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8.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6.xml" ContentType="application/vnd.openxmlformats-officedocument.drawingml.chart+xml"/>
  <Override PartName="/ppt/notesSlides/notesSlide88.xml" ContentType="application/vnd.openxmlformats-officedocument.presentationml.notesSlide+xml"/>
  <Override PartName="/ppt/charts/chart7.xml" ContentType="application/vnd.openxmlformats-officedocument.drawingml.chart+xml"/>
  <Override PartName="/ppt/tags/tag9.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8.xml" ContentType="application/vnd.openxmlformats-officedocument.drawingml.chart+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rts/chart9.xml" ContentType="application/vnd.openxmlformats-officedocument.drawingml.chart+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charts/chart11.xml" ContentType="application/vnd.openxmlformats-officedocument.drawingml.chart+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5"/>
  </p:notesMasterIdLst>
  <p:handoutMasterIdLst>
    <p:handoutMasterId r:id="rId166"/>
  </p:handoutMasterIdLst>
  <p:sldIdLst>
    <p:sldId id="5163" r:id="rId2"/>
    <p:sldId id="5228" r:id="rId3"/>
    <p:sldId id="5230" r:id="rId4"/>
    <p:sldId id="5164" r:id="rId5"/>
    <p:sldId id="4818" r:id="rId6"/>
    <p:sldId id="5118" r:id="rId7"/>
    <p:sldId id="4829" r:id="rId8"/>
    <p:sldId id="4758" r:id="rId9"/>
    <p:sldId id="5226" r:id="rId10"/>
    <p:sldId id="5242" r:id="rId11"/>
    <p:sldId id="5232" r:id="rId12"/>
    <p:sldId id="5166" r:id="rId13"/>
    <p:sldId id="5167" r:id="rId14"/>
    <p:sldId id="5172" r:id="rId15"/>
    <p:sldId id="5173" r:id="rId16"/>
    <p:sldId id="5177" r:id="rId17"/>
    <p:sldId id="5178" r:id="rId18"/>
    <p:sldId id="5062" r:id="rId19"/>
    <p:sldId id="4852" r:id="rId20"/>
    <p:sldId id="4853" r:id="rId21"/>
    <p:sldId id="5063" r:id="rId22"/>
    <p:sldId id="5229" r:id="rId23"/>
    <p:sldId id="5216" r:id="rId24"/>
    <p:sldId id="5117" r:id="rId25"/>
    <p:sldId id="4396" r:id="rId26"/>
    <p:sldId id="5075" r:id="rId27"/>
    <p:sldId id="5065" r:id="rId28"/>
    <p:sldId id="5066" r:id="rId29"/>
    <p:sldId id="5067" r:id="rId30"/>
    <p:sldId id="5068" r:id="rId31"/>
    <p:sldId id="5069" r:id="rId32"/>
    <p:sldId id="5220" r:id="rId33"/>
    <p:sldId id="5219" r:id="rId34"/>
    <p:sldId id="5120" r:id="rId35"/>
    <p:sldId id="5121" r:id="rId36"/>
    <p:sldId id="5070" r:id="rId37"/>
    <p:sldId id="5071" r:id="rId38"/>
    <p:sldId id="5073" r:id="rId39"/>
    <p:sldId id="5074" r:id="rId40"/>
    <p:sldId id="5072" r:id="rId41"/>
    <p:sldId id="4384" r:id="rId42"/>
    <p:sldId id="4836" r:id="rId43"/>
    <p:sldId id="4406" r:id="rId44"/>
    <p:sldId id="4407" r:id="rId45"/>
    <p:sldId id="4408" r:id="rId46"/>
    <p:sldId id="4804" r:id="rId47"/>
    <p:sldId id="5153" r:id="rId48"/>
    <p:sldId id="5205" r:id="rId49"/>
    <p:sldId id="5206" r:id="rId50"/>
    <p:sldId id="5207" r:id="rId51"/>
    <p:sldId id="5208" r:id="rId52"/>
    <p:sldId id="5218" r:id="rId53"/>
    <p:sldId id="4258" r:id="rId54"/>
    <p:sldId id="4693" r:id="rId55"/>
    <p:sldId id="4984" r:id="rId56"/>
    <p:sldId id="4790" r:id="rId57"/>
    <p:sldId id="4791" r:id="rId58"/>
    <p:sldId id="4796" r:id="rId59"/>
    <p:sldId id="4797" r:id="rId60"/>
    <p:sldId id="4496" r:id="rId61"/>
    <p:sldId id="5174" r:id="rId62"/>
    <p:sldId id="5175" r:id="rId63"/>
    <p:sldId id="5180" r:id="rId64"/>
    <p:sldId id="5179" r:id="rId65"/>
    <p:sldId id="5152" r:id="rId66"/>
    <p:sldId id="5077" r:id="rId67"/>
    <p:sldId id="5181" r:id="rId68"/>
    <p:sldId id="5079" r:id="rId69"/>
    <p:sldId id="4511" r:id="rId70"/>
    <p:sldId id="4686" r:id="rId71"/>
    <p:sldId id="5082" r:id="rId72"/>
    <p:sldId id="5080" r:id="rId73"/>
    <p:sldId id="5154" r:id="rId74"/>
    <p:sldId id="5084" r:id="rId75"/>
    <p:sldId id="5085" r:id="rId76"/>
    <p:sldId id="5209" r:id="rId77"/>
    <p:sldId id="5083" r:id="rId78"/>
    <p:sldId id="5094" r:id="rId79"/>
    <p:sldId id="5182" r:id="rId80"/>
    <p:sldId id="5183" r:id="rId81"/>
    <p:sldId id="5096" r:id="rId82"/>
    <p:sldId id="5184" r:id="rId83"/>
    <p:sldId id="5098" r:id="rId84"/>
    <p:sldId id="5099" r:id="rId85"/>
    <p:sldId id="5100" r:id="rId86"/>
    <p:sldId id="5101" r:id="rId87"/>
    <p:sldId id="5102" r:id="rId88"/>
    <p:sldId id="5103" r:id="rId89"/>
    <p:sldId id="5104" r:id="rId90"/>
    <p:sldId id="5105" r:id="rId91"/>
    <p:sldId id="5106" r:id="rId92"/>
    <p:sldId id="5107" r:id="rId93"/>
    <p:sldId id="5108" r:id="rId94"/>
    <p:sldId id="5109" r:id="rId95"/>
    <p:sldId id="5110" r:id="rId96"/>
    <p:sldId id="5111" r:id="rId97"/>
    <p:sldId id="5112" r:id="rId98"/>
    <p:sldId id="5113" r:id="rId99"/>
    <p:sldId id="5114" r:id="rId100"/>
    <p:sldId id="5115" r:id="rId101"/>
    <p:sldId id="3433" r:id="rId102"/>
    <p:sldId id="5091" r:id="rId103"/>
    <p:sldId id="5161" r:id="rId104"/>
    <p:sldId id="5092" r:id="rId105"/>
    <p:sldId id="5093" r:id="rId106"/>
    <p:sldId id="5090" r:id="rId107"/>
    <p:sldId id="5210" r:id="rId108"/>
    <p:sldId id="5225" r:id="rId109"/>
    <p:sldId id="5212" r:id="rId110"/>
    <p:sldId id="5213" r:id="rId111"/>
    <p:sldId id="5214" r:id="rId112"/>
    <p:sldId id="4880" r:id="rId113"/>
    <p:sldId id="4876" r:id="rId114"/>
    <p:sldId id="4882" r:id="rId115"/>
    <p:sldId id="5185" r:id="rId116"/>
    <p:sldId id="4970" r:id="rId117"/>
    <p:sldId id="5186" r:id="rId118"/>
    <p:sldId id="5187" r:id="rId119"/>
    <p:sldId id="5188" r:id="rId120"/>
    <p:sldId id="5189" r:id="rId121"/>
    <p:sldId id="4888" r:id="rId122"/>
    <p:sldId id="5192" r:id="rId123"/>
    <p:sldId id="5193" r:id="rId124"/>
    <p:sldId id="5194" r:id="rId125"/>
    <p:sldId id="5191" r:id="rId126"/>
    <p:sldId id="5195" r:id="rId127"/>
    <p:sldId id="5196" r:id="rId128"/>
    <p:sldId id="5197" r:id="rId129"/>
    <p:sldId id="5198" r:id="rId130"/>
    <p:sldId id="5199" r:id="rId131"/>
    <p:sldId id="5122" r:id="rId132"/>
    <p:sldId id="5123" r:id="rId133"/>
    <p:sldId id="5124" r:id="rId134"/>
    <p:sldId id="5125" r:id="rId135"/>
    <p:sldId id="5126" r:id="rId136"/>
    <p:sldId id="5127" r:id="rId137"/>
    <p:sldId id="5128" r:id="rId138"/>
    <p:sldId id="5129" r:id="rId139"/>
    <p:sldId id="5130" r:id="rId140"/>
    <p:sldId id="5131" r:id="rId141"/>
    <p:sldId id="5132" r:id="rId142"/>
    <p:sldId id="5133" r:id="rId143"/>
    <p:sldId id="5233" r:id="rId144"/>
    <p:sldId id="5234" r:id="rId145"/>
    <p:sldId id="5235" r:id="rId146"/>
    <p:sldId id="5135" r:id="rId147"/>
    <p:sldId id="5236" r:id="rId148"/>
    <p:sldId id="5237" r:id="rId149"/>
    <p:sldId id="5238" r:id="rId150"/>
    <p:sldId id="5143" r:id="rId151"/>
    <p:sldId id="5144" r:id="rId152"/>
    <p:sldId id="5145" r:id="rId153"/>
    <p:sldId id="5146" r:id="rId154"/>
    <p:sldId id="5147" r:id="rId155"/>
    <p:sldId id="5148" r:id="rId156"/>
    <p:sldId id="5239" r:id="rId157"/>
    <p:sldId id="5240" r:id="rId158"/>
    <p:sldId id="5241" r:id="rId159"/>
    <p:sldId id="1445" r:id="rId160"/>
    <p:sldId id="4972" r:id="rId161"/>
    <p:sldId id="4977" r:id="rId162"/>
    <p:sldId id="4978" r:id="rId163"/>
    <p:sldId id="1136" r:id="rId16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15" d="100"/>
          <a:sy n="115" d="100"/>
        </p:scale>
        <p:origin x="654" y="84"/>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56565720"/>
        <c:axId val="156569640"/>
      </c:barChart>
      <c:catAx>
        <c:axId val="156565720"/>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56569640"/>
        <c:crosses val="autoZero"/>
        <c:auto val="1"/>
        <c:lblAlgn val="ctr"/>
        <c:lblOffset val="20"/>
        <c:noMultiLvlLbl val="0"/>
      </c:catAx>
      <c:valAx>
        <c:axId val="156569640"/>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56565720"/>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197380864"/>
        <c:axId val="19738360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197379688"/>
        <c:axId val="197384392"/>
      </c:lineChart>
      <c:catAx>
        <c:axId val="19737968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384392"/>
        <c:crosses val="autoZero"/>
        <c:auto val="0"/>
        <c:lblAlgn val="ctr"/>
        <c:lblOffset val="100"/>
        <c:noMultiLvlLbl val="0"/>
      </c:catAx>
      <c:valAx>
        <c:axId val="197384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379688"/>
        <c:crosses val="autoZero"/>
        <c:crossBetween val="between"/>
      </c:valAx>
      <c:valAx>
        <c:axId val="19738360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380864"/>
        <c:crosses val="max"/>
        <c:crossBetween val="between"/>
      </c:valAx>
      <c:catAx>
        <c:axId val="197380864"/>
        <c:scaling>
          <c:orientation val="minMax"/>
        </c:scaling>
        <c:delete val="1"/>
        <c:axPos val="b"/>
        <c:numFmt formatCode="General" sourceLinked="1"/>
        <c:majorTickMark val="out"/>
        <c:minorTickMark val="none"/>
        <c:tickLblPos val="nextTo"/>
        <c:crossAx val="19738360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4965034965037"/>
          <c:y val="0.10536779324055667"/>
          <c:w val="0.78146853146853146"/>
          <c:h val="0.88866799204771385"/>
        </c:manualLayout>
      </c:layout>
      <c:pieChart>
        <c:varyColors val="1"/>
        <c:ser>
          <c:idx val="0"/>
          <c:order val="0"/>
          <c:tx>
            <c:strRef>
              <c:f>Sheet1!$A$2</c:f>
              <c:strCache>
                <c:ptCount val="1"/>
              </c:strCache>
            </c:strRef>
          </c:tx>
          <c:spPr>
            <a:ln w="17186">
              <a:noFill/>
            </a:ln>
          </c:spPr>
          <c:dPt>
            <c:idx val="0"/>
            <c:bubble3D val="0"/>
            <c:spPr>
              <a:solidFill>
                <a:schemeClr val="accent1"/>
              </a:solidFill>
              <a:ln w="17186">
                <a:noFill/>
              </a:ln>
            </c:spPr>
          </c:dPt>
          <c:dPt>
            <c:idx val="1"/>
            <c:bubble3D val="0"/>
            <c:spPr>
              <a:solidFill>
                <a:schemeClr val="accent2"/>
              </a:solidFill>
              <a:ln w="17186">
                <a:noFill/>
              </a:ln>
            </c:spPr>
          </c:dPt>
          <c:dPt>
            <c:idx val="2"/>
            <c:bubble3D val="0"/>
            <c:spPr>
              <a:solidFill>
                <a:schemeClr val="hlink"/>
              </a:solidFill>
              <a:ln w="17186">
                <a:noFill/>
              </a:ln>
            </c:spPr>
          </c:dPt>
          <c:dPt>
            <c:idx val="3"/>
            <c:bubble3D val="0"/>
            <c:spPr>
              <a:solidFill>
                <a:schemeClr val="folHlink"/>
              </a:solidFill>
              <a:ln w="17186">
                <a:noFill/>
              </a:ln>
            </c:spPr>
          </c:dPt>
          <c:dPt>
            <c:idx val="4"/>
            <c:bubble3D val="0"/>
            <c:spPr>
              <a:solidFill>
                <a:schemeClr val="tx2"/>
              </a:solidFill>
              <a:ln w="17186">
                <a:noFill/>
              </a:ln>
            </c:spPr>
          </c:dPt>
          <c:dPt>
            <c:idx val="5"/>
            <c:bubble3D val="0"/>
            <c:spPr>
              <a:solidFill>
                <a:schemeClr val="bg2"/>
              </a:solidFill>
              <a:ln w="17186">
                <a:noFill/>
              </a:ln>
            </c:spPr>
          </c:dPt>
          <c:dLbls>
            <c:dLbl>
              <c:idx val="0"/>
              <c:layout>
                <c:manualLayout>
                  <c:x val="-1.4918178705922708E-2"/>
                  <c:y val="9.8345744539771254E-3"/>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7826086956521731"/>
                  <c:y val="3.592346084658313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7935638479971814E-3"/>
                  <c:y val="-0.1285995228979348"/>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24083293392673741"/>
                  <c:y val="3.138334636080960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spPr>
              <a:noFill/>
              <a:ln w="1718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4"/>
                <c:pt idx="0">
                  <c:v>Don't know</c:v>
                </c:pt>
                <c:pt idx="1">
                  <c:v>Allow if premium went down</c:v>
                </c:pt>
                <c:pt idx="2">
                  <c:v>Allow whether or not premium went down</c:v>
                </c:pt>
                <c:pt idx="3">
                  <c:v>Would not agree to allow</c:v>
                </c:pt>
              </c:strCache>
            </c:strRef>
          </c:cat>
          <c:val>
            <c:numRef>
              <c:f>Sheet1!$B$2:$F$2</c:f>
              <c:numCache>
                <c:formatCode>0%</c:formatCode>
                <c:ptCount val="5"/>
                <c:pt idx="0">
                  <c:v>0.01</c:v>
                </c:pt>
                <c:pt idx="1">
                  <c:v>0.39</c:v>
                </c:pt>
                <c:pt idx="2">
                  <c:v>0.18</c:v>
                </c:pt>
                <c:pt idx="3">
                  <c:v>0.42</c:v>
                </c:pt>
              </c:numCache>
            </c:numRef>
          </c:val>
        </c:ser>
        <c:dLbls>
          <c:showLegendKey val="0"/>
          <c:showVal val="1"/>
          <c:showCatName val="0"/>
          <c:showSerName val="0"/>
          <c:showPercent val="0"/>
          <c:showBubbleSize val="0"/>
          <c:showLeaderLines val="0"/>
        </c:dLbls>
        <c:firstSliceAng val="0"/>
      </c:pieChart>
      <c:spPr>
        <a:noFill/>
        <a:ln w="17186">
          <a:noFill/>
        </a:ln>
      </c:spPr>
    </c:plotArea>
    <c:plotVisOnly val="1"/>
    <c:dispBlanksAs val="zero"/>
    <c:showDLblsOverMax val="0"/>
  </c:chart>
  <c:spPr>
    <a:noFill/>
    <a:ln>
      <a:noFill/>
    </a:ln>
  </c:spPr>
  <c:txPr>
    <a:bodyPr/>
    <a:lstStyle/>
    <a:p>
      <a:pPr>
        <a:defRPr sz="1353"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Sheet1!$A$1:$FP$1</c:f>
              <c:strCache>
                <c:ptCount val="17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Oct-15</c:v>
                </c:pt>
              </c:strCache>
            </c:strRef>
          </c:cat>
          <c:val>
            <c:numRef>
              <c:f>Sheet1!$A$2:$FP$2</c:f>
              <c:numCache>
                <c:formatCode>0%</c:formatCode>
                <c:ptCount val="172"/>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pt idx="171">
                  <c:v>-0.02</c:v>
                </c:pt>
              </c:numCache>
            </c:numRef>
          </c:val>
          <c:smooth val="0"/>
        </c:ser>
        <c:dLbls>
          <c:showLegendKey val="0"/>
          <c:showVal val="0"/>
          <c:showCatName val="0"/>
          <c:showSerName val="0"/>
          <c:showPercent val="0"/>
          <c:showBubbleSize val="0"/>
        </c:dLbls>
        <c:smooth val="0"/>
        <c:axId val="156568856"/>
        <c:axId val="196720840"/>
      </c:lineChart>
      <c:catAx>
        <c:axId val="156568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20840"/>
        <c:crosses val="autoZero"/>
        <c:auto val="1"/>
        <c:lblAlgn val="ctr"/>
        <c:lblOffset val="100"/>
        <c:noMultiLvlLbl val="0"/>
      </c:catAx>
      <c:valAx>
        <c:axId val="196720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56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96719664"/>
        <c:axId val="19671496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96719664"/>
        <c:axId val="196714960"/>
      </c:lineChart>
      <c:catAx>
        <c:axId val="19671966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96714960"/>
        <c:crosses val="autoZero"/>
        <c:auto val="0"/>
        <c:lblAlgn val="ctr"/>
        <c:lblOffset val="100"/>
        <c:tickLblSkip val="1"/>
        <c:noMultiLvlLbl val="0"/>
      </c:catAx>
      <c:valAx>
        <c:axId val="19671496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9671966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96716920"/>
        <c:axId val="196720448"/>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96716528"/>
        <c:axId val="19671888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96716920"/>
        <c:axId val="196720448"/>
      </c:lineChart>
      <c:catAx>
        <c:axId val="19671692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96720448"/>
        <c:crosses val="autoZero"/>
        <c:auto val="0"/>
        <c:lblAlgn val="ctr"/>
        <c:lblOffset val="100"/>
        <c:tickLblSkip val="1"/>
        <c:noMultiLvlLbl val="0"/>
      </c:catAx>
      <c:valAx>
        <c:axId val="196720448"/>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96716920"/>
        <c:crosses val="autoZero"/>
        <c:crossBetween val="between"/>
        <c:majorUnit val="2"/>
      </c:valAx>
      <c:valAx>
        <c:axId val="196718880"/>
        <c:scaling>
          <c:orientation val="minMax"/>
          <c:max val="12"/>
          <c:min val="-10"/>
        </c:scaling>
        <c:delete val="0"/>
        <c:axPos val="r"/>
        <c:numFmt formatCode="General" sourceLinked="1"/>
        <c:majorTickMark val="none"/>
        <c:minorTickMark val="none"/>
        <c:tickLblPos val="none"/>
        <c:spPr>
          <a:ln>
            <a:noFill/>
          </a:ln>
        </c:spPr>
        <c:crossAx val="196716528"/>
        <c:crosses val="max"/>
        <c:crossBetween val="between"/>
        <c:majorUnit val="2"/>
      </c:valAx>
      <c:catAx>
        <c:axId val="196716528"/>
        <c:scaling>
          <c:orientation val="minMax"/>
        </c:scaling>
        <c:delete val="0"/>
        <c:axPos val="t"/>
        <c:numFmt formatCode="General" sourceLinked="1"/>
        <c:majorTickMark val="none"/>
        <c:minorTickMark val="none"/>
        <c:tickLblPos val="none"/>
        <c:spPr>
          <a:ln>
            <a:noFill/>
          </a:ln>
        </c:spPr>
        <c:crossAx val="19671888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96722016"/>
        <c:axId val="196714568"/>
      </c:barChart>
      <c:catAx>
        <c:axId val="19672201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96714568"/>
        <c:crosses val="autoZero"/>
        <c:auto val="0"/>
        <c:lblAlgn val="ctr"/>
        <c:lblOffset val="100"/>
        <c:tickLblSkip val="1"/>
        <c:noMultiLvlLbl val="0"/>
      </c:catAx>
      <c:valAx>
        <c:axId val="196714568"/>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96722016"/>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96717704"/>
        <c:axId val="196718096"/>
      </c:barChart>
      <c:catAx>
        <c:axId val="19671770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96718096"/>
        <c:crosses val="autoZero"/>
        <c:auto val="0"/>
        <c:lblAlgn val="ctr"/>
        <c:lblOffset val="0"/>
        <c:tickLblSkip val="1"/>
        <c:tickMarkSkip val="1"/>
        <c:noMultiLvlLbl val="0"/>
      </c:catAx>
      <c:valAx>
        <c:axId val="19671809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9671770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67218199063545E-2"/>
          <c:y val="6.4480419644457179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Sheet1!$C$15:$C$157</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0</c:v>
                </c:pt>
                <c:pt idx="66">
                  <c:v>0</c:v>
                </c:pt>
                <c:pt idx="67">
                  <c:v>0</c:v>
                </c:pt>
                <c:pt idx="68">
                  <c:v>0</c:v>
                </c:pt>
                <c:pt idx="69">
                  <c:v>0</c:v>
                </c:pt>
                <c:pt idx="70">
                  <c:v>0</c:v>
                </c:pt>
                <c:pt idx="71">
                  <c:v>0</c:v>
                </c:pt>
                <c:pt idx="72">
                  <c:v>0</c:v>
                </c:pt>
                <c:pt idx="73" formatCode="General">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197382824"/>
        <c:axId val="197384784"/>
      </c:barChart>
      <c:lineChart>
        <c:grouping val="standard"/>
        <c:varyColors val="0"/>
        <c:ser>
          <c:idx val="0"/>
          <c:order val="0"/>
          <c:tx>
            <c:strRef>
              <c:f>Sheet1!$B$1</c:f>
              <c:strCache>
                <c:ptCount val="1"/>
                <c:pt idx="0">
                  <c:v>Employment</c:v>
                </c:pt>
              </c:strCache>
            </c:strRef>
          </c:tx>
          <c:spPr>
            <a:ln w="38376">
              <a:solidFill>
                <a:schemeClr val="accent1"/>
              </a:solidFill>
              <a:prstDash val="solid"/>
            </a:ln>
          </c:spPr>
          <c:marker>
            <c:symbol val="none"/>
          </c:marker>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Sheet1!$B$15:$B$157</c:f>
              <c:numCache>
                <c:formatCode>General</c:formatCode>
                <c:ptCount val="143"/>
                <c:pt idx="0">
                  <c:v>14279</c:v>
                </c:pt>
                <c:pt idx="1">
                  <c:v>14287</c:v>
                </c:pt>
                <c:pt idx="2">
                  <c:v>14315</c:v>
                </c:pt>
                <c:pt idx="3">
                  <c:v>14342</c:v>
                </c:pt>
                <c:pt idx="4">
                  <c:v>14332</c:v>
                </c:pt>
                <c:pt idx="5">
                  <c:v>14330</c:v>
                </c:pt>
                <c:pt idx="6">
                  <c:v>14345</c:v>
                </c:pt>
                <c:pt idx="7">
                  <c:v>14331</c:v>
                </c:pt>
                <c:pt idx="8">
                  <c:v>14332</c:v>
                </c:pt>
                <c:pt idx="9">
                  <c:v>14307</c:v>
                </c:pt>
                <c:pt idx="10">
                  <c:v>14287</c:v>
                </c:pt>
                <c:pt idx="11">
                  <c:v>14257</c:v>
                </c:pt>
                <c:pt idx="12">
                  <c:v>14273</c:v>
                </c:pt>
                <c:pt idx="13">
                  <c:v>14269</c:v>
                </c:pt>
                <c:pt idx="14">
                  <c:v>14250</c:v>
                </c:pt>
                <c:pt idx="15">
                  <c:v>14256</c:v>
                </c:pt>
                <c:pt idx="16">
                  <c:v>14227</c:v>
                </c:pt>
                <c:pt idx="17">
                  <c:v>14226</c:v>
                </c:pt>
                <c:pt idx="18">
                  <c:v>14203</c:v>
                </c:pt>
                <c:pt idx="19">
                  <c:v>14175</c:v>
                </c:pt>
                <c:pt idx="20">
                  <c:v>14192</c:v>
                </c:pt>
                <c:pt idx="21">
                  <c:v>14187</c:v>
                </c:pt>
                <c:pt idx="22">
                  <c:v>14193</c:v>
                </c:pt>
                <c:pt idx="23">
                  <c:v>14210</c:v>
                </c:pt>
                <c:pt idx="24">
                  <c:v>14209</c:v>
                </c:pt>
                <c:pt idx="25">
                  <c:v>14214</c:v>
                </c:pt>
                <c:pt idx="26">
                  <c:v>14226</c:v>
                </c:pt>
                <c:pt idx="27">
                  <c:v>14203</c:v>
                </c:pt>
                <c:pt idx="28">
                  <c:v>14213</c:v>
                </c:pt>
                <c:pt idx="29">
                  <c:v>14188</c:v>
                </c:pt>
                <c:pt idx="30">
                  <c:v>14159</c:v>
                </c:pt>
                <c:pt idx="31">
                  <c:v>14125</c:v>
                </c:pt>
                <c:pt idx="32">
                  <c:v>14075</c:v>
                </c:pt>
                <c:pt idx="33">
                  <c:v>14041</c:v>
                </c:pt>
                <c:pt idx="34">
                  <c:v>14015</c:v>
                </c:pt>
                <c:pt idx="35">
                  <c:v>14008</c:v>
                </c:pt>
                <c:pt idx="36">
                  <c:v>13997</c:v>
                </c:pt>
                <c:pt idx="37">
                  <c:v>13970</c:v>
                </c:pt>
                <c:pt idx="38">
                  <c:v>13945</c:v>
                </c:pt>
                <c:pt idx="39">
                  <c:v>13929</c:v>
                </c:pt>
                <c:pt idx="40">
                  <c:v>13911</c:v>
                </c:pt>
                <c:pt idx="41">
                  <c:v>13889</c:v>
                </c:pt>
                <c:pt idx="42">
                  <c:v>13828</c:v>
                </c:pt>
                <c:pt idx="43">
                  <c:v>13790</c:v>
                </c:pt>
                <c:pt idx="44">
                  <c:v>13764</c:v>
                </c:pt>
                <c:pt idx="45">
                  <c:v>13757</c:v>
                </c:pt>
                <c:pt idx="46">
                  <c:v>13746</c:v>
                </c:pt>
                <c:pt idx="47">
                  <c:v>13725</c:v>
                </c:pt>
                <c:pt idx="48">
                  <c:v>13696</c:v>
                </c:pt>
                <c:pt idx="49">
                  <c:v>13659</c:v>
                </c:pt>
                <c:pt idx="50">
                  <c:v>13599</c:v>
                </c:pt>
                <c:pt idx="51">
                  <c:v>13564</c:v>
                </c:pt>
                <c:pt idx="52">
                  <c:v>13504</c:v>
                </c:pt>
                <c:pt idx="53">
                  <c:v>13430</c:v>
                </c:pt>
                <c:pt idx="54">
                  <c:v>13358</c:v>
                </c:pt>
                <c:pt idx="55">
                  <c:v>13275</c:v>
                </c:pt>
                <c:pt idx="56">
                  <c:v>13147</c:v>
                </c:pt>
                <c:pt idx="57">
                  <c:v>13034</c:v>
                </c:pt>
                <c:pt idx="58">
                  <c:v>12850</c:v>
                </c:pt>
                <c:pt idx="59">
                  <c:v>12561</c:v>
                </c:pt>
                <c:pt idx="60">
                  <c:v>12380</c:v>
                </c:pt>
                <c:pt idx="61">
                  <c:v>12208</c:v>
                </c:pt>
                <c:pt idx="62">
                  <c:v>12030</c:v>
                </c:pt>
                <c:pt idx="63">
                  <c:v>11862</c:v>
                </c:pt>
                <c:pt idx="64">
                  <c:v>11726</c:v>
                </c:pt>
                <c:pt idx="65">
                  <c:v>11668</c:v>
                </c:pt>
                <c:pt idx="66">
                  <c:v>11626</c:v>
                </c:pt>
                <c:pt idx="67">
                  <c:v>11591</c:v>
                </c:pt>
                <c:pt idx="68">
                  <c:v>11538</c:v>
                </c:pt>
                <c:pt idx="69">
                  <c:v>11509</c:v>
                </c:pt>
                <c:pt idx="70">
                  <c:v>11475</c:v>
                </c:pt>
                <c:pt idx="71">
                  <c:v>11460</c:v>
                </c:pt>
                <c:pt idx="72">
                  <c:v>11453</c:v>
                </c:pt>
                <c:pt idx="73">
                  <c:v>11453</c:v>
                </c:pt>
                <c:pt idx="74">
                  <c:v>11489</c:v>
                </c:pt>
                <c:pt idx="75">
                  <c:v>11525</c:v>
                </c:pt>
                <c:pt idx="76">
                  <c:v>11545</c:v>
                </c:pt>
                <c:pt idx="77">
                  <c:v>11561</c:v>
                </c:pt>
                <c:pt idx="78">
                  <c:v>11553</c:v>
                </c:pt>
                <c:pt idx="79">
                  <c:v>11563</c:v>
                </c:pt>
                <c:pt idx="80">
                  <c:v>11562</c:v>
                </c:pt>
                <c:pt idx="81">
                  <c:v>11585</c:v>
                </c:pt>
                <c:pt idx="82">
                  <c:v>11595</c:v>
                </c:pt>
                <c:pt idx="83">
                  <c:v>11618</c:v>
                </c:pt>
                <c:pt idx="84">
                  <c:v>11653</c:v>
                </c:pt>
                <c:pt idx="85">
                  <c:v>11670</c:v>
                </c:pt>
                <c:pt idx="86">
                  <c:v>11700</c:v>
                </c:pt>
                <c:pt idx="87">
                  <c:v>11712</c:v>
                </c:pt>
                <c:pt idx="88">
                  <c:v>11724</c:v>
                </c:pt>
                <c:pt idx="89">
                  <c:v>11742</c:v>
                </c:pt>
                <c:pt idx="90">
                  <c:v>11766</c:v>
                </c:pt>
                <c:pt idx="91">
                  <c:v>11771</c:v>
                </c:pt>
                <c:pt idx="92">
                  <c:v>11776</c:v>
                </c:pt>
                <c:pt idx="93">
                  <c:v>11774</c:v>
                </c:pt>
                <c:pt idx="94">
                  <c:v>11799</c:v>
                </c:pt>
                <c:pt idx="95">
                  <c:v>11834</c:v>
                </c:pt>
                <c:pt idx="96">
                  <c:v>11857</c:v>
                </c:pt>
                <c:pt idx="97">
                  <c:v>11899</c:v>
                </c:pt>
                <c:pt idx="98">
                  <c:v>11916</c:v>
                </c:pt>
                <c:pt idx="99">
                  <c:v>11930</c:v>
                </c:pt>
                <c:pt idx="100">
                  <c:v>11941</c:v>
                </c:pt>
                <c:pt idx="101">
                  <c:v>11965</c:v>
                </c:pt>
                <c:pt idx="102">
                  <c:v>11961</c:v>
                </c:pt>
                <c:pt idx="103">
                  <c:v>11948</c:v>
                </c:pt>
                <c:pt idx="104">
                  <c:v>11951</c:v>
                </c:pt>
                <c:pt idx="105">
                  <c:v>11947</c:v>
                </c:pt>
                <c:pt idx="106">
                  <c:v>11961</c:v>
                </c:pt>
                <c:pt idx="107">
                  <c:v>11980</c:v>
                </c:pt>
                <c:pt idx="108">
                  <c:v>12002</c:v>
                </c:pt>
                <c:pt idx="109">
                  <c:v>12006</c:v>
                </c:pt>
                <c:pt idx="110">
                  <c:v>12006</c:v>
                </c:pt>
                <c:pt idx="111">
                  <c:v>12007</c:v>
                </c:pt>
                <c:pt idx="112">
                  <c:v>12005</c:v>
                </c:pt>
                <c:pt idx="113">
                  <c:v>11983</c:v>
                </c:pt>
                <c:pt idx="114">
                  <c:v>12011</c:v>
                </c:pt>
                <c:pt idx="115">
                  <c:v>12022</c:v>
                </c:pt>
                <c:pt idx="116">
                  <c:v>12040</c:v>
                </c:pt>
                <c:pt idx="117">
                  <c:v>12072</c:v>
                </c:pt>
                <c:pt idx="118">
                  <c:v>12086</c:v>
                </c:pt>
                <c:pt idx="119">
                  <c:v>12102</c:v>
                </c:pt>
                <c:pt idx="120">
                  <c:v>12122</c:v>
                </c:pt>
                <c:pt idx="121">
                  <c:v>12131</c:v>
                </c:pt>
                <c:pt idx="122">
                  <c:v>12142</c:v>
                </c:pt>
                <c:pt idx="123">
                  <c:v>12154</c:v>
                </c:pt>
                <c:pt idx="124">
                  <c:v>12177</c:v>
                </c:pt>
                <c:pt idx="125">
                  <c:v>12191</c:v>
                </c:pt>
                <c:pt idx="126">
                  <c:v>12205</c:v>
                </c:pt>
                <c:pt idx="127">
                  <c:v>12214</c:v>
                </c:pt>
                <c:pt idx="128">
                  <c:v>12237</c:v>
                </c:pt>
                <c:pt idx="129">
                  <c:v>12282</c:v>
                </c:pt>
                <c:pt idx="130">
                  <c:v>12301</c:v>
                </c:pt>
                <c:pt idx="131">
                  <c:v>12318</c:v>
                </c:pt>
                <c:pt idx="132">
                  <c:v>12321</c:v>
                </c:pt>
                <c:pt idx="133">
                  <c:v>12327</c:v>
                </c:pt>
                <c:pt idx="134">
                  <c:v>12327</c:v>
                </c:pt>
                <c:pt idx="135">
                  <c:v>12333</c:v>
                </c:pt>
                <c:pt idx="136">
                  <c:v>12334</c:v>
                </c:pt>
                <c:pt idx="137">
                  <c:v>12345</c:v>
                </c:pt>
                <c:pt idx="138">
                  <c:v>12326</c:v>
                </c:pt>
                <c:pt idx="139">
                  <c:v>12318</c:v>
                </c:pt>
                <c:pt idx="140">
                  <c:v>12321</c:v>
                </c:pt>
                <c:pt idx="141">
                  <c:v>12323</c:v>
                </c:pt>
                <c:pt idx="142">
                  <c:v>12331</c:v>
                </c:pt>
              </c:numCache>
            </c:numRef>
          </c:val>
          <c:smooth val="1"/>
        </c:ser>
        <c:dLbls>
          <c:showLegendKey val="0"/>
          <c:showVal val="0"/>
          <c:showCatName val="0"/>
          <c:showSerName val="0"/>
          <c:showPercent val="0"/>
          <c:showBubbleSize val="0"/>
        </c:dLbls>
        <c:marker val="1"/>
        <c:smooth val="0"/>
        <c:axId val="197381648"/>
        <c:axId val="197385176"/>
      </c:lineChart>
      <c:dateAx>
        <c:axId val="197381648"/>
        <c:scaling>
          <c:orientation val="minMax"/>
          <c:min val="37622"/>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197385176"/>
        <c:crosses val="autoZero"/>
        <c:auto val="1"/>
        <c:lblOffset val="100"/>
        <c:baseTimeUnit val="months"/>
        <c:majorUnit val="12"/>
        <c:minorUnit val="1"/>
      </c:dateAx>
      <c:valAx>
        <c:axId val="197385176"/>
        <c:scaling>
          <c:orientation val="minMax"/>
          <c:max val="15000"/>
          <c:min val="11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197381648"/>
        <c:crosses val="autoZero"/>
        <c:crossBetween val="between"/>
      </c:valAx>
      <c:dateAx>
        <c:axId val="197382824"/>
        <c:scaling>
          <c:orientation val="minMax"/>
        </c:scaling>
        <c:delete val="1"/>
        <c:axPos val="b"/>
        <c:numFmt formatCode="[$-409]mmm\-yy;@" sourceLinked="1"/>
        <c:majorTickMark val="out"/>
        <c:minorTickMark val="none"/>
        <c:tickLblPos val="nextTo"/>
        <c:crossAx val="197384784"/>
        <c:crosses val="autoZero"/>
        <c:auto val="1"/>
        <c:lblOffset val="100"/>
        <c:baseTimeUnit val="months"/>
      </c:dateAx>
      <c:valAx>
        <c:axId val="197384784"/>
        <c:scaling>
          <c:orientation val="minMax"/>
          <c:max val="1"/>
          <c:min val="0"/>
        </c:scaling>
        <c:delete val="0"/>
        <c:axPos val="r"/>
        <c:numFmt formatCode="0" sourceLinked="1"/>
        <c:majorTickMark val="none"/>
        <c:minorTickMark val="none"/>
        <c:tickLblPos val="none"/>
        <c:spPr>
          <a:ln w="6396">
            <a:noFill/>
          </a:ln>
        </c:spPr>
        <c:crossAx val="197382824"/>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Sheet1!$B$3:$B$73</c:f>
              <c:numCache>
                <c:formatCode>#0.0</c:formatCode>
                <c:ptCount val="71"/>
                <c:pt idx="0">
                  <c:v>156.4</c:v>
                </c:pt>
                <c:pt idx="1">
                  <c:v>156.69999999999999</c:v>
                </c:pt>
                <c:pt idx="2">
                  <c:v>157.6</c:v>
                </c:pt>
                <c:pt idx="3">
                  <c:v>158.69999999999999</c:v>
                </c:pt>
                <c:pt idx="4">
                  <c:v>158.1</c:v>
                </c:pt>
                <c:pt idx="5">
                  <c:v>158.4</c:v>
                </c:pt>
                <c:pt idx="6">
                  <c:v>159.69999999999999</c:v>
                </c:pt>
                <c:pt idx="7">
                  <c:v>160.19999999999999</c:v>
                </c:pt>
                <c:pt idx="8">
                  <c:v>161.5</c:v>
                </c:pt>
                <c:pt idx="9">
                  <c:v>161.4</c:v>
                </c:pt>
                <c:pt idx="10">
                  <c:v>161</c:v>
                </c:pt>
                <c:pt idx="11">
                  <c:v>162.69999999999999</c:v>
                </c:pt>
                <c:pt idx="12">
                  <c:v>164.3</c:v>
                </c:pt>
                <c:pt idx="13">
                  <c:v>166.6</c:v>
                </c:pt>
                <c:pt idx="14">
                  <c:v>169.2</c:v>
                </c:pt>
                <c:pt idx="15">
                  <c:v>170.1</c:v>
                </c:pt>
                <c:pt idx="16">
                  <c:v>171.2</c:v>
                </c:pt>
                <c:pt idx="17">
                  <c:v>172.6</c:v>
                </c:pt>
                <c:pt idx="18">
                  <c:v>174</c:v>
                </c:pt>
                <c:pt idx="19">
                  <c:v>176.6</c:v>
                </c:pt>
                <c:pt idx="20">
                  <c:v>178.2</c:v>
                </c:pt>
                <c:pt idx="21">
                  <c:v>178.7</c:v>
                </c:pt>
                <c:pt idx="22">
                  <c:v>180.6</c:v>
                </c:pt>
                <c:pt idx="23">
                  <c:v>181.3</c:v>
                </c:pt>
                <c:pt idx="24">
                  <c:v>182.3</c:v>
                </c:pt>
                <c:pt idx="25">
                  <c:v>184.7</c:v>
                </c:pt>
                <c:pt idx="26">
                  <c:v>185.2</c:v>
                </c:pt>
                <c:pt idx="27">
                  <c:v>186.2</c:v>
                </c:pt>
                <c:pt idx="28">
                  <c:v>187.8</c:v>
                </c:pt>
                <c:pt idx="29">
                  <c:v>188.6</c:v>
                </c:pt>
                <c:pt idx="30">
                  <c:v>189.3</c:v>
                </c:pt>
                <c:pt idx="31">
                  <c:v>189.4</c:v>
                </c:pt>
                <c:pt idx="32">
                  <c:v>189.4</c:v>
                </c:pt>
                <c:pt idx="33">
                  <c:v>190.5</c:v>
                </c:pt>
                <c:pt idx="34">
                  <c:v>192.2</c:v>
                </c:pt>
                <c:pt idx="35">
                  <c:v>193.1</c:v>
                </c:pt>
                <c:pt idx="36">
                  <c:v>194.6</c:v>
                </c:pt>
                <c:pt idx="37">
                  <c:v>194</c:v>
                </c:pt>
                <c:pt idx="38">
                  <c:v>193.8</c:v>
                </c:pt>
                <c:pt idx="39">
                  <c:v>193.1</c:v>
                </c:pt>
                <c:pt idx="40">
                  <c:v>192.5</c:v>
                </c:pt>
                <c:pt idx="41">
                  <c:v>193</c:v>
                </c:pt>
                <c:pt idx="42">
                  <c:v>193.4</c:v>
                </c:pt>
                <c:pt idx="43">
                  <c:v>193.3</c:v>
                </c:pt>
                <c:pt idx="44">
                  <c:v>193.1</c:v>
                </c:pt>
                <c:pt idx="45">
                  <c:v>194</c:v>
                </c:pt>
                <c:pt idx="46">
                  <c:v>194</c:v>
                </c:pt>
                <c:pt idx="47">
                  <c:v>194</c:v>
                </c:pt>
                <c:pt idx="48">
                  <c:v>195.4</c:v>
                </c:pt>
                <c:pt idx="49">
                  <c:v>193.7</c:v>
                </c:pt>
                <c:pt idx="50">
                  <c:v>194.6</c:v>
                </c:pt>
                <c:pt idx="51">
                  <c:v>196.4</c:v>
                </c:pt>
                <c:pt idx="52">
                  <c:v>197.6</c:v>
                </c:pt>
                <c:pt idx="53">
                  <c:v>198.6</c:v>
                </c:pt>
                <c:pt idx="54">
                  <c:v>198.4</c:v>
                </c:pt>
                <c:pt idx="55">
                  <c:v>199.4</c:v>
                </c:pt>
                <c:pt idx="56">
                  <c:v>201.5</c:v>
                </c:pt>
                <c:pt idx="57">
                  <c:v>201</c:v>
                </c:pt>
                <c:pt idx="58">
                  <c:v>201.2</c:v>
                </c:pt>
                <c:pt idx="59">
                  <c:v>199.4</c:v>
                </c:pt>
                <c:pt idx="60">
                  <c:v>197.6</c:v>
                </c:pt>
                <c:pt idx="61">
                  <c:v>197.7</c:v>
                </c:pt>
                <c:pt idx="62">
                  <c:v>194.4</c:v>
                </c:pt>
                <c:pt idx="63">
                  <c:v>194.2</c:v>
                </c:pt>
                <c:pt idx="64">
                  <c:v>193.2</c:v>
                </c:pt>
                <c:pt idx="65">
                  <c:v>193.6</c:v>
                </c:pt>
                <c:pt idx="66">
                  <c:v>191.7</c:v>
                </c:pt>
                <c:pt idx="67">
                  <c:v>190</c:v>
                </c:pt>
                <c:pt idx="68">
                  <c:v>187.5</c:v>
                </c:pt>
                <c:pt idx="69">
                  <c:v>185.4</c:v>
                </c:pt>
                <c:pt idx="70">
                  <c:v>184.5</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Sheet1!$C$3:$C$73</c:f>
              <c:numCache>
                <c:formatCode>General</c:formatCode>
                <c:ptCount val="71"/>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er>
        <c:dLbls>
          <c:showLegendKey val="0"/>
          <c:showVal val="0"/>
          <c:showCatName val="0"/>
          <c:showSerName val="0"/>
          <c:showPercent val="0"/>
          <c:showBubbleSize val="0"/>
        </c:dLbls>
        <c:gapWidth val="0"/>
        <c:axId val="197384000"/>
        <c:axId val="197385568"/>
      </c:barChart>
      <c:dateAx>
        <c:axId val="19738400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97385568"/>
        <c:crossesAt val="0"/>
        <c:auto val="1"/>
        <c:lblOffset val="100"/>
        <c:baseTimeUnit val="months"/>
        <c:majorUnit val="2"/>
        <c:minorUnit val="1"/>
      </c:dateAx>
      <c:valAx>
        <c:axId val="197385568"/>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9738400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3F3E36D-31AB-4231-BA51-5D11B7557475}" type="presOf" srcId="{5F82ADDF-1E91-467C-A264-860ED8DCA426}" destId="{6CD08984-0F29-4332-9FF8-AC58E7CEEB64}"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EAA1699A-284C-40C6-8262-B7BA87DB37FC}" type="presOf" srcId="{B786CD19-95D2-4F8F-820A-CD58EEB81FF8}" destId="{91D700EE-352D-47CD-BDBB-368BAD1A15C3}" srcOrd="0" destOrd="0" presId="urn:microsoft.com/office/officeart/2008/layout/RadialCluster"/>
    <dgm:cxn modelId="{A88A2389-8DA0-477F-A3E2-6D184CC98076}" type="presOf" srcId="{0DB401ED-9501-47A0-9722-FFB671C5363B}" destId="{80D04EC1-DC11-4F75-8AF3-AA81E7A85C4C}" srcOrd="0" destOrd="0" presId="urn:microsoft.com/office/officeart/2008/layout/RadialCluster"/>
    <dgm:cxn modelId="{5988096A-CB72-44BB-8B44-B1F7BFC9E3BB}" type="presOf" srcId="{847C7364-11AA-4DC2-925F-B3CBC54ECB48}" destId="{3B13E823-8352-42F1-9CF9-3137D4F8DADE}"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875A779B-D1D0-4D37-A9A7-3AE4F53A0274}" type="presOf" srcId="{B0602C1E-C48C-4D54-B662-B174A3E82681}" destId="{9F2A84AB-C033-4C2A-AEC3-50C6B90266E5}"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8BEF2BAD-EC03-4781-A20C-BC1E0B655708}" srcId="{4B42B842-6B2E-4003-A569-8DB2D07605DE}" destId="{9321480D-3849-499F-9149-3F1E97383D0E}" srcOrd="0" destOrd="0" parTransId="{3BAF80CF-93F2-486D-9D21-FD2B5778DFD2}" sibTransId="{558F8CCC-40FC-40E0-B992-4EB1CD746BC2}"/>
    <dgm:cxn modelId="{65AC4919-1B3D-40E8-AD25-154AF59E728D}" type="presOf" srcId="{DDE525F0-70D8-45F0-9682-5D1D4141DDC1}" destId="{5FE1A525-6534-451B-8D78-FB9676DF26AD}" srcOrd="0" destOrd="0" presId="urn:microsoft.com/office/officeart/2008/layout/RadialCluster"/>
    <dgm:cxn modelId="{F1D57276-88ED-457C-AC0D-692A1AF148CE}" type="presOf" srcId="{B29318E9-7C07-4CD5-9C1C-11978CFFCA78}" destId="{652BDA42-9255-444F-BF4F-48E006951B2F}" srcOrd="0" destOrd="0" presId="urn:microsoft.com/office/officeart/2008/layout/RadialCluster"/>
    <dgm:cxn modelId="{6DA6331E-A02A-46CB-810F-50FAAC89526B}" type="presOf" srcId="{BB9CDE7A-964C-41EA-9FA4-73AAEF6C8C87}" destId="{034AE756-2580-4AA7-99D3-C950C00E90B8}" srcOrd="0" destOrd="0" presId="urn:microsoft.com/office/officeart/2008/layout/RadialCluster"/>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92207284-55CF-4C52-B160-72F8327E6912}" type="presOf" srcId="{1AEE7BA0-629C-4B85-B4AD-7E22DED1A99C}" destId="{F2D50769-82FD-4084-8E03-110D6579274B}"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5A20C79E-FC4C-46C4-965C-E2F43C943877}" type="presOf" srcId="{5E3C44D8-D7C4-4741-BFE7-B40E83E0810E}" destId="{D52CB5E7-AF9C-4FD2-9476-BEB2B98D0511}" srcOrd="0" destOrd="0" presId="urn:microsoft.com/office/officeart/2008/layout/RadialCluster"/>
    <dgm:cxn modelId="{2040809D-AF87-407B-846F-D5D073A3FEAF}" type="presOf" srcId="{419C214F-5B37-41C8-8489-BA7258B8F6B9}" destId="{50357D84-431E-47DE-B7A5-2230E9C33475}"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7B70DE45-1D9C-4F31-894D-914B84C1AD81}" srcId="{1AEE7BA0-629C-4B85-B4AD-7E22DED1A99C}" destId="{5F82ADDF-1E91-467C-A264-860ED8DCA426}" srcOrd="0" destOrd="0" parTransId="{B29318E9-7C07-4CD5-9C1C-11978CFFCA78}" sibTransId="{0CE931A9-4842-44F8-A23A-CE7B9271682A}"/>
    <dgm:cxn modelId="{FB629ECF-0C2A-4DC5-8230-5FDBF30520C1}" type="presOf" srcId="{BB65152E-BCCC-4541-9434-6294DE38F568}" destId="{84B2A22D-953A-4877-BEBA-FF0CC0260630}" srcOrd="0" destOrd="0" presId="urn:microsoft.com/office/officeart/2008/layout/RadialCluster"/>
    <dgm:cxn modelId="{9E5B9272-967F-4522-B7AA-2B1DA27CEA53}" type="presOf" srcId="{E9612BF7-8DF6-43D8-9F23-D6B69FB5EE55}" destId="{BA9E4B6F-5BC6-4833-8340-6DC678159372}" srcOrd="0" destOrd="0" presId="urn:microsoft.com/office/officeart/2008/layout/RadialCluster"/>
    <dgm:cxn modelId="{C365941E-B52D-4C64-97CE-41CE83B56227}" type="presOf" srcId="{8EACBA72-0736-4829-BF79-2B5DEFF075E3}" destId="{4B013E86-89D2-4212-AEED-7FBC7097AEBA}" srcOrd="0" destOrd="0" presId="urn:microsoft.com/office/officeart/2008/layout/RadialCluster"/>
    <dgm:cxn modelId="{8F86DEE9-D281-414E-9A04-74AC2E6F9355}" type="presOf" srcId="{5AAF6B1F-FFD4-4287-9E40-00DD33C9EB39}" destId="{EAF10663-8C4C-4B90-9C61-0833B6F849A5}" srcOrd="0" destOrd="0" presId="urn:microsoft.com/office/officeart/2008/layout/RadialCluster"/>
    <dgm:cxn modelId="{8F2AA3E2-1E09-4D1F-92C6-BF28DED9F12B}" type="presOf" srcId="{6BBC841D-9638-41ED-BDD4-2259171F964B}" destId="{9085E4C5-3192-416F-86F0-ABBA20B2171B}" srcOrd="0" destOrd="0" presId="urn:microsoft.com/office/officeart/2008/layout/RadialCluster"/>
    <dgm:cxn modelId="{21C33EAD-CE37-4C34-9FB7-AADC73863D8C}" type="presParOf" srcId="{84B2A22D-953A-4877-BEBA-FF0CC0260630}" destId="{3C1CC195-821B-4304-9293-2FDD928A06EE}" srcOrd="0" destOrd="0" presId="urn:microsoft.com/office/officeart/2008/layout/RadialCluster"/>
    <dgm:cxn modelId="{9D3C9873-E555-4E10-A668-006223BCF305}" type="presParOf" srcId="{3C1CC195-821B-4304-9293-2FDD928A06EE}" destId="{F2D50769-82FD-4084-8E03-110D6579274B}" srcOrd="0" destOrd="0" presId="urn:microsoft.com/office/officeart/2008/layout/RadialCluster"/>
    <dgm:cxn modelId="{3CD4C9EA-ABCA-4259-9BDE-E543AA2BE3CF}" type="presParOf" srcId="{3C1CC195-821B-4304-9293-2FDD928A06EE}" destId="{652BDA42-9255-444F-BF4F-48E006951B2F}" srcOrd="1" destOrd="0" presId="urn:microsoft.com/office/officeart/2008/layout/RadialCluster"/>
    <dgm:cxn modelId="{52750F8A-B719-4F4D-982A-06C016C4B7B6}" type="presParOf" srcId="{3C1CC195-821B-4304-9293-2FDD928A06EE}" destId="{6CD08984-0F29-4332-9FF8-AC58E7CEEB64}" srcOrd="2" destOrd="0" presId="urn:microsoft.com/office/officeart/2008/layout/RadialCluster"/>
    <dgm:cxn modelId="{03BD9FCE-9661-4001-83BE-6FA57B229E7C}" type="presParOf" srcId="{3C1CC195-821B-4304-9293-2FDD928A06EE}" destId="{BA9E4B6F-5BC6-4833-8340-6DC678159372}" srcOrd="3" destOrd="0" presId="urn:microsoft.com/office/officeart/2008/layout/RadialCluster"/>
    <dgm:cxn modelId="{16399134-95EA-4036-A08B-442F430DC44F}" type="presParOf" srcId="{3C1CC195-821B-4304-9293-2FDD928A06EE}" destId="{9085E4C5-3192-416F-86F0-ABBA20B2171B}" srcOrd="4" destOrd="0" presId="urn:microsoft.com/office/officeart/2008/layout/RadialCluster"/>
    <dgm:cxn modelId="{AACC6A74-AA4B-47EE-8511-5B23C26DAD50}" type="presParOf" srcId="{3C1CC195-821B-4304-9293-2FDD928A06EE}" destId="{4B013E86-89D2-4212-AEED-7FBC7097AEBA}" srcOrd="5" destOrd="0" presId="urn:microsoft.com/office/officeart/2008/layout/RadialCluster"/>
    <dgm:cxn modelId="{53CBD54C-5F8F-4D84-949D-D6C7D3CCF53E}" type="presParOf" srcId="{3C1CC195-821B-4304-9293-2FDD928A06EE}" destId="{5FE1A525-6534-451B-8D78-FB9676DF26AD}" srcOrd="6" destOrd="0" presId="urn:microsoft.com/office/officeart/2008/layout/RadialCluster"/>
    <dgm:cxn modelId="{26F93F15-E833-4AE1-AF26-BB2AD351A3BD}" type="presParOf" srcId="{3C1CC195-821B-4304-9293-2FDD928A06EE}" destId="{EAF10663-8C4C-4B90-9C61-0833B6F849A5}" srcOrd="7" destOrd="0" presId="urn:microsoft.com/office/officeart/2008/layout/RadialCluster"/>
    <dgm:cxn modelId="{2C6DE696-80B0-4DC9-933B-A68ED3118F93}" type="presParOf" srcId="{3C1CC195-821B-4304-9293-2FDD928A06EE}" destId="{9F2A84AB-C033-4C2A-AEC3-50C6B90266E5}" srcOrd="8" destOrd="0" presId="urn:microsoft.com/office/officeart/2008/layout/RadialCluster"/>
    <dgm:cxn modelId="{B69965AA-C636-4947-BBF1-C7AA29835372}" type="presParOf" srcId="{3C1CC195-821B-4304-9293-2FDD928A06EE}" destId="{50357D84-431E-47DE-B7A5-2230E9C33475}" srcOrd="9" destOrd="0" presId="urn:microsoft.com/office/officeart/2008/layout/RadialCluster"/>
    <dgm:cxn modelId="{11EB6706-475B-4172-AF28-0C6725865F1B}" type="presParOf" srcId="{3C1CC195-821B-4304-9293-2FDD928A06EE}" destId="{D52CB5E7-AF9C-4FD2-9476-BEB2B98D0511}" srcOrd="10" destOrd="0" presId="urn:microsoft.com/office/officeart/2008/layout/RadialCluster"/>
    <dgm:cxn modelId="{6EB78C4B-8061-4F4C-BD94-B8582EE5ABDA}" type="presParOf" srcId="{3C1CC195-821B-4304-9293-2FDD928A06EE}" destId="{80D04EC1-DC11-4F75-8AF3-AA81E7A85C4C}" srcOrd="11" destOrd="0" presId="urn:microsoft.com/office/officeart/2008/layout/RadialCluster"/>
    <dgm:cxn modelId="{D97988FD-9E56-415A-9358-51DA5A392F86}" type="presParOf" srcId="{3C1CC195-821B-4304-9293-2FDD928A06EE}" destId="{034AE756-2580-4AA7-99D3-C950C00E90B8}" srcOrd="12" destOrd="0" presId="urn:microsoft.com/office/officeart/2008/layout/RadialCluster"/>
    <dgm:cxn modelId="{0F01C836-A4AA-4062-811D-2399AD42638E}" type="presParOf" srcId="{3C1CC195-821B-4304-9293-2FDD928A06EE}" destId="{91D700EE-352D-47CD-BDBB-368BAD1A15C3}" srcOrd="13" destOrd="0" presId="urn:microsoft.com/office/officeart/2008/layout/RadialCluster"/>
    <dgm:cxn modelId="{6671FD67-372E-4C0F-B1B6-76A8CDE5054D}"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3/31/2016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2472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40352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113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114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565755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117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199055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118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9069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119</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9509432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120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7671084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121</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4640327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1234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123</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35754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196825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4206240" y="6723043"/>
            <a:ext cx="939048" cy="248067"/>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125</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7101068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126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6614354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127</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12170846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57040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129</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4025509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130</a:t>
            </a:fld>
            <a:endParaRPr lang="en-US" sz="1000"/>
          </a:p>
        </p:txBody>
      </p:sp>
    </p:spTree>
    <p:extLst>
      <p:ext uri="{BB962C8B-B14F-4D97-AF65-F5344CB8AC3E}">
        <p14:creationId xmlns:p14="http://schemas.microsoft.com/office/powerpoint/2010/main" val="39902413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131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6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76585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132</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56385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133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6082071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134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06701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8601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136</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89892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309126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138</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507143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139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32817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140</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98409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141</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4711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13</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1884229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142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787554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143</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79359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39248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746763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146</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910056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440E24-1B6B-4816-AE88-CF4BD8EE6DE9}" type="slidenum">
              <a:rPr lang="en-US" altLang="en-US"/>
              <a:pPr eaLnBrk="1" hangingPunct="1"/>
              <a:t>147</a:t>
            </a:fld>
            <a:endParaRPr lang="en-US" altLang="en-US"/>
          </a:p>
        </p:txBody>
      </p:sp>
      <p:sp>
        <p:nvSpPr>
          <p:cNvPr id="18435" name="Rectangle 2"/>
          <p:cNvSpPr>
            <a:spLocks noGrp="1" noRot="1" noChangeAspect="1" noChangeArrowheads="1" noTextEdit="1"/>
          </p:cNvSpPr>
          <p:nvPr>
            <p:ph type="sldImg"/>
          </p:nvPr>
        </p:nvSpPr>
        <p:spPr>
          <a:xfrm>
            <a:off x="1470025" y="581025"/>
            <a:ext cx="4056063" cy="30416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5612592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148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68094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150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58579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606198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236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14</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8959997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153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539498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154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88907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155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434449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156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31061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783870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794245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159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160</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162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163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15</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60619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16</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678832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17</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12240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18</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349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6727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238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90792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26</a:t>
            </a:fld>
            <a:endParaRPr lang="en-US" smtClean="0"/>
          </a:p>
        </p:txBody>
      </p:sp>
    </p:spTree>
    <p:extLst>
      <p:ext uri="{BB962C8B-B14F-4D97-AF65-F5344CB8AC3E}">
        <p14:creationId xmlns:p14="http://schemas.microsoft.com/office/powerpoint/2010/main" val="3736306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098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390843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30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74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9785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5605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02700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33</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37372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34</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0374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35</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71959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88718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7358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38</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038687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18514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6188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43</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47</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51471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8255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2345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7368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6414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52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392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54</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55</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61</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5592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780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3684602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6596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0657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955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97188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68</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69</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90556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78</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91175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80</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86751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81</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82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1864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91</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95</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96</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100</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9</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21533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101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102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4203701" y="6785372"/>
            <a:ext cx="944033" cy="185738"/>
          </a:xfrm>
        </p:spPr>
        <p:txBody>
          <a:bodyPr/>
          <a:lstStyle/>
          <a:p>
            <a:pPr defTabSz="930081">
              <a:defRPr/>
            </a:pPr>
            <a:fld id="{5A2252B9-346C-46D5-83DA-F8337C9A71CE}" type="slidenum">
              <a:rPr lang="en-US" smtClean="0">
                <a:solidFill>
                  <a:srgbClr val="000000"/>
                </a:solidFill>
              </a:rPr>
              <a:pPr defTabSz="930081">
                <a:defRPr/>
              </a:pPr>
              <a:t>103</a:t>
            </a:fld>
            <a:endParaRPr lang="en-US" dirty="0" smtClean="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z="2400" smtClean="0"/>
          </a:p>
        </p:txBody>
      </p:sp>
    </p:spTree>
    <p:extLst>
      <p:ext uri="{BB962C8B-B14F-4D97-AF65-F5344CB8AC3E}">
        <p14:creationId xmlns:p14="http://schemas.microsoft.com/office/powerpoint/2010/main" val="36572596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104</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105</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106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19479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107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01112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109</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95373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110</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8484190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111</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42249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9.xml"/><Relationship Id="rId1" Type="http://schemas.openxmlformats.org/officeDocument/2006/relationships/vmlDrawing" Target="../drawings/vmlDrawing61.vml"/><Relationship Id="rId6" Type="http://schemas.openxmlformats.org/officeDocument/2006/relationships/image" Target="../media/image82.emf"/><Relationship Id="rId5" Type="http://schemas.openxmlformats.org/officeDocument/2006/relationships/oleObject" Target="../embeddings/oleObject61.bin"/><Relationship Id="rId4" Type="http://schemas.openxmlformats.org/officeDocument/2006/relationships/notesSlide" Target="../notesSlides/notesSlide89.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83.emf"/><Relationship Id="rId4" Type="http://schemas.openxmlformats.org/officeDocument/2006/relationships/oleObject" Target="../embeddings/oleObject62.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84.emf"/><Relationship Id="rId4" Type="http://schemas.openxmlformats.org/officeDocument/2006/relationships/oleObject" Target="../embeddings/oleObject63.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5.emf"/><Relationship Id="rId4" Type="http://schemas.openxmlformats.org/officeDocument/2006/relationships/oleObject" Target="../embeddings/oleObject64.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6.emf"/><Relationship Id="rId4" Type="http://schemas.openxmlformats.org/officeDocument/2006/relationships/oleObject" Target="../embeddings/oleObject65.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7.emf"/><Relationship Id="rId4" Type="http://schemas.openxmlformats.org/officeDocument/2006/relationships/oleObject" Target="../embeddings/oleObject66.bin"/></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image" Target="../media/image88.emf"/></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9.emf"/><Relationship Id="rId4" Type="http://schemas.openxmlformats.org/officeDocument/2006/relationships/oleObject" Target="../embeddings/oleObject68.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hyperlink" Target="http://www.census.gov/construction/c30/c30index.html" TargetMode="External"/><Relationship Id="rId5" Type="http://schemas.openxmlformats.org/officeDocument/2006/relationships/image" Target="../media/image92.emf"/><Relationship Id="rId4" Type="http://schemas.openxmlformats.org/officeDocument/2006/relationships/oleObject" Target="../embeddings/oleObject69.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hyperlink" Target="http://www.census.gov/construction/c30/c30index.html" TargetMode="External"/><Relationship Id="rId5" Type="http://schemas.openxmlformats.org/officeDocument/2006/relationships/image" Target="../media/image93.emf"/><Relationship Id="rId4" Type="http://schemas.openxmlformats.org/officeDocument/2006/relationships/oleObject" Target="../embeddings/oleObject70.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hyperlink" Target="http://www.census.gov/construction/c30/c30index.html" TargetMode="External"/><Relationship Id="rId5" Type="http://schemas.openxmlformats.org/officeDocument/2006/relationships/image" Target="../media/image94.emf"/><Relationship Id="rId4" Type="http://schemas.openxmlformats.org/officeDocument/2006/relationships/oleObject" Target="../embeddings/oleObject71.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95.emf"/><Relationship Id="rId4" Type="http://schemas.openxmlformats.org/officeDocument/2006/relationships/oleObject" Target="../embeddings/oleObject72.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census.gov/construction/c30/c30index.html" TargetMode="External"/><Relationship Id="rId5" Type="http://schemas.openxmlformats.org/officeDocument/2006/relationships/image" Target="../media/image96.emf"/><Relationship Id="rId4" Type="http://schemas.openxmlformats.org/officeDocument/2006/relationships/oleObject" Target="../embeddings/oleObject73.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hyperlink" Target="http://www.census.gov/construction/c30/historical_data.html" TargetMode="External"/><Relationship Id="rId5" Type="http://schemas.openxmlformats.org/officeDocument/2006/relationships/image" Target="../media/image97.emf"/><Relationship Id="rId4" Type="http://schemas.openxmlformats.org/officeDocument/2006/relationships/oleObject" Target="../embeddings/oleObject74.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image" Target="../media/image98.emf"/><Relationship Id="rId5" Type="http://schemas.openxmlformats.org/officeDocument/2006/relationships/oleObject" Target="../embeddings/oleObject75.bin"/><Relationship Id="rId4" Type="http://schemas.openxmlformats.org/officeDocument/2006/relationships/hyperlink" Target="http://data.bls.gov/"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99.emf"/><Relationship Id="rId4" Type="http://schemas.openxmlformats.org/officeDocument/2006/relationships/oleObject" Target="../embeddings/oleObject76.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100.emf"/><Relationship Id="rId4" Type="http://schemas.openxmlformats.org/officeDocument/2006/relationships/oleObject" Target="../embeddings/oleObject77.bin"/></Relationships>
</file>

<file path=ppt/slides/_rels/slide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hyperlink" Target="http://www.census.gov/manufacturing/m3/" TargetMode="External"/><Relationship Id="rId5" Type="http://schemas.openxmlformats.org/officeDocument/2006/relationships/image" Target="../media/image101.emf"/><Relationship Id="rId4" Type="http://schemas.openxmlformats.org/officeDocument/2006/relationships/oleObject" Target="../embeddings/oleObject78.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census.gov/manufacturing/m3/" TargetMode="External"/><Relationship Id="rId5" Type="http://schemas.openxmlformats.org/officeDocument/2006/relationships/image" Target="../media/image102.emf"/><Relationship Id="rId4" Type="http://schemas.openxmlformats.org/officeDocument/2006/relationships/oleObject" Target="../embeddings/oleObject79.bin"/></Relationships>
</file>

<file path=ppt/slides/_rels/slide1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hyperlink" Target="http://data.bls.gov/" TargetMode="External"/><Relationship Id="rId5" Type="http://schemas.openxmlformats.org/officeDocument/2006/relationships/image" Target="../media/image103.emf"/><Relationship Id="rId4" Type="http://schemas.openxmlformats.org/officeDocument/2006/relationships/oleObject" Target="../embeddings/oleObject80.bin"/></Relationships>
</file>

<file path=ppt/slides/_rels/slide127.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ism.ws/ismreport/mfgrob.cfm" TargetMode="External"/><Relationship Id="rId5" Type="http://schemas.openxmlformats.org/officeDocument/2006/relationships/image" Target="../media/image104.emf"/><Relationship Id="rId4" Type="http://schemas.openxmlformats.org/officeDocument/2006/relationships/oleObject" Target="../embeddings/oleObject81.bin"/></Relationships>
</file>

<file path=ppt/slides/_rels/slide1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8.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image" Target="../media/image105.emf"/><Relationship Id="rId5" Type="http://schemas.openxmlformats.org/officeDocument/2006/relationships/oleObject" Target="../embeddings/oleObject82.bin"/><Relationship Id="rId4" Type="http://schemas.openxmlformats.org/officeDocument/2006/relationships/audio" Target="../media/audio1.wav"/></Relationships>
</file>

<file path=ppt/slides/_rels/slide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06.emf"/><Relationship Id="rId4" Type="http://schemas.openxmlformats.org/officeDocument/2006/relationships/oleObject" Target="../embeddings/oleObject83.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07.emf"/><Relationship Id="rId4" Type="http://schemas.openxmlformats.org/officeDocument/2006/relationships/oleObject" Target="../embeddings/oleObject84.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jpeg"/><Relationship Id="rId3" Type="http://schemas.openxmlformats.org/officeDocument/2006/relationships/notesSlide" Target="../notesSlides/notesSlide125.xml"/><Relationship Id="rId7" Type="http://schemas.openxmlformats.org/officeDocument/2006/relationships/image" Target="../media/image109.jpeg"/><Relationship Id="rId12" Type="http://schemas.openxmlformats.org/officeDocument/2006/relationships/image" Target="../media/image114.png"/><Relationship Id="rId2" Type="http://schemas.openxmlformats.org/officeDocument/2006/relationships/slideLayout" Target="../slideLayouts/slideLayout6.xml"/><Relationship Id="rId1" Type="http://schemas.openxmlformats.org/officeDocument/2006/relationships/vmlDrawing" Target="../drawings/vmlDrawing85.vml"/><Relationship Id="rId6" Type="http://schemas.openxmlformats.org/officeDocument/2006/relationships/image" Target="../media/image108.emf"/><Relationship Id="rId11" Type="http://schemas.openxmlformats.org/officeDocument/2006/relationships/image" Target="../media/image113.jpeg"/><Relationship Id="rId5" Type="http://schemas.openxmlformats.org/officeDocument/2006/relationships/oleObject" Target="../embeddings/oleObject85.bin"/><Relationship Id="rId15" Type="http://schemas.openxmlformats.org/officeDocument/2006/relationships/image" Target="../media/image117.jpeg"/><Relationship Id="rId10" Type="http://schemas.openxmlformats.org/officeDocument/2006/relationships/image" Target="../media/image112.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111.jpeg"/><Relationship Id="rId14" Type="http://schemas.openxmlformats.org/officeDocument/2006/relationships/image" Target="../media/image116.png"/></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86.v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oleObject" Target="../embeddings/oleObject8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image" Target="../media/image123.jpg"/><Relationship Id="rId5" Type="http://schemas.openxmlformats.org/officeDocument/2006/relationships/image" Target="../media/image122.png"/><Relationship Id="rId4" Type="http://schemas.openxmlformats.org/officeDocument/2006/relationships/image" Target="../media/image121.png"/></Relationships>
</file>

<file path=ppt/slides/_rels/slide142.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130.xml"/><Relationship Id="rId1" Type="http://schemas.openxmlformats.org/officeDocument/2006/relationships/slideLayout" Target="../slideLayouts/slideLayout6.xml"/><Relationship Id="rId5" Type="http://schemas.openxmlformats.org/officeDocument/2006/relationships/image" Target="../media/image126.png"/><Relationship Id="rId4" Type="http://schemas.openxmlformats.org/officeDocument/2006/relationships/image" Target="../media/image125.jpeg"/></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hyperlink" Target="http://www.reuters.com/journalists/sarah-mcbride" TargetMode="External"/><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128.jpg"/><Relationship Id="rId4" Type="http://schemas.openxmlformats.org/officeDocument/2006/relationships/hyperlink" Target="http://www.reuters.com/journalists/dan-levine"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image" Target="../media/image130.gif"/></Relationships>
</file>

<file path=ppt/slides/_rels/slide14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4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8.xml"/><Relationship Id="rId1" Type="http://schemas.openxmlformats.org/officeDocument/2006/relationships/slideLayout" Target="../slideLayouts/slideLayout6.xml"/><Relationship Id="rId5" Type="http://schemas.openxmlformats.org/officeDocument/2006/relationships/image" Target="../media/image136.png"/><Relationship Id="rId4" Type="http://schemas.openxmlformats.org/officeDocument/2006/relationships/hyperlink" Target="http://www.propertydrone.org/"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44.xml"/><Relationship Id="rId1" Type="http://schemas.openxmlformats.org/officeDocument/2006/relationships/slideLayout" Target="../slideLayouts/slideLayout7.xml"/><Relationship Id="rId6" Type="http://schemas.openxmlformats.org/officeDocument/2006/relationships/image" Target="../media/image143.jpg"/><Relationship Id="rId5" Type="http://schemas.openxmlformats.org/officeDocument/2006/relationships/image" Target="../media/image142.png"/><Relationship Id="rId4" Type="http://schemas.openxmlformats.org/officeDocument/2006/relationships/image" Target="../media/image141.jpeg"/></Relationships>
</file>

<file path=ppt/slides/_rels/slide158.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45.xml"/><Relationship Id="rId1" Type="http://schemas.openxmlformats.org/officeDocument/2006/relationships/slideLayout" Target="../slideLayouts/slideLayout7.xml"/><Relationship Id="rId5" Type="http://schemas.openxmlformats.org/officeDocument/2006/relationships/image" Target="../media/image146.jpeg"/><Relationship Id="rId4" Type="http://schemas.openxmlformats.org/officeDocument/2006/relationships/image" Target="../media/image145.png"/></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47.emf"/><Relationship Id="rId4" Type="http://schemas.openxmlformats.org/officeDocument/2006/relationships/oleObject" Target="../embeddings/oleObject87.bin"/></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16.vml"/><Relationship Id="rId6" Type="http://schemas.openxmlformats.org/officeDocument/2006/relationships/image" Target="../media/image23.emf"/><Relationship Id="rId5" Type="http://schemas.openxmlformats.org/officeDocument/2006/relationships/oleObject" Target="../embeddings/oleObject16.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6.emf"/><Relationship Id="rId5" Type="http://schemas.openxmlformats.org/officeDocument/2006/relationships/oleObject" Target="../embeddings/oleObject19.bin"/><Relationship Id="rId4" Type="http://schemas.openxmlformats.org/officeDocument/2006/relationships/hyperlink" Target="http://www.federalreserve.gov/releases/h15/data.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9.emf"/><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0.emf"/><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1.emf"/><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3.e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4.emf"/><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5.e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6.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7.emf"/><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31.vml"/><Relationship Id="rId6" Type="http://schemas.openxmlformats.org/officeDocument/2006/relationships/image" Target="../media/image38.emf"/><Relationship Id="rId5" Type="http://schemas.openxmlformats.org/officeDocument/2006/relationships/oleObject" Target="../embeddings/oleObject31.bin"/><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9.png"/><Relationship Id="rId4" Type="http://schemas.openxmlformats.org/officeDocument/2006/relationships/oleObject" Target="../embeddings/Microsoft_Excel_97-2003_Worksheet1.xls"/></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0.emf"/><Relationship Id="rId4" Type="http://schemas.openxmlformats.org/officeDocument/2006/relationships/oleObject" Target="../embeddings/oleObject33.bin"/></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6.emf"/><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35.vml"/><Relationship Id="rId6" Type="http://schemas.openxmlformats.org/officeDocument/2006/relationships/image" Target="../media/image47.emf"/><Relationship Id="rId5" Type="http://schemas.openxmlformats.org/officeDocument/2006/relationships/oleObject" Target="../embeddings/oleObject35.bin"/><Relationship Id="rId4"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8.emf"/><Relationship Id="rId4" Type="http://schemas.openxmlformats.org/officeDocument/2006/relationships/oleObject" Target="../embeddings/oleObject3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1.emf"/><Relationship Id="rId4"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7.emf"/><Relationship Id="rId4" Type="http://schemas.openxmlformats.org/officeDocument/2006/relationships/oleObject" Target="../embeddings/oleObject40.bin"/></Relationships>
</file>

<file path=ppt/slides/_rels/slide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8.emf"/><Relationship Id="rId4" Type="http://schemas.openxmlformats.org/officeDocument/2006/relationships/oleObject" Target="../embeddings/oleObject41.bin"/></Relationships>
</file>

<file path=ppt/slides/_rels/slide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60.emf"/><Relationship Id="rId4" Type="http://schemas.openxmlformats.org/officeDocument/2006/relationships/oleObject" Target="../embeddings/oleObject4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61.emf"/><Relationship Id="rId4" Type="http://schemas.openxmlformats.org/officeDocument/2006/relationships/oleObject" Target="../embeddings/oleObject4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62.emf"/><Relationship Id="rId4" Type="http://schemas.openxmlformats.org/officeDocument/2006/relationships/oleObject" Target="../embeddings/oleObject4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63.emf"/><Relationship Id="rId4" Type="http://schemas.openxmlformats.org/officeDocument/2006/relationships/oleObject" Target="../embeddings/oleObject4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4.emf"/><Relationship Id="rId4" Type="http://schemas.openxmlformats.org/officeDocument/2006/relationships/oleObject" Target="../embeddings/oleObject47.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6.emf"/><Relationship Id="rId4" Type="http://schemas.openxmlformats.org/officeDocument/2006/relationships/oleObject" Target="../embeddings/oleObject49.bin"/></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6.emf"/><Relationship Id="rId4" Type="http://schemas.openxmlformats.org/officeDocument/2006/relationships/oleObject" Target="../embeddings/oleObject50.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7.emf"/><Relationship Id="rId4" Type="http://schemas.openxmlformats.org/officeDocument/2006/relationships/oleObject" Target="../embeddings/oleObject5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68.emf"/><Relationship Id="rId5" Type="http://schemas.openxmlformats.org/officeDocument/2006/relationships/oleObject" Target="../embeddings/oleObject52.bin"/><Relationship Id="rId4" Type="http://schemas.openxmlformats.org/officeDocument/2006/relationships/hyperlink" Target="http://research.stlouisfed.org/fred2/series/WASCUR"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hyperlink" Target="http://research.stlouisfed.org/fred2/series/WASCUR" TargetMode="External"/><Relationship Id="rId5" Type="http://schemas.openxmlformats.org/officeDocument/2006/relationships/image" Target="../media/image69.emf"/><Relationship Id="rId4" Type="http://schemas.openxmlformats.org/officeDocument/2006/relationships/oleObject" Target="../embeddings/oleObject53.bin"/></Relationships>
</file>

<file path=ppt/slides/_rels/slide8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image" Target="../media/image72.emf"/><Relationship Id="rId4" Type="http://schemas.openxmlformats.org/officeDocument/2006/relationships/oleObject" Target="../embeddings/Microsoft_Excel_97-2003_Worksheet2.xls"/></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75.emf"/><Relationship Id="rId4" Type="http://schemas.openxmlformats.org/officeDocument/2006/relationships/oleObject" Target="../embeddings/oleObject55.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image" Target="../media/image76.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image" Target="../media/image77.emf"/><Relationship Id="rId5" Type="http://schemas.openxmlformats.org/officeDocument/2006/relationships/oleObject" Target="../embeddings/Microsoft_Excel_97-2003_Worksheet3.xls"/><Relationship Id="rId4" Type="http://schemas.openxmlformats.org/officeDocument/2006/relationships/oleObject" Target="../embeddings/oleObject57.bin"/></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9.emf"/><Relationship Id="rId4" Type="http://schemas.openxmlformats.org/officeDocument/2006/relationships/oleObject" Target="../embeddings/oleObject58.bin"/></Relationships>
</file>

<file path=ppt/slides/_rels/slide9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image" Target="../media/image80.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image" Target="../media/image81.emf"/></Relationships>
</file>

<file path=ppt/slides/_rels/slide9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8.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77051"/>
            <a:ext cx="9104313" cy="1138773"/>
          </a:xfrm>
          <a:ln/>
        </p:spPr>
        <p:txBody>
          <a:bodyPr/>
          <a:lstStyle/>
          <a:p>
            <a:r>
              <a:rPr lang="en-US" sz="4000" dirty="0" smtClean="0"/>
              <a:t>2016 Insurance Industry Disruptors:</a:t>
            </a:r>
            <a:br>
              <a:rPr lang="en-US" sz="4000" dirty="0" smtClean="0"/>
            </a:br>
            <a:r>
              <a:rPr lang="en-US" sz="4000" i="1" dirty="0" smtClean="0"/>
              <a:t>The Casualty View</a:t>
            </a:r>
            <a:endParaRPr lang="en-US" sz="3200" i="1" dirty="0">
              <a:solidFill>
                <a:srgbClr val="00B0F0"/>
              </a:solidFill>
            </a:endParaRPr>
          </a:p>
        </p:txBody>
      </p:sp>
      <p:sp>
        <p:nvSpPr>
          <p:cNvPr id="94211" name="Rectangle 3"/>
          <p:cNvSpPr>
            <a:spLocks noGrp="1" noChangeArrowheads="1"/>
          </p:cNvSpPr>
          <p:nvPr>
            <p:ph type="subTitle" idx="1"/>
          </p:nvPr>
        </p:nvSpPr>
        <p:spPr>
          <a:xfrm>
            <a:off x="95864" y="3966171"/>
            <a:ext cx="8952271" cy="1737399"/>
          </a:xfrm>
        </p:spPr>
        <p:txBody>
          <a:bodyPr/>
          <a:lstStyle/>
          <a:p>
            <a:pPr>
              <a:lnSpc>
                <a:spcPct val="80000"/>
              </a:lnSpc>
            </a:pPr>
            <a:r>
              <a:rPr lang="en-US" dirty="0" err="1" smtClean="0"/>
              <a:t>Advisen</a:t>
            </a:r>
            <a:r>
              <a:rPr lang="en-US" dirty="0" smtClean="0"/>
              <a:t> Casualty Insights Conference</a:t>
            </a:r>
          </a:p>
          <a:p>
            <a:pPr>
              <a:lnSpc>
                <a:spcPct val="80000"/>
              </a:lnSpc>
            </a:pPr>
            <a:r>
              <a:rPr lang="en-US" dirty="0" smtClean="0"/>
              <a:t>New York, NY</a:t>
            </a:r>
          </a:p>
          <a:p>
            <a:pPr>
              <a:lnSpc>
                <a:spcPct val="80000"/>
              </a:lnSpc>
            </a:pPr>
            <a:r>
              <a:rPr lang="en-US" sz="2800" dirty="0" smtClean="0"/>
              <a:t>March 31, 2016</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3265771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10</a:t>
            </a:fld>
            <a:endParaRPr lang="en-US" smtClean="0"/>
          </a:p>
        </p:txBody>
      </p:sp>
      <p:sp>
        <p:nvSpPr>
          <p:cNvPr id="1030" name="Rectangle 2"/>
          <p:cNvSpPr>
            <a:spLocks noGrp="1" noChangeArrowheads="1"/>
          </p:cNvSpPr>
          <p:nvPr>
            <p:ph type="title"/>
          </p:nvPr>
        </p:nvSpPr>
        <p:spPr/>
        <p:txBody>
          <a:bodyPr/>
          <a:lstStyle/>
          <a:p>
            <a:r>
              <a:rPr lang="en-US" dirty="0" smtClean="0"/>
              <a:t>Distribution of Commercial Lines Premiums: Property vs. Liability, 2015</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SNL; </a:t>
            </a:r>
            <a:r>
              <a:rPr lang="en-US" sz="1100" dirty="0"/>
              <a:t>Insurance Information Institute research.</a:t>
            </a:r>
          </a:p>
        </p:txBody>
      </p:sp>
      <p:graphicFrame>
        <p:nvGraphicFramePr>
          <p:cNvPr id="1026" name="Object 6"/>
          <p:cNvGraphicFramePr>
            <a:graphicFrameLocks/>
          </p:cNvGraphicFramePr>
          <p:nvPr>
            <p:extLst>
              <p:ext uri="{D42A27DB-BD31-4B8C-83A1-F6EECF244321}">
                <p14:modId xmlns:p14="http://schemas.microsoft.com/office/powerpoint/2010/main" val="641600318"/>
              </p:ext>
            </p:extLst>
          </p:nvPr>
        </p:nvGraphicFramePr>
        <p:xfrm>
          <a:off x="2919124" y="1660582"/>
          <a:ext cx="5148837" cy="4677512"/>
        </p:xfrm>
        <a:graphic>
          <a:graphicData uri="http://schemas.openxmlformats.org/presentationml/2006/ole">
            <mc:AlternateContent xmlns:mc="http://schemas.openxmlformats.org/markup-compatibility/2006">
              <mc:Choice xmlns:v="urn:schemas-microsoft-com:vml" Requires="v">
                <p:oleObj spid="_x0000_s28617733"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2919124" y="1660582"/>
                        <a:ext cx="5148837" cy="4677512"/>
                      </a:xfrm>
                      <a:prstGeom prst="rect">
                        <a:avLst/>
                      </a:prstGeom>
                      <a:noFill/>
                      <a:extLst/>
                    </p:spPr>
                  </p:pic>
                </p:oleObj>
              </mc:Fallback>
            </mc:AlternateContent>
          </a:graphicData>
        </a:graphic>
      </p:graphicFrame>
      <p:sp>
        <p:nvSpPr>
          <p:cNvPr id="1034" name="Text Box 7"/>
          <p:cNvSpPr txBox="1">
            <a:spLocks noChangeArrowheads="1"/>
          </p:cNvSpPr>
          <p:nvPr/>
        </p:nvSpPr>
        <p:spPr bwMode="auto">
          <a:xfrm>
            <a:off x="5248110" y="2651732"/>
            <a:ext cx="1909763" cy="66479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600" b="1" dirty="0">
                <a:solidFill>
                  <a:schemeClr val="bg1"/>
                </a:solidFill>
              </a:rPr>
              <a:t>Commercial </a:t>
            </a:r>
            <a:r>
              <a:rPr lang="en-US" sz="1600" b="1" dirty="0" smtClean="0">
                <a:solidFill>
                  <a:schemeClr val="bg1"/>
                </a:solidFill>
              </a:rPr>
              <a:t>Property</a:t>
            </a:r>
            <a:endParaRPr lang="en-US" sz="1600" b="1" dirty="0">
              <a:solidFill>
                <a:schemeClr val="bg1"/>
              </a:solidFill>
            </a:endParaRPr>
          </a:p>
          <a:p>
            <a:pPr algn="ctr" eaLnBrk="0" hangingPunct="0">
              <a:lnSpc>
                <a:spcPct val="90000"/>
              </a:lnSpc>
              <a:buSzPct val="90000"/>
              <a:buFont typeface="Wingdings" pitchFamily="2" charset="2"/>
              <a:buNone/>
            </a:pPr>
            <a:r>
              <a:rPr lang="en-US" sz="1600" b="1" dirty="0" smtClean="0">
                <a:solidFill>
                  <a:schemeClr val="bg1"/>
                </a:solidFill>
              </a:rPr>
              <a:t>$118.5B/41%</a:t>
            </a:r>
            <a:endParaRPr lang="en-US" sz="1600" b="1" dirty="0">
              <a:solidFill>
                <a:schemeClr val="bg1"/>
              </a:solidFill>
            </a:endParaRPr>
          </a:p>
        </p:txBody>
      </p:sp>
      <p:sp>
        <p:nvSpPr>
          <p:cNvPr id="1036" name="Text Box 7"/>
          <p:cNvSpPr txBox="1">
            <a:spLocks noChangeArrowheads="1"/>
          </p:cNvSpPr>
          <p:nvPr/>
        </p:nvSpPr>
        <p:spPr bwMode="auto">
          <a:xfrm>
            <a:off x="3879193" y="4162514"/>
            <a:ext cx="1909763" cy="66479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600" b="1" dirty="0" smtClean="0">
                <a:solidFill>
                  <a:schemeClr val="bg1"/>
                </a:solidFill>
              </a:rPr>
              <a:t>Commercial Liability/Casualty</a:t>
            </a:r>
            <a:endParaRPr lang="en-US" sz="1600" b="1" dirty="0">
              <a:solidFill>
                <a:schemeClr val="bg1"/>
              </a:solidFill>
            </a:endParaRPr>
          </a:p>
          <a:p>
            <a:pPr algn="ctr" eaLnBrk="0" hangingPunct="0">
              <a:lnSpc>
                <a:spcPct val="90000"/>
              </a:lnSpc>
              <a:buSzPct val="90000"/>
              <a:buFont typeface="Wingdings" pitchFamily="2" charset="2"/>
              <a:buNone/>
            </a:pPr>
            <a:r>
              <a:rPr lang="en-US" sz="1600" b="1" dirty="0">
                <a:solidFill>
                  <a:schemeClr val="bg1"/>
                </a:solidFill>
              </a:rPr>
              <a:t>$</a:t>
            </a:r>
            <a:r>
              <a:rPr lang="en-US" sz="1600" b="1" dirty="0" smtClean="0">
                <a:solidFill>
                  <a:schemeClr val="bg1"/>
                </a:solidFill>
              </a:rPr>
              <a:t>167.7B/59%</a:t>
            </a:r>
            <a:endParaRPr lang="en-US" sz="1600" b="1" dirty="0">
              <a:solidFill>
                <a:schemeClr val="bg1"/>
              </a:solidFill>
            </a:endParaRPr>
          </a:p>
        </p:txBody>
      </p:sp>
      <p:sp>
        <p:nvSpPr>
          <p:cNvPr id="14" name="AutoShape 6"/>
          <p:cNvSpPr>
            <a:spLocks noChangeArrowheads="1"/>
          </p:cNvSpPr>
          <p:nvPr/>
        </p:nvSpPr>
        <p:spPr bwMode="blackWhite">
          <a:xfrm>
            <a:off x="298450" y="1597630"/>
            <a:ext cx="2774302" cy="1711592"/>
          </a:xfrm>
          <a:prstGeom prst="wedgeRectCallout">
            <a:avLst>
              <a:gd name="adj1" fmla="val 69267"/>
              <a:gd name="adj2" fmla="val 84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Commercial casualty/liability lines account for 59% of commercial premiums written vs. 41% for property lines</a:t>
            </a:r>
            <a:endParaRPr lang="en-US" b="1" dirty="0">
              <a:solidFill>
                <a:schemeClr val="bg1"/>
              </a:solidFill>
              <a:cs typeface="+mn-cs"/>
            </a:endParaRPr>
          </a:p>
        </p:txBody>
      </p:sp>
    </p:spTree>
    <p:extLst>
      <p:ext uri="{BB962C8B-B14F-4D97-AF65-F5344CB8AC3E}">
        <p14:creationId xmlns:p14="http://schemas.microsoft.com/office/powerpoint/2010/main" val="2674751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536"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3/16;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2197512864"/>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205"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a:t>
            </a:r>
            <a:r>
              <a:rPr lang="en-US" sz="1400" b="1" dirty="0" smtClean="0">
                <a:solidFill>
                  <a:schemeClr val="bg1"/>
                </a:solidFill>
              </a:rPr>
              <a:t>began in Dec, 2007</a:t>
            </a:r>
            <a:endParaRPr lang="en-US" sz="1400" b="1" dirty="0">
              <a:solidFill>
                <a:schemeClr val="bg1"/>
              </a:solidFill>
            </a:endParaRP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4101" name="Rectangle 110"/>
          <p:cNvSpPr>
            <a:spLocks noGrp="1" noChangeArrowheads="1"/>
          </p:cNvSpPr>
          <p:nvPr>
            <p:ph type="sldNum" sz="quarter" idx="12"/>
          </p:nvPr>
        </p:nvSpPr>
        <p:spPr/>
        <p:txBody>
          <a:bodyPr/>
          <a:lstStyle/>
          <a:p>
            <a:pPr>
              <a:defRPr/>
            </a:pPr>
            <a:fld id="{53135512-3975-4301-9265-B6D1E168D6FE}" type="slidenum">
              <a:rPr lang="en-US" smtClean="0">
                <a:solidFill>
                  <a:srgbClr val="000000"/>
                </a:solidFill>
              </a:rPr>
              <a:pPr>
                <a:defRPr/>
              </a:pPr>
              <a:t>103</a:t>
            </a:fld>
            <a:endParaRPr lang="en-US" smtClean="0">
              <a:solidFill>
                <a:srgbClr val="000000"/>
              </a:solidFill>
            </a:endParaRPr>
          </a:p>
        </p:txBody>
      </p:sp>
      <p:sp>
        <p:nvSpPr>
          <p:cNvPr id="16389" name="Rectangle 11"/>
          <p:cNvSpPr>
            <a:spLocks noGrp="1" noChangeArrowheads="1"/>
          </p:cNvSpPr>
          <p:nvPr>
            <p:ph type="title"/>
          </p:nvPr>
        </p:nvSpPr>
        <p:spPr>
          <a:xfrm>
            <a:off x="273320" y="129630"/>
            <a:ext cx="7156588" cy="860425"/>
          </a:xfrm>
        </p:spPr>
        <p:txBody>
          <a:bodyPr/>
          <a:lstStyle/>
          <a:p>
            <a:r>
              <a:rPr lang="en-US" dirty="0" smtClean="0"/>
              <a:t>2016-2021 Real GDP Growth: </a:t>
            </a:r>
            <a:r>
              <a:rPr lang="en-US" sz="2400" dirty="0" smtClean="0"/>
              <a:t/>
            </a:r>
            <a:br>
              <a:rPr lang="en-US" sz="2400" dirty="0" smtClean="0"/>
            </a:br>
            <a:r>
              <a:rPr lang="en-US" sz="2400" dirty="0" smtClean="0"/>
              <a:t>Median Forecast for the US</a:t>
            </a:r>
          </a:p>
        </p:txBody>
      </p:sp>
      <p:graphicFrame>
        <p:nvGraphicFramePr>
          <p:cNvPr id="16386" name="Object 4"/>
          <p:cNvGraphicFramePr>
            <a:graphicFrameLocks noChangeAspect="1"/>
          </p:cNvGraphicFramePr>
          <p:nvPr>
            <p:extLst>
              <p:ext uri="{D42A27DB-BD31-4B8C-83A1-F6EECF244321}">
                <p14:modId xmlns:p14="http://schemas.microsoft.com/office/powerpoint/2010/main" val="3802235381"/>
              </p:ext>
            </p:extLst>
          </p:nvPr>
        </p:nvGraphicFramePr>
        <p:xfrm>
          <a:off x="283368" y="1012848"/>
          <a:ext cx="8577263" cy="4681537"/>
        </p:xfrm>
        <a:graphic>
          <a:graphicData uri="http://schemas.openxmlformats.org/presentationml/2006/ole">
            <mc:AlternateContent xmlns:mc="http://schemas.openxmlformats.org/markup-compatibility/2006">
              <mc:Choice xmlns:v="urn:schemas-microsoft-com:vml" Requires="v">
                <p:oleObj spid="_x0000_s28574884"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283368" y="1012848"/>
                        <a:ext cx="8577263" cy="468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614988"/>
            <a:ext cx="8220075" cy="7731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All forecasts expect US growth to be moderate in 2016-18</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and to slow in the last years of the decade,</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perhaps expecting a recession in that time frame.</a:t>
            </a:r>
            <a:endParaRPr lang="en-US" b="1" dirty="0">
              <a:solidFill>
                <a:srgbClr val="FFFFFF"/>
              </a:solidFill>
              <a:latin typeface="Arial" charset="0"/>
              <a:cs typeface="Arial" charset="0"/>
            </a:endParaRPr>
          </a:p>
        </p:txBody>
      </p:sp>
      <p:sp>
        <p:nvSpPr>
          <p:cNvPr id="16391" name="Rectangle 4"/>
          <p:cNvSpPr>
            <a:spLocks noChangeArrowheads="1"/>
          </p:cNvSpPr>
          <p:nvPr/>
        </p:nvSpPr>
        <p:spPr bwMode="auto">
          <a:xfrm>
            <a:off x="-147638" y="6575425"/>
            <a:ext cx="9090026"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 </a:t>
            </a:r>
            <a:r>
              <a:rPr lang="en-US" sz="1100" dirty="0">
                <a:solidFill>
                  <a:srgbClr val="000000"/>
                </a:solidFill>
                <a:latin typeface="Arial" charset="0"/>
                <a:cs typeface="Arial" charset="0"/>
              </a:rPr>
              <a:t>Blue Chip Economic Indicators, </a:t>
            </a:r>
            <a:r>
              <a:rPr lang="en-US" sz="1100" dirty="0" smtClean="0">
                <a:solidFill>
                  <a:srgbClr val="000000"/>
                </a:solidFill>
              </a:rPr>
              <a:t>Feb</a:t>
            </a:r>
            <a:r>
              <a:rPr lang="en-US" sz="1100" dirty="0" smtClean="0">
                <a:solidFill>
                  <a:srgbClr val="000000"/>
                </a:solidFill>
                <a:latin typeface="Arial" charset="0"/>
                <a:cs typeface="Arial" charset="0"/>
              </a:rPr>
              <a:t>. 2016 issue for 2016-2017; Oct. 2015 issue for 2018-2021; I.I.I.  </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1778318" y="1290575"/>
            <a:ext cx="1691533" cy="616496"/>
          </a:xfrm>
          <a:prstGeom prst="wedgeRectCallout">
            <a:avLst>
              <a:gd name="adj1" fmla="val 16381"/>
              <a:gd name="adj2" fmla="val 237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a:t>
            </a:r>
            <a:r>
              <a:rPr lang="en-US" sz="1400" b="1" smtClean="0">
                <a:solidFill>
                  <a:srgbClr val="FFFFFF"/>
                </a:solidFill>
                <a:latin typeface="Arial" charset="0"/>
                <a:cs typeface="Arial" charset="0"/>
              </a:rPr>
              <a:t>.: 2.8%</a:t>
            </a:r>
            <a:r>
              <a:rPr lang="en-US" sz="1400" b="1" dirty="0" smtClean="0">
                <a:solidFill>
                  <a:srgbClr val="FFFFFF"/>
                </a:solidFill>
                <a:latin typeface="Arial" charset="0"/>
                <a:cs typeface="Arial" charset="0"/>
              </a:rPr>
              <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a:t>
            </a:r>
            <a:r>
              <a:rPr lang="en-US" sz="1400" b="1" smtClean="0">
                <a:solidFill>
                  <a:srgbClr val="FFFFFF"/>
                </a:solidFill>
                <a:latin typeface="Arial" charset="0"/>
                <a:cs typeface="Arial" charset="0"/>
              </a:rPr>
              <a:t>.: 2.0%</a:t>
            </a:r>
            <a:endParaRPr lang="en-US" sz="1400" b="1" dirty="0">
              <a:solidFill>
                <a:srgbClr val="FFFFFF"/>
              </a:solidFill>
              <a:latin typeface="Arial" charset="0"/>
              <a:cs typeface="Arial" charset="0"/>
            </a:endParaRPr>
          </a:p>
        </p:txBody>
      </p:sp>
      <p:sp>
        <p:nvSpPr>
          <p:cNvPr id="10" name="AutoShape 38"/>
          <p:cNvSpPr>
            <a:spLocks noChangeArrowheads="1"/>
          </p:cNvSpPr>
          <p:nvPr/>
        </p:nvSpPr>
        <p:spPr bwMode="blackWhite">
          <a:xfrm>
            <a:off x="3551608" y="1689717"/>
            <a:ext cx="1691533" cy="616496"/>
          </a:xfrm>
          <a:prstGeom prst="wedgeRectCallout">
            <a:avLst>
              <a:gd name="adj1" fmla="val -12103"/>
              <a:gd name="adj2" fmla="val 1602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2.8%</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1" name="AutoShape 38"/>
          <p:cNvSpPr>
            <a:spLocks noChangeArrowheads="1"/>
          </p:cNvSpPr>
          <p:nvPr/>
        </p:nvSpPr>
        <p:spPr bwMode="blackWhite">
          <a:xfrm>
            <a:off x="4803534" y="2323744"/>
            <a:ext cx="1691533" cy="616496"/>
          </a:xfrm>
          <a:prstGeom prst="wedgeRectCallout">
            <a:avLst>
              <a:gd name="adj1" fmla="val -8202"/>
              <a:gd name="adj2" fmla="val 1709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2.7%</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1.6%</a:t>
            </a:r>
            <a:endParaRPr lang="en-US" sz="1400" b="1" dirty="0">
              <a:solidFill>
                <a:srgbClr val="FFFFFF"/>
              </a:solidFill>
              <a:latin typeface="Arial" charset="0"/>
              <a:cs typeface="Arial" charset="0"/>
            </a:endParaRPr>
          </a:p>
        </p:txBody>
      </p:sp>
      <p:sp>
        <p:nvSpPr>
          <p:cNvPr id="12" name="AutoShape 38"/>
          <p:cNvSpPr>
            <a:spLocks noChangeArrowheads="1"/>
          </p:cNvSpPr>
          <p:nvPr/>
        </p:nvSpPr>
        <p:spPr bwMode="blackWhite">
          <a:xfrm>
            <a:off x="6146682" y="1073221"/>
            <a:ext cx="1691533" cy="616496"/>
          </a:xfrm>
          <a:prstGeom prst="wedgeRectCallout">
            <a:avLst>
              <a:gd name="adj1" fmla="val -12661"/>
              <a:gd name="adj2" fmla="val 363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
        <p:nvSpPr>
          <p:cNvPr id="13" name="AutoShape 38"/>
          <p:cNvSpPr>
            <a:spLocks noChangeArrowheads="1"/>
          </p:cNvSpPr>
          <p:nvPr/>
        </p:nvSpPr>
        <p:spPr bwMode="blackWhite">
          <a:xfrm>
            <a:off x="7250855" y="1771298"/>
            <a:ext cx="1691533" cy="616496"/>
          </a:xfrm>
          <a:prstGeom prst="wedgeRectCallout">
            <a:avLst>
              <a:gd name="adj1" fmla="val -3187"/>
              <a:gd name="adj2" fmla="val 2580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4" name="AutoShape 38"/>
          <p:cNvSpPr>
            <a:spLocks noChangeArrowheads="1"/>
          </p:cNvSpPr>
          <p:nvPr/>
        </p:nvSpPr>
        <p:spPr bwMode="blackWhite">
          <a:xfrm>
            <a:off x="1039316" y="2547964"/>
            <a:ext cx="1691533" cy="616496"/>
          </a:xfrm>
          <a:prstGeom prst="wedgeRectCallout">
            <a:avLst>
              <a:gd name="adj1" fmla="val 157"/>
              <a:gd name="adj2" fmla="val 1464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a:t>
            </a:r>
            <a:r>
              <a:rPr lang="en-US" sz="1400" b="1" dirty="0" smtClean="0">
                <a:solidFill>
                  <a:srgbClr val="FFFFFF"/>
                </a:solidFill>
              </a:rPr>
              <a:t>2.5</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35382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6500"/>
                            </p:stCondLst>
                            <p:childTnLst>
                              <p:par>
                                <p:cTn id="30" presetID="22" presetClass="entr" presetSubtype="8" fill="hold" grpId="0" nodeType="after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P spid="11" grpId="0" animBg="1"/>
      <p:bldP spid="12" grpId="0" animBg="1"/>
      <p:bldP spid="13"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104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251"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105</a:t>
            </a:fld>
            <a:endParaRPr lang="en-US" smtClean="0"/>
          </a:p>
        </p:txBody>
      </p:sp>
      <p:graphicFrame>
        <p:nvGraphicFramePr>
          <p:cNvPr id="2050" name="Object 3"/>
          <p:cNvGraphicFramePr>
            <a:graphicFrameLocks noGrp="1" noChangeAspect="1"/>
          </p:cNvGraphicFramePr>
          <p:nvPr>
            <p:ph idx="4294967295"/>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27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106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48714608"/>
              </p:ext>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545228"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(3/16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2017:Q4F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4.3%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118638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Market Comparisons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107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US Will Generate More Premium Volume than Any Other Country</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
        <p:nvSpPr>
          <p:cNvPr id="9" name="Rectangle 7"/>
          <p:cNvSpPr>
            <a:spLocks noChangeArrowheads="1"/>
          </p:cNvSpPr>
          <p:nvPr/>
        </p:nvSpPr>
        <p:spPr bwMode="auto">
          <a:xfrm>
            <a:off x="301480" y="5016667"/>
            <a:ext cx="8398848"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Premium Growth in Emerging Economies Will Slow Due to Economic Weakness</a:t>
            </a:r>
            <a:endParaRPr lang="en-US" sz="3600" b="1" i="1" dirty="0">
              <a:solidFill>
                <a:srgbClr val="C00000"/>
              </a:solidFill>
            </a:endParaRPr>
          </a:p>
        </p:txBody>
      </p:sp>
    </p:spTree>
    <p:extLst>
      <p:ext uri="{BB962C8B-B14F-4D97-AF65-F5344CB8AC3E}">
        <p14:creationId xmlns:p14="http://schemas.microsoft.com/office/powerpoint/2010/main" val="41494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74625" y="1609725"/>
          <a:ext cx="8742363" cy="4738688"/>
        </p:xfrm>
        <a:graphic>
          <a:graphicData uri="http://schemas.openxmlformats.org/presentationml/2006/ole">
            <mc:AlternateContent xmlns:mc="http://schemas.openxmlformats.org/markup-compatibility/2006">
              <mc:Choice xmlns:v="urn:schemas-microsoft-com:vml" Requires="v">
                <p:oleObj spid="_x0000_s28614689" name="Chart" r:id="rId3" imgW="8505688" imgH="4610239" progId="MSGraph.Chart.8">
                  <p:embed followColorScheme="full"/>
                </p:oleObj>
              </mc:Choice>
              <mc:Fallback>
                <p:oleObj name="Chart" r:id="rId3" imgW="8505688" imgH="4610239" progId="MSGraph.Chart.8">
                  <p:embed followColorScheme="full"/>
                  <p:pic>
                    <p:nvPicPr>
                      <p:cNvPr id="0" name=""/>
                      <p:cNvPicPr>
                        <a:picLocks noChangeAspect="1" noChangeArrowheads="1"/>
                      </p:cNvPicPr>
                      <p:nvPr/>
                    </p:nvPicPr>
                    <p:blipFill>
                      <a:blip r:embed="rId4"/>
                      <a:srcRect/>
                      <a:stretch>
                        <a:fillRect/>
                      </a:stretch>
                    </p:blipFill>
                    <p:spPr bwMode="auto">
                      <a:xfrm>
                        <a:off x="174625" y="1609725"/>
                        <a:ext cx="874236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Jan. 2016; Insurance Information </a:t>
            </a:r>
            <a:r>
              <a:rPr lang="en-US" sz="1200" dirty="0"/>
              <a:t>Institute.</a:t>
            </a:r>
          </a:p>
        </p:txBody>
      </p:sp>
      <p:sp>
        <p:nvSpPr>
          <p:cNvPr id="7072775" name="AutoShape 7"/>
          <p:cNvSpPr>
            <a:spLocks noChangeArrowheads="1"/>
          </p:cNvSpPr>
          <p:nvPr/>
        </p:nvSpPr>
        <p:spPr bwMode="auto">
          <a:xfrm>
            <a:off x="6096000" y="1196760"/>
            <a:ext cx="3025003"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increase to 4.3% in 2016 and 4.7% in 2017</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8047"/>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2.1% </a:t>
            </a:r>
            <a:r>
              <a:rPr lang="en-US" b="1" dirty="0">
                <a:solidFill>
                  <a:srgbClr val="FFFFFF"/>
                </a:solidFill>
              </a:rPr>
              <a:t>in </a:t>
            </a:r>
            <a:r>
              <a:rPr lang="en-US" b="1" dirty="0" smtClean="0">
                <a:solidFill>
                  <a:srgbClr val="FFFFFF"/>
                </a:solidFill>
              </a:rPr>
              <a:t>2016 and 2017.</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3.4% </a:t>
            </a:r>
            <a:r>
              <a:rPr lang="en-US" b="1" dirty="0">
                <a:solidFill>
                  <a:srgbClr val="FFFFFF"/>
                </a:solidFill>
              </a:rPr>
              <a:t>in </a:t>
            </a:r>
            <a:r>
              <a:rPr lang="en-US" b="1" dirty="0" smtClean="0">
                <a:solidFill>
                  <a:srgbClr val="FFFFFF"/>
                </a:solidFill>
              </a:rPr>
              <a:t>2016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2017.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1842826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109</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2014 – 2017F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(2/2016 </a:t>
            </a:r>
            <a:r>
              <a:rPr lang="en-US" sz="1100" dirty="0"/>
              <a:t>issue</a:t>
            </a:r>
            <a:r>
              <a:rPr lang="en-US" sz="1100" dirty="0" smtClean="0"/>
              <a:t>); IMF ( Jan. 2016); </a:t>
            </a:r>
            <a:r>
              <a:rPr lang="en-US" sz="1100" dirty="0"/>
              <a:t>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3677096750"/>
              </p:ext>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606532" name="Chart" r:id="rId4" imgW="5886281" imgH="2203288" progId="MSGraph.Chart.8">
                  <p:embed followColorScheme="full"/>
                </p:oleObj>
              </mc:Choice>
              <mc:Fallback>
                <p:oleObj name="Chart" r:id="rId4" imgW="5886281" imgH="2203288"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94379" y="5648427"/>
            <a:ext cx="844099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a:t>
            </a:r>
            <a:r>
              <a:rPr lang="en-US" b="1" dirty="0" smtClean="0">
                <a:solidFill>
                  <a:schemeClr val="bg1"/>
                </a:solidFill>
              </a:rPr>
              <a:t>Region; US and the UK Lead the Advanced Economies; Germany Leads in the Euro Area; China Has Slowed</a:t>
            </a:r>
            <a:endParaRPr lang="en-US" b="1" dirty="0">
              <a:solidFill>
                <a:schemeClr val="bg1"/>
              </a:solidFill>
            </a:endParaRPr>
          </a:p>
        </p:txBody>
      </p:sp>
      <p:sp>
        <p:nvSpPr>
          <p:cNvPr id="7" name="AutoShape 10"/>
          <p:cNvSpPr>
            <a:spLocks noChangeArrowheads="1"/>
          </p:cNvSpPr>
          <p:nvPr/>
        </p:nvSpPr>
        <p:spPr bwMode="blackWhite">
          <a:xfrm>
            <a:off x="2384425" y="1106131"/>
            <a:ext cx="1762125" cy="1108998"/>
          </a:xfrm>
          <a:prstGeom prst="wedgeRectCallout">
            <a:avLst>
              <a:gd name="adj1" fmla="val -42286"/>
              <a:gd name="adj2" fmla="val 106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Eurozone </a:t>
            </a:r>
            <a:r>
              <a:rPr lang="en-US" b="1" dirty="0" smtClean="0">
                <a:solidFill>
                  <a:schemeClr val="bg1"/>
                </a:solidFill>
              </a:rPr>
              <a:t>remains weak but should improve</a:t>
            </a:r>
            <a:endParaRPr lang="en-US" b="1" dirty="0">
              <a:solidFill>
                <a:schemeClr val="bg1"/>
              </a:solidFill>
            </a:endParaRPr>
          </a:p>
        </p:txBody>
      </p:sp>
      <p:sp>
        <p:nvSpPr>
          <p:cNvPr id="8" name="AutoShape 10"/>
          <p:cNvSpPr>
            <a:spLocks noChangeArrowheads="1"/>
          </p:cNvSpPr>
          <p:nvPr/>
        </p:nvSpPr>
        <p:spPr bwMode="blackWhite">
          <a:xfrm>
            <a:off x="4478542" y="1179765"/>
            <a:ext cx="2505918" cy="1035363"/>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slowed but outpaces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5926"/>
              <a:gd name="adj2" fmla="val 943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2016</a:t>
            </a:r>
            <a:endParaRPr lang="en-US" b="1" dirty="0">
              <a:solidFill>
                <a:schemeClr val="bg1"/>
              </a:solidFill>
            </a:endParaRPr>
          </a:p>
        </p:txBody>
      </p:sp>
      <p:sp>
        <p:nvSpPr>
          <p:cNvPr id="10" name="AutoShape 7"/>
          <p:cNvSpPr>
            <a:spLocks noChangeArrowheads="1"/>
          </p:cNvSpPr>
          <p:nvPr/>
        </p:nvSpPr>
        <p:spPr bwMode="blackWhite">
          <a:xfrm>
            <a:off x="2180560" y="4132226"/>
            <a:ext cx="1817699" cy="650911"/>
          </a:xfrm>
          <a:prstGeom prst="wedgeRectCallout">
            <a:avLst>
              <a:gd name="adj1" fmla="val 24589"/>
              <a:gd name="adj2" fmla="val -768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Growth in the UK is stronger than in the Eurozone</a:t>
            </a:r>
            <a:endParaRPr lang="en-US" sz="1400" b="1" dirty="0">
              <a:solidFill>
                <a:srgbClr val="FFFFFF"/>
              </a:solidFill>
            </a:endParaRPr>
          </a:p>
        </p:txBody>
      </p:sp>
      <p:sp>
        <p:nvSpPr>
          <p:cNvPr id="11" name="AutoShape 7"/>
          <p:cNvSpPr>
            <a:spLocks noChangeArrowheads="1"/>
          </p:cNvSpPr>
          <p:nvPr/>
        </p:nvSpPr>
        <p:spPr bwMode="blackWhite">
          <a:xfrm>
            <a:off x="3994483" y="4132226"/>
            <a:ext cx="1737018" cy="650911"/>
          </a:xfrm>
          <a:prstGeom prst="wedgeRectCallout">
            <a:avLst>
              <a:gd name="adj1" fmla="val -28460"/>
              <a:gd name="adj2" fmla="val -846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Germany’s growth mirrors the Eurozone overall</a:t>
            </a:r>
            <a:endParaRPr lang="en-US" sz="1400" b="1" dirty="0">
              <a:solidFill>
                <a:srgbClr val="FFFFFF"/>
              </a:solidFill>
            </a:endParaRPr>
          </a:p>
        </p:txBody>
      </p:sp>
      <p:sp>
        <p:nvSpPr>
          <p:cNvPr id="12" name="AutoShape 7"/>
          <p:cNvSpPr>
            <a:spLocks noChangeArrowheads="1"/>
          </p:cNvSpPr>
          <p:nvPr/>
        </p:nvSpPr>
        <p:spPr bwMode="blackWhite">
          <a:xfrm>
            <a:off x="3265487" y="2356060"/>
            <a:ext cx="1817699" cy="526237"/>
          </a:xfrm>
          <a:prstGeom prst="wedgeRectCallout">
            <a:avLst>
              <a:gd name="adj1" fmla="val -39131"/>
              <a:gd name="adj2" fmla="val 848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“Brexit” impact will be negative</a:t>
            </a:r>
            <a:endParaRPr lang="en-US" sz="1400" b="1" dirty="0">
              <a:solidFill>
                <a:srgbClr val="FFFFFF"/>
              </a:solidFill>
            </a:endParaRPr>
          </a:p>
        </p:txBody>
      </p:sp>
    </p:spTree>
    <p:extLst>
      <p:ext uri="{BB962C8B-B14F-4D97-AF65-F5344CB8AC3E}">
        <p14:creationId xmlns:p14="http://schemas.microsoft.com/office/powerpoint/2010/main" val="204345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4700"/>
                            </p:stCondLst>
                            <p:childTnLst>
                              <p:par>
                                <p:cTn id="22" presetID="22" presetClass="entr" presetSubtype="4" fill="hold" grpId="0" nodeType="afterEffect">
                                  <p:stCondLst>
                                    <p:cond delay="7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5900"/>
                            </p:stCondLst>
                            <p:childTnLst>
                              <p:par>
                                <p:cTn id="26" presetID="22" presetClass="entr" presetSubtype="4" fill="hold" grpId="0" nodeType="afterEffect">
                                  <p:stCondLst>
                                    <p:cond delay="7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7100"/>
                            </p:stCondLst>
                            <p:childTnLst>
                              <p:par>
                                <p:cTn id="30" presetID="22" presetClass="entr" presetSubtype="4" fill="hold" grpId="0" nodeType="afterEffect">
                                  <p:stCondLst>
                                    <p:cond delay="7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16719" name="Chart" r:id="rId5" imgW="8258103" imgH="5505519" progId="MSGraph.Chart.8">
                  <p:embed followColorScheme="full"/>
                </p:oleObj>
              </mc:Choice>
              <mc:Fallback>
                <p:oleObj name="Chart" r:id="rId5" imgW="8258103" imgH="55055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3.3%</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131156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110</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37277171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111</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17577552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113</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385070861"/>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934"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510327" y="1058118"/>
            <a:ext cx="2480054" cy="1457243"/>
          </a:xfrm>
          <a:prstGeom prst="wedgeRectCallout">
            <a:avLst>
              <a:gd name="adj1" fmla="val 24027"/>
              <a:gd name="adj2" fmla="val 5944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$828.2B as of Nov. 2015, up 65.4% from the 2010 trough but still 9.1%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$400.3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$427.9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114</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790642926"/>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400013"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data through November.</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+12.1%</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115</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3966254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92248"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447942" y="1043644"/>
            <a:ext cx="4808800" cy="1198177"/>
          </a:xfrm>
          <a:prstGeom prst="wedgeRectCallout">
            <a:avLst>
              <a:gd name="adj1" fmla="val 70715"/>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Communications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through Nov. 2015.</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225059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4082976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649"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(2/16 for 2016-17; 10/15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117</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2015 vs. Nov.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853806635"/>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593271"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6012151" y="1445281"/>
            <a:ext cx="2812761" cy="903289"/>
          </a:xfrm>
          <a:prstGeom prst="wedgeRectCallout">
            <a:avLst>
              <a:gd name="adj1" fmla="val 36089"/>
              <a:gd name="adj2" fmla="val 1313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59803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118</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3930160531"/>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594296" name="Chart" r:id="rId4" imgW="8286815" imgH="3771900" progId="MSGraph.Chart.8">
                  <p:embed followColorScheme="full"/>
                </p:oleObj>
              </mc:Choice>
              <mc:Fallback>
                <p:oleObj name="Chart" r:id="rId4" imgW="828681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$20.5B or 6.5% since 2009 peak</a:t>
            </a:r>
            <a:endParaRPr lang="en-US" sz="1600" b="1" dirty="0">
              <a:solidFill>
                <a:schemeClr val="bg1"/>
              </a:solidFill>
            </a:endParaRPr>
          </a:p>
        </p:txBody>
      </p:sp>
    </p:spTree>
    <p:extLst>
      <p:ext uri="{BB962C8B-B14F-4D97-AF65-F5344CB8AC3E}">
        <p14:creationId xmlns:p14="http://schemas.microsoft.com/office/powerpoint/2010/main" val="345403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119</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7265280"/>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95320"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+1.103 million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(+20.2%)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3099058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smtClean="0">
                <a:solidFill>
                  <a:schemeClr val="accent1"/>
                </a:solidFill>
              </a:rPr>
              <a:t>RNW </a:t>
            </a:r>
            <a:r>
              <a:rPr lang="en-US" sz="2600" smtClean="0"/>
              <a:t>All Lines, </a:t>
            </a:r>
            <a:r>
              <a:rPr lang="en-US" sz="2600" dirty="0" smtClean="0"/>
              <a:t>2005-2014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34721592"/>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576916"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7.7%</a:t>
            </a:r>
            <a:endParaRPr lang="en-US" sz="1600" b="1" dirty="0">
              <a:solidFill>
                <a:schemeClr val="bg1"/>
              </a:solidFill>
              <a:cs typeface="+mn-cs"/>
            </a:endParaRP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4104459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120</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2020489460"/>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596344"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052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120</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2015 totaled 6.538 million, an increase of 1.103MM jobs or 20.2%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1.19 million jobs</a:t>
            </a:r>
            <a:endParaRPr lang="en-US" b="1" dirty="0">
              <a:solidFill>
                <a:schemeClr val="bg1"/>
              </a:solidFill>
            </a:endParaRPr>
          </a:p>
        </p:txBody>
      </p:sp>
    </p:spTree>
    <p:extLst>
      <p:ext uri="{BB962C8B-B14F-4D97-AF65-F5344CB8AC3E}">
        <p14:creationId xmlns:p14="http://schemas.microsoft.com/office/powerpoint/2010/main" val="3678331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121</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6152"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121</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Sector Is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122</a:t>
            </a:fld>
            <a:endParaRPr lang="en-US"/>
          </a:p>
        </p:txBody>
      </p:sp>
    </p:spTree>
    <p:extLst>
      <p:ext uri="{BB962C8B-B14F-4D97-AF65-F5344CB8AC3E}">
        <p14:creationId xmlns:p14="http://schemas.microsoft.com/office/powerpoint/2010/main" val="3045127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123</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521005903"/>
              </p:ext>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597362" name="Chart" r:id="rId4" imgW="5524682" imgH="2673373" progId="MSGraph.Chart.8">
                  <p:embed followColorScheme="full"/>
                </p:oleObj>
              </mc:Choice>
              <mc:Fallback>
                <p:oleObj name="Chart" r:id="rId4" imgW="5524682" imgH="2673373"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1992—December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Feb.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in </a:t>
            </a:r>
            <a:r>
              <a:rPr lang="en-US" sz="1600" b="1" dirty="0" smtClean="0">
                <a:solidFill>
                  <a:schemeClr val="bg1"/>
                </a:solidFill>
              </a:rPr>
              <a:t>Nov. 2014  </a:t>
            </a:r>
            <a:r>
              <a:rPr lang="en-US" sz="1600" b="1" dirty="0">
                <a:solidFill>
                  <a:schemeClr val="bg1"/>
                </a:solidFill>
              </a:rPr>
              <a:t>exceeded the pre-crisis (July 2008) </a:t>
            </a:r>
            <a:r>
              <a:rPr lang="en-US" sz="1600" b="1" dirty="0" smtClean="0">
                <a:solidFill>
                  <a:schemeClr val="bg1"/>
                </a:solidFill>
              </a:rPr>
              <a:t>peak but has declined in recent months. Weakness abroad, falling energy prices and a strong dollar are hurting the sector, especially exports.  Manufacturing growth </a:t>
            </a:r>
            <a:r>
              <a:rPr lang="en-US" sz="1600" b="1" dirty="0">
                <a:solidFill>
                  <a:schemeClr val="bg1"/>
                </a:solidFill>
              </a:rPr>
              <a:t>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123</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6002"/>
              <a:gd name="adj2" fmla="val 20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2015 </a:t>
            </a:r>
            <a:r>
              <a:rPr lang="en-US" sz="1600" b="1" dirty="0">
                <a:solidFill>
                  <a:schemeClr val="bg1"/>
                </a:solidFill>
              </a:rPr>
              <a:t>was </a:t>
            </a:r>
            <a:r>
              <a:rPr lang="en-US" sz="1600" b="1" dirty="0" smtClean="0">
                <a:solidFill>
                  <a:schemeClr val="bg1"/>
                </a:solidFill>
              </a:rPr>
              <a:t>$467.0B—down 8%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32642029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4610069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98385"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Petroleum.  Adverse Exposure Impacts Are Likely for: WC, Commercial Property, Commercial Auto and Certain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-9.6%</a:t>
            </a:r>
            <a:endParaRPr lang="en-US" sz="2400" b="1" u="sng" dirty="0">
              <a:solidFill>
                <a:srgbClr val="225A7A"/>
              </a:solidFill>
            </a:endParaRPr>
          </a:p>
        </p:txBody>
      </p:sp>
    </p:spTree>
    <p:extLst>
      <p:ext uri="{BB962C8B-B14F-4D97-AF65-F5344CB8AC3E}">
        <p14:creationId xmlns:p14="http://schemas.microsoft.com/office/powerpoint/2010/main" val="2213670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125</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298418" y="120442"/>
            <a:ext cx="7102475" cy="860425"/>
          </a:xfrm>
        </p:spPr>
        <p:txBody>
          <a:bodyPr/>
          <a:lstStyle/>
          <a:p>
            <a:r>
              <a:rPr lang="en-US" dirty="0" smtClean="0"/>
              <a:t>Manufacturing Employment, </a:t>
            </a:r>
            <a:br>
              <a:rPr lang="en-US" dirty="0" smtClean="0"/>
            </a:br>
            <a:r>
              <a:rPr lang="en-US" dirty="0" smtClean="0"/>
              <a:t>Jan. 2003–December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 Data are seasonally adjusted.</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487362" y="1071325"/>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31754" name="Rectangle 4"/>
          <p:cNvSpPr>
            <a:spLocks noChangeArrowheads="1"/>
          </p:cNvSpPr>
          <p:nvPr/>
        </p:nvSpPr>
        <p:spPr bwMode="blackWhite">
          <a:xfrm>
            <a:off x="447675" y="5635951"/>
            <a:ext cx="8382000" cy="74057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Manufacturing employment was growing slowly but steadily from 2010 through 2014 but has been flat in 2015.</a:t>
            </a:r>
            <a:r>
              <a:rPr lang="en-US" sz="1600" b="1" dirty="0">
                <a:solidFill>
                  <a:srgbClr val="FFFFFF"/>
                </a:solidFill>
                <a:latin typeface="Arial" charset="0"/>
                <a:cs typeface="Arial" charset="0"/>
              </a:rPr>
              <a:t> </a:t>
            </a:r>
            <a:r>
              <a:rPr lang="en-US" sz="1600" b="1" dirty="0" smtClean="0">
                <a:solidFill>
                  <a:srgbClr val="FFFFFF"/>
                </a:solidFill>
                <a:latin typeface="Arial" charset="0"/>
                <a:cs typeface="Arial" charset="0"/>
              </a:rPr>
              <a:t>Automation, a slowing world economy, the strong dollar and other factors have held the growth rate down.</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4794425" y="1172654"/>
            <a:ext cx="1917874" cy="1118290"/>
          </a:xfrm>
          <a:prstGeom prst="wedgeRectCallout">
            <a:avLst>
              <a:gd name="adj1" fmla="val -20353"/>
              <a:gd name="adj2" fmla="val 2604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hit a trough at 11.45 million in Feb. and Mar. 2010</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125</a:t>
            </a:fld>
            <a:endParaRPr lang="en-US">
              <a:solidFill>
                <a:srgbClr val="000000"/>
              </a:solidFill>
            </a:endParaRPr>
          </a:p>
        </p:txBody>
      </p:sp>
      <p:sp>
        <p:nvSpPr>
          <p:cNvPr id="14" name="AutoShape 38"/>
          <p:cNvSpPr>
            <a:spLocks noChangeArrowheads="1"/>
          </p:cNvSpPr>
          <p:nvPr/>
        </p:nvSpPr>
        <p:spPr bwMode="blackWhite">
          <a:xfrm>
            <a:off x="1383833" y="2898534"/>
            <a:ext cx="2372083" cy="910208"/>
          </a:xfrm>
          <a:prstGeom prst="wedgeRectCallout">
            <a:avLst>
              <a:gd name="adj1" fmla="val 35314"/>
              <a:gd name="adj2" fmla="val -1064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was declining, slowly, before the Great Recession</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7" name="AutoShape 38"/>
          <p:cNvSpPr>
            <a:spLocks noChangeArrowheads="1"/>
          </p:cNvSpPr>
          <p:nvPr/>
        </p:nvSpPr>
        <p:spPr bwMode="blackWhite">
          <a:xfrm>
            <a:off x="7024470" y="2736882"/>
            <a:ext cx="1700430" cy="650710"/>
          </a:xfrm>
          <a:prstGeom prst="wedgeRectCallout">
            <a:avLst>
              <a:gd name="adj1" fmla="val 49125"/>
              <a:gd name="adj2" fmla="val 1289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Latest (Dec 2015) at 12.33 million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816683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126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99409"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07315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127</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2471391457"/>
              </p:ext>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5088834" y="3537038"/>
            <a:ext cx="2373383" cy="1691146"/>
          </a:xfrm>
          <a:prstGeom prst="wedgeRectCallout">
            <a:avLst>
              <a:gd name="adj1" fmla="val 94892"/>
              <a:gd name="adj2" fmla="val -472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down up 9.4% since Oct. 2014 as oil prices sink</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3063128" cy="705086"/>
          </a:xfrm>
          <a:prstGeom prst="wedgeRectCallout">
            <a:avLst>
              <a:gd name="adj1" fmla="val 6132"/>
              <a:gd name="adj2" fmla="val 1050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peaked in Oct. 2014 at 201,500—its highest level since </a:t>
            </a:r>
            <a:r>
              <a:rPr lang="en-US" sz="1600" b="1" dirty="0" smtClean="0">
                <a:solidFill>
                  <a:srgbClr val="FFFFFF"/>
                </a:solidFill>
              </a:rPr>
              <a:t>Dec.</a:t>
            </a:r>
            <a:r>
              <a:rPr lang="en-US" sz="1600" b="1" dirty="0" smtClean="0">
                <a:solidFill>
                  <a:srgbClr val="FFFFFF"/>
                </a:solidFill>
                <a:latin typeface="Arial" charset="0"/>
                <a:cs typeface="Arial" charset="0"/>
              </a:rPr>
              <a:t>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87263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505136345"/>
              </p:ext>
            </p:extLst>
          </p:nvPr>
        </p:nvGraphicFramePr>
        <p:xfrm>
          <a:off x="-173038" y="1397000"/>
          <a:ext cx="8840787" cy="4087813"/>
        </p:xfrm>
        <a:graphic>
          <a:graphicData uri="http://schemas.openxmlformats.org/presentationml/2006/ole">
            <mc:AlternateContent xmlns:mc="http://schemas.openxmlformats.org/markup-compatibility/2006">
              <mc:Choice xmlns:v="urn:schemas-microsoft-com:vml" Requires="v">
                <p:oleObj spid="_x0000_s28600433" name="Chart" r:id="rId4" imgW="8600977" imgH="4105240" progId="MSGraph.Chart.8">
                  <p:embed followColorScheme="full"/>
                </p:oleObj>
              </mc:Choice>
              <mc:Fallback>
                <p:oleObj name="Chart" r:id="rId4" imgW="8600977"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173038" y="1397000"/>
                        <a:ext cx="8840787"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2015</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68 of the 72 months from Jan. 2010 through Dec. 2015.  Manufacturing sector now appears to be in contraction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45421" y="4090349"/>
            <a:ext cx="2673734" cy="599913"/>
          </a:xfrm>
          <a:prstGeom prst="wedgeRectCallout">
            <a:avLst>
              <a:gd name="adj1" fmla="val 89322"/>
              <a:gd name="adj2" fmla="val -49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128</a:t>
            </a:fld>
            <a:endParaRPr lang="en-US"/>
          </a:p>
        </p:txBody>
      </p:sp>
    </p:spTree>
    <p:extLst>
      <p:ext uri="{BB962C8B-B14F-4D97-AF65-F5344CB8AC3E}">
        <p14:creationId xmlns:p14="http://schemas.microsoft.com/office/powerpoint/2010/main" val="133949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129</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129</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38210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13</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313614784"/>
              </p:ext>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577940" name="Chart" r:id="rId4" imgW="5886281" imgH="3047861" progId="MSGraph.Chart.8">
                  <p:embed followColorScheme="full"/>
                </p:oleObj>
              </mc:Choice>
              <mc:Fallback>
                <p:oleObj name="Chart" r:id="rId4" imgW="5886281"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a:t>
            </a:r>
            <a:r>
              <a:rPr lang="en-US" sz="2600" b="1" dirty="0" smtClean="0">
                <a:solidFill>
                  <a:schemeClr val="accent1"/>
                </a:solidFill>
              </a:rPr>
              <a:t>Lines, 2005-2014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31054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601457" name="Chart" r:id="rId5" imgW="8153244" imgH="5372100" progId="MSGraph.Chart.8">
                  <p:embed followColorScheme="full"/>
                </p:oleObj>
              </mc:Choice>
              <mc:Fallback>
                <p:oleObj name="Chart" r:id="rId5" imgW="8153244" imgH="5372100"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130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3960501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131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240312"/>
            <a:ext cx="8159592"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extLst>
      <p:ext uri="{BB962C8B-B14F-4D97-AF65-F5344CB8AC3E}">
        <p14:creationId xmlns:p14="http://schemas.microsoft.com/office/powerpoint/2010/main" val="99613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63635"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132</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72934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133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64660"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133</a:t>
            </a:fld>
            <a:endParaRPr lang="en-US"/>
          </a:p>
        </p:txBody>
      </p:sp>
    </p:spTree>
    <p:extLst>
      <p:ext uri="{BB962C8B-B14F-4D97-AF65-F5344CB8AC3E}">
        <p14:creationId xmlns:p14="http://schemas.microsoft.com/office/powerpoint/2010/main" val="302689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TECHNOLOGY, DISRPTORS   AND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Applications of Technology in P/C Insurance Have Gripped the Media as Have Industry Solutions</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extLst>
      <p:ext uri="{BB962C8B-B14F-4D97-AF65-F5344CB8AC3E}">
        <p14:creationId xmlns:p14="http://schemas.microsoft.com/office/powerpoint/2010/main" val="2440780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135</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smtClean="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smtClean="0">
                <a:solidFill>
                  <a:srgbClr val="000000"/>
                </a:solidFill>
              </a:rPr>
              <a:t>Insurers are at the intersection of many of the most important technological innovations of the early 21</a:t>
            </a:r>
            <a:r>
              <a:rPr lang="en-US" baseline="30000" dirty="0" smtClean="0">
                <a:solidFill>
                  <a:srgbClr val="000000"/>
                </a:solidFill>
              </a:rPr>
              <a:t>st</a:t>
            </a:r>
            <a:r>
              <a:rPr lang="en-US" dirty="0" smtClean="0">
                <a:solidFill>
                  <a:srgbClr val="000000"/>
                </a:solidFill>
              </a:rPr>
              <a:t> century</a:t>
            </a:r>
          </a:p>
          <a:p>
            <a:pPr lvl="1">
              <a:lnSpc>
                <a:spcPts val="2400"/>
              </a:lnSpc>
              <a:buClr>
                <a:srgbClr val="FF6801"/>
              </a:buClr>
              <a:defRPr/>
            </a:pPr>
            <a:r>
              <a:rPr lang="en-US" dirty="0" err="1" smtClean="0">
                <a:solidFill>
                  <a:srgbClr val="000000"/>
                </a:solidFill>
              </a:rPr>
              <a:t>Problem</a:t>
            </a:r>
            <a:r>
              <a:rPr lang="en-US" dirty="0" err="1" smtClean="0">
                <a:solidFill>
                  <a:srgbClr val="000000"/>
                </a:solidFill>
                <a:sym typeface="Wingdings" panose="05000000000000000000" pitchFamily="2" charset="2"/>
              </a:rPr>
              <a:t>SolutionOpportunity</a:t>
            </a:r>
            <a:endParaRPr lang="en-US" dirty="0" smtClean="0">
              <a:solidFill>
                <a:srgbClr val="000000"/>
              </a:solidFill>
            </a:endParaRPr>
          </a:p>
          <a:p>
            <a:pPr>
              <a:lnSpc>
                <a:spcPts val="2400"/>
              </a:lnSpc>
              <a:buClr>
                <a:srgbClr val="FF6801"/>
              </a:buClr>
              <a:defRPr/>
            </a:pPr>
            <a:r>
              <a:rPr lang="en-US" dirty="0" smtClean="0">
                <a:solidFill>
                  <a:srgbClr val="000000"/>
                </a:solidFill>
              </a:rPr>
              <a:t>Industry is too often depicted as a technology laggard</a:t>
            </a:r>
          </a:p>
          <a:p>
            <a:pPr>
              <a:lnSpc>
                <a:spcPts val="2400"/>
              </a:lnSpc>
              <a:buClr>
                <a:srgbClr val="FF6801"/>
              </a:buClr>
              <a:defRPr/>
            </a:pPr>
            <a:r>
              <a:rPr lang="en-US" dirty="0" smtClean="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smtClean="0">
                <a:solidFill>
                  <a:srgbClr val="000000"/>
                </a:solidFill>
              </a:rPr>
              <a:t>Sharing economy	Cyber		Auto Technology</a:t>
            </a:r>
          </a:p>
          <a:p>
            <a:pPr lvl="1">
              <a:lnSpc>
                <a:spcPts val="2400"/>
              </a:lnSpc>
              <a:buClr>
                <a:srgbClr val="FF6801"/>
              </a:buClr>
              <a:defRPr/>
            </a:pPr>
            <a:r>
              <a:rPr lang="en-US" dirty="0" smtClean="0">
                <a:solidFill>
                  <a:srgbClr val="000000"/>
                </a:solidFill>
              </a:rPr>
              <a:t>Supply Chain		Climate Risk	Drones</a:t>
            </a:r>
          </a:p>
          <a:p>
            <a:pPr lvl="1">
              <a:lnSpc>
                <a:spcPts val="2400"/>
              </a:lnSpc>
              <a:buClr>
                <a:srgbClr val="FF6801"/>
              </a:buClr>
              <a:defRPr/>
            </a:pPr>
            <a:r>
              <a:rPr lang="en-US" dirty="0" smtClean="0">
                <a:solidFill>
                  <a:srgbClr val="000000"/>
                </a:solidFill>
              </a:rPr>
              <a:t>Wearable devices	The “Internet of Things”</a:t>
            </a:r>
            <a:endParaRPr lang="en-US" dirty="0">
              <a:solidFill>
                <a:srgbClr val="000000"/>
              </a:solidFill>
            </a:endParaRPr>
          </a:p>
          <a:p>
            <a:pPr>
              <a:lnSpc>
                <a:spcPts val="2400"/>
              </a:lnSpc>
              <a:buClr>
                <a:srgbClr val="FF6801"/>
              </a:buClr>
              <a:defRPr/>
            </a:pPr>
            <a:r>
              <a:rPr lang="en-US" dirty="0" smtClean="0">
                <a:solidFill>
                  <a:srgbClr val="000000"/>
                </a:solidFill>
              </a:rPr>
              <a:t>Positions industry well with customers, investors, current and prospective workers/Millennials, regulators/legislators and (tech) media</a:t>
            </a:r>
            <a:endParaRPr lang="en-US" dirty="0">
              <a:solidFill>
                <a:srgbClr val="000000"/>
              </a:solidFill>
            </a:endParaRPr>
          </a:p>
        </p:txBody>
      </p:sp>
    </p:spTree>
    <p:extLst>
      <p:ext uri="{BB962C8B-B14F-4D97-AF65-F5344CB8AC3E}">
        <p14:creationId xmlns:p14="http://schemas.microsoft.com/office/powerpoint/2010/main" val="3924096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136</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CYBER RISK AND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Tree>
    <p:extLst>
      <p:ext uri="{BB962C8B-B14F-4D97-AF65-F5344CB8AC3E}">
        <p14:creationId xmlns:p14="http://schemas.microsoft.com/office/powerpoint/2010/main" val="16241874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565680"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107330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138</a:t>
            </a:fld>
            <a:endParaRPr lang="en-US" altLang="en-US" sz="1800"/>
          </a:p>
        </p:txBody>
      </p:sp>
    </p:spTree>
    <p:extLst>
      <p:ext uri="{BB962C8B-B14F-4D97-AF65-F5344CB8AC3E}">
        <p14:creationId xmlns:p14="http://schemas.microsoft.com/office/powerpoint/2010/main" val="1709799481"/>
      </p:ext>
    </p:extLst>
  </p:cSld>
  <p:clrMapOvr>
    <a:masterClrMapping/>
  </p:clrMapOvr>
  <p:transition>
    <p:wipe dir="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139</a:t>
            </a:fld>
            <a:endParaRPr lang="en-US" smtClean="0"/>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566704"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Cyber insurance premiums written could more than triple to $7.5 billion by 2020</a:t>
            </a:r>
            <a:endParaRPr lang="en-US" sz="2000" b="1" dirty="0">
              <a:solidFill>
                <a:schemeClr val="bg1"/>
              </a:solidFill>
              <a:latin typeface="Arial "/>
            </a:endParaRP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latin typeface="Arial "/>
              </a:rPr>
              <a:t>Source</a:t>
            </a:r>
            <a:r>
              <a:rPr lang="en-US" sz="1200" dirty="0">
                <a:latin typeface="Arial "/>
              </a:rPr>
              <a:t>: </a:t>
            </a:r>
            <a:r>
              <a:rPr lang="en-US" sz="1200" dirty="0" err="1" smtClean="0">
                <a:latin typeface="Arial "/>
              </a:rPr>
              <a:t>Advisen</a:t>
            </a:r>
            <a:r>
              <a:rPr lang="en-US" sz="1200" dirty="0" smtClean="0">
                <a:latin typeface="Arial "/>
              </a:rPr>
              <a:t> (2014 est.); PwC (2015, 2020); Insurance Information </a:t>
            </a:r>
            <a:r>
              <a:rPr lang="en-US" sz="1200" dirty="0">
                <a:latin typeface="Arial "/>
              </a:rPr>
              <a:t>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a:t>
            </a:r>
            <a:r>
              <a:rPr lang="en-US" sz="1600" b="1" dirty="0" smtClean="0">
                <a:solidFill>
                  <a:srgbClr val="225A7A"/>
                </a:solidFill>
                <a:latin typeface="Arial" panose="020B0604020202020204" pitchFamily="34" charset="0"/>
                <a:cs typeface="Arial" panose="020B0604020202020204" pitchFamily="34" charset="0"/>
              </a:rPr>
              <a:t>Billions</a:t>
            </a:r>
            <a:endParaRPr lang="en-US" sz="1600" b="1" dirty="0">
              <a:solidFill>
                <a:srgbClr val="225A7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I.I.I.’s Cyber Risk paper issued   Oct. 2015</a:t>
            </a:r>
            <a:endParaRPr lang="en-US" sz="2000" b="1" dirty="0">
              <a:solidFill>
                <a:schemeClr val="bg1"/>
              </a:solidFill>
              <a:latin typeface="Arial "/>
            </a:endParaRPr>
          </a:p>
        </p:txBody>
      </p:sp>
    </p:spTree>
    <p:extLst>
      <p:ext uri="{BB962C8B-B14F-4D97-AF65-F5344CB8AC3E}">
        <p14:creationId xmlns:p14="http://schemas.microsoft.com/office/powerpoint/2010/main" val="3613542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14</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2597820915"/>
              </p:ext>
            </p:extLst>
          </p:nvPr>
        </p:nvGraphicFramePr>
        <p:xfrm>
          <a:off x="4763" y="1982788"/>
          <a:ext cx="9132887" cy="4719637"/>
        </p:xfrm>
        <a:graphic>
          <a:graphicData uri="http://schemas.openxmlformats.org/presentationml/2006/ole">
            <mc:AlternateContent xmlns:mc="http://schemas.openxmlformats.org/markup-compatibility/2006">
              <mc:Choice xmlns:v="urn:schemas-microsoft-com:vml" Requires="v">
                <p:oleObj spid="_x0000_s28583061"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9827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Workers Compensation,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501352506"/>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140</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THE SHARING (ON-DEMAND) ECONOMY</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Area of Extreme Interest—And Insurers Are Providing Solutions for this Dynamic Economic Segment</a:t>
            </a:r>
            <a:endParaRPr lang="en-US" sz="3200" b="1" i="1" dirty="0" smtClean="0">
              <a:solidFill>
                <a:srgbClr val="C00000"/>
              </a:solidFill>
              <a:latin typeface="Arial "/>
            </a:endParaRPr>
          </a:p>
        </p:txBody>
      </p:sp>
    </p:spTree>
    <p:extLst>
      <p:ext uri="{BB962C8B-B14F-4D97-AF65-F5344CB8AC3E}">
        <p14:creationId xmlns:p14="http://schemas.microsoft.com/office/powerpoint/2010/main" val="3973296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141</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Sharing/On-Demand/Peer-to-Peer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insurance questions have arisen</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950697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142</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2293253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Regulation, Politics and the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Insurers Need to Operate in a Complex and Rapidly Changing Regulatory Environment</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143</a:t>
            </a:fld>
            <a:endParaRPr lang="en-US" altLang="en-US" sz="1800"/>
          </a:p>
        </p:txBody>
      </p:sp>
    </p:spTree>
    <p:extLst>
      <p:ext uri="{BB962C8B-B14F-4D97-AF65-F5344CB8AC3E}">
        <p14:creationId xmlns:p14="http://schemas.microsoft.com/office/powerpoint/2010/main" val="9686610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144</a:t>
            </a:fld>
            <a:endParaRPr lang="en-US" sz="900"/>
          </a:p>
        </p:txBody>
      </p:sp>
      <p:sp>
        <p:nvSpPr>
          <p:cNvPr id="65541" name="Rectangle 2"/>
          <p:cNvSpPr>
            <a:spLocks noGrp="1" noChangeArrowheads="1"/>
          </p:cNvSpPr>
          <p:nvPr>
            <p:ph type="title" idx="4294967295"/>
          </p:nvPr>
        </p:nvSpPr>
        <p:spPr>
          <a:xfrm>
            <a:off x="85725" y="106943"/>
            <a:ext cx="7950815" cy="860425"/>
          </a:xfrm>
        </p:spPr>
        <p:txBody>
          <a:bodyPr/>
          <a:lstStyle/>
          <a:p>
            <a:r>
              <a:rPr lang="en-US" dirty="0" smtClean="0"/>
              <a:t>Political Skepticism About the</a:t>
            </a:r>
            <a:br>
              <a:rPr lang="en-US" dirty="0" smtClean="0"/>
            </a:br>
            <a:r>
              <a:rPr lang="en-US" dirty="0" smtClean="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4880" y="1082675"/>
            <a:ext cx="5048250" cy="2838450"/>
          </a:xfrm>
          <a:prstGeom prst="rect">
            <a:avLst/>
          </a:prstGeom>
        </p:spPr>
      </p:pic>
      <p:sp>
        <p:nvSpPr>
          <p:cNvPr id="14" name="Rectangle 13"/>
          <p:cNvSpPr/>
          <p:nvPr/>
        </p:nvSpPr>
        <p:spPr>
          <a:xfrm>
            <a:off x="273050" y="3921125"/>
            <a:ext cx="8775700" cy="2923877"/>
          </a:xfrm>
          <a:prstGeom prst="rect">
            <a:avLst/>
          </a:prstGeom>
        </p:spPr>
        <p:txBody>
          <a:bodyPr wrap="square">
            <a:spAutoFit/>
          </a:bodyPr>
          <a:lstStyle/>
          <a:p>
            <a:r>
              <a:rPr lang="en-US" sz="2300" i="1" dirty="0"/>
              <a:t>"Many Americans are making extra money renting out a spare room, designing a website ... even driving their own car. This on demand or so called 'gig' economy is creating exciting opportunities and unleashing innovation, </a:t>
            </a:r>
            <a:r>
              <a:rPr lang="en-US" sz="2300" b="1" i="1" dirty="0">
                <a:solidFill>
                  <a:srgbClr val="FF0000"/>
                </a:solidFill>
              </a:rPr>
              <a:t>but it's also raising hard questions about workplace protections </a:t>
            </a:r>
            <a:r>
              <a:rPr lang="en-US" sz="2300" i="1" dirty="0"/>
              <a:t>and what a good job will look like in the </a:t>
            </a:r>
            <a:r>
              <a:rPr lang="en-US" sz="2300" i="1" dirty="0" smtClean="0"/>
              <a:t>future." </a:t>
            </a:r>
          </a:p>
          <a:p>
            <a:r>
              <a:rPr lang="en-US" sz="2300" dirty="0" smtClean="0"/>
              <a:t>	</a:t>
            </a:r>
          </a:p>
          <a:p>
            <a:r>
              <a:rPr lang="en-US" sz="2300" dirty="0" smtClean="0"/>
              <a:t>--Hillary Clinton, July 13, 2015</a:t>
            </a:r>
            <a:endParaRPr lang="en-US" sz="2300" dirty="0"/>
          </a:p>
        </p:txBody>
      </p:sp>
    </p:spTree>
    <p:extLst>
      <p:ext uri="{BB962C8B-B14F-4D97-AF65-F5344CB8AC3E}">
        <p14:creationId xmlns:p14="http://schemas.microsoft.com/office/powerpoint/2010/main" val="1184756846"/>
      </p:ext>
    </p:extLst>
  </p:cSld>
  <p:clrMapOvr>
    <a:masterClrMapping/>
  </p:clrMapOvr>
  <p:transition>
    <p:wipe dir="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145</a:t>
            </a:fld>
            <a:endParaRPr lang="en-US" sz="900"/>
          </a:p>
        </p:txBody>
      </p:sp>
      <p:sp>
        <p:nvSpPr>
          <p:cNvPr id="65541" name="Rectangle 2"/>
          <p:cNvSpPr>
            <a:spLocks noGrp="1" noChangeArrowheads="1"/>
          </p:cNvSpPr>
          <p:nvPr>
            <p:ph type="title" idx="4294967295"/>
          </p:nvPr>
        </p:nvSpPr>
        <p:spPr>
          <a:xfrm>
            <a:off x="85725" y="6349"/>
            <a:ext cx="7950815" cy="860425"/>
          </a:xfrm>
        </p:spPr>
        <p:txBody>
          <a:bodyPr/>
          <a:lstStyle/>
          <a:p>
            <a:r>
              <a:rPr lang="en-US" dirty="0" smtClean="0"/>
              <a:t>Regulatory Issues Abound as Well, With Implications for Insurance Coverages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768157" y="1659754"/>
            <a:ext cx="7056755" cy="1384995"/>
          </a:xfrm>
          <a:prstGeom prst="rect">
            <a:avLst/>
          </a:prstGeom>
        </p:spPr>
        <p:txBody>
          <a:bodyPr wrap="square">
            <a:spAutoFit/>
          </a:bodyPr>
          <a:lstStyle/>
          <a:p>
            <a:r>
              <a:rPr lang="en-US" sz="3200" b="1" dirty="0"/>
              <a:t>In California, Uber </a:t>
            </a:r>
            <a:r>
              <a:rPr lang="en-US" sz="3200" b="1" dirty="0" smtClean="0"/>
              <a:t>Driver Is Employee</a:t>
            </a:r>
            <a:r>
              <a:rPr lang="en-US" sz="3200" b="1" dirty="0"/>
              <a:t>, </a:t>
            </a:r>
            <a:r>
              <a:rPr lang="en-US" sz="3200" b="1" dirty="0" smtClean="0"/>
              <a:t>Not </a:t>
            </a:r>
            <a:r>
              <a:rPr lang="en-US" sz="3200" b="1" dirty="0"/>
              <a:t>contractor: </a:t>
            </a:r>
            <a:r>
              <a:rPr lang="en-US" sz="3200" b="1" dirty="0" smtClean="0"/>
              <a:t>Agency</a:t>
            </a:r>
            <a:endParaRPr lang="en-US" sz="3200" b="1" dirty="0"/>
          </a:p>
          <a:p>
            <a:r>
              <a:rPr lang="en-US" sz="2000" dirty="0"/>
              <a:t>By </a:t>
            </a:r>
            <a:r>
              <a:rPr lang="en-US" sz="2000" dirty="0">
                <a:hlinkClick r:id="rId3"/>
              </a:rPr>
              <a:t>Sarah McBride</a:t>
            </a:r>
            <a:r>
              <a:rPr lang="en-US" sz="2000" dirty="0"/>
              <a:t> and </a:t>
            </a:r>
            <a:r>
              <a:rPr lang="en-US" sz="2000" dirty="0">
                <a:hlinkClick r:id="rId4"/>
              </a:rPr>
              <a:t>Dan Levine</a:t>
            </a:r>
            <a:r>
              <a:rPr lang="en-US" sz="2000" dirty="0"/>
              <a:t> </a:t>
            </a: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5450" y="1183504"/>
            <a:ext cx="952500" cy="952500"/>
          </a:xfrm>
          <a:prstGeom prst="rect">
            <a:avLst/>
          </a:prstGeom>
        </p:spPr>
      </p:pic>
      <p:sp>
        <p:nvSpPr>
          <p:cNvPr id="13" name="Rectangle 12"/>
          <p:cNvSpPr/>
          <p:nvPr/>
        </p:nvSpPr>
        <p:spPr>
          <a:xfrm>
            <a:off x="1731982" y="3044749"/>
            <a:ext cx="7092930" cy="4062651"/>
          </a:xfrm>
          <a:prstGeom prst="rect">
            <a:avLst/>
          </a:prstGeom>
        </p:spPr>
        <p:txBody>
          <a:bodyPr wrap="square">
            <a:spAutoFit/>
          </a:bodyPr>
          <a:lstStyle/>
          <a:p>
            <a:r>
              <a:rPr lang="en-US" sz="2000" i="1" dirty="0"/>
              <a:t>A driver for Uber is an </a:t>
            </a:r>
            <a:r>
              <a:rPr lang="en-US" sz="2000" b="1" i="1" dirty="0">
                <a:solidFill>
                  <a:srgbClr val="FF0000"/>
                </a:solidFill>
              </a:rPr>
              <a:t>employee</a:t>
            </a:r>
            <a:r>
              <a:rPr lang="en-US" sz="2000" i="1" dirty="0"/>
              <a:t>, </a:t>
            </a:r>
            <a:r>
              <a:rPr lang="en-US" sz="2000" b="1" i="1" dirty="0">
                <a:solidFill>
                  <a:srgbClr val="FF0000"/>
                </a:solidFill>
              </a:rPr>
              <a:t>not a contractor</a:t>
            </a:r>
            <a:r>
              <a:rPr lang="en-US" sz="2000" i="1" dirty="0"/>
              <a:t>, according to a California ruling that eventually could push up costs for the smartphone-based ride hailing service and hurt the closely watched start-up's valuation</a:t>
            </a:r>
            <a:r>
              <a:rPr lang="en-US" sz="2000" i="1" dirty="0" smtClean="0"/>
              <a:t>.</a:t>
            </a:r>
          </a:p>
          <a:p>
            <a:endParaRPr lang="en-US" sz="2000" i="1" dirty="0"/>
          </a:p>
          <a:p>
            <a:r>
              <a:rPr lang="en-US" sz="2000" i="1" dirty="0"/>
              <a:t>The California Labor Commissioner's decision could ripple through the burgeoning industry of providing services via smartphones, with </a:t>
            </a:r>
            <a:r>
              <a:rPr lang="en-US" sz="2000" b="1" i="1" dirty="0">
                <a:solidFill>
                  <a:srgbClr val="FF0000"/>
                </a:solidFill>
              </a:rPr>
              <a:t>potential implications for other “crowdsourced” services such as Uber rival Lyft, chore service </a:t>
            </a:r>
            <a:r>
              <a:rPr lang="en-US" sz="2000" b="1" i="1" dirty="0" err="1">
                <a:solidFill>
                  <a:srgbClr val="FF0000"/>
                </a:solidFill>
              </a:rPr>
              <a:t>TaskRabbit</a:t>
            </a:r>
            <a:r>
              <a:rPr lang="en-US" sz="2000" b="1" i="1" dirty="0">
                <a:solidFill>
                  <a:srgbClr val="FF0000"/>
                </a:solidFill>
              </a:rPr>
              <a:t>, and cleaning service </a:t>
            </a:r>
            <a:r>
              <a:rPr lang="en-US" sz="2000" b="1" i="1" dirty="0" err="1">
                <a:solidFill>
                  <a:srgbClr val="FF0000"/>
                </a:solidFill>
              </a:rPr>
              <a:t>Homejoy</a:t>
            </a:r>
            <a:r>
              <a:rPr lang="en-US" sz="2000" i="1" dirty="0" smtClean="0"/>
              <a:t>.</a:t>
            </a:r>
          </a:p>
          <a:p>
            <a:endParaRPr lang="en-US" sz="2000" i="1" dirty="0" smtClean="0"/>
          </a:p>
          <a:p>
            <a:r>
              <a:rPr lang="en-US" sz="2000" dirty="0" smtClean="0"/>
              <a:t>--Reuters, June 18, 2015</a:t>
            </a:r>
          </a:p>
          <a:p>
            <a:endParaRPr lang="en-US" i="1" dirty="0"/>
          </a:p>
        </p:txBody>
      </p:sp>
    </p:spTree>
    <p:extLst>
      <p:ext uri="{BB962C8B-B14F-4D97-AF65-F5344CB8AC3E}">
        <p14:creationId xmlns:p14="http://schemas.microsoft.com/office/powerpoint/2010/main" val="298949838"/>
      </p:ext>
    </p:extLst>
  </p:cSld>
  <p:clrMapOvr>
    <a:masterClrMapping/>
  </p:clrMapOvr>
  <p:transition>
    <p:wipe dir="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146</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33655416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57250"/>
            <a:ext cx="9144000" cy="5148072"/>
          </a:xfrm>
          <a:prstGeom prst="rect">
            <a:avLst/>
          </a:prstGeom>
        </p:spPr>
      </p:pic>
      <p:sp>
        <p:nvSpPr>
          <p:cNvPr id="10" name="Rectangle 3"/>
          <p:cNvSpPr txBox="1">
            <a:spLocks noChangeArrowheads="1"/>
          </p:cNvSpPr>
          <p:nvPr/>
        </p:nvSpPr>
        <p:spPr>
          <a:xfrm>
            <a:off x="3555080" y="4457844"/>
            <a:ext cx="7807325" cy="909359"/>
          </a:xfrm>
          <a:prstGeom prst="rect">
            <a:avLst/>
          </a:prstGeom>
        </p:spPr>
        <p:txBody>
          <a:bodyPr/>
          <a:lstStyle>
            <a:lvl1pPr marL="219070" indent="-219070" algn="l" rtl="0" eaLnBrk="1" fontAlgn="base" hangingPunct="1">
              <a:lnSpc>
                <a:spcPct val="90000"/>
              </a:lnSpc>
              <a:spcBef>
                <a:spcPct val="100000"/>
              </a:spcBef>
              <a:spcAft>
                <a:spcPct val="0"/>
              </a:spcAft>
              <a:buClr>
                <a:schemeClr val="accent2"/>
              </a:buClr>
              <a:buSzPct val="77000"/>
              <a:buFontTx/>
              <a:buBlip>
                <a:blip r:embed="rId4"/>
              </a:buBlip>
              <a:defRPr sz="2400">
                <a:solidFill>
                  <a:srgbClr val="808080"/>
                </a:solidFill>
                <a:latin typeface="Arial" charset="0"/>
                <a:ea typeface="+mn-ea"/>
                <a:cs typeface="+mn-cs"/>
              </a:defRPr>
            </a:lvl1pPr>
            <a:lvl2pPr marL="476238" indent="-171446" algn="l" rtl="0" eaLnBrk="1" fontAlgn="base" hangingPunct="1">
              <a:lnSpc>
                <a:spcPct val="90000"/>
              </a:lnSpc>
              <a:spcBef>
                <a:spcPct val="50000"/>
              </a:spcBef>
              <a:spcAft>
                <a:spcPct val="0"/>
              </a:spcAft>
              <a:buClr>
                <a:srgbClr val="4B9FCD"/>
              </a:buClr>
              <a:buFont typeface="Wingdings" panose="05000000000000000000" pitchFamily="2" charset="2"/>
              <a:buChar char="w"/>
              <a:defRPr sz="2200">
                <a:solidFill>
                  <a:srgbClr val="808080"/>
                </a:solidFill>
                <a:latin typeface="Arial" charset="0"/>
              </a:defRPr>
            </a:lvl2pPr>
            <a:lvl3pPr marL="733407" indent="-171446" algn="l" rtl="0" eaLnBrk="1" fontAlgn="base" hangingPunct="1">
              <a:lnSpc>
                <a:spcPct val="90000"/>
              </a:lnSpc>
              <a:spcBef>
                <a:spcPct val="25000"/>
              </a:spcBef>
              <a:spcAft>
                <a:spcPct val="0"/>
              </a:spcAft>
              <a:buClr>
                <a:srgbClr val="4B9FCD"/>
              </a:buClr>
              <a:buFont typeface="Arial" panose="020B0604020202020204" pitchFamily="34" charset="0"/>
              <a:buChar char="–"/>
              <a:defRPr sz="2000">
                <a:solidFill>
                  <a:srgbClr val="808080"/>
                </a:solidFill>
                <a:latin typeface="Arial" charset="0"/>
              </a:defRPr>
            </a:lvl3pPr>
            <a:lvl4pPr marL="990575" indent="-171446" algn="l" rtl="0" eaLnBrk="1" fontAlgn="base" hangingPunct="1">
              <a:lnSpc>
                <a:spcPct val="90000"/>
              </a:lnSpc>
              <a:spcBef>
                <a:spcPct val="15000"/>
              </a:spcBef>
              <a:spcAft>
                <a:spcPct val="0"/>
              </a:spcAft>
              <a:buClr>
                <a:srgbClr val="4B9FCD"/>
              </a:buClr>
              <a:buFont typeface="Wingdings" panose="05000000000000000000" pitchFamily="2" charset="2"/>
              <a:buChar char="§"/>
              <a:defRPr sz="1800">
                <a:solidFill>
                  <a:srgbClr val="808080"/>
                </a:solidFill>
                <a:latin typeface="Arial" charset="0"/>
              </a:defRPr>
            </a:lvl4pPr>
            <a:lvl5pPr marL="1247744" indent="-171446" algn="l" rtl="0" eaLnBrk="1" fontAlgn="base" hangingPunct="1">
              <a:lnSpc>
                <a:spcPct val="95000"/>
              </a:lnSpc>
              <a:spcBef>
                <a:spcPct val="15000"/>
              </a:spcBef>
              <a:spcAft>
                <a:spcPct val="0"/>
              </a:spcAft>
              <a:buClr>
                <a:srgbClr val="4B9FCD"/>
              </a:buClr>
              <a:buChar char="»"/>
              <a:defRPr sz="1800">
                <a:solidFill>
                  <a:srgbClr val="808080"/>
                </a:solidFill>
                <a:latin typeface="Arial" charset="0"/>
              </a:defRPr>
            </a:lvl5pPr>
            <a:lvl6pPr marL="1885903" indent="-171446" algn="l" eaLnBrk="1" fontAlgn="base" hangingPunct="1">
              <a:spcBef>
                <a:spcPct val="20000"/>
              </a:spcBef>
              <a:spcAft>
                <a:spcPct val="0"/>
              </a:spcAft>
              <a:buChar char="»"/>
              <a:defRPr>
                <a:solidFill>
                  <a:schemeClr val="bg1">
                    <a:alpha val="100000"/>
                  </a:schemeClr>
                </a:solidFill>
                <a:latin typeface="+mn-lt"/>
              </a:defRPr>
            </a:lvl6pPr>
            <a:lvl7pPr marL="2228795" indent="-171446" algn="l" eaLnBrk="1" fontAlgn="base" hangingPunct="1">
              <a:spcBef>
                <a:spcPct val="20000"/>
              </a:spcBef>
              <a:spcAft>
                <a:spcPct val="0"/>
              </a:spcAft>
              <a:buChar char="»"/>
              <a:defRPr>
                <a:solidFill>
                  <a:schemeClr val="bg1">
                    <a:alpha val="100000"/>
                  </a:schemeClr>
                </a:solidFill>
                <a:latin typeface="+mn-lt"/>
              </a:defRPr>
            </a:lvl7pPr>
            <a:lvl8pPr marL="2571686" indent="-171446" algn="l" eaLnBrk="1" fontAlgn="base" hangingPunct="1">
              <a:spcBef>
                <a:spcPct val="20000"/>
              </a:spcBef>
              <a:spcAft>
                <a:spcPct val="0"/>
              </a:spcAft>
              <a:buChar char="»"/>
              <a:defRPr>
                <a:solidFill>
                  <a:schemeClr val="bg1">
                    <a:alpha val="100000"/>
                  </a:schemeClr>
                </a:solidFill>
                <a:latin typeface="+mn-lt"/>
              </a:defRPr>
            </a:lvl8pPr>
            <a:lvl9pPr marL="2914577" indent="-171446" algn="l" eaLnBrk="1" fontAlgn="base" hangingPunct="1">
              <a:spcBef>
                <a:spcPct val="20000"/>
              </a:spcBef>
              <a:spcAft>
                <a:spcPct val="0"/>
              </a:spcAft>
              <a:buChar char="»"/>
              <a:defRPr>
                <a:solidFill>
                  <a:schemeClr val="bg1">
                    <a:alpha val="100000"/>
                  </a:schemeClr>
                </a:solidFill>
                <a:latin typeface="+mn-lt"/>
              </a:defRPr>
            </a:lvl9pPr>
          </a:lstStyle>
          <a:p>
            <a:pPr marL="0" indent="0">
              <a:spcBef>
                <a:spcPts val="0"/>
              </a:spcBef>
              <a:spcAft>
                <a:spcPts val="1200"/>
              </a:spcAft>
              <a:buNone/>
            </a:pPr>
            <a:r>
              <a:rPr lang="en-US" sz="2000" b="1" dirty="0">
                <a:solidFill>
                  <a:srgbClr val="43A892"/>
                </a:solidFill>
              </a:rPr>
              <a:t>#</a:t>
            </a:r>
            <a:r>
              <a:rPr lang="en-US" sz="2000" b="1" dirty="0" err="1">
                <a:solidFill>
                  <a:srgbClr val="43A892"/>
                </a:solidFill>
              </a:rPr>
              <a:t>RiskyRide</a:t>
            </a:r>
            <a:r>
              <a:rPr lang="en-US" sz="2000" dirty="0">
                <a:solidFill>
                  <a:srgbClr val="43A892"/>
                </a:solidFill>
              </a:rPr>
              <a:t> </a:t>
            </a:r>
            <a:endParaRPr lang="en-US" altLang="en-US" sz="2000" kern="0" dirty="0">
              <a:solidFill>
                <a:srgbClr val="43A892"/>
              </a:solidFill>
              <a:latin typeface="Arial" panose="020B0604020202020204" pitchFamily="34" charset="0"/>
            </a:endParaRPr>
          </a:p>
          <a:p>
            <a:pPr marL="0" indent="0">
              <a:spcBef>
                <a:spcPts val="0"/>
              </a:spcBef>
              <a:buNone/>
            </a:pPr>
            <a:r>
              <a:rPr lang="en-US" altLang="en-US" sz="1600" kern="0" dirty="0">
                <a:solidFill>
                  <a:srgbClr val="97D4F5"/>
                </a:solidFill>
                <a:latin typeface="Arial" panose="020B0604020202020204" pitchFamily="34" charset="0"/>
              </a:rPr>
              <a:t>SXSW</a:t>
            </a:r>
          </a:p>
          <a:p>
            <a:pPr marL="0" indent="0">
              <a:spcBef>
                <a:spcPts val="0"/>
              </a:spcBef>
              <a:buNone/>
            </a:pPr>
            <a:r>
              <a:rPr lang="en-US" altLang="en-US" sz="1600" kern="0" dirty="0">
                <a:solidFill>
                  <a:srgbClr val="97D4F5"/>
                </a:solidFill>
                <a:latin typeface="Arial" panose="020B0604020202020204" pitchFamily="34" charset="0"/>
              </a:rPr>
              <a:t>March 13, 2016, Austin, TX</a:t>
            </a:r>
          </a:p>
        </p:txBody>
      </p:sp>
    </p:spTree>
    <p:extLst>
      <p:ext uri="{BB962C8B-B14F-4D97-AF65-F5344CB8AC3E}">
        <p14:creationId xmlns:p14="http://schemas.microsoft.com/office/powerpoint/2010/main" val="3346874142"/>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148</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39156"/>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35108718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286EB8"/>
                </a:solidFill>
                <a:ea typeface="Arial" charset="0"/>
                <a:cs typeface="Arial" charset="0"/>
              </a:rPr>
              <a:t>2015: Transportation Incidents on the Rise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553" y="1742409"/>
            <a:ext cx="2804723" cy="1985474"/>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553" y="3851043"/>
            <a:ext cx="2804723" cy="1577657"/>
          </a:xfrm>
          <a:prstGeom prst="rect">
            <a:avLst/>
          </a:prstGeom>
        </p:spPr>
      </p:pic>
      <p:sp>
        <p:nvSpPr>
          <p:cNvPr id="9" name="AutoShape 13"/>
          <p:cNvSpPr>
            <a:spLocks noChangeArrowheads="1"/>
          </p:cNvSpPr>
          <p:nvPr/>
        </p:nvSpPr>
        <p:spPr bwMode="blackWhite">
          <a:xfrm flipH="1">
            <a:off x="3634221" y="1768990"/>
            <a:ext cx="2452919" cy="1381730"/>
          </a:xfrm>
          <a:prstGeom prst="wedgeRectCallout">
            <a:avLst>
              <a:gd name="adj1" fmla="val 58825"/>
              <a:gd name="adj2" fmla="val 33362"/>
            </a:avLst>
          </a:prstGeom>
          <a:solidFill>
            <a:srgbClr val="FFFFFF"/>
          </a:solidFill>
          <a:ln w="12700" cmpd="sng" algn="ctr">
            <a:solidFill>
              <a:srgbClr val="FA6602"/>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endParaRPr lang="en-US" b="1" dirty="0">
              <a:solidFill>
                <a:schemeClr val="bg1"/>
              </a:solidFill>
              <a:latin typeface="Arial" charset="0"/>
            </a:endParaRPr>
          </a:p>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charset="0"/>
              </a:rPr>
              <a:t>     </a:t>
            </a:r>
          </a:p>
        </p:txBody>
      </p:sp>
      <p:sp>
        <p:nvSpPr>
          <p:cNvPr id="6" name="Rectangle 5"/>
          <p:cNvSpPr/>
          <p:nvPr/>
        </p:nvSpPr>
        <p:spPr>
          <a:xfrm>
            <a:off x="3660802" y="1758358"/>
            <a:ext cx="2484816" cy="1354217"/>
          </a:xfrm>
          <a:prstGeom prst="rect">
            <a:avLst/>
          </a:prstGeom>
        </p:spPr>
        <p:txBody>
          <a:bodyPr wrap="square">
            <a:spAutoFit/>
          </a:bodyPr>
          <a:lstStyle/>
          <a:p>
            <a:pPr>
              <a:spcAft>
                <a:spcPts val="1200"/>
              </a:spcAft>
            </a:pPr>
            <a:r>
              <a:rPr lang="en-US" sz="1600" dirty="0">
                <a:solidFill>
                  <a:srgbClr val="337DBE"/>
                </a:solidFill>
              </a:rPr>
              <a:t>“Is It Possible for Passengers to Hack Commercial Aircraft?”</a:t>
            </a:r>
          </a:p>
          <a:p>
            <a:r>
              <a:rPr lang="en-US" sz="1200" dirty="0">
                <a:solidFill>
                  <a:srgbClr val="92938F"/>
                </a:solidFill>
              </a:rPr>
              <a:t>- </a:t>
            </a:r>
            <a:r>
              <a:rPr lang="en-US" sz="1200" i="1" dirty="0">
                <a:solidFill>
                  <a:srgbClr val="92938F"/>
                </a:solidFill>
                <a:ea typeface="Arial" charset="0"/>
              </a:rPr>
              <a:t>Federal Highway Administration Report, 1997</a:t>
            </a:r>
          </a:p>
        </p:txBody>
      </p:sp>
      <p:sp>
        <p:nvSpPr>
          <p:cNvPr id="10" name="AutoShape 13"/>
          <p:cNvSpPr>
            <a:spLocks noChangeArrowheads="1"/>
          </p:cNvSpPr>
          <p:nvPr/>
        </p:nvSpPr>
        <p:spPr bwMode="blackWhite">
          <a:xfrm flipH="1">
            <a:off x="3644854" y="3932716"/>
            <a:ext cx="2567953" cy="1318735"/>
          </a:xfrm>
          <a:prstGeom prst="wedgeRectCallout">
            <a:avLst>
              <a:gd name="adj1" fmla="val 58825"/>
              <a:gd name="adj2" fmla="val 33362"/>
            </a:avLst>
          </a:prstGeom>
          <a:solidFill>
            <a:srgbClr val="FFFFFF"/>
          </a:solidFill>
          <a:ln w="12700" cmpd="sng" algn="ctr">
            <a:solidFill>
              <a:srgbClr val="FA6602"/>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endParaRPr lang="en-US" b="1" dirty="0">
              <a:solidFill>
                <a:schemeClr val="bg1"/>
              </a:solidFill>
              <a:latin typeface="Arial" charset="0"/>
            </a:endParaRPr>
          </a:p>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charset="0"/>
              </a:rPr>
              <a:t>     </a:t>
            </a:r>
          </a:p>
        </p:txBody>
      </p:sp>
      <p:sp>
        <p:nvSpPr>
          <p:cNvPr id="11" name="Rectangle 10"/>
          <p:cNvSpPr/>
          <p:nvPr/>
        </p:nvSpPr>
        <p:spPr>
          <a:xfrm>
            <a:off x="3671434" y="3995788"/>
            <a:ext cx="2580510" cy="1169551"/>
          </a:xfrm>
          <a:prstGeom prst="rect">
            <a:avLst/>
          </a:prstGeom>
        </p:spPr>
        <p:txBody>
          <a:bodyPr wrap="square">
            <a:spAutoFit/>
          </a:bodyPr>
          <a:lstStyle/>
          <a:p>
            <a:pPr>
              <a:spcAft>
                <a:spcPts val="1200"/>
              </a:spcAft>
            </a:pPr>
            <a:r>
              <a:rPr lang="en-US" sz="1600" dirty="0">
                <a:solidFill>
                  <a:srgbClr val="337DBE"/>
                </a:solidFill>
              </a:rPr>
              <a:t>“Hackers Show They </a:t>
            </a:r>
            <a:br>
              <a:rPr lang="en-US" sz="1600" dirty="0">
                <a:solidFill>
                  <a:srgbClr val="337DBE"/>
                </a:solidFill>
              </a:rPr>
            </a:br>
            <a:r>
              <a:rPr lang="en-US" sz="1600" dirty="0">
                <a:solidFill>
                  <a:srgbClr val="337DBE"/>
                </a:solidFill>
              </a:rPr>
              <a:t>Can Take Control of Moving Jeep Cherokee”</a:t>
            </a:r>
          </a:p>
          <a:p>
            <a:r>
              <a:rPr lang="en-US" sz="1200" dirty="0">
                <a:solidFill>
                  <a:srgbClr val="92938F"/>
                </a:solidFill>
              </a:rPr>
              <a:t>- </a:t>
            </a:r>
            <a:r>
              <a:rPr lang="en-US" sz="1200" i="1" dirty="0">
                <a:solidFill>
                  <a:srgbClr val="92938F"/>
                </a:solidFill>
                <a:ea typeface="Arial" charset="0"/>
              </a:rPr>
              <a:t>Wall Street Journal, July 21, 2015</a:t>
            </a:r>
          </a:p>
        </p:txBody>
      </p:sp>
      <p:sp>
        <p:nvSpPr>
          <p:cNvPr id="12" name="AutoShape 13"/>
          <p:cNvSpPr>
            <a:spLocks noChangeArrowheads="1"/>
          </p:cNvSpPr>
          <p:nvPr/>
        </p:nvSpPr>
        <p:spPr bwMode="blackWhite">
          <a:xfrm>
            <a:off x="6563349" y="2017763"/>
            <a:ext cx="2163551" cy="1213113"/>
          </a:xfrm>
          <a:prstGeom prst="wedgeRectCallout">
            <a:avLst>
              <a:gd name="adj1" fmla="val 59108"/>
              <a:gd name="adj2" fmla="val 8277"/>
            </a:avLst>
          </a:prstGeom>
          <a:solidFill>
            <a:srgbClr val="FFFFFF"/>
          </a:solidFill>
          <a:ln w="12700" cmpd="sng" algn="ctr">
            <a:solidFill>
              <a:srgbClr val="FA6602"/>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endParaRPr lang="en-US" b="1" dirty="0">
              <a:solidFill>
                <a:schemeClr val="bg1"/>
              </a:solidFill>
              <a:latin typeface="Arial" charset="0"/>
            </a:endParaRPr>
          </a:p>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charset="0"/>
              </a:rPr>
              <a:t>     </a:t>
            </a:r>
          </a:p>
        </p:txBody>
      </p:sp>
      <p:sp>
        <p:nvSpPr>
          <p:cNvPr id="14" name="Rectangle 13"/>
          <p:cNvSpPr/>
          <p:nvPr/>
        </p:nvSpPr>
        <p:spPr>
          <a:xfrm>
            <a:off x="6610862" y="2062474"/>
            <a:ext cx="2223263" cy="1131187"/>
          </a:xfrm>
          <a:prstGeom prst="rect">
            <a:avLst/>
          </a:prstGeom>
        </p:spPr>
        <p:txBody>
          <a:bodyPr wrap="square">
            <a:spAutoFit/>
          </a:bodyPr>
          <a:lstStyle/>
          <a:p>
            <a:pPr>
              <a:spcAft>
                <a:spcPts val="1200"/>
              </a:spcAft>
            </a:pPr>
            <a:r>
              <a:rPr lang="en-US" sz="1600" dirty="0">
                <a:solidFill>
                  <a:srgbClr val="337DBE"/>
                </a:solidFill>
              </a:rPr>
              <a:t>“Fiat Chrysler Issues Recall Over Hacking”</a:t>
            </a:r>
          </a:p>
          <a:p>
            <a:r>
              <a:rPr lang="en-US" sz="1200" dirty="0">
                <a:solidFill>
                  <a:srgbClr val="92938F"/>
                </a:solidFill>
              </a:rPr>
              <a:t>- </a:t>
            </a:r>
            <a:r>
              <a:rPr lang="en-US" sz="1200" i="1" dirty="0">
                <a:solidFill>
                  <a:srgbClr val="92938F"/>
                </a:solidFill>
                <a:ea typeface="Arial" charset="0"/>
              </a:rPr>
              <a:t>The New York Times, </a:t>
            </a:r>
            <a:br>
              <a:rPr lang="en-US" sz="1200" i="1" dirty="0">
                <a:solidFill>
                  <a:srgbClr val="92938F"/>
                </a:solidFill>
                <a:ea typeface="Arial" charset="0"/>
              </a:rPr>
            </a:br>
            <a:r>
              <a:rPr lang="en-US" sz="1200" i="1" dirty="0">
                <a:solidFill>
                  <a:srgbClr val="92938F"/>
                </a:solidFill>
                <a:ea typeface="Arial" charset="0"/>
              </a:rPr>
              <a:t>July 24, 2015</a:t>
            </a:r>
          </a:p>
        </p:txBody>
      </p:sp>
      <p:sp>
        <p:nvSpPr>
          <p:cNvPr id="15" name="AutoShape 13"/>
          <p:cNvSpPr>
            <a:spLocks noChangeArrowheads="1"/>
          </p:cNvSpPr>
          <p:nvPr/>
        </p:nvSpPr>
        <p:spPr bwMode="blackWhite">
          <a:xfrm flipV="1">
            <a:off x="6435758" y="3544313"/>
            <a:ext cx="2164141" cy="1460483"/>
          </a:xfrm>
          <a:custGeom>
            <a:avLst/>
            <a:gdLst>
              <a:gd name="connsiteX0" fmla="*/ 0 w 2163551"/>
              <a:gd name="connsiteY0" fmla="*/ 0 h 1213113"/>
              <a:gd name="connsiteX1" fmla="*/ 1262071 w 2163551"/>
              <a:gd name="connsiteY1" fmla="*/ 0 h 1213113"/>
              <a:gd name="connsiteX2" fmla="*/ 1262071 w 2163551"/>
              <a:gd name="connsiteY2" fmla="*/ 0 h 1213113"/>
              <a:gd name="connsiteX3" fmla="*/ 1802959 w 2163551"/>
              <a:gd name="connsiteY3" fmla="*/ 0 h 1213113"/>
              <a:gd name="connsiteX4" fmla="*/ 2163551 w 2163551"/>
              <a:gd name="connsiteY4" fmla="*/ 0 h 1213113"/>
              <a:gd name="connsiteX5" fmla="*/ 2163551 w 2163551"/>
              <a:gd name="connsiteY5" fmla="*/ 707649 h 1213113"/>
              <a:gd name="connsiteX6" fmla="*/ 2360607 w 2163551"/>
              <a:gd name="connsiteY6" fmla="*/ 706966 h 1213113"/>
              <a:gd name="connsiteX7" fmla="*/ 2163551 w 2163551"/>
              <a:gd name="connsiteY7" fmla="*/ 1010928 h 1213113"/>
              <a:gd name="connsiteX8" fmla="*/ 2163551 w 2163551"/>
              <a:gd name="connsiteY8" fmla="*/ 1213113 h 1213113"/>
              <a:gd name="connsiteX9" fmla="*/ 1802959 w 2163551"/>
              <a:gd name="connsiteY9" fmla="*/ 1213113 h 1213113"/>
              <a:gd name="connsiteX10" fmla="*/ 1262071 w 2163551"/>
              <a:gd name="connsiteY10" fmla="*/ 1213113 h 1213113"/>
              <a:gd name="connsiteX11" fmla="*/ 1262071 w 2163551"/>
              <a:gd name="connsiteY11" fmla="*/ 1213113 h 1213113"/>
              <a:gd name="connsiteX12" fmla="*/ 0 w 2163551"/>
              <a:gd name="connsiteY12" fmla="*/ 1213113 h 1213113"/>
              <a:gd name="connsiteX13" fmla="*/ 0 w 2163551"/>
              <a:gd name="connsiteY13" fmla="*/ 1010928 h 1213113"/>
              <a:gd name="connsiteX14" fmla="*/ 0 w 2163551"/>
              <a:gd name="connsiteY14" fmla="*/ 707649 h 1213113"/>
              <a:gd name="connsiteX15" fmla="*/ 0 w 2163551"/>
              <a:gd name="connsiteY15" fmla="*/ 707649 h 1213113"/>
              <a:gd name="connsiteX16" fmla="*/ 0 w 2163551"/>
              <a:gd name="connsiteY16" fmla="*/ 0 h 1213113"/>
              <a:gd name="connsiteX0" fmla="*/ 0 w 2360607"/>
              <a:gd name="connsiteY0" fmla="*/ 0 h 1213113"/>
              <a:gd name="connsiteX1" fmla="*/ 1262071 w 2360607"/>
              <a:gd name="connsiteY1" fmla="*/ 0 h 1213113"/>
              <a:gd name="connsiteX2" fmla="*/ 1262071 w 2360607"/>
              <a:gd name="connsiteY2" fmla="*/ 0 h 1213113"/>
              <a:gd name="connsiteX3" fmla="*/ 1802959 w 2360607"/>
              <a:gd name="connsiteY3" fmla="*/ 0 h 1213113"/>
              <a:gd name="connsiteX4" fmla="*/ 2163551 w 2360607"/>
              <a:gd name="connsiteY4" fmla="*/ 0 h 1213113"/>
              <a:gd name="connsiteX5" fmla="*/ 2163551 w 2360607"/>
              <a:gd name="connsiteY5" fmla="*/ 707649 h 1213113"/>
              <a:gd name="connsiteX6" fmla="*/ 2360607 w 2360607"/>
              <a:gd name="connsiteY6" fmla="*/ 706966 h 1213113"/>
              <a:gd name="connsiteX7" fmla="*/ 2163551 w 2360607"/>
              <a:gd name="connsiteY7" fmla="*/ 1010928 h 1213113"/>
              <a:gd name="connsiteX8" fmla="*/ 2163551 w 2360607"/>
              <a:gd name="connsiteY8" fmla="*/ 1213113 h 1213113"/>
              <a:gd name="connsiteX9" fmla="*/ 1262071 w 2360607"/>
              <a:gd name="connsiteY9" fmla="*/ 1213113 h 1213113"/>
              <a:gd name="connsiteX10" fmla="*/ 1262071 w 2360607"/>
              <a:gd name="connsiteY10" fmla="*/ 1213113 h 1213113"/>
              <a:gd name="connsiteX11" fmla="*/ 0 w 2360607"/>
              <a:gd name="connsiteY11" fmla="*/ 1213113 h 1213113"/>
              <a:gd name="connsiteX12" fmla="*/ 0 w 2360607"/>
              <a:gd name="connsiteY12" fmla="*/ 1010928 h 1213113"/>
              <a:gd name="connsiteX13" fmla="*/ 0 w 2360607"/>
              <a:gd name="connsiteY13" fmla="*/ 707649 h 1213113"/>
              <a:gd name="connsiteX14" fmla="*/ 0 w 2360607"/>
              <a:gd name="connsiteY14" fmla="*/ 707649 h 1213113"/>
              <a:gd name="connsiteX15" fmla="*/ 0 w 2360607"/>
              <a:gd name="connsiteY15" fmla="*/ 0 h 1213113"/>
              <a:gd name="connsiteX0" fmla="*/ 0 w 2360607"/>
              <a:gd name="connsiteY0" fmla="*/ 0 h 1213113"/>
              <a:gd name="connsiteX1" fmla="*/ 1262071 w 2360607"/>
              <a:gd name="connsiteY1" fmla="*/ 0 h 1213113"/>
              <a:gd name="connsiteX2" fmla="*/ 1262071 w 2360607"/>
              <a:gd name="connsiteY2" fmla="*/ 0 h 1213113"/>
              <a:gd name="connsiteX3" fmla="*/ 1802959 w 2360607"/>
              <a:gd name="connsiteY3" fmla="*/ 0 h 1213113"/>
              <a:gd name="connsiteX4" fmla="*/ 2163551 w 2360607"/>
              <a:gd name="connsiteY4" fmla="*/ 0 h 1213113"/>
              <a:gd name="connsiteX5" fmla="*/ 2163551 w 2360607"/>
              <a:gd name="connsiteY5" fmla="*/ 707649 h 1213113"/>
              <a:gd name="connsiteX6" fmla="*/ 2360607 w 2360607"/>
              <a:gd name="connsiteY6" fmla="*/ 706966 h 1213113"/>
              <a:gd name="connsiteX7" fmla="*/ 2163551 w 2360607"/>
              <a:gd name="connsiteY7" fmla="*/ 1010928 h 1213113"/>
              <a:gd name="connsiteX8" fmla="*/ 2163551 w 2360607"/>
              <a:gd name="connsiteY8" fmla="*/ 1213113 h 1213113"/>
              <a:gd name="connsiteX9" fmla="*/ 1262071 w 2360607"/>
              <a:gd name="connsiteY9" fmla="*/ 1213113 h 1213113"/>
              <a:gd name="connsiteX10" fmla="*/ 0 w 2360607"/>
              <a:gd name="connsiteY10" fmla="*/ 1213113 h 1213113"/>
              <a:gd name="connsiteX11" fmla="*/ 0 w 2360607"/>
              <a:gd name="connsiteY11" fmla="*/ 1010928 h 1213113"/>
              <a:gd name="connsiteX12" fmla="*/ 0 w 2360607"/>
              <a:gd name="connsiteY12" fmla="*/ 707649 h 1213113"/>
              <a:gd name="connsiteX13" fmla="*/ 0 w 2360607"/>
              <a:gd name="connsiteY13" fmla="*/ 707649 h 1213113"/>
              <a:gd name="connsiteX14" fmla="*/ 0 w 2360607"/>
              <a:gd name="connsiteY14"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3551 w 2360607"/>
              <a:gd name="connsiteY4" fmla="*/ 707649 h 1213113"/>
              <a:gd name="connsiteX5" fmla="*/ 2360607 w 2360607"/>
              <a:gd name="connsiteY5" fmla="*/ 706966 h 1213113"/>
              <a:gd name="connsiteX6" fmla="*/ 2163551 w 2360607"/>
              <a:gd name="connsiteY6" fmla="*/ 1010928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1010928 h 1213113"/>
              <a:gd name="connsiteX11" fmla="*/ 0 w 2360607"/>
              <a:gd name="connsiteY11" fmla="*/ 707649 h 1213113"/>
              <a:gd name="connsiteX12" fmla="*/ 0 w 2360607"/>
              <a:gd name="connsiteY12" fmla="*/ 707649 h 1213113"/>
              <a:gd name="connsiteX13" fmla="*/ 0 w 2360607"/>
              <a:gd name="connsiteY13"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3551 w 2360607"/>
              <a:gd name="connsiteY4" fmla="*/ 707649 h 1213113"/>
              <a:gd name="connsiteX5" fmla="*/ 2360607 w 2360607"/>
              <a:gd name="connsiteY5" fmla="*/ 706966 h 1213113"/>
              <a:gd name="connsiteX6" fmla="*/ 2163551 w 2360607"/>
              <a:gd name="connsiteY6" fmla="*/ 1010928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1010928 h 1213113"/>
              <a:gd name="connsiteX11" fmla="*/ 0 w 2360607"/>
              <a:gd name="connsiteY11" fmla="*/ 707649 h 1213113"/>
              <a:gd name="connsiteX12" fmla="*/ 0 w 2360607"/>
              <a:gd name="connsiteY12"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3551 w 2360607"/>
              <a:gd name="connsiteY4" fmla="*/ 707649 h 1213113"/>
              <a:gd name="connsiteX5" fmla="*/ 2360607 w 2360607"/>
              <a:gd name="connsiteY5" fmla="*/ 706966 h 1213113"/>
              <a:gd name="connsiteX6" fmla="*/ 2163551 w 2360607"/>
              <a:gd name="connsiteY6" fmla="*/ 1010928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63551 w 2360607"/>
              <a:gd name="connsiteY6" fmla="*/ 1010928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60376 w 2360607"/>
              <a:gd name="connsiteY6" fmla="*/ 709303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63551 w 2360607"/>
              <a:gd name="connsiteY6" fmla="*/ 702953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57201 w 2360607"/>
              <a:gd name="connsiteY6" fmla="*/ 709303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60376 w 2360607"/>
              <a:gd name="connsiteY6" fmla="*/ 702953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60376 w 2360607"/>
              <a:gd name="connsiteY6" fmla="*/ 709303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60376 w 2360607"/>
              <a:gd name="connsiteY6" fmla="*/ 702953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 name="connsiteX0" fmla="*/ 0 w 2360607"/>
              <a:gd name="connsiteY0" fmla="*/ 0 h 1213113"/>
              <a:gd name="connsiteX1" fmla="*/ 1262071 w 2360607"/>
              <a:gd name="connsiteY1" fmla="*/ 0 h 1213113"/>
              <a:gd name="connsiteX2" fmla="*/ 1802959 w 2360607"/>
              <a:gd name="connsiteY2" fmla="*/ 0 h 1213113"/>
              <a:gd name="connsiteX3" fmla="*/ 2163551 w 2360607"/>
              <a:gd name="connsiteY3" fmla="*/ 0 h 1213113"/>
              <a:gd name="connsiteX4" fmla="*/ 2160376 w 2360607"/>
              <a:gd name="connsiteY4" fmla="*/ 542549 h 1213113"/>
              <a:gd name="connsiteX5" fmla="*/ 2360607 w 2360607"/>
              <a:gd name="connsiteY5" fmla="*/ 706966 h 1213113"/>
              <a:gd name="connsiteX6" fmla="*/ 2160376 w 2360607"/>
              <a:gd name="connsiteY6" fmla="*/ 706128 h 1213113"/>
              <a:gd name="connsiteX7" fmla="*/ 2163551 w 2360607"/>
              <a:gd name="connsiteY7" fmla="*/ 1213113 h 1213113"/>
              <a:gd name="connsiteX8" fmla="*/ 1262071 w 2360607"/>
              <a:gd name="connsiteY8" fmla="*/ 1213113 h 1213113"/>
              <a:gd name="connsiteX9" fmla="*/ 0 w 2360607"/>
              <a:gd name="connsiteY9" fmla="*/ 1213113 h 1213113"/>
              <a:gd name="connsiteX10" fmla="*/ 0 w 2360607"/>
              <a:gd name="connsiteY10" fmla="*/ 707649 h 1213113"/>
              <a:gd name="connsiteX11" fmla="*/ 0 w 2360607"/>
              <a:gd name="connsiteY11" fmla="*/ 0 h 12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0607" h="1213113">
                <a:moveTo>
                  <a:pt x="0" y="0"/>
                </a:moveTo>
                <a:lnTo>
                  <a:pt x="1262071" y="0"/>
                </a:lnTo>
                <a:lnTo>
                  <a:pt x="1802959" y="0"/>
                </a:lnTo>
                <a:lnTo>
                  <a:pt x="2163551" y="0"/>
                </a:lnTo>
                <a:cubicBezTo>
                  <a:pt x="2162493" y="180850"/>
                  <a:pt x="2161434" y="361699"/>
                  <a:pt x="2160376" y="542549"/>
                </a:cubicBezTo>
                <a:lnTo>
                  <a:pt x="2360607" y="706966"/>
                </a:lnTo>
                <a:lnTo>
                  <a:pt x="2160376" y="706128"/>
                </a:lnTo>
                <a:cubicBezTo>
                  <a:pt x="2161434" y="874065"/>
                  <a:pt x="2162493" y="1045176"/>
                  <a:pt x="2163551" y="1213113"/>
                </a:cubicBezTo>
                <a:lnTo>
                  <a:pt x="1262071" y="1213113"/>
                </a:lnTo>
                <a:lnTo>
                  <a:pt x="0" y="1213113"/>
                </a:lnTo>
                <a:lnTo>
                  <a:pt x="0" y="707649"/>
                </a:lnTo>
                <a:lnTo>
                  <a:pt x="0" y="0"/>
                </a:lnTo>
                <a:close/>
              </a:path>
            </a:pathLst>
          </a:custGeom>
          <a:solidFill>
            <a:srgbClr val="FFFFFF"/>
          </a:solidFill>
          <a:ln w="12700" cmpd="sng" algn="ctr">
            <a:solidFill>
              <a:srgbClr val="FA6602"/>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endParaRPr lang="en-US" b="1" dirty="0">
              <a:solidFill>
                <a:schemeClr val="bg1"/>
              </a:solidFill>
              <a:latin typeface="Arial" charset="0"/>
            </a:endParaRPr>
          </a:p>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charset="0"/>
              </a:rPr>
              <a:t>     </a:t>
            </a:r>
          </a:p>
        </p:txBody>
      </p:sp>
      <p:sp>
        <p:nvSpPr>
          <p:cNvPr id="16" name="Rectangle 15"/>
          <p:cNvSpPr/>
          <p:nvPr/>
        </p:nvSpPr>
        <p:spPr>
          <a:xfrm>
            <a:off x="6435758" y="3568705"/>
            <a:ext cx="1890362" cy="1415772"/>
          </a:xfrm>
          <a:prstGeom prst="rect">
            <a:avLst/>
          </a:prstGeom>
        </p:spPr>
        <p:txBody>
          <a:bodyPr wrap="square">
            <a:spAutoFit/>
          </a:bodyPr>
          <a:lstStyle/>
          <a:p>
            <a:pPr>
              <a:spcAft>
                <a:spcPts val="1200"/>
              </a:spcAft>
            </a:pPr>
            <a:r>
              <a:rPr lang="en-US" sz="1600" dirty="0">
                <a:solidFill>
                  <a:srgbClr val="337DBE"/>
                </a:solidFill>
              </a:rPr>
              <a:t>“Hackers Cut a Corvette’s Brakes Via a Common Car Gadget”</a:t>
            </a:r>
          </a:p>
          <a:p>
            <a:r>
              <a:rPr lang="en-US" sz="1200" dirty="0">
                <a:solidFill>
                  <a:srgbClr val="92938F"/>
                </a:solidFill>
              </a:rPr>
              <a:t>- </a:t>
            </a:r>
            <a:r>
              <a:rPr lang="en-US" sz="1200" i="1" dirty="0">
                <a:solidFill>
                  <a:srgbClr val="92938F"/>
                </a:solidFill>
                <a:ea typeface="Arial" charset="0"/>
              </a:rPr>
              <a:t>Wired, August 11, 2015</a:t>
            </a:r>
          </a:p>
        </p:txBody>
      </p:sp>
    </p:spTree>
    <p:extLst>
      <p:ext uri="{BB962C8B-B14F-4D97-AF65-F5344CB8AC3E}">
        <p14:creationId xmlns:p14="http://schemas.microsoft.com/office/powerpoint/2010/main" val="553617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repeatCount="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6" grpId="0"/>
      <p:bldP spid="10" grpId="0" animBg="1" autoUpdateAnimBg="0"/>
      <p:bldP spid="11" grpId="0"/>
      <p:bldP spid="12" grpId="0" animBg="1" autoUpdateAnimBg="0"/>
      <p:bldP spid="14" grpId="0"/>
      <p:bldP spid="15" grpId="0" animBg="1" autoUpdateAnimBg="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15</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108959267"/>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4085"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766300447"/>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150</a:t>
            </a:fld>
            <a:endParaRPr lang="en-US" smtClean="0"/>
          </a:p>
        </p:txBody>
      </p:sp>
      <p:sp>
        <p:nvSpPr>
          <p:cNvPr id="14342" name="Rectangle 2"/>
          <p:cNvSpPr>
            <a:spLocks noGrp="1" noChangeArrowheads="1"/>
          </p:cNvSpPr>
          <p:nvPr>
            <p:ph type="title"/>
          </p:nvPr>
        </p:nvSpPr>
        <p:spPr/>
        <p:txBody>
          <a:bodyPr/>
          <a:lstStyle/>
          <a:p>
            <a:r>
              <a:rPr lang="en-US" dirty="0" smtClean="0"/>
              <a:t>I.I.I. Poll: Telematics</a:t>
            </a:r>
          </a:p>
        </p:txBody>
      </p:sp>
      <p:sp>
        <p:nvSpPr>
          <p:cNvPr id="14343" name="Rectangle 3"/>
          <p:cNvSpPr>
            <a:spLocks noChangeArrowheads="1"/>
          </p:cNvSpPr>
          <p:nvPr/>
        </p:nvSpPr>
        <p:spPr bwMode="black">
          <a:xfrm>
            <a:off x="347663" y="1266825"/>
            <a:ext cx="8534400" cy="1165447"/>
          </a:xfrm>
          <a:prstGeom prst="rect">
            <a:avLst/>
          </a:prstGeom>
          <a:noFill/>
          <a:ln w="9525" algn="ctr">
            <a:noFill/>
            <a:miter lim="800000"/>
            <a:headEnd/>
            <a:tailEnd/>
          </a:ln>
        </p:spPr>
        <p:txBody>
          <a:bodyPr lIns="0" tIns="0" rIns="0" bIns="0">
            <a:spAutoFit/>
          </a:bodyPr>
          <a:lstStyle/>
          <a:p>
            <a:r>
              <a:rPr lang="en-US" sz="1600" b="1" dirty="0">
                <a:solidFill>
                  <a:srgbClr val="225A7A"/>
                </a:solidFill>
              </a:rPr>
              <a:t>Q</a:t>
            </a:r>
            <a:r>
              <a:rPr lang="en-US" sz="1600" b="1" dirty="0">
                <a:solidFill>
                  <a:srgbClr val="28688C"/>
                </a:solidFill>
              </a:rPr>
              <a:t>. I’m going to ask you a question about your opinion of insurance companies collecting information about how and when you drive in order to set your auto insurance premium. Please tell me which statement you agree with. Would </a:t>
            </a:r>
            <a:r>
              <a:rPr lang="en-US" sz="1600" b="1" dirty="0" smtClean="0">
                <a:solidFill>
                  <a:srgbClr val="28688C"/>
                </a:solidFill>
              </a:rPr>
              <a:t>you…</a:t>
            </a:r>
            <a:r>
              <a:rPr lang="en-US" sz="1600" b="1" baseline="30000" dirty="0" smtClean="0">
                <a:solidFill>
                  <a:srgbClr val="225A7A"/>
                </a:solidFill>
              </a:rPr>
              <a:t>1</a:t>
            </a:r>
            <a:endParaRPr lang="en-US" sz="1600" b="1" baseline="30000" dirty="0">
              <a:solidFill>
                <a:srgbClr val="225A7A"/>
              </a:solidFill>
            </a:endParaRPr>
          </a:p>
          <a:p>
            <a:endParaRPr lang="en-US" sz="1600" b="1" dirty="0">
              <a:solidFill>
                <a:srgbClr val="28688C"/>
              </a:solidFill>
            </a:endParaRPr>
          </a:p>
          <a:p>
            <a:pPr defTabSz="114300" eaLnBrk="0" hangingPunct="0">
              <a:lnSpc>
                <a:spcPct val="90000"/>
              </a:lnSpc>
              <a:spcBef>
                <a:spcPct val="20000"/>
              </a:spcBef>
            </a:pPr>
            <a:endParaRPr lang="en-US" sz="1600" b="1" baseline="30000" dirty="0">
              <a:solidFill>
                <a:srgbClr val="225A7A"/>
              </a:solidFill>
            </a:endParaRPr>
          </a:p>
        </p:txBody>
      </p:sp>
      <p:sp>
        <p:nvSpPr>
          <p:cNvPr id="14344"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auto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47663" y="5269947"/>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More Than Half of Auto Policyholders Would Allow Their Insurer to Collect Their Driving Information In Order to Set Premiums.</a:t>
            </a:r>
            <a:endParaRPr lang="en-US" b="1" dirty="0">
              <a:solidFill>
                <a:srgbClr val="FFFFFF"/>
              </a:solidFill>
            </a:endParaRPr>
          </a:p>
        </p:txBody>
      </p:sp>
      <p:graphicFrame>
        <p:nvGraphicFramePr>
          <p:cNvPr id="2" name="Object 2"/>
          <p:cNvGraphicFramePr>
            <a:graphicFrameLocks/>
          </p:cNvGraphicFramePr>
          <p:nvPr>
            <p:extLst/>
          </p:nvPr>
        </p:nvGraphicFramePr>
        <p:xfrm>
          <a:off x="2870792" y="2172418"/>
          <a:ext cx="2921000" cy="2563812"/>
        </p:xfrm>
        <a:graphic>
          <a:graphicData uri="http://schemas.openxmlformats.org/drawingml/2006/chart">
            <c:chart xmlns:c="http://schemas.openxmlformats.org/drawingml/2006/chart" xmlns:r="http://schemas.openxmlformats.org/officeDocument/2006/relationships" r:id="rId3"/>
          </a:graphicData>
        </a:graphic>
      </p:graphicFrame>
      <p:sp>
        <p:nvSpPr>
          <p:cNvPr id="14346" name="Text Box 8"/>
          <p:cNvSpPr txBox="1">
            <a:spLocks noChangeArrowheads="1"/>
          </p:cNvSpPr>
          <p:nvPr/>
        </p:nvSpPr>
        <p:spPr bwMode="auto">
          <a:xfrm>
            <a:off x="3849537" y="2010896"/>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Don’t know</a:t>
            </a:r>
          </a:p>
        </p:txBody>
      </p:sp>
      <p:sp>
        <p:nvSpPr>
          <p:cNvPr id="14347" name="Text Box 9"/>
          <p:cNvSpPr txBox="1">
            <a:spLocks noChangeArrowheads="1"/>
          </p:cNvSpPr>
          <p:nvPr/>
        </p:nvSpPr>
        <p:spPr bwMode="auto">
          <a:xfrm>
            <a:off x="5666280" y="2995362"/>
            <a:ext cx="1374295"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A</a:t>
            </a:r>
            <a:r>
              <a:rPr lang="en-US" sz="1400" b="1" dirty="0" smtClean="0"/>
              <a:t>llow if premium went down</a:t>
            </a:r>
          </a:p>
          <a:p>
            <a:pPr algn="ctr" eaLnBrk="0" hangingPunct="0">
              <a:lnSpc>
                <a:spcPct val="90000"/>
              </a:lnSpc>
              <a:buSzPct val="90000"/>
              <a:buFont typeface="Wingdings" pitchFamily="2" charset="2"/>
              <a:buNone/>
            </a:pPr>
            <a:endParaRPr lang="en-US" sz="1400" b="1" dirty="0"/>
          </a:p>
        </p:txBody>
      </p:sp>
      <p:sp>
        <p:nvSpPr>
          <p:cNvPr id="13" name="Text Box 9"/>
          <p:cNvSpPr txBox="1">
            <a:spLocks noChangeArrowheads="1"/>
          </p:cNvSpPr>
          <p:nvPr/>
        </p:nvSpPr>
        <p:spPr bwMode="auto">
          <a:xfrm>
            <a:off x="3127492" y="4721846"/>
            <a:ext cx="2631541"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Allow whether or not premium went down</a:t>
            </a:r>
          </a:p>
          <a:p>
            <a:pPr algn="ctr" eaLnBrk="0" hangingPunct="0">
              <a:lnSpc>
                <a:spcPct val="90000"/>
              </a:lnSpc>
              <a:buSzPct val="90000"/>
              <a:buFont typeface="Wingdings" pitchFamily="2" charset="2"/>
              <a:buNone/>
            </a:pPr>
            <a:r>
              <a:rPr lang="en-US" sz="1400" dirty="0" smtClean="0"/>
              <a:t> </a:t>
            </a:r>
          </a:p>
          <a:p>
            <a:pPr algn="ctr" eaLnBrk="0" hangingPunct="0">
              <a:lnSpc>
                <a:spcPct val="90000"/>
              </a:lnSpc>
              <a:buSzPct val="90000"/>
              <a:buFont typeface="Wingdings" pitchFamily="2" charset="2"/>
              <a:buNone/>
            </a:pPr>
            <a:endParaRPr lang="en-US" sz="1400" b="1" dirty="0"/>
          </a:p>
        </p:txBody>
      </p:sp>
      <p:sp>
        <p:nvSpPr>
          <p:cNvPr id="14" name="Text Box 10"/>
          <p:cNvSpPr txBox="1">
            <a:spLocks noChangeArrowheads="1"/>
          </p:cNvSpPr>
          <p:nvPr/>
        </p:nvSpPr>
        <p:spPr bwMode="auto">
          <a:xfrm>
            <a:off x="2263658" y="3006753"/>
            <a:ext cx="86383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Would not allow</a:t>
            </a:r>
          </a:p>
          <a:p>
            <a:pPr algn="ctr" eaLnBrk="0" hangingPunct="0">
              <a:lnSpc>
                <a:spcPct val="90000"/>
              </a:lnSpc>
              <a:buSzPct val="90000"/>
              <a:buFont typeface="Wingdings" pitchFamily="2" charset="2"/>
              <a:buNone/>
            </a:pPr>
            <a:endParaRPr lang="en-US" sz="1400" b="1" dirty="0"/>
          </a:p>
        </p:txBody>
      </p:sp>
    </p:spTree>
    <p:extLst>
      <p:ext uri="{BB962C8B-B14F-4D97-AF65-F5344CB8AC3E}">
        <p14:creationId xmlns:p14="http://schemas.microsoft.com/office/powerpoint/2010/main" val="876028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151</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3059547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152</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84913"/>
      </p:ext>
    </p:extLst>
  </p:cSld>
  <p:clrMapOvr>
    <a:masterClrMapping/>
  </p:clrMapOvr>
  <p:transition>
    <p:zoom dir="in"/>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153</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54277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154</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7507369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155</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Data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2898948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156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600" b="1" dirty="0" smtClean="0">
                <a:solidFill>
                  <a:schemeClr val="bg1"/>
                </a:solidFill>
              </a:rPr>
              <a:t>Wearables and Beyond…</a:t>
            </a:r>
            <a:endParaRPr lang="en-US" sz="3600" b="1" dirty="0">
              <a:solidFill>
                <a:schemeClr val="bg1"/>
              </a:solidFill>
            </a:endParaRPr>
          </a:p>
        </p:txBody>
      </p:sp>
      <p:sp>
        <p:nvSpPr>
          <p:cNvPr id="109574" name="TextBox 5"/>
          <p:cNvSpPr txBox="1">
            <a:spLocks noChangeArrowheads="1"/>
          </p:cNvSpPr>
          <p:nvPr/>
        </p:nvSpPr>
        <p:spPr bwMode="auto">
          <a:xfrm>
            <a:off x="255985" y="3695819"/>
            <a:ext cx="8622502"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 Where The Internet of Things</a:t>
            </a:r>
          </a:p>
          <a:p>
            <a:pPr algn="ctr"/>
            <a:r>
              <a:rPr lang="en-US" sz="3200" b="1" dirty="0" smtClean="0">
                <a:solidFill>
                  <a:srgbClr val="225A7A"/>
                </a:solidFill>
              </a:rPr>
              <a:t> Meets Health, Disability </a:t>
            </a:r>
            <a:r>
              <a:rPr lang="en-US" sz="3200" b="1" smtClean="0">
                <a:solidFill>
                  <a:srgbClr val="225A7A"/>
                </a:solidFill>
              </a:rPr>
              <a:t>and Workers </a:t>
            </a:r>
            <a:r>
              <a:rPr lang="en-US" sz="3200" b="1" dirty="0" smtClean="0">
                <a:solidFill>
                  <a:srgbClr val="225A7A"/>
                </a:solidFill>
              </a:rPr>
              <a:t>Compensation Insurance </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156</a:t>
            </a:fld>
            <a:endParaRPr lang="en-US"/>
          </a:p>
        </p:txBody>
      </p:sp>
    </p:spTree>
    <p:extLst>
      <p:ext uri="{BB962C8B-B14F-4D97-AF65-F5344CB8AC3E}">
        <p14:creationId xmlns:p14="http://schemas.microsoft.com/office/powerpoint/2010/main" val="2541651649"/>
      </p:ext>
    </p:extLst>
  </p:cSld>
  <p:clrMapOvr>
    <a:masterClrMapping/>
  </p:clrMapOvr>
  <p:transition>
    <p:zoom dir="in"/>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157</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Wearables Show Significant Potential to Reduce Workplace Injury, Death</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Wearables Today </a:t>
            </a:r>
            <a:r>
              <a:rPr lang="en-US" sz="2100" b="1" dirty="0"/>
              <a:t>C</a:t>
            </a:r>
            <a:r>
              <a:rPr lang="en-US" sz="2100" b="1" dirty="0" smtClean="0"/>
              <a:t>an </a:t>
            </a:r>
            <a:r>
              <a:rPr lang="en-US" sz="2100" b="1" dirty="0"/>
              <a:t>M</a:t>
            </a:r>
            <a:r>
              <a:rPr lang="en-US" sz="2100" b="1" dirty="0" smtClean="0"/>
              <a:t>onitor:</a:t>
            </a:r>
          </a:p>
          <a:p>
            <a:pPr lvl="1">
              <a:lnSpc>
                <a:spcPts val="2400"/>
              </a:lnSpc>
            </a:pPr>
            <a:r>
              <a:rPr lang="en-US" sz="1900" b="1" dirty="0" smtClean="0"/>
              <a:t>Location</a:t>
            </a:r>
          </a:p>
          <a:p>
            <a:pPr lvl="1">
              <a:lnSpc>
                <a:spcPts val="2400"/>
              </a:lnSpc>
            </a:pPr>
            <a:r>
              <a:rPr lang="en-US" sz="1900" b="1" dirty="0" smtClean="0"/>
              <a:t>Heart rate</a:t>
            </a:r>
          </a:p>
          <a:p>
            <a:pPr lvl="1">
              <a:lnSpc>
                <a:spcPts val="2400"/>
              </a:lnSpc>
            </a:pPr>
            <a:r>
              <a:rPr lang="en-US" sz="1900" b="1" dirty="0" smtClean="0"/>
              <a:t>Temperature</a:t>
            </a:r>
          </a:p>
          <a:p>
            <a:pPr lvl="1">
              <a:lnSpc>
                <a:spcPts val="2400"/>
              </a:lnSpc>
            </a:pPr>
            <a:r>
              <a:rPr lang="en-US" sz="1900" b="1" dirty="0" smtClean="0"/>
              <a:t>Steps/Exertion</a:t>
            </a:r>
          </a:p>
          <a:p>
            <a:pPr lvl="1">
              <a:lnSpc>
                <a:spcPts val="2400"/>
              </a:lnSpc>
            </a:pPr>
            <a:r>
              <a:rPr lang="en-US" sz="1900" b="1" dirty="0" smtClean="0"/>
              <a:t>Sweat</a:t>
            </a:r>
          </a:p>
          <a:p>
            <a:pPr lvl="1">
              <a:lnSpc>
                <a:spcPts val="2400"/>
              </a:lnSpc>
            </a:pPr>
            <a:r>
              <a:rPr lang="en-US" sz="1900" b="1" dirty="0" smtClean="0"/>
              <a:t>Sleep</a:t>
            </a:r>
          </a:p>
          <a:p>
            <a:pPr>
              <a:lnSpc>
                <a:spcPts val="2400"/>
              </a:lnSpc>
            </a:pPr>
            <a:r>
              <a:rPr lang="en-US" sz="2100" b="1" dirty="0" smtClean="0"/>
              <a:t>In the Near Future Could Monitor:</a:t>
            </a:r>
          </a:p>
          <a:p>
            <a:pPr lvl="1">
              <a:lnSpc>
                <a:spcPts val="2400"/>
              </a:lnSpc>
            </a:pPr>
            <a:r>
              <a:rPr lang="en-US" sz="1900" b="1" dirty="0" smtClean="0"/>
              <a:t>Glucose level</a:t>
            </a:r>
          </a:p>
          <a:p>
            <a:pPr lvl="1">
              <a:lnSpc>
                <a:spcPts val="2400"/>
              </a:lnSpc>
            </a:pPr>
            <a:r>
              <a:rPr lang="en-US" sz="1900" b="1" dirty="0" smtClean="0"/>
              <a:t>Oxygen levels</a:t>
            </a:r>
          </a:p>
          <a:p>
            <a:pPr lvl="1">
              <a:lnSpc>
                <a:spcPts val="2400"/>
              </a:lnSpc>
            </a:pPr>
            <a:r>
              <a:rPr lang="en-US" sz="1900" b="1" dirty="0" smtClean="0"/>
              <a:t>Pain </a:t>
            </a:r>
          </a:p>
          <a:p>
            <a:pPr lvl="1">
              <a:lnSpc>
                <a:spcPts val="2400"/>
              </a:lnSpc>
            </a:pPr>
            <a:r>
              <a:rPr lang="en-US" sz="1900" b="1" dirty="0" smtClean="0"/>
              <a:t>Nausea</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3041150" y="1954058"/>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5461" y="3394606"/>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1979"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48425" y="5622653"/>
            <a:ext cx="2857500" cy="704850"/>
          </a:xfrm>
          <a:prstGeom prst="rect">
            <a:avLst/>
          </a:prstGeom>
        </p:spPr>
      </p:pic>
    </p:spTree>
    <p:extLst>
      <p:ext uri="{BB962C8B-B14F-4D97-AF65-F5344CB8AC3E}">
        <p14:creationId xmlns:p14="http://schemas.microsoft.com/office/powerpoint/2010/main" val="2336914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158</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sz="2800" dirty="0" smtClean="0"/>
              <a:t>Beyond Wearables: </a:t>
            </a:r>
            <a:r>
              <a:rPr lang="en-US" sz="2800" dirty="0" err="1" smtClean="0"/>
              <a:t>Ingestibles</a:t>
            </a:r>
            <a:r>
              <a:rPr lang="en-US" sz="2800" dirty="0" smtClean="0"/>
              <a:t> and </a:t>
            </a:r>
            <a:r>
              <a:rPr lang="en-US" sz="2800" dirty="0" err="1" smtClean="0"/>
              <a:t>Implantables</a:t>
            </a:r>
            <a:r>
              <a:rPr lang="en-US" sz="2800" dirty="0" smtClean="0"/>
              <a:t>, VR Could Have Big Impacts Too</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100"/>
              </a:lnSpc>
              <a:spcBef>
                <a:spcPct val="50000"/>
              </a:spcBef>
            </a:pPr>
            <a:r>
              <a:rPr lang="en-US" sz="2100" b="1" dirty="0" err="1" smtClean="0"/>
              <a:t>Ingestibles</a:t>
            </a:r>
            <a:r>
              <a:rPr lang="en-US" sz="2100" b="1" dirty="0"/>
              <a:t>:</a:t>
            </a:r>
            <a:endParaRPr lang="en-US" sz="2100" b="1" dirty="0" smtClean="0"/>
          </a:p>
          <a:p>
            <a:pPr lvl="1">
              <a:lnSpc>
                <a:spcPts val="2100"/>
              </a:lnSpc>
            </a:pPr>
            <a:r>
              <a:rPr lang="en-US" sz="1900" b="1" dirty="0" smtClean="0"/>
              <a:t>Body chemistry</a:t>
            </a:r>
          </a:p>
          <a:p>
            <a:pPr lvl="1">
              <a:lnSpc>
                <a:spcPts val="2100"/>
              </a:lnSpc>
            </a:pPr>
            <a:r>
              <a:rPr lang="en-US" sz="1900" b="1" dirty="0" smtClean="0"/>
              <a:t>View malignancies</a:t>
            </a:r>
          </a:p>
          <a:p>
            <a:pPr lvl="1">
              <a:lnSpc>
                <a:spcPts val="2100"/>
              </a:lnSpc>
            </a:pPr>
            <a:r>
              <a:rPr lang="en-US" sz="1900" b="1" dirty="0" smtClean="0"/>
              <a:t>Detect diseases</a:t>
            </a:r>
          </a:p>
          <a:p>
            <a:pPr lvl="1">
              <a:lnSpc>
                <a:spcPts val="2100"/>
              </a:lnSpc>
            </a:pPr>
            <a:r>
              <a:rPr lang="en-US" sz="1900" b="1" dirty="0" smtClean="0"/>
              <a:t>Medication adherence</a:t>
            </a:r>
          </a:p>
          <a:p>
            <a:pPr>
              <a:lnSpc>
                <a:spcPts val="2100"/>
              </a:lnSpc>
            </a:pPr>
            <a:r>
              <a:rPr lang="en-US" sz="2100" b="1" dirty="0" err="1" smtClean="0"/>
              <a:t>Implantables</a:t>
            </a:r>
            <a:endParaRPr lang="en-US" sz="2100" b="1" dirty="0" smtClean="0"/>
          </a:p>
          <a:p>
            <a:pPr>
              <a:lnSpc>
                <a:spcPts val="2100"/>
              </a:lnSpc>
            </a:pPr>
            <a:r>
              <a:rPr lang="en-US" sz="2100" b="1" dirty="0" smtClean="0"/>
              <a:t>Smart Fabrics</a:t>
            </a:r>
          </a:p>
          <a:p>
            <a:pPr>
              <a:lnSpc>
                <a:spcPts val="2100"/>
              </a:lnSpc>
            </a:pPr>
            <a:r>
              <a:rPr lang="en-US" sz="2100" b="1" dirty="0" smtClean="0"/>
              <a:t>Virtual Reality</a:t>
            </a:r>
          </a:p>
          <a:p>
            <a:pPr lvl="1">
              <a:lnSpc>
                <a:spcPts val="2100"/>
              </a:lnSpc>
            </a:pPr>
            <a:r>
              <a:rPr lang="en-US" sz="1900" b="1" dirty="0" smtClean="0"/>
              <a:t>Computer simulated reality</a:t>
            </a:r>
          </a:p>
          <a:p>
            <a:pPr>
              <a:lnSpc>
                <a:spcPts val="2100"/>
              </a:lnSpc>
            </a:pPr>
            <a:r>
              <a:rPr lang="en-US" sz="2100" b="1" dirty="0" smtClean="0"/>
              <a:t>Augmented Reality</a:t>
            </a:r>
          </a:p>
          <a:p>
            <a:pPr lvl="1">
              <a:lnSpc>
                <a:spcPts val="2100"/>
              </a:lnSpc>
            </a:pPr>
            <a:r>
              <a:rPr lang="en-US" sz="1900" b="1" dirty="0" smtClean="0"/>
              <a:t>Real world environment supplemented by computer generated inputs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4034" y="3633206"/>
            <a:ext cx="2636262" cy="14750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8054" y="1083028"/>
            <a:ext cx="5485946" cy="2346766"/>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2165" y="5166237"/>
            <a:ext cx="2752166" cy="1548094"/>
          </a:xfrm>
          <a:prstGeom prst="rect">
            <a:avLst/>
          </a:prstGeom>
        </p:spPr>
      </p:pic>
    </p:spTree>
    <p:extLst>
      <p:ext uri="{BB962C8B-B14F-4D97-AF65-F5344CB8AC3E}">
        <p14:creationId xmlns:p14="http://schemas.microsoft.com/office/powerpoint/2010/main" val="9954826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16</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2143205609"/>
              </p:ext>
            </p:extLst>
          </p:nvPr>
        </p:nvGraphicFramePr>
        <p:xfrm>
          <a:off x="0" y="1979613"/>
          <a:ext cx="9126538" cy="4721225"/>
        </p:xfrm>
        <a:graphic>
          <a:graphicData uri="http://schemas.openxmlformats.org/presentationml/2006/ole">
            <mc:AlternateContent xmlns:mc="http://schemas.openxmlformats.org/markup-compatibility/2006">
              <mc:Choice xmlns:v="urn:schemas-microsoft-com:vml" Requires="v">
                <p:oleObj spid="_x0000_s28585101" name="Chart" r:id="rId4" imgW="5880039" imgH="3041627" progId="MSGraph.Chart.8">
                  <p:embed followColorScheme="full"/>
                </p:oleObj>
              </mc:Choice>
              <mc:Fallback>
                <p:oleObj name="Chart" r:id="rId4" imgW="5880039" imgH="3041627" progId="MSGraph.Chart.8">
                  <p:embed followColorScheme="full"/>
                  <p:pic>
                    <p:nvPicPr>
                      <p:cNvPr id="0" name=""/>
                      <p:cNvPicPr>
                        <a:picLocks noChangeAspect="1" noChangeArrowheads="1"/>
                      </p:cNvPicPr>
                      <p:nvPr/>
                    </p:nvPicPr>
                    <p:blipFill>
                      <a:blip r:embed="rId5"/>
                      <a:srcRect/>
                      <a:stretch>
                        <a:fillRect/>
                      </a:stretch>
                    </p:blipFill>
                    <p:spPr bwMode="auto">
                      <a:xfrm>
                        <a:off x="0" y="1979613"/>
                        <a:ext cx="9126538" cy="472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800874346"/>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160</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694"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161</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162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163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17</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749788733"/>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6125"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a:t>
            </a:r>
            <a:r>
              <a:rPr lang="en-US" sz="2800" b="1" dirty="0" smtClean="0">
                <a:solidFill>
                  <a:schemeClr val="accent1"/>
                </a:solidFill>
              </a:rPr>
              <a:t>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2022282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a:t>
            </a:fld>
            <a:endParaRPr lang="en-US" smtClean="0"/>
          </a:p>
        </p:txBody>
      </p:sp>
      <p:sp>
        <p:nvSpPr>
          <p:cNvPr id="1030" name="Rectangle 2"/>
          <p:cNvSpPr>
            <a:spLocks noGrp="1" noChangeArrowheads="1"/>
          </p:cNvSpPr>
          <p:nvPr>
            <p:ph type="title"/>
          </p:nvPr>
        </p:nvSpPr>
        <p:spPr>
          <a:xfrm>
            <a:off x="105410" y="90488"/>
            <a:ext cx="7586663" cy="860425"/>
          </a:xfrm>
        </p:spPr>
        <p:txBody>
          <a:bodyPr/>
          <a:lstStyle/>
          <a:p>
            <a:r>
              <a:rPr lang="en-US" dirty="0" smtClean="0"/>
              <a:t>Leading Disruptive Forces for the Insurance Industry Over the Next 5 Years</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Winter 2015/2016 Insurance Industry Survey, March 2016;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a:blip r:embed="rId3"/>
          <a:stretch>
            <a:fillRect/>
          </a:stretch>
        </p:blipFill>
        <p:spPr>
          <a:xfrm>
            <a:off x="179388" y="1663700"/>
            <a:ext cx="7848600" cy="3657600"/>
          </a:xfrm>
          <a:prstGeom prst="rect">
            <a:avLst/>
          </a:prstGeom>
        </p:spPr>
      </p:pic>
      <p:sp>
        <p:nvSpPr>
          <p:cNvPr id="12" name="AutoShape 26"/>
          <p:cNvSpPr>
            <a:spLocks noChangeArrowheads="1"/>
          </p:cNvSpPr>
          <p:nvPr/>
        </p:nvSpPr>
        <p:spPr bwMode="blackWhite">
          <a:xfrm>
            <a:off x="6868319" y="2986724"/>
            <a:ext cx="2033587" cy="1709101"/>
          </a:xfrm>
          <a:prstGeom prst="wedgeRectCallout">
            <a:avLst>
              <a:gd name="adj1" fmla="val -35066"/>
              <a:gd name="adj2" fmla="val -764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Economic and political concerns are overwhelmingly viewed as the most likely to be disruptive to insurers; Concerns over technology disruptions lag</a:t>
            </a:r>
            <a:endParaRPr lang="en-US" sz="1400" b="1" dirty="0">
              <a:solidFill>
                <a:schemeClr val="bg1"/>
              </a:solidFill>
            </a:endParaRPr>
          </a:p>
        </p:txBody>
      </p:sp>
      <p:sp>
        <p:nvSpPr>
          <p:cNvPr id="4" name="Rectangle 3"/>
          <p:cNvSpPr/>
          <p:nvPr/>
        </p:nvSpPr>
        <p:spPr>
          <a:xfrm>
            <a:off x="640080" y="1706882"/>
            <a:ext cx="7051993" cy="8388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819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513830731"/>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378538" name="Chart" r:id="rId4" imgW="8639260" imgH="5276919" progId="MSGraph.Chart.8">
                  <p:embed followColorScheme="full"/>
                </p:oleObj>
              </mc:Choice>
              <mc:Fallback>
                <p:oleObj name="Chart" r:id="rId4" imgW="8639260" imgH="5276919"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94857892"/>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711" name="Chart" r:id="rId4" imgW="8286815" imgH="5543758" progId="MSGraph.Chart.8">
                  <p:embed followColorScheme="full"/>
                </p:oleObj>
              </mc:Choice>
              <mc:Fallback>
                <p:oleObj name="Chart" r:id="rId4" imgW="8286815" imgH="554375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44484"/>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47624" cy="4215264"/>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232788"/>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37079" y="1627445"/>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9"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22</a:t>
            </a:fld>
            <a:endParaRPr lang="en-US" smtClean="0"/>
          </a:p>
        </p:txBody>
      </p:sp>
      <p:sp>
        <p:nvSpPr>
          <p:cNvPr id="1030" name="Rectangle 2"/>
          <p:cNvSpPr>
            <a:spLocks noGrp="1" noChangeArrowheads="1"/>
          </p:cNvSpPr>
          <p:nvPr>
            <p:ph type="title"/>
          </p:nvPr>
        </p:nvSpPr>
        <p:spPr>
          <a:xfrm>
            <a:off x="45402" y="-28893"/>
            <a:ext cx="7982586" cy="860425"/>
          </a:xfrm>
        </p:spPr>
        <p:txBody>
          <a:bodyPr/>
          <a:lstStyle/>
          <a:p>
            <a:r>
              <a:rPr lang="en-US" sz="2400" dirty="0" smtClean="0"/>
              <a:t>Presidential Candidate Anticipated as Having the Most Favorable Policies for the P/C Insurance Industry</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solidFill>
                  <a:srgbClr val="FF0000"/>
                </a:solidFill>
              </a:rPr>
              <a:t>*</a:t>
            </a:r>
            <a:r>
              <a:rPr lang="en-US" sz="1100" dirty="0" smtClean="0"/>
              <a:t>Still in the race as of March 31,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Winter 2015/2016 Insurance Industry Survey, March 2016;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1180"/>
          <a:stretch/>
        </p:blipFill>
        <p:spPr>
          <a:xfrm>
            <a:off x="577532" y="1704975"/>
            <a:ext cx="7724775" cy="4197985"/>
          </a:xfrm>
          <a:prstGeom prst="rect">
            <a:avLst/>
          </a:prstGeom>
        </p:spPr>
      </p:pic>
      <p:sp>
        <p:nvSpPr>
          <p:cNvPr id="4" name="TextBox 3"/>
          <p:cNvSpPr txBox="1"/>
          <p:nvPr/>
        </p:nvSpPr>
        <p:spPr>
          <a:xfrm>
            <a:off x="680720" y="1725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3" name="TextBox 12"/>
          <p:cNvSpPr txBox="1"/>
          <p:nvPr/>
        </p:nvSpPr>
        <p:spPr>
          <a:xfrm>
            <a:off x="1087120" y="28428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4" name="TextBox 13"/>
          <p:cNvSpPr txBox="1"/>
          <p:nvPr/>
        </p:nvSpPr>
        <p:spPr>
          <a:xfrm>
            <a:off x="833120" y="308673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5" name="TextBox 14"/>
          <p:cNvSpPr txBox="1"/>
          <p:nvPr/>
        </p:nvSpPr>
        <p:spPr>
          <a:xfrm>
            <a:off x="690880" y="338137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6" name="TextBox 15"/>
          <p:cNvSpPr txBox="1"/>
          <p:nvPr/>
        </p:nvSpPr>
        <p:spPr>
          <a:xfrm>
            <a:off x="579120" y="4773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16814289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53149011"/>
              </p:ext>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166157042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314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967958310"/>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2949"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March 29,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1702" y="4659534"/>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+0.5%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in years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3281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9653609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23730"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059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24753"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41620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February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7986008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2577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29</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42799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3</a:t>
            </a:fld>
            <a:endParaRPr lang="en-US" smtClean="0"/>
          </a:p>
        </p:txBody>
      </p:sp>
      <p:sp>
        <p:nvSpPr>
          <p:cNvPr id="1030" name="Rectangle 2"/>
          <p:cNvSpPr>
            <a:spLocks noGrp="1" noChangeArrowheads="1"/>
          </p:cNvSpPr>
          <p:nvPr>
            <p:ph type="title"/>
          </p:nvPr>
        </p:nvSpPr>
        <p:spPr/>
        <p:txBody>
          <a:bodyPr/>
          <a:lstStyle/>
          <a:p>
            <a:r>
              <a:rPr lang="en-US" dirty="0" smtClean="0"/>
              <a:t>A.M. Best Survey: Top Insurance Industry Concerns</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Winter 2015/2016 Insurance Industry Survey, March 2016;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450" y="2289810"/>
            <a:ext cx="8183117" cy="3180080"/>
          </a:xfrm>
          <a:prstGeom prst="rect">
            <a:avLst/>
          </a:prstGeom>
        </p:spPr>
      </p:pic>
    </p:spTree>
    <p:extLst>
      <p:ext uri="{BB962C8B-B14F-4D97-AF65-F5344CB8AC3E}">
        <p14:creationId xmlns:p14="http://schemas.microsoft.com/office/powerpoint/2010/main" val="170590601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30</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January 2016 </a:t>
            </a:r>
          </a:p>
        </p:txBody>
      </p:sp>
      <p:graphicFrame>
        <p:nvGraphicFramePr>
          <p:cNvPr id="59394" name="Object 3"/>
          <p:cNvGraphicFramePr>
            <a:graphicFrameLocks noChangeAspect="1"/>
          </p:cNvGraphicFramePr>
          <p:nvPr>
            <p:extLst>
              <p:ext uri="{D42A27DB-BD31-4B8C-83A1-F6EECF244321}">
                <p14:modId xmlns:p14="http://schemas.microsoft.com/office/powerpoint/2010/main" val="1167656184"/>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26804" name="Chart" r:id="rId4" imgW="8439111" imgH="4324281" progId="MSGraph.Chart.8">
                  <p:embed followColorScheme="full"/>
                </p:oleObj>
              </mc:Choice>
              <mc:Fallback>
                <p:oleObj name="Chart" r:id="rId4" imgW="8439111" imgH="432428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954099" y="2259094"/>
            <a:ext cx="4453473" cy="1619224"/>
          </a:xfrm>
          <a:prstGeom prst="wedgeRectCallout">
            <a:avLst>
              <a:gd name="adj1" fmla="val 18036"/>
              <a:gd name="adj2" fmla="val 659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Will Make It Difficult for the Fed to Raise Rates in Early 2016</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02959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27826"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434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2436829409"/>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0855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141373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33</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609574"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953415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34</a:t>
            </a:fld>
            <a:endParaRPr lang="en-US" smtClean="0">
              <a:solidFill>
                <a:srgbClr val="000000"/>
              </a:solidFill>
            </a:endParaRPr>
          </a:p>
        </p:txBody>
      </p:sp>
      <p:sp>
        <p:nvSpPr>
          <p:cNvPr id="11270" name="Rectangle 3"/>
          <p:cNvSpPr>
            <a:spLocks noGrp="1" noChangeArrowheads="1"/>
          </p:cNvSpPr>
          <p:nvPr>
            <p:ph type="title"/>
          </p:nvPr>
        </p:nvSpPr>
        <p:spPr>
          <a:xfrm>
            <a:off x="268771" y="185928"/>
            <a:ext cx="7400925" cy="860425"/>
          </a:xfrm>
        </p:spPr>
        <p:txBody>
          <a:bodyPr/>
          <a:lstStyle/>
          <a:p>
            <a:r>
              <a:rPr lang="en-US" sz="2400" dirty="0" smtClean="0"/>
              <a:t>P/C Insurers Below-Investment-Grade (BIG) Bonds as a Percent of Total Bonds, 2001-2015:Q3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61593"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89890"/>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257801"/>
            <a:ext cx="8597417"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As a group, P/C carriers have increased the percentage of bond investments in riskier instruments. Since 2006-07, that percentage has risen over 200 basis points (double what it was). As interest rates rise, will this percentage return to pre-recession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22758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35</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sz="2600" dirty="0" smtClean="0"/>
              <a:t>P/C Insurer Groups Holdings of BIG** Bonds as a Percent of Total Bonds, 2014</a:t>
            </a:r>
          </a:p>
        </p:txBody>
      </p:sp>
      <p:graphicFrame>
        <p:nvGraphicFramePr>
          <p:cNvPr id="11266" name="Object 4"/>
          <p:cNvGraphicFramePr>
            <a:graphicFrameLocks noChangeAspect="1"/>
          </p:cNvGraphicFramePr>
          <p:nvPr>
            <p:extLst/>
          </p:nvPr>
        </p:nvGraphicFramePr>
        <p:xfrm>
          <a:off x="298450" y="1407523"/>
          <a:ext cx="8656637" cy="4314825"/>
        </p:xfrm>
        <a:graphic>
          <a:graphicData uri="http://schemas.openxmlformats.org/presentationml/2006/ole">
            <mc:AlternateContent xmlns:mc="http://schemas.openxmlformats.org/markup-compatibility/2006">
              <mc:Choice xmlns:v="urn:schemas-microsoft-com:vml" Requires="v">
                <p:oleObj spid="_x0000_s28562616"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98450" y="1407523"/>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74923"/>
            <a:ext cx="8772211" cy="42627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*Below Investment Grade</a:t>
            </a:r>
            <a:br>
              <a:rPr lang="en-US" sz="1100" dirty="0" smtClean="0">
                <a:solidFill>
                  <a:srgbClr val="000000"/>
                </a:solidFill>
                <a:latin typeface="Arial" charset="0"/>
                <a:cs typeface="Arial" charset="0"/>
              </a:rPr>
            </a:b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588095"/>
            <a:ext cx="8597417" cy="84363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There is a wide disparity among insurance groups regarding holdings of below-investment-grade bonds. Some hold none (or almost none); a few have over 10% of their bond portfolio in BIGs.</a:t>
            </a:r>
            <a:endParaRPr lang="en-US" b="1" dirty="0">
              <a:solidFill>
                <a:srgbClr val="FFFFFF"/>
              </a:solidFill>
              <a:latin typeface="Arial" charset="0"/>
              <a:cs typeface="Arial" charset="0"/>
            </a:endParaRPr>
          </a:p>
        </p:txBody>
      </p:sp>
      <p:sp>
        <p:nvSpPr>
          <p:cNvPr id="2" name="TextBox 1"/>
          <p:cNvSpPr txBox="1"/>
          <p:nvPr/>
        </p:nvSpPr>
        <p:spPr>
          <a:xfrm>
            <a:off x="52701" y="1084357"/>
            <a:ext cx="1605277" cy="523220"/>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Number of Groups</a:t>
            </a:r>
          </a:p>
        </p:txBody>
      </p:sp>
      <p:sp>
        <p:nvSpPr>
          <p:cNvPr id="3" name="TextBox 2"/>
          <p:cNvSpPr txBox="1"/>
          <p:nvPr/>
        </p:nvSpPr>
        <p:spPr>
          <a:xfrm>
            <a:off x="2451799" y="1186459"/>
            <a:ext cx="5526592" cy="646331"/>
          </a:xfrm>
          <a:prstGeom prst="rect">
            <a:avLst/>
          </a:prstGeom>
          <a:noFill/>
          <a:ln>
            <a:solidFill>
              <a:schemeClr val="accent1"/>
            </a:solidFill>
          </a:ln>
        </p:spPr>
        <p:txBody>
          <a:bodyPr wrap="square" rtlCol="0">
            <a:spAutoFit/>
          </a:bodyPr>
          <a:lstStyle/>
          <a:p>
            <a:pPr algn="ctr" fontAlgn="base">
              <a:spcBef>
                <a:spcPct val="0"/>
              </a:spcBef>
              <a:spcAft>
                <a:spcPct val="0"/>
              </a:spcAft>
            </a:pPr>
            <a:r>
              <a:rPr lang="en-US" dirty="0" smtClean="0">
                <a:solidFill>
                  <a:srgbClr val="000000"/>
                </a:solidFill>
                <a:latin typeface="Arial" charset="0"/>
                <a:cs typeface="Arial" charset="0"/>
              </a:rPr>
              <a:t>The 67 groups graphed are those </a:t>
            </a:r>
            <a:r>
              <a:rPr lang="en-US" dirty="0">
                <a:solidFill>
                  <a:srgbClr val="000000"/>
                </a:solidFill>
                <a:latin typeface="Arial" charset="0"/>
                <a:cs typeface="Arial" charset="0"/>
              </a:rPr>
              <a:t>with over $3 </a:t>
            </a:r>
            <a:r>
              <a:rPr lang="en-US" dirty="0" smtClean="0">
                <a:solidFill>
                  <a:srgbClr val="000000"/>
                </a:solidFill>
                <a:latin typeface="Arial" charset="0"/>
                <a:cs typeface="Arial" charset="0"/>
              </a:rPr>
              <a:t>billion in cash </a:t>
            </a:r>
            <a:r>
              <a:rPr lang="en-US" dirty="0">
                <a:solidFill>
                  <a:srgbClr val="000000"/>
                </a:solidFill>
                <a:latin typeface="Arial" charset="0"/>
                <a:cs typeface="Arial" charset="0"/>
              </a:rPr>
              <a:t>&amp; admitted assets </a:t>
            </a:r>
            <a:r>
              <a:rPr lang="en-US" dirty="0" smtClean="0">
                <a:solidFill>
                  <a:srgbClr val="000000"/>
                </a:solidFill>
                <a:latin typeface="Arial" charset="0"/>
                <a:cs typeface="Arial" charset="0"/>
              </a:rPr>
              <a:t>as </a:t>
            </a:r>
            <a:r>
              <a:rPr lang="en-US" dirty="0">
                <a:solidFill>
                  <a:srgbClr val="000000"/>
                </a:solidFill>
                <a:latin typeface="Arial" charset="0"/>
                <a:cs typeface="Arial" charset="0"/>
              </a:rPr>
              <a:t>of </a:t>
            </a:r>
            <a:r>
              <a:rPr lang="en-US" dirty="0" smtClean="0">
                <a:solidFill>
                  <a:srgbClr val="000000"/>
                </a:solidFill>
                <a:latin typeface="Arial" charset="0"/>
                <a:cs typeface="Arial" charset="0"/>
              </a:rPr>
              <a:t>year-end </a:t>
            </a:r>
            <a:endParaRPr lang="en-US" dirty="0">
              <a:solidFill>
                <a:srgbClr val="000000"/>
              </a:solidFill>
              <a:latin typeface="Arial" charset="0"/>
              <a:cs typeface="Arial" charset="0"/>
            </a:endParaRPr>
          </a:p>
        </p:txBody>
      </p:sp>
      <p:sp>
        <p:nvSpPr>
          <p:cNvPr id="10" name="AutoShape 38"/>
          <p:cNvSpPr>
            <a:spLocks noChangeArrowheads="1"/>
          </p:cNvSpPr>
          <p:nvPr/>
        </p:nvSpPr>
        <p:spPr bwMode="blackWhite">
          <a:xfrm>
            <a:off x="4626768" y="2266893"/>
            <a:ext cx="1534114" cy="636943"/>
          </a:xfrm>
          <a:prstGeom prst="wedgeRectCallout">
            <a:avLst>
              <a:gd name="adj1" fmla="val -117514"/>
              <a:gd name="adj2" fmla="val 63198"/>
            </a:avLst>
          </a:prstGeom>
          <a:solidFill>
            <a:srgbClr val="FFC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smtClean="0">
                <a:cs typeface="Arial" charset="0"/>
              </a:rPr>
              <a:t>P/C industry average</a:t>
            </a:r>
            <a:endParaRPr lang="en-US" altLang="en-US" sz="1600" b="1" dirty="0">
              <a:cs typeface="Arial" charset="0"/>
            </a:endParaRPr>
          </a:p>
        </p:txBody>
      </p:sp>
    </p:spTree>
    <p:extLst>
      <p:ext uri="{BB962C8B-B14F-4D97-AF65-F5344CB8AC3E}">
        <p14:creationId xmlns:p14="http://schemas.microsoft.com/office/powerpoint/2010/main" val="2145602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485701595"/>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28851"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(3/16 for 2016 and 2017; for 2018-2021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326524"/>
            <a:ext cx="2165349" cy="1462994"/>
          </a:xfrm>
          <a:prstGeom prst="wedgeRectCallout">
            <a:avLst>
              <a:gd name="adj1" fmla="val -92397"/>
              <a:gd name="adj2" fmla="val -15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its first rate increase in Dec. 2015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99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ext uri="{D42A27DB-BD31-4B8C-83A1-F6EECF244321}">
                <p14:modId xmlns:p14="http://schemas.microsoft.com/office/powerpoint/2010/main" val="882546903"/>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29874" name="Chart" r:id="rId4" imgW="8296386" imgH="3857521" progId="MSGraph.Chart.8">
                  <p:embed followColorScheme="full"/>
                </p:oleObj>
              </mc:Choice>
              <mc:Fallback>
                <p:oleObj name="Chart" r:id="rId4" imgW="8296386" imgH="385752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3</a:t>
            </a:r>
            <a:r>
              <a:rPr lang="en-US" sz="1100" dirty="0" smtClean="0"/>
              <a:t>/16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454879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903048060"/>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30899"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80920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89540559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31921" name="Chart" r:id="rId4" imgW="5638696" imgH="2425654" progId="MSGraph.Chart.8">
                  <p:embed followColorScheme="full"/>
                </p:oleObj>
              </mc:Choice>
              <mc:Fallback>
                <p:oleObj name="Chart" r:id="rId4" imgW="5638696"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75667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4</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3637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2015 Was a Reasonably Good Year and Similar to 2014</a:t>
            </a:r>
          </a:p>
          <a:p>
            <a:pPr marL="292100" indent="-292100" algn="ctr" eaLnBrk="0" hangingPunct="0">
              <a:lnSpc>
                <a:spcPct val="90000"/>
              </a:lnSpc>
              <a:spcBef>
                <a:spcPct val="25000"/>
              </a:spcBef>
              <a:buClr>
                <a:schemeClr val="accent2"/>
              </a:buClr>
              <a:buFont typeface="Wingdings" pitchFamily="2" charset="2"/>
              <a:buNone/>
            </a:pPr>
            <a:endParaRPr lang="en-US" sz="3600" b="1" i="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2016: Could Be Similar to 2015</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4</a:t>
            </a:fld>
            <a:endParaRPr lang="en-US"/>
          </a:p>
        </p:txBody>
      </p:sp>
    </p:spTree>
    <p:extLst>
      <p:ext uri="{BB962C8B-B14F-4D97-AF65-F5344CB8AC3E}">
        <p14:creationId xmlns:p14="http://schemas.microsoft.com/office/powerpoint/2010/main" val="2313885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40</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971" name="Chart" r:id="rId4" imgW="8620118" imgH="3771900" progId="MSGraph.Chart.8">
                  <p:embed followColorScheme="full"/>
                </p:oleObj>
              </mc:Choice>
              <mc:Fallback>
                <p:oleObj name="Chart" r:id="rId4" imgW="8620118" imgH="37719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2006:Q4–2015:Q4E</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687998308"/>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390"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43</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43</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398"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GLOBAL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47</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82647350"/>
              </p:ext>
            </p:extLst>
          </p:nvPr>
        </p:nvGraphicFramePr>
        <p:xfrm>
          <a:off x="298450" y="1635124"/>
          <a:ext cx="8542337" cy="4513262"/>
        </p:xfrm>
        <a:graphic>
          <a:graphicData uri="http://schemas.openxmlformats.org/presentationml/2006/ole">
            <mc:AlternateContent xmlns:mc="http://schemas.openxmlformats.org/markup-compatibility/2006">
              <mc:Choice xmlns:v="urn:schemas-microsoft-com:vml" Requires="v">
                <p:oleObj spid="_x0000_s28569773"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98450" y="1635124"/>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567322" y="1097914"/>
            <a:ext cx="2258592" cy="1573530"/>
          </a:xfrm>
          <a:prstGeom prst="wedgeRectCallout">
            <a:avLst>
              <a:gd name="adj1" fmla="val -74753"/>
              <a:gd name="adj2" fmla="val 24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M&amp;A activity in 2015 will likely reach its highest level since 1998. Globally, across all sectors, M&amp;A activity exceeded $200B</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866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48</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Capital IQ as of Oct. 2015 and IMF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number and volume of insurance M&amp;A deals was up globally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85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49</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share of M&amp;A deal volume that was cross-border more than doubled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05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1991–2015E</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2015:Q3 ROAS </a:t>
            </a:r>
            <a:r>
              <a:rPr lang="en-US" sz="1200" dirty="0">
                <a:solidFill>
                  <a:srgbClr val="000000"/>
                </a:solidFill>
              </a:rPr>
              <a:t>= </a:t>
            </a:r>
            <a:r>
              <a:rPr lang="en-US" sz="1200" dirty="0" smtClean="0">
                <a:solidFill>
                  <a:srgbClr val="000000"/>
                </a:solidFill>
              </a:rPr>
              <a:t>8.8%</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2886045570"/>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3206"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105827"/>
              <a:gd name="adj2" fmla="val 121318"/>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is on par with 2014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50</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468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51</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SNL Financial and WCMA estimates from Geneva Association Newsletter </a:t>
            </a:r>
            <a:r>
              <a:rPr lang="en-US" altLang="en-US" sz="1100" i="1" dirty="0" smtClean="0"/>
              <a:t>Insurance and Finance</a:t>
            </a:r>
            <a:r>
              <a:rPr lang="en-US" altLang="en-US" sz="1100" dirty="0" smtClean="0"/>
              <a:t>, Jan. 2016, presentation “</a:t>
            </a:r>
            <a:r>
              <a:rPr lang="en-US" altLang="en-US" sz="1100" i="1" dirty="0" smtClean="0"/>
              <a:t>What is the Logic Behind Consolidation? And Does It Create Value? A View from Outside</a:t>
            </a:r>
            <a:r>
              <a:rPr lang="en-US" altLang="en-US" sz="1100" dirty="0" smtClean="0"/>
              <a:t>,” by Brian </a:t>
            </a:r>
            <a:r>
              <a:rPr lang="en-US" altLang="en-US" sz="1100" dirty="0" err="1" smtClean="0"/>
              <a:t>Shea</a:t>
            </a:r>
            <a:r>
              <a:rPr lang="en-US" altLang="en-US" sz="1100" dirty="0" smtClean="0"/>
              <a:t>, Head of Willis Capital Markets  &amp; Advisory Europe (WCMA).</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Scale drives most deals (excluding health sector)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637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52</a:t>
            </a:fld>
            <a:endParaRPr lang="en-US" smtClean="0"/>
          </a:p>
        </p:txBody>
      </p:sp>
      <p:sp>
        <p:nvSpPr>
          <p:cNvPr id="1030" name="Rectangle 2"/>
          <p:cNvSpPr>
            <a:spLocks noGrp="1" noChangeArrowheads="1"/>
          </p:cNvSpPr>
          <p:nvPr>
            <p:ph type="title"/>
          </p:nvPr>
        </p:nvSpPr>
        <p:spPr/>
        <p:txBody>
          <a:bodyPr/>
          <a:lstStyle/>
          <a:p>
            <a:r>
              <a:rPr lang="en-US" dirty="0" smtClean="0"/>
              <a:t>Top 25 US P/C Insurers by Direct Premiums Written,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Barclays PLC;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pic>
        <p:nvPicPr>
          <p:cNvPr id="2" name="Picture 1"/>
          <p:cNvPicPr>
            <a:picLocks noChangeAspect="1"/>
          </p:cNvPicPr>
          <p:nvPr/>
        </p:nvPicPr>
        <p:blipFill>
          <a:blip r:embed="rId3"/>
          <a:stretch>
            <a:fillRect/>
          </a:stretch>
        </p:blipFill>
        <p:spPr>
          <a:xfrm>
            <a:off x="559948" y="1529131"/>
            <a:ext cx="7611681" cy="4701438"/>
          </a:xfrm>
          <a:prstGeom prst="rect">
            <a:avLst/>
          </a:prstGeom>
        </p:spPr>
      </p:pic>
      <p:sp>
        <p:nvSpPr>
          <p:cNvPr id="15" name="AutoShape 9"/>
          <p:cNvSpPr>
            <a:spLocks noChangeArrowheads="1"/>
          </p:cNvSpPr>
          <p:nvPr/>
        </p:nvSpPr>
        <p:spPr bwMode="blackWhite">
          <a:xfrm>
            <a:off x="4127355" y="1267563"/>
            <a:ext cx="3170903" cy="1179871"/>
          </a:xfrm>
          <a:prstGeom prst="wedgeRectCallout">
            <a:avLst>
              <a:gd name="adj1" fmla="val -59728"/>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ACE/Chubb deal will create a much larger commercial presence for the combined entity </a:t>
            </a:r>
            <a:endParaRPr lang="en-US" sz="1600" b="1" dirty="0">
              <a:solidFill>
                <a:srgbClr val="FFFFFF"/>
              </a:solidFill>
            </a:endParaRPr>
          </a:p>
        </p:txBody>
      </p:sp>
    </p:spTree>
    <p:extLst>
      <p:ext uri="{BB962C8B-B14F-4D97-AF65-F5344CB8AC3E}">
        <p14:creationId xmlns:p14="http://schemas.microsoft.com/office/powerpoint/2010/main" val="789689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54</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763291227"/>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900"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1971—2015:Q3</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2015:Q3: 4</a:t>
            </a:r>
            <a:r>
              <a:rPr lang="en-US" sz="1400" b="1" dirty="0" smtClean="0">
                <a:solidFill>
                  <a:srgbClr val="FFFFFF"/>
                </a:solidFill>
                <a:latin typeface="Arial "/>
              </a:rPr>
              <a:t>.1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324288020"/>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849"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531"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556"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673"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25357083"/>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697"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59548"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320567777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60</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61</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8450" y="1353655"/>
            <a:ext cx="8591550" cy="4797608"/>
          </a:xfrm>
          <a:prstGeom prst="rect">
            <a:avLst/>
          </a:prstGeom>
        </p:spPr>
      </p:pic>
      <p:sp>
        <p:nvSpPr>
          <p:cNvPr id="16" name="AutoShape 7"/>
          <p:cNvSpPr>
            <a:spLocks noChangeArrowheads="1"/>
          </p:cNvSpPr>
          <p:nvPr/>
        </p:nvSpPr>
        <p:spPr bwMode="blackWhite">
          <a:xfrm>
            <a:off x="2500485" y="148885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3" name="AutoShape 6"/>
          <p:cNvSpPr>
            <a:spLocks noChangeArrowheads="1"/>
          </p:cNvSpPr>
          <p:nvPr/>
        </p:nvSpPr>
        <p:spPr bwMode="blackWhite">
          <a:xfrm>
            <a:off x="2996541" y="249608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072491" y="5085858"/>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209106" y="3612055"/>
            <a:ext cx="1395269" cy="658813"/>
          </a:xfrm>
          <a:prstGeom prst="wedgeRectCallout">
            <a:avLst>
              <a:gd name="adj1" fmla="val -52476"/>
              <a:gd name="adj2" fmla="val 785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6" name="AutoShape 6"/>
          <p:cNvSpPr>
            <a:spLocks noChangeArrowheads="1"/>
          </p:cNvSpPr>
          <p:nvPr/>
        </p:nvSpPr>
        <p:spPr bwMode="blackWhite">
          <a:xfrm>
            <a:off x="5192495" y="1822227"/>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Q4:2015 renewals were down 2.8%; Some insurers posted stronger numbers.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180823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9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85724" y="1279866"/>
            <a:ext cx="8515351" cy="5262593"/>
          </a:xfrm>
          <a:prstGeom prst="rect">
            <a:avLst/>
          </a:prstGeom>
        </p:spPr>
      </p:pic>
      <p:cxnSp>
        <p:nvCxnSpPr>
          <p:cNvPr id="18" name="Straight Connector 17"/>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309" y="4765473"/>
            <a:ext cx="7943485" cy="86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Pricing for smaller accounts has more stable than for larger accounts</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98303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63</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Line: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146811" y="1454601"/>
            <a:ext cx="8454264" cy="4863499"/>
          </a:xfrm>
          <a:prstGeom prst="rect">
            <a:avLst/>
          </a:prstGeom>
        </p:spPr>
      </p:pic>
      <p:sp>
        <p:nvSpPr>
          <p:cNvPr id="12" name="AutoShape 6"/>
          <p:cNvSpPr>
            <a:spLocks noChangeArrowheads="1"/>
          </p:cNvSpPr>
          <p:nvPr/>
        </p:nvSpPr>
        <p:spPr bwMode="blackWhite">
          <a:xfrm>
            <a:off x="6721554" y="2376488"/>
            <a:ext cx="1955641" cy="1097280"/>
          </a:xfrm>
          <a:prstGeom prst="wedgeRectCallout">
            <a:avLst>
              <a:gd name="adj1" fmla="val 37711"/>
              <a:gd name="adj2" fmla="val 147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
        <p:nvSpPr>
          <p:cNvPr id="14" name="AutoShape 7"/>
          <p:cNvSpPr>
            <a:spLocks noChangeArrowheads="1"/>
          </p:cNvSpPr>
          <p:nvPr/>
        </p:nvSpPr>
        <p:spPr bwMode="blackWhite">
          <a:xfrm>
            <a:off x="2477143" y="1569093"/>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a:t>
            </a:r>
            <a:r>
              <a:rPr lang="en-US" sz="1600" b="1" dirty="0" smtClean="0">
                <a:solidFill>
                  <a:schemeClr val="bg1"/>
                </a:solidFill>
                <a:latin typeface="Arial" pitchFamily="34" charset="0"/>
                <a:cs typeface="+mn-cs"/>
              </a:rPr>
              <a:t>2001:Q4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366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838826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65</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(1Q:2004–4Q:2015)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3126231865"/>
              </p:ext>
            </p:extLst>
          </p:nvPr>
        </p:nvGraphicFramePr>
        <p:xfrm>
          <a:off x="203200" y="1633538"/>
          <a:ext cx="8683625" cy="4843462"/>
        </p:xfrm>
        <a:graphic>
          <a:graphicData uri="http://schemas.openxmlformats.org/presentationml/2006/ole">
            <mc:AlternateContent xmlns:mc="http://schemas.openxmlformats.org/markup-compatibility/2006">
              <mc:Choice xmlns:v="urn:schemas-microsoft-com:vml" Requires="v">
                <p:oleObj spid="_x0000_s28568752" name="Chart" r:id="rId4" imgW="5714844" imgH="3187515" progId="MSGraph.Chart.8">
                  <p:embed followColorScheme="full"/>
                </p:oleObj>
              </mc:Choice>
              <mc:Fallback>
                <p:oleObj name="Chart" r:id="rId4" imgW="5714844" imgH="3187515" progId="MSGraph.Chart.8">
                  <p:embed followColorScheme="full"/>
                  <p:pic>
                    <p:nvPicPr>
                      <p:cNvPr id="0" name=""/>
                      <p:cNvPicPr>
                        <a:picLocks noGrp="1" noChangeAspect="1" noChangeArrowheads="1"/>
                      </p:cNvPicPr>
                      <p:nvPr/>
                    </p:nvPicPr>
                    <p:blipFill>
                      <a:blip r:embed="rId5"/>
                      <a:srcRect/>
                      <a:stretch>
                        <a:fillRect/>
                      </a:stretch>
                    </p:blipFill>
                    <p:spPr bwMode="auto">
                      <a:xfrm>
                        <a:off x="203200" y="1633538"/>
                        <a:ext cx="8683625"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Q4:2015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91150"/>
              <a:gd name="adj2" fmla="val 65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1973892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Oct.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66</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Flat to Slightly Down</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Oct. 2015:   -2.0%</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6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Q4:2015;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3863902650"/>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87145" name="Chart" r:id="rId4" imgW="5543407" imgH="2514600" progId="MSGraph.Chart.8">
                  <p:embed followColorScheme="full"/>
                </p:oleObj>
              </mc:Choice>
              <mc:Fallback>
                <p:oleObj name="Chart" r:id="rId4" imgW="5543407" imgH="25146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186471"/>
            <a:ext cx="2624779" cy="1276910"/>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a:t>
            </a:r>
            <a:r>
              <a:rPr lang="en-US" sz="1600" b="1" dirty="0" smtClean="0">
                <a:solidFill>
                  <a:srgbClr val="FFFFFF"/>
                </a:solidFill>
              </a:rPr>
              <a:t>D&amp;O</a:t>
            </a:r>
            <a:r>
              <a:rPr lang="en-US" sz="1600" b="1" dirty="0" smtClean="0">
                <a:solidFill>
                  <a:srgbClr val="FFFFFF"/>
                </a:solidFill>
                <a:latin typeface="Arial" charset="0"/>
                <a:cs typeface="Arial" charset="0"/>
              </a:rPr>
              <a:t> and EPL</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2552566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68</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69</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671840330"/>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280"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61869742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731"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(2015E-17F)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70</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087584723"/>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806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23862614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601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a:t>
            </a:r>
            <a:r>
              <a:rPr lang="en-US" sz="2000" b="1" dirty="0" smtClean="0">
                <a:solidFill>
                  <a:srgbClr val="FFFFFF"/>
                </a:solidFill>
              </a:rPr>
              <a:t>Results Are Challenged as Rate Gains Barely Have Yet to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(2015E-2017F);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73</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70796"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129720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8726321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11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Deteriorate Slightly in the 2015 - 2017 Period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*2015E-2017F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37505593"/>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113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437479286"/>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604485" name="Chart" r:id="rId3" imgW="5461017" imgH="3594008" progId="MSGraph.Chart.8">
                  <p:embed followColorScheme="full"/>
                </p:oleObj>
              </mc:Choice>
              <mc:Fallback>
                <p:oleObj name="Chart" r:id="rId3" imgW="5461017" imgH="3594008"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1991-2017F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 Conning (2015-17F)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377031"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2015 </a:t>
            </a:r>
            <a:r>
              <a:rPr lang="en-US" b="1" dirty="0">
                <a:solidFill>
                  <a:schemeClr val="bg1"/>
                </a:solidFill>
              </a:rPr>
              <a:t>paid </a:t>
            </a:r>
            <a:r>
              <a:rPr lang="en-US" b="1" dirty="0" smtClean="0">
                <a:solidFill>
                  <a:schemeClr val="bg1"/>
                </a:solidFill>
              </a:rPr>
              <a:t>out an estimated $1.04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011204" y="4920053"/>
            <a:ext cx="2144712" cy="842142"/>
          </a:xfrm>
          <a:prstGeom prst="wedgeRectCallout">
            <a:avLst>
              <a:gd name="adj1" fmla="val 44518"/>
              <a:gd name="adj2" fmla="val -1177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1981503"/>
            <a:ext cx="3503322" cy="1230964"/>
          </a:xfrm>
          <a:prstGeom prst="wedgeRectCallout">
            <a:avLst>
              <a:gd name="adj1" fmla="val 33754"/>
              <a:gd name="adj2" fmla="val 1052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a:t>
            </a:r>
            <a:r>
              <a:rPr lang="en-US" sz="1600" b="1" dirty="0" smtClean="0">
                <a:latin typeface="Arial" pitchFamily="34" charset="0"/>
              </a:rPr>
              <a:t>MPL’s viability, though some deterioration has occurred and is expected to continue</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333185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2723244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908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8816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87554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2001–2015:Q3  (Est.)*</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a:t>
            </a:r>
            <a:r>
              <a:rPr lang="en-US" sz="1000" dirty="0" smtClean="0">
                <a:solidFill>
                  <a:srgbClr val="000000"/>
                </a:solidFill>
              </a:rPr>
              <a:t>; Figure for 2010-2015E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63279597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846"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80</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Falling</a:t>
            </a:r>
          </a:p>
        </p:txBody>
      </p:sp>
      <p:graphicFrame>
        <p:nvGraphicFramePr>
          <p:cNvPr id="17410" name="Object 2"/>
          <p:cNvGraphicFramePr>
            <a:graphicFrameLocks noGrp="1"/>
          </p:cNvGraphicFramePr>
          <p:nvPr>
            <p:ph idx="4294967295"/>
            <p:extLst/>
          </p:nvPr>
        </p:nvGraphicFramePr>
        <p:xfrm>
          <a:off x="4763" y="1350963"/>
          <a:ext cx="7250147" cy="4718050"/>
        </p:xfrm>
        <a:graphic>
          <a:graphicData uri="http://schemas.openxmlformats.org/presentationml/2006/ole">
            <mc:AlternateContent xmlns:mc="http://schemas.openxmlformats.org/markup-compatibility/2006">
              <mc:Choice xmlns:v="urn:schemas-microsoft-com:vml" Requires="v">
                <p:oleObj spid="_x0000_s28589184" name="Chart" r:id="rId4" imgW="7096327" imgH="4876661" progId="MSGraph.Chart.8">
                  <p:embed followColorScheme="full"/>
                </p:oleObj>
              </mc:Choice>
              <mc:Fallback>
                <p:oleObj name="Chart" r:id="rId4" imgW="7096327" imgH="4876661" progId="MSGraph.Chart.8">
                  <p:embed followColorScheme="full"/>
                  <p:pic>
                    <p:nvPicPr>
                      <p:cNvPr id="0" name=""/>
                      <p:cNvPicPr>
                        <a:picLocks noGrp="1" noChangeArrowheads="1"/>
                      </p:cNvPicPr>
                      <p:nvPr/>
                    </p:nvPicPr>
                    <p:blipFill>
                      <a:blip r:embed="rId5"/>
                      <a:srcRect/>
                      <a:stretch>
                        <a:fillRect/>
                      </a:stretch>
                    </p:blipFill>
                    <p:spPr bwMode="auto">
                      <a:xfrm>
                        <a:off x="4763" y="1350963"/>
                        <a:ext cx="7250147" cy="4718050"/>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365442" y="4123927"/>
            <a:ext cx="1583296" cy="1252537"/>
          </a:xfrm>
          <a:prstGeom prst="wedgeRectCallout">
            <a:avLst>
              <a:gd name="adj1" fmla="val -69326"/>
              <a:gd name="adj2" fmla="val -1866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a:t>
            </a:r>
            <a:r>
              <a:rPr lang="en-US" sz="1400" b="1" dirty="0">
                <a:solidFill>
                  <a:schemeClr val="bg1"/>
                </a:solidFill>
                <a:latin typeface="Arial" panose="020B0604020202020204" pitchFamily="34" charset="0"/>
                <a:cs typeface="Arial" panose="020B0604020202020204" pitchFamily="34" charset="0"/>
              </a:rPr>
              <a:t>Headline” unemployment was </a:t>
            </a:r>
            <a:r>
              <a:rPr lang="en-US" sz="1400" b="1" dirty="0" smtClean="0">
                <a:solidFill>
                  <a:schemeClr val="bg1"/>
                </a:solidFill>
                <a:latin typeface="Arial" panose="020B0604020202020204" pitchFamily="34" charset="0"/>
                <a:cs typeface="Arial" panose="020B0604020202020204" pitchFamily="34" charset="0"/>
              </a:rPr>
              <a:t>5.0%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December 2015. </a:t>
            </a:r>
            <a:r>
              <a:rPr lang="en-US" sz="1400" b="1" dirty="0">
                <a:solidFill>
                  <a:schemeClr val="bg1"/>
                </a:solidFill>
                <a:latin typeface="Arial" panose="020B0604020202020204" pitchFamily="34" charset="0"/>
                <a:cs typeface="Arial" panose="020B0604020202020204" pitchFamily="34" charset="0"/>
              </a:rPr>
              <a:t>4% to 6% is “normal.”</a:t>
            </a: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365442" y="2989995"/>
            <a:ext cx="1583296" cy="509647"/>
          </a:xfrm>
          <a:prstGeom prst="wedgeRectCallout">
            <a:avLst>
              <a:gd name="adj1" fmla="val -65979"/>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a:t>
            </a:r>
            <a:r>
              <a:rPr lang="en-US" sz="1400" b="1" dirty="0" smtClean="0">
                <a:solidFill>
                  <a:schemeClr val="bg1"/>
                </a:solidFill>
                <a:latin typeface="Arial" panose="020B0604020202020204" pitchFamily="34" charset="0"/>
                <a:cs typeface="Arial" panose="020B0604020202020204" pitchFamily="34" charset="0"/>
              </a:rPr>
              <a:t>was 9.9%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 2015.</a:t>
            </a:r>
            <a:endParaRPr lang="en-US" sz="1400" b="1" dirty="0">
              <a:solidFill>
                <a:schemeClr val="bg1"/>
              </a:solidFill>
              <a:latin typeface="Arial" panose="020B0604020202020204" pitchFamily="34" charset="0"/>
              <a:cs typeface="Arial" panose="020B0604020202020204" pitchFamily="34" charset="0"/>
            </a:endParaRPr>
          </a:p>
        </p:txBody>
      </p:sp>
      <p:sp>
        <p:nvSpPr>
          <p:cNvPr id="17418" name="Rectangle 11"/>
          <p:cNvSpPr>
            <a:spLocks noChangeArrowheads="1"/>
          </p:cNvSpPr>
          <p:nvPr/>
        </p:nvSpPr>
        <p:spPr bwMode="black">
          <a:xfrm>
            <a:off x="85725" y="1026318"/>
            <a:ext cx="3911600" cy="3877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400" b="1" dirty="0">
                <a:solidFill>
                  <a:srgbClr val="225A7A"/>
                </a:solidFill>
                <a:latin typeface="Arial" panose="020B0604020202020204" pitchFamily="34" charset="0"/>
                <a:cs typeface="Arial" panose="020B0604020202020204" pitchFamily="34" charset="0"/>
              </a:rPr>
              <a:t>January 2000 through </a:t>
            </a:r>
            <a:r>
              <a:rPr lang="en-US" sz="1400" b="1" dirty="0" smtClean="0">
                <a:solidFill>
                  <a:srgbClr val="225A7A"/>
                </a:solidFill>
                <a:latin typeface="Arial" panose="020B0604020202020204" pitchFamily="34" charset="0"/>
                <a:cs typeface="Arial" panose="020B0604020202020204" pitchFamily="34" charset="0"/>
              </a:rPr>
              <a:t>December 2015, </a:t>
            </a:r>
            <a:r>
              <a:rPr lang="en-US" sz="1400" b="1" dirty="0">
                <a:solidFill>
                  <a:srgbClr val="225A7A"/>
                </a:solidFill>
                <a:latin typeface="Arial" panose="020B0604020202020204" pitchFamily="34" charset="0"/>
                <a:cs typeface="Arial" panose="020B0604020202020204" pitchFamily="34" charset="0"/>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High </a:t>
            </a:r>
            <a:r>
              <a:rPr lang="en-US" b="1" dirty="0">
                <a:solidFill>
                  <a:srgbClr val="FFFFFF"/>
                </a:solidFill>
                <a:latin typeface="Arial" panose="020B0604020202020204" pitchFamily="34" charset="0"/>
                <a:cs typeface="Arial" panose="020B0604020202020204" pitchFamily="34" charset="0"/>
              </a:rPr>
              <a:t>unemployment and </a:t>
            </a:r>
            <a:r>
              <a:rPr lang="en-US" b="1" dirty="0" smtClean="0">
                <a:solidFill>
                  <a:srgbClr val="FFFFFF"/>
                </a:solidFill>
                <a:latin typeface="Arial" panose="020B0604020202020204" pitchFamily="34" charset="0"/>
                <a:cs typeface="Arial" panose="020B0604020202020204" pitchFamily="34" charset="0"/>
              </a:rPr>
              <a:t>underemployment still </a:t>
            </a:r>
            <a:r>
              <a:rPr lang="en-US" b="1" dirty="0">
                <a:solidFill>
                  <a:srgbClr val="FFFFFF"/>
                </a:solidFill>
                <a:latin typeface="Arial" panose="020B0604020202020204" pitchFamily="34" charset="0"/>
                <a:cs typeface="Arial" panose="020B0604020202020204" pitchFamily="34" charset="0"/>
              </a:rPr>
              <a:t>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80</a:t>
            </a:fld>
            <a:endParaRPr lang="en-US"/>
          </a:p>
        </p:txBody>
      </p:sp>
      <p:sp>
        <p:nvSpPr>
          <p:cNvPr id="18" name="AutoShape 38"/>
          <p:cNvSpPr>
            <a:spLocks noChangeArrowheads="1"/>
          </p:cNvSpPr>
          <p:nvPr/>
        </p:nvSpPr>
        <p:spPr bwMode="blackWhite">
          <a:xfrm>
            <a:off x="2144713" y="2214548"/>
            <a:ext cx="1639887" cy="903313"/>
          </a:xfrm>
          <a:prstGeom prst="wedgeRectCallout">
            <a:avLst>
              <a:gd name="adj1" fmla="val 69854"/>
              <a:gd name="adj2" fmla="val 1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went from 8.0% in March 2007 to 17.5% in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October </a:t>
            </a:r>
            <a:r>
              <a:rPr lang="en-US" sz="1400" b="1" dirty="0" smtClean="0">
                <a:solidFill>
                  <a:schemeClr val="bg1"/>
                </a:solidFill>
                <a:latin typeface="Arial" panose="020B0604020202020204" pitchFamily="34" charset="0"/>
                <a:cs typeface="Arial" panose="020B0604020202020204" pitchFamily="34" charset="0"/>
              </a:rPr>
              <a:t>2009</a:t>
            </a:r>
            <a:endParaRPr lang="en-US" sz="1400" b="1" dirty="0">
              <a:solidFill>
                <a:schemeClr val="bg1"/>
              </a:solidFill>
              <a:latin typeface="Arial" panose="020B0604020202020204" pitchFamily="34" charset="0"/>
              <a:cs typeface="Arial" panose="020B0604020202020204" pitchFamily="34" charset="0"/>
            </a:endParaRPr>
          </a:p>
        </p:txBody>
      </p:sp>
      <p:sp>
        <p:nvSpPr>
          <p:cNvPr id="17" name="Rectangle 7"/>
          <p:cNvSpPr>
            <a:spLocks noChangeArrowheads="1"/>
          </p:cNvSpPr>
          <p:nvPr/>
        </p:nvSpPr>
        <p:spPr bwMode="grayWhite">
          <a:xfrm>
            <a:off x="1438275" y="3336052"/>
            <a:ext cx="2796466" cy="6732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510835" y="1595856"/>
            <a:ext cx="1646255" cy="527006"/>
          </a:xfrm>
          <a:prstGeom prst="wedgeRectCallout">
            <a:avLst>
              <a:gd name="adj1" fmla="val -184902"/>
              <a:gd name="adj2" fmla="val 265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For U-6, 8</a:t>
            </a:r>
            <a:r>
              <a:rPr lang="en-US" sz="1400" b="1" dirty="0">
                <a:solidFill>
                  <a:schemeClr val="bg1"/>
                </a:solidFill>
                <a:latin typeface="Arial" panose="020B0604020202020204" pitchFamily="34" charset="0"/>
                <a:cs typeface="Arial" panose="020B0604020202020204" pitchFamily="34" charset="0"/>
              </a:rPr>
              <a:t>% to 10% is “normal.”</a:t>
            </a:r>
          </a:p>
        </p:txBody>
      </p:sp>
    </p:spTree>
    <p:extLst>
      <p:ext uri="{BB962C8B-B14F-4D97-AF65-F5344CB8AC3E}">
        <p14:creationId xmlns:p14="http://schemas.microsoft.com/office/powerpoint/2010/main" val="255248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81</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2005–2015:Q3</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321"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2015:Q3 over 2014:Q3: 5.1%</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81</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2015:Q3) </a:t>
            </a:r>
            <a:r>
              <a:rPr lang="en-US" b="1" dirty="0">
                <a:solidFill>
                  <a:schemeClr val="bg1"/>
                </a:solidFill>
              </a:rPr>
              <a:t>was </a:t>
            </a:r>
            <a:r>
              <a:rPr lang="en-US" b="1" dirty="0" smtClean="0">
                <a:solidFill>
                  <a:schemeClr val="bg1"/>
                </a:solidFill>
              </a:rPr>
              <a:t>$7.90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326090395"/>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90207"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1990-2015E</a:t>
            </a:r>
          </a:p>
        </p:txBody>
      </p:sp>
      <p:sp>
        <p:nvSpPr>
          <p:cNvPr id="14344" name="Rectangle 3"/>
          <p:cNvSpPr>
            <a:spLocks noChangeArrowheads="1"/>
          </p:cNvSpPr>
          <p:nvPr/>
        </p:nvSpPr>
        <p:spPr bwMode="auto">
          <a:xfrm>
            <a:off x="0" y="6245525"/>
            <a:ext cx="87725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*Private employment;  Shaded areas indicate recessions. </a:t>
            </a:r>
            <a:r>
              <a:rPr lang="en-US" sz="1100" dirty="0" smtClean="0">
                <a:latin typeface="Arial" panose="020B0604020202020204" pitchFamily="34" charset="0"/>
                <a:cs typeface="Arial" panose="020B0604020202020204" pitchFamily="34" charset="0"/>
              </a:rPr>
              <a:t>WC </a:t>
            </a:r>
            <a:r>
              <a:rPr lang="en-US" sz="1100" dirty="0">
                <a:latin typeface="Arial" panose="020B0604020202020204" pitchFamily="34" charset="0"/>
                <a:cs typeface="Arial" panose="020B0604020202020204" pitchFamily="34" charset="0"/>
              </a:rPr>
              <a:t>premiums </a:t>
            </a:r>
            <a:r>
              <a:rPr lang="en-US" sz="1100" dirty="0" smtClean="0">
                <a:latin typeface="Arial" panose="020B0604020202020204" pitchFamily="34" charset="0"/>
                <a:cs typeface="Arial" panose="020B0604020202020204" pitchFamily="34" charset="0"/>
              </a:rPr>
              <a:t>are from NCCI</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through 2014; I.I.I. estimate for 2015.</a:t>
            </a: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NBER (recessions); Federal Reserve Bank of St. Louis at </a:t>
            </a:r>
            <a:r>
              <a:rPr lang="en-US" sz="1100" dirty="0">
                <a:latin typeface="Arial" panose="020B0604020202020204" pitchFamily="34" charset="0"/>
                <a:cs typeface="Arial" panose="020B0604020202020204" pitchFamily="34" charset="0"/>
                <a:hlinkClick r:id="rId6"/>
              </a:rPr>
              <a:t>http://research.stlouisfed.org/fred2/series/WASCUR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(annualized as of Q3 2015); </a:t>
            </a:r>
            <a:r>
              <a:rPr lang="en-US" sz="1100" dirty="0">
                <a:latin typeface="Arial" panose="020B0604020202020204" pitchFamily="34" charset="0"/>
                <a:cs typeface="Arial" panose="020B0604020202020204" pitchFamily="34" charset="0"/>
              </a:rPr>
              <a:t>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Continued </a:t>
            </a:r>
            <a:r>
              <a:rPr lang="en-US" b="1" dirty="0">
                <a:solidFill>
                  <a:srgbClr val="FFFFFF"/>
                </a:solidFill>
                <a:latin typeface="Arial" panose="020B0604020202020204" pitchFamily="34" charset="0"/>
                <a:cs typeface="Arial" panose="020B0604020202020204" pitchFamily="34" charset="0"/>
              </a:rPr>
              <a:t>P</a:t>
            </a:r>
            <a:r>
              <a:rPr lang="en-US" b="1" dirty="0" smtClean="0">
                <a:solidFill>
                  <a:srgbClr val="FFFFFF"/>
                </a:solidFill>
                <a:latin typeface="Arial" panose="020B0604020202020204" pitchFamily="34" charset="0"/>
                <a:cs typeface="Arial" panose="020B0604020202020204" pitchFamily="34" charset="0"/>
              </a:rPr>
              <a:t>ayroll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rowth </a:t>
            </a:r>
            <a:r>
              <a:rPr lang="en-US" b="1" dirty="0">
                <a:solidFill>
                  <a:srgbClr val="FFFFFF"/>
                </a:solidFill>
                <a:latin typeface="Arial" panose="020B0604020202020204" pitchFamily="34" charset="0"/>
                <a:cs typeface="Arial" panose="020B0604020202020204" pitchFamily="34" charset="0"/>
              </a:rPr>
              <a:t>and </a:t>
            </a:r>
            <a:r>
              <a:rPr lang="en-US" b="1" dirty="0" smtClean="0">
                <a:solidFill>
                  <a:srgbClr val="FFFFFF"/>
                </a:solidFill>
                <a:latin typeface="Arial" panose="020B0604020202020204" pitchFamily="34" charset="0"/>
                <a:cs typeface="Arial" panose="020B0604020202020204" pitchFamily="34" charset="0"/>
              </a:rPr>
              <a:t>Rate Gains Suggest </a:t>
            </a:r>
            <a:r>
              <a:rPr lang="en-US" b="1" dirty="0">
                <a:solidFill>
                  <a:srgbClr val="FFFFFF"/>
                </a:solidFill>
                <a:latin typeface="Arial" panose="020B0604020202020204" pitchFamily="34" charset="0"/>
                <a:cs typeface="Arial" panose="020B0604020202020204" pitchFamily="34" charset="0"/>
              </a:rPr>
              <a:t>WC NWP </a:t>
            </a:r>
            <a:r>
              <a:rPr lang="en-US" b="1" dirty="0" smtClean="0">
                <a:solidFill>
                  <a:srgbClr val="FFFFFF"/>
                </a:solidFill>
                <a:latin typeface="Arial" panose="020B0604020202020204" pitchFamily="34" charset="0"/>
                <a:cs typeface="Arial" panose="020B0604020202020204" pitchFamily="34" charset="0"/>
              </a:rPr>
              <a:t>Will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 </a:t>
            </a:r>
            <a:r>
              <a:rPr lang="en-US" b="1" dirty="0">
                <a:solidFill>
                  <a:srgbClr val="FFFFFF"/>
                </a:solidFill>
                <a:latin typeface="Arial" panose="020B0604020202020204" pitchFamily="34" charset="0"/>
                <a:cs typeface="Arial" panose="020B0604020202020204" pitchFamily="34" charset="0"/>
              </a:rPr>
              <a:t>A</a:t>
            </a:r>
            <a:r>
              <a:rPr lang="en-US" b="1" dirty="0" smtClean="0">
                <a:solidFill>
                  <a:srgbClr val="FFFFFF"/>
                </a:solidFill>
                <a:latin typeface="Arial" panose="020B0604020202020204" pitchFamily="34" charset="0"/>
                <a:cs typeface="Arial" panose="020B0604020202020204" pitchFamily="34" charset="0"/>
              </a:rPr>
              <a:t>gain </a:t>
            </a:r>
            <a:r>
              <a:rPr lang="en-US" b="1" dirty="0">
                <a:solidFill>
                  <a:srgbClr val="FFFFFF"/>
                </a:solidFill>
                <a:latin typeface="Arial" panose="020B0604020202020204" pitchFamily="34" charset="0"/>
                <a:cs typeface="Arial" panose="020B0604020202020204" pitchFamily="34" charset="0"/>
              </a:rPr>
              <a:t>in </a:t>
            </a:r>
            <a:r>
              <a:rPr lang="en-US" b="1" dirty="0" smtClean="0">
                <a:solidFill>
                  <a:srgbClr val="FFFFFF"/>
                </a:solidFill>
                <a:latin typeface="Arial" panose="020B0604020202020204" pitchFamily="34" charset="0"/>
                <a:cs typeface="Arial" panose="020B0604020202020204" pitchFamily="34" charset="0"/>
              </a:rPr>
              <a:t>2016</a:t>
            </a:r>
            <a:endParaRPr lang="en-US" b="1" dirty="0">
              <a:solidFill>
                <a:srgbClr val="FFFFFF"/>
              </a:solidFill>
              <a:latin typeface="Arial" panose="020B0604020202020204" pitchFamily="34" charset="0"/>
              <a:cs typeface="Arial" panose="020B0604020202020204" pitchFamily="34" charset="0"/>
            </a:endParaRPr>
          </a:p>
        </p:txBody>
      </p:sp>
      <p:sp>
        <p:nvSpPr>
          <p:cNvPr id="14346" name="Text Box 7"/>
          <p:cNvSpPr txBox="1">
            <a:spLocks noChangeArrowheads="1"/>
          </p:cNvSpPr>
          <p:nvPr/>
        </p:nvSpPr>
        <p:spPr bwMode="auto">
          <a:xfrm>
            <a:off x="1251200" y="1951574"/>
            <a:ext cx="647613"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7/90-3/91</a:t>
            </a:r>
          </a:p>
        </p:txBody>
      </p:sp>
      <p:sp>
        <p:nvSpPr>
          <p:cNvPr id="14347" name="Text Box 10"/>
          <p:cNvSpPr txBox="1">
            <a:spLocks noChangeArrowheads="1"/>
          </p:cNvSpPr>
          <p:nvPr/>
        </p:nvSpPr>
        <p:spPr bwMode="auto">
          <a:xfrm>
            <a:off x="4021413" y="1947181"/>
            <a:ext cx="724109"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3/01-11/01</a:t>
            </a:r>
          </a:p>
        </p:txBody>
      </p:sp>
      <p:sp>
        <p:nvSpPr>
          <p:cNvPr id="14348" name="Rectangle 16"/>
          <p:cNvSpPr>
            <a:spLocks noChangeArrowheads="1"/>
          </p:cNvSpPr>
          <p:nvPr/>
        </p:nvSpPr>
        <p:spPr bwMode="auto">
          <a:xfrm>
            <a:off x="1362870" y="2162009"/>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258066" y="211316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063441" y="2111520"/>
            <a:ext cx="483232"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5938344" y="1871078"/>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12/07-6/09</a:t>
            </a:r>
          </a:p>
        </p:txBody>
      </p:sp>
      <p:sp>
        <p:nvSpPr>
          <p:cNvPr id="14352" name="Rectangle 15"/>
          <p:cNvSpPr>
            <a:spLocks noChangeArrowheads="1"/>
          </p:cNvSpPr>
          <p:nvPr/>
        </p:nvSpPr>
        <p:spPr bwMode="black">
          <a:xfrm>
            <a:off x="178118" y="1420543"/>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32175"/>
              <a:gd name="adj2" fmla="val -42117"/>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premium volume dropped two years before the recession began</a:t>
            </a:r>
          </a:p>
        </p:txBody>
      </p:sp>
      <p:sp>
        <p:nvSpPr>
          <p:cNvPr id="18" name="AutoShape 38"/>
          <p:cNvSpPr>
            <a:spLocks noChangeArrowheads="1"/>
          </p:cNvSpPr>
          <p:nvPr/>
        </p:nvSpPr>
        <p:spPr bwMode="blackWhite">
          <a:xfrm>
            <a:off x="4254616" y="3488515"/>
            <a:ext cx="1882775" cy="1366837"/>
          </a:xfrm>
          <a:prstGeom prst="wedgeRectCallout">
            <a:avLst>
              <a:gd name="adj1" fmla="val 77762"/>
              <a:gd name="adj2" fmla="val -17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net premiums written were down $14B or 29.3% to $33.8B in 2010 after peaking at $47.8B in 2005</a:t>
            </a:r>
          </a:p>
        </p:txBody>
      </p:sp>
    </p:spTree>
    <p:extLst>
      <p:ext uri="{BB962C8B-B14F-4D97-AF65-F5344CB8AC3E}">
        <p14:creationId xmlns:p14="http://schemas.microsoft.com/office/powerpoint/2010/main" val="204956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83</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369"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87</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9</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99097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smtClean="0"/>
              <a:t>Personal lines growth now exceeds Commercial lines; Industrywide, Private Passenger </a:t>
            </a:r>
            <a:r>
              <a:rPr lang="en-US" dirty="0"/>
              <a:t>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smtClean="0"/>
              <a:t>Commercial lines growth in a flat rate environment is highly dependent on exposure growth driven by the expanding economy and product innovation</a:t>
            </a:r>
            <a:endParaRPr lang="en-US" dirty="0"/>
          </a:p>
        </p:txBody>
      </p:sp>
      <p:sp>
        <p:nvSpPr>
          <p:cNvPr id="2102277" name="Rectangle 5"/>
          <p:cNvSpPr>
            <a:spLocks noChangeArrowheads="1"/>
          </p:cNvSpPr>
          <p:nvPr/>
        </p:nvSpPr>
        <p:spPr bwMode="blackWhite">
          <a:xfrm>
            <a:off x="449263" y="1587500"/>
            <a:ext cx="399097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615706" name="Chart" r:id="rId4" imgW="2190815" imgH="2165465" progId="MSGraph.Chart.8">
                  <p:embed followColorScheme="full"/>
                </p:oleObj>
              </mc:Choice>
              <mc:Fallback>
                <p:oleObj name="Chart" r:id="rId4" imgW="2190815" imgH="2165465"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717350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90</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394"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416"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93</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442"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95</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464"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96</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489"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512"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99</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231642</TotalTime>
  <Words>11998</Words>
  <Application>Microsoft Office PowerPoint</Application>
  <PresentationFormat>On-screen Show (4:3)</PresentationFormat>
  <Paragraphs>1778</Paragraphs>
  <Slides>163</Slides>
  <Notes>149</Notes>
  <HiddenSlides>67</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163</vt:i4>
      </vt:variant>
    </vt:vector>
  </HeadingPairs>
  <TitlesOfParts>
    <vt:vector size="174"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2016 Insurance Industry Disruptors: The Casualty View</vt:lpstr>
      <vt:lpstr>Leading Disruptive Forces for the Insurance Industry Over the Next 5 Years</vt:lpstr>
      <vt:lpstr>A.M. Best Survey: Top Insurance Industry Concerns</vt:lpstr>
      <vt:lpstr>PowerPoint Presentation</vt:lpstr>
      <vt:lpstr>P/C Industry Net Income After Taxes 1991–2015E</vt:lpstr>
      <vt:lpstr>Profitability Peaks &amp; Troughs in the P/C Insurance Industry, 1975 – 2015E</vt:lpstr>
      <vt:lpstr>ROE: Property/Casualty Insurance by Major Event, 1987–2015E</vt:lpstr>
      <vt:lpstr>P/C Insurance Industry  Combined Ratio, 2001–2015:Q3  (Est.)*</vt:lpstr>
      <vt:lpstr>Distribution of Direct Premiums Written by Segment/Line, 2014</vt:lpstr>
      <vt:lpstr>Distribution of Commercial Lines Premiums: Property vs. Liability, 2015</vt:lpstr>
      <vt:lpstr>PowerPoint Presentation</vt:lpstr>
      <vt:lpstr>RNW All Lines, 2005-2014 Average: Highest 25 States</vt:lpstr>
      <vt:lpstr>PowerPoint Presentation</vt:lpstr>
      <vt:lpstr>PowerPoint Presentation</vt:lpstr>
      <vt:lpstr>PowerPoint Presentation</vt:lpstr>
      <vt:lpstr>PowerPoint Presentation</vt:lpstr>
      <vt:lpstr>PowerPoint Presentation</vt:lpstr>
      <vt:lpstr>PowerPoint Presentation</vt:lpstr>
      <vt:lpstr>Profitability &amp; Politics</vt:lpstr>
      <vt:lpstr>PowerPoint Presentation</vt:lpstr>
      <vt:lpstr>PowerPoint Presentation</vt:lpstr>
      <vt:lpstr>Presidential Candidate Anticipated as Having the Most Favorable Policies for the P/C Insurance Industry</vt:lpstr>
      <vt:lpstr>Trump vs. Clinton: Issues that Matter to P/C Insurers</vt:lpstr>
      <vt:lpstr>2015 Property and Casualty Insurance Regulatory Report Card</vt:lpstr>
      <vt:lpstr>INVESTMENTS:  THE NEW REALITY</vt:lpstr>
      <vt:lpstr>PowerPoint Presentation</vt:lpstr>
      <vt:lpstr>Property/Casualty Insurance Industry Investment Income: 2000–2015E1</vt:lpstr>
      <vt:lpstr>Distribution of Invested Assets: P/C Insurance Industry, 2013</vt:lpstr>
      <vt:lpstr>U.S. Treasury Security Yields: A Long Downward Trend, 1990–2016*</vt:lpstr>
      <vt:lpstr>Treasury Yield Curves:   Pre-Crisis (July 2007) vs. January 2016 </vt:lpstr>
      <vt:lpstr>Net Yield on Property/Casualty Insurance Invested Assets, 2007–2015*</vt:lpstr>
      <vt:lpstr>Net Investment Yield on Property/ Casualty Insurance Invested Assets, 2007–2016P*</vt:lpstr>
      <vt:lpstr>P/C Insurer Portfolio Yields, 2002-2015:Q3</vt:lpstr>
      <vt:lpstr>P/C Insurers Below-Investment-Grade (BIG) Bonds as a Percent of Total Bonds, 2001-2015:Q3</vt:lpstr>
      <vt:lpstr>P/C Insurer Groups Holdings of BIG** Bonds as a Percent of Total Bonds, 2014</vt:lpstr>
      <vt:lpstr>Interest Rate Forecasts: 2015 – 2021</vt:lpstr>
      <vt:lpstr>Annual Inflation Rates, (CPI-U, %), 1990–2017F</vt:lpstr>
      <vt:lpstr>P/C Insurer Net Realized  Capital Gains/Losses, 1990-2015:Q3*</vt:lpstr>
      <vt:lpstr>Property/Casualty Insurance Industry Investment Gain: 1994–2015:Q31</vt:lpstr>
      <vt:lpstr>PowerPoint Presentation</vt:lpstr>
      <vt:lpstr>CAPITAL/CAPACITY </vt:lpstr>
      <vt:lpstr>Policyholder Surplus,  2006:Q4–2015:Q4E</vt:lpstr>
      <vt:lpstr>PowerPoint Presentation</vt:lpstr>
      <vt:lpstr>Global Reinsurance Capital (Traditional    and Alternative), 2006 - 2014</vt:lpstr>
      <vt:lpstr>Alternative Capital as a Percentage of Traditional Global Reinsurance Capital</vt:lpstr>
      <vt:lpstr>GLOBAL M&amp;A UPDATE:  A PATH TO GROWTH? </vt:lpstr>
      <vt:lpstr>U.S. INSURANCE MERGERS AND ACQUISITIONS, P/C SECTOR, 1994-2015E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Top 25 US P/C Insurers by Direct Premiums Written, 2014</vt:lpstr>
      <vt:lpstr>PowerPoint Presentation</vt:lpstr>
      <vt:lpstr>Net Premium Growth (All P/C Lines): Annual Change, 1971—2015:Q3</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PowerPoint Presentation</vt:lpstr>
      <vt:lpstr>Change in Commercial Rate Renewals, by Account Size: 1999:Q4 to 2015:Q4</vt:lpstr>
      <vt:lpstr>Cumulative Qtrly. Commercial Rate Changes, by Account Size: 1999:Q4 to 2015:Q4</vt:lpstr>
      <vt:lpstr>Change in Commercial Rate Renewals, by Line: 1999:Q4 to 2015:Q4</vt:lpstr>
      <vt:lpstr>Cumulative Qtrly. Rate Changes, by Line: 1999:Q4 to 2015:Q4</vt:lpstr>
      <vt:lpstr>CIAB: Average Commercial Rate Change, All Lines, (1Q:2004–4Q:2015)</vt:lpstr>
      <vt:lpstr>Commercial Lines Rate Change by Month (vs. Year Earlier), July 2001 – Oct. 2015</vt:lpstr>
      <vt:lpstr>Change in Commercial Rate Renewals, by Line: 2015:Q4</vt:lpstr>
      <vt:lpstr>How the Risk Dollar is Spent  (U.S. Firms with Revenues Under $1 Bill)</vt:lpstr>
      <vt:lpstr>PowerPoint Presentation</vt:lpstr>
      <vt:lpstr>Commercial Lines Combined Ratio, 1990-2017F*</vt:lpstr>
      <vt:lpstr>General Liability Combined Ratio:  2005–2017F</vt:lpstr>
      <vt:lpstr>Commercial Auto Combined Ratio: 1993–2017F</vt:lpstr>
      <vt:lpstr>Collision Coverage: Severity &amp; Frequency Trends Are Both Higher in 2015*</vt:lpstr>
      <vt:lpstr>Commercial Multi-Peril Combined Ratio: 1995–2017F</vt:lpstr>
      <vt:lpstr>Inland Marine Combined Ratio:  2004–2017F</vt:lpstr>
      <vt:lpstr>Medical Malpractice Combined Ratio vs. All Lines Combined Ratio, 1991-2017F</vt:lpstr>
      <vt:lpstr>Workers Compensation Combined Ratio: 1994–2016F</vt:lpstr>
      <vt:lpstr>Workers Compensation   Operating Environment</vt:lpstr>
      <vt:lpstr>Workers Compensation Combined Ratio: 1994–2016F</vt:lpstr>
      <vt:lpstr>Unemployment and Underemployment Rates: Still Falling</vt:lpstr>
      <vt:lpstr>Nonfarm Payroll (Wages and Salaries): Quarterly, 2005–2015:Q3</vt:lpstr>
      <vt:lpstr>Payroll vs. Workers Comp Net Written Premiums, 1990-2015E</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THE ECONOMY</vt:lpstr>
      <vt:lpstr>US Real GDP Growth*</vt:lpstr>
      <vt:lpstr>2016-2021 Real GDP Growth:  Median Forecast for the US</vt:lpstr>
      <vt:lpstr>Real GDP by State Percent Change, 2014*: Highest 25 States</vt:lpstr>
      <vt:lpstr>PowerPoint Presentation</vt:lpstr>
      <vt:lpstr>US Unemployment Rate Forecast</vt:lpstr>
      <vt:lpstr>Global Insurance Market Comparisons</vt:lpstr>
      <vt:lpstr>GDP Growth: Advanced &amp; Emerging Economies vs. World, 1970-2016F</vt:lpstr>
      <vt:lpstr>Real GDP Growth Forecasts:  Major Economies: 2014 – 2017F</vt:lpstr>
      <vt:lpstr>Non-Life Insurance: Global Real (Inflation Adjusted) Premium Growth, 2014</vt:lpstr>
      <vt:lpstr>Global Real (Inflation Adjusted)  Premium Growth: 1980-2013</vt:lpstr>
      <vt:lpstr>CONSTRUCTION INDUSTRY OVERVIEW &amp; OUTLOOK</vt:lpstr>
      <vt:lpstr>Value of New Private Construction: Residential &amp; Nonresidential, 2003-2015*</vt:lpstr>
      <vt:lpstr>Value of Construction Put in Place,  2015 vs. 2014*</vt:lpstr>
      <vt:lpstr>Value of Private Construction Put in Place, by Segment,  2015 vs. 2014*</vt:lpstr>
      <vt:lpstr>New Private Housing Starts, 1990-2021F</vt:lpstr>
      <vt:lpstr>Value of Public Construction Put in Place, by Segment, Nov. 2015 vs. Nov. 2014*</vt:lpstr>
      <vt:lpstr>PowerPoint Presentation</vt:lpstr>
      <vt:lpstr>Construction Employment, Jan. 2010—Dec. 2015*</vt:lpstr>
      <vt:lpstr>Construction Employment,  Jan. 2003–Dec. 2015 </vt:lpstr>
      <vt:lpstr>Rental-Occupied Housing Units as % of Total Occupied Units, Quarterly, 1990:Q1-2015:Q1</vt:lpstr>
      <vt:lpstr>MANUFACTURING SECTOR OVERVIEW &amp; OUTLOOK</vt:lpstr>
      <vt:lpstr>Dollar Value* of Manufacturers’ Shipments Monthly, Jan. 1992—December 2015</vt:lpstr>
      <vt:lpstr>Manufacturing Growth for Selected Sectors, 2015 vs. 2014*</vt:lpstr>
      <vt:lpstr>Manufacturing Employment,  Jan. 2003–December 2015 </vt:lpstr>
      <vt:lpstr>Manufacturing Employment, Jan. 2010—December 2014*</vt:lpstr>
      <vt:lpstr>Employment in Oil &amp; Gas Extraction, Jan. 2010—Dec. 2015*</vt:lpstr>
      <vt:lpstr>PowerPoint Presentation</vt:lpstr>
      <vt:lpstr>Index of Total Industrial Production:* A Near Peak as of December 2014</vt:lpstr>
      <vt:lpstr>Recovery in Capacity Utilization is a Positive Sign for Commercial Exposures</vt:lpstr>
      <vt:lpstr>PowerPoint Presentation</vt:lpstr>
      <vt:lpstr>I.I.I. Media Index, P/C, 2014 vs 2015* Percent increase/decrease from previous year</vt:lpstr>
      <vt:lpstr>U.S. Insured Catastrophe Losses</vt:lpstr>
      <vt:lpstr>TECHNOLOGY, DISRPTORS   AND INSURANCE</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Sharing/On-Demand/Peer-to-Peer Economy Impacts Many Lines of Insurance</vt:lpstr>
      <vt:lpstr>Labor on Demand: Huge Implications for    the US Economy, Workers &amp; Insurers</vt:lpstr>
      <vt:lpstr>Regulation, Politics and the Sharing Economy</vt:lpstr>
      <vt:lpstr>Political Skepticism About the ‘Gig’ Economy</vt:lpstr>
      <vt:lpstr>Regulatory Issues Abound as Well, With Implications for Insurance Coverages</vt:lpstr>
      <vt:lpstr>PowerPoint Presentation</vt:lpstr>
      <vt:lpstr>PowerPoint Presentation</vt:lpstr>
      <vt:lpstr>Media is Obsessed with Driverless Vehicles: Often Predicting the Demise of Auto Insurance</vt:lpstr>
      <vt:lpstr>2015: Transportation Incidents on the Rise </vt:lpstr>
      <vt:lpstr>I.I.I. Poll: Telematics</vt:lpstr>
      <vt:lpstr>Send in the Drones: Potential Rapid  Adoption in Industry; Media Loves It</vt:lpstr>
      <vt:lpstr>PowerPoint Presentation</vt:lpstr>
      <vt:lpstr>The Internet of Things and the Insurance Industry</vt:lpstr>
      <vt:lpstr>The Internet of Things and the Insurance Industry Value Chain</vt:lpstr>
      <vt:lpstr>The Internet of Things, Data and the Insurance Industry Value Chain</vt:lpstr>
      <vt:lpstr>PowerPoint Presentation</vt:lpstr>
      <vt:lpstr>Wearables Show Significant Potential to Reduce Workplace Injury, Death</vt:lpstr>
      <vt:lpstr>Beyond Wearables: Ingestibles and Implantables, VR Could Have Big Impacts Too</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4768</cp:revision>
  <cp:lastPrinted>2016-02-22T16:36:18Z</cp:lastPrinted>
  <dcterms:modified xsi:type="dcterms:W3CDTF">2016-03-31T18:50:12Z</dcterms:modified>
</cp:coreProperties>
</file>