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60"/>
  </p:notesMasterIdLst>
  <p:handoutMasterIdLst>
    <p:handoutMasterId r:id="rId61"/>
  </p:handoutMasterIdLst>
  <p:sldIdLst>
    <p:sldId id="511" r:id="rId6"/>
    <p:sldId id="512" r:id="rId7"/>
    <p:sldId id="520" r:id="rId8"/>
    <p:sldId id="521" r:id="rId9"/>
    <p:sldId id="586" r:id="rId10"/>
    <p:sldId id="587" r:id="rId11"/>
    <p:sldId id="588" r:id="rId12"/>
    <p:sldId id="589" r:id="rId13"/>
    <p:sldId id="590" r:id="rId14"/>
    <p:sldId id="591" r:id="rId15"/>
    <p:sldId id="607" r:id="rId16"/>
    <p:sldId id="592" r:id="rId17"/>
    <p:sldId id="530" r:id="rId18"/>
    <p:sldId id="593" r:id="rId19"/>
    <p:sldId id="608" r:id="rId20"/>
    <p:sldId id="609" r:id="rId21"/>
    <p:sldId id="610" r:id="rId22"/>
    <p:sldId id="535" r:id="rId23"/>
    <p:sldId id="611" r:id="rId24"/>
    <p:sldId id="594" r:id="rId25"/>
    <p:sldId id="612" r:id="rId26"/>
    <p:sldId id="614" r:id="rId27"/>
    <p:sldId id="598" r:id="rId28"/>
    <p:sldId id="615" r:id="rId29"/>
    <p:sldId id="544" r:id="rId30"/>
    <p:sldId id="596" r:id="rId31"/>
    <p:sldId id="546" r:id="rId32"/>
    <p:sldId id="597" r:id="rId33"/>
    <p:sldId id="474" r:id="rId34"/>
    <p:sldId id="549" r:id="rId35"/>
    <p:sldId id="550" r:id="rId36"/>
    <p:sldId id="551" r:id="rId37"/>
    <p:sldId id="552" r:id="rId38"/>
    <p:sldId id="553" r:id="rId39"/>
    <p:sldId id="599" r:id="rId40"/>
    <p:sldId id="555" r:id="rId41"/>
    <p:sldId id="560" r:id="rId42"/>
    <p:sldId id="602" r:id="rId43"/>
    <p:sldId id="603" r:id="rId44"/>
    <p:sldId id="604" r:id="rId45"/>
    <p:sldId id="605" r:id="rId46"/>
    <p:sldId id="606" r:id="rId47"/>
    <p:sldId id="566" r:id="rId48"/>
    <p:sldId id="567" r:id="rId49"/>
    <p:sldId id="619" r:id="rId50"/>
    <p:sldId id="570" r:id="rId51"/>
    <p:sldId id="571" r:id="rId52"/>
    <p:sldId id="622" r:id="rId53"/>
    <p:sldId id="624" r:id="rId54"/>
    <p:sldId id="575" r:id="rId55"/>
    <p:sldId id="578" r:id="rId56"/>
    <p:sldId id="579" r:id="rId57"/>
    <p:sldId id="581" r:id="rId58"/>
    <p:sldId id="461" r:id="rId59"/>
  </p:sldIdLst>
  <p:sldSz cx="9144000" cy="5143500" type="screen16x9"/>
  <p:notesSz cx="7010400" cy="92964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guide id="12" orient="horz" pos="3363" userDrawn="1">
          <p15:clr>
            <a:srgbClr val="A4A3A4"/>
          </p15:clr>
        </p15:guide>
        <p15:guide id="13" orient="horz" pos="1378" userDrawn="1">
          <p15:clr>
            <a:srgbClr val="A4A3A4"/>
          </p15:clr>
        </p15:guide>
        <p15:guide id="14" orient="horz" pos="1725">
          <p15:clr>
            <a:srgbClr val="A4A3A4"/>
          </p15:clr>
        </p15:guide>
        <p15:guide id="15" orient="horz" pos="2836">
          <p15:clr>
            <a:srgbClr val="A4A3A4"/>
          </p15:clr>
        </p15:guide>
        <p15:guide id="16" orient="horz" pos="824">
          <p15:clr>
            <a:srgbClr val="A4A3A4"/>
          </p15:clr>
        </p15:guide>
        <p15:guide id="17" orient="horz" pos="545">
          <p15:clr>
            <a:srgbClr val="A4A3A4"/>
          </p15:clr>
        </p15:guide>
        <p15:guide id="18" orient="horz" pos="258">
          <p15:clr>
            <a:srgbClr val="A4A3A4"/>
          </p15:clr>
        </p15:guide>
        <p15:guide id="19" orient="horz" pos="2778">
          <p15:clr>
            <a:srgbClr val="A4A3A4"/>
          </p15:clr>
        </p15:guide>
        <p15:guide id="20" orient="horz" pos="2642">
          <p15:clr>
            <a:srgbClr val="A4A3A4"/>
          </p15:clr>
        </p15:guide>
        <p15:guide id="21" pos="244">
          <p15:clr>
            <a:srgbClr val="A4A3A4"/>
          </p15:clr>
        </p15:guide>
        <p15:guide id="22" pos="5527">
          <p15:clr>
            <a:srgbClr val="A4A3A4"/>
          </p15:clr>
        </p15:guide>
        <p15:guide id="23" pos="1546">
          <p15:clr>
            <a:srgbClr val="A4A3A4"/>
          </p15:clr>
        </p15:guide>
        <p15:guide id="24" pos="2885">
          <p15:clr>
            <a:srgbClr val="A4A3A4"/>
          </p15:clr>
        </p15:guide>
        <p15:guide id="25" pos="522">
          <p15:clr>
            <a:srgbClr val="A4A3A4"/>
          </p15:clr>
        </p15:guide>
        <p15:guide id="26" pos="5274">
          <p15:clr>
            <a:srgbClr val="A4A3A4"/>
          </p15:clr>
        </p15:guide>
        <p15:guide id="27" pos="2218">
          <p15:clr>
            <a:srgbClr val="A4A3A4"/>
          </p15:clr>
        </p15:guide>
        <p15:guide id="28" pos="4896">
          <p15:clr>
            <a:srgbClr val="A4A3A4"/>
          </p15:clr>
        </p15:guide>
        <p15:guide id="29" pos="355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Kuur, Cindy K" initials="CV"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3E8"/>
    <a:srgbClr val="F62C60"/>
    <a:srgbClr val="18E3E8"/>
    <a:srgbClr val="FFFFFF"/>
    <a:srgbClr val="808080"/>
    <a:srgbClr val="009900"/>
    <a:srgbClr val="00B0F0"/>
    <a:srgbClr val="595959"/>
    <a:srgbClr val="9A8878"/>
    <a:srgbClr val="D95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474" autoAdjust="0"/>
    <p:restoredTop sz="72781" autoAdjust="0"/>
  </p:normalViewPr>
  <p:slideViewPr>
    <p:cSldViewPr snapToGrid="0" showGuides="1">
      <p:cViewPr varScale="1">
        <p:scale>
          <a:sx n="110" d="100"/>
          <a:sy n="110" d="100"/>
        </p:scale>
        <p:origin x="1266" y="96"/>
      </p:cViewPr>
      <p:guideLst>
        <p:guide/>
        <p:guide orient="horz" pos="2160"/>
        <p:guide orient="horz" pos="3363"/>
        <p:guide orient="horz" pos="1378"/>
        <p:guide orient="horz" pos="1725"/>
        <p:guide orient="horz" pos="2836"/>
        <p:guide orient="horz" pos="824"/>
        <p:guide orient="horz" pos="545"/>
        <p:guide orient="horz" pos="258"/>
        <p:guide orient="horz" pos="2778"/>
        <p:guide orient="horz" pos="2642"/>
        <p:guide pos="244"/>
        <p:guide pos="5527"/>
        <p:guide pos="1546"/>
        <p:guide pos="2885"/>
        <p:guide pos="522"/>
        <p:guide pos="5274"/>
        <p:guide pos="2218"/>
        <p:guide pos="4896"/>
        <p:guide pos="3556"/>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2" d="100"/>
          <a:sy n="62" d="100"/>
        </p:scale>
        <p:origin x="-2538" y="-90"/>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25878284129998E-2"/>
          <c:y val="4.7876946593203497E-2"/>
          <c:w val="0.955374121715868"/>
          <c:h val="0.78136896703518999"/>
        </c:manualLayout>
      </c:layout>
      <c:lineChart>
        <c:grouping val="standard"/>
        <c:varyColors val="0"/>
        <c:ser>
          <c:idx val="0"/>
          <c:order val="0"/>
          <c:tx>
            <c:strRef>
              <c:f>Sheet1!$A$2</c:f>
              <c:strCache>
                <c:ptCount val="1"/>
                <c:pt idx="0">
                  <c:v>US P/C Insurers</c:v>
                </c:pt>
              </c:strCache>
            </c:strRef>
          </c:tx>
          <c:spPr>
            <a:ln w="50800">
              <a:solidFill>
                <a:schemeClr val="accent2"/>
              </a:solidFill>
            </a:ln>
          </c:spPr>
          <c:marker>
            <c:symbol val="diamond"/>
            <c:size val="12"/>
            <c:spPr>
              <a:solidFill>
                <a:schemeClr val="accent2"/>
              </a:solidFill>
              <a:ln>
                <a:noFill/>
              </a:ln>
            </c:spPr>
          </c:marker>
          <c:cat>
            <c:numRef>
              <c:f>Sheet1!$B$1:$BO$1</c:f>
              <c:numCache>
                <c:formatCode>General</c:formatCode>
                <c:ptCount val="6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92</c:v>
                </c:pt>
                <c:pt idx="42">
                  <c:v>93</c:v>
                </c:pt>
                <c:pt idx="43">
                  <c:v>94</c:v>
                </c:pt>
                <c:pt idx="44">
                  <c:v>95</c:v>
                </c:pt>
                <c:pt idx="45">
                  <c:v>96</c:v>
                </c:pt>
                <c:pt idx="46">
                  <c:v>97</c:v>
                </c:pt>
                <c:pt idx="47">
                  <c:v>98</c:v>
                </c:pt>
                <c:pt idx="48">
                  <c:v>99</c:v>
                </c:pt>
                <c:pt idx="49">
                  <c:v>0</c:v>
                </c:pt>
                <c:pt idx="50">
                  <c:v>1</c:v>
                </c:pt>
                <c:pt idx="51">
                  <c:v>2</c:v>
                </c:pt>
                <c:pt idx="52">
                  <c:v>3</c:v>
                </c:pt>
                <c:pt idx="53">
                  <c:v>4</c:v>
                </c:pt>
                <c:pt idx="54">
                  <c:v>5</c:v>
                </c:pt>
                <c:pt idx="55">
                  <c:v>6</c:v>
                </c:pt>
                <c:pt idx="56">
                  <c:v>7</c:v>
                </c:pt>
                <c:pt idx="57">
                  <c:v>8</c:v>
                </c:pt>
                <c:pt idx="58">
                  <c:v>9</c:v>
                </c:pt>
                <c:pt idx="59">
                  <c:v>10</c:v>
                </c:pt>
                <c:pt idx="60">
                  <c:v>11</c:v>
                </c:pt>
                <c:pt idx="61">
                  <c:v>12</c:v>
                </c:pt>
                <c:pt idx="62">
                  <c:v>13</c:v>
                </c:pt>
                <c:pt idx="63">
                  <c:v>14</c:v>
                </c:pt>
                <c:pt idx="64">
                  <c:v>15</c:v>
                </c:pt>
                <c:pt idx="65">
                  <c:v>16</c:v>
                </c:pt>
              </c:numCache>
            </c:numRef>
          </c:cat>
          <c:val>
            <c:numRef>
              <c:f>Sheet1!$B$2:$BO$2</c:f>
              <c:numCache>
                <c:formatCode>0.00%</c:formatCode>
                <c:ptCount val="66"/>
                <c:pt idx="0">
                  <c:v>0.08</c:v>
                </c:pt>
                <c:pt idx="1">
                  <c:v>5.6000000000000001E-2</c:v>
                </c:pt>
                <c:pt idx="2">
                  <c:v>7.2999999999999995E-2</c:v>
                </c:pt>
                <c:pt idx="3">
                  <c:v>7.0000000000000007E-2</c:v>
                </c:pt>
                <c:pt idx="4">
                  <c:v>7.0000000000000007E-2</c:v>
                </c:pt>
                <c:pt idx="5">
                  <c:v>5.5E-2</c:v>
                </c:pt>
                <c:pt idx="6">
                  <c:v>2.1999999999999999E-2</c:v>
                </c:pt>
                <c:pt idx="7">
                  <c:v>1.7999999999999999E-2</c:v>
                </c:pt>
                <c:pt idx="8">
                  <c:v>5.6000000000000001E-2</c:v>
                </c:pt>
                <c:pt idx="9">
                  <c:v>6.8000000000000005E-2</c:v>
                </c:pt>
                <c:pt idx="10">
                  <c:v>5.8999999999999997E-2</c:v>
                </c:pt>
                <c:pt idx="11">
                  <c:v>4.3999999999999997E-2</c:v>
                </c:pt>
                <c:pt idx="12">
                  <c:v>4.2000000000000003E-2</c:v>
                </c:pt>
                <c:pt idx="13">
                  <c:v>3.1E-2</c:v>
                </c:pt>
                <c:pt idx="14">
                  <c:v>2.5000000000000001E-2</c:v>
                </c:pt>
                <c:pt idx="15">
                  <c:v>2.1999999999999999E-2</c:v>
                </c:pt>
                <c:pt idx="16">
                  <c:v>5.5E-2</c:v>
                </c:pt>
                <c:pt idx="17">
                  <c:v>5.5E-2</c:v>
                </c:pt>
                <c:pt idx="18">
                  <c:v>4.4999999999999998E-2</c:v>
                </c:pt>
                <c:pt idx="19">
                  <c:v>3.9E-2</c:v>
                </c:pt>
                <c:pt idx="20">
                  <c:v>6.5000000000000002E-2</c:v>
                </c:pt>
                <c:pt idx="21">
                  <c:v>0.11600000000000001</c:v>
                </c:pt>
                <c:pt idx="22">
                  <c:v>0.13700000000000001</c:v>
                </c:pt>
                <c:pt idx="23">
                  <c:v>9.4E-2</c:v>
                </c:pt>
                <c:pt idx="24">
                  <c:v>6.0999999999999999E-2</c:v>
                </c:pt>
                <c:pt idx="25">
                  <c:v>2.4E-2</c:v>
                </c:pt>
                <c:pt idx="26">
                  <c:v>0.1</c:v>
                </c:pt>
                <c:pt idx="27">
                  <c:v>0.19</c:v>
                </c:pt>
                <c:pt idx="28">
                  <c:v>0.18099999999999999</c:v>
                </c:pt>
                <c:pt idx="29">
                  <c:v>0.155</c:v>
                </c:pt>
                <c:pt idx="30">
                  <c:v>0.13100000000000001</c:v>
                </c:pt>
                <c:pt idx="31">
                  <c:v>0.11799999999999999</c:v>
                </c:pt>
                <c:pt idx="32">
                  <c:v>8.7999999999999995E-2</c:v>
                </c:pt>
                <c:pt idx="33">
                  <c:v>8.3000000000000004E-2</c:v>
                </c:pt>
                <c:pt idx="34">
                  <c:v>1.7999999999999999E-2</c:v>
                </c:pt>
                <c:pt idx="35">
                  <c:v>0.154</c:v>
                </c:pt>
                <c:pt idx="36">
                  <c:v>0.13600000000000001</c:v>
                </c:pt>
                <c:pt idx="37">
                  <c:v>0.17299999999999999</c:v>
                </c:pt>
                <c:pt idx="38">
                  <c:v>0.14099999999999999</c:v>
                </c:pt>
                <c:pt idx="39">
                  <c:v>0.105</c:v>
                </c:pt>
                <c:pt idx="40">
                  <c:v>8.7999999999999995E-2</c:v>
                </c:pt>
                <c:pt idx="41" formatCode="General">
                  <c:v>4.4999999999999998E-2</c:v>
                </c:pt>
                <c:pt idx="42" formatCode="General">
                  <c:v>0.11</c:v>
                </c:pt>
                <c:pt idx="43" formatCode="General">
                  <c:v>5.6000000000000001E-2</c:v>
                </c:pt>
                <c:pt idx="44" formatCode="General">
                  <c:v>8.6999999999999994E-2</c:v>
                </c:pt>
                <c:pt idx="45" formatCode="General">
                  <c:v>9.2999999999999999E-2</c:v>
                </c:pt>
                <c:pt idx="46" formatCode="General">
                  <c:v>0.11600000000000001</c:v>
                </c:pt>
                <c:pt idx="47" formatCode="General">
                  <c:v>8.5000000000000006E-2</c:v>
                </c:pt>
                <c:pt idx="48" formatCode="General">
                  <c:v>0.06</c:v>
                </c:pt>
                <c:pt idx="49" formatCode="General">
                  <c:v>5.8999999999999997E-2</c:v>
                </c:pt>
                <c:pt idx="50" formatCode="General">
                  <c:v>-1.2E-2</c:v>
                </c:pt>
                <c:pt idx="51" formatCode="General">
                  <c:v>2.1999999999999999E-2</c:v>
                </c:pt>
                <c:pt idx="52" formatCode="General">
                  <c:v>8.7999999999999995E-2</c:v>
                </c:pt>
                <c:pt idx="53" formatCode="General">
                  <c:v>9.4E-2</c:v>
                </c:pt>
                <c:pt idx="54" formatCode="General">
                  <c:v>9.6000000000000002E-2</c:v>
                </c:pt>
                <c:pt idx="55" formatCode="General">
                  <c:v>0.127</c:v>
                </c:pt>
                <c:pt idx="56" formatCode="General">
                  <c:v>0.109</c:v>
                </c:pt>
                <c:pt idx="57" formatCode="General">
                  <c:v>1E-3</c:v>
                </c:pt>
                <c:pt idx="58" formatCode="General">
                  <c:v>0.05</c:v>
                </c:pt>
                <c:pt idx="59" formatCode="General">
                  <c:v>5.6000000000000001E-2</c:v>
                </c:pt>
                <c:pt idx="60" formatCode="General">
                  <c:v>0.03</c:v>
                </c:pt>
                <c:pt idx="61" formatCode="General">
                  <c:v>5.2999999999999999E-2</c:v>
                </c:pt>
                <c:pt idx="62" formatCode="General">
                  <c:v>8.8999999999999996E-2</c:v>
                </c:pt>
                <c:pt idx="63" formatCode="General">
                  <c:v>7.4999999999999997E-2</c:v>
                </c:pt>
                <c:pt idx="64" formatCode="General">
                  <c:v>8.4000000000000005E-2</c:v>
                </c:pt>
                <c:pt idx="65" formatCode="General">
                  <c:v>6.2E-2</c:v>
                </c:pt>
              </c:numCache>
            </c:numRef>
          </c:val>
          <c:smooth val="1"/>
          <c:extLst>
            <c:ext xmlns:c16="http://schemas.microsoft.com/office/drawing/2014/chart" uri="{C3380CC4-5D6E-409C-BE32-E72D297353CC}">
              <c16:uniqueId val="{00000000-4611-4D48-86D8-6CFAAF3062A2}"/>
            </c:ext>
          </c:extLst>
        </c:ser>
        <c:dLbls>
          <c:showLegendKey val="0"/>
          <c:showVal val="0"/>
          <c:showCatName val="0"/>
          <c:showSerName val="0"/>
          <c:showPercent val="0"/>
          <c:showBubbleSize val="0"/>
        </c:dLbls>
        <c:marker val="1"/>
        <c:smooth val="0"/>
        <c:axId val="-1299235712"/>
        <c:axId val="-1299225152"/>
      </c:lineChart>
      <c:catAx>
        <c:axId val="-1299235712"/>
        <c:scaling>
          <c:orientation val="minMax"/>
        </c:scaling>
        <c:delete val="0"/>
        <c:axPos val="b"/>
        <c:numFmt formatCode="General" sourceLinked="0"/>
        <c:majorTickMark val="none"/>
        <c:minorTickMark val="none"/>
        <c:tickLblPos val="low"/>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299225152"/>
        <c:crosses val="autoZero"/>
        <c:auto val="1"/>
        <c:lblAlgn val="ctr"/>
        <c:lblOffset val="100"/>
        <c:noMultiLvlLbl val="0"/>
      </c:catAx>
      <c:valAx>
        <c:axId val="-1299225152"/>
        <c:scaling>
          <c:orientation val="minMax"/>
        </c:scaling>
        <c:delete val="0"/>
        <c:axPos val="l"/>
        <c:numFmt formatCode="0%" sourceLinked="0"/>
        <c:majorTickMark val="none"/>
        <c:minorTickMark val="none"/>
        <c:tickLblPos val="nextTo"/>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299235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301036508648"/>
          <c:y val="5.7013285930768702E-2"/>
          <c:w val="0.60687035670175105"/>
          <c:h val="0.75144227362535698"/>
        </c:manualLayout>
      </c:layout>
      <c:barChart>
        <c:barDir val="bar"/>
        <c:grouping val="clustered"/>
        <c:varyColors val="0"/>
        <c:ser>
          <c:idx val="0"/>
          <c:order val="0"/>
          <c:tx>
            <c:strRef>
              <c:f>Sheet1!$B$1</c:f>
              <c:strCache>
                <c:ptCount val="1"/>
                <c:pt idx="0">
                  <c:v>Top 10 Global Business Risks</c:v>
                </c:pt>
              </c:strCache>
            </c:strRef>
          </c:tx>
          <c:spPr>
            <a:solidFill>
              <a:schemeClr val="accent3"/>
            </a:solidFill>
            <a:ln w="50800"/>
          </c:spPr>
          <c:invertIfNegative val="0"/>
          <c:dPt>
            <c:idx val="8"/>
            <c:invertIfNegative val="0"/>
            <c:bubble3D val="0"/>
            <c:spPr>
              <a:solidFill>
                <a:schemeClr val="accent1"/>
              </a:solidFill>
              <a:ln w="50800"/>
            </c:spPr>
            <c:extLst>
              <c:ext xmlns:c16="http://schemas.microsoft.com/office/drawing/2014/chart" uri="{C3380CC4-5D6E-409C-BE32-E72D297353CC}">
                <c16:uniqueId val="{00000001-8CB9-4927-8368-43D3946505D9}"/>
              </c:ext>
            </c:extLst>
          </c:dPt>
          <c:dLbls>
            <c:spPr>
              <a:noFill/>
              <a:ln>
                <a:noFill/>
              </a:ln>
              <a:effectLst/>
            </c:spPr>
            <c:txPr>
              <a:bodyPr/>
              <a:lstStyle/>
              <a:p>
                <a:pPr>
                  <a:defRPr sz="1050" b="1">
                    <a:solidFill>
                      <a:schemeClr val="tx1"/>
                    </a:solidFill>
                    <a:latin typeface="+mn-lt"/>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Theft, fraud, corruption</c:v>
                </c:pt>
                <c:pt idx="1">
                  <c:v>New technologies</c:v>
                </c:pt>
                <c:pt idx="2">
                  <c:v>Loss of reputation or brand value</c:v>
                </c:pt>
                <c:pt idx="3">
                  <c:v>Fire, explosion</c:v>
                </c:pt>
                <c:pt idx="4">
                  <c:v>Macroeconomic developments</c:v>
                </c:pt>
                <c:pt idx="5">
                  <c:v>Changes in legislation and regulation</c:v>
                </c:pt>
                <c:pt idx="6">
                  <c:v>Market developments</c:v>
                </c:pt>
                <c:pt idx="7">
                  <c:v>Natural catastrophes</c:v>
                </c:pt>
                <c:pt idx="8">
                  <c:v>Cyber incidents</c:v>
                </c:pt>
                <c:pt idx="9">
                  <c:v>Business interruption, supply chain risk</c:v>
                </c:pt>
              </c:strCache>
            </c:strRef>
          </c:cat>
          <c:val>
            <c:numRef>
              <c:f>Sheet1!$B$2:$B$11</c:f>
              <c:numCache>
                <c:formatCode>0%</c:formatCode>
                <c:ptCount val="10"/>
                <c:pt idx="0">
                  <c:v>0.12</c:v>
                </c:pt>
                <c:pt idx="1">
                  <c:v>0.12</c:v>
                </c:pt>
                <c:pt idx="2">
                  <c:v>0.14000000000000001</c:v>
                </c:pt>
                <c:pt idx="3">
                  <c:v>0.15</c:v>
                </c:pt>
                <c:pt idx="4">
                  <c:v>0.15</c:v>
                </c:pt>
                <c:pt idx="5">
                  <c:v>0.19</c:v>
                </c:pt>
                <c:pt idx="6">
                  <c:v>0.26</c:v>
                </c:pt>
                <c:pt idx="7">
                  <c:v>0.28000000000000003</c:v>
                </c:pt>
                <c:pt idx="8">
                  <c:v>0.31</c:v>
                </c:pt>
                <c:pt idx="9">
                  <c:v>0.43</c:v>
                </c:pt>
              </c:numCache>
            </c:numRef>
          </c:val>
          <c:extLst>
            <c:ext xmlns:c16="http://schemas.microsoft.com/office/drawing/2014/chart" uri="{C3380CC4-5D6E-409C-BE32-E72D297353CC}">
              <c16:uniqueId val="{00000002-8CB9-4927-8368-43D3946505D9}"/>
            </c:ext>
          </c:extLst>
        </c:ser>
        <c:dLbls>
          <c:showLegendKey val="0"/>
          <c:showVal val="1"/>
          <c:showCatName val="0"/>
          <c:showSerName val="0"/>
          <c:showPercent val="0"/>
          <c:showBubbleSize val="0"/>
        </c:dLbls>
        <c:gapWidth val="61"/>
        <c:axId val="-1292709648"/>
        <c:axId val="-1292705776"/>
      </c:barChart>
      <c:catAx>
        <c:axId val="-1292709648"/>
        <c:scaling>
          <c:orientation val="minMax"/>
        </c:scaling>
        <c:delete val="0"/>
        <c:axPos val="l"/>
        <c:numFmt formatCode="General" sourceLinked="0"/>
        <c:majorTickMark val="none"/>
        <c:minorTickMark val="none"/>
        <c:tickLblPos val="nextTo"/>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292705776"/>
        <c:crosses val="autoZero"/>
        <c:auto val="1"/>
        <c:lblAlgn val="ctr"/>
        <c:lblOffset val="100"/>
        <c:noMultiLvlLbl val="0"/>
      </c:catAx>
      <c:valAx>
        <c:axId val="-1292705776"/>
        <c:scaling>
          <c:orientation val="minMax"/>
        </c:scaling>
        <c:delete val="0"/>
        <c:axPos val="b"/>
        <c:numFmt formatCode="0%" sourceLinked="1"/>
        <c:majorTickMark val="none"/>
        <c:minorTickMark val="none"/>
        <c:tickLblPos val="nextTo"/>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292709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C2F-4E84-9B0E-35F20797B83E}"/>
                </c:ext>
              </c:extLst>
            </c:dLbl>
            <c:spPr>
              <a:noFill/>
              <a:ln>
                <a:noFill/>
              </a:ln>
              <a:effectLst/>
            </c:spPr>
            <c:txPr>
              <a:bodyPr/>
              <a:lstStyle/>
              <a:p>
                <a:pPr>
                  <a:defRPr sz="1050" b="1">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1978 to 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strCache>
            </c:strRef>
          </c:cat>
          <c:val>
            <c:numRef>
              <c:f>Sheet1!$B$2:$B$19</c:f>
              <c:numCache>
                <c:formatCode>General</c:formatCode>
                <c:ptCount val="18"/>
                <c:pt idx="0">
                  <c:v>0</c:v>
                </c:pt>
                <c:pt idx="1">
                  <c:v>0</c:v>
                </c:pt>
                <c:pt idx="2">
                  <c:v>0</c:v>
                </c:pt>
                <c:pt idx="3">
                  <c:v>3</c:v>
                </c:pt>
                <c:pt idx="4">
                  <c:v>0</c:v>
                </c:pt>
                <c:pt idx="5">
                  <c:v>2</c:v>
                </c:pt>
                <c:pt idx="6">
                  <c:v>1</c:v>
                </c:pt>
                <c:pt idx="7">
                  <c:v>3</c:v>
                </c:pt>
                <c:pt idx="8">
                  <c:v>1</c:v>
                </c:pt>
                <c:pt idx="9">
                  <c:v>2</c:v>
                </c:pt>
                <c:pt idx="10">
                  <c:v>20</c:v>
                </c:pt>
                <c:pt idx="11">
                  <c:v>43</c:v>
                </c:pt>
                <c:pt idx="12">
                  <c:v>63</c:v>
                </c:pt>
                <c:pt idx="13">
                  <c:v>35</c:v>
                </c:pt>
                <c:pt idx="14">
                  <c:v>109</c:v>
                </c:pt>
                <c:pt idx="15">
                  <c:v>585</c:v>
                </c:pt>
                <c:pt idx="16">
                  <c:v>887</c:v>
                </c:pt>
                <c:pt idx="17">
                  <c:v>639</c:v>
                </c:pt>
              </c:numCache>
            </c:numRef>
          </c:val>
          <c:extLst>
            <c:ext xmlns:c16="http://schemas.microsoft.com/office/drawing/2014/chart" uri="{C3380CC4-5D6E-409C-BE32-E72D297353CC}">
              <c16:uniqueId val="{00000001-EC2F-4E84-9B0E-35F20797B83E}"/>
            </c:ext>
          </c:extLst>
        </c:ser>
        <c:dLbls>
          <c:showLegendKey val="0"/>
          <c:showVal val="0"/>
          <c:showCatName val="0"/>
          <c:showSerName val="0"/>
          <c:showPercent val="0"/>
          <c:showBubbleSize val="0"/>
        </c:dLbls>
        <c:gapWidth val="67"/>
        <c:axId val="-1318646416"/>
        <c:axId val="-1318221552"/>
      </c:barChart>
      <c:catAx>
        <c:axId val="-1318646416"/>
        <c:scaling>
          <c:orientation val="minMax"/>
        </c:scaling>
        <c:delete val="0"/>
        <c:axPos val="b"/>
        <c:numFmt formatCode="General" sourceLinked="0"/>
        <c:majorTickMark val="out"/>
        <c:minorTickMark val="none"/>
        <c:tickLblPos val="nextTo"/>
        <c:spPr>
          <a:ln>
            <a:noFill/>
          </a:ln>
        </c:spPr>
        <c:txPr>
          <a:bodyPr/>
          <a:lstStyle/>
          <a:p>
            <a:pPr>
              <a:defRPr sz="1200" b="1"/>
            </a:pPr>
            <a:endParaRPr lang="en-US"/>
          </a:p>
        </c:txPr>
        <c:crossAx val="-1318221552"/>
        <c:crosses val="autoZero"/>
        <c:auto val="1"/>
        <c:lblAlgn val="ctr"/>
        <c:lblOffset val="100"/>
        <c:noMultiLvlLbl val="0"/>
      </c:catAx>
      <c:valAx>
        <c:axId val="-1318221552"/>
        <c:scaling>
          <c:orientation val="minMax"/>
        </c:scaling>
        <c:delete val="0"/>
        <c:axPos val="l"/>
        <c:numFmt formatCode="General" sourceLinked="1"/>
        <c:majorTickMark val="out"/>
        <c:minorTickMark val="none"/>
        <c:tickLblPos val="nextTo"/>
        <c:spPr>
          <a:ln>
            <a:noFill/>
          </a:ln>
        </c:spPr>
        <c:txPr>
          <a:bodyPr/>
          <a:lstStyle/>
          <a:p>
            <a:pPr>
              <a:defRPr sz="1200"/>
            </a:pPr>
            <a:endParaRPr lang="en-US"/>
          </a:p>
        </c:txPr>
        <c:crossAx val="-1318646416"/>
        <c:crosses val="autoZero"/>
        <c:crossBetween val="between"/>
      </c:valAx>
    </c:plotArea>
    <c:plotVisOnly val="1"/>
    <c:dispBlanksAs val="gap"/>
    <c:showDLblsOverMax val="0"/>
  </c:chart>
  <c:txPr>
    <a:bodyPr/>
    <a:lstStyle/>
    <a:p>
      <a:pPr>
        <a:lnSpc>
          <a:spcPct val="80000"/>
        </a:lnSpc>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904749321598E-2"/>
          <c:y val="9.8305084745762703E-2"/>
          <c:w val="0.93563426330090105"/>
          <c:h val="0.68983050847457605"/>
        </c:manualLayout>
      </c:layout>
      <c:lineChart>
        <c:grouping val="standard"/>
        <c:varyColors val="0"/>
        <c:ser>
          <c:idx val="5"/>
          <c:order val="0"/>
          <c:tx>
            <c:strRef>
              <c:f>Sheet1!$A$2</c:f>
              <c:strCache>
                <c:ptCount val="1"/>
                <c:pt idx="0">
                  <c:v>Insurance</c:v>
                </c:pt>
              </c:strCache>
            </c:strRef>
          </c:tx>
          <c:spPr>
            <a:ln w="50800">
              <a:solidFill>
                <a:schemeClr val="accent1"/>
              </a:solidFill>
              <a:prstDash val="solid"/>
            </a:ln>
          </c:spPr>
          <c:marker>
            <c:symbol val="circle"/>
            <c:size val="6"/>
            <c:spPr>
              <a:solidFill>
                <a:schemeClr val="accent1"/>
              </a:solidFill>
              <a:ln>
                <a:noFill/>
                <a:prstDash val="solid"/>
              </a:ln>
            </c:spPr>
          </c:marker>
          <c:dLbls>
            <c:spPr>
              <a:noFill/>
              <a:ln w="25654">
                <a:noFill/>
              </a:ln>
            </c:spPr>
            <c:txPr>
              <a:bodyPr wrap="square" lIns="38100" tIns="19050" rIns="38100" bIns="19050" anchor="ctr">
                <a:spAutoFit/>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strCache>
            </c:strRef>
          </c:cat>
          <c:val>
            <c:numRef>
              <c:f>Sheet1!$B$2:$U$2</c:f>
              <c:numCache>
                <c:formatCode>0.0%</c:formatCode>
                <c:ptCount val="20"/>
                <c:pt idx="0">
                  <c:v>2.5000000000000001E-2</c:v>
                </c:pt>
                <c:pt idx="1">
                  <c:v>2.5999999999999999E-2</c:v>
                </c:pt>
                <c:pt idx="2">
                  <c:v>2.4E-2</c:v>
                </c:pt>
                <c:pt idx="3">
                  <c:v>2.7E-2</c:v>
                </c:pt>
                <c:pt idx="4">
                  <c:v>2.5000000000000001E-2</c:v>
                </c:pt>
                <c:pt idx="5">
                  <c:v>2.3E-2</c:v>
                </c:pt>
                <c:pt idx="6">
                  <c:v>2.4E-2</c:v>
                </c:pt>
                <c:pt idx="7">
                  <c:v>2.5999999999999999E-2</c:v>
                </c:pt>
                <c:pt idx="8">
                  <c:v>2.5999999999999999E-2</c:v>
                </c:pt>
                <c:pt idx="9">
                  <c:v>2.5999999999999999E-2</c:v>
                </c:pt>
                <c:pt idx="10">
                  <c:v>2.7E-2</c:v>
                </c:pt>
                <c:pt idx="11">
                  <c:v>2.3E-2</c:v>
                </c:pt>
                <c:pt idx="12">
                  <c:v>2.5000000000000001E-2</c:v>
                </c:pt>
                <c:pt idx="13">
                  <c:v>2.4E-2</c:v>
                </c:pt>
                <c:pt idx="14">
                  <c:v>2.4E-2</c:v>
                </c:pt>
                <c:pt idx="15">
                  <c:v>2.5000000000000001E-2</c:v>
                </c:pt>
                <c:pt idx="16">
                  <c:v>2.4E-2</c:v>
                </c:pt>
                <c:pt idx="17">
                  <c:v>2.7E-2</c:v>
                </c:pt>
                <c:pt idx="18">
                  <c:v>2.7E-2</c:v>
                </c:pt>
                <c:pt idx="19">
                  <c:v>2.7E-2</c:v>
                </c:pt>
              </c:numCache>
            </c:numRef>
          </c:val>
          <c:smooth val="1"/>
          <c:extLst>
            <c:ext xmlns:c16="http://schemas.microsoft.com/office/drawing/2014/chart" uri="{C3380CC4-5D6E-409C-BE32-E72D297353CC}">
              <c16:uniqueId val="{00000000-FC4C-B34A-B1E4-7192EA4BDBE1}"/>
            </c:ext>
          </c:extLst>
        </c:ser>
        <c:ser>
          <c:idx val="0"/>
          <c:order val="1"/>
          <c:tx>
            <c:strRef>
              <c:f>Sheet1!$A$3</c:f>
              <c:strCache>
                <c:ptCount val="1"/>
                <c:pt idx="0">
                  <c:v>Banks and Credit Intermediaries</c:v>
                </c:pt>
              </c:strCache>
            </c:strRef>
          </c:tx>
          <c:spPr>
            <a:ln w="50800">
              <a:solidFill>
                <a:schemeClr val="accent2"/>
              </a:solidFill>
              <a:prstDash val="solid"/>
            </a:ln>
          </c:spPr>
          <c:marker>
            <c:symbol val="circle"/>
            <c:size val="6"/>
            <c:spPr>
              <a:solidFill>
                <a:schemeClr val="accent2"/>
              </a:solidFill>
              <a:ln>
                <a:noFill/>
                <a:prstDash val="solid"/>
              </a:ln>
            </c:spPr>
          </c:marker>
          <c:dLbls>
            <c:spPr>
              <a:noFill/>
              <a:ln w="25654">
                <a:noFill/>
              </a:ln>
            </c:spPr>
            <c:txPr>
              <a:bodyPr wrap="square" lIns="38100" tIns="19050" rIns="38100" bIns="19050" anchor="ctr">
                <a:spAutoFit/>
              </a:bodyPr>
              <a:lstStyle/>
              <a:p>
                <a:pPr>
                  <a:defRPr sz="1050" b="1" i="0" u="none" strike="noStrike" baseline="0">
                    <a:solidFill>
                      <a:schemeClr val="tx1"/>
                    </a:solidFill>
                    <a:latin typeface="+mn-lt"/>
                    <a:ea typeface="Arial" charset="0"/>
                    <a:cs typeface="Arial"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strCache>
            </c:strRef>
          </c:cat>
          <c:val>
            <c:numRef>
              <c:f>Sheet1!$B$3:$U$3</c:f>
              <c:numCache>
                <c:formatCode>0.0%</c:formatCode>
                <c:ptCount val="20"/>
                <c:pt idx="0">
                  <c:v>2.7E-2</c:v>
                </c:pt>
                <c:pt idx="1">
                  <c:v>0.03</c:v>
                </c:pt>
                <c:pt idx="2">
                  <c:v>3.2000000000000001E-2</c:v>
                </c:pt>
                <c:pt idx="3">
                  <c:v>3.2000000000000001E-2</c:v>
                </c:pt>
                <c:pt idx="4">
                  <c:v>3.3000000000000002E-2</c:v>
                </c:pt>
                <c:pt idx="5">
                  <c:v>3.6999999999999998E-2</c:v>
                </c:pt>
                <c:pt idx="6">
                  <c:v>3.5999999999999997E-2</c:v>
                </c:pt>
                <c:pt idx="7">
                  <c:v>3.2000000000000001E-2</c:v>
                </c:pt>
                <c:pt idx="8">
                  <c:v>3.3000000000000002E-2</c:v>
                </c:pt>
                <c:pt idx="9">
                  <c:v>3.2000000000000001E-2</c:v>
                </c:pt>
                <c:pt idx="10">
                  <c:v>2.9000000000000001E-2</c:v>
                </c:pt>
                <c:pt idx="11">
                  <c:v>2.8000000000000001E-2</c:v>
                </c:pt>
                <c:pt idx="12">
                  <c:v>2.8000000000000001E-2</c:v>
                </c:pt>
                <c:pt idx="13">
                  <c:v>2.7E-2</c:v>
                </c:pt>
                <c:pt idx="14">
                  <c:v>2.8000000000000001E-2</c:v>
                </c:pt>
                <c:pt idx="15">
                  <c:v>0.03</c:v>
                </c:pt>
                <c:pt idx="16">
                  <c:v>2.8000000000000001E-2</c:v>
                </c:pt>
                <c:pt idx="17">
                  <c:v>2.8000000000000001E-2</c:v>
                </c:pt>
                <c:pt idx="18">
                  <c:v>2.8000000000000001E-2</c:v>
                </c:pt>
                <c:pt idx="19">
                  <c:v>2.9000000000000001E-2</c:v>
                </c:pt>
              </c:numCache>
            </c:numRef>
          </c:val>
          <c:smooth val="1"/>
          <c:extLst>
            <c:ext xmlns:c16="http://schemas.microsoft.com/office/drawing/2014/chart" uri="{C3380CC4-5D6E-409C-BE32-E72D297353CC}">
              <c16:uniqueId val="{00000001-FC4C-B34A-B1E4-7192EA4BDBE1}"/>
            </c:ext>
          </c:extLst>
        </c:ser>
        <c:ser>
          <c:idx val="1"/>
          <c:order val="2"/>
          <c:tx>
            <c:strRef>
              <c:f>Sheet1!$A$4</c:f>
              <c:strCache>
                <c:ptCount val="1"/>
                <c:pt idx="0">
                  <c:v>Securities</c:v>
                </c:pt>
              </c:strCache>
            </c:strRef>
          </c:tx>
          <c:spPr>
            <a:ln w="50800">
              <a:solidFill>
                <a:schemeClr val="accent3"/>
              </a:solidFill>
              <a:prstDash val="solid"/>
            </a:ln>
          </c:spPr>
          <c:marker>
            <c:symbol val="circle"/>
            <c:size val="6"/>
            <c:spPr>
              <a:solidFill>
                <a:schemeClr val="accent3"/>
              </a:solidFill>
              <a:ln>
                <a:noFill/>
                <a:prstDash val="solid"/>
              </a:ln>
            </c:spPr>
          </c:marker>
          <c:dLbls>
            <c:dLbl>
              <c:idx val="0"/>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E6-4440-AE53-8B3C64346711}"/>
                </c:ext>
              </c:extLst>
            </c:dLbl>
            <c:dLbl>
              <c:idx val="1"/>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6-4440-AE53-8B3C64346711}"/>
                </c:ext>
              </c:extLst>
            </c:dLbl>
            <c:dLbl>
              <c:idx val="2"/>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E6-4440-AE53-8B3C64346711}"/>
                </c:ext>
              </c:extLst>
            </c:dLbl>
            <c:dLbl>
              <c:idx val="3"/>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E6-4440-AE53-8B3C64346711}"/>
                </c:ext>
              </c:extLst>
            </c:dLbl>
            <c:dLbl>
              <c:idx val="4"/>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E6-4440-AE53-8B3C64346711}"/>
                </c:ext>
              </c:extLst>
            </c:dLbl>
            <c:dLbl>
              <c:idx val="5"/>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E6-4440-AE53-8B3C64346711}"/>
                </c:ext>
              </c:extLst>
            </c:dLbl>
            <c:dLbl>
              <c:idx val="6"/>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E6-4440-AE53-8B3C64346711}"/>
                </c:ext>
              </c:extLst>
            </c:dLbl>
            <c:dLbl>
              <c:idx val="7"/>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E6-4440-AE53-8B3C64346711}"/>
                </c:ext>
              </c:extLst>
            </c:dLbl>
            <c:dLbl>
              <c:idx val="8"/>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E6-4440-AE53-8B3C64346711}"/>
                </c:ext>
              </c:extLst>
            </c:dLbl>
            <c:dLbl>
              <c:idx val="9"/>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E6-4440-AE53-8B3C64346711}"/>
                </c:ext>
              </c:extLst>
            </c:dLbl>
            <c:dLbl>
              <c:idx val="10"/>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E6-4440-AE53-8B3C64346711}"/>
                </c:ext>
              </c:extLst>
            </c:dLbl>
            <c:dLbl>
              <c:idx val="11"/>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BE6-4440-AE53-8B3C64346711}"/>
                </c:ext>
              </c:extLst>
            </c:dLbl>
            <c:dLbl>
              <c:idx val="12"/>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E6-4440-AE53-8B3C64346711}"/>
                </c:ext>
              </c:extLst>
            </c:dLbl>
            <c:dLbl>
              <c:idx val="13"/>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BE6-4440-AE53-8B3C64346711}"/>
                </c:ext>
              </c:extLst>
            </c:dLbl>
            <c:dLbl>
              <c:idx val="14"/>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BE6-4440-AE53-8B3C64346711}"/>
                </c:ext>
              </c:extLst>
            </c:dLbl>
            <c:dLbl>
              <c:idx val="15"/>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BE6-4440-AE53-8B3C64346711}"/>
                </c:ext>
              </c:extLst>
            </c:dLbl>
            <c:dLbl>
              <c:idx val="16"/>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BE6-4440-AE53-8B3C64346711}"/>
                </c:ext>
              </c:extLst>
            </c:dLbl>
            <c:dLbl>
              <c:idx val="17"/>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BE6-4440-AE53-8B3C64346711}"/>
                </c:ext>
              </c:extLst>
            </c:dLbl>
            <c:dLbl>
              <c:idx val="18"/>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BE6-4440-AE53-8B3C64346711}"/>
                </c:ext>
              </c:extLst>
            </c:dLbl>
            <c:dLbl>
              <c:idx val="19"/>
              <c:spPr>
                <a:noFill/>
                <a:ln w="25654">
                  <a:noFill/>
                </a:ln>
              </c:spPr>
              <c:txPr>
                <a:bodyPr/>
                <a:lstStyle/>
                <a:p>
                  <a:pPr>
                    <a:defRPr sz="1050" b="1" i="0" u="none" strike="noStrike" baseline="0">
                      <a:solidFill>
                        <a:schemeClr val="tx1"/>
                      </a:solidFill>
                      <a:latin typeface="+mn-lt"/>
                      <a:ea typeface="Arial" charset="0"/>
                      <a:cs typeface="Arial"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BE6-4440-AE53-8B3C64346711}"/>
                </c:ext>
              </c:extLst>
            </c:dLbl>
            <c:spPr>
              <a:noFill/>
              <a:ln w="25654">
                <a:noFill/>
              </a:ln>
            </c:spPr>
            <c:txPr>
              <a:bodyPr wrap="square" lIns="38100" tIns="19050" rIns="38100" bIns="19050" anchor="ctr">
                <a:spAutoFit/>
              </a:bodyPr>
              <a:lstStyle/>
              <a:p>
                <a:pPr>
                  <a:defRPr sz="1050" b="1" i="0" u="none" strike="noStrike" baseline="0">
                    <a:solidFill>
                      <a:schemeClr val="tx1"/>
                    </a:solidFill>
                    <a:latin typeface="+mn-lt"/>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Sheet1!$B$1:$U$1</c:f>
              <c:strCach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strCache>
            </c:strRef>
          </c:cat>
          <c:val>
            <c:numRef>
              <c:f>Sheet1!$B$4:$U$4</c:f>
              <c:numCache>
                <c:formatCode>0.0%</c:formatCode>
                <c:ptCount val="20"/>
                <c:pt idx="0">
                  <c:v>1.4E-2</c:v>
                </c:pt>
                <c:pt idx="1">
                  <c:v>1.1299999999999999E-2</c:v>
                </c:pt>
                <c:pt idx="2">
                  <c:v>1.2E-2</c:v>
                </c:pt>
                <c:pt idx="3">
                  <c:v>1.2999999999999999E-2</c:v>
                </c:pt>
                <c:pt idx="4">
                  <c:v>1.7000000000000001E-2</c:v>
                </c:pt>
                <c:pt idx="5">
                  <c:v>1.4999999999999999E-2</c:v>
                </c:pt>
                <c:pt idx="6">
                  <c:v>1.2999999999999999E-2</c:v>
                </c:pt>
                <c:pt idx="7">
                  <c:v>1.2999999999999999E-2</c:v>
                </c:pt>
                <c:pt idx="8">
                  <c:v>1.4999999999999999E-2</c:v>
                </c:pt>
                <c:pt idx="9">
                  <c:v>1.6E-2</c:v>
                </c:pt>
                <c:pt idx="10">
                  <c:v>1.4E-2</c:v>
                </c:pt>
                <c:pt idx="11">
                  <c:v>8.0000000000000002E-3</c:v>
                </c:pt>
                <c:pt idx="12">
                  <c:v>1.2999999999999999E-2</c:v>
                </c:pt>
                <c:pt idx="13">
                  <c:v>1.2999999999999999E-2</c:v>
                </c:pt>
                <c:pt idx="14">
                  <c:v>1.2E-2</c:v>
                </c:pt>
                <c:pt idx="15">
                  <c:v>1.4E-2</c:v>
                </c:pt>
                <c:pt idx="16">
                  <c:v>1.2999999999999999E-2</c:v>
                </c:pt>
                <c:pt idx="17">
                  <c:v>1.4E-2</c:v>
                </c:pt>
                <c:pt idx="18">
                  <c:v>1.2999999999999999E-2</c:v>
                </c:pt>
                <c:pt idx="19">
                  <c:v>1.2999999999999999E-2</c:v>
                </c:pt>
              </c:numCache>
            </c:numRef>
          </c:val>
          <c:smooth val="1"/>
          <c:extLst>
            <c:ext xmlns:c16="http://schemas.microsoft.com/office/drawing/2014/chart" uri="{C3380CC4-5D6E-409C-BE32-E72D297353CC}">
              <c16:uniqueId val="{00000002-FC4C-B34A-B1E4-7192EA4BDBE1}"/>
            </c:ext>
          </c:extLst>
        </c:ser>
        <c:dLbls>
          <c:showLegendKey val="0"/>
          <c:showVal val="1"/>
          <c:showCatName val="0"/>
          <c:showSerName val="0"/>
          <c:showPercent val="0"/>
          <c:showBubbleSize val="0"/>
        </c:dLbls>
        <c:marker val="1"/>
        <c:smooth val="0"/>
        <c:axId val="-1280350416"/>
        <c:axId val="-1317939856"/>
      </c:lineChart>
      <c:catAx>
        <c:axId val="-1280350416"/>
        <c:scaling>
          <c:orientation val="minMax"/>
        </c:scaling>
        <c:delete val="0"/>
        <c:axPos val="b"/>
        <c:numFmt formatCode="General" sourceLinked="0"/>
        <c:majorTickMark val="out"/>
        <c:minorTickMark val="none"/>
        <c:tickLblPos val="nextTo"/>
        <c:spPr>
          <a:ln w="32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1317939856"/>
        <c:crosses val="autoZero"/>
        <c:auto val="1"/>
        <c:lblAlgn val="ctr"/>
        <c:lblOffset val="100"/>
        <c:tickLblSkip val="1"/>
        <c:tickMarkSkip val="1"/>
        <c:noMultiLvlLbl val="0"/>
      </c:catAx>
      <c:valAx>
        <c:axId val="-1317939856"/>
        <c:scaling>
          <c:orientation val="minMax"/>
        </c:scaling>
        <c:delete val="0"/>
        <c:axPos val="l"/>
        <c:majorGridlines>
          <c:spPr>
            <a:ln w="3207">
              <a:noFill/>
              <a:prstDash val="solid"/>
            </a:ln>
          </c:spPr>
        </c:majorGridlines>
        <c:numFmt formatCode="0.0%" sourceLinked="0"/>
        <c:majorTickMark val="out"/>
        <c:minorTickMark val="none"/>
        <c:tickLblPos val="nextTo"/>
        <c:spPr>
          <a:ln w="3207">
            <a:no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1280350416"/>
        <c:crossesAt val="1"/>
        <c:crossBetween val="between"/>
      </c:valAx>
      <c:spPr>
        <a:noFill/>
        <a:ln w="25654">
          <a:noFill/>
        </a:ln>
      </c:spPr>
    </c:plotArea>
    <c:legend>
      <c:legendPos val="t"/>
      <c:layout>
        <c:manualLayout>
          <c:xMode val="edge"/>
          <c:yMode val="edge"/>
          <c:x val="7.9773336833255298E-2"/>
          <c:y val="0.892713865918774"/>
          <c:w val="0.894125304700783"/>
          <c:h val="9.0866609032921306E-2"/>
        </c:manualLayout>
      </c:layout>
      <c:overlay val="0"/>
      <c:spPr>
        <a:noFill/>
        <a:ln w="3207">
          <a:noFill/>
          <a:prstDash val="solid"/>
        </a:ln>
      </c:spPr>
      <c:txPr>
        <a:bodyPr/>
        <a:lstStyle/>
        <a:p>
          <a:pPr>
            <a:defRPr sz="1050" b="1" i="0" u="none" strike="noStrike" baseline="0">
              <a:solidFill>
                <a:schemeClr val="tx1"/>
              </a:solidFill>
              <a:latin typeface="+mn-lt"/>
              <a:ea typeface="Arial" charset="0"/>
              <a:cs typeface="Arial" charset="0"/>
            </a:defRPr>
          </a:pPr>
          <a:endParaRPr lang="en-US"/>
        </a:p>
      </c:txPr>
    </c:legend>
    <c:plotVisOnly val="1"/>
    <c:dispBlanksAs val="gap"/>
    <c:showDLblsOverMax val="0"/>
  </c:chart>
  <c:spPr>
    <a:noFill/>
    <a:ln>
      <a:noFill/>
    </a:ln>
  </c:spPr>
  <c:txPr>
    <a:bodyPr/>
    <a:lstStyle/>
    <a:p>
      <a:pPr>
        <a:defRPr sz="2576"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82270613799401E-2"/>
          <c:y val="0.14434960839217201"/>
          <c:w val="0.95782459870557701"/>
          <c:h val="0.72529328945315197"/>
        </c:manualLayout>
      </c:layout>
      <c:barChart>
        <c:barDir val="col"/>
        <c:grouping val="clustered"/>
        <c:varyColors val="0"/>
        <c:ser>
          <c:idx val="0"/>
          <c:order val="0"/>
          <c:tx>
            <c:strRef>
              <c:f>Sheet1!$B$1</c:f>
              <c:strCache>
                <c:ptCount val="1"/>
                <c:pt idx="0">
                  <c:v>Costs ($000s)</c:v>
                </c:pt>
              </c:strCache>
            </c:strRef>
          </c:tx>
          <c:spPr>
            <a:solidFill>
              <a:schemeClr val="accent3">
                <a:lumMod val="60000"/>
                <a:lumOff val="40000"/>
              </a:schemeClr>
            </a:solidFill>
          </c:spPr>
          <c:invertIfNegative val="0"/>
          <c:dPt>
            <c:idx val="5"/>
            <c:invertIfNegative val="0"/>
            <c:bubble3D val="0"/>
            <c:spPr>
              <a:solidFill>
                <a:schemeClr val="accent3"/>
              </a:solidFill>
            </c:spPr>
            <c:extLst>
              <c:ext xmlns:c16="http://schemas.microsoft.com/office/drawing/2014/chart" uri="{C3380CC4-5D6E-409C-BE32-E72D297353CC}">
                <c16:uniqueId val="{0000000B-A85D-46AC-BBE8-5C75886ABA61}"/>
              </c:ext>
            </c:extLst>
          </c:dPt>
          <c:dPt>
            <c:idx val="6"/>
            <c:invertIfNegative val="0"/>
            <c:bubble3D val="0"/>
            <c:extLst>
              <c:ext xmlns:c16="http://schemas.microsoft.com/office/drawing/2014/chart" uri="{C3380CC4-5D6E-409C-BE32-E72D297353CC}">
                <c16:uniqueId val="{00000008-0B21-4326-895D-AA86E99F7DC9}"/>
              </c:ext>
            </c:extLst>
          </c:dPt>
          <c:dPt>
            <c:idx val="15"/>
            <c:invertIfNegative val="0"/>
            <c:bubble3D val="0"/>
            <c:extLst>
              <c:ext xmlns:c16="http://schemas.microsoft.com/office/drawing/2014/chart" uri="{C3380CC4-5D6E-409C-BE32-E72D297353CC}">
                <c16:uniqueId val="{0000000C-A85D-46AC-BBE8-5C75886ABA61}"/>
              </c:ext>
            </c:extLst>
          </c:dPt>
          <c:dPt>
            <c:idx val="16"/>
            <c:invertIfNegative val="0"/>
            <c:bubble3D val="0"/>
            <c:spPr>
              <a:solidFill>
                <a:schemeClr val="accent3"/>
              </a:solidFill>
            </c:spPr>
            <c:extLst>
              <c:ext xmlns:c16="http://schemas.microsoft.com/office/drawing/2014/chart" uri="{C3380CC4-5D6E-409C-BE32-E72D297353CC}">
                <c16:uniqueId val="{00000007-0B21-4326-895D-AA86E99F7DC9}"/>
              </c:ext>
            </c:extLst>
          </c:dPt>
          <c:dPt>
            <c:idx val="23"/>
            <c:invertIfNegative val="0"/>
            <c:bubble3D val="0"/>
            <c:extLst>
              <c:ext xmlns:c16="http://schemas.microsoft.com/office/drawing/2014/chart" uri="{C3380CC4-5D6E-409C-BE32-E72D297353CC}">
                <c16:uniqueId val="{00000000-A85D-46AC-BBE8-5C75886ABA61}"/>
              </c:ext>
            </c:extLst>
          </c:dPt>
          <c:dPt>
            <c:idx val="25"/>
            <c:invertIfNegative val="0"/>
            <c:bubble3D val="0"/>
            <c:extLst>
              <c:ext xmlns:c16="http://schemas.microsoft.com/office/drawing/2014/chart" uri="{C3380CC4-5D6E-409C-BE32-E72D297353CC}">
                <c16:uniqueId val="{00000001-A85D-46AC-BBE8-5C75886ABA61}"/>
              </c:ext>
            </c:extLst>
          </c:dPt>
          <c:dPt>
            <c:idx val="26"/>
            <c:invertIfNegative val="0"/>
            <c:bubble3D val="0"/>
            <c:extLst>
              <c:ext xmlns:c16="http://schemas.microsoft.com/office/drawing/2014/chart" uri="{C3380CC4-5D6E-409C-BE32-E72D297353CC}">
                <c16:uniqueId val="{00000003-A85D-46AC-BBE8-5C75886ABA61}"/>
              </c:ext>
            </c:extLst>
          </c:dPt>
          <c:dLbls>
            <c:dLbl>
              <c:idx val="5"/>
              <c:tx>
                <c:rich>
                  <a:bodyPr wrap="square" lIns="38100" tIns="19050" rIns="38100" bIns="19050" anchor="ctr">
                    <a:spAutoFit/>
                  </a:bodyPr>
                  <a:lstStyle/>
                  <a:p>
                    <a:pPr>
                      <a:lnSpc>
                        <a:spcPct val="90000"/>
                      </a:lnSpc>
                      <a:defRPr sz="800" b="1"/>
                    </a:pPr>
                    <a:r>
                      <a:rPr lang="en-US" dirty="0"/>
                      <a:t>$76.8</a:t>
                    </a:r>
                    <a:r>
                      <a:rPr lang="en-US" baseline="0" dirty="0"/>
                      <a:t> billion</a:t>
                    </a:r>
                    <a:endParaRPr lang="en-US" dirty="0"/>
                  </a:p>
                </c:rich>
              </c:tx>
              <c:numFmt formatCode="&quot;$&quot;#,##0.0&quot;B&quot;"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5D-46AC-BBE8-5C75886ABA61}"/>
                </c:ext>
              </c:extLst>
            </c:dLbl>
            <c:dLbl>
              <c:idx val="16"/>
              <c:layout>
                <c:manualLayout>
                  <c:x val="-1.24541000221133E-2"/>
                  <c:y val="3.3400193919076497E-2"/>
                </c:manualLayout>
              </c:layout>
              <c:tx>
                <c:rich>
                  <a:bodyPr/>
                  <a:lstStyle/>
                  <a:p>
                    <a:r>
                      <a:rPr lang="en-US" dirty="0"/>
                      <a:t>$21.6 </a:t>
                    </a:r>
                    <a:r>
                      <a:rPr lang="en-US" sz="800" b="1" i="0" u="none" strike="noStrike" baseline="0" dirty="0">
                        <a:effectLst/>
                      </a:rPr>
                      <a:t>billion</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21-4326-895D-AA86E99F7DC9}"/>
                </c:ext>
              </c:extLst>
            </c:dLbl>
            <c:numFmt formatCode="&quot;$&quot;#,##0.0&quot;B&quot;" sourceLinked="0"/>
            <c:spPr>
              <a:noFill/>
              <a:ln>
                <a:noFill/>
              </a:ln>
              <a:effectLst/>
            </c:spPr>
            <c:txPr>
              <a:bodyPr wrap="square" lIns="38100" tIns="19050" rIns="38100" bIns="19050" anchor="ctr">
                <a:spAutoFit/>
              </a:bodyPr>
              <a:lstStyle/>
              <a:p>
                <a:pPr>
                  <a:defRPr sz="8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Sheet1!$A$13:$A$29</c:f>
              <c:strCache>
                <c:ptCount val="1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strCache>
            </c:strRef>
          </c:cat>
          <c:val>
            <c:numRef>
              <c:f>Sheet1!$B$13:$B$29</c:f>
              <c:numCache>
                <c:formatCode>"$"#,##0.0</c:formatCode>
                <c:ptCount val="17"/>
                <c:pt idx="0">
                  <c:v>6.4</c:v>
                </c:pt>
                <c:pt idx="1">
                  <c:v>36.299999999999997</c:v>
                </c:pt>
                <c:pt idx="2">
                  <c:v>7.9</c:v>
                </c:pt>
                <c:pt idx="3">
                  <c:v>17</c:v>
                </c:pt>
                <c:pt idx="4">
                  <c:v>35.200000000000003</c:v>
                </c:pt>
                <c:pt idx="5">
                  <c:v>76.8</c:v>
                </c:pt>
                <c:pt idx="6">
                  <c:v>10.8</c:v>
                </c:pt>
                <c:pt idx="7">
                  <c:v>7.7</c:v>
                </c:pt>
                <c:pt idx="8">
                  <c:v>30.3</c:v>
                </c:pt>
                <c:pt idx="9">
                  <c:v>11.8</c:v>
                </c:pt>
                <c:pt idx="10">
                  <c:v>15.7</c:v>
                </c:pt>
                <c:pt idx="11">
                  <c:v>36.200000000000003</c:v>
                </c:pt>
                <c:pt idx="12">
                  <c:v>37</c:v>
                </c:pt>
                <c:pt idx="13">
                  <c:v>13.4</c:v>
                </c:pt>
                <c:pt idx="14">
                  <c:v>15.8</c:v>
                </c:pt>
                <c:pt idx="15">
                  <c:v>15.4</c:v>
                </c:pt>
                <c:pt idx="16">
                  <c:v>21.6</c:v>
                </c:pt>
              </c:numCache>
            </c:numRef>
          </c:val>
          <c:extLst>
            <c:ext xmlns:c16="http://schemas.microsoft.com/office/drawing/2014/chart" uri="{C3380CC4-5D6E-409C-BE32-E72D297353CC}">
              <c16:uniqueId val="{0000000A-A85D-46AC-BBE8-5C75886ABA61}"/>
            </c:ext>
          </c:extLst>
        </c:ser>
        <c:dLbls>
          <c:showLegendKey val="0"/>
          <c:showVal val="0"/>
          <c:showCatName val="0"/>
          <c:showSerName val="0"/>
          <c:showPercent val="0"/>
          <c:showBubbleSize val="0"/>
        </c:dLbls>
        <c:gapWidth val="0"/>
        <c:axId val="-1279863440"/>
        <c:axId val="-1279856848"/>
      </c:barChart>
      <c:catAx>
        <c:axId val="-1279863440"/>
        <c:scaling>
          <c:orientation val="minMax"/>
        </c:scaling>
        <c:delete val="0"/>
        <c:axPos val="b"/>
        <c:numFmt formatCode="General" sourceLinked="0"/>
        <c:majorTickMark val="out"/>
        <c:minorTickMark val="none"/>
        <c:tickLblPos val="low"/>
        <c:txPr>
          <a:bodyPr/>
          <a:lstStyle/>
          <a:p>
            <a:pPr>
              <a:defRPr sz="600"/>
            </a:pPr>
            <a:endParaRPr lang="en-US"/>
          </a:p>
        </c:txPr>
        <c:crossAx val="-1279856848"/>
        <c:crosses val="autoZero"/>
        <c:auto val="1"/>
        <c:lblAlgn val="ctr"/>
        <c:lblOffset val="100"/>
        <c:noMultiLvlLbl val="0"/>
      </c:catAx>
      <c:valAx>
        <c:axId val="-1279856848"/>
        <c:scaling>
          <c:orientation val="minMax"/>
          <c:max val="90"/>
          <c:min val="0"/>
        </c:scaling>
        <c:delete val="1"/>
        <c:axPos val="l"/>
        <c:numFmt formatCode="&quot;$&quot;#,##0" sourceLinked="0"/>
        <c:majorTickMark val="out"/>
        <c:minorTickMark val="none"/>
        <c:tickLblPos val="nextTo"/>
        <c:crossAx val="-1279863440"/>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64675712361802E-2"/>
          <c:y val="4.7876946593203497E-2"/>
          <c:w val="0.95649400136453799"/>
          <c:h val="0.85199047968119801"/>
        </c:manualLayout>
      </c:layout>
      <c:barChart>
        <c:barDir val="col"/>
        <c:grouping val="clustered"/>
        <c:varyColors val="0"/>
        <c:ser>
          <c:idx val="0"/>
          <c:order val="0"/>
          <c:tx>
            <c:strRef>
              <c:f>Sheet1!$A$2</c:f>
              <c:strCache>
                <c:ptCount val="1"/>
                <c:pt idx="0">
                  <c:v>110.1</c:v>
                </c:pt>
              </c:strCache>
            </c:strRef>
          </c:tx>
          <c:spPr>
            <a:solidFill>
              <a:schemeClr val="accent1"/>
            </a:solidFill>
            <a:ln w="50800"/>
          </c:spPr>
          <c:invertIfNegative val="0"/>
          <c:dPt>
            <c:idx val="1"/>
            <c:invertIfNegative val="0"/>
            <c:bubble3D val="0"/>
            <c:spPr>
              <a:solidFill>
                <a:schemeClr val="accent2"/>
              </a:solidFill>
              <a:ln w="50800"/>
            </c:spPr>
            <c:extLst>
              <c:ext xmlns:c16="http://schemas.microsoft.com/office/drawing/2014/chart" uri="{C3380CC4-5D6E-409C-BE32-E72D297353CC}">
                <c16:uniqueId val="{00000001-1FD6-4176-9349-FDE223304180}"/>
              </c:ext>
            </c:extLst>
          </c:dPt>
          <c:dPt>
            <c:idx val="2"/>
            <c:invertIfNegative val="0"/>
            <c:bubble3D val="0"/>
            <c:spPr>
              <a:solidFill>
                <a:schemeClr val="accent2"/>
              </a:solidFill>
              <a:ln w="50800"/>
            </c:spPr>
            <c:extLst>
              <c:ext xmlns:c16="http://schemas.microsoft.com/office/drawing/2014/chart" uri="{C3380CC4-5D6E-409C-BE32-E72D297353CC}">
                <c16:uniqueId val="{00000003-1FD6-4176-9349-FDE223304180}"/>
              </c:ext>
            </c:extLst>
          </c:dPt>
          <c:dPt>
            <c:idx val="3"/>
            <c:invertIfNegative val="0"/>
            <c:bubble3D val="0"/>
            <c:spPr>
              <a:solidFill>
                <a:schemeClr val="accent2"/>
              </a:solidFill>
              <a:ln w="50800"/>
            </c:spPr>
            <c:extLst>
              <c:ext xmlns:c16="http://schemas.microsoft.com/office/drawing/2014/chart" uri="{C3380CC4-5D6E-409C-BE32-E72D297353CC}">
                <c16:uniqueId val="{00000005-1FD6-4176-9349-FDE223304180}"/>
              </c:ext>
            </c:extLst>
          </c:dPt>
          <c:dPt>
            <c:idx val="4"/>
            <c:invertIfNegative val="0"/>
            <c:bubble3D val="0"/>
            <c:spPr>
              <a:solidFill>
                <a:schemeClr val="accent6"/>
              </a:solidFill>
              <a:ln w="50800"/>
            </c:spPr>
            <c:extLst>
              <c:ext xmlns:c16="http://schemas.microsoft.com/office/drawing/2014/chart" uri="{C3380CC4-5D6E-409C-BE32-E72D297353CC}">
                <c16:uniqueId val="{00000007-1FD6-4176-9349-FDE223304180}"/>
              </c:ext>
            </c:extLst>
          </c:dPt>
          <c:dPt>
            <c:idx val="5"/>
            <c:invertIfNegative val="0"/>
            <c:bubble3D val="0"/>
            <c:spPr>
              <a:solidFill>
                <a:schemeClr val="accent3"/>
              </a:solidFill>
              <a:ln w="50800"/>
            </c:spPr>
            <c:extLst>
              <c:ext xmlns:c16="http://schemas.microsoft.com/office/drawing/2014/chart" uri="{C3380CC4-5D6E-409C-BE32-E72D297353CC}">
                <c16:uniqueId val="{00000009-1FD6-4176-9349-FDE223304180}"/>
              </c:ext>
            </c:extLst>
          </c:dPt>
          <c:dPt>
            <c:idx val="6"/>
            <c:invertIfNegative val="0"/>
            <c:bubble3D val="0"/>
            <c:spPr>
              <a:solidFill>
                <a:srgbClr val="00B0F0"/>
              </a:solidFill>
              <a:ln w="50800"/>
            </c:spPr>
            <c:extLst>
              <c:ext xmlns:c16="http://schemas.microsoft.com/office/drawing/2014/chart" uri="{C3380CC4-5D6E-409C-BE32-E72D297353CC}">
                <c16:uniqueId val="{0000000B-1FD6-4176-9349-FDE223304180}"/>
              </c:ext>
            </c:extLst>
          </c:dPt>
          <c:dPt>
            <c:idx val="7"/>
            <c:invertIfNegative val="0"/>
            <c:bubble3D val="0"/>
            <c:spPr>
              <a:solidFill>
                <a:srgbClr val="009A44"/>
              </a:solidFill>
              <a:ln w="50800"/>
            </c:spPr>
            <c:extLst>
              <c:ext xmlns:c16="http://schemas.microsoft.com/office/drawing/2014/chart" uri="{C3380CC4-5D6E-409C-BE32-E72D297353CC}">
                <c16:uniqueId val="{0000000D-1FD6-4176-9349-FDE223304180}"/>
              </c:ext>
            </c:extLst>
          </c:dPt>
          <c:dPt>
            <c:idx val="8"/>
            <c:invertIfNegative val="0"/>
            <c:bubble3D val="0"/>
            <c:spPr>
              <a:solidFill>
                <a:srgbClr val="00B0F0"/>
              </a:solidFill>
              <a:ln w="50800"/>
            </c:spPr>
            <c:extLst>
              <c:ext xmlns:c16="http://schemas.microsoft.com/office/drawing/2014/chart" uri="{C3380CC4-5D6E-409C-BE32-E72D297353CC}">
                <c16:uniqueId val="{0000000F-1FD6-4176-9349-FDE223304180}"/>
              </c:ext>
            </c:extLst>
          </c:dPt>
          <c:dPt>
            <c:idx val="10"/>
            <c:invertIfNegative val="0"/>
            <c:bubble3D val="0"/>
            <c:spPr>
              <a:solidFill>
                <a:schemeClr val="accent4"/>
              </a:solidFill>
              <a:ln w="50800"/>
            </c:spPr>
            <c:extLst>
              <c:ext xmlns:c16="http://schemas.microsoft.com/office/drawing/2014/chart" uri="{C3380CC4-5D6E-409C-BE32-E72D297353CC}">
                <c16:uniqueId val="{00000011-1FD6-4176-9349-FDE223304180}"/>
              </c:ext>
            </c:extLst>
          </c:dPt>
          <c:dPt>
            <c:idx val="11"/>
            <c:invertIfNegative val="0"/>
            <c:bubble3D val="0"/>
            <c:spPr>
              <a:solidFill>
                <a:schemeClr val="accent5"/>
              </a:solidFill>
              <a:ln w="50800"/>
            </c:spPr>
            <c:extLst>
              <c:ext xmlns:c16="http://schemas.microsoft.com/office/drawing/2014/chart" uri="{C3380CC4-5D6E-409C-BE32-E72D297353CC}">
                <c16:uniqueId val="{00000013-1FD6-4176-9349-FDE223304180}"/>
              </c:ext>
            </c:extLst>
          </c:dPt>
          <c:dPt>
            <c:idx val="12"/>
            <c:invertIfNegative val="0"/>
            <c:bubble3D val="0"/>
            <c:spPr>
              <a:solidFill>
                <a:schemeClr val="accent3"/>
              </a:solidFill>
              <a:ln w="50800"/>
            </c:spPr>
            <c:extLst>
              <c:ext xmlns:c16="http://schemas.microsoft.com/office/drawing/2014/chart" uri="{C3380CC4-5D6E-409C-BE32-E72D297353CC}">
                <c16:uniqueId val="{00000015-1FD6-4176-9349-FDE223304180}"/>
              </c:ext>
            </c:extLst>
          </c:dPt>
          <c:dLbls>
            <c:numFmt formatCode="#,##0.0" sourceLinked="0"/>
            <c:spPr>
              <a:noFill/>
              <a:ln>
                <a:noFill/>
              </a:ln>
              <a:effectLst/>
            </c:spPr>
            <c:txPr>
              <a:bodyPr/>
              <a:lstStyle/>
              <a:p>
                <a:pPr>
                  <a:defRPr sz="1050" b="1">
                    <a:solidFill>
                      <a:schemeClr val="tx1"/>
                    </a:solidFill>
                    <a:latin typeface="+mn-lt"/>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strCache>
            </c:strRef>
          </c:cat>
          <c:val>
            <c:numRef>
              <c:f>Sheet1!$B$2:$Q$2</c:f>
              <c:numCache>
                <c:formatCode>General</c:formatCode>
                <c:ptCount val="16"/>
                <c:pt idx="0">
                  <c:v>115.8</c:v>
                </c:pt>
                <c:pt idx="1">
                  <c:v>107.5</c:v>
                </c:pt>
                <c:pt idx="2">
                  <c:v>100.1</c:v>
                </c:pt>
                <c:pt idx="3">
                  <c:v>98.4</c:v>
                </c:pt>
                <c:pt idx="4">
                  <c:v>100.8</c:v>
                </c:pt>
                <c:pt idx="5">
                  <c:v>92.6</c:v>
                </c:pt>
                <c:pt idx="6">
                  <c:v>95.7</c:v>
                </c:pt>
                <c:pt idx="7">
                  <c:v>101</c:v>
                </c:pt>
                <c:pt idx="8">
                  <c:v>99.3</c:v>
                </c:pt>
                <c:pt idx="9">
                  <c:v>101.1</c:v>
                </c:pt>
                <c:pt idx="10">
                  <c:v>106.5</c:v>
                </c:pt>
                <c:pt idx="11">
                  <c:v>102.5</c:v>
                </c:pt>
                <c:pt idx="12">
                  <c:v>96.4</c:v>
                </c:pt>
                <c:pt idx="13">
                  <c:v>97</c:v>
                </c:pt>
                <c:pt idx="14">
                  <c:v>97.8</c:v>
                </c:pt>
                <c:pt idx="15">
                  <c:v>100.7</c:v>
                </c:pt>
              </c:numCache>
            </c:numRef>
          </c:val>
          <c:extLst>
            <c:ext xmlns:c16="http://schemas.microsoft.com/office/drawing/2014/chart" uri="{C3380CC4-5D6E-409C-BE32-E72D297353CC}">
              <c16:uniqueId val="{00000016-1FD6-4176-9349-FDE223304180}"/>
            </c:ext>
          </c:extLst>
        </c:ser>
        <c:dLbls>
          <c:showLegendKey val="0"/>
          <c:showVal val="1"/>
          <c:showCatName val="0"/>
          <c:showSerName val="0"/>
          <c:showPercent val="0"/>
          <c:showBubbleSize val="0"/>
        </c:dLbls>
        <c:gapWidth val="85"/>
        <c:axId val="-1299419312"/>
        <c:axId val="-1299415408"/>
      </c:barChart>
      <c:catAx>
        <c:axId val="-1299419312"/>
        <c:scaling>
          <c:orientation val="minMax"/>
        </c:scaling>
        <c:delete val="0"/>
        <c:axPos val="b"/>
        <c:numFmt formatCode="m/d/yyyy" sourceLinked="0"/>
        <c:majorTickMark val="none"/>
        <c:minorTickMark val="none"/>
        <c:tickLblPos val="low"/>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299415408"/>
        <c:crossesAt val="100"/>
        <c:auto val="1"/>
        <c:lblAlgn val="ctr"/>
        <c:lblOffset val="100"/>
        <c:noMultiLvlLbl val="0"/>
      </c:catAx>
      <c:valAx>
        <c:axId val="-1299415408"/>
        <c:scaling>
          <c:orientation val="minMax"/>
          <c:min val="90"/>
        </c:scaling>
        <c:delete val="0"/>
        <c:axPos val="l"/>
        <c:numFmt formatCode="General" sourceLinked="1"/>
        <c:majorTickMark val="none"/>
        <c:minorTickMark val="none"/>
        <c:tickLblPos val="nextTo"/>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299419312"/>
        <c:crossesAt val="1"/>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64675712361802E-2"/>
          <c:y val="4.7876946593203497E-2"/>
          <c:w val="0.95649400136453799"/>
          <c:h val="0.85199047968119801"/>
        </c:manualLayout>
      </c:layout>
      <c:barChart>
        <c:barDir val="col"/>
        <c:grouping val="clustered"/>
        <c:varyColors val="0"/>
        <c:ser>
          <c:idx val="0"/>
          <c:order val="0"/>
          <c:tx>
            <c:strRef>
              <c:f>Sheet1!$A$2</c:f>
              <c:strCache>
                <c:ptCount val="1"/>
                <c:pt idx="0">
                  <c:v>Investment Income</c:v>
                </c:pt>
              </c:strCache>
            </c:strRef>
          </c:tx>
          <c:spPr>
            <a:solidFill>
              <a:schemeClr val="accent1"/>
            </a:solidFill>
            <a:ln w="50800"/>
          </c:spPr>
          <c:invertIfNegative val="0"/>
          <c:dLbls>
            <c:numFmt formatCode="#,##0.0" sourceLinked="0"/>
            <c:spPr>
              <a:noFill/>
              <a:ln>
                <a:noFill/>
              </a:ln>
              <a:effectLst/>
            </c:spPr>
            <c:txPr>
              <a:bodyPr/>
              <a:lstStyle/>
              <a:p>
                <a:pPr>
                  <a:defRPr sz="1050" b="1">
                    <a:solidFill>
                      <a:schemeClr val="tx1"/>
                    </a:solidFill>
                    <a:latin typeface="+mn-lt"/>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Sheet1!$B$1:$P$1</c:f>
              <c:strCache>
                <c:ptCount val="15"/>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strCache>
            </c:strRef>
          </c:cat>
          <c:val>
            <c:numRef>
              <c:f>Sheet1!$B$2:$P$2</c:f>
              <c:numCache>
                <c:formatCode>General</c:formatCode>
                <c:ptCount val="15"/>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pt idx="14">
                  <c:v>3.1</c:v>
                </c:pt>
              </c:numCache>
            </c:numRef>
          </c:val>
          <c:extLst>
            <c:ext xmlns:c16="http://schemas.microsoft.com/office/drawing/2014/chart" uri="{C3380CC4-5D6E-409C-BE32-E72D297353CC}">
              <c16:uniqueId val="{00000000-FAD9-4A3E-BB84-F6813C46E2B5}"/>
            </c:ext>
          </c:extLst>
        </c:ser>
        <c:dLbls>
          <c:showLegendKey val="0"/>
          <c:showVal val="1"/>
          <c:showCatName val="0"/>
          <c:showSerName val="0"/>
          <c:showPercent val="0"/>
          <c:showBubbleSize val="0"/>
        </c:dLbls>
        <c:gapWidth val="85"/>
        <c:axId val="-1315696224"/>
        <c:axId val="-1315824176"/>
      </c:barChart>
      <c:catAx>
        <c:axId val="-1315696224"/>
        <c:scaling>
          <c:orientation val="minMax"/>
        </c:scaling>
        <c:delete val="0"/>
        <c:axPos val="b"/>
        <c:numFmt formatCode="m/d/yyyy" sourceLinked="0"/>
        <c:majorTickMark val="none"/>
        <c:minorTickMark val="none"/>
        <c:tickLblPos val="nextTo"/>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315824176"/>
        <c:crosses val="autoZero"/>
        <c:auto val="1"/>
        <c:lblAlgn val="ctr"/>
        <c:lblOffset val="100"/>
        <c:noMultiLvlLbl val="0"/>
      </c:catAx>
      <c:valAx>
        <c:axId val="-1315824176"/>
        <c:scaling>
          <c:orientation val="minMax"/>
        </c:scaling>
        <c:delete val="0"/>
        <c:axPos val="l"/>
        <c:numFmt formatCode="General" sourceLinked="1"/>
        <c:majorTickMark val="none"/>
        <c:minorTickMark val="none"/>
        <c:tickLblPos val="nextTo"/>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315696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61417457820803E-2"/>
          <c:y val="4.7876946593203497E-2"/>
          <c:w val="0.93743858254217904"/>
          <c:h val="0.73855015639284405"/>
        </c:manualLayout>
      </c:layout>
      <c:lineChart>
        <c:grouping val="standard"/>
        <c:varyColors val="0"/>
        <c:ser>
          <c:idx val="0"/>
          <c:order val="0"/>
          <c:tx>
            <c:strRef>
              <c:f>Sheet1!$A$2</c:f>
              <c:strCache>
                <c:ptCount val="1"/>
                <c:pt idx="0">
                  <c:v>Commercial Lines</c:v>
                </c:pt>
              </c:strCache>
            </c:strRef>
          </c:tx>
          <c:spPr>
            <a:ln w="50800"/>
          </c:spPr>
          <c:dLbls>
            <c:delete val="1"/>
          </c:dLbls>
          <c:cat>
            <c:strRef>
              <c:f>Sheet1!$B$1:$P$1</c:f>
              <c:strCache>
                <c:ptCount val="15"/>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strCache>
            </c:strRef>
          </c:cat>
          <c:val>
            <c:numRef>
              <c:f>Sheet1!$B$2:$P$2</c:f>
              <c:numCache>
                <c:formatCode>0.00%</c:formatCode>
                <c:ptCount val="15"/>
                <c:pt idx="0">
                  <c:v>8.0000000000000002E-3</c:v>
                </c:pt>
                <c:pt idx="1">
                  <c:v>6.0000000000000001E-3</c:v>
                </c:pt>
                <c:pt idx="2">
                  <c:v>-2.5999999999999999E-2</c:v>
                </c:pt>
                <c:pt idx="3">
                  <c:v>1.0999999999999999E-2</c:v>
                </c:pt>
                <c:pt idx="4">
                  <c:v>7.1999999999999995E-2</c:v>
                </c:pt>
                <c:pt idx="5">
                  <c:v>9.7000000000000003E-2</c:v>
                </c:pt>
                <c:pt idx="6">
                  <c:v>0.224</c:v>
                </c:pt>
                <c:pt idx="7">
                  <c:v>0.124</c:v>
                </c:pt>
                <c:pt idx="8">
                  <c:v>4.1000000000000002E-2</c:v>
                </c:pt>
                <c:pt idx="9">
                  <c:v>-1.2E-2</c:v>
                </c:pt>
                <c:pt idx="10">
                  <c:v>7.6999999999999999E-2</c:v>
                </c:pt>
                <c:pt idx="11">
                  <c:v>-1.6E-2</c:v>
                </c:pt>
                <c:pt idx="12">
                  <c:v>-3.1E-2</c:v>
                </c:pt>
                <c:pt idx="13">
                  <c:v>-0.09</c:v>
                </c:pt>
                <c:pt idx="14">
                  <c:v>-1.4E-2</c:v>
                </c:pt>
              </c:numCache>
            </c:numRef>
          </c:val>
          <c:smooth val="0"/>
          <c:extLst>
            <c:ext xmlns:c16="http://schemas.microsoft.com/office/drawing/2014/chart" uri="{C3380CC4-5D6E-409C-BE32-E72D297353CC}">
              <c16:uniqueId val="{00000000-4BEC-4736-863C-00463111A17D}"/>
            </c:ext>
          </c:extLst>
        </c:ser>
        <c:ser>
          <c:idx val="1"/>
          <c:order val="1"/>
          <c:tx>
            <c:strRef>
              <c:f>Sheet1!$A$3</c:f>
              <c:strCache>
                <c:ptCount val="1"/>
                <c:pt idx="0">
                  <c:v>Personal Lines</c:v>
                </c:pt>
              </c:strCache>
            </c:strRef>
          </c:tx>
          <c:spPr>
            <a:ln w="50800"/>
          </c:spPr>
          <c:dLbls>
            <c:delete val="1"/>
          </c:dLbls>
          <c:cat>
            <c:strRef>
              <c:f>Sheet1!$B$1:$P$1</c:f>
              <c:strCache>
                <c:ptCount val="15"/>
                <c:pt idx="0">
                  <c:v>96</c:v>
                </c:pt>
                <c:pt idx="1">
                  <c:v>97</c:v>
                </c:pt>
                <c:pt idx="2">
                  <c:v>98</c:v>
                </c:pt>
                <c:pt idx="3">
                  <c:v>99</c:v>
                </c:pt>
                <c:pt idx="4">
                  <c:v>00</c:v>
                </c:pt>
                <c:pt idx="5">
                  <c:v>01</c:v>
                </c:pt>
                <c:pt idx="6">
                  <c:v>02</c:v>
                </c:pt>
                <c:pt idx="7">
                  <c:v>03</c:v>
                </c:pt>
                <c:pt idx="8">
                  <c:v>04</c:v>
                </c:pt>
                <c:pt idx="9">
                  <c:v>05</c:v>
                </c:pt>
                <c:pt idx="10">
                  <c:v>06</c:v>
                </c:pt>
                <c:pt idx="11">
                  <c:v>07</c:v>
                </c:pt>
                <c:pt idx="12">
                  <c:v>08</c:v>
                </c:pt>
                <c:pt idx="13">
                  <c:v>09</c:v>
                </c:pt>
                <c:pt idx="14">
                  <c:v>10</c:v>
                </c:pt>
              </c:strCache>
            </c:strRef>
          </c:cat>
          <c:val>
            <c:numRef>
              <c:f>Sheet1!$B$3:$P$3</c:f>
              <c:numCache>
                <c:formatCode>0.00%</c:formatCode>
                <c:ptCount val="15"/>
                <c:pt idx="0">
                  <c:v>8.0000000000000002E-3</c:v>
                </c:pt>
                <c:pt idx="1">
                  <c:v>5.6000000000000001E-2</c:v>
                </c:pt>
                <c:pt idx="2">
                  <c:v>4.1000000000000002E-2</c:v>
                </c:pt>
                <c:pt idx="3">
                  <c:v>0.02</c:v>
                </c:pt>
                <c:pt idx="4">
                  <c:v>1.9E-2</c:v>
                </c:pt>
                <c:pt idx="5">
                  <c:v>7.2999999999999995E-2</c:v>
                </c:pt>
                <c:pt idx="6">
                  <c:v>0.10199999999999999</c:v>
                </c:pt>
                <c:pt idx="7">
                  <c:v>9.6000000000000002E-2</c:v>
                </c:pt>
                <c:pt idx="8">
                  <c:v>0.05</c:v>
                </c:pt>
                <c:pt idx="9">
                  <c:v>2.4E-2</c:v>
                </c:pt>
                <c:pt idx="10">
                  <c:v>1.6E-2</c:v>
                </c:pt>
                <c:pt idx="11">
                  <c:v>-2E-3</c:v>
                </c:pt>
                <c:pt idx="12">
                  <c:v>0</c:v>
                </c:pt>
                <c:pt idx="13">
                  <c:v>0</c:v>
                </c:pt>
                <c:pt idx="14">
                  <c:v>0.03</c:v>
                </c:pt>
              </c:numCache>
            </c:numRef>
          </c:val>
          <c:smooth val="0"/>
          <c:extLst>
            <c:ext xmlns:c16="http://schemas.microsoft.com/office/drawing/2014/chart" uri="{C3380CC4-5D6E-409C-BE32-E72D297353CC}">
              <c16:uniqueId val="{00000001-4BEC-4736-863C-00463111A17D}"/>
            </c:ext>
          </c:extLst>
        </c:ser>
        <c:dLbls>
          <c:showLegendKey val="0"/>
          <c:showVal val="1"/>
          <c:showCatName val="0"/>
          <c:showSerName val="0"/>
          <c:showPercent val="0"/>
          <c:showBubbleSize val="0"/>
        </c:dLbls>
        <c:marker val="1"/>
        <c:smooth val="0"/>
        <c:axId val="-1300226096"/>
        <c:axId val="-1300221520"/>
      </c:lineChart>
      <c:catAx>
        <c:axId val="-1300226096"/>
        <c:scaling>
          <c:orientation val="minMax"/>
        </c:scaling>
        <c:delete val="0"/>
        <c:axPos val="b"/>
        <c:numFmt formatCode="m/d/yyyy" sourceLinked="0"/>
        <c:majorTickMark val="none"/>
        <c:minorTickMark val="none"/>
        <c:tickLblPos val="low"/>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300221520"/>
        <c:crosses val="autoZero"/>
        <c:auto val="1"/>
        <c:lblAlgn val="ctr"/>
        <c:lblOffset val="100"/>
        <c:noMultiLvlLbl val="0"/>
      </c:catAx>
      <c:valAx>
        <c:axId val="-1300221520"/>
        <c:scaling>
          <c:orientation val="minMax"/>
        </c:scaling>
        <c:delete val="0"/>
        <c:axPos val="l"/>
        <c:numFmt formatCode="0%" sourceLinked="0"/>
        <c:majorTickMark val="none"/>
        <c:minorTickMark val="none"/>
        <c:tickLblPos val="nextTo"/>
        <c:spPr>
          <a:ln>
            <a:noFill/>
          </a:ln>
        </c:spPr>
        <c:txPr>
          <a:bodyPr/>
          <a:lstStyle/>
          <a:p>
            <a:pPr>
              <a:defRPr sz="1200" b="0" i="0" baseline="0">
                <a:solidFill>
                  <a:schemeClr val="tx1"/>
                </a:solidFill>
                <a:latin typeface="+mn-lt"/>
                <a:cs typeface="Times New Roman" panose="02020603050405020304" pitchFamily="18" charset="0"/>
              </a:defRPr>
            </a:pPr>
            <a:endParaRPr lang="en-US"/>
          </a:p>
        </c:txPr>
        <c:crossAx val="-1300226096"/>
        <c:crosses val="autoZero"/>
        <c:crossBetween val="between"/>
      </c:valAx>
    </c:plotArea>
    <c:legend>
      <c:legendPos val="b"/>
      <c:layout>
        <c:manualLayout>
          <c:xMode val="edge"/>
          <c:yMode val="edge"/>
          <c:x val="0.32560141520589497"/>
          <c:y val="0.90871155132225201"/>
          <c:w val="0.34586689782742303"/>
          <c:h val="9.0565965499067702E-2"/>
        </c:manualLayout>
      </c:layout>
      <c:overlay val="0"/>
      <c:txPr>
        <a:bodyPr/>
        <a:lstStyle/>
        <a:p>
          <a:pPr>
            <a:defRPr sz="105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40893094790607E-2"/>
          <c:y val="4.5373128859261702E-2"/>
          <c:w val="0.90769696085191898"/>
          <c:h val="0.77070459083087395"/>
        </c:manualLayout>
      </c:layout>
      <c:barChart>
        <c:barDir val="col"/>
        <c:grouping val="clustered"/>
        <c:varyColors val="0"/>
        <c:ser>
          <c:idx val="0"/>
          <c:order val="0"/>
          <c:tx>
            <c:strRef>
              <c:f>Sheet1!$B$1</c:f>
              <c:strCache>
                <c:ptCount val="1"/>
                <c:pt idx="0">
                  <c:v>Commercial </c:v>
                </c:pt>
              </c:strCache>
            </c:strRef>
          </c:tx>
          <c:spPr>
            <a:ln w="19050">
              <a:noFill/>
              <a:miter lim="800000"/>
            </a:ln>
          </c:spPr>
          <c:invertIfNegative val="0"/>
          <c:dLbls>
            <c:dLbl>
              <c:idx val="0"/>
              <c:layout>
                <c:manualLayout>
                  <c:x val="-4.59242250287025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7-4313-B714-2B478BC1C0CA}"/>
                </c:ext>
              </c:extLst>
            </c:dLbl>
            <c:dLbl>
              <c:idx val="1"/>
              <c:delete val="1"/>
              <c:extLst>
                <c:ext xmlns:c15="http://schemas.microsoft.com/office/drawing/2012/chart" uri="{CE6537A1-D6FC-4f65-9D91-7224C49458BB}"/>
                <c:ext xmlns:c16="http://schemas.microsoft.com/office/drawing/2014/chart" uri="{C3380CC4-5D6E-409C-BE32-E72D297353CC}">
                  <c16:uniqueId val="{00000001-CF67-4313-B714-2B478BC1C0CA}"/>
                </c:ext>
              </c:extLst>
            </c:dLbl>
            <c:dLbl>
              <c:idx val="2"/>
              <c:delete val="1"/>
              <c:extLst>
                <c:ext xmlns:c15="http://schemas.microsoft.com/office/drawing/2012/chart" uri="{CE6537A1-D6FC-4f65-9D91-7224C49458BB}"/>
                <c:ext xmlns:c16="http://schemas.microsoft.com/office/drawing/2014/chart" uri="{C3380CC4-5D6E-409C-BE32-E72D297353CC}">
                  <c16:uniqueId val="{00000002-CF67-4313-B714-2B478BC1C0CA}"/>
                </c:ext>
              </c:extLst>
            </c:dLbl>
            <c:dLbl>
              <c:idx val="3"/>
              <c:delete val="1"/>
              <c:extLst>
                <c:ext xmlns:c15="http://schemas.microsoft.com/office/drawing/2012/chart" uri="{CE6537A1-D6FC-4f65-9D91-7224C49458BB}"/>
                <c:ext xmlns:c16="http://schemas.microsoft.com/office/drawing/2014/chart" uri="{C3380CC4-5D6E-409C-BE32-E72D297353CC}">
                  <c16:uniqueId val="{00000003-CF67-4313-B714-2B478BC1C0CA}"/>
                </c:ext>
              </c:extLst>
            </c:dLbl>
            <c:dLbl>
              <c:idx val="4"/>
              <c:delete val="1"/>
              <c:extLst>
                <c:ext xmlns:c15="http://schemas.microsoft.com/office/drawing/2012/chart" uri="{CE6537A1-D6FC-4f65-9D91-7224C49458BB}"/>
                <c:ext xmlns:c16="http://schemas.microsoft.com/office/drawing/2014/chart" uri="{C3380CC4-5D6E-409C-BE32-E72D297353CC}">
                  <c16:uniqueId val="{00000004-CF67-4313-B714-2B478BC1C0CA}"/>
                </c:ext>
              </c:extLst>
            </c:dLbl>
            <c:dLbl>
              <c:idx val="5"/>
              <c:delete val="1"/>
              <c:extLst>
                <c:ext xmlns:c15="http://schemas.microsoft.com/office/drawing/2012/chart" uri="{CE6537A1-D6FC-4f65-9D91-7224C49458BB}"/>
                <c:ext xmlns:c16="http://schemas.microsoft.com/office/drawing/2014/chart" uri="{C3380CC4-5D6E-409C-BE32-E72D297353CC}">
                  <c16:uniqueId val="{00000005-CF67-4313-B714-2B478BC1C0CA}"/>
                </c:ext>
              </c:extLst>
            </c:dLbl>
            <c:dLbl>
              <c:idx val="7"/>
              <c:delete val="1"/>
              <c:extLst>
                <c:ext xmlns:c15="http://schemas.microsoft.com/office/drawing/2012/chart" uri="{CE6537A1-D6FC-4f65-9D91-7224C49458BB}"/>
                <c:ext xmlns:c16="http://schemas.microsoft.com/office/drawing/2014/chart" uri="{C3380CC4-5D6E-409C-BE32-E72D297353CC}">
                  <c16:uniqueId val="{00000000-67A5-49DD-A8BB-1F34BDF0D826}"/>
                </c:ext>
              </c:extLst>
            </c:dLbl>
            <c:dLbl>
              <c:idx val="8"/>
              <c:delete val="1"/>
              <c:extLst>
                <c:ext xmlns:c15="http://schemas.microsoft.com/office/drawing/2012/chart" uri="{CE6537A1-D6FC-4f65-9D91-7224C49458BB}"/>
                <c:ext xmlns:c16="http://schemas.microsoft.com/office/drawing/2014/chart" uri="{C3380CC4-5D6E-409C-BE32-E72D297353CC}">
                  <c16:uniqueId val="{00000001-67A5-49DD-A8BB-1F34BDF0D826}"/>
                </c:ext>
              </c:extLst>
            </c:dLbl>
            <c:dLbl>
              <c:idx val="9"/>
              <c:delete val="1"/>
              <c:extLst>
                <c:ext xmlns:c15="http://schemas.microsoft.com/office/drawing/2012/chart" uri="{CE6537A1-D6FC-4f65-9D91-7224C49458BB}"/>
                <c:ext xmlns:c16="http://schemas.microsoft.com/office/drawing/2014/chart" uri="{C3380CC4-5D6E-409C-BE32-E72D297353CC}">
                  <c16:uniqueId val="{00000002-67A5-49DD-A8BB-1F34BDF0D826}"/>
                </c:ext>
              </c:extLst>
            </c:dLbl>
            <c:spPr>
              <a:noFill/>
              <a:ln>
                <a:noFill/>
              </a:ln>
              <a:effectLst/>
            </c:spPr>
            <c:txPr>
              <a:bodyPr rot="0" vert="horz"/>
              <a:lstStyle/>
              <a:p>
                <a:pPr>
                  <a:defRPr sz="105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0.0%</c:formatCode>
                <c:ptCount val="11"/>
                <c:pt idx="0">
                  <c:v>0.93767242799999995</c:v>
                </c:pt>
                <c:pt idx="1">
                  <c:v>0.94260080899999998</c:v>
                </c:pt>
                <c:pt idx="2">
                  <c:v>0.96710875399999996</c:v>
                </c:pt>
                <c:pt idx="3">
                  <c:v>0.99650048099999999</c:v>
                </c:pt>
                <c:pt idx="4">
                  <c:v>0.98110467599999995</c:v>
                </c:pt>
                <c:pt idx="5">
                  <c:v>1.0351213889999991</c:v>
                </c:pt>
                <c:pt idx="6">
                  <c:v>1.0715707830000001</c:v>
                </c:pt>
                <c:pt idx="7">
                  <c:v>1.067609163</c:v>
                </c:pt>
                <c:pt idx="8">
                  <c:v>1.0357630289999999</c:v>
                </c:pt>
                <c:pt idx="9">
                  <c:v>1.087963504</c:v>
                </c:pt>
                <c:pt idx="10">
                  <c:v>1.1019355019999999</c:v>
                </c:pt>
              </c:numCache>
            </c:numRef>
          </c:val>
          <c:extLst>
            <c:ext xmlns:c16="http://schemas.microsoft.com/office/drawing/2014/chart" uri="{C3380CC4-5D6E-409C-BE32-E72D297353CC}">
              <c16:uniqueId val="{00000006-CF67-4313-B714-2B478BC1C0CA}"/>
            </c:ext>
          </c:extLst>
        </c:ser>
        <c:ser>
          <c:idx val="1"/>
          <c:order val="1"/>
          <c:tx>
            <c:strRef>
              <c:f>Sheet1!$C$1</c:f>
              <c:strCache>
                <c:ptCount val="1"/>
                <c:pt idx="0">
                  <c:v>Personal</c:v>
                </c:pt>
              </c:strCache>
            </c:strRef>
          </c:tx>
          <c:spPr>
            <a:ln w="19050">
              <a:noFill/>
              <a:miter lim="800000"/>
            </a:ln>
          </c:spPr>
          <c:invertIfNegative val="0"/>
          <c:dLbls>
            <c:dLbl>
              <c:idx val="0"/>
              <c:layout>
                <c:manualLayout>
                  <c:x val="7.3462932744395998E-3"/>
                  <c:y val="4.63804445437789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2C-4925-AC73-346835097ED7}"/>
                </c:ext>
              </c:extLst>
            </c:dLbl>
            <c:dLbl>
              <c:idx val="1"/>
              <c:delete val="1"/>
              <c:extLst>
                <c:ext xmlns:c15="http://schemas.microsoft.com/office/drawing/2012/chart" uri="{CE6537A1-D6FC-4f65-9D91-7224C49458BB}"/>
                <c:ext xmlns:c16="http://schemas.microsoft.com/office/drawing/2014/chart" uri="{C3380CC4-5D6E-409C-BE32-E72D297353CC}">
                  <c16:uniqueId val="{00000003-67A5-49DD-A8BB-1F34BDF0D826}"/>
                </c:ext>
              </c:extLst>
            </c:dLbl>
            <c:dLbl>
              <c:idx val="2"/>
              <c:delete val="1"/>
              <c:extLst>
                <c:ext xmlns:c15="http://schemas.microsoft.com/office/drawing/2012/chart" uri="{CE6537A1-D6FC-4f65-9D91-7224C49458BB}"/>
                <c:ext xmlns:c16="http://schemas.microsoft.com/office/drawing/2014/chart" uri="{C3380CC4-5D6E-409C-BE32-E72D297353CC}">
                  <c16:uniqueId val="{00000004-67A5-49DD-A8BB-1F34BDF0D826}"/>
                </c:ext>
              </c:extLst>
            </c:dLbl>
            <c:dLbl>
              <c:idx val="3"/>
              <c:layout>
                <c:manualLayout>
                  <c:x val="0"/>
                  <c:y val="-1.5308073164393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7-4313-B714-2B478BC1C0CA}"/>
                </c:ext>
              </c:extLst>
            </c:dLbl>
            <c:dLbl>
              <c:idx val="4"/>
              <c:delete val="1"/>
              <c:extLst>
                <c:ext xmlns:c15="http://schemas.microsoft.com/office/drawing/2012/chart" uri="{CE6537A1-D6FC-4f65-9D91-7224C49458BB}"/>
                <c:ext xmlns:c16="http://schemas.microsoft.com/office/drawing/2014/chart" uri="{C3380CC4-5D6E-409C-BE32-E72D297353CC}">
                  <c16:uniqueId val="{00000005-67A5-49DD-A8BB-1F34BDF0D826}"/>
                </c:ext>
              </c:extLst>
            </c:dLbl>
            <c:dLbl>
              <c:idx val="5"/>
              <c:delete val="1"/>
              <c:extLst>
                <c:ext xmlns:c15="http://schemas.microsoft.com/office/drawing/2012/chart" uri="{CE6537A1-D6FC-4f65-9D91-7224C49458BB}"/>
                <c:ext xmlns:c16="http://schemas.microsoft.com/office/drawing/2014/chart" uri="{C3380CC4-5D6E-409C-BE32-E72D297353CC}">
                  <c16:uniqueId val="{00000006-67A5-49DD-A8BB-1F34BDF0D826}"/>
                </c:ext>
              </c:extLst>
            </c:dLbl>
            <c:dLbl>
              <c:idx val="6"/>
              <c:delete val="1"/>
              <c:extLst>
                <c:ext xmlns:c15="http://schemas.microsoft.com/office/drawing/2012/chart" uri="{CE6537A1-D6FC-4f65-9D91-7224C49458BB}"/>
                <c:ext xmlns:c16="http://schemas.microsoft.com/office/drawing/2014/chart" uri="{C3380CC4-5D6E-409C-BE32-E72D297353CC}">
                  <c16:uniqueId val="{00000008-CF67-4313-B714-2B478BC1C0CA}"/>
                </c:ext>
              </c:extLst>
            </c:dLbl>
            <c:dLbl>
              <c:idx val="7"/>
              <c:delete val="1"/>
              <c:extLst>
                <c:ext xmlns:c15="http://schemas.microsoft.com/office/drawing/2012/chart" uri="{CE6537A1-D6FC-4f65-9D91-7224C49458BB}"/>
                <c:ext xmlns:c16="http://schemas.microsoft.com/office/drawing/2014/chart" uri="{C3380CC4-5D6E-409C-BE32-E72D297353CC}">
                  <c16:uniqueId val="{00000009-CF67-4313-B714-2B478BC1C0CA}"/>
                </c:ext>
              </c:extLst>
            </c:dLbl>
            <c:dLbl>
              <c:idx val="8"/>
              <c:delete val="1"/>
              <c:extLst>
                <c:ext xmlns:c15="http://schemas.microsoft.com/office/drawing/2012/chart" uri="{CE6537A1-D6FC-4f65-9D91-7224C49458BB}"/>
                <c:ext xmlns:c16="http://schemas.microsoft.com/office/drawing/2014/chart" uri="{C3380CC4-5D6E-409C-BE32-E72D297353CC}">
                  <c16:uniqueId val="{0000000A-CF67-4313-B714-2B478BC1C0CA}"/>
                </c:ext>
              </c:extLst>
            </c:dLbl>
            <c:dLbl>
              <c:idx val="9"/>
              <c:delete val="1"/>
              <c:extLst>
                <c:ext xmlns:c15="http://schemas.microsoft.com/office/drawing/2012/chart" uri="{CE6537A1-D6FC-4f65-9D91-7224C49458BB}"/>
                <c:ext xmlns:c16="http://schemas.microsoft.com/office/drawing/2014/chart" uri="{C3380CC4-5D6E-409C-BE32-E72D297353CC}">
                  <c16:uniqueId val="{0000000B-CF67-4313-B714-2B478BC1C0CA}"/>
                </c:ext>
              </c:extLst>
            </c:dLbl>
            <c:dLbl>
              <c:idx val="10"/>
              <c:layout>
                <c:manualLayout>
                  <c:x val="1.16211191167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7-4313-B714-2B478BC1C0CA}"/>
                </c:ext>
              </c:extLst>
            </c:dLbl>
            <c:spPr>
              <a:noFill/>
              <a:ln>
                <a:noFill/>
              </a:ln>
              <a:effectLst/>
            </c:spPr>
            <c:txPr>
              <a:bodyPr rot="0" vert="horz"/>
              <a:lstStyle/>
              <a:p>
                <a:pPr>
                  <a:defRPr sz="105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Sheet1!$C$2:$C$12</c:f>
              <c:numCache>
                <c:formatCode>0.0%</c:formatCode>
                <c:ptCount val="11"/>
                <c:pt idx="0">
                  <c:v>0.95324076300000005</c:v>
                </c:pt>
                <c:pt idx="1">
                  <c:v>0.98066155799999999</c:v>
                </c:pt>
                <c:pt idx="2">
                  <c:v>1.001022291</c:v>
                </c:pt>
                <c:pt idx="3">
                  <c:v>1.0079562689999999</c:v>
                </c:pt>
                <c:pt idx="4">
                  <c:v>1.009587682</c:v>
                </c:pt>
                <c:pt idx="5">
                  <c:v>1.024596305</c:v>
                </c:pt>
                <c:pt idx="6">
                  <c:v>1.0222077549999999</c:v>
                </c:pt>
                <c:pt idx="7">
                  <c:v>1.0180389860000001</c:v>
                </c:pt>
                <c:pt idx="8">
                  <c:v>1.024493095</c:v>
                </c:pt>
                <c:pt idx="9">
                  <c:v>1.043378776</c:v>
                </c:pt>
                <c:pt idx="10">
                  <c:v>1.0603729120000001</c:v>
                </c:pt>
              </c:numCache>
            </c:numRef>
          </c:val>
          <c:extLst>
            <c:ext xmlns:c16="http://schemas.microsoft.com/office/drawing/2014/chart" uri="{C3380CC4-5D6E-409C-BE32-E72D297353CC}">
              <c16:uniqueId val="{0000000D-CF67-4313-B714-2B478BC1C0CA}"/>
            </c:ext>
          </c:extLst>
        </c:ser>
        <c:dLbls>
          <c:showLegendKey val="0"/>
          <c:showVal val="0"/>
          <c:showCatName val="0"/>
          <c:showSerName val="0"/>
          <c:showPercent val="0"/>
          <c:showBubbleSize val="0"/>
        </c:dLbls>
        <c:gapWidth val="60"/>
        <c:axId val="-1332975504"/>
        <c:axId val="-1333078704"/>
      </c:barChart>
      <c:catAx>
        <c:axId val="-1332975504"/>
        <c:scaling>
          <c:orientation val="minMax"/>
        </c:scaling>
        <c:delete val="0"/>
        <c:axPos val="b"/>
        <c:numFmt formatCode="General" sourceLinked="1"/>
        <c:majorTickMark val="out"/>
        <c:minorTickMark val="none"/>
        <c:tickLblPos val="low"/>
        <c:spPr>
          <a:ln>
            <a:noFill/>
          </a:ln>
        </c:spPr>
        <c:txPr>
          <a:bodyPr rot="-60000000" vert="horz"/>
          <a:lstStyle/>
          <a:p>
            <a:pPr>
              <a:defRPr sz="1200">
                <a:solidFill>
                  <a:srgbClr val="595959"/>
                </a:solidFill>
              </a:defRPr>
            </a:pPr>
            <a:endParaRPr lang="en-US"/>
          </a:p>
        </c:txPr>
        <c:crossAx val="-1333078704"/>
        <c:crossesAt val="1"/>
        <c:auto val="1"/>
        <c:lblAlgn val="ctr"/>
        <c:lblOffset val="100"/>
        <c:noMultiLvlLbl val="0"/>
      </c:catAx>
      <c:valAx>
        <c:axId val="-1333078704"/>
        <c:scaling>
          <c:orientation val="minMax"/>
        </c:scaling>
        <c:delete val="0"/>
        <c:axPos val="l"/>
        <c:numFmt formatCode="0%" sourceLinked="0"/>
        <c:majorTickMark val="out"/>
        <c:minorTickMark val="none"/>
        <c:tickLblPos val="nextTo"/>
        <c:spPr>
          <a:ln>
            <a:noFill/>
          </a:ln>
        </c:spPr>
        <c:txPr>
          <a:bodyPr rot="-60000000" vert="horz"/>
          <a:lstStyle/>
          <a:p>
            <a:pPr>
              <a:defRPr sz="1200">
                <a:solidFill>
                  <a:srgbClr val="595959"/>
                </a:solidFill>
              </a:defRPr>
            </a:pPr>
            <a:endParaRPr lang="en-US"/>
          </a:p>
        </c:txPr>
        <c:crossAx val="-1332975504"/>
        <c:crosses val="autoZero"/>
        <c:crossBetween val="between"/>
      </c:valAx>
    </c:plotArea>
    <c:legend>
      <c:legendPos val="b"/>
      <c:layout>
        <c:manualLayout>
          <c:xMode val="edge"/>
          <c:yMode val="edge"/>
          <c:x val="0.395967289906135"/>
          <c:y val="0.92094044747590798"/>
          <c:w val="0.20806530449807201"/>
          <c:h val="7.9059560335083698E-2"/>
        </c:manualLayout>
      </c:layout>
      <c:overlay val="0"/>
      <c:txPr>
        <a:bodyPr/>
        <a:lstStyle/>
        <a:p>
          <a:pPr>
            <a:defRPr sz="1050" b="1">
              <a:solidFill>
                <a:srgbClr val="595959"/>
              </a:solidFill>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90664432222803E-2"/>
          <c:y val="4.4584494147331601E-2"/>
          <c:w val="0.90463299539239395"/>
          <c:h val="0.62607206148879402"/>
        </c:manualLayout>
      </c:layout>
      <c:lineChart>
        <c:grouping val="standard"/>
        <c:varyColors val="0"/>
        <c:ser>
          <c:idx val="1"/>
          <c:order val="0"/>
          <c:tx>
            <c:strRef>
              <c:f>Sheet1!$B$1</c:f>
              <c:strCache>
                <c:ptCount val="1"/>
                <c:pt idx="0">
                  <c:v>Number Employed (left axis)</c:v>
                </c:pt>
              </c:strCache>
            </c:strRef>
          </c:tx>
          <c:spPr>
            <a:ln w="5080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Sheet1!$B$2:$B$45</c:f>
              <c:numCache>
                <c:formatCode>_(* #,##0.0_);_(* \(#,##0.0\);_(* "-"??_);_(@_)</c:formatCode>
                <c:ptCount val="44"/>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formatCode="General">
                  <c:v>143.733</c:v>
                </c:pt>
                <c:pt idx="41">
                  <c:v>144.172</c:v>
                </c:pt>
                <c:pt idx="42">
                  <c:v>144.80799999999999</c:v>
                </c:pt>
                <c:pt idx="43">
                  <c:v>145.303</c:v>
                </c:pt>
              </c:numCache>
            </c:numRef>
          </c:val>
          <c:smooth val="0"/>
          <c:extLst>
            <c:ext xmlns:c16="http://schemas.microsoft.com/office/drawing/2014/chart" uri="{C3380CC4-5D6E-409C-BE32-E72D297353CC}">
              <c16:uniqueId val="{00000000-82C6-461C-93B5-4CC3FB4FCC4D}"/>
            </c:ext>
          </c:extLst>
        </c:ser>
        <c:dLbls>
          <c:showLegendKey val="0"/>
          <c:showVal val="0"/>
          <c:showCatName val="0"/>
          <c:showSerName val="0"/>
          <c:showPercent val="0"/>
          <c:showBubbleSize val="0"/>
        </c:dLbls>
        <c:marker val="1"/>
        <c:smooth val="0"/>
        <c:axId val="-1282138576"/>
        <c:axId val="-1280013456"/>
      </c:lineChart>
      <c:lineChart>
        <c:grouping val="standard"/>
        <c:varyColors val="0"/>
        <c:ser>
          <c:idx val="0"/>
          <c:order val="1"/>
          <c:tx>
            <c:strRef>
              <c:f>Sheet1!$C$1</c:f>
              <c:strCache>
                <c:ptCount val="1"/>
                <c:pt idx="0">
                  <c:v>Collision Claim Frequency (right axis)</c:v>
                </c:pt>
              </c:strCache>
            </c:strRef>
          </c:tx>
          <c:spPr>
            <a:ln w="50800"/>
          </c:spPr>
          <c:marker>
            <c:symbol val="none"/>
          </c:marker>
          <c:cat>
            <c:strRef>
              <c:f>Sheet1!$A$2:$A$45</c:f>
              <c:strCache>
                <c:ptCount val="44"/>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pt idx="41">
                  <c:v>16:Q2</c:v>
                </c:pt>
                <c:pt idx="42">
                  <c:v>16:Q3</c:v>
                </c:pt>
                <c:pt idx="43">
                  <c:v>16:Q4</c:v>
                </c:pt>
              </c:strCache>
            </c:strRef>
          </c:cat>
          <c:val>
            <c:numRef>
              <c:f>Sheet1!$C$2:$C$45</c:f>
              <c:numCache>
                <c:formatCode>General</c:formatCode>
                <c:ptCount val="44"/>
                <c:pt idx="0">
                  <c:v>5.84</c:v>
                </c:pt>
                <c:pt idx="1">
                  <c:v>5.78</c:v>
                </c:pt>
                <c:pt idx="2">
                  <c:v>5.73</c:v>
                </c:pt>
                <c:pt idx="3">
                  <c:v>5.7</c:v>
                </c:pt>
                <c:pt idx="4">
                  <c:v>5.74</c:v>
                </c:pt>
                <c:pt idx="5">
                  <c:v>5.78</c:v>
                </c:pt>
                <c:pt idx="6">
                  <c:v>5.8</c:v>
                </c:pt>
                <c:pt idx="7">
                  <c:v>5.84</c:v>
                </c:pt>
                <c:pt idx="8">
                  <c:v>5.85</c:v>
                </c:pt>
                <c:pt idx="9">
                  <c:v>5.8199999999999976</c:v>
                </c:pt>
                <c:pt idx="10">
                  <c:v>5.77</c:v>
                </c:pt>
                <c:pt idx="11">
                  <c:v>5.7</c:v>
                </c:pt>
                <c:pt idx="12">
                  <c:v>5.67</c:v>
                </c:pt>
                <c:pt idx="13">
                  <c:v>5.63</c:v>
                </c:pt>
                <c:pt idx="14">
                  <c:v>5.6199999999999957</c:v>
                </c:pt>
                <c:pt idx="15">
                  <c:v>5.57</c:v>
                </c:pt>
                <c:pt idx="16">
                  <c:v>5.56</c:v>
                </c:pt>
                <c:pt idx="17">
                  <c:v>5.58</c:v>
                </c:pt>
                <c:pt idx="18">
                  <c:v>5.6</c:v>
                </c:pt>
                <c:pt idx="19">
                  <c:v>5.63</c:v>
                </c:pt>
                <c:pt idx="20">
                  <c:v>5.6199999999999957</c:v>
                </c:pt>
                <c:pt idx="21">
                  <c:v>5.6099999999999977</c:v>
                </c:pt>
                <c:pt idx="22">
                  <c:v>5.6099999999999977</c:v>
                </c:pt>
                <c:pt idx="23">
                  <c:v>5.63</c:v>
                </c:pt>
                <c:pt idx="24">
                  <c:v>5.55</c:v>
                </c:pt>
                <c:pt idx="25">
                  <c:v>5.58</c:v>
                </c:pt>
                <c:pt idx="26">
                  <c:v>5.58</c:v>
                </c:pt>
                <c:pt idx="27">
                  <c:v>5.55</c:v>
                </c:pt>
                <c:pt idx="28">
                  <c:v>5.58</c:v>
                </c:pt>
                <c:pt idx="29">
                  <c:v>5.6</c:v>
                </c:pt>
                <c:pt idx="30">
                  <c:v>5.64</c:v>
                </c:pt>
                <c:pt idx="31">
                  <c:v>5.68</c:v>
                </c:pt>
                <c:pt idx="32">
                  <c:v>5.81</c:v>
                </c:pt>
                <c:pt idx="33">
                  <c:v>5.8599999999999977</c:v>
                </c:pt>
                <c:pt idx="34">
                  <c:v>5.89</c:v>
                </c:pt>
                <c:pt idx="35">
                  <c:v>5.93</c:v>
                </c:pt>
                <c:pt idx="36">
                  <c:v>5.92</c:v>
                </c:pt>
                <c:pt idx="37">
                  <c:v>5.94</c:v>
                </c:pt>
                <c:pt idx="38">
                  <c:v>5.97</c:v>
                </c:pt>
                <c:pt idx="39">
                  <c:v>6</c:v>
                </c:pt>
                <c:pt idx="40">
                  <c:v>5.98</c:v>
                </c:pt>
                <c:pt idx="41">
                  <c:v>5.99</c:v>
                </c:pt>
                <c:pt idx="42">
                  <c:v>6.04</c:v>
                </c:pt>
                <c:pt idx="43">
                  <c:v>6.06</c:v>
                </c:pt>
              </c:numCache>
            </c:numRef>
          </c:val>
          <c:smooth val="0"/>
          <c:extLst>
            <c:ext xmlns:c16="http://schemas.microsoft.com/office/drawing/2014/chart" uri="{C3380CC4-5D6E-409C-BE32-E72D297353CC}">
              <c16:uniqueId val="{00000001-82C6-461C-93B5-4CC3FB4FCC4D}"/>
            </c:ext>
          </c:extLst>
        </c:ser>
        <c:dLbls>
          <c:showLegendKey val="0"/>
          <c:showVal val="0"/>
          <c:showCatName val="0"/>
          <c:showSerName val="0"/>
          <c:showPercent val="0"/>
          <c:showBubbleSize val="0"/>
        </c:dLbls>
        <c:marker val="1"/>
        <c:smooth val="0"/>
        <c:axId val="-1280018544"/>
        <c:axId val="-1280014768"/>
      </c:lineChart>
      <c:catAx>
        <c:axId val="-1282138576"/>
        <c:scaling>
          <c:orientation val="minMax"/>
        </c:scaling>
        <c:delete val="0"/>
        <c:axPos val="b"/>
        <c:numFmt formatCode="General" sourceLinked="1"/>
        <c:majorTickMark val="out"/>
        <c:minorTickMark val="none"/>
        <c:tickLblPos val="nextTo"/>
        <c:spPr>
          <a:ln>
            <a:noFill/>
          </a:ln>
        </c:spPr>
        <c:txPr>
          <a:bodyPr rot="-5400000" vert="horz"/>
          <a:lstStyle/>
          <a:p>
            <a:pPr>
              <a:defRPr sz="1200"/>
            </a:pPr>
            <a:endParaRPr lang="en-US"/>
          </a:p>
        </c:txPr>
        <c:crossAx val="-1280013456"/>
        <c:crossesAt val="0"/>
        <c:auto val="0"/>
        <c:lblAlgn val="ctr"/>
        <c:lblOffset val="100"/>
        <c:tickLblSkip val="2"/>
        <c:tickMarkSkip val="1"/>
        <c:noMultiLvlLbl val="0"/>
      </c:catAx>
      <c:valAx>
        <c:axId val="-1280013456"/>
        <c:scaling>
          <c:orientation val="minMax"/>
        </c:scaling>
        <c:delete val="0"/>
        <c:axPos val="l"/>
        <c:numFmt formatCode="#,##0" sourceLinked="0"/>
        <c:majorTickMark val="out"/>
        <c:minorTickMark val="none"/>
        <c:tickLblPos val="nextTo"/>
        <c:spPr>
          <a:ln>
            <a:noFill/>
          </a:ln>
        </c:spPr>
        <c:txPr>
          <a:bodyPr rot="0" vert="horz"/>
          <a:lstStyle/>
          <a:p>
            <a:pPr>
              <a:defRPr sz="1200"/>
            </a:pPr>
            <a:endParaRPr lang="en-US"/>
          </a:p>
        </c:txPr>
        <c:crossAx val="-1282138576"/>
        <c:crosses val="autoZero"/>
        <c:crossBetween val="between"/>
        <c:minorUnit val="1"/>
      </c:valAx>
      <c:catAx>
        <c:axId val="-1280018544"/>
        <c:scaling>
          <c:orientation val="minMax"/>
        </c:scaling>
        <c:delete val="1"/>
        <c:axPos val="b"/>
        <c:numFmt formatCode="General" sourceLinked="1"/>
        <c:majorTickMark val="out"/>
        <c:minorTickMark val="none"/>
        <c:tickLblPos val="nextTo"/>
        <c:crossAx val="-1280014768"/>
        <c:crossesAt val="5.5"/>
        <c:auto val="0"/>
        <c:lblAlgn val="ctr"/>
        <c:lblOffset val="100"/>
        <c:noMultiLvlLbl val="0"/>
      </c:catAx>
      <c:valAx>
        <c:axId val="-1280014768"/>
        <c:scaling>
          <c:orientation val="minMax"/>
        </c:scaling>
        <c:delete val="0"/>
        <c:axPos val="r"/>
        <c:numFmt formatCode="0.0" sourceLinked="0"/>
        <c:majorTickMark val="out"/>
        <c:minorTickMark val="none"/>
        <c:tickLblPos val="nextTo"/>
        <c:spPr>
          <a:ln>
            <a:noFill/>
          </a:ln>
        </c:spPr>
        <c:txPr>
          <a:bodyPr rot="0" vert="horz"/>
          <a:lstStyle/>
          <a:p>
            <a:pPr>
              <a:defRPr sz="1200"/>
            </a:pPr>
            <a:endParaRPr lang="en-US"/>
          </a:p>
        </c:txPr>
        <c:crossAx val="-1280018544"/>
        <c:crosses val="max"/>
        <c:crossBetween val="between"/>
        <c:majorUnit val="0.1"/>
      </c:valAx>
    </c:plotArea>
    <c:legend>
      <c:legendPos val="b"/>
      <c:layout>
        <c:manualLayout>
          <c:xMode val="edge"/>
          <c:yMode val="edge"/>
          <c:x val="0.18542607491309901"/>
          <c:y val="0.89962170970960098"/>
          <c:w val="0.62320949127435299"/>
          <c:h val="0.10037829029039901"/>
        </c:manualLayout>
      </c:layout>
      <c:overlay val="0"/>
      <c:txPr>
        <a:bodyPr/>
        <a:lstStyle/>
        <a:p>
          <a:pPr>
            <a:defRPr sz="1050" b="1"/>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01045410439"/>
          <c:y val="3.9576763319487701E-2"/>
          <c:w val="0.83801966989177301"/>
          <c:h val="0.75157275866777395"/>
        </c:manualLayout>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50" b="1" i="0" u="none" strike="noStrike" kern="1200" baseline="0">
                    <a:solidFill>
                      <a:srgbClr val="59595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Sheet1!$B$2:$B$3</c:f>
              <c:numCache>
                <c:formatCode>_("$"* #,##0_);_("$"* \(#,##0\);_("$"* "-"??_);_(@_)</c:formatCode>
                <c:ptCount val="2"/>
                <c:pt idx="0">
                  <c:v>1225</c:v>
                </c:pt>
                <c:pt idx="1">
                  <c:v>621</c:v>
                </c:pt>
              </c:numCache>
            </c:numRef>
          </c:val>
          <c:extLst>
            <c:ext xmlns:c16="http://schemas.microsoft.com/office/drawing/2014/chart" uri="{C3380CC4-5D6E-409C-BE32-E72D297353CC}">
              <c16:uniqueId val="{00000000-0319-45F1-9CE4-6B8841BE73FA}"/>
            </c:ext>
          </c:extLst>
        </c:ser>
        <c:ser>
          <c:idx val="1"/>
          <c:order val="1"/>
          <c:tx>
            <c:strRef>
              <c:f>Sheet1!$C$1</c:f>
              <c:strCache>
                <c:ptCount val="1"/>
                <c:pt idx="0">
                  <c:v>2016</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59595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Parts</c:v>
                </c:pt>
                <c:pt idx="1">
                  <c:v>Labor</c:v>
                </c:pt>
              </c:strCache>
            </c:strRef>
          </c:cat>
          <c:val>
            <c:numRef>
              <c:f>Sheet1!$C$2:$C$3</c:f>
              <c:numCache>
                <c:formatCode>_("$"* #,##0_);_("$"* \(#,##0\);_("$"* "-"??_);_(@_)</c:formatCode>
                <c:ptCount val="2"/>
                <c:pt idx="0">
                  <c:v>2818</c:v>
                </c:pt>
                <c:pt idx="1">
                  <c:v>733</c:v>
                </c:pt>
              </c:numCache>
            </c:numRef>
          </c:val>
          <c:extLst>
            <c:ext xmlns:c16="http://schemas.microsoft.com/office/drawing/2014/chart" uri="{C3380CC4-5D6E-409C-BE32-E72D297353CC}">
              <c16:uniqueId val="{00000001-0319-45F1-9CE4-6B8841BE73FA}"/>
            </c:ext>
          </c:extLst>
        </c:ser>
        <c:dLbls>
          <c:dLblPos val="outEnd"/>
          <c:showLegendKey val="0"/>
          <c:showVal val="1"/>
          <c:showCatName val="0"/>
          <c:showSerName val="0"/>
          <c:showPercent val="0"/>
          <c:showBubbleSize val="0"/>
        </c:dLbls>
        <c:gapWidth val="219"/>
        <c:overlap val="-27"/>
        <c:axId val="-1316738880"/>
        <c:axId val="-1317010560"/>
      </c:barChart>
      <c:catAx>
        <c:axId val="-131673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mn-lt"/>
                <a:ea typeface="+mn-ea"/>
                <a:cs typeface="+mn-cs"/>
              </a:defRPr>
            </a:pPr>
            <a:endParaRPr lang="en-US"/>
          </a:p>
        </c:txPr>
        <c:crossAx val="-1317010560"/>
        <c:crosses val="autoZero"/>
        <c:auto val="1"/>
        <c:lblAlgn val="ctr"/>
        <c:lblOffset val="100"/>
        <c:noMultiLvlLbl val="0"/>
      </c:catAx>
      <c:valAx>
        <c:axId val="-1317010560"/>
        <c:scaling>
          <c:orientation val="minMax"/>
        </c:scaling>
        <c:delete val="0"/>
        <c:axPos val="l"/>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mn-lt"/>
                <a:ea typeface="+mn-ea"/>
                <a:cs typeface="+mn-cs"/>
              </a:defRPr>
            </a:pPr>
            <a:endParaRPr lang="en-US"/>
          </a:p>
        </c:txPr>
        <c:crossAx val="-1316738880"/>
        <c:crosses val="autoZero"/>
        <c:crossBetween val="between"/>
      </c:valAx>
      <c:spPr>
        <a:noFill/>
        <a:ln>
          <a:noFill/>
        </a:ln>
        <a:effectLst/>
      </c:spPr>
    </c:plotArea>
    <c:legend>
      <c:legendPos val="b"/>
      <c:layout>
        <c:manualLayout>
          <c:xMode val="edge"/>
          <c:yMode val="edge"/>
          <c:x val="0.36741313330783698"/>
          <c:y val="0.90057401659928904"/>
          <c:w val="0.245654135785186"/>
          <c:h val="8.9233015264571697E-2"/>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595959"/>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75319864095403E-2"/>
          <c:y val="5.0344627996668903E-2"/>
          <c:w val="0.94275873951398403"/>
          <c:h val="0.74643757952562195"/>
        </c:manualLayout>
      </c:layout>
      <c:barChart>
        <c:barDir val="col"/>
        <c:grouping val="clustered"/>
        <c:varyColors val="0"/>
        <c:ser>
          <c:idx val="0"/>
          <c:order val="0"/>
          <c:tx>
            <c:strRef>
              <c:f>Sheet1!$A$2</c:f>
              <c:strCache>
                <c:ptCount val="1"/>
                <c:pt idx="0">
                  <c:v>All Commercial</c:v>
                </c:pt>
              </c:strCache>
            </c:strRef>
          </c:tx>
          <c:invertIfNegative val="0"/>
          <c:dLbls>
            <c:dLbl>
              <c:idx val="68"/>
              <c:delete val="1"/>
              <c:extLst>
                <c:ext xmlns:c15="http://schemas.microsoft.com/office/drawing/2012/chart" uri="{CE6537A1-D6FC-4f65-9D91-7224C49458BB}"/>
                <c:ext xmlns:c16="http://schemas.microsoft.com/office/drawing/2014/chart" uri="{C3380CC4-5D6E-409C-BE32-E72D297353CC}">
                  <c16:uniqueId val="{00000000-49D9-41A4-BD1F-8DD3B5639EAB}"/>
                </c:ext>
              </c:extLst>
            </c:dLbl>
            <c:dLbl>
              <c:idx val="69"/>
              <c:delete val="1"/>
              <c:extLst>
                <c:ext xmlns:c15="http://schemas.microsoft.com/office/drawing/2012/chart" uri="{CE6537A1-D6FC-4f65-9D91-7224C49458BB}"/>
                <c:ext xmlns:c16="http://schemas.microsoft.com/office/drawing/2014/chart" uri="{C3380CC4-5D6E-409C-BE32-E72D297353CC}">
                  <c16:uniqueId val="{00000001-49D9-41A4-BD1F-8DD3B5639EAB}"/>
                </c:ext>
              </c:extLst>
            </c:dLbl>
            <c:spPr>
              <a:noFill/>
              <a:ln>
                <a:noFill/>
              </a:ln>
              <a:effectLst/>
            </c:spPr>
            <c:txPr>
              <a:bodyPr rot="0" vert="horz" anchorCtr="0"/>
              <a:lstStyle/>
              <a:p>
                <a:pPr algn="ctr">
                  <a:defRPr lang="en-US"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08-Dec</c:v>
                </c:pt>
                <c:pt idx="1">
                  <c:v>09-Dec</c:v>
                </c:pt>
                <c:pt idx="2">
                  <c:v>10-Dec</c:v>
                </c:pt>
                <c:pt idx="3">
                  <c:v>11-Dec</c:v>
                </c:pt>
                <c:pt idx="4">
                  <c:v>12-Dec</c:v>
                </c:pt>
                <c:pt idx="5">
                  <c:v>13-Dec</c:v>
                </c:pt>
                <c:pt idx="6">
                  <c:v>14-Dec</c:v>
                </c:pt>
                <c:pt idx="7">
                  <c:v>15-Dec</c:v>
                </c:pt>
                <c:pt idx="8">
                  <c:v>16-Dec</c:v>
                </c:pt>
              </c:strCache>
            </c:strRef>
          </c:cat>
          <c:val>
            <c:numRef>
              <c:f>Sheet1!$B$2:$J$2</c:f>
              <c:numCache>
                <c:formatCode>_(* #,##0_);_(* \(#,##0\);_(* "-"??_);_(@_)</c:formatCode>
                <c:ptCount val="9"/>
                <c:pt idx="0">
                  <c:v>100</c:v>
                </c:pt>
                <c:pt idx="1">
                  <c:v>96</c:v>
                </c:pt>
                <c:pt idx="2">
                  <c:v>91.2</c:v>
                </c:pt>
                <c:pt idx="3">
                  <c:v>92.111999999999995</c:v>
                </c:pt>
                <c:pt idx="4">
                  <c:v>96.717600000000004</c:v>
                </c:pt>
                <c:pt idx="5">
                  <c:v>99.619128000000003</c:v>
                </c:pt>
                <c:pt idx="6">
                  <c:v>99.619128000000003</c:v>
                </c:pt>
                <c:pt idx="7">
                  <c:v>95.634362879999969</c:v>
                </c:pt>
                <c:pt idx="8">
                  <c:v>94.67801925119997</c:v>
                </c:pt>
              </c:numCache>
            </c:numRef>
          </c:val>
          <c:extLst>
            <c:ext xmlns:c16="http://schemas.microsoft.com/office/drawing/2014/chart" uri="{C3380CC4-5D6E-409C-BE32-E72D297353CC}">
              <c16:uniqueId val="{00000002-49D9-41A4-BD1F-8DD3B5639EAB}"/>
            </c:ext>
          </c:extLst>
        </c:ser>
        <c:ser>
          <c:idx val="1"/>
          <c:order val="1"/>
          <c:tx>
            <c:strRef>
              <c:f>Sheet1!$A$3</c:f>
              <c:strCache>
                <c:ptCount val="1"/>
                <c:pt idx="0">
                  <c:v>Commercial Auto</c:v>
                </c:pt>
              </c:strCache>
            </c:strRef>
          </c:tx>
          <c:invertIfNegative val="0"/>
          <c:dLbls>
            <c:spPr>
              <a:noFill/>
              <a:ln>
                <a:noFill/>
              </a:ln>
              <a:effectLst/>
            </c:spPr>
            <c:txPr>
              <a:bodyPr wrap="square" lIns="38100" tIns="19050" rIns="38100" bIns="19050" anchor="ctr" anchorCtr="0">
                <a:spAutoFit/>
              </a:bodyPr>
              <a:lstStyle/>
              <a:p>
                <a:pPr algn="ctr">
                  <a:defRPr lang="en-US"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08-Dec</c:v>
                </c:pt>
                <c:pt idx="1">
                  <c:v>09-Dec</c:v>
                </c:pt>
                <c:pt idx="2">
                  <c:v>10-Dec</c:v>
                </c:pt>
                <c:pt idx="3">
                  <c:v>11-Dec</c:v>
                </c:pt>
                <c:pt idx="4">
                  <c:v>12-Dec</c:v>
                </c:pt>
                <c:pt idx="5">
                  <c:v>13-Dec</c:v>
                </c:pt>
                <c:pt idx="6">
                  <c:v>14-Dec</c:v>
                </c:pt>
                <c:pt idx="7">
                  <c:v>15-Dec</c:v>
                </c:pt>
                <c:pt idx="8">
                  <c:v>16-Dec</c:v>
                </c:pt>
              </c:strCache>
            </c:strRef>
          </c:cat>
          <c:val>
            <c:numRef>
              <c:f>Sheet1!$B$3:$J$3</c:f>
              <c:numCache>
                <c:formatCode>_(* #,##0_);_(* \(#,##0\);_(* "-"??_);_(@_)</c:formatCode>
                <c:ptCount val="9"/>
                <c:pt idx="0">
                  <c:v>100</c:v>
                </c:pt>
                <c:pt idx="1">
                  <c:v>97</c:v>
                </c:pt>
                <c:pt idx="2">
                  <c:v>96.03</c:v>
                </c:pt>
                <c:pt idx="3">
                  <c:v>96.03</c:v>
                </c:pt>
                <c:pt idx="4">
                  <c:v>101.79179999999999</c:v>
                </c:pt>
                <c:pt idx="5">
                  <c:v>105.863472</c:v>
                </c:pt>
                <c:pt idx="6">
                  <c:v>106.92210672</c:v>
                </c:pt>
                <c:pt idx="7">
                  <c:v>106.92210672</c:v>
                </c:pt>
                <c:pt idx="8">
                  <c:v>110.1297699216</c:v>
                </c:pt>
              </c:numCache>
            </c:numRef>
          </c:val>
          <c:extLst>
            <c:ext xmlns:c16="http://schemas.microsoft.com/office/drawing/2014/chart" uri="{C3380CC4-5D6E-409C-BE32-E72D297353CC}">
              <c16:uniqueId val="{00000000-51EA-41A6-9F29-D481118D4EE6}"/>
            </c:ext>
          </c:extLst>
        </c:ser>
        <c:dLbls>
          <c:showLegendKey val="0"/>
          <c:showVal val="0"/>
          <c:showCatName val="0"/>
          <c:showSerName val="0"/>
          <c:showPercent val="0"/>
          <c:showBubbleSize val="0"/>
        </c:dLbls>
        <c:gapWidth val="33"/>
        <c:axId val="-1292355680"/>
        <c:axId val="-1292373808"/>
      </c:barChart>
      <c:catAx>
        <c:axId val="-1292355680"/>
        <c:scaling>
          <c:orientation val="minMax"/>
        </c:scaling>
        <c:delete val="0"/>
        <c:axPos val="b"/>
        <c:numFmt formatCode="General" sourceLinked="1"/>
        <c:majorTickMark val="out"/>
        <c:minorTickMark val="none"/>
        <c:tickLblPos val="low"/>
        <c:spPr>
          <a:ln>
            <a:noFill/>
          </a:ln>
        </c:spPr>
        <c:txPr>
          <a:bodyPr rot="-60000000" vert="horz"/>
          <a:lstStyle/>
          <a:p>
            <a:pPr>
              <a:defRPr lang="en-US" sz="1200" b="0" i="0" u="none" strike="noStrike" kern="1200" baseline="0">
                <a:solidFill>
                  <a:schemeClr val="tx1"/>
                </a:solidFill>
                <a:latin typeface="+mn-lt"/>
                <a:ea typeface="+mn-ea"/>
                <a:cs typeface="+mn-cs"/>
              </a:defRPr>
            </a:pPr>
            <a:endParaRPr lang="en-US"/>
          </a:p>
        </c:txPr>
        <c:crossAx val="-1292373808"/>
        <c:crossesAt val="100"/>
        <c:auto val="1"/>
        <c:lblAlgn val="ctr"/>
        <c:lblOffset val="200"/>
        <c:noMultiLvlLbl val="0"/>
      </c:catAx>
      <c:valAx>
        <c:axId val="-1292373808"/>
        <c:scaling>
          <c:orientation val="minMax"/>
          <c:min val="90"/>
        </c:scaling>
        <c:delete val="0"/>
        <c:axPos val="l"/>
        <c:numFmt formatCode="_(* #,##0_);_(* \(#,##0\);_(* &quot;-&quot;??_);_(@_)" sourceLinked="1"/>
        <c:majorTickMark val="out"/>
        <c:minorTickMark val="none"/>
        <c:tickLblPos val="nextTo"/>
        <c:spPr>
          <a:ln>
            <a:noFill/>
          </a:ln>
        </c:spPr>
        <c:txPr>
          <a:bodyPr rot="-60000000" vert="horz"/>
          <a:lstStyle/>
          <a:p>
            <a:pPr>
              <a:defRPr sz="1200"/>
            </a:pPr>
            <a:endParaRPr lang="en-US"/>
          </a:p>
        </c:txPr>
        <c:crossAx val="-1292355680"/>
        <c:crosses val="autoZero"/>
        <c:crossBetween val="between"/>
      </c:valAx>
    </c:plotArea>
    <c:legend>
      <c:legendPos val="t"/>
      <c:layout>
        <c:manualLayout>
          <c:xMode val="edge"/>
          <c:yMode val="edge"/>
          <c:x val="0.39478344749137501"/>
          <c:y val="0.91469469800088299"/>
          <c:w val="0.26797603128262198"/>
          <c:h val="8.0884605003648496E-2"/>
        </c:manualLayout>
      </c:layout>
      <c:overlay val="0"/>
      <c:txPr>
        <a:bodyPr/>
        <a:lstStyle/>
        <a:p>
          <a:pPr>
            <a:defRPr sz="105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049" cy="464316"/>
          </a:xfrm>
          <a:prstGeom prst="rect">
            <a:avLst/>
          </a:prstGeom>
        </p:spPr>
        <p:txBody>
          <a:bodyPr vert="horz" lIns="87631" tIns="43816" rIns="87631" bIns="43816" rtlCol="0"/>
          <a:lstStyle>
            <a:lvl1pPr algn="l">
              <a:defRPr sz="1100"/>
            </a:lvl1pPr>
          </a:lstStyle>
          <a:p>
            <a:r>
              <a:rPr lang="en-US">
                <a:latin typeface="Arial" panose="020B0604020202020204" pitchFamily="34" charset="0"/>
              </a:rPr>
              <a:t>1030 WED_GS_2017 Economic and Insurance Market Conditions_Kevelighan_v04</a:t>
            </a:r>
            <a:endParaRPr lang="en-US" dirty="0">
              <a:latin typeface="Arial" panose="020B0604020202020204" pitchFamily="34" charset="0"/>
            </a:endParaRPr>
          </a:p>
        </p:txBody>
      </p:sp>
      <p:sp>
        <p:nvSpPr>
          <p:cNvPr id="3" name="Date Placeholder 2"/>
          <p:cNvSpPr>
            <a:spLocks noGrp="1"/>
          </p:cNvSpPr>
          <p:nvPr>
            <p:ph type="dt" sz="quarter" idx="1"/>
          </p:nvPr>
        </p:nvSpPr>
        <p:spPr>
          <a:xfrm>
            <a:off x="3970784" y="1"/>
            <a:ext cx="3038049" cy="464316"/>
          </a:xfrm>
          <a:prstGeom prst="rect">
            <a:avLst/>
          </a:prstGeom>
        </p:spPr>
        <p:txBody>
          <a:bodyPr vert="horz" lIns="87631" tIns="43816" rIns="87631" bIns="43816" rtlCol="0"/>
          <a:lstStyle>
            <a:lvl1pPr algn="r">
              <a:defRPr sz="1100"/>
            </a:lvl1pPr>
          </a:lstStyle>
          <a:p>
            <a:fld id="{B4AD245C-091B-44E2-BFB0-BD94217887F7}" type="datetimeFigureOut">
              <a:rPr lang="en-US" smtClean="0">
                <a:latin typeface="Arial" panose="020B0604020202020204" pitchFamily="34" charset="0"/>
              </a:rPr>
              <a:pPr/>
              <a:t>7/26/2017</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8830644"/>
            <a:ext cx="3038049" cy="464316"/>
          </a:xfrm>
          <a:prstGeom prst="rect">
            <a:avLst/>
          </a:prstGeom>
        </p:spPr>
        <p:txBody>
          <a:bodyPr vert="horz" lIns="87631" tIns="43816" rIns="87631" bIns="43816"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4" y="8830644"/>
            <a:ext cx="3038049" cy="464316"/>
          </a:xfrm>
          <a:prstGeom prst="rect">
            <a:avLst/>
          </a:prstGeom>
        </p:spPr>
        <p:txBody>
          <a:bodyPr vert="horz" lIns="87631" tIns="43816" rIns="87631" bIns="43816" rtlCol="0" anchor="b"/>
          <a:lstStyle>
            <a:lvl1pPr algn="r">
              <a:defRPr sz="1100"/>
            </a:lvl1pPr>
          </a:lstStyle>
          <a:p>
            <a:fld id="{9A913F39-CFF6-40F1-84D1-700840B41EAB}"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4923" tIns="47461" rIns="94923" bIns="47461" rtlCol="0"/>
          <a:lstStyle>
            <a:lvl1pPr algn="l">
              <a:defRPr sz="1200">
                <a:latin typeface="Arial" panose="020B0604020202020204" pitchFamily="34" charset="0"/>
              </a:defRPr>
            </a:lvl1pPr>
          </a:lstStyle>
          <a:p>
            <a:r>
              <a:rPr lang="en-US"/>
              <a:t>1030 WED_GS_2017 Economic and Insurance Market Conditions_Kevelighan_v04</a:t>
            </a:r>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4923" tIns="47461" rIns="94923" bIns="47461" rtlCol="0"/>
          <a:lstStyle>
            <a:lvl1pPr algn="r">
              <a:defRPr sz="1200">
                <a:latin typeface="Arial" panose="020B0604020202020204" pitchFamily="34" charset="0"/>
              </a:defRPr>
            </a:lvl1pPr>
          </a:lstStyle>
          <a:p>
            <a:fld id="{0BA5BBE4-AEA3-489A-A28E-0C2FAF2506E3}" type="datetimeFigureOut">
              <a:rPr lang="en-US" smtClean="0"/>
              <a:pPr/>
              <a:t>7/26/2017</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4923" tIns="47461" rIns="94923" bIns="47461" rtlCol="0" anchor="ctr"/>
          <a:lstStyle/>
          <a:p>
            <a:endParaRPr lang="en-GB"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4923" tIns="47461" rIns="94923" bIns="4746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4923" tIns="47461" rIns="94923" bIns="47461"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4923" tIns="47461" rIns="94923" bIns="47461"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
        <p:nvSpPr>
          <p:cNvPr id="5" name="Date Placeholder 4"/>
          <p:cNvSpPr>
            <a:spLocks noGrp="1"/>
          </p:cNvSpPr>
          <p:nvPr>
            <p:ph type="dt" idx="11"/>
          </p:nvPr>
        </p:nvSpPr>
        <p:spPr/>
        <p:txBody>
          <a:bodyPr/>
          <a:lstStyle/>
          <a:p>
            <a:fld id="{3E5536D0-999F-47E4-B86E-D08B9F961240}" type="datetime1">
              <a:rPr lang="en-US" smtClean="0"/>
              <a:t>7/26/2017</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3890941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The amount of claim costs per vehicle insured - known as loss costs in the industry - is the primary cost in auto insurance rates. Those have been rising across all major coverages.</a:t>
            </a:r>
          </a:p>
          <a:p>
            <a:endParaRPr lang="en-US" dirty="0"/>
          </a:p>
        </p:txBody>
      </p:sp>
      <p:sp>
        <p:nvSpPr>
          <p:cNvPr id="4" name="Date Placeholder 3"/>
          <p:cNvSpPr>
            <a:spLocks noGrp="1"/>
          </p:cNvSpPr>
          <p:nvPr>
            <p:ph type="dt" idx="10"/>
          </p:nvPr>
        </p:nvSpPr>
        <p:spPr/>
        <p:txBody>
          <a:bodyPr/>
          <a:lstStyle/>
          <a:p>
            <a:fld id="{5E3F3120-FC97-412E-A32F-A376270E9B3A}"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20</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112829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224461" y="9184638"/>
            <a:ext cx="720513" cy="26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20" tIns="47443" rIns="46820" bIns="4744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100">
                <a:solidFill>
                  <a:srgbClr val="000000"/>
                </a:solidFill>
              </a:rPr>
              <a:pPr algn="ctr">
                <a:lnSpc>
                  <a:spcPct val="100000"/>
                </a:lnSpc>
                <a:spcBef>
                  <a:spcPct val="0"/>
                </a:spcBef>
                <a:buClrTx/>
                <a:buSzTx/>
                <a:buFontTx/>
                <a:buNone/>
              </a:pPr>
              <a:t>21</a:t>
            </a:fld>
            <a:endParaRPr lang="en-US" altLang="en-US" sz="1100" dirty="0">
              <a:solidFill>
                <a:srgbClr val="000000"/>
              </a:solidFill>
            </a:endParaRPr>
          </a:p>
        </p:txBody>
      </p:sp>
      <p:sp>
        <p:nvSpPr>
          <p:cNvPr id="2" name="Slide Image Placeholder 1"/>
          <p:cNvSpPr>
            <a:spLocks noGrp="1" noRot="1" noChangeAspect="1"/>
          </p:cNvSpPr>
          <p:nvPr>
            <p:ph type="sldImg"/>
          </p:nvPr>
        </p:nvSpPr>
        <p:spPr>
          <a:xfrm>
            <a:off x="747713" y="330200"/>
            <a:ext cx="5670550" cy="3190875"/>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A</a:t>
            </a:r>
            <a:r>
              <a:rPr lang="en-US" altLang="en-US" baseline="0" dirty="0">
                <a:latin typeface="Arial" panose="020B0604020202020204" pitchFamily="34" charset="0"/>
              </a:rPr>
              <a:t> lot of attention </a:t>
            </a:r>
            <a:r>
              <a:rPr lang="mr-IN" altLang="en-US" baseline="0" dirty="0">
                <a:latin typeface="Arial" panose="020B0604020202020204" pitchFamily="34" charset="0"/>
              </a:rPr>
              <a:t>–</a:t>
            </a:r>
            <a:r>
              <a:rPr lang="en-US" altLang="en-US" baseline="0" dirty="0">
                <a:latin typeface="Arial" panose="020B0604020202020204" pitchFamily="34" charset="0"/>
              </a:rPr>
              <a:t> WSJ, ABC</a:t>
            </a:r>
          </a:p>
          <a:p>
            <a:r>
              <a:rPr lang="en-US" altLang="en-US" baseline="0" dirty="0">
                <a:latin typeface="Arial" panose="020B0604020202020204" pitchFamily="34" charset="0"/>
              </a:rPr>
              <a:t>Nutshell: More people working, more people driving, more cars, more accidents </a:t>
            </a:r>
          </a:p>
          <a:p>
            <a:r>
              <a:rPr lang="en-US" altLang="en-US" baseline="0" dirty="0">
                <a:latin typeface="Arial" panose="020B0604020202020204" pitchFamily="34" charset="0"/>
              </a:rPr>
              <a:t>Costs are going up across the board </a:t>
            </a:r>
            <a:r>
              <a:rPr lang="mr-IN" altLang="en-US" baseline="0" dirty="0">
                <a:latin typeface="Arial" panose="020B0604020202020204" pitchFamily="34" charset="0"/>
              </a:rPr>
              <a:t>–</a:t>
            </a:r>
            <a:r>
              <a:rPr lang="en-US" altLang="en-US" baseline="0" dirty="0">
                <a:latin typeface="Arial" panose="020B0604020202020204" pitchFamily="34" charset="0"/>
              </a:rPr>
              <a:t> AAA numbers! </a:t>
            </a:r>
          </a:p>
          <a:p>
            <a:pPr lvl="1"/>
            <a:r>
              <a:rPr lang="en-US" altLang="en-US" baseline="0" dirty="0">
                <a:latin typeface="Arial" panose="020B0604020202020204" pitchFamily="34" charset="0"/>
              </a:rPr>
              <a:t>Manufacturing </a:t>
            </a:r>
            <a:r>
              <a:rPr lang="mr-IN" altLang="en-US" baseline="0" dirty="0">
                <a:latin typeface="Arial" panose="020B0604020202020204" pitchFamily="34" charset="0"/>
              </a:rPr>
              <a:t>–</a:t>
            </a:r>
            <a:r>
              <a:rPr lang="en-US" altLang="en-US" baseline="0" dirty="0">
                <a:latin typeface="Arial" panose="020B0604020202020204" pitchFamily="34" charset="0"/>
              </a:rPr>
              <a:t> Purchase </a:t>
            </a:r>
            <a:r>
              <a:rPr lang="mr-IN" altLang="en-US" baseline="0" dirty="0">
                <a:latin typeface="Arial" panose="020B0604020202020204" pitchFamily="34" charset="0"/>
              </a:rPr>
              <a:t>–</a:t>
            </a:r>
            <a:r>
              <a:rPr lang="en-US" altLang="en-US" baseline="0" dirty="0">
                <a:latin typeface="Arial" panose="020B0604020202020204" pitchFamily="34" charset="0"/>
              </a:rPr>
              <a:t> And depreciation  </a:t>
            </a:r>
          </a:p>
          <a:p>
            <a:pPr lvl="1"/>
            <a:r>
              <a:rPr lang="en-US" altLang="en-US" baseline="0" dirty="0">
                <a:latin typeface="Arial" panose="020B0604020202020204" pitchFamily="34" charset="0"/>
              </a:rPr>
              <a:t>Repair &amp; maintenance </a:t>
            </a:r>
          </a:p>
          <a:p>
            <a:pPr lvl="1"/>
            <a:r>
              <a:rPr lang="en-US" altLang="en-US" baseline="0" dirty="0">
                <a:latin typeface="Arial" panose="020B0604020202020204" pitchFamily="34" charset="0"/>
              </a:rPr>
              <a:t>Gas </a:t>
            </a:r>
          </a:p>
          <a:p>
            <a:pPr lvl="1"/>
            <a:r>
              <a:rPr lang="en-US" altLang="en-US" baseline="0" dirty="0">
                <a:latin typeface="Arial" panose="020B0604020202020204" pitchFamily="34" charset="0"/>
              </a:rPr>
              <a:t>Insurance </a:t>
            </a:r>
            <a:r>
              <a:rPr lang="mr-IN" altLang="en-US" baseline="0" dirty="0">
                <a:latin typeface="Arial" panose="020B0604020202020204" pitchFamily="34" charset="0"/>
              </a:rPr>
              <a:t>–</a:t>
            </a:r>
            <a:r>
              <a:rPr lang="en-US" altLang="en-US" baseline="0" dirty="0">
                <a:latin typeface="Arial" panose="020B0604020202020204" pitchFamily="34" charset="0"/>
              </a:rPr>
              <a:t> in that order!</a:t>
            </a:r>
          </a:p>
          <a:p>
            <a:pPr lvl="0"/>
            <a:r>
              <a:rPr lang="en-US" altLang="en-US" baseline="0" dirty="0">
                <a:latin typeface="Arial" panose="020B0604020202020204" pitchFamily="34" charset="0"/>
              </a:rPr>
              <a:t>Chart provides only frequency </a:t>
            </a:r>
            <a:r>
              <a:rPr lang="mr-IN" altLang="en-US" baseline="0" dirty="0">
                <a:latin typeface="Arial" panose="020B0604020202020204" pitchFamily="34" charset="0"/>
              </a:rPr>
              <a:t>–</a:t>
            </a:r>
            <a:r>
              <a:rPr lang="en-US" altLang="en-US" baseline="0" dirty="0">
                <a:latin typeface="Arial" panose="020B0604020202020204" pitchFamily="34" charset="0"/>
              </a:rPr>
              <a:t> seeing that level off </a:t>
            </a:r>
          </a:p>
          <a:p>
            <a:pPr lvl="1"/>
            <a:r>
              <a:rPr lang="en-US" altLang="en-US" baseline="0" dirty="0">
                <a:latin typeface="Arial" panose="020B0604020202020204" pitchFamily="34" charset="0"/>
              </a:rPr>
              <a:t>For reasons above, we still expect the severity will continue to </a:t>
            </a:r>
          </a:p>
          <a:p>
            <a:endParaRPr lang="en-US" dirty="0"/>
          </a:p>
        </p:txBody>
      </p:sp>
      <p:sp>
        <p:nvSpPr>
          <p:cNvPr id="4" name="Header Placeholder 3"/>
          <p:cNvSpPr>
            <a:spLocks noGrp="1"/>
          </p:cNvSpPr>
          <p:nvPr>
            <p:ph type="hdr" sz="quarter" idx="10"/>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46516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24</a:t>
            </a:fld>
            <a:endParaRPr lang="en-US" dirty="0"/>
          </a:p>
        </p:txBody>
      </p:sp>
      <p:sp>
        <p:nvSpPr>
          <p:cNvPr id="6" name="Slide Image Placeholder 5"/>
          <p:cNvSpPr>
            <a:spLocks noGrp="1" noRot="1" noChangeAspect="1"/>
          </p:cNvSpPr>
          <p:nvPr>
            <p:ph type="sldImg"/>
          </p:nvPr>
        </p:nvSpPr>
        <p:spPr>
          <a:xfrm>
            <a:off x="717550" y="325438"/>
            <a:ext cx="5575300" cy="3136900"/>
          </a:xfrm>
        </p:spPr>
      </p:sp>
      <p:sp>
        <p:nvSpPr>
          <p:cNvPr id="7" name="Notes Placeholder 6"/>
          <p:cNvSpPr>
            <a:spLocks noGrp="1"/>
          </p:cNvSpPr>
          <p:nvPr>
            <p:ph type="body" idx="1"/>
          </p:nvPr>
        </p:nvSpPr>
        <p:spPr/>
        <p:txBody>
          <a:bodyPr/>
          <a:lstStyle/>
          <a:p>
            <a:endParaRPr lang="en-US" dirty="0"/>
          </a:p>
        </p:txBody>
      </p:sp>
      <p:sp>
        <p:nvSpPr>
          <p:cNvPr id="2" name="Header Placeholder 1"/>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07377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3612" indent="-223612">
              <a:lnSpc>
                <a:spcPct val="90000"/>
              </a:lnSpc>
              <a:spcBef>
                <a:spcPts val="917"/>
              </a:spcBef>
              <a:buClr>
                <a:srgbClr val="337DBE"/>
              </a:buClr>
              <a:buSzPct val="77000"/>
              <a:buFont typeface="Wingdings 3" panose="05040102010807070707" pitchFamily="18" charset="2"/>
              <a:buChar char=""/>
            </a:pPr>
            <a:r>
              <a:rPr lang="en-US" dirty="0"/>
              <a:t>Technological breakthroughs - analytic capabilities will need to be a core strength if companies are to fend off competitors who already have these capabilities at the heart of their business</a:t>
            </a:r>
          </a:p>
          <a:p>
            <a:pPr marL="223612" indent="-223612">
              <a:lnSpc>
                <a:spcPct val="90000"/>
              </a:lnSpc>
              <a:spcBef>
                <a:spcPts val="917"/>
              </a:spcBef>
              <a:buClr>
                <a:srgbClr val="337DBE"/>
              </a:buClr>
              <a:buSzPct val="77000"/>
              <a:buFont typeface="Wingdings 3" panose="05040102010807070707" pitchFamily="18" charset="2"/>
              <a:buChar char=""/>
            </a:pPr>
            <a:r>
              <a:rPr lang="en-US" dirty="0"/>
              <a:t>Climate change - resource scarcity or availability, and the associated geopolitics and economics of gas, oil and coal supply, are key factors shaping power market policy.</a:t>
            </a:r>
          </a:p>
          <a:p>
            <a:pPr marL="223612" indent="-223612">
              <a:lnSpc>
                <a:spcPct val="90000"/>
              </a:lnSpc>
              <a:spcBef>
                <a:spcPts val="917"/>
              </a:spcBef>
              <a:buClr>
                <a:srgbClr val="337DBE"/>
              </a:buClr>
              <a:buSzPct val="77000"/>
              <a:buFont typeface="Wingdings 3" panose="05040102010807070707" pitchFamily="18" charset="2"/>
              <a:buChar char=""/>
            </a:pPr>
            <a:r>
              <a:rPr lang="en-US" dirty="0"/>
              <a:t>Demographic change - Africa’s population is projected to double by 2050 while Europe’s is expected to shrink. The growth prize for power companies of serving expanding populations is a big one.</a:t>
            </a:r>
          </a:p>
          <a:p>
            <a:pPr marL="223612" indent="-223612">
              <a:lnSpc>
                <a:spcPct val="90000"/>
              </a:lnSpc>
              <a:spcBef>
                <a:spcPts val="917"/>
              </a:spcBef>
              <a:buClr>
                <a:srgbClr val="337DBE"/>
              </a:buClr>
              <a:buSzPct val="77000"/>
              <a:buFont typeface="Wingdings 3" panose="05040102010807070707" pitchFamily="18" charset="2"/>
              <a:buChar char=""/>
            </a:pPr>
            <a:r>
              <a:rPr lang="en-US" dirty="0"/>
              <a:t>Shift in economic power - Chinese state-owned power and utilities companies have been active in their search for suitable international power utility and grid investment opportunities. Europe, South America, Australia and other parts of Asia have all been targets for expansion</a:t>
            </a:r>
          </a:p>
          <a:p>
            <a:pPr marL="223612" indent="-223612">
              <a:lnSpc>
                <a:spcPct val="90000"/>
              </a:lnSpc>
              <a:spcBef>
                <a:spcPts val="917"/>
              </a:spcBef>
              <a:buClr>
                <a:srgbClr val="337DBE"/>
              </a:buClr>
              <a:buSzPct val="77000"/>
              <a:buFont typeface="Wingdings 3" panose="05040102010807070707" pitchFamily="18" charset="2"/>
              <a:buChar char=""/>
            </a:pPr>
            <a:r>
              <a:rPr lang="en-US" dirty="0"/>
              <a:t>Accelerating Urbanization – power companies have the potential to be lead players at the heart of future city infrastructure but it will require a new mindset and the development of new partnerships. </a:t>
            </a:r>
            <a:endParaRPr lang="en-US" sz="1300" dirty="0"/>
          </a:p>
          <a:p>
            <a:endParaRPr lang="en-US" dirty="0"/>
          </a:p>
        </p:txBody>
      </p:sp>
      <p:sp>
        <p:nvSpPr>
          <p:cNvPr id="4" name="Date Placeholder 3"/>
          <p:cNvSpPr>
            <a:spLocks noGrp="1"/>
          </p:cNvSpPr>
          <p:nvPr>
            <p:ph type="dt" idx="10"/>
          </p:nvPr>
        </p:nvSpPr>
        <p:spPr/>
        <p:txBody>
          <a:bodyPr/>
          <a:lstStyle/>
          <a:p>
            <a:fld id="{0A73DF69-8530-48E3-855F-5377C9BAB742}"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26</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62519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https://www2.deloitte.com/us/en/pages/consulting/articles/blockchain-future-in-oil-and-gas.html</a:t>
            </a:r>
          </a:p>
          <a:p>
            <a:endParaRPr lang="en-US" dirty="0"/>
          </a:p>
        </p:txBody>
      </p:sp>
      <p:sp>
        <p:nvSpPr>
          <p:cNvPr id="4" name="Date Placeholder 3"/>
          <p:cNvSpPr>
            <a:spLocks noGrp="1"/>
          </p:cNvSpPr>
          <p:nvPr>
            <p:ph type="dt" idx="10"/>
          </p:nvPr>
        </p:nvSpPr>
        <p:spPr/>
        <p:txBody>
          <a:bodyPr/>
          <a:lstStyle/>
          <a:p>
            <a:fld id="{7BFF6CD0-1859-4FBA-9449-86BB38F9675E}"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28</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370249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184621"/>
            <a:ext cx="720513" cy="265106"/>
          </a:xfrm>
          <a:prstGeom prst="rect">
            <a:avLst/>
          </a:prstGeom>
          <a:noFill/>
          <a:ln w="9525">
            <a:noFill/>
            <a:miter lim="800000"/>
            <a:headEnd/>
            <a:tailEnd/>
          </a:ln>
        </p:spPr>
        <p:txBody>
          <a:bodyPr lIns="46826" tIns="47451" rIns="46826" bIns="47451" anchor="b">
            <a:spAutoFit/>
          </a:bodyPr>
          <a:lstStyle/>
          <a:p>
            <a:pPr algn="ctr" defTabSz="947893"/>
            <a:fld id="{5C1989CA-1A92-4DB6-A85A-D489C0504DE6}" type="slidenum">
              <a:rPr lang="en-US" sz="1100"/>
              <a:pPr algn="ctr" defTabSz="947893"/>
              <a:t>30</a:t>
            </a:fld>
            <a:endParaRPr lang="en-US" sz="1100" dirty="0"/>
          </a:p>
        </p:txBody>
      </p:sp>
      <p:sp>
        <p:nvSpPr>
          <p:cNvPr id="135171" name="Rectangle 2"/>
          <p:cNvSpPr>
            <a:spLocks noGrp="1" noRot="1" noChangeAspect="1" noChangeArrowheads="1" noTextEdit="1"/>
          </p:cNvSpPr>
          <p:nvPr>
            <p:ph type="sldImg"/>
          </p:nvPr>
        </p:nvSpPr>
        <p:spPr>
          <a:xfrm>
            <a:off x="717550" y="325438"/>
            <a:ext cx="5575300" cy="3136900"/>
          </a:xfrm>
          <a:ln/>
        </p:spPr>
      </p:sp>
      <p:sp>
        <p:nvSpPr>
          <p:cNvPr id="135172" name="Rectangle 3"/>
          <p:cNvSpPr>
            <a:spLocks noGrp="1" noChangeArrowheads="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36601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31</a:t>
            </a:fld>
            <a:endParaRPr lang="en-US" dirty="0"/>
          </a:p>
        </p:txBody>
      </p:sp>
      <p:sp>
        <p:nvSpPr>
          <p:cNvPr id="62467" name="Rectangle 2"/>
          <p:cNvSpPr>
            <a:spLocks noGrp="1" noRot="1" noChangeAspect="1" noChangeArrowheads="1" noTextEdit="1"/>
          </p:cNvSpPr>
          <p:nvPr>
            <p:ph type="sldImg"/>
          </p:nvPr>
        </p:nvSpPr>
        <p:spPr>
          <a:xfrm>
            <a:off x="747713" y="330200"/>
            <a:ext cx="5670550" cy="3190875"/>
          </a:xfrm>
          <a:ln/>
        </p:spPr>
      </p:sp>
      <p:sp>
        <p:nvSpPr>
          <p:cNvPr id="62468" name="Rectangle 3"/>
          <p:cNvSpPr>
            <a:spLocks noGrp="1" noChangeArrowheads="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44140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
        <p:nvSpPr>
          <p:cNvPr id="5" name="Header Placeholder 4"/>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12624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33</a:t>
            </a:fld>
            <a:endParaRPr lang="en-US" dirty="0"/>
          </a:p>
        </p:txBody>
      </p:sp>
      <p:sp>
        <p:nvSpPr>
          <p:cNvPr id="5" name="Header Placeholder 4"/>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205139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34</a:t>
            </a:fld>
            <a:endParaRPr lang="en-US" dirty="0"/>
          </a:p>
        </p:txBody>
      </p:sp>
      <p:sp>
        <p:nvSpPr>
          <p:cNvPr id="5" name="Header Placeholder 4"/>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59622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
        <p:nvSpPr>
          <p:cNvPr id="5" name="Header Placeholder 4"/>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7641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36</a:t>
            </a:fld>
            <a:endParaRPr lang="en-US" dirty="0"/>
          </a:p>
        </p:txBody>
      </p:sp>
      <p:sp>
        <p:nvSpPr>
          <p:cNvPr id="5" name="Header Placeholder 4"/>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3772022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
        <p:nvSpPr>
          <p:cNvPr id="5" name="Header Placeholder 4"/>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513303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r>
              <a:rPr lang="en-US" sz="1300" dirty="0"/>
              <a:t>Insurance Disruption </a:t>
            </a:r>
            <a:endParaRPr lang="en-US" sz="1400" dirty="0"/>
          </a:p>
          <a:p>
            <a:pPr lvl="1" fontAlgn="ctr"/>
            <a:r>
              <a:rPr lang="en-US" dirty="0"/>
              <a:t>Technology / Digitalization </a:t>
            </a:r>
            <a:endParaRPr lang="en-US" sz="1300" dirty="0"/>
          </a:p>
          <a:p>
            <a:pPr lvl="2" fontAlgn="ctr"/>
            <a:r>
              <a:rPr lang="en-US" sz="1100" dirty="0"/>
              <a:t>Fundamental changes </a:t>
            </a:r>
          </a:p>
          <a:p>
            <a:pPr lvl="3" fontAlgn="ctr"/>
            <a:r>
              <a:rPr lang="en-US" sz="1000" dirty="0"/>
              <a:t>Future of auto insurance</a:t>
            </a:r>
            <a:endParaRPr lang="en-US" sz="1100" dirty="0"/>
          </a:p>
          <a:p>
            <a:pPr lvl="4" fontAlgn="ctr"/>
            <a:r>
              <a:rPr lang="en-US" sz="800" dirty="0"/>
              <a:t>Autonomous vehicles -- reduction of accidents </a:t>
            </a:r>
            <a:endParaRPr lang="en-US" sz="1000" dirty="0"/>
          </a:p>
          <a:p>
            <a:pPr lvl="3" fontAlgn="ctr"/>
            <a:r>
              <a:rPr lang="en-US" sz="1000" dirty="0"/>
              <a:t>Future of reduced risk pools</a:t>
            </a:r>
            <a:endParaRPr lang="en-US" sz="1100" dirty="0"/>
          </a:p>
          <a:p>
            <a:pPr lvl="4" fontAlgn="ctr"/>
            <a:r>
              <a:rPr lang="en-US" sz="800" dirty="0"/>
              <a:t>Disparate Impact </a:t>
            </a:r>
            <a:endParaRPr lang="en-US" sz="1000" dirty="0"/>
          </a:p>
          <a:p>
            <a:pPr lvl="2" fontAlgn="ctr"/>
            <a:r>
              <a:rPr lang="en-US" sz="1100" dirty="0"/>
              <a:t>Opportunities</a:t>
            </a:r>
          </a:p>
          <a:p>
            <a:pPr lvl="3" fontAlgn="ctr"/>
            <a:r>
              <a:rPr lang="en-US" sz="1000" dirty="0"/>
              <a:t>Automation and efficiencies -- claims, underwriting, filings (?)</a:t>
            </a:r>
            <a:endParaRPr lang="en-US" sz="1100" dirty="0"/>
          </a:p>
          <a:p>
            <a:pPr lvl="3" fontAlgn="ctr"/>
            <a:r>
              <a:rPr lang="en-US" sz="1000" dirty="0"/>
              <a:t>New product lines -- cyber, sharing economy</a:t>
            </a:r>
            <a:endParaRPr lang="en-US" sz="1100" dirty="0"/>
          </a:p>
          <a:p>
            <a:pPr lvl="3" fontAlgn="ctr"/>
            <a:r>
              <a:rPr lang="en-US" sz="1000" dirty="0"/>
              <a:t>Emerging technologies -- cognitive computing, predictive analytics </a:t>
            </a:r>
            <a:endParaRPr lang="en-US" sz="1100" dirty="0"/>
          </a:p>
          <a:p>
            <a:pPr lvl="2" fontAlgn="ctr"/>
            <a:r>
              <a:rPr lang="en-US" sz="1100" dirty="0"/>
              <a:t>Challenges</a:t>
            </a:r>
          </a:p>
          <a:p>
            <a:pPr lvl="3" fontAlgn="ctr"/>
            <a:r>
              <a:rPr lang="en-US" sz="1000" dirty="0"/>
              <a:t>Consumer trust will be key -- demonstrate the societal value</a:t>
            </a:r>
            <a:endParaRPr lang="en-US" sz="1100" dirty="0"/>
          </a:p>
          <a:p>
            <a:pPr lvl="3" fontAlgn="ctr"/>
            <a:r>
              <a:rPr lang="en-US" sz="1000" dirty="0"/>
              <a:t>Big data vs. personal/information privacy</a:t>
            </a:r>
            <a:endParaRPr lang="en-US" sz="1100" dirty="0"/>
          </a:p>
          <a:p>
            <a:pPr lvl="2" fontAlgn="ctr"/>
            <a:r>
              <a:rPr lang="en-US" sz="1100" dirty="0"/>
              <a:t>New market entrants -- "Uber of Insurance"  </a:t>
            </a:r>
          </a:p>
          <a:p>
            <a:pPr lvl="3" fontAlgn="ctr"/>
            <a:r>
              <a:rPr lang="en-US" sz="1000" dirty="0"/>
              <a:t>Lemonade: Approved in State of New York </a:t>
            </a:r>
            <a:endParaRPr lang="en-US" sz="1100" dirty="0"/>
          </a:p>
          <a:p>
            <a:pPr lvl="2" fontAlgn="ctr"/>
            <a:r>
              <a:rPr lang="en-US" sz="1100" dirty="0"/>
              <a:t>Regulatory -- Opportunity / Threat </a:t>
            </a:r>
          </a:p>
          <a:p>
            <a:pPr lvl="3" fontAlgn="ctr"/>
            <a:r>
              <a:rPr lang="en-US" sz="1000" dirty="0"/>
              <a:t>Barrier to entry (for potential disrupters) </a:t>
            </a:r>
            <a:endParaRPr lang="en-US" sz="1100" dirty="0"/>
          </a:p>
          <a:p>
            <a:pPr lvl="4" fontAlgn="ctr"/>
            <a:r>
              <a:rPr lang="en-US" sz="800" dirty="0"/>
              <a:t>US -- 50+ individual regulatory bodies </a:t>
            </a:r>
            <a:endParaRPr lang="en-US" sz="1000" dirty="0"/>
          </a:p>
          <a:p>
            <a:pPr lvl="4" fontAlgn="ctr"/>
            <a:r>
              <a:rPr lang="en-US" sz="800" dirty="0"/>
              <a:t>Taxi vs. Insurance Regulator: One can put you in jail… </a:t>
            </a:r>
            <a:endParaRPr lang="en-US" sz="1000" dirty="0"/>
          </a:p>
          <a:p>
            <a:pPr lvl="3" fontAlgn="ctr"/>
            <a:r>
              <a:rPr lang="en-US" sz="1000" dirty="0"/>
              <a:t> Pull back / curb </a:t>
            </a:r>
            <a:endParaRPr lang="en-US" sz="1100" dirty="0"/>
          </a:p>
          <a:p>
            <a:pPr lvl="4" fontAlgn="ctr"/>
            <a:r>
              <a:rPr lang="en-US" sz="800" dirty="0"/>
              <a:t>Consumer trust will play key role </a:t>
            </a:r>
            <a:endParaRPr lang="en-US" sz="1000" dirty="0"/>
          </a:p>
          <a:p>
            <a:pPr lvl="4" fontAlgn="ctr"/>
            <a:r>
              <a:rPr lang="en-US" sz="800" dirty="0"/>
              <a:t>Sandbox approach </a:t>
            </a:r>
            <a:endParaRPr lang="en-US" sz="1000" dirty="0"/>
          </a:p>
          <a:p>
            <a:pPr lvl="3" fontAlgn="ctr"/>
            <a:r>
              <a:rPr lang="en-US" sz="1000" dirty="0"/>
              <a:t>US vs. other global regions with less regulatory burden </a:t>
            </a:r>
            <a:endParaRPr lang="en-US" sz="1400" dirty="0"/>
          </a:p>
          <a:p>
            <a:pPr lvl="0" fontAlgn="ctr"/>
            <a:r>
              <a:rPr lang="en-US" sz="1300" dirty="0"/>
              <a:t>[TBD] Audience Relevance Section </a:t>
            </a:r>
            <a:endParaRPr lang="en-US" sz="1400" dirty="0"/>
          </a:p>
          <a:p>
            <a:endParaRPr lang="en-US" dirty="0"/>
          </a:p>
          <a:p>
            <a:endParaRPr lang="en-US" dirty="0"/>
          </a:p>
        </p:txBody>
      </p:sp>
      <p:sp>
        <p:nvSpPr>
          <p:cNvPr id="4" name="Date Placeholder 3"/>
          <p:cNvSpPr>
            <a:spLocks noGrp="1"/>
          </p:cNvSpPr>
          <p:nvPr>
            <p:ph type="dt" idx="10"/>
          </p:nvPr>
        </p:nvSpPr>
        <p:spPr/>
        <p:txBody>
          <a:bodyPr/>
          <a:lstStyle/>
          <a:p>
            <a:fld id="{0BCC3AF5-8E04-499F-A8DE-4D33817FB25B}"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39</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4157611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our most recent count we are </a:t>
            </a:r>
            <a:r>
              <a:rPr lang="en-US" b="1" dirty="0"/>
              <a:t>tracking over 500+ </a:t>
            </a:r>
            <a:r>
              <a:rPr lang="en-US" dirty="0" err="1"/>
              <a:t>InsurTech</a:t>
            </a:r>
            <a:r>
              <a:rPr lang="en-US" dirty="0"/>
              <a:t> Companies.  Just a year ago that number was about half that.   We are tracking companies across </a:t>
            </a:r>
            <a:r>
              <a:rPr lang="en-US" b="1" dirty="0"/>
              <a:t>Risk and Health </a:t>
            </a:r>
            <a:r>
              <a:rPr lang="en-US" dirty="0"/>
              <a:t>in a variety of themes.  For us its more </a:t>
            </a:r>
            <a:r>
              <a:rPr lang="en-US" b="1" dirty="0"/>
              <a:t>about business concepts </a:t>
            </a:r>
            <a:r>
              <a:rPr lang="en-US" dirty="0"/>
              <a:t>than it is about individual companies.</a:t>
            </a:r>
          </a:p>
          <a:p>
            <a:endParaRPr lang="en-US" dirty="0"/>
          </a:p>
          <a:p>
            <a:endParaRPr lang="en-US" dirty="0"/>
          </a:p>
          <a:p>
            <a:endParaRPr lang="en-US" dirty="0"/>
          </a:p>
        </p:txBody>
      </p:sp>
      <p:sp>
        <p:nvSpPr>
          <p:cNvPr id="4" name="Date Placeholder 3"/>
          <p:cNvSpPr>
            <a:spLocks noGrp="1"/>
          </p:cNvSpPr>
          <p:nvPr>
            <p:ph type="dt" idx="10"/>
          </p:nvPr>
        </p:nvSpPr>
        <p:spPr/>
        <p:txBody>
          <a:bodyPr/>
          <a:lstStyle/>
          <a:p>
            <a:fld id="{6BE65553-1A35-4598-9425-DAF4FC4A7CBA}"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41</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12051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insurance company investments in </a:t>
            </a:r>
            <a:r>
              <a:rPr lang="en-US" dirty="0" err="1"/>
              <a:t>InsurTech</a:t>
            </a:r>
            <a:r>
              <a:rPr lang="en-US" dirty="0"/>
              <a:t>….  As you can see it is across a variety of themes or business concepts…. </a:t>
            </a:r>
          </a:p>
          <a:p>
            <a:r>
              <a:rPr lang="en-US" b="1" dirty="0" err="1"/>
              <a:t>Metromile</a:t>
            </a:r>
            <a:r>
              <a:rPr lang="en-US" b="1" dirty="0"/>
              <a:t> –   Telematics</a:t>
            </a:r>
          </a:p>
          <a:p>
            <a:r>
              <a:rPr lang="en-US" b="1" dirty="0" err="1"/>
              <a:t>CoverHound</a:t>
            </a:r>
            <a:r>
              <a:rPr lang="en-US" b="1" dirty="0"/>
              <a:t> and Policy Genius-    Insurance Marketplaces</a:t>
            </a:r>
          </a:p>
          <a:p>
            <a:r>
              <a:rPr lang="en-US" b="1" baseline="0" dirty="0"/>
              <a:t>One Inc. –   Cloud Based IT Platform and</a:t>
            </a:r>
          </a:p>
          <a:p>
            <a:r>
              <a:rPr lang="en-US" b="1" baseline="0" dirty="0"/>
              <a:t>Slice -   Micro-Duration Coverage.</a:t>
            </a:r>
            <a:r>
              <a:rPr lang="en-US" baseline="0" dirty="0"/>
              <a:t>  </a:t>
            </a:r>
          </a:p>
          <a:p>
            <a:endParaRPr lang="en-US" baseline="0" dirty="0"/>
          </a:p>
          <a:p>
            <a:r>
              <a:rPr lang="en-US" baseline="0" dirty="0"/>
              <a:t>These investments create an opportunity to </a:t>
            </a:r>
            <a:r>
              <a:rPr lang="en-US" b="1" baseline="0" dirty="0"/>
              <a:t>accelerate growth, improve efficiency, enhance the customer experience and  “Speed to Market</a:t>
            </a:r>
            <a:r>
              <a:rPr lang="en-US" baseline="0" dirty="0"/>
              <a:t>” for new products in emerging risk.</a:t>
            </a:r>
            <a:endParaRPr lang="en-US" dirty="0"/>
          </a:p>
          <a:p>
            <a:endParaRPr lang="en-US" dirty="0"/>
          </a:p>
        </p:txBody>
      </p:sp>
      <p:sp>
        <p:nvSpPr>
          <p:cNvPr id="4" name="Date Placeholder 3"/>
          <p:cNvSpPr>
            <a:spLocks noGrp="1"/>
          </p:cNvSpPr>
          <p:nvPr>
            <p:ph type="dt" idx="10"/>
          </p:nvPr>
        </p:nvSpPr>
        <p:spPr/>
        <p:txBody>
          <a:bodyPr/>
          <a:lstStyle/>
          <a:p>
            <a:fld id="{3CEFC1A7-6C1F-4FAF-934B-58FFC8EF452E}"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42</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4166613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All industries being impacted </a:t>
            </a:r>
          </a:p>
        </p:txBody>
      </p:sp>
      <p:sp>
        <p:nvSpPr>
          <p:cNvPr id="4" name="Slide Number Placeholder 3"/>
          <p:cNvSpPr>
            <a:spLocks noGrp="1"/>
          </p:cNvSpPr>
          <p:nvPr>
            <p:ph type="sldNum" sz="quarter" idx="10"/>
          </p:nvPr>
        </p:nvSpPr>
        <p:spPr/>
        <p:txBody>
          <a:bodyPr/>
          <a:lstStyle/>
          <a:p>
            <a:fld id="{D5F8523C-8729-40F0-9536-D6C4CA3AD238}" type="slidenum">
              <a:rPr lang="en-US" smtClean="0"/>
              <a:pPr/>
              <a:t>43</a:t>
            </a:fld>
            <a:endParaRPr lang="en-US" dirty="0"/>
          </a:p>
        </p:txBody>
      </p:sp>
      <p:sp>
        <p:nvSpPr>
          <p:cNvPr id="7" name="Slide Image Placeholder 6"/>
          <p:cNvSpPr>
            <a:spLocks noGrp="1" noRot="1" noChangeAspect="1"/>
          </p:cNvSpPr>
          <p:nvPr>
            <p:ph type="sldImg"/>
          </p:nvPr>
        </p:nvSpPr>
        <p:spPr>
          <a:xfrm>
            <a:off x="717550" y="325438"/>
            <a:ext cx="5575300" cy="3136900"/>
          </a:xfrm>
        </p:spPr>
      </p:sp>
      <p:sp>
        <p:nvSpPr>
          <p:cNvPr id="2" name="Header Placeholder 1"/>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868220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1030 WED_GS_2017 Economic and Insurance Market Conditions_Kevelighan_v04</a:t>
            </a:r>
            <a:endParaRPr lang="en-US" dirty="0"/>
          </a:p>
        </p:txBody>
      </p:sp>
      <p:sp>
        <p:nvSpPr>
          <p:cNvPr id="5" name="Date Placeholder 4"/>
          <p:cNvSpPr>
            <a:spLocks noGrp="1"/>
          </p:cNvSpPr>
          <p:nvPr>
            <p:ph type="dt" idx="11"/>
          </p:nvPr>
        </p:nvSpPr>
        <p:spPr/>
        <p:txBody>
          <a:bodyPr/>
          <a:lstStyle/>
          <a:p>
            <a:fld id="{0BA5BBE4-AEA3-489A-A28E-0C2FAF2506E3}" type="datetimeFigureOut">
              <a:rPr lang="en-US" smtClean="0"/>
              <a:pPr/>
              <a:t>7/26/2017</a:t>
            </a:fld>
            <a:endParaRPr lang="en-US" dirty="0"/>
          </a:p>
        </p:txBody>
      </p:sp>
      <p:sp>
        <p:nvSpPr>
          <p:cNvPr id="6" name="Slide Number Placeholder 5"/>
          <p:cNvSpPr>
            <a:spLocks noGrp="1"/>
          </p:cNvSpPr>
          <p:nvPr>
            <p:ph type="sldNum" sz="quarter" idx="12"/>
          </p:nvPr>
        </p:nvSpPr>
        <p:spPr/>
        <p:txBody>
          <a:bodyPr/>
          <a:lstStyle/>
          <a:p>
            <a:fld id="{C0F4A2C8-6C88-4E71-83EE-698B9D4FE22F}" type="slidenum">
              <a:rPr lang="en-US" smtClean="0"/>
              <a:pPr/>
              <a:t>45</a:t>
            </a:fld>
            <a:endParaRPr lang="en-US" dirty="0"/>
          </a:p>
        </p:txBody>
      </p:sp>
    </p:spTree>
    <p:extLst>
      <p:ext uri="{BB962C8B-B14F-4D97-AF65-F5344CB8AC3E}">
        <p14:creationId xmlns:p14="http://schemas.microsoft.com/office/powerpoint/2010/main" val="1175339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6" y="9408411"/>
            <a:ext cx="743530" cy="267717"/>
          </a:xfrm>
          <a:prstGeom prst="rect">
            <a:avLst/>
          </a:prstGeom>
          <a:noFill/>
          <a:ln w="9525">
            <a:noFill/>
            <a:miter lim="800000"/>
            <a:headEnd/>
            <a:tailEnd/>
          </a:ln>
        </p:spPr>
        <p:txBody>
          <a:bodyPr lIns="48102" tIns="48744" rIns="48102" bIns="48744" anchor="b">
            <a:spAutoFit/>
          </a:bodyPr>
          <a:lstStyle/>
          <a:p>
            <a:pPr algn="ctr" defTabSz="973726"/>
            <a:fld id="{5C1989CA-1A92-4DB6-A85A-D489C0504DE6}" type="slidenum">
              <a:rPr lang="en-US" sz="1100"/>
              <a:pPr algn="ctr" defTabSz="973726"/>
              <a:t>46</a:t>
            </a:fld>
            <a:endParaRPr lang="en-US" sz="1100" dirty="0"/>
          </a:p>
        </p:txBody>
      </p:sp>
      <p:sp>
        <p:nvSpPr>
          <p:cNvPr id="135171" name="Rectangle 2"/>
          <p:cNvSpPr>
            <a:spLocks noGrp="1" noRot="1" noChangeAspect="1" noChangeArrowheads="1" noTextEdit="1"/>
          </p:cNvSpPr>
          <p:nvPr>
            <p:ph type="sldImg"/>
          </p:nvPr>
        </p:nvSpPr>
        <p:spPr>
          <a:xfrm>
            <a:off x="801688" y="606425"/>
            <a:ext cx="5630862" cy="3168650"/>
          </a:xfrm>
          <a:ln/>
        </p:spPr>
      </p:sp>
      <p:sp>
        <p:nvSpPr>
          <p:cNvPr id="135172" name="Rectangle 3"/>
          <p:cNvSpPr>
            <a:spLocks noGrp="1" noChangeArrowheads="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194852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6" y="9408411"/>
            <a:ext cx="743530" cy="267717"/>
          </a:xfrm>
          <a:prstGeom prst="rect">
            <a:avLst/>
          </a:prstGeom>
          <a:noFill/>
          <a:ln w="9525">
            <a:noFill/>
            <a:miter lim="800000"/>
            <a:headEnd/>
            <a:tailEnd/>
          </a:ln>
        </p:spPr>
        <p:txBody>
          <a:bodyPr lIns="48102" tIns="48744" rIns="48102" bIns="48744" anchor="b">
            <a:spAutoFit/>
          </a:bodyPr>
          <a:lstStyle/>
          <a:p>
            <a:pPr algn="ctr" defTabSz="973726"/>
            <a:fld id="{5C1989CA-1A92-4DB6-A85A-D489C0504DE6}" type="slidenum">
              <a:rPr lang="en-US" sz="1100"/>
              <a:pPr algn="ctr" defTabSz="973726"/>
              <a:t>47</a:t>
            </a:fld>
            <a:endParaRPr lang="en-US" sz="1100" dirty="0"/>
          </a:p>
        </p:txBody>
      </p:sp>
      <p:sp>
        <p:nvSpPr>
          <p:cNvPr id="135171" name="Rectangle 2"/>
          <p:cNvSpPr>
            <a:spLocks noGrp="1" noRot="1" noChangeAspect="1" noChangeArrowheads="1" noTextEdit="1"/>
          </p:cNvSpPr>
          <p:nvPr>
            <p:ph type="sldImg"/>
          </p:nvPr>
        </p:nvSpPr>
        <p:spPr>
          <a:xfrm>
            <a:off x="801688" y="606425"/>
            <a:ext cx="5630862" cy="3168650"/>
          </a:xfrm>
          <a:ln/>
        </p:spPr>
      </p:sp>
      <p:sp>
        <p:nvSpPr>
          <p:cNvPr id="135172" name="Rectangle 3"/>
          <p:cNvSpPr>
            <a:spLocks noGrp="1" noChangeArrowheads="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176804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6" y="9408411"/>
            <a:ext cx="743530" cy="267717"/>
          </a:xfrm>
          <a:prstGeom prst="rect">
            <a:avLst/>
          </a:prstGeom>
          <a:noFill/>
          <a:ln w="9525">
            <a:noFill/>
            <a:miter lim="800000"/>
            <a:headEnd/>
            <a:tailEnd/>
          </a:ln>
        </p:spPr>
        <p:txBody>
          <a:bodyPr lIns="48102" tIns="48744" rIns="48102" bIns="48744" anchor="b">
            <a:spAutoFit/>
          </a:bodyPr>
          <a:lstStyle/>
          <a:p>
            <a:pPr algn="ctr" defTabSz="973726"/>
            <a:fld id="{5C1989CA-1A92-4DB6-A85A-D489C0504DE6}" type="slidenum">
              <a:rPr lang="en-US" sz="1100"/>
              <a:pPr algn="ctr" defTabSz="973726"/>
              <a:t>50</a:t>
            </a:fld>
            <a:endParaRPr lang="en-US" sz="1100" dirty="0"/>
          </a:p>
        </p:txBody>
      </p:sp>
      <p:sp>
        <p:nvSpPr>
          <p:cNvPr id="135171" name="Rectangle 2"/>
          <p:cNvSpPr>
            <a:spLocks noGrp="1" noRot="1" noChangeAspect="1" noChangeArrowheads="1" noTextEdit="1"/>
          </p:cNvSpPr>
          <p:nvPr>
            <p:ph type="sldImg"/>
          </p:nvPr>
        </p:nvSpPr>
        <p:spPr>
          <a:xfrm>
            <a:off x="801688" y="606425"/>
            <a:ext cx="5630862" cy="3168650"/>
          </a:xfrm>
          <a:ln/>
        </p:spPr>
      </p:sp>
      <p:sp>
        <p:nvSpPr>
          <p:cNvPr id="135172" name="Rectangle 3"/>
          <p:cNvSpPr>
            <a:spLocks noGrp="1" noChangeArrowheads="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73648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
        <p:nvSpPr>
          <p:cNvPr id="5" name="Header Placeholder 4"/>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082034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327466" y="9408411"/>
            <a:ext cx="743530" cy="267717"/>
          </a:xfrm>
          <a:prstGeom prst="rect">
            <a:avLst/>
          </a:prstGeom>
          <a:noFill/>
          <a:ln w="9525">
            <a:noFill/>
            <a:miter lim="800000"/>
            <a:headEnd/>
            <a:tailEnd/>
          </a:ln>
        </p:spPr>
        <p:txBody>
          <a:bodyPr lIns="48102" tIns="48744" rIns="48102" bIns="48744" anchor="b">
            <a:spAutoFit/>
          </a:bodyPr>
          <a:lstStyle/>
          <a:p>
            <a:pPr algn="ctr" defTabSz="973726"/>
            <a:fld id="{5C1989CA-1A92-4DB6-A85A-D489C0504DE6}" type="slidenum">
              <a:rPr lang="en-US" sz="1100"/>
              <a:pPr algn="ctr" defTabSz="973726"/>
              <a:t>51</a:t>
            </a:fld>
            <a:endParaRPr lang="en-US" sz="1100" dirty="0"/>
          </a:p>
        </p:txBody>
      </p:sp>
      <p:sp>
        <p:nvSpPr>
          <p:cNvPr id="135171" name="Rectangle 2"/>
          <p:cNvSpPr>
            <a:spLocks noGrp="1" noRot="1" noChangeAspect="1" noChangeArrowheads="1" noTextEdit="1"/>
          </p:cNvSpPr>
          <p:nvPr>
            <p:ph type="sldImg"/>
          </p:nvPr>
        </p:nvSpPr>
        <p:spPr>
          <a:xfrm>
            <a:off x="801688" y="606425"/>
            <a:ext cx="5630862" cy="3168650"/>
          </a:xfrm>
          <a:ln/>
        </p:spPr>
      </p:sp>
      <p:sp>
        <p:nvSpPr>
          <p:cNvPr id="135172" name="Rectangle 3"/>
          <p:cNvSpPr>
            <a:spLocks noGrp="1" noChangeArrowheads="1"/>
          </p:cNvSpPr>
          <p:nvPr>
            <p:ph type="body" idx="1"/>
          </p:nvPr>
        </p:nvSpPr>
        <p:spPr>
          <a:noFill/>
          <a:ln/>
        </p:spPr>
        <p:txBody>
          <a:bodyPr/>
          <a:lstStyle/>
          <a:p>
            <a:endParaRPr lang="en-US" dirty="0"/>
          </a:p>
        </p:txBody>
      </p:sp>
      <p:sp>
        <p:nvSpPr>
          <p:cNvPr id="2" name="Header Placeholder 1"/>
          <p:cNvSpPr>
            <a:spLocks noGrp="1"/>
          </p:cNvSpPr>
          <p:nvPr>
            <p:ph type="hdr" sz="quarter" idx="10"/>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1205700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25438"/>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52</a:t>
            </a:fld>
            <a:endParaRPr lang="en-US" dirty="0"/>
          </a:p>
        </p:txBody>
      </p:sp>
      <p:sp>
        <p:nvSpPr>
          <p:cNvPr id="5" name="Header Placeholder 4"/>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883242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53</a:t>
            </a:fld>
            <a:endParaRPr lang="en-US" dirty="0"/>
          </a:p>
        </p:txBody>
      </p:sp>
      <p:sp>
        <p:nvSpPr>
          <p:cNvPr id="10" name="Slide Image Placeholder 9"/>
          <p:cNvSpPr>
            <a:spLocks noGrp="1" noRot="1" noChangeAspect="1"/>
          </p:cNvSpPr>
          <p:nvPr>
            <p:ph type="sldImg"/>
          </p:nvPr>
        </p:nvSpPr>
        <p:spPr>
          <a:xfrm>
            <a:off x="717550" y="325438"/>
            <a:ext cx="5575300" cy="3136900"/>
          </a:xfrm>
        </p:spPr>
      </p:sp>
      <p:sp>
        <p:nvSpPr>
          <p:cNvPr id="11" name="Notes Placeholder 10"/>
          <p:cNvSpPr>
            <a:spLocks noGrp="1"/>
          </p:cNvSpPr>
          <p:nvPr>
            <p:ph type="body" idx="1"/>
          </p:nvPr>
        </p:nvSpPr>
        <p:spPr/>
        <p:txBody>
          <a:bodyPr/>
          <a:lstStyle/>
          <a:p>
            <a:pPr lvl="0" fontAlgn="ctr"/>
            <a:r>
              <a:rPr lang="en-US" sz="1300" b="1" dirty="0">
                <a:latin typeface="+mn-lt"/>
              </a:rPr>
              <a:t>Introduction</a:t>
            </a:r>
            <a:endParaRPr lang="en-US" sz="1300" dirty="0">
              <a:latin typeface="+mn-lt"/>
            </a:endParaRPr>
          </a:p>
          <a:p>
            <a:pPr lvl="0" fontAlgn="ctr"/>
            <a:r>
              <a:rPr lang="en-US" sz="1300" dirty="0">
                <a:latin typeface="+mn-lt"/>
              </a:rPr>
              <a:t>Preliminary work and observations since starting with III</a:t>
            </a:r>
          </a:p>
          <a:p>
            <a:pPr lvl="0" fontAlgn="ctr"/>
            <a:r>
              <a:rPr lang="en-US" sz="1300" dirty="0">
                <a:latin typeface="+mn-lt"/>
              </a:rPr>
              <a:t>Disruption is everywhere and insurance in right in the middle of it </a:t>
            </a:r>
          </a:p>
          <a:p>
            <a:pPr lvl="0" fontAlgn="ctr"/>
            <a:r>
              <a:rPr lang="en-US" sz="1300" dirty="0">
                <a:latin typeface="+mn-lt"/>
              </a:rPr>
              <a:t>Relevant anecdote for audience  </a:t>
            </a:r>
          </a:p>
          <a:p>
            <a:endParaRPr lang="en-US" dirty="0"/>
          </a:p>
        </p:txBody>
      </p:sp>
      <p:sp>
        <p:nvSpPr>
          <p:cNvPr id="2" name="Header Placeholder 1"/>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29754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GDP –</a:t>
            </a:r>
            <a:r>
              <a:rPr lang="en-US" baseline="0" dirty="0"/>
              <a:t> Per Steve full year 2016 GDP is 1.6%</a:t>
            </a:r>
            <a:endParaRPr lang="en-US" dirty="0"/>
          </a:p>
          <a:p>
            <a:endParaRPr lang="en-US" dirty="0"/>
          </a:p>
        </p:txBody>
      </p:sp>
      <p:sp>
        <p:nvSpPr>
          <p:cNvPr id="4" name="Date Placeholder 3"/>
          <p:cNvSpPr>
            <a:spLocks noGrp="1"/>
          </p:cNvSpPr>
          <p:nvPr>
            <p:ph type="dt" idx="10"/>
          </p:nvPr>
        </p:nvSpPr>
        <p:spPr/>
        <p:txBody>
          <a:bodyPr/>
          <a:lstStyle/>
          <a:p>
            <a:fld id="{F5DD4B72-57A8-443F-9C75-60310E93F651}"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8</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97796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Elected Officials: "Rise of Nationalism" -- US, France, Germany  </a:t>
            </a:r>
          </a:p>
          <a:p>
            <a:pPr lvl="1"/>
            <a:r>
              <a:rPr lang="en-US" dirty="0"/>
              <a:t>Neither US presidential candidate supports TPP </a:t>
            </a:r>
          </a:p>
          <a:p>
            <a:r>
              <a:rPr lang="en-US" dirty="0"/>
              <a:t>Regions: Europe (EU/Brexit/Russia), Asia (China/North-South Korea/Japan), Middle East (Syria/Iraq)</a:t>
            </a:r>
          </a:p>
          <a:p>
            <a:r>
              <a:rPr lang="en-US" dirty="0"/>
              <a:t>Global trends impacting domestic market</a:t>
            </a:r>
          </a:p>
          <a:p>
            <a:pPr lvl="1"/>
            <a:r>
              <a:rPr lang="en-US" dirty="0"/>
              <a:t>Regulatory trends: </a:t>
            </a:r>
          </a:p>
          <a:p>
            <a:pPr lvl="2"/>
            <a:r>
              <a:rPr lang="en-US" dirty="0"/>
              <a:t>"Conduct of Business"</a:t>
            </a:r>
          </a:p>
          <a:p>
            <a:pPr lvl="2"/>
            <a:r>
              <a:rPr lang="en-US" dirty="0"/>
              <a:t> Capital/Solvency </a:t>
            </a:r>
          </a:p>
          <a:p>
            <a:pPr lvl="1"/>
            <a:r>
              <a:rPr lang="en-US" dirty="0"/>
              <a:t>Climate Change </a:t>
            </a:r>
            <a:r>
              <a:rPr lang="en-US" sz="1300" dirty="0"/>
              <a:t> </a:t>
            </a:r>
          </a:p>
          <a:p>
            <a:endParaRPr lang="en-US" dirty="0"/>
          </a:p>
          <a:p>
            <a:endParaRPr lang="en-US" dirty="0"/>
          </a:p>
        </p:txBody>
      </p:sp>
      <p:sp>
        <p:nvSpPr>
          <p:cNvPr id="4" name="Date Placeholder 3"/>
          <p:cNvSpPr>
            <a:spLocks noGrp="1"/>
          </p:cNvSpPr>
          <p:nvPr>
            <p:ph type="dt" idx="10"/>
          </p:nvPr>
        </p:nvSpPr>
        <p:spPr/>
        <p:txBody>
          <a:bodyPr/>
          <a:lstStyle/>
          <a:p>
            <a:fld id="{4862CE16-640E-4862-A2E4-F7095EB5E887}"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9</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71618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KPMG report called “The New Deal: Driving Insurance Transformation with Strategy-aligned M&amp;A,” 84% of insurance companies plan to make between one and three acquisitions in 2017, while 94% plan at least one divestiture.</a:t>
            </a:r>
            <a:br>
              <a:rPr lang="en-US" dirty="0"/>
            </a:br>
            <a:endParaRPr lang="en-US" dirty="0"/>
          </a:p>
          <a:p>
            <a:r>
              <a:rPr lang="en-US" dirty="0"/>
              <a:t>In 2015 Anthem’s announced purchase of Cigna, and Aetna’s planned purchase of Humana together totaled $83 billion, according to S&amp;P Global Market Intelligence. The continued scrutiny of these two deals may have dampened merger activity in this sector in 2016.</a:t>
            </a:r>
          </a:p>
          <a:p>
            <a:endParaRPr lang="en-US" dirty="0"/>
          </a:p>
          <a:p>
            <a:endParaRPr lang="en-US" dirty="0"/>
          </a:p>
        </p:txBody>
      </p:sp>
      <p:sp>
        <p:nvSpPr>
          <p:cNvPr id="4" name="Date Placeholder 3"/>
          <p:cNvSpPr>
            <a:spLocks noGrp="1"/>
          </p:cNvSpPr>
          <p:nvPr>
            <p:ph type="dt" idx="10"/>
          </p:nvPr>
        </p:nvSpPr>
        <p:spPr/>
        <p:txBody>
          <a:bodyPr/>
          <a:lstStyle/>
          <a:p>
            <a:fld id="{1938DDEC-BC29-4501-BFE4-F531A0ADD224}"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14</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88644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 Higher cats than older years</a:t>
            </a:r>
          </a:p>
          <a:p>
            <a:r>
              <a:rPr lang="en-US" dirty="0"/>
              <a:t>Development</a:t>
            </a:r>
            <a:r>
              <a:rPr lang="en-US" baseline="0" dirty="0"/>
              <a:t> on Prior is trending the wrong way ($5B favorable is half what was posted last year; 2015 already trending higher)</a:t>
            </a:r>
          </a:p>
          <a:p>
            <a:r>
              <a:rPr lang="en-US" baseline="0" dirty="0"/>
              <a:t>2011 Tornados - Joplin Tuscaloosa</a:t>
            </a:r>
          </a:p>
          <a:p>
            <a:pPr lvl="1"/>
            <a:r>
              <a:rPr lang="en-US" baseline="0" dirty="0"/>
              <a:t>Joplin was biggest insurance event in Missouri history </a:t>
            </a:r>
          </a:p>
          <a:p>
            <a:r>
              <a:rPr lang="en-US" baseline="0" dirty="0"/>
              <a:t>2012 Super Storm Sandy </a:t>
            </a:r>
          </a:p>
          <a:p>
            <a:r>
              <a:rPr lang="en-US" baseline="0" dirty="0"/>
              <a:t>2001-2001 Interest Rates higher, but not the case since 2008/2009 </a:t>
            </a:r>
          </a:p>
          <a:p>
            <a:r>
              <a:rPr lang="en-US" dirty="0"/>
              <a:t>99.5 </a:t>
            </a:r>
            <a:r>
              <a:rPr lang="mr-IN" dirty="0"/>
              <a:t>–</a:t>
            </a:r>
            <a:r>
              <a:rPr lang="en-US" dirty="0"/>
              <a:t> So</a:t>
            </a:r>
            <a:r>
              <a:rPr lang="en-US" baseline="0" dirty="0"/>
              <a:t> close to 100 because earned and written premium </a:t>
            </a:r>
            <a:endParaRPr lang="en-US" dirty="0"/>
          </a:p>
          <a:p>
            <a:endParaRPr lang="en-US" dirty="0"/>
          </a:p>
        </p:txBody>
      </p:sp>
      <p:sp>
        <p:nvSpPr>
          <p:cNvPr id="4" name="Date Placeholder 3"/>
          <p:cNvSpPr>
            <a:spLocks noGrp="1"/>
          </p:cNvSpPr>
          <p:nvPr>
            <p:ph type="dt" idx="10"/>
          </p:nvPr>
        </p:nvSpPr>
        <p:spPr/>
        <p:txBody>
          <a:bodyPr/>
          <a:lstStyle/>
          <a:p>
            <a:fld id="{10A424DE-5F80-4479-9164-5F6DCF677712}"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15</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363867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Likely to be some time before industry</a:t>
            </a:r>
            <a:r>
              <a:rPr lang="en-US" baseline="0" dirty="0"/>
              <a:t> gets any relief </a:t>
            </a:r>
            <a:r>
              <a:rPr lang="mr-IN" baseline="0" dirty="0"/>
              <a:t>–</a:t>
            </a:r>
            <a:r>
              <a:rPr lang="en-US" baseline="0" dirty="0"/>
              <a:t> yields continue to be declining. </a:t>
            </a:r>
          </a:p>
          <a:p>
            <a:r>
              <a:rPr lang="en-US" baseline="0" dirty="0"/>
              <a:t>70’s </a:t>
            </a:r>
            <a:r>
              <a:rPr lang="mr-IN" baseline="0" dirty="0"/>
              <a:t>–</a:t>
            </a:r>
            <a:r>
              <a:rPr lang="en-US" baseline="0" dirty="0"/>
              <a:t> 80’s investment yields were in the double digits. </a:t>
            </a:r>
          </a:p>
          <a:p>
            <a:r>
              <a:rPr lang="en-US" baseline="0" dirty="0"/>
              <a:t>Seeing some </a:t>
            </a:r>
            <a:r>
              <a:rPr lang="mr-IN" baseline="0" dirty="0"/>
              <a:t>–</a:t>
            </a:r>
            <a:r>
              <a:rPr lang="en-US" baseline="0" dirty="0"/>
              <a:t> but not a lot </a:t>
            </a:r>
            <a:r>
              <a:rPr lang="mr-IN" baseline="0" dirty="0"/>
              <a:t>–</a:t>
            </a:r>
            <a:r>
              <a:rPr lang="en-US" baseline="0" dirty="0"/>
              <a:t> where they are looking for higher, but can only do so much because of the liability cover issue AND regulatory scrutiny </a:t>
            </a:r>
          </a:p>
          <a:p>
            <a:pPr lvl="1"/>
            <a:r>
              <a:rPr lang="en-US" baseline="0" dirty="0"/>
              <a:t>Hedge funds </a:t>
            </a:r>
          </a:p>
          <a:p>
            <a:pPr lvl="1"/>
            <a:r>
              <a:rPr lang="en-US" baseline="0" dirty="0"/>
              <a:t>Pension funds </a:t>
            </a:r>
          </a:p>
        </p:txBody>
      </p:sp>
      <p:sp>
        <p:nvSpPr>
          <p:cNvPr id="4" name="Date Placeholder 3"/>
          <p:cNvSpPr>
            <a:spLocks noGrp="1"/>
          </p:cNvSpPr>
          <p:nvPr>
            <p:ph type="dt" idx="10"/>
          </p:nvPr>
        </p:nvSpPr>
        <p:spPr/>
        <p:txBody>
          <a:bodyPr/>
          <a:lstStyle/>
          <a:p>
            <a:fld id="{51A9A08D-522A-45AF-91F2-E44FE3D17C76}" type="datetime1">
              <a:rPr lang="en-US" smtClean="0"/>
              <a:t>7/26/2017</a:t>
            </a:fld>
            <a:endParaRPr lang="en-US" dirty="0"/>
          </a:p>
        </p:txBody>
      </p:sp>
      <p:sp>
        <p:nvSpPr>
          <p:cNvPr id="5" name="Slide Number Placeholder 4"/>
          <p:cNvSpPr>
            <a:spLocks noGrp="1"/>
          </p:cNvSpPr>
          <p:nvPr>
            <p:ph type="sldNum" sz="quarter" idx="11"/>
          </p:nvPr>
        </p:nvSpPr>
        <p:spPr/>
        <p:txBody>
          <a:bodyPr/>
          <a:lstStyle/>
          <a:p>
            <a:fld id="{C0F4A2C8-6C88-4E71-83EE-698B9D4FE22F}" type="slidenum">
              <a:rPr lang="en-US" smtClean="0"/>
              <a:pPr/>
              <a:t>16</a:t>
            </a:fld>
            <a:endParaRPr lang="en-US" dirty="0"/>
          </a:p>
        </p:txBody>
      </p:sp>
      <p:sp>
        <p:nvSpPr>
          <p:cNvPr id="6" name="Header Placeholder 5"/>
          <p:cNvSpPr>
            <a:spLocks noGrp="1"/>
          </p:cNvSpPr>
          <p:nvPr>
            <p:ph type="hdr" sz="quarter" idx="12"/>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39583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19</a:t>
            </a:fld>
            <a:endParaRPr lang="en-US" dirty="0"/>
          </a:p>
        </p:txBody>
      </p:sp>
      <p:sp>
        <p:nvSpPr>
          <p:cNvPr id="6" name="Slide Image Placeholder 5"/>
          <p:cNvSpPr>
            <a:spLocks noGrp="1" noRot="1" noChangeAspect="1"/>
          </p:cNvSpPr>
          <p:nvPr>
            <p:ph type="sldImg"/>
          </p:nvPr>
        </p:nvSpPr>
        <p:spPr>
          <a:xfrm>
            <a:off x="717550" y="325438"/>
            <a:ext cx="5575300" cy="3136900"/>
          </a:xfrm>
        </p:spPr>
      </p:sp>
      <p:sp>
        <p:nvSpPr>
          <p:cNvPr id="7" name="Notes Placeholder 6"/>
          <p:cNvSpPr>
            <a:spLocks noGrp="1"/>
          </p:cNvSpPr>
          <p:nvPr>
            <p:ph type="body" idx="1"/>
          </p:nvPr>
        </p:nvSpPr>
        <p:spPr/>
        <p:txBody>
          <a:bodyPr/>
          <a:lstStyle/>
          <a:p>
            <a:endParaRPr lang="en-US" dirty="0"/>
          </a:p>
        </p:txBody>
      </p:sp>
      <p:sp>
        <p:nvSpPr>
          <p:cNvPr id="2" name="Header Placeholder 1"/>
          <p:cNvSpPr>
            <a:spLocks noGrp="1"/>
          </p:cNvSpPr>
          <p:nvPr>
            <p:ph type="hdr" sz="quarter" idx="11"/>
          </p:nvPr>
        </p:nvSpPr>
        <p:spPr/>
        <p:txBody>
          <a:bodyPr/>
          <a:lstStyle/>
          <a:p>
            <a:r>
              <a:rPr lang="en-US"/>
              <a:t>1030 WED_GS_2017 Economic and Insurance Market Conditions_Kevelighan_v04</a:t>
            </a:r>
            <a:endParaRPr lang="en-US" dirty="0"/>
          </a:p>
        </p:txBody>
      </p:sp>
    </p:spTree>
    <p:extLst>
      <p:ext uri="{BB962C8B-B14F-4D97-AF65-F5344CB8AC3E}">
        <p14:creationId xmlns:p14="http://schemas.microsoft.com/office/powerpoint/2010/main" val="2073774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B">
    <p:bg bwMode="gray">
      <p:bgRef idx="1001">
        <a:schemeClr val="bg1"/>
      </p:bgRef>
    </p:bg>
    <p:spTree>
      <p:nvGrpSpPr>
        <p:cNvPr id="1" name=""/>
        <p:cNvGrpSpPr/>
        <p:nvPr/>
      </p:nvGrpSpPr>
      <p:grpSpPr>
        <a:xfrm>
          <a:off x="0" y="0"/>
          <a:ext cx="0" cy="0"/>
          <a:chOff x="0" y="0"/>
          <a:chExt cx="0" cy="0"/>
        </a:xfrm>
      </p:grpSpPr>
      <p:pic>
        <p:nvPicPr>
          <p:cNvPr id="8" name="Picture 7" descr="110509-513 adj.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4571999"/>
          </a:xfrm>
          <a:prstGeom prst="rect">
            <a:avLst/>
          </a:prstGeom>
        </p:spPr>
      </p:pic>
      <p:sp>
        <p:nvSpPr>
          <p:cNvPr id="11" name="Rectangle 2"/>
          <p:cNvSpPr>
            <a:spLocks noGrp="1" noChangeArrowheads="1"/>
          </p:cNvSpPr>
          <p:nvPr>
            <p:ph type="ctrTitle"/>
          </p:nvPr>
        </p:nvSpPr>
        <p:spPr>
          <a:xfrm>
            <a:off x="374674" y="1852060"/>
            <a:ext cx="8839200" cy="2179112"/>
          </a:xfrm>
          <a:prstGeom prst="rect">
            <a:avLst/>
          </a:prstGeom>
        </p:spPr>
        <p:txBody>
          <a:bodyPr anchor="t" anchorCtr="0"/>
          <a:lstStyle>
            <a:lvl1pPr>
              <a:defRPr sz="4800" b="1" i="0" kern="1200" cap="none" spc="0" baseline="0">
                <a:solidFill>
                  <a:schemeClr val="bg1"/>
                </a:solidFill>
                <a:latin typeface="+mj-lt"/>
                <a:cs typeface="Helvetica Neue"/>
              </a:defRPr>
            </a:lvl1pPr>
          </a:lstStyle>
          <a:p>
            <a:r>
              <a:rPr lang="en-US" dirty="0"/>
              <a:t>Click to edit Master title style</a:t>
            </a:r>
          </a:p>
        </p:txBody>
      </p:sp>
      <p:sp>
        <p:nvSpPr>
          <p:cNvPr id="12" name="Rectangle 3"/>
          <p:cNvSpPr>
            <a:spLocks noGrp="1" noChangeArrowheads="1"/>
          </p:cNvSpPr>
          <p:nvPr>
            <p:ph type="subTitle" idx="1"/>
          </p:nvPr>
        </p:nvSpPr>
        <p:spPr>
          <a:xfrm>
            <a:off x="374674" y="2667986"/>
            <a:ext cx="8839200" cy="536575"/>
          </a:xfrm>
          <a:prstGeom prst="rect">
            <a:avLst/>
          </a:prstGeom>
        </p:spPr>
        <p:txBody>
          <a:bodyPr/>
          <a:lstStyle>
            <a:lvl1pPr marL="0" indent="0">
              <a:buFontTx/>
              <a:buNone/>
              <a:defRPr sz="2200" b="0" i="1">
                <a:solidFill>
                  <a:schemeClr val="bg1"/>
                </a:solidFill>
                <a:latin typeface="Times New Roman" pitchFamily="18" charset="0"/>
                <a:cs typeface="Times New Roman" pitchFamily="18" charset="0"/>
              </a:defRPr>
            </a:lvl1pPr>
          </a:lstStyle>
          <a:p>
            <a:r>
              <a:rPr lang="en-US" dirty="0"/>
              <a:t>Click to edit Master subtitle style</a:t>
            </a:r>
          </a:p>
        </p:txBody>
      </p:sp>
      <p:sp>
        <p:nvSpPr>
          <p:cNvPr id="14" name="Text Placeholder 13"/>
          <p:cNvSpPr>
            <a:spLocks noGrp="1"/>
          </p:cNvSpPr>
          <p:nvPr>
            <p:ph type="body" sz="quarter" idx="10"/>
          </p:nvPr>
        </p:nvSpPr>
        <p:spPr>
          <a:xfrm>
            <a:off x="374674" y="3844169"/>
            <a:ext cx="7532233" cy="610280"/>
          </a:xfrm>
        </p:spPr>
        <p:txBody>
          <a:bodyPr/>
          <a:lstStyle>
            <a:lvl1pPr>
              <a:buNone/>
              <a:defRPr sz="1200" b="1">
                <a:solidFill>
                  <a:schemeClr val="bg1"/>
                </a:solidFill>
                <a:latin typeface="+mj-lt"/>
              </a:defRPr>
            </a:lvl1pPr>
            <a:lvl2pPr>
              <a:defRPr b="1">
                <a:solidFill>
                  <a:schemeClr val="bg1"/>
                </a:solidFill>
                <a:latin typeface="+mn-lt"/>
              </a:defRPr>
            </a:lvl2pPr>
            <a:lvl3pPr>
              <a:defRPr b="1">
                <a:solidFill>
                  <a:schemeClr val="bg1"/>
                </a:solidFill>
                <a:latin typeface="+mn-lt"/>
              </a:defRPr>
            </a:lvl3pPr>
            <a:lvl4pPr>
              <a:defRPr b="1">
                <a:solidFill>
                  <a:schemeClr val="bg1"/>
                </a:solidFill>
                <a:latin typeface="+mn-lt"/>
              </a:defRPr>
            </a:lvl4pPr>
            <a:lvl5pPr>
              <a:defRPr b="1">
                <a:solidFill>
                  <a:schemeClr val="bg1"/>
                </a:solidFill>
                <a:latin typeface="+mn-lt"/>
              </a:defRPr>
            </a:lvl5pPr>
          </a:lstStyle>
          <a:p>
            <a:pPr lvl="0"/>
            <a:r>
              <a:rPr lang="en-US" dirty="0"/>
              <a:t>Click to edit Master text styles</a:t>
            </a:r>
          </a:p>
        </p:txBody>
      </p:sp>
      <p:sp>
        <p:nvSpPr>
          <p:cNvPr id="15" name="Text Placeholder 13"/>
          <p:cNvSpPr>
            <a:spLocks noGrp="1"/>
          </p:cNvSpPr>
          <p:nvPr>
            <p:ph type="body" sz="quarter" idx="11"/>
          </p:nvPr>
        </p:nvSpPr>
        <p:spPr>
          <a:xfrm>
            <a:off x="374674" y="354921"/>
            <a:ext cx="7532233" cy="610280"/>
          </a:xfrm>
        </p:spPr>
        <p:txBody>
          <a:bodyPr/>
          <a:lstStyle>
            <a:lvl1pPr>
              <a:buNone/>
              <a:defRPr sz="1800" b="1">
                <a:solidFill>
                  <a:schemeClr val="bg1"/>
                </a:solidFill>
                <a:latin typeface="+mj-lt"/>
              </a:defRPr>
            </a:lvl1pPr>
            <a:lvl2pPr>
              <a:defRPr b="1">
                <a:solidFill>
                  <a:schemeClr val="bg1"/>
                </a:solidFill>
                <a:latin typeface="+mn-lt"/>
              </a:defRPr>
            </a:lvl2pPr>
            <a:lvl3pPr>
              <a:defRPr b="1">
                <a:solidFill>
                  <a:schemeClr val="bg1"/>
                </a:solidFill>
                <a:latin typeface="+mn-lt"/>
              </a:defRPr>
            </a:lvl3pPr>
            <a:lvl4pPr>
              <a:defRPr b="1">
                <a:solidFill>
                  <a:schemeClr val="bg1"/>
                </a:solidFill>
                <a:latin typeface="+mn-lt"/>
              </a:defRPr>
            </a:lvl4pPr>
            <a:lvl5pPr>
              <a:defRPr b="1">
                <a:solidFill>
                  <a:schemeClr val="bg1"/>
                </a:solidFill>
                <a:latin typeface="+mn-lt"/>
              </a:defRPr>
            </a:lvl5pPr>
          </a:lstStyle>
          <a:p>
            <a:pPr lvl="0"/>
            <a:r>
              <a:rPr lang="en-US" dirty="0"/>
              <a:t>Click to edit Master text styles</a:t>
            </a:r>
          </a:p>
        </p:txBody>
      </p:sp>
      <p:pic>
        <p:nvPicPr>
          <p:cNvPr id="16"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0" y="45720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737567"/>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ey statement AEGIS Red">
    <p:bg>
      <p:bgPr>
        <a:solidFill>
          <a:schemeClr val="accent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221581"/>
            <a:ext cx="6958012" cy="3564731"/>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AEGIS Purple">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221581"/>
            <a:ext cx="6958012" cy="3564731"/>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89486787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AEGIS Dark gray">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221581"/>
            <a:ext cx="6958012" cy="3564731"/>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AEGIS Burnt Orange">
    <p:bg>
      <p:bgPr>
        <a:solidFill>
          <a:schemeClr val="accent6"/>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221581"/>
            <a:ext cx="6958012" cy="3564731"/>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63566752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AEGIS Blue">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221581"/>
            <a:ext cx="6958012" cy="3564731"/>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1240023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Pr>
        <a:solidFill>
          <a:srgbClr val="E0E3E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221581"/>
            <a:ext cx="6958012" cy="3564731"/>
          </a:xfrm>
          <a:prstGeom prst="rect">
            <a:avLst/>
          </a:prstGeom>
        </p:spPr>
        <p:txBody>
          <a:bodyPr>
            <a:noAutofit/>
          </a:bodyPr>
          <a:lstStyle>
            <a:lvl1pPr>
              <a:spcBef>
                <a:spcPts val="3600"/>
              </a:spcBef>
              <a:defRPr sz="2800">
                <a:solidFill>
                  <a:schemeClr val="tx2"/>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248966"/>
            <a:ext cx="6958012" cy="3537347"/>
          </a:xfrm>
          <a:prstGeom prst="rect">
            <a:avLst/>
          </a:prstGeom>
        </p:spPr>
        <p:txBody>
          <a:bodyPr/>
          <a:lstStyle>
            <a:lvl1pPr marL="176213" indent="-176213" algn="l">
              <a:buFont typeface="Arial" pitchFamily="34" charset="0"/>
              <a:buChar char="•"/>
              <a:tabLst>
                <a:tab pos="6729413" algn="r"/>
              </a:tabLst>
              <a:defRPr sz="2000"/>
            </a:lvl1pPr>
            <a:lvl2pPr marL="127000" indent="-127000">
              <a:tabLst>
                <a:tab pos="6729413" algn="r"/>
              </a:tabLst>
              <a:defRPr sz="2000"/>
            </a:lvl2pPr>
            <a:lvl3pPr marL="279400" indent="-127000">
              <a:tabLst>
                <a:tab pos="6729413" algn="r"/>
              </a:tabLst>
              <a:defRPr sz="2000"/>
            </a:lvl3pPr>
            <a:lvl4pPr marL="431800" indent="-127000">
              <a:tabLst>
                <a:tab pos="6729413" algn="r"/>
              </a:tabLst>
              <a:defRPr sz="2000"/>
            </a:lvl4pPr>
            <a:lvl5pPr marL="584200" indent="-127000">
              <a:tabLst>
                <a:tab pos="5029200" algn="r"/>
              </a:tabLst>
              <a:defRPr sz="2000" baseline="0"/>
            </a:lvl5pPr>
            <a:lvl6pPr>
              <a:tabLst>
                <a:tab pos="6729413" algn="r"/>
              </a:tabLst>
              <a:defRPr sz="2000"/>
            </a:lvl6pPr>
            <a:lvl7pPr>
              <a:tabLst>
                <a:tab pos="6729413" algn="r"/>
              </a:tabLst>
              <a:defRPr/>
            </a:lvl7pPr>
            <a:lvl8pPr>
              <a:tabLst>
                <a:tab pos="6729413" algn="r"/>
              </a:tabLst>
              <a:defRPr/>
            </a:lvl8pPr>
            <a:lvl9pPr>
              <a:tabLst>
                <a:tab pos="6729413" algn="r"/>
              </a:tabLst>
              <a:defRPr/>
            </a:lvl9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7" name="Title Placeholder 1"/>
          <p:cNvSpPr>
            <a:spLocks noGrp="1"/>
          </p:cNvSpPr>
          <p:nvPr>
            <p:ph type="title" hasCustomPrompt="1"/>
          </p:nvPr>
        </p:nvSpPr>
        <p:spPr>
          <a:xfrm>
            <a:off x="376239" y="238125"/>
            <a:ext cx="8385174" cy="523876"/>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238126"/>
            <a:ext cx="8391525" cy="523875"/>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276351"/>
            <a:ext cx="4680000" cy="3509963"/>
          </a:xfrm>
        </p:spPr>
        <p:txBody>
          <a:bodyPr/>
          <a:lstStyle>
            <a:lvl1pPr>
              <a:buNone/>
              <a:defRPr/>
            </a:lvl1pPr>
          </a:lstStyle>
          <a:p>
            <a:r>
              <a:rPr lang="en-US" noProof="0" dirty="0"/>
              <a:t>Click icon to add picture</a:t>
            </a:r>
          </a:p>
        </p:txBody>
      </p:sp>
      <p:sp>
        <p:nvSpPr>
          <p:cNvPr id="6" name="Content Placeholder 3"/>
          <p:cNvSpPr>
            <a:spLocks noGrp="1"/>
          </p:cNvSpPr>
          <p:nvPr>
            <p:ph sz="quarter" idx="10"/>
          </p:nvPr>
        </p:nvSpPr>
        <p:spPr>
          <a:xfrm>
            <a:off x="376238" y="1248966"/>
            <a:ext cx="3342322" cy="3537347"/>
          </a:xfrm>
          <a:prstGeom prst="rect">
            <a:avLst/>
          </a:prstGeom>
        </p:spPr>
        <p:txBody>
          <a:bodyPr/>
          <a:lstStyle>
            <a:lvl1pPr>
              <a:tabLst>
                <a:tab pos="5029200" algn="r"/>
              </a:tabLst>
              <a:defRPr sz="2000"/>
            </a:lvl1pPr>
            <a:lvl2pPr>
              <a:tabLst>
                <a:tab pos="5029200" algn="r"/>
              </a:tabLst>
              <a:defRPr sz="2000"/>
            </a:lvl2pPr>
            <a:lvl3pPr>
              <a:tabLst>
                <a:tab pos="5029200" algn="r"/>
              </a:tabLst>
              <a:defRPr sz="2000"/>
            </a:lvl3pPr>
            <a:lvl4pPr>
              <a:tabLst>
                <a:tab pos="5029200" algn="r"/>
              </a:tabLst>
              <a:defRPr sz="2000"/>
            </a:lvl4pPr>
            <a:lvl5pPr>
              <a:tabLst>
                <a:tab pos="5029200" algn="r"/>
              </a:tabLst>
              <a:defRPr sz="2000" baseline="0"/>
            </a:lvl5pPr>
            <a:lvl6pPr>
              <a:defRPr sz="2000"/>
            </a:lvl6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9" y="238126"/>
            <a:ext cx="8391525" cy="523875"/>
          </a:xfrm>
        </p:spPr>
        <p:txBody>
          <a:bodyPr/>
          <a:lstStyle/>
          <a:p>
            <a:r>
              <a:rPr lang="en-US" noProof="0" dirty="0"/>
              <a:t>Click to edit Master title style</a:t>
            </a:r>
          </a:p>
        </p:txBody>
      </p:sp>
      <p:sp>
        <p:nvSpPr>
          <p:cNvPr id="14" name="Text Placeholder 18"/>
          <p:cNvSpPr>
            <a:spLocks noGrp="1"/>
          </p:cNvSpPr>
          <p:nvPr>
            <p:ph idx="1"/>
          </p:nvPr>
        </p:nvSpPr>
        <p:spPr>
          <a:xfrm>
            <a:off x="376238" y="1248966"/>
            <a:ext cx="8374062" cy="3537347"/>
          </a:xfrm>
          <a:prstGeom prst="rect">
            <a:avLst/>
          </a:prstGeom>
        </p:spPr>
        <p:txBody>
          <a:bodyPr vert="horz" lIns="0" tIns="0" rIns="0" bIns="0" rtlCol="0">
            <a:noAutofit/>
          </a:bodyPr>
          <a:lstStyle>
            <a:lvl1pPr>
              <a:defRPr sz="2000"/>
            </a:lvl1pPr>
            <a:lvl2pPr>
              <a:defRPr sz="2000"/>
            </a:lvl2pPr>
            <a:lvl3pPr>
              <a:defRPr sz="2000"/>
            </a:lvl3pPr>
            <a:lvl4pPr>
              <a:defRPr sz="2000"/>
            </a:lvl4pPr>
            <a:lvl5pPr>
              <a:defRPr sz="2000"/>
            </a:lvl5pPr>
            <a:lvl6pPr>
              <a:defRPr sz="2000"/>
            </a:lvl6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564900"/>
            <a:ext cx="8371762"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
        <p:nvSpPr>
          <p:cNvPr id="14" name="Title Placeholder 1"/>
          <p:cNvSpPr>
            <a:spLocks noGrp="1"/>
          </p:cNvSpPr>
          <p:nvPr>
            <p:ph type="title"/>
          </p:nvPr>
        </p:nvSpPr>
        <p:spPr>
          <a:xfrm>
            <a:off x="376238" y="238125"/>
            <a:ext cx="8371762" cy="250576"/>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240525"/>
            <a:ext cx="8374062" cy="3509240"/>
          </a:xfrm>
          <a:prstGeom prst="rect">
            <a:avLst/>
          </a:prstGeom>
        </p:spPr>
        <p:txBody>
          <a:bodyPr vert="horz" lIns="0" tIns="0" rIns="0" bIns="0" rtlCol="0">
            <a:noAutofit/>
          </a:bodyPr>
          <a:lstStyle>
            <a:lvl1pPr>
              <a:defRPr sz="2000"/>
            </a:lvl1pPr>
            <a:lvl2pPr marL="176213" indent="-176213">
              <a:defRPr sz="2000"/>
            </a:lvl2pPr>
            <a:lvl3pPr>
              <a:defRPr sz="2000"/>
            </a:lvl3pPr>
            <a:lvl4pPr>
              <a:defRPr sz="2000"/>
            </a:lvl4pPr>
            <a:lvl5pPr>
              <a:defRPr sz="2000"/>
            </a:lvl5pPr>
            <a:lvl6pPr>
              <a:defRPr sz="2000"/>
            </a:lvl6pPr>
            <a:lvl7pPr>
              <a:defRPr sz="1600"/>
            </a:lvl7pPr>
            <a:lvl8pPr>
              <a:defRPr sz="1600"/>
            </a:lvl8pPr>
            <a:lvl9pPr>
              <a:defRPr sz="1600"/>
            </a:lvl9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A">
    <p:bg bwMode="gray">
      <p:bgRef idx="1001">
        <a:schemeClr val="bg1"/>
      </p:bgRef>
    </p:bg>
    <p:spTree>
      <p:nvGrpSpPr>
        <p:cNvPr id="1" name=""/>
        <p:cNvGrpSpPr/>
        <p:nvPr/>
      </p:nvGrpSpPr>
      <p:grpSpPr>
        <a:xfrm>
          <a:off x="0" y="0"/>
          <a:ext cx="0" cy="0"/>
          <a:chOff x="0" y="0"/>
          <a:chExt cx="0" cy="0"/>
        </a:xfrm>
      </p:grpSpPr>
      <p:pic>
        <p:nvPicPr>
          <p:cNvPr id="3" name="Picture 2" descr="AIS-PPT-17_Title-II_v2-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7" y="7341"/>
            <a:ext cx="9143999" cy="5143500"/>
          </a:xfrm>
          <a:prstGeom prst="rect">
            <a:avLst/>
          </a:prstGeom>
        </p:spPr>
      </p:pic>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
        <p:nvSpPr>
          <p:cNvPr id="16" name="Title Placeholder 1"/>
          <p:cNvSpPr>
            <a:spLocks noGrp="1"/>
          </p:cNvSpPr>
          <p:nvPr>
            <p:ph type="title" hasCustomPrompt="1"/>
          </p:nvPr>
        </p:nvSpPr>
        <p:spPr>
          <a:xfrm>
            <a:off x="376238" y="238125"/>
            <a:ext cx="8391525"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1539000"/>
            <a:ext cx="8391524" cy="3051760"/>
          </a:xfrm>
          <a:prstGeom prst="rect">
            <a:avLst/>
          </a:prstGeom>
        </p:spPr>
        <p:txBody>
          <a:bodyPr/>
          <a:lstStyle>
            <a:lvl1pPr>
              <a:buNone/>
              <a:defRPr/>
            </a:lvl1pPr>
          </a:lstStyle>
          <a:p>
            <a:r>
              <a:rPr lang="en-US" noProof="0" dirty="0"/>
              <a:t>Click icon to add chart</a:t>
            </a:r>
          </a:p>
        </p:txBody>
      </p:sp>
      <p:sp>
        <p:nvSpPr>
          <p:cNvPr id="18" name="Text Placeholder 8"/>
          <p:cNvSpPr>
            <a:spLocks noGrp="1"/>
          </p:cNvSpPr>
          <p:nvPr>
            <p:ph type="body" sz="quarter" idx="18"/>
          </p:nvPr>
        </p:nvSpPr>
        <p:spPr>
          <a:xfrm>
            <a:off x="376239" y="1248967"/>
            <a:ext cx="8391524" cy="294084"/>
          </a:xfrm>
        </p:spPr>
        <p:txBody>
          <a:bodyPr/>
          <a:lstStyle>
            <a:lvl1pPr>
              <a:buNone/>
              <a:defRPr/>
            </a:lvl1pPr>
          </a:lstStyle>
          <a:p>
            <a:pPr lvl="0"/>
            <a:r>
              <a:rPr lang="en-US" noProof="0" dirty="0"/>
              <a:t>Click to edit Master text styles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376238" y="238125"/>
            <a:ext cx="8391525"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1538999"/>
            <a:ext cx="2662162" cy="3051761"/>
          </a:xfrm>
          <a:prstGeom prst="rect">
            <a:avLst/>
          </a:prstGeom>
        </p:spPr>
        <p:txBody>
          <a:bodyPr/>
          <a:lstStyle>
            <a:lvl1pPr>
              <a:buNone/>
              <a:defRPr/>
            </a:lvl1pPr>
          </a:lstStyle>
          <a:p>
            <a:r>
              <a:rPr lang="en-US" noProof="0"/>
              <a:t>Click icon to add chart</a:t>
            </a:r>
            <a:endParaRPr lang="en-US" noProof="0" dirty="0"/>
          </a:p>
        </p:txBody>
      </p:sp>
      <p:sp>
        <p:nvSpPr>
          <p:cNvPr id="18" name="Text Placeholder 8"/>
          <p:cNvSpPr>
            <a:spLocks noGrp="1"/>
          </p:cNvSpPr>
          <p:nvPr>
            <p:ph type="body" sz="quarter" idx="18"/>
          </p:nvPr>
        </p:nvSpPr>
        <p:spPr>
          <a:xfrm>
            <a:off x="376238" y="1248967"/>
            <a:ext cx="2671763" cy="294084"/>
          </a:xfrm>
        </p:spPr>
        <p:txBody>
          <a:bodyPr/>
          <a:lstStyle>
            <a:lvl1pPr>
              <a:buNone/>
              <a:defRPr/>
            </a:lvl1pPr>
          </a:lstStyle>
          <a:p>
            <a:pPr lvl="0"/>
            <a:r>
              <a:rPr lang="en-US" noProof="0"/>
              <a:t>Click to edit Master text styles</a:t>
            </a:r>
          </a:p>
        </p:txBody>
      </p:sp>
      <p:sp>
        <p:nvSpPr>
          <p:cNvPr id="7" name="Chart Placeholder 3"/>
          <p:cNvSpPr>
            <a:spLocks noGrp="1"/>
          </p:cNvSpPr>
          <p:nvPr>
            <p:ph type="chart" sz="quarter" idx="19"/>
          </p:nvPr>
        </p:nvSpPr>
        <p:spPr>
          <a:xfrm>
            <a:off x="3227388" y="1538999"/>
            <a:ext cx="2671212" cy="3051761"/>
          </a:xfrm>
          <a:prstGeom prst="rect">
            <a:avLst/>
          </a:prstGeom>
        </p:spPr>
        <p:txBody>
          <a:bodyPr/>
          <a:lstStyle>
            <a:lvl1pPr>
              <a:buNone/>
              <a:defRPr/>
            </a:lvl1pPr>
          </a:lstStyle>
          <a:p>
            <a:r>
              <a:rPr lang="en-US" noProof="0"/>
              <a:t>Click icon to add chart</a:t>
            </a:r>
            <a:endParaRPr lang="en-US" noProof="0" dirty="0"/>
          </a:p>
        </p:txBody>
      </p:sp>
      <p:sp>
        <p:nvSpPr>
          <p:cNvPr id="8" name="Text Placeholder 8"/>
          <p:cNvSpPr>
            <a:spLocks noGrp="1"/>
          </p:cNvSpPr>
          <p:nvPr>
            <p:ph type="body" sz="quarter" idx="20"/>
          </p:nvPr>
        </p:nvSpPr>
        <p:spPr>
          <a:xfrm>
            <a:off x="3227389" y="1248967"/>
            <a:ext cx="2671211" cy="294084"/>
          </a:xfrm>
        </p:spPr>
        <p:txBody>
          <a:bodyPr/>
          <a:lstStyle>
            <a:lvl1pPr>
              <a:buNone/>
              <a:defRPr/>
            </a:lvl1pPr>
          </a:lstStyle>
          <a:p>
            <a:pPr lvl="0"/>
            <a:r>
              <a:rPr lang="en-US" noProof="0"/>
              <a:t>Click to edit Master text styles</a:t>
            </a:r>
          </a:p>
        </p:txBody>
      </p:sp>
      <p:sp>
        <p:nvSpPr>
          <p:cNvPr id="9" name="Chart Placeholder 3"/>
          <p:cNvSpPr>
            <a:spLocks noGrp="1"/>
          </p:cNvSpPr>
          <p:nvPr>
            <p:ph type="chart" sz="quarter" idx="21"/>
          </p:nvPr>
        </p:nvSpPr>
        <p:spPr>
          <a:xfrm>
            <a:off x="6094798" y="1538999"/>
            <a:ext cx="2672965" cy="3051761"/>
          </a:xfrm>
          <a:prstGeom prst="rect">
            <a:avLst/>
          </a:prstGeom>
        </p:spPr>
        <p:txBody>
          <a:bodyPr/>
          <a:lstStyle>
            <a:lvl1pPr>
              <a:buNone/>
              <a:defRPr/>
            </a:lvl1pPr>
          </a:lstStyle>
          <a:p>
            <a:r>
              <a:rPr lang="en-US" noProof="0"/>
              <a:t>Click icon to add chart</a:t>
            </a:r>
            <a:endParaRPr lang="en-US" noProof="0" dirty="0"/>
          </a:p>
        </p:txBody>
      </p:sp>
      <p:sp>
        <p:nvSpPr>
          <p:cNvPr id="10" name="Text Placeholder 8"/>
          <p:cNvSpPr>
            <a:spLocks noGrp="1"/>
          </p:cNvSpPr>
          <p:nvPr>
            <p:ph type="body" sz="quarter" idx="22"/>
          </p:nvPr>
        </p:nvSpPr>
        <p:spPr>
          <a:xfrm>
            <a:off x="6094797" y="1244359"/>
            <a:ext cx="2672966" cy="298692"/>
          </a:xfrm>
        </p:spPr>
        <p:txBody>
          <a:bodyPr/>
          <a:lstStyle>
            <a:lvl1pPr>
              <a:buNone/>
              <a:defRPr/>
            </a:lvl1pPr>
          </a:lstStyle>
          <a:p>
            <a:pPr lvl="0"/>
            <a:r>
              <a:rPr lang="en-US" noProof="0"/>
              <a:t>Click to edit Master text styles</a:t>
            </a:r>
          </a:p>
        </p:txBody>
      </p:sp>
      <p:sp>
        <p:nvSpPr>
          <p:cNvPr id="11"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238125"/>
            <a:ext cx="8402002"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3" name="Content Placeholder 3"/>
          <p:cNvSpPr>
            <a:spLocks noGrp="1"/>
          </p:cNvSpPr>
          <p:nvPr>
            <p:ph sz="quarter" idx="10"/>
          </p:nvPr>
        </p:nvSpPr>
        <p:spPr>
          <a:xfrm>
            <a:off x="376238" y="1248966"/>
            <a:ext cx="3979184" cy="3537346"/>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15" name="Content Placeholder 3"/>
          <p:cNvSpPr>
            <a:spLocks noGrp="1"/>
          </p:cNvSpPr>
          <p:nvPr>
            <p:ph sz="quarter" idx="20"/>
          </p:nvPr>
        </p:nvSpPr>
        <p:spPr>
          <a:xfrm>
            <a:off x="4786154" y="1248966"/>
            <a:ext cx="3992086" cy="3537346"/>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6"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376238" y="238125"/>
            <a:ext cx="8391525" cy="250575"/>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8" y="1248966"/>
            <a:ext cx="3979185" cy="3537346"/>
          </a:xfrm>
          <a:prstGeom prst="rect">
            <a:avLst/>
          </a:prstGeom>
        </p:spPr>
        <p:txBody>
          <a:bodyPr>
            <a:noAutofit/>
          </a:bodyPr>
          <a:lstStyle>
            <a:lvl1pPr>
              <a:tabLst>
                <a:tab pos="5029200" algn="r"/>
              </a:tabLst>
              <a:defRPr sz="2000"/>
            </a:lvl1pPr>
            <a:lvl2pPr>
              <a:tabLst>
                <a:tab pos="5029200" algn="r"/>
              </a:tabLst>
              <a:defRPr sz="2000"/>
            </a:lvl2pPr>
            <a:lvl3pPr>
              <a:tabLst>
                <a:tab pos="5029200" algn="r"/>
              </a:tabLst>
              <a:defRPr sz="2000"/>
            </a:lvl3pPr>
            <a:lvl4pPr>
              <a:tabLst>
                <a:tab pos="5029200" algn="r"/>
              </a:tabLst>
              <a:defRPr sz="2000"/>
            </a:lvl4pPr>
            <a:lvl5pPr>
              <a:tabLst>
                <a:tab pos="5029200" algn="r"/>
              </a:tabLst>
              <a:defRPr sz="2000" baseline="0"/>
            </a:lvl5pPr>
            <a:lvl6pPr>
              <a:defRPr sz="2000"/>
            </a:lvl6pPr>
            <a:lvl7pPr>
              <a:defRPr sz="1600"/>
            </a:lvl7pPr>
            <a:lvl8pPr>
              <a:defRPr sz="1600"/>
            </a:lvl8pPr>
            <a:lvl9pPr>
              <a:defRPr sz="1600"/>
            </a:lvl9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13" name="Content Placeholder 3"/>
          <p:cNvSpPr>
            <a:spLocks noGrp="1"/>
          </p:cNvSpPr>
          <p:nvPr>
            <p:ph sz="quarter" idx="20"/>
          </p:nvPr>
        </p:nvSpPr>
        <p:spPr>
          <a:xfrm>
            <a:off x="4788000" y="1248966"/>
            <a:ext cx="3979763" cy="3537346"/>
          </a:xfrm>
          <a:prstGeom prst="rect">
            <a:avLst/>
          </a:prstGeom>
        </p:spPr>
        <p:txBody>
          <a:bodyPr>
            <a:noAutofit/>
          </a:bodyPr>
          <a:lstStyle>
            <a:lvl1pPr>
              <a:tabLst>
                <a:tab pos="5029200" algn="r"/>
              </a:tabLst>
              <a:defRPr sz="2000"/>
            </a:lvl1pPr>
            <a:lvl2pPr>
              <a:tabLst>
                <a:tab pos="5029200" algn="r"/>
              </a:tabLst>
              <a:defRPr sz="2000"/>
            </a:lvl2pPr>
            <a:lvl3pPr>
              <a:tabLst>
                <a:tab pos="5029200" algn="r"/>
              </a:tabLst>
              <a:defRPr sz="2000"/>
            </a:lvl3pPr>
            <a:lvl4pPr>
              <a:tabLst>
                <a:tab pos="5029200" algn="r"/>
              </a:tabLst>
              <a:defRPr sz="2000"/>
            </a:lvl4pPr>
            <a:lvl5pPr>
              <a:tabLst>
                <a:tab pos="5029200" algn="r"/>
              </a:tabLst>
              <a:defRPr sz="2000" baseline="0"/>
            </a:lvl5pPr>
            <a:lvl6pPr>
              <a:defRPr sz="2000"/>
            </a:lvl6pPr>
            <a:lvl7pPr>
              <a:defRPr sz="1600"/>
            </a:lvl7pPr>
            <a:lvl8pPr>
              <a:defRPr sz="1600"/>
            </a:lvl8pPr>
            <a:lvl9pPr>
              <a:defRPr sz="1600"/>
            </a:lvl9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6"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975871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1454" name="think-cell Slide" r:id="rId4" imgW="6350000" imgH="6350000" progId="">
                  <p:embed/>
                </p:oleObj>
              </mc:Choice>
              <mc:Fallback>
                <p:oleObj name="think-cell Slide" r:id="rId4" imgW="6350000" imgH="6350000" progId="">
                  <p:embed/>
                  <p:pic>
                    <p:nvPicPr>
                      <p:cNvPr id="0" name="Picture 1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3"/>
          <p:cNvSpPr>
            <a:spLocks noGrp="1"/>
          </p:cNvSpPr>
          <p:nvPr>
            <p:ph sz="quarter" idx="10"/>
          </p:nvPr>
        </p:nvSpPr>
        <p:spPr>
          <a:xfrm>
            <a:off x="376239" y="1248966"/>
            <a:ext cx="2902670" cy="3341794"/>
          </a:xfrm>
          <a:prstGeom prst="rect">
            <a:avLst/>
          </a:prstGeom>
        </p:spPr>
        <p:txBody>
          <a:bodyPr/>
          <a:lstStyle>
            <a:lvl1pPr>
              <a:buClr>
                <a:schemeClr val="accent1"/>
              </a:buCl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marL="914400" indent="-244475">
              <a:defRPr sz="1600"/>
            </a:lvl6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3" name="Chart Placeholder 2"/>
          <p:cNvSpPr>
            <a:spLocks noGrp="1"/>
          </p:cNvSpPr>
          <p:nvPr>
            <p:ph type="chart" sz="quarter" idx="21"/>
          </p:nvPr>
        </p:nvSpPr>
        <p:spPr>
          <a:xfrm>
            <a:off x="3424519" y="1593760"/>
            <a:ext cx="5343244" cy="2997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3611419" y="1248967"/>
            <a:ext cx="5156345" cy="315515"/>
          </a:xfrm>
        </p:spPr>
        <p:txBody>
          <a:bodyPr/>
          <a:lstStyle>
            <a:lvl1pPr>
              <a:buNone/>
              <a:defRPr sz="2000" i="1"/>
            </a:lvl1pPr>
          </a:lstStyle>
          <a:p>
            <a:pPr lvl="0"/>
            <a:r>
              <a:rPr lang="en-US" noProof="0" dirty="0"/>
              <a:t>Click to edit Master text styles</a:t>
            </a:r>
          </a:p>
        </p:txBody>
      </p:sp>
      <p:sp>
        <p:nvSpPr>
          <p:cNvPr id="13" name="Title Placeholder 1"/>
          <p:cNvSpPr>
            <a:spLocks noGrp="1"/>
          </p:cNvSpPr>
          <p:nvPr>
            <p:ph type="title" hasCustomPrompt="1"/>
          </p:nvPr>
        </p:nvSpPr>
        <p:spPr>
          <a:xfrm>
            <a:off x="376238" y="238125"/>
            <a:ext cx="8391525"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8"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and Single Pie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975871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78906" name="think-cell Slide" r:id="rId4" imgW="6350000" imgH="6350000" progId="">
                  <p:embed/>
                </p:oleObj>
              </mc:Choice>
              <mc:Fallback>
                <p:oleObj name="think-cell Slide" r:id="rId4" imgW="6350000" imgH="63500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hart Placeholder 2"/>
          <p:cNvSpPr>
            <a:spLocks noGrp="1"/>
          </p:cNvSpPr>
          <p:nvPr>
            <p:ph type="chart" sz="quarter" idx="21"/>
          </p:nvPr>
        </p:nvSpPr>
        <p:spPr>
          <a:xfrm>
            <a:off x="1948875" y="1531414"/>
            <a:ext cx="5519387" cy="3213767"/>
          </a:xfrm>
        </p:spPr>
        <p:txBody>
          <a:bodyPr/>
          <a:lstStyle>
            <a:lvl1pPr>
              <a:buNone/>
              <a:defRPr/>
            </a:lvl1pPr>
          </a:lstStyle>
          <a:p>
            <a:r>
              <a:rPr lang="en-US" noProof="0"/>
              <a:t>Click icon to add chart</a:t>
            </a:r>
            <a:endParaRPr lang="en-US" noProof="0" dirty="0"/>
          </a:p>
        </p:txBody>
      </p:sp>
      <p:sp>
        <p:nvSpPr>
          <p:cNvPr id="6" name="Text Placeholder 5"/>
          <p:cNvSpPr>
            <a:spLocks noGrp="1"/>
          </p:cNvSpPr>
          <p:nvPr>
            <p:ph type="body" sz="quarter" idx="22"/>
          </p:nvPr>
        </p:nvSpPr>
        <p:spPr>
          <a:xfrm>
            <a:off x="1939638" y="1248967"/>
            <a:ext cx="5156345" cy="315515"/>
          </a:xfrm>
        </p:spPr>
        <p:txBody>
          <a:bodyPr/>
          <a:lstStyle>
            <a:lvl1pPr>
              <a:buNone/>
              <a:defRPr sz="2000" i="1"/>
            </a:lvl1pPr>
          </a:lstStyle>
          <a:p>
            <a:pPr lvl="0"/>
            <a:r>
              <a:rPr lang="en-US" noProof="0" dirty="0"/>
              <a:t>Click to edit Master text styles</a:t>
            </a:r>
          </a:p>
        </p:txBody>
      </p:sp>
      <p:sp>
        <p:nvSpPr>
          <p:cNvPr id="13" name="Title Placeholder 1"/>
          <p:cNvSpPr>
            <a:spLocks noGrp="1"/>
          </p:cNvSpPr>
          <p:nvPr>
            <p:ph type="title" hasCustomPrompt="1"/>
          </p:nvPr>
        </p:nvSpPr>
        <p:spPr>
          <a:xfrm>
            <a:off x="376238" y="238125"/>
            <a:ext cx="8391525"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7"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68824" y="1593760"/>
            <a:ext cx="4206240" cy="2997000"/>
          </a:xfrm>
        </p:spPr>
        <p:txBody>
          <a:bodyPr/>
          <a:lstStyle>
            <a:lvl1pPr>
              <a:buNone/>
              <a:defRPr/>
            </a:lvl1pPr>
          </a:lstStyle>
          <a:p>
            <a:r>
              <a:rPr lang="en-US" noProof="0"/>
              <a:t>Click icon to add chart</a:t>
            </a:r>
            <a:endParaRPr lang="en-US" noProof="0" dirty="0"/>
          </a:p>
        </p:txBody>
      </p:sp>
      <p:sp>
        <p:nvSpPr>
          <p:cNvPr id="6" name="Text Placeholder 5"/>
          <p:cNvSpPr>
            <a:spLocks noGrp="1"/>
          </p:cNvSpPr>
          <p:nvPr>
            <p:ph type="body" sz="quarter" idx="22"/>
          </p:nvPr>
        </p:nvSpPr>
        <p:spPr>
          <a:xfrm>
            <a:off x="4755917" y="1248967"/>
            <a:ext cx="4011847" cy="315515"/>
          </a:xfrm>
        </p:spPr>
        <p:txBody>
          <a:bodyPr/>
          <a:lstStyle>
            <a:lvl1pPr>
              <a:buNone/>
              <a:defRPr sz="2000" i="1"/>
            </a:lvl1pPr>
          </a:lstStyle>
          <a:p>
            <a:pPr lvl="0"/>
            <a:r>
              <a:rPr lang="en-US" noProof="0" dirty="0"/>
              <a:t>Click to edit Master text styles</a:t>
            </a:r>
          </a:p>
        </p:txBody>
      </p:sp>
      <p:sp>
        <p:nvSpPr>
          <p:cNvPr id="13" name="Title Placeholder 1"/>
          <p:cNvSpPr>
            <a:spLocks noGrp="1"/>
          </p:cNvSpPr>
          <p:nvPr>
            <p:ph type="title" hasCustomPrompt="1"/>
          </p:nvPr>
        </p:nvSpPr>
        <p:spPr>
          <a:xfrm>
            <a:off x="376238" y="238125"/>
            <a:ext cx="8391525"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Chart Placeholder 2"/>
          <p:cNvSpPr>
            <a:spLocks noGrp="1"/>
          </p:cNvSpPr>
          <p:nvPr>
            <p:ph type="chart" sz="quarter" idx="24"/>
          </p:nvPr>
        </p:nvSpPr>
        <p:spPr>
          <a:xfrm>
            <a:off x="265735" y="1593760"/>
            <a:ext cx="4206240" cy="2997000"/>
          </a:xfrm>
        </p:spPr>
        <p:txBody>
          <a:bodyPr/>
          <a:lstStyle>
            <a:lvl1pPr>
              <a:buNone/>
              <a:defRPr/>
            </a:lvl1pPr>
          </a:lstStyle>
          <a:p>
            <a:r>
              <a:rPr lang="en-US" noProof="0"/>
              <a:t>Click icon to add chart</a:t>
            </a:r>
            <a:endParaRPr lang="en-US" noProof="0" dirty="0"/>
          </a:p>
        </p:txBody>
      </p:sp>
      <p:sp>
        <p:nvSpPr>
          <p:cNvPr id="12" name="Text Placeholder 5"/>
          <p:cNvSpPr>
            <a:spLocks noGrp="1"/>
          </p:cNvSpPr>
          <p:nvPr>
            <p:ph type="body" sz="quarter" idx="25"/>
          </p:nvPr>
        </p:nvSpPr>
        <p:spPr>
          <a:xfrm>
            <a:off x="376237" y="1248967"/>
            <a:ext cx="4004298" cy="315515"/>
          </a:xfrm>
        </p:spPr>
        <p:txBody>
          <a:bodyPr/>
          <a:lstStyle>
            <a:lvl1pPr>
              <a:buNone/>
              <a:defRPr sz="2000" i="1"/>
            </a:lvl1pPr>
          </a:lstStyle>
          <a:p>
            <a:pPr lvl="0"/>
            <a:r>
              <a:rPr lang="en-US" noProof="0" dirty="0"/>
              <a:t>Click to edit Master text styles</a:t>
            </a:r>
          </a:p>
        </p:txBody>
      </p:sp>
      <p:sp>
        <p:nvSpPr>
          <p:cNvPr id="8"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238125"/>
            <a:ext cx="8391524"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8" y="1248966"/>
            <a:ext cx="2924176" cy="3537347"/>
          </a:xfrm>
          <a:prstGeom prst="rect">
            <a:avLst/>
          </a:prstGeom>
        </p:spPr>
        <p:txBody>
          <a:bodyPr/>
          <a:lstStyle>
            <a:lvl1pPr>
              <a:tabLst>
                <a:tab pos="5029200" algn="r"/>
              </a:tabLst>
              <a:defRPr sz="1600"/>
            </a:lvl1pPr>
            <a:lvl2pPr>
              <a:tabLst>
                <a:tab pos="5029200" algn="r"/>
              </a:tabLst>
              <a:defRPr/>
            </a:lvl2pPr>
            <a:lvl3pPr>
              <a:tabLst>
                <a:tab pos="5029200" algn="r"/>
              </a:tabLst>
              <a:defRPr sz="1600"/>
            </a:lvl3pPr>
            <a:lvl4pPr>
              <a:tabLst>
                <a:tab pos="5029200" algn="r"/>
              </a:tabLst>
              <a:defRPr sz="1600"/>
            </a:lvl4pPr>
            <a:lvl5pPr>
              <a:tabLst>
                <a:tab pos="5029200" algn="r"/>
              </a:tabLst>
              <a:defRPr sz="1600" baseline="0"/>
            </a:lvl5pPr>
            <a:lvl6pPr>
              <a:defRPr sz="1600"/>
            </a:lvl6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8" name="Content Placeholder 3"/>
          <p:cNvSpPr>
            <a:spLocks noGrp="1"/>
          </p:cNvSpPr>
          <p:nvPr>
            <p:ph sz="quarter" idx="16"/>
          </p:nvPr>
        </p:nvSpPr>
        <p:spPr>
          <a:xfrm>
            <a:off x="3641725" y="1275160"/>
            <a:ext cx="5126037" cy="351115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10"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238125"/>
            <a:ext cx="8391525" cy="250575"/>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2" y="1244010"/>
            <a:ext cx="3084351" cy="3542304"/>
          </a:xfrm>
          <a:prstGeom prst="rect">
            <a:avLst/>
          </a:prstGeom>
        </p:spPr>
        <p:txBody>
          <a:bodyPr>
            <a:noAutofit/>
          </a:bodyPr>
          <a:lstStyle>
            <a:lvl1pPr>
              <a:tabLst>
                <a:tab pos="5029200" algn="r"/>
              </a:tabLst>
              <a:defRPr sz="2400">
                <a:solidFill>
                  <a:schemeClr val="tx2"/>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p:txBody>
      </p:sp>
      <p:sp>
        <p:nvSpPr>
          <p:cNvPr id="8" name="Content Placeholder 3"/>
          <p:cNvSpPr>
            <a:spLocks noGrp="1"/>
          </p:cNvSpPr>
          <p:nvPr>
            <p:ph sz="quarter" idx="16"/>
          </p:nvPr>
        </p:nvSpPr>
        <p:spPr>
          <a:xfrm>
            <a:off x="376239" y="1248966"/>
            <a:ext cx="4879761" cy="353734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10"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9" y="238125"/>
            <a:ext cx="8391525" cy="250575"/>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37" y="1275160"/>
            <a:ext cx="2029968" cy="945000"/>
          </a:xfrm>
        </p:spPr>
        <p:txBody>
          <a:bodyPr lIns="0" tIns="0" rIns="0" bIns="0">
            <a:noAutofit/>
          </a:bodyPr>
          <a:lstStyle>
            <a:lvl1pPr>
              <a:buNone/>
              <a:defRPr/>
            </a:lvl1pPr>
          </a:lstStyle>
          <a:p>
            <a:r>
              <a:rPr lang="en-US" noProof="0"/>
              <a:t>Click icon to add picture</a:t>
            </a:r>
            <a:endParaRPr lang="en-US" noProof="0" dirty="0"/>
          </a:p>
        </p:txBody>
      </p:sp>
      <p:sp>
        <p:nvSpPr>
          <p:cNvPr id="5" name="Picture Placeholder 6"/>
          <p:cNvSpPr>
            <a:spLocks noGrp="1"/>
          </p:cNvSpPr>
          <p:nvPr>
            <p:ph type="pic" sz="quarter" idx="14"/>
          </p:nvPr>
        </p:nvSpPr>
        <p:spPr>
          <a:xfrm>
            <a:off x="2495412" y="1275160"/>
            <a:ext cx="2029968" cy="945000"/>
          </a:xfrm>
        </p:spPr>
        <p:txBody>
          <a:bodyPr lIns="0" tIns="0" rIns="0" bIns="0">
            <a:noAutofit/>
          </a:bodyPr>
          <a:lstStyle>
            <a:lvl1pPr>
              <a:buNone/>
              <a:defRPr/>
            </a:lvl1pPr>
          </a:lstStyle>
          <a:p>
            <a:r>
              <a:rPr lang="en-US" noProof="0"/>
              <a:t>Click icon to add picture</a:t>
            </a:r>
            <a:endParaRPr lang="en-US" noProof="0" dirty="0"/>
          </a:p>
        </p:txBody>
      </p:sp>
      <p:sp>
        <p:nvSpPr>
          <p:cNvPr id="6" name="Picture Placeholder 6"/>
          <p:cNvSpPr>
            <a:spLocks noGrp="1"/>
          </p:cNvSpPr>
          <p:nvPr>
            <p:ph type="pic" sz="quarter" idx="15"/>
          </p:nvPr>
        </p:nvSpPr>
        <p:spPr>
          <a:xfrm>
            <a:off x="4614587" y="1275160"/>
            <a:ext cx="2029968" cy="945000"/>
          </a:xfrm>
        </p:spPr>
        <p:txBody>
          <a:bodyPr lIns="0" tIns="0" rIns="0" bIns="0">
            <a:noAutofit/>
          </a:bodyPr>
          <a:lstStyle>
            <a:lvl1pPr>
              <a:buNone/>
              <a:defRPr/>
            </a:lvl1pPr>
          </a:lstStyle>
          <a:p>
            <a:r>
              <a:rPr lang="en-US" noProof="0"/>
              <a:t>Click icon to add picture</a:t>
            </a:r>
            <a:endParaRPr lang="en-US" noProof="0" dirty="0"/>
          </a:p>
        </p:txBody>
      </p:sp>
      <p:sp>
        <p:nvSpPr>
          <p:cNvPr id="7" name="Picture Placeholder 6"/>
          <p:cNvSpPr>
            <a:spLocks noGrp="1"/>
          </p:cNvSpPr>
          <p:nvPr>
            <p:ph type="pic" sz="quarter" idx="16"/>
          </p:nvPr>
        </p:nvSpPr>
        <p:spPr>
          <a:xfrm>
            <a:off x="6733763" y="1275160"/>
            <a:ext cx="2029968" cy="945000"/>
          </a:xfrm>
        </p:spPr>
        <p:txBody>
          <a:bodyPr lIns="0" tIns="0" rIns="0" bIns="0">
            <a:noAutofit/>
          </a:bodyPr>
          <a:lstStyle>
            <a:lvl1pPr>
              <a:buNone/>
              <a:defRPr/>
            </a:lvl1pPr>
          </a:lstStyle>
          <a:p>
            <a:r>
              <a:rPr lang="en-US" noProof="0"/>
              <a:t>Click icon to add picture</a:t>
            </a:r>
            <a:endParaRPr lang="en-US" noProof="0" dirty="0"/>
          </a:p>
        </p:txBody>
      </p:sp>
      <p:sp>
        <p:nvSpPr>
          <p:cNvPr id="9" name="Text Placeholder 8"/>
          <p:cNvSpPr>
            <a:spLocks noGrp="1"/>
          </p:cNvSpPr>
          <p:nvPr>
            <p:ph type="body" sz="quarter" idx="17"/>
          </p:nvPr>
        </p:nvSpPr>
        <p:spPr>
          <a:xfrm>
            <a:off x="376237" y="2331382"/>
            <a:ext cx="2029968" cy="2448306"/>
          </a:xfrm>
        </p:spPr>
        <p:txBody>
          <a:bodyPr/>
          <a:lstStyle>
            <a:lvl1pPr marL="111125" indent="-111125" algn="l" rtl="0" eaLnBrk="1" latinLnBrk="0" hangingPunct="1">
              <a:spcBef>
                <a:spcPts val="0"/>
              </a:spcBef>
              <a:spcAft>
                <a:spcPts val="1000"/>
              </a:spcAft>
              <a:buSzPct val="100000"/>
              <a:buFont typeface="Arial" pitchFamily="34" charset="0"/>
              <a:buChar char="•"/>
              <a:tabLst>
                <a:tab pos="5029200" algn="r"/>
              </a:tabLst>
              <a:defRPr lang="en-US" sz="1400" b="0" kern="1200" noProof="0" dirty="0" smtClean="0">
                <a:solidFill>
                  <a:srgbClr val="9A8878"/>
                </a:solidFill>
                <a:latin typeface="+mn-lt"/>
                <a:ea typeface="+mn-ea"/>
                <a:cs typeface="+mn-cs"/>
              </a:defRPr>
            </a:lvl1pPr>
            <a:lvl2pPr marL="1270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2pPr>
            <a:lvl3pPr marL="2794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400" b="0" kern="1200" noProof="0" dirty="0" smtClean="0">
                <a:solidFill>
                  <a:srgbClr val="9A8878"/>
                </a:solidFill>
                <a:latin typeface="+mn-lt"/>
                <a:ea typeface="+mn-ea"/>
                <a:cs typeface="+mn-cs"/>
              </a:defRPr>
            </a:lvl3pPr>
            <a:lvl4pPr marL="4318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400" b="0" kern="1200" noProof="0" dirty="0" smtClean="0">
                <a:solidFill>
                  <a:srgbClr val="9A8878"/>
                </a:solidFill>
                <a:latin typeface="+mn-lt"/>
                <a:ea typeface="+mn-ea"/>
                <a:cs typeface="+mn-cs"/>
              </a:defRPr>
            </a:lvl4pPr>
            <a:lvl5pPr marL="5842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400" b="0" kern="1200" noProof="0" dirty="0">
                <a:solidFill>
                  <a:srgbClr val="9A8878"/>
                </a:solidFill>
                <a:latin typeface="+mn-lt"/>
                <a:ea typeface="+mn-ea"/>
                <a:cs typeface="+mn-cs"/>
              </a:defRPr>
            </a:lvl5pPr>
            <a:lvl6pPr marL="679450" indent="-176213">
              <a:spcAft>
                <a:spcPts val="0"/>
              </a:spcAft>
              <a:buFont typeface="Verdana" panose="020B0604030504040204" pitchFamily="34" charset="0"/>
              <a:buChar char="−"/>
              <a:defRPr sz="1400">
                <a:solidFill>
                  <a:srgbClr val="9A8878"/>
                </a:solidFill>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
        <p:nvSpPr>
          <p:cNvPr id="10" name="Text Placeholder 8"/>
          <p:cNvSpPr>
            <a:spLocks noGrp="1"/>
          </p:cNvSpPr>
          <p:nvPr>
            <p:ph type="body" sz="quarter" idx="18"/>
          </p:nvPr>
        </p:nvSpPr>
        <p:spPr>
          <a:xfrm>
            <a:off x="4621995" y="2331382"/>
            <a:ext cx="2029968" cy="2448306"/>
          </a:xfrm>
        </p:spPr>
        <p:txBody>
          <a:bodyPr vert="horz" lIns="0" tIns="0" rIns="0" bIns="0" rtlCol="0">
            <a:noAutofit/>
          </a:bodyPr>
          <a:lstStyle>
            <a:lvl1pPr marL="111125" indent="-111125">
              <a:defRPr lang="en-US" sz="1400" noProof="0" smtClean="0">
                <a:solidFill>
                  <a:srgbClr val="9A8878"/>
                </a:solidFill>
              </a:defRPr>
            </a:lvl1pPr>
            <a:lvl2pPr>
              <a:defRPr lang="en-US" noProof="0" smtClean="0"/>
            </a:lvl2pPr>
            <a:lvl3pPr>
              <a:defRPr lang="en-US" sz="1400" b="0" noProof="0" smtClean="0">
                <a:solidFill>
                  <a:srgbClr val="9A8878"/>
                </a:solidFill>
              </a:defRPr>
            </a:lvl3pPr>
            <a:lvl4pPr>
              <a:defRPr lang="en-US" sz="1400" b="0" noProof="0" smtClean="0">
                <a:solidFill>
                  <a:srgbClr val="9A8878"/>
                </a:solidFill>
              </a:defRPr>
            </a:lvl4pPr>
            <a:lvl5pPr>
              <a:defRPr lang="en-US" sz="1400" b="0" noProof="0" dirty="0">
                <a:solidFill>
                  <a:srgbClr val="9A8878"/>
                </a:solidFill>
              </a:defRPr>
            </a:lvl5pPr>
            <a:lvl6pPr>
              <a:defRPr sz="1400">
                <a:solidFill>
                  <a:srgbClr val="9A8878"/>
                </a:solidFill>
              </a:defRPr>
            </a:lvl6pPr>
          </a:lstStyle>
          <a:p>
            <a:pPr lvl="0">
              <a:buFontTx/>
              <a:tabLst>
                <a:tab pos="5029200" algn="r"/>
              </a:tabLst>
            </a:pPr>
            <a:r>
              <a:rPr lang="en-US" noProof="0" dirty="0"/>
              <a:t>Click to edit Master text styles</a:t>
            </a:r>
          </a:p>
          <a:p>
            <a:pPr lvl="2">
              <a:buFontTx/>
              <a:tabLst>
                <a:tab pos="5029200" algn="r"/>
              </a:tabLst>
            </a:pPr>
            <a:r>
              <a:rPr lang="en-US" noProof="0" dirty="0"/>
              <a:t>Second level</a:t>
            </a:r>
          </a:p>
          <a:p>
            <a:pPr lvl="3">
              <a:buFontTx/>
              <a:tabLst>
                <a:tab pos="5029200" algn="r"/>
              </a:tabLst>
            </a:pPr>
            <a:r>
              <a:rPr lang="en-US" noProof="0" dirty="0"/>
              <a:t>Third level</a:t>
            </a:r>
          </a:p>
          <a:p>
            <a:pPr lvl="4">
              <a:buFontTx/>
              <a:tabLst>
                <a:tab pos="5029200" algn="r"/>
              </a:tabLst>
            </a:pPr>
            <a:r>
              <a:rPr lang="en-US" noProof="0" dirty="0"/>
              <a:t>Fourth level</a:t>
            </a:r>
          </a:p>
          <a:p>
            <a:pPr lvl="5">
              <a:buFontTx/>
              <a:tabLst>
                <a:tab pos="5029200" algn="r"/>
              </a:tabLst>
            </a:pPr>
            <a:r>
              <a:rPr lang="en-US" noProof="0" dirty="0"/>
              <a:t>Fifth level</a:t>
            </a:r>
          </a:p>
        </p:txBody>
      </p:sp>
      <p:sp>
        <p:nvSpPr>
          <p:cNvPr id="11" name="Text Placeholder 8"/>
          <p:cNvSpPr>
            <a:spLocks noGrp="1"/>
          </p:cNvSpPr>
          <p:nvPr>
            <p:ph type="body" sz="quarter" idx="19"/>
          </p:nvPr>
        </p:nvSpPr>
        <p:spPr>
          <a:xfrm>
            <a:off x="2499116" y="2331382"/>
            <a:ext cx="2029968" cy="2448306"/>
          </a:xfrm>
        </p:spPr>
        <p:txBody>
          <a:bodyPr vert="horz" lIns="0" tIns="0" rIns="0" bIns="0" rtlCol="0">
            <a:noAutofit/>
          </a:bodyPr>
          <a:lstStyle>
            <a:lvl1pPr marL="111125" indent="-111125">
              <a:defRPr lang="en-US" sz="1400" noProof="0" dirty="0" smtClean="0">
                <a:solidFill>
                  <a:srgbClr val="9A8878"/>
                </a:solidFill>
              </a:defRPr>
            </a:lvl1pPr>
            <a:lvl2pPr>
              <a:defRPr lang="en-US" noProof="0" dirty="0" smtClean="0"/>
            </a:lvl2pPr>
            <a:lvl3pPr>
              <a:defRPr lang="en-US" sz="1400" b="0" noProof="0" dirty="0" smtClean="0">
                <a:solidFill>
                  <a:srgbClr val="9A8878"/>
                </a:solidFill>
              </a:defRPr>
            </a:lvl3pPr>
            <a:lvl4pPr>
              <a:defRPr lang="en-US" sz="1400" b="0" noProof="0" dirty="0" smtClean="0">
                <a:solidFill>
                  <a:srgbClr val="9A8878"/>
                </a:solidFill>
              </a:defRPr>
            </a:lvl4pPr>
            <a:lvl5pPr>
              <a:defRPr lang="en-US" sz="1400" b="0" noProof="0" dirty="0">
                <a:solidFill>
                  <a:srgbClr val="9A8878"/>
                </a:solidFill>
              </a:defRPr>
            </a:lvl5pPr>
            <a:lvl6pPr>
              <a:defRPr sz="1400">
                <a:solidFill>
                  <a:srgbClr val="9A8878"/>
                </a:solidFill>
              </a:defRPr>
            </a:lvl6pPr>
          </a:lstStyle>
          <a:p>
            <a:pPr lvl="0">
              <a:buFontTx/>
              <a:tabLst>
                <a:tab pos="5029200" algn="r"/>
              </a:tabLst>
            </a:pPr>
            <a:r>
              <a:rPr lang="en-US" noProof="0" dirty="0"/>
              <a:t>Click to edit Master text styles</a:t>
            </a:r>
          </a:p>
          <a:p>
            <a:pPr lvl="2">
              <a:buFontTx/>
              <a:tabLst>
                <a:tab pos="5029200" algn="r"/>
              </a:tabLst>
            </a:pPr>
            <a:r>
              <a:rPr lang="en-US" noProof="0" dirty="0"/>
              <a:t>Second level</a:t>
            </a:r>
          </a:p>
          <a:p>
            <a:pPr lvl="3">
              <a:buFontTx/>
              <a:tabLst>
                <a:tab pos="5029200" algn="r"/>
              </a:tabLst>
            </a:pPr>
            <a:r>
              <a:rPr lang="en-US" noProof="0" dirty="0"/>
              <a:t>Third level</a:t>
            </a:r>
          </a:p>
          <a:p>
            <a:pPr lvl="4">
              <a:buFontTx/>
              <a:tabLst>
                <a:tab pos="5029200" algn="r"/>
              </a:tabLst>
            </a:pPr>
            <a:r>
              <a:rPr lang="en-US" noProof="0" dirty="0"/>
              <a:t>Fourth level</a:t>
            </a:r>
          </a:p>
          <a:p>
            <a:pPr lvl="5">
              <a:buFontTx/>
              <a:tabLst>
                <a:tab pos="5029200" algn="r"/>
              </a:tabLst>
            </a:pPr>
            <a:r>
              <a:rPr lang="en-US" noProof="0" dirty="0"/>
              <a:t>Fifth level</a:t>
            </a:r>
          </a:p>
        </p:txBody>
      </p:sp>
      <p:sp>
        <p:nvSpPr>
          <p:cNvPr id="12" name="Text Placeholder 8"/>
          <p:cNvSpPr>
            <a:spLocks noGrp="1"/>
          </p:cNvSpPr>
          <p:nvPr>
            <p:ph type="body" sz="quarter" idx="20"/>
          </p:nvPr>
        </p:nvSpPr>
        <p:spPr>
          <a:xfrm>
            <a:off x="6744875" y="2331382"/>
            <a:ext cx="2029968" cy="2448306"/>
          </a:xfrm>
        </p:spPr>
        <p:txBody>
          <a:bodyPr vert="horz" lIns="0" tIns="0" rIns="0" bIns="0" rtlCol="0">
            <a:noAutofit/>
          </a:bodyPr>
          <a:lstStyle>
            <a:lvl1pPr marL="111125" indent="-111125">
              <a:defRPr lang="en-US" sz="1400" noProof="0" smtClean="0">
                <a:solidFill>
                  <a:srgbClr val="9A8878"/>
                </a:solidFill>
              </a:defRPr>
            </a:lvl1pPr>
            <a:lvl2pPr>
              <a:defRPr lang="en-US" noProof="0" smtClean="0"/>
            </a:lvl2pPr>
            <a:lvl3pPr>
              <a:defRPr lang="en-US" sz="1400" b="0" noProof="0" smtClean="0">
                <a:solidFill>
                  <a:srgbClr val="9A8878"/>
                </a:solidFill>
              </a:defRPr>
            </a:lvl3pPr>
            <a:lvl4pPr>
              <a:defRPr lang="en-US" sz="1400" b="0" noProof="0" smtClean="0">
                <a:solidFill>
                  <a:srgbClr val="9A8878"/>
                </a:solidFill>
              </a:defRPr>
            </a:lvl4pPr>
            <a:lvl5pPr>
              <a:defRPr lang="en-US" sz="1400" b="0" noProof="0" dirty="0">
                <a:solidFill>
                  <a:srgbClr val="9A8878"/>
                </a:solidFill>
              </a:defRPr>
            </a:lvl5pPr>
            <a:lvl6pPr>
              <a:defRPr sz="1400">
                <a:solidFill>
                  <a:srgbClr val="9A8878"/>
                </a:solidFill>
              </a:defRPr>
            </a:lvl6pPr>
          </a:lstStyle>
          <a:p>
            <a:pPr lvl="0">
              <a:buFontTx/>
              <a:tabLst>
                <a:tab pos="5029200" algn="r"/>
              </a:tabLst>
            </a:pPr>
            <a:r>
              <a:rPr lang="en-US" noProof="0" dirty="0"/>
              <a:t>Click to edit Master text styles</a:t>
            </a:r>
          </a:p>
          <a:p>
            <a:pPr lvl="2">
              <a:buFontTx/>
              <a:tabLst>
                <a:tab pos="5029200" algn="r"/>
              </a:tabLst>
            </a:pPr>
            <a:r>
              <a:rPr lang="en-US" noProof="0" dirty="0"/>
              <a:t>Second level</a:t>
            </a:r>
          </a:p>
          <a:p>
            <a:pPr lvl="3">
              <a:buFontTx/>
              <a:tabLst>
                <a:tab pos="5029200" algn="r"/>
              </a:tabLst>
            </a:pPr>
            <a:r>
              <a:rPr lang="en-US" noProof="0" dirty="0"/>
              <a:t>Third level</a:t>
            </a:r>
          </a:p>
          <a:p>
            <a:pPr lvl="4">
              <a:buFontTx/>
              <a:tabLst>
                <a:tab pos="5029200" algn="r"/>
              </a:tabLst>
            </a:pPr>
            <a:r>
              <a:rPr lang="en-US" noProof="0" dirty="0"/>
              <a:t>Fourth level</a:t>
            </a:r>
          </a:p>
          <a:p>
            <a:pPr lvl="5">
              <a:buFontTx/>
              <a:tabLst>
                <a:tab pos="5029200" algn="r"/>
              </a:tabLst>
            </a:pPr>
            <a:r>
              <a:rPr lang="en-US" noProof="0" dirty="0"/>
              <a:t>Fifth level</a:t>
            </a:r>
          </a:p>
        </p:txBody>
      </p:sp>
      <p:sp>
        <p:nvSpPr>
          <p:cNvPr id="14" name="Text Placeholder 8"/>
          <p:cNvSpPr>
            <a:spLocks noGrp="1"/>
          </p:cNvSpPr>
          <p:nvPr>
            <p:ph type="body" sz="quarter" idx="21"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AEGIS Red">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279252"/>
            <a:ext cx="7905750" cy="1194302"/>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2571750"/>
            <a:ext cx="7905750" cy="1174899"/>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9" y="238125"/>
            <a:ext cx="8391525" cy="250575"/>
          </a:xfrm>
        </p:spPr>
        <p:txBody>
          <a:bodyPr/>
          <a:lstStyle/>
          <a:p>
            <a:r>
              <a:rPr lang="en-US" noProof="0"/>
              <a:t>Click to edit Master title style</a:t>
            </a:r>
            <a:endParaRPr lang="en-US" noProof="0" dirty="0"/>
          </a:p>
        </p:txBody>
      </p:sp>
      <p:sp>
        <p:nvSpPr>
          <p:cNvPr id="4" name="Rectangle 3"/>
          <p:cNvSpPr/>
          <p:nvPr userDrawn="1"/>
        </p:nvSpPr>
        <p:spPr>
          <a:xfrm>
            <a:off x="378000" y="1280380"/>
            <a:ext cx="4122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275160"/>
            <a:ext cx="41063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3048880"/>
            <a:ext cx="4122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3048880"/>
            <a:ext cx="41063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410160"/>
            <a:ext cx="1476000" cy="1107000"/>
          </a:xfrm>
        </p:spPr>
        <p:txBody>
          <a:bodyPr/>
          <a:lstStyle>
            <a:lvl1pPr algn="ctr">
              <a:buNone/>
              <a:defRPr/>
            </a:lvl1pPr>
          </a:lstStyle>
          <a:p>
            <a:r>
              <a:rPr lang="en-US" noProof="0"/>
              <a:t>Click icon to add picture</a:t>
            </a:r>
            <a:endParaRPr lang="en-US" noProof="0" dirty="0"/>
          </a:p>
        </p:txBody>
      </p:sp>
      <p:sp>
        <p:nvSpPr>
          <p:cNvPr id="9" name="Picture Placeholder 11"/>
          <p:cNvSpPr>
            <a:spLocks noGrp="1"/>
          </p:cNvSpPr>
          <p:nvPr>
            <p:ph type="pic" sz="quarter" idx="27"/>
          </p:nvPr>
        </p:nvSpPr>
        <p:spPr>
          <a:xfrm>
            <a:off x="4668064" y="1410160"/>
            <a:ext cx="1476000" cy="1107000"/>
          </a:xfrm>
        </p:spPr>
        <p:txBody>
          <a:bodyPr/>
          <a:lstStyle>
            <a:lvl1pPr algn="ctr">
              <a:buNone/>
              <a:defRPr/>
            </a:lvl1pPr>
          </a:lstStyle>
          <a:p>
            <a:r>
              <a:rPr lang="en-US" noProof="0"/>
              <a:t>Click icon to add picture</a:t>
            </a:r>
            <a:endParaRPr lang="en-US" noProof="0" dirty="0"/>
          </a:p>
        </p:txBody>
      </p:sp>
      <p:sp>
        <p:nvSpPr>
          <p:cNvPr id="10" name="Picture Placeholder 11"/>
          <p:cNvSpPr>
            <a:spLocks noGrp="1"/>
          </p:cNvSpPr>
          <p:nvPr>
            <p:ph type="pic" sz="quarter" idx="29"/>
          </p:nvPr>
        </p:nvSpPr>
        <p:spPr>
          <a:xfrm>
            <a:off x="378000" y="3192160"/>
            <a:ext cx="1476000" cy="1107000"/>
          </a:xfrm>
        </p:spPr>
        <p:txBody>
          <a:bodyPr/>
          <a:lstStyle>
            <a:lvl1pPr algn="ctr">
              <a:buNone/>
              <a:defRPr/>
            </a:lvl1pPr>
          </a:lstStyle>
          <a:p>
            <a:r>
              <a:rPr lang="en-US" noProof="0"/>
              <a:t>Click icon to add picture</a:t>
            </a:r>
            <a:endParaRPr lang="en-US" noProof="0" dirty="0"/>
          </a:p>
        </p:txBody>
      </p:sp>
      <p:sp>
        <p:nvSpPr>
          <p:cNvPr id="11" name="Picture Placeholder 11"/>
          <p:cNvSpPr>
            <a:spLocks noGrp="1"/>
          </p:cNvSpPr>
          <p:nvPr>
            <p:ph type="pic" sz="quarter" idx="31"/>
          </p:nvPr>
        </p:nvSpPr>
        <p:spPr>
          <a:xfrm>
            <a:off x="4668064" y="3192160"/>
            <a:ext cx="1476000" cy="1107000"/>
          </a:xfrm>
        </p:spPr>
        <p:txBody>
          <a:bodyPr/>
          <a:lstStyle>
            <a:lvl1pPr algn="ctr">
              <a:buNone/>
              <a:defRPr/>
            </a:lvl1pPr>
          </a:lstStyle>
          <a:p>
            <a:r>
              <a:rPr lang="en-US" noProof="0"/>
              <a:t>Click icon to add picture</a:t>
            </a:r>
            <a:endParaRPr lang="en-US" noProof="0" dirty="0"/>
          </a:p>
        </p:txBody>
      </p:sp>
      <p:sp>
        <p:nvSpPr>
          <p:cNvPr id="13" name="Text Placeholder 12"/>
          <p:cNvSpPr>
            <a:spLocks noGrp="1"/>
          </p:cNvSpPr>
          <p:nvPr>
            <p:ph type="body" sz="quarter" idx="32"/>
          </p:nvPr>
        </p:nvSpPr>
        <p:spPr>
          <a:xfrm>
            <a:off x="2012612" y="1410160"/>
            <a:ext cx="2466000" cy="1458000"/>
          </a:xfrm>
        </p:spPr>
        <p:txBody>
          <a:bodyPr vert="horz" lIns="0" tIns="0" rIns="0" bIns="0" rtlCol="0">
            <a:noAutofit/>
          </a:bodyPr>
          <a:lstStyle>
            <a:lvl1pPr marL="111125" indent="-111125" algn="l">
              <a:spcAft>
                <a:spcPts val="0"/>
              </a:spcAft>
              <a:buFont typeface="Arial" pitchFamily="34" charset="0"/>
              <a:buChar char="•"/>
              <a:defRPr lang="en-US" sz="1600" noProof="0" dirty="0" smtClean="0">
                <a:solidFill>
                  <a:srgbClr val="9A8878"/>
                </a:solidFill>
              </a:defRPr>
            </a:lvl1pPr>
            <a:lvl2pPr marL="127000" indent="-127000" algn="l">
              <a:spcAft>
                <a:spcPts val="0"/>
              </a:spcAft>
              <a:buClrTx/>
              <a:buSzPct val="100000"/>
              <a:buFont typeface="Arial" panose="020B0604020202020204" pitchFamily="34" charset="0"/>
              <a:buChar char="•"/>
              <a:defRPr lang="en-US" sz="1600" noProof="0" dirty="0" smtClean="0">
                <a:solidFill>
                  <a:srgbClr val="9A8878"/>
                </a:solidFill>
              </a:defRPr>
            </a:lvl2pPr>
            <a:lvl3pPr>
              <a:defRPr sz="1600"/>
            </a:lvl3pPr>
          </a:lstStyle>
          <a:p>
            <a:pPr lvl="0">
              <a:buFontTx/>
              <a:tabLst>
                <a:tab pos="5029200" algn="r"/>
              </a:tabLst>
            </a:pPr>
            <a:r>
              <a:rPr lang="en-US" noProof="0" dirty="0"/>
              <a:t>Click to edit Master text styles</a:t>
            </a:r>
          </a:p>
          <a:p>
            <a:pPr lvl="2">
              <a:buFontTx/>
              <a:tabLst>
                <a:tab pos="5029200" algn="r"/>
              </a:tabLst>
            </a:pPr>
            <a:r>
              <a:rPr lang="en-US" noProof="0" dirty="0"/>
              <a:t>Second level</a:t>
            </a:r>
          </a:p>
        </p:txBody>
      </p:sp>
      <p:sp>
        <p:nvSpPr>
          <p:cNvPr id="14" name="Text Placeholder 12"/>
          <p:cNvSpPr>
            <a:spLocks noGrp="1"/>
          </p:cNvSpPr>
          <p:nvPr>
            <p:ph type="body" sz="quarter" idx="33"/>
          </p:nvPr>
        </p:nvSpPr>
        <p:spPr>
          <a:xfrm>
            <a:off x="6297420" y="1410160"/>
            <a:ext cx="2468880" cy="1458000"/>
          </a:xfrm>
        </p:spPr>
        <p:txBody>
          <a:bodyPr vert="horz" lIns="0" tIns="0" rIns="0" bIns="0" rtlCol="0">
            <a:noAutofit/>
          </a:bodyPr>
          <a:lstStyle>
            <a:lvl1pPr marL="111125" indent="-111125" algn="l" defTabSz="914400" rtl="0" eaLnBrk="1" latinLnBrk="0" hangingPunct="1">
              <a:spcBef>
                <a:spcPts val="0"/>
              </a:spcBef>
              <a:spcAft>
                <a:spcPts val="0"/>
              </a:spcAft>
              <a:buSzPct val="100000"/>
              <a:tabLst>
                <a:tab pos="5029200" algn="r"/>
              </a:tabLst>
              <a:defRPr lang="en-US" sz="1600" b="0" kern="1200" noProof="0" dirty="0" smtClean="0">
                <a:solidFill>
                  <a:srgbClr val="9A8878"/>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600" b="0" kern="1200" noProof="0" dirty="0" smtClean="0">
                <a:solidFill>
                  <a:srgbClr val="9A8878"/>
                </a:solidFill>
                <a:latin typeface="+mn-lt"/>
                <a:ea typeface="+mn-ea"/>
                <a:cs typeface="+mn-cs"/>
              </a:defRPr>
            </a:lvl2pPr>
            <a:lvl3pPr>
              <a:defRPr sz="1600"/>
            </a:lvl3pPr>
          </a:lstStyle>
          <a:p>
            <a:pPr lvl="0">
              <a:buFontTx/>
              <a:tabLst>
                <a:tab pos="5029200" algn="r"/>
              </a:tabLst>
            </a:pPr>
            <a:r>
              <a:rPr lang="en-US" noProof="0" dirty="0"/>
              <a:t>Click to edit Master text styles</a:t>
            </a:r>
          </a:p>
          <a:p>
            <a:pPr lvl="2">
              <a:buFontTx/>
              <a:tabLst>
                <a:tab pos="5029200" algn="r"/>
              </a:tabLst>
            </a:pPr>
            <a:r>
              <a:rPr lang="en-US" noProof="0" dirty="0"/>
              <a:t>Second level</a:t>
            </a:r>
          </a:p>
        </p:txBody>
      </p:sp>
      <p:sp>
        <p:nvSpPr>
          <p:cNvPr id="15" name="Text Placeholder 12"/>
          <p:cNvSpPr>
            <a:spLocks noGrp="1"/>
          </p:cNvSpPr>
          <p:nvPr>
            <p:ph type="body" sz="quarter" idx="34"/>
          </p:nvPr>
        </p:nvSpPr>
        <p:spPr>
          <a:xfrm>
            <a:off x="2012612" y="3192160"/>
            <a:ext cx="2466000" cy="1458000"/>
          </a:xfrm>
        </p:spPr>
        <p:txBody>
          <a:bodyPr vert="horz" lIns="0" tIns="0" rIns="0" bIns="0" rtlCol="0">
            <a:noAutofit/>
          </a:bodyPr>
          <a:lstStyle>
            <a:lvl1pPr marL="111125" indent="-111125" algn="l" defTabSz="914400" rtl="0" eaLnBrk="1" latinLnBrk="0" hangingPunct="1">
              <a:spcBef>
                <a:spcPts val="0"/>
              </a:spcBef>
              <a:spcAft>
                <a:spcPts val="0"/>
              </a:spcAft>
              <a:buSzPct val="100000"/>
              <a:tabLst>
                <a:tab pos="5029200" algn="r"/>
              </a:tabLst>
              <a:defRPr lang="en-US" sz="1600" b="0" kern="1200" noProof="0" dirty="0" smtClean="0">
                <a:solidFill>
                  <a:srgbClr val="9A8878"/>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600" b="0" kern="1200" noProof="0" dirty="0" smtClean="0">
                <a:solidFill>
                  <a:srgbClr val="9A8878"/>
                </a:solidFill>
                <a:latin typeface="+mn-lt"/>
                <a:ea typeface="+mn-ea"/>
                <a:cs typeface="+mn-cs"/>
              </a:defRPr>
            </a:lvl2pPr>
            <a:lvl3pPr>
              <a:defRPr sz="1600"/>
            </a:lvl3pPr>
          </a:lstStyle>
          <a:p>
            <a:pPr lvl="0">
              <a:buFontTx/>
              <a:tabLst>
                <a:tab pos="5029200" algn="r"/>
              </a:tabLst>
            </a:pPr>
            <a:r>
              <a:rPr lang="en-US" noProof="0" dirty="0"/>
              <a:t>Click to edit Master text styles</a:t>
            </a:r>
          </a:p>
          <a:p>
            <a:pPr lvl="2">
              <a:buFontTx/>
              <a:tabLst>
                <a:tab pos="5029200" algn="r"/>
              </a:tabLst>
            </a:pPr>
            <a:r>
              <a:rPr lang="en-US" noProof="0" dirty="0"/>
              <a:t>Second level</a:t>
            </a:r>
          </a:p>
        </p:txBody>
      </p:sp>
      <p:sp>
        <p:nvSpPr>
          <p:cNvPr id="16" name="Text Placeholder 12"/>
          <p:cNvSpPr>
            <a:spLocks noGrp="1"/>
          </p:cNvSpPr>
          <p:nvPr>
            <p:ph type="body" sz="quarter" idx="35"/>
          </p:nvPr>
        </p:nvSpPr>
        <p:spPr>
          <a:xfrm>
            <a:off x="6297420" y="3192160"/>
            <a:ext cx="2468880" cy="1458000"/>
          </a:xfrm>
        </p:spPr>
        <p:txBody>
          <a:bodyPr vert="horz" lIns="0" tIns="0" rIns="0" bIns="0" rtlCol="0">
            <a:noAutofit/>
          </a:bodyPr>
          <a:lstStyle>
            <a:lvl1pPr marL="111125" indent="-111125" algn="l" defTabSz="914400" rtl="0" eaLnBrk="1" latinLnBrk="0" hangingPunct="1">
              <a:spcBef>
                <a:spcPts val="0"/>
              </a:spcBef>
              <a:spcAft>
                <a:spcPts val="0"/>
              </a:spcAft>
              <a:buSzPct val="100000"/>
              <a:tabLst>
                <a:tab pos="5029200" algn="r"/>
              </a:tabLst>
              <a:defRPr lang="en-US" sz="1600" b="0" kern="1200" noProof="0" dirty="0" smtClean="0">
                <a:solidFill>
                  <a:srgbClr val="9A8878"/>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600" b="0" kern="1200" noProof="0" dirty="0" smtClean="0">
                <a:solidFill>
                  <a:srgbClr val="9A8878"/>
                </a:solidFill>
                <a:latin typeface="+mn-lt"/>
                <a:ea typeface="+mn-ea"/>
                <a:cs typeface="+mn-cs"/>
              </a:defRPr>
            </a:lvl2pPr>
            <a:lvl3pPr>
              <a:defRPr sz="1600"/>
            </a:lvl3pPr>
          </a:lstStyle>
          <a:p>
            <a:pPr lvl="0">
              <a:buFontTx/>
              <a:tabLst>
                <a:tab pos="5029200" algn="r"/>
              </a:tabLst>
            </a:pPr>
            <a:r>
              <a:rPr lang="en-US" noProof="0" dirty="0"/>
              <a:t>Click to edit Master text styles</a:t>
            </a:r>
          </a:p>
          <a:p>
            <a:pPr lvl="2">
              <a:buFontTx/>
              <a:tabLst>
                <a:tab pos="5029200" algn="r"/>
              </a:tabLst>
            </a:pPr>
            <a:r>
              <a:rPr lang="en-US" noProof="0" dirty="0"/>
              <a:t>Second level</a:t>
            </a:r>
          </a:p>
        </p:txBody>
      </p:sp>
      <p:sp>
        <p:nvSpPr>
          <p:cNvPr id="18"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9" y="238126"/>
            <a:ext cx="8391525" cy="250574"/>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275160"/>
            <a:ext cx="2743200" cy="1478756"/>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6030199" y="1275160"/>
            <a:ext cx="2743200" cy="1478756"/>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3203218" y="1275160"/>
            <a:ext cx="2743200" cy="1478756"/>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376238" y="2874169"/>
            <a:ext cx="2743200" cy="1571400"/>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3219" y="2874169"/>
            <a:ext cx="2743200" cy="1571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30199" y="2874169"/>
            <a:ext cx="2743200" cy="1571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376238" y="238125"/>
            <a:ext cx="8391525"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4"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393419"/>
            <a:ext cx="4096512" cy="127158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9" name="Text Placeholder 8"/>
          <p:cNvSpPr>
            <a:spLocks noGrp="1"/>
          </p:cNvSpPr>
          <p:nvPr>
            <p:ph type="body" sz="quarter" idx="21"/>
          </p:nvPr>
        </p:nvSpPr>
        <p:spPr>
          <a:xfrm>
            <a:off x="4684645" y="1393419"/>
            <a:ext cx="4096512" cy="127158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2" name="Title 1"/>
          <p:cNvSpPr>
            <a:spLocks noGrp="1"/>
          </p:cNvSpPr>
          <p:nvPr>
            <p:ph type="title"/>
          </p:nvPr>
        </p:nvSpPr>
        <p:spPr>
          <a:xfrm>
            <a:off x="376239" y="238126"/>
            <a:ext cx="8391525" cy="250574"/>
          </a:xfrm>
        </p:spPr>
        <p:txBody>
          <a:bodyPr/>
          <a:lstStyle/>
          <a:p>
            <a:r>
              <a:rPr lang="en-US" noProof="0"/>
              <a:t>Click to edit Master title style</a:t>
            </a:r>
            <a:endParaRPr lang="en-US" noProof="0" dirty="0"/>
          </a:p>
        </p:txBody>
      </p:sp>
      <p:sp>
        <p:nvSpPr>
          <p:cNvPr id="4" name="Rectangle 3"/>
          <p:cNvSpPr/>
          <p:nvPr userDrawn="1"/>
        </p:nvSpPr>
        <p:spPr>
          <a:xfrm>
            <a:off x="378000" y="1279034"/>
            <a:ext cx="4100118"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279034"/>
            <a:ext cx="4089718"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9" y="1397938"/>
            <a:ext cx="907655" cy="411956"/>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3" y="1393419"/>
            <a:ext cx="933121" cy="411956"/>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960" y="1393419"/>
            <a:ext cx="4096512" cy="127158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9" name="Text Placeholder 8"/>
          <p:cNvSpPr>
            <a:spLocks noGrp="1"/>
          </p:cNvSpPr>
          <p:nvPr>
            <p:ph type="body" sz="quarter" idx="21"/>
          </p:nvPr>
        </p:nvSpPr>
        <p:spPr>
          <a:xfrm>
            <a:off x="4684646" y="1393419"/>
            <a:ext cx="4096512" cy="127158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2" name="Title 1"/>
          <p:cNvSpPr>
            <a:spLocks noGrp="1"/>
          </p:cNvSpPr>
          <p:nvPr>
            <p:ph type="title"/>
          </p:nvPr>
        </p:nvSpPr>
        <p:spPr>
          <a:xfrm>
            <a:off x="376239" y="238126"/>
            <a:ext cx="8391525" cy="250574"/>
          </a:xfrm>
        </p:spPr>
        <p:txBody>
          <a:bodyPr/>
          <a:lstStyle/>
          <a:p>
            <a:r>
              <a:rPr lang="en-US" noProof="0"/>
              <a:t>Click to edit Master title style</a:t>
            </a:r>
            <a:endParaRPr lang="en-US" noProof="0" dirty="0"/>
          </a:p>
        </p:txBody>
      </p:sp>
      <p:sp>
        <p:nvSpPr>
          <p:cNvPr id="4" name="Rectangle 3"/>
          <p:cNvSpPr/>
          <p:nvPr userDrawn="1"/>
        </p:nvSpPr>
        <p:spPr>
          <a:xfrm>
            <a:off x="381960" y="1279034"/>
            <a:ext cx="4096512"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279034"/>
            <a:ext cx="4096512"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48038" y="1393419"/>
            <a:ext cx="933121" cy="411956"/>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960" y="3187261"/>
            <a:ext cx="4096512" cy="127158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1" name="Text Placeholder 8"/>
          <p:cNvSpPr>
            <a:spLocks noGrp="1"/>
          </p:cNvSpPr>
          <p:nvPr>
            <p:ph type="body" sz="quarter" idx="23"/>
          </p:nvPr>
        </p:nvSpPr>
        <p:spPr>
          <a:xfrm>
            <a:off x="4684646" y="3187261"/>
            <a:ext cx="4096512" cy="127158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2" name="Rectangle 11"/>
          <p:cNvSpPr/>
          <p:nvPr userDrawn="1"/>
        </p:nvSpPr>
        <p:spPr>
          <a:xfrm>
            <a:off x="381960" y="3077639"/>
            <a:ext cx="409651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6" y="3077639"/>
            <a:ext cx="409651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48936" y="3191780"/>
            <a:ext cx="929536" cy="411956"/>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8038" y="3187262"/>
            <a:ext cx="933120" cy="411956"/>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3570818" y="1397938"/>
            <a:ext cx="907655" cy="411956"/>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9" y="238126"/>
            <a:ext cx="8391525" cy="250574"/>
          </a:xfrm>
        </p:spPr>
        <p:txBody>
          <a:bodyPr/>
          <a:lstStyle/>
          <a:p>
            <a:r>
              <a:rPr lang="en-US" noProof="0"/>
              <a:t>Click to edit Master title style</a:t>
            </a:r>
            <a:endParaRPr lang="en-US" noProof="0" dirty="0"/>
          </a:p>
        </p:txBody>
      </p:sp>
      <p:sp>
        <p:nvSpPr>
          <p:cNvPr id="4" name="Rectangle 3"/>
          <p:cNvSpPr/>
          <p:nvPr userDrawn="1"/>
        </p:nvSpPr>
        <p:spPr>
          <a:xfrm>
            <a:off x="3245467" y="1279476"/>
            <a:ext cx="2660904"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275160"/>
            <a:ext cx="2660904" cy="44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112933" y="1279476"/>
            <a:ext cx="2660904"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5467" y="1388580"/>
            <a:ext cx="2660904" cy="2884316"/>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8" name="Text Placeholder 8"/>
          <p:cNvSpPr>
            <a:spLocks noGrp="1"/>
          </p:cNvSpPr>
          <p:nvPr>
            <p:ph type="body" sz="quarter" idx="18"/>
          </p:nvPr>
        </p:nvSpPr>
        <p:spPr>
          <a:xfrm>
            <a:off x="378000" y="1388580"/>
            <a:ext cx="2660904" cy="2884316"/>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9" name="Text Placeholder 8"/>
          <p:cNvSpPr>
            <a:spLocks noGrp="1"/>
          </p:cNvSpPr>
          <p:nvPr>
            <p:ph type="body" sz="quarter" idx="19"/>
          </p:nvPr>
        </p:nvSpPr>
        <p:spPr>
          <a:xfrm>
            <a:off x="6112933" y="1388580"/>
            <a:ext cx="2660904" cy="2884316"/>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1"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238126"/>
            <a:ext cx="8391525" cy="250574"/>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1917000"/>
            <a:ext cx="1944000" cy="25461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5" name="Text Placeholder 8"/>
          <p:cNvSpPr>
            <a:spLocks noGrp="1"/>
          </p:cNvSpPr>
          <p:nvPr>
            <p:ph type="body" sz="quarter" idx="18"/>
          </p:nvPr>
        </p:nvSpPr>
        <p:spPr>
          <a:xfrm>
            <a:off x="6822627" y="1917000"/>
            <a:ext cx="1944000" cy="25461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6" name="Text Placeholder 8"/>
          <p:cNvSpPr>
            <a:spLocks noGrp="1"/>
          </p:cNvSpPr>
          <p:nvPr>
            <p:ph type="body" sz="quarter" idx="19"/>
          </p:nvPr>
        </p:nvSpPr>
        <p:spPr>
          <a:xfrm>
            <a:off x="2526209" y="1917000"/>
            <a:ext cx="1944000" cy="25461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7" name="Text Placeholder 8"/>
          <p:cNvSpPr>
            <a:spLocks noGrp="1"/>
          </p:cNvSpPr>
          <p:nvPr>
            <p:ph type="body" sz="quarter" idx="20"/>
          </p:nvPr>
        </p:nvSpPr>
        <p:spPr>
          <a:xfrm>
            <a:off x="4674418" y="1917000"/>
            <a:ext cx="1944000" cy="25461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9"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o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238125"/>
            <a:ext cx="8391526" cy="277645"/>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1917000"/>
            <a:ext cx="1944000" cy="25461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5" name="Text Placeholder 8"/>
          <p:cNvSpPr>
            <a:spLocks noGrp="1"/>
          </p:cNvSpPr>
          <p:nvPr>
            <p:ph type="body" sz="quarter" idx="18"/>
          </p:nvPr>
        </p:nvSpPr>
        <p:spPr>
          <a:xfrm>
            <a:off x="6825564" y="1917000"/>
            <a:ext cx="1944000" cy="25461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6" name="Text Placeholder 8"/>
          <p:cNvSpPr>
            <a:spLocks noGrp="1"/>
          </p:cNvSpPr>
          <p:nvPr>
            <p:ph type="body" sz="quarter" idx="19"/>
          </p:nvPr>
        </p:nvSpPr>
        <p:spPr>
          <a:xfrm>
            <a:off x="2527188" y="1917000"/>
            <a:ext cx="1944000" cy="25461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7" name="Text Placeholder 8"/>
          <p:cNvSpPr>
            <a:spLocks noGrp="1"/>
          </p:cNvSpPr>
          <p:nvPr>
            <p:ph type="body" sz="quarter" idx="20"/>
          </p:nvPr>
        </p:nvSpPr>
        <p:spPr>
          <a:xfrm>
            <a:off x="4676376" y="1917000"/>
            <a:ext cx="1944000" cy="25461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a:t>Click to edit Master text styles</a:t>
            </a:r>
          </a:p>
          <a:p>
            <a:pPr lvl="1">
              <a:buFontTx/>
              <a:tabLst>
                <a:tab pos="5029200" algn="r"/>
              </a:tabLst>
            </a:pPr>
            <a:r>
              <a:rPr lang="en-US" noProof="0"/>
              <a:t>Second level</a:t>
            </a:r>
          </a:p>
          <a:p>
            <a:pPr lvl="2">
              <a:buFontTx/>
              <a:tabLst>
                <a:tab pos="5029200" algn="r"/>
              </a:tabLst>
            </a:pPr>
            <a:r>
              <a:rPr lang="en-US" noProof="0"/>
              <a:t>Third level</a:t>
            </a:r>
          </a:p>
          <a:p>
            <a:pPr lvl="3">
              <a:buFontTx/>
              <a:tabLst>
                <a:tab pos="5029200" algn="r"/>
              </a:tabLst>
            </a:pPr>
            <a:r>
              <a:rPr lang="en-US" noProof="0"/>
              <a:t>Fourth level</a:t>
            </a:r>
          </a:p>
          <a:p>
            <a:pPr lvl="4">
              <a:buFontTx/>
              <a:tabLst>
                <a:tab pos="5029200" algn="r"/>
              </a:tabLst>
            </a:pPr>
            <a:r>
              <a:rPr lang="en-US" noProof="0"/>
              <a:t>Fifth level</a:t>
            </a:r>
            <a:endParaRPr lang="en-US" noProof="0" dirty="0"/>
          </a:p>
        </p:txBody>
      </p:sp>
      <p:sp>
        <p:nvSpPr>
          <p:cNvPr id="14" name="Copyright"/>
          <p:cNvSpPr txBox="1"/>
          <p:nvPr userDrawn="1"/>
        </p:nvSpPr>
        <p:spPr>
          <a:xfrm>
            <a:off x="376236" y="4857750"/>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Copyright © 2017 AEGIS. All rights reserved.</a:t>
            </a:r>
          </a:p>
        </p:txBody>
      </p:sp>
      <p:sp>
        <p:nvSpPr>
          <p:cNvPr id="9"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bg1"/>
                </a:solidFill>
                <a:latin typeface="+mj-lt"/>
              </a:defRPr>
            </a:lvl1pPr>
          </a:lstStyle>
          <a:p>
            <a:pPr lvl="0"/>
            <a:r>
              <a:rPr lang="en-US" noProof="0" dirty="0"/>
              <a:t>Click to add subtitle</a:t>
            </a: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76238" y="238125"/>
            <a:ext cx="8391525" cy="250576"/>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248966"/>
            <a:ext cx="4195763" cy="353734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376238" y="564900"/>
            <a:ext cx="8391525" cy="567941"/>
          </a:xfrm>
          <a:prstGeom prst="rect">
            <a:avLst/>
          </a:prstGeom>
        </p:spPr>
        <p:txBody>
          <a:bodyPr lIns="0" tIns="0" rIns="0" bIns="0">
            <a:noAutofit/>
          </a:bodyPr>
          <a:lstStyle>
            <a:lvl1pPr marL="0" indent="0">
              <a:buNone/>
              <a:defRPr sz="1800" b="0">
                <a:solidFill>
                  <a:schemeClr val="tx2"/>
                </a:solidFill>
                <a:latin typeface="+mj-lt"/>
              </a:defRPr>
            </a:lvl1pPr>
          </a:lstStyle>
          <a:p>
            <a:pPr lvl="0"/>
            <a:r>
              <a:rPr lang="en-US" noProof="0" dirty="0"/>
              <a:t>Click to add subtitle</a:t>
            </a:r>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AEGIS Gold">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279252"/>
            <a:ext cx="7905750" cy="1194302"/>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2571750"/>
            <a:ext cx="7908050" cy="1174899"/>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 Orange">
    <p:bg bwMode="gray">
      <p:bgPr>
        <a:solidFill>
          <a:srgbClr val="E0E3E8"/>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lum bright="-16000"/>
            <a:extLst>
              <a:ext uri="{28A0092B-C50C-407E-A947-70E740481C1C}">
                <a14:useLocalDpi xmlns:a14="http://schemas.microsoft.com/office/drawing/2010/main"/>
              </a:ext>
            </a:extLst>
          </a:blip>
          <a:stretch>
            <a:fillRect/>
          </a:stretch>
        </p:blipFill>
        <p:spPr>
          <a:xfrm>
            <a:off x="2467347" y="1416411"/>
            <a:ext cx="4284088" cy="1429582"/>
          </a:xfrm>
          <a:prstGeom prst="rect">
            <a:avLst/>
          </a:prstGeom>
          <a:noFill/>
          <a:ln>
            <a:noFill/>
          </a:ln>
        </p:spPr>
      </p:pic>
    </p:spTree>
    <p:extLst>
      <p:ext uri="{BB962C8B-B14F-4D97-AF65-F5344CB8AC3E}">
        <p14:creationId xmlns:p14="http://schemas.microsoft.com/office/powerpoint/2010/main" val="129634891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4721085"/>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791110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Section Header">
    <p:spTree>
      <p:nvGrpSpPr>
        <p:cNvPr id="1" name=""/>
        <p:cNvGrpSpPr/>
        <p:nvPr/>
      </p:nvGrpSpPr>
      <p:grpSpPr>
        <a:xfrm>
          <a:off x="0" y="0"/>
          <a:ext cx="0" cy="0"/>
          <a:chOff x="0" y="0"/>
          <a:chExt cx="0" cy="0"/>
        </a:xfrm>
      </p:grpSpPr>
      <p:sp>
        <p:nvSpPr>
          <p:cNvPr id="6" name="Freeform 5"/>
          <p:cNvSpPr/>
          <p:nvPr userDrawn="1"/>
        </p:nvSpPr>
        <p:spPr>
          <a:xfrm>
            <a:off x="2" y="0"/>
            <a:ext cx="9144229" cy="51435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bg1"/>
              </a:solidFill>
            </a:endParaRPr>
          </a:p>
        </p:txBody>
      </p:sp>
      <p:sp>
        <p:nvSpPr>
          <p:cNvPr id="2" name="Title 1"/>
          <p:cNvSpPr>
            <a:spLocks noGrp="1"/>
          </p:cNvSpPr>
          <p:nvPr>
            <p:ph type="ctrTitle"/>
          </p:nvPr>
        </p:nvSpPr>
        <p:spPr bwMode="gray">
          <a:xfrm>
            <a:off x="704080" y="1470521"/>
            <a:ext cx="7772400" cy="1035558"/>
          </a:xfrm>
        </p:spPr>
        <p:txBody>
          <a:bodyPr lIns="0" tIns="0" rIns="0" bIns="0" anchor="b" anchorCtr="0"/>
          <a:lstStyle>
            <a:lvl1pPr algn="l">
              <a:defRPr sz="27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2656955"/>
            <a:ext cx="6949440" cy="610362"/>
          </a:xfrm>
        </p:spPr>
        <p:txBody>
          <a:bodyPr lIns="0" tIns="0" rIns="0" bIns="0"/>
          <a:lstStyle>
            <a:lvl1pPr marL="0" indent="0" algn="l">
              <a:spcBef>
                <a:spcPts val="300"/>
              </a:spcBef>
              <a:buNone/>
              <a:defRPr sz="1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1927163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3" name="Content Placeholder 2"/>
          <p:cNvSpPr>
            <a:spLocks noGrp="1"/>
          </p:cNvSpPr>
          <p:nvPr>
            <p:ph idx="1"/>
          </p:nvPr>
        </p:nvSpPr>
        <p:spPr>
          <a:xfrm>
            <a:off x="356616" y="1412748"/>
            <a:ext cx="845820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20318"/>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13521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623560" y="1623060"/>
            <a:ext cx="301752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3" name="Content Placeholder 2"/>
          <p:cNvSpPr>
            <a:spLocks noGrp="1"/>
          </p:cNvSpPr>
          <p:nvPr>
            <p:ph idx="1"/>
          </p:nvPr>
        </p:nvSpPr>
        <p:spPr>
          <a:xfrm>
            <a:off x="356616" y="1412748"/>
            <a:ext cx="8458200" cy="303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4720318"/>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755677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4721085"/>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7911107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4721085"/>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791110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623560" y="1623060"/>
            <a:ext cx="301752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6C6C9"/>
              </a:solidFill>
            </a:endParaRPr>
          </a:p>
        </p:txBody>
      </p:sp>
      <p:sp>
        <p:nvSpPr>
          <p:cNvPr id="2" name="Title 1"/>
          <p:cNvSpPr>
            <a:spLocks noGrp="1"/>
          </p:cNvSpPr>
          <p:nvPr>
            <p:ph type="title"/>
          </p:nvPr>
        </p:nvSpPr>
        <p:spPr>
          <a:xfrm>
            <a:off x="356616" y="174245"/>
            <a:ext cx="8458200" cy="713232"/>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8" y="891541"/>
            <a:ext cx="8454009" cy="297710"/>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1650" b="0" kern="1200" smtClean="0">
                <a:solidFill>
                  <a:srgbClr val="072C44"/>
                </a:solidFill>
                <a:latin typeface="+mj-lt"/>
                <a:ea typeface="+mn-ea"/>
                <a:cs typeface="+mn-cs"/>
              </a:defRPr>
            </a:lvl1pPr>
            <a:lvl2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165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165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4721085"/>
            <a:ext cx="7680960" cy="311264"/>
          </a:xfrm>
          <a:prstGeom prst="rect">
            <a:avLst/>
          </a:prstGeom>
        </p:spPr>
        <p:txBody>
          <a:bodyPr lIns="0" tIns="0" rIns="0" bIns="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42850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AEGIS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279252"/>
            <a:ext cx="7905750" cy="1194302"/>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2571750"/>
            <a:ext cx="7905750" cy="1174899"/>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AEGIS Green">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279252"/>
            <a:ext cx="7905750" cy="1194302"/>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2571750"/>
            <a:ext cx="7905750" cy="1174899"/>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AEGIS Dark Gra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279252"/>
            <a:ext cx="7905750" cy="1194302"/>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2571750"/>
            <a:ext cx="7905750" cy="1174899"/>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ey statement AEGIS Gold">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221581"/>
            <a:ext cx="6864277" cy="3564731"/>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ey statement AEGIS Green">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220400"/>
            <a:ext cx="6958012" cy="3569688"/>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3E8"/>
        </a:solidFill>
        <a:effectLst/>
      </p:bgPr>
    </p:bg>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52" cstate="email">
            <a:extLst>
              <a:ext uri="{28A0092B-C50C-407E-A947-70E740481C1C}">
                <a14:useLocalDpi xmlns:a14="http://schemas.microsoft.com/office/drawing/2010/main"/>
              </a:ext>
            </a:extLst>
          </a:blip>
          <a:stretch>
            <a:fillRect/>
          </a:stretch>
        </p:blipFill>
        <p:spPr bwMode="auto">
          <a:xfrm>
            <a:off x="0" y="45720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hidden="1"/>
          <p:cNvGraphicFramePr>
            <a:graphicFrameLocks noChangeAspect="1"/>
          </p:cNvGraphicFramePr>
          <p:nvPr>
            <p:custDataLst>
              <p:tags r:id="rId51"/>
            </p:custDataLst>
            <p:extLst>
              <p:ext uri="{D42A27DB-BD31-4B8C-83A1-F6EECF244321}">
                <p14:modId xmlns:p14="http://schemas.microsoft.com/office/powerpoint/2010/main" val="1791176610"/>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477" name="think-cell Slide" r:id="rId53" imgW="6350000" imgH="6350000" progId="">
                  <p:embed/>
                </p:oleObj>
              </mc:Choice>
              <mc:Fallback>
                <p:oleObj name="think-cell Slide" r:id="rId53" imgW="6350000" imgH="6350000" progId="">
                  <p:embed/>
                  <p:pic>
                    <p:nvPicPr>
                      <p:cNvPr id="0" name="Picture 38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376239" y="238125"/>
            <a:ext cx="8391525" cy="519113"/>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376238" y="1248966"/>
            <a:ext cx="8391525" cy="3537347"/>
          </a:xfrm>
          <a:prstGeom prst="rect">
            <a:avLst/>
          </a:prstGeom>
        </p:spPr>
        <p:txBody>
          <a:bodyPr vert="horz" lIns="0" tIns="0" rIns="0" bIns="0" rtlCol="0">
            <a:noAutofit/>
          </a:bodyPr>
          <a:lstStyle/>
          <a:p>
            <a:pPr lvl="0"/>
            <a:r>
              <a:rPr lang="en-US" noProof="0" dirty="0"/>
              <a:t>Click to edit Master text styles</a:t>
            </a:r>
          </a:p>
          <a:p>
            <a:pPr lvl="2"/>
            <a:r>
              <a:rPr lang="en-US" noProof="0" dirty="0"/>
              <a:t>Second level</a:t>
            </a:r>
          </a:p>
          <a:p>
            <a:pPr lvl="3"/>
            <a:r>
              <a:rPr lang="en-US" noProof="0" dirty="0"/>
              <a:t>Third level</a:t>
            </a:r>
          </a:p>
          <a:p>
            <a:pPr lvl="4"/>
            <a:r>
              <a:rPr lang="en-US" noProof="0" dirty="0"/>
              <a:t>Fourth level</a:t>
            </a:r>
          </a:p>
          <a:p>
            <a:pPr lvl="5"/>
            <a:r>
              <a:rPr lang="en-US" noProof="0" dirty="0"/>
              <a:t>Fifth level</a:t>
            </a:r>
          </a:p>
        </p:txBody>
      </p:sp>
    </p:spTree>
  </p:cSld>
  <p:clrMap bg1="lt1" tx1="dk1" bg2="lt2" tx2="dk2" accent1="accent1" accent2="accent2" accent3="accent3" accent4="accent4" accent5="accent5" accent6="accent6" hlink="hlink" folHlink="folHlink"/>
  <p:sldLayoutIdLst>
    <p:sldLayoutId id="2147483761" r:id="rId1"/>
    <p:sldLayoutId id="2147483701" r:id="rId2"/>
    <p:sldLayoutId id="2147483703" r:id="rId3"/>
    <p:sldLayoutId id="2147483704" r:id="rId4"/>
    <p:sldLayoutId id="2147483705" r:id="rId5"/>
    <p:sldLayoutId id="2147483706" r:id="rId6"/>
    <p:sldLayoutId id="2147483707" r:id="rId7"/>
    <p:sldLayoutId id="2147483708" r:id="rId8"/>
    <p:sldLayoutId id="2147483710" r:id="rId9"/>
    <p:sldLayoutId id="2147483754" r:id="rId10"/>
    <p:sldLayoutId id="2147483759" r:id="rId11"/>
    <p:sldLayoutId id="2147483711" r:id="rId12"/>
    <p:sldLayoutId id="2147483758" r:id="rId13"/>
    <p:sldLayoutId id="2147483763" r:id="rId14"/>
    <p:sldLayoutId id="2147483753" r:id="rId15"/>
    <p:sldLayoutId id="2147483679" r:id="rId16"/>
    <p:sldLayoutId id="2147483712" r:id="rId17"/>
    <p:sldLayoutId id="2147483678" r:id="rId18"/>
    <p:sldLayoutId id="2147483735" r:id="rId19"/>
    <p:sldLayoutId id="2147483699" r:id="rId20"/>
    <p:sldLayoutId id="2147483714" r:id="rId21"/>
    <p:sldLayoutId id="2147483697" r:id="rId22"/>
    <p:sldLayoutId id="2147483715" r:id="rId23"/>
    <p:sldLayoutId id="2147483716" r:id="rId24"/>
    <p:sldLayoutId id="2147483764"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60" r:id="rId41"/>
    <p:sldLayoutId id="2147483765" r:id="rId42"/>
    <p:sldLayoutId id="2147483766" r:id="rId43"/>
    <p:sldLayoutId id="2147483773" r:id="rId44"/>
    <p:sldLayoutId id="2147483787" r:id="rId45"/>
    <p:sldLayoutId id="2147483795" r:id="rId46"/>
    <p:sldLayoutId id="2147483796" r:id="rId47"/>
    <p:sldLayoutId id="2147483797" r:id="rId48"/>
  </p:sldLayoutIdLst>
  <p:transition>
    <p:fade/>
  </p:transition>
  <p:hf hd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2.xml"/><Relationship Id="rId1" Type="http://schemas.openxmlformats.org/officeDocument/2006/relationships/tags" Target="../tags/tag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1.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gif"/><Relationship Id="rId3" Type="http://schemas.openxmlformats.org/officeDocument/2006/relationships/image" Target="../media/image50.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notesSlide" Target="../notesSlides/notesSlide23.xml"/><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6.png"/><Relationship Id="rId1" Type="http://schemas.openxmlformats.org/officeDocument/2006/relationships/slideLayout" Target="../slideLayouts/slideLayout39.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10" Type="http://schemas.openxmlformats.org/officeDocument/2006/relationships/image" Target="../media/image57.png"/><Relationship Id="rId19" Type="http://schemas.openxmlformats.org/officeDocument/2006/relationships/image" Target="../media/image66.png"/><Relationship Id="rId31" Type="http://schemas.openxmlformats.org/officeDocument/2006/relationships/image" Target="../media/image78.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png"/></Relationships>
</file>

<file path=ppt/slides/_rels/slide4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image" Target="../media/image79.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notesSlide" Target="../notesSlides/notesSlide24.xml"/><Relationship Id="rId16" Type="http://schemas.openxmlformats.org/officeDocument/2006/relationships/image" Target="../media/image91.png"/><Relationship Id="rId1" Type="http://schemas.openxmlformats.org/officeDocument/2006/relationships/slideLayout" Target="../slideLayouts/slideLayout39.xml"/><Relationship Id="rId6" Type="http://schemas.openxmlformats.org/officeDocument/2006/relationships/image" Target="../media/image53.png"/><Relationship Id="rId11" Type="http://schemas.openxmlformats.org/officeDocument/2006/relationships/image" Target="../media/image86.png"/><Relationship Id="rId5" Type="http://schemas.openxmlformats.org/officeDocument/2006/relationships/image" Target="../media/image81.png"/><Relationship Id="rId15" Type="http://schemas.openxmlformats.org/officeDocument/2006/relationships/image" Target="../media/image90.png"/><Relationship Id="rId10" Type="http://schemas.openxmlformats.org/officeDocument/2006/relationships/image" Target="../media/image85.jpeg"/><Relationship Id="rId19" Type="http://schemas.openxmlformats.org/officeDocument/2006/relationships/image" Target="../media/image94.png"/><Relationship Id="rId4" Type="http://schemas.openxmlformats.org/officeDocument/2006/relationships/image" Target="../media/image80.png"/><Relationship Id="rId9" Type="http://schemas.openxmlformats.org/officeDocument/2006/relationships/image" Target="../media/image84.png"/><Relationship Id="rId14" Type="http://schemas.openxmlformats.org/officeDocument/2006/relationships/image" Target="../media/image89.png"/></Relationships>
</file>

<file path=ppt/slides/_rels/slide43.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notesSlide" Target="../notesSlides/notesSlide25.xml"/><Relationship Id="rId7" Type="http://schemas.openxmlformats.org/officeDocument/2006/relationships/image" Target="../media/image98.jpeg"/><Relationship Id="rId2" Type="http://schemas.openxmlformats.org/officeDocument/2006/relationships/slideLayout" Target="../slideLayouts/slideLayout39.xml"/><Relationship Id="rId1" Type="http://schemas.openxmlformats.org/officeDocument/2006/relationships/tags" Target="../tags/tag8.xml"/><Relationship Id="rId6" Type="http://schemas.openxmlformats.org/officeDocument/2006/relationships/image" Target="../media/image97.png"/><Relationship Id="rId5" Type="http://schemas.openxmlformats.org/officeDocument/2006/relationships/image" Target="../media/image96.jpeg"/><Relationship Id="rId10" Type="http://schemas.openxmlformats.org/officeDocument/2006/relationships/image" Target="../media/image101.jpeg"/><Relationship Id="rId4" Type="http://schemas.openxmlformats.org/officeDocument/2006/relationships/image" Target="../media/image95.jpeg"/><Relationship Id="rId9" Type="http://schemas.openxmlformats.org/officeDocument/2006/relationships/image" Target="../media/image10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7.xml"/><Relationship Id="rId1" Type="http://schemas.openxmlformats.org/officeDocument/2006/relationships/vmlDrawing" Target="../drawings/vmlDrawing4.vml"/><Relationship Id="rId4" Type="http://schemas.openxmlformats.org/officeDocument/2006/relationships/image" Target="../media/image104.em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2.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107.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2.xml"/><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25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Geopolitics – US</a:t>
            </a: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8587"/>
            <a:ext cx="9144000" cy="294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3058333"/>
            <a:ext cx="9144000" cy="15649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5" name="Group 4"/>
          <p:cNvGrpSpPr/>
          <p:nvPr/>
        </p:nvGrpSpPr>
        <p:grpSpPr>
          <a:xfrm>
            <a:off x="1271956" y="3468572"/>
            <a:ext cx="6608213" cy="40884"/>
            <a:chOff x="171939" y="4624763"/>
            <a:chExt cx="8810950" cy="54512"/>
          </a:xfrm>
        </p:grpSpPr>
        <p:sp>
          <p:nvSpPr>
            <p:cNvPr id="6" name="Rectangle 5"/>
            <p:cNvSpPr/>
            <p:nvPr/>
          </p:nvSpPr>
          <p:spPr>
            <a:xfrm>
              <a:off x="17193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7" name="Rectangle 6"/>
            <p:cNvSpPr/>
            <p:nvPr/>
          </p:nvSpPr>
          <p:spPr>
            <a:xfrm>
              <a:off x="70022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8" name="Rectangle 7"/>
            <p:cNvSpPr/>
            <p:nvPr/>
          </p:nvSpPr>
          <p:spPr>
            <a:xfrm>
              <a:off x="122850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9" name="Rectangle 8"/>
            <p:cNvSpPr/>
            <p:nvPr/>
          </p:nvSpPr>
          <p:spPr>
            <a:xfrm>
              <a:off x="175679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 name="Rectangle 9"/>
            <p:cNvSpPr/>
            <p:nvPr/>
          </p:nvSpPr>
          <p:spPr>
            <a:xfrm>
              <a:off x="2285075" y="462476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1" name="Rectangle 10"/>
            <p:cNvSpPr/>
            <p:nvPr/>
          </p:nvSpPr>
          <p:spPr>
            <a:xfrm>
              <a:off x="2813359"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2" name="Rectangle 11"/>
            <p:cNvSpPr/>
            <p:nvPr/>
          </p:nvSpPr>
          <p:spPr>
            <a:xfrm>
              <a:off x="334164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3" name="Rectangle 12"/>
            <p:cNvSpPr/>
            <p:nvPr/>
          </p:nvSpPr>
          <p:spPr>
            <a:xfrm>
              <a:off x="386992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4" name="Rectangle 13"/>
            <p:cNvSpPr/>
            <p:nvPr/>
          </p:nvSpPr>
          <p:spPr>
            <a:xfrm>
              <a:off x="439821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5" name="Rectangle 14"/>
            <p:cNvSpPr/>
            <p:nvPr/>
          </p:nvSpPr>
          <p:spPr>
            <a:xfrm>
              <a:off x="4926495"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6" name="Rectangle 15"/>
            <p:cNvSpPr/>
            <p:nvPr/>
          </p:nvSpPr>
          <p:spPr>
            <a:xfrm>
              <a:off x="545477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7" name="Rectangle 16"/>
            <p:cNvSpPr/>
            <p:nvPr/>
          </p:nvSpPr>
          <p:spPr>
            <a:xfrm>
              <a:off x="5983063"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8" name="Rectangle 17"/>
            <p:cNvSpPr/>
            <p:nvPr/>
          </p:nvSpPr>
          <p:spPr>
            <a:xfrm>
              <a:off x="651134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9" name="Rectangle 18"/>
            <p:cNvSpPr/>
            <p:nvPr/>
          </p:nvSpPr>
          <p:spPr>
            <a:xfrm>
              <a:off x="7039631"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0" name="Rectangle 19"/>
            <p:cNvSpPr/>
            <p:nvPr/>
          </p:nvSpPr>
          <p:spPr>
            <a:xfrm>
              <a:off x="7567915"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1" name="Rectangle 20"/>
            <p:cNvSpPr/>
            <p:nvPr/>
          </p:nvSpPr>
          <p:spPr>
            <a:xfrm>
              <a:off x="8096199"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2" name="Rectangle 21"/>
            <p:cNvSpPr/>
            <p:nvPr/>
          </p:nvSpPr>
          <p:spPr>
            <a:xfrm>
              <a:off x="8624480"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23" name="Group 22"/>
          <p:cNvGrpSpPr/>
          <p:nvPr/>
        </p:nvGrpSpPr>
        <p:grpSpPr>
          <a:xfrm>
            <a:off x="1281159" y="4010765"/>
            <a:ext cx="6608213" cy="40884"/>
            <a:chOff x="171939" y="4624763"/>
            <a:chExt cx="8810950" cy="54512"/>
          </a:xfrm>
        </p:grpSpPr>
        <p:sp>
          <p:nvSpPr>
            <p:cNvPr id="24" name="Rectangle 23"/>
            <p:cNvSpPr/>
            <p:nvPr/>
          </p:nvSpPr>
          <p:spPr>
            <a:xfrm>
              <a:off x="17193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5" name="Rectangle 24"/>
            <p:cNvSpPr/>
            <p:nvPr/>
          </p:nvSpPr>
          <p:spPr>
            <a:xfrm>
              <a:off x="70022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6" name="Rectangle 25"/>
            <p:cNvSpPr/>
            <p:nvPr/>
          </p:nvSpPr>
          <p:spPr>
            <a:xfrm>
              <a:off x="122850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7" name="Rectangle 26"/>
            <p:cNvSpPr/>
            <p:nvPr/>
          </p:nvSpPr>
          <p:spPr>
            <a:xfrm>
              <a:off x="175679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8" name="Rectangle 27"/>
            <p:cNvSpPr/>
            <p:nvPr/>
          </p:nvSpPr>
          <p:spPr>
            <a:xfrm>
              <a:off x="2285075" y="462476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9" name="Rectangle 28"/>
            <p:cNvSpPr/>
            <p:nvPr/>
          </p:nvSpPr>
          <p:spPr>
            <a:xfrm>
              <a:off x="2813359"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0" name="Rectangle 29"/>
            <p:cNvSpPr/>
            <p:nvPr/>
          </p:nvSpPr>
          <p:spPr>
            <a:xfrm>
              <a:off x="3341643"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1" name="Rectangle 30"/>
            <p:cNvSpPr/>
            <p:nvPr/>
          </p:nvSpPr>
          <p:spPr>
            <a:xfrm>
              <a:off x="386992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2" name="Rectangle 31"/>
            <p:cNvSpPr/>
            <p:nvPr/>
          </p:nvSpPr>
          <p:spPr>
            <a:xfrm>
              <a:off x="4398211"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3" name="Rectangle 32"/>
            <p:cNvSpPr/>
            <p:nvPr/>
          </p:nvSpPr>
          <p:spPr>
            <a:xfrm>
              <a:off x="4926495"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4" name="Rectangle 33"/>
            <p:cNvSpPr/>
            <p:nvPr/>
          </p:nvSpPr>
          <p:spPr>
            <a:xfrm>
              <a:off x="5454779"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5" name="Rectangle 34"/>
            <p:cNvSpPr/>
            <p:nvPr/>
          </p:nvSpPr>
          <p:spPr>
            <a:xfrm>
              <a:off x="5983063"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6" name="Rectangle 35"/>
            <p:cNvSpPr/>
            <p:nvPr/>
          </p:nvSpPr>
          <p:spPr>
            <a:xfrm>
              <a:off x="6511347" y="4626716"/>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7" name="Rectangle 36"/>
            <p:cNvSpPr/>
            <p:nvPr/>
          </p:nvSpPr>
          <p:spPr>
            <a:xfrm>
              <a:off x="7039631" y="4632383"/>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8" name="Rectangle 37"/>
            <p:cNvSpPr/>
            <p:nvPr/>
          </p:nvSpPr>
          <p:spPr>
            <a:xfrm>
              <a:off x="7567915"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9" name="Rectangle 38"/>
            <p:cNvSpPr/>
            <p:nvPr/>
          </p:nvSpPr>
          <p:spPr>
            <a:xfrm>
              <a:off x="8096199"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0" name="Rectangle 39"/>
            <p:cNvSpPr/>
            <p:nvPr/>
          </p:nvSpPr>
          <p:spPr>
            <a:xfrm>
              <a:off x="8624480" y="4630625"/>
              <a:ext cx="358409" cy="46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41" name="Group 40"/>
          <p:cNvGrpSpPr/>
          <p:nvPr/>
        </p:nvGrpSpPr>
        <p:grpSpPr>
          <a:xfrm>
            <a:off x="6335088" y="1566862"/>
            <a:ext cx="842963" cy="913668"/>
            <a:chOff x="-3643313" y="2871788"/>
            <a:chExt cx="1703388" cy="1846263"/>
          </a:xfrm>
        </p:grpSpPr>
        <p:sp>
          <p:nvSpPr>
            <p:cNvPr id="42" name="Freeform 6"/>
            <p:cNvSpPr>
              <a:spLocks/>
            </p:cNvSpPr>
            <p:nvPr/>
          </p:nvSpPr>
          <p:spPr bwMode="auto">
            <a:xfrm>
              <a:off x="-2519363" y="3243263"/>
              <a:ext cx="579438" cy="1039813"/>
            </a:xfrm>
            <a:custGeom>
              <a:avLst/>
              <a:gdLst>
                <a:gd name="T0" fmla="*/ 114 w 188"/>
                <a:gd name="T1" fmla="*/ 171 h 337"/>
                <a:gd name="T2" fmla="*/ 136 w 188"/>
                <a:gd name="T3" fmla="*/ 0 h 337"/>
                <a:gd name="T4" fmla="*/ 52 w 188"/>
                <a:gd name="T5" fmla="*/ 148 h 337"/>
                <a:gd name="T6" fmla="*/ 0 w 188"/>
                <a:gd name="T7" fmla="*/ 262 h 337"/>
                <a:gd name="T8" fmla="*/ 65 w 188"/>
                <a:gd name="T9" fmla="*/ 337 h 337"/>
                <a:gd name="T10" fmla="*/ 114 w 188"/>
                <a:gd name="T11" fmla="*/ 171 h 337"/>
              </a:gdLst>
              <a:ahLst/>
              <a:cxnLst>
                <a:cxn ang="0">
                  <a:pos x="T0" y="T1"/>
                </a:cxn>
                <a:cxn ang="0">
                  <a:pos x="T2" y="T3"/>
                </a:cxn>
                <a:cxn ang="0">
                  <a:pos x="T4" y="T5"/>
                </a:cxn>
                <a:cxn ang="0">
                  <a:pos x="T6" y="T7"/>
                </a:cxn>
                <a:cxn ang="0">
                  <a:pos x="T8" y="T9"/>
                </a:cxn>
                <a:cxn ang="0">
                  <a:pos x="T10" y="T11"/>
                </a:cxn>
              </a:cxnLst>
              <a:rect l="0" t="0" r="r" b="b"/>
              <a:pathLst>
                <a:path w="188" h="337">
                  <a:moveTo>
                    <a:pt x="114" y="171"/>
                  </a:moveTo>
                  <a:cubicBezTo>
                    <a:pt x="146" y="117"/>
                    <a:pt x="188" y="48"/>
                    <a:pt x="136" y="0"/>
                  </a:cubicBezTo>
                  <a:cubicBezTo>
                    <a:pt x="127" y="65"/>
                    <a:pt x="68" y="83"/>
                    <a:pt x="52" y="148"/>
                  </a:cubicBezTo>
                  <a:cubicBezTo>
                    <a:pt x="40" y="199"/>
                    <a:pt x="40" y="256"/>
                    <a:pt x="0" y="262"/>
                  </a:cubicBezTo>
                  <a:cubicBezTo>
                    <a:pt x="27" y="274"/>
                    <a:pt x="48" y="306"/>
                    <a:pt x="65" y="337"/>
                  </a:cubicBezTo>
                  <a:cubicBezTo>
                    <a:pt x="57" y="280"/>
                    <a:pt x="87" y="217"/>
                    <a:pt x="114" y="171"/>
                  </a:cubicBezTo>
                  <a:close/>
                </a:path>
              </a:pathLst>
            </a:custGeom>
            <a:solidFill>
              <a:srgbClr val="ED2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 name="Freeform 7"/>
            <p:cNvSpPr>
              <a:spLocks noEditPoints="1"/>
            </p:cNvSpPr>
            <p:nvPr/>
          </p:nvSpPr>
          <p:spPr bwMode="auto">
            <a:xfrm>
              <a:off x="-3643313" y="2871788"/>
              <a:ext cx="1552575" cy="1846263"/>
            </a:xfrm>
            <a:custGeom>
              <a:avLst/>
              <a:gdLst>
                <a:gd name="T0" fmla="*/ 339 w 504"/>
                <a:gd name="T1" fmla="*/ 12 h 598"/>
                <a:gd name="T2" fmla="*/ 200 w 504"/>
                <a:gd name="T3" fmla="*/ 109 h 598"/>
                <a:gd name="T4" fmla="*/ 64 w 504"/>
                <a:gd name="T5" fmla="*/ 155 h 598"/>
                <a:gd name="T6" fmla="*/ 167 w 504"/>
                <a:gd name="T7" fmla="*/ 415 h 598"/>
                <a:gd name="T8" fmla="*/ 174 w 504"/>
                <a:gd name="T9" fmla="*/ 452 h 598"/>
                <a:gd name="T10" fmla="*/ 213 w 504"/>
                <a:gd name="T11" fmla="*/ 499 h 598"/>
                <a:gd name="T12" fmla="*/ 158 w 504"/>
                <a:gd name="T13" fmla="*/ 489 h 598"/>
                <a:gd name="T14" fmla="*/ 138 w 504"/>
                <a:gd name="T15" fmla="*/ 491 h 598"/>
                <a:gd name="T16" fmla="*/ 106 w 504"/>
                <a:gd name="T17" fmla="*/ 528 h 598"/>
                <a:gd name="T18" fmla="*/ 102 w 504"/>
                <a:gd name="T19" fmla="*/ 471 h 598"/>
                <a:gd name="T20" fmla="*/ 97 w 504"/>
                <a:gd name="T21" fmla="*/ 450 h 598"/>
                <a:gd name="T22" fmla="*/ 49 w 504"/>
                <a:gd name="T23" fmla="*/ 438 h 598"/>
                <a:gd name="T24" fmla="*/ 39 w 504"/>
                <a:gd name="T25" fmla="*/ 488 h 598"/>
                <a:gd name="T26" fmla="*/ 267 w 504"/>
                <a:gd name="T27" fmla="*/ 397 h 598"/>
                <a:gd name="T28" fmla="*/ 269 w 504"/>
                <a:gd name="T29" fmla="*/ 258 h 598"/>
                <a:gd name="T30" fmla="*/ 367 w 504"/>
                <a:gd name="T31" fmla="*/ 374 h 598"/>
                <a:gd name="T32" fmla="*/ 460 w 504"/>
                <a:gd name="T33" fmla="*/ 180 h 598"/>
                <a:gd name="T34" fmla="*/ 123 w 504"/>
                <a:gd name="T35" fmla="*/ 264 h 598"/>
                <a:gd name="T36" fmla="*/ 180 w 504"/>
                <a:gd name="T37" fmla="*/ 196 h 598"/>
                <a:gd name="T38" fmla="*/ 123 w 504"/>
                <a:gd name="T39" fmla="*/ 264 h 598"/>
                <a:gd name="T40" fmla="*/ 175 w 504"/>
                <a:gd name="T41" fmla="*/ 264 h 598"/>
                <a:gd name="T42" fmla="*/ 168 w 504"/>
                <a:gd name="T43" fmla="*/ 257 h 598"/>
                <a:gd name="T44" fmla="*/ 150 w 504"/>
                <a:gd name="T45" fmla="*/ 257 h 598"/>
                <a:gd name="T46" fmla="*/ 172 w 504"/>
                <a:gd name="T47" fmla="*/ 273 h 598"/>
                <a:gd name="T48" fmla="*/ 380 w 504"/>
                <a:gd name="T49" fmla="*/ 312 h 598"/>
                <a:gd name="T50" fmla="*/ 325 w 504"/>
                <a:gd name="T51" fmla="*/ 213 h 598"/>
                <a:gd name="T52" fmla="*/ 325 w 504"/>
                <a:gd name="T53" fmla="*/ 213 h 598"/>
                <a:gd name="T54" fmla="*/ 417 w 504"/>
                <a:gd name="T55" fmla="*/ 213 h 598"/>
                <a:gd name="T56" fmla="*/ 328 w 504"/>
                <a:gd name="T57" fmla="*/ 134 h 598"/>
                <a:gd name="T58" fmla="*/ 328 w 504"/>
                <a:gd name="T59" fmla="*/ 134 h 598"/>
                <a:gd name="T60" fmla="*/ 469 w 504"/>
                <a:gd name="T61" fmla="*/ 116 h 598"/>
                <a:gd name="T62" fmla="*/ 351 w 504"/>
                <a:gd name="T63" fmla="*/ 42 h 598"/>
                <a:gd name="T64" fmla="*/ 350 w 504"/>
                <a:gd name="T65" fmla="*/ 29 h 598"/>
                <a:gd name="T66" fmla="*/ 351 w 504"/>
                <a:gd name="T67" fmla="*/ 4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598">
                  <a:moveTo>
                    <a:pt x="476" y="47"/>
                  </a:moveTo>
                  <a:cubicBezTo>
                    <a:pt x="457" y="19"/>
                    <a:pt x="410" y="0"/>
                    <a:pt x="339" y="12"/>
                  </a:cubicBezTo>
                  <a:cubicBezTo>
                    <a:pt x="282" y="21"/>
                    <a:pt x="234" y="64"/>
                    <a:pt x="221" y="79"/>
                  </a:cubicBezTo>
                  <a:cubicBezTo>
                    <a:pt x="209" y="94"/>
                    <a:pt x="200" y="109"/>
                    <a:pt x="200" y="109"/>
                  </a:cubicBezTo>
                  <a:cubicBezTo>
                    <a:pt x="200" y="109"/>
                    <a:pt x="198" y="101"/>
                    <a:pt x="210" y="83"/>
                  </a:cubicBezTo>
                  <a:cubicBezTo>
                    <a:pt x="150" y="80"/>
                    <a:pt x="87" y="105"/>
                    <a:pt x="64" y="155"/>
                  </a:cubicBezTo>
                  <a:cubicBezTo>
                    <a:pt x="41" y="205"/>
                    <a:pt x="53" y="256"/>
                    <a:pt x="103" y="319"/>
                  </a:cubicBezTo>
                  <a:cubicBezTo>
                    <a:pt x="135" y="359"/>
                    <a:pt x="148" y="368"/>
                    <a:pt x="167" y="415"/>
                  </a:cubicBezTo>
                  <a:cubicBezTo>
                    <a:pt x="177" y="438"/>
                    <a:pt x="187" y="427"/>
                    <a:pt x="216" y="441"/>
                  </a:cubicBezTo>
                  <a:cubicBezTo>
                    <a:pt x="185" y="435"/>
                    <a:pt x="176" y="436"/>
                    <a:pt x="174" y="452"/>
                  </a:cubicBezTo>
                  <a:cubicBezTo>
                    <a:pt x="174" y="455"/>
                    <a:pt x="175" y="463"/>
                    <a:pt x="177" y="465"/>
                  </a:cubicBezTo>
                  <a:cubicBezTo>
                    <a:pt x="182" y="476"/>
                    <a:pt x="193" y="475"/>
                    <a:pt x="213" y="499"/>
                  </a:cubicBezTo>
                  <a:cubicBezTo>
                    <a:pt x="187" y="479"/>
                    <a:pt x="175" y="472"/>
                    <a:pt x="166" y="480"/>
                  </a:cubicBezTo>
                  <a:cubicBezTo>
                    <a:pt x="163" y="482"/>
                    <a:pt x="159" y="486"/>
                    <a:pt x="158" y="489"/>
                  </a:cubicBezTo>
                  <a:cubicBezTo>
                    <a:pt x="153" y="500"/>
                    <a:pt x="156" y="518"/>
                    <a:pt x="162" y="542"/>
                  </a:cubicBezTo>
                  <a:cubicBezTo>
                    <a:pt x="152" y="523"/>
                    <a:pt x="152" y="494"/>
                    <a:pt x="138" y="491"/>
                  </a:cubicBezTo>
                  <a:cubicBezTo>
                    <a:pt x="134" y="490"/>
                    <a:pt x="129" y="490"/>
                    <a:pt x="126" y="491"/>
                  </a:cubicBezTo>
                  <a:cubicBezTo>
                    <a:pt x="117" y="494"/>
                    <a:pt x="112" y="506"/>
                    <a:pt x="106" y="528"/>
                  </a:cubicBezTo>
                  <a:cubicBezTo>
                    <a:pt x="105" y="503"/>
                    <a:pt x="122" y="491"/>
                    <a:pt x="111" y="477"/>
                  </a:cubicBezTo>
                  <a:cubicBezTo>
                    <a:pt x="109" y="474"/>
                    <a:pt x="105" y="471"/>
                    <a:pt x="102" y="471"/>
                  </a:cubicBezTo>
                  <a:cubicBezTo>
                    <a:pt x="92" y="470"/>
                    <a:pt x="80" y="482"/>
                    <a:pt x="75" y="492"/>
                  </a:cubicBezTo>
                  <a:cubicBezTo>
                    <a:pt x="79" y="473"/>
                    <a:pt x="102" y="464"/>
                    <a:pt x="97" y="450"/>
                  </a:cubicBezTo>
                  <a:cubicBezTo>
                    <a:pt x="86" y="419"/>
                    <a:pt x="94" y="412"/>
                    <a:pt x="85" y="409"/>
                  </a:cubicBezTo>
                  <a:cubicBezTo>
                    <a:pt x="76" y="406"/>
                    <a:pt x="71" y="431"/>
                    <a:pt x="49" y="438"/>
                  </a:cubicBezTo>
                  <a:cubicBezTo>
                    <a:pt x="28" y="445"/>
                    <a:pt x="15" y="426"/>
                    <a:pt x="6" y="437"/>
                  </a:cubicBezTo>
                  <a:cubicBezTo>
                    <a:pt x="0" y="446"/>
                    <a:pt x="20" y="456"/>
                    <a:pt x="39" y="488"/>
                  </a:cubicBezTo>
                  <a:cubicBezTo>
                    <a:pt x="63" y="527"/>
                    <a:pt x="113" y="598"/>
                    <a:pt x="183" y="579"/>
                  </a:cubicBezTo>
                  <a:cubicBezTo>
                    <a:pt x="236" y="565"/>
                    <a:pt x="273" y="509"/>
                    <a:pt x="267" y="397"/>
                  </a:cubicBezTo>
                  <a:cubicBezTo>
                    <a:pt x="299" y="389"/>
                    <a:pt x="316" y="374"/>
                    <a:pt x="320" y="361"/>
                  </a:cubicBezTo>
                  <a:cubicBezTo>
                    <a:pt x="293" y="324"/>
                    <a:pt x="296" y="281"/>
                    <a:pt x="269" y="258"/>
                  </a:cubicBezTo>
                  <a:cubicBezTo>
                    <a:pt x="302" y="273"/>
                    <a:pt x="294" y="307"/>
                    <a:pt x="328" y="354"/>
                  </a:cubicBezTo>
                  <a:cubicBezTo>
                    <a:pt x="340" y="371"/>
                    <a:pt x="352" y="377"/>
                    <a:pt x="367" y="374"/>
                  </a:cubicBezTo>
                  <a:cubicBezTo>
                    <a:pt x="394" y="369"/>
                    <a:pt x="402" y="318"/>
                    <a:pt x="406" y="291"/>
                  </a:cubicBezTo>
                  <a:cubicBezTo>
                    <a:pt x="411" y="265"/>
                    <a:pt x="415" y="233"/>
                    <a:pt x="460" y="180"/>
                  </a:cubicBezTo>
                  <a:cubicBezTo>
                    <a:pt x="504" y="128"/>
                    <a:pt x="495" y="74"/>
                    <a:pt x="476" y="47"/>
                  </a:cubicBezTo>
                  <a:close/>
                  <a:moveTo>
                    <a:pt x="123" y="264"/>
                  </a:moveTo>
                  <a:cubicBezTo>
                    <a:pt x="119" y="248"/>
                    <a:pt x="125" y="222"/>
                    <a:pt x="142" y="206"/>
                  </a:cubicBezTo>
                  <a:cubicBezTo>
                    <a:pt x="161" y="187"/>
                    <a:pt x="182" y="187"/>
                    <a:pt x="180" y="196"/>
                  </a:cubicBezTo>
                  <a:cubicBezTo>
                    <a:pt x="179" y="205"/>
                    <a:pt x="167" y="202"/>
                    <a:pt x="150" y="216"/>
                  </a:cubicBezTo>
                  <a:cubicBezTo>
                    <a:pt x="133" y="231"/>
                    <a:pt x="126" y="244"/>
                    <a:pt x="123" y="264"/>
                  </a:cubicBezTo>
                  <a:close/>
                  <a:moveTo>
                    <a:pt x="172" y="273"/>
                  </a:moveTo>
                  <a:cubicBezTo>
                    <a:pt x="179" y="263"/>
                    <a:pt x="175" y="264"/>
                    <a:pt x="175" y="264"/>
                  </a:cubicBezTo>
                  <a:cubicBezTo>
                    <a:pt x="175" y="264"/>
                    <a:pt x="169" y="269"/>
                    <a:pt x="160" y="267"/>
                  </a:cubicBezTo>
                  <a:cubicBezTo>
                    <a:pt x="164" y="266"/>
                    <a:pt x="168" y="262"/>
                    <a:pt x="168" y="257"/>
                  </a:cubicBezTo>
                  <a:cubicBezTo>
                    <a:pt x="168" y="252"/>
                    <a:pt x="165" y="247"/>
                    <a:pt x="158" y="247"/>
                  </a:cubicBezTo>
                  <a:cubicBezTo>
                    <a:pt x="153" y="248"/>
                    <a:pt x="149" y="253"/>
                    <a:pt x="150" y="257"/>
                  </a:cubicBezTo>
                  <a:cubicBezTo>
                    <a:pt x="146" y="251"/>
                    <a:pt x="148" y="237"/>
                    <a:pt x="161" y="234"/>
                  </a:cubicBezTo>
                  <a:cubicBezTo>
                    <a:pt x="186" y="228"/>
                    <a:pt x="196" y="262"/>
                    <a:pt x="172" y="273"/>
                  </a:cubicBezTo>
                  <a:close/>
                  <a:moveTo>
                    <a:pt x="314" y="250"/>
                  </a:moveTo>
                  <a:cubicBezTo>
                    <a:pt x="314" y="250"/>
                    <a:pt x="360" y="283"/>
                    <a:pt x="380" y="312"/>
                  </a:cubicBezTo>
                  <a:cubicBezTo>
                    <a:pt x="347" y="292"/>
                    <a:pt x="314" y="250"/>
                    <a:pt x="314" y="250"/>
                  </a:cubicBezTo>
                  <a:close/>
                  <a:moveTo>
                    <a:pt x="325" y="213"/>
                  </a:moveTo>
                  <a:cubicBezTo>
                    <a:pt x="325" y="213"/>
                    <a:pt x="376" y="233"/>
                    <a:pt x="396" y="263"/>
                  </a:cubicBezTo>
                  <a:cubicBezTo>
                    <a:pt x="367" y="246"/>
                    <a:pt x="325" y="213"/>
                    <a:pt x="325" y="213"/>
                  </a:cubicBezTo>
                  <a:close/>
                  <a:moveTo>
                    <a:pt x="330" y="176"/>
                  </a:moveTo>
                  <a:cubicBezTo>
                    <a:pt x="330" y="176"/>
                    <a:pt x="381" y="178"/>
                    <a:pt x="417" y="213"/>
                  </a:cubicBezTo>
                  <a:cubicBezTo>
                    <a:pt x="372" y="193"/>
                    <a:pt x="330" y="176"/>
                    <a:pt x="330" y="176"/>
                  </a:cubicBezTo>
                  <a:close/>
                  <a:moveTo>
                    <a:pt x="328" y="134"/>
                  </a:moveTo>
                  <a:cubicBezTo>
                    <a:pt x="328" y="134"/>
                    <a:pt x="403" y="126"/>
                    <a:pt x="446" y="169"/>
                  </a:cubicBezTo>
                  <a:cubicBezTo>
                    <a:pt x="394" y="143"/>
                    <a:pt x="328" y="134"/>
                    <a:pt x="328" y="134"/>
                  </a:cubicBezTo>
                  <a:close/>
                  <a:moveTo>
                    <a:pt x="314" y="94"/>
                  </a:moveTo>
                  <a:cubicBezTo>
                    <a:pt x="314" y="94"/>
                    <a:pt x="397" y="66"/>
                    <a:pt x="469" y="116"/>
                  </a:cubicBezTo>
                  <a:cubicBezTo>
                    <a:pt x="390" y="84"/>
                    <a:pt x="314" y="94"/>
                    <a:pt x="314" y="94"/>
                  </a:cubicBezTo>
                  <a:close/>
                  <a:moveTo>
                    <a:pt x="351" y="42"/>
                  </a:moveTo>
                  <a:cubicBezTo>
                    <a:pt x="305" y="49"/>
                    <a:pt x="228" y="107"/>
                    <a:pt x="210" y="140"/>
                  </a:cubicBezTo>
                  <a:cubicBezTo>
                    <a:pt x="234" y="90"/>
                    <a:pt x="304" y="37"/>
                    <a:pt x="350" y="29"/>
                  </a:cubicBezTo>
                  <a:cubicBezTo>
                    <a:pt x="402" y="21"/>
                    <a:pt x="440" y="33"/>
                    <a:pt x="460" y="53"/>
                  </a:cubicBezTo>
                  <a:cubicBezTo>
                    <a:pt x="440" y="37"/>
                    <a:pt x="404" y="33"/>
                    <a:pt x="351" y="42"/>
                  </a:cubicBezTo>
                  <a:close/>
                </a:path>
              </a:pathLst>
            </a:custGeom>
            <a:solidFill>
              <a:srgbClr val="ED2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44" name="Freeform 8"/>
          <p:cNvSpPr>
            <a:spLocks noEditPoints="1"/>
          </p:cNvSpPr>
          <p:nvPr/>
        </p:nvSpPr>
        <p:spPr bwMode="auto">
          <a:xfrm>
            <a:off x="2008369" y="1455497"/>
            <a:ext cx="868102" cy="974945"/>
          </a:xfrm>
          <a:custGeom>
            <a:avLst/>
            <a:gdLst>
              <a:gd name="T0" fmla="*/ 51 w 569"/>
              <a:gd name="T1" fmla="*/ 255 h 638"/>
              <a:gd name="T2" fmla="*/ 101 w 569"/>
              <a:gd name="T3" fmla="*/ 211 h 638"/>
              <a:gd name="T4" fmla="*/ 153 w 569"/>
              <a:gd name="T5" fmla="*/ 185 h 638"/>
              <a:gd name="T6" fmla="*/ 198 w 569"/>
              <a:gd name="T7" fmla="*/ 162 h 638"/>
              <a:gd name="T8" fmla="*/ 294 w 569"/>
              <a:gd name="T9" fmla="*/ 199 h 638"/>
              <a:gd name="T10" fmla="*/ 503 w 569"/>
              <a:gd name="T11" fmla="*/ 17 h 638"/>
              <a:gd name="T12" fmla="*/ 395 w 569"/>
              <a:gd name="T13" fmla="*/ 171 h 638"/>
              <a:gd name="T14" fmla="*/ 412 w 569"/>
              <a:gd name="T15" fmla="*/ 172 h 638"/>
              <a:gd name="T16" fmla="*/ 557 w 569"/>
              <a:gd name="T17" fmla="*/ 129 h 638"/>
              <a:gd name="T18" fmla="*/ 457 w 569"/>
              <a:gd name="T19" fmla="*/ 99 h 638"/>
              <a:gd name="T20" fmla="*/ 500 w 569"/>
              <a:gd name="T21" fmla="*/ 164 h 638"/>
              <a:gd name="T22" fmla="*/ 366 w 569"/>
              <a:gd name="T23" fmla="*/ 199 h 638"/>
              <a:gd name="T24" fmla="*/ 435 w 569"/>
              <a:gd name="T25" fmla="*/ 273 h 638"/>
              <a:gd name="T26" fmla="*/ 454 w 569"/>
              <a:gd name="T27" fmla="*/ 468 h 638"/>
              <a:gd name="T28" fmla="*/ 458 w 569"/>
              <a:gd name="T29" fmla="*/ 485 h 638"/>
              <a:gd name="T30" fmla="*/ 435 w 569"/>
              <a:gd name="T31" fmla="*/ 602 h 638"/>
              <a:gd name="T32" fmla="*/ 424 w 569"/>
              <a:gd name="T33" fmla="*/ 576 h 638"/>
              <a:gd name="T34" fmla="*/ 403 w 569"/>
              <a:gd name="T35" fmla="*/ 580 h 638"/>
              <a:gd name="T36" fmla="*/ 371 w 569"/>
              <a:gd name="T37" fmla="*/ 603 h 638"/>
              <a:gd name="T38" fmla="*/ 362 w 569"/>
              <a:gd name="T39" fmla="*/ 604 h 638"/>
              <a:gd name="T40" fmla="*/ 299 w 569"/>
              <a:gd name="T41" fmla="*/ 568 h 638"/>
              <a:gd name="T42" fmla="*/ 215 w 569"/>
              <a:gd name="T43" fmla="*/ 316 h 638"/>
              <a:gd name="T44" fmla="*/ 145 w 569"/>
              <a:gd name="T45" fmla="*/ 492 h 638"/>
              <a:gd name="T46" fmla="*/ 253 w 569"/>
              <a:gd name="T47" fmla="*/ 188 h 638"/>
              <a:gd name="T48" fmla="*/ 47 w 569"/>
              <a:gd name="T49" fmla="*/ 315 h 638"/>
              <a:gd name="T50" fmla="*/ 79 w 569"/>
              <a:gd name="T51" fmla="*/ 267 h 638"/>
              <a:gd name="T52" fmla="*/ 376 w 569"/>
              <a:gd name="T53" fmla="*/ 91 h 638"/>
              <a:gd name="T54" fmla="*/ 365 w 569"/>
              <a:gd name="T55" fmla="*/ 86 h 638"/>
              <a:gd name="T56" fmla="*/ 432 w 569"/>
              <a:gd name="T57" fmla="*/ 355 h 638"/>
              <a:gd name="T58" fmla="*/ 335 w 569"/>
              <a:gd name="T59" fmla="*/ 295 h 638"/>
              <a:gd name="T60" fmla="*/ 432 w 569"/>
              <a:gd name="T61" fmla="*/ 355 h 638"/>
              <a:gd name="T62" fmla="*/ 381 w 569"/>
              <a:gd name="T63" fmla="*/ 314 h 638"/>
              <a:gd name="T64" fmla="*/ 378 w 569"/>
              <a:gd name="T65" fmla="*/ 344 h 638"/>
              <a:gd name="T66" fmla="*/ 380 w 569"/>
              <a:gd name="T67" fmla="*/ 339 h 638"/>
              <a:gd name="T68" fmla="*/ 385 w 569"/>
              <a:gd name="T69" fmla="*/ 325 h 638"/>
              <a:gd name="T70" fmla="*/ 390 w 569"/>
              <a:gd name="T71" fmla="*/ 354 h 638"/>
              <a:gd name="T72" fmla="*/ 390 w 569"/>
              <a:gd name="T73" fmla="*/ 35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9" h="638">
                <a:moveTo>
                  <a:pt x="79" y="267"/>
                </a:moveTo>
                <a:cubicBezTo>
                  <a:pt x="71" y="266"/>
                  <a:pt x="61" y="263"/>
                  <a:pt x="51" y="255"/>
                </a:cubicBezTo>
                <a:cubicBezTo>
                  <a:pt x="87" y="255"/>
                  <a:pt x="94" y="229"/>
                  <a:pt x="131" y="228"/>
                </a:cubicBezTo>
                <a:cubicBezTo>
                  <a:pt x="125" y="228"/>
                  <a:pt x="109" y="224"/>
                  <a:pt x="101" y="211"/>
                </a:cubicBezTo>
                <a:cubicBezTo>
                  <a:pt x="140" y="224"/>
                  <a:pt x="141" y="200"/>
                  <a:pt x="182" y="197"/>
                </a:cubicBezTo>
                <a:cubicBezTo>
                  <a:pt x="177" y="196"/>
                  <a:pt x="162" y="194"/>
                  <a:pt x="153" y="185"/>
                </a:cubicBezTo>
                <a:cubicBezTo>
                  <a:pt x="178" y="193"/>
                  <a:pt x="199" y="174"/>
                  <a:pt x="227" y="174"/>
                </a:cubicBezTo>
                <a:cubicBezTo>
                  <a:pt x="219" y="173"/>
                  <a:pt x="206" y="171"/>
                  <a:pt x="198" y="162"/>
                </a:cubicBezTo>
                <a:cubicBezTo>
                  <a:pt x="234" y="168"/>
                  <a:pt x="258" y="150"/>
                  <a:pt x="298" y="164"/>
                </a:cubicBezTo>
                <a:cubicBezTo>
                  <a:pt x="295" y="171"/>
                  <a:pt x="293" y="190"/>
                  <a:pt x="294" y="199"/>
                </a:cubicBezTo>
                <a:cubicBezTo>
                  <a:pt x="304" y="156"/>
                  <a:pt x="323" y="100"/>
                  <a:pt x="352" y="73"/>
                </a:cubicBezTo>
                <a:cubicBezTo>
                  <a:pt x="396" y="32"/>
                  <a:pt x="486" y="0"/>
                  <a:pt x="503" y="17"/>
                </a:cubicBezTo>
                <a:cubicBezTo>
                  <a:pt x="518" y="31"/>
                  <a:pt x="471" y="53"/>
                  <a:pt x="451" y="93"/>
                </a:cubicBezTo>
                <a:cubicBezTo>
                  <a:pt x="431" y="132"/>
                  <a:pt x="427" y="161"/>
                  <a:pt x="395" y="171"/>
                </a:cubicBezTo>
                <a:cubicBezTo>
                  <a:pt x="379" y="175"/>
                  <a:pt x="359" y="185"/>
                  <a:pt x="346" y="221"/>
                </a:cubicBezTo>
                <a:cubicBezTo>
                  <a:pt x="374" y="174"/>
                  <a:pt x="394" y="182"/>
                  <a:pt x="412" y="172"/>
                </a:cubicBezTo>
                <a:cubicBezTo>
                  <a:pt x="427" y="164"/>
                  <a:pt x="437" y="144"/>
                  <a:pt x="445" y="126"/>
                </a:cubicBezTo>
                <a:cubicBezTo>
                  <a:pt x="481" y="114"/>
                  <a:pt x="523" y="117"/>
                  <a:pt x="557" y="129"/>
                </a:cubicBezTo>
                <a:cubicBezTo>
                  <a:pt x="529" y="114"/>
                  <a:pt x="494" y="106"/>
                  <a:pt x="450" y="115"/>
                </a:cubicBezTo>
                <a:cubicBezTo>
                  <a:pt x="452" y="109"/>
                  <a:pt x="455" y="104"/>
                  <a:pt x="457" y="99"/>
                </a:cubicBezTo>
                <a:cubicBezTo>
                  <a:pt x="520" y="92"/>
                  <a:pt x="563" y="110"/>
                  <a:pt x="566" y="124"/>
                </a:cubicBezTo>
                <a:cubicBezTo>
                  <a:pt x="569" y="138"/>
                  <a:pt x="547" y="128"/>
                  <a:pt x="500" y="164"/>
                </a:cubicBezTo>
                <a:cubicBezTo>
                  <a:pt x="467" y="189"/>
                  <a:pt x="428" y="189"/>
                  <a:pt x="397" y="206"/>
                </a:cubicBezTo>
                <a:cubicBezTo>
                  <a:pt x="397" y="206"/>
                  <a:pt x="380" y="196"/>
                  <a:pt x="366" y="199"/>
                </a:cubicBezTo>
                <a:cubicBezTo>
                  <a:pt x="378" y="205"/>
                  <a:pt x="383" y="207"/>
                  <a:pt x="397" y="218"/>
                </a:cubicBezTo>
                <a:cubicBezTo>
                  <a:pt x="410" y="229"/>
                  <a:pt x="426" y="251"/>
                  <a:pt x="435" y="273"/>
                </a:cubicBezTo>
                <a:cubicBezTo>
                  <a:pt x="446" y="298"/>
                  <a:pt x="451" y="326"/>
                  <a:pt x="448" y="352"/>
                </a:cubicBezTo>
                <a:cubicBezTo>
                  <a:pt x="443" y="394"/>
                  <a:pt x="448" y="438"/>
                  <a:pt x="454" y="468"/>
                </a:cubicBezTo>
                <a:cubicBezTo>
                  <a:pt x="429" y="456"/>
                  <a:pt x="358" y="445"/>
                  <a:pt x="299" y="505"/>
                </a:cubicBezTo>
                <a:cubicBezTo>
                  <a:pt x="378" y="455"/>
                  <a:pt x="441" y="477"/>
                  <a:pt x="458" y="485"/>
                </a:cubicBezTo>
                <a:cubicBezTo>
                  <a:pt x="459" y="490"/>
                  <a:pt x="461" y="495"/>
                  <a:pt x="462" y="499"/>
                </a:cubicBezTo>
                <a:cubicBezTo>
                  <a:pt x="470" y="522"/>
                  <a:pt x="480" y="573"/>
                  <a:pt x="435" y="602"/>
                </a:cubicBezTo>
                <a:cubicBezTo>
                  <a:pt x="433" y="603"/>
                  <a:pt x="431" y="605"/>
                  <a:pt x="429" y="606"/>
                </a:cubicBezTo>
                <a:cubicBezTo>
                  <a:pt x="419" y="598"/>
                  <a:pt x="422" y="585"/>
                  <a:pt x="424" y="576"/>
                </a:cubicBezTo>
                <a:cubicBezTo>
                  <a:pt x="425" y="565"/>
                  <a:pt x="425" y="552"/>
                  <a:pt x="415" y="549"/>
                </a:cubicBezTo>
                <a:cubicBezTo>
                  <a:pt x="404" y="546"/>
                  <a:pt x="399" y="564"/>
                  <a:pt x="403" y="580"/>
                </a:cubicBezTo>
                <a:cubicBezTo>
                  <a:pt x="406" y="595"/>
                  <a:pt x="417" y="605"/>
                  <a:pt x="424" y="609"/>
                </a:cubicBezTo>
                <a:cubicBezTo>
                  <a:pt x="394" y="623"/>
                  <a:pt x="378" y="610"/>
                  <a:pt x="371" y="603"/>
                </a:cubicBezTo>
                <a:cubicBezTo>
                  <a:pt x="371" y="602"/>
                  <a:pt x="355" y="546"/>
                  <a:pt x="331" y="536"/>
                </a:cubicBezTo>
                <a:cubicBezTo>
                  <a:pt x="353" y="551"/>
                  <a:pt x="362" y="603"/>
                  <a:pt x="362" y="604"/>
                </a:cubicBezTo>
                <a:cubicBezTo>
                  <a:pt x="360" y="631"/>
                  <a:pt x="339" y="638"/>
                  <a:pt x="323" y="632"/>
                </a:cubicBezTo>
                <a:cubicBezTo>
                  <a:pt x="299" y="622"/>
                  <a:pt x="308" y="587"/>
                  <a:pt x="299" y="568"/>
                </a:cubicBezTo>
                <a:cubicBezTo>
                  <a:pt x="261" y="541"/>
                  <a:pt x="246" y="495"/>
                  <a:pt x="246" y="495"/>
                </a:cubicBezTo>
                <a:cubicBezTo>
                  <a:pt x="144" y="425"/>
                  <a:pt x="215" y="316"/>
                  <a:pt x="215" y="316"/>
                </a:cubicBezTo>
                <a:cubicBezTo>
                  <a:pt x="192" y="337"/>
                  <a:pt x="166" y="401"/>
                  <a:pt x="188" y="455"/>
                </a:cubicBezTo>
                <a:cubicBezTo>
                  <a:pt x="163" y="470"/>
                  <a:pt x="145" y="492"/>
                  <a:pt x="145" y="492"/>
                </a:cubicBezTo>
                <a:cubicBezTo>
                  <a:pt x="145" y="492"/>
                  <a:pt x="36" y="439"/>
                  <a:pt x="55" y="322"/>
                </a:cubicBezTo>
                <a:cubicBezTo>
                  <a:pt x="146" y="273"/>
                  <a:pt x="203" y="203"/>
                  <a:pt x="253" y="188"/>
                </a:cubicBezTo>
                <a:cubicBezTo>
                  <a:pt x="263" y="185"/>
                  <a:pt x="272" y="183"/>
                  <a:pt x="281" y="181"/>
                </a:cubicBezTo>
                <a:cubicBezTo>
                  <a:pt x="202" y="183"/>
                  <a:pt x="136" y="273"/>
                  <a:pt x="47" y="315"/>
                </a:cubicBezTo>
                <a:cubicBezTo>
                  <a:pt x="22" y="318"/>
                  <a:pt x="5" y="307"/>
                  <a:pt x="0" y="299"/>
                </a:cubicBezTo>
                <a:cubicBezTo>
                  <a:pt x="37" y="301"/>
                  <a:pt x="38" y="273"/>
                  <a:pt x="79" y="267"/>
                </a:cubicBezTo>
                <a:close/>
                <a:moveTo>
                  <a:pt x="310" y="219"/>
                </a:moveTo>
                <a:cubicBezTo>
                  <a:pt x="310" y="219"/>
                  <a:pt x="325" y="138"/>
                  <a:pt x="376" y="91"/>
                </a:cubicBezTo>
                <a:cubicBezTo>
                  <a:pt x="401" y="67"/>
                  <a:pt x="455" y="26"/>
                  <a:pt x="495" y="24"/>
                </a:cubicBezTo>
                <a:cubicBezTo>
                  <a:pt x="463" y="16"/>
                  <a:pt x="408" y="44"/>
                  <a:pt x="365" y="86"/>
                </a:cubicBezTo>
                <a:cubicBezTo>
                  <a:pt x="311" y="139"/>
                  <a:pt x="310" y="219"/>
                  <a:pt x="310" y="219"/>
                </a:cubicBezTo>
                <a:close/>
                <a:moveTo>
                  <a:pt x="432" y="355"/>
                </a:moveTo>
                <a:cubicBezTo>
                  <a:pt x="411" y="333"/>
                  <a:pt x="415" y="313"/>
                  <a:pt x="392" y="299"/>
                </a:cubicBezTo>
                <a:cubicBezTo>
                  <a:pt x="369" y="285"/>
                  <a:pt x="348" y="296"/>
                  <a:pt x="335" y="295"/>
                </a:cubicBezTo>
                <a:cubicBezTo>
                  <a:pt x="345" y="302"/>
                  <a:pt x="367" y="296"/>
                  <a:pt x="388" y="311"/>
                </a:cubicBezTo>
                <a:cubicBezTo>
                  <a:pt x="405" y="322"/>
                  <a:pt x="410" y="342"/>
                  <a:pt x="432" y="355"/>
                </a:cubicBezTo>
                <a:close/>
                <a:moveTo>
                  <a:pt x="391" y="336"/>
                </a:moveTo>
                <a:cubicBezTo>
                  <a:pt x="399" y="324"/>
                  <a:pt x="389" y="315"/>
                  <a:pt x="381" y="314"/>
                </a:cubicBezTo>
                <a:cubicBezTo>
                  <a:pt x="372" y="313"/>
                  <a:pt x="367" y="318"/>
                  <a:pt x="365" y="325"/>
                </a:cubicBezTo>
                <a:cubicBezTo>
                  <a:pt x="362" y="337"/>
                  <a:pt x="372" y="344"/>
                  <a:pt x="378" y="344"/>
                </a:cubicBezTo>
                <a:cubicBezTo>
                  <a:pt x="374" y="343"/>
                  <a:pt x="373" y="339"/>
                  <a:pt x="374" y="337"/>
                </a:cubicBezTo>
                <a:cubicBezTo>
                  <a:pt x="375" y="339"/>
                  <a:pt x="377" y="339"/>
                  <a:pt x="380" y="339"/>
                </a:cubicBezTo>
                <a:cubicBezTo>
                  <a:pt x="379" y="338"/>
                  <a:pt x="377" y="336"/>
                  <a:pt x="377" y="333"/>
                </a:cubicBezTo>
                <a:cubicBezTo>
                  <a:pt x="377" y="328"/>
                  <a:pt x="380" y="325"/>
                  <a:pt x="385" y="325"/>
                </a:cubicBezTo>
                <a:cubicBezTo>
                  <a:pt x="388" y="325"/>
                  <a:pt x="394" y="328"/>
                  <a:pt x="391" y="336"/>
                </a:cubicBezTo>
                <a:close/>
                <a:moveTo>
                  <a:pt x="390" y="354"/>
                </a:moveTo>
                <a:cubicBezTo>
                  <a:pt x="356" y="354"/>
                  <a:pt x="347" y="332"/>
                  <a:pt x="345" y="319"/>
                </a:cubicBezTo>
                <a:cubicBezTo>
                  <a:pt x="338" y="331"/>
                  <a:pt x="348" y="361"/>
                  <a:pt x="390" y="354"/>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nvGrpSpPr>
          <p:cNvPr id="45" name="Group 44"/>
          <p:cNvGrpSpPr/>
          <p:nvPr/>
        </p:nvGrpSpPr>
        <p:grpSpPr>
          <a:xfrm>
            <a:off x="4347121" y="3029758"/>
            <a:ext cx="1094137" cy="378388"/>
            <a:chOff x="-2046288" y="2214563"/>
            <a:chExt cx="7027863" cy="2430462"/>
          </a:xfrm>
        </p:grpSpPr>
        <p:sp>
          <p:nvSpPr>
            <p:cNvPr id="46" name="Freeform 850"/>
            <p:cNvSpPr>
              <a:spLocks noEditPoints="1"/>
            </p:cNvSpPr>
            <p:nvPr/>
          </p:nvSpPr>
          <p:spPr bwMode="auto">
            <a:xfrm>
              <a:off x="-2046288" y="2779713"/>
              <a:ext cx="7027863" cy="1489075"/>
            </a:xfrm>
            <a:custGeom>
              <a:avLst/>
              <a:gdLst>
                <a:gd name="T0" fmla="*/ 1861 w 1874"/>
                <a:gd name="T1" fmla="*/ 146 h 397"/>
                <a:gd name="T2" fmla="*/ 1798 w 1874"/>
                <a:gd name="T3" fmla="*/ 82 h 397"/>
                <a:gd name="T4" fmla="*/ 1779 w 1874"/>
                <a:gd name="T5" fmla="*/ 0 h 397"/>
                <a:gd name="T6" fmla="*/ 1430 w 1874"/>
                <a:gd name="T7" fmla="*/ 17 h 397"/>
                <a:gd name="T8" fmla="*/ 757 w 1874"/>
                <a:gd name="T9" fmla="*/ 44 h 397"/>
                <a:gd name="T10" fmla="*/ 278 w 1874"/>
                <a:gd name="T11" fmla="*/ 66 h 397"/>
                <a:gd name="T12" fmla="*/ 194 w 1874"/>
                <a:gd name="T13" fmla="*/ 86 h 397"/>
                <a:gd name="T14" fmla="*/ 13 w 1874"/>
                <a:gd name="T15" fmla="*/ 215 h 397"/>
                <a:gd name="T16" fmla="*/ 6 w 1874"/>
                <a:gd name="T17" fmla="*/ 235 h 397"/>
                <a:gd name="T18" fmla="*/ 31 w 1874"/>
                <a:gd name="T19" fmla="*/ 351 h 397"/>
                <a:gd name="T20" fmla="*/ 123 w 1874"/>
                <a:gd name="T21" fmla="*/ 395 h 397"/>
                <a:gd name="T22" fmla="*/ 1444 w 1874"/>
                <a:gd name="T23" fmla="*/ 395 h 397"/>
                <a:gd name="T24" fmla="*/ 1793 w 1874"/>
                <a:gd name="T25" fmla="*/ 325 h 397"/>
                <a:gd name="T26" fmla="*/ 1815 w 1874"/>
                <a:gd name="T27" fmla="*/ 327 h 397"/>
                <a:gd name="T28" fmla="*/ 1852 w 1874"/>
                <a:gd name="T29" fmla="*/ 301 h 397"/>
                <a:gd name="T30" fmla="*/ 1874 w 1874"/>
                <a:gd name="T31" fmla="*/ 267 h 397"/>
                <a:gd name="T32" fmla="*/ 1874 w 1874"/>
                <a:gd name="T33" fmla="*/ 179 h 397"/>
                <a:gd name="T34" fmla="*/ 1861 w 1874"/>
                <a:gd name="T35" fmla="*/ 146 h 397"/>
                <a:gd name="T36" fmla="*/ 525 w 1874"/>
                <a:gd name="T37" fmla="*/ 395 h 397"/>
                <a:gd name="T38" fmla="*/ 137 w 1874"/>
                <a:gd name="T39" fmla="*/ 395 h 397"/>
                <a:gd name="T40" fmla="*/ 331 w 1874"/>
                <a:gd name="T41" fmla="*/ 130 h 397"/>
                <a:gd name="T42" fmla="*/ 525 w 1874"/>
                <a:gd name="T43" fmla="*/ 39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74" h="397">
                  <a:moveTo>
                    <a:pt x="1861" y="146"/>
                  </a:moveTo>
                  <a:cubicBezTo>
                    <a:pt x="1798" y="82"/>
                    <a:pt x="1798" y="82"/>
                    <a:pt x="1798" y="82"/>
                  </a:cubicBezTo>
                  <a:cubicBezTo>
                    <a:pt x="1798" y="50"/>
                    <a:pt x="1779" y="0"/>
                    <a:pt x="1779" y="0"/>
                  </a:cubicBezTo>
                  <a:cubicBezTo>
                    <a:pt x="1430" y="17"/>
                    <a:pt x="1430" y="17"/>
                    <a:pt x="1430" y="17"/>
                  </a:cubicBezTo>
                  <a:cubicBezTo>
                    <a:pt x="1430" y="17"/>
                    <a:pt x="828" y="41"/>
                    <a:pt x="757" y="44"/>
                  </a:cubicBezTo>
                  <a:cubicBezTo>
                    <a:pt x="686" y="48"/>
                    <a:pt x="320" y="66"/>
                    <a:pt x="278" y="66"/>
                  </a:cubicBezTo>
                  <a:cubicBezTo>
                    <a:pt x="236" y="66"/>
                    <a:pt x="194" y="86"/>
                    <a:pt x="194" y="86"/>
                  </a:cubicBezTo>
                  <a:cubicBezTo>
                    <a:pt x="194" y="86"/>
                    <a:pt x="25" y="203"/>
                    <a:pt x="13" y="215"/>
                  </a:cubicBezTo>
                  <a:cubicBezTo>
                    <a:pt x="0" y="227"/>
                    <a:pt x="6" y="235"/>
                    <a:pt x="6" y="235"/>
                  </a:cubicBezTo>
                  <a:cubicBezTo>
                    <a:pt x="28" y="235"/>
                    <a:pt x="29" y="305"/>
                    <a:pt x="31" y="351"/>
                  </a:cubicBezTo>
                  <a:cubicBezTo>
                    <a:pt x="34" y="397"/>
                    <a:pt x="123" y="395"/>
                    <a:pt x="123" y="395"/>
                  </a:cubicBezTo>
                  <a:cubicBezTo>
                    <a:pt x="1444" y="395"/>
                    <a:pt x="1444" y="395"/>
                    <a:pt x="1444" y="395"/>
                  </a:cubicBezTo>
                  <a:cubicBezTo>
                    <a:pt x="1793" y="325"/>
                    <a:pt x="1793" y="325"/>
                    <a:pt x="1793" y="325"/>
                  </a:cubicBezTo>
                  <a:cubicBezTo>
                    <a:pt x="1815" y="327"/>
                    <a:pt x="1815" y="327"/>
                    <a:pt x="1815" y="327"/>
                  </a:cubicBezTo>
                  <a:cubicBezTo>
                    <a:pt x="1815" y="327"/>
                    <a:pt x="1839" y="312"/>
                    <a:pt x="1852" y="301"/>
                  </a:cubicBezTo>
                  <a:cubicBezTo>
                    <a:pt x="1866" y="289"/>
                    <a:pt x="1874" y="267"/>
                    <a:pt x="1874" y="267"/>
                  </a:cubicBezTo>
                  <a:cubicBezTo>
                    <a:pt x="1874" y="267"/>
                    <a:pt x="1874" y="202"/>
                    <a:pt x="1874" y="179"/>
                  </a:cubicBezTo>
                  <a:cubicBezTo>
                    <a:pt x="1874" y="156"/>
                    <a:pt x="1861" y="146"/>
                    <a:pt x="1861" y="146"/>
                  </a:cubicBezTo>
                  <a:close/>
                  <a:moveTo>
                    <a:pt x="525" y="395"/>
                  </a:moveTo>
                  <a:cubicBezTo>
                    <a:pt x="137" y="395"/>
                    <a:pt x="137" y="395"/>
                    <a:pt x="137" y="395"/>
                  </a:cubicBezTo>
                  <a:cubicBezTo>
                    <a:pt x="137" y="395"/>
                    <a:pt x="127" y="131"/>
                    <a:pt x="331" y="130"/>
                  </a:cubicBezTo>
                  <a:cubicBezTo>
                    <a:pt x="535" y="131"/>
                    <a:pt x="525" y="395"/>
                    <a:pt x="525" y="395"/>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 name="Freeform 851"/>
            <p:cNvSpPr>
              <a:spLocks/>
            </p:cNvSpPr>
            <p:nvPr/>
          </p:nvSpPr>
          <p:spPr bwMode="auto">
            <a:xfrm>
              <a:off x="-1570038" y="3268663"/>
              <a:ext cx="1530350" cy="993775"/>
            </a:xfrm>
            <a:custGeom>
              <a:avLst/>
              <a:gdLst>
                <a:gd name="T0" fmla="*/ 398 w 408"/>
                <a:gd name="T1" fmla="*/ 265 h 265"/>
                <a:gd name="T2" fmla="*/ 10 w 408"/>
                <a:gd name="T3" fmla="*/ 265 h 265"/>
                <a:gd name="T4" fmla="*/ 204 w 408"/>
                <a:gd name="T5" fmla="*/ 0 h 265"/>
                <a:gd name="T6" fmla="*/ 398 w 408"/>
                <a:gd name="T7" fmla="*/ 265 h 265"/>
              </a:gdLst>
              <a:ahLst/>
              <a:cxnLst>
                <a:cxn ang="0">
                  <a:pos x="T0" y="T1"/>
                </a:cxn>
                <a:cxn ang="0">
                  <a:pos x="T2" y="T3"/>
                </a:cxn>
                <a:cxn ang="0">
                  <a:pos x="T4" y="T5"/>
                </a:cxn>
                <a:cxn ang="0">
                  <a:pos x="T6" y="T7"/>
                </a:cxn>
              </a:cxnLst>
              <a:rect l="0" t="0" r="r" b="b"/>
              <a:pathLst>
                <a:path w="408" h="265">
                  <a:moveTo>
                    <a:pt x="398" y="265"/>
                  </a:moveTo>
                  <a:cubicBezTo>
                    <a:pt x="10" y="265"/>
                    <a:pt x="10" y="265"/>
                    <a:pt x="10" y="265"/>
                  </a:cubicBezTo>
                  <a:cubicBezTo>
                    <a:pt x="10" y="265"/>
                    <a:pt x="0" y="1"/>
                    <a:pt x="204" y="0"/>
                  </a:cubicBezTo>
                  <a:cubicBezTo>
                    <a:pt x="408" y="1"/>
                    <a:pt x="398" y="265"/>
                    <a:pt x="398" y="265"/>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 name="Freeform 852"/>
            <p:cNvSpPr>
              <a:spLocks/>
            </p:cNvSpPr>
            <p:nvPr/>
          </p:nvSpPr>
          <p:spPr bwMode="auto">
            <a:xfrm>
              <a:off x="4186237" y="2779713"/>
              <a:ext cx="514350" cy="307975"/>
            </a:xfrm>
            <a:custGeom>
              <a:avLst/>
              <a:gdLst>
                <a:gd name="T0" fmla="*/ 137 w 137"/>
                <a:gd name="T1" fmla="*/ 82 h 82"/>
                <a:gd name="T2" fmla="*/ 0 w 137"/>
                <a:gd name="T3" fmla="*/ 6 h 82"/>
                <a:gd name="T4" fmla="*/ 118 w 137"/>
                <a:gd name="T5" fmla="*/ 0 h 82"/>
                <a:gd name="T6" fmla="*/ 137 w 137"/>
                <a:gd name="T7" fmla="*/ 82 h 82"/>
              </a:gdLst>
              <a:ahLst/>
              <a:cxnLst>
                <a:cxn ang="0">
                  <a:pos x="T0" y="T1"/>
                </a:cxn>
                <a:cxn ang="0">
                  <a:pos x="T2" y="T3"/>
                </a:cxn>
                <a:cxn ang="0">
                  <a:pos x="T4" y="T5"/>
                </a:cxn>
                <a:cxn ang="0">
                  <a:pos x="T6" y="T7"/>
                </a:cxn>
              </a:cxnLst>
              <a:rect l="0" t="0" r="r" b="b"/>
              <a:pathLst>
                <a:path w="137" h="82">
                  <a:moveTo>
                    <a:pt x="137" y="82"/>
                  </a:moveTo>
                  <a:cubicBezTo>
                    <a:pt x="12" y="65"/>
                    <a:pt x="0" y="6"/>
                    <a:pt x="0" y="6"/>
                  </a:cubicBezTo>
                  <a:cubicBezTo>
                    <a:pt x="118" y="0"/>
                    <a:pt x="118" y="0"/>
                    <a:pt x="118" y="0"/>
                  </a:cubicBezTo>
                  <a:cubicBezTo>
                    <a:pt x="118" y="0"/>
                    <a:pt x="137" y="49"/>
                    <a:pt x="137" y="8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 name="Freeform 853"/>
            <p:cNvSpPr>
              <a:spLocks/>
            </p:cNvSpPr>
            <p:nvPr/>
          </p:nvSpPr>
          <p:spPr bwMode="auto">
            <a:xfrm>
              <a:off x="185737" y="2292350"/>
              <a:ext cx="1274763" cy="682625"/>
            </a:xfrm>
            <a:custGeom>
              <a:avLst/>
              <a:gdLst>
                <a:gd name="T0" fmla="*/ 340 w 340"/>
                <a:gd name="T1" fmla="*/ 22 h 182"/>
                <a:gd name="T2" fmla="*/ 100 w 340"/>
                <a:gd name="T3" fmla="*/ 177 h 182"/>
                <a:gd name="T4" fmla="*/ 0 w 340"/>
                <a:gd name="T5" fmla="*/ 182 h 182"/>
                <a:gd name="T6" fmla="*/ 331 w 340"/>
                <a:gd name="T7" fmla="*/ 0 h 182"/>
                <a:gd name="T8" fmla="*/ 340 w 340"/>
                <a:gd name="T9" fmla="*/ 22 h 182"/>
              </a:gdLst>
              <a:ahLst/>
              <a:cxnLst>
                <a:cxn ang="0">
                  <a:pos x="T0" y="T1"/>
                </a:cxn>
                <a:cxn ang="0">
                  <a:pos x="T2" y="T3"/>
                </a:cxn>
                <a:cxn ang="0">
                  <a:pos x="T4" y="T5"/>
                </a:cxn>
                <a:cxn ang="0">
                  <a:pos x="T6" y="T7"/>
                </a:cxn>
                <a:cxn ang="0">
                  <a:pos x="T8" y="T9"/>
                </a:cxn>
              </a:cxnLst>
              <a:rect l="0" t="0" r="r" b="b"/>
              <a:pathLst>
                <a:path w="340" h="182">
                  <a:moveTo>
                    <a:pt x="340" y="22"/>
                  </a:moveTo>
                  <a:cubicBezTo>
                    <a:pt x="296" y="34"/>
                    <a:pt x="135" y="152"/>
                    <a:pt x="100" y="177"/>
                  </a:cubicBezTo>
                  <a:cubicBezTo>
                    <a:pt x="72" y="179"/>
                    <a:pt x="37" y="180"/>
                    <a:pt x="0" y="182"/>
                  </a:cubicBezTo>
                  <a:cubicBezTo>
                    <a:pt x="9" y="177"/>
                    <a:pt x="297" y="1"/>
                    <a:pt x="331" y="0"/>
                  </a:cubicBezTo>
                  <a:cubicBezTo>
                    <a:pt x="331" y="0"/>
                    <a:pt x="336" y="9"/>
                    <a:pt x="340" y="22"/>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 name="Freeform 854"/>
            <p:cNvSpPr>
              <a:spLocks/>
            </p:cNvSpPr>
            <p:nvPr/>
          </p:nvSpPr>
          <p:spPr bwMode="auto">
            <a:xfrm>
              <a:off x="560387" y="2374900"/>
              <a:ext cx="922338" cy="581025"/>
            </a:xfrm>
            <a:custGeom>
              <a:avLst/>
              <a:gdLst>
                <a:gd name="T0" fmla="*/ 245 w 246"/>
                <a:gd name="T1" fmla="*/ 32 h 155"/>
                <a:gd name="T2" fmla="*/ 169 w 246"/>
                <a:gd name="T3" fmla="*/ 72 h 155"/>
                <a:gd name="T4" fmla="*/ 169 w 246"/>
                <a:gd name="T5" fmla="*/ 72 h 155"/>
                <a:gd name="T6" fmla="*/ 169 w 246"/>
                <a:gd name="T7" fmla="*/ 72 h 155"/>
                <a:gd name="T8" fmla="*/ 164 w 246"/>
                <a:gd name="T9" fmla="*/ 75 h 155"/>
                <a:gd name="T10" fmla="*/ 161 w 246"/>
                <a:gd name="T11" fmla="*/ 77 h 155"/>
                <a:gd name="T12" fmla="*/ 91 w 246"/>
                <a:gd name="T13" fmla="*/ 121 h 155"/>
                <a:gd name="T14" fmla="*/ 87 w 246"/>
                <a:gd name="T15" fmla="*/ 124 h 155"/>
                <a:gd name="T16" fmla="*/ 63 w 246"/>
                <a:gd name="T17" fmla="*/ 152 h 155"/>
                <a:gd name="T18" fmla="*/ 0 w 246"/>
                <a:gd name="T19" fmla="*/ 155 h 155"/>
                <a:gd name="T20" fmla="*/ 240 w 246"/>
                <a:gd name="T21" fmla="*/ 0 h 155"/>
                <a:gd name="T22" fmla="*/ 245 w 246"/>
                <a:gd name="T23" fmla="*/ 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55">
                  <a:moveTo>
                    <a:pt x="245" y="32"/>
                  </a:moveTo>
                  <a:cubicBezTo>
                    <a:pt x="245" y="32"/>
                    <a:pt x="209" y="50"/>
                    <a:pt x="169" y="72"/>
                  </a:cubicBezTo>
                  <a:cubicBezTo>
                    <a:pt x="169" y="72"/>
                    <a:pt x="169" y="72"/>
                    <a:pt x="169" y="72"/>
                  </a:cubicBezTo>
                  <a:cubicBezTo>
                    <a:pt x="169" y="72"/>
                    <a:pt x="169" y="72"/>
                    <a:pt x="169" y="72"/>
                  </a:cubicBezTo>
                  <a:cubicBezTo>
                    <a:pt x="168" y="73"/>
                    <a:pt x="167" y="74"/>
                    <a:pt x="164" y="75"/>
                  </a:cubicBezTo>
                  <a:cubicBezTo>
                    <a:pt x="163" y="76"/>
                    <a:pt x="162" y="76"/>
                    <a:pt x="161" y="77"/>
                  </a:cubicBezTo>
                  <a:cubicBezTo>
                    <a:pt x="146" y="85"/>
                    <a:pt x="113" y="104"/>
                    <a:pt x="91" y="121"/>
                  </a:cubicBezTo>
                  <a:cubicBezTo>
                    <a:pt x="90" y="122"/>
                    <a:pt x="88" y="123"/>
                    <a:pt x="87" y="124"/>
                  </a:cubicBezTo>
                  <a:cubicBezTo>
                    <a:pt x="71" y="136"/>
                    <a:pt x="62" y="146"/>
                    <a:pt x="63" y="152"/>
                  </a:cubicBezTo>
                  <a:cubicBezTo>
                    <a:pt x="50" y="153"/>
                    <a:pt x="28" y="154"/>
                    <a:pt x="0" y="155"/>
                  </a:cubicBezTo>
                  <a:cubicBezTo>
                    <a:pt x="35" y="130"/>
                    <a:pt x="196" y="12"/>
                    <a:pt x="240" y="0"/>
                  </a:cubicBezTo>
                  <a:cubicBezTo>
                    <a:pt x="243" y="10"/>
                    <a:pt x="246" y="21"/>
                    <a:pt x="245" y="3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 name="Freeform 855"/>
            <p:cNvSpPr>
              <a:spLocks/>
            </p:cNvSpPr>
            <p:nvPr/>
          </p:nvSpPr>
          <p:spPr bwMode="auto">
            <a:xfrm>
              <a:off x="3249612" y="3279775"/>
              <a:ext cx="1435100" cy="982662"/>
            </a:xfrm>
            <a:custGeom>
              <a:avLst/>
              <a:gdLst>
                <a:gd name="T0" fmla="*/ 383 w 383"/>
                <a:gd name="T1" fmla="*/ 192 h 262"/>
                <a:gd name="T2" fmla="*/ 382 w 383"/>
                <a:gd name="T3" fmla="*/ 192 h 262"/>
                <a:gd name="T4" fmla="*/ 351 w 383"/>
                <a:gd name="T5" fmla="*/ 198 h 262"/>
                <a:gd name="T6" fmla="*/ 315 w 383"/>
                <a:gd name="T7" fmla="*/ 206 h 262"/>
                <a:gd name="T8" fmla="*/ 304 w 383"/>
                <a:gd name="T9" fmla="*/ 208 h 262"/>
                <a:gd name="T10" fmla="*/ 297 w 383"/>
                <a:gd name="T11" fmla="*/ 209 h 262"/>
                <a:gd name="T12" fmla="*/ 247 w 383"/>
                <a:gd name="T13" fmla="*/ 219 h 262"/>
                <a:gd name="T14" fmla="*/ 218 w 383"/>
                <a:gd name="T15" fmla="*/ 225 h 262"/>
                <a:gd name="T16" fmla="*/ 216 w 383"/>
                <a:gd name="T17" fmla="*/ 225 h 262"/>
                <a:gd name="T18" fmla="*/ 216 w 383"/>
                <a:gd name="T19" fmla="*/ 225 h 262"/>
                <a:gd name="T20" fmla="*/ 178 w 383"/>
                <a:gd name="T21" fmla="*/ 233 h 262"/>
                <a:gd name="T22" fmla="*/ 151 w 383"/>
                <a:gd name="T23" fmla="*/ 238 h 262"/>
                <a:gd name="T24" fmla="*/ 150 w 383"/>
                <a:gd name="T25" fmla="*/ 238 h 262"/>
                <a:gd name="T26" fmla="*/ 129 w 383"/>
                <a:gd name="T27" fmla="*/ 243 h 262"/>
                <a:gd name="T28" fmla="*/ 98 w 383"/>
                <a:gd name="T29" fmla="*/ 249 h 262"/>
                <a:gd name="T30" fmla="*/ 91 w 383"/>
                <a:gd name="T31" fmla="*/ 250 h 262"/>
                <a:gd name="T32" fmla="*/ 80 w 383"/>
                <a:gd name="T33" fmla="*/ 252 h 262"/>
                <a:gd name="T34" fmla="*/ 44 w 383"/>
                <a:gd name="T35" fmla="*/ 260 h 262"/>
                <a:gd name="T36" fmla="*/ 33 w 383"/>
                <a:gd name="T37" fmla="*/ 262 h 262"/>
                <a:gd name="T38" fmla="*/ 1 w 383"/>
                <a:gd name="T39" fmla="*/ 262 h 262"/>
                <a:gd name="T40" fmla="*/ 195 w 383"/>
                <a:gd name="T41" fmla="*/ 0 h 262"/>
                <a:gd name="T42" fmla="*/ 383 w 383"/>
                <a:gd name="T43" fmla="*/ 19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3" h="262">
                  <a:moveTo>
                    <a:pt x="383" y="192"/>
                  </a:moveTo>
                  <a:cubicBezTo>
                    <a:pt x="382" y="192"/>
                    <a:pt x="382" y="192"/>
                    <a:pt x="382" y="192"/>
                  </a:cubicBezTo>
                  <a:cubicBezTo>
                    <a:pt x="351" y="198"/>
                    <a:pt x="351" y="198"/>
                    <a:pt x="351" y="198"/>
                  </a:cubicBezTo>
                  <a:cubicBezTo>
                    <a:pt x="315" y="206"/>
                    <a:pt x="315" y="206"/>
                    <a:pt x="315" y="206"/>
                  </a:cubicBezTo>
                  <a:cubicBezTo>
                    <a:pt x="304" y="208"/>
                    <a:pt x="304" y="208"/>
                    <a:pt x="304" y="208"/>
                  </a:cubicBezTo>
                  <a:cubicBezTo>
                    <a:pt x="297" y="209"/>
                    <a:pt x="297" y="209"/>
                    <a:pt x="297" y="209"/>
                  </a:cubicBezTo>
                  <a:cubicBezTo>
                    <a:pt x="247" y="219"/>
                    <a:pt x="247" y="219"/>
                    <a:pt x="247" y="219"/>
                  </a:cubicBezTo>
                  <a:cubicBezTo>
                    <a:pt x="218" y="225"/>
                    <a:pt x="218" y="225"/>
                    <a:pt x="218" y="225"/>
                  </a:cubicBezTo>
                  <a:cubicBezTo>
                    <a:pt x="216" y="225"/>
                    <a:pt x="216" y="225"/>
                    <a:pt x="216" y="225"/>
                  </a:cubicBezTo>
                  <a:cubicBezTo>
                    <a:pt x="216" y="225"/>
                    <a:pt x="216" y="225"/>
                    <a:pt x="216" y="225"/>
                  </a:cubicBezTo>
                  <a:cubicBezTo>
                    <a:pt x="178" y="233"/>
                    <a:pt x="178" y="233"/>
                    <a:pt x="178" y="233"/>
                  </a:cubicBezTo>
                  <a:cubicBezTo>
                    <a:pt x="151" y="238"/>
                    <a:pt x="151" y="238"/>
                    <a:pt x="151" y="238"/>
                  </a:cubicBezTo>
                  <a:cubicBezTo>
                    <a:pt x="150" y="238"/>
                    <a:pt x="150" y="238"/>
                    <a:pt x="150" y="238"/>
                  </a:cubicBezTo>
                  <a:cubicBezTo>
                    <a:pt x="129" y="243"/>
                    <a:pt x="129" y="243"/>
                    <a:pt x="129" y="243"/>
                  </a:cubicBezTo>
                  <a:cubicBezTo>
                    <a:pt x="98" y="249"/>
                    <a:pt x="98" y="249"/>
                    <a:pt x="98" y="249"/>
                  </a:cubicBezTo>
                  <a:cubicBezTo>
                    <a:pt x="91" y="250"/>
                    <a:pt x="91" y="250"/>
                    <a:pt x="91" y="250"/>
                  </a:cubicBezTo>
                  <a:cubicBezTo>
                    <a:pt x="80" y="252"/>
                    <a:pt x="80" y="252"/>
                    <a:pt x="80" y="252"/>
                  </a:cubicBezTo>
                  <a:cubicBezTo>
                    <a:pt x="44" y="260"/>
                    <a:pt x="44" y="260"/>
                    <a:pt x="44" y="260"/>
                  </a:cubicBezTo>
                  <a:cubicBezTo>
                    <a:pt x="33" y="262"/>
                    <a:pt x="33" y="262"/>
                    <a:pt x="33" y="262"/>
                  </a:cubicBezTo>
                  <a:cubicBezTo>
                    <a:pt x="1" y="262"/>
                    <a:pt x="1" y="262"/>
                    <a:pt x="1" y="262"/>
                  </a:cubicBezTo>
                  <a:cubicBezTo>
                    <a:pt x="0" y="236"/>
                    <a:pt x="2" y="1"/>
                    <a:pt x="195" y="0"/>
                  </a:cubicBezTo>
                  <a:cubicBezTo>
                    <a:pt x="329" y="0"/>
                    <a:pt x="370" y="114"/>
                    <a:pt x="383" y="19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 name="Freeform 856"/>
            <p:cNvSpPr>
              <a:spLocks/>
            </p:cNvSpPr>
            <p:nvPr/>
          </p:nvSpPr>
          <p:spPr bwMode="auto">
            <a:xfrm>
              <a:off x="2832100" y="2214563"/>
              <a:ext cx="503238" cy="647700"/>
            </a:xfrm>
            <a:custGeom>
              <a:avLst/>
              <a:gdLst>
                <a:gd name="T0" fmla="*/ 317 w 317"/>
                <a:gd name="T1" fmla="*/ 397 h 408"/>
                <a:gd name="T2" fmla="*/ 308 w 317"/>
                <a:gd name="T3" fmla="*/ 397 h 408"/>
                <a:gd name="T4" fmla="*/ 293 w 317"/>
                <a:gd name="T5" fmla="*/ 397 h 408"/>
                <a:gd name="T6" fmla="*/ 284 w 317"/>
                <a:gd name="T7" fmla="*/ 399 h 408"/>
                <a:gd name="T8" fmla="*/ 272 w 317"/>
                <a:gd name="T9" fmla="*/ 399 h 408"/>
                <a:gd name="T10" fmla="*/ 142 w 317"/>
                <a:gd name="T11" fmla="*/ 404 h 408"/>
                <a:gd name="T12" fmla="*/ 71 w 317"/>
                <a:gd name="T13" fmla="*/ 406 h 408"/>
                <a:gd name="T14" fmla="*/ 43 w 317"/>
                <a:gd name="T15" fmla="*/ 408 h 408"/>
                <a:gd name="T16" fmla="*/ 31 w 317"/>
                <a:gd name="T17" fmla="*/ 408 h 408"/>
                <a:gd name="T18" fmla="*/ 0 w 317"/>
                <a:gd name="T19" fmla="*/ 0 h 408"/>
                <a:gd name="T20" fmla="*/ 225 w 317"/>
                <a:gd name="T21" fmla="*/ 28 h 408"/>
                <a:gd name="T22" fmla="*/ 317 w 317"/>
                <a:gd name="T23" fmla="*/ 39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408">
                  <a:moveTo>
                    <a:pt x="317" y="397"/>
                  </a:moveTo>
                  <a:lnTo>
                    <a:pt x="308" y="397"/>
                  </a:lnTo>
                  <a:lnTo>
                    <a:pt x="293" y="397"/>
                  </a:lnTo>
                  <a:lnTo>
                    <a:pt x="284" y="399"/>
                  </a:lnTo>
                  <a:lnTo>
                    <a:pt x="272" y="399"/>
                  </a:lnTo>
                  <a:lnTo>
                    <a:pt x="142" y="404"/>
                  </a:lnTo>
                  <a:lnTo>
                    <a:pt x="71" y="406"/>
                  </a:lnTo>
                  <a:lnTo>
                    <a:pt x="43" y="408"/>
                  </a:lnTo>
                  <a:lnTo>
                    <a:pt x="31" y="408"/>
                  </a:lnTo>
                  <a:lnTo>
                    <a:pt x="0" y="0"/>
                  </a:lnTo>
                  <a:lnTo>
                    <a:pt x="225" y="28"/>
                  </a:lnTo>
                  <a:lnTo>
                    <a:pt x="317" y="397"/>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 name="Freeform 857"/>
            <p:cNvSpPr>
              <a:spLocks/>
            </p:cNvSpPr>
            <p:nvPr/>
          </p:nvSpPr>
          <p:spPr bwMode="auto">
            <a:xfrm>
              <a:off x="3189287" y="2259013"/>
              <a:ext cx="1439863" cy="585787"/>
            </a:xfrm>
            <a:custGeom>
              <a:avLst/>
              <a:gdLst>
                <a:gd name="T0" fmla="*/ 384 w 384"/>
                <a:gd name="T1" fmla="*/ 139 h 156"/>
                <a:gd name="T2" fmla="*/ 266 w 384"/>
                <a:gd name="T3" fmla="*/ 145 h 156"/>
                <a:gd name="T4" fmla="*/ 39 w 384"/>
                <a:gd name="T5" fmla="*/ 156 h 156"/>
                <a:gd name="T6" fmla="*/ 0 w 384"/>
                <a:gd name="T7" fmla="*/ 0 h 156"/>
                <a:gd name="T8" fmla="*/ 331 w 384"/>
                <a:gd name="T9" fmla="*/ 75 h 156"/>
                <a:gd name="T10" fmla="*/ 384 w 384"/>
                <a:gd name="T11" fmla="*/ 139 h 156"/>
              </a:gdLst>
              <a:ahLst/>
              <a:cxnLst>
                <a:cxn ang="0">
                  <a:pos x="T0" y="T1"/>
                </a:cxn>
                <a:cxn ang="0">
                  <a:pos x="T2" y="T3"/>
                </a:cxn>
                <a:cxn ang="0">
                  <a:pos x="T4" y="T5"/>
                </a:cxn>
                <a:cxn ang="0">
                  <a:pos x="T6" y="T7"/>
                </a:cxn>
                <a:cxn ang="0">
                  <a:pos x="T8" y="T9"/>
                </a:cxn>
                <a:cxn ang="0">
                  <a:pos x="T10" y="T11"/>
                </a:cxn>
              </a:cxnLst>
              <a:rect l="0" t="0" r="r" b="b"/>
              <a:pathLst>
                <a:path w="384" h="156">
                  <a:moveTo>
                    <a:pt x="384" y="139"/>
                  </a:moveTo>
                  <a:cubicBezTo>
                    <a:pt x="266" y="145"/>
                    <a:pt x="266" y="145"/>
                    <a:pt x="266" y="145"/>
                  </a:cubicBezTo>
                  <a:cubicBezTo>
                    <a:pt x="39" y="156"/>
                    <a:pt x="39" y="156"/>
                    <a:pt x="39" y="156"/>
                  </a:cubicBezTo>
                  <a:cubicBezTo>
                    <a:pt x="0" y="0"/>
                    <a:pt x="0" y="0"/>
                    <a:pt x="0" y="0"/>
                  </a:cubicBezTo>
                  <a:cubicBezTo>
                    <a:pt x="331" y="75"/>
                    <a:pt x="331" y="75"/>
                    <a:pt x="331" y="75"/>
                  </a:cubicBezTo>
                  <a:cubicBezTo>
                    <a:pt x="331" y="75"/>
                    <a:pt x="371" y="95"/>
                    <a:pt x="384" y="139"/>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 name="Freeform 858"/>
            <p:cNvSpPr>
              <a:spLocks/>
            </p:cNvSpPr>
            <p:nvPr/>
          </p:nvSpPr>
          <p:spPr bwMode="auto">
            <a:xfrm>
              <a:off x="-1881188" y="3211513"/>
              <a:ext cx="409575" cy="338137"/>
            </a:xfrm>
            <a:custGeom>
              <a:avLst/>
              <a:gdLst>
                <a:gd name="T0" fmla="*/ 109 w 109"/>
                <a:gd name="T1" fmla="*/ 0 h 90"/>
                <a:gd name="T2" fmla="*/ 73 w 109"/>
                <a:gd name="T3" fmla="*/ 46 h 90"/>
                <a:gd name="T4" fmla="*/ 0 w 109"/>
                <a:gd name="T5" fmla="*/ 77 h 90"/>
                <a:gd name="T6" fmla="*/ 109 w 109"/>
                <a:gd name="T7" fmla="*/ 0 h 90"/>
              </a:gdLst>
              <a:ahLst/>
              <a:cxnLst>
                <a:cxn ang="0">
                  <a:pos x="T0" y="T1"/>
                </a:cxn>
                <a:cxn ang="0">
                  <a:pos x="T2" y="T3"/>
                </a:cxn>
                <a:cxn ang="0">
                  <a:pos x="T4" y="T5"/>
                </a:cxn>
                <a:cxn ang="0">
                  <a:pos x="T6" y="T7"/>
                </a:cxn>
              </a:cxnLst>
              <a:rect l="0" t="0" r="r" b="b"/>
              <a:pathLst>
                <a:path w="109" h="90">
                  <a:moveTo>
                    <a:pt x="109" y="0"/>
                  </a:moveTo>
                  <a:cubicBezTo>
                    <a:pt x="103" y="22"/>
                    <a:pt x="73" y="46"/>
                    <a:pt x="73" y="46"/>
                  </a:cubicBezTo>
                  <a:cubicBezTo>
                    <a:pt x="15" y="90"/>
                    <a:pt x="0" y="77"/>
                    <a:pt x="0" y="77"/>
                  </a:cubicBezTo>
                  <a:cubicBezTo>
                    <a:pt x="30" y="55"/>
                    <a:pt x="76" y="23"/>
                    <a:pt x="109" y="0"/>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 name="Freeform 859"/>
            <p:cNvSpPr>
              <a:spLocks/>
            </p:cNvSpPr>
            <p:nvPr/>
          </p:nvSpPr>
          <p:spPr bwMode="auto">
            <a:xfrm>
              <a:off x="736600" y="2668588"/>
              <a:ext cx="498475" cy="303212"/>
            </a:xfrm>
            <a:custGeom>
              <a:avLst/>
              <a:gdLst>
                <a:gd name="T0" fmla="*/ 120 w 133"/>
                <a:gd name="T1" fmla="*/ 55 h 81"/>
                <a:gd name="T2" fmla="*/ 71 w 133"/>
                <a:gd name="T3" fmla="*/ 77 h 81"/>
                <a:gd name="T4" fmla="*/ 71 w 133"/>
                <a:gd name="T5" fmla="*/ 77 h 81"/>
                <a:gd name="T6" fmla="*/ 10 w 133"/>
                <a:gd name="T7" fmla="*/ 79 h 81"/>
                <a:gd name="T8" fmla="*/ 10 w 133"/>
                <a:gd name="T9" fmla="*/ 79 h 81"/>
                <a:gd name="T10" fmla="*/ 10 w 133"/>
                <a:gd name="T11" fmla="*/ 79 h 81"/>
                <a:gd name="T12" fmla="*/ 24 w 133"/>
                <a:gd name="T13" fmla="*/ 51 h 81"/>
                <a:gd name="T14" fmla="*/ 28 w 133"/>
                <a:gd name="T15" fmla="*/ 48 h 81"/>
                <a:gd name="T16" fmla="*/ 98 w 133"/>
                <a:gd name="T17" fmla="*/ 4 h 81"/>
                <a:gd name="T18" fmla="*/ 101 w 133"/>
                <a:gd name="T19" fmla="*/ 3 h 81"/>
                <a:gd name="T20" fmla="*/ 106 w 133"/>
                <a:gd name="T21" fmla="*/ 0 h 81"/>
                <a:gd name="T22" fmla="*/ 106 w 133"/>
                <a:gd name="T23" fmla="*/ 0 h 81"/>
                <a:gd name="T24" fmla="*/ 106 w 133"/>
                <a:gd name="T25" fmla="*/ 0 h 81"/>
                <a:gd name="T26" fmla="*/ 120 w 133"/>
                <a:gd name="T27"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81">
                  <a:moveTo>
                    <a:pt x="120" y="55"/>
                  </a:moveTo>
                  <a:cubicBezTo>
                    <a:pt x="116" y="68"/>
                    <a:pt x="94" y="74"/>
                    <a:pt x="71" y="77"/>
                  </a:cubicBezTo>
                  <a:cubicBezTo>
                    <a:pt x="71" y="77"/>
                    <a:pt x="71" y="77"/>
                    <a:pt x="71" y="77"/>
                  </a:cubicBezTo>
                  <a:cubicBezTo>
                    <a:pt x="41" y="81"/>
                    <a:pt x="10" y="79"/>
                    <a:pt x="10" y="79"/>
                  </a:cubicBezTo>
                  <a:cubicBezTo>
                    <a:pt x="10" y="79"/>
                    <a:pt x="10" y="79"/>
                    <a:pt x="10" y="79"/>
                  </a:cubicBezTo>
                  <a:cubicBezTo>
                    <a:pt x="10" y="79"/>
                    <a:pt x="10" y="79"/>
                    <a:pt x="10" y="79"/>
                  </a:cubicBezTo>
                  <a:cubicBezTo>
                    <a:pt x="0" y="74"/>
                    <a:pt x="9" y="64"/>
                    <a:pt x="24" y="51"/>
                  </a:cubicBezTo>
                  <a:cubicBezTo>
                    <a:pt x="25" y="50"/>
                    <a:pt x="27" y="49"/>
                    <a:pt x="28" y="48"/>
                  </a:cubicBezTo>
                  <a:cubicBezTo>
                    <a:pt x="50" y="31"/>
                    <a:pt x="83" y="13"/>
                    <a:pt x="98" y="4"/>
                  </a:cubicBezTo>
                  <a:cubicBezTo>
                    <a:pt x="99" y="4"/>
                    <a:pt x="100" y="3"/>
                    <a:pt x="101" y="3"/>
                  </a:cubicBezTo>
                  <a:cubicBezTo>
                    <a:pt x="104" y="1"/>
                    <a:pt x="105" y="0"/>
                    <a:pt x="106" y="0"/>
                  </a:cubicBezTo>
                  <a:cubicBezTo>
                    <a:pt x="106" y="0"/>
                    <a:pt x="106" y="0"/>
                    <a:pt x="106" y="0"/>
                  </a:cubicBezTo>
                  <a:cubicBezTo>
                    <a:pt x="106" y="0"/>
                    <a:pt x="106" y="0"/>
                    <a:pt x="106" y="0"/>
                  </a:cubicBezTo>
                  <a:cubicBezTo>
                    <a:pt x="133" y="4"/>
                    <a:pt x="128" y="27"/>
                    <a:pt x="120" y="5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 name="Freeform 860"/>
            <p:cNvSpPr>
              <a:spLocks noEditPoints="1"/>
            </p:cNvSpPr>
            <p:nvPr/>
          </p:nvSpPr>
          <p:spPr bwMode="auto">
            <a:xfrm>
              <a:off x="373062" y="2862263"/>
              <a:ext cx="2516188" cy="1103312"/>
            </a:xfrm>
            <a:custGeom>
              <a:avLst/>
              <a:gdLst>
                <a:gd name="T0" fmla="*/ 657 w 671"/>
                <a:gd name="T1" fmla="*/ 0 h 294"/>
                <a:gd name="T2" fmla="*/ 646 w 671"/>
                <a:gd name="T3" fmla="*/ 1 h 294"/>
                <a:gd name="T4" fmla="*/ 624 w 671"/>
                <a:gd name="T5" fmla="*/ 2 h 294"/>
                <a:gd name="T6" fmla="*/ 607 w 671"/>
                <a:gd name="T7" fmla="*/ 2 h 294"/>
                <a:gd name="T8" fmla="*/ 586 w 671"/>
                <a:gd name="T9" fmla="*/ 3 h 294"/>
                <a:gd name="T10" fmla="*/ 585 w 671"/>
                <a:gd name="T11" fmla="*/ 3 h 294"/>
                <a:gd name="T12" fmla="*/ 565 w 671"/>
                <a:gd name="T13" fmla="*/ 4 h 294"/>
                <a:gd name="T14" fmla="*/ 522 w 671"/>
                <a:gd name="T15" fmla="*/ 6 h 294"/>
                <a:gd name="T16" fmla="*/ 521 w 671"/>
                <a:gd name="T17" fmla="*/ 6 h 294"/>
                <a:gd name="T18" fmla="*/ 418 w 671"/>
                <a:gd name="T19" fmla="*/ 10 h 294"/>
                <a:gd name="T20" fmla="*/ 403 w 671"/>
                <a:gd name="T21" fmla="*/ 10 h 294"/>
                <a:gd name="T22" fmla="*/ 323 w 671"/>
                <a:gd name="T23" fmla="*/ 14 h 294"/>
                <a:gd name="T24" fmla="*/ 308 w 671"/>
                <a:gd name="T25" fmla="*/ 14 h 294"/>
                <a:gd name="T26" fmla="*/ 292 w 671"/>
                <a:gd name="T27" fmla="*/ 15 h 294"/>
                <a:gd name="T28" fmla="*/ 288 w 671"/>
                <a:gd name="T29" fmla="*/ 15 h 294"/>
                <a:gd name="T30" fmla="*/ 186 w 671"/>
                <a:gd name="T31" fmla="*/ 19 h 294"/>
                <a:gd name="T32" fmla="*/ 185 w 671"/>
                <a:gd name="T33" fmla="*/ 19 h 294"/>
                <a:gd name="T34" fmla="*/ 127 w 671"/>
                <a:gd name="T35" fmla="*/ 22 h 294"/>
                <a:gd name="T36" fmla="*/ 115 w 671"/>
                <a:gd name="T37" fmla="*/ 22 h 294"/>
                <a:gd name="T38" fmla="*/ 50 w 671"/>
                <a:gd name="T39" fmla="*/ 25 h 294"/>
                <a:gd name="T40" fmla="*/ 7 w 671"/>
                <a:gd name="T41" fmla="*/ 98 h 294"/>
                <a:gd name="T42" fmla="*/ 7 w 671"/>
                <a:gd name="T43" fmla="*/ 138 h 294"/>
                <a:gd name="T44" fmla="*/ 25 w 671"/>
                <a:gd name="T45" fmla="*/ 294 h 294"/>
                <a:gd name="T46" fmla="*/ 432 w 671"/>
                <a:gd name="T47" fmla="*/ 261 h 294"/>
                <a:gd name="T48" fmla="*/ 531 w 671"/>
                <a:gd name="T49" fmla="*/ 214 h 294"/>
                <a:gd name="T50" fmla="*/ 671 w 671"/>
                <a:gd name="T51" fmla="*/ 0 h 294"/>
                <a:gd name="T52" fmla="*/ 657 w 671"/>
                <a:gd name="T53" fmla="*/ 0 h 294"/>
                <a:gd name="T54" fmla="*/ 600 w 671"/>
                <a:gd name="T55" fmla="*/ 60 h 294"/>
                <a:gd name="T56" fmla="*/ 531 w 671"/>
                <a:gd name="T57" fmla="*/ 60 h 294"/>
                <a:gd name="T58" fmla="*/ 520 w 671"/>
                <a:gd name="T59" fmla="*/ 48 h 294"/>
                <a:gd name="T60" fmla="*/ 531 w 671"/>
                <a:gd name="T61" fmla="*/ 37 h 294"/>
                <a:gd name="T62" fmla="*/ 600 w 671"/>
                <a:gd name="T63" fmla="*/ 37 h 294"/>
                <a:gd name="T64" fmla="*/ 611 w 671"/>
                <a:gd name="T65" fmla="*/ 48 h 294"/>
                <a:gd name="T66" fmla="*/ 600 w 671"/>
                <a:gd name="T67" fmla="*/ 6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294">
                  <a:moveTo>
                    <a:pt x="657" y="0"/>
                  </a:moveTo>
                  <a:cubicBezTo>
                    <a:pt x="653" y="0"/>
                    <a:pt x="649" y="1"/>
                    <a:pt x="646" y="1"/>
                  </a:cubicBezTo>
                  <a:cubicBezTo>
                    <a:pt x="639" y="1"/>
                    <a:pt x="632" y="1"/>
                    <a:pt x="624" y="2"/>
                  </a:cubicBezTo>
                  <a:cubicBezTo>
                    <a:pt x="618" y="2"/>
                    <a:pt x="613" y="2"/>
                    <a:pt x="607" y="2"/>
                  </a:cubicBezTo>
                  <a:cubicBezTo>
                    <a:pt x="600" y="3"/>
                    <a:pt x="593" y="3"/>
                    <a:pt x="586" y="3"/>
                  </a:cubicBezTo>
                  <a:cubicBezTo>
                    <a:pt x="585" y="3"/>
                    <a:pt x="585" y="3"/>
                    <a:pt x="585" y="3"/>
                  </a:cubicBezTo>
                  <a:cubicBezTo>
                    <a:pt x="579" y="3"/>
                    <a:pt x="572" y="4"/>
                    <a:pt x="565" y="4"/>
                  </a:cubicBezTo>
                  <a:cubicBezTo>
                    <a:pt x="551" y="5"/>
                    <a:pt x="537" y="5"/>
                    <a:pt x="522" y="6"/>
                  </a:cubicBezTo>
                  <a:cubicBezTo>
                    <a:pt x="521" y="6"/>
                    <a:pt x="521" y="6"/>
                    <a:pt x="521" y="6"/>
                  </a:cubicBezTo>
                  <a:cubicBezTo>
                    <a:pt x="487" y="7"/>
                    <a:pt x="452" y="9"/>
                    <a:pt x="418" y="10"/>
                  </a:cubicBezTo>
                  <a:cubicBezTo>
                    <a:pt x="413" y="10"/>
                    <a:pt x="408" y="10"/>
                    <a:pt x="403" y="10"/>
                  </a:cubicBezTo>
                  <a:cubicBezTo>
                    <a:pt x="376" y="12"/>
                    <a:pt x="349" y="13"/>
                    <a:pt x="323" y="14"/>
                  </a:cubicBezTo>
                  <a:cubicBezTo>
                    <a:pt x="318" y="14"/>
                    <a:pt x="313" y="14"/>
                    <a:pt x="308" y="14"/>
                  </a:cubicBezTo>
                  <a:cubicBezTo>
                    <a:pt x="302" y="15"/>
                    <a:pt x="297" y="15"/>
                    <a:pt x="292" y="15"/>
                  </a:cubicBezTo>
                  <a:cubicBezTo>
                    <a:pt x="291" y="15"/>
                    <a:pt x="290" y="15"/>
                    <a:pt x="288" y="15"/>
                  </a:cubicBezTo>
                  <a:cubicBezTo>
                    <a:pt x="250" y="17"/>
                    <a:pt x="215" y="18"/>
                    <a:pt x="186" y="19"/>
                  </a:cubicBezTo>
                  <a:cubicBezTo>
                    <a:pt x="186" y="19"/>
                    <a:pt x="185" y="19"/>
                    <a:pt x="185" y="19"/>
                  </a:cubicBezTo>
                  <a:cubicBezTo>
                    <a:pt x="160" y="22"/>
                    <a:pt x="134" y="22"/>
                    <a:pt x="127" y="22"/>
                  </a:cubicBezTo>
                  <a:cubicBezTo>
                    <a:pt x="122" y="22"/>
                    <a:pt x="118" y="22"/>
                    <a:pt x="115" y="22"/>
                  </a:cubicBezTo>
                  <a:cubicBezTo>
                    <a:pt x="50" y="25"/>
                    <a:pt x="50" y="25"/>
                    <a:pt x="50" y="25"/>
                  </a:cubicBezTo>
                  <a:cubicBezTo>
                    <a:pt x="7" y="98"/>
                    <a:pt x="7" y="98"/>
                    <a:pt x="7" y="98"/>
                  </a:cubicBezTo>
                  <a:cubicBezTo>
                    <a:pt x="7" y="98"/>
                    <a:pt x="0" y="109"/>
                    <a:pt x="7" y="138"/>
                  </a:cubicBezTo>
                  <a:cubicBezTo>
                    <a:pt x="13" y="166"/>
                    <a:pt x="25" y="294"/>
                    <a:pt x="25" y="294"/>
                  </a:cubicBezTo>
                  <a:cubicBezTo>
                    <a:pt x="25" y="294"/>
                    <a:pt x="371" y="276"/>
                    <a:pt x="432" y="261"/>
                  </a:cubicBezTo>
                  <a:cubicBezTo>
                    <a:pt x="493" y="246"/>
                    <a:pt x="525" y="222"/>
                    <a:pt x="531" y="214"/>
                  </a:cubicBezTo>
                  <a:cubicBezTo>
                    <a:pt x="531" y="214"/>
                    <a:pt x="620" y="130"/>
                    <a:pt x="671" y="0"/>
                  </a:cubicBezTo>
                  <a:cubicBezTo>
                    <a:pt x="667" y="0"/>
                    <a:pt x="662" y="0"/>
                    <a:pt x="657" y="0"/>
                  </a:cubicBezTo>
                  <a:close/>
                  <a:moveTo>
                    <a:pt x="600" y="60"/>
                  </a:moveTo>
                  <a:cubicBezTo>
                    <a:pt x="531" y="60"/>
                    <a:pt x="531" y="60"/>
                    <a:pt x="531" y="60"/>
                  </a:cubicBezTo>
                  <a:cubicBezTo>
                    <a:pt x="525" y="60"/>
                    <a:pt x="520" y="54"/>
                    <a:pt x="520" y="48"/>
                  </a:cubicBezTo>
                  <a:cubicBezTo>
                    <a:pt x="520" y="42"/>
                    <a:pt x="525" y="37"/>
                    <a:pt x="531" y="37"/>
                  </a:cubicBezTo>
                  <a:cubicBezTo>
                    <a:pt x="600" y="37"/>
                    <a:pt x="600" y="37"/>
                    <a:pt x="600" y="37"/>
                  </a:cubicBezTo>
                  <a:cubicBezTo>
                    <a:pt x="606" y="37"/>
                    <a:pt x="611" y="42"/>
                    <a:pt x="611" y="48"/>
                  </a:cubicBezTo>
                  <a:cubicBezTo>
                    <a:pt x="611" y="54"/>
                    <a:pt x="606" y="60"/>
                    <a:pt x="600" y="60"/>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 name="Freeform 861"/>
            <p:cNvSpPr>
              <a:spLocks/>
            </p:cNvSpPr>
            <p:nvPr/>
          </p:nvSpPr>
          <p:spPr bwMode="auto">
            <a:xfrm>
              <a:off x="560387" y="2944813"/>
              <a:ext cx="244475" cy="11112"/>
            </a:xfrm>
            <a:custGeom>
              <a:avLst/>
              <a:gdLst>
                <a:gd name="T0" fmla="*/ 65 w 65"/>
                <a:gd name="T1" fmla="*/ 0 h 3"/>
                <a:gd name="T2" fmla="*/ 0 w 65"/>
                <a:gd name="T3" fmla="*/ 3 h 3"/>
                <a:gd name="T4" fmla="*/ 65 w 65"/>
                <a:gd name="T5" fmla="*/ 0 h 3"/>
              </a:gdLst>
              <a:ahLst/>
              <a:cxnLst>
                <a:cxn ang="0">
                  <a:pos x="T0" y="T1"/>
                </a:cxn>
                <a:cxn ang="0">
                  <a:pos x="T2" y="T3"/>
                </a:cxn>
                <a:cxn ang="0">
                  <a:pos x="T4" y="T5"/>
                </a:cxn>
              </a:cxnLst>
              <a:rect l="0" t="0" r="r" b="b"/>
              <a:pathLst>
                <a:path w="65" h="3">
                  <a:moveTo>
                    <a:pt x="65" y="0"/>
                  </a:moveTo>
                  <a:cubicBezTo>
                    <a:pt x="0" y="3"/>
                    <a:pt x="0" y="3"/>
                    <a:pt x="0" y="3"/>
                  </a:cubicBezTo>
                  <a:cubicBezTo>
                    <a:pt x="0" y="3"/>
                    <a:pt x="22" y="1"/>
                    <a:pt x="65" y="0"/>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 name="Freeform 862"/>
            <p:cNvSpPr>
              <a:spLocks noEditPoints="1"/>
            </p:cNvSpPr>
            <p:nvPr/>
          </p:nvSpPr>
          <p:spPr bwMode="auto">
            <a:xfrm>
              <a:off x="-1427163" y="3451225"/>
              <a:ext cx="1192213" cy="1193800"/>
            </a:xfrm>
            <a:custGeom>
              <a:avLst/>
              <a:gdLst>
                <a:gd name="T0" fmla="*/ 260 w 318"/>
                <a:gd name="T1" fmla="*/ 36 h 318"/>
                <a:gd name="T2" fmla="*/ 159 w 318"/>
                <a:gd name="T3" fmla="*/ 0 h 318"/>
                <a:gd name="T4" fmla="*/ 58 w 318"/>
                <a:gd name="T5" fmla="*/ 36 h 318"/>
                <a:gd name="T6" fmla="*/ 23 w 318"/>
                <a:gd name="T7" fmla="*/ 76 h 318"/>
                <a:gd name="T8" fmla="*/ 0 w 318"/>
                <a:gd name="T9" fmla="*/ 159 h 318"/>
                <a:gd name="T10" fmla="*/ 23 w 318"/>
                <a:gd name="T11" fmla="*/ 243 h 318"/>
                <a:gd name="T12" fmla="*/ 159 w 318"/>
                <a:gd name="T13" fmla="*/ 318 h 318"/>
                <a:gd name="T14" fmla="*/ 318 w 318"/>
                <a:gd name="T15" fmla="*/ 159 h 318"/>
                <a:gd name="T16" fmla="*/ 260 w 318"/>
                <a:gd name="T17" fmla="*/ 36 h 318"/>
                <a:gd name="T18" fmla="*/ 159 w 318"/>
                <a:gd name="T19" fmla="*/ 282 h 318"/>
                <a:gd name="T20" fmla="*/ 36 w 318"/>
                <a:gd name="T21" fmla="*/ 159 h 318"/>
                <a:gd name="T22" fmla="*/ 159 w 318"/>
                <a:gd name="T23" fmla="*/ 36 h 318"/>
                <a:gd name="T24" fmla="*/ 282 w 318"/>
                <a:gd name="T25" fmla="*/ 159 h 318"/>
                <a:gd name="T26" fmla="*/ 159 w 318"/>
                <a:gd name="T27" fmla="*/ 28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18">
                  <a:moveTo>
                    <a:pt x="260" y="36"/>
                  </a:moveTo>
                  <a:cubicBezTo>
                    <a:pt x="232" y="14"/>
                    <a:pt x="197" y="0"/>
                    <a:pt x="159" y="0"/>
                  </a:cubicBezTo>
                  <a:cubicBezTo>
                    <a:pt x="120" y="0"/>
                    <a:pt x="85" y="14"/>
                    <a:pt x="58" y="36"/>
                  </a:cubicBezTo>
                  <a:cubicBezTo>
                    <a:pt x="44" y="47"/>
                    <a:pt x="32" y="61"/>
                    <a:pt x="23" y="76"/>
                  </a:cubicBezTo>
                  <a:cubicBezTo>
                    <a:pt x="8" y="100"/>
                    <a:pt x="0" y="128"/>
                    <a:pt x="0" y="159"/>
                  </a:cubicBezTo>
                  <a:cubicBezTo>
                    <a:pt x="0" y="190"/>
                    <a:pt x="8" y="218"/>
                    <a:pt x="23" y="243"/>
                  </a:cubicBezTo>
                  <a:cubicBezTo>
                    <a:pt x="51" y="288"/>
                    <a:pt x="101" y="318"/>
                    <a:pt x="159" y="318"/>
                  </a:cubicBezTo>
                  <a:cubicBezTo>
                    <a:pt x="247" y="318"/>
                    <a:pt x="318" y="247"/>
                    <a:pt x="318" y="159"/>
                  </a:cubicBezTo>
                  <a:cubicBezTo>
                    <a:pt x="318" y="110"/>
                    <a:pt x="295" y="65"/>
                    <a:pt x="260" y="36"/>
                  </a:cubicBezTo>
                  <a:close/>
                  <a:moveTo>
                    <a:pt x="159" y="282"/>
                  </a:moveTo>
                  <a:cubicBezTo>
                    <a:pt x="91" y="282"/>
                    <a:pt x="36" y="227"/>
                    <a:pt x="36" y="159"/>
                  </a:cubicBezTo>
                  <a:cubicBezTo>
                    <a:pt x="36" y="91"/>
                    <a:pt x="91" y="36"/>
                    <a:pt x="159" y="36"/>
                  </a:cubicBezTo>
                  <a:cubicBezTo>
                    <a:pt x="227" y="36"/>
                    <a:pt x="282" y="91"/>
                    <a:pt x="282" y="159"/>
                  </a:cubicBezTo>
                  <a:cubicBezTo>
                    <a:pt x="282" y="227"/>
                    <a:pt x="227" y="282"/>
                    <a:pt x="159" y="282"/>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 name="Freeform 863"/>
            <p:cNvSpPr>
              <a:spLocks noEditPoints="1"/>
            </p:cNvSpPr>
            <p:nvPr/>
          </p:nvSpPr>
          <p:spPr bwMode="auto">
            <a:xfrm>
              <a:off x="-1292225" y="3586163"/>
              <a:ext cx="922338" cy="923925"/>
            </a:xfrm>
            <a:custGeom>
              <a:avLst/>
              <a:gdLst>
                <a:gd name="T0" fmla="*/ 123 w 246"/>
                <a:gd name="T1" fmla="*/ 0 h 246"/>
                <a:gd name="T2" fmla="*/ 0 w 246"/>
                <a:gd name="T3" fmla="*/ 123 h 246"/>
                <a:gd name="T4" fmla="*/ 123 w 246"/>
                <a:gd name="T5" fmla="*/ 246 h 246"/>
                <a:gd name="T6" fmla="*/ 246 w 246"/>
                <a:gd name="T7" fmla="*/ 123 h 246"/>
                <a:gd name="T8" fmla="*/ 123 w 246"/>
                <a:gd name="T9" fmla="*/ 0 h 246"/>
                <a:gd name="T10" fmla="*/ 128 w 246"/>
                <a:gd name="T11" fmla="*/ 235 h 246"/>
                <a:gd name="T12" fmla="*/ 11 w 246"/>
                <a:gd name="T13" fmla="*/ 128 h 246"/>
                <a:gd name="T14" fmla="*/ 118 w 246"/>
                <a:gd name="T15" fmla="*/ 11 h 246"/>
                <a:gd name="T16" fmla="*/ 235 w 246"/>
                <a:gd name="T17" fmla="*/ 118 h 246"/>
                <a:gd name="T18" fmla="*/ 128 w 246"/>
                <a:gd name="T19" fmla="*/ 23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0"/>
                  </a:moveTo>
                  <a:cubicBezTo>
                    <a:pt x="55" y="0"/>
                    <a:pt x="0" y="55"/>
                    <a:pt x="0" y="123"/>
                  </a:cubicBezTo>
                  <a:cubicBezTo>
                    <a:pt x="0" y="191"/>
                    <a:pt x="55" y="246"/>
                    <a:pt x="123" y="246"/>
                  </a:cubicBezTo>
                  <a:cubicBezTo>
                    <a:pt x="191" y="246"/>
                    <a:pt x="246" y="191"/>
                    <a:pt x="246" y="123"/>
                  </a:cubicBezTo>
                  <a:cubicBezTo>
                    <a:pt x="246" y="55"/>
                    <a:pt x="191" y="0"/>
                    <a:pt x="123" y="0"/>
                  </a:cubicBezTo>
                  <a:close/>
                  <a:moveTo>
                    <a:pt x="128" y="235"/>
                  </a:moveTo>
                  <a:cubicBezTo>
                    <a:pt x="66" y="238"/>
                    <a:pt x="13" y="190"/>
                    <a:pt x="11" y="128"/>
                  </a:cubicBezTo>
                  <a:cubicBezTo>
                    <a:pt x="8" y="66"/>
                    <a:pt x="56" y="14"/>
                    <a:pt x="118" y="11"/>
                  </a:cubicBezTo>
                  <a:cubicBezTo>
                    <a:pt x="180" y="8"/>
                    <a:pt x="232" y="56"/>
                    <a:pt x="235" y="118"/>
                  </a:cubicBezTo>
                  <a:cubicBezTo>
                    <a:pt x="238" y="180"/>
                    <a:pt x="190" y="232"/>
                    <a:pt x="128" y="23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 name="Freeform 864"/>
            <p:cNvSpPr>
              <a:spLocks noEditPoints="1"/>
            </p:cNvSpPr>
            <p:nvPr/>
          </p:nvSpPr>
          <p:spPr bwMode="auto">
            <a:xfrm>
              <a:off x="-1262063" y="3616325"/>
              <a:ext cx="862013" cy="863600"/>
            </a:xfrm>
            <a:custGeom>
              <a:avLst/>
              <a:gdLst>
                <a:gd name="T0" fmla="*/ 3 w 230"/>
                <a:gd name="T1" fmla="*/ 120 h 230"/>
                <a:gd name="T2" fmla="*/ 227 w 230"/>
                <a:gd name="T3" fmla="*/ 110 h 230"/>
                <a:gd name="T4" fmla="*/ 217 w 230"/>
                <a:gd name="T5" fmla="*/ 93 h 230"/>
                <a:gd name="T6" fmla="*/ 143 w 230"/>
                <a:gd name="T7" fmla="*/ 98 h 230"/>
                <a:gd name="T8" fmla="*/ 217 w 230"/>
                <a:gd name="T9" fmla="*/ 93 h 230"/>
                <a:gd name="T10" fmla="*/ 158 w 230"/>
                <a:gd name="T11" fmla="*/ 76 h 230"/>
                <a:gd name="T12" fmla="*/ 139 w 230"/>
                <a:gd name="T13" fmla="*/ 13 h 230"/>
                <a:gd name="T14" fmla="*/ 132 w 230"/>
                <a:gd name="T15" fmla="*/ 105 h 230"/>
                <a:gd name="T16" fmla="*/ 134 w 230"/>
                <a:gd name="T17" fmla="*/ 113 h 230"/>
                <a:gd name="T18" fmla="*/ 132 w 230"/>
                <a:gd name="T19" fmla="*/ 105 h 230"/>
                <a:gd name="T20" fmla="*/ 123 w 230"/>
                <a:gd name="T21" fmla="*/ 133 h 230"/>
                <a:gd name="T22" fmla="*/ 129 w 230"/>
                <a:gd name="T23" fmla="*/ 128 h 230"/>
                <a:gd name="T24" fmla="*/ 112 w 230"/>
                <a:gd name="T25" fmla="*/ 10 h 230"/>
                <a:gd name="T26" fmla="*/ 128 w 230"/>
                <a:gd name="T27" fmla="*/ 82 h 230"/>
                <a:gd name="T28" fmla="*/ 112 w 230"/>
                <a:gd name="T29" fmla="*/ 10 h 230"/>
                <a:gd name="T30" fmla="*/ 115 w 230"/>
                <a:gd name="T31" fmla="*/ 100 h 230"/>
                <a:gd name="T32" fmla="*/ 115 w 230"/>
                <a:gd name="T33" fmla="*/ 92 h 230"/>
                <a:gd name="T34" fmla="*/ 115 w 230"/>
                <a:gd name="T35" fmla="*/ 102 h 230"/>
                <a:gd name="T36" fmla="*/ 115 w 230"/>
                <a:gd name="T37" fmla="*/ 128 h 230"/>
                <a:gd name="T38" fmla="*/ 115 w 230"/>
                <a:gd name="T39" fmla="*/ 102 h 230"/>
                <a:gd name="T40" fmla="*/ 101 w 230"/>
                <a:gd name="T41" fmla="*/ 134 h 230"/>
                <a:gd name="T42" fmla="*/ 106 w 230"/>
                <a:gd name="T43" fmla="*/ 127 h 230"/>
                <a:gd name="T44" fmla="*/ 101 w 230"/>
                <a:gd name="T45" fmla="*/ 111 h 230"/>
                <a:gd name="T46" fmla="*/ 93 w 230"/>
                <a:gd name="T47" fmla="*/ 108 h 230"/>
                <a:gd name="T48" fmla="*/ 101 w 230"/>
                <a:gd name="T49" fmla="*/ 111 h 230"/>
                <a:gd name="T50" fmla="*/ 91 w 230"/>
                <a:gd name="T51" fmla="*/ 62 h 230"/>
                <a:gd name="T52" fmla="*/ 25 w 230"/>
                <a:gd name="T53" fmla="*/ 61 h 230"/>
                <a:gd name="T54" fmla="*/ 19 w 230"/>
                <a:gd name="T55" fmla="*/ 73 h 230"/>
                <a:gd name="T56" fmla="*/ 81 w 230"/>
                <a:gd name="T57" fmla="*/ 112 h 230"/>
                <a:gd name="T58" fmla="*/ 19 w 230"/>
                <a:gd name="T59" fmla="*/ 73 h 230"/>
                <a:gd name="T60" fmla="*/ 10 w 230"/>
                <a:gd name="T61" fmla="*/ 120 h 230"/>
                <a:gd name="T62" fmla="*/ 57 w 230"/>
                <a:gd name="T63" fmla="*/ 121 h 230"/>
                <a:gd name="T64" fmla="*/ 35 w 230"/>
                <a:gd name="T65" fmla="*/ 184 h 230"/>
                <a:gd name="T66" fmla="*/ 85 w 230"/>
                <a:gd name="T67" fmla="*/ 134 h 230"/>
                <a:gd name="T68" fmla="*/ 55 w 230"/>
                <a:gd name="T69" fmla="*/ 202 h 230"/>
                <a:gd name="T70" fmla="*/ 119 w 230"/>
                <a:gd name="T71" fmla="*/ 220 h 230"/>
                <a:gd name="T72" fmla="*/ 103 w 230"/>
                <a:gd name="T73" fmla="*/ 172 h 230"/>
                <a:gd name="T74" fmla="*/ 156 w 230"/>
                <a:gd name="T75" fmla="*/ 212 h 230"/>
                <a:gd name="T76" fmla="*/ 168 w 230"/>
                <a:gd name="T77" fmla="*/ 206 h 230"/>
                <a:gd name="T78" fmla="*/ 140 w 230"/>
                <a:gd name="T79" fmla="*/ 137 h 230"/>
                <a:gd name="T80" fmla="*/ 168 w 230"/>
                <a:gd name="T81" fmla="*/ 206 h 230"/>
                <a:gd name="T82" fmla="*/ 165 w 230"/>
                <a:gd name="T83" fmla="*/ 144 h 230"/>
                <a:gd name="T84" fmla="*/ 219 w 230"/>
                <a:gd name="T85" fmla="*/ 106 h 230"/>
                <a:gd name="T86" fmla="*/ 190 w 230"/>
                <a:gd name="T87" fmla="*/ 18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30">
                  <a:moveTo>
                    <a:pt x="110" y="3"/>
                  </a:moveTo>
                  <a:cubicBezTo>
                    <a:pt x="48" y="6"/>
                    <a:pt x="0" y="58"/>
                    <a:pt x="3" y="120"/>
                  </a:cubicBezTo>
                  <a:cubicBezTo>
                    <a:pt x="5" y="182"/>
                    <a:pt x="58" y="230"/>
                    <a:pt x="120" y="227"/>
                  </a:cubicBezTo>
                  <a:cubicBezTo>
                    <a:pt x="182" y="224"/>
                    <a:pt x="230" y="172"/>
                    <a:pt x="227" y="110"/>
                  </a:cubicBezTo>
                  <a:cubicBezTo>
                    <a:pt x="224" y="48"/>
                    <a:pt x="172" y="0"/>
                    <a:pt x="110" y="3"/>
                  </a:cubicBezTo>
                  <a:close/>
                  <a:moveTo>
                    <a:pt x="217" y="93"/>
                  </a:moveTo>
                  <a:cubicBezTo>
                    <a:pt x="150" y="118"/>
                    <a:pt x="150" y="118"/>
                    <a:pt x="150" y="118"/>
                  </a:cubicBezTo>
                  <a:cubicBezTo>
                    <a:pt x="143" y="98"/>
                    <a:pt x="143" y="98"/>
                    <a:pt x="143" y="98"/>
                  </a:cubicBezTo>
                  <a:cubicBezTo>
                    <a:pt x="214" y="80"/>
                    <a:pt x="214" y="80"/>
                    <a:pt x="214" y="80"/>
                  </a:cubicBezTo>
                  <a:cubicBezTo>
                    <a:pt x="215" y="84"/>
                    <a:pt x="216" y="89"/>
                    <a:pt x="217" y="93"/>
                  </a:cubicBezTo>
                  <a:close/>
                  <a:moveTo>
                    <a:pt x="207" y="66"/>
                  </a:moveTo>
                  <a:cubicBezTo>
                    <a:pt x="158" y="76"/>
                    <a:pt x="158" y="76"/>
                    <a:pt x="158" y="76"/>
                  </a:cubicBezTo>
                  <a:cubicBezTo>
                    <a:pt x="145" y="66"/>
                    <a:pt x="145" y="66"/>
                    <a:pt x="145" y="66"/>
                  </a:cubicBezTo>
                  <a:cubicBezTo>
                    <a:pt x="139" y="13"/>
                    <a:pt x="139" y="13"/>
                    <a:pt x="139" y="13"/>
                  </a:cubicBezTo>
                  <a:cubicBezTo>
                    <a:pt x="168" y="20"/>
                    <a:pt x="193" y="39"/>
                    <a:pt x="207" y="66"/>
                  </a:cubicBezTo>
                  <a:close/>
                  <a:moveTo>
                    <a:pt x="132" y="105"/>
                  </a:moveTo>
                  <a:cubicBezTo>
                    <a:pt x="134" y="104"/>
                    <a:pt x="136" y="106"/>
                    <a:pt x="137" y="108"/>
                  </a:cubicBezTo>
                  <a:cubicBezTo>
                    <a:pt x="138" y="110"/>
                    <a:pt x="136" y="113"/>
                    <a:pt x="134" y="113"/>
                  </a:cubicBezTo>
                  <a:cubicBezTo>
                    <a:pt x="132" y="114"/>
                    <a:pt x="130" y="113"/>
                    <a:pt x="129" y="111"/>
                  </a:cubicBezTo>
                  <a:cubicBezTo>
                    <a:pt x="128" y="108"/>
                    <a:pt x="129" y="106"/>
                    <a:pt x="132" y="105"/>
                  </a:cubicBezTo>
                  <a:close/>
                  <a:moveTo>
                    <a:pt x="128" y="134"/>
                  </a:moveTo>
                  <a:cubicBezTo>
                    <a:pt x="127" y="135"/>
                    <a:pt x="124" y="135"/>
                    <a:pt x="123" y="133"/>
                  </a:cubicBezTo>
                  <a:cubicBezTo>
                    <a:pt x="121" y="131"/>
                    <a:pt x="122" y="128"/>
                    <a:pt x="123" y="127"/>
                  </a:cubicBezTo>
                  <a:cubicBezTo>
                    <a:pt x="125" y="126"/>
                    <a:pt x="128" y="126"/>
                    <a:pt x="129" y="128"/>
                  </a:cubicBezTo>
                  <a:cubicBezTo>
                    <a:pt x="131" y="130"/>
                    <a:pt x="130" y="133"/>
                    <a:pt x="128" y="134"/>
                  </a:cubicBezTo>
                  <a:close/>
                  <a:moveTo>
                    <a:pt x="112" y="10"/>
                  </a:moveTo>
                  <a:cubicBezTo>
                    <a:pt x="117" y="10"/>
                    <a:pt x="121" y="10"/>
                    <a:pt x="125" y="11"/>
                  </a:cubicBezTo>
                  <a:cubicBezTo>
                    <a:pt x="128" y="82"/>
                    <a:pt x="128" y="82"/>
                    <a:pt x="128" y="82"/>
                  </a:cubicBezTo>
                  <a:cubicBezTo>
                    <a:pt x="107" y="82"/>
                    <a:pt x="107" y="82"/>
                    <a:pt x="107" y="82"/>
                  </a:cubicBezTo>
                  <a:lnTo>
                    <a:pt x="112" y="10"/>
                  </a:lnTo>
                  <a:close/>
                  <a:moveTo>
                    <a:pt x="119" y="96"/>
                  </a:moveTo>
                  <a:cubicBezTo>
                    <a:pt x="119" y="98"/>
                    <a:pt x="117" y="100"/>
                    <a:pt x="115" y="100"/>
                  </a:cubicBezTo>
                  <a:cubicBezTo>
                    <a:pt x="112" y="100"/>
                    <a:pt x="111" y="98"/>
                    <a:pt x="111" y="96"/>
                  </a:cubicBezTo>
                  <a:cubicBezTo>
                    <a:pt x="111" y="94"/>
                    <a:pt x="112" y="92"/>
                    <a:pt x="115" y="92"/>
                  </a:cubicBezTo>
                  <a:cubicBezTo>
                    <a:pt x="117" y="92"/>
                    <a:pt x="119" y="94"/>
                    <a:pt x="119" y="96"/>
                  </a:cubicBezTo>
                  <a:close/>
                  <a:moveTo>
                    <a:pt x="115" y="102"/>
                  </a:moveTo>
                  <a:cubicBezTo>
                    <a:pt x="122" y="102"/>
                    <a:pt x="128" y="108"/>
                    <a:pt x="128" y="115"/>
                  </a:cubicBezTo>
                  <a:cubicBezTo>
                    <a:pt x="128" y="122"/>
                    <a:pt x="122" y="128"/>
                    <a:pt x="115" y="128"/>
                  </a:cubicBezTo>
                  <a:cubicBezTo>
                    <a:pt x="107" y="128"/>
                    <a:pt x="102" y="122"/>
                    <a:pt x="102" y="115"/>
                  </a:cubicBezTo>
                  <a:cubicBezTo>
                    <a:pt x="102" y="108"/>
                    <a:pt x="107" y="102"/>
                    <a:pt x="115" y="102"/>
                  </a:cubicBezTo>
                  <a:close/>
                  <a:moveTo>
                    <a:pt x="107" y="133"/>
                  </a:moveTo>
                  <a:cubicBezTo>
                    <a:pt x="106" y="135"/>
                    <a:pt x="103" y="135"/>
                    <a:pt x="101" y="134"/>
                  </a:cubicBezTo>
                  <a:cubicBezTo>
                    <a:pt x="99" y="133"/>
                    <a:pt x="99" y="130"/>
                    <a:pt x="100" y="128"/>
                  </a:cubicBezTo>
                  <a:cubicBezTo>
                    <a:pt x="101" y="126"/>
                    <a:pt x="104" y="126"/>
                    <a:pt x="106" y="127"/>
                  </a:cubicBezTo>
                  <a:cubicBezTo>
                    <a:pt x="108" y="128"/>
                    <a:pt x="108" y="131"/>
                    <a:pt x="107" y="133"/>
                  </a:cubicBezTo>
                  <a:close/>
                  <a:moveTo>
                    <a:pt x="101" y="111"/>
                  </a:moveTo>
                  <a:cubicBezTo>
                    <a:pt x="100" y="113"/>
                    <a:pt x="98" y="114"/>
                    <a:pt x="95" y="113"/>
                  </a:cubicBezTo>
                  <a:cubicBezTo>
                    <a:pt x="93" y="113"/>
                    <a:pt x="92" y="110"/>
                    <a:pt x="93" y="108"/>
                  </a:cubicBezTo>
                  <a:cubicBezTo>
                    <a:pt x="93" y="106"/>
                    <a:pt x="96" y="104"/>
                    <a:pt x="98" y="105"/>
                  </a:cubicBezTo>
                  <a:cubicBezTo>
                    <a:pt x="100" y="106"/>
                    <a:pt x="101" y="108"/>
                    <a:pt x="101" y="111"/>
                  </a:cubicBezTo>
                  <a:close/>
                  <a:moveTo>
                    <a:pt x="96" y="12"/>
                  </a:moveTo>
                  <a:cubicBezTo>
                    <a:pt x="91" y="62"/>
                    <a:pt x="91" y="62"/>
                    <a:pt x="91" y="62"/>
                  </a:cubicBezTo>
                  <a:cubicBezTo>
                    <a:pt x="77" y="71"/>
                    <a:pt x="77" y="71"/>
                    <a:pt x="77" y="71"/>
                  </a:cubicBezTo>
                  <a:cubicBezTo>
                    <a:pt x="25" y="61"/>
                    <a:pt x="25" y="61"/>
                    <a:pt x="25" y="61"/>
                  </a:cubicBezTo>
                  <a:cubicBezTo>
                    <a:pt x="40" y="36"/>
                    <a:pt x="66" y="17"/>
                    <a:pt x="96" y="12"/>
                  </a:cubicBezTo>
                  <a:close/>
                  <a:moveTo>
                    <a:pt x="19" y="73"/>
                  </a:moveTo>
                  <a:cubicBezTo>
                    <a:pt x="88" y="92"/>
                    <a:pt x="88" y="92"/>
                    <a:pt x="88" y="92"/>
                  </a:cubicBezTo>
                  <a:cubicBezTo>
                    <a:pt x="81" y="112"/>
                    <a:pt x="81" y="112"/>
                    <a:pt x="81" y="112"/>
                  </a:cubicBezTo>
                  <a:cubicBezTo>
                    <a:pt x="14" y="85"/>
                    <a:pt x="14" y="85"/>
                    <a:pt x="14" y="85"/>
                  </a:cubicBezTo>
                  <a:cubicBezTo>
                    <a:pt x="15" y="81"/>
                    <a:pt x="19" y="73"/>
                    <a:pt x="19" y="73"/>
                  </a:cubicBezTo>
                  <a:close/>
                  <a:moveTo>
                    <a:pt x="35" y="184"/>
                  </a:moveTo>
                  <a:cubicBezTo>
                    <a:pt x="20" y="167"/>
                    <a:pt x="11" y="144"/>
                    <a:pt x="10" y="120"/>
                  </a:cubicBezTo>
                  <a:cubicBezTo>
                    <a:pt x="10" y="113"/>
                    <a:pt x="10" y="107"/>
                    <a:pt x="11" y="101"/>
                  </a:cubicBezTo>
                  <a:cubicBezTo>
                    <a:pt x="57" y="121"/>
                    <a:pt x="57" y="121"/>
                    <a:pt x="57" y="121"/>
                  </a:cubicBezTo>
                  <a:cubicBezTo>
                    <a:pt x="61" y="138"/>
                    <a:pt x="61" y="138"/>
                    <a:pt x="61" y="138"/>
                  </a:cubicBezTo>
                  <a:lnTo>
                    <a:pt x="35" y="184"/>
                  </a:lnTo>
                  <a:close/>
                  <a:moveTo>
                    <a:pt x="45" y="193"/>
                  </a:moveTo>
                  <a:cubicBezTo>
                    <a:pt x="85" y="134"/>
                    <a:pt x="85" y="134"/>
                    <a:pt x="85" y="134"/>
                  </a:cubicBezTo>
                  <a:cubicBezTo>
                    <a:pt x="102" y="146"/>
                    <a:pt x="102" y="146"/>
                    <a:pt x="102" y="146"/>
                  </a:cubicBezTo>
                  <a:cubicBezTo>
                    <a:pt x="55" y="202"/>
                    <a:pt x="55" y="202"/>
                    <a:pt x="55" y="202"/>
                  </a:cubicBezTo>
                  <a:cubicBezTo>
                    <a:pt x="52" y="199"/>
                    <a:pt x="48" y="196"/>
                    <a:pt x="45" y="193"/>
                  </a:cubicBezTo>
                  <a:close/>
                  <a:moveTo>
                    <a:pt x="119" y="220"/>
                  </a:moveTo>
                  <a:cubicBezTo>
                    <a:pt x="101" y="221"/>
                    <a:pt x="84" y="217"/>
                    <a:pt x="69" y="210"/>
                  </a:cubicBezTo>
                  <a:cubicBezTo>
                    <a:pt x="103" y="172"/>
                    <a:pt x="103" y="172"/>
                    <a:pt x="103" y="172"/>
                  </a:cubicBezTo>
                  <a:cubicBezTo>
                    <a:pt x="120" y="173"/>
                    <a:pt x="120" y="173"/>
                    <a:pt x="120" y="173"/>
                  </a:cubicBezTo>
                  <a:cubicBezTo>
                    <a:pt x="156" y="212"/>
                    <a:pt x="156" y="212"/>
                    <a:pt x="156" y="212"/>
                  </a:cubicBezTo>
                  <a:cubicBezTo>
                    <a:pt x="144" y="217"/>
                    <a:pt x="132" y="219"/>
                    <a:pt x="119" y="220"/>
                  </a:cubicBezTo>
                  <a:close/>
                  <a:moveTo>
                    <a:pt x="168" y="206"/>
                  </a:moveTo>
                  <a:cubicBezTo>
                    <a:pt x="123" y="149"/>
                    <a:pt x="123" y="149"/>
                    <a:pt x="123" y="149"/>
                  </a:cubicBezTo>
                  <a:cubicBezTo>
                    <a:pt x="140" y="137"/>
                    <a:pt x="140" y="137"/>
                    <a:pt x="140" y="137"/>
                  </a:cubicBezTo>
                  <a:cubicBezTo>
                    <a:pt x="178" y="199"/>
                    <a:pt x="178" y="199"/>
                    <a:pt x="178" y="199"/>
                  </a:cubicBezTo>
                  <a:cubicBezTo>
                    <a:pt x="175" y="201"/>
                    <a:pt x="171" y="204"/>
                    <a:pt x="168" y="206"/>
                  </a:cubicBezTo>
                  <a:close/>
                  <a:moveTo>
                    <a:pt x="190" y="188"/>
                  </a:moveTo>
                  <a:cubicBezTo>
                    <a:pt x="165" y="144"/>
                    <a:pt x="165" y="144"/>
                    <a:pt x="165" y="144"/>
                  </a:cubicBezTo>
                  <a:cubicBezTo>
                    <a:pt x="171" y="128"/>
                    <a:pt x="171" y="128"/>
                    <a:pt x="171" y="128"/>
                  </a:cubicBezTo>
                  <a:cubicBezTo>
                    <a:pt x="219" y="106"/>
                    <a:pt x="219" y="106"/>
                    <a:pt x="219" y="106"/>
                  </a:cubicBezTo>
                  <a:cubicBezTo>
                    <a:pt x="219" y="108"/>
                    <a:pt x="220" y="109"/>
                    <a:pt x="220" y="110"/>
                  </a:cubicBezTo>
                  <a:cubicBezTo>
                    <a:pt x="221" y="140"/>
                    <a:pt x="210" y="168"/>
                    <a:pt x="190" y="1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 name="Oval 865"/>
            <p:cNvSpPr>
              <a:spLocks noChangeArrowheads="1"/>
            </p:cNvSpPr>
            <p:nvPr/>
          </p:nvSpPr>
          <p:spPr bwMode="auto">
            <a:xfrm>
              <a:off x="-846138" y="3962400"/>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 name="Freeform 866"/>
            <p:cNvSpPr>
              <a:spLocks/>
            </p:cNvSpPr>
            <p:nvPr/>
          </p:nvSpPr>
          <p:spPr bwMode="auto">
            <a:xfrm>
              <a:off x="-782638" y="4006850"/>
              <a:ext cx="38100" cy="38100"/>
            </a:xfrm>
            <a:custGeom>
              <a:avLst/>
              <a:gdLst>
                <a:gd name="T0" fmla="*/ 9 w 10"/>
                <a:gd name="T1" fmla="*/ 4 h 10"/>
                <a:gd name="T2" fmla="*/ 6 w 10"/>
                <a:gd name="T3" fmla="*/ 9 h 10"/>
                <a:gd name="T4" fmla="*/ 1 w 10"/>
                <a:gd name="T5" fmla="*/ 7 h 10"/>
                <a:gd name="T6" fmla="*/ 4 w 10"/>
                <a:gd name="T7" fmla="*/ 1 h 10"/>
                <a:gd name="T8" fmla="*/ 9 w 10"/>
                <a:gd name="T9" fmla="*/ 4 h 10"/>
              </a:gdLst>
              <a:ahLst/>
              <a:cxnLst>
                <a:cxn ang="0">
                  <a:pos x="T0" y="T1"/>
                </a:cxn>
                <a:cxn ang="0">
                  <a:pos x="T2" y="T3"/>
                </a:cxn>
                <a:cxn ang="0">
                  <a:pos x="T4" y="T5"/>
                </a:cxn>
                <a:cxn ang="0">
                  <a:pos x="T6" y="T7"/>
                </a:cxn>
                <a:cxn ang="0">
                  <a:pos x="T8" y="T9"/>
                </a:cxn>
              </a:cxnLst>
              <a:rect l="0" t="0" r="r" b="b"/>
              <a:pathLst>
                <a:path w="10" h="10">
                  <a:moveTo>
                    <a:pt x="9" y="4"/>
                  </a:moveTo>
                  <a:cubicBezTo>
                    <a:pt x="10" y="6"/>
                    <a:pt x="8" y="9"/>
                    <a:pt x="6" y="9"/>
                  </a:cubicBezTo>
                  <a:cubicBezTo>
                    <a:pt x="4" y="10"/>
                    <a:pt x="2" y="9"/>
                    <a:pt x="1" y="7"/>
                  </a:cubicBezTo>
                  <a:cubicBezTo>
                    <a:pt x="0" y="4"/>
                    <a:pt x="1" y="2"/>
                    <a:pt x="4" y="1"/>
                  </a:cubicBezTo>
                  <a:cubicBezTo>
                    <a:pt x="6" y="0"/>
                    <a:pt x="8" y="2"/>
                    <a:pt x="9"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 name="Freeform 867"/>
            <p:cNvSpPr>
              <a:spLocks/>
            </p:cNvSpPr>
            <p:nvPr/>
          </p:nvSpPr>
          <p:spPr bwMode="auto">
            <a:xfrm>
              <a:off x="-808038" y="4089400"/>
              <a:ext cx="36513" cy="33337"/>
            </a:xfrm>
            <a:custGeom>
              <a:avLst/>
              <a:gdLst>
                <a:gd name="T0" fmla="*/ 7 w 10"/>
                <a:gd name="T1" fmla="*/ 8 h 9"/>
                <a:gd name="T2" fmla="*/ 2 w 10"/>
                <a:gd name="T3" fmla="*/ 7 h 9"/>
                <a:gd name="T4" fmla="*/ 2 w 10"/>
                <a:gd name="T5" fmla="*/ 1 h 9"/>
                <a:gd name="T6" fmla="*/ 8 w 10"/>
                <a:gd name="T7" fmla="*/ 2 h 9"/>
                <a:gd name="T8" fmla="*/ 7 w 10"/>
                <a:gd name="T9" fmla="*/ 8 h 9"/>
              </a:gdLst>
              <a:ahLst/>
              <a:cxnLst>
                <a:cxn ang="0">
                  <a:pos x="T0" y="T1"/>
                </a:cxn>
                <a:cxn ang="0">
                  <a:pos x="T2" y="T3"/>
                </a:cxn>
                <a:cxn ang="0">
                  <a:pos x="T4" y="T5"/>
                </a:cxn>
                <a:cxn ang="0">
                  <a:pos x="T6" y="T7"/>
                </a:cxn>
                <a:cxn ang="0">
                  <a:pos x="T8" y="T9"/>
                </a:cxn>
              </a:cxnLst>
              <a:rect l="0" t="0" r="r" b="b"/>
              <a:pathLst>
                <a:path w="10" h="9">
                  <a:moveTo>
                    <a:pt x="7" y="8"/>
                  </a:moveTo>
                  <a:cubicBezTo>
                    <a:pt x="6" y="9"/>
                    <a:pt x="3" y="9"/>
                    <a:pt x="2" y="7"/>
                  </a:cubicBezTo>
                  <a:cubicBezTo>
                    <a:pt x="0" y="5"/>
                    <a:pt x="1" y="2"/>
                    <a:pt x="2" y="1"/>
                  </a:cubicBezTo>
                  <a:cubicBezTo>
                    <a:pt x="4" y="0"/>
                    <a:pt x="7" y="0"/>
                    <a:pt x="8" y="2"/>
                  </a:cubicBezTo>
                  <a:cubicBezTo>
                    <a:pt x="10" y="4"/>
                    <a:pt x="9"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 name="Freeform 868"/>
            <p:cNvSpPr>
              <a:spLocks/>
            </p:cNvSpPr>
            <p:nvPr/>
          </p:nvSpPr>
          <p:spPr bwMode="auto">
            <a:xfrm>
              <a:off x="-890588" y="4089400"/>
              <a:ext cx="33338" cy="33337"/>
            </a:xfrm>
            <a:custGeom>
              <a:avLst/>
              <a:gdLst>
                <a:gd name="T0" fmla="*/ 8 w 9"/>
                <a:gd name="T1" fmla="*/ 7 h 9"/>
                <a:gd name="T2" fmla="*/ 2 w 9"/>
                <a:gd name="T3" fmla="*/ 8 h 9"/>
                <a:gd name="T4" fmla="*/ 1 w 9"/>
                <a:gd name="T5" fmla="*/ 2 h 9"/>
                <a:gd name="T6" fmla="*/ 7 w 9"/>
                <a:gd name="T7" fmla="*/ 1 h 9"/>
                <a:gd name="T8" fmla="*/ 8 w 9"/>
                <a:gd name="T9" fmla="*/ 7 h 9"/>
              </a:gdLst>
              <a:ahLst/>
              <a:cxnLst>
                <a:cxn ang="0">
                  <a:pos x="T0" y="T1"/>
                </a:cxn>
                <a:cxn ang="0">
                  <a:pos x="T2" y="T3"/>
                </a:cxn>
                <a:cxn ang="0">
                  <a:pos x="T4" y="T5"/>
                </a:cxn>
                <a:cxn ang="0">
                  <a:pos x="T6" y="T7"/>
                </a:cxn>
                <a:cxn ang="0">
                  <a:pos x="T8" y="T9"/>
                </a:cxn>
              </a:cxnLst>
              <a:rect l="0" t="0" r="r" b="b"/>
              <a:pathLst>
                <a:path w="9" h="9">
                  <a:moveTo>
                    <a:pt x="8" y="7"/>
                  </a:moveTo>
                  <a:cubicBezTo>
                    <a:pt x="7" y="9"/>
                    <a:pt x="4" y="9"/>
                    <a:pt x="2" y="8"/>
                  </a:cubicBezTo>
                  <a:cubicBezTo>
                    <a:pt x="0" y="7"/>
                    <a:pt x="0" y="4"/>
                    <a:pt x="1" y="2"/>
                  </a:cubicBezTo>
                  <a:cubicBezTo>
                    <a:pt x="2" y="0"/>
                    <a:pt x="5" y="0"/>
                    <a:pt x="7" y="1"/>
                  </a:cubicBezTo>
                  <a:cubicBezTo>
                    <a:pt x="9" y="2"/>
                    <a:pt x="9" y="5"/>
                    <a:pt x="8"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 name="Freeform 869"/>
            <p:cNvSpPr>
              <a:spLocks/>
            </p:cNvSpPr>
            <p:nvPr/>
          </p:nvSpPr>
          <p:spPr bwMode="auto">
            <a:xfrm>
              <a:off x="-917575" y="4006850"/>
              <a:ext cx="34925" cy="38100"/>
            </a:xfrm>
            <a:custGeom>
              <a:avLst/>
              <a:gdLst>
                <a:gd name="T0" fmla="*/ 9 w 9"/>
                <a:gd name="T1" fmla="*/ 7 h 10"/>
                <a:gd name="T2" fmla="*/ 3 w 9"/>
                <a:gd name="T3" fmla="*/ 9 h 10"/>
                <a:gd name="T4" fmla="*/ 1 w 9"/>
                <a:gd name="T5" fmla="*/ 4 h 10"/>
                <a:gd name="T6" fmla="*/ 6 w 9"/>
                <a:gd name="T7" fmla="*/ 1 h 10"/>
                <a:gd name="T8" fmla="*/ 9 w 9"/>
                <a:gd name="T9" fmla="*/ 7 h 10"/>
              </a:gdLst>
              <a:ahLst/>
              <a:cxnLst>
                <a:cxn ang="0">
                  <a:pos x="T0" y="T1"/>
                </a:cxn>
                <a:cxn ang="0">
                  <a:pos x="T2" y="T3"/>
                </a:cxn>
                <a:cxn ang="0">
                  <a:pos x="T4" y="T5"/>
                </a:cxn>
                <a:cxn ang="0">
                  <a:pos x="T6" y="T7"/>
                </a:cxn>
                <a:cxn ang="0">
                  <a:pos x="T8" y="T9"/>
                </a:cxn>
              </a:cxnLst>
              <a:rect l="0" t="0" r="r" b="b"/>
              <a:pathLst>
                <a:path w="9" h="10">
                  <a:moveTo>
                    <a:pt x="9" y="7"/>
                  </a:moveTo>
                  <a:cubicBezTo>
                    <a:pt x="8" y="9"/>
                    <a:pt x="6" y="10"/>
                    <a:pt x="3" y="9"/>
                  </a:cubicBezTo>
                  <a:cubicBezTo>
                    <a:pt x="1" y="9"/>
                    <a:pt x="0" y="6"/>
                    <a:pt x="1" y="4"/>
                  </a:cubicBezTo>
                  <a:cubicBezTo>
                    <a:pt x="1" y="2"/>
                    <a:pt x="4" y="0"/>
                    <a:pt x="6" y="1"/>
                  </a:cubicBezTo>
                  <a:cubicBezTo>
                    <a:pt x="8" y="2"/>
                    <a:pt x="9" y="4"/>
                    <a:pt x="9"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 name="Oval 870"/>
            <p:cNvSpPr>
              <a:spLocks noChangeArrowheads="1"/>
            </p:cNvSpPr>
            <p:nvPr/>
          </p:nvSpPr>
          <p:spPr bwMode="auto">
            <a:xfrm>
              <a:off x="-879475" y="3998913"/>
              <a:ext cx="96838"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 name="Freeform 871"/>
            <p:cNvSpPr>
              <a:spLocks/>
            </p:cNvSpPr>
            <p:nvPr/>
          </p:nvSpPr>
          <p:spPr bwMode="auto">
            <a:xfrm>
              <a:off x="-1093788" y="4119563"/>
              <a:ext cx="214313" cy="255587"/>
            </a:xfrm>
            <a:custGeom>
              <a:avLst/>
              <a:gdLst>
                <a:gd name="T0" fmla="*/ 57 w 57"/>
                <a:gd name="T1" fmla="*/ 12 h 68"/>
                <a:gd name="T2" fmla="*/ 10 w 57"/>
                <a:gd name="T3" fmla="*/ 68 h 68"/>
                <a:gd name="T4" fmla="*/ 0 w 57"/>
                <a:gd name="T5" fmla="*/ 59 h 68"/>
                <a:gd name="T6" fmla="*/ 40 w 57"/>
                <a:gd name="T7" fmla="*/ 0 h 68"/>
                <a:gd name="T8" fmla="*/ 57 w 57"/>
                <a:gd name="T9" fmla="*/ 12 h 68"/>
              </a:gdLst>
              <a:ahLst/>
              <a:cxnLst>
                <a:cxn ang="0">
                  <a:pos x="T0" y="T1"/>
                </a:cxn>
                <a:cxn ang="0">
                  <a:pos x="T2" y="T3"/>
                </a:cxn>
                <a:cxn ang="0">
                  <a:pos x="T4" y="T5"/>
                </a:cxn>
                <a:cxn ang="0">
                  <a:pos x="T6" y="T7"/>
                </a:cxn>
                <a:cxn ang="0">
                  <a:pos x="T8" y="T9"/>
                </a:cxn>
              </a:cxnLst>
              <a:rect l="0" t="0" r="r" b="b"/>
              <a:pathLst>
                <a:path w="57" h="68">
                  <a:moveTo>
                    <a:pt x="57" y="12"/>
                  </a:moveTo>
                  <a:cubicBezTo>
                    <a:pt x="10" y="68"/>
                    <a:pt x="10" y="68"/>
                    <a:pt x="10" y="68"/>
                  </a:cubicBezTo>
                  <a:cubicBezTo>
                    <a:pt x="7" y="65"/>
                    <a:pt x="3" y="62"/>
                    <a:pt x="0" y="59"/>
                  </a:cubicBezTo>
                  <a:cubicBezTo>
                    <a:pt x="40" y="0"/>
                    <a:pt x="40" y="0"/>
                    <a:pt x="40" y="0"/>
                  </a:cubicBezTo>
                  <a:lnTo>
                    <a:pt x="57"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 name="Freeform 872"/>
            <p:cNvSpPr>
              <a:spLocks/>
            </p:cNvSpPr>
            <p:nvPr/>
          </p:nvSpPr>
          <p:spPr bwMode="auto">
            <a:xfrm>
              <a:off x="-1209675" y="3890963"/>
              <a:ext cx="277813" cy="146050"/>
            </a:xfrm>
            <a:custGeom>
              <a:avLst/>
              <a:gdLst>
                <a:gd name="T0" fmla="*/ 74 w 74"/>
                <a:gd name="T1" fmla="*/ 19 h 39"/>
                <a:gd name="T2" fmla="*/ 67 w 74"/>
                <a:gd name="T3" fmla="*/ 39 h 39"/>
                <a:gd name="T4" fmla="*/ 0 w 74"/>
                <a:gd name="T5" fmla="*/ 12 h 39"/>
                <a:gd name="T6" fmla="*/ 5 w 74"/>
                <a:gd name="T7" fmla="*/ 0 h 39"/>
                <a:gd name="T8" fmla="*/ 74 w 74"/>
                <a:gd name="T9" fmla="*/ 19 h 39"/>
              </a:gdLst>
              <a:ahLst/>
              <a:cxnLst>
                <a:cxn ang="0">
                  <a:pos x="T0" y="T1"/>
                </a:cxn>
                <a:cxn ang="0">
                  <a:pos x="T2" y="T3"/>
                </a:cxn>
                <a:cxn ang="0">
                  <a:pos x="T4" y="T5"/>
                </a:cxn>
                <a:cxn ang="0">
                  <a:pos x="T6" y="T7"/>
                </a:cxn>
                <a:cxn ang="0">
                  <a:pos x="T8" y="T9"/>
                </a:cxn>
              </a:cxnLst>
              <a:rect l="0" t="0" r="r" b="b"/>
              <a:pathLst>
                <a:path w="74" h="39">
                  <a:moveTo>
                    <a:pt x="74" y="19"/>
                  </a:moveTo>
                  <a:cubicBezTo>
                    <a:pt x="67" y="39"/>
                    <a:pt x="67" y="39"/>
                    <a:pt x="67" y="39"/>
                  </a:cubicBezTo>
                  <a:cubicBezTo>
                    <a:pt x="0" y="12"/>
                    <a:pt x="0" y="12"/>
                    <a:pt x="0" y="12"/>
                  </a:cubicBezTo>
                  <a:cubicBezTo>
                    <a:pt x="1" y="8"/>
                    <a:pt x="5" y="0"/>
                    <a:pt x="5" y="0"/>
                  </a:cubicBezTo>
                  <a:lnTo>
                    <a:pt x="74"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 name="Freeform 873"/>
            <p:cNvSpPr>
              <a:spLocks/>
            </p:cNvSpPr>
            <p:nvPr/>
          </p:nvSpPr>
          <p:spPr bwMode="auto">
            <a:xfrm>
              <a:off x="-860425" y="3654425"/>
              <a:ext cx="77788" cy="269875"/>
            </a:xfrm>
            <a:custGeom>
              <a:avLst/>
              <a:gdLst>
                <a:gd name="T0" fmla="*/ 21 w 21"/>
                <a:gd name="T1" fmla="*/ 72 h 72"/>
                <a:gd name="T2" fmla="*/ 0 w 21"/>
                <a:gd name="T3" fmla="*/ 72 h 72"/>
                <a:gd name="T4" fmla="*/ 5 w 21"/>
                <a:gd name="T5" fmla="*/ 0 h 72"/>
                <a:gd name="T6" fmla="*/ 18 w 21"/>
                <a:gd name="T7" fmla="*/ 1 h 72"/>
                <a:gd name="T8" fmla="*/ 21 w 21"/>
                <a:gd name="T9" fmla="*/ 72 h 72"/>
              </a:gdLst>
              <a:ahLst/>
              <a:cxnLst>
                <a:cxn ang="0">
                  <a:pos x="T0" y="T1"/>
                </a:cxn>
                <a:cxn ang="0">
                  <a:pos x="T2" y="T3"/>
                </a:cxn>
                <a:cxn ang="0">
                  <a:pos x="T4" y="T5"/>
                </a:cxn>
                <a:cxn ang="0">
                  <a:pos x="T6" y="T7"/>
                </a:cxn>
                <a:cxn ang="0">
                  <a:pos x="T8" y="T9"/>
                </a:cxn>
              </a:cxnLst>
              <a:rect l="0" t="0" r="r" b="b"/>
              <a:pathLst>
                <a:path w="21" h="72">
                  <a:moveTo>
                    <a:pt x="21" y="72"/>
                  </a:moveTo>
                  <a:cubicBezTo>
                    <a:pt x="0" y="72"/>
                    <a:pt x="0" y="72"/>
                    <a:pt x="0" y="72"/>
                  </a:cubicBezTo>
                  <a:cubicBezTo>
                    <a:pt x="5" y="0"/>
                    <a:pt x="5" y="0"/>
                    <a:pt x="5" y="0"/>
                  </a:cubicBezTo>
                  <a:cubicBezTo>
                    <a:pt x="10" y="0"/>
                    <a:pt x="14" y="0"/>
                    <a:pt x="18" y="1"/>
                  </a:cubicBezTo>
                  <a:lnTo>
                    <a:pt x="21" y="7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 name="Freeform 874"/>
            <p:cNvSpPr>
              <a:spLocks/>
            </p:cNvSpPr>
            <p:nvPr/>
          </p:nvSpPr>
          <p:spPr bwMode="auto">
            <a:xfrm>
              <a:off x="-725488" y="3916363"/>
              <a:ext cx="277813" cy="142875"/>
            </a:xfrm>
            <a:custGeom>
              <a:avLst/>
              <a:gdLst>
                <a:gd name="T0" fmla="*/ 74 w 74"/>
                <a:gd name="T1" fmla="*/ 13 h 38"/>
                <a:gd name="T2" fmla="*/ 7 w 74"/>
                <a:gd name="T3" fmla="*/ 38 h 38"/>
                <a:gd name="T4" fmla="*/ 0 w 74"/>
                <a:gd name="T5" fmla="*/ 18 h 38"/>
                <a:gd name="T6" fmla="*/ 71 w 74"/>
                <a:gd name="T7" fmla="*/ 0 h 38"/>
                <a:gd name="T8" fmla="*/ 74 w 74"/>
                <a:gd name="T9" fmla="*/ 13 h 38"/>
              </a:gdLst>
              <a:ahLst/>
              <a:cxnLst>
                <a:cxn ang="0">
                  <a:pos x="T0" y="T1"/>
                </a:cxn>
                <a:cxn ang="0">
                  <a:pos x="T2" y="T3"/>
                </a:cxn>
                <a:cxn ang="0">
                  <a:pos x="T4" y="T5"/>
                </a:cxn>
                <a:cxn ang="0">
                  <a:pos x="T6" y="T7"/>
                </a:cxn>
                <a:cxn ang="0">
                  <a:pos x="T8" y="T9"/>
                </a:cxn>
              </a:cxnLst>
              <a:rect l="0" t="0" r="r" b="b"/>
              <a:pathLst>
                <a:path w="74" h="38">
                  <a:moveTo>
                    <a:pt x="74" y="13"/>
                  </a:moveTo>
                  <a:cubicBezTo>
                    <a:pt x="7" y="38"/>
                    <a:pt x="7" y="38"/>
                    <a:pt x="7" y="38"/>
                  </a:cubicBezTo>
                  <a:cubicBezTo>
                    <a:pt x="0" y="18"/>
                    <a:pt x="0" y="18"/>
                    <a:pt x="0" y="18"/>
                  </a:cubicBezTo>
                  <a:cubicBezTo>
                    <a:pt x="71" y="0"/>
                    <a:pt x="71" y="0"/>
                    <a:pt x="71" y="0"/>
                  </a:cubicBezTo>
                  <a:cubicBezTo>
                    <a:pt x="72" y="4"/>
                    <a:pt x="73" y="9"/>
                    <a:pt x="74"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 name="Freeform 875"/>
            <p:cNvSpPr>
              <a:spLocks/>
            </p:cNvSpPr>
            <p:nvPr/>
          </p:nvSpPr>
          <p:spPr bwMode="auto">
            <a:xfrm>
              <a:off x="-800100" y="4130675"/>
              <a:ext cx="204788" cy="258762"/>
            </a:xfrm>
            <a:custGeom>
              <a:avLst/>
              <a:gdLst>
                <a:gd name="T0" fmla="*/ 55 w 55"/>
                <a:gd name="T1" fmla="*/ 62 h 69"/>
                <a:gd name="T2" fmla="*/ 45 w 55"/>
                <a:gd name="T3" fmla="*/ 69 h 69"/>
                <a:gd name="T4" fmla="*/ 0 w 55"/>
                <a:gd name="T5" fmla="*/ 12 h 69"/>
                <a:gd name="T6" fmla="*/ 17 w 55"/>
                <a:gd name="T7" fmla="*/ 0 h 69"/>
                <a:gd name="T8" fmla="*/ 55 w 55"/>
                <a:gd name="T9" fmla="*/ 62 h 69"/>
              </a:gdLst>
              <a:ahLst/>
              <a:cxnLst>
                <a:cxn ang="0">
                  <a:pos x="T0" y="T1"/>
                </a:cxn>
                <a:cxn ang="0">
                  <a:pos x="T2" y="T3"/>
                </a:cxn>
                <a:cxn ang="0">
                  <a:pos x="T4" y="T5"/>
                </a:cxn>
                <a:cxn ang="0">
                  <a:pos x="T6" y="T7"/>
                </a:cxn>
                <a:cxn ang="0">
                  <a:pos x="T8" y="T9"/>
                </a:cxn>
              </a:cxnLst>
              <a:rect l="0" t="0" r="r" b="b"/>
              <a:pathLst>
                <a:path w="55" h="69">
                  <a:moveTo>
                    <a:pt x="55" y="62"/>
                  </a:moveTo>
                  <a:cubicBezTo>
                    <a:pt x="52" y="64"/>
                    <a:pt x="48" y="67"/>
                    <a:pt x="45" y="69"/>
                  </a:cubicBezTo>
                  <a:cubicBezTo>
                    <a:pt x="0" y="12"/>
                    <a:pt x="0" y="12"/>
                    <a:pt x="0" y="12"/>
                  </a:cubicBezTo>
                  <a:cubicBezTo>
                    <a:pt x="17" y="0"/>
                    <a:pt x="17" y="0"/>
                    <a:pt x="17" y="0"/>
                  </a:cubicBezTo>
                  <a:lnTo>
                    <a:pt x="55" y="6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 name="Freeform 876"/>
            <p:cNvSpPr>
              <a:spLocks/>
            </p:cNvSpPr>
            <p:nvPr/>
          </p:nvSpPr>
          <p:spPr bwMode="auto">
            <a:xfrm>
              <a:off x="-642938" y="4014788"/>
              <a:ext cx="209550" cy="306387"/>
            </a:xfrm>
            <a:custGeom>
              <a:avLst/>
              <a:gdLst>
                <a:gd name="T0" fmla="*/ 55 w 56"/>
                <a:gd name="T1" fmla="*/ 4 h 82"/>
                <a:gd name="T2" fmla="*/ 25 w 56"/>
                <a:gd name="T3" fmla="*/ 82 h 82"/>
                <a:gd name="T4" fmla="*/ 0 w 56"/>
                <a:gd name="T5" fmla="*/ 38 h 82"/>
                <a:gd name="T6" fmla="*/ 6 w 56"/>
                <a:gd name="T7" fmla="*/ 22 h 82"/>
                <a:gd name="T8" fmla="*/ 54 w 56"/>
                <a:gd name="T9" fmla="*/ 0 h 82"/>
                <a:gd name="T10" fmla="*/ 55 w 56"/>
                <a:gd name="T11" fmla="*/ 4 h 82"/>
              </a:gdLst>
              <a:ahLst/>
              <a:cxnLst>
                <a:cxn ang="0">
                  <a:pos x="T0" y="T1"/>
                </a:cxn>
                <a:cxn ang="0">
                  <a:pos x="T2" y="T3"/>
                </a:cxn>
                <a:cxn ang="0">
                  <a:pos x="T4" y="T5"/>
                </a:cxn>
                <a:cxn ang="0">
                  <a:pos x="T6" y="T7"/>
                </a:cxn>
                <a:cxn ang="0">
                  <a:pos x="T8" y="T9"/>
                </a:cxn>
                <a:cxn ang="0">
                  <a:pos x="T10" y="T11"/>
                </a:cxn>
              </a:cxnLst>
              <a:rect l="0" t="0" r="r" b="b"/>
              <a:pathLst>
                <a:path w="56" h="82">
                  <a:moveTo>
                    <a:pt x="55" y="4"/>
                  </a:moveTo>
                  <a:cubicBezTo>
                    <a:pt x="56" y="34"/>
                    <a:pt x="45" y="62"/>
                    <a:pt x="25" y="82"/>
                  </a:cubicBezTo>
                  <a:cubicBezTo>
                    <a:pt x="0" y="38"/>
                    <a:pt x="0" y="38"/>
                    <a:pt x="0" y="38"/>
                  </a:cubicBezTo>
                  <a:cubicBezTo>
                    <a:pt x="6" y="22"/>
                    <a:pt x="6" y="22"/>
                    <a:pt x="6" y="22"/>
                  </a:cubicBezTo>
                  <a:cubicBezTo>
                    <a:pt x="54" y="0"/>
                    <a:pt x="54" y="0"/>
                    <a:pt x="54" y="0"/>
                  </a:cubicBezTo>
                  <a:cubicBezTo>
                    <a:pt x="54" y="2"/>
                    <a:pt x="55" y="3"/>
                    <a:pt x="5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 name="Freeform 877"/>
            <p:cNvSpPr>
              <a:spLocks/>
            </p:cNvSpPr>
            <p:nvPr/>
          </p:nvSpPr>
          <p:spPr bwMode="auto">
            <a:xfrm>
              <a:off x="-1003300" y="4262438"/>
              <a:ext cx="325438" cy="182562"/>
            </a:xfrm>
            <a:custGeom>
              <a:avLst/>
              <a:gdLst>
                <a:gd name="T0" fmla="*/ 87 w 87"/>
                <a:gd name="T1" fmla="*/ 40 h 49"/>
                <a:gd name="T2" fmla="*/ 50 w 87"/>
                <a:gd name="T3" fmla="*/ 48 h 49"/>
                <a:gd name="T4" fmla="*/ 0 w 87"/>
                <a:gd name="T5" fmla="*/ 38 h 49"/>
                <a:gd name="T6" fmla="*/ 34 w 87"/>
                <a:gd name="T7" fmla="*/ 0 h 49"/>
                <a:gd name="T8" fmla="*/ 51 w 87"/>
                <a:gd name="T9" fmla="*/ 1 h 49"/>
                <a:gd name="T10" fmla="*/ 87 w 87"/>
                <a:gd name="T11" fmla="*/ 40 h 49"/>
              </a:gdLst>
              <a:ahLst/>
              <a:cxnLst>
                <a:cxn ang="0">
                  <a:pos x="T0" y="T1"/>
                </a:cxn>
                <a:cxn ang="0">
                  <a:pos x="T2" y="T3"/>
                </a:cxn>
                <a:cxn ang="0">
                  <a:pos x="T4" y="T5"/>
                </a:cxn>
                <a:cxn ang="0">
                  <a:pos x="T6" y="T7"/>
                </a:cxn>
                <a:cxn ang="0">
                  <a:pos x="T8" y="T9"/>
                </a:cxn>
                <a:cxn ang="0">
                  <a:pos x="T10" y="T11"/>
                </a:cxn>
              </a:cxnLst>
              <a:rect l="0" t="0" r="r" b="b"/>
              <a:pathLst>
                <a:path w="87" h="49">
                  <a:moveTo>
                    <a:pt x="87" y="40"/>
                  </a:moveTo>
                  <a:cubicBezTo>
                    <a:pt x="75" y="45"/>
                    <a:pt x="63" y="47"/>
                    <a:pt x="50" y="48"/>
                  </a:cubicBezTo>
                  <a:cubicBezTo>
                    <a:pt x="32" y="49"/>
                    <a:pt x="15" y="45"/>
                    <a:pt x="0" y="38"/>
                  </a:cubicBezTo>
                  <a:cubicBezTo>
                    <a:pt x="34" y="0"/>
                    <a:pt x="34" y="0"/>
                    <a:pt x="34" y="0"/>
                  </a:cubicBezTo>
                  <a:cubicBezTo>
                    <a:pt x="51" y="1"/>
                    <a:pt x="51" y="1"/>
                    <a:pt x="51" y="1"/>
                  </a:cubicBezTo>
                  <a:lnTo>
                    <a:pt x="87"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 name="Freeform 878"/>
            <p:cNvSpPr>
              <a:spLocks/>
            </p:cNvSpPr>
            <p:nvPr/>
          </p:nvSpPr>
          <p:spPr bwMode="auto">
            <a:xfrm>
              <a:off x="-1223963" y="3995738"/>
              <a:ext cx="190500" cy="311150"/>
            </a:xfrm>
            <a:custGeom>
              <a:avLst/>
              <a:gdLst>
                <a:gd name="T0" fmla="*/ 51 w 51"/>
                <a:gd name="T1" fmla="*/ 37 h 83"/>
                <a:gd name="T2" fmla="*/ 25 w 51"/>
                <a:gd name="T3" fmla="*/ 83 h 83"/>
                <a:gd name="T4" fmla="*/ 0 w 51"/>
                <a:gd name="T5" fmla="*/ 19 h 83"/>
                <a:gd name="T6" fmla="*/ 1 w 51"/>
                <a:gd name="T7" fmla="*/ 0 h 83"/>
                <a:gd name="T8" fmla="*/ 47 w 51"/>
                <a:gd name="T9" fmla="*/ 20 h 83"/>
                <a:gd name="T10" fmla="*/ 51 w 51"/>
                <a:gd name="T11" fmla="*/ 37 h 83"/>
              </a:gdLst>
              <a:ahLst/>
              <a:cxnLst>
                <a:cxn ang="0">
                  <a:pos x="T0" y="T1"/>
                </a:cxn>
                <a:cxn ang="0">
                  <a:pos x="T2" y="T3"/>
                </a:cxn>
                <a:cxn ang="0">
                  <a:pos x="T4" y="T5"/>
                </a:cxn>
                <a:cxn ang="0">
                  <a:pos x="T6" y="T7"/>
                </a:cxn>
                <a:cxn ang="0">
                  <a:pos x="T8" y="T9"/>
                </a:cxn>
                <a:cxn ang="0">
                  <a:pos x="T10" y="T11"/>
                </a:cxn>
              </a:cxnLst>
              <a:rect l="0" t="0" r="r" b="b"/>
              <a:pathLst>
                <a:path w="51" h="83">
                  <a:moveTo>
                    <a:pt x="51" y="37"/>
                  </a:moveTo>
                  <a:cubicBezTo>
                    <a:pt x="25" y="83"/>
                    <a:pt x="25" y="83"/>
                    <a:pt x="25" y="83"/>
                  </a:cubicBezTo>
                  <a:cubicBezTo>
                    <a:pt x="10" y="66"/>
                    <a:pt x="1" y="43"/>
                    <a:pt x="0" y="19"/>
                  </a:cubicBezTo>
                  <a:cubicBezTo>
                    <a:pt x="0" y="12"/>
                    <a:pt x="0" y="6"/>
                    <a:pt x="1" y="0"/>
                  </a:cubicBezTo>
                  <a:cubicBezTo>
                    <a:pt x="47" y="20"/>
                    <a:pt x="47" y="20"/>
                    <a:pt x="47" y="20"/>
                  </a:cubicBezTo>
                  <a:lnTo>
                    <a:pt x="51"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5" name="Freeform 879"/>
            <p:cNvSpPr>
              <a:spLocks/>
            </p:cNvSpPr>
            <p:nvPr/>
          </p:nvSpPr>
          <p:spPr bwMode="auto">
            <a:xfrm>
              <a:off x="-1168400" y="3662363"/>
              <a:ext cx="266700" cy="220662"/>
            </a:xfrm>
            <a:custGeom>
              <a:avLst/>
              <a:gdLst>
                <a:gd name="T0" fmla="*/ 71 w 71"/>
                <a:gd name="T1" fmla="*/ 0 h 59"/>
                <a:gd name="T2" fmla="*/ 66 w 71"/>
                <a:gd name="T3" fmla="*/ 50 h 59"/>
                <a:gd name="T4" fmla="*/ 52 w 71"/>
                <a:gd name="T5" fmla="*/ 59 h 59"/>
                <a:gd name="T6" fmla="*/ 0 w 71"/>
                <a:gd name="T7" fmla="*/ 49 h 59"/>
                <a:gd name="T8" fmla="*/ 71 w 71"/>
                <a:gd name="T9" fmla="*/ 0 h 59"/>
              </a:gdLst>
              <a:ahLst/>
              <a:cxnLst>
                <a:cxn ang="0">
                  <a:pos x="T0" y="T1"/>
                </a:cxn>
                <a:cxn ang="0">
                  <a:pos x="T2" y="T3"/>
                </a:cxn>
                <a:cxn ang="0">
                  <a:pos x="T4" y="T5"/>
                </a:cxn>
                <a:cxn ang="0">
                  <a:pos x="T6" y="T7"/>
                </a:cxn>
                <a:cxn ang="0">
                  <a:pos x="T8" y="T9"/>
                </a:cxn>
              </a:cxnLst>
              <a:rect l="0" t="0" r="r" b="b"/>
              <a:pathLst>
                <a:path w="71" h="59">
                  <a:moveTo>
                    <a:pt x="71" y="0"/>
                  </a:moveTo>
                  <a:cubicBezTo>
                    <a:pt x="66" y="50"/>
                    <a:pt x="66" y="50"/>
                    <a:pt x="66" y="50"/>
                  </a:cubicBezTo>
                  <a:cubicBezTo>
                    <a:pt x="52" y="59"/>
                    <a:pt x="52" y="59"/>
                    <a:pt x="52" y="59"/>
                  </a:cubicBezTo>
                  <a:cubicBezTo>
                    <a:pt x="0" y="49"/>
                    <a:pt x="0" y="49"/>
                    <a:pt x="0" y="49"/>
                  </a:cubicBezTo>
                  <a:cubicBezTo>
                    <a:pt x="15" y="24"/>
                    <a:pt x="41" y="5"/>
                    <a:pt x="71"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6" name="Freeform 880"/>
            <p:cNvSpPr>
              <a:spLocks/>
            </p:cNvSpPr>
            <p:nvPr/>
          </p:nvSpPr>
          <p:spPr bwMode="auto">
            <a:xfrm>
              <a:off x="-741363" y="3665538"/>
              <a:ext cx="255588" cy="236537"/>
            </a:xfrm>
            <a:custGeom>
              <a:avLst/>
              <a:gdLst>
                <a:gd name="T0" fmla="*/ 68 w 68"/>
                <a:gd name="T1" fmla="*/ 53 h 63"/>
                <a:gd name="T2" fmla="*/ 19 w 68"/>
                <a:gd name="T3" fmla="*/ 63 h 63"/>
                <a:gd name="T4" fmla="*/ 6 w 68"/>
                <a:gd name="T5" fmla="*/ 53 h 63"/>
                <a:gd name="T6" fmla="*/ 0 w 68"/>
                <a:gd name="T7" fmla="*/ 0 h 63"/>
                <a:gd name="T8" fmla="*/ 68 w 68"/>
                <a:gd name="T9" fmla="*/ 53 h 63"/>
              </a:gdLst>
              <a:ahLst/>
              <a:cxnLst>
                <a:cxn ang="0">
                  <a:pos x="T0" y="T1"/>
                </a:cxn>
                <a:cxn ang="0">
                  <a:pos x="T2" y="T3"/>
                </a:cxn>
                <a:cxn ang="0">
                  <a:pos x="T4" y="T5"/>
                </a:cxn>
                <a:cxn ang="0">
                  <a:pos x="T6" y="T7"/>
                </a:cxn>
                <a:cxn ang="0">
                  <a:pos x="T8" y="T9"/>
                </a:cxn>
              </a:cxnLst>
              <a:rect l="0" t="0" r="r" b="b"/>
              <a:pathLst>
                <a:path w="68" h="63">
                  <a:moveTo>
                    <a:pt x="68" y="53"/>
                  </a:moveTo>
                  <a:cubicBezTo>
                    <a:pt x="19" y="63"/>
                    <a:pt x="19" y="63"/>
                    <a:pt x="19" y="63"/>
                  </a:cubicBezTo>
                  <a:cubicBezTo>
                    <a:pt x="6" y="53"/>
                    <a:pt x="6" y="53"/>
                    <a:pt x="6" y="53"/>
                  </a:cubicBezTo>
                  <a:cubicBezTo>
                    <a:pt x="0" y="0"/>
                    <a:pt x="0" y="0"/>
                    <a:pt x="0" y="0"/>
                  </a:cubicBezTo>
                  <a:cubicBezTo>
                    <a:pt x="29" y="7"/>
                    <a:pt x="54" y="26"/>
                    <a:pt x="68" y="5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7" name="Freeform 881"/>
            <p:cNvSpPr>
              <a:spLocks noEditPoints="1"/>
            </p:cNvSpPr>
            <p:nvPr/>
          </p:nvSpPr>
          <p:spPr bwMode="auto">
            <a:xfrm>
              <a:off x="3368675" y="3440113"/>
              <a:ext cx="1192213" cy="1196975"/>
            </a:xfrm>
            <a:custGeom>
              <a:avLst/>
              <a:gdLst>
                <a:gd name="T0" fmla="*/ 260 w 318"/>
                <a:gd name="T1" fmla="*/ 36 h 319"/>
                <a:gd name="T2" fmla="*/ 159 w 318"/>
                <a:gd name="T3" fmla="*/ 0 h 319"/>
                <a:gd name="T4" fmla="*/ 58 w 318"/>
                <a:gd name="T5" fmla="*/ 36 h 319"/>
                <a:gd name="T6" fmla="*/ 23 w 318"/>
                <a:gd name="T7" fmla="*/ 76 h 319"/>
                <a:gd name="T8" fmla="*/ 0 w 318"/>
                <a:gd name="T9" fmla="*/ 159 h 319"/>
                <a:gd name="T10" fmla="*/ 23 w 318"/>
                <a:gd name="T11" fmla="*/ 243 h 319"/>
                <a:gd name="T12" fmla="*/ 159 w 318"/>
                <a:gd name="T13" fmla="*/ 319 h 319"/>
                <a:gd name="T14" fmla="*/ 318 w 318"/>
                <a:gd name="T15" fmla="*/ 159 h 319"/>
                <a:gd name="T16" fmla="*/ 260 w 318"/>
                <a:gd name="T17" fmla="*/ 36 h 319"/>
                <a:gd name="T18" fmla="*/ 159 w 318"/>
                <a:gd name="T19" fmla="*/ 282 h 319"/>
                <a:gd name="T20" fmla="*/ 36 w 318"/>
                <a:gd name="T21" fmla="*/ 159 h 319"/>
                <a:gd name="T22" fmla="*/ 159 w 318"/>
                <a:gd name="T23" fmla="*/ 36 h 319"/>
                <a:gd name="T24" fmla="*/ 282 w 318"/>
                <a:gd name="T25" fmla="*/ 159 h 319"/>
                <a:gd name="T26" fmla="*/ 159 w 318"/>
                <a:gd name="T27" fmla="*/ 28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319">
                  <a:moveTo>
                    <a:pt x="260" y="36"/>
                  </a:moveTo>
                  <a:cubicBezTo>
                    <a:pt x="233" y="14"/>
                    <a:pt x="198" y="0"/>
                    <a:pt x="159" y="0"/>
                  </a:cubicBezTo>
                  <a:cubicBezTo>
                    <a:pt x="121" y="0"/>
                    <a:pt x="85" y="14"/>
                    <a:pt x="58" y="36"/>
                  </a:cubicBezTo>
                  <a:cubicBezTo>
                    <a:pt x="44" y="48"/>
                    <a:pt x="33" y="61"/>
                    <a:pt x="23" y="76"/>
                  </a:cubicBezTo>
                  <a:cubicBezTo>
                    <a:pt x="8" y="100"/>
                    <a:pt x="0" y="129"/>
                    <a:pt x="0" y="159"/>
                  </a:cubicBezTo>
                  <a:cubicBezTo>
                    <a:pt x="0" y="190"/>
                    <a:pt x="8" y="219"/>
                    <a:pt x="23" y="243"/>
                  </a:cubicBezTo>
                  <a:cubicBezTo>
                    <a:pt x="51" y="288"/>
                    <a:pt x="102" y="319"/>
                    <a:pt x="159" y="319"/>
                  </a:cubicBezTo>
                  <a:cubicBezTo>
                    <a:pt x="247" y="319"/>
                    <a:pt x="318" y="247"/>
                    <a:pt x="318" y="159"/>
                  </a:cubicBezTo>
                  <a:cubicBezTo>
                    <a:pt x="318" y="110"/>
                    <a:pt x="296" y="66"/>
                    <a:pt x="260" y="36"/>
                  </a:cubicBezTo>
                  <a:close/>
                  <a:moveTo>
                    <a:pt x="159" y="282"/>
                  </a:moveTo>
                  <a:cubicBezTo>
                    <a:pt x="91" y="282"/>
                    <a:pt x="36" y="227"/>
                    <a:pt x="36" y="159"/>
                  </a:cubicBezTo>
                  <a:cubicBezTo>
                    <a:pt x="36" y="92"/>
                    <a:pt x="91" y="36"/>
                    <a:pt x="159" y="36"/>
                  </a:cubicBezTo>
                  <a:cubicBezTo>
                    <a:pt x="227" y="36"/>
                    <a:pt x="282" y="92"/>
                    <a:pt x="282" y="159"/>
                  </a:cubicBezTo>
                  <a:cubicBezTo>
                    <a:pt x="282" y="227"/>
                    <a:pt x="227" y="282"/>
                    <a:pt x="159" y="282"/>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8" name="Freeform 882"/>
            <p:cNvSpPr>
              <a:spLocks noEditPoints="1"/>
            </p:cNvSpPr>
            <p:nvPr/>
          </p:nvSpPr>
          <p:spPr bwMode="auto">
            <a:xfrm>
              <a:off x="3503612" y="3575050"/>
              <a:ext cx="922338" cy="923925"/>
            </a:xfrm>
            <a:custGeom>
              <a:avLst/>
              <a:gdLst>
                <a:gd name="T0" fmla="*/ 123 w 246"/>
                <a:gd name="T1" fmla="*/ 0 h 246"/>
                <a:gd name="T2" fmla="*/ 0 w 246"/>
                <a:gd name="T3" fmla="*/ 123 h 246"/>
                <a:gd name="T4" fmla="*/ 123 w 246"/>
                <a:gd name="T5" fmla="*/ 246 h 246"/>
                <a:gd name="T6" fmla="*/ 246 w 246"/>
                <a:gd name="T7" fmla="*/ 123 h 246"/>
                <a:gd name="T8" fmla="*/ 123 w 246"/>
                <a:gd name="T9" fmla="*/ 0 h 246"/>
                <a:gd name="T10" fmla="*/ 128 w 246"/>
                <a:gd name="T11" fmla="*/ 236 h 246"/>
                <a:gd name="T12" fmla="*/ 11 w 246"/>
                <a:gd name="T13" fmla="*/ 128 h 246"/>
                <a:gd name="T14" fmla="*/ 118 w 246"/>
                <a:gd name="T15" fmla="*/ 11 h 246"/>
                <a:gd name="T16" fmla="*/ 235 w 246"/>
                <a:gd name="T17" fmla="*/ 118 h 246"/>
                <a:gd name="T18" fmla="*/ 128 w 246"/>
                <a:gd name="T19"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246">
                  <a:moveTo>
                    <a:pt x="123" y="0"/>
                  </a:moveTo>
                  <a:cubicBezTo>
                    <a:pt x="55" y="0"/>
                    <a:pt x="0" y="56"/>
                    <a:pt x="0" y="123"/>
                  </a:cubicBezTo>
                  <a:cubicBezTo>
                    <a:pt x="0" y="191"/>
                    <a:pt x="55" y="246"/>
                    <a:pt x="123" y="246"/>
                  </a:cubicBezTo>
                  <a:cubicBezTo>
                    <a:pt x="191" y="246"/>
                    <a:pt x="246" y="191"/>
                    <a:pt x="246" y="123"/>
                  </a:cubicBezTo>
                  <a:cubicBezTo>
                    <a:pt x="246" y="56"/>
                    <a:pt x="191" y="0"/>
                    <a:pt x="123" y="0"/>
                  </a:cubicBezTo>
                  <a:close/>
                  <a:moveTo>
                    <a:pt x="128" y="236"/>
                  </a:moveTo>
                  <a:cubicBezTo>
                    <a:pt x="66" y="238"/>
                    <a:pt x="14" y="190"/>
                    <a:pt x="11" y="128"/>
                  </a:cubicBezTo>
                  <a:cubicBezTo>
                    <a:pt x="8" y="66"/>
                    <a:pt x="56" y="14"/>
                    <a:pt x="118" y="11"/>
                  </a:cubicBezTo>
                  <a:cubicBezTo>
                    <a:pt x="180" y="9"/>
                    <a:pt x="232" y="56"/>
                    <a:pt x="235" y="118"/>
                  </a:cubicBezTo>
                  <a:cubicBezTo>
                    <a:pt x="238" y="180"/>
                    <a:pt x="190" y="233"/>
                    <a:pt x="128" y="236"/>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9" name="Freeform 883"/>
            <p:cNvSpPr>
              <a:spLocks noEditPoints="1"/>
            </p:cNvSpPr>
            <p:nvPr/>
          </p:nvSpPr>
          <p:spPr bwMode="auto">
            <a:xfrm>
              <a:off x="3533775" y="3609975"/>
              <a:ext cx="863600" cy="858837"/>
            </a:xfrm>
            <a:custGeom>
              <a:avLst/>
              <a:gdLst>
                <a:gd name="T0" fmla="*/ 3 w 230"/>
                <a:gd name="T1" fmla="*/ 119 h 229"/>
                <a:gd name="T2" fmla="*/ 227 w 230"/>
                <a:gd name="T3" fmla="*/ 109 h 229"/>
                <a:gd name="T4" fmla="*/ 218 w 230"/>
                <a:gd name="T5" fmla="*/ 92 h 229"/>
                <a:gd name="T6" fmla="*/ 144 w 230"/>
                <a:gd name="T7" fmla="*/ 97 h 229"/>
                <a:gd name="T8" fmla="*/ 218 w 230"/>
                <a:gd name="T9" fmla="*/ 92 h 229"/>
                <a:gd name="T10" fmla="*/ 158 w 230"/>
                <a:gd name="T11" fmla="*/ 76 h 229"/>
                <a:gd name="T12" fmla="*/ 139 w 230"/>
                <a:gd name="T13" fmla="*/ 12 h 229"/>
                <a:gd name="T14" fmla="*/ 132 w 230"/>
                <a:gd name="T15" fmla="*/ 105 h 229"/>
                <a:gd name="T16" fmla="*/ 135 w 230"/>
                <a:gd name="T17" fmla="*/ 113 h 229"/>
                <a:gd name="T18" fmla="*/ 132 w 230"/>
                <a:gd name="T19" fmla="*/ 105 h 229"/>
                <a:gd name="T20" fmla="*/ 123 w 230"/>
                <a:gd name="T21" fmla="*/ 132 h 229"/>
                <a:gd name="T22" fmla="*/ 130 w 230"/>
                <a:gd name="T23" fmla="*/ 127 h 229"/>
                <a:gd name="T24" fmla="*/ 113 w 230"/>
                <a:gd name="T25" fmla="*/ 9 h 229"/>
                <a:gd name="T26" fmla="*/ 128 w 230"/>
                <a:gd name="T27" fmla="*/ 82 h 229"/>
                <a:gd name="T28" fmla="*/ 113 w 230"/>
                <a:gd name="T29" fmla="*/ 9 h 229"/>
                <a:gd name="T30" fmla="*/ 115 w 230"/>
                <a:gd name="T31" fmla="*/ 100 h 229"/>
                <a:gd name="T32" fmla="*/ 115 w 230"/>
                <a:gd name="T33" fmla="*/ 91 h 229"/>
                <a:gd name="T34" fmla="*/ 115 w 230"/>
                <a:gd name="T35" fmla="*/ 101 h 229"/>
                <a:gd name="T36" fmla="*/ 115 w 230"/>
                <a:gd name="T37" fmla="*/ 128 h 229"/>
                <a:gd name="T38" fmla="*/ 115 w 230"/>
                <a:gd name="T39" fmla="*/ 101 h 229"/>
                <a:gd name="T40" fmla="*/ 101 w 230"/>
                <a:gd name="T41" fmla="*/ 133 h 229"/>
                <a:gd name="T42" fmla="*/ 106 w 230"/>
                <a:gd name="T43" fmla="*/ 127 h 229"/>
                <a:gd name="T44" fmla="*/ 101 w 230"/>
                <a:gd name="T45" fmla="*/ 110 h 229"/>
                <a:gd name="T46" fmla="*/ 93 w 230"/>
                <a:gd name="T47" fmla="*/ 107 h 229"/>
                <a:gd name="T48" fmla="*/ 101 w 230"/>
                <a:gd name="T49" fmla="*/ 110 h 229"/>
                <a:gd name="T50" fmla="*/ 92 w 230"/>
                <a:gd name="T51" fmla="*/ 61 h 229"/>
                <a:gd name="T52" fmla="*/ 25 w 230"/>
                <a:gd name="T53" fmla="*/ 60 h 229"/>
                <a:gd name="T54" fmla="*/ 19 w 230"/>
                <a:gd name="T55" fmla="*/ 72 h 229"/>
                <a:gd name="T56" fmla="*/ 81 w 230"/>
                <a:gd name="T57" fmla="*/ 112 h 229"/>
                <a:gd name="T58" fmla="*/ 19 w 230"/>
                <a:gd name="T59" fmla="*/ 72 h 229"/>
                <a:gd name="T60" fmla="*/ 10 w 230"/>
                <a:gd name="T61" fmla="*/ 119 h 229"/>
                <a:gd name="T62" fmla="*/ 57 w 230"/>
                <a:gd name="T63" fmla="*/ 120 h 229"/>
                <a:gd name="T64" fmla="*/ 36 w 230"/>
                <a:gd name="T65" fmla="*/ 183 h 229"/>
                <a:gd name="T66" fmla="*/ 85 w 230"/>
                <a:gd name="T67" fmla="*/ 133 h 229"/>
                <a:gd name="T68" fmla="*/ 55 w 230"/>
                <a:gd name="T69" fmla="*/ 201 h 229"/>
                <a:gd name="T70" fmla="*/ 120 w 230"/>
                <a:gd name="T71" fmla="*/ 219 h 229"/>
                <a:gd name="T72" fmla="*/ 103 w 230"/>
                <a:gd name="T73" fmla="*/ 171 h 229"/>
                <a:gd name="T74" fmla="*/ 156 w 230"/>
                <a:gd name="T75" fmla="*/ 211 h 229"/>
                <a:gd name="T76" fmla="*/ 168 w 230"/>
                <a:gd name="T77" fmla="*/ 205 h 229"/>
                <a:gd name="T78" fmla="*/ 140 w 230"/>
                <a:gd name="T79" fmla="*/ 136 h 229"/>
                <a:gd name="T80" fmla="*/ 168 w 230"/>
                <a:gd name="T81" fmla="*/ 205 h 229"/>
                <a:gd name="T82" fmla="*/ 165 w 230"/>
                <a:gd name="T83" fmla="*/ 144 h 229"/>
                <a:gd name="T84" fmla="*/ 220 w 230"/>
                <a:gd name="T85" fmla="*/ 105 h 229"/>
                <a:gd name="T86" fmla="*/ 191 w 230"/>
                <a:gd name="T87" fmla="*/ 18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0" h="229">
                  <a:moveTo>
                    <a:pt x="110" y="2"/>
                  </a:moveTo>
                  <a:cubicBezTo>
                    <a:pt x="48" y="5"/>
                    <a:pt x="0" y="57"/>
                    <a:pt x="3" y="119"/>
                  </a:cubicBezTo>
                  <a:cubicBezTo>
                    <a:pt x="6" y="181"/>
                    <a:pt x="58" y="229"/>
                    <a:pt x="120" y="227"/>
                  </a:cubicBezTo>
                  <a:cubicBezTo>
                    <a:pt x="182" y="224"/>
                    <a:pt x="230" y="171"/>
                    <a:pt x="227" y="109"/>
                  </a:cubicBezTo>
                  <a:cubicBezTo>
                    <a:pt x="224" y="47"/>
                    <a:pt x="172" y="0"/>
                    <a:pt x="110" y="2"/>
                  </a:cubicBezTo>
                  <a:close/>
                  <a:moveTo>
                    <a:pt x="218" y="92"/>
                  </a:moveTo>
                  <a:cubicBezTo>
                    <a:pt x="150" y="117"/>
                    <a:pt x="150" y="117"/>
                    <a:pt x="150" y="117"/>
                  </a:cubicBezTo>
                  <a:cubicBezTo>
                    <a:pt x="144" y="97"/>
                    <a:pt x="144" y="97"/>
                    <a:pt x="144" y="97"/>
                  </a:cubicBezTo>
                  <a:cubicBezTo>
                    <a:pt x="214" y="80"/>
                    <a:pt x="214" y="80"/>
                    <a:pt x="214" y="80"/>
                  </a:cubicBezTo>
                  <a:cubicBezTo>
                    <a:pt x="215" y="84"/>
                    <a:pt x="217" y="88"/>
                    <a:pt x="218" y="92"/>
                  </a:cubicBezTo>
                  <a:close/>
                  <a:moveTo>
                    <a:pt x="208" y="65"/>
                  </a:moveTo>
                  <a:cubicBezTo>
                    <a:pt x="158" y="76"/>
                    <a:pt x="158" y="76"/>
                    <a:pt x="158" y="76"/>
                  </a:cubicBezTo>
                  <a:cubicBezTo>
                    <a:pt x="145" y="65"/>
                    <a:pt x="145" y="65"/>
                    <a:pt x="145" y="65"/>
                  </a:cubicBezTo>
                  <a:cubicBezTo>
                    <a:pt x="139" y="12"/>
                    <a:pt x="139" y="12"/>
                    <a:pt x="139" y="12"/>
                  </a:cubicBezTo>
                  <a:cubicBezTo>
                    <a:pt x="168" y="19"/>
                    <a:pt x="194" y="38"/>
                    <a:pt x="208" y="65"/>
                  </a:cubicBezTo>
                  <a:close/>
                  <a:moveTo>
                    <a:pt x="132" y="105"/>
                  </a:moveTo>
                  <a:cubicBezTo>
                    <a:pt x="134" y="104"/>
                    <a:pt x="136" y="105"/>
                    <a:pt x="137" y="107"/>
                  </a:cubicBezTo>
                  <a:cubicBezTo>
                    <a:pt x="138" y="109"/>
                    <a:pt x="137" y="112"/>
                    <a:pt x="135" y="113"/>
                  </a:cubicBezTo>
                  <a:cubicBezTo>
                    <a:pt x="132" y="113"/>
                    <a:pt x="130" y="112"/>
                    <a:pt x="129" y="110"/>
                  </a:cubicBezTo>
                  <a:cubicBezTo>
                    <a:pt x="128" y="108"/>
                    <a:pt x="130" y="105"/>
                    <a:pt x="132" y="105"/>
                  </a:cubicBezTo>
                  <a:close/>
                  <a:moveTo>
                    <a:pt x="129" y="133"/>
                  </a:moveTo>
                  <a:cubicBezTo>
                    <a:pt x="127" y="135"/>
                    <a:pt x="124" y="134"/>
                    <a:pt x="123" y="132"/>
                  </a:cubicBezTo>
                  <a:cubicBezTo>
                    <a:pt x="121" y="130"/>
                    <a:pt x="122" y="128"/>
                    <a:pt x="124" y="127"/>
                  </a:cubicBezTo>
                  <a:cubicBezTo>
                    <a:pt x="126" y="125"/>
                    <a:pt x="128" y="126"/>
                    <a:pt x="130" y="127"/>
                  </a:cubicBezTo>
                  <a:cubicBezTo>
                    <a:pt x="131" y="129"/>
                    <a:pt x="131" y="132"/>
                    <a:pt x="129" y="133"/>
                  </a:cubicBezTo>
                  <a:close/>
                  <a:moveTo>
                    <a:pt x="113" y="9"/>
                  </a:moveTo>
                  <a:cubicBezTo>
                    <a:pt x="117" y="9"/>
                    <a:pt x="121" y="10"/>
                    <a:pt x="126" y="10"/>
                  </a:cubicBezTo>
                  <a:cubicBezTo>
                    <a:pt x="128" y="82"/>
                    <a:pt x="128" y="82"/>
                    <a:pt x="128" y="82"/>
                  </a:cubicBezTo>
                  <a:cubicBezTo>
                    <a:pt x="107" y="82"/>
                    <a:pt x="107" y="82"/>
                    <a:pt x="107" y="82"/>
                  </a:cubicBezTo>
                  <a:lnTo>
                    <a:pt x="113" y="9"/>
                  </a:lnTo>
                  <a:close/>
                  <a:moveTo>
                    <a:pt x="119" y="95"/>
                  </a:moveTo>
                  <a:cubicBezTo>
                    <a:pt x="119" y="98"/>
                    <a:pt x="117" y="100"/>
                    <a:pt x="115" y="100"/>
                  </a:cubicBezTo>
                  <a:cubicBezTo>
                    <a:pt x="113" y="100"/>
                    <a:pt x="111" y="98"/>
                    <a:pt x="111" y="95"/>
                  </a:cubicBezTo>
                  <a:cubicBezTo>
                    <a:pt x="111" y="93"/>
                    <a:pt x="113" y="91"/>
                    <a:pt x="115" y="91"/>
                  </a:cubicBezTo>
                  <a:cubicBezTo>
                    <a:pt x="117" y="91"/>
                    <a:pt x="119" y="93"/>
                    <a:pt x="119" y="95"/>
                  </a:cubicBezTo>
                  <a:close/>
                  <a:moveTo>
                    <a:pt x="115" y="101"/>
                  </a:moveTo>
                  <a:cubicBezTo>
                    <a:pt x="122" y="101"/>
                    <a:pt x="128" y="107"/>
                    <a:pt x="128" y="114"/>
                  </a:cubicBezTo>
                  <a:cubicBezTo>
                    <a:pt x="128" y="122"/>
                    <a:pt x="122" y="128"/>
                    <a:pt x="115" y="128"/>
                  </a:cubicBezTo>
                  <a:cubicBezTo>
                    <a:pt x="108" y="128"/>
                    <a:pt x="102" y="122"/>
                    <a:pt x="102" y="114"/>
                  </a:cubicBezTo>
                  <a:cubicBezTo>
                    <a:pt x="102" y="107"/>
                    <a:pt x="108" y="101"/>
                    <a:pt x="115" y="101"/>
                  </a:cubicBezTo>
                  <a:close/>
                  <a:moveTo>
                    <a:pt x="107" y="132"/>
                  </a:moveTo>
                  <a:cubicBezTo>
                    <a:pt x="106" y="134"/>
                    <a:pt x="103" y="135"/>
                    <a:pt x="101" y="133"/>
                  </a:cubicBezTo>
                  <a:cubicBezTo>
                    <a:pt x="100" y="132"/>
                    <a:pt x="99" y="129"/>
                    <a:pt x="100" y="127"/>
                  </a:cubicBezTo>
                  <a:cubicBezTo>
                    <a:pt x="102" y="126"/>
                    <a:pt x="104" y="125"/>
                    <a:pt x="106" y="127"/>
                  </a:cubicBezTo>
                  <a:cubicBezTo>
                    <a:pt x="108" y="128"/>
                    <a:pt x="109" y="130"/>
                    <a:pt x="107" y="132"/>
                  </a:cubicBezTo>
                  <a:close/>
                  <a:moveTo>
                    <a:pt x="101" y="110"/>
                  </a:moveTo>
                  <a:cubicBezTo>
                    <a:pt x="100" y="112"/>
                    <a:pt x="98" y="113"/>
                    <a:pt x="96" y="113"/>
                  </a:cubicBezTo>
                  <a:cubicBezTo>
                    <a:pt x="93" y="112"/>
                    <a:pt x="92" y="109"/>
                    <a:pt x="93" y="107"/>
                  </a:cubicBezTo>
                  <a:cubicBezTo>
                    <a:pt x="94" y="105"/>
                    <a:pt x="96" y="104"/>
                    <a:pt x="98" y="105"/>
                  </a:cubicBezTo>
                  <a:cubicBezTo>
                    <a:pt x="100" y="105"/>
                    <a:pt x="102" y="108"/>
                    <a:pt x="101" y="110"/>
                  </a:cubicBezTo>
                  <a:close/>
                  <a:moveTo>
                    <a:pt x="97" y="11"/>
                  </a:moveTo>
                  <a:cubicBezTo>
                    <a:pt x="92" y="61"/>
                    <a:pt x="92" y="61"/>
                    <a:pt x="92" y="61"/>
                  </a:cubicBezTo>
                  <a:cubicBezTo>
                    <a:pt x="77" y="71"/>
                    <a:pt x="77" y="71"/>
                    <a:pt x="77" y="71"/>
                  </a:cubicBezTo>
                  <a:cubicBezTo>
                    <a:pt x="25" y="60"/>
                    <a:pt x="25" y="60"/>
                    <a:pt x="25" y="60"/>
                  </a:cubicBezTo>
                  <a:cubicBezTo>
                    <a:pt x="40" y="35"/>
                    <a:pt x="66" y="17"/>
                    <a:pt x="97" y="11"/>
                  </a:cubicBezTo>
                  <a:close/>
                  <a:moveTo>
                    <a:pt x="19" y="72"/>
                  </a:moveTo>
                  <a:cubicBezTo>
                    <a:pt x="88" y="92"/>
                    <a:pt x="88" y="92"/>
                    <a:pt x="88" y="92"/>
                  </a:cubicBezTo>
                  <a:cubicBezTo>
                    <a:pt x="81" y="112"/>
                    <a:pt x="81" y="112"/>
                    <a:pt x="81" y="112"/>
                  </a:cubicBezTo>
                  <a:cubicBezTo>
                    <a:pt x="15" y="84"/>
                    <a:pt x="15" y="84"/>
                    <a:pt x="15" y="84"/>
                  </a:cubicBezTo>
                  <a:cubicBezTo>
                    <a:pt x="16" y="80"/>
                    <a:pt x="19" y="72"/>
                    <a:pt x="19" y="72"/>
                  </a:cubicBezTo>
                  <a:close/>
                  <a:moveTo>
                    <a:pt x="36" y="183"/>
                  </a:moveTo>
                  <a:cubicBezTo>
                    <a:pt x="21" y="166"/>
                    <a:pt x="11" y="144"/>
                    <a:pt x="10" y="119"/>
                  </a:cubicBezTo>
                  <a:cubicBezTo>
                    <a:pt x="10" y="113"/>
                    <a:pt x="10" y="106"/>
                    <a:pt x="11" y="100"/>
                  </a:cubicBezTo>
                  <a:cubicBezTo>
                    <a:pt x="57" y="120"/>
                    <a:pt x="57" y="120"/>
                    <a:pt x="57" y="120"/>
                  </a:cubicBezTo>
                  <a:cubicBezTo>
                    <a:pt x="62" y="137"/>
                    <a:pt x="62" y="137"/>
                    <a:pt x="62" y="137"/>
                  </a:cubicBezTo>
                  <a:lnTo>
                    <a:pt x="36" y="183"/>
                  </a:lnTo>
                  <a:close/>
                  <a:moveTo>
                    <a:pt x="45" y="193"/>
                  </a:moveTo>
                  <a:cubicBezTo>
                    <a:pt x="85" y="133"/>
                    <a:pt x="85" y="133"/>
                    <a:pt x="85" y="133"/>
                  </a:cubicBezTo>
                  <a:cubicBezTo>
                    <a:pt x="102" y="145"/>
                    <a:pt x="102" y="145"/>
                    <a:pt x="102" y="145"/>
                  </a:cubicBezTo>
                  <a:cubicBezTo>
                    <a:pt x="55" y="201"/>
                    <a:pt x="55" y="201"/>
                    <a:pt x="55" y="201"/>
                  </a:cubicBezTo>
                  <a:cubicBezTo>
                    <a:pt x="52" y="198"/>
                    <a:pt x="48" y="196"/>
                    <a:pt x="45" y="193"/>
                  </a:cubicBezTo>
                  <a:close/>
                  <a:moveTo>
                    <a:pt x="120" y="219"/>
                  </a:moveTo>
                  <a:cubicBezTo>
                    <a:pt x="102" y="220"/>
                    <a:pt x="84" y="216"/>
                    <a:pt x="69" y="209"/>
                  </a:cubicBezTo>
                  <a:cubicBezTo>
                    <a:pt x="103" y="171"/>
                    <a:pt x="103" y="171"/>
                    <a:pt x="103" y="171"/>
                  </a:cubicBezTo>
                  <a:cubicBezTo>
                    <a:pt x="120" y="172"/>
                    <a:pt x="120" y="172"/>
                    <a:pt x="120" y="172"/>
                  </a:cubicBezTo>
                  <a:cubicBezTo>
                    <a:pt x="156" y="211"/>
                    <a:pt x="156" y="211"/>
                    <a:pt x="156" y="211"/>
                  </a:cubicBezTo>
                  <a:cubicBezTo>
                    <a:pt x="145" y="216"/>
                    <a:pt x="132" y="219"/>
                    <a:pt x="120" y="219"/>
                  </a:cubicBezTo>
                  <a:close/>
                  <a:moveTo>
                    <a:pt x="168" y="205"/>
                  </a:moveTo>
                  <a:cubicBezTo>
                    <a:pt x="124" y="149"/>
                    <a:pt x="124" y="149"/>
                    <a:pt x="124" y="149"/>
                  </a:cubicBezTo>
                  <a:cubicBezTo>
                    <a:pt x="140" y="136"/>
                    <a:pt x="140" y="136"/>
                    <a:pt x="140" y="136"/>
                  </a:cubicBezTo>
                  <a:cubicBezTo>
                    <a:pt x="179" y="198"/>
                    <a:pt x="179" y="198"/>
                    <a:pt x="179" y="198"/>
                  </a:cubicBezTo>
                  <a:cubicBezTo>
                    <a:pt x="175" y="201"/>
                    <a:pt x="172" y="203"/>
                    <a:pt x="168" y="205"/>
                  </a:cubicBezTo>
                  <a:close/>
                  <a:moveTo>
                    <a:pt x="191" y="187"/>
                  </a:moveTo>
                  <a:cubicBezTo>
                    <a:pt x="165" y="144"/>
                    <a:pt x="165" y="144"/>
                    <a:pt x="165" y="144"/>
                  </a:cubicBezTo>
                  <a:cubicBezTo>
                    <a:pt x="171" y="128"/>
                    <a:pt x="171" y="128"/>
                    <a:pt x="171" y="128"/>
                  </a:cubicBezTo>
                  <a:cubicBezTo>
                    <a:pt x="220" y="105"/>
                    <a:pt x="220" y="105"/>
                    <a:pt x="220" y="105"/>
                  </a:cubicBezTo>
                  <a:cubicBezTo>
                    <a:pt x="220" y="107"/>
                    <a:pt x="220" y="108"/>
                    <a:pt x="220" y="110"/>
                  </a:cubicBezTo>
                  <a:cubicBezTo>
                    <a:pt x="221" y="140"/>
                    <a:pt x="210" y="167"/>
                    <a:pt x="191" y="18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0" name="Oval 884"/>
            <p:cNvSpPr>
              <a:spLocks noChangeArrowheads="1"/>
            </p:cNvSpPr>
            <p:nvPr/>
          </p:nvSpPr>
          <p:spPr bwMode="auto">
            <a:xfrm>
              <a:off x="3949700" y="3951288"/>
              <a:ext cx="30163" cy="33337"/>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1" name="Freeform 885"/>
            <p:cNvSpPr>
              <a:spLocks/>
            </p:cNvSpPr>
            <p:nvPr/>
          </p:nvSpPr>
          <p:spPr bwMode="auto">
            <a:xfrm>
              <a:off x="4014787" y="3998913"/>
              <a:ext cx="36513" cy="34925"/>
            </a:xfrm>
            <a:custGeom>
              <a:avLst/>
              <a:gdLst>
                <a:gd name="T0" fmla="*/ 9 w 10"/>
                <a:gd name="T1" fmla="*/ 3 h 9"/>
                <a:gd name="T2" fmla="*/ 7 w 10"/>
                <a:gd name="T3" fmla="*/ 9 h 9"/>
                <a:gd name="T4" fmla="*/ 1 w 10"/>
                <a:gd name="T5" fmla="*/ 6 h 9"/>
                <a:gd name="T6" fmla="*/ 4 w 10"/>
                <a:gd name="T7" fmla="*/ 1 h 9"/>
                <a:gd name="T8" fmla="*/ 9 w 10"/>
                <a:gd name="T9" fmla="*/ 3 h 9"/>
              </a:gdLst>
              <a:ahLst/>
              <a:cxnLst>
                <a:cxn ang="0">
                  <a:pos x="T0" y="T1"/>
                </a:cxn>
                <a:cxn ang="0">
                  <a:pos x="T2" y="T3"/>
                </a:cxn>
                <a:cxn ang="0">
                  <a:pos x="T4" y="T5"/>
                </a:cxn>
                <a:cxn ang="0">
                  <a:pos x="T6" y="T7"/>
                </a:cxn>
                <a:cxn ang="0">
                  <a:pos x="T8" y="T9"/>
                </a:cxn>
              </a:cxnLst>
              <a:rect l="0" t="0" r="r" b="b"/>
              <a:pathLst>
                <a:path w="10" h="9">
                  <a:moveTo>
                    <a:pt x="9" y="3"/>
                  </a:moveTo>
                  <a:cubicBezTo>
                    <a:pt x="10" y="5"/>
                    <a:pt x="9" y="8"/>
                    <a:pt x="7" y="9"/>
                  </a:cubicBezTo>
                  <a:cubicBezTo>
                    <a:pt x="4" y="9"/>
                    <a:pt x="2" y="8"/>
                    <a:pt x="1" y="6"/>
                  </a:cubicBezTo>
                  <a:cubicBezTo>
                    <a:pt x="0" y="4"/>
                    <a:pt x="2" y="1"/>
                    <a:pt x="4" y="1"/>
                  </a:cubicBezTo>
                  <a:cubicBezTo>
                    <a:pt x="6" y="0"/>
                    <a:pt x="8" y="1"/>
                    <a:pt x="9"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2" name="Freeform 886"/>
            <p:cNvSpPr>
              <a:spLocks/>
            </p:cNvSpPr>
            <p:nvPr/>
          </p:nvSpPr>
          <p:spPr bwMode="auto">
            <a:xfrm>
              <a:off x="3987800" y="4078288"/>
              <a:ext cx="38100" cy="38100"/>
            </a:xfrm>
            <a:custGeom>
              <a:avLst/>
              <a:gdLst>
                <a:gd name="T0" fmla="*/ 8 w 10"/>
                <a:gd name="T1" fmla="*/ 8 h 10"/>
                <a:gd name="T2" fmla="*/ 2 w 10"/>
                <a:gd name="T3" fmla="*/ 7 h 10"/>
                <a:gd name="T4" fmla="*/ 3 w 10"/>
                <a:gd name="T5" fmla="*/ 2 h 10"/>
                <a:gd name="T6" fmla="*/ 9 w 10"/>
                <a:gd name="T7" fmla="*/ 2 h 10"/>
                <a:gd name="T8" fmla="*/ 8 w 10"/>
                <a:gd name="T9" fmla="*/ 8 h 10"/>
              </a:gdLst>
              <a:ahLst/>
              <a:cxnLst>
                <a:cxn ang="0">
                  <a:pos x="T0" y="T1"/>
                </a:cxn>
                <a:cxn ang="0">
                  <a:pos x="T2" y="T3"/>
                </a:cxn>
                <a:cxn ang="0">
                  <a:pos x="T4" y="T5"/>
                </a:cxn>
                <a:cxn ang="0">
                  <a:pos x="T6" y="T7"/>
                </a:cxn>
                <a:cxn ang="0">
                  <a:pos x="T8" y="T9"/>
                </a:cxn>
              </a:cxnLst>
              <a:rect l="0" t="0" r="r" b="b"/>
              <a:pathLst>
                <a:path w="10" h="10">
                  <a:moveTo>
                    <a:pt x="8" y="8"/>
                  </a:moveTo>
                  <a:cubicBezTo>
                    <a:pt x="6" y="10"/>
                    <a:pt x="3" y="9"/>
                    <a:pt x="2" y="7"/>
                  </a:cubicBezTo>
                  <a:cubicBezTo>
                    <a:pt x="0" y="5"/>
                    <a:pt x="1" y="3"/>
                    <a:pt x="3" y="2"/>
                  </a:cubicBezTo>
                  <a:cubicBezTo>
                    <a:pt x="5" y="0"/>
                    <a:pt x="7" y="1"/>
                    <a:pt x="9" y="2"/>
                  </a:cubicBezTo>
                  <a:cubicBezTo>
                    <a:pt x="10" y="4"/>
                    <a:pt x="10" y="7"/>
                    <a:pt x="8"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3" name="Freeform 887"/>
            <p:cNvSpPr>
              <a:spLocks/>
            </p:cNvSpPr>
            <p:nvPr/>
          </p:nvSpPr>
          <p:spPr bwMode="auto">
            <a:xfrm>
              <a:off x="3905250" y="4078288"/>
              <a:ext cx="38100" cy="38100"/>
            </a:xfrm>
            <a:custGeom>
              <a:avLst/>
              <a:gdLst>
                <a:gd name="T0" fmla="*/ 8 w 10"/>
                <a:gd name="T1" fmla="*/ 7 h 10"/>
                <a:gd name="T2" fmla="*/ 2 w 10"/>
                <a:gd name="T3" fmla="*/ 8 h 10"/>
                <a:gd name="T4" fmla="*/ 1 w 10"/>
                <a:gd name="T5" fmla="*/ 2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4" y="10"/>
                    <a:pt x="2" y="8"/>
                  </a:cubicBezTo>
                  <a:cubicBezTo>
                    <a:pt x="1" y="7"/>
                    <a:pt x="0" y="4"/>
                    <a:pt x="1" y="2"/>
                  </a:cubicBezTo>
                  <a:cubicBezTo>
                    <a:pt x="3" y="1"/>
                    <a:pt x="5" y="0"/>
                    <a:pt x="7" y="2"/>
                  </a:cubicBezTo>
                  <a:cubicBezTo>
                    <a:pt x="9" y="3"/>
                    <a:pt x="10" y="5"/>
                    <a:pt x="8"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4" name="Freeform 888"/>
            <p:cNvSpPr>
              <a:spLocks/>
            </p:cNvSpPr>
            <p:nvPr/>
          </p:nvSpPr>
          <p:spPr bwMode="auto">
            <a:xfrm>
              <a:off x="3879850" y="3998913"/>
              <a:ext cx="36513" cy="34925"/>
            </a:xfrm>
            <a:custGeom>
              <a:avLst/>
              <a:gdLst>
                <a:gd name="T0" fmla="*/ 9 w 10"/>
                <a:gd name="T1" fmla="*/ 6 h 9"/>
                <a:gd name="T2" fmla="*/ 4 w 10"/>
                <a:gd name="T3" fmla="*/ 9 h 9"/>
                <a:gd name="T4" fmla="*/ 1 w 10"/>
                <a:gd name="T5" fmla="*/ 3 h 9"/>
                <a:gd name="T6" fmla="*/ 6 w 10"/>
                <a:gd name="T7" fmla="*/ 1 h 9"/>
                <a:gd name="T8" fmla="*/ 9 w 10"/>
                <a:gd name="T9" fmla="*/ 6 h 9"/>
              </a:gdLst>
              <a:ahLst/>
              <a:cxnLst>
                <a:cxn ang="0">
                  <a:pos x="T0" y="T1"/>
                </a:cxn>
                <a:cxn ang="0">
                  <a:pos x="T2" y="T3"/>
                </a:cxn>
                <a:cxn ang="0">
                  <a:pos x="T4" y="T5"/>
                </a:cxn>
                <a:cxn ang="0">
                  <a:pos x="T6" y="T7"/>
                </a:cxn>
                <a:cxn ang="0">
                  <a:pos x="T8" y="T9"/>
                </a:cxn>
              </a:cxnLst>
              <a:rect l="0" t="0" r="r" b="b"/>
              <a:pathLst>
                <a:path w="10" h="9">
                  <a:moveTo>
                    <a:pt x="9" y="6"/>
                  </a:moveTo>
                  <a:cubicBezTo>
                    <a:pt x="8" y="8"/>
                    <a:pt x="6" y="9"/>
                    <a:pt x="4" y="9"/>
                  </a:cubicBezTo>
                  <a:cubicBezTo>
                    <a:pt x="1" y="8"/>
                    <a:pt x="0" y="5"/>
                    <a:pt x="1" y="3"/>
                  </a:cubicBezTo>
                  <a:cubicBezTo>
                    <a:pt x="2" y="1"/>
                    <a:pt x="4" y="0"/>
                    <a:pt x="6" y="1"/>
                  </a:cubicBezTo>
                  <a:cubicBezTo>
                    <a:pt x="8" y="1"/>
                    <a:pt x="10" y="4"/>
                    <a:pt x="9"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5" name="Oval 889"/>
            <p:cNvSpPr>
              <a:spLocks noChangeArrowheads="1"/>
            </p:cNvSpPr>
            <p:nvPr/>
          </p:nvSpPr>
          <p:spPr bwMode="auto">
            <a:xfrm>
              <a:off x="3916362" y="3987800"/>
              <a:ext cx="98425" cy="1016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6" name="Freeform 890"/>
            <p:cNvSpPr>
              <a:spLocks/>
            </p:cNvSpPr>
            <p:nvPr/>
          </p:nvSpPr>
          <p:spPr bwMode="auto">
            <a:xfrm>
              <a:off x="3703637" y="4108450"/>
              <a:ext cx="212725" cy="254000"/>
            </a:xfrm>
            <a:custGeom>
              <a:avLst/>
              <a:gdLst>
                <a:gd name="T0" fmla="*/ 57 w 57"/>
                <a:gd name="T1" fmla="*/ 12 h 68"/>
                <a:gd name="T2" fmla="*/ 10 w 57"/>
                <a:gd name="T3" fmla="*/ 68 h 68"/>
                <a:gd name="T4" fmla="*/ 0 w 57"/>
                <a:gd name="T5" fmla="*/ 60 h 68"/>
                <a:gd name="T6" fmla="*/ 40 w 57"/>
                <a:gd name="T7" fmla="*/ 0 h 68"/>
                <a:gd name="T8" fmla="*/ 57 w 57"/>
                <a:gd name="T9" fmla="*/ 12 h 68"/>
              </a:gdLst>
              <a:ahLst/>
              <a:cxnLst>
                <a:cxn ang="0">
                  <a:pos x="T0" y="T1"/>
                </a:cxn>
                <a:cxn ang="0">
                  <a:pos x="T2" y="T3"/>
                </a:cxn>
                <a:cxn ang="0">
                  <a:pos x="T4" y="T5"/>
                </a:cxn>
                <a:cxn ang="0">
                  <a:pos x="T6" y="T7"/>
                </a:cxn>
                <a:cxn ang="0">
                  <a:pos x="T8" y="T9"/>
                </a:cxn>
              </a:cxnLst>
              <a:rect l="0" t="0" r="r" b="b"/>
              <a:pathLst>
                <a:path w="57" h="68">
                  <a:moveTo>
                    <a:pt x="57" y="12"/>
                  </a:moveTo>
                  <a:cubicBezTo>
                    <a:pt x="10" y="68"/>
                    <a:pt x="10" y="68"/>
                    <a:pt x="10" y="68"/>
                  </a:cubicBezTo>
                  <a:cubicBezTo>
                    <a:pt x="7" y="65"/>
                    <a:pt x="3" y="63"/>
                    <a:pt x="0" y="60"/>
                  </a:cubicBezTo>
                  <a:cubicBezTo>
                    <a:pt x="40" y="0"/>
                    <a:pt x="40" y="0"/>
                    <a:pt x="40" y="0"/>
                  </a:cubicBezTo>
                  <a:lnTo>
                    <a:pt x="57"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7" name="Freeform 891"/>
            <p:cNvSpPr>
              <a:spLocks/>
            </p:cNvSpPr>
            <p:nvPr/>
          </p:nvSpPr>
          <p:spPr bwMode="auto">
            <a:xfrm>
              <a:off x="3590925" y="3879850"/>
              <a:ext cx="273050" cy="149225"/>
            </a:xfrm>
            <a:custGeom>
              <a:avLst/>
              <a:gdLst>
                <a:gd name="T0" fmla="*/ 73 w 73"/>
                <a:gd name="T1" fmla="*/ 20 h 40"/>
                <a:gd name="T2" fmla="*/ 66 w 73"/>
                <a:gd name="T3" fmla="*/ 40 h 40"/>
                <a:gd name="T4" fmla="*/ 0 w 73"/>
                <a:gd name="T5" fmla="*/ 12 h 40"/>
                <a:gd name="T6" fmla="*/ 4 w 73"/>
                <a:gd name="T7" fmla="*/ 0 h 40"/>
                <a:gd name="T8" fmla="*/ 73 w 73"/>
                <a:gd name="T9" fmla="*/ 20 h 40"/>
              </a:gdLst>
              <a:ahLst/>
              <a:cxnLst>
                <a:cxn ang="0">
                  <a:pos x="T0" y="T1"/>
                </a:cxn>
                <a:cxn ang="0">
                  <a:pos x="T2" y="T3"/>
                </a:cxn>
                <a:cxn ang="0">
                  <a:pos x="T4" y="T5"/>
                </a:cxn>
                <a:cxn ang="0">
                  <a:pos x="T6" y="T7"/>
                </a:cxn>
                <a:cxn ang="0">
                  <a:pos x="T8" y="T9"/>
                </a:cxn>
              </a:cxnLst>
              <a:rect l="0" t="0" r="r" b="b"/>
              <a:pathLst>
                <a:path w="73" h="40">
                  <a:moveTo>
                    <a:pt x="73" y="20"/>
                  </a:moveTo>
                  <a:cubicBezTo>
                    <a:pt x="66" y="40"/>
                    <a:pt x="66" y="40"/>
                    <a:pt x="66" y="40"/>
                  </a:cubicBezTo>
                  <a:cubicBezTo>
                    <a:pt x="0" y="12"/>
                    <a:pt x="0" y="12"/>
                    <a:pt x="0" y="12"/>
                  </a:cubicBezTo>
                  <a:cubicBezTo>
                    <a:pt x="1" y="8"/>
                    <a:pt x="4" y="0"/>
                    <a:pt x="4" y="0"/>
                  </a:cubicBezTo>
                  <a:lnTo>
                    <a:pt x="73" y="2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8" name="Freeform 892"/>
            <p:cNvSpPr>
              <a:spLocks/>
            </p:cNvSpPr>
            <p:nvPr/>
          </p:nvSpPr>
          <p:spPr bwMode="auto">
            <a:xfrm>
              <a:off x="3935412" y="3643313"/>
              <a:ext cx="79375" cy="273050"/>
            </a:xfrm>
            <a:custGeom>
              <a:avLst/>
              <a:gdLst>
                <a:gd name="T0" fmla="*/ 21 w 21"/>
                <a:gd name="T1" fmla="*/ 73 h 73"/>
                <a:gd name="T2" fmla="*/ 0 w 21"/>
                <a:gd name="T3" fmla="*/ 73 h 73"/>
                <a:gd name="T4" fmla="*/ 6 w 21"/>
                <a:gd name="T5" fmla="*/ 0 h 73"/>
                <a:gd name="T6" fmla="*/ 19 w 21"/>
                <a:gd name="T7" fmla="*/ 1 h 73"/>
                <a:gd name="T8" fmla="*/ 21 w 21"/>
                <a:gd name="T9" fmla="*/ 73 h 73"/>
              </a:gdLst>
              <a:ahLst/>
              <a:cxnLst>
                <a:cxn ang="0">
                  <a:pos x="T0" y="T1"/>
                </a:cxn>
                <a:cxn ang="0">
                  <a:pos x="T2" y="T3"/>
                </a:cxn>
                <a:cxn ang="0">
                  <a:pos x="T4" y="T5"/>
                </a:cxn>
                <a:cxn ang="0">
                  <a:pos x="T6" y="T7"/>
                </a:cxn>
                <a:cxn ang="0">
                  <a:pos x="T8" y="T9"/>
                </a:cxn>
              </a:cxnLst>
              <a:rect l="0" t="0" r="r" b="b"/>
              <a:pathLst>
                <a:path w="21" h="73">
                  <a:moveTo>
                    <a:pt x="21" y="73"/>
                  </a:moveTo>
                  <a:cubicBezTo>
                    <a:pt x="0" y="73"/>
                    <a:pt x="0" y="73"/>
                    <a:pt x="0" y="73"/>
                  </a:cubicBezTo>
                  <a:cubicBezTo>
                    <a:pt x="6" y="0"/>
                    <a:pt x="6" y="0"/>
                    <a:pt x="6" y="0"/>
                  </a:cubicBezTo>
                  <a:cubicBezTo>
                    <a:pt x="10" y="0"/>
                    <a:pt x="14" y="1"/>
                    <a:pt x="19" y="1"/>
                  </a:cubicBezTo>
                  <a:lnTo>
                    <a:pt x="21" y="7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89" name="Freeform 893"/>
            <p:cNvSpPr>
              <a:spLocks/>
            </p:cNvSpPr>
            <p:nvPr/>
          </p:nvSpPr>
          <p:spPr bwMode="auto">
            <a:xfrm>
              <a:off x="4073525" y="3910013"/>
              <a:ext cx="277813" cy="138112"/>
            </a:xfrm>
            <a:custGeom>
              <a:avLst/>
              <a:gdLst>
                <a:gd name="T0" fmla="*/ 74 w 74"/>
                <a:gd name="T1" fmla="*/ 12 h 37"/>
                <a:gd name="T2" fmla="*/ 6 w 74"/>
                <a:gd name="T3" fmla="*/ 37 h 37"/>
                <a:gd name="T4" fmla="*/ 0 w 74"/>
                <a:gd name="T5" fmla="*/ 17 h 37"/>
                <a:gd name="T6" fmla="*/ 70 w 74"/>
                <a:gd name="T7" fmla="*/ 0 h 37"/>
                <a:gd name="T8" fmla="*/ 74 w 74"/>
                <a:gd name="T9" fmla="*/ 12 h 37"/>
              </a:gdLst>
              <a:ahLst/>
              <a:cxnLst>
                <a:cxn ang="0">
                  <a:pos x="T0" y="T1"/>
                </a:cxn>
                <a:cxn ang="0">
                  <a:pos x="T2" y="T3"/>
                </a:cxn>
                <a:cxn ang="0">
                  <a:pos x="T4" y="T5"/>
                </a:cxn>
                <a:cxn ang="0">
                  <a:pos x="T6" y="T7"/>
                </a:cxn>
                <a:cxn ang="0">
                  <a:pos x="T8" y="T9"/>
                </a:cxn>
              </a:cxnLst>
              <a:rect l="0" t="0" r="r" b="b"/>
              <a:pathLst>
                <a:path w="74" h="37">
                  <a:moveTo>
                    <a:pt x="74" y="12"/>
                  </a:moveTo>
                  <a:cubicBezTo>
                    <a:pt x="6" y="37"/>
                    <a:pt x="6" y="37"/>
                    <a:pt x="6" y="37"/>
                  </a:cubicBezTo>
                  <a:cubicBezTo>
                    <a:pt x="0" y="17"/>
                    <a:pt x="0" y="17"/>
                    <a:pt x="0" y="17"/>
                  </a:cubicBezTo>
                  <a:cubicBezTo>
                    <a:pt x="70" y="0"/>
                    <a:pt x="70" y="0"/>
                    <a:pt x="70" y="0"/>
                  </a:cubicBezTo>
                  <a:cubicBezTo>
                    <a:pt x="71" y="4"/>
                    <a:pt x="73" y="8"/>
                    <a:pt x="74" y="1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0" name="Freeform 894"/>
            <p:cNvSpPr>
              <a:spLocks/>
            </p:cNvSpPr>
            <p:nvPr/>
          </p:nvSpPr>
          <p:spPr bwMode="auto">
            <a:xfrm>
              <a:off x="3998912" y="4119563"/>
              <a:ext cx="206375" cy="258762"/>
            </a:xfrm>
            <a:custGeom>
              <a:avLst/>
              <a:gdLst>
                <a:gd name="T0" fmla="*/ 55 w 55"/>
                <a:gd name="T1" fmla="*/ 62 h 69"/>
                <a:gd name="T2" fmla="*/ 44 w 55"/>
                <a:gd name="T3" fmla="*/ 69 h 69"/>
                <a:gd name="T4" fmla="*/ 0 w 55"/>
                <a:gd name="T5" fmla="*/ 13 h 69"/>
                <a:gd name="T6" fmla="*/ 16 w 55"/>
                <a:gd name="T7" fmla="*/ 0 h 69"/>
                <a:gd name="T8" fmla="*/ 55 w 55"/>
                <a:gd name="T9" fmla="*/ 62 h 69"/>
              </a:gdLst>
              <a:ahLst/>
              <a:cxnLst>
                <a:cxn ang="0">
                  <a:pos x="T0" y="T1"/>
                </a:cxn>
                <a:cxn ang="0">
                  <a:pos x="T2" y="T3"/>
                </a:cxn>
                <a:cxn ang="0">
                  <a:pos x="T4" y="T5"/>
                </a:cxn>
                <a:cxn ang="0">
                  <a:pos x="T6" y="T7"/>
                </a:cxn>
                <a:cxn ang="0">
                  <a:pos x="T8" y="T9"/>
                </a:cxn>
              </a:cxnLst>
              <a:rect l="0" t="0" r="r" b="b"/>
              <a:pathLst>
                <a:path w="55" h="69">
                  <a:moveTo>
                    <a:pt x="55" y="62"/>
                  </a:moveTo>
                  <a:cubicBezTo>
                    <a:pt x="51" y="65"/>
                    <a:pt x="48" y="67"/>
                    <a:pt x="44" y="69"/>
                  </a:cubicBezTo>
                  <a:cubicBezTo>
                    <a:pt x="0" y="13"/>
                    <a:pt x="0" y="13"/>
                    <a:pt x="0" y="13"/>
                  </a:cubicBezTo>
                  <a:cubicBezTo>
                    <a:pt x="16" y="0"/>
                    <a:pt x="16" y="0"/>
                    <a:pt x="16" y="0"/>
                  </a:cubicBezTo>
                  <a:lnTo>
                    <a:pt x="55" y="6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1" name="Freeform 895"/>
            <p:cNvSpPr>
              <a:spLocks/>
            </p:cNvSpPr>
            <p:nvPr/>
          </p:nvSpPr>
          <p:spPr bwMode="auto">
            <a:xfrm>
              <a:off x="4152900" y="4003675"/>
              <a:ext cx="209550" cy="306387"/>
            </a:xfrm>
            <a:custGeom>
              <a:avLst/>
              <a:gdLst>
                <a:gd name="T0" fmla="*/ 55 w 56"/>
                <a:gd name="T1" fmla="*/ 5 h 82"/>
                <a:gd name="T2" fmla="*/ 26 w 56"/>
                <a:gd name="T3" fmla="*/ 82 h 82"/>
                <a:gd name="T4" fmla="*/ 0 w 56"/>
                <a:gd name="T5" fmla="*/ 39 h 82"/>
                <a:gd name="T6" fmla="*/ 6 w 56"/>
                <a:gd name="T7" fmla="*/ 23 h 82"/>
                <a:gd name="T8" fmla="*/ 55 w 56"/>
                <a:gd name="T9" fmla="*/ 0 h 82"/>
                <a:gd name="T10" fmla="*/ 55 w 56"/>
                <a:gd name="T11" fmla="*/ 5 h 82"/>
              </a:gdLst>
              <a:ahLst/>
              <a:cxnLst>
                <a:cxn ang="0">
                  <a:pos x="T0" y="T1"/>
                </a:cxn>
                <a:cxn ang="0">
                  <a:pos x="T2" y="T3"/>
                </a:cxn>
                <a:cxn ang="0">
                  <a:pos x="T4" y="T5"/>
                </a:cxn>
                <a:cxn ang="0">
                  <a:pos x="T6" y="T7"/>
                </a:cxn>
                <a:cxn ang="0">
                  <a:pos x="T8" y="T9"/>
                </a:cxn>
                <a:cxn ang="0">
                  <a:pos x="T10" y="T11"/>
                </a:cxn>
              </a:cxnLst>
              <a:rect l="0" t="0" r="r" b="b"/>
              <a:pathLst>
                <a:path w="56" h="82">
                  <a:moveTo>
                    <a:pt x="55" y="5"/>
                  </a:moveTo>
                  <a:cubicBezTo>
                    <a:pt x="56" y="35"/>
                    <a:pt x="45" y="62"/>
                    <a:pt x="26" y="82"/>
                  </a:cubicBezTo>
                  <a:cubicBezTo>
                    <a:pt x="0" y="39"/>
                    <a:pt x="0" y="39"/>
                    <a:pt x="0" y="39"/>
                  </a:cubicBezTo>
                  <a:cubicBezTo>
                    <a:pt x="6" y="23"/>
                    <a:pt x="6" y="23"/>
                    <a:pt x="6" y="23"/>
                  </a:cubicBezTo>
                  <a:cubicBezTo>
                    <a:pt x="55" y="0"/>
                    <a:pt x="55" y="0"/>
                    <a:pt x="55" y="0"/>
                  </a:cubicBezTo>
                  <a:cubicBezTo>
                    <a:pt x="55" y="2"/>
                    <a:pt x="55" y="3"/>
                    <a:pt x="55"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2" name="Freeform 896"/>
            <p:cNvSpPr>
              <a:spLocks/>
            </p:cNvSpPr>
            <p:nvPr/>
          </p:nvSpPr>
          <p:spPr bwMode="auto">
            <a:xfrm>
              <a:off x="3792537" y="4251325"/>
              <a:ext cx="327025" cy="182562"/>
            </a:xfrm>
            <a:custGeom>
              <a:avLst/>
              <a:gdLst>
                <a:gd name="T0" fmla="*/ 87 w 87"/>
                <a:gd name="T1" fmla="*/ 40 h 49"/>
                <a:gd name="T2" fmla="*/ 51 w 87"/>
                <a:gd name="T3" fmla="*/ 48 h 49"/>
                <a:gd name="T4" fmla="*/ 0 w 87"/>
                <a:gd name="T5" fmla="*/ 38 h 49"/>
                <a:gd name="T6" fmla="*/ 34 w 87"/>
                <a:gd name="T7" fmla="*/ 0 h 49"/>
                <a:gd name="T8" fmla="*/ 51 w 87"/>
                <a:gd name="T9" fmla="*/ 1 h 49"/>
                <a:gd name="T10" fmla="*/ 87 w 87"/>
                <a:gd name="T11" fmla="*/ 40 h 49"/>
              </a:gdLst>
              <a:ahLst/>
              <a:cxnLst>
                <a:cxn ang="0">
                  <a:pos x="T0" y="T1"/>
                </a:cxn>
                <a:cxn ang="0">
                  <a:pos x="T2" y="T3"/>
                </a:cxn>
                <a:cxn ang="0">
                  <a:pos x="T4" y="T5"/>
                </a:cxn>
                <a:cxn ang="0">
                  <a:pos x="T6" y="T7"/>
                </a:cxn>
                <a:cxn ang="0">
                  <a:pos x="T8" y="T9"/>
                </a:cxn>
                <a:cxn ang="0">
                  <a:pos x="T10" y="T11"/>
                </a:cxn>
              </a:cxnLst>
              <a:rect l="0" t="0" r="r" b="b"/>
              <a:pathLst>
                <a:path w="87" h="49">
                  <a:moveTo>
                    <a:pt x="87" y="40"/>
                  </a:moveTo>
                  <a:cubicBezTo>
                    <a:pt x="76" y="45"/>
                    <a:pt x="63" y="48"/>
                    <a:pt x="51" y="48"/>
                  </a:cubicBezTo>
                  <a:cubicBezTo>
                    <a:pt x="33" y="49"/>
                    <a:pt x="15" y="45"/>
                    <a:pt x="0" y="38"/>
                  </a:cubicBezTo>
                  <a:cubicBezTo>
                    <a:pt x="34" y="0"/>
                    <a:pt x="34" y="0"/>
                    <a:pt x="34" y="0"/>
                  </a:cubicBezTo>
                  <a:cubicBezTo>
                    <a:pt x="51" y="1"/>
                    <a:pt x="51" y="1"/>
                    <a:pt x="51" y="1"/>
                  </a:cubicBezTo>
                  <a:lnTo>
                    <a:pt x="87"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3" name="Freeform 897"/>
            <p:cNvSpPr>
              <a:spLocks/>
            </p:cNvSpPr>
            <p:nvPr/>
          </p:nvSpPr>
          <p:spPr bwMode="auto">
            <a:xfrm>
              <a:off x="3571875" y="3984625"/>
              <a:ext cx="195263" cy="311150"/>
            </a:xfrm>
            <a:custGeom>
              <a:avLst/>
              <a:gdLst>
                <a:gd name="T0" fmla="*/ 52 w 52"/>
                <a:gd name="T1" fmla="*/ 37 h 83"/>
                <a:gd name="T2" fmla="*/ 26 w 52"/>
                <a:gd name="T3" fmla="*/ 83 h 83"/>
                <a:gd name="T4" fmla="*/ 0 w 52"/>
                <a:gd name="T5" fmla="*/ 19 h 83"/>
                <a:gd name="T6" fmla="*/ 1 w 52"/>
                <a:gd name="T7" fmla="*/ 0 h 83"/>
                <a:gd name="T8" fmla="*/ 47 w 52"/>
                <a:gd name="T9" fmla="*/ 20 h 83"/>
                <a:gd name="T10" fmla="*/ 52 w 52"/>
                <a:gd name="T11" fmla="*/ 37 h 83"/>
              </a:gdLst>
              <a:ahLst/>
              <a:cxnLst>
                <a:cxn ang="0">
                  <a:pos x="T0" y="T1"/>
                </a:cxn>
                <a:cxn ang="0">
                  <a:pos x="T2" y="T3"/>
                </a:cxn>
                <a:cxn ang="0">
                  <a:pos x="T4" y="T5"/>
                </a:cxn>
                <a:cxn ang="0">
                  <a:pos x="T6" y="T7"/>
                </a:cxn>
                <a:cxn ang="0">
                  <a:pos x="T8" y="T9"/>
                </a:cxn>
                <a:cxn ang="0">
                  <a:pos x="T10" y="T11"/>
                </a:cxn>
              </a:cxnLst>
              <a:rect l="0" t="0" r="r" b="b"/>
              <a:pathLst>
                <a:path w="52" h="83">
                  <a:moveTo>
                    <a:pt x="52" y="37"/>
                  </a:moveTo>
                  <a:cubicBezTo>
                    <a:pt x="26" y="83"/>
                    <a:pt x="26" y="83"/>
                    <a:pt x="26" y="83"/>
                  </a:cubicBezTo>
                  <a:cubicBezTo>
                    <a:pt x="11" y="66"/>
                    <a:pt x="1" y="44"/>
                    <a:pt x="0" y="19"/>
                  </a:cubicBezTo>
                  <a:cubicBezTo>
                    <a:pt x="0" y="13"/>
                    <a:pt x="0" y="6"/>
                    <a:pt x="1" y="0"/>
                  </a:cubicBezTo>
                  <a:cubicBezTo>
                    <a:pt x="47" y="20"/>
                    <a:pt x="47" y="20"/>
                    <a:pt x="47" y="20"/>
                  </a:cubicBezTo>
                  <a:lnTo>
                    <a:pt x="52"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4" name="Freeform 898"/>
            <p:cNvSpPr>
              <a:spLocks/>
            </p:cNvSpPr>
            <p:nvPr/>
          </p:nvSpPr>
          <p:spPr bwMode="auto">
            <a:xfrm>
              <a:off x="3627437" y="3651250"/>
              <a:ext cx="269875" cy="223837"/>
            </a:xfrm>
            <a:custGeom>
              <a:avLst/>
              <a:gdLst>
                <a:gd name="T0" fmla="*/ 72 w 72"/>
                <a:gd name="T1" fmla="*/ 0 h 60"/>
                <a:gd name="T2" fmla="*/ 67 w 72"/>
                <a:gd name="T3" fmla="*/ 50 h 60"/>
                <a:gd name="T4" fmla="*/ 52 w 72"/>
                <a:gd name="T5" fmla="*/ 60 h 60"/>
                <a:gd name="T6" fmla="*/ 0 w 72"/>
                <a:gd name="T7" fmla="*/ 49 h 60"/>
                <a:gd name="T8" fmla="*/ 72 w 72"/>
                <a:gd name="T9" fmla="*/ 0 h 60"/>
              </a:gdLst>
              <a:ahLst/>
              <a:cxnLst>
                <a:cxn ang="0">
                  <a:pos x="T0" y="T1"/>
                </a:cxn>
                <a:cxn ang="0">
                  <a:pos x="T2" y="T3"/>
                </a:cxn>
                <a:cxn ang="0">
                  <a:pos x="T4" y="T5"/>
                </a:cxn>
                <a:cxn ang="0">
                  <a:pos x="T6" y="T7"/>
                </a:cxn>
                <a:cxn ang="0">
                  <a:pos x="T8" y="T9"/>
                </a:cxn>
              </a:cxnLst>
              <a:rect l="0" t="0" r="r" b="b"/>
              <a:pathLst>
                <a:path w="72" h="60">
                  <a:moveTo>
                    <a:pt x="72" y="0"/>
                  </a:moveTo>
                  <a:cubicBezTo>
                    <a:pt x="67" y="50"/>
                    <a:pt x="67" y="50"/>
                    <a:pt x="67" y="50"/>
                  </a:cubicBezTo>
                  <a:cubicBezTo>
                    <a:pt x="52" y="60"/>
                    <a:pt x="52" y="60"/>
                    <a:pt x="52" y="60"/>
                  </a:cubicBezTo>
                  <a:cubicBezTo>
                    <a:pt x="0" y="49"/>
                    <a:pt x="0" y="49"/>
                    <a:pt x="0" y="49"/>
                  </a:cubicBezTo>
                  <a:cubicBezTo>
                    <a:pt x="15" y="24"/>
                    <a:pt x="41" y="6"/>
                    <a:pt x="72"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5" name="Freeform 899"/>
            <p:cNvSpPr>
              <a:spLocks/>
            </p:cNvSpPr>
            <p:nvPr/>
          </p:nvSpPr>
          <p:spPr bwMode="auto">
            <a:xfrm>
              <a:off x="4056062" y="3654425"/>
              <a:ext cx="258763" cy="239712"/>
            </a:xfrm>
            <a:custGeom>
              <a:avLst/>
              <a:gdLst>
                <a:gd name="T0" fmla="*/ 69 w 69"/>
                <a:gd name="T1" fmla="*/ 53 h 64"/>
                <a:gd name="T2" fmla="*/ 19 w 69"/>
                <a:gd name="T3" fmla="*/ 64 h 64"/>
                <a:gd name="T4" fmla="*/ 6 w 69"/>
                <a:gd name="T5" fmla="*/ 53 h 64"/>
                <a:gd name="T6" fmla="*/ 0 w 69"/>
                <a:gd name="T7" fmla="*/ 0 h 64"/>
                <a:gd name="T8" fmla="*/ 69 w 69"/>
                <a:gd name="T9" fmla="*/ 53 h 64"/>
              </a:gdLst>
              <a:ahLst/>
              <a:cxnLst>
                <a:cxn ang="0">
                  <a:pos x="T0" y="T1"/>
                </a:cxn>
                <a:cxn ang="0">
                  <a:pos x="T2" y="T3"/>
                </a:cxn>
                <a:cxn ang="0">
                  <a:pos x="T4" y="T5"/>
                </a:cxn>
                <a:cxn ang="0">
                  <a:pos x="T6" y="T7"/>
                </a:cxn>
                <a:cxn ang="0">
                  <a:pos x="T8" y="T9"/>
                </a:cxn>
              </a:cxnLst>
              <a:rect l="0" t="0" r="r" b="b"/>
              <a:pathLst>
                <a:path w="69" h="64">
                  <a:moveTo>
                    <a:pt x="69" y="53"/>
                  </a:moveTo>
                  <a:cubicBezTo>
                    <a:pt x="19" y="64"/>
                    <a:pt x="19" y="64"/>
                    <a:pt x="19" y="64"/>
                  </a:cubicBezTo>
                  <a:cubicBezTo>
                    <a:pt x="6" y="53"/>
                    <a:pt x="6" y="53"/>
                    <a:pt x="6" y="53"/>
                  </a:cubicBezTo>
                  <a:cubicBezTo>
                    <a:pt x="0" y="0"/>
                    <a:pt x="0" y="0"/>
                    <a:pt x="0" y="0"/>
                  </a:cubicBezTo>
                  <a:cubicBezTo>
                    <a:pt x="29" y="7"/>
                    <a:pt x="55" y="26"/>
                    <a:pt x="69" y="5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96" name="Group 95"/>
          <p:cNvGrpSpPr/>
          <p:nvPr/>
        </p:nvGrpSpPr>
        <p:grpSpPr>
          <a:xfrm>
            <a:off x="5467016" y="3592564"/>
            <a:ext cx="1038793" cy="367118"/>
            <a:chOff x="1868488" y="2476500"/>
            <a:chExt cx="5403850" cy="1909763"/>
          </a:xfrm>
        </p:grpSpPr>
        <p:sp>
          <p:nvSpPr>
            <p:cNvPr id="97" name="Freeform 904"/>
            <p:cNvSpPr>
              <a:spLocks/>
            </p:cNvSpPr>
            <p:nvPr/>
          </p:nvSpPr>
          <p:spPr bwMode="auto">
            <a:xfrm>
              <a:off x="1868488" y="3403600"/>
              <a:ext cx="5403850" cy="704850"/>
            </a:xfrm>
            <a:custGeom>
              <a:avLst/>
              <a:gdLst>
                <a:gd name="T0" fmla="*/ 1441 w 1441"/>
                <a:gd name="T1" fmla="*/ 58 h 188"/>
                <a:gd name="T2" fmla="*/ 1430 w 1441"/>
                <a:gd name="T3" fmla="*/ 93 h 188"/>
                <a:gd name="T4" fmla="*/ 1430 w 1441"/>
                <a:gd name="T5" fmla="*/ 122 h 188"/>
                <a:gd name="T6" fmla="*/ 1419 w 1441"/>
                <a:gd name="T7" fmla="*/ 132 h 188"/>
                <a:gd name="T8" fmla="*/ 1355 w 1441"/>
                <a:gd name="T9" fmla="*/ 166 h 188"/>
                <a:gd name="T10" fmla="*/ 1313 w 1441"/>
                <a:gd name="T11" fmla="*/ 188 h 188"/>
                <a:gd name="T12" fmla="*/ 129 w 1441"/>
                <a:gd name="T13" fmla="*/ 188 h 188"/>
                <a:gd name="T14" fmla="*/ 41 w 1441"/>
                <a:gd name="T15" fmla="*/ 162 h 188"/>
                <a:gd name="T16" fmla="*/ 11 w 1441"/>
                <a:gd name="T17" fmla="*/ 143 h 188"/>
                <a:gd name="T18" fmla="*/ 10 w 1441"/>
                <a:gd name="T19" fmla="*/ 138 h 188"/>
                <a:gd name="T20" fmla="*/ 6 w 1441"/>
                <a:gd name="T21" fmla="*/ 106 h 188"/>
                <a:gd name="T22" fmla="*/ 1 w 1441"/>
                <a:gd name="T23" fmla="*/ 67 h 188"/>
                <a:gd name="T24" fmla="*/ 1 w 1441"/>
                <a:gd name="T25" fmla="*/ 62 h 188"/>
                <a:gd name="T26" fmla="*/ 162 w 1441"/>
                <a:gd name="T27" fmla="*/ 62 h 188"/>
                <a:gd name="T28" fmla="*/ 192 w 1441"/>
                <a:gd name="T29" fmla="*/ 50 h 188"/>
                <a:gd name="T30" fmla="*/ 1231 w 1441"/>
                <a:gd name="T31" fmla="*/ 50 h 188"/>
                <a:gd name="T32" fmla="*/ 1304 w 1441"/>
                <a:gd name="T33" fmla="*/ 0 h 188"/>
                <a:gd name="T34" fmla="*/ 1406 w 1441"/>
                <a:gd name="T35" fmla="*/ 0 h 188"/>
                <a:gd name="T36" fmla="*/ 1437 w 1441"/>
                <a:gd name="T37" fmla="*/ 28 h 188"/>
                <a:gd name="T38" fmla="*/ 1441 w 1441"/>
                <a:gd name="T39" fmla="*/ 43 h 188"/>
                <a:gd name="T40" fmla="*/ 1441 w 1441"/>
                <a:gd name="T41" fmla="*/ 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1" h="188">
                  <a:moveTo>
                    <a:pt x="1441" y="58"/>
                  </a:moveTo>
                  <a:cubicBezTo>
                    <a:pt x="1441" y="58"/>
                    <a:pt x="1429" y="88"/>
                    <a:pt x="1430" y="93"/>
                  </a:cubicBezTo>
                  <a:cubicBezTo>
                    <a:pt x="1430" y="98"/>
                    <a:pt x="1430" y="122"/>
                    <a:pt x="1430" y="122"/>
                  </a:cubicBezTo>
                  <a:cubicBezTo>
                    <a:pt x="1430" y="122"/>
                    <a:pt x="1428" y="126"/>
                    <a:pt x="1419" y="132"/>
                  </a:cubicBezTo>
                  <a:cubicBezTo>
                    <a:pt x="1410" y="137"/>
                    <a:pt x="1356" y="163"/>
                    <a:pt x="1355" y="166"/>
                  </a:cubicBezTo>
                  <a:cubicBezTo>
                    <a:pt x="1353" y="168"/>
                    <a:pt x="1313" y="188"/>
                    <a:pt x="1313" y="188"/>
                  </a:cubicBezTo>
                  <a:cubicBezTo>
                    <a:pt x="129" y="188"/>
                    <a:pt x="129" y="188"/>
                    <a:pt x="129" y="188"/>
                  </a:cubicBezTo>
                  <a:cubicBezTo>
                    <a:pt x="129" y="188"/>
                    <a:pt x="71" y="182"/>
                    <a:pt x="41" y="162"/>
                  </a:cubicBezTo>
                  <a:cubicBezTo>
                    <a:pt x="11" y="143"/>
                    <a:pt x="11" y="143"/>
                    <a:pt x="11" y="143"/>
                  </a:cubicBezTo>
                  <a:cubicBezTo>
                    <a:pt x="10" y="138"/>
                    <a:pt x="10" y="138"/>
                    <a:pt x="10" y="138"/>
                  </a:cubicBezTo>
                  <a:cubicBezTo>
                    <a:pt x="6" y="106"/>
                    <a:pt x="6" y="106"/>
                    <a:pt x="6" y="106"/>
                  </a:cubicBezTo>
                  <a:cubicBezTo>
                    <a:pt x="1" y="67"/>
                    <a:pt x="1" y="67"/>
                    <a:pt x="1" y="67"/>
                  </a:cubicBezTo>
                  <a:cubicBezTo>
                    <a:pt x="1" y="67"/>
                    <a:pt x="0" y="65"/>
                    <a:pt x="1" y="62"/>
                  </a:cubicBezTo>
                  <a:cubicBezTo>
                    <a:pt x="162" y="62"/>
                    <a:pt x="162" y="62"/>
                    <a:pt x="162" y="62"/>
                  </a:cubicBezTo>
                  <a:cubicBezTo>
                    <a:pt x="192" y="50"/>
                    <a:pt x="192" y="50"/>
                    <a:pt x="192" y="50"/>
                  </a:cubicBezTo>
                  <a:cubicBezTo>
                    <a:pt x="1231" y="50"/>
                    <a:pt x="1231" y="50"/>
                    <a:pt x="1231" y="50"/>
                  </a:cubicBezTo>
                  <a:cubicBezTo>
                    <a:pt x="1304" y="0"/>
                    <a:pt x="1304" y="0"/>
                    <a:pt x="1304" y="0"/>
                  </a:cubicBezTo>
                  <a:cubicBezTo>
                    <a:pt x="1406" y="0"/>
                    <a:pt x="1406" y="0"/>
                    <a:pt x="1406" y="0"/>
                  </a:cubicBezTo>
                  <a:cubicBezTo>
                    <a:pt x="1437" y="28"/>
                    <a:pt x="1437" y="28"/>
                    <a:pt x="1437" y="28"/>
                  </a:cubicBezTo>
                  <a:cubicBezTo>
                    <a:pt x="1437" y="28"/>
                    <a:pt x="1441" y="36"/>
                    <a:pt x="1441" y="43"/>
                  </a:cubicBezTo>
                  <a:cubicBezTo>
                    <a:pt x="1441" y="50"/>
                    <a:pt x="1441" y="58"/>
                    <a:pt x="1441" y="58"/>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8" name="Freeform 905"/>
            <p:cNvSpPr>
              <a:spLocks/>
            </p:cNvSpPr>
            <p:nvPr/>
          </p:nvSpPr>
          <p:spPr bwMode="auto">
            <a:xfrm>
              <a:off x="1871663" y="2476500"/>
              <a:ext cx="5268913" cy="1158875"/>
            </a:xfrm>
            <a:custGeom>
              <a:avLst/>
              <a:gdLst>
                <a:gd name="T0" fmla="*/ 1405 w 1405"/>
                <a:gd name="T1" fmla="*/ 201 h 309"/>
                <a:gd name="T2" fmla="*/ 1405 w 1405"/>
                <a:gd name="T3" fmla="*/ 242 h 309"/>
                <a:gd name="T4" fmla="*/ 1405 w 1405"/>
                <a:gd name="T5" fmla="*/ 247 h 309"/>
                <a:gd name="T6" fmla="*/ 1303 w 1405"/>
                <a:gd name="T7" fmla="*/ 247 h 309"/>
                <a:gd name="T8" fmla="*/ 1230 w 1405"/>
                <a:gd name="T9" fmla="*/ 297 h 309"/>
                <a:gd name="T10" fmla="*/ 191 w 1405"/>
                <a:gd name="T11" fmla="*/ 297 h 309"/>
                <a:gd name="T12" fmla="*/ 161 w 1405"/>
                <a:gd name="T13" fmla="*/ 309 h 309"/>
                <a:gd name="T14" fmla="*/ 0 w 1405"/>
                <a:gd name="T15" fmla="*/ 309 h 309"/>
                <a:gd name="T16" fmla="*/ 8 w 1405"/>
                <a:gd name="T17" fmla="*/ 296 h 309"/>
                <a:gd name="T18" fmla="*/ 25 w 1405"/>
                <a:gd name="T19" fmla="*/ 278 h 309"/>
                <a:gd name="T20" fmla="*/ 97 w 1405"/>
                <a:gd name="T21" fmla="*/ 214 h 309"/>
                <a:gd name="T22" fmla="*/ 415 w 1405"/>
                <a:gd name="T23" fmla="*/ 150 h 309"/>
                <a:gd name="T24" fmla="*/ 454 w 1405"/>
                <a:gd name="T25" fmla="*/ 133 h 309"/>
                <a:gd name="T26" fmla="*/ 651 w 1405"/>
                <a:gd name="T27" fmla="*/ 31 h 309"/>
                <a:gd name="T28" fmla="*/ 786 w 1405"/>
                <a:gd name="T29" fmla="*/ 1 h 309"/>
                <a:gd name="T30" fmla="*/ 799 w 1405"/>
                <a:gd name="T31" fmla="*/ 0 h 309"/>
                <a:gd name="T32" fmla="*/ 1015 w 1405"/>
                <a:gd name="T33" fmla="*/ 0 h 309"/>
                <a:gd name="T34" fmla="*/ 1165 w 1405"/>
                <a:gd name="T35" fmla="*/ 14 h 309"/>
                <a:gd name="T36" fmla="*/ 1388 w 1405"/>
                <a:gd name="T37" fmla="*/ 146 h 309"/>
                <a:gd name="T38" fmla="*/ 1405 w 1405"/>
                <a:gd name="T39" fmla="*/ 161 h 309"/>
                <a:gd name="T40" fmla="*/ 1405 w 1405"/>
                <a:gd name="T41" fmla="*/ 2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5" h="309">
                  <a:moveTo>
                    <a:pt x="1405" y="201"/>
                  </a:moveTo>
                  <a:cubicBezTo>
                    <a:pt x="1405" y="217"/>
                    <a:pt x="1405" y="234"/>
                    <a:pt x="1405" y="242"/>
                  </a:cubicBezTo>
                  <a:cubicBezTo>
                    <a:pt x="1405" y="245"/>
                    <a:pt x="1405" y="247"/>
                    <a:pt x="1405" y="247"/>
                  </a:cubicBezTo>
                  <a:cubicBezTo>
                    <a:pt x="1303" y="247"/>
                    <a:pt x="1303" y="247"/>
                    <a:pt x="1303" y="247"/>
                  </a:cubicBezTo>
                  <a:cubicBezTo>
                    <a:pt x="1230" y="297"/>
                    <a:pt x="1230" y="297"/>
                    <a:pt x="1230" y="297"/>
                  </a:cubicBezTo>
                  <a:cubicBezTo>
                    <a:pt x="191" y="297"/>
                    <a:pt x="191" y="297"/>
                    <a:pt x="191" y="297"/>
                  </a:cubicBezTo>
                  <a:cubicBezTo>
                    <a:pt x="161" y="309"/>
                    <a:pt x="161" y="309"/>
                    <a:pt x="161" y="309"/>
                  </a:cubicBezTo>
                  <a:cubicBezTo>
                    <a:pt x="0" y="309"/>
                    <a:pt x="0" y="309"/>
                    <a:pt x="0" y="309"/>
                  </a:cubicBezTo>
                  <a:cubicBezTo>
                    <a:pt x="1" y="306"/>
                    <a:pt x="3" y="301"/>
                    <a:pt x="8" y="296"/>
                  </a:cubicBezTo>
                  <a:cubicBezTo>
                    <a:pt x="19" y="285"/>
                    <a:pt x="25" y="278"/>
                    <a:pt x="25" y="278"/>
                  </a:cubicBezTo>
                  <a:cubicBezTo>
                    <a:pt x="25" y="278"/>
                    <a:pt x="44" y="231"/>
                    <a:pt x="97" y="214"/>
                  </a:cubicBezTo>
                  <a:cubicBezTo>
                    <a:pt x="150" y="196"/>
                    <a:pt x="378" y="153"/>
                    <a:pt x="415" y="150"/>
                  </a:cubicBezTo>
                  <a:cubicBezTo>
                    <a:pt x="415" y="150"/>
                    <a:pt x="435" y="146"/>
                    <a:pt x="454" y="133"/>
                  </a:cubicBezTo>
                  <a:cubicBezTo>
                    <a:pt x="474" y="121"/>
                    <a:pt x="598" y="47"/>
                    <a:pt x="651" y="31"/>
                  </a:cubicBezTo>
                  <a:cubicBezTo>
                    <a:pt x="704" y="16"/>
                    <a:pt x="774" y="2"/>
                    <a:pt x="786" y="1"/>
                  </a:cubicBezTo>
                  <a:cubicBezTo>
                    <a:pt x="799" y="0"/>
                    <a:pt x="799" y="0"/>
                    <a:pt x="799" y="0"/>
                  </a:cubicBezTo>
                  <a:cubicBezTo>
                    <a:pt x="1015" y="0"/>
                    <a:pt x="1015" y="0"/>
                    <a:pt x="1015" y="0"/>
                  </a:cubicBezTo>
                  <a:cubicBezTo>
                    <a:pt x="1015" y="0"/>
                    <a:pt x="1125" y="6"/>
                    <a:pt x="1165" y="14"/>
                  </a:cubicBezTo>
                  <a:cubicBezTo>
                    <a:pt x="1165" y="14"/>
                    <a:pt x="1321" y="94"/>
                    <a:pt x="1388" y="146"/>
                  </a:cubicBezTo>
                  <a:cubicBezTo>
                    <a:pt x="1388" y="146"/>
                    <a:pt x="1404" y="153"/>
                    <a:pt x="1405" y="161"/>
                  </a:cubicBezTo>
                  <a:cubicBezTo>
                    <a:pt x="1405" y="165"/>
                    <a:pt x="1405" y="183"/>
                    <a:pt x="1405" y="201"/>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9" name="Freeform 906"/>
            <p:cNvSpPr>
              <a:spLocks/>
            </p:cNvSpPr>
            <p:nvPr/>
          </p:nvSpPr>
          <p:spPr bwMode="auto">
            <a:xfrm>
              <a:off x="3548063" y="2532063"/>
              <a:ext cx="1508125" cy="646113"/>
            </a:xfrm>
            <a:custGeom>
              <a:avLst/>
              <a:gdLst>
                <a:gd name="T0" fmla="*/ 402 w 402"/>
                <a:gd name="T1" fmla="*/ 0 h 172"/>
                <a:gd name="T2" fmla="*/ 371 w 402"/>
                <a:gd name="T3" fmla="*/ 144 h 172"/>
                <a:gd name="T4" fmla="*/ 371 w 402"/>
                <a:gd name="T5" fmla="*/ 151 h 172"/>
                <a:gd name="T6" fmla="*/ 0 w 402"/>
                <a:gd name="T7" fmla="*/ 172 h 172"/>
                <a:gd name="T8" fmla="*/ 29 w 402"/>
                <a:gd name="T9" fmla="*/ 131 h 172"/>
                <a:gd name="T10" fmla="*/ 277 w 402"/>
                <a:gd name="T11" fmla="*/ 10 h 172"/>
                <a:gd name="T12" fmla="*/ 402 w 40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402" h="172">
                  <a:moveTo>
                    <a:pt x="402" y="0"/>
                  </a:moveTo>
                  <a:cubicBezTo>
                    <a:pt x="371" y="144"/>
                    <a:pt x="371" y="144"/>
                    <a:pt x="371" y="144"/>
                  </a:cubicBezTo>
                  <a:cubicBezTo>
                    <a:pt x="371" y="151"/>
                    <a:pt x="371" y="151"/>
                    <a:pt x="371" y="151"/>
                  </a:cubicBezTo>
                  <a:cubicBezTo>
                    <a:pt x="0" y="172"/>
                    <a:pt x="0" y="172"/>
                    <a:pt x="0" y="172"/>
                  </a:cubicBezTo>
                  <a:cubicBezTo>
                    <a:pt x="1" y="166"/>
                    <a:pt x="6" y="158"/>
                    <a:pt x="29" y="131"/>
                  </a:cubicBezTo>
                  <a:cubicBezTo>
                    <a:pt x="64" y="90"/>
                    <a:pt x="233" y="20"/>
                    <a:pt x="277" y="10"/>
                  </a:cubicBezTo>
                  <a:cubicBezTo>
                    <a:pt x="321" y="0"/>
                    <a:pt x="402" y="0"/>
                    <a:pt x="402" y="0"/>
                  </a:cubicBezTo>
                  <a:close/>
                </a:path>
              </a:pathLst>
            </a:custGeom>
            <a:solidFill>
              <a:srgbClr val="BDD3E0"/>
            </a:solidFill>
            <a:ln w="10" cap="flat">
              <a:solidFill>
                <a:srgbClr val="B11F5C"/>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00" name="Freeform 907"/>
            <p:cNvSpPr>
              <a:spLocks/>
            </p:cNvSpPr>
            <p:nvPr/>
          </p:nvSpPr>
          <p:spPr bwMode="auto">
            <a:xfrm>
              <a:off x="3548063" y="3098800"/>
              <a:ext cx="1392238" cy="889000"/>
            </a:xfrm>
            <a:custGeom>
              <a:avLst/>
              <a:gdLst>
                <a:gd name="T0" fmla="*/ 371 w 371"/>
                <a:gd name="T1" fmla="*/ 0 h 237"/>
                <a:gd name="T2" fmla="*/ 371 w 371"/>
                <a:gd name="T3" fmla="*/ 237 h 237"/>
                <a:gd name="T4" fmla="*/ 1 w 371"/>
                <a:gd name="T5" fmla="*/ 237 h 237"/>
                <a:gd name="T6" fmla="*/ 1 w 371"/>
                <a:gd name="T7" fmla="*/ 30 h 237"/>
                <a:gd name="T8" fmla="*/ 0 w 371"/>
                <a:gd name="T9" fmla="*/ 21 h 237"/>
                <a:gd name="T10" fmla="*/ 371 w 371"/>
                <a:gd name="T11" fmla="*/ 0 h 237"/>
              </a:gdLst>
              <a:ahLst/>
              <a:cxnLst>
                <a:cxn ang="0">
                  <a:pos x="T0" y="T1"/>
                </a:cxn>
                <a:cxn ang="0">
                  <a:pos x="T2" y="T3"/>
                </a:cxn>
                <a:cxn ang="0">
                  <a:pos x="T4" y="T5"/>
                </a:cxn>
                <a:cxn ang="0">
                  <a:pos x="T6" y="T7"/>
                </a:cxn>
                <a:cxn ang="0">
                  <a:pos x="T8" y="T9"/>
                </a:cxn>
                <a:cxn ang="0">
                  <a:pos x="T10" y="T11"/>
                </a:cxn>
              </a:cxnLst>
              <a:rect l="0" t="0" r="r" b="b"/>
              <a:pathLst>
                <a:path w="371" h="237">
                  <a:moveTo>
                    <a:pt x="371" y="0"/>
                  </a:moveTo>
                  <a:cubicBezTo>
                    <a:pt x="371" y="237"/>
                    <a:pt x="371" y="237"/>
                    <a:pt x="371" y="237"/>
                  </a:cubicBezTo>
                  <a:cubicBezTo>
                    <a:pt x="1" y="237"/>
                    <a:pt x="1" y="237"/>
                    <a:pt x="1" y="237"/>
                  </a:cubicBezTo>
                  <a:cubicBezTo>
                    <a:pt x="1" y="237"/>
                    <a:pt x="1" y="40"/>
                    <a:pt x="1" y="30"/>
                  </a:cubicBezTo>
                  <a:cubicBezTo>
                    <a:pt x="1" y="26"/>
                    <a:pt x="0" y="24"/>
                    <a:pt x="0" y="21"/>
                  </a:cubicBezTo>
                  <a:lnTo>
                    <a:pt x="371" y="0"/>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1" name="Freeform 908"/>
            <p:cNvSpPr>
              <a:spLocks/>
            </p:cNvSpPr>
            <p:nvPr/>
          </p:nvSpPr>
          <p:spPr bwMode="auto">
            <a:xfrm>
              <a:off x="4940301" y="2532063"/>
              <a:ext cx="1270000" cy="566738"/>
            </a:xfrm>
            <a:custGeom>
              <a:avLst/>
              <a:gdLst>
                <a:gd name="T0" fmla="*/ 339 w 339"/>
                <a:gd name="T1" fmla="*/ 131 h 151"/>
                <a:gd name="T2" fmla="*/ 0 w 339"/>
                <a:gd name="T3" fmla="*/ 151 h 151"/>
                <a:gd name="T4" fmla="*/ 0 w 339"/>
                <a:gd name="T5" fmla="*/ 144 h 151"/>
                <a:gd name="T6" fmla="*/ 31 w 339"/>
                <a:gd name="T7" fmla="*/ 0 h 151"/>
                <a:gd name="T8" fmla="*/ 159 w 339"/>
                <a:gd name="T9" fmla="*/ 0 h 151"/>
                <a:gd name="T10" fmla="*/ 283 w 339"/>
                <a:gd name="T11" fmla="*/ 47 h 151"/>
                <a:gd name="T12" fmla="*/ 339 w 339"/>
                <a:gd name="T13" fmla="*/ 131 h 151"/>
              </a:gdLst>
              <a:ahLst/>
              <a:cxnLst>
                <a:cxn ang="0">
                  <a:pos x="T0" y="T1"/>
                </a:cxn>
                <a:cxn ang="0">
                  <a:pos x="T2" y="T3"/>
                </a:cxn>
                <a:cxn ang="0">
                  <a:pos x="T4" y="T5"/>
                </a:cxn>
                <a:cxn ang="0">
                  <a:pos x="T6" y="T7"/>
                </a:cxn>
                <a:cxn ang="0">
                  <a:pos x="T8" y="T9"/>
                </a:cxn>
                <a:cxn ang="0">
                  <a:pos x="T10" y="T11"/>
                </a:cxn>
                <a:cxn ang="0">
                  <a:pos x="T12" y="T13"/>
                </a:cxn>
              </a:cxnLst>
              <a:rect l="0" t="0" r="r" b="b"/>
              <a:pathLst>
                <a:path w="339" h="151">
                  <a:moveTo>
                    <a:pt x="339" y="131"/>
                  </a:moveTo>
                  <a:cubicBezTo>
                    <a:pt x="0" y="151"/>
                    <a:pt x="0" y="151"/>
                    <a:pt x="0" y="151"/>
                  </a:cubicBezTo>
                  <a:cubicBezTo>
                    <a:pt x="0" y="144"/>
                    <a:pt x="0" y="144"/>
                    <a:pt x="0" y="144"/>
                  </a:cubicBezTo>
                  <a:cubicBezTo>
                    <a:pt x="31" y="0"/>
                    <a:pt x="31" y="0"/>
                    <a:pt x="31" y="0"/>
                  </a:cubicBezTo>
                  <a:cubicBezTo>
                    <a:pt x="159" y="0"/>
                    <a:pt x="159" y="0"/>
                    <a:pt x="159" y="0"/>
                  </a:cubicBezTo>
                  <a:cubicBezTo>
                    <a:pt x="159" y="0"/>
                    <a:pt x="248" y="15"/>
                    <a:pt x="283" y="47"/>
                  </a:cubicBezTo>
                  <a:cubicBezTo>
                    <a:pt x="315" y="75"/>
                    <a:pt x="331" y="108"/>
                    <a:pt x="339" y="131"/>
                  </a:cubicBezTo>
                  <a:close/>
                </a:path>
              </a:pathLst>
            </a:custGeom>
            <a:solidFill>
              <a:srgbClr val="BDD3E0"/>
            </a:solidFill>
            <a:ln w="10" cap="flat">
              <a:solidFill>
                <a:srgbClr val="B11F5C"/>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102" name="Freeform 909"/>
            <p:cNvSpPr>
              <a:spLocks/>
            </p:cNvSpPr>
            <p:nvPr/>
          </p:nvSpPr>
          <p:spPr bwMode="auto">
            <a:xfrm>
              <a:off x="4940301" y="3024188"/>
              <a:ext cx="1319213" cy="963613"/>
            </a:xfrm>
            <a:custGeom>
              <a:avLst/>
              <a:gdLst>
                <a:gd name="T0" fmla="*/ 352 w 352"/>
                <a:gd name="T1" fmla="*/ 106 h 257"/>
                <a:gd name="T2" fmla="*/ 271 w 352"/>
                <a:gd name="T3" fmla="*/ 170 h 257"/>
                <a:gd name="T4" fmla="*/ 248 w 352"/>
                <a:gd name="T5" fmla="*/ 257 h 257"/>
                <a:gd name="T6" fmla="*/ 0 w 352"/>
                <a:gd name="T7" fmla="*/ 257 h 257"/>
                <a:gd name="T8" fmla="*/ 0 w 352"/>
                <a:gd name="T9" fmla="*/ 20 h 257"/>
                <a:gd name="T10" fmla="*/ 339 w 352"/>
                <a:gd name="T11" fmla="*/ 0 h 257"/>
                <a:gd name="T12" fmla="*/ 342 w 352"/>
                <a:gd name="T13" fmla="*/ 8 h 257"/>
                <a:gd name="T14" fmla="*/ 352 w 352"/>
                <a:gd name="T15" fmla="*/ 106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57">
                  <a:moveTo>
                    <a:pt x="352" y="106"/>
                  </a:moveTo>
                  <a:cubicBezTo>
                    <a:pt x="352" y="106"/>
                    <a:pt x="289" y="132"/>
                    <a:pt x="271" y="170"/>
                  </a:cubicBezTo>
                  <a:cubicBezTo>
                    <a:pt x="253" y="208"/>
                    <a:pt x="248" y="257"/>
                    <a:pt x="248" y="257"/>
                  </a:cubicBezTo>
                  <a:cubicBezTo>
                    <a:pt x="0" y="257"/>
                    <a:pt x="0" y="257"/>
                    <a:pt x="0" y="257"/>
                  </a:cubicBezTo>
                  <a:cubicBezTo>
                    <a:pt x="0" y="20"/>
                    <a:pt x="0" y="20"/>
                    <a:pt x="0" y="20"/>
                  </a:cubicBezTo>
                  <a:cubicBezTo>
                    <a:pt x="339" y="0"/>
                    <a:pt x="339" y="0"/>
                    <a:pt x="339" y="0"/>
                  </a:cubicBezTo>
                  <a:cubicBezTo>
                    <a:pt x="340" y="3"/>
                    <a:pt x="341" y="5"/>
                    <a:pt x="342" y="8"/>
                  </a:cubicBezTo>
                  <a:cubicBezTo>
                    <a:pt x="349" y="31"/>
                    <a:pt x="350" y="88"/>
                    <a:pt x="352" y="106"/>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3" name="Freeform 910"/>
            <p:cNvSpPr>
              <a:spLocks/>
            </p:cNvSpPr>
            <p:nvPr/>
          </p:nvSpPr>
          <p:spPr bwMode="auto">
            <a:xfrm>
              <a:off x="1965326" y="3316288"/>
              <a:ext cx="363538" cy="203200"/>
            </a:xfrm>
            <a:custGeom>
              <a:avLst/>
              <a:gdLst>
                <a:gd name="T0" fmla="*/ 90 w 97"/>
                <a:gd name="T1" fmla="*/ 30 h 54"/>
                <a:gd name="T2" fmla="*/ 0 w 97"/>
                <a:gd name="T3" fmla="*/ 54 h 54"/>
                <a:gd name="T4" fmla="*/ 49 w 97"/>
                <a:gd name="T5" fmla="*/ 0 h 54"/>
                <a:gd name="T6" fmla="*/ 88 w 97"/>
                <a:gd name="T7" fmla="*/ 14 h 54"/>
                <a:gd name="T8" fmla="*/ 90 w 97"/>
                <a:gd name="T9" fmla="*/ 30 h 54"/>
              </a:gdLst>
              <a:ahLst/>
              <a:cxnLst>
                <a:cxn ang="0">
                  <a:pos x="T0" y="T1"/>
                </a:cxn>
                <a:cxn ang="0">
                  <a:pos x="T2" y="T3"/>
                </a:cxn>
                <a:cxn ang="0">
                  <a:pos x="T4" y="T5"/>
                </a:cxn>
                <a:cxn ang="0">
                  <a:pos x="T6" y="T7"/>
                </a:cxn>
                <a:cxn ang="0">
                  <a:pos x="T8" y="T9"/>
                </a:cxn>
              </a:cxnLst>
              <a:rect l="0" t="0" r="r" b="b"/>
              <a:pathLst>
                <a:path w="97" h="54">
                  <a:moveTo>
                    <a:pt x="90" y="30"/>
                  </a:moveTo>
                  <a:cubicBezTo>
                    <a:pt x="49" y="53"/>
                    <a:pt x="0" y="54"/>
                    <a:pt x="0" y="54"/>
                  </a:cubicBezTo>
                  <a:cubicBezTo>
                    <a:pt x="0" y="54"/>
                    <a:pt x="14" y="21"/>
                    <a:pt x="49" y="0"/>
                  </a:cubicBezTo>
                  <a:cubicBezTo>
                    <a:pt x="49" y="0"/>
                    <a:pt x="78" y="5"/>
                    <a:pt x="88" y="14"/>
                  </a:cubicBezTo>
                  <a:cubicBezTo>
                    <a:pt x="97" y="22"/>
                    <a:pt x="90" y="30"/>
                    <a:pt x="90" y="3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4" name="Freeform 911"/>
            <p:cNvSpPr>
              <a:spLocks/>
            </p:cNvSpPr>
            <p:nvPr/>
          </p:nvSpPr>
          <p:spPr bwMode="auto">
            <a:xfrm>
              <a:off x="2366963" y="3508375"/>
              <a:ext cx="936625" cy="588963"/>
            </a:xfrm>
            <a:custGeom>
              <a:avLst/>
              <a:gdLst>
                <a:gd name="T0" fmla="*/ 250 w 250"/>
                <a:gd name="T1" fmla="*/ 94 h 157"/>
                <a:gd name="T2" fmla="*/ 250 w 250"/>
                <a:gd name="T3" fmla="*/ 157 h 157"/>
                <a:gd name="T4" fmla="*/ 0 w 250"/>
                <a:gd name="T5" fmla="*/ 157 h 157"/>
                <a:gd name="T6" fmla="*/ 0 w 250"/>
                <a:gd name="T7" fmla="*/ 157 h 157"/>
                <a:gd name="T8" fmla="*/ 0 w 250"/>
                <a:gd name="T9" fmla="*/ 94 h 157"/>
                <a:gd name="T10" fmla="*/ 33 w 250"/>
                <a:gd name="T11" fmla="*/ 31 h 157"/>
                <a:gd name="T12" fmla="*/ 125 w 250"/>
                <a:gd name="T13" fmla="*/ 0 h 157"/>
                <a:gd name="T14" fmla="*/ 201 w 250"/>
                <a:gd name="T15" fmla="*/ 19 h 157"/>
                <a:gd name="T16" fmla="*/ 250 w 250"/>
                <a:gd name="T17"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57">
                  <a:moveTo>
                    <a:pt x="250" y="94"/>
                  </a:moveTo>
                  <a:cubicBezTo>
                    <a:pt x="250" y="157"/>
                    <a:pt x="250" y="157"/>
                    <a:pt x="250" y="157"/>
                  </a:cubicBezTo>
                  <a:cubicBezTo>
                    <a:pt x="0" y="157"/>
                    <a:pt x="0" y="157"/>
                    <a:pt x="0" y="157"/>
                  </a:cubicBezTo>
                  <a:cubicBezTo>
                    <a:pt x="0" y="157"/>
                    <a:pt x="0" y="157"/>
                    <a:pt x="0" y="157"/>
                  </a:cubicBezTo>
                  <a:cubicBezTo>
                    <a:pt x="0" y="94"/>
                    <a:pt x="0" y="94"/>
                    <a:pt x="0" y="94"/>
                  </a:cubicBezTo>
                  <a:cubicBezTo>
                    <a:pt x="0" y="94"/>
                    <a:pt x="3" y="58"/>
                    <a:pt x="33" y="31"/>
                  </a:cubicBezTo>
                  <a:cubicBezTo>
                    <a:pt x="51" y="14"/>
                    <a:pt x="80" y="0"/>
                    <a:pt x="125" y="0"/>
                  </a:cubicBezTo>
                  <a:cubicBezTo>
                    <a:pt x="159" y="0"/>
                    <a:pt x="183" y="8"/>
                    <a:pt x="201" y="19"/>
                  </a:cubicBezTo>
                  <a:cubicBezTo>
                    <a:pt x="245" y="47"/>
                    <a:pt x="250" y="94"/>
                    <a:pt x="250" y="9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5" name="Freeform 912"/>
            <p:cNvSpPr>
              <a:spLocks/>
            </p:cNvSpPr>
            <p:nvPr/>
          </p:nvSpPr>
          <p:spPr bwMode="auto">
            <a:xfrm>
              <a:off x="5967413" y="3467100"/>
              <a:ext cx="936625" cy="630238"/>
            </a:xfrm>
            <a:custGeom>
              <a:avLst/>
              <a:gdLst>
                <a:gd name="T0" fmla="*/ 250 w 250"/>
                <a:gd name="T1" fmla="*/ 94 h 168"/>
                <a:gd name="T2" fmla="*/ 250 w 250"/>
                <a:gd name="T3" fmla="*/ 154 h 168"/>
                <a:gd name="T4" fmla="*/ 223 w 250"/>
                <a:gd name="T5" fmla="*/ 168 h 168"/>
                <a:gd name="T6" fmla="*/ 0 w 250"/>
                <a:gd name="T7" fmla="*/ 168 h 168"/>
                <a:gd name="T8" fmla="*/ 0 w 250"/>
                <a:gd name="T9" fmla="*/ 94 h 168"/>
                <a:gd name="T10" fmla="*/ 35 w 250"/>
                <a:gd name="T11" fmla="*/ 30 h 168"/>
                <a:gd name="T12" fmla="*/ 125 w 250"/>
                <a:gd name="T13" fmla="*/ 0 h 168"/>
                <a:gd name="T14" fmla="*/ 175 w 250"/>
                <a:gd name="T15" fmla="*/ 7 h 168"/>
                <a:gd name="T16" fmla="*/ 250 w 250"/>
                <a:gd name="T17" fmla="*/ 9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68">
                  <a:moveTo>
                    <a:pt x="250" y="94"/>
                  </a:moveTo>
                  <a:cubicBezTo>
                    <a:pt x="250" y="154"/>
                    <a:pt x="250" y="154"/>
                    <a:pt x="250" y="154"/>
                  </a:cubicBezTo>
                  <a:cubicBezTo>
                    <a:pt x="238" y="161"/>
                    <a:pt x="223" y="168"/>
                    <a:pt x="223" y="168"/>
                  </a:cubicBezTo>
                  <a:cubicBezTo>
                    <a:pt x="0" y="168"/>
                    <a:pt x="0" y="168"/>
                    <a:pt x="0" y="168"/>
                  </a:cubicBezTo>
                  <a:cubicBezTo>
                    <a:pt x="0" y="94"/>
                    <a:pt x="0" y="94"/>
                    <a:pt x="0" y="94"/>
                  </a:cubicBezTo>
                  <a:cubicBezTo>
                    <a:pt x="0" y="94"/>
                    <a:pt x="4" y="58"/>
                    <a:pt x="35" y="30"/>
                  </a:cubicBezTo>
                  <a:cubicBezTo>
                    <a:pt x="53" y="13"/>
                    <a:pt x="82" y="0"/>
                    <a:pt x="125" y="0"/>
                  </a:cubicBezTo>
                  <a:cubicBezTo>
                    <a:pt x="145" y="0"/>
                    <a:pt x="161" y="3"/>
                    <a:pt x="175" y="7"/>
                  </a:cubicBezTo>
                  <a:cubicBezTo>
                    <a:pt x="244" y="29"/>
                    <a:pt x="250" y="94"/>
                    <a:pt x="250" y="9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6" name="Freeform 913"/>
            <p:cNvSpPr>
              <a:spLocks/>
            </p:cNvSpPr>
            <p:nvPr/>
          </p:nvSpPr>
          <p:spPr bwMode="auto">
            <a:xfrm>
              <a:off x="1890713" y="3797300"/>
              <a:ext cx="93663" cy="123825"/>
            </a:xfrm>
            <a:custGeom>
              <a:avLst/>
              <a:gdLst>
                <a:gd name="T0" fmla="*/ 25 w 25"/>
                <a:gd name="T1" fmla="*/ 16 h 33"/>
                <a:gd name="T2" fmla="*/ 8 w 25"/>
                <a:gd name="T3" fmla="*/ 33 h 33"/>
                <a:gd name="T4" fmla="*/ 4 w 25"/>
                <a:gd name="T5" fmla="*/ 33 h 33"/>
                <a:gd name="T6" fmla="*/ 0 w 25"/>
                <a:gd name="T7" fmla="*/ 1 h 33"/>
                <a:gd name="T8" fmla="*/ 8 w 25"/>
                <a:gd name="T9" fmla="*/ 0 h 33"/>
                <a:gd name="T10" fmla="*/ 25 w 25"/>
                <a:gd name="T11" fmla="*/ 16 h 33"/>
              </a:gdLst>
              <a:ahLst/>
              <a:cxnLst>
                <a:cxn ang="0">
                  <a:pos x="T0" y="T1"/>
                </a:cxn>
                <a:cxn ang="0">
                  <a:pos x="T2" y="T3"/>
                </a:cxn>
                <a:cxn ang="0">
                  <a:pos x="T4" y="T5"/>
                </a:cxn>
                <a:cxn ang="0">
                  <a:pos x="T6" y="T7"/>
                </a:cxn>
                <a:cxn ang="0">
                  <a:pos x="T8" y="T9"/>
                </a:cxn>
                <a:cxn ang="0">
                  <a:pos x="T10" y="T11"/>
                </a:cxn>
              </a:cxnLst>
              <a:rect l="0" t="0" r="r" b="b"/>
              <a:pathLst>
                <a:path w="25" h="33">
                  <a:moveTo>
                    <a:pt x="25" y="16"/>
                  </a:moveTo>
                  <a:cubicBezTo>
                    <a:pt x="25" y="26"/>
                    <a:pt x="17" y="33"/>
                    <a:pt x="8" y="33"/>
                  </a:cubicBezTo>
                  <a:cubicBezTo>
                    <a:pt x="6" y="33"/>
                    <a:pt x="5" y="33"/>
                    <a:pt x="4" y="33"/>
                  </a:cubicBezTo>
                  <a:cubicBezTo>
                    <a:pt x="0" y="1"/>
                    <a:pt x="0" y="1"/>
                    <a:pt x="0" y="1"/>
                  </a:cubicBezTo>
                  <a:cubicBezTo>
                    <a:pt x="2" y="0"/>
                    <a:pt x="5" y="0"/>
                    <a:pt x="8" y="0"/>
                  </a:cubicBezTo>
                  <a:cubicBezTo>
                    <a:pt x="17" y="0"/>
                    <a:pt x="25" y="7"/>
                    <a:pt x="25" y="16"/>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7" name="Freeform 914"/>
            <p:cNvSpPr>
              <a:spLocks/>
            </p:cNvSpPr>
            <p:nvPr/>
          </p:nvSpPr>
          <p:spPr bwMode="auto">
            <a:xfrm>
              <a:off x="3702051" y="2911475"/>
              <a:ext cx="269875" cy="228600"/>
            </a:xfrm>
            <a:custGeom>
              <a:avLst/>
              <a:gdLst>
                <a:gd name="T0" fmla="*/ 0 w 72"/>
                <a:gd name="T1" fmla="*/ 50 h 61"/>
                <a:gd name="T2" fmla="*/ 36 w 72"/>
                <a:gd name="T3" fmla="*/ 59 h 61"/>
                <a:gd name="T4" fmla="*/ 72 w 72"/>
                <a:gd name="T5" fmla="*/ 44 h 61"/>
                <a:gd name="T6" fmla="*/ 72 w 72"/>
                <a:gd name="T7" fmla="*/ 23 h 61"/>
                <a:gd name="T8" fmla="*/ 49 w 72"/>
                <a:gd name="T9" fmla="*/ 6 h 61"/>
                <a:gd name="T10" fmla="*/ 0 w 72"/>
                <a:gd name="T11" fmla="*/ 44 h 61"/>
                <a:gd name="T12" fmla="*/ 0 w 72"/>
                <a:gd name="T13" fmla="*/ 50 h 61"/>
              </a:gdLst>
              <a:ahLst/>
              <a:cxnLst>
                <a:cxn ang="0">
                  <a:pos x="T0" y="T1"/>
                </a:cxn>
                <a:cxn ang="0">
                  <a:pos x="T2" y="T3"/>
                </a:cxn>
                <a:cxn ang="0">
                  <a:pos x="T4" y="T5"/>
                </a:cxn>
                <a:cxn ang="0">
                  <a:pos x="T6" y="T7"/>
                </a:cxn>
                <a:cxn ang="0">
                  <a:pos x="T8" y="T9"/>
                </a:cxn>
                <a:cxn ang="0">
                  <a:pos x="T10" y="T11"/>
                </a:cxn>
                <a:cxn ang="0">
                  <a:pos x="T12" y="T13"/>
                </a:cxn>
              </a:cxnLst>
              <a:rect l="0" t="0" r="r" b="b"/>
              <a:pathLst>
                <a:path w="72" h="61">
                  <a:moveTo>
                    <a:pt x="0" y="50"/>
                  </a:moveTo>
                  <a:cubicBezTo>
                    <a:pt x="0" y="50"/>
                    <a:pt x="5" y="57"/>
                    <a:pt x="36" y="59"/>
                  </a:cubicBezTo>
                  <a:cubicBezTo>
                    <a:pt x="67" y="61"/>
                    <a:pt x="72" y="44"/>
                    <a:pt x="72" y="44"/>
                  </a:cubicBezTo>
                  <a:cubicBezTo>
                    <a:pt x="72" y="44"/>
                    <a:pt x="72" y="34"/>
                    <a:pt x="72" y="23"/>
                  </a:cubicBezTo>
                  <a:cubicBezTo>
                    <a:pt x="71" y="12"/>
                    <a:pt x="56" y="7"/>
                    <a:pt x="49" y="6"/>
                  </a:cubicBezTo>
                  <a:cubicBezTo>
                    <a:pt x="10" y="0"/>
                    <a:pt x="0" y="44"/>
                    <a:pt x="0" y="44"/>
                  </a:cubicBezTo>
                  <a:lnTo>
                    <a:pt x="0" y="50"/>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8" name="Freeform 915"/>
            <p:cNvSpPr>
              <a:spLocks/>
            </p:cNvSpPr>
            <p:nvPr/>
          </p:nvSpPr>
          <p:spPr bwMode="auto">
            <a:xfrm>
              <a:off x="4572001" y="3200400"/>
              <a:ext cx="228600" cy="60325"/>
            </a:xfrm>
            <a:custGeom>
              <a:avLst/>
              <a:gdLst>
                <a:gd name="T0" fmla="*/ 61 w 61"/>
                <a:gd name="T1" fmla="*/ 8 h 16"/>
                <a:gd name="T2" fmla="*/ 53 w 61"/>
                <a:gd name="T3" fmla="*/ 16 h 16"/>
                <a:gd name="T4" fmla="*/ 8 w 61"/>
                <a:gd name="T5" fmla="*/ 16 h 16"/>
                <a:gd name="T6" fmla="*/ 0 w 61"/>
                <a:gd name="T7" fmla="*/ 8 h 16"/>
                <a:gd name="T8" fmla="*/ 0 w 61"/>
                <a:gd name="T9" fmla="*/ 8 h 16"/>
                <a:gd name="T10" fmla="*/ 8 w 61"/>
                <a:gd name="T11" fmla="*/ 0 h 16"/>
                <a:gd name="T12" fmla="*/ 53 w 61"/>
                <a:gd name="T13" fmla="*/ 0 h 16"/>
                <a:gd name="T14" fmla="*/ 61 w 6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6">
                  <a:moveTo>
                    <a:pt x="61" y="8"/>
                  </a:moveTo>
                  <a:cubicBezTo>
                    <a:pt x="61" y="12"/>
                    <a:pt x="58" y="16"/>
                    <a:pt x="53" y="16"/>
                  </a:cubicBezTo>
                  <a:cubicBezTo>
                    <a:pt x="8" y="16"/>
                    <a:pt x="8" y="16"/>
                    <a:pt x="8" y="16"/>
                  </a:cubicBezTo>
                  <a:cubicBezTo>
                    <a:pt x="3" y="16"/>
                    <a:pt x="0" y="12"/>
                    <a:pt x="0" y="8"/>
                  </a:cubicBezTo>
                  <a:cubicBezTo>
                    <a:pt x="0" y="8"/>
                    <a:pt x="0" y="8"/>
                    <a:pt x="0" y="8"/>
                  </a:cubicBezTo>
                  <a:cubicBezTo>
                    <a:pt x="0" y="4"/>
                    <a:pt x="3" y="0"/>
                    <a:pt x="8" y="0"/>
                  </a:cubicBezTo>
                  <a:cubicBezTo>
                    <a:pt x="53" y="0"/>
                    <a:pt x="53" y="0"/>
                    <a:pt x="53" y="0"/>
                  </a:cubicBezTo>
                  <a:cubicBezTo>
                    <a:pt x="58" y="0"/>
                    <a:pt x="61" y="4"/>
                    <a:pt x="61" y="8"/>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9" name="Freeform 916"/>
            <p:cNvSpPr>
              <a:spLocks/>
            </p:cNvSpPr>
            <p:nvPr/>
          </p:nvSpPr>
          <p:spPr bwMode="auto">
            <a:xfrm>
              <a:off x="5907088" y="3200400"/>
              <a:ext cx="228600" cy="60325"/>
            </a:xfrm>
            <a:custGeom>
              <a:avLst/>
              <a:gdLst>
                <a:gd name="T0" fmla="*/ 61 w 61"/>
                <a:gd name="T1" fmla="*/ 8 h 16"/>
                <a:gd name="T2" fmla="*/ 53 w 61"/>
                <a:gd name="T3" fmla="*/ 16 h 16"/>
                <a:gd name="T4" fmla="*/ 8 w 61"/>
                <a:gd name="T5" fmla="*/ 16 h 16"/>
                <a:gd name="T6" fmla="*/ 0 w 61"/>
                <a:gd name="T7" fmla="*/ 8 h 16"/>
                <a:gd name="T8" fmla="*/ 0 w 61"/>
                <a:gd name="T9" fmla="*/ 8 h 16"/>
                <a:gd name="T10" fmla="*/ 8 w 61"/>
                <a:gd name="T11" fmla="*/ 0 h 16"/>
                <a:gd name="T12" fmla="*/ 53 w 61"/>
                <a:gd name="T13" fmla="*/ 0 h 16"/>
                <a:gd name="T14" fmla="*/ 61 w 61"/>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6">
                  <a:moveTo>
                    <a:pt x="61" y="8"/>
                  </a:moveTo>
                  <a:cubicBezTo>
                    <a:pt x="61" y="12"/>
                    <a:pt x="58" y="16"/>
                    <a:pt x="53" y="16"/>
                  </a:cubicBezTo>
                  <a:cubicBezTo>
                    <a:pt x="8" y="16"/>
                    <a:pt x="8" y="16"/>
                    <a:pt x="8" y="16"/>
                  </a:cubicBezTo>
                  <a:cubicBezTo>
                    <a:pt x="3" y="16"/>
                    <a:pt x="0" y="12"/>
                    <a:pt x="0" y="8"/>
                  </a:cubicBezTo>
                  <a:cubicBezTo>
                    <a:pt x="0" y="8"/>
                    <a:pt x="0" y="8"/>
                    <a:pt x="0" y="8"/>
                  </a:cubicBezTo>
                  <a:cubicBezTo>
                    <a:pt x="0" y="4"/>
                    <a:pt x="3" y="0"/>
                    <a:pt x="8" y="0"/>
                  </a:cubicBezTo>
                  <a:cubicBezTo>
                    <a:pt x="53" y="0"/>
                    <a:pt x="53" y="0"/>
                    <a:pt x="53" y="0"/>
                  </a:cubicBezTo>
                  <a:cubicBezTo>
                    <a:pt x="58" y="0"/>
                    <a:pt x="61" y="4"/>
                    <a:pt x="61" y="8"/>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0" name="Freeform 917"/>
            <p:cNvSpPr>
              <a:spLocks/>
            </p:cNvSpPr>
            <p:nvPr/>
          </p:nvSpPr>
          <p:spPr bwMode="auto">
            <a:xfrm>
              <a:off x="6207126" y="2525713"/>
              <a:ext cx="847725" cy="501650"/>
            </a:xfrm>
            <a:custGeom>
              <a:avLst/>
              <a:gdLst>
                <a:gd name="T0" fmla="*/ 226 w 226"/>
                <a:gd name="T1" fmla="*/ 128 h 134"/>
                <a:gd name="T2" fmla="*/ 101 w 226"/>
                <a:gd name="T3" fmla="*/ 80 h 134"/>
                <a:gd name="T4" fmla="*/ 0 w 226"/>
                <a:gd name="T5" fmla="*/ 0 h 134"/>
                <a:gd name="T6" fmla="*/ 10 w 226"/>
                <a:gd name="T7" fmla="*/ 2 h 134"/>
                <a:gd name="T8" fmla="*/ 226 w 226"/>
                <a:gd name="T9" fmla="*/ 128 h 134"/>
              </a:gdLst>
              <a:ahLst/>
              <a:cxnLst>
                <a:cxn ang="0">
                  <a:pos x="T0" y="T1"/>
                </a:cxn>
                <a:cxn ang="0">
                  <a:pos x="T2" y="T3"/>
                </a:cxn>
                <a:cxn ang="0">
                  <a:pos x="T4" y="T5"/>
                </a:cxn>
                <a:cxn ang="0">
                  <a:pos x="T6" y="T7"/>
                </a:cxn>
                <a:cxn ang="0">
                  <a:pos x="T8" y="T9"/>
                </a:cxn>
              </a:cxnLst>
              <a:rect l="0" t="0" r="r" b="b"/>
              <a:pathLst>
                <a:path w="226" h="134">
                  <a:moveTo>
                    <a:pt x="226" y="128"/>
                  </a:moveTo>
                  <a:cubicBezTo>
                    <a:pt x="225" y="134"/>
                    <a:pt x="163" y="115"/>
                    <a:pt x="101" y="80"/>
                  </a:cubicBezTo>
                  <a:cubicBezTo>
                    <a:pt x="41" y="45"/>
                    <a:pt x="2" y="2"/>
                    <a:pt x="0" y="0"/>
                  </a:cubicBezTo>
                  <a:cubicBezTo>
                    <a:pt x="4" y="0"/>
                    <a:pt x="7" y="1"/>
                    <a:pt x="10" y="2"/>
                  </a:cubicBezTo>
                  <a:cubicBezTo>
                    <a:pt x="10" y="2"/>
                    <a:pt x="155" y="76"/>
                    <a:pt x="226" y="12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1" name="Freeform 918"/>
            <p:cNvSpPr>
              <a:spLocks/>
            </p:cNvSpPr>
            <p:nvPr/>
          </p:nvSpPr>
          <p:spPr bwMode="auto">
            <a:xfrm>
              <a:off x="6934201" y="3230563"/>
              <a:ext cx="206375" cy="153988"/>
            </a:xfrm>
            <a:custGeom>
              <a:avLst/>
              <a:gdLst>
                <a:gd name="T0" fmla="*/ 55 w 55"/>
                <a:gd name="T1" fmla="*/ 0 h 41"/>
                <a:gd name="T2" fmla="*/ 55 w 55"/>
                <a:gd name="T3" fmla="*/ 41 h 41"/>
                <a:gd name="T4" fmla="*/ 55 w 55"/>
                <a:gd name="T5" fmla="*/ 41 h 41"/>
                <a:gd name="T6" fmla="*/ 0 w 55"/>
                <a:gd name="T7" fmla="*/ 20 h 41"/>
                <a:gd name="T8" fmla="*/ 55 w 55"/>
                <a:gd name="T9" fmla="*/ 0 h 41"/>
              </a:gdLst>
              <a:ahLst/>
              <a:cxnLst>
                <a:cxn ang="0">
                  <a:pos x="T0" y="T1"/>
                </a:cxn>
                <a:cxn ang="0">
                  <a:pos x="T2" y="T3"/>
                </a:cxn>
                <a:cxn ang="0">
                  <a:pos x="T4" y="T5"/>
                </a:cxn>
                <a:cxn ang="0">
                  <a:pos x="T6" y="T7"/>
                </a:cxn>
                <a:cxn ang="0">
                  <a:pos x="T8" y="T9"/>
                </a:cxn>
              </a:cxnLst>
              <a:rect l="0" t="0" r="r" b="b"/>
              <a:pathLst>
                <a:path w="55" h="41">
                  <a:moveTo>
                    <a:pt x="55" y="0"/>
                  </a:moveTo>
                  <a:cubicBezTo>
                    <a:pt x="55" y="16"/>
                    <a:pt x="55" y="33"/>
                    <a:pt x="55" y="41"/>
                  </a:cubicBezTo>
                  <a:cubicBezTo>
                    <a:pt x="55" y="41"/>
                    <a:pt x="55" y="41"/>
                    <a:pt x="55" y="41"/>
                  </a:cubicBezTo>
                  <a:cubicBezTo>
                    <a:pt x="25" y="41"/>
                    <a:pt x="0" y="32"/>
                    <a:pt x="0" y="20"/>
                  </a:cubicBezTo>
                  <a:cubicBezTo>
                    <a:pt x="0" y="9"/>
                    <a:pt x="25" y="0"/>
                    <a:pt x="55"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2" name="Freeform 919"/>
            <p:cNvSpPr>
              <a:spLocks noEditPoints="1"/>
            </p:cNvSpPr>
            <p:nvPr/>
          </p:nvSpPr>
          <p:spPr bwMode="auto">
            <a:xfrm>
              <a:off x="6011863" y="3519488"/>
              <a:ext cx="825500" cy="825500"/>
            </a:xfrm>
            <a:custGeom>
              <a:avLst/>
              <a:gdLst>
                <a:gd name="T0" fmla="*/ 180 w 220"/>
                <a:gd name="T1" fmla="*/ 25 h 220"/>
                <a:gd name="T2" fmla="*/ 110 w 220"/>
                <a:gd name="T3" fmla="*/ 0 h 220"/>
                <a:gd name="T4" fmla="*/ 40 w 220"/>
                <a:gd name="T5" fmla="*/ 25 h 220"/>
                <a:gd name="T6" fmla="*/ 16 w 220"/>
                <a:gd name="T7" fmla="*/ 53 h 220"/>
                <a:gd name="T8" fmla="*/ 0 w 220"/>
                <a:gd name="T9" fmla="*/ 110 h 220"/>
                <a:gd name="T10" fmla="*/ 16 w 220"/>
                <a:gd name="T11" fmla="*/ 168 h 220"/>
                <a:gd name="T12" fmla="*/ 110 w 220"/>
                <a:gd name="T13" fmla="*/ 220 h 220"/>
                <a:gd name="T14" fmla="*/ 220 w 220"/>
                <a:gd name="T15" fmla="*/ 110 h 220"/>
                <a:gd name="T16" fmla="*/ 180 w 220"/>
                <a:gd name="T17" fmla="*/ 25 h 220"/>
                <a:gd name="T18" fmla="*/ 110 w 220"/>
                <a:gd name="T19" fmla="*/ 195 h 220"/>
                <a:gd name="T20" fmla="*/ 25 w 220"/>
                <a:gd name="T21" fmla="*/ 110 h 220"/>
                <a:gd name="T22" fmla="*/ 110 w 220"/>
                <a:gd name="T23" fmla="*/ 25 h 220"/>
                <a:gd name="T24" fmla="*/ 195 w 220"/>
                <a:gd name="T25" fmla="*/ 110 h 220"/>
                <a:gd name="T26" fmla="*/ 110 w 220"/>
                <a:gd name="T27" fmla="*/ 19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80" y="25"/>
                  </a:moveTo>
                  <a:cubicBezTo>
                    <a:pt x="161" y="10"/>
                    <a:pt x="136" y="0"/>
                    <a:pt x="110" y="0"/>
                  </a:cubicBezTo>
                  <a:cubicBezTo>
                    <a:pt x="83" y="0"/>
                    <a:pt x="59" y="10"/>
                    <a:pt x="40" y="25"/>
                  </a:cubicBezTo>
                  <a:cubicBezTo>
                    <a:pt x="31" y="33"/>
                    <a:pt x="23" y="42"/>
                    <a:pt x="16" y="53"/>
                  </a:cubicBezTo>
                  <a:cubicBezTo>
                    <a:pt x="6" y="69"/>
                    <a:pt x="0" y="89"/>
                    <a:pt x="0" y="110"/>
                  </a:cubicBezTo>
                  <a:cubicBezTo>
                    <a:pt x="0" y="131"/>
                    <a:pt x="6" y="151"/>
                    <a:pt x="16" y="168"/>
                  </a:cubicBezTo>
                  <a:cubicBezTo>
                    <a:pt x="36" y="199"/>
                    <a:pt x="70" y="220"/>
                    <a:pt x="110" y="220"/>
                  </a:cubicBezTo>
                  <a:cubicBezTo>
                    <a:pt x="171" y="220"/>
                    <a:pt x="220" y="171"/>
                    <a:pt x="220" y="110"/>
                  </a:cubicBezTo>
                  <a:cubicBezTo>
                    <a:pt x="220" y="76"/>
                    <a:pt x="204" y="45"/>
                    <a:pt x="180" y="25"/>
                  </a:cubicBezTo>
                  <a:close/>
                  <a:moveTo>
                    <a:pt x="110" y="195"/>
                  </a:moveTo>
                  <a:cubicBezTo>
                    <a:pt x="63" y="195"/>
                    <a:pt x="25" y="157"/>
                    <a:pt x="25" y="110"/>
                  </a:cubicBezTo>
                  <a:cubicBezTo>
                    <a:pt x="25" y="63"/>
                    <a:pt x="63" y="25"/>
                    <a:pt x="110" y="25"/>
                  </a:cubicBezTo>
                  <a:cubicBezTo>
                    <a:pt x="157" y="25"/>
                    <a:pt x="195" y="63"/>
                    <a:pt x="195" y="110"/>
                  </a:cubicBezTo>
                  <a:cubicBezTo>
                    <a:pt x="195" y="157"/>
                    <a:pt x="157" y="195"/>
                    <a:pt x="110" y="19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3" name="Freeform 920"/>
            <p:cNvSpPr>
              <a:spLocks noEditPoints="1"/>
            </p:cNvSpPr>
            <p:nvPr/>
          </p:nvSpPr>
          <p:spPr bwMode="auto">
            <a:xfrm>
              <a:off x="6105526" y="3613150"/>
              <a:ext cx="638175" cy="6381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8 w 170"/>
                <a:gd name="T11" fmla="*/ 163 h 170"/>
                <a:gd name="T12" fmla="*/ 7 w 170"/>
                <a:gd name="T13" fmla="*/ 89 h 170"/>
                <a:gd name="T14" fmla="*/ 81 w 170"/>
                <a:gd name="T15" fmla="*/ 8 h 170"/>
                <a:gd name="T16" fmla="*/ 162 w 170"/>
                <a:gd name="T17" fmla="*/ 82 h 170"/>
                <a:gd name="T18" fmla="*/ 88 w 170"/>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8" y="163"/>
                  </a:moveTo>
                  <a:cubicBezTo>
                    <a:pt x="46" y="165"/>
                    <a:pt x="9" y="131"/>
                    <a:pt x="7" y="89"/>
                  </a:cubicBezTo>
                  <a:cubicBezTo>
                    <a:pt x="5" y="46"/>
                    <a:pt x="39" y="10"/>
                    <a:pt x="81" y="8"/>
                  </a:cubicBezTo>
                  <a:cubicBezTo>
                    <a:pt x="124" y="6"/>
                    <a:pt x="160" y="39"/>
                    <a:pt x="162" y="82"/>
                  </a:cubicBezTo>
                  <a:cubicBezTo>
                    <a:pt x="164" y="124"/>
                    <a:pt x="131" y="161"/>
                    <a:pt x="88" y="163"/>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4" name="Freeform 921"/>
            <p:cNvSpPr>
              <a:spLocks noEditPoints="1"/>
            </p:cNvSpPr>
            <p:nvPr/>
          </p:nvSpPr>
          <p:spPr bwMode="auto">
            <a:xfrm>
              <a:off x="6124576" y="3635375"/>
              <a:ext cx="596900" cy="596900"/>
            </a:xfrm>
            <a:custGeom>
              <a:avLst/>
              <a:gdLst>
                <a:gd name="T0" fmla="*/ 2 w 159"/>
                <a:gd name="T1" fmla="*/ 83 h 159"/>
                <a:gd name="T2" fmla="*/ 157 w 159"/>
                <a:gd name="T3" fmla="*/ 76 h 159"/>
                <a:gd name="T4" fmla="*/ 151 w 159"/>
                <a:gd name="T5" fmla="*/ 64 h 159"/>
                <a:gd name="T6" fmla="*/ 100 w 159"/>
                <a:gd name="T7" fmla="*/ 67 h 159"/>
                <a:gd name="T8" fmla="*/ 151 w 159"/>
                <a:gd name="T9" fmla="*/ 64 h 159"/>
                <a:gd name="T10" fmla="*/ 110 w 159"/>
                <a:gd name="T11" fmla="*/ 52 h 159"/>
                <a:gd name="T12" fmla="*/ 96 w 159"/>
                <a:gd name="T13" fmla="*/ 8 h 159"/>
                <a:gd name="T14" fmla="*/ 92 w 159"/>
                <a:gd name="T15" fmla="*/ 72 h 159"/>
                <a:gd name="T16" fmla="*/ 93 w 159"/>
                <a:gd name="T17" fmla="*/ 78 h 159"/>
                <a:gd name="T18" fmla="*/ 92 w 159"/>
                <a:gd name="T19" fmla="*/ 72 h 159"/>
                <a:gd name="T20" fmla="*/ 85 w 159"/>
                <a:gd name="T21" fmla="*/ 91 h 159"/>
                <a:gd name="T22" fmla="*/ 90 w 159"/>
                <a:gd name="T23" fmla="*/ 88 h 159"/>
                <a:gd name="T24" fmla="*/ 78 w 159"/>
                <a:gd name="T25" fmla="*/ 7 h 159"/>
                <a:gd name="T26" fmla="*/ 89 w 159"/>
                <a:gd name="T27" fmla="*/ 57 h 159"/>
                <a:gd name="T28" fmla="*/ 78 w 159"/>
                <a:gd name="T29" fmla="*/ 7 h 159"/>
                <a:gd name="T30" fmla="*/ 80 w 159"/>
                <a:gd name="T31" fmla="*/ 69 h 159"/>
                <a:gd name="T32" fmla="*/ 80 w 159"/>
                <a:gd name="T33" fmla="*/ 63 h 159"/>
                <a:gd name="T34" fmla="*/ 80 w 159"/>
                <a:gd name="T35" fmla="*/ 70 h 159"/>
                <a:gd name="T36" fmla="*/ 80 w 159"/>
                <a:gd name="T37" fmla="*/ 88 h 159"/>
                <a:gd name="T38" fmla="*/ 80 w 159"/>
                <a:gd name="T39" fmla="*/ 70 h 159"/>
                <a:gd name="T40" fmla="*/ 70 w 159"/>
                <a:gd name="T41" fmla="*/ 92 h 159"/>
                <a:gd name="T42" fmla="*/ 74 w 159"/>
                <a:gd name="T43" fmla="*/ 87 h 159"/>
                <a:gd name="T44" fmla="*/ 70 w 159"/>
                <a:gd name="T45" fmla="*/ 76 h 159"/>
                <a:gd name="T46" fmla="*/ 65 w 159"/>
                <a:gd name="T47" fmla="*/ 74 h 159"/>
                <a:gd name="T48" fmla="*/ 70 w 159"/>
                <a:gd name="T49" fmla="*/ 76 h 159"/>
                <a:gd name="T50" fmla="*/ 64 w 159"/>
                <a:gd name="T51" fmla="*/ 42 h 159"/>
                <a:gd name="T52" fmla="*/ 18 w 159"/>
                <a:gd name="T53" fmla="*/ 42 h 159"/>
                <a:gd name="T54" fmla="*/ 13 w 159"/>
                <a:gd name="T55" fmla="*/ 50 h 159"/>
                <a:gd name="T56" fmla="*/ 57 w 159"/>
                <a:gd name="T57" fmla="*/ 77 h 159"/>
                <a:gd name="T58" fmla="*/ 13 w 159"/>
                <a:gd name="T59" fmla="*/ 50 h 159"/>
                <a:gd name="T60" fmla="*/ 7 w 159"/>
                <a:gd name="T61" fmla="*/ 82 h 159"/>
                <a:gd name="T62" fmla="*/ 40 w 159"/>
                <a:gd name="T63" fmla="*/ 83 h 159"/>
                <a:gd name="T64" fmla="*/ 25 w 159"/>
                <a:gd name="T65" fmla="*/ 127 h 159"/>
                <a:gd name="T66" fmla="*/ 59 w 159"/>
                <a:gd name="T67" fmla="*/ 92 h 159"/>
                <a:gd name="T68" fmla="*/ 39 w 159"/>
                <a:gd name="T69" fmla="*/ 139 h 159"/>
                <a:gd name="T70" fmla="*/ 83 w 159"/>
                <a:gd name="T71" fmla="*/ 152 h 159"/>
                <a:gd name="T72" fmla="*/ 71 w 159"/>
                <a:gd name="T73" fmla="*/ 118 h 159"/>
                <a:gd name="T74" fmla="*/ 108 w 159"/>
                <a:gd name="T75" fmla="*/ 146 h 159"/>
                <a:gd name="T76" fmla="*/ 116 w 159"/>
                <a:gd name="T77" fmla="*/ 142 h 159"/>
                <a:gd name="T78" fmla="*/ 97 w 159"/>
                <a:gd name="T79" fmla="*/ 94 h 159"/>
                <a:gd name="T80" fmla="*/ 116 w 159"/>
                <a:gd name="T81" fmla="*/ 142 h 159"/>
                <a:gd name="T82" fmla="*/ 115 w 159"/>
                <a:gd name="T83" fmla="*/ 99 h 159"/>
                <a:gd name="T84" fmla="*/ 152 w 159"/>
                <a:gd name="T85" fmla="*/ 73 h 159"/>
                <a:gd name="T86" fmla="*/ 132 w 159"/>
                <a:gd name="T87" fmla="*/ 12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76" y="2"/>
                  </a:moveTo>
                  <a:cubicBezTo>
                    <a:pt x="34" y="4"/>
                    <a:pt x="0" y="40"/>
                    <a:pt x="2" y="83"/>
                  </a:cubicBezTo>
                  <a:cubicBezTo>
                    <a:pt x="4" y="125"/>
                    <a:pt x="41" y="159"/>
                    <a:pt x="83" y="157"/>
                  </a:cubicBezTo>
                  <a:cubicBezTo>
                    <a:pt x="126" y="155"/>
                    <a:pt x="159" y="118"/>
                    <a:pt x="157" y="76"/>
                  </a:cubicBezTo>
                  <a:cubicBezTo>
                    <a:pt x="155" y="33"/>
                    <a:pt x="119" y="0"/>
                    <a:pt x="76" y="2"/>
                  </a:cubicBezTo>
                  <a:close/>
                  <a:moveTo>
                    <a:pt x="151" y="64"/>
                  </a:moveTo>
                  <a:cubicBezTo>
                    <a:pt x="104" y="81"/>
                    <a:pt x="104" y="81"/>
                    <a:pt x="104" y="81"/>
                  </a:cubicBezTo>
                  <a:cubicBezTo>
                    <a:pt x="100" y="67"/>
                    <a:pt x="100" y="67"/>
                    <a:pt x="100" y="67"/>
                  </a:cubicBezTo>
                  <a:cubicBezTo>
                    <a:pt x="148" y="55"/>
                    <a:pt x="148" y="55"/>
                    <a:pt x="148" y="55"/>
                  </a:cubicBezTo>
                  <a:cubicBezTo>
                    <a:pt x="149" y="58"/>
                    <a:pt x="150" y="61"/>
                    <a:pt x="151" y="64"/>
                  </a:cubicBezTo>
                  <a:close/>
                  <a:moveTo>
                    <a:pt x="144" y="45"/>
                  </a:moveTo>
                  <a:cubicBezTo>
                    <a:pt x="110" y="52"/>
                    <a:pt x="110" y="52"/>
                    <a:pt x="110" y="52"/>
                  </a:cubicBezTo>
                  <a:cubicBezTo>
                    <a:pt x="101" y="45"/>
                    <a:pt x="101" y="45"/>
                    <a:pt x="101" y="45"/>
                  </a:cubicBezTo>
                  <a:cubicBezTo>
                    <a:pt x="96" y="8"/>
                    <a:pt x="96" y="8"/>
                    <a:pt x="96" y="8"/>
                  </a:cubicBezTo>
                  <a:cubicBezTo>
                    <a:pt x="117" y="13"/>
                    <a:pt x="134" y="27"/>
                    <a:pt x="144" y="45"/>
                  </a:cubicBezTo>
                  <a:close/>
                  <a:moveTo>
                    <a:pt x="92" y="72"/>
                  </a:moveTo>
                  <a:cubicBezTo>
                    <a:pt x="93" y="72"/>
                    <a:pt x="95" y="73"/>
                    <a:pt x="95" y="74"/>
                  </a:cubicBezTo>
                  <a:cubicBezTo>
                    <a:pt x="96" y="76"/>
                    <a:pt x="95" y="77"/>
                    <a:pt x="93" y="78"/>
                  </a:cubicBezTo>
                  <a:cubicBezTo>
                    <a:pt x="92" y="78"/>
                    <a:pt x="90" y="77"/>
                    <a:pt x="90" y="76"/>
                  </a:cubicBezTo>
                  <a:cubicBezTo>
                    <a:pt x="89" y="74"/>
                    <a:pt x="90" y="73"/>
                    <a:pt x="92" y="72"/>
                  </a:cubicBezTo>
                  <a:close/>
                  <a:moveTo>
                    <a:pt x="89" y="92"/>
                  </a:moveTo>
                  <a:cubicBezTo>
                    <a:pt x="88" y="93"/>
                    <a:pt x="86" y="93"/>
                    <a:pt x="85" y="91"/>
                  </a:cubicBezTo>
                  <a:cubicBezTo>
                    <a:pt x="84" y="90"/>
                    <a:pt x="85" y="88"/>
                    <a:pt x="86" y="87"/>
                  </a:cubicBezTo>
                  <a:cubicBezTo>
                    <a:pt x="87" y="86"/>
                    <a:pt x="89" y="87"/>
                    <a:pt x="90" y="88"/>
                  </a:cubicBezTo>
                  <a:cubicBezTo>
                    <a:pt x="91" y="89"/>
                    <a:pt x="91" y="91"/>
                    <a:pt x="89" y="92"/>
                  </a:cubicBezTo>
                  <a:close/>
                  <a:moveTo>
                    <a:pt x="78" y="7"/>
                  </a:moveTo>
                  <a:cubicBezTo>
                    <a:pt x="81" y="7"/>
                    <a:pt x="84" y="7"/>
                    <a:pt x="87" y="7"/>
                  </a:cubicBezTo>
                  <a:cubicBezTo>
                    <a:pt x="89" y="57"/>
                    <a:pt x="89" y="57"/>
                    <a:pt x="89" y="57"/>
                  </a:cubicBezTo>
                  <a:cubicBezTo>
                    <a:pt x="75" y="57"/>
                    <a:pt x="75" y="57"/>
                    <a:pt x="75" y="57"/>
                  </a:cubicBezTo>
                  <a:lnTo>
                    <a:pt x="78" y="7"/>
                  </a:lnTo>
                  <a:close/>
                  <a:moveTo>
                    <a:pt x="83" y="66"/>
                  </a:moveTo>
                  <a:cubicBezTo>
                    <a:pt x="83" y="68"/>
                    <a:pt x="82" y="69"/>
                    <a:pt x="80" y="69"/>
                  </a:cubicBezTo>
                  <a:cubicBezTo>
                    <a:pt x="78" y="69"/>
                    <a:pt x="77" y="68"/>
                    <a:pt x="77" y="66"/>
                  </a:cubicBezTo>
                  <a:cubicBezTo>
                    <a:pt x="77" y="64"/>
                    <a:pt x="78" y="63"/>
                    <a:pt x="80" y="63"/>
                  </a:cubicBezTo>
                  <a:cubicBezTo>
                    <a:pt x="82" y="63"/>
                    <a:pt x="83" y="64"/>
                    <a:pt x="83" y="66"/>
                  </a:cubicBezTo>
                  <a:close/>
                  <a:moveTo>
                    <a:pt x="80" y="70"/>
                  </a:moveTo>
                  <a:cubicBezTo>
                    <a:pt x="85" y="70"/>
                    <a:pt x="89" y="74"/>
                    <a:pt x="89" y="79"/>
                  </a:cubicBezTo>
                  <a:cubicBezTo>
                    <a:pt x="89" y="84"/>
                    <a:pt x="85" y="88"/>
                    <a:pt x="80" y="88"/>
                  </a:cubicBezTo>
                  <a:cubicBezTo>
                    <a:pt x="75" y="88"/>
                    <a:pt x="71" y="84"/>
                    <a:pt x="71" y="79"/>
                  </a:cubicBezTo>
                  <a:cubicBezTo>
                    <a:pt x="71" y="74"/>
                    <a:pt x="75" y="70"/>
                    <a:pt x="80" y="70"/>
                  </a:cubicBezTo>
                  <a:close/>
                  <a:moveTo>
                    <a:pt x="75" y="91"/>
                  </a:moveTo>
                  <a:cubicBezTo>
                    <a:pt x="74" y="93"/>
                    <a:pt x="72" y="93"/>
                    <a:pt x="70" y="92"/>
                  </a:cubicBezTo>
                  <a:cubicBezTo>
                    <a:pt x="69" y="91"/>
                    <a:pt x="69" y="89"/>
                    <a:pt x="70" y="88"/>
                  </a:cubicBezTo>
                  <a:cubicBezTo>
                    <a:pt x="71" y="87"/>
                    <a:pt x="73" y="86"/>
                    <a:pt x="74" y="87"/>
                  </a:cubicBezTo>
                  <a:cubicBezTo>
                    <a:pt x="75" y="88"/>
                    <a:pt x="75" y="90"/>
                    <a:pt x="75" y="91"/>
                  </a:cubicBezTo>
                  <a:close/>
                  <a:moveTo>
                    <a:pt x="70" y="76"/>
                  </a:moveTo>
                  <a:cubicBezTo>
                    <a:pt x="70" y="77"/>
                    <a:pt x="68" y="78"/>
                    <a:pt x="66" y="78"/>
                  </a:cubicBezTo>
                  <a:cubicBezTo>
                    <a:pt x="65" y="77"/>
                    <a:pt x="64" y="76"/>
                    <a:pt x="65" y="74"/>
                  </a:cubicBezTo>
                  <a:cubicBezTo>
                    <a:pt x="65" y="73"/>
                    <a:pt x="67" y="72"/>
                    <a:pt x="68" y="72"/>
                  </a:cubicBezTo>
                  <a:cubicBezTo>
                    <a:pt x="70" y="73"/>
                    <a:pt x="71" y="74"/>
                    <a:pt x="70" y="76"/>
                  </a:cubicBezTo>
                  <a:close/>
                  <a:moveTo>
                    <a:pt x="67" y="8"/>
                  </a:moveTo>
                  <a:cubicBezTo>
                    <a:pt x="64" y="42"/>
                    <a:pt x="64" y="42"/>
                    <a:pt x="64" y="42"/>
                  </a:cubicBezTo>
                  <a:cubicBezTo>
                    <a:pt x="54" y="49"/>
                    <a:pt x="54" y="49"/>
                    <a:pt x="54" y="49"/>
                  </a:cubicBezTo>
                  <a:cubicBezTo>
                    <a:pt x="18" y="42"/>
                    <a:pt x="18" y="42"/>
                    <a:pt x="18" y="42"/>
                  </a:cubicBezTo>
                  <a:cubicBezTo>
                    <a:pt x="28" y="24"/>
                    <a:pt x="46" y="11"/>
                    <a:pt x="67" y="8"/>
                  </a:cubicBezTo>
                  <a:close/>
                  <a:moveTo>
                    <a:pt x="13" y="50"/>
                  </a:moveTo>
                  <a:cubicBezTo>
                    <a:pt x="61" y="64"/>
                    <a:pt x="61" y="64"/>
                    <a:pt x="61" y="64"/>
                  </a:cubicBezTo>
                  <a:cubicBezTo>
                    <a:pt x="57" y="77"/>
                    <a:pt x="57" y="77"/>
                    <a:pt x="57" y="77"/>
                  </a:cubicBezTo>
                  <a:cubicBezTo>
                    <a:pt x="10" y="58"/>
                    <a:pt x="10" y="58"/>
                    <a:pt x="10" y="58"/>
                  </a:cubicBezTo>
                  <a:cubicBezTo>
                    <a:pt x="11" y="55"/>
                    <a:pt x="13" y="50"/>
                    <a:pt x="13" y="50"/>
                  </a:cubicBezTo>
                  <a:close/>
                  <a:moveTo>
                    <a:pt x="25" y="127"/>
                  </a:moveTo>
                  <a:cubicBezTo>
                    <a:pt x="15" y="115"/>
                    <a:pt x="8" y="99"/>
                    <a:pt x="7" y="82"/>
                  </a:cubicBezTo>
                  <a:cubicBezTo>
                    <a:pt x="7" y="78"/>
                    <a:pt x="7" y="73"/>
                    <a:pt x="8" y="69"/>
                  </a:cubicBezTo>
                  <a:cubicBezTo>
                    <a:pt x="40" y="83"/>
                    <a:pt x="40" y="83"/>
                    <a:pt x="40" y="83"/>
                  </a:cubicBezTo>
                  <a:cubicBezTo>
                    <a:pt x="43" y="95"/>
                    <a:pt x="43" y="95"/>
                    <a:pt x="43" y="95"/>
                  </a:cubicBezTo>
                  <a:lnTo>
                    <a:pt x="25" y="127"/>
                  </a:lnTo>
                  <a:close/>
                  <a:moveTo>
                    <a:pt x="32" y="133"/>
                  </a:moveTo>
                  <a:cubicBezTo>
                    <a:pt x="59" y="92"/>
                    <a:pt x="59" y="92"/>
                    <a:pt x="59" y="92"/>
                  </a:cubicBezTo>
                  <a:cubicBezTo>
                    <a:pt x="71" y="101"/>
                    <a:pt x="71" y="101"/>
                    <a:pt x="71" y="101"/>
                  </a:cubicBezTo>
                  <a:cubicBezTo>
                    <a:pt x="39" y="139"/>
                    <a:pt x="39" y="139"/>
                    <a:pt x="39" y="139"/>
                  </a:cubicBezTo>
                  <a:cubicBezTo>
                    <a:pt x="36" y="137"/>
                    <a:pt x="34" y="135"/>
                    <a:pt x="32" y="133"/>
                  </a:cubicBezTo>
                  <a:close/>
                  <a:moveTo>
                    <a:pt x="83" y="152"/>
                  </a:moveTo>
                  <a:cubicBezTo>
                    <a:pt x="71" y="152"/>
                    <a:pt x="59" y="149"/>
                    <a:pt x="48" y="144"/>
                  </a:cubicBezTo>
                  <a:cubicBezTo>
                    <a:pt x="71" y="118"/>
                    <a:pt x="71" y="118"/>
                    <a:pt x="71" y="118"/>
                  </a:cubicBezTo>
                  <a:cubicBezTo>
                    <a:pt x="83" y="119"/>
                    <a:pt x="83" y="119"/>
                    <a:pt x="83" y="119"/>
                  </a:cubicBezTo>
                  <a:cubicBezTo>
                    <a:pt x="108" y="146"/>
                    <a:pt x="108" y="146"/>
                    <a:pt x="108" y="146"/>
                  </a:cubicBezTo>
                  <a:cubicBezTo>
                    <a:pt x="100" y="149"/>
                    <a:pt x="92" y="151"/>
                    <a:pt x="83" y="152"/>
                  </a:cubicBezTo>
                  <a:close/>
                  <a:moveTo>
                    <a:pt x="116" y="142"/>
                  </a:moveTo>
                  <a:cubicBezTo>
                    <a:pt x="86" y="103"/>
                    <a:pt x="86" y="103"/>
                    <a:pt x="86" y="103"/>
                  </a:cubicBezTo>
                  <a:cubicBezTo>
                    <a:pt x="97" y="94"/>
                    <a:pt x="97" y="94"/>
                    <a:pt x="97" y="94"/>
                  </a:cubicBezTo>
                  <a:cubicBezTo>
                    <a:pt x="124" y="137"/>
                    <a:pt x="124" y="137"/>
                    <a:pt x="124" y="137"/>
                  </a:cubicBezTo>
                  <a:cubicBezTo>
                    <a:pt x="122" y="139"/>
                    <a:pt x="119" y="140"/>
                    <a:pt x="116" y="142"/>
                  </a:cubicBezTo>
                  <a:close/>
                  <a:moveTo>
                    <a:pt x="132" y="129"/>
                  </a:moveTo>
                  <a:cubicBezTo>
                    <a:pt x="115" y="99"/>
                    <a:pt x="115" y="99"/>
                    <a:pt x="115" y="99"/>
                  </a:cubicBezTo>
                  <a:cubicBezTo>
                    <a:pt x="119" y="88"/>
                    <a:pt x="119" y="88"/>
                    <a:pt x="119" y="88"/>
                  </a:cubicBezTo>
                  <a:cubicBezTo>
                    <a:pt x="152" y="73"/>
                    <a:pt x="152" y="73"/>
                    <a:pt x="152" y="73"/>
                  </a:cubicBezTo>
                  <a:cubicBezTo>
                    <a:pt x="152" y="74"/>
                    <a:pt x="152" y="75"/>
                    <a:pt x="152" y="76"/>
                  </a:cubicBezTo>
                  <a:cubicBezTo>
                    <a:pt x="153" y="97"/>
                    <a:pt x="146" y="116"/>
                    <a:pt x="132" y="129"/>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5" name="Oval 922"/>
            <p:cNvSpPr>
              <a:spLocks noChangeArrowheads="1"/>
            </p:cNvSpPr>
            <p:nvPr/>
          </p:nvSpPr>
          <p:spPr bwMode="auto">
            <a:xfrm>
              <a:off x="6413501" y="3871913"/>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6" name="Freeform 923"/>
            <p:cNvSpPr>
              <a:spLocks/>
            </p:cNvSpPr>
            <p:nvPr/>
          </p:nvSpPr>
          <p:spPr bwMode="auto">
            <a:xfrm>
              <a:off x="6457951" y="3905250"/>
              <a:ext cx="26988" cy="22225"/>
            </a:xfrm>
            <a:custGeom>
              <a:avLst/>
              <a:gdLst>
                <a:gd name="T0" fmla="*/ 6 w 7"/>
                <a:gd name="T1" fmla="*/ 2 h 6"/>
                <a:gd name="T2" fmla="*/ 4 w 7"/>
                <a:gd name="T3" fmla="*/ 6 h 6"/>
                <a:gd name="T4" fmla="*/ 1 w 7"/>
                <a:gd name="T5" fmla="*/ 4 h 6"/>
                <a:gd name="T6" fmla="*/ 3 w 7"/>
                <a:gd name="T7" fmla="*/ 0 h 6"/>
                <a:gd name="T8" fmla="*/ 6 w 7"/>
                <a:gd name="T9" fmla="*/ 2 h 6"/>
              </a:gdLst>
              <a:ahLst/>
              <a:cxnLst>
                <a:cxn ang="0">
                  <a:pos x="T0" y="T1"/>
                </a:cxn>
                <a:cxn ang="0">
                  <a:pos x="T2" y="T3"/>
                </a:cxn>
                <a:cxn ang="0">
                  <a:pos x="T4" y="T5"/>
                </a:cxn>
                <a:cxn ang="0">
                  <a:pos x="T6" y="T7"/>
                </a:cxn>
                <a:cxn ang="0">
                  <a:pos x="T8" y="T9"/>
                </a:cxn>
              </a:cxnLst>
              <a:rect l="0" t="0" r="r" b="b"/>
              <a:pathLst>
                <a:path w="7" h="6">
                  <a:moveTo>
                    <a:pt x="6" y="2"/>
                  </a:moveTo>
                  <a:cubicBezTo>
                    <a:pt x="7" y="4"/>
                    <a:pt x="6" y="5"/>
                    <a:pt x="4" y="6"/>
                  </a:cubicBezTo>
                  <a:cubicBezTo>
                    <a:pt x="3" y="6"/>
                    <a:pt x="1" y="5"/>
                    <a:pt x="1" y="4"/>
                  </a:cubicBezTo>
                  <a:cubicBezTo>
                    <a:pt x="0" y="2"/>
                    <a:pt x="1" y="1"/>
                    <a:pt x="3" y="0"/>
                  </a:cubicBezTo>
                  <a:cubicBezTo>
                    <a:pt x="4" y="0"/>
                    <a:pt x="6" y="1"/>
                    <a:pt x="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7" name="Freeform 924"/>
            <p:cNvSpPr>
              <a:spLocks/>
            </p:cNvSpPr>
            <p:nvPr/>
          </p:nvSpPr>
          <p:spPr bwMode="auto">
            <a:xfrm>
              <a:off x="6440488" y="3957638"/>
              <a:ext cx="25400" cy="26988"/>
            </a:xfrm>
            <a:custGeom>
              <a:avLst/>
              <a:gdLst>
                <a:gd name="T0" fmla="*/ 5 w 7"/>
                <a:gd name="T1" fmla="*/ 6 h 7"/>
                <a:gd name="T2" fmla="*/ 1 w 7"/>
                <a:gd name="T3" fmla="*/ 5 h 7"/>
                <a:gd name="T4" fmla="*/ 2 w 7"/>
                <a:gd name="T5" fmla="*/ 1 h 7"/>
                <a:gd name="T6" fmla="*/ 6 w 7"/>
                <a:gd name="T7" fmla="*/ 2 h 7"/>
                <a:gd name="T8" fmla="*/ 5 w 7"/>
                <a:gd name="T9" fmla="*/ 6 h 7"/>
              </a:gdLst>
              <a:ahLst/>
              <a:cxnLst>
                <a:cxn ang="0">
                  <a:pos x="T0" y="T1"/>
                </a:cxn>
                <a:cxn ang="0">
                  <a:pos x="T2" y="T3"/>
                </a:cxn>
                <a:cxn ang="0">
                  <a:pos x="T4" y="T5"/>
                </a:cxn>
                <a:cxn ang="0">
                  <a:pos x="T6" y="T7"/>
                </a:cxn>
                <a:cxn ang="0">
                  <a:pos x="T8" y="T9"/>
                </a:cxn>
              </a:cxnLst>
              <a:rect l="0" t="0" r="r" b="b"/>
              <a:pathLst>
                <a:path w="7" h="7">
                  <a:moveTo>
                    <a:pt x="5" y="6"/>
                  </a:moveTo>
                  <a:cubicBezTo>
                    <a:pt x="4" y="7"/>
                    <a:pt x="2" y="7"/>
                    <a:pt x="1" y="5"/>
                  </a:cubicBezTo>
                  <a:cubicBezTo>
                    <a:pt x="0" y="4"/>
                    <a:pt x="1" y="2"/>
                    <a:pt x="2" y="1"/>
                  </a:cubicBezTo>
                  <a:cubicBezTo>
                    <a:pt x="3" y="0"/>
                    <a:pt x="5" y="1"/>
                    <a:pt x="6" y="2"/>
                  </a:cubicBezTo>
                  <a:cubicBezTo>
                    <a:pt x="7" y="3"/>
                    <a:pt x="7" y="5"/>
                    <a:pt x="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8" name="Freeform 925"/>
            <p:cNvSpPr>
              <a:spLocks/>
            </p:cNvSpPr>
            <p:nvPr/>
          </p:nvSpPr>
          <p:spPr bwMode="auto">
            <a:xfrm>
              <a:off x="6383338" y="3957638"/>
              <a:ext cx="22225" cy="26988"/>
            </a:xfrm>
            <a:custGeom>
              <a:avLst/>
              <a:gdLst>
                <a:gd name="T0" fmla="*/ 6 w 6"/>
                <a:gd name="T1" fmla="*/ 5 h 7"/>
                <a:gd name="T2" fmla="*/ 1 w 6"/>
                <a:gd name="T3" fmla="*/ 6 h 7"/>
                <a:gd name="T4" fmla="*/ 1 w 6"/>
                <a:gd name="T5" fmla="*/ 2 h 7"/>
                <a:gd name="T6" fmla="*/ 5 w 6"/>
                <a:gd name="T7" fmla="*/ 1 h 7"/>
                <a:gd name="T8" fmla="*/ 6 w 6"/>
                <a:gd name="T9" fmla="*/ 5 h 7"/>
              </a:gdLst>
              <a:ahLst/>
              <a:cxnLst>
                <a:cxn ang="0">
                  <a:pos x="T0" y="T1"/>
                </a:cxn>
                <a:cxn ang="0">
                  <a:pos x="T2" y="T3"/>
                </a:cxn>
                <a:cxn ang="0">
                  <a:pos x="T4" y="T5"/>
                </a:cxn>
                <a:cxn ang="0">
                  <a:pos x="T6" y="T7"/>
                </a:cxn>
                <a:cxn ang="0">
                  <a:pos x="T8" y="T9"/>
                </a:cxn>
              </a:cxnLst>
              <a:rect l="0" t="0" r="r" b="b"/>
              <a:pathLst>
                <a:path w="6" h="7">
                  <a:moveTo>
                    <a:pt x="6" y="5"/>
                  </a:moveTo>
                  <a:cubicBezTo>
                    <a:pt x="5" y="7"/>
                    <a:pt x="3" y="7"/>
                    <a:pt x="1" y="6"/>
                  </a:cubicBezTo>
                  <a:cubicBezTo>
                    <a:pt x="0" y="5"/>
                    <a:pt x="0" y="3"/>
                    <a:pt x="1" y="2"/>
                  </a:cubicBezTo>
                  <a:cubicBezTo>
                    <a:pt x="2" y="1"/>
                    <a:pt x="4" y="0"/>
                    <a:pt x="5" y="1"/>
                  </a:cubicBezTo>
                  <a:cubicBezTo>
                    <a:pt x="6" y="2"/>
                    <a:pt x="6" y="4"/>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9" name="Freeform 926"/>
            <p:cNvSpPr>
              <a:spLocks/>
            </p:cNvSpPr>
            <p:nvPr/>
          </p:nvSpPr>
          <p:spPr bwMode="auto">
            <a:xfrm>
              <a:off x="6364288" y="3905250"/>
              <a:ext cx="26988" cy="22225"/>
            </a:xfrm>
            <a:custGeom>
              <a:avLst/>
              <a:gdLst>
                <a:gd name="T0" fmla="*/ 6 w 7"/>
                <a:gd name="T1" fmla="*/ 4 h 6"/>
                <a:gd name="T2" fmla="*/ 2 w 7"/>
                <a:gd name="T3" fmla="*/ 6 h 6"/>
                <a:gd name="T4" fmla="*/ 1 w 7"/>
                <a:gd name="T5" fmla="*/ 2 h 6"/>
                <a:gd name="T6" fmla="*/ 4 w 7"/>
                <a:gd name="T7" fmla="*/ 0 h 6"/>
                <a:gd name="T8" fmla="*/ 6 w 7"/>
                <a:gd name="T9" fmla="*/ 4 h 6"/>
              </a:gdLst>
              <a:ahLst/>
              <a:cxnLst>
                <a:cxn ang="0">
                  <a:pos x="T0" y="T1"/>
                </a:cxn>
                <a:cxn ang="0">
                  <a:pos x="T2" y="T3"/>
                </a:cxn>
                <a:cxn ang="0">
                  <a:pos x="T4" y="T5"/>
                </a:cxn>
                <a:cxn ang="0">
                  <a:pos x="T6" y="T7"/>
                </a:cxn>
                <a:cxn ang="0">
                  <a:pos x="T8" y="T9"/>
                </a:cxn>
              </a:cxnLst>
              <a:rect l="0" t="0" r="r" b="b"/>
              <a:pathLst>
                <a:path w="7" h="6">
                  <a:moveTo>
                    <a:pt x="6" y="4"/>
                  </a:moveTo>
                  <a:cubicBezTo>
                    <a:pt x="6" y="5"/>
                    <a:pt x="4" y="6"/>
                    <a:pt x="2" y="6"/>
                  </a:cubicBezTo>
                  <a:cubicBezTo>
                    <a:pt x="1" y="5"/>
                    <a:pt x="0" y="4"/>
                    <a:pt x="1" y="2"/>
                  </a:cubicBezTo>
                  <a:cubicBezTo>
                    <a:pt x="1" y="1"/>
                    <a:pt x="3" y="0"/>
                    <a:pt x="4" y="0"/>
                  </a:cubicBezTo>
                  <a:cubicBezTo>
                    <a:pt x="6" y="1"/>
                    <a:pt x="7" y="2"/>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0" name="Oval 927"/>
            <p:cNvSpPr>
              <a:spLocks noChangeArrowheads="1"/>
            </p:cNvSpPr>
            <p:nvPr/>
          </p:nvSpPr>
          <p:spPr bwMode="auto">
            <a:xfrm>
              <a:off x="6391276" y="3897313"/>
              <a:ext cx="66675"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1" name="Freeform 928"/>
            <p:cNvSpPr>
              <a:spLocks/>
            </p:cNvSpPr>
            <p:nvPr/>
          </p:nvSpPr>
          <p:spPr bwMode="auto">
            <a:xfrm>
              <a:off x="6245226" y="3979863"/>
              <a:ext cx="146050" cy="177800"/>
            </a:xfrm>
            <a:custGeom>
              <a:avLst/>
              <a:gdLst>
                <a:gd name="T0" fmla="*/ 39 w 39"/>
                <a:gd name="T1" fmla="*/ 9 h 47"/>
                <a:gd name="T2" fmla="*/ 7 w 39"/>
                <a:gd name="T3" fmla="*/ 47 h 47"/>
                <a:gd name="T4" fmla="*/ 0 w 39"/>
                <a:gd name="T5" fmla="*/ 41 h 47"/>
                <a:gd name="T6" fmla="*/ 27 w 39"/>
                <a:gd name="T7" fmla="*/ 0 h 47"/>
                <a:gd name="T8" fmla="*/ 39 w 39"/>
                <a:gd name="T9" fmla="*/ 9 h 47"/>
              </a:gdLst>
              <a:ahLst/>
              <a:cxnLst>
                <a:cxn ang="0">
                  <a:pos x="T0" y="T1"/>
                </a:cxn>
                <a:cxn ang="0">
                  <a:pos x="T2" y="T3"/>
                </a:cxn>
                <a:cxn ang="0">
                  <a:pos x="T4" y="T5"/>
                </a:cxn>
                <a:cxn ang="0">
                  <a:pos x="T6" y="T7"/>
                </a:cxn>
                <a:cxn ang="0">
                  <a:pos x="T8" y="T9"/>
                </a:cxn>
              </a:cxnLst>
              <a:rect l="0" t="0" r="r" b="b"/>
              <a:pathLst>
                <a:path w="39" h="47">
                  <a:moveTo>
                    <a:pt x="39" y="9"/>
                  </a:moveTo>
                  <a:cubicBezTo>
                    <a:pt x="7" y="47"/>
                    <a:pt x="7" y="47"/>
                    <a:pt x="7" y="47"/>
                  </a:cubicBezTo>
                  <a:cubicBezTo>
                    <a:pt x="4" y="45"/>
                    <a:pt x="2" y="43"/>
                    <a:pt x="0" y="41"/>
                  </a:cubicBezTo>
                  <a:cubicBezTo>
                    <a:pt x="27" y="0"/>
                    <a:pt x="27" y="0"/>
                    <a:pt x="27" y="0"/>
                  </a:cubicBezTo>
                  <a:lnTo>
                    <a:pt x="39" y="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2" name="Freeform 929"/>
            <p:cNvSpPr>
              <a:spLocks/>
            </p:cNvSpPr>
            <p:nvPr/>
          </p:nvSpPr>
          <p:spPr bwMode="auto">
            <a:xfrm>
              <a:off x="6162676" y="3822700"/>
              <a:ext cx="190500" cy="101600"/>
            </a:xfrm>
            <a:custGeom>
              <a:avLst/>
              <a:gdLst>
                <a:gd name="T0" fmla="*/ 51 w 51"/>
                <a:gd name="T1" fmla="*/ 14 h 27"/>
                <a:gd name="T2" fmla="*/ 47 w 51"/>
                <a:gd name="T3" fmla="*/ 27 h 27"/>
                <a:gd name="T4" fmla="*/ 0 w 51"/>
                <a:gd name="T5" fmla="*/ 8 h 27"/>
                <a:gd name="T6" fmla="*/ 3 w 51"/>
                <a:gd name="T7" fmla="*/ 0 h 27"/>
                <a:gd name="T8" fmla="*/ 51 w 51"/>
                <a:gd name="T9" fmla="*/ 14 h 27"/>
              </a:gdLst>
              <a:ahLst/>
              <a:cxnLst>
                <a:cxn ang="0">
                  <a:pos x="T0" y="T1"/>
                </a:cxn>
                <a:cxn ang="0">
                  <a:pos x="T2" y="T3"/>
                </a:cxn>
                <a:cxn ang="0">
                  <a:pos x="T4" y="T5"/>
                </a:cxn>
                <a:cxn ang="0">
                  <a:pos x="T6" y="T7"/>
                </a:cxn>
                <a:cxn ang="0">
                  <a:pos x="T8" y="T9"/>
                </a:cxn>
              </a:cxnLst>
              <a:rect l="0" t="0" r="r" b="b"/>
              <a:pathLst>
                <a:path w="51" h="27">
                  <a:moveTo>
                    <a:pt x="51" y="14"/>
                  </a:moveTo>
                  <a:cubicBezTo>
                    <a:pt x="47" y="27"/>
                    <a:pt x="47" y="27"/>
                    <a:pt x="47" y="27"/>
                  </a:cubicBezTo>
                  <a:cubicBezTo>
                    <a:pt x="0" y="8"/>
                    <a:pt x="0" y="8"/>
                    <a:pt x="0" y="8"/>
                  </a:cubicBezTo>
                  <a:cubicBezTo>
                    <a:pt x="1" y="5"/>
                    <a:pt x="3" y="0"/>
                    <a:pt x="3" y="0"/>
                  </a:cubicBezTo>
                  <a:lnTo>
                    <a:pt x="51"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3" name="Freeform 930"/>
            <p:cNvSpPr>
              <a:spLocks/>
            </p:cNvSpPr>
            <p:nvPr/>
          </p:nvSpPr>
          <p:spPr bwMode="auto">
            <a:xfrm>
              <a:off x="6405563" y="3662363"/>
              <a:ext cx="52388" cy="187325"/>
            </a:xfrm>
            <a:custGeom>
              <a:avLst/>
              <a:gdLst>
                <a:gd name="T0" fmla="*/ 14 w 14"/>
                <a:gd name="T1" fmla="*/ 50 h 50"/>
                <a:gd name="T2" fmla="*/ 0 w 14"/>
                <a:gd name="T3" fmla="*/ 50 h 50"/>
                <a:gd name="T4" fmla="*/ 3 w 14"/>
                <a:gd name="T5" fmla="*/ 0 h 50"/>
                <a:gd name="T6" fmla="*/ 12 w 14"/>
                <a:gd name="T7" fmla="*/ 0 h 50"/>
                <a:gd name="T8" fmla="*/ 14 w 14"/>
                <a:gd name="T9" fmla="*/ 50 h 50"/>
              </a:gdLst>
              <a:ahLst/>
              <a:cxnLst>
                <a:cxn ang="0">
                  <a:pos x="T0" y="T1"/>
                </a:cxn>
                <a:cxn ang="0">
                  <a:pos x="T2" y="T3"/>
                </a:cxn>
                <a:cxn ang="0">
                  <a:pos x="T4" y="T5"/>
                </a:cxn>
                <a:cxn ang="0">
                  <a:pos x="T6" y="T7"/>
                </a:cxn>
                <a:cxn ang="0">
                  <a:pos x="T8" y="T9"/>
                </a:cxn>
              </a:cxnLst>
              <a:rect l="0" t="0" r="r" b="b"/>
              <a:pathLst>
                <a:path w="14" h="50">
                  <a:moveTo>
                    <a:pt x="14" y="50"/>
                  </a:moveTo>
                  <a:cubicBezTo>
                    <a:pt x="0" y="50"/>
                    <a:pt x="0" y="50"/>
                    <a:pt x="0" y="50"/>
                  </a:cubicBezTo>
                  <a:cubicBezTo>
                    <a:pt x="3" y="0"/>
                    <a:pt x="3" y="0"/>
                    <a:pt x="3" y="0"/>
                  </a:cubicBezTo>
                  <a:cubicBezTo>
                    <a:pt x="6" y="0"/>
                    <a:pt x="9" y="0"/>
                    <a:pt x="12" y="0"/>
                  </a:cubicBezTo>
                  <a:lnTo>
                    <a:pt x="14" y="5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4" name="Freeform 931"/>
            <p:cNvSpPr>
              <a:spLocks/>
            </p:cNvSpPr>
            <p:nvPr/>
          </p:nvSpPr>
          <p:spPr bwMode="auto">
            <a:xfrm>
              <a:off x="6499226" y="3841750"/>
              <a:ext cx="192088" cy="96838"/>
            </a:xfrm>
            <a:custGeom>
              <a:avLst/>
              <a:gdLst>
                <a:gd name="T0" fmla="*/ 51 w 51"/>
                <a:gd name="T1" fmla="*/ 9 h 26"/>
                <a:gd name="T2" fmla="*/ 4 w 51"/>
                <a:gd name="T3" fmla="*/ 26 h 26"/>
                <a:gd name="T4" fmla="*/ 0 w 51"/>
                <a:gd name="T5" fmla="*/ 12 h 26"/>
                <a:gd name="T6" fmla="*/ 48 w 51"/>
                <a:gd name="T7" fmla="*/ 0 h 26"/>
                <a:gd name="T8" fmla="*/ 51 w 51"/>
                <a:gd name="T9" fmla="*/ 9 h 26"/>
              </a:gdLst>
              <a:ahLst/>
              <a:cxnLst>
                <a:cxn ang="0">
                  <a:pos x="T0" y="T1"/>
                </a:cxn>
                <a:cxn ang="0">
                  <a:pos x="T2" y="T3"/>
                </a:cxn>
                <a:cxn ang="0">
                  <a:pos x="T4" y="T5"/>
                </a:cxn>
                <a:cxn ang="0">
                  <a:pos x="T6" y="T7"/>
                </a:cxn>
                <a:cxn ang="0">
                  <a:pos x="T8" y="T9"/>
                </a:cxn>
              </a:cxnLst>
              <a:rect l="0" t="0" r="r" b="b"/>
              <a:pathLst>
                <a:path w="51" h="26">
                  <a:moveTo>
                    <a:pt x="51" y="9"/>
                  </a:moveTo>
                  <a:cubicBezTo>
                    <a:pt x="4" y="26"/>
                    <a:pt x="4" y="26"/>
                    <a:pt x="4" y="26"/>
                  </a:cubicBezTo>
                  <a:cubicBezTo>
                    <a:pt x="0" y="12"/>
                    <a:pt x="0" y="12"/>
                    <a:pt x="0" y="12"/>
                  </a:cubicBezTo>
                  <a:cubicBezTo>
                    <a:pt x="48" y="0"/>
                    <a:pt x="48" y="0"/>
                    <a:pt x="48" y="0"/>
                  </a:cubicBezTo>
                  <a:cubicBezTo>
                    <a:pt x="49" y="3"/>
                    <a:pt x="50" y="6"/>
                    <a:pt x="51"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5" name="Freeform 932"/>
            <p:cNvSpPr>
              <a:spLocks/>
            </p:cNvSpPr>
            <p:nvPr/>
          </p:nvSpPr>
          <p:spPr bwMode="auto">
            <a:xfrm>
              <a:off x="6446838" y="3987800"/>
              <a:ext cx="142875" cy="180975"/>
            </a:xfrm>
            <a:custGeom>
              <a:avLst/>
              <a:gdLst>
                <a:gd name="T0" fmla="*/ 38 w 38"/>
                <a:gd name="T1" fmla="*/ 43 h 48"/>
                <a:gd name="T2" fmla="*/ 30 w 38"/>
                <a:gd name="T3" fmla="*/ 48 h 48"/>
                <a:gd name="T4" fmla="*/ 0 w 38"/>
                <a:gd name="T5" fmla="*/ 9 h 48"/>
                <a:gd name="T6" fmla="*/ 11 w 38"/>
                <a:gd name="T7" fmla="*/ 0 h 48"/>
                <a:gd name="T8" fmla="*/ 38 w 38"/>
                <a:gd name="T9" fmla="*/ 43 h 48"/>
              </a:gdLst>
              <a:ahLst/>
              <a:cxnLst>
                <a:cxn ang="0">
                  <a:pos x="T0" y="T1"/>
                </a:cxn>
                <a:cxn ang="0">
                  <a:pos x="T2" y="T3"/>
                </a:cxn>
                <a:cxn ang="0">
                  <a:pos x="T4" y="T5"/>
                </a:cxn>
                <a:cxn ang="0">
                  <a:pos x="T6" y="T7"/>
                </a:cxn>
                <a:cxn ang="0">
                  <a:pos x="T8" y="T9"/>
                </a:cxn>
              </a:cxnLst>
              <a:rect l="0" t="0" r="r" b="b"/>
              <a:pathLst>
                <a:path w="38" h="48">
                  <a:moveTo>
                    <a:pt x="38" y="43"/>
                  </a:moveTo>
                  <a:cubicBezTo>
                    <a:pt x="36" y="45"/>
                    <a:pt x="33" y="46"/>
                    <a:pt x="30" y="48"/>
                  </a:cubicBezTo>
                  <a:cubicBezTo>
                    <a:pt x="0" y="9"/>
                    <a:pt x="0" y="9"/>
                    <a:pt x="0" y="9"/>
                  </a:cubicBezTo>
                  <a:cubicBezTo>
                    <a:pt x="11" y="0"/>
                    <a:pt x="11" y="0"/>
                    <a:pt x="11" y="0"/>
                  </a:cubicBezTo>
                  <a:lnTo>
                    <a:pt x="38" y="4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6" name="Freeform 933"/>
            <p:cNvSpPr>
              <a:spLocks/>
            </p:cNvSpPr>
            <p:nvPr/>
          </p:nvSpPr>
          <p:spPr bwMode="auto">
            <a:xfrm>
              <a:off x="6556376" y="3910013"/>
              <a:ext cx="142875" cy="209550"/>
            </a:xfrm>
            <a:custGeom>
              <a:avLst/>
              <a:gdLst>
                <a:gd name="T0" fmla="*/ 37 w 38"/>
                <a:gd name="T1" fmla="*/ 3 h 56"/>
                <a:gd name="T2" fmla="*/ 17 w 38"/>
                <a:gd name="T3" fmla="*/ 56 h 56"/>
                <a:gd name="T4" fmla="*/ 0 w 38"/>
                <a:gd name="T5" fmla="*/ 26 h 56"/>
                <a:gd name="T6" fmla="*/ 4 w 38"/>
                <a:gd name="T7" fmla="*/ 15 h 56"/>
                <a:gd name="T8" fmla="*/ 37 w 38"/>
                <a:gd name="T9" fmla="*/ 0 h 56"/>
                <a:gd name="T10" fmla="*/ 37 w 38"/>
                <a:gd name="T11" fmla="*/ 3 h 56"/>
              </a:gdLst>
              <a:ahLst/>
              <a:cxnLst>
                <a:cxn ang="0">
                  <a:pos x="T0" y="T1"/>
                </a:cxn>
                <a:cxn ang="0">
                  <a:pos x="T2" y="T3"/>
                </a:cxn>
                <a:cxn ang="0">
                  <a:pos x="T4" y="T5"/>
                </a:cxn>
                <a:cxn ang="0">
                  <a:pos x="T6" y="T7"/>
                </a:cxn>
                <a:cxn ang="0">
                  <a:pos x="T8" y="T9"/>
                </a:cxn>
                <a:cxn ang="0">
                  <a:pos x="T10" y="T11"/>
                </a:cxn>
              </a:cxnLst>
              <a:rect l="0" t="0" r="r" b="b"/>
              <a:pathLst>
                <a:path w="38" h="56">
                  <a:moveTo>
                    <a:pt x="37" y="3"/>
                  </a:moveTo>
                  <a:cubicBezTo>
                    <a:pt x="38" y="24"/>
                    <a:pt x="31" y="43"/>
                    <a:pt x="17" y="56"/>
                  </a:cubicBezTo>
                  <a:cubicBezTo>
                    <a:pt x="0" y="26"/>
                    <a:pt x="0" y="26"/>
                    <a:pt x="0" y="26"/>
                  </a:cubicBezTo>
                  <a:cubicBezTo>
                    <a:pt x="4" y="15"/>
                    <a:pt x="4" y="15"/>
                    <a:pt x="4" y="15"/>
                  </a:cubicBezTo>
                  <a:cubicBezTo>
                    <a:pt x="37" y="0"/>
                    <a:pt x="37" y="0"/>
                    <a:pt x="37" y="0"/>
                  </a:cubicBezTo>
                  <a:cubicBezTo>
                    <a:pt x="37" y="1"/>
                    <a:pt x="37" y="2"/>
                    <a:pt x="3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7" name="Freeform 934"/>
            <p:cNvSpPr>
              <a:spLocks/>
            </p:cNvSpPr>
            <p:nvPr/>
          </p:nvSpPr>
          <p:spPr bwMode="auto">
            <a:xfrm>
              <a:off x="6303963" y="4078288"/>
              <a:ext cx="225425" cy="127000"/>
            </a:xfrm>
            <a:custGeom>
              <a:avLst/>
              <a:gdLst>
                <a:gd name="T0" fmla="*/ 60 w 60"/>
                <a:gd name="T1" fmla="*/ 28 h 34"/>
                <a:gd name="T2" fmla="*/ 35 w 60"/>
                <a:gd name="T3" fmla="*/ 34 h 34"/>
                <a:gd name="T4" fmla="*/ 0 w 60"/>
                <a:gd name="T5" fmla="*/ 26 h 34"/>
                <a:gd name="T6" fmla="*/ 23 w 60"/>
                <a:gd name="T7" fmla="*/ 0 h 34"/>
                <a:gd name="T8" fmla="*/ 35 w 60"/>
                <a:gd name="T9" fmla="*/ 1 h 34"/>
                <a:gd name="T10" fmla="*/ 60 w 60"/>
                <a:gd name="T11" fmla="*/ 28 h 34"/>
              </a:gdLst>
              <a:ahLst/>
              <a:cxnLst>
                <a:cxn ang="0">
                  <a:pos x="T0" y="T1"/>
                </a:cxn>
                <a:cxn ang="0">
                  <a:pos x="T2" y="T3"/>
                </a:cxn>
                <a:cxn ang="0">
                  <a:pos x="T4" y="T5"/>
                </a:cxn>
                <a:cxn ang="0">
                  <a:pos x="T6" y="T7"/>
                </a:cxn>
                <a:cxn ang="0">
                  <a:pos x="T8" y="T9"/>
                </a:cxn>
                <a:cxn ang="0">
                  <a:pos x="T10" y="T11"/>
                </a:cxn>
              </a:cxnLst>
              <a:rect l="0" t="0" r="r" b="b"/>
              <a:pathLst>
                <a:path w="60" h="34">
                  <a:moveTo>
                    <a:pt x="60" y="28"/>
                  </a:moveTo>
                  <a:cubicBezTo>
                    <a:pt x="52" y="31"/>
                    <a:pt x="44" y="33"/>
                    <a:pt x="35" y="34"/>
                  </a:cubicBezTo>
                  <a:cubicBezTo>
                    <a:pt x="23" y="34"/>
                    <a:pt x="11" y="31"/>
                    <a:pt x="0" y="26"/>
                  </a:cubicBezTo>
                  <a:cubicBezTo>
                    <a:pt x="23" y="0"/>
                    <a:pt x="23" y="0"/>
                    <a:pt x="23" y="0"/>
                  </a:cubicBezTo>
                  <a:cubicBezTo>
                    <a:pt x="35" y="1"/>
                    <a:pt x="35" y="1"/>
                    <a:pt x="35" y="1"/>
                  </a:cubicBezTo>
                  <a:lnTo>
                    <a:pt x="60" y="2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8" name="Freeform 935"/>
            <p:cNvSpPr>
              <a:spLocks/>
            </p:cNvSpPr>
            <p:nvPr/>
          </p:nvSpPr>
          <p:spPr bwMode="auto">
            <a:xfrm>
              <a:off x="6151563" y="3894138"/>
              <a:ext cx="134938" cy="217488"/>
            </a:xfrm>
            <a:custGeom>
              <a:avLst/>
              <a:gdLst>
                <a:gd name="T0" fmla="*/ 36 w 36"/>
                <a:gd name="T1" fmla="*/ 26 h 58"/>
                <a:gd name="T2" fmla="*/ 18 w 36"/>
                <a:gd name="T3" fmla="*/ 58 h 58"/>
                <a:gd name="T4" fmla="*/ 0 w 36"/>
                <a:gd name="T5" fmla="*/ 13 h 58"/>
                <a:gd name="T6" fmla="*/ 1 w 36"/>
                <a:gd name="T7" fmla="*/ 0 h 58"/>
                <a:gd name="T8" fmla="*/ 33 w 36"/>
                <a:gd name="T9" fmla="*/ 14 h 58"/>
                <a:gd name="T10" fmla="*/ 36 w 36"/>
                <a:gd name="T11" fmla="*/ 26 h 58"/>
              </a:gdLst>
              <a:ahLst/>
              <a:cxnLst>
                <a:cxn ang="0">
                  <a:pos x="T0" y="T1"/>
                </a:cxn>
                <a:cxn ang="0">
                  <a:pos x="T2" y="T3"/>
                </a:cxn>
                <a:cxn ang="0">
                  <a:pos x="T4" y="T5"/>
                </a:cxn>
                <a:cxn ang="0">
                  <a:pos x="T6" y="T7"/>
                </a:cxn>
                <a:cxn ang="0">
                  <a:pos x="T8" y="T9"/>
                </a:cxn>
                <a:cxn ang="0">
                  <a:pos x="T10" y="T11"/>
                </a:cxn>
              </a:cxnLst>
              <a:rect l="0" t="0" r="r" b="b"/>
              <a:pathLst>
                <a:path w="36" h="58">
                  <a:moveTo>
                    <a:pt x="36" y="26"/>
                  </a:moveTo>
                  <a:cubicBezTo>
                    <a:pt x="18" y="58"/>
                    <a:pt x="18" y="58"/>
                    <a:pt x="18" y="58"/>
                  </a:cubicBezTo>
                  <a:cubicBezTo>
                    <a:pt x="8" y="46"/>
                    <a:pt x="1" y="30"/>
                    <a:pt x="0" y="13"/>
                  </a:cubicBezTo>
                  <a:cubicBezTo>
                    <a:pt x="0" y="9"/>
                    <a:pt x="0" y="4"/>
                    <a:pt x="1" y="0"/>
                  </a:cubicBezTo>
                  <a:cubicBezTo>
                    <a:pt x="33" y="14"/>
                    <a:pt x="33" y="14"/>
                    <a:pt x="33" y="14"/>
                  </a:cubicBezTo>
                  <a:lnTo>
                    <a:pt x="36" y="2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9" name="Freeform 936"/>
            <p:cNvSpPr>
              <a:spLocks/>
            </p:cNvSpPr>
            <p:nvPr/>
          </p:nvSpPr>
          <p:spPr bwMode="auto">
            <a:xfrm>
              <a:off x="6192838" y="3665538"/>
              <a:ext cx="182563" cy="153988"/>
            </a:xfrm>
            <a:custGeom>
              <a:avLst/>
              <a:gdLst>
                <a:gd name="T0" fmla="*/ 49 w 49"/>
                <a:gd name="T1" fmla="*/ 0 h 41"/>
                <a:gd name="T2" fmla="*/ 46 w 49"/>
                <a:gd name="T3" fmla="*/ 34 h 41"/>
                <a:gd name="T4" fmla="*/ 36 w 49"/>
                <a:gd name="T5" fmla="*/ 41 h 41"/>
                <a:gd name="T6" fmla="*/ 0 w 49"/>
                <a:gd name="T7" fmla="*/ 34 h 41"/>
                <a:gd name="T8" fmla="*/ 49 w 49"/>
                <a:gd name="T9" fmla="*/ 0 h 41"/>
              </a:gdLst>
              <a:ahLst/>
              <a:cxnLst>
                <a:cxn ang="0">
                  <a:pos x="T0" y="T1"/>
                </a:cxn>
                <a:cxn ang="0">
                  <a:pos x="T2" y="T3"/>
                </a:cxn>
                <a:cxn ang="0">
                  <a:pos x="T4" y="T5"/>
                </a:cxn>
                <a:cxn ang="0">
                  <a:pos x="T6" y="T7"/>
                </a:cxn>
                <a:cxn ang="0">
                  <a:pos x="T8" y="T9"/>
                </a:cxn>
              </a:cxnLst>
              <a:rect l="0" t="0" r="r" b="b"/>
              <a:pathLst>
                <a:path w="49" h="41">
                  <a:moveTo>
                    <a:pt x="49" y="0"/>
                  </a:moveTo>
                  <a:cubicBezTo>
                    <a:pt x="46" y="34"/>
                    <a:pt x="46" y="34"/>
                    <a:pt x="46" y="34"/>
                  </a:cubicBezTo>
                  <a:cubicBezTo>
                    <a:pt x="36" y="41"/>
                    <a:pt x="36" y="41"/>
                    <a:pt x="36" y="41"/>
                  </a:cubicBezTo>
                  <a:cubicBezTo>
                    <a:pt x="0" y="34"/>
                    <a:pt x="0" y="34"/>
                    <a:pt x="0" y="34"/>
                  </a:cubicBezTo>
                  <a:cubicBezTo>
                    <a:pt x="10" y="16"/>
                    <a:pt x="28" y="3"/>
                    <a:pt x="49"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0" name="Freeform 937"/>
            <p:cNvSpPr>
              <a:spLocks/>
            </p:cNvSpPr>
            <p:nvPr/>
          </p:nvSpPr>
          <p:spPr bwMode="auto">
            <a:xfrm>
              <a:off x="6484938" y="3665538"/>
              <a:ext cx="179388" cy="165100"/>
            </a:xfrm>
            <a:custGeom>
              <a:avLst/>
              <a:gdLst>
                <a:gd name="T0" fmla="*/ 48 w 48"/>
                <a:gd name="T1" fmla="*/ 37 h 44"/>
                <a:gd name="T2" fmla="*/ 14 w 48"/>
                <a:gd name="T3" fmla="*/ 44 h 44"/>
                <a:gd name="T4" fmla="*/ 5 w 48"/>
                <a:gd name="T5" fmla="*/ 37 h 44"/>
                <a:gd name="T6" fmla="*/ 0 w 48"/>
                <a:gd name="T7" fmla="*/ 0 h 44"/>
                <a:gd name="T8" fmla="*/ 48 w 48"/>
                <a:gd name="T9" fmla="*/ 37 h 44"/>
              </a:gdLst>
              <a:ahLst/>
              <a:cxnLst>
                <a:cxn ang="0">
                  <a:pos x="T0" y="T1"/>
                </a:cxn>
                <a:cxn ang="0">
                  <a:pos x="T2" y="T3"/>
                </a:cxn>
                <a:cxn ang="0">
                  <a:pos x="T4" y="T5"/>
                </a:cxn>
                <a:cxn ang="0">
                  <a:pos x="T6" y="T7"/>
                </a:cxn>
                <a:cxn ang="0">
                  <a:pos x="T8" y="T9"/>
                </a:cxn>
              </a:cxnLst>
              <a:rect l="0" t="0" r="r" b="b"/>
              <a:pathLst>
                <a:path w="48" h="44">
                  <a:moveTo>
                    <a:pt x="48" y="37"/>
                  </a:moveTo>
                  <a:cubicBezTo>
                    <a:pt x="14" y="44"/>
                    <a:pt x="14" y="44"/>
                    <a:pt x="14" y="44"/>
                  </a:cubicBezTo>
                  <a:cubicBezTo>
                    <a:pt x="5" y="37"/>
                    <a:pt x="5" y="37"/>
                    <a:pt x="5" y="37"/>
                  </a:cubicBezTo>
                  <a:cubicBezTo>
                    <a:pt x="0" y="0"/>
                    <a:pt x="0" y="0"/>
                    <a:pt x="0" y="0"/>
                  </a:cubicBezTo>
                  <a:cubicBezTo>
                    <a:pt x="21" y="5"/>
                    <a:pt x="38" y="19"/>
                    <a:pt x="48" y="3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1" name="Freeform 938"/>
            <p:cNvSpPr>
              <a:spLocks noEditPoints="1"/>
            </p:cNvSpPr>
            <p:nvPr/>
          </p:nvSpPr>
          <p:spPr bwMode="auto">
            <a:xfrm>
              <a:off x="2408238" y="3560763"/>
              <a:ext cx="825500" cy="825500"/>
            </a:xfrm>
            <a:custGeom>
              <a:avLst/>
              <a:gdLst>
                <a:gd name="T0" fmla="*/ 180 w 220"/>
                <a:gd name="T1" fmla="*/ 25 h 220"/>
                <a:gd name="T2" fmla="*/ 110 w 220"/>
                <a:gd name="T3" fmla="*/ 0 h 220"/>
                <a:gd name="T4" fmla="*/ 40 w 220"/>
                <a:gd name="T5" fmla="*/ 25 h 220"/>
                <a:gd name="T6" fmla="*/ 17 w 220"/>
                <a:gd name="T7" fmla="*/ 52 h 220"/>
                <a:gd name="T8" fmla="*/ 0 w 220"/>
                <a:gd name="T9" fmla="*/ 110 h 220"/>
                <a:gd name="T10" fmla="*/ 17 w 220"/>
                <a:gd name="T11" fmla="*/ 167 h 220"/>
                <a:gd name="T12" fmla="*/ 110 w 220"/>
                <a:gd name="T13" fmla="*/ 220 h 220"/>
                <a:gd name="T14" fmla="*/ 220 w 220"/>
                <a:gd name="T15" fmla="*/ 110 h 220"/>
                <a:gd name="T16" fmla="*/ 180 w 220"/>
                <a:gd name="T17" fmla="*/ 25 h 220"/>
                <a:gd name="T18" fmla="*/ 110 w 220"/>
                <a:gd name="T19" fmla="*/ 195 h 220"/>
                <a:gd name="T20" fmla="*/ 25 w 220"/>
                <a:gd name="T21" fmla="*/ 110 h 220"/>
                <a:gd name="T22" fmla="*/ 110 w 220"/>
                <a:gd name="T23" fmla="*/ 25 h 220"/>
                <a:gd name="T24" fmla="*/ 195 w 220"/>
                <a:gd name="T25" fmla="*/ 110 h 220"/>
                <a:gd name="T26" fmla="*/ 110 w 220"/>
                <a:gd name="T27" fmla="*/ 19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80" y="25"/>
                  </a:moveTo>
                  <a:cubicBezTo>
                    <a:pt x="161" y="9"/>
                    <a:pt x="137" y="0"/>
                    <a:pt x="110" y="0"/>
                  </a:cubicBezTo>
                  <a:cubicBezTo>
                    <a:pt x="84" y="0"/>
                    <a:pt x="59" y="9"/>
                    <a:pt x="40" y="25"/>
                  </a:cubicBezTo>
                  <a:cubicBezTo>
                    <a:pt x="31" y="32"/>
                    <a:pt x="23" y="42"/>
                    <a:pt x="17" y="52"/>
                  </a:cubicBezTo>
                  <a:cubicBezTo>
                    <a:pt x="6" y="69"/>
                    <a:pt x="0" y="89"/>
                    <a:pt x="0" y="110"/>
                  </a:cubicBezTo>
                  <a:cubicBezTo>
                    <a:pt x="0" y="131"/>
                    <a:pt x="6" y="151"/>
                    <a:pt x="17" y="167"/>
                  </a:cubicBezTo>
                  <a:cubicBezTo>
                    <a:pt x="36" y="199"/>
                    <a:pt x="71" y="220"/>
                    <a:pt x="110" y="220"/>
                  </a:cubicBezTo>
                  <a:cubicBezTo>
                    <a:pt x="171" y="220"/>
                    <a:pt x="220" y="170"/>
                    <a:pt x="220" y="110"/>
                  </a:cubicBezTo>
                  <a:cubicBezTo>
                    <a:pt x="220" y="75"/>
                    <a:pt x="205" y="45"/>
                    <a:pt x="180" y="25"/>
                  </a:cubicBezTo>
                  <a:close/>
                  <a:moveTo>
                    <a:pt x="110" y="195"/>
                  </a:moveTo>
                  <a:cubicBezTo>
                    <a:pt x="63" y="195"/>
                    <a:pt x="25" y="157"/>
                    <a:pt x="25" y="110"/>
                  </a:cubicBezTo>
                  <a:cubicBezTo>
                    <a:pt x="25" y="63"/>
                    <a:pt x="63" y="25"/>
                    <a:pt x="110" y="25"/>
                  </a:cubicBezTo>
                  <a:cubicBezTo>
                    <a:pt x="157" y="25"/>
                    <a:pt x="195" y="63"/>
                    <a:pt x="195" y="110"/>
                  </a:cubicBezTo>
                  <a:cubicBezTo>
                    <a:pt x="195" y="157"/>
                    <a:pt x="157" y="195"/>
                    <a:pt x="110" y="195"/>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2" name="Freeform 939"/>
            <p:cNvSpPr>
              <a:spLocks noEditPoints="1"/>
            </p:cNvSpPr>
            <p:nvPr/>
          </p:nvSpPr>
          <p:spPr bwMode="auto">
            <a:xfrm>
              <a:off x="2501901" y="3654425"/>
              <a:ext cx="638175" cy="638175"/>
            </a:xfrm>
            <a:custGeom>
              <a:avLst/>
              <a:gdLst>
                <a:gd name="T0" fmla="*/ 85 w 170"/>
                <a:gd name="T1" fmla="*/ 0 h 170"/>
                <a:gd name="T2" fmla="*/ 0 w 170"/>
                <a:gd name="T3" fmla="*/ 85 h 170"/>
                <a:gd name="T4" fmla="*/ 85 w 170"/>
                <a:gd name="T5" fmla="*/ 170 h 170"/>
                <a:gd name="T6" fmla="*/ 170 w 170"/>
                <a:gd name="T7" fmla="*/ 85 h 170"/>
                <a:gd name="T8" fmla="*/ 85 w 170"/>
                <a:gd name="T9" fmla="*/ 0 h 170"/>
                <a:gd name="T10" fmla="*/ 89 w 170"/>
                <a:gd name="T11" fmla="*/ 162 h 170"/>
                <a:gd name="T12" fmla="*/ 8 w 170"/>
                <a:gd name="T13" fmla="*/ 88 h 170"/>
                <a:gd name="T14" fmla="*/ 82 w 170"/>
                <a:gd name="T15" fmla="*/ 7 h 170"/>
                <a:gd name="T16" fmla="*/ 163 w 170"/>
                <a:gd name="T17" fmla="*/ 81 h 170"/>
                <a:gd name="T18" fmla="*/ 89 w 170"/>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0">
                  <a:moveTo>
                    <a:pt x="85" y="0"/>
                  </a:moveTo>
                  <a:cubicBezTo>
                    <a:pt x="38" y="0"/>
                    <a:pt x="0" y="38"/>
                    <a:pt x="0" y="85"/>
                  </a:cubicBezTo>
                  <a:cubicBezTo>
                    <a:pt x="0" y="132"/>
                    <a:pt x="38" y="170"/>
                    <a:pt x="85" y="170"/>
                  </a:cubicBezTo>
                  <a:cubicBezTo>
                    <a:pt x="132" y="170"/>
                    <a:pt x="170" y="132"/>
                    <a:pt x="170" y="85"/>
                  </a:cubicBezTo>
                  <a:cubicBezTo>
                    <a:pt x="170" y="38"/>
                    <a:pt x="132" y="0"/>
                    <a:pt x="85" y="0"/>
                  </a:cubicBezTo>
                  <a:close/>
                  <a:moveTo>
                    <a:pt x="89" y="162"/>
                  </a:moveTo>
                  <a:cubicBezTo>
                    <a:pt x="46" y="164"/>
                    <a:pt x="10" y="131"/>
                    <a:pt x="8" y="88"/>
                  </a:cubicBezTo>
                  <a:cubicBezTo>
                    <a:pt x="6" y="45"/>
                    <a:pt x="39" y="9"/>
                    <a:pt x="82" y="7"/>
                  </a:cubicBezTo>
                  <a:cubicBezTo>
                    <a:pt x="125" y="5"/>
                    <a:pt x="161" y="38"/>
                    <a:pt x="163" y="81"/>
                  </a:cubicBezTo>
                  <a:cubicBezTo>
                    <a:pt x="165" y="124"/>
                    <a:pt x="131" y="160"/>
                    <a:pt x="89" y="162"/>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 name="Freeform 940"/>
            <p:cNvSpPr>
              <a:spLocks noEditPoints="1"/>
            </p:cNvSpPr>
            <p:nvPr/>
          </p:nvSpPr>
          <p:spPr bwMode="auto">
            <a:xfrm>
              <a:off x="2524126" y="3673475"/>
              <a:ext cx="596900" cy="595313"/>
            </a:xfrm>
            <a:custGeom>
              <a:avLst/>
              <a:gdLst>
                <a:gd name="T0" fmla="*/ 2 w 159"/>
                <a:gd name="T1" fmla="*/ 83 h 159"/>
                <a:gd name="T2" fmla="*/ 157 w 159"/>
                <a:gd name="T3" fmla="*/ 76 h 159"/>
                <a:gd name="T4" fmla="*/ 150 w 159"/>
                <a:gd name="T5" fmla="*/ 64 h 159"/>
                <a:gd name="T6" fmla="*/ 99 w 159"/>
                <a:gd name="T7" fmla="*/ 68 h 159"/>
                <a:gd name="T8" fmla="*/ 150 w 159"/>
                <a:gd name="T9" fmla="*/ 64 h 159"/>
                <a:gd name="T10" fmla="*/ 109 w 159"/>
                <a:gd name="T11" fmla="*/ 53 h 159"/>
                <a:gd name="T12" fmla="*/ 96 w 159"/>
                <a:gd name="T13" fmla="*/ 9 h 159"/>
                <a:gd name="T14" fmla="*/ 91 w 159"/>
                <a:gd name="T15" fmla="*/ 73 h 159"/>
                <a:gd name="T16" fmla="*/ 93 w 159"/>
                <a:gd name="T17" fmla="*/ 78 h 159"/>
                <a:gd name="T18" fmla="*/ 91 w 159"/>
                <a:gd name="T19" fmla="*/ 73 h 159"/>
                <a:gd name="T20" fmla="*/ 85 w 159"/>
                <a:gd name="T21" fmla="*/ 92 h 159"/>
                <a:gd name="T22" fmla="*/ 89 w 159"/>
                <a:gd name="T23" fmla="*/ 89 h 159"/>
                <a:gd name="T24" fmla="*/ 78 w 159"/>
                <a:gd name="T25" fmla="*/ 7 h 159"/>
                <a:gd name="T26" fmla="*/ 88 w 159"/>
                <a:gd name="T27" fmla="*/ 57 h 159"/>
                <a:gd name="T28" fmla="*/ 78 w 159"/>
                <a:gd name="T29" fmla="*/ 7 h 159"/>
                <a:gd name="T30" fmla="*/ 79 w 159"/>
                <a:gd name="T31" fmla="*/ 69 h 159"/>
                <a:gd name="T32" fmla="*/ 79 w 159"/>
                <a:gd name="T33" fmla="*/ 64 h 159"/>
                <a:gd name="T34" fmla="*/ 79 w 159"/>
                <a:gd name="T35" fmla="*/ 71 h 159"/>
                <a:gd name="T36" fmla="*/ 79 w 159"/>
                <a:gd name="T37" fmla="*/ 89 h 159"/>
                <a:gd name="T38" fmla="*/ 79 w 159"/>
                <a:gd name="T39" fmla="*/ 71 h 159"/>
                <a:gd name="T40" fmla="*/ 70 w 159"/>
                <a:gd name="T41" fmla="*/ 93 h 159"/>
                <a:gd name="T42" fmla="*/ 73 w 159"/>
                <a:gd name="T43" fmla="*/ 88 h 159"/>
                <a:gd name="T44" fmla="*/ 70 w 159"/>
                <a:gd name="T45" fmla="*/ 77 h 159"/>
                <a:gd name="T46" fmla="*/ 64 w 159"/>
                <a:gd name="T47" fmla="*/ 75 h 159"/>
                <a:gd name="T48" fmla="*/ 70 w 159"/>
                <a:gd name="T49" fmla="*/ 77 h 159"/>
                <a:gd name="T50" fmla="*/ 63 w 159"/>
                <a:gd name="T51" fmla="*/ 43 h 159"/>
                <a:gd name="T52" fmla="*/ 17 w 159"/>
                <a:gd name="T53" fmla="*/ 42 h 159"/>
                <a:gd name="T54" fmla="*/ 13 w 159"/>
                <a:gd name="T55" fmla="*/ 50 h 159"/>
                <a:gd name="T56" fmla="*/ 56 w 159"/>
                <a:gd name="T57" fmla="*/ 78 h 159"/>
                <a:gd name="T58" fmla="*/ 13 w 159"/>
                <a:gd name="T59" fmla="*/ 50 h 159"/>
                <a:gd name="T60" fmla="*/ 7 w 159"/>
                <a:gd name="T61" fmla="*/ 83 h 159"/>
                <a:gd name="T62" fmla="*/ 39 w 159"/>
                <a:gd name="T63" fmla="*/ 84 h 159"/>
                <a:gd name="T64" fmla="*/ 24 w 159"/>
                <a:gd name="T65" fmla="*/ 127 h 159"/>
                <a:gd name="T66" fmla="*/ 59 w 159"/>
                <a:gd name="T67" fmla="*/ 93 h 159"/>
                <a:gd name="T68" fmla="*/ 38 w 159"/>
                <a:gd name="T69" fmla="*/ 139 h 159"/>
                <a:gd name="T70" fmla="*/ 83 w 159"/>
                <a:gd name="T71" fmla="*/ 152 h 159"/>
                <a:gd name="T72" fmla="*/ 71 w 159"/>
                <a:gd name="T73" fmla="*/ 119 h 159"/>
                <a:gd name="T74" fmla="*/ 107 w 159"/>
                <a:gd name="T75" fmla="*/ 147 h 159"/>
                <a:gd name="T76" fmla="*/ 116 w 159"/>
                <a:gd name="T77" fmla="*/ 142 h 159"/>
                <a:gd name="T78" fmla="*/ 97 w 159"/>
                <a:gd name="T79" fmla="*/ 95 h 159"/>
                <a:gd name="T80" fmla="*/ 116 w 159"/>
                <a:gd name="T81" fmla="*/ 142 h 159"/>
                <a:gd name="T82" fmla="*/ 114 w 159"/>
                <a:gd name="T83" fmla="*/ 100 h 159"/>
                <a:gd name="T84" fmla="*/ 151 w 159"/>
                <a:gd name="T85" fmla="*/ 73 h 159"/>
                <a:gd name="T86" fmla="*/ 132 w 159"/>
                <a:gd name="T87" fmla="*/ 1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159">
                  <a:moveTo>
                    <a:pt x="76" y="2"/>
                  </a:moveTo>
                  <a:cubicBezTo>
                    <a:pt x="33" y="4"/>
                    <a:pt x="0" y="40"/>
                    <a:pt x="2" y="83"/>
                  </a:cubicBezTo>
                  <a:cubicBezTo>
                    <a:pt x="4" y="126"/>
                    <a:pt x="40" y="159"/>
                    <a:pt x="83" y="157"/>
                  </a:cubicBezTo>
                  <a:cubicBezTo>
                    <a:pt x="125" y="155"/>
                    <a:pt x="159" y="119"/>
                    <a:pt x="157" y="76"/>
                  </a:cubicBezTo>
                  <a:cubicBezTo>
                    <a:pt x="155" y="33"/>
                    <a:pt x="119" y="0"/>
                    <a:pt x="76" y="2"/>
                  </a:cubicBezTo>
                  <a:close/>
                  <a:moveTo>
                    <a:pt x="150" y="64"/>
                  </a:moveTo>
                  <a:cubicBezTo>
                    <a:pt x="104" y="81"/>
                    <a:pt x="104" y="81"/>
                    <a:pt x="104" y="81"/>
                  </a:cubicBezTo>
                  <a:cubicBezTo>
                    <a:pt x="99" y="68"/>
                    <a:pt x="99" y="68"/>
                    <a:pt x="99" y="68"/>
                  </a:cubicBezTo>
                  <a:cubicBezTo>
                    <a:pt x="148" y="56"/>
                    <a:pt x="148" y="56"/>
                    <a:pt x="148" y="56"/>
                  </a:cubicBezTo>
                  <a:cubicBezTo>
                    <a:pt x="149" y="58"/>
                    <a:pt x="150" y="61"/>
                    <a:pt x="150" y="64"/>
                  </a:cubicBezTo>
                  <a:close/>
                  <a:moveTo>
                    <a:pt x="143" y="45"/>
                  </a:moveTo>
                  <a:cubicBezTo>
                    <a:pt x="109" y="53"/>
                    <a:pt x="109" y="53"/>
                    <a:pt x="109" y="53"/>
                  </a:cubicBezTo>
                  <a:cubicBezTo>
                    <a:pt x="100" y="45"/>
                    <a:pt x="100" y="45"/>
                    <a:pt x="100" y="45"/>
                  </a:cubicBezTo>
                  <a:cubicBezTo>
                    <a:pt x="96" y="9"/>
                    <a:pt x="96" y="9"/>
                    <a:pt x="96" y="9"/>
                  </a:cubicBezTo>
                  <a:cubicBezTo>
                    <a:pt x="116" y="14"/>
                    <a:pt x="133" y="27"/>
                    <a:pt x="143" y="45"/>
                  </a:cubicBezTo>
                  <a:close/>
                  <a:moveTo>
                    <a:pt x="91" y="73"/>
                  </a:moveTo>
                  <a:cubicBezTo>
                    <a:pt x="92" y="72"/>
                    <a:pt x="94" y="73"/>
                    <a:pt x="95" y="75"/>
                  </a:cubicBezTo>
                  <a:cubicBezTo>
                    <a:pt x="95" y="76"/>
                    <a:pt x="94" y="78"/>
                    <a:pt x="93" y="78"/>
                  </a:cubicBezTo>
                  <a:cubicBezTo>
                    <a:pt x="91" y="79"/>
                    <a:pt x="89" y="78"/>
                    <a:pt x="89" y="77"/>
                  </a:cubicBezTo>
                  <a:cubicBezTo>
                    <a:pt x="88" y="75"/>
                    <a:pt x="89" y="73"/>
                    <a:pt x="91" y="73"/>
                  </a:cubicBezTo>
                  <a:close/>
                  <a:moveTo>
                    <a:pt x="89" y="93"/>
                  </a:moveTo>
                  <a:cubicBezTo>
                    <a:pt x="87" y="94"/>
                    <a:pt x="86" y="93"/>
                    <a:pt x="85" y="92"/>
                  </a:cubicBezTo>
                  <a:cubicBezTo>
                    <a:pt x="84" y="91"/>
                    <a:pt x="84" y="89"/>
                    <a:pt x="85" y="88"/>
                  </a:cubicBezTo>
                  <a:cubicBezTo>
                    <a:pt x="87" y="87"/>
                    <a:pt x="88" y="87"/>
                    <a:pt x="89" y="89"/>
                  </a:cubicBezTo>
                  <a:cubicBezTo>
                    <a:pt x="90" y="90"/>
                    <a:pt x="90" y="92"/>
                    <a:pt x="89" y="93"/>
                  </a:cubicBezTo>
                  <a:close/>
                  <a:moveTo>
                    <a:pt x="78" y="7"/>
                  </a:moveTo>
                  <a:cubicBezTo>
                    <a:pt x="81" y="7"/>
                    <a:pt x="83" y="7"/>
                    <a:pt x="87" y="7"/>
                  </a:cubicBezTo>
                  <a:cubicBezTo>
                    <a:pt x="88" y="57"/>
                    <a:pt x="88" y="57"/>
                    <a:pt x="88" y="57"/>
                  </a:cubicBezTo>
                  <a:cubicBezTo>
                    <a:pt x="74" y="57"/>
                    <a:pt x="74" y="57"/>
                    <a:pt x="74" y="57"/>
                  </a:cubicBezTo>
                  <a:lnTo>
                    <a:pt x="78" y="7"/>
                  </a:lnTo>
                  <a:close/>
                  <a:moveTo>
                    <a:pt x="82" y="67"/>
                  </a:moveTo>
                  <a:cubicBezTo>
                    <a:pt x="82" y="68"/>
                    <a:pt x="81" y="69"/>
                    <a:pt x="79" y="69"/>
                  </a:cubicBezTo>
                  <a:cubicBezTo>
                    <a:pt x="78" y="69"/>
                    <a:pt x="76" y="68"/>
                    <a:pt x="76" y="67"/>
                  </a:cubicBezTo>
                  <a:cubicBezTo>
                    <a:pt x="76" y="65"/>
                    <a:pt x="78" y="64"/>
                    <a:pt x="79" y="64"/>
                  </a:cubicBezTo>
                  <a:cubicBezTo>
                    <a:pt x="81" y="64"/>
                    <a:pt x="82" y="65"/>
                    <a:pt x="82" y="67"/>
                  </a:cubicBezTo>
                  <a:close/>
                  <a:moveTo>
                    <a:pt x="79" y="71"/>
                  </a:moveTo>
                  <a:cubicBezTo>
                    <a:pt x="84" y="71"/>
                    <a:pt x="88" y="75"/>
                    <a:pt x="88" y="80"/>
                  </a:cubicBezTo>
                  <a:cubicBezTo>
                    <a:pt x="88" y="85"/>
                    <a:pt x="84" y="89"/>
                    <a:pt x="79" y="89"/>
                  </a:cubicBezTo>
                  <a:cubicBezTo>
                    <a:pt x="74" y="89"/>
                    <a:pt x="70" y="85"/>
                    <a:pt x="70" y="80"/>
                  </a:cubicBezTo>
                  <a:cubicBezTo>
                    <a:pt x="70" y="75"/>
                    <a:pt x="74" y="71"/>
                    <a:pt x="79" y="71"/>
                  </a:cubicBezTo>
                  <a:close/>
                  <a:moveTo>
                    <a:pt x="74" y="92"/>
                  </a:moveTo>
                  <a:cubicBezTo>
                    <a:pt x="73" y="93"/>
                    <a:pt x="71" y="94"/>
                    <a:pt x="70" y="93"/>
                  </a:cubicBezTo>
                  <a:cubicBezTo>
                    <a:pt x="69" y="92"/>
                    <a:pt x="68" y="90"/>
                    <a:pt x="69" y="89"/>
                  </a:cubicBezTo>
                  <a:cubicBezTo>
                    <a:pt x="70" y="87"/>
                    <a:pt x="72" y="87"/>
                    <a:pt x="73" y="88"/>
                  </a:cubicBezTo>
                  <a:cubicBezTo>
                    <a:pt x="74" y="89"/>
                    <a:pt x="75" y="91"/>
                    <a:pt x="74" y="92"/>
                  </a:cubicBezTo>
                  <a:close/>
                  <a:moveTo>
                    <a:pt x="70" y="77"/>
                  </a:moveTo>
                  <a:cubicBezTo>
                    <a:pt x="69" y="78"/>
                    <a:pt x="67" y="79"/>
                    <a:pt x="66" y="78"/>
                  </a:cubicBezTo>
                  <a:cubicBezTo>
                    <a:pt x="64" y="78"/>
                    <a:pt x="63" y="76"/>
                    <a:pt x="64" y="75"/>
                  </a:cubicBezTo>
                  <a:cubicBezTo>
                    <a:pt x="64" y="73"/>
                    <a:pt x="66" y="72"/>
                    <a:pt x="68" y="73"/>
                  </a:cubicBezTo>
                  <a:cubicBezTo>
                    <a:pt x="69" y="73"/>
                    <a:pt x="70" y="75"/>
                    <a:pt x="70" y="77"/>
                  </a:cubicBezTo>
                  <a:close/>
                  <a:moveTo>
                    <a:pt x="66" y="8"/>
                  </a:moveTo>
                  <a:cubicBezTo>
                    <a:pt x="63" y="43"/>
                    <a:pt x="63" y="43"/>
                    <a:pt x="63" y="43"/>
                  </a:cubicBezTo>
                  <a:cubicBezTo>
                    <a:pt x="53" y="50"/>
                    <a:pt x="53" y="50"/>
                    <a:pt x="53" y="50"/>
                  </a:cubicBezTo>
                  <a:cubicBezTo>
                    <a:pt x="17" y="42"/>
                    <a:pt x="17" y="42"/>
                    <a:pt x="17" y="42"/>
                  </a:cubicBezTo>
                  <a:cubicBezTo>
                    <a:pt x="28" y="25"/>
                    <a:pt x="45" y="12"/>
                    <a:pt x="66" y="8"/>
                  </a:cubicBezTo>
                  <a:close/>
                  <a:moveTo>
                    <a:pt x="13" y="50"/>
                  </a:moveTo>
                  <a:cubicBezTo>
                    <a:pt x="61" y="64"/>
                    <a:pt x="61" y="64"/>
                    <a:pt x="61" y="64"/>
                  </a:cubicBezTo>
                  <a:cubicBezTo>
                    <a:pt x="56" y="78"/>
                    <a:pt x="56" y="78"/>
                    <a:pt x="56" y="78"/>
                  </a:cubicBezTo>
                  <a:cubicBezTo>
                    <a:pt x="10" y="59"/>
                    <a:pt x="10" y="59"/>
                    <a:pt x="10" y="59"/>
                  </a:cubicBezTo>
                  <a:cubicBezTo>
                    <a:pt x="11" y="56"/>
                    <a:pt x="13" y="50"/>
                    <a:pt x="13" y="50"/>
                  </a:cubicBezTo>
                  <a:close/>
                  <a:moveTo>
                    <a:pt x="24" y="127"/>
                  </a:moveTo>
                  <a:cubicBezTo>
                    <a:pt x="14" y="115"/>
                    <a:pt x="7" y="100"/>
                    <a:pt x="7" y="83"/>
                  </a:cubicBezTo>
                  <a:cubicBezTo>
                    <a:pt x="7" y="78"/>
                    <a:pt x="7" y="74"/>
                    <a:pt x="7" y="70"/>
                  </a:cubicBezTo>
                  <a:cubicBezTo>
                    <a:pt x="39" y="84"/>
                    <a:pt x="39" y="84"/>
                    <a:pt x="39" y="84"/>
                  </a:cubicBezTo>
                  <a:cubicBezTo>
                    <a:pt x="42" y="95"/>
                    <a:pt x="42" y="95"/>
                    <a:pt x="42" y="95"/>
                  </a:cubicBezTo>
                  <a:lnTo>
                    <a:pt x="24" y="127"/>
                  </a:lnTo>
                  <a:close/>
                  <a:moveTo>
                    <a:pt x="31" y="134"/>
                  </a:moveTo>
                  <a:cubicBezTo>
                    <a:pt x="59" y="93"/>
                    <a:pt x="59" y="93"/>
                    <a:pt x="59" y="93"/>
                  </a:cubicBezTo>
                  <a:cubicBezTo>
                    <a:pt x="70" y="101"/>
                    <a:pt x="70" y="101"/>
                    <a:pt x="70" y="101"/>
                  </a:cubicBezTo>
                  <a:cubicBezTo>
                    <a:pt x="38" y="139"/>
                    <a:pt x="38" y="139"/>
                    <a:pt x="38" y="139"/>
                  </a:cubicBezTo>
                  <a:cubicBezTo>
                    <a:pt x="36" y="138"/>
                    <a:pt x="33" y="136"/>
                    <a:pt x="31" y="134"/>
                  </a:cubicBezTo>
                  <a:close/>
                  <a:moveTo>
                    <a:pt x="83" y="152"/>
                  </a:moveTo>
                  <a:cubicBezTo>
                    <a:pt x="70" y="153"/>
                    <a:pt x="58" y="150"/>
                    <a:pt x="48" y="145"/>
                  </a:cubicBezTo>
                  <a:cubicBezTo>
                    <a:pt x="71" y="119"/>
                    <a:pt x="71" y="119"/>
                    <a:pt x="71" y="119"/>
                  </a:cubicBezTo>
                  <a:cubicBezTo>
                    <a:pt x="83" y="119"/>
                    <a:pt x="83" y="119"/>
                    <a:pt x="83" y="119"/>
                  </a:cubicBezTo>
                  <a:cubicBezTo>
                    <a:pt x="107" y="147"/>
                    <a:pt x="107" y="147"/>
                    <a:pt x="107" y="147"/>
                  </a:cubicBezTo>
                  <a:cubicBezTo>
                    <a:pt x="100" y="150"/>
                    <a:pt x="91" y="152"/>
                    <a:pt x="83" y="152"/>
                  </a:cubicBezTo>
                  <a:close/>
                  <a:moveTo>
                    <a:pt x="116" y="142"/>
                  </a:moveTo>
                  <a:cubicBezTo>
                    <a:pt x="85" y="103"/>
                    <a:pt x="85" y="103"/>
                    <a:pt x="85" y="103"/>
                  </a:cubicBezTo>
                  <a:cubicBezTo>
                    <a:pt x="97" y="95"/>
                    <a:pt x="97" y="95"/>
                    <a:pt x="97" y="95"/>
                  </a:cubicBezTo>
                  <a:cubicBezTo>
                    <a:pt x="123" y="137"/>
                    <a:pt x="123" y="137"/>
                    <a:pt x="123" y="137"/>
                  </a:cubicBezTo>
                  <a:cubicBezTo>
                    <a:pt x="121" y="139"/>
                    <a:pt x="118" y="141"/>
                    <a:pt x="116" y="142"/>
                  </a:cubicBezTo>
                  <a:close/>
                  <a:moveTo>
                    <a:pt x="132" y="130"/>
                  </a:moveTo>
                  <a:cubicBezTo>
                    <a:pt x="114" y="100"/>
                    <a:pt x="114" y="100"/>
                    <a:pt x="114" y="100"/>
                  </a:cubicBezTo>
                  <a:cubicBezTo>
                    <a:pt x="118" y="89"/>
                    <a:pt x="118" y="89"/>
                    <a:pt x="118" y="89"/>
                  </a:cubicBezTo>
                  <a:cubicBezTo>
                    <a:pt x="151" y="73"/>
                    <a:pt x="151" y="73"/>
                    <a:pt x="151" y="73"/>
                  </a:cubicBezTo>
                  <a:cubicBezTo>
                    <a:pt x="152" y="74"/>
                    <a:pt x="152" y="75"/>
                    <a:pt x="152" y="76"/>
                  </a:cubicBezTo>
                  <a:cubicBezTo>
                    <a:pt x="153" y="97"/>
                    <a:pt x="145" y="116"/>
                    <a:pt x="132" y="130"/>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4" name="Oval 941"/>
            <p:cNvSpPr>
              <a:spLocks noChangeArrowheads="1"/>
            </p:cNvSpPr>
            <p:nvPr/>
          </p:nvSpPr>
          <p:spPr bwMode="auto">
            <a:xfrm>
              <a:off x="2809876" y="3913188"/>
              <a:ext cx="22225"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5" name="Freeform 942"/>
            <p:cNvSpPr>
              <a:spLocks/>
            </p:cNvSpPr>
            <p:nvPr/>
          </p:nvSpPr>
          <p:spPr bwMode="auto">
            <a:xfrm>
              <a:off x="2854326" y="3943350"/>
              <a:ext cx="26988" cy="25400"/>
            </a:xfrm>
            <a:custGeom>
              <a:avLst/>
              <a:gdLst>
                <a:gd name="T0" fmla="*/ 7 w 7"/>
                <a:gd name="T1" fmla="*/ 3 h 7"/>
                <a:gd name="T2" fmla="*/ 5 w 7"/>
                <a:gd name="T3" fmla="*/ 6 h 7"/>
                <a:gd name="T4" fmla="*/ 1 w 7"/>
                <a:gd name="T5" fmla="*/ 5 h 7"/>
                <a:gd name="T6" fmla="*/ 3 w 7"/>
                <a:gd name="T7" fmla="*/ 1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4"/>
                    <a:pt x="6" y="6"/>
                    <a:pt x="5" y="6"/>
                  </a:cubicBezTo>
                  <a:cubicBezTo>
                    <a:pt x="3" y="7"/>
                    <a:pt x="1" y="6"/>
                    <a:pt x="1" y="5"/>
                  </a:cubicBezTo>
                  <a:cubicBezTo>
                    <a:pt x="0" y="3"/>
                    <a:pt x="1" y="1"/>
                    <a:pt x="3" y="1"/>
                  </a:cubicBezTo>
                  <a:cubicBezTo>
                    <a:pt x="4" y="0"/>
                    <a:pt x="6" y="1"/>
                    <a:pt x="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6" name="Freeform 943"/>
            <p:cNvSpPr>
              <a:spLocks/>
            </p:cNvSpPr>
            <p:nvPr/>
          </p:nvSpPr>
          <p:spPr bwMode="auto">
            <a:xfrm>
              <a:off x="2840038" y="3998913"/>
              <a:ext cx="22225" cy="26988"/>
            </a:xfrm>
            <a:custGeom>
              <a:avLst/>
              <a:gdLst>
                <a:gd name="T0" fmla="*/ 5 w 6"/>
                <a:gd name="T1" fmla="*/ 6 h 7"/>
                <a:gd name="T2" fmla="*/ 1 w 6"/>
                <a:gd name="T3" fmla="*/ 5 h 7"/>
                <a:gd name="T4" fmla="*/ 1 w 6"/>
                <a:gd name="T5" fmla="*/ 1 h 7"/>
                <a:gd name="T6" fmla="*/ 5 w 6"/>
                <a:gd name="T7" fmla="*/ 2 h 7"/>
                <a:gd name="T8" fmla="*/ 5 w 6"/>
                <a:gd name="T9" fmla="*/ 6 h 7"/>
              </a:gdLst>
              <a:ahLst/>
              <a:cxnLst>
                <a:cxn ang="0">
                  <a:pos x="T0" y="T1"/>
                </a:cxn>
                <a:cxn ang="0">
                  <a:pos x="T2" y="T3"/>
                </a:cxn>
                <a:cxn ang="0">
                  <a:pos x="T4" y="T5"/>
                </a:cxn>
                <a:cxn ang="0">
                  <a:pos x="T6" y="T7"/>
                </a:cxn>
                <a:cxn ang="0">
                  <a:pos x="T8" y="T9"/>
                </a:cxn>
              </a:cxnLst>
              <a:rect l="0" t="0" r="r" b="b"/>
              <a:pathLst>
                <a:path w="6" h="7">
                  <a:moveTo>
                    <a:pt x="5" y="6"/>
                  </a:moveTo>
                  <a:cubicBezTo>
                    <a:pt x="3" y="7"/>
                    <a:pt x="2" y="6"/>
                    <a:pt x="1" y="5"/>
                  </a:cubicBezTo>
                  <a:cubicBezTo>
                    <a:pt x="0" y="4"/>
                    <a:pt x="0" y="2"/>
                    <a:pt x="1" y="1"/>
                  </a:cubicBezTo>
                  <a:cubicBezTo>
                    <a:pt x="3" y="0"/>
                    <a:pt x="4" y="0"/>
                    <a:pt x="5" y="2"/>
                  </a:cubicBezTo>
                  <a:cubicBezTo>
                    <a:pt x="6" y="3"/>
                    <a:pt x="6" y="5"/>
                    <a:pt x="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7" name="Freeform 944"/>
            <p:cNvSpPr>
              <a:spLocks/>
            </p:cNvSpPr>
            <p:nvPr/>
          </p:nvSpPr>
          <p:spPr bwMode="auto">
            <a:xfrm>
              <a:off x="2779713" y="3998913"/>
              <a:ext cx="25400" cy="26988"/>
            </a:xfrm>
            <a:custGeom>
              <a:avLst/>
              <a:gdLst>
                <a:gd name="T0" fmla="*/ 6 w 7"/>
                <a:gd name="T1" fmla="*/ 5 h 7"/>
                <a:gd name="T2" fmla="*/ 2 w 7"/>
                <a:gd name="T3" fmla="*/ 6 h 7"/>
                <a:gd name="T4" fmla="*/ 1 w 7"/>
                <a:gd name="T5" fmla="*/ 2 h 7"/>
                <a:gd name="T6" fmla="*/ 5 w 7"/>
                <a:gd name="T7" fmla="*/ 1 h 7"/>
                <a:gd name="T8" fmla="*/ 6 w 7"/>
                <a:gd name="T9" fmla="*/ 5 h 7"/>
              </a:gdLst>
              <a:ahLst/>
              <a:cxnLst>
                <a:cxn ang="0">
                  <a:pos x="T0" y="T1"/>
                </a:cxn>
                <a:cxn ang="0">
                  <a:pos x="T2" y="T3"/>
                </a:cxn>
                <a:cxn ang="0">
                  <a:pos x="T4" y="T5"/>
                </a:cxn>
                <a:cxn ang="0">
                  <a:pos x="T6" y="T7"/>
                </a:cxn>
                <a:cxn ang="0">
                  <a:pos x="T8" y="T9"/>
                </a:cxn>
              </a:cxnLst>
              <a:rect l="0" t="0" r="r" b="b"/>
              <a:pathLst>
                <a:path w="7" h="7">
                  <a:moveTo>
                    <a:pt x="6" y="5"/>
                  </a:moveTo>
                  <a:cubicBezTo>
                    <a:pt x="5" y="6"/>
                    <a:pt x="3" y="7"/>
                    <a:pt x="2" y="6"/>
                  </a:cubicBezTo>
                  <a:cubicBezTo>
                    <a:pt x="1" y="5"/>
                    <a:pt x="0" y="3"/>
                    <a:pt x="1" y="2"/>
                  </a:cubicBezTo>
                  <a:cubicBezTo>
                    <a:pt x="2" y="0"/>
                    <a:pt x="4" y="0"/>
                    <a:pt x="5" y="1"/>
                  </a:cubicBezTo>
                  <a:cubicBezTo>
                    <a:pt x="6" y="2"/>
                    <a:pt x="7" y="4"/>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8" name="Freeform 945"/>
            <p:cNvSpPr>
              <a:spLocks/>
            </p:cNvSpPr>
            <p:nvPr/>
          </p:nvSpPr>
          <p:spPr bwMode="auto">
            <a:xfrm>
              <a:off x="2760663" y="3943350"/>
              <a:ext cx="25400" cy="25400"/>
            </a:xfrm>
            <a:custGeom>
              <a:avLst/>
              <a:gdLst>
                <a:gd name="T0" fmla="*/ 7 w 7"/>
                <a:gd name="T1" fmla="*/ 5 h 7"/>
                <a:gd name="T2" fmla="*/ 3 w 7"/>
                <a:gd name="T3" fmla="*/ 6 h 7"/>
                <a:gd name="T4" fmla="*/ 1 w 7"/>
                <a:gd name="T5" fmla="*/ 3 h 7"/>
                <a:gd name="T6" fmla="*/ 5 w 7"/>
                <a:gd name="T7" fmla="*/ 1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6" y="6"/>
                    <a:pt x="4" y="7"/>
                    <a:pt x="3" y="6"/>
                  </a:cubicBezTo>
                  <a:cubicBezTo>
                    <a:pt x="1" y="6"/>
                    <a:pt x="0" y="4"/>
                    <a:pt x="1" y="3"/>
                  </a:cubicBezTo>
                  <a:cubicBezTo>
                    <a:pt x="1" y="1"/>
                    <a:pt x="3" y="0"/>
                    <a:pt x="5" y="1"/>
                  </a:cubicBezTo>
                  <a:cubicBezTo>
                    <a:pt x="6" y="1"/>
                    <a:pt x="7" y="3"/>
                    <a:pt x="7"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9" name="Oval 946"/>
            <p:cNvSpPr>
              <a:spLocks noChangeArrowheads="1"/>
            </p:cNvSpPr>
            <p:nvPr/>
          </p:nvSpPr>
          <p:spPr bwMode="auto">
            <a:xfrm>
              <a:off x="2786063" y="3938588"/>
              <a:ext cx="68263"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0" name="Freeform 947"/>
            <p:cNvSpPr>
              <a:spLocks/>
            </p:cNvSpPr>
            <p:nvPr/>
          </p:nvSpPr>
          <p:spPr bwMode="auto">
            <a:xfrm>
              <a:off x="2640013" y="4021138"/>
              <a:ext cx="146050" cy="173038"/>
            </a:xfrm>
            <a:custGeom>
              <a:avLst/>
              <a:gdLst>
                <a:gd name="T0" fmla="*/ 39 w 39"/>
                <a:gd name="T1" fmla="*/ 8 h 46"/>
                <a:gd name="T2" fmla="*/ 7 w 39"/>
                <a:gd name="T3" fmla="*/ 46 h 46"/>
                <a:gd name="T4" fmla="*/ 0 w 39"/>
                <a:gd name="T5" fmla="*/ 41 h 46"/>
                <a:gd name="T6" fmla="*/ 28 w 39"/>
                <a:gd name="T7" fmla="*/ 0 h 46"/>
                <a:gd name="T8" fmla="*/ 39 w 39"/>
                <a:gd name="T9" fmla="*/ 8 h 46"/>
              </a:gdLst>
              <a:ahLst/>
              <a:cxnLst>
                <a:cxn ang="0">
                  <a:pos x="T0" y="T1"/>
                </a:cxn>
                <a:cxn ang="0">
                  <a:pos x="T2" y="T3"/>
                </a:cxn>
                <a:cxn ang="0">
                  <a:pos x="T4" y="T5"/>
                </a:cxn>
                <a:cxn ang="0">
                  <a:pos x="T6" y="T7"/>
                </a:cxn>
                <a:cxn ang="0">
                  <a:pos x="T8" y="T9"/>
                </a:cxn>
              </a:cxnLst>
              <a:rect l="0" t="0" r="r" b="b"/>
              <a:pathLst>
                <a:path w="39" h="46">
                  <a:moveTo>
                    <a:pt x="39" y="8"/>
                  </a:moveTo>
                  <a:cubicBezTo>
                    <a:pt x="7" y="46"/>
                    <a:pt x="7" y="46"/>
                    <a:pt x="7" y="46"/>
                  </a:cubicBezTo>
                  <a:cubicBezTo>
                    <a:pt x="5" y="45"/>
                    <a:pt x="2" y="43"/>
                    <a:pt x="0" y="41"/>
                  </a:cubicBezTo>
                  <a:cubicBezTo>
                    <a:pt x="28" y="0"/>
                    <a:pt x="28" y="0"/>
                    <a:pt x="28" y="0"/>
                  </a:cubicBezTo>
                  <a:lnTo>
                    <a:pt x="39"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1" name="Freeform 948"/>
            <p:cNvSpPr>
              <a:spLocks/>
            </p:cNvSpPr>
            <p:nvPr/>
          </p:nvSpPr>
          <p:spPr bwMode="auto">
            <a:xfrm>
              <a:off x="2562226" y="3860800"/>
              <a:ext cx="190500" cy="104775"/>
            </a:xfrm>
            <a:custGeom>
              <a:avLst/>
              <a:gdLst>
                <a:gd name="T0" fmla="*/ 51 w 51"/>
                <a:gd name="T1" fmla="*/ 14 h 28"/>
                <a:gd name="T2" fmla="*/ 46 w 51"/>
                <a:gd name="T3" fmla="*/ 28 h 28"/>
                <a:gd name="T4" fmla="*/ 0 w 51"/>
                <a:gd name="T5" fmla="*/ 9 h 28"/>
                <a:gd name="T6" fmla="*/ 3 w 51"/>
                <a:gd name="T7" fmla="*/ 0 h 28"/>
                <a:gd name="T8" fmla="*/ 51 w 51"/>
                <a:gd name="T9" fmla="*/ 14 h 28"/>
              </a:gdLst>
              <a:ahLst/>
              <a:cxnLst>
                <a:cxn ang="0">
                  <a:pos x="T0" y="T1"/>
                </a:cxn>
                <a:cxn ang="0">
                  <a:pos x="T2" y="T3"/>
                </a:cxn>
                <a:cxn ang="0">
                  <a:pos x="T4" y="T5"/>
                </a:cxn>
                <a:cxn ang="0">
                  <a:pos x="T6" y="T7"/>
                </a:cxn>
                <a:cxn ang="0">
                  <a:pos x="T8" y="T9"/>
                </a:cxn>
              </a:cxnLst>
              <a:rect l="0" t="0" r="r" b="b"/>
              <a:pathLst>
                <a:path w="51" h="28">
                  <a:moveTo>
                    <a:pt x="51" y="14"/>
                  </a:moveTo>
                  <a:cubicBezTo>
                    <a:pt x="46" y="28"/>
                    <a:pt x="46" y="28"/>
                    <a:pt x="46" y="28"/>
                  </a:cubicBezTo>
                  <a:cubicBezTo>
                    <a:pt x="0" y="9"/>
                    <a:pt x="0" y="9"/>
                    <a:pt x="0" y="9"/>
                  </a:cubicBezTo>
                  <a:cubicBezTo>
                    <a:pt x="1" y="6"/>
                    <a:pt x="3" y="0"/>
                    <a:pt x="3" y="0"/>
                  </a:cubicBezTo>
                  <a:lnTo>
                    <a:pt x="51"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2" name="Freeform 949"/>
            <p:cNvSpPr>
              <a:spLocks/>
            </p:cNvSpPr>
            <p:nvPr/>
          </p:nvSpPr>
          <p:spPr bwMode="auto">
            <a:xfrm>
              <a:off x="2801938" y="3698875"/>
              <a:ext cx="52388" cy="187325"/>
            </a:xfrm>
            <a:custGeom>
              <a:avLst/>
              <a:gdLst>
                <a:gd name="T0" fmla="*/ 14 w 14"/>
                <a:gd name="T1" fmla="*/ 50 h 50"/>
                <a:gd name="T2" fmla="*/ 0 w 14"/>
                <a:gd name="T3" fmla="*/ 50 h 50"/>
                <a:gd name="T4" fmla="*/ 4 w 14"/>
                <a:gd name="T5" fmla="*/ 0 h 50"/>
                <a:gd name="T6" fmla="*/ 13 w 14"/>
                <a:gd name="T7" fmla="*/ 0 h 50"/>
                <a:gd name="T8" fmla="*/ 14 w 14"/>
                <a:gd name="T9" fmla="*/ 50 h 50"/>
              </a:gdLst>
              <a:ahLst/>
              <a:cxnLst>
                <a:cxn ang="0">
                  <a:pos x="T0" y="T1"/>
                </a:cxn>
                <a:cxn ang="0">
                  <a:pos x="T2" y="T3"/>
                </a:cxn>
                <a:cxn ang="0">
                  <a:pos x="T4" y="T5"/>
                </a:cxn>
                <a:cxn ang="0">
                  <a:pos x="T6" y="T7"/>
                </a:cxn>
                <a:cxn ang="0">
                  <a:pos x="T8" y="T9"/>
                </a:cxn>
              </a:cxnLst>
              <a:rect l="0" t="0" r="r" b="b"/>
              <a:pathLst>
                <a:path w="14" h="50">
                  <a:moveTo>
                    <a:pt x="14" y="50"/>
                  </a:moveTo>
                  <a:cubicBezTo>
                    <a:pt x="0" y="50"/>
                    <a:pt x="0" y="50"/>
                    <a:pt x="0" y="50"/>
                  </a:cubicBezTo>
                  <a:cubicBezTo>
                    <a:pt x="4" y="0"/>
                    <a:pt x="4" y="0"/>
                    <a:pt x="4" y="0"/>
                  </a:cubicBezTo>
                  <a:cubicBezTo>
                    <a:pt x="7" y="0"/>
                    <a:pt x="9" y="0"/>
                    <a:pt x="13" y="0"/>
                  </a:cubicBezTo>
                  <a:lnTo>
                    <a:pt x="14" y="5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3" name="Freeform 950"/>
            <p:cNvSpPr>
              <a:spLocks/>
            </p:cNvSpPr>
            <p:nvPr/>
          </p:nvSpPr>
          <p:spPr bwMode="auto">
            <a:xfrm>
              <a:off x="2895601" y="3883025"/>
              <a:ext cx="190500" cy="93663"/>
            </a:xfrm>
            <a:custGeom>
              <a:avLst/>
              <a:gdLst>
                <a:gd name="T0" fmla="*/ 51 w 51"/>
                <a:gd name="T1" fmla="*/ 8 h 25"/>
                <a:gd name="T2" fmla="*/ 5 w 51"/>
                <a:gd name="T3" fmla="*/ 25 h 25"/>
                <a:gd name="T4" fmla="*/ 0 w 51"/>
                <a:gd name="T5" fmla="*/ 12 h 25"/>
                <a:gd name="T6" fmla="*/ 49 w 51"/>
                <a:gd name="T7" fmla="*/ 0 h 25"/>
                <a:gd name="T8" fmla="*/ 51 w 51"/>
                <a:gd name="T9" fmla="*/ 8 h 25"/>
              </a:gdLst>
              <a:ahLst/>
              <a:cxnLst>
                <a:cxn ang="0">
                  <a:pos x="T0" y="T1"/>
                </a:cxn>
                <a:cxn ang="0">
                  <a:pos x="T2" y="T3"/>
                </a:cxn>
                <a:cxn ang="0">
                  <a:pos x="T4" y="T5"/>
                </a:cxn>
                <a:cxn ang="0">
                  <a:pos x="T6" y="T7"/>
                </a:cxn>
                <a:cxn ang="0">
                  <a:pos x="T8" y="T9"/>
                </a:cxn>
              </a:cxnLst>
              <a:rect l="0" t="0" r="r" b="b"/>
              <a:pathLst>
                <a:path w="51" h="25">
                  <a:moveTo>
                    <a:pt x="51" y="8"/>
                  </a:moveTo>
                  <a:cubicBezTo>
                    <a:pt x="5" y="25"/>
                    <a:pt x="5" y="25"/>
                    <a:pt x="5" y="25"/>
                  </a:cubicBezTo>
                  <a:cubicBezTo>
                    <a:pt x="0" y="12"/>
                    <a:pt x="0" y="12"/>
                    <a:pt x="0" y="12"/>
                  </a:cubicBezTo>
                  <a:cubicBezTo>
                    <a:pt x="49" y="0"/>
                    <a:pt x="49" y="0"/>
                    <a:pt x="49" y="0"/>
                  </a:cubicBezTo>
                  <a:cubicBezTo>
                    <a:pt x="50" y="2"/>
                    <a:pt x="51" y="5"/>
                    <a:pt x="51"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4" name="Freeform 951"/>
            <p:cNvSpPr>
              <a:spLocks/>
            </p:cNvSpPr>
            <p:nvPr/>
          </p:nvSpPr>
          <p:spPr bwMode="auto">
            <a:xfrm>
              <a:off x="2843213" y="4029075"/>
              <a:ext cx="142875" cy="176213"/>
            </a:xfrm>
            <a:custGeom>
              <a:avLst/>
              <a:gdLst>
                <a:gd name="T0" fmla="*/ 38 w 38"/>
                <a:gd name="T1" fmla="*/ 42 h 47"/>
                <a:gd name="T2" fmla="*/ 31 w 38"/>
                <a:gd name="T3" fmla="*/ 47 h 47"/>
                <a:gd name="T4" fmla="*/ 0 w 38"/>
                <a:gd name="T5" fmla="*/ 8 h 47"/>
                <a:gd name="T6" fmla="*/ 12 w 38"/>
                <a:gd name="T7" fmla="*/ 0 h 47"/>
                <a:gd name="T8" fmla="*/ 38 w 38"/>
                <a:gd name="T9" fmla="*/ 42 h 47"/>
              </a:gdLst>
              <a:ahLst/>
              <a:cxnLst>
                <a:cxn ang="0">
                  <a:pos x="T0" y="T1"/>
                </a:cxn>
                <a:cxn ang="0">
                  <a:pos x="T2" y="T3"/>
                </a:cxn>
                <a:cxn ang="0">
                  <a:pos x="T4" y="T5"/>
                </a:cxn>
                <a:cxn ang="0">
                  <a:pos x="T6" y="T7"/>
                </a:cxn>
                <a:cxn ang="0">
                  <a:pos x="T8" y="T9"/>
                </a:cxn>
              </a:cxnLst>
              <a:rect l="0" t="0" r="r" b="b"/>
              <a:pathLst>
                <a:path w="38" h="47">
                  <a:moveTo>
                    <a:pt x="38" y="42"/>
                  </a:moveTo>
                  <a:cubicBezTo>
                    <a:pt x="36" y="44"/>
                    <a:pt x="33" y="46"/>
                    <a:pt x="31" y="47"/>
                  </a:cubicBezTo>
                  <a:cubicBezTo>
                    <a:pt x="0" y="8"/>
                    <a:pt x="0" y="8"/>
                    <a:pt x="0" y="8"/>
                  </a:cubicBezTo>
                  <a:cubicBezTo>
                    <a:pt x="12" y="0"/>
                    <a:pt x="12" y="0"/>
                    <a:pt x="12" y="0"/>
                  </a:cubicBezTo>
                  <a:lnTo>
                    <a:pt x="38" y="4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5" name="Freeform 952"/>
            <p:cNvSpPr>
              <a:spLocks/>
            </p:cNvSpPr>
            <p:nvPr/>
          </p:nvSpPr>
          <p:spPr bwMode="auto">
            <a:xfrm>
              <a:off x="2951163" y="3946525"/>
              <a:ext cx="147638" cy="214313"/>
            </a:xfrm>
            <a:custGeom>
              <a:avLst/>
              <a:gdLst>
                <a:gd name="T0" fmla="*/ 38 w 39"/>
                <a:gd name="T1" fmla="*/ 3 h 57"/>
                <a:gd name="T2" fmla="*/ 18 w 39"/>
                <a:gd name="T3" fmla="*/ 57 h 57"/>
                <a:gd name="T4" fmla="*/ 0 w 39"/>
                <a:gd name="T5" fmla="*/ 27 h 57"/>
                <a:gd name="T6" fmla="*/ 4 w 39"/>
                <a:gd name="T7" fmla="*/ 16 h 57"/>
                <a:gd name="T8" fmla="*/ 37 w 39"/>
                <a:gd name="T9" fmla="*/ 0 h 57"/>
                <a:gd name="T10" fmla="*/ 38 w 39"/>
                <a:gd name="T11" fmla="*/ 3 h 57"/>
              </a:gdLst>
              <a:ahLst/>
              <a:cxnLst>
                <a:cxn ang="0">
                  <a:pos x="T0" y="T1"/>
                </a:cxn>
                <a:cxn ang="0">
                  <a:pos x="T2" y="T3"/>
                </a:cxn>
                <a:cxn ang="0">
                  <a:pos x="T4" y="T5"/>
                </a:cxn>
                <a:cxn ang="0">
                  <a:pos x="T6" y="T7"/>
                </a:cxn>
                <a:cxn ang="0">
                  <a:pos x="T8" y="T9"/>
                </a:cxn>
                <a:cxn ang="0">
                  <a:pos x="T10" y="T11"/>
                </a:cxn>
              </a:cxnLst>
              <a:rect l="0" t="0" r="r" b="b"/>
              <a:pathLst>
                <a:path w="39" h="57">
                  <a:moveTo>
                    <a:pt x="38" y="3"/>
                  </a:moveTo>
                  <a:cubicBezTo>
                    <a:pt x="39" y="24"/>
                    <a:pt x="31" y="43"/>
                    <a:pt x="18" y="57"/>
                  </a:cubicBezTo>
                  <a:cubicBezTo>
                    <a:pt x="0" y="27"/>
                    <a:pt x="0" y="27"/>
                    <a:pt x="0" y="27"/>
                  </a:cubicBezTo>
                  <a:cubicBezTo>
                    <a:pt x="4" y="16"/>
                    <a:pt x="4" y="16"/>
                    <a:pt x="4" y="16"/>
                  </a:cubicBezTo>
                  <a:cubicBezTo>
                    <a:pt x="37" y="0"/>
                    <a:pt x="37" y="0"/>
                    <a:pt x="37" y="0"/>
                  </a:cubicBezTo>
                  <a:cubicBezTo>
                    <a:pt x="38" y="1"/>
                    <a:pt x="38" y="2"/>
                    <a:pt x="3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6" name="Freeform 953"/>
            <p:cNvSpPr>
              <a:spLocks/>
            </p:cNvSpPr>
            <p:nvPr/>
          </p:nvSpPr>
          <p:spPr bwMode="auto">
            <a:xfrm>
              <a:off x="2703513" y="4119563"/>
              <a:ext cx="222250" cy="127000"/>
            </a:xfrm>
            <a:custGeom>
              <a:avLst/>
              <a:gdLst>
                <a:gd name="T0" fmla="*/ 59 w 59"/>
                <a:gd name="T1" fmla="*/ 28 h 34"/>
                <a:gd name="T2" fmla="*/ 35 w 59"/>
                <a:gd name="T3" fmla="*/ 33 h 34"/>
                <a:gd name="T4" fmla="*/ 0 w 59"/>
                <a:gd name="T5" fmla="*/ 26 h 34"/>
                <a:gd name="T6" fmla="*/ 23 w 59"/>
                <a:gd name="T7" fmla="*/ 0 h 34"/>
                <a:gd name="T8" fmla="*/ 35 w 59"/>
                <a:gd name="T9" fmla="*/ 0 h 34"/>
                <a:gd name="T10" fmla="*/ 59 w 59"/>
                <a:gd name="T11" fmla="*/ 28 h 34"/>
              </a:gdLst>
              <a:ahLst/>
              <a:cxnLst>
                <a:cxn ang="0">
                  <a:pos x="T0" y="T1"/>
                </a:cxn>
                <a:cxn ang="0">
                  <a:pos x="T2" y="T3"/>
                </a:cxn>
                <a:cxn ang="0">
                  <a:pos x="T4" y="T5"/>
                </a:cxn>
                <a:cxn ang="0">
                  <a:pos x="T6" y="T7"/>
                </a:cxn>
                <a:cxn ang="0">
                  <a:pos x="T8" y="T9"/>
                </a:cxn>
                <a:cxn ang="0">
                  <a:pos x="T10" y="T11"/>
                </a:cxn>
              </a:cxnLst>
              <a:rect l="0" t="0" r="r" b="b"/>
              <a:pathLst>
                <a:path w="59" h="34">
                  <a:moveTo>
                    <a:pt x="59" y="28"/>
                  </a:moveTo>
                  <a:cubicBezTo>
                    <a:pt x="52" y="31"/>
                    <a:pt x="43" y="33"/>
                    <a:pt x="35" y="33"/>
                  </a:cubicBezTo>
                  <a:cubicBezTo>
                    <a:pt x="22" y="34"/>
                    <a:pt x="10" y="31"/>
                    <a:pt x="0" y="26"/>
                  </a:cubicBezTo>
                  <a:cubicBezTo>
                    <a:pt x="23" y="0"/>
                    <a:pt x="23" y="0"/>
                    <a:pt x="23" y="0"/>
                  </a:cubicBezTo>
                  <a:cubicBezTo>
                    <a:pt x="35" y="0"/>
                    <a:pt x="35" y="0"/>
                    <a:pt x="35" y="0"/>
                  </a:cubicBezTo>
                  <a:lnTo>
                    <a:pt x="59" y="2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7" name="Freeform 954"/>
            <p:cNvSpPr>
              <a:spLocks/>
            </p:cNvSpPr>
            <p:nvPr/>
          </p:nvSpPr>
          <p:spPr bwMode="auto">
            <a:xfrm>
              <a:off x="2551113" y="3935413"/>
              <a:ext cx="130175" cy="214313"/>
            </a:xfrm>
            <a:custGeom>
              <a:avLst/>
              <a:gdLst>
                <a:gd name="T0" fmla="*/ 35 w 35"/>
                <a:gd name="T1" fmla="*/ 25 h 57"/>
                <a:gd name="T2" fmla="*/ 17 w 35"/>
                <a:gd name="T3" fmla="*/ 57 h 57"/>
                <a:gd name="T4" fmla="*/ 0 w 35"/>
                <a:gd name="T5" fmla="*/ 13 h 57"/>
                <a:gd name="T6" fmla="*/ 0 w 35"/>
                <a:gd name="T7" fmla="*/ 0 h 57"/>
                <a:gd name="T8" fmla="*/ 32 w 35"/>
                <a:gd name="T9" fmla="*/ 14 h 57"/>
                <a:gd name="T10" fmla="*/ 35 w 35"/>
                <a:gd name="T11" fmla="*/ 25 h 57"/>
              </a:gdLst>
              <a:ahLst/>
              <a:cxnLst>
                <a:cxn ang="0">
                  <a:pos x="T0" y="T1"/>
                </a:cxn>
                <a:cxn ang="0">
                  <a:pos x="T2" y="T3"/>
                </a:cxn>
                <a:cxn ang="0">
                  <a:pos x="T4" y="T5"/>
                </a:cxn>
                <a:cxn ang="0">
                  <a:pos x="T6" y="T7"/>
                </a:cxn>
                <a:cxn ang="0">
                  <a:pos x="T8" y="T9"/>
                </a:cxn>
                <a:cxn ang="0">
                  <a:pos x="T10" y="T11"/>
                </a:cxn>
              </a:cxnLst>
              <a:rect l="0" t="0" r="r" b="b"/>
              <a:pathLst>
                <a:path w="35" h="57">
                  <a:moveTo>
                    <a:pt x="35" y="25"/>
                  </a:moveTo>
                  <a:cubicBezTo>
                    <a:pt x="17" y="57"/>
                    <a:pt x="17" y="57"/>
                    <a:pt x="17" y="57"/>
                  </a:cubicBezTo>
                  <a:cubicBezTo>
                    <a:pt x="7" y="45"/>
                    <a:pt x="0" y="30"/>
                    <a:pt x="0" y="13"/>
                  </a:cubicBezTo>
                  <a:cubicBezTo>
                    <a:pt x="0" y="8"/>
                    <a:pt x="0" y="4"/>
                    <a:pt x="0" y="0"/>
                  </a:cubicBezTo>
                  <a:cubicBezTo>
                    <a:pt x="32" y="14"/>
                    <a:pt x="32" y="14"/>
                    <a:pt x="32" y="14"/>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8" name="Freeform 955"/>
            <p:cNvSpPr>
              <a:spLocks/>
            </p:cNvSpPr>
            <p:nvPr/>
          </p:nvSpPr>
          <p:spPr bwMode="auto">
            <a:xfrm>
              <a:off x="2587626" y="3703638"/>
              <a:ext cx="184150" cy="157163"/>
            </a:xfrm>
            <a:custGeom>
              <a:avLst/>
              <a:gdLst>
                <a:gd name="T0" fmla="*/ 49 w 49"/>
                <a:gd name="T1" fmla="*/ 0 h 42"/>
                <a:gd name="T2" fmla="*/ 46 w 49"/>
                <a:gd name="T3" fmla="*/ 35 h 42"/>
                <a:gd name="T4" fmla="*/ 36 w 49"/>
                <a:gd name="T5" fmla="*/ 42 h 42"/>
                <a:gd name="T6" fmla="*/ 0 w 49"/>
                <a:gd name="T7" fmla="*/ 34 h 42"/>
                <a:gd name="T8" fmla="*/ 49 w 49"/>
                <a:gd name="T9" fmla="*/ 0 h 42"/>
              </a:gdLst>
              <a:ahLst/>
              <a:cxnLst>
                <a:cxn ang="0">
                  <a:pos x="T0" y="T1"/>
                </a:cxn>
                <a:cxn ang="0">
                  <a:pos x="T2" y="T3"/>
                </a:cxn>
                <a:cxn ang="0">
                  <a:pos x="T4" y="T5"/>
                </a:cxn>
                <a:cxn ang="0">
                  <a:pos x="T6" y="T7"/>
                </a:cxn>
                <a:cxn ang="0">
                  <a:pos x="T8" y="T9"/>
                </a:cxn>
              </a:cxnLst>
              <a:rect l="0" t="0" r="r" b="b"/>
              <a:pathLst>
                <a:path w="49" h="42">
                  <a:moveTo>
                    <a:pt x="49" y="0"/>
                  </a:moveTo>
                  <a:cubicBezTo>
                    <a:pt x="46" y="35"/>
                    <a:pt x="46" y="35"/>
                    <a:pt x="46" y="35"/>
                  </a:cubicBezTo>
                  <a:cubicBezTo>
                    <a:pt x="36" y="42"/>
                    <a:pt x="36" y="42"/>
                    <a:pt x="36" y="42"/>
                  </a:cubicBezTo>
                  <a:cubicBezTo>
                    <a:pt x="0" y="34"/>
                    <a:pt x="0" y="34"/>
                    <a:pt x="0" y="34"/>
                  </a:cubicBezTo>
                  <a:cubicBezTo>
                    <a:pt x="11" y="17"/>
                    <a:pt x="28" y="4"/>
                    <a:pt x="49"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9" name="Freeform 956"/>
            <p:cNvSpPr>
              <a:spLocks/>
            </p:cNvSpPr>
            <p:nvPr/>
          </p:nvSpPr>
          <p:spPr bwMode="auto">
            <a:xfrm>
              <a:off x="2884488" y="3706813"/>
              <a:ext cx="176213" cy="165100"/>
            </a:xfrm>
            <a:custGeom>
              <a:avLst/>
              <a:gdLst>
                <a:gd name="T0" fmla="*/ 47 w 47"/>
                <a:gd name="T1" fmla="*/ 36 h 44"/>
                <a:gd name="T2" fmla="*/ 13 w 47"/>
                <a:gd name="T3" fmla="*/ 44 h 44"/>
                <a:gd name="T4" fmla="*/ 4 w 47"/>
                <a:gd name="T5" fmla="*/ 36 h 44"/>
                <a:gd name="T6" fmla="*/ 0 w 47"/>
                <a:gd name="T7" fmla="*/ 0 h 44"/>
                <a:gd name="T8" fmla="*/ 47 w 47"/>
                <a:gd name="T9" fmla="*/ 36 h 44"/>
              </a:gdLst>
              <a:ahLst/>
              <a:cxnLst>
                <a:cxn ang="0">
                  <a:pos x="T0" y="T1"/>
                </a:cxn>
                <a:cxn ang="0">
                  <a:pos x="T2" y="T3"/>
                </a:cxn>
                <a:cxn ang="0">
                  <a:pos x="T4" y="T5"/>
                </a:cxn>
                <a:cxn ang="0">
                  <a:pos x="T6" y="T7"/>
                </a:cxn>
                <a:cxn ang="0">
                  <a:pos x="T8" y="T9"/>
                </a:cxn>
              </a:cxnLst>
              <a:rect l="0" t="0" r="r" b="b"/>
              <a:pathLst>
                <a:path w="47" h="44">
                  <a:moveTo>
                    <a:pt x="47" y="36"/>
                  </a:moveTo>
                  <a:cubicBezTo>
                    <a:pt x="13" y="44"/>
                    <a:pt x="13" y="44"/>
                    <a:pt x="13" y="44"/>
                  </a:cubicBezTo>
                  <a:cubicBezTo>
                    <a:pt x="4" y="36"/>
                    <a:pt x="4" y="36"/>
                    <a:pt x="4" y="36"/>
                  </a:cubicBezTo>
                  <a:cubicBezTo>
                    <a:pt x="0" y="0"/>
                    <a:pt x="0" y="0"/>
                    <a:pt x="0" y="0"/>
                  </a:cubicBezTo>
                  <a:cubicBezTo>
                    <a:pt x="20" y="5"/>
                    <a:pt x="37" y="18"/>
                    <a:pt x="47" y="3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50" name="Group 149"/>
          <p:cNvGrpSpPr/>
          <p:nvPr/>
        </p:nvGrpSpPr>
        <p:grpSpPr>
          <a:xfrm>
            <a:off x="5590910" y="2819402"/>
            <a:ext cx="1076102" cy="600075"/>
            <a:chOff x="2327275" y="2181225"/>
            <a:chExt cx="4489450" cy="2503488"/>
          </a:xfrm>
        </p:grpSpPr>
        <p:sp>
          <p:nvSpPr>
            <p:cNvPr id="151" name="Freeform 961"/>
            <p:cNvSpPr>
              <a:spLocks/>
            </p:cNvSpPr>
            <p:nvPr/>
          </p:nvSpPr>
          <p:spPr bwMode="auto">
            <a:xfrm>
              <a:off x="2327275" y="2181225"/>
              <a:ext cx="4489450" cy="2184400"/>
            </a:xfrm>
            <a:custGeom>
              <a:avLst/>
              <a:gdLst>
                <a:gd name="T0" fmla="*/ 1197 w 1197"/>
                <a:gd name="T1" fmla="*/ 505 h 583"/>
                <a:gd name="T2" fmla="*/ 1161 w 1197"/>
                <a:gd name="T3" fmla="*/ 552 h 583"/>
                <a:gd name="T4" fmla="*/ 1092 w 1197"/>
                <a:gd name="T5" fmla="*/ 579 h 583"/>
                <a:gd name="T6" fmla="*/ 274 w 1197"/>
                <a:gd name="T7" fmla="*/ 579 h 583"/>
                <a:gd name="T8" fmla="*/ 21 w 1197"/>
                <a:gd name="T9" fmla="*/ 579 h 583"/>
                <a:gd name="T10" fmla="*/ 0 w 1197"/>
                <a:gd name="T11" fmla="*/ 560 h 583"/>
                <a:gd name="T12" fmla="*/ 0 w 1197"/>
                <a:gd name="T13" fmla="*/ 421 h 583"/>
                <a:gd name="T14" fmla="*/ 8 w 1197"/>
                <a:gd name="T15" fmla="*/ 403 h 583"/>
                <a:gd name="T16" fmla="*/ 8 w 1197"/>
                <a:gd name="T17" fmla="*/ 347 h 583"/>
                <a:gd name="T18" fmla="*/ 26 w 1197"/>
                <a:gd name="T19" fmla="*/ 311 h 583"/>
                <a:gd name="T20" fmla="*/ 92 w 1197"/>
                <a:gd name="T21" fmla="*/ 263 h 583"/>
                <a:gd name="T22" fmla="*/ 236 w 1197"/>
                <a:gd name="T23" fmla="*/ 75 h 583"/>
                <a:gd name="T24" fmla="*/ 295 w 1197"/>
                <a:gd name="T25" fmla="*/ 42 h 583"/>
                <a:gd name="T26" fmla="*/ 324 w 1197"/>
                <a:gd name="T27" fmla="*/ 33 h 583"/>
                <a:gd name="T28" fmla="*/ 638 w 1197"/>
                <a:gd name="T29" fmla="*/ 0 h 583"/>
                <a:gd name="T30" fmla="*/ 1108 w 1197"/>
                <a:gd name="T31" fmla="*/ 0 h 583"/>
                <a:gd name="T32" fmla="*/ 1154 w 1197"/>
                <a:gd name="T33" fmla="*/ 21 h 583"/>
                <a:gd name="T34" fmla="*/ 1157 w 1197"/>
                <a:gd name="T35" fmla="*/ 42 h 583"/>
                <a:gd name="T36" fmla="*/ 1177 w 1197"/>
                <a:gd name="T37" fmla="*/ 205 h 583"/>
                <a:gd name="T38" fmla="*/ 1177 w 1197"/>
                <a:gd name="T39" fmla="*/ 448 h 583"/>
                <a:gd name="T40" fmla="*/ 1188 w 1197"/>
                <a:gd name="T41" fmla="*/ 448 h 583"/>
                <a:gd name="T42" fmla="*/ 1197 w 1197"/>
                <a:gd name="T43" fmla="*/ 459 h 583"/>
                <a:gd name="T44" fmla="*/ 1197 w 1197"/>
                <a:gd name="T45" fmla="*/ 50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7" h="583">
                  <a:moveTo>
                    <a:pt x="1197" y="505"/>
                  </a:moveTo>
                  <a:cubicBezTo>
                    <a:pt x="1197" y="505"/>
                    <a:pt x="1186" y="541"/>
                    <a:pt x="1161" y="552"/>
                  </a:cubicBezTo>
                  <a:cubicBezTo>
                    <a:pt x="1136" y="563"/>
                    <a:pt x="1092" y="579"/>
                    <a:pt x="1092" y="579"/>
                  </a:cubicBezTo>
                  <a:cubicBezTo>
                    <a:pt x="274" y="579"/>
                    <a:pt x="274" y="579"/>
                    <a:pt x="274" y="579"/>
                  </a:cubicBezTo>
                  <a:cubicBezTo>
                    <a:pt x="21" y="579"/>
                    <a:pt x="21" y="579"/>
                    <a:pt x="21" y="579"/>
                  </a:cubicBezTo>
                  <a:cubicBezTo>
                    <a:pt x="21" y="579"/>
                    <a:pt x="0" y="583"/>
                    <a:pt x="0" y="560"/>
                  </a:cubicBezTo>
                  <a:cubicBezTo>
                    <a:pt x="0" y="538"/>
                    <a:pt x="0" y="421"/>
                    <a:pt x="0" y="421"/>
                  </a:cubicBezTo>
                  <a:cubicBezTo>
                    <a:pt x="0" y="421"/>
                    <a:pt x="2" y="408"/>
                    <a:pt x="8" y="403"/>
                  </a:cubicBezTo>
                  <a:cubicBezTo>
                    <a:pt x="8" y="347"/>
                    <a:pt x="8" y="347"/>
                    <a:pt x="8" y="347"/>
                  </a:cubicBezTo>
                  <a:cubicBezTo>
                    <a:pt x="8" y="347"/>
                    <a:pt x="8" y="328"/>
                    <a:pt x="26" y="311"/>
                  </a:cubicBezTo>
                  <a:cubicBezTo>
                    <a:pt x="45" y="295"/>
                    <a:pt x="92" y="263"/>
                    <a:pt x="92" y="263"/>
                  </a:cubicBezTo>
                  <a:cubicBezTo>
                    <a:pt x="236" y="75"/>
                    <a:pt x="236" y="75"/>
                    <a:pt x="236" y="75"/>
                  </a:cubicBezTo>
                  <a:cubicBezTo>
                    <a:pt x="236" y="75"/>
                    <a:pt x="253" y="57"/>
                    <a:pt x="295" y="42"/>
                  </a:cubicBezTo>
                  <a:cubicBezTo>
                    <a:pt x="304" y="39"/>
                    <a:pt x="313" y="36"/>
                    <a:pt x="324" y="33"/>
                  </a:cubicBezTo>
                  <a:cubicBezTo>
                    <a:pt x="386" y="17"/>
                    <a:pt x="607" y="0"/>
                    <a:pt x="638" y="0"/>
                  </a:cubicBezTo>
                  <a:cubicBezTo>
                    <a:pt x="670" y="0"/>
                    <a:pt x="1108" y="0"/>
                    <a:pt x="1108" y="0"/>
                  </a:cubicBezTo>
                  <a:cubicBezTo>
                    <a:pt x="1108" y="0"/>
                    <a:pt x="1152" y="5"/>
                    <a:pt x="1154" y="21"/>
                  </a:cubicBezTo>
                  <a:cubicBezTo>
                    <a:pt x="1155" y="24"/>
                    <a:pt x="1156" y="31"/>
                    <a:pt x="1157" y="42"/>
                  </a:cubicBezTo>
                  <a:cubicBezTo>
                    <a:pt x="1163" y="91"/>
                    <a:pt x="1177" y="205"/>
                    <a:pt x="1177" y="205"/>
                  </a:cubicBezTo>
                  <a:cubicBezTo>
                    <a:pt x="1177" y="448"/>
                    <a:pt x="1177" y="448"/>
                    <a:pt x="1177" y="448"/>
                  </a:cubicBezTo>
                  <a:cubicBezTo>
                    <a:pt x="1188" y="448"/>
                    <a:pt x="1188" y="448"/>
                    <a:pt x="1188" y="448"/>
                  </a:cubicBezTo>
                  <a:cubicBezTo>
                    <a:pt x="1188" y="448"/>
                    <a:pt x="1196" y="448"/>
                    <a:pt x="1197" y="459"/>
                  </a:cubicBezTo>
                  <a:cubicBezTo>
                    <a:pt x="1197" y="471"/>
                    <a:pt x="1197" y="505"/>
                    <a:pt x="1197" y="505"/>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2" name="Freeform 962"/>
            <p:cNvSpPr>
              <a:spLocks/>
            </p:cNvSpPr>
            <p:nvPr/>
          </p:nvSpPr>
          <p:spPr bwMode="auto">
            <a:xfrm>
              <a:off x="2800350" y="2435225"/>
              <a:ext cx="1316038" cy="757238"/>
            </a:xfrm>
            <a:custGeom>
              <a:avLst/>
              <a:gdLst>
                <a:gd name="T0" fmla="*/ 350 w 351"/>
                <a:gd name="T1" fmla="*/ 12 h 202"/>
                <a:gd name="T2" fmla="*/ 333 w 351"/>
                <a:gd name="T3" fmla="*/ 0 h 202"/>
                <a:gd name="T4" fmla="*/ 151 w 351"/>
                <a:gd name="T5" fmla="*/ 0 h 202"/>
                <a:gd name="T6" fmla="*/ 121 w 351"/>
                <a:gd name="T7" fmla="*/ 19 h 202"/>
                <a:gd name="T8" fmla="*/ 7 w 351"/>
                <a:gd name="T9" fmla="*/ 191 h 202"/>
                <a:gd name="T10" fmla="*/ 13 w 351"/>
                <a:gd name="T11" fmla="*/ 202 h 202"/>
                <a:gd name="T12" fmla="*/ 324 w 351"/>
                <a:gd name="T13" fmla="*/ 177 h 202"/>
                <a:gd name="T14" fmla="*/ 350 w 351"/>
                <a:gd name="T15" fmla="*/ 153 h 202"/>
                <a:gd name="T16" fmla="*/ 350 w 351"/>
                <a:gd name="T17" fmla="*/ 1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02">
                  <a:moveTo>
                    <a:pt x="350" y="12"/>
                  </a:moveTo>
                  <a:cubicBezTo>
                    <a:pt x="350" y="12"/>
                    <a:pt x="350" y="0"/>
                    <a:pt x="333" y="0"/>
                  </a:cubicBezTo>
                  <a:cubicBezTo>
                    <a:pt x="317" y="0"/>
                    <a:pt x="151" y="0"/>
                    <a:pt x="151" y="0"/>
                  </a:cubicBezTo>
                  <a:cubicBezTo>
                    <a:pt x="151" y="0"/>
                    <a:pt x="133" y="4"/>
                    <a:pt x="121" y="19"/>
                  </a:cubicBezTo>
                  <a:cubicBezTo>
                    <a:pt x="110" y="34"/>
                    <a:pt x="7" y="191"/>
                    <a:pt x="7" y="191"/>
                  </a:cubicBezTo>
                  <a:cubicBezTo>
                    <a:pt x="7" y="191"/>
                    <a:pt x="0" y="202"/>
                    <a:pt x="13" y="202"/>
                  </a:cubicBezTo>
                  <a:cubicBezTo>
                    <a:pt x="26" y="202"/>
                    <a:pt x="324" y="177"/>
                    <a:pt x="324" y="177"/>
                  </a:cubicBezTo>
                  <a:cubicBezTo>
                    <a:pt x="324" y="177"/>
                    <a:pt x="351" y="162"/>
                    <a:pt x="350" y="153"/>
                  </a:cubicBezTo>
                  <a:cubicBezTo>
                    <a:pt x="349" y="143"/>
                    <a:pt x="350" y="12"/>
                    <a:pt x="350" y="12"/>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3" name="Freeform 963"/>
            <p:cNvSpPr>
              <a:spLocks/>
            </p:cNvSpPr>
            <p:nvPr/>
          </p:nvSpPr>
          <p:spPr bwMode="auto">
            <a:xfrm>
              <a:off x="3021013" y="2855913"/>
              <a:ext cx="127000" cy="300038"/>
            </a:xfrm>
            <a:custGeom>
              <a:avLst/>
              <a:gdLst>
                <a:gd name="T0" fmla="*/ 34 w 34"/>
                <a:gd name="T1" fmla="*/ 63 h 80"/>
                <a:gd name="T2" fmla="*/ 17 w 34"/>
                <a:gd name="T3" fmla="*/ 80 h 80"/>
                <a:gd name="T4" fmla="*/ 17 w 34"/>
                <a:gd name="T5" fmla="*/ 80 h 80"/>
                <a:gd name="T6" fmla="*/ 0 w 34"/>
                <a:gd name="T7" fmla="*/ 63 h 80"/>
                <a:gd name="T8" fmla="*/ 0 w 34"/>
                <a:gd name="T9" fmla="*/ 17 h 80"/>
                <a:gd name="T10" fmla="*/ 17 w 34"/>
                <a:gd name="T11" fmla="*/ 0 h 80"/>
                <a:gd name="T12" fmla="*/ 17 w 34"/>
                <a:gd name="T13" fmla="*/ 0 h 80"/>
                <a:gd name="T14" fmla="*/ 34 w 34"/>
                <a:gd name="T15" fmla="*/ 17 h 80"/>
                <a:gd name="T16" fmla="*/ 34 w 34"/>
                <a:gd name="T1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80">
                  <a:moveTo>
                    <a:pt x="34" y="63"/>
                  </a:moveTo>
                  <a:cubicBezTo>
                    <a:pt x="34" y="72"/>
                    <a:pt x="26" y="80"/>
                    <a:pt x="17" y="80"/>
                  </a:cubicBezTo>
                  <a:cubicBezTo>
                    <a:pt x="17" y="80"/>
                    <a:pt x="17" y="80"/>
                    <a:pt x="17" y="80"/>
                  </a:cubicBezTo>
                  <a:cubicBezTo>
                    <a:pt x="7" y="80"/>
                    <a:pt x="0" y="72"/>
                    <a:pt x="0" y="63"/>
                  </a:cubicBezTo>
                  <a:cubicBezTo>
                    <a:pt x="0" y="17"/>
                    <a:pt x="0" y="17"/>
                    <a:pt x="0" y="17"/>
                  </a:cubicBezTo>
                  <a:cubicBezTo>
                    <a:pt x="0" y="8"/>
                    <a:pt x="7" y="0"/>
                    <a:pt x="17" y="0"/>
                  </a:cubicBezTo>
                  <a:cubicBezTo>
                    <a:pt x="17" y="0"/>
                    <a:pt x="17" y="0"/>
                    <a:pt x="17" y="0"/>
                  </a:cubicBezTo>
                  <a:cubicBezTo>
                    <a:pt x="26" y="0"/>
                    <a:pt x="34" y="8"/>
                    <a:pt x="34" y="17"/>
                  </a:cubicBezTo>
                  <a:lnTo>
                    <a:pt x="34" y="63"/>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4" name="Freeform 964"/>
            <p:cNvSpPr>
              <a:spLocks/>
            </p:cNvSpPr>
            <p:nvPr/>
          </p:nvSpPr>
          <p:spPr bwMode="auto">
            <a:xfrm>
              <a:off x="3940175" y="3214688"/>
              <a:ext cx="247650" cy="82550"/>
            </a:xfrm>
            <a:custGeom>
              <a:avLst/>
              <a:gdLst>
                <a:gd name="T0" fmla="*/ 66 w 66"/>
                <a:gd name="T1" fmla="*/ 22 h 22"/>
                <a:gd name="T2" fmla="*/ 0 w 66"/>
                <a:gd name="T3" fmla="*/ 22 h 22"/>
                <a:gd name="T4" fmla="*/ 17 w 66"/>
                <a:gd name="T5" fmla="*/ 0 h 22"/>
                <a:gd name="T6" fmla="*/ 51 w 66"/>
                <a:gd name="T7" fmla="*/ 0 h 22"/>
                <a:gd name="T8" fmla="*/ 66 w 66"/>
                <a:gd name="T9" fmla="*/ 22 h 22"/>
              </a:gdLst>
              <a:ahLst/>
              <a:cxnLst>
                <a:cxn ang="0">
                  <a:pos x="T0" y="T1"/>
                </a:cxn>
                <a:cxn ang="0">
                  <a:pos x="T2" y="T3"/>
                </a:cxn>
                <a:cxn ang="0">
                  <a:pos x="T4" y="T5"/>
                </a:cxn>
                <a:cxn ang="0">
                  <a:pos x="T6" y="T7"/>
                </a:cxn>
                <a:cxn ang="0">
                  <a:pos x="T8" y="T9"/>
                </a:cxn>
              </a:cxnLst>
              <a:rect l="0" t="0" r="r" b="b"/>
              <a:pathLst>
                <a:path w="66" h="22">
                  <a:moveTo>
                    <a:pt x="66" y="22"/>
                  </a:moveTo>
                  <a:cubicBezTo>
                    <a:pt x="0" y="22"/>
                    <a:pt x="0" y="22"/>
                    <a:pt x="0" y="22"/>
                  </a:cubicBezTo>
                  <a:cubicBezTo>
                    <a:pt x="0" y="22"/>
                    <a:pt x="6" y="0"/>
                    <a:pt x="17" y="0"/>
                  </a:cubicBezTo>
                  <a:cubicBezTo>
                    <a:pt x="28" y="0"/>
                    <a:pt x="51" y="0"/>
                    <a:pt x="51" y="0"/>
                  </a:cubicBezTo>
                  <a:cubicBezTo>
                    <a:pt x="51" y="0"/>
                    <a:pt x="64" y="6"/>
                    <a:pt x="66" y="2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5" name="Freeform 965"/>
            <p:cNvSpPr>
              <a:spLocks/>
            </p:cNvSpPr>
            <p:nvPr/>
          </p:nvSpPr>
          <p:spPr bwMode="auto">
            <a:xfrm>
              <a:off x="4356100" y="3192463"/>
              <a:ext cx="82550" cy="247650"/>
            </a:xfrm>
            <a:custGeom>
              <a:avLst/>
              <a:gdLst>
                <a:gd name="T0" fmla="*/ 22 w 22"/>
                <a:gd name="T1" fmla="*/ 0 h 66"/>
                <a:gd name="T2" fmla="*/ 22 w 22"/>
                <a:gd name="T3" fmla="*/ 66 h 66"/>
                <a:gd name="T4" fmla="*/ 0 w 22"/>
                <a:gd name="T5" fmla="*/ 50 h 66"/>
                <a:gd name="T6" fmla="*/ 0 w 22"/>
                <a:gd name="T7" fmla="*/ 16 h 66"/>
                <a:gd name="T8" fmla="*/ 22 w 22"/>
                <a:gd name="T9" fmla="*/ 0 h 66"/>
              </a:gdLst>
              <a:ahLst/>
              <a:cxnLst>
                <a:cxn ang="0">
                  <a:pos x="T0" y="T1"/>
                </a:cxn>
                <a:cxn ang="0">
                  <a:pos x="T2" y="T3"/>
                </a:cxn>
                <a:cxn ang="0">
                  <a:pos x="T4" y="T5"/>
                </a:cxn>
                <a:cxn ang="0">
                  <a:pos x="T6" y="T7"/>
                </a:cxn>
                <a:cxn ang="0">
                  <a:pos x="T8" y="T9"/>
                </a:cxn>
              </a:cxnLst>
              <a:rect l="0" t="0" r="r" b="b"/>
              <a:pathLst>
                <a:path w="22" h="66">
                  <a:moveTo>
                    <a:pt x="22" y="0"/>
                  </a:moveTo>
                  <a:cubicBezTo>
                    <a:pt x="22" y="66"/>
                    <a:pt x="22" y="66"/>
                    <a:pt x="22" y="66"/>
                  </a:cubicBezTo>
                  <a:cubicBezTo>
                    <a:pt x="22" y="66"/>
                    <a:pt x="0" y="61"/>
                    <a:pt x="0" y="50"/>
                  </a:cubicBezTo>
                  <a:cubicBezTo>
                    <a:pt x="0" y="39"/>
                    <a:pt x="0" y="16"/>
                    <a:pt x="0" y="16"/>
                  </a:cubicBezTo>
                  <a:cubicBezTo>
                    <a:pt x="0" y="16"/>
                    <a:pt x="6" y="3"/>
                    <a:pt x="22" y="0"/>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6" name="Freeform 966"/>
            <p:cNvSpPr>
              <a:spLocks/>
            </p:cNvSpPr>
            <p:nvPr/>
          </p:nvSpPr>
          <p:spPr bwMode="auto">
            <a:xfrm>
              <a:off x="2357438" y="3395663"/>
              <a:ext cx="228600" cy="280988"/>
            </a:xfrm>
            <a:custGeom>
              <a:avLst/>
              <a:gdLst>
                <a:gd name="T0" fmla="*/ 59 w 61"/>
                <a:gd name="T1" fmla="*/ 75 h 75"/>
                <a:gd name="T2" fmla="*/ 0 w 61"/>
                <a:gd name="T3" fmla="*/ 75 h 75"/>
                <a:gd name="T4" fmla="*/ 0 w 61"/>
                <a:gd name="T5" fmla="*/ 23 h 75"/>
                <a:gd name="T6" fmla="*/ 6 w 61"/>
                <a:gd name="T7" fmla="*/ 3 h 75"/>
                <a:gd name="T8" fmla="*/ 59 w 61"/>
                <a:gd name="T9" fmla="*/ 19 h 75"/>
                <a:gd name="T10" fmla="*/ 59 w 61"/>
                <a:gd name="T11" fmla="*/ 75 h 75"/>
              </a:gdLst>
              <a:ahLst/>
              <a:cxnLst>
                <a:cxn ang="0">
                  <a:pos x="T0" y="T1"/>
                </a:cxn>
                <a:cxn ang="0">
                  <a:pos x="T2" y="T3"/>
                </a:cxn>
                <a:cxn ang="0">
                  <a:pos x="T4" y="T5"/>
                </a:cxn>
                <a:cxn ang="0">
                  <a:pos x="T6" y="T7"/>
                </a:cxn>
                <a:cxn ang="0">
                  <a:pos x="T8" y="T9"/>
                </a:cxn>
                <a:cxn ang="0">
                  <a:pos x="T10" y="T11"/>
                </a:cxn>
              </a:cxnLst>
              <a:rect l="0" t="0" r="r" b="b"/>
              <a:pathLst>
                <a:path w="61" h="75">
                  <a:moveTo>
                    <a:pt x="59" y="75"/>
                  </a:moveTo>
                  <a:cubicBezTo>
                    <a:pt x="0" y="75"/>
                    <a:pt x="0" y="75"/>
                    <a:pt x="0" y="75"/>
                  </a:cubicBezTo>
                  <a:cubicBezTo>
                    <a:pt x="0" y="23"/>
                    <a:pt x="0" y="23"/>
                    <a:pt x="0" y="23"/>
                  </a:cubicBezTo>
                  <a:cubicBezTo>
                    <a:pt x="0" y="23"/>
                    <a:pt x="0" y="14"/>
                    <a:pt x="6" y="3"/>
                  </a:cubicBezTo>
                  <a:cubicBezTo>
                    <a:pt x="6" y="3"/>
                    <a:pt x="57" y="0"/>
                    <a:pt x="59" y="19"/>
                  </a:cubicBezTo>
                  <a:cubicBezTo>
                    <a:pt x="61" y="38"/>
                    <a:pt x="59" y="75"/>
                    <a:pt x="59" y="75"/>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7" name="Freeform 967"/>
            <p:cNvSpPr>
              <a:spLocks/>
            </p:cNvSpPr>
            <p:nvPr/>
          </p:nvSpPr>
          <p:spPr bwMode="auto">
            <a:xfrm>
              <a:off x="2379663" y="3878263"/>
              <a:ext cx="874713" cy="473075"/>
            </a:xfrm>
            <a:custGeom>
              <a:avLst/>
              <a:gdLst>
                <a:gd name="T0" fmla="*/ 176 w 233"/>
                <a:gd name="T1" fmla="*/ 6 h 126"/>
                <a:gd name="T2" fmla="*/ 117 w 233"/>
                <a:gd name="T3" fmla="*/ 1 h 126"/>
                <a:gd name="T4" fmla="*/ 58 w 233"/>
                <a:gd name="T5" fmla="*/ 6 h 126"/>
                <a:gd name="T6" fmla="*/ 0 w 233"/>
                <a:gd name="T7" fmla="*/ 126 h 126"/>
                <a:gd name="T8" fmla="*/ 117 w 233"/>
                <a:gd name="T9" fmla="*/ 126 h 126"/>
                <a:gd name="T10" fmla="*/ 233 w 233"/>
                <a:gd name="T11" fmla="*/ 126 h 126"/>
                <a:gd name="T12" fmla="*/ 176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176" y="6"/>
                  </a:moveTo>
                  <a:cubicBezTo>
                    <a:pt x="176" y="6"/>
                    <a:pt x="163" y="0"/>
                    <a:pt x="117" y="1"/>
                  </a:cubicBezTo>
                  <a:cubicBezTo>
                    <a:pt x="71" y="0"/>
                    <a:pt x="58" y="6"/>
                    <a:pt x="58" y="6"/>
                  </a:cubicBezTo>
                  <a:cubicBezTo>
                    <a:pt x="17" y="28"/>
                    <a:pt x="0" y="126"/>
                    <a:pt x="0" y="126"/>
                  </a:cubicBezTo>
                  <a:cubicBezTo>
                    <a:pt x="117" y="126"/>
                    <a:pt x="117" y="126"/>
                    <a:pt x="117" y="126"/>
                  </a:cubicBezTo>
                  <a:cubicBezTo>
                    <a:pt x="233" y="126"/>
                    <a:pt x="233" y="126"/>
                    <a:pt x="233" y="126"/>
                  </a:cubicBezTo>
                  <a:cubicBezTo>
                    <a:pt x="233" y="126"/>
                    <a:pt x="217" y="28"/>
                    <a:pt x="176"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8" name="Freeform 968"/>
            <p:cNvSpPr>
              <a:spLocks/>
            </p:cNvSpPr>
            <p:nvPr/>
          </p:nvSpPr>
          <p:spPr bwMode="auto">
            <a:xfrm>
              <a:off x="5594350" y="3878263"/>
              <a:ext cx="873125" cy="473075"/>
            </a:xfrm>
            <a:custGeom>
              <a:avLst/>
              <a:gdLst>
                <a:gd name="T0" fmla="*/ 176 w 233"/>
                <a:gd name="T1" fmla="*/ 6 h 126"/>
                <a:gd name="T2" fmla="*/ 117 w 233"/>
                <a:gd name="T3" fmla="*/ 1 h 126"/>
                <a:gd name="T4" fmla="*/ 57 w 233"/>
                <a:gd name="T5" fmla="*/ 6 h 126"/>
                <a:gd name="T6" fmla="*/ 0 w 233"/>
                <a:gd name="T7" fmla="*/ 126 h 126"/>
                <a:gd name="T8" fmla="*/ 117 w 233"/>
                <a:gd name="T9" fmla="*/ 126 h 126"/>
                <a:gd name="T10" fmla="*/ 233 w 233"/>
                <a:gd name="T11" fmla="*/ 126 h 126"/>
                <a:gd name="T12" fmla="*/ 176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176" y="6"/>
                  </a:moveTo>
                  <a:cubicBezTo>
                    <a:pt x="176" y="6"/>
                    <a:pt x="163" y="0"/>
                    <a:pt x="117" y="1"/>
                  </a:cubicBezTo>
                  <a:cubicBezTo>
                    <a:pt x="71" y="0"/>
                    <a:pt x="57" y="6"/>
                    <a:pt x="57" y="6"/>
                  </a:cubicBezTo>
                  <a:cubicBezTo>
                    <a:pt x="17" y="28"/>
                    <a:pt x="0" y="126"/>
                    <a:pt x="0" y="126"/>
                  </a:cubicBezTo>
                  <a:cubicBezTo>
                    <a:pt x="117" y="126"/>
                    <a:pt x="117" y="126"/>
                    <a:pt x="117" y="126"/>
                  </a:cubicBezTo>
                  <a:cubicBezTo>
                    <a:pt x="233" y="126"/>
                    <a:pt x="233" y="126"/>
                    <a:pt x="233" y="126"/>
                  </a:cubicBezTo>
                  <a:cubicBezTo>
                    <a:pt x="233" y="126"/>
                    <a:pt x="217" y="28"/>
                    <a:pt x="176"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59" name="Freeform 969"/>
            <p:cNvSpPr>
              <a:spLocks/>
            </p:cNvSpPr>
            <p:nvPr/>
          </p:nvSpPr>
          <p:spPr bwMode="auto">
            <a:xfrm>
              <a:off x="2897188" y="3189288"/>
              <a:ext cx="420688" cy="1162050"/>
            </a:xfrm>
            <a:custGeom>
              <a:avLst/>
              <a:gdLst>
                <a:gd name="T0" fmla="*/ 106 w 112"/>
                <a:gd name="T1" fmla="*/ 310 h 310"/>
                <a:gd name="T2" fmla="*/ 63 w 112"/>
                <a:gd name="T3" fmla="*/ 200 h 310"/>
                <a:gd name="T4" fmla="*/ 15 w 112"/>
                <a:gd name="T5" fmla="*/ 177 h 310"/>
                <a:gd name="T6" fmla="*/ 3 w 112"/>
                <a:gd name="T7" fmla="*/ 173 h 310"/>
                <a:gd name="T8" fmla="*/ 0 w 112"/>
                <a:gd name="T9" fmla="*/ 163 h 310"/>
                <a:gd name="T10" fmla="*/ 0 w 112"/>
                <a:gd name="T11" fmla="*/ 0 h 310"/>
                <a:gd name="T12" fmla="*/ 5 w 112"/>
                <a:gd name="T13" fmla="*/ 0 h 310"/>
                <a:gd name="T14" fmla="*/ 5 w 112"/>
                <a:gd name="T15" fmla="*/ 163 h 310"/>
                <a:gd name="T16" fmla="*/ 7 w 112"/>
                <a:gd name="T17" fmla="*/ 169 h 310"/>
                <a:gd name="T18" fmla="*/ 15 w 112"/>
                <a:gd name="T19" fmla="*/ 172 h 310"/>
                <a:gd name="T20" fmla="*/ 67 w 112"/>
                <a:gd name="T21" fmla="*/ 197 h 310"/>
                <a:gd name="T22" fmla="*/ 112 w 112"/>
                <a:gd name="T23" fmla="*/ 310 h 310"/>
                <a:gd name="T24" fmla="*/ 106 w 112"/>
                <a:gd name="T25"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310">
                  <a:moveTo>
                    <a:pt x="106" y="310"/>
                  </a:moveTo>
                  <a:cubicBezTo>
                    <a:pt x="103" y="297"/>
                    <a:pt x="81" y="224"/>
                    <a:pt x="63" y="200"/>
                  </a:cubicBezTo>
                  <a:cubicBezTo>
                    <a:pt x="45" y="177"/>
                    <a:pt x="26" y="177"/>
                    <a:pt x="15" y="177"/>
                  </a:cubicBezTo>
                  <a:cubicBezTo>
                    <a:pt x="10" y="177"/>
                    <a:pt x="6" y="175"/>
                    <a:pt x="3" y="173"/>
                  </a:cubicBezTo>
                  <a:cubicBezTo>
                    <a:pt x="0" y="168"/>
                    <a:pt x="0" y="163"/>
                    <a:pt x="0" y="163"/>
                  </a:cubicBezTo>
                  <a:cubicBezTo>
                    <a:pt x="0" y="0"/>
                    <a:pt x="0" y="0"/>
                    <a:pt x="0" y="0"/>
                  </a:cubicBezTo>
                  <a:cubicBezTo>
                    <a:pt x="5" y="0"/>
                    <a:pt x="5" y="0"/>
                    <a:pt x="5" y="0"/>
                  </a:cubicBezTo>
                  <a:cubicBezTo>
                    <a:pt x="5" y="163"/>
                    <a:pt x="5" y="163"/>
                    <a:pt x="5" y="163"/>
                  </a:cubicBezTo>
                  <a:cubicBezTo>
                    <a:pt x="5" y="163"/>
                    <a:pt x="5" y="167"/>
                    <a:pt x="7" y="169"/>
                  </a:cubicBezTo>
                  <a:cubicBezTo>
                    <a:pt x="9" y="171"/>
                    <a:pt x="11" y="172"/>
                    <a:pt x="15" y="172"/>
                  </a:cubicBezTo>
                  <a:cubicBezTo>
                    <a:pt x="26" y="172"/>
                    <a:pt x="48" y="172"/>
                    <a:pt x="67" y="197"/>
                  </a:cubicBezTo>
                  <a:cubicBezTo>
                    <a:pt x="86" y="222"/>
                    <a:pt x="108" y="296"/>
                    <a:pt x="112" y="310"/>
                  </a:cubicBezTo>
                  <a:lnTo>
                    <a:pt x="106" y="31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0" name="Freeform 970"/>
            <p:cNvSpPr>
              <a:spLocks/>
            </p:cNvSpPr>
            <p:nvPr/>
          </p:nvSpPr>
          <p:spPr bwMode="auto">
            <a:xfrm>
              <a:off x="4356100" y="2435225"/>
              <a:ext cx="2179638" cy="641350"/>
            </a:xfrm>
            <a:custGeom>
              <a:avLst/>
              <a:gdLst>
                <a:gd name="T0" fmla="*/ 581 w 581"/>
                <a:gd name="T1" fmla="*/ 144 h 171"/>
                <a:gd name="T2" fmla="*/ 555 w 581"/>
                <a:gd name="T3" fmla="*/ 171 h 171"/>
                <a:gd name="T4" fmla="*/ 26 w 581"/>
                <a:gd name="T5" fmla="*/ 171 h 171"/>
                <a:gd name="T6" fmla="*/ 0 w 581"/>
                <a:gd name="T7" fmla="*/ 144 h 171"/>
                <a:gd name="T8" fmla="*/ 0 w 581"/>
                <a:gd name="T9" fmla="*/ 26 h 171"/>
                <a:gd name="T10" fmla="*/ 26 w 581"/>
                <a:gd name="T11" fmla="*/ 0 h 171"/>
                <a:gd name="T12" fmla="*/ 555 w 581"/>
                <a:gd name="T13" fmla="*/ 0 h 171"/>
                <a:gd name="T14" fmla="*/ 581 w 581"/>
                <a:gd name="T15" fmla="*/ 26 h 171"/>
                <a:gd name="T16" fmla="*/ 581 w 581"/>
                <a:gd name="T17" fmla="*/ 14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171">
                  <a:moveTo>
                    <a:pt x="581" y="144"/>
                  </a:moveTo>
                  <a:cubicBezTo>
                    <a:pt x="581" y="159"/>
                    <a:pt x="569" y="171"/>
                    <a:pt x="555" y="171"/>
                  </a:cubicBezTo>
                  <a:cubicBezTo>
                    <a:pt x="26" y="171"/>
                    <a:pt x="26" y="171"/>
                    <a:pt x="26" y="171"/>
                  </a:cubicBezTo>
                  <a:cubicBezTo>
                    <a:pt x="12" y="171"/>
                    <a:pt x="0" y="159"/>
                    <a:pt x="0" y="144"/>
                  </a:cubicBezTo>
                  <a:cubicBezTo>
                    <a:pt x="0" y="26"/>
                    <a:pt x="0" y="26"/>
                    <a:pt x="0" y="26"/>
                  </a:cubicBezTo>
                  <a:cubicBezTo>
                    <a:pt x="0" y="11"/>
                    <a:pt x="12" y="0"/>
                    <a:pt x="26" y="0"/>
                  </a:cubicBezTo>
                  <a:cubicBezTo>
                    <a:pt x="555" y="0"/>
                    <a:pt x="555" y="0"/>
                    <a:pt x="555" y="0"/>
                  </a:cubicBezTo>
                  <a:cubicBezTo>
                    <a:pt x="569" y="0"/>
                    <a:pt x="581" y="11"/>
                    <a:pt x="581" y="26"/>
                  </a:cubicBezTo>
                  <a:lnTo>
                    <a:pt x="581" y="14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1" name="Rectangle 971"/>
            <p:cNvSpPr>
              <a:spLocks noChangeArrowheads="1"/>
            </p:cNvSpPr>
            <p:nvPr/>
          </p:nvSpPr>
          <p:spPr bwMode="auto">
            <a:xfrm>
              <a:off x="4224338" y="2338388"/>
              <a:ext cx="19050" cy="2012950"/>
            </a:xfrm>
            <a:prstGeom prst="rect">
              <a:avLst/>
            </a:prstGeom>
            <a:solidFill>
              <a:srgbClr val="C320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2" name="Freeform 972"/>
            <p:cNvSpPr>
              <a:spLocks/>
            </p:cNvSpPr>
            <p:nvPr/>
          </p:nvSpPr>
          <p:spPr bwMode="auto">
            <a:xfrm>
              <a:off x="5481638" y="2338388"/>
              <a:ext cx="168275" cy="2012950"/>
            </a:xfrm>
            <a:custGeom>
              <a:avLst/>
              <a:gdLst>
                <a:gd name="T0" fmla="*/ 5 w 45"/>
                <a:gd name="T1" fmla="*/ 537 h 537"/>
                <a:gd name="T2" fmla="*/ 0 w 45"/>
                <a:gd name="T3" fmla="*/ 537 h 537"/>
                <a:gd name="T4" fmla="*/ 37 w 45"/>
                <a:gd name="T5" fmla="*/ 359 h 537"/>
                <a:gd name="T6" fmla="*/ 37 w 45"/>
                <a:gd name="T7" fmla="*/ 320 h 537"/>
                <a:gd name="T8" fmla="*/ 28 w 45"/>
                <a:gd name="T9" fmla="*/ 0 h 537"/>
                <a:gd name="T10" fmla="*/ 33 w 45"/>
                <a:gd name="T11" fmla="*/ 0 h 537"/>
                <a:gd name="T12" fmla="*/ 42 w 45"/>
                <a:gd name="T13" fmla="*/ 319 h 537"/>
                <a:gd name="T14" fmla="*/ 42 w 45"/>
                <a:gd name="T15" fmla="*/ 360 h 537"/>
                <a:gd name="T16" fmla="*/ 5 w 45"/>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37">
                  <a:moveTo>
                    <a:pt x="5" y="537"/>
                  </a:moveTo>
                  <a:cubicBezTo>
                    <a:pt x="0" y="537"/>
                    <a:pt x="0" y="537"/>
                    <a:pt x="0" y="537"/>
                  </a:cubicBezTo>
                  <a:cubicBezTo>
                    <a:pt x="0" y="535"/>
                    <a:pt x="35" y="378"/>
                    <a:pt x="37" y="359"/>
                  </a:cubicBezTo>
                  <a:cubicBezTo>
                    <a:pt x="40" y="341"/>
                    <a:pt x="37" y="320"/>
                    <a:pt x="37" y="320"/>
                  </a:cubicBezTo>
                  <a:cubicBezTo>
                    <a:pt x="28" y="0"/>
                    <a:pt x="28" y="0"/>
                    <a:pt x="28" y="0"/>
                  </a:cubicBezTo>
                  <a:cubicBezTo>
                    <a:pt x="33" y="0"/>
                    <a:pt x="33" y="0"/>
                    <a:pt x="33" y="0"/>
                  </a:cubicBezTo>
                  <a:cubicBezTo>
                    <a:pt x="42" y="319"/>
                    <a:pt x="42" y="319"/>
                    <a:pt x="42" y="319"/>
                  </a:cubicBezTo>
                  <a:cubicBezTo>
                    <a:pt x="42" y="320"/>
                    <a:pt x="45" y="341"/>
                    <a:pt x="42" y="360"/>
                  </a:cubicBezTo>
                  <a:cubicBezTo>
                    <a:pt x="40" y="379"/>
                    <a:pt x="6" y="530"/>
                    <a:pt x="5" y="537"/>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3" name="Freeform 973"/>
            <p:cNvSpPr>
              <a:spLocks/>
            </p:cNvSpPr>
            <p:nvPr/>
          </p:nvSpPr>
          <p:spPr bwMode="auto">
            <a:xfrm>
              <a:off x="2578100" y="3657600"/>
              <a:ext cx="4164013" cy="19050"/>
            </a:xfrm>
            <a:custGeom>
              <a:avLst/>
              <a:gdLst>
                <a:gd name="T0" fmla="*/ 2623 w 2623"/>
                <a:gd name="T1" fmla="*/ 12 h 12"/>
                <a:gd name="T2" fmla="*/ 0 w 2623"/>
                <a:gd name="T3" fmla="*/ 12 h 12"/>
                <a:gd name="T4" fmla="*/ 3 w 2623"/>
                <a:gd name="T5" fmla="*/ 0 h 12"/>
                <a:gd name="T6" fmla="*/ 2623 w 2623"/>
                <a:gd name="T7" fmla="*/ 0 h 12"/>
                <a:gd name="T8" fmla="*/ 2623 w 2623"/>
                <a:gd name="T9" fmla="*/ 12 h 12"/>
              </a:gdLst>
              <a:ahLst/>
              <a:cxnLst>
                <a:cxn ang="0">
                  <a:pos x="T0" y="T1"/>
                </a:cxn>
                <a:cxn ang="0">
                  <a:pos x="T2" y="T3"/>
                </a:cxn>
                <a:cxn ang="0">
                  <a:pos x="T4" y="T5"/>
                </a:cxn>
                <a:cxn ang="0">
                  <a:pos x="T6" y="T7"/>
                </a:cxn>
                <a:cxn ang="0">
                  <a:pos x="T8" y="T9"/>
                </a:cxn>
              </a:cxnLst>
              <a:rect l="0" t="0" r="r" b="b"/>
              <a:pathLst>
                <a:path w="2623" h="12">
                  <a:moveTo>
                    <a:pt x="2623" y="12"/>
                  </a:moveTo>
                  <a:lnTo>
                    <a:pt x="0" y="12"/>
                  </a:lnTo>
                  <a:lnTo>
                    <a:pt x="3" y="0"/>
                  </a:lnTo>
                  <a:lnTo>
                    <a:pt x="2623" y="0"/>
                  </a:lnTo>
                  <a:lnTo>
                    <a:pt x="2623" y="12"/>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4" name="Freeform 974"/>
            <p:cNvSpPr>
              <a:spLocks/>
            </p:cNvSpPr>
            <p:nvPr/>
          </p:nvSpPr>
          <p:spPr bwMode="auto">
            <a:xfrm>
              <a:off x="3433763" y="2181225"/>
              <a:ext cx="3232150" cy="157163"/>
            </a:xfrm>
            <a:custGeom>
              <a:avLst/>
              <a:gdLst>
                <a:gd name="T0" fmla="*/ 862 w 862"/>
                <a:gd name="T1" fmla="*/ 42 h 42"/>
                <a:gd name="T2" fmla="*/ 0 w 862"/>
                <a:gd name="T3" fmla="*/ 42 h 42"/>
                <a:gd name="T4" fmla="*/ 29 w 862"/>
                <a:gd name="T5" fmla="*/ 33 h 42"/>
                <a:gd name="T6" fmla="*/ 343 w 862"/>
                <a:gd name="T7" fmla="*/ 0 h 42"/>
                <a:gd name="T8" fmla="*/ 813 w 862"/>
                <a:gd name="T9" fmla="*/ 0 h 42"/>
                <a:gd name="T10" fmla="*/ 859 w 862"/>
                <a:gd name="T11" fmla="*/ 21 h 42"/>
                <a:gd name="T12" fmla="*/ 862 w 86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2" h="42">
                  <a:moveTo>
                    <a:pt x="862" y="42"/>
                  </a:moveTo>
                  <a:cubicBezTo>
                    <a:pt x="0" y="42"/>
                    <a:pt x="0" y="42"/>
                    <a:pt x="0" y="42"/>
                  </a:cubicBezTo>
                  <a:cubicBezTo>
                    <a:pt x="9" y="39"/>
                    <a:pt x="18" y="36"/>
                    <a:pt x="29" y="33"/>
                  </a:cubicBezTo>
                  <a:cubicBezTo>
                    <a:pt x="91" y="17"/>
                    <a:pt x="312" y="0"/>
                    <a:pt x="343" y="0"/>
                  </a:cubicBezTo>
                  <a:cubicBezTo>
                    <a:pt x="375" y="0"/>
                    <a:pt x="813" y="0"/>
                    <a:pt x="813" y="0"/>
                  </a:cubicBezTo>
                  <a:cubicBezTo>
                    <a:pt x="813" y="0"/>
                    <a:pt x="857" y="5"/>
                    <a:pt x="859" y="21"/>
                  </a:cubicBezTo>
                  <a:cubicBezTo>
                    <a:pt x="860" y="24"/>
                    <a:pt x="861" y="31"/>
                    <a:pt x="862" y="4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5" name="Freeform 975"/>
            <p:cNvSpPr>
              <a:spLocks noEditPoints="1"/>
            </p:cNvSpPr>
            <p:nvPr/>
          </p:nvSpPr>
          <p:spPr bwMode="auto">
            <a:xfrm>
              <a:off x="5672138" y="3973513"/>
              <a:ext cx="712788" cy="71120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63 h 190"/>
                <a:gd name="T12" fmla="*/ 27 w 190"/>
                <a:gd name="T13" fmla="*/ 95 h 190"/>
                <a:gd name="T14" fmla="*/ 95 w 190"/>
                <a:gd name="T15" fmla="*/ 27 h 190"/>
                <a:gd name="T16" fmla="*/ 163 w 190"/>
                <a:gd name="T17" fmla="*/ 95 h 190"/>
                <a:gd name="T18" fmla="*/ 95 w 190"/>
                <a:gd name="T1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2" y="0"/>
                    <a:pt x="0" y="43"/>
                    <a:pt x="0" y="95"/>
                  </a:cubicBezTo>
                  <a:cubicBezTo>
                    <a:pt x="0" y="148"/>
                    <a:pt x="42" y="190"/>
                    <a:pt x="95" y="190"/>
                  </a:cubicBezTo>
                  <a:cubicBezTo>
                    <a:pt x="147" y="190"/>
                    <a:pt x="190" y="148"/>
                    <a:pt x="190" y="95"/>
                  </a:cubicBezTo>
                  <a:cubicBezTo>
                    <a:pt x="190" y="43"/>
                    <a:pt x="147" y="0"/>
                    <a:pt x="95" y="0"/>
                  </a:cubicBezTo>
                  <a:close/>
                  <a:moveTo>
                    <a:pt x="95" y="163"/>
                  </a:moveTo>
                  <a:cubicBezTo>
                    <a:pt x="57" y="163"/>
                    <a:pt x="27" y="133"/>
                    <a:pt x="27" y="95"/>
                  </a:cubicBezTo>
                  <a:cubicBezTo>
                    <a:pt x="27" y="58"/>
                    <a:pt x="57" y="27"/>
                    <a:pt x="95" y="27"/>
                  </a:cubicBezTo>
                  <a:cubicBezTo>
                    <a:pt x="132" y="27"/>
                    <a:pt x="163" y="58"/>
                    <a:pt x="163" y="95"/>
                  </a:cubicBezTo>
                  <a:cubicBezTo>
                    <a:pt x="163" y="133"/>
                    <a:pt x="132" y="163"/>
                    <a:pt x="95" y="1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6" name="Freeform 976"/>
            <p:cNvSpPr>
              <a:spLocks noEditPoints="1"/>
            </p:cNvSpPr>
            <p:nvPr/>
          </p:nvSpPr>
          <p:spPr bwMode="auto">
            <a:xfrm>
              <a:off x="5773738" y="4073525"/>
              <a:ext cx="509588" cy="509588"/>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22 h 136"/>
                <a:gd name="T12" fmla="*/ 14 w 136"/>
                <a:gd name="T13" fmla="*/ 68 h 136"/>
                <a:gd name="T14" fmla="*/ 68 w 136"/>
                <a:gd name="T15" fmla="*/ 14 h 136"/>
                <a:gd name="T16" fmla="*/ 122 w 136"/>
                <a:gd name="T17" fmla="*/ 68 h 136"/>
                <a:gd name="T18" fmla="*/ 68 w 136"/>
                <a:gd name="T1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0" y="0"/>
                    <a:pt x="0" y="31"/>
                    <a:pt x="0" y="68"/>
                  </a:cubicBezTo>
                  <a:cubicBezTo>
                    <a:pt x="0" y="106"/>
                    <a:pt x="30" y="136"/>
                    <a:pt x="68" y="136"/>
                  </a:cubicBezTo>
                  <a:cubicBezTo>
                    <a:pt x="105" y="136"/>
                    <a:pt x="136" y="106"/>
                    <a:pt x="136" y="68"/>
                  </a:cubicBezTo>
                  <a:cubicBezTo>
                    <a:pt x="136" y="31"/>
                    <a:pt x="105" y="0"/>
                    <a:pt x="68" y="0"/>
                  </a:cubicBezTo>
                  <a:close/>
                  <a:moveTo>
                    <a:pt x="68" y="122"/>
                  </a:moveTo>
                  <a:cubicBezTo>
                    <a:pt x="38" y="122"/>
                    <a:pt x="14" y="98"/>
                    <a:pt x="14" y="68"/>
                  </a:cubicBezTo>
                  <a:cubicBezTo>
                    <a:pt x="14" y="38"/>
                    <a:pt x="38" y="14"/>
                    <a:pt x="68" y="14"/>
                  </a:cubicBezTo>
                  <a:cubicBezTo>
                    <a:pt x="98" y="14"/>
                    <a:pt x="122" y="38"/>
                    <a:pt x="122" y="68"/>
                  </a:cubicBezTo>
                  <a:cubicBezTo>
                    <a:pt x="122" y="98"/>
                    <a:pt x="98" y="122"/>
                    <a:pt x="68" y="122"/>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7" name="Freeform 977"/>
            <p:cNvSpPr>
              <a:spLocks noEditPoints="1"/>
            </p:cNvSpPr>
            <p:nvPr/>
          </p:nvSpPr>
          <p:spPr bwMode="auto">
            <a:xfrm>
              <a:off x="5826125" y="4125913"/>
              <a:ext cx="404813" cy="404813"/>
            </a:xfrm>
            <a:custGeom>
              <a:avLst/>
              <a:gdLst>
                <a:gd name="T0" fmla="*/ 54 w 108"/>
                <a:gd name="T1" fmla="*/ 0 h 108"/>
                <a:gd name="T2" fmla="*/ 0 w 108"/>
                <a:gd name="T3" fmla="*/ 54 h 108"/>
                <a:gd name="T4" fmla="*/ 54 w 108"/>
                <a:gd name="T5" fmla="*/ 108 h 108"/>
                <a:gd name="T6" fmla="*/ 108 w 108"/>
                <a:gd name="T7" fmla="*/ 54 h 108"/>
                <a:gd name="T8" fmla="*/ 54 w 108"/>
                <a:gd name="T9" fmla="*/ 0 h 108"/>
                <a:gd name="T10" fmla="*/ 45 w 108"/>
                <a:gd name="T11" fmla="*/ 10 h 108"/>
                <a:gd name="T12" fmla="*/ 60 w 108"/>
                <a:gd name="T13" fmla="*/ 10 h 108"/>
                <a:gd name="T14" fmla="*/ 60 w 108"/>
                <a:gd name="T15" fmla="*/ 17 h 108"/>
                <a:gd name="T16" fmla="*/ 45 w 108"/>
                <a:gd name="T17" fmla="*/ 17 h 108"/>
                <a:gd name="T18" fmla="*/ 45 w 108"/>
                <a:gd name="T19" fmla="*/ 10 h 108"/>
                <a:gd name="T20" fmla="*/ 19 w 108"/>
                <a:gd name="T21" fmla="*/ 26 h 108"/>
                <a:gd name="T22" fmla="*/ 25 w 108"/>
                <a:gd name="T23" fmla="*/ 30 h 108"/>
                <a:gd name="T24" fmla="*/ 17 w 108"/>
                <a:gd name="T25" fmla="*/ 43 h 108"/>
                <a:gd name="T26" fmla="*/ 11 w 108"/>
                <a:gd name="T27" fmla="*/ 40 h 108"/>
                <a:gd name="T28" fmla="*/ 19 w 108"/>
                <a:gd name="T29" fmla="*/ 26 h 108"/>
                <a:gd name="T30" fmla="*/ 20 w 108"/>
                <a:gd name="T31" fmla="*/ 84 h 108"/>
                <a:gd name="T32" fmla="*/ 12 w 108"/>
                <a:gd name="T33" fmla="*/ 70 h 108"/>
                <a:gd name="T34" fmla="*/ 18 w 108"/>
                <a:gd name="T35" fmla="*/ 67 h 108"/>
                <a:gd name="T36" fmla="*/ 26 w 108"/>
                <a:gd name="T37" fmla="*/ 80 h 108"/>
                <a:gd name="T38" fmla="*/ 20 w 108"/>
                <a:gd name="T39" fmla="*/ 84 h 108"/>
                <a:gd name="T40" fmla="*/ 62 w 108"/>
                <a:gd name="T41" fmla="*/ 98 h 108"/>
                <a:gd name="T42" fmla="*/ 47 w 108"/>
                <a:gd name="T43" fmla="*/ 98 h 108"/>
                <a:gd name="T44" fmla="*/ 47 w 108"/>
                <a:gd name="T45" fmla="*/ 92 h 108"/>
                <a:gd name="T46" fmla="*/ 62 w 108"/>
                <a:gd name="T47" fmla="*/ 92 h 108"/>
                <a:gd name="T48" fmla="*/ 62 w 108"/>
                <a:gd name="T49" fmla="*/ 98 h 108"/>
                <a:gd name="T50" fmla="*/ 54 w 108"/>
                <a:gd name="T51" fmla="*/ 74 h 108"/>
                <a:gd name="T52" fmla="*/ 34 w 108"/>
                <a:gd name="T53" fmla="*/ 54 h 108"/>
                <a:gd name="T54" fmla="*/ 54 w 108"/>
                <a:gd name="T55" fmla="*/ 34 h 108"/>
                <a:gd name="T56" fmla="*/ 74 w 108"/>
                <a:gd name="T57" fmla="*/ 54 h 108"/>
                <a:gd name="T58" fmla="*/ 54 w 108"/>
                <a:gd name="T59" fmla="*/ 74 h 108"/>
                <a:gd name="T60" fmla="*/ 88 w 108"/>
                <a:gd name="T61" fmla="*/ 25 h 108"/>
                <a:gd name="T62" fmla="*/ 95 w 108"/>
                <a:gd name="T63" fmla="*/ 38 h 108"/>
                <a:gd name="T64" fmla="*/ 90 w 108"/>
                <a:gd name="T65" fmla="*/ 41 h 108"/>
                <a:gd name="T66" fmla="*/ 82 w 108"/>
                <a:gd name="T67" fmla="*/ 28 h 108"/>
                <a:gd name="T68" fmla="*/ 88 w 108"/>
                <a:gd name="T69" fmla="*/ 25 h 108"/>
                <a:gd name="T70" fmla="*/ 89 w 108"/>
                <a:gd name="T71" fmla="*/ 82 h 108"/>
                <a:gd name="T72" fmla="*/ 83 w 108"/>
                <a:gd name="T73" fmla="*/ 79 h 108"/>
                <a:gd name="T74" fmla="*/ 90 w 108"/>
                <a:gd name="T75" fmla="*/ 65 h 108"/>
                <a:gd name="T76" fmla="*/ 96 w 108"/>
                <a:gd name="T77" fmla="*/ 69 h 108"/>
                <a:gd name="T78" fmla="*/ 89 w 108"/>
                <a:gd name="T7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108">
                  <a:moveTo>
                    <a:pt x="54" y="0"/>
                  </a:moveTo>
                  <a:cubicBezTo>
                    <a:pt x="24" y="0"/>
                    <a:pt x="0" y="24"/>
                    <a:pt x="0" y="54"/>
                  </a:cubicBezTo>
                  <a:cubicBezTo>
                    <a:pt x="0" y="84"/>
                    <a:pt x="24" y="108"/>
                    <a:pt x="54" y="108"/>
                  </a:cubicBezTo>
                  <a:cubicBezTo>
                    <a:pt x="84" y="108"/>
                    <a:pt x="108" y="84"/>
                    <a:pt x="108" y="54"/>
                  </a:cubicBezTo>
                  <a:cubicBezTo>
                    <a:pt x="108" y="24"/>
                    <a:pt x="84" y="0"/>
                    <a:pt x="54" y="0"/>
                  </a:cubicBezTo>
                  <a:close/>
                  <a:moveTo>
                    <a:pt x="45" y="10"/>
                  </a:moveTo>
                  <a:cubicBezTo>
                    <a:pt x="60" y="10"/>
                    <a:pt x="60" y="10"/>
                    <a:pt x="60" y="10"/>
                  </a:cubicBezTo>
                  <a:cubicBezTo>
                    <a:pt x="60" y="17"/>
                    <a:pt x="60" y="17"/>
                    <a:pt x="60" y="17"/>
                  </a:cubicBezTo>
                  <a:cubicBezTo>
                    <a:pt x="45" y="17"/>
                    <a:pt x="45" y="17"/>
                    <a:pt x="45" y="17"/>
                  </a:cubicBezTo>
                  <a:lnTo>
                    <a:pt x="45" y="10"/>
                  </a:lnTo>
                  <a:close/>
                  <a:moveTo>
                    <a:pt x="19" y="26"/>
                  </a:moveTo>
                  <a:cubicBezTo>
                    <a:pt x="25" y="30"/>
                    <a:pt x="25" y="30"/>
                    <a:pt x="25" y="30"/>
                  </a:cubicBezTo>
                  <a:cubicBezTo>
                    <a:pt x="17" y="43"/>
                    <a:pt x="17" y="43"/>
                    <a:pt x="17" y="43"/>
                  </a:cubicBezTo>
                  <a:cubicBezTo>
                    <a:pt x="11" y="40"/>
                    <a:pt x="11" y="40"/>
                    <a:pt x="11" y="40"/>
                  </a:cubicBezTo>
                  <a:lnTo>
                    <a:pt x="19" y="26"/>
                  </a:lnTo>
                  <a:close/>
                  <a:moveTo>
                    <a:pt x="20" y="84"/>
                  </a:moveTo>
                  <a:cubicBezTo>
                    <a:pt x="12" y="70"/>
                    <a:pt x="12" y="70"/>
                    <a:pt x="12" y="70"/>
                  </a:cubicBezTo>
                  <a:cubicBezTo>
                    <a:pt x="18" y="67"/>
                    <a:pt x="18" y="67"/>
                    <a:pt x="18" y="67"/>
                  </a:cubicBezTo>
                  <a:cubicBezTo>
                    <a:pt x="26" y="80"/>
                    <a:pt x="26" y="80"/>
                    <a:pt x="26" y="80"/>
                  </a:cubicBezTo>
                  <a:lnTo>
                    <a:pt x="20" y="84"/>
                  </a:lnTo>
                  <a:close/>
                  <a:moveTo>
                    <a:pt x="62" y="98"/>
                  </a:moveTo>
                  <a:cubicBezTo>
                    <a:pt x="47" y="98"/>
                    <a:pt x="47" y="98"/>
                    <a:pt x="47" y="98"/>
                  </a:cubicBezTo>
                  <a:cubicBezTo>
                    <a:pt x="47" y="92"/>
                    <a:pt x="47" y="92"/>
                    <a:pt x="47" y="92"/>
                  </a:cubicBezTo>
                  <a:cubicBezTo>
                    <a:pt x="62" y="92"/>
                    <a:pt x="62" y="92"/>
                    <a:pt x="62" y="92"/>
                  </a:cubicBezTo>
                  <a:lnTo>
                    <a:pt x="62" y="98"/>
                  </a:lnTo>
                  <a:close/>
                  <a:moveTo>
                    <a:pt x="54" y="74"/>
                  </a:moveTo>
                  <a:cubicBezTo>
                    <a:pt x="43" y="74"/>
                    <a:pt x="34" y="65"/>
                    <a:pt x="34" y="54"/>
                  </a:cubicBezTo>
                  <a:cubicBezTo>
                    <a:pt x="34" y="43"/>
                    <a:pt x="43" y="34"/>
                    <a:pt x="54" y="34"/>
                  </a:cubicBezTo>
                  <a:cubicBezTo>
                    <a:pt x="65" y="34"/>
                    <a:pt x="74" y="43"/>
                    <a:pt x="74" y="54"/>
                  </a:cubicBezTo>
                  <a:cubicBezTo>
                    <a:pt x="74" y="65"/>
                    <a:pt x="65" y="74"/>
                    <a:pt x="54" y="74"/>
                  </a:cubicBezTo>
                  <a:close/>
                  <a:moveTo>
                    <a:pt x="88" y="25"/>
                  </a:moveTo>
                  <a:cubicBezTo>
                    <a:pt x="95" y="38"/>
                    <a:pt x="95" y="38"/>
                    <a:pt x="95" y="38"/>
                  </a:cubicBezTo>
                  <a:cubicBezTo>
                    <a:pt x="90" y="41"/>
                    <a:pt x="90" y="41"/>
                    <a:pt x="90" y="41"/>
                  </a:cubicBezTo>
                  <a:cubicBezTo>
                    <a:pt x="82" y="28"/>
                    <a:pt x="82" y="28"/>
                    <a:pt x="82" y="28"/>
                  </a:cubicBezTo>
                  <a:lnTo>
                    <a:pt x="88" y="25"/>
                  </a:lnTo>
                  <a:close/>
                  <a:moveTo>
                    <a:pt x="89" y="82"/>
                  </a:moveTo>
                  <a:cubicBezTo>
                    <a:pt x="83" y="79"/>
                    <a:pt x="83" y="79"/>
                    <a:pt x="83" y="79"/>
                  </a:cubicBezTo>
                  <a:cubicBezTo>
                    <a:pt x="90" y="65"/>
                    <a:pt x="90" y="65"/>
                    <a:pt x="90" y="65"/>
                  </a:cubicBezTo>
                  <a:cubicBezTo>
                    <a:pt x="96" y="69"/>
                    <a:pt x="96" y="69"/>
                    <a:pt x="96" y="69"/>
                  </a:cubicBezTo>
                  <a:lnTo>
                    <a:pt x="89" y="8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8" name="Freeform 978"/>
            <p:cNvSpPr>
              <a:spLocks/>
            </p:cNvSpPr>
            <p:nvPr/>
          </p:nvSpPr>
          <p:spPr bwMode="auto">
            <a:xfrm>
              <a:off x="6137275" y="4370388"/>
              <a:ext cx="49213" cy="63500"/>
            </a:xfrm>
            <a:custGeom>
              <a:avLst/>
              <a:gdLst>
                <a:gd name="T0" fmla="*/ 31 w 31"/>
                <a:gd name="T1" fmla="*/ 9 h 40"/>
                <a:gd name="T2" fmla="*/ 15 w 31"/>
                <a:gd name="T3" fmla="*/ 40 h 40"/>
                <a:gd name="T4" fmla="*/ 0 w 31"/>
                <a:gd name="T5" fmla="*/ 33 h 40"/>
                <a:gd name="T6" fmla="*/ 17 w 31"/>
                <a:gd name="T7" fmla="*/ 0 h 40"/>
                <a:gd name="T8" fmla="*/ 31 w 31"/>
                <a:gd name="T9" fmla="*/ 9 h 40"/>
              </a:gdLst>
              <a:ahLst/>
              <a:cxnLst>
                <a:cxn ang="0">
                  <a:pos x="T0" y="T1"/>
                </a:cxn>
                <a:cxn ang="0">
                  <a:pos x="T2" y="T3"/>
                </a:cxn>
                <a:cxn ang="0">
                  <a:pos x="T4" y="T5"/>
                </a:cxn>
                <a:cxn ang="0">
                  <a:pos x="T6" y="T7"/>
                </a:cxn>
                <a:cxn ang="0">
                  <a:pos x="T8" y="T9"/>
                </a:cxn>
              </a:cxnLst>
              <a:rect l="0" t="0" r="r" b="b"/>
              <a:pathLst>
                <a:path w="31" h="40">
                  <a:moveTo>
                    <a:pt x="31" y="9"/>
                  </a:moveTo>
                  <a:lnTo>
                    <a:pt x="15" y="40"/>
                  </a:lnTo>
                  <a:lnTo>
                    <a:pt x="0" y="33"/>
                  </a:lnTo>
                  <a:lnTo>
                    <a:pt x="17" y="0"/>
                  </a:lnTo>
                  <a:lnTo>
                    <a:pt x="31"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69" name="Freeform 979"/>
            <p:cNvSpPr>
              <a:spLocks/>
            </p:cNvSpPr>
            <p:nvPr/>
          </p:nvSpPr>
          <p:spPr bwMode="auto">
            <a:xfrm>
              <a:off x="6134100" y="4219575"/>
              <a:ext cx="49213" cy="60325"/>
            </a:xfrm>
            <a:custGeom>
              <a:avLst/>
              <a:gdLst>
                <a:gd name="T0" fmla="*/ 31 w 31"/>
                <a:gd name="T1" fmla="*/ 31 h 38"/>
                <a:gd name="T2" fmla="*/ 19 w 31"/>
                <a:gd name="T3" fmla="*/ 38 h 38"/>
                <a:gd name="T4" fmla="*/ 0 w 31"/>
                <a:gd name="T5" fmla="*/ 7 h 38"/>
                <a:gd name="T6" fmla="*/ 14 w 31"/>
                <a:gd name="T7" fmla="*/ 0 h 38"/>
                <a:gd name="T8" fmla="*/ 31 w 31"/>
                <a:gd name="T9" fmla="*/ 31 h 38"/>
              </a:gdLst>
              <a:ahLst/>
              <a:cxnLst>
                <a:cxn ang="0">
                  <a:pos x="T0" y="T1"/>
                </a:cxn>
                <a:cxn ang="0">
                  <a:pos x="T2" y="T3"/>
                </a:cxn>
                <a:cxn ang="0">
                  <a:pos x="T4" y="T5"/>
                </a:cxn>
                <a:cxn ang="0">
                  <a:pos x="T6" y="T7"/>
                </a:cxn>
                <a:cxn ang="0">
                  <a:pos x="T8" y="T9"/>
                </a:cxn>
              </a:cxnLst>
              <a:rect l="0" t="0" r="r" b="b"/>
              <a:pathLst>
                <a:path w="31" h="38">
                  <a:moveTo>
                    <a:pt x="31" y="31"/>
                  </a:moveTo>
                  <a:lnTo>
                    <a:pt x="19" y="38"/>
                  </a:lnTo>
                  <a:lnTo>
                    <a:pt x="0" y="7"/>
                  </a:lnTo>
                  <a:lnTo>
                    <a:pt x="14" y="0"/>
                  </a:lnTo>
                  <a:lnTo>
                    <a:pt x="31" y="31"/>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0" name="Rectangle 980"/>
            <p:cNvSpPr>
              <a:spLocks noChangeArrowheads="1"/>
            </p:cNvSpPr>
            <p:nvPr/>
          </p:nvSpPr>
          <p:spPr bwMode="auto">
            <a:xfrm>
              <a:off x="6002338" y="4471988"/>
              <a:ext cx="57150" cy="2222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1" name="Freeform 981"/>
            <p:cNvSpPr>
              <a:spLocks/>
            </p:cNvSpPr>
            <p:nvPr/>
          </p:nvSpPr>
          <p:spPr bwMode="auto">
            <a:xfrm>
              <a:off x="5872163" y="4378325"/>
              <a:ext cx="52388" cy="63500"/>
            </a:xfrm>
            <a:custGeom>
              <a:avLst/>
              <a:gdLst>
                <a:gd name="T0" fmla="*/ 33 w 33"/>
                <a:gd name="T1" fmla="*/ 30 h 40"/>
                <a:gd name="T2" fmla="*/ 19 w 33"/>
                <a:gd name="T3" fmla="*/ 40 h 40"/>
                <a:gd name="T4" fmla="*/ 0 w 33"/>
                <a:gd name="T5" fmla="*/ 7 h 40"/>
                <a:gd name="T6" fmla="*/ 14 w 33"/>
                <a:gd name="T7" fmla="*/ 0 h 40"/>
                <a:gd name="T8" fmla="*/ 33 w 33"/>
                <a:gd name="T9" fmla="*/ 30 h 40"/>
              </a:gdLst>
              <a:ahLst/>
              <a:cxnLst>
                <a:cxn ang="0">
                  <a:pos x="T0" y="T1"/>
                </a:cxn>
                <a:cxn ang="0">
                  <a:pos x="T2" y="T3"/>
                </a:cxn>
                <a:cxn ang="0">
                  <a:pos x="T4" y="T5"/>
                </a:cxn>
                <a:cxn ang="0">
                  <a:pos x="T6" y="T7"/>
                </a:cxn>
                <a:cxn ang="0">
                  <a:pos x="T8" y="T9"/>
                </a:cxn>
              </a:cxnLst>
              <a:rect l="0" t="0" r="r" b="b"/>
              <a:pathLst>
                <a:path w="33" h="40">
                  <a:moveTo>
                    <a:pt x="33" y="30"/>
                  </a:moveTo>
                  <a:lnTo>
                    <a:pt x="19" y="40"/>
                  </a:lnTo>
                  <a:lnTo>
                    <a:pt x="0" y="7"/>
                  </a:lnTo>
                  <a:lnTo>
                    <a:pt x="14" y="0"/>
                  </a:lnTo>
                  <a:lnTo>
                    <a:pt x="33"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2" name="Freeform 982"/>
            <p:cNvSpPr>
              <a:spLocks/>
            </p:cNvSpPr>
            <p:nvPr/>
          </p:nvSpPr>
          <p:spPr bwMode="auto">
            <a:xfrm>
              <a:off x="5867400" y="4224338"/>
              <a:ext cx="52388" cy="63500"/>
            </a:xfrm>
            <a:custGeom>
              <a:avLst/>
              <a:gdLst>
                <a:gd name="T0" fmla="*/ 33 w 33"/>
                <a:gd name="T1" fmla="*/ 9 h 40"/>
                <a:gd name="T2" fmla="*/ 14 w 33"/>
                <a:gd name="T3" fmla="*/ 40 h 40"/>
                <a:gd name="T4" fmla="*/ 0 w 33"/>
                <a:gd name="T5" fmla="*/ 33 h 40"/>
                <a:gd name="T6" fmla="*/ 19 w 33"/>
                <a:gd name="T7" fmla="*/ 0 h 40"/>
                <a:gd name="T8" fmla="*/ 33 w 33"/>
                <a:gd name="T9" fmla="*/ 9 h 40"/>
              </a:gdLst>
              <a:ahLst/>
              <a:cxnLst>
                <a:cxn ang="0">
                  <a:pos x="T0" y="T1"/>
                </a:cxn>
                <a:cxn ang="0">
                  <a:pos x="T2" y="T3"/>
                </a:cxn>
                <a:cxn ang="0">
                  <a:pos x="T4" y="T5"/>
                </a:cxn>
                <a:cxn ang="0">
                  <a:pos x="T6" y="T7"/>
                </a:cxn>
                <a:cxn ang="0">
                  <a:pos x="T8" y="T9"/>
                </a:cxn>
              </a:cxnLst>
              <a:rect l="0" t="0" r="r" b="b"/>
              <a:pathLst>
                <a:path w="33" h="40">
                  <a:moveTo>
                    <a:pt x="33" y="9"/>
                  </a:moveTo>
                  <a:lnTo>
                    <a:pt x="14" y="40"/>
                  </a:lnTo>
                  <a:lnTo>
                    <a:pt x="0" y="33"/>
                  </a:lnTo>
                  <a:lnTo>
                    <a:pt x="19" y="0"/>
                  </a:lnTo>
                  <a:lnTo>
                    <a:pt x="33"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3" name="Rectangle 983"/>
            <p:cNvSpPr>
              <a:spLocks noChangeArrowheads="1"/>
            </p:cNvSpPr>
            <p:nvPr/>
          </p:nvSpPr>
          <p:spPr bwMode="auto">
            <a:xfrm>
              <a:off x="5995988" y="4164013"/>
              <a:ext cx="55563" cy="25400"/>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4" name="Oval 984"/>
            <p:cNvSpPr>
              <a:spLocks noChangeArrowheads="1"/>
            </p:cNvSpPr>
            <p:nvPr/>
          </p:nvSpPr>
          <p:spPr bwMode="auto">
            <a:xfrm>
              <a:off x="5954713" y="4254500"/>
              <a:ext cx="149225"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5" name="Freeform 985"/>
            <p:cNvSpPr>
              <a:spLocks noEditPoints="1"/>
            </p:cNvSpPr>
            <p:nvPr/>
          </p:nvSpPr>
          <p:spPr bwMode="auto">
            <a:xfrm>
              <a:off x="2465388" y="3973513"/>
              <a:ext cx="712788" cy="711200"/>
            </a:xfrm>
            <a:custGeom>
              <a:avLst/>
              <a:gdLst>
                <a:gd name="T0" fmla="*/ 95 w 190"/>
                <a:gd name="T1" fmla="*/ 0 h 190"/>
                <a:gd name="T2" fmla="*/ 0 w 190"/>
                <a:gd name="T3" fmla="*/ 95 h 190"/>
                <a:gd name="T4" fmla="*/ 95 w 190"/>
                <a:gd name="T5" fmla="*/ 190 h 190"/>
                <a:gd name="T6" fmla="*/ 190 w 190"/>
                <a:gd name="T7" fmla="*/ 95 h 190"/>
                <a:gd name="T8" fmla="*/ 95 w 190"/>
                <a:gd name="T9" fmla="*/ 0 h 190"/>
                <a:gd name="T10" fmla="*/ 95 w 190"/>
                <a:gd name="T11" fmla="*/ 163 h 190"/>
                <a:gd name="T12" fmla="*/ 27 w 190"/>
                <a:gd name="T13" fmla="*/ 95 h 190"/>
                <a:gd name="T14" fmla="*/ 95 w 190"/>
                <a:gd name="T15" fmla="*/ 27 h 190"/>
                <a:gd name="T16" fmla="*/ 163 w 190"/>
                <a:gd name="T17" fmla="*/ 95 h 190"/>
                <a:gd name="T18" fmla="*/ 95 w 190"/>
                <a:gd name="T1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95" y="0"/>
                  </a:moveTo>
                  <a:cubicBezTo>
                    <a:pt x="42" y="0"/>
                    <a:pt x="0" y="43"/>
                    <a:pt x="0" y="95"/>
                  </a:cubicBezTo>
                  <a:cubicBezTo>
                    <a:pt x="0" y="148"/>
                    <a:pt x="42" y="190"/>
                    <a:pt x="95" y="190"/>
                  </a:cubicBezTo>
                  <a:cubicBezTo>
                    <a:pt x="147" y="190"/>
                    <a:pt x="190" y="148"/>
                    <a:pt x="190" y="95"/>
                  </a:cubicBezTo>
                  <a:cubicBezTo>
                    <a:pt x="190" y="43"/>
                    <a:pt x="147" y="0"/>
                    <a:pt x="95" y="0"/>
                  </a:cubicBezTo>
                  <a:close/>
                  <a:moveTo>
                    <a:pt x="95" y="163"/>
                  </a:moveTo>
                  <a:cubicBezTo>
                    <a:pt x="57" y="163"/>
                    <a:pt x="27" y="133"/>
                    <a:pt x="27" y="95"/>
                  </a:cubicBezTo>
                  <a:cubicBezTo>
                    <a:pt x="27" y="58"/>
                    <a:pt x="57" y="27"/>
                    <a:pt x="95" y="27"/>
                  </a:cubicBezTo>
                  <a:cubicBezTo>
                    <a:pt x="132" y="27"/>
                    <a:pt x="163" y="58"/>
                    <a:pt x="163" y="95"/>
                  </a:cubicBezTo>
                  <a:cubicBezTo>
                    <a:pt x="163" y="133"/>
                    <a:pt x="132" y="163"/>
                    <a:pt x="95" y="1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6" name="Freeform 986"/>
            <p:cNvSpPr>
              <a:spLocks noEditPoints="1"/>
            </p:cNvSpPr>
            <p:nvPr/>
          </p:nvSpPr>
          <p:spPr bwMode="auto">
            <a:xfrm>
              <a:off x="2566988" y="4073525"/>
              <a:ext cx="511175" cy="509588"/>
            </a:xfrm>
            <a:custGeom>
              <a:avLst/>
              <a:gdLst>
                <a:gd name="T0" fmla="*/ 68 w 136"/>
                <a:gd name="T1" fmla="*/ 0 h 136"/>
                <a:gd name="T2" fmla="*/ 0 w 136"/>
                <a:gd name="T3" fmla="*/ 68 h 136"/>
                <a:gd name="T4" fmla="*/ 68 w 136"/>
                <a:gd name="T5" fmla="*/ 136 h 136"/>
                <a:gd name="T6" fmla="*/ 136 w 136"/>
                <a:gd name="T7" fmla="*/ 68 h 136"/>
                <a:gd name="T8" fmla="*/ 68 w 136"/>
                <a:gd name="T9" fmla="*/ 0 h 136"/>
                <a:gd name="T10" fmla="*/ 68 w 136"/>
                <a:gd name="T11" fmla="*/ 122 h 136"/>
                <a:gd name="T12" fmla="*/ 14 w 136"/>
                <a:gd name="T13" fmla="*/ 68 h 136"/>
                <a:gd name="T14" fmla="*/ 68 w 136"/>
                <a:gd name="T15" fmla="*/ 14 h 136"/>
                <a:gd name="T16" fmla="*/ 122 w 136"/>
                <a:gd name="T17" fmla="*/ 68 h 136"/>
                <a:gd name="T18" fmla="*/ 68 w 136"/>
                <a:gd name="T1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0" y="0"/>
                    <a:pt x="0" y="31"/>
                    <a:pt x="0" y="68"/>
                  </a:cubicBezTo>
                  <a:cubicBezTo>
                    <a:pt x="0" y="106"/>
                    <a:pt x="30" y="136"/>
                    <a:pt x="68" y="136"/>
                  </a:cubicBezTo>
                  <a:cubicBezTo>
                    <a:pt x="105" y="136"/>
                    <a:pt x="136" y="106"/>
                    <a:pt x="136" y="68"/>
                  </a:cubicBezTo>
                  <a:cubicBezTo>
                    <a:pt x="136" y="31"/>
                    <a:pt x="105" y="0"/>
                    <a:pt x="68" y="0"/>
                  </a:cubicBezTo>
                  <a:close/>
                  <a:moveTo>
                    <a:pt x="68" y="122"/>
                  </a:moveTo>
                  <a:cubicBezTo>
                    <a:pt x="38" y="122"/>
                    <a:pt x="14" y="98"/>
                    <a:pt x="14" y="68"/>
                  </a:cubicBezTo>
                  <a:cubicBezTo>
                    <a:pt x="14" y="38"/>
                    <a:pt x="38" y="14"/>
                    <a:pt x="68" y="14"/>
                  </a:cubicBezTo>
                  <a:cubicBezTo>
                    <a:pt x="98" y="14"/>
                    <a:pt x="122" y="38"/>
                    <a:pt x="122" y="68"/>
                  </a:cubicBezTo>
                  <a:cubicBezTo>
                    <a:pt x="122" y="98"/>
                    <a:pt x="98" y="122"/>
                    <a:pt x="68" y="122"/>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7" name="Freeform 987"/>
            <p:cNvSpPr>
              <a:spLocks noEditPoints="1"/>
            </p:cNvSpPr>
            <p:nvPr/>
          </p:nvSpPr>
          <p:spPr bwMode="auto">
            <a:xfrm>
              <a:off x="2619375" y="4125913"/>
              <a:ext cx="404813" cy="404813"/>
            </a:xfrm>
            <a:custGeom>
              <a:avLst/>
              <a:gdLst>
                <a:gd name="T0" fmla="*/ 54 w 108"/>
                <a:gd name="T1" fmla="*/ 0 h 108"/>
                <a:gd name="T2" fmla="*/ 0 w 108"/>
                <a:gd name="T3" fmla="*/ 54 h 108"/>
                <a:gd name="T4" fmla="*/ 54 w 108"/>
                <a:gd name="T5" fmla="*/ 108 h 108"/>
                <a:gd name="T6" fmla="*/ 108 w 108"/>
                <a:gd name="T7" fmla="*/ 54 h 108"/>
                <a:gd name="T8" fmla="*/ 54 w 108"/>
                <a:gd name="T9" fmla="*/ 0 h 108"/>
                <a:gd name="T10" fmla="*/ 45 w 108"/>
                <a:gd name="T11" fmla="*/ 10 h 108"/>
                <a:gd name="T12" fmla="*/ 60 w 108"/>
                <a:gd name="T13" fmla="*/ 10 h 108"/>
                <a:gd name="T14" fmla="*/ 60 w 108"/>
                <a:gd name="T15" fmla="*/ 17 h 108"/>
                <a:gd name="T16" fmla="*/ 45 w 108"/>
                <a:gd name="T17" fmla="*/ 17 h 108"/>
                <a:gd name="T18" fmla="*/ 45 w 108"/>
                <a:gd name="T19" fmla="*/ 10 h 108"/>
                <a:gd name="T20" fmla="*/ 19 w 108"/>
                <a:gd name="T21" fmla="*/ 26 h 108"/>
                <a:gd name="T22" fmla="*/ 25 w 108"/>
                <a:gd name="T23" fmla="*/ 30 h 108"/>
                <a:gd name="T24" fmla="*/ 17 w 108"/>
                <a:gd name="T25" fmla="*/ 43 h 108"/>
                <a:gd name="T26" fmla="*/ 11 w 108"/>
                <a:gd name="T27" fmla="*/ 40 h 108"/>
                <a:gd name="T28" fmla="*/ 19 w 108"/>
                <a:gd name="T29" fmla="*/ 26 h 108"/>
                <a:gd name="T30" fmla="*/ 20 w 108"/>
                <a:gd name="T31" fmla="*/ 84 h 108"/>
                <a:gd name="T32" fmla="*/ 12 w 108"/>
                <a:gd name="T33" fmla="*/ 70 h 108"/>
                <a:gd name="T34" fmla="*/ 18 w 108"/>
                <a:gd name="T35" fmla="*/ 67 h 108"/>
                <a:gd name="T36" fmla="*/ 26 w 108"/>
                <a:gd name="T37" fmla="*/ 80 h 108"/>
                <a:gd name="T38" fmla="*/ 20 w 108"/>
                <a:gd name="T39" fmla="*/ 84 h 108"/>
                <a:gd name="T40" fmla="*/ 62 w 108"/>
                <a:gd name="T41" fmla="*/ 98 h 108"/>
                <a:gd name="T42" fmla="*/ 47 w 108"/>
                <a:gd name="T43" fmla="*/ 98 h 108"/>
                <a:gd name="T44" fmla="*/ 47 w 108"/>
                <a:gd name="T45" fmla="*/ 92 h 108"/>
                <a:gd name="T46" fmla="*/ 62 w 108"/>
                <a:gd name="T47" fmla="*/ 92 h 108"/>
                <a:gd name="T48" fmla="*/ 62 w 108"/>
                <a:gd name="T49" fmla="*/ 98 h 108"/>
                <a:gd name="T50" fmla="*/ 54 w 108"/>
                <a:gd name="T51" fmla="*/ 74 h 108"/>
                <a:gd name="T52" fmla="*/ 34 w 108"/>
                <a:gd name="T53" fmla="*/ 54 h 108"/>
                <a:gd name="T54" fmla="*/ 54 w 108"/>
                <a:gd name="T55" fmla="*/ 34 h 108"/>
                <a:gd name="T56" fmla="*/ 74 w 108"/>
                <a:gd name="T57" fmla="*/ 54 h 108"/>
                <a:gd name="T58" fmla="*/ 54 w 108"/>
                <a:gd name="T59" fmla="*/ 74 h 108"/>
                <a:gd name="T60" fmla="*/ 88 w 108"/>
                <a:gd name="T61" fmla="*/ 25 h 108"/>
                <a:gd name="T62" fmla="*/ 95 w 108"/>
                <a:gd name="T63" fmla="*/ 38 h 108"/>
                <a:gd name="T64" fmla="*/ 90 w 108"/>
                <a:gd name="T65" fmla="*/ 41 h 108"/>
                <a:gd name="T66" fmla="*/ 82 w 108"/>
                <a:gd name="T67" fmla="*/ 28 h 108"/>
                <a:gd name="T68" fmla="*/ 88 w 108"/>
                <a:gd name="T69" fmla="*/ 25 h 108"/>
                <a:gd name="T70" fmla="*/ 89 w 108"/>
                <a:gd name="T71" fmla="*/ 82 h 108"/>
                <a:gd name="T72" fmla="*/ 83 w 108"/>
                <a:gd name="T73" fmla="*/ 79 h 108"/>
                <a:gd name="T74" fmla="*/ 90 w 108"/>
                <a:gd name="T75" fmla="*/ 65 h 108"/>
                <a:gd name="T76" fmla="*/ 96 w 108"/>
                <a:gd name="T77" fmla="*/ 69 h 108"/>
                <a:gd name="T78" fmla="*/ 89 w 108"/>
                <a:gd name="T7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8" h="108">
                  <a:moveTo>
                    <a:pt x="54" y="0"/>
                  </a:moveTo>
                  <a:cubicBezTo>
                    <a:pt x="24" y="0"/>
                    <a:pt x="0" y="24"/>
                    <a:pt x="0" y="54"/>
                  </a:cubicBezTo>
                  <a:cubicBezTo>
                    <a:pt x="0" y="84"/>
                    <a:pt x="24" y="108"/>
                    <a:pt x="54" y="108"/>
                  </a:cubicBezTo>
                  <a:cubicBezTo>
                    <a:pt x="84" y="108"/>
                    <a:pt x="108" y="84"/>
                    <a:pt x="108" y="54"/>
                  </a:cubicBezTo>
                  <a:cubicBezTo>
                    <a:pt x="108" y="24"/>
                    <a:pt x="84" y="0"/>
                    <a:pt x="54" y="0"/>
                  </a:cubicBezTo>
                  <a:close/>
                  <a:moveTo>
                    <a:pt x="45" y="10"/>
                  </a:moveTo>
                  <a:cubicBezTo>
                    <a:pt x="60" y="10"/>
                    <a:pt x="60" y="10"/>
                    <a:pt x="60" y="10"/>
                  </a:cubicBezTo>
                  <a:cubicBezTo>
                    <a:pt x="60" y="17"/>
                    <a:pt x="60" y="17"/>
                    <a:pt x="60" y="17"/>
                  </a:cubicBezTo>
                  <a:cubicBezTo>
                    <a:pt x="45" y="17"/>
                    <a:pt x="45" y="17"/>
                    <a:pt x="45" y="17"/>
                  </a:cubicBezTo>
                  <a:lnTo>
                    <a:pt x="45" y="10"/>
                  </a:lnTo>
                  <a:close/>
                  <a:moveTo>
                    <a:pt x="19" y="26"/>
                  </a:moveTo>
                  <a:cubicBezTo>
                    <a:pt x="25" y="30"/>
                    <a:pt x="25" y="30"/>
                    <a:pt x="25" y="30"/>
                  </a:cubicBezTo>
                  <a:cubicBezTo>
                    <a:pt x="17" y="43"/>
                    <a:pt x="17" y="43"/>
                    <a:pt x="17" y="43"/>
                  </a:cubicBezTo>
                  <a:cubicBezTo>
                    <a:pt x="11" y="40"/>
                    <a:pt x="11" y="40"/>
                    <a:pt x="11" y="40"/>
                  </a:cubicBezTo>
                  <a:lnTo>
                    <a:pt x="19" y="26"/>
                  </a:lnTo>
                  <a:close/>
                  <a:moveTo>
                    <a:pt x="20" y="84"/>
                  </a:moveTo>
                  <a:cubicBezTo>
                    <a:pt x="12" y="70"/>
                    <a:pt x="12" y="70"/>
                    <a:pt x="12" y="70"/>
                  </a:cubicBezTo>
                  <a:cubicBezTo>
                    <a:pt x="18" y="67"/>
                    <a:pt x="18" y="67"/>
                    <a:pt x="18" y="67"/>
                  </a:cubicBezTo>
                  <a:cubicBezTo>
                    <a:pt x="26" y="80"/>
                    <a:pt x="26" y="80"/>
                    <a:pt x="26" y="80"/>
                  </a:cubicBezTo>
                  <a:lnTo>
                    <a:pt x="20" y="84"/>
                  </a:lnTo>
                  <a:close/>
                  <a:moveTo>
                    <a:pt x="62" y="98"/>
                  </a:moveTo>
                  <a:cubicBezTo>
                    <a:pt x="47" y="98"/>
                    <a:pt x="47" y="98"/>
                    <a:pt x="47" y="98"/>
                  </a:cubicBezTo>
                  <a:cubicBezTo>
                    <a:pt x="47" y="92"/>
                    <a:pt x="47" y="92"/>
                    <a:pt x="47" y="92"/>
                  </a:cubicBezTo>
                  <a:cubicBezTo>
                    <a:pt x="62" y="92"/>
                    <a:pt x="62" y="92"/>
                    <a:pt x="62" y="92"/>
                  </a:cubicBezTo>
                  <a:lnTo>
                    <a:pt x="62" y="98"/>
                  </a:lnTo>
                  <a:close/>
                  <a:moveTo>
                    <a:pt x="54" y="74"/>
                  </a:moveTo>
                  <a:cubicBezTo>
                    <a:pt x="43" y="74"/>
                    <a:pt x="34" y="65"/>
                    <a:pt x="34" y="54"/>
                  </a:cubicBezTo>
                  <a:cubicBezTo>
                    <a:pt x="34" y="43"/>
                    <a:pt x="43" y="34"/>
                    <a:pt x="54" y="34"/>
                  </a:cubicBezTo>
                  <a:cubicBezTo>
                    <a:pt x="65" y="34"/>
                    <a:pt x="74" y="43"/>
                    <a:pt x="74" y="54"/>
                  </a:cubicBezTo>
                  <a:cubicBezTo>
                    <a:pt x="74" y="65"/>
                    <a:pt x="65" y="74"/>
                    <a:pt x="54" y="74"/>
                  </a:cubicBezTo>
                  <a:close/>
                  <a:moveTo>
                    <a:pt x="88" y="25"/>
                  </a:moveTo>
                  <a:cubicBezTo>
                    <a:pt x="95" y="38"/>
                    <a:pt x="95" y="38"/>
                    <a:pt x="95" y="38"/>
                  </a:cubicBezTo>
                  <a:cubicBezTo>
                    <a:pt x="90" y="41"/>
                    <a:pt x="90" y="41"/>
                    <a:pt x="90" y="41"/>
                  </a:cubicBezTo>
                  <a:cubicBezTo>
                    <a:pt x="82" y="28"/>
                    <a:pt x="82" y="28"/>
                    <a:pt x="82" y="28"/>
                  </a:cubicBezTo>
                  <a:lnTo>
                    <a:pt x="88" y="25"/>
                  </a:lnTo>
                  <a:close/>
                  <a:moveTo>
                    <a:pt x="89" y="82"/>
                  </a:moveTo>
                  <a:cubicBezTo>
                    <a:pt x="83" y="79"/>
                    <a:pt x="83" y="79"/>
                    <a:pt x="83" y="79"/>
                  </a:cubicBezTo>
                  <a:cubicBezTo>
                    <a:pt x="90" y="65"/>
                    <a:pt x="90" y="65"/>
                    <a:pt x="90" y="65"/>
                  </a:cubicBezTo>
                  <a:cubicBezTo>
                    <a:pt x="96" y="69"/>
                    <a:pt x="96" y="69"/>
                    <a:pt x="96" y="69"/>
                  </a:cubicBezTo>
                  <a:lnTo>
                    <a:pt x="89" y="8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8" name="Freeform 988"/>
            <p:cNvSpPr>
              <a:spLocks/>
            </p:cNvSpPr>
            <p:nvPr/>
          </p:nvSpPr>
          <p:spPr bwMode="auto">
            <a:xfrm>
              <a:off x="2930525" y="4370388"/>
              <a:ext cx="49213" cy="63500"/>
            </a:xfrm>
            <a:custGeom>
              <a:avLst/>
              <a:gdLst>
                <a:gd name="T0" fmla="*/ 31 w 31"/>
                <a:gd name="T1" fmla="*/ 9 h 40"/>
                <a:gd name="T2" fmla="*/ 15 w 31"/>
                <a:gd name="T3" fmla="*/ 40 h 40"/>
                <a:gd name="T4" fmla="*/ 0 w 31"/>
                <a:gd name="T5" fmla="*/ 33 h 40"/>
                <a:gd name="T6" fmla="*/ 17 w 31"/>
                <a:gd name="T7" fmla="*/ 0 h 40"/>
                <a:gd name="T8" fmla="*/ 31 w 31"/>
                <a:gd name="T9" fmla="*/ 9 h 40"/>
              </a:gdLst>
              <a:ahLst/>
              <a:cxnLst>
                <a:cxn ang="0">
                  <a:pos x="T0" y="T1"/>
                </a:cxn>
                <a:cxn ang="0">
                  <a:pos x="T2" y="T3"/>
                </a:cxn>
                <a:cxn ang="0">
                  <a:pos x="T4" y="T5"/>
                </a:cxn>
                <a:cxn ang="0">
                  <a:pos x="T6" y="T7"/>
                </a:cxn>
                <a:cxn ang="0">
                  <a:pos x="T8" y="T9"/>
                </a:cxn>
              </a:cxnLst>
              <a:rect l="0" t="0" r="r" b="b"/>
              <a:pathLst>
                <a:path w="31" h="40">
                  <a:moveTo>
                    <a:pt x="31" y="9"/>
                  </a:moveTo>
                  <a:lnTo>
                    <a:pt x="15" y="40"/>
                  </a:lnTo>
                  <a:lnTo>
                    <a:pt x="0" y="33"/>
                  </a:lnTo>
                  <a:lnTo>
                    <a:pt x="17" y="0"/>
                  </a:lnTo>
                  <a:lnTo>
                    <a:pt x="31"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79" name="Freeform 989"/>
            <p:cNvSpPr>
              <a:spLocks/>
            </p:cNvSpPr>
            <p:nvPr/>
          </p:nvSpPr>
          <p:spPr bwMode="auto">
            <a:xfrm>
              <a:off x="2927350" y="4219575"/>
              <a:ext cx="49213" cy="60325"/>
            </a:xfrm>
            <a:custGeom>
              <a:avLst/>
              <a:gdLst>
                <a:gd name="T0" fmla="*/ 31 w 31"/>
                <a:gd name="T1" fmla="*/ 31 h 38"/>
                <a:gd name="T2" fmla="*/ 19 w 31"/>
                <a:gd name="T3" fmla="*/ 38 h 38"/>
                <a:gd name="T4" fmla="*/ 0 w 31"/>
                <a:gd name="T5" fmla="*/ 7 h 38"/>
                <a:gd name="T6" fmla="*/ 14 w 31"/>
                <a:gd name="T7" fmla="*/ 0 h 38"/>
                <a:gd name="T8" fmla="*/ 31 w 31"/>
                <a:gd name="T9" fmla="*/ 31 h 38"/>
              </a:gdLst>
              <a:ahLst/>
              <a:cxnLst>
                <a:cxn ang="0">
                  <a:pos x="T0" y="T1"/>
                </a:cxn>
                <a:cxn ang="0">
                  <a:pos x="T2" y="T3"/>
                </a:cxn>
                <a:cxn ang="0">
                  <a:pos x="T4" y="T5"/>
                </a:cxn>
                <a:cxn ang="0">
                  <a:pos x="T6" y="T7"/>
                </a:cxn>
                <a:cxn ang="0">
                  <a:pos x="T8" y="T9"/>
                </a:cxn>
              </a:cxnLst>
              <a:rect l="0" t="0" r="r" b="b"/>
              <a:pathLst>
                <a:path w="31" h="38">
                  <a:moveTo>
                    <a:pt x="31" y="31"/>
                  </a:moveTo>
                  <a:lnTo>
                    <a:pt x="19" y="38"/>
                  </a:lnTo>
                  <a:lnTo>
                    <a:pt x="0" y="7"/>
                  </a:lnTo>
                  <a:lnTo>
                    <a:pt x="14" y="0"/>
                  </a:lnTo>
                  <a:lnTo>
                    <a:pt x="31" y="31"/>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0" name="Rectangle 990"/>
            <p:cNvSpPr>
              <a:spLocks noChangeArrowheads="1"/>
            </p:cNvSpPr>
            <p:nvPr/>
          </p:nvSpPr>
          <p:spPr bwMode="auto">
            <a:xfrm>
              <a:off x="2795588" y="4471988"/>
              <a:ext cx="57150" cy="2222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1" name="Freeform 991"/>
            <p:cNvSpPr>
              <a:spLocks/>
            </p:cNvSpPr>
            <p:nvPr/>
          </p:nvSpPr>
          <p:spPr bwMode="auto">
            <a:xfrm>
              <a:off x="2665413" y="4378325"/>
              <a:ext cx="52388" cy="63500"/>
            </a:xfrm>
            <a:custGeom>
              <a:avLst/>
              <a:gdLst>
                <a:gd name="T0" fmla="*/ 33 w 33"/>
                <a:gd name="T1" fmla="*/ 30 h 40"/>
                <a:gd name="T2" fmla="*/ 19 w 33"/>
                <a:gd name="T3" fmla="*/ 40 h 40"/>
                <a:gd name="T4" fmla="*/ 0 w 33"/>
                <a:gd name="T5" fmla="*/ 7 h 40"/>
                <a:gd name="T6" fmla="*/ 14 w 33"/>
                <a:gd name="T7" fmla="*/ 0 h 40"/>
                <a:gd name="T8" fmla="*/ 33 w 33"/>
                <a:gd name="T9" fmla="*/ 30 h 40"/>
              </a:gdLst>
              <a:ahLst/>
              <a:cxnLst>
                <a:cxn ang="0">
                  <a:pos x="T0" y="T1"/>
                </a:cxn>
                <a:cxn ang="0">
                  <a:pos x="T2" y="T3"/>
                </a:cxn>
                <a:cxn ang="0">
                  <a:pos x="T4" y="T5"/>
                </a:cxn>
                <a:cxn ang="0">
                  <a:pos x="T6" y="T7"/>
                </a:cxn>
                <a:cxn ang="0">
                  <a:pos x="T8" y="T9"/>
                </a:cxn>
              </a:cxnLst>
              <a:rect l="0" t="0" r="r" b="b"/>
              <a:pathLst>
                <a:path w="33" h="40">
                  <a:moveTo>
                    <a:pt x="33" y="30"/>
                  </a:moveTo>
                  <a:lnTo>
                    <a:pt x="19" y="40"/>
                  </a:lnTo>
                  <a:lnTo>
                    <a:pt x="0" y="7"/>
                  </a:lnTo>
                  <a:lnTo>
                    <a:pt x="14" y="0"/>
                  </a:lnTo>
                  <a:lnTo>
                    <a:pt x="33"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2" name="Freeform 992"/>
            <p:cNvSpPr>
              <a:spLocks/>
            </p:cNvSpPr>
            <p:nvPr/>
          </p:nvSpPr>
          <p:spPr bwMode="auto">
            <a:xfrm>
              <a:off x="2660650" y="4224338"/>
              <a:ext cx="52388" cy="63500"/>
            </a:xfrm>
            <a:custGeom>
              <a:avLst/>
              <a:gdLst>
                <a:gd name="T0" fmla="*/ 33 w 33"/>
                <a:gd name="T1" fmla="*/ 9 h 40"/>
                <a:gd name="T2" fmla="*/ 14 w 33"/>
                <a:gd name="T3" fmla="*/ 40 h 40"/>
                <a:gd name="T4" fmla="*/ 0 w 33"/>
                <a:gd name="T5" fmla="*/ 33 h 40"/>
                <a:gd name="T6" fmla="*/ 19 w 33"/>
                <a:gd name="T7" fmla="*/ 0 h 40"/>
                <a:gd name="T8" fmla="*/ 33 w 33"/>
                <a:gd name="T9" fmla="*/ 9 h 40"/>
              </a:gdLst>
              <a:ahLst/>
              <a:cxnLst>
                <a:cxn ang="0">
                  <a:pos x="T0" y="T1"/>
                </a:cxn>
                <a:cxn ang="0">
                  <a:pos x="T2" y="T3"/>
                </a:cxn>
                <a:cxn ang="0">
                  <a:pos x="T4" y="T5"/>
                </a:cxn>
                <a:cxn ang="0">
                  <a:pos x="T6" y="T7"/>
                </a:cxn>
                <a:cxn ang="0">
                  <a:pos x="T8" y="T9"/>
                </a:cxn>
              </a:cxnLst>
              <a:rect l="0" t="0" r="r" b="b"/>
              <a:pathLst>
                <a:path w="33" h="40">
                  <a:moveTo>
                    <a:pt x="33" y="9"/>
                  </a:moveTo>
                  <a:lnTo>
                    <a:pt x="14" y="40"/>
                  </a:lnTo>
                  <a:lnTo>
                    <a:pt x="0" y="33"/>
                  </a:lnTo>
                  <a:lnTo>
                    <a:pt x="19" y="0"/>
                  </a:lnTo>
                  <a:lnTo>
                    <a:pt x="33"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3" name="Rectangle 993"/>
            <p:cNvSpPr>
              <a:spLocks noChangeArrowheads="1"/>
            </p:cNvSpPr>
            <p:nvPr/>
          </p:nvSpPr>
          <p:spPr bwMode="auto">
            <a:xfrm>
              <a:off x="2789238" y="4164013"/>
              <a:ext cx="55563" cy="25400"/>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4" name="Oval 994"/>
            <p:cNvSpPr>
              <a:spLocks noChangeArrowheads="1"/>
            </p:cNvSpPr>
            <p:nvPr/>
          </p:nvSpPr>
          <p:spPr bwMode="auto">
            <a:xfrm>
              <a:off x="2747963" y="4254500"/>
              <a:ext cx="149225"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185" name="Group 184"/>
          <p:cNvGrpSpPr/>
          <p:nvPr/>
        </p:nvGrpSpPr>
        <p:grpSpPr>
          <a:xfrm>
            <a:off x="7580910" y="4079777"/>
            <a:ext cx="1409267" cy="490406"/>
            <a:chOff x="8609013" y="7847013"/>
            <a:chExt cx="7331075" cy="2551112"/>
          </a:xfrm>
        </p:grpSpPr>
        <p:sp>
          <p:nvSpPr>
            <p:cNvPr id="186" name="Freeform 1056"/>
            <p:cNvSpPr>
              <a:spLocks/>
            </p:cNvSpPr>
            <p:nvPr/>
          </p:nvSpPr>
          <p:spPr bwMode="auto">
            <a:xfrm>
              <a:off x="15103476" y="8947150"/>
              <a:ext cx="588963" cy="306387"/>
            </a:xfrm>
            <a:custGeom>
              <a:avLst/>
              <a:gdLst>
                <a:gd name="T0" fmla="*/ 157 w 157"/>
                <a:gd name="T1" fmla="*/ 69 h 82"/>
                <a:gd name="T2" fmla="*/ 0 w 157"/>
                <a:gd name="T3" fmla="*/ 23 h 82"/>
                <a:gd name="T4" fmla="*/ 157 w 157"/>
                <a:gd name="T5" fmla="*/ 69 h 82"/>
              </a:gdLst>
              <a:ahLst/>
              <a:cxnLst>
                <a:cxn ang="0">
                  <a:pos x="T0" y="T1"/>
                </a:cxn>
                <a:cxn ang="0">
                  <a:pos x="T2" y="T3"/>
                </a:cxn>
                <a:cxn ang="0">
                  <a:pos x="T4" y="T5"/>
                </a:cxn>
              </a:cxnLst>
              <a:rect l="0" t="0" r="r" b="b"/>
              <a:pathLst>
                <a:path w="157" h="82">
                  <a:moveTo>
                    <a:pt x="157" y="69"/>
                  </a:moveTo>
                  <a:cubicBezTo>
                    <a:pt x="157" y="69"/>
                    <a:pt x="31" y="82"/>
                    <a:pt x="0" y="23"/>
                  </a:cubicBezTo>
                  <a:cubicBezTo>
                    <a:pt x="0" y="23"/>
                    <a:pt x="141" y="0"/>
                    <a:pt x="157" y="69"/>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7" name="Freeform 1057"/>
            <p:cNvSpPr>
              <a:spLocks/>
            </p:cNvSpPr>
            <p:nvPr/>
          </p:nvSpPr>
          <p:spPr bwMode="auto">
            <a:xfrm>
              <a:off x="15549563" y="9558338"/>
              <a:ext cx="261938" cy="130175"/>
            </a:xfrm>
            <a:custGeom>
              <a:avLst/>
              <a:gdLst>
                <a:gd name="T0" fmla="*/ 70 w 70"/>
                <a:gd name="T1" fmla="*/ 18 h 35"/>
                <a:gd name="T2" fmla="*/ 52 w 70"/>
                <a:gd name="T3" fmla="*/ 35 h 35"/>
                <a:gd name="T4" fmla="*/ 18 w 70"/>
                <a:gd name="T5" fmla="*/ 35 h 35"/>
                <a:gd name="T6" fmla="*/ 0 w 70"/>
                <a:gd name="T7" fmla="*/ 18 h 35"/>
                <a:gd name="T8" fmla="*/ 0 w 70"/>
                <a:gd name="T9" fmla="*/ 18 h 35"/>
                <a:gd name="T10" fmla="*/ 18 w 70"/>
                <a:gd name="T11" fmla="*/ 0 h 35"/>
                <a:gd name="T12" fmla="*/ 52 w 70"/>
                <a:gd name="T13" fmla="*/ 0 h 35"/>
                <a:gd name="T14" fmla="*/ 70 w 70"/>
                <a:gd name="T15" fmla="*/ 18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5">
                  <a:moveTo>
                    <a:pt x="70" y="18"/>
                  </a:moveTo>
                  <a:cubicBezTo>
                    <a:pt x="70" y="27"/>
                    <a:pt x="62" y="35"/>
                    <a:pt x="52" y="35"/>
                  </a:cubicBezTo>
                  <a:cubicBezTo>
                    <a:pt x="18" y="35"/>
                    <a:pt x="18" y="35"/>
                    <a:pt x="18" y="35"/>
                  </a:cubicBezTo>
                  <a:cubicBezTo>
                    <a:pt x="8" y="35"/>
                    <a:pt x="0" y="27"/>
                    <a:pt x="0" y="18"/>
                  </a:cubicBezTo>
                  <a:cubicBezTo>
                    <a:pt x="0" y="18"/>
                    <a:pt x="0" y="18"/>
                    <a:pt x="0" y="18"/>
                  </a:cubicBezTo>
                  <a:cubicBezTo>
                    <a:pt x="0" y="8"/>
                    <a:pt x="8" y="0"/>
                    <a:pt x="18" y="0"/>
                  </a:cubicBezTo>
                  <a:cubicBezTo>
                    <a:pt x="52" y="0"/>
                    <a:pt x="52" y="0"/>
                    <a:pt x="52" y="0"/>
                  </a:cubicBezTo>
                  <a:cubicBezTo>
                    <a:pt x="62" y="0"/>
                    <a:pt x="70" y="8"/>
                    <a:pt x="70" y="18"/>
                  </a:cubicBezTo>
                  <a:close/>
                </a:path>
              </a:pathLst>
            </a:custGeom>
            <a:solidFill>
              <a:srgbClr val="F37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8" name="Freeform 1058"/>
            <p:cNvSpPr>
              <a:spLocks/>
            </p:cNvSpPr>
            <p:nvPr/>
          </p:nvSpPr>
          <p:spPr bwMode="auto">
            <a:xfrm>
              <a:off x="8609013" y="7847013"/>
              <a:ext cx="7331075" cy="2232025"/>
            </a:xfrm>
            <a:custGeom>
              <a:avLst/>
              <a:gdLst>
                <a:gd name="T0" fmla="*/ 1687 w 1955"/>
                <a:gd name="T1" fmla="*/ 562 h 595"/>
                <a:gd name="T2" fmla="*/ 1911 w 1955"/>
                <a:gd name="T3" fmla="*/ 501 h 595"/>
                <a:gd name="T4" fmla="*/ 1942 w 1955"/>
                <a:gd name="T5" fmla="*/ 367 h 595"/>
                <a:gd name="T6" fmla="*/ 1912 w 1955"/>
                <a:gd name="T7" fmla="*/ 338 h 595"/>
                <a:gd name="T8" fmla="*/ 1888 w 1955"/>
                <a:gd name="T9" fmla="*/ 229 h 595"/>
                <a:gd name="T10" fmla="*/ 1889 w 1955"/>
                <a:gd name="T11" fmla="*/ 165 h 595"/>
                <a:gd name="T12" fmla="*/ 1801 w 1955"/>
                <a:gd name="T13" fmla="*/ 151 h 595"/>
                <a:gd name="T14" fmla="*/ 1479 w 1955"/>
                <a:gd name="T15" fmla="*/ 41 h 595"/>
                <a:gd name="T16" fmla="*/ 1094 w 1955"/>
                <a:gd name="T17" fmla="*/ 0 h 595"/>
                <a:gd name="T18" fmla="*/ 870 w 1955"/>
                <a:gd name="T19" fmla="*/ 20 h 595"/>
                <a:gd name="T20" fmla="*/ 525 w 1955"/>
                <a:gd name="T21" fmla="*/ 209 h 595"/>
                <a:gd name="T22" fmla="*/ 67 w 1955"/>
                <a:gd name="T23" fmla="*/ 292 h 595"/>
                <a:gd name="T24" fmla="*/ 29 w 1955"/>
                <a:gd name="T25" fmla="*/ 333 h 595"/>
                <a:gd name="T26" fmla="*/ 29 w 1955"/>
                <a:gd name="T27" fmla="*/ 422 h 595"/>
                <a:gd name="T28" fmla="*/ 0 w 1955"/>
                <a:gd name="T29" fmla="*/ 438 h 595"/>
                <a:gd name="T30" fmla="*/ 0 w 1955"/>
                <a:gd name="T31" fmla="*/ 495 h 595"/>
                <a:gd name="T32" fmla="*/ 41 w 1955"/>
                <a:gd name="T33" fmla="*/ 555 h 595"/>
                <a:gd name="T34" fmla="*/ 83 w 1955"/>
                <a:gd name="T35" fmla="*/ 584 h 595"/>
                <a:gd name="T36" fmla="*/ 479 w 1955"/>
                <a:gd name="T37" fmla="*/ 584 h 595"/>
                <a:gd name="T38" fmla="*/ 479 w 1955"/>
                <a:gd name="T39" fmla="*/ 595 h 595"/>
                <a:gd name="T40" fmla="*/ 1404 w 1955"/>
                <a:gd name="T41" fmla="*/ 595 h 595"/>
                <a:gd name="T42" fmla="*/ 1657 w 1955"/>
                <a:gd name="T43" fmla="*/ 568 h 595"/>
                <a:gd name="T44" fmla="*/ 1687 w 1955"/>
                <a:gd name="T45" fmla="*/ 56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5" h="595">
                  <a:moveTo>
                    <a:pt x="1687" y="562"/>
                  </a:moveTo>
                  <a:cubicBezTo>
                    <a:pt x="1687" y="562"/>
                    <a:pt x="1866" y="553"/>
                    <a:pt x="1911" y="501"/>
                  </a:cubicBezTo>
                  <a:cubicBezTo>
                    <a:pt x="1955" y="448"/>
                    <a:pt x="1942" y="367"/>
                    <a:pt x="1942" y="367"/>
                  </a:cubicBezTo>
                  <a:cubicBezTo>
                    <a:pt x="1942" y="367"/>
                    <a:pt x="1912" y="356"/>
                    <a:pt x="1912" y="338"/>
                  </a:cubicBezTo>
                  <a:cubicBezTo>
                    <a:pt x="1912" y="320"/>
                    <a:pt x="1891" y="241"/>
                    <a:pt x="1888" y="229"/>
                  </a:cubicBezTo>
                  <a:cubicBezTo>
                    <a:pt x="1886" y="218"/>
                    <a:pt x="1889" y="165"/>
                    <a:pt x="1889" y="165"/>
                  </a:cubicBezTo>
                  <a:cubicBezTo>
                    <a:pt x="1889" y="165"/>
                    <a:pt x="1828" y="159"/>
                    <a:pt x="1801" y="151"/>
                  </a:cubicBezTo>
                  <a:cubicBezTo>
                    <a:pt x="1774" y="143"/>
                    <a:pt x="1512" y="47"/>
                    <a:pt x="1479" y="41"/>
                  </a:cubicBezTo>
                  <a:cubicBezTo>
                    <a:pt x="1445" y="34"/>
                    <a:pt x="1136" y="0"/>
                    <a:pt x="1094" y="0"/>
                  </a:cubicBezTo>
                  <a:cubicBezTo>
                    <a:pt x="1052" y="0"/>
                    <a:pt x="924" y="4"/>
                    <a:pt x="870" y="20"/>
                  </a:cubicBezTo>
                  <a:cubicBezTo>
                    <a:pt x="816" y="36"/>
                    <a:pt x="533" y="199"/>
                    <a:pt x="525" y="209"/>
                  </a:cubicBezTo>
                  <a:cubicBezTo>
                    <a:pt x="517" y="220"/>
                    <a:pt x="259" y="206"/>
                    <a:pt x="67" y="292"/>
                  </a:cubicBezTo>
                  <a:cubicBezTo>
                    <a:pt x="67" y="292"/>
                    <a:pt x="35" y="308"/>
                    <a:pt x="29" y="333"/>
                  </a:cubicBezTo>
                  <a:cubicBezTo>
                    <a:pt x="29" y="422"/>
                    <a:pt x="29" y="422"/>
                    <a:pt x="29" y="422"/>
                  </a:cubicBezTo>
                  <a:cubicBezTo>
                    <a:pt x="0" y="438"/>
                    <a:pt x="0" y="438"/>
                    <a:pt x="0" y="438"/>
                  </a:cubicBezTo>
                  <a:cubicBezTo>
                    <a:pt x="0" y="495"/>
                    <a:pt x="0" y="495"/>
                    <a:pt x="0" y="495"/>
                  </a:cubicBezTo>
                  <a:cubicBezTo>
                    <a:pt x="0" y="495"/>
                    <a:pt x="9" y="529"/>
                    <a:pt x="41" y="555"/>
                  </a:cubicBezTo>
                  <a:cubicBezTo>
                    <a:pt x="72" y="581"/>
                    <a:pt x="83" y="584"/>
                    <a:pt x="83" y="584"/>
                  </a:cubicBezTo>
                  <a:cubicBezTo>
                    <a:pt x="479" y="584"/>
                    <a:pt x="479" y="584"/>
                    <a:pt x="479" y="584"/>
                  </a:cubicBezTo>
                  <a:cubicBezTo>
                    <a:pt x="479" y="595"/>
                    <a:pt x="479" y="595"/>
                    <a:pt x="479" y="595"/>
                  </a:cubicBezTo>
                  <a:cubicBezTo>
                    <a:pt x="1404" y="595"/>
                    <a:pt x="1404" y="595"/>
                    <a:pt x="1404" y="595"/>
                  </a:cubicBezTo>
                  <a:cubicBezTo>
                    <a:pt x="1657" y="568"/>
                    <a:pt x="1657" y="568"/>
                    <a:pt x="1657" y="568"/>
                  </a:cubicBezTo>
                  <a:lnTo>
                    <a:pt x="1687" y="562"/>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89" name="Freeform 1059"/>
            <p:cNvSpPr>
              <a:spLocks/>
            </p:cNvSpPr>
            <p:nvPr/>
          </p:nvSpPr>
          <p:spPr bwMode="auto">
            <a:xfrm>
              <a:off x="8609013" y="9224963"/>
              <a:ext cx="7331075" cy="854075"/>
            </a:xfrm>
            <a:custGeom>
              <a:avLst/>
              <a:gdLst>
                <a:gd name="T0" fmla="*/ 0 w 1955"/>
                <a:gd name="T1" fmla="*/ 71 h 228"/>
                <a:gd name="T2" fmla="*/ 0 w 1955"/>
                <a:gd name="T3" fmla="*/ 128 h 228"/>
                <a:gd name="T4" fmla="*/ 41 w 1955"/>
                <a:gd name="T5" fmla="*/ 188 h 228"/>
                <a:gd name="T6" fmla="*/ 83 w 1955"/>
                <a:gd name="T7" fmla="*/ 217 h 228"/>
                <a:gd name="T8" fmla="*/ 479 w 1955"/>
                <a:gd name="T9" fmla="*/ 217 h 228"/>
                <a:gd name="T10" fmla="*/ 479 w 1955"/>
                <a:gd name="T11" fmla="*/ 228 h 228"/>
                <a:gd name="T12" fmla="*/ 1404 w 1955"/>
                <a:gd name="T13" fmla="*/ 228 h 228"/>
                <a:gd name="T14" fmla="*/ 1657 w 1955"/>
                <a:gd name="T15" fmla="*/ 201 h 228"/>
                <a:gd name="T16" fmla="*/ 1687 w 1955"/>
                <a:gd name="T17" fmla="*/ 195 h 228"/>
                <a:gd name="T18" fmla="*/ 1911 w 1955"/>
                <a:gd name="T19" fmla="*/ 134 h 228"/>
                <a:gd name="T20" fmla="*/ 1942 w 1955"/>
                <a:gd name="T21" fmla="*/ 0 h 228"/>
                <a:gd name="T22" fmla="*/ 29 w 1955"/>
                <a:gd name="T23" fmla="*/ 55 h 228"/>
                <a:gd name="T24" fmla="*/ 0 w 1955"/>
                <a:gd name="T25" fmla="*/ 7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5" h="228">
                  <a:moveTo>
                    <a:pt x="0" y="71"/>
                  </a:moveTo>
                  <a:cubicBezTo>
                    <a:pt x="0" y="128"/>
                    <a:pt x="0" y="128"/>
                    <a:pt x="0" y="128"/>
                  </a:cubicBezTo>
                  <a:cubicBezTo>
                    <a:pt x="0" y="128"/>
                    <a:pt x="9" y="162"/>
                    <a:pt x="41" y="188"/>
                  </a:cubicBezTo>
                  <a:cubicBezTo>
                    <a:pt x="72" y="214"/>
                    <a:pt x="83" y="217"/>
                    <a:pt x="83" y="217"/>
                  </a:cubicBezTo>
                  <a:cubicBezTo>
                    <a:pt x="479" y="217"/>
                    <a:pt x="479" y="217"/>
                    <a:pt x="479" y="217"/>
                  </a:cubicBezTo>
                  <a:cubicBezTo>
                    <a:pt x="479" y="228"/>
                    <a:pt x="479" y="228"/>
                    <a:pt x="479" y="228"/>
                  </a:cubicBezTo>
                  <a:cubicBezTo>
                    <a:pt x="1404" y="228"/>
                    <a:pt x="1404" y="228"/>
                    <a:pt x="1404" y="228"/>
                  </a:cubicBezTo>
                  <a:cubicBezTo>
                    <a:pt x="1657" y="201"/>
                    <a:pt x="1657" y="201"/>
                    <a:pt x="1657" y="201"/>
                  </a:cubicBezTo>
                  <a:cubicBezTo>
                    <a:pt x="1687" y="195"/>
                    <a:pt x="1687" y="195"/>
                    <a:pt x="1687" y="195"/>
                  </a:cubicBezTo>
                  <a:cubicBezTo>
                    <a:pt x="1687" y="195"/>
                    <a:pt x="1866" y="186"/>
                    <a:pt x="1911" y="134"/>
                  </a:cubicBezTo>
                  <a:cubicBezTo>
                    <a:pt x="1955" y="81"/>
                    <a:pt x="1942" y="0"/>
                    <a:pt x="1942" y="0"/>
                  </a:cubicBezTo>
                  <a:cubicBezTo>
                    <a:pt x="29" y="55"/>
                    <a:pt x="29" y="55"/>
                    <a:pt x="29" y="55"/>
                  </a:cubicBezTo>
                  <a:lnTo>
                    <a:pt x="0" y="71"/>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0" name="Freeform 1060"/>
            <p:cNvSpPr>
              <a:spLocks/>
            </p:cNvSpPr>
            <p:nvPr/>
          </p:nvSpPr>
          <p:spPr bwMode="auto">
            <a:xfrm>
              <a:off x="10768013" y="8653463"/>
              <a:ext cx="1736725" cy="723900"/>
            </a:xfrm>
            <a:custGeom>
              <a:avLst/>
              <a:gdLst>
                <a:gd name="T0" fmla="*/ 7 w 463"/>
                <a:gd name="T1" fmla="*/ 165 h 193"/>
                <a:gd name="T2" fmla="*/ 9 w 463"/>
                <a:gd name="T3" fmla="*/ 193 h 193"/>
                <a:gd name="T4" fmla="*/ 443 w 463"/>
                <a:gd name="T5" fmla="*/ 181 h 193"/>
                <a:gd name="T6" fmla="*/ 443 w 463"/>
                <a:gd name="T7" fmla="*/ 102 h 193"/>
                <a:gd name="T8" fmla="*/ 463 w 463"/>
                <a:gd name="T9" fmla="*/ 0 h 193"/>
                <a:gd name="T10" fmla="*/ 65 w 463"/>
                <a:gd name="T11" fmla="*/ 24 h 193"/>
                <a:gd name="T12" fmla="*/ 37 w 463"/>
                <a:gd name="T13" fmla="*/ 24 h 193"/>
                <a:gd name="T14" fmla="*/ 16 w 463"/>
                <a:gd name="T15" fmla="*/ 52 h 193"/>
                <a:gd name="T16" fmla="*/ 7 w 463"/>
                <a:gd name="T17" fmla="*/ 1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193">
                  <a:moveTo>
                    <a:pt x="7" y="165"/>
                  </a:moveTo>
                  <a:cubicBezTo>
                    <a:pt x="8" y="173"/>
                    <a:pt x="8" y="183"/>
                    <a:pt x="9" y="193"/>
                  </a:cubicBezTo>
                  <a:cubicBezTo>
                    <a:pt x="443" y="181"/>
                    <a:pt x="443" y="181"/>
                    <a:pt x="443" y="181"/>
                  </a:cubicBezTo>
                  <a:cubicBezTo>
                    <a:pt x="443" y="144"/>
                    <a:pt x="443" y="102"/>
                    <a:pt x="443" y="102"/>
                  </a:cubicBezTo>
                  <a:cubicBezTo>
                    <a:pt x="443" y="102"/>
                    <a:pt x="458" y="12"/>
                    <a:pt x="463" y="0"/>
                  </a:cubicBezTo>
                  <a:cubicBezTo>
                    <a:pt x="264" y="12"/>
                    <a:pt x="65" y="24"/>
                    <a:pt x="65" y="24"/>
                  </a:cubicBezTo>
                  <a:cubicBezTo>
                    <a:pt x="37" y="24"/>
                    <a:pt x="37" y="24"/>
                    <a:pt x="37" y="24"/>
                  </a:cubicBezTo>
                  <a:cubicBezTo>
                    <a:pt x="37" y="24"/>
                    <a:pt x="32" y="31"/>
                    <a:pt x="16" y="52"/>
                  </a:cubicBezTo>
                  <a:cubicBezTo>
                    <a:pt x="0" y="72"/>
                    <a:pt x="5" y="120"/>
                    <a:pt x="7" y="165"/>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1" name="Freeform 1061"/>
            <p:cNvSpPr>
              <a:spLocks/>
            </p:cNvSpPr>
            <p:nvPr/>
          </p:nvSpPr>
          <p:spPr bwMode="auto">
            <a:xfrm>
              <a:off x="12430126" y="8556625"/>
              <a:ext cx="1608138" cy="776287"/>
            </a:xfrm>
            <a:custGeom>
              <a:avLst/>
              <a:gdLst>
                <a:gd name="T0" fmla="*/ 0 w 429"/>
                <a:gd name="T1" fmla="*/ 128 h 207"/>
                <a:gd name="T2" fmla="*/ 0 w 429"/>
                <a:gd name="T3" fmla="*/ 207 h 207"/>
                <a:gd name="T4" fmla="*/ 345 w 429"/>
                <a:gd name="T5" fmla="*/ 197 h 207"/>
                <a:gd name="T6" fmla="*/ 359 w 429"/>
                <a:gd name="T7" fmla="*/ 171 h 207"/>
                <a:gd name="T8" fmla="*/ 409 w 429"/>
                <a:gd name="T9" fmla="*/ 73 h 207"/>
                <a:gd name="T10" fmla="*/ 418 w 429"/>
                <a:gd name="T11" fmla="*/ 24 h 207"/>
                <a:gd name="T12" fmla="*/ 409 w 429"/>
                <a:gd name="T13" fmla="*/ 0 h 207"/>
                <a:gd name="T14" fmla="*/ 408 w 429"/>
                <a:gd name="T15" fmla="*/ 1 h 207"/>
                <a:gd name="T16" fmla="*/ 20 w 429"/>
                <a:gd name="T17" fmla="*/ 26 h 207"/>
                <a:gd name="T18" fmla="*/ 0 w 429"/>
                <a:gd name="T19" fmla="*/ 12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9" h="207">
                  <a:moveTo>
                    <a:pt x="0" y="128"/>
                  </a:moveTo>
                  <a:cubicBezTo>
                    <a:pt x="0" y="128"/>
                    <a:pt x="0" y="170"/>
                    <a:pt x="0" y="207"/>
                  </a:cubicBezTo>
                  <a:cubicBezTo>
                    <a:pt x="345" y="197"/>
                    <a:pt x="345" y="197"/>
                    <a:pt x="345" y="197"/>
                  </a:cubicBezTo>
                  <a:cubicBezTo>
                    <a:pt x="359" y="171"/>
                    <a:pt x="359" y="171"/>
                    <a:pt x="359" y="171"/>
                  </a:cubicBezTo>
                  <a:cubicBezTo>
                    <a:pt x="359" y="171"/>
                    <a:pt x="390" y="106"/>
                    <a:pt x="409" y="73"/>
                  </a:cubicBezTo>
                  <a:cubicBezTo>
                    <a:pt x="429" y="40"/>
                    <a:pt x="418" y="24"/>
                    <a:pt x="418" y="24"/>
                  </a:cubicBezTo>
                  <a:cubicBezTo>
                    <a:pt x="409" y="0"/>
                    <a:pt x="409" y="0"/>
                    <a:pt x="409" y="0"/>
                  </a:cubicBezTo>
                  <a:cubicBezTo>
                    <a:pt x="409" y="0"/>
                    <a:pt x="408" y="1"/>
                    <a:pt x="408" y="1"/>
                  </a:cubicBezTo>
                  <a:cubicBezTo>
                    <a:pt x="359" y="4"/>
                    <a:pt x="189" y="15"/>
                    <a:pt x="20" y="26"/>
                  </a:cubicBezTo>
                  <a:cubicBezTo>
                    <a:pt x="15" y="38"/>
                    <a:pt x="0" y="128"/>
                    <a:pt x="0" y="128"/>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2" name="Freeform 1062"/>
            <p:cNvSpPr>
              <a:spLocks/>
            </p:cNvSpPr>
            <p:nvPr/>
          </p:nvSpPr>
          <p:spPr bwMode="auto">
            <a:xfrm>
              <a:off x="12430126" y="9294813"/>
              <a:ext cx="1293813" cy="503237"/>
            </a:xfrm>
            <a:custGeom>
              <a:avLst/>
              <a:gdLst>
                <a:gd name="T0" fmla="*/ 0 w 345"/>
                <a:gd name="T1" fmla="*/ 10 h 134"/>
                <a:gd name="T2" fmla="*/ 0 w 345"/>
                <a:gd name="T3" fmla="*/ 51 h 134"/>
                <a:gd name="T4" fmla="*/ 7 w 345"/>
                <a:gd name="T5" fmla="*/ 134 h 134"/>
                <a:gd name="T6" fmla="*/ 274 w 345"/>
                <a:gd name="T7" fmla="*/ 134 h 134"/>
                <a:gd name="T8" fmla="*/ 345 w 345"/>
                <a:gd name="T9" fmla="*/ 0 h 134"/>
                <a:gd name="T10" fmla="*/ 0 w 345"/>
                <a:gd name="T11" fmla="*/ 10 h 134"/>
              </a:gdLst>
              <a:ahLst/>
              <a:cxnLst>
                <a:cxn ang="0">
                  <a:pos x="T0" y="T1"/>
                </a:cxn>
                <a:cxn ang="0">
                  <a:pos x="T2" y="T3"/>
                </a:cxn>
                <a:cxn ang="0">
                  <a:pos x="T4" y="T5"/>
                </a:cxn>
                <a:cxn ang="0">
                  <a:pos x="T6" y="T7"/>
                </a:cxn>
                <a:cxn ang="0">
                  <a:pos x="T8" y="T9"/>
                </a:cxn>
                <a:cxn ang="0">
                  <a:pos x="T10" y="T11"/>
                </a:cxn>
              </a:cxnLst>
              <a:rect l="0" t="0" r="r" b="b"/>
              <a:pathLst>
                <a:path w="345" h="134">
                  <a:moveTo>
                    <a:pt x="0" y="10"/>
                  </a:moveTo>
                  <a:cubicBezTo>
                    <a:pt x="0" y="51"/>
                    <a:pt x="0" y="51"/>
                    <a:pt x="0" y="51"/>
                  </a:cubicBezTo>
                  <a:cubicBezTo>
                    <a:pt x="0" y="82"/>
                    <a:pt x="7" y="134"/>
                    <a:pt x="7" y="134"/>
                  </a:cubicBezTo>
                  <a:cubicBezTo>
                    <a:pt x="274" y="134"/>
                    <a:pt x="274" y="134"/>
                    <a:pt x="274" y="134"/>
                  </a:cubicBezTo>
                  <a:cubicBezTo>
                    <a:pt x="345" y="0"/>
                    <a:pt x="345" y="0"/>
                    <a:pt x="345" y="0"/>
                  </a:cubicBezTo>
                  <a:lnTo>
                    <a:pt x="0" y="1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3" name="Freeform 1063"/>
            <p:cNvSpPr>
              <a:spLocks/>
            </p:cNvSpPr>
            <p:nvPr/>
          </p:nvSpPr>
          <p:spPr bwMode="auto">
            <a:xfrm>
              <a:off x="10802938" y="9332913"/>
              <a:ext cx="1652588" cy="465137"/>
            </a:xfrm>
            <a:custGeom>
              <a:avLst/>
              <a:gdLst>
                <a:gd name="T0" fmla="*/ 0 w 441"/>
                <a:gd name="T1" fmla="*/ 12 h 124"/>
                <a:gd name="T2" fmla="*/ 9 w 441"/>
                <a:gd name="T3" fmla="*/ 124 h 124"/>
                <a:gd name="T4" fmla="*/ 441 w 441"/>
                <a:gd name="T5" fmla="*/ 124 h 124"/>
                <a:gd name="T6" fmla="*/ 434 w 441"/>
                <a:gd name="T7" fmla="*/ 41 h 124"/>
                <a:gd name="T8" fmla="*/ 434 w 441"/>
                <a:gd name="T9" fmla="*/ 0 h 124"/>
                <a:gd name="T10" fmla="*/ 0 w 441"/>
                <a:gd name="T11" fmla="*/ 12 h 124"/>
              </a:gdLst>
              <a:ahLst/>
              <a:cxnLst>
                <a:cxn ang="0">
                  <a:pos x="T0" y="T1"/>
                </a:cxn>
                <a:cxn ang="0">
                  <a:pos x="T2" y="T3"/>
                </a:cxn>
                <a:cxn ang="0">
                  <a:pos x="T4" y="T5"/>
                </a:cxn>
                <a:cxn ang="0">
                  <a:pos x="T6" y="T7"/>
                </a:cxn>
                <a:cxn ang="0">
                  <a:pos x="T8" y="T9"/>
                </a:cxn>
                <a:cxn ang="0">
                  <a:pos x="T10" y="T11"/>
                </a:cxn>
              </a:cxnLst>
              <a:rect l="0" t="0" r="r" b="b"/>
              <a:pathLst>
                <a:path w="441" h="124">
                  <a:moveTo>
                    <a:pt x="0" y="12"/>
                  </a:moveTo>
                  <a:cubicBezTo>
                    <a:pt x="4" y="60"/>
                    <a:pt x="9" y="124"/>
                    <a:pt x="9" y="124"/>
                  </a:cubicBezTo>
                  <a:cubicBezTo>
                    <a:pt x="441" y="124"/>
                    <a:pt x="441" y="124"/>
                    <a:pt x="441" y="124"/>
                  </a:cubicBezTo>
                  <a:cubicBezTo>
                    <a:pt x="441" y="124"/>
                    <a:pt x="434" y="72"/>
                    <a:pt x="434" y="41"/>
                  </a:cubicBezTo>
                  <a:cubicBezTo>
                    <a:pt x="434" y="0"/>
                    <a:pt x="434" y="0"/>
                    <a:pt x="434" y="0"/>
                  </a:cubicBezTo>
                  <a:lnTo>
                    <a:pt x="0" y="12"/>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4" name="Freeform 1064"/>
            <p:cNvSpPr>
              <a:spLocks/>
            </p:cNvSpPr>
            <p:nvPr/>
          </p:nvSpPr>
          <p:spPr bwMode="auto">
            <a:xfrm>
              <a:off x="14922501" y="8559800"/>
              <a:ext cx="822325" cy="365125"/>
            </a:xfrm>
            <a:custGeom>
              <a:avLst/>
              <a:gdLst>
                <a:gd name="T0" fmla="*/ 33 w 219"/>
                <a:gd name="T1" fmla="*/ 70 h 97"/>
                <a:gd name="T2" fmla="*/ 118 w 219"/>
                <a:gd name="T3" fmla="*/ 97 h 97"/>
                <a:gd name="T4" fmla="*/ 219 w 219"/>
                <a:gd name="T5" fmla="*/ 97 h 97"/>
                <a:gd name="T6" fmla="*/ 204 w 219"/>
                <a:gd name="T7" fmla="*/ 38 h 97"/>
                <a:gd name="T8" fmla="*/ 204 w 219"/>
                <a:gd name="T9" fmla="*/ 0 h 97"/>
                <a:gd name="T10" fmla="*/ 41 w 219"/>
                <a:gd name="T11" fmla="*/ 21 h 97"/>
                <a:gd name="T12" fmla="*/ 33 w 219"/>
                <a:gd name="T13" fmla="*/ 70 h 97"/>
              </a:gdLst>
              <a:ahLst/>
              <a:cxnLst>
                <a:cxn ang="0">
                  <a:pos x="T0" y="T1"/>
                </a:cxn>
                <a:cxn ang="0">
                  <a:pos x="T2" y="T3"/>
                </a:cxn>
                <a:cxn ang="0">
                  <a:pos x="T4" y="T5"/>
                </a:cxn>
                <a:cxn ang="0">
                  <a:pos x="T6" y="T7"/>
                </a:cxn>
                <a:cxn ang="0">
                  <a:pos x="T8" y="T9"/>
                </a:cxn>
                <a:cxn ang="0">
                  <a:pos x="T10" y="T11"/>
                </a:cxn>
                <a:cxn ang="0">
                  <a:pos x="T12" y="T13"/>
                </a:cxn>
              </a:cxnLst>
              <a:rect l="0" t="0" r="r" b="b"/>
              <a:pathLst>
                <a:path w="219" h="97">
                  <a:moveTo>
                    <a:pt x="33" y="70"/>
                  </a:moveTo>
                  <a:cubicBezTo>
                    <a:pt x="49" y="91"/>
                    <a:pt x="118" y="97"/>
                    <a:pt x="118" y="97"/>
                  </a:cubicBezTo>
                  <a:cubicBezTo>
                    <a:pt x="219" y="97"/>
                    <a:pt x="219" y="97"/>
                    <a:pt x="219" y="97"/>
                  </a:cubicBezTo>
                  <a:cubicBezTo>
                    <a:pt x="213" y="71"/>
                    <a:pt x="206" y="45"/>
                    <a:pt x="204" y="38"/>
                  </a:cubicBezTo>
                  <a:cubicBezTo>
                    <a:pt x="203" y="32"/>
                    <a:pt x="203" y="15"/>
                    <a:pt x="204" y="0"/>
                  </a:cubicBezTo>
                  <a:cubicBezTo>
                    <a:pt x="179" y="3"/>
                    <a:pt x="77" y="16"/>
                    <a:pt x="41" y="21"/>
                  </a:cubicBezTo>
                  <a:cubicBezTo>
                    <a:pt x="0" y="28"/>
                    <a:pt x="18" y="49"/>
                    <a:pt x="33" y="7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5" name="Freeform 1065"/>
            <p:cNvSpPr>
              <a:spLocks/>
            </p:cNvSpPr>
            <p:nvPr/>
          </p:nvSpPr>
          <p:spPr bwMode="auto">
            <a:xfrm>
              <a:off x="15320963" y="9580563"/>
              <a:ext cx="360363" cy="173037"/>
            </a:xfrm>
            <a:custGeom>
              <a:avLst/>
              <a:gdLst>
                <a:gd name="T0" fmla="*/ 0 w 96"/>
                <a:gd name="T1" fmla="*/ 23 h 46"/>
                <a:gd name="T2" fmla="*/ 23 w 96"/>
                <a:gd name="T3" fmla="*/ 46 h 46"/>
                <a:gd name="T4" fmla="*/ 73 w 96"/>
                <a:gd name="T5" fmla="*/ 46 h 46"/>
                <a:gd name="T6" fmla="*/ 96 w 96"/>
                <a:gd name="T7" fmla="*/ 23 h 46"/>
                <a:gd name="T8" fmla="*/ 96 w 96"/>
                <a:gd name="T9" fmla="*/ 23 h 46"/>
                <a:gd name="T10" fmla="*/ 73 w 96"/>
                <a:gd name="T11" fmla="*/ 0 h 46"/>
                <a:gd name="T12" fmla="*/ 23 w 96"/>
                <a:gd name="T13" fmla="*/ 0 h 46"/>
                <a:gd name="T14" fmla="*/ 0 w 96"/>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46">
                  <a:moveTo>
                    <a:pt x="0" y="23"/>
                  </a:moveTo>
                  <a:cubicBezTo>
                    <a:pt x="0" y="35"/>
                    <a:pt x="10" y="46"/>
                    <a:pt x="23" y="46"/>
                  </a:cubicBezTo>
                  <a:cubicBezTo>
                    <a:pt x="73" y="46"/>
                    <a:pt x="73" y="46"/>
                    <a:pt x="73" y="46"/>
                  </a:cubicBezTo>
                  <a:cubicBezTo>
                    <a:pt x="86" y="46"/>
                    <a:pt x="96" y="35"/>
                    <a:pt x="96" y="23"/>
                  </a:cubicBezTo>
                  <a:cubicBezTo>
                    <a:pt x="96" y="23"/>
                    <a:pt x="96" y="23"/>
                    <a:pt x="96" y="23"/>
                  </a:cubicBezTo>
                  <a:cubicBezTo>
                    <a:pt x="96" y="10"/>
                    <a:pt x="86" y="0"/>
                    <a:pt x="73" y="0"/>
                  </a:cubicBezTo>
                  <a:cubicBezTo>
                    <a:pt x="23" y="0"/>
                    <a:pt x="23" y="0"/>
                    <a:pt x="23" y="0"/>
                  </a:cubicBezTo>
                  <a:cubicBezTo>
                    <a:pt x="10" y="0"/>
                    <a:pt x="0" y="10"/>
                    <a:pt x="0" y="23"/>
                  </a:cubicBezTo>
                  <a:close/>
                </a:path>
              </a:pathLst>
            </a:custGeom>
            <a:solidFill>
              <a:srgbClr val="F37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6" name="Freeform 1066"/>
            <p:cNvSpPr>
              <a:spLocks/>
            </p:cNvSpPr>
            <p:nvPr/>
          </p:nvSpPr>
          <p:spPr bwMode="auto">
            <a:xfrm>
              <a:off x="13581063" y="8694738"/>
              <a:ext cx="325438" cy="82550"/>
            </a:xfrm>
            <a:custGeom>
              <a:avLst/>
              <a:gdLst>
                <a:gd name="T0" fmla="*/ 0 w 87"/>
                <a:gd name="T1" fmla="*/ 11 h 22"/>
                <a:gd name="T2" fmla="*/ 12 w 87"/>
                <a:gd name="T3" fmla="*/ 22 h 22"/>
                <a:gd name="T4" fmla="*/ 76 w 87"/>
                <a:gd name="T5" fmla="*/ 22 h 22"/>
                <a:gd name="T6" fmla="*/ 87 w 87"/>
                <a:gd name="T7" fmla="*/ 11 h 22"/>
                <a:gd name="T8" fmla="*/ 87 w 87"/>
                <a:gd name="T9" fmla="*/ 11 h 22"/>
                <a:gd name="T10" fmla="*/ 76 w 87"/>
                <a:gd name="T11" fmla="*/ 0 h 22"/>
                <a:gd name="T12" fmla="*/ 12 w 87"/>
                <a:gd name="T13" fmla="*/ 0 h 22"/>
                <a:gd name="T14" fmla="*/ 0 w 87"/>
                <a:gd name="T15" fmla="*/ 1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22">
                  <a:moveTo>
                    <a:pt x="0" y="11"/>
                  </a:moveTo>
                  <a:cubicBezTo>
                    <a:pt x="0" y="17"/>
                    <a:pt x="6" y="22"/>
                    <a:pt x="12" y="22"/>
                  </a:cubicBezTo>
                  <a:cubicBezTo>
                    <a:pt x="76" y="22"/>
                    <a:pt x="76" y="22"/>
                    <a:pt x="76" y="22"/>
                  </a:cubicBezTo>
                  <a:cubicBezTo>
                    <a:pt x="82" y="22"/>
                    <a:pt x="87" y="17"/>
                    <a:pt x="87" y="11"/>
                  </a:cubicBezTo>
                  <a:cubicBezTo>
                    <a:pt x="87" y="11"/>
                    <a:pt x="87" y="11"/>
                    <a:pt x="87" y="11"/>
                  </a:cubicBezTo>
                  <a:cubicBezTo>
                    <a:pt x="87" y="5"/>
                    <a:pt x="82" y="0"/>
                    <a:pt x="76" y="0"/>
                  </a:cubicBezTo>
                  <a:cubicBezTo>
                    <a:pt x="12" y="0"/>
                    <a:pt x="12" y="0"/>
                    <a:pt x="12" y="0"/>
                  </a:cubicBezTo>
                  <a:cubicBezTo>
                    <a:pt x="6" y="0"/>
                    <a:pt x="0" y="5"/>
                    <a:pt x="0" y="11"/>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7" name="Freeform 1067"/>
            <p:cNvSpPr>
              <a:spLocks/>
            </p:cNvSpPr>
            <p:nvPr/>
          </p:nvSpPr>
          <p:spPr bwMode="auto">
            <a:xfrm>
              <a:off x="12095163" y="8736013"/>
              <a:ext cx="327025" cy="87312"/>
            </a:xfrm>
            <a:custGeom>
              <a:avLst/>
              <a:gdLst>
                <a:gd name="T0" fmla="*/ 0 w 87"/>
                <a:gd name="T1" fmla="*/ 11 h 23"/>
                <a:gd name="T2" fmla="*/ 12 w 87"/>
                <a:gd name="T3" fmla="*/ 23 h 23"/>
                <a:gd name="T4" fmla="*/ 76 w 87"/>
                <a:gd name="T5" fmla="*/ 23 h 23"/>
                <a:gd name="T6" fmla="*/ 87 w 87"/>
                <a:gd name="T7" fmla="*/ 11 h 23"/>
                <a:gd name="T8" fmla="*/ 87 w 87"/>
                <a:gd name="T9" fmla="*/ 11 h 23"/>
                <a:gd name="T10" fmla="*/ 76 w 87"/>
                <a:gd name="T11" fmla="*/ 0 h 23"/>
                <a:gd name="T12" fmla="*/ 12 w 87"/>
                <a:gd name="T13" fmla="*/ 0 h 23"/>
                <a:gd name="T14" fmla="*/ 0 w 87"/>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23">
                  <a:moveTo>
                    <a:pt x="0" y="11"/>
                  </a:moveTo>
                  <a:cubicBezTo>
                    <a:pt x="0" y="18"/>
                    <a:pt x="5" y="23"/>
                    <a:pt x="12" y="23"/>
                  </a:cubicBezTo>
                  <a:cubicBezTo>
                    <a:pt x="76" y="23"/>
                    <a:pt x="76" y="23"/>
                    <a:pt x="76" y="23"/>
                  </a:cubicBezTo>
                  <a:cubicBezTo>
                    <a:pt x="82" y="23"/>
                    <a:pt x="87" y="18"/>
                    <a:pt x="87" y="11"/>
                  </a:cubicBezTo>
                  <a:cubicBezTo>
                    <a:pt x="87" y="11"/>
                    <a:pt x="87" y="11"/>
                    <a:pt x="87" y="11"/>
                  </a:cubicBezTo>
                  <a:cubicBezTo>
                    <a:pt x="87" y="5"/>
                    <a:pt x="82" y="0"/>
                    <a:pt x="76" y="0"/>
                  </a:cubicBezTo>
                  <a:cubicBezTo>
                    <a:pt x="12" y="0"/>
                    <a:pt x="12" y="0"/>
                    <a:pt x="12" y="0"/>
                  </a:cubicBezTo>
                  <a:cubicBezTo>
                    <a:pt x="5" y="0"/>
                    <a:pt x="0" y="5"/>
                    <a:pt x="0" y="11"/>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8" name="Freeform 1068"/>
            <p:cNvSpPr>
              <a:spLocks/>
            </p:cNvSpPr>
            <p:nvPr/>
          </p:nvSpPr>
          <p:spPr bwMode="auto">
            <a:xfrm>
              <a:off x="10907713" y="8035925"/>
              <a:ext cx="1743075" cy="708025"/>
            </a:xfrm>
            <a:custGeom>
              <a:avLst/>
              <a:gdLst>
                <a:gd name="T0" fmla="*/ 0 w 465"/>
                <a:gd name="T1" fmla="*/ 189 h 189"/>
                <a:gd name="T2" fmla="*/ 28 w 465"/>
                <a:gd name="T3" fmla="*/ 189 h 189"/>
                <a:gd name="T4" fmla="*/ 426 w 465"/>
                <a:gd name="T5" fmla="*/ 165 h 189"/>
                <a:gd name="T6" fmla="*/ 426 w 465"/>
                <a:gd name="T7" fmla="*/ 165 h 189"/>
                <a:gd name="T8" fmla="*/ 465 w 465"/>
                <a:gd name="T9" fmla="*/ 2 h 189"/>
                <a:gd name="T10" fmla="*/ 295 w 465"/>
                <a:gd name="T11" fmla="*/ 7 h 189"/>
                <a:gd name="T12" fmla="*/ 0 w 465"/>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465" h="189">
                  <a:moveTo>
                    <a:pt x="0" y="189"/>
                  </a:moveTo>
                  <a:cubicBezTo>
                    <a:pt x="28" y="189"/>
                    <a:pt x="28" y="189"/>
                    <a:pt x="28" y="189"/>
                  </a:cubicBezTo>
                  <a:cubicBezTo>
                    <a:pt x="28" y="189"/>
                    <a:pt x="227" y="177"/>
                    <a:pt x="426" y="165"/>
                  </a:cubicBezTo>
                  <a:cubicBezTo>
                    <a:pt x="426" y="165"/>
                    <a:pt x="426" y="165"/>
                    <a:pt x="426" y="165"/>
                  </a:cubicBezTo>
                  <a:cubicBezTo>
                    <a:pt x="431" y="153"/>
                    <a:pt x="465" y="2"/>
                    <a:pt x="465" y="2"/>
                  </a:cubicBezTo>
                  <a:cubicBezTo>
                    <a:pt x="398" y="0"/>
                    <a:pt x="334" y="1"/>
                    <a:pt x="295" y="7"/>
                  </a:cubicBezTo>
                  <a:cubicBezTo>
                    <a:pt x="199" y="22"/>
                    <a:pt x="0" y="189"/>
                    <a:pt x="0" y="189"/>
                  </a:cubicBezTo>
                  <a:close/>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99" name="Freeform 1069"/>
            <p:cNvSpPr>
              <a:spLocks/>
            </p:cNvSpPr>
            <p:nvPr/>
          </p:nvSpPr>
          <p:spPr bwMode="auto">
            <a:xfrm>
              <a:off x="13801726" y="8147050"/>
              <a:ext cx="550863" cy="412750"/>
            </a:xfrm>
            <a:custGeom>
              <a:avLst/>
              <a:gdLst>
                <a:gd name="T0" fmla="*/ 0 w 147"/>
                <a:gd name="T1" fmla="*/ 0 h 110"/>
                <a:gd name="T2" fmla="*/ 43 w 147"/>
                <a:gd name="T3" fmla="*/ 110 h 110"/>
                <a:gd name="T4" fmla="*/ 44 w 147"/>
                <a:gd name="T5" fmla="*/ 109 h 110"/>
                <a:gd name="T6" fmla="*/ 56 w 147"/>
                <a:gd name="T7" fmla="*/ 108 h 110"/>
                <a:gd name="T8" fmla="*/ 123 w 147"/>
                <a:gd name="T9" fmla="*/ 98 h 110"/>
                <a:gd name="T10" fmla="*/ 138 w 147"/>
                <a:gd name="T11" fmla="*/ 59 h 110"/>
                <a:gd name="T12" fmla="*/ 56 w 147"/>
                <a:gd name="T13" fmla="*/ 12 h 110"/>
                <a:gd name="T14" fmla="*/ 0 w 147"/>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10">
                  <a:moveTo>
                    <a:pt x="0" y="0"/>
                  </a:moveTo>
                  <a:cubicBezTo>
                    <a:pt x="43" y="110"/>
                    <a:pt x="43" y="110"/>
                    <a:pt x="43" y="110"/>
                  </a:cubicBezTo>
                  <a:cubicBezTo>
                    <a:pt x="43" y="110"/>
                    <a:pt x="43" y="109"/>
                    <a:pt x="44" y="109"/>
                  </a:cubicBezTo>
                  <a:cubicBezTo>
                    <a:pt x="50" y="109"/>
                    <a:pt x="54" y="109"/>
                    <a:pt x="56" y="108"/>
                  </a:cubicBezTo>
                  <a:cubicBezTo>
                    <a:pt x="89" y="105"/>
                    <a:pt x="123" y="98"/>
                    <a:pt x="123" y="98"/>
                  </a:cubicBezTo>
                  <a:cubicBezTo>
                    <a:pt x="123" y="98"/>
                    <a:pt x="129" y="81"/>
                    <a:pt x="138" y="59"/>
                  </a:cubicBezTo>
                  <a:cubicBezTo>
                    <a:pt x="147" y="36"/>
                    <a:pt x="56" y="12"/>
                    <a:pt x="56" y="12"/>
                  </a:cubicBezTo>
                  <a:cubicBezTo>
                    <a:pt x="56" y="12"/>
                    <a:pt x="32" y="6"/>
                    <a:pt x="0"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0" name="Freeform 1070"/>
            <p:cNvSpPr>
              <a:spLocks/>
            </p:cNvSpPr>
            <p:nvPr/>
          </p:nvSpPr>
          <p:spPr bwMode="auto">
            <a:xfrm>
              <a:off x="13517563" y="9178925"/>
              <a:ext cx="1487488" cy="900112"/>
            </a:xfrm>
            <a:custGeom>
              <a:avLst/>
              <a:gdLst>
                <a:gd name="T0" fmla="*/ 21 w 397"/>
                <a:gd name="T1" fmla="*/ 240 h 240"/>
                <a:gd name="T2" fmla="*/ 96 w 397"/>
                <a:gd name="T3" fmla="*/ 240 h 240"/>
                <a:gd name="T4" fmla="*/ 350 w 397"/>
                <a:gd name="T5" fmla="*/ 213 h 240"/>
                <a:gd name="T6" fmla="*/ 379 w 397"/>
                <a:gd name="T7" fmla="*/ 207 h 240"/>
                <a:gd name="T8" fmla="*/ 397 w 397"/>
                <a:gd name="T9" fmla="*/ 206 h 240"/>
                <a:gd name="T10" fmla="*/ 209 w 397"/>
                <a:gd name="T11" fmla="*/ 0 h 240"/>
                <a:gd name="T12" fmla="*/ 21 w 397"/>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397" h="240">
                  <a:moveTo>
                    <a:pt x="21" y="240"/>
                  </a:moveTo>
                  <a:cubicBezTo>
                    <a:pt x="96" y="240"/>
                    <a:pt x="96" y="240"/>
                    <a:pt x="96" y="240"/>
                  </a:cubicBezTo>
                  <a:cubicBezTo>
                    <a:pt x="350" y="213"/>
                    <a:pt x="350" y="213"/>
                    <a:pt x="350" y="213"/>
                  </a:cubicBezTo>
                  <a:cubicBezTo>
                    <a:pt x="379" y="207"/>
                    <a:pt x="379" y="207"/>
                    <a:pt x="379" y="207"/>
                  </a:cubicBezTo>
                  <a:cubicBezTo>
                    <a:pt x="379" y="207"/>
                    <a:pt x="386" y="206"/>
                    <a:pt x="397" y="206"/>
                  </a:cubicBezTo>
                  <a:cubicBezTo>
                    <a:pt x="395" y="139"/>
                    <a:pt x="370" y="0"/>
                    <a:pt x="209" y="0"/>
                  </a:cubicBezTo>
                  <a:cubicBezTo>
                    <a:pt x="0" y="0"/>
                    <a:pt x="21" y="233"/>
                    <a:pt x="21" y="240"/>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1" name="Freeform 1071"/>
            <p:cNvSpPr>
              <a:spLocks/>
            </p:cNvSpPr>
            <p:nvPr/>
          </p:nvSpPr>
          <p:spPr bwMode="auto">
            <a:xfrm>
              <a:off x="9182101" y="9178925"/>
              <a:ext cx="1497013" cy="900112"/>
            </a:xfrm>
            <a:custGeom>
              <a:avLst/>
              <a:gdLst>
                <a:gd name="T0" fmla="*/ 2 w 399"/>
                <a:gd name="T1" fmla="*/ 229 h 240"/>
                <a:gd name="T2" fmla="*/ 328 w 399"/>
                <a:gd name="T3" fmla="*/ 229 h 240"/>
                <a:gd name="T4" fmla="*/ 328 w 399"/>
                <a:gd name="T5" fmla="*/ 240 h 240"/>
                <a:gd name="T6" fmla="*/ 378 w 399"/>
                <a:gd name="T7" fmla="*/ 240 h 240"/>
                <a:gd name="T8" fmla="*/ 190 w 399"/>
                <a:gd name="T9" fmla="*/ 0 h 240"/>
                <a:gd name="T10" fmla="*/ 2 w 399"/>
                <a:gd name="T11" fmla="*/ 229 h 240"/>
              </a:gdLst>
              <a:ahLst/>
              <a:cxnLst>
                <a:cxn ang="0">
                  <a:pos x="T0" y="T1"/>
                </a:cxn>
                <a:cxn ang="0">
                  <a:pos x="T2" y="T3"/>
                </a:cxn>
                <a:cxn ang="0">
                  <a:pos x="T4" y="T5"/>
                </a:cxn>
                <a:cxn ang="0">
                  <a:pos x="T6" y="T7"/>
                </a:cxn>
                <a:cxn ang="0">
                  <a:pos x="T8" y="T9"/>
                </a:cxn>
                <a:cxn ang="0">
                  <a:pos x="T10" y="T11"/>
                </a:cxn>
              </a:cxnLst>
              <a:rect l="0" t="0" r="r" b="b"/>
              <a:pathLst>
                <a:path w="399" h="240">
                  <a:moveTo>
                    <a:pt x="2" y="229"/>
                  </a:moveTo>
                  <a:cubicBezTo>
                    <a:pt x="328" y="229"/>
                    <a:pt x="328" y="229"/>
                    <a:pt x="328" y="229"/>
                  </a:cubicBezTo>
                  <a:cubicBezTo>
                    <a:pt x="328" y="240"/>
                    <a:pt x="328" y="240"/>
                    <a:pt x="328" y="240"/>
                  </a:cubicBezTo>
                  <a:cubicBezTo>
                    <a:pt x="378" y="240"/>
                    <a:pt x="378" y="240"/>
                    <a:pt x="378" y="240"/>
                  </a:cubicBezTo>
                  <a:cubicBezTo>
                    <a:pt x="378" y="232"/>
                    <a:pt x="399" y="0"/>
                    <a:pt x="190" y="0"/>
                  </a:cubicBezTo>
                  <a:cubicBezTo>
                    <a:pt x="5" y="0"/>
                    <a:pt x="0" y="183"/>
                    <a:pt x="2" y="229"/>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2" name="Freeform 1072"/>
            <p:cNvSpPr>
              <a:spLocks noEditPoints="1"/>
            </p:cNvSpPr>
            <p:nvPr/>
          </p:nvSpPr>
          <p:spPr bwMode="auto">
            <a:xfrm>
              <a:off x="13700126" y="9224963"/>
              <a:ext cx="1174750" cy="1173162"/>
            </a:xfrm>
            <a:custGeom>
              <a:avLst/>
              <a:gdLst>
                <a:gd name="T0" fmla="*/ 0 w 313"/>
                <a:gd name="T1" fmla="*/ 156 h 313"/>
                <a:gd name="T2" fmla="*/ 156 w 313"/>
                <a:gd name="T3" fmla="*/ 313 h 313"/>
                <a:gd name="T4" fmla="*/ 289 w 313"/>
                <a:gd name="T5" fmla="*/ 238 h 313"/>
                <a:gd name="T6" fmla="*/ 313 w 313"/>
                <a:gd name="T7" fmla="*/ 156 h 313"/>
                <a:gd name="T8" fmla="*/ 289 w 313"/>
                <a:gd name="T9" fmla="*/ 75 h 313"/>
                <a:gd name="T10" fmla="*/ 255 w 313"/>
                <a:gd name="T11" fmla="*/ 36 h 313"/>
                <a:gd name="T12" fmla="*/ 156 w 313"/>
                <a:gd name="T13" fmla="*/ 0 h 313"/>
                <a:gd name="T14" fmla="*/ 57 w 313"/>
                <a:gd name="T15" fmla="*/ 36 h 313"/>
                <a:gd name="T16" fmla="*/ 0 w 313"/>
                <a:gd name="T17" fmla="*/ 156 h 313"/>
                <a:gd name="T18" fmla="*/ 35 w 313"/>
                <a:gd name="T19" fmla="*/ 156 h 313"/>
                <a:gd name="T20" fmla="*/ 156 w 313"/>
                <a:gd name="T21" fmla="*/ 36 h 313"/>
                <a:gd name="T22" fmla="*/ 277 w 313"/>
                <a:gd name="T23" fmla="*/ 156 h 313"/>
                <a:gd name="T24" fmla="*/ 156 w 313"/>
                <a:gd name="T25" fmla="*/ 277 h 313"/>
                <a:gd name="T26" fmla="*/ 35 w 313"/>
                <a:gd name="T2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0" y="156"/>
                  </a:moveTo>
                  <a:cubicBezTo>
                    <a:pt x="0" y="243"/>
                    <a:pt x="70" y="313"/>
                    <a:pt x="156" y="313"/>
                  </a:cubicBezTo>
                  <a:cubicBezTo>
                    <a:pt x="212" y="313"/>
                    <a:pt x="262" y="283"/>
                    <a:pt x="289" y="238"/>
                  </a:cubicBezTo>
                  <a:cubicBezTo>
                    <a:pt x="304" y="215"/>
                    <a:pt x="313" y="186"/>
                    <a:pt x="313" y="156"/>
                  </a:cubicBezTo>
                  <a:cubicBezTo>
                    <a:pt x="313" y="126"/>
                    <a:pt x="304" y="98"/>
                    <a:pt x="289" y="75"/>
                  </a:cubicBezTo>
                  <a:cubicBezTo>
                    <a:pt x="280" y="60"/>
                    <a:pt x="269" y="47"/>
                    <a:pt x="255" y="36"/>
                  </a:cubicBezTo>
                  <a:cubicBezTo>
                    <a:pt x="228" y="13"/>
                    <a:pt x="194" y="0"/>
                    <a:pt x="156" y="0"/>
                  </a:cubicBezTo>
                  <a:cubicBezTo>
                    <a:pt x="118" y="0"/>
                    <a:pt x="84" y="13"/>
                    <a:pt x="57" y="36"/>
                  </a:cubicBezTo>
                  <a:cubicBezTo>
                    <a:pt x="22" y="64"/>
                    <a:pt x="0" y="108"/>
                    <a:pt x="0" y="156"/>
                  </a:cubicBezTo>
                  <a:close/>
                  <a:moveTo>
                    <a:pt x="35" y="156"/>
                  </a:moveTo>
                  <a:cubicBezTo>
                    <a:pt x="35" y="90"/>
                    <a:pt x="89" y="36"/>
                    <a:pt x="156" y="36"/>
                  </a:cubicBezTo>
                  <a:cubicBezTo>
                    <a:pt x="223" y="36"/>
                    <a:pt x="277" y="90"/>
                    <a:pt x="277" y="156"/>
                  </a:cubicBezTo>
                  <a:cubicBezTo>
                    <a:pt x="277" y="223"/>
                    <a:pt x="223" y="277"/>
                    <a:pt x="156" y="277"/>
                  </a:cubicBezTo>
                  <a:cubicBezTo>
                    <a:pt x="89" y="277"/>
                    <a:pt x="35" y="223"/>
                    <a:pt x="35" y="156"/>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3" name="Freeform 1073"/>
            <p:cNvSpPr>
              <a:spLocks noEditPoints="1"/>
            </p:cNvSpPr>
            <p:nvPr/>
          </p:nvSpPr>
          <p:spPr bwMode="auto">
            <a:xfrm>
              <a:off x="13831888" y="9359900"/>
              <a:ext cx="908050" cy="903287"/>
            </a:xfrm>
            <a:custGeom>
              <a:avLst/>
              <a:gdLst>
                <a:gd name="T0" fmla="*/ 0 w 242"/>
                <a:gd name="T1" fmla="*/ 120 h 241"/>
                <a:gd name="T2" fmla="*/ 121 w 242"/>
                <a:gd name="T3" fmla="*/ 241 h 241"/>
                <a:gd name="T4" fmla="*/ 242 w 242"/>
                <a:gd name="T5" fmla="*/ 120 h 241"/>
                <a:gd name="T6" fmla="*/ 121 w 242"/>
                <a:gd name="T7" fmla="*/ 0 h 241"/>
                <a:gd name="T8" fmla="*/ 0 w 242"/>
                <a:gd name="T9" fmla="*/ 120 h 241"/>
                <a:gd name="T10" fmla="*/ 11 w 242"/>
                <a:gd name="T11" fmla="*/ 115 h 241"/>
                <a:gd name="T12" fmla="*/ 126 w 242"/>
                <a:gd name="T13" fmla="*/ 10 h 241"/>
                <a:gd name="T14" fmla="*/ 231 w 242"/>
                <a:gd name="T15" fmla="*/ 125 h 241"/>
                <a:gd name="T16" fmla="*/ 116 w 242"/>
                <a:gd name="T17" fmla="*/ 231 h 241"/>
                <a:gd name="T18" fmla="*/ 11 w 242"/>
                <a:gd name="T19"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1">
                  <a:moveTo>
                    <a:pt x="0" y="120"/>
                  </a:moveTo>
                  <a:cubicBezTo>
                    <a:pt x="0" y="187"/>
                    <a:pt x="54" y="241"/>
                    <a:pt x="121" y="241"/>
                  </a:cubicBezTo>
                  <a:cubicBezTo>
                    <a:pt x="188" y="241"/>
                    <a:pt x="242" y="187"/>
                    <a:pt x="242" y="120"/>
                  </a:cubicBezTo>
                  <a:cubicBezTo>
                    <a:pt x="242" y="54"/>
                    <a:pt x="188" y="0"/>
                    <a:pt x="121" y="0"/>
                  </a:cubicBezTo>
                  <a:cubicBezTo>
                    <a:pt x="54" y="0"/>
                    <a:pt x="0" y="54"/>
                    <a:pt x="0" y="120"/>
                  </a:cubicBezTo>
                  <a:close/>
                  <a:moveTo>
                    <a:pt x="11" y="115"/>
                  </a:moveTo>
                  <a:cubicBezTo>
                    <a:pt x="14" y="55"/>
                    <a:pt x="65" y="8"/>
                    <a:pt x="126" y="10"/>
                  </a:cubicBezTo>
                  <a:cubicBezTo>
                    <a:pt x="187" y="13"/>
                    <a:pt x="234" y="64"/>
                    <a:pt x="231" y="125"/>
                  </a:cubicBezTo>
                  <a:cubicBezTo>
                    <a:pt x="228" y="186"/>
                    <a:pt x="177" y="233"/>
                    <a:pt x="116" y="231"/>
                  </a:cubicBezTo>
                  <a:cubicBezTo>
                    <a:pt x="55" y="228"/>
                    <a:pt x="8" y="176"/>
                    <a:pt x="11" y="11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4" name="Freeform 1074"/>
            <p:cNvSpPr>
              <a:spLocks noEditPoints="1"/>
            </p:cNvSpPr>
            <p:nvPr/>
          </p:nvSpPr>
          <p:spPr bwMode="auto">
            <a:xfrm>
              <a:off x="13862051" y="9388475"/>
              <a:ext cx="847725" cy="844550"/>
            </a:xfrm>
            <a:custGeom>
              <a:avLst/>
              <a:gdLst>
                <a:gd name="T0" fmla="*/ 108 w 226"/>
                <a:gd name="T1" fmla="*/ 223 h 225"/>
                <a:gd name="T2" fmla="*/ 118 w 226"/>
                <a:gd name="T3" fmla="*/ 2 h 225"/>
                <a:gd name="T4" fmla="*/ 16 w 226"/>
                <a:gd name="T5" fmla="*/ 78 h 225"/>
                <a:gd name="T6" fmla="*/ 79 w 226"/>
                <a:gd name="T7" fmla="*/ 115 h 225"/>
                <a:gd name="T8" fmla="*/ 16 w 226"/>
                <a:gd name="T9" fmla="*/ 78 h 225"/>
                <a:gd name="T10" fmla="*/ 84 w 226"/>
                <a:gd name="T11" fmla="*/ 64 h 225"/>
                <a:gd name="T12" fmla="*/ 22 w 226"/>
                <a:gd name="T13" fmla="*/ 64 h 225"/>
                <a:gd name="T14" fmla="*/ 99 w 226"/>
                <a:gd name="T15" fmla="*/ 108 h 225"/>
                <a:gd name="T16" fmla="*/ 91 w 226"/>
                <a:gd name="T17" fmla="*/ 105 h 225"/>
                <a:gd name="T18" fmla="*/ 99 w 226"/>
                <a:gd name="T19" fmla="*/ 108 h 225"/>
                <a:gd name="T20" fmla="*/ 105 w 226"/>
                <a:gd name="T21" fmla="*/ 124 h 225"/>
                <a:gd name="T22" fmla="*/ 100 w 226"/>
                <a:gd name="T23" fmla="*/ 131 h 225"/>
                <a:gd name="T24" fmla="*/ 121 w 226"/>
                <a:gd name="T25" fmla="*/ 80 h 225"/>
                <a:gd name="T26" fmla="*/ 103 w 226"/>
                <a:gd name="T27" fmla="*/ 10 h 225"/>
                <a:gd name="T28" fmla="*/ 121 w 226"/>
                <a:gd name="T29" fmla="*/ 80 h 225"/>
                <a:gd name="T30" fmla="*/ 117 w 226"/>
                <a:gd name="T31" fmla="*/ 94 h 225"/>
                <a:gd name="T32" fmla="*/ 109 w 226"/>
                <a:gd name="T33" fmla="*/ 94 h 225"/>
                <a:gd name="T34" fmla="*/ 126 w 226"/>
                <a:gd name="T35" fmla="*/ 112 h 225"/>
                <a:gd name="T36" fmla="*/ 100 w 226"/>
                <a:gd name="T37" fmla="*/ 112 h 225"/>
                <a:gd name="T38" fmla="*/ 126 w 226"/>
                <a:gd name="T39" fmla="*/ 112 h 225"/>
                <a:gd name="T40" fmla="*/ 127 w 226"/>
                <a:gd name="T41" fmla="*/ 125 h 225"/>
                <a:gd name="T42" fmla="*/ 121 w 226"/>
                <a:gd name="T43" fmla="*/ 130 h 225"/>
                <a:gd name="T44" fmla="*/ 130 w 226"/>
                <a:gd name="T45" fmla="*/ 103 h 225"/>
                <a:gd name="T46" fmla="*/ 132 w 226"/>
                <a:gd name="T47" fmla="*/ 111 h 225"/>
                <a:gd name="T48" fmla="*/ 130 w 226"/>
                <a:gd name="T49" fmla="*/ 103 h 225"/>
                <a:gd name="T50" fmla="*/ 150 w 226"/>
                <a:gd name="T51" fmla="*/ 70 h 225"/>
                <a:gd name="T52" fmla="*/ 131 w 226"/>
                <a:gd name="T53" fmla="*/ 11 h 225"/>
                <a:gd name="T54" fmla="*/ 212 w 226"/>
                <a:gd name="T55" fmla="*/ 83 h 225"/>
                <a:gd name="T56" fmla="*/ 140 w 226"/>
                <a:gd name="T57" fmla="*/ 90 h 225"/>
                <a:gd name="T58" fmla="*/ 212 w 226"/>
                <a:gd name="T59" fmla="*/ 83 h 225"/>
                <a:gd name="T60" fmla="*/ 170 w 226"/>
                <a:gd name="T61" fmla="*/ 118 h 225"/>
                <a:gd name="T62" fmla="*/ 216 w 226"/>
                <a:gd name="T63" fmla="*/ 117 h 225"/>
                <a:gd name="T64" fmla="*/ 165 w 226"/>
                <a:gd name="T65" fmla="*/ 135 h 225"/>
                <a:gd name="T66" fmla="*/ 126 w 226"/>
                <a:gd name="T67" fmla="*/ 143 h 225"/>
                <a:gd name="T68" fmla="*/ 182 w 226"/>
                <a:gd name="T69" fmla="*/ 189 h 225"/>
                <a:gd name="T70" fmla="*/ 73 w 226"/>
                <a:gd name="T71" fmla="*/ 208 h 225"/>
                <a:gd name="T72" fmla="*/ 125 w 226"/>
                <a:gd name="T73" fmla="*/ 168 h 225"/>
                <a:gd name="T74" fmla="*/ 108 w 226"/>
                <a:gd name="T75" fmla="*/ 216 h 225"/>
                <a:gd name="T76" fmla="*/ 50 w 226"/>
                <a:gd name="T77" fmla="*/ 194 h 225"/>
                <a:gd name="T78" fmla="*/ 105 w 226"/>
                <a:gd name="T79" fmla="*/ 146 h 225"/>
                <a:gd name="T80" fmla="*/ 50 w 226"/>
                <a:gd name="T81" fmla="*/ 194 h 225"/>
                <a:gd name="T82" fmla="*/ 10 w 226"/>
                <a:gd name="T83" fmla="*/ 104 h 225"/>
                <a:gd name="T84" fmla="*/ 64 w 226"/>
                <a:gd name="T85" fmla="*/ 141 h 225"/>
                <a:gd name="T86" fmla="*/ 10 w 226"/>
                <a:gd name="T87" fmla="*/ 10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25">
                  <a:moveTo>
                    <a:pt x="3" y="107"/>
                  </a:moveTo>
                  <a:cubicBezTo>
                    <a:pt x="0" y="168"/>
                    <a:pt x="47" y="220"/>
                    <a:pt x="108" y="223"/>
                  </a:cubicBezTo>
                  <a:cubicBezTo>
                    <a:pt x="169" y="225"/>
                    <a:pt x="220" y="178"/>
                    <a:pt x="223" y="117"/>
                  </a:cubicBezTo>
                  <a:cubicBezTo>
                    <a:pt x="226" y="56"/>
                    <a:pt x="179" y="5"/>
                    <a:pt x="118" y="2"/>
                  </a:cubicBezTo>
                  <a:cubicBezTo>
                    <a:pt x="57" y="0"/>
                    <a:pt x="6" y="47"/>
                    <a:pt x="3" y="107"/>
                  </a:cubicBezTo>
                  <a:close/>
                  <a:moveTo>
                    <a:pt x="16" y="78"/>
                  </a:moveTo>
                  <a:cubicBezTo>
                    <a:pt x="85" y="95"/>
                    <a:pt x="85" y="95"/>
                    <a:pt x="85" y="95"/>
                  </a:cubicBezTo>
                  <a:cubicBezTo>
                    <a:pt x="79" y="115"/>
                    <a:pt x="79" y="115"/>
                    <a:pt x="79" y="115"/>
                  </a:cubicBezTo>
                  <a:cubicBezTo>
                    <a:pt x="12" y="91"/>
                    <a:pt x="12" y="91"/>
                    <a:pt x="12" y="91"/>
                  </a:cubicBezTo>
                  <a:cubicBezTo>
                    <a:pt x="13" y="86"/>
                    <a:pt x="14" y="82"/>
                    <a:pt x="16" y="78"/>
                  </a:cubicBezTo>
                  <a:close/>
                  <a:moveTo>
                    <a:pt x="90" y="12"/>
                  </a:moveTo>
                  <a:cubicBezTo>
                    <a:pt x="84" y="64"/>
                    <a:pt x="84" y="64"/>
                    <a:pt x="84" y="64"/>
                  </a:cubicBezTo>
                  <a:cubicBezTo>
                    <a:pt x="71" y="74"/>
                    <a:pt x="71" y="74"/>
                    <a:pt x="71" y="74"/>
                  </a:cubicBezTo>
                  <a:cubicBezTo>
                    <a:pt x="22" y="64"/>
                    <a:pt x="22" y="64"/>
                    <a:pt x="22" y="64"/>
                  </a:cubicBezTo>
                  <a:cubicBezTo>
                    <a:pt x="36" y="38"/>
                    <a:pt x="61" y="19"/>
                    <a:pt x="90" y="12"/>
                  </a:cubicBezTo>
                  <a:close/>
                  <a:moveTo>
                    <a:pt x="99" y="108"/>
                  </a:moveTo>
                  <a:cubicBezTo>
                    <a:pt x="99" y="110"/>
                    <a:pt x="96" y="111"/>
                    <a:pt x="94" y="111"/>
                  </a:cubicBezTo>
                  <a:cubicBezTo>
                    <a:pt x="92" y="110"/>
                    <a:pt x="91" y="107"/>
                    <a:pt x="91" y="105"/>
                  </a:cubicBezTo>
                  <a:cubicBezTo>
                    <a:pt x="92" y="103"/>
                    <a:pt x="94" y="102"/>
                    <a:pt x="97" y="103"/>
                  </a:cubicBezTo>
                  <a:cubicBezTo>
                    <a:pt x="99" y="103"/>
                    <a:pt x="100" y="106"/>
                    <a:pt x="99" y="108"/>
                  </a:cubicBezTo>
                  <a:close/>
                  <a:moveTo>
                    <a:pt x="99" y="125"/>
                  </a:moveTo>
                  <a:cubicBezTo>
                    <a:pt x="100" y="123"/>
                    <a:pt x="103" y="123"/>
                    <a:pt x="105" y="124"/>
                  </a:cubicBezTo>
                  <a:cubicBezTo>
                    <a:pt x="106" y="126"/>
                    <a:pt x="107" y="128"/>
                    <a:pt x="105" y="130"/>
                  </a:cubicBezTo>
                  <a:cubicBezTo>
                    <a:pt x="104" y="132"/>
                    <a:pt x="101" y="132"/>
                    <a:pt x="100" y="131"/>
                  </a:cubicBezTo>
                  <a:cubicBezTo>
                    <a:pt x="98" y="130"/>
                    <a:pt x="97" y="127"/>
                    <a:pt x="99" y="125"/>
                  </a:cubicBezTo>
                  <a:close/>
                  <a:moveTo>
                    <a:pt x="121" y="80"/>
                  </a:moveTo>
                  <a:cubicBezTo>
                    <a:pt x="100" y="80"/>
                    <a:pt x="100" y="80"/>
                    <a:pt x="100" y="80"/>
                  </a:cubicBezTo>
                  <a:cubicBezTo>
                    <a:pt x="103" y="10"/>
                    <a:pt x="103" y="10"/>
                    <a:pt x="103" y="10"/>
                  </a:cubicBezTo>
                  <a:cubicBezTo>
                    <a:pt x="107" y="9"/>
                    <a:pt x="111" y="9"/>
                    <a:pt x="116" y="9"/>
                  </a:cubicBezTo>
                  <a:lnTo>
                    <a:pt x="121" y="80"/>
                  </a:lnTo>
                  <a:close/>
                  <a:moveTo>
                    <a:pt x="113" y="90"/>
                  </a:moveTo>
                  <a:cubicBezTo>
                    <a:pt x="115" y="90"/>
                    <a:pt x="117" y="91"/>
                    <a:pt x="117" y="94"/>
                  </a:cubicBezTo>
                  <a:cubicBezTo>
                    <a:pt x="117" y="96"/>
                    <a:pt x="115" y="98"/>
                    <a:pt x="113" y="98"/>
                  </a:cubicBezTo>
                  <a:cubicBezTo>
                    <a:pt x="111" y="98"/>
                    <a:pt x="109" y="96"/>
                    <a:pt x="109" y="94"/>
                  </a:cubicBezTo>
                  <a:cubicBezTo>
                    <a:pt x="109" y="91"/>
                    <a:pt x="111" y="90"/>
                    <a:pt x="113" y="90"/>
                  </a:cubicBezTo>
                  <a:close/>
                  <a:moveTo>
                    <a:pt x="126" y="112"/>
                  </a:moveTo>
                  <a:cubicBezTo>
                    <a:pt x="126" y="120"/>
                    <a:pt x="120" y="125"/>
                    <a:pt x="113" y="125"/>
                  </a:cubicBezTo>
                  <a:cubicBezTo>
                    <a:pt x="106" y="125"/>
                    <a:pt x="100" y="120"/>
                    <a:pt x="100" y="112"/>
                  </a:cubicBezTo>
                  <a:cubicBezTo>
                    <a:pt x="100" y="105"/>
                    <a:pt x="106" y="99"/>
                    <a:pt x="113" y="99"/>
                  </a:cubicBezTo>
                  <a:cubicBezTo>
                    <a:pt x="120" y="99"/>
                    <a:pt x="126" y="105"/>
                    <a:pt x="126" y="112"/>
                  </a:cubicBezTo>
                  <a:close/>
                  <a:moveTo>
                    <a:pt x="122" y="124"/>
                  </a:moveTo>
                  <a:cubicBezTo>
                    <a:pt x="124" y="123"/>
                    <a:pt x="126" y="123"/>
                    <a:pt x="127" y="125"/>
                  </a:cubicBezTo>
                  <a:cubicBezTo>
                    <a:pt x="129" y="127"/>
                    <a:pt x="128" y="130"/>
                    <a:pt x="126" y="131"/>
                  </a:cubicBezTo>
                  <a:cubicBezTo>
                    <a:pt x="125" y="132"/>
                    <a:pt x="122" y="132"/>
                    <a:pt x="121" y="130"/>
                  </a:cubicBezTo>
                  <a:cubicBezTo>
                    <a:pt x="119" y="128"/>
                    <a:pt x="120" y="126"/>
                    <a:pt x="122" y="124"/>
                  </a:cubicBezTo>
                  <a:close/>
                  <a:moveTo>
                    <a:pt x="130" y="103"/>
                  </a:moveTo>
                  <a:cubicBezTo>
                    <a:pt x="132" y="102"/>
                    <a:pt x="134" y="103"/>
                    <a:pt x="135" y="105"/>
                  </a:cubicBezTo>
                  <a:cubicBezTo>
                    <a:pt x="136" y="107"/>
                    <a:pt x="134" y="110"/>
                    <a:pt x="132" y="111"/>
                  </a:cubicBezTo>
                  <a:cubicBezTo>
                    <a:pt x="130" y="111"/>
                    <a:pt x="128" y="110"/>
                    <a:pt x="127" y="108"/>
                  </a:cubicBezTo>
                  <a:cubicBezTo>
                    <a:pt x="126" y="106"/>
                    <a:pt x="127" y="103"/>
                    <a:pt x="130" y="103"/>
                  </a:cubicBezTo>
                  <a:close/>
                  <a:moveTo>
                    <a:pt x="201" y="59"/>
                  </a:moveTo>
                  <a:cubicBezTo>
                    <a:pt x="150" y="70"/>
                    <a:pt x="150" y="70"/>
                    <a:pt x="150" y="70"/>
                  </a:cubicBezTo>
                  <a:cubicBezTo>
                    <a:pt x="136" y="60"/>
                    <a:pt x="136" y="60"/>
                    <a:pt x="136" y="60"/>
                  </a:cubicBezTo>
                  <a:cubicBezTo>
                    <a:pt x="131" y="11"/>
                    <a:pt x="131" y="11"/>
                    <a:pt x="131" y="11"/>
                  </a:cubicBezTo>
                  <a:cubicBezTo>
                    <a:pt x="161" y="16"/>
                    <a:pt x="186" y="34"/>
                    <a:pt x="201" y="59"/>
                  </a:cubicBezTo>
                  <a:close/>
                  <a:moveTo>
                    <a:pt x="212" y="83"/>
                  </a:moveTo>
                  <a:cubicBezTo>
                    <a:pt x="146" y="110"/>
                    <a:pt x="146" y="110"/>
                    <a:pt x="146" y="110"/>
                  </a:cubicBezTo>
                  <a:cubicBezTo>
                    <a:pt x="140" y="90"/>
                    <a:pt x="140" y="90"/>
                    <a:pt x="140" y="90"/>
                  </a:cubicBezTo>
                  <a:cubicBezTo>
                    <a:pt x="208" y="71"/>
                    <a:pt x="208" y="71"/>
                    <a:pt x="208" y="71"/>
                  </a:cubicBezTo>
                  <a:cubicBezTo>
                    <a:pt x="208" y="71"/>
                    <a:pt x="211" y="79"/>
                    <a:pt x="212" y="83"/>
                  </a:cubicBezTo>
                  <a:close/>
                  <a:moveTo>
                    <a:pt x="165" y="135"/>
                  </a:moveTo>
                  <a:cubicBezTo>
                    <a:pt x="170" y="118"/>
                    <a:pt x="170" y="118"/>
                    <a:pt x="170" y="118"/>
                  </a:cubicBezTo>
                  <a:cubicBezTo>
                    <a:pt x="215" y="98"/>
                    <a:pt x="215" y="98"/>
                    <a:pt x="215" y="98"/>
                  </a:cubicBezTo>
                  <a:cubicBezTo>
                    <a:pt x="216" y="104"/>
                    <a:pt x="216" y="111"/>
                    <a:pt x="216" y="117"/>
                  </a:cubicBezTo>
                  <a:cubicBezTo>
                    <a:pt x="215" y="141"/>
                    <a:pt x="206" y="163"/>
                    <a:pt x="191" y="180"/>
                  </a:cubicBezTo>
                  <a:lnTo>
                    <a:pt x="165" y="135"/>
                  </a:lnTo>
                  <a:close/>
                  <a:moveTo>
                    <a:pt x="172" y="197"/>
                  </a:moveTo>
                  <a:cubicBezTo>
                    <a:pt x="126" y="143"/>
                    <a:pt x="126" y="143"/>
                    <a:pt x="126" y="143"/>
                  </a:cubicBezTo>
                  <a:cubicBezTo>
                    <a:pt x="142" y="131"/>
                    <a:pt x="142" y="131"/>
                    <a:pt x="142" y="131"/>
                  </a:cubicBezTo>
                  <a:cubicBezTo>
                    <a:pt x="182" y="189"/>
                    <a:pt x="182" y="189"/>
                    <a:pt x="182" y="189"/>
                  </a:cubicBezTo>
                  <a:cubicBezTo>
                    <a:pt x="179" y="192"/>
                    <a:pt x="175" y="195"/>
                    <a:pt x="172" y="197"/>
                  </a:cubicBezTo>
                  <a:close/>
                  <a:moveTo>
                    <a:pt x="73" y="208"/>
                  </a:moveTo>
                  <a:cubicBezTo>
                    <a:pt x="108" y="169"/>
                    <a:pt x="108" y="169"/>
                    <a:pt x="108" y="169"/>
                  </a:cubicBezTo>
                  <a:cubicBezTo>
                    <a:pt x="125" y="168"/>
                    <a:pt x="125" y="168"/>
                    <a:pt x="125" y="168"/>
                  </a:cubicBezTo>
                  <a:cubicBezTo>
                    <a:pt x="158" y="205"/>
                    <a:pt x="158" y="205"/>
                    <a:pt x="158" y="205"/>
                  </a:cubicBezTo>
                  <a:cubicBezTo>
                    <a:pt x="143" y="212"/>
                    <a:pt x="126" y="216"/>
                    <a:pt x="108" y="216"/>
                  </a:cubicBezTo>
                  <a:cubicBezTo>
                    <a:pt x="96" y="215"/>
                    <a:pt x="84" y="212"/>
                    <a:pt x="73" y="208"/>
                  </a:cubicBezTo>
                  <a:close/>
                  <a:moveTo>
                    <a:pt x="50" y="194"/>
                  </a:moveTo>
                  <a:cubicBezTo>
                    <a:pt x="88" y="134"/>
                    <a:pt x="88" y="134"/>
                    <a:pt x="88" y="134"/>
                  </a:cubicBezTo>
                  <a:cubicBezTo>
                    <a:pt x="105" y="146"/>
                    <a:pt x="105" y="146"/>
                    <a:pt x="105" y="146"/>
                  </a:cubicBezTo>
                  <a:cubicBezTo>
                    <a:pt x="61" y="201"/>
                    <a:pt x="61" y="201"/>
                    <a:pt x="61" y="201"/>
                  </a:cubicBezTo>
                  <a:cubicBezTo>
                    <a:pt x="57" y="199"/>
                    <a:pt x="54" y="197"/>
                    <a:pt x="50" y="194"/>
                  </a:cubicBezTo>
                  <a:close/>
                  <a:moveTo>
                    <a:pt x="10" y="108"/>
                  </a:moveTo>
                  <a:cubicBezTo>
                    <a:pt x="10" y="106"/>
                    <a:pt x="10" y="105"/>
                    <a:pt x="10" y="104"/>
                  </a:cubicBezTo>
                  <a:cubicBezTo>
                    <a:pt x="58" y="125"/>
                    <a:pt x="58" y="125"/>
                    <a:pt x="58" y="125"/>
                  </a:cubicBezTo>
                  <a:cubicBezTo>
                    <a:pt x="64" y="141"/>
                    <a:pt x="64" y="141"/>
                    <a:pt x="64" y="141"/>
                  </a:cubicBezTo>
                  <a:cubicBezTo>
                    <a:pt x="39" y="184"/>
                    <a:pt x="39" y="184"/>
                    <a:pt x="39" y="184"/>
                  </a:cubicBezTo>
                  <a:cubicBezTo>
                    <a:pt x="20" y="164"/>
                    <a:pt x="9" y="137"/>
                    <a:pt x="10" y="10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5" name="Oval 1075"/>
            <p:cNvSpPr>
              <a:spLocks noChangeArrowheads="1"/>
            </p:cNvSpPr>
            <p:nvPr/>
          </p:nvSpPr>
          <p:spPr bwMode="auto">
            <a:xfrm>
              <a:off x="14270038" y="9726613"/>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6" name="Freeform 1076"/>
            <p:cNvSpPr>
              <a:spLocks/>
            </p:cNvSpPr>
            <p:nvPr/>
          </p:nvSpPr>
          <p:spPr bwMode="auto">
            <a:xfrm>
              <a:off x="14203363" y="9771063"/>
              <a:ext cx="33338" cy="34925"/>
            </a:xfrm>
            <a:custGeom>
              <a:avLst/>
              <a:gdLst>
                <a:gd name="T0" fmla="*/ 0 w 9"/>
                <a:gd name="T1" fmla="*/ 3 h 9"/>
                <a:gd name="T2" fmla="*/ 3 w 9"/>
                <a:gd name="T3" fmla="*/ 9 h 9"/>
                <a:gd name="T4" fmla="*/ 8 w 9"/>
                <a:gd name="T5" fmla="*/ 6 h 9"/>
                <a:gd name="T6" fmla="*/ 6 w 9"/>
                <a:gd name="T7" fmla="*/ 1 h 9"/>
                <a:gd name="T8" fmla="*/ 0 w 9"/>
                <a:gd name="T9" fmla="*/ 3 h 9"/>
              </a:gdLst>
              <a:ahLst/>
              <a:cxnLst>
                <a:cxn ang="0">
                  <a:pos x="T0" y="T1"/>
                </a:cxn>
                <a:cxn ang="0">
                  <a:pos x="T2" y="T3"/>
                </a:cxn>
                <a:cxn ang="0">
                  <a:pos x="T4" y="T5"/>
                </a:cxn>
                <a:cxn ang="0">
                  <a:pos x="T6" y="T7"/>
                </a:cxn>
                <a:cxn ang="0">
                  <a:pos x="T8" y="T9"/>
                </a:cxn>
              </a:cxnLst>
              <a:rect l="0" t="0" r="r" b="b"/>
              <a:pathLst>
                <a:path w="9" h="9">
                  <a:moveTo>
                    <a:pt x="0" y="3"/>
                  </a:moveTo>
                  <a:cubicBezTo>
                    <a:pt x="0" y="5"/>
                    <a:pt x="1" y="8"/>
                    <a:pt x="3" y="9"/>
                  </a:cubicBezTo>
                  <a:cubicBezTo>
                    <a:pt x="5" y="9"/>
                    <a:pt x="8" y="8"/>
                    <a:pt x="8" y="6"/>
                  </a:cubicBezTo>
                  <a:cubicBezTo>
                    <a:pt x="9" y="4"/>
                    <a:pt x="8" y="1"/>
                    <a:pt x="6" y="1"/>
                  </a:cubicBezTo>
                  <a:cubicBezTo>
                    <a:pt x="3" y="0"/>
                    <a:pt x="1" y="1"/>
                    <a:pt x="0"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7" name="Freeform 1077"/>
            <p:cNvSpPr>
              <a:spLocks/>
            </p:cNvSpPr>
            <p:nvPr/>
          </p:nvSpPr>
          <p:spPr bwMode="auto">
            <a:xfrm>
              <a:off x="14225588" y="9850438"/>
              <a:ext cx="38100" cy="33337"/>
            </a:xfrm>
            <a:custGeom>
              <a:avLst/>
              <a:gdLst>
                <a:gd name="T0" fmla="*/ 3 w 10"/>
                <a:gd name="T1" fmla="*/ 8 h 9"/>
                <a:gd name="T2" fmla="*/ 8 w 10"/>
                <a:gd name="T3" fmla="*/ 7 h 9"/>
                <a:gd name="T4" fmla="*/ 8 w 10"/>
                <a:gd name="T5" fmla="*/ 1 h 9"/>
                <a:gd name="T6" fmla="*/ 2 w 10"/>
                <a:gd name="T7" fmla="*/ 2 h 9"/>
                <a:gd name="T8" fmla="*/ 3 w 10"/>
                <a:gd name="T9" fmla="*/ 8 h 9"/>
              </a:gdLst>
              <a:ahLst/>
              <a:cxnLst>
                <a:cxn ang="0">
                  <a:pos x="T0" y="T1"/>
                </a:cxn>
                <a:cxn ang="0">
                  <a:pos x="T2" y="T3"/>
                </a:cxn>
                <a:cxn ang="0">
                  <a:pos x="T4" y="T5"/>
                </a:cxn>
                <a:cxn ang="0">
                  <a:pos x="T6" y="T7"/>
                </a:cxn>
                <a:cxn ang="0">
                  <a:pos x="T8" y="T9"/>
                </a:cxn>
              </a:cxnLst>
              <a:rect l="0" t="0" r="r" b="b"/>
              <a:pathLst>
                <a:path w="10" h="9">
                  <a:moveTo>
                    <a:pt x="3" y="8"/>
                  </a:moveTo>
                  <a:cubicBezTo>
                    <a:pt x="4" y="9"/>
                    <a:pt x="7" y="9"/>
                    <a:pt x="8" y="7"/>
                  </a:cubicBezTo>
                  <a:cubicBezTo>
                    <a:pt x="10" y="5"/>
                    <a:pt x="9" y="3"/>
                    <a:pt x="8" y="1"/>
                  </a:cubicBezTo>
                  <a:cubicBezTo>
                    <a:pt x="6" y="0"/>
                    <a:pt x="3" y="0"/>
                    <a:pt x="2" y="2"/>
                  </a:cubicBezTo>
                  <a:cubicBezTo>
                    <a:pt x="0" y="4"/>
                    <a:pt x="1" y="7"/>
                    <a:pt x="3"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8" name="Freeform 1078"/>
            <p:cNvSpPr>
              <a:spLocks/>
            </p:cNvSpPr>
            <p:nvPr/>
          </p:nvSpPr>
          <p:spPr bwMode="auto">
            <a:xfrm>
              <a:off x="14308138" y="9850438"/>
              <a:ext cx="38100" cy="33337"/>
            </a:xfrm>
            <a:custGeom>
              <a:avLst/>
              <a:gdLst>
                <a:gd name="T0" fmla="*/ 2 w 10"/>
                <a:gd name="T1" fmla="*/ 7 h 9"/>
                <a:gd name="T2" fmla="*/ 7 w 10"/>
                <a:gd name="T3" fmla="*/ 8 h 9"/>
                <a:gd name="T4" fmla="*/ 8 w 10"/>
                <a:gd name="T5" fmla="*/ 2 h 9"/>
                <a:gd name="T6" fmla="*/ 3 w 10"/>
                <a:gd name="T7" fmla="*/ 1 h 9"/>
                <a:gd name="T8" fmla="*/ 2 w 10"/>
                <a:gd name="T9" fmla="*/ 7 h 9"/>
              </a:gdLst>
              <a:ahLst/>
              <a:cxnLst>
                <a:cxn ang="0">
                  <a:pos x="T0" y="T1"/>
                </a:cxn>
                <a:cxn ang="0">
                  <a:pos x="T2" y="T3"/>
                </a:cxn>
                <a:cxn ang="0">
                  <a:pos x="T4" y="T5"/>
                </a:cxn>
                <a:cxn ang="0">
                  <a:pos x="T6" y="T7"/>
                </a:cxn>
                <a:cxn ang="0">
                  <a:pos x="T8" y="T9"/>
                </a:cxn>
              </a:cxnLst>
              <a:rect l="0" t="0" r="r" b="b"/>
              <a:pathLst>
                <a:path w="10" h="9">
                  <a:moveTo>
                    <a:pt x="2" y="7"/>
                  </a:moveTo>
                  <a:cubicBezTo>
                    <a:pt x="3" y="9"/>
                    <a:pt x="6" y="9"/>
                    <a:pt x="7" y="8"/>
                  </a:cubicBezTo>
                  <a:cubicBezTo>
                    <a:pt x="9" y="7"/>
                    <a:pt x="10" y="4"/>
                    <a:pt x="8" y="2"/>
                  </a:cubicBezTo>
                  <a:cubicBezTo>
                    <a:pt x="7" y="0"/>
                    <a:pt x="5" y="0"/>
                    <a:pt x="3" y="1"/>
                  </a:cubicBezTo>
                  <a:cubicBezTo>
                    <a:pt x="1" y="3"/>
                    <a:pt x="0" y="5"/>
                    <a:pt x="2"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09" name="Freeform 1079"/>
            <p:cNvSpPr>
              <a:spLocks/>
            </p:cNvSpPr>
            <p:nvPr/>
          </p:nvSpPr>
          <p:spPr bwMode="auto">
            <a:xfrm>
              <a:off x="14335126" y="9771063"/>
              <a:ext cx="36513" cy="34925"/>
            </a:xfrm>
            <a:custGeom>
              <a:avLst/>
              <a:gdLst>
                <a:gd name="T0" fmla="*/ 1 w 10"/>
                <a:gd name="T1" fmla="*/ 6 h 9"/>
                <a:gd name="T2" fmla="*/ 6 w 10"/>
                <a:gd name="T3" fmla="*/ 9 h 9"/>
                <a:gd name="T4" fmla="*/ 9 w 10"/>
                <a:gd name="T5" fmla="*/ 3 h 9"/>
                <a:gd name="T6" fmla="*/ 4 w 10"/>
                <a:gd name="T7" fmla="*/ 1 h 9"/>
                <a:gd name="T8" fmla="*/ 1 w 10"/>
                <a:gd name="T9" fmla="*/ 6 h 9"/>
              </a:gdLst>
              <a:ahLst/>
              <a:cxnLst>
                <a:cxn ang="0">
                  <a:pos x="T0" y="T1"/>
                </a:cxn>
                <a:cxn ang="0">
                  <a:pos x="T2" y="T3"/>
                </a:cxn>
                <a:cxn ang="0">
                  <a:pos x="T4" y="T5"/>
                </a:cxn>
                <a:cxn ang="0">
                  <a:pos x="T6" y="T7"/>
                </a:cxn>
                <a:cxn ang="0">
                  <a:pos x="T8" y="T9"/>
                </a:cxn>
              </a:cxnLst>
              <a:rect l="0" t="0" r="r" b="b"/>
              <a:pathLst>
                <a:path w="10" h="9">
                  <a:moveTo>
                    <a:pt x="1" y="6"/>
                  </a:moveTo>
                  <a:cubicBezTo>
                    <a:pt x="2" y="8"/>
                    <a:pt x="4" y="9"/>
                    <a:pt x="6" y="9"/>
                  </a:cubicBezTo>
                  <a:cubicBezTo>
                    <a:pt x="8" y="8"/>
                    <a:pt x="10" y="5"/>
                    <a:pt x="9" y="3"/>
                  </a:cubicBezTo>
                  <a:cubicBezTo>
                    <a:pt x="8" y="1"/>
                    <a:pt x="6" y="0"/>
                    <a:pt x="4" y="1"/>
                  </a:cubicBezTo>
                  <a:cubicBezTo>
                    <a:pt x="1" y="1"/>
                    <a:pt x="0" y="4"/>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0" name="Oval 1080"/>
            <p:cNvSpPr>
              <a:spLocks noChangeArrowheads="1"/>
            </p:cNvSpPr>
            <p:nvPr/>
          </p:nvSpPr>
          <p:spPr bwMode="auto">
            <a:xfrm>
              <a:off x="14236701" y="9759950"/>
              <a:ext cx="98425"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1" name="Freeform 1081"/>
            <p:cNvSpPr>
              <a:spLocks/>
            </p:cNvSpPr>
            <p:nvPr/>
          </p:nvSpPr>
          <p:spPr bwMode="auto">
            <a:xfrm>
              <a:off x="14335126" y="9880600"/>
              <a:ext cx="209550" cy="247650"/>
            </a:xfrm>
            <a:custGeom>
              <a:avLst/>
              <a:gdLst>
                <a:gd name="T0" fmla="*/ 0 w 56"/>
                <a:gd name="T1" fmla="*/ 12 h 66"/>
                <a:gd name="T2" fmla="*/ 46 w 56"/>
                <a:gd name="T3" fmla="*/ 66 h 66"/>
                <a:gd name="T4" fmla="*/ 56 w 56"/>
                <a:gd name="T5" fmla="*/ 58 h 66"/>
                <a:gd name="T6" fmla="*/ 16 w 56"/>
                <a:gd name="T7" fmla="*/ 0 h 66"/>
                <a:gd name="T8" fmla="*/ 0 w 56"/>
                <a:gd name="T9" fmla="*/ 12 h 66"/>
              </a:gdLst>
              <a:ahLst/>
              <a:cxnLst>
                <a:cxn ang="0">
                  <a:pos x="T0" y="T1"/>
                </a:cxn>
                <a:cxn ang="0">
                  <a:pos x="T2" y="T3"/>
                </a:cxn>
                <a:cxn ang="0">
                  <a:pos x="T4" y="T5"/>
                </a:cxn>
                <a:cxn ang="0">
                  <a:pos x="T6" y="T7"/>
                </a:cxn>
                <a:cxn ang="0">
                  <a:pos x="T8" y="T9"/>
                </a:cxn>
              </a:cxnLst>
              <a:rect l="0" t="0" r="r" b="b"/>
              <a:pathLst>
                <a:path w="56" h="66">
                  <a:moveTo>
                    <a:pt x="0" y="12"/>
                  </a:moveTo>
                  <a:cubicBezTo>
                    <a:pt x="46" y="66"/>
                    <a:pt x="46" y="66"/>
                    <a:pt x="46" y="66"/>
                  </a:cubicBezTo>
                  <a:cubicBezTo>
                    <a:pt x="49" y="64"/>
                    <a:pt x="53" y="61"/>
                    <a:pt x="56" y="58"/>
                  </a:cubicBezTo>
                  <a:cubicBezTo>
                    <a:pt x="16" y="0"/>
                    <a:pt x="16" y="0"/>
                    <a:pt x="16" y="0"/>
                  </a:cubicBezTo>
                  <a:lnTo>
                    <a:pt x="0"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2" name="Freeform 1082"/>
            <p:cNvSpPr>
              <a:spLocks/>
            </p:cNvSpPr>
            <p:nvPr/>
          </p:nvSpPr>
          <p:spPr bwMode="auto">
            <a:xfrm>
              <a:off x="14387513" y="9655175"/>
              <a:ext cx="269875" cy="146050"/>
            </a:xfrm>
            <a:custGeom>
              <a:avLst/>
              <a:gdLst>
                <a:gd name="T0" fmla="*/ 0 w 72"/>
                <a:gd name="T1" fmla="*/ 19 h 39"/>
                <a:gd name="T2" fmla="*/ 6 w 72"/>
                <a:gd name="T3" fmla="*/ 39 h 39"/>
                <a:gd name="T4" fmla="*/ 72 w 72"/>
                <a:gd name="T5" fmla="*/ 12 h 39"/>
                <a:gd name="T6" fmla="*/ 68 w 72"/>
                <a:gd name="T7" fmla="*/ 0 h 39"/>
                <a:gd name="T8" fmla="*/ 0 w 72"/>
                <a:gd name="T9" fmla="*/ 19 h 39"/>
              </a:gdLst>
              <a:ahLst/>
              <a:cxnLst>
                <a:cxn ang="0">
                  <a:pos x="T0" y="T1"/>
                </a:cxn>
                <a:cxn ang="0">
                  <a:pos x="T2" y="T3"/>
                </a:cxn>
                <a:cxn ang="0">
                  <a:pos x="T4" y="T5"/>
                </a:cxn>
                <a:cxn ang="0">
                  <a:pos x="T6" y="T7"/>
                </a:cxn>
                <a:cxn ang="0">
                  <a:pos x="T8" y="T9"/>
                </a:cxn>
              </a:cxnLst>
              <a:rect l="0" t="0" r="r" b="b"/>
              <a:pathLst>
                <a:path w="72" h="39">
                  <a:moveTo>
                    <a:pt x="0" y="19"/>
                  </a:moveTo>
                  <a:cubicBezTo>
                    <a:pt x="6" y="39"/>
                    <a:pt x="6" y="39"/>
                    <a:pt x="6" y="39"/>
                  </a:cubicBezTo>
                  <a:cubicBezTo>
                    <a:pt x="72" y="12"/>
                    <a:pt x="72" y="12"/>
                    <a:pt x="72" y="12"/>
                  </a:cubicBezTo>
                  <a:cubicBezTo>
                    <a:pt x="71" y="8"/>
                    <a:pt x="68" y="0"/>
                    <a:pt x="68" y="0"/>
                  </a:cubicBezTo>
                  <a:lnTo>
                    <a:pt x="0"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3" name="Freeform 1083"/>
            <p:cNvSpPr>
              <a:spLocks/>
            </p:cNvSpPr>
            <p:nvPr/>
          </p:nvSpPr>
          <p:spPr bwMode="auto">
            <a:xfrm>
              <a:off x="14236701" y="9423400"/>
              <a:ext cx="79375" cy="265112"/>
            </a:xfrm>
            <a:custGeom>
              <a:avLst/>
              <a:gdLst>
                <a:gd name="T0" fmla="*/ 0 w 21"/>
                <a:gd name="T1" fmla="*/ 71 h 71"/>
                <a:gd name="T2" fmla="*/ 21 w 21"/>
                <a:gd name="T3" fmla="*/ 71 h 71"/>
                <a:gd name="T4" fmla="*/ 16 w 21"/>
                <a:gd name="T5" fmla="*/ 0 h 71"/>
                <a:gd name="T6" fmla="*/ 3 w 21"/>
                <a:gd name="T7" fmla="*/ 1 h 71"/>
                <a:gd name="T8" fmla="*/ 0 w 21"/>
                <a:gd name="T9" fmla="*/ 71 h 71"/>
              </a:gdLst>
              <a:ahLst/>
              <a:cxnLst>
                <a:cxn ang="0">
                  <a:pos x="T0" y="T1"/>
                </a:cxn>
                <a:cxn ang="0">
                  <a:pos x="T2" y="T3"/>
                </a:cxn>
                <a:cxn ang="0">
                  <a:pos x="T4" y="T5"/>
                </a:cxn>
                <a:cxn ang="0">
                  <a:pos x="T6" y="T7"/>
                </a:cxn>
                <a:cxn ang="0">
                  <a:pos x="T8" y="T9"/>
                </a:cxn>
              </a:cxnLst>
              <a:rect l="0" t="0" r="r" b="b"/>
              <a:pathLst>
                <a:path w="21" h="71">
                  <a:moveTo>
                    <a:pt x="0" y="71"/>
                  </a:moveTo>
                  <a:cubicBezTo>
                    <a:pt x="21" y="71"/>
                    <a:pt x="21" y="71"/>
                    <a:pt x="21" y="71"/>
                  </a:cubicBezTo>
                  <a:cubicBezTo>
                    <a:pt x="16" y="0"/>
                    <a:pt x="16" y="0"/>
                    <a:pt x="16" y="0"/>
                  </a:cubicBezTo>
                  <a:cubicBezTo>
                    <a:pt x="11" y="0"/>
                    <a:pt x="7" y="0"/>
                    <a:pt x="3" y="1"/>
                  </a:cubicBezTo>
                  <a:lnTo>
                    <a:pt x="0" y="7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4" name="Freeform 1084"/>
            <p:cNvSpPr>
              <a:spLocks/>
            </p:cNvSpPr>
            <p:nvPr/>
          </p:nvSpPr>
          <p:spPr bwMode="auto">
            <a:xfrm>
              <a:off x="13906501" y="9682163"/>
              <a:ext cx="274638" cy="138112"/>
            </a:xfrm>
            <a:custGeom>
              <a:avLst/>
              <a:gdLst>
                <a:gd name="T0" fmla="*/ 0 w 73"/>
                <a:gd name="T1" fmla="*/ 13 h 37"/>
                <a:gd name="T2" fmla="*/ 67 w 73"/>
                <a:gd name="T3" fmla="*/ 37 h 37"/>
                <a:gd name="T4" fmla="*/ 73 w 73"/>
                <a:gd name="T5" fmla="*/ 17 h 37"/>
                <a:gd name="T6" fmla="*/ 4 w 73"/>
                <a:gd name="T7" fmla="*/ 0 h 37"/>
                <a:gd name="T8" fmla="*/ 0 w 73"/>
                <a:gd name="T9" fmla="*/ 13 h 37"/>
              </a:gdLst>
              <a:ahLst/>
              <a:cxnLst>
                <a:cxn ang="0">
                  <a:pos x="T0" y="T1"/>
                </a:cxn>
                <a:cxn ang="0">
                  <a:pos x="T2" y="T3"/>
                </a:cxn>
                <a:cxn ang="0">
                  <a:pos x="T4" y="T5"/>
                </a:cxn>
                <a:cxn ang="0">
                  <a:pos x="T6" y="T7"/>
                </a:cxn>
                <a:cxn ang="0">
                  <a:pos x="T8" y="T9"/>
                </a:cxn>
              </a:cxnLst>
              <a:rect l="0" t="0" r="r" b="b"/>
              <a:pathLst>
                <a:path w="73" h="37">
                  <a:moveTo>
                    <a:pt x="0" y="13"/>
                  </a:moveTo>
                  <a:cubicBezTo>
                    <a:pt x="67" y="37"/>
                    <a:pt x="67" y="37"/>
                    <a:pt x="67" y="37"/>
                  </a:cubicBezTo>
                  <a:cubicBezTo>
                    <a:pt x="73" y="17"/>
                    <a:pt x="73" y="17"/>
                    <a:pt x="73" y="17"/>
                  </a:cubicBezTo>
                  <a:cubicBezTo>
                    <a:pt x="4" y="0"/>
                    <a:pt x="4" y="0"/>
                    <a:pt x="4" y="0"/>
                  </a:cubicBezTo>
                  <a:cubicBezTo>
                    <a:pt x="2" y="4"/>
                    <a:pt x="1" y="8"/>
                    <a:pt x="0"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5" name="Freeform 1085"/>
            <p:cNvSpPr>
              <a:spLocks/>
            </p:cNvSpPr>
            <p:nvPr/>
          </p:nvSpPr>
          <p:spPr bwMode="auto">
            <a:xfrm>
              <a:off x="14049376" y="9891713"/>
              <a:ext cx="206375" cy="250825"/>
            </a:xfrm>
            <a:custGeom>
              <a:avLst/>
              <a:gdLst>
                <a:gd name="T0" fmla="*/ 0 w 55"/>
                <a:gd name="T1" fmla="*/ 60 h 67"/>
                <a:gd name="T2" fmla="*/ 11 w 55"/>
                <a:gd name="T3" fmla="*/ 67 h 67"/>
                <a:gd name="T4" fmla="*/ 55 w 55"/>
                <a:gd name="T5" fmla="*/ 12 h 67"/>
                <a:gd name="T6" fmla="*/ 38 w 55"/>
                <a:gd name="T7" fmla="*/ 0 h 67"/>
                <a:gd name="T8" fmla="*/ 0 w 55"/>
                <a:gd name="T9" fmla="*/ 60 h 67"/>
              </a:gdLst>
              <a:ahLst/>
              <a:cxnLst>
                <a:cxn ang="0">
                  <a:pos x="T0" y="T1"/>
                </a:cxn>
                <a:cxn ang="0">
                  <a:pos x="T2" y="T3"/>
                </a:cxn>
                <a:cxn ang="0">
                  <a:pos x="T4" y="T5"/>
                </a:cxn>
                <a:cxn ang="0">
                  <a:pos x="T6" y="T7"/>
                </a:cxn>
                <a:cxn ang="0">
                  <a:pos x="T8" y="T9"/>
                </a:cxn>
              </a:cxnLst>
              <a:rect l="0" t="0" r="r" b="b"/>
              <a:pathLst>
                <a:path w="55" h="67">
                  <a:moveTo>
                    <a:pt x="0" y="60"/>
                  </a:moveTo>
                  <a:cubicBezTo>
                    <a:pt x="4" y="63"/>
                    <a:pt x="7" y="65"/>
                    <a:pt x="11" y="67"/>
                  </a:cubicBezTo>
                  <a:cubicBezTo>
                    <a:pt x="55" y="12"/>
                    <a:pt x="55" y="12"/>
                    <a:pt x="55" y="12"/>
                  </a:cubicBezTo>
                  <a:cubicBezTo>
                    <a:pt x="38" y="0"/>
                    <a:pt x="38" y="0"/>
                    <a:pt x="38" y="0"/>
                  </a:cubicBezTo>
                  <a:lnTo>
                    <a:pt x="0" y="6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6" name="Freeform 1086"/>
            <p:cNvSpPr>
              <a:spLocks/>
            </p:cNvSpPr>
            <p:nvPr/>
          </p:nvSpPr>
          <p:spPr bwMode="auto">
            <a:xfrm>
              <a:off x="13895388" y="9779000"/>
              <a:ext cx="206375" cy="300037"/>
            </a:xfrm>
            <a:custGeom>
              <a:avLst/>
              <a:gdLst>
                <a:gd name="T0" fmla="*/ 1 w 55"/>
                <a:gd name="T1" fmla="*/ 4 h 80"/>
                <a:gd name="T2" fmla="*/ 30 w 55"/>
                <a:gd name="T3" fmla="*/ 80 h 80"/>
                <a:gd name="T4" fmla="*/ 55 w 55"/>
                <a:gd name="T5" fmla="*/ 37 h 80"/>
                <a:gd name="T6" fmla="*/ 49 w 55"/>
                <a:gd name="T7" fmla="*/ 21 h 80"/>
                <a:gd name="T8" fmla="*/ 1 w 55"/>
                <a:gd name="T9" fmla="*/ 0 h 80"/>
                <a:gd name="T10" fmla="*/ 1 w 55"/>
                <a:gd name="T11" fmla="*/ 4 h 80"/>
              </a:gdLst>
              <a:ahLst/>
              <a:cxnLst>
                <a:cxn ang="0">
                  <a:pos x="T0" y="T1"/>
                </a:cxn>
                <a:cxn ang="0">
                  <a:pos x="T2" y="T3"/>
                </a:cxn>
                <a:cxn ang="0">
                  <a:pos x="T4" y="T5"/>
                </a:cxn>
                <a:cxn ang="0">
                  <a:pos x="T6" y="T7"/>
                </a:cxn>
                <a:cxn ang="0">
                  <a:pos x="T8" y="T9"/>
                </a:cxn>
                <a:cxn ang="0">
                  <a:pos x="T10" y="T11"/>
                </a:cxn>
              </a:cxnLst>
              <a:rect l="0" t="0" r="r" b="b"/>
              <a:pathLst>
                <a:path w="55" h="80">
                  <a:moveTo>
                    <a:pt x="1" y="4"/>
                  </a:moveTo>
                  <a:cubicBezTo>
                    <a:pt x="0" y="33"/>
                    <a:pt x="11" y="60"/>
                    <a:pt x="30" y="80"/>
                  </a:cubicBezTo>
                  <a:cubicBezTo>
                    <a:pt x="55" y="37"/>
                    <a:pt x="55" y="37"/>
                    <a:pt x="55" y="37"/>
                  </a:cubicBezTo>
                  <a:cubicBezTo>
                    <a:pt x="49" y="21"/>
                    <a:pt x="49" y="21"/>
                    <a:pt x="49" y="21"/>
                  </a:cubicBezTo>
                  <a:cubicBezTo>
                    <a:pt x="1" y="0"/>
                    <a:pt x="1" y="0"/>
                    <a:pt x="1" y="0"/>
                  </a:cubicBezTo>
                  <a:cubicBezTo>
                    <a:pt x="1" y="1"/>
                    <a:pt x="1" y="2"/>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7" name="Freeform 1087"/>
            <p:cNvSpPr>
              <a:spLocks/>
            </p:cNvSpPr>
            <p:nvPr/>
          </p:nvSpPr>
          <p:spPr bwMode="auto">
            <a:xfrm>
              <a:off x="14135101" y="10018713"/>
              <a:ext cx="319088" cy="180975"/>
            </a:xfrm>
            <a:custGeom>
              <a:avLst/>
              <a:gdLst>
                <a:gd name="T0" fmla="*/ 0 w 85"/>
                <a:gd name="T1" fmla="*/ 40 h 48"/>
                <a:gd name="T2" fmla="*/ 35 w 85"/>
                <a:gd name="T3" fmla="*/ 48 h 48"/>
                <a:gd name="T4" fmla="*/ 85 w 85"/>
                <a:gd name="T5" fmla="*/ 37 h 48"/>
                <a:gd name="T6" fmla="*/ 52 w 85"/>
                <a:gd name="T7" fmla="*/ 0 h 48"/>
                <a:gd name="T8" fmla="*/ 35 w 85"/>
                <a:gd name="T9" fmla="*/ 1 h 48"/>
                <a:gd name="T10" fmla="*/ 0 w 85"/>
                <a:gd name="T11" fmla="*/ 40 h 48"/>
              </a:gdLst>
              <a:ahLst/>
              <a:cxnLst>
                <a:cxn ang="0">
                  <a:pos x="T0" y="T1"/>
                </a:cxn>
                <a:cxn ang="0">
                  <a:pos x="T2" y="T3"/>
                </a:cxn>
                <a:cxn ang="0">
                  <a:pos x="T4" y="T5"/>
                </a:cxn>
                <a:cxn ang="0">
                  <a:pos x="T6" y="T7"/>
                </a:cxn>
                <a:cxn ang="0">
                  <a:pos x="T8" y="T9"/>
                </a:cxn>
                <a:cxn ang="0">
                  <a:pos x="T10" y="T11"/>
                </a:cxn>
              </a:cxnLst>
              <a:rect l="0" t="0" r="r" b="b"/>
              <a:pathLst>
                <a:path w="85" h="48">
                  <a:moveTo>
                    <a:pt x="0" y="40"/>
                  </a:moveTo>
                  <a:cubicBezTo>
                    <a:pt x="11" y="44"/>
                    <a:pt x="23" y="47"/>
                    <a:pt x="35" y="48"/>
                  </a:cubicBezTo>
                  <a:cubicBezTo>
                    <a:pt x="53" y="48"/>
                    <a:pt x="70" y="44"/>
                    <a:pt x="85" y="37"/>
                  </a:cubicBezTo>
                  <a:cubicBezTo>
                    <a:pt x="52" y="0"/>
                    <a:pt x="52" y="0"/>
                    <a:pt x="52" y="0"/>
                  </a:cubicBezTo>
                  <a:cubicBezTo>
                    <a:pt x="35" y="1"/>
                    <a:pt x="35" y="1"/>
                    <a:pt x="35" y="1"/>
                  </a:cubicBezTo>
                  <a:lnTo>
                    <a:pt x="0"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8" name="Freeform 1088"/>
            <p:cNvSpPr>
              <a:spLocks/>
            </p:cNvSpPr>
            <p:nvPr/>
          </p:nvSpPr>
          <p:spPr bwMode="auto">
            <a:xfrm>
              <a:off x="14481176" y="9756775"/>
              <a:ext cx="190500" cy="307975"/>
            </a:xfrm>
            <a:custGeom>
              <a:avLst/>
              <a:gdLst>
                <a:gd name="T0" fmla="*/ 0 w 51"/>
                <a:gd name="T1" fmla="*/ 37 h 82"/>
                <a:gd name="T2" fmla="*/ 26 w 51"/>
                <a:gd name="T3" fmla="*/ 82 h 82"/>
                <a:gd name="T4" fmla="*/ 51 w 51"/>
                <a:gd name="T5" fmla="*/ 19 h 82"/>
                <a:gd name="T6" fmla="*/ 50 w 51"/>
                <a:gd name="T7" fmla="*/ 0 h 82"/>
                <a:gd name="T8" fmla="*/ 5 w 51"/>
                <a:gd name="T9" fmla="*/ 20 h 82"/>
                <a:gd name="T10" fmla="*/ 0 w 51"/>
                <a:gd name="T11" fmla="*/ 37 h 82"/>
              </a:gdLst>
              <a:ahLst/>
              <a:cxnLst>
                <a:cxn ang="0">
                  <a:pos x="T0" y="T1"/>
                </a:cxn>
                <a:cxn ang="0">
                  <a:pos x="T2" y="T3"/>
                </a:cxn>
                <a:cxn ang="0">
                  <a:pos x="T4" y="T5"/>
                </a:cxn>
                <a:cxn ang="0">
                  <a:pos x="T6" y="T7"/>
                </a:cxn>
                <a:cxn ang="0">
                  <a:pos x="T8" y="T9"/>
                </a:cxn>
                <a:cxn ang="0">
                  <a:pos x="T10" y="T11"/>
                </a:cxn>
              </a:cxnLst>
              <a:rect l="0" t="0" r="r" b="b"/>
              <a:pathLst>
                <a:path w="51" h="82">
                  <a:moveTo>
                    <a:pt x="0" y="37"/>
                  </a:moveTo>
                  <a:cubicBezTo>
                    <a:pt x="26" y="82"/>
                    <a:pt x="26" y="82"/>
                    <a:pt x="26" y="82"/>
                  </a:cubicBezTo>
                  <a:cubicBezTo>
                    <a:pt x="41" y="65"/>
                    <a:pt x="50" y="43"/>
                    <a:pt x="51" y="19"/>
                  </a:cubicBezTo>
                  <a:cubicBezTo>
                    <a:pt x="51" y="13"/>
                    <a:pt x="51" y="6"/>
                    <a:pt x="50" y="0"/>
                  </a:cubicBezTo>
                  <a:cubicBezTo>
                    <a:pt x="5" y="20"/>
                    <a:pt x="5" y="20"/>
                    <a:pt x="5" y="20"/>
                  </a:cubicBezTo>
                  <a:lnTo>
                    <a:pt x="0"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19" name="Freeform 1089"/>
            <p:cNvSpPr>
              <a:spLocks/>
            </p:cNvSpPr>
            <p:nvPr/>
          </p:nvSpPr>
          <p:spPr bwMode="auto">
            <a:xfrm>
              <a:off x="14352588" y="9429750"/>
              <a:ext cx="263525" cy="222250"/>
            </a:xfrm>
            <a:custGeom>
              <a:avLst/>
              <a:gdLst>
                <a:gd name="T0" fmla="*/ 0 w 70"/>
                <a:gd name="T1" fmla="*/ 0 h 59"/>
                <a:gd name="T2" fmla="*/ 5 w 70"/>
                <a:gd name="T3" fmla="*/ 49 h 59"/>
                <a:gd name="T4" fmla="*/ 19 w 70"/>
                <a:gd name="T5" fmla="*/ 59 h 59"/>
                <a:gd name="T6" fmla="*/ 70 w 70"/>
                <a:gd name="T7" fmla="*/ 48 h 59"/>
                <a:gd name="T8" fmla="*/ 0 w 70"/>
                <a:gd name="T9" fmla="*/ 0 h 59"/>
              </a:gdLst>
              <a:ahLst/>
              <a:cxnLst>
                <a:cxn ang="0">
                  <a:pos x="T0" y="T1"/>
                </a:cxn>
                <a:cxn ang="0">
                  <a:pos x="T2" y="T3"/>
                </a:cxn>
                <a:cxn ang="0">
                  <a:pos x="T4" y="T5"/>
                </a:cxn>
                <a:cxn ang="0">
                  <a:pos x="T6" y="T7"/>
                </a:cxn>
                <a:cxn ang="0">
                  <a:pos x="T8" y="T9"/>
                </a:cxn>
              </a:cxnLst>
              <a:rect l="0" t="0" r="r" b="b"/>
              <a:pathLst>
                <a:path w="70" h="59">
                  <a:moveTo>
                    <a:pt x="0" y="0"/>
                  </a:moveTo>
                  <a:cubicBezTo>
                    <a:pt x="5" y="49"/>
                    <a:pt x="5" y="49"/>
                    <a:pt x="5" y="49"/>
                  </a:cubicBezTo>
                  <a:cubicBezTo>
                    <a:pt x="19" y="59"/>
                    <a:pt x="19" y="59"/>
                    <a:pt x="19" y="59"/>
                  </a:cubicBezTo>
                  <a:cubicBezTo>
                    <a:pt x="70" y="48"/>
                    <a:pt x="70" y="48"/>
                    <a:pt x="70" y="48"/>
                  </a:cubicBezTo>
                  <a:cubicBezTo>
                    <a:pt x="55" y="23"/>
                    <a:pt x="30"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0" name="Freeform 1090"/>
            <p:cNvSpPr>
              <a:spLocks/>
            </p:cNvSpPr>
            <p:nvPr/>
          </p:nvSpPr>
          <p:spPr bwMode="auto">
            <a:xfrm>
              <a:off x="13944601" y="9434513"/>
              <a:ext cx="255588" cy="231775"/>
            </a:xfrm>
            <a:custGeom>
              <a:avLst/>
              <a:gdLst>
                <a:gd name="T0" fmla="*/ 0 w 68"/>
                <a:gd name="T1" fmla="*/ 52 h 62"/>
                <a:gd name="T2" fmla="*/ 49 w 68"/>
                <a:gd name="T3" fmla="*/ 62 h 62"/>
                <a:gd name="T4" fmla="*/ 62 w 68"/>
                <a:gd name="T5" fmla="*/ 52 h 62"/>
                <a:gd name="T6" fmla="*/ 68 w 68"/>
                <a:gd name="T7" fmla="*/ 0 h 62"/>
                <a:gd name="T8" fmla="*/ 0 w 68"/>
                <a:gd name="T9" fmla="*/ 52 h 62"/>
              </a:gdLst>
              <a:ahLst/>
              <a:cxnLst>
                <a:cxn ang="0">
                  <a:pos x="T0" y="T1"/>
                </a:cxn>
                <a:cxn ang="0">
                  <a:pos x="T2" y="T3"/>
                </a:cxn>
                <a:cxn ang="0">
                  <a:pos x="T4" y="T5"/>
                </a:cxn>
                <a:cxn ang="0">
                  <a:pos x="T6" y="T7"/>
                </a:cxn>
                <a:cxn ang="0">
                  <a:pos x="T8" y="T9"/>
                </a:cxn>
              </a:cxnLst>
              <a:rect l="0" t="0" r="r" b="b"/>
              <a:pathLst>
                <a:path w="68" h="62">
                  <a:moveTo>
                    <a:pt x="0" y="52"/>
                  </a:moveTo>
                  <a:cubicBezTo>
                    <a:pt x="49" y="62"/>
                    <a:pt x="49" y="62"/>
                    <a:pt x="49" y="62"/>
                  </a:cubicBezTo>
                  <a:cubicBezTo>
                    <a:pt x="62" y="52"/>
                    <a:pt x="62" y="52"/>
                    <a:pt x="62" y="52"/>
                  </a:cubicBezTo>
                  <a:cubicBezTo>
                    <a:pt x="68" y="0"/>
                    <a:pt x="68" y="0"/>
                    <a:pt x="68" y="0"/>
                  </a:cubicBezTo>
                  <a:cubicBezTo>
                    <a:pt x="39" y="7"/>
                    <a:pt x="14" y="26"/>
                    <a:pt x="0" y="5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1" name="Freeform 1091"/>
            <p:cNvSpPr>
              <a:spLocks noEditPoints="1"/>
            </p:cNvSpPr>
            <p:nvPr/>
          </p:nvSpPr>
          <p:spPr bwMode="auto">
            <a:xfrm>
              <a:off x="9313863" y="9224963"/>
              <a:ext cx="1173163" cy="1173162"/>
            </a:xfrm>
            <a:custGeom>
              <a:avLst/>
              <a:gdLst>
                <a:gd name="T0" fmla="*/ 0 w 313"/>
                <a:gd name="T1" fmla="*/ 156 h 313"/>
                <a:gd name="T2" fmla="*/ 156 w 313"/>
                <a:gd name="T3" fmla="*/ 313 h 313"/>
                <a:gd name="T4" fmla="*/ 290 w 313"/>
                <a:gd name="T5" fmla="*/ 238 h 313"/>
                <a:gd name="T6" fmla="*/ 313 w 313"/>
                <a:gd name="T7" fmla="*/ 156 h 313"/>
                <a:gd name="T8" fmla="*/ 290 w 313"/>
                <a:gd name="T9" fmla="*/ 75 h 313"/>
                <a:gd name="T10" fmla="*/ 256 w 313"/>
                <a:gd name="T11" fmla="*/ 36 h 313"/>
                <a:gd name="T12" fmla="*/ 156 w 313"/>
                <a:gd name="T13" fmla="*/ 0 h 313"/>
                <a:gd name="T14" fmla="*/ 57 w 313"/>
                <a:gd name="T15" fmla="*/ 36 h 313"/>
                <a:gd name="T16" fmla="*/ 0 w 313"/>
                <a:gd name="T17" fmla="*/ 156 h 313"/>
                <a:gd name="T18" fmla="*/ 35 w 313"/>
                <a:gd name="T19" fmla="*/ 156 h 313"/>
                <a:gd name="T20" fmla="*/ 156 w 313"/>
                <a:gd name="T21" fmla="*/ 36 h 313"/>
                <a:gd name="T22" fmla="*/ 277 w 313"/>
                <a:gd name="T23" fmla="*/ 156 h 313"/>
                <a:gd name="T24" fmla="*/ 156 w 313"/>
                <a:gd name="T25" fmla="*/ 277 h 313"/>
                <a:gd name="T26" fmla="*/ 35 w 313"/>
                <a:gd name="T27"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3" h="313">
                  <a:moveTo>
                    <a:pt x="0" y="156"/>
                  </a:moveTo>
                  <a:cubicBezTo>
                    <a:pt x="0" y="243"/>
                    <a:pt x="70" y="313"/>
                    <a:pt x="156" y="313"/>
                  </a:cubicBezTo>
                  <a:cubicBezTo>
                    <a:pt x="213" y="313"/>
                    <a:pt x="262" y="283"/>
                    <a:pt x="290" y="238"/>
                  </a:cubicBezTo>
                  <a:cubicBezTo>
                    <a:pt x="304" y="215"/>
                    <a:pt x="313" y="186"/>
                    <a:pt x="313" y="156"/>
                  </a:cubicBezTo>
                  <a:cubicBezTo>
                    <a:pt x="313" y="126"/>
                    <a:pt x="304" y="98"/>
                    <a:pt x="290" y="75"/>
                  </a:cubicBezTo>
                  <a:cubicBezTo>
                    <a:pt x="280" y="60"/>
                    <a:pt x="269" y="47"/>
                    <a:pt x="256" y="36"/>
                  </a:cubicBezTo>
                  <a:cubicBezTo>
                    <a:pt x="228" y="13"/>
                    <a:pt x="194" y="0"/>
                    <a:pt x="156" y="0"/>
                  </a:cubicBezTo>
                  <a:cubicBezTo>
                    <a:pt x="118" y="0"/>
                    <a:pt x="84" y="13"/>
                    <a:pt x="57" y="36"/>
                  </a:cubicBezTo>
                  <a:cubicBezTo>
                    <a:pt x="22" y="64"/>
                    <a:pt x="0" y="108"/>
                    <a:pt x="0" y="156"/>
                  </a:cubicBezTo>
                  <a:close/>
                  <a:moveTo>
                    <a:pt x="35" y="156"/>
                  </a:moveTo>
                  <a:cubicBezTo>
                    <a:pt x="35" y="90"/>
                    <a:pt x="89" y="36"/>
                    <a:pt x="156" y="36"/>
                  </a:cubicBezTo>
                  <a:cubicBezTo>
                    <a:pt x="223" y="36"/>
                    <a:pt x="277" y="90"/>
                    <a:pt x="277" y="156"/>
                  </a:cubicBezTo>
                  <a:cubicBezTo>
                    <a:pt x="277" y="223"/>
                    <a:pt x="223" y="277"/>
                    <a:pt x="156" y="277"/>
                  </a:cubicBezTo>
                  <a:cubicBezTo>
                    <a:pt x="89" y="277"/>
                    <a:pt x="35" y="223"/>
                    <a:pt x="35" y="156"/>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2" name="Freeform 1092"/>
            <p:cNvSpPr>
              <a:spLocks noEditPoints="1"/>
            </p:cNvSpPr>
            <p:nvPr/>
          </p:nvSpPr>
          <p:spPr bwMode="auto">
            <a:xfrm>
              <a:off x="9445626" y="9359900"/>
              <a:ext cx="906463" cy="903287"/>
            </a:xfrm>
            <a:custGeom>
              <a:avLst/>
              <a:gdLst>
                <a:gd name="T0" fmla="*/ 0 w 242"/>
                <a:gd name="T1" fmla="*/ 120 h 241"/>
                <a:gd name="T2" fmla="*/ 121 w 242"/>
                <a:gd name="T3" fmla="*/ 241 h 241"/>
                <a:gd name="T4" fmla="*/ 242 w 242"/>
                <a:gd name="T5" fmla="*/ 120 h 241"/>
                <a:gd name="T6" fmla="*/ 121 w 242"/>
                <a:gd name="T7" fmla="*/ 0 h 241"/>
                <a:gd name="T8" fmla="*/ 0 w 242"/>
                <a:gd name="T9" fmla="*/ 120 h 241"/>
                <a:gd name="T10" fmla="*/ 11 w 242"/>
                <a:gd name="T11" fmla="*/ 115 h 241"/>
                <a:gd name="T12" fmla="*/ 126 w 242"/>
                <a:gd name="T13" fmla="*/ 10 h 241"/>
                <a:gd name="T14" fmla="*/ 231 w 242"/>
                <a:gd name="T15" fmla="*/ 125 h 241"/>
                <a:gd name="T16" fmla="*/ 116 w 242"/>
                <a:gd name="T17" fmla="*/ 231 h 241"/>
                <a:gd name="T18" fmla="*/ 11 w 242"/>
                <a:gd name="T19"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1">
                  <a:moveTo>
                    <a:pt x="0" y="120"/>
                  </a:moveTo>
                  <a:cubicBezTo>
                    <a:pt x="0" y="187"/>
                    <a:pt x="54" y="241"/>
                    <a:pt x="121" y="241"/>
                  </a:cubicBezTo>
                  <a:cubicBezTo>
                    <a:pt x="188" y="241"/>
                    <a:pt x="242" y="187"/>
                    <a:pt x="242" y="120"/>
                  </a:cubicBezTo>
                  <a:cubicBezTo>
                    <a:pt x="242" y="54"/>
                    <a:pt x="188" y="0"/>
                    <a:pt x="121" y="0"/>
                  </a:cubicBezTo>
                  <a:cubicBezTo>
                    <a:pt x="54" y="0"/>
                    <a:pt x="0" y="54"/>
                    <a:pt x="0" y="120"/>
                  </a:cubicBezTo>
                  <a:close/>
                  <a:moveTo>
                    <a:pt x="11" y="115"/>
                  </a:moveTo>
                  <a:cubicBezTo>
                    <a:pt x="14" y="55"/>
                    <a:pt x="65" y="8"/>
                    <a:pt x="126" y="10"/>
                  </a:cubicBezTo>
                  <a:cubicBezTo>
                    <a:pt x="187" y="13"/>
                    <a:pt x="234" y="64"/>
                    <a:pt x="231" y="125"/>
                  </a:cubicBezTo>
                  <a:cubicBezTo>
                    <a:pt x="229" y="186"/>
                    <a:pt x="177" y="233"/>
                    <a:pt x="116" y="231"/>
                  </a:cubicBezTo>
                  <a:cubicBezTo>
                    <a:pt x="56" y="228"/>
                    <a:pt x="8" y="176"/>
                    <a:pt x="11" y="115"/>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3" name="Freeform 1093"/>
            <p:cNvSpPr>
              <a:spLocks noEditPoints="1"/>
            </p:cNvSpPr>
            <p:nvPr/>
          </p:nvSpPr>
          <p:spPr bwMode="auto">
            <a:xfrm>
              <a:off x="9474201" y="9388475"/>
              <a:ext cx="847725" cy="844550"/>
            </a:xfrm>
            <a:custGeom>
              <a:avLst/>
              <a:gdLst>
                <a:gd name="T0" fmla="*/ 108 w 226"/>
                <a:gd name="T1" fmla="*/ 223 h 225"/>
                <a:gd name="T2" fmla="*/ 118 w 226"/>
                <a:gd name="T3" fmla="*/ 2 h 225"/>
                <a:gd name="T4" fmla="*/ 16 w 226"/>
                <a:gd name="T5" fmla="*/ 78 h 225"/>
                <a:gd name="T6" fmla="*/ 79 w 226"/>
                <a:gd name="T7" fmla="*/ 115 h 225"/>
                <a:gd name="T8" fmla="*/ 16 w 226"/>
                <a:gd name="T9" fmla="*/ 78 h 225"/>
                <a:gd name="T10" fmla="*/ 84 w 226"/>
                <a:gd name="T11" fmla="*/ 64 h 225"/>
                <a:gd name="T12" fmla="*/ 22 w 226"/>
                <a:gd name="T13" fmla="*/ 64 h 225"/>
                <a:gd name="T14" fmla="*/ 99 w 226"/>
                <a:gd name="T15" fmla="*/ 108 h 225"/>
                <a:gd name="T16" fmla="*/ 91 w 226"/>
                <a:gd name="T17" fmla="*/ 105 h 225"/>
                <a:gd name="T18" fmla="*/ 99 w 226"/>
                <a:gd name="T19" fmla="*/ 108 h 225"/>
                <a:gd name="T20" fmla="*/ 105 w 226"/>
                <a:gd name="T21" fmla="*/ 124 h 225"/>
                <a:gd name="T22" fmla="*/ 100 w 226"/>
                <a:gd name="T23" fmla="*/ 131 h 225"/>
                <a:gd name="T24" fmla="*/ 121 w 226"/>
                <a:gd name="T25" fmla="*/ 80 h 225"/>
                <a:gd name="T26" fmla="*/ 103 w 226"/>
                <a:gd name="T27" fmla="*/ 10 h 225"/>
                <a:gd name="T28" fmla="*/ 121 w 226"/>
                <a:gd name="T29" fmla="*/ 80 h 225"/>
                <a:gd name="T30" fmla="*/ 117 w 226"/>
                <a:gd name="T31" fmla="*/ 94 h 225"/>
                <a:gd name="T32" fmla="*/ 109 w 226"/>
                <a:gd name="T33" fmla="*/ 94 h 225"/>
                <a:gd name="T34" fmla="*/ 126 w 226"/>
                <a:gd name="T35" fmla="*/ 112 h 225"/>
                <a:gd name="T36" fmla="*/ 100 w 226"/>
                <a:gd name="T37" fmla="*/ 112 h 225"/>
                <a:gd name="T38" fmla="*/ 126 w 226"/>
                <a:gd name="T39" fmla="*/ 112 h 225"/>
                <a:gd name="T40" fmla="*/ 128 w 226"/>
                <a:gd name="T41" fmla="*/ 125 h 225"/>
                <a:gd name="T42" fmla="*/ 121 w 226"/>
                <a:gd name="T43" fmla="*/ 130 h 225"/>
                <a:gd name="T44" fmla="*/ 130 w 226"/>
                <a:gd name="T45" fmla="*/ 103 h 225"/>
                <a:gd name="T46" fmla="*/ 132 w 226"/>
                <a:gd name="T47" fmla="*/ 111 h 225"/>
                <a:gd name="T48" fmla="*/ 130 w 226"/>
                <a:gd name="T49" fmla="*/ 103 h 225"/>
                <a:gd name="T50" fmla="*/ 151 w 226"/>
                <a:gd name="T51" fmla="*/ 70 h 225"/>
                <a:gd name="T52" fmla="*/ 131 w 226"/>
                <a:gd name="T53" fmla="*/ 11 h 225"/>
                <a:gd name="T54" fmla="*/ 212 w 226"/>
                <a:gd name="T55" fmla="*/ 83 h 225"/>
                <a:gd name="T56" fmla="*/ 140 w 226"/>
                <a:gd name="T57" fmla="*/ 90 h 225"/>
                <a:gd name="T58" fmla="*/ 212 w 226"/>
                <a:gd name="T59" fmla="*/ 83 h 225"/>
                <a:gd name="T60" fmla="*/ 170 w 226"/>
                <a:gd name="T61" fmla="*/ 118 h 225"/>
                <a:gd name="T62" fmla="*/ 216 w 226"/>
                <a:gd name="T63" fmla="*/ 117 h 225"/>
                <a:gd name="T64" fmla="*/ 166 w 226"/>
                <a:gd name="T65" fmla="*/ 135 h 225"/>
                <a:gd name="T66" fmla="*/ 126 w 226"/>
                <a:gd name="T67" fmla="*/ 143 h 225"/>
                <a:gd name="T68" fmla="*/ 182 w 226"/>
                <a:gd name="T69" fmla="*/ 189 h 225"/>
                <a:gd name="T70" fmla="*/ 73 w 226"/>
                <a:gd name="T71" fmla="*/ 208 h 225"/>
                <a:gd name="T72" fmla="*/ 125 w 226"/>
                <a:gd name="T73" fmla="*/ 168 h 225"/>
                <a:gd name="T74" fmla="*/ 109 w 226"/>
                <a:gd name="T75" fmla="*/ 216 h 225"/>
                <a:gd name="T76" fmla="*/ 51 w 226"/>
                <a:gd name="T77" fmla="*/ 194 h 225"/>
                <a:gd name="T78" fmla="*/ 105 w 226"/>
                <a:gd name="T79" fmla="*/ 146 h 225"/>
                <a:gd name="T80" fmla="*/ 51 w 226"/>
                <a:gd name="T81" fmla="*/ 194 h 225"/>
                <a:gd name="T82" fmla="*/ 11 w 226"/>
                <a:gd name="T83" fmla="*/ 104 h 225"/>
                <a:gd name="T84" fmla="*/ 64 w 226"/>
                <a:gd name="T85" fmla="*/ 141 h 225"/>
                <a:gd name="T86" fmla="*/ 10 w 226"/>
                <a:gd name="T87" fmla="*/ 10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225">
                  <a:moveTo>
                    <a:pt x="3" y="107"/>
                  </a:moveTo>
                  <a:cubicBezTo>
                    <a:pt x="0" y="168"/>
                    <a:pt x="48" y="220"/>
                    <a:pt x="108" y="223"/>
                  </a:cubicBezTo>
                  <a:cubicBezTo>
                    <a:pt x="169" y="225"/>
                    <a:pt x="221" y="178"/>
                    <a:pt x="223" y="117"/>
                  </a:cubicBezTo>
                  <a:cubicBezTo>
                    <a:pt x="226" y="56"/>
                    <a:pt x="179" y="5"/>
                    <a:pt x="118" y="2"/>
                  </a:cubicBezTo>
                  <a:cubicBezTo>
                    <a:pt x="57" y="0"/>
                    <a:pt x="6" y="47"/>
                    <a:pt x="3" y="107"/>
                  </a:cubicBezTo>
                  <a:close/>
                  <a:moveTo>
                    <a:pt x="16" y="78"/>
                  </a:moveTo>
                  <a:cubicBezTo>
                    <a:pt x="85" y="95"/>
                    <a:pt x="85" y="95"/>
                    <a:pt x="85" y="95"/>
                  </a:cubicBezTo>
                  <a:cubicBezTo>
                    <a:pt x="79" y="115"/>
                    <a:pt x="79" y="115"/>
                    <a:pt x="79" y="115"/>
                  </a:cubicBezTo>
                  <a:cubicBezTo>
                    <a:pt x="12" y="91"/>
                    <a:pt x="12" y="91"/>
                    <a:pt x="12" y="91"/>
                  </a:cubicBezTo>
                  <a:cubicBezTo>
                    <a:pt x="13" y="86"/>
                    <a:pt x="15" y="82"/>
                    <a:pt x="16" y="78"/>
                  </a:cubicBezTo>
                  <a:close/>
                  <a:moveTo>
                    <a:pt x="90" y="12"/>
                  </a:moveTo>
                  <a:cubicBezTo>
                    <a:pt x="84" y="64"/>
                    <a:pt x="84" y="64"/>
                    <a:pt x="84" y="64"/>
                  </a:cubicBezTo>
                  <a:cubicBezTo>
                    <a:pt x="71" y="74"/>
                    <a:pt x="71" y="74"/>
                    <a:pt x="71" y="74"/>
                  </a:cubicBezTo>
                  <a:cubicBezTo>
                    <a:pt x="22" y="64"/>
                    <a:pt x="22" y="64"/>
                    <a:pt x="22" y="64"/>
                  </a:cubicBezTo>
                  <a:cubicBezTo>
                    <a:pt x="36" y="38"/>
                    <a:pt x="61" y="19"/>
                    <a:pt x="90" y="12"/>
                  </a:cubicBezTo>
                  <a:close/>
                  <a:moveTo>
                    <a:pt x="99" y="108"/>
                  </a:moveTo>
                  <a:cubicBezTo>
                    <a:pt x="99" y="110"/>
                    <a:pt x="96" y="111"/>
                    <a:pt x="94" y="111"/>
                  </a:cubicBezTo>
                  <a:cubicBezTo>
                    <a:pt x="92" y="110"/>
                    <a:pt x="91" y="107"/>
                    <a:pt x="91" y="105"/>
                  </a:cubicBezTo>
                  <a:cubicBezTo>
                    <a:pt x="92" y="103"/>
                    <a:pt x="95" y="102"/>
                    <a:pt x="97" y="103"/>
                  </a:cubicBezTo>
                  <a:cubicBezTo>
                    <a:pt x="99" y="103"/>
                    <a:pt x="100" y="106"/>
                    <a:pt x="99" y="108"/>
                  </a:cubicBezTo>
                  <a:close/>
                  <a:moveTo>
                    <a:pt x="99" y="125"/>
                  </a:moveTo>
                  <a:cubicBezTo>
                    <a:pt x="100" y="123"/>
                    <a:pt x="103" y="123"/>
                    <a:pt x="105" y="124"/>
                  </a:cubicBezTo>
                  <a:cubicBezTo>
                    <a:pt x="107" y="126"/>
                    <a:pt x="107" y="128"/>
                    <a:pt x="105" y="130"/>
                  </a:cubicBezTo>
                  <a:cubicBezTo>
                    <a:pt x="104" y="132"/>
                    <a:pt x="102" y="132"/>
                    <a:pt x="100" y="131"/>
                  </a:cubicBezTo>
                  <a:cubicBezTo>
                    <a:pt x="98" y="130"/>
                    <a:pt x="97" y="127"/>
                    <a:pt x="99" y="125"/>
                  </a:cubicBezTo>
                  <a:close/>
                  <a:moveTo>
                    <a:pt x="121" y="80"/>
                  </a:moveTo>
                  <a:cubicBezTo>
                    <a:pt x="100" y="80"/>
                    <a:pt x="100" y="80"/>
                    <a:pt x="100" y="80"/>
                  </a:cubicBezTo>
                  <a:cubicBezTo>
                    <a:pt x="103" y="10"/>
                    <a:pt x="103" y="10"/>
                    <a:pt x="103" y="10"/>
                  </a:cubicBezTo>
                  <a:cubicBezTo>
                    <a:pt x="107" y="9"/>
                    <a:pt x="111" y="9"/>
                    <a:pt x="116" y="9"/>
                  </a:cubicBezTo>
                  <a:lnTo>
                    <a:pt x="121" y="80"/>
                  </a:lnTo>
                  <a:close/>
                  <a:moveTo>
                    <a:pt x="113" y="90"/>
                  </a:moveTo>
                  <a:cubicBezTo>
                    <a:pt x="116" y="90"/>
                    <a:pt x="117" y="91"/>
                    <a:pt x="117" y="94"/>
                  </a:cubicBezTo>
                  <a:cubicBezTo>
                    <a:pt x="117" y="96"/>
                    <a:pt x="116" y="98"/>
                    <a:pt x="113" y="98"/>
                  </a:cubicBezTo>
                  <a:cubicBezTo>
                    <a:pt x="111" y="98"/>
                    <a:pt x="109" y="96"/>
                    <a:pt x="109" y="94"/>
                  </a:cubicBezTo>
                  <a:cubicBezTo>
                    <a:pt x="109" y="91"/>
                    <a:pt x="111" y="90"/>
                    <a:pt x="113" y="90"/>
                  </a:cubicBezTo>
                  <a:close/>
                  <a:moveTo>
                    <a:pt x="126" y="112"/>
                  </a:moveTo>
                  <a:cubicBezTo>
                    <a:pt x="126" y="120"/>
                    <a:pt x="120" y="125"/>
                    <a:pt x="113" y="125"/>
                  </a:cubicBezTo>
                  <a:cubicBezTo>
                    <a:pt x="106" y="125"/>
                    <a:pt x="100" y="120"/>
                    <a:pt x="100" y="112"/>
                  </a:cubicBezTo>
                  <a:cubicBezTo>
                    <a:pt x="100" y="105"/>
                    <a:pt x="106" y="99"/>
                    <a:pt x="113" y="99"/>
                  </a:cubicBezTo>
                  <a:cubicBezTo>
                    <a:pt x="120" y="99"/>
                    <a:pt x="126" y="105"/>
                    <a:pt x="126" y="112"/>
                  </a:cubicBezTo>
                  <a:close/>
                  <a:moveTo>
                    <a:pt x="122" y="124"/>
                  </a:moveTo>
                  <a:cubicBezTo>
                    <a:pt x="124" y="123"/>
                    <a:pt x="126" y="123"/>
                    <a:pt x="128" y="125"/>
                  </a:cubicBezTo>
                  <a:cubicBezTo>
                    <a:pt x="129" y="127"/>
                    <a:pt x="128" y="130"/>
                    <a:pt x="127" y="131"/>
                  </a:cubicBezTo>
                  <a:cubicBezTo>
                    <a:pt x="125" y="132"/>
                    <a:pt x="122" y="132"/>
                    <a:pt x="121" y="130"/>
                  </a:cubicBezTo>
                  <a:cubicBezTo>
                    <a:pt x="120" y="128"/>
                    <a:pt x="120" y="126"/>
                    <a:pt x="122" y="124"/>
                  </a:cubicBezTo>
                  <a:close/>
                  <a:moveTo>
                    <a:pt x="130" y="103"/>
                  </a:moveTo>
                  <a:cubicBezTo>
                    <a:pt x="132" y="102"/>
                    <a:pt x="134" y="103"/>
                    <a:pt x="135" y="105"/>
                  </a:cubicBezTo>
                  <a:cubicBezTo>
                    <a:pt x="136" y="107"/>
                    <a:pt x="134" y="110"/>
                    <a:pt x="132" y="111"/>
                  </a:cubicBezTo>
                  <a:cubicBezTo>
                    <a:pt x="130" y="111"/>
                    <a:pt x="128" y="110"/>
                    <a:pt x="127" y="108"/>
                  </a:cubicBezTo>
                  <a:cubicBezTo>
                    <a:pt x="126" y="106"/>
                    <a:pt x="128" y="103"/>
                    <a:pt x="130" y="103"/>
                  </a:cubicBezTo>
                  <a:close/>
                  <a:moveTo>
                    <a:pt x="202" y="59"/>
                  </a:moveTo>
                  <a:cubicBezTo>
                    <a:pt x="151" y="70"/>
                    <a:pt x="151" y="70"/>
                    <a:pt x="151" y="70"/>
                  </a:cubicBezTo>
                  <a:cubicBezTo>
                    <a:pt x="136" y="60"/>
                    <a:pt x="136" y="60"/>
                    <a:pt x="136" y="60"/>
                  </a:cubicBezTo>
                  <a:cubicBezTo>
                    <a:pt x="131" y="11"/>
                    <a:pt x="131" y="11"/>
                    <a:pt x="131" y="11"/>
                  </a:cubicBezTo>
                  <a:cubicBezTo>
                    <a:pt x="161" y="16"/>
                    <a:pt x="187" y="34"/>
                    <a:pt x="202" y="59"/>
                  </a:cubicBezTo>
                  <a:close/>
                  <a:moveTo>
                    <a:pt x="212" y="83"/>
                  </a:moveTo>
                  <a:cubicBezTo>
                    <a:pt x="146" y="110"/>
                    <a:pt x="146" y="110"/>
                    <a:pt x="146" y="110"/>
                  </a:cubicBezTo>
                  <a:cubicBezTo>
                    <a:pt x="140" y="90"/>
                    <a:pt x="140" y="90"/>
                    <a:pt x="140" y="90"/>
                  </a:cubicBezTo>
                  <a:cubicBezTo>
                    <a:pt x="208" y="71"/>
                    <a:pt x="208" y="71"/>
                    <a:pt x="208" y="71"/>
                  </a:cubicBezTo>
                  <a:cubicBezTo>
                    <a:pt x="208" y="71"/>
                    <a:pt x="211" y="79"/>
                    <a:pt x="212" y="83"/>
                  </a:cubicBezTo>
                  <a:close/>
                  <a:moveTo>
                    <a:pt x="166" y="135"/>
                  </a:moveTo>
                  <a:cubicBezTo>
                    <a:pt x="170" y="118"/>
                    <a:pt x="170" y="118"/>
                    <a:pt x="170" y="118"/>
                  </a:cubicBezTo>
                  <a:cubicBezTo>
                    <a:pt x="215" y="98"/>
                    <a:pt x="215" y="98"/>
                    <a:pt x="215" y="98"/>
                  </a:cubicBezTo>
                  <a:cubicBezTo>
                    <a:pt x="216" y="104"/>
                    <a:pt x="217" y="111"/>
                    <a:pt x="216" y="117"/>
                  </a:cubicBezTo>
                  <a:cubicBezTo>
                    <a:pt x="215" y="141"/>
                    <a:pt x="206" y="163"/>
                    <a:pt x="191" y="180"/>
                  </a:cubicBezTo>
                  <a:lnTo>
                    <a:pt x="166" y="135"/>
                  </a:lnTo>
                  <a:close/>
                  <a:moveTo>
                    <a:pt x="172" y="197"/>
                  </a:moveTo>
                  <a:cubicBezTo>
                    <a:pt x="126" y="143"/>
                    <a:pt x="126" y="143"/>
                    <a:pt x="126" y="143"/>
                  </a:cubicBezTo>
                  <a:cubicBezTo>
                    <a:pt x="143" y="131"/>
                    <a:pt x="143" y="131"/>
                    <a:pt x="143" y="131"/>
                  </a:cubicBezTo>
                  <a:cubicBezTo>
                    <a:pt x="182" y="189"/>
                    <a:pt x="182" y="189"/>
                    <a:pt x="182" y="189"/>
                  </a:cubicBezTo>
                  <a:cubicBezTo>
                    <a:pt x="179" y="192"/>
                    <a:pt x="175" y="195"/>
                    <a:pt x="172" y="197"/>
                  </a:cubicBezTo>
                  <a:close/>
                  <a:moveTo>
                    <a:pt x="73" y="208"/>
                  </a:moveTo>
                  <a:cubicBezTo>
                    <a:pt x="108" y="169"/>
                    <a:pt x="108" y="169"/>
                    <a:pt x="108" y="169"/>
                  </a:cubicBezTo>
                  <a:cubicBezTo>
                    <a:pt x="125" y="168"/>
                    <a:pt x="125" y="168"/>
                    <a:pt x="125" y="168"/>
                  </a:cubicBezTo>
                  <a:cubicBezTo>
                    <a:pt x="158" y="205"/>
                    <a:pt x="158" y="205"/>
                    <a:pt x="158" y="205"/>
                  </a:cubicBezTo>
                  <a:cubicBezTo>
                    <a:pt x="143" y="212"/>
                    <a:pt x="126" y="216"/>
                    <a:pt x="109" y="216"/>
                  </a:cubicBezTo>
                  <a:cubicBezTo>
                    <a:pt x="96" y="215"/>
                    <a:pt x="84" y="212"/>
                    <a:pt x="73" y="208"/>
                  </a:cubicBezTo>
                  <a:close/>
                  <a:moveTo>
                    <a:pt x="51" y="194"/>
                  </a:moveTo>
                  <a:cubicBezTo>
                    <a:pt x="88" y="134"/>
                    <a:pt x="88" y="134"/>
                    <a:pt x="88" y="134"/>
                  </a:cubicBezTo>
                  <a:cubicBezTo>
                    <a:pt x="105" y="146"/>
                    <a:pt x="105" y="146"/>
                    <a:pt x="105" y="146"/>
                  </a:cubicBezTo>
                  <a:cubicBezTo>
                    <a:pt x="61" y="201"/>
                    <a:pt x="61" y="201"/>
                    <a:pt x="61" y="201"/>
                  </a:cubicBezTo>
                  <a:cubicBezTo>
                    <a:pt x="58" y="199"/>
                    <a:pt x="54" y="197"/>
                    <a:pt x="51" y="194"/>
                  </a:cubicBezTo>
                  <a:close/>
                  <a:moveTo>
                    <a:pt x="10" y="108"/>
                  </a:moveTo>
                  <a:cubicBezTo>
                    <a:pt x="10" y="106"/>
                    <a:pt x="10" y="105"/>
                    <a:pt x="11" y="104"/>
                  </a:cubicBezTo>
                  <a:cubicBezTo>
                    <a:pt x="58" y="125"/>
                    <a:pt x="58" y="125"/>
                    <a:pt x="58" y="125"/>
                  </a:cubicBezTo>
                  <a:cubicBezTo>
                    <a:pt x="64" y="141"/>
                    <a:pt x="64" y="141"/>
                    <a:pt x="64" y="141"/>
                  </a:cubicBezTo>
                  <a:cubicBezTo>
                    <a:pt x="39" y="184"/>
                    <a:pt x="39" y="184"/>
                    <a:pt x="39" y="184"/>
                  </a:cubicBezTo>
                  <a:cubicBezTo>
                    <a:pt x="20" y="164"/>
                    <a:pt x="9" y="137"/>
                    <a:pt x="10" y="10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4" name="Oval 1094"/>
            <p:cNvSpPr>
              <a:spLocks noChangeArrowheads="1"/>
            </p:cNvSpPr>
            <p:nvPr/>
          </p:nvSpPr>
          <p:spPr bwMode="auto">
            <a:xfrm>
              <a:off x="9883776" y="9726613"/>
              <a:ext cx="30163" cy="30162"/>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5" name="Freeform 1095"/>
            <p:cNvSpPr>
              <a:spLocks/>
            </p:cNvSpPr>
            <p:nvPr/>
          </p:nvSpPr>
          <p:spPr bwMode="auto">
            <a:xfrm>
              <a:off x="9815513" y="9771063"/>
              <a:ext cx="34925" cy="34925"/>
            </a:xfrm>
            <a:custGeom>
              <a:avLst/>
              <a:gdLst>
                <a:gd name="T0" fmla="*/ 0 w 9"/>
                <a:gd name="T1" fmla="*/ 3 h 9"/>
                <a:gd name="T2" fmla="*/ 3 w 9"/>
                <a:gd name="T3" fmla="*/ 9 h 9"/>
                <a:gd name="T4" fmla="*/ 8 w 9"/>
                <a:gd name="T5" fmla="*/ 6 h 9"/>
                <a:gd name="T6" fmla="*/ 6 w 9"/>
                <a:gd name="T7" fmla="*/ 1 h 9"/>
                <a:gd name="T8" fmla="*/ 0 w 9"/>
                <a:gd name="T9" fmla="*/ 3 h 9"/>
              </a:gdLst>
              <a:ahLst/>
              <a:cxnLst>
                <a:cxn ang="0">
                  <a:pos x="T0" y="T1"/>
                </a:cxn>
                <a:cxn ang="0">
                  <a:pos x="T2" y="T3"/>
                </a:cxn>
                <a:cxn ang="0">
                  <a:pos x="T4" y="T5"/>
                </a:cxn>
                <a:cxn ang="0">
                  <a:pos x="T6" y="T7"/>
                </a:cxn>
                <a:cxn ang="0">
                  <a:pos x="T8" y="T9"/>
                </a:cxn>
              </a:cxnLst>
              <a:rect l="0" t="0" r="r" b="b"/>
              <a:pathLst>
                <a:path w="9" h="9">
                  <a:moveTo>
                    <a:pt x="0" y="3"/>
                  </a:moveTo>
                  <a:cubicBezTo>
                    <a:pt x="0" y="5"/>
                    <a:pt x="1" y="8"/>
                    <a:pt x="3" y="9"/>
                  </a:cubicBezTo>
                  <a:cubicBezTo>
                    <a:pt x="5" y="9"/>
                    <a:pt x="8" y="8"/>
                    <a:pt x="8" y="6"/>
                  </a:cubicBezTo>
                  <a:cubicBezTo>
                    <a:pt x="9" y="4"/>
                    <a:pt x="8" y="1"/>
                    <a:pt x="6" y="1"/>
                  </a:cubicBezTo>
                  <a:cubicBezTo>
                    <a:pt x="4" y="0"/>
                    <a:pt x="1" y="1"/>
                    <a:pt x="0"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6" name="Freeform 1096"/>
            <p:cNvSpPr>
              <a:spLocks/>
            </p:cNvSpPr>
            <p:nvPr/>
          </p:nvSpPr>
          <p:spPr bwMode="auto">
            <a:xfrm>
              <a:off x="9839326" y="9850438"/>
              <a:ext cx="36513" cy="33337"/>
            </a:xfrm>
            <a:custGeom>
              <a:avLst/>
              <a:gdLst>
                <a:gd name="T0" fmla="*/ 3 w 10"/>
                <a:gd name="T1" fmla="*/ 8 h 9"/>
                <a:gd name="T2" fmla="*/ 8 w 10"/>
                <a:gd name="T3" fmla="*/ 7 h 9"/>
                <a:gd name="T4" fmla="*/ 8 w 10"/>
                <a:gd name="T5" fmla="*/ 1 h 9"/>
                <a:gd name="T6" fmla="*/ 2 w 10"/>
                <a:gd name="T7" fmla="*/ 2 h 9"/>
                <a:gd name="T8" fmla="*/ 3 w 10"/>
                <a:gd name="T9" fmla="*/ 8 h 9"/>
              </a:gdLst>
              <a:ahLst/>
              <a:cxnLst>
                <a:cxn ang="0">
                  <a:pos x="T0" y="T1"/>
                </a:cxn>
                <a:cxn ang="0">
                  <a:pos x="T2" y="T3"/>
                </a:cxn>
                <a:cxn ang="0">
                  <a:pos x="T4" y="T5"/>
                </a:cxn>
                <a:cxn ang="0">
                  <a:pos x="T6" y="T7"/>
                </a:cxn>
                <a:cxn ang="0">
                  <a:pos x="T8" y="T9"/>
                </a:cxn>
              </a:cxnLst>
              <a:rect l="0" t="0" r="r" b="b"/>
              <a:pathLst>
                <a:path w="10" h="9">
                  <a:moveTo>
                    <a:pt x="3" y="8"/>
                  </a:moveTo>
                  <a:cubicBezTo>
                    <a:pt x="5" y="9"/>
                    <a:pt x="7" y="9"/>
                    <a:pt x="8" y="7"/>
                  </a:cubicBezTo>
                  <a:cubicBezTo>
                    <a:pt x="10" y="5"/>
                    <a:pt x="10" y="3"/>
                    <a:pt x="8" y="1"/>
                  </a:cubicBezTo>
                  <a:cubicBezTo>
                    <a:pt x="6" y="0"/>
                    <a:pt x="3" y="0"/>
                    <a:pt x="2" y="2"/>
                  </a:cubicBezTo>
                  <a:cubicBezTo>
                    <a:pt x="0" y="4"/>
                    <a:pt x="1" y="7"/>
                    <a:pt x="3"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7" name="Freeform 1097"/>
            <p:cNvSpPr>
              <a:spLocks/>
            </p:cNvSpPr>
            <p:nvPr/>
          </p:nvSpPr>
          <p:spPr bwMode="auto">
            <a:xfrm>
              <a:off x="9925051" y="9850438"/>
              <a:ext cx="33338" cy="33337"/>
            </a:xfrm>
            <a:custGeom>
              <a:avLst/>
              <a:gdLst>
                <a:gd name="T0" fmla="*/ 1 w 9"/>
                <a:gd name="T1" fmla="*/ 7 h 9"/>
                <a:gd name="T2" fmla="*/ 7 w 9"/>
                <a:gd name="T3" fmla="*/ 8 h 9"/>
                <a:gd name="T4" fmla="*/ 8 w 9"/>
                <a:gd name="T5" fmla="*/ 2 h 9"/>
                <a:gd name="T6" fmla="*/ 2 w 9"/>
                <a:gd name="T7" fmla="*/ 1 h 9"/>
                <a:gd name="T8" fmla="*/ 1 w 9"/>
                <a:gd name="T9" fmla="*/ 7 h 9"/>
              </a:gdLst>
              <a:ahLst/>
              <a:cxnLst>
                <a:cxn ang="0">
                  <a:pos x="T0" y="T1"/>
                </a:cxn>
                <a:cxn ang="0">
                  <a:pos x="T2" y="T3"/>
                </a:cxn>
                <a:cxn ang="0">
                  <a:pos x="T4" y="T5"/>
                </a:cxn>
                <a:cxn ang="0">
                  <a:pos x="T6" y="T7"/>
                </a:cxn>
                <a:cxn ang="0">
                  <a:pos x="T8" y="T9"/>
                </a:cxn>
              </a:cxnLst>
              <a:rect l="0" t="0" r="r" b="b"/>
              <a:pathLst>
                <a:path w="9" h="9">
                  <a:moveTo>
                    <a:pt x="1" y="7"/>
                  </a:moveTo>
                  <a:cubicBezTo>
                    <a:pt x="2" y="9"/>
                    <a:pt x="5" y="9"/>
                    <a:pt x="7" y="8"/>
                  </a:cubicBezTo>
                  <a:cubicBezTo>
                    <a:pt x="8" y="7"/>
                    <a:pt x="9" y="4"/>
                    <a:pt x="8" y="2"/>
                  </a:cubicBezTo>
                  <a:cubicBezTo>
                    <a:pt x="6" y="0"/>
                    <a:pt x="4" y="0"/>
                    <a:pt x="2" y="1"/>
                  </a:cubicBezTo>
                  <a:cubicBezTo>
                    <a:pt x="0" y="3"/>
                    <a:pt x="0" y="5"/>
                    <a:pt x="1"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8" name="Freeform 1098"/>
            <p:cNvSpPr>
              <a:spLocks/>
            </p:cNvSpPr>
            <p:nvPr/>
          </p:nvSpPr>
          <p:spPr bwMode="auto">
            <a:xfrm>
              <a:off x="9947276" y="9771063"/>
              <a:ext cx="38100" cy="34925"/>
            </a:xfrm>
            <a:custGeom>
              <a:avLst/>
              <a:gdLst>
                <a:gd name="T0" fmla="*/ 1 w 10"/>
                <a:gd name="T1" fmla="*/ 6 h 9"/>
                <a:gd name="T2" fmla="*/ 6 w 10"/>
                <a:gd name="T3" fmla="*/ 9 h 9"/>
                <a:gd name="T4" fmla="*/ 9 w 10"/>
                <a:gd name="T5" fmla="*/ 3 h 9"/>
                <a:gd name="T6" fmla="*/ 4 w 10"/>
                <a:gd name="T7" fmla="*/ 1 h 9"/>
                <a:gd name="T8" fmla="*/ 1 w 10"/>
                <a:gd name="T9" fmla="*/ 6 h 9"/>
              </a:gdLst>
              <a:ahLst/>
              <a:cxnLst>
                <a:cxn ang="0">
                  <a:pos x="T0" y="T1"/>
                </a:cxn>
                <a:cxn ang="0">
                  <a:pos x="T2" y="T3"/>
                </a:cxn>
                <a:cxn ang="0">
                  <a:pos x="T4" y="T5"/>
                </a:cxn>
                <a:cxn ang="0">
                  <a:pos x="T6" y="T7"/>
                </a:cxn>
                <a:cxn ang="0">
                  <a:pos x="T8" y="T9"/>
                </a:cxn>
              </a:cxnLst>
              <a:rect l="0" t="0" r="r" b="b"/>
              <a:pathLst>
                <a:path w="10" h="9">
                  <a:moveTo>
                    <a:pt x="1" y="6"/>
                  </a:moveTo>
                  <a:cubicBezTo>
                    <a:pt x="2" y="8"/>
                    <a:pt x="4" y="9"/>
                    <a:pt x="6" y="9"/>
                  </a:cubicBezTo>
                  <a:cubicBezTo>
                    <a:pt x="8" y="8"/>
                    <a:pt x="10" y="5"/>
                    <a:pt x="9" y="3"/>
                  </a:cubicBezTo>
                  <a:cubicBezTo>
                    <a:pt x="8" y="1"/>
                    <a:pt x="6" y="0"/>
                    <a:pt x="4" y="1"/>
                  </a:cubicBezTo>
                  <a:cubicBezTo>
                    <a:pt x="2" y="1"/>
                    <a:pt x="0" y="4"/>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29" name="Oval 1099"/>
            <p:cNvSpPr>
              <a:spLocks noChangeArrowheads="1"/>
            </p:cNvSpPr>
            <p:nvPr/>
          </p:nvSpPr>
          <p:spPr bwMode="auto">
            <a:xfrm>
              <a:off x="9850438" y="9759950"/>
              <a:ext cx="96838" cy="984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0" name="Freeform 1100"/>
            <p:cNvSpPr>
              <a:spLocks/>
            </p:cNvSpPr>
            <p:nvPr/>
          </p:nvSpPr>
          <p:spPr bwMode="auto">
            <a:xfrm>
              <a:off x="9947276" y="9880600"/>
              <a:ext cx="209550" cy="247650"/>
            </a:xfrm>
            <a:custGeom>
              <a:avLst/>
              <a:gdLst>
                <a:gd name="T0" fmla="*/ 0 w 56"/>
                <a:gd name="T1" fmla="*/ 12 h 66"/>
                <a:gd name="T2" fmla="*/ 46 w 56"/>
                <a:gd name="T3" fmla="*/ 66 h 66"/>
                <a:gd name="T4" fmla="*/ 56 w 56"/>
                <a:gd name="T5" fmla="*/ 58 h 66"/>
                <a:gd name="T6" fmla="*/ 17 w 56"/>
                <a:gd name="T7" fmla="*/ 0 h 66"/>
                <a:gd name="T8" fmla="*/ 0 w 56"/>
                <a:gd name="T9" fmla="*/ 12 h 66"/>
              </a:gdLst>
              <a:ahLst/>
              <a:cxnLst>
                <a:cxn ang="0">
                  <a:pos x="T0" y="T1"/>
                </a:cxn>
                <a:cxn ang="0">
                  <a:pos x="T2" y="T3"/>
                </a:cxn>
                <a:cxn ang="0">
                  <a:pos x="T4" y="T5"/>
                </a:cxn>
                <a:cxn ang="0">
                  <a:pos x="T6" y="T7"/>
                </a:cxn>
                <a:cxn ang="0">
                  <a:pos x="T8" y="T9"/>
                </a:cxn>
              </a:cxnLst>
              <a:rect l="0" t="0" r="r" b="b"/>
              <a:pathLst>
                <a:path w="56" h="66">
                  <a:moveTo>
                    <a:pt x="0" y="12"/>
                  </a:moveTo>
                  <a:cubicBezTo>
                    <a:pt x="46" y="66"/>
                    <a:pt x="46" y="66"/>
                    <a:pt x="46" y="66"/>
                  </a:cubicBezTo>
                  <a:cubicBezTo>
                    <a:pt x="49" y="64"/>
                    <a:pt x="53" y="61"/>
                    <a:pt x="56" y="58"/>
                  </a:cubicBezTo>
                  <a:cubicBezTo>
                    <a:pt x="17" y="0"/>
                    <a:pt x="17" y="0"/>
                    <a:pt x="17" y="0"/>
                  </a:cubicBezTo>
                  <a:lnTo>
                    <a:pt x="0" y="12"/>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1" name="Freeform 1101"/>
            <p:cNvSpPr>
              <a:spLocks/>
            </p:cNvSpPr>
            <p:nvPr/>
          </p:nvSpPr>
          <p:spPr bwMode="auto">
            <a:xfrm>
              <a:off x="9999663" y="9655175"/>
              <a:ext cx="269875" cy="146050"/>
            </a:xfrm>
            <a:custGeom>
              <a:avLst/>
              <a:gdLst>
                <a:gd name="T0" fmla="*/ 0 w 72"/>
                <a:gd name="T1" fmla="*/ 19 h 39"/>
                <a:gd name="T2" fmla="*/ 6 w 72"/>
                <a:gd name="T3" fmla="*/ 39 h 39"/>
                <a:gd name="T4" fmla="*/ 72 w 72"/>
                <a:gd name="T5" fmla="*/ 12 h 39"/>
                <a:gd name="T6" fmla="*/ 68 w 72"/>
                <a:gd name="T7" fmla="*/ 0 h 39"/>
                <a:gd name="T8" fmla="*/ 0 w 72"/>
                <a:gd name="T9" fmla="*/ 19 h 39"/>
              </a:gdLst>
              <a:ahLst/>
              <a:cxnLst>
                <a:cxn ang="0">
                  <a:pos x="T0" y="T1"/>
                </a:cxn>
                <a:cxn ang="0">
                  <a:pos x="T2" y="T3"/>
                </a:cxn>
                <a:cxn ang="0">
                  <a:pos x="T4" y="T5"/>
                </a:cxn>
                <a:cxn ang="0">
                  <a:pos x="T6" y="T7"/>
                </a:cxn>
                <a:cxn ang="0">
                  <a:pos x="T8" y="T9"/>
                </a:cxn>
              </a:cxnLst>
              <a:rect l="0" t="0" r="r" b="b"/>
              <a:pathLst>
                <a:path w="72" h="39">
                  <a:moveTo>
                    <a:pt x="0" y="19"/>
                  </a:moveTo>
                  <a:cubicBezTo>
                    <a:pt x="6" y="39"/>
                    <a:pt x="6" y="39"/>
                    <a:pt x="6" y="39"/>
                  </a:cubicBezTo>
                  <a:cubicBezTo>
                    <a:pt x="72" y="12"/>
                    <a:pt x="72" y="12"/>
                    <a:pt x="72" y="12"/>
                  </a:cubicBezTo>
                  <a:cubicBezTo>
                    <a:pt x="71" y="8"/>
                    <a:pt x="68" y="0"/>
                    <a:pt x="68" y="0"/>
                  </a:cubicBezTo>
                  <a:lnTo>
                    <a:pt x="0"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2" name="Freeform 1102"/>
            <p:cNvSpPr>
              <a:spLocks/>
            </p:cNvSpPr>
            <p:nvPr/>
          </p:nvSpPr>
          <p:spPr bwMode="auto">
            <a:xfrm>
              <a:off x="9850438" y="9423400"/>
              <a:ext cx="77788" cy="265112"/>
            </a:xfrm>
            <a:custGeom>
              <a:avLst/>
              <a:gdLst>
                <a:gd name="T0" fmla="*/ 0 w 21"/>
                <a:gd name="T1" fmla="*/ 71 h 71"/>
                <a:gd name="T2" fmla="*/ 21 w 21"/>
                <a:gd name="T3" fmla="*/ 71 h 71"/>
                <a:gd name="T4" fmla="*/ 16 w 21"/>
                <a:gd name="T5" fmla="*/ 0 h 71"/>
                <a:gd name="T6" fmla="*/ 3 w 21"/>
                <a:gd name="T7" fmla="*/ 1 h 71"/>
                <a:gd name="T8" fmla="*/ 0 w 21"/>
                <a:gd name="T9" fmla="*/ 71 h 71"/>
              </a:gdLst>
              <a:ahLst/>
              <a:cxnLst>
                <a:cxn ang="0">
                  <a:pos x="T0" y="T1"/>
                </a:cxn>
                <a:cxn ang="0">
                  <a:pos x="T2" y="T3"/>
                </a:cxn>
                <a:cxn ang="0">
                  <a:pos x="T4" y="T5"/>
                </a:cxn>
                <a:cxn ang="0">
                  <a:pos x="T6" y="T7"/>
                </a:cxn>
                <a:cxn ang="0">
                  <a:pos x="T8" y="T9"/>
                </a:cxn>
              </a:cxnLst>
              <a:rect l="0" t="0" r="r" b="b"/>
              <a:pathLst>
                <a:path w="21" h="71">
                  <a:moveTo>
                    <a:pt x="0" y="71"/>
                  </a:moveTo>
                  <a:cubicBezTo>
                    <a:pt x="21" y="71"/>
                    <a:pt x="21" y="71"/>
                    <a:pt x="21" y="71"/>
                  </a:cubicBezTo>
                  <a:cubicBezTo>
                    <a:pt x="16" y="0"/>
                    <a:pt x="16" y="0"/>
                    <a:pt x="16" y="0"/>
                  </a:cubicBezTo>
                  <a:cubicBezTo>
                    <a:pt x="11" y="0"/>
                    <a:pt x="7" y="0"/>
                    <a:pt x="3" y="1"/>
                  </a:cubicBezTo>
                  <a:lnTo>
                    <a:pt x="0" y="7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3" name="Freeform 1103"/>
            <p:cNvSpPr>
              <a:spLocks/>
            </p:cNvSpPr>
            <p:nvPr/>
          </p:nvSpPr>
          <p:spPr bwMode="auto">
            <a:xfrm>
              <a:off x="9520238" y="9682163"/>
              <a:ext cx="273050" cy="138112"/>
            </a:xfrm>
            <a:custGeom>
              <a:avLst/>
              <a:gdLst>
                <a:gd name="T0" fmla="*/ 0 w 73"/>
                <a:gd name="T1" fmla="*/ 13 h 37"/>
                <a:gd name="T2" fmla="*/ 67 w 73"/>
                <a:gd name="T3" fmla="*/ 37 h 37"/>
                <a:gd name="T4" fmla="*/ 73 w 73"/>
                <a:gd name="T5" fmla="*/ 17 h 37"/>
                <a:gd name="T6" fmla="*/ 4 w 73"/>
                <a:gd name="T7" fmla="*/ 0 h 37"/>
                <a:gd name="T8" fmla="*/ 0 w 73"/>
                <a:gd name="T9" fmla="*/ 13 h 37"/>
              </a:gdLst>
              <a:ahLst/>
              <a:cxnLst>
                <a:cxn ang="0">
                  <a:pos x="T0" y="T1"/>
                </a:cxn>
                <a:cxn ang="0">
                  <a:pos x="T2" y="T3"/>
                </a:cxn>
                <a:cxn ang="0">
                  <a:pos x="T4" y="T5"/>
                </a:cxn>
                <a:cxn ang="0">
                  <a:pos x="T6" y="T7"/>
                </a:cxn>
                <a:cxn ang="0">
                  <a:pos x="T8" y="T9"/>
                </a:cxn>
              </a:cxnLst>
              <a:rect l="0" t="0" r="r" b="b"/>
              <a:pathLst>
                <a:path w="73" h="37">
                  <a:moveTo>
                    <a:pt x="0" y="13"/>
                  </a:moveTo>
                  <a:cubicBezTo>
                    <a:pt x="67" y="37"/>
                    <a:pt x="67" y="37"/>
                    <a:pt x="67" y="37"/>
                  </a:cubicBezTo>
                  <a:cubicBezTo>
                    <a:pt x="73" y="17"/>
                    <a:pt x="73" y="17"/>
                    <a:pt x="73" y="17"/>
                  </a:cubicBezTo>
                  <a:cubicBezTo>
                    <a:pt x="4" y="0"/>
                    <a:pt x="4" y="0"/>
                    <a:pt x="4" y="0"/>
                  </a:cubicBezTo>
                  <a:cubicBezTo>
                    <a:pt x="3" y="4"/>
                    <a:pt x="1" y="8"/>
                    <a:pt x="0" y="1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4" name="Freeform 1104"/>
            <p:cNvSpPr>
              <a:spLocks/>
            </p:cNvSpPr>
            <p:nvPr/>
          </p:nvSpPr>
          <p:spPr bwMode="auto">
            <a:xfrm>
              <a:off x="9666288" y="9891713"/>
              <a:ext cx="201613" cy="250825"/>
            </a:xfrm>
            <a:custGeom>
              <a:avLst/>
              <a:gdLst>
                <a:gd name="T0" fmla="*/ 0 w 54"/>
                <a:gd name="T1" fmla="*/ 60 h 67"/>
                <a:gd name="T2" fmla="*/ 10 w 54"/>
                <a:gd name="T3" fmla="*/ 67 h 67"/>
                <a:gd name="T4" fmla="*/ 54 w 54"/>
                <a:gd name="T5" fmla="*/ 12 h 67"/>
                <a:gd name="T6" fmla="*/ 37 w 54"/>
                <a:gd name="T7" fmla="*/ 0 h 67"/>
                <a:gd name="T8" fmla="*/ 0 w 54"/>
                <a:gd name="T9" fmla="*/ 60 h 67"/>
              </a:gdLst>
              <a:ahLst/>
              <a:cxnLst>
                <a:cxn ang="0">
                  <a:pos x="T0" y="T1"/>
                </a:cxn>
                <a:cxn ang="0">
                  <a:pos x="T2" y="T3"/>
                </a:cxn>
                <a:cxn ang="0">
                  <a:pos x="T4" y="T5"/>
                </a:cxn>
                <a:cxn ang="0">
                  <a:pos x="T6" y="T7"/>
                </a:cxn>
                <a:cxn ang="0">
                  <a:pos x="T8" y="T9"/>
                </a:cxn>
              </a:cxnLst>
              <a:rect l="0" t="0" r="r" b="b"/>
              <a:pathLst>
                <a:path w="54" h="67">
                  <a:moveTo>
                    <a:pt x="0" y="60"/>
                  </a:moveTo>
                  <a:cubicBezTo>
                    <a:pt x="3" y="63"/>
                    <a:pt x="7" y="65"/>
                    <a:pt x="10" y="67"/>
                  </a:cubicBezTo>
                  <a:cubicBezTo>
                    <a:pt x="54" y="12"/>
                    <a:pt x="54" y="12"/>
                    <a:pt x="54" y="12"/>
                  </a:cubicBezTo>
                  <a:cubicBezTo>
                    <a:pt x="37" y="0"/>
                    <a:pt x="37" y="0"/>
                    <a:pt x="37" y="0"/>
                  </a:cubicBezTo>
                  <a:lnTo>
                    <a:pt x="0" y="6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5" name="Freeform 1105"/>
            <p:cNvSpPr>
              <a:spLocks/>
            </p:cNvSpPr>
            <p:nvPr/>
          </p:nvSpPr>
          <p:spPr bwMode="auto">
            <a:xfrm>
              <a:off x="9509126" y="9779000"/>
              <a:ext cx="206375" cy="300037"/>
            </a:xfrm>
            <a:custGeom>
              <a:avLst/>
              <a:gdLst>
                <a:gd name="T0" fmla="*/ 1 w 55"/>
                <a:gd name="T1" fmla="*/ 4 h 80"/>
                <a:gd name="T2" fmla="*/ 30 w 55"/>
                <a:gd name="T3" fmla="*/ 80 h 80"/>
                <a:gd name="T4" fmla="*/ 55 w 55"/>
                <a:gd name="T5" fmla="*/ 37 h 80"/>
                <a:gd name="T6" fmla="*/ 49 w 55"/>
                <a:gd name="T7" fmla="*/ 21 h 80"/>
                <a:gd name="T8" fmla="*/ 2 w 55"/>
                <a:gd name="T9" fmla="*/ 0 h 80"/>
                <a:gd name="T10" fmla="*/ 1 w 55"/>
                <a:gd name="T11" fmla="*/ 4 h 80"/>
              </a:gdLst>
              <a:ahLst/>
              <a:cxnLst>
                <a:cxn ang="0">
                  <a:pos x="T0" y="T1"/>
                </a:cxn>
                <a:cxn ang="0">
                  <a:pos x="T2" y="T3"/>
                </a:cxn>
                <a:cxn ang="0">
                  <a:pos x="T4" y="T5"/>
                </a:cxn>
                <a:cxn ang="0">
                  <a:pos x="T6" y="T7"/>
                </a:cxn>
                <a:cxn ang="0">
                  <a:pos x="T8" y="T9"/>
                </a:cxn>
                <a:cxn ang="0">
                  <a:pos x="T10" y="T11"/>
                </a:cxn>
              </a:cxnLst>
              <a:rect l="0" t="0" r="r" b="b"/>
              <a:pathLst>
                <a:path w="55" h="80">
                  <a:moveTo>
                    <a:pt x="1" y="4"/>
                  </a:moveTo>
                  <a:cubicBezTo>
                    <a:pt x="0" y="33"/>
                    <a:pt x="11" y="60"/>
                    <a:pt x="30" y="80"/>
                  </a:cubicBezTo>
                  <a:cubicBezTo>
                    <a:pt x="55" y="37"/>
                    <a:pt x="55" y="37"/>
                    <a:pt x="55" y="37"/>
                  </a:cubicBezTo>
                  <a:cubicBezTo>
                    <a:pt x="49" y="21"/>
                    <a:pt x="49" y="21"/>
                    <a:pt x="49" y="21"/>
                  </a:cubicBezTo>
                  <a:cubicBezTo>
                    <a:pt x="2" y="0"/>
                    <a:pt x="2" y="0"/>
                    <a:pt x="2" y="0"/>
                  </a:cubicBezTo>
                  <a:cubicBezTo>
                    <a:pt x="1" y="1"/>
                    <a:pt x="1" y="2"/>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6" name="Freeform 1106"/>
            <p:cNvSpPr>
              <a:spLocks/>
            </p:cNvSpPr>
            <p:nvPr/>
          </p:nvSpPr>
          <p:spPr bwMode="auto">
            <a:xfrm>
              <a:off x="9748838" y="10018713"/>
              <a:ext cx="319088" cy="180975"/>
            </a:xfrm>
            <a:custGeom>
              <a:avLst/>
              <a:gdLst>
                <a:gd name="T0" fmla="*/ 0 w 85"/>
                <a:gd name="T1" fmla="*/ 40 h 48"/>
                <a:gd name="T2" fmla="*/ 36 w 85"/>
                <a:gd name="T3" fmla="*/ 48 h 48"/>
                <a:gd name="T4" fmla="*/ 85 w 85"/>
                <a:gd name="T5" fmla="*/ 37 h 48"/>
                <a:gd name="T6" fmla="*/ 52 w 85"/>
                <a:gd name="T7" fmla="*/ 0 h 48"/>
                <a:gd name="T8" fmla="*/ 35 w 85"/>
                <a:gd name="T9" fmla="*/ 1 h 48"/>
                <a:gd name="T10" fmla="*/ 0 w 85"/>
                <a:gd name="T11" fmla="*/ 40 h 48"/>
              </a:gdLst>
              <a:ahLst/>
              <a:cxnLst>
                <a:cxn ang="0">
                  <a:pos x="T0" y="T1"/>
                </a:cxn>
                <a:cxn ang="0">
                  <a:pos x="T2" y="T3"/>
                </a:cxn>
                <a:cxn ang="0">
                  <a:pos x="T4" y="T5"/>
                </a:cxn>
                <a:cxn ang="0">
                  <a:pos x="T6" y="T7"/>
                </a:cxn>
                <a:cxn ang="0">
                  <a:pos x="T8" y="T9"/>
                </a:cxn>
                <a:cxn ang="0">
                  <a:pos x="T10" y="T11"/>
                </a:cxn>
              </a:cxnLst>
              <a:rect l="0" t="0" r="r" b="b"/>
              <a:pathLst>
                <a:path w="85" h="48">
                  <a:moveTo>
                    <a:pt x="0" y="40"/>
                  </a:moveTo>
                  <a:cubicBezTo>
                    <a:pt x="11" y="44"/>
                    <a:pt x="23" y="47"/>
                    <a:pt x="36" y="48"/>
                  </a:cubicBezTo>
                  <a:cubicBezTo>
                    <a:pt x="53" y="48"/>
                    <a:pt x="70" y="44"/>
                    <a:pt x="85" y="37"/>
                  </a:cubicBezTo>
                  <a:cubicBezTo>
                    <a:pt x="52" y="0"/>
                    <a:pt x="52" y="0"/>
                    <a:pt x="52" y="0"/>
                  </a:cubicBezTo>
                  <a:cubicBezTo>
                    <a:pt x="35" y="1"/>
                    <a:pt x="35" y="1"/>
                    <a:pt x="35" y="1"/>
                  </a:cubicBezTo>
                  <a:lnTo>
                    <a:pt x="0" y="4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7" name="Freeform 1107"/>
            <p:cNvSpPr>
              <a:spLocks/>
            </p:cNvSpPr>
            <p:nvPr/>
          </p:nvSpPr>
          <p:spPr bwMode="auto">
            <a:xfrm>
              <a:off x="10098088" y="9756775"/>
              <a:ext cx="190500" cy="307975"/>
            </a:xfrm>
            <a:custGeom>
              <a:avLst/>
              <a:gdLst>
                <a:gd name="T0" fmla="*/ 0 w 51"/>
                <a:gd name="T1" fmla="*/ 37 h 82"/>
                <a:gd name="T2" fmla="*/ 25 w 51"/>
                <a:gd name="T3" fmla="*/ 82 h 82"/>
                <a:gd name="T4" fmla="*/ 50 w 51"/>
                <a:gd name="T5" fmla="*/ 19 h 82"/>
                <a:gd name="T6" fmla="*/ 49 w 51"/>
                <a:gd name="T7" fmla="*/ 0 h 82"/>
                <a:gd name="T8" fmla="*/ 4 w 51"/>
                <a:gd name="T9" fmla="*/ 20 h 82"/>
                <a:gd name="T10" fmla="*/ 0 w 51"/>
                <a:gd name="T11" fmla="*/ 37 h 82"/>
              </a:gdLst>
              <a:ahLst/>
              <a:cxnLst>
                <a:cxn ang="0">
                  <a:pos x="T0" y="T1"/>
                </a:cxn>
                <a:cxn ang="0">
                  <a:pos x="T2" y="T3"/>
                </a:cxn>
                <a:cxn ang="0">
                  <a:pos x="T4" y="T5"/>
                </a:cxn>
                <a:cxn ang="0">
                  <a:pos x="T6" y="T7"/>
                </a:cxn>
                <a:cxn ang="0">
                  <a:pos x="T8" y="T9"/>
                </a:cxn>
                <a:cxn ang="0">
                  <a:pos x="T10" y="T11"/>
                </a:cxn>
              </a:cxnLst>
              <a:rect l="0" t="0" r="r" b="b"/>
              <a:pathLst>
                <a:path w="51" h="82">
                  <a:moveTo>
                    <a:pt x="0" y="37"/>
                  </a:moveTo>
                  <a:cubicBezTo>
                    <a:pt x="25" y="82"/>
                    <a:pt x="25" y="82"/>
                    <a:pt x="25" y="82"/>
                  </a:cubicBezTo>
                  <a:cubicBezTo>
                    <a:pt x="40" y="65"/>
                    <a:pt x="49" y="43"/>
                    <a:pt x="50" y="19"/>
                  </a:cubicBezTo>
                  <a:cubicBezTo>
                    <a:pt x="51" y="13"/>
                    <a:pt x="50" y="6"/>
                    <a:pt x="49" y="0"/>
                  </a:cubicBezTo>
                  <a:cubicBezTo>
                    <a:pt x="4" y="20"/>
                    <a:pt x="4" y="20"/>
                    <a:pt x="4" y="20"/>
                  </a:cubicBezTo>
                  <a:lnTo>
                    <a:pt x="0" y="3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8" name="Freeform 1108"/>
            <p:cNvSpPr>
              <a:spLocks/>
            </p:cNvSpPr>
            <p:nvPr/>
          </p:nvSpPr>
          <p:spPr bwMode="auto">
            <a:xfrm>
              <a:off x="9966326" y="9429750"/>
              <a:ext cx="266700" cy="222250"/>
            </a:xfrm>
            <a:custGeom>
              <a:avLst/>
              <a:gdLst>
                <a:gd name="T0" fmla="*/ 0 w 71"/>
                <a:gd name="T1" fmla="*/ 0 h 59"/>
                <a:gd name="T2" fmla="*/ 5 w 71"/>
                <a:gd name="T3" fmla="*/ 49 h 59"/>
                <a:gd name="T4" fmla="*/ 20 w 71"/>
                <a:gd name="T5" fmla="*/ 59 h 59"/>
                <a:gd name="T6" fmla="*/ 71 w 71"/>
                <a:gd name="T7" fmla="*/ 48 h 59"/>
                <a:gd name="T8" fmla="*/ 0 w 71"/>
                <a:gd name="T9" fmla="*/ 0 h 59"/>
              </a:gdLst>
              <a:ahLst/>
              <a:cxnLst>
                <a:cxn ang="0">
                  <a:pos x="T0" y="T1"/>
                </a:cxn>
                <a:cxn ang="0">
                  <a:pos x="T2" y="T3"/>
                </a:cxn>
                <a:cxn ang="0">
                  <a:pos x="T4" y="T5"/>
                </a:cxn>
                <a:cxn ang="0">
                  <a:pos x="T6" y="T7"/>
                </a:cxn>
                <a:cxn ang="0">
                  <a:pos x="T8" y="T9"/>
                </a:cxn>
              </a:cxnLst>
              <a:rect l="0" t="0" r="r" b="b"/>
              <a:pathLst>
                <a:path w="71" h="59">
                  <a:moveTo>
                    <a:pt x="0" y="0"/>
                  </a:moveTo>
                  <a:cubicBezTo>
                    <a:pt x="5" y="49"/>
                    <a:pt x="5" y="49"/>
                    <a:pt x="5" y="49"/>
                  </a:cubicBezTo>
                  <a:cubicBezTo>
                    <a:pt x="20" y="59"/>
                    <a:pt x="20" y="59"/>
                    <a:pt x="20" y="59"/>
                  </a:cubicBezTo>
                  <a:cubicBezTo>
                    <a:pt x="71" y="48"/>
                    <a:pt x="71" y="48"/>
                    <a:pt x="71" y="48"/>
                  </a:cubicBezTo>
                  <a:cubicBezTo>
                    <a:pt x="56" y="23"/>
                    <a:pt x="30"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39" name="Freeform 1109"/>
            <p:cNvSpPr>
              <a:spLocks/>
            </p:cNvSpPr>
            <p:nvPr/>
          </p:nvSpPr>
          <p:spPr bwMode="auto">
            <a:xfrm>
              <a:off x="9556751" y="9434513"/>
              <a:ext cx="255588" cy="231775"/>
            </a:xfrm>
            <a:custGeom>
              <a:avLst/>
              <a:gdLst>
                <a:gd name="T0" fmla="*/ 0 w 68"/>
                <a:gd name="T1" fmla="*/ 52 h 62"/>
                <a:gd name="T2" fmla="*/ 49 w 68"/>
                <a:gd name="T3" fmla="*/ 62 h 62"/>
                <a:gd name="T4" fmla="*/ 62 w 68"/>
                <a:gd name="T5" fmla="*/ 52 h 62"/>
                <a:gd name="T6" fmla="*/ 68 w 68"/>
                <a:gd name="T7" fmla="*/ 0 h 62"/>
                <a:gd name="T8" fmla="*/ 0 w 68"/>
                <a:gd name="T9" fmla="*/ 52 h 62"/>
              </a:gdLst>
              <a:ahLst/>
              <a:cxnLst>
                <a:cxn ang="0">
                  <a:pos x="T0" y="T1"/>
                </a:cxn>
                <a:cxn ang="0">
                  <a:pos x="T2" y="T3"/>
                </a:cxn>
                <a:cxn ang="0">
                  <a:pos x="T4" y="T5"/>
                </a:cxn>
                <a:cxn ang="0">
                  <a:pos x="T6" y="T7"/>
                </a:cxn>
                <a:cxn ang="0">
                  <a:pos x="T8" y="T9"/>
                </a:cxn>
              </a:cxnLst>
              <a:rect l="0" t="0" r="r" b="b"/>
              <a:pathLst>
                <a:path w="68" h="62">
                  <a:moveTo>
                    <a:pt x="0" y="52"/>
                  </a:moveTo>
                  <a:cubicBezTo>
                    <a:pt x="49" y="62"/>
                    <a:pt x="49" y="62"/>
                    <a:pt x="49" y="62"/>
                  </a:cubicBezTo>
                  <a:cubicBezTo>
                    <a:pt x="62" y="52"/>
                    <a:pt x="62" y="52"/>
                    <a:pt x="62" y="52"/>
                  </a:cubicBezTo>
                  <a:cubicBezTo>
                    <a:pt x="68" y="0"/>
                    <a:pt x="68" y="0"/>
                    <a:pt x="68" y="0"/>
                  </a:cubicBezTo>
                  <a:cubicBezTo>
                    <a:pt x="39" y="7"/>
                    <a:pt x="14" y="26"/>
                    <a:pt x="0" y="5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0" name="Freeform 1110"/>
            <p:cNvSpPr>
              <a:spLocks/>
            </p:cNvSpPr>
            <p:nvPr/>
          </p:nvSpPr>
          <p:spPr bwMode="auto">
            <a:xfrm>
              <a:off x="12504738" y="8042275"/>
              <a:ext cx="1454150" cy="611187"/>
            </a:xfrm>
            <a:custGeom>
              <a:avLst/>
              <a:gdLst>
                <a:gd name="T0" fmla="*/ 0 w 388"/>
                <a:gd name="T1" fmla="*/ 163 h 163"/>
                <a:gd name="T2" fmla="*/ 0 w 388"/>
                <a:gd name="T3" fmla="*/ 163 h 163"/>
                <a:gd name="T4" fmla="*/ 388 w 388"/>
                <a:gd name="T5" fmla="*/ 138 h 163"/>
                <a:gd name="T6" fmla="*/ 345 w 388"/>
                <a:gd name="T7" fmla="*/ 28 h 163"/>
                <a:gd name="T8" fmla="*/ 278 w 388"/>
                <a:gd name="T9" fmla="*/ 16 h 163"/>
                <a:gd name="T10" fmla="*/ 39 w 388"/>
                <a:gd name="T11" fmla="*/ 0 h 163"/>
                <a:gd name="T12" fmla="*/ 0 w 388"/>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388" h="163">
                  <a:moveTo>
                    <a:pt x="0" y="163"/>
                  </a:moveTo>
                  <a:cubicBezTo>
                    <a:pt x="0" y="163"/>
                    <a:pt x="0" y="163"/>
                    <a:pt x="0" y="163"/>
                  </a:cubicBezTo>
                  <a:cubicBezTo>
                    <a:pt x="169" y="152"/>
                    <a:pt x="339" y="141"/>
                    <a:pt x="388" y="138"/>
                  </a:cubicBezTo>
                  <a:cubicBezTo>
                    <a:pt x="345" y="28"/>
                    <a:pt x="345" y="28"/>
                    <a:pt x="345" y="28"/>
                  </a:cubicBezTo>
                  <a:cubicBezTo>
                    <a:pt x="325" y="24"/>
                    <a:pt x="302" y="20"/>
                    <a:pt x="278" y="16"/>
                  </a:cubicBezTo>
                  <a:cubicBezTo>
                    <a:pt x="241" y="11"/>
                    <a:pt x="137" y="3"/>
                    <a:pt x="39" y="0"/>
                  </a:cubicBezTo>
                  <a:cubicBezTo>
                    <a:pt x="39" y="0"/>
                    <a:pt x="5" y="151"/>
                    <a:pt x="0" y="163"/>
                  </a:cubicBezTo>
                  <a:close/>
                </a:path>
              </a:pathLst>
            </a:custGeom>
            <a:solidFill>
              <a:srgbClr val="BDD3E0"/>
            </a:solidFill>
            <a:ln w="10" cap="flat">
              <a:solidFill>
                <a:srgbClr val="21343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1" name="Freeform 1111"/>
            <p:cNvSpPr>
              <a:spLocks/>
            </p:cNvSpPr>
            <p:nvPr/>
          </p:nvSpPr>
          <p:spPr bwMode="auto">
            <a:xfrm>
              <a:off x="10907713" y="8035925"/>
              <a:ext cx="1743075" cy="708025"/>
            </a:xfrm>
            <a:custGeom>
              <a:avLst/>
              <a:gdLst>
                <a:gd name="T0" fmla="*/ 0 w 465"/>
                <a:gd name="T1" fmla="*/ 189 h 189"/>
                <a:gd name="T2" fmla="*/ 28 w 465"/>
                <a:gd name="T3" fmla="*/ 189 h 189"/>
                <a:gd name="T4" fmla="*/ 426 w 465"/>
                <a:gd name="T5" fmla="*/ 165 h 189"/>
                <a:gd name="T6" fmla="*/ 426 w 465"/>
                <a:gd name="T7" fmla="*/ 165 h 189"/>
                <a:gd name="T8" fmla="*/ 465 w 465"/>
                <a:gd name="T9" fmla="*/ 2 h 189"/>
                <a:gd name="T10" fmla="*/ 295 w 465"/>
                <a:gd name="T11" fmla="*/ 7 h 189"/>
                <a:gd name="T12" fmla="*/ 0 w 465"/>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465" h="189">
                  <a:moveTo>
                    <a:pt x="0" y="189"/>
                  </a:moveTo>
                  <a:cubicBezTo>
                    <a:pt x="28" y="189"/>
                    <a:pt x="28" y="189"/>
                    <a:pt x="28" y="189"/>
                  </a:cubicBezTo>
                  <a:cubicBezTo>
                    <a:pt x="28" y="189"/>
                    <a:pt x="227" y="177"/>
                    <a:pt x="426" y="165"/>
                  </a:cubicBezTo>
                  <a:cubicBezTo>
                    <a:pt x="426" y="165"/>
                    <a:pt x="426" y="165"/>
                    <a:pt x="426" y="165"/>
                  </a:cubicBezTo>
                  <a:cubicBezTo>
                    <a:pt x="431" y="153"/>
                    <a:pt x="465" y="2"/>
                    <a:pt x="465" y="2"/>
                  </a:cubicBezTo>
                  <a:cubicBezTo>
                    <a:pt x="398" y="0"/>
                    <a:pt x="334" y="1"/>
                    <a:pt x="295" y="7"/>
                  </a:cubicBezTo>
                  <a:cubicBezTo>
                    <a:pt x="199" y="22"/>
                    <a:pt x="0" y="189"/>
                    <a:pt x="0" y="189"/>
                  </a:cubicBezTo>
                  <a:close/>
                </a:path>
              </a:pathLst>
            </a:custGeom>
            <a:solidFill>
              <a:srgbClr val="BDD3E0"/>
            </a:solidFill>
            <a:ln w="10" cap="flat">
              <a:solidFill>
                <a:srgbClr val="213431"/>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242" name="Freeform 1112"/>
            <p:cNvSpPr>
              <a:spLocks/>
            </p:cNvSpPr>
            <p:nvPr/>
          </p:nvSpPr>
          <p:spPr bwMode="auto">
            <a:xfrm>
              <a:off x="11095038" y="8421688"/>
              <a:ext cx="311150" cy="288925"/>
            </a:xfrm>
            <a:custGeom>
              <a:avLst/>
              <a:gdLst>
                <a:gd name="T0" fmla="*/ 0 w 83"/>
                <a:gd name="T1" fmla="*/ 51 h 77"/>
                <a:gd name="T2" fmla="*/ 27 w 83"/>
                <a:gd name="T3" fmla="*/ 77 h 77"/>
                <a:gd name="T4" fmla="*/ 57 w 83"/>
                <a:gd name="T5" fmla="*/ 77 h 77"/>
                <a:gd name="T6" fmla="*/ 83 w 83"/>
                <a:gd name="T7" fmla="*/ 51 h 77"/>
                <a:gd name="T8" fmla="*/ 83 w 83"/>
                <a:gd name="T9" fmla="*/ 27 h 77"/>
                <a:gd name="T10" fmla="*/ 57 w 83"/>
                <a:gd name="T11" fmla="*/ 0 h 77"/>
                <a:gd name="T12" fmla="*/ 27 w 83"/>
                <a:gd name="T13" fmla="*/ 0 h 77"/>
                <a:gd name="T14" fmla="*/ 0 w 83"/>
                <a:gd name="T15" fmla="*/ 27 h 77"/>
                <a:gd name="T16" fmla="*/ 0 w 83"/>
                <a:gd name="T17" fmla="*/ 5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7">
                  <a:moveTo>
                    <a:pt x="0" y="51"/>
                  </a:moveTo>
                  <a:cubicBezTo>
                    <a:pt x="0" y="65"/>
                    <a:pt x="12" y="77"/>
                    <a:pt x="27" y="77"/>
                  </a:cubicBezTo>
                  <a:cubicBezTo>
                    <a:pt x="57" y="77"/>
                    <a:pt x="57" y="77"/>
                    <a:pt x="57" y="77"/>
                  </a:cubicBezTo>
                  <a:cubicBezTo>
                    <a:pt x="72" y="77"/>
                    <a:pt x="83" y="65"/>
                    <a:pt x="83" y="51"/>
                  </a:cubicBezTo>
                  <a:cubicBezTo>
                    <a:pt x="83" y="27"/>
                    <a:pt x="83" y="27"/>
                    <a:pt x="83" y="27"/>
                  </a:cubicBezTo>
                  <a:cubicBezTo>
                    <a:pt x="83" y="12"/>
                    <a:pt x="72" y="0"/>
                    <a:pt x="57" y="0"/>
                  </a:cubicBezTo>
                  <a:cubicBezTo>
                    <a:pt x="27" y="0"/>
                    <a:pt x="27" y="0"/>
                    <a:pt x="27" y="0"/>
                  </a:cubicBezTo>
                  <a:cubicBezTo>
                    <a:pt x="12" y="0"/>
                    <a:pt x="0" y="12"/>
                    <a:pt x="0" y="27"/>
                  </a:cubicBezTo>
                  <a:lnTo>
                    <a:pt x="0" y="51"/>
                  </a:ln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243" name="Group 242"/>
          <p:cNvGrpSpPr/>
          <p:nvPr/>
        </p:nvGrpSpPr>
        <p:grpSpPr>
          <a:xfrm>
            <a:off x="1664928" y="4066051"/>
            <a:ext cx="1616825" cy="491288"/>
            <a:chOff x="-8027988" y="5297487"/>
            <a:chExt cx="5799138" cy="1762126"/>
          </a:xfrm>
        </p:grpSpPr>
        <p:sp>
          <p:nvSpPr>
            <p:cNvPr id="244" name="Freeform 1323"/>
            <p:cNvSpPr>
              <a:spLocks/>
            </p:cNvSpPr>
            <p:nvPr/>
          </p:nvSpPr>
          <p:spPr bwMode="auto">
            <a:xfrm>
              <a:off x="-8027988" y="5297487"/>
              <a:ext cx="5799138" cy="1560513"/>
            </a:xfrm>
            <a:custGeom>
              <a:avLst/>
              <a:gdLst>
                <a:gd name="T0" fmla="*/ 6 w 1547"/>
                <a:gd name="T1" fmla="*/ 310 h 416"/>
                <a:gd name="T2" fmla="*/ 22 w 1547"/>
                <a:gd name="T3" fmla="*/ 314 h 416"/>
                <a:gd name="T4" fmla="*/ 60 w 1547"/>
                <a:gd name="T5" fmla="*/ 365 h 416"/>
                <a:gd name="T6" fmla="*/ 204 w 1547"/>
                <a:gd name="T7" fmla="*/ 387 h 416"/>
                <a:gd name="T8" fmla="*/ 207 w 1547"/>
                <a:gd name="T9" fmla="*/ 388 h 416"/>
                <a:gd name="T10" fmla="*/ 235 w 1547"/>
                <a:gd name="T11" fmla="*/ 394 h 416"/>
                <a:gd name="T12" fmla="*/ 264 w 1547"/>
                <a:gd name="T13" fmla="*/ 399 h 416"/>
                <a:gd name="T14" fmla="*/ 273 w 1547"/>
                <a:gd name="T15" fmla="*/ 401 h 416"/>
                <a:gd name="T16" fmla="*/ 279 w 1547"/>
                <a:gd name="T17" fmla="*/ 403 h 416"/>
                <a:gd name="T18" fmla="*/ 291 w 1547"/>
                <a:gd name="T19" fmla="*/ 405 h 416"/>
                <a:gd name="T20" fmla="*/ 293 w 1547"/>
                <a:gd name="T21" fmla="*/ 405 h 416"/>
                <a:gd name="T22" fmla="*/ 302 w 1547"/>
                <a:gd name="T23" fmla="*/ 407 h 416"/>
                <a:gd name="T24" fmla="*/ 310 w 1547"/>
                <a:gd name="T25" fmla="*/ 409 h 416"/>
                <a:gd name="T26" fmla="*/ 1389 w 1547"/>
                <a:gd name="T27" fmla="*/ 409 h 416"/>
                <a:gd name="T28" fmla="*/ 1394 w 1547"/>
                <a:gd name="T29" fmla="*/ 409 h 416"/>
                <a:gd name="T30" fmla="*/ 1535 w 1547"/>
                <a:gd name="T31" fmla="*/ 384 h 416"/>
                <a:gd name="T32" fmla="*/ 1547 w 1547"/>
                <a:gd name="T33" fmla="*/ 334 h 416"/>
                <a:gd name="T34" fmla="*/ 1547 w 1547"/>
                <a:gd name="T35" fmla="*/ 293 h 416"/>
                <a:gd name="T36" fmla="*/ 1530 w 1547"/>
                <a:gd name="T37" fmla="*/ 281 h 416"/>
                <a:gd name="T38" fmla="*/ 1461 w 1547"/>
                <a:gd name="T39" fmla="*/ 181 h 416"/>
                <a:gd name="T40" fmla="*/ 1131 w 1547"/>
                <a:gd name="T41" fmla="*/ 141 h 416"/>
                <a:gd name="T42" fmla="*/ 1114 w 1547"/>
                <a:gd name="T43" fmla="*/ 133 h 416"/>
                <a:gd name="T44" fmla="*/ 1114 w 1547"/>
                <a:gd name="T45" fmla="*/ 133 h 416"/>
                <a:gd name="T46" fmla="*/ 877 w 1547"/>
                <a:gd name="T47" fmla="*/ 27 h 416"/>
                <a:gd name="T48" fmla="*/ 873 w 1547"/>
                <a:gd name="T49" fmla="*/ 27 h 416"/>
                <a:gd name="T50" fmla="*/ 458 w 1547"/>
                <a:gd name="T51" fmla="*/ 27 h 416"/>
                <a:gd name="T52" fmla="*/ 455 w 1547"/>
                <a:gd name="T53" fmla="*/ 27 h 416"/>
                <a:gd name="T54" fmla="*/ 165 w 1547"/>
                <a:gd name="T55" fmla="*/ 107 h 416"/>
                <a:gd name="T56" fmla="*/ 159 w 1547"/>
                <a:gd name="T57" fmla="*/ 109 h 416"/>
                <a:gd name="T58" fmla="*/ 60 w 1547"/>
                <a:gd name="T59" fmla="*/ 139 h 416"/>
                <a:gd name="T60" fmla="*/ 17 w 1547"/>
                <a:gd name="T61" fmla="*/ 238 h 416"/>
                <a:gd name="T62" fmla="*/ 6 w 1547"/>
                <a:gd name="T63" fmla="*/ 245 h 416"/>
                <a:gd name="T64" fmla="*/ 6 w 1547"/>
                <a:gd name="T65" fmla="*/ 31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416">
                  <a:moveTo>
                    <a:pt x="6" y="310"/>
                  </a:moveTo>
                  <a:cubicBezTo>
                    <a:pt x="22" y="314"/>
                    <a:pt x="22" y="314"/>
                    <a:pt x="22" y="314"/>
                  </a:cubicBezTo>
                  <a:cubicBezTo>
                    <a:pt x="22" y="314"/>
                    <a:pt x="22" y="352"/>
                    <a:pt x="60" y="365"/>
                  </a:cubicBezTo>
                  <a:cubicBezTo>
                    <a:pt x="98" y="378"/>
                    <a:pt x="204" y="387"/>
                    <a:pt x="204" y="387"/>
                  </a:cubicBezTo>
                  <a:cubicBezTo>
                    <a:pt x="207" y="388"/>
                    <a:pt x="207" y="388"/>
                    <a:pt x="207" y="388"/>
                  </a:cubicBezTo>
                  <a:cubicBezTo>
                    <a:pt x="235" y="394"/>
                    <a:pt x="235" y="394"/>
                    <a:pt x="235" y="394"/>
                  </a:cubicBezTo>
                  <a:cubicBezTo>
                    <a:pt x="264" y="399"/>
                    <a:pt x="264" y="399"/>
                    <a:pt x="264" y="399"/>
                  </a:cubicBezTo>
                  <a:cubicBezTo>
                    <a:pt x="273" y="401"/>
                    <a:pt x="273" y="401"/>
                    <a:pt x="273" y="401"/>
                  </a:cubicBezTo>
                  <a:cubicBezTo>
                    <a:pt x="279" y="403"/>
                    <a:pt x="279" y="403"/>
                    <a:pt x="279" y="403"/>
                  </a:cubicBezTo>
                  <a:cubicBezTo>
                    <a:pt x="291" y="405"/>
                    <a:pt x="291" y="405"/>
                    <a:pt x="291" y="405"/>
                  </a:cubicBezTo>
                  <a:cubicBezTo>
                    <a:pt x="293" y="405"/>
                    <a:pt x="293" y="405"/>
                    <a:pt x="293" y="405"/>
                  </a:cubicBezTo>
                  <a:cubicBezTo>
                    <a:pt x="302" y="407"/>
                    <a:pt x="302" y="407"/>
                    <a:pt x="302" y="407"/>
                  </a:cubicBezTo>
                  <a:cubicBezTo>
                    <a:pt x="310" y="409"/>
                    <a:pt x="310" y="409"/>
                    <a:pt x="310" y="409"/>
                  </a:cubicBezTo>
                  <a:cubicBezTo>
                    <a:pt x="1389" y="409"/>
                    <a:pt x="1389" y="409"/>
                    <a:pt x="1389" y="409"/>
                  </a:cubicBezTo>
                  <a:cubicBezTo>
                    <a:pt x="1389" y="409"/>
                    <a:pt x="1391" y="409"/>
                    <a:pt x="1394" y="409"/>
                  </a:cubicBezTo>
                  <a:cubicBezTo>
                    <a:pt x="1419" y="411"/>
                    <a:pt x="1524" y="416"/>
                    <a:pt x="1535" y="384"/>
                  </a:cubicBezTo>
                  <a:cubicBezTo>
                    <a:pt x="1535" y="384"/>
                    <a:pt x="1547" y="367"/>
                    <a:pt x="1547" y="334"/>
                  </a:cubicBezTo>
                  <a:cubicBezTo>
                    <a:pt x="1547" y="301"/>
                    <a:pt x="1547" y="293"/>
                    <a:pt x="1547" y="293"/>
                  </a:cubicBezTo>
                  <a:cubicBezTo>
                    <a:pt x="1547" y="293"/>
                    <a:pt x="1542" y="283"/>
                    <a:pt x="1530" y="281"/>
                  </a:cubicBezTo>
                  <a:cubicBezTo>
                    <a:pt x="1530" y="281"/>
                    <a:pt x="1513" y="191"/>
                    <a:pt x="1461" y="181"/>
                  </a:cubicBezTo>
                  <a:cubicBezTo>
                    <a:pt x="1461" y="181"/>
                    <a:pt x="1213" y="145"/>
                    <a:pt x="1131" y="141"/>
                  </a:cubicBezTo>
                  <a:cubicBezTo>
                    <a:pt x="1131" y="141"/>
                    <a:pt x="1125" y="138"/>
                    <a:pt x="1114" y="133"/>
                  </a:cubicBezTo>
                  <a:cubicBezTo>
                    <a:pt x="1114" y="133"/>
                    <a:pt x="1114" y="133"/>
                    <a:pt x="1114" y="133"/>
                  </a:cubicBezTo>
                  <a:cubicBezTo>
                    <a:pt x="1067" y="111"/>
                    <a:pt x="935" y="47"/>
                    <a:pt x="877" y="27"/>
                  </a:cubicBezTo>
                  <a:cubicBezTo>
                    <a:pt x="877" y="27"/>
                    <a:pt x="876" y="27"/>
                    <a:pt x="873" y="27"/>
                  </a:cubicBezTo>
                  <a:cubicBezTo>
                    <a:pt x="844" y="23"/>
                    <a:pt x="644" y="0"/>
                    <a:pt x="458" y="27"/>
                  </a:cubicBezTo>
                  <a:cubicBezTo>
                    <a:pt x="457" y="27"/>
                    <a:pt x="456" y="27"/>
                    <a:pt x="455" y="27"/>
                  </a:cubicBezTo>
                  <a:cubicBezTo>
                    <a:pt x="455" y="27"/>
                    <a:pt x="261" y="72"/>
                    <a:pt x="165" y="107"/>
                  </a:cubicBezTo>
                  <a:cubicBezTo>
                    <a:pt x="163" y="108"/>
                    <a:pt x="161" y="108"/>
                    <a:pt x="159" y="109"/>
                  </a:cubicBezTo>
                  <a:cubicBezTo>
                    <a:pt x="159" y="109"/>
                    <a:pt x="77" y="121"/>
                    <a:pt x="60" y="139"/>
                  </a:cubicBezTo>
                  <a:cubicBezTo>
                    <a:pt x="60" y="139"/>
                    <a:pt x="26" y="186"/>
                    <a:pt x="17" y="238"/>
                  </a:cubicBezTo>
                  <a:cubicBezTo>
                    <a:pt x="17" y="238"/>
                    <a:pt x="7" y="242"/>
                    <a:pt x="6" y="245"/>
                  </a:cubicBezTo>
                  <a:cubicBezTo>
                    <a:pt x="6" y="249"/>
                    <a:pt x="0" y="302"/>
                    <a:pt x="6" y="31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5" name="Freeform 1324"/>
            <p:cNvSpPr>
              <a:spLocks/>
            </p:cNvSpPr>
            <p:nvPr/>
          </p:nvSpPr>
          <p:spPr bwMode="auto">
            <a:xfrm>
              <a:off x="-5861050" y="5395913"/>
              <a:ext cx="1784350" cy="476250"/>
            </a:xfrm>
            <a:custGeom>
              <a:avLst/>
              <a:gdLst>
                <a:gd name="T0" fmla="*/ 0 w 476"/>
                <a:gd name="T1" fmla="*/ 4 h 127"/>
                <a:gd name="T2" fmla="*/ 53 w 476"/>
                <a:gd name="T3" fmla="*/ 111 h 127"/>
                <a:gd name="T4" fmla="*/ 314 w 476"/>
                <a:gd name="T5" fmla="*/ 121 h 127"/>
                <a:gd name="T6" fmla="*/ 389 w 476"/>
                <a:gd name="T7" fmla="*/ 124 h 127"/>
                <a:gd name="T8" fmla="*/ 476 w 476"/>
                <a:gd name="T9" fmla="*/ 127 h 127"/>
                <a:gd name="T10" fmla="*/ 159 w 476"/>
                <a:gd name="T11" fmla="*/ 0 h 127"/>
                <a:gd name="T12" fmla="*/ 34 w 476"/>
                <a:gd name="T13" fmla="*/ 0 h 127"/>
                <a:gd name="T14" fmla="*/ 0 w 476"/>
                <a:gd name="T15" fmla="*/ 4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127">
                  <a:moveTo>
                    <a:pt x="0" y="4"/>
                  </a:moveTo>
                  <a:cubicBezTo>
                    <a:pt x="53" y="111"/>
                    <a:pt x="53" y="111"/>
                    <a:pt x="53" y="111"/>
                  </a:cubicBezTo>
                  <a:cubicBezTo>
                    <a:pt x="130" y="114"/>
                    <a:pt x="230" y="118"/>
                    <a:pt x="314" y="121"/>
                  </a:cubicBezTo>
                  <a:cubicBezTo>
                    <a:pt x="389" y="124"/>
                    <a:pt x="389" y="124"/>
                    <a:pt x="389" y="124"/>
                  </a:cubicBezTo>
                  <a:cubicBezTo>
                    <a:pt x="441" y="126"/>
                    <a:pt x="476" y="127"/>
                    <a:pt x="476" y="127"/>
                  </a:cubicBezTo>
                  <a:cubicBezTo>
                    <a:pt x="476" y="127"/>
                    <a:pt x="306" y="0"/>
                    <a:pt x="159" y="0"/>
                  </a:cubicBezTo>
                  <a:cubicBezTo>
                    <a:pt x="34" y="0"/>
                    <a:pt x="34" y="0"/>
                    <a:pt x="34" y="0"/>
                  </a:cubicBezTo>
                  <a:cubicBezTo>
                    <a:pt x="34" y="0"/>
                    <a:pt x="20" y="1"/>
                    <a:pt x="0" y="4"/>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6" name="Freeform 1325"/>
            <p:cNvSpPr>
              <a:spLocks noEditPoints="1"/>
            </p:cNvSpPr>
            <p:nvPr/>
          </p:nvSpPr>
          <p:spPr bwMode="auto">
            <a:xfrm>
              <a:off x="-5819775" y="5811838"/>
              <a:ext cx="1844675" cy="490538"/>
            </a:xfrm>
            <a:custGeom>
              <a:avLst/>
              <a:gdLst>
                <a:gd name="T0" fmla="*/ 26 w 492"/>
                <a:gd name="T1" fmla="*/ 118 h 131"/>
                <a:gd name="T2" fmla="*/ 490 w 492"/>
                <a:gd name="T3" fmla="*/ 131 h 131"/>
                <a:gd name="T4" fmla="*/ 471 w 492"/>
                <a:gd name="T5" fmla="*/ 16 h 131"/>
                <a:gd name="T6" fmla="*/ 9 w 492"/>
                <a:gd name="T7" fmla="*/ 0 h 131"/>
                <a:gd name="T8" fmla="*/ 26 w 492"/>
                <a:gd name="T9" fmla="*/ 118 h 131"/>
                <a:gd name="T10" fmla="*/ 23 w 492"/>
                <a:gd name="T11" fmla="*/ 44 h 131"/>
                <a:gd name="T12" fmla="*/ 32 w 492"/>
                <a:gd name="T13" fmla="*/ 36 h 131"/>
                <a:gd name="T14" fmla="*/ 90 w 492"/>
                <a:gd name="T15" fmla="*/ 36 h 131"/>
                <a:gd name="T16" fmla="*/ 99 w 492"/>
                <a:gd name="T17" fmla="*/ 44 h 131"/>
                <a:gd name="T18" fmla="*/ 90 w 492"/>
                <a:gd name="T19" fmla="*/ 53 h 131"/>
                <a:gd name="T20" fmla="*/ 32 w 492"/>
                <a:gd name="T21" fmla="*/ 53 h 131"/>
                <a:gd name="T22" fmla="*/ 23 w 492"/>
                <a:gd name="T23" fmla="*/ 4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131">
                  <a:moveTo>
                    <a:pt x="26" y="118"/>
                  </a:moveTo>
                  <a:cubicBezTo>
                    <a:pt x="490" y="131"/>
                    <a:pt x="490" y="131"/>
                    <a:pt x="490" y="131"/>
                  </a:cubicBezTo>
                  <a:cubicBezTo>
                    <a:pt x="492" y="48"/>
                    <a:pt x="471" y="16"/>
                    <a:pt x="471" y="16"/>
                  </a:cubicBezTo>
                  <a:cubicBezTo>
                    <a:pt x="426" y="22"/>
                    <a:pt x="9" y="0"/>
                    <a:pt x="9" y="0"/>
                  </a:cubicBezTo>
                  <a:cubicBezTo>
                    <a:pt x="0" y="34"/>
                    <a:pt x="11" y="78"/>
                    <a:pt x="26" y="118"/>
                  </a:cubicBezTo>
                  <a:close/>
                  <a:moveTo>
                    <a:pt x="23" y="44"/>
                  </a:moveTo>
                  <a:cubicBezTo>
                    <a:pt x="23" y="40"/>
                    <a:pt x="27" y="36"/>
                    <a:pt x="32" y="36"/>
                  </a:cubicBezTo>
                  <a:cubicBezTo>
                    <a:pt x="90" y="36"/>
                    <a:pt x="90" y="36"/>
                    <a:pt x="90" y="36"/>
                  </a:cubicBezTo>
                  <a:cubicBezTo>
                    <a:pt x="95" y="36"/>
                    <a:pt x="99" y="40"/>
                    <a:pt x="99" y="44"/>
                  </a:cubicBezTo>
                  <a:cubicBezTo>
                    <a:pt x="99" y="49"/>
                    <a:pt x="95" y="53"/>
                    <a:pt x="90" y="53"/>
                  </a:cubicBezTo>
                  <a:cubicBezTo>
                    <a:pt x="32" y="53"/>
                    <a:pt x="32" y="53"/>
                    <a:pt x="32" y="53"/>
                  </a:cubicBezTo>
                  <a:cubicBezTo>
                    <a:pt x="27" y="53"/>
                    <a:pt x="23" y="49"/>
                    <a:pt x="23" y="44"/>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7" name="Freeform 1326"/>
            <p:cNvSpPr>
              <a:spLocks/>
            </p:cNvSpPr>
            <p:nvPr/>
          </p:nvSpPr>
          <p:spPr bwMode="auto">
            <a:xfrm>
              <a:off x="-4608513" y="5673725"/>
              <a:ext cx="322263" cy="198438"/>
            </a:xfrm>
            <a:custGeom>
              <a:avLst/>
              <a:gdLst>
                <a:gd name="T0" fmla="*/ 86 w 86"/>
                <a:gd name="T1" fmla="*/ 53 h 53"/>
                <a:gd name="T2" fmla="*/ 86 w 86"/>
                <a:gd name="T3" fmla="*/ 30 h 53"/>
                <a:gd name="T4" fmla="*/ 30 w 86"/>
                <a:gd name="T5" fmla="*/ 0 h 53"/>
                <a:gd name="T6" fmla="*/ 4 w 86"/>
                <a:gd name="T7" fmla="*/ 27 h 53"/>
                <a:gd name="T8" fmla="*/ 10 w 86"/>
                <a:gd name="T9" fmla="*/ 50 h 53"/>
                <a:gd name="T10" fmla="*/ 86 w 86"/>
                <a:gd name="T11" fmla="*/ 53 h 53"/>
              </a:gdLst>
              <a:ahLst/>
              <a:cxnLst>
                <a:cxn ang="0">
                  <a:pos x="T0" y="T1"/>
                </a:cxn>
                <a:cxn ang="0">
                  <a:pos x="T2" y="T3"/>
                </a:cxn>
                <a:cxn ang="0">
                  <a:pos x="T4" y="T5"/>
                </a:cxn>
                <a:cxn ang="0">
                  <a:pos x="T6" y="T7"/>
                </a:cxn>
                <a:cxn ang="0">
                  <a:pos x="T8" y="T9"/>
                </a:cxn>
                <a:cxn ang="0">
                  <a:pos x="T10" y="T11"/>
                </a:cxn>
              </a:cxnLst>
              <a:rect l="0" t="0" r="r" b="b"/>
              <a:pathLst>
                <a:path w="86" h="53">
                  <a:moveTo>
                    <a:pt x="86" y="53"/>
                  </a:moveTo>
                  <a:cubicBezTo>
                    <a:pt x="86" y="30"/>
                    <a:pt x="86" y="30"/>
                    <a:pt x="86" y="30"/>
                  </a:cubicBezTo>
                  <a:cubicBezTo>
                    <a:pt x="86" y="30"/>
                    <a:pt x="60" y="0"/>
                    <a:pt x="30" y="0"/>
                  </a:cubicBezTo>
                  <a:cubicBezTo>
                    <a:pt x="0" y="0"/>
                    <a:pt x="3" y="17"/>
                    <a:pt x="4" y="27"/>
                  </a:cubicBezTo>
                  <a:cubicBezTo>
                    <a:pt x="5" y="36"/>
                    <a:pt x="10" y="50"/>
                    <a:pt x="10" y="50"/>
                  </a:cubicBezTo>
                  <a:lnTo>
                    <a:pt x="86" y="53"/>
                  </a:ln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8" name="Freeform 1327"/>
            <p:cNvSpPr>
              <a:spLocks/>
            </p:cNvSpPr>
            <p:nvPr/>
          </p:nvSpPr>
          <p:spPr bwMode="auto">
            <a:xfrm>
              <a:off x="-5734050" y="5946775"/>
              <a:ext cx="285750" cy="66675"/>
            </a:xfrm>
            <a:custGeom>
              <a:avLst/>
              <a:gdLst>
                <a:gd name="T0" fmla="*/ 0 w 76"/>
                <a:gd name="T1" fmla="*/ 9 h 18"/>
                <a:gd name="T2" fmla="*/ 9 w 76"/>
                <a:gd name="T3" fmla="*/ 18 h 18"/>
                <a:gd name="T4" fmla="*/ 67 w 76"/>
                <a:gd name="T5" fmla="*/ 18 h 18"/>
                <a:gd name="T6" fmla="*/ 76 w 76"/>
                <a:gd name="T7" fmla="*/ 9 h 18"/>
                <a:gd name="T8" fmla="*/ 76 w 76"/>
                <a:gd name="T9" fmla="*/ 9 h 18"/>
                <a:gd name="T10" fmla="*/ 67 w 76"/>
                <a:gd name="T11" fmla="*/ 0 h 18"/>
                <a:gd name="T12" fmla="*/ 9 w 76"/>
                <a:gd name="T13" fmla="*/ 0 h 18"/>
                <a:gd name="T14" fmla="*/ 0 w 7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8">
                  <a:moveTo>
                    <a:pt x="0" y="9"/>
                  </a:moveTo>
                  <a:cubicBezTo>
                    <a:pt x="0" y="14"/>
                    <a:pt x="4" y="18"/>
                    <a:pt x="9" y="18"/>
                  </a:cubicBezTo>
                  <a:cubicBezTo>
                    <a:pt x="67" y="18"/>
                    <a:pt x="67" y="18"/>
                    <a:pt x="67" y="18"/>
                  </a:cubicBezTo>
                  <a:cubicBezTo>
                    <a:pt x="72" y="18"/>
                    <a:pt x="76" y="14"/>
                    <a:pt x="76" y="9"/>
                  </a:cubicBezTo>
                  <a:cubicBezTo>
                    <a:pt x="76" y="9"/>
                    <a:pt x="76" y="9"/>
                    <a:pt x="76" y="9"/>
                  </a:cubicBezTo>
                  <a:cubicBezTo>
                    <a:pt x="76" y="4"/>
                    <a:pt x="72" y="0"/>
                    <a:pt x="67" y="0"/>
                  </a:cubicBezTo>
                  <a:cubicBezTo>
                    <a:pt x="9" y="0"/>
                    <a:pt x="9" y="0"/>
                    <a:pt x="9" y="0"/>
                  </a:cubicBezTo>
                  <a:cubicBezTo>
                    <a:pt x="4" y="0"/>
                    <a:pt x="0" y="4"/>
                    <a:pt x="0" y="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9" name="Freeform 1328"/>
            <p:cNvSpPr>
              <a:spLocks/>
            </p:cNvSpPr>
            <p:nvPr/>
          </p:nvSpPr>
          <p:spPr bwMode="auto">
            <a:xfrm>
              <a:off x="-7908925" y="5905500"/>
              <a:ext cx="165100" cy="261938"/>
            </a:xfrm>
            <a:custGeom>
              <a:avLst/>
              <a:gdLst>
                <a:gd name="T0" fmla="*/ 2 w 44"/>
                <a:gd name="T1" fmla="*/ 51 h 70"/>
                <a:gd name="T2" fmla="*/ 10 w 44"/>
                <a:gd name="T3" fmla="*/ 67 h 70"/>
                <a:gd name="T4" fmla="*/ 10 w 44"/>
                <a:gd name="T5" fmla="*/ 67 h 70"/>
                <a:gd name="T6" fmla="*/ 26 w 44"/>
                <a:gd name="T7" fmla="*/ 60 h 70"/>
                <a:gd name="T8" fmla="*/ 41 w 44"/>
                <a:gd name="T9" fmla="*/ 19 h 70"/>
                <a:gd name="T10" fmla="*/ 34 w 44"/>
                <a:gd name="T11" fmla="*/ 3 h 70"/>
                <a:gd name="T12" fmla="*/ 34 w 44"/>
                <a:gd name="T13" fmla="*/ 3 h 70"/>
                <a:gd name="T14" fmla="*/ 17 w 44"/>
                <a:gd name="T15" fmla="*/ 10 h 70"/>
                <a:gd name="T16" fmla="*/ 2 w 44"/>
                <a:gd name="T17"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0">
                  <a:moveTo>
                    <a:pt x="2" y="51"/>
                  </a:moveTo>
                  <a:cubicBezTo>
                    <a:pt x="0" y="57"/>
                    <a:pt x="3" y="65"/>
                    <a:pt x="10" y="67"/>
                  </a:cubicBezTo>
                  <a:cubicBezTo>
                    <a:pt x="10" y="67"/>
                    <a:pt x="10" y="67"/>
                    <a:pt x="10" y="67"/>
                  </a:cubicBezTo>
                  <a:cubicBezTo>
                    <a:pt x="16" y="70"/>
                    <a:pt x="24" y="66"/>
                    <a:pt x="26" y="60"/>
                  </a:cubicBezTo>
                  <a:cubicBezTo>
                    <a:pt x="41" y="19"/>
                    <a:pt x="41" y="19"/>
                    <a:pt x="41" y="19"/>
                  </a:cubicBezTo>
                  <a:cubicBezTo>
                    <a:pt x="44" y="13"/>
                    <a:pt x="40" y="5"/>
                    <a:pt x="34" y="3"/>
                  </a:cubicBezTo>
                  <a:cubicBezTo>
                    <a:pt x="34" y="3"/>
                    <a:pt x="34" y="3"/>
                    <a:pt x="34" y="3"/>
                  </a:cubicBezTo>
                  <a:cubicBezTo>
                    <a:pt x="27" y="0"/>
                    <a:pt x="20" y="4"/>
                    <a:pt x="17" y="10"/>
                  </a:cubicBezTo>
                  <a:lnTo>
                    <a:pt x="2" y="51"/>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0" name="Freeform 1329"/>
            <p:cNvSpPr>
              <a:spLocks/>
            </p:cNvSpPr>
            <p:nvPr/>
          </p:nvSpPr>
          <p:spPr bwMode="auto">
            <a:xfrm>
              <a:off x="-2524125" y="6054725"/>
              <a:ext cx="171450" cy="274638"/>
            </a:xfrm>
            <a:custGeom>
              <a:avLst/>
              <a:gdLst>
                <a:gd name="T0" fmla="*/ 12 w 46"/>
                <a:gd name="T1" fmla="*/ 42 h 73"/>
                <a:gd name="T2" fmla="*/ 40 w 46"/>
                <a:gd name="T3" fmla="*/ 70 h 73"/>
                <a:gd name="T4" fmla="*/ 34 w 46"/>
                <a:gd name="T5" fmla="*/ 31 h 73"/>
                <a:gd name="T6" fmla="*/ 6 w 46"/>
                <a:gd name="T7" fmla="*/ 3 h 73"/>
                <a:gd name="T8" fmla="*/ 12 w 46"/>
                <a:gd name="T9" fmla="*/ 42 h 73"/>
              </a:gdLst>
              <a:ahLst/>
              <a:cxnLst>
                <a:cxn ang="0">
                  <a:pos x="T0" y="T1"/>
                </a:cxn>
                <a:cxn ang="0">
                  <a:pos x="T2" y="T3"/>
                </a:cxn>
                <a:cxn ang="0">
                  <a:pos x="T4" y="T5"/>
                </a:cxn>
                <a:cxn ang="0">
                  <a:pos x="T6" y="T7"/>
                </a:cxn>
                <a:cxn ang="0">
                  <a:pos x="T8" y="T9"/>
                </a:cxn>
              </a:cxnLst>
              <a:rect l="0" t="0" r="r" b="b"/>
              <a:pathLst>
                <a:path w="46" h="73">
                  <a:moveTo>
                    <a:pt x="12" y="42"/>
                  </a:moveTo>
                  <a:cubicBezTo>
                    <a:pt x="21" y="61"/>
                    <a:pt x="33" y="73"/>
                    <a:pt x="40" y="70"/>
                  </a:cubicBezTo>
                  <a:cubicBezTo>
                    <a:pt x="46" y="67"/>
                    <a:pt x="43" y="50"/>
                    <a:pt x="34" y="31"/>
                  </a:cubicBezTo>
                  <a:cubicBezTo>
                    <a:pt x="25" y="12"/>
                    <a:pt x="12" y="0"/>
                    <a:pt x="6" y="3"/>
                  </a:cubicBezTo>
                  <a:cubicBezTo>
                    <a:pt x="0" y="6"/>
                    <a:pt x="2" y="23"/>
                    <a:pt x="12" y="4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1" name="Freeform 1330"/>
            <p:cNvSpPr>
              <a:spLocks/>
            </p:cNvSpPr>
            <p:nvPr/>
          </p:nvSpPr>
          <p:spPr bwMode="auto">
            <a:xfrm>
              <a:off x="-8027988" y="6200775"/>
              <a:ext cx="958850" cy="547688"/>
            </a:xfrm>
            <a:custGeom>
              <a:avLst/>
              <a:gdLst>
                <a:gd name="T0" fmla="*/ 6 w 256"/>
                <a:gd name="T1" fmla="*/ 68 h 146"/>
                <a:gd name="T2" fmla="*/ 22 w 256"/>
                <a:gd name="T3" fmla="*/ 72 h 146"/>
                <a:gd name="T4" fmla="*/ 60 w 256"/>
                <a:gd name="T5" fmla="*/ 123 h 146"/>
                <a:gd name="T6" fmla="*/ 204 w 256"/>
                <a:gd name="T7" fmla="*/ 146 h 146"/>
                <a:gd name="T8" fmla="*/ 207 w 256"/>
                <a:gd name="T9" fmla="*/ 146 h 146"/>
                <a:gd name="T10" fmla="*/ 256 w 256"/>
                <a:gd name="T11" fmla="*/ 7 h 146"/>
                <a:gd name="T12" fmla="*/ 10 w 256"/>
                <a:gd name="T13" fmla="*/ 0 h 146"/>
                <a:gd name="T14" fmla="*/ 6 w 256"/>
                <a:gd name="T15" fmla="*/ 4 h 146"/>
                <a:gd name="T16" fmla="*/ 6 w 256"/>
                <a:gd name="T17" fmla="*/ 6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46">
                  <a:moveTo>
                    <a:pt x="6" y="68"/>
                  </a:moveTo>
                  <a:cubicBezTo>
                    <a:pt x="22" y="72"/>
                    <a:pt x="22" y="72"/>
                    <a:pt x="22" y="72"/>
                  </a:cubicBezTo>
                  <a:cubicBezTo>
                    <a:pt x="22" y="72"/>
                    <a:pt x="22" y="110"/>
                    <a:pt x="60" y="123"/>
                  </a:cubicBezTo>
                  <a:cubicBezTo>
                    <a:pt x="98" y="136"/>
                    <a:pt x="204" y="146"/>
                    <a:pt x="204" y="146"/>
                  </a:cubicBezTo>
                  <a:cubicBezTo>
                    <a:pt x="207" y="146"/>
                    <a:pt x="207" y="146"/>
                    <a:pt x="207" y="146"/>
                  </a:cubicBezTo>
                  <a:cubicBezTo>
                    <a:pt x="207" y="114"/>
                    <a:pt x="213" y="45"/>
                    <a:pt x="256" y="7"/>
                  </a:cubicBezTo>
                  <a:cubicBezTo>
                    <a:pt x="10" y="0"/>
                    <a:pt x="10" y="0"/>
                    <a:pt x="10" y="0"/>
                  </a:cubicBezTo>
                  <a:cubicBezTo>
                    <a:pt x="8" y="2"/>
                    <a:pt x="7" y="3"/>
                    <a:pt x="6" y="4"/>
                  </a:cubicBezTo>
                  <a:cubicBezTo>
                    <a:pt x="6" y="7"/>
                    <a:pt x="0" y="60"/>
                    <a:pt x="6" y="68"/>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2" name="Freeform 1331"/>
            <p:cNvSpPr>
              <a:spLocks/>
            </p:cNvSpPr>
            <p:nvPr/>
          </p:nvSpPr>
          <p:spPr bwMode="auto">
            <a:xfrm>
              <a:off x="-2909888" y="6332538"/>
              <a:ext cx="681038" cy="520700"/>
            </a:xfrm>
            <a:custGeom>
              <a:avLst/>
              <a:gdLst>
                <a:gd name="T0" fmla="*/ 29 w 182"/>
                <a:gd name="T1" fmla="*/ 133 h 139"/>
                <a:gd name="T2" fmla="*/ 170 w 182"/>
                <a:gd name="T3" fmla="*/ 108 h 139"/>
                <a:gd name="T4" fmla="*/ 182 w 182"/>
                <a:gd name="T5" fmla="*/ 57 h 139"/>
                <a:gd name="T6" fmla="*/ 182 w 182"/>
                <a:gd name="T7" fmla="*/ 16 h 139"/>
                <a:gd name="T8" fmla="*/ 165 w 182"/>
                <a:gd name="T9" fmla="*/ 4 h 139"/>
                <a:gd name="T10" fmla="*/ 0 w 182"/>
                <a:gd name="T11" fmla="*/ 0 h 139"/>
                <a:gd name="T12" fmla="*/ 29 w 182"/>
                <a:gd name="T13" fmla="*/ 133 h 139"/>
              </a:gdLst>
              <a:ahLst/>
              <a:cxnLst>
                <a:cxn ang="0">
                  <a:pos x="T0" y="T1"/>
                </a:cxn>
                <a:cxn ang="0">
                  <a:pos x="T2" y="T3"/>
                </a:cxn>
                <a:cxn ang="0">
                  <a:pos x="T4" y="T5"/>
                </a:cxn>
                <a:cxn ang="0">
                  <a:pos x="T6" y="T7"/>
                </a:cxn>
                <a:cxn ang="0">
                  <a:pos x="T8" y="T9"/>
                </a:cxn>
                <a:cxn ang="0">
                  <a:pos x="T10" y="T11"/>
                </a:cxn>
                <a:cxn ang="0">
                  <a:pos x="T12" y="T13"/>
                </a:cxn>
              </a:cxnLst>
              <a:rect l="0" t="0" r="r" b="b"/>
              <a:pathLst>
                <a:path w="182" h="139">
                  <a:moveTo>
                    <a:pt x="29" y="133"/>
                  </a:moveTo>
                  <a:cubicBezTo>
                    <a:pt x="54" y="134"/>
                    <a:pt x="159" y="139"/>
                    <a:pt x="170" y="108"/>
                  </a:cubicBezTo>
                  <a:cubicBezTo>
                    <a:pt x="170" y="108"/>
                    <a:pt x="182" y="90"/>
                    <a:pt x="182" y="57"/>
                  </a:cubicBezTo>
                  <a:cubicBezTo>
                    <a:pt x="182" y="24"/>
                    <a:pt x="182" y="16"/>
                    <a:pt x="182" y="16"/>
                  </a:cubicBezTo>
                  <a:cubicBezTo>
                    <a:pt x="182" y="16"/>
                    <a:pt x="177" y="7"/>
                    <a:pt x="165" y="4"/>
                  </a:cubicBezTo>
                  <a:cubicBezTo>
                    <a:pt x="0" y="0"/>
                    <a:pt x="0" y="0"/>
                    <a:pt x="0" y="0"/>
                  </a:cubicBezTo>
                  <a:cubicBezTo>
                    <a:pt x="34" y="50"/>
                    <a:pt x="30" y="122"/>
                    <a:pt x="29" y="133"/>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3" name="Freeform 1332"/>
            <p:cNvSpPr>
              <a:spLocks/>
            </p:cNvSpPr>
            <p:nvPr/>
          </p:nvSpPr>
          <p:spPr bwMode="auto">
            <a:xfrm>
              <a:off x="-6929438" y="6230938"/>
              <a:ext cx="3287713" cy="596900"/>
            </a:xfrm>
            <a:custGeom>
              <a:avLst/>
              <a:gdLst>
                <a:gd name="T0" fmla="*/ 0 w 877"/>
                <a:gd name="T1" fmla="*/ 156 h 159"/>
                <a:gd name="T2" fmla="*/ 9 w 877"/>
                <a:gd name="T3" fmla="*/ 158 h 159"/>
                <a:gd name="T4" fmla="*/ 17 w 877"/>
                <a:gd name="T5" fmla="*/ 159 h 159"/>
                <a:gd name="T6" fmla="*/ 845 w 877"/>
                <a:gd name="T7" fmla="*/ 159 h 159"/>
                <a:gd name="T8" fmla="*/ 877 w 877"/>
                <a:gd name="T9" fmla="*/ 21 h 159"/>
                <a:gd name="T10" fmla="*/ 786 w 877"/>
                <a:gd name="T11" fmla="*/ 19 h 159"/>
                <a:gd name="T12" fmla="*/ 776 w 877"/>
                <a:gd name="T13" fmla="*/ 112 h 159"/>
                <a:gd name="T14" fmla="*/ 374 w 877"/>
                <a:gd name="T15" fmla="*/ 112 h 159"/>
                <a:gd name="T16" fmla="*/ 322 w 877"/>
                <a:gd name="T17" fmla="*/ 6 h 159"/>
                <a:gd name="T18" fmla="*/ 123 w 877"/>
                <a:gd name="T19" fmla="*/ 0 h 159"/>
                <a:gd name="T20" fmla="*/ 171 w 877"/>
                <a:gd name="T21" fmla="*/ 157 h 159"/>
                <a:gd name="T22" fmla="*/ 141 w 877"/>
                <a:gd name="T23" fmla="*/ 156 h 159"/>
                <a:gd name="T24" fmla="*/ 114 w 877"/>
                <a:gd name="T25" fmla="*/ 156 h 159"/>
                <a:gd name="T26" fmla="*/ 106 w 877"/>
                <a:gd name="T27" fmla="*/ 156 h 159"/>
                <a:gd name="T28" fmla="*/ 100 w 877"/>
                <a:gd name="T29" fmla="*/ 156 h 159"/>
                <a:gd name="T30" fmla="*/ 95 w 877"/>
                <a:gd name="T31" fmla="*/ 156 h 159"/>
                <a:gd name="T32" fmla="*/ 84 w 877"/>
                <a:gd name="T33" fmla="*/ 156 h 159"/>
                <a:gd name="T34" fmla="*/ 71 w 877"/>
                <a:gd name="T35" fmla="*/ 156 h 159"/>
                <a:gd name="T36" fmla="*/ 56 w 877"/>
                <a:gd name="T37" fmla="*/ 155 h 159"/>
                <a:gd name="T38" fmla="*/ 42 w 877"/>
                <a:gd name="T39" fmla="*/ 155 h 159"/>
                <a:gd name="T40" fmla="*/ 38 w 877"/>
                <a:gd name="T41" fmla="*/ 155 h 159"/>
                <a:gd name="T42" fmla="*/ 23 w 877"/>
                <a:gd name="T43" fmla="*/ 156 h 159"/>
                <a:gd name="T44" fmla="*/ 10 w 877"/>
                <a:gd name="T45" fmla="*/ 156 h 159"/>
                <a:gd name="T46" fmla="*/ 0 w 877"/>
                <a:gd name="T47"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7" h="159">
                  <a:moveTo>
                    <a:pt x="0" y="156"/>
                  </a:moveTo>
                  <a:cubicBezTo>
                    <a:pt x="9" y="158"/>
                    <a:pt x="9" y="158"/>
                    <a:pt x="9" y="158"/>
                  </a:cubicBezTo>
                  <a:cubicBezTo>
                    <a:pt x="17" y="159"/>
                    <a:pt x="17" y="159"/>
                    <a:pt x="17" y="159"/>
                  </a:cubicBezTo>
                  <a:cubicBezTo>
                    <a:pt x="845" y="159"/>
                    <a:pt x="845" y="159"/>
                    <a:pt x="845" y="159"/>
                  </a:cubicBezTo>
                  <a:cubicBezTo>
                    <a:pt x="844" y="147"/>
                    <a:pt x="841" y="72"/>
                    <a:pt x="877" y="21"/>
                  </a:cubicBezTo>
                  <a:cubicBezTo>
                    <a:pt x="786" y="19"/>
                    <a:pt x="786" y="19"/>
                    <a:pt x="786" y="19"/>
                  </a:cubicBezTo>
                  <a:cubicBezTo>
                    <a:pt x="786" y="45"/>
                    <a:pt x="782" y="75"/>
                    <a:pt x="776" y="112"/>
                  </a:cubicBezTo>
                  <a:cubicBezTo>
                    <a:pt x="374" y="112"/>
                    <a:pt x="374" y="112"/>
                    <a:pt x="374" y="112"/>
                  </a:cubicBezTo>
                  <a:cubicBezTo>
                    <a:pt x="374" y="112"/>
                    <a:pt x="343" y="63"/>
                    <a:pt x="322" y="6"/>
                  </a:cubicBezTo>
                  <a:cubicBezTo>
                    <a:pt x="123" y="0"/>
                    <a:pt x="123" y="0"/>
                    <a:pt x="123" y="0"/>
                  </a:cubicBezTo>
                  <a:cubicBezTo>
                    <a:pt x="180" y="52"/>
                    <a:pt x="171" y="157"/>
                    <a:pt x="171" y="157"/>
                  </a:cubicBezTo>
                  <a:cubicBezTo>
                    <a:pt x="141" y="156"/>
                    <a:pt x="141" y="156"/>
                    <a:pt x="141" y="156"/>
                  </a:cubicBezTo>
                  <a:cubicBezTo>
                    <a:pt x="114" y="156"/>
                    <a:pt x="114" y="156"/>
                    <a:pt x="114" y="156"/>
                  </a:cubicBezTo>
                  <a:cubicBezTo>
                    <a:pt x="106" y="156"/>
                    <a:pt x="106" y="156"/>
                    <a:pt x="106" y="156"/>
                  </a:cubicBezTo>
                  <a:cubicBezTo>
                    <a:pt x="100" y="156"/>
                    <a:pt x="100" y="156"/>
                    <a:pt x="100" y="156"/>
                  </a:cubicBezTo>
                  <a:cubicBezTo>
                    <a:pt x="95" y="156"/>
                    <a:pt x="95" y="156"/>
                    <a:pt x="95" y="156"/>
                  </a:cubicBezTo>
                  <a:cubicBezTo>
                    <a:pt x="84" y="156"/>
                    <a:pt x="84" y="156"/>
                    <a:pt x="84" y="156"/>
                  </a:cubicBezTo>
                  <a:cubicBezTo>
                    <a:pt x="71" y="156"/>
                    <a:pt x="71" y="156"/>
                    <a:pt x="71" y="156"/>
                  </a:cubicBezTo>
                  <a:cubicBezTo>
                    <a:pt x="56" y="155"/>
                    <a:pt x="56" y="155"/>
                    <a:pt x="56" y="155"/>
                  </a:cubicBezTo>
                  <a:cubicBezTo>
                    <a:pt x="42" y="155"/>
                    <a:pt x="42" y="155"/>
                    <a:pt x="42" y="155"/>
                  </a:cubicBezTo>
                  <a:cubicBezTo>
                    <a:pt x="38" y="155"/>
                    <a:pt x="38" y="155"/>
                    <a:pt x="38" y="155"/>
                  </a:cubicBezTo>
                  <a:cubicBezTo>
                    <a:pt x="23" y="156"/>
                    <a:pt x="23" y="156"/>
                    <a:pt x="23" y="156"/>
                  </a:cubicBezTo>
                  <a:cubicBezTo>
                    <a:pt x="10" y="156"/>
                    <a:pt x="10" y="156"/>
                    <a:pt x="10" y="156"/>
                  </a:cubicBezTo>
                  <a:lnTo>
                    <a:pt x="0" y="156"/>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4" name="Freeform 1333"/>
            <p:cNvSpPr>
              <a:spLocks/>
            </p:cNvSpPr>
            <p:nvPr/>
          </p:nvSpPr>
          <p:spPr bwMode="auto">
            <a:xfrm>
              <a:off x="-4756150" y="5395913"/>
              <a:ext cx="908050" cy="415925"/>
            </a:xfrm>
            <a:custGeom>
              <a:avLst/>
              <a:gdLst>
                <a:gd name="T0" fmla="*/ 0 w 242"/>
                <a:gd name="T1" fmla="*/ 0 h 111"/>
                <a:gd name="T2" fmla="*/ 5 w 242"/>
                <a:gd name="T3" fmla="*/ 11 h 111"/>
                <a:gd name="T4" fmla="*/ 187 w 242"/>
                <a:gd name="T5" fmla="*/ 98 h 111"/>
                <a:gd name="T6" fmla="*/ 242 w 242"/>
                <a:gd name="T7" fmla="*/ 107 h 111"/>
                <a:gd name="T8" fmla="*/ 241 w 242"/>
                <a:gd name="T9" fmla="*/ 107 h 111"/>
                <a:gd name="T10" fmla="*/ 241 w 242"/>
                <a:gd name="T11" fmla="*/ 107 h 111"/>
                <a:gd name="T12" fmla="*/ 4 w 242"/>
                <a:gd name="T13" fmla="*/ 1 h 111"/>
                <a:gd name="T14" fmla="*/ 0 w 242"/>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11">
                  <a:moveTo>
                    <a:pt x="0" y="0"/>
                  </a:moveTo>
                  <a:cubicBezTo>
                    <a:pt x="1" y="4"/>
                    <a:pt x="5" y="11"/>
                    <a:pt x="5" y="11"/>
                  </a:cubicBezTo>
                  <a:cubicBezTo>
                    <a:pt x="5" y="11"/>
                    <a:pt x="163" y="84"/>
                    <a:pt x="187" y="98"/>
                  </a:cubicBezTo>
                  <a:cubicBezTo>
                    <a:pt x="210" y="111"/>
                    <a:pt x="242" y="107"/>
                    <a:pt x="242" y="107"/>
                  </a:cubicBezTo>
                  <a:cubicBezTo>
                    <a:pt x="242" y="107"/>
                    <a:pt x="242" y="107"/>
                    <a:pt x="241" y="107"/>
                  </a:cubicBezTo>
                  <a:cubicBezTo>
                    <a:pt x="241" y="107"/>
                    <a:pt x="241" y="107"/>
                    <a:pt x="241" y="107"/>
                  </a:cubicBezTo>
                  <a:cubicBezTo>
                    <a:pt x="194" y="84"/>
                    <a:pt x="62" y="21"/>
                    <a:pt x="4" y="1"/>
                  </a:cubicBezTo>
                  <a:cubicBezTo>
                    <a:pt x="4" y="1"/>
                    <a:pt x="3" y="1"/>
                    <a:pt x="0"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5" name="Freeform 1334"/>
            <p:cNvSpPr>
              <a:spLocks/>
            </p:cNvSpPr>
            <p:nvPr/>
          </p:nvSpPr>
          <p:spPr bwMode="auto">
            <a:xfrm>
              <a:off x="-7410450" y="5395913"/>
              <a:ext cx="1098550" cy="333375"/>
            </a:xfrm>
            <a:custGeom>
              <a:avLst/>
              <a:gdLst>
                <a:gd name="T0" fmla="*/ 0 w 293"/>
                <a:gd name="T1" fmla="*/ 81 h 89"/>
                <a:gd name="T2" fmla="*/ 42 w 293"/>
                <a:gd name="T3" fmla="*/ 78 h 89"/>
                <a:gd name="T4" fmla="*/ 278 w 293"/>
                <a:gd name="T5" fmla="*/ 15 h 89"/>
                <a:gd name="T6" fmla="*/ 293 w 293"/>
                <a:gd name="T7" fmla="*/ 0 h 89"/>
                <a:gd name="T8" fmla="*/ 290 w 293"/>
                <a:gd name="T9" fmla="*/ 1 h 89"/>
                <a:gd name="T10" fmla="*/ 0 w 293"/>
                <a:gd name="T11" fmla="*/ 81 h 89"/>
              </a:gdLst>
              <a:ahLst/>
              <a:cxnLst>
                <a:cxn ang="0">
                  <a:pos x="T0" y="T1"/>
                </a:cxn>
                <a:cxn ang="0">
                  <a:pos x="T2" y="T3"/>
                </a:cxn>
                <a:cxn ang="0">
                  <a:pos x="T4" y="T5"/>
                </a:cxn>
                <a:cxn ang="0">
                  <a:pos x="T6" y="T7"/>
                </a:cxn>
                <a:cxn ang="0">
                  <a:pos x="T8" y="T9"/>
                </a:cxn>
                <a:cxn ang="0">
                  <a:pos x="T10" y="T11"/>
                </a:cxn>
              </a:cxnLst>
              <a:rect l="0" t="0" r="r" b="b"/>
              <a:pathLst>
                <a:path w="293" h="89">
                  <a:moveTo>
                    <a:pt x="0" y="81"/>
                  </a:moveTo>
                  <a:cubicBezTo>
                    <a:pt x="0" y="89"/>
                    <a:pt x="42" y="78"/>
                    <a:pt x="42" y="78"/>
                  </a:cubicBezTo>
                  <a:cubicBezTo>
                    <a:pt x="42" y="78"/>
                    <a:pt x="263" y="22"/>
                    <a:pt x="278" y="15"/>
                  </a:cubicBezTo>
                  <a:cubicBezTo>
                    <a:pt x="293" y="8"/>
                    <a:pt x="293" y="0"/>
                    <a:pt x="293" y="0"/>
                  </a:cubicBezTo>
                  <a:cubicBezTo>
                    <a:pt x="292" y="0"/>
                    <a:pt x="291" y="1"/>
                    <a:pt x="290" y="1"/>
                  </a:cubicBezTo>
                  <a:cubicBezTo>
                    <a:pt x="290" y="1"/>
                    <a:pt x="96" y="45"/>
                    <a:pt x="0" y="81"/>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6" name="Freeform 1335"/>
            <p:cNvSpPr>
              <a:spLocks/>
            </p:cNvSpPr>
            <p:nvPr/>
          </p:nvSpPr>
          <p:spPr bwMode="auto">
            <a:xfrm>
              <a:off x="-6513513" y="5418138"/>
              <a:ext cx="798513" cy="393700"/>
            </a:xfrm>
            <a:custGeom>
              <a:avLst/>
              <a:gdLst>
                <a:gd name="T0" fmla="*/ 8 w 213"/>
                <a:gd name="T1" fmla="*/ 58 h 105"/>
                <a:gd name="T2" fmla="*/ 40 w 213"/>
                <a:gd name="T3" fmla="*/ 85 h 105"/>
                <a:gd name="T4" fmla="*/ 109 w 213"/>
                <a:gd name="T5" fmla="*/ 101 h 105"/>
                <a:gd name="T6" fmla="*/ 213 w 213"/>
                <a:gd name="T7" fmla="*/ 105 h 105"/>
                <a:gd name="T8" fmla="*/ 160 w 213"/>
                <a:gd name="T9" fmla="*/ 0 h 105"/>
                <a:gd name="T10" fmla="*/ 20 w 213"/>
                <a:gd name="T11" fmla="*/ 36 h 105"/>
                <a:gd name="T12" fmla="*/ 8 w 213"/>
                <a:gd name="T13" fmla="*/ 58 h 105"/>
              </a:gdLst>
              <a:ahLst/>
              <a:cxnLst>
                <a:cxn ang="0">
                  <a:pos x="T0" y="T1"/>
                </a:cxn>
                <a:cxn ang="0">
                  <a:pos x="T2" y="T3"/>
                </a:cxn>
                <a:cxn ang="0">
                  <a:pos x="T4" y="T5"/>
                </a:cxn>
                <a:cxn ang="0">
                  <a:pos x="T6" y="T7"/>
                </a:cxn>
                <a:cxn ang="0">
                  <a:pos x="T8" y="T9"/>
                </a:cxn>
                <a:cxn ang="0">
                  <a:pos x="T10" y="T11"/>
                </a:cxn>
                <a:cxn ang="0">
                  <a:pos x="T12" y="T13"/>
                </a:cxn>
              </a:cxnLst>
              <a:rect l="0" t="0" r="r" b="b"/>
              <a:pathLst>
                <a:path w="213" h="105">
                  <a:moveTo>
                    <a:pt x="8" y="58"/>
                  </a:moveTo>
                  <a:cubicBezTo>
                    <a:pt x="17" y="73"/>
                    <a:pt x="40" y="85"/>
                    <a:pt x="40" y="85"/>
                  </a:cubicBezTo>
                  <a:cubicBezTo>
                    <a:pt x="40" y="85"/>
                    <a:pt x="87" y="101"/>
                    <a:pt x="109" y="101"/>
                  </a:cubicBezTo>
                  <a:cubicBezTo>
                    <a:pt x="115" y="101"/>
                    <a:pt x="156" y="103"/>
                    <a:pt x="213" y="105"/>
                  </a:cubicBezTo>
                  <a:cubicBezTo>
                    <a:pt x="160" y="0"/>
                    <a:pt x="160" y="0"/>
                    <a:pt x="160" y="0"/>
                  </a:cubicBezTo>
                  <a:cubicBezTo>
                    <a:pt x="117" y="6"/>
                    <a:pt x="54" y="17"/>
                    <a:pt x="20" y="36"/>
                  </a:cubicBezTo>
                  <a:cubicBezTo>
                    <a:pt x="20" y="36"/>
                    <a:pt x="0" y="43"/>
                    <a:pt x="8" y="5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7" name="Freeform 1336"/>
            <p:cNvSpPr>
              <a:spLocks/>
            </p:cNvSpPr>
            <p:nvPr/>
          </p:nvSpPr>
          <p:spPr bwMode="auto">
            <a:xfrm>
              <a:off x="-5722938" y="6254750"/>
              <a:ext cx="1739900" cy="396875"/>
            </a:xfrm>
            <a:custGeom>
              <a:avLst/>
              <a:gdLst>
                <a:gd name="T0" fmla="*/ 0 w 464"/>
                <a:gd name="T1" fmla="*/ 0 h 106"/>
                <a:gd name="T2" fmla="*/ 52 w 464"/>
                <a:gd name="T3" fmla="*/ 106 h 106"/>
                <a:gd name="T4" fmla="*/ 454 w 464"/>
                <a:gd name="T5" fmla="*/ 106 h 106"/>
                <a:gd name="T6" fmla="*/ 464 w 464"/>
                <a:gd name="T7" fmla="*/ 13 h 106"/>
                <a:gd name="T8" fmla="*/ 0 w 464"/>
                <a:gd name="T9" fmla="*/ 0 h 106"/>
              </a:gdLst>
              <a:ahLst/>
              <a:cxnLst>
                <a:cxn ang="0">
                  <a:pos x="T0" y="T1"/>
                </a:cxn>
                <a:cxn ang="0">
                  <a:pos x="T2" y="T3"/>
                </a:cxn>
                <a:cxn ang="0">
                  <a:pos x="T4" y="T5"/>
                </a:cxn>
                <a:cxn ang="0">
                  <a:pos x="T6" y="T7"/>
                </a:cxn>
                <a:cxn ang="0">
                  <a:pos x="T8" y="T9"/>
                </a:cxn>
              </a:cxnLst>
              <a:rect l="0" t="0" r="r" b="b"/>
              <a:pathLst>
                <a:path w="464" h="106">
                  <a:moveTo>
                    <a:pt x="0" y="0"/>
                  </a:moveTo>
                  <a:cubicBezTo>
                    <a:pt x="21" y="57"/>
                    <a:pt x="52" y="106"/>
                    <a:pt x="52" y="106"/>
                  </a:cubicBezTo>
                  <a:cubicBezTo>
                    <a:pt x="454" y="106"/>
                    <a:pt x="454" y="106"/>
                    <a:pt x="454" y="106"/>
                  </a:cubicBezTo>
                  <a:cubicBezTo>
                    <a:pt x="460" y="69"/>
                    <a:pt x="464" y="39"/>
                    <a:pt x="464" y="13"/>
                  </a:cubicBezTo>
                  <a:lnTo>
                    <a:pt x="0" y="0"/>
                  </a:lnTo>
                  <a:close/>
                </a:path>
              </a:pathLst>
            </a:custGeom>
            <a:solidFill>
              <a:srgbClr val="0E2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8" name="Freeform 1337"/>
            <p:cNvSpPr>
              <a:spLocks/>
            </p:cNvSpPr>
            <p:nvPr/>
          </p:nvSpPr>
          <p:spPr bwMode="auto">
            <a:xfrm>
              <a:off x="-3776663" y="6145213"/>
              <a:ext cx="993775" cy="690563"/>
            </a:xfrm>
            <a:custGeom>
              <a:avLst/>
              <a:gdLst>
                <a:gd name="T0" fmla="*/ 4 w 265"/>
                <a:gd name="T1" fmla="*/ 184 h 184"/>
                <a:gd name="T2" fmla="*/ 255 w 265"/>
                <a:gd name="T3" fmla="*/ 184 h 184"/>
                <a:gd name="T4" fmla="*/ 261 w 265"/>
                <a:gd name="T5" fmla="*/ 184 h 184"/>
                <a:gd name="T6" fmla="*/ 232 w 265"/>
                <a:gd name="T7" fmla="*/ 51 h 184"/>
                <a:gd name="T8" fmla="*/ 132 w 265"/>
                <a:gd name="T9" fmla="*/ 0 h 184"/>
                <a:gd name="T10" fmla="*/ 37 w 265"/>
                <a:gd name="T11" fmla="*/ 45 h 184"/>
                <a:gd name="T12" fmla="*/ 4 w 265"/>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65" h="184">
                  <a:moveTo>
                    <a:pt x="4" y="184"/>
                  </a:moveTo>
                  <a:cubicBezTo>
                    <a:pt x="255" y="184"/>
                    <a:pt x="255" y="184"/>
                    <a:pt x="255" y="184"/>
                  </a:cubicBezTo>
                  <a:cubicBezTo>
                    <a:pt x="255" y="184"/>
                    <a:pt x="257" y="184"/>
                    <a:pt x="261" y="184"/>
                  </a:cubicBezTo>
                  <a:cubicBezTo>
                    <a:pt x="261" y="174"/>
                    <a:pt x="265" y="102"/>
                    <a:pt x="232" y="51"/>
                  </a:cubicBezTo>
                  <a:cubicBezTo>
                    <a:pt x="213" y="22"/>
                    <a:pt x="182" y="0"/>
                    <a:pt x="132" y="0"/>
                  </a:cubicBezTo>
                  <a:cubicBezTo>
                    <a:pt x="86" y="0"/>
                    <a:pt x="56" y="19"/>
                    <a:pt x="37" y="45"/>
                  </a:cubicBezTo>
                  <a:cubicBezTo>
                    <a:pt x="0" y="96"/>
                    <a:pt x="3" y="172"/>
                    <a:pt x="4" y="18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59" name="Freeform 1338"/>
            <p:cNvSpPr>
              <a:spLocks/>
            </p:cNvSpPr>
            <p:nvPr/>
          </p:nvSpPr>
          <p:spPr bwMode="auto">
            <a:xfrm>
              <a:off x="-7259638" y="6145213"/>
              <a:ext cx="1000125" cy="693738"/>
            </a:xfrm>
            <a:custGeom>
              <a:avLst/>
              <a:gdLst>
                <a:gd name="T0" fmla="*/ 0 w 267"/>
                <a:gd name="T1" fmla="*/ 167 h 185"/>
                <a:gd name="T2" fmla="*/ 29 w 267"/>
                <a:gd name="T3" fmla="*/ 172 h 185"/>
                <a:gd name="T4" fmla="*/ 57 w 267"/>
                <a:gd name="T5" fmla="*/ 178 h 185"/>
                <a:gd name="T6" fmla="*/ 66 w 267"/>
                <a:gd name="T7" fmla="*/ 180 h 185"/>
                <a:gd name="T8" fmla="*/ 73 w 267"/>
                <a:gd name="T9" fmla="*/ 181 h 185"/>
                <a:gd name="T10" fmla="*/ 84 w 267"/>
                <a:gd name="T11" fmla="*/ 184 h 185"/>
                <a:gd name="T12" fmla="*/ 86 w 267"/>
                <a:gd name="T13" fmla="*/ 184 h 185"/>
                <a:gd name="T14" fmla="*/ 97 w 267"/>
                <a:gd name="T15" fmla="*/ 184 h 185"/>
                <a:gd name="T16" fmla="*/ 110 w 267"/>
                <a:gd name="T17" fmla="*/ 184 h 185"/>
                <a:gd name="T18" fmla="*/ 124 w 267"/>
                <a:gd name="T19" fmla="*/ 184 h 185"/>
                <a:gd name="T20" fmla="*/ 129 w 267"/>
                <a:gd name="T21" fmla="*/ 184 h 185"/>
                <a:gd name="T22" fmla="*/ 143 w 267"/>
                <a:gd name="T23" fmla="*/ 184 h 185"/>
                <a:gd name="T24" fmla="*/ 158 w 267"/>
                <a:gd name="T25" fmla="*/ 184 h 185"/>
                <a:gd name="T26" fmla="*/ 171 w 267"/>
                <a:gd name="T27" fmla="*/ 184 h 185"/>
                <a:gd name="T28" fmla="*/ 182 w 267"/>
                <a:gd name="T29" fmla="*/ 184 h 185"/>
                <a:gd name="T30" fmla="*/ 187 w 267"/>
                <a:gd name="T31" fmla="*/ 184 h 185"/>
                <a:gd name="T32" fmla="*/ 193 w 267"/>
                <a:gd name="T33" fmla="*/ 184 h 185"/>
                <a:gd name="T34" fmla="*/ 201 w 267"/>
                <a:gd name="T35" fmla="*/ 184 h 185"/>
                <a:gd name="T36" fmla="*/ 228 w 267"/>
                <a:gd name="T37" fmla="*/ 185 h 185"/>
                <a:gd name="T38" fmla="*/ 257 w 267"/>
                <a:gd name="T39" fmla="*/ 185 h 185"/>
                <a:gd name="T40" fmla="*/ 209 w 267"/>
                <a:gd name="T41" fmla="*/ 28 h 185"/>
                <a:gd name="T42" fmla="*/ 209 w 267"/>
                <a:gd name="T43" fmla="*/ 28 h 185"/>
                <a:gd name="T44" fmla="*/ 129 w 267"/>
                <a:gd name="T45" fmla="*/ 0 h 185"/>
                <a:gd name="T46" fmla="*/ 54 w 267"/>
                <a:gd name="T47" fmla="*/ 24 h 185"/>
                <a:gd name="T48" fmla="*/ 54 w 267"/>
                <a:gd name="T49" fmla="*/ 24 h 185"/>
                <a:gd name="T50" fmla="*/ 50 w 267"/>
                <a:gd name="T51" fmla="*/ 28 h 185"/>
                <a:gd name="T52" fmla="*/ 0 w 267"/>
                <a:gd name="T53" fmla="*/ 1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7" h="185">
                  <a:moveTo>
                    <a:pt x="0" y="167"/>
                  </a:moveTo>
                  <a:cubicBezTo>
                    <a:pt x="29" y="172"/>
                    <a:pt x="29" y="172"/>
                    <a:pt x="29" y="172"/>
                  </a:cubicBezTo>
                  <a:cubicBezTo>
                    <a:pt x="57" y="178"/>
                    <a:pt x="57" y="178"/>
                    <a:pt x="57" y="178"/>
                  </a:cubicBezTo>
                  <a:cubicBezTo>
                    <a:pt x="66" y="180"/>
                    <a:pt x="66" y="180"/>
                    <a:pt x="66" y="180"/>
                  </a:cubicBezTo>
                  <a:cubicBezTo>
                    <a:pt x="73" y="181"/>
                    <a:pt x="73" y="181"/>
                    <a:pt x="73" y="181"/>
                  </a:cubicBezTo>
                  <a:cubicBezTo>
                    <a:pt x="84" y="184"/>
                    <a:pt x="84" y="184"/>
                    <a:pt x="84" y="184"/>
                  </a:cubicBezTo>
                  <a:cubicBezTo>
                    <a:pt x="86" y="184"/>
                    <a:pt x="86" y="184"/>
                    <a:pt x="86" y="184"/>
                  </a:cubicBezTo>
                  <a:cubicBezTo>
                    <a:pt x="97" y="184"/>
                    <a:pt x="97" y="184"/>
                    <a:pt x="97" y="184"/>
                  </a:cubicBezTo>
                  <a:cubicBezTo>
                    <a:pt x="110" y="184"/>
                    <a:pt x="110" y="184"/>
                    <a:pt x="110" y="184"/>
                  </a:cubicBezTo>
                  <a:cubicBezTo>
                    <a:pt x="124" y="184"/>
                    <a:pt x="124" y="184"/>
                    <a:pt x="124" y="184"/>
                  </a:cubicBezTo>
                  <a:cubicBezTo>
                    <a:pt x="129" y="184"/>
                    <a:pt x="129" y="184"/>
                    <a:pt x="129" y="184"/>
                  </a:cubicBezTo>
                  <a:cubicBezTo>
                    <a:pt x="143" y="184"/>
                    <a:pt x="143" y="184"/>
                    <a:pt x="143" y="184"/>
                  </a:cubicBezTo>
                  <a:cubicBezTo>
                    <a:pt x="158" y="184"/>
                    <a:pt x="158" y="184"/>
                    <a:pt x="158" y="184"/>
                  </a:cubicBezTo>
                  <a:cubicBezTo>
                    <a:pt x="171" y="184"/>
                    <a:pt x="171" y="184"/>
                    <a:pt x="171" y="184"/>
                  </a:cubicBezTo>
                  <a:cubicBezTo>
                    <a:pt x="182" y="184"/>
                    <a:pt x="182" y="184"/>
                    <a:pt x="182" y="184"/>
                  </a:cubicBezTo>
                  <a:cubicBezTo>
                    <a:pt x="187" y="184"/>
                    <a:pt x="187" y="184"/>
                    <a:pt x="187" y="184"/>
                  </a:cubicBezTo>
                  <a:cubicBezTo>
                    <a:pt x="193" y="184"/>
                    <a:pt x="193" y="184"/>
                    <a:pt x="193" y="184"/>
                  </a:cubicBezTo>
                  <a:cubicBezTo>
                    <a:pt x="201" y="184"/>
                    <a:pt x="201" y="184"/>
                    <a:pt x="201" y="184"/>
                  </a:cubicBezTo>
                  <a:cubicBezTo>
                    <a:pt x="228" y="185"/>
                    <a:pt x="228" y="185"/>
                    <a:pt x="228" y="185"/>
                  </a:cubicBezTo>
                  <a:cubicBezTo>
                    <a:pt x="257" y="185"/>
                    <a:pt x="257" y="185"/>
                    <a:pt x="257" y="185"/>
                  </a:cubicBezTo>
                  <a:cubicBezTo>
                    <a:pt x="257" y="185"/>
                    <a:pt x="267" y="80"/>
                    <a:pt x="209" y="28"/>
                  </a:cubicBezTo>
                  <a:cubicBezTo>
                    <a:pt x="209" y="28"/>
                    <a:pt x="209" y="28"/>
                    <a:pt x="209" y="28"/>
                  </a:cubicBezTo>
                  <a:cubicBezTo>
                    <a:pt x="191" y="11"/>
                    <a:pt x="165" y="0"/>
                    <a:pt x="129" y="0"/>
                  </a:cubicBezTo>
                  <a:cubicBezTo>
                    <a:pt x="97" y="0"/>
                    <a:pt x="72" y="10"/>
                    <a:pt x="54" y="24"/>
                  </a:cubicBezTo>
                  <a:cubicBezTo>
                    <a:pt x="54" y="24"/>
                    <a:pt x="54" y="24"/>
                    <a:pt x="54" y="24"/>
                  </a:cubicBezTo>
                  <a:cubicBezTo>
                    <a:pt x="53" y="25"/>
                    <a:pt x="51" y="26"/>
                    <a:pt x="50" y="28"/>
                  </a:cubicBezTo>
                  <a:cubicBezTo>
                    <a:pt x="7" y="66"/>
                    <a:pt x="1" y="134"/>
                    <a:pt x="0" y="167"/>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0" name="Freeform 1339"/>
            <p:cNvSpPr>
              <a:spLocks noEditPoints="1"/>
            </p:cNvSpPr>
            <p:nvPr/>
          </p:nvSpPr>
          <p:spPr bwMode="auto">
            <a:xfrm>
              <a:off x="-3668713" y="6261100"/>
              <a:ext cx="795338" cy="798513"/>
            </a:xfrm>
            <a:custGeom>
              <a:avLst/>
              <a:gdLst>
                <a:gd name="T0" fmla="*/ 0 w 212"/>
                <a:gd name="T1" fmla="*/ 106 h 213"/>
                <a:gd name="T2" fmla="*/ 10 w 212"/>
                <a:gd name="T3" fmla="*/ 152 h 213"/>
                <a:gd name="T4" fmla="*/ 11 w 212"/>
                <a:gd name="T5" fmla="*/ 153 h 213"/>
                <a:gd name="T6" fmla="*/ 106 w 212"/>
                <a:gd name="T7" fmla="*/ 213 h 213"/>
                <a:gd name="T8" fmla="*/ 197 w 212"/>
                <a:gd name="T9" fmla="*/ 162 h 213"/>
                <a:gd name="T10" fmla="*/ 201 w 212"/>
                <a:gd name="T11" fmla="*/ 153 h 213"/>
                <a:gd name="T12" fmla="*/ 202 w 212"/>
                <a:gd name="T13" fmla="*/ 152 h 213"/>
                <a:gd name="T14" fmla="*/ 212 w 212"/>
                <a:gd name="T15" fmla="*/ 106 h 213"/>
                <a:gd name="T16" fmla="*/ 197 w 212"/>
                <a:gd name="T17" fmla="*/ 51 h 213"/>
                <a:gd name="T18" fmla="*/ 174 w 212"/>
                <a:gd name="T19" fmla="*/ 24 h 213"/>
                <a:gd name="T20" fmla="*/ 166 w 212"/>
                <a:gd name="T21" fmla="*/ 18 h 213"/>
                <a:gd name="T22" fmla="*/ 106 w 212"/>
                <a:gd name="T23" fmla="*/ 0 h 213"/>
                <a:gd name="T24" fmla="*/ 51 w 212"/>
                <a:gd name="T25" fmla="*/ 15 h 213"/>
                <a:gd name="T26" fmla="*/ 51 w 212"/>
                <a:gd name="T27" fmla="*/ 15 h 213"/>
                <a:gd name="T28" fmla="*/ 38 w 212"/>
                <a:gd name="T29" fmla="*/ 24 h 213"/>
                <a:gd name="T30" fmla="*/ 0 w 212"/>
                <a:gd name="T31" fmla="*/ 106 h 213"/>
                <a:gd name="T32" fmla="*/ 38 w 212"/>
                <a:gd name="T33" fmla="*/ 152 h 213"/>
                <a:gd name="T34" fmla="*/ 24 w 212"/>
                <a:gd name="T35" fmla="*/ 106 h 213"/>
                <a:gd name="T36" fmla="*/ 106 w 212"/>
                <a:gd name="T37" fmla="*/ 24 h 213"/>
                <a:gd name="T38" fmla="*/ 188 w 212"/>
                <a:gd name="T39" fmla="*/ 106 h 213"/>
                <a:gd name="T40" fmla="*/ 174 w 212"/>
                <a:gd name="T41" fmla="*/ 152 h 213"/>
                <a:gd name="T42" fmla="*/ 174 w 212"/>
                <a:gd name="T43" fmla="*/ 153 h 213"/>
                <a:gd name="T44" fmla="*/ 106 w 212"/>
                <a:gd name="T45" fmla="*/ 188 h 213"/>
                <a:gd name="T46" fmla="*/ 38 w 212"/>
                <a:gd name="T47" fmla="*/ 153 h 213"/>
                <a:gd name="T48" fmla="*/ 38 w 212"/>
                <a:gd name="T49"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213">
                  <a:moveTo>
                    <a:pt x="0" y="106"/>
                  </a:moveTo>
                  <a:cubicBezTo>
                    <a:pt x="0" y="123"/>
                    <a:pt x="3" y="138"/>
                    <a:pt x="10" y="152"/>
                  </a:cubicBezTo>
                  <a:cubicBezTo>
                    <a:pt x="10" y="153"/>
                    <a:pt x="10" y="153"/>
                    <a:pt x="11" y="153"/>
                  </a:cubicBezTo>
                  <a:cubicBezTo>
                    <a:pt x="28" y="188"/>
                    <a:pt x="64" y="213"/>
                    <a:pt x="106" y="213"/>
                  </a:cubicBezTo>
                  <a:cubicBezTo>
                    <a:pt x="144" y="213"/>
                    <a:pt x="178" y="192"/>
                    <a:pt x="197" y="162"/>
                  </a:cubicBezTo>
                  <a:cubicBezTo>
                    <a:pt x="198" y="159"/>
                    <a:pt x="200" y="156"/>
                    <a:pt x="201" y="153"/>
                  </a:cubicBezTo>
                  <a:cubicBezTo>
                    <a:pt x="202" y="153"/>
                    <a:pt x="202" y="153"/>
                    <a:pt x="202" y="152"/>
                  </a:cubicBezTo>
                  <a:cubicBezTo>
                    <a:pt x="209" y="138"/>
                    <a:pt x="212" y="123"/>
                    <a:pt x="212" y="106"/>
                  </a:cubicBezTo>
                  <a:cubicBezTo>
                    <a:pt x="212" y="86"/>
                    <a:pt x="207" y="67"/>
                    <a:pt x="197" y="51"/>
                  </a:cubicBezTo>
                  <a:cubicBezTo>
                    <a:pt x="191" y="41"/>
                    <a:pt x="183" y="32"/>
                    <a:pt x="174" y="24"/>
                  </a:cubicBezTo>
                  <a:cubicBezTo>
                    <a:pt x="171" y="22"/>
                    <a:pt x="169" y="20"/>
                    <a:pt x="166" y="18"/>
                  </a:cubicBezTo>
                  <a:cubicBezTo>
                    <a:pt x="149" y="7"/>
                    <a:pt x="128" y="0"/>
                    <a:pt x="106" y="0"/>
                  </a:cubicBezTo>
                  <a:cubicBezTo>
                    <a:pt x="86" y="0"/>
                    <a:pt x="67" y="5"/>
                    <a:pt x="51" y="15"/>
                  </a:cubicBezTo>
                  <a:cubicBezTo>
                    <a:pt x="51" y="15"/>
                    <a:pt x="51" y="15"/>
                    <a:pt x="51" y="15"/>
                  </a:cubicBezTo>
                  <a:cubicBezTo>
                    <a:pt x="47" y="18"/>
                    <a:pt x="42" y="21"/>
                    <a:pt x="38" y="24"/>
                  </a:cubicBezTo>
                  <a:cubicBezTo>
                    <a:pt x="15" y="44"/>
                    <a:pt x="0" y="73"/>
                    <a:pt x="0" y="106"/>
                  </a:cubicBezTo>
                  <a:close/>
                  <a:moveTo>
                    <a:pt x="38" y="152"/>
                  </a:moveTo>
                  <a:cubicBezTo>
                    <a:pt x="29" y="139"/>
                    <a:pt x="24" y="123"/>
                    <a:pt x="24" y="106"/>
                  </a:cubicBezTo>
                  <a:cubicBezTo>
                    <a:pt x="24" y="61"/>
                    <a:pt x="61" y="24"/>
                    <a:pt x="106" y="24"/>
                  </a:cubicBezTo>
                  <a:cubicBezTo>
                    <a:pt x="151" y="24"/>
                    <a:pt x="188" y="61"/>
                    <a:pt x="188" y="106"/>
                  </a:cubicBezTo>
                  <a:cubicBezTo>
                    <a:pt x="188" y="123"/>
                    <a:pt x="183" y="139"/>
                    <a:pt x="174" y="152"/>
                  </a:cubicBezTo>
                  <a:cubicBezTo>
                    <a:pt x="174" y="152"/>
                    <a:pt x="174" y="153"/>
                    <a:pt x="174" y="153"/>
                  </a:cubicBezTo>
                  <a:cubicBezTo>
                    <a:pt x="159" y="174"/>
                    <a:pt x="134" y="188"/>
                    <a:pt x="106" y="188"/>
                  </a:cubicBezTo>
                  <a:cubicBezTo>
                    <a:pt x="78" y="188"/>
                    <a:pt x="53" y="174"/>
                    <a:pt x="38" y="153"/>
                  </a:cubicBezTo>
                  <a:cubicBezTo>
                    <a:pt x="38" y="153"/>
                    <a:pt x="38" y="152"/>
                    <a:pt x="38" y="15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1" name="Freeform 1340"/>
            <p:cNvSpPr>
              <a:spLocks noEditPoints="1"/>
            </p:cNvSpPr>
            <p:nvPr/>
          </p:nvSpPr>
          <p:spPr bwMode="auto">
            <a:xfrm>
              <a:off x="-3578225" y="6351588"/>
              <a:ext cx="614363" cy="614363"/>
            </a:xfrm>
            <a:custGeom>
              <a:avLst/>
              <a:gdLst>
                <a:gd name="T0" fmla="*/ 0 w 164"/>
                <a:gd name="T1" fmla="*/ 82 h 164"/>
                <a:gd name="T2" fmla="*/ 14 w 164"/>
                <a:gd name="T3" fmla="*/ 128 h 164"/>
                <a:gd name="T4" fmla="*/ 14 w 164"/>
                <a:gd name="T5" fmla="*/ 129 h 164"/>
                <a:gd name="T6" fmla="*/ 82 w 164"/>
                <a:gd name="T7" fmla="*/ 164 h 164"/>
                <a:gd name="T8" fmla="*/ 150 w 164"/>
                <a:gd name="T9" fmla="*/ 129 h 164"/>
                <a:gd name="T10" fmla="*/ 150 w 164"/>
                <a:gd name="T11" fmla="*/ 128 h 164"/>
                <a:gd name="T12" fmla="*/ 164 w 164"/>
                <a:gd name="T13" fmla="*/ 82 h 164"/>
                <a:gd name="T14" fmla="*/ 82 w 164"/>
                <a:gd name="T15" fmla="*/ 0 h 164"/>
                <a:gd name="T16" fmla="*/ 0 w 164"/>
                <a:gd name="T17" fmla="*/ 82 h 164"/>
                <a:gd name="T18" fmla="*/ 7 w 164"/>
                <a:gd name="T19" fmla="*/ 79 h 164"/>
                <a:gd name="T20" fmla="*/ 85 w 164"/>
                <a:gd name="T21" fmla="*/ 7 h 164"/>
                <a:gd name="T22" fmla="*/ 157 w 164"/>
                <a:gd name="T23" fmla="*/ 86 h 164"/>
                <a:gd name="T24" fmla="*/ 141 w 164"/>
                <a:gd name="T25" fmla="*/ 128 h 164"/>
                <a:gd name="T26" fmla="*/ 141 w 164"/>
                <a:gd name="T27" fmla="*/ 129 h 164"/>
                <a:gd name="T28" fmla="*/ 79 w 164"/>
                <a:gd name="T29" fmla="*/ 157 h 164"/>
                <a:gd name="T30" fmla="*/ 23 w 164"/>
                <a:gd name="T31" fmla="*/ 129 h 164"/>
                <a:gd name="T32" fmla="*/ 23 w 164"/>
                <a:gd name="T33" fmla="*/ 128 h 164"/>
                <a:gd name="T34" fmla="*/ 7 w 164"/>
                <a:gd name="T35"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64">
                  <a:moveTo>
                    <a:pt x="0" y="82"/>
                  </a:moveTo>
                  <a:cubicBezTo>
                    <a:pt x="0" y="99"/>
                    <a:pt x="5" y="115"/>
                    <a:pt x="14" y="128"/>
                  </a:cubicBezTo>
                  <a:cubicBezTo>
                    <a:pt x="14" y="128"/>
                    <a:pt x="14" y="129"/>
                    <a:pt x="14" y="129"/>
                  </a:cubicBezTo>
                  <a:cubicBezTo>
                    <a:pt x="29" y="150"/>
                    <a:pt x="54" y="164"/>
                    <a:pt x="82" y="164"/>
                  </a:cubicBezTo>
                  <a:cubicBezTo>
                    <a:pt x="110" y="164"/>
                    <a:pt x="135" y="150"/>
                    <a:pt x="150" y="129"/>
                  </a:cubicBezTo>
                  <a:cubicBezTo>
                    <a:pt x="150" y="129"/>
                    <a:pt x="150" y="128"/>
                    <a:pt x="150" y="128"/>
                  </a:cubicBezTo>
                  <a:cubicBezTo>
                    <a:pt x="159" y="115"/>
                    <a:pt x="164" y="99"/>
                    <a:pt x="164" y="82"/>
                  </a:cubicBezTo>
                  <a:cubicBezTo>
                    <a:pt x="164" y="37"/>
                    <a:pt x="127" y="0"/>
                    <a:pt x="82" y="0"/>
                  </a:cubicBezTo>
                  <a:cubicBezTo>
                    <a:pt x="37" y="0"/>
                    <a:pt x="0" y="37"/>
                    <a:pt x="0" y="82"/>
                  </a:cubicBezTo>
                  <a:close/>
                  <a:moveTo>
                    <a:pt x="7" y="79"/>
                  </a:moveTo>
                  <a:cubicBezTo>
                    <a:pt x="9" y="37"/>
                    <a:pt x="44" y="6"/>
                    <a:pt x="85" y="7"/>
                  </a:cubicBezTo>
                  <a:cubicBezTo>
                    <a:pt x="127" y="9"/>
                    <a:pt x="159" y="44"/>
                    <a:pt x="157" y="86"/>
                  </a:cubicBezTo>
                  <a:cubicBezTo>
                    <a:pt x="156" y="102"/>
                    <a:pt x="150" y="116"/>
                    <a:pt x="141" y="128"/>
                  </a:cubicBezTo>
                  <a:cubicBezTo>
                    <a:pt x="141" y="128"/>
                    <a:pt x="141" y="129"/>
                    <a:pt x="141" y="129"/>
                  </a:cubicBezTo>
                  <a:cubicBezTo>
                    <a:pt x="126" y="147"/>
                    <a:pt x="104" y="158"/>
                    <a:pt x="79" y="157"/>
                  </a:cubicBezTo>
                  <a:cubicBezTo>
                    <a:pt x="56" y="156"/>
                    <a:pt x="36" y="145"/>
                    <a:pt x="23" y="129"/>
                  </a:cubicBezTo>
                  <a:cubicBezTo>
                    <a:pt x="23" y="129"/>
                    <a:pt x="23" y="128"/>
                    <a:pt x="23" y="128"/>
                  </a:cubicBezTo>
                  <a:cubicBezTo>
                    <a:pt x="12" y="115"/>
                    <a:pt x="6" y="97"/>
                    <a:pt x="7" y="79"/>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2" name="Freeform 1341"/>
            <p:cNvSpPr>
              <a:spLocks noEditPoints="1"/>
            </p:cNvSpPr>
            <p:nvPr/>
          </p:nvSpPr>
          <p:spPr bwMode="auto">
            <a:xfrm>
              <a:off x="-3556000" y="6373813"/>
              <a:ext cx="574675" cy="569913"/>
            </a:xfrm>
            <a:custGeom>
              <a:avLst/>
              <a:gdLst>
                <a:gd name="T0" fmla="*/ 17 w 153"/>
                <a:gd name="T1" fmla="*/ 122 h 152"/>
                <a:gd name="T2" fmla="*/ 73 w 153"/>
                <a:gd name="T3" fmla="*/ 151 h 152"/>
                <a:gd name="T4" fmla="*/ 135 w 153"/>
                <a:gd name="T5" fmla="*/ 122 h 152"/>
                <a:gd name="T6" fmla="*/ 79 w 153"/>
                <a:gd name="T7" fmla="*/ 1 h 152"/>
                <a:gd name="T8" fmla="*/ 10 w 153"/>
                <a:gd name="T9" fmla="*/ 53 h 152"/>
                <a:gd name="T10" fmla="*/ 53 w 153"/>
                <a:gd name="T11" fmla="*/ 78 h 152"/>
                <a:gd name="T12" fmla="*/ 10 w 153"/>
                <a:gd name="T13" fmla="*/ 53 h 152"/>
                <a:gd name="T14" fmla="*/ 56 w 153"/>
                <a:gd name="T15" fmla="*/ 43 h 152"/>
                <a:gd name="T16" fmla="*/ 14 w 153"/>
                <a:gd name="T17" fmla="*/ 43 h 152"/>
                <a:gd name="T18" fmla="*/ 67 w 153"/>
                <a:gd name="T19" fmla="*/ 73 h 152"/>
                <a:gd name="T20" fmla="*/ 61 w 153"/>
                <a:gd name="T21" fmla="*/ 71 h 152"/>
                <a:gd name="T22" fmla="*/ 67 w 153"/>
                <a:gd name="T23" fmla="*/ 73 h 152"/>
                <a:gd name="T24" fmla="*/ 70 w 153"/>
                <a:gd name="T25" fmla="*/ 84 h 152"/>
                <a:gd name="T26" fmla="*/ 67 w 153"/>
                <a:gd name="T27" fmla="*/ 89 h 152"/>
                <a:gd name="T28" fmla="*/ 81 w 153"/>
                <a:gd name="T29" fmla="*/ 54 h 152"/>
                <a:gd name="T30" fmla="*/ 69 w 153"/>
                <a:gd name="T31" fmla="*/ 6 h 152"/>
                <a:gd name="T32" fmla="*/ 81 w 153"/>
                <a:gd name="T33" fmla="*/ 54 h 152"/>
                <a:gd name="T34" fmla="*/ 79 w 153"/>
                <a:gd name="T35" fmla="*/ 64 h 152"/>
                <a:gd name="T36" fmla="*/ 73 w 153"/>
                <a:gd name="T37" fmla="*/ 64 h 152"/>
                <a:gd name="T38" fmla="*/ 85 w 153"/>
                <a:gd name="T39" fmla="*/ 76 h 152"/>
                <a:gd name="T40" fmla="*/ 67 w 153"/>
                <a:gd name="T41" fmla="*/ 76 h 152"/>
                <a:gd name="T42" fmla="*/ 85 w 153"/>
                <a:gd name="T43" fmla="*/ 76 h 152"/>
                <a:gd name="T44" fmla="*/ 86 w 153"/>
                <a:gd name="T45" fmla="*/ 85 h 152"/>
                <a:gd name="T46" fmla="*/ 81 w 153"/>
                <a:gd name="T47" fmla="*/ 88 h 152"/>
                <a:gd name="T48" fmla="*/ 87 w 153"/>
                <a:gd name="T49" fmla="*/ 70 h 152"/>
                <a:gd name="T50" fmla="*/ 89 w 153"/>
                <a:gd name="T51" fmla="*/ 75 h 152"/>
                <a:gd name="T52" fmla="*/ 87 w 153"/>
                <a:gd name="T53" fmla="*/ 70 h 152"/>
                <a:gd name="T54" fmla="*/ 101 w 153"/>
                <a:gd name="T55" fmla="*/ 47 h 152"/>
                <a:gd name="T56" fmla="*/ 88 w 153"/>
                <a:gd name="T57" fmla="*/ 7 h 152"/>
                <a:gd name="T58" fmla="*/ 143 w 153"/>
                <a:gd name="T59" fmla="*/ 56 h 152"/>
                <a:gd name="T60" fmla="*/ 94 w 153"/>
                <a:gd name="T61" fmla="*/ 61 h 152"/>
                <a:gd name="T62" fmla="*/ 143 w 153"/>
                <a:gd name="T63" fmla="*/ 56 h 152"/>
                <a:gd name="T64" fmla="*/ 112 w 153"/>
                <a:gd name="T65" fmla="*/ 91 h 152"/>
                <a:gd name="T66" fmla="*/ 146 w 153"/>
                <a:gd name="T67" fmla="*/ 67 h 152"/>
                <a:gd name="T68" fmla="*/ 129 w 153"/>
                <a:gd name="T69" fmla="*/ 122 h 152"/>
                <a:gd name="T70" fmla="*/ 106 w 153"/>
                <a:gd name="T71" fmla="*/ 123 h 152"/>
                <a:gd name="T72" fmla="*/ 106 w 153"/>
                <a:gd name="T73" fmla="*/ 122 h 152"/>
                <a:gd name="T74" fmla="*/ 96 w 153"/>
                <a:gd name="T75" fmla="*/ 89 h 152"/>
                <a:gd name="T76" fmla="*/ 119 w 153"/>
                <a:gd name="T77" fmla="*/ 123 h 152"/>
                <a:gd name="T78" fmla="*/ 116 w 153"/>
                <a:gd name="T79" fmla="*/ 134 h 152"/>
                <a:gd name="T80" fmla="*/ 66 w 153"/>
                <a:gd name="T81" fmla="*/ 122 h 152"/>
                <a:gd name="T82" fmla="*/ 73 w 153"/>
                <a:gd name="T83" fmla="*/ 115 h 152"/>
                <a:gd name="T84" fmla="*/ 91 w 153"/>
                <a:gd name="T85" fmla="*/ 122 h 152"/>
                <a:gd name="T86" fmla="*/ 107 w 153"/>
                <a:gd name="T87" fmla="*/ 139 h 152"/>
                <a:gd name="T88" fmla="*/ 49 w 153"/>
                <a:gd name="T89" fmla="*/ 141 h 152"/>
                <a:gd name="T90" fmla="*/ 39 w 153"/>
                <a:gd name="T91" fmla="*/ 123 h 152"/>
                <a:gd name="T92" fmla="*/ 59 w 153"/>
                <a:gd name="T93" fmla="*/ 91 h 152"/>
                <a:gd name="T94" fmla="*/ 52 w 153"/>
                <a:gd name="T95" fmla="*/ 122 h 152"/>
                <a:gd name="T96" fmla="*/ 41 w 153"/>
                <a:gd name="T97" fmla="*/ 137 h 152"/>
                <a:gd name="T98" fmla="*/ 6 w 153"/>
                <a:gd name="T99" fmla="*/ 83 h 152"/>
                <a:gd name="T100" fmla="*/ 6 w 153"/>
                <a:gd name="T101" fmla="*/ 73 h 152"/>
                <a:gd name="T102" fmla="*/ 38 w 153"/>
                <a:gd name="T103" fmla="*/ 85 h 152"/>
                <a:gd name="T104" fmla="*/ 27 w 153"/>
                <a:gd name="T105" fmla="*/ 122 h 152"/>
                <a:gd name="T106" fmla="*/ 26 w 153"/>
                <a:gd name="T107" fmla="*/ 125 h 152"/>
                <a:gd name="T108" fmla="*/ 23 w 153"/>
                <a:gd name="T109" fmla="*/ 122 h 152"/>
                <a:gd name="T110" fmla="*/ 12 w 153"/>
                <a:gd name="T111" fmla="*/ 106 h 152"/>
                <a:gd name="T112" fmla="*/ 10 w 153"/>
                <a:gd name="T113" fmla="*/ 101 h 152"/>
                <a:gd name="T114" fmla="*/ 9 w 153"/>
                <a:gd name="T115" fmla="*/ 98 h 152"/>
                <a:gd name="T116" fmla="*/ 8 w 153"/>
                <a:gd name="T117" fmla="*/ 93 h 152"/>
                <a:gd name="T118" fmla="*/ 7 w 153"/>
                <a:gd name="T119"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52">
                  <a:moveTo>
                    <a:pt x="1" y="73"/>
                  </a:moveTo>
                  <a:cubicBezTo>
                    <a:pt x="0" y="91"/>
                    <a:pt x="6" y="109"/>
                    <a:pt x="17" y="122"/>
                  </a:cubicBezTo>
                  <a:cubicBezTo>
                    <a:pt x="17" y="122"/>
                    <a:pt x="17" y="123"/>
                    <a:pt x="17" y="123"/>
                  </a:cubicBezTo>
                  <a:cubicBezTo>
                    <a:pt x="30" y="139"/>
                    <a:pt x="50" y="150"/>
                    <a:pt x="73" y="151"/>
                  </a:cubicBezTo>
                  <a:cubicBezTo>
                    <a:pt x="98" y="152"/>
                    <a:pt x="120" y="141"/>
                    <a:pt x="135" y="123"/>
                  </a:cubicBezTo>
                  <a:cubicBezTo>
                    <a:pt x="135" y="123"/>
                    <a:pt x="135" y="122"/>
                    <a:pt x="135" y="122"/>
                  </a:cubicBezTo>
                  <a:cubicBezTo>
                    <a:pt x="144" y="110"/>
                    <a:pt x="150" y="96"/>
                    <a:pt x="151" y="80"/>
                  </a:cubicBezTo>
                  <a:cubicBezTo>
                    <a:pt x="153" y="38"/>
                    <a:pt x="121" y="3"/>
                    <a:pt x="79" y="1"/>
                  </a:cubicBezTo>
                  <a:cubicBezTo>
                    <a:pt x="38" y="0"/>
                    <a:pt x="3" y="31"/>
                    <a:pt x="1" y="73"/>
                  </a:cubicBezTo>
                  <a:close/>
                  <a:moveTo>
                    <a:pt x="10" y="53"/>
                  </a:moveTo>
                  <a:cubicBezTo>
                    <a:pt x="57" y="65"/>
                    <a:pt x="57" y="65"/>
                    <a:pt x="57" y="65"/>
                  </a:cubicBezTo>
                  <a:cubicBezTo>
                    <a:pt x="53" y="78"/>
                    <a:pt x="53" y="78"/>
                    <a:pt x="53" y="78"/>
                  </a:cubicBezTo>
                  <a:cubicBezTo>
                    <a:pt x="7" y="61"/>
                    <a:pt x="7" y="61"/>
                    <a:pt x="7" y="61"/>
                  </a:cubicBezTo>
                  <a:cubicBezTo>
                    <a:pt x="8" y="59"/>
                    <a:pt x="9" y="56"/>
                    <a:pt x="10" y="53"/>
                  </a:cubicBezTo>
                  <a:close/>
                  <a:moveTo>
                    <a:pt x="60" y="8"/>
                  </a:moveTo>
                  <a:cubicBezTo>
                    <a:pt x="56" y="43"/>
                    <a:pt x="56" y="43"/>
                    <a:pt x="56" y="43"/>
                  </a:cubicBezTo>
                  <a:cubicBezTo>
                    <a:pt x="47" y="50"/>
                    <a:pt x="47" y="50"/>
                    <a:pt x="47" y="50"/>
                  </a:cubicBezTo>
                  <a:cubicBezTo>
                    <a:pt x="14" y="43"/>
                    <a:pt x="14" y="43"/>
                    <a:pt x="14" y="43"/>
                  </a:cubicBezTo>
                  <a:cubicBezTo>
                    <a:pt x="24" y="26"/>
                    <a:pt x="40" y="13"/>
                    <a:pt x="60" y="8"/>
                  </a:cubicBezTo>
                  <a:close/>
                  <a:moveTo>
                    <a:pt x="67" y="73"/>
                  </a:moveTo>
                  <a:cubicBezTo>
                    <a:pt x="66" y="75"/>
                    <a:pt x="65" y="76"/>
                    <a:pt x="63" y="75"/>
                  </a:cubicBezTo>
                  <a:cubicBezTo>
                    <a:pt x="62" y="75"/>
                    <a:pt x="61" y="73"/>
                    <a:pt x="61" y="71"/>
                  </a:cubicBezTo>
                  <a:cubicBezTo>
                    <a:pt x="62" y="70"/>
                    <a:pt x="63" y="69"/>
                    <a:pt x="65" y="70"/>
                  </a:cubicBezTo>
                  <a:cubicBezTo>
                    <a:pt x="66" y="70"/>
                    <a:pt x="67" y="72"/>
                    <a:pt x="67" y="73"/>
                  </a:cubicBezTo>
                  <a:close/>
                  <a:moveTo>
                    <a:pt x="66" y="85"/>
                  </a:moveTo>
                  <a:cubicBezTo>
                    <a:pt x="67" y="84"/>
                    <a:pt x="69" y="83"/>
                    <a:pt x="70" y="84"/>
                  </a:cubicBezTo>
                  <a:cubicBezTo>
                    <a:pt x="72" y="85"/>
                    <a:pt x="72" y="87"/>
                    <a:pt x="71" y="88"/>
                  </a:cubicBezTo>
                  <a:cubicBezTo>
                    <a:pt x="70" y="89"/>
                    <a:pt x="68" y="90"/>
                    <a:pt x="67" y="89"/>
                  </a:cubicBezTo>
                  <a:cubicBezTo>
                    <a:pt x="66" y="88"/>
                    <a:pt x="65" y="86"/>
                    <a:pt x="66" y="85"/>
                  </a:cubicBezTo>
                  <a:close/>
                  <a:moveTo>
                    <a:pt x="81" y="54"/>
                  </a:moveTo>
                  <a:cubicBezTo>
                    <a:pt x="67" y="54"/>
                    <a:pt x="67" y="54"/>
                    <a:pt x="67" y="54"/>
                  </a:cubicBezTo>
                  <a:cubicBezTo>
                    <a:pt x="69" y="6"/>
                    <a:pt x="69" y="6"/>
                    <a:pt x="69" y="6"/>
                  </a:cubicBezTo>
                  <a:cubicBezTo>
                    <a:pt x="72" y="6"/>
                    <a:pt x="75" y="6"/>
                    <a:pt x="78" y="6"/>
                  </a:cubicBezTo>
                  <a:lnTo>
                    <a:pt x="81" y="54"/>
                  </a:lnTo>
                  <a:close/>
                  <a:moveTo>
                    <a:pt x="76" y="61"/>
                  </a:moveTo>
                  <a:cubicBezTo>
                    <a:pt x="78" y="61"/>
                    <a:pt x="79" y="62"/>
                    <a:pt x="79" y="64"/>
                  </a:cubicBezTo>
                  <a:cubicBezTo>
                    <a:pt x="79" y="65"/>
                    <a:pt x="78" y="66"/>
                    <a:pt x="76" y="66"/>
                  </a:cubicBezTo>
                  <a:cubicBezTo>
                    <a:pt x="74" y="66"/>
                    <a:pt x="73" y="65"/>
                    <a:pt x="73" y="64"/>
                  </a:cubicBezTo>
                  <a:cubicBezTo>
                    <a:pt x="73" y="62"/>
                    <a:pt x="74" y="61"/>
                    <a:pt x="76" y="61"/>
                  </a:cubicBezTo>
                  <a:close/>
                  <a:moveTo>
                    <a:pt x="85" y="76"/>
                  </a:moveTo>
                  <a:cubicBezTo>
                    <a:pt x="85" y="81"/>
                    <a:pt x="81" y="85"/>
                    <a:pt x="76" y="85"/>
                  </a:cubicBezTo>
                  <a:cubicBezTo>
                    <a:pt x="71" y="85"/>
                    <a:pt x="67" y="81"/>
                    <a:pt x="67" y="76"/>
                  </a:cubicBezTo>
                  <a:cubicBezTo>
                    <a:pt x="67" y="71"/>
                    <a:pt x="71" y="67"/>
                    <a:pt x="76" y="67"/>
                  </a:cubicBezTo>
                  <a:cubicBezTo>
                    <a:pt x="81" y="67"/>
                    <a:pt x="85" y="71"/>
                    <a:pt x="85" y="76"/>
                  </a:cubicBezTo>
                  <a:close/>
                  <a:moveTo>
                    <a:pt x="82" y="84"/>
                  </a:moveTo>
                  <a:cubicBezTo>
                    <a:pt x="83" y="83"/>
                    <a:pt x="85" y="84"/>
                    <a:pt x="86" y="85"/>
                  </a:cubicBezTo>
                  <a:cubicBezTo>
                    <a:pt x="87" y="86"/>
                    <a:pt x="86" y="88"/>
                    <a:pt x="85" y="89"/>
                  </a:cubicBezTo>
                  <a:cubicBezTo>
                    <a:pt x="84" y="90"/>
                    <a:pt x="82" y="89"/>
                    <a:pt x="81" y="88"/>
                  </a:cubicBezTo>
                  <a:cubicBezTo>
                    <a:pt x="80" y="87"/>
                    <a:pt x="81" y="85"/>
                    <a:pt x="82" y="84"/>
                  </a:cubicBezTo>
                  <a:close/>
                  <a:moveTo>
                    <a:pt x="87" y="70"/>
                  </a:moveTo>
                  <a:cubicBezTo>
                    <a:pt x="89" y="69"/>
                    <a:pt x="90" y="70"/>
                    <a:pt x="91" y="71"/>
                  </a:cubicBezTo>
                  <a:cubicBezTo>
                    <a:pt x="91" y="73"/>
                    <a:pt x="90" y="75"/>
                    <a:pt x="89" y="75"/>
                  </a:cubicBezTo>
                  <a:cubicBezTo>
                    <a:pt x="88" y="76"/>
                    <a:pt x="86" y="75"/>
                    <a:pt x="85" y="73"/>
                  </a:cubicBezTo>
                  <a:cubicBezTo>
                    <a:pt x="85" y="72"/>
                    <a:pt x="86" y="70"/>
                    <a:pt x="87" y="70"/>
                  </a:cubicBezTo>
                  <a:close/>
                  <a:moveTo>
                    <a:pt x="136" y="40"/>
                  </a:moveTo>
                  <a:cubicBezTo>
                    <a:pt x="101" y="47"/>
                    <a:pt x="101" y="47"/>
                    <a:pt x="101" y="47"/>
                  </a:cubicBezTo>
                  <a:cubicBezTo>
                    <a:pt x="92" y="41"/>
                    <a:pt x="92" y="41"/>
                    <a:pt x="92" y="41"/>
                  </a:cubicBezTo>
                  <a:cubicBezTo>
                    <a:pt x="88" y="7"/>
                    <a:pt x="88" y="7"/>
                    <a:pt x="88" y="7"/>
                  </a:cubicBezTo>
                  <a:cubicBezTo>
                    <a:pt x="109" y="11"/>
                    <a:pt x="126" y="23"/>
                    <a:pt x="136" y="40"/>
                  </a:cubicBezTo>
                  <a:close/>
                  <a:moveTo>
                    <a:pt x="143" y="56"/>
                  </a:moveTo>
                  <a:cubicBezTo>
                    <a:pt x="98" y="74"/>
                    <a:pt x="98" y="74"/>
                    <a:pt x="98" y="74"/>
                  </a:cubicBezTo>
                  <a:cubicBezTo>
                    <a:pt x="94" y="61"/>
                    <a:pt x="94" y="61"/>
                    <a:pt x="94" y="61"/>
                  </a:cubicBezTo>
                  <a:cubicBezTo>
                    <a:pt x="140" y="48"/>
                    <a:pt x="140" y="48"/>
                    <a:pt x="140" y="48"/>
                  </a:cubicBezTo>
                  <a:cubicBezTo>
                    <a:pt x="140" y="48"/>
                    <a:pt x="142" y="53"/>
                    <a:pt x="143" y="56"/>
                  </a:cubicBezTo>
                  <a:close/>
                  <a:moveTo>
                    <a:pt x="129" y="122"/>
                  </a:moveTo>
                  <a:cubicBezTo>
                    <a:pt x="112" y="91"/>
                    <a:pt x="112" y="91"/>
                    <a:pt x="112" y="91"/>
                  </a:cubicBezTo>
                  <a:cubicBezTo>
                    <a:pt x="115" y="80"/>
                    <a:pt x="115" y="80"/>
                    <a:pt x="115" y="80"/>
                  </a:cubicBezTo>
                  <a:cubicBezTo>
                    <a:pt x="146" y="67"/>
                    <a:pt x="146" y="67"/>
                    <a:pt x="146" y="67"/>
                  </a:cubicBezTo>
                  <a:cubicBezTo>
                    <a:pt x="146" y="71"/>
                    <a:pt x="146" y="75"/>
                    <a:pt x="146" y="79"/>
                  </a:cubicBezTo>
                  <a:cubicBezTo>
                    <a:pt x="145" y="96"/>
                    <a:pt x="139" y="111"/>
                    <a:pt x="129" y="122"/>
                  </a:cubicBezTo>
                  <a:close/>
                  <a:moveTo>
                    <a:pt x="116" y="134"/>
                  </a:moveTo>
                  <a:cubicBezTo>
                    <a:pt x="106" y="123"/>
                    <a:pt x="106" y="123"/>
                    <a:pt x="106" y="123"/>
                  </a:cubicBezTo>
                  <a:cubicBezTo>
                    <a:pt x="106" y="123"/>
                    <a:pt x="106" y="123"/>
                    <a:pt x="106" y="123"/>
                  </a:cubicBezTo>
                  <a:cubicBezTo>
                    <a:pt x="106" y="122"/>
                    <a:pt x="106" y="122"/>
                    <a:pt x="106" y="122"/>
                  </a:cubicBezTo>
                  <a:cubicBezTo>
                    <a:pt x="85" y="97"/>
                    <a:pt x="85" y="97"/>
                    <a:pt x="85" y="97"/>
                  </a:cubicBezTo>
                  <a:cubicBezTo>
                    <a:pt x="96" y="89"/>
                    <a:pt x="96" y="89"/>
                    <a:pt x="96" y="89"/>
                  </a:cubicBezTo>
                  <a:cubicBezTo>
                    <a:pt x="118" y="122"/>
                    <a:pt x="118" y="122"/>
                    <a:pt x="118" y="122"/>
                  </a:cubicBezTo>
                  <a:cubicBezTo>
                    <a:pt x="119" y="123"/>
                    <a:pt x="119" y="123"/>
                    <a:pt x="119" y="123"/>
                  </a:cubicBezTo>
                  <a:cubicBezTo>
                    <a:pt x="123" y="129"/>
                    <a:pt x="123" y="129"/>
                    <a:pt x="123" y="129"/>
                  </a:cubicBezTo>
                  <a:cubicBezTo>
                    <a:pt x="121" y="131"/>
                    <a:pt x="118" y="132"/>
                    <a:pt x="116" y="134"/>
                  </a:cubicBezTo>
                  <a:close/>
                  <a:moveTo>
                    <a:pt x="49" y="141"/>
                  </a:moveTo>
                  <a:cubicBezTo>
                    <a:pt x="66" y="122"/>
                    <a:pt x="66" y="122"/>
                    <a:pt x="66" y="122"/>
                  </a:cubicBezTo>
                  <a:cubicBezTo>
                    <a:pt x="66" y="122"/>
                    <a:pt x="66" y="122"/>
                    <a:pt x="66" y="122"/>
                  </a:cubicBezTo>
                  <a:cubicBezTo>
                    <a:pt x="73" y="115"/>
                    <a:pt x="73" y="115"/>
                    <a:pt x="73" y="115"/>
                  </a:cubicBezTo>
                  <a:cubicBezTo>
                    <a:pt x="84" y="114"/>
                    <a:pt x="84" y="114"/>
                    <a:pt x="84" y="114"/>
                  </a:cubicBezTo>
                  <a:cubicBezTo>
                    <a:pt x="91" y="122"/>
                    <a:pt x="91" y="122"/>
                    <a:pt x="91" y="122"/>
                  </a:cubicBezTo>
                  <a:cubicBezTo>
                    <a:pt x="91" y="122"/>
                    <a:pt x="91" y="122"/>
                    <a:pt x="91" y="122"/>
                  </a:cubicBezTo>
                  <a:cubicBezTo>
                    <a:pt x="107" y="139"/>
                    <a:pt x="107" y="139"/>
                    <a:pt x="107" y="139"/>
                  </a:cubicBezTo>
                  <a:cubicBezTo>
                    <a:pt x="96" y="144"/>
                    <a:pt x="85" y="147"/>
                    <a:pt x="73" y="146"/>
                  </a:cubicBezTo>
                  <a:cubicBezTo>
                    <a:pt x="64" y="146"/>
                    <a:pt x="56" y="144"/>
                    <a:pt x="49" y="141"/>
                  </a:cubicBezTo>
                  <a:close/>
                  <a:moveTo>
                    <a:pt x="34" y="132"/>
                  </a:moveTo>
                  <a:cubicBezTo>
                    <a:pt x="39" y="123"/>
                    <a:pt x="39" y="123"/>
                    <a:pt x="39" y="123"/>
                  </a:cubicBezTo>
                  <a:cubicBezTo>
                    <a:pt x="40" y="122"/>
                    <a:pt x="40" y="122"/>
                    <a:pt x="40" y="122"/>
                  </a:cubicBezTo>
                  <a:cubicBezTo>
                    <a:pt x="59" y="91"/>
                    <a:pt x="59" y="91"/>
                    <a:pt x="59" y="91"/>
                  </a:cubicBezTo>
                  <a:cubicBezTo>
                    <a:pt x="70" y="99"/>
                    <a:pt x="70" y="99"/>
                    <a:pt x="70" y="99"/>
                  </a:cubicBezTo>
                  <a:cubicBezTo>
                    <a:pt x="52" y="122"/>
                    <a:pt x="52" y="122"/>
                    <a:pt x="52" y="122"/>
                  </a:cubicBezTo>
                  <a:cubicBezTo>
                    <a:pt x="52" y="122"/>
                    <a:pt x="52" y="122"/>
                    <a:pt x="52" y="122"/>
                  </a:cubicBezTo>
                  <a:cubicBezTo>
                    <a:pt x="41" y="137"/>
                    <a:pt x="41" y="137"/>
                    <a:pt x="41" y="137"/>
                  </a:cubicBezTo>
                  <a:cubicBezTo>
                    <a:pt x="38" y="135"/>
                    <a:pt x="36" y="134"/>
                    <a:pt x="34" y="132"/>
                  </a:cubicBezTo>
                  <a:close/>
                  <a:moveTo>
                    <a:pt x="6" y="83"/>
                  </a:moveTo>
                  <a:cubicBezTo>
                    <a:pt x="6" y="81"/>
                    <a:pt x="6" y="79"/>
                    <a:pt x="6" y="76"/>
                  </a:cubicBezTo>
                  <a:cubicBezTo>
                    <a:pt x="6" y="75"/>
                    <a:pt x="6" y="74"/>
                    <a:pt x="6" y="73"/>
                  </a:cubicBezTo>
                  <a:cubicBezTo>
                    <a:pt x="6" y="72"/>
                    <a:pt x="6" y="71"/>
                    <a:pt x="6" y="70"/>
                  </a:cubicBezTo>
                  <a:cubicBezTo>
                    <a:pt x="38" y="85"/>
                    <a:pt x="38" y="85"/>
                    <a:pt x="38" y="85"/>
                  </a:cubicBezTo>
                  <a:cubicBezTo>
                    <a:pt x="42" y="96"/>
                    <a:pt x="42" y="96"/>
                    <a:pt x="42" y="96"/>
                  </a:cubicBezTo>
                  <a:cubicBezTo>
                    <a:pt x="27" y="122"/>
                    <a:pt x="27" y="122"/>
                    <a:pt x="27" y="122"/>
                  </a:cubicBezTo>
                  <a:cubicBezTo>
                    <a:pt x="27" y="123"/>
                    <a:pt x="27" y="123"/>
                    <a:pt x="27" y="123"/>
                  </a:cubicBezTo>
                  <a:cubicBezTo>
                    <a:pt x="26" y="125"/>
                    <a:pt x="26" y="125"/>
                    <a:pt x="26" y="125"/>
                  </a:cubicBezTo>
                  <a:cubicBezTo>
                    <a:pt x="25" y="124"/>
                    <a:pt x="24" y="123"/>
                    <a:pt x="24" y="123"/>
                  </a:cubicBezTo>
                  <a:cubicBezTo>
                    <a:pt x="23" y="123"/>
                    <a:pt x="23" y="122"/>
                    <a:pt x="23" y="122"/>
                  </a:cubicBezTo>
                  <a:cubicBezTo>
                    <a:pt x="19" y="118"/>
                    <a:pt x="16" y="113"/>
                    <a:pt x="14" y="108"/>
                  </a:cubicBezTo>
                  <a:cubicBezTo>
                    <a:pt x="13" y="108"/>
                    <a:pt x="13" y="107"/>
                    <a:pt x="12" y="106"/>
                  </a:cubicBezTo>
                  <a:cubicBezTo>
                    <a:pt x="12" y="105"/>
                    <a:pt x="12" y="104"/>
                    <a:pt x="11" y="103"/>
                  </a:cubicBezTo>
                  <a:cubicBezTo>
                    <a:pt x="11" y="102"/>
                    <a:pt x="11" y="102"/>
                    <a:pt x="10" y="101"/>
                  </a:cubicBezTo>
                  <a:cubicBezTo>
                    <a:pt x="10" y="100"/>
                    <a:pt x="10" y="99"/>
                    <a:pt x="10" y="99"/>
                  </a:cubicBezTo>
                  <a:cubicBezTo>
                    <a:pt x="9" y="98"/>
                    <a:pt x="9" y="98"/>
                    <a:pt x="9" y="98"/>
                  </a:cubicBezTo>
                  <a:cubicBezTo>
                    <a:pt x="9" y="97"/>
                    <a:pt x="9" y="96"/>
                    <a:pt x="9" y="95"/>
                  </a:cubicBezTo>
                  <a:cubicBezTo>
                    <a:pt x="8" y="94"/>
                    <a:pt x="8" y="93"/>
                    <a:pt x="8" y="93"/>
                  </a:cubicBezTo>
                  <a:cubicBezTo>
                    <a:pt x="8" y="92"/>
                    <a:pt x="7" y="91"/>
                    <a:pt x="7" y="90"/>
                  </a:cubicBezTo>
                  <a:cubicBezTo>
                    <a:pt x="7" y="89"/>
                    <a:pt x="7" y="88"/>
                    <a:pt x="7" y="87"/>
                  </a:cubicBezTo>
                  <a:cubicBezTo>
                    <a:pt x="7" y="85"/>
                    <a:pt x="6" y="84"/>
                    <a:pt x="6" y="83"/>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3" name="Oval 1342"/>
            <p:cNvSpPr>
              <a:spLocks noChangeArrowheads="1"/>
            </p:cNvSpPr>
            <p:nvPr/>
          </p:nvSpPr>
          <p:spPr bwMode="auto">
            <a:xfrm>
              <a:off x="-3281363" y="6602413"/>
              <a:ext cx="22225"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4" name="Freeform 1343"/>
            <p:cNvSpPr>
              <a:spLocks/>
            </p:cNvSpPr>
            <p:nvPr/>
          </p:nvSpPr>
          <p:spPr bwMode="auto">
            <a:xfrm>
              <a:off x="-3327400" y="6632575"/>
              <a:ext cx="23813" cy="26988"/>
            </a:xfrm>
            <a:custGeom>
              <a:avLst/>
              <a:gdLst>
                <a:gd name="T0" fmla="*/ 0 w 6"/>
                <a:gd name="T1" fmla="*/ 2 h 7"/>
                <a:gd name="T2" fmla="*/ 2 w 6"/>
                <a:gd name="T3" fmla="*/ 6 h 7"/>
                <a:gd name="T4" fmla="*/ 6 w 6"/>
                <a:gd name="T5" fmla="*/ 4 h 7"/>
                <a:gd name="T6" fmla="*/ 4 w 6"/>
                <a:gd name="T7" fmla="*/ 1 h 7"/>
                <a:gd name="T8" fmla="*/ 0 w 6"/>
                <a:gd name="T9" fmla="*/ 2 h 7"/>
              </a:gdLst>
              <a:ahLst/>
              <a:cxnLst>
                <a:cxn ang="0">
                  <a:pos x="T0" y="T1"/>
                </a:cxn>
                <a:cxn ang="0">
                  <a:pos x="T2" y="T3"/>
                </a:cxn>
                <a:cxn ang="0">
                  <a:pos x="T4" y="T5"/>
                </a:cxn>
                <a:cxn ang="0">
                  <a:pos x="T6" y="T7"/>
                </a:cxn>
                <a:cxn ang="0">
                  <a:pos x="T8" y="T9"/>
                </a:cxn>
              </a:cxnLst>
              <a:rect l="0" t="0" r="r" b="b"/>
              <a:pathLst>
                <a:path w="6" h="7">
                  <a:moveTo>
                    <a:pt x="0" y="2"/>
                  </a:moveTo>
                  <a:cubicBezTo>
                    <a:pt x="0" y="4"/>
                    <a:pt x="1" y="6"/>
                    <a:pt x="2" y="6"/>
                  </a:cubicBezTo>
                  <a:cubicBezTo>
                    <a:pt x="4" y="7"/>
                    <a:pt x="5" y="6"/>
                    <a:pt x="6" y="4"/>
                  </a:cubicBezTo>
                  <a:cubicBezTo>
                    <a:pt x="6" y="3"/>
                    <a:pt x="5" y="1"/>
                    <a:pt x="4" y="1"/>
                  </a:cubicBezTo>
                  <a:cubicBezTo>
                    <a:pt x="2" y="0"/>
                    <a:pt x="1" y="1"/>
                    <a:pt x="0"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5" name="Freeform 1344"/>
            <p:cNvSpPr>
              <a:spLocks/>
            </p:cNvSpPr>
            <p:nvPr/>
          </p:nvSpPr>
          <p:spPr bwMode="auto">
            <a:xfrm>
              <a:off x="-3311525" y="6684963"/>
              <a:ext cx="25400" cy="26988"/>
            </a:xfrm>
            <a:custGeom>
              <a:avLst/>
              <a:gdLst>
                <a:gd name="T0" fmla="*/ 2 w 7"/>
                <a:gd name="T1" fmla="*/ 6 h 7"/>
                <a:gd name="T2" fmla="*/ 6 w 7"/>
                <a:gd name="T3" fmla="*/ 5 h 7"/>
                <a:gd name="T4" fmla="*/ 5 w 7"/>
                <a:gd name="T5" fmla="*/ 1 h 7"/>
                <a:gd name="T6" fmla="*/ 1 w 7"/>
                <a:gd name="T7" fmla="*/ 2 h 7"/>
                <a:gd name="T8" fmla="*/ 2 w 7"/>
                <a:gd name="T9" fmla="*/ 6 h 7"/>
              </a:gdLst>
              <a:ahLst/>
              <a:cxnLst>
                <a:cxn ang="0">
                  <a:pos x="T0" y="T1"/>
                </a:cxn>
                <a:cxn ang="0">
                  <a:pos x="T2" y="T3"/>
                </a:cxn>
                <a:cxn ang="0">
                  <a:pos x="T4" y="T5"/>
                </a:cxn>
                <a:cxn ang="0">
                  <a:pos x="T6" y="T7"/>
                </a:cxn>
                <a:cxn ang="0">
                  <a:pos x="T8" y="T9"/>
                </a:cxn>
              </a:cxnLst>
              <a:rect l="0" t="0" r="r" b="b"/>
              <a:pathLst>
                <a:path w="7" h="7">
                  <a:moveTo>
                    <a:pt x="2" y="6"/>
                  </a:moveTo>
                  <a:cubicBezTo>
                    <a:pt x="3" y="7"/>
                    <a:pt x="5" y="6"/>
                    <a:pt x="6" y="5"/>
                  </a:cubicBezTo>
                  <a:cubicBezTo>
                    <a:pt x="7" y="4"/>
                    <a:pt x="7" y="2"/>
                    <a:pt x="5" y="1"/>
                  </a:cubicBezTo>
                  <a:cubicBezTo>
                    <a:pt x="4" y="0"/>
                    <a:pt x="2" y="1"/>
                    <a:pt x="1" y="2"/>
                  </a:cubicBezTo>
                  <a:cubicBezTo>
                    <a:pt x="0" y="3"/>
                    <a:pt x="1" y="5"/>
                    <a:pt x="2"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6" name="Freeform 1345"/>
            <p:cNvSpPr>
              <a:spLocks/>
            </p:cNvSpPr>
            <p:nvPr/>
          </p:nvSpPr>
          <p:spPr bwMode="auto">
            <a:xfrm>
              <a:off x="-3255963" y="6684963"/>
              <a:ext cx="26988" cy="26988"/>
            </a:xfrm>
            <a:custGeom>
              <a:avLst/>
              <a:gdLst>
                <a:gd name="T0" fmla="*/ 1 w 7"/>
                <a:gd name="T1" fmla="*/ 5 h 7"/>
                <a:gd name="T2" fmla="*/ 5 w 7"/>
                <a:gd name="T3" fmla="*/ 6 h 7"/>
                <a:gd name="T4" fmla="*/ 6 w 7"/>
                <a:gd name="T5" fmla="*/ 2 h 7"/>
                <a:gd name="T6" fmla="*/ 2 w 7"/>
                <a:gd name="T7" fmla="*/ 1 h 7"/>
                <a:gd name="T8" fmla="*/ 1 w 7"/>
                <a:gd name="T9" fmla="*/ 5 h 7"/>
              </a:gdLst>
              <a:ahLst/>
              <a:cxnLst>
                <a:cxn ang="0">
                  <a:pos x="T0" y="T1"/>
                </a:cxn>
                <a:cxn ang="0">
                  <a:pos x="T2" y="T3"/>
                </a:cxn>
                <a:cxn ang="0">
                  <a:pos x="T4" y="T5"/>
                </a:cxn>
                <a:cxn ang="0">
                  <a:pos x="T6" y="T7"/>
                </a:cxn>
                <a:cxn ang="0">
                  <a:pos x="T8" y="T9"/>
                </a:cxn>
              </a:cxnLst>
              <a:rect l="0" t="0" r="r" b="b"/>
              <a:pathLst>
                <a:path w="7" h="7">
                  <a:moveTo>
                    <a:pt x="1" y="5"/>
                  </a:moveTo>
                  <a:cubicBezTo>
                    <a:pt x="2" y="6"/>
                    <a:pt x="4" y="7"/>
                    <a:pt x="5" y="6"/>
                  </a:cubicBezTo>
                  <a:cubicBezTo>
                    <a:pt x="6" y="5"/>
                    <a:pt x="7" y="3"/>
                    <a:pt x="6" y="2"/>
                  </a:cubicBezTo>
                  <a:cubicBezTo>
                    <a:pt x="5" y="1"/>
                    <a:pt x="3" y="0"/>
                    <a:pt x="2" y="1"/>
                  </a:cubicBezTo>
                  <a:cubicBezTo>
                    <a:pt x="1" y="2"/>
                    <a:pt x="0" y="4"/>
                    <a:pt x="1"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7" name="Freeform 1346"/>
            <p:cNvSpPr>
              <a:spLocks/>
            </p:cNvSpPr>
            <p:nvPr/>
          </p:nvSpPr>
          <p:spPr bwMode="auto">
            <a:xfrm>
              <a:off x="-3236913" y="6632575"/>
              <a:ext cx="22225" cy="26988"/>
            </a:xfrm>
            <a:custGeom>
              <a:avLst/>
              <a:gdLst>
                <a:gd name="T0" fmla="*/ 0 w 6"/>
                <a:gd name="T1" fmla="*/ 4 h 7"/>
                <a:gd name="T2" fmla="*/ 4 w 6"/>
                <a:gd name="T3" fmla="*/ 6 h 7"/>
                <a:gd name="T4" fmla="*/ 6 w 6"/>
                <a:gd name="T5" fmla="*/ 2 h 7"/>
                <a:gd name="T6" fmla="*/ 2 w 6"/>
                <a:gd name="T7" fmla="*/ 1 h 7"/>
                <a:gd name="T8" fmla="*/ 0 w 6"/>
                <a:gd name="T9" fmla="*/ 4 h 7"/>
              </a:gdLst>
              <a:ahLst/>
              <a:cxnLst>
                <a:cxn ang="0">
                  <a:pos x="T0" y="T1"/>
                </a:cxn>
                <a:cxn ang="0">
                  <a:pos x="T2" y="T3"/>
                </a:cxn>
                <a:cxn ang="0">
                  <a:pos x="T4" y="T5"/>
                </a:cxn>
                <a:cxn ang="0">
                  <a:pos x="T6" y="T7"/>
                </a:cxn>
                <a:cxn ang="0">
                  <a:pos x="T8" y="T9"/>
                </a:cxn>
              </a:cxnLst>
              <a:rect l="0" t="0" r="r" b="b"/>
              <a:pathLst>
                <a:path w="6" h="7">
                  <a:moveTo>
                    <a:pt x="0" y="4"/>
                  </a:moveTo>
                  <a:cubicBezTo>
                    <a:pt x="1" y="6"/>
                    <a:pt x="3" y="7"/>
                    <a:pt x="4" y="6"/>
                  </a:cubicBezTo>
                  <a:cubicBezTo>
                    <a:pt x="6" y="6"/>
                    <a:pt x="6" y="4"/>
                    <a:pt x="6" y="2"/>
                  </a:cubicBezTo>
                  <a:cubicBezTo>
                    <a:pt x="5" y="1"/>
                    <a:pt x="4" y="0"/>
                    <a:pt x="2" y="1"/>
                  </a:cubicBezTo>
                  <a:cubicBezTo>
                    <a:pt x="1" y="1"/>
                    <a:pt x="0" y="3"/>
                    <a:pt x="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8" name="Oval 1347"/>
            <p:cNvSpPr>
              <a:spLocks noChangeArrowheads="1"/>
            </p:cNvSpPr>
            <p:nvPr/>
          </p:nvSpPr>
          <p:spPr bwMode="auto">
            <a:xfrm>
              <a:off x="-3303588" y="6624638"/>
              <a:ext cx="66675"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9" name="Freeform 1348"/>
            <p:cNvSpPr>
              <a:spLocks/>
            </p:cNvSpPr>
            <p:nvPr/>
          </p:nvSpPr>
          <p:spPr bwMode="auto">
            <a:xfrm>
              <a:off x="-3236913" y="6707188"/>
              <a:ext cx="142875" cy="169863"/>
            </a:xfrm>
            <a:custGeom>
              <a:avLst/>
              <a:gdLst>
                <a:gd name="T0" fmla="*/ 0 w 38"/>
                <a:gd name="T1" fmla="*/ 8 h 45"/>
                <a:gd name="T2" fmla="*/ 31 w 38"/>
                <a:gd name="T3" fmla="*/ 45 h 45"/>
                <a:gd name="T4" fmla="*/ 38 w 38"/>
                <a:gd name="T5" fmla="*/ 40 h 45"/>
                <a:gd name="T6" fmla="*/ 11 w 38"/>
                <a:gd name="T7" fmla="*/ 0 h 45"/>
                <a:gd name="T8" fmla="*/ 0 w 38"/>
                <a:gd name="T9" fmla="*/ 8 h 45"/>
              </a:gdLst>
              <a:ahLst/>
              <a:cxnLst>
                <a:cxn ang="0">
                  <a:pos x="T0" y="T1"/>
                </a:cxn>
                <a:cxn ang="0">
                  <a:pos x="T2" y="T3"/>
                </a:cxn>
                <a:cxn ang="0">
                  <a:pos x="T4" y="T5"/>
                </a:cxn>
                <a:cxn ang="0">
                  <a:pos x="T6" y="T7"/>
                </a:cxn>
                <a:cxn ang="0">
                  <a:pos x="T8" y="T9"/>
                </a:cxn>
              </a:cxnLst>
              <a:rect l="0" t="0" r="r" b="b"/>
              <a:pathLst>
                <a:path w="38" h="45">
                  <a:moveTo>
                    <a:pt x="0" y="8"/>
                  </a:moveTo>
                  <a:cubicBezTo>
                    <a:pt x="31" y="45"/>
                    <a:pt x="31" y="45"/>
                    <a:pt x="31" y="45"/>
                  </a:cubicBezTo>
                  <a:cubicBezTo>
                    <a:pt x="33" y="43"/>
                    <a:pt x="36" y="42"/>
                    <a:pt x="38" y="40"/>
                  </a:cubicBezTo>
                  <a:cubicBezTo>
                    <a:pt x="11" y="0"/>
                    <a:pt x="11" y="0"/>
                    <a:pt x="11" y="0"/>
                  </a:cubicBezTo>
                  <a:lnTo>
                    <a:pt x="0"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0" name="Freeform 1349"/>
            <p:cNvSpPr>
              <a:spLocks/>
            </p:cNvSpPr>
            <p:nvPr/>
          </p:nvSpPr>
          <p:spPr bwMode="auto">
            <a:xfrm>
              <a:off x="-3203575" y="6553200"/>
              <a:ext cx="184150" cy="98425"/>
            </a:xfrm>
            <a:custGeom>
              <a:avLst/>
              <a:gdLst>
                <a:gd name="T0" fmla="*/ 0 w 49"/>
                <a:gd name="T1" fmla="*/ 13 h 26"/>
                <a:gd name="T2" fmla="*/ 4 w 49"/>
                <a:gd name="T3" fmla="*/ 26 h 26"/>
                <a:gd name="T4" fmla="*/ 49 w 49"/>
                <a:gd name="T5" fmla="*/ 8 h 26"/>
                <a:gd name="T6" fmla="*/ 46 w 49"/>
                <a:gd name="T7" fmla="*/ 0 h 26"/>
                <a:gd name="T8" fmla="*/ 0 w 49"/>
                <a:gd name="T9" fmla="*/ 13 h 26"/>
              </a:gdLst>
              <a:ahLst/>
              <a:cxnLst>
                <a:cxn ang="0">
                  <a:pos x="T0" y="T1"/>
                </a:cxn>
                <a:cxn ang="0">
                  <a:pos x="T2" y="T3"/>
                </a:cxn>
                <a:cxn ang="0">
                  <a:pos x="T4" y="T5"/>
                </a:cxn>
                <a:cxn ang="0">
                  <a:pos x="T6" y="T7"/>
                </a:cxn>
                <a:cxn ang="0">
                  <a:pos x="T8" y="T9"/>
                </a:cxn>
              </a:cxnLst>
              <a:rect l="0" t="0" r="r" b="b"/>
              <a:pathLst>
                <a:path w="49" h="26">
                  <a:moveTo>
                    <a:pt x="0" y="13"/>
                  </a:moveTo>
                  <a:cubicBezTo>
                    <a:pt x="4" y="26"/>
                    <a:pt x="4" y="26"/>
                    <a:pt x="4" y="26"/>
                  </a:cubicBezTo>
                  <a:cubicBezTo>
                    <a:pt x="49" y="8"/>
                    <a:pt x="49" y="8"/>
                    <a:pt x="49" y="8"/>
                  </a:cubicBezTo>
                  <a:cubicBezTo>
                    <a:pt x="48" y="5"/>
                    <a:pt x="46" y="0"/>
                    <a:pt x="46" y="0"/>
                  </a:cubicBezTo>
                  <a:lnTo>
                    <a:pt x="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1" name="Freeform 1350"/>
            <p:cNvSpPr>
              <a:spLocks/>
            </p:cNvSpPr>
            <p:nvPr/>
          </p:nvSpPr>
          <p:spPr bwMode="auto">
            <a:xfrm>
              <a:off x="-3303588" y="6396038"/>
              <a:ext cx="52388" cy="180975"/>
            </a:xfrm>
            <a:custGeom>
              <a:avLst/>
              <a:gdLst>
                <a:gd name="T0" fmla="*/ 0 w 14"/>
                <a:gd name="T1" fmla="*/ 48 h 48"/>
                <a:gd name="T2" fmla="*/ 14 w 14"/>
                <a:gd name="T3" fmla="*/ 48 h 48"/>
                <a:gd name="T4" fmla="*/ 11 w 14"/>
                <a:gd name="T5" fmla="*/ 0 h 48"/>
                <a:gd name="T6" fmla="*/ 2 w 14"/>
                <a:gd name="T7" fmla="*/ 0 h 48"/>
                <a:gd name="T8" fmla="*/ 0 w 14"/>
                <a:gd name="T9" fmla="*/ 48 h 48"/>
              </a:gdLst>
              <a:ahLst/>
              <a:cxnLst>
                <a:cxn ang="0">
                  <a:pos x="T0" y="T1"/>
                </a:cxn>
                <a:cxn ang="0">
                  <a:pos x="T2" y="T3"/>
                </a:cxn>
                <a:cxn ang="0">
                  <a:pos x="T4" y="T5"/>
                </a:cxn>
                <a:cxn ang="0">
                  <a:pos x="T6" y="T7"/>
                </a:cxn>
                <a:cxn ang="0">
                  <a:pos x="T8" y="T9"/>
                </a:cxn>
              </a:cxnLst>
              <a:rect l="0" t="0" r="r" b="b"/>
              <a:pathLst>
                <a:path w="14" h="48">
                  <a:moveTo>
                    <a:pt x="0" y="48"/>
                  </a:moveTo>
                  <a:cubicBezTo>
                    <a:pt x="14" y="48"/>
                    <a:pt x="14" y="48"/>
                    <a:pt x="14" y="48"/>
                  </a:cubicBezTo>
                  <a:cubicBezTo>
                    <a:pt x="11" y="0"/>
                    <a:pt x="11" y="0"/>
                    <a:pt x="11" y="0"/>
                  </a:cubicBezTo>
                  <a:cubicBezTo>
                    <a:pt x="8" y="0"/>
                    <a:pt x="5" y="0"/>
                    <a:pt x="2" y="0"/>
                  </a:cubicBezTo>
                  <a:lnTo>
                    <a:pt x="0" y="4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2" name="Freeform 1351"/>
            <p:cNvSpPr>
              <a:spLocks/>
            </p:cNvSpPr>
            <p:nvPr/>
          </p:nvSpPr>
          <p:spPr bwMode="auto">
            <a:xfrm>
              <a:off x="-3529013" y="6572250"/>
              <a:ext cx="187325" cy="93663"/>
            </a:xfrm>
            <a:custGeom>
              <a:avLst/>
              <a:gdLst>
                <a:gd name="T0" fmla="*/ 0 w 50"/>
                <a:gd name="T1" fmla="*/ 8 h 25"/>
                <a:gd name="T2" fmla="*/ 46 w 50"/>
                <a:gd name="T3" fmla="*/ 25 h 25"/>
                <a:gd name="T4" fmla="*/ 50 w 50"/>
                <a:gd name="T5" fmla="*/ 12 h 25"/>
                <a:gd name="T6" fmla="*/ 3 w 50"/>
                <a:gd name="T7" fmla="*/ 0 h 25"/>
                <a:gd name="T8" fmla="*/ 0 w 50"/>
                <a:gd name="T9" fmla="*/ 8 h 25"/>
              </a:gdLst>
              <a:ahLst/>
              <a:cxnLst>
                <a:cxn ang="0">
                  <a:pos x="T0" y="T1"/>
                </a:cxn>
                <a:cxn ang="0">
                  <a:pos x="T2" y="T3"/>
                </a:cxn>
                <a:cxn ang="0">
                  <a:pos x="T4" y="T5"/>
                </a:cxn>
                <a:cxn ang="0">
                  <a:pos x="T6" y="T7"/>
                </a:cxn>
                <a:cxn ang="0">
                  <a:pos x="T8" y="T9"/>
                </a:cxn>
              </a:cxnLst>
              <a:rect l="0" t="0" r="r" b="b"/>
              <a:pathLst>
                <a:path w="50" h="25">
                  <a:moveTo>
                    <a:pt x="0" y="8"/>
                  </a:moveTo>
                  <a:cubicBezTo>
                    <a:pt x="46" y="25"/>
                    <a:pt x="46" y="25"/>
                    <a:pt x="46" y="25"/>
                  </a:cubicBezTo>
                  <a:cubicBezTo>
                    <a:pt x="50" y="12"/>
                    <a:pt x="50" y="12"/>
                    <a:pt x="50" y="12"/>
                  </a:cubicBezTo>
                  <a:cubicBezTo>
                    <a:pt x="3" y="0"/>
                    <a:pt x="3" y="0"/>
                    <a:pt x="3" y="0"/>
                  </a:cubicBezTo>
                  <a:cubicBezTo>
                    <a:pt x="2" y="3"/>
                    <a:pt x="1" y="6"/>
                    <a:pt x="0"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3" name="Freeform 1352"/>
            <p:cNvSpPr>
              <a:spLocks/>
            </p:cNvSpPr>
            <p:nvPr/>
          </p:nvSpPr>
          <p:spPr bwMode="auto">
            <a:xfrm>
              <a:off x="-3432175" y="6715125"/>
              <a:ext cx="139700" cy="173038"/>
            </a:xfrm>
            <a:custGeom>
              <a:avLst/>
              <a:gdLst>
                <a:gd name="T0" fmla="*/ 0 w 37"/>
                <a:gd name="T1" fmla="*/ 41 h 46"/>
                <a:gd name="T2" fmla="*/ 8 w 37"/>
                <a:gd name="T3" fmla="*/ 46 h 46"/>
                <a:gd name="T4" fmla="*/ 37 w 37"/>
                <a:gd name="T5" fmla="*/ 8 h 46"/>
                <a:gd name="T6" fmla="*/ 26 w 37"/>
                <a:gd name="T7" fmla="*/ 0 h 46"/>
                <a:gd name="T8" fmla="*/ 0 w 37"/>
                <a:gd name="T9" fmla="*/ 41 h 46"/>
              </a:gdLst>
              <a:ahLst/>
              <a:cxnLst>
                <a:cxn ang="0">
                  <a:pos x="T0" y="T1"/>
                </a:cxn>
                <a:cxn ang="0">
                  <a:pos x="T2" y="T3"/>
                </a:cxn>
                <a:cxn ang="0">
                  <a:pos x="T4" y="T5"/>
                </a:cxn>
                <a:cxn ang="0">
                  <a:pos x="T6" y="T7"/>
                </a:cxn>
                <a:cxn ang="0">
                  <a:pos x="T8" y="T9"/>
                </a:cxn>
              </a:cxnLst>
              <a:rect l="0" t="0" r="r" b="b"/>
              <a:pathLst>
                <a:path w="37" h="46">
                  <a:moveTo>
                    <a:pt x="0" y="41"/>
                  </a:moveTo>
                  <a:cubicBezTo>
                    <a:pt x="3" y="43"/>
                    <a:pt x="5" y="44"/>
                    <a:pt x="8" y="46"/>
                  </a:cubicBezTo>
                  <a:cubicBezTo>
                    <a:pt x="37" y="8"/>
                    <a:pt x="37" y="8"/>
                    <a:pt x="37" y="8"/>
                  </a:cubicBezTo>
                  <a:cubicBezTo>
                    <a:pt x="26" y="0"/>
                    <a:pt x="26" y="0"/>
                    <a:pt x="26" y="0"/>
                  </a:cubicBezTo>
                  <a:lnTo>
                    <a:pt x="0"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4" name="Freeform 1353"/>
            <p:cNvSpPr>
              <a:spLocks/>
            </p:cNvSpPr>
            <p:nvPr/>
          </p:nvSpPr>
          <p:spPr bwMode="auto">
            <a:xfrm>
              <a:off x="-3536950" y="6635750"/>
              <a:ext cx="139700" cy="206375"/>
            </a:xfrm>
            <a:custGeom>
              <a:avLst/>
              <a:gdLst>
                <a:gd name="T0" fmla="*/ 1 w 37"/>
                <a:gd name="T1" fmla="*/ 3 h 55"/>
                <a:gd name="T2" fmla="*/ 21 w 37"/>
                <a:gd name="T3" fmla="*/ 55 h 55"/>
                <a:gd name="T4" fmla="*/ 37 w 37"/>
                <a:gd name="T5" fmla="*/ 26 h 55"/>
                <a:gd name="T6" fmla="*/ 33 w 37"/>
                <a:gd name="T7" fmla="*/ 15 h 55"/>
                <a:gd name="T8" fmla="*/ 1 w 37"/>
                <a:gd name="T9" fmla="*/ 0 h 55"/>
                <a:gd name="T10" fmla="*/ 1 w 37"/>
                <a:gd name="T11" fmla="*/ 3 h 55"/>
              </a:gdLst>
              <a:ahLst/>
              <a:cxnLst>
                <a:cxn ang="0">
                  <a:pos x="T0" y="T1"/>
                </a:cxn>
                <a:cxn ang="0">
                  <a:pos x="T2" y="T3"/>
                </a:cxn>
                <a:cxn ang="0">
                  <a:pos x="T4" y="T5"/>
                </a:cxn>
                <a:cxn ang="0">
                  <a:pos x="T6" y="T7"/>
                </a:cxn>
                <a:cxn ang="0">
                  <a:pos x="T8" y="T9"/>
                </a:cxn>
                <a:cxn ang="0">
                  <a:pos x="T10" y="T11"/>
                </a:cxn>
              </a:cxnLst>
              <a:rect l="0" t="0" r="r" b="b"/>
              <a:pathLst>
                <a:path w="37" h="55">
                  <a:moveTo>
                    <a:pt x="1" y="3"/>
                  </a:moveTo>
                  <a:cubicBezTo>
                    <a:pt x="0" y="23"/>
                    <a:pt x="8" y="41"/>
                    <a:pt x="21" y="55"/>
                  </a:cubicBezTo>
                  <a:cubicBezTo>
                    <a:pt x="37" y="26"/>
                    <a:pt x="37" y="26"/>
                    <a:pt x="37" y="26"/>
                  </a:cubicBezTo>
                  <a:cubicBezTo>
                    <a:pt x="33" y="15"/>
                    <a:pt x="33" y="15"/>
                    <a:pt x="33" y="15"/>
                  </a:cubicBezTo>
                  <a:cubicBezTo>
                    <a:pt x="1" y="0"/>
                    <a:pt x="1" y="0"/>
                    <a:pt x="1" y="0"/>
                  </a:cubicBezTo>
                  <a:cubicBezTo>
                    <a:pt x="1"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5" name="Freeform 1354"/>
            <p:cNvSpPr>
              <a:spLocks/>
            </p:cNvSpPr>
            <p:nvPr/>
          </p:nvSpPr>
          <p:spPr bwMode="auto">
            <a:xfrm>
              <a:off x="-3371850" y="6800850"/>
              <a:ext cx="217488" cy="123825"/>
            </a:xfrm>
            <a:custGeom>
              <a:avLst/>
              <a:gdLst>
                <a:gd name="T0" fmla="*/ 0 w 58"/>
                <a:gd name="T1" fmla="*/ 27 h 33"/>
                <a:gd name="T2" fmla="*/ 24 w 58"/>
                <a:gd name="T3" fmla="*/ 32 h 33"/>
                <a:gd name="T4" fmla="*/ 58 w 58"/>
                <a:gd name="T5" fmla="*/ 25 h 33"/>
                <a:gd name="T6" fmla="*/ 35 w 58"/>
                <a:gd name="T7" fmla="*/ 0 h 33"/>
                <a:gd name="T8" fmla="*/ 24 w 58"/>
                <a:gd name="T9" fmla="*/ 1 h 33"/>
                <a:gd name="T10" fmla="*/ 0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0" y="27"/>
                  </a:moveTo>
                  <a:cubicBezTo>
                    <a:pt x="7" y="30"/>
                    <a:pt x="15" y="32"/>
                    <a:pt x="24" y="32"/>
                  </a:cubicBezTo>
                  <a:cubicBezTo>
                    <a:pt x="36" y="33"/>
                    <a:pt x="47" y="30"/>
                    <a:pt x="58" y="25"/>
                  </a:cubicBezTo>
                  <a:cubicBezTo>
                    <a:pt x="35" y="0"/>
                    <a:pt x="35" y="0"/>
                    <a:pt x="35" y="0"/>
                  </a:cubicBezTo>
                  <a:cubicBezTo>
                    <a:pt x="24" y="1"/>
                    <a:pt x="24" y="1"/>
                    <a:pt x="24" y="1"/>
                  </a:cubicBezTo>
                  <a:lnTo>
                    <a:pt x="0"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6" name="Freeform 1355"/>
            <p:cNvSpPr>
              <a:spLocks/>
            </p:cNvSpPr>
            <p:nvPr/>
          </p:nvSpPr>
          <p:spPr bwMode="auto">
            <a:xfrm>
              <a:off x="-3135313" y="6624638"/>
              <a:ext cx="127000" cy="206375"/>
            </a:xfrm>
            <a:custGeom>
              <a:avLst/>
              <a:gdLst>
                <a:gd name="T0" fmla="*/ 0 w 34"/>
                <a:gd name="T1" fmla="*/ 24 h 55"/>
                <a:gd name="T2" fmla="*/ 17 w 34"/>
                <a:gd name="T3" fmla="*/ 55 h 55"/>
                <a:gd name="T4" fmla="*/ 34 w 34"/>
                <a:gd name="T5" fmla="*/ 12 h 55"/>
                <a:gd name="T6" fmla="*/ 34 w 34"/>
                <a:gd name="T7" fmla="*/ 0 h 55"/>
                <a:gd name="T8" fmla="*/ 3 w 34"/>
                <a:gd name="T9" fmla="*/ 13 h 55"/>
                <a:gd name="T10" fmla="*/ 0 w 34"/>
                <a:gd name="T11" fmla="*/ 24 h 55"/>
              </a:gdLst>
              <a:ahLst/>
              <a:cxnLst>
                <a:cxn ang="0">
                  <a:pos x="T0" y="T1"/>
                </a:cxn>
                <a:cxn ang="0">
                  <a:pos x="T2" y="T3"/>
                </a:cxn>
                <a:cxn ang="0">
                  <a:pos x="T4" y="T5"/>
                </a:cxn>
                <a:cxn ang="0">
                  <a:pos x="T6" y="T7"/>
                </a:cxn>
                <a:cxn ang="0">
                  <a:pos x="T8" y="T9"/>
                </a:cxn>
                <a:cxn ang="0">
                  <a:pos x="T10" y="T11"/>
                </a:cxn>
              </a:cxnLst>
              <a:rect l="0" t="0" r="r" b="b"/>
              <a:pathLst>
                <a:path w="34" h="55">
                  <a:moveTo>
                    <a:pt x="0" y="24"/>
                  </a:moveTo>
                  <a:cubicBezTo>
                    <a:pt x="17" y="55"/>
                    <a:pt x="17" y="55"/>
                    <a:pt x="17" y="55"/>
                  </a:cubicBezTo>
                  <a:cubicBezTo>
                    <a:pt x="27" y="44"/>
                    <a:pt x="33" y="29"/>
                    <a:pt x="34" y="12"/>
                  </a:cubicBezTo>
                  <a:cubicBezTo>
                    <a:pt x="34" y="8"/>
                    <a:pt x="34" y="4"/>
                    <a:pt x="34" y="0"/>
                  </a:cubicBezTo>
                  <a:cubicBezTo>
                    <a:pt x="3" y="13"/>
                    <a:pt x="3" y="13"/>
                    <a:pt x="3" y="13"/>
                  </a:cubicBezTo>
                  <a:lnTo>
                    <a:pt x="0" y="2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7" name="Freeform 1356"/>
            <p:cNvSpPr>
              <a:spLocks/>
            </p:cNvSpPr>
            <p:nvPr/>
          </p:nvSpPr>
          <p:spPr bwMode="auto">
            <a:xfrm>
              <a:off x="-3225800" y="6400800"/>
              <a:ext cx="180975" cy="149225"/>
            </a:xfrm>
            <a:custGeom>
              <a:avLst/>
              <a:gdLst>
                <a:gd name="T0" fmla="*/ 0 w 48"/>
                <a:gd name="T1" fmla="*/ 0 h 40"/>
                <a:gd name="T2" fmla="*/ 4 w 48"/>
                <a:gd name="T3" fmla="*/ 34 h 40"/>
                <a:gd name="T4" fmla="*/ 13 w 48"/>
                <a:gd name="T5" fmla="*/ 40 h 40"/>
                <a:gd name="T6" fmla="*/ 48 w 48"/>
                <a:gd name="T7" fmla="*/ 33 h 40"/>
                <a:gd name="T8" fmla="*/ 0 w 48"/>
                <a:gd name="T9" fmla="*/ 0 h 40"/>
              </a:gdLst>
              <a:ahLst/>
              <a:cxnLst>
                <a:cxn ang="0">
                  <a:pos x="T0" y="T1"/>
                </a:cxn>
                <a:cxn ang="0">
                  <a:pos x="T2" y="T3"/>
                </a:cxn>
                <a:cxn ang="0">
                  <a:pos x="T4" y="T5"/>
                </a:cxn>
                <a:cxn ang="0">
                  <a:pos x="T6" y="T7"/>
                </a:cxn>
                <a:cxn ang="0">
                  <a:pos x="T8" y="T9"/>
                </a:cxn>
              </a:cxnLst>
              <a:rect l="0" t="0" r="r" b="b"/>
              <a:pathLst>
                <a:path w="48" h="40">
                  <a:moveTo>
                    <a:pt x="0" y="0"/>
                  </a:moveTo>
                  <a:cubicBezTo>
                    <a:pt x="4" y="34"/>
                    <a:pt x="4" y="34"/>
                    <a:pt x="4" y="34"/>
                  </a:cubicBezTo>
                  <a:cubicBezTo>
                    <a:pt x="13" y="40"/>
                    <a:pt x="13" y="40"/>
                    <a:pt x="13" y="40"/>
                  </a:cubicBezTo>
                  <a:cubicBezTo>
                    <a:pt x="48" y="33"/>
                    <a:pt x="48" y="33"/>
                    <a:pt x="48" y="33"/>
                  </a:cubicBezTo>
                  <a:cubicBezTo>
                    <a:pt x="38" y="16"/>
                    <a:pt x="21" y="4"/>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8" name="Freeform 1357"/>
            <p:cNvSpPr>
              <a:spLocks/>
            </p:cNvSpPr>
            <p:nvPr/>
          </p:nvSpPr>
          <p:spPr bwMode="auto">
            <a:xfrm>
              <a:off x="-3503613" y="6403975"/>
              <a:ext cx="173038" cy="157163"/>
            </a:xfrm>
            <a:custGeom>
              <a:avLst/>
              <a:gdLst>
                <a:gd name="T0" fmla="*/ 0 w 46"/>
                <a:gd name="T1" fmla="*/ 35 h 42"/>
                <a:gd name="T2" fmla="*/ 33 w 46"/>
                <a:gd name="T3" fmla="*/ 42 h 42"/>
                <a:gd name="T4" fmla="*/ 42 w 46"/>
                <a:gd name="T5" fmla="*/ 35 h 42"/>
                <a:gd name="T6" fmla="*/ 46 w 46"/>
                <a:gd name="T7" fmla="*/ 0 h 42"/>
                <a:gd name="T8" fmla="*/ 0 w 46"/>
                <a:gd name="T9" fmla="*/ 35 h 42"/>
              </a:gdLst>
              <a:ahLst/>
              <a:cxnLst>
                <a:cxn ang="0">
                  <a:pos x="T0" y="T1"/>
                </a:cxn>
                <a:cxn ang="0">
                  <a:pos x="T2" y="T3"/>
                </a:cxn>
                <a:cxn ang="0">
                  <a:pos x="T4" y="T5"/>
                </a:cxn>
                <a:cxn ang="0">
                  <a:pos x="T6" y="T7"/>
                </a:cxn>
                <a:cxn ang="0">
                  <a:pos x="T8" y="T9"/>
                </a:cxn>
              </a:cxnLst>
              <a:rect l="0" t="0" r="r" b="b"/>
              <a:pathLst>
                <a:path w="46" h="42">
                  <a:moveTo>
                    <a:pt x="0" y="35"/>
                  </a:moveTo>
                  <a:cubicBezTo>
                    <a:pt x="33" y="42"/>
                    <a:pt x="33" y="42"/>
                    <a:pt x="33" y="42"/>
                  </a:cubicBezTo>
                  <a:cubicBezTo>
                    <a:pt x="42" y="35"/>
                    <a:pt x="42" y="35"/>
                    <a:pt x="42" y="35"/>
                  </a:cubicBezTo>
                  <a:cubicBezTo>
                    <a:pt x="46" y="0"/>
                    <a:pt x="46" y="0"/>
                    <a:pt x="46" y="0"/>
                  </a:cubicBezTo>
                  <a:cubicBezTo>
                    <a:pt x="26" y="5"/>
                    <a:pt x="10" y="18"/>
                    <a:pt x="0"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9" name="Freeform 1358"/>
            <p:cNvSpPr>
              <a:spLocks noEditPoints="1"/>
            </p:cNvSpPr>
            <p:nvPr/>
          </p:nvSpPr>
          <p:spPr bwMode="auto">
            <a:xfrm>
              <a:off x="-7162800" y="6261100"/>
              <a:ext cx="798513" cy="798513"/>
            </a:xfrm>
            <a:custGeom>
              <a:avLst/>
              <a:gdLst>
                <a:gd name="T0" fmla="*/ 0 w 213"/>
                <a:gd name="T1" fmla="*/ 106 h 213"/>
                <a:gd name="T2" fmla="*/ 5 w 213"/>
                <a:gd name="T3" fmla="*/ 137 h 213"/>
                <a:gd name="T4" fmla="*/ 9 w 213"/>
                <a:gd name="T5" fmla="*/ 149 h 213"/>
                <a:gd name="T6" fmla="*/ 106 w 213"/>
                <a:gd name="T7" fmla="*/ 213 h 213"/>
                <a:gd name="T8" fmla="*/ 197 w 213"/>
                <a:gd name="T9" fmla="*/ 162 h 213"/>
                <a:gd name="T10" fmla="*/ 202 w 213"/>
                <a:gd name="T11" fmla="*/ 152 h 213"/>
                <a:gd name="T12" fmla="*/ 204 w 213"/>
                <a:gd name="T13" fmla="*/ 149 h 213"/>
                <a:gd name="T14" fmla="*/ 213 w 213"/>
                <a:gd name="T15" fmla="*/ 106 h 213"/>
                <a:gd name="T16" fmla="*/ 197 w 213"/>
                <a:gd name="T17" fmla="*/ 51 h 213"/>
                <a:gd name="T18" fmla="*/ 174 w 213"/>
                <a:gd name="T19" fmla="*/ 24 h 213"/>
                <a:gd name="T20" fmla="*/ 106 w 213"/>
                <a:gd name="T21" fmla="*/ 0 h 213"/>
                <a:gd name="T22" fmla="*/ 39 w 213"/>
                <a:gd name="T23" fmla="*/ 24 h 213"/>
                <a:gd name="T24" fmla="*/ 0 w 213"/>
                <a:gd name="T25" fmla="*/ 106 h 213"/>
                <a:gd name="T26" fmla="*/ 33 w 213"/>
                <a:gd name="T27" fmla="*/ 143 h 213"/>
                <a:gd name="T28" fmla="*/ 24 w 213"/>
                <a:gd name="T29" fmla="*/ 106 h 213"/>
                <a:gd name="T30" fmla="*/ 106 w 213"/>
                <a:gd name="T31" fmla="*/ 24 h 213"/>
                <a:gd name="T32" fmla="*/ 189 w 213"/>
                <a:gd name="T33" fmla="*/ 106 h 213"/>
                <a:gd name="T34" fmla="*/ 177 w 213"/>
                <a:gd name="T35" fmla="*/ 149 h 213"/>
                <a:gd name="T36" fmla="*/ 175 w 213"/>
                <a:gd name="T37" fmla="*/ 152 h 213"/>
                <a:gd name="T38" fmla="*/ 106 w 213"/>
                <a:gd name="T39" fmla="*/ 188 h 213"/>
                <a:gd name="T40" fmla="*/ 36 w 213"/>
                <a:gd name="T41" fmla="*/ 149 h 213"/>
                <a:gd name="T42" fmla="*/ 33 w 213"/>
                <a:gd name="T43" fmla="*/ 1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3">
                  <a:moveTo>
                    <a:pt x="0" y="106"/>
                  </a:moveTo>
                  <a:cubicBezTo>
                    <a:pt x="0" y="117"/>
                    <a:pt x="2" y="127"/>
                    <a:pt x="5" y="137"/>
                  </a:cubicBezTo>
                  <a:cubicBezTo>
                    <a:pt x="6" y="141"/>
                    <a:pt x="7" y="145"/>
                    <a:pt x="9" y="149"/>
                  </a:cubicBezTo>
                  <a:cubicBezTo>
                    <a:pt x="26" y="187"/>
                    <a:pt x="63" y="213"/>
                    <a:pt x="106" y="213"/>
                  </a:cubicBezTo>
                  <a:cubicBezTo>
                    <a:pt x="145" y="213"/>
                    <a:pt x="178" y="192"/>
                    <a:pt x="197" y="162"/>
                  </a:cubicBezTo>
                  <a:cubicBezTo>
                    <a:pt x="199" y="159"/>
                    <a:pt x="201" y="156"/>
                    <a:pt x="202" y="152"/>
                  </a:cubicBezTo>
                  <a:cubicBezTo>
                    <a:pt x="203" y="151"/>
                    <a:pt x="203" y="150"/>
                    <a:pt x="204" y="149"/>
                  </a:cubicBezTo>
                  <a:cubicBezTo>
                    <a:pt x="209" y="136"/>
                    <a:pt x="213" y="122"/>
                    <a:pt x="213" y="106"/>
                  </a:cubicBezTo>
                  <a:cubicBezTo>
                    <a:pt x="213" y="86"/>
                    <a:pt x="207" y="67"/>
                    <a:pt x="197" y="51"/>
                  </a:cubicBezTo>
                  <a:cubicBezTo>
                    <a:pt x="191" y="41"/>
                    <a:pt x="183" y="32"/>
                    <a:pt x="174" y="24"/>
                  </a:cubicBezTo>
                  <a:cubicBezTo>
                    <a:pt x="156" y="9"/>
                    <a:pt x="132" y="0"/>
                    <a:pt x="106" y="0"/>
                  </a:cubicBezTo>
                  <a:cubicBezTo>
                    <a:pt x="81" y="0"/>
                    <a:pt x="57" y="9"/>
                    <a:pt x="39" y="24"/>
                  </a:cubicBezTo>
                  <a:cubicBezTo>
                    <a:pt x="15" y="44"/>
                    <a:pt x="0" y="73"/>
                    <a:pt x="0" y="106"/>
                  </a:cubicBezTo>
                  <a:close/>
                  <a:moveTo>
                    <a:pt x="33" y="143"/>
                  </a:moveTo>
                  <a:cubicBezTo>
                    <a:pt x="27" y="132"/>
                    <a:pt x="24" y="119"/>
                    <a:pt x="24" y="106"/>
                  </a:cubicBezTo>
                  <a:cubicBezTo>
                    <a:pt x="24" y="61"/>
                    <a:pt x="61" y="24"/>
                    <a:pt x="106" y="24"/>
                  </a:cubicBezTo>
                  <a:cubicBezTo>
                    <a:pt x="152" y="24"/>
                    <a:pt x="189" y="61"/>
                    <a:pt x="189" y="106"/>
                  </a:cubicBezTo>
                  <a:cubicBezTo>
                    <a:pt x="189" y="122"/>
                    <a:pt x="184" y="137"/>
                    <a:pt x="177" y="149"/>
                  </a:cubicBezTo>
                  <a:cubicBezTo>
                    <a:pt x="176" y="150"/>
                    <a:pt x="175" y="151"/>
                    <a:pt x="175" y="152"/>
                  </a:cubicBezTo>
                  <a:cubicBezTo>
                    <a:pt x="160" y="174"/>
                    <a:pt x="135" y="188"/>
                    <a:pt x="106" y="188"/>
                  </a:cubicBezTo>
                  <a:cubicBezTo>
                    <a:pt x="77" y="188"/>
                    <a:pt x="51" y="173"/>
                    <a:pt x="36" y="149"/>
                  </a:cubicBezTo>
                  <a:cubicBezTo>
                    <a:pt x="35" y="147"/>
                    <a:pt x="34" y="145"/>
                    <a:pt x="33" y="143"/>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0" name="Freeform 1359"/>
            <p:cNvSpPr>
              <a:spLocks noEditPoints="1"/>
            </p:cNvSpPr>
            <p:nvPr/>
          </p:nvSpPr>
          <p:spPr bwMode="auto">
            <a:xfrm>
              <a:off x="-7072313" y="6351588"/>
              <a:ext cx="619125" cy="614363"/>
            </a:xfrm>
            <a:custGeom>
              <a:avLst/>
              <a:gdLst>
                <a:gd name="T0" fmla="*/ 0 w 165"/>
                <a:gd name="T1" fmla="*/ 82 h 164"/>
                <a:gd name="T2" fmla="*/ 9 w 165"/>
                <a:gd name="T3" fmla="*/ 119 h 164"/>
                <a:gd name="T4" fmla="*/ 12 w 165"/>
                <a:gd name="T5" fmla="*/ 125 h 164"/>
                <a:gd name="T6" fmla="*/ 82 w 165"/>
                <a:gd name="T7" fmla="*/ 164 h 164"/>
                <a:gd name="T8" fmla="*/ 151 w 165"/>
                <a:gd name="T9" fmla="*/ 128 h 164"/>
                <a:gd name="T10" fmla="*/ 153 w 165"/>
                <a:gd name="T11" fmla="*/ 125 h 164"/>
                <a:gd name="T12" fmla="*/ 165 w 165"/>
                <a:gd name="T13" fmla="*/ 82 h 164"/>
                <a:gd name="T14" fmla="*/ 82 w 165"/>
                <a:gd name="T15" fmla="*/ 0 h 164"/>
                <a:gd name="T16" fmla="*/ 0 w 165"/>
                <a:gd name="T17" fmla="*/ 82 h 164"/>
                <a:gd name="T18" fmla="*/ 7 w 165"/>
                <a:gd name="T19" fmla="*/ 79 h 164"/>
                <a:gd name="T20" fmla="*/ 86 w 165"/>
                <a:gd name="T21" fmla="*/ 7 h 164"/>
                <a:gd name="T22" fmla="*/ 157 w 165"/>
                <a:gd name="T23" fmla="*/ 86 h 164"/>
                <a:gd name="T24" fmla="*/ 144 w 165"/>
                <a:gd name="T25" fmla="*/ 125 h 164"/>
                <a:gd name="T26" fmla="*/ 142 w 165"/>
                <a:gd name="T27" fmla="*/ 128 h 164"/>
                <a:gd name="T28" fmla="*/ 79 w 165"/>
                <a:gd name="T29" fmla="*/ 157 h 164"/>
                <a:gd name="T30" fmla="*/ 21 w 165"/>
                <a:gd name="T31" fmla="*/ 125 h 164"/>
                <a:gd name="T32" fmla="*/ 18 w 165"/>
                <a:gd name="T33" fmla="*/ 121 h 164"/>
                <a:gd name="T34" fmla="*/ 7 w 165"/>
                <a:gd name="T35"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64">
                  <a:moveTo>
                    <a:pt x="0" y="82"/>
                  </a:moveTo>
                  <a:cubicBezTo>
                    <a:pt x="0" y="95"/>
                    <a:pt x="3" y="108"/>
                    <a:pt x="9" y="119"/>
                  </a:cubicBezTo>
                  <a:cubicBezTo>
                    <a:pt x="10" y="121"/>
                    <a:pt x="11" y="123"/>
                    <a:pt x="12" y="125"/>
                  </a:cubicBezTo>
                  <a:cubicBezTo>
                    <a:pt x="27" y="149"/>
                    <a:pt x="53" y="164"/>
                    <a:pt x="82" y="164"/>
                  </a:cubicBezTo>
                  <a:cubicBezTo>
                    <a:pt x="111" y="164"/>
                    <a:pt x="136" y="150"/>
                    <a:pt x="151" y="128"/>
                  </a:cubicBezTo>
                  <a:cubicBezTo>
                    <a:pt x="151" y="127"/>
                    <a:pt x="152" y="126"/>
                    <a:pt x="153" y="125"/>
                  </a:cubicBezTo>
                  <a:cubicBezTo>
                    <a:pt x="160" y="113"/>
                    <a:pt x="165" y="98"/>
                    <a:pt x="165" y="82"/>
                  </a:cubicBezTo>
                  <a:cubicBezTo>
                    <a:pt x="165" y="37"/>
                    <a:pt x="128" y="0"/>
                    <a:pt x="82" y="0"/>
                  </a:cubicBezTo>
                  <a:cubicBezTo>
                    <a:pt x="37" y="0"/>
                    <a:pt x="0" y="37"/>
                    <a:pt x="0" y="82"/>
                  </a:cubicBezTo>
                  <a:close/>
                  <a:moveTo>
                    <a:pt x="7" y="79"/>
                  </a:moveTo>
                  <a:cubicBezTo>
                    <a:pt x="9" y="37"/>
                    <a:pt x="44" y="6"/>
                    <a:pt x="86" y="7"/>
                  </a:cubicBezTo>
                  <a:cubicBezTo>
                    <a:pt x="127" y="9"/>
                    <a:pt x="159" y="44"/>
                    <a:pt x="157" y="86"/>
                  </a:cubicBezTo>
                  <a:cubicBezTo>
                    <a:pt x="157" y="100"/>
                    <a:pt x="152" y="114"/>
                    <a:pt x="144" y="125"/>
                  </a:cubicBezTo>
                  <a:cubicBezTo>
                    <a:pt x="143" y="126"/>
                    <a:pt x="143" y="127"/>
                    <a:pt x="142" y="128"/>
                  </a:cubicBezTo>
                  <a:cubicBezTo>
                    <a:pt x="127" y="147"/>
                    <a:pt x="104" y="158"/>
                    <a:pt x="79" y="157"/>
                  </a:cubicBezTo>
                  <a:cubicBezTo>
                    <a:pt x="55" y="156"/>
                    <a:pt x="34" y="143"/>
                    <a:pt x="21" y="125"/>
                  </a:cubicBezTo>
                  <a:cubicBezTo>
                    <a:pt x="20" y="123"/>
                    <a:pt x="19" y="122"/>
                    <a:pt x="18" y="121"/>
                  </a:cubicBezTo>
                  <a:cubicBezTo>
                    <a:pt x="11" y="108"/>
                    <a:pt x="7" y="94"/>
                    <a:pt x="7" y="79"/>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1" name="Freeform 1360"/>
            <p:cNvSpPr>
              <a:spLocks noEditPoints="1"/>
            </p:cNvSpPr>
            <p:nvPr/>
          </p:nvSpPr>
          <p:spPr bwMode="auto">
            <a:xfrm>
              <a:off x="-7046913" y="6373813"/>
              <a:ext cx="569913" cy="569913"/>
            </a:xfrm>
            <a:custGeom>
              <a:avLst/>
              <a:gdLst>
                <a:gd name="T0" fmla="*/ 14 w 152"/>
                <a:gd name="T1" fmla="*/ 119 h 152"/>
                <a:gd name="T2" fmla="*/ 135 w 152"/>
                <a:gd name="T3" fmla="*/ 122 h 152"/>
                <a:gd name="T4" fmla="*/ 150 w 152"/>
                <a:gd name="T5" fmla="*/ 80 h 152"/>
                <a:gd name="T6" fmla="*/ 0 w 152"/>
                <a:gd name="T7" fmla="*/ 73 h 152"/>
                <a:gd name="T8" fmla="*/ 9 w 152"/>
                <a:gd name="T9" fmla="*/ 53 h 152"/>
                <a:gd name="T10" fmla="*/ 52 w 152"/>
                <a:gd name="T11" fmla="*/ 78 h 152"/>
                <a:gd name="T12" fmla="*/ 9 w 152"/>
                <a:gd name="T13" fmla="*/ 53 h 152"/>
                <a:gd name="T14" fmla="*/ 55 w 152"/>
                <a:gd name="T15" fmla="*/ 43 h 152"/>
                <a:gd name="T16" fmla="*/ 14 w 152"/>
                <a:gd name="T17" fmla="*/ 43 h 152"/>
                <a:gd name="T18" fmla="*/ 66 w 152"/>
                <a:gd name="T19" fmla="*/ 73 h 152"/>
                <a:gd name="T20" fmla="*/ 61 w 152"/>
                <a:gd name="T21" fmla="*/ 71 h 152"/>
                <a:gd name="T22" fmla="*/ 66 w 152"/>
                <a:gd name="T23" fmla="*/ 73 h 152"/>
                <a:gd name="T24" fmla="*/ 70 w 152"/>
                <a:gd name="T25" fmla="*/ 84 h 152"/>
                <a:gd name="T26" fmla="*/ 66 w 152"/>
                <a:gd name="T27" fmla="*/ 89 h 152"/>
                <a:gd name="T28" fmla="*/ 81 w 152"/>
                <a:gd name="T29" fmla="*/ 54 h 152"/>
                <a:gd name="T30" fmla="*/ 68 w 152"/>
                <a:gd name="T31" fmla="*/ 6 h 152"/>
                <a:gd name="T32" fmla="*/ 81 w 152"/>
                <a:gd name="T33" fmla="*/ 54 h 152"/>
                <a:gd name="T34" fmla="*/ 78 w 152"/>
                <a:gd name="T35" fmla="*/ 64 h 152"/>
                <a:gd name="T36" fmla="*/ 73 w 152"/>
                <a:gd name="T37" fmla="*/ 64 h 152"/>
                <a:gd name="T38" fmla="*/ 84 w 152"/>
                <a:gd name="T39" fmla="*/ 76 h 152"/>
                <a:gd name="T40" fmla="*/ 67 w 152"/>
                <a:gd name="T41" fmla="*/ 76 h 152"/>
                <a:gd name="T42" fmla="*/ 84 w 152"/>
                <a:gd name="T43" fmla="*/ 76 h 152"/>
                <a:gd name="T44" fmla="*/ 85 w 152"/>
                <a:gd name="T45" fmla="*/ 85 h 152"/>
                <a:gd name="T46" fmla="*/ 81 w 152"/>
                <a:gd name="T47" fmla="*/ 88 h 152"/>
                <a:gd name="T48" fmla="*/ 87 w 152"/>
                <a:gd name="T49" fmla="*/ 70 h 152"/>
                <a:gd name="T50" fmla="*/ 88 w 152"/>
                <a:gd name="T51" fmla="*/ 75 h 152"/>
                <a:gd name="T52" fmla="*/ 87 w 152"/>
                <a:gd name="T53" fmla="*/ 70 h 152"/>
                <a:gd name="T54" fmla="*/ 101 w 152"/>
                <a:gd name="T55" fmla="*/ 47 h 152"/>
                <a:gd name="T56" fmla="*/ 88 w 152"/>
                <a:gd name="T57" fmla="*/ 7 h 152"/>
                <a:gd name="T58" fmla="*/ 143 w 152"/>
                <a:gd name="T59" fmla="*/ 56 h 152"/>
                <a:gd name="T60" fmla="*/ 93 w 152"/>
                <a:gd name="T61" fmla="*/ 61 h 152"/>
                <a:gd name="T62" fmla="*/ 143 w 152"/>
                <a:gd name="T63" fmla="*/ 56 h 152"/>
                <a:gd name="T64" fmla="*/ 126 w 152"/>
                <a:gd name="T65" fmla="*/ 119 h 152"/>
                <a:gd name="T66" fmla="*/ 114 w 152"/>
                <a:gd name="T67" fmla="*/ 80 h 152"/>
                <a:gd name="T68" fmla="*/ 146 w 152"/>
                <a:gd name="T69" fmla="*/ 79 h 152"/>
                <a:gd name="T70" fmla="*/ 128 w 152"/>
                <a:gd name="T71" fmla="*/ 122 h 152"/>
                <a:gd name="T72" fmla="*/ 105 w 152"/>
                <a:gd name="T73" fmla="*/ 122 h 152"/>
                <a:gd name="T74" fmla="*/ 84 w 152"/>
                <a:gd name="T75" fmla="*/ 97 h 152"/>
                <a:gd name="T76" fmla="*/ 115 w 152"/>
                <a:gd name="T77" fmla="*/ 119 h 152"/>
                <a:gd name="T78" fmla="*/ 122 w 152"/>
                <a:gd name="T79" fmla="*/ 129 h 152"/>
                <a:gd name="T80" fmla="*/ 48 w 152"/>
                <a:gd name="T81" fmla="*/ 141 h 152"/>
                <a:gd name="T82" fmla="*/ 69 w 152"/>
                <a:gd name="T83" fmla="*/ 118 h 152"/>
                <a:gd name="T84" fmla="*/ 84 w 152"/>
                <a:gd name="T85" fmla="*/ 114 h 152"/>
                <a:gd name="T86" fmla="*/ 91 w 152"/>
                <a:gd name="T87" fmla="*/ 122 h 152"/>
                <a:gd name="T88" fmla="*/ 72 w 152"/>
                <a:gd name="T89" fmla="*/ 146 h 152"/>
                <a:gd name="T90" fmla="*/ 33 w 152"/>
                <a:gd name="T91" fmla="*/ 132 h 152"/>
                <a:gd name="T92" fmla="*/ 41 w 152"/>
                <a:gd name="T93" fmla="*/ 119 h 152"/>
                <a:gd name="T94" fmla="*/ 70 w 152"/>
                <a:gd name="T95" fmla="*/ 99 h 152"/>
                <a:gd name="T96" fmla="*/ 52 w 152"/>
                <a:gd name="T97" fmla="*/ 122 h 152"/>
                <a:gd name="T98" fmla="*/ 33 w 152"/>
                <a:gd name="T99" fmla="*/ 132 h 152"/>
                <a:gd name="T100" fmla="*/ 6 w 152"/>
                <a:gd name="T101" fmla="*/ 70 h 152"/>
                <a:gd name="T102" fmla="*/ 42 w 152"/>
                <a:gd name="T103" fmla="*/ 96 h 152"/>
                <a:gd name="T104" fmla="*/ 28 w 152"/>
                <a:gd name="T105" fmla="*/ 119 h 152"/>
                <a:gd name="T106" fmla="*/ 20 w 152"/>
                <a:gd name="T107" fmla="*/ 119 h 152"/>
                <a:gd name="T108" fmla="*/ 5 w 152"/>
                <a:gd name="T109"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52">
                  <a:moveTo>
                    <a:pt x="11" y="115"/>
                  </a:moveTo>
                  <a:cubicBezTo>
                    <a:pt x="12" y="116"/>
                    <a:pt x="13" y="117"/>
                    <a:pt x="14" y="119"/>
                  </a:cubicBezTo>
                  <a:cubicBezTo>
                    <a:pt x="27" y="137"/>
                    <a:pt x="48" y="150"/>
                    <a:pt x="72" y="151"/>
                  </a:cubicBezTo>
                  <a:cubicBezTo>
                    <a:pt x="97" y="152"/>
                    <a:pt x="120" y="141"/>
                    <a:pt x="135" y="122"/>
                  </a:cubicBezTo>
                  <a:cubicBezTo>
                    <a:pt x="136" y="121"/>
                    <a:pt x="136" y="120"/>
                    <a:pt x="137" y="119"/>
                  </a:cubicBezTo>
                  <a:cubicBezTo>
                    <a:pt x="145" y="108"/>
                    <a:pt x="150" y="94"/>
                    <a:pt x="150" y="80"/>
                  </a:cubicBezTo>
                  <a:cubicBezTo>
                    <a:pt x="152" y="38"/>
                    <a:pt x="120" y="3"/>
                    <a:pt x="79" y="1"/>
                  </a:cubicBezTo>
                  <a:cubicBezTo>
                    <a:pt x="37" y="0"/>
                    <a:pt x="2" y="31"/>
                    <a:pt x="0" y="73"/>
                  </a:cubicBezTo>
                  <a:cubicBezTo>
                    <a:pt x="0" y="88"/>
                    <a:pt x="4" y="102"/>
                    <a:pt x="11" y="115"/>
                  </a:cubicBezTo>
                  <a:close/>
                  <a:moveTo>
                    <a:pt x="9" y="53"/>
                  </a:moveTo>
                  <a:cubicBezTo>
                    <a:pt x="56" y="65"/>
                    <a:pt x="56" y="65"/>
                    <a:pt x="56" y="65"/>
                  </a:cubicBezTo>
                  <a:cubicBezTo>
                    <a:pt x="52" y="78"/>
                    <a:pt x="52" y="78"/>
                    <a:pt x="52" y="78"/>
                  </a:cubicBezTo>
                  <a:cubicBezTo>
                    <a:pt x="7" y="61"/>
                    <a:pt x="7" y="61"/>
                    <a:pt x="7" y="61"/>
                  </a:cubicBezTo>
                  <a:cubicBezTo>
                    <a:pt x="7" y="59"/>
                    <a:pt x="8" y="56"/>
                    <a:pt x="9" y="53"/>
                  </a:cubicBezTo>
                  <a:close/>
                  <a:moveTo>
                    <a:pt x="59" y="8"/>
                  </a:moveTo>
                  <a:cubicBezTo>
                    <a:pt x="55" y="43"/>
                    <a:pt x="55" y="43"/>
                    <a:pt x="55" y="43"/>
                  </a:cubicBezTo>
                  <a:cubicBezTo>
                    <a:pt x="47" y="50"/>
                    <a:pt x="47" y="50"/>
                    <a:pt x="47" y="50"/>
                  </a:cubicBezTo>
                  <a:cubicBezTo>
                    <a:pt x="14" y="43"/>
                    <a:pt x="14" y="43"/>
                    <a:pt x="14" y="43"/>
                  </a:cubicBezTo>
                  <a:cubicBezTo>
                    <a:pt x="23" y="26"/>
                    <a:pt x="40" y="13"/>
                    <a:pt x="59" y="8"/>
                  </a:cubicBezTo>
                  <a:close/>
                  <a:moveTo>
                    <a:pt x="66" y="73"/>
                  </a:moveTo>
                  <a:cubicBezTo>
                    <a:pt x="66" y="75"/>
                    <a:pt x="64" y="76"/>
                    <a:pt x="62" y="75"/>
                  </a:cubicBezTo>
                  <a:cubicBezTo>
                    <a:pt x="61" y="75"/>
                    <a:pt x="60" y="73"/>
                    <a:pt x="61" y="71"/>
                  </a:cubicBezTo>
                  <a:cubicBezTo>
                    <a:pt x="61" y="70"/>
                    <a:pt x="63" y="69"/>
                    <a:pt x="64" y="70"/>
                  </a:cubicBezTo>
                  <a:cubicBezTo>
                    <a:pt x="66" y="70"/>
                    <a:pt x="66" y="72"/>
                    <a:pt x="66" y="73"/>
                  </a:cubicBezTo>
                  <a:close/>
                  <a:moveTo>
                    <a:pt x="66" y="85"/>
                  </a:moveTo>
                  <a:cubicBezTo>
                    <a:pt x="67" y="84"/>
                    <a:pt x="68" y="83"/>
                    <a:pt x="70" y="84"/>
                  </a:cubicBezTo>
                  <a:cubicBezTo>
                    <a:pt x="71" y="85"/>
                    <a:pt x="71" y="87"/>
                    <a:pt x="70" y="88"/>
                  </a:cubicBezTo>
                  <a:cubicBezTo>
                    <a:pt x="69" y="89"/>
                    <a:pt x="68" y="90"/>
                    <a:pt x="66" y="89"/>
                  </a:cubicBezTo>
                  <a:cubicBezTo>
                    <a:pt x="65" y="88"/>
                    <a:pt x="65" y="86"/>
                    <a:pt x="66" y="85"/>
                  </a:cubicBezTo>
                  <a:close/>
                  <a:moveTo>
                    <a:pt x="81" y="54"/>
                  </a:moveTo>
                  <a:cubicBezTo>
                    <a:pt x="67" y="54"/>
                    <a:pt x="67" y="54"/>
                    <a:pt x="67" y="54"/>
                  </a:cubicBezTo>
                  <a:cubicBezTo>
                    <a:pt x="68" y="6"/>
                    <a:pt x="68" y="6"/>
                    <a:pt x="68" y="6"/>
                  </a:cubicBezTo>
                  <a:cubicBezTo>
                    <a:pt x="71" y="6"/>
                    <a:pt x="74" y="6"/>
                    <a:pt x="77" y="6"/>
                  </a:cubicBezTo>
                  <a:lnTo>
                    <a:pt x="81" y="54"/>
                  </a:lnTo>
                  <a:close/>
                  <a:moveTo>
                    <a:pt x="75" y="61"/>
                  </a:moveTo>
                  <a:cubicBezTo>
                    <a:pt x="77" y="61"/>
                    <a:pt x="78" y="62"/>
                    <a:pt x="78" y="64"/>
                  </a:cubicBezTo>
                  <a:cubicBezTo>
                    <a:pt x="78" y="65"/>
                    <a:pt x="77" y="66"/>
                    <a:pt x="75" y="66"/>
                  </a:cubicBezTo>
                  <a:cubicBezTo>
                    <a:pt x="74" y="66"/>
                    <a:pt x="73" y="65"/>
                    <a:pt x="73" y="64"/>
                  </a:cubicBezTo>
                  <a:cubicBezTo>
                    <a:pt x="73" y="62"/>
                    <a:pt x="74" y="61"/>
                    <a:pt x="75" y="61"/>
                  </a:cubicBezTo>
                  <a:close/>
                  <a:moveTo>
                    <a:pt x="84" y="76"/>
                  </a:moveTo>
                  <a:cubicBezTo>
                    <a:pt x="84" y="81"/>
                    <a:pt x="80" y="85"/>
                    <a:pt x="75" y="85"/>
                  </a:cubicBezTo>
                  <a:cubicBezTo>
                    <a:pt x="71" y="85"/>
                    <a:pt x="67" y="81"/>
                    <a:pt x="67" y="76"/>
                  </a:cubicBezTo>
                  <a:cubicBezTo>
                    <a:pt x="67" y="71"/>
                    <a:pt x="71" y="67"/>
                    <a:pt x="75" y="67"/>
                  </a:cubicBezTo>
                  <a:cubicBezTo>
                    <a:pt x="80" y="67"/>
                    <a:pt x="84" y="71"/>
                    <a:pt x="84" y="76"/>
                  </a:cubicBezTo>
                  <a:close/>
                  <a:moveTo>
                    <a:pt x="81" y="84"/>
                  </a:moveTo>
                  <a:cubicBezTo>
                    <a:pt x="82" y="83"/>
                    <a:pt x="84" y="84"/>
                    <a:pt x="85" y="85"/>
                  </a:cubicBezTo>
                  <a:cubicBezTo>
                    <a:pt x="86" y="86"/>
                    <a:pt x="86" y="88"/>
                    <a:pt x="85" y="89"/>
                  </a:cubicBezTo>
                  <a:cubicBezTo>
                    <a:pt x="83" y="90"/>
                    <a:pt x="82" y="89"/>
                    <a:pt x="81" y="88"/>
                  </a:cubicBezTo>
                  <a:cubicBezTo>
                    <a:pt x="80" y="87"/>
                    <a:pt x="80" y="85"/>
                    <a:pt x="81" y="84"/>
                  </a:cubicBezTo>
                  <a:close/>
                  <a:moveTo>
                    <a:pt x="87" y="70"/>
                  </a:moveTo>
                  <a:cubicBezTo>
                    <a:pt x="88" y="69"/>
                    <a:pt x="90" y="70"/>
                    <a:pt x="90" y="71"/>
                  </a:cubicBezTo>
                  <a:cubicBezTo>
                    <a:pt x="91" y="73"/>
                    <a:pt x="90" y="75"/>
                    <a:pt x="88" y="75"/>
                  </a:cubicBezTo>
                  <a:cubicBezTo>
                    <a:pt x="87" y="76"/>
                    <a:pt x="85" y="75"/>
                    <a:pt x="85" y="73"/>
                  </a:cubicBezTo>
                  <a:cubicBezTo>
                    <a:pt x="84" y="72"/>
                    <a:pt x="85" y="70"/>
                    <a:pt x="87" y="70"/>
                  </a:cubicBezTo>
                  <a:close/>
                  <a:moveTo>
                    <a:pt x="135" y="40"/>
                  </a:moveTo>
                  <a:cubicBezTo>
                    <a:pt x="101" y="47"/>
                    <a:pt x="101" y="47"/>
                    <a:pt x="101" y="47"/>
                  </a:cubicBezTo>
                  <a:cubicBezTo>
                    <a:pt x="91" y="41"/>
                    <a:pt x="91" y="41"/>
                    <a:pt x="91" y="41"/>
                  </a:cubicBezTo>
                  <a:cubicBezTo>
                    <a:pt x="88" y="7"/>
                    <a:pt x="88" y="7"/>
                    <a:pt x="88" y="7"/>
                  </a:cubicBezTo>
                  <a:cubicBezTo>
                    <a:pt x="108" y="11"/>
                    <a:pt x="125" y="23"/>
                    <a:pt x="135" y="40"/>
                  </a:cubicBezTo>
                  <a:close/>
                  <a:moveTo>
                    <a:pt x="143" y="56"/>
                  </a:moveTo>
                  <a:cubicBezTo>
                    <a:pt x="98" y="74"/>
                    <a:pt x="98" y="74"/>
                    <a:pt x="98" y="74"/>
                  </a:cubicBezTo>
                  <a:cubicBezTo>
                    <a:pt x="93" y="61"/>
                    <a:pt x="93" y="61"/>
                    <a:pt x="93" y="61"/>
                  </a:cubicBezTo>
                  <a:cubicBezTo>
                    <a:pt x="140" y="48"/>
                    <a:pt x="140" y="48"/>
                    <a:pt x="140" y="48"/>
                  </a:cubicBezTo>
                  <a:cubicBezTo>
                    <a:pt x="140" y="48"/>
                    <a:pt x="142" y="53"/>
                    <a:pt x="143" y="56"/>
                  </a:cubicBezTo>
                  <a:close/>
                  <a:moveTo>
                    <a:pt x="128" y="122"/>
                  </a:moveTo>
                  <a:cubicBezTo>
                    <a:pt x="126" y="119"/>
                    <a:pt x="126" y="119"/>
                    <a:pt x="126" y="119"/>
                  </a:cubicBezTo>
                  <a:cubicBezTo>
                    <a:pt x="111" y="91"/>
                    <a:pt x="111" y="91"/>
                    <a:pt x="111" y="91"/>
                  </a:cubicBezTo>
                  <a:cubicBezTo>
                    <a:pt x="114" y="80"/>
                    <a:pt x="114" y="80"/>
                    <a:pt x="114" y="80"/>
                  </a:cubicBezTo>
                  <a:cubicBezTo>
                    <a:pt x="145" y="67"/>
                    <a:pt x="145" y="67"/>
                    <a:pt x="145" y="67"/>
                  </a:cubicBezTo>
                  <a:cubicBezTo>
                    <a:pt x="146" y="71"/>
                    <a:pt x="146" y="75"/>
                    <a:pt x="146" y="79"/>
                  </a:cubicBezTo>
                  <a:cubicBezTo>
                    <a:pt x="145" y="94"/>
                    <a:pt x="140" y="108"/>
                    <a:pt x="131" y="119"/>
                  </a:cubicBezTo>
                  <a:cubicBezTo>
                    <a:pt x="130" y="120"/>
                    <a:pt x="129" y="121"/>
                    <a:pt x="128" y="122"/>
                  </a:cubicBezTo>
                  <a:close/>
                  <a:moveTo>
                    <a:pt x="115" y="134"/>
                  </a:moveTo>
                  <a:cubicBezTo>
                    <a:pt x="105" y="122"/>
                    <a:pt x="105" y="122"/>
                    <a:pt x="105" y="122"/>
                  </a:cubicBezTo>
                  <a:cubicBezTo>
                    <a:pt x="102" y="118"/>
                    <a:pt x="102" y="118"/>
                    <a:pt x="102" y="118"/>
                  </a:cubicBezTo>
                  <a:cubicBezTo>
                    <a:pt x="84" y="97"/>
                    <a:pt x="84" y="97"/>
                    <a:pt x="84" y="97"/>
                  </a:cubicBezTo>
                  <a:cubicBezTo>
                    <a:pt x="95" y="89"/>
                    <a:pt x="95" y="89"/>
                    <a:pt x="95" y="89"/>
                  </a:cubicBezTo>
                  <a:cubicBezTo>
                    <a:pt x="115" y="119"/>
                    <a:pt x="115" y="119"/>
                    <a:pt x="115" y="119"/>
                  </a:cubicBezTo>
                  <a:cubicBezTo>
                    <a:pt x="118" y="122"/>
                    <a:pt x="118" y="122"/>
                    <a:pt x="118" y="122"/>
                  </a:cubicBezTo>
                  <a:cubicBezTo>
                    <a:pt x="122" y="129"/>
                    <a:pt x="122" y="129"/>
                    <a:pt x="122" y="129"/>
                  </a:cubicBezTo>
                  <a:cubicBezTo>
                    <a:pt x="120" y="131"/>
                    <a:pt x="118" y="132"/>
                    <a:pt x="115" y="134"/>
                  </a:cubicBezTo>
                  <a:close/>
                  <a:moveTo>
                    <a:pt x="48" y="141"/>
                  </a:moveTo>
                  <a:cubicBezTo>
                    <a:pt x="65" y="122"/>
                    <a:pt x="65" y="122"/>
                    <a:pt x="65" y="122"/>
                  </a:cubicBezTo>
                  <a:cubicBezTo>
                    <a:pt x="69" y="118"/>
                    <a:pt x="69" y="118"/>
                    <a:pt x="69" y="118"/>
                  </a:cubicBezTo>
                  <a:cubicBezTo>
                    <a:pt x="72" y="115"/>
                    <a:pt x="72" y="115"/>
                    <a:pt x="72" y="115"/>
                  </a:cubicBezTo>
                  <a:cubicBezTo>
                    <a:pt x="84" y="114"/>
                    <a:pt x="84" y="114"/>
                    <a:pt x="84" y="114"/>
                  </a:cubicBezTo>
                  <a:cubicBezTo>
                    <a:pt x="87" y="118"/>
                    <a:pt x="87" y="118"/>
                    <a:pt x="87" y="118"/>
                  </a:cubicBezTo>
                  <a:cubicBezTo>
                    <a:pt x="91" y="122"/>
                    <a:pt x="91" y="122"/>
                    <a:pt x="91" y="122"/>
                  </a:cubicBezTo>
                  <a:cubicBezTo>
                    <a:pt x="106" y="139"/>
                    <a:pt x="106" y="139"/>
                    <a:pt x="106" y="139"/>
                  </a:cubicBezTo>
                  <a:cubicBezTo>
                    <a:pt x="96" y="144"/>
                    <a:pt x="84" y="147"/>
                    <a:pt x="72" y="146"/>
                  </a:cubicBezTo>
                  <a:cubicBezTo>
                    <a:pt x="64" y="146"/>
                    <a:pt x="56" y="144"/>
                    <a:pt x="48" y="141"/>
                  </a:cubicBezTo>
                  <a:close/>
                  <a:moveTo>
                    <a:pt x="33" y="132"/>
                  </a:moveTo>
                  <a:cubicBezTo>
                    <a:pt x="40" y="120"/>
                    <a:pt x="40" y="120"/>
                    <a:pt x="40" y="120"/>
                  </a:cubicBezTo>
                  <a:cubicBezTo>
                    <a:pt x="41" y="119"/>
                    <a:pt x="41" y="119"/>
                    <a:pt x="41" y="119"/>
                  </a:cubicBezTo>
                  <a:cubicBezTo>
                    <a:pt x="58" y="91"/>
                    <a:pt x="58" y="91"/>
                    <a:pt x="58" y="91"/>
                  </a:cubicBezTo>
                  <a:cubicBezTo>
                    <a:pt x="70" y="99"/>
                    <a:pt x="70" y="99"/>
                    <a:pt x="70" y="99"/>
                  </a:cubicBezTo>
                  <a:cubicBezTo>
                    <a:pt x="55" y="118"/>
                    <a:pt x="55" y="118"/>
                    <a:pt x="55" y="118"/>
                  </a:cubicBezTo>
                  <a:cubicBezTo>
                    <a:pt x="52" y="122"/>
                    <a:pt x="52" y="122"/>
                    <a:pt x="52" y="122"/>
                  </a:cubicBezTo>
                  <a:cubicBezTo>
                    <a:pt x="40" y="137"/>
                    <a:pt x="40" y="137"/>
                    <a:pt x="40" y="137"/>
                  </a:cubicBezTo>
                  <a:cubicBezTo>
                    <a:pt x="38" y="135"/>
                    <a:pt x="35" y="134"/>
                    <a:pt x="33" y="132"/>
                  </a:cubicBezTo>
                  <a:close/>
                  <a:moveTo>
                    <a:pt x="5" y="73"/>
                  </a:moveTo>
                  <a:cubicBezTo>
                    <a:pt x="5" y="72"/>
                    <a:pt x="5" y="71"/>
                    <a:pt x="6" y="70"/>
                  </a:cubicBezTo>
                  <a:cubicBezTo>
                    <a:pt x="38" y="85"/>
                    <a:pt x="38" y="85"/>
                    <a:pt x="38" y="85"/>
                  </a:cubicBezTo>
                  <a:cubicBezTo>
                    <a:pt x="42" y="96"/>
                    <a:pt x="42" y="96"/>
                    <a:pt x="42" y="96"/>
                  </a:cubicBezTo>
                  <a:cubicBezTo>
                    <a:pt x="29" y="118"/>
                    <a:pt x="29" y="118"/>
                    <a:pt x="29" y="118"/>
                  </a:cubicBezTo>
                  <a:cubicBezTo>
                    <a:pt x="28" y="119"/>
                    <a:pt x="28" y="119"/>
                    <a:pt x="28" y="119"/>
                  </a:cubicBezTo>
                  <a:cubicBezTo>
                    <a:pt x="25" y="125"/>
                    <a:pt x="25" y="125"/>
                    <a:pt x="25" y="125"/>
                  </a:cubicBezTo>
                  <a:cubicBezTo>
                    <a:pt x="23" y="123"/>
                    <a:pt x="21" y="121"/>
                    <a:pt x="20" y="119"/>
                  </a:cubicBezTo>
                  <a:cubicBezTo>
                    <a:pt x="19" y="118"/>
                    <a:pt x="18" y="117"/>
                    <a:pt x="18" y="116"/>
                  </a:cubicBezTo>
                  <a:cubicBezTo>
                    <a:pt x="9" y="104"/>
                    <a:pt x="5" y="89"/>
                    <a:pt x="5" y="73"/>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2" name="Oval 1361"/>
            <p:cNvSpPr>
              <a:spLocks noChangeArrowheads="1"/>
            </p:cNvSpPr>
            <p:nvPr/>
          </p:nvSpPr>
          <p:spPr bwMode="auto">
            <a:xfrm>
              <a:off x="-6772275" y="6602413"/>
              <a:ext cx="19050" cy="190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3" name="Freeform 1362"/>
            <p:cNvSpPr>
              <a:spLocks/>
            </p:cNvSpPr>
            <p:nvPr/>
          </p:nvSpPr>
          <p:spPr bwMode="auto">
            <a:xfrm>
              <a:off x="-6821488" y="6632575"/>
              <a:ext cx="22225" cy="26988"/>
            </a:xfrm>
            <a:custGeom>
              <a:avLst/>
              <a:gdLst>
                <a:gd name="T0" fmla="*/ 1 w 6"/>
                <a:gd name="T1" fmla="*/ 2 h 7"/>
                <a:gd name="T2" fmla="*/ 2 w 6"/>
                <a:gd name="T3" fmla="*/ 6 h 7"/>
                <a:gd name="T4" fmla="*/ 6 w 6"/>
                <a:gd name="T5" fmla="*/ 4 h 7"/>
                <a:gd name="T6" fmla="*/ 4 w 6"/>
                <a:gd name="T7" fmla="*/ 1 h 7"/>
                <a:gd name="T8" fmla="*/ 1 w 6"/>
                <a:gd name="T9" fmla="*/ 2 h 7"/>
              </a:gdLst>
              <a:ahLst/>
              <a:cxnLst>
                <a:cxn ang="0">
                  <a:pos x="T0" y="T1"/>
                </a:cxn>
                <a:cxn ang="0">
                  <a:pos x="T2" y="T3"/>
                </a:cxn>
                <a:cxn ang="0">
                  <a:pos x="T4" y="T5"/>
                </a:cxn>
                <a:cxn ang="0">
                  <a:pos x="T6" y="T7"/>
                </a:cxn>
                <a:cxn ang="0">
                  <a:pos x="T8" y="T9"/>
                </a:cxn>
              </a:cxnLst>
              <a:rect l="0" t="0" r="r" b="b"/>
              <a:pathLst>
                <a:path w="6" h="7">
                  <a:moveTo>
                    <a:pt x="1" y="2"/>
                  </a:moveTo>
                  <a:cubicBezTo>
                    <a:pt x="0" y="4"/>
                    <a:pt x="1" y="6"/>
                    <a:pt x="2" y="6"/>
                  </a:cubicBezTo>
                  <a:cubicBezTo>
                    <a:pt x="4" y="7"/>
                    <a:pt x="6" y="6"/>
                    <a:pt x="6" y="4"/>
                  </a:cubicBezTo>
                  <a:cubicBezTo>
                    <a:pt x="6" y="3"/>
                    <a:pt x="6" y="1"/>
                    <a:pt x="4" y="1"/>
                  </a:cubicBezTo>
                  <a:cubicBezTo>
                    <a:pt x="3" y="0"/>
                    <a:pt x="1" y="1"/>
                    <a:pt x="1"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4" name="Freeform 1363"/>
            <p:cNvSpPr>
              <a:spLocks/>
            </p:cNvSpPr>
            <p:nvPr/>
          </p:nvSpPr>
          <p:spPr bwMode="auto">
            <a:xfrm>
              <a:off x="-6802438" y="6684963"/>
              <a:ext cx="22225" cy="26988"/>
            </a:xfrm>
            <a:custGeom>
              <a:avLst/>
              <a:gdLst>
                <a:gd name="T0" fmla="*/ 1 w 6"/>
                <a:gd name="T1" fmla="*/ 6 h 7"/>
                <a:gd name="T2" fmla="*/ 5 w 6"/>
                <a:gd name="T3" fmla="*/ 5 h 7"/>
                <a:gd name="T4" fmla="*/ 5 w 6"/>
                <a:gd name="T5" fmla="*/ 1 h 7"/>
                <a:gd name="T6" fmla="*/ 1 w 6"/>
                <a:gd name="T7" fmla="*/ 2 h 7"/>
                <a:gd name="T8" fmla="*/ 1 w 6"/>
                <a:gd name="T9" fmla="*/ 6 h 7"/>
              </a:gdLst>
              <a:ahLst/>
              <a:cxnLst>
                <a:cxn ang="0">
                  <a:pos x="T0" y="T1"/>
                </a:cxn>
                <a:cxn ang="0">
                  <a:pos x="T2" y="T3"/>
                </a:cxn>
                <a:cxn ang="0">
                  <a:pos x="T4" y="T5"/>
                </a:cxn>
                <a:cxn ang="0">
                  <a:pos x="T6" y="T7"/>
                </a:cxn>
                <a:cxn ang="0">
                  <a:pos x="T8" y="T9"/>
                </a:cxn>
              </a:cxnLst>
              <a:rect l="0" t="0" r="r" b="b"/>
              <a:pathLst>
                <a:path w="6" h="7">
                  <a:moveTo>
                    <a:pt x="1" y="6"/>
                  </a:moveTo>
                  <a:cubicBezTo>
                    <a:pt x="3" y="7"/>
                    <a:pt x="4" y="6"/>
                    <a:pt x="5" y="5"/>
                  </a:cubicBezTo>
                  <a:cubicBezTo>
                    <a:pt x="6" y="4"/>
                    <a:pt x="6" y="2"/>
                    <a:pt x="5" y="1"/>
                  </a:cubicBezTo>
                  <a:cubicBezTo>
                    <a:pt x="3" y="0"/>
                    <a:pt x="2" y="1"/>
                    <a:pt x="1" y="2"/>
                  </a:cubicBezTo>
                  <a:cubicBezTo>
                    <a:pt x="0" y="3"/>
                    <a:pt x="0" y="5"/>
                    <a:pt x="1"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5" name="Freeform 1364"/>
            <p:cNvSpPr>
              <a:spLocks/>
            </p:cNvSpPr>
            <p:nvPr/>
          </p:nvSpPr>
          <p:spPr bwMode="auto">
            <a:xfrm>
              <a:off x="-6746875" y="6684963"/>
              <a:ext cx="22225" cy="26988"/>
            </a:xfrm>
            <a:custGeom>
              <a:avLst/>
              <a:gdLst>
                <a:gd name="T0" fmla="*/ 1 w 6"/>
                <a:gd name="T1" fmla="*/ 5 h 7"/>
                <a:gd name="T2" fmla="*/ 4 w 6"/>
                <a:gd name="T3" fmla="*/ 6 h 7"/>
                <a:gd name="T4" fmla="*/ 5 w 6"/>
                <a:gd name="T5" fmla="*/ 2 h 7"/>
                <a:gd name="T6" fmla="*/ 1 w 6"/>
                <a:gd name="T7" fmla="*/ 1 h 7"/>
                <a:gd name="T8" fmla="*/ 1 w 6"/>
                <a:gd name="T9" fmla="*/ 5 h 7"/>
              </a:gdLst>
              <a:ahLst/>
              <a:cxnLst>
                <a:cxn ang="0">
                  <a:pos x="T0" y="T1"/>
                </a:cxn>
                <a:cxn ang="0">
                  <a:pos x="T2" y="T3"/>
                </a:cxn>
                <a:cxn ang="0">
                  <a:pos x="T4" y="T5"/>
                </a:cxn>
                <a:cxn ang="0">
                  <a:pos x="T6" y="T7"/>
                </a:cxn>
                <a:cxn ang="0">
                  <a:pos x="T8" y="T9"/>
                </a:cxn>
              </a:cxnLst>
              <a:rect l="0" t="0" r="r" b="b"/>
              <a:pathLst>
                <a:path w="6" h="7">
                  <a:moveTo>
                    <a:pt x="1" y="5"/>
                  </a:moveTo>
                  <a:cubicBezTo>
                    <a:pt x="2" y="6"/>
                    <a:pt x="3" y="7"/>
                    <a:pt x="4" y="6"/>
                  </a:cubicBezTo>
                  <a:cubicBezTo>
                    <a:pt x="6" y="5"/>
                    <a:pt x="6" y="3"/>
                    <a:pt x="5" y="2"/>
                  </a:cubicBezTo>
                  <a:cubicBezTo>
                    <a:pt x="4" y="1"/>
                    <a:pt x="2" y="0"/>
                    <a:pt x="1" y="1"/>
                  </a:cubicBezTo>
                  <a:cubicBezTo>
                    <a:pt x="0" y="2"/>
                    <a:pt x="0" y="4"/>
                    <a:pt x="1"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6" name="Freeform 1365"/>
            <p:cNvSpPr>
              <a:spLocks/>
            </p:cNvSpPr>
            <p:nvPr/>
          </p:nvSpPr>
          <p:spPr bwMode="auto">
            <a:xfrm>
              <a:off x="-6731000" y="6632575"/>
              <a:ext cx="25400" cy="26988"/>
            </a:xfrm>
            <a:custGeom>
              <a:avLst/>
              <a:gdLst>
                <a:gd name="T0" fmla="*/ 1 w 7"/>
                <a:gd name="T1" fmla="*/ 4 h 7"/>
                <a:gd name="T2" fmla="*/ 4 w 7"/>
                <a:gd name="T3" fmla="*/ 6 h 7"/>
                <a:gd name="T4" fmla="*/ 6 w 7"/>
                <a:gd name="T5" fmla="*/ 2 h 7"/>
                <a:gd name="T6" fmla="*/ 3 w 7"/>
                <a:gd name="T7" fmla="*/ 1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6"/>
                    <a:pt x="3" y="7"/>
                    <a:pt x="4" y="6"/>
                  </a:cubicBezTo>
                  <a:cubicBezTo>
                    <a:pt x="6" y="6"/>
                    <a:pt x="7" y="4"/>
                    <a:pt x="6" y="2"/>
                  </a:cubicBezTo>
                  <a:cubicBezTo>
                    <a:pt x="6" y="1"/>
                    <a:pt x="4" y="0"/>
                    <a:pt x="3" y="1"/>
                  </a:cubicBezTo>
                  <a:cubicBezTo>
                    <a:pt x="1" y="1"/>
                    <a:pt x="0" y="3"/>
                    <a:pt x="1"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7" name="Oval 1366"/>
            <p:cNvSpPr>
              <a:spLocks noChangeArrowheads="1"/>
            </p:cNvSpPr>
            <p:nvPr/>
          </p:nvSpPr>
          <p:spPr bwMode="auto">
            <a:xfrm>
              <a:off x="-6794500" y="6624638"/>
              <a:ext cx="63500" cy="682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8" name="Freeform 1367"/>
            <p:cNvSpPr>
              <a:spLocks/>
            </p:cNvSpPr>
            <p:nvPr/>
          </p:nvSpPr>
          <p:spPr bwMode="auto">
            <a:xfrm>
              <a:off x="-6731000" y="6707188"/>
              <a:ext cx="141288" cy="169863"/>
            </a:xfrm>
            <a:custGeom>
              <a:avLst/>
              <a:gdLst>
                <a:gd name="T0" fmla="*/ 0 w 38"/>
                <a:gd name="T1" fmla="*/ 8 h 45"/>
                <a:gd name="T2" fmla="*/ 31 w 38"/>
                <a:gd name="T3" fmla="*/ 45 h 45"/>
                <a:gd name="T4" fmla="*/ 38 w 38"/>
                <a:gd name="T5" fmla="*/ 40 h 45"/>
                <a:gd name="T6" fmla="*/ 11 w 38"/>
                <a:gd name="T7" fmla="*/ 0 h 45"/>
                <a:gd name="T8" fmla="*/ 0 w 38"/>
                <a:gd name="T9" fmla="*/ 8 h 45"/>
              </a:gdLst>
              <a:ahLst/>
              <a:cxnLst>
                <a:cxn ang="0">
                  <a:pos x="T0" y="T1"/>
                </a:cxn>
                <a:cxn ang="0">
                  <a:pos x="T2" y="T3"/>
                </a:cxn>
                <a:cxn ang="0">
                  <a:pos x="T4" y="T5"/>
                </a:cxn>
                <a:cxn ang="0">
                  <a:pos x="T6" y="T7"/>
                </a:cxn>
                <a:cxn ang="0">
                  <a:pos x="T8" y="T9"/>
                </a:cxn>
              </a:cxnLst>
              <a:rect l="0" t="0" r="r" b="b"/>
              <a:pathLst>
                <a:path w="38" h="45">
                  <a:moveTo>
                    <a:pt x="0" y="8"/>
                  </a:moveTo>
                  <a:cubicBezTo>
                    <a:pt x="31" y="45"/>
                    <a:pt x="31" y="45"/>
                    <a:pt x="31" y="45"/>
                  </a:cubicBezTo>
                  <a:cubicBezTo>
                    <a:pt x="34" y="43"/>
                    <a:pt x="36" y="42"/>
                    <a:pt x="38" y="40"/>
                  </a:cubicBezTo>
                  <a:cubicBezTo>
                    <a:pt x="11" y="0"/>
                    <a:pt x="11" y="0"/>
                    <a:pt x="11" y="0"/>
                  </a:cubicBezTo>
                  <a:lnTo>
                    <a:pt x="0"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89" name="Freeform 1368"/>
            <p:cNvSpPr>
              <a:spLocks/>
            </p:cNvSpPr>
            <p:nvPr/>
          </p:nvSpPr>
          <p:spPr bwMode="auto">
            <a:xfrm>
              <a:off x="-6697663" y="6553200"/>
              <a:ext cx="187325" cy="98425"/>
            </a:xfrm>
            <a:custGeom>
              <a:avLst/>
              <a:gdLst>
                <a:gd name="T0" fmla="*/ 0 w 50"/>
                <a:gd name="T1" fmla="*/ 13 h 26"/>
                <a:gd name="T2" fmla="*/ 5 w 50"/>
                <a:gd name="T3" fmla="*/ 26 h 26"/>
                <a:gd name="T4" fmla="*/ 50 w 50"/>
                <a:gd name="T5" fmla="*/ 8 h 26"/>
                <a:gd name="T6" fmla="*/ 47 w 50"/>
                <a:gd name="T7" fmla="*/ 0 h 26"/>
                <a:gd name="T8" fmla="*/ 0 w 50"/>
                <a:gd name="T9" fmla="*/ 13 h 26"/>
              </a:gdLst>
              <a:ahLst/>
              <a:cxnLst>
                <a:cxn ang="0">
                  <a:pos x="T0" y="T1"/>
                </a:cxn>
                <a:cxn ang="0">
                  <a:pos x="T2" y="T3"/>
                </a:cxn>
                <a:cxn ang="0">
                  <a:pos x="T4" y="T5"/>
                </a:cxn>
                <a:cxn ang="0">
                  <a:pos x="T6" y="T7"/>
                </a:cxn>
                <a:cxn ang="0">
                  <a:pos x="T8" y="T9"/>
                </a:cxn>
              </a:cxnLst>
              <a:rect l="0" t="0" r="r" b="b"/>
              <a:pathLst>
                <a:path w="50" h="26">
                  <a:moveTo>
                    <a:pt x="0" y="13"/>
                  </a:moveTo>
                  <a:cubicBezTo>
                    <a:pt x="5" y="26"/>
                    <a:pt x="5" y="26"/>
                    <a:pt x="5" y="26"/>
                  </a:cubicBezTo>
                  <a:cubicBezTo>
                    <a:pt x="50" y="8"/>
                    <a:pt x="50" y="8"/>
                    <a:pt x="50" y="8"/>
                  </a:cubicBezTo>
                  <a:cubicBezTo>
                    <a:pt x="49" y="5"/>
                    <a:pt x="47" y="0"/>
                    <a:pt x="47" y="0"/>
                  </a:cubicBezTo>
                  <a:lnTo>
                    <a:pt x="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0" name="Freeform 1369"/>
            <p:cNvSpPr>
              <a:spLocks/>
            </p:cNvSpPr>
            <p:nvPr/>
          </p:nvSpPr>
          <p:spPr bwMode="auto">
            <a:xfrm>
              <a:off x="-6794500" y="6396038"/>
              <a:ext cx="52388" cy="180975"/>
            </a:xfrm>
            <a:custGeom>
              <a:avLst/>
              <a:gdLst>
                <a:gd name="T0" fmla="*/ 0 w 14"/>
                <a:gd name="T1" fmla="*/ 48 h 48"/>
                <a:gd name="T2" fmla="*/ 14 w 14"/>
                <a:gd name="T3" fmla="*/ 48 h 48"/>
                <a:gd name="T4" fmla="*/ 10 w 14"/>
                <a:gd name="T5" fmla="*/ 0 h 48"/>
                <a:gd name="T6" fmla="*/ 1 w 14"/>
                <a:gd name="T7" fmla="*/ 0 h 48"/>
                <a:gd name="T8" fmla="*/ 0 w 14"/>
                <a:gd name="T9" fmla="*/ 48 h 48"/>
              </a:gdLst>
              <a:ahLst/>
              <a:cxnLst>
                <a:cxn ang="0">
                  <a:pos x="T0" y="T1"/>
                </a:cxn>
                <a:cxn ang="0">
                  <a:pos x="T2" y="T3"/>
                </a:cxn>
                <a:cxn ang="0">
                  <a:pos x="T4" y="T5"/>
                </a:cxn>
                <a:cxn ang="0">
                  <a:pos x="T6" y="T7"/>
                </a:cxn>
                <a:cxn ang="0">
                  <a:pos x="T8" y="T9"/>
                </a:cxn>
              </a:cxnLst>
              <a:rect l="0" t="0" r="r" b="b"/>
              <a:pathLst>
                <a:path w="14" h="48">
                  <a:moveTo>
                    <a:pt x="0" y="48"/>
                  </a:moveTo>
                  <a:cubicBezTo>
                    <a:pt x="14" y="48"/>
                    <a:pt x="14" y="48"/>
                    <a:pt x="14" y="48"/>
                  </a:cubicBezTo>
                  <a:cubicBezTo>
                    <a:pt x="10" y="0"/>
                    <a:pt x="10" y="0"/>
                    <a:pt x="10" y="0"/>
                  </a:cubicBezTo>
                  <a:cubicBezTo>
                    <a:pt x="7" y="0"/>
                    <a:pt x="4" y="0"/>
                    <a:pt x="1" y="0"/>
                  </a:cubicBezTo>
                  <a:lnTo>
                    <a:pt x="0" y="4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1" name="Freeform 1370"/>
            <p:cNvSpPr>
              <a:spLocks/>
            </p:cNvSpPr>
            <p:nvPr/>
          </p:nvSpPr>
          <p:spPr bwMode="auto">
            <a:xfrm>
              <a:off x="-7019925" y="6572250"/>
              <a:ext cx="184150" cy="93663"/>
            </a:xfrm>
            <a:custGeom>
              <a:avLst/>
              <a:gdLst>
                <a:gd name="T0" fmla="*/ 0 w 49"/>
                <a:gd name="T1" fmla="*/ 8 h 25"/>
                <a:gd name="T2" fmla="*/ 45 w 49"/>
                <a:gd name="T3" fmla="*/ 25 h 25"/>
                <a:gd name="T4" fmla="*/ 49 w 49"/>
                <a:gd name="T5" fmla="*/ 12 h 25"/>
                <a:gd name="T6" fmla="*/ 2 w 49"/>
                <a:gd name="T7" fmla="*/ 0 h 25"/>
                <a:gd name="T8" fmla="*/ 0 w 49"/>
                <a:gd name="T9" fmla="*/ 8 h 25"/>
              </a:gdLst>
              <a:ahLst/>
              <a:cxnLst>
                <a:cxn ang="0">
                  <a:pos x="T0" y="T1"/>
                </a:cxn>
                <a:cxn ang="0">
                  <a:pos x="T2" y="T3"/>
                </a:cxn>
                <a:cxn ang="0">
                  <a:pos x="T4" y="T5"/>
                </a:cxn>
                <a:cxn ang="0">
                  <a:pos x="T6" y="T7"/>
                </a:cxn>
                <a:cxn ang="0">
                  <a:pos x="T8" y="T9"/>
                </a:cxn>
              </a:cxnLst>
              <a:rect l="0" t="0" r="r" b="b"/>
              <a:pathLst>
                <a:path w="49" h="25">
                  <a:moveTo>
                    <a:pt x="0" y="8"/>
                  </a:moveTo>
                  <a:cubicBezTo>
                    <a:pt x="45" y="25"/>
                    <a:pt x="45" y="25"/>
                    <a:pt x="45" y="25"/>
                  </a:cubicBezTo>
                  <a:cubicBezTo>
                    <a:pt x="49" y="12"/>
                    <a:pt x="49" y="12"/>
                    <a:pt x="49" y="12"/>
                  </a:cubicBezTo>
                  <a:cubicBezTo>
                    <a:pt x="2" y="0"/>
                    <a:pt x="2" y="0"/>
                    <a:pt x="2" y="0"/>
                  </a:cubicBezTo>
                  <a:cubicBezTo>
                    <a:pt x="1" y="3"/>
                    <a:pt x="0" y="6"/>
                    <a:pt x="0"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2" name="Freeform 1371"/>
            <p:cNvSpPr>
              <a:spLocks/>
            </p:cNvSpPr>
            <p:nvPr/>
          </p:nvSpPr>
          <p:spPr bwMode="auto">
            <a:xfrm>
              <a:off x="-6923088" y="6715125"/>
              <a:ext cx="139700" cy="173038"/>
            </a:xfrm>
            <a:custGeom>
              <a:avLst/>
              <a:gdLst>
                <a:gd name="T0" fmla="*/ 0 w 37"/>
                <a:gd name="T1" fmla="*/ 41 h 46"/>
                <a:gd name="T2" fmla="*/ 7 w 37"/>
                <a:gd name="T3" fmla="*/ 46 h 46"/>
                <a:gd name="T4" fmla="*/ 37 w 37"/>
                <a:gd name="T5" fmla="*/ 8 h 46"/>
                <a:gd name="T6" fmla="*/ 25 w 37"/>
                <a:gd name="T7" fmla="*/ 0 h 46"/>
                <a:gd name="T8" fmla="*/ 0 w 37"/>
                <a:gd name="T9" fmla="*/ 41 h 46"/>
              </a:gdLst>
              <a:ahLst/>
              <a:cxnLst>
                <a:cxn ang="0">
                  <a:pos x="T0" y="T1"/>
                </a:cxn>
                <a:cxn ang="0">
                  <a:pos x="T2" y="T3"/>
                </a:cxn>
                <a:cxn ang="0">
                  <a:pos x="T4" y="T5"/>
                </a:cxn>
                <a:cxn ang="0">
                  <a:pos x="T6" y="T7"/>
                </a:cxn>
                <a:cxn ang="0">
                  <a:pos x="T8" y="T9"/>
                </a:cxn>
              </a:cxnLst>
              <a:rect l="0" t="0" r="r" b="b"/>
              <a:pathLst>
                <a:path w="37" h="46">
                  <a:moveTo>
                    <a:pt x="0" y="41"/>
                  </a:moveTo>
                  <a:cubicBezTo>
                    <a:pt x="2" y="43"/>
                    <a:pt x="5" y="44"/>
                    <a:pt x="7" y="46"/>
                  </a:cubicBezTo>
                  <a:cubicBezTo>
                    <a:pt x="37" y="8"/>
                    <a:pt x="37" y="8"/>
                    <a:pt x="37" y="8"/>
                  </a:cubicBezTo>
                  <a:cubicBezTo>
                    <a:pt x="25" y="0"/>
                    <a:pt x="25" y="0"/>
                    <a:pt x="25" y="0"/>
                  </a:cubicBezTo>
                  <a:lnTo>
                    <a:pt x="0"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3" name="Freeform 1372"/>
            <p:cNvSpPr>
              <a:spLocks/>
            </p:cNvSpPr>
            <p:nvPr/>
          </p:nvSpPr>
          <p:spPr bwMode="auto">
            <a:xfrm>
              <a:off x="-7031038" y="6635750"/>
              <a:ext cx="142875" cy="206375"/>
            </a:xfrm>
            <a:custGeom>
              <a:avLst/>
              <a:gdLst>
                <a:gd name="T0" fmla="*/ 1 w 38"/>
                <a:gd name="T1" fmla="*/ 3 h 55"/>
                <a:gd name="T2" fmla="*/ 21 w 38"/>
                <a:gd name="T3" fmla="*/ 55 h 55"/>
                <a:gd name="T4" fmla="*/ 38 w 38"/>
                <a:gd name="T5" fmla="*/ 26 h 55"/>
                <a:gd name="T6" fmla="*/ 34 w 38"/>
                <a:gd name="T7" fmla="*/ 15 h 55"/>
                <a:gd name="T8" fmla="*/ 2 w 38"/>
                <a:gd name="T9" fmla="*/ 0 h 55"/>
                <a:gd name="T10" fmla="*/ 1 w 38"/>
                <a:gd name="T11" fmla="*/ 3 h 55"/>
              </a:gdLst>
              <a:ahLst/>
              <a:cxnLst>
                <a:cxn ang="0">
                  <a:pos x="T0" y="T1"/>
                </a:cxn>
                <a:cxn ang="0">
                  <a:pos x="T2" y="T3"/>
                </a:cxn>
                <a:cxn ang="0">
                  <a:pos x="T4" y="T5"/>
                </a:cxn>
                <a:cxn ang="0">
                  <a:pos x="T6" y="T7"/>
                </a:cxn>
                <a:cxn ang="0">
                  <a:pos x="T8" y="T9"/>
                </a:cxn>
                <a:cxn ang="0">
                  <a:pos x="T10" y="T11"/>
                </a:cxn>
              </a:cxnLst>
              <a:rect l="0" t="0" r="r" b="b"/>
              <a:pathLst>
                <a:path w="38" h="55">
                  <a:moveTo>
                    <a:pt x="1" y="3"/>
                  </a:moveTo>
                  <a:cubicBezTo>
                    <a:pt x="0" y="23"/>
                    <a:pt x="8" y="41"/>
                    <a:pt x="21" y="55"/>
                  </a:cubicBezTo>
                  <a:cubicBezTo>
                    <a:pt x="38" y="26"/>
                    <a:pt x="38" y="26"/>
                    <a:pt x="38" y="26"/>
                  </a:cubicBezTo>
                  <a:cubicBezTo>
                    <a:pt x="34" y="15"/>
                    <a:pt x="34" y="15"/>
                    <a:pt x="34" y="15"/>
                  </a:cubicBezTo>
                  <a:cubicBezTo>
                    <a:pt x="2" y="0"/>
                    <a:pt x="2" y="0"/>
                    <a:pt x="2" y="0"/>
                  </a:cubicBezTo>
                  <a:cubicBezTo>
                    <a:pt x="1"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4" name="Freeform 1373"/>
            <p:cNvSpPr>
              <a:spLocks/>
            </p:cNvSpPr>
            <p:nvPr/>
          </p:nvSpPr>
          <p:spPr bwMode="auto">
            <a:xfrm>
              <a:off x="-6865938" y="6800850"/>
              <a:ext cx="217488" cy="123825"/>
            </a:xfrm>
            <a:custGeom>
              <a:avLst/>
              <a:gdLst>
                <a:gd name="T0" fmla="*/ 0 w 58"/>
                <a:gd name="T1" fmla="*/ 27 h 33"/>
                <a:gd name="T2" fmla="*/ 24 w 58"/>
                <a:gd name="T3" fmla="*/ 32 h 33"/>
                <a:gd name="T4" fmla="*/ 58 w 58"/>
                <a:gd name="T5" fmla="*/ 25 h 33"/>
                <a:gd name="T6" fmla="*/ 36 w 58"/>
                <a:gd name="T7" fmla="*/ 0 h 33"/>
                <a:gd name="T8" fmla="*/ 24 w 58"/>
                <a:gd name="T9" fmla="*/ 1 h 33"/>
                <a:gd name="T10" fmla="*/ 0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0" y="27"/>
                  </a:moveTo>
                  <a:cubicBezTo>
                    <a:pt x="8" y="30"/>
                    <a:pt x="16" y="32"/>
                    <a:pt x="24" y="32"/>
                  </a:cubicBezTo>
                  <a:cubicBezTo>
                    <a:pt x="36" y="33"/>
                    <a:pt x="48" y="30"/>
                    <a:pt x="58" y="25"/>
                  </a:cubicBezTo>
                  <a:cubicBezTo>
                    <a:pt x="36" y="0"/>
                    <a:pt x="36" y="0"/>
                    <a:pt x="36" y="0"/>
                  </a:cubicBezTo>
                  <a:cubicBezTo>
                    <a:pt x="24" y="1"/>
                    <a:pt x="24" y="1"/>
                    <a:pt x="24" y="1"/>
                  </a:cubicBezTo>
                  <a:lnTo>
                    <a:pt x="0"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5" name="Freeform 1374"/>
            <p:cNvSpPr>
              <a:spLocks/>
            </p:cNvSpPr>
            <p:nvPr/>
          </p:nvSpPr>
          <p:spPr bwMode="auto">
            <a:xfrm>
              <a:off x="-6629400" y="6624638"/>
              <a:ext cx="130175" cy="206375"/>
            </a:xfrm>
            <a:custGeom>
              <a:avLst/>
              <a:gdLst>
                <a:gd name="T0" fmla="*/ 0 w 35"/>
                <a:gd name="T1" fmla="*/ 24 h 55"/>
                <a:gd name="T2" fmla="*/ 17 w 35"/>
                <a:gd name="T3" fmla="*/ 55 h 55"/>
                <a:gd name="T4" fmla="*/ 34 w 35"/>
                <a:gd name="T5" fmla="*/ 12 h 55"/>
                <a:gd name="T6" fmla="*/ 34 w 35"/>
                <a:gd name="T7" fmla="*/ 0 h 55"/>
                <a:gd name="T8" fmla="*/ 3 w 35"/>
                <a:gd name="T9" fmla="*/ 13 h 55"/>
                <a:gd name="T10" fmla="*/ 0 w 35"/>
                <a:gd name="T11" fmla="*/ 24 h 55"/>
              </a:gdLst>
              <a:ahLst/>
              <a:cxnLst>
                <a:cxn ang="0">
                  <a:pos x="T0" y="T1"/>
                </a:cxn>
                <a:cxn ang="0">
                  <a:pos x="T2" y="T3"/>
                </a:cxn>
                <a:cxn ang="0">
                  <a:pos x="T4" y="T5"/>
                </a:cxn>
                <a:cxn ang="0">
                  <a:pos x="T6" y="T7"/>
                </a:cxn>
                <a:cxn ang="0">
                  <a:pos x="T8" y="T9"/>
                </a:cxn>
                <a:cxn ang="0">
                  <a:pos x="T10" y="T11"/>
                </a:cxn>
              </a:cxnLst>
              <a:rect l="0" t="0" r="r" b="b"/>
              <a:pathLst>
                <a:path w="35" h="55">
                  <a:moveTo>
                    <a:pt x="0" y="24"/>
                  </a:moveTo>
                  <a:cubicBezTo>
                    <a:pt x="17" y="55"/>
                    <a:pt x="17" y="55"/>
                    <a:pt x="17" y="55"/>
                  </a:cubicBezTo>
                  <a:cubicBezTo>
                    <a:pt x="27" y="44"/>
                    <a:pt x="34" y="29"/>
                    <a:pt x="34" y="12"/>
                  </a:cubicBezTo>
                  <a:cubicBezTo>
                    <a:pt x="35" y="8"/>
                    <a:pt x="34" y="4"/>
                    <a:pt x="34" y="0"/>
                  </a:cubicBezTo>
                  <a:cubicBezTo>
                    <a:pt x="3" y="13"/>
                    <a:pt x="3" y="13"/>
                    <a:pt x="3" y="13"/>
                  </a:cubicBezTo>
                  <a:lnTo>
                    <a:pt x="0" y="2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6" name="Freeform 1375"/>
            <p:cNvSpPr>
              <a:spLocks/>
            </p:cNvSpPr>
            <p:nvPr/>
          </p:nvSpPr>
          <p:spPr bwMode="auto">
            <a:xfrm>
              <a:off x="-6716713" y="6400800"/>
              <a:ext cx="176213" cy="149225"/>
            </a:xfrm>
            <a:custGeom>
              <a:avLst/>
              <a:gdLst>
                <a:gd name="T0" fmla="*/ 0 w 47"/>
                <a:gd name="T1" fmla="*/ 0 h 40"/>
                <a:gd name="T2" fmla="*/ 3 w 47"/>
                <a:gd name="T3" fmla="*/ 34 h 40"/>
                <a:gd name="T4" fmla="*/ 13 w 47"/>
                <a:gd name="T5" fmla="*/ 40 h 40"/>
                <a:gd name="T6" fmla="*/ 47 w 47"/>
                <a:gd name="T7" fmla="*/ 33 h 40"/>
                <a:gd name="T8" fmla="*/ 0 w 47"/>
                <a:gd name="T9" fmla="*/ 0 h 40"/>
              </a:gdLst>
              <a:ahLst/>
              <a:cxnLst>
                <a:cxn ang="0">
                  <a:pos x="T0" y="T1"/>
                </a:cxn>
                <a:cxn ang="0">
                  <a:pos x="T2" y="T3"/>
                </a:cxn>
                <a:cxn ang="0">
                  <a:pos x="T4" y="T5"/>
                </a:cxn>
                <a:cxn ang="0">
                  <a:pos x="T6" y="T7"/>
                </a:cxn>
                <a:cxn ang="0">
                  <a:pos x="T8" y="T9"/>
                </a:cxn>
              </a:cxnLst>
              <a:rect l="0" t="0" r="r" b="b"/>
              <a:pathLst>
                <a:path w="47" h="40">
                  <a:moveTo>
                    <a:pt x="0" y="0"/>
                  </a:moveTo>
                  <a:cubicBezTo>
                    <a:pt x="3" y="34"/>
                    <a:pt x="3" y="34"/>
                    <a:pt x="3" y="34"/>
                  </a:cubicBezTo>
                  <a:cubicBezTo>
                    <a:pt x="13" y="40"/>
                    <a:pt x="13" y="40"/>
                    <a:pt x="13" y="40"/>
                  </a:cubicBezTo>
                  <a:cubicBezTo>
                    <a:pt x="47" y="33"/>
                    <a:pt x="47" y="33"/>
                    <a:pt x="47" y="33"/>
                  </a:cubicBezTo>
                  <a:cubicBezTo>
                    <a:pt x="37" y="16"/>
                    <a:pt x="20" y="4"/>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97" name="Freeform 1376"/>
            <p:cNvSpPr>
              <a:spLocks/>
            </p:cNvSpPr>
            <p:nvPr/>
          </p:nvSpPr>
          <p:spPr bwMode="auto">
            <a:xfrm>
              <a:off x="-6994525" y="6403975"/>
              <a:ext cx="169863" cy="157163"/>
            </a:xfrm>
            <a:custGeom>
              <a:avLst/>
              <a:gdLst>
                <a:gd name="T0" fmla="*/ 0 w 45"/>
                <a:gd name="T1" fmla="*/ 35 h 42"/>
                <a:gd name="T2" fmla="*/ 33 w 45"/>
                <a:gd name="T3" fmla="*/ 42 h 42"/>
                <a:gd name="T4" fmla="*/ 41 w 45"/>
                <a:gd name="T5" fmla="*/ 35 h 42"/>
                <a:gd name="T6" fmla="*/ 45 w 45"/>
                <a:gd name="T7" fmla="*/ 0 h 42"/>
                <a:gd name="T8" fmla="*/ 0 w 45"/>
                <a:gd name="T9" fmla="*/ 35 h 42"/>
              </a:gdLst>
              <a:ahLst/>
              <a:cxnLst>
                <a:cxn ang="0">
                  <a:pos x="T0" y="T1"/>
                </a:cxn>
                <a:cxn ang="0">
                  <a:pos x="T2" y="T3"/>
                </a:cxn>
                <a:cxn ang="0">
                  <a:pos x="T4" y="T5"/>
                </a:cxn>
                <a:cxn ang="0">
                  <a:pos x="T6" y="T7"/>
                </a:cxn>
                <a:cxn ang="0">
                  <a:pos x="T8" y="T9"/>
                </a:cxn>
              </a:cxnLst>
              <a:rect l="0" t="0" r="r" b="b"/>
              <a:pathLst>
                <a:path w="45" h="42">
                  <a:moveTo>
                    <a:pt x="0" y="35"/>
                  </a:moveTo>
                  <a:cubicBezTo>
                    <a:pt x="33" y="42"/>
                    <a:pt x="33" y="42"/>
                    <a:pt x="33" y="42"/>
                  </a:cubicBezTo>
                  <a:cubicBezTo>
                    <a:pt x="41" y="35"/>
                    <a:pt x="41" y="35"/>
                    <a:pt x="41" y="35"/>
                  </a:cubicBezTo>
                  <a:cubicBezTo>
                    <a:pt x="45" y="0"/>
                    <a:pt x="45" y="0"/>
                    <a:pt x="45" y="0"/>
                  </a:cubicBezTo>
                  <a:cubicBezTo>
                    <a:pt x="26" y="5"/>
                    <a:pt x="9" y="18"/>
                    <a:pt x="0"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298" name="Group 297"/>
          <p:cNvGrpSpPr/>
          <p:nvPr/>
        </p:nvGrpSpPr>
        <p:grpSpPr>
          <a:xfrm>
            <a:off x="1334656" y="2850190"/>
            <a:ext cx="1432279" cy="560444"/>
            <a:chOff x="-349251" y="-7472363"/>
            <a:chExt cx="7331076" cy="2868613"/>
          </a:xfrm>
        </p:grpSpPr>
        <p:sp>
          <p:nvSpPr>
            <p:cNvPr id="299" name="Freeform 1434"/>
            <p:cNvSpPr>
              <a:spLocks/>
            </p:cNvSpPr>
            <p:nvPr/>
          </p:nvSpPr>
          <p:spPr bwMode="auto">
            <a:xfrm>
              <a:off x="-349251" y="-5465763"/>
              <a:ext cx="273050" cy="449263"/>
            </a:xfrm>
            <a:custGeom>
              <a:avLst/>
              <a:gdLst>
                <a:gd name="T0" fmla="*/ 73 w 73"/>
                <a:gd name="T1" fmla="*/ 0 h 120"/>
                <a:gd name="T2" fmla="*/ 73 w 73"/>
                <a:gd name="T3" fmla="*/ 120 h 120"/>
                <a:gd name="T4" fmla="*/ 41 w 73"/>
                <a:gd name="T5" fmla="*/ 113 h 120"/>
                <a:gd name="T6" fmla="*/ 2 w 73"/>
                <a:gd name="T7" fmla="*/ 36 h 120"/>
                <a:gd name="T8" fmla="*/ 3 w 73"/>
                <a:gd name="T9" fmla="*/ 0 h 120"/>
                <a:gd name="T10" fmla="*/ 73 w 73"/>
                <a:gd name="T11" fmla="*/ 0 h 120"/>
              </a:gdLst>
              <a:ahLst/>
              <a:cxnLst>
                <a:cxn ang="0">
                  <a:pos x="T0" y="T1"/>
                </a:cxn>
                <a:cxn ang="0">
                  <a:pos x="T2" y="T3"/>
                </a:cxn>
                <a:cxn ang="0">
                  <a:pos x="T4" y="T5"/>
                </a:cxn>
                <a:cxn ang="0">
                  <a:pos x="T6" y="T7"/>
                </a:cxn>
                <a:cxn ang="0">
                  <a:pos x="T8" y="T9"/>
                </a:cxn>
                <a:cxn ang="0">
                  <a:pos x="T10" y="T11"/>
                </a:cxn>
              </a:cxnLst>
              <a:rect l="0" t="0" r="r" b="b"/>
              <a:pathLst>
                <a:path w="73" h="120">
                  <a:moveTo>
                    <a:pt x="73" y="0"/>
                  </a:moveTo>
                  <a:cubicBezTo>
                    <a:pt x="73" y="120"/>
                    <a:pt x="73" y="120"/>
                    <a:pt x="73" y="120"/>
                  </a:cubicBezTo>
                  <a:cubicBezTo>
                    <a:pt x="58" y="117"/>
                    <a:pt x="46" y="115"/>
                    <a:pt x="41" y="113"/>
                  </a:cubicBezTo>
                  <a:cubicBezTo>
                    <a:pt x="15" y="103"/>
                    <a:pt x="0" y="81"/>
                    <a:pt x="2" y="36"/>
                  </a:cubicBezTo>
                  <a:cubicBezTo>
                    <a:pt x="3" y="30"/>
                    <a:pt x="3" y="17"/>
                    <a:pt x="3" y="0"/>
                  </a:cubicBezTo>
                  <a:lnTo>
                    <a:pt x="73"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0" name="Freeform 1435"/>
            <p:cNvSpPr>
              <a:spLocks/>
            </p:cNvSpPr>
            <p:nvPr/>
          </p:nvSpPr>
          <p:spPr bwMode="auto">
            <a:xfrm>
              <a:off x="-341313" y="-7472363"/>
              <a:ext cx="7323138" cy="2538413"/>
            </a:xfrm>
            <a:custGeom>
              <a:avLst/>
              <a:gdLst>
                <a:gd name="T0" fmla="*/ 1953 w 1953"/>
                <a:gd name="T1" fmla="*/ 535 h 677"/>
                <a:gd name="T2" fmla="*/ 1714 w 1953"/>
                <a:gd name="T3" fmla="*/ 535 h 677"/>
                <a:gd name="T4" fmla="*/ 1714 w 1953"/>
                <a:gd name="T5" fmla="*/ 677 h 677"/>
                <a:gd name="T6" fmla="*/ 278 w 1953"/>
                <a:gd name="T7" fmla="*/ 677 h 677"/>
                <a:gd name="T8" fmla="*/ 71 w 1953"/>
                <a:gd name="T9" fmla="*/ 655 h 677"/>
                <a:gd name="T10" fmla="*/ 71 w 1953"/>
                <a:gd name="T11" fmla="*/ 535 h 677"/>
                <a:gd name="T12" fmla="*/ 1 w 1953"/>
                <a:gd name="T13" fmla="*/ 535 h 677"/>
                <a:gd name="T14" fmla="*/ 5 w 1953"/>
                <a:gd name="T15" fmla="*/ 366 h 677"/>
                <a:gd name="T16" fmla="*/ 9 w 1953"/>
                <a:gd name="T17" fmla="*/ 121 h 677"/>
                <a:gd name="T18" fmla="*/ 90 w 1953"/>
                <a:gd name="T19" fmla="*/ 0 h 677"/>
                <a:gd name="T20" fmla="*/ 1253 w 1953"/>
                <a:gd name="T21" fmla="*/ 0 h 677"/>
                <a:gd name="T22" fmla="*/ 1370 w 1953"/>
                <a:gd name="T23" fmla="*/ 20 h 677"/>
                <a:gd name="T24" fmla="*/ 1527 w 1953"/>
                <a:gd name="T25" fmla="*/ 152 h 677"/>
                <a:gd name="T26" fmla="*/ 1517 w 1953"/>
                <a:gd name="T27" fmla="*/ 171 h 677"/>
                <a:gd name="T28" fmla="*/ 1674 w 1953"/>
                <a:gd name="T29" fmla="*/ 331 h 677"/>
                <a:gd name="T30" fmla="*/ 1737 w 1953"/>
                <a:gd name="T31" fmla="*/ 329 h 677"/>
                <a:gd name="T32" fmla="*/ 1930 w 1953"/>
                <a:gd name="T33" fmla="*/ 431 h 677"/>
                <a:gd name="T34" fmla="*/ 1951 w 1953"/>
                <a:gd name="T35" fmla="*/ 466 h 677"/>
                <a:gd name="T36" fmla="*/ 1952 w 1953"/>
                <a:gd name="T37" fmla="*/ 476 h 677"/>
                <a:gd name="T38" fmla="*/ 1953 w 1953"/>
                <a:gd name="T39" fmla="*/ 535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677">
                  <a:moveTo>
                    <a:pt x="1953" y="535"/>
                  </a:moveTo>
                  <a:cubicBezTo>
                    <a:pt x="1714" y="535"/>
                    <a:pt x="1714" y="535"/>
                    <a:pt x="1714" y="535"/>
                  </a:cubicBezTo>
                  <a:cubicBezTo>
                    <a:pt x="1714" y="677"/>
                    <a:pt x="1714" y="677"/>
                    <a:pt x="1714" y="677"/>
                  </a:cubicBezTo>
                  <a:cubicBezTo>
                    <a:pt x="278" y="677"/>
                    <a:pt x="278" y="677"/>
                    <a:pt x="278" y="677"/>
                  </a:cubicBezTo>
                  <a:cubicBezTo>
                    <a:pt x="278" y="677"/>
                    <a:pt x="138" y="665"/>
                    <a:pt x="71" y="655"/>
                  </a:cubicBezTo>
                  <a:cubicBezTo>
                    <a:pt x="71" y="535"/>
                    <a:pt x="71" y="535"/>
                    <a:pt x="71" y="535"/>
                  </a:cubicBezTo>
                  <a:cubicBezTo>
                    <a:pt x="1" y="535"/>
                    <a:pt x="1" y="535"/>
                    <a:pt x="1" y="535"/>
                  </a:cubicBezTo>
                  <a:cubicBezTo>
                    <a:pt x="2" y="495"/>
                    <a:pt x="3" y="432"/>
                    <a:pt x="5" y="366"/>
                  </a:cubicBezTo>
                  <a:cubicBezTo>
                    <a:pt x="7" y="247"/>
                    <a:pt x="9" y="121"/>
                    <a:pt x="9" y="121"/>
                  </a:cubicBezTo>
                  <a:cubicBezTo>
                    <a:pt x="9" y="121"/>
                    <a:pt x="0" y="10"/>
                    <a:pt x="90" y="0"/>
                  </a:cubicBezTo>
                  <a:cubicBezTo>
                    <a:pt x="1253" y="0"/>
                    <a:pt x="1253" y="0"/>
                    <a:pt x="1253" y="0"/>
                  </a:cubicBezTo>
                  <a:cubicBezTo>
                    <a:pt x="1253" y="0"/>
                    <a:pt x="1336" y="0"/>
                    <a:pt x="1370" y="20"/>
                  </a:cubicBezTo>
                  <a:cubicBezTo>
                    <a:pt x="1386" y="29"/>
                    <a:pt x="1455" y="89"/>
                    <a:pt x="1527" y="152"/>
                  </a:cubicBezTo>
                  <a:cubicBezTo>
                    <a:pt x="1527" y="152"/>
                    <a:pt x="1506" y="158"/>
                    <a:pt x="1517" y="171"/>
                  </a:cubicBezTo>
                  <a:cubicBezTo>
                    <a:pt x="1529" y="184"/>
                    <a:pt x="1674" y="331"/>
                    <a:pt x="1674" y="331"/>
                  </a:cubicBezTo>
                  <a:cubicBezTo>
                    <a:pt x="1674" y="331"/>
                    <a:pt x="1702" y="356"/>
                    <a:pt x="1737" y="329"/>
                  </a:cubicBezTo>
                  <a:cubicBezTo>
                    <a:pt x="1930" y="431"/>
                    <a:pt x="1930" y="431"/>
                    <a:pt x="1930" y="431"/>
                  </a:cubicBezTo>
                  <a:cubicBezTo>
                    <a:pt x="1930" y="431"/>
                    <a:pt x="1946" y="442"/>
                    <a:pt x="1951" y="466"/>
                  </a:cubicBezTo>
                  <a:cubicBezTo>
                    <a:pt x="1952" y="469"/>
                    <a:pt x="1952" y="472"/>
                    <a:pt x="1952" y="476"/>
                  </a:cubicBezTo>
                  <a:cubicBezTo>
                    <a:pt x="1953" y="488"/>
                    <a:pt x="1953" y="511"/>
                    <a:pt x="1953" y="535"/>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1" name="Freeform 1436"/>
            <p:cNvSpPr>
              <a:spLocks/>
            </p:cNvSpPr>
            <p:nvPr/>
          </p:nvSpPr>
          <p:spPr bwMode="auto">
            <a:xfrm>
              <a:off x="5305425" y="-6902450"/>
              <a:ext cx="865188" cy="765175"/>
            </a:xfrm>
            <a:custGeom>
              <a:avLst/>
              <a:gdLst>
                <a:gd name="T0" fmla="*/ 231 w 231"/>
                <a:gd name="T1" fmla="*/ 177 h 204"/>
                <a:gd name="T2" fmla="*/ 168 w 231"/>
                <a:gd name="T3" fmla="*/ 179 h 204"/>
                <a:gd name="T4" fmla="*/ 11 w 231"/>
                <a:gd name="T5" fmla="*/ 19 h 204"/>
                <a:gd name="T6" fmla="*/ 21 w 231"/>
                <a:gd name="T7" fmla="*/ 0 h 204"/>
                <a:gd name="T8" fmla="*/ 203 w 231"/>
                <a:gd name="T9" fmla="*/ 162 h 204"/>
                <a:gd name="T10" fmla="*/ 231 w 231"/>
                <a:gd name="T11" fmla="*/ 177 h 204"/>
              </a:gdLst>
              <a:ahLst/>
              <a:cxnLst>
                <a:cxn ang="0">
                  <a:pos x="T0" y="T1"/>
                </a:cxn>
                <a:cxn ang="0">
                  <a:pos x="T2" y="T3"/>
                </a:cxn>
                <a:cxn ang="0">
                  <a:pos x="T4" y="T5"/>
                </a:cxn>
                <a:cxn ang="0">
                  <a:pos x="T6" y="T7"/>
                </a:cxn>
                <a:cxn ang="0">
                  <a:pos x="T8" y="T9"/>
                </a:cxn>
                <a:cxn ang="0">
                  <a:pos x="T10" y="T11"/>
                </a:cxn>
              </a:cxnLst>
              <a:rect l="0" t="0" r="r" b="b"/>
              <a:pathLst>
                <a:path w="231" h="204">
                  <a:moveTo>
                    <a:pt x="231" y="177"/>
                  </a:moveTo>
                  <a:cubicBezTo>
                    <a:pt x="196" y="204"/>
                    <a:pt x="168" y="179"/>
                    <a:pt x="168" y="179"/>
                  </a:cubicBezTo>
                  <a:cubicBezTo>
                    <a:pt x="168" y="179"/>
                    <a:pt x="23" y="32"/>
                    <a:pt x="11" y="19"/>
                  </a:cubicBezTo>
                  <a:cubicBezTo>
                    <a:pt x="0" y="6"/>
                    <a:pt x="21" y="0"/>
                    <a:pt x="21" y="0"/>
                  </a:cubicBezTo>
                  <a:cubicBezTo>
                    <a:pt x="110" y="78"/>
                    <a:pt x="203" y="162"/>
                    <a:pt x="203" y="162"/>
                  </a:cubicBezTo>
                  <a:lnTo>
                    <a:pt x="231" y="177"/>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2" name="Freeform 1437"/>
            <p:cNvSpPr>
              <a:spLocks/>
            </p:cNvSpPr>
            <p:nvPr/>
          </p:nvSpPr>
          <p:spPr bwMode="auto">
            <a:xfrm>
              <a:off x="-341313" y="-5465763"/>
              <a:ext cx="3175"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noFill/>
            <a:ln w="9"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3" name="Rectangle 1438"/>
            <p:cNvSpPr>
              <a:spLocks noChangeArrowheads="1"/>
            </p:cNvSpPr>
            <p:nvPr/>
          </p:nvSpPr>
          <p:spPr bwMode="auto">
            <a:xfrm>
              <a:off x="-76200" y="-5465763"/>
              <a:ext cx="5868988" cy="225425"/>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4" name="Freeform 1439"/>
            <p:cNvSpPr>
              <a:spLocks/>
            </p:cNvSpPr>
            <p:nvPr/>
          </p:nvSpPr>
          <p:spPr bwMode="auto">
            <a:xfrm>
              <a:off x="6084887" y="-5465763"/>
              <a:ext cx="896938" cy="531813"/>
            </a:xfrm>
            <a:custGeom>
              <a:avLst/>
              <a:gdLst>
                <a:gd name="T0" fmla="*/ 239 w 239"/>
                <a:gd name="T1" fmla="*/ 0 h 142"/>
                <a:gd name="T2" fmla="*/ 238 w 239"/>
                <a:gd name="T3" fmla="*/ 77 h 142"/>
                <a:gd name="T4" fmla="*/ 185 w 239"/>
                <a:gd name="T5" fmla="*/ 142 h 142"/>
                <a:gd name="T6" fmla="*/ 0 w 239"/>
                <a:gd name="T7" fmla="*/ 142 h 142"/>
                <a:gd name="T8" fmla="*/ 0 w 239"/>
                <a:gd name="T9" fmla="*/ 0 h 142"/>
                <a:gd name="T10" fmla="*/ 239 w 239"/>
                <a:gd name="T11" fmla="*/ 0 h 142"/>
              </a:gdLst>
              <a:ahLst/>
              <a:cxnLst>
                <a:cxn ang="0">
                  <a:pos x="T0" y="T1"/>
                </a:cxn>
                <a:cxn ang="0">
                  <a:pos x="T2" y="T3"/>
                </a:cxn>
                <a:cxn ang="0">
                  <a:pos x="T4" y="T5"/>
                </a:cxn>
                <a:cxn ang="0">
                  <a:pos x="T6" y="T7"/>
                </a:cxn>
                <a:cxn ang="0">
                  <a:pos x="T8" y="T9"/>
                </a:cxn>
                <a:cxn ang="0">
                  <a:pos x="T10" y="T11"/>
                </a:cxn>
              </a:cxnLst>
              <a:rect l="0" t="0" r="r" b="b"/>
              <a:pathLst>
                <a:path w="239" h="142">
                  <a:moveTo>
                    <a:pt x="239" y="0"/>
                  </a:moveTo>
                  <a:cubicBezTo>
                    <a:pt x="239" y="37"/>
                    <a:pt x="238" y="77"/>
                    <a:pt x="238" y="77"/>
                  </a:cubicBezTo>
                  <a:cubicBezTo>
                    <a:pt x="238" y="77"/>
                    <a:pt x="226" y="142"/>
                    <a:pt x="185" y="142"/>
                  </a:cubicBezTo>
                  <a:cubicBezTo>
                    <a:pt x="0" y="142"/>
                    <a:pt x="0" y="142"/>
                    <a:pt x="0" y="142"/>
                  </a:cubicBezTo>
                  <a:cubicBezTo>
                    <a:pt x="0" y="0"/>
                    <a:pt x="0" y="0"/>
                    <a:pt x="0" y="0"/>
                  </a:cubicBezTo>
                  <a:lnTo>
                    <a:pt x="239"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5" name="Freeform 1440"/>
            <p:cNvSpPr>
              <a:spLocks/>
            </p:cNvSpPr>
            <p:nvPr/>
          </p:nvSpPr>
          <p:spPr bwMode="auto">
            <a:xfrm>
              <a:off x="6981825" y="-5465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noFill/>
            <a:ln w="9" cap="flat">
              <a:solidFill>
                <a:srgbClr val="34343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06" name="Oval 1441"/>
            <p:cNvSpPr>
              <a:spLocks noChangeArrowheads="1"/>
            </p:cNvSpPr>
            <p:nvPr/>
          </p:nvSpPr>
          <p:spPr bwMode="auto">
            <a:xfrm>
              <a:off x="4630737" y="-6032500"/>
              <a:ext cx="223838" cy="150813"/>
            </a:xfrm>
            <a:prstGeom prst="ellipse">
              <a:avLst/>
            </a:pr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7" name="Rectangle 1442"/>
            <p:cNvSpPr>
              <a:spLocks noChangeArrowheads="1"/>
            </p:cNvSpPr>
            <p:nvPr/>
          </p:nvSpPr>
          <p:spPr bwMode="auto">
            <a:xfrm>
              <a:off x="4592637" y="-5980113"/>
              <a:ext cx="300038" cy="46038"/>
            </a:xfrm>
            <a:prstGeom prst="rect">
              <a:avLst/>
            </a:prstGeom>
            <a:solidFill>
              <a:srgbClr val="1F8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8" name="Oval 1443"/>
            <p:cNvSpPr>
              <a:spLocks noChangeArrowheads="1"/>
            </p:cNvSpPr>
            <p:nvPr/>
          </p:nvSpPr>
          <p:spPr bwMode="auto">
            <a:xfrm>
              <a:off x="3914775" y="-6032500"/>
              <a:ext cx="223838" cy="150813"/>
            </a:xfrm>
            <a:prstGeom prst="ellipse">
              <a:avLst/>
            </a:pr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09" name="Rectangle 1444"/>
            <p:cNvSpPr>
              <a:spLocks noChangeArrowheads="1"/>
            </p:cNvSpPr>
            <p:nvPr/>
          </p:nvSpPr>
          <p:spPr bwMode="auto">
            <a:xfrm>
              <a:off x="3876675" y="-5980113"/>
              <a:ext cx="300038" cy="46038"/>
            </a:xfrm>
            <a:prstGeom prst="rect">
              <a:avLst/>
            </a:prstGeom>
            <a:solidFill>
              <a:srgbClr val="1F80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0" name="Freeform 1445"/>
            <p:cNvSpPr>
              <a:spLocks noEditPoints="1"/>
            </p:cNvSpPr>
            <p:nvPr/>
          </p:nvSpPr>
          <p:spPr bwMode="auto">
            <a:xfrm>
              <a:off x="4506912" y="-7021513"/>
              <a:ext cx="1443038" cy="2087563"/>
            </a:xfrm>
            <a:custGeom>
              <a:avLst/>
              <a:gdLst>
                <a:gd name="T0" fmla="*/ 380 w 385"/>
                <a:gd name="T1" fmla="*/ 271 h 557"/>
                <a:gd name="T2" fmla="*/ 228 w 385"/>
                <a:gd name="T3" fmla="*/ 102 h 557"/>
                <a:gd name="T4" fmla="*/ 213 w 385"/>
                <a:gd name="T5" fmla="*/ 85 h 557"/>
                <a:gd name="T6" fmla="*/ 25 w 385"/>
                <a:gd name="T7" fmla="*/ 0 h 557"/>
                <a:gd name="T8" fmla="*/ 3 w 385"/>
                <a:gd name="T9" fmla="*/ 1 h 557"/>
                <a:gd name="T10" fmla="*/ 0 w 385"/>
                <a:gd name="T11" fmla="*/ 2 h 557"/>
                <a:gd name="T12" fmla="*/ 0 w 385"/>
                <a:gd name="T13" fmla="*/ 557 h 557"/>
                <a:gd name="T14" fmla="*/ 385 w 385"/>
                <a:gd name="T15" fmla="*/ 557 h 557"/>
                <a:gd name="T16" fmla="*/ 385 w 385"/>
                <a:gd name="T17" fmla="*/ 276 h 557"/>
                <a:gd name="T18" fmla="*/ 380 w 385"/>
                <a:gd name="T19" fmla="*/ 271 h 557"/>
                <a:gd name="T20" fmla="*/ 377 w 385"/>
                <a:gd name="T21" fmla="*/ 549 h 557"/>
                <a:gd name="T22" fmla="*/ 8 w 385"/>
                <a:gd name="T23" fmla="*/ 549 h 557"/>
                <a:gd name="T24" fmla="*/ 8 w 385"/>
                <a:gd name="T25" fmla="*/ 9 h 557"/>
                <a:gd name="T26" fmla="*/ 25 w 385"/>
                <a:gd name="T27" fmla="*/ 8 h 557"/>
                <a:gd name="T28" fmla="*/ 179 w 385"/>
                <a:gd name="T29" fmla="*/ 67 h 557"/>
                <a:gd name="T30" fmla="*/ 207 w 385"/>
                <a:gd name="T31" fmla="*/ 91 h 557"/>
                <a:gd name="T32" fmla="*/ 375 w 385"/>
                <a:gd name="T33" fmla="*/ 278 h 557"/>
                <a:gd name="T34" fmla="*/ 375 w 385"/>
                <a:gd name="T35" fmla="*/ 278 h 557"/>
                <a:gd name="T36" fmla="*/ 377 w 385"/>
                <a:gd name="T37" fmla="*/ 279 h 557"/>
                <a:gd name="T38" fmla="*/ 377 w 385"/>
                <a:gd name="T39" fmla="*/ 54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5" h="557">
                  <a:moveTo>
                    <a:pt x="380" y="271"/>
                  </a:moveTo>
                  <a:cubicBezTo>
                    <a:pt x="228" y="102"/>
                    <a:pt x="228" y="102"/>
                    <a:pt x="228" y="102"/>
                  </a:cubicBezTo>
                  <a:cubicBezTo>
                    <a:pt x="213" y="85"/>
                    <a:pt x="213" y="85"/>
                    <a:pt x="213" y="85"/>
                  </a:cubicBezTo>
                  <a:cubicBezTo>
                    <a:pt x="212" y="84"/>
                    <a:pt x="128" y="0"/>
                    <a:pt x="25" y="0"/>
                  </a:cubicBezTo>
                  <a:cubicBezTo>
                    <a:pt x="18" y="0"/>
                    <a:pt x="10" y="0"/>
                    <a:pt x="3" y="1"/>
                  </a:cubicBezTo>
                  <a:cubicBezTo>
                    <a:pt x="0" y="2"/>
                    <a:pt x="0" y="2"/>
                    <a:pt x="0" y="2"/>
                  </a:cubicBezTo>
                  <a:cubicBezTo>
                    <a:pt x="0" y="557"/>
                    <a:pt x="0" y="557"/>
                    <a:pt x="0" y="557"/>
                  </a:cubicBezTo>
                  <a:cubicBezTo>
                    <a:pt x="385" y="557"/>
                    <a:pt x="385" y="557"/>
                    <a:pt x="385" y="557"/>
                  </a:cubicBezTo>
                  <a:cubicBezTo>
                    <a:pt x="385" y="276"/>
                    <a:pt x="385" y="276"/>
                    <a:pt x="385" y="276"/>
                  </a:cubicBezTo>
                  <a:lnTo>
                    <a:pt x="380" y="271"/>
                  </a:lnTo>
                  <a:close/>
                  <a:moveTo>
                    <a:pt x="377" y="549"/>
                  </a:moveTo>
                  <a:cubicBezTo>
                    <a:pt x="8" y="549"/>
                    <a:pt x="8" y="549"/>
                    <a:pt x="8" y="549"/>
                  </a:cubicBezTo>
                  <a:cubicBezTo>
                    <a:pt x="8" y="9"/>
                    <a:pt x="8" y="9"/>
                    <a:pt x="8" y="9"/>
                  </a:cubicBezTo>
                  <a:cubicBezTo>
                    <a:pt x="13" y="8"/>
                    <a:pt x="19" y="8"/>
                    <a:pt x="25" y="8"/>
                  </a:cubicBezTo>
                  <a:cubicBezTo>
                    <a:pt x="90" y="8"/>
                    <a:pt x="147" y="43"/>
                    <a:pt x="179" y="67"/>
                  </a:cubicBezTo>
                  <a:cubicBezTo>
                    <a:pt x="196" y="80"/>
                    <a:pt x="207" y="90"/>
                    <a:pt x="207" y="91"/>
                  </a:cubicBezTo>
                  <a:cubicBezTo>
                    <a:pt x="375" y="278"/>
                    <a:pt x="375" y="278"/>
                    <a:pt x="375" y="278"/>
                  </a:cubicBezTo>
                  <a:cubicBezTo>
                    <a:pt x="375" y="278"/>
                    <a:pt x="375" y="278"/>
                    <a:pt x="375" y="278"/>
                  </a:cubicBezTo>
                  <a:cubicBezTo>
                    <a:pt x="377" y="279"/>
                    <a:pt x="377" y="279"/>
                    <a:pt x="377" y="279"/>
                  </a:cubicBezTo>
                  <a:lnTo>
                    <a:pt x="377" y="549"/>
                  </a:lnTo>
                  <a:close/>
                </a:path>
              </a:pathLst>
            </a:custGeom>
            <a:solidFill>
              <a:srgbClr val="193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1" name="Rectangle 1446"/>
            <p:cNvSpPr>
              <a:spLocks noChangeArrowheads="1"/>
            </p:cNvSpPr>
            <p:nvPr/>
          </p:nvSpPr>
          <p:spPr bwMode="auto">
            <a:xfrm>
              <a:off x="-323850" y="-6099175"/>
              <a:ext cx="165100" cy="633413"/>
            </a:xfrm>
            <a:prstGeom prst="rect">
              <a:avLst/>
            </a:prstGeom>
            <a:solidFill>
              <a:srgbClr val="F692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2" name="Freeform 1447"/>
            <p:cNvSpPr>
              <a:spLocks noEditPoints="1"/>
            </p:cNvSpPr>
            <p:nvPr/>
          </p:nvSpPr>
          <p:spPr bwMode="auto">
            <a:xfrm>
              <a:off x="685800" y="-5503863"/>
              <a:ext cx="895350" cy="896938"/>
            </a:xfrm>
            <a:custGeom>
              <a:avLst/>
              <a:gdLst>
                <a:gd name="T0" fmla="*/ 228 w 239"/>
                <a:gd name="T1" fmla="*/ 70 h 239"/>
                <a:gd name="T2" fmla="*/ 196 w 239"/>
                <a:gd name="T3" fmla="*/ 27 h 239"/>
                <a:gd name="T4" fmla="*/ 166 w 239"/>
                <a:gd name="T5" fmla="*/ 10 h 239"/>
                <a:gd name="T6" fmla="*/ 120 w 239"/>
                <a:gd name="T7" fmla="*/ 0 h 239"/>
                <a:gd name="T8" fmla="*/ 73 w 239"/>
                <a:gd name="T9" fmla="*/ 10 h 239"/>
                <a:gd name="T10" fmla="*/ 44 w 239"/>
                <a:gd name="T11" fmla="*/ 27 h 239"/>
                <a:gd name="T12" fmla="*/ 18 w 239"/>
                <a:gd name="T13" fmla="*/ 57 h 239"/>
                <a:gd name="T14" fmla="*/ 11 w 239"/>
                <a:gd name="T15" fmla="*/ 70 h 239"/>
                <a:gd name="T16" fmla="*/ 0 w 239"/>
                <a:gd name="T17" fmla="*/ 119 h 239"/>
                <a:gd name="T18" fmla="*/ 5 w 239"/>
                <a:gd name="T19" fmla="*/ 152 h 239"/>
                <a:gd name="T20" fmla="*/ 18 w 239"/>
                <a:gd name="T21" fmla="*/ 182 h 239"/>
                <a:gd name="T22" fmla="*/ 120 w 239"/>
                <a:gd name="T23" fmla="*/ 239 h 239"/>
                <a:gd name="T24" fmla="*/ 235 w 239"/>
                <a:gd name="T25" fmla="*/ 152 h 239"/>
                <a:gd name="T26" fmla="*/ 239 w 239"/>
                <a:gd name="T27" fmla="*/ 119 h 239"/>
                <a:gd name="T28" fmla="*/ 228 w 239"/>
                <a:gd name="T29" fmla="*/ 70 h 239"/>
                <a:gd name="T30" fmla="*/ 120 w 239"/>
                <a:gd name="T31" fmla="*/ 212 h 239"/>
                <a:gd name="T32" fmla="*/ 34 w 239"/>
                <a:gd name="T33" fmla="*/ 152 h 239"/>
                <a:gd name="T34" fmla="*/ 28 w 239"/>
                <a:gd name="T35" fmla="*/ 119 h 239"/>
                <a:gd name="T36" fmla="*/ 42 w 239"/>
                <a:gd name="T37" fmla="*/ 70 h 239"/>
                <a:gd name="T38" fmla="*/ 120 w 239"/>
                <a:gd name="T39" fmla="*/ 27 h 239"/>
                <a:gd name="T40" fmla="*/ 197 w 239"/>
                <a:gd name="T41" fmla="*/ 70 h 239"/>
                <a:gd name="T42" fmla="*/ 212 w 239"/>
                <a:gd name="T43" fmla="*/ 119 h 239"/>
                <a:gd name="T44" fmla="*/ 206 w 239"/>
                <a:gd name="T45" fmla="*/ 152 h 239"/>
                <a:gd name="T46" fmla="*/ 120 w 239"/>
                <a:gd name="T47" fmla="*/ 2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9" h="239">
                  <a:moveTo>
                    <a:pt x="228" y="70"/>
                  </a:moveTo>
                  <a:cubicBezTo>
                    <a:pt x="221" y="53"/>
                    <a:pt x="209" y="39"/>
                    <a:pt x="196" y="27"/>
                  </a:cubicBezTo>
                  <a:cubicBezTo>
                    <a:pt x="187" y="20"/>
                    <a:pt x="177" y="14"/>
                    <a:pt x="166" y="10"/>
                  </a:cubicBezTo>
                  <a:cubicBezTo>
                    <a:pt x="152" y="3"/>
                    <a:pt x="136" y="0"/>
                    <a:pt x="120" y="0"/>
                  </a:cubicBezTo>
                  <a:cubicBezTo>
                    <a:pt x="103" y="0"/>
                    <a:pt x="87" y="3"/>
                    <a:pt x="73" y="10"/>
                  </a:cubicBezTo>
                  <a:cubicBezTo>
                    <a:pt x="63" y="14"/>
                    <a:pt x="53" y="20"/>
                    <a:pt x="44" y="27"/>
                  </a:cubicBezTo>
                  <a:cubicBezTo>
                    <a:pt x="34" y="36"/>
                    <a:pt x="25" y="46"/>
                    <a:pt x="18" y="57"/>
                  </a:cubicBezTo>
                  <a:cubicBezTo>
                    <a:pt x="16" y="61"/>
                    <a:pt x="13" y="65"/>
                    <a:pt x="11" y="70"/>
                  </a:cubicBezTo>
                  <a:cubicBezTo>
                    <a:pt x="4" y="85"/>
                    <a:pt x="0" y="102"/>
                    <a:pt x="0" y="119"/>
                  </a:cubicBezTo>
                  <a:cubicBezTo>
                    <a:pt x="0" y="131"/>
                    <a:pt x="2" y="142"/>
                    <a:pt x="5" y="152"/>
                  </a:cubicBezTo>
                  <a:cubicBezTo>
                    <a:pt x="8" y="163"/>
                    <a:pt x="12" y="173"/>
                    <a:pt x="18" y="182"/>
                  </a:cubicBezTo>
                  <a:cubicBezTo>
                    <a:pt x="39" y="216"/>
                    <a:pt x="77" y="239"/>
                    <a:pt x="120" y="239"/>
                  </a:cubicBezTo>
                  <a:cubicBezTo>
                    <a:pt x="174" y="239"/>
                    <a:pt x="221" y="202"/>
                    <a:pt x="235" y="152"/>
                  </a:cubicBezTo>
                  <a:cubicBezTo>
                    <a:pt x="238" y="142"/>
                    <a:pt x="239" y="131"/>
                    <a:pt x="239" y="119"/>
                  </a:cubicBezTo>
                  <a:cubicBezTo>
                    <a:pt x="239" y="102"/>
                    <a:pt x="235" y="85"/>
                    <a:pt x="228" y="70"/>
                  </a:cubicBezTo>
                  <a:close/>
                  <a:moveTo>
                    <a:pt x="120" y="212"/>
                  </a:moveTo>
                  <a:cubicBezTo>
                    <a:pt x="80" y="212"/>
                    <a:pt x="47" y="187"/>
                    <a:pt x="34" y="152"/>
                  </a:cubicBezTo>
                  <a:cubicBezTo>
                    <a:pt x="30" y="142"/>
                    <a:pt x="28" y="131"/>
                    <a:pt x="28" y="119"/>
                  </a:cubicBezTo>
                  <a:cubicBezTo>
                    <a:pt x="28" y="101"/>
                    <a:pt x="33" y="84"/>
                    <a:pt x="42" y="70"/>
                  </a:cubicBezTo>
                  <a:cubicBezTo>
                    <a:pt x="59" y="44"/>
                    <a:pt x="87" y="27"/>
                    <a:pt x="120" y="27"/>
                  </a:cubicBezTo>
                  <a:cubicBezTo>
                    <a:pt x="152" y="27"/>
                    <a:pt x="181" y="44"/>
                    <a:pt x="197" y="70"/>
                  </a:cubicBezTo>
                  <a:cubicBezTo>
                    <a:pt x="207" y="84"/>
                    <a:pt x="212" y="101"/>
                    <a:pt x="212" y="119"/>
                  </a:cubicBezTo>
                  <a:cubicBezTo>
                    <a:pt x="212" y="131"/>
                    <a:pt x="210" y="142"/>
                    <a:pt x="206" y="152"/>
                  </a:cubicBezTo>
                  <a:cubicBezTo>
                    <a:pt x="193" y="187"/>
                    <a:pt x="159" y="212"/>
                    <a:pt x="120" y="21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3" name="Freeform 1448"/>
            <p:cNvSpPr>
              <a:spLocks noEditPoints="1"/>
            </p:cNvSpPr>
            <p:nvPr/>
          </p:nvSpPr>
          <p:spPr bwMode="auto">
            <a:xfrm>
              <a:off x="790575" y="-5402263"/>
              <a:ext cx="690563" cy="693738"/>
            </a:xfrm>
            <a:custGeom>
              <a:avLst/>
              <a:gdLst>
                <a:gd name="T0" fmla="*/ 169 w 184"/>
                <a:gd name="T1" fmla="*/ 43 h 185"/>
                <a:gd name="T2" fmla="*/ 92 w 184"/>
                <a:gd name="T3" fmla="*/ 0 h 185"/>
                <a:gd name="T4" fmla="*/ 14 w 184"/>
                <a:gd name="T5" fmla="*/ 43 h 185"/>
                <a:gd name="T6" fmla="*/ 0 w 184"/>
                <a:gd name="T7" fmla="*/ 92 h 185"/>
                <a:gd name="T8" fmla="*/ 6 w 184"/>
                <a:gd name="T9" fmla="*/ 125 h 185"/>
                <a:gd name="T10" fmla="*/ 92 w 184"/>
                <a:gd name="T11" fmla="*/ 185 h 185"/>
                <a:gd name="T12" fmla="*/ 178 w 184"/>
                <a:gd name="T13" fmla="*/ 125 h 185"/>
                <a:gd name="T14" fmla="*/ 184 w 184"/>
                <a:gd name="T15" fmla="*/ 92 h 185"/>
                <a:gd name="T16" fmla="*/ 169 w 184"/>
                <a:gd name="T17" fmla="*/ 43 h 185"/>
                <a:gd name="T18" fmla="*/ 96 w 184"/>
                <a:gd name="T19" fmla="*/ 176 h 185"/>
                <a:gd name="T20" fmla="*/ 14 w 184"/>
                <a:gd name="T21" fmla="*/ 125 h 185"/>
                <a:gd name="T22" fmla="*/ 8 w 184"/>
                <a:gd name="T23" fmla="*/ 96 h 185"/>
                <a:gd name="T24" fmla="*/ 24 w 184"/>
                <a:gd name="T25" fmla="*/ 43 h 185"/>
                <a:gd name="T26" fmla="*/ 88 w 184"/>
                <a:gd name="T27" fmla="*/ 8 h 185"/>
                <a:gd name="T28" fmla="*/ 160 w 184"/>
                <a:gd name="T29" fmla="*/ 43 h 185"/>
                <a:gd name="T30" fmla="*/ 176 w 184"/>
                <a:gd name="T31" fmla="*/ 89 h 185"/>
                <a:gd name="T32" fmla="*/ 169 w 184"/>
                <a:gd name="T33" fmla="*/ 125 h 185"/>
                <a:gd name="T34" fmla="*/ 96 w 184"/>
                <a:gd name="T35" fmla="*/ 1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85">
                  <a:moveTo>
                    <a:pt x="169" y="43"/>
                  </a:moveTo>
                  <a:cubicBezTo>
                    <a:pt x="153" y="17"/>
                    <a:pt x="124" y="0"/>
                    <a:pt x="92" y="0"/>
                  </a:cubicBezTo>
                  <a:cubicBezTo>
                    <a:pt x="59" y="0"/>
                    <a:pt x="31" y="17"/>
                    <a:pt x="14" y="43"/>
                  </a:cubicBezTo>
                  <a:cubicBezTo>
                    <a:pt x="5" y="57"/>
                    <a:pt x="0" y="74"/>
                    <a:pt x="0" y="92"/>
                  </a:cubicBezTo>
                  <a:cubicBezTo>
                    <a:pt x="0" y="104"/>
                    <a:pt x="2" y="115"/>
                    <a:pt x="6" y="125"/>
                  </a:cubicBezTo>
                  <a:cubicBezTo>
                    <a:pt x="19" y="160"/>
                    <a:pt x="52" y="185"/>
                    <a:pt x="92" y="185"/>
                  </a:cubicBezTo>
                  <a:cubicBezTo>
                    <a:pt x="131" y="185"/>
                    <a:pt x="165" y="160"/>
                    <a:pt x="178" y="125"/>
                  </a:cubicBezTo>
                  <a:cubicBezTo>
                    <a:pt x="182" y="115"/>
                    <a:pt x="184" y="104"/>
                    <a:pt x="184" y="92"/>
                  </a:cubicBezTo>
                  <a:cubicBezTo>
                    <a:pt x="184" y="74"/>
                    <a:pt x="179" y="57"/>
                    <a:pt x="169" y="43"/>
                  </a:cubicBezTo>
                  <a:close/>
                  <a:moveTo>
                    <a:pt x="96" y="176"/>
                  </a:moveTo>
                  <a:cubicBezTo>
                    <a:pt x="59" y="178"/>
                    <a:pt x="27" y="157"/>
                    <a:pt x="14" y="125"/>
                  </a:cubicBezTo>
                  <a:cubicBezTo>
                    <a:pt x="10" y="116"/>
                    <a:pt x="8" y="106"/>
                    <a:pt x="8" y="96"/>
                  </a:cubicBezTo>
                  <a:cubicBezTo>
                    <a:pt x="7" y="76"/>
                    <a:pt x="13" y="58"/>
                    <a:pt x="24" y="43"/>
                  </a:cubicBezTo>
                  <a:cubicBezTo>
                    <a:pt x="39" y="23"/>
                    <a:pt x="62" y="10"/>
                    <a:pt x="88" y="8"/>
                  </a:cubicBezTo>
                  <a:cubicBezTo>
                    <a:pt x="117" y="7"/>
                    <a:pt x="144" y="21"/>
                    <a:pt x="160" y="43"/>
                  </a:cubicBezTo>
                  <a:cubicBezTo>
                    <a:pt x="169" y="55"/>
                    <a:pt x="175" y="71"/>
                    <a:pt x="176" y="89"/>
                  </a:cubicBezTo>
                  <a:cubicBezTo>
                    <a:pt x="177" y="102"/>
                    <a:pt x="174" y="114"/>
                    <a:pt x="169" y="125"/>
                  </a:cubicBezTo>
                  <a:cubicBezTo>
                    <a:pt x="157" y="154"/>
                    <a:pt x="129" y="175"/>
                    <a:pt x="96" y="176"/>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4" name="Freeform 1449"/>
            <p:cNvSpPr>
              <a:spLocks noEditPoints="1"/>
            </p:cNvSpPr>
            <p:nvPr/>
          </p:nvSpPr>
          <p:spPr bwMode="auto">
            <a:xfrm>
              <a:off x="817562" y="-5375275"/>
              <a:ext cx="636588" cy="641350"/>
            </a:xfrm>
            <a:custGeom>
              <a:avLst/>
              <a:gdLst>
                <a:gd name="T0" fmla="*/ 81 w 170"/>
                <a:gd name="T1" fmla="*/ 1 h 171"/>
                <a:gd name="T2" fmla="*/ 1 w 170"/>
                <a:gd name="T3" fmla="*/ 89 h 171"/>
                <a:gd name="T4" fmla="*/ 89 w 170"/>
                <a:gd name="T5" fmla="*/ 169 h 171"/>
                <a:gd name="T6" fmla="*/ 169 w 170"/>
                <a:gd name="T7" fmla="*/ 82 h 171"/>
                <a:gd name="T8" fmla="*/ 162 w 170"/>
                <a:gd name="T9" fmla="*/ 69 h 171"/>
                <a:gd name="T10" fmla="*/ 106 w 170"/>
                <a:gd name="T11" fmla="*/ 72 h 171"/>
                <a:gd name="T12" fmla="*/ 162 w 170"/>
                <a:gd name="T13" fmla="*/ 69 h 171"/>
                <a:gd name="T14" fmla="*/ 154 w 170"/>
                <a:gd name="T15" fmla="*/ 48 h 171"/>
                <a:gd name="T16" fmla="*/ 107 w 170"/>
                <a:gd name="T17" fmla="*/ 48 h 171"/>
                <a:gd name="T18" fmla="*/ 103 w 170"/>
                <a:gd name="T19" fmla="*/ 9 h 171"/>
                <a:gd name="T20" fmla="*/ 85 w 170"/>
                <a:gd name="T21" fmla="*/ 76 h 171"/>
                <a:gd name="T22" fmla="*/ 85 w 170"/>
                <a:gd name="T23" fmla="*/ 95 h 171"/>
                <a:gd name="T24" fmla="*/ 85 w 170"/>
                <a:gd name="T25" fmla="*/ 76 h 171"/>
                <a:gd name="T26" fmla="*/ 85 w 170"/>
                <a:gd name="T27" fmla="*/ 68 h 171"/>
                <a:gd name="T28" fmla="*/ 85 w 170"/>
                <a:gd name="T29" fmla="*/ 74 h 171"/>
                <a:gd name="T30" fmla="*/ 72 w 170"/>
                <a:gd name="T31" fmla="*/ 78 h 171"/>
                <a:gd name="T32" fmla="*/ 70 w 170"/>
                <a:gd name="T33" fmla="*/ 84 h 171"/>
                <a:gd name="T34" fmla="*/ 72 w 170"/>
                <a:gd name="T35" fmla="*/ 78 h 171"/>
                <a:gd name="T36" fmla="*/ 78 w 170"/>
                <a:gd name="T37" fmla="*/ 94 h 171"/>
                <a:gd name="T38" fmla="*/ 75 w 170"/>
                <a:gd name="T39" fmla="*/ 100 h 171"/>
                <a:gd name="T40" fmla="*/ 91 w 170"/>
                <a:gd name="T41" fmla="*/ 94 h 171"/>
                <a:gd name="T42" fmla="*/ 95 w 170"/>
                <a:gd name="T43" fmla="*/ 100 h 171"/>
                <a:gd name="T44" fmla="*/ 91 w 170"/>
                <a:gd name="T45" fmla="*/ 94 h 171"/>
                <a:gd name="T46" fmla="*/ 97 w 170"/>
                <a:gd name="T47" fmla="*/ 78 h 171"/>
                <a:gd name="T48" fmla="*/ 99 w 170"/>
                <a:gd name="T49" fmla="*/ 84 h 171"/>
                <a:gd name="T50" fmla="*/ 83 w 170"/>
                <a:gd name="T51" fmla="*/ 7 h 171"/>
                <a:gd name="T52" fmla="*/ 94 w 170"/>
                <a:gd name="T53" fmla="*/ 36 h 171"/>
                <a:gd name="T54" fmla="*/ 79 w 170"/>
                <a:gd name="T55" fmla="*/ 61 h 171"/>
                <a:gd name="T56" fmla="*/ 83 w 170"/>
                <a:gd name="T57" fmla="*/ 7 h 171"/>
                <a:gd name="T58" fmla="*/ 68 w 170"/>
                <a:gd name="T59" fmla="*/ 36 h 171"/>
                <a:gd name="T60" fmla="*/ 56 w 170"/>
                <a:gd name="T61" fmla="*/ 53 h 171"/>
                <a:gd name="T62" fmla="*/ 24 w 170"/>
                <a:gd name="T63" fmla="*/ 36 h 171"/>
                <a:gd name="T64" fmla="*/ 13 w 170"/>
                <a:gd name="T65" fmla="*/ 54 h 171"/>
                <a:gd name="T66" fmla="*/ 60 w 170"/>
                <a:gd name="T67" fmla="*/ 83 h 171"/>
                <a:gd name="T68" fmla="*/ 13 w 170"/>
                <a:gd name="T69" fmla="*/ 54 h 171"/>
                <a:gd name="T70" fmla="*/ 13 w 170"/>
                <a:gd name="T71" fmla="*/ 118 h 171"/>
                <a:gd name="T72" fmla="*/ 7 w 170"/>
                <a:gd name="T73" fmla="*/ 75 h 171"/>
                <a:gd name="T74" fmla="*/ 45 w 170"/>
                <a:gd name="T75" fmla="*/ 102 h 171"/>
                <a:gd name="T76" fmla="*/ 25 w 170"/>
                <a:gd name="T77" fmla="*/ 137 h 171"/>
                <a:gd name="T78" fmla="*/ 50 w 170"/>
                <a:gd name="T79" fmla="*/ 118 h 171"/>
                <a:gd name="T80" fmla="*/ 75 w 170"/>
                <a:gd name="T81" fmla="*/ 109 h 171"/>
                <a:gd name="T82" fmla="*/ 40 w 170"/>
                <a:gd name="T83" fmla="*/ 150 h 171"/>
                <a:gd name="T84" fmla="*/ 88 w 170"/>
                <a:gd name="T85" fmla="*/ 164 h 171"/>
                <a:gd name="T86" fmla="*/ 76 w 170"/>
                <a:gd name="T87" fmla="*/ 128 h 171"/>
                <a:gd name="T88" fmla="*/ 115 w 170"/>
                <a:gd name="T89" fmla="*/ 158 h 171"/>
                <a:gd name="T90" fmla="*/ 124 w 170"/>
                <a:gd name="T91" fmla="*/ 153 h 171"/>
                <a:gd name="T92" fmla="*/ 91 w 170"/>
                <a:gd name="T93" fmla="*/ 111 h 171"/>
                <a:gd name="T94" fmla="*/ 114 w 170"/>
                <a:gd name="T95" fmla="*/ 118 h 171"/>
                <a:gd name="T96" fmla="*/ 124 w 170"/>
                <a:gd name="T97" fmla="*/ 153 h 171"/>
                <a:gd name="T98" fmla="*/ 141 w 170"/>
                <a:gd name="T99" fmla="*/ 140 h 171"/>
                <a:gd name="T100" fmla="*/ 122 w 170"/>
                <a:gd name="T101" fmla="*/ 107 h 171"/>
                <a:gd name="T102" fmla="*/ 163 w 170"/>
                <a:gd name="T103" fmla="*/ 79 h 171"/>
                <a:gd name="T104" fmla="*/ 156 w 170"/>
                <a:gd name="T105" fmla="*/ 11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71">
                  <a:moveTo>
                    <a:pt x="153" y="36"/>
                  </a:moveTo>
                  <a:cubicBezTo>
                    <a:pt x="137" y="14"/>
                    <a:pt x="110" y="0"/>
                    <a:pt x="81" y="1"/>
                  </a:cubicBezTo>
                  <a:cubicBezTo>
                    <a:pt x="55" y="3"/>
                    <a:pt x="32" y="16"/>
                    <a:pt x="17" y="36"/>
                  </a:cubicBezTo>
                  <a:cubicBezTo>
                    <a:pt x="6" y="51"/>
                    <a:pt x="0" y="69"/>
                    <a:pt x="1" y="89"/>
                  </a:cubicBezTo>
                  <a:cubicBezTo>
                    <a:pt x="1" y="99"/>
                    <a:pt x="3" y="109"/>
                    <a:pt x="7" y="118"/>
                  </a:cubicBezTo>
                  <a:cubicBezTo>
                    <a:pt x="20" y="150"/>
                    <a:pt x="52" y="171"/>
                    <a:pt x="89" y="169"/>
                  </a:cubicBezTo>
                  <a:cubicBezTo>
                    <a:pt x="122" y="168"/>
                    <a:pt x="150" y="147"/>
                    <a:pt x="162" y="118"/>
                  </a:cubicBezTo>
                  <a:cubicBezTo>
                    <a:pt x="167" y="107"/>
                    <a:pt x="170" y="95"/>
                    <a:pt x="169" y="82"/>
                  </a:cubicBezTo>
                  <a:cubicBezTo>
                    <a:pt x="168" y="64"/>
                    <a:pt x="162" y="48"/>
                    <a:pt x="153" y="36"/>
                  </a:cubicBezTo>
                  <a:close/>
                  <a:moveTo>
                    <a:pt x="162" y="69"/>
                  </a:moveTo>
                  <a:cubicBezTo>
                    <a:pt x="111" y="87"/>
                    <a:pt x="111" y="87"/>
                    <a:pt x="111" y="87"/>
                  </a:cubicBezTo>
                  <a:cubicBezTo>
                    <a:pt x="106" y="72"/>
                    <a:pt x="106" y="72"/>
                    <a:pt x="106" y="72"/>
                  </a:cubicBezTo>
                  <a:cubicBezTo>
                    <a:pt x="159" y="59"/>
                    <a:pt x="159" y="59"/>
                    <a:pt x="159" y="59"/>
                  </a:cubicBezTo>
                  <a:cubicBezTo>
                    <a:pt x="160" y="62"/>
                    <a:pt x="161" y="65"/>
                    <a:pt x="162" y="69"/>
                  </a:cubicBezTo>
                  <a:close/>
                  <a:moveTo>
                    <a:pt x="146" y="36"/>
                  </a:moveTo>
                  <a:cubicBezTo>
                    <a:pt x="149" y="39"/>
                    <a:pt x="152" y="44"/>
                    <a:pt x="154" y="48"/>
                  </a:cubicBezTo>
                  <a:cubicBezTo>
                    <a:pt x="117" y="56"/>
                    <a:pt x="117" y="56"/>
                    <a:pt x="117" y="56"/>
                  </a:cubicBezTo>
                  <a:cubicBezTo>
                    <a:pt x="107" y="48"/>
                    <a:pt x="107" y="48"/>
                    <a:pt x="107" y="48"/>
                  </a:cubicBezTo>
                  <a:cubicBezTo>
                    <a:pt x="106" y="36"/>
                    <a:pt x="106" y="36"/>
                    <a:pt x="106" y="36"/>
                  </a:cubicBezTo>
                  <a:cubicBezTo>
                    <a:pt x="103" y="9"/>
                    <a:pt x="103" y="9"/>
                    <a:pt x="103" y="9"/>
                  </a:cubicBezTo>
                  <a:cubicBezTo>
                    <a:pt x="120" y="13"/>
                    <a:pt x="135" y="22"/>
                    <a:pt x="146" y="36"/>
                  </a:cubicBezTo>
                  <a:close/>
                  <a:moveTo>
                    <a:pt x="85" y="76"/>
                  </a:moveTo>
                  <a:cubicBezTo>
                    <a:pt x="90" y="76"/>
                    <a:pt x="95" y="80"/>
                    <a:pt x="95" y="85"/>
                  </a:cubicBezTo>
                  <a:cubicBezTo>
                    <a:pt x="95" y="91"/>
                    <a:pt x="90" y="95"/>
                    <a:pt x="85" y="95"/>
                  </a:cubicBezTo>
                  <a:cubicBezTo>
                    <a:pt x="79" y="95"/>
                    <a:pt x="75" y="91"/>
                    <a:pt x="75" y="85"/>
                  </a:cubicBezTo>
                  <a:cubicBezTo>
                    <a:pt x="75" y="80"/>
                    <a:pt x="79" y="76"/>
                    <a:pt x="85" y="76"/>
                  </a:cubicBezTo>
                  <a:close/>
                  <a:moveTo>
                    <a:pt x="82" y="71"/>
                  </a:moveTo>
                  <a:cubicBezTo>
                    <a:pt x="82" y="69"/>
                    <a:pt x="83" y="68"/>
                    <a:pt x="85" y="68"/>
                  </a:cubicBezTo>
                  <a:cubicBezTo>
                    <a:pt x="87" y="68"/>
                    <a:pt x="88" y="69"/>
                    <a:pt x="88" y="71"/>
                  </a:cubicBezTo>
                  <a:cubicBezTo>
                    <a:pt x="88" y="73"/>
                    <a:pt x="87" y="74"/>
                    <a:pt x="85" y="74"/>
                  </a:cubicBezTo>
                  <a:cubicBezTo>
                    <a:pt x="83" y="74"/>
                    <a:pt x="82" y="73"/>
                    <a:pt x="82" y="71"/>
                  </a:cubicBezTo>
                  <a:close/>
                  <a:moveTo>
                    <a:pt x="72" y="78"/>
                  </a:moveTo>
                  <a:cubicBezTo>
                    <a:pt x="74" y="79"/>
                    <a:pt x="75" y="80"/>
                    <a:pt x="74" y="82"/>
                  </a:cubicBezTo>
                  <a:cubicBezTo>
                    <a:pt x="74" y="84"/>
                    <a:pt x="72" y="85"/>
                    <a:pt x="70" y="84"/>
                  </a:cubicBezTo>
                  <a:cubicBezTo>
                    <a:pt x="69" y="84"/>
                    <a:pt x="68" y="82"/>
                    <a:pt x="68" y="80"/>
                  </a:cubicBezTo>
                  <a:cubicBezTo>
                    <a:pt x="69" y="78"/>
                    <a:pt x="71" y="77"/>
                    <a:pt x="72" y="78"/>
                  </a:cubicBezTo>
                  <a:close/>
                  <a:moveTo>
                    <a:pt x="74" y="95"/>
                  </a:moveTo>
                  <a:cubicBezTo>
                    <a:pt x="75" y="94"/>
                    <a:pt x="77" y="93"/>
                    <a:pt x="78" y="94"/>
                  </a:cubicBezTo>
                  <a:cubicBezTo>
                    <a:pt x="80" y="95"/>
                    <a:pt x="80" y="97"/>
                    <a:pt x="79" y="99"/>
                  </a:cubicBezTo>
                  <a:cubicBezTo>
                    <a:pt x="78" y="100"/>
                    <a:pt x="76" y="101"/>
                    <a:pt x="75" y="100"/>
                  </a:cubicBezTo>
                  <a:cubicBezTo>
                    <a:pt x="73" y="98"/>
                    <a:pt x="73" y="97"/>
                    <a:pt x="74" y="95"/>
                  </a:cubicBezTo>
                  <a:close/>
                  <a:moveTo>
                    <a:pt x="91" y="94"/>
                  </a:moveTo>
                  <a:cubicBezTo>
                    <a:pt x="93" y="93"/>
                    <a:pt x="95" y="94"/>
                    <a:pt x="96" y="95"/>
                  </a:cubicBezTo>
                  <a:cubicBezTo>
                    <a:pt x="97" y="97"/>
                    <a:pt x="96" y="98"/>
                    <a:pt x="95" y="100"/>
                  </a:cubicBezTo>
                  <a:cubicBezTo>
                    <a:pt x="94" y="101"/>
                    <a:pt x="92" y="100"/>
                    <a:pt x="91" y="99"/>
                  </a:cubicBezTo>
                  <a:cubicBezTo>
                    <a:pt x="90" y="97"/>
                    <a:pt x="90" y="95"/>
                    <a:pt x="91" y="94"/>
                  </a:cubicBezTo>
                  <a:close/>
                  <a:moveTo>
                    <a:pt x="95" y="82"/>
                  </a:moveTo>
                  <a:cubicBezTo>
                    <a:pt x="95" y="80"/>
                    <a:pt x="96" y="79"/>
                    <a:pt x="97" y="78"/>
                  </a:cubicBezTo>
                  <a:cubicBezTo>
                    <a:pt x="99" y="77"/>
                    <a:pt x="101" y="78"/>
                    <a:pt x="101" y="80"/>
                  </a:cubicBezTo>
                  <a:cubicBezTo>
                    <a:pt x="102" y="82"/>
                    <a:pt x="101" y="84"/>
                    <a:pt x="99" y="84"/>
                  </a:cubicBezTo>
                  <a:cubicBezTo>
                    <a:pt x="98" y="85"/>
                    <a:pt x="96" y="84"/>
                    <a:pt x="95" y="82"/>
                  </a:cubicBezTo>
                  <a:close/>
                  <a:moveTo>
                    <a:pt x="83" y="7"/>
                  </a:moveTo>
                  <a:cubicBezTo>
                    <a:pt x="86" y="7"/>
                    <a:pt x="89" y="7"/>
                    <a:pt x="93" y="7"/>
                  </a:cubicBezTo>
                  <a:cubicBezTo>
                    <a:pt x="94" y="36"/>
                    <a:pt x="94" y="36"/>
                    <a:pt x="94" y="36"/>
                  </a:cubicBezTo>
                  <a:cubicBezTo>
                    <a:pt x="95" y="61"/>
                    <a:pt x="95" y="61"/>
                    <a:pt x="95" y="61"/>
                  </a:cubicBezTo>
                  <a:cubicBezTo>
                    <a:pt x="79" y="61"/>
                    <a:pt x="79" y="61"/>
                    <a:pt x="79" y="61"/>
                  </a:cubicBezTo>
                  <a:cubicBezTo>
                    <a:pt x="81" y="36"/>
                    <a:pt x="81" y="36"/>
                    <a:pt x="81" y="36"/>
                  </a:cubicBezTo>
                  <a:lnTo>
                    <a:pt x="83" y="7"/>
                  </a:lnTo>
                  <a:close/>
                  <a:moveTo>
                    <a:pt x="71" y="8"/>
                  </a:moveTo>
                  <a:cubicBezTo>
                    <a:pt x="68" y="36"/>
                    <a:pt x="68" y="36"/>
                    <a:pt x="68" y="36"/>
                  </a:cubicBezTo>
                  <a:cubicBezTo>
                    <a:pt x="67" y="46"/>
                    <a:pt x="67" y="46"/>
                    <a:pt x="67" y="46"/>
                  </a:cubicBezTo>
                  <a:cubicBezTo>
                    <a:pt x="56" y="53"/>
                    <a:pt x="56" y="53"/>
                    <a:pt x="56" y="53"/>
                  </a:cubicBezTo>
                  <a:cubicBezTo>
                    <a:pt x="17" y="45"/>
                    <a:pt x="17" y="45"/>
                    <a:pt x="17" y="45"/>
                  </a:cubicBezTo>
                  <a:cubicBezTo>
                    <a:pt x="19" y="41"/>
                    <a:pt x="22" y="38"/>
                    <a:pt x="24" y="36"/>
                  </a:cubicBezTo>
                  <a:cubicBezTo>
                    <a:pt x="35" y="21"/>
                    <a:pt x="52" y="11"/>
                    <a:pt x="71" y="8"/>
                  </a:cubicBezTo>
                  <a:close/>
                  <a:moveTo>
                    <a:pt x="13" y="54"/>
                  </a:moveTo>
                  <a:cubicBezTo>
                    <a:pt x="65" y="69"/>
                    <a:pt x="65" y="69"/>
                    <a:pt x="65" y="69"/>
                  </a:cubicBezTo>
                  <a:cubicBezTo>
                    <a:pt x="60" y="83"/>
                    <a:pt x="60" y="83"/>
                    <a:pt x="60" y="83"/>
                  </a:cubicBezTo>
                  <a:cubicBezTo>
                    <a:pt x="9" y="63"/>
                    <a:pt x="9" y="63"/>
                    <a:pt x="9" y="63"/>
                  </a:cubicBezTo>
                  <a:cubicBezTo>
                    <a:pt x="10" y="60"/>
                    <a:pt x="13" y="54"/>
                    <a:pt x="13" y="54"/>
                  </a:cubicBezTo>
                  <a:close/>
                  <a:moveTo>
                    <a:pt x="25" y="137"/>
                  </a:moveTo>
                  <a:cubicBezTo>
                    <a:pt x="20" y="131"/>
                    <a:pt x="16" y="125"/>
                    <a:pt x="13" y="118"/>
                  </a:cubicBezTo>
                  <a:cubicBezTo>
                    <a:pt x="9" y="109"/>
                    <a:pt x="7" y="99"/>
                    <a:pt x="6" y="89"/>
                  </a:cubicBezTo>
                  <a:cubicBezTo>
                    <a:pt x="6" y="84"/>
                    <a:pt x="6" y="79"/>
                    <a:pt x="7" y="75"/>
                  </a:cubicBezTo>
                  <a:cubicBezTo>
                    <a:pt x="42" y="90"/>
                    <a:pt x="42" y="90"/>
                    <a:pt x="42" y="90"/>
                  </a:cubicBezTo>
                  <a:cubicBezTo>
                    <a:pt x="45" y="102"/>
                    <a:pt x="45" y="102"/>
                    <a:pt x="45" y="102"/>
                  </a:cubicBezTo>
                  <a:cubicBezTo>
                    <a:pt x="36" y="118"/>
                    <a:pt x="36" y="118"/>
                    <a:pt x="36" y="118"/>
                  </a:cubicBezTo>
                  <a:lnTo>
                    <a:pt x="25" y="137"/>
                  </a:lnTo>
                  <a:close/>
                  <a:moveTo>
                    <a:pt x="32" y="144"/>
                  </a:moveTo>
                  <a:cubicBezTo>
                    <a:pt x="50" y="118"/>
                    <a:pt x="50" y="118"/>
                    <a:pt x="50" y="118"/>
                  </a:cubicBezTo>
                  <a:cubicBezTo>
                    <a:pt x="62" y="99"/>
                    <a:pt x="62" y="99"/>
                    <a:pt x="62" y="99"/>
                  </a:cubicBezTo>
                  <a:cubicBezTo>
                    <a:pt x="75" y="109"/>
                    <a:pt x="75" y="109"/>
                    <a:pt x="75" y="109"/>
                  </a:cubicBezTo>
                  <a:cubicBezTo>
                    <a:pt x="67" y="118"/>
                    <a:pt x="67" y="118"/>
                    <a:pt x="67" y="118"/>
                  </a:cubicBezTo>
                  <a:cubicBezTo>
                    <a:pt x="40" y="150"/>
                    <a:pt x="40" y="150"/>
                    <a:pt x="40" y="150"/>
                  </a:cubicBezTo>
                  <a:cubicBezTo>
                    <a:pt x="37" y="148"/>
                    <a:pt x="35" y="146"/>
                    <a:pt x="32" y="144"/>
                  </a:cubicBezTo>
                  <a:close/>
                  <a:moveTo>
                    <a:pt x="88" y="164"/>
                  </a:moveTo>
                  <a:cubicBezTo>
                    <a:pt x="75" y="165"/>
                    <a:pt x="62" y="162"/>
                    <a:pt x="50" y="156"/>
                  </a:cubicBezTo>
                  <a:cubicBezTo>
                    <a:pt x="76" y="128"/>
                    <a:pt x="76" y="128"/>
                    <a:pt x="76" y="128"/>
                  </a:cubicBezTo>
                  <a:cubicBezTo>
                    <a:pt x="88" y="129"/>
                    <a:pt x="88" y="129"/>
                    <a:pt x="88" y="129"/>
                  </a:cubicBezTo>
                  <a:cubicBezTo>
                    <a:pt x="115" y="158"/>
                    <a:pt x="115" y="158"/>
                    <a:pt x="115" y="158"/>
                  </a:cubicBezTo>
                  <a:cubicBezTo>
                    <a:pt x="107" y="161"/>
                    <a:pt x="98" y="164"/>
                    <a:pt x="88" y="164"/>
                  </a:cubicBezTo>
                  <a:close/>
                  <a:moveTo>
                    <a:pt x="124" y="153"/>
                  </a:moveTo>
                  <a:cubicBezTo>
                    <a:pt x="97" y="118"/>
                    <a:pt x="97" y="118"/>
                    <a:pt x="97" y="118"/>
                  </a:cubicBezTo>
                  <a:cubicBezTo>
                    <a:pt x="91" y="111"/>
                    <a:pt x="91" y="111"/>
                    <a:pt x="91" y="111"/>
                  </a:cubicBezTo>
                  <a:cubicBezTo>
                    <a:pt x="104" y="102"/>
                    <a:pt x="104" y="102"/>
                    <a:pt x="104" y="102"/>
                  </a:cubicBezTo>
                  <a:cubicBezTo>
                    <a:pt x="114" y="118"/>
                    <a:pt x="114" y="118"/>
                    <a:pt x="114" y="118"/>
                  </a:cubicBezTo>
                  <a:cubicBezTo>
                    <a:pt x="133" y="148"/>
                    <a:pt x="133" y="148"/>
                    <a:pt x="133" y="148"/>
                  </a:cubicBezTo>
                  <a:cubicBezTo>
                    <a:pt x="130" y="150"/>
                    <a:pt x="127" y="152"/>
                    <a:pt x="124" y="153"/>
                  </a:cubicBezTo>
                  <a:close/>
                  <a:moveTo>
                    <a:pt x="156" y="118"/>
                  </a:moveTo>
                  <a:cubicBezTo>
                    <a:pt x="153" y="126"/>
                    <a:pt x="148" y="134"/>
                    <a:pt x="141" y="140"/>
                  </a:cubicBezTo>
                  <a:cubicBezTo>
                    <a:pt x="129" y="118"/>
                    <a:pt x="129" y="118"/>
                    <a:pt x="129" y="118"/>
                  </a:cubicBezTo>
                  <a:cubicBezTo>
                    <a:pt x="122" y="107"/>
                    <a:pt x="122" y="107"/>
                    <a:pt x="122" y="107"/>
                  </a:cubicBezTo>
                  <a:cubicBezTo>
                    <a:pt x="127" y="95"/>
                    <a:pt x="127" y="95"/>
                    <a:pt x="127" y="95"/>
                  </a:cubicBezTo>
                  <a:cubicBezTo>
                    <a:pt x="163" y="79"/>
                    <a:pt x="163" y="79"/>
                    <a:pt x="163" y="79"/>
                  </a:cubicBezTo>
                  <a:cubicBezTo>
                    <a:pt x="163" y="80"/>
                    <a:pt x="163" y="81"/>
                    <a:pt x="163" y="82"/>
                  </a:cubicBezTo>
                  <a:cubicBezTo>
                    <a:pt x="164" y="95"/>
                    <a:pt x="161" y="107"/>
                    <a:pt x="156" y="11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5" name="Oval 1450"/>
            <p:cNvSpPr>
              <a:spLocks noChangeArrowheads="1"/>
            </p:cNvSpPr>
            <p:nvPr/>
          </p:nvSpPr>
          <p:spPr bwMode="auto">
            <a:xfrm>
              <a:off x="1123950" y="-5121275"/>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6" name="Freeform 1451"/>
            <p:cNvSpPr>
              <a:spLocks/>
            </p:cNvSpPr>
            <p:nvPr/>
          </p:nvSpPr>
          <p:spPr bwMode="auto">
            <a:xfrm>
              <a:off x="1173162" y="-5086350"/>
              <a:ext cx="25400" cy="28575"/>
            </a:xfrm>
            <a:custGeom>
              <a:avLst/>
              <a:gdLst>
                <a:gd name="T0" fmla="*/ 6 w 7"/>
                <a:gd name="T1" fmla="*/ 3 h 8"/>
                <a:gd name="T2" fmla="*/ 4 w 7"/>
                <a:gd name="T3" fmla="*/ 7 h 8"/>
                <a:gd name="T4" fmla="*/ 0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5"/>
                    <a:pt x="6" y="7"/>
                    <a:pt x="4" y="7"/>
                  </a:cubicBezTo>
                  <a:cubicBezTo>
                    <a:pt x="3" y="8"/>
                    <a:pt x="1" y="7"/>
                    <a:pt x="0" y="5"/>
                  </a:cubicBezTo>
                  <a:cubicBezTo>
                    <a:pt x="0" y="3"/>
                    <a:pt x="1" y="2"/>
                    <a:pt x="2"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7" name="Freeform 1452"/>
            <p:cNvSpPr>
              <a:spLocks/>
            </p:cNvSpPr>
            <p:nvPr/>
          </p:nvSpPr>
          <p:spPr bwMode="auto">
            <a:xfrm>
              <a:off x="1154112" y="-5027613"/>
              <a:ext cx="26988" cy="30163"/>
            </a:xfrm>
            <a:custGeom>
              <a:avLst/>
              <a:gdLst>
                <a:gd name="T0" fmla="*/ 5 w 7"/>
                <a:gd name="T1" fmla="*/ 7 h 8"/>
                <a:gd name="T2" fmla="*/ 1 w 7"/>
                <a:gd name="T3" fmla="*/ 6 h 8"/>
                <a:gd name="T4" fmla="*/ 1 w 7"/>
                <a:gd name="T5" fmla="*/ 1 h 8"/>
                <a:gd name="T6" fmla="*/ 6 w 7"/>
                <a:gd name="T7" fmla="*/ 2 h 8"/>
                <a:gd name="T8" fmla="*/ 5 w 7"/>
                <a:gd name="T9" fmla="*/ 7 h 8"/>
              </a:gdLst>
              <a:ahLst/>
              <a:cxnLst>
                <a:cxn ang="0">
                  <a:pos x="T0" y="T1"/>
                </a:cxn>
                <a:cxn ang="0">
                  <a:pos x="T2" y="T3"/>
                </a:cxn>
                <a:cxn ang="0">
                  <a:pos x="T4" y="T5"/>
                </a:cxn>
                <a:cxn ang="0">
                  <a:pos x="T6" y="T7"/>
                </a:cxn>
                <a:cxn ang="0">
                  <a:pos x="T8" y="T9"/>
                </a:cxn>
              </a:cxnLst>
              <a:rect l="0" t="0" r="r" b="b"/>
              <a:pathLst>
                <a:path w="7" h="8">
                  <a:moveTo>
                    <a:pt x="5" y="7"/>
                  </a:moveTo>
                  <a:cubicBezTo>
                    <a:pt x="4" y="8"/>
                    <a:pt x="2" y="7"/>
                    <a:pt x="1" y="6"/>
                  </a:cubicBezTo>
                  <a:cubicBezTo>
                    <a:pt x="0" y="4"/>
                    <a:pt x="0" y="2"/>
                    <a:pt x="1" y="1"/>
                  </a:cubicBezTo>
                  <a:cubicBezTo>
                    <a:pt x="3" y="0"/>
                    <a:pt x="5" y="1"/>
                    <a:pt x="6" y="2"/>
                  </a:cubicBezTo>
                  <a:cubicBezTo>
                    <a:pt x="7" y="4"/>
                    <a:pt x="6" y="5"/>
                    <a:pt x="5"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8" name="Freeform 1453"/>
            <p:cNvSpPr>
              <a:spLocks/>
            </p:cNvSpPr>
            <p:nvPr/>
          </p:nvSpPr>
          <p:spPr bwMode="auto">
            <a:xfrm>
              <a:off x="1090612" y="-5027613"/>
              <a:ext cx="25400" cy="30163"/>
            </a:xfrm>
            <a:custGeom>
              <a:avLst/>
              <a:gdLst>
                <a:gd name="T0" fmla="*/ 6 w 7"/>
                <a:gd name="T1" fmla="*/ 6 h 8"/>
                <a:gd name="T2" fmla="*/ 2 w 7"/>
                <a:gd name="T3" fmla="*/ 7 h 8"/>
                <a:gd name="T4" fmla="*/ 1 w 7"/>
                <a:gd name="T5" fmla="*/ 2 h 8"/>
                <a:gd name="T6" fmla="*/ 5 w 7"/>
                <a:gd name="T7" fmla="*/ 1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7"/>
                    <a:pt x="3" y="8"/>
                    <a:pt x="2" y="7"/>
                  </a:cubicBezTo>
                  <a:cubicBezTo>
                    <a:pt x="0" y="5"/>
                    <a:pt x="0" y="4"/>
                    <a:pt x="1" y="2"/>
                  </a:cubicBezTo>
                  <a:cubicBezTo>
                    <a:pt x="2" y="1"/>
                    <a:pt x="4" y="0"/>
                    <a:pt x="5" y="1"/>
                  </a:cubicBezTo>
                  <a:cubicBezTo>
                    <a:pt x="7" y="2"/>
                    <a:pt x="7" y="4"/>
                    <a:pt x="6"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19" name="Freeform 1454"/>
            <p:cNvSpPr>
              <a:spLocks/>
            </p:cNvSpPr>
            <p:nvPr/>
          </p:nvSpPr>
          <p:spPr bwMode="auto">
            <a:xfrm>
              <a:off x="1071562" y="-5086350"/>
              <a:ext cx="26988" cy="28575"/>
            </a:xfrm>
            <a:custGeom>
              <a:avLst/>
              <a:gdLst>
                <a:gd name="T0" fmla="*/ 6 w 7"/>
                <a:gd name="T1" fmla="*/ 5 h 8"/>
                <a:gd name="T2" fmla="*/ 2 w 7"/>
                <a:gd name="T3" fmla="*/ 7 h 8"/>
                <a:gd name="T4" fmla="*/ 0 w 7"/>
                <a:gd name="T5" fmla="*/ 3 h 8"/>
                <a:gd name="T6" fmla="*/ 4 w 7"/>
                <a:gd name="T7" fmla="*/ 1 h 8"/>
                <a:gd name="T8" fmla="*/ 6 w 7"/>
                <a:gd name="T9" fmla="*/ 5 h 8"/>
              </a:gdLst>
              <a:ahLst/>
              <a:cxnLst>
                <a:cxn ang="0">
                  <a:pos x="T0" y="T1"/>
                </a:cxn>
                <a:cxn ang="0">
                  <a:pos x="T2" y="T3"/>
                </a:cxn>
                <a:cxn ang="0">
                  <a:pos x="T4" y="T5"/>
                </a:cxn>
                <a:cxn ang="0">
                  <a:pos x="T6" y="T7"/>
                </a:cxn>
                <a:cxn ang="0">
                  <a:pos x="T8" y="T9"/>
                </a:cxn>
              </a:cxnLst>
              <a:rect l="0" t="0" r="r" b="b"/>
              <a:pathLst>
                <a:path w="7" h="8">
                  <a:moveTo>
                    <a:pt x="6" y="5"/>
                  </a:moveTo>
                  <a:cubicBezTo>
                    <a:pt x="6" y="7"/>
                    <a:pt x="4" y="8"/>
                    <a:pt x="2" y="7"/>
                  </a:cubicBezTo>
                  <a:cubicBezTo>
                    <a:pt x="1" y="7"/>
                    <a:pt x="0" y="5"/>
                    <a:pt x="0" y="3"/>
                  </a:cubicBezTo>
                  <a:cubicBezTo>
                    <a:pt x="1" y="1"/>
                    <a:pt x="2" y="0"/>
                    <a:pt x="4" y="1"/>
                  </a:cubicBezTo>
                  <a:cubicBezTo>
                    <a:pt x="6" y="2"/>
                    <a:pt x="7" y="3"/>
                    <a:pt x="6"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0" name="Oval 1455"/>
            <p:cNvSpPr>
              <a:spLocks noChangeArrowheads="1"/>
            </p:cNvSpPr>
            <p:nvPr/>
          </p:nvSpPr>
          <p:spPr bwMode="auto">
            <a:xfrm>
              <a:off x="1098550" y="-5091113"/>
              <a:ext cx="74613" cy="714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1" name="Freeform 1456"/>
            <p:cNvSpPr>
              <a:spLocks/>
            </p:cNvSpPr>
            <p:nvPr/>
          </p:nvSpPr>
          <p:spPr bwMode="auto">
            <a:xfrm>
              <a:off x="936625" y="-5003800"/>
              <a:ext cx="161925" cy="190500"/>
            </a:xfrm>
            <a:custGeom>
              <a:avLst/>
              <a:gdLst>
                <a:gd name="T0" fmla="*/ 43 w 43"/>
                <a:gd name="T1" fmla="*/ 10 h 51"/>
                <a:gd name="T2" fmla="*/ 8 w 43"/>
                <a:gd name="T3" fmla="*/ 51 h 51"/>
                <a:gd name="T4" fmla="*/ 0 w 43"/>
                <a:gd name="T5" fmla="*/ 45 h 51"/>
                <a:gd name="T6" fmla="*/ 30 w 43"/>
                <a:gd name="T7" fmla="*/ 0 h 51"/>
                <a:gd name="T8" fmla="*/ 43 w 43"/>
                <a:gd name="T9" fmla="*/ 10 h 51"/>
              </a:gdLst>
              <a:ahLst/>
              <a:cxnLst>
                <a:cxn ang="0">
                  <a:pos x="T0" y="T1"/>
                </a:cxn>
                <a:cxn ang="0">
                  <a:pos x="T2" y="T3"/>
                </a:cxn>
                <a:cxn ang="0">
                  <a:pos x="T4" y="T5"/>
                </a:cxn>
                <a:cxn ang="0">
                  <a:pos x="T6" y="T7"/>
                </a:cxn>
                <a:cxn ang="0">
                  <a:pos x="T8" y="T9"/>
                </a:cxn>
              </a:cxnLst>
              <a:rect l="0" t="0" r="r" b="b"/>
              <a:pathLst>
                <a:path w="43" h="51">
                  <a:moveTo>
                    <a:pt x="43" y="10"/>
                  </a:moveTo>
                  <a:cubicBezTo>
                    <a:pt x="8" y="51"/>
                    <a:pt x="8" y="51"/>
                    <a:pt x="8" y="51"/>
                  </a:cubicBezTo>
                  <a:cubicBezTo>
                    <a:pt x="5" y="49"/>
                    <a:pt x="3" y="47"/>
                    <a:pt x="0" y="45"/>
                  </a:cubicBezTo>
                  <a:cubicBezTo>
                    <a:pt x="30" y="0"/>
                    <a:pt x="30" y="0"/>
                    <a:pt x="30" y="0"/>
                  </a:cubicBezTo>
                  <a:lnTo>
                    <a:pt x="43"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2" name="Freeform 1457"/>
            <p:cNvSpPr>
              <a:spLocks/>
            </p:cNvSpPr>
            <p:nvPr/>
          </p:nvSpPr>
          <p:spPr bwMode="auto">
            <a:xfrm>
              <a:off x="850900" y="-5173663"/>
              <a:ext cx="209550" cy="109538"/>
            </a:xfrm>
            <a:custGeom>
              <a:avLst/>
              <a:gdLst>
                <a:gd name="T0" fmla="*/ 56 w 56"/>
                <a:gd name="T1" fmla="*/ 14 h 29"/>
                <a:gd name="T2" fmla="*/ 51 w 56"/>
                <a:gd name="T3" fmla="*/ 29 h 29"/>
                <a:gd name="T4" fmla="*/ 0 w 56"/>
                <a:gd name="T5" fmla="*/ 9 h 29"/>
                <a:gd name="T6" fmla="*/ 4 w 56"/>
                <a:gd name="T7" fmla="*/ 0 h 29"/>
                <a:gd name="T8" fmla="*/ 56 w 56"/>
                <a:gd name="T9" fmla="*/ 14 h 29"/>
              </a:gdLst>
              <a:ahLst/>
              <a:cxnLst>
                <a:cxn ang="0">
                  <a:pos x="T0" y="T1"/>
                </a:cxn>
                <a:cxn ang="0">
                  <a:pos x="T2" y="T3"/>
                </a:cxn>
                <a:cxn ang="0">
                  <a:pos x="T4" y="T5"/>
                </a:cxn>
                <a:cxn ang="0">
                  <a:pos x="T6" y="T7"/>
                </a:cxn>
                <a:cxn ang="0">
                  <a:pos x="T8" y="T9"/>
                </a:cxn>
              </a:cxnLst>
              <a:rect l="0" t="0" r="r" b="b"/>
              <a:pathLst>
                <a:path w="56" h="29">
                  <a:moveTo>
                    <a:pt x="56" y="14"/>
                  </a:moveTo>
                  <a:cubicBezTo>
                    <a:pt x="51" y="29"/>
                    <a:pt x="51" y="29"/>
                    <a:pt x="51" y="29"/>
                  </a:cubicBezTo>
                  <a:cubicBezTo>
                    <a:pt x="0" y="9"/>
                    <a:pt x="0" y="9"/>
                    <a:pt x="0" y="9"/>
                  </a:cubicBezTo>
                  <a:cubicBezTo>
                    <a:pt x="1" y="6"/>
                    <a:pt x="4" y="0"/>
                    <a:pt x="4" y="0"/>
                  </a:cubicBezTo>
                  <a:lnTo>
                    <a:pt x="56" y="1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3" name="Freeform 1458"/>
            <p:cNvSpPr>
              <a:spLocks/>
            </p:cNvSpPr>
            <p:nvPr/>
          </p:nvSpPr>
          <p:spPr bwMode="auto">
            <a:xfrm>
              <a:off x="1112837" y="-5349875"/>
              <a:ext cx="60325" cy="203200"/>
            </a:xfrm>
            <a:custGeom>
              <a:avLst/>
              <a:gdLst>
                <a:gd name="T0" fmla="*/ 16 w 16"/>
                <a:gd name="T1" fmla="*/ 54 h 54"/>
                <a:gd name="T2" fmla="*/ 0 w 16"/>
                <a:gd name="T3" fmla="*/ 54 h 54"/>
                <a:gd name="T4" fmla="*/ 4 w 16"/>
                <a:gd name="T5" fmla="*/ 0 h 54"/>
                <a:gd name="T6" fmla="*/ 14 w 16"/>
                <a:gd name="T7" fmla="*/ 0 h 54"/>
                <a:gd name="T8" fmla="*/ 16 w 16"/>
                <a:gd name="T9" fmla="*/ 54 h 54"/>
              </a:gdLst>
              <a:ahLst/>
              <a:cxnLst>
                <a:cxn ang="0">
                  <a:pos x="T0" y="T1"/>
                </a:cxn>
                <a:cxn ang="0">
                  <a:pos x="T2" y="T3"/>
                </a:cxn>
                <a:cxn ang="0">
                  <a:pos x="T4" y="T5"/>
                </a:cxn>
                <a:cxn ang="0">
                  <a:pos x="T6" y="T7"/>
                </a:cxn>
                <a:cxn ang="0">
                  <a:pos x="T8" y="T9"/>
                </a:cxn>
              </a:cxnLst>
              <a:rect l="0" t="0" r="r" b="b"/>
              <a:pathLst>
                <a:path w="16" h="54">
                  <a:moveTo>
                    <a:pt x="16" y="54"/>
                  </a:moveTo>
                  <a:cubicBezTo>
                    <a:pt x="0" y="54"/>
                    <a:pt x="0" y="54"/>
                    <a:pt x="0" y="54"/>
                  </a:cubicBezTo>
                  <a:cubicBezTo>
                    <a:pt x="4" y="0"/>
                    <a:pt x="4" y="0"/>
                    <a:pt x="4" y="0"/>
                  </a:cubicBezTo>
                  <a:cubicBezTo>
                    <a:pt x="7" y="0"/>
                    <a:pt x="10" y="0"/>
                    <a:pt x="14" y="0"/>
                  </a:cubicBezTo>
                  <a:lnTo>
                    <a:pt x="16" y="5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4" name="Freeform 1459"/>
            <p:cNvSpPr>
              <a:spLocks/>
            </p:cNvSpPr>
            <p:nvPr/>
          </p:nvSpPr>
          <p:spPr bwMode="auto">
            <a:xfrm>
              <a:off x="1214437" y="-5154613"/>
              <a:ext cx="209550" cy="104775"/>
            </a:xfrm>
            <a:custGeom>
              <a:avLst/>
              <a:gdLst>
                <a:gd name="T0" fmla="*/ 56 w 56"/>
                <a:gd name="T1" fmla="*/ 10 h 28"/>
                <a:gd name="T2" fmla="*/ 5 w 56"/>
                <a:gd name="T3" fmla="*/ 28 h 28"/>
                <a:gd name="T4" fmla="*/ 0 w 56"/>
                <a:gd name="T5" fmla="*/ 13 h 28"/>
                <a:gd name="T6" fmla="*/ 53 w 56"/>
                <a:gd name="T7" fmla="*/ 0 h 28"/>
                <a:gd name="T8" fmla="*/ 56 w 56"/>
                <a:gd name="T9" fmla="*/ 10 h 28"/>
              </a:gdLst>
              <a:ahLst/>
              <a:cxnLst>
                <a:cxn ang="0">
                  <a:pos x="T0" y="T1"/>
                </a:cxn>
                <a:cxn ang="0">
                  <a:pos x="T2" y="T3"/>
                </a:cxn>
                <a:cxn ang="0">
                  <a:pos x="T4" y="T5"/>
                </a:cxn>
                <a:cxn ang="0">
                  <a:pos x="T6" y="T7"/>
                </a:cxn>
                <a:cxn ang="0">
                  <a:pos x="T8" y="T9"/>
                </a:cxn>
              </a:cxnLst>
              <a:rect l="0" t="0" r="r" b="b"/>
              <a:pathLst>
                <a:path w="56" h="28">
                  <a:moveTo>
                    <a:pt x="56" y="10"/>
                  </a:moveTo>
                  <a:cubicBezTo>
                    <a:pt x="5" y="28"/>
                    <a:pt x="5" y="28"/>
                    <a:pt x="5" y="28"/>
                  </a:cubicBezTo>
                  <a:cubicBezTo>
                    <a:pt x="0" y="13"/>
                    <a:pt x="0" y="13"/>
                    <a:pt x="0" y="13"/>
                  </a:cubicBezTo>
                  <a:cubicBezTo>
                    <a:pt x="53" y="0"/>
                    <a:pt x="53" y="0"/>
                    <a:pt x="53" y="0"/>
                  </a:cubicBezTo>
                  <a:cubicBezTo>
                    <a:pt x="54" y="3"/>
                    <a:pt x="55" y="7"/>
                    <a:pt x="56" y="1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5" name="Freeform 1460"/>
            <p:cNvSpPr>
              <a:spLocks/>
            </p:cNvSpPr>
            <p:nvPr/>
          </p:nvSpPr>
          <p:spPr bwMode="auto">
            <a:xfrm>
              <a:off x="1157287" y="-4992688"/>
              <a:ext cx="158750" cy="190500"/>
            </a:xfrm>
            <a:custGeom>
              <a:avLst/>
              <a:gdLst>
                <a:gd name="T0" fmla="*/ 42 w 42"/>
                <a:gd name="T1" fmla="*/ 46 h 51"/>
                <a:gd name="T2" fmla="*/ 33 w 42"/>
                <a:gd name="T3" fmla="*/ 51 h 51"/>
                <a:gd name="T4" fmla="*/ 0 w 42"/>
                <a:gd name="T5" fmla="*/ 9 h 51"/>
                <a:gd name="T6" fmla="*/ 13 w 42"/>
                <a:gd name="T7" fmla="*/ 0 h 51"/>
                <a:gd name="T8" fmla="*/ 42 w 42"/>
                <a:gd name="T9" fmla="*/ 46 h 51"/>
              </a:gdLst>
              <a:ahLst/>
              <a:cxnLst>
                <a:cxn ang="0">
                  <a:pos x="T0" y="T1"/>
                </a:cxn>
                <a:cxn ang="0">
                  <a:pos x="T2" y="T3"/>
                </a:cxn>
                <a:cxn ang="0">
                  <a:pos x="T4" y="T5"/>
                </a:cxn>
                <a:cxn ang="0">
                  <a:pos x="T6" y="T7"/>
                </a:cxn>
                <a:cxn ang="0">
                  <a:pos x="T8" y="T9"/>
                </a:cxn>
              </a:cxnLst>
              <a:rect l="0" t="0" r="r" b="b"/>
              <a:pathLst>
                <a:path w="42" h="51">
                  <a:moveTo>
                    <a:pt x="42" y="46"/>
                  </a:moveTo>
                  <a:cubicBezTo>
                    <a:pt x="39" y="48"/>
                    <a:pt x="36" y="50"/>
                    <a:pt x="33" y="51"/>
                  </a:cubicBezTo>
                  <a:cubicBezTo>
                    <a:pt x="0" y="9"/>
                    <a:pt x="0" y="9"/>
                    <a:pt x="0" y="9"/>
                  </a:cubicBezTo>
                  <a:cubicBezTo>
                    <a:pt x="13" y="0"/>
                    <a:pt x="13" y="0"/>
                    <a:pt x="13" y="0"/>
                  </a:cubicBezTo>
                  <a:lnTo>
                    <a:pt x="42" y="4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6" name="Freeform 1461"/>
            <p:cNvSpPr>
              <a:spLocks/>
            </p:cNvSpPr>
            <p:nvPr/>
          </p:nvSpPr>
          <p:spPr bwMode="auto">
            <a:xfrm>
              <a:off x="1274762" y="-5080000"/>
              <a:ext cx="157163" cy="228600"/>
            </a:xfrm>
            <a:custGeom>
              <a:avLst/>
              <a:gdLst>
                <a:gd name="T0" fmla="*/ 41 w 42"/>
                <a:gd name="T1" fmla="*/ 3 h 61"/>
                <a:gd name="T2" fmla="*/ 20 w 42"/>
                <a:gd name="T3" fmla="*/ 61 h 61"/>
                <a:gd name="T4" fmla="*/ 0 w 42"/>
                <a:gd name="T5" fmla="*/ 28 h 61"/>
                <a:gd name="T6" fmla="*/ 5 w 42"/>
                <a:gd name="T7" fmla="*/ 16 h 61"/>
                <a:gd name="T8" fmla="*/ 41 w 42"/>
                <a:gd name="T9" fmla="*/ 0 h 61"/>
                <a:gd name="T10" fmla="*/ 41 w 42"/>
                <a:gd name="T11" fmla="*/ 3 h 61"/>
              </a:gdLst>
              <a:ahLst/>
              <a:cxnLst>
                <a:cxn ang="0">
                  <a:pos x="T0" y="T1"/>
                </a:cxn>
                <a:cxn ang="0">
                  <a:pos x="T2" y="T3"/>
                </a:cxn>
                <a:cxn ang="0">
                  <a:pos x="T4" y="T5"/>
                </a:cxn>
                <a:cxn ang="0">
                  <a:pos x="T6" y="T7"/>
                </a:cxn>
                <a:cxn ang="0">
                  <a:pos x="T8" y="T9"/>
                </a:cxn>
                <a:cxn ang="0">
                  <a:pos x="T10" y="T11"/>
                </a:cxn>
              </a:cxnLst>
              <a:rect l="0" t="0" r="r" b="b"/>
              <a:pathLst>
                <a:path w="42" h="61">
                  <a:moveTo>
                    <a:pt x="41" y="3"/>
                  </a:moveTo>
                  <a:cubicBezTo>
                    <a:pt x="42" y="25"/>
                    <a:pt x="34" y="46"/>
                    <a:pt x="20" y="61"/>
                  </a:cubicBezTo>
                  <a:cubicBezTo>
                    <a:pt x="0" y="28"/>
                    <a:pt x="0" y="28"/>
                    <a:pt x="0" y="28"/>
                  </a:cubicBezTo>
                  <a:cubicBezTo>
                    <a:pt x="5" y="16"/>
                    <a:pt x="5" y="16"/>
                    <a:pt x="5" y="16"/>
                  </a:cubicBezTo>
                  <a:cubicBezTo>
                    <a:pt x="41" y="0"/>
                    <a:pt x="41" y="0"/>
                    <a:pt x="41" y="0"/>
                  </a:cubicBezTo>
                  <a:cubicBezTo>
                    <a:pt x="41" y="1"/>
                    <a:pt x="41" y="2"/>
                    <a:pt x="4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7" name="Freeform 1462"/>
            <p:cNvSpPr>
              <a:spLocks/>
            </p:cNvSpPr>
            <p:nvPr/>
          </p:nvSpPr>
          <p:spPr bwMode="auto">
            <a:xfrm>
              <a:off x="1004887" y="-4895850"/>
              <a:ext cx="242888" cy="138113"/>
            </a:xfrm>
            <a:custGeom>
              <a:avLst/>
              <a:gdLst>
                <a:gd name="T0" fmla="*/ 65 w 65"/>
                <a:gd name="T1" fmla="*/ 30 h 37"/>
                <a:gd name="T2" fmla="*/ 38 w 65"/>
                <a:gd name="T3" fmla="*/ 36 h 37"/>
                <a:gd name="T4" fmla="*/ 0 w 65"/>
                <a:gd name="T5" fmla="*/ 28 h 37"/>
                <a:gd name="T6" fmla="*/ 26 w 65"/>
                <a:gd name="T7" fmla="*/ 0 h 37"/>
                <a:gd name="T8" fmla="*/ 38 w 65"/>
                <a:gd name="T9" fmla="*/ 1 h 37"/>
                <a:gd name="T10" fmla="*/ 65 w 65"/>
                <a:gd name="T11" fmla="*/ 30 h 37"/>
              </a:gdLst>
              <a:ahLst/>
              <a:cxnLst>
                <a:cxn ang="0">
                  <a:pos x="T0" y="T1"/>
                </a:cxn>
                <a:cxn ang="0">
                  <a:pos x="T2" y="T3"/>
                </a:cxn>
                <a:cxn ang="0">
                  <a:pos x="T4" y="T5"/>
                </a:cxn>
                <a:cxn ang="0">
                  <a:pos x="T6" y="T7"/>
                </a:cxn>
                <a:cxn ang="0">
                  <a:pos x="T8" y="T9"/>
                </a:cxn>
                <a:cxn ang="0">
                  <a:pos x="T10" y="T11"/>
                </a:cxn>
              </a:cxnLst>
              <a:rect l="0" t="0" r="r" b="b"/>
              <a:pathLst>
                <a:path w="65" h="37">
                  <a:moveTo>
                    <a:pt x="65" y="30"/>
                  </a:moveTo>
                  <a:cubicBezTo>
                    <a:pt x="57" y="34"/>
                    <a:pt x="48" y="36"/>
                    <a:pt x="38" y="36"/>
                  </a:cubicBezTo>
                  <a:cubicBezTo>
                    <a:pt x="25" y="37"/>
                    <a:pt x="12" y="34"/>
                    <a:pt x="0" y="28"/>
                  </a:cubicBezTo>
                  <a:cubicBezTo>
                    <a:pt x="26" y="0"/>
                    <a:pt x="26" y="0"/>
                    <a:pt x="26" y="0"/>
                  </a:cubicBezTo>
                  <a:cubicBezTo>
                    <a:pt x="38" y="1"/>
                    <a:pt x="38" y="1"/>
                    <a:pt x="38" y="1"/>
                  </a:cubicBezTo>
                  <a:lnTo>
                    <a:pt x="65"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8" name="Freeform 1463"/>
            <p:cNvSpPr>
              <a:spLocks/>
            </p:cNvSpPr>
            <p:nvPr/>
          </p:nvSpPr>
          <p:spPr bwMode="auto">
            <a:xfrm>
              <a:off x="839787" y="-5094288"/>
              <a:ext cx="146050" cy="231775"/>
            </a:xfrm>
            <a:custGeom>
              <a:avLst/>
              <a:gdLst>
                <a:gd name="T0" fmla="*/ 39 w 39"/>
                <a:gd name="T1" fmla="*/ 27 h 62"/>
                <a:gd name="T2" fmla="*/ 19 w 39"/>
                <a:gd name="T3" fmla="*/ 62 h 62"/>
                <a:gd name="T4" fmla="*/ 0 w 39"/>
                <a:gd name="T5" fmla="*/ 14 h 62"/>
                <a:gd name="T6" fmla="*/ 1 w 39"/>
                <a:gd name="T7" fmla="*/ 0 h 62"/>
                <a:gd name="T8" fmla="*/ 36 w 39"/>
                <a:gd name="T9" fmla="*/ 15 h 62"/>
                <a:gd name="T10" fmla="*/ 39 w 39"/>
                <a:gd name="T11" fmla="*/ 27 h 62"/>
              </a:gdLst>
              <a:ahLst/>
              <a:cxnLst>
                <a:cxn ang="0">
                  <a:pos x="T0" y="T1"/>
                </a:cxn>
                <a:cxn ang="0">
                  <a:pos x="T2" y="T3"/>
                </a:cxn>
                <a:cxn ang="0">
                  <a:pos x="T4" y="T5"/>
                </a:cxn>
                <a:cxn ang="0">
                  <a:pos x="T6" y="T7"/>
                </a:cxn>
                <a:cxn ang="0">
                  <a:pos x="T8" y="T9"/>
                </a:cxn>
                <a:cxn ang="0">
                  <a:pos x="T10" y="T11"/>
                </a:cxn>
              </a:cxnLst>
              <a:rect l="0" t="0" r="r" b="b"/>
              <a:pathLst>
                <a:path w="39" h="62">
                  <a:moveTo>
                    <a:pt x="39" y="27"/>
                  </a:moveTo>
                  <a:cubicBezTo>
                    <a:pt x="19" y="62"/>
                    <a:pt x="19" y="62"/>
                    <a:pt x="19" y="62"/>
                  </a:cubicBezTo>
                  <a:cubicBezTo>
                    <a:pt x="8" y="49"/>
                    <a:pt x="1" y="32"/>
                    <a:pt x="0" y="14"/>
                  </a:cubicBezTo>
                  <a:cubicBezTo>
                    <a:pt x="0" y="9"/>
                    <a:pt x="0" y="4"/>
                    <a:pt x="1" y="0"/>
                  </a:cubicBezTo>
                  <a:cubicBezTo>
                    <a:pt x="36" y="15"/>
                    <a:pt x="36" y="15"/>
                    <a:pt x="36" y="15"/>
                  </a:cubicBezTo>
                  <a:lnTo>
                    <a:pt x="39"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29" name="Freeform 1464"/>
            <p:cNvSpPr>
              <a:spLocks/>
            </p:cNvSpPr>
            <p:nvPr/>
          </p:nvSpPr>
          <p:spPr bwMode="auto">
            <a:xfrm>
              <a:off x="881062" y="-5345113"/>
              <a:ext cx="201613" cy="168275"/>
            </a:xfrm>
            <a:custGeom>
              <a:avLst/>
              <a:gdLst>
                <a:gd name="T0" fmla="*/ 54 w 54"/>
                <a:gd name="T1" fmla="*/ 0 h 45"/>
                <a:gd name="T2" fmla="*/ 50 w 54"/>
                <a:gd name="T3" fmla="*/ 38 h 45"/>
                <a:gd name="T4" fmla="*/ 39 w 54"/>
                <a:gd name="T5" fmla="*/ 45 h 45"/>
                <a:gd name="T6" fmla="*/ 0 w 54"/>
                <a:gd name="T7" fmla="*/ 37 h 45"/>
                <a:gd name="T8" fmla="*/ 54 w 54"/>
                <a:gd name="T9" fmla="*/ 0 h 45"/>
              </a:gdLst>
              <a:ahLst/>
              <a:cxnLst>
                <a:cxn ang="0">
                  <a:pos x="T0" y="T1"/>
                </a:cxn>
                <a:cxn ang="0">
                  <a:pos x="T2" y="T3"/>
                </a:cxn>
                <a:cxn ang="0">
                  <a:pos x="T4" y="T5"/>
                </a:cxn>
                <a:cxn ang="0">
                  <a:pos x="T6" y="T7"/>
                </a:cxn>
                <a:cxn ang="0">
                  <a:pos x="T8" y="T9"/>
                </a:cxn>
              </a:cxnLst>
              <a:rect l="0" t="0" r="r" b="b"/>
              <a:pathLst>
                <a:path w="54" h="45">
                  <a:moveTo>
                    <a:pt x="54" y="0"/>
                  </a:moveTo>
                  <a:cubicBezTo>
                    <a:pt x="50" y="38"/>
                    <a:pt x="50" y="38"/>
                    <a:pt x="50" y="38"/>
                  </a:cubicBezTo>
                  <a:cubicBezTo>
                    <a:pt x="39" y="45"/>
                    <a:pt x="39" y="45"/>
                    <a:pt x="39" y="45"/>
                  </a:cubicBezTo>
                  <a:cubicBezTo>
                    <a:pt x="0" y="37"/>
                    <a:pt x="0" y="37"/>
                    <a:pt x="0" y="37"/>
                  </a:cubicBezTo>
                  <a:cubicBezTo>
                    <a:pt x="12" y="18"/>
                    <a:pt x="31" y="4"/>
                    <a:pt x="5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0" name="Freeform 1465"/>
            <p:cNvSpPr>
              <a:spLocks/>
            </p:cNvSpPr>
            <p:nvPr/>
          </p:nvSpPr>
          <p:spPr bwMode="auto">
            <a:xfrm>
              <a:off x="1203325" y="-5341938"/>
              <a:ext cx="190500" cy="176213"/>
            </a:xfrm>
            <a:custGeom>
              <a:avLst/>
              <a:gdLst>
                <a:gd name="T0" fmla="*/ 51 w 51"/>
                <a:gd name="T1" fmla="*/ 39 h 47"/>
                <a:gd name="T2" fmla="*/ 14 w 51"/>
                <a:gd name="T3" fmla="*/ 47 h 47"/>
                <a:gd name="T4" fmla="*/ 4 w 51"/>
                <a:gd name="T5" fmla="*/ 39 h 47"/>
                <a:gd name="T6" fmla="*/ 0 w 51"/>
                <a:gd name="T7" fmla="*/ 0 h 47"/>
                <a:gd name="T8" fmla="*/ 51 w 51"/>
                <a:gd name="T9" fmla="*/ 39 h 47"/>
              </a:gdLst>
              <a:ahLst/>
              <a:cxnLst>
                <a:cxn ang="0">
                  <a:pos x="T0" y="T1"/>
                </a:cxn>
                <a:cxn ang="0">
                  <a:pos x="T2" y="T3"/>
                </a:cxn>
                <a:cxn ang="0">
                  <a:pos x="T4" y="T5"/>
                </a:cxn>
                <a:cxn ang="0">
                  <a:pos x="T6" y="T7"/>
                </a:cxn>
                <a:cxn ang="0">
                  <a:pos x="T8" y="T9"/>
                </a:cxn>
              </a:cxnLst>
              <a:rect l="0" t="0" r="r" b="b"/>
              <a:pathLst>
                <a:path w="51" h="47">
                  <a:moveTo>
                    <a:pt x="51" y="39"/>
                  </a:moveTo>
                  <a:cubicBezTo>
                    <a:pt x="14" y="47"/>
                    <a:pt x="14" y="47"/>
                    <a:pt x="14" y="47"/>
                  </a:cubicBezTo>
                  <a:cubicBezTo>
                    <a:pt x="4" y="39"/>
                    <a:pt x="4" y="39"/>
                    <a:pt x="4" y="39"/>
                  </a:cubicBezTo>
                  <a:cubicBezTo>
                    <a:pt x="0" y="0"/>
                    <a:pt x="0" y="0"/>
                    <a:pt x="0" y="0"/>
                  </a:cubicBezTo>
                  <a:cubicBezTo>
                    <a:pt x="22" y="5"/>
                    <a:pt x="41" y="19"/>
                    <a:pt x="51" y="3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1" name="Freeform 1466"/>
            <p:cNvSpPr>
              <a:spLocks noEditPoints="1"/>
            </p:cNvSpPr>
            <p:nvPr/>
          </p:nvSpPr>
          <p:spPr bwMode="auto">
            <a:xfrm>
              <a:off x="5484812" y="-5499100"/>
              <a:ext cx="896938" cy="895350"/>
            </a:xfrm>
            <a:custGeom>
              <a:avLst/>
              <a:gdLst>
                <a:gd name="T0" fmla="*/ 196 w 239"/>
                <a:gd name="T1" fmla="*/ 27 h 239"/>
                <a:gd name="T2" fmla="*/ 164 w 239"/>
                <a:gd name="T3" fmla="*/ 9 h 239"/>
                <a:gd name="T4" fmla="*/ 124 w 239"/>
                <a:gd name="T5" fmla="*/ 0 h 239"/>
                <a:gd name="T6" fmla="*/ 120 w 239"/>
                <a:gd name="T7" fmla="*/ 0 h 239"/>
                <a:gd name="T8" fmla="*/ 116 w 239"/>
                <a:gd name="T9" fmla="*/ 0 h 239"/>
                <a:gd name="T10" fmla="*/ 75 w 239"/>
                <a:gd name="T11" fmla="*/ 9 h 239"/>
                <a:gd name="T12" fmla="*/ 44 w 239"/>
                <a:gd name="T13" fmla="*/ 27 h 239"/>
                <a:gd name="T14" fmla="*/ 18 w 239"/>
                <a:gd name="T15" fmla="*/ 57 h 239"/>
                <a:gd name="T16" fmla="*/ 12 w 239"/>
                <a:gd name="T17" fmla="*/ 69 h 239"/>
                <a:gd name="T18" fmla="*/ 0 w 239"/>
                <a:gd name="T19" fmla="*/ 119 h 239"/>
                <a:gd name="T20" fmla="*/ 3 w 239"/>
                <a:gd name="T21" fmla="*/ 143 h 239"/>
                <a:gd name="T22" fmla="*/ 4 w 239"/>
                <a:gd name="T23" fmla="*/ 151 h 239"/>
                <a:gd name="T24" fmla="*/ 18 w 239"/>
                <a:gd name="T25" fmla="*/ 182 h 239"/>
                <a:gd name="T26" fmla="*/ 120 w 239"/>
                <a:gd name="T27" fmla="*/ 239 h 239"/>
                <a:gd name="T28" fmla="*/ 235 w 239"/>
                <a:gd name="T29" fmla="*/ 151 h 239"/>
                <a:gd name="T30" fmla="*/ 239 w 239"/>
                <a:gd name="T31" fmla="*/ 119 h 239"/>
                <a:gd name="T32" fmla="*/ 196 w 239"/>
                <a:gd name="T33" fmla="*/ 27 h 239"/>
                <a:gd name="T34" fmla="*/ 120 w 239"/>
                <a:gd name="T35" fmla="*/ 212 h 239"/>
                <a:gd name="T36" fmla="*/ 33 w 239"/>
                <a:gd name="T37" fmla="*/ 151 h 239"/>
                <a:gd name="T38" fmla="*/ 31 w 239"/>
                <a:gd name="T39" fmla="*/ 143 h 239"/>
                <a:gd name="T40" fmla="*/ 27 w 239"/>
                <a:gd name="T41" fmla="*/ 119 h 239"/>
                <a:gd name="T42" fmla="*/ 43 w 239"/>
                <a:gd name="T43" fmla="*/ 69 h 239"/>
                <a:gd name="T44" fmla="*/ 82 w 239"/>
                <a:gd name="T45" fmla="*/ 35 h 239"/>
                <a:gd name="T46" fmla="*/ 116 w 239"/>
                <a:gd name="T47" fmla="*/ 27 h 239"/>
                <a:gd name="T48" fmla="*/ 120 w 239"/>
                <a:gd name="T49" fmla="*/ 27 h 239"/>
                <a:gd name="T50" fmla="*/ 124 w 239"/>
                <a:gd name="T51" fmla="*/ 27 h 239"/>
                <a:gd name="T52" fmla="*/ 160 w 239"/>
                <a:gd name="T53" fmla="*/ 37 h 239"/>
                <a:gd name="T54" fmla="*/ 212 w 239"/>
                <a:gd name="T55" fmla="*/ 119 h 239"/>
                <a:gd name="T56" fmla="*/ 206 w 239"/>
                <a:gd name="T57" fmla="*/ 151 h 239"/>
                <a:gd name="T58" fmla="*/ 120 w 239"/>
                <a:gd name="T59" fmla="*/ 2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239">
                  <a:moveTo>
                    <a:pt x="196" y="27"/>
                  </a:moveTo>
                  <a:cubicBezTo>
                    <a:pt x="186" y="20"/>
                    <a:pt x="175" y="13"/>
                    <a:pt x="164" y="9"/>
                  </a:cubicBezTo>
                  <a:cubicBezTo>
                    <a:pt x="151" y="4"/>
                    <a:pt x="138" y="1"/>
                    <a:pt x="124" y="0"/>
                  </a:cubicBezTo>
                  <a:cubicBezTo>
                    <a:pt x="122" y="0"/>
                    <a:pt x="121" y="0"/>
                    <a:pt x="120" y="0"/>
                  </a:cubicBezTo>
                  <a:cubicBezTo>
                    <a:pt x="118" y="0"/>
                    <a:pt x="117" y="0"/>
                    <a:pt x="116" y="0"/>
                  </a:cubicBezTo>
                  <a:cubicBezTo>
                    <a:pt x="101" y="1"/>
                    <a:pt x="88" y="4"/>
                    <a:pt x="75" y="9"/>
                  </a:cubicBezTo>
                  <a:cubicBezTo>
                    <a:pt x="64" y="13"/>
                    <a:pt x="53" y="20"/>
                    <a:pt x="44" y="27"/>
                  </a:cubicBezTo>
                  <a:cubicBezTo>
                    <a:pt x="34" y="36"/>
                    <a:pt x="25" y="46"/>
                    <a:pt x="18" y="57"/>
                  </a:cubicBezTo>
                  <a:cubicBezTo>
                    <a:pt x="16" y="61"/>
                    <a:pt x="13" y="65"/>
                    <a:pt x="12" y="69"/>
                  </a:cubicBezTo>
                  <a:cubicBezTo>
                    <a:pt x="4" y="84"/>
                    <a:pt x="0" y="101"/>
                    <a:pt x="0" y="119"/>
                  </a:cubicBezTo>
                  <a:cubicBezTo>
                    <a:pt x="0" y="128"/>
                    <a:pt x="1" y="135"/>
                    <a:pt x="3" y="143"/>
                  </a:cubicBezTo>
                  <a:cubicBezTo>
                    <a:pt x="3" y="146"/>
                    <a:pt x="4" y="148"/>
                    <a:pt x="4" y="151"/>
                  </a:cubicBezTo>
                  <a:cubicBezTo>
                    <a:pt x="8" y="162"/>
                    <a:pt x="12" y="173"/>
                    <a:pt x="18" y="182"/>
                  </a:cubicBezTo>
                  <a:cubicBezTo>
                    <a:pt x="39" y="216"/>
                    <a:pt x="77" y="239"/>
                    <a:pt x="120" y="239"/>
                  </a:cubicBezTo>
                  <a:cubicBezTo>
                    <a:pt x="175" y="239"/>
                    <a:pt x="221" y="202"/>
                    <a:pt x="235" y="151"/>
                  </a:cubicBezTo>
                  <a:cubicBezTo>
                    <a:pt x="238" y="141"/>
                    <a:pt x="239" y="130"/>
                    <a:pt x="239" y="119"/>
                  </a:cubicBezTo>
                  <a:cubicBezTo>
                    <a:pt x="239" y="82"/>
                    <a:pt x="222" y="49"/>
                    <a:pt x="196" y="27"/>
                  </a:cubicBezTo>
                  <a:close/>
                  <a:moveTo>
                    <a:pt x="120" y="212"/>
                  </a:moveTo>
                  <a:cubicBezTo>
                    <a:pt x="80" y="212"/>
                    <a:pt x="46" y="186"/>
                    <a:pt x="33" y="151"/>
                  </a:cubicBezTo>
                  <a:cubicBezTo>
                    <a:pt x="32" y="148"/>
                    <a:pt x="31" y="146"/>
                    <a:pt x="31" y="143"/>
                  </a:cubicBezTo>
                  <a:cubicBezTo>
                    <a:pt x="28" y="135"/>
                    <a:pt x="27" y="128"/>
                    <a:pt x="27" y="119"/>
                  </a:cubicBezTo>
                  <a:cubicBezTo>
                    <a:pt x="27" y="101"/>
                    <a:pt x="33" y="83"/>
                    <a:pt x="43" y="69"/>
                  </a:cubicBezTo>
                  <a:cubicBezTo>
                    <a:pt x="52" y="54"/>
                    <a:pt x="66" y="43"/>
                    <a:pt x="82" y="35"/>
                  </a:cubicBezTo>
                  <a:cubicBezTo>
                    <a:pt x="92" y="31"/>
                    <a:pt x="104" y="28"/>
                    <a:pt x="116" y="27"/>
                  </a:cubicBezTo>
                  <a:cubicBezTo>
                    <a:pt x="117" y="27"/>
                    <a:pt x="118" y="27"/>
                    <a:pt x="120" y="27"/>
                  </a:cubicBezTo>
                  <a:cubicBezTo>
                    <a:pt x="121" y="27"/>
                    <a:pt x="122" y="27"/>
                    <a:pt x="124" y="27"/>
                  </a:cubicBezTo>
                  <a:cubicBezTo>
                    <a:pt x="137" y="28"/>
                    <a:pt x="149" y="31"/>
                    <a:pt x="160" y="37"/>
                  </a:cubicBezTo>
                  <a:cubicBezTo>
                    <a:pt x="191" y="52"/>
                    <a:pt x="212" y="83"/>
                    <a:pt x="212" y="119"/>
                  </a:cubicBezTo>
                  <a:cubicBezTo>
                    <a:pt x="212" y="131"/>
                    <a:pt x="210" y="141"/>
                    <a:pt x="206" y="151"/>
                  </a:cubicBezTo>
                  <a:cubicBezTo>
                    <a:pt x="193" y="186"/>
                    <a:pt x="159" y="212"/>
                    <a:pt x="120" y="212"/>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2" name="Freeform 1467"/>
            <p:cNvSpPr>
              <a:spLocks noEditPoints="1"/>
            </p:cNvSpPr>
            <p:nvPr/>
          </p:nvSpPr>
          <p:spPr bwMode="auto">
            <a:xfrm>
              <a:off x="5586412" y="-5397500"/>
              <a:ext cx="693738" cy="693738"/>
            </a:xfrm>
            <a:custGeom>
              <a:avLst/>
              <a:gdLst>
                <a:gd name="T0" fmla="*/ 133 w 185"/>
                <a:gd name="T1" fmla="*/ 10 h 185"/>
                <a:gd name="T2" fmla="*/ 97 w 185"/>
                <a:gd name="T3" fmla="*/ 0 h 185"/>
                <a:gd name="T4" fmla="*/ 93 w 185"/>
                <a:gd name="T5" fmla="*/ 0 h 185"/>
                <a:gd name="T6" fmla="*/ 89 w 185"/>
                <a:gd name="T7" fmla="*/ 0 h 185"/>
                <a:gd name="T8" fmla="*/ 55 w 185"/>
                <a:gd name="T9" fmla="*/ 8 h 185"/>
                <a:gd name="T10" fmla="*/ 16 w 185"/>
                <a:gd name="T11" fmla="*/ 42 h 185"/>
                <a:gd name="T12" fmla="*/ 0 w 185"/>
                <a:gd name="T13" fmla="*/ 92 h 185"/>
                <a:gd name="T14" fmla="*/ 4 w 185"/>
                <a:gd name="T15" fmla="*/ 116 h 185"/>
                <a:gd name="T16" fmla="*/ 6 w 185"/>
                <a:gd name="T17" fmla="*/ 124 h 185"/>
                <a:gd name="T18" fmla="*/ 93 w 185"/>
                <a:gd name="T19" fmla="*/ 185 h 185"/>
                <a:gd name="T20" fmla="*/ 179 w 185"/>
                <a:gd name="T21" fmla="*/ 124 h 185"/>
                <a:gd name="T22" fmla="*/ 185 w 185"/>
                <a:gd name="T23" fmla="*/ 92 h 185"/>
                <a:gd name="T24" fmla="*/ 133 w 185"/>
                <a:gd name="T25" fmla="*/ 10 h 185"/>
                <a:gd name="T26" fmla="*/ 96 w 185"/>
                <a:gd name="T27" fmla="*/ 177 h 185"/>
                <a:gd name="T28" fmla="*/ 15 w 185"/>
                <a:gd name="T29" fmla="*/ 124 h 185"/>
                <a:gd name="T30" fmla="*/ 12 w 185"/>
                <a:gd name="T31" fmla="*/ 116 h 185"/>
                <a:gd name="T32" fmla="*/ 9 w 185"/>
                <a:gd name="T33" fmla="*/ 96 h 185"/>
                <a:gd name="T34" fmla="*/ 26 w 185"/>
                <a:gd name="T35" fmla="*/ 42 h 185"/>
                <a:gd name="T36" fmla="*/ 55 w 185"/>
                <a:gd name="T37" fmla="*/ 17 h 185"/>
                <a:gd name="T38" fmla="*/ 89 w 185"/>
                <a:gd name="T39" fmla="*/ 8 h 185"/>
                <a:gd name="T40" fmla="*/ 89 w 185"/>
                <a:gd name="T41" fmla="*/ 8 h 185"/>
                <a:gd name="T42" fmla="*/ 97 w 185"/>
                <a:gd name="T43" fmla="*/ 9 h 185"/>
                <a:gd name="T44" fmla="*/ 133 w 185"/>
                <a:gd name="T45" fmla="*/ 19 h 185"/>
                <a:gd name="T46" fmla="*/ 177 w 185"/>
                <a:gd name="T47" fmla="*/ 89 h 185"/>
                <a:gd name="T48" fmla="*/ 171 w 185"/>
                <a:gd name="T49" fmla="*/ 124 h 185"/>
                <a:gd name="T50" fmla="*/ 96 w 185"/>
                <a:gd name="T51"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5">
                  <a:moveTo>
                    <a:pt x="133" y="10"/>
                  </a:moveTo>
                  <a:cubicBezTo>
                    <a:pt x="122" y="4"/>
                    <a:pt x="110" y="1"/>
                    <a:pt x="97" y="0"/>
                  </a:cubicBezTo>
                  <a:cubicBezTo>
                    <a:pt x="95" y="0"/>
                    <a:pt x="94" y="0"/>
                    <a:pt x="93" y="0"/>
                  </a:cubicBezTo>
                  <a:cubicBezTo>
                    <a:pt x="91" y="0"/>
                    <a:pt x="90" y="0"/>
                    <a:pt x="89" y="0"/>
                  </a:cubicBezTo>
                  <a:cubicBezTo>
                    <a:pt x="77" y="1"/>
                    <a:pt x="65" y="4"/>
                    <a:pt x="55" y="8"/>
                  </a:cubicBezTo>
                  <a:cubicBezTo>
                    <a:pt x="39" y="16"/>
                    <a:pt x="25" y="27"/>
                    <a:pt x="16" y="42"/>
                  </a:cubicBezTo>
                  <a:cubicBezTo>
                    <a:pt x="6" y="56"/>
                    <a:pt x="0" y="74"/>
                    <a:pt x="0" y="92"/>
                  </a:cubicBezTo>
                  <a:cubicBezTo>
                    <a:pt x="0" y="101"/>
                    <a:pt x="1" y="108"/>
                    <a:pt x="4" y="116"/>
                  </a:cubicBezTo>
                  <a:cubicBezTo>
                    <a:pt x="4" y="119"/>
                    <a:pt x="5" y="121"/>
                    <a:pt x="6" y="124"/>
                  </a:cubicBezTo>
                  <a:cubicBezTo>
                    <a:pt x="19" y="159"/>
                    <a:pt x="53" y="185"/>
                    <a:pt x="93" y="185"/>
                  </a:cubicBezTo>
                  <a:cubicBezTo>
                    <a:pt x="132" y="185"/>
                    <a:pt x="166" y="159"/>
                    <a:pt x="179" y="124"/>
                  </a:cubicBezTo>
                  <a:cubicBezTo>
                    <a:pt x="183" y="114"/>
                    <a:pt x="185" y="104"/>
                    <a:pt x="185" y="92"/>
                  </a:cubicBezTo>
                  <a:cubicBezTo>
                    <a:pt x="185" y="56"/>
                    <a:pt x="164" y="25"/>
                    <a:pt x="133" y="10"/>
                  </a:cubicBezTo>
                  <a:close/>
                  <a:moveTo>
                    <a:pt x="96" y="177"/>
                  </a:moveTo>
                  <a:cubicBezTo>
                    <a:pt x="60" y="178"/>
                    <a:pt x="28" y="156"/>
                    <a:pt x="15" y="124"/>
                  </a:cubicBezTo>
                  <a:cubicBezTo>
                    <a:pt x="14" y="122"/>
                    <a:pt x="13" y="119"/>
                    <a:pt x="12" y="116"/>
                  </a:cubicBezTo>
                  <a:cubicBezTo>
                    <a:pt x="10" y="110"/>
                    <a:pt x="9" y="103"/>
                    <a:pt x="9" y="96"/>
                  </a:cubicBezTo>
                  <a:cubicBezTo>
                    <a:pt x="8" y="76"/>
                    <a:pt x="14" y="57"/>
                    <a:pt x="26" y="42"/>
                  </a:cubicBezTo>
                  <a:cubicBezTo>
                    <a:pt x="33" y="31"/>
                    <a:pt x="43" y="23"/>
                    <a:pt x="55" y="17"/>
                  </a:cubicBezTo>
                  <a:cubicBezTo>
                    <a:pt x="65" y="12"/>
                    <a:pt x="76" y="9"/>
                    <a:pt x="89" y="8"/>
                  </a:cubicBezTo>
                  <a:cubicBezTo>
                    <a:pt x="89" y="8"/>
                    <a:pt x="89" y="8"/>
                    <a:pt x="89" y="8"/>
                  </a:cubicBezTo>
                  <a:cubicBezTo>
                    <a:pt x="91" y="8"/>
                    <a:pt x="94" y="8"/>
                    <a:pt x="97" y="9"/>
                  </a:cubicBezTo>
                  <a:cubicBezTo>
                    <a:pt x="110" y="9"/>
                    <a:pt x="122" y="13"/>
                    <a:pt x="133" y="19"/>
                  </a:cubicBezTo>
                  <a:cubicBezTo>
                    <a:pt x="158" y="33"/>
                    <a:pt x="175" y="58"/>
                    <a:pt x="177" y="89"/>
                  </a:cubicBezTo>
                  <a:cubicBezTo>
                    <a:pt x="177" y="101"/>
                    <a:pt x="175" y="113"/>
                    <a:pt x="171" y="124"/>
                  </a:cubicBezTo>
                  <a:cubicBezTo>
                    <a:pt x="159" y="154"/>
                    <a:pt x="130" y="175"/>
                    <a:pt x="96" y="177"/>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3" name="Freeform 1468"/>
            <p:cNvSpPr>
              <a:spLocks noEditPoints="1"/>
            </p:cNvSpPr>
            <p:nvPr/>
          </p:nvSpPr>
          <p:spPr bwMode="auto">
            <a:xfrm>
              <a:off x="5616575" y="-5368925"/>
              <a:ext cx="633413" cy="638175"/>
            </a:xfrm>
            <a:custGeom>
              <a:avLst/>
              <a:gdLst>
                <a:gd name="T0" fmla="*/ 89 w 169"/>
                <a:gd name="T1" fmla="*/ 1 h 170"/>
                <a:gd name="T2" fmla="*/ 81 w 169"/>
                <a:gd name="T3" fmla="*/ 0 h 170"/>
                <a:gd name="T4" fmla="*/ 18 w 169"/>
                <a:gd name="T5" fmla="*/ 34 h 170"/>
                <a:gd name="T6" fmla="*/ 4 w 169"/>
                <a:gd name="T7" fmla="*/ 108 h 170"/>
                <a:gd name="T8" fmla="*/ 88 w 169"/>
                <a:gd name="T9" fmla="*/ 169 h 170"/>
                <a:gd name="T10" fmla="*/ 169 w 169"/>
                <a:gd name="T11" fmla="*/ 81 h 170"/>
                <a:gd name="T12" fmla="*/ 162 w 169"/>
                <a:gd name="T13" fmla="*/ 68 h 170"/>
                <a:gd name="T14" fmla="*/ 111 w 169"/>
                <a:gd name="T15" fmla="*/ 86 h 170"/>
                <a:gd name="T16" fmla="*/ 125 w 169"/>
                <a:gd name="T17" fmla="*/ 67 h 170"/>
                <a:gd name="T18" fmla="*/ 162 w 169"/>
                <a:gd name="T19" fmla="*/ 68 h 170"/>
                <a:gd name="T20" fmla="*/ 154 w 169"/>
                <a:gd name="T21" fmla="*/ 47 h 170"/>
                <a:gd name="T22" fmla="*/ 117 w 169"/>
                <a:gd name="T23" fmla="*/ 55 h 170"/>
                <a:gd name="T24" fmla="*/ 103 w 169"/>
                <a:gd name="T25" fmla="*/ 8 h 170"/>
                <a:gd name="T26" fmla="*/ 97 w 169"/>
                <a:gd name="T27" fmla="*/ 77 h 170"/>
                <a:gd name="T28" fmla="*/ 99 w 169"/>
                <a:gd name="T29" fmla="*/ 83 h 170"/>
                <a:gd name="T30" fmla="*/ 97 w 169"/>
                <a:gd name="T31" fmla="*/ 77 h 170"/>
                <a:gd name="T32" fmla="*/ 74 w 169"/>
                <a:gd name="T33" fmla="*/ 94 h 170"/>
                <a:gd name="T34" fmla="*/ 79 w 169"/>
                <a:gd name="T35" fmla="*/ 98 h 170"/>
                <a:gd name="T36" fmla="*/ 91 w 169"/>
                <a:gd name="T37" fmla="*/ 94 h 170"/>
                <a:gd name="T38" fmla="*/ 95 w 169"/>
                <a:gd name="T39" fmla="*/ 99 h 170"/>
                <a:gd name="T40" fmla="*/ 91 w 169"/>
                <a:gd name="T41" fmla="*/ 94 h 170"/>
                <a:gd name="T42" fmla="*/ 83 w 169"/>
                <a:gd name="T43" fmla="*/ 6 h 170"/>
                <a:gd name="T44" fmla="*/ 92 w 169"/>
                <a:gd name="T45" fmla="*/ 6 h 170"/>
                <a:gd name="T46" fmla="*/ 79 w 169"/>
                <a:gd name="T47" fmla="*/ 60 h 170"/>
                <a:gd name="T48" fmla="*/ 88 w 169"/>
                <a:gd name="T49" fmla="*/ 70 h 170"/>
                <a:gd name="T50" fmla="*/ 81 w 169"/>
                <a:gd name="T51" fmla="*/ 70 h 170"/>
                <a:gd name="T52" fmla="*/ 88 w 169"/>
                <a:gd name="T53" fmla="*/ 70 h 170"/>
                <a:gd name="T54" fmla="*/ 85 w 169"/>
                <a:gd name="T55" fmla="*/ 75 h 170"/>
                <a:gd name="T56" fmla="*/ 95 w 169"/>
                <a:gd name="T57" fmla="*/ 84 h 170"/>
                <a:gd name="T58" fmla="*/ 85 w 169"/>
                <a:gd name="T59" fmla="*/ 94 h 170"/>
                <a:gd name="T60" fmla="*/ 75 w 169"/>
                <a:gd name="T61" fmla="*/ 84 h 170"/>
                <a:gd name="T62" fmla="*/ 74 w 169"/>
                <a:gd name="T63" fmla="*/ 81 h 170"/>
                <a:gd name="T64" fmla="*/ 68 w 169"/>
                <a:gd name="T65" fmla="*/ 79 h 170"/>
                <a:gd name="T66" fmla="*/ 74 w 169"/>
                <a:gd name="T67" fmla="*/ 81 h 170"/>
                <a:gd name="T68" fmla="*/ 47 w 169"/>
                <a:gd name="T69" fmla="*/ 15 h 170"/>
                <a:gd name="T70" fmla="*/ 67 w 169"/>
                <a:gd name="T71" fmla="*/ 45 h 170"/>
                <a:gd name="T72" fmla="*/ 17 w 169"/>
                <a:gd name="T73" fmla="*/ 44 h 170"/>
                <a:gd name="T74" fmla="*/ 13 w 169"/>
                <a:gd name="T75" fmla="*/ 53 h 170"/>
                <a:gd name="T76" fmla="*/ 59 w 169"/>
                <a:gd name="T77" fmla="*/ 83 h 170"/>
                <a:gd name="T78" fmla="*/ 13 w 169"/>
                <a:gd name="T79" fmla="*/ 53 h 170"/>
                <a:gd name="T80" fmla="*/ 13 w 169"/>
                <a:gd name="T81" fmla="*/ 116 h 170"/>
                <a:gd name="T82" fmla="*/ 6 w 169"/>
                <a:gd name="T83" fmla="*/ 88 h 170"/>
                <a:gd name="T84" fmla="*/ 41 w 169"/>
                <a:gd name="T85" fmla="*/ 89 h 170"/>
                <a:gd name="T86" fmla="*/ 41 w 169"/>
                <a:gd name="T87" fmla="*/ 108 h 170"/>
                <a:gd name="T88" fmla="*/ 25 w 169"/>
                <a:gd name="T89" fmla="*/ 136 h 170"/>
                <a:gd name="T90" fmla="*/ 50 w 169"/>
                <a:gd name="T91" fmla="*/ 116 h 170"/>
                <a:gd name="T92" fmla="*/ 62 w 169"/>
                <a:gd name="T93" fmla="*/ 99 h 170"/>
                <a:gd name="T94" fmla="*/ 75 w 169"/>
                <a:gd name="T95" fmla="*/ 108 h 170"/>
                <a:gd name="T96" fmla="*/ 40 w 169"/>
                <a:gd name="T97" fmla="*/ 149 h 170"/>
                <a:gd name="T98" fmla="*/ 88 w 169"/>
                <a:gd name="T99" fmla="*/ 163 h 170"/>
                <a:gd name="T100" fmla="*/ 75 w 169"/>
                <a:gd name="T101" fmla="*/ 127 h 170"/>
                <a:gd name="T102" fmla="*/ 115 w 169"/>
                <a:gd name="T103" fmla="*/ 157 h 170"/>
                <a:gd name="T104" fmla="*/ 124 w 169"/>
                <a:gd name="T105" fmla="*/ 152 h 170"/>
                <a:gd name="T106" fmla="*/ 91 w 169"/>
                <a:gd name="T107" fmla="*/ 110 h 170"/>
                <a:gd name="T108" fmla="*/ 113 w 169"/>
                <a:gd name="T109" fmla="*/ 116 h 170"/>
                <a:gd name="T110" fmla="*/ 124 w 169"/>
                <a:gd name="T111" fmla="*/ 152 h 170"/>
                <a:gd name="T112" fmla="*/ 141 w 169"/>
                <a:gd name="T113" fmla="*/ 139 h 170"/>
                <a:gd name="T114" fmla="*/ 125 w 169"/>
                <a:gd name="T115" fmla="*/ 112 h 170"/>
                <a:gd name="T116" fmla="*/ 125 w 169"/>
                <a:gd name="T117" fmla="*/ 98 h 170"/>
                <a:gd name="T118" fmla="*/ 163 w 169"/>
                <a:gd name="T119" fmla="*/ 78 h 170"/>
                <a:gd name="T120" fmla="*/ 157 w 169"/>
                <a:gd name="T121"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70">
                  <a:moveTo>
                    <a:pt x="125" y="11"/>
                  </a:moveTo>
                  <a:cubicBezTo>
                    <a:pt x="114" y="5"/>
                    <a:pt x="102" y="1"/>
                    <a:pt x="89" y="1"/>
                  </a:cubicBezTo>
                  <a:cubicBezTo>
                    <a:pt x="86" y="0"/>
                    <a:pt x="83" y="0"/>
                    <a:pt x="81" y="0"/>
                  </a:cubicBezTo>
                  <a:cubicBezTo>
                    <a:pt x="81" y="0"/>
                    <a:pt x="81" y="0"/>
                    <a:pt x="81" y="0"/>
                  </a:cubicBezTo>
                  <a:cubicBezTo>
                    <a:pt x="68" y="1"/>
                    <a:pt x="57" y="4"/>
                    <a:pt x="47" y="9"/>
                  </a:cubicBezTo>
                  <a:cubicBezTo>
                    <a:pt x="35" y="15"/>
                    <a:pt x="25" y="23"/>
                    <a:pt x="18" y="34"/>
                  </a:cubicBezTo>
                  <a:cubicBezTo>
                    <a:pt x="6" y="49"/>
                    <a:pt x="0" y="68"/>
                    <a:pt x="1" y="88"/>
                  </a:cubicBezTo>
                  <a:cubicBezTo>
                    <a:pt x="1" y="95"/>
                    <a:pt x="2" y="102"/>
                    <a:pt x="4" y="108"/>
                  </a:cubicBezTo>
                  <a:cubicBezTo>
                    <a:pt x="5" y="111"/>
                    <a:pt x="6" y="114"/>
                    <a:pt x="7" y="116"/>
                  </a:cubicBezTo>
                  <a:cubicBezTo>
                    <a:pt x="20" y="148"/>
                    <a:pt x="52" y="170"/>
                    <a:pt x="88" y="169"/>
                  </a:cubicBezTo>
                  <a:cubicBezTo>
                    <a:pt x="122" y="167"/>
                    <a:pt x="151" y="146"/>
                    <a:pt x="163" y="116"/>
                  </a:cubicBezTo>
                  <a:cubicBezTo>
                    <a:pt x="167" y="105"/>
                    <a:pt x="169" y="93"/>
                    <a:pt x="169" y="81"/>
                  </a:cubicBezTo>
                  <a:cubicBezTo>
                    <a:pt x="167" y="50"/>
                    <a:pt x="150" y="25"/>
                    <a:pt x="125" y="11"/>
                  </a:cubicBezTo>
                  <a:close/>
                  <a:moveTo>
                    <a:pt x="162" y="68"/>
                  </a:moveTo>
                  <a:cubicBezTo>
                    <a:pt x="125" y="81"/>
                    <a:pt x="125" y="81"/>
                    <a:pt x="125" y="81"/>
                  </a:cubicBezTo>
                  <a:cubicBezTo>
                    <a:pt x="111" y="86"/>
                    <a:pt x="111" y="86"/>
                    <a:pt x="111" y="86"/>
                  </a:cubicBezTo>
                  <a:cubicBezTo>
                    <a:pt x="106" y="71"/>
                    <a:pt x="106" y="71"/>
                    <a:pt x="106" y="71"/>
                  </a:cubicBezTo>
                  <a:cubicBezTo>
                    <a:pt x="125" y="67"/>
                    <a:pt x="125" y="67"/>
                    <a:pt x="125" y="67"/>
                  </a:cubicBezTo>
                  <a:cubicBezTo>
                    <a:pt x="159" y="58"/>
                    <a:pt x="159" y="58"/>
                    <a:pt x="159" y="58"/>
                  </a:cubicBezTo>
                  <a:cubicBezTo>
                    <a:pt x="160" y="61"/>
                    <a:pt x="161" y="65"/>
                    <a:pt x="162" y="68"/>
                  </a:cubicBezTo>
                  <a:close/>
                  <a:moveTo>
                    <a:pt x="125" y="17"/>
                  </a:moveTo>
                  <a:cubicBezTo>
                    <a:pt x="137" y="24"/>
                    <a:pt x="147" y="35"/>
                    <a:pt x="154" y="47"/>
                  </a:cubicBezTo>
                  <a:cubicBezTo>
                    <a:pt x="125" y="54"/>
                    <a:pt x="125" y="54"/>
                    <a:pt x="125" y="54"/>
                  </a:cubicBezTo>
                  <a:cubicBezTo>
                    <a:pt x="117" y="55"/>
                    <a:pt x="117" y="55"/>
                    <a:pt x="117" y="55"/>
                  </a:cubicBezTo>
                  <a:cubicBezTo>
                    <a:pt x="107" y="47"/>
                    <a:pt x="107" y="47"/>
                    <a:pt x="107" y="47"/>
                  </a:cubicBezTo>
                  <a:cubicBezTo>
                    <a:pt x="103" y="8"/>
                    <a:pt x="103" y="8"/>
                    <a:pt x="103" y="8"/>
                  </a:cubicBezTo>
                  <a:cubicBezTo>
                    <a:pt x="111" y="10"/>
                    <a:pt x="118" y="13"/>
                    <a:pt x="125" y="17"/>
                  </a:cubicBezTo>
                  <a:close/>
                  <a:moveTo>
                    <a:pt x="97" y="77"/>
                  </a:moveTo>
                  <a:cubicBezTo>
                    <a:pt x="99" y="76"/>
                    <a:pt x="101" y="77"/>
                    <a:pt x="101" y="79"/>
                  </a:cubicBezTo>
                  <a:cubicBezTo>
                    <a:pt x="102" y="81"/>
                    <a:pt x="101" y="83"/>
                    <a:pt x="99" y="83"/>
                  </a:cubicBezTo>
                  <a:cubicBezTo>
                    <a:pt x="98" y="84"/>
                    <a:pt x="96" y="83"/>
                    <a:pt x="95" y="81"/>
                  </a:cubicBezTo>
                  <a:cubicBezTo>
                    <a:pt x="95" y="79"/>
                    <a:pt x="96" y="78"/>
                    <a:pt x="97" y="77"/>
                  </a:cubicBezTo>
                  <a:close/>
                  <a:moveTo>
                    <a:pt x="74" y="99"/>
                  </a:moveTo>
                  <a:cubicBezTo>
                    <a:pt x="73" y="98"/>
                    <a:pt x="73" y="96"/>
                    <a:pt x="74" y="94"/>
                  </a:cubicBezTo>
                  <a:cubicBezTo>
                    <a:pt x="75" y="93"/>
                    <a:pt x="77" y="92"/>
                    <a:pt x="78" y="94"/>
                  </a:cubicBezTo>
                  <a:cubicBezTo>
                    <a:pt x="79" y="94"/>
                    <a:pt x="80" y="96"/>
                    <a:pt x="79" y="98"/>
                  </a:cubicBezTo>
                  <a:cubicBezTo>
                    <a:pt x="78" y="99"/>
                    <a:pt x="76" y="100"/>
                    <a:pt x="74" y="99"/>
                  </a:cubicBezTo>
                  <a:close/>
                  <a:moveTo>
                    <a:pt x="91" y="94"/>
                  </a:moveTo>
                  <a:cubicBezTo>
                    <a:pt x="92" y="92"/>
                    <a:pt x="95" y="93"/>
                    <a:pt x="96" y="94"/>
                  </a:cubicBezTo>
                  <a:cubicBezTo>
                    <a:pt x="97" y="96"/>
                    <a:pt x="96" y="98"/>
                    <a:pt x="95" y="99"/>
                  </a:cubicBezTo>
                  <a:cubicBezTo>
                    <a:pt x="94" y="100"/>
                    <a:pt x="91" y="99"/>
                    <a:pt x="90" y="98"/>
                  </a:cubicBezTo>
                  <a:cubicBezTo>
                    <a:pt x="89" y="96"/>
                    <a:pt x="90" y="94"/>
                    <a:pt x="91" y="94"/>
                  </a:cubicBezTo>
                  <a:close/>
                  <a:moveTo>
                    <a:pt x="81" y="36"/>
                  </a:moveTo>
                  <a:cubicBezTo>
                    <a:pt x="83" y="6"/>
                    <a:pt x="83" y="6"/>
                    <a:pt x="83" y="6"/>
                  </a:cubicBezTo>
                  <a:cubicBezTo>
                    <a:pt x="85" y="6"/>
                    <a:pt x="87" y="6"/>
                    <a:pt x="89" y="6"/>
                  </a:cubicBezTo>
                  <a:cubicBezTo>
                    <a:pt x="90" y="6"/>
                    <a:pt x="91" y="6"/>
                    <a:pt x="92" y="6"/>
                  </a:cubicBezTo>
                  <a:cubicBezTo>
                    <a:pt x="95" y="60"/>
                    <a:pt x="95" y="60"/>
                    <a:pt x="95" y="60"/>
                  </a:cubicBezTo>
                  <a:cubicBezTo>
                    <a:pt x="79" y="60"/>
                    <a:pt x="79" y="60"/>
                    <a:pt x="79" y="60"/>
                  </a:cubicBezTo>
                  <a:lnTo>
                    <a:pt x="81" y="36"/>
                  </a:lnTo>
                  <a:close/>
                  <a:moveTo>
                    <a:pt x="88" y="70"/>
                  </a:moveTo>
                  <a:cubicBezTo>
                    <a:pt x="88" y="72"/>
                    <a:pt x="86" y="73"/>
                    <a:pt x="85" y="73"/>
                  </a:cubicBezTo>
                  <a:cubicBezTo>
                    <a:pt x="83" y="73"/>
                    <a:pt x="81" y="72"/>
                    <a:pt x="81" y="70"/>
                  </a:cubicBezTo>
                  <a:cubicBezTo>
                    <a:pt x="81" y="68"/>
                    <a:pt x="83" y="67"/>
                    <a:pt x="85" y="67"/>
                  </a:cubicBezTo>
                  <a:cubicBezTo>
                    <a:pt x="86" y="67"/>
                    <a:pt x="88" y="68"/>
                    <a:pt x="88" y="70"/>
                  </a:cubicBezTo>
                  <a:close/>
                  <a:moveTo>
                    <a:pt x="81" y="76"/>
                  </a:moveTo>
                  <a:cubicBezTo>
                    <a:pt x="82" y="75"/>
                    <a:pt x="83" y="75"/>
                    <a:pt x="85" y="75"/>
                  </a:cubicBezTo>
                  <a:cubicBezTo>
                    <a:pt x="86" y="75"/>
                    <a:pt x="87" y="75"/>
                    <a:pt x="89" y="76"/>
                  </a:cubicBezTo>
                  <a:cubicBezTo>
                    <a:pt x="92" y="77"/>
                    <a:pt x="95" y="81"/>
                    <a:pt x="95" y="84"/>
                  </a:cubicBezTo>
                  <a:cubicBezTo>
                    <a:pt x="95" y="89"/>
                    <a:pt x="92" y="92"/>
                    <a:pt x="89" y="93"/>
                  </a:cubicBezTo>
                  <a:cubicBezTo>
                    <a:pt x="87" y="94"/>
                    <a:pt x="86" y="94"/>
                    <a:pt x="85" y="94"/>
                  </a:cubicBezTo>
                  <a:cubicBezTo>
                    <a:pt x="83" y="94"/>
                    <a:pt x="82" y="94"/>
                    <a:pt x="81" y="93"/>
                  </a:cubicBezTo>
                  <a:cubicBezTo>
                    <a:pt x="77" y="92"/>
                    <a:pt x="75" y="89"/>
                    <a:pt x="75" y="84"/>
                  </a:cubicBezTo>
                  <a:cubicBezTo>
                    <a:pt x="75" y="81"/>
                    <a:pt x="77" y="77"/>
                    <a:pt x="81" y="76"/>
                  </a:cubicBezTo>
                  <a:close/>
                  <a:moveTo>
                    <a:pt x="74" y="81"/>
                  </a:moveTo>
                  <a:cubicBezTo>
                    <a:pt x="73" y="83"/>
                    <a:pt x="72" y="84"/>
                    <a:pt x="70" y="83"/>
                  </a:cubicBezTo>
                  <a:cubicBezTo>
                    <a:pt x="68" y="83"/>
                    <a:pt x="67" y="81"/>
                    <a:pt x="68" y="79"/>
                  </a:cubicBezTo>
                  <a:cubicBezTo>
                    <a:pt x="68" y="77"/>
                    <a:pt x="70" y="76"/>
                    <a:pt x="72" y="77"/>
                  </a:cubicBezTo>
                  <a:cubicBezTo>
                    <a:pt x="74" y="78"/>
                    <a:pt x="74" y="79"/>
                    <a:pt x="74" y="81"/>
                  </a:cubicBezTo>
                  <a:close/>
                  <a:moveTo>
                    <a:pt x="25" y="34"/>
                  </a:moveTo>
                  <a:cubicBezTo>
                    <a:pt x="31" y="26"/>
                    <a:pt x="38" y="20"/>
                    <a:pt x="47" y="15"/>
                  </a:cubicBezTo>
                  <a:cubicBezTo>
                    <a:pt x="54" y="11"/>
                    <a:pt x="62" y="9"/>
                    <a:pt x="71" y="7"/>
                  </a:cubicBezTo>
                  <a:cubicBezTo>
                    <a:pt x="67" y="45"/>
                    <a:pt x="67" y="45"/>
                    <a:pt x="67" y="45"/>
                  </a:cubicBezTo>
                  <a:cubicBezTo>
                    <a:pt x="56" y="52"/>
                    <a:pt x="56" y="52"/>
                    <a:pt x="56" y="52"/>
                  </a:cubicBezTo>
                  <a:cubicBezTo>
                    <a:pt x="17" y="44"/>
                    <a:pt x="17" y="44"/>
                    <a:pt x="17" y="44"/>
                  </a:cubicBezTo>
                  <a:cubicBezTo>
                    <a:pt x="19" y="40"/>
                    <a:pt x="22" y="37"/>
                    <a:pt x="25" y="34"/>
                  </a:cubicBezTo>
                  <a:close/>
                  <a:moveTo>
                    <a:pt x="13" y="53"/>
                  </a:moveTo>
                  <a:cubicBezTo>
                    <a:pt x="64" y="68"/>
                    <a:pt x="64" y="68"/>
                    <a:pt x="64" y="68"/>
                  </a:cubicBezTo>
                  <a:cubicBezTo>
                    <a:pt x="59" y="83"/>
                    <a:pt x="59" y="83"/>
                    <a:pt x="59" y="83"/>
                  </a:cubicBezTo>
                  <a:cubicBezTo>
                    <a:pt x="9" y="62"/>
                    <a:pt x="9" y="62"/>
                    <a:pt x="9" y="62"/>
                  </a:cubicBezTo>
                  <a:cubicBezTo>
                    <a:pt x="10" y="59"/>
                    <a:pt x="13" y="53"/>
                    <a:pt x="13" y="53"/>
                  </a:cubicBezTo>
                  <a:close/>
                  <a:moveTo>
                    <a:pt x="25" y="136"/>
                  </a:moveTo>
                  <a:cubicBezTo>
                    <a:pt x="20" y="130"/>
                    <a:pt x="16" y="123"/>
                    <a:pt x="13" y="116"/>
                  </a:cubicBezTo>
                  <a:cubicBezTo>
                    <a:pt x="11" y="114"/>
                    <a:pt x="10" y="111"/>
                    <a:pt x="9" y="108"/>
                  </a:cubicBezTo>
                  <a:cubicBezTo>
                    <a:pt x="7" y="102"/>
                    <a:pt x="6" y="95"/>
                    <a:pt x="6" y="88"/>
                  </a:cubicBezTo>
                  <a:cubicBezTo>
                    <a:pt x="6" y="83"/>
                    <a:pt x="6" y="78"/>
                    <a:pt x="7" y="74"/>
                  </a:cubicBezTo>
                  <a:cubicBezTo>
                    <a:pt x="41" y="89"/>
                    <a:pt x="41" y="89"/>
                    <a:pt x="41" y="89"/>
                  </a:cubicBezTo>
                  <a:cubicBezTo>
                    <a:pt x="45" y="101"/>
                    <a:pt x="45" y="101"/>
                    <a:pt x="45" y="101"/>
                  </a:cubicBezTo>
                  <a:cubicBezTo>
                    <a:pt x="41" y="108"/>
                    <a:pt x="41" y="108"/>
                    <a:pt x="41" y="108"/>
                  </a:cubicBezTo>
                  <a:cubicBezTo>
                    <a:pt x="36" y="116"/>
                    <a:pt x="36" y="116"/>
                    <a:pt x="36" y="116"/>
                  </a:cubicBezTo>
                  <a:lnTo>
                    <a:pt x="25" y="136"/>
                  </a:lnTo>
                  <a:close/>
                  <a:moveTo>
                    <a:pt x="32" y="143"/>
                  </a:moveTo>
                  <a:cubicBezTo>
                    <a:pt x="50" y="116"/>
                    <a:pt x="50" y="116"/>
                    <a:pt x="50" y="116"/>
                  </a:cubicBezTo>
                  <a:cubicBezTo>
                    <a:pt x="56" y="108"/>
                    <a:pt x="56" y="108"/>
                    <a:pt x="56" y="108"/>
                  </a:cubicBezTo>
                  <a:cubicBezTo>
                    <a:pt x="62" y="99"/>
                    <a:pt x="62" y="99"/>
                    <a:pt x="62" y="99"/>
                  </a:cubicBezTo>
                  <a:cubicBezTo>
                    <a:pt x="75" y="108"/>
                    <a:pt x="75" y="108"/>
                    <a:pt x="75" y="108"/>
                  </a:cubicBezTo>
                  <a:cubicBezTo>
                    <a:pt x="75" y="108"/>
                    <a:pt x="75" y="108"/>
                    <a:pt x="75" y="108"/>
                  </a:cubicBezTo>
                  <a:cubicBezTo>
                    <a:pt x="68" y="116"/>
                    <a:pt x="68" y="116"/>
                    <a:pt x="68" y="116"/>
                  </a:cubicBezTo>
                  <a:cubicBezTo>
                    <a:pt x="40" y="149"/>
                    <a:pt x="40" y="149"/>
                    <a:pt x="40" y="149"/>
                  </a:cubicBezTo>
                  <a:cubicBezTo>
                    <a:pt x="37" y="147"/>
                    <a:pt x="35" y="145"/>
                    <a:pt x="32" y="143"/>
                  </a:cubicBezTo>
                  <a:close/>
                  <a:moveTo>
                    <a:pt x="88" y="163"/>
                  </a:moveTo>
                  <a:cubicBezTo>
                    <a:pt x="74" y="164"/>
                    <a:pt x="62" y="161"/>
                    <a:pt x="50" y="155"/>
                  </a:cubicBezTo>
                  <a:cubicBezTo>
                    <a:pt x="75" y="127"/>
                    <a:pt x="75" y="127"/>
                    <a:pt x="75" y="127"/>
                  </a:cubicBezTo>
                  <a:cubicBezTo>
                    <a:pt x="88" y="128"/>
                    <a:pt x="88" y="128"/>
                    <a:pt x="88" y="128"/>
                  </a:cubicBezTo>
                  <a:cubicBezTo>
                    <a:pt x="115" y="157"/>
                    <a:pt x="115" y="157"/>
                    <a:pt x="115" y="157"/>
                  </a:cubicBezTo>
                  <a:cubicBezTo>
                    <a:pt x="107" y="161"/>
                    <a:pt x="98" y="163"/>
                    <a:pt x="88" y="163"/>
                  </a:cubicBezTo>
                  <a:close/>
                  <a:moveTo>
                    <a:pt x="124" y="152"/>
                  </a:moveTo>
                  <a:cubicBezTo>
                    <a:pt x="96" y="116"/>
                    <a:pt x="96" y="116"/>
                    <a:pt x="96" y="116"/>
                  </a:cubicBezTo>
                  <a:cubicBezTo>
                    <a:pt x="91" y="110"/>
                    <a:pt x="91" y="110"/>
                    <a:pt x="91" y="110"/>
                  </a:cubicBezTo>
                  <a:cubicBezTo>
                    <a:pt x="104" y="101"/>
                    <a:pt x="104" y="101"/>
                    <a:pt x="104" y="101"/>
                  </a:cubicBezTo>
                  <a:cubicBezTo>
                    <a:pt x="113" y="116"/>
                    <a:pt x="113" y="116"/>
                    <a:pt x="113" y="116"/>
                  </a:cubicBezTo>
                  <a:cubicBezTo>
                    <a:pt x="132" y="147"/>
                    <a:pt x="132" y="147"/>
                    <a:pt x="132" y="147"/>
                  </a:cubicBezTo>
                  <a:cubicBezTo>
                    <a:pt x="130" y="149"/>
                    <a:pt x="127" y="151"/>
                    <a:pt x="124" y="152"/>
                  </a:cubicBezTo>
                  <a:close/>
                  <a:moveTo>
                    <a:pt x="157" y="116"/>
                  </a:moveTo>
                  <a:cubicBezTo>
                    <a:pt x="153" y="125"/>
                    <a:pt x="148" y="132"/>
                    <a:pt x="141" y="139"/>
                  </a:cubicBezTo>
                  <a:cubicBezTo>
                    <a:pt x="128" y="116"/>
                    <a:pt x="128" y="116"/>
                    <a:pt x="128" y="116"/>
                  </a:cubicBezTo>
                  <a:cubicBezTo>
                    <a:pt x="125" y="112"/>
                    <a:pt x="125" y="112"/>
                    <a:pt x="125" y="112"/>
                  </a:cubicBezTo>
                  <a:cubicBezTo>
                    <a:pt x="122" y="106"/>
                    <a:pt x="122" y="106"/>
                    <a:pt x="122" y="106"/>
                  </a:cubicBezTo>
                  <a:cubicBezTo>
                    <a:pt x="125" y="98"/>
                    <a:pt x="125" y="98"/>
                    <a:pt x="125" y="98"/>
                  </a:cubicBezTo>
                  <a:cubicBezTo>
                    <a:pt x="127" y="94"/>
                    <a:pt x="127" y="94"/>
                    <a:pt x="127" y="94"/>
                  </a:cubicBezTo>
                  <a:cubicBezTo>
                    <a:pt x="163" y="78"/>
                    <a:pt x="163" y="78"/>
                    <a:pt x="163" y="78"/>
                  </a:cubicBezTo>
                  <a:cubicBezTo>
                    <a:pt x="163" y="79"/>
                    <a:pt x="163" y="80"/>
                    <a:pt x="163" y="81"/>
                  </a:cubicBezTo>
                  <a:cubicBezTo>
                    <a:pt x="164" y="93"/>
                    <a:pt x="161" y="105"/>
                    <a:pt x="157" y="116"/>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4" name="Oval 1469"/>
            <p:cNvSpPr>
              <a:spLocks noChangeArrowheads="1"/>
            </p:cNvSpPr>
            <p:nvPr/>
          </p:nvSpPr>
          <p:spPr bwMode="auto">
            <a:xfrm>
              <a:off x="5919787" y="-5116513"/>
              <a:ext cx="26988"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5" name="Freeform 1470"/>
            <p:cNvSpPr>
              <a:spLocks/>
            </p:cNvSpPr>
            <p:nvPr/>
          </p:nvSpPr>
          <p:spPr bwMode="auto">
            <a:xfrm>
              <a:off x="5972175" y="-5083175"/>
              <a:ext cx="26988" cy="30163"/>
            </a:xfrm>
            <a:custGeom>
              <a:avLst/>
              <a:gdLst>
                <a:gd name="T0" fmla="*/ 6 w 7"/>
                <a:gd name="T1" fmla="*/ 3 h 8"/>
                <a:gd name="T2" fmla="*/ 4 w 7"/>
                <a:gd name="T3" fmla="*/ 7 h 8"/>
                <a:gd name="T4" fmla="*/ 0 w 7"/>
                <a:gd name="T5" fmla="*/ 5 h 8"/>
                <a:gd name="T6" fmla="*/ 2 w 7"/>
                <a:gd name="T7" fmla="*/ 1 h 8"/>
                <a:gd name="T8" fmla="*/ 6 w 7"/>
                <a:gd name="T9" fmla="*/ 3 h 8"/>
              </a:gdLst>
              <a:ahLst/>
              <a:cxnLst>
                <a:cxn ang="0">
                  <a:pos x="T0" y="T1"/>
                </a:cxn>
                <a:cxn ang="0">
                  <a:pos x="T2" y="T3"/>
                </a:cxn>
                <a:cxn ang="0">
                  <a:pos x="T4" y="T5"/>
                </a:cxn>
                <a:cxn ang="0">
                  <a:pos x="T6" y="T7"/>
                </a:cxn>
                <a:cxn ang="0">
                  <a:pos x="T8" y="T9"/>
                </a:cxn>
              </a:cxnLst>
              <a:rect l="0" t="0" r="r" b="b"/>
              <a:pathLst>
                <a:path w="7" h="8">
                  <a:moveTo>
                    <a:pt x="6" y="3"/>
                  </a:moveTo>
                  <a:cubicBezTo>
                    <a:pt x="7" y="5"/>
                    <a:pt x="6" y="7"/>
                    <a:pt x="4" y="7"/>
                  </a:cubicBezTo>
                  <a:cubicBezTo>
                    <a:pt x="3" y="8"/>
                    <a:pt x="1" y="7"/>
                    <a:pt x="0" y="5"/>
                  </a:cubicBezTo>
                  <a:cubicBezTo>
                    <a:pt x="0" y="3"/>
                    <a:pt x="1" y="2"/>
                    <a:pt x="2"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6" name="Freeform 1471"/>
            <p:cNvSpPr>
              <a:spLocks/>
            </p:cNvSpPr>
            <p:nvPr/>
          </p:nvSpPr>
          <p:spPr bwMode="auto">
            <a:xfrm>
              <a:off x="5949950" y="-5022850"/>
              <a:ext cx="30163" cy="30163"/>
            </a:xfrm>
            <a:custGeom>
              <a:avLst/>
              <a:gdLst>
                <a:gd name="T0" fmla="*/ 6 w 8"/>
                <a:gd name="T1" fmla="*/ 7 h 8"/>
                <a:gd name="T2" fmla="*/ 2 w 8"/>
                <a:gd name="T3" fmla="*/ 6 h 8"/>
                <a:gd name="T4" fmla="*/ 2 w 8"/>
                <a:gd name="T5" fmla="*/ 2 h 8"/>
                <a:gd name="T6" fmla="*/ 7 w 8"/>
                <a:gd name="T7" fmla="*/ 2 h 8"/>
                <a:gd name="T8" fmla="*/ 6 w 8"/>
                <a:gd name="T9" fmla="*/ 7 h 8"/>
              </a:gdLst>
              <a:ahLst/>
              <a:cxnLst>
                <a:cxn ang="0">
                  <a:pos x="T0" y="T1"/>
                </a:cxn>
                <a:cxn ang="0">
                  <a:pos x="T2" y="T3"/>
                </a:cxn>
                <a:cxn ang="0">
                  <a:pos x="T4" y="T5"/>
                </a:cxn>
                <a:cxn ang="0">
                  <a:pos x="T6" y="T7"/>
                </a:cxn>
                <a:cxn ang="0">
                  <a:pos x="T8" y="T9"/>
                </a:cxn>
              </a:cxnLst>
              <a:rect l="0" t="0" r="r" b="b"/>
              <a:pathLst>
                <a:path w="8" h="8">
                  <a:moveTo>
                    <a:pt x="6" y="7"/>
                  </a:moveTo>
                  <a:cubicBezTo>
                    <a:pt x="4" y="8"/>
                    <a:pt x="2" y="7"/>
                    <a:pt x="2" y="6"/>
                  </a:cubicBezTo>
                  <a:cubicBezTo>
                    <a:pt x="0" y="4"/>
                    <a:pt x="1" y="2"/>
                    <a:pt x="2" y="2"/>
                  </a:cubicBezTo>
                  <a:cubicBezTo>
                    <a:pt x="4" y="0"/>
                    <a:pt x="6" y="1"/>
                    <a:pt x="7" y="2"/>
                  </a:cubicBezTo>
                  <a:cubicBezTo>
                    <a:pt x="8" y="4"/>
                    <a:pt x="7" y="6"/>
                    <a:pt x="6"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7" name="Freeform 1472"/>
            <p:cNvSpPr>
              <a:spLocks/>
            </p:cNvSpPr>
            <p:nvPr/>
          </p:nvSpPr>
          <p:spPr bwMode="auto">
            <a:xfrm>
              <a:off x="5889625" y="-5022850"/>
              <a:ext cx="26988" cy="30163"/>
            </a:xfrm>
            <a:custGeom>
              <a:avLst/>
              <a:gdLst>
                <a:gd name="T0" fmla="*/ 6 w 7"/>
                <a:gd name="T1" fmla="*/ 6 h 8"/>
                <a:gd name="T2" fmla="*/ 1 w 7"/>
                <a:gd name="T3" fmla="*/ 7 h 8"/>
                <a:gd name="T4" fmla="*/ 1 w 7"/>
                <a:gd name="T5" fmla="*/ 2 h 8"/>
                <a:gd name="T6" fmla="*/ 5 w 7"/>
                <a:gd name="T7" fmla="*/ 2 h 8"/>
                <a:gd name="T8" fmla="*/ 6 w 7"/>
                <a:gd name="T9" fmla="*/ 6 h 8"/>
              </a:gdLst>
              <a:ahLst/>
              <a:cxnLst>
                <a:cxn ang="0">
                  <a:pos x="T0" y="T1"/>
                </a:cxn>
                <a:cxn ang="0">
                  <a:pos x="T2" y="T3"/>
                </a:cxn>
                <a:cxn ang="0">
                  <a:pos x="T4" y="T5"/>
                </a:cxn>
                <a:cxn ang="0">
                  <a:pos x="T6" y="T7"/>
                </a:cxn>
                <a:cxn ang="0">
                  <a:pos x="T8" y="T9"/>
                </a:cxn>
              </a:cxnLst>
              <a:rect l="0" t="0" r="r" b="b"/>
              <a:pathLst>
                <a:path w="7" h="8">
                  <a:moveTo>
                    <a:pt x="6" y="6"/>
                  </a:moveTo>
                  <a:cubicBezTo>
                    <a:pt x="5" y="7"/>
                    <a:pt x="3" y="8"/>
                    <a:pt x="1" y="7"/>
                  </a:cubicBezTo>
                  <a:cubicBezTo>
                    <a:pt x="0" y="6"/>
                    <a:pt x="0" y="4"/>
                    <a:pt x="1" y="2"/>
                  </a:cubicBezTo>
                  <a:cubicBezTo>
                    <a:pt x="2" y="1"/>
                    <a:pt x="4" y="0"/>
                    <a:pt x="5" y="2"/>
                  </a:cubicBezTo>
                  <a:cubicBezTo>
                    <a:pt x="6" y="2"/>
                    <a:pt x="7" y="4"/>
                    <a:pt x="6"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8" name="Freeform 1473"/>
            <p:cNvSpPr>
              <a:spLocks/>
            </p:cNvSpPr>
            <p:nvPr/>
          </p:nvSpPr>
          <p:spPr bwMode="auto">
            <a:xfrm>
              <a:off x="5867400" y="-5083175"/>
              <a:ext cx="30163" cy="30163"/>
            </a:xfrm>
            <a:custGeom>
              <a:avLst/>
              <a:gdLst>
                <a:gd name="T0" fmla="*/ 7 w 8"/>
                <a:gd name="T1" fmla="*/ 5 h 8"/>
                <a:gd name="T2" fmla="*/ 3 w 8"/>
                <a:gd name="T3" fmla="*/ 7 h 8"/>
                <a:gd name="T4" fmla="*/ 1 w 8"/>
                <a:gd name="T5" fmla="*/ 3 h 8"/>
                <a:gd name="T6" fmla="*/ 5 w 8"/>
                <a:gd name="T7" fmla="*/ 1 h 8"/>
                <a:gd name="T8" fmla="*/ 7 w 8"/>
                <a:gd name="T9" fmla="*/ 5 h 8"/>
              </a:gdLst>
              <a:ahLst/>
              <a:cxnLst>
                <a:cxn ang="0">
                  <a:pos x="T0" y="T1"/>
                </a:cxn>
                <a:cxn ang="0">
                  <a:pos x="T2" y="T3"/>
                </a:cxn>
                <a:cxn ang="0">
                  <a:pos x="T4" y="T5"/>
                </a:cxn>
                <a:cxn ang="0">
                  <a:pos x="T6" y="T7"/>
                </a:cxn>
                <a:cxn ang="0">
                  <a:pos x="T8" y="T9"/>
                </a:cxn>
              </a:cxnLst>
              <a:rect l="0" t="0" r="r" b="b"/>
              <a:pathLst>
                <a:path w="8" h="8">
                  <a:moveTo>
                    <a:pt x="7" y="5"/>
                  </a:moveTo>
                  <a:cubicBezTo>
                    <a:pt x="6" y="7"/>
                    <a:pt x="5" y="8"/>
                    <a:pt x="3" y="7"/>
                  </a:cubicBezTo>
                  <a:cubicBezTo>
                    <a:pt x="1" y="7"/>
                    <a:pt x="0" y="5"/>
                    <a:pt x="1" y="3"/>
                  </a:cubicBezTo>
                  <a:cubicBezTo>
                    <a:pt x="2" y="1"/>
                    <a:pt x="3" y="0"/>
                    <a:pt x="5" y="1"/>
                  </a:cubicBezTo>
                  <a:cubicBezTo>
                    <a:pt x="7" y="2"/>
                    <a:pt x="8" y="3"/>
                    <a:pt x="7"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39" name="Oval 1474"/>
            <p:cNvSpPr>
              <a:spLocks noChangeArrowheads="1"/>
            </p:cNvSpPr>
            <p:nvPr/>
          </p:nvSpPr>
          <p:spPr bwMode="auto">
            <a:xfrm>
              <a:off x="5897562" y="-5086350"/>
              <a:ext cx="74613" cy="6985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0" name="Freeform 1475"/>
            <p:cNvSpPr>
              <a:spLocks/>
            </p:cNvSpPr>
            <p:nvPr/>
          </p:nvSpPr>
          <p:spPr bwMode="auto">
            <a:xfrm>
              <a:off x="5735637" y="-5000625"/>
              <a:ext cx="161925" cy="190500"/>
            </a:xfrm>
            <a:custGeom>
              <a:avLst/>
              <a:gdLst>
                <a:gd name="T0" fmla="*/ 43 w 43"/>
                <a:gd name="T1" fmla="*/ 10 h 51"/>
                <a:gd name="T2" fmla="*/ 8 w 43"/>
                <a:gd name="T3" fmla="*/ 51 h 51"/>
                <a:gd name="T4" fmla="*/ 0 w 43"/>
                <a:gd name="T5" fmla="*/ 45 h 51"/>
                <a:gd name="T6" fmla="*/ 30 w 43"/>
                <a:gd name="T7" fmla="*/ 0 h 51"/>
                <a:gd name="T8" fmla="*/ 43 w 43"/>
                <a:gd name="T9" fmla="*/ 10 h 51"/>
              </a:gdLst>
              <a:ahLst/>
              <a:cxnLst>
                <a:cxn ang="0">
                  <a:pos x="T0" y="T1"/>
                </a:cxn>
                <a:cxn ang="0">
                  <a:pos x="T2" y="T3"/>
                </a:cxn>
                <a:cxn ang="0">
                  <a:pos x="T4" y="T5"/>
                </a:cxn>
                <a:cxn ang="0">
                  <a:pos x="T6" y="T7"/>
                </a:cxn>
                <a:cxn ang="0">
                  <a:pos x="T8" y="T9"/>
                </a:cxn>
              </a:cxnLst>
              <a:rect l="0" t="0" r="r" b="b"/>
              <a:pathLst>
                <a:path w="43" h="51">
                  <a:moveTo>
                    <a:pt x="43" y="10"/>
                  </a:moveTo>
                  <a:cubicBezTo>
                    <a:pt x="8" y="51"/>
                    <a:pt x="8" y="51"/>
                    <a:pt x="8" y="51"/>
                  </a:cubicBezTo>
                  <a:cubicBezTo>
                    <a:pt x="5" y="49"/>
                    <a:pt x="3" y="47"/>
                    <a:pt x="0" y="45"/>
                  </a:cubicBezTo>
                  <a:cubicBezTo>
                    <a:pt x="30" y="0"/>
                    <a:pt x="30" y="0"/>
                    <a:pt x="30" y="0"/>
                  </a:cubicBezTo>
                  <a:lnTo>
                    <a:pt x="43"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1" name="Freeform 1476"/>
            <p:cNvSpPr>
              <a:spLocks/>
            </p:cNvSpPr>
            <p:nvPr/>
          </p:nvSpPr>
          <p:spPr bwMode="auto">
            <a:xfrm>
              <a:off x="5649912" y="-5168900"/>
              <a:ext cx="206375" cy="107950"/>
            </a:xfrm>
            <a:custGeom>
              <a:avLst/>
              <a:gdLst>
                <a:gd name="T0" fmla="*/ 55 w 55"/>
                <a:gd name="T1" fmla="*/ 15 h 29"/>
                <a:gd name="T2" fmla="*/ 50 w 55"/>
                <a:gd name="T3" fmla="*/ 29 h 29"/>
                <a:gd name="T4" fmla="*/ 0 w 55"/>
                <a:gd name="T5" fmla="*/ 9 h 29"/>
                <a:gd name="T6" fmla="*/ 4 w 55"/>
                <a:gd name="T7" fmla="*/ 0 h 29"/>
                <a:gd name="T8" fmla="*/ 55 w 55"/>
                <a:gd name="T9" fmla="*/ 15 h 29"/>
              </a:gdLst>
              <a:ahLst/>
              <a:cxnLst>
                <a:cxn ang="0">
                  <a:pos x="T0" y="T1"/>
                </a:cxn>
                <a:cxn ang="0">
                  <a:pos x="T2" y="T3"/>
                </a:cxn>
                <a:cxn ang="0">
                  <a:pos x="T4" y="T5"/>
                </a:cxn>
                <a:cxn ang="0">
                  <a:pos x="T6" y="T7"/>
                </a:cxn>
                <a:cxn ang="0">
                  <a:pos x="T8" y="T9"/>
                </a:cxn>
              </a:cxnLst>
              <a:rect l="0" t="0" r="r" b="b"/>
              <a:pathLst>
                <a:path w="55" h="29">
                  <a:moveTo>
                    <a:pt x="55" y="15"/>
                  </a:moveTo>
                  <a:cubicBezTo>
                    <a:pt x="50" y="29"/>
                    <a:pt x="50" y="29"/>
                    <a:pt x="50" y="29"/>
                  </a:cubicBezTo>
                  <a:cubicBezTo>
                    <a:pt x="0" y="9"/>
                    <a:pt x="0" y="9"/>
                    <a:pt x="0" y="9"/>
                  </a:cubicBezTo>
                  <a:cubicBezTo>
                    <a:pt x="1" y="6"/>
                    <a:pt x="4" y="0"/>
                    <a:pt x="4" y="0"/>
                  </a:cubicBezTo>
                  <a:lnTo>
                    <a:pt x="55" y="1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2" name="Freeform 1477"/>
            <p:cNvSpPr>
              <a:spLocks/>
            </p:cNvSpPr>
            <p:nvPr/>
          </p:nvSpPr>
          <p:spPr bwMode="auto">
            <a:xfrm>
              <a:off x="5911850" y="-5345113"/>
              <a:ext cx="60325" cy="201613"/>
            </a:xfrm>
            <a:custGeom>
              <a:avLst/>
              <a:gdLst>
                <a:gd name="T0" fmla="*/ 16 w 16"/>
                <a:gd name="T1" fmla="*/ 54 h 54"/>
                <a:gd name="T2" fmla="*/ 0 w 16"/>
                <a:gd name="T3" fmla="*/ 54 h 54"/>
                <a:gd name="T4" fmla="*/ 4 w 16"/>
                <a:gd name="T5" fmla="*/ 0 h 54"/>
                <a:gd name="T6" fmla="*/ 14 w 16"/>
                <a:gd name="T7" fmla="*/ 0 h 54"/>
                <a:gd name="T8" fmla="*/ 16 w 16"/>
                <a:gd name="T9" fmla="*/ 54 h 54"/>
              </a:gdLst>
              <a:ahLst/>
              <a:cxnLst>
                <a:cxn ang="0">
                  <a:pos x="T0" y="T1"/>
                </a:cxn>
                <a:cxn ang="0">
                  <a:pos x="T2" y="T3"/>
                </a:cxn>
                <a:cxn ang="0">
                  <a:pos x="T4" y="T5"/>
                </a:cxn>
                <a:cxn ang="0">
                  <a:pos x="T6" y="T7"/>
                </a:cxn>
                <a:cxn ang="0">
                  <a:pos x="T8" y="T9"/>
                </a:cxn>
              </a:cxnLst>
              <a:rect l="0" t="0" r="r" b="b"/>
              <a:pathLst>
                <a:path w="16" h="54">
                  <a:moveTo>
                    <a:pt x="16" y="54"/>
                  </a:moveTo>
                  <a:cubicBezTo>
                    <a:pt x="0" y="54"/>
                    <a:pt x="0" y="54"/>
                    <a:pt x="0" y="54"/>
                  </a:cubicBezTo>
                  <a:cubicBezTo>
                    <a:pt x="4" y="0"/>
                    <a:pt x="4" y="0"/>
                    <a:pt x="4" y="0"/>
                  </a:cubicBezTo>
                  <a:cubicBezTo>
                    <a:pt x="7" y="0"/>
                    <a:pt x="10" y="0"/>
                    <a:pt x="14" y="0"/>
                  </a:cubicBezTo>
                  <a:lnTo>
                    <a:pt x="16" y="5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3" name="Freeform 1478"/>
            <p:cNvSpPr>
              <a:spLocks/>
            </p:cNvSpPr>
            <p:nvPr/>
          </p:nvSpPr>
          <p:spPr bwMode="auto">
            <a:xfrm>
              <a:off x="6013450" y="-5151438"/>
              <a:ext cx="211138" cy="106363"/>
            </a:xfrm>
            <a:custGeom>
              <a:avLst/>
              <a:gdLst>
                <a:gd name="T0" fmla="*/ 56 w 56"/>
                <a:gd name="T1" fmla="*/ 10 h 28"/>
                <a:gd name="T2" fmla="*/ 5 w 56"/>
                <a:gd name="T3" fmla="*/ 28 h 28"/>
                <a:gd name="T4" fmla="*/ 0 w 56"/>
                <a:gd name="T5" fmla="*/ 13 h 28"/>
                <a:gd name="T6" fmla="*/ 53 w 56"/>
                <a:gd name="T7" fmla="*/ 0 h 28"/>
                <a:gd name="T8" fmla="*/ 56 w 56"/>
                <a:gd name="T9" fmla="*/ 10 h 28"/>
              </a:gdLst>
              <a:ahLst/>
              <a:cxnLst>
                <a:cxn ang="0">
                  <a:pos x="T0" y="T1"/>
                </a:cxn>
                <a:cxn ang="0">
                  <a:pos x="T2" y="T3"/>
                </a:cxn>
                <a:cxn ang="0">
                  <a:pos x="T4" y="T5"/>
                </a:cxn>
                <a:cxn ang="0">
                  <a:pos x="T6" y="T7"/>
                </a:cxn>
                <a:cxn ang="0">
                  <a:pos x="T8" y="T9"/>
                </a:cxn>
              </a:cxnLst>
              <a:rect l="0" t="0" r="r" b="b"/>
              <a:pathLst>
                <a:path w="56" h="28">
                  <a:moveTo>
                    <a:pt x="56" y="10"/>
                  </a:moveTo>
                  <a:cubicBezTo>
                    <a:pt x="5" y="28"/>
                    <a:pt x="5" y="28"/>
                    <a:pt x="5" y="28"/>
                  </a:cubicBezTo>
                  <a:cubicBezTo>
                    <a:pt x="0" y="13"/>
                    <a:pt x="0" y="13"/>
                    <a:pt x="0" y="13"/>
                  </a:cubicBezTo>
                  <a:cubicBezTo>
                    <a:pt x="53" y="0"/>
                    <a:pt x="53" y="0"/>
                    <a:pt x="53" y="0"/>
                  </a:cubicBezTo>
                  <a:cubicBezTo>
                    <a:pt x="54" y="3"/>
                    <a:pt x="55" y="7"/>
                    <a:pt x="56" y="1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4" name="Freeform 1479"/>
            <p:cNvSpPr>
              <a:spLocks/>
            </p:cNvSpPr>
            <p:nvPr/>
          </p:nvSpPr>
          <p:spPr bwMode="auto">
            <a:xfrm>
              <a:off x="5957887" y="-4989513"/>
              <a:ext cx="153988" cy="190500"/>
            </a:xfrm>
            <a:custGeom>
              <a:avLst/>
              <a:gdLst>
                <a:gd name="T0" fmla="*/ 41 w 41"/>
                <a:gd name="T1" fmla="*/ 46 h 51"/>
                <a:gd name="T2" fmla="*/ 33 w 41"/>
                <a:gd name="T3" fmla="*/ 51 h 51"/>
                <a:gd name="T4" fmla="*/ 0 w 41"/>
                <a:gd name="T5" fmla="*/ 9 h 51"/>
                <a:gd name="T6" fmla="*/ 13 w 41"/>
                <a:gd name="T7" fmla="*/ 0 h 51"/>
                <a:gd name="T8" fmla="*/ 41 w 41"/>
                <a:gd name="T9" fmla="*/ 46 h 51"/>
              </a:gdLst>
              <a:ahLst/>
              <a:cxnLst>
                <a:cxn ang="0">
                  <a:pos x="T0" y="T1"/>
                </a:cxn>
                <a:cxn ang="0">
                  <a:pos x="T2" y="T3"/>
                </a:cxn>
                <a:cxn ang="0">
                  <a:pos x="T4" y="T5"/>
                </a:cxn>
                <a:cxn ang="0">
                  <a:pos x="T6" y="T7"/>
                </a:cxn>
                <a:cxn ang="0">
                  <a:pos x="T8" y="T9"/>
                </a:cxn>
              </a:cxnLst>
              <a:rect l="0" t="0" r="r" b="b"/>
              <a:pathLst>
                <a:path w="41" h="51">
                  <a:moveTo>
                    <a:pt x="41" y="46"/>
                  </a:moveTo>
                  <a:cubicBezTo>
                    <a:pt x="39" y="48"/>
                    <a:pt x="36" y="50"/>
                    <a:pt x="33" y="51"/>
                  </a:cubicBezTo>
                  <a:cubicBezTo>
                    <a:pt x="0" y="9"/>
                    <a:pt x="0" y="9"/>
                    <a:pt x="0" y="9"/>
                  </a:cubicBezTo>
                  <a:cubicBezTo>
                    <a:pt x="13" y="0"/>
                    <a:pt x="13" y="0"/>
                    <a:pt x="13" y="0"/>
                  </a:cubicBezTo>
                  <a:lnTo>
                    <a:pt x="41" y="4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5" name="Freeform 1480"/>
            <p:cNvSpPr>
              <a:spLocks/>
            </p:cNvSpPr>
            <p:nvPr/>
          </p:nvSpPr>
          <p:spPr bwMode="auto">
            <a:xfrm>
              <a:off x="6073775" y="-5075238"/>
              <a:ext cx="157163" cy="228600"/>
            </a:xfrm>
            <a:custGeom>
              <a:avLst/>
              <a:gdLst>
                <a:gd name="T0" fmla="*/ 41 w 42"/>
                <a:gd name="T1" fmla="*/ 3 h 61"/>
                <a:gd name="T2" fmla="*/ 19 w 42"/>
                <a:gd name="T3" fmla="*/ 61 h 61"/>
                <a:gd name="T4" fmla="*/ 0 w 42"/>
                <a:gd name="T5" fmla="*/ 28 h 61"/>
                <a:gd name="T6" fmla="*/ 5 w 42"/>
                <a:gd name="T7" fmla="*/ 16 h 61"/>
                <a:gd name="T8" fmla="*/ 41 w 42"/>
                <a:gd name="T9" fmla="*/ 0 h 61"/>
                <a:gd name="T10" fmla="*/ 41 w 42"/>
                <a:gd name="T11" fmla="*/ 3 h 61"/>
              </a:gdLst>
              <a:ahLst/>
              <a:cxnLst>
                <a:cxn ang="0">
                  <a:pos x="T0" y="T1"/>
                </a:cxn>
                <a:cxn ang="0">
                  <a:pos x="T2" y="T3"/>
                </a:cxn>
                <a:cxn ang="0">
                  <a:pos x="T4" y="T5"/>
                </a:cxn>
                <a:cxn ang="0">
                  <a:pos x="T6" y="T7"/>
                </a:cxn>
                <a:cxn ang="0">
                  <a:pos x="T8" y="T9"/>
                </a:cxn>
                <a:cxn ang="0">
                  <a:pos x="T10" y="T11"/>
                </a:cxn>
              </a:cxnLst>
              <a:rect l="0" t="0" r="r" b="b"/>
              <a:pathLst>
                <a:path w="42" h="61">
                  <a:moveTo>
                    <a:pt x="41" y="3"/>
                  </a:moveTo>
                  <a:cubicBezTo>
                    <a:pt x="42" y="25"/>
                    <a:pt x="34" y="46"/>
                    <a:pt x="19" y="61"/>
                  </a:cubicBezTo>
                  <a:cubicBezTo>
                    <a:pt x="0" y="28"/>
                    <a:pt x="0" y="28"/>
                    <a:pt x="0" y="28"/>
                  </a:cubicBezTo>
                  <a:cubicBezTo>
                    <a:pt x="5" y="16"/>
                    <a:pt x="5" y="16"/>
                    <a:pt x="5" y="16"/>
                  </a:cubicBezTo>
                  <a:cubicBezTo>
                    <a:pt x="41" y="0"/>
                    <a:pt x="41" y="0"/>
                    <a:pt x="41" y="0"/>
                  </a:cubicBezTo>
                  <a:cubicBezTo>
                    <a:pt x="41" y="1"/>
                    <a:pt x="41" y="2"/>
                    <a:pt x="4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6" name="Freeform 1481"/>
            <p:cNvSpPr>
              <a:spLocks/>
            </p:cNvSpPr>
            <p:nvPr/>
          </p:nvSpPr>
          <p:spPr bwMode="auto">
            <a:xfrm>
              <a:off x="5803900" y="-4892675"/>
              <a:ext cx="242888" cy="139700"/>
            </a:xfrm>
            <a:custGeom>
              <a:avLst/>
              <a:gdLst>
                <a:gd name="T0" fmla="*/ 65 w 65"/>
                <a:gd name="T1" fmla="*/ 30 h 37"/>
                <a:gd name="T2" fmla="*/ 38 w 65"/>
                <a:gd name="T3" fmla="*/ 36 h 37"/>
                <a:gd name="T4" fmla="*/ 0 w 65"/>
                <a:gd name="T5" fmla="*/ 28 h 37"/>
                <a:gd name="T6" fmla="*/ 25 w 65"/>
                <a:gd name="T7" fmla="*/ 0 h 37"/>
                <a:gd name="T8" fmla="*/ 38 w 65"/>
                <a:gd name="T9" fmla="*/ 1 h 37"/>
                <a:gd name="T10" fmla="*/ 65 w 65"/>
                <a:gd name="T11" fmla="*/ 30 h 37"/>
              </a:gdLst>
              <a:ahLst/>
              <a:cxnLst>
                <a:cxn ang="0">
                  <a:pos x="T0" y="T1"/>
                </a:cxn>
                <a:cxn ang="0">
                  <a:pos x="T2" y="T3"/>
                </a:cxn>
                <a:cxn ang="0">
                  <a:pos x="T4" y="T5"/>
                </a:cxn>
                <a:cxn ang="0">
                  <a:pos x="T6" y="T7"/>
                </a:cxn>
                <a:cxn ang="0">
                  <a:pos x="T8" y="T9"/>
                </a:cxn>
                <a:cxn ang="0">
                  <a:pos x="T10" y="T11"/>
                </a:cxn>
              </a:cxnLst>
              <a:rect l="0" t="0" r="r" b="b"/>
              <a:pathLst>
                <a:path w="65" h="37">
                  <a:moveTo>
                    <a:pt x="65" y="30"/>
                  </a:moveTo>
                  <a:cubicBezTo>
                    <a:pt x="57" y="34"/>
                    <a:pt x="48" y="36"/>
                    <a:pt x="38" y="36"/>
                  </a:cubicBezTo>
                  <a:cubicBezTo>
                    <a:pt x="25" y="37"/>
                    <a:pt x="12" y="34"/>
                    <a:pt x="0" y="28"/>
                  </a:cubicBezTo>
                  <a:cubicBezTo>
                    <a:pt x="25" y="0"/>
                    <a:pt x="25" y="0"/>
                    <a:pt x="25" y="0"/>
                  </a:cubicBezTo>
                  <a:cubicBezTo>
                    <a:pt x="38" y="1"/>
                    <a:pt x="38" y="1"/>
                    <a:pt x="38" y="1"/>
                  </a:cubicBezTo>
                  <a:lnTo>
                    <a:pt x="65"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7" name="Freeform 1482"/>
            <p:cNvSpPr>
              <a:spLocks/>
            </p:cNvSpPr>
            <p:nvPr/>
          </p:nvSpPr>
          <p:spPr bwMode="auto">
            <a:xfrm>
              <a:off x="5638800" y="-5091113"/>
              <a:ext cx="146050" cy="233363"/>
            </a:xfrm>
            <a:custGeom>
              <a:avLst/>
              <a:gdLst>
                <a:gd name="T0" fmla="*/ 39 w 39"/>
                <a:gd name="T1" fmla="*/ 27 h 62"/>
                <a:gd name="T2" fmla="*/ 19 w 39"/>
                <a:gd name="T3" fmla="*/ 62 h 62"/>
                <a:gd name="T4" fmla="*/ 0 w 39"/>
                <a:gd name="T5" fmla="*/ 14 h 62"/>
                <a:gd name="T6" fmla="*/ 1 w 39"/>
                <a:gd name="T7" fmla="*/ 0 h 62"/>
                <a:gd name="T8" fmla="*/ 35 w 39"/>
                <a:gd name="T9" fmla="*/ 15 h 62"/>
                <a:gd name="T10" fmla="*/ 39 w 39"/>
                <a:gd name="T11" fmla="*/ 27 h 62"/>
              </a:gdLst>
              <a:ahLst/>
              <a:cxnLst>
                <a:cxn ang="0">
                  <a:pos x="T0" y="T1"/>
                </a:cxn>
                <a:cxn ang="0">
                  <a:pos x="T2" y="T3"/>
                </a:cxn>
                <a:cxn ang="0">
                  <a:pos x="T4" y="T5"/>
                </a:cxn>
                <a:cxn ang="0">
                  <a:pos x="T6" y="T7"/>
                </a:cxn>
                <a:cxn ang="0">
                  <a:pos x="T8" y="T9"/>
                </a:cxn>
                <a:cxn ang="0">
                  <a:pos x="T10" y="T11"/>
                </a:cxn>
              </a:cxnLst>
              <a:rect l="0" t="0" r="r" b="b"/>
              <a:pathLst>
                <a:path w="39" h="62">
                  <a:moveTo>
                    <a:pt x="39" y="27"/>
                  </a:moveTo>
                  <a:cubicBezTo>
                    <a:pt x="19" y="62"/>
                    <a:pt x="19" y="62"/>
                    <a:pt x="19" y="62"/>
                  </a:cubicBezTo>
                  <a:cubicBezTo>
                    <a:pt x="8" y="49"/>
                    <a:pt x="1" y="32"/>
                    <a:pt x="0" y="14"/>
                  </a:cubicBezTo>
                  <a:cubicBezTo>
                    <a:pt x="0" y="9"/>
                    <a:pt x="0" y="4"/>
                    <a:pt x="1" y="0"/>
                  </a:cubicBezTo>
                  <a:cubicBezTo>
                    <a:pt x="35" y="15"/>
                    <a:pt x="35" y="15"/>
                    <a:pt x="35" y="15"/>
                  </a:cubicBezTo>
                  <a:lnTo>
                    <a:pt x="39"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8" name="Freeform 1483"/>
            <p:cNvSpPr>
              <a:spLocks/>
            </p:cNvSpPr>
            <p:nvPr/>
          </p:nvSpPr>
          <p:spPr bwMode="auto">
            <a:xfrm>
              <a:off x="5680075" y="-5341938"/>
              <a:ext cx="203200" cy="168275"/>
            </a:xfrm>
            <a:custGeom>
              <a:avLst/>
              <a:gdLst>
                <a:gd name="T0" fmla="*/ 54 w 54"/>
                <a:gd name="T1" fmla="*/ 0 h 45"/>
                <a:gd name="T2" fmla="*/ 50 w 54"/>
                <a:gd name="T3" fmla="*/ 38 h 45"/>
                <a:gd name="T4" fmla="*/ 39 w 54"/>
                <a:gd name="T5" fmla="*/ 45 h 45"/>
                <a:gd name="T6" fmla="*/ 0 w 54"/>
                <a:gd name="T7" fmla="*/ 37 h 45"/>
                <a:gd name="T8" fmla="*/ 54 w 54"/>
                <a:gd name="T9" fmla="*/ 0 h 45"/>
              </a:gdLst>
              <a:ahLst/>
              <a:cxnLst>
                <a:cxn ang="0">
                  <a:pos x="T0" y="T1"/>
                </a:cxn>
                <a:cxn ang="0">
                  <a:pos x="T2" y="T3"/>
                </a:cxn>
                <a:cxn ang="0">
                  <a:pos x="T4" y="T5"/>
                </a:cxn>
                <a:cxn ang="0">
                  <a:pos x="T6" y="T7"/>
                </a:cxn>
                <a:cxn ang="0">
                  <a:pos x="T8" y="T9"/>
                </a:cxn>
              </a:cxnLst>
              <a:rect l="0" t="0" r="r" b="b"/>
              <a:pathLst>
                <a:path w="54" h="45">
                  <a:moveTo>
                    <a:pt x="54" y="0"/>
                  </a:moveTo>
                  <a:cubicBezTo>
                    <a:pt x="50" y="38"/>
                    <a:pt x="50" y="38"/>
                    <a:pt x="50" y="38"/>
                  </a:cubicBezTo>
                  <a:cubicBezTo>
                    <a:pt x="39" y="45"/>
                    <a:pt x="39" y="45"/>
                    <a:pt x="39" y="45"/>
                  </a:cubicBezTo>
                  <a:cubicBezTo>
                    <a:pt x="0" y="37"/>
                    <a:pt x="0" y="37"/>
                    <a:pt x="0" y="37"/>
                  </a:cubicBezTo>
                  <a:cubicBezTo>
                    <a:pt x="12" y="18"/>
                    <a:pt x="31" y="4"/>
                    <a:pt x="5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49" name="Freeform 1484"/>
            <p:cNvSpPr>
              <a:spLocks/>
            </p:cNvSpPr>
            <p:nvPr/>
          </p:nvSpPr>
          <p:spPr bwMode="auto">
            <a:xfrm>
              <a:off x="6002337" y="-5338763"/>
              <a:ext cx="192088" cy="176213"/>
            </a:xfrm>
            <a:custGeom>
              <a:avLst/>
              <a:gdLst>
                <a:gd name="T0" fmla="*/ 51 w 51"/>
                <a:gd name="T1" fmla="*/ 39 h 47"/>
                <a:gd name="T2" fmla="*/ 14 w 51"/>
                <a:gd name="T3" fmla="*/ 47 h 47"/>
                <a:gd name="T4" fmla="*/ 4 w 51"/>
                <a:gd name="T5" fmla="*/ 39 h 47"/>
                <a:gd name="T6" fmla="*/ 0 w 51"/>
                <a:gd name="T7" fmla="*/ 0 h 47"/>
                <a:gd name="T8" fmla="*/ 51 w 51"/>
                <a:gd name="T9" fmla="*/ 39 h 47"/>
              </a:gdLst>
              <a:ahLst/>
              <a:cxnLst>
                <a:cxn ang="0">
                  <a:pos x="T0" y="T1"/>
                </a:cxn>
                <a:cxn ang="0">
                  <a:pos x="T2" y="T3"/>
                </a:cxn>
                <a:cxn ang="0">
                  <a:pos x="T4" y="T5"/>
                </a:cxn>
                <a:cxn ang="0">
                  <a:pos x="T6" y="T7"/>
                </a:cxn>
                <a:cxn ang="0">
                  <a:pos x="T8" y="T9"/>
                </a:cxn>
              </a:cxnLst>
              <a:rect l="0" t="0" r="r" b="b"/>
              <a:pathLst>
                <a:path w="51" h="47">
                  <a:moveTo>
                    <a:pt x="51" y="39"/>
                  </a:moveTo>
                  <a:cubicBezTo>
                    <a:pt x="14" y="47"/>
                    <a:pt x="14" y="47"/>
                    <a:pt x="14" y="47"/>
                  </a:cubicBezTo>
                  <a:cubicBezTo>
                    <a:pt x="4" y="39"/>
                    <a:pt x="4" y="39"/>
                    <a:pt x="4" y="39"/>
                  </a:cubicBezTo>
                  <a:cubicBezTo>
                    <a:pt x="0" y="0"/>
                    <a:pt x="0" y="0"/>
                    <a:pt x="0" y="0"/>
                  </a:cubicBezTo>
                  <a:cubicBezTo>
                    <a:pt x="22" y="5"/>
                    <a:pt x="40" y="20"/>
                    <a:pt x="51" y="3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0" name="Freeform 1485"/>
            <p:cNvSpPr>
              <a:spLocks/>
            </p:cNvSpPr>
            <p:nvPr/>
          </p:nvSpPr>
          <p:spPr bwMode="auto">
            <a:xfrm>
              <a:off x="4652962" y="-7070725"/>
              <a:ext cx="1330325" cy="1103313"/>
            </a:xfrm>
            <a:custGeom>
              <a:avLst/>
              <a:gdLst>
                <a:gd name="T0" fmla="*/ 10 w 355"/>
                <a:gd name="T1" fmla="*/ 49 h 294"/>
                <a:gd name="T2" fmla="*/ 324 w 355"/>
                <a:gd name="T3" fmla="*/ 259 h 294"/>
                <a:gd name="T4" fmla="*/ 334 w 355"/>
                <a:gd name="T5" fmla="*/ 290 h 294"/>
                <a:gd name="T6" fmla="*/ 40 w 355"/>
                <a:gd name="T7" fmla="*/ 234 h 294"/>
                <a:gd name="T8" fmla="*/ 0 w 355"/>
                <a:gd name="T9" fmla="*/ 77 h 294"/>
                <a:gd name="T10" fmla="*/ 10 w 355"/>
                <a:gd name="T11" fmla="*/ 49 h 294"/>
              </a:gdLst>
              <a:ahLst/>
              <a:cxnLst>
                <a:cxn ang="0">
                  <a:pos x="T0" y="T1"/>
                </a:cxn>
                <a:cxn ang="0">
                  <a:pos x="T2" y="T3"/>
                </a:cxn>
                <a:cxn ang="0">
                  <a:pos x="T4" y="T5"/>
                </a:cxn>
                <a:cxn ang="0">
                  <a:pos x="T6" y="T7"/>
                </a:cxn>
                <a:cxn ang="0">
                  <a:pos x="T8" y="T9"/>
                </a:cxn>
                <a:cxn ang="0">
                  <a:pos x="T10" y="T11"/>
                </a:cxn>
              </a:cxnLst>
              <a:rect l="0" t="0" r="r" b="b"/>
              <a:pathLst>
                <a:path w="355" h="294">
                  <a:moveTo>
                    <a:pt x="10" y="49"/>
                  </a:moveTo>
                  <a:cubicBezTo>
                    <a:pt x="10" y="49"/>
                    <a:pt x="126" y="0"/>
                    <a:pt x="324" y="259"/>
                  </a:cubicBezTo>
                  <a:cubicBezTo>
                    <a:pt x="324" y="259"/>
                    <a:pt x="355" y="294"/>
                    <a:pt x="334" y="290"/>
                  </a:cubicBezTo>
                  <a:cubicBezTo>
                    <a:pt x="313" y="286"/>
                    <a:pt x="40" y="234"/>
                    <a:pt x="40" y="234"/>
                  </a:cubicBezTo>
                  <a:cubicBezTo>
                    <a:pt x="40" y="234"/>
                    <a:pt x="7" y="225"/>
                    <a:pt x="0" y="77"/>
                  </a:cubicBezTo>
                  <a:cubicBezTo>
                    <a:pt x="0" y="77"/>
                    <a:pt x="0" y="60"/>
                    <a:pt x="10" y="49"/>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1" name="Freeform 1486"/>
            <p:cNvSpPr>
              <a:spLocks noEditPoints="1"/>
            </p:cNvSpPr>
            <p:nvPr/>
          </p:nvSpPr>
          <p:spPr bwMode="auto">
            <a:xfrm>
              <a:off x="2744787" y="-7018338"/>
              <a:ext cx="1649413" cy="2081213"/>
            </a:xfrm>
            <a:custGeom>
              <a:avLst/>
              <a:gdLst>
                <a:gd name="T0" fmla="*/ 0 w 1039"/>
                <a:gd name="T1" fmla="*/ 0 h 1311"/>
                <a:gd name="T2" fmla="*/ 0 w 1039"/>
                <a:gd name="T3" fmla="*/ 1311 h 1311"/>
                <a:gd name="T4" fmla="*/ 1039 w 1039"/>
                <a:gd name="T5" fmla="*/ 1311 h 1311"/>
                <a:gd name="T6" fmla="*/ 1039 w 1039"/>
                <a:gd name="T7" fmla="*/ 0 h 1311"/>
                <a:gd name="T8" fmla="*/ 0 w 1039"/>
                <a:gd name="T9" fmla="*/ 0 h 1311"/>
                <a:gd name="T10" fmla="*/ 1020 w 1039"/>
                <a:gd name="T11" fmla="*/ 1292 h 1311"/>
                <a:gd name="T12" fmla="*/ 18 w 1039"/>
                <a:gd name="T13" fmla="*/ 1292 h 1311"/>
                <a:gd name="T14" fmla="*/ 18 w 1039"/>
                <a:gd name="T15" fmla="*/ 19 h 1311"/>
                <a:gd name="T16" fmla="*/ 1020 w 1039"/>
                <a:gd name="T17" fmla="*/ 19 h 1311"/>
                <a:gd name="T18" fmla="*/ 1020 w 1039"/>
                <a:gd name="T19" fmla="*/ 129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11">
                  <a:moveTo>
                    <a:pt x="0" y="0"/>
                  </a:moveTo>
                  <a:lnTo>
                    <a:pt x="0" y="1311"/>
                  </a:lnTo>
                  <a:lnTo>
                    <a:pt x="1039" y="1311"/>
                  </a:lnTo>
                  <a:lnTo>
                    <a:pt x="1039" y="0"/>
                  </a:lnTo>
                  <a:lnTo>
                    <a:pt x="0" y="0"/>
                  </a:lnTo>
                  <a:close/>
                  <a:moveTo>
                    <a:pt x="1020" y="1292"/>
                  </a:moveTo>
                  <a:lnTo>
                    <a:pt x="18" y="1292"/>
                  </a:lnTo>
                  <a:lnTo>
                    <a:pt x="18" y="19"/>
                  </a:lnTo>
                  <a:lnTo>
                    <a:pt x="1020" y="19"/>
                  </a:lnTo>
                  <a:lnTo>
                    <a:pt x="1020" y="1292"/>
                  </a:lnTo>
                  <a:close/>
                </a:path>
              </a:pathLst>
            </a:custGeom>
            <a:solidFill>
              <a:srgbClr val="193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2" name="Freeform 1487"/>
            <p:cNvSpPr>
              <a:spLocks/>
            </p:cNvSpPr>
            <p:nvPr/>
          </p:nvSpPr>
          <p:spPr bwMode="auto">
            <a:xfrm>
              <a:off x="6797675" y="-5724525"/>
              <a:ext cx="184150" cy="258763"/>
            </a:xfrm>
            <a:custGeom>
              <a:avLst/>
              <a:gdLst>
                <a:gd name="T0" fmla="*/ 49 w 49"/>
                <a:gd name="T1" fmla="*/ 69 h 69"/>
                <a:gd name="T2" fmla="*/ 0 w 49"/>
                <a:gd name="T3" fmla="*/ 69 h 69"/>
                <a:gd name="T4" fmla="*/ 0 w 49"/>
                <a:gd name="T5" fmla="*/ 0 h 69"/>
                <a:gd name="T6" fmla="*/ 47 w 49"/>
                <a:gd name="T7" fmla="*/ 0 h 69"/>
                <a:gd name="T8" fmla="*/ 48 w 49"/>
                <a:gd name="T9" fmla="*/ 10 h 69"/>
                <a:gd name="T10" fmla="*/ 49 w 49"/>
                <a:gd name="T11" fmla="*/ 69 h 69"/>
              </a:gdLst>
              <a:ahLst/>
              <a:cxnLst>
                <a:cxn ang="0">
                  <a:pos x="T0" y="T1"/>
                </a:cxn>
                <a:cxn ang="0">
                  <a:pos x="T2" y="T3"/>
                </a:cxn>
                <a:cxn ang="0">
                  <a:pos x="T4" y="T5"/>
                </a:cxn>
                <a:cxn ang="0">
                  <a:pos x="T6" y="T7"/>
                </a:cxn>
                <a:cxn ang="0">
                  <a:pos x="T8" y="T9"/>
                </a:cxn>
                <a:cxn ang="0">
                  <a:pos x="T10" y="T11"/>
                </a:cxn>
              </a:cxnLst>
              <a:rect l="0" t="0" r="r" b="b"/>
              <a:pathLst>
                <a:path w="49" h="69">
                  <a:moveTo>
                    <a:pt x="49" y="69"/>
                  </a:moveTo>
                  <a:cubicBezTo>
                    <a:pt x="0" y="69"/>
                    <a:pt x="0" y="69"/>
                    <a:pt x="0" y="69"/>
                  </a:cubicBezTo>
                  <a:cubicBezTo>
                    <a:pt x="0" y="0"/>
                    <a:pt x="0" y="0"/>
                    <a:pt x="0" y="0"/>
                  </a:cubicBezTo>
                  <a:cubicBezTo>
                    <a:pt x="47" y="0"/>
                    <a:pt x="47" y="0"/>
                    <a:pt x="47" y="0"/>
                  </a:cubicBezTo>
                  <a:cubicBezTo>
                    <a:pt x="48" y="3"/>
                    <a:pt x="48" y="6"/>
                    <a:pt x="48" y="10"/>
                  </a:cubicBezTo>
                  <a:cubicBezTo>
                    <a:pt x="49" y="22"/>
                    <a:pt x="49" y="45"/>
                    <a:pt x="49" y="69"/>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353" name="Group 352"/>
          <p:cNvGrpSpPr/>
          <p:nvPr/>
        </p:nvGrpSpPr>
        <p:grpSpPr>
          <a:xfrm>
            <a:off x="231875" y="4069593"/>
            <a:ext cx="1322295" cy="497425"/>
            <a:chOff x="-4276726" y="10275888"/>
            <a:chExt cx="6878639" cy="2587626"/>
          </a:xfrm>
        </p:grpSpPr>
        <p:sp>
          <p:nvSpPr>
            <p:cNvPr id="354" name="Freeform 1492"/>
            <p:cNvSpPr>
              <a:spLocks noEditPoints="1"/>
            </p:cNvSpPr>
            <p:nvPr/>
          </p:nvSpPr>
          <p:spPr bwMode="auto">
            <a:xfrm>
              <a:off x="-3321050" y="11712576"/>
              <a:ext cx="1150938" cy="1150938"/>
            </a:xfrm>
            <a:custGeom>
              <a:avLst/>
              <a:gdLst>
                <a:gd name="T0" fmla="*/ 153 w 307"/>
                <a:gd name="T1" fmla="*/ 0 h 307"/>
                <a:gd name="T2" fmla="*/ 0 w 307"/>
                <a:gd name="T3" fmla="*/ 153 h 307"/>
                <a:gd name="T4" fmla="*/ 0 w 307"/>
                <a:gd name="T5" fmla="*/ 157 h 307"/>
                <a:gd name="T6" fmla="*/ 153 w 307"/>
                <a:gd name="T7" fmla="*/ 307 h 307"/>
                <a:gd name="T8" fmla="*/ 303 w 307"/>
                <a:gd name="T9" fmla="*/ 188 h 307"/>
                <a:gd name="T10" fmla="*/ 307 w 307"/>
                <a:gd name="T11" fmla="*/ 153 h 307"/>
                <a:gd name="T12" fmla="*/ 153 w 307"/>
                <a:gd name="T13" fmla="*/ 0 h 307"/>
                <a:gd name="T14" fmla="*/ 153 w 307"/>
                <a:gd name="T15" fmla="*/ 263 h 307"/>
                <a:gd name="T16" fmla="*/ 44 w 307"/>
                <a:gd name="T17" fmla="*/ 162 h 307"/>
                <a:gd name="T18" fmla="*/ 43 w 307"/>
                <a:gd name="T19" fmla="*/ 153 h 307"/>
                <a:gd name="T20" fmla="*/ 153 w 307"/>
                <a:gd name="T21" fmla="*/ 43 h 307"/>
                <a:gd name="T22" fmla="*/ 263 w 307"/>
                <a:gd name="T23" fmla="*/ 153 h 307"/>
                <a:gd name="T24" fmla="*/ 259 w 307"/>
                <a:gd name="T25" fmla="*/ 185 h 307"/>
                <a:gd name="T26" fmla="*/ 153 w 307"/>
                <a:gd name="T27"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153" y="0"/>
                  </a:moveTo>
                  <a:cubicBezTo>
                    <a:pt x="69" y="0"/>
                    <a:pt x="0" y="69"/>
                    <a:pt x="0" y="153"/>
                  </a:cubicBezTo>
                  <a:cubicBezTo>
                    <a:pt x="0" y="154"/>
                    <a:pt x="0" y="156"/>
                    <a:pt x="0" y="157"/>
                  </a:cubicBezTo>
                  <a:cubicBezTo>
                    <a:pt x="2" y="240"/>
                    <a:pt x="70" y="307"/>
                    <a:pt x="153" y="307"/>
                  </a:cubicBezTo>
                  <a:cubicBezTo>
                    <a:pt x="226" y="307"/>
                    <a:pt x="287" y="256"/>
                    <a:pt x="303" y="188"/>
                  </a:cubicBezTo>
                  <a:cubicBezTo>
                    <a:pt x="306" y="177"/>
                    <a:pt x="307" y="165"/>
                    <a:pt x="307" y="153"/>
                  </a:cubicBezTo>
                  <a:cubicBezTo>
                    <a:pt x="307" y="69"/>
                    <a:pt x="238" y="0"/>
                    <a:pt x="153" y="0"/>
                  </a:cubicBezTo>
                  <a:close/>
                  <a:moveTo>
                    <a:pt x="153" y="263"/>
                  </a:moveTo>
                  <a:cubicBezTo>
                    <a:pt x="95" y="263"/>
                    <a:pt x="48" y="218"/>
                    <a:pt x="44" y="162"/>
                  </a:cubicBezTo>
                  <a:cubicBezTo>
                    <a:pt x="43" y="159"/>
                    <a:pt x="43" y="156"/>
                    <a:pt x="43" y="153"/>
                  </a:cubicBezTo>
                  <a:cubicBezTo>
                    <a:pt x="43" y="92"/>
                    <a:pt x="93" y="43"/>
                    <a:pt x="153" y="43"/>
                  </a:cubicBezTo>
                  <a:cubicBezTo>
                    <a:pt x="214" y="43"/>
                    <a:pt x="263" y="92"/>
                    <a:pt x="263" y="153"/>
                  </a:cubicBezTo>
                  <a:cubicBezTo>
                    <a:pt x="263" y="164"/>
                    <a:pt x="262" y="175"/>
                    <a:pt x="259" y="185"/>
                  </a:cubicBezTo>
                  <a:cubicBezTo>
                    <a:pt x="245" y="230"/>
                    <a:pt x="203"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5" name="Freeform 1493"/>
            <p:cNvSpPr>
              <a:spLocks noEditPoints="1"/>
            </p:cNvSpPr>
            <p:nvPr/>
          </p:nvSpPr>
          <p:spPr bwMode="auto">
            <a:xfrm>
              <a:off x="-3159125" y="11872913"/>
              <a:ext cx="823913" cy="825500"/>
            </a:xfrm>
            <a:custGeom>
              <a:avLst/>
              <a:gdLst>
                <a:gd name="T0" fmla="*/ 110 w 220"/>
                <a:gd name="T1" fmla="*/ 0 h 220"/>
                <a:gd name="T2" fmla="*/ 0 w 220"/>
                <a:gd name="T3" fmla="*/ 110 h 220"/>
                <a:gd name="T4" fmla="*/ 1 w 220"/>
                <a:gd name="T5" fmla="*/ 119 h 220"/>
                <a:gd name="T6" fmla="*/ 110 w 220"/>
                <a:gd name="T7" fmla="*/ 220 h 220"/>
                <a:gd name="T8" fmla="*/ 216 w 220"/>
                <a:gd name="T9" fmla="*/ 142 h 220"/>
                <a:gd name="T10" fmla="*/ 220 w 220"/>
                <a:gd name="T11" fmla="*/ 110 h 220"/>
                <a:gd name="T12" fmla="*/ 110 w 220"/>
                <a:gd name="T13" fmla="*/ 0 h 220"/>
                <a:gd name="T14" fmla="*/ 110 w 220"/>
                <a:gd name="T15" fmla="*/ 198 h 220"/>
                <a:gd name="T16" fmla="*/ 23 w 220"/>
                <a:gd name="T17" fmla="*/ 121 h 220"/>
                <a:gd name="T18" fmla="*/ 23 w 220"/>
                <a:gd name="T19" fmla="*/ 110 h 220"/>
                <a:gd name="T20" fmla="*/ 110 w 220"/>
                <a:gd name="T21" fmla="*/ 23 h 220"/>
                <a:gd name="T22" fmla="*/ 198 w 220"/>
                <a:gd name="T23" fmla="*/ 110 h 220"/>
                <a:gd name="T24" fmla="*/ 193 w 220"/>
                <a:gd name="T25" fmla="*/ 140 h 220"/>
                <a:gd name="T26" fmla="*/ 110 w 220"/>
                <a:gd name="T27"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10" y="0"/>
                  </a:moveTo>
                  <a:cubicBezTo>
                    <a:pt x="50" y="0"/>
                    <a:pt x="0" y="49"/>
                    <a:pt x="0" y="110"/>
                  </a:cubicBezTo>
                  <a:cubicBezTo>
                    <a:pt x="0" y="113"/>
                    <a:pt x="0" y="116"/>
                    <a:pt x="1" y="119"/>
                  </a:cubicBezTo>
                  <a:cubicBezTo>
                    <a:pt x="5" y="175"/>
                    <a:pt x="52" y="220"/>
                    <a:pt x="110" y="220"/>
                  </a:cubicBezTo>
                  <a:cubicBezTo>
                    <a:pt x="160" y="220"/>
                    <a:pt x="202" y="187"/>
                    <a:pt x="216" y="142"/>
                  </a:cubicBezTo>
                  <a:cubicBezTo>
                    <a:pt x="219" y="132"/>
                    <a:pt x="220" y="121"/>
                    <a:pt x="220" y="110"/>
                  </a:cubicBezTo>
                  <a:cubicBezTo>
                    <a:pt x="220" y="49"/>
                    <a:pt x="171" y="0"/>
                    <a:pt x="110" y="0"/>
                  </a:cubicBezTo>
                  <a:close/>
                  <a:moveTo>
                    <a:pt x="110" y="198"/>
                  </a:moveTo>
                  <a:cubicBezTo>
                    <a:pt x="66" y="198"/>
                    <a:pt x="29" y="164"/>
                    <a:pt x="23" y="121"/>
                  </a:cubicBezTo>
                  <a:cubicBezTo>
                    <a:pt x="23" y="118"/>
                    <a:pt x="23" y="114"/>
                    <a:pt x="23" y="110"/>
                  </a:cubicBezTo>
                  <a:cubicBezTo>
                    <a:pt x="23" y="62"/>
                    <a:pt x="62" y="23"/>
                    <a:pt x="110" y="23"/>
                  </a:cubicBezTo>
                  <a:cubicBezTo>
                    <a:pt x="159" y="23"/>
                    <a:pt x="198" y="62"/>
                    <a:pt x="198" y="110"/>
                  </a:cubicBezTo>
                  <a:cubicBezTo>
                    <a:pt x="198" y="121"/>
                    <a:pt x="196" y="130"/>
                    <a:pt x="193" y="140"/>
                  </a:cubicBezTo>
                  <a:cubicBezTo>
                    <a:pt x="181" y="173"/>
                    <a:pt x="148"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6" name="Freeform 1494"/>
            <p:cNvSpPr>
              <a:spLocks noEditPoints="1"/>
            </p:cNvSpPr>
            <p:nvPr/>
          </p:nvSpPr>
          <p:spPr bwMode="auto">
            <a:xfrm>
              <a:off x="-3073400" y="11960226"/>
              <a:ext cx="655638" cy="655638"/>
            </a:xfrm>
            <a:custGeom>
              <a:avLst/>
              <a:gdLst>
                <a:gd name="T0" fmla="*/ 0 w 175"/>
                <a:gd name="T1" fmla="*/ 87 h 175"/>
                <a:gd name="T2" fmla="*/ 87 w 175"/>
                <a:gd name="T3" fmla="*/ 175 h 175"/>
                <a:gd name="T4" fmla="*/ 175 w 175"/>
                <a:gd name="T5" fmla="*/ 87 h 175"/>
                <a:gd name="T6" fmla="*/ 142 w 175"/>
                <a:gd name="T7" fmla="*/ 39 h 175"/>
                <a:gd name="T8" fmla="*/ 145 w 175"/>
                <a:gd name="T9" fmla="*/ 66 h 175"/>
                <a:gd name="T10" fmla="*/ 142 w 175"/>
                <a:gd name="T11" fmla="*/ 39 h 175"/>
                <a:gd name="T12" fmla="*/ 98 w 175"/>
                <a:gd name="T13" fmla="*/ 16 h 175"/>
                <a:gd name="T14" fmla="*/ 73 w 175"/>
                <a:gd name="T15" fmla="*/ 27 h 175"/>
                <a:gd name="T16" fmla="*/ 31 w 175"/>
                <a:gd name="T17" fmla="*/ 42 h 175"/>
                <a:gd name="T18" fmla="*/ 28 w 175"/>
                <a:gd name="T19" fmla="*/ 69 h 175"/>
                <a:gd name="T20" fmla="*/ 31 w 175"/>
                <a:gd name="T21" fmla="*/ 42 h 175"/>
                <a:gd name="T22" fmla="*/ 20 w 175"/>
                <a:gd name="T23" fmla="*/ 114 h 175"/>
                <a:gd name="T24" fmla="*/ 42 w 175"/>
                <a:gd name="T25" fmla="*/ 129 h 175"/>
                <a:gd name="T26" fmla="*/ 101 w 175"/>
                <a:gd name="T27" fmla="*/ 159 h 175"/>
                <a:gd name="T28" fmla="*/ 76 w 175"/>
                <a:gd name="T29" fmla="*/ 148 h 175"/>
                <a:gd name="T30" fmla="*/ 101 w 175"/>
                <a:gd name="T31" fmla="*/ 159 h 175"/>
                <a:gd name="T32" fmla="*/ 87 w 175"/>
                <a:gd name="T33" fmla="*/ 119 h 175"/>
                <a:gd name="T34" fmla="*/ 81 w 175"/>
                <a:gd name="T35" fmla="*/ 119 h 175"/>
                <a:gd name="T36" fmla="*/ 78 w 175"/>
                <a:gd name="T37" fmla="*/ 118 h 175"/>
                <a:gd name="T38" fmla="*/ 72 w 175"/>
                <a:gd name="T39" fmla="*/ 115 h 175"/>
                <a:gd name="T40" fmla="*/ 66 w 175"/>
                <a:gd name="T41" fmla="*/ 111 h 175"/>
                <a:gd name="T42" fmla="*/ 63 w 175"/>
                <a:gd name="T43" fmla="*/ 108 h 175"/>
                <a:gd name="T44" fmla="*/ 59 w 175"/>
                <a:gd name="T45" fmla="*/ 101 h 175"/>
                <a:gd name="T46" fmla="*/ 57 w 175"/>
                <a:gd name="T47" fmla="*/ 98 h 175"/>
                <a:gd name="T48" fmla="*/ 56 w 175"/>
                <a:gd name="T49" fmla="*/ 91 h 175"/>
                <a:gd name="T50" fmla="*/ 87 w 175"/>
                <a:gd name="T51" fmla="*/ 55 h 175"/>
                <a:gd name="T52" fmla="*/ 118 w 175"/>
                <a:gd name="T53" fmla="*/ 97 h 175"/>
                <a:gd name="T54" fmla="*/ 115 w 175"/>
                <a:gd name="T55" fmla="*/ 103 h 175"/>
                <a:gd name="T56" fmla="*/ 110 w 175"/>
                <a:gd name="T57" fmla="*/ 110 h 175"/>
                <a:gd name="T58" fmla="*/ 144 w 175"/>
                <a:gd name="T59" fmla="*/ 132 h 175"/>
                <a:gd name="T60" fmla="*/ 142 w 175"/>
                <a:gd name="T61" fmla="*/ 114 h 175"/>
                <a:gd name="T62" fmla="*/ 156 w 175"/>
                <a:gd name="T63" fmla="*/ 111 h 175"/>
                <a:gd name="T64" fmla="*/ 144 w 175"/>
                <a:gd name="T65" fmla="*/ 13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5">
                  <a:moveTo>
                    <a:pt x="87" y="0"/>
                  </a:moveTo>
                  <a:cubicBezTo>
                    <a:pt x="39" y="0"/>
                    <a:pt x="0" y="39"/>
                    <a:pt x="0" y="87"/>
                  </a:cubicBezTo>
                  <a:cubicBezTo>
                    <a:pt x="0" y="91"/>
                    <a:pt x="0" y="95"/>
                    <a:pt x="0" y="98"/>
                  </a:cubicBezTo>
                  <a:cubicBezTo>
                    <a:pt x="6" y="141"/>
                    <a:pt x="43" y="175"/>
                    <a:pt x="87" y="175"/>
                  </a:cubicBezTo>
                  <a:cubicBezTo>
                    <a:pt x="125" y="175"/>
                    <a:pt x="158" y="150"/>
                    <a:pt x="170" y="117"/>
                  </a:cubicBezTo>
                  <a:cubicBezTo>
                    <a:pt x="173" y="107"/>
                    <a:pt x="175" y="98"/>
                    <a:pt x="175" y="87"/>
                  </a:cubicBezTo>
                  <a:cubicBezTo>
                    <a:pt x="175" y="39"/>
                    <a:pt x="136" y="0"/>
                    <a:pt x="87" y="0"/>
                  </a:cubicBezTo>
                  <a:close/>
                  <a:moveTo>
                    <a:pt x="142" y="39"/>
                  </a:moveTo>
                  <a:cubicBezTo>
                    <a:pt x="155" y="61"/>
                    <a:pt x="155" y="61"/>
                    <a:pt x="155" y="61"/>
                  </a:cubicBezTo>
                  <a:cubicBezTo>
                    <a:pt x="145" y="66"/>
                    <a:pt x="145" y="66"/>
                    <a:pt x="145" y="66"/>
                  </a:cubicBezTo>
                  <a:cubicBezTo>
                    <a:pt x="133" y="45"/>
                    <a:pt x="133" y="45"/>
                    <a:pt x="133" y="45"/>
                  </a:cubicBezTo>
                  <a:lnTo>
                    <a:pt x="142" y="39"/>
                  </a:lnTo>
                  <a:close/>
                  <a:moveTo>
                    <a:pt x="73" y="16"/>
                  </a:moveTo>
                  <a:cubicBezTo>
                    <a:pt x="98" y="16"/>
                    <a:pt x="98" y="16"/>
                    <a:pt x="98" y="16"/>
                  </a:cubicBezTo>
                  <a:cubicBezTo>
                    <a:pt x="98" y="27"/>
                    <a:pt x="98" y="27"/>
                    <a:pt x="98" y="27"/>
                  </a:cubicBezTo>
                  <a:cubicBezTo>
                    <a:pt x="73" y="27"/>
                    <a:pt x="73" y="27"/>
                    <a:pt x="73" y="27"/>
                  </a:cubicBezTo>
                  <a:lnTo>
                    <a:pt x="73" y="16"/>
                  </a:lnTo>
                  <a:close/>
                  <a:moveTo>
                    <a:pt x="31" y="42"/>
                  </a:moveTo>
                  <a:cubicBezTo>
                    <a:pt x="40" y="48"/>
                    <a:pt x="40" y="48"/>
                    <a:pt x="40" y="48"/>
                  </a:cubicBezTo>
                  <a:cubicBezTo>
                    <a:pt x="28" y="69"/>
                    <a:pt x="28" y="69"/>
                    <a:pt x="28" y="69"/>
                  </a:cubicBezTo>
                  <a:cubicBezTo>
                    <a:pt x="19" y="64"/>
                    <a:pt x="19" y="64"/>
                    <a:pt x="19" y="64"/>
                  </a:cubicBezTo>
                  <a:lnTo>
                    <a:pt x="31" y="42"/>
                  </a:lnTo>
                  <a:close/>
                  <a:moveTo>
                    <a:pt x="33" y="135"/>
                  </a:moveTo>
                  <a:cubicBezTo>
                    <a:pt x="20" y="114"/>
                    <a:pt x="20" y="114"/>
                    <a:pt x="20" y="114"/>
                  </a:cubicBezTo>
                  <a:cubicBezTo>
                    <a:pt x="30" y="108"/>
                    <a:pt x="30" y="108"/>
                    <a:pt x="30" y="108"/>
                  </a:cubicBezTo>
                  <a:cubicBezTo>
                    <a:pt x="42" y="129"/>
                    <a:pt x="42" y="129"/>
                    <a:pt x="42" y="129"/>
                  </a:cubicBezTo>
                  <a:lnTo>
                    <a:pt x="33" y="135"/>
                  </a:lnTo>
                  <a:close/>
                  <a:moveTo>
                    <a:pt x="101" y="159"/>
                  </a:moveTo>
                  <a:cubicBezTo>
                    <a:pt x="76" y="159"/>
                    <a:pt x="76" y="159"/>
                    <a:pt x="76" y="159"/>
                  </a:cubicBezTo>
                  <a:cubicBezTo>
                    <a:pt x="76" y="148"/>
                    <a:pt x="76" y="148"/>
                    <a:pt x="76" y="148"/>
                  </a:cubicBezTo>
                  <a:cubicBezTo>
                    <a:pt x="101" y="148"/>
                    <a:pt x="101" y="148"/>
                    <a:pt x="101" y="148"/>
                  </a:cubicBezTo>
                  <a:lnTo>
                    <a:pt x="101" y="159"/>
                  </a:lnTo>
                  <a:close/>
                  <a:moveTo>
                    <a:pt x="94" y="119"/>
                  </a:moveTo>
                  <a:cubicBezTo>
                    <a:pt x="92" y="119"/>
                    <a:pt x="90" y="119"/>
                    <a:pt x="87" y="119"/>
                  </a:cubicBezTo>
                  <a:cubicBezTo>
                    <a:pt x="86" y="119"/>
                    <a:pt x="85" y="119"/>
                    <a:pt x="84" y="119"/>
                  </a:cubicBezTo>
                  <a:cubicBezTo>
                    <a:pt x="83" y="119"/>
                    <a:pt x="82" y="119"/>
                    <a:pt x="81" y="119"/>
                  </a:cubicBezTo>
                  <a:cubicBezTo>
                    <a:pt x="81" y="119"/>
                    <a:pt x="81" y="119"/>
                    <a:pt x="81" y="119"/>
                  </a:cubicBezTo>
                  <a:cubicBezTo>
                    <a:pt x="80" y="118"/>
                    <a:pt x="79" y="118"/>
                    <a:pt x="78" y="118"/>
                  </a:cubicBezTo>
                  <a:cubicBezTo>
                    <a:pt x="77" y="118"/>
                    <a:pt x="76" y="117"/>
                    <a:pt x="74" y="117"/>
                  </a:cubicBezTo>
                  <a:cubicBezTo>
                    <a:pt x="74" y="116"/>
                    <a:pt x="73" y="116"/>
                    <a:pt x="72" y="115"/>
                  </a:cubicBezTo>
                  <a:cubicBezTo>
                    <a:pt x="71" y="115"/>
                    <a:pt x="69" y="114"/>
                    <a:pt x="68" y="113"/>
                  </a:cubicBezTo>
                  <a:cubicBezTo>
                    <a:pt x="67" y="112"/>
                    <a:pt x="66" y="111"/>
                    <a:pt x="66" y="111"/>
                  </a:cubicBezTo>
                  <a:cubicBezTo>
                    <a:pt x="65" y="110"/>
                    <a:pt x="64" y="109"/>
                    <a:pt x="63" y="108"/>
                  </a:cubicBezTo>
                  <a:cubicBezTo>
                    <a:pt x="63" y="108"/>
                    <a:pt x="63" y="108"/>
                    <a:pt x="63" y="108"/>
                  </a:cubicBezTo>
                  <a:cubicBezTo>
                    <a:pt x="62" y="107"/>
                    <a:pt x="61" y="106"/>
                    <a:pt x="61" y="105"/>
                  </a:cubicBezTo>
                  <a:cubicBezTo>
                    <a:pt x="60" y="104"/>
                    <a:pt x="59" y="102"/>
                    <a:pt x="59" y="101"/>
                  </a:cubicBezTo>
                  <a:cubicBezTo>
                    <a:pt x="58" y="101"/>
                    <a:pt x="58" y="100"/>
                    <a:pt x="58" y="100"/>
                  </a:cubicBezTo>
                  <a:cubicBezTo>
                    <a:pt x="58" y="99"/>
                    <a:pt x="57" y="98"/>
                    <a:pt x="57" y="98"/>
                  </a:cubicBezTo>
                  <a:cubicBezTo>
                    <a:pt x="57" y="96"/>
                    <a:pt x="56" y="95"/>
                    <a:pt x="56" y="93"/>
                  </a:cubicBezTo>
                  <a:cubicBezTo>
                    <a:pt x="56" y="92"/>
                    <a:pt x="56" y="91"/>
                    <a:pt x="56" y="91"/>
                  </a:cubicBezTo>
                  <a:cubicBezTo>
                    <a:pt x="55" y="89"/>
                    <a:pt x="55" y="88"/>
                    <a:pt x="55" y="87"/>
                  </a:cubicBezTo>
                  <a:cubicBezTo>
                    <a:pt x="55" y="70"/>
                    <a:pt x="70" y="55"/>
                    <a:pt x="87" y="55"/>
                  </a:cubicBezTo>
                  <a:cubicBezTo>
                    <a:pt x="105" y="55"/>
                    <a:pt x="119" y="70"/>
                    <a:pt x="119" y="87"/>
                  </a:cubicBezTo>
                  <a:cubicBezTo>
                    <a:pt x="119" y="91"/>
                    <a:pt x="119" y="94"/>
                    <a:pt x="118" y="97"/>
                  </a:cubicBezTo>
                  <a:cubicBezTo>
                    <a:pt x="117" y="99"/>
                    <a:pt x="116" y="101"/>
                    <a:pt x="115" y="102"/>
                  </a:cubicBezTo>
                  <a:cubicBezTo>
                    <a:pt x="115" y="102"/>
                    <a:pt x="115" y="103"/>
                    <a:pt x="115" y="103"/>
                  </a:cubicBezTo>
                  <a:cubicBezTo>
                    <a:pt x="114" y="104"/>
                    <a:pt x="113" y="106"/>
                    <a:pt x="112" y="108"/>
                  </a:cubicBezTo>
                  <a:cubicBezTo>
                    <a:pt x="111" y="108"/>
                    <a:pt x="111" y="109"/>
                    <a:pt x="110" y="110"/>
                  </a:cubicBezTo>
                  <a:cubicBezTo>
                    <a:pt x="106" y="114"/>
                    <a:pt x="100" y="117"/>
                    <a:pt x="94" y="119"/>
                  </a:cubicBezTo>
                  <a:close/>
                  <a:moveTo>
                    <a:pt x="144" y="132"/>
                  </a:moveTo>
                  <a:cubicBezTo>
                    <a:pt x="134" y="127"/>
                    <a:pt x="134" y="127"/>
                    <a:pt x="134" y="127"/>
                  </a:cubicBezTo>
                  <a:cubicBezTo>
                    <a:pt x="142" y="114"/>
                    <a:pt x="142" y="114"/>
                    <a:pt x="142" y="114"/>
                  </a:cubicBezTo>
                  <a:cubicBezTo>
                    <a:pt x="147" y="105"/>
                    <a:pt x="147" y="105"/>
                    <a:pt x="147" y="105"/>
                  </a:cubicBezTo>
                  <a:cubicBezTo>
                    <a:pt x="156" y="111"/>
                    <a:pt x="156" y="111"/>
                    <a:pt x="156" y="111"/>
                  </a:cubicBezTo>
                  <a:cubicBezTo>
                    <a:pt x="154" y="115"/>
                    <a:pt x="154" y="115"/>
                    <a:pt x="154" y="115"/>
                  </a:cubicBezTo>
                  <a:lnTo>
                    <a:pt x="144" y="132"/>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7" name="Freeform 1495"/>
            <p:cNvSpPr>
              <a:spLocks/>
            </p:cNvSpPr>
            <p:nvPr/>
          </p:nvSpPr>
          <p:spPr bwMode="auto">
            <a:xfrm>
              <a:off x="-2570163" y="12353926"/>
              <a:ext cx="82550" cy="101600"/>
            </a:xfrm>
            <a:custGeom>
              <a:avLst/>
              <a:gdLst>
                <a:gd name="T0" fmla="*/ 52 w 52"/>
                <a:gd name="T1" fmla="*/ 14 h 64"/>
                <a:gd name="T2" fmla="*/ 23 w 52"/>
                <a:gd name="T3" fmla="*/ 64 h 64"/>
                <a:gd name="T4" fmla="*/ 0 w 52"/>
                <a:gd name="T5" fmla="*/ 52 h 64"/>
                <a:gd name="T6" fmla="*/ 30 w 52"/>
                <a:gd name="T7" fmla="*/ 0 h 64"/>
                <a:gd name="T8" fmla="*/ 52 w 52"/>
                <a:gd name="T9" fmla="*/ 14 h 64"/>
              </a:gdLst>
              <a:ahLst/>
              <a:cxnLst>
                <a:cxn ang="0">
                  <a:pos x="T0" y="T1"/>
                </a:cxn>
                <a:cxn ang="0">
                  <a:pos x="T2" y="T3"/>
                </a:cxn>
                <a:cxn ang="0">
                  <a:pos x="T4" y="T5"/>
                </a:cxn>
                <a:cxn ang="0">
                  <a:pos x="T6" y="T7"/>
                </a:cxn>
                <a:cxn ang="0">
                  <a:pos x="T8" y="T9"/>
                </a:cxn>
              </a:cxnLst>
              <a:rect l="0" t="0" r="r" b="b"/>
              <a:pathLst>
                <a:path w="52" h="64">
                  <a:moveTo>
                    <a:pt x="52" y="14"/>
                  </a:moveTo>
                  <a:lnTo>
                    <a:pt x="23" y="64"/>
                  </a:lnTo>
                  <a:lnTo>
                    <a:pt x="0" y="52"/>
                  </a:lnTo>
                  <a:lnTo>
                    <a:pt x="30" y="0"/>
                  </a:lnTo>
                  <a:lnTo>
                    <a:pt x="52"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8" name="Freeform 1496"/>
            <p:cNvSpPr>
              <a:spLocks/>
            </p:cNvSpPr>
            <p:nvPr/>
          </p:nvSpPr>
          <p:spPr bwMode="auto">
            <a:xfrm>
              <a:off x="-2574925" y="12106276"/>
              <a:ext cx="82550" cy="101600"/>
            </a:xfrm>
            <a:custGeom>
              <a:avLst/>
              <a:gdLst>
                <a:gd name="T0" fmla="*/ 52 w 52"/>
                <a:gd name="T1" fmla="*/ 52 h 64"/>
                <a:gd name="T2" fmla="*/ 29 w 52"/>
                <a:gd name="T3" fmla="*/ 64 h 64"/>
                <a:gd name="T4" fmla="*/ 0 w 52"/>
                <a:gd name="T5" fmla="*/ 14 h 64"/>
                <a:gd name="T6" fmla="*/ 22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29" y="64"/>
                  </a:lnTo>
                  <a:lnTo>
                    <a:pt x="0" y="14"/>
                  </a:lnTo>
                  <a:lnTo>
                    <a:pt x="22"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59" name="Rectangle 1497"/>
            <p:cNvSpPr>
              <a:spLocks noChangeArrowheads="1"/>
            </p:cNvSpPr>
            <p:nvPr/>
          </p:nvSpPr>
          <p:spPr bwMode="auto">
            <a:xfrm>
              <a:off x="-2787650" y="12514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0" name="Freeform 1498"/>
            <p:cNvSpPr>
              <a:spLocks/>
            </p:cNvSpPr>
            <p:nvPr/>
          </p:nvSpPr>
          <p:spPr bwMode="auto">
            <a:xfrm>
              <a:off x="-2998788" y="12365038"/>
              <a:ext cx="82550" cy="101600"/>
            </a:xfrm>
            <a:custGeom>
              <a:avLst/>
              <a:gdLst>
                <a:gd name="T0" fmla="*/ 52 w 52"/>
                <a:gd name="T1" fmla="*/ 52 h 64"/>
                <a:gd name="T2" fmla="*/ 31 w 52"/>
                <a:gd name="T3" fmla="*/ 64 h 64"/>
                <a:gd name="T4" fmla="*/ 0 w 52"/>
                <a:gd name="T5" fmla="*/ 14 h 64"/>
                <a:gd name="T6" fmla="*/ 24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4"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1" name="Freeform 1499"/>
            <p:cNvSpPr>
              <a:spLocks/>
            </p:cNvSpPr>
            <p:nvPr/>
          </p:nvSpPr>
          <p:spPr bwMode="auto">
            <a:xfrm>
              <a:off x="-3001963" y="12117388"/>
              <a:ext cx="79375" cy="101600"/>
            </a:xfrm>
            <a:custGeom>
              <a:avLst/>
              <a:gdLst>
                <a:gd name="T0" fmla="*/ 50 w 50"/>
                <a:gd name="T1" fmla="*/ 14 h 64"/>
                <a:gd name="T2" fmla="*/ 21 w 50"/>
                <a:gd name="T3" fmla="*/ 64 h 64"/>
                <a:gd name="T4" fmla="*/ 0 w 50"/>
                <a:gd name="T5" fmla="*/ 52 h 64"/>
                <a:gd name="T6" fmla="*/ 28 w 50"/>
                <a:gd name="T7" fmla="*/ 0 h 64"/>
                <a:gd name="T8" fmla="*/ 50 w 50"/>
                <a:gd name="T9" fmla="*/ 14 h 64"/>
              </a:gdLst>
              <a:ahLst/>
              <a:cxnLst>
                <a:cxn ang="0">
                  <a:pos x="T0" y="T1"/>
                </a:cxn>
                <a:cxn ang="0">
                  <a:pos x="T2" y="T3"/>
                </a:cxn>
                <a:cxn ang="0">
                  <a:pos x="T4" y="T5"/>
                </a:cxn>
                <a:cxn ang="0">
                  <a:pos x="T6" y="T7"/>
                </a:cxn>
                <a:cxn ang="0">
                  <a:pos x="T8" y="T9"/>
                </a:cxn>
              </a:cxnLst>
              <a:rect l="0" t="0" r="r" b="b"/>
              <a:pathLst>
                <a:path w="50" h="64">
                  <a:moveTo>
                    <a:pt x="50" y="14"/>
                  </a:moveTo>
                  <a:lnTo>
                    <a:pt x="21" y="64"/>
                  </a:lnTo>
                  <a:lnTo>
                    <a:pt x="0" y="52"/>
                  </a:lnTo>
                  <a:lnTo>
                    <a:pt x="28" y="0"/>
                  </a:lnTo>
                  <a:lnTo>
                    <a:pt x="5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2" name="Rectangle 1500"/>
            <p:cNvSpPr>
              <a:spLocks noChangeArrowheads="1"/>
            </p:cNvSpPr>
            <p:nvPr/>
          </p:nvSpPr>
          <p:spPr bwMode="auto">
            <a:xfrm>
              <a:off x="-2800350" y="12020551"/>
              <a:ext cx="95250"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3" name="Oval 1501"/>
            <p:cNvSpPr>
              <a:spLocks noChangeArrowheads="1"/>
            </p:cNvSpPr>
            <p:nvPr/>
          </p:nvSpPr>
          <p:spPr bwMode="auto">
            <a:xfrm>
              <a:off x="-2867025" y="12166601"/>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4" name="Freeform 1502"/>
            <p:cNvSpPr>
              <a:spLocks noEditPoints="1"/>
            </p:cNvSpPr>
            <p:nvPr/>
          </p:nvSpPr>
          <p:spPr bwMode="auto">
            <a:xfrm>
              <a:off x="835025" y="11712576"/>
              <a:ext cx="1150938" cy="1150938"/>
            </a:xfrm>
            <a:custGeom>
              <a:avLst/>
              <a:gdLst>
                <a:gd name="T0" fmla="*/ 154 w 307"/>
                <a:gd name="T1" fmla="*/ 0 h 307"/>
                <a:gd name="T2" fmla="*/ 0 w 307"/>
                <a:gd name="T3" fmla="*/ 153 h 307"/>
                <a:gd name="T4" fmla="*/ 4 w 307"/>
                <a:gd name="T5" fmla="*/ 188 h 307"/>
                <a:gd name="T6" fmla="*/ 154 w 307"/>
                <a:gd name="T7" fmla="*/ 307 h 307"/>
                <a:gd name="T8" fmla="*/ 307 w 307"/>
                <a:gd name="T9" fmla="*/ 161 h 307"/>
                <a:gd name="T10" fmla="*/ 307 w 307"/>
                <a:gd name="T11" fmla="*/ 153 h 307"/>
                <a:gd name="T12" fmla="*/ 154 w 307"/>
                <a:gd name="T13" fmla="*/ 0 h 307"/>
                <a:gd name="T14" fmla="*/ 154 w 307"/>
                <a:gd name="T15" fmla="*/ 263 h 307"/>
                <a:gd name="T16" fmla="*/ 48 w 307"/>
                <a:gd name="T17" fmla="*/ 184 h 307"/>
                <a:gd name="T18" fmla="*/ 44 w 307"/>
                <a:gd name="T19" fmla="*/ 153 h 307"/>
                <a:gd name="T20" fmla="*/ 154 w 307"/>
                <a:gd name="T21" fmla="*/ 43 h 307"/>
                <a:gd name="T22" fmla="*/ 264 w 307"/>
                <a:gd name="T23" fmla="*/ 153 h 307"/>
                <a:gd name="T24" fmla="*/ 263 w 307"/>
                <a:gd name="T25" fmla="*/ 165 h 307"/>
                <a:gd name="T26" fmla="*/ 154 w 307"/>
                <a:gd name="T27"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154" y="0"/>
                  </a:moveTo>
                  <a:cubicBezTo>
                    <a:pt x="69" y="0"/>
                    <a:pt x="0" y="69"/>
                    <a:pt x="0" y="153"/>
                  </a:cubicBezTo>
                  <a:cubicBezTo>
                    <a:pt x="0" y="165"/>
                    <a:pt x="2" y="177"/>
                    <a:pt x="4" y="188"/>
                  </a:cubicBezTo>
                  <a:cubicBezTo>
                    <a:pt x="20" y="256"/>
                    <a:pt x="81" y="307"/>
                    <a:pt x="154" y="307"/>
                  </a:cubicBezTo>
                  <a:cubicBezTo>
                    <a:pt x="236" y="307"/>
                    <a:pt x="303" y="242"/>
                    <a:pt x="307" y="161"/>
                  </a:cubicBezTo>
                  <a:cubicBezTo>
                    <a:pt x="307" y="158"/>
                    <a:pt x="307" y="156"/>
                    <a:pt x="307" y="153"/>
                  </a:cubicBezTo>
                  <a:cubicBezTo>
                    <a:pt x="307" y="69"/>
                    <a:pt x="238" y="0"/>
                    <a:pt x="154" y="0"/>
                  </a:cubicBezTo>
                  <a:close/>
                  <a:moveTo>
                    <a:pt x="154" y="263"/>
                  </a:moveTo>
                  <a:cubicBezTo>
                    <a:pt x="104" y="263"/>
                    <a:pt x="62" y="230"/>
                    <a:pt x="48" y="184"/>
                  </a:cubicBezTo>
                  <a:cubicBezTo>
                    <a:pt x="45" y="174"/>
                    <a:pt x="44" y="164"/>
                    <a:pt x="44" y="153"/>
                  </a:cubicBezTo>
                  <a:cubicBezTo>
                    <a:pt x="44" y="92"/>
                    <a:pt x="93" y="43"/>
                    <a:pt x="154" y="43"/>
                  </a:cubicBezTo>
                  <a:cubicBezTo>
                    <a:pt x="215" y="43"/>
                    <a:pt x="264" y="92"/>
                    <a:pt x="264" y="153"/>
                  </a:cubicBezTo>
                  <a:cubicBezTo>
                    <a:pt x="264" y="157"/>
                    <a:pt x="264" y="161"/>
                    <a:pt x="263" y="165"/>
                  </a:cubicBezTo>
                  <a:cubicBezTo>
                    <a:pt x="257" y="220"/>
                    <a:pt x="211" y="263"/>
                    <a:pt x="154"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5" name="Freeform 1503"/>
            <p:cNvSpPr>
              <a:spLocks noEditPoints="1"/>
            </p:cNvSpPr>
            <p:nvPr/>
          </p:nvSpPr>
          <p:spPr bwMode="auto">
            <a:xfrm>
              <a:off x="1000125" y="11872913"/>
              <a:ext cx="825500" cy="825500"/>
            </a:xfrm>
            <a:custGeom>
              <a:avLst/>
              <a:gdLst>
                <a:gd name="T0" fmla="*/ 110 w 220"/>
                <a:gd name="T1" fmla="*/ 0 h 220"/>
                <a:gd name="T2" fmla="*/ 0 w 220"/>
                <a:gd name="T3" fmla="*/ 110 h 220"/>
                <a:gd name="T4" fmla="*/ 4 w 220"/>
                <a:gd name="T5" fmla="*/ 141 h 220"/>
                <a:gd name="T6" fmla="*/ 110 w 220"/>
                <a:gd name="T7" fmla="*/ 220 h 220"/>
                <a:gd name="T8" fmla="*/ 219 w 220"/>
                <a:gd name="T9" fmla="*/ 122 h 220"/>
                <a:gd name="T10" fmla="*/ 220 w 220"/>
                <a:gd name="T11" fmla="*/ 110 h 220"/>
                <a:gd name="T12" fmla="*/ 110 w 220"/>
                <a:gd name="T13" fmla="*/ 0 h 220"/>
                <a:gd name="T14" fmla="*/ 110 w 220"/>
                <a:gd name="T15" fmla="*/ 198 h 220"/>
                <a:gd name="T16" fmla="*/ 27 w 220"/>
                <a:gd name="T17" fmla="*/ 139 h 220"/>
                <a:gd name="T18" fmla="*/ 22 w 220"/>
                <a:gd name="T19" fmla="*/ 110 h 220"/>
                <a:gd name="T20" fmla="*/ 110 w 220"/>
                <a:gd name="T21" fmla="*/ 23 h 220"/>
                <a:gd name="T22" fmla="*/ 197 w 220"/>
                <a:gd name="T23" fmla="*/ 110 h 220"/>
                <a:gd name="T24" fmla="*/ 196 w 220"/>
                <a:gd name="T25" fmla="*/ 124 h 220"/>
                <a:gd name="T26" fmla="*/ 110 w 220"/>
                <a:gd name="T27"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110" y="0"/>
                  </a:moveTo>
                  <a:cubicBezTo>
                    <a:pt x="49" y="0"/>
                    <a:pt x="0" y="49"/>
                    <a:pt x="0" y="110"/>
                  </a:cubicBezTo>
                  <a:cubicBezTo>
                    <a:pt x="0" y="121"/>
                    <a:pt x="1" y="131"/>
                    <a:pt x="4" y="141"/>
                  </a:cubicBezTo>
                  <a:cubicBezTo>
                    <a:pt x="18" y="187"/>
                    <a:pt x="60" y="220"/>
                    <a:pt x="110" y="220"/>
                  </a:cubicBezTo>
                  <a:cubicBezTo>
                    <a:pt x="167" y="220"/>
                    <a:pt x="213" y="177"/>
                    <a:pt x="219" y="122"/>
                  </a:cubicBezTo>
                  <a:cubicBezTo>
                    <a:pt x="220" y="118"/>
                    <a:pt x="220" y="114"/>
                    <a:pt x="220" y="110"/>
                  </a:cubicBezTo>
                  <a:cubicBezTo>
                    <a:pt x="220" y="49"/>
                    <a:pt x="171" y="0"/>
                    <a:pt x="110" y="0"/>
                  </a:cubicBezTo>
                  <a:close/>
                  <a:moveTo>
                    <a:pt x="110" y="198"/>
                  </a:moveTo>
                  <a:cubicBezTo>
                    <a:pt x="71" y="198"/>
                    <a:pt x="39" y="173"/>
                    <a:pt x="27" y="139"/>
                  </a:cubicBezTo>
                  <a:cubicBezTo>
                    <a:pt x="24" y="130"/>
                    <a:pt x="22" y="120"/>
                    <a:pt x="22" y="110"/>
                  </a:cubicBezTo>
                  <a:cubicBezTo>
                    <a:pt x="22" y="62"/>
                    <a:pt x="61" y="23"/>
                    <a:pt x="110" y="23"/>
                  </a:cubicBezTo>
                  <a:cubicBezTo>
                    <a:pt x="158" y="23"/>
                    <a:pt x="197" y="62"/>
                    <a:pt x="197" y="110"/>
                  </a:cubicBezTo>
                  <a:cubicBezTo>
                    <a:pt x="197" y="115"/>
                    <a:pt x="197" y="119"/>
                    <a:pt x="196" y="124"/>
                  </a:cubicBezTo>
                  <a:cubicBezTo>
                    <a:pt x="190" y="166"/>
                    <a:pt x="153"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6" name="Freeform 1504"/>
            <p:cNvSpPr>
              <a:spLocks noEditPoints="1"/>
            </p:cNvSpPr>
            <p:nvPr/>
          </p:nvSpPr>
          <p:spPr bwMode="auto">
            <a:xfrm>
              <a:off x="1082675" y="11960226"/>
              <a:ext cx="655638" cy="655638"/>
            </a:xfrm>
            <a:custGeom>
              <a:avLst/>
              <a:gdLst>
                <a:gd name="T0" fmla="*/ 0 w 175"/>
                <a:gd name="T1" fmla="*/ 87 h 175"/>
                <a:gd name="T2" fmla="*/ 88 w 175"/>
                <a:gd name="T3" fmla="*/ 175 h 175"/>
                <a:gd name="T4" fmla="*/ 175 w 175"/>
                <a:gd name="T5" fmla="*/ 87 h 175"/>
                <a:gd name="T6" fmla="*/ 142 w 175"/>
                <a:gd name="T7" fmla="*/ 39 h 175"/>
                <a:gd name="T8" fmla="*/ 145 w 175"/>
                <a:gd name="T9" fmla="*/ 66 h 175"/>
                <a:gd name="T10" fmla="*/ 142 w 175"/>
                <a:gd name="T11" fmla="*/ 39 h 175"/>
                <a:gd name="T12" fmla="*/ 98 w 175"/>
                <a:gd name="T13" fmla="*/ 16 h 175"/>
                <a:gd name="T14" fmla="*/ 74 w 175"/>
                <a:gd name="T15" fmla="*/ 27 h 175"/>
                <a:gd name="T16" fmla="*/ 31 w 175"/>
                <a:gd name="T17" fmla="*/ 42 h 175"/>
                <a:gd name="T18" fmla="*/ 28 w 175"/>
                <a:gd name="T19" fmla="*/ 69 h 175"/>
                <a:gd name="T20" fmla="*/ 31 w 175"/>
                <a:gd name="T21" fmla="*/ 42 h 175"/>
                <a:gd name="T22" fmla="*/ 21 w 175"/>
                <a:gd name="T23" fmla="*/ 115 h 175"/>
                <a:gd name="T24" fmla="*/ 30 w 175"/>
                <a:gd name="T25" fmla="*/ 108 h 175"/>
                <a:gd name="T26" fmla="*/ 42 w 175"/>
                <a:gd name="T27" fmla="*/ 129 h 175"/>
                <a:gd name="T28" fmla="*/ 102 w 175"/>
                <a:gd name="T29" fmla="*/ 159 h 175"/>
                <a:gd name="T30" fmla="*/ 77 w 175"/>
                <a:gd name="T31" fmla="*/ 148 h 175"/>
                <a:gd name="T32" fmla="*/ 102 w 175"/>
                <a:gd name="T33" fmla="*/ 159 h 175"/>
                <a:gd name="T34" fmla="*/ 135 w 175"/>
                <a:gd name="T35" fmla="*/ 127 h 175"/>
                <a:gd name="T36" fmla="*/ 156 w 175"/>
                <a:gd name="T37" fmla="*/ 111 h 175"/>
                <a:gd name="T38" fmla="*/ 111 w 175"/>
                <a:gd name="T39" fmla="*/ 109 h 175"/>
                <a:gd name="T40" fmla="*/ 99 w 175"/>
                <a:gd name="T41" fmla="*/ 117 h 175"/>
                <a:gd name="T42" fmla="*/ 96 w 175"/>
                <a:gd name="T43" fmla="*/ 118 h 175"/>
                <a:gd name="T44" fmla="*/ 92 w 175"/>
                <a:gd name="T45" fmla="*/ 119 h 175"/>
                <a:gd name="T46" fmla="*/ 82 w 175"/>
                <a:gd name="T47" fmla="*/ 119 h 175"/>
                <a:gd name="T48" fmla="*/ 73 w 175"/>
                <a:gd name="T49" fmla="*/ 116 h 175"/>
                <a:gd name="T50" fmla="*/ 70 w 175"/>
                <a:gd name="T51" fmla="*/ 114 h 175"/>
                <a:gd name="T52" fmla="*/ 66 w 175"/>
                <a:gd name="T53" fmla="*/ 111 h 175"/>
                <a:gd name="T54" fmla="*/ 63 w 175"/>
                <a:gd name="T55" fmla="*/ 108 h 175"/>
                <a:gd name="T56" fmla="*/ 60 w 175"/>
                <a:gd name="T57" fmla="*/ 104 h 175"/>
                <a:gd name="T58" fmla="*/ 56 w 175"/>
                <a:gd name="T59" fmla="*/ 87 h 175"/>
                <a:gd name="T60" fmla="*/ 120 w 175"/>
                <a:gd name="T61" fmla="*/ 87 h 175"/>
                <a:gd name="T62" fmla="*/ 119 w 175"/>
                <a:gd name="T63" fmla="*/ 93 h 175"/>
                <a:gd name="T64" fmla="*/ 118 w 175"/>
                <a:gd name="T65" fmla="*/ 96 h 175"/>
                <a:gd name="T66" fmla="*/ 117 w 175"/>
                <a:gd name="T67" fmla="*/ 100 h 175"/>
                <a:gd name="T68" fmla="*/ 115 w 175"/>
                <a:gd name="T69" fmla="*/ 104 h 175"/>
                <a:gd name="T70" fmla="*/ 111 w 175"/>
                <a:gd name="T71" fmla="*/ 10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75">
                  <a:moveTo>
                    <a:pt x="88" y="0"/>
                  </a:moveTo>
                  <a:cubicBezTo>
                    <a:pt x="39" y="0"/>
                    <a:pt x="0" y="39"/>
                    <a:pt x="0" y="87"/>
                  </a:cubicBezTo>
                  <a:cubicBezTo>
                    <a:pt x="0" y="97"/>
                    <a:pt x="2" y="107"/>
                    <a:pt x="5" y="116"/>
                  </a:cubicBezTo>
                  <a:cubicBezTo>
                    <a:pt x="17" y="150"/>
                    <a:pt x="49" y="175"/>
                    <a:pt x="88" y="175"/>
                  </a:cubicBezTo>
                  <a:cubicBezTo>
                    <a:pt x="131" y="175"/>
                    <a:pt x="168" y="143"/>
                    <a:pt x="174" y="101"/>
                  </a:cubicBezTo>
                  <a:cubicBezTo>
                    <a:pt x="175" y="96"/>
                    <a:pt x="175" y="92"/>
                    <a:pt x="175" y="87"/>
                  </a:cubicBezTo>
                  <a:cubicBezTo>
                    <a:pt x="175" y="39"/>
                    <a:pt x="136" y="0"/>
                    <a:pt x="88" y="0"/>
                  </a:cubicBezTo>
                  <a:close/>
                  <a:moveTo>
                    <a:pt x="142" y="39"/>
                  </a:moveTo>
                  <a:cubicBezTo>
                    <a:pt x="155" y="61"/>
                    <a:pt x="155" y="61"/>
                    <a:pt x="155" y="61"/>
                  </a:cubicBezTo>
                  <a:cubicBezTo>
                    <a:pt x="145" y="66"/>
                    <a:pt x="145" y="66"/>
                    <a:pt x="145" y="66"/>
                  </a:cubicBezTo>
                  <a:cubicBezTo>
                    <a:pt x="133" y="45"/>
                    <a:pt x="133" y="45"/>
                    <a:pt x="133" y="45"/>
                  </a:cubicBezTo>
                  <a:lnTo>
                    <a:pt x="142" y="39"/>
                  </a:lnTo>
                  <a:close/>
                  <a:moveTo>
                    <a:pt x="74" y="16"/>
                  </a:moveTo>
                  <a:cubicBezTo>
                    <a:pt x="98" y="16"/>
                    <a:pt x="98" y="16"/>
                    <a:pt x="98" y="16"/>
                  </a:cubicBezTo>
                  <a:cubicBezTo>
                    <a:pt x="98" y="27"/>
                    <a:pt x="98" y="27"/>
                    <a:pt x="98" y="27"/>
                  </a:cubicBezTo>
                  <a:cubicBezTo>
                    <a:pt x="74" y="27"/>
                    <a:pt x="74" y="27"/>
                    <a:pt x="74" y="27"/>
                  </a:cubicBezTo>
                  <a:lnTo>
                    <a:pt x="74" y="16"/>
                  </a:lnTo>
                  <a:close/>
                  <a:moveTo>
                    <a:pt x="31" y="42"/>
                  </a:moveTo>
                  <a:cubicBezTo>
                    <a:pt x="41" y="48"/>
                    <a:pt x="41" y="48"/>
                    <a:pt x="41" y="48"/>
                  </a:cubicBezTo>
                  <a:cubicBezTo>
                    <a:pt x="28" y="69"/>
                    <a:pt x="28" y="69"/>
                    <a:pt x="28" y="69"/>
                  </a:cubicBezTo>
                  <a:cubicBezTo>
                    <a:pt x="19" y="64"/>
                    <a:pt x="19" y="64"/>
                    <a:pt x="19" y="64"/>
                  </a:cubicBezTo>
                  <a:lnTo>
                    <a:pt x="31" y="42"/>
                  </a:lnTo>
                  <a:close/>
                  <a:moveTo>
                    <a:pt x="33" y="135"/>
                  </a:moveTo>
                  <a:cubicBezTo>
                    <a:pt x="21" y="115"/>
                    <a:pt x="21" y="115"/>
                    <a:pt x="21" y="115"/>
                  </a:cubicBezTo>
                  <a:cubicBezTo>
                    <a:pt x="20" y="114"/>
                    <a:pt x="20" y="114"/>
                    <a:pt x="20" y="114"/>
                  </a:cubicBezTo>
                  <a:cubicBezTo>
                    <a:pt x="30" y="108"/>
                    <a:pt x="30" y="108"/>
                    <a:pt x="30" y="108"/>
                  </a:cubicBezTo>
                  <a:cubicBezTo>
                    <a:pt x="33" y="114"/>
                    <a:pt x="33" y="114"/>
                    <a:pt x="33" y="114"/>
                  </a:cubicBezTo>
                  <a:cubicBezTo>
                    <a:pt x="42" y="129"/>
                    <a:pt x="42" y="129"/>
                    <a:pt x="42" y="129"/>
                  </a:cubicBezTo>
                  <a:lnTo>
                    <a:pt x="33" y="135"/>
                  </a:lnTo>
                  <a:close/>
                  <a:moveTo>
                    <a:pt x="102" y="159"/>
                  </a:moveTo>
                  <a:cubicBezTo>
                    <a:pt x="77" y="159"/>
                    <a:pt x="77" y="159"/>
                    <a:pt x="77" y="159"/>
                  </a:cubicBezTo>
                  <a:cubicBezTo>
                    <a:pt x="77" y="148"/>
                    <a:pt x="77" y="148"/>
                    <a:pt x="77" y="148"/>
                  </a:cubicBezTo>
                  <a:cubicBezTo>
                    <a:pt x="102" y="148"/>
                    <a:pt x="102" y="148"/>
                    <a:pt x="102" y="148"/>
                  </a:cubicBezTo>
                  <a:lnTo>
                    <a:pt x="102" y="159"/>
                  </a:lnTo>
                  <a:close/>
                  <a:moveTo>
                    <a:pt x="144" y="132"/>
                  </a:moveTo>
                  <a:cubicBezTo>
                    <a:pt x="135" y="127"/>
                    <a:pt x="135" y="127"/>
                    <a:pt x="135" y="127"/>
                  </a:cubicBezTo>
                  <a:cubicBezTo>
                    <a:pt x="147" y="105"/>
                    <a:pt x="147" y="105"/>
                    <a:pt x="147" y="105"/>
                  </a:cubicBezTo>
                  <a:cubicBezTo>
                    <a:pt x="156" y="111"/>
                    <a:pt x="156" y="111"/>
                    <a:pt x="156" y="111"/>
                  </a:cubicBezTo>
                  <a:lnTo>
                    <a:pt x="144" y="132"/>
                  </a:lnTo>
                  <a:close/>
                  <a:moveTo>
                    <a:pt x="111" y="109"/>
                  </a:moveTo>
                  <a:cubicBezTo>
                    <a:pt x="109" y="112"/>
                    <a:pt x="105" y="114"/>
                    <a:pt x="102" y="116"/>
                  </a:cubicBezTo>
                  <a:cubicBezTo>
                    <a:pt x="101" y="116"/>
                    <a:pt x="100" y="117"/>
                    <a:pt x="99" y="117"/>
                  </a:cubicBezTo>
                  <a:cubicBezTo>
                    <a:pt x="99" y="117"/>
                    <a:pt x="99" y="117"/>
                    <a:pt x="99" y="117"/>
                  </a:cubicBezTo>
                  <a:cubicBezTo>
                    <a:pt x="98" y="118"/>
                    <a:pt x="97" y="118"/>
                    <a:pt x="96" y="118"/>
                  </a:cubicBezTo>
                  <a:cubicBezTo>
                    <a:pt x="96" y="118"/>
                    <a:pt x="95" y="118"/>
                    <a:pt x="95" y="118"/>
                  </a:cubicBezTo>
                  <a:cubicBezTo>
                    <a:pt x="94" y="119"/>
                    <a:pt x="93" y="119"/>
                    <a:pt x="92" y="119"/>
                  </a:cubicBezTo>
                  <a:cubicBezTo>
                    <a:pt x="91" y="119"/>
                    <a:pt x="89" y="119"/>
                    <a:pt x="88" y="119"/>
                  </a:cubicBezTo>
                  <a:cubicBezTo>
                    <a:pt x="86" y="119"/>
                    <a:pt x="84" y="119"/>
                    <a:pt x="82" y="119"/>
                  </a:cubicBezTo>
                  <a:cubicBezTo>
                    <a:pt x="80" y="118"/>
                    <a:pt x="78" y="118"/>
                    <a:pt x="76" y="117"/>
                  </a:cubicBezTo>
                  <a:cubicBezTo>
                    <a:pt x="75" y="117"/>
                    <a:pt x="74" y="116"/>
                    <a:pt x="73" y="116"/>
                  </a:cubicBezTo>
                  <a:cubicBezTo>
                    <a:pt x="72" y="115"/>
                    <a:pt x="72" y="115"/>
                    <a:pt x="71" y="115"/>
                  </a:cubicBezTo>
                  <a:cubicBezTo>
                    <a:pt x="71" y="114"/>
                    <a:pt x="70" y="114"/>
                    <a:pt x="70" y="114"/>
                  </a:cubicBezTo>
                  <a:cubicBezTo>
                    <a:pt x="69" y="113"/>
                    <a:pt x="68" y="113"/>
                    <a:pt x="67" y="112"/>
                  </a:cubicBezTo>
                  <a:cubicBezTo>
                    <a:pt x="67" y="112"/>
                    <a:pt x="66" y="111"/>
                    <a:pt x="66" y="111"/>
                  </a:cubicBezTo>
                  <a:cubicBezTo>
                    <a:pt x="66" y="111"/>
                    <a:pt x="66" y="111"/>
                    <a:pt x="66" y="111"/>
                  </a:cubicBezTo>
                  <a:cubicBezTo>
                    <a:pt x="65" y="110"/>
                    <a:pt x="64" y="109"/>
                    <a:pt x="63" y="108"/>
                  </a:cubicBezTo>
                  <a:cubicBezTo>
                    <a:pt x="63" y="107"/>
                    <a:pt x="62" y="107"/>
                    <a:pt x="62" y="106"/>
                  </a:cubicBezTo>
                  <a:cubicBezTo>
                    <a:pt x="61" y="105"/>
                    <a:pt x="61" y="105"/>
                    <a:pt x="60" y="104"/>
                  </a:cubicBezTo>
                  <a:cubicBezTo>
                    <a:pt x="59" y="101"/>
                    <a:pt x="57" y="97"/>
                    <a:pt x="56" y="94"/>
                  </a:cubicBezTo>
                  <a:cubicBezTo>
                    <a:pt x="56" y="92"/>
                    <a:pt x="56" y="90"/>
                    <a:pt x="56" y="87"/>
                  </a:cubicBezTo>
                  <a:cubicBezTo>
                    <a:pt x="56" y="70"/>
                    <a:pt x="70" y="55"/>
                    <a:pt x="88" y="55"/>
                  </a:cubicBezTo>
                  <a:cubicBezTo>
                    <a:pt x="105" y="55"/>
                    <a:pt x="120" y="70"/>
                    <a:pt x="120" y="87"/>
                  </a:cubicBezTo>
                  <a:cubicBezTo>
                    <a:pt x="120" y="88"/>
                    <a:pt x="120" y="89"/>
                    <a:pt x="120" y="90"/>
                  </a:cubicBezTo>
                  <a:cubicBezTo>
                    <a:pt x="119" y="91"/>
                    <a:pt x="119" y="92"/>
                    <a:pt x="119" y="93"/>
                  </a:cubicBezTo>
                  <a:cubicBezTo>
                    <a:pt x="119" y="93"/>
                    <a:pt x="119" y="94"/>
                    <a:pt x="119" y="95"/>
                  </a:cubicBezTo>
                  <a:cubicBezTo>
                    <a:pt x="119" y="95"/>
                    <a:pt x="119" y="95"/>
                    <a:pt x="118" y="96"/>
                  </a:cubicBezTo>
                  <a:cubicBezTo>
                    <a:pt x="118" y="96"/>
                    <a:pt x="118" y="97"/>
                    <a:pt x="118" y="97"/>
                  </a:cubicBezTo>
                  <a:cubicBezTo>
                    <a:pt x="118" y="98"/>
                    <a:pt x="117" y="99"/>
                    <a:pt x="117" y="100"/>
                  </a:cubicBezTo>
                  <a:cubicBezTo>
                    <a:pt x="117" y="101"/>
                    <a:pt x="116" y="101"/>
                    <a:pt x="116" y="102"/>
                  </a:cubicBezTo>
                  <a:cubicBezTo>
                    <a:pt x="116" y="103"/>
                    <a:pt x="115" y="104"/>
                    <a:pt x="115" y="104"/>
                  </a:cubicBezTo>
                  <a:cubicBezTo>
                    <a:pt x="114" y="105"/>
                    <a:pt x="114" y="106"/>
                    <a:pt x="113" y="106"/>
                  </a:cubicBezTo>
                  <a:cubicBezTo>
                    <a:pt x="113" y="107"/>
                    <a:pt x="112" y="108"/>
                    <a:pt x="111" y="109"/>
                  </a:cubicBez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7" name="Freeform 1505"/>
            <p:cNvSpPr>
              <a:spLocks/>
            </p:cNvSpPr>
            <p:nvPr/>
          </p:nvSpPr>
          <p:spPr bwMode="auto">
            <a:xfrm>
              <a:off x="1589088" y="12353926"/>
              <a:ext cx="79375" cy="101600"/>
            </a:xfrm>
            <a:custGeom>
              <a:avLst/>
              <a:gdLst>
                <a:gd name="T0" fmla="*/ 50 w 50"/>
                <a:gd name="T1" fmla="*/ 14 h 64"/>
                <a:gd name="T2" fmla="*/ 21 w 50"/>
                <a:gd name="T3" fmla="*/ 64 h 64"/>
                <a:gd name="T4" fmla="*/ 0 w 50"/>
                <a:gd name="T5" fmla="*/ 52 h 64"/>
                <a:gd name="T6" fmla="*/ 28 w 50"/>
                <a:gd name="T7" fmla="*/ 0 h 64"/>
                <a:gd name="T8" fmla="*/ 50 w 50"/>
                <a:gd name="T9" fmla="*/ 14 h 64"/>
              </a:gdLst>
              <a:ahLst/>
              <a:cxnLst>
                <a:cxn ang="0">
                  <a:pos x="T0" y="T1"/>
                </a:cxn>
                <a:cxn ang="0">
                  <a:pos x="T2" y="T3"/>
                </a:cxn>
                <a:cxn ang="0">
                  <a:pos x="T4" y="T5"/>
                </a:cxn>
                <a:cxn ang="0">
                  <a:pos x="T6" y="T7"/>
                </a:cxn>
                <a:cxn ang="0">
                  <a:pos x="T8" y="T9"/>
                </a:cxn>
              </a:cxnLst>
              <a:rect l="0" t="0" r="r" b="b"/>
              <a:pathLst>
                <a:path w="50" h="64">
                  <a:moveTo>
                    <a:pt x="50" y="14"/>
                  </a:moveTo>
                  <a:lnTo>
                    <a:pt x="21" y="64"/>
                  </a:lnTo>
                  <a:lnTo>
                    <a:pt x="0" y="52"/>
                  </a:lnTo>
                  <a:lnTo>
                    <a:pt x="28" y="0"/>
                  </a:lnTo>
                  <a:lnTo>
                    <a:pt x="5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8" name="Freeform 1506"/>
            <p:cNvSpPr>
              <a:spLocks/>
            </p:cNvSpPr>
            <p:nvPr/>
          </p:nvSpPr>
          <p:spPr bwMode="auto">
            <a:xfrm>
              <a:off x="1581150" y="12106276"/>
              <a:ext cx="82550" cy="101600"/>
            </a:xfrm>
            <a:custGeom>
              <a:avLst/>
              <a:gdLst>
                <a:gd name="T0" fmla="*/ 52 w 52"/>
                <a:gd name="T1" fmla="*/ 52 h 64"/>
                <a:gd name="T2" fmla="*/ 29 w 52"/>
                <a:gd name="T3" fmla="*/ 64 h 64"/>
                <a:gd name="T4" fmla="*/ 0 w 52"/>
                <a:gd name="T5" fmla="*/ 14 h 64"/>
                <a:gd name="T6" fmla="*/ 21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29" y="64"/>
                  </a:lnTo>
                  <a:lnTo>
                    <a:pt x="0" y="14"/>
                  </a:lnTo>
                  <a:lnTo>
                    <a:pt x="21"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69" name="Rectangle 1507"/>
            <p:cNvSpPr>
              <a:spLocks noChangeArrowheads="1"/>
            </p:cNvSpPr>
            <p:nvPr/>
          </p:nvSpPr>
          <p:spPr bwMode="auto">
            <a:xfrm>
              <a:off x="1371600" y="12514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0" name="Freeform 1508"/>
            <p:cNvSpPr>
              <a:spLocks/>
            </p:cNvSpPr>
            <p:nvPr/>
          </p:nvSpPr>
          <p:spPr bwMode="auto">
            <a:xfrm>
              <a:off x="1157288" y="12365038"/>
              <a:ext cx="82550" cy="101600"/>
            </a:xfrm>
            <a:custGeom>
              <a:avLst/>
              <a:gdLst>
                <a:gd name="T0" fmla="*/ 52 w 52"/>
                <a:gd name="T1" fmla="*/ 52 h 64"/>
                <a:gd name="T2" fmla="*/ 31 w 52"/>
                <a:gd name="T3" fmla="*/ 64 h 64"/>
                <a:gd name="T4" fmla="*/ 0 w 52"/>
                <a:gd name="T5" fmla="*/ 14 h 64"/>
                <a:gd name="T6" fmla="*/ 24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4"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1" name="Freeform 1509"/>
            <p:cNvSpPr>
              <a:spLocks/>
            </p:cNvSpPr>
            <p:nvPr/>
          </p:nvSpPr>
          <p:spPr bwMode="auto">
            <a:xfrm>
              <a:off x="1154113" y="12117388"/>
              <a:ext cx="82550" cy="101600"/>
            </a:xfrm>
            <a:custGeom>
              <a:avLst/>
              <a:gdLst>
                <a:gd name="T0" fmla="*/ 52 w 52"/>
                <a:gd name="T1" fmla="*/ 14 h 64"/>
                <a:gd name="T2" fmla="*/ 21 w 52"/>
                <a:gd name="T3" fmla="*/ 64 h 64"/>
                <a:gd name="T4" fmla="*/ 0 w 52"/>
                <a:gd name="T5" fmla="*/ 52 h 64"/>
                <a:gd name="T6" fmla="*/ 28 w 52"/>
                <a:gd name="T7" fmla="*/ 0 h 64"/>
                <a:gd name="T8" fmla="*/ 52 w 52"/>
                <a:gd name="T9" fmla="*/ 14 h 64"/>
              </a:gdLst>
              <a:ahLst/>
              <a:cxnLst>
                <a:cxn ang="0">
                  <a:pos x="T0" y="T1"/>
                </a:cxn>
                <a:cxn ang="0">
                  <a:pos x="T2" y="T3"/>
                </a:cxn>
                <a:cxn ang="0">
                  <a:pos x="T4" y="T5"/>
                </a:cxn>
                <a:cxn ang="0">
                  <a:pos x="T6" y="T7"/>
                </a:cxn>
                <a:cxn ang="0">
                  <a:pos x="T8" y="T9"/>
                </a:cxn>
              </a:cxnLst>
              <a:rect l="0" t="0" r="r" b="b"/>
              <a:pathLst>
                <a:path w="52" h="64">
                  <a:moveTo>
                    <a:pt x="52" y="14"/>
                  </a:moveTo>
                  <a:lnTo>
                    <a:pt x="21" y="64"/>
                  </a:lnTo>
                  <a:lnTo>
                    <a:pt x="0" y="52"/>
                  </a:lnTo>
                  <a:lnTo>
                    <a:pt x="28" y="0"/>
                  </a:lnTo>
                  <a:lnTo>
                    <a:pt x="52"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2" name="Rectangle 1510"/>
            <p:cNvSpPr>
              <a:spLocks noChangeArrowheads="1"/>
            </p:cNvSpPr>
            <p:nvPr/>
          </p:nvSpPr>
          <p:spPr bwMode="auto">
            <a:xfrm>
              <a:off x="1360488" y="12020551"/>
              <a:ext cx="90488"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3" name="Oval 1511"/>
            <p:cNvSpPr>
              <a:spLocks noChangeArrowheads="1"/>
            </p:cNvSpPr>
            <p:nvPr/>
          </p:nvSpPr>
          <p:spPr bwMode="auto">
            <a:xfrm>
              <a:off x="1292225" y="12166601"/>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4" name="Freeform 1512"/>
            <p:cNvSpPr>
              <a:spLocks/>
            </p:cNvSpPr>
            <p:nvPr/>
          </p:nvSpPr>
          <p:spPr bwMode="auto">
            <a:xfrm>
              <a:off x="2147888" y="11768138"/>
              <a:ext cx="454025" cy="547688"/>
            </a:xfrm>
            <a:custGeom>
              <a:avLst/>
              <a:gdLst>
                <a:gd name="T0" fmla="*/ 121 w 121"/>
                <a:gd name="T1" fmla="*/ 32 h 146"/>
                <a:gd name="T2" fmla="*/ 121 w 121"/>
                <a:gd name="T3" fmla="*/ 93 h 146"/>
                <a:gd name="T4" fmla="*/ 96 w 121"/>
                <a:gd name="T5" fmla="*/ 113 h 146"/>
                <a:gd name="T6" fmla="*/ 60 w 121"/>
                <a:gd name="T7" fmla="*/ 146 h 146"/>
                <a:gd name="T8" fmla="*/ 0 w 121"/>
                <a:gd name="T9" fmla="*/ 146 h 146"/>
                <a:gd name="T10" fmla="*/ 0 w 121"/>
                <a:gd name="T11" fmla="*/ 122 h 146"/>
                <a:gd name="T12" fmla="*/ 0 w 121"/>
                <a:gd name="T13" fmla="*/ 61 h 146"/>
                <a:gd name="T14" fmla="*/ 101 w 121"/>
                <a:gd name="T15" fmla="*/ 15 h 146"/>
                <a:gd name="T16" fmla="*/ 121 w 121"/>
                <a:gd name="T17" fmla="*/ 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46">
                  <a:moveTo>
                    <a:pt x="121" y="32"/>
                  </a:moveTo>
                  <a:cubicBezTo>
                    <a:pt x="121" y="51"/>
                    <a:pt x="121" y="93"/>
                    <a:pt x="121" y="93"/>
                  </a:cubicBezTo>
                  <a:cubicBezTo>
                    <a:pt x="121" y="93"/>
                    <a:pt x="114" y="113"/>
                    <a:pt x="96" y="113"/>
                  </a:cubicBezTo>
                  <a:cubicBezTo>
                    <a:pt x="79" y="113"/>
                    <a:pt x="60" y="146"/>
                    <a:pt x="60" y="146"/>
                  </a:cubicBezTo>
                  <a:cubicBezTo>
                    <a:pt x="0" y="146"/>
                    <a:pt x="0" y="146"/>
                    <a:pt x="0" y="146"/>
                  </a:cubicBezTo>
                  <a:cubicBezTo>
                    <a:pt x="0" y="146"/>
                    <a:pt x="1" y="137"/>
                    <a:pt x="0" y="122"/>
                  </a:cubicBezTo>
                  <a:cubicBezTo>
                    <a:pt x="0" y="109"/>
                    <a:pt x="0" y="89"/>
                    <a:pt x="0" y="61"/>
                  </a:cubicBezTo>
                  <a:cubicBezTo>
                    <a:pt x="1" y="0"/>
                    <a:pt x="101" y="15"/>
                    <a:pt x="101" y="15"/>
                  </a:cubicBezTo>
                  <a:cubicBezTo>
                    <a:pt x="101" y="15"/>
                    <a:pt x="121" y="13"/>
                    <a:pt x="121" y="32"/>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5" name="Freeform 1513"/>
            <p:cNvSpPr>
              <a:spLocks/>
            </p:cNvSpPr>
            <p:nvPr/>
          </p:nvSpPr>
          <p:spPr bwMode="auto">
            <a:xfrm>
              <a:off x="598488" y="11445876"/>
              <a:ext cx="1549400" cy="971550"/>
            </a:xfrm>
            <a:custGeom>
              <a:avLst/>
              <a:gdLst>
                <a:gd name="T0" fmla="*/ 413 w 413"/>
                <a:gd name="T1" fmla="*/ 208 h 259"/>
                <a:gd name="T2" fmla="*/ 413 w 413"/>
                <a:gd name="T3" fmla="*/ 232 h 259"/>
                <a:gd name="T4" fmla="*/ 388 w 413"/>
                <a:gd name="T5" fmla="*/ 232 h 259"/>
                <a:gd name="T6" fmla="*/ 218 w 413"/>
                <a:gd name="T7" fmla="*/ 35 h 259"/>
                <a:gd name="T8" fmla="*/ 42 w 413"/>
                <a:gd name="T9" fmla="*/ 259 h 259"/>
                <a:gd name="T10" fmla="*/ 17 w 413"/>
                <a:gd name="T11" fmla="*/ 259 h 259"/>
                <a:gd name="T12" fmla="*/ 215 w 413"/>
                <a:gd name="T13" fmla="*/ 0 h 259"/>
                <a:gd name="T14" fmla="*/ 413 w 413"/>
                <a:gd name="T15" fmla="*/ 208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259">
                  <a:moveTo>
                    <a:pt x="413" y="208"/>
                  </a:moveTo>
                  <a:cubicBezTo>
                    <a:pt x="413" y="225"/>
                    <a:pt x="413" y="232"/>
                    <a:pt x="413" y="232"/>
                  </a:cubicBezTo>
                  <a:cubicBezTo>
                    <a:pt x="388" y="232"/>
                    <a:pt x="388" y="232"/>
                    <a:pt x="388" y="232"/>
                  </a:cubicBezTo>
                  <a:cubicBezTo>
                    <a:pt x="388" y="232"/>
                    <a:pt x="392" y="35"/>
                    <a:pt x="218" y="35"/>
                  </a:cubicBezTo>
                  <a:cubicBezTo>
                    <a:pt x="45" y="35"/>
                    <a:pt x="42" y="259"/>
                    <a:pt x="42" y="259"/>
                  </a:cubicBezTo>
                  <a:cubicBezTo>
                    <a:pt x="17" y="259"/>
                    <a:pt x="17" y="259"/>
                    <a:pt x="17" y="259"/>
                  </a:cubicBezTo>
                  <a:cubicBezTo>
                    <a:pt x="17" y="259"/>
                    <a:pt x="0" y="0"/>
                    <a:pt x="215" y="0"/>
                  </a:cubicBezTo>
                  <a:cubicBezTo>
                    <a:pt x="388" y="0"/>
                    <a:pt x="411" y="150"/>
                    <a:pt x="413" y="208"/>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6" name="Freeform 1514"/>
            <p:cNvSpPr>
              <a:spLocks/>
            </p:cNvSpPr>
            <p:nvPr/>
          </p:nvSpPr>
          <p:spPr bwMode="auto">
            <a:xfrm>
              <a:off x="755650" y="11577638"/>
              <a:ext cx="1312863" cy="839788"/>
            </a:xfrm>
            <a:custGeom>
              <a:avLst/>
              <a:gdLst>
                <a:gd name="T0" fmla="*/ 346 w 350"/>
                <a:gd name="T1" fmla="*/ 197 h 224"/>
                <a:gd name="T2" fmla="*/ 328 w 350"/>
                <a:gd name="T3" fmla="*/ 197 h 224"/>
                <a:gd name="T4" fmla="*/ 328 w 350"/>
                <a:gd name="T5" fmla="*/ 189 h 224"/>
                <a:gd name="T6" fmla="*/ 175 w 350"/>
                <a:gd name="T7" fmla="*/ 36 h 224"/>
                <a:gd name="T8" fmla="*/ 21 w 350"/>
                <a:gd name="T9" fmla="*/ 189 h 224"/>
                <a:gd name="T10" fmla="*/ 25 w 350"/>
                <a:gd name="T11" fmla="*/ 224 h 224"/>
                <a:gd name="T12" fmla="*/ 0 w 350"/>
                <a:gd name="T13" fmla="*/ 224 h 224"/>
                <a:gd name="T14" fmla="*/ 176 w 350"/>
                <a:gd name="T15" fmla="*/ 0 h 224"/>
                <a:gd name="T16" fmla="*/ 346 w 350"/>
                <a:gd name="T17" fmla="*/ 1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224">
                  <a:moveTo>
                    <a:pt x="346" y="197"/>
                  </a:moveTo>
                  <a:cubicBezTo>
                    <a:pt x="328" y="197"/>
                    <a:pt x="328" y="197"/>
                    <a:pt x="328" y="197"/>
                  </a:cubicBezTo>
                  <a:cubicBezTo>
                    <a:pt x="328" y="194"/>
                    <a:pt x="328" y="192"/>
                    <a:pt x="328" y="189"/>
                  </a:cubicBezTo>
                  <a:cubicBezTo>
                    <a:pt x="328" y="105"/>
                    <a:pt x="259" y="36"/>
                    <a:pt x="175" y="36"/>
                  </a:cubicBezTo>
                  <a:cubicBezTo>
                    <a:pt x="90" y="36"/>
                    <a:pt x="21" y="105"/>
                    <a:pt x="21" y="189"/>
                  </a:cubicBezTo>
                  <a:cubicBezTo>
                    <a:pt x="21" y="201"/>
                    <a:pt x="23" y="213"/>
                    <a:pt x="25" y="224"/>
                  </a:cubicBezTo>
                  <a:cubicBezTo>
                    <a:pt x="0" y="224"/>
                    <a:pt x="0" y="224"/>
                    <a:pt x="0" y="224"/>
                  </a:cubicBezTo>
                  <a:cubicBezTo>
                    <a:pt x="0" y="224"/>
                    <a:pt x="3" y="0"/>
                    <a:pt x="176" y="0"/>
                  </a:cubicBezTo>
                  <a:cubicBezTo>
                    <a:pt x="350" y="0"/>
                    <a:pt x="346" y="197"/>
                    <a:pt x="346" y="197"/>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7" name="Freeform 1515"/>
            <p:cNvSpPr>
              <a:spLocks/>
            </p:cNvSpPr>
            <p:nvPr/>
          </p:nvSpPr>
          <p:spPr bwMode="auto">
            <a:xfrm>
              <a:off x="-3384550" y="11580813"/>
              <a:ext cx="1349375" cy="836613"/>
            </a:xfrm>
            <a:custGeom>
              <a:avLst/>
              <a:gdLst>
                <a:gd name="T0" fmla="*/ 343 w 360"/>
                <a:gd name="T1" fmla="*/ 223 h 223"/>
                <a:gd name="T2" fmla="*/ 320 w 360"/>
                <a:gd name="T3" fmla="*/ 223 h 223"/>
                <a:gd name="T4" fmla="*/ 324 w 360"/>
                <a:gd name="T5" fmla="*/ 188 h 223"/>
                <a:gd name="T6" fmla="*/ 170 w 360"/>
                <a:gd name="T7" fmla="*/ 35 h 223"/>
                <a:gd name="T8" fmla="*/ 17 w 360"/>
                <a:gd name="T9" fmla="*/ 188 h 223"/>
                <a:gd name="T10" fmla="*/ 17 w 360"/>
                <a:gd name="T11" fmla="*/ 192 h 223"/>
                <a:gd name="T12" fmla="*/ 2 w 360"/>
                <a:gd name="T13" fmla="*/ 192 h 223"/>
                <a:gd name="T14" fmla="*/ 170 w 360"/>
                <a:gd name="T15" fmla="*/ 1 h 223"/>
                <a:gd name="T16" fmla="*/ 217 w 360"/>
                <a:gd name="T17" fmla="*/ 4 h 223"/>
                <a:gd name="T18" fmla="*/ 343 w 360"/>
                <a:gd name="T19"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23">
                  <a:moveTo>
                    <a:pt x="343" y="223"/>
                  </a:moveTo>
                  <a:cubicBezTo>
                    <a:pt x="320" y="223"/>
                    <a:pt x="320" y="223"/>
                    <a:pt x="320" y="223"/>
                  </a:cubicBezTo>
                  <a:cubicBezTo>
                    <a:pt x="323" y="212"/>
                    <a:pt x="324" y="200"/>
                    <a:pt x="324" y="188"/>
                  </a:cubicBezTo>
                  <a:cubicBezTo>
                    <a:pt x="324" y="104"/>
                    <a:pt x="255" y="35"/>
                    <a:pt x="170" y="35"/>
                  </a:cubicBezTo>
                  <a:cubicBezTo>
                    <a:pt x="86" y="35"/>
                    <a:pt x="17" y="104"/>
                    <a:pt x="17" y="188"/>
                  </a:cubicBezTo>
                  <a:cubicBezTo>
                    <a:pt x="17" y="189"/>
                    <a:pt x="17" y="191"/>
                    <a:pt x="17" y="192"/>
                  </a:cubicBezTo>
                  <a:cubicBezTo>
                    <a:pt x="2" y="192"/>
                    <a:pt x="2" y="192"/>
                    <a:pt x="2" y="192"/>
                  </a:cubicBezTo>
                  <a:cubicBezTo>
                    <a:pt x="2" y="192"/>
                    <a:pt x="0" y="1"/>
                    <a:pt x="170" y="1"/>
                  </a:cubicBezTo>
                  <a:cubicBezTo>
                    <a:pt x="188" y="0"/>
                    <a:pt x="203" y="1"/>
                    <a:pt x="217" y="4"/>
                  </a:cubicBezTo>
                  <a:cubicBezTo>
                    <a:pt x="360" y="30"/>
                    <a:pt x="343" y="223"/>
                    <a:pt x="343" y="223"/>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8" name="Freeform 1516"/>
            <p:cNvSpPr>
              <a:spLocks noEditPoints="1"/>
            </p:cNvSpPr>
            <p:nvPr/>
          </p:nvSpPr>
          <p:spPr bwMode="auto">
            <a:xfrm>
              <a:off x="-4105275" y="10396538"/>
              <a:ext cx="6632576" cy="2020888"/>
            </a:xfrm>
            <a:custGeom>
              <a:avLst/>
              <a:gdLst>
                <a:gd name="T0" fmla="*/ 345 w 1768"/>
                <a:gd name="T1" fmla="*/ 188 h 539"/>
                <a:gd name="T2" fmla="*/ 45 w 1768"/>
                <a:gd name="T3" fmla="*/ 188 h 539"/>
                <a:gd name="T4" fmla="*/ 142 w 1768"/>
                <a:gd name="T5" fmla="*/ 21 h 539"/>
                <a:gd name="T6" fmla="*/ 407 w 1768"/>
                <a:gd name="T7" fmla="*/ 21 h 539"/>
                <a:gd name="T8" fmla="*/ 345 w 1768"/>
                <a:gd name="T9" fmla="*/ 188 h 539"/>
                <a:gd name="T10" fmla="*/ 756 w 1768"/>
                <a:gd name="T11" fmla="*/ 202 h 539"/>
                <a:gd name="T12" fmla="*/ 492 w 1768"/>
                <a:gd name="T13" fmla="*/ 202 h 539"/>
                <a:gd name="T14" fmla="*/ 472 w 1768"/>
                <a:gd name="T15" fmla="*/ 159 h 539"/>
                <a:gd name="T16" fmla="*/ 505 w 1768"/>
                <a:gd name="T17" fmla="*/ 21 h 539"/>
                <a:gd name="T18" fmla="*/ 756 w 1768"/>
                <a:gd name="T19" fmla="*/ 21 h 539"/>
                <a:gd name="T20" fmla="*/ 756 w 1768"/>
                <a:gd name="T21" fmla="*/ 202 h 539"/>
                <a:gd name="T22" fmla="*/ 822 w 1768"/>
                <a:gd name="T23" fmla="*/ 206 h 539"/>
                <a:gd name="T24" fmla="*/ 805 w 1768"/>
                <a:gd name="T25" fmla="*/ 21 h 539"/>
                <a:gd name="T26" fmla="*/ 930 w 1768"/>
                <a:gd name="T27" fmla="*/ 21 h 539"/>
                <a:gd name="T28" fmla="*/ 1130 w 1768"/>
                <a:gd name="T29" fmla="*/ 138 h 539"/>
                <a:gd name="T30" fmla="*/ 1099 w 1768"/>
                <a:gd name="T31" fmla="*/ 145 h 539"/>
                <a:gd name="T32" fmla="*/ 1099 w 1768"/>
                <a:gd name="T33" fmla="*/ 206 h 539"/>
                <a:gd name="T34" fmla="*/ 822 w 1768"/>
                <a:gd name="T35" fmla="*/ 206 h 539"/>
                <a:gd name="T36" fmla="*/ 1764 w 1768"/>
                <a:gd name="T37" fmla="*/ 340 h 539"/>
                <a:gd name="T38" fmla="*/ 1710 w 1768"/>
                <a:gd name="T39" fmla="*/ 342 h 539"/>
                <a:gd name="T40" fmla="*/ 1688 w 1768"/>
                <a:gd name="T41" fmla="*/ 340 h 539"/>
                <a:gd name="T42" fmla="*/ 1642 w 1768"/>
                <a:gd name="T43" fmla="*/ 315 h 539"/>
                <a:gd name="T44" fmla="*/ 1634 w 1768"/>
                <a:gd name="T45" fmla="*/ 250 h 539"/>
                <a:gd name="T46" fmla="*/ 1702 w 1768"/>
                <a:gd name="T47" fmla="*/ 250 h 539"/>
                <a:gd name="T48" fmla="*/ 1687 w 1768"/>
                <a:gd name="T49" fmla="*/ 240 h 539"/>
                <a:gd name="T50" fmla="*/ 1281 w 1768"/>
                <a:gd name="T51" fmla="*/ 181 h 539"/>
                <a:gd name="T52" fmla="*/ 1216 w 1768"/>
                <a:gd name="T53" fmla="*/ 157 h 539"/>
                <a:gd name="T54" fmla="*/ 1215 w 1768"/>
                <a:gd name="T55" fmla="*/ 156 h 539"/>
                <a:gd name="T56" fmla="*/ 1202 w 1768"/>
                <a:gd name="T57" fmla="*/ 147 h 539"/>
                <a:gd name="T58" fmla="*/ 1009 w 1768"/>
                <a:gd name="T59" fmla="*/ 18 h 539"/>
                <a:gd name="T60" fmla="*/ 940 w 1768"/>
                <a:gd name="T61" fmla="*/ 1 h 539"/>
                <a:gd name="T62" fmla="*/ 794 w 1768"/>
                <a:gd name="T63" fmla="*/ 0 h 539"/>
                <a:gd name="T64" fmla="*/ 189 w 1768"/>
                <a:gd name="T65" fmla="*/ 0 h 539"/>
                <a:gd name="T66" fmla="*/ 163 w 1768"/>
                <a:gd name="T67" fmla="*/ 1 h 539"/>
                <a:gd name="T68" fmla="*/ 122 w 1768"/>
                <a:gd name="T69" fmla="*/ 15 h 539"/>
                <a:gd name="T70" fmla="*/ 14 w 1768"/>
                <a:gd name="T71" fmla="*/ 195 h 539"/>
                <a:gd name="T72" fmla="*/ 4 w 1768"/>
                <a:gd name="T73" fmla="*/ 222 h 539"/>
                <a:gd name="T74" fmla="*/ 48 w 1768"/>
                <a:gd name="T75" fmla="*/ 222 h 539"/>
                <a:gd name="T76" fmla="*/ 80 w 1768"/>
                <a:gd name="T77" fmla="*/ 253 h 539"/>
                <a:gd name="T78" fmla="*/ 80 w 1768"/>
                <a:gd name="T79" fmla="*/ 304 h 539"/>
                <a:gd name="T80" fmla="*/ 48 w 1768"/>
                <a:gd name="T81" fmla="*/ 336 h 539"/>
                <a:gd name="T82" fmla="*/ 9 w 1768"/>
                <a:gd name="T83" fmla="*/ 336 h 539"/>
                <a:gd name="T84" fmla="*/ 0 w 1768"/>
                <a:gd name="T85" fmla="*/ 339 h 539"/>
                <a:gd name="T86" fmla="*/ 75 w 1768"/>
                <a:gd name="T87" fmla="*/ 336 h 539"/>
                <a:gd name="T88" fmla="*/ 75 w 1768"/>
                <a:gd name="T89" fmla="*/ 508 h 539"/>
                <a:gd name="T90" fmla="*/ 166 w 1768"/>
                <a:gd name="T91" fmla="*/ 508 h 539"/>
                <a:gd name="T92" fmla="*/ 364 w 1768"/>
                <a:gd name="T93" fmla="*/ 285 h 539"/>
                <a:gd name="T94" fmla="*/ 408 w 1768"/>
                <a:gd name="T95" fmla="*/ 288 h 539"/>
                <a:gd name="T96" fmla="*/ 562 w 1768"/>
                <a:gd name="T97" fmla="*/ 504 h 539"/>
                <a:gd name="T98" fmla="*/ 562 w 1768"/>
                <a:gd name="T99" fmla="*/ 509 h 539"/>
                <a:gd name="T100" fmla="*/ 562 w 1768"/>
                <a:gd name="T101" fmla="*/ 539 h 539"/>
                <a:gd name="T102" fmla="*/ 1271 w 1768"/>
                <a:gd name="T103" fmla="*/ 539 h 539"/>
                <a:gd name="T104" fmla="*/ 1469 w 1768"/>
                <a:gd name="T105" fmla="*/ 280 h 539"/>
                <a:gd name="T106" fmla="*/ 1667 w 1768"/>
                <a:gd name="T107" fmla="*/ 488 h 539"/>
                <a:gd name="T108" fmla="*/ 1667 w 1768"/>
                <a:gd name="T109" fmla="*/ 427 h 539"/>
                <a:gd name="T110" fmla="*/ 1768 w 1768"/>
                <a:gd name="T111" fmla="*/ 381 h 539"/>
                <a:gd name="T112" fmla="*/ 1764 w 1768"/>
                <a:gd name="T113" fmla="*/ 34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8" h="539">
                  <a:moveTo>
                    <a:pt x="345" y="188"/>
                  </a:moveTo>
                  <a:cubicBezTo>
                    <a:pt x="45" y="188"/>
                    <a:pt x="45" y="188"/>
                    <a:pt x="45" y="188"/>
                  </a:cubicBezTo>
                  <a:cubicBezTo>
                    <a:pt x="142" y="21"/>
                    <a:pt x="142" y="21"/>
                    <a:pt x="142" y="21"/>
                  </a:cubicBezTo>
                  <a:cubicBezTo>
                    <a:pt x="407" y="21"/>
                    <a:pt x="407" y="21"/>
                    <a:pt x="407" y="21"/>
                  </a:cubicBezTo>
                  <a:lnTo>
                    <a:pt x="345" y="188"/>
                  </a:lnTo>
                  <a:close/>
                  <a:moveTo>
                    <a:pt x="756" y="202"/>
                  </a:moveTo>
                  <a:cubicBezTo>
                    <a:pt x="492" y="202"/>
                    <a:pt x="492" y="202"/>
                    <a:pt x="492" y="202"/>
                  </a:cubicBezTo>
                  <a:cubicBezTo>
                    <a:pt x="492" y="202"/>
                    <a:pt x="464" y="198"/>
                    <a:pt x="472" y="159"/>
                  </a:cubicBezTo>
                  <a:cubicBezTo>
                    <a:pt x="481" y="121"/>
                    <a:pt x="505" y="21"/>
                    <a:pt x="505" y="21"/>
                  </a:cubicBezTo>
                  <a:cubicBezTo>
                    <a:pt x="756" y="21"/>
                    <a:pt x="756" y="21"/>
                    <a:pt x="756" y="21"/>
                  </a:cubicBezTo>
                  <a:lnTo>
                    <a:pt x="756" y="202"/>
                  </a:lnTo>
                  <a:close/>
                  <a:moveTo>
                    <a:pt x="822" y="206"/>
                  </a:moveTo>
                  <a:cubicBezTo>
                    <a:pt x="805" y="21"/>
                    <a:pt x="805" y="21"/>
                    <a:pt x="805" y="21"/>
                  </a:cubicBezTo>
                  <a:cubicBezTo>
                    <a:pt x="805" y="21"/>
                    <a:pt x="855" y="21"/>
                    <a:pt x="930" y="21"/>
                  </a:cubicBezTo>
                  <a:cubicBezTo>
                    <a:pt x="985" y="21"/>
                    <a:pt x="1078" y="91"/>
                    <a:pt x="1130" y="138"/>
                  </a:cubicBezTo>
                  <a:cubicBezTo>
                    <a:pt x="1124" y="138"/>
                    <a:pt x="1099" y="136"/>
                    <a:pt x="1099" y="145"/>
                  </a:cubicBezTo>
                  <a:cubicBezTo>
                    <a:pt x="1099" y="156"/>
                    <a:pt x="1099" y="206"/>
                    <a:pt x="1099" y="206"/>
                  </a:cubicBezTo>
                  <a:lnTo>
                    <a:pt x="822" y="206"/>
                  </a:lnTo>
                  <a:close/>
                  <a:moveTo>
                    <a:pt x="1764" y="340"/>
                  </a:moveTo>
                  <a:cubicBezTo>
                    <a:pt x="1764" y="340"/>
                    <a:pt x="1742" y="343"/>
                    <a:pt x="1710" y="342"/>
                  </a:cubicBezTo>
                  <a:cubicBezTo>
                    <a:pt x="1703" y="341"/>
                    <a:pt x="1696" y="341"/>
                    <a:pt x="1688" y="340"/>
                  </a:cubicBezTo>
                  <a:cubicBezTo>
                    <a:pt x="1646" y="336"/>
                    <a:pt x="1651" y="324"/>
                    <a:pt x="1642" y="315"/>
                  </a:cubicBezTo>
                  <a:cubicBezTo>
                    <a:pt x="1632" y="306"/>
                    <a:pt x="1634" y="250"/>
                    <a:pt x="1634" y="250"/>
                  </a:cubicBezTo>
                  <a:cubicBezTo>
                    <a:pt x="1702" y="250"/>
                    <a:pt x="1702" y="250"/>
                    <a:pt x="1702" y="250"/>
                  </a:cubicBezTo>
                  <a:cubicBezTo>
                    <a:pt x="1697" y="246"/>
                    <a:pt x="1692" y="243"/>
                    <a:pt x="1687" y="240"/>
                  </a:cubicBezTo>
                  <a:cubicBezTo>
                    <a:pt x="1644" y="214"/>
                    <a:pt x="1290" y="183"/>
                    <a:pt x="1281" y="181"/>
                  </a:cubicBezTo>
                  <a:cubicBezTo>
                    <a:pt x="1272" y="179"/>
                    <a:pt x="1231" y="171"/>
                    <a:pt x="1216" y="157"/>
                  </a:cubicBezTo>
                  <a:cubicBezTo>
                    <a:pt x="1216" y="157"/>
                    <a:pt x="1215" y="156"/>
                    <a:pt x="1215" y="156"/>
                  </a:cubicBezTo>
                  <a:cubicBezTo>
                    <a:pt x="1212" y="154"/>
                    <a:pt x="1208" y="151"/>
                    <a:pt x="1202" y="147"/>
                  </a:cubicBezTo>
                  <a:cubicBezTo>
                    <a:pt x="1159" y="115"/>
                    <a:pt x="1036" y="33"/>
                    <a:pt x="1009" y="18"/>
                  </a:cubicBezTo>
                  <a:cubicBezTo>
                    <a:pt x="978" y="2"/>
                    <a:pt x="940" y="1"/>
                    <a:pt x="940" y="1"/>
                  </a:cubicBezTo>
                  <a:cubicBezTo>
                    <a:pt x="940" y="1"/>
                    <a:pt x="881" y="0"/>
                    <a:pt x="794" y="0"/>
                  </a:cubicBezTo>
                  <a:cubicBezTo>
                    <a:pt x="604" y="0"/>
                    <a:pt x="284" y="0"/>
                    <a:pt x="189" y="0"/>
                  </a:cubicBezTo>
                  <a:cubicBezTo>
                    <a:pt x="175" y="0"/>
                    <a:pt x="165" y="0"/>
                    <a:pt x="163" y="1"/>
                  </a:cubicBezTo>
                  <a:cubicBezTo>
                    <a:pt x="133" y="1"/>
                    <a:pt x="122" y="15"/>
                    <a:pt x="122" y="15"/>
                  </a:cubicBezTo>
                  <a:cubicBezTo>
                    <a:pt x="90" y="47"/>
                    <a:pt x="34" y="155"/>
                    <a:pt x="14" y="195"/>
                  </a:cubicBezTo>
                  <a:cubicBezTo>
                    <a:pt x="9" y="205"/>
                    <a:pt x="6" y="213"/>
                    <a:pt x="4" y="222"/>
                  </a:cubicBezTo>
                  <a:cubicBezTo>
                    <a:pt x="48" y="222"/>
                    <a:pt x="48" y="222"/>
                    <a:pt x="48" y="222"/>
                  </a:cubicBezTo>
                  <a:cubicBezTo>
                    <a:pt x="66" y="222"/>
                    <a:pt x="80" y="236"/>
                    <a:pt x="80" y="253"/>
                  </a:cubicBezTo>
                  <a:cubicBezTo>
                    <a:pt x="80" y="304"/>
                    <a:pt x="80" y="304"/>
                    <a:pt x="80" y="304"/>
                  </a:cubicBezTo>
                  <a:cubicBezTo>
                    <a:pt x="80" y="322"/>
                    <a:pt x="66" y="336"/>
                    <a:pt x="48" y="336"/>
                  </a:cubicBezTo>
                  <a:cubicBezTo>
                    <a:pt x="9" y="336"/>
                    <a:pt x="9" y="336"/>
                    <a:pt x="9" y="336"/>
                  </a:cubicBezTo>
                  <a:cubicBezTo>
                    <a:pt x="12" y="337"/>
                    <a:pt x="11" y="338"/>
                    <a:pt x="0" y="339"/>
                  </a:cubicBezTo>
                  <a:cubicBezTo>
                    <a:pt x="20" y="338"/>
                    <a:pt x="75" y="336"/>
                    <a:pt x="75" y="336"/>
                  </a:cubicBezTo>
                  <a:cubicBezTo>
                    <a:pt x="75" y="508"/>
                    <a:pt x="75" y="508"/>
                    <a:pt x="75" y="508"/>
                  </a:cubicBezTo>
                  <a:cubicBezTo>
                    <a:pt x="166" y="508"/>
                    <a:pt x="166" y="508"/>
                    <a:pt x="166" y="508"/>
                  </a:cubicBezTo>
                  <a:cubicBezTo>
                    <a:pt x="165" y="491"/>
                    <a:pt x="157" y="285"/>
                    <a:pt x="364" y="285"/>
                  </a:cubicBezTo>
                  <a:cubicBezTo>
                    <a:pt x="380" y="285"/>
                    <a:pt x="394" y="286"/>
                    <a:pt x="408" y="288"/>
                  </a:cubicBezTo>
                  <a:cubicBezTo>
                    <a:pt x="561" y="314"/>
                    <a:pt x="563" y="475"/>
                    <a:pt x="562" y="504"/>
                  </a:cubicBezTo>
                  <a:cubicBezTo>
                    <a:pt x="562" y="507"/>
                    <a:pt x="562" y="509"/>
                    <a:pt x="562" y="509"/>
                  </a:cubicBezTo>
                  <a:cubicBezTo>
                    <a:pt x="562" y="539"/>
                    <a:pt x="562" y="539"/>
                    <a:pt x="562" y="539"/>
                  </a:cubicBezTo>
                  <a:cubicBezTo>
                    <a:pt x="1271" y="539"/>
                    <a:pt x="1271" y="539"/>
                    <a:pt x="1271" y="539"/>
                  </a:cubicBezTo>
                  <a:cubicBezTo>
                    <a:pt x="1271" y="539"/>
                    <a:pt x="1254" y="280"/>
                    <a:pt x="1469" y="280"/>
                  </a:cubicBezTo>
                  <a:cubicBezTo>
                    <a:pt x="1642" y="280"/>
                    <a:pt x="1665" y="430"/>
                    <a:pt x="1667" y="488"/>
                  </a:cubicBezTo>
                  <a:cubicBezTo>
                    <a:pt x="1667" y="475"/>
                    <a:pt x="1667" y="455"/>
                    <a:pt x="1667" y="427"/>
                  </a:cubicBezTo>
                  <a:cubicBezTo>
                    <a:pt x="1668" y="366"/>
                    <a:pt x="1768" y="381"/>
                    <a:pt x="1768" y="381"/>
                  </a:cubicBezTo>
                  <a:cubicBezTo>
                    <a:pt x="1768" y="366"/>
                    <a:pt x="1767" y="352"/>
                    <a:pt x="1764" y="34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79" name="Freeform 1517"/>
            <p:cNvSpPr>
              <a:spLocks/>
            </p:cNvSpPr>
            <p:nvPr/>
          </p:nvSpPr>
          <p:spPr bwMode="auto">
            <a:xfrm>
              <a:off x="-4119563" y="11228388"/>
              <a:ext cx="314325" cy="427038"/>
            </a:xfrm>
            <a:custGeom>
              <a:avLst/>
              <a:gdLst>
                <a:gd name="T0" fmla="*/ 84 w 84"/>
                <a:gd name="T1" fmla="*/ 31 h 114"/>
                <a:gd name="T2" fmla="*/ 84 w 84"/>
                <a:gd name="T3" fmla="*/ 82 h 114"/>
                <a:gd name="T4" fmla="*/ 52 w 84"/>
                <a:gd name="T5" fmla="*/ 114 h 114"/>
                <a:gd name="T6" fmla="*/ 13 w 84"/>
                <a:gd name="T7" fmla="*/ 114 h 114"/>
                <a:gd name="T8" fmla="*/ 2 w 84"/>
                <a:gd name="T9" fmla="*/ 112 h 114"/>
                <a:gd name="T10" fmla="*/ 2 w 84"/>
                <a:gd name="T11" fmla="*/ 49 h 114"/>
                <a:gd name="T12" fmla="*/ 8 w 84"/>
                <a:gd name="T13" fmla="*/ 0 h 114"/>
                <a:gd name="T14" fmla="*/ 52 w 84"/>
                <a:gd name="T15" fmla="*/ 0 h 114"/>
                <a:gd name="T16" fmla="*/ 84 w 84"/>
                <a:gd name="T17" fmla="*/ 3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14">
                  <a:moveTo>
                    <a:pt x="84" y="31"/>
                  </a:moveTo>
                  <a:cubicBezTo>
                    <a:pt x="84" y="82"/>
                    <a:pt x="84" y="82"/>
                    <a:pt x="84" y="82"/>
                  </a:cubicBezTo>
                  <a:cubicBezTo>
                    <a:pt x="84" y="100"/>
                    <a:pt x="70" y="114"/>
                    <a:pt x="52" y="114"/>
                  </a:cubicBezTo>
                  <a:cubicBezTo>
                    <a:pt x="13" y="114"/>
                    <a:pt x="13" y="114"/>
                    <a:pt x="13" y="114"/>
                  </a:cubicBezTo>
                  <a:cubicBezTo>
                    <a:pt x="9" y="113"/>
                    <a:pt x="2" y="112"/>
                    <a:pt x="2" y="112"/>
                  </a:cubicBezTo>
                  <a:cubicBezTo>
                    <a:pt x="2" y="49"/>
                    <a:pt x="2" y="49"/>
                    <a:pt x="2" y="49"/>
                  </a:cubicBezTo>
                  <a:cubicBezTo>
                    <a:pt x="2" y="49"/>
                    <a:pt x="0" y="28"/>
                    <a:pt x="8" y="0"/>
                  </a:cubicBezTo>
                  <a:cubicBezTo>
                    <a:pt x="52" y="0"/>
                    <a:pt x="52" y="0"/>
                    <a:pt x="52" y="0"/>
                  </a:cubicBezTo>
                  <a:cubicBezTo>
                    <a:pt x="70" y="0"/>
                    <a:pt x="84" y="14"/>
                    <a:pt x="84" y="31"/>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0" name="Freeform 1518"/>
            <p:cNvSpPr>
              <a:spLocks/>
            </p:cNvSpPr>
            <p:nvPr/>
          </p:nvSpPr>
          <p:spPr bwMode="auto">
            <a:xfrm>
              <a:off x="-4276726" y="11655426"/>
              <a:ext cx="452438" cy="646113"/>
            </a:xfrm>
            <a:custGeom>
              <a:avLst/>
              <a:gdLst>
                <a:gd name="T0" fmla="*/ 121 w 121"/>
                <a:gd name="T1" fmla="*/ 0 h 172"/>
                <a:gd name="T2" fmla="*/ 121 w 121"/>
                <a:gd name="T3" fmla="*/ 172 h 172"/>
                <a:gd name="T4" fmla="*/ 72 w 121"/>
                <a:gd name="T5" fmla="*/ 172 h 172"/>
                <a:gd name="T6" fmla="*/ 5 w 121"/>
                <a:gd name="T7" fmla="*/ 114 h 172"/>
                <a:gd name="T8" fmla="*/ 15 w 121"/>
                <a:gd name="T9" fmla="*/ 53 h 172"/>
                <a:gd name="T10" fmla="*/ 42 w 121"/>
                <a:gd name="T11" fmla="*/ 3 h 172"/>
                <a:gd name="T12" fmla="*/ 46 w 121"/>
                <a:gd name="T13" fmla="*/ 3 h 172"/>
                <a:gd name="T14" fmla="*/ 121 w 121"/>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72">
                  <a:moveTo>
                    <a:pt x="121" y="0"/>
                  </a:moveTo>
                  <a:cubicBezTo>
                    <a:pt x="121" y="172"/>
                    <a:pt x="121" y="172"/>
                    <a:pt x="121" y="172"/>
                  </a:cubicBezTo>
                  <a:cubicBezTo>
                    <a:pt x="72" y="172"/>
                    <a:pt x="72" y="172"/>
                    <a:pt x="72" y="172"/>
                  </a:cubicBezTo>
                  <a:cubicBezTo>
                    <a:pt x="72" y="172"/>
                    <a:pt x="5" y="136"/>
                    <a:pt x="5" y="114"/>
                  </a:cubicBezTo>
                  <a:cubicBezTo>
                    <a:pt x="5" y="92"/>
                    <a:pt x="0" y="67"/>
                    <a:pt x="15" y="53"/>
                  </a:cubicBezTo>
                  <a:cubicBezTo>
                    <a:pt x="15" y="53"/>
                    <a:pt x="12" y="4"/>
                    <a:pt x="42" y="3"/>
                  </a:cubicBezTo>
                  <a:cubicBezTo>
                    <a:pt x="44" y="3"/>
                    <a:pt x="45" y="3"/>
                    <a:pt x="46" y="3"/>
                  </a:cubicBezTo>
                  <a:cubicBezTo>
                    <a:pt x="66" y="2"/>
                    <a:pt x="121" y="0"/>
                    <a:pt x="121" y="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1" name="Freeform 1519"/>
            <p:cNvSpPr>
              <a:spLocks/>
            </p:cNvSpPr>
            <p:nvPr/>
          </p:nvSpPr>
          <p:spPr bwMode="auto">
            <a:xfrm>
              <a:off x="-3935413" y="10474326"/>
              <a:ext cx="1357313" cy="627063"/>
            </a:xfrm>
            <a:custGeom>
              <a:avLst/>
              <a:gdLst>
                <a:gd name="T0" fmla="*/ 855 w 855"/>
                <a:gd name="T1" fmla="*/ 0 h 395"/>
                <a:gd name="T2" fmla="*/ 708 w 855"/>
                <a:gd name="T3" fmla="*/ 395 h 395"/>
                <a:gd name="T4" fmla="*/ 0 w 855"/>
                <a:gd name="T5" fmla="*/ 395 h 395"/>
                <a:gd name="T6" fmla="*/ 229 w 855"/>
                <a:gd name="T7" fmla="*/ 0 h 395"/>
                <a:gd name="T8" fmla="*/ 855 w 855"/>
                <a:gd name="T9" fmla="*/ 0 h 395"/>
              </a:gdLst>
              <a:ahLst/>
              <a:cxnLst>
                <a:cxn ang="0">
                  <a:pos x="T0" y="T1"/>
                </a:cxn>
                <a:cxn ang="0">
                  <a:pos x="T2" y="T3"/>
                </a:cxn>
                <a:cxn ang="0">
                  <a:pos x="T4" y="T5"/>
                </a:cxn>
                <a:cxn ang="0">
                  <a:pos x="T6" y="T7"/>
                </a:cxn>
                <a:cxn ang="0">
                  <a:pos x="T8" y="T9"/>
                </a:cxn>
              </a:cxnLst>
              <a:rect l="0" t="0" r="r" b="b"/>
              <a:pathLst>
                <a:path w="855" h="395">
                  <a:moveTo>
                    <a:pt x="855" y="0"/>
                  </a:moveTo>
                  <a:lnTo>
                    <a:pt x="708" y="395"/>
                  </a:lnTo>
                  <a:lnTo>
                    <a:pt x="0" y="395"/>
                  </a:lnTo>
                  <a:lnTo>
                    <a:pt x="229" y="0"/>
                  </a:lnTo>
                  <a:lnTo>
                    <a:pt x="855"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2" name="Freeform 1520"/>
            <p:cNvSpPr>
              <a:spLocks/>
            </p:cNvSpPr>
            <p:nvPr/>
          </p:nvSpPr>
          <p:spPr bwMode="auto">
            <a:xfrm>
              <a:off x="-3395663" y="10275888"/>
              <a:ext cx="2268538" cy="120650"/>
            </a:xfrm>
            <a:custGeom>
              <a:avLst/>
              <a:gdLst>
                <a:gd name="T0" fmla="*/ 605 w 605"/>
                <a:gd name="T1" fmla="*/ 32 h 32"/>
                <a:gd name="T2" fmla="*/ 0 w 605"/>
                <a:gd name="T3" fmla="*/ 32 h 32"/>
                <a:gd name="T4" fmla="*/ 63 w 605"/>
                <a:gd name="T5" fmla="*/ 0 h 32"/>
                <a:gd name="T6" fmla="*/ 545 w 605"/>
                <a:gd name="T7" fmla="*/ 0 h 32"/>
                <a:gd name="T8" fmla="*/ 605 w 605"/>
                <a:gd name="T9" fmla="*/ 32 h 32"/>
              </a:gdLst>
              <a:ahLst/>
              <a:cxnLst>
                <a:cxn ang="0">
                  <a:pos x="T0" y="T1"/>
                </a:cxn>
                <a:cxn ang="0">
                  <a:pos x="T2" y="T3"/>
                </a:cxn>
                <a:cxn ang="0">
                  <a:pos x="T4" y="T5"/>
                </a:cxn>
                <a:cxn ang="0">
                  <a:pos x="T6" y="T7"/>
                </a:cxn>
                <a:cxn ang="0">
                  <a:pos x="T8" y="T9"/>
                </a:cxn>
              </a:cxnLst>
              <a:rect l="0" t="0" r="r" b="b"/>
              <a:pathLst>
                <a:path w="605" h="32">
                  <a:moveTo>
                    <a:pt x="605" y="32"/>
                  </a:moveTo>
                  <a:cubicBezTo>
                    <a:pt x="415" y="32"/>
                    <a:pt x="95" y="32"/>
                    <a:pt x="0" y="32"/>
                  </a:cubicBezTo>
                  <a:cubicBezTo>
                    <a:pt x="0" y="32"/>
                    <a:pt x="26" y="0"/>
                    <a:pt x="63" y="0"/>
                  </a:cubicBezTo>
                  <a:cubicBezTo>
                    <a:pt x="100" y="0"/>
                    <a:pt x="545" y="0"/>
                    <a:pt x="545" y="0"/>
                  </a:cubicBezTo>
                  <a:cubicBezTo>
                    <a:pt x="545" y="0"/>
                    <a:pt x="598" y="7"/>
                    <a:pt x="605" y="32"/>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3" name="Freeform 1521"/>
            <p:cNvSpPr>
              <a:spLocks/>
            </p:cNvSpPr>
            <p:nvPr/>
          </p:nvSpPr>
          <p:spPr bwMode="auto">
            <a:xfrm>
              <a:off x="-2363788" y="10474326"/>
              <a:ext cx="1093788" cy="679450"/>
            </a:xfrm>
            <a:custGeom>
              <a:avLst/>
              <a:gdLst>
                <a:gd name="T0" fmla="*/ 292 w 292"/>
                <a:gd name="T1" fmla="*/ 0 h 181"/>
                <a:gd name="T2" fmla="*/ 292 w 292"/>
                <a:gd name="T3" fmla="*/ 181 h 181"/>
                <a:gd name="T4" fmla="*/ 28 w 292"/>
                <a:gd name="T5" fmla="*/ 181 h 181"/>
                <a:gd name="T6" fmla="*/ 8 w 292"/>
                <a:gd name="T7" fmla="*/ 138 h 181"/>
                <a:gd name="T8" fmla="*/ 41 w 292"/>
                <a:gd name="T9" fmla="*/ 0 h 181"/>
                <a:gd name="T10" fmla="*/ 292 w 292"/>
                <a:gd name="T11" fmla="*/ 0 h 181"/>
              </a:gdLst>
              <a:ahLst/>
              <a:cxnLst>
                <a:cxn ang="0">
                  <a:pos x="T0" y="T1"/>
                </a:cxn>
                <a:cxn ang="0">
                  <a:pos x="T2" y="T3"/>
                </a:cxn>
                <a:cxn ang="0">
                  <a:pos x="T4" y="T5"/>
                </a:cxn>
                <a:cxn ang="0">
                  <a:pos x="T6" y="T7"/>
                </a:cxn>
                <a:cxn ang="0">
                  <a:pos x="T8" y="T9"/>
                </a:cxn>
                <a:cxn ang="0">
                  <a:pos x="T10" y="T11"/>
                </a:cxn>
              </a:cxnLst>
              <a:rect l="0" t="0" r="r" b="b"/>
              <a:pathLst>
                <a:path w="292" h="181">
                  <a:moveTo>
                    <a:pt x="292" y="0"/>
                  </a:moveTo>
                  <a:cubicBezTo>
                    <a:pt x="292" y="181"/>
                    <a:pt x="292" y="181"/>
                    <a:pt x="292" y="181"/>
                  </a:cubicBezTo>
                  <a:cubicBezTo>
                    <a:pt x="28" y="181"/>
                    <a:pt x="28" y="181"/>
                    <a:pt x="28" y="181"/>
                  </a:cubicBezTo>
                  <a:cubicBezTo>
                    <a:pt x="28" y="181"/>
                    <a:pt x="0" y="177"/>
                    <a:pt x="8" y="138"/>
                  </a:cubicBezTo>
                  <a:cubicBezTo>
                    <a:pt x="17" y="100"/>
                    <a:pt x="41" y="0"/>
                    <a:pt x="41" y="0"/>
                  </a:cubicBezTo>
                  <a:lnTo>
                    <a:pt x="292"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4" name="Freeform 1522"/>
            <p:cNvSpPr>
              <a:spLocks/>
            </p:cNvSpPr>
            <p:nvPr/>
          </p:nvSpPr>
          <p:spPr bwMode="auto">
            <a:xfrm>
              <a:off x="17463" y="10906126"/>
              <a:ext cx="333375" cy="261938"/>
            </a:xfrm>
            <a:custGeom>
              <a:avLst/>
              <a:gdLst>
                <a:gd name="T0" fmla="*/ 56 w 89"/>
                <a:gd name="T1" fmla="*/ 70 h 70"/>
                <a:gd name="T2" fmla="*/ 0 w 89"/>
                <a:gd name="T3" fmla="*/ 70 h 70"/>
                <a:gd name="T4" fmla="*/ 0 w 89"/>
                <a:gd name="T5" fmla="*/ 9 h 70"/>
                <a:gd name="T6" fmla="*/ 31 w 89"/>
                <a:gd name="T7" fmla="*/ 2 h 70"/>
                <a:gd name="T8" fmla="*/ 66 w 89"/>
                <a:gd name="T9" fmla="*/ 39 h 70"/>
                <a:gd name="T10" fmla="*/ 56 w 89"/>
                <a:gd name="T11" fmla="*/ 70 h 70"/>
              </a:gdLst>
              <a:ahLst/>
              <a:cxnLst>
                <a:cxn ang="0">
                  <a:pos x="T0" y="T1"/>
                </a:cxn>
                <a:cxn ang="0">
                  <a:pos x="T2" y="T3"/>
                </a:cxn>
                <a:cxn ang="0">
                  <a:pos x="T4" y="T5"/>
                </a:cxn>
                <a:cxn ang="0">
                  <a:pos x="T6" y="T7"/>
                </a:cxn>
                <a:cxn ang="0">
                  <a:pos x="T8" y="T9"/>
                </a:cxn>
                <a:cxn ang="0">
                  <a:pos x="T10" y="T11"/>
                </a:cxn>
              </a:cxnLst>
              <a:rect l="0" t="0" r="r" b="b"/>
              <a:pathLst>
                <a:path w="89" h="70">
                  <a:moveTo>
                    <a:pt x="56" y="70"/>
                  </a:moveTo>
                  <a:cubicBezTo>
                    <a:pt x="0" y="70"/>
                    <a:pt x="0" y="70"/>
                    <a:pt x="0" y="70"/>
                  </a:cubicBezTo>
                  <a:cubicBezTo>
                    <a:pt x="0" y="70"/>
                    <a:pt x="0" y="20"/>
                    <a:pt x="0" y="9"/>
                  </a:cubicBezTo>
                  <a:cubicBezTo>
                    <a:pt x="0" y="0"/>
                    <a:pt x="25" y="2"/>
                    <a:pt x="31" y="2"/>
                  </a:cubicBezTo>
                  <a:cubicBezTo>
                    <a:pt x="48" y="18"/>
                    <a:pt x="60" y="31"/>
                    <a:pt x="66" y="39"/>
                  </a:cubicBezTo>
                  <a:cubicBezTo>
                    <a:pt x="89" y="70"/>
                    <a:pt x="56" y="70"/>
                    <a:pt x="56" y="7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5" name="Freeform 1523"/>
            <p:cNvSpPr>
              <a:spLocks/>
            </p:cNvSpPr>
            <p:nvPr/>
          </p:nvSpPr>
          <p:spPr bwMode="auto">
            <a:xfrm>
              <a:off x="-1085850" y="10474326"/>
              <a:ext cx="1219200" cy="693738"/>
            </a:xfrm>
            <a:custGeom>
              <a:avLst/>
              <a:gdLst>
                <a:gd name="T0" fmla="*/ 325 w 325"/>
                <a:gd name="T1" fmla="*/ 117 h 185"/>
                <a:gd name="T2" fmla="*/ 294 w 325"/>
                <a:gd name="T3" fmla="*/ 124 h 185"/>
                <a:gd name="T4" fmla="*/ 294 w 325"/>
                <a:gd name="T5" fmla="*/ 185 h 185"/>
                <a:gd name="T6" fmla="*/ 17 w 325"/>
                <a:gd name="T7" fmla="*/ 185 h 185"/>
                <a:gd name="T8" fmla="*/ 0 w 325"/>
                <a:gd name="T9" fmla="*/ 0 h 185"/>
                <a:gd name="T10" fmla="*/ 125 w 325"/>
                <a:gd name="T11" fmla="*/ 0 h 185"/>
                <a:gd name="T12" fmla="*/ 325 w 325"/>
                <a:gd name="T13" fmla="*/ 117 h 185"/>
              </a:gdLst>
              <a:ahLst/>
              <a:cxnLst>
                <a:cxn ang="0">
                  <a:pos x="T0" y="T1"/>
                </a:cxn>
                <a:cxn ang="0">
                  <a:pos x="T2" y="T3"/>
                </a:cxn>
                <a:cxn ang="0">
                  <a:pos x="T4" y="T5"/>
                </a:cxn>
                <a:cxn ang="0">
                  <a:pos x="T6" y="T7"/>
                </a:cxn>
                <a:cxn ang="0">
                  <a:pos x="T8" y="T9"/>
                </a:cxn>
                <a:cxn ang="0">
                  <a:pos x="T10" y="T11"/>
                </a:cxn>
                <a:cxn ang="0">
                  <a:pos x="T12" y="T13"/>
                </a:cxn>
              </a:cxnLst>
              <a:rect l="0" t="0" r="r" b="b"/>
              <a:pathLst>
                <a:path w="325" h="185">
                  <a:moveTo>
                    <a:pt x="325" y="117"/>
                  </a:moveTo>
                  <a:cubicBezTo>
                    <a:pt x="319" y="117"/>
                    <a:pt x="294" y="115"/>
                    <a:pt x="294" y="124"/>
                  </a:cubicBezTo>
                  <a:cubicBezTo>
                    <a:pt x="294" y="135"/>
                    <a:pt x="294" y="185"/>
                    <a:pt x="294" y="185"/>
                  </a:cubicBezTo>
                  <a:cubicBezTo>
                    <a:pt x="17" y="185"/>
                    <a:pt x="17" y="185"/>
                    <a:pt x="17" y="185"/>
                  </a:cubicBezTo>
                  <a:cubicBezTo>
                    <a:pt x="0" y="0"/>
                    <a:pt x="0" y="0"/>
                    <a:pt x="0" y="0"/>
                  </a:cubicBezTo>
                  <a:cubicBezTo>
                    <a:pt x="0" y="0"/>
                    <a:pt x="50" y="0"/>
                    <a:pt x="125" y="0"/>
                  </a:cubicBezTo>
                  <a:cubicBezTo>
                    <a:pt x="180" y="0"/>
                    <a:pt x="273" y="70"/>
                    <a:pt x="325" y="117"/>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6" name="Freeform 1524"/>
            <p:cNvSpPr>
              <a:spLocks/>
            </p:cNvSpPr>
            <p:nvPr/>
          </p:nvSpPr>
          <p:spPr bwMode="auto">
            <a:xfrm>
              <a:off x="-2589213" y="10396538"/>
              <a:ext cx="261938" cy="1082675"/>
            </a:xfrm>
            <a:custGeom>
              <a:avLst/>
              <a:gdLst>
                <a:gd name="T0" fmla="*/ 7 w 70"/>
                <a:gd name="T1" fmla="*/ 289 h 289"/>
                <a:gd name="T2" fmla="*/ 0 w 70"/>
                <a:gd name="T3" fmla="*/ 288 h 289"/>
                <a:gd name="T4" fmla="*/ 7 w 70"/>
                <a:gd name="T5" fmla="*/ 221 h 289"/>
                <a:gd name="T6" fmla="*/ 63 w 70"/>
                <a:gd name="T7" fmla="*/ 0 h 289"/>
                <a:gd name="T8" fmla="*/ 70 w 70"/>
                <a:gd name="T9" fmla="*/ 0 h 289"/>
                <a:gd name="T10" fmla="*/ 14 w 70"/>
                <a:gd name="T11" fmla="*/ 222 h 289"/>
                <a:gd name="T12" fmla="*/ 7 w 70"/>
                <a:gd name="T13" fmla="*/ 289 h 289"/>
              </a:gdLst>
              <a:ahLst/>
              <a:cxnLst>
                <a:cxn ang="0">
                  <a:pos x="T0" y="T1"/>
                </a:cxn>
                <a:cxn ang="0">
                  <a:pos x="T2" y="T3"/>
                </a:cxn>
                <a:cxn ang="0">
                  <a:pos x="T4" y="T5"/>
                </a:cxn>
                <a:cxn ang="0">
                  <a:pos x="T6" y="T7"/>
                </a:cxn>
                <a:cxn ang="0">
                  <a:pos x="T8" y="T9"/>
                </a:cxn>
                <a:cxn ang="0">
                  <a:pos x="T10" y="T11"/>
                </a:cxn>
                <a:cxn ang="0">
                  <a:pos x="T12" y="T13"/>
                </a:cxn>
              </a:cxnLst>
              <a:rect l="0" t="0" r="r" b="b"/>
              <a:pathLst>
                <a:path w="70" h="289">
                  <a:moveTo>
                    <a:pt x="7" y="289"/>
                  </a:moveTo>
                  <a:cubicBezTo>
                    <a:pt x="0" y="288"/>
                    <a:pt x="0" y="288"/>
                    <a:pt x="0" y="288"/>
                  </a:cubicBezTo>
                  <a:cubicBezTo>
                    <a:pt x="1" y="250"/>
                    <a:pt x="7" y="221"/>
                    <a:pt x="7" y="221"/>
                  </a:cubicBezTo>
                  <a:cubicBezTo>
                    <a:pt x="63" y="0"/>
                    <a:pt x="63" y="0"/>
                    <a:pt x="63" y="0"/>
                  </a:cubicBezTo>
                  <a:cubicBezTo>
                    <a:pt x="70" y="0"/>
                    <a:pt x="70" y="0"/>
                    <a:pt x="70" y="0"/>
                  </a:cubicBezTo>
                  <a:cubicBezTo>
                    <a:pt x="14" y="222"/>
                    <a:pt x="14" y="222"/>
                    <a:pt x="14" y="222"/>
                  </a:cubicBezTo>
                  <a:cubicBezTo>
                    <a:pt x="14" y="223"/>
                    <a:pt x="8" y="251"/>
                    <a:pt x="7" y="289"/>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7" name="Freeform 1525"/>
            <p:cNvSpPr>
              <a:spLocks/>
            </p:cNvSpPr>
            <p:nvPr/>
          </p:nvSpPr>
          <p:spPr bwMode="auto">
            <a:xfrm>
              <a:off x="-1997075" y="10460038"/>
              <a:ext cx="869950" cy="1836738"/>
            </a:xfrm>
            <a:custGeom>
              <a:avLst/>
              <a:gdLst>
                <a:gd name="T0" fmla="*/ 548 w 548"/>
                <a:gd name="T1" fmla="*/ 1157 h 1157"/>
                <a:gd name="T2" fmla="*/ 0 w 548"/>
                <a:gd name="T3" fmla="*/ 1157 h 1157"/>
                <a:gd name="T4" fmla="*/ 0 w 548"/>
                <a:gd name="T5" fmla="*/ 1143 h 1157"/>
                <a:gd name="T6" fmla="*/ 534 w 548"/>
                <a:gd name="T7" fmla="*/ 1143 h 1157"/>
                <a:gd name="T8" fmla="*/ 534 w 548"/>
                <a:gd name="T9" fmla="*/ 437 h 1157"/>
                <a:gd name="T10" fmla="*/ 508 w 548"/>
                <a:gd name="T11" fmla="*/ 2 h 1157"/>
                <a:gd name="T12" fmla="*/ 522 w 548"/>
                <a:gd name="T13" fmla="*/ 0 h 1157"/>
                <a:gd name="T14" fmla="*/ 548 w 548"/>
                <a:gd name="T15" fmla="*/ 437 h 1157"/>
                <a:gd name="T16" fmla="*/ 548 w 548"/>
                <a:gd name="T17" fmla="*/ 1157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57">
                  <a:moveTo>
                    <a:pt x="548" y="1157"/>
                  </a:moveTo>
                  <a:lnTo>
                    <a:pt x="0" y="1157"/>
                  </a:lnTo>
                  <a:lnTo>
                    <a:pt x="0" y="1143"/>
                  </a:lnTo>
                  <a:lnTo>
                    <a:pt x="534" y="1143"/>
                  </a:lnTo>
                  <a:lnTo>
                    <a:pt x="534" y="437"/>
                  </a:lnTo>
                  <a:lnTo>
                    <a:pt x="508" y="2"/>
                  </a:lnTo>
                  <a:lnTo>
                    <a:pt x="522" y="0"/>
                  </a:lnTo>
                  <a:lnTo>
                    <a:pt x="548" y="437"/>
                  </a:lnTo>
                  <a:lnTo>
                    <a:pt x="548" y="1157"/>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8" name="Freeform 1526"/>
            <p:cNvSpPr>
              <a:spLocks/>
            </p:cNvSpPr>
            <p:nvPr/>
          </p:nvSpPr>
          <p:spPr bwMode="auto">
            <a:xfrm>
              <a:off x="-3516313" y="11464926"/>
              <a:ext cx="1522413" cy="952500"/>
            </a:xfrm>
            <a:custGeom>
              <a:avLst/>
              <a:gdLst>
                <a:gd name="T0" fmla="*/ 405 w 406"/>
                <a:gd name="T1" fmla="*/ 219 h 254"/>
                <a:gd name="T2" fmla="*/ 405 w 406"/>
                <a:gd name="T3" fmla="*/ 224 h 254"/>
                <a:gd name="T4" fmla="*/ 405 w 406"/>
                <a:gd name="T5" fmla="*/ 254 h 254"/>
                <a:gd name="T6" fmla="*/ 378 w 406"/>
                <a:gd name="T7" fmla="*/ 254 h 254"/>
                <a:gd name="T8" fmla="*/ 252 w 406"/>
                <a:gd name="T9" fmla="*/ 35 h 254"/>
                <a:gd name="T10" fmla="*/ 205 w 406"/>
                <a:gd name="T11" fmla="*/ 32 h 254"/>
                <a:gd name="T12" fmla="*/ 37 w 406"/>
                <a:gd name="T13" fmla="*/ 223 h 254"/>
                <a:gd name="T14" fmla="*/ 9 w 406"/>
                <a:gd name="T15" fmla="*/ 223 h 254"/>
                <a:gd name="T16" fmla="*/ 207 w 406"/>
                <a:gd name="T17" fmla="*/ 0 h 254"/>
                <a:gd name="T18" fmla="*/ 251 w 406"/>
                <a:gd name="T19" fmla="*/ 3 h 254"/>
                <a:gd name="T20" fmla="*/ 405 w 406"/>
                <a:gd name="T21"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254">
                  <a:moveTo>
                    <a:pt x="405" y="219"/>
                  </a:moveTo>
                  <a:cubicBezTo>
                    <a:pt x="405" y="222"/>
                    <a:pt x="405" y="224"/>
                    <a:pt x="405" y="224"/>
                  </a:cubicBezTo>
                  <a:cubicBezTo>
                    <a:pt x="405" y="254"/>
                    <a:pt x="405" y="254"/>
                    <a:pt x="405" y="254"/>
                  </a:cubicBezTo>
                  <a:cubicBezTo>
                    <a:pt x="378" y="254"/>
                    <a:pt x="378" y="254"/>
                    <a:pt x="378" y="254"/>
                  </a:cubicBezTo>
                  <a:cubicBezTo>
                    <a:pt x="378" y="254"/>
                    <a:pt x="395" y="61"/>
                    <a:pt x="252" y="35"/>
                  </a:cubicBezTo>
                  <a:cubicBezTo>
                    <a:pt x="238" y="32"/>
                    <a:pt x="223" y="31"/>
                    <a:pt x="205" y="32"/>
                  </a:cubicBezTo>
                  <a:cubicBezTo>
                    <a:pt x="35" y="32"/>
                    <a:pt x="37" y="223"/>
                    <a:pt x="37" y="223"/>
                  </a:cubicBezTo>
                  <a:cubicBezTo>
                    <a:pt x="9" y="223"/>
                    <a:pt x="9" y="223"/>
                    <a:pt x="9" y="223"/>
                  </a:cubicBezTo>
                  <a:cubicBezTo>
                    <a:pt x="8" y="206"/>
                    <a:pt x="0" y="0"/>
                    <a:pt x="207" y="0"/>
                  </a:cubicBezTo>
                  <a:cubicBezTo>
                    <a:pt x="223" y="0"/>
                    <a:pt x="237" y="1"/>
                    <a:pt x="251" y="3"/>
                  </a:cubicBezTo>
                  <a:cubicBezTo>
                    <a:pt x="404" y="29"/>
                    <a:pt x="406" y="190"/>
                    <a:pt x="405" y="21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89" name="Rectangle 1527"/>
            <p:cNvSpPr>
              <a:spLocks noChangeArrowheads="1"/>
            </p:cNvSpPr>
            <p:nvPr/>
          </p:nvSpPr>
          <p:spPr bwMode="auto">
            <a:xfrm>
              <a:off x="-2459038" y="11315701"/>
              <a:ext cx="365125" cy="36513"/>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0" name="Rectangle 1528"/>
            <p:cNvSpPr>
              <a:spLocks noChangeArrowheads="1"/>
            </p:cNvSpPr>
            <p:nvPr/>
          </p:nvSpPr>
          <p:spPr bwMode="auto">
            <a:xfrm>
              <a:off x="-968375" y="11315701"/>
              <a:ext cx="358775" cy="36513"/>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1" name="Freeform 1529"/>
            <p:cNvSpPr>
              <a:spLocks/>
            </p:cNvSpPr>
            <p:nvPr/>
          </p:nvSpPr>
          <p:spPr bwMode="auto">
            <a:xfrm>
              <a:off x="2166938" y="11333163"/>
              <a:ext cx="344488" cy="349250"/>
            </a:xfrm>
            <a:custGeom>
              <a:avLst/>
              <a:gdLst>
                <a:gd name="T0" fmla="*/ 92 w 92"/>
                <a:gd name="T1" fmla="*/ 90 h 93"/>
                <a:gd name="T2" fmla="*/ 38 w 92"/>
                <a:gd name="T3" fmla="*/ 92 h 93"/>
                <a:gd name="T4" fmla="*/ 0 w 92"/>
                <a:gd name="T5" fmla="*/ 0 h 93"/>
                <a:gd name="T6" fmla="*/ 30 w 92"/>
                <a:gd name="T7" fmla="*/ 0 h 93"/>
                <a:gd name="T8" fmla="*/ 92 w 92"/>
                <a:gd name="T9" fmla="*/ 90 h 93"/>
              </a:gdLst>
              <a:ahLst/>
              <a:cxnLst>
                <a:cxn ang="0">
                  <a:pos x="T0" y="T1"/>
                </a:cxn>
                <a:cxn ang="0">
                  <a:pos x="T2" y="T3"/>
                </a:cxn>
                <a:cxn ang="0">
                  <a:pos x="T4" y="T5"/>
                </a:cxn>
                <a:cxn ang="0">
                  <a:pos x="T6" y="T7"/>
                </a:cxn>
                <a:cxn ang="0">
                  <a:pos x="T8" y="T9"/>
                </a:cxn>
              </a:cxnLst>
              <a:rect l="0" t="0" r="r" b="b"/>
              <a:pathLst>
                <a:path w="92" h="93">
                  <a:moveTo>
                    <a:pt x="92" y="90"/>
                  </a:moveTo>
                  <a:cubicBezTo>
                    <a:pt x="92" y="90"/>
                    <a:pt x="70" y="93"/>
                    <a:pt x="38" y="92"/>
                  </a:cubicBezTo>
                  <a:cubicBezTo>
                    <a:pt x="9" y="77"/>
                    <a:pt x="0" y="0"/>
                    <a:pt x="0" y="0"/>
                  </a:cubicBezTo>
                  <a:cubicBezTo>
                    <a:pt x="30" y="0"/>
                    <a:pt x="30" y="0"/>
                    <a:pt x="30" y="0"/>
                  </a:cubicBezTo>
                  <a:cubicBezTo>
                    <a:pt x="59" y="20"/>
                    <a:pt x="83" y="48"/>
                    <a:pt x="92" y="9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2" name="Freeform 1530"/>
            <p:cNvSpPr>
              <a:spLocks/>
            </p:cNvSpPr>
            <p:nvPr/>
          </p:nvSpPr>
          <p:spPr bwMode="auto">
            <a:xfrm>
              <a:off x="2016125" y="11333163"/>
              <a:ext cx="293688" cy="346075"/>
            </a:xfrm>
            <a:custGeom>
              <a:avLst/>
              <a:gdLst>
                <a:gd name="T0" fmla="*/ 78 w 78"/>
                <a:gd name="T1" fmla="*/ 92 h 92"/>
                <a:gd name="T2" fmla="*/ 56 w 78"/>
                <a:gd name="T3" fmla="*/ 90 h 92"/>
                <a:gd name="T4" fmla="*/ 10 w 78"/>
                <a:gd name="T5" fmla="*/ 65 h 92"/>
                <a:gd name="T6" fmla="*/ 2 w 78"/>
                <a:gd name="T7" fmla="*/ 0 h 92"/>
                <a:gd name="T8" fmla="*/ 40 w 78"/>
                <a:gd name="T9" fmla="*/ 0 h 92"/>
                <a:gd name="T10" fmla="*/ 78 w 78"/>
                <a:gd name="T11" fmla="*/ 92 h 92"/>
              </a:gdLst>
              <a:ahLst/>
              <a:cxnLst>
                <a:cxn ang="0">
                  <a:pos x="T0" y="T1"/>
                </a:cxn>
                <a:cxn ang="0">
                  <a:pos x="T2" y="T3"/>
                </a:cxn>
                <a:cxn ang="0">
                  <a:pos x="T4" y="T5"/>
                </a:cxn>
                <a:cxn ang="0">
                  <a:pos x="T6" y="T7"/>
                </a:cxn>
                <a:cxn ang="0">
                  <a:pos x="T8" y="T9"/>
                </a:cxn>
                <a:cxn ang="0">
                  <a:pos x="T10" y="T11"/>
                </a:cxn>
              </a:cxnLst>
              <a:rect l="0" t="0" r="r" b="b"/>
              <a:pathLst>
                <a:path w="78" h="92">
                  <a:moveTo>
                    <a:pt x="78" y="92"/>
                  </a:moveTo>
                  <a:cubicBezTo>
                    <a:pt x="71" y="91"/>
                    <a:pt x="64" y="91"/>
                    <a:pt x="56" y="90"/>
                  </a:cubicBezTo>
                  <a:cubicBezTo>
                    <a:pt x="14" y="86"/>
                    <a:pt x="19" y="74"/>
                    <a:pt x="10" y="65"/>
                  </a:cubicBezTo>
                  <a:cubicBezTo>
                    <a:pt x="0" y="56"/>
                    <a:pt x="2" y="0"/>
                    <a:pt x="2" y="0"/>
                  </a:cubicBezTo>
                  <a:cubicBezTo>
                    <a:pt x="40" y="0"/>
                    <a:pt x="40" y="0"/>
                    <a:pt x="40" y="0"/>
                  </a:cubicBezTo>
                  <a:cubicBezTo>
                    <a:pt x="40" y="0"/>
                    <a:pt x="49" y="77"/>
                    <a:pt x="78" y="9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3" name="Freeform 1531"/>
            <p:cNvSpPr>
              <a:spLocks/>
            </p:cNvSpPr>
            <p:nvPr/>
          </p:nvSpPr>
          <p:spPr bwMode="auto">
            <a:xfrm>
              <a:off x="-1138238" y="10947401"/>
              <a:ext cx="1673225" cy="1354138"/>
            </a:xfrm>
            <a:custGeom>
              <a:avLst/>
              <a:gdLst>
                <a:gd name="T0" fmla="*/ 446 w 446"/>
                <a:gd name="T1" fmla="*/ 92 h 361"/>
                <a:gd name="T2" fmla="*/ 446 w 446"/>
                <a:gd name="T3" fmla="*/ 361 h 361"/>
                <a:gd name="T4" fmla="*/ 0 w 446"/>
                <a:gd name="T5" fmla="*/ 361 h 361"/>
                <a:gd name="T6" fmla="*/ 0 w 446"/>
                <a:gd name="T7" fmla="*/ 354 h 361"/>
                <a:gd name="T8" fmla="*/ 439 w 446"/>
                <a:gd name="T9" fmla="*/ 354 h 361"/>
                <a:gd name="T10" fmla="*/ 439 w 446"/>
                <a:gd name="T11" fmla="*/ 92 h 361"/>
                <a:gd name="T12" fmla="*/ 409 w 446"/>
                <a:gd name="T13" fmla="*/ 2 h 361"/>
                <a:gd name="T14" fmla="*/ 411 w 446"/>
                <a:gd name="T15" fmla="*/ 0 h 361"/>
                <a:gd name="T16" fmla="*/ 424 w 446"/>
                <a:gd name="T17" fmla="*/ 9 h 361"/>
                <a:gd name="T18" fmla="*/ 446 w 446"/>
                <a:gd name="T19" fmla="*/ 9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361">
                  <a:moveTo>
                    <a:pt x="446" y="92"/>
                  </a:moveTo>
                  <a:cubicBezTo>
                    <a:pt x="446" y="361"/>
                    <a:pt x="446" y="361"/>
                    <a:pt x="446" y="361"/>
                  </a:cubicBezTo>
                  <a:cubicBezTo>
                    <a:pt x="0" y="361"/>
                    <a:pt x="0" y="361"/>
                    <a:pt x="0" y="361"/>
                  </a:cubicBezTo>
                  <a:cubicBezTo>
                    <a:pt x="0" y="354"/>
                    <a:pt x="0" y="354"/>
                    <a:pt x="0" y="354"/>
                  </a:cubicBezTo>
                  <a:cubicBezTo>
                    <a:pt x="439" y="354"/>
                    <a:pt x="439" y="354"/>
                    <a:pt x="439" y="354"/>
                  </a:cubicBezTo>
                  <a:cubicBezTo>
                    <a:pt x="439" y="92"/>
                    <a:pt x="439" y="92"/>
                    <a:pt x="439" y="92"/>
                  </a:cubicBezTo>
                  <a:cubicBezTo>
                    <a:pt x="439" y="91"/>
                    <a:pt x="439" y="29"/>
                    <a:pt x="409" y="2"/>
                  </a:cubicBezTo>
                  <a:cubicBezTo>
                    <a:pt x="411" y="0"/>
                    <a:pt x="411" y="0"/>
                    <a:pt x="411" y="0"/>
                  </a:cubicBezTo>
                  <a:cubicBezTo>
                    <a:pt x="417" y="4"/>
                    <a:pt x="421" y="7"/>
                    <a:pt x="424" y="9"/>
                  </a:cubicBezTo>
                  <a:cubicBezTo>
                    <a:pt x="445" y="40"/>
                    <a:pt x="446" y="90"/>
                    <a:pt x="446" y="92"/>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394" name="Group 393"/>
          <p:cNvGrpSpPr/>
          <p:nvPr/>
        </p:nvGrpSpPr>
        <p:grpSpPr>
          <a:xfrm>
            <a:off x="1014608" y="3512007"/>
            <a:ext cx="1259439" cy="444334"/>
            <a:chOff x="-10455275" y="2711450"/>
            <a:chExt cx="4049713" cy="1428751"/>
          </a:xfrm>
        </p:grpSpPr>
        <p:sp>
          <p:nvSpPr>
            <p:cNvPr id="395" name="Freeform 1170"/>
            <p:cNvSpPr>
              <a:spLocks noEditPoints="1"/>
            </p:cNvSpPr>
            <p:nvPr/>
          </p:nvSpPr>
          <p:spPr bwMode="auto">
            <a:xfrm>
              <a:off x="-10455275" y="2711450"/>
              <a:ext cx="4049713" cy="1241425"/>
            </a:xfrm>
            <a:custGeom>
              <a:avLst/>
              <a:gdLst>
                <a:gd name="T0" fmla="*/ 620 w 1080"/>
                <a:gd name="T1" fmla="*/ 41 h 331"/>
                <a:gd name="T2" fmla="*/ 239 w 1080"/>
                <a:gd name="T3" fmla="*/ 73 h 331"/>
                <a:gd name="T4" fmla="*/ 602 w 1080"/>
                <a:gd name="T5" fmla="*/ 26 h 331"/>
                <a:gd name="T6" fmla="*/ 623 w 1080"/>
                <a:gd name="T7" fmla="*/ 33 h 331"/>
                <a:gd name="T8" fmla="*/ 239 w 1080"/>
                <a:gd name="T9" fmla="*/ 73 h 331"/>
                <a:gd name="T10" fmla="*/ 366 w 1080"/>
                <a:gd name="T11" fmla="*/ 292 h 331"/>
                <a:gd name="T12" fmla="*/ 553 w 1080"/>
                <a:gd name="T13" fmla="*/ 19 h 331"/>
                <a:gd name="T14" fmla="*/ 589 w 1080"/>
                <a:gd name="T15" fmla="*/ 23 h 331"/>
                <a:gd name="T16" fmla="*/ 366 w 1080"/>
                <a:gd name="T17" fmla="*/ 292 h 331"/>
                <a:gd name="T18" fmla="*/ 262 w 1080"/>
                <a:gd name="T19" fmla="*/ 147 h 331"/>
                <a:gd name="T20" fmla="*/ 538 w 1080"/>
                <a:gd name="T21" fmla="*/ 175 h 331"/>
                <a:gd name="T22" fmla="*/ 296 w 1080"/>
                <a:gd name="T23" fmla="*/ 154 h 331"/>
                <a:gd name="T24" fmla="*/ 538 w 1080"/>
                <a:gd name="T25" fmla="*/ 153 h 331"/>
                <a:gd name="T26" fmla="*/ 520 w 1080"/>
                <a:gd name="T27" fmla="*/ 164 h 331"/>
                <a:gd name="T28" fmla="*/ 244 w 1080"/>
                <a:gd name="T29" fmla="*/ 120 h 331"/>
                <a:gd name="T30" fmla="*/ 768 w 1080"/>
                <a:gd name="T31" fmla="*/ 124 h 331"/>
                <a:gd name="T32" fmla="*/ 757 w 1080"/>
                <a:gd name="T33" fmla="*/ 137 h 331"/>
                <a:gd name="T34" fmla="*/ 484 w 1080"/>
                <a:gd name="T35" fmla="*/ 23 h 331"/>
                <a:gd name="T36" fmla="*/ 364 w 1080"/>
                <a:gd name="T37" fmla="*/ 16 h 331"/>
                <a:gd name="T38" fmla="*/ 602 w 1080"/>
                <a:gd name="T39" fmla="*/ 26 h 331"/>
                <a:gd name="T40" fmla="*/ 612 w 1080"/>
                <a:gd name="T41" fmla="*/ 28 h 331"/>
                <a:gd name="T42" fmla="*/ 235 w 1080"/>
                <a:gd name="T43" fmla="*/ 150 h 331"/>
                <a:gd name="T44" fmla="*/ 484 w 1080"/>
                <a:gd name="T45" fmla="*/ 292 h 331"/>
                <a:gd name="T46" fmla="*/ 470 w 1080"/>
                <a:gd name="T47" fmla="*/ 16 h 331"/>
                <a:gd name="T48" fmla="*/ 553 w 1080"/>
                <a:gd name="T49" fmla="*/ 19 h 331"/>
                <a:gd name="T50" fmla="*/ 279 w 1080"/>
                <a:gd name="T51" fmla="*/ 161 h 331"/>
                <a:gd name="T52" fmla="*/ 297 w 1080"/>
                <a:gd name="T53" fmla="*/ 150 h 331"/>
                <a:gd name="T54" fmla="*/ 521 w 1080"/>
                <a:gd name="T55" fmla="*/ 161 h 331"/>
                <a:gd name="T56" fmla="*/ 521 w 1080"/>
                <a:gd name="T57" fmla="*/ 167 h 331"/>
                <a:gd name="T58" fmla="*/ 279 w 1080"/>
                <a:gd name="T59" fmla="*/ 161 h 331"/>
                <a:gd name="T60" fmla="*/ 55 w 1080"/>
                <a:gd name="T61" fmla="*/ 102 h 331"/>
                <a:gd name="T62" fmla="*/ 1051 w 1080"/>
                <a:gd name="T63" fmla="*/ 298 h 331"/>
                <a:gd name="T64" fmla="*/ 538 w 1080"/>
                <a:gd name="T65" fmla="*/ 175 h 331"/>
                <a:gd name="T66" fmla="*/ 473 w 1080"/>
                <a:gd name="T67" fmla="*/ 126 h 331"/>
                <a:gd name="T68" fmla="*/ 612 w 1080"/>
                <a:gd name="T69" fmla="*/ 28 h 331"/>
                <a:gd name="T70" fmla="*/ 624 w 1080"/>
                <a:gd name="T71" fmla="*/ 33 h 331"/>
                <a:gd name="T72" fmla="*/ 364 w 1080"/>
                <a:gd name="T73" fmla="*/ 16 h 331"/>
                <a:gd name="T74" fmla="*/ 342 w 1080"/>
                <a:gd name="T75" fmla="*/ 270 h 331"/>
                <a:gd name="T76" fmla="*/ 553 w 1080"/>
                <a:gd name="T77" fmla="*/ 19 h 331"/>
                <a:gd name="T78" fmla="*/ 585 w 1080"/>
                <a:gd name="T79" fmla="*/ 23 h 331"/>
                <a:gd name="T80" fmla="*/ 484 w 1080"/>
                <a:gd name="T81" fmla="*/ 292 h 331"/>
                <a:gd name="T82" fmla="*/ 279 w 1080"/>
                <a:gd name="T83" fmla="*/ 139 h 331"/>
                <a:gd name="T84" fmla="*/ 521 w 1080"/>
                <a:gd name="T85" fmla="*/ 167 h 331"/>
                <a:gd name="T86" fmla="*/ 768 w 1080"/>
                <a:gd name="T87" fmla="*/ 124 h 331"/>
                <a:gd name="T88" fmla="*/ 297 w 1080"/>
                <a:gd name="T89" fmla="*/ 150 h 331"/>
                <a:gd name="T90" fmla="*/ 450 w 1080"/>
                <a:gd name="T91" fmla="*/ 23 h 331"/>
                <a:gd name="T92" fmla="*/ 502 w 1080"/>
                <a:gd name="T93" fmla="*/ 127 h 331"/>
                <a:gd name="T94" fmla="*/ 556 w 1080"/>
                <a:gd name="T95" fmla="*/ 167 h 331"/>
                <a:gd name="T96" fmla="*/ 244 w 1080"/>
                <a:gd name="T97" fmla="*/ 120 h 331"/>
                <a:gd name="T98" fmla="*/ 623 w 1080"/>
                <a:gd name="T99" fmla="*/ 33 h 331"/>
                <a:gd name="T100" fmla="*/ 763 w 1080"/>
                <a:gd name="T101" fmla="*/ 119 h 331"/>
                <a:gd name="T102" fmla="*/ 456 w 1080"/>
                <a:gd name="T103" fmla="*/ 16 h 331"/>
                <a:gd name="T104" fmla="*/ 612 w 1080"/>
                <a:gd name="T105" fmla="*/ 28 h 331"/>
                <a:gd name="T106" fmla="*/ 235 w 1080"/>
                <a:gd name="T107" fmla="*/ 150 h 331"/>
                <a:gd name="T108" fmla="*/ 484 w 1080"/>
                <a:gd name="T109" fmla="*/ 292 h 331"/>
                <a:gd name="T110" fmla="*/ 545 w 1080"/>
                <a:gd name="T111" fmla="*/ 19 h 331"/>
                <a:gd name="T112" fmla="*/ 585 w 1080"/>
                <a:gd name="T113" fmla="*/ 23 h 331"/>
                <a:gd name="T114" fmla="*/ 484 w 1080"/>
                <a:gd name="T115" fmla="*/ 292 h 331"/>
                <a:gd name="T116" fmla="*/ 279 w 1080"/>
                <a:gd name="T117" fmla="*/ 139 h 331"/>
                <a:gd name="T118" fmla="*/ 538 w 1080"/>
                <a:gd name="T119" fmla="*/ 175 h 331"/>
                <a:gd name="T120" fmla="*/ 498 w 1080"/>
                <a:gd name="T121" fmla="*/ 292 h 331"/>
                <a:gd name="T122" fmla="*/ 545 w 1080"/>
                <a:gd name="T123" fmla="*/ 1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0" h="331">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1021" y="163"/>
                  </a:moveTo>
                  <a:cubicBezTo>
                    <a:pt x="1021" y="163"/>
                    <a:pt x="863" y="115"/>
                    <a:pt x="802" y="104"/>
                  </a:cubicBezTo>
                  <a:cubicBezTo>
                    <a:pt x="802" y="104"/>
                    <a:pt x="679" y="26"/>
                    <a:pt x="640" y="16"/>
                  </a:cubicBezTo>
                  <a:cubicBezTo>
                    <a:pt x="640" y="16"/>
                    <a:pt x="590" y="4"/>
                    <a:pt x="579" y="3"/>
                  </a:cubicBezTo>
                  <a:cubicBezTo>
                    <a:pt x="386" y="0"/>
                    <a:pt x="386" y="0"/>
                    <a:pt x="386" y="0"/>
                  </a:cubicBezTo>
                  <a:cubicBezTo>
                    <a:pt x="386" y="0"/>
                    <a:pt x="253" y="5"/>
                    <a:pt x="200" y="42"/>
                  </a:cubicBezTo>
                  <a:cubicBezTo>
                    <a:pt x="120" y="86"/>
                    <a:pt x="120" y="86"/>
                    <a:pt x="120" y="86"/>
                  </a:cubicBezTo>
                  <a:cubicBezTo>
                    <a:pt x="120" y="86"/>
                    <a:pt x="113" y="93"/>
                    <a:pt x="98" y="94"/>
                  </a:cubicBezTo>
                  <a:cubicBezTo>
                    <a:pt x="46" y="94"/>
                    <a:pt x="46" y="94"/>
                    <a:pt x="46" y="94"/>
                  </a:cubicBezTo>
                  <a:cubicBezTo>
                    <a:pt x="46" y="94"/>
                    <a:pt x="32" y="100"/>
                    <a:pt x="27" y="119"/>
                  </a:cubicBezTo>
                  <a:cubicBezTo>
                    <a:pt x="27" y="186"/>
                    <a:pt x="27" y="186"/>
                    <a:pt x="27" y="186"/>
                  </a:cubicBezTo>
                  <a:cubicBezTo>
                    <a:pt x="0" y="210"/>
                    <a:pt x="0" y="210"/>
                    <a:pt x="0" y="210"/>
                  </a:cubicBezTo>
                  <a:cubicBezTo>
                    <a:pt x="0" y="253"/>
                    <a:pt x="0" y="253"/>
                    <a:pt x="0" y="253"/>
                  </a:cubicBezTo>
                  <a:cubicBezTo>
                    <a:pt x="0" y="253"/>
                    <a:pt x="6" y="267"/>
                    <a:pt x="11" y="268"/>
                  </a:cubicBezTo>
                  <a:cubicBezTo>
                    <a:pt x="10" y="279"/>
                    <a:pt x="10" y="279"/>
                    <a:pt x="10" y="279"/>
                  </a:cubicBezTo>
                  <a:cubicBezTo>
                    <a:pt x="10" y="279"/>
                    <a:pt x="54" y="304"/>
                    <a:pt x="139" y="309"/>
                  </a:cubicBezTo>
                  <a:cubicBezTo>
                    <a:pt x="139" y="309"/>
                    <a:pt x="151" y="210"/>
                    <a:pt x="238" y="215"/>
                  </a:cubicBezTo>
                  <a:cubicBezTo>
                    <a:pt x="238" y="215"/>
                    <a:pt x="329" y="211"/>
                    <a:pt x="327" y="320"/>
                  </a:cubicBezTo>
                  <a:cubicBezTo>
                    <a:pt x="789" y="320"/>
                    <a:pt x="789" y="320"/>
                    <a:pt x="789" y="320"/>
                  </a:cubicBezTo>
                  <a:cubicBezTo>
                    <a:pt x="789" y="317"/>
                    <a:pt x="790" y="216"/>
                    <a:pt x="884" y="216"/>
                  </a:cubicBezTo>
                  <a:cubicBezTo>
                    <a:pt x="884" y="216"/>
                    <a:pt x="981" y="222"/>
                    <a:pt x="970" y="323"/>
                  </a:cubicBezTo>
                  <a:cubicBezTo>
                    <a:pt x="970" y="323"/>
                    <a:pt x="1058" y="331"/>
                    <a:pt x="1062" y="288"/>
                  </a:cubicBezTo>
                  <a:cubicBezTo>
                    <a:pt x="1062" y="288"/>
                    <a:pt x="1080" y="201"/>
                    <a:pt x="1021" y="163"/>
                  </a:cubicBezTo>
                  <a:close/>
                  <a:moveTo>
                    <a:pt x="34" y="173"/>
                  </a:moveTo>
                  <a:cubicBezTo>
                    <a:pt x="34" y="126"/>
                    <a:pt x="34" y="126"/>
                    <a:pt x="34" y="126"/>
                  </a:cubicBezTo>
                  <a:cubicBezTo>
                    <a:pt x="34" y="107"/>
                    <a:pt x="43" y="102"/>
                    <a:pt x="43" y="102"/>
                  </a:cubicBezTo>
                  <a:cubicBezTo>
                    <a:pt x="55" y="102"/>
                    <a:pt x="55" y="102"/>
                    <a:pt x="55" y="102"/>
                  </a:cubicBezTo>
                  <a:cubicBezTo>
                    <a:pt x="53" y="114"/>
                    <a:pt x="84" y="173"/>
                    <a:pt x="84" y="173"/>
                  </a:cubicBezTo>
                  <a:lnTo>
                    <a:pt x="34" y="173"/>
                  </a:lnTo>
                  <a:close/>
                  <a:moveTo>
                    <a:pt x="490" y="298"/>
                  </a:moveTo>
                  <a:cubicBezTo>
                    <a:pt x="366" y="298"/>
                    <a:pt x="366" y="298"/>
                    <a:pt x="366" y="298"/>
                  </a:cubicBezTo>
                  <a:cubicBezTo>
                    <a:pt x="363" y="298"/>
                    <a:pt x="341" y="297"/>
                    <a:pt x="336" y="271"/>
                  </a:cubicBezTo>
                  <a:cubicBezTo>
                    <a:pt x="334" y="267"/>
                    <a:pt x="308" y="215"/>
                    <a:pt x="277" y="205"/>
                  </a:cubicBezTo>
                  <a:cubicBezTo>
                    <a:pt x="274" y="205"/>
                    <a:pt x="237" y="196"/>
                    <a:pt x="229" y="151"/>
                  </a:cubicBezTo>
                  <a:cubicBezTo>
                    <a:pt x="229" y="149"/>
                    <a:pt x="221" y="93"/>
                    <a:pt x="234" y="70"/>
                  </a:cubicBezTo>
                  <a:cubicBezTo>
                    <a:pt x="234" y="69"/>
                    <a:pt x="234" y="69"/>
                    <a:pt x="234" y="69"/>
                  </a:cubicBezTo>
                  <a:cubicBezTo>
                    <a:pt x="235" y="69"/>
                    <a:pt x="235" y="69"/>
                    <a:pt x="235" y="69"/>
                  </a:cubicBezTo>
                  <a:cubicBezTo>
                    <a:pt x="235" y="68"/>
                    <a:pt x="293" y="20"/>
                    <a:pt x="363" y="10"/>
                  </a:cubicBezTo>
                  <a:cubicBezTo>
                    <a:pt x="461" y="10"/>
                    <a:pt x="461" y="10"/>
                    <a:pt x="461" y="10"/>
                  </a:cubicBezTo>
                  <a:cubicBezTo>
                    <a:pt x="461" y="13"/>
                    <a:pt x="461" y="13"/>
                    <a:pt x="461" y="13"/>
                  </a:cubicBezTo>
                  <a:cubicBezTo>
                    <a:pt x="480" y="125"/>
                    <a:pt x="480" y="125"/>
                    <a:pt x="480" y="125"/>
                  </a:cubicBezTo>
                  <a:cubicBezTo>
                    <a:pt x="480" y="125"/>
                    <a:pt x="496" y="207"/>
                    <a:pt x="490" y="295"/>
                  </a:cubicBezTo>
                  <a:lnTo>
                    <a:pt x="490" y="298"/>
                  </a:lnTo>
                  <a:close/>
                  <a:moveTo>
                    <a:pt x="773" y="299"/>
                  </a:moveTo>
                  <a:cubicBezTo>
                    <a:pt x="773" y="302"/>
                    <a:pt x="773" y="302"/>
                    <a:pt x="773" y="302"/>
                  </a:cubicBezTo>
                  <a:cubicBezTo>
                    <a:pt x="491" y="298"/>
                    <a:pt x="491" y="298"/>
                    <a:pt x="491" y="298"/>
                  </a:cubicBezTo>
                  <a:cubicBezTo>
                    <a:pt x="492" y="295"/>
                    <a:pt x="492" y="295"/>
                    <a:pt x="492" y="295"/>
                  </a:cubicBezTo>
                  <a:cubicBezTo>
                    <a:pt x="499" y="247"/>
                    <a:pt x="482" y="125"/>
                    <a:pt x="482" y="124"/>
                  </a:cubicBezTo>
                  <a:cubicBezTo>
                    <a:pt x="463" y="10"/>
                    <a:pt x="463" y="10"/>
                    <a:pt x="463" y="10"/>
                  </a:cubicBezTo>
                  <a:cubicBezTo>
                    <a:pt x="467" y="10"/>
                    <a:pt x="467" y="10"/>
                    <a:pt x="467" y="10"/>
                  </a:cubicBezTo>
                  <a:cubicBezTo>
                    <a:pt x="594" y="10"/>
                    <a:pt x="620" y="25"/>
                    <a:pt x="626" y="27"/>
                  </a:cubicBezTo>
                  <a:cubicBezTo>
                    <a:pt x="698" y="52"/>
                    <a:pt x="772" y="119"/>
                    <a:pt x="772" y="120"/>
                  </a:cubicBezTo>
                  <a:cubicBezTo>
                    <a:pt x="773" y="120"/>
                    <a:pt x="773" y="120"/>
                    <a:pt x="773" y="120"/>
                  </a:cubicBezTo>
                  <a:cubicBezTo>
                    <a:pt x="797" y="160"/>
                    <a:pt x="774" y="293"/>
                    <a:pt x="773" y="299"/>
                  </a:cubicBezTo>
                  <a:close/>
                  <a:moveTo>
                    <a:pt x="973" y="208"/>
                  </a:moveTo>
                  <a:cubicBezTo>
                    <a:pt x="973" y="208"/>
                    <a:pt x="951" y="180"/>
                    <a:pt x="962" y="173"/>
                  </a:cubicBezTo>
                  <a:cubicBezTo>
                    <a:pt x="962" y="173"/>
                    <a:pt x="993" y="155"/>
                    <a:pt x="1022" y="173"/>
                  </a:cubicBezTo>
                  <a:cubicBezTo>
                    <a:pt x="1022" y="173"/>
                    <a:pt x="1041" y="192"/>
                    <a:pt x="1040" y="208"/>
                  </a:cubicBezTo>
                  <a:lnTo>
                    <a:pt x="973" y="208"/>
                  </a:lnTo>
                  <a:close/>
                  <a:moveTo>
                    <a:pt x="1051" y="298"/>
                  </a:moveTo>
                  <a:cubicBezTo>
                    <a:pt x="1034" y="298"/>
                    <a:pt x="1034" y="298"/>
                    <a:pt x="1034" y="298"/>
                  </a:cubicBezTo>
                  <a:cubicBezTo>
                    <a:pt x="1033" y="273"/>
                    <a:pt x="1051" y="268"/>
                    <a:pt x="1051" y="268"/>
                  </a:cubicBezTo>
                  <a:cubicBezTo>
                    <a:pt x="1059" y="285"/>
                    <a:pt x="1051" y="298"/>
                    <a:pt x="1051" y="298"/>
                  </a:cubicBezTo>
                  <a:close/>
                  <a:moveTo>
                    <a:pt x="767" y="123"/>
                  </a:move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ubicBezTo>
                    <a:pt x="768" y="124"/>
                    <a:pt x="767" y="123"/>
                    <a:pt x="767" y="123"/>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56" y="16"/>
                  </a:move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lnTo>
                    <a:pt x="456" y="16"/>
                  </a:ln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3"/>
                    <a:pt x="685" y="52"/>
                    <a:pt x="624"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473" y="126"/>
                  </a:moveTo>
                  <a:cubicBezTo>
                    <a:pt x="456" y="16"/>
                    <a:pt x="456" y="16"/>
                    <a:pt x="456" y="16"/>
                  </a:cubicBezTo>
                  <a:cubicBezTo>
                    <a:pt x="364" y="16"/>
                    <a:pt x="364" y="16"/>
                    <a:pt x="364" y="16"/>
                  </a:cubicBezTo>
                  <a:cubicBezTo>
                    <a:pt x="299" y="26"/>
                    <a:pt x="245" y="69"/>
                    <a:pt x="239" y="73"/>
                  </a:cubicBezTo>
                  <a:cubicBezTo>
                    <a:pt x="227" y="95"/>
                    <a:pt x="235" y="150"/>
                    <a:pt x="235" y="150"/>
                  </a:cubicBezTo>
                  <a:cubicBezTo>
                    <a:pt x="243" y="192"/>
                    <a:pt x="277" y="199"/>
                    <a:pt x="278" y="199"/>
                  </a:cubicBezTo>
                  <a:cubicBezTo>
                    <a:pt x="279" y="199"/>
                    <a:pt x="279" y="199"/>
                    <a:pt x="279" y="199"/>
                  </a:cubicBezTo>
                  <a:cubicBezTo>
                    <a:pt x="313" y="210"/>
                    <a:pt x="341" y="267"/>
                    <a:pt x="342" y="269"/>
                  </a:cubicBezTo>
                  <a:cubicBezTo>
                    <a:pt x="342" y="270"/>
                    <a:pt x="342" y="270"/>
                    <a:pt x="342" y="270"/>
                  </a:cubicBezTo>
                  <a:cubicBezTo>
                    <a:pt x="346" y="291"/>
                    <a:pt x="362" y="292"/>
                    <a:pt x="366" y="292"/>
                  </a:cubicBezTo>
                  <a:cubicBezTo>
                    <a:pt x="484" y="292"/>
                    <a:pt x="484" y="292"/>
                    <a:pt x="484" y="292"/>
                  </a:cubicBezTo>
                  <a:cubicBezTo>
                    <a:pt x="489" y="206"/>
                    <a:pt x="474" y="127"/>
                    <a:pt x="473" y="126"/>
                  </a:cubicBezTo>
                  <a:close/>
                  <a:moveTo>
                    <a:pt x="279" y="161"/>
                  </a:moveTo>
                  <a:cubicBezTo>
                    <a:pt x="271" y="161"/>
                    <a:pt x="265" y="158"/>
                    <a:pt x="262" y="154"/>
                  </a:cubicBezTo>
                  <a:cubicBezTo>
                    <a:pt x="262" y="153"/>
                    <a:pt x="261" y="151"/>
                    <a:pt x="261" y="150"/>
                  </a:cubicBezTo>
                  <a:cubicBezTo>
                    <a:pt x="261" y="149"/>
                    <a:pt x="261" y="148"/>
                    <a:pt x="262" y="147"/>
                  </a:cubicBezTo>
                  <a:cubicBezTo>
                    <a:pt x="264" y="143"/>
                    <a:pt x="271" y="139"/>
                    <a:pt x="279" y="139"/>
                  </a:cubicBezTo>
                  <a:cubicBezTo>
                    <a:pt x="288" y="139"/>
                    <a:pt x="295" y="143"/>
                    <a:pt x="297" y="147"/>
                  </a:cubicBezTo>
                  <a:cubicBezTo>
                    <a:pt x="297" y="148"/>
                    <a:pt x="297" y="149"/>
                    <a:pt x="297" y="150"/>
                  </a:cubicBezTo>
                  <a:cubicBezTo>
                    <a:pt x="297" y="151"/>
                    <a:pt x="297" y="153"/>
                    <a:pt x="296" y="154"/>
                  </a:cubicBezTo>
                  <a:cubicBezTo>
                    <a:pt x="294" y="158"/>
                    <a:pt x="287" y="161"/>
                    <a:pt x="279" y="161"/>
                  </a:cubicBezTo>
                  <a:close/>
                  <a:moveTo>
                    <a:pt x="244" y="120"/>
                  </a:moveTo>
                  <a:cubicBezTo>
                    <a:pt x="244" y="120"/>
                    <a:pt x="239" y="97"/>
                    <a:pt x="253" y="86"/>
                  </a:cubicBezTo>
                  <a:cubicBezTo>
                    <a:pt x="253" y="86"/>
                    <a:pt x="318" y="28"/>
                    <a:pt x="382" y="23"/>
                  </a:cubicBezTo>
                  <a:cubicBezTo>
                    <a:pt x="450" y="23"/>
                    <a:pt x="450" y="23"/>
                    <a:pt x="450" y="23"/>
                  </a:cubicBezTo>
                  <a:cubicBezTo>
                    <a:pt x="460" y="127"/>
                    <a:pt x="460" y="127"/>
                    <a:pt x="460" y="127"/>
                  </a:cubicBezTo>
                  <a:lnTo>
                    <a:pt x="244" y="120"/>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moveTo>
                    <a:pt x="768" y="124"/>
                  </a:moveTo>
                  <a:cubicBezTo>
                    <a:pt x="768" y="124"/>
                    <a:pt x="767" y="123"/>
                    <a:pt x="767" y="123"/>
                  </a:cubicBezTo>
                  <a:cubicBezTo>
                    <a:pt x="767" y="123"/>
                    <a:pt x="766" y="122"/>
                    <a:pt x="765" y="121"/>
                  </a:cubicBezTo>
                  <a:cubicBezTo>
                    <a:pt x="764" y="120"/>
                    <a:pt x="764" y="120"/>
                    <a:pt x="763" y="119"/>
                  </a:cubicBezTo>
                  <a:cubicBezTo>
                    <a:pt x="746" y="104"/>
                    <a:pt x="685" y="52"/>
                    <a:pt x="624" y="34"/>
                  </a:cubicBezTo>
                  <a:cubicBezTo>
                    <a:pt x="623" y="33"/>
                    <a:pt x="623" y="33"/>
                    <a:pt x="623" y="33"/>
                  </a:cubicBezTo>
                  <a:cubicBezTo>
                    <a:pt x="623" y="33"/>
                    <a:pt x="623" y="33"/>
                    <a:pt x="623" y="33"/>
                  </a:cubicBezTo>
                  <a:cubicBezTo>
                    <a:pt x="623" y="33"/>
                    <a:pt x="620" y="31"/>
                    <a:pt x="612" y="28"/>
                  </a:cubicBezTo>
                  <a:cubicBezTo>
                    <a:pt x="610" y="28"/>
                    <a:pt x="609" y="28"/>
                    <a:pt x="607" y="27"/>
                  </a:cubicBezTo>
                  <a:cubicBezTo>
                    <a:pt x="606" y="27"/>
                    <a:pt x="604" y="26"/>
                    <a:pt x="602" y="26"/>
                  </a:cubicBezTo>
                  <a:cubicBezTo>
                    <a:pt x="601" y="26"/>
                    <a:pt x="600" y="25"/>
                    <a:pt x="598" y="25"/>
                  </a:cubicBezTo>
                  <a:cubicBezTo>
                    <a:pt x="595" y="25"/>
                    <a:pt x="592" y="24"/>
                    <a:pt x="589" y="23"/>
                  </a:cubicBezTo>
                  <a:cubicBezTo>
                    <a:pt x="589" y="23"/>
                    <a:pt x="589" y="23"/>
                    <a:pt x="589" y="23"/>
                  </a:cubicBezTo>
                  <a:cubicBezTo>
                    <a:pt x="588" y="23"/>
                    <a:pt x="587" y="23"/>
                    <a:pt x="585" y="23"/>
                  </a:cubicBezTo>
                  <a:cubicBezTo>
                    <a:pt x="582" y="22"/>
                    <a:pt x="578" y="22"/>
                    <a:pt x="573" y="21"/>
                  </a:cubicBezTo>
                  <a:cubicBezTo>
                    <a:pt x="567" y="20"/>
                    <a:pt x="560" y="20"/>
                    <a:pt x="553" y="19"/>
                  </a:cubicBezTo>
                  <a:cubicBezTo>
                    <a:pt x="551" y="19"/>
                    <a:pt x="548" y="19"/>
                    <a:pt x="545" y="19"/>
                  </a:cubicBezTo>
                  <a:cubicBezTo>
                    <a:pt x="526" y="17"/>
                    <a:pt x="501" y="16"/>
                    <a:pt x="470" y="16"/>
                  </a:cubicBezTo>
                  <a:cubicBezTo>
                    <a:pt x="488" y="123"/>
                    <a:pt x="488" y="123"/>
                    <a:pt x="488" y="123"/>
                  </a:cubicBezTo>
                  <a:cubicBezTo>
                    <a:pt x="489" y="128"/>
                    <a:pt x="505" y="241"/>
                    <a:pt x="498" y="292"/>
                  </a:cubicBezTo>
                  <a:cubicBezTo>
                    <a:pt x="768" y="295"/>
                    <a:pt x="768" y="295"/>
                    <a:pt x="768" y="295"/>
                  </a:cubicBezTo>
                  <a:cubicBezTo>
                    <a:pt x="771" y="276"/>
                    <a:pt x="788" y="159"/>
                    <a:pt x="768" y="124"/>
                  </a:cubicBezTo>
                  <a:close/>
                  <a:moveTo>
                    <a:pt x="538" y="175"/>
                  </a:moveTo>
                  <a:cubicBezTo>
                    <a:pt x="530" y="175"/>
                    <a:pt x="523" y="171"/>
                    <a:pt x="521" y="167"/>
                  </a:cubicBezTo>
                  <a:cubicBezTo>
                    <a:pt x="520" y="166"/>
                    <a:pt x="520" y="165"/>
                    <a:pt x="520" y="164"/>
                  </a:cubicBezTo>
                  <a:cubicBezTo>
                    <a:pt x="520" y="163"/>
                    <a:pt x="520" y="162"/>
                    <a:pt x="521" y="161"/>
                  </a:cubicBezTo>
                  <a:cubicBezTo>
                    <a:pt x="523" y="156"/>
                    <a:pt x="530" y="153"/>
                    <a:pt x="538" y="153"/>
                  </a:cubicBezTo>
                  <a:cubicBezTo>
                    <a:pt x="546" y="153"/>
                    <a:pt x="553" y="156"/>
                    <a:pt x="555" y="161"/>
                  </a:cubicBezTo>
                  <a:cubicBezTo>
                    <a:pt x="556" y="162"/>
                    <a:pt x="556" y="163"/>
                    <a:pt x="556" y="164"/>
                  </a:cubicBezTo>
                  <a:cubicBezTo>
                    <a:pt x="556" y="165"/>
                    <a:pt x="556" y="166"/>
                    <a:pt x="556" y="167"/>
                  </a:cubicBezTo>
                  <a:cubicBezTo>
                    <a:pt x="554" y="171"/>
                    <a:pt x="547" y="175"/>
                    <a:pt x="538" y="175"/>
                  </a:cubicBezTo>
                  <a:close/>
                  <a:moveTo>
                    <a:pt x="502" y="127"/>
                  </a:moveTo>
                  <a:cubicBezTo>
                    <a:pt x="484" y="23"/>
                    <a:pt x="484" y="23"/>
                    <a:pt x="484" y="23"/>
                  </a:cubicBezTo>
                  <a:cubicBezTo>
                    <a:pt x="484" y="23"/>
                    <a:pt x="576" y="21"/>
                    <a:pt x="620" y="41"/>
                  </a:cubicBezTo>
                  <a:cubicBezTo>
                    <a:pt x="620" y="41"/>
                    <a:pt x="733" y="86"/>
                    <a:pt x="757" y="137"/>
                  </a:cubicBezTo>
                  <a:lnTo>
                    <a:pt x="502" y="127"/>
                  </a:ln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6" name="Freeform 1171"/>
            <p:cNvSpPr>
              <a:spLocks/>
            </p:cNvSpPr>
            <p:nvPr/>
          </p:nvSpPr>
          <p:spPr bwMode="auto">
            <a:xfrm>
              <a:off x="-6581775" y="3716338"/>
              <a:ext cx="98425" cy="112713"/>
            </a:xfrm>
            <a:custGeom>
              <a:avLst/>
              <a:gdLst>
                <a:gd name="T0" fmla="*/ 18 w 26"/>
                <a:gd name="T1" fmla="*/ 30 h 30"/>
                <a:gd name="T2" fmla="*/ 1 w 26"/>
                <a:gd name="T3" fmla="*/ 30 h 30"/>
                <a:gd name="T4" fmla="*/ 18 w 26"/>
                <a:gd name="T5" fmla="*/ 0 h 30"/>
                <a:gd name="T6" fmla="*/ 18 w 26"/>
                <a:gd name="T7" fmla="*/ 30 h 30"/>
              </a:gdLst>
              <a:ahLst/>
              <a:cxnLst>
                <a:cxn ang="0">
                  <a:pos x="T0" y="T1"/>
                </a:cxn>
                <a:cxn ang="0">
                  <a:pos x="T2" y="T3"/>
                </a:cxn>
                <a:cxn ang="0">
                  <a:pos x="T4" y="T5"/>
                </a:cxn>
                <a:cxn ang="0">
                  <a:pos x="T6" y="T7"/>
                </a:cxn>
              </a:cxnLst>
              <a:rect l="0" t="0" r="r" b="b"/>
              <a:pathLst>
                <a:path w="26" h="30">
                  <a:moveTo>
                    <a:pt x="18" y="30"/>
                  </a:moveTo>
                  <a:cubicBezTo>
                    <a:pt x="1" y="30"/>
                    <a:pt x="1" y="30"/>
                    <a:pt x="1" y="30"/>
                  </a:cubicBezTo>
                  <a:cubicBezTo>
                    <a:pt x="0" y="5"/>
                    <a:pt x="18" y="0"/>
                    <a:pt x="18" y="0"/>
                  </a:cubicBezTo>
                  <a:cubicBezTo>
                    <a:pt x="26" y="17"/>
                    <a:pt x="18" y="30"/>
                    <a:pt x="18" y="30"/>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7" name="Freeform 1172"/>
            <p:cNvSpPr>
              <a:spLocks/>
            </p:cNvSpPr>
            <p:nvPr/>
          </p:nvSpPr>
          <p:spPr bwMode="auto">
            <a:xfrm>
              <a:off x="-6888163" y="3292475"/>
              <a:ext cx="336550" cy="198438"/>
            </a:xfrm>
            <a:custGeom>
              <a:avLst/>
              <a:gdLst>
                <a:gd name="T0" fmla="*/ 89 w 90"/>
                <a:gd name="T1" fmla="*/ 53 h 53"/>
                <a:gd name="T2" fmla="*/ 22 w 90"/>
                <a:gd name="T3" fmla="*/ 53 h 53"/>
                <a:gd name="T4" fmla="*/ 11 w 90"/>
                <a:gd name="T5" fmla="*/ 18 h 53"/>
                <a:gd name="T6" fmla="*/ 71 w 90"/>
                <a:gd name="T7" fmla="*/ 18 h 53"/>
                <a:gd name="T8" fmla="*/ 89 w 90"/>
                <a:gd name="T9" fmla="*/ 53 h 53"/>
              </a:gdLst>
              <a:ahLst/>
              <a:cxnLst>
                <a:cxn ang="0">
                  <a:pos x="T0" y="T1"/>
                </a:cxn>
                <a:cxn ang="0">
                  <a:pos x="T2" y="T3"/>
                </a:cxn>
                <a:cxn ang="0">
                  <a:pos x="T4" y="T5"/>
                </a:cxn>
                <a:cxn ang="0">
                  <a:pos x="T6" y="T7"/>
                </a:cxn>
                <a:cxn ang="0">
                  <a:pos x="T8" y="T9"/>
                </a:cxn>
              </a:cxnLst>
              <a:rect l="0" t="0" r="r" b="b"/>
              <a:pathLst>
                <a:path w="90" h="53">
                  <a:moveTo>
                    <a:pt x="89" y="53"/>
                  </a:moveTo>
                  <a:cubicBezTo>
                    <a:pt x="22" y="53"/>
                    <a:pt x="22" y="53"/>
                    <a:pt x="22" y="53"/>
                  </a:cubicBezTo>
                  <a:cubicBezTo>
                    <a:pt x="22" y="53"/>
                    <a:pt x="0" y="25"/>
                    <a:pt x="11" y="18"/>
                  </a:cubicBezTo>
                  <a:cubicBezTo>
                    <a:pt x="11" y="18"/>
                    <a:pt x="42" y="0"/>
                    <a:pt x="71" y="18"/>
                  </a:cubicBezTo>
                  <a:cubicBezTo>
                    <a:pt x="71" y="18"/>
                    <a:pt x="90" y="37"/>
                    <a:pt x="89" y="53"/>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8" name="Freeform 1173"/>
            <p:cNvSpPr>
              <a:spLocks noEditPoints="1"/>
            </p:cNvSpPr>
            <p:nvPr/>
          </p:nvSpPr>
          <p:spPr bwMode="auto">
            <a:xfrm>
              <a:off x="-8718550" y="2747963"/>
              <a:ext cx="1252538" cy="1095375"/>
            </a:xfrm>
            <a:custGeom>
              <a:avLst/>
              <a:gdLst>
                <a:gd name="T0" fmla="*/ 310 w 334"/>
                <a:gd name="T1" fmla="*/ 110 h 292"/>
                <a:gd name="T2" fmla="*/ 309 w 334"/>
                <a:gd name="T3" fmla="*/ 110 h 292"/>
                <a:gd name="T4" fmla="*/ 163 w 334"/>
                <a:gd name="T5" fmla="*/ 17 h 292"/>
                <a:gd name="T6" fmla="*/ 4 w 334"/>
                <a:gd name="T7" fmla="*/ 0 h 292"/>
                <a:gd name="T8" fmla="*/ 0 w 334"/>
                <a:gd name="T9" fmla="*/ 0 h 292"/>
                <a:gd name="T10" fmla="*/ 19 w 334"/>
                <a:gd name="T11" fmla="*/ 114 h 292"/>
                <a:gd name="T12" fmla="*/ 29 w 334"/>
                <a:gd name="T13" fmla="*/ 285 h 292"/>
                <a:gd name="T14" fmla="*/ 28 w 334"/>
                <a:gd name="T15" fmla="*/ 288 h 292"/>
                <a:gd name="T16" fmla="*/ 310 w 334"/>
                <a:gd name="T17" fmla="*/ 292 h 292"/>
                <a:gd name="T18" fmla="*/ 310 w 334"/>
                <a:gd name="T19" fmla="*/ 289 h 292"/>
                <a:gd name="T20" fmla="*/ 310 w 334"/>
                <a:gd name="T21" fmla="*/ 110 h 292"/>
                <a:gd name="T22" fmla="*/ 305 w 334"/>
                <a:gd name="T23" fmla="*/ 285 h 292"/>
                <a:gd name="T24" fmla="*/ 35 w 334"/>
                <a:gd name="T25" fmla="*/ 282 h 292"/>
                <a:gd name="T26" fmla="*/ 25 w 334"/>
                <a:gd name="T27" fmla="*/ 113 h 292"/>
                <a:gd name="T28" fmla="*/ 7 w 334"/>
                <a:gd name="T29" fmla="*/ 6 h 292"/>
                <a:gd name="T30" fmla="*/ 82 w 334"/>
                <a:gd name="T31" fmla="*/ 9 h 292"/>
                <a:gd name="T32" fmla="*/ 90 w 334"/>
                <a:gd name="T33" fmla="*/ 9 h 292"/>
                <a:gd name="T34" fmla="*/ 110 w 334"/>
                <a:gd name="T35" fmla="*/ 11 h 292"/>
                <a:gd name="T36" fmla="*/ 122 w 334"/>
                <a:gd name="T37" fmla="*/ 13 h 292"/>
                <a:gd name="T38" fmla="*/ 126 w 334"/>
                <a:gd name="T39" fmla="*/ 13 h 292"/>
                <a:gd name="T40" fmla="*/ 126 w 334"/>
                <a:gd name="T41" fmla="*/ 13 h 292"/>
                <a:gd name="T42" fmla="*/ 135 w 334"/>
                <a:gd name="T43" fmla="*/ 15 h 292"/>
                <a:gd name="T44" fmla="*/ 139 w 334"/>
                <a:gd name="T45" fmla="*/ 16 h 292"/>
                <a:gd name="T46" fmla="*/ 144 w 334"/>
                <a:gd name="T47" fmla="*/ 17 h 292"/>
                <a:gd name="T48" fmla="*/ 149 w 334"/>
                <a:gd name="T49" fmla="*/ 18 h 292"/>
                <a:gd name="T50" fmla="*/ 160 w 334"/>
                <a:gd name="T51" fmla="*/ 23 h 292"/>
                <a:gd name="T52" fmla="*/ 161 w 334"/>
                <a:gd name="T53" fmla="*/ 23 h 292"/>
                <a:gd name="T54" fmla="*/ 300 w 334"/>
                <a:gd name="T55" fmla="*/ 109 h 292"/>
                <a:gd name="T56" fmla="*/ 302 w 334"/>
                <a:gd name="T57" fmla="*/ 111 h 292"/>
                <a:gd name="T58" fmla="*/ 304 w 334"/>
                <a:gd name="T59" fmla="*/ 113 h 292"/>
                <a:gd name="T60" fmla="*/ 305 w 334"/>
                <a:gd name="T61" fmla="*/ 114 h 292"/>
                <a:gd name="T62" fmla="*/ 305 w 334"/>
                <a:gd name="T63" fmla="*/ 28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92">
                  <a:moveTo>
                    <a:pt x="310" y="110"/>
                  </a:moveTo>
                  <a:cubicBezTo>
                    <a:pt x="309" y="110"/>
                    <a:pt x="309" y="110"/>
                    <a:pt x="309" y="110"/>
                  </a:cubicBezTo>
                  <a:cubicBezTo>
                    <a:pt x="309" y="109"/>
                    <a:pt x="235" y="42"/>
                    <a:pt x="163" y="17"/>
                  </a:cubicBezTo>
                  <a:cubicBezTo>
                    <a:pt x="157" y="15"/>
                    <a:pt x="131" y="0"/>
                    <a:pt x="4" y="0"/>
                  </a:cubicBezTo>
                  <a:cubicBezTo>
                    <a:pt x="0" y="0"/>
                    <a:pt x="0" y="0"/>
                    <a:pt x="0" y="0"/>
                  </a:cubicBezTo>
                  <a:cubicBezTo>
                    <a:pt x="19" y="114"/>
                    <a:pt x="19" y="114"/>
                    <a:pt x="19" y="114"/>
                  </a:cubicBezTo>
                  <a:cubicBezTo>
                    <a:pt x="19" y="115"/>
                    <a:pt x="36" y="237"/>
                    <a:pt x="29" y="285"/>
                  </a:cubicBezTo>
                  <a:cubicBezTo>
                    <a:pt x="28" y="288"/>
                    <a:pt x="28" y="288"/>
                    <a:pt x="28" y="288"/>
                  </a:cubicBezTo>
                  <a:cubicBezTo>
                    <a:pt x="310" y="292"/>
                    <a:pt x="310" y="292"/>
                    <a:pt x="310" y="292"/>
                  </a:cubicBezTo>
                  <a:cubicBezTo>
                    <a:pt x="310" y="289"/>
                    <a:pt x="310" y="289"/>
                    <a:pt x="310" y="289"/>
                  </a:cubicBezTo>
                  <a:cubicBezTo>
                    <a:pt x="311" y="283"/>
                    <a:pt x="334" y="150"/>
                    <a:pt x="310" y="110"/>
                  </a:cubicBezTo>
                  <a:close/>
                  <a:moveTo>
                    <a:pt x="305" y="285"/>
                  </a:moveTo>
                  <a:cubicBezTo>
                    <a:pt x="35" y="282"/>
                    <a:pt x="35" y="282"/>
                    <a:pt x="35" y="282"/>
                  </a:cubicBezTo>
                  <a:cubicBezTo>
                    <a:pt x="42" y="231"/>
                    <a:pt x="26" y="118"/>
                    <a:pt x="25" y="113"/>
                  </a:cubicBezTo>
                  <a:cubicBezTo>
                    <a:pt x="7" y="6"/>
                    <a:pt x="7" y="6"/>
                    <a:pt x="7" y="6"/>
                  </a:cubicBezTo>
                  <a:cubicBezTo>
                    <a:pt x="38" y="6"/>
                    <a:pt x="63" y="7"/>
                    <a:pt x="82" y="9"/>
                  </a:cubicBezTo>
                  <a:cubicBezTo>
                    <a:pt x="85" y="9"/>
                    <a:pt x="88" y="9"/>
                    <a:pt x="90" y="9"/>
                  </a:cubicBezTo>
                  <a:cubicBezTo>
                    <a:pt x="97" y="10"/>
                    <a:pt x="104" y="10"/>
                    <a:pt x="110" y="11"/>
                  </a:cubicBezTo>
                  <a:cubicBezTo>
                    <a:pt x="115" y="12"/>
                    <a:pt x="119" y="12"/>
                    <a:pt x="122" y="13"/>
                  </a:cubicBezTo>
                  <a:cubicBezTo>
                    <a:pt x="124" y="13"/>
                    <a:pt x="125" y="13"/>
                    <a:pt x="126" y="13"/>
                  </a:cubicBezTo>
                  <a:cubicBezTo>
                    <a:pt x="126" y="13"/>
                    <a:pt x="126" y="13"/>
                    <a:pt x="126" y="13"/>
                  </a:cubicBezTo>
                  <a:cubicBezTo>
                    <a:pt x="129" y="14"/>
                    <a:pt x="132" y="15"/>
                    <a:pt x="135" y="15"/>
                  </a:cubicBezTo>
                  <a:cubicBezTo>
                    <a:pt x="137" y="15"/>
                    <a:pt x="138" y="16"/>
                    <a:pt x="139" y="16"/>
                  </a:cubicBezTo>
                  <a:cubicBezTo>
                    <a:pt x="141" y="16"/>
                    <a:pt x="143" y="17"/>
                    <a:pt x="144" y="17"/>
                  </a:cubicBezTo>
                  <a:cubicBezTo>
                    <a:pt x="146" y="18"/>
                    <a:pt x="147" y="18"/>
                    <a:pt x="149" y="18"/>
                  </a:cubicBezTo>
                  <a:cubicBezTo>
                    <a:pt x="157" y="21"/>
                    <a:pt x="160" y="23"/>
                    <a:pt x="160" y="23"/>
                  </a:cubicBezTo>
                  <a:cubicBezTo>
                    <a:pt x="161" y="23"/>
                    <a:pt x="161" y="23"/>
                    <a:pt x="161" y="23"/>
                  </a:cubicBezTo>
                  <a:cubicBezTo>
                    <a:pt x="222" y="42"/>
                    <a:pt x="283" y="93"/>
                    <a:pt x="300" y="109"/>
                  </a:cubicBezTo>
                  <a:cubicBezTo>
                    <a:pt x="301" y="110"/>
                    <a:pt x="301" y="110"/>
                    <a:pt x="302" y="111"/>
                  </a:cubicBezTo>
                  <a:cubicBezTo>
                    <a:pt x="303" y="112"/>
                    <a:pt x="304" y="113"/>
                    <a:pt x="304" y="113"/>
                  </a:cubicBezTo>
                  <a:cubicBezTo>
                    <a:pt x="304" y="113"/>
                    <a:pt x="305" y="114"/>
                    <a:pt x="305" y="114"/>
                  </a:cubicBezTo>
                  <a:cubicBezTo>
                    <a:pt x="325" y="149"/>
                    <a:pt x="308" y="266"/>
                    <a:pt x="305" y="285"/>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399" name="Freeform 1174"/>
            <p:cNvSpPr>
              <a:spLocks/>
            </p:cNvSpPr>
            <p:nvPr/>
          </p:nvSpPr>
          <p:spPr bwMode="auto">
            <a:xfrm>
              <a:off x="-8501063" y="3336925"/>
              <a:ext cx="130175" cy="30163"/>
            </a:xfrm>
            <a:custGeom>
              <a:avLst/>
              <a:gdLst>
                <a:gd name="T0" fmla="*/ 35 w 35"/>
                <a:gd name="T1" fmla="*/ 0 h 8"/>
                <a:gd name="T2" fmla="*/ 17 w 35"/>
                <a:gd name="T3" fmla="*/ 8 h 8"/>
                <a:gd name="T4" fmla="*/ 0 w 35"/>
                <a:gd name="T5" fmla="*/ 0 h 8"/>
                <a:gd name="T6" fmla="*/ 35 w 35"/>
                <a:gd name="T7" fmla="*/ 0 h 8"/>
              </a:gdLst>
              <a:ahLst/>
              <a:cxnLst>
                <a:cxn ang="0">
                  <a:pos x="T0" y="T1"/>
                </a:cxn>
                <a:cxn ang="0">
                  <a:pos x="T2" y="T3"/>
                </a:cxn>
                <a:cxn ang="0">
                  <a:pos x="T4" y="T5"/>
                </a:cxn>
                <a:cxn ang="0">
                  <a:pos x="T6" y="T7"/>
                </a:cxn>
              </a:cxnLst>
              <a:rect l="0" t="0" r="r" b="b"/>
              <a:pathLst>
                <a:path w="35" h="8">
                  <a:moveTo>
                    <a:pt x="35" y="0"/>
                  </a:moveTo>
                  <a:cubicBezTo>
                    <a:pt x="33" y="4"/>
                    <a:pt x="26" y="8"/>
                    <a:pt x="17" y="8"/>
                  </a:cubicBezTo>
                  <a:cubicBezTo>
                    <a:pt x="9" y="8"/>
                    <a:pt x="2" y="4"/>
                    <a:pt x="0" y="0"/>
                  </a:cubicBezTo>
                  <a:lnTo>
                    <a:pt x="35" y="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0" name="Freeform 1175"/>
            <p:cNvSpPr>
              <a:spLocks/>
            </p:cNvSpPr>
            <p:nvPr/>
          </p:nvSpPr>
          <p:spPr bwMode="auto">
            <a:xfrm>
              <a:off x="-8501063" y="3284538"/>
              <a:ext cx="127000" cy="30163"/>
            </a:xfrm>
            <a:custGeom>
              <a:avLst/>
              <a:gdLst>
                <a:gd name="T0" fmla="*/ 34 w 34"/>
                <a:gd name="T1" fmla="*/ 8 h 8"/>
                <a:gd name="T2" fmla="*/ 0 w 34"/>
                <a:gd name="T3" fmla="*/ 8 h 8"/>
                <a:gd name="T4" fmla="*/ 17 w 34"/>
                <a:gd name="T5" fmla="*/ 0 h 8"/>
                <a:gd name="T6" fmla="*/ 34 w 34"/>
                <a:gd name="T7" fmla="*/ 8 h 8"/>
              </a:gdLst>
              <a:ahLst/>
              <a:cxnLst>
                <a:cxn ang="0">
                  <a:pos x="T0" y="T1"/>
                </a:cxn>
                <a:cxn ang="0">
                  <a:pos x="T2" y="T3"/>
                </a:cxn>
                <a:cxn ang="0">
                  <a:pos x="T4" y="T5"/>
                </a:cxn>
                <a:cxn ang="0">
                  <a:pos x="T6" y="T7"/>
                </a:cxn>
              </a:cxnLst>
              <a:rect l="0" t="0" r="r" b="b"/>
              <a:pathLst>
                <a:path w="34" h="8">
                  <a:moveTo>
                    <a:pt x="34" y="8"/>
                  </a:moveTo>
                  <a:cubicBezTo>
                    <a:pt x="0" y="8"/>
                    <a:pt x="0" y="8"/>
                    <a:pt x="0" y="8"/>
                  </a:cubicBezTo>
                  <a:cubicBezTo>
                    <a:pt x="2" y="3"/>
                    <a:pt x="9" y="0"/>
                    <a:pt x="17" y="0"/>
                  </a:cubicBezTo>
                  <a:cubicBezTo>
                    <a:pt x="25" y="0"/>
                    <a:pt x="32" y="3"/>
                    <a:pt x="34" y="8"/>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1" name="Freeform 1176"/>
            <p:cNvSpPr>
              <a:spLocks noEditPoints="1"/>
            </p:cNvSpPr>
            <p:nvPr/>
          </p:nvSpPr>
          <p:spPr bwMode="auto">
            <a:xfrm>
              <a:off x="-8640763" y="2789238"/>
              <a:ext cx="1023938" cy="434975"/>
            </a:xfrm>
            <a:custGeom>
              <a:avLst/>
              <a:gdLst>
                <a:gd name="T0" fmla="*/ 136 w 273"/>
                <a:gd name="T1" fmla="*/ 20 h 116"/>
                <a:gd name="T2" fmla="*/ 0 w 273"/>
                <a:gd name="T3" fmla="*/ 2 h 116"/>
                <a:gd name="T4" fmla="*/ 18 w 273"/>
                <a:gd name="T5" fmla="*/ 106 h 116"/>
                <a:gd name="T6" fmla="*/ 273 w 273"/>
                <a:gd name="T7" fmla="*/ 116 h 116"/>
                <a:gd name="T8" fmla="*/ 136 w 273"/>
                <a:gd name="T9" fmla="*/ 20 h 116"/>
                <a:gd name="T10" fmla="*/ 209 w 273"/>
                <a:gd name="T11" fmla="*/ 96 h 116"/>
                <a:gd name="T12" fmla="*/ 221 w 273"/>
                <a:gd name="T13" fmla="*/ 70 h 116"/>
                <a:gd name="T14" fmla="*/ 263 w 273"/>
                <a:gd name="T15" fmla="*/ 109 h 116"/>
                <a:gd name="T16" fmla="*/ 228 w 273"/>
                <a:gd name="T17" fmla="*/ 108 h 116"/>
                <a:gd name="T18" fmla="*/ 209 w 273"/>
                <a:gd name="T19"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16">
                  <a:moveTo>
                    <a:pt x="136" y="20"/>
                  </a:moveTo>
                  <a:cubicBezTo>
                    <a:pt x="92" y="0"/>
                    <a:pt x="0" y="2"/>
                    <a:pt x="0" y="2"/>
                  </a:cubicBezTo>
                  <a:cubicBezTo>
                    <a:pt x="18" y="106"/>
                    <a:pt x="18" y="106"/>
                    <a:pt x="18" y="106"/>
                  </a:cubicBezTo>
                  <a:cubicBezTo>
                    <a:pt x="273" y="116"/>
                    <a:pt x="273" y="116"/>
                    <a:pt x="273" y="116"/>
                  </a:cubicBezTo>
                  <a:cubicBezTo>
                    <a:pt x="249" y="65"/>
                    <a:pt x="136" y="20"/>
                    <a:pt x="136" y="20"/>
                  </a:cubicBezTo>
                  <a:close/>
                  <a:moveTo>
                    <a:pt x="209" y="96"/>
                  </a:moveTo>
                  <a:cubicBezTo>
                    <a:pt x="207" y="68"/>
                    <a:pt x="221" y="70"/>
                    <a:pt x="221" y="70"/>
                  </a:cubicBezTo>
                  <a:cubicBezTo>
                    <a:pt x="233" y="75"/>
                    <a:pt x="263" y="109"/>
                    <a:pt x="263" y="109"/>
                  </a:cubicBezTo>
                  <a:cubicBezTo>
                    <a:pt x="228" y="108"/>
                    <a:pt x="228" y="108"/>
                    <a:pt x="228" y="108"/>
                  </a:cubicBezTo>
                  <a:cubicBezTo>
                    <a:pt x="207" y="105"/>
                    <a:pt x="209" y="96"/>
                    <a:pt x="209" y="96"/>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2" name="Freeform 1177"/>
            <p:cNvSpPr>
              <a:spLocks noEditPoints="1"/>
            </p:cNvSpPr>
            <p:nvPr/>
          </p:nvSpPr>
          <p:spPr bwMode="auto">
            <a:xfrm>
              <a:off x="-9626600" y="2747963"/>
              <a:ext cx="1031875" cy="1081088"/>
            </a:xfrm>
            <a:custGeom>
              <a:avLst/>
              <a:gdLst>
                <a:gd name="T0" fmla="*/ 259 w 275"/>
                <a:gd name="T1" fmla="*/ 115 h 288"/>
                <a:gd name="T2" fmla="*/ 240 w 275"/>
                <a:gd name="T3" fmla="*/ 3 h 288"/>
                <a:gd name="T4" fmla="*/ 240 w 275"/>
                <a:gd name="T5" fmla="*/ 0 h 288"/>
                <a:gd name="T6" fmla="*/ 142 w 275"/>
                <a:gd name="T7" fmla="*/ 0 h 288"/>
                <a:gd name="T8" fmla="*/ 14 w 275"/>
                <a:gd name="T9" fmla="*/ 59 h 288"/>
                <a:gd name="T10" fmla="*/ 13 w 275"/>
                <a:gd name="T11" fmla="*/ 59 h 288"/>
                <a:gd name="T12" fmla="*/ 13 w 275"/>
                <a:gd name="T13" fmla="*/ 60 h 288"/>
                <a:gd name="T14" fmla="*/ 8 w 275"/>
                <a:gd name="T15" fmla="*/ 141 h 288"/>
                <a:gd name="T16" fmla="*/ 56 w 275"/>
                <a:gd name="T17" fmla="*/ 195 h 288"/>
                <a:gd name="T18" fmla="*/ 115 w 275"/>
                <a:gd name="T19" fmla="*/ 261 h 288"/>
                <a:gd name="T20" fmla="*/ 145 w 275"/>
                <a:gd name="T21" fmla="*/ 288 h 288"/>
                <a:gd name="T22" fmla="*/ 269 w 275"/>
                <a:gd name="T23" fmla="*/ 288 h 288"/>
                <a:gd name="T24" fmla="*/ 269 w 275"/>
                <a:gd name="T25" fmla="*/ 285 h 288"/>
                <a:gd name="T26" fmla="*/ 259 w 275"/>
                <a:gd name="T27" fmla="*/ 115 h 288"/>
                <a:gd name="T28" fmla="*/ 263 w 275"/>
                <a:gd name="T29" fmla="*/ 282 h 288"/>
                <a:gd name="T30" fmla="*/ 145 w 275"/>
                <a:gd name="T31" fmla="*/ 282 h 288"/>
                <a:gd name="T32" fmla="*/ 121 w 275"/>
                <a:gd name="T33" fmla="*/ 260 h 288"/>
                <a:gd name="T34" fmla="*/ 121 w 275"/>
                <a:gd name="T35" fmla="*/ 259 h 288"/>
                <a:gd name="T36" fmla="*/ 58 w 275"/>
                <a:gd name="T37" fmla="*/ 189 h 288"/>
                <a:gd name="T38" fmla="*/ 57 w 275"/>
                <a:gd name="T39" fmla="*/ 189 h 288"/>
                <a:gd name="T40" fmla="*/ 14 w 275"/>
                <a:gd name="T41" fmla="*/ 140 h 288"/>
                <a:gd name="T42" fmla="*/ 18 w 275"/>
                <a:gd name="T43" fmla="*/ 63 h 288"/>
                <a:gd name="T44" fmla="*/ 143 w 275"/>
                <a:gd name="T45" fmla="*/ 6 h 288"/>
                <a:gd name="T46" fmla="*/ 235 w 275"/>
                <a:gd name="T47" fmla="*/ 6 h 288"/>
                <a:gd name="T48" fmla="*/ 252 w 275"/>
                <a:gd name="T49" fmla="*/ 116 h 288"/>
                <a:gd name="T50" fmla="*/ 263 w 275"/>
                <a:gd name="T5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5" h="288">
                  <a:moveTo>
                    <a:pt x="259" y="115"/>
                  </a:moveTo>
                  <a:cubicBezTo>
                    <a:pt x="240" y="3"/>
                    <a:pt x="240" y="3"/>
                    <a:pt x="240" y="3"/>
                  </a:cubicBezTo>
                  <a:cubicBezTo>
                    <a:pt x="240" y="0"/>
                    <a:pt x="240" y="0"/>
                    <a:pt x="240" y="0"/>
                  </a:cubicBezTo>
                  <a:cubicBezTo>
                    <a:pt x="142" y="0"/>
                    <a:pt x="142" y="0"/>
                    <a:pt x="142" y="0"/>
                  </a:cubicBezTo>
                  <a:cubicBezTo>
                    <a:pt x="72" y="10"/>
                    <a:pt x="14" y="58"/>
                    <a:pt x="14" y="59"/>
                  </a:cubicBezTo>
                  <a:cubicBezTo>
                    <a:pt x="13" y="59"/>
                    <a:pt x="13" y="59"/>
                    <a:pt x="13" y="59"/>
                  </a:cubicBezTo>
                  <a:cubicBezTo>
                    <a:pt x="13" y="60"/>
                    <a:pt x="13" y="60"/>
                    <a:pt x="13" y="60"/>
                  </a:cubicBezTo>
                  <a:cubicBezTo>
                    <a:pt x="0" y="83"/>
                    <a:pt x="8" y="139"/>
                    <a:pt x="8" y="141"/>
                  </a:cubicBezTo>
                  <a:cubicBezTo>
                    <a:pt x="16" y="186"/>
                    <a:pt x="53" y="195"/>
                    <a:pt x="56" y="195"/>
                  </a:cubicBezTo>
                  <a:cubicBezTo>
                    <a:pt x="87" y="205"/>
                    <a:pt x="113" y="257"/>
                    <a:pt x="115" y="261"/>
                  </a:cubicBezTo>
                  <a:cubicBezTo>
                    <a:pt x="120" y="287"/>
                    <a:pt x="142" y="288"/>
                    <a:pt x="145" y="288"/>
                  </a:cubicBezTo>
                  <a:cubicBezTo>
                    <a:pt x="269" y="288"/>
                    <a:pt x="269" y="288"/>
                    <a:pt x="269" y="288"/>
                  </a:cubicBezTo>
                  <a:cubicBezTo>
                    <a:pt x="269" y="285"/>
                    <a:pt x="269" y="285"/>
                    <a:pt x="269" y="285"/>
                  </a:cubicBezTo>
                  <a:cubicBezTo>
                    <a:pt x="275" y="197"/>
                    <a:pt x="259" y="115"/>
                    <a:pt x="259" y="115"/>
                  </a:cubicBezTo>
                  <a:close/>
                  <a:moveTo>
                    <a:pt x="263" y="282"/>
                  </a:moveTo>
                  <a:cubicBezTo>
                    <a:pt x="145" y="282"/>
                    <a:pt x="145" y="282"/>
                    <a:pt x="145" y="282"/>
                  </a:cubicBezTo>
                  <a:cubicBezTo>
                    <a:pt x="141" y="282"/>
                    <a:pt x="125" y="281"/>
                    <a:pt x="121" y="260"/>
                  </a:cubicBezTo>
                  <a:cubicBezTo>
                    <a:pt x="121" y="259"/>
                    <a:pt x="121" y="259"/>
                    <a:pt x="121" y="259"/>
                  </a:cubicBezTo>
                  <a:cubicBezTo>
                    <a:pt x="120" y="257"/>
                    <a:pt x="92" y="200"/>
                    <a:pt x="58" y="189"/>
                  </a:cubicBezTo>
                  <a:cubicBezTo>
                    <a:pt x="57" y="189"/>
                    <a:pt x="57" y="189"/>
                    <a:pt x="57" y="189"/>
                  </a:cubicBezTo>
                  <a:cubicBezTo>
                    <a:pt x="56" y="189"/>
                    <a:pt x="22" y="182"/>
                    <a:pt x="14" y="140"/>
                  </a:cubicBezTo>
                  <a:cubicBezTo>
                    <a:pt x="14" y="140"/>
                    <a:pt x="6" y="85"/>
                    <a:pt x="18" y="63"/>
                  </a:cubicBezTo>
                  <a:cubicBezTo>
                    <a:pt x="24" y="59"/>
                    <a:pt x="78" y="16"/>
                    <a:pt x="143" y="6"/>
                  </a:cubicBezTo>
                  <a:cubicBezTo>
                    <a:pt x="235" y="6"/>
                    <a:pt x="235" y="6"/>
                    <a:pt x="235" y="6"/>
                  </a:cubicBezTo>
                  <a:cubicBezTo>
                    <a:pt x="252" y="116"/>
                    <a:pt x="252" y="116"/>
                    <a:pt x="252" y="116"/>
                  </a:cubicBezTo>
                  <a:cubicBezTo>
                    <a:pt x="253" y="117"/>
                    <a:pt x="268" y="196"/>
                    <a:pt x="263" y="282"/>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3" name="Freeform 1178"/>
            <p:cNvSpPr>
              <a:spLocks/>
            </p:cNvSpPr>
            <p:nvPr/>
          </p:nvSpPr>
          <p:spPr bwMode="auto">
            <a:xfrm>
              <a:off x="-9472613" y="3232150"/>
              <a:ext cx="131763" cy="30163"/>
            </a:xfrm>
            <a:custGeom>
              <a:avLst/>
              <a:gdLst>
                <a:gd name="T0" fmla="*/ 35 w 35"/>
                <a:gd name="T1" fmla="*/ 8 h 8"/>
                <a:gd name="T2" fmla="*/ 0 w 35"/>
                <a:gd name="T3" fmla="*/ 8 h 8"/>
                <a:gd name="T4" fmla="*/ 17 w 35"/>
                <a:gd name="T5" fmla="*/ 0 h 8"/>
                <a:gd name="T6" fmla="*/ 35 w 35"/>
                <a:gd name="T7" fmla="*/ 8 h 8"/>
              </a:gdLst>
              <a:ahLst/>
              <a:cxnLst>
                <a:cxn ang="0">
                  <a:pos x="T0" y="T1"/>
                </a:cxn>
                <a:cxn ang="0">
                  <a:pos x="T2" y="T3"/>
                </a:cxn>
                <a:cxn ang="0">
                  <a:pos x="T4" y="T5"/>
                </a:cxn>
                <a:cxn ang="0">
                  <a:pos x="T6" y="T7"/>
                </a:cxn>
              </a:cxnLst>
              <a:rect l="0" t="0" r="r" b="b"/>
              <a:pathLst>
                <a:path w="35" h="8">
                  <a:moveTo>
                    <a:pt x="35" y="8"/>
                  </a:moveTo>
                  <a:cubicBezTo>
                    <a:pt x="0" y="8"/>
                    <a:pt x="0" y="8"/>
                    <a:pt x="0" y="8"/>
                  </a:cubicBezTo>
                  <a:cubicBezTo>
                    <a:pt x="2" y="4"/>
                    <a:pt x="9" y="0"/>
                    <a:pt x="17" y="0"/>
                  </a:cubicBezTo>
                  <a:cubicBezTo>
                    <a:pt x="26" y="0"/>
                    <a:pt x="33" y="4"/>
                    <a:pt x="35" y="8"/>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4" name="Freeform 1179"/>
            <p:cNvSpPr>
              <a:spLocks/>
            </p:cNvSpPr>
            <p:nvPr/>
          </p:nvSpPr>
          <p:spPr bwMode="auto">
            <a:xfrm>
              <a:off x="-9472613" y="3287713"/>
              <a:ext cx="127000" cy="26988"/>
            </a:xfrm>
            <a:custGeom>
              <a:avLst/>
              <a:gdLst>
                <a:gd name="T0" fmla="*/ 34 w 34"/>
                <a:gd name="T1" fmla="*/ 0 h 7"/>
                <a:gd name="T2" fmla="*/ 17 w 34"/>
                <a:gd name="T3" fmla="*/ 7 h 7"/>
                <a:gd name="T4" fmla="*/ 0 w 34"/>
                <a:gd name="T5" fmla="*/ 0 h 7"/>
                <a:gd name="T6" fmla="*/ 34 w 34"/>
                <a:gd name="T7" fmla="*/ 0 h 7"/>
              </a:gdLst>
              <a:ahLst/>
              <a:cxnLst>
                <a:cxn ang="0">
                  <a:pos x="T0" y="T1"/>
                </a:cxn>
                <a:cxn ang="0">
                  <a:pos x="T2" y="T3"/>
                </a:cxn>
                <a:cxn ang="0">
                  <a:pos x="T4" y="T5"/>
                </a:cxn>
                <a:cxn ang="0">
                  <a:pos x="T6" y="T7"/>
                </a:cxn>
              </a:cxnLst>
              <a:rect l="0" t="0" r="r" b="b"/>
              <a:pathLst>
                <a:path w="34" h="7">
                  <a:moveTo>
                    <a:pt x="34" y="0"/>
                  </a:moveTo>
                  <a:cubicBezTo>
                    <a:pt x="32" y="4"/>
                    <a:pt x="25" y="7"/>
                    <a:pt x="17" y="7"/>
                  </a:cubicBezTo>
                  <a:cubicBezTo>
                    <a:pt x="9" y="7"/>
                    <a:pt x="3" y="4"/>
                    <a:pt x="0" y="0"/>
                  </a:cubicBezTo>
                  <a:lnTo>
                    <a:pt x="34" y="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5" name="Freeform 1180"/>
            <p:cNvSpPr>
              <a:spLocks/>
            </p:cNvSpPr>
            <p:nvPr/>
          </p:nvSpPr>
          <p:spPr bwMode="auto">
            <a:xfrm>
              <a:off x="-9558338" y="2797175"/>
              <a:ext cx="828675" cy="390525"/>
            </a:xfrm>
            <a:custGeom>
              <a:avLst/>
              <a:gdLst>
                <a:gd name="T0" fmla="*/ 221 w 221"/>
                <a:gd name="T1" fmla="*/ 104 h 104"/>
                <a:gd name="T2" fmla="*/ 5 w 221"/>
                <a:gd name="T3" fmla="*/ 97 h 104"/>
                <a:gd name="T4" fmla="*/ 14 w 221"/>
                <a:gd name="T5" fmla="*/ 63 h 104"/>
                <a:gd name="T6" fmla="*/ 143 w 221"/>
                <a:gd name="T7" fmla="*/ 0 h 104"/>
                <a:gd name="T8" fmla="*/ 211 w 221"/>
                <a:gd name="T9" fmla="*/ 0 h 104"/>
                <a:gd name="T10" fmla="*/ 221 w 221"/>
                <a:gd name="T11" fmla="*/ 104 h 104"/>
              </a:gdLst>
              <a:ahLst/>
              <a:cxnLst>
                <a:cxn ang="0">
                  <a:pos x="T0" y="T1"/>
                </a:cxn>
                <a:cxn ang="0">
                  <a:pos x="T2" y="T3"/>
                </a:cxn>
                <a:cxn ang="0">
                  <a:pos x="T4" y="T5"/>
                </a:cxn>
                <a:cxn ang="0">
                  <a:pos x="T6" y="T7"/>
                </a:cxn>
                <a:cxn ang="0">
                  <a:pos x="T8" y="T9"/>
                </a:cxn>
                <a:cxn ang="0">
                  <a:pos x="T10" y="T11"/>
                </a:cxn>
              </a:cxnLst>
              <a:rect l="0" t="0" r="r" b="b"/>
              <a:pathLst>
                <a:path w="221" h="104">
                  <a:moveTo>
                    <a:pt x="221" y="104"/>
                  </a:moveTo>
                  <a:cubicBezTo>
                    <a:pt x="5" y="97"/>
                    <a:pt x="5" y="97"/>
                    <a:pt x="5" y="97"/>
                  </a:cubicBezTo>
                  <a:cubicBezTo>
                    <a:pt x="5" y="97"/>
                    <a:pt x="0" y="74"/>
                    <a:pt x="14" y="63"/>
                  </a:cubicBezTo>
                  <a:cubicBezTo>
                    <a:pt x="14" y="63"/>
                    <a:pt x="79" y="5"/>
                    <a:pt x="143" y="0"/>
                  </a:cubicBezTo>
                  <a:cubicBezTo>
                    <a:pt x="211" y="0"/>
                    <a:pt x="211" y="0"/>
                    <a:pt x="211" y="0"/>
                  </a:cubicBezTo>
                  <a:lnTo>
                    <a:pt x="221" y="10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6" name="Freeform 1181"/>
            <p:cNvSpPr>
              <a:spLocks/>
            </p:cNvSpPr>
            <p:nvPr/>
          </p:nvSpPr>
          <p:spPr bwMode="auto">
            <a:xfrm>
              <a:off x="-10328275" y="3094038"/>
              <a:ext cx="187325" cy="265113"/>
            </a:xfrm>
            <a:custGeom>
              <a:avLst/>
              <a:gdLst>
                <a:gd name="T0" fmla="*/ 50 w 50"/>
                <a:gd name="T1" fmla="*/ 71 h 71"/>
                <a:gd name="T2" fmla="*/ 0 w 50"/>
                <a:gd name="T3" fmla="*/ 71 h 71"/>
                <a:gd name="T4" fmla="*/ 0 w 50"/>
                <a:gd name="T5" fmla="*/ 24 h 71"/>
                <a:gd name="T6" fmla="*/ 9 w 50"/>
                <a:gd name="T7" fmla="*/ 0 h 71"/>
                <a:gd name="T8" fmla="*/ 21 w 50"/>
                <a:gd name="T9" fmla="*/ 0 h 71"/>
                <a:gd name="T10" fmla="*/ 50 w 50"/>
                <a:gd name="T11" fmla="*/ 71 h 71"/>
              </a:gdLst>
              <a:ahLst/>
              <a:cxnLst>
                <a:cxn ang="0">
                  <a:pos x="T0" y="T1"/>
                </a:cxn>
                <a:cxn ang="0">
                  <a:pos x="T2" y="T3"/>
                </a:cxn>
                <a:cxn ang="0">
                  <a:pos x="T4" y="T5"/>
                </a:cxn>
                <a:cxn ang="0">
                  <a:pos x="T6" y="T7"/>
                </a:cxn>
                <a:cxn ang="0">
                  <a:pos x="T8" y="T9"/>
                </a:cxn>
                <a:cxn ang="0">
                  <a:pos x="T10" y="T11"/>
                </a:cxn>
              </a:cxnLst>
              <a:rect l="0" t="0" r="r" b="b"/>
              <a:pathLst>
                <a:path w="50" h="71">
                  <a:moveTo>
                    <a:pt x="50" y="71"/>
                  </a:moveTo>
                  <a:cubicBezTo>
                    <a:pt x="0" y="71"/>
                    <a:pt x="0" y="71"/>
                    <a:pt x="0" y="71"/>
                  </a:cubicBezTo>
                  <a:cubicBezTo>
                    <a:pt x="0" y="24"/>
                    <a:pt x="0" y="24"/>
                    <a:pt x="0" y="24"/>
                  </a:cubicBezTo>
                  <a:cubicBezTo>
                    <a:pt x="0" y="5"/>
                    <a:pt x="9" y="0"/>
                    <a:pt x="9" y="0"/>
                  </a:cubicBezTo>
                  <a:cubicBezTo>
                    <a:pt x="21" y="0"/>
                    <a:pt x="21" y="0"/>
                    <a:pt x="21" y="0"/>
                  </a:cubicBezTo>
                  <a:cubicBezTo>
                    <a:pt x="19" y="12"/>
                    <a:pt x="50" y="71"/>
                    <a:pt x="50" y="71"/>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7" name="Freeform 1182"/>
            <p:cNvSpPr>
              <a:spLocks noEditPoints="1"/>
            </p:cNvSpPr>
            <p:nvPr/>
          </p:nvSpPr>
          <p:spPr bwMode="auto">
            <a:xfrm>
              <a:off x="-7435850" y="3576638"/>
              <a:ext cx="561975" cy="563563"/>
            </a:xfrm>
            <a:custGeom>
              <a:avLst/>
              <a:gdLst>
                <a:gd name="T0" fmla="*/ 123 w 150"/>
                <a:gd name="T1" fmla="*/ 17 h 150"/>
                <a:gd name="T2" fmla="*/ 75 w 150"/>
                <a:gd name="T3" fmla="*/ 0 h 150"/>
                <a:gd name="T4" fmla="*/ 28 w 150"/>
                <a:gd name="T5" fmla="*/ 17 h 150"/>
                <a:gd name="T6" fmla="*/ 11 w 150"/>
                <a:gd name="T7" fmla="*/ 36 h 150"/>
                <a:gd name="T8" fmla="*/ 0 w 150"/>
                <a:gd name="T9" fmla="*/ 75 h 150"/>
                <a:gd name="T10" fmla="*/ 11 w 150"/>
                <a:gd name="T11" fmla="*/ 115 h 150"/>
                <a:gd name="T12" fmla="*/ 75 w 150"/>
                <a:gd name="T13" fmla="*/ 150 h 150"/>
                <a:gd name="T14" fmla="*/ 150 w 150"/>
                <a:gd name="T15" fmla="*/ 75 h 150"/>
                <a:gd name="T16" fmla="*/ 123 w 150"/>
                <a:gd name="T17" fmla="*/ 17 h 150"/>
                <a:gd name="T18" fmla="*/ 75 w 150"/>
                <a:gd name="T19" fmla="*/ 133 h 150"/>
                <a:gd name="T20" fmla="*/ 17 w 150"/>
                <a:gd name="T21" fmla="*/ 75 h 150"/>
                <a:gd name="T22" fmla="*/ 75 w 150"/>
                <a:gd name="T23" fmla="*/ 17 h 150"/>
                <a:gd name="T24" fmla="*/ 133 w 150"/>
                <a:gd name="T25" fmla="*/ 75 h 150"/>
                <a:gd name="T26" fmla="*/ 75 w 150"/>
                <a:gd name="T27"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123" y="17"/>
                  </a:moveTo>
                  <a:cubicBezTo>
                    <a:pt x="110" y="7"/>
                    <a:pt x="93" y="0"/>
                    <a:pt x="75" y="0"/>
                  </a:cubicBezTo>
                  <a:cubicBezTo>
                    <a:pt x="57" y="0"/>
                    <a:pt x="41" y="7"/>
                    <a:pt x="28" y="17"/>
                  </a:cubicBezTo>
                  <a:cubicBezTo>
                    <a:pt x="21" y="22"/>
                    <a:pt x="16" y="29"/>
                    <a:pt x="11" y="36"/>
                  </a:cubicBezTo>
                  <a:cubicBezTo>
                    <a:pt x="4" y="47"/>
                    <a:pt x="0" y="61"/>
                    <a:pt x="0" y="75"/>
                  </a:cubicBezTo>
                  <a:cubicBezTo>
                    <a:pt x="0" y="90"/>
                    <a:pt x="4" y="103"/>
                    <a:pt x="11" y="115"/>
                  </a:cubicBezTo>
                  <a:cubicBezTo>
                    <a:pt x="25" y="136"/>
                    <a:pt x="48" y="150"/>
                    <a:pt x="75" y="150"/>
                  </a:cubicBezTo>
                  <a:cubicBezTo>
                    <a:pt x="117" y="150"/>
                    <a:pt x="150" y="117"/>
                    <a:pt x="150" y="75"/>
                  </a:cubicBezTo>
                  <a:cubicBezTo>
                    <a:pt x="150" y="52"/>
                    <a:pt x="140" y="31"/>
                    <a:pt x="123" y="17"/>
                  </a:cubicBezTo>
                  <a:close/>
                  <a:moveTo>
                    <a:pt x="75" y="133"/>
                  </a:moveTo>
                  <a:cubicBezTo>
                    <a:pt x="43" y="133"/>
                    <a:pt x="17" y="107"/>
                    <a:pt x="17" y="75"/>
                  </a:cubicBezTo>
                  <a:cubicBezTo>
                    <a:pt x="17" y="43"/>
                    <a:pt x="43" y="17"/>
                    <a:pt x="75" y="17"/>
                  </a:cubicBezTo>
                  <a:cubicBezTo>
                    <a:pt x="107" y="17"/>
                    <a:pt x="133" y="43"/>
                    <a:pt x="133" y="75"/>
                  </a:cubicBezTo>
                  <a:cubicBezTo>
                    <a:pt x="133" y="107"/>
                    <a:pt x="107" y="133"/>
                    <a:pt x="75" y="133"/>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8" name="Freeform 1183"/>
            <p:cNvSpPr>
              <a:spLocks noEditPoints="1"/>
            </p:cNvSpPr>
            <p:nvPr/>
          </p:nvSpPr>
          <p:spPr bwMode="auto">
            <a:xfrm>
              <a:off x="-7372350" y="3640138"/>
              <a:ext cx="434975" cy="436563"/>
            </a:xfrm>
            <a:custGeom>
              <a:avLst/>
              <a:gdLst>
                <a:gd name="T0" fmla="*/ 58 w 116"/>
                <a:gd name="T1" fmla="*/ 0 h 116"/>
                <a:gd name="T2" fmla="*/ 0 w 116"/>
                <a:gd name="T3" fmla="*/ 58 h 116"/>
                <a:gd name="T4" fmla="*/ 58 w 116"/>
                <a:gd name="T5" fmla="*/ 116 h 116"/>
                <a:gd name="T6" fmla="*/ 116 w 116"/>
                <a:gd name="T7" fmla="*/ 58 h 116"/>
                <a:gd name="T8" fmla="*/ 58 w 116"/>
                <a:gd name="T9" fmla="*/ 0 h 116"/>
                <a:gd name="T10" fmla="*/ 61 w 116"/>
                <a:gd name="T11" fmla="*/ 111 h 116"/>
                <a:gd name="T12" fmla="*/ 5 w 116"/>
                <a:gd name="T13" fmla="*/ 61 h 116"/>
                <a:gd name="T14" fmla="*/ 56 w 116"/>
                <a:gd name="T15" fmla="*/ 5 h 116"/>
                <a:gd name="T16" fmla="*/ 111 w 116"/>
                <a:gd name="T17" fmla="*/ 56 h 116"/>
                <a:gd name="T18" fmla="*/ 61 w 116"/>
                <a:gd name="T19"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61" y="111"/>
                  </a:moveTo>
                  <a:cubicBezTo>
                    <a:pt x="31" y="112"/>
                    <a:pt x="7" y="90"/>
                    <a:pt x="5" y="61"/>
                  </a:cubicBezTo>
                  <a:cubicBezTo>
                    <a:pt x="4" y="31"/>
                    <a:pt x="27" y="7"/>
                    <a:pt x="56" y="5"/>
                  </a:cubicBezTo>
                  <a:cubicBezTo>
                    <a:pt x="85" y="4"/>
                    <a:pt x="110" y="27"/>
                    <a:pt x="111" y="56"/>
                  </a:cubicBezTo>
                  <a:cubicBezTo>
                    <a:pt x="112" y="85"/>
                    <a:pt x="90" y="110"/>
                    <a:pt x="61" y="111"/>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09" name="Freeform 1184"/>
            <p:cNvSpPr>
              <a:spLocks noEditPoints="1"/>
            </p:cNvSpPr>
            <p:nvPr/>
          </p:nvSpPr>
          <p:spPr bwMode="auto">
            <a:xfrm>
              <a:off x="-7358063" y="3656013"/>
              <a:ext cx="406400" cy="404813"/>
            </a:xfrm>
            <a:custGeom>
              <a:avLst/>
              <a:gdLst>
                <a:gd name="T0" fmla="*/ 1 w 108"/>
                <a:gd name="T1" fmla="*/ 57 h 108"/>
                <a:gd name="T2" fmla="*/ 107 w 108"/>
                <a:gd name="T3" fmla="*/ 52 h 108"/>
                <a:gd name="T4" fmla="*/ 103 w 108"/>
                <a:gd name="T5" fmla="*/ 44 h 108"/>
                <a:gd name="T6" fmla="*/ 68 w 108"/>
                <a:gd name="T7" fmla="*/ 46 h 108"/>
                <a:gd name="T8" fmla="*/ 103 w 108"/>
                <a:gd name="T9" fmla="*/ 44 h 108"/>
                <a:gd name="T10" fmla="*/ 75 w 108"/>
                <a:gd name="T11" fmla="*/ 36 h 108"/>
                <a:gd name="T12" fmla="*/ 66 w 108"/>
                <a:gd name="T13" fmla="*/ 6 h 108"/>
                <a:gd name="T14" fmla="*/ 62 w 108"/>
                <a:gd name="T15" fmla="*/ 49 h 108"/>
                <a:gd name="T16" fmla="*/ 63 w 108"/>
                <a:gd name="T17" fmla="*/ 53 h 108"/>
                <a:gd name="T18" fmla="*/ 62 w 108"/>
                <a:gd name="T19" fmla="*/ 49 h 108"/>
                <a:gd name="T20" fmla="*/ 58 w 108"/>
                <a:gd name="T21" fmla="*/ 63 h 108"/>
                <a:gd name="T22" fmla="*/ 61 w 108"/>
                <a:gd name="T23" fmla="*/ 60 h 108"/>
                <a:gd name="T24" fmla="*/ 53 w 108"/>
                <a:gd name="T25" fmla="*/ 5 h 108"/>
                <a:gd name="T26" fmla="*/ 61 w 108"/>
                <a:gd name="T27" fmla="*/ 39 h 108"/>
                <a:gd name="T28" fmla="*/ 53 w 108"/>
                <a:gd name="T29" fmla="*/ 5 h 108"/>
                <a:gd name="T30" fmla="*/ 54 w 108"/>
                <a:gd name="T31" fmla="*/ 47 h 108"/>
                <a:gd name="T32" fmla="*/ 54 w 108"/>
                <a:gd name="T33" fmla="*/ 43 h 108"/>
                <a:gd name="T34" fmla="*/ 54 w 108"/>
                <a:gd name="T35" fmla="*/ 48 h 108"/>
                <a:gd name="T36" fmla="*/ 54 w 108"/>
                <a:gd name="T37" fmla="*/ 60 h 108"/>
                <a:gd name="T38" fmla="*/ 54 w 108"/>
                <a:gd name="T39" fmla="*/ 48 h 108"/>
                <a:gd name="T40" fmla="*/ 48 w 108"/>
                <a:gd name="T41" fmla="*/ 63 h 108"/>
                <a:gd name="T42" fmla="*/ 50 w 108"/>
                <a:gd name="T43" fmla="*/ 60 h 108"/>
                <a:gd name="T44" fmla="*/ 48 w 108"/>
                <a:gd name="T45" fmla="*/ 52 h 108"/>
                <a:gd name="T46" fmla="*/ 44 w 108"/>
                <a:gd name="T47" fmla="*/ 51 h 108"/>
                <a:gd name="T48" fmla="*/ 48 w 108"/>
                <a:gd name="T49" fmla="*/ 52 h 108"/>
                <a:gd name="T50" fmla="*/ 43 w 108"/>
                <a:gd name="T51" fmla="*/ 29 h 108"/>
                <a:gd name="T52" fmla="*/ 12 w 108"/>
                <a:gd name="T53" fmla="*/ 29 h 108"/>
                <a:gd name="T54" fmla="*/ 9 w 108"/>
                <a:gd name="T55" fmla="*/ 34 h 108"/>
                <a:gd name="T56" fmla="*/ 38 w 108"/>
                <a:gd name="T57" fmla="*/ 53 h 108"/>
                <a:gd name="T58" fmla="*/ 9 w 108"/>
                <a:gd name="T59" fmla="*/ 34 h 108"/>
                <a:gd name="T60" fmla="*/ 5 w 108"/>
                <a:gd name="T61" fmla="*/ 56 h 108"/>
                <a:gd name="T62" fmla="*/ 27 w 108"/>
                <a:gd name="T63" fmla="*/ 57 h 108"/>
                <a:gd name="T64" fmla="*/ 17 w 108"/>
                <a:gd name="T65" fmla="*/ 87 h 108"/>
                <a:gd name="T66" fmla="*/ 40 w 108"/>
                <a:gd name="T67" fmla="*/ 63 h 108"/>
                <a:gd name="T68" fmla="*/ 26 w 108"/>
                <a:gd name="T69" fmla="*/ 95 h 108"/>
                <a:gd name="T70" fmla="*/ 57 w 108"/>
                <a:gd name="T71" fmla="*/ 104 h 108"/>
                <a:gd name="T72" fmla="*/ 49 w 108"/>
                <a:gd name="T73" fmla="*/ 81 h 108"/>
                <a:gd name="T74" fmla="*/ 74 w 108"/>
                <a:gd name="T75" fmla="*/ 100 h 108"/>
                <a:gd name="T76" fmla="*/ 79 w 108"/>
                <a:gd name="T77" fmla="*/ 97 h 108"/>
                <a:gd name="T78" fmla="*/ 66 w 108"/>
                <a:gd name="T79" fmla="*/ 64 h 108"/>
                <a:gd name="T80" fmla="*/ 79 w 108"/>
                <a:gd name="T81" fmla="*/ 97 h 108"/>
                <a:gd name="T82" fmla="*/ 78 w 108"/>
                <a:gd name="T83" fmla="*/ 68 h 108"/>
                <a:gd name="T84" fmla="*/ 104 w 108"/>
                <a:gd name="T85" fmla="*/ 50 h 108"/>
                <a:gd name="T86" fmla="*/ 90 w 108"/>
                <a:gd name="T87"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108">
                  <a:moveTo>
                    <a:pt x="52" y="1"/>
                  </a:moveTo>
                  <a:cubicBezTo>
                    <a:pt x="23" y="3"/>
                    <a:pt x="0" y="27"/>
                    <a:pt x="1" y="57"/>
                  </a:cubicBezTo>
                  <a:cubicBezTo>
                    <a:pt x="3" y="86"/>
                    <a:pt x="27" y="108"/>
                    <a:pt x="57" y="107"/>
                  </a:cubicBezTo>
                  <a:cubicBezTo>
                    <a:pt x="86" y="106"/>
                    <a:pt x="108" y="81"/>
                    <a:pt x="107" y="52"/>
                  </a:cubicBezTo>
                  <a:cubicBezTo>
                    <a:pt x="106" y="23"/>
                    <a:pt x="81" y="0"/>
                    <a:pt x="52" y="1"/>
                  </a:cubicBezTo>
                  <a:close/>
                  <a:moveTo>
                    <a:pt x="103" y="44"/>
                  </a:moveTo>
                  <a:cubicBezTo>
                    <a:pt x="71" y="55"/>
                    <a:pt x="71" y="55"/>
                    <a:pt x="71" y="55"/>
                  </a:cubicBezTo>
                  <a:cubicBezTo>
                    <a:pt x="68" y="46"/>
                    <a:pt x="68" y="46"/>
                    <a:pt x="68" y="46"/>
                  </a:cubicBezTo>
                  <a:cubicBezTo>
                    <a:pt x="101" y="38"/>
                    <a:pt x="101" y="38"/>
                    <a:pt x="101" y="38"/>
                  </a:cubicBezTo>
                  <a:cubicBezTo>
                    <a:pt x="102" y="40"/>
                    <a:pt x="102" y="42"/>
                    <a:pt x="103" y="44"/>
                  </a:cubicBezTo>
                  <a:close/>
                  <a:moveTo>
                    <a:pt x="98" y="31"/>
                  </a:moveTo>
                  <a:cubicBezTo>
                    <a:pt x="75" y="36"/>
                    <a:pt x="75" y="36"/>
                    <a:pt x="75" y="36"/>
                  </a:cubicBezTo>
                  <a:cubicBezTo>
                    <a:pt x="68" y="31"/>
                    <a:pt x="68" y="31"/>
                    <a:pt x="68" y="31"/>
                  </a:cubicBezTo>
                  <a:cubicBezTo>
                    <a:pt x="66" y="6"/>
                    <a:pt x="66" y="6"/>
                    <a:pt x="66" y="6"/>
                  </a:cubicBezTo>
                  <a:cubicBezTo>
                    <a:pt x="79" y="9"/>
                    <a:pt x="91" y="18"/>
                    <a:pt x="98" y="31"/>
                  </a:cubicBezTo>
                  <a:close/>
                  <a:moveTo>
                    <a:pt x="62" y="49"/>
                  </a:moveTo>
                  <a:cubicBezTo>
                    <a:pt x="63" y="49"/>
                    <a:pt x="64" y="50"/>
                    <a:pt x="65" y="51"/>
                  </a:cubicBezTo>
                  <a:cubicBezTo>
                    <a:pt x="65" y="52"/>
                    <a:pt x="64" y="53"/>
                    <a:pt x="63" y="53"/>
                  </a:cubicBezTo>
                  <a:cubicBezTo>
                    <a:pt x="62" y="54"/>
                    <a:pt x="61" y="53"/>
                    <a:pt x="61" y="52"/>
                  </a:cubicBezTo>
                  <a:cubicBezTo>
                    <a:pt x="61" y="51"/>
                    <a:pt x="61" y="50"/>
                    <a:pt x="62" y="49"/>
                  </a:cubicBezTo>
                  <a:close/>
                  <a:moveTo>
                    <a:pt x="61" y="63"/>
                  </a:moveTo>
                  <a:cubicBezTo>
                    <a:pt x="60" y="64"/>
                    <a:pt x="59" y="63"/>
                    <a:pt x="58" y="63"/>
                  </a:cubicBezTo>
                  <a:cubicBezTo>
                    <a:pt x="57" y="62"/>
                    <a:pt x="57" y="60"/>
                    <a:pt x="58" y="60"/>
                  </a:cubicBezTo>
                  <a:cubicBezTo>
                    <a:pt x="59" y="59"/>
                    <a:pt x="61" y="59"/>
                    <a:pt x="61" y="60"/>
                  </a:cubicBezTo>
                  <a:cubicBezTo>
                    <a:pt x="62" y="61"/>
                    <a:pt x="62" y="62"/>
                    <a:pt x="61" y="63"/>
                  </a:cubicBezTo>
                  <a:close/>
                  <a:moveTo>
                    <a:pt x="53" y="5"/>
                  </a:moveTo>
                  <a:cubicBezTo>
                    <a:pt x="55" y="5"/>
                    <a:pt x="57" y="5"/>
                    <a:pt x="59" y="5"/>
                  </a:cubicBezTo>
                  <a:cubicBezTo>
                    <a:pt x="61" y="39"/>
                    <a:pt x="61" y="39"/>
                    <a:pt x="61" y="39"/>
                  </a:cubicBezTo>
                  <a:cubicBezTo>
                    <a:pt x="51" y="39"/>
                    <a:pt x="51" y="39"/>
                    <a:pt x="51" y="39"/>
                  </a:cubicBezTo>
                  <a:lnTo>
                    <a:pt x="53" y="5"/>
                  </a:lnTo>
                  <a:close/>
                  <a:moveTo>
                    <a:pt x="56" y="45"/>
                  </a:moveTo>
                  <a:cubicBezTo>
                    <a:pt x="56" y="46"/>
                    <a:pt x="55" y="47"/>
                    <a:pt x="54" y="47"/>
                  </a:cubicBezTo>
                  <a:cubicBezTo>
                    <a:pt x="53" y="47"/>
                    <a:pt x="52" y="46"/>
                    <a:pt x="52" y="45"/>
                  </a:cubicBezTo>
                  <a:cubicBezTo>
                    <a:pt x="52" y="44"/>
                    <a:pt x="53" y="43"/>
                    <a:pt x="54" y="43"/>
                  </a:cubicBezTo>
                  <a:cubicBezTo>
                    <a:pt x="55" y="43"/>
                    <a:pt x="56" y="44"/>
                    <a:pt x="56" y="45"/>
                  </a:cubicBezTo>
                  <a:close/>
                  <a:moveTo>
                    <a:pt x="54" y="48"/>
                  </a:moveTo>
                  <a:cubicBezTo>
                    <a:pt x="58" y="48"/>
                    <a:pt x="61" y="51"/>
                    <a:pt x="61" y="54"/>
                  </a:cubicBezTo>
                  <a:cubicBezTo>
                    <a:pt x="61" y="58"/>
                    <a:pt x="58" y="60"/>
                    <a:pt x="54" y="60"/>
                  </a:cubicBezTo>
                  <a:cubicBezTo>
                    <a:pt x="51" y="60"/>
                    <a:pt x="48" y="58"/>
                    <a:pt x="48" y="54"/>
                  </a:cubicBezTo>
                  <a:cubicBezTo>
                    <a:pt x="48" y="51"/>
                    <a:pt x="51" y="48"/>
                    <a:pt x="54" y="48"/>
                  </a:cubicBezTo>
                  <a:close/>
                  <a:moveTo>
                    <a:pt x="51" y="63"/>
                  </a:moveTo>
                  <a:cubicBezTo>
                    <a:pt x="50" y="63"/>
                    <a:pt x="49" y="64"/>
                    <a:pt x="48" y="63"/>
                  </a:cubicBezTo>
                  <a:cubicBezTo>
                    <a:pt x="47" y="62"/>
                    <a:pt x="47" y="61"/>
                    <a:pt x="47" y="60"/>
                  </a:cubicBezTo>
                  <a:cubicBezTo>
                    <a:pt x="48" y="59"/>
                    <a:pt x="49" y="59"/>
                    <a:pt x="50" y="60"/>
                  </a:cubicBezTo>
                  <a:cubicBezTo>
                    <a:pt x="51" y="60"/>
                    <a:pt x="51" y="62"/>
                    <a:pt x="51" y="63"/>
                  </a:cubicBezTo>
                  <a:close/>
                  <a:moveTo>
                    <a:pt x="48" y="52"/>
                  </a:moveTo>
                  <a:cubicBezTo>
                    <a:pt x="47" y="53"/>
                    <a:pt x="46" y="54"/>
                    <a:pt x="45" y="53"/>
                  </a:cubicBezTo>
                  <a:cubicBezTo>
                    <a:pt x="44" y="53"/>
                    <a:pt x="43" y="52"/>
                    <a:pt x="44" y="51"/>
                  </a:cubicBezTo>
                  <a:cubicBezTo>
                    <a:pt x="44" y="50"/>
                    <a:pt x="45" y="49"/>
                    <a:pt x="46" y="49"/>
                  </a:cubicBezTo>
                  <a:cubicBezTo>
                    <a:pt x="47" y="50"/>
                    <a:pt x="48" y="51"/>
                    <a:pt x="48" y="52"/>
                  </a:cubicBezTo>
                  <a:close/>
                  <a:moveTo>
                    <a:pt x="46" y="5"/>
                  </a:moveTo>
                  <a:cubicBezTo>
                    <a:pt x="43" y="29"/>
                    <a:pt x="43" y="29"/>
                    <a:pt x="43" y="29"/>
                  </a:cubicBezTo>
                  <a:cubicBezTo>
                    <a:pt x="36" y="34"/>
                    <a:pt x="36" y="34"/>
                    <a:pt x="36" y="34"/>
                  </a:cubicBezTo>
                  <a:cubicBezTo>
                    <a:pt x="12" y="29"/>
                    <a:pt x="12" y="29"/>
                    <a:pt x="12" y="29"/>
                  </a:cubicBezTo>
                  <a:cubicBezTo>
                    <a:pt x="19" y="17"/>
                    <a:pt x="31" y="8"/>
                    <a:pt x="46" y="5"/>
                  </a:cubicBezTo>
                  <a:close/>
                  <a:moveTo>
                    <a:pt x="9" y="34"/>
                  </a:moveTo>
                  <a:cubicBezTo>
                    <a:pt x="42" y="44"/>
                    <a:pt x="42" y="44"/>
                    <a:pt x="42" y="44"/>
                  </a:cubicBezTo>
                  <a:cubicBezTo>
                    <a:pt x="38" y="53"/>
                    <a:pt x="38" y="53"/>
                    <a:pt x="38" y="53"/>
                  </a:cubicBezTo>
                  <a:cubicBezTo>
                    <a:pt x="7" y="40"/>
                    <a:pt x="7" y="40"/>
                    <a:pt x="7" y="40"/>
                  </a:cubicBezTo>
                  <a:cubicBezTo>
                    <a:pt x="7" y="38"/>
                    <a:pt x="9" y="34"/>
                    <a:pt x="9" y="34"/>
                  </a:cubicBezTo>
                  <a:close/>
                  <a:moveTo>
                    <a:pt x="17" y="87"/>
                  </a:moveTo>
                  <a:cubicBezTo>
                    <a:pt x="10" y="78"/>
                    <a:pt x="5" y="68"/>
                    <a:pt x="5" y="56"/>
                  </a:cubicBezTo>
                  <a:cubicBezTo>
                    <a:pt x="5" y="53"/>
                    <a:pt x="5" y="50"/>
                    <a:pt x="5" y="47"/>
                  </a:cubicBezTo>
                  <a:cubicBezTo>
                    <a:pt x="27" y="57"/>
                    <a:pt x="27" y="57"/>
                    <a:pt x="27" y="57"/>
                  </a:cubicBezTo>
                  <a:cubicBezTo>
                    <a:pt x="29" y="65"/>
                    <a:pt x="29" y="65"/>
                    <a:pt x="29" y="65"/>
                  </a:cubicBezTo>
                  <a:lnTo>
                    <a:pt x="17" y="87"/>
                  </a:lnTo>
                  <a:close/>
                  <a:moveTo>
                    <a:pt x="21" y="91"/>
                  </a:moveTo>
                  <a:cubicBezTo>
                    <a:pt x="40" y="63"/>
                    <a:pt x="40" y="63"/>
                    <a:pt x="40" y="63"/>
                  </a:cubicBezTo>
                  <a:cubicBezTo>
                    <a:pt x="48" y="69"/>
                    <a:pt x="48" y="69"/>
                    <a:pt x="48" y="69"/>
                  </a:cubicBezTo>
                  <a:cubicBezTo>
                    <a:pt x="26" y="95"/>
                    <a:pt x="26" y="95"/>
                    <a:pt x="26" y="95"/>
                  </a:cubicBezTo>
                  <a:cubicBezTo>
                    <a:pt x="24" y="94"/>
                    <a:pt x="23" y="92"/>
                    <a:pt x="21" y="91"/>
                  </a:cubicBezTo>
                  <a:close/>
                  <a:moveTo>
                    <a:pt x="57" y="104"/>
                  </a:moveTo>
                  <a:cubicBezTo>
                    <a:pt x="48" y="104"/>
                    <a:pt x="40" y="102"/>
                    <a:pt x="33" y="99"/>
                  </a:cubicBezTo>
                  <a:cubicBezTo>
                    <a:pt x="49" y="81"/>
                    <a:pt x="49" y="81"/>
                    <a:pt x="49" y="81"/>
                  </a:cubicBezTo>
                  <a:cubicBezTo>
                    <a:pt x="57" y="81"/>
                    <a:pt x="57" y="81"/>
                    <a:pt x="57" y="81"/>
                  </a:cubicBezTo>
                  <a:cubicBezTo>
                    <a:pt x="74" y="100"/>
                    <a:pt x="74" y="100"/>
                    <a:pt x="74" y="100"/>
                  </a:cubicBezTo>
                  <a:cubicBezTo>
                    <a:pt x="68" y="102"/>
                    <a:pt x="62" y="103"/>
                    <a:pt x="57" y="104"/>
                  </a:cubicBezTo>
                  <a:close/>
                  <a:moveTo>
                    <a:pt x="79" y="97"/>
                  </a:moveTo>
                  <a:cubicBezTo>
                    <a:pt x="58" y="70"/>
                    <a:pt x="58" y="70"/>
                    <a:pt x="58" y="70"/>
                  </a:cubicBezTo>
                  <a:cubicBezTo>
                    <a:pt x="66" y="64"/>
                    <a:pt x="66" y="64"/>
                    <a:pt x="66" y="64"/>
                  </a:cubicBezTo>
                  <a:cubicBezTo>
                    <a:pt x="84" y="94"/>
                    <a:pt x="84" y="94"/>
                    <a:pt x="84" y="94"/>
                  </a:cubicBezTo>
                  <a:cubicBezTo>
                    <a:pt x="83" y="95"/>
                    <a:pt x="81" y="96"/>
                    <a:pt x="79" y="97"/>
                  </a:cubicBezTo>
                  <a:close/>
                  <a:moveTo>
                    <a:pt x="90" y="88"/>
                  </a:moveTo>
                  <a:cubicBezTo>
                    <a:pt x="78" y="68"/>
                    <a:pt x="78" y="68"/>
                    <a:pt x="78" y="68"/>
                  </a:cubicBezTo>
                  <a:cubicBezTo>
                    <a:pt x="81" y="60"/>
                    <a:pt x="81" y="60"/>
                    <a:pt x="81" y="60"/>
                  </a:cubicBezTo>
                  <a:cubicBezTo>
                    <a:pt x="104" y="50"/>
                    <a:pt x="104" y="50"/>
                    <a:pt x="104" y="50"/>
                  </a:cubicBezTo>
                  <a:cubicBezTo>
                    <a:pt x="104" y="51"/>
                    <a:pt x="104" y="51"/>
                    <a:pt x="104" y="52"/>
                  </a:cubicBezTo>
                  <a:cubicBezTo>
                    <a:pt x="104" y="66"/>
                    <a:pt x="99" y="79"/>
                    <a:pt x="90" y="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0" name="Oval 1185"/>
            <p:cNvSpPr>
              <a:spLocks noChangeArrowheads="1"/>
            </p:cNvSpPr>
            <p:nvPr/>
          </p:nvSpPr>
          <p:spPr bwMode="auto">
            <a:xfrm>
              <a:off x="-7162800" y="3817938"/>
              <a:ext cx="15875" cy="142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1" name="Freeform 1186"/>
            <p:cNvSpPr>
              <a:spLocks/>
            </p:cNvSpPr>
            <p:nvPr/>
          </p:nvSpPr>
          <p:spPr bwMode="auto">
            <a:xfrm>
              <a:off x="-7127875" y="3840163"/>
              <a:ext cx="14288" cy="19050"/>
            </a:xfrm>
            <a:custGeom>
              <a:avLst/>
              <a:gdLst>
                <a:gd name="T0" fmla="*/ 4 w 4"/>
                <a:gd name="T1" fmla="*/ 2 h 5"/>
                <a:gd name="T2" fmla="*/ 2 w 4"/>
                <a:gd name="T3" fmla="*/ 4 h 5"/>
                <a:gd name="T4" fmla="*/ 0 w 4"/>
                <a:gd name="T5" fmla="*/ 3 h 5"/>
                <a:gd name="T6" fmla="*/ 1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3" y="4"/>
                    <a:pt x="2" y="4"/>
                  </a:cubicBezTo>
                  <a:cubicBezTo>
                    <a:pt x="1" y="5"/>
                    <a:pt x="0" y="4"/>
                    <a:pt x="0" y="3"/>
                  </a:cubicBezTo>
                  <a:cubicBezTo>
                    <a:pt x="0" y="2"/>
                    <a:pt x="0" y="1"/>
                    <a:pt x="1" y="0"/>
                  </a:cubicBezTo>
                  <a:cubicBezTo>
                    <a:pt x="2" y="0"/>
                    <a:pt x="3" y="1"/>
                    <a:pt x="4"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2" name="Freeform 1187"/>
            <p:cNvSpPr>
              <a:spLocks/>
            </p:cNvSpPr>
            <p:nvPr/>
          </p:nvSpPr>
          <p:spPr bwMode="auto">
            <a:xfrm>
              <a:off x="-7143750" y="3876675"/>
              <a:ext cx="19050" cy="19050"/>
            </a:xfrm>
            <a:custGeom>
              <a:avLst/>
              <a:gdLst>
                <a:gd name="T0" fmla="*/ 4 w 5"/>
                <a:gd name="T1" fmla="*/ 4 h 5"/>
                <a:gd name="T2" fmla="*/ 1 w 5"/>
                <a:gd name="T3" fmla="*/ 4 h 5"/>
                <a:gd name="T4" fmla="*/ 1 w 5"/>
                <a:gd name="T5" fmla="*/ 1 h 5"/>
                <a:gd name="T6" fmla="*/ 4 w 5"/>
                <a:gd name="T7" fmla="*/ 1 h 5"/>
                <a:gd name="T8" fmla="*/ 4 w 5"/>
                <a:gd name="T9" fmla="*/ 4 h 5"/>
              </a:gdLst>
              <a:ahLst/>
              <a:cxnLst>
                <a:cxn ang="0">
                  <a:pos x="T0" y="T1"/>
                </a:cxn>
                <a:cxn ang="0">
                  <a:pos x="T2" y="T3"/>
                </a:cxn>
                <a:cxn ang="0">
                  <a:pos x="T4" y="T5"/>
                </a:cxn>
                <a:cxn ang="0">
                  <a:pos x="T6" y="T7"/>
                </a:cxn>
                <a:cxn ang="0">
                  <a:pos x="T8" y="T9"/>
                </a:cxn>
              </a:cxnLst>
              <a:rect l="0" t="0" r="r" b="b"/>
              <a:pathLst>
                <a:path w="5" h="5">
                  <a:moveTo>
                    <a:pt x="4" y="4"/>
                  </a:moveTo>
                  <a:cubicBezTo>
                    <a:pt x="3" y="5"/>
                    <a:pt x="2" y="4"/>
                    <a:pt x="1" y="4"/>
                  </a:cubicBezTo>
                  <a:cubicBezTo>
                    <a:pt x="0" y="3"/>
                    <a:pt x="0" y="1"/>
                    <a:pt x="1" y="1"/>
                  </a:cubicBezTo>
                  <a:cubicBezTo>
                    <a:pt x="2" y="0"/>
                    <a:pt x="4" y="0"/>
                    <a:pt x="4" y="1"/>
                  </a:cubicBezTo>
                  <a:cubicBezTo>
                    <a:pt x="5" y="2"/>
                    <a:pt x="5"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3" name="Freeform 1188"/>
            <p:cNvSpPr>
              <a:spLocks/>
            </p:cNvSpPr>
            <p:nvPr/>
          </p:nvSpPr>
          <p:spPr bwMode="auto">
            <a:xfrm>
              <a:off x="-7181850" y="3876675"/>
              <a:ext cx="15875" cy="19050"/>
            </a:xfrm>
            <a:custGeom>
              <a:avLst/>
              <a:gdLst>
                <a:gd name="T0" fmla="*/ 4 w 4"/>
                <a:gd name="T1" fmla="*/ 4 h 5"/>
                <a:gd name="T2" fmla="*/ 1 w 4"/>
                <a:gd name="T3" fmla="*/ 4 h 5"/>
                <a:gd name="T4" fmla="*/ 0 w 4"/>
                <a:gd name="T5" fmla="*/ 1 h 5"/>
                <a:gd name="T6" fmla="*/ 3 w 4"/>
                <a:gd name="T7" fmla="*/ 1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3" y="4"/>
                    <a:pt x="2" y="5"/>
                    <a:pt x="1" y="4"/>
                  </a:cubicBezTo>
                  <a:cubicBezTo>
                    <a:pt x="0" y="3"/>
                    <a:pt x="0" y="2"/>
                    <a:pt x="0" y="1"/>
                  </a:cubicBezTo>
                  <a:cubicBezTo>
                    <a:pt x="1" y="0"/>
                    <a:pt x="2" y="0"/>
                    <a:pt x="3" y="1"/>
                  </a:cubicBezTo>
                  <a:cubicBezTo>
                    <a:pt x="4" y="1"/>
                    <a:pt x="4"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4" name="Freeform 1189"/>
            <p:cNvSpPr>
              <a:spLocks/>
            </p:cNvSpPr>
            <p:nvPr/>
          </p:nvSpPr>
          <p:spPr bwMode="auto">
            <a:xfrm>
              <a:off x="-7196138" y="3840163"/>
              <a:ext cx="19050" cy="19050"/>
            </a:xfrm>
            <a:custGeom>
              <a:avLst/>
              <a:gdLst>
                <a:gd name="T0" fmla="*/ 5 w 5"/>
                <a:gd name="T1" fmla="*/ 3 h 5"/>
                <a:gd name="T2" fmla="*/ 2 w 5"/>
                <a:gd name="T3" fmla="*/ 4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4"/>
                  </a:cubicBezTo>
                  <a:cubicBezTo>
                    <a:pt x="1" y="4"/>
                    <a:pt x="0" y="3"/>
                    <a:pt x="1" y="2"/>
                  </a:cubicBezTo>
                  <a:cubicBezTo>
                    <a:pt x="1" y="1"/>
                    <a:pt x="2" y="0"/>
                    <a:pt x="3" y="0"/>
                  </a:cubicBezTo>
                  <a:cubicBezTo>
                    <a:pt x="4" y="1"/>
                    <a:pt x="5" y="2"/>
                    <a:pt x="5"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5" name="Oval 1190"/>
            <p:cNvSpPr>
              <a:spLocks noChangeArrowheads="1"/>
            </p:cNvSpPr>
            <p:nvPr/>
          </p:nvSpPr>
          <p:spPr bwMode="auto">
            <a:xfrm>
              <a:off x="-7177088" y="3835400"/>
              <a:ext cx="49213" cy="460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6" name="Freeform 1191"/>
            <p:cNvSpPr>
              <a:spLocks/>
            </p:cNvSpPr>
            <p:nvPr/>
          </p:nvSpPr>
          <p:spPr bwMode="auto">
            <a:xfrm>
              <a:off x="-7278688" y="3892550"/>
              <a:ext cx="101600" cy="119063"/>
            </a:xfrm>
            <a:custGeom>
              <a:avLst/>
              <a:gdLst>
                <a:gd name="T0" fmla="*/ 27 w 27"/>
                <a:gd name="T1" fmla="*/ 6 h 32"/>
                <a:gd name="T2" fmla="*/ 5 w 27"/>
                <a:gd name="T3" fmla="*/ 32 h 32"/>
                <a:gd name="T4" fmla="*/ 0 w 27"/>
                <a:gd name="T5" fmla="*/ 28 h 32"/>
                <a:gd name="T6" fmla="*/ 19 w 27"/>
                <a:gd name="T7" fmla="*/ 0 h 32"/>
                <a:gd name="T8" fmla="*/ 27 w 27"/>
                <a:gd name="T9" fmla="*/ 6 h 32"/>
              </a:gdLst>
              <a:ahLst/>
              <a:cxnLst>
                <a:cxn ang="0">
                  <a:pos x="T0" y="T1"/>
                </a:cxn>
                <a:cxn ang="0">
                  <a:pos x="T2" y="T3"/>
                </a:cxn>
                <a:cxn ang="0">
                  <a:pos x="T4" y="T5"/>
                </a:cxn>
                <a:cxn ang="0">
                  <a:pos x="T6" y="T7"/>
                </a:cxn>
                <a:cxn ang="0">
                  <a:pos x="T8" y="T9"/>
                </a:cxn>
              </a:cxnLst>
              <a:rect l="0" t="0" r="r" b="b"/>
              <a:pathLst>
                <a:path w="27" h="32">
                  <a:moveTo>
                    <a:pt x="27" y="6"/>
                  </a:moveTo>
                  <a:cubicBezTo>
                    <a:pt x="5" y="32"/>
                    <a:pt x="5" y="32"/>
                    <a:pt x="5" y="32"/>
                  </a:cubicBezTo>
                  <a:cubicBezTo>
                    <a:pt x="3" y="31"/>
                    <a:pt x="2" y="29"/>
                    <a:pt x="0" y="28"/>
                  </a:cubicBezTo>
                  <a:cubicBezTo>
                    <a:pt x="19" y="0"/>
                    <a:pt x="19" y="0"/>
                    <a:pt x="19" y="0"/>
                  </a:cubicBezTo>
                  <a:lnTo>
                    <a:pt x="27" y="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7" name="Freeform 1192"/>
            <p:cNvSpPr>
              <a:spLocks/>
            </p:cNvSpPr>
            <p:nvPr/>
          </p:nvSpPr>
          <p:spPr bwMode="auto">
            <a:xfrm>
              <a:off x="-7331075" y="3783013"/>
              <a:ext cx="131763" cy="71438"/>
            </a:xfrm>
            <a:custGeom>
              <a:avLst/>
              <a:gdLst>
                <a:gd name="T0" fmla="*/ 35 w 35"/>
                <a:gd name="T1" fmla="*/ 10 h 19"/>
                <a:gd name="T2" fmla="*/ 31 w 35"/>
                <a:gd name="T3" fmla="*/ 19 h 19"/>
                <a:gd name="T4" fmla="*/ 0 w 35"/>
                <a:gd name="T5" fmla="*/ 6 h 19"/>
                <a:gd name="T6" fmla="*/ 2 w 35"/>
                <a:gd name="T7" fmla="*/ 0 h 19"/>
                <a:gd name="T8" fmla="*/ 35 w 35"/>
                <a:gd name="T9" fmla="*/ 10 h 19"/>
              </a:gdLst>
              <a:ahLst/>
              <a:cxnLst>
                <a:cxn ang="0">
                  <a:pos x="T0" y="T1"/>
                </a:cxn>
                <a:cxn ang="0">
                  <a:pos x="T2" y="T3"/>
                </a:cxn>
                <a:cxn ang="0">
                  <a:pos x="T4" y="T5"/>
                </a:cxn>
                <a:cxn ang="0">
                  <a:pos x="T6" y="T7"/>
                </a:cxn>
                <a:cxn ang="0">
                  <a:pos x="T8" y="T9"/>
                </a:cxn>
              </a:cxnLst>
              <a:rect l="0" t="0" r="r" b="b"/>
              <a:pathLst>
                <a:path w="35" h="19">
                  <a:moveTo>
                    <a:pt x="35" y="10"/>
                  </a:moveTo>
                  <a:cubicBezTo>
                    <a:pt x="31" y="19"/>
                    <a:pt x="31" y="19"/>
                    <a:pt x="31" y="19"/>
                  </a:cubicBezTo>
                  <a:cubicBezTo>
                    <a:pt x="0" y="6"/>
                    <a:pt x="0" y="6"/>
                    <a:pt x="0" y="6"/>
                  </a:cubicBezTo>
                  <a:cubicBezTo>
                    <a:pt x="0" y="4"/>
                    <a:pt x="2" y="0"/>
                    <a:pt x="2" y="0"/>
                  </a:cubicBezTo>
                  <a:lnTo>
                    <a:pt x="35"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8" name="Freeform 1193"/>
            <p:cNvSpPr>
              <a:spLocks/>
            </p:cNvSpPr>
            <p:nvPr/>
          </p:nvSpPr>
          <p:spPr bwMode="auto">
            <a:xfrm>
              <a:off x="-7165975" y="3675063"/>
              <a:ext cx="38100" cy="127000"/>
            </a:xfrm>
            <a:custGeom>
              <a:avLst/>
              <a:gdLst>
                <a:gd name="T0" fmla="*/ 10 w 10"/>
                <a:gd name="T1" fmla="*/ 34 h 34"/>
                <a:gd name="T2" fmla="*/ 0 w 10"/>
                <a:gd name="T3" fmla="*/ 34 h 34"/>
                <a:gd name="T4" fmla="*/ 2 w 10"/>
                <a:gd name="T5" fmla="*/ 0 h 34"/>
                <a:gd name="T6" fmla="*/ 8 w 10"/>
                <a:gd name="T7" fmla="*/ 0 h 34"/>
                <a:gd name="T8" fmla="*/ 10 w 10"/>
                <a:gd name="T9" fmla="*/ 34 h 34"/>
              </a:gdLst>
              <a:ahLst/>
              <a:cxnLst>
                <a:cxn ang="0">
                  <a:pos x="T0" y="T1"/>
                </a:cxn>
                <a:cxn ang="0">
                  <a:pos x="T2" y="T3"/>
                </a:cxn>
                <a:cxn ang="0">
                  <a:pos x="T4" y="T5"/>
                </a:cxn>
                <a:cxn ang="0">
                  <a:pos x="T6" y="T7"/>
                </a:cxn>
                <a:cxn ang="0">
                  <a:pos x="T8" y="T9"/>
                </a:cxn>
              </a:cxnLst>
              <a:rect l="0" t="0" r="r" b="b"/>
              <a:pathLst>
                <a:path w="10" h="34">
                  <a:moveTo>
                    <a:pt x="10" y="34"/>
                  </a:moveTo>
                  <a:cubicBezTo>
                    <a:pt x="0" y="34"/>
                    <a:pt x="0" y="34"/>
                    <a:pt x="0" y="34"/>
                  </a:cubicBezTo>
                  <a:cubicBezTo>
                    <a:pt x="2" y="0"/>
                    <a:pt x="2" y="0"/>
                    <a:pt x="2" y="0"/>
                  </a:cubicBezTo>
                  <a:cubicBezTo>
                    <a:pt x="4" y="0"/>
                    <a:pt x="6" y="0"/>
                    <a:pt x="8" y="0"/>
                  </a:cubicBezTo>
                  <a:lnTo>
                    <a:pt x="10" y="3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19" name="Freeform 1194"/>
            <p:cNvSpPr>
              <a:spLocks/>
            </p:cNvSpPr>
            <p:nvPr/>
          </p:nvSpPr>
          <p:spPr bwMode="auto">
            <a:xfrm>
              <a:off x="-7102475" y="3798888"/>
              <a:ext cx="131763" cy="63500"/>
            </a:xfrm>
            <a:custGeom>
              <a:avLst/>
              <a:gdLst>
                <a:gd name="T0" fmla="*/ 35 w 35"/>
                <a:gd name="T1" fmla="*/ 6 h 17"/>
                <a:gd name="T2" fmla="*/ 3 w 35"/>
                <a:gd name="T3" fmla="*/ 17 h 17"/>
                <a:gd name="T4" fmla="*/ 0 w 35"/>
                <a:gd name="T5" fmla="*/ 8 h 17"/>
                <a:gd name="T6" fmla="*/ 33 w 35"/>
                <a:gd name="T7" fmla="*/ 0 h 17"/>
                <a:gd name="T8" fmla="*/ 35 w 35"/>
                <a:gd name="T9" fmla="*/ 6 h 17"/>
              </a:gdLst>
              <a:ahLst/>
              <a:cxnLst>
                <a:cxn ang="0">
                  <a:pos x="T0" y="T1"/>
                </a:cxn>
                <a:cxn ang="0">
                  <a:pos x="T2" y="T3"/>
                </a:cxn>
                <a:cxn ang="0">
                  <a:pos x="T4" y="T5"/>
                </a:cxn>
                <a:cxn ang="0">
                  <a:pos x="T6" y="T7"/>
                </a:cxn>
                <a:cxn ang="0">
                  <a:pos x="T8" y="T9"/>
                </a:cxn>
              </a:cxnLst>
              <a:rect l="0" t="0" r="r" b="b"/>
              <a:pathLst>
                <a:path w="35" h="17">
                  <a:moveTo>
                    <a:pt x="35" y="6"/>
                  </a:moveTo>
                  <a:cubicBezTo>
                    <a:pt x="3" y="17"/>
                    <a:pt x="3" y="17"/>
                    <a:pt x="3" y="17"/>
                  </a:cubicBezTo>
                  <a:cubicBezTo>
                    <a:pt x="0" y="8"/>
                    <a:pt x="0" y="8"/>
                    <a:pt x="0" y="8"/>
                  </a:cubicBezTo>
                  <a:cubicBezTo>
                    <a:pt x="33" y="0"/>
                    <a:pt x="33" y="0"/>
                    <a:pt x="33" y="0"/>
                  </a:cubicBezTo>
                  <a:cubicBezTo>
                    <a:pt x="34" y="2"/>
                    <a:pt x="34" y="4"/>
                    <a:pt x="3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0" name="Freeform 1195"/>
            <p:cNvSpPr>
              <a:spLocks/>
            </p:cNvSpPr>
            <p:nvPr/>
          </p:nvSpPr>
          <p:spPr bwMode="auto">
            <a:xfrm>
              <a:off x="-7140575" y="3895725"/>
              <a:ext cx="98425" cy="123825"/>
            </a:xfrm>
            <a:custGeom>
              <a:avLst/>
              <a:gdLst>
                <a:gd name="T0" fmla="*/ 26 w 26"/>
                <a:gd name="T1" fmla="*/ 30 h 33"/>
                <a:gd name="T2" fmla="*/ 21 w 26"/>
                <a:gd name="T3" fmla="*/ 33 h 33"/>
                <a:gd name="T4" fmla="*/ 0 w 26"/>
                <a:gd name="T5" fmla="*/ 6 h 33"/>
                <a:gd name="T6" fmla="*/ 8 w 26"/>
                <a:gd name="T7" fmla="*/ 0 h 33"/>
                <a:gd name="T8" fmla="*/ 26 w 26"/>
                <a:gd name="T9" fmla="*/ 30 h 33"/>
              </a:gdLst>
              <a:ahLst/>
              <a:cxnLst>
                <a:cxn ang="0">
                  <a:pos x="T0" y="T1"/>
                </a:cxn>
                <a:cxn ang="0">
                  <a:pos x="T2" y="T3"/>
                </a:cxn>
                <a:cxn ang="0">
                  <a:pos x="T4" y="T5"/>
                </a:cxn>
                <a:cxn ang="0">
                  <a:pos x="T6" y="T7"/>
                </a:cxn>
                <a:cxn ang="0">
                  <a:pos x="T8" y="T9"/>
                </a:cxn>
              </a:cxnLst>
              <a:rect l="0" t="0" r="r" b="b"/>
              <a:pathLst>
                <a:path w="26" h="33">
                  <a:moveTo>
                    <a:pt x="26" y="30"/>
                  </a:moveTo>
                  <a:cubicBezTo>
                    <a:pt x="25" y="31"/>
                    <a:pt x="23" y="32"/>
                    <a:pt x="21" y="33"/>
                  </a:cubicBezTo>
                  <a:cubicBezTo>
                    <a:pt x="0" y="6"/>
                    <a:pt x="0" y="6"/>
                    <a:pt x="0" y="6"/>
                  </a:cubicBezTo>
                  <a:cubicBezTo>
                    <a:pt x="8" y="0"/>
                    <a:pt x="8" y="0"/>
                    <a:pt x="8" y="0"/>
                  </a:cubicBezTo>
                  <a:lnTo>
                    <a:pt x="26"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1" name="Freeform 1196"/>
            <p:cNvSpPr>
              <a:spLocks/>
            </p:cNvSpPr>
            <p:nvPr/>
          </p:nvSpPr>
          <p:spPr bwMode="auto">
            <a:xfrm>
              <a:off x="-7064375" y="3843338"/>
              <a:ext cx="96838" cy="142875"/>
            </a:xfrm>
            <a:custGeom>
              <a:avLst/>
              <a:gdLst>
                <a:gd name="T0" fmla="*/ 26 w 26"/>
                <a:gd name="T1" fmla="*/ 2 h 38"/>
                <a:gd name="T2" fmla="*/ 12 w 26"/>
                <a:gd name="T3" fmla="*/ 38 h 38"/>
                <a:gd name="T4" fmla="*/ 0 w 26"/>
                <a:gd name="T5" fmla="*/ 18 h 38"/>
                <a:gd name="T6" fmla="*/ 3 w 26"/>
                <a:gd name="T7" fmla="*/ 10 h 38"/>
                <a:gd name="T8" fmla="*/ 26 w 26"/>
                <a:gd name="T9" fmla="*/ 0 h 38"/>
                <a:gd name="T10" fmla="*/ 26 w 26"/>
                <a:gd name="T11" fmla="*/ 2 h 38"/>
              </a:gdLst>
              <a:ahLst/>
              <a:cxnLst>
                <a:cxn ang="0">
                  <a:pos x="T0" y="T1"/>
                </a:cxn>
                <a:cxn ang="0">
                  <a:pos x="T2" y="T3"/>
                </a:cxn>
                <a:cxn ang="0">
                  <a:pos x="T4" y="T5"/>
                </a:cxn>
                <a:cxn ang="0">
                  <a:pos x="T6" y="T7"/>
                </a:cxn>
                <a:cxn ang="0">
                  <a:pos x="T8" y="T9"/>
                </a:cxn>
                <a:cxn ang="0">
                  <a:pos x="T10" y="T11"/>
                </a:cxn>
              </a:cxnLst>
              <a:rect l="0" t="0" r="r" b="b"/>
              <a:pathLst>
                <a:path w="26" h="38">
                  <a:moveTo>
                    <a:pt x="26" y="2"/>
                  </a:moveTo>
                  <a:cubicBezTo>
                    <a:pt x="26" y="16"/>
                    <a:pt x="21" y="29"/>
                    <a:pt x="12" y="38"/>
                  </a:cubicBezTo>
                  <a:cubicBezTo>
                    <a:pt x="0" y="18"/>
                    <a:pt x="0" y="18"/>
                    <a:pt x="0" y="18"/>
                  </a:cubicBezTo>
                  <a:cubicBezTo>
                    <a:pt x="3" y="10"/>
                    <a:pt x="3" y="10"/>
                    <a:pt x="3" y="10"/>
                  </a:cubicBezTo>
                  <a:cubicBezTo>
                    <a:pt x="26" y="0"/>
                    <a:pt x="26" y="0"/>
                    <a:pt x="26" y="0"/>
                  </a:cubicBezTo>
                  <a:cubicBezTo>
                    <a:pt x="26" y="1"/>
                    <a:pt x="26" y="1"/>
                    <a:pt x="2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2" name="Freeform 1197"/>
            <p:cNvSpPr>
              <a:spLocks/>
            </p:cNvSpPr>
            <p:nvPr/>
          </p:nvSpPr>
          <p:spPr bwMode="auto">
            <a:xfrm>
              <a:off x="-7234238" y="3959225"/>
              <a:ext cx="153988" cy="87313"/>
            </a:xfrm>
            <a:custGeom>
              <a:avLst/>
              <a:gdLst>
                <a:gd name="T0" fmla="*/ 41 w 41"/>
                <a:gd name="T1" fmla="*/ 19 h 23"/>
                <a:gd name="T2" fmla="*/ 24 w 41"/>
                <a:gd name="T3" fmla="*/ 23 h 23"/>
                <a:gd name="T4" fmla="*/ 0 w 41"/>
                <a:gd name="T5" fmla="*/ 18 h 23"/>
                <a:gd name="T6" fmla="*/ 16 w 41"/>
                <a:gd name="T7" fmla="*/ 0 h 23"/>
                <a:gd name="T8" fmla="*/ 24 w 41"/>
                <a:gd name="T9" fmla="*/ 0 h 23"/>
                <a:gd name="T10" fmla="*/ 41 w 41"/>
                <a:gd name="T11" fmla="*/ 19 h 23"/>
              </a:gdLst>
              <a:ahLst/>
              <a:cxnLst>
                <a:cxn ang="0">
                  <a:pos x="T0" y="T1"/>
                </a:cxn>
                <a:cxn ang="0">
                  <a:pos x="T2" y="T3"/>
                </a:cxn>
                <a:cxn ang="0">
                  <a:pos x="T4" y="T5"/>
                </a:cxn>
                <a:cxn ang="0">
                  <a:pos x="T6" y="T7"/>
                </a:cxn>
                <a:cxn ang="0">
                  <a:pos x="T8" y="T9"/>
                </a:cxn>
                <a:cxn ang="0">
                  <a:pos x="T10" y="T11"/>
                </a:cxn>
              </a:cxnLst>
              <a:rect l="0" t="0" r="r" b="b"/>
              <a:pathLst>
                <a:path w="41" h="23">
                  <a:moveTo>
                    <a:pt x="41" y="19"/>
                  </a:moveTo>
                  <a:cubicBezTo>
                    <a:pt x="35" y="21"/>
                    <a:pt x="29" y="22"/>
                    <a:pt x="24" y="23"/>
                  </a:cubicBezTo>
                  <a:cubicBezTo>
                    <a:pt x="15" y="23"/>
                    <a:pt x="7" y="21"/>
                    <a:pt x="0" y="18"/>
                  </a:cubicBezTo>
                  <a:cubicBezTo>
                    <a:pt x="16" y="0"/>
                    <a:pt x="16" y="0"/>
                    <a:pt x="16" y="0"/>
                  </a:cubicBezTo>
                  <a:cubicBezTo>
                    <a:pt x="24" y="0"/>
                    <a:pt x="24" y="0"/>
                    <a:pt x="24" y="0"/>
                  </a:cubicBezTo>
                  <a:lnTo>
                    <a:pt x="41"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3" name="Freeform 1198"/>
            <p:cNvSpPr>
              <a:spLocks/>
            </p:cNvSpPr>
            <p:nvPr/>
          </p:nvSpPr>
          <p:spPr bwMode="auto">
            <a:xfrm>
              <a:off x="-7339013" y="3832225"/>
              <a:ext cx="90488" cy="149225"/>
            </a:xfrm>
            <a:custGeom>
              <a:avLst/>
              <a:gdLst>
                <a:gd name="T0" fmla="*/ 24 w 24"/>
                <a:gd name="T1" fmla="*/ 18 h 40"/>
                <a:gd name="T2" fmla="*/ 12 w 24"/>
                <a:gd name="T3" fmla="*/ 40 h 40"/>
                <a:gd name="T4" fmla="*/ 0 w 24"/>
                <a:gd name="T5" fmla="*/ 9 h 40"/>
                <a:gd name="T6" fmla="*/ 0 w 24"/>
                <a:gd name="T7" fmla="*/ 0 h 40"/>
                <a:gd name="T8" fmla="*/ 22 w 24"/>
                <a:gd name="T9" fmla="*/ 10 h 40"/>
                <a:gd name="T10" fmla="*/ 24 w 24"/>
                <a:gd name="T11" fmla="*/ 18 h 40"/>
              </a:gdLst>
              <a:ahLst/>
              <a:cxnLst>
                <a:cxn ang="0">
                  <a:pos x="T0" y="T1"/>
                </a:cxn>
                <a:cxn ang="0">
                  <a:pos x="T2" y="T3"/>
                </a:cxn>
                <a:cxn ang="0">
                  <a:pos x="T4" y="T5"/>
                </a:cxn>
                <a:cxn ang="0">
                  <a:pos x="T6" y="T7"/>
                </a:cxn>
                <a:cxn ang="0">
                  <a:pos x="T8" y="T9"/>
                </a:cxn>
                <a:cxn ang="0">
                  <a:pos x="T10" y="T11"/>
                </a:cxn>
              </a:cxnLst>
              <a:rect l="0" t="0" r="r" b="b"/>
              <a:pathLst>
                <a:path w="24" h="40">
                  <a:moveTo>
                    <a:pt x="24" y="18"/>
                  </a:moveTo>
                  <a:cubicBezTo>
                    <a:pt x="12" y="40"/>
                    <a:pt x="12" y="40"/>
                    <a:pt x="12" y="40"/>
                  </a:cubicBezTo>
                  <a:cubicBezTo>
                    <a:pt x="5" y="31"/>
                    <a:pt x="0" y="21"/>
                    <a:pt x="0" y="9"/>
                  </a:cubicBezTo>
                  <a:cubicBezTo>
                    <a:pt x="0" y="6"/>
                    <a:pt x="0" y="3"/>
                    <a:pt x="0" y="0"/>
                  </a:cubicBezTo>
                  <a:cubicBezTo>
                    <a:pt x="22" y="10"/>
                    <a:pt x="22" y="10"/>
                    <a:pt x="22" y="10"/>
                  </a:cubicBezTo>
                  <a:lnTo>
                    <a:pt x="24"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4" name="Freeform 1199"/>
            <p:cNvSpPr>
              <a:spLocks/>
            </p:cNvSpPr>
            <p:nvPr/>
          </p:nvSpPr>
          <p:spPr bwMode="auto">
            <a:xfrm>
              <a:off x="-7312025" y="3675063"/>
              <a:ext cx="127000" cy="107950"/>
            </a:xfrm>
            <a:custGeom>
              <a:avLst/>
              <a:gdLst>
                <a:gd name="T0" fmla="*/ 34 w 34"/>
                <a:gd name="T1" fmla="*/ 0 h 29"/>
                <a:gd name="T2" fmla="*/ 31 w 34"/>
                <a:gd name="T3" fmla="*/ 24 h 29"/>
                <a:gd name="T4" fmla="*/ 24 w 34"/>
                <a:gd name="T5" fmla="*/ 29 h 29"/>
                <a:gd name="T6" fmla="*/ 0 w 34"/>
                <a:gd name="T7" fmla="*/ 24 h 29"/>
                <a:gd name="T8" fmla="*/ 34 w 34"/>
                <a:gd name="T9" fmla="*/ 0 h 29"/>
              </a:gdLst>
              <a:ahLst/>
              <a:cxnLst>
                <a:cxn ang="0">
                  <a:pos x="T0" y="T1"/>
                </a:cxn>
                <a:cxn ang="0">
                  <a:pos x="T2" y="T3"/>
                </a:cxn>
                <a:cxn ang="0">
                  <a:pos x="T4" y="T5"/>
                </a:cxn>
                <a:cxn ang="0">
                  <a:pos x="T6" y="T7"/>
                </a:cxn>
                <a:cxn ang="0">
                  <a:pos x="T8" y="T9"/>
                </a:cxn>
              </a:cxnLst>
              <a:rect l="0" t="0" r="r" b="b"/>
              <a:pathLst>
                <a:path w="34" h="29">
                  <a:moveTo>
                    <a:pt x="34" y="0"/>
                  </a:moveTo>
                  <a:cubicBezTo>
                    <a:pt x="31" y="24"/>
                    <a:pt x="31" y="24"/>
                    <a:pt x="31" y="24"/>
                  </a:cubicBezTo>
                  <a:cubicBezTo>
                    <a:pt x="24" y="29"/>
                    <a:pt x="24" y="29"/>
                    <a:pt x="24" y="29"/>
                  </a:cubicBezTo>
                  <a:cubicBezTo>
                    <a:pt x="0" y="24"/>
                    <a:pt x="0" y="24"/>
                    <a:pt x="0" y="24"/>
                  </a:cubicBezTo>
                  <a:cubicBezTo>
                    <a:pt x="7" y="12"/>
                    <a:pt x="19" y="3"/>
                    <a:pt x="3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5" name="Freeform 1200"/>
            <p:cNvSpPr>
              <a:spLocks/>
            </p:cNvSpPr>
            <p:nvPr/>
          </p:nvSpPr>
          <p:spPr bwMode="auto">
            <a:xfrm>
              <a:off x="-7110413" y="3678238"/>
              <a:ext cx="120650" cy="112713"/>
            </a:xfrm>
            <a:custGeom>
              <a:avLst/>
              <a:gdLst>
                <a:gd name="T0" fmla="*/ 32 w 32"/>
                <a:gd name="T1" fmla="*/ 25 h 30"/>
                <a:gd name="T2" fmla="*/ 9 w 32"/>
                <a:gd name="T3" fmla="*/ 30 h 30"/>
                <a:gd name="T4" fmla="*/ 2 w 32"/>
                <a:gd name="T5" fmla="*/ 25 h 30"/>
                <a:gd name="T6" fmla="*/ 0 w 32"/>
                <a:gd name="T7" fmla="*/ 0 h 30"/>
                <a:gd name="T8" fmla="*/ 32 w 32"/>
                <a:gd name="T9" fmla="*/ 25 h 30"/>
              </a:gdLst>
              <a:ahLst/>
              <a:cxnLst>
                <a:cxn ang="0">
                  <a:pos x="T0" y="T1"/>
                </a:cxn>
                <a:cxn ang="0">
                  <a:pos x="T2" y="T3"/>
                </a:cxn>
                <a:cxn ang="0">
                  <a:pos x="T4" y="T5"/>
                </a:cxn>
                <a:cxn ang="0">
                  <a:pos x="T6" y="T7"/>
                </a:cxn>
                <a:cxn ang="0">
                  <a:pos x="T8" y="T9"/>
                </a:cxn>
              </a:cxnLst>
              <a:rect l="0" t="0" r="r" b="b"/>
              <a:pathLst>
                <a:path w="32" h="30">
                  <a:moveTo>
                    <a:pt x="32" y="25"/>
                  </a:moveTo>
                  <a:cubicBezTo>
                    <a:pt x="9" y="30"/>
                    <a:pt x="9" y="30"/>
                    <a:pt x="9" y="30"/>
                  </a:cubicBezTo>
                  <a:cubicBezTo>
                    <a:pt x="2" y="25"/>
                    <a:pt x="2" y="25"/>
                    <a:pt x="2" y="25"/>
                  </a:cubicBezTo>
                  <a:cubicBezTo>
                    <a:pt x="0" y="0"/>
                    <a:pt x="0" y="0"/>
                    <a:pt x="0" y="0"/>
                  </a:cubicBezTo>
                  <a:cubicBezTo>
                    <a:pt x="13" y="3"/>
                    <a:pt x="25" y="12"/>
                    <a:pt x="32" y="2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6" name="Freeform 1201"/>
            <p:cNvSpPr>
              <a:spLocks noEditPoints="1"/>
            </p:cNvSpPr>
            <p:nvPr/>
          </p:nvSpPr>
          <p:spPr bwMode="auto">
            <a:xfrm>
              <a:off x="-9847263" y="3576638"/>
              <a:ext cx="565150" cy="563563"/>
            </a:xfrm>
            <a:custGeom>
              <a:avLst/>
              <a:gdLst>
                <a:gd name="T0" fmla="*/ 123 w 151"/>
                <a:gd name="T1" fmla="*/ 17 h 150"/>
                <a:gd name="T2" fmla="*/ 76 w 151"/>
                <a:gd name="T3" fmla="*/ 0 h 150"/>
                <a:gd name="T4" fmla="*/ 28 w 151"/>
                <a:gd name="T5" fmla="*/ 17 h 150"/>
                <a:gd name="T6" fmla="*/ 12 w 151"/>
                <a:gd name="T7" fmla="*/ 36 h 150"/>
                <a:gd name="T8" fmla="*/ 0 w 151"/>
                <a:gd name="T9" fmla="*/ 75 h 150"/>
                <a:gd name="T10" fmla="*/ 12 w 151"/>
                <a:gd name="T11" fmla="*/ 115 h 150"/>
                <a:gd name="T12" fmla="*/ 76 w 151"/>
                <a:gd name="T13" fmla="*/ 150 h 150"/>
                <a:gd name="T14" fmla="*/ 151 w 151"/>
                <a:gd name="T15" fmla="*/ 75 h 150"/>
                <a:gd name="T16" fmla="*/ 123 w 151"/>
                <a:gd name="T17" fmla="*/ 17 h 150"/>
                <a:gd name="T18" fmla="*/ 76 w 151"/>
                <a:gd name="T19" fmla="*/ 133 h 150"/>
                <a:gd name="T20" fmla="*/ 18 w 151"/>
                <a:gd name="T21" fmla="*/ 75 h 150"/>
                <a:gd name="T22" fmla="*/ 76 w 151"/>
                <a:gd name="T23" fmla="*/ 17 h 150"/>
                <a:gd name="T24" fmla="*/ 134 w 151"/>
                <a:gd name="T25" fmla="*/ 75 h 150"/>
                <a:gd name="T26" fmla="*/ 76 w 151"/>
                <a:gd name="T27"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50">
                  <a:moveTo>
                    <a:pt x="123" y="17"/>
                  </a:moveTo>
                  <a:cubicBezTo>
                    <a:pt x="110" y="7"/>
                    <a:pt x="94" y="0"/>
                    <a:pt x="76" y="0"/>
                  </a:cubicBezTo>
                  <a:cubicBezTo>
                    <a:pt x="57" y="0"/>
                    <a:pt x="41" y="7"/>
                    <a:pt x="28" y="17"/>
                  </a:cubicBezTo>
                  <a:cubicBezTo>
                    <a:pt x="21" y="22"/>
                    <a:pt x="16" y="29"/>
                    <a:pt x="12" y="36"/>
                  </a:cubicBezTo>
                  <a:cubicBezTo>
                    <a:pt x="4" y="47"/>
                    <a:pt x="0" y="61"/>
                    <a:pt x="0" y="75"/>
                  </a:cubicBezTo>
                  <a:cubicBezTo>
                    <a:pt x="0" y="90"/>
                    <a:pt x="4" y="103"/>
                    <a:pt x="12" y="115"/>
                  </a:cubicBezTo>
                  <a:cubicBezTo>
                    <a:pt x="25" y="136"/>
                    <a:pt x="48" y="150"/>
                    <a:pt x="76" y="150"/>
                  </a:cubicBezTo>
                  <a:cubicBezTo>
                    <a:pt x="117" y="150"/>
                    <a:pt x="151" y="117"/>
                    <a:pt x="151" y="75"/>
                  </a:cubicBezTo>
                  <a:cubicBezTo>
                    <a:pt x="151" y="52"/>
                    <a:pt x="140" y="31"/>
                    <a:pt x="123" y="17"/>
                  </a:cubicBezTo>
                  <a:close/>
                  <a:moveTo>
                    <a:pt x="76" y="133"/>
                  </a:moveTo>
                  <a:cubicBezTo>
                    <a:pt x="43" y="133"/>
                    <a:pt x="18" y="107"/>
                    <a:pt x="18" y="75"/>
                  </a:cubicBezTo>
                  <a:cubicBezTo>
                    <a:pt x="18" y="43"/>
                    <a:pt x="43" y="17"/>
                    <a:pt x="76" y="17"/>
                  </a:cubicBezTo>
                  <a:cubicBezTo>
                    <a:pt x="108" y="17"/>
                    <a:pt x="134" y="43"/>
                    <a:pt x="134" y="75"/>
                  </a:cubicBezTo>
                  <a:cubicBezTo>
                    <a:pt x="134" y="107"/>
                    <a:pt x="108" y="133"/>
                    <a:pt x="76" y="133"/>
                  </a:cubicBezTo>
                  <a:close/>
                </a:path>
              </a:pathLst>
            </a:custGeom>
            <a:solidFill>
              <a:srgbClr val="213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7" name="Freeform 1202"/>
            <p:cNvSpPr>
              <a:spLocks noEditPoints="1"/>
            </p:cNvSpPr>
            <p:nvPr/>
          </p:nvSpPr>
          <p:spPr bwMode="auto">
            <a:xfrm>
              <a:off x="-9780588" y="3640138"/>
              <a:ext cx="434975" cy="436563"/>
            </a:xfrm>
            <a:custGeom>
              <a:avLst/>
              <a:gdLst>
                <a:gd name="T0" fmla="*/ 58 w 116"/>
                <a:gd name="T1" fmla="*/ 0 h 116"/>
                <a:gd name="T2" fmla="*/ 0 w 116"/>
                <a:gd name="T3" fmla="*/ 58 h 116"/>
                <a:gd name="T4" fmla="*/ 58 w 116"/>
                <a:gd name="T5" fmla="*/ 116 h 116"/>
                <a:gd name="T6" fmla="*/ 116 w 116"/>
                <a:gd name="T7" fmla="*/ 58 h 116"/>
                <a:gd name="T8" fmla="*/ 58 w 116"/>
                <a:gd name="T9" fmla="*/ 0 h 116"/>
                <a:gd name="T10" fmla="*/ 60 w 116"/>
                <a:gd name="T11" fmla="*/ 111 h 116"/>
                <a:gd name="T12" fmla="*/ 5 w 116"/>
                <a:gd name="T13" fmla="*/ 61 h 116"/>
                <a:gd name="T14" fmla="*/ 55 w 116"/>
                <a:gd name="T15" fmla="*/ 5 h 116"/>
                <a:gd name="T16" fmla="*/ 110 w 116"/>
                <a:gd name="T17" fmla="*/ 56 h 116"/>
                <a:gd name="T18" fmla="*/ 60 w 116"/>
                <a:gd name="T19"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6">
                  <a:moveTo>
                    <a:pt x="58" y="0"/>
                  </a:moveTo>
                  <a:cubicBezTo>
                    <a:pt x="25" y="0"/>
                    <a:pt x="0" y="26"/>
                    <a:pt x="0" y="58"/>
                  </a:cubicBezTo>
                  <a:cubicBezTo>
                    <a:pt x="0" y="90"/>
                    <a:pt x="25" y="116"/>
                    <a:pt x="58" y="116"/>
                  </a:cubicBezTo>
                  <a:cubicBezTo>
                    <a:pt x="90" y="116"/>
                    <a:pt x="116" y="90"/>
                    <a:pt x="116" y="58"/>
                  </a:cubicBezTo>
                  <a:cubicBezTo>
                    <a:pt x="116" y="26"/>
                    <a:pt x="90" y="0"/>
                    <a:pt x="58" y="0"/>
                  </a:cubicBezTo>
                  <a:close/>
                  <a:moveTo>
                    <a:pt x="60" y="111"/>
                  </a:moveTo>
                  <a:cubicBezTo>
                    <a:pt x="31" y="112"/>
                    <a:pt x="6" y="90"/>
                    <a:pt x="5" y="61"/>
                  </a:cubicBezTo>
                  <a:cubicBezTo>
                    <a:pt x="3" y="31"/>
                    <a:pt x="26" y="7"/>
                    <a:pt x="55" y="5"/>
                  </a:cubicBezTo>
                  <a:cubicBezTo>
                    <a:pt x="84" y="4"/>
                    <a:pt x="109" y="27"/>
                    <a:pt x="110" y="56"/>
                  </a:cubicBezTo>
                  <a:cubicBezTo>
                    <a:pt x="112" y="85"/>
                    <a:pt x="89" y="110"/>
                    <a:pt x="60" y="111"/>
                  </a:cubicBezTo>
                  <a:close/>
                </a:path>
              </a:pathLst>
            </a:custGeom>
            <a:solidFill>
              <a:srgbClr val="2D4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8" name="Freeform 1203"/>
            <p:cNvSpPr>
              <a:spLocks noEditPoints="1"/>
            </p:cNvSpPr>
            <p:nvPr/>
          </p:nvSpPr>
          <p:spPr bwMode="auto">
            <a:xfrm>
              <a:off x="-9769475" y="3656013"/>
              <a:ext cx="409575" cy="404813"/>
            </a:xfrm>
            <a:custGeom>
              <a:avLst/>
              <a:gdLst>
                <a:gd name="T0" fmla="*/ 2 w 109"/>
                <a:gd name="T1" fmla="*/ 57 h 108"/>
                <a:gd name="T2" fmla="*/ 107 w 109"/>
                <a:gd name="T3" fmla="*/ 52 h 108"/>
                <a:gd name="T4" fmla="*/ 103 w 109"/>
                <a:gd name="T5" fmla="*/ 44 h 108"/>
                <a:gd name="T6" fmla="*/ 68 w 109"/>
                <a:gd name="T7" fmla="*/ 46 h 108"/>
                <a:gd name="T8" fmla="*/ 103 w 109"/>
                <a:gd name="T9" fmla="*/ 44 h 108"/>
                <a:gd name="T10" fmla="*/ 75 w 109"/>
                <a:gd name="T11" fmla="*/ 36 h 108"/>
                <a:gd name="T12" fmla="*/ 66 w 109"/>
                <a:gd name="T13" fmla="*/ 6 h 108"/>
                <a:gd name="T14" fmla="*/ 62 w 109"/>
                <a:gd name="T15" fmla="*/ 49 h 108"/>
                <a:gd name="T16" fmla="*/ 64 w 109"/>
                <a:gd name="T17" fmla="*/ 53 h 108"/>
                <a:gd name="T18" fmla="*/ 62 w 109"/>
                <a:gd name="T19" fmla="*/ 49 h 108"/>
                <a:gd name="T20" fmla="*/ 58 w 109"/>
                <a:gd name="T21" fmla="*/ 63 h 108"/>
                <a:gd name="T22" fmla="*/ 61 w 109"/>
                <a:gd name="T23" fmla="*/ 60 h 108"/>
                <a:gd name="T24" fmla="*/ 53 w 109"/>
                <a:gd name="T25" fmla="*/ 5 h 108"/>
                <a:gd name="T26" fmla="*/ 61 w 109"/>
                <a:gd name="T27" fmla="*/ 39 h 108"/>
                <a:gd name="T28" fmla="*/ 53 w 109"/>
                <a:gd name="T29" fmla="*/ 5 h 108"/>
                <a:gd name="T30" fmla="*/ 55 w 109"/>
                <a:gd name="T31" fmla="*/ 47 h 108"/>
                <a:gd name="T32" fmla="*/ 55 w 109"/>
                <a:gd name="T33" fmla="*/ 43 h 108"/>
                <a:gd name="T34" fmla="*/ 55 w 109"/>
                <a:gd name="T35" fmla="*/ 48 h 108"/>
                <a:gd name="T36" fmla="*/ 55 w 109"/>
                <a:gd name="T37" fmla="*/ 60 h 108"/>
                <a:gd name="T38" fmla="*/ 55 w 109"/>
                <a:gd name="T39" fmla="*/ 48 h 108"/>
                <a:gd name="T40" fmla="*/ 48 w 109"/>
                <a:gd name="T41" fmla="*/ 63 h 108"/>
                <a:gd name="T42" fmla="*/ 50 w 109"/>
                <a:gd name="T43" fmla="*/ 60 h 108"/>
                <a:gd name="T44" fmla="*/ 48 w 109"/>
                <a:gd name="T45" fmla="*/ 52 h 108"/>
                <a:gd name="T46" fmla="*/ 44 w 109"/>
                <a:gd name="T47" fmla="*/ 51 h 108"/>
                <a:gd name="T48" fmla="*/ 48 w 109"/>
                <a:gd name="T49" fmla="*/ 52 h 108"/>
                <a:gd name="T50" fmla="*/ 43 w 109"/>
                <a:gd name="T51" fmla="*/ 29 h 108"/>
                <a:gd name="T52" fmla="*/ 12 w 109"/>
                <a:gd name="T53" fmla="*/ 29 h 108"/>
                <a:gd name="T54" fmla="*/ 9 w 109"/>
                <a:gd name="T55" fmla="*/ 34 h 108"/>
                <a:gd name="T56" fmla="*/ 39 w 109"/>
                <a:gd name="T57" fmla="*/ 53 h 108"/>
                <a:gd name="T58" fmla="*/ 9 w 109"/>
                <a:gd name="T59" fmla="*/ 34 h 108"/>
                <a:gd name="T60" fmla="*/ 5 w 109"/>
                <a:gd name="T61" fmla="*/ 56 h 108"/>
                <a:gd name="T62" fmla="*/ 27 w 109"/>
                <a:gd name="T63" fmla="*/ 57 h 108"/>
                <a:gd name="T64" fmla="*/ 17 w 109"/>
                <a:gd name="T65" fmla="*/ 87 h 108"/>
                <a:gd name="T66" fmla="*/ 40 w 109"/>
                <a:gd name="T67" fmla="*/ 63 h 108"/>
                <a:gd name="T68" fmla="*/ 26 w 109"/>
                <a:gd name="T69" fmla="*/ 95 h 108"/>
                <a:gd name="T70" fmla="*/ 57 w 109"/>
                <a:gd name="T71" fmla="*/ 104 h 108"/>
                <a:gd name="T72" fmla="*/ 49 w 109"/>
                <a:gd name="T73" fmla="*/ 81 h 108"/>
                <a:gd name="T74" fmla="*/ 74 w 109"/>
                <a:gd name="T75" fmla="*/ 100 h 108"/>
                <a:gd name="T76" fmla="*/ 79 w 109"/>
                <a:gd name="T77" fmla="*/ 97 h 108"/>
                <a:gd name="T78" fmla="*/ 66 w 109"/>
                <a:gd name="T79" fmla="*/ 64 h 108"/>
                <a:gd name="T80" fmla="*/ 79 w 109"/>
                <a:gd name="T81" fmla="*/ 97 h 108"/>
                <a:gd name="T82" fmla="*/ 78 w 109"/>
                <a:gd name="T83" fmla="*/ 68 h 108"/>
                <a:gd name="T84" fmla="*/ 104 w 109"/>
                <a:gd name="T85" fmla="*/ 50 h 108"/>
                <a:gd name="T86" fmla="*/ 90 w 109"/>
                <a:gd name="T87"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 h="108">
                  <a:moveTo>
                    <a:pt x="52" y="1"/>
                  </a:moveTo>
                  <a:cubicBezTo>
                    <a:pt x="23" y="3"/>
                    <a:pt x="0" y="27"/>
                    <a:pt x="2" y="57"/>
                  </a:cubicBezTo>
                  <a:cubicBezTo>
                    <a:pt x="3" y="86"/>
                    <a:pt x="28" y="108"/>
                    <a:pt x="57" y="107"/>
                  </a:cubicBezTo>
                  <a:cubicBezTo>
                    <a:pt x="86" y="106"/>
                    <a:pt x="109" y="81"/>
                    <a:pt x="107" y="52"/>
                  </a:cubicBezTo>
                  <a:cubicBezTo>
                    <a:pt x="106" y="23"/>
                    <a:pt x="81" y="0"/>
                    <a:pt x="52" y="1"/>
                  </a:cubicBezTo>
                  <a:close/>
                  <a:moveTo>
                    <a:pt x="103" y="44"/>
                  </a:moveTo>
                  <a:cubicBezTo>
                    <a:pt x="71" y="55"/>
                    <a:pt x="71" y="55"/>
                    <a:pt x="71" y="55"/>
                  </a:cubicBezTo>
                  <a:cubicBezTo>
                    <a:pt x="68" y="46"/>
                    <a:pt x="68" y="46"/>
                    <a:pt x="68" y="46"/>
                  </a:cubicBezTo>
                  <a:cubicBezTo>
                    <a:pt x="101" y="38"/>
                    <a:pt x="101" y="38"/>
                    <a:pt x="101" y="38"/>
                  </a:cubicBezTo>
                  <a:cubicBezTo>
                    <a:pt x="102" y="40"/>
                    <a:pt x="102" y="42"/>
                    <a:pt x="103" y="44"/>
                  </a:cubicBezTo>
                  <a:close/>
                  <a:moveTo>
                    <a:pt x="98" y="31"/>
                  </a:moveTo>
                  <a:cubicBezTo>
                    <a:pt x="75" y="36"/>
                    <a:pt x="75" y="36"/>
                    <a:pt x="75" y="36"/>
                  </a:cubicBezTo>
                  <a:cubicBezTo>
                    <a:pt x="69" y="31"/>
                    <a:pt x="69" y="31"/>
                    <a:pt x="69" y="31"/>
                  </a:cubicBezTo>
                  <a:cubicBezTo>
                    <a:pt x="66" y="6"/>
                    <a:pt x="66" y="6"/>
                    <a:pt x="66" y="6"/>
                  </a:cubicBezTo>
                  <a:cubicBezTo>
                    <a:pt x="80" y="9"/>
                    <a:pt x="91" y="18"/>
                    <a:pt x="98" y="31"/>
                  </a:cubicBezTo>
                  <a:close/>
                  <a:moveTo>
                    <a:pt x="62" y="49"/>
                  </a:moveTo>
                  <a:cubicBezTo>
                    <a:pt x="63" y="49"/>
                    <a:pt x="65" y="50"/>
                    <a:pt x="65" y="51"/>
                  </a:cubicBezTo>
                  <a:cubicBezTo>
                    <a:pt x="65" y="52"/>
                    <a:pt x="65" y="53"/>
                    <a:pt x="64" y="53"/>
                  </a:cubicBezTo>
                  <a:cubicBezTo>
                    <a:pt x="63" y="54"/>
                    <a:pt x="61" y="53"/>
                    <a:pt x="61" y="52"/>
                  </a:cubicBezTo>
                  <a:cubicBezTo>
                    <a:pt x="61" y="51"/>
                    <a:pt x="61" y="50"/>
                    <a:pt x="62" y="49"/>
                  </a:cubicBezTo>
                  <a:close/>
                  <a:moveTo>
                    <a:pt x="61" y="63"/>
                  </a:moveTo>
                  <a:cubicBezTo>
                    <a:pt x="60" y="64"/>
                    <a:pt x="59" y="63"/>
                    <a:pt x="58" y="63"/>
                  </a:cubicBezTo>
                  <a:cubicBezTo>
                    <a:pt x="58" y="62"/>
                    <a:pt x="58" y="60"/>
                    <a:pt x="59" y="60"/>
                  </a:cubicBezTo>
                  <a:cubicBezTo>
                    <a:pt x="59" y="59"/>
                    <a:pt x="61" y="59"/>
                    <a:pt x="61" y="60"/>
                  </a:cubicBezTo>
                  <a:cubicBezTo>
                    <a:pt x="62" y="61"/>
                    <a:pt x="62" y="62"/>
                    <a:pt x="61" y="63"/>
                  </a:cubicBezTo>
                  <a:close/>
                  <a:moveTo>
                    <a:pt x="53" y="5"/>
                  </a:moveTo>
                  <a:cubicBezTo>
                    <a:pt x="55" y="5"/>
                    <a:pt x="57" y="5"/>
                    <a:pt x="59" y="5"/>
                  </a:cubicBezTo>
                  <a:cubicBezTo>
                    <a:pt x="61" y="39"/>
                    <a:pt x="61" y="39"/>
                    <a:pt x="61" y="39"/>
                  </a:cubicBezTo>
                  <a:cubicBezTo>
                    <a:pt x="51" y="39"/>
                    <a:pt x="51" y="39"/>
                    <a:pt x="51" y="39"/>
                  </a:cubicBezTo>
                  <a:lnTo>
                    <a:pt x="53" y="5"/>
                  </a:lnTo>
                  <a:close/>
                  <a:moveTo>
                    <a:pt x="57" y="45"/>
                  </a:moveTo>
                  <a:cubicBezTo>
                    <a:pt x="57" y="46"/>
                    <a:pt x="56" y="47"/>
                    <a:pt x="55" y="47"/>
                  </a:cubicBezTo>
                  <a:cubicBezTo>
                    <a:pt x="53" y="47"/>
                    <a:pt x="53" y="46"/>
                    <a:pt x="53" y="45"/>
                  </a:cubicBezTo>
                  <a:cubicBezTo>
                    <a:pt x="53" y="44"/>
                    <a:pt x="53" y="43"/>
                    <a:pt x="55" y="43"/>
                  </a:cubicBezTo>
                  <a:cubicBezTo>
                    <a:pt x="56" y="43"/>
                    <a:pt x="57" y="44"/>
                    <a:pt x="57" y="45"/>
                  </a:cubicBezTo>
                  <a:close/>
                  <a:moveTo>
                    <a:pt x="55" y="48"/>
                  </a:moveTo>
                  <a:cubicBezTo>
                    <a:pt x="58" y="48"/>
                    <a:pt x="61" y="51"/>
                    <a:pt x="61" y="54"/>
                  </a:cubicBezTo>
                  <a:cubicBezTo>
                    <a:pt x="61" y="58"/>
                    <a:pt x="58" y="60"/>
                    <a:pt x="55" y="60"/>
                  </a:cubicBezTo>
                  <a:cubicBezTo>
                    <a:pt x="51" y="60"/>
                    <a:pt x="48" y="58"/>
                    <a:pt x="48" y="54"/>
                  </a:cubicBezTo>
                  <a:cubicBezTo>
                    <a:pt x="48" y="51"/>
                    <a:pt x="51" y="48"/>
                    <a:pt x="55" y="48"/>
                  </a:cubicBezTo>
                  <a:close/>
                  <a:moveTo>
                    <a:pt x="51" y="63"/>
                  </a:moveTo>
                  <a:cubicBezTo>
                    <a:pt x="50" y="63"/>
                    <a:pt x="49" y="64"/>
                    <a:pt x="48" y="63"/>
                  </a:cubicBezTo>
                  <a:cubicBezTo>
                    <a:pt x="47" y="62"/>
                    <a:pt x="47" y="61"/>
                    <a:pt x="48" y="60"/>
                  </a:cubicBezTo>
                  <a:cubicBezTo>
                    <a:pt x="48" y="59"/>
                    <a:pt x="49" y="59"/>
                    <a:pt x="50" y="60"/>
                  </a:cubicBezTo>
                  <a:cubicBezTo>
                    <a:pt x="51" y="60"/>
                    <a:pt x="51" y="62"/>
                    <a:pt x="51" y="63"/>
                  </a:cubicBezTo>
                  <a:close/>
                  <a:moveTo>
                    <a:pt x="48" y="52"/>
                  </a:moveTo>
                  <a:cubicBezTo>
                    <a:pt x="47" y="53"/>
                    <a:pt x="46" y="54"/>
                    <a:pt x="45" y="53"/>
                  </a:cubicBezTo>
                  <a:cubicBezTo>
                    <a:pt x="44" y="53"/>
                    <a:pt x="44" y="52"/>
                    <a:pt x="44" y="51"/>
                  </a:cubicBezTo>
                  <a:cubicBezTo>
                    <a:pt x="44" y="50"/>
                    <a:pt x="45" y="49"/>
                    <a:pt x="47" y="49"/>
                  </a:cubicBezTo>
                  <a:cubicBezTo>
                    <a:pt x="48" y="50"/>
                    <a:pt x="48" y="51"/>
                    <a:pt x="48" y="52"/>
                  </a:cubicBezTo>
                  <a:close/>
                  <a:moveTo>
                    <a:pt x="46" y="5"/>
                  </a:moveTo>
                  <a:cubicBezTo>
                    <a:pt x="43" y="29"/>
                    <a:pt x="43" y="29"/>
                    <a:pt x="43" y="29"/>
                  </a:cubicBezTo>
                  <a:cubicBezTo>
                    <a:pt x="37" y="34"/>
                    <a:pt x="37" y="34"/>
                    <a:pt x="37" y="34"/>
                  </a:cubicBezTo>
                  <a:cubicBezTo>
                    <a:pt x="12" y="29"/>
                    <a:pt x="12" y="29"/>
                    <a:pt x="12" y="29"/>
                  </a:cubicBezTo>
                  <a:cubicBezTo>
                    <a:pt x="19" y="17"/>
                    <a:pt x="31" y="8"/>
                    <a:pt x="46" y="5"/>
                  </a:cubicBezTo>
                  <a:close/>
                  <a:moveTo>
                    <a:pt x="9" y="34"/>
                  </a:moveTo>
                  <a:cubicBezTo>
                    <a:pt x="42" y="44"/>
                    <a:pt x="42" y="44"/>
                    <a:pt x="42" y="44"/>
                  </a:cubicBezTo>
                  <a:cubicBezTo>
                    <a:pt x="39" y="53"/>
                    <a:pt x="39" y="53"/>
                    <a:pt x="39" y="53"/>
                  </a:cubicBezTo>
                  <a:cubicBezTo>
                    <a:pt x="7" y="40"/>
                    <a:pt x="7" y="40"/>
                    <a:pt x="7" y="40"/>
                  </a:cubicBezTo>
                  <a:cubicBezTo>
                    <a:pt x="8" y="38"/>
                    <a:pt x="9" y="34"/>
                    <a:pt x="9" y="34"/>
                  </a:cubicBezTo>
                  <a:close/>
                  <a:moveTo>
                    <a:pt x="17" y="87"/>
                  </a:moveTo>
                  <a:cubicBezTo>
                    <a:pt x="10" y="78"/>
                    <a:pt x="6" y="68"/>
                    <a:pt x="5" y="56"/>
                  </a:cubicBezTo>
                  <a:cubicBezTo>
                    <a:pt x="5" y="53"/>
                    <a:pt x="5" y="50"/>
                    <a:pt x="5" y="47"/>
                  </a:cubicBezTo>
                  <a:cubicBezTo>
                    <a:pt x="27" y="57"/>
                    <a:pt x="27" y="57"/>
                    <a:pt x="27" y="57"/>
                  </a:cubicBezTo>
                  <a:cubicBezTo>
                    <a:pt x="29" y="65"/>
                    <a:pt x="29" y="65"/>
                    <a:pt x="29" y="65"/>
                  </a:cubicBezTo>
                  <a:lnTo>
                    <a:pt x="17" y="87"/>
                  </a:lnTo>
                  <a:close/>
                  <a:moveTo>
                    <a:pt x="22" y="91"/>
                  </a:moveTo>
                  <a:cubicBezTo>
                    <a:pt x="40" y="63"/>
                    <a:pt x="40" y="63"/>
                    <a:pt x="40" y="63"/>
                  </a:cubicBezTo>
                  <a:cubicBezTo>
                    <a:pt x="48" y="69"/>
                    <a:pt x="48" y="69"/>
                    <a:pt x="48" y="69"/>
                  </a:cubicBezTo>
                  <a:cubicBezTo>
                    <a:pt x="26" y="95"/>
                    <a:pt x="26" y="95"/>
                    <a:pt x="26" y="95"/>
                  </a:cubicBezTo>
                  <a:cubicBezTo>
                    <a:pt x="25" y="94"/>
                    <a:pt x="23" y="92"/>
                    <a:pt x="22" y="91"/>
                  </a:cubicBezTo>
                  <a:close/>
                  <a:moveTo>
                    <a:pt x="57" y="104"/>
                  </a:moveTo>
                  <a:cubicBezTo>
                    <a:pt x="48" y="104"/>
                    <a:pt x="40" y="102"/>
                    <a:pt x="33" y="99"/>
                  </a:cubicBezTo>
                  <a:cubicBezTo>
                    <a:pt x="49" y="81"/>
                    <a:pt x="49" y="81"/>
                    <a:pt x="49" y="81"/>
                  </a:cubicBezTo>
                  <a:cubicBezTo>
                    <a:pt x="57" y="81"/>
                    <a:pt x="57" y="81"/>
                    <a:pt x="57" y="81"/>
                  </a:cubicBezTo>
                  <a:cubicBezTo>
                    <a:pt x="74" y="100"/>
                    <a:pt x="74" y="100"/>
                    <a:pt x="74" y="100"/>
                  </a:cubicBezTo>
                  <a:cubicBezTo>
                    <a:pt x="68" y="102"/>
                    <a:pt x="63" y="103"/>
                    <a:pt x="57" y="104"/>
                  </a:cubicBezTo>
                  <a:close/>
                  <a:moveTo>
                    <a:pt x="79" y="97"/>
                  </a:moveTo>
                  <a:cubicBezTo>
                    <a:pt x="59" y="70"/>
                    <a:pt x="59" y="70"/>
                    <a:pt x="59" y="70"/>
                  </a:cubicBezTo>
                  <a:cubicBezTo>
                    <a:pt x="66" y="64"/>
                    <a:pt x="66" y="64"/>
                    <a:pt x="66" y="64"/>
                  </a:cubicBezTo>
                  <a:cubicBezTo>
                    <a:pt x="85" y="94"/>
                    <a:pt x="85" y="94"/>
                    <a:pt x="85" y="94"/>
                  </a:cubicBezTo>
                  <a:cubicBezTo>
                    <a:pt x="83" y="95"/>
                    <a:pt x="81" y="96"/>
                    <a:pt x="79" y="97"/>
                  </a:cubicBezTo>
                  <a:close/>
                  <a:moveTo>
                    <a:pt x="90" y="88"/>
                  </a:moveTo>
                  <a:cubicBezTo>
                    <a:pt x="78" y="68"/>
                    <a:pt x="78" y="68"/>
                    <a:pt x="78" y="68"/>
                  </a:cubicBezTo>
                  <a:cubicBezTo>
                    <a:pt x="81" y="60"/>
                    <a:pt x="81" y="60"/>
                    <a:pt x="81" y="60"/>
                  </a:cubicBezTo>
                  <a:cubicBezTo>
                    <a:pt x="104" y="50"/>
                    <a:pt x="104" y="50"/>
                    <a:pt x="104" y="50"/>
                  </a:cubicBezTo>
                  <a:cubicBezTo>
                    <a:pt x="104" y="51"/>
                    <a:pt x="104" y="51"/>
                    <a:pt x="104" y="52"/>
                  </a:cubicBezTo>
                  <a:cubicBezTo>
                    <a:pt x="105" y="66"/>
                    <a:pt x="99" y="79"/>
                    <a:pt x="90" y="88"/>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29" name="Oval 1204"/>
            <p:cNvSpPr>
              <a:spLocks noChangeArrowheads="1"/>
            </p:cNvSpPr>
            <p:nvPr/>
          </p:nvSpPr>
          <p:spPr bwMode="auto">
            <a:xfrm>
              <a:off x="-9571038" y="3817938"/>
              <a:ext cx="15875" cy="142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0" name="Freeform 1205"/>
            <p:cNvSpPr>
              <a:spLocks/>
            </p:cNvSpPr>
            <p:nvPr/>
          </p:nvSpPr>
          <p:spPr bwMode="auto">
            <a:xfrm>
              <a:off x="-9540875" y="3840163"/>
              <a:ext cx="15875" cy="19050"/>
            </a:xfrm>
            <a:custGeom>
              <a:avLst/>
              <a:gdLst>
                <a:gd name="T0" fmla="*/ 4 w 4"/>
                <a:gd name="T1" fmla="*/ 2 h 5"/>
                <a:gd name="T2" fmla="*/ 3 w 4"/>
                <a:gd name="T3" fmla="*/ 4 h 5"/>
                <a:gd name="T4" fmla="*/ 0 w 4"/>
                <a:gd name="T5" fmla="*/ 3 h 5"/>
                <a:gd name="T6" fmla="*/ 1 w 4"/>
                <a:gd name="T7" fmla="*/ 0 h 5"/>
                <a:gd name="T8" fmla="*/ 4 w 4"/>
                <a:gd name="T9" fmla="*/ 2 h 5"/>
              </a:gdLst>
              <a:ahLst/>
              <a:cxnLst>
                <a:cxn ang="0">
                  <a:pos x="T0" y="T1"/>
                </a:cxn>
                <a:cxn ang="0">
                  <a:pos x="T2" y="T3"/>
                </a:cxn>
                <a:cxn ang="0">
                  <a:pos x="T4" y="T5"/>
                </a:cxn>
                <a:cxn ang="0">
                  <a:pos x="T6" y="T7"/>
                </a:cxn>
                <a:cxn ang="0">
                  <a:pos x="T8" y="T9"/>
                </a:cxn>
              </a:cxnLst>
              <a:rect l="0" t="0" r="r" b="b"/>
              <a:pathLst>
                <a:path w="4" h="5">
                  <a:moveTo>
                    <a:pt x="4" y="2"/>
                  </a:moveTo>
                  <a:cubicBezTo>
                    <a:pt x="4" y="3"/>
                    <a:pt x="4" y="4"/>
                    <a:pt x="3" y="4"/>
                  </a:cubicBezTo>
                  <a:cubicBezTo>
                    <a:pt x="2" y="5"/>
                    <a:pt x="0" y="4"/>
                    <a:pt x="0" y="3"/>
                  </a:cubicBezTo>
                  <a:cubicBezTo>
                    <a:pt x="0" y="2"/>
                    <a:pt x="0" y="1"/>
                    <a:pt x="1" y="0"/>
                  </a:cubicBezTo>
                  <a:cubicBezTo>
                    <a:pt x="2" y="0"/>
                    <a:pt x="4" y="1"/>
                    <a:pt x="4"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1" name="Freeform 1206"/>
            <p:cNvSpPr>
              <a:spLocks/>
            </p:cNvSpPr>
            <p:nvPr/>
          </p:nvSpPr>
          <p:spPr bwMode="auto">
            <a:xfrm>
              <a:off x="-9551988" y="3876675"/>
              <a:ext cx="15875" cy="19050"/>
            </a:xfrm>
            <a:custGeom>
              <a:avLst/>
              <a:gdLst>
                <a:gd name="T0" fmla="*/ 3 w 4"/>
                <a:gd name="T1" fmla="*/ 4 h 5"/>
                <a:gd name="T2" fmla="*/ 0 w 4"/>
                <a:gd name="T3" fmla="*/ 4 h 5"/>
                <a:gd name="T4" fmla="*/ 1 w 4"/>
                <a:gd name="T5" fmla="*/ 1 h 5"/>
                <a:gd name="T6" fmla="*/ 3 w 4"/>
                <a:gd name="T7" fmla="*/ 1 h 5"/>
                <a:gd name="T8" fmla="*/ 3 w 4"/>
                <a:gd name="T9" fmla="*/ 4 h 5"/>
              </a:gdLst>
              <a:ahLst/>
              <a:cxnLst>
                <a:cxn ang="0">
                  <a:pos x="T0" y="T1"/>
                </a:cxn>
                <a:cxn ang="0">
                  <a:pos x="T2" y="T3"/>
                </a:cxn>
                <a:cxn ang="0">
                  <a:pos x="T4" y="T5"/>
                </a:cxn>
                <a:cxn ang="0">
                  <a:pos x="T6" y="T7"/>
                </a:cxn>
                <a:cxn ang="0">
                  <a:pos x="T8" y="T9"/>
                </a:cxn>
              </a:cxnLst>
              <a:rect l="0" t="0" r="r" b="b"/>
              <a:pathLst>
                <a:path w="4" h="5">
                  <a:moveTo>
                    <a:pt x="3" y="4"/>
                  </a:moveTo>
                  <a:cubicBezTo>
                    <a:pt x="2" y="5"/>
                    <a:pt x="1" y="4"/>
                    <a:pt x="0" y="4"/>
                  </a:cubicBezTo>
                  <a:cubicBezTo>
                    <a:pt x="0" y="3"/>
                    <a:pt x="0" y="1"/>
                    <a:pt x="1" y="1"/>
                  </a:cubicBezTo>
                  <a:cubicBezTo>
                    <a:pt x="1" y="0"/>
                    <a:pt x="3" y="0"/>
                    <a:pt x="3" y="1"/>
                  </a:cubicBezTo>
                  <a:cubicBezTo>
                    <a:pt x="4" y="2"/>
                    <a:pt x="4" y="3"/>
                    <a:pt x="3"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2" name="Freeform 1207"/>
            <p:cNvSpPr>
              <a:spLocks/>
            </p:cNvSpPr>
            <p:nvPr/>
          </p:nvSpPr>
          <p:spPr bwMode="auto">
            <a:xfrm>
              <a:off x="-9593263" y="3876675"/>
              <a:ext cx="15875" cy="19050"/>
            </a:xfrm>
            <a:custGeom>
              <a:avLst/>
              <a:gdLst>
                <a:gd name="T0" fmla="*/ 4 w 4"/>
                <a:gd name="T1" fmla="*/ 4 h 5"/>
                <a:gd name="T2" fmla="*/ 1 w 4"/>
                <a:gd name="T3" fmla="*/ 4 h 5"/>
                <a:gd name="T4" fmla="*/ 1 w 4"/>
                <a:gd name="T5" fmla="*/ 1 h 5"/>
                <a:gd name="T6" fmla="*/ 3 w 4"/>
                <a:gd name="T7" fmla="*/ 1 h 5"/>
                <a:gd name="T8" fmla="*/ 4 w 4"/>
                <a:gd name="T9" fmla="*/ 4 h 5"/>
              </a:gdLst>
              <a:ahLst/>
              <a:cxnLst>
                <a:cxn ang="0">
                  <a:pos x="T0" y="T1"/>
                </a:cxn>
                <a:cxn ang="0">
                  <a:pos x="T2" y="T3"/>
                </a:cxn>
                <a:cxn ang="0">
                  <a:pos x="T4" y="T5"/>
                </a:cxn>
                <a:cxn ang="0">
                  <a:pos x="T6" y="T7"/>
                </a:cxn>
                <a:cxn ang="0">
                  <a:pos x="T8" y="T9"/>
                </a:cxn>
              </a:cxnLst>
              <a:rect l="0" t="0" r="r" b="b"/>
              <a:pathLst>
                <a:path w="4" h="5">
                  <a:moveTo>
                    <a:pt x="4" y="4"/>
                  </a:moveTo>
                  <a:cubicBezTo>
                    <a:pt x="3" y="4"/>
                    <a:pt x="2" y="5"/>
                    <a:pt x="1" y="4"/>
                  </a:cubicBezTo>
                  <a:cubicBezTo>
                    <a:pt x="0" y="3"/>
                    <a:pt x="0" y="2"/>
                    <a:pt x="1" y="1"/>
                  </a:cubicBezTo>
                  <a:cubicBezTo>
                    <a:pt x="1" y="0"/>
                    <a:pt x="2" y="0"/>
                    <a:pt x="3" y="1"/>
                  </a:cubicBezTo>
                  <a:cubicBezTo>
                    <a:pt x="4" y="1"/>
                    <a:pt x="4" y="3"/>
                    <a:pt x="4"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3" name="Freeform 1208"/>
            <p:cNvSpPr>
              <a:spLocks/>
            </p:cNvSpPr>
            <p:nvPr/>
          </p:nvSpPr>
          <p:spPr bwMode="auto">
            <a:xfrm>
              <a:off x="-9604375" y="3840163"/>
              <a:ext cx="15875" cy="19050"/>
            </a:xfrm>
            <a:custGeom>
              <a:avLst/>
              <a:gdLst>
                <a:gd name="T0" fmla="*/ 4 w 4"/>
                <a:gd name="T1" fmla="*/ 3 h 5"/>
                <a:gd name="T2" fmla="*/ 1 w 4"/>
                <a:gd name="T3" fmla="*/ 4 h 5"/>
                <a:gd name="T4" fmla="*/ 0 w 4"/>
                <a:gd name="T5" fmla="*/ 2 h 5"/>
                <a:gd name="T6" fmla="*/ 3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3" y="4"/>
                    <a:pt x="2" y="5"/>
                    <a:pt x="1" y="4"/>
                  </a:cubicBezTo>
                  <a:cubicBezTo>
                    <a:pt x="0" y="4"/>
                    <a:pt x="0" y="3"/>
                    <a:pt x="0" y="2"/>
                  </a:cubicBezTo>
                  <a:cubicBezTo>
                    <a:pt x="0" y="1"/>
                    <a:pt x="1" y="0"/>
                    <a:pt x="3" y="0"/>
                  </a:cubicBezTo>
                  <a:cubicBezTo>
                    <a:pt x="4" y="1"/>
                    <a:pt x="4" y="2"/>
                    <a:pt x="4"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4" name="Oval 1209"/>
            <p:cNvSpPr>
              <a:spLocks noChangeArrowheads="1"/>
            </p:cNvSpPr>
            <p:nvPr/>
          </p:nvSpPr>
          <p:spPr bwMode="auto">
            <a:xfrm>
              <a:off x="-9588500" y="3835400"/>
              <a:ext cx="47625" cy="4603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5" name="Freeform 1210"/>
            <p:cNvSpPr>
              <a:spLocks/>
            </p:cNvSpPr>
            <p:nvPr/>
          </p:nvSpPr>
          <p:spPr bwMode="auto">
            <a:xfrm>
              <a:off x="-9686925" y="3892550"/>
              <a:ext cx="98425" cy="119063"/>
            </a:xfrm>
            <a:custGeom>
              <a:avLst/>
              <a:gdLst>
                <a:gd name="T0" fmla="*/ 26 w 26"/>
                <a:gd name="T1" fmla="*/ 6 h 32"/>
                <a:gd name="T2" fmla="*/ 4 w 26"/>
                <a:gd name="T3" fmla="*/ 32 h 32"/>
                <a:gd name="T4" fmla="*/ 0 w 26"/>
                <a:gd name="T5" fmla="*/ 28 h 32"/>
                <a:gd name="T6" fmla="*/ 18 w 26"/>
                <a:gd name="T7" fmla="*/ 0 h 32"/>
                <a:gd name="T8" fmla="*/ 26 w 26"/>
                <a:gd name="T9" fmla="*/ 6 h 32"/>
              </a:gdLst>
              <a:ahLst/>
              <a:cxnLst>
                <a:cxn ang="0">
                  <a:pos x="T0" y="T1"/>
                </a:cxn>
                <a:cxn ang="0">
                  <a:pos x="T2" y="T3"/>
                </a:cxn>
                <a:cxn ang="0">
                  <a:pos x="T4" y="T5"/>
                </a:cxn>
                <a:cxn ang="0">
                  <a:pos x="T6" y="T7"/>
                </a:cxn>
                <a:cxn ang="0">
                  <a:pos x="T8" y="T9"/>
                </a:cxn>
              </a:cxnLst>
              <a:rect l="0" t="0" r="r" b="b"/>
              <a:pathLst>
                <a:path w="26" h="32">
                  <a:moveTo>
                    <a:pt x="26" y="6"/>
                  </a:moveTo>
                  <a:cubicBezTo>
                    <a:pt x="4" y="32"/>
                    <a:pt x="4" y="32"/>
                    <a:pt x="4" y="32"/>
                  </a:cubicBezTo>
                  <a:cubicBezTo>
                    <a:pt x="3" y="31"/>
                    <a:pt x="1" y="29"/>
                    <a:pt x="0" y="28"/>
                  </a:cubicBezTo>
                  <a:cubicBezTo>
                    <a:pt x="18" y="0"/>
                    <a:pt x="18" y="0"/>
                    <a:pt x="18" y="0"/>
                  </a:cubicBezTo>
                  <a:lnTo>
                    <a:pt x="26" y="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6" name="Freeform 1211"/>
            <p:cNvSpPr>
              <a:spLocks/>
            </p:cNvSpPr>
            <p:nvPr/>
          </p:nvSpPr>
          <p:spPr bwMode="auto">
            <a:xfrm>
              <a:off x="-9742488" y="3783013"/>
              <a:ext cx="130175" cy="71438"/>
            </a:xfrm>
            <a:custGeom>
              <a:avLst/>
              <a:gdLst>
                <a:gd name="T0" fmla="*/ 35 w 35"/>
                <a:gd name="T1" fmla="*/ 10 h 19"/>
                <a:gd name="T2" fmla="*/ 32 w 35"/>
                <a:gd name="T3" fmla="*/ 19 h 19"/>
                <a:gd name="T4" fmla="*/ 0 w 35"/>
                <a:gd name="T5" fmla="*/ 6 h 19"/>
                <a:gd name="T6" fmla="*/ 2 w 35"/>
                <a:gd name="T7" fmla="*/ 0 h 19"/>
                <a:gd name="T8" fmla="*/ 35 w 35"/>
                <a:gd name="T9" fmla="*/ 10 h 19"/>
              </a:gdLst>
              <a:ahLst/>
              <a:cxnLst>
                <a:cxn ang="0">
                  <a:pos x="T0" y="T1"/>
                </a:cxn>
                <a:cxn ang="0">
                  <a:pos x="T2" y="T3"/>
                </a:cxn>
                <a:cxn ang="0">
                  <a:pos x="T4" y="T5"/>
                </a:cxn>
                <a:cxn ang="0">
                  <a:pos x="T6" y="T7"/>
                </a:cxn>
                <a:cxn ang="0">
                  <a:pos x="T8" y="T9"/>
                </a:cxn>
              </a:cxnLst>
              <a:rect l="0" t="0" r="r" b="b"/>
              <a:pathLst>
                <a:path w="35" h="19">
                  <a:moveTo>
                    <a:pt x="35" y="10"/>
                  </a:moveTo>
                  <a:cubicBezTo>
                    <a:pt x="32" y="19"/>
                    <a:pt x="32" y="19"/>
                    <a:pt x="32" y="19"/>
                  </a:cubicBezTo>
                  <a:cubicBezTo>
                    <a:pt x="0" y="6"/>
                    <a:pt x="0" y="6"/>
                    <a:pt x="0" y="6"/>
                  </a:cubicBezTo>
                  <a:cubicBezTo>
                    <a:pt x="1" y="4"/>
                    <a:pt x="2" y="0"/>
                    <a:pt x="2" y="0"/>
                  </a:cubicBezTo>
                  <a:lnTo>
                    <a:pt x="35" y="1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7" name="Freeform 1212"/>
            <p:cNvSpPr>
              <a:spLocks/>
            </p:cNvSpPr>
            <p:nvPr/>
          </p:nvSpPr>
          <p:spPr bwMode="auto">
            <a:xfrm>
              <a:off x="-9577388" y="3675063"/>
              <a:ext cx="36513" cy="127000"/>
            </a:xfrm>
            <a:custGeom>
              <a:avLst/>
              <a:gdLst>
                <a:gd name="T0" fmla="*/ 10 w 10"/>
                <a:gd name="T1" fmla="*/ 34 h 34"/>
                <a:gd name="T2" fmla="*/ 0 w 10"/>
                <a:gd name="T3" fmla="*/ 34 h 34"/>
                <a:gd name="T4" fmla="*/ 2 w 10"/>
                <a:gd name="T5" fmla="*/ 0 h 34"/>
                <a:gd name="T6" fmla="*/ 8 w 10"/>
                <a:gd name="T7" fmla="*/ 0 h 34"/>
                <a:gd name="T8" fmla="*/ 10 w 10"/>
                <a:gd name="T9" fmla="*/ 34 h 34"/>
              </a:gdLst>
              <a:ahLst/>
              <a:cxnLst>
                <a:cxn ang="0">
                  <a:pos x="T0" y="T1"/>
                </a:cxn>
                <a:cxn ang="0">
                  <a:pos x="T2" y="T3"/>
                </a:cxn>
                <a:cxn ang="0">
                  <a:pos x="T4" y="T5"/>
                </a:cxn>
                <a:cxn ang="0">
                  <a:pos x="T6" y="T7"/>
                </a:cxn>
                <a:cxn ang="0">
                  <a:pos x="T8" y="T9"/>
                </a:cxn>
              </a:cxnLst>
              <a:rect l="0" t="0" r="r" b="b"/>
              <a:pathLst>
                <a:path w="10" h="34">
                  <a:moveTo>
                    <a:pt x="10" y="34"/>
                  </a:moveTo>
                  <a:cubicBezTo>
                    <a:pt x="0" y="34"/>
                    <a:pt x="0" y="34"/>
                    <a:pt x="0" y="34"/>
                  </a:cubicBezTo>
                  <a:cubicBezTo>
                    <a:pt x="2" y="0"/>
                    <a:pt x="2" y="0"/>
                    <a:pt x="2" y="0"/>
                  </a:cubicBezTo>
                  <a:cubicBezTo>
                    <a:pt x="4" y="0"/>
                    <a:pt x="6" y="0"/>
                    <a:pt x="8" y="0"/>
                  </a:cubicBezTo>
                  <a:lnTo>
                    <a:pt x="10" y="34"/>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8" name="Freeform 1213"/>
            <p:cNvSpPr>
              <a:spLocks/>
            </p:cNvSpPr>
            <p:nvPr/>
          </p:nvSpPr>
          <p:spPr bwMode="auto">
            <a:xfrm>
              <a:off x="-9513888" y="3798888"/>
              <a:ext cx="131763" cy="63500"/>
            </a:xfrm>
            <a:custGeom>
              <a:avLst/>
              <a:gdLst>
                <a:gd name="T0" fmla="*/ 35 w 35"/>
                <a:gd name="T1" fmla="*/ 6 h 17"/>
                <a:gd name="T2" fmla="*/ 3 w 35"/>
                <a:gd name="T3" fmla="*/ 17 h 17"/>
                <a:gd name="T4" fmla="*/ 0 w 35"/>
                <a:gd name="T5" fmla="*/ 8 h 17"/>
                <a:gd name="T6" fmla="*/ 33 w 35"/>
                <a:gd name="T7" fmla="*/ 0 h 17"/>
                <a:gd name="T8" fmla="*/ 35 w 35"/>
                <a:gd name="T9" fmla="*/ 6 h 17"/>
              </a:gdLst>
              <a:ahLst/>
              <a:cxnLst>
                <a:cxn ang="0">
                  <a:pos x="T0" y="T1"/>
                </a:cxn>
                <a:cxn ang="0">
                  <a:pos x="T2" y="T3"/>
                </a:cxn>
                <a:cxn ang="0">
                  <a:pos x="T4" y="T5"/>
                </a:cxn>
                <a:cxn ang="0">
                  <a:pos x="T6" y="T7"/>
                </a:cxn>
                <a:cxn ang="0">
                  <a:pos x="T8" y="T9"/>
                </a:cxn>
              </a:cxnLst>
              <a:rect l="0" t="0" r="r" b="b"/>
              <a:pathLst>
                <a:path w="35" h="17">
                  <a:moveTo>
                    <a:pt x="35" y="6"/>
                  </a:moveTo>
                  <a:cubicBezTo>
                    <a:pt x="3" y="17"/>
                    <a:pt x="3" y="17"/>
                    <a:pt x="3" y="17"/>
                  </a:cubicBezTo>
                  <a:cubicBezTo>
                    <a:pt x="0" y="8"/>
                    <a:pt x="0" y="8"/>
                    <a:pt x="0" y="8"/>
                  </a:cubicBezTo>
                  <a:cubicBezTo>
                    <a:pt x="33" y="0"/>
                    <a:pt x="33" y="0"/>
                    <a:pt x="33" y="0"/>
                  </a:cubicBezTo>
                  <a:cubicBezTo>
                    <a:pt x="34" y="2"/>
                    <a:pt x="34" y="4"/>
                    <a:pt x="35"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39" name="Freeform 1214"/>
            <p:cNvSpPr>
              <a:spLocks/>
            </p:cNvSpPr>
            <p:nvPr/>
          </p:nvSpPr>
          <p:spPr bwMode="auto">
            <a:xfrm>
              <a:off x="-9547225" y="3895725"/>
              <a:ext cx="96838" cy="123825"/>
            </a:xfrm>
            <a:custGeom>
              <a:avLst/>
              <a:gdLst>
                <a:gd name="T0" fmla="*/ 26 w 26"/>
                <a:gd name="T1" fmla="*/ 30 h 33"/>
                <a:gd name="T2" fmla="*/ 20 w 26"/>
                <a:gd name="T3" fmla="*/ 33 h 33"/>
                <a:gd name="T4" fmla="*/ 0 w 26"/>
                <a:gd name="T5" fmla="*/ 6 h 33"/>
                <a:gd name="T6" fmla="*/ 7 w 26"/>
                <a:gd name="T7" fmla="*/ 0 h 33"/>
                <a:gd name="T8" fmla="*/ 26 w 26"/>
                <a:gd name="T9" fmla="*/ 30 h 33"/>
              </a:gdLst>
              <a:ahLst/>
              <a:cxnLst>
                <a:cxn ang="0">
                  <a:pos x="T0" y="T1"/>
                </a:cxn>
                <a:cxn ang="0">
                  <a:pos x="T2" y="T3"/>
                </a:cxn>
                <a:cxn ang="0">
                  <a:pos x="T4" y="T5"/>
                </a:cxn>
                <a:cxn ang="0">
                  <a:pos x="T6" y="T7"/>
                </a:cxn>
                <a:cxn ang="0">
                  <a:pos x="T8" y="T9"/>
                </a:cxn>
              </a:cxnLst>
              <a:rect l="0" t="0" r="r" b="b"/>
              <a:pathLst>
                <a:path w="26" h="33">
                  <a:moveTo>
                    <a:pt x="26" y="30"/>
                  </a:moveTo>
                  <a:cubicBezTo>
                    <a:pt x="24" y="31"/>
                    <a:pt x="22" y="32"/>
                    <a:pt x="20" y="33"/>
                  </a:cubicBezTo>
                  <a:cubicBezTo>
                    <a:pt x="0" y="6"/>
                    <a:pt x="0" y="6"/>
                    <a:pt x="0" y="6"/>
                  </a:cubicBezTo>
                  <a:cubicBezTo>
                    <a:pt x="7" y="0"/>
                    <a:pt x="7" y="0"/>
                    <a:pt x="7" y="0"/>
                  </a:cubicBezTo>
                  <a:lnTo>
                    <a:pt x="26" y="30"/>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0" name="Freeform 1215"/>
            <p:cNvSpPr>
              <a:spLocks/>
            </p:cNvSpPr>
            <p:nvPr/>
          </p:nvSpPr>
          <p:spPr bwMode="auto">
            <a:xfrm>
              <a:off x="-9475788" y="3843338"/>
              <a:ext cx="100013" cy="142875"/>
            </a:xfrm>
            <a:custGeom>
              <a:avLst/>
              <a:gdLst>
                <a:gd name="T0" fmla="*/ 26 w 27"/>
                <a:gd name="T1" fmla="*/ 2 h 38"/>
                <a:gd name="T2" fmla="*/ 12 w 27"/>
                <a:gd name="T3" fmla="*/ 38 h 38"/>
                <a:gd name="T4" fmla="*/ 0 w 27"/>
                <a:gd name="T5" fmla="*/ 18 h 38"/>
                <a:gd name="T6" fmla="*/ 3 w 27"/>
                <a:gd name="T7" fmla="*/ 10 h 38"/>
                <a:gd name="T8" fmla="*/ 26 w 27"/>
                <a:gd name="T9" fmla="*/ 0 h 38"/>
                <a:gd name="T10" fmla="*/ 26 w 27"/>
                <a:gd name="T11" fmla="*/ 2 h 38"/>
              </a:gdLst>
              <a:ahLst/>
              <a:cxnLst>
                <a:cxn ang="0">
                  <a:pos x="T0" y="T1"/>
                </a:cxn>
                <a:cxn ang="0">
                  <a:pos x="T2" y="T3"/>
                </a:cxn>
                <a:cxn ang="0">
                  <a:pos x="T4" y="T5"/>
                </a:cxn>
                <a:cxn ang="0">
                  <a:pos x="T6" y="T7"/>
                </a:cxn>
                <a:cxn ang="0">
                  <a:pos x="T8" y="T9"/>
                </a:cxn>
                <a:cxn ang="0">
                  <a:pos x="T10" y="T11"/>
                </a:cxn>
              </a:cxnLst>
              <a:rect l="0" t="0" r="r" b="b"/>
              <a:pathLst>
                <a:path w="27" h="38">
                  <a:moveTo>
                    <a:pt x="26" y="2"/>
                  </a:moveTo>
                  <a:cubicBezTo>
                    <a:pt x="27" y="16"/>
                    <a:pt x="21" y="29"/>
                    <a:pt x="12" y="38"/>
                  </a:cubicBezTo>
                  <a:cubicBezTo>
                    <a:pt x="0" y="18"/>
                    <a:pt x="0" y="18"/>
                    <a:pt x="0" y="18"/>
                  </a:cubicBezTo>
                  <a:cubicBezTo>
                    <a:pt x="3" y="10"/>
                    <a:pt x="3" y="10"/>
                    <a:pt x="3" y="10"/>
                  </a:cubicBezTo>
                  <a:cubicBezTo>
                    <a:pt x="26" y="0"/>
                    <a:pt x="26" y="0"/>
                    <a:pt x="26" y="0"/>
                  </a:cubicBezTo>
                  <a:cubicBezTo>
                    <a:pt x="26" y="1"/>
                    <a:pt x="26" y="1"/>
                    <a:pt x="26" y="2"/>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1" name="Freeform 1216"/>
            <p:cNvSpPr>
              <a:spLocks/>
            </p:cNvSpPr>
            <p:nvPr/>
          </p:nvSpPr>
          <p:spPr bwMode="auto">
            <a:xfrm>
              <a:off x="-9645650" y="3959225"/>
              <a:ext cx="153988" cy="87313"/>
            </a:xfrm>
            <a:custGeom>
              <a:avLst/>
              <a:gdLst>
                <a:gd name="T0" fmla="*/ 41 w 41"/>
                <a:gd name="T1" fmla="*/ 19 h 23"/>
                <a:gd name="T2" fmla="*/ 24 w 41"/>
                <a:gd name="T3" fmla="*/ 23 h 23"/>
                <a:gd name="T4" fmla="*/ 0 w 41"/>
                <a:gd name="T5" fmla="*/ 18 h 23"/>
                <a:gd name="T6" fmla="*/ 16 w 41"/>
                <a:gd name="T7" fmla="*/ 0 h 23"/>
                <a:gd name="T8" fmla="*/ 24 w 41"/>
                <a:gd name="T9" fmla="*/ 0 h 23"/>
                <a:gd name="T10" fmla="*/ 41 w 41"/>
                <a:gd name="T11" fmla="*/ 19 h 23"/>
              </a:gdLst>
              <a:ahLst/>
              <a:cxnLst>
                <a:cxn ang="0">
                  <a:pos x="T0" y="T1"/>
                </a:cxn>
                <a:cxn ang="0">
                  <a:pos x="T2" y="T3"/>
                </a:cxn>
                <a:cxn ang="0">
                  <a:pos x="T4" y="T5"/>
                </a:cxn>
                <a:cxn ang="0">
                  <a:pos x="T6" y="T7"/>
                </a:cxn>
                <a:cxn ang="0">
                  <a:pos x="T8" y="T9"/>
                </a:cxn>
                <a:cxn ang="0">
                  <a:pos x="T10" y="T11"/>
                </a:cxn>
              </a:cxnLst>
              <a:rect l="0" t="0" r="r" b="b"/>
              <a:pathLst>
                <a:path w="41" h="23">
                  <a:moveTo>
                    <a:pt x="41" y="19"/>
                  </a:moveTo>
                  <a:cubicBezTo>
                    <a:pt x="35" y="21"/>
                    <a:pt x="30" y="22"/>
                    <a:pt x="24" y="23"/>
                  </a:cubicBezTo>
                  <a:cubicBezTo>
                    <a:pt x="15" y="23"/>
                    <a:pt x="7" y="21"/>
                    <a:pt x="0" y="18"/>
                  </a:cubicBezTo>
                  <a:cubicBezTo>
                    <a:pt x="16" y="0"/>
                    <a:pt x="16" y="0"/>
                    <a:pt x="16" y="0"/>
                  </a:cubicBezTo>
                  <a:cubicBezTo>
                    <a:pt x="24" y="0"/>
                    <a:pt x="24" y="0"/>
                    <a:pt x="24" y="0"/>
                  </a:cubicBezTo>
                  <a:lnTo>
                    <a:pt x="41" y="1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2" name="Freeform 1217"/>
            <p:cNvSpPr>
              <a:spLocks/>
            </p:cNvSpPr>
            <p:nvPr/>
          </p:nvSpPr>
          <p:spPr bwMode="auto">
            <a:xfrm>
              <a:off x="-9750425" y="3832225"/>
              <a:ext cx="90488" cy="149225"/>
            </a:xfrm>
            <a:custGeom>
              <a:avLst/>
              <a:gdLst>
                <a:gd name="T0" fmla="*/ 24 w 24"/>
                <a:gd name="T1" fmla="*/ 18 h 40"/>
                <a:gd name="T2" fmla="*/ 12 w 24"/>
                <a:gd name="T3" fmla="*/ 40 h 40"/>
                <a:gd name="T4" fmla="*/ 0 w 24"/>
                <a:gd name="T5" fmla="*/ 9 h 40"/>
                <a:gd name="T6" fmla="*/ 0 w 24"/>
                <a:gd name="T7" fmla="*/ 0 h 40"/>
                <a:gd name="T8" fmla="*/ 22 w 24"/>
                <a:gd name="T9" fmla="*/ 10 h 40"/>
                <a:gd name="T10" fmla="*/ 24 w 24"/>
                <a:gd name="T11" fmla="*/ 18 h 40"/>
              </a:gdLst>
              <a:ahLst/>
              <a:cxnLst>
                <a:cxn ang="0">
                  <a:pos x="T0" y="T1"/>
                </a:cxn>
                <a:cxn ang="0">
                  <a:pos x="T2" y="T3"/>
                </a:cxn>
                <a:cxn ang="0">
                  <a:pos x="T4" y="T5"/>
                </a:cxn>
                <a:cxn ang="0">
                  <a:pos x="T6" y="T7"/>
                </a:cxn>
                <a:cxn ang="0">
                  <a:pos x="T8" y="T9"/>
                </a:cxn>
                <a:cxn ang="0">
                  <a:pos x="T10" y="T11"/>
                </a:cxn>
              </a:cxnLst>
              <a:rect l="0" t="0" r="r" b="b"/>
              <a:pathLst>
                <a:path w="24" h="40">
                  <a:moveTo>
                    <a:pt x="24" y="18"/>
                  </a:moveTo>
                  <a:cubicBezTo>
                    <a:pt x="12" y="40"/>
                    <a:pt x="12" y="40"/>
                    <a:pt x="12" y="40"/>
                  </a:cubicBezTo>
                  <a:cubicBezTo>
                    <a:pt x="5" y="31"/>
                    <a:pt x="1" y="21"/>
                    <a:pt x="0" y="9"/>
                  </a:cubicBezTo>
                  <a:cubicBezTo>
                    <a:pt x="0" y="6"/>
                    <a:pt x="0" y="3"/>
                    <a:pt x="0" y="0"/>
                  </a:cubicBezTo>
                  <a:cubicBezTo>
                    <a:pt x="22" y="10"/>
                    <a:pt x="22" y="10"/>
                    <a:pt x="22" y="10"/>
                  </a:cubicBezTo>
                  <a:lnTo>
                    <a:pt x="24"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3" name="Freeform 1218"/>
            <p:cNvSpPr>
              <a:spLocks/>
            </p:cNvSpPr>
            <p:nvPr/>
          </p:nvSpPr>
          <p:spPr bwMode="auto">
            <a:xfrm>
              <a:off x="-9723438" y="3675063"/>
              <a:ext cx="127000" cy="107950"/>
            </a:xfrm>
            <a:custGeom>
              <a:avLst/>
              <a:gdLst>
                <a:gd name="T0" fmla="*/ 34 w 34"/>
                <a:gd name="T1" fmla="*/ 0 h 29"/>
                <a:gd name="T2" fmla="*/ 31 w 34"/>
                <a:gd name="T3" fmla="*/ 24 h 29"/>
                <a:gd name="T4" fmla="*/ 25 w 34"/>
                <a:gd name="T5" fmla="*/ 29 h 29"/>
                <a:gd name="T6" fmla="*/ 0 w 34"/>
                <a:gd name="T7" fmla="*/ 24 h 29"/>
                <a:gd name="T8" fmla="*/ 34 w 34"/>
                <a:gd name="T9" fmla="*/ 0 h 29"/>
              </a:gdLst>
              <a:ahLst/>
              <a:cxnLst>
                <a:cxn ang="0">
                  <a:pos x="T0" y="T1"/>
                </a:cxn>
                <a:cxn ang="0">
                  <a:pos x="T2" y="T3"/>
                </a:cxn>
                <a:cxn ang="0">
                  <a:pos x="T4" y="T5"/>
                </a:cxn>
                <a:cxn ang="0">
                  <a:pos x="T6" y="T7"/>
                </a:cxn>
                <a:cxn ang="0">
                  <a:pos x="T8" y="T9"/>
                </a:cxn>
              </a:cxnLst>
              <a:rect l="0" t="0" r="r" b="b"/>
              <a:pathLst>
                <a:path w="34" h="29">
                  <a:moveTo>
                    <a:pt x="34" y="0"/>
                  </a:moveTo>
                  <a:cubicBezTo>
                    <a:pt x="31" y="24"/>
                    <a:pt x="31" y="24"/>
                    <a:pt x="31" y="24"/>
                  </a:cubicBezTo>
                  <a:cubicBezTo>
                    <a:pt x="25" y="29"/>
                    <a:pt x="25" y="29"/>
                    <a:pt x="25" y="29"/>
                  </a:cubicBezTo>
                  <a:cubicBezTo>
                    <a:pt x="0" y="24"/>
                    <a:pt x="0" y="24"/>
                    <a:pt x="0" y="24"/>
                  </a:cubicBezTo>
                  <a:cubicBezTo>
                    <a:pt x="7" y="12"/>
                    <a:pt x="19" y="3"/>
                    <a:pt x="34"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4" name="Freeform 1219"/>
            <p:cNvSpPr>
              <a:spLocks/>
            </p:cNvSpPr>
            <p:nvPr/>
          </p:nvSpPr>
          <p:spPr bwMode="auto">
            <a:xfrm>
              <a:off x="-9521825" y="3678238"/>
              <a:ext cx="120650" cy="112713"/>
            </a:xfrm>
            <a:custGeom>
              <a:avLst/>
              <a:gdLst>
                <a:gd name="T0" fmla="*/ 32 w 32"/>
                <a:gd name="T1" fmla="*/ 25 h 30"/>
                <a:gd name="T2" fmla="*/ 9 w 32"/>
                <a:gd name="T3" fmla="*/ 30 h 30"/>
                <a:gd name="T4" fmla="*/ 3 w 32"/>
                <a:gd name="T5" fmla="*/ 25 h 30"/>
                <a:gd name="T6" fmla="*/ 0 w 32"/>
                <a:gd name="T7" fmla="*/ 0 h 30"/>
                <a:gd name="T8" fmla="*/ 32 w 32"/>
                <a:gd name="T9" fmla="*/ 25 h 30"/>
              </a:gdLst>
              <a:ahLst/>
              <a:cxnLst>
                <a:cxn ang="0">
                  <a:pos x="T0" y="T1"/>
                </a:cxn>
                <a:cxn ang="0">
                  <a:pos x="T2" y="T3"/>
                </a:cxn>
                <a:cxn ang="0">
                  <a:pos x="T4" y="T5"/>
                </a:cxn>
                <a:cxn ang="0">
                  <a:pos x="T6" y="T7"/>
                </a:cxn>
                <a:cxn ang="0">
                  <a:pos x="T8" y="T9"/>
                </a:cxn>
              </a:cxnLst>
              <a:rect l="0" t="0" r="r" b="b"/>
              <a:pathLst>
                <a:path w="32" h="30">
                  <a:moveTo>
                    <a:pt x="32" y="25"/>
                  </a:moveTo>
                  <a:cubicBezTo>
                    <a:pt x="9" y="30"/>
                    <a:pt x="9" y="30"/>
                    <a:pt x="9" y="30"/>
                  </a:cubicBezTo>
                  <a:cubicBezTo>
                    <a:pt x="3" y="25"/>
                    <a:pt x="3" y="25"/>
                    <a:pt x="3" y="25"/>
                  </a:cubicBezTo>
                  <a:cubicBezTo>
                    <a:pt x="0" y="0"/>
                    <a:pt x="0" y="0"/>
                    <a:pt x="0" y="0"/>
                  </a:cubicBezTo>
                  <a:cubicBezTo>
                    <a:pt x="14" y="3"/>
                    <a:pt x="25" y="12"/>
                    <a:pt x="32" y="2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5" name="Rectangle 1220"/>
            <p:cNvSpPr>
              <a:spLocks noChangeArrowheads="1"/>
            </p:cNvSpPr>
            <p:nvPr/>
          </p:nvSpPr>
          <p:spPr bwMode="auto">
            <a:xfrm>
              <a:off x="-9517063" y="3262313"/>
              <a:ext cx="217488" cy="25400"/>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6" name="Rectangle 1221"/>
            <p:cNvSpPr>
              <a:spLocks noChangeArrowheads="1"/>
            </p:cNvSpPr>
            <p:nvPr/>
          </p:nvSpPr>
          <p:spPr bwMode="auto">
            <a:xfrm>
              <a:off x="-8547100" y="3314700"/>
              <a:ext cx="217488" cy="22225"/>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47" name="Freeform 1222"/>
            <p:cNvSpPr>
              <a:spLocks/>
            </p:cNvSpPr>
            <p:nvPr/>
          </p:nvSpPr>
          <p:spPr bwMode="auto">
            <a:xfrm>
              <a:off x="-7864475" y="3044825"/>
              <a:ext cx="211138" cy="153988"/>
            </a:xfrm>
            <a:custGeom>
              <a:avLst/>
              <a:gdLst>
                <a:gd name="T0" fmla="*/ 56 w 56"/>
                <a:gd name="T1" fmla="*/ 41 h 41"/>
                <a:gd name="T2" fmla="*/ 21 w 56"/>
                <a:gd name="T3" fmla="*/ 40 h 41"/>
                <a:gd name="T4" fmla="*/ 2 w 56"/>
                <a:gd name="T5" fmla="*/ 28 h 41"/>
                <a:gd name="T6" fmla="*/ 14 w 56"/>
                <a:gd name="T7" fmla="*/ 2 h 41"/>
                <a:gd name="T8" fmla="*/ 56 w 56"/>
                <a:gd name="T9" fmla="*/ 41 h 41"/>
              </a:gdLst>
              <a:ahLst/>
              <a:cxnLst>
                <a:cxn ang="0">
                  <a:pos x="T0" y="T1"/>
                </a:cxn>
                <a:cxn ang="0">
                  <a:pos x="T2" y="T3"/>
                </a:cxn>
                <a:cxn ang="0">
                  <a:pos x="T4" y="T5"/>
                </a:cxn>
                <a:cxn ang="0">
                  <a:pos x="T6" y="T7"/>
                </a:cxn>
                <a:cxn ang="0">
                  <a:pos x="T8" y="T9"/>
                </a:cxn>
              </a:cxnLst>
              <a:rect l="0" t="0" r="r" b="b"/>
              <a:pathLst>
                <a:path w="56" h="41">
                  <a:moveTo>
                    <a:pt x="56" y="41"/>
                  </a:moveTo>
                  <a:cubicBezTo>
                    <a:pt x="21" y="40"/>
                    <a:pt x="21" y="40"/>
                    <a:pt x="21" y="40"/>
                  </a:cubicBezTo>
                  <a:cubicBezTo>
                    <a:pt x="0" y="37"/>
                    <a:pt x="2" y="28"/>
                    <a:pt x="2" y="28"/>
                  </a:cubicBezTo>
                  <a:cubicBezTo>
                    <a:pt x="0" y="0"/>
                    <a:pt x="14" y="2"/>
                    <a:pt x="14" y="2"/>
                  </a:cubicBezTo>
                  <a:cubicBezTo>
                    <a:pt x="26" y="7"/>
                    <a:pt x="56" y="41"/>
                    <a:pt x="56" y="41"/>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448" name="Group 447"/>
          <p:cNvGrpSpPr/>
          <p:nvPr/>
        </p:nvGrpSpPr>
        <p:grpSpPr>
          <a:xfrm>
            <a:off x="3429931" y="4079081"/>
            <a:ext cx="2284143" cy="487058"/>
            <a:chOff x="-3211513" y="7091363"/>
            <a:chExt cx="10675939" cy="2276475"/>
          </a:xfrm>
        </p:grpSpPr>
        <p:sp>
          <p:nvSpPr>
            <p:cNvPr id="449" name="Freeform 999"/>
            <p:cNvSpPr>
              <a:spLocks/>
            </p:cNvSpPr>
            <p:nvPr/>
          </p:nvSpPr>
          <p:spPr bwMode="auto">
            <a:xfrm>
              <a:off x="-3208338" y="7983538"/>
              <a:ext cx="544513" cy="307975"/>
            </a:xfrm>
            <a:custGeom>
              <a:avLst/>
              <a:gdLst>
                <a:gd name="T0" fmla="*/ 0 w 145"/>
                <a:gd name="T1" fmla="*/ 82 h 82"/>
                <a:gd name="T2" fmla="*/ 71 w 145"/>
                <a:gd name="T3" fmla="*/ 82 h 82"/>
                <a:gd name="T4" fmla="*/ 145 w 145"/>
                <a:gd name="T5" fmla="*/ 0 h 82"/>
                <a:gd name="T6" fmla="*/ 145 w 145"/>
                <a:gd name="T7" fmla="*/ 0 h 82"/>
                <a:gd name="T8" fmla="*/ 37 w 145"/>
                <a:gd name="T9" fmla="*/ 27 h 82"/>
                <a:gd name="T10" fmla="*/ 0 w 145"/>
                <a:gd name="T11" fmla="*/ 82 h 82"/>
              </a:gdLst>
              <a:ahLst/>
              <a:cxnLst>
                <a:cxn ang="0">
                  <a:pos x="T0" y="T1"/>
                </a:cxn>
                <a:cxn ang="0">
                  <a:pos x="T2" y="T3"/>
                </a:cxn>
                <a:cxn ang="0">
                  <a:pos x="T4" y="T5"/>
                </a:cxn>
                <a:cxn ang="0">
                  <a:pos x="T6" y="T7"/>
                </a:cxn>
                <a:cxn ang="0">
                  <a:pos x="T8" y="T9"/>
                </a:cxn>
                <a:cxn ang="0">
                  <a:pos x="T10" y="T11"/>
                </a:cxn>
              </a:cxnLst>
              <a:rect l="0" t="0" r="r" b="b"/>
              <a:pathLst>
                <a:path w="145" h="82">
                  <a:moveTo>
                    <a:pt x="0" y="82"/>
                  </a:moveTo>
                  <a:cubicBezTo>
                    <a:pt x="71" y="82"/>
                    <a:pt x="71" y="82"/>
                    <a:pt x="71" y="82"/>
                  </a:cubicBezTo>
                  <a:cubicBezTo>
                    <a:pt x="68" y="43"/>
                    <a:pt x="145" y="0"/>
                    <a:pt x="145" y="0"/>
                  </a:cubicBezTo>
                  <a:cubicBezTo>
                    <a:pt x="145" y="0"/>
                    <a:pt x="145" y="0"/>
                    <a:pt x="145" y="0"/>
                  </a:cubicBezTo>
                  <a:cubicBezTo>
                    <a:pt x="89" y="9"/>
                    <a:pt x="46" y="18"/>
                    <a:pt x="37" y="27"/>
                  </a:cubicBezTo>
                  <a:cubicBezTo>
                    <a:pt x="4" y="59"/>
                    <a:pt x="0" y="82"/>
                    <a:pt x="0" y="8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0" name="Freeform 1000"/>
            <p:cNvSpPr>
              <a:spLocks/>
            </p:cNvSpPr>
            <p:nvPr/>
          </p:nvSpPr>
          <p:spPr bwMode="auto">
            <a:xfrm>
              <a:off x="-1862138" y="82010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1" name="Freeform 1001"/>
            <p:cNvSpPr>
              <a:spLocks/>
            </p:cNvSpPr>
            <p:nvPr/>
          </p:nvSpPr>
          <p:spPr bwMode="auto">
            <a:xfrm>
              <a:off x="-2551113" y="8201026"/>
              <a:ext cx="1382713" cy="720725"/>
            </a:xfrm>
            <a:custGeom>
              <a:avLst/>
              <a:gdLst>
                <a:gd name="T0" fmla="*/ 184 w 369"/>
                <a:gd name="T1" fmla="*/ 0 h 192"/>
                <a:gd name="T2" fmla="*/ 349 w 369"/>
                <a:gd name="T3" fmla="*/ 192 h 192"/>
                <a:gd name="T4" fmla="*/ 20 w 369"/>
                <a:gd name="T5" fmla="*/ 192 h 192"/>
                <a:gd name="T6" fmla="*/ 184 w 369"/>
                <a:gd name="T7" fmla="*/ 0 h 192"/>
              </a:gdLst>
              <a:ahLst/>
              <a:cxnLst>
                <a:cxn ang="0">
                  <a:pos x="T0" y="T1"/>
                </a:cxn>
                <a:cxn ang="0">
                  <a:pos x="T2" y="T3"/>
                </a:cxn>
                <a:cxn ang="0">
                  <a:pos x="T4" y="T5"/>
                </a:cxn>
                <a:cxn ang="0">
                  <a:pos x="T6" y="T7"/>
                </a:cxn>
              </a:cxnLst>
              <a:rect l="0" t="0" r="r" b="b"/>
              <a:pathLst>
                <a:path w="369" h="192">
                  <a:moveTo>
                    <a:pt x="184" y="0"/>
                  </a:moveTo>
                  <a:cubicBezTo>
                    <a:pt x="369" y="9"/>
                    <a:pt x="349" y="192"/>
                    <a:pt x="349" y="192"/>
                  </a:cubicBezTo>
                  <a:cubicBezTo>
                    <a:pt x="20" y="192"/>
                    <a:pt x="20" y="192"/>
                    <a:pt x="20" y="192"/>
                  </a:cubicBezTo>
                  <a:cubicBezTo>
                    <a:pt x="20" y="192"/>
                    <a:pt x="0" y="10"/>
                    <a:pt x="184"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2" name="Freeform 1002"/>
            <p:cNvSpPr>
              <a:spLocks/>
            </p:cNvSpPr>
            <p:nvPr/>
          </p:nvSpPr>
          <p:spPr bwMode="auto">
            <a:xfrm>
              <a:off x="-3211513" y="8291513"/>
              <a:ext cx="10675939" cy="630238"/>
            </a:xfrm>
            <a:custGeom>
              <a:avLst/>
              <a:gdLst>
                <a:gd name="T0" fmla="*/ 2140 w 2847"/>
                <a:gd name="T1" fmla="*/ 168 h 168"/>
                <a:gd name="T2" fmla="*/ 2564 w 2847"/>
                <a:gd name="T3" fmla="*/ 168 h 168"/>
                <a:gd name="T4" fmla="*/ 2812 w 2847"/>
                <a:gd name="T5" fmla="*/ 142 h 168"/>
                <a:gd name="T6" fmla="*/ 2845 w 2847"/>
                <a:gd name="T7" fmla="*/ 72 h 168"/>
                <a:gd name="T8" fmla="*/ 2845 w 2847"/>
                <a:gd name="T9" fmla="*/ 27 h 168"/>
                <a:gd name="T10" fmla="*/ 2805 w 2847"/>
                <a:gd name="T11" fmla="*/ 0 h 168"/>
                <a:gd name="T12" fmla="*/ 2531 w 2847"/>
                <a:gd name="T13" fmla="*/ 0 h 168"/>
                <a:gd name="T14" fmla="*/ 562 w 2847"/>
                <a:gd name="T15" fmla="*/ 0 h 168"/>
                <a:gd name="T16" fmla="*/ 18 w 2847"/>
                <a:gd name="T17" fmla="*/ 0 h 168"/>
                <a:gd name="T18" fmla="*/ 1 w 2847"/>
                <a:gd name="T19" fmla="*/ 0 h 168"/>
                <a:gd name="T20" fmla="*/ 1 w 2847"/>
                <a:gd name="T21" fmla="*/ 126 h 168"/>
                <a:gd name="T22" fmla="*/ 14 w 2847"/>
                <a:gd name="T23" fmla="*/ 157 h 168"/>
                <a:gd name="T24" fmla="*/ 96 w 2847"/>
                <a:gd name="T25" fmla="*/ 168 h 168"/>
                <a:gd name="T26" fmla="*/ 2140 w 2847"/>
                <a:gd name="T2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7" h="168">
                  <a:moveTo>
                    <a:pt x="2140" y="168"/>
                  </a:moveTo>
                  <a:cubicBezTo>
                    <a:pt x="2564" y="168"/>
                    <a:pt x="2564" y="168"/>
                    <a:pt x="2564" y="168"/>
                  </a:cubicBezTo>
                  <a:cubicBezTo>
                    <a:pt x="2812" y="142"/>
                    <a:pt x="2812" y="142"/>
                    <a:pt x="2812" y="142"/>
                  </a:cubicBezTo>
                  <a:cubicBezTo>
                    <a:pt x="2812" y="142"/>
                    <a:pt x="2843" y="130"/>
                    <a:pt x="2845" y="72"/>
                  </a:cubicBezTo>
                  <a:cubicBezTo>
                    <a:pt x="2847" y="15"/>
                    <a:pt x="2845" y="27"/>
                    <a:pt x="2845" y="27"/>
                  </a:cubicBezTo>
                  <a:cubicBezTo>
                    <a:pt x="2845" y="27"/>
                    <a:pt x="2839" y="0"/>
                    <a:pt x="2805" y="0"/>
                  </a:cubicBezTo>
                  <a:cubicBezTo>
                    <a:pt x="2772" y="0"/>
                    <a:pt x="2531" y="0"/>
                    <a:pt x="2531" y="0"/>
                  </a:cubicBezTo>
                  <a:cubicBezTo>
                    <a:pt x="562" y="0"/>
                    <a:pt x="562" y="0"/>
                    <a:pt x="562" y="0"/>
                  </a:cubicBezTo>
                  <a:cubicBezTo>
                    <a:pt x="18" y="0"/>
                    <a:pt x="18" y="0"/>
                    <a:pt x="18" y="0"/>
                  </a:cubicBezTo>
                  <a:cubicBezTo>
                    <a:pt x="1" y="0"/>
                    <a:pt x="1" y="0"/>
                    <a:pt x="1" y="0"/>
                  </a:cubicBezTo>
                  <a:cubicBezTo>
                    <a:pt x="1" y="126"/>
                    <a:pt x="1" y="126"/>
                    <a:pt x="1" y="126"/>
                  </a:cubicBezTo>
                  <a:cubicBezTo>
                    <a:pt x="1" y="126"/>
                    <a:pt x="0" y="155"/>
                    <a:pt x="14" y="157"/>
                  </a:cubicBezTo>
                  <a:cubicBezTo>
                    <a:pt x="27" y="159"/>
                    <a:pt x="96" y="168"/>
                    <a:pt x="96" y="168"/>
                  </a:cubicBezTo>
                  <a:lnTo>
                    <a:pt x="2140" y="168"/>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3" name="Freeform 1003"/>
            <p:cNvSpPr>
              <a:spLocks/>
            </p:cNvSpPr>
            <p:nvPr/>
          </p:nvSpPr>
          <p:spPr bwMode="auto">
            <a:xfrm>
              <a:off x="-3208338" y="7091363"/>
              <a:ext cx="10541001" cy="1200150"/>
            </a:xfrm>
            <a:custGeom>
              <a:avLst/>
              <a:gdLst>
                <a:gd name="T0" fmla="*/ 0 w 2811"/>
                <a:gd name="T1" fmla="*/ 320 h 320"/>
                <a:gd name="T2" fmla="*/ 2811 w 2811"/>
                <a:gd name="T3" fmla="*/ 320 h 320"/>
                <a:gd name="T4" fmla="*/ 2760 w 2811"/>
                <a:gd name="T5" fmla="*/ 180 h 320"/>
                <a:gd name="T6" fmla="*/ 2721 w 2811"/>
                <a:gd name="T7" fmla="*/ 163 h 320"/>
                <a:gd name="T8" fmla="*/ 2505 w 2811"/>
                <a:gd name="T9" fmla="*/ 163 h 320"/>
                <a:gd name="T10" fmla="*/ 2448 w 2811"/>
                <a:gd name="T11" fmla="*/ 142 h 320"/>
                <a:gd name="T12" fmla="*/ 2229 w 2811"/>
                <a:gd name="T13" fmla="*/ 20 h 320"/>
                <a:gd name="T14" fmla="*/ 2145 w 2811"/>
                <a:gd name="T15" fmla="*/ 0 h 320"/>
                <a:gd name="T16" fmla="*/ 1435 w 2811"/>
                <a:gd name="T17" fmla="*/ 0 h 320"/>
                <a:gd name="T18" fmla="*/ 906 w 2811"/>
                <a:gd name="T19" fmla="*/ 0 h 320"/>
                <a:gd name="T20" fmla="*/ 838 w 2811"/>
                <a:gd name="T21" fmla="*/ 32 h 320"/>
                <a:gd name="T22" fmla="*/ 579 w 2811"/>
                <a:gd name="T23" fmla="*/ 180 h 320"/>
                <a:gd name="T24" fmla="*/ 541 w 2811"/>
                <a:gd name="T25" fmla="*/ 197 h 320"/>
                <a:gd name="T26" fmla="*/ 145 w 2811"/>
                <a:gd name="T27" fmla="*/ 238 h 320"/>
                <a:gd name="T28" fmla="*/ 145 w 2811"/>
                <a:gd name="T29" fmla="*/ 238 h 320"/>
                <a:gd name="T30" fmla="*/ 37 w 2811"/>
                <a:gd name="T31" fmla="*/ 265 h 320"/>
                <a:gd name="T32" fmla="*/ 0 w 2811"/>
                <a:gd name="T3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1" h="320">
                  <a:moveTo>
                    <a:pt x="0" y="320"/>
                  </a:moveTo>
                  <a:cubicBezTo>
                    <a:pt x="2811" y="320"/>
                    <a:pt x="2811" y="320"/>
                    <a:pt x="2811" y="320"/>
                  </a:cubicBezTo>
                  <a:cubicBezTo>
                    <a:pt x="2811" y="320"/>
                    <a:pt x="2780" y="195"/>
                    <a:pt x="2760" y="180"/>
                  </a:cubicBezTo>
                  <a:cubicBezTo>
                    <a:pt x="2740" y="165"/>
                    <a:pt x="2743" y="163"/>
                    <a:pt x="2721" y="163"/>
                  </a:cubicBezTo>
                  <a:cubicBezTo>
                    <a:pt x="2698" y="163"/>
                    <a:pt x="2505" y="163"/>
                    <a:pt x="2505" y="163"/>
                  </a:cubicBezTo>
                  <a:cubicBezTo>
                    <a:pt x="2505" y="163"/>
                    <a:pt x="2466" y="152"/>
                    <a:pt x="2448" y="142"/>
                  </a:cubicBezTo>
                  <a:cubicBezTo>
                    <a:pt x="2430" y="131"/>
                    <a:pt x="2229" y="20"/>
                    <a:pt x="2229" y="20"/>
                  </a:cubicBezTo>
                  <a:cubicBezTo>
                    <a:pt x="2229" y="20"/>
                    <a:pt x="2173" y="0"/>
                    <a:pt x="2145" y="0"/>
                  </a:cubicBezTo>
                  <a:cubicBezTo>
                    <a:pt x="2118" y="0"/>
                    <a:pt x="1435" y="0"/>
                    <a:pt x="1435" y="0"/>
                  </a:cubicBezTo>
                  <a:cubicBezTo>
                    <a:pt x="906" y="0"/>
                    <a:pt x="906" y="0"/>
                    <a:pt x="906" y="0"/>
                  </a:cubicBezTo>
                  <a:cubicBezTo>
                    <a:pt x="906" y="0"/>
                    <a:pt x="877" y="9"/>
                    <a:pt x="838" y="32"/>
                  </a:cubicBezTo>
                  <a:cubicBezTo>
                    <a:pt x="800" y="55"/>
                    <a:pt x="579" y="180"/>
                    <a:pt x="579" y="180"/>
                  </a:cubicBezTo>
                  <a:cubicBezTo>
                    <a:pt x="579" y="180"/>
                    <a:pt x="555" y="197"/>
                    <a:pt x="541" y="197"/>
                  </a:cubicBezTo>
                  <a:cubicBezTo>
                    <a:pt x="531" y="197"/>
                    <a:pt x="291" y="216"/>
                    <a:pt x="145" y="238"/>
                  </a:cubicBezTo>
                  <a:cubicBezTo>
                    <a:pt x="145" y="238"/>
                    <a:pt x="145" y="238"/>
                    <a:pt x="145" y="238"/>
                  </a:cubicBezTo>
                  <a:cubicBezTo>
                    <a:pt x="89" y="247"/>
                    <a:pt x="46" y="256"/>
                    <a:pt x="37" y="265"/>
                  </a:cubicBezTo>
                  <a:cubicBezTo>
                    <a:pt x="4" y="297"/>
                    <a:pt x="0" y="320"/>
                    <a:pt x="0" y="320"/>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4" name="Freeform 1004"/>
            <p:cNvSpPr>
              <a:spLocks/>
            </p:cNvSpPr>
            <p:nvPr/>
          </p:nvSpPr>
          <p:spPr bwMode="auto">
            <a:xfrm>
              <a:off x="7142163" y="7773988"/>
              <a:ext cx="190500" cy="528638"/>
            </a:xfrm>
            <a:custGeom>
              <a:avLst/>
              <a:gdLst>
                <a:gd name="T0" fmla="*/ 0 w 51"/>
                <a:gd name="T1" fmla="*/ 0 h 141"/>
                <a:gd name="T2" fmla="*/ 0 w 51"/>
                <a:gd name="T3" fmla="*/ 141 h 141"/>
                <a:gd name="T4" fmla="*/ 51 w 51"/>
                <a:gd name="T5" fmla="*/ 141 h 141"/>
                <a:gd name="T6" fmla="*/ 0 w 51"/>
                <a:gd name="T7" fmla="*/ 0 h 141"/>
              </a:gdLst>
              <a:ahLst/>
              <a:cxnLst>
                <a:cxn ang="0">
                  <a:pos x="T0" y="T1"/>
                </a:cxn>
                <a:cxn ang="0">
                  <a:pos x="T2" y="T3"/>
                </a:cxn>
                <a:cxn ang="0">
                  <a:pos x="T4" y="T5"/>
                </a:cxn>
                <a:cxn ang="0">
                  <a:pos x="T6" y="T7"/>
                </a:cxn>
              </a:cxnLst>
              <a:rect l="0" t="0" r="r" b="b"/>
              <a:pathLst>
                <a:path w="51" h="141">
                  <a:moveTo>
                    <a:pt x="0" y="0"/>
                  </a:moveTo>
                  <a:cubicBezTo>
                    <a:pt x="0" y="141"/>
                    <a:pt x="0" y="141"/>
                    <a:pt x="0" y="141"/>
                  </a:cubicBezTo>
                  <a:cubicBezTo>
                    <a:pt x="51" y="141"/>
                    <a:pt x="51" y="141"/>
                    <a:pt x="51" y="141"/>
                  </a:cubicBezTo>
                  <a:cubicBezTo>
                    <a:pt x="51" y="141"/>
                    <a:pt x="20" y="16"/>
                    <a:pt x="0"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5" name="Freeform 1005"/>
            <p:cNvSpPr>
              <a:spLocks/>
            </p:cNvSpPr>
            <p:nvPr/>
          </p:nvSpPr>
          <p:spPr bwMode="auto">
            <a:xfrm>
              <a:off x="4951413" y="7870826"/>
              <a:ext cx="330200" cy="123825"/>
            </a:xfrm>
            <a:custGeom>
              <a:avLst/>
              <a:gdLst>
                <a:gd name="T0" fmla="*/ 0 w 88"/>
                <a:gd name="T1" fmla="*/ 16 h 33"/>
                <a:gd name="T2" fmla="*/ 16 w 88"/>
                <a:gd name="T3" fmla="*/ 33 h 33"/>
                <a:gd name="T4" fmla="*/ 71 w 88"/>
                <a:gd name="T5" fmla="*/ 33 h 33"/>
                <a:gd name="T6" fmla="*/ 88 w 88"/>
                <a:gd name="T7" fmla="*/ 16 h 33"/>
                <a:gd name="T8" fmla="*/ 88 w 88"/>
                <a:gd name="T9" fmla="*/ 16 h 33"/>
                <a:gd name="T10" fmla="*/ 71 w 88"/>
                <a:gd name="T11" fmla="*/ 0 h 33"/>
                <a:gd name="T12" fmla="*/ 16 w 88"/>
                <a:gd name="T13" fmla="*/ 0 h 33"/>
                <a:gd name="T14" fmla="*/ 0 w 88"/>
                <a:gd name="T15" fmla="*/ 1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
                  <a:moveTo>
                    <a:pt x="0" y="16"/>
                  </a:moveTo>
                  <a:cubicBezTo>
                    <a:pt x="0" y="26"/>
                    <a:pt x="7" y="33"/>
                    <a:pt x="16" y="33"/>
                  </a:cubicBezTo>
                  <a:cubicBezTo>
                    <a:pt x="71" y="33"/>
                    <a:pt x="71" y="33"/>
                    <a:pt x="71" y="33"/>
                  </a:cubicBezTo>
                  <a:cubicBezTo>
                    <a:pt x="81" y="33"/>
                    <a:pt x="88" y="26"/>
                    <a:pt x="88" y="16"/>
                  </a:cubicBezTo>
                  <a:cubicBezTo>
                    <a:pt x="88" y="16"/>
                    <a:pt x="88" y="16"/>
                    <a:pt x="88" y="16"/>
                  </a:cubicBezTo>
                  <a:cubicBezTo>
                    <a:pt x="88" y="7"/>
                    <a:pt x="81" y="0"/>
                    <a:pt x="71" y="0"/>
                  </a:cubicBezTo>
                  <a:cubicBezTo>
                    <a:pt x="16" y="0"/>
                    <a:pt x="16" y="0"/>
                    <a:pt x="16" y="0"/>
                  </a:cubicBezTo>
                  <a:cubicBezTo>
                    <a:pt x="7" y="0"/>
                    <a:pt x="0" y="7"/>
                    <a:pt x="0" y="16"/>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6" name="Freeform 1006"/>
            <p:cNvSpPr>
              <a:spLocks/>
            </p:cNvSpPr>
            <p:nvPr/>
          </p:nvSpPr>
          <p:spPr bwMode="auto">
            <a:xfrm>
              <a:off x="271462" y="7870826"/>
              <a:ext cx="333375" cy="123825"/>
            </a:xfrm>
            <a:custGeom>
              <a:avLst/>
              <a:gdLst>
                <a:gd name="T0" fmla="*/ 0 w 89"/>
                <a:gd name="T1" fmla="*/ 16 h 33"/>
                <a:gd name="T2" fmla="*/ 17 w 89"/>
                <a:gd name="T3" fmla="*/ 33 h 33"/>
                <a:gd name="T4" fmla="*/ 72 w 89"/>
                <a:gd name="T5" fmla="*/ 33 h 33"/>
                <a:gd name="T6" fmla="*/ 89 w 89"/>
                <a:gd name="T7" fmla="*/ 16 h 33"/>
                <a:gd name="T8" fmla="*/ 89 w 89"/>
                <a:gd name="T9" fmla="*/ 16 h 33"/>
                <a:gd name="T10" fmla="*/ 72 w 89"/>
                <a:gd name="T11" fmla="*/ 0 h 33"/>
                <a:gd name="T12" fmla="*/ 17 w 89"/>
                <a:gd name="T13" fmla="*/ 0 h 33"/>
                <a:gd name="T14" fmla="*/ 0 w 89"/>
                <a:gd name="T15" fmla="*/ 16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16"/>
                  </a:moveTo>
                  <a:cubicBezTo>
                    <a:pt x="0" y="26"/>
                    <a:pt x="8" y="33"/>
                    <a:pt x="17" y="33"/>
                  </a:cubicBezTo>
                  <a:cubicBezTo>
                    <a:pt x="72" y="33"/>
                    <a:pt x="72" y="33"/>
                    <a:pt x="72" y="33"/>
                  </a:cubicBezTo>
                  <a:cubicBezTo>
                    <a:pt x="82" y="33"/>
                    <a:pt x="89" y="26"/>
                    <a:pt x="89" y="16"/>
                  </a:cubicBezTo>
                  <a:cubicBezTo>
                    <a:pt x="89" y="16"/>
                    <a:pt x="89" y="16"/>
                    <a:pt x="89" y="16"/>
                  </a:cubicBezTo>
                  <a:cubicBezTo>
                    <a:pt x="89" y="7"/>
                    <a:pt x="82" y="0"/>
                    <a:pt x="72" y="0"/>
                  </a:cubicBezTo>
                  <a:cubicBezTo>
                    <a:pt x="17" y="0"/>
                    <a:pt x="17" y="0"/>
                    <a:pt x="17" y="0"/>
                  </a:cubicBezTo>
                  <a:cubicBezTo>
                    <a:pt x="8" y="0"/>
                    <a:pt x="0" y="7"/>
                    <a:pt x="0" y="16"/>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7" name="Freeform 1007"/>
            <p:cNvSpPr>
              <a:spLocks/>
            </p:cNvSpPr>
            <p:nvPr/>
          </p:nvSpPr>
          <p:spPr bwMode="auto">
            <a:xfrm>
              <a:off x="-777875" y="7196138"/>
              <a:ext cx="6161088" cy="555625"/>
            </a:xfrm>
            <a:custGeom>
              <a:avLst/>
              <a:gdLst>
                <a:gd name="T0" fmla="*/ 1643 w 1643"/>
                <a:gd name="T1" fmla="*/ 148 h 148"/>
                <a:gd name="T2" fmla="*/ 1474 w 1643"/>
                <a:gd name="T3" fmla="*/ 0 h 148"/>
                <a:gd name="T4" fmla="*/ 1174 w 1643"/>
                <a:gd name="T5" fmla="*/ 0 h 148"/>
                <a:gd name="T6" fmla="*/ 280 w 1643"/>
                <a:gd name="T7" fmla="*/ 0 h 148"/>
                <a:gd name="T8" fmla="*/ 216 w 1643"/>
                <a:gd name="T9" fmla="*/ 25 h 148"/>
                <a:gd name="T10" fmla="*/ 0 w 1643"/>
                <a:gd name="T11" fmla="*/ 148 h 148"/>
                <a:gd name="T12" fmla="*/ 1643 w 164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643" h="148">
                  <a:moveTo>
                    <a:pt x="1643" y="148"/>
                  </a:moveTo>
                  <a:cubicBezTo>
                    <a:pt x="1643" y="148"/>
                    <a:pt x="1523" y="0"/>
                    <a:pt x="1474" y="0"/>
                  </a:cubicBezTo>
                  <a:cubicBezTo>
                    <a:pt x="1459" y="0"/>
                    <a:pt x="1336" y="0"/>
                    <a:pt x="1174" y="0"/>
                  </a:cubicBezTo>
                  <a:cubicBezTo>
                    <a:pt x="820" y="0"/>
                    <a:pt x="280" y="0"/>
                    <a:pt x="280" y="0"/>
                  </a:cubicBezTo>
                  <a:cubicBezTo>
                    <a:pt x="280" y="0"/>
                    <a:pt x="250" y="5"/>
                    <a:pt x="216" y="25"/>
                  </a:cubicBezTo>
                  <a:cubicBezTo>
                    <a:pt x="181" y="46"/>
                    <a:pt x="0" y="148"/>
                    <a:pt x="0" y="148"/>
                  </a:cubicBezTo>
                  <a:lnTo>
                    <a:pt x="1643" y="148"/>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8" name="Freeform 1008"/>
            <p:cNvSpPr>
              <a:spLocks/>
            </p:cNvSpPr>
            <p:nvPr/>
          </p:nvSpPr>
          <p:spPr bwMode="auto">
            <a:xfrm>
              <a:off x="2217738" y="7196138"/>
              <a:ext cx="63500" cy="555625"/>
            </a:xfrm>
            <a:custGeom>
              <a:avLst/>
              <a:gdLst>
                <a:gd name="T0" fmla="*/ 31 w 40"/>
                <a:gd name="T1" fmla="*/ 350 h 350"/>
                <a:gd name="T2" fmla="*/ 40 w 40"/>
                <a:gd name="T3" fmla="*/ 0 h 350"/>
                <a:gd name="T4" fmla="*/ 12 w 40"/>
                <a:gd name="T5" fmla="*/ 0 h 350"/>
                <a:gd name="T6" fmla="*/ 0 w 40"/>
                <a:gd name="T7" fmla="*/ 350 h 350"/>
                <a:gd name="T8" fmla="*/ 31 w 40"/>
                <a:gd name="T9" fmla="*/ 350 h 350"/>
              </a:gdLst>
              <a:ahLst/>
              <a:cxnLst>
                <a:cxn ang="0">
                  <a:pos x="T0" y="T1"/>
                </a:cxn>
                <a:cxn ang="0">
                  <a:pos x="T2" y="T3"/>
                </a:cxn>
                <a:cxn ang="0">
                  <a:pos x="T4" y="T5"/>
                </a:cxn>
                <a:cxn ang="0">
                  <a:pos x="T6" y="T7"/>
                </a:cxn>
                <a:cxn ang="0">
                  <a:pos x="T8" y="T9"/>
                </a:cxn>
              </a:cxnLst>
              <a:rect l="0" t="0" r="r" b="b"/>
              <a:pathLst>
                <a:path w="40" h="350">
                  <a:moveTo>
                    <a:pt x="31" y="350"/>
                  </a:moveTo>
                  <a:lnTo>
                    <a:pt x="40" y="0"/>
                  </a:lnTo>
                  <a:lnTo>
                    <a:pt x="12" y="0"/>
                  </a:lnTo>
                  <a:lnTo>
                    <a:pt x="0" y="350"/>
                  </a:lnTo>
                  <a:lnTo>
                    <a:pt x="31" y="35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59" name="Freeform 1009"/>
            <p:cNvSpPr>
              <a:spLocks/>
            </p:cNvSpPr>
            <p:nvPr/>
          </p:nvSpPr>
          <p:spPr bwMode="auto">
            <a:xfrm>
              <a:off x="928687" y="7196138"/>
              <a:ext cx="63500" cy="581025"/>
            </a:xfrm>
            <a:custGeom>
              <a:avLst/>
              <a:gdLst>
                <a:gd name="T0" fmla="*/ 30 w 40"/>
                <a:gd name="T1" fmla="*/ 366 h 366"/>
                <a:gd name="T2" fmla="*/ 40 w 40"/>
                <a:gd name="T3" fmla="*/ 0 h 366"/>
                <a:gd name="T4" fmla="*/ 9 w 40"/>
                <a:gd name="T5" fmla="*/ 0 h 366"/>
                <a:gd name="T6" fmla="*/ 0 w 40"/>
                <a:gd name="T7" fmla="*/ 364 h 366"/>
                <a:gd name="T8" fmla="*/ 30 w 40"/>
                <a:gd name="T9" fmla="*/ 366 h 366"/>
              </a:gdLst>
              <a:ahLst/>
              <a:cxnLst>
                <a:cxn ang="0">
                  <a:pos x="T0" y="T1"/>
                </a:cxn>
                <a:cxn ang="0">
                  <a:pos x="T2" y="T3"/>
                </a:cxn>
                <a:cxn ang="0">
                  <a:pos x="T4" y="T5"/>
                </a:cxn>
                <a:cxn ang="0">
                  <a:pos x="T6" y="T7"/>
                </a:cxn>
                <a:cxn ang="0">
                  <a:pos x="T8" y="T9"/>
                </a:cxn>
              </a:cxnLst>
              <a:rect l="0" t="0" r="r" b="b"/>
              <a:pathLst>
                <a:path w="40" h="366">
                  <a:moveTo>
                    <a:pt x="30" y="366"/>
                  </a:moveTo>
                  <a:lnTo>
                    <a:pt x="40" y="0"/>
                  </a:lnTo>
                  <a:lnTo>
                    <a:pt x="9" y="0"/>
                  </a:lnTo>
                  <a:lnTo>
                    <a:pt x="0" y="364"/>
                  </a:lnTo>
                  <a:lnTo>
                    <a:pt x="30" y="366"/>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0" name="Freeform 1010"/>
            <p:cNvSpPr>
              <a:spLocks/>
            </p:cNvSpPr>
            <p:nvPr/>
          </p:nvSpPr>
          <p:spPr bwMode="auto">
            <a:xfrm>
              <a:off x="3586163" y="7196138"/>
              <a:ext cx="1819275" cy="1687513"/>
            </a:xfrm>
            <a:custGeom>
              <a:avLst/>
              <a:gdLst>
                <a:gd name="T0" fmla="*/ 0 w 485"/>
                <a:gd name="T1" fmla="*/ 450 h 450"/>
                <a:gd name="T2" fmla="*/ 390 w 485"/>
                <a:gd name="T3" fmla="*/ 450 h 450"/>
                <a:gd name="T4" fmla="*/ 390 w 485"/>
                <a:gd name="T5" fmla="*/ 444 h 450"/>
                <a:gd name="T6" fmla="*/ 455 w 485"/>
                <a:gd name="T7" fmla="*/ 261 h 450"/>
                <a:gd name="T8" fmla="*/ 485 w 485"/>
                <a:gd name="T9" fmla="*/ 222 h 450"/>
                <a:gd name="T10" fmla="*/ 485 w 485"/>
                <a:gd name="T11" fmla="*/ 148 h 450"/>
                <a:gd name="T12" fmla="*/ 472 w 485"/>
                <a:gd name="T13" fmla="*/ 148 h 450"/>
                <a:gd name="T14" fmla="*/ 472 w 485"/>
                <a:gd name="T15" fmla="*/ 222 h 450"/>
                <a:gd name="T16" fmla="*/ 472 w 485"/>
                <a:gd name="T17" fmla="*/ 222 h 450"/>
                <a:gd name="T18" fmla="*/ 449 w 485"/>
                <a:gd name="T19" fmla="*/ 251 h 450"/>
                <a:gd name="T20" fmla="*/ 378 w 485"/>
                <a:gd name="T21" fmla="*/ 438 h 450"/>
                <a:gd name="T22" fmla="*/ 12 w 485"/>
                <a:gd name="T23" fmla="*/ 438 h 450"/>
                <a:gd name="T24" fmla="*/ 12 w 485"/>
                <a:gd name="T25" fmla="*/ 148 h 450"/>
                <a:gd name="T26" fmla="*/ 17 w 485"/>
                <a:gd name="T27" fmla="*/ 0 h 450"/>
                <a:gd name="T28" fmla="*/ 4 w 485"/>
                <a:gd name="T29" fmla="*/ 0 h 450"/>
                <a:gd name="T30" fmla="*/ 0 w 485"/>
                <a:gd name="T31" fmla="*/ 148 h 450"/>
                <a:gd name="T32" fmla="*/ 0 w 485"/>
                <a:gd name="T3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450">
                  <a:moveTo>
                    <a:pt x="0" y="450"/>
                  </a:moveTo>
                  <a:cubicBezTo>
                    <a:pt x="390" y="450"/>
                    <a:pt x="390" y="450"/>
                    <a:pt x="390" y="450"/>
                  </a:cubicBezTo>
                  <a:cubicBezTo>
                    <a:pt x="390" y="444"/>
                    <a:pt x="390" y="444"/>
                    <a:pt x="390" y="444"/>
                  </a:cubicBezTo>
                  <a:cubicBezTo>
                    <a:pt x="390" y="334"/>
                    <a:pt x="431" y="277"/>
                    <a:pt x="455" y="261"/>
                  </a:cubicBezTo>
                  <a:cubicBezTo>
                    <a:pt x="482" y="244"/>
                    <a:pt x="485" y="223"/>
                    <a:pt x="485" y="222"/>
                  </a:cubicBezTo>
                  <a:cubicBezTo>
                    <a:pt x="485" y="148"/>
                    <a:pt x="485" y="148"/>
                    <a:pt x="485" y="148"/>
                  </a:cubicBezTo>
                  <a:cubicBezTo>
                    <a:pt x="472" y="148"/>
                    <a:pt x="472" y="148"/>
                    <a:pt x="472" y="148"/>
                  </a:cubicBezTo>
                  <a:cubicBezTo>
                    <a:pt x="472" y="222"/>
                    <a:pt x="472" y="222"/>
                    <a:pt x="472" y="222"/>
                  </a:cubicBezTo>
                  <a:cubicBezTo>
                    <a:pt x="472" y="222"/>
                    <a:pt x="472" y="222"/>
                    <a:pt x="472" y="222"/>
                  </a:cubicBezTo>
                  <a:cubicBezTo>
                    <a:pt x="472" y="222"/>
                    <a:pt x="470" y="237"/>
                    <a:pt x="449" y="251"/>
                  </a:cubicBezTo>
                  <a:cubicBezTo>
                    <a:pt x="423" y="268"/>
                    <a:pt x="379" y="327"/>
                    <a:pt x="378" y="438"/>
                  </a:cubicBezTo>
                  <a:cubicBezTo>
                    <a:pt x="12" y="438"/>
                    <a:pt x="12" y="438"/>
                    <a:pt x="12" y="438"/>
                  </a:cubicBezTo>
                  <a:cubicBezTo>
                    <a:pt x="12" y="148"/>
                    <a:pt x="12" y="148"/>
                    <a:pt x="12" y="148"/>
                  </a:cubicBezTo>
                  <a:cubicBezTo>
                    <a:pt x="17" y="0"/>
                    <a:pt x="17" y="0"/>
                    <a:pt x="17" y="0"/>
                  </a:cubicBezTo>
                  <a:cubicBezTo>
                    <a:pt x="4" y="0"/>
                    <a:pt x="4" y="0"/>
                    <a:pt x="4" y="0"/>
                  </a:cubicBezTo>
                  <a:cubicBezTo>
                    <a:pt x="0" y="148"/>
                    <a:pt x="0" y="148"/>
                    <a:pt x="0" y="148"/>
                  </a:cubicBezTo>
                  <a:lnTo>
                    <a:pt x="0" y="45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1" name="Freeform 1011"/>
            <p:cNvSpPr>
              <a:spLocks/>
            </p:cNvSpPr>
            <p:nvPr/>
          </p:nvSpPr>
          <p:spPr bwMode="auto">
            <a:xfrm>
              <a:off x="-800100" y="7751763"/>
              <a:ext cx="1776413" cy="1131888"/>
            </a:xfrm>
            <a:custGeom>
              <a:avLst/>
              <a:gdLst>
                <a:gd name="T0" fmla="*/ 0 w 1119"/>
                <a:gd name="T1" fmla="*/ 713 h 713"/>
                <a:gd name="T2" fmla="*/ 1119 w 1119"/>
                <a:gd name="T3" fmla="*/ 713 h 713"/>
                <a:gd name="T4" fmla="*/ 1119 w 1119"/>
                <a:gd name="T5" fmla="*/ 0 h 713"/>
                <a:gd name="T6" fmla="*/ 1089 w 1119"/>
                <a:gd name="T7" fmla="*/ 0 h 713"/>
                <a:gd name="T8" fmla="*/ 1089 w 1119"/>
                <a:gd name="T9" fmla="*/ 685 h 713"/>
                <a:gd name="T10" fmla="*/ 28 w 1119"/>
                <a:gd name="T11" fmla="*/ 685 h 713"/>
                <a:gd name="T12" fmla="*/ 28 w 1119"/>
                <a:gd name="T13" fmla="*/ 0 h 713"/>
                <a:gd name="T14" fmla="*/ 0 w 1119"/>
                <a:gd name="T15" fmla="*/ 0 h 713"/>
                <a:gd name="T16" fmla="*/ 0 w 1119"/>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9" h="713">
                  <a:moveTo>
                    <a:pt x="0" y="713"/>
                  </a:moveTo>
                  <a:lnTo>
                    <a:pt x="1119" y="713"/>
                  </a:lnTo>
                  <a:lnTo>
                    <a:pt x="1119" y="0"/>
                  </a:lnTo>
                  <a:lnTo>
                    <a:pt x="1089" y="0"/>
                  </a:lnTo>
                  <a:lnTo>
                    <a:pt x="1089" y="685"/>
                  </a:lnTo>
                  <a:lnTo>
                    <a:pt x="28" y="685"/>
                  </a:lnTo>
                  <a:lnTo>
                    <a:pt x="28" y="0"/>
                  </a:lnTo>
                  <a:lnTo>
                    <a:pt x="0" y="0"/>
                  </a:lnTo>
                  <a:lnTo>
                    <a:pt x="0" y="713"/>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2" name="Freeform 1012"/>
            <p:cNvSpPr>
              <a:spLocks/>
            </p:cNvSpPr>
            <p:nvPr/>
          </p:nvSpPr>
          <p:spPr bwMode="auto">
            <a:xfrm>
              <a:off x="5738813" y="8201026"/>
              <a:ext cx="476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lnTo>
                    <a:pt x="1"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3" name="Freeform 1013"/>
            <p:cNvSpPr>
              <a:spLocks/>
            </p:cNvSpPr>
            <p:nvPr/>
          </p:nvSpPr>
          <p:spPr bwMode="auto">
            <a:xfrm>
              <a:off x="5049838" y="8201026"/>
              <a:ext cx="1382713" cy="720725"/>
            </a:xfrm>
            <a:custGeom>
              <a:avLst/>
              <a:gdLst>
                <a:gd name="T0" fmla="*/ 184 w 369"/>
                <a:gd name="T1" fmla="*/ 0 h 192"/>
                <a:gd name="T2" fmla="*/ 349 w 369"/>
                <a:gd name="T3" fmla="*/ 192 h 192"/>
                <a:gd name="T4" fmla="*/ 20 w 369"/>
                <a:gd name="T5" fmla="*/ 192 h 192"/>
                <a:gd name="T6" fmla="*/ 184 w 369"/>
                <a:gd name="T7" fmla="*/ 0 h 192"/>
              </a:gdLst>
              <a:ahLst/>
              <a:cxnLst>
                <a:cxn ang="0">
                  <a:pos x="T0" y="T1"/>
                </a:cxn>
                <a:cxn ang="0">
                  <a:pos x="T2" y="T3"/>
                </a:cxn>
                <a:cxn ang="0">
                  <a:pos x="T4" y="T5"/>
                </a:cxn>
                <a:cxn ang="0">
                  <a:pos x="T6" y="T7"/>
                </a:cxn>
              </a:cxnLst>
              <a:rect l="0" t="0" r="r" b="b"/>
              <a:pathLst>
                <a:path w="369" h="192">
                  <a:moveTo>
                    <a:pt x="184" y="0"/>
                  </a:moveTo>
                  <a:cubicBezTo>
                    <a:pt x="369" y="9"/>
                    <a:pt x="349" y="192"/>
                    <a:pt x="349" y="192"/>
                  </a:cubicBezTo>
                  <a:cubicBezTo>
                    <a:pt x="20" y="192"/>
                    <a:pt x="20" y="192"/>
                    <a:pt x="20" y="192"/>
                  </a:cubicBezTo>
                  <a:cubicBezTo>
                    <a:pt x="20" y="192"/>
                    <a:pt x="0" y="10"/>
                    <a:pt x="184"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4" name="Freeform 1014"/>
            <p:cNvSpPr>
              <a:spLocks noEditPoints="1"/>
            </p:cNvSpPr>
            <p:nvPr/>
          </p:nvSpPr>
          <p:spPr bwMode="auto">
            <a:xfrm>
              <a:off x="5187950" y="8275638"/>
              <a:ext cx="1090613" cy="1092200"/>
            </a:xfrm>
            <a:custGeom>
              <a:avLst/>
              <a:gdLst>
                <a:gd name="T0" fmla="*/ 0 w 291"/>
                <a:gd name="T1" fmla="*/ 146 h 291"/>
                <a:gd name="T2" fmla="*/ 3 w 291"/>
                <a:gd name="T3" fmla="*/ 175 h 291"/>
                <a:gd name="T4" fmla="*/ 3 w 291"/>
                <a:gd name="T5" fmla="*/ 175 h 291"/>
                <a:gd name="T6" fmla="*/ 145 w 291"/>
                <a:gd name="T7" fmla="*/ 291 h 291"/>
                <a:gd name="T8" fmla="*/ 269 w 291"/>
                <a:gd name="T9" fmla="*/ 222 h 291"/>
                <a:gd name="T10" fmla="*/ 288 w 291"/>
                <a:gd name="T11" fmla="*/ 175 h 291"/>
                <a:gd name="T12" fmla="*/ 288 w 291"/>
                <a:gd name="T13" fmla="*/ 175 h 291"/>
                <a:gd name="T14" fmla="*/ 291 w 291"/>
                <a:gd name="T15" fmla="*/ 146 h 291"/>
                <a:gd name="T16" fmla="*/ 269 w 291"/>
                <a:gd name="T17" fmla="*/ 70 h 291"/>
                <a:gd name="T18" fmla="*/ 238 w 291"/>
                <a:gd name="T19" fmla="*/ 33 h 291"/>
                <a:gd name="T20" fmla="*/ 189 w 291"/>
                <a:gd name="T21" fmla="*/ 7 h 291"/>
                <a:gd name="T22" fmla="*/ 145 w 291"/>
                <a:gd name="T23" fmla="*/ 0 h 291"/>
                <a:gd name="T24" fmla="*/ 101 w 291"/>
                <a:gd name="T25" fmla="*/ 7 h 291"/>
                <a:gd name="T26" fmla="*/ 53 w 291"/>
                <a:gd name="T27" fmla="*/ 33 h 291"/>
                <a:gd name="T28" fmla="*/ 0 w 291"/>
                <a:gd name="T29" fmla="*/ 146 h 291"/>
                <a:gd name="T30" fmla="*/ 37 w 291"/>
                <a:gd name="T31" fmla="*/ 175 h 291"/>
                <a:gd name="T32" fmla="*/ 33 w 291"/>
                <a:gd name="T33" fmla="*/ 146 h 291"/>
                <a:gd name="T34" fmla="*/ 145 w 291"/>
                <a:gd name="T35" fmla="*/ 33 h 291"/>
                <a:gd name="T36" fmla="*/ 258 w 291"/>
                <a:gd name="T37" fmla="*/ 146 h 291"/>
                <a:gd name="T38" fmla="*/ 254 w 291"/>
                <a:gd name="T39" fmla="*/ 175 h 291"/>
                <a:gd name="T40" fmla="*/ 254 w 291"/>
                <a:gd name="T41" fmla="*/ 175 h 291"/>
                <a:gd name="T42" fmla="*/ 145 w 291"/>
                <a:gd name="T43" fmla="*/ 258 h 291"/>
                <a:gd name="T44" fmla="*/ 37 w 291"/>
                <a:gd name="T45"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91">
                  <a:moveTo>
                    <a:pt x="0" y="146"/>
                  </a:moveTo>
                  <a:cubicBezTo>
                    <a:pt x="0" y="156"/>
                    <a:pt x="1" y="165"/>
                    <a:pt x="3" y="175"/>
                  </a:cubicBezTo>
                  <a:cubicBezTo>
                    <a:pt x="3" y="175"/>
                    <a:pt x="3" y="175"/>
                    <a:pt x="3" y="175"/>
                  </a:cubicBezTo>
                  <a:cubicBezTo>
                    <a:pt x="16" y="241"/>
                    <a:pt x="75" y="291"/>
                    <a:pt x="145" y="291"/>
                  </a:cubicBezTo>
                  <a:cubicBezTo>
                    <a:pt x="198" y="291"/>
                    <a:pt x="244" y="264"/>
                    <a:pt x="269" y="222"/>
                  </a:cubicBezTo>
                  <a:cubicBezTo>
                    <a:pt x="278" y="208"/>
                    <a:pt x="285" y="192"/>
                    <a:pt x="288" y="175"/>
                  </a:cubicBezTo>
                  <a:cubicBezTo>
                    <a:pt x="288" y="175"/>
                    <a:pt x="288" y="175"/>
                    <a:pt x="288" y="175"/>
                  </a:cubicBezTo>
                  <a:cubicBezTo>
                    <a:pt x="290" y="165"/>
                    <a:pt x="291" y="156"/>
                    <a:pt x="291" y="146"/>
                  </a:cubicBezTo>
                  <a:cubicBezTo>
                    <a:pt x="291" y="118"/>
                    <a:pt x="283" y="92"/>
                    <a:pt x="269" y="70"/>
                  </a:cubicBezTo>
                  <a:cubicBezTo>
                    <a:pt x="261" y="56"/>
                    <a:pt x="250" y="43"/>
                    <a:pt x="238" y="33"/>
                  </a:cubicBezTo>
                  <a:cubicBezTo>
                    <a:pt x="224" y="22"/>
                    <a:pt x="207" y="13"/>
                    <a:pt x="189" y="7"/>
                  </a:cubicBezTo>
                  <a:cubicBezTo>
                    <a:pt x="176" y="2"/>
                    <a:pt x="161" y="0"/>
                    <a:pt x="145" y="0"/>
                  </a:cubicBezTo>
                  <a:cubicBezTo>
                    <a:pt x="130" y="0"/>
                    <a:pt x="115" y="2"/>
                    <a:pt x="101" y="7"/>
                  </a:cubicBezTo>
                  <a:cubicBezTo>
                    <a:pt x="83" y="13"/>
                    <a:pt x="67" y="22"/>
                    <a:pt x="53" y="33"/>
                  </a:cubicBezTo>
                  <a:cubicBezTo>
                    <a:pt x="20" y="60"/>
                    <a:pt x="0" y="101"/>
                    <a:pt x="0" y="146"/>
                  </a:cubicBezTo>
                  <a:close/>
                  <a:moveTo>
                    <a:pt x="37" y="175"/>
                  </a:moveTo>
                  <a:cubicBezTo>
                    <a:pt x="34" y="166"/>
                    <a:pt x="33" y="156"/>
                    <a:pt x="33" y="146"/>
                  </a:cubicBezTo>
                  <a:cubicBezTo>
                    <a:pt x="33" y="84"/>
                    <a:pt x="83" y="33"/>
                    <a:pt x="145" y="33"/>
                  </a:cubicBezTo>
                  <a:cubicBezTo>
                    <a:pt x="208" y="33"/>
                    <a:pt x="258" y="84"/>
                    <a:pt x="258" y="146"/>
                  </a:cubicBezTo>
                  <a:cubicBezTo>
                    <a:pt x="258" y="156"/>
                    <a:pt x="257" y="166"/>
                    <a:pt x="254" y="175"/>
                  </a:cubicBezTo>
                  <a:cubicBezTo>
                    <a:pt x="254" y="175"/>
                    <a:pt x="254" y="175"/>
                    <a:pt x="254" y="175"/>
                  </a:cubicBezTo>
                  <a:cubicBezTo>
                    <a:pt x="241" y="223"/>
                    <a:pt x="197" y="258"/>
                    <a:pt x="145" y="258"/>
                  </a:cubicBezTo>
                  <a:cubicBezTo>
                    <a:pt x="93" y="258"/>
                    <a:pt x="50" y="223"/>
                    <a:pt x="37"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5" name="Freeform 1015"/>
            <p:cNvSpPr>
              <a:spLocks noEditPoints="1"/>
            </p:cNvSpPr>
            <p:nvPr/>
          </p:nvSpPr>
          <p:spPr bwMode="auto">
            <a:xfrm>
              <a:off x="5311775" y="8399463"/>
              <a:ext cx="842963" cy="844550"/>
            </a:xfrm>
            <a:custGeom>
              <a:avLst/>
              <a:gdLst>
                <a:gd name="T0" fmla="*/ 0 w 225"/>
                <a:gd name="T1" fmla="*/ 113 h 225"/>
                <a:gd name="T2" fmla="*/ 4 w 225"/>
                <a:gd name="T3" fmla="*/ 142 h 225"/>
                <a:gd name="T4" fmla="*/ 4 w 225"/>
                <a:gd name="T5" fmla="*/ 142 h 225"/>
                <a:gd name="T6" fmla="*/ 112 w 225"/>
                <a:gd name="T7" fmla="*/ 225 h 225"/>
                <a:gd name="T8" fmla="*/ 221 w 225"/>
                <a:gd name="T9" fmla="*/ 142 h 225"/>
                <a:gd name="T10" fmla="*/ 221 w 225"/>
                <a:gd name="T11" fmla="*/ 142 h 225"/>
                <a:gd name="T12" fmla="*/ 225 w 225"/>
                <a:gd name="T13" fmla="*/ 113 h 225"/>
                <a:gd name="T14" fmla="*/ 112 w 225"/>
                <a:gd name="T15" fmla="*/ 0 h 225"/>
                <a:gd name="T16" fmla="*/ 0 w 225"/>
                <a:gd name="T17" fmla="*/ 113 h 225"/>
                <a:gd name="T18" fmla="*/ 14 w 225"/>
                <a:gd name="T19" fmla="*/ 142 h 225"/>
                <a:gd name="T20" fmla="*/ 10 w 225"/>
                <a:gd name="T21" fmla="*/ 108 h 225"/>
                <a:gd name="T22" fmla="*/ 117 w 225"/>
                <a:gd name="T23" fmla="*/ 10 h 225"/>
                <a:gd name="T24" fmla="*/ 215 w 225"/>
                <a:gd name="T25" fmla="*/ 117 h 225"/>
                <a:gd name="T26" fmla="*/ 211 w 225"/>
                <a:gd name="T27" fmla="*/ 142 h 225"/>
                <a:gd name="T28" fmla="*/ 211 w 225"/>
                <a:gd name="T29" fmla="*/ 142 h 225"/>
                <a:gd name="T30" fmla="*/ 108 w 225"/>
                <a:gd name="T31" fmla="*/ 215 h 225"/>
                <a:gd name="T32" fmla="*/ 14 w 225"/>
                <a:gd name="T33"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0" y="113"/>
                  </a:moveTo>
                  <a:cubicBezTo>
                    <a:pt x="0" y="123"/>
                    <a:pt x="1" y="133"/>
                    <a:pt x="4" y="142"/>
                  </a:cubicBezTo>
                  <a:cubicBezTo>
                    <a:pt x="4" y="142"/>
                    <a:pt x="4" y="142"/>
                    <a:pt x="4" y="142"/>
                  </a:cubicBezTo>
                  <a:cubicBezTo>
                    <a:pt x="17" y="190"/>
                    <a:pt x="60" y="225"/>
                    <a:pt x="112" y="225"/>
                  </a:cubicBezTo>
                  <a:cubicBezTo>
                    <a:pt x="164" y="225"/>
                    <a:pt x="208" y="190"/>
                    <a:pt x="221" y="142"/>
                  </a:cubicBezTo>
                  <a:cubicBezTo>
                    <a:pt x="221" y="142"/>
                    <a:pt x="221" y="142"/>
                    <a:pt x="221" y="142"/>
                  </a:cubicBezTo>
                  <a:cubicBezTo>
                    <a:pt x="224" y="133"/>
                    <a:pt x="225" y="123"/>
                    <a:pt x="225" y="113"/>
                  </a:cubicBezTo>
                  <a:cubicBezTo>
                    <a:pt x="225" y="51"/>
                    <a:pt x="175" y="0"/>
                    <a:pt x="112" y="0"/>
                  </a:cubicBezTo>
                  <a:cubicBezTo>
                    <a:pt x="50" y="0"/>
                    <a:pt x="0" y="51"/>
                    <a:pt x="0" y="113"/>
                  </a:cubicBezTo>
                  <a:close/>
                  <a:moveTo>
                    <a:pt x="14" y="142"/>
                  </a:moveTo>
                  <a:cubicBezTo>
                    <a:pt x="11" y="131"/>
                    <a:pt x="9" y="120"/>
                    <a:pt x="10" y="108"/>
                  </a:cubicBezTo>
                  <a:cubicBezTo>
                    <a:pt x="12" y="51"/>
                    <a:pt x="60" y="8"/>
                    <a:pt x="117" y="10"/>
                  </a:cubicBezTo>
                  <a:cubicBezTo>
                    <a:pt x="174" y="13"/>
                    <a:pt x="218" y="61"/>
                    <a:pt x="215" y="117"/>
                  </a:cubicBezTo>
                  <a:cubicBezTo>
                    <a:pt x="215" y="126"/>
                    <a:pt x="213" y="134"/>
                    <a:pt x="211" y="142"/>
                  </a:cubicBezTo>
                  <a:cubicBezTo>
                    <a:pt x="211" y="142"/>
                    <a:pt x="211" y="142"/>
                    <a:pt x="211" y="142"/>
                  </a:cubicBezTo>
                  <a:cubicBezTo>
                    <a:pt x="198" y="186"/>
                    <a:pt x="156" y="218"/>
                    <a:pt x="108" y="215"/>
                  </a:cubicBezTo>
                  <a:cubicBezTo>
                    <a:pt x="63" y="213"/>
                    <a:pt x="26" y="183"/>
                    <a:pt x="14"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6" name="Freeform 1016"/>
            <p:cNvSpPr>
              <a:spLocks noEditPoints="1"/>
            </p:cNvSpPr>
            <p:nvPr/>
          </p:nvSpPr>
          <p:spPr bwMode="auto">
            <a:xfrm>
              <a:off x="5345113" y="8429626"/>
              <a:ext cx="784225" cy="787400"/>
            </a:xfrm>
            <a:custGeom>
              <a:avLst/>
              <a:gdLst>
                <a:gd name="T0" fmla="*/ 5 w 209"/>
                <a:gd name="T1" fmla="*/ 134 h 210"/>
                <a:gd name="T2" fmla="*/ 202 w 209"/>
                <a:gd name="T3" fmla="*/ 134 h 210"/>
                <a:gd name="T4" fmla="*/ 206 w 209"/>
                <a:gd name="T5" fmla="*/ 109 h 210"/>
                <a:gd name="T6" fmla="*/ 1 w 209"/>
                <a:gd name="T7" fmla="*/ 100 h 210"/>
                <a:gd name="T8" fmla="*/ 13 w 209"/>
                <a:gd name="T9" fmla="*/ 73 h 210"/>
                <a:gd name="T10" fmla="*/ 71 w 209"/>
                <a:gd name="T11" fmla="*/ 107 h 210"/>
                <a:gd name="T12" fmla="*/ 13 w 209"/>
                <a:gd name="T13" fmla="*/ 73 h 210"/>
                <a:gd name="T14" fmla="*/ 76 w 209"/>
                <a:gd name="T15" fmla="*/ 60 h 210"/>
                <a:gd name="T16" fmla="*/ 19 w 209"/>
                <a:gd name="T17" fmla="*/ 60 h 210"/>
                <a:gd name="T18" fmla="*/ 90 w 209"/>
                <a:gd name="T19" fmla="*/ 101 h 210"/>
                <a:gd name="T20" fmla="*/ 83 w 209"/>
                <a:gd name="T21" fmla="*/ 98 h 210"/>
                <a:gd name="T22" fmla="*/ 90 w 209"/>
                <a:gd name="T23" fmla="*/ 101 h 210"/>
                <a:gd name="T24" fmla="*/ 111 w 209"/>
                <a:gd name="T25" fmla="*/ 116 h 210"/>
                <a:gd name="T26" fmla="*/ 116 w 209"/>
                <a:gd name="T27" fmla="*/ 122 h 210"/>
                <a:gd name="T28" fmla="*/ 91 w 209"/>
                <a:gd name="T29" fmla="*/ 122 h 210"/>
                <a:gd name="T30" fmla="*/ 95 w 209"/>
                <a:gd name="T31" fmla="*/ 116 h 210"/>
                <a:gd name="T32" fmla="*/ 91 w 209"/>
                <a:gd name="T33" fmla="*/ 122 h 210"/>
                <a:gd name="T34" fmla="*/ 91 w 209"/>
                <a:gd name="T35" fmla="*/ 75 h 210"/>
                <a:gd name="T36" fmla="*/ 106 w 209"/>
                <a:gd name="T37" fmla="*/ 9 h 210"/>
                <a:gd name="T38" fmla="*/ 103 w 209"/>
                <a:gd name="T39" fmla="*/ 84 h 210"/>
                <a:gd name="T40" fmla="*/ 103 w 209"/>
                <a:gd name="T41" fmla="*/ 91 h 210"/>
                <a:gd name="T42" fmla="*/ 103 w 209"/>
                <a:gd name="T43" fmla="*/ 84 h 210"/>
                <a:gd name="T44" fmla="*/ 103 w 209"/>
                <a:gd name="T45" fmla="*/ 117 h 210"/>
                <a:gd name="T46" fmla="*/ 103 w 209"/>
                <a:gd name="T47" fmla="*/ 93 h 210"/>
                <a:gd name="T48" fmla="*/ 119 w 209"/>
                <a:gd name="T49" fmla="*/ 96 h 210"/>
                <a:gd name="T50" fmla="*/ 121 w 209"/>
                <a:gd name="T51" fmla="*/ 103 h 210"/>
                <a:gd name="T52" fmla="*/ 119 w 209"/>
                <a:gd name="T53" fmla="*/ 96 h 210"/>
                <a:gd name="T54" fmla="*/ 138 w 209"/>
                <a:gd name="T55" fmla="*/ 65 h 210"/>
                <a:gd name="T56" fmla="*/ 120 w 209"/>
                <a:gd name="T57" fmla="*/ 10 h 210"/>
                <a:gd name="T58" fmla="*/ 195 w 209"/>
                <a:gd name="T59" fmla="*/ 77 h 210"/>
                <a:gd name="T60" fmla="*/ 128 w 209"/>
                <a:gd name="T61" fmla="*/ 84 h 210"/>
                <a:gd name="T62" fmla="*/ 195 w 209"/>
                <a:gd name="T63" fmla="*/ 77 h 210"/>
                <a:gd name="T64" fmla="*/ 157 w 209"/>
                <a:gd name="T65" fmla="*/ 134 h 210"/>
                <a:gd name="T66" fmla="*/ 152 w 209"/>
                <a:gd name="T67" fmla="*/ 125 h 210"/>
                <a:gd name="T68" fmla="*/ 199 w 209"/>
                <a:gd name="T69" fmla="*/ 92 h 210"/>
                <a:gd name="T70" fmla="*/ 199 w 209"/>
                <a:gd name="T71" fmla="*/ 116 h 210"/>
                <a:gd name="T72" fmla="*/ 195 w 209"/>
                <a:gd name="T73" fmla="*/ 134 h 210"/>
                <a:gd name="T74" fmla="*/ 192 w 209"/>
                <a:gd name="T75" fmla="*/ 142 h 210"/>
                <a:gd name="T76" fmla="*/ 188 w 209"/>
                <a:gd name="T77" fmla="*/ 150 h 210"/>
                <a:gd name="T78" fmla="*/ 184 w 209"/>
                <a:gd name="T79" fmla="*/ 156 h 210"/>
                <a:gd name="T80" fmla="*/ 176 w 209"/>
                <a:gd name="T81" fmla="*/ 168 h 210"/>
                <a:gd name="T82" fmla="*/ 116 w 209"/>
                <a:gd name="T83" fmla="*/ 134 h 210"/>
                <a:gd name="T84" fmla="*/ 115 w 209"/>
                <a:gd name="T85" fmla="*/ 133 h 210"/>
                <a:gd name="T86" fmla="*/ 139 w 209"/>
                <a:gd name="T87" fmla="*/ 134 h 210"/>
                <a:gd name="T88" fmla="*/ 167 w 209"/>
                <a:gd name="T89" fmla="*/ 176 h 210"/>
                <a:gd name="T90" fmla="*/ 66 w 209"/>
                <a:gd name="T91" fmla="*/ 193 h 210"/>
                <a:gd name="T92" fmla="*/ 115 w 209"/>
                <a:gd name="T93" fmla="*/ 157 h 210"/>
                <a:gd name="T94" fmla="*/ 99 w 209"/>
                <a:gd name="T95" fmla="*/ 201 h 210"/>
                <a:gd name="T96" fmla="*/ 45 w 209"/>
                <a:gd name="T97" fmla="*/ 181 h 210"/>
                <a:gd name="T98" fmla="*/ 74 w 209"/>
                <a:gd name="T99" fmla="*/ 134 h 210"/>
                <a:gd name="T100" fmla="*/ 93 w 209"/>
                <a:gd name="T101" fmla="*/ 134 h 210"/>
                <a:gd name="T102" fmla="*/ 96 w 209"/>
                <a:gd name="T103" fmla="*/ 136 h 210"/>
                <a:gd name="T104" fmla="*/ 45 w 209"/>
                <a:gd name="T105" fmla="*/ 181 h 210"/>
                <a:gd name="T106" fmla="*/ 10 w 209"/>
                <a:gd name="T107" fmla="*/ 128 h 210"/>
                <a:gd name="T108" fmla="*/ 9 w 209"/>
                <a:gd name="T109" fmla="*/ 122 h 210"/>
                <a:gd name="T110" fmla="*/ 8 w 209"/>
                <a:gd name="T111" fmla="*/ 114 h 210"/>
                <a:gd name="T112" fmla="*/ 8 w 209"/>
                <a:gd name="T113" fmla="*/ 100 h 210"/>
                <a:gd name="T114" fmla="*/ 52 w 209"/>
                <a:gd name="T115" fmla="*/ 117 h 210"/>
                <a:gd name="T116" fmla="*/ 56 w 209"/>
                <a:gd name="T117" fmla="*/ 134 h 210"/>
                <a:gd name="T118" fmla="*/ 34 w 209"/>
                <a:gd name="T119" fmla="*/ 171 h 210"/>
                <a:gd name="T120" fmla="*/ 27 w 209"/>
                <a:gd name="T121" fmla="*/ 163 h 210"/>
                <a:gd name="T122" fmla="*/ 23 w 209"/>
                <a:gd name="T123" fmla="*/ 157 h 210"/>
                <a:gd name="T124" fmla="*/ 15 w 209"/>
                <a:gd name="T125" fmla="*/ 14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10">
                  <a:moveTo>
                    <a:pt x="5" y="134"/>
                  </a:moveTo>
                  <a:cubicBezTo>
                    <a:pt x="5" y="134"/>
                    <a:pt x="5" y="134"/>
                    <a:pt x="5" y="134"/>
                  </a:cubicBezTo>
                  <a:cubicBezTo>
                    <a:pt x="17" y="175"/>
                    <a:pt x="54" y="205"/>
                    <a:pt x="99" y="207"/>
                  </a:cubicBezTo>
                  <a:cubicBezTo>
                    <a:pt x="147" y="210"/>
                    <a:pt x="189" y="178"/>
                    <a:pt x="202" y="134"/>
                  </a:cubicBezTo>
                  <a:cubicBezTo>
                    <a:pt x="202" y="134"/>
                    <a:pt x="202" y="134"/>
                    <a:pt x="202" y="134"/>
                  </a:cubicBezTo>
                  <a:cubicBezTo>
                    <a:pt x="204" y="126"/>
                    <a:pt x="206" y="118"/>
                    <a:pt x="206" y="109"/>
                  </a:cubicBezTo>
                  <a:cubicBezTo>
                    <a:pt x="209" y="53"/>
                    <a:pt x="165" y="5"/>
                    <a:pt x="108" y="2"/>
                  </a:cubicBezTo>
                  <a:cubicBezTo>
                    <a:pt x="51" y="0"/>
                    <a:pt x="3" y="43"/>
                    <a:pt x="1" y="100"/>
                  </a:cubicBezTo>
                  <a:cubicBezTo>
                    <a:pt x="0" y="112"/>
                    <a:pt x="2" y="123"/>
                    <a:pt x="5" y="134"/>
                  </a:cubicBezTo>
                  <a:close/>
                  <a:moveTo>
                    <a:pt x="13" y="73"/>
                  </a:moveTo>
                  <a:cubicBezTo>
                    <a:pt x="77" y="89"/>
                    <a:pt x="77" y="89"/>
                    <a:pt x="77" y="89"/>
                  </a:cubicBezTo>
                  <a:cubicBezTo>
                    <a:pt x="71" y="107"/>
                    <a:pt x="71" y="107"/>
                    <a:pt x="71" y="107"/>
                  </a:cubicBezTo>
                  <a:cubicBezTo>
                    <a:pt x="9" y="84"/>
                    <a:pt x="9" y="84"/>
                    <a:pt x="9" y="84"/>
                  </a:cubicBezTo>
                  <a:cubicBezTo>
                    <a:pt x="10" y="80"/>
                    <a:pt x="12" y="77"/>
                    <a:pt x="13" y="73"/>
                  </a:cubicBezTo>
                  <a:close/>
                  <a:moveTo>
                    <a:pt x="82" y="11"/>
                  </a:moveTo>
                  <a:cubicBezTo>
                    <a:pt x="76" y="60"/>
                    <a:pt x="76" y="60"/>
                    <a:pt x="76" y="60"/>
                  </a:cubicBezTo>
                  <a:cubicBezTo>
                    <a:pt x="64" y="69"/>
                    <a:pt x="64" y="69"/>
                    <a:pt x="64" y="69"/>
                  </a:cubicBezTo>
                  <a:cubicBezTo>
                    <a:pt x="19" y="60"/>
                    <a:pt x="19" y="60"/>
                    <a:pt x="19" y="60"/>
                  </a:cubicBezTo>
                  <a:cubicBezTo>
                    <a:pt x="32" y="35"/>
                    <a:pt x="55" y="17"/>
                    <a:pt x="82" y="11"/>
                  </a:cubicBezTo>
                  <a:close/>
                  <a:moveTo>
                    <a:pt x="90" y="101"/>
                  </a:moveTo>
                  <a:cubicBezTo>
                    <a:pt x="90" y="103"/>
                    <a:pt x="88" y="104"/>
                    <a:pt x="86" y="103"/>
                  </a:cubicBezTo>
                  <a:cubicBezTo>
                    <a:pt x="84" y="102"/>
                    <a:pt x="82" y="100"/>
                    <a:pt x="83" y="98"/>
                  </a:cubicBezTo>
                  <a:cubicBezTo>
                    <a:pt x="84" y="96"/>
                    <a:pt x="86" y="95"/>
                    <a:pt x="88" y="96"/>
                  </a:cubicBezTo>
                  <a:cubicBezTo>
                    <a:pt x="90" y="96"/>
                    <a:pt x="91" y="99"/>
                    <a:pt x="90" y="101"/>
                  </a:cubicBezTo>
                  <a:close/>
                  <a:moveTo>
                    <a:pt x="111" y="121"/>
                  </a:moveTo>
                  <a:cubicBezTo>
                    <a:pt x="109" y="119"/>
                    <a:pt x="110" y="117"/>
                    <a:pt x="111" y="116"/>
                  </a:cubicBezTo>
                  <a:cubicBezTo>
                    <a:pt x="113" y="115"/>
                    <a:pt x="116" y="115"/>
                    <a:pt x="117" y="117"/>
                  </a:cubicBezTo>
                  <a:cubicBezTo>
                    <a:pt x="118" y="118"/>
                    <a:pt x="118" y="121"/>
                    <a:pt x="116" y="122"/>
                  </a:cubicBezTo>
                  <a:cubicBezTo>
                    <a:pt x="114" y="123"/>
                    <a:pt x="112" y="123"/>
                    <a:pt x="111" y="121"/>
                  </a:cubicBezTo>
                  <a:close/>
                  <a:moveTo>
                    <a:pt x="91" y="122"/>
                  </a:moveTo>
                  <a:cubicBezTo>
                    <a:pt x="89" y="121"/>
                    <a:pt x="89" y="118"/>
                    <a:pt x="90" y="117"/>
                  </a:cubicBezTo>
                  <a:cubicBezTo>
                    <a:pt x="91" y="115"/>
                    <a:pt x="94" y="115"/>
                    <a:pt x="95" y="116"/>
                  </a:cubicBezTo>
                  <a:cubicBezTo>
                    <a:pt x="97" y="117"/>
                    <a:pt x="98" y="119"/>
                    <a:pt x="96" y="121"/>
                  </a:cubicBezTo>
                  <a:cubicBezTo>
                    <a:pt x="95" y="123"/>
                    <a:pt x="93" y="123"/>
                    <a:pt x="91" y="122"/>
                  </a:cubicBezTo>
                  <a:close/>
                  <a:moveTo>
                    <a:pt x="111" y="75"/>
                  </a:moveTo>
                  <a:cubicBezTo>
                    <a:pt x="91" y="75"/>
                    <a:pt x="91" y="75"/>
                    <a:pt x="91" y="75"/>
                  </a:cubicBezTo>
                  <a:cubicBezTo>
                    <a:pt x="94" y="9"/>
                    <a:pt x="94" y="9"/>
                    <a:pt x="94" y="9"/>
                  </a:cubicBezTo>
                  <a:cubicBezTo>
                    <a:pt x="98" y="9"/>
                    <a:pt x="102" y="9"/>
                    <a:pt x="106" y="9"/>
                  </a:cubicBezTo>
                  <a:lnTo>
                    <a:pt x="111" y="75"/>
                  </a:lnTo>
                  <a:close/>
                  <a:moveTo>
                    <a:pt x="103" y="84"/>
                  </a:moveTo>
                  <a:cubicBezTo>
                    <a:pt x="106" y="84"/>
                    <a:pt x="107" y="85"/>
                    <a:pt x="107" y="87"/>
                  </a:cubicBezTo>
                  <a:cubicBezTo>
                    <a:pt x="107" y="90"/>
                    <a:pt x="106" y="91"/>
                    <a:pt x="103" y="91"/>
                  </a:cubicBezTo>
                  <a:cubicBezTo>
                    <a:pt x="101" y="91"/>
                    <a:pt x="99" y="90"/>
                    <a:pt x="99" y="87"/>
                  </a:cubicBezTo>
                  <a:cubicBezTo>
                    <a:pt x="99" y="85"/>
                    <a:pt x="101" y="84"/>
                    <a:pt x="103" y="84"/>
                  </a:cubicBezTo>
                  <a:close/>
                  <a:moveTo>
                    <a:pt x="115" y="105"/>
                  </a:moveTo>
                  <a:cubicBezTo>
                    <a:pt x="115" y="111"/>
                    <a:pt x="110" y="117"/>
                    <a:pt x="103" y="117"/>
                  </a:cubicBezTo>
                  <a:cubicBezTo>
                    <a:pt x="97" y="117"/>
                    <a:pt x="91" y="111"/>
                    <a:pt x="91" y="105"/>
                  </a:cubicBezTo>
                  <a:cubicBezTo>
                    <a:pt x="91" y="98"/>
                    <a:pt x="97" y="93"/>
                    <a:pt x="103" y="93"/>
                  </a:cubicBezTo>
                  <a:cubicBezTo>
                    <a:pt x="110" y="93"/>
                    <a:pt x="115" y="98"/>
                    <a:pt x="115" y="105"/>
                  </a:cubicBezTo>
                  <a:close/>
                  <a:moveTo>
                    <a:pt x="119" y="96"/>
                  </a:moveTo>
                  <a:cubicBezTo>
                    <a:pt x="121" y="95"/>
                    <a:pt x="123" y="96"/>
                    <a:pt x="124" y="98"/>
                  </a:cubicBezTo>
                  <a:cubicBezTo>
                    <a:pt x="124" y="100"/>
                    <a:pt x="123" y="102"/>
                    <a:pt x="121" y="103"/>
                  </a:cubicBezTo>
                  <a:cubicBezTo>
                    <a:pt x="119" y="104"/>
                    <a:pt x="117" y="103"/>
                    <a:pt x="116" y="101"/>
                  </a:cubicBezTo>
                  <a:cubicBezTo>
                    <a:pt x="116" y="99"/>
                    <a:pt x="117" y="96"/>
                    <a:pt x="119" y="96"/>
                  </a:cubicBezTo>
                  <a:close/>
                  <a:moveTo>
                    <a:pt x="186" y="55"/>
                  </a:moveTo>
                  <a:cubicBezTo>
                    <a:pt x="138" y="65"/>
                    <a:pt x="138" y="65"/>
                    <a:pt x="138" y="65"/>
                  </a:cubicBezTo>
                  <a:cubicBezTo>
                    <a:pt x="125" y="56"/>
                    <a:pt x="125" y="56"/>
                    <a:pt x="125" y="56"/>
                  </a:cubicBezTo>
                  <a:cubicBezTo>
                    <a:pt x="120" y="10"/>
                    <a:pt x="120" y="10"/>
                    <a:pt x="120" y="10"/>
                  </a:cubicBezTo>
                  <a:cubicBezTo>
                    <a:pt x="148" y="15"/>
                    <a:pt x="172" y="32"/>
                    <a:pt x="186" y="55"/>
                  </a:cubicBezTo>
                  <a:close/>
                  <a:moveTo>
                    <a:pt x="195" y="77"/>
                  </a:moveTo>
                  <a:cubicBezTo>
                    <a:pt x="134" y="102"/>
                    <a:pt x="134" y="102"/>
                    <a:pt x="134" y="102"/>
                  </a:cubicBezTo>
                  <a:cubicBezTo>
                    <a:pt x="128" y="84"/>
                    <a:pt x="128" y="84"/>
                    <a:pt x="128" y="84"/>
                  </a:cubicBezTo>
                  <a:cubicBezTo>
                    <a:pt x="191" y="66"/>
                    <a:pt x="191" y="66"/>
                    <a:pt x="191" y="66"/>
                  </a:cubicBezTo>
                  <a:cubicBezTo>
                    <a:pt x="191" y="66"/>
                    <a:pt x="194" y="73"/>
                    <a:pt x="195" y="77"/>
                  </a:cubicBezTo>
                  <a:close/>
                  <a:moveTo>
                    <a:pt x="176" y="168"/>
                  </a:moveTo>
                  <a:cubicBezTo>
                    <a:pt x="157" y="134"/>
                    <a:pt x="157" y="134"/>
                    <a:pt x="157" y="134"/>
                  </a:cubicBezTo>
                  <a:cubicBezTo>
                    <a:pt x="157" y="134"/>
                    <a:pt x="157" y="134"/>
                    <a:pt x="157" y="134"/>
                  </a:cubicBezTo>
                  <a:cubicBezTo>
                    <a:pt x="152" y="125"/>
                    <a:pt x="152" y="125"/>
                    <a:pt x="152" y="125"/>
                  </a:cubicBezTo>
                  <a:cubicBezTo>
                    <a:pt x="156" y="110"/>
                    <a:pt x="156" y="110"/>
                    <a:pt x="156" y="110"/>
                  </a:cubicBezTo>
                  <a:cubicBezTo>
                    <a:pt x="199" y="92"/>
                    <a:pt x="199" y="92"/>
                    <a:pt x="199" y="92"/>
                  </a:cubicBezTo>
                  <a:cubicBezTo>
                    <a:pt x="199" y="97"/>
                    <a:pt x="200" y="103"/>
                    <a:pt x="199" y="109"/>
                  </a:cubicBezTo>
                  <a:cubicBezTo>
                    <a:pt x="199" y="112"/>
                    <a:pt x="199" y="114"/>
                    <a:pt x="199" y="116"/>
                  </a:cubicBezTo>
                  <a:cubicBezTo>
                    <a:pt x="198" y="122"/>
                    <a:pt x="197" y="128"/>
                    <a:pt x="195" y="134"/>
                  </a:cubicBezTo>
                  <a:cubicBezTo>
                    <a:pt x="195" y="134"/>
                    <a:pt x="195" y="134"/>
                    <a:pt x="195" y="134"/>
                  </a:cubicBezTo>
                  <a:cubicBezTo>
                    <a:pt x="195" y="134"/>
                    <a:pt x="195" y="135"/>
                    <a:pt x="194" y="135"/>
                  </a:cubicBezTo>
                  <a:cubicBezTo>
                    <a:pt x="194" y="137"/>
                    <a:pt x="193" y="140"/>
                    <a:pt x="192" y="142"/>
                  </a:cubicBezTo>
                  <a:cubicBezTo>
                    <a:pt x="191" y="143"/>
                    <a:pt x="191" y="144"/>
                    <a:pt x="190" y="145"/>
                  </a:cubicBezTo>
                  <a:cubicBezTo>
                    <a:pt x="190" y="147"/>
                    <a:pt x="189" y="148"/>
                    <a:pt x="188" y="150"/>
                  </a:cubicBezTo>
                  <a:cubicBezTo>
                    <a:pt x="187" y="151"/>
                    <a:pt x="186" y="153"/>
                    <a:pt x="185" y="154"/>
                  </a:cubicBezTo>
                  <a:cubicBezTo>
                    <a:pt x="185" y="155"/>
                    <a:pt x="185" y="155"/>
                    <a:pt x="184" y="156"/>
                  </a:cubicBezTo>
                  <a:cubicBezTo>
                    <a:pt x="183" y="158"/>
                    <a:pt x="182" y="159"/>
                    <a:pt x="181" y="161"/>
                  </a:cubicBezTo>
                  <a:cubicBezTo>
                    <a:pt x="179" y="163"/>
                    <a:pt x="178" y="165"/>
                    <a:pt x="176" y="168"/>
                  </a:cubicBezTo>
                  <a:close/>
                  <a:moveTo>
                    <a:pt x="158" y="184"/>
                  </a:moveTo>
                  <a:cubicBezTo>
                    <a:pt x="116" y="134"/>
                    <a:pt x="116" y="134"/>
                    <a:pt x="116" y="134"/>
                  </a:cubicBezTo>
                  <a:cubicBezTo>
                    <a:pt x="116" y="134"/>
                    <a:pt x="116" y="134"/>
                    <a:pt x="116" y="134"/>
                  </a:cubicBezTo>
                  <a:cubicBezTo>
                    <a:pt x="115" y="133"/>
                    <a:pt x="115" y="133"/>
                    <a:pt x="115" y="133"/>
                  </a:cubicBezTo>
                  <a:cubicBezTo>
                    <a:pt x="131" y="122"/>
                    <a:pt x="131" y="122"/>
                    <a:pt x="131" y="122"/>
                  </a:cubicBezTo>
                  <a:cubicBezTo>
                    <a:pt x="139" y="134"/>
                    <a:pt x="139" y="134"/>
                    <a:pt x="139" y="134"/>
                  </a:cubicBezTo>
                  <a:cubicBezTo>
                    <a:pt x="139" y="134"/>
                    <a:pt x="139" y="134"/>
                    <a:pt x="139" y="134"/>
                  </a:cubicBezTo>
                  <a:cubicBezTo>
                    <a:pt x="167" y="176"/>
                    <a:pt x="167" y="176"/>
                    <a:pt x="167" y="176"/>
                  </a:cubicBezTo>
                  <a:cubicBezTo>
                    <a:pt x="164" y="179"/>
                    <a:pt x="161" y="182"/>
                    <a:pt x="158" y="184"/>
                  </a:cubicBezTo>
                  <a:close/>
                  <a:moveTo>
                    <a:pt x="66" y="193"/>
                  </a:moveTo>
                  <a:cubicBezTo>
                    <a:pt x="99" y="157"/>
                    <a:pt x="99" y="157"/>
                    <a:pt x="99" y="157"/>
                  </a:cubicBezTo>
                  <a:cubicBezTo>
                    <a:pt x="115" y="157"/>
                    <a:pt x="115" y="157"/>
                    <a:pt x="115" y="157"/>
                  </a:cubicBezTo>
                  <a:cubicBezTo>
                    <a:pt x="145" y="191"/>
                    <a:pt x="145" y="191"/>
                    <a:pt x="145" y="191"/>
                  </a:cubicBezTo>
                  <a:cubicBezTo>
                    <a:pt x="131" y="198"/>
                    <a:pt x="116" y="201"/>
                    <a:pt x="99" y="201"/>
                  </a:cubicBezTo>
                  <a:cubicBezTo>
                    <a:pt x="88" y="200"/>
                    <a:pt x="76" y="198"/>
                    <a:pt x="66" y="193"/>
                  </a:cubicBezTo>
                  <a:close/>
                  <a:moveTo>
                    <a:pt x="45" y="181"/>
                  </a:moveTo>
                  <a:cubicBezTo>
                    <a:pt x="74" y="134"/>
                    <a:pt x="74" y="134"/>
                    <a:pt x="74" y="134"/>
                  </a:cubicBezTo>
                  <a:cubicBezTo>
                    <a:pt x="74" y="134"/>
                    <a:pt x="74" y="134"/>
                    <a:pt x="74" y="134"/>
                  </a:cubicBezTo>
                  <a:cubicBezTo>
                    <a:pt x="80" y="125"/>
                    <a:pt x="80" y="125"/>
                    <a:pt x="80" y="125"/>
                  </a:cubicBezTo>
                  <a:cubicBezTo>
                    <a:pt x="93" y="134"/>
                    <a:pt x="93" y="134"/>
                    <a:pt x="93" y="134"/>
                  </a:cubicBezTo>
                  <a:cubicBezTo>
                    <a:pt x="93" y="134"/>
                    <a:pt x="93" y="134"/>
                    <a:pt x="93" y="134"/>
                  </a:cubicBezTo>
                  <a:cubicBezTo>
                    <a:pt x="96" y="136"/>
                    <a:pt x="96" y="136"/>
                    <a:pt x="96" y="136"/>
                  </a:cubicBezTo>
                  <a:cubicBezTo>
                    <a:pt x="55" y="188"/>
                    <a:pt x="55" y="188"/>
                    <a:pt x="55" y="188"/>
                  </a:cubicBezTo>
                  <a:cubicBezTo>
                    <a:pt x="52" y="186"/>
                    <a:pt x="48" y="184"/>
                    <a:pt x="45" y="181"/>
                  </a:cubicBezTo>
                  <a:close/>
                  <a:moveTo>
                    <a:pt x="12" y="134"/>
                  </a:moveTo>
                  <a:cubicBezTo>
                    <a:pt x="11" y="132"/>
                    <a:pt x="11" y="130"/>
                    <a:pt x="10" y="128"/>
                  </a:cubicBezTo>
                  <a:cubicBezTo>
                    <a:pt x="10" y="127"/>
                    <a:pt x="10" y="127"/>
                    <a:pt x="10" y="126"/>
                  </a:cubicBezTo>
                  <a:cubicBezTo>
                    <a:pt x="9" y="124"/>
                    <a:pt x="9" y="123"/>
                    <a:pt x="9" y="122"/>
                  </a:cubicBezTo>
                  <a:cubicBezTo>
                    <a:pt x="9" y="120"/>
                    <a:pt x="8" y="117"/>
                    <a:pt x="8" y="115"/>
                  </a:cubicBezTo>
                  <a:cubicBezTo>
                    <a:pt x="8" y="114"/>
                    <a:pt x="8" y="114"/>
                    <a:pt x="8" y="114"/>
                  </a:cubicBezTo>
                  <a:cubicBezTo>
                    <a:pt x="8" y="111"/>
                    <a:pt x="7" y="108"/>
                    <a:pt x="7" y="105"/>
                  </a:cubicBezTo>
                  <a:cubicBezTo>
                    <a:pt x="7" y="104"/>
                    <a:pt x="7" y="102"/>
                    <a:pt x="8" y="100"/>
                  </a:cubicBezTo>
                  <a:cubicBezTo>
                    <a:pt x="8" y="99"/>
                    <a:pt x="8" y="98"/>
                    <a:pt x="8" y="97"/>
                  </a:cubicBezTo>
                  <a:cubicBezTo>
                    <a:pt x="52" y="117"/>
                    <a:pt x="52" y="117"/>
                    <a:pt x="52" y="117"/>
                  </a:cubicBezTo>
                  <a:cubicBezTo>
                    <a:pt x="57" y="131"/>
                    <a:pt x="57" y="131"/>
                    <a:pt x="57" y="131"/>
                  </a:cubicBezTo>
                  <a:cubicBezTo>
                    <a:pt x="56" y="134"/>
                    <a:pt x="56" y="134"/>
                    <a:pt x="56" y="134"/>
                  </a:cubicBezTo>
                  <a:cubicBezTo>
                    <a:pt x="56" y="134"/>
                    <a:pt x="56" y="134"/>
                    <a:pt x="56" y="134"/>
                  </a:cubicBezTo>
                  <a:cubicBezTo>
                    <a:pt x="34" y="171"/>
                    <a:pt x="34" y="171"/>
                    <a:pt x="34" y="171"/>
                  </a:cubicBezTo>
                  <a:cubicBezTo>
                    <a:pt x="32" y="169"/>
                    <a:pt x="31" y="167"/>
                    <a:pt x="29" y="165"/>
                  </a:cubicBezTo>
                  <a:cubicBezTo>
                    <a:pt x="28" y="165"/>
                    <a:pt x="28" y="164"/>
                    <a:pt x="27" y="163"/>
                  </a:cubicBezTo>
                  <a:cubicBezTo>
                    <a:pt x="26" y="161"/>
                    <a:pt x="24" y="159"/>
                    <a:pt x="23" y="157"/>
                  </a:cubicBezTo>
                  <a:cubicBezTo>
                    <a:pt x="23" y="157"/>
                    <a:pt x="23" y="157"/>
                    <a:pt x="23" y="157"/>
                  </a:cubicBezTo>
                  <a:cubicBezTo>
                    <a:pt x="21" y="155"/>
                    <a:pt x="20" y="152"/>
                    <a:pt x="19" y="150"/>
                  </a:cubicBezTo>
                  <a:cubicBezTo>
                    <a:pt x="17" y="147"/>
                    <a:pt x="16" y="144"/>
                    <a:pt x="15" y="141"/>
                  </a:cubicBezTo>
                  <a:cubicBezTo>
                    <a:pt x="14" y="139"/>
                    <a:pt x="13" y="136"/>
                    <a:pt x="12" y="134"/>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7" name="Oval 1017"/>
            <p:cNvSpPr>
              <a:spLocks noChangeArrowheads="1"/>
            </p:cNvSpPr>
            <p:nvPr/>
          </p:nvSpPr>
          <p:spPr bwMode="auto">
            <a:xfrm>
              <a:off x="5719763" y="8740776"/>
              <a:ext cx="26988"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8" name="Freeform 1018"/>
            <p:cNvSpPr>
              <a:spLocks/>
            </p:cNvSpPr>
            <p:nvPr/>
          </p:nvSpPr>
          <p:spPr bwMode="auto">
            <a:xfrm>
              <a:off x="5653088" y="8786813"/>
              <a:ext cx="33338" cy="33338"/>
            </a:xfrm>
            <a:custGeom>
              <a:avLst/>
              <a:gdLst>
                <a:gd name="T0" fmla="*/ 1 w 9"/>
                <a:gd name="T1" fmla="*/ 3 h 9"/>
                <a:gd name="T2" fmla="*/ 4 w 9"/>
                <a:gd name="T3" fmla="*/ 8 h 9"/>
                <a:gd name="T4" fmla="*/ 8 w 9"/>
                <a:gd name="T5" fmla="*/ 6 h 9"/>
                <a:gd name="T6" fmla="*/ 6 w 9"/>
                <a:gd name="T7" fmla="*/ 1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5"/>
                    <a:pt x="2" y="7"/>
                    <a:pt x="4" y="8"/>
                  </a:cubicBezTo>
                  <a:cubicBezTo>
                    <a:pt x="6" y="9"/>
                    <a:pt x="8" y="8"/>
                    <a:pt x="8" y="6"/>
                  </a:cubicBezTo>
                  <a:cubicBezTo>
                    <a:pt x="9" y="4"/>
                    <a:pt x="8" y="1"/>
                    <a:pt x="6" y="1"/>
                  </a:cubicBezTo>
                  <a:cubicBezTo>
                    <a:pt x="4" y="0"/>
                    <a:pt x="2" y="1"/>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69" name="Freeform 1019"/>
            <p:cNvSpPr>
              <a:spLocks/>
            </p:cNvSpPr>
            <p:nvPr/>
          </p:nvSpPr>
          <p:spPr bwMode="auto">
            <a:xfrm>
              <a:off x="5678488" y="8856663"/>
              <a:ext cx="30163" cy="34925"/>
            </a:xfrm>
            <a:custGeom>
              <a:avLst/>
              <a:gdLst>
                <a:gd name="T0" fmla="*/ 2 w 8"/>
                <a:gd name="T1" fmla="*/ 8 h 9"/>
                <a:gd name="T2" fmla="*/ 7 w 8"/>
                <a:gd name="T3" fmla="*/ 7 h 9"/>
                <a:gd name="T4" fmla="*/ 6 w 8"/>
                <a:gd name="T5" fmla="*/ 2 h 9"/>
                <a:gd name="T6" fmla="*/ 1 w 8"/>
                <a:gd name="T7" fmla="*/ 3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4" y="9"/>
                    <a:pt x="6" y="9"/>
                    <a:pt x="7" y="7"/>
                  </a:cubicBezTo>
                  <a:cubicBezTo>
                    <a:pt x="8" y="5"/>
                    <a:pt x="8" y="3"/>
                    <a:pt x="6" y="2"/>
                  </a:cubicBezTo>
                  <a:cubicBezTo>
                    <a:pt x="5" y="0"/>
                    <a:pt x="2" y="1"/>
                    <a:pt x="1" y="3"/>
                  </a:cubicBezTo>
                  <a:cubicBezTo>
                    <a:pt x="0" y="4"/>
                    <a:pt x="0" y="7"/>
                    <a:pt x="2"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0" name="Freeform 1020"/>
            <p:cNvSpPr>
              <a:spLocks/>
            </p:cNvSpPr>
            <p:nvPr/>
          </p:nvSpPr>
          <p:spPr bwMode="auto">
            <a:xfrm>
              <a:off x="5754688" y="8856663"/>
              <a:ext cx="33338" cy="34925"/>
            </a:xfrm>
            <a:custGeom>
              <a:avLst/>
              <a:gdLst>
                <a:gd name="T0" fmla="*/ 2 w 9"/>
                <a:gd name="T1" fmla="*/ 7 h 9"/>
                <a:gd name="T2" fmla="*/ 7 w 9"/>
                <a:gd name="T3" fmla="*/ 8 h 9"/>
                <a:gd name="T4" fmla="*/ 8 w 9"/>
                <a:gd name="T5" fmla="*/ 3 h 9"/>
                <a:gd name="T6" fmla="*/ 2 w 9"/>
                <a:gd name="T7" fmla="*/ 2 h 9"/>
                <a:gd name="T8" fmla="*/ 2 w 9"/>
                <a:gd name="T9" fmla="*/ 7 h 9"/>
              </a:gdLst>
              <a:ahLst/>
              <a:cxnLst>
                <a:cxn ang="0">
                  <a:pos x="T0" y="T1"/>
                </a:cxn>
                <a:cxn ang="0">
                  <a:pos x="T2" y="T3"/>
                </a:cxn>
                <a:cxn ang="0">
                  <a:pos x="T4" y="T5"/>
                </a:cxn>
                <a:cxn ang="0">
                  <a:pos x="T6" y="T7"/>
                </a:cxn>
                <a:cxn ang="0">
                  <a:pos x="T8" y="T9"/>
                </a:cxn>
              </a:cxnLst>
              <a:rect l="0" t="0" r="r" b="b"/>
              <a:pathLst>
                <a:path w="9" h="9">
                  <a:moveTo>
                    <a:pt x="2" y="7"/>
                  </a:moveTo>
                  <a:cubicBezTo>
                    <a:pt x="3" y="9"/>
                    <a:pt x="5" y="9"/>
                    <a:pt x="7" y="8"/>
                  </a:cubicBezTo>
                  <a:cubicBezTo>
                    <a:pt x="9" y="7"/>
                    <a:pt x="9" y="4"/>
                    <a:pt x="8" y="3"/>
                  </a:cubicBezTo>
                  <a:cubicBezTo>
                    <a:pt x="7" y="1"/>
                    <a:pt x="4" y="0"/>
                    <a:pt x="2" y="2"/>
                  </a:cubicBezTo>
                  <a:cubicBezTo>
                    <a:pt x="1" y="3"/>
                    <a:pt x="0" y="5"/>
                    <a:pt x="2"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1" name="Freeform 1021"/>
            <p:cNvSpPr>
              <a:spLocks/>
            </p:cNvSpPr>
            <p:nvPr/>
          </p:nvSpPr>
          <p:spPr bwMode="auto">
            <a:xfrm>
              <a:off x="5780088" y="8786813"/>
              <a:ext cx="30163" cy="33338"/>
            </a:xfrm>
            <a:custGeom>
              <a:avLst/>
              <a:gdLst>
                <a:gd name="T0" fmla="*/ 0 w 8"/>
                <a:gd name="T1" fmla="*/ 6 h 9"/>
                <a:gd name="T2" fmla="*/ 5 w 8"/>
                <a:gd name="T3" fmla="*/ 8 h 9"/>
                <a:gd name="T4" fmla="*/ 8 w 8"/>
                <a:gd name="T5" fmla="*/ 3 h 9"/>
                <a:gd name="T6" fmla="*/ 3 w 8"/>
                <a:gd name="T7" fmla="*/ 1 h 9"/>
                <a:gd name="T8" fmla="*/ 0 w 8"/>
                <a:gd name="T9" fmla="*/ 6 h 9"/>
              </a:gdLst>
              <a:ahLst/>
              <a:cxnLst>
                <a:cxn ang="0">
                  <a:pos x="T0" y="T1"/>
                </a:cxn>
                <a:cxn ang="0">
                  <a:pos x="T2" y="T3"/>
                </a:cxn>
                <a:cxn ang="0">
                  <a:pos x="T4" y="T5"/>
                </a:cxn>
                <a:cxn ang="0">
                  <a:pos x="T6" y="T7"/>
                </a:cxn>
                <a:cxn ang="0">
                  <a:pos x="T8" y="T9"/>
                </a:cxn>
              </a:cxnLst>
              <a:rect l="0" t="0" r="r" b="b"/>
              <a:pathLst>
                <a:path w="8" h="9">
                  <a:moveTo>
                    <a:pt x="0" y="6"/>
                  </a:moveTo>
                  <a:cubicBezTo>
                    <a:pt x="1" y="8"/>
                    <a:pt x="3" y="9"/>
                    <a:pt x="5" y="8"/>
                  </a:cubicBezTo>
                  <a:cubicBezTo>
                    <a:pt x="7" y="7"/>
                    <a:pt x="8" y="5"/>
                    <a:pt x="8" y="3"/>
                  </a:cubicBezTo>
                  <a:cubicBezTo>
                    <a:pt x="7" y="1"/>
                    <a:pt x="5" y="0"/>
                    <a:pt x="3" y="1"/>
                  </a:cubicBezTo>
                  <a:cubicBezTo>
                    <a:pt x="1" y="1"/>
                    <a:pt x="0" y="4"/>
                    <a:pt x="0"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2" name="Oval 1022"/>
            <p:cNvSpPr>
              <a:spLocks noChangeArrowheads="1"/>
            </p:cNvSpPr>
            <p:nvPr/>
          </p:nvSpPr>
          <p:spPr bwMode="auto">
            <a:xfrm>
              <a:off x="5686425" y="8778876"/>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3" name="Freeform 1023"/>
            <p:cNvSpPr>
              <a:spLocks/>
            </p:cNvSpPr>
            <p:nvPr/>
          </p:nvSpPr>
          <p:spPr bwMode="auto">
            <a:xfrm>
              <a:off x="5776913" y="8886826"/>
              <a:ext cx="195263" cy="233363"/>
            </a:xfrm>
            <a:custGeom>
              <a:avLst/>
              <a:gdLst>
                <a:gd name="T0" fmla="*/ 0 w 52"/>
                <a:gd name="T1" fmla="*/ 11 h 62"/>
                <a:gd name="T2" fmla="*/ 43 w 52"/>
                <a:gd name="T3" fmla="*/ 62 h 62"/>
                <a:gd name="T4" fmla="*/ 52 w 52"/>
                <a:gd name="T5" fmla="*/ 54 h 62"/>
                <a:gd name="T6" fmla="*/ 16 w 52"/>
                <a:gd name="T7" fmla="*/ 0 h 62"/>
                <a:gd name="T8" fmla="*/ 0 w 52"/>
                <a:gd name="T9" fmla="*/ 11 h 62"/>
              </a:gdLst>
              <a:ahLst/>
              <a:cxnLst>
                <a:cxn ang="0">
                  <a:pos x="T0" y="T1"/>
                </a:cxn>
                <a:cxn ang="0">
                  <a:pos x="T2" y="T3"/>
                </a:cxn>
                <a:cxn ang="0">
                  <a:pos x="T4" y="T5"/>
                </a:cxn>
                <a:cxn ang="0">
                  <a:pos x="T6" y="T7"/>
                </a:cxn>
                <a:cxn ang="0">
                  <a:pos x="T8" y="T9"/>
                </a:cxn>
              </a:cxnLst>
              <a:rect l="0" t="0" r="r" b="b"/>
              <a:pathLst>
                <a:path w="52" h="62">
                  <a:moveTo>
                    <a:pt x="0" y="11"/>
                  </a:moveTo>
                  <a:cubicBezTo>
                    <a:pt x="43" y="62"/>
                    <a:pt x="43" y="62"/>
                    <a:pt x="43" y="62"/>
                  </a:cubicBezTo>
                  <a:cubicBezTo>
                    <a:pt x="46" y="60"/>
                    <a:pt x="49" y="57"/>
                    <a:pt x="52" y="54"/>
                  </a:cubicBezTo>
                  <a:cubicBezTo>
                    <a:pt x="16" y="0"/>
                    <a:pt x="16" y="0"/>
                    <a:pt x="16" y="0"/>
                  </a:cubicBezTo>
                  <a:lnTo>
                    <a:pt x="0"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4" name="Freeform 1024"/>
            <p:cNvSpPr>
              <a:spLocks/>
            </p:cNvSpPr>
            <p:nvPr/>
          </p:nvSpPr>
          <p:spPr bwMode="auto">
            <a:xfrm>
              <a:off x="5826125" y="8677276"/>
              <a:ext cx="250825" cy="134938"/>
            </a:xfrm>
            <a:custGeom>
              <a:avLst/>
              <a:gdLst>
                <a:gd name="T0" fmla="*/ 0 w 67"/>
                <a:gd name="T1" fmla="*/ 18 h 36"/>
                <a:gd name="T2" fmla="*/ 6 w 67"/>
                <a:gd name="T3" fmla="*/ 36 h 36"/>
                <a:gd name="T4" fmla="*/ 67 w 67"/>
                <a:gd name="T5" fmla="*/ 11 h 36"/>
                <a:gd name="T6" fmla="*/ 63 w 67"/>
                <a:gd name="T7" fmla="*/ 0 h 36"/>
                <a:gd name="T8" fmla="*/ 0 w 67"/>
                <a:gd name="T9" fmla="*/ 18 h 36"/>
              </a:gdLst>
              <a:ahLst/>
              <a:cxnLst>
                <a:cxn ang="0">
                  <a:pos x="T0" y="T1"/>
                </a:cxn>
                <a:cxn ang="0">
                  <a:pos x="T2" y="T3"/>
                </a:cxn>
                <a:cxn ang="0">
                  <a:pos x="T4" y="T5"/>
                </a:cxn>
                <a:cxn ang="0">
                  <a:pos x="T6" y="T7"/>
                </a:cxn>
                <a:cxn ang="0">
                  <a:pos x="T8" y="T9"/>
                </a:cxn>
              </a:cxnLst>
              <a:rect l="0" t="0" r="r" b="b"/>
              <a:pathLst>
                <a:path w="67" h="36">
                  <a:moveTo>
                    <a:pt x="0" y="18"/>
                  </a:moveTo>
                  <a:cubicBezTo>
                    <a:pt x="6" y="36"/>
                    <a:pt x="6" y="36"/>
                    <a:pt x="6" y="36"/>
                  </a:cubicBezTo>
                  <a:cubicBezTo>
                    <a:pt x="67" y="11"/>
                    <a:pt x="67" y="11"/>
                    <a:pt x="67" y="11"/>
                  </a:cubicBezTo>
                  <a:cubicBezTo>
                    <a:pt x="66" y="7"/>
                    <a:pt x="63" y="0"/>
                    <a:pt x="63" y="0"/>
                  </a:cubicBezTo>
                  <a:lnTo>
                    <a:pt x="0"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5" name="Freeform 1025"/>
            <p:cNvSpPr>
              <a:spLocks/>
            </p:cNvSpPr>
            <p:nvPr/>
          </p:nvSpPr>
          <p:spPr bwMode="auto">
            <a:xfrm>
              <a:off x="5686425" y="8464551"/>
              <a:ext cx="74613" cy="246063"/>
            </a:xfrm>
            <a:custGeom>
              <a:avLst/>
              <a:gdLst>
                <a:gd name="T0" fmla="*/ 0 w 20"/>
                <a:gd name="T1" fmla="*/ 66 h 66"/>
                <a:gd name="T2" fmla="*/ 20 w 20"/>
                <a:gd name="T3" fmla="*/ 66 h 66"/>
                <a:gd name="T4" fmla="*/ 15 w 20"/>
                <a:gd name="T5" fmla="*/ 0 h 66"/>
                <a:gd name="T6" fmla="*/ 3 w 20"/>
                <a:gd name="T7" fmla="*/ 0 h 66"/>
                <a:gd name="T8" fmla="*/ 0 w 20"/>
                <a:gd name="T9" fmla="*/ 66 h 66"/>
              </a:gdLst>
              <a:ahLst/>
              <a:cxnLst>
                <a:cxn ang="0">
                  <a:pos x="T0" y="T1"/>
                </a:cxn>
                <a:cxn ang="0">
                  <a:pos x="T2" y="T3"/>
                </a:cxn>
                <a:cxn ang="0">
                  <a:pos x="T4" y="T5"/>
                </a:cxn>
                <a:cxn ang="0">
                  <a:pos x="T6" y="T7"/>
                </a:cxn>
                <a:cxn ang="0">
                  <a:pos x="T8" y="T9"/>
                </a:cxn>
              </a:cxnLst>
              <a:rect l="0" t="0" r="r" b="b"/>
              <a:pathLst>
                <a:path w="20" h="66">
                  <a:moveTo>
                    <a:pt x="0" y="66"/>
                  </a:moveTo>
                  <a:cubicBezTo>
                    <a:pt x="20" y="66"/>
                    <a:pt x="20" y="66"/>
                    <a:pt x="20" y="66"/>
                  </a:cubicBezTo>
                  <a:cubicBezTo>
                    <a:pt x="15" y="0"/>
                    <a:pt x="15" y="0"/>
                    <a:pt x="15" y="0"/>
                  </a:cubicBezTo>
                  <a:cubicBezTo>
                    <a:pt x="11" y="0"/>
                    <a:pt x="7" y="0"/>
                    <a:pt x="3" y="0"/>
                  </a:cubicBezTo>
                  <a:lnTo>
                    <a:pt x="0"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6" name="Freeform 1026"/>
            <p:cNvSpPr>
              <a:spLocks/>
            </p:cNvSpPr>
            <p:nvPr/>
          </p:nvSpPr>
          <p:spPr bwMode="auto">
            <a:xfrm>
              <a:off x="5383213" y="8704263"/>
              <a:ext cx="250825" cy="127000"/>
            </a:xfrm>
            <a:custGeom>
              <a:avLst/>
              <a:gdLst>
                <a:gd name="T0" fmla="*/ 0 w 67"/>
                <a:gd name="T1" fmla="*/ 11 h 34"/>
                <a:gd name="T2" fmla="*/ 61 w 67"/>
                <a:gd name="T3" fmla="*/ 34 h 34"/>
                <a:gd name="T4" fmla="*/ 67 w 67"/>
                <a:gd name="T5" fmla="*/ 16 h 34"/>
                <a:gd name="T6" fmla="*/ 3 w 67"/>
                <a:gd name="T7" fmla="*/ 0 h 34"/>
                <a:gd name="T8" fmla="*/ 0 w 67"/>
                <a:gd name="T9" fmla="*/ 11 h 34"/>
              </a:gdLst>
              <a:ahLst/>
              <a:cxnLst>
                <a:cxn ang="0">
                  <a:pos x="T0" y="T1"/>
                </a:cxn>
                <a:cxn ang="0">
                  <a:pos x="T2" y="T3"/>
                </a:cxn>
                <a:cxn ang="0">
                  <a:pos x="T4" y="T5"/>
                </a:cxn>
                <a:cxn ang="0">
                  <a:pos x="T6" y="T7"/>
                </a:cxn>
                <a:cxn ang="0">
                  <a:pos x="T8" y="T9"/>
                </a:cxn>
              </a:cxnLst>
              <a:rect l="0" t="0" r="r" b="b"/>
              <a:pathLst>
                <a:path w="67" h="34">
                  <a:moveTo>
                    <a:pt x="0" y="11"/>
                  </a:moveTo>
                  <a:cubicBezTo>
                    <a:pt x="61" y="34"/>
                    <a:pt x="61" y="34"/>
                    <a:pt x="61" y="34"/>
                  </a:cubicBezTo>
                  <a:cubicBezTo>
                    <a:pt x="67" y="16"/>
                    <a:pt x="67" y="16"/>
                    <a:pt x="67" y="16"/>
                  </a:cubicBezTo>
                  <a:cubicBezTo>
                    <a:pt x="3" y="0"/>
                    <a:pt x="3" y="0"/>
                    <a:pt x="3" y="0"/>
                  </a:cubicBezTo>
                  <a:cubicBezTo>
                    <a:pt x="2" y="4"/>
                    <a:pt x="0" y="8"/>
                    <a:pt x="0"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7" name="Freeform 1027"/>
            <p:cNvSpPr>
              <a:spLocks/>
            </p:cNvSpPr>
            <p:nvPr/>
          </p:nvSpPr>
          <p:spPr bwMode="auto">
            <a:xfrm>
              <a:off x="5513388" y="8897938"/>
              <a:ext cx="192088" cy="236538"/>
            </a:xfrm>
            <a:custGeom>
              <a:avLst/>
              <a:gdLst>
                <a:gd name="T0" fmla="*/ 0 w 51"/>
                <a:gd name="T1" fmla="*/ 56 h 63"/>
                <a:gd name="T2" fmla="*/ 10 w 51"/>
                <a:gd name="T3" fmla="*/ 63 h 63"/>
                <a:gd name="T4" fmla="*/ 51 w 51"/>
                <a:gd name="T5" fmla="*/ 11 h 63"/>
                <a:gd name="T6" fmla="*/ 35 w 51"/>
                <a:gd name="T7" fmla="*/ 0 h 63"/>
                <a:gd name="T8" fmla="*/ 0 w 51"/>
                <a:gd name="T9" fmla="*/ 56 h 63"/>
              </a:gdLst>
              <a:ahLst/>
              <a:cxnLst>
                <a:cxn ang="0">
                  <a:pos x="T0" y="T1"/>
                </a:cxn>
                <a:cxn ang="0">
                  <a:pos x="T2" y="T3"/>
                </a:cxn>
                <a:cxn ang="0">
                  <a:pos x="T4" y="T5"/>
                </a:cxn>
                <a:cxn ang="0">
                  <a:pos x="T6" y="T7"/>
                </a:cxn>
                <a:cxn ang="0">
                  <a:pos x="T8" y="T9"/>
                </a:cxn>
              </a:cxnLst>
              <a:rect l="0" t="0" r="r" b="b"/>
              <a:pathLst>
                <a:path w="51" h="63">
                  <a:moveTo>
                    <a:pt x="0" y="56"/>
                  </a:moveTo>
                  <a:cubicBezTo>
                    <a:pt x="3" y="59"/>
                    <a:pt x="7" y="61"/>
                    <a:pt x="10" y="63"/>
                  </a:cubicBezTo>
                  <a:cubicBezTo>
                    <a:pt x="51" y="11"/>
                    <a:pt x="51" y="11"/>
                    <a:pt x="51" y="11"/>
                  </a:cubicBezTo>
                  <a:cubicBezTo>
                    <a:pt x="35" y="0"/>
                    <a:pt x="35" y="0"/>
                    <a:pt x="35" y="0"/>
                  </a:cubicBezTo>
                  <a:lnTo>
                    <a:pt x="0"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8" name="Freeform 1028"/>
            <p:cNvSpPr>
              <a:spLocks/>
            </p:cNvSpPr>
            <p:nvPr/>
          </p:nvSpPr>
          <p:spPr bwMode="auto">
            <a:xfrm>
              <a:off x="5367338" y="8793163"/>
              <a:ext cx="192088" cy="277813"/>
            </a:xfrm>
            <a:custGeom>
              <a:avLst/>
              <a:gdLst>
                <a:gd name="T0" fmla="*/ 2 w 51"/>
                <a:gd name="T1" fmla="*/ 3 h 74"/>
                <a:gd name="T2" fmla="*/ 28 w 51"/>
                <a:gd name="T3" fmla="*/ 74 h 74"/>
                <a:gd name="T4" fmla="*/ 51 w 51"/>
                <a:gd name="T5" fmla="*/ 34 h 74"/>
                <a:gd name="T6" fmla="*/ 46 w 51"/>
                <a:gd name="T7" fmla="*/ 20 h 74"/>
                <a:gd name="T8" fmla="*/ 2 w 51"/>
                <a:gd name="T9" fmla="*/ 0 h 74"/>
                <a:gd name="T10" fmla="*/ 2 w 51"/>
                <a:gd name="T11" fmla="*/ 3 h 74"/>
              </a:gdLst>
              <a:ahLst/>
              <a:cxnLst>
                <a:cxn ang="0">
                  <a:pos x="T0" y="T1"/>
                </a:cxn>
                <a:cxn ang="0">
                  <a:pos x="T2" y="T3"/>
                </a:cxn>
                <a:cxn ang="0">
                  <a:pos x="T4" y="T5"/>
                </a:cxn>
                <a:cxn ang="0">
                  <a:pos x="T6" y="T7"/>
                </a:cxn>
                <a:cxn ang="0">
                  <a:pos x="T8" y="T9"/>
                </a:cxn>
                <a:cxn ang="0">
                  <a:pos x="T10" y="T11"/>
                </a:cxn>
              </a:cxnLst>
              <a:rect l="0" t="0" r="r" b="b"/>
              <a:pathLst>
                <a:path w="51" h="74">
                  <a:moveTo>
                    <a:pt x="2" y="3"/>
                  </a:moveTo>
                  <a:cubicBezTo>
                    <a:pt x="0" y="31"/>
                    <a:pt x="11" y="56"/>
                    <a:pt x="28" y="74"/>
                  </a:cubicBezTo>
                  <a:cubicBezTo>
                    <a:pt x="51" y="34"/>
                    <a:pt x="51" y="34"/>
                    <a:pt x="51" y="34"/>
                  </a:cubicBezTo>
                  <a:cubicBezTo>
                    <a:pt x="46" y="20"/>
                    <a:pt x="46" y="20"/>
                    <a:pt x="46" y="20"/>
                  </a:cubicBezTo>
                  <a:cubicBezTo>
                    <a:pt x="2" y="0"/>
                    <a:pt x="2" y="0"/>
                    <a:pt x="2" y="0"/>
                  </a:cubicBezTo>
                  <a:cubicBezTo>
                    <a:pt x="2" y="1"/>
                    <a:pt x="2" y="2"/>
                    <a:pt x="2"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79" name="Freeform 1029"/>
            <p:cNvSpPr>
              <a:spLocks/>
            </p:cNvSpPr>
            <p:nvPr/>
          </p:nvSpPr>
          <p:spPr bwMode="auto">
            <a:xfrm>
              <a:off x="5592763" y="9018588"/>
              <a:ext cx="296863" cy="165100"/>
            </a:xfrm>
            <a:custGeom>
              <a:avLst/>
              <a:gdLst>
                <a:gd name="T0" fmla="*/ 0 w 79"/>
                <a:gd name="T1" fmla="*/ 36 h 44"/>
                <a:gd name="T2" fmla="*/ 33 w 79"/>
                <a:gd name="T3" fmla="*/ 44 h 44"/>
                <a:gd name="T4" fmla="*/ 79 w 79"/>
                <a:gd name="T5" fmla="*/ 34 h 44"/>
                <a:gd name="T6" fmla="*/ 49 w 79"/>
                <a:gd name="T7" fmla="*/ 0 h 44"/>
                <a:gd name="T8" fmla="*/ 33 w 79"/>
                <a:gd name="T9" fmla="*/ 0 h 44"/>
                <a:gd name="T10" fmla="*/ 0 w 79"/>
                <a:gd name="T11" fmla="*/ 36 h 44"/>
              </a:gdLst>
              <a:ahLst/>
              <a:cxnLst>
                <a:cxn ang="0">
                  <a:pos x="T0" y="T1"/>
                </a:cxn>
                <a:cxn ang="0">
                  <a:pos x="T2" y="T3"/>
                </a:cxn>
                <a:cxn ang="0">
                  <a:pos x="T4" y="T5"/>
                </a:cxn>
                <a:cxn ang="0">
                  <a:pos x="T6" y="T7"/>
                </a:cxn>
                <a:cxn ang="0">
                  <a:pos x="T8" y="T9"/>
                </a:cxn>
                <a:cxn ang="0">
                  <a:pos x="T10" y="T11"/>
                </a:cxn>
              </a:cxnLst>
              <a:rect l="0" t="0" r="r" b="b"/>
              <a:pathLst>
                <a:path w="79" h="44">
                  <a:moveTo>
                    <a:pt x="0" y="36"/>
                  </a:moveTo>
                  <a:cubicBezTo>
                    <a:pt x="10" y="41"/>
                    <a:pt x="21" y="43"/>
                    <a:pt x="33" y="44"/>
                  </a:cubicBezTo>
                  <a:cubicBezTo>
                    <a:pt x="50" y="44"/>
                    <a:pt x="65" y="41"/>
                    <a:pt x="79" y="34"/>
                  </a:cubicBezTo>
                  <a:cubicBezTo>
                    <a:pt x="49" y="0"/>
                    <a:pt x="49" y="0"/>
                    <a:pt x="49" y="0"/>
                  </a:cubicBezTo>
                  <a:cubicBezTo>
                    <a:pt x="33" y="0"/>
                    <a:pt x="33" y="0"/>
                    <a:pt x="33" y="0"/>
                  </a:cubicBezTo>
                  <a:lnTo>
                    <a:pt x="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0" name="Freeform 1030"/>
            <p:cNvSpPr>
              <a:spLocks/>
            </p:cNvSpPr>
            <p:nvPr/>
          </p:nvSpPr>
          <p:spPr bwMode="auto">
            <a:xfrm>
              <a:off x="5915025" y="8775701"/>
              <a:ext cx="180975" cy="284163"/>
            </a:xfrm>
            <a:custGeom>
              <a:avLst/>
              <a:gdLst>
                <a:gd name="T0" fmla="*/ 0 w 48"/>
                <a:gd name="T1" fmla="*/ 33 h 76"/>
                <a:gd name="T2" fmla="*/ 24 w 48"/>
                <a:gd name="T3" fmla="*/ 76 h 76"/>
                <a:gd name="T4" fmla="*/ 47 w 48"/>
                <a:gd name="T5" fmla="*/ 17 h 76"/>
                <a:gd name="T6" fmla="*/ 46 w 48"/>
                <a:gd name="T7" fmla="*/ 0 h 76"/>
                <a:gd name="T8" fmla="*/ 4 w 48"/>
                <a:gd name="T9" fmla="*/ 18 h 76"/>
                <a:gd name="T10" fmla="*/ 0 w 48"/>
                <a:gd name="T11" fmla="*/ 33 h 76"/>
              </a:gdLst>
              <a:ahLst/>
              <a:cxnLst>
                <a:cxn ang="0">
                  <a:pos x="T0" y="T1"/>
                </a:cxn>
                <a:cxn ang="0">
                  <a:pos x="T2" y="T3"/>
                </a:cxn>
                <a:cxn ang="0">
                  <a:pos x="T4" y="T5"/>
                </a:cxn>
                <a:cxn ang="0">
                  <a:pos x="T6" y="T7"/>
                </a:cxn>
                <a:cxn ang="0">
                  <a:pos x="T8" y="T9"/>
                </a:cxn>
                <a:cxn ang="0">
                  <a:pos x="T10" y="T11"/>
                </a:cxn>
              </a:cxnLst>
              <a:rect l="0" t="0" r="r" b="b"/>
              <a:pathLst>
                <a:path w="48" h="76">
                  <a:moveTo>
                    <a:pt x="0" y="33"/>
                  </a:moveTo>
                  <a:cubicBezTo>
                    <a:pt x="24" y="76"/>
                    <a:pt x="24" y="76"/>
                    <a:pt x="24" y="76"/>
                  </a:cubicBezTo>
                  <a:cubicBezTo>
                    <a:pt x="38" y="60"/>
                    <a:pt x="46" y="39"/>
                    <a:pt x="47" y="17"/>
                  </a:cubicBezTo>
                  <a:cubicBezTo>
                    <a:pt x="48" y="11"/>
                    <a:pt x="47" y="5"/>
                    <a:pt x="46" y="0"/>
                  </a:cubicBezTo>
                  <a:cubicBezTo>
                    <a:pt x="4" y="18"/>
                    <a:pt x="4" y="18"/>
                    <a:pt x="4" y="18"/>
                  </a:cubicBezTo>
                  <a:lnTo>
                    <a:pt x="0"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1" name="Freeform 1031"/>
            <p:cNvSpPr>
              <a:spLocks/>
            </p:cNvSpPr>
            <p:nvPr/>
          </p:nvSpPr>
          <p:spPr bwMode="auto">
            <a:xfrm>
              <a:off x="5795963" y="8467726"/>
              <a:ext cx="247650" cy="206375"/>
            </a:xfrm>
            <a:custGeom>
              <a:avLst/>
              <a:gdLst>
                <a:gd name="T0" fmla="*/ 0 w 66"/>
                <a:gd name="T1" fmla="*/ 0 h 55"/>
                <a:gd name="T2" fmla="*/ 5 w 66"/>
                <a:gd name="T3" fmla="*/ 46 h 55"/>
                <a:gd name="T4" fmla="*/ 18 w 66"/>
                <a:gd name="T5" fmla="*/ 55 h 55"/>
                <a:gd name="T6" fmla="*/ 66 w 66"/>
                <a:gd name="T7" fmla="*/ 45 h 55"/>
                <a:gd name="T8" fmla="*/ 0 w 66"/>
                <a:gd name="T9" fmla="*/ 0 h 55"/>
              </a:gdLst>
              <a:ahLst/>
              <a:cxnLst>
                <a:cxn ang="0">
                  <a:pos x="T0" y="T1"/>
                </a:cxn>
                <a:cxn ang="0">
                  <a:pos x="T2" y="T3"/>
                </a:cxn>
                <a:cxn ang="0">
                  <a:pos x="T4" y="T5"/>
                </a:cxn>
                <a:cxn ang="0">
                  <a:pos x="T6" y="T7"/>
                </a:cxn>
                <a:cxn ang="0">
                  <a:pos x="T8" y="T9"/>
                </a:cxn>
              </a:cxnLst>
              <a:rect l="0" t="0" r="r" b="b"/>
              <a:pathLst>
                <a:path w="66" h="55">
                  <a:moveTo>
                    <a:pt x="0" y="0"/>
                  </a:moveTo>
                  <a:cubicBezTo>
                    <a:pt x="5" y="46"/>
                    <a:pt x="5" y="46"/>
                    <a:pt x="5" y="46"/>
                  </a:cubicBezTo>
                  <a:cubicBezTo>
                    <a:pt x="18" y="55"/>
                    <a:pt x="18" y="55"/>
                    <a:pt x="18" y="55"/>
                  </a:cubicBezTo>
                  <a:cubicBezTo>
                    <a:pt x="66" y="45"/>
                    <a:pt x="66" y="45"/>
                    <a:pt x="66" y="45"/>
                  </a:cubicBezTo>
                  <a:cubicBezTo>
                    <a:pt x="52" y="22"/>
                    <a:pt x="28"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2" name="Freeform 1032"/>
            <p:cNvSpPr>
              <a:spLocks/>
            </p:cNvSpPr>
            <p:nvPr/>
          </p:nvSpPr>
          <p:spPr bwMode="auto">
            <a:xfrm>
              <a:off x="5416550" y="8470901"/>
              <a:ext cx="236538" cy="217488"/>
            </a:xfrm>
            <a:custGeom>
              <a:avLst/>
              <a:gdLst>
                <a:gd name="T0" fmla="*/ 0 w 63"/>
                <a:gd name="T1" fmla="*/ 49 h 58"/>
                <a:gd name="T2" fmla="*/ 45 w 63"/>
                <a:gd name="T3" fmla="*/ 58 h 58"/>
                <a:gd name="T4" fmla="*/ 57 w 63"/>
                <a:gd name="T5" fmla="*/ 49 h 58"/>
                <a:gd name="T6" fmla="*/ 63 w 63"/>
                <a:gd name="T7" fmla="*/ 0 h 58"/>
                <a:gd name="T8" fmla="*/ 0 w 63"/>
                <a:gd name="T9" fmla="*/ 49 h 58"/>
              </a:gdLst>
              <a:ahLst/>
              <a:cxnLst>
                <a:cxn ang="0">
                  <a:pos x="T0" y="T1"/>
                </a:cxn>
                <a:cxn ang="0">
                  <a:pos x="T2" y="T3"/>
                </a:cxn>
                <a:cxn ang="0">
                  <a:pos x="T4" y="T5"/>
                </a:cxn>
                <a:cxn ang="0">
                  <a:pos x="T6" y="T7"/>
                </a:cxn>
                <a:cxn ang="0">
                  <a:pos x="T8" y="T9"/>
                </a:cxn>
              </a:cxnLst>
              <a:rect l="0" t="0" r="r" b="b"/>
              <a:pathLst>
                <a:path w="63" h="58">
                  <a:moveTo>
                    <a:pt x="0" y="49"/>
                  </a:moveTo>
                  <a:cubicBezTo>
                    <a:pt x="45" y="58"/>
                    <a:pt x="45" y="58"/>
                    <a:pt x="45" y="58"/>
                  </a:cubicBezTo>
                  <a:cubicBezTo>
                    <a:pt x="57" y="49"/>
                    <a:pt x="57" y="49"/>
                    <a:pt x="57" y="49"/>
                  </a:cubicBezTo>
                  <a:cubicBezTo>
                    <a:pt x="63" y="0"/>
                    <a:pt x="63" y="0"/>
                    <a:pt x="63" y="0"/>
                  </a:cubicBezTo>
                  <a:cubicBezTo>
                    <a:pt x="36" y="6"/>
                    <a:pt x="13" y="24"/>
                    <a:pt x="0" y="4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3" name="Freeform 1033"/>
            <p:cNvSpPr>
              <a:spLocks noEditPoints="1"/>
            </p:cNvSpPr>
            <p:nvPr/>
          </p:nvSpPr>
          <p:spPr bwMode="auto">
            <a:xfrm>
              <a:off x="-2413000" y="8275638"/>
              <a:ext cx="1090613" cy="1092200"/>
            </a:xfrm>
            <a:custGeom>
              <a:avLst/>
              <a:gdLst>
                <a:gd name="T0" fmla="*/ 0 w 291"/>
                <a:gd name="T1" fmla="*/ 146 h 291"/>
                <a:gd name="T2" fmla="*/ 3 w 291"/>
                <a:gd name="T3" fmla="*/ 175 h 291"/>
                <a:gd name="T4" fmla="*/ 3 w 291"/>
                <a:gd name="T5" fmla="*/ 178 h 291"/>
                <a:gd name="T6" fmla="*/ 145 w 291"/>
                <a:gd name="T7" fmla="*/ 291 h 291"/>
                <a:gd name="T8" fmla="*/ 269 w 291"/>
                <a:gd name="T9" fmla="*/ 222 h 291"/>
                <a:gd name="T10" fmla="*/ 287 w 291"/>
                <a:gd name="T11" fmla="*/ 178 h 291"/>
                <a:gd name="T12" fmla="*/ 288 w 291"/>
                <a:gd name="T13" fmla="*/ 175 h 291"/>
                <a:gd name="T14" fmla="*/ 291 w 291"/>
                <a:gd name="T15" fmla="*/ 146 h 291"/>
                <a:gd name="T16" fmla="*/ 269 w 291"/>
                <a:gd name="T17" fmla="*/ 70 h 291"/>
                <a:gd name="T18" fmla="*/ 238 w 291"/>
                <a:gd name="T19" fmla="*/ 33 h 291"/>
                <a:gd name="T20" fmla="*/ 189 w 291"/>
                <a:gd name="T21" fmla="*/ 7 h 291"/>
                <a:gd name="T22" fmla="*/ 145 w 291"/>
                <a:gd name="T23" fmla="*/ 0 h 291"/>
                <a:gd name="T24" fmla="*/ 101 w 291"/>
                <a:gd name="T25" fmla="*/ 7 h 291"/>
                <a:gd name="T26" fmla="*/ 53 w 291"/>
                <a:gd name="T27" fmla="*/ 33 h 291"/>
                <a:gd name="T28" fmla="*/ 0 w 291"/>
                <a:gd name="T29" fmla="*/ 146 h 291"/>
                <a:gd name="T30" fmla="*/ 37 w 291"/>
                <a:gd name="T31" fmla="*/ 175 h 291"/>
                <a:gd name="T32" fmla="*/ 33 w 291"/>
                <a:gd name="T33" fmla="*/ 146 h 291"/>
                <a:gd name="T34" fmla="*/ 145 w 291"/>
                <a:gd name="T35" fmla="*/ 33 h 291"/>
                <a:gd name="T36" fmla="*/ 258 w 291"/>
                <a:gd name="T37" fmla="*/ 146 h 291"/>
                <a:gd name="T38" fmla="*/ 254 w 291"/>
                <a:gd name="T39" fmla="*/ 175 h 291"/>
                <a:gd name="T40" fmla="*/ 253 w 291"/>
                <a:gd name="T41" fmla="*/ 178 h 291"/>
                <a:gd name="T42" fmla="*/ 145 w 291"/>
                <a:gd name="T43" fmla="*/ 258 h 291"/>
                <a:gd name="T44" fmla="*/ 37 w 291"/>
                <a:gd name="T45" fmla="*/ 178 h 291"/>
                <a:gd name="T46" fmla="*/ 37 w 291"/>
                <a:gd name="T47"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91">
                  <a:moveTo>
                    <a:pt x="0" y="146"/>
                  </a:moveTo>
                  <a:cubicBezTo>
                    <a:pt x="0" y="156"/>
                    <a:pt x="1" y="166"/>
                    <a:pt x="3" y="175"/>
                  </a:cubicBezTo>
                  <a:cubicBezTo>
                    <a:pt x="3" y="176"/>
                    <a:pt x="3" y="177"/>
                    <a:pt x="3" y="178"/>
                  </a:cubicBezTo>
                  <a:cubicBezTo>
                    <a:pt x="18" y="243"/>
                    <a:pt x="76" y="291"/>
                    <a:pt x="145" y="291"/>
                  </a:cubicBezTo>
                  <a:cubicBezTo>
                    <a:pt x="198" y="291"/>
                    <a:pt x="244" y="264"/>
                    <a:pt x="269" y="222"/>
                  </a:cubicBezTo>
                  <a:cubicBezTo>
                    <a:pt x="278" y="209"/>
                    <a:pt x="284" y="194"/>
                    <a:pt x="287" y="178"/>
                  </a:cubicBezTo>
                  <a:cubicBezTo>
                    <a:pt x="288" y="177"/>
                    <a:pt x="288" y="176"/>
                    <a:pt x="288" y="175"/>
                  </a:cubicBezTo>
                  <a:cubicBezTo>
                    <a:pt x="290" y="166"/>
                    <a:pt x="291" y="156"/>
                    <a:pt x="291" y="146"/>
                  </a:cubicBezTo>
                  <a:cubicBezTo>
                    <a:pt x="291" y="118"/>
                    <a:pt x="283" y="92"/>
                    <a:pt x="269" y="70"/>
                  </a:cubicBezTo>
                  <a:cubicBezTo>
                    <a:pt x="261" y="56"/>
                    <a:pt x="250" y="43"/>
                    <a:pt x="238" y="33"/>
                  </a:cubicBezTo>
                  <a:cubicBezTo>
                    <a:pt x="224" y="22"/>
                    <a:pt x="207" y="13"/>
                    <a:pt x="189" y="7"/>
                  </a:cubicBezTo>
                  <a:cubicBezTo>
                    <a:pt x="175" y="2"/>
                    <a:pt x="161" y="0"/>
                    <a:pt x="145" y="0"/>
                  </a:cubicBezTo>
                  <a:cubicBezTo>
                    <a:pt x="130" y="0"/>
                    <a:pt x="115" y="2"/>
                    <a:pt x="101" y="7"/>
                  </a:cubicBezTo>
                  <a:cubicBezTo>
                    <a:pt x="83" y="13"/>
                    <a:pt x="67" y="22"/>
                    <a:pt x="53" y="33"/>
                  </a:cubicBezTo>
                  <a:cubicBezTo>
                    <a:pt x="20" y="60"/>
                    <a:pt x="0" y="101"/>
                    <a:pt x="0" y="146"/>
                  </a:cubicBezTo>
                  <a:close/>
                  <a:moveTo>
                    <a:pt x="37" y="175"/>
                  </a:moveTo>
                  <a:cubicBezTo>
                    <a:pt x="34" y="166"/>
                    <a:pt x="33" y="156"/>
                    <a:pt x="33" y="146"/>
                  </a:cubicBezTo>
                  <a:cubicBezTo>
                    <a:pt x="33" y="84"/>
                    <a:pt x="83" y="33"/>
                    <a:pt x="145" y="33"/>
                  </a:cubicBezTo>
                  <a:cubicBezTo>
                    <a:pt x="207" y="33"/>
                    <a:pt x="258" y="84"/>
                    <a:pt x="258" y="146"/>
                  </a:cubicBezTo>
                  <a:cubicBezTo>
                    <a:pt x="258" y="156"/>
                    <a:pt x="256" y="166"/>
                    <a:pt x="254" y="175"/>
                  </a:cubicBezTo>
                  <a:cubicBezTo>
                    <a:pt x="253" y="178"/>
                    <a:pt x="253" y="178"/>
                    <a:pt x="253" y="178"/>
                  </a:cubicBezTo>
                  <a:cubicBezTo>
                    <a:pt x="240" y="224"/>
                    <a:pt x="196" y="258"/>
                    <a:pt x="145" y="258"/>
                  </a:cubicBezTo>
                  <a:cubicBezTo>
                    <a:pt x="94" y="258"/>
                    <a:pt x="51" y="224"/>
                    <a:pt x="37" y="178"/>
                  </a:cubicBezTo>
                  <a:cubicBezTo>
                    <a:pt x="37" y="177"/>
                    <a:pt x="37" y="176"/>
                    <a:pt x="37"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4" name="Freeform 1034"/>
            <p:cNvSpPr>
              <a:spLocks noEditPoints="1"/>
            </p:cNvSpPr>
            <p:nvPr/>
          </p:nvSpPr>
          <p:spPr bwMode="auto">
            <a:xfrm>
              <a:off x="-2289175" y="8399463"/>
              <a:ext cx="842963" cy="844550"/>
            </a:xfrm>
            <a:custGeom>
              <a:avLst/>
              <a:gdLst>
                <a:gd name="T0" fmla="*/ 0 w 225"/>
                <a:gd name="T1" fmla="*/ 113 h 225"/>
                <a:gd name="T2" fmla="*/ 4 w 225"/>
                <a:gd name="T3" fmla="*/ 142 h 225"/>
                <a:gd name="T4" fmla="*/ 4 w 225"/>
                <a:gd name="T5" fmla="*/ 145 h 225"/>
                <a:gd name="T6" fmla="*/ 112 w 225"/>
                <a:gd name="T7" fmla="*/ 225 h 225"/>
                <a:gd name="T8" fmla="*/ 220 w 225"/>
                <a:gd name="T9" fmla="*/ 145 h 225"/>
                <a:gd name="T10" fmla="*/ 221 w 225"/>
                <a:gd name="T11" fmla="*/ 142 h 225"/>
                <a:gd name="T12" fmla="*/ 225 w 225"/>
                <a:gd name="T13" fmla="*/ 113 h 225"/>
                <a:gd name="T14" fmla="*/ 112 w 225"/>
                <a:gd name="T15" fmla="*/ 0 h 225"/>
                <a:gd name="T16" fmla="*/ 0 w 225"/>
                <a:gd name="T17" fmla="*/ 113 h 225"/>
                <a:gd name="T18" fmla="*/ 14 w 225"/>
                <a:gd name="T19" fmla="*/ 142 h 225"/>
                <a:gd name="T20" fmla="*/ 10 w 225"/>
                <a:gd name="T21" fmla="*/ 108 h 225"/>
                <a:gd name="T22" fmla="*/ 117 w 225"/>
                <a:gd name="T23" fmla="*/ 10 h 225"/>
                <a:gd name="T24" fmla="*/ 215 w 225"/>
                <a:gd name="T25" fmla="*/ 117 h 225"/>
                <a:gd name="T26" fmla="*/ 211 w 225"/>
                <a:gd name="T27" fmla="*/ 142 h 225"/>
                <a:gd name="T28" fmla="*/ 210 w 225"/>
                <a:gd name="T29" fmla="*/ 145 h 225"/>
                <a:gd name="T30" fmla="*/ 108 w 225"/>
                <a:gd name="T31" fmla="*/ 215 h 225"/>
                <a:gd name="T32" fmla="*/ 15 w 225"/>
                <a:gd name="T33" fmla="*/ 145 h 225"/>
                <a:gd name="T34" fmla="*/ 14 w 225"/>
                <a:gd name="T35"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0" y="113"/>
                  </a:moveTo>
                  <a:cubicBezTo>
                    <a:pt x="0" y="123"/>
                    <a:pt x="1" y="133"/>
                    <a:pt x="4" y="142"/>
                  </a:cubicBezTo>
                  <a:cubicBezTo>
                    <a:pt x="4" y="143"/>
                    <a:pt x="4" y="144"/>
                    <a:pt x="4" y="145"/>
                  </a:cubicBezTo>
                  <a:cubicBezTo>
                    <a:pt x="18" y="191"/>
                    <a:pt x="61" y="225"/>
                    <a:pt x="112" y="225"/>
                  </a:cubicBezTo>
                  <a:cubicBezTo>
                    <a:pt x="163" y="225"/>
                    <a:pt x="207" y="191"/>
                    <a:pt x="220" y="145"/>
                  </a:cubicBezTo>
                  <a:cubicBezTo>
                    <a:pt x="221" y="142"/>
                    <a:pt x="221" y="142"/>
                    <a:pt x="221" y="142"/>
                  </a:cubicBezTo>
                  <a:cubicBezTo>
                    <a:pt x="223" y="133"/>
                    <a:pt x="225" y="123"/>
                    <a:pt x="225" y="113"/>
                  </a:cubicBezTo>
                  <a:cubicBezTo>
                    <a:pt x="225" y="51"/>
                    <a:pt x="174" y="0"/>
                    <a:pt x="112" y="0"/>
                  </a:cubicBezTo>
                  <a:cubicBezTo>
                    <a:pt x="50" y="0"/>
                    <a:pt x="0" y="51"/>
                    <a:pt x="0" y="113"/>
                  </a:cubicBezTo>
                  <a:close/>
                  <a:moveTo>
                    <a:pt x="14" y="142"/>
                  </a:moveTo>
                  <a:cubicBezTo>
                    <a:pt x="11" y="131"/>
                    <a:pt x="9" y="120"/>
                    <a:pt x="10" y="108"/>
                  </a:cubicBezTo>
                  <a:cubicBezTo>
                    <a:pt x="12" y="51"/>
                    <a:pt x="60" y="8"/>
                    <a:pt x="117" y="10"/>
                  </a:cubicBezTo>
                  <a:cubicBezTo>
                    <a:pt x="174" y="13"/>
                    <a:pt x="217" y="61"/>
                    <a:pt x="215" y="117"/>
                  </a:cubicBezTo>
                  <a:cubicBezTo>
                    <a:pt x="215" y="126"/>
                    <a:pt x="213" y="134"/>
                    <a:pt x="211" y="142"/>
                  </a:cubicBezTo>
                  <a:cubicBezTo>
                    <a:pt x="211" y="143"/>
                    <a:pt x="210" y="144"/>
                    <a:pt x="210" y="145"/>
                  </a:cubicBezTo>
                  <a:cubicBezTo>
                    <a:pt x="196" y="187"/>
                    <a:pt x="155" y="217"/>
                    <a:pt x="108" y="215"/>
                  </a:cubicBezTo>
                  <a:cubicBezTo>
                    <a:pt x="64" y="213"/>
                    <a:pt x="28" y="184"/>
                    <a:pt x="15" y="145"/>
                  </a:cubicBezTo>
                  <a:cubicBezTo>
                    <a:pt x="14" y="144"/>
                    <a:pt x="14" y="143"/>
                    <a:pt x="14"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5" name="Freeform 1035"/>
            <p:cNvSpPr>
              <a:spLocks noEditPoints="1"/>
            </p:cNvSpPr>
            <p:nvPr/>
          </p:nvSpPr>
          <p:spPr bwMode="auto">
            <a:xfrm>
              <a:off x="-2255838" y="8429626"/>
              <a:ext cx="779463" cy="784225"/>
            </a:xfrm>
            <a:custGeom>
              <a:avLst/>
              <a:gdLst>
                <a:gd name="T0" fmla="*/ 6 w 208"/>
                <a:gd name="T1" fmla="*/ 137 h 209"/>
                <a:gd name="T2" fmla="*/ 201 w 208"/>
                <a:gd name="T3" fmla="*/ 137 h 209"/>
                <a:gd name="T4" fmla="*/ 206 w 208"/>
                <a:gd name="T5" fmla="*/ 109 h 209"/>
                <a:gd name="T6" fmla="*/ 1 w 208"/>
                <a:gd name="T7" fmla="*/ 100 h 209"/>
                <a:gd name="T8" fmla="*/ 13 w 208"/>
                <a:gd name="T9" fmla="*/ 73 h 209"/>
                <a:gd name="T10" fmla="*/ 71 w 208"/>
                <a:gd name="T11" fmla="*/ 107 h 209"/>
                <a:gd name="T12" fmla="*/ 13 w 208"/>
                <a:gd name="T13" fmla="*/ 73 h 209"/>
                <a:gd name="T14" fmla="*/ 76 w 208"/>
                <a:gd name="T15" fmla="*/ 60 h 209"/>
                <a:gd name="T16" fmla="*/ 19 w 208"/>
                <a:gd name="T17" fmla="*/ 60 h 209"/>
                <a:gd name="T18" fmla="*/ 90 w 208"/>
                <a:gd name="T19" fmla="*/ 101 h 209"/>
                <a:gd name="T20" fmla="*/ 83 w 208"/>
                <a:gd name="T21" fmla="*/ 98 h 209"/>
                <a:gd name="T22" fmla="*/ 90 w 208"/>
                <a:gd name="T23" fmla="*/ 101 h 209"/>
                <a:gd name="T24" fmla="*/ 111 w 208"/>
                <a:gd name="T25" fmla="*/ 116 h 209"/>
                <a:gd name="T26" fmla="*/ 116 w 208"/>
                <a:gd name="T27" fmla="*/ 122 h 209"/>
                <a:gd name="T28" fmla="*/ 91 w 208"/>
                <a:gd name="T29" fmla="*/ 122 h 209"/>
                <a:gd name="T30" fmla="*/ 95 w 208"/>
                <a:gd name="T31" fmla="*/ 116 h 209"/>
                <a:gd name="T32" fmla="*/ 91 w 208"/>
                <a:gd name="T33" fmla="*/ 122 h 209"/>
                <a:gd name="T34" fmla="*/ 91 w 208"/>
                <a:gd name="T35" fmla="*/ 75 h 209"/>
                <a:gd name="T36" fmla="*/ 106 w 208"/>
                <a:gd name="T37" fmla="*/ 9 h 209"/>
                <a:gd name="T38" fmla="*/ 103 w 208"/>
                <a:gd name="T39" fmla="*/ 84 h 209"/>
                <a:gd name="T40" fmla="*/ 103 w 208"/>
                <a:gd name="T41" fmla="*/ 91 h 209"/>
                <a:gd name="T42" fmla="*/ 103 w 208"/>
                <a:gd name="T43" fmla="*/ 84 h 209"/>
                <a:gd name="T44" fmla="*/ 103 w 208"/>
                <a:gd name="T45" fmla="*/ 117 h 209"/>
                <a:gd name="T46" fmla="*/ 103 w 208"/>
                <a:gd name="T47" fmla="*/ 93 h 209"/>
                <a:gd name="T48" fmla="*/ 119 w 208"/>
                <a:gd name="T49" fmla="*/ 96 h 209"/>
                <a:gd name="T50" fmla="*/ 121 w 208"/>
                <a:gd name="T51" fmla="*/ 103 h 209"/>
                <a:gd name="T52" fmla="*/ 119 w 208"/>
                <a:gd name="T53" fmla="*/ 96 h 209"/>
                <a:gd name="T54" fmla="*/ 138 w 208"/>
                <a:gd name="T55" fmla="*/ 65 h 209"/>
                <a:gd name="T56" fmla="*/ 120 w 208"/>
                <a:gd name="T57" fmla="*/ 10 h 209"/>
                <a:gd name="T58" fmla="*/ 195 w 208"/>
                <a:gd name="T59" fmla="*/ 77 h 209"/>
                <a:gd name="T60" fmla="*/ 128 w 208"/>
                <a:gd name="T61" fmla="*/ 84 h 209"/>
                <a:gd name="T62" fmla="*/ 195 w 208"/>
                <a:gd name="T63" fmla="*/ 77 h 209"/>
                <a:gd name="T64" fmla="*/ 157 w 208"/>
                <a:gd name="T65" fmla="*/ 134 h 209"/>
                <a:gd name="T66" fmla="*/ 156 w 208"/>
                <a:gd name="T67" fmla="*/ 110 h 209"/>
                <a:gd name="T68" fmla="*/ 199 w 208"/>
                <a:gd name="T69" fmla="*/ 109 h 209"/>
                <a:gd name="T70" fmla="*/ 195 w 208"/>
                <a:gd name="T71" fmla="*/ 134 h 209"/>
                <a:gd name="T72" fmla="*/ 194 w 208"/>
                <a:gd name="T73" fmla="*/ 137 h 209"/>
                <a:gd name="T74" fmla="*/ 190 w 208"/>
                <a:gd name="T75" fmla="*/ 146 h 209"/>
                <a:gd name="T76" fmla="*/ 181 w 208"/>
                <a:gd name="T77" fmla="*/ 160 h 209"/>
                <a:gd name="T78" fmla="*/ 158 w 208"/>
                <a:gd name="T79" fmla="*/ 137 h 209"/>
                <a:gd name="T80" fmla="*/ 118 w 208"/>
                <a:gd name="T81" fmla="*/ 137 h 209"/>
                <a:gd name="T82" fmla="*/ 115 w 208"/>
                <a:gd name="T83" fmla="*/ 133 h 209"/>
                <a:gd name="T84" fmla="*/ 139 w 208"/>
                <a:gd name="T85" fmla="*/ 134 h 209"/>
                <a:gd name="T86" fmla="*/ 167 w 208"/>
                <a:gd name="T87" fmla="*/ 176 h 209"/>
                <a:gd name="T88" fmla="*/ 66 w 208"/>
                <a:gd name="T89" fmla="*/ 193 h 209"/>
                <a:gd name="T90" fmla="*/ 115 w 208"/>
                <a:gd name="T91" fmla="*/ 157 h 209"/>
                <a:gd name="T92" fmla="*/ 99 w 208"/>
                <a:gd name="T93" fmla="*/ 201 h 209"/>
                <a:gd name="T94" fmla="*/ 45 w 208"/>
                <a:gd name="T95" fmla="*/ 181 h 209"/>
                <a:gd name="T96" fmla="*/ 74 w 208"/>
                <a:gd name="T97" fmla="*/ 134 h 209"/>
                <a:gd name="T98" fmla="*/ 93 w 208"/>
                <a:gd name="T99" fmla="*/ 134 h 209"/>
                <a:gd name="T100" fmla="*/ 95 w 208"/>
                <a:gd name="T101" fmla="*/ 137 h 209"/>
                <a:gd name="T102" fmla="*/ 45 w 208"/>
                <a:gd name="T103" fmla="*/ 181 h 209"/>
                <a:gd name="T104" fmla="*/ 12 w 208"/>
                <a:gd name="T105" fmla="*/ 133 h 209"/>
                <a:gd name="T106" fmla="*/ 10 w 208"/>
                <a:gd name="T107" fmla="*/ 125 h 209"/>
                <a:gd name="T108" fmla="*/ 8 w 208"/>
                <a:gd name="T109" fmla="*/ 114 h 209"/>
                <a:gd name="T110" fmla="*/ 7 w 208"/>
                <a:gd name="T111" fmla="*/ 105 h 209"/>
                <a:gd name="T112" fmla="*/ 8 w 208"/>
                <a:gd name="T113" fmla="*/ 97 h 209"/>
                <a:gd name="T114" fmla="*/ 57 w 208"/>
                <a:gd name="T115" fmla="*/ 131 h 209"/>
                <a:gd name="T116" fmla="*/ 54 w 208"/>
                <a:gd name="T117" fmla="*/ 137 h 209"/>
                <a:gd name="T118" fmla="*/ 27 w 208"/>
                <a:gd name="T119" fmla="*/ 164 h 209"/>
                <a:gd name="T120" fmla="*/ 23 w 208"/>
                <a:gd name="T121" fmla="*/ 157 h 209"/>
                <a:gd name="T122" fmla="*/ 13 w 208"/>
                <a:gd name="T123" fmla="*/ 13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09">
                  <a:moveTo>
                    <a:pt x="5" y="134"/>
                  </a:moveTo>
                  <a:cubicBezTo>
                    <a:pt x="5" y="135"/>
                    <a:pt x="5" y="136"/>
                    <a:pt x="6" y="137"/>
                  </a:cubicBezTo>
                  <a:cubicBezTo>
                    <a:pt x="19" y="176"/>
                    <a:pt x="55" y="205"/>
                    <a:pt x="99" y="207"/>
                  </a:cubicBezTo>
                  <a:cubicBezTo>
                    <a:pt x="146" y="209"/>
                    <a:pt x="187" y="179"/>
                    <a:pt x="201" y="137"/>
                  </a:cubicBezTo>
                  <a:cubicBezTo>
                    <a:pt x="201" y="136"/>
                    <a:pt x="202" y="135"/>
                    <a:pt x="202" y="134"/>
                  </a:cubicBezTo>
                  <a:cubicBezTo>
                    <a:pt x="204" y="126"/>
                    <a:pt x="206" y="118"/>
                    <a:pt x="206" y="109"/>
                  </a:cubicBezTo>
                  <a:cubicBezTo>
                    <a:pt x="208" y="53"/>
                    <a:pt x="165" y="5"/>
                    <a:pt x="108" y="2"/>
                  </a:cubicBezTo>
                  <a:cubicBezTo>
                    <a:pt x="51" y="0"/>
                    <a:pt x="3" y="43"/>
                    <a:pt x="1" y="100"/>
                  </a:cubicBezTo>
                  <a:cubicBezTo>
                    <a:pt x="0" y="112"/>
                    <a:pt x="2" y="123"/>
                    <a:pt x="5" y="134"/>
                  </a:cubicBezTo>
                  <a:close/>
                  <a:moveTo>
                    <a:pt x="13" y="73"/>
                  </a:moveTo>
                  <a:cubicBezTo>
                    <a:pt x="77" y="89"/>
                    <a:pt x="77" y="89"/>
                    <a:pt x="77" y="89"/>
                  </a:cubicBezTo>
                  <a:cubicBezTo>
                    <a:pt x="71" y="107"/>
                    <a:pt x="71" y="107"/>
                    <a:pt x="71" y="107"/>
                  </a:cubicBezTo>
                  <a:cubicBezTo>
                    <a:pt x="9" y="84"/>
                    <a:pt x="9" y="84"/>
                    <a:pt x="9" y="84"/>
                  </a:cubicBezTo>
                  <a:cubicBezTo>
                    <a:pt x="10" y="80"/>
                    <a:pt x="12" y="77"/>
                    <a:pt x="13" y="73"/>
                  </a:cubicBezTo>
                  <a:close/>
                  <a:moveTo>
                    <a:pt x="81" y="11"/>
                  </a:moveTo>
                  <a:cubicBezTo>
                    <a:pt x="76" y="60"/>
                    <a:pt x="76" y="60"/>
                    <a:pt x="76" y="60"/>
                  </a:cubicBezTo>
                  <a:cubicBezTo>
                    <a:pt x="64" y="69"/>
                    <a:pt x="64" y="69"/>
                    <a:pt x="64" y="69"/>
                  </a:cubicBezTo>
                  <a:cubicBezTo>
                    <a:pt x="19" y="60"/>
                    <a:pt x="19" y="60"/>
                    <a:pt x="19" y="60"/>
                  </a:cubicBezTo>
                  <a:cubicBezTo>
                    <a:pt x="32" y="35"/>
                    <a:pt x="54" y="17"/>
                    <a:pt x="81" y="11"/>
                  </a:cubicBezTo>
                  <a:close/>
                  <a:moveTo>
                    <a:pt x="90" y="101"/>
                  </a:moveTo>
                  <a:cubicBezTo>
                    <a:pt x="90" y="103"/>
                    <a:pt x="88" y="104"/>
                    <a:pt x="85" y="103"/>
                  </a:cubicBezTo>
                  <a:cubicBezTo>
                    <a:pt x="84" y="102"/>
                    <a:pt x="82" y="100"/>
                    <a:pt x="83" y="98"/>
                  </a:cubicBezTo>
                  <a:cubicBezTo>
                    <a:pt x="84" y="96"/>
                    <a:pt x="86" y="95"/>
                    <a:pt x="88" y="96"/>
                  </a:cubicBezTo>
                  <a:cubicBezTo>
                    <a:pt x="90" y="96"/>
                    <a:pt x="91" y="99"/>
                    <a:pt x="90" y="101"/>
                  </a:cubicBezTo>
                  <a:close/>
                  <a:moveTo>
                    <a:pt x="111" y="121"/>
                  </a:moveTo>
                  <a:cubicBezTo>
                    <a:pt x="109" y="119"/>
                    <a:pt x="110" y="117"/>
                    <a:pt x="111" y="116"/>
                  </a:cubicBezTo>
                  <a:cubicBezTo>
                    <a:pt x="113" y="115"/>
                    <a:pt x="116" y="115"/>
                    <a:pt x="117" y="117"/>
                  </a:cubicBezTo>
                  <a:cubicBezTo>
                    <a:pt x="118" y="118"/>
                    <a:pt x="117" y="121"/>
                    <a:pt x="116" y="122"/>
                  </a:cubicBezTo>
                  <a:cubicBezTo>
                    <a:pt x="114" y="123"/>
                    <a:pt x="112" y="123"/>
                    <a:pt x="111" y="121"/>
                  </a:cubicBezTo>
                  <a:close/>
                  <a:moveTo>
                    <a:pt x="91" y="122"/>
                  </a:moveTo>
                  <a:cubicBezTo>
                    <a:pt x="89" y="121"/>
                    <a:pt x="89" y="118"/>
                    <a:pt x="90" y="117"/>
                  </a:cubicBezTo>
                  <a:cubicBezTo>
                    <a:pt x="91" y="115"/>
                    <a:pt x="94" y="115"/>
                    <a:pt x="95" y="116"/>
                  </a:cubicBezTo>
                  <a:cubicBezTo>
                    <a:pt x="97" y="117"/>
                    <a:pt x="97" y="119"/>
                    <a:pt x="96" y="121"/>
                  </a:cubicBezTo>
                  <a:cubicBezTo>
                    <a:pt x="95" y="123"/>
                    <a:pt x="93" y="123"/>
                    <a:pt x="91" y="122"/>
                  </a:cubicBezTo>
                  <a:close/>
                  <a:moveTo>
                    <a:pt x="111" y="75"/>
                  </a:moveTo>
                  <a:cubicBezTo>
                    <a:pt x="91" y="75"/>
                    <a:pt x="91" y="75"/>
                    <a:pt x="91" y="75"/>
                  </a:cubicBezTo>
                  <a:cubicBezTo>
                    <a:pt x="94" y="9"/>
                    <a:pt x="94" y="9"/>
                    <a:pt x="94" y="9"/>
                  </a:cubicBezTo>
                  <a:cubicBezTo>
                    <a:pt x="98" y="9"/>
                    <a:pt x="102" y="9"/>
                    <a:pt x="106" y="9"/>
                  </a:cubicBezTo>
                  <a:lnTo>
                    <a:pt x="111" y="75"/>
                  </a:lnTo>
                  <a:close/>
                  <a:moveTo>
                    <a:pt x="103" y="84"/>
                  </a:moveTo>
                  <a:cubicBezTo>
                    <a:pt x="106" y="84"/>
                    <a:pt x="107" y="85"/>
                    <a:pt x="107" y="87"/>
                  </a:cubicBezTo>
                  <a:cubicBezTo>
                    <a:pt x="107" y="90"/>
                    <a:pt x="106" y="91"/>
                    <a:pt x="103" y="91"/>
                  </a:cubicBezTo>
                  <a:cubicBezTo>
                    <a:pt x="101" y="91"/>
                    <a:pt x="99" y="90"/>
                    <a:pt x="99" y="87"/>
                  </a:cubicBezTo>
                  <a:cubicBezTo>
                    <a:pt x="99" y="85"/>
                    <a:pt x="101" y="84"/>
                    <a:pt x="103" y="84"/>
                  </a:cubicBezTo>
                  <a:close/>
                  <a:moveTo>
                    <a:pt x="115" y="105"/>
                  </a:moveTo>
                  <a:cubicBezTo>
                    <a:pt x="115" y="111"/>
                    <a:pt x="110" y="117"/>
                    <a:pt x="103" y="117"/>
                  </a:cubicBezTo>
                  <a:cubicBezTo>
                    <a:pt x="97" y="117"/>
                    <a:pt x="91" y="111"/>
                    <a:pt x="91" y="105"/>
                  </a:cubicBezTo>
                  <a:cubicBezTo>
                    <a:pt x="91" y="98"/>
                    <a:pt x="97" y="93"/>
                    <a:pt x="103" y="93"/>
                  </a:cubicBezTo>
                  <a:cubicBezTo>
                    <a:pt x="110" y="93"/>
                    <a:pt x="115" y="98"/>
                    <a:pt x="115" y="105"/>
                  </a:cubicBezTo>
                  <a:close/>
                  <a:moveTo>
                    <a:pt x="119" y="96"/>
                  </a:moveTo>
                  <a:cubicBezTo>
                    <a:pt x="121" y="95"/>
                    <a:pt x="123" y="96"/>
                    <a:pt x="124" y="98"/>
                  </a:cubicBezTo>
                  <a:cubicBezTo>
                    <a:pt x="124" y="100"/>
                    <a:pt x="123" y="102"/>
                    <a:pt x="121" y="103"/>
                  </a:cubicBezTo>
                  <a:cubicBezTo>
                    <a:pt x="119" y="104"/>
                    <a:pt x="117" y="103"/>
                    <a:pt x="116" y="101"/>
                  </a:cubicBezTo>
                  <a:cubicBezTo>
                    <a:pt x="116" y="99"/>
                    <a:pt x="117" y="96"/>
                    <a:pt x="119" y="96"/>
                  </a:cubicBezTo>
                  <a:close/>
                  <a:moveTo>
                    <a:pt x="186" y="55"/>
                  </a:moveTo>
                  <a:cubicBezTo>
                    <a:pt x="138" y="65"/>
                    <a:pt x="138" y="65"/>
                    <a:pt x="138" y="65"/>
                  </a:cubicBezTo>
                  <a:cubicBezTo>
                    <a:pt x="125" y="56"/>
                    <a:pt x="125" y="56"/>
                    <a:pt x="125" y="56"/>
                  </a:cubicBezTo>
                  <a:cubicBezTo>
                    <a:pt x="120" y="10"/>
                    <a:pt x="120" y="10"/>
                    <a:pt x="120" y="10"/>
                  </a:cubicBezTo>
                  <a:cubicBezTo>
                    <a:pt x="148" y="15"/>
                    <a:pt x="172" y="32"/>
                    <a:pt x="186" y="55"/>
                  </a:cubicBezTo>
                  <a:close/>
                  <a:moveTo>
                    <a:pt x="195" y="77"/>
                  </a:moveTo>
                  <a:cubicBezTo>
                    <a:pt x="134" y="102"/>
                    <a:pt x="134" y="102"/>
                    <a:pt x="134" y="102"/>
                  </a:cubicBezTo>
                  <a:cubicBezTo>
                    <a:pt x="128" y="84"/>
                    <a:pt x="128" y="84"/>
                    <a:pt x="128" y="84"/>
                  </a:cubicBezTo>
                  <a:cubicBezTo>
                    <a:pt x="191" y="66"/>
                    <a:pt x="191" y="66"/>
                    <a:pt x="191" y="66"/>
                  </a:cubicBezTo>
                  <a:cubicBezTo>
                    <a:pt x="191" y="66"/>
                    <a:pt x="194" y="73"/>
                    <a:pt x="195" y="77"/>
                  </a:cubicBezTo>
                  <a:close/>
                  <a:moveTo>
                    <a:pt x="158" y="137"/>
                  </a:moveTo>
                  <a:cubicBezTo>
                    <a:pt x="157" y="134"/>
                    <a:pt x="157" y="134"/>
                    <a:pt x="157" y="134"/>
                  </a:cubicBezTo>
                  <a:cubicBezTo>
                    <a:pt x="152" y="125"/>
                    <a:pt x="152" y="125"/>
                    <a:pt x="152" y="125"/>
                  </a:cubicBezTo>
                  <a:cubicBezTo>
                    <a:pt x="156" y="110"/>
                    <a:pt x="156" y="110"/>
                    <a:pt x="156" y="110"/>
                  </a:cubicBezTo>
                  <a:cubicBezTo>
                    <a:pt x="198" y="92"/>
                    <a:pt x="198" y="92"/>
                    <a:pt x="198" y="92"/>
                  </a:cubicBezTo>
                  <a:cubicBezTo>
                    <a:pt x="199" y="97"/>
                    <a:pt x="200" y="103"/>
                    <a:pt x="199" y="109"/>
                  </a:cubicBezTo>
                  <a:cubicBezTo>
                    <a:pt x="199" y="112"/>
                    <a:pt x="199" y="114"/>
                    <a:pt x="199" y="117"/>
                  </a:cubicBezTo>
                  <a:cubicBezTo>
                    <a:pt x="198" y="123"/>
                    <a:pt x="197" y="128"/>
                    <a:pt x="195" y="134"/>
                  </a:cubicBezTo>
                  <a:cubicBezTo>
                    <a:pt x="195" y="135"/>
                    <a:pt x="194" y="135"/>
                    <a:pt x="194" y="136"/>
                  </a:cubicBezTo>
                  <a:cubicBezTo>
                    <a:pt x="194" y="136"/>
                    <a:pt x="194" y="136"/>
                    <a:pt x="194" y="137"/>
                  </a:cubicBezTo>
                  <a:cubicBezTo>
                    <a:pt x="193" y="139"/>
                    <a:pt x="192" y="142"/>
                    <a:pt x="191" y="144"/>
                  </a:cubicBezTo>
                  <a:cubicBezTo>
                    <a:pt x="191" y="145"/>
                    <a:pt x="190" y="145"/>
                    <a:pt x="190" y="146"/>
                  </a:cubicBezTo>
                  <a:cubicBezTo>
                    <a:pt x="189" y="148"/>
                    <a:pt x="188" y="151"/>
                    <a:pt x="186" y="153"/>
                  </a:cubicBezTo>
                  <a:cubicBezTo>
                    <a:pt x="185" y="156"/>
                    <a:pt x="183" y="158"/>
                    <a:pt x="181" y="160"/>
                  </a:cubicBezTo>
                  <a:cubicBezTo>
                    <a:pt x="180" y="163"/>
                    <a:pt x="178" y="165"/>
                    <a:pt x="176" y="168"/>
                  </a:cubicBezTo>
                  <a:lnTo>
                    <a:pt x="158" y="137"/>
                  </a:lnTo>
                  <a:close/>
                  <a:moveTo>
                    <a:pt x="158" y="184"/>
                  </a:moveTo>
                  <a:cubicBezTo>
                    <a:pt x="118" y="137"/>
                    <a:pt x="118" y="137"/>
                    <a:pt x="118" y="137"/>
                  </a:cubicBezTo>
                  <a:cubicBezTo>
                    <a:pt x="116" y="134"/>
                    <a:pt x="116" y="134"/>
                    <a:pt x="116" y="134"/>
                  </a:cubicBezTo>
                  <a:cubicBezTo>
                    <a:pt x="115" y="133"/>
                    <a:pt x="115" y="133"/>
                    <a:pt x="115" y="133"/>
                  </a:cubicBezTo>
                  <a:cubicBezTo>
                    <a:pt x="131" y="122"/>
                    <a:pt x="131" y="122"/>
                    <a:pt x="131" y="122"/>
                  </a:cubicBezTo>
                  <a:cubicBezTo>
                    <a:pt x="139" y="134"/>
                    <a:pt x="139" y="134"/>
                    <a:pt x="139" y="134"/>
                  </a:cubicBezTo>
                  <a:cubicBezTo>
                    <a:pt x="141" y="137"/>
                    <a:pt x="141" y="137"/>
                    <a:pt x="141" y="137"/>
                  </a:cubicBezTo>
                  <a:cubicBezTo>
                    <a:pt x="167" y="176"/>
                    <a:pt x="167" y="176"/>
                    <a:pt x="167" y="176"/>
                  </a:cubicBezTo>
                  <a:cubicBezTo>
                    <a:pt x="164" y="179"/>
                    <a:pt x="161" y="182"/>
                    <a:pt x="158" y="184"/>
                  </a:cubicBezTo>
                  <a:close/>
                  <a:moveTo>
                    <a:pt x="66" y="193"/>
                  </a:moveTo>
                  <a:cubicBezTo>
                    <a:pt x="99" y="157"/>
                    <a:pt x="99" y="157"/>
                    <a:pt x="99" y="157"/>
                  </a:cubicBezTo>
                  <a:cubicBezTo>
                    <a:pt x="115" y="157"/>
                    <a:pt x="115" y="157"/>
                    <a:pt x="115" y="157"/>
                  </a:cubicBezTo>
                  <a:cubicBezTo>
                    <a:pt x="145" y="191"/>
                    <a:pt x="145" y="191"/>
                    <a:pt x="145" y="191"/>
                  </a:cubicBezTo>
                  <a:cubicBezTo>
                    <a:pt x="131" y="198"/>
                    <a:pt x="116" y="201"/>
                    <a:pt x="99" y="201"/>
                  </a:cubicBezTo>
                  <a:cubicBezTo>
                    <a:pt x="87" y="200"/>
                    <a:pt x="76" y="198"/>
                    <a:pt x="66" y="193"/>
                  </a:cubicBezTo>
                  <a:close/>
                  <a:moveTo>
                    <a:pt x="45" y="181"/>
                  </a:moveTo>
                  <a:cubicBezTo>
                    <a:pt x="73" y="137"/>
                    <a:pt x="73" y="137"/>
                    <a:pt x="73" y="137"/>
                  </a:cubicBezTo>
                  <a:cubicBezTo>
                    <a:pt x="74" y="134"/>
                    <a:pt x="74" y="134"/>
                    <a:pt x="74" y="134"/>
                  </a:cubicBezTo>
                  <a:cubicBezTo>
                    <a:pt x="80" y="125"/>
                    <a:pt x="80" y="125"/>
                    <a:pt x="80" y="125"/>
                  </a:cubicBezTo>
                  <a:cubicBezTo>
                    <a:pt x="93" y="134"/>
                    <a:pt x="93" y="134"/>
                    <a:pt x="93" y="134"/>
                  </a:cubicBezTo>
                  <a:cubicBezTo>
                    <a:pt x="96" y="136"/>
                    <a:pt x="96" y="136"/>
                    <a:pt x="96" y="136"/>
                  </a:cubicBezTo>
                  <a:cubicBezTo>
                    <a:pt x="95" y="137"/>
                    <a:pt x="95" y="137"/>
                    <a:pt x="95" y="137"/>
                  </a:cubicBezTo>
                  <a:cubicBezTo>
                    <a:pt x="55" y="188"/>
                    <a:pt x="55" y="188"/>
                    <a:pt x="55" y="188"/>
                  </a:cubicBezTo>
                  <a:cubicBezTo>
                    <a:pt x="52" y="186"/>
                    <a:pt x="48" y="184"/>
                    <a:pt x="45" y="181"/>
                  </a:cubicBezTo>
                  <a:close/>
                  <a:moveTo>
                    <a:pt x="12" y="134"/>
                  </a:moveTo>
                  <a:cubicBezTo>
                    <a:pt x="12" y="134"/>
                    <a:pt x="12" y="134"/>
                    <a:pt x="12" y="133"/>
                  </a:cubicBezTo>
                  <a:cubicBezTo>
                    <a:pt x="11" y="132"/>
                    <a:pt x="11" y="131"/>
                    <a:pt x="11" y="130"/>
                  </a:cubicBezTo>
                  <a:cubicBezTo>
                    <a:pt x="10" y="128"/>
                    <a:pt x="10" y="127"/>
                    <a:pt x="10" y="125"/>
                  </a:cubicBezTo>
                  <a:cubicBezTo>
                    <a:pt x="9" y="124"/>
                    <a:pt x="9" y="123"/>
                    <a:pt x="9" y="122"/>
                  </a:cubicBezTo>
                  <a:cubicBezTo>
                    <a:pt x="8" y="120"/>
                    <a:pt x="8" y="117"/>
                    <a:pt x="8" y="114"/>
                  </a:cubicBezTo>
                  <a:cubicBezTo>
                    <a:pt x="8" y="114"/>
                    <a:pt x="8" y="114"/>
                    <a:pt x="8" y="114"/>
                  </a:cubicBezTo>
                  <a:cubicBezTo>
                    <a:pt x="7" y="111"/>
                    <a:pt x="7" y="108"/>
                    <a:pt x="7" y="105"/>
                  </a:cubicBezTo>
                  <a:cubicBezTo>
                    <a:pt x="7" y="104"/>
                    <a:pt x="7" y="102"/>
                    <a:pt x="7" y="100"/>
                  </a:cubicBezTo>
                  <a:cubicBezTo>
                    <a:pt x="7" y="99"/>
                    <a:pt x="8" y="98"/>
                    <a:pt x="8" y="97"/>
                  </a:cubicBezTo>
                  <a:cubicBezTo>
                    <a:pt x="52" y="117"/>
                    <a:pt x="52" y="117"/>
                    <a:pt x="52" y="117"/>
                  </a:cubicBezTo>
                  <a:cubicBezTo>
                    <a:pt x="57" y="131"/>
                    <a:pt x="57" y="131"/>
                    <a:pt x="57" y="131"/>
                  </a:cubicBezTo>
                  <a:cubicBezTo>
                    <a:pt x="56" y="134"/>
                    <a:pt x="56" y="134"/>
                    <a:pt x="56" y="134"/>
                  </a:cubicBezTo>
                  <a:cubicBezTo>
                    <a:pt x="54" y="137"/>
                    <a:pt x="54" y="137"/>
                    <a:pt x="54" y="137"/>
                  </a:cubicBezTo>
                  <a:cubicBezTo>
                    <a:pt x="34" y="171"/>
                    <a:pt x="34" y="171"/>
                    <a:pt x="34" y="171"/>
                  </a:cubicBezTo>
                  <a:cubicBezTo>
                    <a:pt x="32" y="169"/>
                    <a:pt x="30" y="166"/>
                    <a:pt x="27" y="164"/>
                  </a:cubicBezTo>
                  <a:cubicBezTo>
                    <a:pt x="26" y="162"/>
                    <a:pt x="25" y="160"/>
                    <a:pt x="23" y="158"/>
                  </a:cubicBezTo>
                  <a:cubicBezTo>
                    <a:pt x="23" y="157"/>
                    <a:pt x="23" y="157"/>
                    <a:pt x="23" y="157"/>
                  </a:cubicBezTo>
                  <a:cubicBezTo>
                    <a:pt x="21" y="155"/>
                    <a:pt x="20" y="153"/>
                    <a:pt x="19" y="151"/>
                  </a:cubicBezTo>
                  <a:cubicBezTo>
                    <a:pt x="17" y="146"/>
                    <a:pt x="14" y="141"/>
                    <a:pt x="13" y="137"/>
                  </a:cubicBezTo>
                  <a:cubicBezTo>
                    <a:pt x="12" y="136"/>
                    <a:pt x="12" y="135"/>
                    <a:pt x="12" y="134"/>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6" name="Oval 1036"/>
            <p:cNvSpPr>
              <a:spLocks noChangeArrowheads="1"/>
            </p:cNvSpPr>
            <p:nvPr/>
          </p:nvSpPr>
          <p:spPr bwMode="auto">
            <a:xfrm>
              <a:off x="-1884363" y="8740776"/>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7" name="Freeform 1037"/>
            <p:cNvSpPr>
              <a:spLocks/>
            </p:cNvSpPr>
            <p:nvPr/>
          </p:nvSpPr>
          <p:spPr bwMode="auto">
            <a:xfrm>
              <a:off x="-1947863" y="8786813"/>
              <a:ext cx="33338" cy="33338"/>
            </a:xfrm>
            <a:custGeom>
              <a:avLst/>
              <a:gdLst>
                <a:gd name="T0" fmla="*/ 1 w 9"/>
                <a:gd name="T1" fmla="*/ 3 h 9"/>
                <a:gd name="T2" fmla="*/ 4 w 9"/>
                <a:gd name="T3" fmla="*/ 8 h 9"/>
                <a:gd name="T4" fmla="*/ 8 w 9"/>
                <a:gd name="T5" fmla="*/ 6 h 9"/>
                <a:gd name="T6" fmla="*/ 6 w 9"/>
                <a:gd name="T7" fmla="*/ 1 h 9"/>
                <a:gd name="T8" fmla="*/ 1 w 9"/>
                <a:gd name="T9" fmla="*/ 3 h 9"/>
              </a:gdLst>
              <a:ahLst/>
              <a:cxnLst>
                <a:cxn ang="0">
                  <a:pos x="T0" y="T1"/>
                </a:cxn>
                <a:cxn ang="0">
                  <a:pos x="T2" y="T3"/>
                </a:cxn>
                <a:cxn ang="0">
                  <a:pos x="T4" y="T5"/>
                </a:cxn>
                <a:cxn ang="0">
                  <a:pos x="T6" y="T7"/>
                </a:cxn>
                <a:cxn ang="0">
                  <a:pos x="T8" y="T9"/>
                </a:cxn>
              </a:cxnLst>
              <a:rect l="0" t="0" r="r" b="b"/>
              <a:pathLst>
                <a:path w="9" h="9">
                  <a:moveTo>
                    <a:pt x="1" y="3"/>
                  </a:moveTo>
                  <a:cubicBezTo>
                    <a:pt x="0" y="5"/>
                    <a:pt x="2" y="7"/>
                    <a:pt x="4" y="8"/>
                  </a:cubicBezTo>
                  <a:cubicBezTo>
                    <a:pt x="6" y="9"/>
                    <a:pt x="8" y="8"/>
                    <a:pt x="8" y="6"/>
                  </a:cubicBezTo>
                  <a:cubicBezTo>
                    <a:pt x="9" y="4"/>
                    <a:pt x="8" y="1"/>
                    <a:pt x="6" y="1"/>
                  </a:cubicBezTo>
                  <a:cubicBezTo>
                    <a:pt x="4" y="0"/>
                    <a:pt x="2" y="1"/>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8" name="Freeform 1038"/>
            <p:cNvSpPr>
              <a:spLocks/>
            </p:cNvSpPr>
            <p:nvPr/>
          </p:nvSpPr>
          <p:spPr bwMode="auto">
            <a:xfrm>
              <a:off x="-1922463" y="8856663"/>
              <a:ext cx="30163" cy="34925"/>
            </a:xfrm>
            <a:custGeom>
              <a:avLst/>
              <a:gdLst>
                <a:gd name="T0" fmla="*/ 2 w 8"/>
                <a:gd name="T1" fmla="*/ 8 h 9"/>
                <a:gd name="T2" fmla="*/ 7 w 8"/>
                <a:gd name="T3" fmla="*/ 7 h 9"/>
                <a:gd name="T4" fmla="*/ 6 w 8"/>
                <a:gd name="T5" fmla="*/ 2 h 9"/>
                <a:gd name="T6" fmla="*/ 1 w 8"/>
                <a:gd name="T7" fmla="*/ 3 h 9"/>
                <a:gd name="T8" fmla="*/ 2 w 8"/>
                <a:gd name="T9" fmla="*/ 8 h 9"/>
              </a:gdLst>
              <a:ahLst/>
              <a:cxnLst>
                <a:cxn ang="0">
                  <a:pos x="T0" y="T1"/>
                </a:cxn>
                <a:cxn ang="0">
                  <a:pos x="T2" y="T3"/>
                </a:cxn>
                <a:cxn ang="0">
                  <a:pos x="T4" y="T5"/>
                </a:cxn>
                <a:cxn ang="0">
                  <a:pos x="T6" y="T7"/>
                </a:cxn>
                <a:cxn ang="0">
                  <a:pos x="T8" y="T9"/>
                </a:cxn>
              </a:cxnLst>
              <a:rect l="0" t="0" r="r" b="b"/>
              <a:pathLst>
                <a:path w="8" h="9">
                  <a:moveTo>
                    <a:pt x="2" y="8"/>
                  </a:moveTo>
                  <a:cubicBezTo>
                    <a:pt x="4" y="9"/>
                    <a:pt x="6" y="9"/>
                    <a:pt x="7" y="7"/>
                  </a:cubicBezTo>
                  <a:cubicBezTo>
                    <a:pt x="8" y="5"/>
                    <a:pt x="8" y="3"/>
                    <a:pt x="6" y="2"/>
                  </a:cubicBezTo>
                  <a:cubicBezTo>
                    <a:pt x="5" y="0"/>
                    <a:pt x="2" y="1"/>
                    <a:pt x="1" y="3"/>
                  </a:cubicBezTo>
                  <a:cubicBezTo>
                    <a:pt x="0" y="4"/>
                    <a:pt x="0" y="7"/>
                    <a:pt x="2"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89" name="Freeform 1039"/>
            <p:cNvSpPr>
              <a:spLocks/>
            </p:cNvSpPr>
            <p:nvPr/>
          </p:nvSpPr>
          <p:spPr bwMode="auto">
            <a:xfrm>
              <a:off x="-1846263" y="8856663"/>
              <a:ext cx="33338" cy="34925"/>
            </a:xfrm>
            <a:custGeom>
              <a:avLst/>
              <a:gdLst>
                <a:gd name="T0" fmla="*/ 1 w 9"/>
                <a:gd name="T1" fmla="*/ 7 h 9"/>
                <a:gd name="T2" fmla="*/ 7 w 9"/>
                <a:gd name="T3" fmla="*/ 8 h 9"/>
                <a:gd name="T4" fmla="*/ 8 w 9"/>
                <a:gd name="T5" fmla="*/ 3 h 9"/>
                <a:gd name="T6" fmla="*/ 2 w 9"/>
                <a:gd name="T7" fmla="*/ 2 h 9"/>
                <a:gd name="T8" fmla="*/ 1 w 9"/>
                <a:gd name="T9" fmla="*/ 7 h 9"/>
              </a:gdLst>
              <a:ahLst/>
              <a:cxnLst>
                <a:cxn ang="0">
                  <a:pos x="T0" y="T1"/>
                </a:cxn>
                <a:cxn ang="0">
                  <a:pos x="T2" y="T3"/>
                </a:cxn>
                <a:cxn ang="0">
                  <a:pos x="T4" y="T5"/>
                </a:cxn>
                <a:cxn ang="0">
                  <a:pos x="T6" y="T7"/>
                </a:cxn>
                <a:cxn ang="0">
                  <a:pos x="T8" y="T9"/>
                </a:cxn>
              </a:cxnLst>
              <a:rect l="0" t="0" r="r" b="b"/>
              <a:pathLst>
                <a:path w="9" h="9">
                  <a:moveTo>
                    <a:pt x="1" y="7"/>
                  </a:moveTo>
                  <a:cubicBezTo>
                    <a:pt x="3" y="9"/>
                    <a:pt x="5" y="9"/>
                    <a:pt x="7" y="8"/>
                  </a:cubicBezTo>
                  <a:cubicBezTo>
                    <a:pt x="9" y="7"/>
                    <a:pt x="9" y="4"/>
                    <a:pt x="8" y="3"/>
                  </a:cubicBezTo>
                  <a:cubicBezTo>
                    <a:pt x="7" y="1"/>
                    <a:pt x="4" y="0"/>
                    <a:pt x="2" y="2"/>
                  </a:cubicBezTo>
                  <a:cubicBezTo>
                    <a:pt x="1" y="3"/>
                    <a:pt x="0" y="5"/>
                    <a:pt x="1"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0" name="Freeform 1040"/>
            <p:cNvSpPr>
              <a:spLocks/>
            </p:cNvSpPr>
            <p:nvPr/>
          </p:nvSpPr>
          <p:spPr bwMode="auto">
            <a:xfrm>
              <a:off x="-1820863" y="8786813"/>
              <a:ext cx="30163" cy="33338"/>
            </a:xfrm>
            <a:custGeom>
              <a:avLst/>
              <a:gdLst>
                <a:gd name="T0" fmla="*/ 0 w 8"/>
                <a:gd name="T1" fmla="*/ 6 h 9"/>
                <a:gd name="T2" fmla="*/ 5 w 8"/>
                <a:gd name="T3" fmla="*/ 8 h 9"/>
                <a:gd name="T4" fmla="*/ 8 w 8"/>
                <a:gd name="T5" fmla="*/ 3 h 9"/>
                <a:gd name="T6" fmla="*/ 3 w 8"/>
                <a:gd name="T7" fmla="*/ 1 h 9"/>
                <a:gd name="T8" fmla="*/ 0 w 8"/>
                <a:gd name="T9" fmla="*/ 6 h 9"/>
              </a:gdLst>
              <a:ahLst/>
              <a:cxnLst>
                <a:cxn ang="0">
                  <a:pos x="T0" y="T1"/>
                </a:cxn>
                <a:cxn ang="0">
                  <a:pos x="T2" y="T3"/>
                </a:cxn>
                <a:cxn ang="0">
                  <a:pos x="T4" y="T5"/>
                </a:cxn>
                <a:cxn ang="0">
                  <a:pos x="T6" y="T7"/>
                </a:cxn>
                <a:cxn ang="0">
                  <a:pos x="T8" y="T9"/>
                </a:cxn>
              </a:cxnLst>
              <a:rect l="0" t="0" r="r" b="b"/>
              <a:pathLst>
                <a:path w="8" h="9">
                  <a:moveTo>
                    <a:pt x="0" y="6"/>
                  </a:moveTo>
                  <a:cubicBezTo>
                    <a:pt x="1" y="8"/>
                    <a:pt x="3" y="9"/>
                    <a:pt x="5" y="8"/>
                  </a:cubicBezTo>
                  <a:cubicBezTo>
                    <a:pt x="7" y="7"/>
                    <a:pt x="8" y="5"/>
                    <a:pt x="8" y="3"/>
                  </a:cubicBezTo>
                  <a:cubicBezTo>
                    <a:pt x="7" y="1"/>
                    <a:pt x="5" y="0"/>
                    <a:pt x="3" y="1"/>
                  </a:cubicBezTo>
                  <a:cubicBezTo>
                    <a:pt x="1" y="1"/>
                    <a:pt x="0" y="4"/>
                    <a:pt x="0" y="6"/>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1" name="Oval 1041"/>
            <p:cNvSpPr>
              <a:spLocks noChangeArrowheads="1"/>
            </p:cNvSpPr>
            <p:nvPr/>
          </p:nvSpPr>
          <p:spPr bwMode="auto">
            <a:xfrm>
              <a:off x="-1914525" y="8778876"/>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2" name="Freeform 1042"/>
            <p:cNvSpPr>
              <a:spLocks/>
            </p:cNvSpPr>
            <p:nvPr/>
          </p:nvSpPr>
          <p:spPr bwMode="auto">
            <a:xfrm>
              <a:off x="-1824038" y="8886826"/>
              <a:ext cx="195263" cy="233363"/>
            </a:xfrm>
            <a:custGeom>
              <a:avLst/>
              <a:gdLst>
                <a:gd name="T0" fmla="*/ 0 w 52"/>
                <a:gd name="T1" fmla="*/ 11 h 62"/>
                <a:gd name="T2" fmla="*/ 43 w 52"/>
                <a:gd name="T3" fmla="*/ 62 h 62"/>
                <a:gd name="T4" fmla="*/ 52 w 52"/>
                <a:gd name="T5" fmla="*/ 54 h 62"/>
                <a:gd name="T6" fmla="*/ 16 w 52"/>
                <a:gd name="T7" fmla="*/ 0 h 62"/>
                <a:gd name="T8" fmla="*/ 0 w 52"/>
                <a:gd name="T9" fmla="*/ 11 h 62"/>
              </a:gdLst>
              <a:ahLst/>
              <a:cxnLst>
                <a:cxn ang="0">
                  <a:pos x="T0" y="T1"/>
                </a:cxn>
                <a:cxn ang="0">
                  <a:pos x="T2" y="T3"/>
                </a:cxn>
                <a:cxn ang="0">
                  <a:pos x="T4" y="T5"/>
                </a:cxn>
                <a:cxn ang="0">
                  <a:pos x="T6" y="T7"/>
                </a:cxn>
                <a:cxn ang="0">
                  <a:pos x="T8" y="T9"/>
                </a:cxn>
              </a:cxnLst>
              <a:rect l="0" t="0" r="r" b="b"/>
              <a:pathLst>
                <a:path w="52" h="62">
                  <a:moveTo>
                    <a:pt x="0" y="11"/>
                  </a:moveTo>
                  <a:cubicBezTo>
                    <a:pt x="43" y="62"/>
                    <a:pt x="43" y="62"/>
                    <a:pt x="43" y="62"/>
                  </a:cubicBezTo>
                  <a:cubicBezTo>
                    <a:pt x="46" y="60"/>
                    <a:pt x="49" y="57"/>
                    <a:pt x="52" y="54"/>
                  </a:cubicBezTo>
                  <a:cubicBezTo>
                    <a:pt x="16" y="0"/>
                    <a:pt x="16" y="0"/>
                    <a:pt x="16" y="0"/>
                  </a:cubicBezTo>
                  <a:lnTo>
                    <a:pt x="0"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3" name="Freeform 1043"/>
            <p:cNvSpPr>
              <a:spLocks/>
            </p:cNvSpPr>
            <p:nvPr/>
          </p:nvSpPr>
          <p:spPr bwMode="auto">
            <a:xfrm>
              <a:off x="-1776413" y="8677276"/>
              <a:ext cx="252413" cy="134938"/>
            </a:xfrm>
            <a:custGeom>
              <a:avLst/>
              <a:gdLst>
                <a:gd name="T0" fmla="*/ 0 w 67"/>
                <a:gd name="T1" fmla="*/ 18 h 36"/>
                <a:gd name="T2" fmla="*/ 6 w 67"/>
                <a:gd name="T3" fmla="*/ 36 h 36"/>
                <a:gd name="T4" fmla="*/ 67 w 67"/>
                <a:gd name="T5" fmla="*/ 11 h 36"/>
                <a:gd name="T6" fmla="*/ 63 w 67"/>
                <a:gd name="T7" fmla="*/ 0 h 36"/>
                <a:gd name="T8" fmla="*/ 0 w 67"/>
                <a:gd name="T9" fmla="*/ 18 h 36"/>
              </a:gdLst>
              <a:ahLst/>
              <a:cxnLst>
                <a:cxn ang="0">
                  <a:pos x="T0" y="T1"/>
                </a:cxn>
                <a:cxn ang="0">
                  <a:pos x="T2" y="T3"/>
                </a:cxn>
                <a:cxn ang="0">
                  <a:pos x="T4" y="T5"/>
                </a:cxn>
                <a:cxn ang="0">
                  <a:pos x="T6" y="T7"/>
                </a:cxn>
                <a:cxn ang="0">
                  <a:pos x="T8" y="T9"/>
                </a:cxn>
              </a:cxnLst>
              <a:rect l="0" t="0" r="r" b="b"/>
              <a:pathLst>
                <a:path w="67" h="36">
                  <a:moveTo>
                    <a:pt x="0" y="18"/>
                  </a:moveTo>
                  <a:cubicBezTo>
                    <a:pt x="6" y="36"/>
                    <a:pt x="6" y="36"/>
                    <a:pt x="6" y="36"/>
                  </a:cubicBezTo>
                  <a:cubicBezTo>
                    <a:pt x="67" y="11"/>
                    <a:pt x="67" y="11"/>
                    <a:pt x="67" y="11"/>
                  </a:cubicBezTo>
                  <a:cubicBezTo>
                    <a:pt x="66" y="7"/>
                    <a:pt x="63" y="0"/>
                    <a:pt x="63" y="0"/>
                  </a:cubicBezTo>
                  <a:lnTo>
                    <a:pt x="0"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4" name="Freeform 1044"/>
            <p:cNvSpPr>
              <a:spLocks/>
            </p:cNvSpPr>
            <p:nvPr/>
          </p:nvSpPr>
          <p:spPr bwMode="auto">
            <a:xfrm>
              <a:off x="-1914525" y="8464551"/>
              <a:ext cx="71438" cy="246063"/>
            </a:xfrm>
            <a:custGeom>
              <a:avLst/>
              <a:gdLst>
                <a:gd name="T0" fmla="*/ 0 w 19"/>
                <a:gd name="T1" fmla="*/ 66 h 66"/>
                <a:gd name="T2" fmla="*/ 19 w 19"/>
                <a:gd name="T3" fmla="*/ 66 h 66"/>
                <a:gd name="T4" fmla="*/ 15 w 19"/>
                <a:gd name="T5" fmla="*/ 0 h 66"/>
                <a:gd name="T6" fmla="*/ 3 w 19"/>
                <a:gd name="T7" fmla="*/ 0 h 66"/>
                <a:gd name="T8" fmla="*/ 0 w 19"/>
                <a:gd name="T9" fmla="*/ 66 h 66"/>
              </a:gdLst>
              <a:ahLst/>
              <a:cxnLst>
                <a:cxn ang="0">
                  <a:pos x="T0" y="T1"/>
                </a:cxn>
                <a:cxn ang="0">
                  <a:pos x="T2" y="T3"/>
                </a:cxn>
                <a:cxn ang="0">
                  <a:pos x="T4" y="T5"/>
                </a:cxn>
                <a:cxn ang="0">
                  <a:pos x="T6" y="T7"/>
                </a:cxn>
                <a:cxn ang="0">
                  <a:pos x="T8" y="T9"/>
                </a:cxn>
              </a:cxnLst>
              <a:rect l="0" t="0" r="r" b="b"/>
              <a:pathLst>
                <a:path w="19" h="66">
                  <a:moveTo>
                    <a:pt x="0" y="66"/>
                  </a:moveTo>
                  <a:cubicBezTo>
                    <a:pt x="19" y="66"/>
                    <a:pt x="19" y="66"/>
                    <a:pt x="19" y="66"/>
                  </a:cubicBezTo>
                  <a:cubicBezTo>
                    <a:pt x="15" y="0"/>
                    <a:pt x="15" y="0"/>
                    <a:pt x="15" y="0"/>
                  </a:cubicBezTo>
                  <a:cubicBezTo>
                    <a:pt x="11" y="0"/>
                    <a:pt x="7" y="0"/>
                    <a:pt x="3" y="0"/>
                  </a:cubicBezTo>
                  <a:lnTo>
                    <a:pt x="0"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5" name="Freeform 1045"/>
            <p:cNvSpPr>
              <a:spLocks/>
            </p:cNvSpPr>
            <p:nvPr/>
          </p:nvSpPr>
          <p:spPr bwMode="auto">
            <a:xfrm>
              <a:off x="-2222500" y="8704263"/>
              <a:ext cx="255588" cy="127000"/>
            </a:xfrm>
            <a:custGeom>
              <a:avLst/>
              <a:gdLst>
                <a:gd name="T0" fmla="*/ 0 w 68"/>
                <a:gd name="T1" fmla="*/ 11 h 34"/>
                <a:gd name="T2" fmla="*/ 62 w 68"/>
                <a:gd name="T3" fmla="*/ 34 h 34"/>
                <a:gd name="T4" fmla="*/ 68 w 68"/>
                <a:gd name="T5" fmla="*/ 16 h 34"/>
                <a:gd name="T6" fmla="*/ 4 w 68"/>
                <a:gd name="T7" fmla="*/ 0 h 34"/>
                <a:gd name="T8" fmla="*/ 0 w 68"/>
                <a:gd name="T9" fmla="*/ 11 h 34"/>
              </a:gdLst>
              <a:ahLst/>
              <a:cxnLst>
                <a:cxn ang="0">
                  <a:pos x="T0" y="T1"/>
                </a:cxn>
                <a:cxn ang="0">
                  <a:pos x="T2" y="T3"/>
                </a:cxn>
                <a:cxn ang="0">
                  <a:pos x="T4" y="T5"/>
                </a:cxn>
                <a:cxn ang="0">
                  <a:pos x="T6" y="T7"/>
                </a:cxn>
                <a:cxn ang="0">
                  <a:pos x="T8" y="T9"/>
                </a:cxn>
              </a:cxnLst>
              <a:rect l="0" t="0" r="r" b="b"/>
              <a:pathLst>
                <a:path w="68" h="34">
                  <a:moveTo>
                    <a:pt x="0" y="11"/>
                  </a:moveTo>
                  <a:cubicBezTo>
                    <a:pt x="62" y="34"/>
                    <a:pt x="62" y="34"/>
                    <a:pt x="62" y="34"/>
                  </a:cubicBezTo>
                  <a:cubicBezTo>
                    <a:pt x="68" y="16"/>
                    <a:pt x="68" y="16"/>
                    <a:pt x="68" y="16"/>
                  </a:cubicBezTo>
                  <a:cubicBezTo>
                    <a:pt x="4" y="0"/>
                    <a:pt x="4" y="0"/>
                    <a:pt x="4" y="0"/>
                  </a:cubicBezTo>
                  <a:cubicBezTo>
                    <a:pt x="3" y="4"/>
                    <a:pt x="1" y="8"/>
                    <a:pt x="0"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6" name="Freeform 1046"/>
            <p:cNvSpPr>
              <a:spLocks/>
            </p:cNvSpPr>
            <p:nvPr/>
          </p:nvSpPr>
          <p:spPr bwMode="auto">
            <a:xfrm>
              <a:off x="-2087563" y="8897938"/>
              <a:ext cx="192088" cy="236538"/>
            </a:xfrm>
            <a:custGeom>
              <a:avLst/>
              <a:gdLst>
                <a:gd name="T0" fmla="*/ 0 w 51"/>
                <a:gd name="T1" fmla="*/ 56 h 63"/>
                <a:gd name="T2" fmla="*/ 10 w 51"/>
                <a:gd name="T3" fmla="*/ 63 h 63"/>
                <a:gd name="T4" fmla="*/ 51 w 51"/>
                <a:gd name="T5" fmla="*/ 11 h 63"/>
                <a:gd name="T6" fmla="*/ 35 w 51"/>
                <a:gd name="T7" fmla="*/ 0 h 63"/>
                <a:gd name="T8" fmla="*/ 0 w 51"/>
                <a:gd name="T9" fmla="*/ 56 h 63"/>
              </a:gdLst>
              <a:ahLst/>
              <a:cxnLst>
                <a:cxn ang="0">
                  <a:pos x="T0" y="T1"/>
                </a:cxn>
                <a:cxn ang="0">
                  <a:pos x="T2" y="T3"/>
                </a:cxn>
                <a:cxn ang="0">
                  <a:pos x="T4" y="T5"/>
                </a:cxn>
                <a:cxn ang="0">
                  <a:pos x="T6" y="T7"/>
                </a:cxn>
                <a:cxn ang="0">
                  <a:pos x="T8" y="T9"/>
                </a:cxn>
              </a:cxnLst>
              <a:rect l="0" t="0" r="r" b="b"/>
              <a:pathLst>
                <a:path w="51" h="63">
                  <a:moveTo>
                    <a:pt x="0" y="56"/>
                  </a:moveTo>
                  <a:cubicBezTo>
                    <a:pt x="3" y="59"/>
                    <a:pt x="7" y="61"/>
                    <a:pt x="10" y="63"/>
                  </a:cubicBezTo>
                  <a:cubicBezTo>
                    <a:pt x="51" y="11"/>
                    <a:pt x="51" y="11"/>
                    <a:pt x="51" y="11"/>
                  </a:cubicBezTo>
                  <a:cubicBezTo>
                    <a:pt x="35" y="0"/>
                    <a:pt x="35" y="0"/>
                    <a:pt x="35" y="0"/>
                  </a:cubicBezTo>
                  <a:lnTo>
                    <a:pt x="0"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7" name="Freeform 1047"/>
            <p:cNvSpPr>
              <a:spLocks/>
            </p:cNvSpPr>
            <p:nvPr/>
          </p:nvSpPr>
          <p:spPr bwMode="auto">
            <a:xfrm>
              <a:off x="-2233613" y="8793163"/>
              <a:ext cx="192088" cy="277813"/>
            </a:xfrm>
            <a:custGeom>
              <a:avLst/>
              <a:gdLst>
                <a:gd name="T0" fmla="*/ 1 w 51"/>
                <a:gd name="T1" fmla="*/ 3 h 74"/>
                <a:gd name="T2" fmla="*/ 28 w 51"/>
                <a:gd name="T3" fmla="*/ 74 h 74"/>
                <a:gd name="T4" fmla="*/ 51 w 51"/>
                <a:gd name="T5" fmla="*/ 34 h 74"/>
                <a:gd name="T6" fmla="*/ 46 w 51"/>
                <a:gd name="T7" fmla="*/ 20 h 74"/>
                <a:gd name="T8" fmla="*/ 2 w 51"/>
                <a:gd name="T9" fmla="*/ 0 h 74"/>
                <a:gd name="T10" fmla="*/ 1 w 51"/>
                <a:gd name="T11" fmla="*/ 3 h 74"/>
              </a:gdLst>
              <a:ahLst/>
              <a:cxnLst>
                <a:cxn ang="0">
                  <a:pos x="T0" y="T1"/>
                </a:cxn>
                <a:cxn ang="0">
                  <a:pos x="T2" y="T3"/>
                </a:cxn>
                <a:cxn ang="0">
                  <a:pos x="T4" y="T5"/>
                </a:cxn>
                <a:cxn ang="0">
                  <a:pos x="T6" y="T7"/>
                </a:cxn>
                <a:cxn ang="0">
                  <a:pos x="T8" y="T9"/>
                </a:cxn>
                <a:cxn ang="0">
                  <a:pos x="T10" y="T11"/>
                </a:cxn>
              </a:cxnLst>
              <a:rect l="0" t="0" r="r" b="b"/>
              <a:pathLst>
                <a:path w="51" h="74">
                  <a:moveTo>
                    <a:pt x="1" y="3"/>
                  </a:moveTo>
                  <a:cubicBezTo>
                    <a:pt x="0" y="31"/>
                    <a:pt x="11" y="56"/>
                    <a:pt x="28" y="74"/>
                  </a:cubicBezTo>
                  <a:cubicBezTo>
                    <a:pt x="51" y="34"/>
                    <a:pt x="51" y="34"/>
                    <a:pt x="51" y="34"/>
                  </a:cubicBezTo>
                  <a:cubicBezTo>
                    <a:pt x="46" y="20"/>
                    <a:pt x="46" y="20"/>
                    <a:pt x="46" y="20"/>
                  </a:cubicBezTo>
                  <a:cubicBezTo>
                    <a:pt x="2" y="0"/>
                    <a:pt x="2" y="0"/>
                    <a:pt x="2" y="0"/>
                  </a:cubicBezTo>
                  <a:cubicBezTo>
                    <a:pt x="2" y="1"/>
                    <a:pt x="1" y="2"/>
                    <a:pt x="1"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8" name="Freeform 1048"/>
            <p:cNvSpPr>
              <a:spLocks/>
            </p:cNvSpPr>
            <p:nvPr/>
          </p:nvSpPr>
          <p:spPr bwMode="auto">
            <a:xfrm>
              <a:off x="-2008188" y="9018588"/>
              <a:ext cx="296863" cy="165100"/>
            </a:xfrm>
            <a:custGeom>
              <a:avLst/>
              <a:gdLst>
                <a:gd name="T0" fmla="*/ 0 w 79"/>
                <a:gd name="T1" fmla="*/ 36 h 44"/>
                <a:gd name="T2" fmla="*/ 33 w 79"/>
                <a:gd name="T3" fmla="*/ 44 h 44"/>
                <a:gd name="T4" fmla="*/ 79 w 79"/>
                <a:gd name="T5" fmla="*/ 34 h 44"/>
                <a:gd name="T6" fmla="*/ 49 w 79"/>
                <a:gd name="T7" fmla="*/ 0 h 44"/>
                <a:gd name="T8" fmla="*/ 33 w 79"/>
                <a:gd name="T9" fmla="*/ 0 h 44"/>
                <a:gd name="T10" fmla="*/ 0 w 79"/>
                <a:gd name="T11" fmla="*/ 36 h 44"/>
              </a:gdLst>
              <a:ahLst/>
              <a:cxnLst>
                <a:cxn ang="0">
                  <a:pos x="T0" y="T1"/>
                </a:cxn>
                <a:cxn ang="0">
                  <a:pos x="T2" y="T3"/>
                </a:cxn>
                <a:cxn ang="0">
                  <a:pos x="T4" y="T5"/>
                </a:cxn>
                <a:cxn ang="0">
                  <a:pos x="T6" y="T7"/>
                </a:cxn>
                <a:cxn ang="0">
                  <a:pos x="T8" y="T9"/>
                </a:cxn>
                <a:cxn ang="0">
                  <a:pos x="T10" y="T11"/>
                </a:cxn>
              </a:cxnLst>
              <a:rect l="0" t="0" r="r" b="b"/>
              <a:pathLst>
                <a:path w="79" h="44">
                  <a:moveTo>
                    <a:pt x="0" y="36"/>
                  </a:moveTo>
                  <a:cubicBezTo>
                    <a:pt x="10" y="41"/>
                    <a:pt x="21" y="43"/>
                    <a:pt x="33" y="44"/>
                  </a:cubicBezTo>
                  <a:cubicBezTo>
                    <a:pt x="50" y="44"/>
                    <a:pt x="65" y="41"/>
                    <a:pt x="79" y="34"/>
                  </a:cubicBezTo>
                  <a:cubicBezTo>
                    <a:pt x="49" y="0"/>
                    <a:pt x="49" y="0"/>
                    <a:pt x="49" y="0"/>
                  </a:cubicBezTo>
                  <a:cubicBezTo>
                    <a:pt x="33" y="0"/>
                    <a:pt x="33" y="0"/>
                    <a:pt x="33" y="0"/>
                  </a:cubicBezTo>
                  <a:lnTo>
                    <a:pt x="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499" name="Freeform 1049"/>
            <p:cNvSpPr>
              <a:spLocks/>
            </p:cNvSpPr>
            <p:nvPr/>
          </p:nvSpPr>
          <p:spPr bwMode="auto">
            <a:xfrm>
              <a:off x="-1685925" y="8775701"/>
              <a:ext cx="180975" cy="284163"/>
            </a:xfrm>
            <a:custGeom>
              <a:avLst/>
              <a:gdLst>
                <a:gd name="T0" fmla="*/ 0 w 48"/>
                <a:gd name="T1" fmla="*/ 33 h 76"/>
                <a:gd name="T2" fmla="*/ 24 w 48"/>
                <a:gd name="T3" fmla="*/ 76 h 76"/>
                <a:gd name="T4" fmla="*/ 47 w 48"/>
                <a:gd name="T5" fmla="*/ 17 h 76"/>
                <a:gd name="T6" fmla="*/ 46 w 48"/>
                <a:gd name="T7" fmla="*/ 0 h 76"/>
                <a:gd name="T8" fmla="*/ 4 w 48"/>
                <a:gd name="T9" fmla="*/ 18 h 76"/>
                <a:gd name="T10" fmla="*/ 0 w 48"/>
                <a:gd name="T11" fmla="*/ 33 h 76"/>
              </a:gdLst>
              <a:ahLst/>
              <a:cxnLst>
                <a:cxn ang="0">
                  <a:pos x="T0" y="T1"/>
                </a:cxn>
                <a:cxn ang="0">
                  <a:pos x="T2" y="T3"/>
                </a:cxn>
                <a:cxn ang="0">
                  <a:pos x="T4" y="T5"/>
                </a:cxn>
                <a:cxn ang="0">
                  <a:pos x="T6" y="T7"/>
                </a:cxn>
                <a:cxn ang="0">
                  <a:pos x="T8" y="T9"/>
                </a:cxn>
                <a:cxn ang="0">
                  <a:pos x="T10" y="T11"/>
                </a:cxn>
              </a:cxnLst>
              <a:rect l="0" t="0" r="r" b="b"/>
              <a:pathLst>
                <a:path w="48" h="76">
                  <a:moveTo>
                    <a:pt x="0" y="33"/>
                  </a:moveTo>
                  <a:cubicBezTo>
                    <a:pt x="24" y="76"/>
                    <a:pt x="24" y="76"/>
                    <a:pt x="24" y="76"/>
                  </a:cubicBezTo>
                  <a:cubicBezTo>
                    <a:pt x="38" y="60"/>
                    <a:pt x="46" y="39"/>
                    <a:pt x="47" y="17"/>
                  </a:cubicBezTo>
                  <a:cubicBezTo>
                    <a:pt x="48" y="11"/>
                    <a:pt x="47" y="5"/>
                    <a:pt x="46" y="0"/>
                  </a:cubicBezTo>
                  <a:cubicBezTo>
                    <a:pt x="4" y="18"/>
                    <a:pt x="4" y="18"/>
                    <a:pt x="4" y="18"/>
                  </a:cubicBezTo>
                  <a:lnTo>
                    <a:pt x="0"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0" name="Freeform 1050"/>
            <p:cNvSpPr>
              <a:spLocks/>
            </p:cNvSpPr>
            <p:nvPr/>
          </p:nvSpPr>
          <p:spPr bwMode="auto">
            <a:xfrm>
              <a:off x="-1804988" y="8467726"/>
              <a:ext cx="246063" cy="206375"/>
            </a:xfrm>
            <a:custGeom>
              <a:avLst/>
              <a:gdLst>
                <a:gd name="T0" fmla="*/ 0 w 66"/>
                <a:gd name="T1" fmla="*/ 0 h 55"/>
                <a:gd name="T2" fmla="*/ 5 w 66"/>
                <a:gd name="T3" fmla="*/ 46 h 55"/>
                <a:gd name="T4" fmla="*/ 18 w 66"/>
                <a:gd name="T5" fmla="*/ 55 h 55"/>
                <a:gd name="T6" fmla="*/ 66 w 66"/>
                <a:gd name="T7" fmla="*/ 45 h 55"/>
                <a:gd name="T8" fmla="*/ 0 w 66"/>
                <a:gd name="T9" fmla="*/ 0 h 55"/>
              </a:gdLst>
              <a:ahLst/>
              <a:cxnLst>
                <a:cxn ang="0">
                  <a:pos x="T0" y="T1"/>
                </a:cxn>
                <a:cxn ang="0">
                  <a:pos x="T2" y="T3"/>
                </a:cxn>
                <a:cxn ang="0">
                  <a:pos x="T4" y="T5"/>
                </a:cxn>
                <a:cxn ang="0">
                  <a:pos x="T6" y="T7"/>
                </a:cxn>
                <a:cxn ang="0">
                  <a:pos x="T8" y="T9"/>
                </a:cxn>
              </a:cxnLst>
              <a:rect l="0" t="0" r="r" b="b"/>
              <a:pathLst>
                <a:path w="66" h="55">
                  <a:moveTo>
                    <a:pt x="0" y="0"/>
                  </a:moveTo>
                  <a:cubicBezTo>
                    <a:pt x="5" y="46"/>
                    <a:pt x="5" y="46"/>
                    <a:pt x="5" y="46"/>
                  </a:cubicBezTo>
                  <a:cubicBezTo>
                    <a:pt x="18" y="55"/>
                    <a:pt x="18" y="55"/>
                    <a:pt x="18" y="55"/>
                  </a:cubicBezTo>
                  <a:cubicBezTo>
                    <a:pt x="66" y="45"/>
                    <a:pt x="66" y="45"/>
                    <a:pt x="66" y="45"/>
                  </a:cubicBezTo>
                  <a:cubicBezTo>
                    <a:pt x="52" y="22"/>
                    <a:pt x="28" y="5"/>
                    <a:pt x="0"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1" name="Freeform 1051"/>
            <p:cNvSpPr>
              <a:spLocks/>
            </p:cNvSpPr>
            <p:nvPr/>
          </p:nvSpPr>
          <p:spPr bwMode="auto">
            <a:xfrm>
              <a:off x="-2184400" y="8470901"/>
              <a:ext cx="236538" cy="217488"/>
            </a:xfrm>
            <a:custGeom>
              <a:avLst/>
              <a:gdLst>
                <a:gd name="T0" fmla="*/ 0 w 63"/>
                <a:gd name="T1" fmla="*/ 49 h 58"/>
                <a:gd name="T2" fmla="*/ 45 w 63"/>
                <a:gd name="T3" fmla="*/ 58 h 58"/>
                <a:gd name="T4" fmla="*/ 57 w 63"/>
                <a:gd name="T5" fmla="*/ 49 h 58"/>
                <a:gd name="T6" fmla="*/ 63 w 63"/>
                <a:gd name="T7" fmla="*/ 0 h 58"/>
                <a:gd name="T8" fmla="*/ 0 w 63"/>
                <a:gd name="T9" fmla="*/ 49 h 58"/>
              </a:gdLst>
              <a:ahLst/>
              <a:cxnLst>
                <a:cxn ang="0">
                  <a:pos x="T0" y="T1"/>
                </a:cxn>
                <a:cxn ang="0">
                  <a:pos x="T2" y="T3"/>
                </a:cxn>
                <a:cxn ang="0">
                  <a:pos x="T4" y="T5"/>
                </a:cxn>
                <a:cxn ang="0">
                  <a:pos x="T6" y="T7"/>
                </a:cxn>
                <a:cxn ang="0">
                  <a:pos x="T8" y="T9"/>
                </a:cxn>
              </a:cxnLst>
              <a:rect l="0" t="0" r="r" b="b"/>
              <a:pathLst>
                <a:path w="63" h="58">
                  <a:moveTo>
                    <a:pt x="0" y="49"/>
                  </a:moveTo>
                  <a:cubicBezTo>
                    <a:pt x="45" y="58"/>
                    <a:pt x="45" y="58"/>
                    <a:pt x="45" y="58"/>
                  </a:cubicBezTo>
                  <a:cubicBezTo>
                    <a:pt x="57" y="49"/>
                    <a:pt x="57" y="49"/>
                    <a:pt x="57" y="49"/>
                  </a:cubicBezTo>
                  <a:cubicBezTo>
                    <a:pt x="63" y="0"/>
                    <a:pt x="63" y="0"/>
                    <a:pt x="63" y="0"/>
                  </a:cubicBezTo>
                  <a:cubicBezTo>
                    <a:pt x="36" y="6"/>
                    <a:pt x="13" y="24"/>
                    <a:pt x="0" y="4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502" name="Group 501"/>
          <p:cNvGrpSpPr/>
          <p:nvPr/>
        </p:nvGrpSpPr>
        <p:grpSpPr>
          <a:xfrm>
            <a:off x="2907393" y="2988488"/>
            <a:ext cx="1312235" cy="430176"/>
            <a:chOff x="636588" y="-11198225"/>
            <a:chExt cx="7869237" cy="2579687"/>
          </a:xfrm>
        </p:grpSpPr>
        <p:sp>
          <p:nvSpPr>
            <p:cNvPr id="503" name="Rectangle 1536"/>
            <p:cNvSpPr>
              <a:spLocks noChangeArrowheads="1"/>
            </p:cNvSpPr>
            <p:nvPr/>
          </p:nvSpPr>
          <p:spPr bwMode="auto">
            <a:xfrm>
              <a:off x="825500" y="-9972675"/>
              <a:ext cx="115887" cy="252412"/>
            </a:xfrm>
            <a:prstGeom prst="rect">
              <a:avLst/>
            </a:prstGeom>
            <a:solidFill>
              <a:srgbClr val="FDF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4" name="Freeform 1537"/>
            <p:cNvSpPr>
              <a:spLocks/>
            </p:cNvSpPr>
            <p:nvPr/>
          </p:nvSpPr>
          <p:spPr bwMode="auto">
            <a:xfrm>
              <a:off x="941388" y="-9972675"/>
              <a:ext cx="330200" cy="252412"/>
            </a:xfrm>
            <a:custGeom>
              <a:avLst/>
              <a:gdLst>
                <a:gd name="T0" fmla="*/ 0 w 88"/>
                <a:gd name="T1" fmla="*/ 0 h 67"/>
                <a:gd name="T2" fmla="*/ 43 w 88"/>
                <a:gd name="T3" fmla="*/ 0 h 67"/>
                <a:gd name="T4" fmla="*/ 88 w 88"/>
                <a:gd name="T5" fmla="*/ 67 h 67"/>
                <a:gd name="T6" fmla="*/ 0 w 88"/>
                <a:gd name="T7" fmla="*/ 67 h 67"/>
                <a:gd name="T8" fmla="*/ 0 w 88"/>
                <a:gd name="T9" fmla="*/ 0 h 67"/>
              </a:gdLst>
              <a:ahLst/>
              <a:cxnLst>
                <a:cxn ang="0">
                  <a:pos x="T0" y="T1"/>
                </a:cxn>
                <a:cxn ang="0">
                  <a:pos x="T2" y="T3"/>
                </a:cxn>
                <a:cxn ang="0">
                  <a:pos x="T4" y="T5"/>
                </a:cxn>
                <a:cxn ang="0">
                  <a:pos x="T6" y="T7"/>
                </a:cxn>
                <a:cxn ang="0">
                  <a:pos x="T8" y="T9"/>
                </a:cxn>
              </a:cxnLst>
              <a:rect l="0" t="0" r="r" b="b"/>
              <a:pathLst>
                <a:path w="88" h="67">
                  <a:moveTo>
                    <a:pt x="0" y="0"/>
                  </a:moveTo>
                  <a:cubicBezTo>
                    <a:pt x="43" y="0"/>
                    <a:pt x="43" y="0"/>
                    <a:pt x="43" y="0"/>
                  </a:cubicBezTo>
                  <a:cubicBezTo>
                    <a:pt x="43" y="0"/>
                    <a:pt x="73" y="7"/>
                    <a:pt x="88" y="67"/>
                  </a:cubicBezTo>
                  <a:cubicBezTo>
                    <a:pt x="0" y="67"/>
                    <a:pt x="0" y="67"/>
                    <a:pt x="0" y="67"/>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5" name="Rectangle 1538"/>
            <p:cNvSpPr>
              <a:spLocks noChangeArrowheads="1"/>
            </p:cNvSpPr>
            <p:nvPr/>
          </p:nvSpPr>
          <p:spPr bwMode="auto">
            <a:xfrm>
              <a:off x="1079500" y="-9191625"/>
              <a:ext cx="6450012" cy="168275"/>
            </a:xfrm>
            <a:prstGeom prst="rect">
              <a:avLst/>
            </a:prstGeom>
            <a:solidFill>
              <a:srgbClr val="3131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6" name="Freeform 1539"/>
            <p:cNvSpPr>
              <a:spLocks/>
            </p:cNvSpPr>
            <p:nvPr/>
          </p:nvSpPr>
          <p:spPr bwMode="auto">
            <a:xfrm>
              <a:off x="636588" y="-9720263"/>
              <a:ext cx="7869237" cy="528637"/>
            </a:xfrm>
            <a:custGeom>
              <a:avLst/>
              <a:gdLst>
                <a:gd name="T0" fmla="*/ 2024 w 2098"/>
                <a:gd name="T1" fmla="*/ 141 h 141"/>
                <a:gd name="T2" fmla="*/ 862 w 2098"/>
                <a:gd name="T3" fmla="*/ 141 h 141"/>
                <a:gd name="T4" fmla="*/ 118 w 2098"/>
                <a:gd name="T5" fmla="*/ 141 h 141"/>
                <a:gd name="T6" fmla="*/ 76 w 2098"/>
                <a:gd name="T7" fmla="*/ 123 h 141"/>
                <a:gd name="T8" fmla="*/ 0 w 2098"/>
                <a:gd name="T9" fmla="*/ 93 h 141"/>
                <a:gd name="T10" fmla="*/ 0 w 2098"/>
                <a:gd name="T11" fmla="*/ 53 h 141"/>
                <a:gd name="T12" fmla="*/ 48 w 2098"/>
                <a:gd name="T13" fmla="*/ 0 h 141"/>
                <a:gd name="T14" fmla="*/ 2048 w 2098"/>
                <a:gd name="T15" fmla="*/ 0 h 141"/>
                <a:gd name="T16" fmla="*/ 2098 w 2098"/>
                <a:gd name="T17" fmla="*/ 0 h 141"/>
                <a:gd name="T18" fmla="*/ 2098 w 2098"/>
                <a:gd name="T19" fmla="*/ 53 h 141"/>
                <a:gd name="T20" fmla="*/ 2074 w 2098"/>
                <a:gd name="T21" fmla="*/ 75 h 141"/>
                <a:gd name="T22" fmla="*/ 2052 w 2098"/>
                <a:gd name="T23" fmla="*/ 137 h 141"/>
                <a:gd name="T24" fmla="*/ 2024 w 2098"/>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8" h="141">
                  <a:moveTo>
                    <a:pt x="2024" y="141"/>
                  </a:moveTo>
                  <a:cubicBezTo>
                    <a:pt x="862" y="141"/>
                    <a:pt x="862" y="141"/>
                    <a:pt x="862" y="141"/>
                  </a:cubicBezTo>
                  <a:cubicBezTo>
                    <a:pt x="118" y="141"/>
                    <a:pt x="118" y="141"/>
                    <a:pt x="118" y="141"/>
                  </a:cubicBezTo>
                  <a:cubicBezTo>
                    <a:pt x="118" y="141"/>
                    <a:pt x="106" y="128"/>
                    <a:pt x="76" y="123"/>
                  </a:cubicBezTo>
                  <a:cubicBezTo>
                    <a:pt x="46" y="118"/>
                    <a:pt x="0" y="93"/>
                    <a:pt x="0" y="93"/>
                  </a:cubicBezTo>
                  <a:cubicBezTo>
                    <a:pt x="0" y="53"/>
                    <a:pt x="0" y="53"/>
                    <a:pt x="0" y="53"/>
                  </a:cubicBezTo>
                  <a:cubicBezTo>
                    <a:pt x="0" y="53"/>
                    <a:pt x="14" y="0"/>
                    <a:pt x="48" y="0"/>
                  </a:cubicBezTo>
                  <a:cubicBezTo>
                    <a:pt x="82" y="0"/>
                    <a:pt x="2048" y="0"/>
                    <a:pt x="2048" y="0"/>
                  </a:cubicBezTo>
                  <a:cubicBezTo>
                    <a:pt x="2098" y="0"/>
                    <a:pt x="2098" y="0"/>
                    <a:pt x="2098" y="0"/>
                  </a:cubicBezTo>
                  <a:cubicBezTo>
                    <a:pt x="2098" y="53"/>
                    <a:pt x="2098" y="53"/>
                    <a:pt x="2098" y="53"/>
                  </a:cubicBezTo>
                  <a:cubicBezTo>
                    <a:pt x="2098" y="53"/>
                    <a:pt x="2098" y="65"/>
                    <a:pt x="2074" y="75"/>
                  </a:cubicBezTo>
                  <a:cubicBezTo>
                    <a:pt x="2050" y="85"/>
                    <a:pt x="2052" y="137"/>
                    <a:pt x="2052" y="137"/>
                  </a:cubicBezTo>
                  <a:cubicBezTo>
                    <a:pt x="2052" y="137"/>
                    <a:pt x="2044" y="141"/>
                    <a:pt x="2024" y="141"/>
                  </a:cubicBezTo>
                  <a:close/>
                </a:path>
              </a:pathLst>
            </a:custGeom>
            <a:solidFill>
              <a:srgbClr val="0E2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7" name="Freeform 1540"/>
            <p:cNvSpPr>
              <a:spLocks/>
            </p:cNvSpPr>
            <p:nvPr/>
          </p:nvSpPr>
          <p:spPr bwMode="auto">
            <a:xfrm>
              <a:off x="825500" y="-11198225"/>
              <a:ext cx="7493000" cy="1477962"/>
            </a:xfrm>
            <a:custGeom>
              <a:avLst/>
              <a:gdLst>
                <a:gd name="T0" fmla="*/ 0 w 1998"/>
                <a:gd name="T1" fmla="*/ 206 h 394"/>
                <a:gd name="T2" fmla="*/ 0 w 1998"/>
                <a:gd name="T3" fmla="*/ 394 h 394"/>
                <a:gd name="T4" fmla="*/ 1998 w 1998"/>
                <a:gd name="T5" fmla="*/ 394 h 394"/>
                <a:gd name="T6" fmla="*/ 1998 w 1998"/>
                <a:gd name="T7" fmla="*/ 327 h 394"/>
                <a:gd name="T8" fmla="*/ 1916 w 1998"/>
                <a:gd name="T9" fmla="*/ 263 h 394"/>
                <a:gd name="T10" fmla="*/ 1519 w 1998"/>
                <a:gd name="T11" fmla="*/ 203 h 394"/>
                <a:gd name="T12" fmla="*/ 1511 w 1998"/>
                <a:gd name="T13" fmla="*/ 198 h 394"/>
                <a:gd name="T14" fmla="*/ 1472 w 1998"/>
                <a:gd name="T15" fmla="*/ 228 h 394"/>
                <a:gd name="T16" fmla="*/ 1412 w 1998"/>
                <a:gd name="T17" fmla="*/ 221 h 394"/>
                <a:gd name="T18" fmla="*/ 1209 w 1998"/>
                <a:gd name="T19" fmla="*/ 31 h 394"/>
                <a:gd name="T20" fmla="*/ 1223 w 1998"/>
                <a:gd name="T21" fmla="*/ 5 h 394"/>
                <a:gd name="T22" fmla="*/ 1195 w 1998"/>
                <a:gd name="T23" fmla="*/ 0 h 394"/>
                <a:gd name="T24" fmla="*/ 909 w 1998"/>
                <a:gd name="T25" fmla="*/ 0 h 394"/>
                <a:gd name="T26" fmla="*/ 847 w 1998"/>
                <a:gd name="T27" fmla="*/ 206 h 394"/>
                <a:gd name="T28" fmla="*/ 0 w 1998"/>
                <a:gd name="T29" fmla="*/ 20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8" h="394">
                  <a:moveTo>
                    <a:pt x="0" y="206"/>
                  </a:moveTo>
                  <a:cubicBezTo>
                    <a:pt x="0" y="394"/>
                    <a:pt x="0" y="394"/>
                    <a:pt x="0" y="394"/>
                  </a:cubicBezTo>
                  <a:cubicBezTo>
                    <a:pt x="1998" y="394"/>
                    <a:pt x="1998" y="394"/>
                    <a:pt x="1998" y="394"/>
                  </a:cubicBezTo>
                  <a:cubicBezTo>
                    <a:pt x="1998" y="327"/>
                    <a:pt x="1998" y="327"/>
                    <a:pt x="1998" y="327"/>
                  </a:cubicBezTo>
                  <a:cubicBezTo>
                    <a:pt x="1998" y="327"/>
                    <a:pt x="1982" y="289"/>
                    <a:pt x="1916" y="263"/>
                  </a:cubicBezTo>
                  <a:cubicBezTo>
                    <a:pt x="1850" y="237"/>
                    <a:pt x="1519" y="203"/>
                    <a:pt x="1519" y="203"/>
                  </a:cubicBezTo>
                  <a:cubicBezTo>
                    <a:pt x="1511" y="198"/>
                    <a:pt x="1511" y="198"/>
                    <a:pt x="1511" y="198"/>
                  </a:cubicBezTo>
                  <a:cubicBezTo>
                    <a:pt x="1472" y="228"/>
                    <a:pt x="1472" y="228"/>
                    <a:pt x="1472" y="228"/>
                  </a:cubicBezTo>
                  <a:cubicBezTo>
                    <a:pt x="1472" y="228"/>
                    <a:pt x="1442" y="248"/>
                    <a:pt x="1412" y="221"/>
                  </a:cubicBezTo>
                  <a:cubicBezTo>
                    <a:pt x="1382" y="194"/>
                    <a:pt x="1209" y="31"/>
                    <a:pt x="1209" y="31"/>
                  </a:cubicBezTo>
                  <a:cubicBezTo>
                    <a:pt x="1223" y="5"/>
                    <a:pt x="1223" y="5"/>
                    <a:pt x="1223" y="5"/>
                  </a:cubicBezTo>
                  <a:cubicBezTo>
                    <a:pt x="1215" y="2"/>
                    <a:pt x="1205" y="0"/>
                    <a:pt x="1195" y="0"/>
                  </a:cubicBezTo>
                  <a:cubicBezTo>
                    <a:pt x="1167" y="0"/>
                    <a:pt x="909" y="0"/>
                    <a:pt x="909" y="0"/>
                  </a:cubicBezTo>
                  <a:cubicBezTo>
                    <a:pt x="847" y="206"/>
                    <a:pt x="847" y="206"/>
                    <a:pt x="847" y="206"/>
                  </a:cubicBezTo>
                  <a:lnTo>
                    <a:pt x="0" y="206"/>
                  </a:ln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8" name="Freeform 1541"/>
            <p:cNvSpPr>
              <a:spLocks/>
            </p:cNvSpPr>
            <p:nvPr/>
          </p:nvSpPr>
          <p:spPr bwMode="auto">
            <a:xfrm>
              <a:off x="4371975" y="-11085513"/>
              <a:ext cx="1631950" cy="757237"/>
            </a:xfrm>
            <a:custGeom>
              <a:avLst/>
              <a:gdLst>
                <a:gd name="T0" fmla="*/ 0 w 435"/>
                <a:gd name="T1" fmla="*/ 1 h 202"/>
                <a:gd name="T2" fmla="*/ 0 w 435"/>
                <a:gd name="T3" fmla="*/ 198 h 202"/>
                <a:gd name="T4" fmla="*/ 435 w 435"/>
                <a:gd name="T5" fmla="*/ 202 h 202"/>
                <a:gd name="T6" fmla="*/ 235 w 435"/>
                <a:gd name="T7" fmla="*/ 24 h 202"/>
                <a:gd name="T8" fmla="*/ 192 w 435"/>
                <a:gd name="T9" fmla="*/ 1 h 202"/>
                <a:gd name="T10" fmla="*/ 0 w 435"/>
                <a:gd name="T11" fmla="*/ 1 h 202"/>
              </a:gdLst>
              <a:ahLst/>
              <a:cxnLst>
                <a:cxn ang="0">
                  <a:pos x="T0" y="T1"/>
                </a:cxn>
                <a:cxn ang="0">
                  <a:pos x="T2" y="T3"/>
                </a:cxn>
                <a:cxn ang="0">
                  <a:pos x="T4" y="T5"/>
                </a:cxn>
                <a:cxn ang="0">
                  <a:pos x="T6" y="T7"/>
                </a:cxn>
                <a:cxn ang="0">
                  <a:pos x="T8" y="T9"/>
                </a:cxn>
                <a:cxn ang="0">
                  <a:pos x="T10" y="T11"/>
                </a:cxn>
              </a:cxnLst>
              <a:rect l="0" t="0" r="r" b="b"/>
              <a:pathLst>
                <a:path w="435" h="202">
                  <a:moveTo>
                    <a:pt x="0" y="1"/>
                  </a:moveTo>
                  <a:cubicBezTo>
                    <a:pt x="0" y="198"/>
                    <a:pt x="0" y="198"/>
                    <a:pt x="0" y="198"/>
                  </a:cubicBezTo>
                  <a:cubicBezTo>
                    <a:pt x="435" y="202"/>
                    <a:pt x="435" y="202"/>
                    <a:pt x="435" y="202"/>
                  </a:cubicBezTo>
                  <a:cubicBezTo>
                    <a:pt x="435" y="202"/>
                    <a:pt x="264" y="48"/>
                    <a:pt x="235" y="24"/>
                  </a:cubicBezTo>
                  <a:cubicBezTo>
                    <a:pt x="207" y="0"/>
                    <a:pt x="192" y="1"/>
                    <a:pt x="192" y="1"/>
                  </a:cubicBezTo>
                  <a:lnTo>
                    <a:pt x="0" y="1"/>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09" name="Freeform 1542"/>
            <p:cNvSpPr>
              <a:spLocks/>
            </p:cNvSpPr>
            <p:nvPr/>
          </p:nvSpPr>
          <p:spPr bwMode="auto">
            <a:xfrm>
              <a:off x="4371975" y="-10344150"/>
              <a:ext cx="1928812" cy="1073150"/>
            </a:xfrm>
            <a:custGeom>
              <a:avLst/>
              <a:gdLst>
                <a:gd name="T0" fmla="*/ 0 w 1215"/>
                <a:gd name="T1" fmla="*/ 0 h 676"/>
                <a:gd name="T2" fmla="*/ 0 w 1215"/>
                <a:gd name="T3" fmla="*/ 676 h 676"/>
                <a:gd name="T4" fmla="*/ 1215 w 1215"/>
                <a:gd name="T5" fmla="*/ 676 h 676"/>
                <a:gd name="T6" fmla="*/ 1215 w 1215"/>
                <a:gd name="T7" fmla="*/ 111 h 676"/>
                <a:gd name="T8" fmla="*/ 1028 w 1215"/>
                <a:gd name="T9" fmla="*/ 10 h 676"/>
                <a:gd name="T10" fmla="*/ 0 w 1215"/>
                <a:gd name="T11" fmla="*/ 0 h 676"/>
              </a:gdLst>
              <a:ahLst/>
              <a:cxnLst>
                <a:cxn ang="0">
                  <a:pos x="T0" y="T1"/>
                </a:cxn>
                <a:cxn ang="0">
                  <a:pos x="T2" y="T3"/>
                </a:cxn>
                <a:cxn ang="0">
                  <a:pos x="T4" y="T5"/>
                </a:cxn>
                <a:cxn ang="0">
                  <a:pos x="T6" y="T7"/>
                </a:cxn>
                <a:cxn ang="0">
                  <a:pos x="T8" y="T9"/>
                </a:cxn>
                <a:cxn ang="0">
                  <a:pos x="T10" y="T11"/>
                </a:cxn>
              </a:cxnLst>
              <a:rect l="0" t="0" r="r" b="b"/>
              <a:pathLst>
                <a:path w="1215" h="676">
                  <a:moveTo>
                    <a:pt x="0" y="0"/>
                  </a:moveTo>
                  <a:lnTo>
                    <a:pt x="0" y="676"/>
                  </a:lnTo>
                  <a:lnTo>
                    <a:pt x="1215" y="676"/>
                  </a:lnTo>
                  <a:lnTo>
                    <a:pt x="1215" y="111"/>
                  </a:lnTo>
                  <a:lnTo>
                    <a:pt x="1028" y="10"/>
                  </a:lnTo>
                  <a:lnTo>
                    <a:pt x="0" y="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0" name="Freeform 1543"/>
            <p:cNvSpPr>
              <a:spLocks/>
            </p:cNvSpPr>
            <p:nvPr/>
          </p:nvSpPr>
          <p:spPr bwMode="auto">
            <a:xfrm>
              <a:off x="5359400" y="-11179175"/>
              <a:ext cx="1131887" cy="911225"/>
            </a:xfrm>
            <a:custGeom>
              <a:avLst/>
              <a:gdLst>
                <a:gd name="T0" fmla="*/ 0 w 302"/>
                <a:gd name="T1" fmla="*/ 26 h 243"/>
                <a:gd name="T2" fmla="*/ 203 w 302"/>
                <a:gd name="T3" fmla="*/ 216 h 243"/>
                <a:gd name="T4" fmla="*/ 263 w 302"/>
                <a:gd name="T5" fmla="*/ 223 h 243"/>
                <a:gd name="T6" fmla="*/ 302 w 302"/>
                <a:gd name="T7" fmla="*/ 193 h 243"/>
                <a:gd name="T8" fmla="*/ 34 w 302"/>
                <a:gd name="T9" fmla="*/ 12 h 243"/>
                <a:gd name="T10" fmla="*/ 14 w 302"/>
                <a:gd name="T11" fmla="*/ 0 h 243"/>
                <a:gd name="T12" fmla="*/ 0 w 302"/>
                <a:gd name="T13" fmla="*/ 26 h 243"/>
              </a:gdLst>
              <a:ahLst/>
              <a:cxnLst>
                <a:cxn ang="0">
                  <a:pos x="T0" y="T1"/>
                </a:cxn>
                <a:cxn ang="0">
                  <a:pos x="T2" y="T3"/>
                </a:cxn>
                <a:cxn ang="0">
                  <a:pos x="T4" y="T5"/>
                </a:cxn>
                <a:cxn ang="0">
                  <a:pos x="T6" y="T7"/>
                </a:cxn>
                <a:cxn ang="0">
                  <a:pos x="T8" y="T9"/>
                </a:cxn>
                <a:cxn ang="0">
                  <a:pos x="T10" y="T11"/>
                </a:cxn>
                <a:cxn ang="0">
                  <a:pos x="T12" y="T13"/>
                </a:cxn>
              </a:cxnLst>
              <a:rect l="0" t="0" r="r" b="b"/>
              <a:pathLst>
                <a:path w="302" h="243">
                  <a:moveTo>
                    <a:pt x="0" y="26"/>
                  </a:moveTo>
                  <a:cubicBezTo>
                    <a:pt x="0" y="26"/>
                    <a:pt x="173" y="189"/>
                    <a:pt x="203" y="216"/>
                  </a:cubicBezTo>
                  <a:cubicBezTo>
                    <a:pt x="233" y="243"/>
                    <a:pt x="263" y="223"/>
                    <a:pt x="263" y="223"/>
                  </a:cubicBezTo>
                  <a:cubicBezTo>
                    <a:pt x="302" y="193"/>
                    <a:pt x="302" y="193"/>
                    <a:pt x="302" y="193"/>
                  </a:cubicBezTo>
                  <a:cubicBezTo>
                    <a:pt x="34" y="12"/>
                    <a:pt x="34" y="12"/>
                    <a:pt x="34" y="12"/>
                  </a:cubicBezTo>
                  <a:cubicBezTo>
                    <a:pt x="34" y="12"/>
                    <a:pt x="26" y="5"/>
                    <a:pt x="14" y="0"/>
                  </a:cubicBezTo>
                  <a:lnTo>
                    <a:pt x="0" y="26"/>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1" name="Rectangle 1544"/>
            <p:cNvSpPr>
              <a:spLocks noChangeArrowheads="1"/>
            </p:cNvSpPr>
            <p:nvPr/>
          </p:nvSpPr>
          <p:spPr bwMode="auto">
            <a:xfrm>
              <a:off x="4432300" y="-10190163"/>
              <a:ext cx="233362" cy="7937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2" name="Freeform 1545"/>
            <p:cNvSpPr>
              <a:spLocks/>
            </p:cNvSpPr>
            <p:nvPr/>
          </p:nvSpPr>
          <p:spPr bwMode="auto">
            <a:xfrm>
              <a:off x="825500" y="-10279063"/>
              <a:ext cx="328612" cy="322262"/>
            </a:xfrm>
            <a:custGeom>
              <a:avLst/>
              <a:gdLst>
                <a:gd name="T0" fmla="*/ 0 w 88"/>
                <a:gd name="T1" fmla="*/ 0 h 86"/>
                <a:gd name="T2" fmla="*/ 88 w 88"/>
                <a:gd name="T3" fmla="*/ 24 h 86"/>
                <a:gd name="T4" fmla="*/ 88 w 88"/>
                <a:gd name="T5" fmla="*/ 86 h 86"/>
                <a:gd name="T6" fmla="*/ 0 w 88"/>
                <a:gd name="T7" fmla="*/ 86 h 86"/>
                <a:gd name="T8" fmla="*/ 0 w 88"/>
                <a:gd name="T9" fmla="*/ 0 h 86"/>
              </a:gdLst>
              <a:ahLst/>
              <a:cxnLst>
                <a:cxn ang="0">
                  <a:pos x="T0" y="T1"/>
                </a:cxn>
                <a:cxn ang="0">
                  <a:pos x="T2" y="T3"/>
                </a:cxn>
                <a:cxn ang="0">
                  <a:pos x="T4" y="T5"/>
                </a:cxn>
                <a:cxn ang="0">
                  <a:pos x="T6" y="T7"/>
                </a:cxn>
                <a:cxn ang="0">
                  <a:pos x="T8" y="T9"/>
                </a:cxn>
              </a:cxnLst>
              <a:rect l="0" t="0" r="r" b="b"/>
              <a:pathLst>
                <a:path w="88" h="86">
                  <a:moveTo>
                    <a:pt x="0" y="0"/>
                  </a:moveTo>
                  <a:cubicBezTo>
                    <a:pt x="0" y="0"/>
                    <a:pt x="88" y="1"/>
                    <a:pt x="88" y="24"/>
                  </a:cubicBezTo>
                  <a:cubicBezTo>
                    <a:pt x="88" y="46"/>
                    <a:pt x="88" y="86"/>
                    <a:pt x="88" y="86"/>
                  </a:cubicBezTo>
                  <a:cubicBezTo>
                    <a:pt x="0" y="86"/>
                    <a:pt x="0" y="86"/>
                    <a:pt x="0" y="86"/>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3" name="Freeform 1546"/>
            <p:cNvSpPr>
              <a:spLocks/>
            </p:cNvSpPr>
            <p:nvPr/>
          </p:nvSpPr>
          <p:spPr bwMode="auto">
            <a:xfrm>
              <a:off x="6400800" y="-9893300"/>
              <a:ext cx="1323975" cy="701675"/>
            </a:xfrm>
            <a:custGeom>
              <a:avLst/>
              <a:gdLst>
                <a:gd name="T0" fmla="*/ 2 w 353"/>
                <a:gd name="T1" fmla="*/ 187 h 187"/>
                <a:gd name="T2" fmla="*/ 351 w 353"/>
                <a:gd name="T3" fmla="*/ 187 h 187"/>
                <a:gd name="T4" fmla="*/ 299 w 353"/>
                <a:gd name="T5" fmla="*/ 46 h 187"/>
                <a:gd name="T6" fmla="*/ 176 w 353"/>
                <a:gd name="T7" fmla="*/ 0 h 187"/>
                <a:gd name="T8" fmla="*/ 53 w 353"/>
                <a:gd name="T9" fmla="*/ 46 h 187"/>
                <a:gd name="T10" fmla="*/ 2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2" y="187"/>
                  </a:moveTo>
                  <a:cubicBezTo>
                    <a:pt x="351" y="187"/>
                    <a:pt x="351" y="187"/>
                    <a:pt x="351" y="187"/>
                  </a:cubicBezTo>
                  <a:cubicBezTo>
                    <a:pt x="351" y="187"/>
                    <a:pt x="353" y="102"/>
                    <a:pt x="299" y="46"/>
                  </a:cubicBezTo>
                  <a:cubicBezTo>
                    <a:pt x="273" y="20"/>
                    <a:pt x="234" y="0"/>
                    <a:pt x="176" y="0"/>
                  </a:cubicBezTo>
                  <a:cubicBezTo>
                    <a:pt x="118" y="0"/>
                    <a:pt x="79" y="20"/>
                    <a:pt x="53" y="46"/>
                  </a:cubicBezTo>
                  <a:cubicBezTo>
                    <a:pt x="0" y="102"/>
                    <a:pt x="2" y="187"/>
                    <a:pt x="2"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4" name="Freeform 1547"/>
            <p:cNvSpPr>
              <a:spLocks/>
            </p:cNvSpPr>
            <p:nvPr/>
          </p:nvSpPr>
          <p:spPr bwMode="auto">
            <a:xfrm>
              <a:off x="1811338" y="-9893300"/>
              <a:ext cx="1323975" cy="701675"/>
            </a:xfrm>
            <a:custGeom>
              <a:avLst/>
              <a:gdLst>
                <a:gd name="T0" fmla="*/ 2 w 353"/>
                <a:gd name="T1" fmla="*/ 187 h 187"/>
                <a:gd name="T2" fmla="*/ 351 w 353"/>
                <a:gd name="T3" fmla="*/ 187 h 187"/>
                <a:gd name="T4" fmla="*/ 299 w 353"/>
                <a:gd name="T5" fmla="*/ 46 h 187"/>
                <a:gd name="T6" fmla="*/ 176 w 353"/>
                <a:gd name="T7" fmla="*/ 0 h 187"/>
                <a:gd name="T8" fmla="*/ 54 w 353"/>
                <a:gd name="T9" fmla="*/ 46 h 187"/>
                <a:gd name="T10" fmla="*/ 2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2" y="187"/>
                  </a:moveTo>
                  <a:cubicBezTo>
                    <a:pt x="351" y="187"/>
                    <a:pt x="351" y="187"/>
                    <a:pt x="351" y="187"/>
                  </a:cubicBezTo>
                  <a:cubicBezTo>
                    <a:pt x="351" y="187"/>
                    <a:pt x="353" y="102"/>
                    <a:pt x="299" y="46"/>
                  </a:cubicBezTo>
                  <a:cubicBezTo>
                    <a:pt x="273" y="20"/>
                    <a:pt x="234" y="0"/>
                    <a:pt x="176" y="0"/>
                  </a:cubicBezTo>
                  <a:cubicBezTo>
                    <a:pt x="119" y="0"/>
                    <a:pt x="80" y="20"/>
                    <a:pt x="54" y="46"/>
                  </a:cubicBezTo>
                  <a:cubicBezTo>
                    <a:pt x="0" y="102"/>
                    <a:pt x="2" y="187"/>
                    <a:pt x="2"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5" name="Freeform 1548"/>
            <p:cNvSpPr>
              <a:spLocks noEditPoints="1"/>
            </p:cNvSpPr>
            <p:nvPr/>
          </p:nvSpPr>
          <p:spPr bwMode="auto">
            <a:xfrm>
              <a:off x="6491288" y="-9766300"/>
              <a:ext cx="1150937" cy="1147762"/>
            </a:xfrm>
            <a:custGeom>
              <a:avLst/>
              <a:gdLst>
                <a:gd name="T0" fmla="*/ 0 w 307"/>
                <a:gd name="T1" fmla="*/ 153 h 306"/>
                <a:gd name="T2" fmla="*/ 153 w 307"/>
                <a:gd name="T3" fmla="*/ 306 h 306"/>
                <a:gd name="T4" fmla="*/ 307 w 307"/>
                <a:gd name="T5" fmla="*/ 153 h 306"/>
                <a:gd name="T6" fmla="*/ 153 w 307"/>
                <a:gd name="T7" fmla="*/ 0 h 306"/>
                <a:gd name="T8" fmla="*/ 0 w 307"/>
                <a:gd name="T9" fmla="*/ 153 h 306"/>
                <a:gd name="T10" fmla="*/ 43 w 307"/>
                <a:gd name="T11" fmla="*/ 153 h 306"/>
                <a:gd name="T12" fmla="*/ 153 w 307"/>
                <a:gd name="T13" fmla="*/ 43 h 306"/>
                <a:gd name="T14" fmla="*/ 263 w 307"/>
                <a:gd name="T15" fmla="*/ 153 h 306"/>
                <a:gd name="T16" fmla="*/ 153 w 307"/>
                <a:gd name="T17" fmla="*/ 263 h 306"/>
                <a:gd name="T18" fmla="*/ 43 w 307"/>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0" y="153"/>
                  </a:moveTo>
                  <a:cubicBezTo>
                    <a:pt x="0" y="237"/>
                    <a:pt x="69" y="306"/>
                    <a:pt x="153" y="306"/>
                  </a:cubicBezTo>
                  <a:cubicBezTo>
                    <a:pt x="238" y="306"/>
                    <a:pt x="307" y="237"/>
                    <a:pt x="307" y="153"/>
                  </a:cubicBezTo>
                  <a:cubicBezTo>
                    <a:pt x="307" y="68"/>
                    <a:pt x="238" y="0"/>
                    <a:pt x="153" y="0"/>
                  </a:cubicBezTo>
                  <a:cubicBezTo>
                    <a:pt x="69" y="0"/>
                    <a:pt x="0" y="68"/>
                    <a:pt x="0" y="153"/>
                  </a:cubicBezTo>
                  <a:close/>
                  <a:moveTo>
                    <a:pt x="43" y="153"/>
                  </a:moveTo>
                  <a:cubicBezTo>
                    <a:pt x="43" y="92"/>
                    <a:pt x="93" y="43"/>
                    <a:pt x="153" y="43"/>
                  </a:cubicBezTo>
                  <a:cubicBezTo>
                    <a:pt x="214" y="43"/>
                    <a:pt x="263" y="92"/>
                    <a:pt x="263" y="153"/>
                  </a:cubicBezTo>
                  <a:cubicBezTo>
                    <a:pt x="263" y="214"/>
                    <a:pt x="214" y="263"/>
                    <a:pt x="153" y="263"/>
                  </a:cubicBezTo>
                  <a:cubicBezTo>
                    <a:pt x="93" y="263"/>
                    <a:pt x="43" y="214"/>
                    <a:pt x="43" y="15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6" name="Freeform 1549"/>
            <p:cNvSpPr>
              <a:spLocks noEditPoints="1"/>
            </p:cNvSpPr>
            <p:nvPr/>
          </p:nvSpPr>
          <p:spPr bwMode="auto">
            <a:xfrm>
              <a:off x="6653213" y="-9604375"/>
              <a:ext cx="823912" cy="823912"/>
            </a:xfrm>
            <a:custGeom>
              <a:avLst/>
              <a:gdLst>
                <a:gd name="T0" fmla="*/ 0 w 220"/>
                <a:gd name="T1" fmla="*/ 110 h 220"/>
                <a:gd name="T2" fmla="*/ 110 w 220"/>
                <a:gd name="T3" fmla="*/ 220 h 220"/>
                <a:gd name="T4" fmla="*/ 220 w 220"/>
                <a:gd name="T5" fmla="*/ 110 h 220"/>
                <a:gd name="T6" fmla="*/ 110 w 220"/>
                <a:gd name="T7" fmla="*/ 0 h 220"/>
                <a:gd name="T8" fmla="*/ 0 w 220"/>
                <a:gd name="T9" fmla="*/ 110 h 220"/>
                <a:gd name="T10" fmla="*/ 23 w 220"/>
                <a:gd name="T11" fmla="*/ 110 h 220"/>
                <a:gd name="T12" fmla="*/ 110 w 220"/>
                <a:gd name="T13" fmla="*/ 22 h 220"/>
                <a:gd name="T14" fmla="*/ 198 w 220"/>
                <a:gd name="T15" fmla="*/ 110 h 220"/>
                <a:gd name="T16" fmla="*/ 110 w 220"/>
                <a:gd name="T17" fmla="*/ 197 h 220"/>
                <a:gd name="T18" fmla="*/ 23 w 220"/>
                <a:gd name="T19"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0" y="110"/>
                  </a:moveTo>
                  <a:cubicBezTo>
                    <a:pt x="0" y="171"/>
                    <a:pt x="50" y="220"/>
                    <a:pt x="110" y="220"/>
                  </a:cubicBezTo>
                  <a:cubicBezTo>
                    <a:pt x="171" y="220"/>
                    <a:pt x="220" y="171"/>
                    <a:pt x="220" y="110"/>
                  </a:cubicBezTo>
                  <a:cubicBezTo>
                    <a:pt x="220" y="49"/>
                    <a:pt x="171" y="0"/>
                    <a:pt x="110" y="0"/>
                  </a:cubicBezTo>
                  <a:cubicBezTo>
                    <a:pt x="50" y="0"/>
                    <a:pt x="0" y="49"/>
                    <a:pt x="0" y="110"/>
                  </a:cubicBezTo>
                  <a:close/>
                  <a:moveTo>
                    <a:pt x="23" y="110"/>
                  </a:moveTo>
                  <a:cubicBezTo>
                    <a:pt x="23" y="62"/>
                    <a:pt x="62" y="22"/>
                    <a:pt x="110" y="22"/>
                  </a:cubicBezTo>
                  <a:cubicBezTo>
                    <a:pt x="159" y="22"/>
                    <a:pt x="198" y="62"/>
                    <a:pt x="198" y="110"/>
                  </a:cubicBezTo>
                  <a:cubicBezTo>
                    <a:pt x="198" y="158"/>
                    <a:pt x="159" y="197"/>
                    <a:pt x="110" y="197"/>
                  </a:cubicBezTo>
                  <a:cubicBezTo>
                    <a:pt x="62" y="197"/>
                    <a:pt x="23" y="158"/>
                    <a:pt x="23" y="11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7" name="Freeform 1550"/>
            <p:cNvSpPr>
              <a:spLocks noEditPoints="1"/>
            </p:cNvSpPr>
            <p:nvPr/>
          </p:nvSpPr>
          <p:spPr bwMode="auto">
            <a:xfrm>
              <a:off x="6738938" y="-9521825"/>
              <a:ext cx="655637" cy="655637"/>
            </a:xfrm>
            <a:custGeom>
              <a:avLst/>
              <a:gdLst>
                <a:gd name="T0" fmla="*/ 0 w 175"/>
                <a:gd name="T1" fmla="*/ 88 h 175"/>
                <a:gd name="T2" fmla="*/ 87 w 175"/>
                <a:gd name="T3" fmla="*/ 175 h 175"/>
                <a:gd name="T4" fmla="*/ 175 w 175"/>
                <a:gd name="T5" fmla="*/ 88 h 175"/>
                <a:gd name="T6" fmla="*/ 87 w 175"/>
                <a:gd name="T7" fmla="*/ 0 h 175"/>
                <a:gd name="T8" fmla="*/ 0 w 175"/>
                <a:gd name="T9" fmla="*/ 88 h 175"/>
                <a:gd name="T10" fmla="*/ 101 w 175"/>
                <a:gd name="T11" fmla="*/ 28 h 175"/>
                <a:gd name="T12" fmla="*/ 77 w 175"/>
                <a:gd name="T13" fmla="*/ 28 h 175"/>
                <a:gd name="T14" fmla="*/ 77 w 175"/>
                <a:gd name="T15" fmla="*/ 17 h 175"/>
                <a:gd name="T16" fmla="*/ 101 w 175"/>
                <a:gd name="T17" fmla="*/ 17 h 175"/>
                <a:gd name="T18" fmla="*/ 101 w 175"/>
                <a:gd name="T19" fmla="*/ 28 h 175"/>
                <a:gd name="T20" fmla="*/ 156 w 175"/>
                <a:gd name="T21" fmla="*/ 64 h 175"/>
                <a:gd name="T22" fmla="*/ 147 w 175"/>
                <a:gd name="T23" fmla="*/ 70 h 175"/>
                <a:gd name="T24" fmla="*/ 134 w 175"/>
                <a:gd name="T25" fmla="*/ 48 h 175"/>
                <a:gd name="T26" fmla="*/ 144 w 175"/>
                <a:gd name="T27" fmla="*/ 43 h 175"/>
                <a:gd name="T28" fmla="*/ 156 w 175"/>
                <a:gd name="T29" fmla="*/ 64 h 175"/>
                <a:gd name="T30" fmla="*/ 133 w 175"/>
                <a:gd name="T31" fmla="*/ 130 h 175"/>
                <a:gd name="T32" fmla="*/ 145 w 175"/>
                <a:gd name="T33" fmla="*/ 109 h 175"/>
                <a:gd name="T34" fmla="*/ 154 w 175"/>
                <a:gd name="T35" fmla="*/ 114 h 175"/>
                <a:gd name="T36" fmla="*/ 142 w 175"/>
                <a:gd name="T37" fmla="*/ 136 h 175"/>
                <a:gd name="T38" fmla="*/ 133 w 175"/>
                <a:gd name="T39" fmla="*/ 130 h 175"/>
                <a:gd name="T40" fmla="*/ 73 w 175"/>
                <a:gd name="T41" fmla="*/ 148 h 175"/>
                <a:gd name="T42" fmla="*/ 98 w 175"/>
                <a:gd name="T43" fmla="*/ 148 h 175"/>
                <a:gd name="T44" fmla="*/ 98 w 175"/>
                <a:gd name="T45" fmla="*/ 159 h 175"/>
                <a:gd name="T46" fmla="*/ 73 w 175"/>
                <a:gd name="T47" fmla="*/ 159 h 175"/>
                <a:gd name="T48" fmla="*/ 73 w 175"/>
                <a:gd name="T49" fmla="*/ 148 h 175"/>
                <a:gd name="T50" fmla="*/ 55 w 175"/>
                <a:gd name="T51" fmla="*/ 88 h 175"/>
                <a:gd name="T52" fmla="*/ 87 w 175"/>
                <a:gd name="T53" fmla="*/ 56 h 175"/>
                <a:gd name="T54" fmla="*/ 119 w 175"/>
                <a:gd name="T55" fmla="*/ 88 h 175"/>
                <a:gd name="T56" fmla="*/ 87 w 175"/>
                <a:gd name="T57" fmla="*/ 120 h 175"/>
                <a:gd name="T58" fmla="*/ 55 w 175"/>
                <a:gd name="T59" fmla="*/ 88 h 175"/>
                <a:gd name="T60" fmla="*/ 42 w 175"/>
                <a:gd name="T61" fmla="*/ 46 h 175"/>
                <a:gd name="T62" fmla="*/ 30 w 175"/>
                <a:gd name="T63" fmla="*/ 67 h 175"/>
                <a:gd name="T64" fmla="*/ 20 w 175"/>
                <a:gd name="T65" fmla="*/ 62 h 175"/>
                <a:gd name="T66" fmla="*/ 33 w 175"/>
                <a:gd name="T67" fmla="*/ 40 h 175"/>
                <a:gd name="T68" fmla="*/ 42 w 175"/>
                <a:gd name="T69" fmla="*/ 46 h 175"/>
                <a:gd name="T70" fmla="*/ 19 w 175"/>
                <a:gd name="T71" fmla="*/ 111 h 175"/>
                <a:gd name="T72" fmla="*/ 28 w 175"/>
                <a:gd name="T73" fmla="*/ 106 h 175"/>
                <a:gd name="T74" fmla="*/ 40 w 175"/>
                <a:gd name="T75" fmla="*/ 127 h 175"/>
                <a:gd name="T76" fmla="*/ 31 w 175"/>
                <a:gd name="T77" fmla="*/ 133 h 175"/>
                <a:gd name="T78" fmla="*/ 19 w 175"/>
                <a:gd name="T79" fmla="*/ 1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5">
                  <a:moveTo>
                    <a:pt x="0" y="88"/>
                  </a:moveTo>
                  <a:cubicBezTo>
                    <a:pt x="0" y="136"/>
                    <a:pt x="39" y="175"/>
                    <a:pt x="87" y="175"/>
                  </a:cubicBezTo>
                  <a:cubicBezTo>
                    <a:pt x="136" y="175"/>
                    <a:pt x="175" y="136"/>
                    <a:pt x="175" y="88"/>
                  </a:cubicBezTo>
                  <a:cubicBezTo>
                    <a:pt x="175" y="40"/>
                    <a:pt x="136" y="0"/>
                    <a:pt x="87" y="0"/>
                  </a:cubicBezTo>
                  <a:cubicBezTo>
                    <a:pt x="39" y="0"/>
                    <a:pt x="0" y="40"/>
                    <a:pt x="0" y="88"/>
                  </a:cubicBezTo>
                  <a:close/>
                  <a:moveTo>
                    <a:pt x="101" y="28"/>
                  </a:moveTo>
                  <a:cubicBezTo>
                    <a:pt x="77" y="28"/>
                    <a:pt x="77" y="28"/>
                    <a:pt x="77" y="28"/>
                  </a:cubicBezTo>
                  <a:cubicBezTo>
                    <a:pt x="77" y="17"/>
                    <a:pt x="77" y="17"/>
                    <a:pt x="77" y="17"/>
                  </a:cubicBezTo>
                  <a:cubicBezTo>
                    <a:pt x="101" y="17"/>
                    <a:pt x="101" y="17"/>
                    <a:pt x="101" y="17"/>
                  </a:cubicBezTo>
                  <a:lnTo>
                    <a:pt x="101" y="28"/>
                  </a:lnTo>
                  <a:close/>
                  <a:moveTo>
                    <a:pt x="156" y="64"/>
                  </a:moveTo>
                  <a:cubicBezTo>
                    <a:pt x="147" y="70"/>
                    <a:pt x="147" y="70"/>
                    <a:pt x="147" y="70"/>
                  </a:cubicBezTo>
                  <a:cubicBezTo>
                    <a:pt x="134" y="48"/>
                    <a:pt x="134" y="48"/>
                    <a:pt x="134" y="48"/>
                  </a:cubicBezTo>
                  <a:cubicBezTo>
                    <a:pt x="144" y="43"/>
                    <a:pt x="144" y="43"/>
                    <a:pt x="144" y="43"/>
                  </a:cubicBezTo>
                  <a:lnTo>
                    <a:pt x="156" y="64"/>
                  </a:lnTo>
                  <a:close/>
                  <a:moveTo>
                    <a:pt x="133" y="130"/>
                  </a:moveTo>
                  <a:cubicBezTo>
                    <a:pt x="145" y="109"/>
                    <a:pt x="145" y="109"/>
                    <a:pt x="145" y="109"/>
                  </a:cubicBezTo>
                  <a:cubicBezTo>
                    <a:pt x="154" y="114"/>
                    <a:pt x="154" y="114"/>
                    <a:pt x="154" y="114"/>
                  </a:cubicBezTo>
                  <a:cubicBezTo>
                    <a:pt x="142" y="136"/>
                    <a:pt x="142" y="136"/>
                    <a:pt x="142" y="136"/>
                  </a:cubicBezTo>
                  <a:lnTo>
                    <a:pt x="133" y="130"/>
                  </a:lnTo>
                  <a:close/>
                  <a:moveTo>
                    <a:pt x="73" y="148"/>
                  </a:moveTo>
                  <a:cubicBezTo>
                    <a:pt x="98" y="148"/>
                    <a:pt x="98" y="148"/>
                    <a:pt x="98" y="148"/>
                  </a:cubicBezTo>
                  <a:cubicBezTo>
                    <a:pt x="98" y="159"/>
                    <a:pt x="98" y="159"/>
                    <a:pt x="98" y="159"/>
                  </a:cubicBezTo>
                  <a:cubicBezTo>
                    <a:pt x="73" y="159"/>
                    <a:pt x="73" y="159"/>
                    <a:pt x="73" y="159"/>
                  </a:cubicBezTo>
                  <a:lnTo>
                    <a:pt x="73" y="148"/>
                  </a:lnTo>
                  <a:close/>
                  <a:moveTo>
                    <a:pt x="55" y="88"/>
                  </a:moveTo>
                  <a:cubicBezTo>
                    <a:pt x="55" y="70"/>
                    <a:pt x="70" y="56"/>
                    <a:pt x="87" y="56"/>
                  </a:cubicBezTo>
                  <a:cubicBezTo>
                    <a:pt x="105" y="56"/>
                    <a:pt x="119" y="70"/>
                    <a:pt x="119" y="88"/>
                  </a:cubicBezTo>
                  <a:cubicBezTo>
                    <a:pt x="119" y="105"/>
                    <a:pt x="105" y="120"/>
                    <a:pt x="87" y="120"/>
                  </a:cubicBezTo>
                  <a:cubicBezTo>
                    <a:pt x="70" y="120"/>
                    <a:pt x="55" y="105"/>
                    <a:pt x="55" y="88"/>
                  </a:cubicBezTo>
                  <a:close/>
                  <a:moveTo>
                    <a:pt x="42" y="46"/>
                  </a:moveTo>
                  <a:cubicBezTo>
                    <a:pt x="30" y="67"/>
                    <a:pt x="30" y="67"/>
                    <a:pt x="30" y="67"/>
                  </a:cubicBezTo>
                  <a:cubicBezTo>
                    <a:pt x="20" y="62"/>
                    <a:pt x="20" y="62"/>
                    <a:pt x="20" y="62"/>
                  </a:cubicBezTo>
                  <a:cubicBezTo>
                    <a:pt x="33" y="40"/>
                    <a:pt x="33" y="40"/>
                    <a:pt x="33" y="40"/>
                  </a:cubicBezTo>
                  <a:lnTo>
                    <a:pt x="42" y="46"/>
                  </a:lnTo>
                  <a:close/>
                  <a:moveTo>
                    <a:pt x="19" y="111"/>
                  </a:moveTo>
                  <a:cubicBezTo>
                    <a:pt x="28" y="106"/>
                    <a:pt x="28" y="106"/>
                    <a:pt x="28" y="106"/>
                  </a:cubicBezTo>
                  <a:cubicBezTo>
                    <a:pt x="40" y="127"/>
                    <a:pt x="40" y="127"/>
                    <a:pt x="40" y="127"/>
                  </a:cubicBezTo>
                  <a:cubicBezTo>
                    <a:pt x="31" y="133"/>
                    <a:pt x="31" y="133"/>
                    <a:pt x="31" y="133"/>
                  </a:cubicBezTo>
                  <a:lnTo>
                    <a:pt x="19" y="111"/>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8" name="Freeform 1551"/>
            <p:cNvSpPr>
              <a:spLocks/>
            </p:cNvSpPr>
            <p:nvPr/>
          </p:nvSpPr>
          <p:spPr bwMode="auto">
            <a:xfrm>
              <a:off x="6810375" y="-9124950"/>
              <a:ext cx="77787" cy="101600"/>
            </a:xfrm>
            <a:custGeom>
              <a:avLst/>
              <a:gdLst>
                <a:gd name="T0" fmla="*/ 0 w 49"/>
                <a:gd name="T1" fmla="*/ 12 h 64"/>
                <a:gd name="T2" fmla="*/ 28 w 49"/>
                <a:gd name="T3" fmla="*/ 64 h 64"/>
                <a:gd name="T4" fmla="*/ 49 w 49"/>
                <a:gd name="T5" fmla="*/ 50 h 64"/>
                <a:gd name="T6" fmla="*/ 21 w 49"/>
                <a:gd name="T7" fmla="*/ 0 h 64"/>
                <a:gd name="T8" fmla="*/ 0 w 49"/>
                <a:gd name="T9" fmla="*/ 12 h 64"/>
              </a:gdLst>
              <a:ahLst/>
              <a:cxnLst>
                <a:cxn ang="0">
                  <a:pos x="T0" y="T1"/>
                </a:cxn>
                <a:cxn ang="0">
                  <a:pos x="T2" y="T3"/>
                </a:cxn>
                <a:cxn ang="0">
                  <a:pos x="T4" y="T5"/>
                </a:cxn>
                <a:cxn ang="0">
                  <a:pos x="T6" y="T7"/>
                </a:cxn>
                <a:cxn ang="0">
                  <a:pos x="T8" y="T9"/>
                </a:cxn>
              </a:cxnLst>
              <a:rect l="0" t="0" r="r" b="b"/>
              <a:pathLst>
                <a:path w="49" h="64">
                  <a:moveTo>
                    <a:pt x="0" y="12"/>
                  </a:moveTo>
                  <a:lnTo>
                    <a:pt x="28" y="64"/>
                  </a:lnTo>
                  <a:lnTo>
                    <a:pt x="49" y="50"/>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19" name="Freeform 1552"/>
            <p:cNvSpPr>
              <a:spLocks/>
            </p:cNvSpPr>
            <p:nvPr/>
          </p:nvSpPr>
          <p:spPr bwMode="auto">
            <a:xfrm>
              <a:off x="6813550" y="-9372600"/>
              <a:ext cx="82550" cy="101600"/>
            </a:xfrm>
            <a:custGeom>
              <a:avLst/>
              <a:gdLst>
                <a:gd name="T0" fmla="*/ 0 w 52"/>
                <a:gd name="T1" fmla="*/ 52 h 64"/>
                <a:gd name="T2" fmla="*/ 24 w 52"/>
                <a:gd name="T3" fmla="*/ 64 h 64"/>
                <a:gd name="T4" fmla="*/ 52 w 52"/>
                <a:gd name="T5" fmla="*/ 14 h 64"/>
                <a:gd name="T6" fmla="*/ 31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4" y="64"/>
                  </a:lnTo>
                  <a:lnTo>
                    <a:pt x="52" y="14"/>
                  </a:lnTo>
                  <a:lnTo>
                    <a:pt x="31"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0" name="Rectangle 1553"/>
            <p:cNvSpPr>
              <a:spLocks noChangeArrowheads="1"/>
            </p:cNvSpPr>
            <p:nvPr/>
          </p:nvSpPr>
          <p:spPr bwMode="auto">
            <a:xfrm>
              <a:off x="7011988" y="-8967788"/>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1" name="Freeform 1554"/>
            <p:cNvSpPr>
              <a:spLocks/>
            </p:cNvSpPr>
            <p:nvPr/>
          </p:nvSpPr>
          <p:spPr bwMode="auto">
            <a:xfrm>
              <a:off x="7237413" y="-9113838"/>
              <a:ext cx="79375" cy="101600"/>
            </a:xfrm>
            <a:custGeom>
              <a:avLst/>
              <a:gdLst>
                <a:gd name="T0" fmla="*/ 0 w 50"/>
                <a:gd name="T1" fmla="*/ 50 h 64"/>
                <a:gd name="T2" fmla="*/ 21 w 50"/>
                <a:gd name="T3" fmla="*/ 64 h 64"/>
                <a:gd name="T4" fmla="*/ 50 w 50"/>
                <a:gd name="T5" fmla="*/ 12 h 64"/>
                <a:gd name="T6" fmla="*/ 29 w 50"/>
                <a:gd name="T7" fmla="*/ 0 h 64"/>
                <a:gd name="T8" fmla="*/ 0 w 50"/>
                <a:gd name="T9" fmla="*/ 50 h 64"/>
              </a:gdLst>
              <a:ahLst/>
              <a:cxnLst>
                <a:cxn ang="0">
                  <a:pos x="T0" y="T1"/>
                </a:cxn>
                <a:cxn ang="0">
                  <a:pos x="T2" y="T3"/>
                </a:cxn>
                <a:cxn ang="0">
                  <a:pos x="T4" y="T5"/>
                </a:cxn>
                <a:cxn ang="0">
                  <a:pos x="T6" y="T7"/>
                </a:cxn>
                <a:cxn ang="0">
                  <a:pos x="T8" y="T9"/>
                </a:cxn>
              </a:cxnLst>
              <a:rect l="0" t="0" r="r" b="b"/>
              <a:pathLst>
                <a:path w="50" h="64">
                  <a:moveTo>
                    <a:pt x="0" y="50"/>
                  </a:moveTo>
                  <a:lnTo>
                    <a:pt x="21" y="64"/>
                  </a:lnTo>
                  <a:lnTo>
                    <a:pt x="50" y="12"/>
                  </a:lnTo>
                  <a:lnTo>
                    <a:pt x="29" y="0"/>
                  </a:lnTo>
                  <a:lnTo>
                    <a:pt x="0"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2" name="Freeform 1555"/>
            <p:cNvSpPr>
              <a:spLocks/>
            </p:cNvSpPr>
            <p:nvPr/>
          </p:nvSpPr>
          <p:spPr bwMode="auto">
            <a:xfrm>
              <a:off x="7242175" y="-9361488"/>
              <a:ext cx="82550" cy="101600"/>
            </a:xfrm>
            <a:custGeom>
              <a:avLst/>
              <a:gdLst>
                <a:gd name="T0" fmla="*/ 0 w 52"/>
                <a:gd name="T1" fmla="*/ 12 h 64"/>
                <a:gd name="T2" fmla="*/ 30 w 52"/>
                <a:gd name="T3" fmla="*/ 64 h 64"/>
                <a:gd name="T4" fmla="*/ 52 w 52"/>
                <a:gd name="T5" fmla="*/ 50 h 64"/>
                <a:gd name="T6" fmla="*/ 23 w 52"/>
                <a:gd name="T7" fmla="*/ 0 h 64"/>
                <a:gd name="T8" fmla="*/ 0 w 52"/>
                <a:gd name="T9" fmla="*/ 12 h 64"/>
              </a:gdLst>
              <a:ahLst/>
              <a:cxnLst>
                <a:cxn ang="0">
                  <a:pos x="T0" y="T1"/>
                </a:cxn>
                <a:cxn ang="0">
                  <a:pos x="T2" y="T3"/>
                </a:cxn>
                <a:cxn ang="0">
                  <a:pos x="T4" y="T5"/>
                </a:cxn>
                <a:cxn ang="0">
                  <a:pos x="T6" y="T7"/>
                </a:cxn>
                <a:cxn ang="0">
                  <a:pos x="T8" y="T9"/>
                </a:cxn>
              </a:cxnLst>
              <a:rect l="0" t="0" r="r" b="b"/>
              <a:pathLst>
                <a:path w="52" h="64">
                  <a:moveTo>
                    <a:pt x="0" y="12"/>
                  </a:moveTo>
                  <a:lnTo>
                    <a:pt x="30" y="64"/>
                  </a:lnTo>
                  <a:lnTo>
                    <a:pt x="52" y="50"/>
                  </a:lnTo>
                  <a:lnTo>
                    <a:pt x="23"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3" name="Rectangle 1556"/>
            <p:cNvSpPr>
              <a:spLocks noChangeArrowheads="1"/>
            </p:cNvSpPr>
            <p:nvPr/>
          </p:nvSpPr>
          <p:spPr bwMode="auto">
            <a:xfrm>
              <a:off x="7027863" y="-9458325"/>
              <a:ext cx="90487"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4" name="Oval 1557"/>
            <p:cNvSpPr>
              <a:spLocks noChangeArrowheads="1"/>
            </p:cNvSpPr>
            <p:nvPr/>
          </p:nvSpPr>
          <p:spPr bwMode="auto">
            <a:xfrm>
              <a:off x="6945313" y="-9312275"/>
              <a:ext cx="239712" cy="239712"/>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5" name="Freeform 1558"/>
            <p:cNvSpPr>
              <a:spLocks noEditPoints="1"/>
            </p:cNvSpPr>
            <p:nvPr/>
          </p:nvSpPr>
          <p:spPr bwMode="auto">
            <a:xfrm>
              <a:off x="1889125" y="-9766300"/>
              <a:ext cx="1152525" cy="1147762"/>
            </a:xfrm>
            <a:custGeom>
              <a:avLst/>
              <a:gdLst>
                <a:gd name="T0" fmla="*/ 0 w 307"/>
                <a:gd name="T1" fmla="*/ 153 h 306"/>
                <a:gd name="T2" fmla="*/ 154 w 307"/>
                <a:gd name="T3" fmla="*/ 306 h 306"/>
                <a:gd name="T4" fmla="*/ 307 w 307"/>
                <a:gd name="T5" fmla="*/ 153 h 306"/>
                <a:gd name="T6" fmla="*/ 154 w 307"/>
                <a:gd name="T7" fmla="*/ 0 h 306"/>
                <a:gd name="T8" fmla="*/ 0 w 307"/>
                <a:gd name="T9" fmla="*/ 153 h 306"/>
                <a:gd name="T10" fmla="*/ 44 w 307"/>
                <a:gd name="T11" fmla="*/ 153 h 306"/>
                <a:gd name="T12" fmla="*/ 154 w 307"/>
                <a:gd name="T13" fmla="*/ 43 h 306"/>
                <a:gd name="T14" fmla="*/ 263 w 307"/>
                <a:gd name="T15" fmla="*/ 153 h 306"/>
                <a:gd name="T16" fmla="*/ 154 w 307"/>
                <a:gd name="T17" fmla="*/ 263 h 306"/>
                <a:gd name="T18" fmla="*/ 44 w 307"/>
                <a:gd name="T19" fmla="*/ 15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0" y="153"/>
                  </a:moveTo>
                  <a:cubicBezTo>
                    <a:pt x="0" y="237"/>
                    <a:pt x="69" y="306"/>
                    <a:pt x="154" y="306"/>
                  </a:cubicBezTo>
                  <a:cubicBezTo>
                    <a:pt x="238" y="306"/>
                    <a:pt x="307" y="237"/>
                    <a:pt x="307" y="153"/>
                  </a:cubicBezTo>
                  <a:cubicBezTo>
                    <a:pt x="307" y="68"/>
                    <a:pt x="238" y="0"/>
                    <a:pt x="154" y="0"/>
                  </a:cubicBezTo>
                  <a:cubicBezTo>
                    <a:pt x="69" y="0"/>
                    <a:pt x="0" y="68"/>
                    <a:pt x="0" y="153"/>
                  </a:cubicBezTo>
                  <a:close/>
                  <a:moveTo>
                    <a:pt x="44" y="153"/>
                  </a:moveTo>
                  <a:cubicBezTo>
                    <a:pt x="44" y="92"/>
                    <a:pt x="93" y="43"/>
                    <a:pt x="154" y="43"/>
                  </a:cubicBezTo>
                  <a:cubicBezTo>
                    <a:pt x="214" y="43"/>
                    <a:pt x="263" y="92"/>
                    <a:pt x="263" y="153"/>
                  </a:cubicBezTo>
                  <a:cubicBezTo>
                    <a:pt x="263" y="214"/>
                    <a:pt x="214" y="263"/>
                    <a:pt x="154" y="263"/>
                  </a:cubicBezTo>
                  <a:cubicBezTo>
                    <a:pt x="93" y="263"/>
                    <a:pt x="44" y="214"/>
                    <a:pt x="44" y="15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6" name="Freeform 1559"/>
            <p:cNvSpPr>
              <a:spLocks noEditPoints="1"/>
            </p:cNvSpPr>
            <p:nvPr/>
          </p:nvSpPr>
          <p:spPr bwMode="auto">
            <a:xfrm>
              <a:off x="2054225" y="-9604375"/>
              <a:ext cx="822325" cy="823912"/>
            </a:xfrm>
            <a:custGeom>
              <a:avLst/>
              <a:gdLst>
                <a:gd name="T0" fmla="*/ 0 w 219"/>
                <a:gd name="T1" fmla="*/ 110 h 220"/>
                <a:gd name="T2" fmla="*/ 110 w 219"/>
                <a:gd name="T3" fmla="*/ 220 h 220"/>
                <a:gd name="T4" fmla="*/ 219 w 219"/>
                <a:gd name="T5" fmla="*/ 110 h 220"/>
                <a:gd name="T6" fmla="*/ 110 w 219"/>
                <a:gd name="T7" fmla="*/ 0 h 220"/>
                <a:gd name="T8" fmla="*/ 0 w 219"/>
                <a:gd name="T9" fmla="*/ 110 h 220"/>
                <a:gd name="T10" fmla="*/ 22 w 219"/>
                <a:gd name="T11" fmla="*/ 110 h 220"/>
                <a:gd name="T12" fmla="*/ 110 w 219"/>
                <a:gd name="T13" fmla="*/ 22 h 220"/>
                <a:gd name="T14" fmla="*/ 197 w 219"/>
                <a:gd name="T15" fmla="*/ 110 h 220"/>
                <a:gd name="T16" fmla="*/ 110 w 219"/>
                <a:gd name="T17" fmla="*/ 197 h 220"/>
                <a:gd name="T18" fmla="*/ 22 w 219"/>
                <a:gd name="T19"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20">
                  <a:moveTo>
                    <a:pt x="0" y="110"/>
                  </a:moveTo>
                  <a:cubicBezTo>
                    <a:pt x="0" y="171"/>
                    <a:pt x="49" y="220"/>
                    <a:pt x="110" y="220"/>
                  </a:cubicBezTo>
                  <a:cubicBezTo>
                    <a:pt x="170" y="220"/>
                    <a:pt x="219" y="171"/>
                    <a:pt x="219" y="110"/>
                  </a:cubicBezTo>
                  <a:cubicBezTo>
                    <a:pt x="219" y="49"/>
                    <a:pt x="170" y="0"/>
                    <a:pt x="110" y="0"/>
                  </a:cubicBezTo>
                  <a:cubicBezTo>
                    <a:pt x="49" y="0"/>
                    <a:pt x="0" y="49"/>
                    <a:pt x="0" y="110"/>
                  </a:cubicBezTo>
                  <a:close/>
                  <a:moveTo>
                    <a:pt x="22" y="110"/>
                  </a:moveTo>
                  <a:cubicBezTo>
                    <a:pt x="22" y="62"/>
                    <a:pt x="61" y="22"/>
                    <a:pt x="110" y="22"/>
                  </a:cubicBezTo>
                  <a:cubicBezTo>
                    <a:pt x="158" y="22"/>
                    <a:pt x="197" y="62"/>
                    <a:pt x="197" y="110"/>
                  </a:cubicBezTo>
                  <a:cubicBezTo>
                    <a:pt x="197" y="158"/>
                    <a:pt x="158" y="197"/>
                    <a:pt x="110" y="197"/>
                  </a:cubicBezTo>
                  <a:cubicBezTo>
                    <a:pt x="61" y="197"/>
                    <a:pt x="22" y="158"/>
                    <a:pt x="22" y="11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7" name="Freeform 1560"/>
            <p:cNvSpPr>
              <a:spLocks noEditPoints="1"/>
            </p:cNvSpPr>
            <p:nvPr/>
          </p:nvSpPr>
          <p:spPr bwMode="auto">
            <a:xfrm>
              <a:off x="2136775" y="-9521825"/>
              <a:ext cx="657225" cy="655637"/>
            </a:xfrm>
            <a:custGeom>
              <a:avLst/>
              <a:gdLst>
                <a:gd name="T0" fmla="*/ 0 w 175"/>
                <a:gd name="T1" fmla="*/ 88 h 175"/>
                <a:gd name="T2" fmla="*/ 88 w 175"/>
                <a:gd name="T3" fmla="*/ 175 h 175"/>
                <a:gd name="T4" fmla="*/ 175 w 175"/>
                <a:gd name="T5" fmla="*/ 88 h 175"/>
                <a:gd name="T6" fmla="*/ 88 w 175"/>
                <a:gd name="T7" fmla="*/ 0 h 175"/>
                <a:gd name="T8" fmla="*/ 0 w 175"/>
                <a:gd name="T9" fmla="*/ 88 h 175"/>
                <a:gd name="T10" fmla="*/ 102 w 175"/>
                <a:gd name="T11" fmla="*/ 28 h 175"/>
                <a:gd name="T12" fmla="*/ 77 w 175"/>
                <a:gd name="T13" fmla="*/ 28 h 175"/>
                <a:gd name="T14" fmla="*/ 77 w 175"/>
                <a:gd name="T15" fmla="*/ 17 h 175"/>
                <a:gd name="T16" fmla="*/ 102 w 175"/>
                <a:gd name="T17" fmla="*/ 17 h 175"/>
                <a:gd name="T18" fmla="*/ 102 w 175"/>
                <a:gd name="T19" fmla="*/ 28 h 175"/>
                <a:gd name="T20" fmla="*/ 156 w 175"/>
                <a:gd name="T21" fmla="*/ 64 h 175"/>
                <a:gd name="T22" fmla="*/ 147 w 175"/>
                <a:gd name="T23" fmla="*/ 70 h 175"/>
                <a:gd name="T24" fmla="*/ 135 w 175"/>
                <a:gd name="T25" fmla="*/ 48 h 175"/>
                <a:gd name="T26" fmla="*/ 144 w 175"/>
                <a:gd name="T27" fmla="*/ 43 h 175"/>
                <a:gd name="T28" fmla="*/ 156 w 175"/>
                <a:gd name="T29" fmla="*/ 64 h 175"/>
                <a:gd name="T30" fmla="*/ 133 w 175"/>
                <a:gd name="T31" fmla="*/ 130 h 175"/>
                <a:gd name="T32" fmla="*/ 145 w 175"/>
                <a:gd name="T33" fmla="*/ 109 h 175"/>
                <a:gd name="T34" fmla="*/ 155 w 175"/>
                <a:gd name="T35" fmla="*/ 114 h 175"/>
                <a:gd name="T36" fmla="*/ 142 w 175"/>
                <a:gd name="T37" fmla="*/ 136 h 175"/>
                <a:gd name="T38" fmla="*/ 133 w 175"/>
                <a:gd name="T39" fmla="*/ 130 h 175"/>
                <a:gd name="T40" fmla="*/ 74 w 175"/>
                <a:gd name="T41" fmla="*/ 148 h 175"/>
                <a:gd name="T42" fmla="*/ 99 w 175"/>
                <a:gd name="T43" fmla="*/ 148 h 175"/>
                <a:gd name="T44" fmla="*/ 99 w 175"/>
                <a:gd name="T45" fmla="*/ 159 h 175"/>
                <a:gd name="T46" fmla="*/ 74 w 175"/>
                <a:gd name="T47" fmla="*/ 159 h 175"/>
                <a:gd name="T48" fmla="*/ 74 w 175"/>
                <a:gd name="T49" fmla="*/ 148 h 175"/>
                <a:gd name="T50" fmla="*/ 56 w 175"/>
                <a:gd name="T51" fmla="*/ 88 h 175"/>
                <a:gd name="T52" fmla="*/ 88 w 175"/>
                <a:gd name="T53" fmla="*/ 56 h 175"/>
                <a:gd name="T54" fmla="*/ 120 w 175"/>
                <a:gd name="T55" fmla="*/ 88 h 175"/>
                <a:gd name="T56" fmla="*/ 88 w 175"/>
                <a:gd name="T57" fmla="*/ 120 h 175"/>
                <a:gd name="T58" fmla="*/ 56 w 175"/>
                <a:gd name="T59" fmla="*/ 88 h 175"/>
                <a:gd name="T60" fmla="*/ 42 w 175"/>
                <a:gd name="T61" fmla="*/ 46 h 175"/>
                <a:gd name="T62" fmla="*/ 30 w 175"/>
                <a:gd name="T63" fmla="*/ 67 h 175"/>
                <a:gd name="T64" fmla="*/ 20 w 175"/>
                <a:gd name="T65" fmla="*/ 62 h 175"/>
                <a:gd name="T66" fmla="*/ 33 w 175"/>
                <a:gd name="T67" fmla="*/ 40 h 175"/>
                <a:gd name="T68" fmla="*/ 42 w 175"/>
                <a:gd name="T69" fmla="*/ 46 h 175"/>
                <a:gd name="T70" fmla="*/ 19 w 175"/>
                <a:gd name="T71" fmla="*/ 111 h 175"/>
                <a:gd name="T72" fmla="*/ 28 w 175"/>
                <a:gd name="T73" fmla="*/ 106 h 175"/>
                <a:gd name="T74" fmla="*/ 41 w 175"/>
                <a:gd name="T75" fmla="*/ 127 h 175"/>
                <a:gd name="T76" fmla="*/ 31 w 175"/>
                <a:gd name="T77" fmla="*/ 133 h 175"/>
                <a:gd name="T78" fmla="*/ 19 w 175"/>
                <a:gd name="T79" fmla="*/ 1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5">
                  <a:moveTo>
                    <a:pt x="0" y="88"/>
                  </a:moveTo>
                  <a:cubicBezTo>
                    <a:pt x="0" y="136"/>
                    <a:pt x="39" y="175"/>
                    <a:pt x="88" y="175"/>
                  </a:cubicBezTo>
                  <a:cubicBezTo>
                    <a:pt x="136" y="175"/>
                    <a:pt x="175" y="136"/>
                    <a:pt x="175" y="88"/>
                  </a:cubicBezTo>
                  <a:cubicBezTo>
                    <a:pt x="175" y="40"/>
                    <a:pt x="136" y="0"/>
                    <a:pt x="88" y="0"/>
                  </a:cubicBezTo>
                  <a:cubicBezTo>
                    <a:pt x="39" y="0"/>
                    <a:pt x="0" y="40"/>
                    <a:pt x="0" y="88"/>
                  </a:cubicBezTo>
                  <a:close/>
                  <a:moveTo>
                    <a:pt x="102" y="28"/>
                  </a:moveTo>
                  <a:cubicBezTo>
                    <a:pt x="77" y="28"/>
                    <a:pt x="77" y="28"/>
                    <a:pt x="77" y="28"/>
                  </a:cubicBezTo>
                  <a:cubicBezTo>
                    <a:pt x="77" y="17"/>
                    <a:pt x="77" y="17"/>
                    <a:pt x="77" y="17"/>
                  </a:cubicBezTo>
                  <a:cubicBezTo>
                    <a:pt x="102" y="17"/>
                    <a:pt x="102" y="17"/>
                    <a:pt x="102" y="17"/>
                  </a:cubicBezTo>
                  <a:lnTo>
                    <a:pt x="102" y="28"/>
                  </a:lnTo>
                  <a:close/>
                  <a:moveTo>
                    <a:pt x="156" y="64"/>
                  </a:moveTo>
                  <a:cubicBezTo>
                    <a:pt x="147" y="70"/>
                    <a:pt x="147" y="70"/>
                    <a:pt x="147" y="70"/>
                  </a:cubicBezTo>
                  <a:cubicBezTo>
                    <a:pt x="135" y="48"/>
                    <a:pt x="135" y="48"/>
                    <a:pt x="135" y="48"/>
                  </a:cubicBezTo>
                  <a:cubicBezTo>
                    <a:pt x="144" y="43"/>
                    <a:pt x="144" y="43"/>
                    <a:pt x="144" y="43"/>
                  </a:cubicBezTo>
                  <a:lnTo>
                    <a:pt x="156" y="64"/>
                  </a:lnTo>
                  <a:close/>
                  <a:moveTo>
                    <a:pt x="133" y="130"/>
                  </a:moveTo>
                  <a:cubicBezTo>
                    <a:pt x="145" y="109"/>
                    <a:pt x="145" y="109"/>
                    <a:pt x="145" y="109"/>
                  </a:cubicBezTo>
                  <a:cubicBezTo>
                    <a:pt x="155" y="114"/>
                    <a:pt x="155" y="114"/>
                    <a:pt x="155" y="114"/>
                  </a:cubicBezTo>
                  <a:cubicBezTo>
                    <a:pt x="142" y="136"/>
                    <a:pt x="142" y="136"/>
                    <a:pt x="142" y="136"/>
                  </a:cubicBezTo>
                  <a:lnTo>
                    <a:pt x="133" y="130"/>
                  </a:lnTo>
                  <a:close/>
                  <a:moveTo>
                    <a:pt x="74" y="148"/>
                  </a:moveTo>
                  <a:cubicBezTo>
                    <a:pt x="99" y="148"/>
                    <a:pt x="99" y="148"/>
                    <a:pt x="99" y="148"/>
                  </a:cubicBezTo>
                  <a:cubicBezTo>
                    <a:pt x="99" y="159"/>
                    <a:pt x="99" y="159"/>
                    <a:pt x="99" y="159"/>
                  </a:cubicBezTo>
                  <a:cubicBezTo>
                    <a:pt x="74" y="159"/>
                    <a:pt x="74" y="159"/>
                    <a:pt x="74" y="159"/>
                  </a:cubicBezTo>
                  <a:lnTo>
                    <a:pt x="74" y="148"/>
                  </a:lnTo>
                  <a:close/>
                  <a:moveTo>
                    <a:pt x="56" y="88"/>
                  </a:moveTo>
                  <a:cubicBezTo>
                    <a:pt x="56" y="70"/>
                    <a:pt x="70" y="56"/>
                    <a:pt x="88" y="56"/>
                  </a:cubicBezTo>
                  <a:cubicBezTo>
                    <a:pt x="105" y="56"/>
                    <a:pt x="120" y="70"/>
                    <a:pt x="120" y="88"/>
                  </a:cubicBezTo>
                  <a:cubicBezTo>
                    <a:pt x="120" y="105"/>
                    <a:pt x="105" y="120"/>
                    <a:pt x="88" y="120"/>
                  </a:cubicBezTo>
                  <a:cubicBezTo>
                    <a:pt x="70" y="120"/>
                    <a:pt x="56" y="105"/>
                    <a:pt x="56" y="88"/>
                  </a:cubicBezTo>
                  <a:close/>
                  <a:moveTo>
                    <a:pt x="42" y="46"/>
                  </a:moveTo>
                  <a:cubicBezTo>
                    <a:pt x="30" y="67"/>
                    <a:pt x="30" y="67"/>
                    <a:pt x="30" y="67"/>
                  </a:cubicBezTo>
                  <a:cubicBezTo>
                    <a:pt x="20" y="62"/>
                    <a:pt x="20" y="62"/>
                    <a:pt x="20" y="62"/>
                  </a:cubicBezTo>
                  <a:cubicBezTo>
                    <a:pt x="33" y="40"/>
                    <a:pt x="33" y="40"/>
                    <a:pt x="33" y="40"/>
                  </a:cubicBezTo>
                  <a:lnTo>
                    <a:pt x="42" y="46"/>
                  </a:lnTo>
                  <a:close/>
                  <a:moveTo>
                    <a:pt x="19" y="111"/>
                  </a:moveTo>
                  <a:cubicBezTo>
                    <a:pt x="28" y="106"/>
                    <a:pt x="28" y="106"/>
                    <a:pt x="28" y="106"/>
                  </a:cubicBezTo>
                  <a:cubicBezTo>
                    <a:pt x="41" y="127"/>
                    <a:pt x="41" y="127"/>
                    <a:pt x="41" y="127"/>
                  </a:cubicBezTo>
                  <a:cubicBezTo>
                    <a:pt x="31" y="133"/>
                    <a:pt x="31" y="133"/>
                    <a:pt x="31" y="133"/>
                  </a:cubicBezTo>
                  <a:lnTo>
                    <a:pt x="19" y="111"/>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8" name="Freeform 1561"/>
            <p:cNvSpPr>
              <a:spLocks/>
            </p:cNvSpPr>
            <p:nvPr/>
          </p:nvSpPr>
          <p:spPr bwMode="auto">
            <a:xfrm>
              <a:off x="2208213" y="-9124950"/>
              <a:ext cx="82550" cy="101600"/>
            </a:xfrm>
            <a:custGeom>
              <a:avLst/>
              <a:gdLst>
                <a:gd name="T0" fmla="*/ 0 w 52"/>
                <a:gd name="T1" fmla="*/ 12 h 64"/>
                <a:gd name="T2" fmla="*/ 29 w 52"/>
                <a:gd name="T3" fmla="*/ 64 h 64"/>
                <a:gd name="T4" fmla="*/ 52 w 52"/>
                <a:gd name="T5" fmla="*/ 50 h 64"/>
                <a:gd name="T6" fmla="*/ 21 w 52"/>
                <a:gd name="T7" fmla="*/ 0 h 64"/>
                <a:gd name="T8" fmla="*/ 0 w 52"/>
                <a:gd name="T9" fmla="*/ 12 h 64"/>
              </a:gdLst>
              <a:ahLst/>
              <a:cxnLst>
                <a:cxn ang="0">
                  <a:pos x="T0" y="T1"/>
                </a:cxn>
                <a:cxn ang="0">
                  <a:pos x="T2" y="T3"/>
                </a:cxn>
                <a:cxn ang="0">
                  <a:pos x="T4" y="T5"/>
                </a:cxn>
                <a:cxn ang="0">
                  <a:pos x="T6" y="T7"/>
                </a:cxn>
                <a:cxn ang="0">
                  <a:pos x="T8" y="T9"/>
                </a:cxn>
              </a:cxnLst>
              <a:rect l="0" t="0" r="r" b="b"/>
              <a:pathLst>
                <a:path w="52" h="64">
                  <a:moveTo>
                    <a:pt x="0" y="12"/>
                  </a:moveTo>
                  <a:lnTo>
                    <a:pt x="29" y="64"/>
                  </a:lnTo>
                  <a:lnTo>
                    <a:pt x="52" y="50"/>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29" name="Freeform 1562"/>
            <p:cNvSpPr>
              <a:spLocks/>
            </p:cNvSpPr>
            <p:nvPr/>
          </p:nvSpPr>
          <p:spPr bwMode="auto">
            <a:xfrm>
              <a:off x="2212975" y="-9372600"/>
              <a:ext cx="82550" cy="101600"/>
            </a:xfrm>
            <a:custGeom>
              <a:avLst/>
              <a:gdLst>
                <a:gd name="T0" fmla="*/ 0 w 52"/>
                <a:gd name="T1" fmla="*/ 52 h 64"/>
                <a:gd name="T2" fmla="*/ 23 w 52"/>
                <a:gd name="T3" fmla="*/ 64 h 64"/>
                <a:gd name="T4" fmla="*/ 52 w 52"/>
                <a:gd name="T5" fmla="*/ 14 h 64"/>
                <a:gd name="T6" fmla="*/ 30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3" y="64"/>
                  </a:lnTo>
                  <a:lnTo>
                    <a:pt x="52" y="14"/>
                  </a:lnTo>
                  <a:lnTo>
                    <a:pt x="30"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0" name="Rectangle 1563"/>
            <p:cNvSpPr>
              <a:spLocks noChangeArrowheads="1"/>
            </p:cNvSpPr>
            <p:nvPr/>
          </p:nvSpPr>
          <p:spPr bwMode="auto">
            <a:xfrm>
              <a:off x="2414588" y="-8967788"/>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1" name="Freeform 1564"/>
            <p:cNvSpPr>
              <a:spLocks/>
            </p:cNvSpPr>
            <p:nvPr/>
          </p:nvSpPr>
          <p:spPr bwMode="auto">
            <a:xfrm>
              <a:off x="2636838" y="-9113838"/>
              <a:ext cx="82550" cy="101600"/>
            </a:xfrm>
            <a:custGeom>
              <a:avLst/>
              <a:gdLst>
                <a:gd name="T0" fmla="*/ 0 w 52"/>
                <a:gd name="T1" fmla="*/ 50 h 64"/>
                <a:gd name="T2" fmla="*/ 21 w 52"/>
                <a:gd name="T3" fmla="*/ 64 h 64"/>
                <a:gd name="T4" fmla="*/ 52 w 52"/>
                <a:gd name="T5" fmla="*/ 12 h 64"/>
                <a:gd name="T6" fmla="*/ 28 w 52"/>
                <a:gd name="T7" fmla="*/ 0 h 64"/>
                <a:gd name="T8" fmla="*/ 0 w 52"/>
                <a:gd name="T9" fmla="*/ 50 h 64"/>
              </a:gdLst>
              <a:ahLst/>
              <a:cxnLst>
                <a:cxn ang="0">
                  <a:pos x="T0" y="T1"/>
                </a:cxn>
                <a:cxn ang="0">
                  <a:pos x="T2" y="T3"/>
                </a:cxn>
                <a:cxn ang="0">
                  <a:pos x="T4" y="T5"/>
                </a:cxn>
                <a:cxn ang="0">
                  <a:pos x="T6" y="T7"/>
                </a:cxn>
                <a:cxn ang="0">
                  <a:pos x="T8" y="T9"/>
                </a:cxn>
              </a:cxnLst>
              <a:rect l="0" t="0" r="r" b="b"/>
              <a:pathLst>
                <a:path w="52" h="64">
                  <a:moveTo>
                    <a:pt x="0" y="50"/>
                  </a:moveTo>
                  <a:lnTo>
                    <a:pt x="21" y="64"/>
                  </a:lnTo>
                  <a:lnTo>
                    <a:pt x="52" y="12"/>
                  </a:lnTo>
                  <a:lnTo>
                    <a:pt x="28" y="0"/>
                  </a:lnTo>
                  <a:lnTo>
                    <a:pt x="0"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2" name="Freeform 1565"/>
            <p:cNvSpPr>
              <a:spLocks/>
            </p:cNvSpPr>
            <p:nvPr/>
          </p:nvSpPr>
          <p:spPr bwMode="auto">
            <a:xfrm>
              <a:off x="2643188" y="-9361488"/>
              <a:ext cx="79375" cy="101600"/>
            </a:xfrm>
            <a:custGeom>
              <a:avLst/>
              <a:gdLst>
                <a:gd name="T0" fmla="*/ 0 w 50"/>
                <a:gd name="T1" fmla="*/ 12 h 64"/>
                <a:gd name="T2" fmla="*/ 29 w 50"/>
                <a:gd name="T3" fmla="*/ 64 h 64"/>
                <a:gd name="T4" fmla="*/ 50 w 50"/>
                <a:gd name="T5" fmla="*/ 50 h 64"/>
                <a:gd name="T6" fmla="*/ 22 w 50"/>
                <a:gd name="T7" fmla="*/ 0 h 64"/>
                <a:gd name="T8" fmla="*/ 0 w 50"/>
                <a:gd name="T9" fmla="*/ 12 h 64"/>
              </a:gdLst>
              <a:ahLst/>
              <a:cxnLst>
                <a:cxn ang="0">
                  <a:pos x="T0" y="T1"/>
                </a:cxn>
                <a:cxn ang="0">
                  <a:pos x="T2" y="T3"/>
                </a:cxn>
                <a:cxn ang="0">
                  <a:pos x="T4" y="T5"/>
                </a:cxn>
                <a:cxn ang="0">
                  <a:pos x="T6" y="T7"/>
                </a:cxn>
                <a:cxn ang="0">
                  <a:pos x="T8" y="T9"/>
                </a:cxn>
              </a:cxnLst>
              <a:rect l="0" t="0" r="r" b="b"/>
              <a:pathLst>
                <a:path w="50" h="64">
                  <a:moveTo>
                    <a:pt x="0" y="12"/>
                  </a:moveTo>
                  <a:lnTo>
                    <a:pt x="29" y="64"/>
                  </a:lnTo>
                  <a:lnTo>
                    <a:pt x="50" y="50"/>
                  </a:lnTo>
                  <a:lnTo>
                    <a:pt x="22"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3" name="Rectangle 1566"/>
            <p:cNvSpPr>
              <a:spLocks noChangeArrowheads="1"/>
            </p:cNvSpPr>
            <p:nvPr/>
          </p:nvSpPr>
          <p:spPr bwMode="auto">
            <a:xfrm>
              <a:off x="2425700" y="-9458325"/>
              <a:ext cx="93662"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4" name="Oval 1567"/>
            <p:cNvSpPr>
              <a:spLocks noChangeArrowheads="1"/>
            </p:cNvSpPr>
            <p:nvPr/>
          </p:nvSpPr>
          <p:spPr bwMode="auto">
            <a:xfrm>
              <a:off x="2347913" y="-9312275"/>
              <a:ext cx="239712" cy="239712"/>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535" name="Group 534"/>
          <p:cNvGrpSpPr/>
          <p:nvPr/>
        </p:nvGrpSpPr>
        <p:grpSpPr>
          <a:xfrm>
            <a:off x="5776746" y="4028157"/>
            <a:ext cx="1683982" cy="552270"/>
            <a:chOff x="636588" y="2141538"/>
            <a:chExt cx="7870825" cy="2581276"/>
          </a:xfrm>
        </p:grpSpPr>
        <p:sp>
          <p:nvSpPr>
            <p:cNvPr id="536" name="Rectangle 697"/>
            <p:cNvSpPr>
              <a:spLocks noChangeArrowheads="1"/>
            </p:cNvSpPr>
            <p:nvPr/>
          </p:nvSpPr>
          <p:spPr bwMode="auto">
            <a:xfrm>
              <a:off x="1614488" y="4148138"/>
              <a:ext cx="6451600" cy="169863"/>
            </a:xfrm>
            <a:prstGeom prst="rect">
              <a:avLst/>
            </a:prstGeom>
            <a:solidFill>
              <a:srgbClr val="1B32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7" name="Freeform 698"/>
            <p:cNvSpPr>
              <a:spLocks/>
            </p:cNvSpPr>
            <p:nvPr/>
          </p:nvSpPr>
          <p:spPr bwMode="auto">
            <a:xfrm>
              <a:off x="636588" y="3624263"/>
              <a:ext cx="7870825" cy="523875"/>
            </a:xfrm>
            <a:custGeom>
              <a:avLst/>
              <a:gdLst>
                <a:gd name="T0" fmla="*/ 74 w 2099"/>
                <a:gd name="T1" fmla="*/ 140 h 140"/>
                <a:gd name="T2" fmla="*/ 1237 w 2099"/>
                <a:gd name="T3" fmla="*/ 140 h 140"/>
                <a:gd name="T4" fmla="*/ 1981 w 2099"/>
                <a:gd name="T5" fmla="*/ 140 h 140"/>
                <a:gd name="T6" fmla="*/ 2023 w 2099"/>
                <a:gd name="T7" fmla="*/ 122 h 140"/>
                <a:gd name="T8" fmla="*/ 2099 w 2099"/>
                <a:gd name="T9" fmla="*/ 92 h 140"/>
                <a:gd name="T10" fmla="*/ 2099 w 2099"/>
                <a:gd name="T11" fmla="*/ 52 h 140"/>
                <a:gd name="T12" fmla="*/ 2051 w 2099"/>
                <a:gd name="T13" fmla="*/ 0 h 140"/>
                <a:gd name="T14" fmla="*/ 50 w 2099"/>
                <a:gd name="T15" fmla="*/ 0 h 140"/>
                <a:gd name="T16" fmla="*/ 0 w 2099"/>
                <a:gd name="T17" fmla="*/ 0 h 140"/>
                <a:gd name="T18" fmla="*/ 0 w 2099"/>
                <a:gd name="T19" fmla="*/ 52 h 140"/>
                <a:gd name="T20" fmla="*/ 24 w 2099"/>
                <a:gd name="T21" fmla="*/ 74 h 140"/>
                <a:gd name="T22" fmla="*/ 46 w 2099"/>
                <a:gd name="T23" fmla="*/ 136 h 140"/>
                <a:gd name="T24" fmla="*/ 74 w 209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9" h="140">
                  <a:moveTo>
                    <a:pt x="74" y="140"/>
                  </a:moveTo>
                  <a:cubicBezTo>
                    <a:pt x="1237" y="140"/>
                    <a:pt x="1237" y="140"/>
                    <a:pt x="1237" y="140"/>
                  </a:cubicBezTo>
                  <a:cubicBezTo>
                    <a:pt x="1981" y="140"/>
                    <a:pt x="1981" y="140"/>
                    <a:pt x="1981" y="140"/>
                  </a:cubicBezTo>
                  <a:cubicBezTo>
                    <a:pt x="1981" y="140"/>
                    <a:pt x="1993" y="127"/>
                    <a:pt x="2023" y="122"/>
                  </a:cubicBezTo>
                  <a:cubicBezTo>
                    <a:pt x="2053" y="117"/>
                    <a:pt x="2099" y="92"/>
                    <a:pt x="2099" y="92"/>
                  </a:cubicBezTo>
                  <a:cubicBezTo>
                    <a:pt x="2099" y="52"/>
                    <a:pt x="2099" y="52"/>
                    <a:pt x="2099" y="52"/>
                  </a:cubicBezTo>
                  <a:cubicBezTo>
                    <a:pt x="2099" y="52"/>
                    <a:pt x="2085" y="0"/>
                    <a:pt x="2051" y="0"/>
                  </a:cubicBezTo>
                  <a:cubicBezTo>
                    <a:pt x="2017" y="0"/>
                    <a:pt x="50" y="0"/>
                    <a:pt x="50" y="0"/>
                  </a:cubicBezTo>
                  <a:cubicBezTo>
                    <a:pt x="0" y="0"/>
                    <a:pt x="0" y="0"/>
                    <a:pt x="0" y="0"/>
                  </a:cubicBezTo>
                  <a:cubicBezTo>
                    <a:pt x="0" y="52"/>
                    <a:pt x="0" y="52"/>
                    <a:pt x="0" y="52"/>
                  </a:cubicBezTo>
                  <a:cubicBezTo>
                    <a:pt x="0" y="52"/>
                    <a:pt x="0" y="65"/>
                    <a:pt x="24" y="74"/>
                  </a:cubicBezTo>
                  <a:cubicBezTo>
                    <a:pt x="48" y="84"/>
                    <a:pt x="46" y="136"/>
                    <a:pt x="46" y="136"/>
                  </a:cubicBezTo>
                  <a:cubicBezTo>
                    <a:pt x="46" y="136"/>
                    <a:pt x="54" y="140"/>
                    <a:pt x="74" y="140"/>
                  </a:cubicBez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8" name="Freeform 699"/>
            <p:cNvSpPr>
              <a:spLocks/>
            </p:cNvSpPr>
            <p:nvPr/>
          </p:nvSpPr>
          <p:spPr bwMode="auto">
            <a:xfrm>
              <a:off x="823913" y="2141538"/>
              <a:ext cx="7496175" cy="1482725"/>
            </a:xfrm>
            <a:custGeom>
              <a:avLst/>
              <a:gdLst>
                <a:gd name="T0" fmla="*/ 1999 w 1999"/>
                <a:gd name="T1" fmla="*/ 206 h 395"/>
                <a:gd name="T2" fmla="*/ 1999 w 1999"/>
                <a:gd name="T3" fmla="*/ 395 h 395"/>
                <a:gd name="T4" fmla="*/ 0 w 1999"/>
                <a:gd name="T5" fmla="*/ 395 h 395"/>
                <a:gd name="T6" fmla="*/ 0 w 1999"/>
                <a:gd name="T7" fmla="*/ 328 h 395"/>
                <a:gd name="T8" fmla="*/ 82 w 1999"/>
                <a:gd name="T9" fmla="*/ 263 h 395"/>
                <a:gd name="T10" fmla="*/ 479 w 1999"/>
                <a:gd name="T11" fmla="*/ 203 h 395"/>
                <a:gd name="T12" fmla="*/ 487 w 1999"/>
                <a:gd name="T13" fmla="*/ 198 h 395"/>
                <a:gd name="T14" fmla="*/ 526 w 1999"/>
                <a:gd name="T15" fmla="*/ 228 h 395"/>
                <a:gd name="T16" fmla="*/ 587 w 1999"/>
                <a:gd name="T17" fmla="*/ 221 h 395"/>
                <a:gd name="T18" fmla="*/ 789 w 1999"/>
                <a:gd name="T19" fmla="*/ 31 h 395"/>
                <a:gd name="T20" fmla="*/ 776 w 1999"/>
                <a:gd name="T21" fmla="*/ 6 h 395"/>
                <a:gd name="T22" fmla="*/ 804 w 1999"/>
                <a:gd name="T23" fmla="*/ 0 h 395"/>
                <a:gd name="T24" fmla="*/ 1090 w 1999"/>
                <a:gd name="T25" fmla="*/ 0 h 395"/>
                <a:gd name="T26" fmla="*/ 1152 w 1999"/>
                <a:gd name="T27" fmla="*/ 206 h 395"/>
                <a:gd name="T28" fmla="*/ 1999 w 1999"/>
                <a:gd name="T29" fmla="*/ 20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9" h="395">
                  <a:moveTo>
                    <a:pt x="1999" y="206"/>
                  </a:moveTo>
                  <a:cubicBezTo>
                    <a:pt x="1999" y="395"/>
                    <a:pt x="1999" y="395"/>
                    <a:pt x="1999" y="395"/>
                  </a:cubicBezTo>
                  <a:cubicBezTo>
                    <a:pt x="0" y="395"/>
                    <a:pt x="0" y="395"/>
                    <a:pt x="0" y="395"/>
                  </a:cubicBezTo>
                  <a:cubicBezTo>
                    <a:pt x="0" y="328"/>
                    <a:pt x="0" y="328"/>
                    <a:pt x="0" y="328"/>
                  </a:cubicBezTo>
                  <a:cubicBezTo>
                    <a:pt x="0" y="328"/>
                    <a:pt x="16" y="289"/>
                    <a:pt x="82" y="263"/>
                  </a:cubicBezTo>
                  <a:cubicBezTo>
                    <a:pt x="149" y="237"/>
                    <a:pt x="479" y="203"/>
                    <a:pt x="479" y="203"/>
                  </a:cubicBezTo>
                  <a:cubicBezTo>
                    <a:pt x="487" y="198"/>
                    <a:pt x="487" y="198"/>
                    <a:pt x="487" y="198"/>
                  </a:cubicBezTo>
                  <a:cubicBezTo>
                    <a:pt x="526" y="228"/>
                    <a:pt x="526" y="228"/>
                    <a:pt x="526" y="228"/>
                  </a:cubicBezTo>
                  <a:cubicBezTo>
                    <a:pt x="526" y="228"/>
                    <a:pt x="557" y="248"/>
                    <a:pt x="587" y="221"/>
                  </a:cubicBezTo>
                  <a:cubicBezTo>
                    <a:pt x="617" y="194"/>
                    <a:pt x="789" y="31"/>
                    <a:pt x="789" y="31"/>
                  </a:cubicBezTo>
                  <a:cubicBezTo>
                    <a:pt x="776" y="6"/>
                    <a:pt x="776" y="6"/>
                    <a:pt x="776" y="6"/>
                  </a:cubicBezTo>
                  <a:cubicBezTo>
                    <a:pt x="784" y="2"/>
                    <a:pt x="793" y="0"/>
                    <a:pt x="804" y="0"/>
                  </a:cubicBezTo>
                  <a:cubicBezTo>
                    <a:pt x="831" y="0"/>
                    <a:pt x="1090" y="0"/>
                    <a:pt x="1090" y="0"/>
                  </a:cubicBezTo>
                  <a:cubicBezTo>
                    <a:pt x="1152" y="206"/>
                    <a:pt x="1152" y="206"/>
                    <a:pt x="1152" y="206"/>
                  </a:cubicBezTo>
                  <a:lnTo>
                    <a:pt x="1999" y="206"/>
                  </a:ln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39" name="Rectangle 700"/>
            <p:cNvSpPr>
              <a:spLocks noChangeArrowheads="1"/>
            </p:cNvSpPr>
            <p:nvPr/>
          </p:nvSpPr>
          <p:spPr bwMode="auto">
            <a:xfrm>
              <a:off x="823913" y="3371851"/>
              <a:ext cx="119063" cy="252413"/>
            </a:xfrm>
            <a:prstGeom prst="rect">
              <a:avLst/>
            </a:prstGeom>
            <a:solidFill>
              <a:srgbClr val="FDFA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0" name="Freeform 701"/>
            <p:cNvSpPr>
              <a:spLocks/>
            </p:cNvSpPr>
            <p:nvPr/>
          </p:nvSpPr>
          <p:spPr bwMode="auto">
            <a:xfrm>
              <a:off x="942976" y="3371851"/>
              <a:ext cx="327025" cy="252413"/>
            </a:xfrm>
            <a:custGeom>
              <a:avLst/>
              <a:gdLst>
                <a:gd name="T0" fmla="*/ 0 w 87"/>
                <a:gd name="T1" fmla="*/ 0 h 67"/>
                <a:gd name="T2" fmla="*/ 42 w 87"/>
                <a:gd name="T3" fmla="*/ 0 h 67"/>
                <a:gd name="T4" fmla="*/ 87 w 87"/>
                <a:gd name="T5" fmla="*/ 67 h 67"/>
                <a:gd name="T6" fmla="*/ 0 w 87"/>
                <a:gd name="T7" fmla="*/ 67 h 67"/>
                <a:gd name="T8" fmla="*/ 0 w 87"/>
                <a:gd name="T9" fmla="*/ 0 h 67"/>
              </a:gdLst>
              <a:ahLst/>
              <a:cxnLst>
                <a:cxn ang="0">
                  <a:pos x="T0" y="T1"/>
                </a:cxn>
                <a:cxn ang="0">
                  <a:pos x="T2" y="T3"/>
                </a:cxn>
                <a:cxn ang="0">
                  <a:pos x="T4" y="T5"/>
                </a:cxn>
                <a:cxn ang="0">
                  <a:pos x="T6" y="T7"/>
                </a:cxn>
                <a:cxn ang="0">
                  <a:pos x="T8" y="T9"/>
                </a:cxn>
              </a:cxnLst>
              <a:rect l="0" t="0" r="r" b="b"/>
              <a:pathLst>
                <a:path w="87" h="67">
                  <a:moveTo>
                    <a:pt x="0" y="0"/>
                  </a:moveTo>
                  <a:cubicBezTo>
                    <a:pt x="42" y="0"/>
                    <a:pt x="42" y="0"/>
                    <a:pt x="42" y="0"/>
                  </a:cubicBezTo>
                  <a:cubicBezTo>
                    <a:pt x="42" y="0"/>
                    <a:pt x="72" y="6"/>
                    <a:pt x="87" y="67"/>
                  </a:cubicBezTo>
                  <a:cubicBezTo>
                    <a:pt x="0" y="67"/>
                    <a:pt x="0" y="67"/>
                    <a:pt x="0" y="67"/>
                  </a:cubicBezTo>
                  <a:lnTo>
                    <a:pt x="0"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1" name="Freeform 702"/>
            <p:cNvSpPr>
              <a:spLocks/>
            </p:cNvSpPr>
            <p:nvPr/>
          </p:nvSpPr>
          <p:spPr bwMode="auto">
            <a:xfrm>
              <a:off x="3141663" y="2254251"/>
              <a:ext cx="1630363" cy="758825"/>
            </a:xfrm>
            <a:custGeom>
              <a:avLst/>
              <a:gdLst>
                <a:gd name="T0" fmla="*/ 435 w 435"/>
                <a:gd name="T1" fmla="*/ 1 h 202"/>
                <a:gd name="T2" fmla="*/ 435 w 435"/>
                <a:gd name="T3" fmla="*/ 198 h 202"/>
                <a:gd name="T4" fmla="*/ 0 w 435"/>
                <a:gd name="T5" fmla="*/ 202 h 202"/>
                <a:gd name="T6" fmla="*/ 199 w 435"/>
                <a:gd name="T7" fmla="*/ 24 h 202"/>
                <a:gd name="T8" fmla="*/ 242 w 435"/>
                <a:gd name="T9" fmla="*/ 1 h 202"/>
                <a:gd name="T10" fmla="*/ 435 w 435"/>
                <a:gd name="T11" fmla="*/ 1 h 202"/>
              </a:gdLst>
              <a:ahLst/>
              <a:cxnLst>
                <a:cxn ang="0">
                  <a:pos x="T0" y="T1"/>
                </a:cxn>
                <a:cxn ang="0">
                  <a:pos x="T2" y="T3"/>
                </a:cxn>
                <a:cxn ang="0">
                  <a:pos x="T4" y="T5"/>
                </a:cxn>
                <a:cxn ang="0">
                  <a:pos x="T6" y="T7"/>
                </a:cxn>
                <a:cxn ang="0">
                  <a:pos x="T8" y="T9"/>
                </a:cxn>
                <a:cxn ang="0">
                  <a:pos x="T10" y="T11"/>
                </a:cxn>
              </a:cxnLst>
              <a:rect l="0" t="0" r="r" b="b"/>
              <a:pathLst>
                <a:path w="435" h="202">
                  <a:moveTo>
                    <a:pt x="435" y="1"/>
                  </a:moveTo>
                  <a:cubicBezTo>
                    <a:pt x="435" y="198"/>
                    <a:pt x="435" y="198"/>
                    <a:pt x="435" y="198"/>
                  </a:cubicBezTo>
                  <a:cubicBezTo>
                    <a:pt x="0" y="202"/>
                    <a:pt x="0" y="202"/>
                    <a:pt x="0" y="202"/>
                  </a:cubicBezTo>
                  <a:cubicBezTo>
                    <a:pt x="0" y="202"/>
                    <a:pt x="171" y="48"/>
                    <a:pt x="199" y="24"/>
                  </a:cubicBezTo>
                  <a:cubicBezTo>
                    <a:pt x="227" y="0"/>
                    <a:pt x="242" y="1"/>
                    <a:pt x="242" y="1"/>
                  </a:cubicBezTo>
                  <a:lnTo>
                    <a:pt x="435" y="1"/>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2" name="Freeform 703"/>
            <p:cNvSpPr>
              <a:spLocks/>
            </p:cNvSpPr>
            <p:nvPr/>
          </p:nvSpPr>
          <p:spPr bwMode="auto">
            <a:xfrm>
              <a:off x="2841626" y="2997201"/>
              <a:ext cx="1930400" cy="1073150"/>
            </a:xfrm>
            <a:custGeom>
              <a:avLst/>
              <a:gdLst>
                <a:gd name="T0" fmla="*/ 1216 w 1216"/>
                <a:gd name="T1" fmla="*/ 0 h 676"/>
                <a:gd name="T2" fmla="*/ 1216 w 1216"/>
                <a:gd name="T3" fmla="*/ 676 h 676"/>
                <a:gd name="T4" fmla="*/ 0 w 1216"/>
                <a:gd name="T5" fmla="*/ 676 h 676"/>
                <a:gd name="T6" fmla="*/ 0 w 1216"/>
                <a:gd name="T7" fmla="*/ 111 h 676"/>
                <a:gd name="T8" fmla="*/ 189 w 1216"/>
                <a:gd name="T9" fmla="*/ 10 h 676"/>
                <a:gd name="T10" fmla="*/ 1216 w 1216"/>
                <a:gd name="T11" fmla="*/ 0 h 676"/>
              </a:gdLst>
              <a:ahLst/>
              <a:cxnLst>
                <a:cxn ang="0">
                  <a:pos x="T0" y="T1"/>
                </a:cxn>
                <a:cxn ang="0">
                  <a:pos x="T2" y="T3"/>
                </a:cxn>
                <a:cxn ang="0">
                  <a:pos x="T4" y="T5"/>
                </a:cxn>
                <a:cxn ang="0">
                  <a:pos x="T6" y="T7"/>
                </a:cxn>
                <a:cxn ang="0">
                  <a:pos x="T8" y="T9"/>
                </a:cxn>
                <a:cxn ang="0">
                  <a:pos x="T10" y="T11"/>
                </a:cxn>
              </a:cxnLst>
              <a:rect l="0" t="0" r="r" b="b"/>
              <a:pathLst>
                <a:path w="1216" h="676">
                  <a:moveTo>
                    <a:pt x="1216" y="0"/>
                  </a:moveTo>
                  <a:lnTo>
                    <a:pt x="1216" y="676"/>
                  </a:lnTo>
                  <a:lnTo>
                    <a:pt x="0" y="676"/>
                  </a:lnTo>
                  <a:lnTo>
                    <a:pt x="0" y="111"/>
                  </a:lnTo>
                  <a:lnTo>
                    <a:pt x="189" y="10"/>
                  </a:lnTo>
                  <a:lnTo>
                    <a:pt x="1216" y="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3" name="Freeform 704"/>
            <p:cNvSpPr>
              <a:spLocks/>
            </p:cNvSpPr>
            <p:nvPr/>
          </p:nvSpPr>
          <p:spPr bwMode="auto">
            <a:xfrm>
              <a:off x="2649538" y="2165351"/>
              <a:ext cx="1133475" cy="906463"/>
            </a:xfrm>
            <a:custGeom>
              <a:avLst/>
              <a:gdLst>
                <a:gd name="T0" fmla="*/ 302 w 302"/>
                <a:gd name="T1" fmla="*/ 25 h 242"/>
                <a:gd name="T2" fmla="*/ 100 w 302"/>
                <a:gd name="T3" fmla="*/ 215 h 242"/>
                <a:gd name="T4" fmla="*/ 39 w 302"/>
                <a:gd name="T5" fmla="*/ 222 h 242"/>
                <a:gd name="T6" fmla="*/ 0 w 302"/>
                <a:gd name="T7" fmla="*/ 192 h 242"/>
                <a:gd name="T8" fmla="*/ 269 w 302"/>
                <a:gd name="T9" fmla="*/ 11 h 242"/>
                <a:gd name="T10" fmla="*/ 289 w 302"/>
                <a:gd name="T11" fmla="*/ 0 h 242"/>
                <a:gd name="T12" fmla="*/ 302 w 302"/>
                <a:gd name="T13" fmla="*/ 25 h 242"/>
              </a:gdLst>
              <a:ahLst/>
              <a:cxnLst>
                <a:cxn ang="0">
                  <a:pos x="T0" y="T1"/>
                </a:cxn>
                <a:cxn ang="0">
                  <a:pos x="T2" y="T3"/>
                </a:cxn>
                <a:cxn ang="0">
                  <a:pos x="T4" y="T5"/>
                </a:cxn>
                <a:cxn ang="0">
                  <a:pos x="T6" y="T7"/>
                </a:cxn>
                <a:cxn ang="0">
                  <a:pos x="T8" y="T9"/>
                </a:cxn>
                <a:cxn ang="0">
                  <a:pos x="T10" y="T11"/>
                </a:cxn>
                <a:cxn ang="0">
                  <a:pos x="T12" y="T13"/>
                </a:cxn>
              </a:cxnLst>
              <a:rect l="0" t="0" r="r" b="b"/>
              <a:pathLst>
                <a:path w="302" h="242">
                  <a:moveTo>
                    <a:pt x="302" y="25"/>
                  </a:moveTo>
                  <a:cubicBezTo>
                    <a:pt x="302" y="25"/>
                    <a:pt x="130" y="188"/>
                    <a:pt x="100" y="215"/>
                  </a:cubicBezTo>
                  <a:cubicBezTo>
                    <a:pt x="70" y="242"/>
                    <a:pt x="39" y="222"/>
                    <a:pt x="39" y="222"/>
                  </a:cubicBezTo>
                  <a:cubicBezTo>
                    <a:pt x="0" y="192"/>
                    <a:pt x="0" y="192"/>
                    <a:pt x="0" y="192"/>
                  </a:cubicBezTo>
                  <a:cubicBezTo>
                    <a:pt x="269" y="11"/>
                    <a:pt x="269" y="11"/>
                    <a:pt x="269" y="11"/>
                  </a:cubicBezTo>
                  <a:cubicBezTo>
                    <a:pt x="269" y="11"/>
                    <a:pt x="277" y="4"/>
                    <a:pt x="289" y="0"/>
                  </a:cubicBezTo>
                  <a:lnTo>
                    <a:pt x="302" y="25"/>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4" name="Rectangle 705"/>
            <p:cNvSpPr>
              <a:spLocks noChangeArrowheads="1"/>
            </p:cNvSpPr>
            <p:nvPr/>
          </p:nvSpPr>
          <p:spPr bwMode="auto">
            <a:xfrm>
              <a:off x="4476751" y="3151188"/>
              <a:ext cx="231775" cy="7937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5" name="Freeform 706"/>
            <p:cNvSpPr>
              <a:spLocks/>
            </p:cNvSpPr>
            <p:nvPr/>
          </p:nvSpPr>
          <p:spPr bwMode="auto">
            <a:xfrm>
              <a:off x="7986713" y="3060701"/>
              <a:ext cx="333375" cy="327025"/>
            </a:xfrm>
            <a:custGeom>
              <a:avLst/>
              <a:gdLst>
                <a:gd name="T0" fmla="*/ 89 w 89"/>
                <a:gd name="T1" fmla="*/ 0 h 87"/>
                <a:gd name="T2" fmla="*/ 0 w 89"/>
                <a:gd name="T3" fmla="*/ 24 h 87"/>
                <a:gd name="T4" fmla="*/ 0 w 89"/>
                <a:gd name="T5" fmla="*/ 87 h 87"/>
                <a:gd name="T6" fmla="*/ 89 w 89"/>
                <a:gd name="T7" fmla="*/ 87 h 87"/>
                <a:gd name="T8" fmla="*/ 89 w 89"/>
                <a:gd name="T9" fmla="*/ 0 h 87"/>
              </a:gdLst>
              <a:ahLst/>
              <a:cxnLst>
                <a:cxn ang="0">
                  <a:pos x="T0" y="T1"/>
                </a:cxn>
                <a:cxn ang="0">
                  <a:pos x="T2" y="T3"/>
                </a:cxn>
                <a:cxn ang="0">
                  <a:pos x="T4" y="T5"/>
                </a:cxn>
                <a:cxn ang="0">
                  <a:pos x="T6" y="T7"/>
                </a:cxn>
                <a:cxn ang="0">
                  <a:pos x="T8" y="T9"/>
                </a:cxn>
              </a:cxnLst>
              <a:rect l="0" t="0" r="r" b="b"/>
              <a:pathLst>
                <a:path w="89" h="87">
                  <a:moveTo>
                    <a:pt x="89" y="0"/>
                  </a:moveTo>
                  <a:cubicBezTo>
                    <a:pt x="89" y="0"/>
                    <a:pt x="0" y="1"/>
                    <a:pt x="0" y="24"/>
                  </a:cubicBezTo>
                  <a:cubicBezTo>
                    <a:pt x="0" y="46"/>
                    <a:pt x="0" y="87"/>
                    <a:pt x="0" y="87"/>
                  </a:cubicBezTo>
                  <a:cubicBezTo>
                    <a:pt x="89" y="87"/>
                    <a:pt x="89" y="87"/>
                    <a:pt x="89" y="87"/>
                  </a:cubicBezTo>
                  <a:lnTo>
                    <a:pt x="89" y="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6" name="Freeform 707"/>
            <p:cNvSpPr>
              <a:spLocks/>
            </p:cNvSpPr>
            <p:nvPr/>
          </p:nvSpPr>
          <p:spPr bwMode="auto">
            <a:xfrm>
              <a:off x="1419226" y="3448051"/>
              <a:ext cx="1323975" cy="700088"/>
            </a:xfrm>
            <a:custGeom>
              <a:avLst/>
              <a:gdLst>
                <a:gd name="T0" fmla="*/ 351 w 353"/>
                <a:gd name="T1" fmla="*/ 187 h 187"/>
                <a:gd name="T2" fmla="*/ 2 w 353"/>
                <a:gd name="T3" fmla="*/ 187 h 187"/>
                <a:gd name="T4" fmla="*/ 54 w 353"/>
                <a:gd name="T5" fmla="*/ 47 h 187"/>
                <a:gd name="T6" fmla="*/ 177 w 353"/>
                <a:gd name="T7" fmla="*/ 0 h 187"/>
                <a:gd name="T8" fmla="*/ 299 w 353"/>
                <a:gd name="T9" fmla="*/ 47 h 187"/>
                <a:gd name="T10" fmla="*/ 351 w 353"/>
                <a:gd name="T11" fmla="*/ 187 h 187"/>
              </a:gdLst>
              <a:ahLst/>
              <a:cxnLst>
                <a:cxn ang="0">
                  <a:pos x="T0" y="T1"/>
                </a:cxn>
                <a:cxn ang="0">
                  <a:pos x="T2" y="T3"/>
                </a:cxn>
                <a:cxn ang="0">
                  <a:pos x="T4" y="T5"/>
                </a:cxn>
                <a:cxn ang="0">
                  <a:pos x="T6" y="T7"/>
                </a:cxn>
                <a:cxn ang="0">
                  <a:pos x="T8" y="T9"/>
                </a:cxn>
                <a:cxn ang="0">
                  <a:pos x="T10" y="T11"/>
                </a:cxn>
              </a:cxnLst>
              <a:rect l="0" t="0" r="r" b="b"/>
              <a:pathLst>
                <a:path w="353" h="187">
                  <a:moveTo>
                    <a:pt x="351" y="187"/>
                  </a:moveTo>
                  <a:cubicBezTo>
                    <a:pt x="2" y="187"/>
                    <a:pt x="2" y="187"/>
                    <a:pt x="2" y="187"/>
                  </a:cubicBezTo>
                  <a:cubicBezTo>
                    <a:pt x="2" y="187"/>
                    <a:pt x="0" y="102"/>
                    <a:pt x="54" y="47"/>
                  </a:cubicBezTo>
                  <a:cubicBezTo>
                    <a:pt x="80" y="20"/>
                    <a:pt x="119" y="0"/>
                    <a:pt x="177" y="0"/>
                  </a:cubicBezTo>
                  <a:cubicBezTo>
                    <a:pt x="234" y="0"/>
                    <a:pt x="273" y="20"/>
                    <a:pt x="299" y="47"/>
                  </a:cubicBezTo>
                  <a:cubicBezTo>
                    <a:pt x="353" y="102"/>
                    <a:pt x="351" y="187"/>
                    <a:pt x="351"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7" name="Freeform 708"/>
            <p:cNvSpPr>
              <a:spLocks/>
            </p:cNvSpPr>
            <p:nvPr/>
          </p:nvSpPr>
          <p:spPr bwMode="auto">
            <a:xfrm>
              <a:off x="6010276" y="3448051"/>
              <a:ext cx="1320800" cy="700088"/>
            </a:xfrm>
            <a:custGeom>
              <a:avLst/>
              <a:gdLst>
                <a:gd name="T0" fmla="*/ 351 w 352"/>
                <a:gd name="T1" fmla="*/ 187 h 187"/>
                <a:gd name="T2" fmla="*/ 2 w 352"/>
                <a:gd name="T3" fmla="*/ 187 h 187"/>
                <a:gd name="T4" fmla="*/ 53 w 352"/>
                <a:gd name="T5" fmla="*/ 47 h 187"/>
                <a:gd name="T6" fmla="*/ 176 w 352"/>
                <a:gd name="T7" fmla="*/ 0 h 187"/>
                <a:gd name="T8" fmla="*/ 299 w 352"/>
                <a:gd name="T9" fmla="*/ 47 h 187"/>
                <a:gd name="T10" fmla="*/ 351 w 352"/>
                <a:gd name="T11" fmla="*/ 187 h 187"/>
              </a:gdLst>
              <a:ahLst/>
              <a:cxnLst>
                <a:cxn ang="0">
                  <a:pos x="T0" y="T1"/>
                </a:cxn>
                <a:cxn ang="0">
                  <a:pos x="T2" y="T3"/>
                </a:cxn>
                <a:cxn ang="0">
                  <a:pos x="T4" y="T5"/>
                </a:cxn>
                <a:cxn ang="0">
                  <a:pos x="T6" y="T7"/>
                </a:cxn>
                <a:cxn ang="0">
                  <a:pos x="T8" y="T9"/>
                </a:cxn>
                <a:cxn ang="0">
                  <a:pos x="T10" y="T11"/>
                </a:cxn>
              </a:cxnLst>
              <a:rect l="0" t="0" r="r" b="b"/>
              <a:pathLst>
                <a:path w="352" h="187">
                  <a:moveTo>
                    <a:pt x="351" y="187"/>
                  </a:moveTo>
                  <a:cubicBezTo>
                    <a:pt x="2" y="187"/>
                    <a:pt x="2" y="187"/>
                    <a:pt x="2" y="187"/>
                  </a:cubicBezTo>
                  <a:cubicBezTo>
                    <a:pt x="2" y="187"/>
                    <a:pt x="0" y="102"/>
                    <a:pt x="53" y="47"/>
                  </a:cubicBezTo>
                  <a:cubicBezTo>
                    <a:pt x="79" y="20"/>
                    <a:pt x="118" y="0"/>
                    <a:pt x="176" y="0"/>
                  </a:cubicBezTo>
                  <a:cubicBezTo>
                    <a:pt x="234" y="0"/>
                    <a:pt x="273" y="20"/>
                    <a:pt x="299" y="47"/>
                  </a:cubicBezTo>
                  <a:cubicBezTo>
                    <a:pt x="352" y="102"/>
                    <a:pt x="351" y="187"/>
                    <a:pt x="351" y="187"/>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8" name="Freeform 709"/>
            <p:cNvSpPr>
              <a:spLocks noEditPoints="1"/>
            </p:cNvSpPr>
            <p:nvPr/>
          </p:nvSpPr>
          <p:spPr bwMode="auto">
            <a:xfrm>
              <a:off x="1501776" y="3575051"/>
              <a:ext cx="1152525" cy="1147763"/>
            </a:xfrm>
            <a:custGeom>
              <a:avLst/>
              <a:gdLst>
                <a:gd name="T0" fmla="*/ 153 w 307"/>
                <a:gd name="T1" fmla="*/ 0 h 306"/>
                <a:gd name="T2" fmla="*/ 0 w 307"/>
                <a:gd name="T3" fmla="*/ 153 h 306"/>
                <a:gd name="T4" fmla="*/ 153 w 307"/>
                <a:gd name="T5" fmla="*/ 306 h 306"/>
                <a:gd name="T6" fmla="*/ 307 w 307"/>
                <a:gd name="T7" fmla="*/ 153 h 306"/>
                <a:gd name="T8" fmla="*/ 153 w 307"/>
                <a:gd name="T9" fmla="*/ 0 h 306"/>
                <a:gd name="T10" fmla="*/ 153 w 307"/>
                <a:gd name="T11" fmla="*/ 263 h 306"/>
                <a:gd name="T12" fmla="*/ 43 w 307"/>
                <a:gd name="T13" fmla="*/ 153 h 306"/>
                <a:gd name="T14" fmla="*/ 153 w 307"/>
                <a:gd name="T15" fmla="*/ 43 h 306"/>
                <a:gd name="T16" fmla="*/ 263 w 307"/>
                <a:gd name="T17" fmla="*/ 153 h 306"/>
                <a:gd name="T18" fmla="*/ 153 w 307"/>
                <a:gd name="T19" fmla="*/ 26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306">
                  <a:moveTo>
                    <a:pt x="153" y="0"/>
                  </a:moveTo>
                  <a:cubicBezTo>
                    <a:pt x="69" y="0"/>
                    <a:pt x="0" y="68"/>
                    <a:pt x="0" y="153"/>
                  </a:cubicBezTo>
                  <a:cubicBezTo>
                    <a:pt x="0" y="238"/>
                    <a:pt x="69" y="306"/>
                    <a:pt x="153" y="306"/>
                  </a:cubicBezTo>
                  <a:cubicBezTo>
                    <a:pt x="238" y="306"/>
                    <a:pt x="307" y="238"/>
                    <a:pt x="307" y="153"/>
                  </a:cubicBezTo>
                  <a:cubicBezTo>
                    <a:pt x="307" y="68"/>
                    <a:pt x="238" y="0"/>
                    <a:pt x="153" y="0"/>
                  </a:cubicBezTo>
                  <a:close/>
                  <a:moveTo>
                    <a:pt x="153" y="263"/>
                  </a:moveTo>
                  <a:cubicBezTo>
                    <a:pt x="93" y="263"/>
                    <a:pt x="43" y="214"/>
                    <a:pt x="43" y="153"/>
                  </a:cubicBezTo>
                  <a:cubicBezTo>
                    <a:pt x="43" y="92"/>
                    <a:pt x="93" y="43"/>
                    <a:pt x="153" y="43"/>
                  </a:cubicBezTo>
                  <a:cubicBezTo>
                    <a:pt x="214" y="43"/>
                    <a:pt x="263" y="92"/>
                    <a:pt x="263" y="153"/>
                  </a:cubicBezTo>
                  <a:cubicBezTo>
                    <a:pt x="263" y="214"/>
                    <a:pt x="214"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49" name="Freeform 710"/>
            <p:cNvSpPr>
              <a:spLocks noEditPoints="1"/>
            </p:cNvSpPr>
            <p:nvPr/>
          </p:nvSpPr>
          <p:spPr bwMode="auto">
            <a:xfrm>
              <a:off x="1663701" y="3736976"/>
              <a:ext cx="825500" cy="823913"/>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198 h 220"/>
                <a:gd name="T12" fmla="*/ 23 w 220"/>
                <a:gd name="T13" fmla="*/ 110 h 220"/>
                <a:gd name="T14" fmla="*/ 110 w 220"/>
                <a:gd name="T15" fmla="*/ 22 h 220"/>
                <a:gd name="T16" fmla="*/ 198 w 220"/>
                <a:gd name="T17" fmla="*/ 110 h 220"/>
                <a:gd name="T18" fmla="*/ 110 w 220"/>
                <a:gd name="T19"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98"/>
                  </a:moveTo>
                  <a:cubicBezTo>
                    <a:pt x="62" y="198"/>
                    <a:pt x="23" y="158"/>
                    <a:pt x="23" y="110"/>
                  </a:cubicBezTo>
                  <a:cubicBezTo>
                    <a:pt x="23" y="62"/>
                    <a:pt x="62" y="22"/>
                    <a:pt x="110" y="22"/>
                  </a:cubicBezTo>
                  <a:cubicBezTo>
                    <a:pt x="159" y="22"/>
                    <a:pt x="198" y="62"/>
                    <a:pt x="198" y="110"/>
                  </a:cubicBezTo>
                  <a:cubicBezTo>
                    <a:pt x="198" y="158"/>
                    <a:pt x="159"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0" name="Freeform 711"/>
            <p:cNvSpPr>
              <a:spLocks noEditPoints="1"/>
            </p:cNvSpPr>
            <p:nvPr/>
          </p:nvSpPr>
          <p:spPr bwMode="auto">
            <a:xfrm>
              <a:off x="1749426" y="3817938"/>
              <a:ext cx="657225" cy="660400"/>
            </a:xfrm>
            <a:custGeom>
              <a:avLst/>
              <a:gdLst>
                <a:gd name="T0" fmla="*/ 87 w 175"/>
                <a:gd name="T1" fmla="*/ 0 h 176"/>
                <a:gd name="T2" fmla="*/ 0 w 175"/>
                <a:gd name="T3" fmla="*/ 88 h 176"/>
                <a:gd name="T4" fmla="*/ 87 w 175"/>
                <a:gd name="T5" fmla="*/ 176 h 176"/>
                <a:gd name="T6" fmla="*/ 175 w 175"/>
                <a:gd name="T7" fmla="*/ 88 h 176"/>
                <a:gd name="T8" fmla="*/ 87 w 175"/>
                <a:gd name="T9" fmla="*/ 0 h 176"/>
                <a:gd name="T10" fmla="*/ 73 w 175"/>
                <a:gd name="T11" fmla="*/ 17 h 176"/>
                <a:gd name="T12" fmla="*/ 98 w 175"/>
                <a:gd name="T13" fmla="*/ 17 h 176"/>
                <a:gd name="T14" fmla="*/ 98 w 175"/>
                <a:gd name="T15" fmla="*/ 28 h 176"/>
                <a:gd name="T16" fmla="*/ 73 w 175"/>
                <a:gd name="T17" fmla="*/ 28 h 176"/>
                <a:gd name="T18" fmla="*/ 73 w 175"/>
                <a:gd name="T19" fmla="*/ 17 h 176"/>
                <a:gd name="T20" fmla="*/ 31 w 175"/>
                <a:gd name="T21" fmla="*/ 43 h 176"/>
                <a:gd name="T22" fmla="*/ 40 w 175"/>
                <a:gd name="T23" fmla="*/ 48 h 176"/>
                <a:gd name="T24" fmla="*/ 28 w 175"/>
                <a:gd name="T25" fmla="*/ 70 h 176"/>
                <a:gd name="T26" fmla="*/ 19 w 175"/>
                <a:gd name="T27" fmla="*/ 64 h 176"/>
                <a:gd name="T28" fmla="*/ 31 w 175"/>
                <a:gd name="T29" fmla="*/ 43 h 176"/>
                <a:gd name="T30" fmla="*/ 33 w 175"/>
                <a:gd name="T31" fmla="*/ 136 h 176"/>
                <a:gd name="T32" fmla="*/ 20 w 175"/>
                <a:gd name="T33" fmla="*/ 114 h 176"/>
                <a:gd name="T34" fmla="*/ 30 w 175"/>
                <a:gd name="T35" fmla="*/ 109 h 176"/>
                <a:gd name="T36" fmla="*/ 42 w 175"/>
                <a:gd name="T37" fmla="*/ 130 h 176"/>
                <a:gd name="T38" fmla="*/ 33 w 175"/>
                <a:gd name="T39" fmla="*/ 136 h 176"/>
                <a:gd name="T40" fmla="*/ 101 w 175"/>
                <a:gd name="T41" fmla="*/ 159 h 176"/>
                <a:gd name="T42" fmla="*/ 76 w 175"/>
                <a:gd name="T43" fmla="*/ 159 h 176"/>
                <a:gd name="T44" fmla="*/ 76 w 175"/>
                <a:gd name="T45" fmla="*/ 148 h 176"/>
                <a:gd name="T46" fmla="*/ 101 w 175"/>
                <a:gd name="T47" fmla="*/ 148 h 176"/>
                <a:gd name="T48" fmla="*/ 101 w 175"/>
                <a:gd name="T49" fmla="*/ 159 h 176"/>
                <a:gd name="T50" fmla="*/ 87 w 175"/>
                <a:gd name="T51" fmla="*/ 120 h 176"/>
                <a:gd name="T52" fmla="*/ 55 w 175"/>
                <a:gd name="T53" fmla="*/ 88 h 176"/>
                <a:gd name="T54" fmla="*/ 87 w 175"/>
                <a:gd name="T55" fmla="*/ 56 h 176"/>
                <a:gd name="T56" fmla="*/ 119 w 175"/>
                <a:gd name="T57" fmla="*/ 88 h 176"/>
                <a:gd name="T58" fmla="*/ 87 w 175"/>
                <a:gd name="T59" fmla="*/ 120 h 176"/>
                <a:gd name="T60" fmla="*/ 142 w 175"/>
                <a:gd name="T61" fmla="*/ 40 h 176"/>
                <a:gd name="T62" fmla="*/ 154 w 175"/>
                <a:gd name="T63" fmla="*/ 62 h 176"/>
                <a:gd name="T64" fmla="*/ 145 w 175"/>
                <a:gd name="T65" fmla="*/ 67 h 176"/>
                <a:gd name="T66" fmla="*/ 133 w 175"/>
                <a:gd name="T67" fmla="*/ 46 h 176"/>
                <a:gd name="T68" fmla="*/ 142 w 175"/>
                <a:gd name="T69" fmla="*/ 40 h 176"/>
                <a:gd name="T70" fmla="*/ 144 w 175"/>
                <a:gd name="T71" fmla="*/ 133 h 176"/>
                <a:gd name="T72" fmla="*/ 134 w 175"/>
                <a:gd name="T73" fmla="*/ 128 h 176"/>
                <a:gd name="T74" fmla="*/ 146 w 175"/>
                <a:gd name="T75" fmla="*/ 106 h 176"/>
                <a:gd name="T76" fmla="*/ 156 w 175"/>
                <a:gd name="T77" fmla="*/ 111 h 176"/>
                <a:gd name="T78" fmla="*/ 144 w 175"/>
                <a:gd name="T7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6">
                  <a:moveTo>
                    <a:pt x="87" y="0"/>
                  </a:moveTo>
                  <a:cubicBezTo>
                    <a:pt x="39" y="0"/>
                    <a:pt x="0" y="40"/>
                    <a:pt x="0" y="88"/>
                  </a:cubicBezTo>
                  <a:cubicBezTo>
                    <a:pt x="0" y="136"/>
                    <a:pt x="39" y="176"/>
                    <a:pt x="87" y="176"/>
                  </a:cubicBezTo>
                  <a:cubicBezTo>
                    <a:pt x="136" y="176"/>
                    <a:pt x="175" y="136"/>
                    <a:pt x="175" y="88"/>
                  </a:cubicBezTo>
                  <a:cubicBezTo>
                    <a:pt x="175" y="40"/>
                    <a:pt x="136" y="0"/>
                    <a:pt x="87" y="0"/>
                  </a:cubicBezTo>
                  <a:close/>
                  <a:moveTo>
                    <a:pt x="73" y="17"/>
                  </a:moveTo>
                  <a:cubicBezTo>
                    <a:pt x="98" y="17"/>
                    <a:pt x="98" y="17"/>
                    <a:pt x="98" y="17"/>
                  </a:cubicBezTo>
                  <a:cubicBezTo>
                    <a:pt x="98" y="28"/>
                    <a:pt x="98" y="28"/>
                    <a:pt x="98" y="28"/>
                  </a:cubicBezTo>
                  <a:cubicBezTo>
                    <a:pt x="73" y="28"/>
                    <a:pt x="73" y="28"/>
                    <a:pt x="73" y="28"/>
                  </a:cubicBezTo>
                  <a:lnTo>
                    <a:pt x="73" y="17"/>
                  </a:lnTo>
                  <a:close/>
                  <a:moveTo>
                    <a:pt x="31" y="43"/>
                  </a:moveTo>
                  <a:cubicBezTo>
                    <a:pt x="40" y="48"/>
                    <a:pt x="40" y="48"/>
                    <a:pt x="40" y="48"/>
                  </a:cubicBezTo>
                  <a:cubicBezTo>
                    <a:pt x="28" y="70"/>
                    <a:pt x="28" y="70"/>
                    <a:pt x="28" y="70"/>
                  </a:cubicBezTo>
                  <a:cubicBezTo>
                    <a:pt x="19" y="64"/>
                    <a:pt x="19" y="64"/>
                    <a:pt x="19" y="64"/>
                  </a:cubicBezTo>
                  <a:lnTo>
                    <a:pt x="31" y="43"/>
                  </a:lnTo>
                  <a:close/>
                  <a:moveTo>
                    <a:pt x="33" y="136"/>
                  </a:moveTo>
                  <a:cubicBezTo>
                    <a:pt x="20" y="114"/>
                    <a:pt x="20" y="114"/>
                    <a:pt x="20" y="114"/>
                  </a:cubicBezTo>
                  <a:cubicBezTo>
                    <a:pt x="30" y="109"/>
                    <a:pt x="30" y="109"/>
                    <a:pt x="30" y="109"/>
                  </a:cubicBezTo>
                  <a:cubicBezTo>
                    <a:pt x="42" y="130"/>
                    <a:pt x="42" y="130"/>
                    <a:pt x="42" y="130"/>
                  </a:cubicBezTo>
                  <a:lnTo>
                    <a:pt x="33" y="136"/>
                  </a:lnTo>
                  <a:close/>
                  <a:moveTo>
                    <a:pt x="101" y="159"/>
                  </a:moveTo>
                  <a:cubicBezTo>
                    <a:pt x="76" y="159"/>
                    <a:pt x="76" y="159"/>
                    <a:pt x="76" y="159"/>
                  </a:cubicBezTo>
                  <a:cubicBezTo>
                    <a:pt x="76" y="148"/>
                    <a:pt x="76" y="148"/>
                    <a:pt x="76" y="148"/>
                  </a:cubicBezTo>
                  <a:cubicBezTo>
                    <a:pt x="101" y="148"/>
                    <a:pt x="101" y="148"/>
                    <a:pt x="101" y="148"/>
                  </a:cubicBezTo>
                  <a:lnTo>
                    <a:pt x="101" y="159"/>
                  </a:lnTo>
                  <a:close/>
                  <a:moveTo>
                    <a:pt x="87" y="120"/>
                  </a:moveTo>
                  <a:cubicBezTo>
                    <a:pt x="70" y="120"/>
                    <a:pt x="55" y="106"/>
                    <a:pt x="55" y="88"/>
                  </a:cubicBezTo>
                  <a:cubicBezTo>
                    <a:pt x="55" y="70"/>
                    <a:pt x="70" y="56"/>
                    <a:pt x="87" y="56"/>
                  </a:cubicBezTo>
                  <a:cubicBezTo>
                    <a:pt x="105" y="56"/>
                    <a:pt x="119" y="70"/>
                    <a:pt x="119" y="88"/>
                  </a:cubicBezTo>
                  <a:cubicBezTo>
                    <a:pt x="119" y="106"/>
                    <a:pt x="105" y="120"/>
                    <a:pt x="87" y="120"/>
                  </a:cubicBezTo>
                  <a:close/>
                  <a:moveTo>
                    <a:pt x="142" y="40"/>
                  </a:moveTo>
                  <a:cubicBezTo>
                    <a:pt x="154" y="62"/>
                    <a:pt x="154" y="62"/>
                    <a:pt x="154" y="62"/>
                  </a:cubicBezTo>
                  <a:cubicBezTo>
                    <a:pt x="145" y="67"/>
                    <a:pt x="145" y="67"/>
                    <a:pt x="145" y="67"/>
                  </a:cubicBezTo>
                  <a:cubicBezTo>
                    <a:pt x="133" y="46"/>
                    <a:pt x="133" y="46"/>
                    <a:pt x="133" y="46"/>
                  </a:cubicBezTo>
                  <a:lnTo>
                    <a:pt x="142" y="40"/>
                  </a:lnTo>
                  <a:close/>
                  <a:moveTo>
                    <a:pt x="144" y="133"/>
                  </a:moveTo>
                  <a:cubicBezTo>
                    <a:pt x="134" y="128"/>
                    <a:pt x="134" y="128"/>
                    <a:pt x="134" y="128"/>
                  </a:cubicBezTo>
                  <a:cubicBezTo>
                    <a:pt x="146" y="106"/>
                    <a:pt x="146" y="106"/>
                    <a:pt x="146" y="106"/>
                  </a:cubicBezTo>
                  <a:cubicBezTo>
                    <a:pt x="156" y="111"/>
                    <a:pt x="156" y="111"/>
                    <a:pt x="156" y="111"/>
                  </a:cubicBezTo>
                  <a:lnTo>
                    <a:pt x="144" y="133"/>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1" name="Freeform 712"/>
            <p:cNvSpPr>
              <a:spLocks/>
            </p:cNvSpPr>
            <p:nvPr/>
          </p:nvSpPr>
          <p:spPr bwMode="auto">
            <a:xfrm>
              <a:off x="2252663" y="4216401"/>
              <a:ext cx="82550" cy="101600"/>
            </a:xfrm>
            <a:custGeom>
              <a:avLst/>
              <a:gdLst>
                <a:gd name="T0" fmla="*/ 52 w 52"/>
                <a:gd name="T1" fmla="*/ 12 h 64"/>
                <a:gd name="T2" fmla="*/ 23 w 52"/>
                <a:gd name="T3" fmla="*/ 64 h 64"/>
                <a:gd name="T4" fmla="*/ 0 w 52"/>
                <a:gd name="T5" fmla="*/ 52 h 64"/>
                <a:gd name="T6" fmla="*/ 28 w 52"/>
                <a:gd name="T7" fmla="*/ 0 h 64"/>
                <a:gd name="T8" fmla="*/ 52 w 52"/>
                <a:gd name="T9" fmla="*/ 12 h 64"/>
              </a:gdLst>
              <a:ahLst/>
              <a:cxnLst>
                <a:cxn ang="0">
                  <a:pos x="T0" y="T1"/>
                </a:cxn>
                <a:cxn ang="0">
                  <a:pos x="T2" y="T3"/>
                </a:cxn>
                <a:cxn ang="0">
                  <a:pos x="T4" y="T5"/>
                </a:cxn>
                <a:cxn ang="0">
                  <a:pos x="T6" y="T7"/>
                </a:cxn>
                <a:cxn ang="0">
                  <a:pos x="T8" y="T9"/>
                </a:cxn>
              </a:cxnLst>
              <a:rect l="0" t="0" r="r" b="b"/>
              <a:pathLst>
                <a:path w="52" h="64">
                  <a:moveTo>
                    <a:pt x="52" y="12"/>
                  </a:moveTo>
                  <a:lnTo>
                    <a:pt x="23" y="64"/>
                  </a:lnTo>
                  <a:lnTo>
                    <a:pt x="0" y="52"/>
                  </a:lnTo>
                  <a:lnTo>
                    <a:pt x="28" y="0"/>
                  </a:lnTo>
                  <a:lnTo>
                    <a:pt x="52"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2" name="Freeform 713"/>
            <p:cNvSpPr>
              <a:spLocks/>
            </p:cNvSpPr>
            <p:nvPr/>
          </p:nvSpPr>
          <p:spPr bwMode="auto">
            <a:xfrm>
              <a:off x="2249488" y="3968751"/>
              <a:ext cx="77788" cy="101600"/>
            </a:xfrm>
            <a:custGeom>
              <a:avLst/>
              <a:gdLst>
                <a:gd name="T0" fmla="*/ 49 w 49"/>
                <a:gd name="T1" fmla="*/ 52 h 64"/>
                <a:gd name="T2" fmla="*/ 28 w 49"/>
                <a:gd name="T3" fmla="*/ 64 h 64"/>
                <a:gd name="T4" fmla="*/ 0 w 49"/>
                <a:gd name="T5" fmla="*/ 14 h 64"/>
                <a:gd name="T6" fmla="*/ 21 w 49"/>
                <a:gd name="T7" fmla="*/ 0 h 64"/>
                <a:gd name="T8" fmla="*/ 49 w 49"/>
                <a:gd name="T9" fmla="*/ 52 h 64"/>
              </a:gdLst>
              <a:ahLst/>
              <a:cxnLst>
                <a:cxn ang="0">
                  <a:pos x="T0" y="T1"/>
                </a:cxn>
                <a:cxn ang="0">
                  <a:pos x="T2" y="T3"/>
                </a:cxn>
                <a:cxn ang="0">
                  <a:pos x="T4" y="T5"/>
                </a:cxn>
                <a:cxn ang="0">
                  <a:pos x="T6" y="T7"/>
                </a:cxn>
                <a:cxn ang="0">
                  <a:pos x="T8" y="T9"/>
                </a:cxn>
              </a:cxnLst>
              <a:rect l="0" t="0" r="r" b="b"/>
              <a:pathLst>
                <a:path w="49" h="64">
                  <a:moveTo>
                    <a:pt x="49" y="52"/>
                  </a:moveTo>
                  <a:lnTo>
                    <a:pt x="28" y="64"/>
                  </a:lnTo>
                  <a:lnTo>
                    <a:pt x="0" y="14"/>
                  </a:lnTo>
                  <a:lnTo>
                    <a:pt x="21" y="0"/>
                  </a:lnTo>
                  <a:lnTo>
                    <a:pt x="49"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3" name="Rectangle 714"/>
            <p:cNvSpPr>
              <a:spLocks noChangeArrowheads="1"/>
            </p:cNvSpPr>
            <p:nvPr/>
          </p:nvSpPr>
          <p:spPr bwMode="auto">
            <a:xfrm>
              <a:off x="2035176"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4" name="Freeform 715"/>
            <p:cNvSpPr>
              <a:spLocks/>
            </p:cNvSpPr>
            <p:nvPr/>
          </p:nvSpPr>
          <p:spPr bwMode="auto">
            <a:xfrm>
              <a:off x="1825626" y="4227513"/>
              <a:ext cx="82550" cy="101600"/>
            </a:xfrm>
            <a:custGeom>
              <a:avLst/>
              <a:gdLst>
                <a:gd name="T0" fmla="*/ 52 w 52"/>
                <a:gd name="T1" fmla="*/ 50 h 64"/>
                <a:gd name="T2" fmla="*/ 30 w 52"/>
                <a:gd name="T3" fmla="*/ 64 h 64"/>
                <a:gd name="T4" fmla="*/ 0 w 52"/>
                <a:gd name="T5" fmla="*/ 12 h 64"/>
                <a:gd name="T6" fmla="*/ 23 w 52"/>
                <a:gd name="T7" fmla="*/ 0 h 64"/>
                <a:gd name="T8" fmla="*/ 52 w 52"/>
                <a:gd name="T9" fmla="*/ 50 h 64"/>
              </a:gdLst>
              <a:ahLst/>
              <a:cxnLst>
                <a:cxn ang="0">
                  <a:pos x="T0" y="T1"/>
                </a:cxn>
                <a:cxn ang="0">
                  <a:pos x="T2" y="T3"/>
                </a:cxn>
                <a:cxn ang="0">
                  <a:pos x="T4" y="T5"/>
                </a:cxn>
                <a:cxn ang="0">
                  <a:pos x="T6" y="T7"/>
                </a:cxn>
                <a:cxn ang="0">
                  <a:pos x="T8" y="T9"/>
                </a:cxn>
              </a:cxnLst>
              <a:rect l="0" t="0" r="r" b="b"/>
              <a:pathLst>
                <a:path w="52" h="64">
                  <a:moveTo>
                    <a:pt x="52" y="50"/>
                  </a:moveTo>
                  <a:lnTo>
                    <a:pt x="30" y="64"/>
                  </a:lnTo>
                  <a:lnTo>
                    <a:pt x="0" y="12"/>
                  </a:lnTo>
                  <a:lnTo>
                    <a:pt x="23" y="0"/>
                  </a:lnTo>
                  <a:lnTo>
                    <a:pt x="52"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5" name="Freeform 716"/>
            <p:cNvSpPr>
              <a:spLocks/>
            </p:cNvSpPr>
            <p:nvPr/>
          </p:nvSpPr>
          <p:spPr bwMode="auto">
            <a:xfrm>
              <a:off x="1820863" y="3979863"/>
              <a:ext cx="79375" cy="101600"/>
            </a:xfrm>
            <a:custGeom>
              <a:avLst/>
              <a:gdLst>
                <a:gd name="T0" fmla="*/ 50 w 50"/>
                <a:gd name="T1" fmla="*/ 12 h 64"/>
                <a:gd name="T2" fmla="*/ 21 w 50"/>
                <a:gd name="T3" fmla="*/ 64 h 64"/>
                <a:gd name="T4" fmla="*/ 0 w 50"/>
                <a:gd name="T5" fmla="*/ 50 h 64"/>
                <a:gd name="T6" fmla="*/ 29 w 50"/>
                <a:gd name="T7" fmla="*/ 0 h 64"/>
                <a:gd name="T8" fmla="*/ 50 w 50"/>
                <a:gd name="T9" fmla="*/ 12 h 64"/>
              </a:gdLst>
              <a:ahLst/>
              <a:cxnLst>
                <a:cxn ang="0">
                  <a:pos x="T0" y="T1"/>
                </a:cxn>
                <a:cxn ang="0">
                  <a:pos x="T2" y="T3"/>
                </a:cxn>
                <a:cxn ang="0">
                  <a:pos x="T4" y="T5"/>
                </a:cxn>
                <a:cxn ang="0">
                  <a:pos x="T6" y="T7"/>
                </a:cxn>
                <a:cxn ang="0">
                  <a:pos x="T8" y="T9"/>
                </a:cxn>
              </a:cxnLst>
              <a:rect l="0" t="0" r="r" b="b"/>
              <a:pathLst>
                <a:path w="50" h="64">
                  <a:moveTo>
                    <a:pt x="50" y="12"/>
                  </a:moveTo>
                  <a:lnTo>
                    <a:pt x="21" y="64"/>
                  </a:lnTo>
                  <a:lnTo>
                    <a:pt x="0" y="50"/>
                  </a:lnTo>
                  <a:lnTo>
                    <a:pt x="29" y="0"/>
                  </a:lnTo>
                  <a:lnTo>
                    <a:pt x="5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6" name="Rectangle 717"/>
            <p:cNvSpPr>
              <a:spLocks noChangeArrowheads="1"/>
            </p:cNvSpPr>
            <p:nvPr/>
          </p:nvSpPr>
          <p:spPr bwMode="auto">
            <a:xfrm>
              <a:off x="2024063" y="3883026"/>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7" name="Oval 718"/>
            <p:cNvSpPr>
              <a:spLocks noChangeArrowheads="1"/>
            </p:cNvSpPr>
            <p:nvPr/>
          </p:nvSpPr>
          <p:spPr bwMode="auto">
            <a:xfrm>
              <a:off x="1955801" y="4029076"/>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8" name="Freeform 719"/>
            <p:cNvSpPr>
              <a:spLocks noEditPoints="1"/>
            </p:cNvSpPr>
            <p:nvPr/>
          </p:nvSpPr>
          <p:spPr bwMode="auto">
            <a:xfrm>
              <a:off x="6103938" y="3575051"/>
              <a:ext cx="1147763" cy="1147763"/>
            </a:xfrm>
            <a:custGeom>
              <a:avLst/>
              <a:gdLst>
                <a:gd name="T0" fmla="*/ 153 w 306"/>
                <a:gd name="T1" fmla="*/ 0 h 306"/>
                <a:gd name="T2" fmla="*/ 0 w 306"/>
                <a:gd name="T3" fmla="*/ 153 h 306"/>
                <a:gd name="T4" fmla="*/ 153 w 306"/>
                <a:gd name="T5" fmla="*/ 306 h 306"/>
                <a:gd name="T6" fmla="*/ 306 w 306"/>
                <a:gd name="T7" fmla="*/ 153 h 306"/>
                <a:gd name="T8" fmla="*/ 153 w 306"/>
                <a:gd name="T9" fmla="*/ 0 h 306"/>
                <a:gd name="T10" fmla="*/ 153 w 306"/>
                <a:gd name="T11" fmla="*/ 263 h 306"/>
                <a:gd name="T12" fmla="*/ 43 w 306"/>
                <a:gd name="T13" fmla="*/ 153 h 306"/>
                <a:gd name="T14" fmla="*/ 153 w 306"/>
                <a:gd name="T15" fmla="*/ 43 h 306"/>
                <a:gd name="T16" fmla="*/ 263 w 306"/>
                <a:gd name="T17" fmla="*/ 153 h 306"/>
                <a:gd name="T18" fmla="*/ 153 w 306"/>
                <a:gd name="T19" fmla="*/ 26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306">
                  <a:moveTo>
                    <a:pt x="153" y="0"/>
                  </a:moveTo>
                  <a:cubicBezTo>
                    <a:pt x="68" y="0"/>
                    <a:pt x="0" y="68"/>
                    <a:pt x="0" y="153"/>
                  </a:cubicBezTo>
                  <a:cubicBezTo>
                    <a:pt x="0" y="238"/>
                    <a:pt x="68" y="306"/>
                    <a:pt x="153" y="306"/>
                  </a:cubicBezTo>
                  <a:cubicBezTo>
                    <a:pt x="238" y="306"/>
                    <a:pt x="306" y="238"/>
                    <a:pt x="306" y="153"/>
                  </a:cubicBezTo>
                  <a:cubicBezTo>
                    <a:pt x="306" y="68"/>
                    <a:pt x="238" y="0"/>
                    <a:pt x="153" y="0"/>
                  </a:cubicBezTo>
                  <a:close/>
                  <a:moveTo>
                    <a:pt x="153" y="263"/>
                  </a:moveTo>
                  <a:cubicBezTo>
                    <a:pt x="92" y="263"/>
                    <a:pt x="43" y="214"/>
                    <a:pt x="43" y="153"/>
                  </a:cubicBezTo>
                  <a:cubicBezTo>
                    <a:pt x="43" y="92"/>
                    <a:pt x="92" y="43"/>
                    <a:pt x="153" y="43"/>
                  </a:cubicBezTo>
                  <a:cubicBezTo>
                    <a:pt x="214" y="43"/>
                    <a:pt x="263" y="92"/>
                    <a:pt x="263" y="153"/>
                  </a:cubicBezTo>
                  <a:cubicBezTo>
                    <a:pt x="263" y="214"/>
                    <a:pt x="214" y="263"/>
                    <a:pt x="153" y="263"/>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59" name="Freeform 720"/>
            <p:cNvSpPr>
              <a:spLocks noEditPoints="1"/>
            </p:cNvSpPr>
            <p:nvPr/>
          </p:nvSpPr>
          <p:spPr bwMode="auto">
            <a:xfrm>
              <a:off x="6265863" y="3736976"/>
              <a:ext cx="823913" cy="823913"/>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198 h 220"/>
                <a:gd name="T12" fmla="*/ 22 w 220"/>
                <a:gd name="T13" fmla="*/ 110 h 220"/>
                <a:gd name="T14" fmla="*/ 110 w 220"/>
                <a:gd name="T15" fmla="*/ 22 h 220"/>
                <a:gd name="T16" fmla="*/ 197 w 220"/>
                <a:gd name="T17" fmla="*/ 110 h 220"/>
                <a:gd name="T18" fmla="*/ 110 w 220"/>
                <a:gd name="T19" fmla="*/ 1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98"/>
                  </a:moveTo>
                  <a:cubicBezTo>
                    <a:pt x="62" y="198"/>
                    <a:pt x="22" y="158"/>
                    <a:pt x="22" y="110"/>
                  </a:cubicBezTo>
                  <a:cubicBezTo>
                    <a:pt x="22" y="62"/>
                    <a:pt x="62" y="22"/>
                    <a:pt x="110" y="22"/>
                  </a:cubicBezTo>
                  <a:cubicBezTo>
                    <a:pt x="158" y="22"/>
                    <a:pt x="197" y="62"/>
                    <a:pt x="197" y="110"/>
                  </a:cubicBezTo>
                  <a:cubicBezTo>
                    <a:pt x="197" y="158"/>
                    <a:pt x="158" y="198"/>
                    <a:pt x="110" y="19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0" name="Freeform 721"/>
            <p:cNvSpPr>
              <a:spLocks noEditPoints="1"/>
            </p:cNvSpPr>
            <p:nvPr/>
          </p:nvSpPr>
          <p:spPr bwMode="auto">
            <a:xfrm>
              <a:off x="6348413" y="3817938"/>
              <a:ext cx="655638" cy="660400"/>
            </a:xfrm>
            <a:custGeom>
              <a:avLst/>
              <a:gdLst>
                <a:gd name="T0" fmla="*/ 88 w 175"/>
                <a:gd name="T1" fmla="*/ 0 h 176"/>
                <a:gd name="T2" fmla="*/ 0 w 175"/>
                <a:gd name="T3" fmla="*/ 88 h 176"/>
                <a:gd name="T4" fmla="*/ 88 w 175"/>
                <a:gd name="T5" fmla="*/ 176 h 176"/>
                <a:gd name="T6" fmla="*/ 175 w 175"/>
                <a:gd name="T7" fmla="*/ 88 h 176"/>
                <a:gd name="T8" fmla="*/ 88 w 175"/>
                <a:gd name="T9" fmla="*/ 0 h 176"/>
                <a:gd name="T10" fmla="*/ 74 w 175"/>
                <a:gd name="T11" fmla="*/ 17 h 176"/>
                <a:gd name="T12" fmla="*/ 99 w 175"/>
                <a:gd name="T13" fmla="*/ 17 h 176"/>
                <a:gd name="T14" fmla="*/ 99 w 175"/>
                <a:gd name="T15" fmla="*/ 28 h 176"/>
                <a:gd name="T16" fmla="*/ 74 w 175"/>
                <a:gd name="T17" fmla="*/ 28 h 176"/>
                <a:gd name="T18" fmla="*/ 74 w 175"/>
                <a:gd name="T19" fmla="*/ 17 h 176"/>
                <a:gd name="T20" fmla="*/ 32 w 175"/>
                <a:gd name="T21" fmla="*/ 43 h 176"/>
                <a:gd name="T22" fmla="*/ 41 w 175"/>
                <a:gd name="T23" fmla="*/ 48 h 176"/>
                <a:gd name="T24" fmla="*/ 29 w 175"/>
                <a:gd name="T25" fmla="*/ 70 h 176"/>
                <a:gd name="T26" fmla="*/ 19 w 175"/>
                <a:gd name="T27" fmla="*/ 64 h 176"/>
                <a:gd name="T28" fmla="*/ 32 w 175"/>
                <a:gd name="T29" fmla="*/ 43 h 176"/>
                <a:gd name="T30" fmla="*/ 33 w 175"/>
                <a:gd name="T31" fmla="*/ 136 h 176"/>
                <a:gd name="T32" fmla="*/ 21 w 175"/>
                <a:gd name="T33" fmla="*/ 114 h 176"/>
                <a:gd name="T34" fmla="*/ 30 w 175"/>
                <a:gd name="T35" fmla="*/ 109 h 176"/>
                <a:gd name="T36" fmla="*/ 43 w 175"/>
                <a:gd name="T37" fmla="*/ 130 h 176"/>
                <a:gd name="T38" fmla="*/ 33 w 175"/>
                <a:gd name="T39" fmla="*/ 136 h 176"/>
                <a:gd name="T40" fmla="*/ 102 w 175"/>
                <a:gd name="T41" fmla="*/ 159 h 176"/>
                <a:gd name="T42" fmla="*/ 77 w 175"/>
                <a:gd name="T43" fmla="*/ 159 h 176"/>
                <a:gd name="T44" fmla="*/ 77 w 175"/>
                <a:gd name="T45" fmla="*/ 148 h 176"/>
                <a:gd name="T46" fmla="*/ 102 w 175"/>
                <a:gd name="T47" fmla="*/ 148 h 176"/>
                <a:gd name="T48" fmla="*/ 102 w 175"/>
                <a:gd name="T49" fmla="*/ 159 h 176"/>
                <a:gd name="T50" fmla="*/ 88 w 175"/>
                <a:gd name="T51" fmla="*/ 120 h 176"/>
                <a:gd name="T52" fmla="*/ 56 w 175"/>
                <a:gd name="T53" fmla="*/ 88 h 176"/>
                <a:gd name="T54" fmla="*/ 88 w 175"/>
                <a:gd name="T55" fmla="*/ 56 h 176"/>
                <a:gd name="T56" fmla="*/ 120 w 175"/>
                <a:gd name="T57" fmla="*/ 88 h 176"/>
                <a:gd name="T58" fmla="*/ 88 w 175"/>
                <a:gd name="T59" fmla="*/ 120 h 176"/>
                <a:gd name="T60" fmla="*/ 143 w 175"/>
                <a:gd name="T61" fmla="*/ 40 h 176"/>
                <a:gd name="T62" fmla="*/ 155 w 175"/>
                <a:gd name="T63" fmla="*/ 62 h 176"/>
                <a:gd name="T64" fmla="*/ 146 w 175"/>
                <a:gd name="T65" fmla="*/ 67 h 176"/>
                <a:gd name="T66" fmla="*/ 133 w 175"/>
                <a:gd name="T67" fmla="*/ 46 h 176"/>
                <a:gd name="T68" fmla="*/ 143 w 175"/>
                <a:gd name="T69" fmla="*/ 40 h 176"/>
                <a:gd name="T70" fmla="*/ 144 w 175"/>
                <a:gd name="T71" fmla="*/ 133 h 176"/>
                <a:gd name="T72" fmla="*/ 135 w 175"/>
                <a:gd name="T73" fmla="*/ 128 h 176"/>
                <a:gd name="T74" fmla="*/ 147 w 175"/>
                <a:gd name="T75" fmla="*/ 106 h 176"/>
                <a:gd name="T76" fmla="*/ 157 w 175"/>
                <a:gd name="T77" fmla="*/ 111 h 176"/>
                <a:gd name="T78" fmla="*/ 144 w 175"/>
                <a:gd name="T7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176">
                  <a:moveTo>
                    <a:pt x="88" y="0"/>
                  </a:moveTo>
                  <a:cubicBezTo>
                    <a:pt x="40" y="0"/>
                    <a:pt x="0" y="40"/>
                    <a:pt x="0" y="88"/>
                  </a:cubicBezTo>
                  <a:cubicBezTo>
                    <a:pt x="0" y="136"/>
                    <a:pt x="40" y="176"/>
                    <a:pt x="88" y="176"/>
                  </a:cubicBezTo>
                  <a:cubicBezTo>
                    <a:pt x="136" y="176"/>
                    <a:pt x="175" y="136"/>
                    <a:pt x="175" y="88"/>
                  </a:cubicBezTo>
                  <a:cubicBezTo>
                    <a:pt x="175" y="40"/>
                    <a:pt x="136" y="0"/>
                    <a:pt x="88" y="0"/>
                  </a:cubicBezTo>
                  <a:close/>
                  <a:moveTo>
                    <a:pt x="74" y="17"/>
                  </a:moveTo>
                  <a:cubicBezTo>
                    <a:pt x="99" y="17"/>
                    <a:pt x="99" y="17"/>
                    <a:pt x="99" y="17"/>
                  </a:cubicBezTo>
                  <a:cubicBezTo>
                    <a:pt x="99" y="28"/>
                    <a:pt x="99" y="28"/>
                    <a:pt x="99" y="28"/>
                  </a:cubicBezTo>
                  <a:cubicBezTo>
                    <a:pt x="74" y="28"/>
                    <a:pt x="74" y="28"/>
                    <a:pt x="74" y="28"/>
                  </a:cubicBezTo>
                  <a:lnTo>
                    <a:pt x="74" y="17"/>
                  </a:lnTo>
                  <a:close/>
                  <a:moveTo>
                    <a:pt x="32" y="43"/>
                  </a:moveTo>
                  <a:cubicBezTo>
                    <a:pt x="41" y="48"/>
                    <a:pt x="41" y="48"/>
                    <a:pt x="41" y="48"/>
                  </a:cubicBezTo>
                  <a:cubicBezTo>
                    <a:pt x="29" y="70"/>
                    <a:pt x="29" y="70"/>
                    <a:pt x="29" y="70"/>
                  </a:cubicBezTo>
                  <a:cubicBezTo>
                    <a:pt x="19" y="64"/>
                    <a:pt x="19" y="64"/>
                    <a:pt x="19" y="64"/>
                  </a:cubicBezTo>
                  <a:lnTo>
                    <a:pt x="32" y="43"/>
                  </a:lnTo>
                  <a:close/>
                  <a:moveTo>
                    <a:pt x="33" y="136"/>
                  </a:moveTo>
                  <a:cubicBezTo>
                    <a:pt x="21" y="114"/>
                    <a:pt x="21" y="114"/>
                    <a:pt x="21" y="114"/>
                  </a:cubicBezTo>
                  <a:cubicBezTo>
                    <a:pt x="30" y="109"/>
                    <a:pt x="30" y="109"/>
                    <a:pt x="30" y="109"/>
                  </a:cubicBezTo>
                  <a:cubicBezTo>
                    <a:pt x="43" y="130"/>
                    <a:pt x="43" y="130"/>
                    <a:pt x="43" y="130"/>
                  </a:cubicBezTo>
                  <a:lnTo>
                    <a:pt x="33" y="136"/>
                  </a:lnTo>
                  <a:close/>
                  <a:moveTo>
                    <a:pt x="102" y="159"/>
                  </a:moveTo>
                  <a:cubicBezTo>
                    <a:pt x="77" y="159"/>
                    <a:pt x="77" y="159"/>
                    <a:pt x="77" y="159"/>
                  </a:cubicBezTo>
                  <a:cubicBezTo>
                    <a:pt x="77" y="148"/>
                    <a:pt x="77" y="148"/>
                    <a:pt x="77" y="148"/>
                  </a:cubicBezTo>
                  <a:cubicBezTo>
                    <a:pt x="102" y="148"/>
                    <a:pt x="102" y="148"/>
                    <a:pt x="102" y="148"/>
                  </a:cubicBezTo>
                  <a:lnTo>
                    <a:pt x="102" y="159"/>
                  </a:lnTo>
                  <a:close/>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close/>
                  <a:moveTo>
                    <a:pt x="143" y="40"/>
                  </a:moveTo>
                  <a:cubicBezTo>
                    <a:pt x="155" y="62"/>
                    <a:pt x="155" y="62"/>
                    <a:pt x="155" y="62"/>
                  </a:cubicBezTo>
                  <a:cubicBezTo>
                    <a:pt x="146" y="67"/>
                    <a:pt x="146" y="67"/>
                    <a:pt x="146" y="67"/>
                  </a:cubicBezTo>
                  <a:cubicBezTo>
                    <a:pt x="133" y="46"/>
                    <a:pt x="133" y="46"/>
                    <a:pt x="133" y="46"/>
                  </a:cubicBezTo>
                  <a:lnTo>
                    <a:pt x="143" y="40"/>
                  </a:lnTo>
                  <a:close/>
                  <a:moveTo>
                    <a:pt x="144" y="133"/>
                  </a:moveTo>
                  <a:cubicBezTo>
                    <a:pt x="135" y="128"/>
                    <a:pt x="135" y="128"/>
                    <a:pt x="135" y="128"/>
                  </a:cubicBezTo>
                  <a:cubicBezTo>
                    <a:pt x="147" y="106"/>
                    <a:pt x="147" y="106"/>
                    <a:pt x="147" y="106"/>
                  </a:cubicBezTo>
                  <a:cubicBezTo>
                    <a:pt x="157" y="111"/>
                    <a:pt x="157" y="111"/>
                    <a:pt x="157" y="111"/>
                  </a:cubicBezTo>
                  <a:lnTo>
                    <a:pt x="144" y="133"/>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1" name="Freeform 722"/>
            <p:cNvSpPr>
              <a:spLocks/>
            </p:cNvSpPr>
            <p:nvPr/>
          </p:nvSpPr>
          <p:spPr bwMode="auto">
            <a:xfrm>
              <a:off x="6854826" y="4216401"/>
              <a:ext cx="80963" cy="101600"/>
            </a:xfrm>
            <a:custGeom>
              <a:avLst/>
              <a:gdLst>
                <a:gd name="T0" fmla="*/ 51 w 51"/>
                <a:gd name="T1" fmla="*/ 12 h 64"/>
                <a:gd name="T2" fmla="*/ 21 w 51"/>
                <a:gd name="T3" fmla="*/ 64 h 64"/>
                <a:gd name="T4" fmla="*/ 0 w 51"/>
                <a:gd name="T5" fmla="*/ 52 h 64"/>
                <a:gd name="T6" fmla="*/ 28 w 51"/>
                <a:gd name="T7" fmla="*/ 0 h 64"/>
                <a:gd name="T8" fmla="*/ 51 w 51"/>
                <a:gd name="T9" fmla="*/ 12 h 64"/>
              </a:gdLst>
              <a:ahLst/>
              <a:cxnLst>
                <a:cxn ang="0">
                  <a:pos x="T0" y="T1"/>
                </a:cxn>
                <a:cxn ang="0">
                  <a:pos x="T2" y="T3"/>
                </a:cxn>
                <a:cxn ang="0">
                  <a:pos x="T4" y="T5"/>
                </a:cxn>
                <a:cxn ang="0">
                  <a:pos x="T6" y="T7"/>
                </a:cxn>
                <a:cxn ang="0">
                  <a:pos x="T8" y="T9"/>
                </a:cxn>
              </a:cxnLst>
              <a:rect l="0" t="0" r="r" b="b"/>
              <a:pathLst>
                <a:path w="51" h="64">
                  <a:moveTo>
                    <a:pt x="51" y="12"/>
                  </a:moveTo>
                  <a:lnTo>
                    <a:pt x="21" y="64"/>
                  </a:lnTo>
                  <a:lnTo>
                    <a:pt x="0" y="52"/>
                  </a:lnTo>
                  <a:lnTo>
                    <a:pt x="28" y="0"/>
                  </a:lnTo>
                  <a:lnTo>
                    <a:pt x="51"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2" name="Freeform 723"/>
            <p:cNvSpPr>
              <a:spLocks/>
            </p:cNvSpPr>
            <p:nvPr/>
          </p:nvSpPr>
          <p:spPr bwMode="auto">
            <a:xfrm>
              <a:off x="6846888" y="3968751"/>
              <a:ext cx="82550" cy="101600"/>
            </a:xfrm>
            <a:custGeom>
              <a:avLst/>
              <a:gdLst>
                <a:gd name="T0" fmla="*/ 52 w 52"/>
                <a:gd name="T1" fmla="*/ 52 h 64"/>
                <a:gd name="T2" fmla="*/ 31 w 52"/>
                <a:gd name="T3" fmla="*/ 64 h 64"/>
                <a:gd name="T4" fmla="*/ 0 w 52"/>
                <a:gd name="T5" fmla="*/ 14 h 64"/>
                <a:gd name="T6" fmla="*/ 23 w 52"/>
                <a:gd name="T7" fmla="*/ 0 h 64"/>
                <a:gd name="T8" fmla="*/ 52 w 52"/>
                <a:gd name="T9" fmla="*/ 52 h 64"/>
              </a:gdLst>
              <a:ahLst/>
              <a:cxnLst>
                <a:cxn ang="0">
                  <a:pos x="T0" y="T1"/>
                </a:cxn>
                <a:cxn ang="0">
                  <a:pos x="T2" y="T3"/>
                </a:cxn>
                <a:cxn ang="0">
                  <a:pos x="T4" y="T5"/>
                </a:cxn>
                <a:cxn ang="0">
                  <a:pos x="T6" y="T7"/>
                </a:cxn>
                <a:cxn ang="0">
                  <a:pos x="T8" y="T9"/>
                </a:cxn>
              </a:cxnLst>
              <a:rect l="0" t="0" r="r" b="b"/>
              <a:pathLst>
                <a:path w="52" h="64">
                  <a:moveTo>
                    <a:pt x="52" y="52"/>
                  </a:moveTo>
                  <a:lnTo>
                    <a:pt x="31" y="64"/>
                  </a:lnTo>
                  <a:lnTo>
                    <a:pt x="0" y="14"/>
                  </a:lnTo>
                  <a:lnTo>
                    <a:pt x="23" y="0"/>
                  </a:lnTo>
                  <a:lnTo>
                    <a:pt x="52"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3" name="Rectangle 724"/>
            <p:cNvSpPr>
              <a:spLocks noChangeArrowheads="1"/>
            </p:cNvSpPr>
            <p:nvPr/>
          </p:nvSpPr>
          <p:spPr bwMode="auto">
            <a:xfrm>
              <a:off x="6637338"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4" name="Freeform 725"/>
            <p:cNvSpPr>
              <a:spLocks/>
            </p:cNvSpPr>
            <p:nvPr/>
          </p:nvSpPr>
          <p:spPr bwMode="auto">
            <a:xfrm>
              <a:off x="6426201" y="4227513"/>
              <a:ext cx="82550" cy="101600"/>
            </a:xfrm>
            <a:custGeom>
              <a:avLst/>
              <a:gdLst>
                <a:gd name="T0" fmla="*/ 52 w 52"/>
                <a:gd name="T1" fmla="*/ 50 h 64"/>
                <a:gd name="T2" fmla="*/ 29 w 52"/>
                <a:gd name="T3" fmla="*/ 64 h 64"/>
                <a:gd name="T4" fmla="*/ 0 w 52"/>
                <a:gd name="T5" fmla="*/ 12 h 64"/>
                <a:gd name="T6" fmla="*/ 21 w 52"/>
                <a:gd name="T7" fmla="*/ 0 h 64"/>
                <a:gd name="T8" fmla="*/ 52 w 52"/>
                <a:gd name="T9" fmla="*/ 50 h 64"/>
              </a:gdLst>
              <a:ahLst/>
              <a:cxnLst>
                <a:cxn ang="0">
                  <a:pos x="T0" y="T1"/>
                </a:cxn>
                <a:cxn ang="0">
                  <a:pos x="T2" y="T3"/>
                </a:cxn>
                <a:cxn ang="0">
                  <a:pos x="T4" y="T5"/>
                </a:cxn>
                <a:cxn ang="0">
                  <a:pos x="T6" y="T7"/>
                </a:cxn>
                <a:cxn ang="0">
                  <a:pos x="T8" y="T9"/>
                </a:cxn>
              </a:cxnLst>
              <a:rect l="0" t="0" r="r" b="b"/>
              <a:pathLst>
                <a:path w="52" h="64">
                  <a:moveTo>
                    <a:pt x="52" y="50"/>
                  </a:moveTo>
                  <a:lnTo>
                    <a:pt x="29" y="64"/>
                  </a:lnTo>
                  <a:lnTo>
                    <a:pt x="0" y="12"/>
                  </a:lnTo>
                  <a:lnTo>
                    <a:pt x="21" y="0"/>
                  </a:lnTo>
                  <a:lnTo>
                    <a:pt x="52" y="5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5" name="Freeform 726"/>
            <p:cNvSpPr>
              <a:spLocks/>
            </p:cNvSpPr>
            <p:nvPr/>
          </p:nvSpPr>
          <p:spPr bwMode="auto">
            <a:xfrm>
              <a:off x="6418263" y="3979863"/>
              <a:ext cx="82550" cy="101600"/>
            </a:xfrm>
            <a:custGeom>
              <a:avLst/>
              <a:gdLst>
                <a:gd name="T0" fmla="*/ 52 w 52"/>
                <a:gd name="T1" fmla="*/ 12 h 64"/>
                <a:gd name="T2" fmla="*/ 24 w 52"/>
                <a:gd name="T3" fmla="*/ 64 h 64"/>
                <a:gd name="T4" fmla="*/ 0 w 52"/>
                <a:gd name="T5" fmla="*/ 50 h 64"/>
                <a:gd name="T6" fmla="*/ 31 w 52"/>
                <a:gd name="T7" fmla="*/ 0 h 64"/>
                <a:gd name="T8" fmla="*/ 52 w 52"/>
                <a:gd name="T9" fmla="*/ 12 h 64"/>
              </a:gdLst>
              <a:ahLst/>
              <a:cxnLst>
                <a:cxn ang="0">
                  <a:pos x="T0" y="T1"/>
                </a:cxn>
                <a:cxn ang="0">
                  <a:pos x="T2" y="T3"/>
                </a:cxn>
                <a:cxn ang="0">
                  <a:pos x="T4" y="T5"/>
                </a:cxn>
                <a:cxn ang="0">
                  <a:pos x="T6" y="T7"/>
                </a:cxn>
                <a:cxn ang="0">
                  <a:pos x="T8" y="T9"/>
                </a:cxn>
              </a:cxnLst>
              <a:rect l="0" t="0" r="r" b="b"/>
              <a:pathLst>
                <a:path w="52" h="64">
                  <a:moveTo>
                    <a:pt x="52" y="12"/>
                  </a:moveTo>
                  <a:lnTo>
                    <a:pt x="24" y="64"/>
                  </a:lnTo>
                  <a:lnTo>
                    <a:pt x="0" y="50"/>
                  </a:lnTo>
                  <a:lnTo>
                    <a:pt x="31" y="0"/>
                  </a:lnTo>
                  <a:lnTo>
                    <a:pt x="52"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6" name="Rectangle 727"/>
            <p:cNvSpPr>
              <a:spLocks noChangeArrowheads="1"/>
            </p:cNvSpPr>
            <p:nvPr/>
          </p:nvSpPr>
          <p:spPr bwMode="auto">
            <a:xfrm>
              <a:off x="6624638" y="3883026"/>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67" name="Oval 728"/>
            <p:cNvSpPr>
              <a:spLocks noChangeArrowheads="1"/>
            </p:cNvSpPr>
            <p:nvPr/>
          </p:nvSpPr>
          <p:spPr bwMode="auto">
            <a:xfrm>
              <a:off x="6557963" y="4029076"/>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568" name="Group 567"/>
          <p:cNvGrpSpPr/>
          <p:nvPr/>
        </p:nvGrpSpPr>
        <p:grpSpPr>
          <a:xfrm>
            <a:off x="6755156" y="3086910"/>
            <a:ext cx="1115086" cy="338127"/>
            <a:chOff x="-122238" y="2528887"/>
            <a:chExt cx="5800726" cy="1758951"/>
          </a:xfrm>
        </p:grpSpPr>
        <p:sp>
          <p:nvSpPr>
            <p:cNvPr id="569" name="Freeform 792"/>
            <p:cNvSpPr>
              <a:spLocks/>
            </p:cNvSpPr>
            <p:nvPr/>
          </p:nvSpPr>
          <p:spPr bwMode="auto">
            <a:xfrm>
              <a:off x="-122238" y="2528887"/>
              <a:ext cx="5800726" cy="1555750"/>
            </a:xfrm>
            <a:custGeom>
              <a:avLst/>
              <a:gdLst>
                <a:gd name="T0" fmla="*/ 1540 w 1547"/>
                <a:gd name="T1" fmla="*/ 309 h 415"/>
                <a:gd name="T2" fmla="*/ 1524 w 1547"/>
                <a:gd name="T3" fmla="*/ 313 h 415"/>
                <a:gd name="T4" fmla="*/ 1487 w 1547"/>
                <a:gd name="T5" fmla="*/ 364 h 415"/>
                <a:gd name="T6" fmla="*/ 1343 w 1547"/>
                <a:gd name="T7" fmla="*/ 386 h 415"/>
                <a:gd name="T8" fmla="*/ 1340 w 1547"/>
                <a:gd name="T9" fmla="*/ 387 h 415"/>
                <a:gd name="T10" fmla="*/ 1311 w 1547"/>
                <a:gd name="T11" fmla="*/ 393 h 415"/>
                <a:gd name="T12" fmla="*/ 1283 w 1547"/>
                <a:gd name="T13" fmla="*/ 399 h 415"/>
                <a:gd name="T14" fmla="*/ 1274 w 1547"/>
                <a:gd name="T15" fmla="*/ 400 h 415"/>
                <a:gd name="T16" fmla="*/ 1267 w 1547"/>
                <a:gd name="T17" fmla="*/ 402 h 415"/>
                <a:gd name="T18" fmla="*/ 1256 w 1547"/>
                <a:gd name="T19" fmla="*/ 404 h 415"/>
                <a:gd name="T20" fmla="*/ 1254 w 1547"/>
                <a:gd name="T21" fmla="*/ 405 h 415"/>
                <a:gd name="T22" fmla="*/ 1245 w 1547"/>
                <a:gd name="T23" fmla="*/ 406 h 415"/>
                <a:gd name="T24" fmla="*/ 1237 w 1547"/>
                <a:gd name="T25" fmla="*/ 408 h 415"/>
                <a:gd name="T26" fmla="*/ 158 w 1547"/>
                <a:gd name="T27" fmla="*/ 408 h 415"/>
                <a:gd name="T28" fmla="*/ 152 w 1547"/>
                <a:gd name="T29" fmla="*/ 408 h 415"/>
                <a:gd name="T30" fmla="*/ 12 w 1547"/>
                <a:gd name="T31" fmla="*/ 383 h 415"/>
                <a:gd name="T32" fmla="*/ 0 w 1547"/>
                <a:gd name="T33" fmla="*/ 333 h 415"/>
                <a:gd name="T34" fmla="*/ 0 w 1547"/>
                <a:gd name="T35" fmla="*/ 292 h 415"/>
                <a:gd name="T36" fmla="*/ 16 w 1547"/>
                <a:gd name="T37" fmla="*/ 280 h 415"/>
                <a:gd name="T38" fmla="*/ 86 w 1547"/>
                <a:gd name="T39" fmla="*/ 180 h 415"/>
                <a:gd name="T40" fmla="*/ 416 w 1547"/>
                <a:gd name="T41" fmla="*/ 140 h 415"/>
                <a:gd name="T42" fmla="*/ 432 w 1547"/>
                <a:gd name="T43" fmla="*/ 132 h 415"/>
                <a:gd name="T44" fmla="*/ 432 w 1547"/>
                <a:gd name="T45" fmla="*/ 132 h 415"/>
                <a:gd name="T46" fmla="*/ 670 w 1547"/>
                <a:gd name="T47" fmla="*/ 27 h 415"/>
                <a:gd name="T48" fmla="*/ 673 w 1547"/>
                <a:gd name="T49" fmla="*/ 26 h 415"/>
                <a:gd name="T50" fmla="*/ 1088 w 1547"/>
                <a:gd name="T51" fmla="*/ 26 h 415"/>
                <a:gd name="T52" fmla="*/ 1092 w 1547"/>
                <a:gd name="T53" fmla="*/ 27 h 415"/>
                <a:gd name="T54" fmla="*/ 1382 w 1547"/>
                <a:gd name="T55" fmla="*/ 106 h 415"/>
                <a:gd name="T56" fmla="*/ 1387 w 1547"/>
                <a:gd name="T57" fmla="*/ 108 h 415"/>
                <a:gd name="T58" fmla="*/ 1486 w 1547"/>
                <a:gd name="T59" fmla="*/ 138 h 415"/>
                <a:gd name="T60" fmla="*/ 1530 w 1547"/>
                <a:gd name="T61" fmla="*/ 238 h 415"/>
                <a:gd name="T62" fmla="*/ 1540 w 1547"/>
                <a:gd name="T63" fmla="*/ 245 h 415"/>
                <a:gd name="T64" fmla="*/ 1540 w 1547"/>
                <a:gd name="T65"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415">
                  <a:moveTo>
                    <a:pt x="1540" y="309"/>
                  </a:moveTo>
                  <a:cubicBezTo>
                    <a:pt x="1524" y="313"/>
                    <a:pt x="1524" y="313"/>
                    <a:pt x="1524" y="313"/>
                  </a:cubicBezTo>
                  <a:cubicBezTo>
                    <a:pt x="1524" y="313"/>
                    <a:pt x="1524" y="351"/>
                    <a:pt x="1487" y="364"/>
                  </a:cubicBezTo>
                  <a:cubicBezTo>
                    <a:pt x="1449" y="377"/>
                    <a:pt x="1343" y="386"/>
                    <a:pt x="1343" y="386"/>
                  </a:cubicBezTo>
                  <a:cubicBezTo>
                    <a:pt x="1340" y="387"/>
                    <a:pt x="1340" y="387"/>
                    <a:pt x="1340" y="387"/>
                  </a:cubicBezTo>
                  <a:cubicBezTo>
                    <a:pt x="1311" y="393"/>
                    <a:pt x="1311" y="393"/>
                    <a:pt x="1311" y="393"/>
                  </a:cubicBezTo>
                  <a:cubicBezTo>
                    <a:pt x="1283" y="399"/>
                    <a:pt x="1283" y="399"/>
                    <a:pt x="1283" y="399"/>
                  </a:cubicBezTo>
                  <a:cubicBezTo>
                    <a:pt x="1274" y="400"/>
                    <a:pt x="1274" y="400"/>
                    <a:pt x="1274" y="400"/>
                  </a:cubicBezTo>
                  <a:cubicBezTo>
                    <a:pt x="1267" y="402"/>
                    <a:pt x="1267" y="402"/>
                    <a:pt x="1267" y="402"/>
                  </a:cubicBezTo>
                  <a:cubicBezTo>
                    <a:pt x="1256" y="404"/>
                    <a:pt x="1256" y="404"/>
                    <a:pt x="1256" y="404"/>
                  </a:cubicBezTo>
                  <a:cubicBezTo>
                    <a:pt x="1254" y="405"/>
                    <a:pt x="1254" y="405"/>
                    <a:pt x="1254" y="405"/>
                  </a:cubicBezTo>
                  <a:cubicBezTo>
                    <a:pt x="1245" y="406"/>
                    <a:pt x="1245" y="406"/>
                    <a:pt x="1245" y="406"/>
                  </a:cubicBezTo>
                  <a:cubicBezTo>
                    <a:pt x="1237" y="408"/>
                    <a:pt x="1237" y="408"/>
                    <a:pt x="1237" y="408"/>
                  </a:cubicBezTo>
                  <a:cubicBezTo>
                    <a:pt x="158" y="408"/>
                    <a:pt x="158" y="408"/>
                    <a:pt x="158" y="408"/>
                  </a:cubicBezTo>
                  <a:cubicBezTo>
                    <a:pt x="158" y="408"/>
                    <a:pt x="156" y="408"/>
                    <a:pt x="152" y="408"/>
                  </a:cubicBezTo>
                  <a:cubicBezTo>
                    <a:pt x="128" y="410"/>
                    <a:pt x="23" y="415"/>
                    <a:pt x="12" y="383"/>
                  </a:cubicBezTo>
                  <a:cubicBezTo>
                    <a:pt x="12" y="383"/>
                    <a:pt x="0" y="366"/>
                    <a:pt x="0" y="333"/>
                  </a:cubicBezTo>
                  <a:cubicBezTo>
                    <a:pt x="0" y="300"/>
                    <a:pt x="0" y="292"/>
                    <a:pt x="0" y="292"/>
                  </a:cubicBezTo>
                  <a:cubicBezTo>
                    <a:pt x="0" y="292"/>
                    <a:pt x="5" y="282"/>
                    <a:pt x="16" y="280"/>
                  </a:cubicBezTo>
                  <a:cubicBezTo>
                    <a:pt x="16" y="280"/>
                    <a:pt x="34" y="190"/>
                    <a:pt x="86" y="180"/>
                  </a:cubicBezTo>
                  <a:cubicBezTo>
                    <a:pt x="86" y="180"/>
                    <a:pt x="333" y="144"/>
                    <a:pt x="416" y="140"/>
                  </a:cubicBezTo>
                  <a:cubicBezTo>
                    <a:pt x="416" y="140"/>
                    <a:pt x="422" y="137"/>
                    <a:pt x="432" y="132"/>
                  </a:cubicBezTo>
                  <a:cubicBezTo>
                    <a:pt x="432" y="132"/>
                    <a:pt x="432" y="132"/>
                    <a:pt x="432" y="132"/>
                  </a:cubicBezTo>
                  <a:cubicBezTo>
                    <a:pt x="479" y="110"/>
                    <a:pt x="612" y="46"/>
                    <a:pt x="670" y="27"/>
                  </a:cubicBezTo>
                  <a:cubicBezTo>
                    <a:pt x="670" y="27"/>
                    <a:pt x="671" y="26"/>
                    <a:pt x="673" y="26"/>
                  </a:cubicBezTo>
                  <a:cubicBezTo>
                    <a:pt x="703" y="22"/>
                    <a:pt x="903" y="0"/>
                    <a:pt x="1088" y="26"/>
                  </a:cubicBezTo>
                  <a:cubicBezTo>
                    <a:pt x="1089" y="26"/>
                    <a:pt x="1091" y="26"/>
                    <a:pt x="1092" y="27"/>
                  </a:cubicBezTo>
                  <a:cubicBezTo>
                    <a:pt x="1092" y="27"/>
                    <a:pt x="1286" y="71"/>
                    <a:pt x="1382" y="106"/>
                  </a:cubicBezTo>
                  <a:cubicBezTo>
                    <a:pt x="1384" y="107"/>
                    <a:pt x="1386" y="108"/>
                    <a:pt x="1387" y="108"/>
                  </a:cubicBezTo>
                  <a:cubicBezTo>
                    <a:pt x="1387" y="108"/>
                    <a:pt x="1470" y="120"/>
                    <a:pt x="1486" y="138"/>
                  </a:cubicBezTo>
                  <a:cubicBezTo>
                    <a:pt x="1486" y="138"/>
                    <a:pt x="1521" y="186"/>
                    <a:pt x="1530" y="238"/>
                  </a:cubicBezTo>
                  <a:cubicBezTo>
                    <a:pt x="1530" y="238"/>
                    <a:pt x="1539" y="241"/>
                    <a:pt x="1540" y="245"/>
                  </a:cubicBezTo>
                  <a:cubicBezTo>
                    <a:pt x="1541" y="248"/>
                    <a:pt x="1547" y="301"/>
                    <a:pt x="1540" y="309"/>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0" name="Freeform 793"/>
            <p:cNvSpPr>
              <a:spLocks/>
            </p:cNvSpPr>
            <p:nvPr/>
          </p:nvSpPr>
          <p:spPr bwMode="auto">
            <a:xfrm>
              <a:off x="1722437" y="2627313"/>
              <a:ext cx="1789113" cy="471488"/>
            </a:xfrm>
            <a:custGeom>
              <a:avLst/>
              <a:gdLst>
                <a:gd name="T0" fmla="*/ 477 w 477"/>
                <a:gd name="T1" fmla="*/ 3 h 126"/>
                <a:gd name="T2" fmla="*/ 423 w 477"/>
                <a:gd name="T3" fmla="*/ 110 h 126"/>
                <a:gd name="T4" fmla="*/ 163 w 477"/>
                <a:gd name="T5" fmla="*/ 120 h 126"/>
                <a:gd name="T6" fmla="*/ 87 w 477"/>
                <a:gd name="T7" fmla="*/ 123 h 126"/>
                <a:gd name="T8" fmla="*/ 0 w 477"/>
                <a:gd name="T9" fmla="*/ 126 h 126"/>
                <a:gd name="T10" fmla="*/ 318 w 477"/>
                <a:gd name="T11" fmla="*/ 0 h 126"/>
                <a:gd name="T12" fmla="*/ 443 w 477"/>
                <a:gd name="T13" fmla="*/ 0 h 126"/>
                <a:gd name="T14" fmla="*/ 477 w 477"/>
                <a:gd name="T15" fmla="*/ 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126">
                  <a:moveTo>
                    <a:pt x="477" y="3"/>
                  </a:moveTo>
                  <a:cubicBezTo>
                    <a:pt x="423" y="110"/>
                    <a:pt x="423" y="110"/>
                    <a:pt x="423" y="110"/>
                  </a:cubicBezTo>
                  <a:cubicBezTo>
                    <a:pt x="347" y="113"/>
                    <a:pt x="247" y="117"/>
                    <a:pt x="163" y="120"/>
                  </a:cubicBezTo>
                  <a:cubicBezTo>
                    <a:pt x="87" y="123"/>
                    <a:pt x="87" y="123"/>
                    <a:pt x="87" y="123"/>
                  </a:cubicBezTo>
                  <a:cubicBezTo>
                    <a:pt x="35" y="125"/>
                    <a:pt x="0" y="126"/>
                    <a:pt x="0" y="126"/>
                  </a:cubicBezTo>
                  <a:cubicBezTo>
                    <a:pt x="0" y="126"/>
                    <a:pt x="171" y="0"/>
                    <a:pt x="318" y="0"/>
                  </a:cubicBezTo>
                  <a:cubicBezTo>
                    <a:pt x="443" y="0"/>
                    <a:pt x="443" y="0"/>
                    <a:pt x="443" y="0"/>
                  </a:cubicBezTo>
                  <a:cubicBezTo>
                    <a:pt x="443" y="0"/>
                    <a:pt x="456" y="1"/>
                    <a:pt x="477" y="3"/>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1" name="Freeform 794"/>
            <p:cNvSpPr>
              <a:spLocks noEditPoints="1"/>
            </p:cNvSpPr>
            <p:nvPr/>
          </p:nvSpPr>
          <p:spPr bwMode="auto">
            <a:xfrm>
              <a:off x="1622425" y="3040063"/>
              <a:ext cx="1844675" cy="490538"/>
            </a:xfrm>
            <a:custGeom>
              <a:avLst/>
              <a:gdLst>
                <a:gd name="T0" fmla="*/ 484 w 492"/>
                <a:gd name="T1" fmla="*/ 0 h 131"/>
                <a:gd name="T2" fmla="*/ 22 w 492"/>
                <a:gd name="T3" fmla="*/ 16 h 131"/>
                <a:gd name="T4" fmla="*/ 2 w 492"/>
                <a:gd name="T5" fmla="*/ 131 h 131"/>
                <a:gd name="T6" fmla="*/ 467 w 492"/>
                <a:gd name="T7" fmla="*/ 118 h 131"/>
                <a:gd name="T8" fmla="*/ 484 w 492"/>
                <a:gd name="T9" fmla="*/ 0 h 131"/>
                <a:gd name="T10" fmla="*/ 461 w 492"/>
                <a:gd name="T11" fmla="*/ 53 h 131"/>
                <a:gd name="T12" fmla="*/ 403 w 492"/>
                <a:gd name="T13" fmla="*/ 53 h 131"/>
                <a:gd name="T14" fmla="*/ 394 w 492"/>
                <a:gd name="T15" fmla="*/ 45 h 131"/>
                <a:gd name="T16" fmla="*/ 403 w 492"/>
                <a:gd name="T17" fmla="*/ 36 h 131"/>
                <a:gd name="T18" fmla="*/ 461 w 492"/>
                <a:gd name="T19" fmla="*/ 36 h 131"/>
                <a:gd name="T20" fmla="*/ 470 w 492"/>
                <a:gd name="T21" fmla="*/ 45 h 131"/>
                <a:gd name="T22" fmla="*/ 461 w 492"/>
                <a:gd name="T23" fmla="*/ 5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131">
                  <a:moveTo>
                    <a:pt x="484" y="0"/>
                  </a:moveTo>
                  <a:cubicBezTo>
                    <a:pt x="484" y="0"/>
                    <a:pt x="66" y="22"/>
                    <a:pt x="22" y="16"/>
                  </a:cubicBezTo>
                  <a:cubicBezTo>
                    <a:pt x="22" y="16"/>
                    <a:pt x="0" y="48"/>
                    <a:pt x="2" y="131"/>
                  </a:cubicBezTo>
                  <a:cubicBezTo>
                    <a:pt x="467" y="118"/>
                    <a:pt x="467" y="118"/>
                    <a:pt x="467" y="118"/>
                  </a:cubicBezTo>
                  <a:cubicBezTo>
                    <a:pt x="482" y="78"/>
                    <a:pt x="492" y="34"/>
                    <a:pt x="484" y="0"/>
                  </a:cubicBezTo>
                  <a:close/>
                  <a:moveTo>
                    <a:pt x="461" y="53"/>
                  </a:moveTo>
                  <a:cubicBezTo>
                    <a:pt x="403" y="53"/>
                    <a:pt x="403" y="53"/>
                    <a:pt x="403" y="53"/>
                  </a:cubicBezTo>
                  <a:cubicBezTo>
                    <a:pt x="398" y="53"/>
                    <a:pt x="394" y="49"/>
                    <a:pt x="394" y="45"/>
                  </a:cubicBezTo>
                  <a:cubicBezTo>
                    <a:pt x="394" y="40"/>
                    <a:pt x="398" y="36"/>
                    <a:pt x="403" y="36"/>
                  </a:cubicBezTo>
                  <a:cubicBezTo>
                    <a:pt x="461" y="36"/>
                    <a:pt x="461" y="36"/>
                    <a:pt x="461" y="36"/>
                  </a:cubicBezTo>
                  <a:cubicBezTo>
                    <a:pt x="466" y="36"/>
                    <a:pt x="470" y="40"/>
                    <a:pt x="470" y="45"/>
                  </a:cubicBezTo>
                  <a:cubicBezTo>
                    <a:pt x="470" y="49"/>
                    <a:pt x="466" y="53"/>
                    <a:pt x="461" y="53"/>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2" name="Freeform 795"/>
            <p:cNvSpPr>
              <a:spLocks/>
            </p:cNvSpPr>
            <p:nvPr/>
          </p:nvSpPr>
          <p:spPr bwMode="auto">
            <a:xfrm>
              <a:off x="1936750" y="2905125"/>
              <a:ext cx="319088" cy="193675"/>
            </a:xfrm>
            <a:custGeom>
              <a:avLst/>
              <a:gdLst>
                <a:gd name="T0" fmla="*/ 0 w 85"/>
                <a:gd name="T1" fmla="*/ 52 h 52"/>
                <a:gd name="T2" fmla="*/ 0 w 85"/>
                <a:gd name="T3" fmla="*/ 29 h 52"/>
                <a:gd name="T4" fmla="*/ 56 w 85"/>
                <a:gd name="T5" fmla="*/ 0 h 52"/>
                <a:gd name="T6" fmla="*/ 82 w 85"/>
                <a:gd name="T7" fmla="*/ 26 h 52"/>
                <a:gd name="T8" fmla="*/ 76 w 85"/>
                <a:gd name="T9" fmla="*/ 49 h 52"/>
                <a:gd name="T10" fmla="*/ 0 w 85"/>
                <a:gd name="T11" fmla="*/ 52 h 52"/>
              </a:gdLst>
              <a:ahLst/>
              <a:cxnLst>
                <a:cxn ang="0">
                  <a:pos x="T0" y="T1"/>
                </a:cxn>
                <a:cxn ang="0">
                  <a:pos x="T2" y="T3"/>
                </a:cxn>
                <a:cxn ang="0">
                  <a:pos x="T4" y="T5"/>
                </a:cxn>
                <a:cxn ang="0">
                  <a:pos x="T6" y="T7"/>
                </a:cxn>
                <a:cxn ang="0">
                  <a:pos x="T8" y="T9"/>
                </a:cxn>
                <a:cxn ang="0">
                  <a:pos x="T10" y="T11"/>
                </a:cxn>
              </a:cxnLst>
              <a:rect l="0" t="0" r="r" b="b"/>
              <a:pathLst>
                <a:path w="85" h="52">
                  <a:moveTo>
                    <a:pt x="0" y="52"/>
                  </a:moveTo>
                  <a:cubicBezTo>
                    <a:pt x="0" y="29"/>
                    <a:pt x="0" y="29"/>
                    <a:pt x="0" y="29"/>
                  </a:cubicBezTo>
                  <a:cubicBezTo>
                    <a:pt x="0" y="29"/>
                    <a:pt x="26" y="0"/>
                    <a:pt x="56" y="0"/>
                  </a:cubicBezTo>
                  <a:cubicBezTo>
                    <a:pt x="85" y="0"/>
                    <a:pt x="83" y="16"/>
                    <a:pt x="82" y="26"/>
                  </a:cubicBezTo>
                  <a:cubicBezTo>
                    <a:pt x="81" y="35"/>
                    <a:pt x="76" y="49"/>
                    <a:pt x="76" y="49"/>
                  </a:cubicBezTo>
                  <a:lnTo>
                    <a:pt x="0" y="52"/>
                  </a:ln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3" name="Freeform 796"/>
            <p:cNvSpPr>
              <a:spLocks/>
            </p:cNvSpPr>
            <p:nvPr/>
          </p:nvSpPr>
          <p:spPr bwMode="auto">
            <a:xfrm>
              <a:off x="3098800" y="3175000"/>
              <a:ext cx="285750" cy="66675"/>
            </a:xfrm>
            <a:custGeom>
              <a:avLst/>
              <a:gdLst>
                <a:gd name="T0" fmla="*/ 76 w 76"/>
                <a:gd name="T1" fmla="*/ 9 h 18"/>
                <a:gd name="T2" fmla="*/ 67 w 76"/>
                <a:gd name="T3" fmla="*/ 18 h 18"/>
                <a:gd name="T4" fmla="*/ 9 w 76"/>
                <a:gd name="T5" fmla="*/ 18 h 18"/>
                <a:gd name="T6" fmla="*/ 0 w 76"/>
                <a:gd name="T7" fmla="*/ 9 h 18"/>
                <a:gd name="T8" fmla="*/ 0 w 76"/>
                <a:gd name="T9" fmla="*/ 9 h 18"/>
                <a:gd name="T10" fmla="*/ 9 w 76"/>
                <a:gd name="T11" fmla="*/ 0 h 18"/>
                <a:gd name="T12" fmla="*/ 67 w 76"/>
                <a:gd name="T13" fmla="*/ 0 h 18"/>
                <a:gd name="T14" fmla="*/ 76 w 76"/>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8">
                  <a:moveTo>
                    <a:pt x="76" y="9"/>
                  </a:moveTo>
                  <a:cubicBezTo>
                    <a:pt x="76" y="14"/>
                    <a:pt x="72" y="18"/>
                    <a:pt x="67" y="18"/>
                  </a:cubicBezTo>
                  <a:cubicBezTo>
                    <a:pt x="9" y="18"/>
                    <a:pt x="9" y="18"/>
                    <a:pt x="9" y="18"/>
                  </a:cubicBezTo>
                  <a:cubicBezTo>
                    <a:pt x="4" y="18"/>
                    <a:pt x="0" y="14"/>
                    <a:pt x="0" y="9"/>
                  </a:cubicBezTo>
                  <a:cubicBezTo>
                    <a:pt x="0" y="9"/>
                    <a:pt x="0" y="9"/>
                    <a:pt x="0" y="9"/>
                  </a:cubicBezTo>
                  <a:cubicBezTo>
                    <a:pt x="0" y="4"/>
                    <a:pt x="4" y="0"/>
                    <a:pt x="9" y="0"/>
                  </a:cubicBezTo>
                  <a:cubicBezTo>
                    <a:pt x="67" y="0"/>
                    <a:pt x="67" y="0"/>
                    <a:pt x="67" y="0"/>
                  </a:cubicBezTo>
                  <a:cubicBezTo>
                    <a:pt x="72" y="0"/>
                    <a:pt x="76" y="4"/>
                    <a:pt x="76" y="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4" name="Freeform 797"/>
            <p:cNvSpPr>
              <a:spLocks/>
            </p:cNvSpPr>
            <p:nvPr/>
          </p:nvSpPr>
          <p:spPr bwMode="auto">
            <a:xfrm>
              <a:off x="5394325" y="3136900"/>
              <a:ext cx="165100" cy="258763"/>
            </a:xfrm>
            <a:custGeom>
              <a:avLst/>
              <a:gdLst>
                <a:gd name="T0" fmla="*/ 41 w 44"/>
                <a:gd name="T1" fmla="*/ 50 h 69"/>
                <a:gd name="T2" fmla="*/ 34 w 44"/>
                <a:gd name="T3" fmla="*/ 66 h 69"/>
                <a:gd name="T4" fmla="*/ 34 w 44"/>
                <a:gd name="T5" fmla="*/ 66 h 69"/>
                <a:gd name="T6" fmla="*/ 17 w 44"/>
                <a:gd name="T7" fmla="*/ 59 h 69"/>
                <a:gd name="T8" fmla="*/ 2 w 44"/>
                <a:gd name="T9" fmla="*/ 18 h 69"/>
                <a:gd name="T10" fmla="*/ 10 w 44"/>
                <a:gd name="T11" fmla="*/ 2 h 69"/>
                <a:gd name="T12" fmla="*/ 10 w 44"/>
                <a:gd name="T13" fmla="*/ 2 h 69"/>
                <a:gd name="T14" fmla="*/ 26 w 44"/>
                <a:gd name="T15" fmla="*/ 10 h 69"/>
                <a:gd name="T16" fmla="*/ 41 w 44"/>
                <a:gd name="T17"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9">
                  <a:moveTo>
                    <a:pt x="41" y="50"/>
                  </a:moveTo>
                  <a:cubicBezTo>
                    <a:pt x="44" y="56"/>
                    <a:pt x="41" y="64"/>
                    <a:pt x="34" y="66"/>
                  </a:cubicBezTo>
                  <a:cubicBezTo>
                    <a:pt x="34" y="66"/>
                    <a:pt x="34" y="66"/>
                    <a:pt x="34" y="66"/>
                  </a:cubicBezTo>
                  <a:cubicBezTo>
                    <a:pt x="27" y="69"/>
                    <a:pt x="20" y="65"/>
                    <a:pt x="17" y="59"/>
                  </a:cubicBezTo>
                  <a:cubicBezTo>
                    <a:pt x="2" y="18"/>
                    <a:pt x="2" y="18"/>
                    <a:pt x="2" y="18"/>
                  </a:cubicBezTo>
                  <a:cubicBezTo>
                    <a:pt x="0" y="12"/>
                    <a:pt x="3" y="4"/>
                    <a:pt x="10" y="2"/>
                  </a:cubicBezTo>
                  <a:cubicBezTo>
                    <a:pt x="10" y="2"/>
                    <a:pt x="10" y="2"/>
                    <a:pt x="10" y="2"/>
                  </a:cubicBezTo>
                  <a:cubicBezTo>
                    <a:pt x="17" y="0"/>
                    <a:pt x="24" y="3"/>
                    <a:pt x="26" y="10"/>
                  </a:cubicBezTo>
                  <a:lnTo>
                    <a:pt x="41" y="50"/>
                  </a:ln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5" name="Freeform 798"/>
            <p:cNvSpPr>
              <a:spLocks/>
            </p:cNvSpPr>
            <p:nvPr/>
          </p:nvSpPr>
          <p:spPr bwMode="auto">
            <a:xfrm>
              <a:off x="1587" y="3282950"/>
              <a:ext cx="173038" cy="277813"/>
            </a:xfrm>
            <a:custGeom>
              <a:avLst/>
              <a:gdLst>
                <a:gd name="T0" fmla="*/ 34 w 46"/>
                <a:gd name="T1" fmla="*/ 42 h 74"/>
                <a:gd name="T2" fmla="*/ 6 w 46"/>
                <a:gd name="T3" fmla="*/ 71 h 74"/>
                <a:gd name="T4" fmla="*/ 11 w 46"/>
                <a:gd name="T5" fmla="*/ 31 h 74"/>
                <a:gd name="T6" fmla="*/ 40 w 46"/>
                <a:gd name="T7" fmla="*/ 3 h 74"/>
                <a:gd name="T8" fmla="*/ 34 w 46"/>
                <a:gd name="T9" fmla="*/ 42 h 74"/>
              </a:gdLst>
              <a:ahLst/>
              <a:cxnLst>
                <a:cxn ang="0">
                  <a:pos x="T0" y="T1"/>
                </a:cxn>
                <a:cxn ang="0">
                  <a:pos x="T2" y="T3"/>
                </a:cxn>
                <a:cxn ang="0">
                  <a:pos x="T4" y="T5"/>
                </a:cxn>
                <a:cxn ang="0">
                  <a:pos x="T6" y="T7"/>
                </a:cxn>
                <a:cxn ang="0">
                  <a:pos x="T8" y="T9"/>
                </a:cxn>
              </a:cxnLst>
              <a:rect l="0" t="0" r="r" b="b"/>
              <a:pathLst>
                <a:path w="46" h="74">
                  <a:moveTo>
                    <a:pt x="34" y="42"/>
                  </a:moveTo>
                  <a:cubicBezTo>
                    <a:pt x="25" y="61"/>
                    <a:pt x="12" y="74"/>
                    <a:pt x="6" y="71"/>
                  </a:cubicBezTo>
                  <a:cubicBezTo>
                    <a:pt x="0" y="67"/>
                    <a:pt x="2" y="50"/>
                    <a:pt x="11" y="31"/>
                  </a:cubicBezTo>
                  <a:cubicBezTo>
                    <a:pt x="21" y="12"/>
                    <a:pt x="33" y="0"/>
                    <a:pt x="40" y="3"/>
                  </a:cubicBezTo>
                  <a:cubicBezTo>
                    <a:pt x="46" y="6"/>
                    <a:pt x="43" y="24"/>
                    <a:pt x="34" y="42"/>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6" name="Freeform 799"/>
            <p:cNvSpPr>
              <a:spLocks/>
            </p:cNvSpPr>
            <p:nvPr/>
          </p:nvSpPr>
          <p:spPr bwMode="auto">
            <a:xfrm>
              <a:off x="4714875" y="3432175"/>
              <a:ext cx="963613" cy="547688"/>
            </a:xfrm>
            <a:custGeom>
              <a:avLst/>
              <a:gdLst>
                <a:gd name="T0" fmla="*/ 250 w 257"/>
                <a:gd name="T1" fmla="*/ 67 h 146"/>
                <a:gd name="T2" fmla="*/ 234 w 257"/>
                <a:gd name="T3" fmla="*/ 72 h 146"/>
                <a:gd name="T4" fmla="*/ 197 w 257"/>
                <a:gd name="T5" fmla="*/ 122 h 146"/>
                <a:gd name="T6" fmla="*/ 53 w 257"/>
                <a:gd name="T7" fmla="*/ 145 h 146"/>
                <a:gd name="T8" fmla="*/ 50 w 257"/>
                <a:gd name="T9" fmla="*/ 146 h 146"/>
                <a:gd name="T10" fmla="*/ 0 w 257"/>
                <a:gd name="T11" fmla="*/ 6 h 146"/>
                <a:gd name="T12" fmla="*/ 247 w 257"/>
                <a:gd name="T13" fmla="*/ 0 h 146"/>
                <a:gd name="T14" fmla="*/ 250 w 257"/>
                <a:gd name="T15" fmla="*/ 3 h 146"/>
                <a:gd name="T16" fmla="*/ 250 w 257"/>
                <a:gd name="T1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146">
                  <a:moveTo>
                    <a:pt x="250" y="67"/>
                  </a:moveTo>
                  <a:cubicBezTo>
                    <a:pt x="234" y="72"/>
                    <a:pt x="234" y="72"/>
                    <a:pt x="234" y="72"/>
                  </a:cubicBezTo>
                  <a:cubicBezTo>
                    <a:pt x="234" y="72"/>
                    <a:pt x="234" y="109"/>
                    <a:pt x="197" y="122"/>
                  </a:cubicBezTo>
                  <a:cubicBezTo>
                    <a:pt x="159" y="135"/>
                    <a:pt x="53" y="145"/>
                    <a:pt x="53" y="145"/>
                  </a:cubicBezTo>
                  <a:cubicBezTo>
                    <a:pt x="50" y="146"/>
                    <a:pt x="50" y="146"/>
                    <a:pt x="50" y="146"/>
                  </a:cubicBezTo>
                  <a:cubicBezTo>
                    <a:pt x="50" y="113"/>
                    <a:pt x="44" y="44"/>
                    <a:pt x="0" y="6"/>
                  </a:cubicBezTo>
                  <a:cubicBezTo>
                    <a:pt x="247" y="0"/>
                    <a:pt x="247" y="0"/>
                    <a:pt x="247" y="0"/>
                  </a:cubicBezTo>
                  <a:cubicBezTo>
                    <a:pt x="249" y="1"/>
                    <a:pt x="250" y="2"/>
                    <a:pt x="250" y="3"/>
                  </a:cubicBezTo>
                  <a:cubicBezTo>
                    <a:pt x="251" y="7"/>
                    <a:pt x="257" y="60"/>
                    <a:pt x="250" y="67"/>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7" name="Freeform 800"/>
            <p:cNvSpPr>
              <a:spLocks/>
            </p:cNvSpPr>
            <p:nvPr/>
          </p:nvSpPr>
          <p:spPr bwMode="auto">
            <a:xfrm>
              <a:off x="-122238" y="3560763"/>
              <a:ext cx="679450" cy="520700"/>
            </a:xfrm>
            <a:custGeom>
              <a:avLst/>
              <a:gdLst>
                <a:gd name="T0" fmla="*/ 152 w 181"/>
                <a:gd name="T1" fmla="*/ 133 h 139"/>
                <a:gd name="T2" fmla="*/ 12 w 181"/>
                <a:gd name="T3" fmla="*/ 108 h 139"/>
                <a:gd name="T4" fmla="*/ 0 w 181"/>
                <a:gd name="T5" fmla="*/ 57 h 139"/>
                <a:gd name="T6" fmla="*/ 0 w 181"/>
                <a:gd name="T7" fmla="*/ 16 h 139"/>
                <a:gd name="T8" fmla="*/ 16 w 181"/>
                <a:gd name="T9" fmla="*/ 4 h 139"/>
                <a:gd name="T10" fmla="*/ 181 w 181"/>
                <a:gd name="T11" fmla="*/ 0 h 139"/>
                <a:gd name="T12" fmla="*/ 152 w 181"/>
                <a:gd name="T13" fmla="*/ 133 h 139"/>
              </a:gdLst>
              <a:ahLst/>
              <a:cxnLst>
                <a:cxn ang="0">
                  <a:pos x="T0" y="T1"/>
                </a:cxn>
                <a:cxn ang="0">
                  <a:pos x="T2" y="T3"/>
                </a:cxn>
                <a:cxn ang="0">
                  <a:pos x="T4" y="T5"/>
                </a:cxn>
                <a:cxn ang="0">
                  <a:pos x="T6" y="T7"/>
                </a:cxn>
                <a:cxn ang="0">
                  <a:pos x="T8" y="T9"/>
                </a:cxn>
                <a:cxn ang="0">
                  <a:pos x="T10" y="T11"/>
                </a:cxn>
                <a:cxn ang="0">
                  <a:pos x="T12" y="T13"/>
                </a:cxn>
              </a:cxnLst>
              <a:rect l="0" t="0" r="r" b="b"/>
              <a:pathLst>
                <a:path w="181" h="139">
                  <a:moveTo>
                    <a:pt x="152" y="133"/>
                  </a:moveTo>
                  <a:cubicBezTo>
                    <a:pt x="128" y="134"/>
                    <a:pt x="23" y="139"/>
                    <a:pt x="12" y="108"/>
                  </a:cubicBezTo>
                  <a:cubicBezTo>
                    <a:pt x="12" y="108"/>
                    <a:pt x="0" y="90"/>
                    <a:pt x="0" y="57"/>
                  </a:cubicBezTo>
                  <a:cubicBezTo>
                    <a:pt x="0" y="25"/>
                    <a:pt x="0" y="16"/>
                    <a:pt x="0" y="16"/>
                  </a:cubicBezTo>
                  <a:cubicBezTo>
                    <a:pt x="0" y="16"/>
                    <a:pt x="5" y="7"/>
                    <a:pt x="16" y="4"/>
                  </a:cubicBezTo>
                  <a:cubicBezTo>
                    <a:pt x="181" y="0"/>
                    <a:pt x="181" y="0"/>
                    <a:pt x="181" y="0"/>
                  </a:cubicBezTo>
                  <a:cubicBezTo>
                    <a:pt x="148" y="51"/>
                    <a:pt x="152" y="123"/>
                    <a:pt x="152" y="133"/>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8" name="Freeform 801"/>
            <p:cNvSpPr>
              <a:spLocks/>
            </p:cNvSpPr>
            <p:nvPr/>
          </p:nvSpPr>
          <p:spPr bwMode="auto">
            <a:xfrm>
              <a:off x="1287462" y="3459163"/>
              <a:ext cx="3292475" cy="595313"/>
            </a:xfrm>
            <a:custGeom>
              <a:avLst/>
              <a:gdLst>
                <a:gd name="T0" fmla="*/ 878 w 878"/>
                <a:gd name="T1" fmla="*/ 156 h 159"/>
                <a:gd name="T2" fmla="*/ 869 w 878"/>
                <a:gd name="T3" fmla="*/ 158 h 159"/>
                <a:gd name="T4" fmla="*/ 861 w 878"/>
                <a:gd name="T5" fmla="*/ 159 h 159"/>
                <a:gd name="T6" fmla="*/ 33 w 878"/>
                <a:gd name="T7" fmla="*/ 159 h 159"/>
                <a:gd name="T8" fmla="*/ 0 w 878"/>
                <a:gd name="T9" fmla="*/ 21 h 159"/>
                <a:gd name="T10" fmla="*/ 91 w 878"/>
                <a:gd name="T11" fmla="*/ 19 h 159"/>
                <a:gd name="T12" fmla="*/ 102 w 878"/>
                <a:gd name="T13" fmla="*/ 112 h 159"/>
                <a:gd name="T14" fmla="*/ 503 w 878"/>
                <a:gd name="T15" fmla="*/ 112 h 159"/>
                <a:gd name="T16" fmla="*/ 556 w 878"/>
                <a:gd name="T17" fmla="*/ 6 h 159"/>
                <a:gd name="T18" fmla="*/ 755 w 878"/>
                <a:gd name="T19" fmla="*/ 0 h 159"/>
                <a:gd name="T20" fmla="*/ 707 w 878"/>
                <a:gd name="T21" fmla="*/ 157 h 159"/>
                <a:gd name="T22" fmla="*/ 736 w 878"/>
                <a:gd name="T23" fmla="*/ 157 h 159"/>
                <a:gd name="T24" fmla="*/ 763 w 878"/>
                <a:gd name="T25" fmla="*/ 156 h 159"/>
                <a:gd name="T26" fmla="*/ 772 w 878"/>
                <a:gd name="T27" fmla="*/ 156 h 159"/>
                <a:gd name="T28" fmla="*/ 778 w 878"/>
                <a:gd name="T29" fmla="*/ 156 h 159"/>
                <a:gd name="T30" fmla="*/ 782 w 878"/>
                <a:gd name="T31" fmla="*/ 156 h 159"/>
                <a:gd name="T32" fmla="*/ 793 w 878"/>
                <a:gd name="T33" fmla="*/ 156 h 159"/>
                <a:gd name="T34" fmla="*/ 807 w 878"/>
                <a:gd name="T35" fmla="*/ 156 h 159"/>
                <a:gd name="T36" fmla="*/ 822 w 878"/>
                <a:gd name="T37" fmla="*/ 156 h 159"/>
                <a:gd name="T38" fmla="*/ 835 w 878"/>
                <a:gd name="T39" fmla="*/ 155 h 159"/>
                <a:gd name="T40" fmla="*/ 840 w 878"/>
                <a:gd name="T41" fmla="*/ 156 h 159"/>
                <a:gd name="T42" fmla="*/ 854 w 878"/>
                <a:gd name="T43" fmla="*/ 156 h 159"/>
                <a:gd name="T44" fmla="*/ 868 w 878"/>
                <a:gd name="T45" fmla="*/ 156 h 159"/>
                <a:gd name="T46" fmla="*/ 878 w 878"/>
                <a:gd name="T47"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8" h="159">
                  <a:moveTo>
                    <a:pt x="878" y="156"/>
                  </a:moveTo>
                  <a:cubicBezTo>
                    <a:pt x="869" y="158"/>
                    <a:pt x="869" y="158"/>
                    <a:pt x="869" y="158"/>
                  </a:cubicBezTo>
                  <a:cubicBezTo>
                    <a:pt x="861" y="159"/>
                    <a:pt x="861" y="159"/>
                    <a:pt x="861" y="159"/>
                  </a:cubicBezTo>
                  <a:cubicBezTo>
                    <a:pt x="33" y="159"/>
                    <a:pt x="33" y="159"/>
                    <a:pt x="33" y="159"/>
                  </a:cubicBezTo>
                  <a:cubicBezTo>
                    <a:pt x="34" y="147"/>
                    <a:pt x="37" y="72"/>
                    <a:pt x="0" y="21"/>
                  </a:cubicBezTo>
                  <a:cubicBezTo>
                    <a:pt x="91" y="19"/>
                    <a:pt x="91" y="19"/>
                    <a:pt x="91" y="19"/>
                  </a:cubicBezTo>
                  <a:cubicBezTo>
                    <a:pt x="92" y="45"/>
                    <a:pt x="95" y="76"/>
                    <a:pt x="102" y="112"/>
                  </a:cubicBezTo>
                  <a:cubicBezTo>
                    <a:pt x="503" y="112"/>
                    <a:pt x="503" y="112"/>
                    <a:pt x="503" y="112"/>
                  </a:cubicBezTo>
                  <a:cubicBezTo>
                    <a:pt x="503" y="112"/>
                    <a:pt x="534" y="63"/>
                    <a:pt x="556" y="6"/>
                  </a:cubicBezTo>
                  <a:cubicBezTo>
                    <a:pt x="755" y="0"/>
                    <a:pt x="755" y="0"/>
                    <a:pt x="755" y="0"/>
                  </a:cubicBezTo>
                  <a:cubicBezTo>
                    <a:pt x="698" y="52"/>
                    <a:pt x="707" y="157"/>
                    <a:pt x="707" y="157"/>
                  </a:cubicBezTo>
                  <a:cubicBezTo>
                    <a:pt x="736" y="157"/>
                    <a:pt x="736" y="157"/>
                    <a:pt x="736" y="157"/>
                  </a:cubicBezTo>
                  <a:cubicBezTo>
                    <a:pt x="763" y="156"/>
                    <a:pt x="763" y="156"/>
                    <a:pt x="763" y="156"/>
                  </a:cubicBezTo>
                  <a:cubicBezTo>
                    <a:pt x="772" y="156"/>
                    <a:pt x="772" y="156"/>
                    <a:pt x="772" y="156"/>
                  </a:cubicBezTo>
                  <a:cubicBezTo>
                    <a:pt x="778" y="156"/>
                    <a:pt x="778" y="156"/>
                    <a:pt x="778" y="156"/>
                  </a:cubicBezTo>
                  <a:cubicBezTo>
                    <a:pt x="782" y="156"/>
                    <a:pt x="782" y="156"/>
                    <a:pt x="782" y="156"/>
                  </a:cubicBezTo>
                  <a:cubicBezTo>
                    <a:pt x="793" y="156"/>
                    <a:pt x="793" y="156"/>
                    <a:pt x="793" y="156"/>
                  </a:cubicBezTo>
                  <a:cubicBezTo>
                    <a:pt x="807" y="156"/>
                    <a:pt x="807" y="156"/>
                    <a:pt x="807" y="156"/>
                  </a:cubicBezTo>
                  <a:cubicBezTo>
                    <a:pt x="822" y="156"/>
                    <a:pt x="822" y="156"/>
                    <a:pt x="822" y="156"/>
                  </a:cubicBezTo>
                  <a:cubicBezTo>
                    <a:pt x="835" y="155"/>
                    <a:pt x="835" y="155"/>
                    <a:pt x="835" y="155"/>
                  </a:cubicBezTo>
                  <a:cubicBezTo>
                    <a:pt x="840" y="156"/>
                    <a:pt x="840" y="156"/>
                    <a:pt x="840" y="156"/>
                  </a:cubicBezTo>
                  <a:cubicBezTo>
                    <a:pt x="854" y="156"/>
                    <a:pt x="854" y="156"/>
                    <a:pt x="854" y="156"/>
                  </a:cubicBezTo>
                  <a:cubicBezTo>
                    <a:pt x="868" y="156"/>
                    <a:pt x="868" y="156"/>
                    <a:pt x="868" y="156"/>
                  </a:cubicBezTo>
                  <a:lnTo>
                    <a:pt x="878" y="156"/>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9" name="Freeform 802"/>
            <p:cNvSpPr>
              <a:spLocks/>
            </p:cNvSpPr>
            <p:nvPr/>
          </p:nvSpPr>
          <p:spPr bwMode="auto">
            <a:xfrm>
              <a:off x="1493837" y="2627313"/>
              <a:ext cx="908050" cy="412750"/>
            </a:xfrm>
            <a:custGeom>
              <a:avLst/>
              <a:gdLst>
                <a:gd name="T0" fmla="*/ 242 w 242"/>
                <a:gd name="T1" fmla="*/ 0 h 110"/>
                <a:gd name="T2" fmla="*/ 237 w 242"/>
                <a:gd name="T3" fmla="*/ 10 h 110"/>
                <a:gd name="T4" fmla="*/ 56 w 242"/>
                <a:gd name="T5" fmla="*/ 97 h 110"/>
                <a:gd name="T6" fmla="*/ 0 w 242"/>
                <a:gd name="T7" fmla="*/ 106 h 110"/>
                <a:gd name="T8" fmla="*/ 1 w 242"/>
                <a:gd name="T9" fmla="*/ 106 h 110"/>
                <a:gd name="T10" fmla="*/ 1 w 242"/>
                <a:gd name="T11" fmla="*/ 106 h 110"/>
                <a:gd name="T12" fmla="*/ 239 w 242"/>
                <a:gd name="T13" fmla="*/ 0 h 110"/>
                <a:gd name="T14" fmla="*/ 242 w 242"/>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110">
                  <a:moveTo>
                    <a:pt x="242" y="0"/>
                  </a:moveTo>
                  <a:cubicBezTo>
                    <a:pt x="241" y="4"/>
                    <a:pt x="237" y="10"/>
                    <a:pt x="237" y="10"/>
                  </a:cubicBezTo>
                  <a:cubicBezTo>
                    <a:pt x="237" y="10"/>
                    <a:pt x="80" y="84"/>
                    <a:pt x="56" y="97"/>
                  </a:cubicBezTo>
                  <a:cubicBezTo>
                    <a:pt x="33" y="110"/>
                    <a:pt x="0" y="106"/>
                    <a:pt x="0" y="106"/>
                  </a:cubicBezTo>
                  <a:cubicBezTo>
                    <a:pt x="1" y="106"/>
                    <a:pt x="1" y="106"/>
                    <a:pt x="1" y="106"/>
                  </a:cubicBezTo>
                  <a:cubicBezTo>
                    <a:pt x="1" y="106"/>
                    <a:pt x="1" y="106"/>
                    <a:pt x="1" y="106"/>
                  </a:cubicBezTo>
                  <a:cubicBezTo>
                    <a:pt x="48" y="83"/>
                    <a:pt x="181" y="20"/>
                    <a:pt x="239" y="0"/>
                  </a:cubicBezTo>
                  <a:cubicBezTo>
                    <a:pt x="239" y="0"/>
                    <a:pt x="240" y="0"/>
                    <a:pt x="242" y="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0" name="Freeform 803"/>
            <p:cNvSpPr>
              <a:spLocks/>
            </p:cNvSpPr>
            <p:nvPr/>
          </p:nvSpPr>
          <p:spPr bwMode="auto">
            <a:xfrm>
              <a:off x="3957637" y="2627313"/>
              <a:ext cx="1101725" cy="330200"/>
            </a:xfrm>
            <a:custGeom>
              <a:avLst/>
              <a:gdLst>
                <a:gd name="T0" fmla="*/ 294 w 294"/>
                <a:gd name="T1" fmla="*/ 80 h 88"/>
                <a:gd name="T2" fmla="*/ 251 w 294"/>
                <a:gd name="T3" fmla="*/ 77 h 88"/>
                <a:gd name="T4" fmla="*/ 16 w 294"/>
                <a:gd name="T5" fmla="*/ 14 h 88"/>
                <a:gd name="T6" fmla="*/ 0 w 294"/>
                <a:gd name="T7" fmla="*/ 0 h 88"/>
                <a:gd name="T8" fmla="*/ 4 w 294"/>
                <a:gd name="T9" fmla="*/ 0 h 88"/>
                <a:gd name="T10" fmla="*/ 294 w 294"/>
                <a:gd name="T11" fmla="*/ 80 h 88"/>
              </a:gdLst>
              <a:ahLst/>
              <a:cxnLst>
                <a:cxn ang="0">
                  <a:pos x="T0" y="T1"/>
                </a:cxn>
                <a:cxn ang="0">
                  <a:pos x="T2" y="T3"/>
                </a:cxn>
                <a:cxn ang="0">
                  <a:pos x="T4" y="T5"/>
                </a:cxn>
                <a:cxn ang="0">
                  <a:pos x="T6" y="T7"/>
                </a:cxn>
                <a:cxn ang="0">
                  <a:pos x="T8" y="T9"/>
                </a:cxn>
                <a:cxn ang="0">
                  <a:pos x="T10" y="T11"/>
                </a:cxn>
              </a:cxnLst>
              <a:rect l="0" t="0" r="r" b="b"/>
              <a:pathLst>
                <a:path w="294" h="88">
                  <a:moveTo>
                    <a:pt x="294" y="80"/>
                  </a:moveTo>
                  <a:cubicBezTo>
                    <a:pt x="294" y="88"/>
                    <a:pt x="251" y="77"/>
                    <a:pt x="251" y="77"/>
                  </a:cubicBezTo>
                  <a:cubicBezTo>
                    <a:pt x="251" y="77"/>
                    <a:pt x="31" y="21"/>
                    <a:pt x="16" y="14"/>
                  </a:cubicBezTo>
                  <a:cubicBezTo>
                    <a:pt x="1" y="7"/>
                    <a:pt x="0" y="0"/>
                    <a:pt x="0" y="0"/>
                  </a:cubicBezTo>
                  <a:cubicBezTo>
                    <a:pt x="1" y="0"/>
                    <a:pt x="3" y="0"/>
                    <a:pt x="4" y="0"/>
                  </a:cubicBezTo>
                  <a:cubicBezTo>
                    <a:pt x="4" y="0"/>
                    <a:pt x="198" y="44"/>
                    <a:pt x="294" y="80"/>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1" name="Freeform 804"/>
            <p:cNvSpPr>
              <a:spLocks/>
            </p:cNvSpPr>
            <p:nvPr/>
          </p:nvSpPr>
          <p:spPr bwMode="auto">
            <a:xfrm>
              <a:off x="3365500" y="2646363"/>
              <a:ext cx="798513" cy="393700"/>
            </a:xfrm>
            <a:custGeom>
              <a:avLst/>
              <a:gdLst>
                <a:gd name="T0" fmla="*/ 204 w 213"/>
                <a:gd name="T1" fmla="*/ 58 h 105"/>
                <a:gd name="T2" fmla="*/ 173 w 213"/>
                <a:gd name="T3" fmla="*/ 85 h 105"/>
                <a:gd name="T4" fmla="*/ 103 w 213"/>
                <a:gd name="T5" fmla="*/ 101 h 105"/>
                <a:gd name="T6" fmla="*/ 0 w 213"/>
                <a:gd name="T7" fmla="*/ 105 h 105"/>
                <a:gd name="T8" fmla="*/ 52 w 213"/>
                <a:gd name="T9" fmla="*/ 0 h 105"/>
                <a:gd name="T10" fmla="*/ 193 w 213"/>
                <a:gd name="T11" fmla="*/ 36 h 105"/>
                <a:gd name="T12" fmla="*/ 204 w 213"/>
                <a:gd name="T13" fmla="*/ 58 h 105"/>
              </a:gdLst>
              <a:ahLst/>
              <a:cxnLst>
                <a:cxn ang="0">
                  <a:pos x="T0" y="T1"/>
                </a:cxn>
                <a:cxn ang="0">
                  <a:pos x="T2" y="T3"/>
                </a:cxn>
                <a:cxn ang="0">
                  <a:pos x="T4" y="T5"/>
                </a:cxn>
                <a:cxn ang="0">
                  <a:pos x="T6" y="T7"/>
                </a:cxn>
                <a:cxn ang="0">
                  <a:pos x="T8" y="T9"/>
                </a:cxn>
                <a:cxn ang="0">
                  <a:pos x="T10" y="T11"/>
                </a:cxn>
                <a:cxn ang="0">
                  <a:pos x="T12" y="T13"/>
                </a:cxn>
              </a:cxnLst>
              <a:rect l="0" t="0" r="r" b="b"/>
              <a:pathLst>
                <a:path w="213" h="105">
                  <a:moveTo>
                    <a:pt x="204" y="58"/>
                  </a:moveTo>
                  <a:cubicBezTo>
                    <a:pt x="196" y="73"/>
                    <a:pt x="173" y="85"/>
                    <a:pt x="173" y="85"/>
                  </a:cubicBezTo>
                  <a:cubicBezTo>
                    <a:pt x="173" y="85"/>
                    <a:pt x="125" y="101"/>
                    <a:pt x="103" y="101"/>
                  </a:cubicBezTo>
                  <a:cubicBezTo>
                    <a:pt x="97" y="101"/>
                    <a:pt x="56" y="103"/>
                    <a:pt x="0" y="105"/>
                  </a:cubicBezTo>
                  <a:cubicBezTo>
                    <a:pt x="52" y="0"/>
                    <a:pt x="52" y="0"/>
                    <a:pt x="52" y="0"/>
                  </a:cubicBezTo>
                  <a:cubicBezTo>
                    <a:pt x="96" y="6"/>
                    <a:pt x="159" y="17"/>
                    <a:pt x="193" y="36"/>
                  </a:cubicBezTo>
                  <a:cubicBezTo>
                    <a:pt x="193" y="36"/>
                    <a:pt x="213" y="43"/>
                    <a:pt x="204" y="58"/>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2" name="Freeform 805"/>
            <p:cNvSpPr>
              <a:spLocks/>
            </p:cNvSpPr>
            <p:nvPr/>
          </p:nvSpPr>
          <p:spPr bwMode="auto">
            <a:xfrm>
              <a:off x="1628775" y="3481388"/>
              <a:ext cx="1744663" cy="396875"/>
            </a:xfrm>
            <a:custGeom>
              <a:avLst/>
              <a:gdLst>
                <a:gd name="T0" fmla="*/ 465 w 465"/>
                <a:gd name="T1" fmla="*/ 0 h 106"/>
                <a:gd name="T2" fmla="*/ 412 w 465"/>
                <a:gd name="T3" fmla="*/ 106 h 106"/>
                <a:gd name="T4" fmla="*/ 11 w 465"/>
                <a:gd name="T5" fmla="*/ 106 h 106"/>
                <a:gd name="T6" fmla="*/ 0 w 465"/>
                <a:gd name="T7" fmla="*/ 13 h 106"/>
                <a:gd name="T8" fmla="*/ 465 w 465"/>
                <a:gd name="T9" fmla="*/ 0 h 106"/>
              </a:gdLst>
              <a:ahLst/>
              <a:cxnLst>
                <a:cxn ang="0">
                  <a:pos x="T0" y="T1"/>
                </a:cxn>
                <a:cxn ang="0">
                  <a:pos x="T2" y="T3"/>
                </a:cxn>
                <a:cxn ang="0">
                  <a:pos x="T4" y="T5"/>
                </a:cxn>
                <a:cxn ang="0">
                  <a:pos x="T6" y="T7"/>
                </a:cxn>
                <a:cxn ang="0">
                  <a:pos x="T8" y="T9"/>
                </a:cxn>
              </a:cxnLst>
              <a:rect l="0" t="0" r="r" b="b"/>
              <a:pathLst>
                <a:path w="465" h="106">
                  <a:moveTo>
                    <a:pt x="465" y="0"/>
                  </a:moveTo>
                  <a:cubicBezTo>
                    <a:pt x="443" y="57"/>
                    <a:pt x="412" y="106"/>
                    <a:pt x="412" y="106"/>
                  </a:cubicBezTo>
                  <a:cubicBezTo>
                    <a:pt x="11" y="106"/>
                    <a:pt x="11" y="106"/>
                    <a:pt x="11" y="106"/>
                  </a:cubicBezTo>
                  <a:cubicBezTo>
                    <a:pt x="4" y="70"/>
                    <a:pt x="1" y="39"/>
                    <a:pt x="0" y="13"/>
                  </a:cubicBezTo>
                  <a:lnTo>
                    <a:pt x="465" y="0"/>
                  </a:lnTo>
                  <a:close/>
                </a:path>
              </a:pathLst>
            </a:custGeom>
            <a:solidFill>
              <a:srgbClr val="9F1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3" name="Freeform 806"/>
            <p:cNvSpPr>
              <a:spLocks/>
            </p:cNvSpPr>
            <p:nvPr/>
          </p:nvSpPr>
          <p:spPr bwMode="auto">
            <a:xfrm>
              <a:off x="433387" y="3373438"/>
              <a:ext cx="993775" cy="688975"/>
            </a:xfrm>
            <a:custGeom>
              <a:avLst/>
              <a:gdLst>
                <a:gd name="T0" fmla="*/ 260 w 265"/>
                <a:gd name="T1" fmla="*/ 184 h 184"/>
                <a:gd name="T2" fmla="*/ 9 w 265"/>
                <a:gd name="T3" fmla="*/ 184 h 184"/>
                <a:gd name="T4" fmla="*/ 4 w 265"/>
                <a:gd name="T5" fmla="*/ 184 h 184"/>
                <a:gd name="T6" fmla="*/ 33 w 265"/>
                <a:gd name="T7" fmla="*/ 51 h 184"/>
                <a:gd name="T8" fmla="*/ 132 w 265"/>
                <a:gd name="T9" fmla="*/ 0 h 184"/>
                <a:gd name="T10" fmla="*/ 228 w 265"/>
                <a:gd name="T11" fmla="*/ 46 h 184"/>
                <a:gd name="T12" fmla="*/ 260 w 265"/>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65" h="184">
                  <a:moveTo>
                    <a:pt x="260" y="184"/>
                  </a:moveTo>
                  <a:cubicBezTo>
                    <a:pt x="9" y="184"/>
                    <a:pt x="9" y="184"/>
                    <a:pt x="9" y="184"/>
                  </a:cubicBezTo>
                  <a:cubicBezTo>
                    <a:pt x="9" y="184"/>
                    <a:pt x="7" y="184"/>
                    <a:pt x="4" y="184"/>
                  </a:cubicBezTo>
                  <a:cubicBezTo>
                    <a:pt x="3" y="174"/>
                    <a:pt x="0" y="102"/>
                    <a:pt x="33" y="51"/>
                  </a:cubicBezTo>
                  <a:cubicBezTo>
                    <a:pt x="52" y="22"/>
                    <a:pt x="82" y="0"/>
                    <a:pt x="132" y="0"/>
                  </a:cubicBezTo>
                  <a:cubicBezTo>
                    <a:pt x="179" y="0"/>
                    <a:pt x="209" y="20"/>
                    <a:pt x="228" y="46"/>
                  </a:cubicBezTo>
                  <a:cubicBezTo>
                    <a:pt x="265" y="96"/>
                    <a:pt x="261" y="172"/>
                    <a:pt x="260" y="184"/>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4" name="Freeform 807"/>
            <p:cNvSpPr>
              <a:spLocks/>
            </p:cNvSpPr>
            <p:nvPr/>
          </p:nvSpPr>
          <p:spPr bwMode="auto">
            <a:xfrm>
              <a:off x="3908425" y="3373438"/>
              <a:ext cx="998538" cy="693738"/>
            </a:xfrm>
            <a:custGeom>
              <a:avLst/>
              <a:gdLst>
                <a:gd name="T0" fmla="*/ 266 w 266"/>
                <a:gd name="T1" fmla="*/ 167 h 185"/>
                <a:gd name="T2" fmla="*/ 238 w 266"/>
                <a:gd name="T3" fmla="*/ 173 h 185"/>
                <a:gd name="T4" fmla="*/ 209 w 266"/>
                <a:gd name="T5" fmla="*/ 178 h 185"/>
                <a:gd name="T6" fmla="*/ 200 w 266"/>
                <a:gd name="T7" fmla="*/ 180 h 185"/>
                <a:gd name="T8" fmla="*/ 194 w 266"/>
                <a:gd name="T9" fmla="*/ 182 h 185"/>
                <a:gd name="T10" fmla="*/ 182 w 266"/>
                <a:gd name="T11" fmla="*/ 184 h 185"/>
                <a:gd name="T12" fmla="*/ 180 w 266"/>
                <a:gd name="T13" fmla="*/ 184 h 185"/>
                <a:gd name="T14" fmla="*/ 170 w 266"/>
                <a:gd name="T15" fmla="*/ 184 h 185"/>
                <a:gd name="T16" fmla="*/ 157 w 266"/>
                <a:gd name="T17" fmla="*/ 184 h 185"/>
                <a:gd name="T18" fmla="*/ 142 w 266"/>
                <a:gd name="T19" fmla="*/ 184 h 185"/>
                <a:gd name="T20" fmla="*/ 138 w 266"/>
                <a:gd name="T21" fmla="*/ 184 h 185"/>
                <a:gd name="T22" fmla="*/ 124 w 266"/>
                <a:gd name="T23" fmla="*/ 184 h 185"/>
                <a:gd name="T24" fmla="*/ 109 w 266"/>
                <a:gd name="T25" fmla="*/ 184 h 185"/>
                <a:gd name="T26" fmla="*/ 96 w 266"/>
                <a:gd name="T27" fmla="*/ 184 h 185"/>
                <a:gd name="T28" fmla="*/ 85 w 266"/>
                <a:gd name="T29" fmla="*/ 184 h 185"/>
                <a:gd name="T30" fmla="*/ 80 w 266"/>
                <a:gd name="T31" fmla="*/ 184 h 185"/>
                <a:gd name="T32" fmla="*/ 74 w 266"/>
                <a:gd name="T33" fmla="*/ 185 h 185"/>
                <a:gd name="T34" fmla="*/ 66 w 266"/>
                <a:gd name="T35" fmla="*/ 185 h 185"/>
                <a:gd name="T36" fmla="*/ 38 w 266"/>
                <a:gd name="T37" fmla="*/ 185 h 185"/>
                <a:gd name="T38" fmla="*/ 9 w 266"/>
                <a:gd name="T39" fmla="*/ 185 h 185"/>
                <a:gd name="T40" fmla="*/ 57 w 266"/>
                <a:gd name="T41" fmla="*/ 29 h 185"/>
                <a:gd name="T42" fmla="*/ 57 w 266"/>
                <a:gd name="T43" fmla="*/ 29 h 185"/>
                <a:gd name="T44" fmla="*/ 138 w 266"/>
                <a:gd name="T45" fmla="*/ 0 h 185"/>
                <a:gd name="T46" fmla="*/ 213 w 266"/>
                <a:gd name="T47" fmla="*/ 24 h 185"/>
                <a:gd name="T48" fmla="*/ 213 w 266"/>
                <a:gd name="T49" fmla="*/ 24 h 185"/>
                <a:gd name="T50" fmla="*/ 217 w 266"/>
                <a:gd name="T51" fmla="*/ 28 h 185"/>
                <a:gd name="T52" fmla="*/ 266 w 266"/>
                <a:gd name="T53" fmla="*/ 16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185">
                  <a:moveTo>
                    <a:pt x="266" y="167"/>
                  </a:moveTo>
                  <a:cubicBezTo>
                    <a:pt x="238" y="173"/>
                    <a:pt x="238" y="173"/>
                    <a:pt x="238" y="173"/>
                  </a:cubicBezTo>
                  <a:cubicBezTo>
                    <a:pt x="209" y="178"/>
                    <a:pt x="209" y="178"/>
                    <a:pt x="209" y="178"/>
                  </a:cubicBezTo>
                  <a:cubicBezTo>
                    <a:pt x="200" y="180"/>
                    <a:pt x="200" y="180"/>
                    <a:pt x="200" y="180"/>
                  </a:cubicBezTo>
                  <a:cubicBezTo>
                    <a:pt x="194" y="182"/>
                    <a:pt x="194" y="182"/>
                    <a:pt x="194" y="182"/>
                  </a:cubicBezTo>
                  <a:cubicBezTo>
                    <a:pt x="182" y="184"/>
                    <a:pt x="182" y="184"/>
                    <a:pt x="182" y="184"/>
                  </a:cubicBezTo>
                  <a:cubicBezTo>
                    <a:pt x="180" y="184"/>
                    <a:pt x="180" y="184"/>
                    <a:pt x="180" y="184"/>
                  </a:cubicBezTo>
                  <a:cubicBezTo>
                    <a:pt x="170" y="184"/>
                    <a:pt x="170" y="184"/>
                    <a:pt x="170" y="184"/>
                  </a:cubicBezTo>
                  <a:cubicBezTo>
                    <a:pt x="157" y="184"/>
                    <a:pt x="157" y="184"/>
                    <a:pt x="157" y="184"/>
                  </a:cubicBezTo>
                  <a:cubicBezTo>
                    <a:pt x="142" y="184"/>
                    <a:pt x="142" y="184"/>
                    <a:pt x="142" y="184"/>
                  </a:cubicBezTo>
                  <a:cubicBezTo>
                    <a:pt x="138" y="184"/>
                    <a:pt x="138" y="184"/>
                    <a:pt x="138" y="184"/>
                  </a:cubicBezTo>
                  <a:cubicBezTo>
                    <a:pt x="124" y="184"/>
                    <a:pt x="124" y="184"/>
                    <a:pt x="124" y="184"/>
                  </a:cubicBezTo>
                  <a:cubicBezTo>
                    <a:pt x="109" y="184"/>
                    <a:pt x="109" y="184"/>
                    <a:pt x="109" y="184"/>
                  </a:cubicBezTo>
                  <a:cubicBezTo>
                    <a:pt x="96" y="184"/>
                    <a:pt x="96" y="184"/>
                    <a:pt x="96" y="184"/>
                  </a:cubicBezTo>
                  <a:cubicBezTo>
                    <a:pt x="85" y="184"/>
                    <a:pt x="85" y="184"/>
                    <a:pt x="85" y="184"/>
                  </a:cubicBezTo>
                  <a:cubicBezTo>
                    <a:pt x="80" y="184"/>
                    <a:pt x="80" y="184"/>
                    <a:pt x="80" y="184"/>
                  </a:cubicBezTo>
                  <a:cubicBezTo>
                    <a:pt x="74" y="185"/>
                    <a:pt x="74" y="185"/>
                    <a:pt x="74" y="185"/>
                  </a:cubicBezTo>
                  <a:cubicBezTo>
                    <a:pt x="66" y="185"/>
                    <a:pt x="66" y="185"/>
                    <a:pt x="66" y="185"/>
                  </a:cubicBezTo>
                  <a:cubicBezTo>
                    <a:pt x="38" y="185"/>
                    <a:pt x="38" y="185"/>
                    <a:pt x="38" y="185"/>
                  </a:cubicBezTo>
                  <a:cubicBezTo>
                    <a:pt x="9" y="185"/>
                    <a:pt x="9" y="185"/>
                    <a:pt x="9" y="185"/>
                  </a:cubicBezTo>
                  <a:cubicBezTo>
                    <a:pt x="9" y="185"/>
                    <a:pt x="0" y="80"/>
                    <a:pt x="57" y="29"/>
                  </a:cubicBezTo>
                  <a:cubicBezTo>
                    <a:pt x="57" y="29"/>
                    <a:pt x="57" y="29"/>
                    <a:pt x="57" y="29"/>
                  </a:cubicBezTo>
                  <a:cubicBezTo>
                    <a:pt x="76" y="12"/>
                    <a:pt x="102" y="0"/>
                    <a:pt x="138" y="0"/>
                  </a:cubicBezTo>
                  <a:cubicBezTo>
                    <a:pt x="170" y="0"/>
                    <a:pt x="194" y="10"/>
                    <a:pt x="213" y="24"/>
                  </a:cubicBezTo>
                  <a:cubicBezTo>
                    <a:pt x="213" y="24"/>
                    <a:pt x="213" y="24"/>
                    <a:pt x="213" y="24"/>
                  </a:cubicBezTo>
                  <a:cubicBezTo>
                    <a:pt x="214" y="25"/>
                    <a:pt x="216" y="27"/>
                    <a:pt x="217" y="28"/>
                  </a:cubicBezTo>
                  <a:cubicBezTo>
                    <a:pt x="260" y="66"/>
                    <a:pt x="266" y="134"/>
                    <a:pt x="266" y="167"/>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5" name="Freeform 808"/>
            <p:cNvSpPr>
              <a:spLocks noEditPoints="1"/>
            </p:cNvSpPr>
            <p:nvPr/>
          </p:nvSpPr>
          <p:spPr bwMode="auto">
            <a:xfrm>
              <a:off x="519112" y="3489325"/>
              <a:ext cx="798513" cy="798513"/>
            </a:xfrm>
            <a:custGeom>
              <a:avLst/>
              <a:gdLst>
                <a:gd name="T0" fmla="*/ 174 w 213"/>
                <a:gd name="T1" fmla="*/ 24 h 213"/>
                <a:gd name="T2" fmla="*/ 162 w 213"/>
                <a:gd name="T3" fmla="*/ 15 h 213"/>
                <a:gd name="T4" fmla="*/ 162 w 213"/>
                <a:gd name="T5" fmla="*/ 15 h 213"/>
                <a:gd name="T6" fmla="*/ 107 w 213"/>
                <a:gd name="T7" fmla="*/ 0 h 213"/>
                <a:gd name="T8" fmla="*/ 47 w 213"/>
                <a:gd name="T9" fmla="*/ 19 h 213"/>
                <a:gd name="T10" fmla="*/ 39 w 213"/>
                <a:gd name="T11" fmla="*/ 24 h 213"/>
                <a:gd name="T12" fmla="*/ 16 w 213"/>
                <a:gd name="T13" fmla="*/ 51 h 213"/>
                <a:gd name="T14" fmla="*/ 0 w 213"/>
                <a:gd name="T15" fmla="*/ 106 h 213"/>
                <a:gd name="T16" fmla="*/ 11 w 213"/>
                <a:gd name="T17" fmla="*/ 152 h 213"/>
                <a:gd name="T18" fmla="*/ 11 w 213"/>
                <a:gd name="T19" fmla="*/ 154 h 213"/>
                <a:gd name="T20" fmla="*/ 16 w 213"/>
                <a:gd name="T21" fmla="*/ 162 h 213"/>
                <a:gd name="T22" fmla="*/ 107 w 213"/>
                <a:gd name="T23" fmla="*/ 213 h 213"/>
                <a:gd name="T24" fmla="*/ 202 w 213"/>
                <a:gd name="T25" fmla="*/ 153 h 213"/>
                <a:gd name="T26" fmla="*/ 203 w 213"/>
                <a:gd name="T27" fmla="*/ 152 h 213"/>
                <a:gd name="T28" fmla="*/ 213 w 213"/>
                <a:gd name="T29" fmla="*/ 106 h 213"/>
                <a:gd name="T30" fmla="*/ 174 w 213"/>
                <a:gd name="T31" fmla="*/ 24 h 213"/>
                <a:gd name="T32" fmla="*/ 174 w 213"/>
                <a:gd name="T33" fmla="*/ 153 h 213"/>
                <a:gd name="T34" fmla="*/ 107 w 213"/>
                <a:gd name="T35" fmla="*/ 189 h 213"/>
                <a:gd name="T36" fmla="*/ 39 w 213"/>
                <a:gd name="T37" fmla="*/ 153 h 213"/>
                <a:gd name="T38" fmla="*/ 38 w 213"/>
                <a:gd name="T39" fmla="*/ 152 h 213"/>
                <a:gd name="T40" fmla="*/ 24 w 213"/>
                <a:gd name="T41" fmla="*/ 106 h 213"/>
                <a:gd name="T42" fmla="*/ 107 w 213"/>
                <a:gd name="T43" fmla="*/ 24 h 213"/>
                <a:gd name="T44" fmla="*/ 189 w 213"/>
                <a:gd name="T45" fmla="*/ 106 h 213"/>
                <a:gd name="T46" fmla="*/ 175 w 213"/>
                <a:gd name="T47" fmla="*/ 152 h 213"/>
                <a:gd name="T48" fmla="*/ 174 w 213"/>
                <a:gd name="T49" fmla="*/ 15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213">
                  <a:moveTo>
                    <a:pt x="174" y="24"/>
                  </a:moveTo>
                  <a:cubicBezTo>
                    <a:pt x="170" y="21"/>
                    <a:pt x="166" y="18"/>
                    <a:pt x="162" y="15"/>
                  </a:cubicBezTo>
                  <a:cubicBezTo>
                    <a:pt x="162" y="15"/>
                    <a:pt x="162" y="15"/>
                    <a:pt x="162" y="15"/>
                  </a:cubicBezTo>
                  <a:cubicBezTo>
                    <a:pt x="145" y="6"/>
                    <a:pt x="127" y="0"/>
                    <a:pt x="107" y="0"/>
                  </a:cubicBezTo>
                  <a:cubicBezTo>
                    <a:pt x="84" y="0"/>
                    <a:pt x="64" y="7"/>
                    <a:pt x="47" y="19"/>
                  </a:cubicBezTo>
                  <a:cubicBezTo>
                    <a:pt x="44" y="20"/>
                    <a:pt x="41" y="22"/>
                    <a:pt x="39" y="24"/>
                  </a:cubicBezTo>
                  <a:cubicBezTo>
                    <a:pt x="30" y="32"/>
                    <a:pt x="22" y="41"/>
                    <a:pt x="16" y="51"/>
                  </a:cubicBezTo>
                  <a:cubicBezTo>
                    <a:pt x="6" y="67"/>
                    <a:pt x="0" y="86"/>
                    <a:pt x="0" y="106"/>
                  </a:cubicBezTo>
                  <a:cubicBezTo>
                    <a:pt x="0" y="123"/>
                    <a:pt x="4" y="138"/>
                    <a:pt x="11" y="152"/>
                  </a:cubicBezTo>
                  <a:cubicBezTo>
                    <a:pt x="11" y="153"/>
                    <a:pt x="11" y="153"/>
                    <a:pt x="11" y="154"/>
                  </a:cubicBezTo>
                  <a:cubicBezTo>
                    <a:pt x="13" y="156"/>
                    <a:pt x="14" y="159"/>
                    <a:pt x="16" y="162"/>
                  </a:cubicBezTo>
                  <a:cubicBezTo>
                    <a:pt x="35" y="193"/>
                    <a:pt x="68" y="213"/>
                    <a:pt x="107" y="213"/>
                  </a:cubicBezTo>
                  <a:cubicBezTo>
                    <a:pt x="148" y="213"/>
                    <a:pt x="185" y="189"/>
                    <a:pt x="202" y="153"/>
                  </a:cubicBezTo>
                  <a:cubicBezTo>
                    <a:pt x="202" y="153"/>
                    <a:pt x="202" y="153"/>
                    <a:pt x="203" y="152"/>
                  </a:cubicBezTo>
                  <a:cubicBezTo>
                    <a:pt x="209" y="138"/>
                    <a:pt x="213" y="123"/>
                    <a:pt x="213" y="106"/>
                  </a:cubicBezTo>
                  <a:cubicBezTo>
                    <a:pt x="213" y="73"/>
                    <a:pt x="198" y="44"/>
                    <a:pt x="174" y="24"/>
                  </a:cubicBezTo>
                  <a:close/>
                  <a:moveTo>
                    <a:pt x="174" y="153"/>
                  </a:moveTo>
                  <a:cubicBezTo>
                    <a:pt x="159" y="175"/>
                    <a:pt x="135" y="189"/>
                    <a:pt x="107" y="189"/>
                  </a:cubicBezTo>
                  <a:cubicBezTo>
                    <a:pt x="79" y="189"/>
                    <a:pt x="54" y="175"/>
                    <a:pt x="39" y="153"/>
                  </a:cubicBezTo>
                  <a:cubicBezTo>
                    <a:pt x="39" y="153"/>
                    <a:pt x="39" y="153"/>
                    <a:pt x="38" y="152"/>
                  </a:cubicBezTo>
                  <a:cubicBezTo>
                    <a:pt x="30" y="139"/>
                    <a:pt x="24" y="123"/>
                    <a:pt x="24" y="106"/>
                  </a:cubicBezTo>
                  <a:cubicBezTo>
                    <a:pt x="24" y="61"/>
                    <a:pt x="61" y="24"/>
                    <a:pt x="107" y="24"/>
                  </a:cubicBezTo>
                  <a:cubicBezTo>
                    <a:pt x="152" y="24"/>
                    <a:pt x="189" y="61"/>
                    <a:pt x="189" y="106"/>
                  </a:cubicBezTo>
                  <a:cubicBezTo>
                    <a:pt x="189" y="123"/>
                    <a:pt x="184" y="139"/>
                    <a:pt x="175" y="152"/>
                  </a:cubicBezTo>
                  <a:cubicBezTo>
                    <a:pt x="175" y="153"/>
                    <a:pt x="174" y="153"/>
                    <a:pt x="174" y="153"/>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6" name="Freeform 809"/>
            <p:cNvSpPr>
              <a:spLocks noEditPoints="1"/>
            </p:cNvSpPr>
            <p:nvPr/>
          </p:nvSpPr>
          <p:spPr bwMode="auto">
            <a:xfrm>
              <a:off x="609600" y="3579813"/>
              <a:ext cx="619125" cy="617538"/>
            </a:xfrm>
            <a:custGeom>
              <a:avLst/>
              <a:gdLst>
                <a:gd name="T0" fmla="*/ 83 w 165"/>
                <a:gd name="T1" fmla="*/ 0 h 165"/>
                <a:gd name="T2" fmla="*/ 0 w 165"/>
                <a:gd name="T3" fmla="*/ 82 h 165"/>
                <a:gd name="T4" fmla="*/ 14 w 165"/>
                <a:gd name="T5" fmla="*/ 128 h 165"/>
                <a:gd name="T6" fmla="*/ 15 w 165"/>
                <a:gd name="T7" fmla="*/ 129 h 165"/>
                <a:gd name="T8" fmla="*/ 83 w 165"/>
                <a:gd name="T9" fmla="*/ 165 h 165"/>
                <a:gd name="T10" fmla="*/ 150 w 165"/>
                <a:gd name="T11" fmla="*/ 129 h 165"/>
                <a:gd name="T12" fmla="*/ 151 w 165"/>
                <a:gd name="T13" fmla="*/ 128 h 165"/>
                <a:gd name="T14" fmla="*/ 165 w 165"/>
                <a:gd name="T15" fmla="*/ 82 h 165"/>
                <a:gd name="T16" fmla="*/ 83 w 165"/>
                <a:gd name="T17" fmla="*/ 0 h 165"/>
                <a:gd name="T18" fmla="*/ 142 w 165"/>
                <a:gd name="T19" fmla="*/ 128 h 165"/>
                <a:gd name="T20" fmla="*/ 141 w 165"/>
                <a:gd name="T21" fmla="*/ 129 h 165"/>
                <a:gd name="T22" fmla="*/ 86 w 165"/>
                <a:gd name="T23" fmla="*/ 157 h 165"/>
                <a:gd name="T24" fmla="*/ 24 w 165"/>
                <a:gd name="T25" fmla="*/ 129 h 165"/>
                <a:gd name="T26" fmla="*/ 23 w 165"/>
                <a:gd name="T27" fmla="*/ 128 h 165"/>
                <a:gd name="T28" fmla="*/ 8 w 165"/>
                <a:gd name="T29" fmla="*/ 86 h 165"/>
                <a:gd name="T30" fmla="*/ 79 w 165"/>
                <a:gd name="T31" fmla="*/ 7 h 165"/>
                <a:gd name="T32" fmla="*/ 158 w 165"/>
                <a:gd name="T33" fmla="*/ 79 h 165"/>
                <a:gd name="T34" fmla="*/ 142 w 165"/>
                <a:gd name="T35" fmla="*/ 12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165">
                  <a:moveTo>
                    <a:pt x="83" y="0"/>
                  </a:moveTo>
                  <a:cubicBezTo>
                    <a:pt x="37" y="0"/>
                    <a:pt x="0" y="37"/>
                    <a:pt x="0" y="82"/>
                  </a:cubicBezTo>
                  <a:cubicBezTo>
                    <a:pt x="0" y="99"/>
                    <a:pt x="6" y="115"/>
                    <a:pt x="14" y="128"/>
                  </a:cubicBezTo>
                  <a:cubicBezTo>
                    <a:pt x="15" y="129"/>
                    <a:pt x="15" y="129"/>
                    <a:pt x="15" y="129"/>
                  </a:cubicBezTo>
                  <a:cubicBezTo>
                    <a:pt x="30" y="151"/>
                    <a:pt x="55" y="165"/>
                    <a:pt x="83" y="165"/>
                  </a:cubicBezTo>
                  <a:cubicBezTo>
                    <a:pt x="111" y="165"/>
                    <a:pt x="135" y="151"/>
                    <a:pt x="150" y="129"/>
                  </a:cubicBezTo>
                  <a:cubicBezTo>
                    <a:pt x="150" y="129"/>
                    <a:pt x="151" y="129"/>
                    <a:pt x="151" y="128"/>
                  </a:cubicBezTo>
                  <a:cubicBezTo>
                    <a:pt x="160" y="115"/>
                    <a:pt x="165" y="99"/>
                    <a:pt x="165" y="82"/>
                  </a:cubicBezTo>
                  <a:cubicBezTo>
                    <a:pt x="165" y="37"/>
                    <a:pt x="128" y="0"/>
                    <a:pt x="83" y="0"/>
                  </a:cubicBezTo>
                  <a:close/>
                  <a:moveTo>
                    <a:pt x="142" y="128"/>
                  </a:moveTo>
                  <a:cubicBezTo>
                    <a:pt x="142" y="129"/>
                    <a:pt x="142" y="129"/>
                    <a:pt x="141" y="129"/>
                  </a:cubicBezTo>
                  <a:cubicBezTo>
                    <a:pt x="128" y="145"/>
                    <a:pt x="109" y="156"/>
                    <a:pt x="86" y="157"/>
                  </a:cubicBezTo>
                  <a:cubicBezTo>
                    <a:pt x="61" y="158"/>
                    <a:pt x="38" y="147"/>
                    <a:pt x="24" y="129"/>
                  </a:cubicBezTo>
                  <a:cubicBezTo>
                    <a:pt x="24" y="129"/>
                    <a:pt x="23" y="129"/>
                    <a:pt x="23" y="128"/>
                  </a:cubicBezTo>
                  <a:cubicBezTo>
                    <a:pt x="14" y="117"/>
                    <a:pt x="8" y="102"/>
                    <a:pt x="8" y="86"/>
                  </a:cubicBezTo>
                  <a:cubicBezTo>
                    <a:pt x="6" y="44"/>
                    <a:pt x="38" y="9"/>
                    <a:pt x="79" y="7"/>
                  </a:cubicBezTo>
                  <a:cubicBezTo>
                    <a:pt x="121" y="6"/>
                    <a:pt x="156" y="38"/>
                    <a:pt x="158" y="79"/>
                  </a:cubicBezTo>
                  <a:cubicBezTo>
                    <a:pt x="158" y="98"/>
                    <a:pt x="152" y="115"/>
                    <a:pt x="142" y="128"/>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7" name="Freeform 810"/>
            <p:cNvSpPr>
              <a:spLocks noEditPoints="1"/>
            </p:cNvSpPr>
            <p:nvPr/>
          </p:nvSpPr>
          <p:spPr bwMode="auto">
            <a:xfrm>
              <a:off x="631825" y="3602038"/>
              <a:ext cx="569913" cy="569913"/>
            </a:xfrm>
            <a:custGeom>
              <a:avLst/>
              <a:gdLst>
                <a:gd name="T0" fmla="*/ 2 w 152"/>
                <a:gd name="T1" fmla="*/ 80 h 152"/>
                <a:gd name="T2" fmla="*/ 18 w 152"/>
                <a:gd name="T3" fmla="*/ 123 h 152"/>
                <a:gd name="T4" fmla="*/ 135 w 152"/>
                <a:gd name="T5" fmla="*/ 123 h 152"/>
                <a:gd name="T6" fmla="*/ 152 w 152"/>
                <a:gd name="T7" fmla="*/ 73 h 152"/>
                <a:gd name="T8" fmla="*/ 145 w 152"/>
                <a:gd name="T9" fmla="*/ 62 h 152"/>
                <a:gd name="T10" fmla="*/ 96 w 152"/>
                <a:gd name="T11" fmla="*/ 65 h 152"/>
                <a:gd name="T12" fmla="*/ 145 w 152"/>
                <a:gd name="T13" fmla="*/ 62 h 152"/>
                <a:gd name="T14" fmla="*/ 105 w 152"/>
                <a:gd name="T15" fmla="*/ 51 h 152"/>
                <a:gd name="T16" fmla="*/ 93 w 152"/>
                <a:gd name="T17" fmla="*/ 8 h 152"/>
                <a:gd name="T18" fmla="*/ 88 w 152"/>
                <a:gd name="T19" fmla="*/ 70 h 152"/>
                <a:gd name="T20" fmla="*/ 90 w 152"/>
                <a:gd name="T21" fmla="*/ 75 h 152"/>
                <a:gd name="T22" fmla="*/ 88 w 152"/>
                <a:gd name="T23" fmla="*/ 70 h 152"/>
                <a:gd name="T24" fmla="*/ 82 w 152"/>
                <a:gd name="T25" fmla="*/ 88 h 152"/>
                <a:gd name="T26" fmla="*/ 86 w 152"/>
                <a:gd name="T27" fmla="*/ 85 h 152"/>
                <a:gd name="T28" fmla="*/ 75 w 152"/>
                <a:gd name="T29" fmla="*/ 6 h 152"/>
                <a:gd name="T30" fmla="*/ 85 w 152"/>
                <a:gd name="T31" fmla="*/ 55 h 152"/>
                <a:gd name="T32" fmla="*/ 75 w 152"/>
                <a:gd name="T33" fmla="*/ 6 h 152"/>
                <a:gd name="T34" fmla="*/ 77 w 152"/>
                <a:gd name="T35" fmla="*/ 67 h 152"/>
                <a:gd name="T36" fmla="*/ 77 w 152"/>
                <a:gd name="T37" fmla="*/ 61 h 152"/>
                <a:gd name="T38" fmla="*/ 77 w 152"/>
                <a:gd name="T39" fmla="*/ 68 h 152"/>
                <a:gd name="T40" fmla="*/ 77 w 152"/>
                <a:gd name="T41" fmla="*/ 85 h 152"/>
                <a:gd name="T42" fmla="*/ 77 w 152"/>
                <a:gd name="T43" fmla="*/ 68 h 152"/>
                <a:gd name="T44" fmla="*/ 67 w 152"/>
                <a:gd name="T45" fmla="*/ 89 h 152"/>
                <a:gd name="T46" fmla="*/ 71 w 152"/>
                <a:gd name="T47" fmla="*/ 84 h 152"/>
                <a:gd name="T48" fmla="*/ 67 w 152"/>
                <a:gd name="T49" fmla="*/ 73 h 152"/>
                <a:gd name="T50" fmla="*/ 62 w 152"/>
                <a:gd name="T51" fmla="*/ 72 h 152"/>
                <a:gd name="T52" fmla="*/ 67 w 152"/>
                <a:gd name="T53" fmla="*/ 73 h 152"/>
                <a:gd name="T54" fmla="*/ 61 w 152"/>
                <a:gd name="T55" fmla="*/ 41 h 152"/>
                <a:gd name="T56" fmla="*/ 17 w 152"/>
                <a:gd name="T57" fmla="*/ 40 h 152"/>
                <a:gd name="T58" fmla="*/ 12 w 152"/>
                <a:gd name="T59" fmla="*/ 48 h 152"/>
                <a:gd name="T60" fmla="*/ 54 w 152"/>
                <a:gd name="T61" fmla="*/ 75 h 152"/>
                <a:gd name="T62" fmla="*/ 12 w 152"/>
                <a:gd name="T63" fmla="*/ 48 h 152"/>
                <a:gd name="T64" fmla="*/ 7 w 152"/>
                <a:gd name="T65" fmla="*/ 67 h 152"/>
                <a:gd name="T66" fmla="*/ 41 w 152"/>
                <a:gd name="T67" fmla="*/ 91 h 152"/>
                <a:gd name="T68" fmla="*/ 6 w 152"/>
                <a:gd name="T69" fmla="*/ 80 h 152"/>
                <a:gd name="T70" fmla="*/ 34 w 152"/>
                <a:gd name="T71" fmla="*/ 123 h 152"/>
                <a:gd name="T72" fmla="*/ 57 w 152"/>
                <a:gd name="T73" fmla="*/ 89 h 152"/>
                <a:gd name="T74" fmla="*/ 47 w 152"/>
                <a:gd name="T75" fmla="*/ 122 h 152"/>
                <a:gd name="T76" fmla="*/ 46 w 152"/>
                <a:gd name="T77" fmla="*/ 123 h 152"/>
                <a:gd name="T78" fmla="*/ 30 w 152"/>
                <a:gd name="T79" fmla="*/ 129 h 152"/>
                <a:gd name="T80" fmla="*/ 46 w 152"/>
                <a:gd name="T81" fmla="*/ 140 h 152"/>
                <a:gd name="T82" fmla="*/ 61 w 152"/>
                <a:gd name="T83" fmla="*/ 122 h 152"/>
                <a:gd name="T84" fmla="*/ 80 w 152"/>
                <a:gd name="T85" fmla="*/ 115 h 152"/>
                <a:gd name="T86" fmla="*/ 87 w 152"/>
                <a:gd name="T87" fmla="*/ 122 h 152"/>
                <a:gd name="T88" fmla="*/ 80 w 152"/>
                <a:gd name="T89" fmla="*/ 147 h 152"/>
                <a:gd name="T90" fmla="*/ 101 w 152"/>
                <a:gd name="T91" fmla="*/ 123 h 152"/>
                <a:gd name="T92" fmla="*/ 82 w 152"/>
                <a:gd name="T93" fmla="*/ 99 h 152"/>
                <a:gd name="T94" fmla="*/ 113 w 152"/>
                <a:gd name="T95" fmla="*/ 122 h 152"/>
                <a:gd name="T96" fmla="*/ 119 w 152"/>
                <a:gd name="T97" fmla="*/ 132 h 152"/>
                <a:gd name="T98" fmla="*/ 146 w 152"/>
                <a:gd name="T99" fmla="*/ 87 h 152"/>
                <a:gd name="T100" fmla="*/ 145 w 152"/>
                <a:gd name="T101" fmla="*/ 93 h 152"/>
                <a:gd name="T102" fmla="*/ 143 w 152"/>
                <a:gd name="T103" fmla="*/ 98 h 152"/>
                <a:gd name="T104" fmla="*/ 142 w 152"/>
                <a:gd name="T105" fmla="*/ 101 h 152"/>
                <a:gd name="T106" fmla="*/ 140 w 152"/>
                <a:gd name="T107" fmla="*/ 106 h 152"/>
                <a:gd name="T108" fmla="*/ 130 w 152"/>
                <a:gd name="T109" fmla="*/ 122 h 152"/>
                <a:gd name="T110" fmla="*/ 127 w 152"/>
                <a:gd name="T111" fmla="*/ 125 h 152"/>
                <a:gd name="T112" fmla="*/ 125 w 152"/>
                <a:gd name="T113" fmla="*/ 122 h 152"/>
                <a:gd name="T114" fmla="*/ 114 w 152"/>
                <a:gd name="T115" fmla="*/ 85 h 152"/>
                <a:gd name="T116" fmla="*/ 147 w 152"/>
                <a:gd name="T117" fmla="*/ 73 h 152"/>
                <a:gd name="T118" fmla="*/ 146 w 152"/>
                <a:gd name="T119" fmla="*/ 8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2" h="152">
                  <a:moveTo>
                    <a:pt x="73" y="1"/>
                  </a:moveTo>
                  <a:cubicBezTo>
                    <a:pt x="32" y="3"/>
                    <a:pt x="0" y="38"/>
                    <a:pt x="2" y="80"/>
                  </a:cubicBezTo>
                  <a:cubicBezTo>
                    <a:pt x="2" y="96"/>
                    <a:pt x="8" y="111"/>
                    <a:pt x="17" y="122"/>
                  </a:cubicBezTo>
                  <a:cubicBezTo>
                    <a:pt x="17" y="123"/>
                    <a:pt x="18" y="123"/>
                    <a:pt x="18" y="123"/>
                  </a:cubicBezTo>
                  <a:cubicBezTo>
                    <a:pt x="32" y="141"/>
                    <a:pt x="55" y="152"/>
                    <a:pt x="80" y="151"/>
                  </a:cubicBezTo>
                  <a:cubicBezTo>
                    <a:pt x="103" y="150"/>
                    <a:pt x="122" y="139"/>
                    <a:pt x="135" y="123"/>
                  </a:cubicBezTo>
                  <a:cubicBezTo>
                    <a:pt x="136" y="123"/>
                    <a:pt x="136" y="123"/>
                    <a:pt x="136" y="122"/>
                  </a:cubicBezTo>
                  <a:cubicBezTo>
                    <a:pt x="146" y="109"/>
                    <a:pt x="152" y="92"/>
                    <a:pt x="152" y="73"/>
                  </a:cubicBezTo>
                  <a:cubicBezTo>
                    <a:pt x="150" y="32"/>
                    <a:pt x="115" y="0"/>
                    <a:pt x="73" y="1"/>
                  </a:cubicBezTo>
                  <a:close/>
                  <a:moveTo>
                    <a:pt x="145" y="62"/>
                  </a:moveTo>
                  <a:cubicBezTo>
                    <a:pt x="100" y="78"/>
                    <a:pt x="100" y="78"/>
                    <a:pt x="100" y="78"/>
                  </a:cubicBezTo>
                  <a:cubicBezTo>
                    <a:pt x="96" y="65"/>
                    <a:pt x="96" y="65"/>
                    <a:pt x="96" y="65"/>
                  </a:cubicBezTo>
                  <a:cubicBezTo>
                    <a:pt x="143" y="53"/>
                    <a:pt x="143" y="53"/>
                    <a:pt x="143" y="53"/>
                  </a:cubicBezTo>
                  <a:cubicBezTo>
                    <a:pt x="144" y="56"/>
                    <a:pt x="144" y="59"/>
                    <a:pt x="145" y="62"/>
                  </a:cubicBezTo>
                  <a:close/>
                  <a:moveTo>
                    <a:pt x="138" y="43"/>
                  </a:moveTo>
                  <a:cubicBezTo>
                    <a:pt x="105" y="51"/>
                    <a:pt x="105" y="51"/>
                    <a:pt x="105" y="51"/>
                  </a:cubicBezTo>
                  <a:cubicBezTo>
                    <a:pt x="96" y="43"/>
                    <a:pt x="96" y="43"/>
                    <a:pt x="96" y="43"/>
                  </a:cubicBezTo>
                  <a:cubicBezTo>
                    <a:pt x="93" y="8"/>
                    <a:pt x="93" y="8"/>
                    <a:pt x="93" y="8"/>
                  </a:cubicBezTo>
                  <a:cubicBezTo>
                    <a:pt x="112" y="13"/>
                    <a:pt x="129" y="26"/>
                    <a:pt x="138" y="43"/>
                  </a:cubicBezTo>
                  <a:close/>
                  <a:moveTo>
                    <a:pt x="88" y="70"/>
                  </a:moveTo>
                  <a:cubicBezTo>
                    <a:pt x="89" y="69"/>
                    <a:pt x="91" y="70"/>
                    <a:pt x="91" y="72"/>
                  </a:cubicBezTo>
                  <a:cubicBezTo>
                    <a:pt x="92" y="73"/>
                    <a:pt x="91" y="75"/>
                    <a:pt x="90" y="75"/>
                  </a:cubicBezTo>
                  <a:cubicBezTo>
                    <a:pt x="88" y="76"/>
                    <a:pt x="86" y="75"/>
                    <a:pt x="86" y="73"/>
                  </a:cubicBezTo>
                  <a:cubicBezTo>
                    <a:pt x="85" y="72"/>
                    <a:pt x="86" y="70"/>
                    <a:pt x="88" y="70"/>
                  </a:cubicBezTo>
                  <a:close/>
                  <a:moveTo>
                    <a:pt x="86" y="89"/>
                  </a:moveTo>
                  <a:cubicBezTo>
                    <a:pt x="84" y="90"/>
                    <a:pt x="83" y="90"/>
                    <a:pt x="82" y="88"/>
                  </a:cubicBezTo>
                  <a:cubicBezTo>
                    <a:pt x="81" y="87"/>
                    <a:pt x="81" y="85"/>
                    <a:pt x="82" y="84"/>
                  </a:cubicBezTo>
                  <a:cubicBezTo>
                    <a:pt x="84" y="84"/>
                    <a:pt x="85" y="84"/>
                    <a:pt x="86" y="85"/>
                  </a:cubicBezTo>
                  <a:cubicBezTo>
                    <a:pt x="87" y="86"/>
                    <a:pt x="87" y="88"/>
                    <a:pt x="86" y="89"/>
                  </a:cubicBezTo>
                  <a:close/>
                  <a:moveTo>
                    <a:pt x="75" y="6"/>
                  </a:moveTo>
                  <a:cubicBezTo>
                    <a:pt x="78" y="6"/>
                    <a:pt x="81" y="6"/>
                    <a:pt x="84" y="7"/>
                  </a:cubicBezTo>
                  <a:cubicBezTo>
                    <a:pt x="85" y="55"/>
                    <a:pt x="85" y="55"/>
                    <a:pt x="85" y="55"/>
                  </a:cubicBezTo>
                  <a:cubicBezTo>
                    <a:pt x="71" y="55"/>
                    <a:pt x="71" y="55"/>
                    <a:pt x="71" y="55"/>
                  </a:cubicBezTo>
                  <a:lnTo>
                    <a:pt x="75" y="6"/>
                  </a:lnTo>
                  <a:close/>
                  <a:moveTo>
                    <a:pt x="79" y="64"/>
                  </a:moveTo>
                  <a:cubicBezTo>
                    <a:pt x="79" y="65"/>
                    <a:pt x="78" y="67"/>
                    <a:pt x="77" y="67"/>
                  </a:cubicBezTo>
                  <a:cubicBezTo>
                    <a:pt x="75" y="67"/>
                    <a:pt x="74" y="65"/>
                    <a:pt x="74" y="64"/>
                  </a:cubicBezTo>
                  <a:cubicBezTo>
                    <a:pt x="74" y="62"/>
                    <a:pt x="75" y="61"/>
                    <a:pt x="77" y="61"/>
                  </a:cubicBezTo>
                  <a:cubicBezTo>
                    <a:pt x="78" y="61"/>
                    <a:pt x="79" y="62"/>
                    <a:pt x="79" y="64"/>
                  </a:cubicBezTo>
                  <a:close/>
                  <a:moveTo>
                    <a:pt x="77" y="68"/>
                  </a:moveTo>
                  <a:cubicBezTo>
                    <a:pt x="81" y="68"/>
                    <a:pt x="85" y="72"/>
                    <a:pt x="85" y="76"/>
                  </a:cubicBezTo>
                  <a:cubicBezTo>
                    <a:pt x="85" y="81"/>
                    <a:pt x="81" y="85"/>
                    <a:pt x="77" y="85"/>
                  </a:cubicBezTo>
                  <a:cubicBezTo>
                    <a:pt x="72" y="85"/>
                    <a:pt x="68" y="81"/>
                    <a:pt x="68" y="76"/>
                  </a:cubicBezTo>
                  <a:cubicBezTo>
                    <a:pt x="68" y="72"/>
                    <a:pt x="72" y="68"/>
                    <a:pt x="77" y="68"/>
                  </a:cubicBezTo>
                  <a:close/>
                  <a:moveTo>
                    <a:pt x="71" y="88"/>
                  </a:moveTo>
                  <a:cubicBezTo>
                    <a:pt x="70" y="90"/>
                    <a:pt x="69" y="90"/>
                    <a:pt x="67" y="89"/>
                  </a:cubicBezTo>
                  <a:cubicBezTo>
                    <a:pt x="66" y="88"/>
                    <a:pt x="66" y="86"/>
                    <a:pt x="67" y="85"/>
                  </a:cubicBezTo>
                  <a:cubicBezTo>
                    <a:pt x="68" y="84"/>
                    <a:pt x="69" y="84"/>
                    <a:pt x="71" y="84"/>
                  </a:cubicBezTo>
                  <a:cubicBezTo>
                    <a:pt x="72" y="85"/>
                    <a:pt x="72" y="87"/>
                    <a:pt x="71" y="88"/>
                  </a:cubicBezTo>
                  <a:close/>
                  <a:moveTo>
                    <a:pt x="67" y="73"/>
                  </a:moveTo>
                  <a:cubicBezTo>
                    <a:pt x="67" y="75"/>
                    <a:pt x="65" y="76"/>
                    <a:pt x="64" y="75"/>
                  </a:cubicBezTo>
                  <a:cubicBezTo>
                    <a:pt x="62" y="75"/>
                    <a:pt x="61" y="73"/>
                    <a:pt x="62" y="72"/>
                  </a:cubicBezTo>
                  <a:cubicBezTo>
                    <a:pt x="62" y="70"/>
                    <a:pt x="64" y="69"/>
                    <a:pt x="65" y="70"/>
                  </a:cubicBezTo>
                  <a:cubicBezTo>
                    <a:pt x="67" y="70"/>
                    <a:pt x="68" y="72"/>
                    <a:pt x="67" y="73"/>
                  </a:cubicBezTo>
                  <a:close/>
                  <a:moveTo>
                    <a:pt x="64" y="7"/>
                  </a:moveTo>
                  <a:cubicBezTo>
                    <a:pt x="61" y="41"/>
                    <a:pt x="61" y="41"/>
                    <a:pt x="61" y="41"/>
                  </a:cubicBezTo>
                  <a:cubicBezTo>
                    <a:pt x="51" y="47"/>
                    <a:pt x="51" y="47"/>
                    <a:pt x="51" y="47"/>
                  </a:cubicBezTo>
                  <a:cubicBezTo>
                    <a:pt x="17" y="40"/>
                    <a:pt x="17" y="40"/>
                    <a:pt x="17" y="40"/>
                  </a:cubicBezTo>
                  <a:cubicBezTo>
                    <a:pt x="27" y="23"/>
                    <a:pt x="44" y="11"/>
                    <a:pt x="64" y="7"/>
                  </a:cubicBezTo>
                  <a:close/>
                  <a:moveTo>
                    <a:pt x="12" y="48"/>
                  </a:moveTo>
                  <a:cubicBezTo>
                    <a:pt x="59" y="61"/>
                    <a:pt x="59" y="61"/>
                    <a:pt x="59" y="61"/>
                  </a:cubicBezTo>
                  <a:cubicBezTo>
                    <a:pt x="54" y="75"/>
                    <a:pt x="54" y="75"/>
                    <a:pt x="54" y="75"/>
                  </a:cubicBezTo>
                  <a:cubicBezTo>
                    <a:pt x="9" y="56"/>
                    <a:pt x="9" y="56"/>
                    <a:pt x="9" y="56"/>
                  </a:cubicBezTo>
                  <a:cubicBezTo>
                    <a:pt x="10" y="53"/>
                    <a:pt x="12" y="48"/>
                    <a:pt x="12" y="48"/>
                  </a:cubicBezTo>
                  <a:close/>
                  <a:moveTo>
                    <a:pt x="6" y="80"/>
                  </a:moveTo>
                  <a:cubicBezTo>
                    <a:pt x="6" y="75"/>
                    <a:pt x="6" y="71"/>
                    <a:pt x="7" y="67"/>
                  </a:cubicBezTo>
                  <a:cubicBezTo>
                    <a:pt x="38" y="80"/>
                    <a:pt x="38" y="80"/>
                    <a:pt x="38" y="80"/>
                  </a:cubicBezTo>
                  <a:cubicBezTo>
                    <a:pt x="41" y="91"/>
                    <a:pt x="41" y="91"/>
                    <a:pt x="41" y="91"/>
                  </a:cubicBezTo>
                  <a:cubicBezTo>
                    <a:pt x="24" y="122"/>
                    <a:pt x="24" y="122"/>
                    <a:pt x="24" y="122"/>
                  </a:cubicBezTo>
                  <a:cubicBezTo>
                    <a:pt x="14" y="111"/>
                    <a:pt x="7" y="96"/>
                    <a:pt x="6" y="80"/>
                  </a:cubicBezTo>
                  <a:close/>
                  <a:moveTo>
                    <a:pt x="30" y="129"/>
                  </a:moveTo>
                  <a:cubicBezTo>
                    <a:pt x="34" y="123"/>
                    <a:pt x="34" y="123"/>
                    <a:pt x="34" y="123"/>
                  </a:cubicBezTo>
                  <a:cubicBezTo>
                    <a:pt x="34" y="122"/>
                    <a:pt x="34" y="122"/>
                    <a:pt x="34" y="122"/>
                  </a:cubicBezTo>
                  <a:cubicBezTo>
                    <a:pt x="57" y="89"/>
                    <a:pt x="57" y="89"/>
                    <a:pt x="57" y="89"/>
                  </a:cubicBezTo>
                  <a:cubicBezTo>
                    <a:pt x="68" y="97"/>
                    <a:pt x="68" y="97"/>
                    <a:pt x="68" y="97"/>
                  </a:cubicBezTo>
                  <a:cubicBezTo>
                    <a:pt x="47" y="122"/>
                    <a:pt x="47" y="122"/>
                    <a:pt x="47" y="122"/>
                  </a:cubicBezTo>
                  <a:cubicBezTo>
                    <a:pt x="46" y="123"/>
                    <a:pt x="46" y="123"/>
                    <a:pt x="46" y="123"/>
                  </a:cubicBezTo>
                  <a:cubicBezTo>
                    <a:pt x="46" y="123"/>
                    <a:pt x="46" y="123"/>
                    <a:pt x="46" y="123"/>
                  </a:cubicBezTo>
                  <a:cubicBezTo>
                    <a:pt x="37" y="134"/>
                    <a:pt x="37" y="134"/>
                    <a:pt x="37" y="134"/>
                  </a:cubicBezTo>
                  <a:cubicBezTo>
                    <a:pt x="34" y="132"/>
                    <a:pt x="32" y="131"/>
                    <a:pt x="30" y="129"/>
                  </a:cubicBezTo>
                  <a:close/>
                  <a:moveTo>
                    <a:pt x="80" y="147"/>
                  </a:moveTo>
                  <a:cubicBezTo>
                    <a:pt x="68" y="147"/>
                    <a:pt x="56" y="144"/>
                    <a:pt x="46" y="140"/>
                  </a:cubicBezTo>
                  <a:cubicBezTo>
                    <a:pt x="61" y="123"/>
                    <a:pt x="61" y="123"/>
                    <a:pt x="61" y="123"/>
                  </a:cubicBezTo>
                  <a:cubicBezTo>
                    <a:pt x="61" y="122"/>
                    <a:pt x="61" y="122"/>
                    <a:pt x="61" y="122"/>
                  </a:cubicBezTo>
                  <a:cubicBezTo>
                    <a:pt x="68" y="114"/>
                    <a:pt x="68" y="114"/>
                    <a:pt x="68" y="114"/>
                  </a:cubicBezTo>
                  <a:cubicBezTo>
                    <a:pt x="80" y="115"/>
                    <a:pt x="80" y="115"/>
                    <a:pt x="80" y="115"/>
                  </a:cubicBezTo>
                  <a:cubicBezTo>
                    <a:pt x="87" y="122"/>
                    <a:pt x="87" y="122"/>
                    <a:pt x="87" y="122"/>
                  </a:cubicBezTo>
                  <a:cubicBezTo>
                    <a:pt x="87" y="122"/>
                    <a:pt x="87" y="122"/>
                    <a:pt x="87" y="122"/>
                  </a:cubicBezTo>
                  <a:cubicBezTo>
                    <a:pt x="104" y="141"/>
                    <a:pt x="104" y="141"/>
                    <a:pt x="104" y="141"/>
                  </a:cubicBezTo>
                  <a:cubicBezTo>
                    <a:pt x="96" y="144"/>
                    <a:pt x="88" y="146"/>
                    <a:pt x="80" y="147"/>
                  </a:cubicBezTo>
                  <a:close/>
                  <a:moveTo>
                    <a:pt x="112" y="137"/>
                  </a:moveTo>
                  <a:cubicBezTo>
                    <a:pt x="101" y="123"/>
                    <a:pt x="101" y="123"/>
                    <a:pt x="101" y="123"/>
                  </a:cubicBezTo>
                  <a:cubicBezTo>
                    <a:pt x="100" y="122"/>
                    <a:pt x="100" y="122"/>
                    <a:pt x="100" y="122"/>
                  </a:cubicBezTo>
                  <a:cubicBezTo>
                    <a:pt x="82" y="99"/>
                    <a:pt x="82" y="99"/>
                    <a:pt x="82" y="99"/>
                  </a:cubicBezTo>
                  <a:cubicBezTo>
                    <a:pt x="94" y="91"/>
                    <a:pt x="94" y="91"/>
                    <a:pt x="94" y="91"/>
                  </a:cubicBezTo>
                  <a:cubicBezTo>
                    <a:pt x="113" y="122"/>
                    <a:pt x="113" y="122"/>
                    <a:pt x="113" y="122"/>
                  </a:cubicBezTo>
                  <a:cubicBezTo>
                    <a:pt x="113" y="123"/>
                    <a:pt x="113" y="123"/>
                    <a:pt x="113" y="123"/>
                  </a:cubicBezTo>
                  <a:cubicBezTo>
                    <a:pt x="119" y="132"/>
                    <a:pt x="119" y="132"/>
                    <a:pt x="119" y="132"/>
                  </a:cubicBezTo>
                  <a:cubicBezTo>
                    <a:pt x="117" y="134"/>
                    <a:pt x="114" y="136"/>
                    <a:pt x="112" y="137"/>
                  </a:cubicBezTo>
                  <a:close/>
                  <a:moveTo>
                    <a:pt x="146" y="87"/>
                  </a:moveTo>
                  <a:cubicBezTo>
                    <a:pt x="146" y="88"/>
                    <a:pt x="146" y="89"/>
                    <a:pt x="145" y="90"/>
                  </a:cubicBezTo>
                  <a:cubicBezTo>
                    <a:pt x="145" y="91"/>
                    <a:pt x="145" y="92"/>
                    <a:pt x="145" y="93"/>
                  </a:cubicBezTo>
                  <a:cubicBezTo>
                    <a:pt x="145" y="94"/>
                    <a:pt x="144" y="95"/>
                    <a:pt x="144" y="95"/>
                  </a:cubicBezTo>
                  <a:cubicBezTo>
                    <a:pt x="144" y="96"/>
                    <a:pt x="144" y="97"/>
                    <a:pt x="143" y="98"/>
                  </a:cubicBezTo>
                  <a:cubicBezTo>
                    <a:pt x="143" y="98"/>
                    <a:pt x="143" y="99"/>
                    <a:pt x="143" y="99"/>
                  </a:cubicBezTo>
                  <a:cubicBezTo>
                    <a:pt x="143" y="100"/>
                    <a:pt x="143" y="100"/>
                    <a:pt x="142" y="101"/>
                  </a:cubicBezTo>
                  <a:cubicBezTo>
                    <a:pt x="142" y="102"/>
                    <a:pt x="142" y="103"/>
                    <a:pt x="141" y="103"/>
                  </a:cubicBezTo>
                  <a:cubicBezTo>
                    <a:pt x="141" y="104"/>
                    <a:pt x="141" y="105"/>
                    <a:pt x="140" y="106"/>
                  </a:cubicBezTo>
                  <a:cubicBezTo>
                    <a:pt x="140" y="107"/>
                    <a:pt x="139" y="108"/>
                    <a:pt x="139" y="109"/>
                  </a:cubicBezTo>
                  <a:cubicBezTo>
                    <a:pt x="136" y="114"/>
                    <a:pt x="133" y="118"/>
                    <a:pt x="130" y="122"/>
                  </a:cubicBezTo>
                  <a:cubicBezTo>
                    <a:pt x="129" y="123"/>
                    <a:pt x="129" y="123"/>
                    <a:pt x="129" y="123"/>
                  </a:cubicBezTo>
                  <a:cubicBezTo>
                    <a:pt x="128" y="124"/>
                    <a:pt x="128" y="124"/>
                    <a:pt x="127" y="125"/>
                  </a:cubicBezTo>
                  <a:cubicBezTo>
                    <a:pt x="126" y="123"/>
                    <a:pt x="126" y="123"/>
                    <a:pt x="126" y="123"/>
                  </a:cubicBezTo>
                  <a:cubicBezTo>
                    <a:pt x="125" y="122"/>
                    <a:pt x="125" y="122"/>
                    <a:pt x="125" y="122"/>
                  </a:cubicBezTo>
                  <a:cubicBezTo>
                    <a:pt x="110" y="96"/>
                    <a:pt x="110" y="96"/>
                    <a:pt x="110" y="96"/>
                  </a:cubicBezTo>
                  <a:cubicBezTo>
                    <a:pt x="114" y="85"/>
                    <a:pt x="114" y="85"/>
                    <a:pt x="114" y="85"/>
                  </a:cubicBezTo>
                  <a:cubicBezTo>
                    <a:pt x="146" y="70"/>
                    <a:pt x="146" y="70"/>
                    <a:pt x="146" y="70"/>
                  </a:cubicBezTo>
                  <a:cubicBezTo>
                    <a:pt x="146" y="71"/>
                    <a:pt x="147" y="72"/>
                    <a:pt x="147" y="73"/>
                  </a:cubicBezTo>
                  <a:cubicBezTo>
                    <a:pt x="147" y="74"/>
                    <a:pt x="147" y="76"/>
                    <a:pt x="147" y="77"/>
                  </a:cubicBezTo>
                  <a:cubicBezTo>
                    <a:pt x="147" y="79"/>
                    <a:pt x="147" y="81"/>
                    <a:pt x="146" y="83"/>
                  </a:cubicBezTo>
                  <a:cubicBezTo>
                    <a:pt x="146" y="84"/>
                    <a:pt x="146" y="86"/>
                    <a:pt x="146" y="8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8" name="Oval 811"/>
            <p:cNvSpPr>
              <a:spLocks noChangeArrowheads="1"/>
            </p:cNvSpPr>
            <p:nvPr/>
          </p:nvSpPr>
          <p:spPr bwMode="auto">
            <a:xfrm>
              <a:off x="909637" y="3830638"/>
              <a:ext cx="19050"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89" name="Freeform 812"/>
            <p:cNvSpPr>
              <a:spLocks/>
            </p:cNvSpPr>
            <p:nvPr/>
          </p:nvSpPr>
          <p:spPr bwMode="auto">
            <a:xfrm>
              <a:off x="950912" y="3860800"/>
              <a:ext cx="25400" cy="25400"/>
            </a:xfrm>
            <a:custGeom>
              <a:avLst/>
              <a:gdLst>
                <a:gd name="T0" fmla="*/ 6 w 7"/>
                <a:gd name="T1" fmla="*/ 3 h 7"/>
                <a:gd name="T2" fmla="*/ 5 w 7"/>
                <a:gd name="T3" fmla="*/ 6 h 7"/>
                <a:gd name="T4" fmla="*/ 1 w 7"/>
                <a:gd name="T5" fmla="*/ 4 h 7"/>
                <a:gd name="T6" fmla="*/ 3 w 7"/>
                <a:gd name="T7" fmla="*/ 1 h 7"/>
                <a:gd name="T8" fmla="*/ 6 w 7"/>
                <a:gd name="T9" fmla="*/ 3 h 7"/>
              </a:gdLst>
              <a:ahLst/>
              <a:cxnLst>
                <a:cxn ang="0">
                  <a:pos x="T0" y="T1"/>
                </a:cxn>
                <a:cxn ang="0">
                  <a:pos x="T2" y="T3"/>
                </a:cxn>
                <a:cxn ang="0">
                  <a:pos x="T4" y="T5"/>
                </a:cxn>
                <a:cxn ang="0">
                  <a:pos x="T6" y="T7"/>
                </a:cxn>
                <a:cxn ang="0">
                  <a:pos x="T8" y="T9"/>
                </a:cxn>
              </a:cxnLst>
              <a:rect l="0" t="0" r="r" b="b"/>
              <a:pathLst>
                <a:path w="7" h="7">
                  <a:moveTo>
                    <a:pt x="6" y="3"/>
                  </a:moveTo>
                  <a:cubicBezTo>
                    <a:pt x="7" y="4"/>
                    <a:pt x="6" y="6"/>
                    <a:pt x="5" y="6"/>
                  </a:cubicBezTo>
                  <a:cubicBezTo>
                    <a:pt x="3" y="7"/>
                    <a:pt x="1" y="6"/>
                    <a:pt x="1" y="4"/>
                  </a:cubicBezTo>
                  <a:cubicBezTo>
                    <a:pt x="0" y="3"/>
                    <a:pt x="1" y="1"/>
                    <a:pt x="3" y="1"/>
                  </a:cubicBezTo>
                  <a:cubicBezTo>
                    <a:pt x="4" y="0"/>
                    <a:pt x="6"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0" name="Freeform 813"/>
            <p:cNvSpPr>
              <a:spLocks/>
            </p:cNvSpPr>
            <p:nvPr/>
          </p:nvSpPr>
          <p:spPr bwMode="auto">
            <a:xfrm>
              <a:off x="935037" y="3916363"/>
              <a:ext cx="22225" cy="22225"/>
            </a:xfrm>
            <a:custGeom>
              <a:avLst/>
              <a:gdLst>
                <a:gd name="T0" fmla="*/ 5 w 6"/>
                <a:gd name="T1" fmla="*/ 5 h 6"/>
                <a:gd name="T2" fmla="*/ 1 w 6"/>
                <a:gd name="T3" fmla="*/ 4 h 6"/>
                <a:gd name="T4" fmla="*/ 1 w 6"/>
                <a:gd name="T5" fmla="*/ 0 h 6"/>
                <a:gd name="T6" fmla="*/ 5 w 6"/>
                <a:gd name="T7" fmla="*/ 1 h 6"/>
                <a:gd name="T8" fmla="*/ 5 w 6"/>
                <a:gd name="T9" fmla="*/ 5 h 6"/>
              </a:gdLst>
              <a:ahLst/>
              <a:cxnLst>
                <a:cxn ang="0">
                  <a:pos x="T0" y="T1"/>
                </a:cxn>
                <a:cxn ang="0">
                  <a:pos x="T2" y="T3"/>
                </a:cxn>
                <a:cxn ang="0">
                  <a:pos x="T4" y="T5"/>
                </a:cxn>
                <a:cxn ang="0">
                  <a:pos x="T6" y="T7"/>
                </a:cxn>
                <a:cxn ang="0">
                  <a:pos x="T8" y="T9"/>
                </a:cxn>
              </a:cxnLst>
              <a:rect l="0" t="0" r="r" b="b"/>
              <a:pathLst>
                <a:path w="6" h="6">
                  <a:moveTo>
                    <a:pt x="5" y="5"/>
                  </a:moveTo>
                  <a:cubicBezTo>
                    <a:pt x="3" y="6"/>
                    <a:pt x="2" y="6"/>
                    <a:pt x="1" y="4"/>
                  </a:cubicBezTo>
                  <a:cubicBezTo>
                    <a:pt x="0" y="3"/>
                    <a:pt x="0" y="1"/>
                    <a:pt x="1" y="0"/>
                  </a:cubicBezTo>
                  <a:cubicBezTo>
                    <a:pt x="3" y="0"/>
                    <a:pt x="4" y="0"/>
                    <a:pt x="5" y="1"/>
                  </a:cubicBezTo>
                  <a:cubicBezTo>
                    <a:pt x="6" y="2"/>
                    <a:pt x="6" y="4"/>
                    <a:pt x="5"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1" name="Freeform 814"/>
            <p:cNvSpPr>
              <a:spLocks/>
            </p:cNvSpPr>
            <p:nvPr/>
          </p:nvSpPr>
          <p:spPr bwMode="auto">
            <a:xfrm>
              <a:off x="879475" y="3916363"/>
              <a:ext cx="22225" cy="22225"/>
            </a:xfrm>
            <a:custGeom>
              <a:avLst/>
              <a:gdLst>
                <a:gd name="T0" fmla="*/ 5 w 6"/>
                <a:gd name="T1" fmla="*/ 4 h 6"/>
                <a:gd name="T2" fmla="*/ 1 w 6"/>
                <a:gd name="T3" fmla="*/ 5 h 6"/>
                <a:gd name="T4" fmla="*/ 1 w 6"/>
                <a:gd name="T5" fmla="*/ 1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3" y="6"/>
                    <a:pt x="1" y="5"/>
                  </a:cubicBezTo>
                  <a:cubicBezTo>
                    <a:pt x="0" y="4"/>
                    <a:pt x="0" y="2"/>
                    <a:pt x="1" y="1"/>
                  </a:cubicBezTo>
                  <a:cubicBezTo>
                    <a:pt x="2" y="0"/>
                    <a:pt x="3" y="0"/>
                    <a:pt x="5" y="0"/>
                  </a:cubicBezTo>
                  <a:cubicBezTo>
                    <a:pt x="6" y="1"/>
                    <a:pt x="6" y="3"/>
                    <a:pt x="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2" name="Freeform 815"/>
            <p:cNvSpPr>
              <a:spLocks/>
            </p:cNvSpPr>
            <p:nvPr/>
          </p:nvSpPr>
          <p:spPr bwMode="auto">
            <a:xfrm>
              <a:off x="860425" y="3860800"/>
              <a:ext cx="26988" cy="25400"/>
            </a:xfrm>
            <a:custGeom>
              <a:avLst/>
              <a:gdLst>
                <a:gd name="T0" fmla="*/ 6 w 7"/>
                <a:gd name="T1" fmla="*/ 4 h 7"/>
                <a:gd name="T2" fmla="*/ 3 w 7"/>
                <a:gd name="T3" fmla="*/ 6 h 7"/>
                <a:gd name="T4" fmla="*/ 1 w 7"/>
                <a:gd name="T5" fmla="*/ 3 h 7"/>
                <a:gd name="T6" fmla="*/ 4 w 7"/>
                <a:gd name="T7" fmla="*/ 1 h 7"/>
                <a:gd name="T8" fmla="*/ 6 w 7"/>
                <a:gd name="T9" fmla="*/ 4 h 7"/>
              </a:gdLst>
              <a:ahLst/>
              <a:cxnLst>
                <a:cxn ang="0">
                  <a:pos x="T0" y="T1"/>
                </a:cxn>
                <a:cxn ang="0">
                  <a:pos x="T2" y="T3"/>
                </a:cxn>
                <a:cxn ang="0">
                  <a:pos x="T4" y="T5"/>
                </a:cxn>
                <a:cxn ang="0">
                  <a:pos x="T6" y="T7"/>
                </a:cxn>
                <a:cxn ang="0">
                  <a:pos x="T8" y="T9"/>
                </a:cxn>
              </a:cxnLst>
              <a:rect l="0" t="0" r="r" b="b"/>
              <a:pathLst>
                <a:path w="7" h="7">
                  <a:moveTo>
                    <a:pt x="6" y="4"/>
                  </a:moveTo>
                  <a:cubicBezTo>
                    <a:pt x="6" y="6"/>
                    <a:pt x="4" y="7"/>
                    <a:pt x="3" y="6"/>
                  </a:cubicBezTo>
                  <a:cubicBezTo>
                    <a:pt x="1" y="6"/>
                    <a:pt x="0" y="4"/>
                    <a:pt x="1" y="3"/>
                  </a:cubicBezTo>
                  <a:cubicBezTo>
                    <a:pt x="1" y="1"/>
                    <a:pt x="3" y="0"/>
                    <a:pt x="4" y="1"/>
                  </a:cubicBezTo>
                  <a:cubicBezTo>
                    <a:pt x="6" y="1"/>
                    <a:pt x="7" y="3"/>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3" name="Oval 816"/>
            <p:cNvSpPr>
              <a:spLocks noChangeArrowheads="1"/>
            </p:cNvSpPr>
            <p:nvPr/>
          </p:nvSpPr>
          <p:spPr bwMode="auto">
            <a:xfrm>
              <a:off x="887412" y="3856038"/>
              <a:ext cx="63500" cy="635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4" name="Freeform 817"/>
            <p:cNvSpPr>
              <a:spLocks/>
            </p:cNvSpPr>
            <p:nvPr/>
          </p:nvSpPr>
          <p:spPr bwMode="auto">
            <a:xfrm>
              <a:off x="744537" y="3935413"/>
              <a:ext cx="142875" cy="168275"/>
            </a:xfrm>
            <a:custGeom>
              <a:avLst/>
              <a:gdLst>
                <a:gd name="T0" fmla="*/ 38 w 38"/>
                <a:gd name="T1" fmla="*/ 8 h 45"/>
                <a:gd name="T2" fmla="*/ 7 w 38"/>
                <a:gd name="T3" fmla="*/ 45 h 45"/>
                <a:gd name="T4" fmla="*/ 0 w 38"/>
                <a:gd name="T5" fmla="*/ 40 h 45"/>
                <a:gd name="T6" fmla="*/ 27 w 38"/>
                <a:gd name="T7" fmla="*/ 0 h 45"/>
                <a:gd name="T8" fmla="*/ 38 w 38"/>
                <a:gd name="T9" fmla="*/ 8 h 45"/>
              </a:gdLst>
              <a:ahLst/>
              <a:cxnLst>
                <a:cxn ang="0">
                  <a:pos x="T0" y="T1"/>
                </a:cxn>
                <a:cxn ang="0">
                  <a:pos x="T2" y="T3"/>
                </a:cxn>
                <a:cxn ang="0">
                  <a:pos x="T4" y="T5"/>
                </a:cxn>
                <a:cxn ang="0">
                  <a:pos x="T6" y="T7"/>
                </a:cxn>
                <a:cxn ang="0">
                  <a:pos x="T8" y="T9"/>
                </a:cxn>
              </a:cxnLst>
              <a:rect l="0" t="0" r="r" b="b"/>
              <a:pathLst>
                <a:path w="38" h="45">
                  <a:moveTo>
                    <a:pt x="38" y="8"/>
                  </a:moveTo>
                  <a:cubicBezTo>
                    <a:pt x="7" y="45"/>
                    <a:pt x="7" y="45"/>
                    <a:pt x="7" y="45"/>
                  </a:cubicBezTo>
                  <a:cubicBezTo>
                    <a:pt x="4" y="43"/>
                    <a:pt x="2" y="42"/>
                    <a:pt x="0" y="40"/>
                  </a:cubicBezTo>
                  <a:cubicBezTo>
                    <a:pt x="27" y="0"/>
                    <a:pt x="27" y="0"/>
                    <a:pt x="27" y="0"/>
                  </a:cubicBezTo>
                  <a:lnTo>
                    <a:pt x="38"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5" name="Freeform 818"/>
            <p:cNvSpPr>
              <a:spLocks/>
            </p:cNvSpPr>
            <p:nvPr/>
          </p:nvSpPr>
          <p:spPr bwMode="auto">
            <a:xfrm>
              <a:off x="665162" y="3781425"/>
              <a:ext cx="187325" cy="101600"/>
            </a:xfrm>
            <a:custGeom>
              <a:avLst/>
              <a:gdLst>
                <a:gd name="T0" fmla="*/ 50 w 50"/>
                <a:gd name="T1" fmla="*/ 13 h 27"/>
                <a:gd name="T2" fmla="*/ 45 w 50"/>
                <a:gd name="T3" fmla="*/ 27 h 27"/>
                <a:gd name="T4" fmla="*/ 0 w 50"/>
                <a:gd name="T5" fmla="*/ 8 h 27"/>
                <a:gd name="T6" fmla="*/ 3 w 50"/>
                <a:gd name="T7" fmla="*/ 0 h 27"/>
                <a:gd name="T8" fmla="*/ 50 w 50"/>
                <a:gd name="T9" fmla="*/ 13 h 27"/>
              </a:gdLst>
              <a:ahLst/>
              <a:cxnLst>
                <a:cxn ang="0">
                  <a:pos x="T0" y="T1"/>
                </a:cxn>
                <a:cxn ang="0">
                  <a:pos x="T2" y="T3"/>
                </a:cxn>
                <a:cxn ang="0">
                  <a:pos x="T4" y="T5"/>
                </a:cxn>
                <a:cxn ang="0">
                  <a:pos x="T6" y="T7"/>
                </a:cxn>
                <a:cxn ang="0">
                  <a:pos x="T8" y="T9"/>
                </a:cxn>
              </a:cxnLst>
              <a:rect l="0" t="0" r="r" b="b"/>
              <a:pathLst>
                <a:path w="50" h="27">
                  <a:moveTo>
                    <a:pt x="50" y="13"/>
                  </a:moveTo>
                  <a:cubicBezTo>
                    <a:pt x="45" y="27"/>
                    <a:pt x="45" y="27"/>
                    <a:pt x="45" y="27"/>
                  </a:cubicBezTo>
                  <a:cubicBezTo>
                    <a:pt x="0" y="8"/>
                    <a:pt x="0" y="8"/>
                    <a:pt x="0" y="8"/>
                  </a:cubicBezTo>
                  <a:cubicBezTo>
                    <a:pt x="1" y="5"/>
                    <a:pt x="3" y="0"/>
                    <a:pt x="3" y="0"/>
                  </a:cubicBezTo>
                  <a:lnTo>
                    <a:pt x="50"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6" name="Freeform 819"/>
            <p:cNvSpPr>
              <a:spLocks/>
            </p:cNvSpPr>
            <p:nvPr/>
          </p:nvSpPr>
          <p:spPr bwMode="auto">
            <a:xfrm>
              <a:off x="898525" y="3624263"/>
              <a:ext cx="52388" cy="184150"/>
            </a:xfrm>
            <a:custGeom>
              <a:avLst/>
              <a:gdLst>
                <a:gd name="T0" fmla="*/ 14 w 14"/>
                <a:gd name="T1" fmla="*/ 49 h 49"/>
                <a:gd name="T2" fmla="*/ 0 w 14"/>
                <a:gd name="T3" fmla="*/ 49 h 49"/>
                <a:gd name="T4" fmla="*/ 4 w 14"/>
                <a:gd name="T5" fmla="*/ 0 h 49"/>
                <a:gd name="T6" fmla="*/ 13 w 14"/>
                <a:gd name="T7" fmla="*/ 1 h 49"/>
                <a:gd name="T8" fmla="*/ 14 w 14"/>
                <a:gd name="T9" fmla="*/ 49 h 49"/>
              </a:gdLst>
              <a:ahLst/>
              <a:cxnLst>
                <a:cxn ang="0">
                  <a:pos x="T0" y="T1"/>
                </a:cxn>
                <a:cxn ang="0">
                  <a:pos x="T2" y="T3"/>
                </a:cxn>
                <a:cxn ang="0">
                  <a:pos x="T4" y="T5"/>
                </a:cxn>
                <a:cxn ang="0">
                  <a:pos x="T6" y="T7"/>
                </a:cxn>
                <a:cxn ang="0">
                  <a:pos x="T8" y="T9"/>
                </a:cxn>
              </a:cxnLst>
              <a:rect l="0" t="0" r="r" b="b"/>
              <a:pathLst>
                <a:path w="14" h="49">
                  <a:moveTo>
                    <a:pt x="14" y="49"/>
                  </a:moveTo>
                  <a:cubicBezTo>
                    <a:pt x="0" y="49"/>
                    <a:pt x="0" y="49"/>
                    <a:pt x="0" y="49"/>
                  </a:cubicBezTo>
                  <a:cubicBezTo>
                    <a:pt x="4" y="0"/>
                    <a:pt x="4" y="0"/>
                    <a:pt x="4" y="0"/>
                  </a:cubicBezTo>
                  <a:cubicBezTo>
                    <a:pt x="7" y="0"/>
                    <a:pt x="10" y="0"/>
                    <a:pt x="13" y="1"/>
                  </a:cubicBezTo>
                  <a:lnTo>
                    <a:pt x="14" y="4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7" name="Freeform 820"/>
            <p:cNvSpPr>
              <a:spLocks/>
            </p:cNvSpPr>
            <p:nvPr/>
          </p:nvSpPr>
          <p:spPr bwMode="auto">
            <a:xfrm>
              <a:off x="992187" y="3800475"/>
              <a:ext cx="182563" cy="93663"/>
            </a:xfrm>
            <a:custGeom>
              <a:avLst/>
              <a:gdLst>
                <a:gd name="T0" fmla="*/ 49 w 49"/>
                <a:gd name="T1" fmla="*/ 9 h 25"/>
                <a:gd name="T2" fmla="*/ 4 w 49"/>
                <a:gd name="T3" fmla="*/ 25 h 25"/>
                <a:gd name="T4" fmla="*/ 0 w 49"/>
                <a:gd name="T5" fmla="*/ 12 h 25"/>
                <a:gd name="T6" fmla="*/ 47 w 49"/>
                <a:gd name="T7" fmla="*/ 0 h 25"/>
                <a:gd name="T8" fmla="*/ 49 w 49"/>
                <a:gd name="T9" fmla="*/ 9 h 25"/>
              </a:gdLst>
              <a:ahLst/>
              <a:cxnLst>
                <a:cxn ang="0">
                  <a:pos x="T0" y="T1"/>
                </a:cxn>
                <a:cxn ang="0">
                  <a:pos x="T2" y="T3"/>
                </a:cxn>
                <a:cxn ang="0">
                  <a:pos x="T4" y="T5"/>
                </a:cxn>
                <a:cxn ang="0">
                  <a:pos x="T6" y="T7"/>
                </a:cxn>
                <a:cxn ang="0">
                  <a:pos x="T8" y="T9"/>
                </a:cxn>
              </a:cxnLst>
              <a:rect l="0" t="0" r="r" b="b"/>
              <a:pathLst>
                <a:path w="49" h="25">
                  <a:moveTo>
                    <a:pt x="49" y="9"/>
                  </a:moveTo>
                  <a:cubicBezTo>
                    <a:pt x="4" y="25"/>
                    <a:pt x="4" y="25"/>
                    <a:pt x="4" y="25"/>
                  </a:cubicBezTo>
                  <a:cubicBezTo>
                    <a:pt x="0" y="12"/>
                    <a:pt x="0" y="12"/>
                    <a:pt x="0" y="12"/>
                  </a:cubicBezTo>
                  <a:cubicBezTo>
                    <a:pt x="47" y="0"/>
                    <a:pt x="47" y="0"/>
                    <a:pt x="47" y="0"/>
                  </a:cubicBezTo>
                  <a:cubicBezTo>
                    <a:pt x="48" y="3"/>
                    <a:pt x="48" y="6"/>
                    <a:pt x="49"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8" name="Freeform 821"/>
            <p:cNvSpPr>
              <a:spLocks/>
            </p:cNvSpPr>
            <p:nvPr/>
          </p:nvSpPr>
          <p:spPr bwMode="auto">
            <a:xfrm>
              <a:off x="939800" y="3943350"/>
              <a:ext cx="138113" cy="171450"/>
            </a:xfrm>
            <a:custGeom>
              <a:avLst/>
              <a:gdLst>
                <a:gd name="T0" fmla="*/ 37 w 37"/>
                <a:gd name="T1" fmla="*/ 41 h 46"/>
                <a:gd name="T2" fmla="*/ 30 w 37"/>
                <a:gd name="T3" fmla="*/ 46 h 46"/>
                <a:gd name="T4" fmla="*/ 0 w 37"/>
                <a:gd name="T5" fmla="*/ 8 h 46"/>
                <a:gd name="T6" fmla="*/ 12 w 37"/>
                <a:gd name="T7" fmla="*/ 0 h 46"/>
                <a:gd name="T8" fmla="*/ 37 w 37"/>
                <a:gd name="T9" fmla="*/ 41 h 46"/>
              </a:gdLst>
              <a:ahLst/>
              <a:cxnLst>
                <a:cxn ang="0">
                  <a:pos x="T0" y="T1"/>
                </a:cxn>
                <a:cxn ang="0">
                  <a:pos x="T2" y="T3"/>
                </a:cxn>
                <a:cxn ang="0">
                  <a:pos x="T4" y="T5"/>
                </a:cxn>
                <a:cxn ang="0">
                  <a:pos x="T6" y="T7"/>
                </a:cxn>
                <a:cxn ang="0">
                  <a:pos x="T8" y="T9"/>
                </a:cxn>
              </a:cxnLst>
              <a:rect l="0" t="0" r="r" b="b"/>
              <a:pathLst>
                <a:path w="37" h="46">
                  <a:moveTo>
                    <a:pt x="37" y="41"/>
                  </a:moveTo>
                  <a:cubicBezTo>
                    <a:pt x="35" y="43"/>
                    <a:pt x="32" y="45"/>
                    <a:pt x="30" y="46"/>
                  </a:cubicBezTo>
                  <a:cubicBezTo>
                    <a:pt x="0" y="8"/>
                    <a:pt x="0" y="8"/>
                    <a:pt x="0" y="8"/>
                  </a:cubicBezTo>
                  <a:cubicBezTo>
                    <a:pt x="12" y="0"/>
                    <a:pt x="12" y="0"/>
                    <a:pt x="12" y="0"/>
                  </a:cubicBezTo>
                  <a:lnTo>
                    <a:pt x="37"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99" name="Freeform 822"/>
            <p:cNvSpPr>
              <a:spLocks/>
            </p:cNvSpPr>
            <p:nvPr/>
          </p:nvSpPr>
          <p:spPr bwMode="auto">
            <a:xfrm>
              <a:off x="1044575" y="3863975"/>
              <a:ext cx="142875" cy="206375"/>
            </a:xfrm>
            <a:custGeom>
              <a:avLst/>
              <a:gdLst>
                <a:gd name="T0" fmla="*/ 37 w 38"/>
                <a:gd name="T1" fmla="*/ 3 h 55"/>
                <a:gd name="T2" fmla="*/ 17 w 38"/>
                <a:gd name="T3" fmla="*/ 55 h 55"/>
                <a:gd name="T4" fmla="*/ 0 w 38"/>
                <a:gd name="T5" fmla="*/ 26 h 55"/>
                <a:gd name="T6" fmla="*/ 4 w 38"/>
                <a:gd name="T7" fmla="*/ 15 h 55"/>
                <a:gd name="T8" fmla="*/ 36 w 38"/>
                <a:gd name="T9" fmla="*/ 0 h 55"/>
                <a:gd name="T10" fmla="*/ 37 w 38"/>
                <a:gd name="T11" fmla="*/ 3 h 55"/>
              </a:gdLst>
              <a:ahLst/>
              <a:cxnLst>
                <a:cxn ang="0">
                  <a:pos x="T0" y="T1"/>
                </a:cxn>
                <a:cxn ang="0">
                  <a:pos x="T2" y="T3"/>
                </a:cxn>
                <a:cxn ang="0">
                  <a:pos x="T4" y="T5"/>
                </a:cxn>
                <a:cxn ang="0">
                  <a:pos x="T6" y="T7"/>
                </a:cxn>
                <a:cxn ang="0">
                  <a:pos x="T8" y="T9"/>
                </a:cxn>
                <a:cxn ang="0">
                  <a:pos x="T10" y="T11"/>
                </a:cxn>
              </a:cxnLst>
              <a:rect l="0" t="0" r="r" b="b"/>
              <a:pathLst>
                <a:path w="38" h="55">
                  <a:moveTo>
                    <a:pt x="37" y="3"/>
                  </a:moveTo>
                  <a:cubicBezTo>
                    <a:pt x="38" y="23"/>
                    <a:pt x="30" y="42"/>
                    <a:pt x="17" y="55"/>
                  </a:cubicBezTo>
                  <a:cubicBezTo>
                    <a:pt x="0" y="26"/>
                    <a:pt x="0" y="26"/>
                    <a:pt x="0" y="26"/>
                  </a:cubicBezTo>
                  <a:cubicBezTo>
                    <a:pt x="4" y="15"/>
                    <a:pt x="4" y="15"/>
                    <a:pt x="4" y="15"/>
                  </a:cubicBezTo>
                  <a:cubicBezTo>
                    <a:pt x="36" y="0"/>
                    <a:pt x="36" y="0"/>
                    <a:pt x="36" y="0"/>
                  </a:cubicBezTo>
                  <a:cubicBezTo>
                    <a:pt x="36" y="1"/>
                    <a:pt x="37" y="2"/>
                    <a:pt x="37"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0" name="Freeform 823"/>
            <p:cNvSpPr>
              <a:spLocks/>
            </p:cNvSpPr>
            <p:nvPr/>
          </p:nvSpPr>
          <p:spPr bwMode="auto">
            <a:xfrm>
              <a:off x="804862" y="4029075"/>
              <a:ext cx="217488" cy="123825"/>
            </a:xfrm>
            <a:custGeom>
              <a:avLst/>
              <a:gdLst>
                <a:gd name="T0" fmla="*/ 58 w 58"/>
                <a:gd name="T1" fmla="*/ 27 h 33"/>
                <a:gd name="T2" fmla="*/ 34 w 58"/>
                <a:gd name="T3" fmla="*/ 33 h 33"/>
                <a:gd name="T4" fmla="*/ 0 w 58"/>
                <a:gd name="T5" fmla="*/ 26 h 33"/>
                <a:gd name="T6" fmla="*/ 22 w 58"/>
                <a:gd name="T7" fmla="*/ 0 h 33"/>
                <a:gd name="T8" fmla="*/ 34 w 58"/>
                <a:gd name="T9" fmla="*/ 1 h 33"/>
                <a:gd name="T10" fmla="*/ 58 w 58"/>
                <a:gd name="T11" fmla="*/ 27 h 33"/>
              </a:gdLst>
              <a:ahLst/>
              <a:cxnLst>
                <a:cxn ang="0">
                  <a:pos x="T0" y="T1"/>
                </a:cxn>
                <a:cxn ang="0">
                  <a:pos x="T2" y="T3"/>
                </a:cxn>
                <a:cxn ang="0">
                  <a:pos x="T4" y="T5"/>
                </a:cxn>
                <a:cxn ang="0">
                  <a:pos x="T6" y="T7"/>
                </a:cxn>
                <a:cxn ang="0">
                  <a:pos x="T8" y="T9"/>
                </a:cxn>
                <a:cxn ang="0">
                  <a:pos x="T10" y="T11"/>
                </a:cxn>
              </a:cxnLst>
              <a:rect l="0" t="0" r="r" b="b"/>
              <a:pathLst>
                <a:path w="58" h="33">
                  <a:moveTo>
                    <a:pt x="58" y="27"/>
                  </a:moveTo>
                  <a:cubicBezTo>
                    <a:pt x="50" y="30"/>
                    <a:pt x="42" y="32"/>
                    <a:pt x="34" y="33"/>
                  </a:cubicBezTo>
                  <a:cubicBezTo>
                    <a:pt x="22" y="33"/>
                    <a:pt x="10" y="30"/>
                    <a:pt x="0" y="26"/>
                  </a:cubicBezTo>
                  <a:cubicBezTo>
                    <a:pt x="22" y="0"/>
                    <a:pt x="22" y="0"/>
                    <a:pt x="22" y="0"/>
                  </a:cubicBezTo>
                  <a:cubicBezTo>
                    <a:pt x="34" y="1"/>
                    <a:pt x="34" y="1"/>
                    <a:pt x="34" y="1"/>
                  </a:cubicBezTo>
                  <a:lnTo>
                    <a:pt x="58"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1" name="Freeform 824"/>
            <p:cNvSpPr>
              <a:spLocks/>
            </p:cNvSpPr>
            <p:nvPr/>
          </p:nvSpPr>
          <p:spPr bwMode="auto">
            <a:xfrm>
              <a:off x="654050" y="3852863"/>
              <a:ext cx="131763" cy="206375"/>
            </a:xfrm>
            <a:custGeom>
              <a:avLst/>
              <a:gdLst>
                <a:gd name="T0" fmla="*/ 35 w 35"/>
                <a:gd name="T1" fmla="*/ 25 h 55"/>
                <a:gd name="T2" fmla="*/ 18 w 35"/>
                <a:gd name="T3" fmla="*/ 55 h 55"/>
                <a:gd name="T4" fmla="*/ 0 w 35"/>
                <a:gd name="T5" fmla="*/ 13 h 55"/>
                <a:gd name="T6" fmla="*/ 1 w 35"/>
                <a:gd name="T7" fmla="*/ 0 h 55"/>
                <a:gd name="T8" fmla="*/ 32 w 35"/>
                <a:gd name="T9" fmla="*/ 13 h 55"/>
                <a:gd name="T10" fmla="*/ 35 w 35"/>
                <a:gd name="T11" fmla="*/ 25 h 55"/>
              </a:gdLst>
              <a:ahLst/>
              <a:cxnLst>
                <a:cxn ang="0">
                  <a:pos x="T0" y="T1"/>
                </a:cxn>
                <a:cxn ang="0">
                  <a:pos x="T2" y="T3"/>
                </a:cxn>
                <a:cxn ang="0">
                  <a:pos x="T4" y="T5"/>
                </a:cxn>
                <a:cxn ang="0">
                  <a:pos x="T6" y="T7"/>
                </a:cxn>
                <a:cxn ang="0">
                  <a:pos x="T8" y="T9"/>
                </a:cxn>
                <a:cxn ang="0">
                  <a:pos x="T10" y="T11"/>
                </a:cxn>
              </a:cxnLst>
              <a:rect l="0" t="0" r="r" b="b"/>
              <a:pathLst>
                <a:path w="35" h="55">
                  <a:moveTo>
                    <a:pt x="35" y="25"/>
                  </a:moveTo>
                  <a:cubicBezTo>
                    <a:pt x="18" y="55"/>
                    <a:pt x="18" y="55"/>
                    <a:pt x="18" y="55"/>
                  </a:cubicBezTo>
                  <a:cubicBezTo>
                    <a:pt x="8" y="44"/>
                    <a:pt x="1" y="29"/>
                    <a:pt x="0" y="13"/>
                  </a:cubicBezTo>
                  <a:cubicBezTo>
                    <a:pt x="0" y="8"/>
                    <a:pt x="0" y="4"/>
                    <a:pt x="1" y="0"/>
                  </a:cubicBezTo>
                  <a:cubicBezTo>
                    <a:pt x="32" y="13"/>
                    <a:pt x="32" y="13"/>
                    <a:pt x="32" y="13"/>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2" name="Freeform 825"/>
            <p:cNvSpPr>
              <a:spLocks/>
            </p:cNvSpPr>
            <p:nvPr/>
          </p:nvSpPr>
          <p:spPr bwMode="auto">
            <a:xfrm>
              <a:off x="695325" y="3627438"/>
              <a:ext cx="176213" cy="150813"/>
            </a:xfrm>
            <a:custGeom>
              <a:avLst/>
              <a:gdLst>
                <a:gd name="T0" fmla="*/ 47 w 47"/>
                <a:gd name="T1" fmla="*/ 0 h 40"/>
                <a:gd name="T2" fmla="*/ 44 w 47"/>
                <a:gd name="T3" fmla="*/ 34 h 40"/>
                <a:gd name="T4" fmla="*/ 34 w 47"/>
                <a:gd name="T5" fmla="*/ 40 h 40"/>
                <a:gd name="T6" fmla="*/ 0 w 47"/>
                <a:gd name="T7" fmla="*/ 33 h 40"/>
                <a:gd name="T8" fmla="*/ 47 w 47"/>
                <a:gd name="T9" fmla="*/ 0 h 40"/>
              </a:gdLst>
              <a:ahLst/>
              <a:cxnLst>
                <a:cxn ang="0">
                  <a:pos x="T0" y="T1"/>
                </a:cxn>
                <a:cxn ang="0">
                  <a:pos x="T2" y="T3"/>
                </a:cxn>
                <a:cxn ang="0">
                  <a:pos x="T4" y="T5"/>
                </a:cxn>
                <a:cxn ang="0">
                  <a:pos x="T6" y="T7"/>
                </a:cxn>
                <a:cxn ang="0">
                  <a:pos x="T8" y="T9"/>
                </a:cxn>
              </a:cxnLst>
              <a:rect l="0" t="0" r="r" b="b"/>
              <a:pathLst>
                <a:path w="47" h="40">
                  <a:moveTo>
                    <a:pt x="47" y="0"/>
                  </a:moveTo>
                  <a:cubicBezTo>
                    <a:pt x="44" y="34"/>
                    <a:pt x="44" y="34"/>
                    <a:pt x="44" y="34"/>
                  </a:cubicBezTo>
                  <a:cubicBezTo>
                    <a:pt x="34" y="40"/>
                    <a:pt x="34" y="40"/>
                    <a:pt x="34" y="40"/>
                  </a:cubicBezTo>
                  <a:cubicBezTo>
                    <a:pt x="0" y="33"/>
                    <a:pt x="0" y="33"/>
                    <a:pt x="0" y="33"/>
                  </a:cubicBezTo>
                  <a:cubicBezTo>
                    <a:pt x="10" y="16"/>
                    <a:pt x="27" y="4"/>
                    <a:pt x="47"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3" name="Freeform 826"/>
            <p:cNvSpPr>
              <a:spLocks/>
            </p:cNvSpPr>
            <p:nvPr/>
          </p:nvSpPr>
          <p:spPr bwMode="auto">
            <a:xfrm>
              <a:off x="981075" y="3632200"/>
              <a:ext cx="168275" cy="160338"/>
            </a:xfrm>
            <a:custGeom>
              <a:avLst/>
              <a:gdLst>
                <a:gd name="T0" fmla="*/ 45 w 45"/>
                <a:gd name="T1" fmla="*/ 35 h 43"/>
                <a:gd name="T2" fmla="*/ 12 w 45"/>
                <a:gd name="T3" fmla="*/ 43 h 43"/>
                <a:gd name="T4" fmla="*/ 3 w 45"/>
                <a:gd name="T5" fmla="*/ 35 h 43"/>
                <a:gd name="T6" fmla="*/ 0 w 45"/>
                <a:gd name="T7" fmla="*/ 0 h 43"/>
                <a:gd name="T8" fmla="*/ 45 w 45"/>
                <a:gd name="T9" fmla="*/ 35 h 43"/>
              </a:gdLst>
              <a:ahLst/>
              <a:cxnLst>
                <a:cxn ang="0">
                  <a:pos x="T0" y="T1"/>
                </a:cxn>
                <a:cxn ang="0">
                  <a:pos x="T2" y="T3"/>
                </a:cxn>
                <a:cxn ang="0">
                  <a:pos x="T4" y="T5"/>
                </a:cxn>
                <a:cxn ang="0">
                  <a:pos x="T6" y="T7"/>
                </a:cxn>
                <a:cxn ang="0">
                  <a:pos x="T8" y="T9"/>
                </a:cxn>
              </a:cxnLst>
              <a:rect l="0" t="0" r="r" b="b"/>
              <a:pathLst>
                <a:path w="45" h="43">
                  <a:moveTo>
                    <a:pt x="45" y="35"/>
                  </a:moveTo>
                  <a:cubicBezTo>
                    <a:pt x="12" y="43"/>
                    <a:pt x="12" y="43"/>
                    <a:pt x="12" y="43"/>
                  </a:cubicBezTo>
                  <a:cubicBezTo>
                    <a:pt x="3" y="35"/>
                    <a:pt x="3" y="35"/>
                    <a:pt x="3" y="35"/>
                  </a:cubicBezTo>
                  <a:cubicBezTo>
                    <a:pt x="0" y="0"/>
                    <a:pt x="0" y="0"/>
                    <a:pt x="0" y="0"/>
                  </a:cubicBezTo>
                  <a:cubicBezTo>
                    <a:pt x="19" y="5"/>
                    <a:pt x="36" y="18"/>
                    <a:pt x="45"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4" name="Freeform 827"/>
            <p:cNvSpPr>
              <a:spLocks noEditPoints="1"/>
            </p:cNvSpPr>
            <p:nvPr/>
          </p:nvSpPr>
          <p:spPr bwMode="auto">
            <a:xfrm>
              <a:off x="4013200" y="3489325"/>
              <a:ext cx="800100" cy="798513"/>
            </a:xfrm>
            <a:custGeom>
              <a:avLst/>
              <a:gdLst>
                <a:gd name="T0" fmla="*/ 174 w 213"/>
                <a:gd name="T1" fmla="*/ 24 h 213"/>
                <a:gd name="T2" fmla="*/ 106 w 213"/>
                <a:gd name="T3" fmla="*/ 0 h 213"/>
                <a:gd name="T4" fmla="*/ 39 w 213"/>
                <a:gd name="T5" fmla="*/ 24 h 213"/>
                <a:gd name="T6" fmla="*/ 16 w 213"/>
                <a:gd name="T7" fmla="*/ 51 h 213"/>
                <a:gd name="T8" fmla="*/ 0 w 213"/>
                <a:gd name="T9" fmla="*/ 106 h 213"/>
                <a:gd name="T10" fmla="*/ 9 w 213"/>
                <a:gd name="T11" fmla="*/ 149 h 213"/>
                <a:gd name="T12" fmla="*/ 10 w 213"/>
                <a:gd name="T13" fmla="*/ 152 h 213"/>
                <a:gd name="T14" fmla="*/ 16 w 213"/>
                <a:gd name="T15" fmla="*/ 162 h 213"/>
                <a:gd name="T16" fmla="*/ 106 w 213"/>
                <a:gd name="T17" fmla="*/ 213 h 213"/>
                <a:gd name="T18" fmla="*/ 204 w 213"/>
                <a:gd name="T19" fmla="*/ 149 h 213"/>
                <a:gd name="T20" fmla="*/ 208 w 213"/>
                <a:gd name="T21" fmla="*/ 137 h 213"/>
                <a:gd name="T22" fmla="*/ 213 w 213"/>
                <a:gd name="T23" fmla="*/ 106 h 213"/>
                <a:gd name="T24" fmla="*/ 174 w 213"/>
                <a:gd name="T25" fmla="*/ 24 h 213"/>
                <a:gd name="T26" fmla="*/ 176 w 213"/>
                <a:gd name="T27" fmla="*/ 149 h 213"/>
                <a:gd name="T28" fmla="*/ 106 w 213"/>
                <a:gd name="T29" fmla="*/ 189 h 213"/>
                <a:gd name="T30" fmla="*/ 38 w 213"/>
                <a:gd name="T31" fmla="*/ 152 h 213"/>
                <a:gd name="T32" fmla="*/ 36 w 213"/>
                <a:gd name="T33" fmla="*/ 149 h 213"/>
                <a:gd name="T34" fmla="*/ 24 w 213"/>
                <a:gd name="T35" fmla="*/ 106 h 213"/>
                <a:gd name="T36" fmla="*/ 106 w 213"/>
                <a:gd name="T37" fmla="*/ 24 h 213"/>
                <a:gd name="T38" fmla="*/ 188 w 213"/>
                <a:gd name="T39" fmla="*/ 106 h 213"/>
                <a:gd name="T40" fmla="*/ 180 w 213"/>
                <a:gd name="T41" fmla="*/ 143 h 213"/>
                <a:gd name="T42" fmla="*/ 176 w 213"/>
                <a:gd name="T43"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3">
                  <a:moveTo>
                    <a:pt x="174" y="24"/>
                  </a:moveTo>
                  <a:cubicBezTo>
                    <a:pt x="155" y="9"/>
                    <a:pt x="132" y="0"/>
                    <a:pt x="106" y="0"/>
                  </a:cubicBezTo>
                  <a:cubicBezTo>
                    <a:pt x="81" y="0"/>
                    <a:pt x="57" y="9"/>
                    <a:pt x="39" y="24"/>
                  </a:cubicBezTo>
                  <a:cubicBezTo>
                    <a:pt x="30" y="32"/>
                    <a:pt x="22" y="41"/>
                    <a:pt x="16" y="51"/>
                  </a:cubicBezTo>
                  <a:cubicBezTo>
                    <a:pt x="6" y="67"/>
                    <a:pt x="0" y="86"/>
                    <a:pt x="0" y="106"/>
                  </a:cubicBezTo>
                  <a:cubicBezTo>
                    <a:pt x="0" y="122"/>
                    <a:pt x="3" y="136"/>
                    <a:pt x="9" y="149"/>
                  </a:cubicBezTo>
                  <a:cubicBezTo>
                    <a:pt x="9" y="150"/>
                    <a:pt x="10" y="151"/>
                    <a:pt x="10" y="152"/>
                  </a:cubicBezTo>
                  <a:cubicBezTo>
                    <a:pt x="12" y="156"/>
                    <a:pt x="14" y="159"/>
                    <a:pt x="16" y="162"/>
                  </a:cubicBezTo>
                  <a:cubicBezTo>
                    <a:pt x="34" y="193"/>
                    <a:pt x="68" y="213"/>
                    <a:pt x="106" y="213"/>
                  </a:cubicBezTo>
                  <a:cubicBezTo>
                    <a:pt x="150" y="213"/>
                    <a:pt x="187" y="187"/>
                    <a:pt x="204" y="149"/>
                  </a:cubicBezTo>
                  <a:cubicBezTo>
                    <a:pt x="205" y="145"/>
                    <a:pt x="207" y="141"/>
                    <a:pt x="208" y="137"/>
                  </a:cubicBezTo>
                  <a:cubicBezTo>
                    <a:pt x="211" y="127"/>
                    <a:pt x="213" y="117"/>
                    <a:pt x="213" y="106"/>
                  </a:cubicBezTo>
                  <a:cubicBezTo>
                    <a:pt x="213" y="73"/>
                    <a:pt x="198" y="44"/>
                    <a:pt x="174" y="24"/>
                  </a:cubicBezTo>
                  <a:close/>
                  <a:moveTo>
                    <a:pt x="176" y="149"/>
                  </a:moveTo>
                  <a:cubicBezTo>
                    <a:pt x="162" y="173"/>
                    <a:pt x="136" y="189"/>
                    <a:pt x="106" y="189"/>
                  </a:cubicBezTo>
                  <a:cubicBezTo>
                    <a:pt x="78" y="189"/>
                    <a:pt x="53" y="174"/>
                    <a:pt x="38" y="152"/>
                  </a:cubicBezTo>
                  <a:cubicBezTo>
                    <a:pt x="37" y="151"/>
                    <a:pt x="37" y="150"/>
                    <a:pt x="36" y="149"/>
                  </a:cubicBezTo>
                  <a:cubicBezTo>
                    <a:pt x="28" y="137"/>
                    <a:pt x="24" y="122"/>
                    <a:pt x="24" y="106"/>
                  </a:cubicBezTo>
                  <a:cubicBezTo>
                    <a:pt x="24" y="61"/>
                    <a:pt x="61" y="24"/>
                    <a:pt x="106" y="24"/>
                  </a:cubicBezTo>
                  <a:cubicBezTo>
                    <a:pt x="152" y="24"/>
                    <a:pt x="188" y="61"/>
                    <a:pt x="188" y="106"/>
                  </a:cubicBezTo>
                  <a:cubicBezTo>
                    <a:pt x="188" y="120"/>
                    <a:pt x="185" y="132"/>
                    <a:pt x="180" y="143"/>
                  </a:cubicBezTo>
                  <a:cubicBezTo>
                    <a:pt x="179" y="145"/>
                    <a:pt x="178" y="147"/>
                    <a:pt x="176" y="149"/>
                  </a:cubicBezTo>
                  <a:close/>
                </a:path>
              </a:pathLst>
            </a:custGeom>
            <a:solidFill>
              <a:srgbClr val="25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5" name="Freeform 828"/>
            <p:cNvSpPr>
              <a:spLocks noEditPoints="1"/>
            </p:cNvSpPr>
            <p:nvPr/>
          </p:nvSpPr>
          <p:spPr bwMode="auto">
            <a:xfrm>
              <a:off x="4103687" y="3579813"/>
              <a:ext cx="614363" cy="617538"/>
            </a:xfrm>
            <a:custGeom>
              <a:avLst/>
              <a:gdLst>
                <a:gd name="T0" fmla="*/ 82 w 164"/>
                <a:gd name="T1" fmla="*/ 0 h 165"/>
                <a:gd name="T2" fmla="*/ 0 w 164"/>
                <a:gd name="T3" fmla="*/ 82 h 165"/>
                <a:gd name="T4" fmla="*/ 12 w 164"/>
                <a:gd name="T5" fmla="*/ 125 h 165"/>
                <a:gd name="T6" fmla="*/ 14 w 164"/>
                <a:gd name="T7" fmla="*/ 128 h 165"/>
                <a:gd name="T8" fmla="*/ 82 w 164"/>
                <a:gd name="T9" fmla="*/ 165 h 165"/>
                <a:gd name="T10" fmla="*/ 152 w 164"/>
                <a:gd name="T11" fmla="*/ 125 h 165"/>
                <a:gd name="T12" fmla="*/ 156 w 164"/>
                <a:gd name="T13" fmla="*/ 119 h 165"/>
                <a:gd name="T14" fmla="*/ 164 w 164"/>
                <a:gd name="T15" fmla="*/ 82 h 165"/>
                <a:gd name="T16" fmla="*/ 82 w 164"/>
                <a:gd name="T17" fmla="*/ 0 h 165"/>
                <a:gd name="T18" fmla="*/ 147 w 164"/>
                <a:gd name="T19" fmla="*/ 121 h 165"/>
                <a:gd name="T20" fmla="*/ 144 w 164"/>
                <a:gd name="T21" fmla="*/ 125 h 165"/>
                <a:gd name="T22" fmla="*/ 86 w 164"/>
                <a:gd name="T23" fmla="*/ 157 h 165"/>
                <a:gd name="T24" fmla="*/ 23 w 164"/>
                <a:gd name="T25" fmla="*/ 128 h 165"/>
                <a:gd name="T26" fmla="*/ 21 w 164"/>
                <a:gd name="T27" fmla="*/ 125 h 165"/>
                <a:gd name="T28" fmla="*/ 7 w 164"/>
                <a:gd name="T29" fmla="*/ 86 h 165"/>
                <a:gd name="T30" fmla="*/ 79 w 164"/>
                <a:gd name="T31" fmla="*/ 7 h 165"/>
                <a:gd name="T32" fmla="*/ 157 w 164"/>
                <a:gd name="T33" fmla="*/ 79 h 165"/>
                <a:gd name="T34" fmla="*/ 147 w 164"/>
                <a:gd name="T35" fmla="*/ 12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65">
                  <a:moveTo>
                    <a:pt x="82" y="0"/>
                  </a:moveTo>
                  <a:cubicBezTo>
                    <a:pt x="37" y="0"/>
                    <a:pt x="0" y="37"/>
                    <a:pt x="0" y="82"/>
                  </a:cubicBezTo>
                  <a:cubicBezTo>
                    <a:pt x="0" y="98"/>
                    <a:pt x="4" y="113"/>
                    <a:pt x="12" y="125"/>
                  </a:cubicBezTo>
                  <a:cubicBezTo>
                    <a:pt x="13" y="126"/>
                    <a:pt x="13" y="127"/>
                    <a:pt x="14" y="128"/>
                  </a:cubicBezTo>
                  <a:cubicBezTo>
                    <a:pt x="29" y="150"/>
                    <a:pt x="54" y="165"/>
                    <a:pt x="82" y="165"/>
                  </a:cubicBezTo>
                  <a:cubicBezTo>
                    <a:pt x="112" y="165"/>
                    <a:pt x="138" y="149"/>
                    <a:pt x="152" y="125"/>
                  </a:cubicBezTo>
                  <a:cubicBezTo>
                    <a:pt x="154" y="123"/>
                    <a:pt x="155" y="121"/>
                    <a:pt x="156" y="119"/>
                  </a:cubicBezTo>
                  <a:cubicBezTo>
                    <a:pt x="161" y="108"/>
                    <a:pt x="164" y="96"/>
                    <a:pt x="164" y="82"/>
                  </a:cubicBezTo>
                  <a:cubicBezTo>
                    <a:pt x="164" y="37"/>
                    <a:pt x="128" y="0"/>
                    <a:pt x="82" y="0"/>
                  </a:cubicBezTo>
                  <a:close/>
                  <a:moveTo>
                    <a:pt x="147" y="121"/>
                  </a:moveTo>
                  <a:cubicBezTo>
                    <a:pt x="146" y="122"/>
                    <a:pt x="145" y="124"/>
                    <a:pt x="144" y="125"/>
                  </a:cubicBezTo>
                  <a:cubicBezTo>
                    <a:pt x="131" y="144"/>
                    <a:pt x="110" y="156"/>
                    <a:pt x="86" y="157"/>
                  </a:cubicBezTo>
                  <a:cubicBezTo>
                    <a:pt x="60" y="158"/>
                    <a:pt x="37" y="147"/>
                    <a:pt x="23" y="128"/>
                  </a:cubicBezTo>
                  <a:cubicBezTo>
                    <a:pt x="22" y="127"/>
                    <a:pt x="21" y="126"/>
                    <a:pt x="21" y="125"/>
                  </a:cubicBezTo>
                  <a:cubicBezTo>
                    <a:pt x="13" y="114"/>
                    <a:pt x="8" y="100"/>
                    <a:pt x="7" y="86"/>
                  </a:cubicBezTo>
                  <a:cubicBezTo>
                    <a:pt x="5" y="44"/>
                    <a:pt x="38" y="9"/>
                    <a:pt x="79" y="7"/>
                  </a:cubicBezTo>
                  <a:cubicBezTo>
                    <a:pt x="120" y="6"/>
                    <a:pt x="155" y="38"/>
                    <a:pt x="157" y="79"/>
                  </a:cubicBezTo>
                  <a:cubicBezTo>
                    <a:pt x="158" y="94"/>
                    <a:pt x="154" y="109"/>
                    <a:pt x="147" y="121"/>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6" name="Freeform 829"/>
            <p:cNvSpPr>
              <a:spLocks noEditPoints="1"/>
            </p:cNvSpPr>
            <p:nvPr/>
          </p:nvSpPr>
          <p:spPr bwMode="auto">
            <a:xfrm>
              <a:off x="4122737" y="3602038"/>
              <a:ext cx="573088" cy="569913"/>
            </a:xfrm>
            <a:custGeom>
              <a:avLst/>
              <a:gdLst>
                <a:gd name="T0" fmla="*/ 74 w 153"/>
                <a:gd name="T1" fmla="*/ 1 h 152"/>
                <a:gd name="T2" fmla="*/ 16 w 153"/>
                <a:gd name="T3" fmla="*/ 119 h 152"/>
                <a:gd name="T4" fmla="*/ 81 w 153"/>
                <a:gd name="T5" fmla="*/ 151 h 152"/>
                <a:gd name="T6" fmla="*/ 142 w 153"/>
                <a:gd name="T7" fmla="*/ 115 h 152"/>
                <a:gd name="T8" fmla="*/ 146 w 153"/>
                <a:gd name="T9" fmla="*/ 62 h 152"/>
                <a:gd name="T10" fmla="*/ 96 w 153"/>
                <a:gd name="T11" fmla="*/ 65 h 152"/>
                <a:gd name="T12" fmla="*/ 146 w 153"/>
                <a:gd name="T13" fmla="*/ 62 h 152"/>
                <a:gd name="T14" fmla="*/ 106 w 153"/>
                <a:gd name="T15" fmla="*/ 51 h 152"/>
                <a:gd name="T16" fmla="*/ 93 w 153"/>
                <a:gd name="T17" fmla="*/ 8 h 152"/>
                <a:gd name="T18" fmla="*/ 88 w 153"/>
                <a:gd name="T19" fmla="*/ 70 h 152"/>
                <a:gd name="T20" fmla="*/ 90 w 153"/>
                <a:gd name="T21" fmla="*/ 75 h 152"/>
                <a:gd name="T22" fmla="*/ 88 w 153"/>
                <a:gd name="T23" fmla="*/ 70 h 152"/>
                <a:gd name="T24" fmla="*/ 82 w 153"/>
                <a:gd name="T25" fmla="*/ 88 h 152"/>
                <a:gd name="T26" fmla="*/ 87 w 153"/>
                <a:gd name="T27" fmla="*/ 85 h 152"/>
                <a:gd name="T28" fmla="*/ 76 w 153"/>
                <a:gd name="T29" fmla="*/ 6 h 152"/>
                <a:gd name="T30" fmla="*/ 86 w 153"/>
                <a:gd name="T31" fmla="*/ 55 h 152"/>
                <a:gd name="T32" fmla="*/ 76 w 153"/>
                <a:gd name="T33" fmla="*/ 6 h 152"/>
                <a:gd name="T34" fmla="*/ 77 w 153"/>
                <a:gd name="T35" fmla="*/ 67 h 152"/>
                <a:gd name="T36" fmla="*/ 77 w 153"/>
                <a:gd name="T37" fmla="*/ 61 h 152"/>
                <a:gd name="T38" fmla="*/ 77 w 153"/>
                <a:gd name="T39" fmla="*/ 68 h 152"/>
                <a:gd name="T40" fmla="*/ 77 w 153"/>
                <a:gd name="T41" fmla="*/ 85 h 152"/>
                <a:gd name="T42" fmla="*/ 77 w 153"/>
                <a:gd name="T43" fmla="*/ 68 h 152"/>
                <a:gd name="T44" fmla="*/ 68 w 153"/>
                <a:gd name="T45" fmla="*/ 89 h 152"/>
                <a:gd name="T46" fmla="*/ 71 w 153"/>
                <a:gd name="T47" fmla="*/ 84 h 152"/>
                <a:gd name="T48" fmla="*/ 68 w 153"/>
                <a:gd name="T49" fmla="*/ 73 h 152"/>
                <a:gd name="T50" fmla="*/ 62 w 153"/>
                <a:gd name="T51" fmla="*/ 72 h 152"/>
                <a:gd name="T52" fmla="*/ 68 w 153"/>
                <a:gd name="T53" fmla="*/ 73 h 152"/>
                <a:gd name="T54" fmla="*/ 62 w 153"/>
                <a:gd name="T55" fmla="*/ 41 h 152"/>
                <a:gd name="T56" fmla="*/ 17 w 153"/>
                <a:gd name="T57" fmla="*/ 40 h 152"/>
                <a:gd name="T58" fmla="*/ 13 w 153"/>
                <a:gd name="T59" fmla="*/ 48 h 152"/>
                <a:gd name="T60" fmla="*/ 55 w 153"/>
                <a:gd name="T61" fmla="*/ 75 h 152"/>
                <a:gd name="T62" fmla="*/ 13 w 153"/>
                <a:gd name="T63" fmla="*/ 48 h 152"/>
                <a:gd name="T64" fmla="*/ 7 w 153"/>
                <a:gd name="T65" fmla="*/ 80 h 152"/>
                <a:gd name="T66" fmla="*/ 39 w 153"/>
                <a:gd name="T67" fmla="*/ 80 h 152"/>
                <a:gd name="T68" fmla="*/ 26 w 153"/>
                <a:gd name="T69" fmla="*/ 119 h 152"/>
                <a:gd name="T70" fmla="*/ 22 w 153"/>
                <a:gd name="T71" fmla="*/ 119 h 152"/>
                <a:gd name="T72" fmla="*/ 35 w 153"/>
                <a:gd name="T73" fmla="*/ 122 h 152"/>
                <a:gd name="T74" fmla="*/ 57 w 153"/>
                <a:gd name="T75" fmla="*/ 89 h 152"/>
                <a:gd name="T76" fmla="*/ 50 w 153"/>
                <a:gd name="T77" fmla="*/ 119 h 152"/>
                <a:gd name="T78" fmla="*/ 37 w 153"/>
                <a:gd name="T79" fmla="*/ 134 h 152"/>
                <a:gd name="T80" fmla="*/ 80 w 153"/>
                <a:gd name="T81" fmla="*/ 147 h 152"/>
                <a:gd name="T82" fmla="*/ 62 w 153"/>
                <a:gd name="T83" fmla="*/ 122 h 152"/>
                <a:gd name="T84" fmla="*/ 69 w 153"/>
                <a:gd name="T85" fmla="*/ 114 h 152"/>
                <a:gd name="T86" fmla="*/ 84 w 153"/>
                <a:gd name="T87" fmla="*/ 118 h 152"/>
                <a:gd name="T88" fmla="*/ 104 w 153"/>
                <a:gd name="T89" fmla="*/ 141 h 152"/>
                <a:gd name="T90" fmla="*/ 113 w 153"/>
                <a:gd name="T91" fmla="*/ 137 h 152"/>
                <a:gd name="T92" fmla="*/ 98 w 153"/>
                <a:gd name="T93" fmla="*/ 118 h 152"/>
                <a:gd name="T94" fmla="*/ 94 w 153"/>
                <a:gd name="T95" fmla="*/ 91 h 152"/>
                <a:gd name="T96" fmla="*/ 113 w 153"/>
                <a:gd name="T97" fmla="*/ 121 h 152"/>
                <a:gd name="T98" fmla="*/ 113 w 153"/>
                <a:gd name="T99" fmla="*/ 137 h 152"/>
                <a:gd name="T100" fmla="*/ 133 w 153"/>
                <a:gd name="T101" fmla="*/ 119 h 152"/>
                <a:gd name="T102" fmla="*/ 124 w 153"/>
                <a:gd name="T103" fmla="*/ 119 h 152"/>
                <a:gd name="T104" fmla="*/ 111 w 153"/>
                <a:gd name="T105" fmla="*/ 96 h 152"/>
                <a:gd name="T106" fmla="*/ 147 w 153"/>
                <a:gd name="T107" fmla="*/ 70 h 152"/>
                <a:gd name="T108" fmla="*/ 135 w 153"/>
                <a:gd name="T10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52">
                  <a:moveTo>
                    <a:pt x="152" y="73"/>
                  </a:moveTo>
                  <a:cubicBezTo>
                    <a:pt x="150" y="32"/>
                    <a:pt x="115" y="0"/>
                    <a:pt x="74" y="1"/>
                  </a:cubicBezTo>
                  <a:cubicBezTo>
                    <a:pt x="33" y="3"/>
                    <a:pt x="0" y="38"/>
                    <a:pt x="2" y="80"/>
                  </a:cubicBezTo>
                  <a:cubicBezTo>
                    <a:pt x="3" y="94"/>
                    <a:pt x="8" y="108"/>
                    <a:pt x="16" y="119"/>
                  </a:cubicBezTo>
                  <a:cubicBezTo>
                    <a:pt x="16" y="120"/>
                    <a:pt x="17" y="121"/>
                    <a:pt x="18" y="122"/>
                  </a:cubicBezTo>
                  <a:cubicBezTo>
                    <a:pt x="32" y="141"/>
                    <a:pt x="55" y="152"/>
                    <a:pt x="81" y="151"/>
                  </a:cubicBezTo>
                  <a:cubicBezTo>
                    <a:pt x="105" y="150"/>
                    <a:pt x="126" y="138"/>
                    <a:pt x="139" y="119"/>
                  </a:cubicBezTo>
                  <a:cubicBezTo>
                    <a:pt x="140" y="118"/>
                    <a:pt x="141" y="116"/>
                    <a:pt x="142" y="115"/>
                  </a:cubicBezTo>
                  <a:cubicBezTo>
                    <a:pt x="149" y="103"/>
                    <a:pt x="153" y="88"/>
                    <a:pt x="152" y="73"/>
                  </a:cubicBezTo>
                  <a:close/>
                  <a:moveTo>
                    <a:pt x="146" y="62"/>
                  </a:moveTo>
                  <a:cubicBezTo>
                    <a:pt x="101" y="78"/>
                    <a:pt x="101" y="78"/>
                    <a:pt x="101" y="78"/>
                  </a:cubicBezTo>
                  <a:cubicBezTo>
                    <a:pt x="96" y="65"/>
                    <a:pt x="96" y="65"/>
                    <a:pt x="96" y="65"/>
                  </a:cubicBezTo>
                  <a:cubicBezTo>
                    <a:pt x="143" y="53"/>
                    <a:pt x="143" y="53"/>
                    <a:pt x="143" y="53"/>
                  </a:cubicBezTo>
                  <a:cubicBezTo>
                    <a:pt x="144" y="56"/>
                    <a:pt x="145" y="59"/>
                    <a:pt x="146" y="62"/>
                  </a:cubicBezTo>
                  <a:close/>
                  <a:moveTo>
                    <a:pt x="139" y="43"/>
                  </a:moveTo>
                  <a:cubicBezTo>
                    <a:pt x="106" y="51"/>
                    <a:pt x="106" y="51"/>
                    <a:pt x="106" y="51"/>
                  </a:cubicBezTo>
                  <a:cubicBezTo>
                    <a:pt x="97" y="43"/>
                    <a:pt x="97" y="43"/>
                    <a:pt x="97" y="43"/>
                  </a:cubicBezTo>
                  <a:cubicBezTo>
                    <a:pt x="93" y="8"/>
                    <a:pt x="93" y="8"/>
                    <a:pt x="93" y="8"/>
                  </a:cubicBezTo>
                  <a:cubicBezTo>
                    <a:pt x="113" y="13"/>
                    <a:pt x="130" y="26"/>
                    <a:pt x="139" y="43"/>
                  </a:cubicBezTo>
                  <a:close/>
                  <a:moveTo>
                    <a:pt x="88" y="70"/>
                  </a:moveTo>
                  <a:cubicBezTo>
                    <a:pt x="90" y="69"/>
                    <a:pt x="92" y="70"/>
                    <a:pt x="92" y="72"/>
                  </a:cubicBezTo>
                  <a:cubicBezTo>
                    <a:pt x="93" y="73"/>
                    <a:pt x="92" y="75"/>
                    <a:pt x="90" y="75"/>
                  </a:cubicBezTo>
                  <a:cubicBezTo>
                    <a:pt x="89" y="76"/>
                    <a:pt x="87" y="75"/>
                    <a:pt x="87" y="73"/>
                  </a:cubicBezTo>
                  <a:cubicBezTo>
                    <a:pt x="86" y="72"/>
                    <a:pt x="87" y="70"/>
                    <a:pt x="88" y="70"/>
                  </a:cubicBezTo>
                  <a:close/>
                  <a:moveTo>
                    <a:pt x="86" y="89"/>
                  </a:moveTo>
                  <a:cubicBezTo>
                    <a:pt x="85" y="90"/>
                    <a:pt x="83" y="90"/>
                    <a:pt x="82" y="88"/>
                  </a:cubicBezTo>
                  <a:cubicBezTo>
                    <a:pt x="82" y="87"/>
                    <a:pt x="82" y="85"/>
                    <a:pt x="83" y="84"/>
                  </a:cubicBezTo>
                  <a:cubicBezTo>
                    <a:pt x="84" y="84"/>
                    <a:pt x="86" y="84"/>
                    <a:pt x="87" y="85"/>
                  </a:cubicBezTo>
                  <a:cubicBezTo>
                    <a:pt x="88" y="86"/>
                    <a:pt x="88" y="88"/>
                    <a:pt x="86" y="89"/>
                  </a:cubicBezTo>
                  <a:close/>
                  <a:moveTo>
                    <a:pt x="76" y="6"/>
                  </a:moveTo>
                  <a:cubicBezTo>
                    <a:pt x="78" y="6"/>
                    <a:pt x="81" y="6"/>
                    <a:pt x="84" y="7"/>
                  </a:cubicBezTo>
                  <a:cubicBezTo>
                    <a:pt x="86" y="55"/>
                    <a:pt x="86" y="55"/>
                    <a:pt x="86" y="55"/>
                  </a:cubicBezTo>
                  <a:cubicBezTo>
                    <a:pt x="72" y="55"/>
                    <a:pt x="72" y="55"/>
                    <a:pt x="72" y="55"/>
                  </a:cubicBezTo>
                  <a:lnTo>
                    <a:pt x="76" y="6"/>
                  </a:lnTo>
                  <a:close/>
                  <a:moveTo>
                    <a:pt x="80" y="64"/>
                  </a:moveTo>
                  <a:cubicBezTo>
                    <a:pt x="80" y="65"/>
                    <a:pt x="79" y="67"/>
                    <a:pt x="77" y="67"/>
                  </a:cubicBezTo>
                  <a:cubicBezTo>
                    <a:pt x="76" y="67"/>
                    <a:pt x="74" y="65"/>
                    <a:pt x="74" y="64"/>
                  </a:cubicBezTo>
                  <a:cubicBezTo>
                    <a:pt x="74" y="62"/>
                    <a:pt x="76" y="61"/>
                    <a:pt x="77" y="61"/>
                  </a:cubicBezTo>
                  <a:cubicBezTo>
                    <a:pt x="79" y="61"/>
                    <a:pt x="80" y="62"/>
                    <a:pt x="80" y="64"/>
                  </a:cubicBezTo>
                  <a:close/>
                  <a:moveTo>
                    <a:pt x="77" y="68"/>
                  </a:moveTo>
                  <a:cubicBezTo>
                    <a:pt x="82" y="68"/>
                    <a:pt x="86" y="72"/>
                    <a:pt x="86" y="76"/>
                  </a:cubicBezTo>
                  <a:cubicBezTo>
                    <a:pt x="86" y="81"/>
                    <a:pt x="82" y="85"/>
                    <a:pt x="77" y="85"/>
                  </a:cubicBezTo>
                  <a:cubicBezTo>
                    <a:pt x="72" y="85"/>
                    <a:pt x="68" y="81"/>
                    <a:pt x="68" y="76"/>
                  </a:cubicBezTo>
                  <a:cubicBezTo>
                    <a:pt x="68" y="72"/>
                    <a:pt x="72" y="68"/>
                    <a:pt x="77" y="68"/>
                  </a:cubicBezTo>
                  <a:close/>
                  <a:moveTo>
                    <a:pt x="72" y="88"/>
                  </a:moveTo>
                  <a:cubicBezTo>
                    <a:pt x="71" y="90"/>
                    <a:pt x="69" y="90"/>
                    <a:pt x="68" y="89"/>
                  </a:cubicBezTo>
                  <a:cubicBezTo>
                    <a:pt x="67" y="88"/>
                    <a:pt x="67" y="86"/>
                    <a:pt x="67" y="85"/>
                  </a:cubicBezTo>
                  <a:cubicBezTo>
                    <a:pt x="68" y="84"/>
                    <a:pt x="70" y="84"/>
                    <a:pt x="71" y="84"/>
                  </a:cubicBezTo>
                  <a:cubicBezTo>
                    <a:pt x="73" y="85"/>
                    <a:pt x="73" y="87"/>
                    <a:pt x="72" y="88"/>
                  </a:cubicBezTo>
                  <a:close/>
                  <a:moveTo>
                    <a:pt x="68" y="73"/>
                  </a:moveTo>
                  <a:cubicBezTo>
                    <a:pt x="67" y="75"/>
                    <a:pt x="66" y="76"/>
                    <a:pt x="64" y="75"/>
                  </a:cubicBezTo>
                  <a:cubicBezTo>
                    <a:pt x="63" y="75"/>
                    <a:pt x="62" y="73"/>
                    <a:pt x="62" y="72"/>
                  </a:cubicBezTo>
                  <a:cubicBezTo>
                    <a:pt x="63" y="70"/>
                    <a:pt x="64" y="69"/>
                    <a:pt x="66" y="70"/>
                  </a:cubicBezTo>
                  <a:cubicBezTo>
                    <a:pt x="67" y="70"/>
                    <a:pt x="68" y="72"/>
                    <a:pt x="68" y="73"/>
                  </a:cubicBezTo>
                  <a:close/>
                  <a:moveTo>
                    <a:pt x="65" y="7"/>
                  </a:moveTo>
                  <a:cubicBezTo>
                    <a:pt x="62" y="41"/>
                    <a:pt x="62" y="41"/>
                    <a:pt x="62" y="41"/>
                  </a:cubicBezTo>
                  <a:cubicBezTo>
                    <a:pt x="52" y="47"/>
                    <a:pt x="52" y="47"/>
                    <a:pt x="52" y="47"/>
                  </a:cubicBezTo>
                  <a:cubicBezTo>
                    <a:pt x="17" y="40"/>
                    <a:pt x="17" y="40"/>
                    <a:pt x="17" y="40"/>
                  </a:cubicBezTo>
                  <a:cubicBezTo>
                    <a:pt x="27" y="23"/>
                    <a:pt x="45" y="11"/>
                    <a:pt x="65" y="7"/>
                  </a:cubicBezTo>
                  <a:close/>
                  <a:moveTo>
                    <a:pt x="13" y="48"/>
                  </a:moveTo>
                  <a:cubicBezTo>
                    <a:pt x="59" y="61"/>
                    <a:pt x="59" y="61"/>
                    <a:pt x="59" y="61"/>
                  </a:cubicBezTo>
                  <a:cubicBezTo>
                    <a:pt x="55" y="75"/>
                    <a:pt x="55" y="75"/>
                    <a:pt x="55" y="75"/>
                  </a:cubicBezTo>
                  <a:cubicBezTo>
                    <a:pt x="10" y="56"/>
                    <a:pt x="10" y="56"/>
                    <a:pt x="10" y="56"/>
                  </a:cubicBezTo>
                  <a:cubicBezTo>
                    <a:pt x="11" y="53"/>
                    <a:pt x="13" y="48"/>
                    <a:pt x="13" y="48"/>
                  </a:cubicBezTo>
                  <a:close/>
                  <a:moveTo>
                    <a:pt x="22" y="119"/>
                  </a:moveTo>
                  <a:cubicBezTo>
                    <a:pt x="13" y="108"/>
                    <a:pt x="8" y="94"/>
                    <a:pt x="7" y="80"/>
                  </a:cubicBezTo>
                  <a:cubicBezTo>
                    <a:pt x="7" y="75"/>
                    <a:pt x="7" y="71"/>
                    <a:pt x="8" y="67"/>
                  </a:cubicBezTo>
                  <a:cubicBezTo>
                    <a:pt x="39" y="80"/>
                    <a:pt x="39" y="80"/>
                    <a:pt x="39" y="80"/>
                  </a:cubicBezTo>
                  <a:cubicBezTo>
                    <a:pt x="42" y="91"/>
                    <a:pt x="42" y="91"/>
                    <a:pt x="42" y="91"/>
                  </a:cubicBezTo>
                  <a:cubicBezTo>
                    <a:pt x="26" y="119"/>
                    <a:pt x="26" y="119"/>
                    <a:pt x="26" y="119"/>
                  </a:cubicBezTo>
                  <a:cubicBezTo>
                    <a:pt x="24" y="122"/>
                    <a:pt x="24" y="122"/>
                    <a:pt x="24" y="122"/>
                  </a:cubicBezTo>
                  <a:cubicBezTo>
                    <a:pt x="23" y="121"/>
                    <a:pt x="22" y="120"/>
                    <a:pt x="22" y="119"/>
                  </a:cubicBezTo>
                  <a:close/>
                  <a:moveTo>
                    <a:pt x="31" y="129"/>
                  </a:moveTo>
                  <a:cubicBezTo>
                    <a:pt x="35" y="122"/>
                    <a:pt x="35" y="122"/>
                    <a:pt x="35" y="122"/>
                  </a:cubicBezTo>
                  <a:cubicBezTo>
                    <a:pt x="37" y="119"/>
                    <a:pt x="37" y="119"/>
                    <a:pt x="37" y="119"/>
                  </a:cubicBezTo>
                  <a:cubicBezTo>
                    <a:pt x="57" y="89"/>
                    <a:pt x="57" y="89"/>
                    <a:pt x="57" y="89"/>
                  </a:cubicBezTo>
                  <a:cubicBezTo>
                    <a:pt x="69" y="97"/>
                    <a:pt x="69" y="97"/>
                    <a:pt x="69" y="97"/>
                  </a:cubicBezTo>
                  <a:cubicBezTo>
                    <a:pt x="50" y="119"/>
                    <a:pt x="50" y="119"/>
                    <a:pt x="50" y="119"/>
                  </a:cubicBezTo>
                  <a:cubicBezTo>
                    <a:pt x="47" y="122"/>
                    <a:pt x="47" y="122"/>
                    <a:pt x="47" y="122"/>
                  </a:cubicBezTo>
                  <a:cubicBezTo>
                    <a:pt x="37" y="134"/>
                    <a:pt x="37" y="134"/>
                    <a:pt x="37" y="134"/>
                  </a:cubicBezTo>
                  <a:cubicBezTo>
                    <a:pt x="35" y="132"/>
                    <a:pt x="33" y="131"/>
                    <a:pt x="31" y="129"/>
                  </a:cubicBezTo>
                  <a:close/>
                  <a:moveTo>
                    <a:pt x="80" y="147"/>
                  </a:moveTo>
                  <a:cubicBezTo>
                    <a:pt x="68" y="147"/>
                    <a:pt x="57" y="144"/>
                    <a:pt x="47" y="140"/>
                  </a:cubicBezTo>
                  <a:cubicBezTo>
                    <a:pt x="62" y="122"/>
                    <a:pt x="62" y="122"/>
                    <a:pt x="62" y="122"/>
                  </a:cubicBezTo>
                  <a:cubicBezTo>
                    <a:pt x="65" y="118"/>
                    <a:pt x="65" y="118"/>
                    <a:pt x="65" y="118"/>
                  </a:cubicBezTo>
                  <a:cubicBezTo>
                    <a:pt x="69" y="114"/>
                    <a:pt x="69" y="114"/>
                    <a:pt x="69" y="114"/>
                  </a:cubicBezTo>
                  <a:cubicBezTo>
                    <a:pt x="81" y="115"/>
                    <a:pt x="81" y="115"/>
                    <a:pt x="81" y="115"/>
                  </a:cubicBezTo>
                  <a:cubicBezTo>
                    <a:pt x="84" y="118"/>
                    <a:pt x="84" y="118"/>
                    <a:pt x="84" y="118"/>
                  </a:cubicBezTo>
                  <a:cubicBezTo>
                    <a:pt x="87" y="122"/>
                    <a:pt x="87" y="122"/>
                    <a:pt x="87" y="122"/>
                  </a:cubicBezTo>
                  <a:cubicBezTo>
                    <a:pt x="104" y="141"/>
                    <a:pt x="104" y="141"/>
                    <a:pt x="104" y="141"/>
                  </a:cubicBezTo>
                  <a:cubicBezTo>
                    <a:pt x="97" y="144"/>
                    <a:pt x="89" y="146"/>
                    <a:pt x="80" y="147"/>
                  </a:cubicBezTo>
                  <a:close/>
                  <a:moveTo>
                    <a:pt x="113" y="137"/>
                  </a:moveTo>
                  <a:cubicBezTo>
                    <a:pt x="101" y="122"/>
                    <a:pt x="101" y="122"/>
                    <a:pt x="101" y="122"/>
                  </a:cubicBezTo>
                  <a:cubicBezTo>
                    <a:pt x="98" y="118"/>
                    <a:pt x="98" y="118"/>
                    <a:pt x="98" y="118"/>
                  </a:cubicBezTo>
                  <a:cubicBezTo>
                    <a:pt x="83" y="99"/>
                    <a:pt x="83" y="99"/>
                    <a:pt x="83" y="99"/>
                  </a:cubicBezTo>
                  <a:cubicBezTo>
                    <a:pt x="94" y="91"/>
                    <a:pt x="94" y="91"/>
                    <a:pt x="94" y="91"/>
                  </a:cubicBezTo>
                  <a:cubicBezTo>
                    <a:pt x="111" y="119"/>
                    <a:pt x="111" y="119"/>
                    <a:pt x="111" y="119"/>
                  </a:cubicBezTo>
                  <a:cubicBezTo>
                    <a:pt x="113" y="121"/>
                    <a:pt x="113" y="121"/>
                    <a:pt x="113" y="121"/>
                  </a:cubicBezTo>
                  <a:cubicBezTo>
                    <a:pt x="120" y="132"/>
                    <a:pt x="120" y="132"/>
                    <a:pt x="120" y="132"/>
                  </a:cubicBezTo>
                  <a:cubicBezTo>
                    <a:pt x="117" y="134"/>
                    <a:pt x="115" y="136"/>
                    <a:pt x="113" y="137"/>
                  </a:cubicBezTo>
                  <a:close/>
                  <a:moveTo>
                    <a:pt x="135" y="116"/>
                  </a:moveTo>
                  <a:cubicBezTo>
                    <a:pt x="134" y="117"/>
                    <a:pt x="134" y="118"/>
                    <a:pt x="133" y="119"/>
                  </a:cubicBezTo>
                  <a:cubicBezTo>
                    <a:pt x="131" y="121"/>
                    <a:pt x="130" y="123"/>
                    <a:pt x="128" y="125"/>
                  </a:cubicBezTo>
                  <a:cubicBezTo>
                    <a:pt x="124" y="119"/>
                    <a:pt x="124" y="119"/>
                    <a:pt x="124" y="119"/>
                  </a:cubicBezTo>
                  <a:cubicBezTo>
                    <a:pt x="124" y="118"/>
                    <a:pt x="124" y="118"/>
                    <a:pt x="124" y="118"/>
                  </a:cubicBezTo>
                  <a:cubicBezTo>
                    <a:pt x="111" y="96"/>
                    <a:pt x="111" y="96"/>
                    <a:pt x="111" y="96"/>
                  </a:cubicBezTo>
                  <a:cubicBezTo>
                    <a:pt x="115" y="85"/>
                    <a:pt x="115" y="85"/>
                    <a:pt x="115" y="85"/>
                  </a:cubicBezTo>
                  <a:cubicBezTo>
                    <a:pt x="147" y="70"/>
                    <a:pt x="147" y="70"/>
                    <a:pt x="147" y="70"/>
                  </a:cubicBezTo>
                  <a:cubicBezTo>
                    <a:pt x="147" y="71"/>
                    <a:pt x="147" y="72"/>
                    <a:pt x="147" y="73"/>
                  </a:cubicBezTo>
                  <a:cubicBezTo>
                    <a:pt x="148" y="89"/>
                    <a:pt x="143" y="104"/>
                    <a:pt x="135" y="116"/>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7" name="Oval 830"/>
            <p:cNvSpPr>
              <a:spLocks noChangeArrowheads="1"/>
            </p:cNvSpPr>
            <p:nvPr/>
          </p:nvSpPr>
          <p:spPr bwMode="auto">
            <a:xfrm>
              <a:off x="4400550" y="3830638"/>
              <a:ext cx="22225" cy="22225"/>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8" name="Freeform 831"/>
            <p:cNvSpPr>
              <a:spLocks/>
            </p:cNvSpPr>
            <p:nvPr/>
          </p:nvSpPr>
          <p:spPr bwMode="auto">
            <a:xfrm>
              <a:off x="4445000" y="3860800"/>
              <a:ext cx="26988" cy="25400"/>
            </a:xfrm>
            <a:custGeom>
              <a:avLst/>
              <a:gdLst>
                <a:gd name="T0" fmla="*/ 6 w 7"/>
                <a:gd name="T1" fmla="*/ 3 h 7"/>
                <a:gd name="T2" fmla="*/ 4 w 7"/>
                <a:gd name="T3" fmla="*/ 6 h 7"/>
                <a:gd name="T4" fmla="*/ 1 w 7"/>
                <a:gd name="T5" fmla="*/ 4 h 7"/>
                <a:gd name="T6" fmla="*/ 2 w 7"/>
                <a:gd name="T7" fmla="*/ 1 h 7"/>
                <a:gd name="T8" fmla="*/ 6 w 7"/>
                <a:gd name="T9" fmla="*/ 3 h 7"/>
              </a:gdLst>
              <a:ahLst/>
              <a:cxnLst>
                <a:cxn ang="0">
                  <a:pos x="T0" y="T1"/>
                </a:cxn>
                <a:cxn ang="0">
                  <a:pos x="T2" y="T3"/>
                </a:cxn>
                <a:cxn ang="0">
                  <a:pos x="T4" y="T5"/>
                </a:cxn>
                <a:cxn ang="0">
                  <a:pos x="T6" y="T7"/>
                </a:cxn>
                <a:cxn ang="0">
                  <a:pos x="T8" y="T9"/>
                </a:cxn>
              </a:cxnLst>
              <a:rect l="0" t="0" r="r" b="b"/>
              <a:pathLst>
                <a:path w="7" h="7">
                  <a:moveTo>
                    <a:pt x="6" y="3"/>
                  </a:moveTo>
                  <a:cubicBezTo>
                    <a:pt x="7" y="4"/>
                    <a:pt x="6" y="6"/>
                    <a:pt x="4" y="6"/>
                  </a:cubicBezTo>
                  <a:cubicBezTo>
                    <a:pt x="3" y="7"/>
                    <a:pt x="1" y="6"/>
                    <a:pt x="1" y="4"/>
                  </a:cubicBezTo>
                  <a:cubicBezTo>
                    <a:pt x="0" y="3"/>
                    <a:pt x="1" y="1"/>
                    <a:pt x="2" y="1"/>
                  </a:cubicBezTo>
                  <a:cubicBezTo>
                    <a:pt x="4" y="0"/>
                    <a:pt x="5" y="1"/>
                    <a:pt x="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09" name="Freeform 832"/>
            <p:cNvSpPr>
              <a:spLocks/>
            </p:cNvSpPr>
            <p:nvPr/>
          </p:nvSpPr>
          <p:spPr bwMode="auto">
            <a:xfrm>
              <a:off x="4430712" y="3916363"/>
              <a:ext cx="22225" cy="22225"/>
            </a:xfrm>
            <a:custGeom>
              <a:avLst/>
              <a:gdLst>
                <a:gd name="T0" fmla="*/ 4 w 6"/>
                <a:gd name="T1" fmla="*/ 5 h 6"/>
                <a:gd name="T2" fmla="*/ 0 w 6"/>
                <a:gd name="T3" fmla="*/ 4 h 6"/>
                <a:gd name="T4" fmla="*/ 1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1"/>
                    <a:pt x="1" y="0"/>
                  </a:cubicBezTo>
                  <a:cubicBezTo>
                    <a:pt x="2" y="0"/>
                    <a:pt x="4" y="0"/>
                    <a:pt x="5" y="1"/>
                  </a:cubicBezTo>
                  <a:cubicBezTo>
                    <a:pt x="6" y="2"/>
                    <a:pt x="6" y="4"/>
                    <a:pt x="4"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0" name="Freeform 833"/>
            <p:cNvSpPr>
              <a:spLocks/>
            </p:cNvSpPr>
            <p:nvPr/>
          </p:nvSpPr>
          <p:spPr bwMode="auto">
            <a:xfrm>
              <a:off x="4373562" y="3916363"/>
              <a:ext cx="22225" cy="22225"/>
            </a:xfrm>
            <a:custGeom>
              <a:avLst/>
              <a:gdLst>
                <a:gd name="T0" fmla="*/ 5 w 6"/>
                <a:gd name="T1" fmla="*/ 4 h 6"/>
                <a:gd name="T2" fmla="*/ 1 w 6"/>
                <a:gd name="T3" fmla="*/ 5 h 6"/>
                <a:gd name="T4" fmla="*/ 0 w 6"/>
                <a:gd name="T5" fmla="*/ 1 h 6"/>
                <a:gd name="T6" fmla="*/ 4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2" y="6"/>
                    <a:pt x="1" y="5"/>
                  </a:cubicBezTo>
                  <a:cubicBezTo>
                    <a:pt x="0" y="4"/>
                    <a:pt x="0" y="2"/>
                    <a:pt x="0" y="1"/>
                  </a:cubicBezTo>
                  <a:cubicBezTo>
                    <a:pt x="1" y="0"/>
                    <a:pt x="3" y="0"/>
                    <a:pt x="4" y="0"/>
                  </a:cubicBezTo>
                  <a:cubicBezTo>
                    <a:pt x="6" y="1"/>
                    <a:pt x="6" y="3"/>
                    <a:pt x="5"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1" name="Freeform 834"/>
            <p:cNvSpPr>
              <a:spLocks/>
            </p:cNvSpPr>
            <p:nvPr/>
          </p:nvSpPr>
          <p:spPr bwMode="auto">
            <a:xfrm>
              <a:off x="4354512" y="3860800"/>
              <a:ext cx="23813" cy="25400"/>
            </a:xfrm>
            <a:custGeom>
              <a:avLst/>
              <a:gdLst>
                <a:gd name="T0" fmla="*/ 6 w 6"/>
                <a:gd name="T1" fmla="*/ 4 h 7"/>
                <a:gd name="T2" fmla="*/ 2 w 6"/>
                <a:gd name="T3" fmla="*/ 6 h 7"/>
                <a:gd name="T4" fmla="*/ 0 w 6"/>
                <a:gd name="T5" fmla="*/ 3 h 7"/>
                <a:gd name="T6" fmla="*/ 4 w 6"/>
                <a:gd name="T7" fmla="*/ 1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6"/>
                    <a:pt x="4" y="7"/>
                    <a:pt x="2" y="6"/>
                  </a:cubicBezTo>
                  <a:cubicBezTo>
                    <a:pt x="1" y="6"/>
                    <a:pt x="0" y="4"/>
                    <a:pt x="0" y="3"/>
                  </a:cubicBezTo>
                  <a:cubicBezTo>
                    <a:pt x="1" y="1"/>
                    <a:pt x="2" y="0"/>
                    <a:pt x="4" y="1"/>
                  </a:cubicBezTo>
                  <a:cubicBezTo>
                    <a:pt x="5" y="1"/>
                    <a:pt x="6" y="3"/>
                    <a:pt x="6"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2" name="Oval 835"/>
            <p:cNvSpPr>
              <a:spLocks noChangeArrowheads="1"/>
            </p:cNvSpPr>
            <p:nvPr/>
          </p:nvSpPr>
          <p:spPr bwMode="auto">
            <a:xfrm>
              <a:off x="4378325" y="3856038"/>
              <a:ext cx="66675" cy="63500"/>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3" name="Freeform 836"/>
            <p:cNvSpPr>
              <a:spLocks/>
            </p:cNvSpPr>
            <p:nvPr/>
          </p:nvSpPr>
          <p:spPr bwMode="auto">
            <a:xfrm>
              <a:off x="4238625" y="3935413"/>
              <a:ext cx="142875" cy="168275"/>
            </a:xfrm>
            <a:custGeom>
              <a:avLst/>
              <a:gdLst>
                <a:gd name="T0" fmla="*/ 38 w 38"/>
                <a:gd name="T1" fmla="*/ 8 h 45"/>
                <a:gd name="T2" fmla="*/ 6 w 38"/>
                <a:gd name="T3" fmla="*/ 45 h 45"/>
                <a:gd name="T4" fmla="*/ 0 w 38"/>
                <a:gd name="T5" fmla="*/ 40 h 45"/>
                <a:gd name="T6" fmla="*/ 26 w 38"/>
                <a:gd name="T7" fmla="*/ 0 h 45"/>
                <a:gd name="T8" fmla="*/ 38 w 38"/>
                <a:gd name="T9" fmla="*/ 8 h 45"/>
              </a:gdLst>
              <a:ahLst/>
              <a:cxnLst>
                <a:cxn ang="0">
                  <a:pos x="T0" y="T1"/>
                </a:cxn>
                <a:cxn ang="0">
                  <a:pos x="T2" y="T3"/>
                </a:cxn>
                <a:cxn ang="0">
                  <a:pos x="T4" y="T5"/>
                </a:cxn>
                <a:cxn ang="0">
                  <a:pos x="T6" y="T7"/>
                </a:cxn>
                <a:cxn ang="0">
                  <a:pos x="T8" y="T9"/>
                </a:cxn>
              </a:cxnLst>
              <a:rect l="0" t="0" r="r" b="b"/>
              <a:pathLst>
                <a:path w="38" h="45">
                  <a:moveTo>
                    <a:pt x="38" y="8"/>
                  </a:moveTo>
                  <a:cubicBezTo>
                    <a:pt x="6" y="45"/>
                    <a:pt x="6" y="45"/>
                    <a:pt x="6" y="45"/>
                  </a:cubicBezTo>
                  <a:cubicBezTo>
                    <a:pt x="4" y="43"/>
                    <a:pt x="2" y="42"/>
                    <a:pt x="0" y="40"/>
                  </a:cubicBezTo>
                  <a:cubicBezTo>
                    <a:pt x="26" y="0"/>
                    <a:pt x="26" y="0"/>
                    <a:pt x="26" y="0"/>
                  </a:cubicBezTo>
                  <a:lnTo>
                    <a:pt x="38" y="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4" name="Freeform 837"/>
            <p:cNvSpPr>
              <a:spLocks/>
            </p:cNvSpPr>
            <p:nvPr/>
          </p:nvSpPr>
          <p:spPr bwMode="auto">
            <a:xfrm>
              <a:off x="4160837" y="3781425"/>
              <a:ext cx="182563" cy="101600"/>
            </a:xfrm>
            <a:custGeom>
              <a:avLst/>
              <a:gdLst>
                <a:gd name="T0" fmla="*/ 49 w 49"/>
                <a:gd name="T1" fmla="*/ 13 h 27"/>
                <a:gd name="T2" fmla="*/ 45 w 49"/>
                <a:gd name="T3" fmla="*/ 27 h 27"/>
                <a:gd name="T4" fmla="*/ 0 w 49"/>
                <a:gd name="T5" fmla="*/ 8 h 27"/>
                <a:gd name="T6" fmla="*/ 3 w 49"/>
                <a:gd name="T7" fmla="*/ 0 h 27"/>
                <a:gd name="T8" fmla="*/ 49 w 49"/>
                <a:gd name="T9" fmla="*/ 13 h 27"/>
              </a:gdLst>
              <a:ahLst/>
              <a:cxnLst>
                <a:cxn ang="0">
                  <a:pos x="T0" y="T1"/>
                </a:cxn>
                <a:cxn ang="0">
                  <a:pos x="T2" y="T3"/>
                </a:cxn>
                <a:cxn ang="0">
                  <a:pos x="T4" y="T5"/>
                </a:cxn>
                <a:cxn ang="0">
                  <a:pos x="T6" y="T7"/>
                </a:cxn>
                <a:cxn ang="0">
                  <a:pos x="T8" y="T9"/>
                </a:cxn>
              </a:cxnLst>
              <a:rect l="0" t="0" r="r" b="b"/>
              <a:pathLst>
                <a:path w="49" h="27">
                  <a:moveTo>
                    <a:pt x="49" y="13"/>
                  </a:moveTo>
                  <a:cubicBezTo>
                    <a:pt x="45" y="27"/>
                    <a:pt x="45" y="27"/>
                    <a:pt x="45" y="27"/>
                  </a:cubicBezTo>
                  <a:cubicBezTo>
                    <a:pt x="0" y="8"/>
                    <a:pt x="0" y="8"/>
                    <a:pt x="0" y="8"/>
                  </a:cubicBezTo>
                  <a:cubicBezTo>
                    <a:pt x="1" y="5"/>
                    <a:pt x="3" y="0"/>
                    <a:pt x="3" y="0"/>
                  </a:cubicBezTo>
                  <a:lnTo>
                    <a:pt x="49" y="1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5" name="Freeform 838"/>
            <p:cNvSpPr>
              <a:spLocks/>
            </p:cNvSpPr>
            <p:nvPr/>
          </p:nvSpPr>
          <p:spPr bwMode="auto">
            <a:xfrm>
              <a:off x="4392612" y="3624263"/>
              <a:ext cx="52388" cy="184150"/>
            </a:xfrm>
            <a:custGeom>
              <a:avLst/>
              <a:gdLst>
                <a:gd name="T0" fmla="*/ 14 w 14"/>
                <a:gd name="T1" fmla="*/ 49 h 49"/>
                <a:gd name="T2" fmla="*/ 0 w 14"/>
                <a:gd name="T3" fmla="*/ 49 h 49"/>
                <a:gd name="T4" fmla="*/ 4 w 14"/>
                <a:gd name="T5" fmla="*/ 0 h 49"/>
                <a:gd name="T6" fmla="*/ 12 w 14"/>
                <a:gd name="T7" fmla="*/ 1 h 49"/>
                <a:gd name="T8" fmla="*/ 14 w 14"/>
                <a:gd name="T9" fmla="*/ 49 h 49"/>
              </a:gdLst>
              <a:ahLst/>
              <a:cxnLst>
                <a:cxn ang="0">
                  <a:pos x="T0" y="T1"/>
                </a:cxn>
                <a:cxn ang="0">
                  <a:pos x="T2" y="T3"/>
                </a:cxn>
                <a:cxn ang="0">
                  <a:pos x="T4" y="T5"/>
                </a:cxn>
                <a:cxn ang="0">
                  <a:pos x="T6" y="T7"/>
                </a:cxn>
                <a:cxn ang="0">
                  <a:pos x="T8" y="T9"/>
                </a:cxn>
              </a:cxnLst>
              <a:rect l="0" t="0" r="r" b="b"/>
              <a:pathLst>
                <a:path w="14" h="49">
                  <a:moveTo>
                    <a:pt x="14" y="49"/>
                  </a:moveTo>
                  <a:cubicBezTo>
                    <a:pt x="0" y="49"/>
                    <a:pt x="0" y="49"/>
                    <a:pt x="0" y="49"/>
                  </a:cubicBezTo>
                  <a:cubicBezTo>
                    <a:pt x="4" y="0"/>
                    <a:pt x="4" y="0"/>
                    <a:pt x="4" y="0"/>
                  </a:cubicBezTo>
                  <a:cubicBezTo>
                    <a:pt x="6" y="0"/>
                    <a:pt x="9" y="0"/>
                    <a:pt x="12" y="1"/>
                  </a:cubicBezTo>
                  <a:lnTo>
                    <a:pt x="14" y="49"/>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6" name="Freeform 839"/>
            <p:cNvSpPr>
              <a:spLocks/>
            </p:cNvSpPr>
            <p:nvPr/>
          </p:nvSpPr>
          <p:spPr bwMode="auto">
            <a:xfrm>
              <a:off x="4483100" y="3800475"/>
              <a:ext cx="187325" cy="93663"/>
            </a:xfrm>
            <a:custGeom>
              <a:avLst/>
              <a:gdLst>
                <a:gd name="T0" fmla="*/ 50 w 50"/>
                <a:gd name="T1" fmla="*/ 9 h 25"/>
                <a:gd name="T2" fmla="*/ 5 w 50"/>
                <a:gd name="T3" fmla="*/ 25 h 25"/>
                <a:gd name="T4" fmla="*/ 0 w 50"/>
                <a:gd name="T5" fmla="*/ 12 h 25"/>
                <a:gd name="T6" fmla="*/ 47 w 50"/>
                <a:gd name="T7" fmla="*/ 0 h 25"/>
                <a:gd name="T8" fmla="*/ 50 w 50"/>
                <a:gd name="T9" fmla="*/ 9 h 25"/>
              </a:gdLst>
              <a:ahLst/>
              <a:cxnLst>
                <a:cxn ang="0">
                  <a:pos x="T0" y="T1"/>
                </a:cxn>
                <a:cxn ang="0">
                  <a:pos x="T2" y="T3"/>
                </a:cxn>
                <a:cxn ang="0">
                  <a:pos x="T4" y="T5"/>
                </a:cxn>
                <a:cxn ang="0">
                  <a:pos x="T6" y="T7"/>
                </a:cxn>
                <a:cxn ang="0">
                  <a:pos x="T8" y="T9"/>
                </a:cxn>
              </a:cxnLst>
              <a:rect l="0" t="0" r="r" b="b"/>
              <a:pathLst>
                <a:path w="50" h="25">
                  <a:moveTo>
                    <a:pt x="50" y="9"/>
                  </a:moveTo>
                  <a:cubicBezTo>
                    <a:pt x="5" y="25"/>
                    <a:pt x="5" y="25"/>
                    <a:pt x="5" y="25"/>
                  </a:cubicBezTo>
                  <a:cubicBezTo>
                    <a:pt x="0" y="12"/>
                    <a:pt x="0" y="12"/>
                    <a:pt x="0" y="12"/>
                  </a:cubicBezTo>
                  <a:cubicBezTo>
                    <a:pt x="47" y="0"/>
                    <a:pt x="47" y="0"/>
                    <a:pt x="47" y="0"/>
                  </a:cubicBezTo>
                  <a:cubicBezTo>
                    <a:pt x="48" y="3"/>
                    <a:pt x="49" y="6"/>
                    <a:pt x="50" y="9"/>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7" name="Freeform 840"/>
            <p:cNvSpPr>
              <a:spLocks/>
            </p:cNvSpPr>
            <p:nvPr/>
          </p:nvSpPr>
          <p:spPr bwMode="auto">
            <a:xfrm>
              <a:off x="4433887" y="3943350"/>
              <a:ext cx="138113" cy="171450"/>
            </a:xfrm>
            <a:custGeom>
              <a:avLst/>
              <a:gdLst>
                <a:gd name="T0" fmla="*/ 37 w 37"/>
                <a:gd name="T1" fmla="*/ 41 h 46"/>
                <a:gd name="T2" fmla="*/ 30 w 37"/>
                <a:gd name="T3" fmla="*/ 46 h 46"/>
                <a:gd name="T4" fmla="*/ 0 w 37"/>
                <a:gd name="T5" fmla="*/ 8 h 46"/>
                <a:gd name="T6" fmla="*/ 11 w 37"/>
                <a:gd name="T7" fmla="*/ 0 h 46"/>
                <a:gd name="T8" fmla="*/ 37 w 37"/>
                <a:gd name="T9" fmla="*/ 41 h 46"/>
              </a:gdLst>
              <a:ahLst/>
              <a:cxnLst>
                <a:cxn ang="0">
                  <a:pos x="T0" y="T1"/>
                </a:cxn>
                <a:cxn ang="0">
                  <a:pos x="T2" y="T3"/>
                </a:cxn>
                <a:cxn ang="0">
                  <a:pos x="T4" y="T5"/>
                </a:cxn>
                <a:cxn ang="0">
                  <a:pos x="T6" y="T7"/>
                </a:cxn>
                <a:cxn ang="0">
                  <a:pos x="T8" y="T9"/>
                </a:cxn>
              </a:cxnLst>
              <a:rect l="0" t="0" r="r" b="b"/>
              <a:pathLst>
                <a:path w="37" h="46">
                  <a:moveTo>
                    <a:pt x="37" y="41"/>
                  </a:moveTo>
                  <a:cubicBezTo>
                    <a:pt x="34" y="43"/>
                    <a:pt x="32" y="45"/>
                    <a:pt x="30" y="46"/>
                  </a:cubicBezTo>
                  <a:cubicBezTo>
                    <a:pt x="0" y="8"/>
                    <a:pt x="0" y="8"/>
                    <a:pt x="0" y="8"/>
                  </a:cubicBezTo>
                  <a:cubicBezTo>
                    <a:pt x="11" y="0"/>
                    <a:pt x="11" y="0"/>
                    <a:pt x="11" y="0"/>
                  </a:cubicBezTo>
                  <a:lnTo>
                    <a:pt x="37" y="4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8" name="Freeform 841"/>
            <p:cNvSpPr>
              <a:spLocks/>
            </p:cNvSpPr>
            <p:nvPr/>
          </p:nvSpPr>
          <p:spPr bwMode="auto">
            <a:xfrm>
              <a:off x="4538662" y="3863975"/>
              <a:ext cx="139700" cy="206375"/>
            </a:xfrm>
            <a:custGeom>
              <a:avLst/>
              <a:gdLst>
                <a:gd name="T0" fmla="*/ 36 w 37"/>
                <a:gd name="T1" fmla="*/ 3 h 55"/>
                <a:gd name="T2" fmla="*/ 17 w 37"/>
                <a:gd name="T3" fmla="*/ 55 h 55"/>
                <a:gd name="T4" fmla="*/ 0 w 37"/>
                <a:gd name="T5" fmla="*/ 26 h 55"/>
                <a:gd name="T6" fmla="*/ 4 w 37"/>
                <a:gd name="T7" fmla="*/ 15 h 55"/>
                <a:gd name="T8" fmla="*/ 36 w 37"/>
                <a:gd name="T9" fmla="*/ 0 h 55"/>
                <a:gd name="T10" fmla="*/ 36 w 37"/>
                <a:gd name="T11" fmla="*/ 3 h 55"/>
              </a:gdLst>
              <a:ahLst/>
              <a:cxnLst>
                <a:cxn ang="0">
                  <a:pos x="T0" y="T1"/>
                </a:cxn>
                <a:cxn ang="0">
                  <a:pos x="T2" y="T3"/>
                </a:cxn>
                <a:cxn ang="0">
                  <a:pos x="T4" y="T5"/>
                </a:cxn>
                <a:cxn ang="0">
                  <a:pos x="T6" y="T7"/>
                </a:cxn>
                <a:cxn ang="0">
                  <a:pos x="T8" y="T9"/>
                </a:cxn>
                <a:cxn ang="0">
                  <a:pos x="T10" y="T11"/>
                </a:cxn>
              </a:cxnLst>
              <a:rect l="0" t="0" r="r" b="b"/>
              <a:pathLst>
                <a:path w="37" h="55">
                  <a:moveTo>
                    <a:pt x="36" y="3"/>
                  </a:moveTo>
                  <a:cubicBezTo>
                    <a:pt x="37" y="23"/>
                    <a:pt x="30" y="42"/>
                    <a:pt x="17" y="55"/>
                  </a:cubicBezTo>
                  <a:cubicBezTo>
                    <a:pt x="0" y="26"/>
                    <a:pt x="0" y="26"/>
                    <a:pt x="0" y="26"/>
                  </a:cubicBezTo>
                  <a:cubicBezTo>
                    <a:pt x="4" y="15"/>
                    <a:pt x="4" y="15"/>
                    <a:pt x="4" y="15"/>
                  </a:cubicBezTo>
                  <a:cubicBezTo>
                    <a:pt x="36" y="0"/>
                    <a:pt x="36" y="0"/>
                    <a:pt x="36" y="0"/>
                  </a:cubicBezTo>
                  <a:cubicBezTo>
                    <a:pt x="36" y="1"/>
                    <a:pt x="36" y="2"/>
                    <a:pt x="36"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19" name="Freeform 842"/>
            <p:cNvSpPr>
              <a:spLocks/>
            </p:cNvSpPr>
            <p:nvPr/>
          </p:nvSpPr>
          <p:spPr bwMode="auto">
            <a:xfrm>
              <a:off x="4298950" y="4029075"/>
              <a:ext cx="214313" cy="123825"/>
            </a:xfrm>
            <a:custGeom>
              <a:avLst/>
              <a:gdLst>
                <a:gd name="T0" fmla="*/ 57 w 57"/>
                <a:gd name="T1" fmla="*/ 27 h 33"/>
                <a:gd name="T2" fmla="*/ 33 w 57"/>
                <a:gd name="T3" fmla="*/ 33 h 33"/>
                <a:gd name="T4" fmla="*/ 0 w 57"/>
                <a:gd name="T5" fmla="*/ 26 h 33"/>
                <a:gd name="T6" fmla="*/ 22 w 57"/>
                <a:gd name="T7" fmla="*/ 0 h 33"/>
                <a:gd name="T8" fmla="*/ 33 w 57"/>
                <a:gd name="T9" fmla="*/ 1 h 33"/>
                <a:gd name="T10" fmla="*/ 57 w 57"/>
                <a:gd name="T11" fmla="*/ 27 h 33"/>
              </a:gdLst>
              <a:ahLst/>
              <a:cxnLst>
                <a:cxn ang="0">
                  <a:pos x="T0" y="T1"/>
                </a:cxn>
                <a:cxn ang="0">
                  <a:pos x="T2" y="T3"/>
                </a:cxn>
                <a:cxn ang="0">
                  <a:pos x="T4" y="T5"/>
                </a:cxn>
                <a:cxn ang="0">
                  <a:pos x="T6" y="T7"/>
                </a:cxn>
                <a:cxn ang="0">
                  <a:pos x="T8" y="T9"/>
                </a:cxn>
                <a:cxn ang="0">
                  <a:pos x="T10" y="T11"/>
                </a:cxn>
              </a:cxnLst>
              <a:rect l="0" t="0" r="r" b="b"/>
              <a:pathLst>
                <a:path w="57" h="33">
                  <a:moveTo>
                    <a:pt x="57" y="27"/>
                  </a:moveTo>
                  <a:cubicBezTo>
                    <a:pt x="50" y="30"/>
                    <a:pt x="42" y="32"/>
                    <a:pt x="33" y="33"/>
                  </a:cubicBezTo>
                  <a:cubicBezTo>
                    <a:pt x="21" y="33"/>
                    <a:pt x="10" y="30"/>
                    <a:pt x="0" y="26"/>
                  </a:cubicBezTo>
                  <a:cubicBezTo>
                    <a:pt x="22" y="0"/>
                    <a:pt x="22" y="0"/>
                    <a:pt x="22" y="0"/>
                  </a:cubicBezTo>
                  <a:cubicBezTo>
                    <a:pt x="33" y="1"/>
                    <a:pt x="33" y="1"/>
                    <a:pt x="33" y="1"/>
                  </a:cubicBezTo>
                  <a:lnTo>
                    <a:pt x="57" y="27"/>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0" name="Freeform 843"/>
            <p:cNvSpPr>
              <a:spLocks/>
            </p:cNvSpPr>
            <p:nvPr/>
          </p:nvSpPr>
          <p:spPr bwMode="auto">
            <a:xfrm>
              <a:off x="4148137" y="3852863"/>
              <a:ext cx="131763" cy="206375"/>
            </a:xfrm>
            <a:custGeom>
              <a:avLst/>
              <a:gdLst>
                <a:gd name="T0" fmla="*/ 35 w 35"/>
                <a:gd name="T1" fmla="*/ 25 h 55"/>
                <a:gd name="T2" fmla="*/ 17 w 35"/>
                <a:gd name="T3" fmla="*/ 55 h 55"/>
                <a:gd name="T4" fmla="*/ 0 w 35"/>
                <a:gd name="T5" fmla="*/ 13 h 55"/>
                <a:gd name="T6" fmla="*/ 1 w 35"/>
                <a:gd name="T7" fmla="*/ 0 h 55"/>
                <a:gd name="T8" fmla="*/ 32 w 35"/>
                <a:gd name="T9" fmla="*/ 13 h 55"/>
                <a:gd name="T10" fmla="*/ 35 w 35"/>
                <a:gd name="T11" fmla="*/ 25 h 55"/>
              </a:gdLst>
              <a:ahLst/>
              <a:cxnLst>
                <a:cxn ang="0">
                  <a:pos x="T0" y="T1"/>
                </a:cxn>
                <a:cxn ang="0">
                  <a:pos x="T2" y="T3"/>
                </a:cxn>
                <a:cxn ang="0">
                  <a:pos x="T4" y="T5"/>
                </a:cxn>
                <a:cxn ang="0">
                  <a:pos x="T6" y="T7"/>
                </a:cxn>
                <a:cxn ang="0">
                  <a:pos x="T8" y="T9"/>
                </a:cxn>
                <a:cxn ang="0">
                  <a:pos x="T10" y="T11"/>
                </a:cxn>
              </a:cxnLst>
              <a:rect l="0" t="0" r="r" b="b"/>
              <a:pathLst>
                <a:path w="35" h="55">
                  <a:moveTo>
                    <a:pt x="35" y="25"/>
                  </a:moveTo>
                  <a:cubicBezTo>
                    <a:pt x="17" y="55"/>
                    <a:pt x="17" y="55"/>
                    <a:pt x="17" y="55"/>
                  </a:cubicBezTo>
                  <a:cubicBezTo>
                    <a:pt x="7" y="44"/>
                    <a:pt x="1" y="29"/>
                    <a:pt x="0" y="13"/>
                  </a:cubicBezTo>
                  <a:cubicBezTo>
                    <a:pt x="0" y="8"/>
                    <a:pt x="0" y="4"/>
                    <a:pt x="1" y="0"/>
                  </a:cubicBezTo>
                  <a:cubicBezTo>
                    <a:pt x="32" y="13"/>
                    <a:pt x="32" y="13"/>
                    <a:pt x="32" y="13"/>
                  </a:cubicBezTo>
                  <a:lnTo>
                    <a:pt x="35" y="25"/>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1" name="Freeform 844"/>
            <p:cNvSpPr>
              <a:spLocks/>
            </p:cNvSpPr>
            <p:nvPr/>
          </p:nvSpPr>
          <p:spPr bwMode="auto">
            <a:xfrm>
              <a:off x="4186237" y="3627438"/>
              <a:ext cx="179388" cy="150813"/>
            </a:xfrm>
            <a:custGeom>
              <a:avLst/>
              <a:gdLst>
                <a:gd name="T0" fmla="*/ 48 w 48"/>
                <a:gd name="T1" fmla="*/ 0 h 40"/>
                <a:gd name="T2" fmla="*/ 45 w 48"/>
                <a:gd name="T3" fmla="*/ 34 h 40"/>
                <a:gd name="T4" fmla="*/ 35 w 48"/>
                <a:gd name="T5" fmla="*/ 40 h 40"/>
                <a:gd name="T6" fmla="*/ 0 w 48"/>
                <a:gd name="T7" fmla="*/ 33 h 40"/>
                <a:gd name="T8" fmla="*/ 48 w 48"/>
                <a:gd name="T9" fmla="*/ 0 h 40"/>
              </a:gdLst>
              <a:ahLst/>
              <a:cxnLst>
                <a:cxn ang="0">
                  <a:pos x="T0" y="T1"/>
                </a:cxn>
                <a:cxn ang="0">
                  <a:pos x="T2" y="T3"/>
                </a:cxn>
                <a:cxn ang="0">
                  <a:pos x="T4" y="T5"/>
                </a:cxn>
                <a:cxn ang="0">
                  <a:pos x="T6" y="T7"/>
                </a:cxn>
                <a:cxn ang="0">
                  <a:pos x="T8" y="T9"/>
                </a:cxn>
              </a:cxnLst>
              <a:rect l="0" t="0" r="r" b="b"/>
              <a:pathLst>
                <a:path w="48" h="40">
                  <a:moveTo>
                    <a:pt x="48" y="0"/>
                  </a:moveTo>
                  <a:cubicBezTo>
                    <a:pt x="45" y="34"/>
                    <a:pt x="45" y="34"/>
                    <a:pt x="45" y="34"/>
                  </a:cubicBezTo>
                  <a:cubicBezTo>
                    <a:pt x="35" y="40"/>
                    <a:pt x="35" y="40"/>
                    <a:pt x="35" y="40"/>
                  </a:cubicBezTo>
                  <a:cubicBezTo>
                    <a:pt x="0" y="33"/>
                    <a:pt x="0" y="33"/>
                    <a:pt x="0" y="33"/>
                  </a:cubicBezTo>
                  <a:cubicBezTo>
                    <a:pt x="10" y="16"/>
                    <a:pt x="28" y="4"/>
                    <a:pt x="48"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2" name="Freeform 845"/>
            <p:cNvSpPr>
              <a:spLocks/>
            </p:cNvSpPr>
            <p:nvPr/>
          </p:nvSpPr>
          <p:spPr bwMode="auto">
            <a:xfrm>
              <a:off x="4471987" y="3632200"/>
              <a:ext cx="171450" cy="160338"/>
            </a:xfrm>
            <a:custGeom>
              <a:avLst/>
              <a:gdLst>
                <a:gd name="T0" fmla="*/ 46 w 46"/>
                <a:gd name="T1" fmla="*/ 35 h 43"/>
                <a:gd name="T2" fmla="*/ 13 w 46"/>
                <a:gd name="T3" fmla="*/ 43 h 43"/>
                <a:gd name="T4" fmla="*/ 4 w 46"/>
                <a:gd name="T5" fmla="*/ 35 h 43"/>
                <a:gd name="T6" fmla="*/ 0 w 46"/>
                <a:gd name="T7" fmla="*/ 0 h 43"/>
                <a:gd name="T8" fmla="*/ 46 w 46"/>
                <a:gd name="T9" fmla="*/ 35 h 43"/>
              </a:gdLst>
              <a:ahLst/>
              <a:cxnLst>
                <a:cxn ang="0">
                  <a:pos x="T0" y="T1"/>
                </a:cxn>
                <a:cxn ang="0">
                  <a:pos x="T2" y="T3"/>
                </a:cxn>
                <a:cxn ang="0">
                  <a:pos x="T4" y="T5"/>
                </a:cxn>
                <a:cxn ang="0">
                  <a:pos x="T6" y="T7"/>
                </a:cxn>
                <a:cxn ang="0">
                  <a:pos x="T8" y="T9"/>
                </a:cxn>
              </a:cxnLst>
              <a:rect l="0" t="0" r="r" b="b"/>
              <a:pathLst>
                <a:path w="46" h="43">
                  <a:moveTo>
                    <a:pt x="46" y="35"/>
                  </a:moveTo>
                  <a:cubicBezTo>
                    <a:pt x="13" y="43"/>
                    <a:pt x="13" y="43"/>
                    <a:pt x="13" y="43"/>
                  </a:cubicBezTo>
                  <a:cubicBezTo>
                    <a:pt x="4" y="35"/>
                    <a:pt x="4" y="35"/>
                    <a:pt x="4" y="35"/>
                  </a:cubicBezTo>
                  <a:cubicBezTo>
                    <a:pt x="0" y="0"/>
                    <a:pt x="0" y="0"/>
                    <a:pt x="0" y="0"/>
                  </a:cubicBezTo>
                  <a:cubicBezTo>
                    <a:pt x="20" y="5"/>
                    <a:pt x="37" y="18"/>
                    <a:pt x="46" y="3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23" name="Group 622"/>
          <p:cNvGrpSpPr/>
          <p:nvPr/>
        </p:nvGrpSpPr>
        <p:grpSpPr>
          <a:xfrm>
            <a:off x="6568386" y="3476644"/>
            <a:ext cx="1321989" cy="497425"/>
            <a:chOff x="1143000" y="2135188"/>
            <a:chExt cx="6877050" cy="2587625"/>
          </a:xfrm>
        </p:grpSpPr>
        <p:sp>
          <p:nvSpPr>
            <p:cNvPr id="624" name="Freeform 653"/>
            <p:cNvSpPr>
              <a:spLocks noEditPoints="1"/>
            </p:cNvSpPr>
            <p:nvPr/>
          </p:nvSpPr>
          <p:spPr bwMode="auto">
            <a:xfrm>
              <a:off x="5913438" y="3570288"/>
              <a:ext cx="1150938" cy="1152525"/>
            </a:xfrm>
            <a:custGeom>
              <a:avLst/>
              <a:gdLst>
                <a:gd name="T0" fmla="*/ 0 w 307"/>
                <a:gd name="T1" fmla="*/ 153 h 307"/>
                <a:gd name="T2" fmla="*/ 4 w 307"/>
                <a:gd name="T3" fmla="*/ 188 h 307"/>
                <a:gd name="T4" fmla="*/ 154 w 307"/>
                <a:gd name="T5" fmla="*/ 307 h 307"/>
                <a:gd name="T6" fmla="*/ 307 w 307"/>
                <a:gd name="T7" fmla="*/ 157 h 307"/>
                <a:gd name="T8" fmla="*/ 307 w 307"/>
                <a:gd name="T9" fmla="*/ 153 h 307"/>
                <a:gd name="T10" fmla="*/ 154 w 307"/>
                <a:gd name="T11" fmla="*/ 0 h 307"/>
                <a:gd name="T12" fmla="*/ 0 w 307"/>
                <a:gd name="T13" fmla="*/ 153 h 307"/>
                <a:gd name="T14" fmla="*/ 48 w 307"/>
                <a:gd name="T15" fmla="*/ 185 h 307"/>
                <a:gd name="T16" fmla="*/ 44 w 307"/>
                <a:gd name="T17" fmla="*/ 153 h 307"/>
                <a:gd name="T18" fmla="*/ 154 w 307"/>
                <a:gd name="T19" fmla="*/ 43 h 307"/>
                <a:gd name="T20" fmla="*/ 264 w 307"/>
                <a:gd name="T21" fmla="*/ 153 h 307"/>
                <a:gd name="T22" fmla="*/ 263 w 307"/>
                <a:gd name="T23" fmla="*/ 162 h 307"/>
                <a:gd name="T24" fmla="*/ 154 w 307"/>
                <a:gd name="T25" fmla="*/ 263 h 307"/>
                <a:gd name="T26" fmla="*/ 48 w 307"/>
                <a:gd name="T2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0" y="153"/>
                  </a:moveTo>
                  <a:cubicBezTo>
                    <a:pt x="0" y="165"/>
                    <a:pt x="1" y="177"/>
                    <a:pt x="4" y="188"/>
                  </a:cubicBezTo>
                  <a:cubicBezTo>
                    <a:pt x="19" y="256"/>
                    <a:pt x="81" y="307"/>
                    <a:pt x="154" y="307"/>
                  </a:cubicBezTo>
                  <a:cubicBezTo>
                    <a:pt x="237" y="307"/>
                    <a:pt x="305" y="240"/>
                    <a:pt x="307" y="157"/>
                  </a:cubicBezTo>
                  <a:cubicBezTo>
                    <a:pt x="307" y="156"/>
                    <a:pt x="307" y="155"/>
                    <a:pt x="307" y="153"/>
                  </a:cubicBezTo>
                  <a:cubicBezTo>
                    <a:pt x="307" y="69"/>
                    <a:pt x="238" y="0"/>
                    <a:pt x="154" y="0"/>
                  </a:cubicBezTo>
                  <a:cubicBezTo>
                    <a:pt x="69" y="0"/>
                    <a:pt x="0" y="69"/>
                    <a:pt x="0" y="153"/>
                  </a:cubicBezTo>
                  <a:close/>
                  <a:moveTo>
                    <a:pt x="48" y="185"/>
                  </a:moveTo>
                  <a:cubicBezTo>
                    <a:pt x="45" y="175"/>
                    <a:pt x="44" y="165"/>
                    <a:pt x="44" y="153"/>
                  </a:cubicBezTo>
                  <a:cubicBezTo>
                    <a:pt x="44" y="93"/>
                    <a:pt x="93" y="43"/>
                    <a:pt x="154" y="43"/>
                  </a:cubicBezTo>
                  <a:cubicBezTo>
                    <a:pt x="214" y="43"/>
                    <a:pt x="264" y="93"/>
                    <a:pt x="264" y="153"/>
                  </a:cubicBezTo>
                  <a:cubicBezTo>
                    <a:pt x="264" y="156"/>
                    <a:pt x="263" y="159"/>
                    <a:pt x="263" y="162"/>
                  </a:cubicBezTo>
                  <a:cubicBezTo>
                    <a:pt x="259" y="219"/>
                    <a:pt x="212" y="263"/>
                    <a:pt x="154" y="263"/>
                  </a:cubicBezTo>
                  <a:cubicBezTo>
                    <a:pt x="104" y="263"/>
                    <a:pt x="62" y="230"/>
                    <a:pt x="48" y="18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5" name="Freeform 654"/>
            <p:cNvSpPr>
              <a:spLocks noEditPoints="1"/>
            </p:cNvSpPr>
            <p:nvPr/>
          </p:nvSpPr>
          <p:spPr bwMode="auto">
            <a:xfrm>
              <a:off x="6078538" y="3732213"/>
              <a:ext cx="823913" cy="825500"/>
            </a:xfrm>
            <a:custGeom>
              <a:avLst/>
              <a:gdLst>
                <a:gd name="T0" fmla="*/ 0 w 220"/>
                <a:gd name="T1" fmla="*/ 110 h 220"/>
                <a:gd name="T2" fmla="*/ 4 w 220"/>
                <a:gd name="T3" fmla="*/ 142 h 220"/>
                <a:gd name="T4" fmla="*/ 110 w 220"/>
                <a:gd name="T5" fmla="*/ 220 h 220"/>
                <a:gd name="T6" fmla="*/ 219 w 220"/>
                <a:gd name="T7" fmla="*/ 119 h 220"/>
                <a:gd name="T8" fmla="*/ 220 w 220"/>
                <a:gd name="T9" fmla="*/ 110 h 220"/>
                <a:gd name="T10" fmla="*/ 110 w 220"/>
                <a:gd name="T11" fmla="*/ 0 h 220"/>
                <a:gd name="T12" fmla="*/ 0 w 220"/>
                <a:gd name="T13" fmla="*/ 110 h 220"/>
                <a:gd name="T14" fmla="*/ 27 w 220"/>
                <a:gd name="T15" fmla="*/ 140 h 220"/>
                <a:gd name="T16" fmla="*/ 22 w 220"/>
                <a:gd name="T17" fmla="*/ 110 h 220"/>
                <a:gd name="T18" fmla="*/ 110 w 220"/>
                <a:gd name="T19" fmla="*/ 23 h 220"/>
                <a:gd name="T20" fmla="*/ 197 w 220"/>
                <a:gd name="T21" fmla="*/ 110 h 220"/>
                <a:gd name="T22" fmla="*/ 197 w 220"/>
                <a:gd name="T23" fmla="*/ 121 h 220"/>
                <a:gd name="T24" fmla="*/ 110 w 220"/>
                <a:gd name="T25" fmla="*/ 198 h 220"/>
                <a:gd name="T26" fmla="*/ 27 w 220"/>
                <a:gd name="T27" fmla="*/ 1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0" y="110"/>
                  </a:moveTo>
                  <a:cubicBezTo>
                    <a:pt x="0" y="122"/>
                    <a:pt x="1" y="132"/>
                    <a:pt x="4" y="142"/>
                  </a:cubicBezTo>
                  <a:cubicBezTo>
                    <a:pt x="18" y="187"/>
                    <a:pt x="60" y="220"/>
                    <a:pt x="110" y="220"/>
                  </a:cubicBezTo>
                  <a:cubicBezTo>
                    <a:pt x="168" y="220"/>
                    <a:pt x="215" y="176"/>
                    <a:pt x="219" y="119"/>
                  </a:cubicBezTo>
                  <a:cubicBezTo>
                    <a:pt x="219" y="116"/>
                    <a:pt x="220" y="113"/>
                    <a:pt x="220" y="110"/>
                  </a:cubicBezTo>
                  <a:cubicBezTo>
                    <a:pt x="220" y="50"/>
                    <a:pt x="170" y="0"/>
                    <a:pt x="110" y="0"/>
                  </a:cubicBezTo>
                  <a:cubicBezTo>
                    <a:pt x="49" y="0"/>
                    <a:pt x="0" y="50"/>
                    <a:pt x="0" y="110"/>
                  </a:cubicBezTo>
                  <a:close/>
                  <a:moveTo>
                    <a:pt x="27" y="140"/>
                  </a:moveTo>
                  <a:cubicBezTo>
                    <a:pt x="24" y="131"/>
                    <a:pt x="22" y="121"/>
                    <a:pt x="22" y="110"/>
                  </a:cubicBezTo>
                  <a:cubicBezTo>
                    <a:pt x="22" y="62"/>
                    <a:pt x="61" y="23"/>
                    <a:pt x="110" y="23"/>
                  </a:cubicBezTo>
                  <a:cubicBezTo>
                    <a:pt x="158" y="23"/>
                    <a:pt x="197" y="62"/>
                    <a:pt x="197" y="110"/>
                  </a:cubicBezTo>
                  <a:cubicBezTo>
                    <a:pt x="197" y="114"/>
                    <a:pt x="197" y="118"/>
                    <a:pt x="197" y="121"/>
                  </a:cubicBezTo>
                  <a:cubicBezTo>
                    <a:pt x="191" y="164"/>
                    <a:pt x="154" y="198"/>
                    <a:pt x="110" y="198"/>
                  </a:cubicBezTo>
                  <a:cubicBezTo>
                    <a:pt x="72" y="198"/>
                    <a:pt x="39" y="174"/>
                    <a:pt x="27" y="140"/>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6" name="Freeform 655"/>
            <p:cNvSpPr>
              <a:spLocks noEditPoints="1"/>
            </p:cNvSpPr>
            <p:nvPr/>
          </p:nvSpPr>
          <p:spPr bwMode="auto">
            <a:xfrm>
              <a:off x="6159500" y="3817938"/>
              <a:ext cx="657225" cy="657225"/>
            </a:xfrm>
            <a:custGeom>
              <a:avLst/>
              <a:gdLst>
                <a:gd name="T0" fmla="*/ 5 w 175"/>
                <a:gd name="T1" fmla="*/ 117 h 175"/>
                <a:gd name="T2" fmla="*/ 175 w 175"/>
                <a:gd name="T3" fmla="*/ 98 h 175"/>
                <a:gd name="T4" fmla="*/ 88 w 175"/>
                <a:gd name="T5" fmla="*/ 0 h 175"/>
                <a:gd name="T6" fmla="*/ 42 w 175"/>
                <a:gd name="T7" fmla="*/ 45 h 175"/>
                <a:gd name="T8" fmla="*/ 20 w 175"/>
                <a:gd name="T9" fmla="*/ 61 h 175"/>
                <a:gd name="T10" fmla="*/ 42 w 175"/>
                <a:gd name="T11" fmla="*/ 45 h 175"/>
                <a:gd name="T12" fmla="*/ 77 w 175"/>
                <a:gd name="T13" fmla="*/ 27 h 175"/>
                <a:gd name="T14" fmla="*/ 102 w 175"/>
                <a:gd name="T15" fmla="*/ 16 h 175"/>
                <a:gd name="T16" fmla="*/ 156 w 175"/>
                <a:gd name="T17" fmla="*/ 64 h 175"/>
                <a:gd name="T18" fmla="*/ 135 w 175"/>
                <a:gd name="T19" fmla="*/ 48 h 175"/>
                <a:gd name="T20" fmla="*/ 156 w 175"/>
                <a:gd name="T21" fmla="*/ 64 h 175"/>
                <a:gd name="T22" fmla="*/ 145 w 175"/>
                <a:gd name="T23" fmla="*/ 108 h 175"/>
                <a:gd name="T24" fmla="*/ 142 w 175"/>
                <a:gd name="T25" fmla="*/ 135 h 175"/>
                <a:gd name="T26" fmla="*/ 74 w 175"/>
                <a:gd name="T27" fmla="*/ 148 h 175"/>
                <a:gd name="T28" fmla="*/ 99 w 175"/>
                <a:gd name="T29" fmla="*/ 159 h 175"/>
                <a:gd name="T30" fmla="*/ 74 w 175"/>
                <a:gd name="T31" fmla="*/ 148 h 175"/>
                <a:gd name="T32" fmla="*/ 63 w 175"/>
                <a:gd name="T33" fmla="*/ 108 h 175"/>
                <a:gd name="T34" fmla="*/ 60 w 175"/>
                <a:gd name="T35" fmla="*/ 103 h 175"/>
                <a:gd name="T36" fmla="*/ 56 w 175"/>
                <a:gd name="T37" fmla="*/ 87 h 175"/>
                <a:gd name="T38" fmla="*/ 120 w 175"/>
                <a:gd name="T39" fmla="*/ 87 h 175"/>
                <a:gd name="T40" fmla="*/ 119 w 175"/>
                <a:gd name="T41" fmla="*/ 93 h 175"/>
                <a:gd name="T42" fmla="*/ 117 w 175"/>
                <a:gd name="T43" fmla="*/ 100 h 175"/>
                <a:gd name="T44" fmla="*/ 114 w 175"/>
                <a:gd name="T45" fmla="*/ 105 h 175"/>
                <a:gd name="T46" fmla="*/ 112 w 175"/>
                <a:gd name="T47" fmla="*/ 108 h 175"/>
                <a:gd name="T48" fmla="*/ 107 w 175"/>
                <a:gd name="T49" fmla="*/ 113 h 175"/>
                <a:gd name="T50" fmla="*/ 100 w 175"/>
                <a:gd name="T51" fmla="*/ 117 h 175"/>
                <a:gd name="T52" fmla="*/ 94 w 175"/>
                <a:gd name="T53" fmla="*/ 119 h 175"/>
                <a:gd name="T54" fmla="*/ 91 w 175"/>
                <a:gd name="T55" fmla="*/ 119 h 175"/>
                <a:gd name="T56" fmla="*/ 81 w 175"/>
                <a:gd name="T57" fmla="*/ 119 h 175"/>
                <a:gd name="T58" fmla="*/ 21 w 175"/>
                <a:gd name="T59" fmla="*/ 115 h 175"/>
                <a:gd name="T60" fmla="*/ 28 w 175"/>
                <a:gd name="T61" fmla="*/ 105 h 175"/>
                <a:gd name="T62" fmla="*/ 41 w 175"/>
                <a:gd name="T63" fmla="*/ 127 h 175"/>
                <a:gd name="T64" fmla="*/ 21 w 175"/>
                <a:gd name="T65" fmla="*/ 11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175">
                  <a:moveTo>
                    <a:pt x="0" y="87"/>
                  </a:moveTo>
                  <a:cubicBezTo>
                    <a:pt x="0" y="98"/>
                    <a:pt x="2" y="108"/>
                    <a:pt x="5" y="117"/>
                  </a:cubicBezTo>
                  <a:cubicBezTo>
                    <a:pt x="17" y="151"/>
                    <a:pt x="50" y="175"/>
                    <a:pt x="88" y="175"/>
                  </a:cubicBezTo>
                  <a:cubicBezTo>
                    <a:pt x="132" y="175"/>
                    <a:pt x="169" y="141"/>
                    <a:pt x="175" y="98"/>
                  </a:cubicBezTo>
                  <a:cubicBezTo>
                    <a:pt x="175" y="95"/>
                    <a:pt x="175" y="91"/>
                    <a:pt x="175" y="87"/>
                  </a:cubicBezTo>
                  <a:cubicBezTo>
                    <a:pt x="175" y="39"/>
                    <a:pt x="136" y="0"/>
                    <a:pt x="88" y="0"/>
                  </a:cubicBezTo>
                  <a:cubicBezTo>
                    <a:pt x="39" y="0"/>
                    <a:pt x="0" y="39"/>
                    <a:pt x="0" y="87"/>
                  </a:cubicBezTo>
                  <a:close/>
                  <a:moveTo>
                    <a:pt x="42" y="45"/>
                  </a:moveTo>
                  <a:cubicBezTo>
                    <a:pt x="30" y="67"/>
                    <a:pt x="30" y="67"/>
                    <a:pt x="30" y="67"/>
                  </a:cubicBezTo>
                  <a:cubicBezTo>
                    <a:pt x="20" y="61"/>
                    <a:pt x="20" y="61"/>
                    <a:pt x="20" y="61"/>
                  </a:cubicBezTo>
                  <a:cubicBezTo>
                    <a:pt x="33" y="40"/>
                    <a:pt x="33" y="40"/>
                    <a:pt x="33" y="40"/>
                  </a:cubicBezTo>
                  <a:lnTo>
                    <a:pt x="42" y="45"/>
                  </a:lnTo>
                  <a:close/>
                  <a:moveTo>
                    <a:pt x="102" y="27"/>
                  </a:moveTo>
                  <a:cubicBezTo>
                    <a:pt x="77" y="27"/>
                    <a:pt x="77" y="27"/>
                    <a:pt x="77" y="27"/>
                  </a:cubicBezTo>
                  <a:cubicBezTo>
                    <a:pt x="77" y="16"/>
                    <a:pt x="77" y="16"/>
                    <a:pt x="77" y="16"/>
                  </a:cubicBezTo>
                  <a:cubicBezTo>
                    <a:pt x="102" y="16"/>
                    <a:pt x="102" y="16"/>
                    <a:pt x="102" y="16"/>
                  </a:cubicBezTo>
                  <a:lnTo>
                    <a:pt x="102" y="27"/>
                  </a:lnTo>
                  <a:close/>
                  <a:moveTo>
                    <a:pt x="156" y="64"/>
                  </a:moveTo>
                  <a:cubicBezTo>
                    <a:pt x="147" y="69"/>
                    <a:pt x="147" y="69"/>
                    <a:pt x="147" y="69"/>
                  </a:cubicBezTo>
                  <a:cubicBezTo>
                    <a:pt x="135" y="48"/>
                    <a:pt x="135" y="48"/>
                    <a:pt x="135" y="48"/>
                  </a:cubicBezTo>
                  <a:cubicBezTo>
                    <a:pt x="144" y="42"/>
                    <a:pt x="144" y="42"/>
                    <a:pt x="144" y="42"/>
                  </a:cubicBezTo>
                  <a:lnTo>
                    <a:pt x="156" y="64"/>
                  </a:lnTo>
                  <a:close/>
                  <a:moveTo>
                    <a:pt x="133" y="130"/>
                  </a:moveTo>
                  <a:cubicBezTo>
                    <a:pt x="145" y="108"/>
                    <a:pt x="145" y="108"/>
                    <a:pt x="145" y="108"/>
                  </a:cubicBezTo>
                  <a:cubicBezTo>
                    <a:pt x="155" y="114"/>
                    <a:pt x="155" y="114"/>
                    <a:pt x="155" y="114"/>
                  </a:cubicBezTo>
                  <a:cubicBezTo>
                    <a:pt x="142" y="135"/>
                    <a:pt x="142" y="135"/>
                    <a:pt x="142" y="135"/>
                  </a:cubicBezTo>
                  <a:lnTo>
                    <a:pt x="133" y="130"/>
                  </a:lnTo>
                  <a:close/>
                  <a:moveTo>
                    <a:pt x="74" y="148"/>
                  </a:moveTo>
                  <a:cubicBezTo>
                    <a:pt x="99" y="148"/>
                    <a:pt x="99" y="148"/>
                    <a:pt x="99" y="148"/>
                  </a:cubicBezTo>
                  <a:cubicBezTo>
                    <a:pt x="99" y="159"/>
                    <a:pt x="99" y="159"/>
                    <a:pt x="99" y="159"/>
                  </a:cubicBezTo>
                  <a:cubicBezTo>
                    <a:pt x="74" y="159"/>
                    <a:pt x="74" y="159"/>
                    <a:pt x="74" y="159"/>
                  </a:cubicBezTo>
                  <a:lnTo>
                    <a:pt x="74" y="148"/>
                  </a:lnTo>
                  <a:close/>
                  <a:moveTo>
                    <a:pt x="65" y="110"/>
                  </a:moveTo>
                  <a:cubicBezTo>
                    <a:pt x="64" y="109"/>
                    <a:pt x="64" y="109"/>
                    <a:pt x="63" y="108"/>
                  </a:cubicBezTo>
                  <a:cubicBezTo>
                    <a:pt x="62" y="106"/>
                    <a:pt x="60" y="105"/>
                    <a:pt x="60" y="103"/>
                  </a:cubicBezTo>
                  <a:cubicBezTo>
                    <a:pt x="60" y="103"/>
                    <a:pt x="60" y="103"/>
                    <a:pt x="60" y="103"/>
                  </a:cubicBezTo>
                  <a:cubicBezTo>
                    <a:pt x="58" y="101"/>
                    <a:pt x="58" y="99"/>
                    <a:pt x="57" y="97"/>
                  </a:cubicBezTo>
                  <a:cubicBezTo>
                    <a:pt x="56" y="94"/>
                    <a:pt x="56" y="91"/>
                    <a:pt x="56" y="87"/>
                  </a:cubicBezTo>
                  <a:cubicBezTo>
                    <a:pt x="56" y="70"/>
                    <a:pt x="70" y="55"/>
                    <a:pt x="88" y="55"/>
                  </a:cubicBezTo>
                  <a:cubicBezTo>
                    <a:pt x="105" y="55"/>
                    <a:pt x="120" y="70"/>
                    <a:pt x="120" y="87"/>
                  </a:cubicBezTo>
                  <a:cubicBezTo>
                    <a:pt x="120" y="89"/>
                    <a:pt x="119" y="90"/>
                    <a:pt x="119" y="91"/>
                  </a:cubicBezTo>
                  <a:cubicBezTo>
                    <a:pt x="119" y="92"/>
                    <a:pt x="119" y="93"/>
                    <a:pt x="119" y="93"/>
                  </a:cubicBezTo>
                  <a:cubicBezTo>
                    <a:pt x="119" y="95"/>
                    <a:pt x="118" y="96"/>
                    <a:pt x="118" y="98"/>
                  </a:cubicBezTo>
                  <a:cubicBezTo>
                    <a:pt x="118" y="99"/>
                    <a:pt x="117" y="99"/>
                    <a:pt x="117" y="100"/>
                  </a:cubicBezTo>
                  <a:cubicBezTo>
                    <a:pt x="117" y="100"/>
                    <a:pt x="117" y="101"/>
                    <a:pt x="116" y="101"/>
                  </a:cubicBezTo>
                  <a:cubicBezTo>
                    <a:pt x="116" y="102"/>
                    <a:pt x="115" y="104"/>
                    <a:pt x="114" y="105"/>
                  </a:cubicBezTo>
                  <a:cubicBezTo>
                    <a:pt x="114" y="106"/>
                    <a:pt x="113" y="107"/>
                    <a:pt x="112" y="108"/>
                  </a:cubicBezTo>
                  <a:cubicBezTo>
                    <a:pt x="112" y="108"/>
                    <a:pt x="112" y="108"/>
                    <a:pt x="112" y="108"/>
                  </a:cubicBezTo>
                  <a:cubicBezTo>
                    <a:pt x="111" y="109"/>
                    <a:pt x="110" y="110"/>
                    <a:pt x="109" y="111"/>
                  </a:cubicBezTo>
                  <a:cubicBezTo>
                    <a:pt x="109" y="112"/>
                    <a:pt x="108" y="112"/>
                    <a:pt x="107" y="113"/>
                  </a:cubicBezTo>
                  <a:cubicBezTo>
                    <a:pt x="106" y="114"/>
                    <a:pt x="104" y="115"/>
                    <a:pt x="103" y="115"/>
                  </a:cubicBezTo>
                  <a:cubicBezTo>
                    <a:pt x="102" y="116"/>
                    <a:pt x="101" y="116"/>
                    <a:pt x="100" y="117"/>
                  </a:cubicBezTo>
                  <a:cubicBezTo>
                    <a:pt x="99" y="117"/>
                    <a:pt x="98" y="118"/>
                    <a:pt x="96" y="118"/>
                  </a:cubicBezTo>
                  <a:cubicBezTo>
                    <a:pt x="96" y="118"/>
                    <a:pt x="95" y="119"/>
                    <a:pt x="94" y="119"/>
                  </a:cubicBezTo>
                  <a:cubicBezTo>
                    <a:pt x="94" y="119"/>
                    <a:pt x="94" y="119"/>
                    <a:pt x="94" y="119"/>
                  </a:cubicBezTo>
                  <a:cubicBezTo>
                    <a:pt x="93" y="119"/>
                    <a:pt x="92" y="119"/>
                    <a:pt x="91" y="119"/>
                  </a:cubicBezTo>
                  <a:cubicBezTo>
                    <a:pt x="90" y="119"/>
                    <a:pt x="89" y="119"/>
                    <a:pt x="88" y="119"/>
                  </a:cubicBezTo>
                  <a:cubicBezTo>
                    <a:pt x="85" y="119"/>
                    <a:pt x="83" y="119"/>
                    <a:pt x="81" y="119"/>
                  </a:cubicBezTo>
                  <a:cubicBezTo>
                    <a:pt x="75" y="117"/>
                    <a:pt x="69" y="114"/>
                    <a:pt x="65" y="110"/>
                  </a:cubicBezTo>
                  <a:close/>
                  <a:moveTo>
                    <a:pt x="21" y="115"/>
                  </a:moveTo>
                  <a:cubicBezTo>
                    <a:pt x="19" y="111"/>
                    <a:pt x="19" y="111"/>
                    <a:pt x="19" y="111"/>
                  </a:cubicBezTo>
                  <a:cubicBezTo>
                    <a:pt x="28" y="105"/>
                    <a:pt x="28" y="105"/>
                    <a:pt x="28" y="105"/>
                  </a:cubicBezTo>
                  <a:cubicBezTo>
                    <a:pt x="33" y="114"/>
                    <a:pt x="33" y="114"/>
                    <a:pt x="33" y="114"/>
                  </a:cubicBezTo>
                  <a:cubicBezTo>
                    <a:pt x="41" y="127"/>
                    <a:pt x="41" y="127"/>
                    <a:pt x="41" y="127"/>
                  </a:cubicBezTo>
                  <a:cubicBezTo>
                    <a:pt x="31" y="132"/>
                    <a:pt x="31" y="132"/>
                    <a:pt x="31" y="132"/>
                  </a:cubicBezTo>
                  <a:lnTo>
                    <a:pt x="21" y="115"/>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7" name="Freeform 656"/>
            <p:cNvSpPr>
              <a:spLocks/>
            </p:cNvSpPr>
            <p:nvPr/>
          </p:nvSpPr>
          <p:spPr bwMode="auto">
            <a:xfrm>
              <a:off x="6230938" y="4216401"/>
              <a:ext cx="82550" cy="96838"/>
            </a:xfrm>
            <a:custGeom>
              <a:avLst/>
              <a:gdLst>
                <a:gd name="T0" fmla="*/ 0 w 52"/>
                <a:gd name="T1" fmla="*/ 12 h 61"/>
                <a:gd name="T2" fmla="*/ 29 w 52"/>
                <a:gd name="T3" fmla="*/ 61 h 61"/>
                <a:gd name="T4" fmla="*/ 52 w 52"/>
                <a:gd name="T5" fmla="*/ 49 h 61"/>
                <a:gd name="T6" fmla="*/ 22 w 52"/>
                <a:gd name="T7" fmla="*/ 0 h 61"/>
                <a:gd name="T8" fmla="*/ 0 w 52"/>
                <a:gd name="T9" fmla="*/ 12 h 61"/>
              </a:gdLst>
              <a:ahLst/>
              <a:cxnLst>
                <a:cxn ang="0">
                  <a:pos x="T0" y="T1"/>
                </a:cxn>
                <a:cxn ang="0">
                  <a:pos x="T2" y="T3"/>
                </a:cxn>
                <a:cxn ang="0">
                  <a:pos x="T4" y="T5"/>
                </a:cxn>
                <a:cxn ang="0">
                  <a:pos x="T6" y="T7"/>
                </a:cxn>
                <a:cxn ang="0">
                  <a:pos x="T8" y="T9"/>
                </a:cxn>
              </a:cxnLst>
              <a:rect l="0" t="0" r="r" b="b"/>
              <a:pathLst>
                <a:path w="52" h="61">
                  <a:moveTo>
                    <a:pt x="0" y="12"/>
                  </a:moveTo>
                  <a:lnTo>
                    <a:pt x="29" y="61"/>
                  </a:lnTo>
                  <a:lnTo>
                    <a:pt x="52" y="49"/>
                  </a:lnTo>
                  <a:lnTo>
                    <a:pt x="22"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8" name="Freeform 657"/>
            <p:cNvSpPr>
              <a:spLocks/>
            </p:cNvSpPr>
            <p:nvPr/>
          </p:nvSpPr>
          <p:spPr bwMode="auto">
            <a:xfrm>
              <a:off x="6235700" y="3968751"/>
              <a:ext cx="82550" cy="101600"/>
            </a:xfrm>
            <a:custGeom>
              <a:avLst/>
              <a:gdLst>
                <a:gd name="T0" fmla="*/ 0 w 52"/>
                <a:gd name="T1" fmla="*/ 49 h 64"/>
                <a:gd name="T2" fmla="*/ 23 w 52"/>
                <a:gd name="T3" fmla="*/ 64 h 64"/>
                <a:gd name="T4" fmla="*/ 52 w 52"/>
                <a:gd name="T5" fmla="*/ 12 h 64"/>
                <a:gd name="T6" fmla="*/ 30 w 52"/>
                <a:gd name="T7" fmla="*/ 0 h 64"/>
                <a:gd name="T8" fmla="*/ 0 w 52"/>
                <a:gd name="T9" fmla="*/ 49 h 64"/>
              </a:gdLst>
              <a:ahLst/>
              <a:cxnLst>
                <a:cxn ang="0">
                  <a:pos x="T0" y="T1"/>
                </a:cxn>
                <a:cxn ang="0">
                  <a:pos x="T2" y="T3"/>
                </a:cxn>
                <a:cxn ang="0">
                  <a:pos x="T4" y="T5"/>
                </a:cxn>
                <a:cxn ang="0">
                  <a:pos x="T6" y="T7"/>
                </a:cxn>
                <a:cxn ang="0">
                  <a:pos x="T8" y="T9"/>
                </a:cxn>
              </a:cxnLst>
              <a:rect l="0" t="0" r="r" b="b"/>
              <a:pathLst>
                <a:path w="52" h="64">
                  <a:moveTo>
                    <a:pt x="0" y="49"/>
                  </a:moveTo>
                  <a:lnTo>
                    <a:pt x="23" y="64"/>
                  </a:lnTo>
                  <a:lnTo>
                    <a:pt x="52" y="12"/>
                  </a:lnTo>
                  <a:lnTo>
                    <a:pt x="30" y="0"/>
                  </a:lnTo>
                  <a:lnTo>
                    <a:pt x="0" y="4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29" name="Rectangle 658"/>
            <p:cNvSpPr>
              <a:spLocks noChangeArrowheads="1"/>
            </p:cNvSpPr>
            <p:nvPr/>
          </p:nvSpPr>
          <p:spPr bwMode="auto">
            <a:xfrm>
              <a:off x="6437313" y="43735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0" name="Freeform 659"/>
            <p:cNvSpPr>
              <a:spLocks/>
            </p:cNvSpPr>
            <p:nvPr/>
          </p:nvSpPr>
          <p:spPr bwMode="auto">
            <a:xfrm>
              <a:off x="6659563" y="4222751"/>
              <a:ext cx="82550" cy="101600"/>
            </a:xfrm>
            <a:custGeom>
              <a:avLst/>
              <a:gdLst>
                <a:gd name="T0" fmla="*/ 0 w 52"/>
                <a:gd name="T1" fmla="*/ 52 h 64"/>
                <a:gd name="T2" fmla="*/ 21 w 52"/>
                <a:gd name="T3" fmla="*/ 64 h 64"/>
                <a:gd name="T4" fmla="*/ 52 w 52"/>
                <a:gd name="T5" fmla="*/ 15 h 64"/>
                <a:gd name="T6" fmla="*/ 28 w 52"/>
                <a:gd name="T7" fmla="*/ 0 h 64"/>
                <a:gd name="T8" fmla="*/ 0 w 52"/>
                <a:gd name="T9" fmla="*/ 52 h 64"/>
              </a:gdLst>
              <a:ahLst/>
              <a:cxnLst>
                <a:cxn ang="0">
                  <a:pos x="T0" y="T1"/>
                </a:cxn>
                <a:cxn ang="0">
                  <a:pos x="T2" y="T3"/>
                </a:cxn>
                <a:cxn ang="0">
                  <a:pos x="T4" y="T5"/>
                </a:cxn>
                <a:cxn ang="0">
                  <a:pos x="T6" y="T7"/>
                </a:cxn>
                <a:cxn ang="0">
                  <a:pos x="T8" y="T9"/>
                </a:cxn>
              </a:cxnLst>
              <a:rect l="0" t="0" r="r" b="b"/>
              <a:pathLst>
                <a:path w="52" h="64">
                  <a:moveTo>
                    <a:pt x="0" y="52"/>
                  </a:moveTo>
                  <a:lnTo>
                    <a:pt x="21" y="64"/>
                  </a:lnTo>
                  <a:lnTo>
                    <a:pt x="52" y="15"/>
                  </a:lnTo>
                  <a:lnTo>
                    <a:pt x="28"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1" name="Freeform 660"/>
            <p:cNvSpPr>
              <a:spLocks/>
            </p:cNvSpPr>
            <p:nvPr/>
          </p:nvSpPr>
          <p:spPr bwMode="auto">
            <a:xfrm>
              <a:off x="6665913" y="3976688"/>
              <a:ext cx="79375" cy="100013"/>
            </a:xfrm>
            <a:custGeom>
              <a:avLst/>
              <a:gdLst>
                <a:gd name="T0" fmla="*/ 0 w 50"/>
                <a:gd name="T1" fmla="*/ 14 h 63"/>
                <a:gd name="T2" fmla="*/ 29 w 50"/>
                <a:gd name="T3" fmla="*/ 63 h 63"/>
                <a:gd name="T4" fmla="*/ 50 w 50"/>
                <a:gd name="T5" fmla="*/ 52 h 63"/>
                <a:gd name="T6" fmla="*/ 22 w 50"/>
                <a:gd name="T7" fmla="*/ 0 h 63"/>
                <a:gd name="T8" fmla="*/ 0 w 50"/>
                <a:gd name="T9" fmla="*/ 14 h 63"/>
              </a:gdLst>
              <a:ahLst/>
              <a:cxnLst>
                <a:cxn ang="0">
                  <a:pos x="T0" y="T1"/>
                </a:cxn>
                <a:cxn ang="0">
                  <a:pos x="T2" y="T3"/>
                </a:cxn>
                <a:cxn ang="0">
                  <a:pos x="T4" y="T5"/>
                </a:cxn>
                <a:cxn ang="0">
                  <a:pos x="T6" y="T7"/>
                </a:cxn>
                <a:cxn ang="0">
                  <a:pos x="T8" y="T9"/>
                </a:cxn>
              </a:cxnLst>
              <a:rect l="0" t="0" r="r" b="b"/>
              <a:pathLst>
                <a:path w="50" h="63">
                  <a:moveTo>
                    <a:pt x="0" y="14"/>
                  </a:moveTo>
                  <a:lnTo>
                    <a:pt x="29" y="63"/>
                  </a:lnTo>
                  <a:lnTo>
                    <a:pt x="50" y="52"/>
                  </a:lnTo>
                  <a:lnTo>
                    <a:pt x="22" y="0"/>
                  </a:lnTo>
                  <a:lnTo>
                    <a:pt x="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2" name="Rectangle 661"/>
            <p:cNvSpPr>
              <a:spLocks noChangeArrowheads="1"/>
            </p:cNvSpPr>
            <p:nvPr/>
          </p:nvSpPr>
          <p:spPr bwMode="auto">
            <a:xfrm>
              <a:off x="6448425" y="3878263"/>
              <a:ext cx="93663"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3" name="Oval 662"/>
            <p:cNvSpPr>
              <a:spLocks noChangeArrowheads="1"/>
            </p:cNvSpPr>
            <p:nvPr/>
          </p:nvSpPr>
          <p:spPr bwMode="auto">
            <a:xfrm>
              <a:off x="6370638" y="4024313"/>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4" name="Freeform 663"/>
            <p:cNvSpPr>
              <a:spLocks noEditPoints="1"/>
            </p:cNvSpPr>
            <p:nvPr/>
          </p:nvSpPr>
          <p:spPr bwMode="auto">
            <a:xfrm>
              <a:off x="1757363" y="3570288"/>
              <a:ext cx="1150938" cy="1152525"/>
            </a:xfrm>
            <a:custGeom>
              <a:avLst/>
              <a:gdLst>
                <a:gd name="T0" fmla="*/ 0 w 307"/>
                <a:gd name="T1" fmla="*/ 153 h 307"/>
                <a:gd name="T2" fmla="*/ 0 w 307"/>
                <a:gd name="T3" fmla="*/ 161 h 307"/>
                <a:gd name="T4" fmla="*/ 153 w 307"/>
                <a:gd name="T5" fmla="*/ 307 h 307"/>
                <a:gd name="T6" fmla="*/ 303 w 307"/>
                <a:gd name="T7" fmla="*/ 188 h 307"/>
                <a:gd name="T8" fmla="*/ 307 w 307"/>
                <a:gd name="T9" fmla="*/ 153 h 307"/>
                <a:gd name="T10" fmla="*/ 153 w 307"/>
                <a:gd name="T11" fmla="*/ 0 h 307"/>
                <a:gd name="T12" fmla="*/ 0 w 307"/>
                <a:gd name="T13" fmla="*/ 153 h 307"/>
                <a:gd name="T14" fmla="*/ 44 w 307"/>
                <a:gd name="T15" fmla="*/ 165 h 307"/>
                <a:gd name="T16" fmla="*/ 43 w 307"/>
                <a:gd name="T17" fmla="*/ 153 h 307"/>
                <a:gd name="T18" fmla="*/ 153 w 307"/>
                <a:gd name="T19" fmla="*/ 43 h 307"/>
                <a:gd name="T20" fmla="*/ 263 w 307"/>
                <a:gd name="T21" fmla="*/ 153 h 307"/>
                <a:gd name="T22" fmla="*/ 259 w 307"/>
                <a:gd name="T23" fmla="*/ 184 h 307"/>
                <a:gd name="T24" fmla="*/ 153 w 307"/>
                <a:gd name="T25" fmla="*/ 263 h 307"/>
                <a:gd name="T26" fmla="*/ 44 w 307"/>
                <a:gd name="T27" fmla="*/ 16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7">
                  <a:moveTo>
                    <a:pt x="0" y="153"/>
                  </a:moveTo>
                  <a:cubicBezTo>
                    <a:pt x="0" y="156"/>
                    <a:pt x="0" y="158"/>
                    <a:pt x="0" y="161"/>
                  </a:cubicBezTo>
                  <a:cubicBezTo>
                    <a:pt x="4" y="242"/>
                    <a:pt x="71" y="307"/>
                    <a:pt x="153" y="307"/>
                  </a:cubicBezTo>
                  <a:cubicBezTo>
                    <a:pt x="226" y="307"/>
                    <a:pt x="287" y="256"/>
                    <a:pt x="303" y="188"/>
                  </a:cubicBezTo>
                  <a:cubicBezTo>
                    <a:pt x="305" y="177"/>
                    <a:pt x="307" y="165"/>
                    <a:pt x="307" y="153"/>
                  </a:cubicBezTo>
                  <a:cubicBezTo>
                    <a:pt x="307" y="69"/>
                    <a:pt x="238" y="0"/>
                    <a:pt x="153" y="0"/>
                  </a:cubicBezTo>
                  <a:cubicBezTo>
                    <a:pt x="69" y="0"/>
                    <a:pt x="0" y="69"/>
                    <a:pt x="0" y="153"/>
                  </a:cubicBezTo>
                  <a:close/>
                  <a:moveTo>
                    <a:pt x="44" y="165"/>
                  </a:moveTo>
                  <a:cubicBezTo>
                    <a:pt x="43" y="161"/>
                    <a:pt x="43" y="157"/>
                    <a:pt x="43" y="153"/>
                  </a:cubicBezTo>
                  <a:cubicBezTo>
                    <a:pt x="43" y="93"/>
                    <a:pt x="92" y="43"/>
                    <a:pt x="153" y="43"/>
                  </a:cubicBezTo>
                  <a:cubicBezTo>
                    <a:pt x="214" y="43"/>
                    <a:pt x="263" y="93"/>
                    <a:pt x="263" y="153"/>
                  </a:cubicBezTo>
                  <a:cubicBezTo>
                    <a:pt x="263" y="164"/>
                    <a:pt x="262" y="175"/>
                    <a:pt x="259" y="184"/>
                  </a:cubicBezTo>
                  <a:cubicBezTo>
                    <a:pt x="245" y="230"/>
                    <a:pt x="203" y="263"/>
                    <a:pt x="153" y="263"/>
                  </a:cubicBezTo>
                  <a:cubicBezTo>
                    <a:pt x="96" y="263"/>
                    <a:pt x="50" y="220"/>
                    <a:pt x="44" y="16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5" name="Freeform 664"/>
            <p:cNvSpPr>
              <a:spLocks noEditPoints="1"/>
            </p:cNvSpPr>
            <p:nvPr/>
          </p:nvSpPr>
          <p:spPr bwMode="auto">
            <a:xfrm>
              <a:off x="1919288" y="3732213"/>
              <a:ext cx="823913" cy="825500"/>
            </a:xfrm>
            <a:custGeom>
              <a:avLst/>
              <a:gdLst>
                <a:gd name="T0" fmla="*/ 0 w 220"/>
                <a:gd name="T1" fmla="*/ 110 h 220"/>
                <a:gd name="T2" fmla="*/ 1 w 220"/>
                <a:gd name="T3" fmla="*/ 122 h 220"/>
                <a:gd name="T4" fmla="*/ 110 w 220"/>
                <a:gd name="T5" fmla="*/ 220 h 220"/>
                <a:gd name="T6" fmla="*/ 216 w 220"/>
                <a:gd name="T7" fmla="*/ 141 h 220"/>
                <a:gd name="T8" fmla="*/ 220 w 220"/>
                <a:gd name="T9" fmla="*/ 110 h 220"/>
                <a:gd name="T10" fmla="*/ 110 w 220"/>
                <a:gd name="T11" fmla="*/ 0 h 220"/>
                <a:gd name="T12" fmla="*/ 0 w 220"/>
                <a:gd name="T13" fmla="*/ 110 h 220"/>
                <a:gd name="T14" fmla="*/ 24 w 220"/>
                <a:gd name="T15" fmla="*/ 124 h 220"/>
                <a:gd name="T16" fmla="*/ 23 w 220"/>
                <a:gd name="T17" fmla="*/ 110 h 220"/>
                <a:gd name="T18" fmla="*/ 110 w 220"/>
                <a:gd name="T19" fmla="*/ 23 h 220"/>
                <a:gd name="T20" fmla="*/ 198 w 220"/>
                <a:gd name="T21" fmla="*/ 110 h 220"/>
                <a:gd name="T22" fmla="*/ 193 w 220"/>
                <a:gd name="T23" fmla="*/ 139 h 220"/>
                <a:gd name="T24" fmla="*/ 110 w 220"/>
                <a:gd name="T25" fmla="*/ 198 h 220"/>
                <a:gd name="T26" fmla="*/ 24 w 220"/>
                <a:gd name="T27"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20">
                  <a:moveTo>
                    <a:pt x="0" y="110"/>
                  </a:moveTo>
                  <a:cubicBezTo>
                    <a:pt x="0" y="114"/>
                    <a:pt x="0" y="118"/>
                    <a:pt x="1" y="122"/>
                  </a:cubicBezTo>
                  <a:cubicBezTo>
                    <a:pt x="7" y="177"/>
                    <a:pt x="53" y="220"/>
                    <a:pt x="110" y="220"/>
                  </a:cubicBezTo>
                  <a:cubicBezTo>
                    <a:pt x="160" y="220"/>
                    <a:pt x="202" y="187"/>
                    <a:pt x="216" y="141"/>
                  </a:cubicBezTo>
                  <a:cubicBezTo>
                    <a:pt x="219" y="132"/>
                    <a:pt x="220" y="121"/>
                    <a:pt x="220" y="110"/>
                  </a:cubicBezTo>
                  <a:cubicBezTo>
                    <a:pt x="220" y="50"/>
                    <a:pt x="171" y="0"/>
                    <a:pt x="110" y="0"/>
                  </a:cubicBezTo>
                  <a:cubicBezTo>
                    <a:pt x="49" y="0"/>
                    <a:pt x="0" y="50"/>
                    <a:pt x="0" y="110"/>
                  </a:cubicBezTo>
                  <a:close/>
                  <a:moveTo>
                    <a:pt x="24" y="124"/>
                  </a:moveTo>
                  <a:cubicBezTo>
                    <a:pt x="23" y="120"/>
                    <a:pt x="23" y="115"/>
                    <a:pt x="23" y="110"/>
                  </a:cubicBezTo>
                  <a:cubicBezTo>
                    <a:pt x="23" y="62"/>
                    <a:pt x="62" y="23"/>
                    <a:pt x="110" y="23"/>
                  </a:cubicBezTo>
                  <a:cubicBezTo>
                    <a:pt x="159" y="23"/>
                    <a:pt x="198" y="62"/>
                    <a:pt x="198" y="110"/>
                  </a:cubicBezTo>
                  <a:cubicBezTo>
                    <a:pt x="198" y="121"/>
                    <a:pt x="196" y="130"/>
                    <a:pt x="193" y="139"/>
                  </a:cubicBezTo>
                  <a:cubicBezTo>
                    <a:pt x="181" y="174"/>
                    <a:pt x="148" y="198"/>
                    <a:pt x="110" y="198"/>
                  </a:cubicBezTo>
                  <a:cubicBezTo>
                    <a:pt x="66" y="198"/>
                    <a:pt x="30" y="166"/>
                    <a:pt x="24" y="124"/>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6" name="Freeform 665"/>
            <p:cNvSpPr>
              <a:spLocks noEditPoints="1"/>
            </p:cNvSpPr>
            <p:nvPr/>
          </p:nvSpPr>
          <p:spPr bwMode="auto">
            <a:xfrm>
              <a:off x="2005013" y="3817938"/>
              <a:ext cx="655638" cy="657225"/>
            </a:xfrm>
            <a:custGeom>
              <a:avLst/>
              <a:gdLst>
                <a:gd name="T0" fmla="*/ 1 w 175"/>
                <a:gd name="T1" fmla="*/ 101 h 175"/>
                <a:gd name="T2" fmla="*/ 170 w 175"/>
                <a:gd name="T3" fmla="*/ 116 h 175"/>
                <a:gd name="T4" fmla="*/ 87 w 175"/>
                <a:gd name="T5" fmla="*/ 0 h 175"/>
                <a:gd name="T6" fmla="*/ 42 w 175"/>
                <a:gd name="T7" fmla="*/ 45 h 175"/>
                <a:gd name="T8" fmla="*/ 20 w 175"/>
                <a:gd name="T9" fmla="*/ 61 h 175"/>
                <a:gd name="T10" fmla="*/ 42 w 175"/>
                <a:gd name="T11" fmla="*/ 45 h 175"/>
                <a:gd name="T12" fmla="*/ 77 w 175"/>
                <a:gd name="T13" fmla="*/ 27 h 175"/>
                <a:gd name="T14" fmla="*/ 101 w 175"/>
                <a:gd name="T15" fmla="*/ 16 h 175"/>
                <a:gd name="T16" fmla="*/ 156 w 175"/>
                <a:gd name="T17" fmla="*/ 64 h 175"/>
                <a:gd name="T18" fmla="*/ 134 w 175"/>
                <a:gd name="T19" fmla="*/ 48 h 175"/>
                <a:gd name="T20" fmla="*/ 156 w 175"/>
                <a:gd name="T21" fmla="*/ 64 h 175"/>
                <a:gd name="T22" fmla="*/ 142 w 175"/>
                <a:gd name="T23" fmla="*/ 114 h 175"/>
                <a:gd name="T24" fmla="*/ 154 w 175"/>
                <a:gd name="T25" fmla="*/ 114 h 175"/>
                <a:gd name="T26" fmla="*/ 142 w 175"/>
                <a:gd name="T27" fmla="*/ 135 h 175"/>
                <a:gd name="T28" fmla="*/ 73 w 175"/>
                <a:gd name="T29" fmla="*/ 148 h 175"/>
                <a:gd name="T30" fmla="*/ 98 w 175"/>
                <a:gd name="T31" fmla="*/ 159 h 175"/>
                <a:gd name="T32" fmla="*/ 73 w 175"/>
                <a:gd name="T33" fmla="*/ 148 h 175"/>
                <a:gd name="T34" fmla="*/ 28 w 175"/>
                <a:gd name="T35" fmla="*/ 105 h 175"/>
                <a:gd name="T36" fmla="*/ 31 w 175"/>
                <a:gd name="T37" fmla="*/ 132 h 175"/>
                <a:gd name="T38" fmla="*/ 62 w 175"/>
                <a:gd name="T39" fmla="*/ 107 h 175"/>
                <a:gd name="T40" fmla="*/ 59 w 175"/>
                <a:gd name="T41" fmla="*/ 102 h 175"/>
                <a:gd name="T42" fmla="*/ 57 w 175"/>
                <a:gd name="T43" fmla="*/ 98 h 175"/>
                <a:gd name="T44" fmla="*/ 56 w 175"/>
                <a:gd name="T45" fmla="*/ 95 h 175"/>
                <a:gd name="T46" fmla="*/ 55 w 175"/>
                <a:gd name="T47" fmla="*/ 90 h 175"/>
                <a:gd name="T48" fmla="*/ 87 w 175"/>
                <a:gd name="T49" fmla="*/ 55 h 175"/>
                <a:gd name="T50" fmla="*/ 119 w 175"/>
                <a:gd name="T51" fmla="*/ 94 h 175"/>
                <a:gd name="T52" fmla="*/ 113 w 175"/>
                <a:gd name="T53" fmla="*/ 106 h 175"/>
                <a:gd name="T54" fmla="*/ 109 w 175"/>
                <a:gd name="T55" fmla="*/ 111 h 175"/>
                <a:gd name="T56" fmla="*/ 107 w 175"/>
                <a:gd name="T57" fmla="*/ 112 h 175"/>
                <a:gd name="T58" fmla="*/ 104 w 175"/>
                <a:gd name="T59" fmla="*/ 115 h 175"/>
                <a:gd name="T60" fmla="*/ 99 w 175"/>
                <a:gd name="T61" fmla="*/ 117 h 175"/>
                <a:gd name="T62" fmla="*/ 87 w 175"/>
                <a:gd name="T63" fmla="*/ 119 h 175"/>
                <a:gd name="T64" fmla="*/ 80 w 175"/>
                <a:gd name="T65" fmla="*/ 118 h 175"/>
                <a:gd name="T66" fmla="*/ 76 w 175"/>
                <a:gd name="T67" fmla="*/ 117 h 175"/>
                <a:gd name="T68" fmla="*/ 73 w 175"/>
                <a:gd name="T69" fmla="*/ 116 h 175"/>
                <a:gd name="T70" fmla="*/ 62 w 175"/>
                <a:gd name="T71"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175">
                  <a:moveTo>
                    <a:pt x="0" y="87"/>
                  </a:moveTo>
                  <a:cubicBezTo>
                    <a:pt x="0" y="92"/>
                    <a:pt x="0" y="97"/>
                    <a:pt x="1" y="101"/>
                  </a:cubicBezTo>
                  <a:cubicBezTo>
                    <a:pt x="7" y="143"/>
                    <a:pt x="43" y="175"/>
                    <a:pt x="87" y="175"/>
                  </a:cubicBezTo>
                  <a:cubicBezTo>
                    <a:pt x="125" y="175"/>
                    <a:pt x="158" y="151"/>
                    <a:pt x="170" y="116"/>
                  </a:cubicBezTo>
                  <a:cubicBezTo>
                    <a:pt x="173" y="107"/>
                    <a:pt x="175" y="98"/>
                    <a:pt x="175" y="87"/>
                  </a:cubicBezTo>
                  <a:cubicBezTo>
                    <a:pt x="175" y="39"/>
                    <a:pt x="136" y="0"/>
                    <a:pt x="87" y="0"/>
                  </a:cubicBezTo>
                  <a:cubicBezTo>
                    <a:pt x="39" y="0"/>
                    <a:pt x="0" y="39"/>
                    <a:pt x="0" y="87"/>
                  </a:cubicBezTo>
                  <a:close/>
                  <a:moveTo>
                    <a:pt x="42" y="45"/>
                  </a:moveTo>
                  <a:cubicBezTo>
                    <a:pt x="29" y="67"/>
                    <a:pt x="29" y="67"/>
                    <a:pt x="29" y="67"/>
                  </a:cubicBezTo>
                  <a:cubicBezTo>
                    <a:pt x="20" y="61"/>
                    <a:pt x="20" y="61"/>
                    <a:pt x="20" y="61"/>
                  </a:cubicBezTo>
                  <a:cubicBezTo>
                    <a:pt x="32" y="40"/>
                    <a:pt x="32" y="40"/>
                    <a:pt x="32" y="40"/>
                  </a:cubicBezTo>
                  <a:lnTo>
                    <a:pt x="42" y="45"/>
                  </a:lnTo>
                  <a:close/>
                  <a:moveTo>
                    <a:pt x="101" y="27"/>
                  </a:moveTo>
                  <a:cubicBezTo>
                    <a:pt x="77" y="27"/>
                    <a:pt x="77" y="27"/>
                    <a:pt x="77" y="27"/>
                  </a:cubicBezTo>
                  <a:cubicBezTo>
                    <a:pt x="77" y="16"/>
                    <a:pt x="77" y="16"/>
                    <a:pt x="77" y="16"/>
                  </a:cubicBezTo>
                  <a:cubicBezTo>
                    <a:pt x="101" y="16"/>
                    <a:pt x="101" y="16"/>
                    <a:pt x="101" y="16"/>
                  </a:cubicBezTo>
                  <a:lnTo>
                    <a:pt x="101" y="27"/>
                  </a:lnTo>
                  <a:close/>
                  <a:moveTo>
                    <a:pt x="156" y="64"/>
                  </a:moveTo>
                  <a:cubicBezTo>
                    <a:pt x="147" y="69"/>
                    <a:pt x="147" y="69"/>
                    <a:pt x="147" y="69"/>
                  </a:cubicBezTo>
                  <a:cubicBezTo>
                    <a:pt x="134" y="48"/>
                    <a:pt x="134" y="48"/>
                    <a:pt x="134" y="48"/>
                  </a:cubicBezTo>
                  <a:cubicBezTo>
                    <a:pt x="144" y="42"/>
                    <a:pt x="144" y="42"/>
                    <a:pt x="144" y="42"/>
                  </a:cubicBezTo>
                  <a:lnTo>
                    <a:pt x="156" y="64"/>
                  </a:lnTo>
                  <a:close/>
                  <a:moveTo>
                    <a:pt x="133" y="130"/>
                  </a:moveTo>
                  <a:cubicBezTo>
                    <a:pt x="142" y="114"/>
                    <a:pt x="142" y="114"/>
                    <a:pt x="142" y="114"/>
                  </a:cubicBezTo>
                  <a:cubicBezTo>
                    <a:pt x="145" y="108"/>
                    <a:pt x="145" y="108"/>
                    <a:pt x="145" y="108"/>
                  </a:cubicBezTo>
                  <a:cubicBezTo>
                    <a:pt x="154" y="114"/>
                    <a:pt x="154" y="114"/>
                    <a:pt x="154" y="114"/>
                  </a:cubicBezTo>
                  <a:cubicBezTo>
                    <a:pt x="154" y="115"/>
                    <a:pt x="154" y="115"/>
                    <a:pt x="154" y="115"/>
                  </a:cubicBezTo>
                  <a:cubicBezTo>
                    <a:pt x="142" y="135"/>
                    <a:pt x="142" y="135"/>
                    <a:pt x="142" y="135"/>
                  </a:cubicBezTo>
                  <a:lnTo>
                    <a:pt x="133" y="130"/>
                  </a:lnTo>
                  <a:close/>
                  <a:moveTo>
                    <a:pt x="73" y="148"/>
                  </a:moveTo>
                  <a:cubicBezTo>
                    <a:pt x="98" y="148"/>
                    <a:pt x="98" y="148"/>
                    <a:pt x="98" y="148"/>
                  </a:cubicBezTo>
                  <a:cubicBezTo>
                    <a:pt x="98" y="159"/>
                    <a:pt x="98" y="159"/>
                    <a:pt x="98" y="159"/>
                  </a:cubicBezTo>
                  <a:cubicBezTo>
                    <a:pt x="73" y="159"/>
                    <a:pt x="73" y="159"/>
                    <a:pt x="73" y="159"/>
                  </a:cubicBezTo>
                  <a:lnTo>
                    <a:pt x="73" y="148"/>
                  </a:lnTo>
                  <a:close/>
                  <a:moveTo>
                    <a:pt x="19" y="111"/>
                  </a:moveTo>
                  <a:cubicBezTo>
                    <a:pt x="28" y="105"/>
                    <a:pt x="28" y="105"/>
                    <a:pt x="28" y="105"/>
                  </a:cubicBezTo>
                  <a:cubicBezTo>
                    <a:pt x="40" y="127"/>
                    <a:pt x="40" y="127"/>
                    <a:pt x="40" y="127"/>
                  </a:cubicBezTo>
                  <a:cubicBezTo>
                    <a:pt x="31" y="132"/>
                    <a:pt x="31" y="132"/>
                    <a:pt x="31" y="132"/>
                  </a:cubicBezTo>
                  <a:lnTo>
                    <a:pt x="19" y="111"/>
                  </a:lnTo>
                  <a:close/>
                  <a:moveTo>
                    <a:pt x="62" y="107"/>
                  </a:moveTo>
                  <a:cubicBezTo>
                    <a:pt x="61" y="106"/>
                    <a:pt x="61" y="105"/>
                    <a:pt x="60" y="104"/>
                  </a:cubicBezTo>
                  <a:cubicBezTo>
                    <a:pt x="60" y="104"/>
                    <a:pt x="59" y="103"/>
                    <a:pt x="59" y="102"/>
                  </a:cubicBezTo>
                  <a:cubicBezTo>
                    <a:pt x="59" y="102"/>
                    <a:pt x="58" y="101"/>
                    <a:pt x="58" y="100"/>
                  </a:cubicBezTo>
                  <a:cubicBezTo>
                    <a:pt x="58" y="99"/>
                    <a:pt x="57" y="98"/>
                    <a:pt x="57" y="98"/>
                  </a:cubicBezTo>
                  <a:cubicBezTo>
                    <a:pt x="57" y="97"/>
                    <a:pt x="57" y="96"/>
                    <a:pt x="56" y="96"/>
                  </a:cubicBezTo>
                  <a:cubicBezTo>
                    <a:pt x="56" y="96"/>
                    <a:pt x="56" y="95"/>
                    <a:pt x="56" y="95"/>
                  </a:cubicBezTo>
                  <a:cubicBezTo>
                    <a:pt x="56" y="94"/>
                    <a:pt x="56" y="93"/>
                    <a:pt x="56" y="93"/>
                  </a:cubicBezTo>
                  <a:cubicBezTo>
                    <a:pt x="56" y="92"/>
                    <a:pt x="55" y="91"/>
                    <a:pt x="55" y="90"/>
                  </a:cubicBezTo>
                  <a:cubicBezTo>
                    <a:pt x="55" y="89"/>
                    <a:pt x="55" y="88"/>
                    <a:pt x="55" y="87"/>
                  </a:cubicBezTo>
                  <a:cubicBezTo>
                    <a:pt x="55" y="70"/>
                    <a:pt x="70" y="55"/>
                    <a:pt x="87" y="55"/>
                  </a:cubicBezTo>
                  <a:cubicBezTo>
                    <a:pt x="105" y="55"/>
                    <a:pt x="119" y="70"/>
                    <a:pt x="119" y="87"/>
                  </a:cubicBezTo>
                  <a:cubicBezTo>
                    <a:pt x="119" y="90"/>
                    <a:pt x="119" y="92"/>
                    <a:pt x="119" y="94"/>
                  </a:cubicBezTo>
                  <a:cubicBezTo>
                    <a:pt x="118" y="98"/>
                    <a:pt x="116" y="101"/>
                    <a:pt x="114" y="104"/>
                  </a:cubicBezTo>
                  <a:cubicBezTo>
                    <a:pt x="114" y="105"/>
                    <a:pt x="114" y="105"/>
                    <a:pt x="113" y="106"/>
                  </a:cubicBezTo>
                  <a:cubicBezTo>
                    <a:pt x="113" y="107"/>
                    <a:pt x="112" y="108"/>
                    <a:pt x="112" y="108"/>
                  </a:cubicBezTo>
                  <a:cubicBezTo>
                    <a:pt x="111" y="109"/>
                    <a:pt x="110" y="110"/>
                    <a:pt x="109" y="111"/>
                  </a:cubicBezTo>
                  <a:cubicBezTo>
                    <a:pt x="109" y="111"/>
                    <a:pt x="109" y="111"/>
                    <a:pt x="109" y="111"/>
                  </a:cubicBezTo>
                  <a:cubicBezTo>
                    <a:pt x="108" y="111"/>
                    <a:pt x="108" y="112"/>
                    <a:pt x="107" y="112"/>
                  </a:cubicBezTo>
                  <a:cubicBezTo>
                    <a:pt x="107" y="113"/>
                    <a:pt x="106" y="113"/>
                    <a:pt x="105" y="114"/>
                  </a:cubicBezTo>
                  <a:cubicBezTo>
                    <a:pt x="105" y="114"/>
                    <a:pt x="104" y="114"/>
                    <a:pt x="104" y="115"/>
                  </a:cubicBezTo>
                  <a:cubicBezTo>
                    <a:pt x="103" y="115"/>
                    <a:pt x="102" y="115"/>
                    <a:pt x="102" y="116"/>
                  </a:cubicBezTo>
                  <a:cubicBezTo>
                    <a:pt x="101" y="116"/>
                    <a:pt x="100" y="117"/>
                    <a:pt x="99" y="117"/>
                  </a:cubicBezTo>
                  <a:cubicBezTo>
                    <a:pt x="97" y="118"/>
                    <a:pt x="95" y="118"/>
                    <a:pt x="93" y="119"/>
                  </a:cubicBezTo>
                  <a:cubicBezTo>
                    <a:pt x="91" y="119"/>
                    <a:pt x="89" y="119"/>
                    <a:pt x="87" y="119"/>
                  </a:cubicBezTo>
                  <a:cubicBezTo>
                    <a:pt x="86" y="119"/>
                    <a:pt x="84" y="119"/>
                    <a:pt x="83" y="119"/>
                  </a:cubicBezTo>
                  <a:cubicBezTo>
                    <a:pt x="82" y="119"/>
                    <a:pt x="81" y="119"/>
                    <a:pt x="80" y="118"/>
                  </a:cubicBezTo>
                  <a:cubicBezTo>
                    <a:pt x="80" y="118"/>
                    <a:pt x="79" y="118"/>
                    <a:pt x="79" y="118"/>
                  </a:cubicBezTo>
                  <a:cubicBezTo>
                    <a:pt x="78" y="118"/>
                    <a:pt x="77" y="118"/>
                    <a:pt x="76" y="117"/>
                  </a:cubicBezTo>
                  <a:cubicBezTo>
                    <a:pt x="76" y="117"/>
                    <a:pt x="76" y="117"/>
                    <a:pt x="76" y="117"/>
                  </a:cubicBezTo>
                  <a:cubicBezTo>
                    <a:pt x="75" y="117"/>
                    <a:pt x="74" y="117"/>
                    <a:pt x="73" y="116"/>
                  </a:cubicBezTo>
                  <a:cubicBezTo>
                    <a:pt x="70" y="114"/>
                    <a:pt x="66" y="112"/>
                    <a:pt x="64" y="109"/>
                  </a:cubicBezTo>
                  <a:cubicBezTo>
                    <a:pt x="63" y="108"/>
                    <a:pt x="62" y="107"/>
                    <a:pt x="62" y="107"/>
                  </a:cubicBez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7" name="Freeform 666"/>
            <p:cNvSpPr>
              <a:spLocks/>
            </p:cNvSpPr>
            <p:nvPr/>
          </p:nvSpPr>
          <p:spPr bwMode="auto">
            <a:xfrm>
              <a:off x="2076450" y="4216401"/>
              <a:ext cx="79375" cy="96838"/>
            </a:xfrm>
            <a:custGeom>
              <a:avLst/>
              <a:gdLst>
                <a:gd name="T0" fmla="*/ 0 w 50"/>
                <a:gd name="T1" fmla="*/ 12 h 61"/>
                <a:gd name="T2" fmla="*/ 28 w 50"/>
                <a:gd name="T3" fmla="*/ 61 h 61"/>
                <a:gd name="T4" fmla="*/ 50 w 50"/>
                <a:gd name="T5" fmla="*/ 49 h 61"/>
                <a:gd name="T6" fmla="*/ 21 w 50"/>
                <a:gd name="T7" fmla="*/ 0 h 61"/>
                <a:gd name="T8" fmla="*/ 0 w 50"/>
                <a:gd name="T9" fmla="*/ 12 h 61"/>
              </a:gdLst>
              <a:ahLst/>
              <a:cxnLst>
                <a:cxn ang="0">
                  <a:pos x="T0" y="T1"/>
                </a:cxn>
                <a:cxn ang="0">
                  <a:pos x="T2" y="T3"/>
                </a:cxn>
                <a:cxn ang="0">
                  <a:pos x="T4" y="T5"/>
                </a:cxn>
                <a:cxn ang="0">
                  <a:pos x="T6" y="T7"/>
                </a:cxn>
                <a:cxn ang="0">
                  <a:pos x="T8" y="T9"/>
                </a:cxn>
              </a:cxnLst>
              <a:rect l="0" t="0" r="r" b="b"/>
              <a:pathLst>
                <a:path w="50" h="61">
                  <a:moveTo>
                    <a:pt x="0" y="12"/>
                  </a:moveTo>
                  <a:lnTo>
                    <a:pt x="28" y="61"/>
                  </a:lnTo>
                  <a:lnTo>
                    <a:pt x="50" y="49"/>
                  </a:lnTo>
                  <a:lnTo>
                    <a:pt x="21" y="0"/>
                  </a:lnTo>
                  <a:lnTo>
                    <a:pt x="0" y="1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8" name="Freeform 667"/>
            <p:cNvSpPr>
              <a:spLocks/>
            </p:cNvSpPr>
            <p:nvPr/>
          </p:nvSpPr>
          <p:spPr bwMode="auto">
            <a:xfrm>
              <a:off x="2079625" y="3968751"/>
              <a:ext cx="82550" cy="101600"/>
            </a:xfrm>
            <a:custGeom>
              <a:avLst/>
              <a:gdLst>
                <a:gd name="T0" fmla="*/ 0 w 52"/>
                <a:gd name="T1" fmla="*/ 49 h 64"/>
                <a:gd name="T2" fmla="*/ 22 w 52"/>
                <a:gd name="T3" fmla="*/ 64 h 64"/>
                <a:gd name="T4" fmla="*/ 52 w 52"/>
                <a:gd name="T5" fmla="*/ 12 h 64"/>
                <a:gd name="T6" fmla="*/ 29 w 52"/>
                <a:gd name="T7" fmla="*/ 0 h 64"/>
                <a:gd name="T8" fmla="*/ 0 w 52"/>
                <a:gd name="T9" fmla="*/ 49 h 64"/>
              </a:gdLst>
              <a:ahLst/>
              <a:cxnLst>
                <a:cxn ang="0">
                  <a:pos x="T0" y="T1"/>
                </a:cxn>
                <a:cxn ang="0">
                  <a:pos x="T2" y="T3"/>
                </a:cxn>
                <a:cxn ang="0">
                  <a:pos x="T4" y="T5"/>
                </a:cxn>
                <a:cxn ang="0">
                  <a:pos x="T6" y="T7"/>
                </a:cxn>
                <a:cxn ang="0">
                  <a:pos x="T8" y="T9"/>
                </a:cxn>
              </a:cxnLst>
              <a:rect l="0" t="0" r="r" b="b"/>
              <a:pathLst>
                <a:path w="52" h="64">
                  <a:moveTo>
                    <a:pt x="0" y="49"/>
                  </a:moveTo>
                  <a:lnTo>
                    <a:pt x="22" y="64"/>
                  </a:lnTo>
                  <a:lnTo>
                    <a:pt x="52" y="12"/>
                  </a:lnTo>
                  <a:lnTo>
                    <a:pt x="29" y="0"/>
                  </a:lnTo>
                  <a:lnTo>
                    <a:pt x="0" y="4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39" name="Rectangle 668"/>
            <p:cNvSpPr>
              <a:spLocks noChangeArrowheads="1"/>
            </p:cNvSpPr>
            <p:nvPr/>
          </p:nvSpPr>
          <p:spPr bwMode="auto">
            <a:xfrm>
              <a:off x="2278063" y="4373563"/>
              <a:ext cx="95250"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0" name="Freeform 669"/>
            <p:cNvSpPr>
              <a:spLocks/>
            </p:cNvSpPr>
            <p:nvPr/>
          </p:nvSpPr>
          <p:spPr bwMode="auto">
            <a:xfrm>
              <a:off x="2503488" y="4222751"/>
              <a:ext cx="79375" cy="101600"/>
            </a:xfrm>
            <a:custGeom>
              <a:avLst/>
              <a:gdLst>
                <a:gd name="T0" fmla="*/ 0 w 50"/>
                <a:gd name="T1" fmla="*/ 52 h 64"/>
                <a:gd name="T2" fmla="*/ 21 w 50"/>
                <a:gd name="T3" fmla="*/ 64 h 64"/>
                <a:gd name="T4" fmla="*/ 50 w 50"/>
                <a:gd name="T5" fmla="*/ 15 h 64"/>
                <a:gd name="T6" fmla="*/ 29 w 50"/>
                <a:gd name="T7" fmla="*/ 0 h 64"/>
                <a:gd name="T8" fmla="*/ 0 w 50"/>
                <a:gd name="T9" fmla="*/ 52 h 64"/>
              </a:gdLst>
              <a:ahLst/>
              <a:cxnLst>
                <a:cxn ang="0">
                  <a:pos x="T0" y="T1"/>
                </a:cxn>
                <a:cxn ang="0">
                  <a:pos x="T2" y="T3"/>
                </a:cxn>
                <a:cxn ang="0">
                  <a:pos x="T4" y="T5"/>
                </a:cxn>
                <a:cxn ang="0">
                  <a:pos x="T6" y="T7"/>
                </a:cxn>
                <a:cxn ang="0">
                  <a:pos x="T8" y="T9"/>
                </a:cxn>
              </a:cxnLst>
              <a:rect l="0" t="0" r="r" b="b"/>
              <a:pathLst>
                <a:path w="50" h="64">
                  <a:moveTo>
                    <a:pt x="0" y="52"/>
                  </a:moveTo>
                  <a:lnTo>
                    <a:pt x="21" y="64"/>
                  </a:lnTo>
                  <a:lnTo>
                    <a:pt x="50" y="15"/>
                  </a:lnTo>
                  <a:lnTo>
                    <a:pt x="29" y="0"/>
                  </a:lnTo>
                  <a:lnTo>
                    <a:pt x="0" y="52"/>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1" name="Freeform 670"/>
            <p:cNvSpPr>
              <a:spLocks/>
            </p:cNvSpPr>
            <p:nvPr/>
          </p:nvSpPr>
          <p:spPr bwMode="auto">
            <a:xfrm>
              <a:off x="2508250" y="3976688"/>
              <a:ext cx="82550" cy="100013"/>
            </a:xfrm>
            <a:custGeom>
              <a:avLst/>
              <a:gdLst>
                <a:gd name="T0" fmla="*/ 0 w 52"/>
                <a:gd name="T1" fmla="*/ 14 h 63"/>
                <a:gd name="T2" fmla="*/ 30 w 52"/>
                <a:gd name="T3" fmla="*/ 63 h 63"/>
                <a:gd name="T4" fmla="*/ 52 w 52"/>
                <a:gd name="T5" fmla="*/ 52 h 63"/>
                <a:gd name="T6" fmla="*/ 23 w 52"/>
                <a:gd name="T7" fmla="*/ 0 h 63"/>
                <a:gd name="T8" fmla="*/ 0 w 52"/>
                <a:gd name="T9" fmla="*/ 14 h 63"/>
              </a:gdLst>
              <a:ahLst/>
              <a:cxnLst>
                <a:cxn ang="0">
                  <a:pos x="T0" y="T1"/>
                </a:cxn>
                <a:cxn ang="0">
                  <a:pos x="T2" y="T3"/>
                </a:cxn>
                <a:cxn ang="0">
                  <a:pos x="T4" y="T5"/>
                </a:cxn>
                <a:cxn ang="0">
                  <a:pos x="T6" y="T7"/>
                </a:cxn>
                <a:cxn ang="0">
                  <a:pos x="T8" y="T9"/>
                </a:cxn>
              </a:cxnLst>
              <a:rect l="0" t="0" r="r" b="b"/>
              <a:pathLst>
                <a:path w="52" h="63">
                  <a:moveTo>
                    <a:pt x="0" y="14"/>
                  </a:moveTo>
                  <a:lnTo>
                    <a:pt x="30" y="63"/>
                  </a:lnTo>
                  <a:lnTo>
                    <a:pt x="52" y="52"/>
                  </a:lnTo>
                  <a:lnTo>
                    <a:pt x="23" y="0"/>
                  </a:lnTo>
                  <a:lnTo>
                    <a:pt x="0" y="14"/>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2" name="Rectangle 671"/>
            <p:cNvSpPr>
              <a:spLocks noChangeArrowheads="1"/>
            </p:cNvSpPr>
            <p:nvPr/>
          </p:nvSpPr>
          <p:spPr bwMode="auto">
            <a:xfrm>
              <a:off x="2293938" y="3878263"/>
              <a:ext cx="90488" cy="41275"/>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3" name="Oval 672"/>
            <p:cNvSpPr>
              <a:spLocks noChangeArrowheads="1"/>
            </p:cNvSpPr>
            <p:nvPr/>
          </p:nvSpPr>
          <p:spPr bwMode="auto">
            <a:xfrm>
              <a:off x="2211388" y="4024313"/>
              <a:ext cx="239713" cy="239713"/>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4" name="Freeform 673"/>
            <p:cNvSpPr>
              <a:spLocks/>
            </p:cNvSpPr>
            <p:nvPr/>
          </p:nvSpPr>
          <p:spPr bwMode="auto">
            <a:xfrm>
              <a:off x="1143000" y="3630613"/>
              <a:ext cx="454025" cy="544513"/>
            </a:xfrm>
            <a:custGeom>
              <a:avLst/>
              <a:gdLst>
                <a:gd name="T0" fmla="*/ 0 w 121"/>
                <a:gd name="T1" fmla="*/ 31 h 145"/>
                <a:gd name="T2" fmla="*/ 0 w 121"/>
                <a:gd name="T3" fmla="*/ 92 h 145"/>
                <a:gd name="T4" fmla="*/ 24 w 121"/>
                <a:gd name="T5" fmla="*/ 112 h 145"/>
                <a:gd name="T6" fmla="*/ 61 w 121"/>
                <a:gd name="T7" fmla="*/ 145 h 145"/>
                <a:gd name="T8" fmla="*/ 121 w 121"/>
                <a:gd name="T9" fmla="*/ 145 h 145"/>
                <a:gd name="T10" fmla="*/ 121 w 121"/>
                <a:gd name="T11" fmla="*/ 122 h 145"/>
                <a:gd name="T12" fmla="*/ 121 w 121"/>
                <a:gd name="T13" fmla="*/ 60 h 145"/>
                <a:gd name="T14" fmla="*/ 20 w 121"/>
                <a:gd name="T15" fmla="*/ 14 h 145"/>
                <a:gd name="T16" fmla="*/ 0 w 121"/>
                <a:gd name="T17"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45">
                  <a:moveTo>
                    <a:pt x="0" y="31"/>
                  </a:moveTo>
                  <a:cubicBezTo>
                    <a:pt x="0" y="50"/>
                    <a:pt x="0" y="92"/>
                    <a:pt x="0" y="92"/>
                  </a:cubicBezTo>
                  <a:cubicBezTo>
                    <a:pt x="0" y="92"/>
                    <a:pt x="7" y="112"/>
                    <a:pt x="24" y="112"/>
                  </a:cubicBezTo>
                  <a:cubicBezTo>
                    <a:pt x="42" y="112"/>
                    <a:pt x="61" y="145"/>
                    <a:pt x="61" y="145"/>
                  </a:cubicBezTo>
                  <a:cubicBezTo>
                    <a:pt x="121" y="145"/>
                    <a:pt x="121" y="145"/>
                    <a:pt x="121" y="145"/>
                  </a:cubicBezTo>
                  <a:cubicBezTo>
                    <a:pt x="121" y="145"/>
                    <a:pt x="120" y="136"/>
                    <a:pt x="121" y="122"/>
                  </a:cubicBezTo>
                  <a:cubicBezTo>
                    <a:pt x="121" y="108"/>
                    <a:pt x="121" y="88"/>
                    <a:pt x="121" y="60"/>
                  </a:cubicBezTo>
                  <a:cubicBezTo>
                    <a:pt x="120" y="0"/>
                    <a:pt x="20" y="14"/>
                    <a:pt x="20" y="14"/>
                  </a:cubicBezTo>
                  <a:cubicBezTo>
                    <a:pt x="20" y="14"/>
                    <a:pt x="0" y="13"/>
                    <a:pt x="0" y="31"/>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5" name="Freeform 674"/>
            <p:cNvSpPr>
              <a:spLocks/>
            </p:cNvSpPr>
            <p:nvPr/>
          </p:nvSpPr>
          <p:spPr bwMode="auto">
            <a:xfrm>
              <a:off x="1597025" y="3305176"/>
              <a:ext cx="1547813" cy="971550"/>
            </a:xfrm>
            <a:custGeom>
              <a:avLst/>
              <a:gdLst>
                <a:gd name="T0" fmla="*/ 0 w 413"/>
                <a:gd name="T1" fmla="*/ 209 h 259"/>
                <a:gd name="T2" fmla="*/ 0 w 413"/>
                <a:gd name="T3" fmla="*/ 232 h 259"/>
                <a:gd name="T4" fmla="*/ 25 w 413"/>
                <a:gd name="T5" fmla="*/ 232 h 259"/>
                <a:gd name="T6" fmla="*/ 195 w 413"/>
                <a:gd name="T7" fmla="*/ 35 h 259"/>
                <a:gd name="T8" fmla="*/ 371 w 413"/>
                <a:gd name="T9" fmla="*/ 259 h 259"/>
                <a:gd name="T10" fmla="*/ 396 w 413"/>
                <a:gd name="T11" fmla="*/ 259 h 259"/>
                <a:gd name="T12" fmla="*/ 198 w 413"/>
                <a:gd name="T13" fmla="*/ 0 h 259"/>
                <a:gd name="T14" fmla="*/ 0 w 413"/>
                <a:gd name="T15" fmla="*/ 209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259">
                  <a:moveTo>
                    <a:pt x="0" y="209"/>
                  </a:moveTo>
                  <a:cubicBezTo>
                    <a:pt x="0" y="225"/>
                    <a:pt x="0" y="232"/>
                    <a:pt x="0" y="232"/>
                  </a:cubicBezTo>
                  <a:cubicBezTo>
                    <a:pt x="25" y="232"/>
                    <a:pt x="25" y="232"/>
                    <a:pt x="25" y="232"/>
                  </a:cubicBezTo>
                  <a:cubicBezTo>
                    <a:pt x="25" y="232"/>
                    <a:pt x="21" y="35"/>
                    <a:pt x="195" y="35"/>
                  </a:cubicBezTo>
                  <a:cubicBezTo>
                    <a:pt x="368" y="35"/>
                    <a:pt x="371" y="259"/>
                    <a:pt x="371" y="259"/>
                  </a:cubicBezTo>
                  <a:cubicBezTo>
                    <a:pt x="396" y="259"/>
                    <a:pt x="396" y="259"/>
                    <a:pt x="396" y="259"/>
                  </a:cubicBezTo>
                  <a:cubicBezTo>
                    <a:pt x="396" y="259"/>
                    <a:pt x="413" y="0"/>
                    <a:pt x="198" y="0"/>
                  </a:cubicBezTo>
                  <a:cubicBezTo>
                    <a:pt x="25" y="0"/>
                    <a:pt x="2" y="150"/>
                    <a:pt x="0" y="20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6" name="Freeform 675"/>
            <p:cNvSpPr>
              <a:spLocks/>
            </p:cNvSpPr>
            <p:nvPr/>
          </p:nvSpPr>
          <p:spPr bwMode="auto">
            <a:xfrm>
              <a:off x="1674813" y="3435351"/>
              <a:ext cx="1312863" cy="841375"/>
            </a:xfrm>
            <a:custGeom>
              <a:avLst/>
              <a:gdLst>
                <a:gd name="T0" fmla="*/ 4 w 350"/>
                <a:gd name="T1" fmla="*/ 197 h 224"/>
                <a:gd name="T2" fmla="*/ 22 w 350"/>
                <a:gd name="T3" fmla="*/ 197 h 224"/>
                <a:gd name="T4" fmla="*/ 22 w 350"/>
                <a:gd name="T5" fmla="*/ 189 h 224"/>
                <a:gd name="T6" fmla="*/ 175 w 350"/>
                <a:gd name="T7" fmla="*/ 36 h 224"/>
                <a:gd name="T8" fmla="*/ 329 w 350"/>
                <a:gd name="T9" fmla="*/ 189 h 224"/>
                <a:gd name="T10" fmla="*/ 325 w 350"/>
                <a:gd name="T11" fmla="*/ 224 h 224"/>
                <a:gd name="T12" fmla="*/ 350 w 350"/>
                <a:gd name="T13" fmla="*/ 224 h 224"/>
                <a:gd name="T14" fmla="*/ 174 w 350"/>
                <a:gd name="T15" fmla="*/ 0 h 224"/>
                <a:gd name="T16" fmla="*/ 4 w 350"/>
                <a:gd name="T17" fmla="*/ 1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224">
                  <a:moveTo>
                    <a:pt x="4" y="197"/>
                  </a:moveTo>
                  <a:cubicBezTo>
                    <a:pt x="22" y="197"/>
                    <a:pt x="22" y="197"/>
                    <a:pt x="22" y="197"/>
                  </a:cubicBezTo>
                  <a:cubicBezTo>
                    <a:pt x="22" y="194"/>
                    <a:pt x="22" y="192"/>
                    <a:pt x="22" y="189"/>
                  </a:cubicBezTo>
                  <a:cubicBezTo>
                    <a:pt x="22" y="105"/>
                    <a:pt x="91" y="36"/>
                    <a:pt x="175" y="36"/>
                  </a:cubicBezTo>
                  <a:cubicBezTo>
                    <a:pt x="260" y="36"/>
                    <a:pt x="329" y="105"/>
                    <a:pt x="329" y="189"/>
                  </a:cubicBezTo>
                  <a:cubicBezTo>
                    <a:pt x="329" y="201"/>
                    <a:pt x="327" y="213"/>
                    <a:pt x="325" y="224"/>
                  </a:cubicBezTo>
                  <a:cubicBezTo>
                    <a:pt x="350" y="224"/>
                    <a:pt x="350" y="224"/>
                    <a:pt x="350" y="224"/>
                  </a:cubicBezTo>
                  <a:cubicBezTo>
                    <a:pt x="350" y="224"/>
                    <a:pt x="347" y="0"/>
                    <a:pt x="174" y="0"/>
                  </a:cubicBezTo>
                  <a:cubicBezTo>
                    <a:pt x="0" y="0"/>
                    <a:pt x="4" y="197"/>
                    <a:pt x="4" y="197"/>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7" name="Freeform 676"/>
            <p:cNvSpPr>
              <a:spLocks/>
            </p:cNvSpPr>
            <p:nvPr/>
          </p:nvSpPr>
          <p:spPr bwMode="auto">
            <a:xfrm>
              <a:off x="5778500" y="3443288"/>
              <a:ext cx="1349375" cy="833438"/>
            </a:xfrm>
            <a:custGeom>
              <a:avLst/>
              <a:gdLst>
                <a:gd name="T0" fmla="*/ 17 w 360"/>
                <a:gd name="T1" fmla="*/ 222 h 222"/>
                <a:gd name="T2" fmla="*/ 40 w 360"/>
                <a:gd name="T3" fmla="*/ 222 h 222"/>
                <a:gd name="T4" fmla="*/ 36 w 360"/>
                <a:gd name="T5" fmla="*/ 187 h 222"/>
                <a:gd name="T6" fmla="*/ 190 w 360"/>
                <a:gd name="T7" fmla="*/ 34 h 222"/>
                <a:gd name="T8" fmla="*/ 343 w 360"/>
                <a:gd name="T9" fmla="*/ 187 h 222"/>
                <a:gd name="T10" fmla="*/ 343 w 360"/>
                <a:gd name="T11" fmla="*/ 191 h 222"/>
                <a:gd name="T12" fmla="*/ 358 w 360"/>
                <a:gd name="T13" fmla="*/ 191 h 222"/>
                <a:gd name="T14" fmla="*/ 190 w 360"/>
                <a:gd name="T15" fmla="*/ 1 h 222"/>
                <a:gd name="T16" fmla="*/ 143 w 360"/>
                <a:gd name="T17" fmla="*/ 3 h 222"/>
                <a:gd name="T18" fmla="*/ 17 w 360"/>
                <a:gd name="T1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222">
                  <a:moveTo>
                    <a:pt x="17" y="222"/>
                  </a:moveTo>
                  <a:cubicBezTo>
                    <a:pt x="40" y="222"/>
                    <a:pt x="40" y="222"/>
                    <a:pt x="40" y="222"/>
                  </a:cubicBezTo>
                  <a:cubicBezTo>
                    <a:pt x="37" y="211"/>
                    <a:pt x="36" y="199"/>
                    <a:pt x="36" y="187"/>
                  </a:cubicBezTo>
                  <a:cubicBezTo>
                    <a:pt x="36" y="103"/>
                    <a:pt x="105" y="34"/>
                    <a:pt x="190" y="34"/>
                  </a:cubicBezTo>
                  <a:cubicBezTo>
                    <a:pt x="274" y="34"/>
                    <a:pt x="343" y="103"/>
                    <a:pt x="343" y="187"/>
                  </a:cubicBezTo>
                  <a:cubicBezTo>
                    <a:pt x="343" y="189"/>
                    <a:pt x="343" y="190"/>
                    <a:pt x="343" y="191"/>
                  </a:cubicBezTo>
                  <a:cubicBezTo>
                    <a:pt x="358" y="191"/>
                    <a:pt x="358" y="191"/>
                    <a:pt x="358" y="191"/>
                  </a:cubicBezTo>
                  <a:cubicBezTo>
                    <a:pt x="358" y="191"/>
                    <a:pt x="360" y="1"/>
                    <a:pt x="190" y="1"/>
                  </a:cubicBezTo>
                  <a:cubicBezTo>
                    <a:pt x="172" y="0"/>
                    <a:pt x="157" y="1"/>
                    <a:pt x="143" y="3"/>
                  </a:cubicBezTo>
                  <a:cubicBezTo>
                    <a:pt x="0" y="29"/>
                    <a:pt x="17" y="222"/>
                    <a:pt x="17" y="222"/>
                  </a:cubicBezTo>
                  <a:close/>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8" name="Freeform 677"/>
            <p:cNvSpPr>
              <a:spLocks noEditPoints="1"/>
            </p:cNvSpPr>
            <p:nvPr/>
          </p:nvSpPr>
          <p:spPr bwMode="auto">
            <a:xfrm>
              <a:off x="1217613" y="2254251"/>
              <a:ext cx="6630988" cy="2022475"/>
            </a:xfrm>
            <a:custGeom>
              <a:avLst/>
              <a:gdLst>
                <a:gd name="T0" fmla="*/ 1361 w 1768"/>
                <a:gd name="T1" fmla="*/ 21 h 539"/>
                <a:gd name="T2" fmla="*/ 1626 w 1768"/>
                <a:gd name="T3" fmla="*/ 21 h 539"/>
                <a:gd name="T4" fmla="*/ 1722 w 1768"/>
                <a:gd name="T5" fmla="*/ 188 h 539"/>
                <a:gd name="T6" fmla="*/ 1423 w 1768"/>
                <a:gd name="T7" fmla="*/ 188 h 539"/>
                <a:gd name="T8" fmla="*/ 1361 w 1768"/>
                <a:gd name="T9" fmla="*/ 21 h 539"/>
                <a:gd name="T10" fmla="*/ 1012 w 1768"/>
                <a:gd name="T11" fmla="*/ 21 h 539"/>
                <a:gd name="T12" fmla="*/ 1263 w 1768"/>
                <a:gd name="T13" fmla="*/ 21 h 539"/>
                <a:gd name="T14" fmla="*/ 1296 w 1768"/>
                <a:gd name="T15" fmla="*/ 160 h 539"/>
                <a:gd name="T16" fmla="*/ 1276 w 1768"/>
                <a:gd name="T17" fmla="*/ 202 h 539"/>
                <a:gd name="T18" fmla="*/ 1012 w 1768"/>
                <a:gd name="T19" fmla="*/ 202 h 539"/>
                <a:gd name="T20" fmla="*/ 1012 w 1768"/>
                <a:gd name="T21" fmla="*/ 21 h 539"/>
                <a:gd name="T22" fmla="*/ 669 w 1768"/>
                <a:gd name="T23" fmla="*/ 206 h 539"/>
                <a:gd name="T24" fmla="*/ 669 w 1768"/>
                <a:gd name="T25" fmla="*/ 145 h 539"/>
                <a:gd name="T26" fmla="*/ 638 w 1768"/>
                <a:gd name="T27" fmla="*/ 138 h 539"/>
                <a:gd name="T28" fmla="*/ 838 w 1768"/>
                <a:gd name="T29" fmla="*/ 21 h 539"/>
                <a:gd name="T30" fmla="*/ 963 w 1768"/>
                <a:gd name="T31" fmla="*/ 21 h 539"/>
                <a:gd name="T32" fmla="*/ 946 w 1768"/>
                <a:gd name="T33" fmla="*/ 206 h 539"/>
                <a:gd name="T34" fmla="*/ 669 w 1768"/>
                <a:gd name="T35" fmla="*/ 206 h 539"/>
                <a:gd name="T36" fmla="*/ 0 w 1768"/>
                <a:gd name="T37" fmla="*/ 381 h 539"/>
                <a:gd name="T38" fmla="*/ 101 w 1768"/>
                <a:gd name="T39" fmla="*/ 427 h 539"/>
                <a:gd name="T40" fmla="*/ 101 w 1768"/>
                <a:gd name="T41" fmla="*/ 489 h 539"/>
                <a:gd name="T42" fmla="*/ 299 w 1768"/>
                <a:gd name="T43" fmla="*/ 280 h 539"/>
                <a:gd name="T44" fmla="*/ 497 w 1768"/>
                <a:gd name="T45" fmla="*/ 539 h 539"/>
                <a:gd name="T46" fmla="*/ 1206 w 1768"/>
                <a:gd name="T47" fmla="*/ 539 h 539"/>
                <a:gd name="T48" fmla="*/ 1206 w 1768"/>
                <a:gd name="T49" fmla="*/ 509 h 539"/>
                <a:gd name="T50" fmla="*/ 1206 w 1768"/>
                <a:gd name="T51" fmla="*/ 504 h 539"/>
                <a:gd name="T52" fmla="*/ 1360 w 1768"/>
                <a:gd name="T53" fmla="*/ 288 h 539"/>
                <a:gd name="T54" fmla="*/ 1404 w 1768"/>
                <a:gd name="T55" fmla="*/ 285 h 539"/>
                <a:gd name="T56" fmla="*/ 1602 w 1768"/>
                <a:gd name="T57" fmla="*/ 508 h 539"/>
                <a:gd name="T58" fmla="*/ 1693 w 1768"/>
                <a:gd name="T59" fmla="*/ 508 h 539"/>
                <a:gd name="T60" fmla="*/ 1693 w 1768"/>
                <a:gd name="T61" fmla="*/ 336 h 539"/>
                <a:gd name="T62" fmla="*/ 1768 w 1768"/>
                <a:gd name="T63" fmla="*/ 339 h 539"/>
                <a:gd name="T64" fmla="*/ 1759 w 1768"/>
                <a:gd name="T65" fmla="*/ 336 h 539"/>
                <a:gd name="T66" fmla="*/ 1720 w 1768"/>
                <a:gd name="T67" fmla="*/ 336 h 539"/>
                <a:gd name="T68" fmla="*/ 1688 w 1768"/>
                <a:gd name="T69" fmla="*/ 304 h 539"/>
                <a:gd name="T70" fmla="*/ 1688 w 1768"/>
                <a:gd name="T71" fmla="*/ 253 h 539"/>
                <a:gd name="T72" fmla="*/ 1720 w 1768"/>
                <a:gd name="T73" fmla="*/ 222 h 539"/>
                <a:gd name="T74" fmla="*/ 1764 w 1768"/>
                <a:gd name="T75" fmla="*/ 222 h 539"/>
                <a:gd name="T76" fmla="*/ 1754 w 1768"/>
                <a:gd name="T77" fmla="*/ 196 h 539"/>
                <a:gd name="T78" fmla="*/ 1646 w 1768"/>
                <a:gd name="T79" fmla="*/ 15 h 539"/>
                <a:gd name="T80" fmla="*/ 1605 w 1768"/>
                <a:gd name="T81" fmla="*/ 1 h 539"/>
                <a:gd name="T82" fmla="*/ 1579 w 1768"/>
                <a:gd name="T83" fmla="*/ 1 h 539"/>
                <a:gd name="T84" fmla="*/ 974 w 1768"/>
                <a:gd name="T85" fmla="*/ 1 h 539"/>
                <a:gd name="T86" fmla="*/ 828 w 1768"/>
                <a:gd name="T87" fmla="*/ 1 h 539"/>
                <a:gd name="T88" fmla="*/ 759 w 1768"/>
                <a:gd name="T89" fmla="*/ 19 h 539"/>
                <a:gd name="T90" fmla="*/ 566 w 1768"/>
                <a:gd name="T91" fmla="*/ 147 h 539"/>
                <a:gd name="T92" fmla="*/ 553 w 1768"/>
                <a:gd name="T93" fmla="*/ 156 h 539"/>
                <a:gd name="T94" fmla="*/ 552 w 1768"/>
                <a:gd name="T95" fmla="*/ 157 h 539"/>
                <a:gd name="T96" fmla="*/ 487 w 1768"/>
                <a:gd name="T97" fmla="*/ 181 h 539"/>
                <a:gd name="T98" fmla="*/ 81 w 1768"/>
                <a:gd name="T99" fmla="*/ 240 h 539"/>
                <a:gd name="T100" fmla="*/ 66 w 1768"/>
                <a:gd name="T101" fmla="*/ 250 h 539"/>
                <a:gd name="T102" fmla="*/ 134 w 1768"/>
                <a:gd name="T103" fmla="*/ 250 h 539"/>
                <a:gd name="T104" fmla="*/ 126 w 1768"/>
                <a:gd name="T105" fmla="*/ 315 h 539"/>
                <a:gd name="T106" fmla="*/ 80 w 1768"/>
                <a:gd name="T107" fmla="*/ 340 h 539"/>
                <a:gd name="T108" fmla="*/ 58 w 1768"/>
                <a:gd name="T109" fmla="*/ 342 h 539"/>
                <a:gd name="T110" fmla="*/ 4 w 1768"/>
                <a:gd name="T111" fmla="*/ 340 h 539"/>
                <a:gd name="T112" fmla="*/ 0 w 1768"/>
                <a:gd name="T113" fmla="*/ 38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8" h="539">
                  <a:moveTo>
                    <a:pt x="1361" y="21"/>
                  </a:moveTo>
                  <a:cubicBezTo>
                    <a:pt x="1626" y="21"/>
                    <a:pt x="1626" y="21"/>
                    <a:pt x="1626" y="21"/>
                  </a:cubicBezTo>
                  <a:cubicBezTo>
                    <a:pt x="1722" y="188"/>
                    <a:pt x="1722" y="188"/>
                    <a:pt x="1722" y="188"/>
                  </a:cubicBezTo>
                  <a:cubicBezTo>
                    <a:pt x="1423" y="188"/>
                    <a:pt x="1423" y="188"/>
                    <a:pt x="1423" y="188"/>
                  </a:cubicBezTo>
                  <a:lnTo>
                    <a:pt x="1361" y="21"/>
                  </a:lnTo>
                  <a:close/>
                  <a:moveTo>
                    <a:pt x="1012" y="21"/>
                  </a:moveTo>
                  <a:cubicBezTo>
                    <a:pt x="1263" y="21"/>
                    <a:pt x="1263" y="21"/>
                    <a:pt x="1263" y="21"/>
                  </a:cubicBezTo>
                  <a:cubicBezTo>
                    <a:pt x="1263" y="21"/>
                    <a:pt x="1287" y="122"/>
                    <a:pt x="1296" y="160"/>
                  </a:cubicBezTo>
                  <a:cubicBezTo>
                    <a:pt x="1304" y="198"/>
                    <a:pt x="1276" y="202"/>
                    <a:pt x="1276" y="202"/>
                  </a:cubicBezTo>
                  <a:cubicBezTo>
                    <a:pt x="1012" y="202"/>
                    <a:pt x="1012" y="202"/>
                    <a:pt x="1012" y="202"/>
                  </a:cubicBezTo>
                  <a:lnTo>
                    <a:pt x="1012" y="21"/>
                  </a:lnTo>
                  <a:close/>
                  <a:moveTo>
                    <a:pt x="669" y="206"/>
                  </a:moveTo>
                  <a:cubicBezTo>
                    <a:pt x="669" y="206"/>
                    <a:pt x="669" y="156"/>
                    <a:pt x="669" y="145"/>
                  </a:cubicBezTo>
                  <a:cubicBezTo>
                    <a:pt x="669" y="136"/>
                    <a:pt x="644" y="138"/>
                    <a:pt x="638" y="138"/>
                  </a:cubicBezTo>
                  <a:cubicBezTo>
                    <a:pt x="690" y="91"/>
                    <a:pt x="783" y="21"/>
                    <a:pt x="838" y="21"/>
                  </a:cubicBezTo>
                  <a:cubicBezTo>
                    <a:pt x="912" y="21"/>
                    <a:pt x="963" y="21"/>
                    <a:pt x="963" y="21"/>
                  </a:cubicBezTo>
                  <a:cubicBezTo>
                    <a:pt x="946" y="206"/>
                    <a:pt x="946" y="206"/>
                    <a:pt x="946" y="206"/>
                  </a:cubicBezTo>
                  <a:lnTo>
                    <a:pt x="669" y="206"/>
                  </a:lnTo>
                  <a:close/>
                  <a:moveTo>
                    <a:pt x="0" y="381"/>
                  </a:moveTo>
                  <a:cubicBezTo>
                    <a:pt x="0" y="381"/>
                    <a:pt x="100" y="367"/>
                    <a:pt x="101" y="427"/>
                  </a:cubicBezTo>
                  <a:cubicBezTo>
                    <a:pt x="101" y="455"/>
                    <a:pt x="101" y="475"/>
                    <a:pt x="101" y="489"/>
                  </a:cubicBezTo>
                  <a:cubicBezTo>
                    <a:pt x="103" y="430"/>
                    <a:pt x="126" y="280"/>
                    <a:pt x="299" y="280"/>
                  </a:cubicBezTo>
                  <a:cubicBezTo>
                    <a:pt x="514" y="280"/>
                    <a:pt x="497" y="539"/>
                    <a:pt x="497" y="539"/>
                  </a:cubicBezTo>
                  <a:cubicBezTo>
                    <a:pt x="1206" y="539"/>
                    <a:pt x="1206" y="539"/>
                    <a:pt x="1206" y="539"/>
                  </a:cubicBezTo>
                  <a:cubicBezTo>
                    <a:pt x="1206" y="509"/>
                    <a:pt x="1206" y="509"/>
                    <a:pt x="1206" y="509"/>
                  </a:cubicBezTo>
                  <a:cubicBezTo>
                    <a:pt x="1206" y="509"/>
                    <a:pt x="1206" y="507"/>
                    <a:pt x="1206" y="504"/>
                  </a:cubicBezTo>
                  <a:cubicBezTo>
                    <a:pt x="1205" y="475"/>
                    <a:pt x="1207" y="314"/>
                    <a:pt x="1360" y="288"/>
                  </a:cubicBezTo>
                  <a:cubicBezTo>
                    <a:pt x="1374" y="286"/>
                    <a:pt x="1388" y="285"/>
                    <a:pt x="1404" y="285"/>
                  </a:cubicBezTo>
                  <a:cubicBezTo>
                    <a:pt x="1611" y="285"/>
                    <a:pt x="1603" y="492"/>
                    <a:pt x="1602" y="508"/>
                  </a:cubicBezTo>
                  <a:cubicBezTo>
                    <a:pt x="1693" y="508"/>
                    <a:pt x="1693" y="508"/>
                    <a:pt x="1693" y="508"/>
                  </a:cubicBezTo>
                  <a:cubicBezTo>
                    <a:pt x="1693" y="336"/>
                    <a:pt x="1693" y="336"/>
                    <a:pt x="1693" y="336"/>
                  </a:cubicBezTo>
                  <a:cubicBezTo>
                    <a:pt x="1693" y="336"/>
                    <a:pt x="1748" y="338"/>
                    <a:pt x="1768" y="339"/>
                  </a:cubicBezTo>
                  <a:cubicBezTo>
                    <a:pt x="1757" y="338"/>
                    <a:pt x="1756" y="337"/>
                    <a:pt x="1759" y="336"/>
                  </a:cubicBezTo>
                  <a:cubicBezTo>
                    <a:pt x="1720" y="336"/>
                    <a:pt x="1720" y="336"/>
                    <a:pt x="1720" y="336"/>
                  </a:cubicBezTo>
                  <a:cubicBezTo>
                    <a:pt x="1702" y="336"/>
                    <a:pt x="1688" y="322"/>
                    <a:pt x="1688" y="304"/>
                  </a:cubicBezTo>
                  <a:cubicBezTo>
                    <a:pt x="1688" y="253"/>
                    <a:pt x="1688" y="253"/>
                    <a:pt x="1688" y="253"/>
                  </a:cubicBezTo>
                  <a:cubicBezTo>
                    <a:pt x="1688" y="236"/>
                    <a:pt x="1702" y="222"/>
                    <a:pt x="1720" y="222"/>
                  </a:cubicBezTo>
                  <a:cubicBezTo>
                    <a:pt x="1764" y="222"/>
                    <a:pt x="1764" y="222"/>
                    <a:pt x="1764" y="222"/>
                  </a:cubicBezTo>
                  <a:cubicBezTo>
                    <a:pt x="1762" y="214"/>
                    <a:pt x="1758" y="205"/>
                    <a:pt x="1754" y="196"/>
                  </a:cubicBezTo>
                  <a:cubicBezTo>
                    <a:pt x="1734" y="155"/>
                    <a:pt x="1678" y="48"/>
                    <a:pt x="1646" y="15"/>
                  </a:cubicBezTo>
                  <a:cubicBezTo>
                    <a:pt x="1646" y="15"/>
                    <a:pt x="1635" y="1"/>
                    <a:pt x="1605" y="1"/>
                  </a:cubicBezTo>
                  <a:cubicBezTo>
                    <a:pt x="1603" y="1"/>
                    <a:pt x="1593" y="1"/>
                    <a:pt x="1579" y="1"/>
                  </a:cubicBezTo>
                  <a:cubicBezTo>
                    <a:pt x="1484" y="0"/>
                    <a:pt x="1164" y="0"/>
                    <a:pt x="974" y="1"/>
                  </a:cubicBezTo>
                  <a:cubicBezTo>
                    <a:pt x="887" y="1"/>
                    <a:pt x="828" y="1"/>
                    <a:pt x="828" y="1"/>
                  </a:cubicBezTo>
                  <a:cubicBezTo>
                    <a:pt x="828" y="1"/>
                    <a:pt x="790" y="2"/>
                    <a:pt x="759" y="19"/>
                  </a:cubicBezTo>
                  <a:cubicBezTo>
                    <a:pt x="732" y="33"/>
                    <a:pt x="609" y="115"/>
                    <a:pt x="566" y="147"/>
                  </a:cubicBezTo>
                  <a:cubicBezTo>
                    <a:pt x="560" y="151"/>
                    <a:pt x="556" y="154"/>
                    <a:pt x="553" y="156"/>
                  </a:cubicBezTo>
                  <a:cubicBezTo>
                    <a:pt x="553" y="156"/>
                    <a:pt x="552" y="157"/>
                    <a:pt x="552" y="157"/>
                  </a:cubicBezTo>
                  <a:cubicBezTo>
                    <a:pt x="537" y="171"/>
                    <a:pt x="496" y="179"/>
                    <a:pt x="487" y="181"/>
                  </a:cubicBezTo>
                  <a:cubicBezTo>
                    <a:pt x="478" y="183"/>
                    <a:pt x="124" y="214"/>
                    <a:pt x="81" y="240"/>
                  </a:cubicBezTo>
                  <a:cubicBezTo>
                    <a:pt x="76" y="243"/>
                    <a:pt x="71" y="247"/>
                    <a:pt x="66" y="250"/>
                  </a:cubicBezTo>
                  <a:cubicBezTo>
                    <a:pt x="134" y="250"/>
                    <a:pt x="134" y="250"/>
                    <a:pt x="134" y="250"/>
                  </a:cubicBezTo>
                  <a:cubicBezTo>
                    <a:pt x="134" y="250"/>
                    <a:pt x="136" y="307"/>
                    <a:pt x="126" y="315"/>
                  </a:cubicBezTo>
                  <a:cubicBezTo>
                    <a:pt x="117" y="324"/>
                    <a:pt x="122" y="336"/>
                    <a:pt x="80" y="340"/>
                  </a:cubicBezTo>
                  <a:cubicBezTo>
                    <a:pt x="72" y="341"/>
                    <a:pt x="65" y="342"/>
                    <a:pt x="58" y="342"/>
                  </a:cubicBezTo>
                  <a:cubicBezTo>
                    <a:pt x="26" y="343"/>
                    <a:pt x="4" y="340"/>
                    <a:pt x="4" y="340"/>
                  </a:cubicBezTo>
                  <a:cubicBezTo>
                    <a:pt x="1" y="353"/>
                    <a:pt x="0" y="366"/>
                    <a:pt x="0" y="381"/>
                  </a:cubicBezTo>
                  <a:close/>
                </a:path>
              </a:pathLst>
            </a:custGeom>
            <a:solidFill>
              <a:srgbClr val="EC3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49" name="Freeform 678"/>
            <p:cNvSpPr>
              <a:spLocks/>
            </p:cNvSpPr>
            <p:nvPr/>
          </p:nvSpPr>
          <p:spPr bwMode="auto">
            <a:xfrm>
              <a:off x="7548563" y="3087688"/>
              <a:ext cx="314325" cy="427038"/>
            </a:xfrm>
            <a:custGeom>
              <a:avLst/>
              <a:gdLst>
                <a:gd name="T0" fmla="*/ 0 w 84"/>
                <a:gd name="T1" fmla="*/ 31 h 114"/>
                <a:gd name="T2" fmla="*/ 0 w 84"/>
                <a:gd name="T3" fmla="*/ 82 h 114"/>
                <a:gd name="T4" fmla="*/ 32 w 84"/>
                <a:gd name="T5" fmla="*/ 114 h 114"/>
                <a:gd name="T6" fmla="*/ 71 w 84"/>
                <a:gd name="T7" fmla="*/ 114 h 114"/>
                <a:gd name="T8" fmla="*/ 82 w 84"/>
                <a:gd name="T9" fmla="*/ 112 h 114"/>
                <a:gd name="T10" fmla="*/ 82 w 84"/>
                <a:gd name="T11" fmla="*/ 49 h 114"/>
                <a:gd name="T12" fmla="*/ 76 w 84"/>
                <a:gd name="T13" fmla="*/ 0 h 114"/>
                <a:gd name="T14" fmla="*/ 32 w 84"/>
                <a:gd name="T15" fmla="*/ 0 h 114"/>
                <a:gd name="T16" fmla="*/ 0 w 84"/>
                <a:gd name="T17" fmla="*/ 3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14">
                  <a:moveTo>
                    <a:pt x="0" y="31"/>
                  </a:moveTo>
                  <a:cubicBezTo>
                    <a:pt x="0" y="82"/>
                    <a:pt x="0" y="82"/>
                    <a:pt x="0" y="82"/>
                  </a:cubicBezTo>
                  <a:cubicBezTo>
                    <a:pt x="0" y="100"/>
                    <a:pt x="14" y="114"/>
                    <a:pt x="32" y="114"/>
                  </a:cubicBezTo>
                  <a:cubicBezTo>
                    <a:pt x="71" y="114"/>
                    <a:pt x="71" y="114"/>
                    <a:pt x="71" y="114"/>
                  </a:cubicBezTo>
                  <a:cubicBezTo>
                    <a:pt x="75" y="113"/>
                    <a:pt x="82" y="112"/>
                    <a:pt x="82" y="112"/>
                  </a:cubicBezTo>
                  <a:cubicBezTo>
                    <a:pt x="82" y="49"/>
                    <a:pt x="82" y="49"/>
                    <a:pt x="82" y="49"/>
                  </a:cubicBezTo>
                  <a:cubicBezTo>
                    <a:pt x="82" y="49"/>
                    <a:pt x="84" y="28"/>
                    <a:pt x="76" y="0"/>
                  </a:cubicBezTo>
                  <a:cubicBezTo>
                    <a:pt x="32" y="0"/>
                    <a:pt x="32" y="0"/>
                    <a:pt x="32" y="0"/>
                  </a:cubicBezTo>
                  <a:cubicBezTo>
                    <a:pt x="14" y="0"/>
                    <a:pt x="0" y="14"/>
                    <a:pt x="0" y="31"/>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0" name="Freeform 679"/>
            <p:cNvSpPr>
              <a:spLocks/>
            </p:cNvSpPr>
            <p:nvPr/>
          </p:nvSpPr>
          <p:spPr bwMode="auto">
            <a:xfrm>
              <a:off x="7566025" y="3514726"/>
              <a:ext cx="454025" cy="644525"/>
            </a:xfrm>
            <a:custGeom>
              <a:avLst/>
              <a:gdLst>
                <a:gd name="T0" fmla="*/ 0 w 121"/>
                <a:gd name="T1" fmla="*/ 0 h 172"/>
                <a:gd name="T2" fmla="*/ 0 w 121"/>
                <a:gd name="T3" fmla="*/ 172 h 172"/>
                <a:gd name="T4" fmla="*/ 49 w 121"/>
                <a:gd name="T5" fmla="*/ 172 h 172"/>
                <a:gd name="T6" fmla="*/ 116 w 121"/>
                <a:gd name="T7" fmla="*/ 114 h 172"/>
                <a:gd name="T8" fmla="*/ 106 w 121"/>
                <a:gd name="T9" fmla="*/ 53 h 172"/>
                <a:gd name="T10" fmla="*/ 78 w 121"/>
                <a:gd name="T11" fmla="*/ 3 h 172"/>
                <a:gd name="T12" fmla="*/ 75 w 121"/>
                <a:gd name="T13" fmla="*/ 3 h 172"/>
                <a:gd name="T14" fmla="*/ 0 w 121"/>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72">
                  <a:moveTo>
                    <a:pt x="0" y="0"/>
                  </a:moveTo>
                  <a:cubicBezTo>
                    <a:pt x="0" y="172"/>
                    <a:pt x="0" y="172"/>
                    <a:pt x="0" y="172"/>
                  </a:cubicBezTo>
                  <a:cubicBezTo>
                    <a:pt x="49" y="172"/>
                    <a:pt x="49" y="172"/>
                    <a:pt x="49" y="172"/>
                  </a:cubicBezTo>
                  <a:cubicBezTo>
                    <a:pt x="49" y="172"/>
                    <a:pt x="116" y="136"/>
                    <a:pt x="116" y="114"/>
                  </a:cubicBezTo>
                  <a:cubicBezTo>
                    <a:pt x="116" y="93"/>
                    <a:pt x="121" y="68"/>
                    <a:pt x="106" y="53"/>
                  </a:cubicBezTo>
                  <a:cubicBezTo>
                    <a:pt x="106" y="53"/>
                    <a:pt x="109" y="4"/>
                    <a:pt x="78" y="3"/>
                  </a:cubicBezTo>
                  <a:cubicBezTo>
                    <a:pt x="77" y="3"/>
                    <a:pt x="76" y="3"/>
                    <a:pt x="75" y="3"/>
                  </a:cubicBezTo>
                  <a:cubicBezTo>
                    <a:pt x="55" y="2"/>
                    <a:pt x="0" y="0"/>
                    <a:pt x="0" y="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1" name="Freeform 680"/>
            <p:cNvSpPr>
              <a:spLocks/>
            </p:cNvSpPr>
            <p:nvPr/>
          </p:nvSpPr>
          <p:spPr bwMode="auto">
            <a:xfrm>
              <a:off x="6321425" y="2333626"/>
              <a:ext cx="1354138" cy="625475"/>
            </a:xfrm>
            <a:custGeom>
              <a:avLst/>
              <a:gdLst>
                <a:gd name="T0" fmla="*/ 0 w 853"/>
                <a:gd name="T1" fmla="*/ 0 h 394"/>
                <a:gd name="T2" fmla="*/ 147 w 853"/>
                <a:gd name="T3" fmla="*/ 394 h 394"/>
                <a:gd name="T4" fmla="*/ 853 w 853"/>
                <a:gd name="T5" fmla="*/ 394 h 394"/>
                <a:gd name="T6" fmla="*/ 626 w 853"/>
                <a:gd name="T7" fmla="*/ 0 h 394"/>
                <a:gd name="T8" fmla="*/ 0 w 853"/>
                <a:gd name="T9" fmla="*/ 0 h 394"/>
              </a:gdLst>
              <a:ahLst/>
              <a:cxnLst>
                <a:cxn ang="0">
                  <a:pos x="T0" y="T1"/>
                </a:cxn>
                <a:cxn ang="0">
                  <a:pos x="T2" y="T3"/>
                </a:cxn>
                <a:cxn ang="0">
                  <a:pos x="T4" y="T5"/>
                </a:cxn>
                <a:cxn ang="0">
                  <a:pos x="T6" y="T7"/>
                </a:cxn>
                <a:cxn ang="0">
                  <a:pos x="T8" y="T9"/>
                </a:cxn>
              </a:cxnLst>
              <a:rect l="0" t="0" r="r" b="b"/>
              <a:pathLst>
                <a:path w="853" h="394">
                  <a:moveTo>
                    <a:pt x="0" y="0"/>
                  </a:moveTo>
                  <a:lnTo>
                    <a:pt x="147" y="394"/>
                  </a:lnTo>
                  <a:lnTo>
                    <a:pt x="853" y="394"/>
                  </a:lnTo>
                  <a:lnTo>
                    <a:pt x="626" y="0"/>
                  </a:lnTo>
                  <a:lnTo>
                    <a:pt x="0"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2" name="Freeform 681"/>
            <p:cNvSpPr>
              <a:spLocks/>
            </p:cNvSpPr>
            <p:nvPr/>
          </p:nvSpPr>
          <p:spPr bwMode="auto">
            <a:xfrm>
              <a:off x="4870450" y="2135188"/>
              <a:ext cx="2268538" cy="123825"/>
            </a:xfrm>
            <a:custGeom>
              <a:avLst/>
              <a:gdLst>
                <a:gd name="T0" fmla="*/ 0 w 605"/>
                <a:gd name="T1" fmla="*/ 33 h 33"/>
                <a:gd name="T2" fmla="*/ 605 w 605"/>
                <a:gd name="T3" fmla="*/ 33 h 33"/>
                <a:gd name="T4" fmla="*/ 542 w 605"/>
                <a:gd name="T5" fmla="*/ 0 h 33"/>
                <a:gd name="T6" fmla="*/ 60 w 605"/>
                <a:gd name="T7" fmla="*/ 0 h 33"/>
                <a:gd name="T8" fmla="*/ 0 w 605"/>
                <a:gd name="T9" fmla="*/ 33 h 33"/>
              </a:gdLst>
              <a:ahLst/>
              <a:cxnLst>
                <a:cxn ang="0">
                  <a:pos x="T0" y="T1"/>
                </a:cxn>
                <a:cxn ang="0">
                  <a:pos x="T2" y="T3"/>
                </a:cxn>
                <a:cxn ang="0">
                  <a:pos x="T4" y="T5"/>
                </a:cxn>
                <a:cxn ang="0">
                  <a:pos x="T6" y="T7"/>
                </a:cxn>
                <a:cxn ang="0">
                  <a:pos x="T8" y="T9"/>
                </a:cxn>
              </a:cxnLst>
              <a:rect l="0" t="0" r="r" b="b"/>
              <a:pathLst>
                <a:path w="605" h="33">
                  <a:moveTo>
                    <a:pt x="0" y="33"/>
                  </a:moveTo>
                  <a:cubicBezTo>
                    <a:pt x="190" y="32"/>
                    <a:pt x="510" y="32"/>
                    <a:pt x="605" y="33"/>
                  </a:cubicBezTo>
                  <a:cubicBezTo>
                    <a:pt x="605" y="33"/>
                    <a:pt x="579" y="0"/>
                    <a:pt x="542" y="0"/>
                  </a:cubicBezTo>
                  <a:cubicBezTo>
                    <a:pt x="505" y="0"/>
                    <a:pt x="60" y="0"/>
                    <a:pt x="60" y="0"/>
                  </a:cubicBezTo>
                  <a:cubicBezTo>
                    <a:pt x="60" y="0"/>
                    <a:pt x="7" y="7"/>
                    <a:pt x="0" y="33"/>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3" name="Freeform 682"/>
            <p:cNvSpPr>
              <a:spLocks/>
            </p:cNvSpPr>
            <p:nvPr/>
          </p:nvSpPr>
          <p:spPr bwMode="auto">
            <a:xfrm>
              <a:off x="5013325" y="2333626"/>
              <a:ext cx="1093788" cy="677863"/>
            </a:xfrm>
            <a:custGeom>
              <a:avLst/>
              <a:gdLst>
                <a:gd name="T0" fmla="*/ 0 w 292"/>
                <a:gd name="T1" fmla="*/ 0 h 181"/>
                <a:gd name="T2" fmla="*/ 0 w 292"/>
                <a:gd name="T3" fmla="*/ 181 h 181"/>
                <a:gd name="T4" fmla="*/ 264 w 292"/>
                <a:gd name="T5" fmla="*/ 181 h 181"/>
                <a:gd name="T6" fmla="*/ 284 w 292"/>
                <a:gd name="T7" fmla="*/ 139 h 181"/>
                <a:gd name="T8" fmla="*/ 251 w 292"/>
                <a:gd name="T9" fmla="*/ 0 h 181"/>
                <a:gd name="T10" fmla="*/ 0 w 292"/>
                <a:gd name="T11" fmla="*/ 0 h 181"/>
              </a:gdLst>
              <a:ahLst/>
              <a:cxnLst>
                <a:cxn ang="0">
                  <a:pos x="T0" y="T1"/>
                </a:cxn>
                <a:cxn ang="0">
                  <a:pos x="T2" y="T3"/>
                </a:cxn>
                <a:cxn ang="0">
                  <a:pos x="T4" y="T5"/>
                </a:cxn>
                <a:cxn ang="0">
                  <a:pos x="T6" y="T7"/>
                </a:cxn>
                <a:cxn ang="0">
                  <a:pos x="T8" y="T9"/>
                </a:cxn>
                <a:cxn ang="0">
                  <a:pos x="T10" y="T11"/>
                </a:cxn>
              </a:cxnLst>
              <a:rect l="0" t="0" r="r" b="b"/>
              <a:pathLst>
                <a:path w="292" h="181">
                  <a:moveTo>
                    <a:pt x="0" y="0"/>
                  </a:moveTo>
                  <a:cubicBezTo>
                    <a:pt x="0" y="181"/>
                    <a:pt x="0" y="181"/>
                    <a:pt x="0" y="181"/>
                  </a:cubicBezTo>
                  <a:cubicBezTo>
                    <a:pt x="264" y="181"/>
                    <a:pt x="264" y="181"/>
                    <a:pt x="264" y="181"/>
                  </a:cubicBezTo>
                  <a:cubicBezTo>
                    <a:pt x="264" y="181"/>
                    <a:pt x="292" y="177"/>
                    <a:pt x="284" y="139"/>
                  </a:cubicBezTo>
                  <a:cubicBezTo>
                    <a:pt x="275" y="101"/>
                    <a:pt x="251" y="0"/>
                    <a:pt x="251" y="0"/>
                  </a:cubicBezTo>
                  <a:lnTo>
                    <a:pt x="0" y="0"/>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4" name="Freeform 683"/>
            <p:cNvSpPr>
              <a:spLocks/>
            </p:cNvSpPr>
            <p:nvPr/>
          </p:nvSpPr>
          <p:spPr bwMode="auto">
            <a:xfrm>
              <a:off x="3392488" y="2765426"/>
              <a:ext cx="333375" cy="261938"/>
            </a:xfrm>
            <a:custGeom>
              <a:avLst/>
              <a:gdLst>
                <a:gd name="T0" fmla="*/ 33 w 89"/>
                <a:gd name="T1" fmla="*/ 70 h 70"/>
                <a:gd name="T2" fmla="*/ 89 w 89"/>
                <a:gd name="T3" fmla="*/ 70 h 70"/>
                <a:gd name="T4" fmla="*/ 89 w 89"/>
                <a:gd name="T5" fmla="*/ 9 h 70"/>
                <a:gd name="T6" fmla="*/ 58 w 89"/>
                <a:gd name="T7" fmla="*/ 2 h 70"/>
                <a:gd name="T8" fmla="*/ 23 w 89"/>
                <a:gd name="T9" fmla="*/ 39 h 70"/>
                <a:gd name="T10" fmla="*/ 33 w 89"/>
                <a:gd name="T11" fmla="*/ 70 h 70"/>
              </a:gdLst>
              <a:ahLst/>
              <a:cxnLst>
                <a:cxn ang="0">
                  <a:pos x="T0" y="T1"/>
                </a:cxn>
                <a:cxn ang="0">
                  <a:pos x="T2" y="T3"/>
                </a:cxn>
                <a:cxn ang="0">
                  <a:pos x="T4" y="T5"/>
                </a:cxn>
                <a:cxn ang="0">
                  <a:pos x="T6" y="T7"/>
                </a:cxn>
                <a:cxn ang="0">
                  <a:pos x="T8" y="T9"/>
                </a:cxn>
                <a:cxn ang="0">
                  <a:pos x="T10" y="T11"/>
                </a:cxn>
              </a:cxnLst>
              <a:rect l="0" t="0" r="r" b="b"/>
              <a:pathLst>
                <a:path w="89" h="70">
                  <a:moveTo>
                    <a:pt x="33" y="70"/>
                  </a:moveTo>
                  <a:cubicBezTo>
                    <a:pt x="89" y="70"/>
                    <a:pt x="89" y="70"/>
                    <a:pt x="89" y="70"/>
                  </a:cubicBezTo>
                  <a:cubicBezTo>
                    <a:pt x="89" y="70"/>
                    <a:pt x="89" y="20"/>
                    <a:pt x="89" y="9"/>
                  </a:cubicBezTo>
                  <a:cubicBezTo>
                    <a:pt x="89" y="0"/>
                    <a:pt x="64" y="2"/>
                    <a:pt x="58" y="2"/>
                  </a:cubicBezTo>
                  <a:cubicBezTo>
                    <a:pt x="41" y="18"/>
                    <a:pt x="29" y="31"/>
                    <a:pt x="23" y="39"/>
                  </a:cubicBezTo>
                  <a:cubicBezTo>
                    <a:pt x="0" y="70"/>
                    <a:pt x="33" y="70"/>
                    <a:pt x="33" y="70"/>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5" name="Freeform 684"/>
            <p:cNvSpPr>
              <a:spLocks/>
            </p:cNvSpPr>
            <p:nvPr/>
          </p:nvSpPr>
          <p:spPr bwMode="auto">
            <a:xfrm>
              <a:off x="3609975" y="2333626"/>
              <a:ext cx="1219200" cy="693738"/>
            </a:xfrm>
            <a:custGeom>
              <a:avLst/>
              <a:gdLst>
                <a:gd name="T0" fmla="*/ 0 w 325"/>
                <a:gd name="T1" fmla="*/ 117 h 185"/>
                <a:gd name="T2" fmla="*/ 31 w 325"/>
                <a:gd name="T3" fmla="*/ 124 h 185"/>
                <a:gd name="T4" fmla="*/ 31 w 325"/>
                <a:gd name="T5" fmla="*/ 185 h 185"/>
                <a:gd name="T6" fmla="*/ 308 w 325"/>
                <a:gd name="T7" fmla="*/ 185 h 185"/>
                <a:gd name="T8" fmla="*/ 325 w 325"/>
                <a:gd name="T9" fmla="*/ 0 h 185"/>
                <a:gd name="T10" fmla="*/ 200 w 325"/>
                <a:gd name="T11" fmla="*/ 0 h 185"/>
                <a:gd name="T12" fmla="*/ 0 w 325"/>
                <a:gd name="T13" fmla="*/ 117 h 185"/>
              </a:gdLst>
              <a:ahLst/>
              <a:cxnLst>
                <a:cxn ang="0">
                  <a:pos x="T0" y="T1"/>
                </a:cxn>
                <a:cxn ang="0">
                  <a:pos x="T2" y="T3"/>
                </a:cxn>
                <a:cxn ang="0">
                  <a:pos x="T4" y="T5"/>
                </a:cxn>
                <a:cxn ang="0">
                  <a:pos x="T6" y="T7"/>
                </a:cxn>
                <a:cxn ang="0">
                  <a:pos x="T8" y="T9"/>
                </a:cxn>
                <a:cxn ang="0">
                  <a:pos x="T10" y="T11"/>
                </a:cxn>
                <a:cxn ang="0">
                  <a:pos x="T12" y="T13"/>
                </a:cxn>
              </a:cxnLst>
              <a:rect l="0" t="0" r="r" b="b"/>
              <a:pathLst>
                <a:path w="325" h="185">
                  <a:moveTo>
                    <a:pt x="0" y="117"/>
                  </a:moveTo>
                  <a:cubicBezTo>
                    <a:pt x="6" y="117"/>
                    <a:pt x="31" y="115"/>
                    <a:pt x="31" y="124"/>
                  </a:cubicBezTo>
                  <a:cubicBezTo>
                    <a:pt x="31" y="135"/>
                    <a:pt x="31" y="185"/>
                    <a:pt x="31" y="185"/>
                  </a:cubicBezTo>
                  <a:cubicBezTo>
                    <a:pt x="308" y="185"/>
                    <a:pt x="308" y="185"/>
                    <a:pt x="308" y="185"/>
                  </a:cubicBezTo>
                  <a:cubicBezTo>
                    <a:pt x="325" y="0"/>
                    <a:pt x="325" y="0"/>
                    <a:pt x="325" y="0"/>
                  </a:cubicBezTo>
                  <a:cubicBezTo>
                    <a:pt x="325" y="0"/>
                    <a:pt x="274" y="0"/>
                    <a:pt x="200" y="0"/>
                  </a:cubicBezTo>
                  <a:cubicBezTo>
                    <a:pt x="145" y="0"/>
                    <a:pt x="52" y="70"/>
                    <a:pt x="0" y="117"/>
                  </a:cubicBez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6" name="Freeform 685"/>
            <p:cNvSpPr>
              <a:spLocks/>
            </p:cNvSpPr>
            <p:nvPr/>
          </p:nvSpPr>
          <p:spPr bwMode="auto">
            <a:xfrm>
              <a:off x="6070600" y="2254251"/>
              <a:ext cx="258763" cy="1084263"/>
            </a:xfrm>
            <a:custGeom>
              <a:avLst/>
              <a:gdLst>
                <a:gd name="T0" fmla="*/ 63 w 69"/>
                <a:gd name="T1" fmla="*/ 289 h 289"/>
                <a:gd name="T2" fmla="*/ 69 w 69"/>
                <a:gd name="T3" fmla="*/ 288 h 289"/>
                <a:gd name="T4" fmla="*/ 63 w 69"/>
                <a:gd name="T5" fmla="*/ 221 h 289"/>
                <a:gd name="T6" fmla="*/ 7 w 69"/>
                <a:gd name="T7" fmla="*/ 0 h 289"/>
                <a:gd name="T8" fmla="*/ 0 w 69"/>
                <a:gd name="T9" fmla="*/ 1 h 289"/>
                <a:gd name="T10" fmla="*/ 56 w 69"/>
                <a:gd name="T11" fmla="*/ 222 h 289"/>
                <a:gd name="T12" fmla="*/ 63 w 69"/>
                <a:gd name="T13" fmla="*/ 289 h 289"/>
              </a:gdLst>
              <a:ahLst/>
              <a:cxnLst>
                <a:cxn ang="0">
                  <a:pos x="T0" y="T1"/>
                </a:cxn>
                <a:cxn ang="0">
                  <a:pos x="T2" y="T3"/>
                </a:cxn>
                <a:cxn ang="0">
                  <a:pos x="T4" y="T5"/>
                </a:cxn>
                <a:cxn ang="0">
                  <a:pos x="T6" y="T7"/>
                </a:cxn>
                <a:cxn ang="0">
                  <a:pos x="T8" y="T9"/>
                </a:cxn>
                <a:cxn ang="0">
                  <a:pos x="T10" y="T11"/>
                </a:cxn>
                <a:cxn ang="0">
                  <a:pos x="T12" y="T13"/>
                </a:cxn>
              </a:cxnLst>
              <a:rect l="0" t="0" r="r" b="b"/>
              <a:pathLst>
                <a:path w="69" h="289">
                  <a:moveTo>
                    <a:pt x="63" y="289"/>
                  </a:moveTo>
                  <a:cubicBezTo>
                    <a:pt x="69" y="288"/>
                    <a:pt x="69" y="288"/>
                    <a:pt x="69" y="288"/>
                  </a:cubicBezTo>
                  <a:cubicBezTo>
                    <a:pt x="69" y="250"/>
                    <a:pt x="63" y="221"/>
                    <a:pt x="63" y="221"/>
                  </a:cubicBezTo>
                  <a:cubicBezTo>
                    <a:pt x="7" y="0"/>
                    <a:pt x="7" y="0"/>
                    <a:pt x="7" y="0"/>
                  </a:cubicBezTo>
                  <a:cubicBezTo>
                    <a:pt x="0" y="1"/>
                    <a:pt x="0" y="1"/>
                    <a:pt x="0" y="1"/>
                  </a:cubicBezTo>
                  <a:cubicBezTo>
                    <a:pt x="56" y="222"/>
                    <a:pt x="56" y="222"/>
                    <a:pt x="56" y="222"/>
                  </a:cubicBezTo>
                  <a:cubicBezTo>
                    <a:pt x="56" y="223"/>
                    <a:pt x="62" y="251"/>
                    <a:pt x="63" y="289"/>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7" name="Freeform 686"/>
            <p:cNvSpPr>
              <a:spLocks/>
            </p:cNvSpPr>
            <p:nvPr/>
          </p:nvSpPr>
          <p:spPr bwMode="auto">
            <a:xfrm>
              <a:off x="4870450" y="2317751"/>
              <a:ext cx="869950" cy="1841500"/>
            </a:xfrm>
            <a:custGeom>
              <a:avLst/>
              <a:gdLst>
                <a:gd name="T0" fmla="*/ 0 w 548"/>
                <a:gd name="T1" fmla="*/ 1160 h 1160"/>
                <a:gd name="T2" fmla="*/ 548 w 548"/>
                <a:gd name="T3" fmla="*/ 1160 h 1160"/>
                <a:gd name="T4" fmla="*/ 548 w 548"/>
                <a:gd name="T5" fmla="*/ 1144 h 1160"/>
                <a:gd name="T6" fmla="*/ 14 w 548"/>
                <a:gd name="T7" fmla="*/ 1144 h 1160"/>
                <a:gd name="T8" fmla="*/ 14 w 548"/>
                <a:gd name="T9" fmla="*/ 437 h 1160"/>
                <a:gd name="T10" fmla="*/ 40 w 548"/>
                <a:gd name="T11" fmla="*/ 3 h 1160"/>
                <a:gd name="T12" fmla="*/ 26 w 548"/>
                <a:gd name="T13" fmla="*/ 0 h 1160"/>
                <a:gd name="T14" fmla="*/ 0 w 548"/>
                <a:gd name="T15" fmla="*/ 437 h 1160"/>
                <a:gd name="T16" fmla="*/ 0 w 548"/>
                <a:gd name="T17" fmla="*/ 116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60">
                  <a:moveTo>
                    <a:pt x="0" y="1160"/>
                  </a:moveTo>
                  <a:lnTo>
                    <a:pt x="548" y="1160"/>
                  </a:lnTo>
                  <a:lnTo>
                    <a:pt x="548" y="1144"/>
                  </a:lnTo>
                  <a:lnTo>
                    <a:pt x="14" y="1144"/>
                  </a:lnTo>
                  <a:lnTo>
                    <a:pt x="14" y="437"/>
                  </a:lnTo>
                  <a:lnTo>
                    <a:pt x="40" y="3"/>
                  </a:lnTo>
                  <a:lnTo>
                    <a:pt x="26" y="0"/>
                  </a:lnTo>
                  <a:lnTo>
                    <a:pt x="0" y="437"/>
                  </a:lnTo>
                  <a:lnTo>
                    <a:pt x="0" y="1160"/>
                  </a:ln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8" name="Freeform 687"/>
            <p:cNvSpPr>
              <a:spLocks/>
            </p:cNvSpPr>
            <p:nvPr/>
          </p:nvSpPr>
          <p:spPr bwMode="auto">
            <a:xfrm>
              <a:off x="5737225" y="3324226"/>
              <a:ext cx="1522413" cy="952500"/>
            </a:xfrm>
            <a:custGeom>
              <a:avLst/>
              <a:gdLst>
                <a:gd name="T0" fmla="*/ 1 w 406"/>
                <a:gd name="T1" fmla="*/ 219 h 254"/>
                <a:gd name="T2" fmla="*/ 1 w 406"/>
                <a:gd name="T3" fmla="*/ 224 h 254"/>
                <a:gd name="T4" fmla="*/ 1 w 406"/>
                <a:gd name="T5" fmla="*/ 254 h 254"/>
                <a:gd name="T6" fmla="*/ 28 w 406"/>
                <a:gd name="T7" fmla="*/ 254 h 254"/>
                <a:gd name="T8" fmla="*/ 154 w 406"/>
                <a:gd name="T9" fmla="*/ 35 h 254"/>
                <a:gd name="T10" fmla="*/ 201 w 406"/>
                <a:gd name="T11" fmla="*/ 33 h 254"/>
                <a:gd name="T12" fmla="*/ 369 w 406"/>
                <a:gd name="T13" fmla="*/ 223 h 254"/>
                <a:gd name="T14" fmla="*/ 397 w 406"/>
                <a:gd name="T15" fmla="*/ 223 h 254"/>
                <a:gd name="T16" fmla="*/ 199 w 406"/>
                <a:gd name="T17" fmla="*/ 0 h 254"/>
                <a:gd name="T18" fmla="*/ 155 w 406"/>
                <a:gd name="T19" fmla="*/ 3 h 254"/>
                <a:gd name="T20" fmla="*/ 1 w 406"/>
                <a:gd name="T21" fmla="*/ 21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254">
                  <a:moveTo>
                    <a:pt x="1" y="219"/>
                  </a:moveTo>
                  <a:cubicBezTo>
                    <a:pt x="1" y="222"/>
                    <a:pt x="1" y="224"/>
                    <a:pt x="1" y="224"/>
                  </a:cubicBezTo>
                  <a:cubicBezTo>
                    <a:pt x="1" y="254"/>
                    <a:pt x="1" y="254"/>
                    <a:pt x="1" y="254"/>
                  </a:cubicBezTo>
                  <a:cubicBezTo>
                    <a:pt x="28" y="254"/>
                    <a:pt x="28" y="254"/>
                    <a:pt x="28" y="254"/>
                  </a:cubicBezTo>
                  <a:cubicBezTo>
                    <a:pt x="28" y="254"/>
                    <a:pt x="11" y="61"/>
                    <a:pt x="154" y="35"/>
                  </a:cubicBezTo>
                  <a:cubicBezTo>
                    <a:pt x="168" y="33"/>
                    <a:pt x="183" y="32"/>
                    <a:pt x="201" y="33"/>
                  </a:cubicBezTo>
                  <a:cubicBezTo>
                    <a:pt x="371" y="33"/>
                    <a:pt x="369" y="223"/>
                    <a:pt x="369" y="223"/>
                  </a:cubicBezTo>
                  <a:cubicBezTo>
                    <a:pt x="397" y="223"/>
                    <a:pt x="397" y="223"/>
                    <a:pt x="397" y="223"/>
                  </a:cubicBezTo>
                  <a:cubicBezTo>
                    <a:pt x="398" y="207"/>
                    <a:pt x="406" y="0"/>
                    <a:pt x="199" y="0"/>
                  </a:cubicBezTo>
                  <a:cubicBezTo>
                    <a:pt x="183" y="0"/>
                    <a:pt x="169" y="1"/>
                    <a:pt x="155" y="3"/>
                  </a:cubicBezTo>
                  <a:cubicBezTo>
                    <a:pt x="2" y="29"/>
                    <a:pt x="0" y="190"/>
                    <a:pt x="1" y="219"/>
                  </a:cubicBezTo>
                  <a:close/>
                </a:path>
              </a:pathLst>
            </a:custGeom>
            <a:solidFill>
              <a:srgbClr val="73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59" name="Rectangle 688"/>
            <p:cNvSpPr>
              <a:spLocks noChangeArrowheads="1"/>
            </p:cNvSpPr>
            <p:nvPr/>
          </p:nvSpPr>
          <p:spPr bwMode="auto">
            <a:xfrm>
              <a:off x="5837238" y="3176588"/>
              <a:ext cx="363538" cy="3492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0" name="Rectangle 689"/>
            <p:cNvSpPr>
              <a:spLocks noChangeArrowheads="1"/>
            </p:cNvSpPr>
            <p:nvPr/>
          </p:nvSpPr>
          <p:spPr bwMode="auto">
            <a:xfrm>
              <a:off x="4352925" y="3176588"/>
              <a:ext cx="360363" cy="34925"/>
            </a:xfrm>
            <a:prstGeom prst="rect">
              <a:avLst/>
            </a:prstGeom>
            <a:solidFill>
              <a:srgbClr val="3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1" name="Freeform 690"/>
            <p:cNvSpPr>
              <a:spLocks/>
            </p:cNvSpPr>
            <p:nvPr/>
          </p:nvSpPr>
          <p:spPr bwMode="auto">
            <a:xfrm>
              <a:off x="1231900" y="3192463"/>
              <a:ext cx="346075" cy="349250"/>
            </a:xfrm>
            <a:custGeom>
              <a:avLst/>
              <a:gdLst>
                <a:gd name="T0" fmla="*/ 0 w 92"/>
                <a:gd name="T1" fmla="*/ 90 h 93"/>
                <a:gd name="T2" fmla="*/ 54 w 92"/>
                <a:gd name="T3" fmla="*/ 92 h 93"/>
                <a:gd name="T4" fmla="*/ 92 w 92"/>
                <a:gd name="T5" fmla="*/ 0 h 93"/>
                <a:gd name="T6" fmla="*/ 62 w 92"/>
                <a:gd name="T7" fmla="*/ 0 h 93"/>
                <a:gd name="T8" fmla="*/ 0 w 92"/>
                <a:gd name="T9" fmla="*/ 90 h 93"/>
              </a:gdLst>
              <a:ahLst/>
              <a:cxnLst>
                <a:cxn ang="0">
                  <a:pos x="T0" y="T1"/>
                </a:cxn>
                <a:cxn ang="0">
                  <a:pos x="T2" y="T3"/>
                </a:cxn>
                <a:cxn ang="0">
                  <a:pos x="T4" y="T5"/>
                </a:cxn>
                <a:cxn ang="0">
                  <a:pos x="T6" y="T7"/>
                </a:cxn>
                <a:cxn ang="0">
                  <a:pos x="T8" y="T9"/>
                </a:cxn>
              </a:cxnLst>
              <a:rect l="0" t="0" r="r" b="b"/>
              <a:pathLst>
                <a:path w="92" h="93">
                  <a:moveTo>
                    <a:pt x="0" y="90"/>
                  </a:moveTo>
                  <a:cubicBezTo>
                    <a:pt x="0" y="90"/>
                    <a:pt x="22" y="93"/>
                    <a:pt x="54" y="92"/>
                  </a:cubicBezTo>
                  <a:cubicBezTo>
                    <a:pt x="83" y="77"/>
                    <a:pt x="92" y="0"/>
                    <a:pt x="92" y="0"/>
                  </a:cubicBezTo>
                  <a:cubicBezTo>
                    <a:pt x="62" y="0"/>
                    <a:pt x="62" y="0"/>
                    <a:pt x="62" y="0"/>
                  </a:cubicBezTo>
                  <a:cubicBezTo>
                    <a:pt x="33" y="20"/>
                    <a:pt x="9" y="48"/>
                    <a:pt x="0" y="90"/>
                  </a:cubicBezTo>
                  <a:close/>
                </a:path>
              </a:pathLst>
            </a:custGeom>
            <a:solidFill>
              <a:srgbClr val="FDF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2" name="Freeform 691"/>
            <p:cNvSpPr>
              <a:spLocks/>
            </p:cNvSpPr>
            <p:nvPr/>
          </p:nvSpPr>
          <p:spPr bwMode="auto">
            <a:xfrm>
              <a:off x="1435100" y="3192463"/>
              <a:ext cx="292100" cy="344488"/>
            </a:xfrm>
            <a:custGeom>
              <a:avLst/>
              <a:gdLst>
                <a:gd name="T0" fmla="*/ 0 w 78"/>
                <a:gd name="T1" fmla="*/ 92 h 92"/>
                <a:gd name="T2" fmla="*/ 22 w 78"/>
                <a:gd name="T3" fmla="*/ 90 h 92"/>
                <a:gd name="T4" fmla="*/ 68 w 78"/>
                <a:gd name="T5" fmla="*/ 65 h 92"/>
                <a:gd name="T6" fmla="*/ 76 w 78"/>
                <a:gd name="T7" fmla="*/ 0 h 92"/>
                <a:gd name="T8" fmla="*/ 38 w 78"/>
                <a:gd name="T9" fmla="*/ 0 h 92"/>
                <a:gd name="T10" fmla="*/ 0 w 78"/>
                <a:gd name="T11" fmla="*/ 92 h 92"/>
              </a:gdLst>
              <a:ahLst/>
              <a:cxnLst>
                <a:cxn ang="0">
                  <a:pos x="T0" y="T1"/>
                </a:cxn>
                <a:cxn ang="0">
                  <a:pos x="T2" y="T3"/>
                </a:cxn>
                <a:cxn ang="0">
                  <a:pos x="T4" y="T5"/>
                </a:cxn>
                <a:cxn ang="0">
                  <a:pos x="T6" y="T7"/>
                </a:cxn>
                <a:cxn ang="0">
                  <a:pos x="T8" y="T9"/>
                </a:cxn>
                <a:cxn ang="0">
                  <a:pos x="T10" y="T11"/>
                </a:cxn>
              </a:cxnLst>
              <a:rect l="0" t="0" r="r" b="b"/>
              <a:pathLst>
                <a:path w="78" h="92">
                  <a:moveTo>
                    <a:pt x="0" y="92"/>
                  </a:moveTo>
                  <a:cubicBezTo>
                    <a:pt x="7" y="92"/>
                    <a:pt x="14" y="91"/>
                    <a:pt x="22" y="90"/>
                  </a:cubicBezTo>
                  <a:cubicBezTo>
                    <a:pt x="64" y="86"/>
                    <a:pt x="59" y="74"/>
                    <a:pt x="68" y="65"/>
                  </a:cubicBezTo>
                  <a:cubicBezTo>
                    <a:pt x="78" y="57"/>
                    <a:pt x="76" y="0"/>
                    <a:pt x="76" y="0"/>
                  </a:cubicBezTo>
                  <a:cubicBezTo>
                    <a:pt x="38" y="0"/>
                    <a:pt x="38" y="0"/>
                    <a:pt x="38" y="0"/>
                  </a:cubicBezTo>
                  <a:cubicBezTo>
                    <a:pt x="38" y="0"/>
                    <a:pt x="29" y="77"/>
                    <a:pt x="0" y="9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3" name="Freeform 692"/>
            <p:cNvSpPr>
              <a:spLocks/>
            </p:cNvSpPr>
            <p:nvPr/>
          </p:nvSpPr>
          <p:spPr bwMode="auto">
            <a:xfrm>
              <a:off x="3208338" y="2806701"/>
              <a:ext cx="1673225" cy="1352550"/>
            </a:xfrm>
            <a:custGeom>
              <a:avLst/>
              <a:gdLst>
                <a:gd name="T0" fmla="*/ 0 w 446"/>
                <a:gd name="T1" fmla="*/ 92 h 361"/>
                <a:gd name="T2" fmla="*/ 0 w 446"/>
                <a:gd name="T3" fmla="*/ 361 h 361"/>
                <a:gd name="T4" fmla="*/ 446 w 446"/>
                <a:gd name="T5" fmla="*/ 361 h 361"/>
                <a:gd name="T6" fmla="*/ 446 w 446"/>
                <a:gd name="T7" fmla="*/ 354 h 361"/>
                <a:gd name="T8" fmla="*/ 7 w 446"/>
                <a:gd name="T9" fmla="*/ 354 h 361"/>
                <a:gd name="T10" fmla="*/ 7 w 446"/>
                <a:gd name="T11" fmla="*/ 92 h 361"/>
                <a:gd name="T12" fmla="*/ 37 w 446"/>
                <a:gd name="T13" fmla="*/ 2 h 361"/>
                <a:gd name="T14" fmla="*/ 35 w 446"/>
                <a:gd name="T15" fmla="*/ 0 h 361"/>
                <a:gd name="T16" fmla="*/ 22 w 446"/>
                <a:gd name="T17" fmla="*/ 9 h 361"/>
                <a:gd name="T18" fmla="*/ 0 w 446"/>
                <a:gd name="T19" fmla="*/ 9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361">
                  <a:moveTo>
                    <a:pt x="0" y="92"/>
                  </a:moveTo>
                  <a:cubicBezTo>
                    <a:pt x="0" y="361"/>
                    <a:pt x="0" y="361"/>
                    <a:pt x="0" y="361"/>
                  </a:cubicBezTo>
                  <a:cubicBezTo>
                    <a:pt x="446" y="361"/>
                    <a:pt x="446" y="361"/>
                    <a:pt x="446" y="361"/>
                  </a:cubicBezTo>
                  <a:cubicBezTo>
                    <a:pt x="446" y="354"/>
                    <a:pt x="446" y="354"/>
                    <a:pt x="446" y="354"/>
                  </a:cubicBezTo>
                  <a:cubicBezTo>
                    <a:pt x="7" y="354"/>
                    <a:pt x="7" y="354"/>
                    <a:pt x="7" y="354"/>
                  </a:cubicBezTo>
                  <a:cubicBezTo>
                    <a:pt x="7" y="92"/>
                    <a:pt x="7" y="92"/>
                    <a:pt x="7" y="92"/>
                  </a:cubicBezTo>
                  <a:cubicBezTo>
                    <a:pt x="7" y="91"/>
                    <a:pt x="7" y="29"/>
                    <a:pt x="37" y="2"/>
                  </a:cubicBezTo>
                  <a:cubicBezTo>
                    <a:pt x="35" y="0"/>
                    <a:pt x="35" y="0"/>
                    <a:pt x="35" y="0"/>
                  </a:cubicBezTo>
                  <a:cubicBezTo>
                    <a:pt x="29" y="4"/>
                    <a:pt x="25" y="7"/>
                    <a:pt x="22" y="9"/>
                  </a:cubicBezTo>
                  <a:cubicBezTo>
                    <a:pt x="1" y="41"/>
                    <a:pt x="0" y="90"/>
                    <a:pt x="0" y="92"/>
                  </a:cubicBezTo>
                  <a:close/>
                </a:path>
              </a:pathLst>
            </a:custGeom>
            <a:solidFill>
              <a:srgbClr val="C32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64" name="Group 663"/>
          <p:cNvGrpSpPr/>
          <p:nvPr/>
        </p:nvGrpSpPr>
        <p:grpSpPr>
          <a:xfrm>
            <a:off x="3579354" y="3584355"/>
            <a:ext cx="1787787" cy="381047"/>
            <a:chOff x="-9899651" y="-2244725"/>
            <a:chExt cx="10680701" cy="2276475"/>
          </a:xfrm>
        </p:grpSpPr>
        <p:sp>
          <p:nvSpPr>
            <p:cNvPr id="665" name="Freeform 1266"/>
            <p:cNvSpPr>
              <a:spLocks/>
            </p:cNvSpPr>
            <p:nvPr/>
          </p:nvSpPr>
          <p:spPr bwMode="auto">
            <a:xfrm>
              <a:off x="-9899651" y="-1044575"/>
              <a:ext cx="10680701" cy="630238"/>
            </a:xfrm>
            <a:custGeom>
              <a:avLst/>
              <a:gdLst>
                <a:gd name="T0" fmla="*/ 708 w 2848"/>
                <a:gd name="T1" fmla="*/ 168 h 168"/>
                <a:gd name="T2" fmla="*/ 283 w 2848"/>
                <a:gd name="T3" fmla="*/ 168 h 168"/>
                <a:gd name="T4" fmla="*/ 36 w 2848"/>
                <a:gd name="T5" fmla="*/ 141 h 168"/>
                <a:gd name="T6" fmla="*/ 3 w 2848"/>
                <a:gd name="T7" fmla="*/ 72 h 168"/>
                <a:gd name="T8" fmla="*/ 3 w 2848"/>
                <a:gd name="T9" fmla="*/ 27 h 168"/>
                <a:gd name="T10" fmla="*/ 42 w 2848"/>
                <a:gd name="T11" fmla="*/ 0 h 168"/>
                <a:gd name="T12" fmla="*/ 317 w 2848"/>
                <a:gd name="T13" fmla="*/ 0 h 168"/>
                <a:gd name="T14" fmla="*/ 2286 w 2848"/>
                <a:gd name="T15" fmla="*/ 0 h 168"/>
                <a:gd name="T16" fmla="*/ 2829 w 2848"/>
                <a:gd name="T17" fmla="*/ 0 h 168"/>
                <a:gd name="T18" fmla="*/ 2846 w 2848"/>
                <a:gd name="T19" fmla="*/ 0 h 168"/>
                <a:gd name="T20" fmla="*/ 2846 w 2848"/>
                <a:gd name="T21" fmla="*/ 126 h 168"/>
                <a:gd name="T22" fmla="*/ 2834 w 2848"/>
                <a:gd name="T23" fmla="*/ 157 h 168"/>
                <a:gd name="T24" fmla="*/ 2752 w 2848"/>
                <a:gd name="T25" fmla="*/ 168 h 168"/>
                <a:gd name="T26" fmla="*/ 708 w 2848"/>
                <a:gd name="T2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8" h="168">
                  <a:moveTo>
                    <a:pt x="708" y="168"/>
                  </a:moveTo>
                  <a:cubicBezTo>
                    <a:pt x="283" y="168"/>
                    <a:pt x="283" y="168"/>
                    <a:pt x="283" y="168"/>
                  </a:cubicBezTo>
                  <a:cubicBezTo>
                    <a:pt x="36" y="141"/>
                    <a:pt x="36" y="141"/>
                    <a:pt x="36" y="141"/>
                  </a:cubicBezTo>
                  <a:cubicBezTo>
                    <a:pt x="36" y="141"/>
                    <a:pt x="5" y="129"/>
                    <a:pt x="3" y="72"/>
                  </a:cubicBezTo>
                  <a:cubicBezTo>
                    <a:pt x="0" y="14"/>
                    <a:pt x="3" y="27"/>
                    <a:pt x="3" y="27"/>
                  </a:cubicBezTo>
                  <a:cubicBezTo>
                    <a:pt x="3" y="27"/>
                    <a:pt x="9" y="0"/>
                    <a:pt x="42" y="0"/>
                  </a:cubicBezTo>
                  <a:cubicBezTo>
                    <a:pt x="76" y="0"/>
                    <a:pt x="317" y="0"/>
                    <a:pt x="317" y="0"/>
                  </a:cubicBezTo>
                  <a:cubicBezTo>
                    <a:pt x="2286" y="0"/>
                    <a:pt x="2286" y="0"/>
                    <a:pt x="2286" y="0"/>
                  </a:cubicBezTo>
                  <a:cubicBezTo>
                    <a:pt x="2829" y="0"/>
                    <a:pt x="2829" y="0"/>
                    <a:pt x="2829" y="0"/>
                  </a:cubicBezTo>
                  <a:cubicBezTo>
                    <a:pt x="2846" y="0"/>
                    <a:pt x="2846" y="0"/>
                    <a:pt x="2846" y="0"/>
                  </a:cubicBezTo>
                  <a:cubicBezTo>
                    <a:pt x="2846" y="126"/>
                    <a:pt x="2846" y="126"/>
                    <a:pt x="2846" y="126"/>
                  </a:cubicBezTo>
                  <a:cubicBezTo>
                    <a:pt x="2846" y="126"/>
                    <a:pt x="2848" y="155"/>
                    <a:pt x="2834" y="157"/>
                  </a:cubicBezTo>
                  <a:cubicBezTo>
                    <a:pt x="2820" y="159"/>
                    <a:pt x="2752" y="168"/>
                    <a:pt x="2752" y="168"/>
                  </a:cubicBezTo>
                  <a:lnTo>
                    <a:pt x="708" y="168"/>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6" name="Freeform 1267"/>
            <p:cNvSpPr>
              <a:spLocks/>
            </p:cNvSpPr>
            <p:nvPr/>
          </p:nvSpPr>
          <p:spPr bwMode="auto">
            <a:xfrm>
              <a:off x="-9763125" y="-2244725"/>
              <a:ext cx="10536238" cy="1200150"/>
            </a:xfrm>
            <a:custGeom>
              <a:avLst/>
              <a:gdLst>
                <a:gd name="T0" fmla="*/ 2810 w 2810"/>
                <a:gd name="T1" fmla="*/ 320 h 320"/>
                <a:gd name="T2" fmla="*/ 0 w 2810"/>
                <a:gd name="T3" fmla="*/ 320 h 320"/>
                <a:gd name="T4" fmla="*/ 51 w 2810"/>
                <a:gd name="T5" fmla="*/ 180 h 320"/>
                <a:gd name="T6" fmla="*/ 90 w 2810"/>
                <a:gd name="T7" fmla="*/ 163 h 320"/>
                <a:gd name="T8" fmla="*/ 305 w 2810"/>
                <a:gd name="T9" fmla="*/ 163 h 320"/>
                <a:gd name="T10" fmla="*/ 362 w 2810"/>
                <a:gd name="T11" fmla="*/ 142 h 320"/>
                <a:gd name="T12" fmla="*/ 582 w 2810"/>
                <a:gd name="T13" fmla="*/ 19 h 320"/>
                <a:gd name="T14" fmla="*/ 666 w 2810"/>
                <a:gd name="T15" fmla="*/ 0 h 320"/>
                <a:gd name="T16" fmla="*/ 1375 w 2810"/>
                <a:gd name="T17" fmla="*/ 0 h 320"/>
                <a:gd name="T18" fmla="*/ 1905 w 2810"/>
                <a:gd name="T19" fmla="*/ 0 h 320"/>
                <a:gd name="T20" fmla="*/ 1972 w 2810"/>
                <a:gd name="T21" fmla="*/ 32 h 320"/>
                <a:gd name="T22" fmla="*/ 2232 w 2810"/>
                <a:gd name="T23" fmla="*/ 180 h 320"/>
                <a:gd name="T24" fmla="*/ 2270 w 2810"/>
                <a:gd name="T25" fmla="*/ 197 h 320"/>
                <a:gd name="T26" fmla="*/ 2665 w 2810"/>
                <a:gd name="T27" fmla="*/ 238 h 320"/>
                <a:gd name="T28" fmla="*/ 2666 w 2810"/>
                <a:gd name="T29" fmla="*/ 238 h 320"/>
                <a:gd name="T30" fmla="*/ 2774 w 2810"/>
                <a:gd name="T31" fmla="*/ 265 h 320"/>
                <a:gd name="T32" fmla="*/ 2810 w 2810"/>
                <a:gd name="T3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0" h="320">
                  <a:moveTo>
                    <a:pt x="2810" y="320"/>
                  </a:moveTo>
                  <a:cubicBezTo>
                    <a:pt x="0" y="320"/>
                    <a:pt x="0" y="320"/>
                    <a:pt x="0" y="320"/>
                  </a:cubicBezTo>
                  <a:cubicBezTo>
                    <a:pt x="0" y="320"/>
                    <a:pt x="31" y="195"/>
                    <a:pt x="51" y="180"/>
                  </a:cubicBezTo>
                  <a:cubicBezTo>
                    <a:pt x="70" y="164"/>
                    <a:pt x="67" y="163"/>
                    <a:pt x="90" y="163"/>
                  </a:cubicBezTo>
                  <a:cubicBezTo>
                    <a:pt x="113" y="163"/>
                    <a:pt x="305" y="163"/>
                    <a:pt x="305" y="163"/>
                  </a:cubicBezTo>
                  <a:cubicBezTo>
                    <a:pt x="305" y="163"/>
                    <a:pt x="345" y="152"/>
                    <a:pt x="362" y="142"/>
                  </a:cubicBezTo>
                  <a:cubicBezTo>
                    <a:pt x="380" y="131"/>
                    <a:pt x="582" y="19"/>
                    <a:pt x="582" y="19"/>
                  </a:cubicBezTo>
                  <a:cubicBezTo>
                    <a:pt x="582" y="19"/>
                    <a:pt x="638" y="0"/>
                    <a:pt x="666" y="0"/>
                  </a:cubicBezTo>
                  <a:cubicBezTo>
                    <a:pt x="693" y="0"/>
                    <a:pt x="1375" y="0"/>
                    <a:pt x="1375" y="0"/>
                  </a:cubicBezTo>
                  <a:cubicBezTo>
                    <a:pt x="1905" y="0"/>
                    <a:pt x="1905" y="0"/>
                    <a:pt x="1905" y="0"/>
                  </a:cubicBezTo>
                  <a:cubicBezTo>
                    <a:pt x="1905" y="0"/>
                    <a:pt x="1934" y="9"/>
                    <a:pt x="1972" y="32"/>
                  </a:cubicBezTo>
                  <a:cubicBezTo>
                    <a:pt x="2010" y="55"/>
                    <a:pt x="2232" y="180"/>
                    <a:pt x="2232" y="180"/>
                  </a:cubicBezTo>
                  <a:cubicBezTo>
                    <a:pt x="2232" y="180"/>
                    <a:pt x="2256" y="197"/>
                    <a:pt x="2270" y="197"/>
                  </a:cubicBezTo>
                  <a:cubicBezTo>
                    <a:pt x="2280" y="197"/>
                    <a:pt x="2519" y="216"/>
                    <a:pt x="2665" y="238"/>
                  </a:cubicBezTo>
                  <a:cubicBezTo>
                    <a:pt x="2666" y="238"/>
                    <a:pt x="2666" y="238"/>
                    <a:pt x="2666" y="238"/>
                  </a:cubicBezTo>
                  <a:cubicBezTo>
                    <a:pt x="2722" y="247"/>
                    <a:pt x="2764" y="256"/>
                    <a:pt x="2774" y="265"/>
                  </a:cubicBezTo>
                  <a:cubicBezTo>
                    <a:pt x="2807" y="297"/>
                    <a:pt x="2810" y="320"/>
                    <a:pt x="2810" y="320"/>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7" name="Freeform 1268"/>
            <p:cNvSpPr>
              <a:spLocks/>
            </p:cNvSpPr>
            <p:nvPr/>
          </p:nvSpPr>
          <p:spPr bwMode="auto">
            <a:xfrm>
              <a:off x="-9763125" y="-1562100"/>
              <a:ext cx="190500" cy="528638"/>
            </a:xfrm>
            <a:custGeom>
              <a:avLst/>
              <a:gdLst>
                <a:gd name="T0" fmla="*/ 51 w 51"/>
                <a:gd name="T1" fmla="*/ 0 h 141"/>
                <a:gd name="T2" fmla="*/ 51 w 51"/>
                <a:gd name="T3" fmla="*/ 141 h 141"/>
                <a:gd name="T4" fmla="*/ 0 w 51"/>
                <a:gd name="T5" fmla="*/ 141 h 141"/>
                <a:gd name="T6" fmla="*/ 51 w 51"/>
                <a:gd name="T7" fmla="*/ 0 h 141"/>
              </a:gdLst>
              <a:ahLst/>
              <a:cxnLst>
                <a:cxn ang="0">
                  <a:pos x="T0" y="T1"/>
                </a:cxn>
                <a:cxn ang="0">
                  <a:pos x="T2" y="T3"/>
                </a:cxn>
                <a:cxn ang="0">
                  <a:pos x="T4" y="T5"/>
                </a:cxn>
                <a:cxn ang="0">
                  <a:pos x="T6" y="T7"/>
                </a:cxn>
              </a:cxnLst>
              <a:rect l="0" t="0" r="r" b="b"/>
              <a:pathLst>
                <a:path w="51" h="141">
                  <a:moveTo>
                    <a:pt x="51" y="0"/>
                  </a:moveTo>
                  <a:cubicBezTo>
                    <a:pt x="51" y="141"/>
                    <a:pt x="51" y="141"/>
                    <a:pt x="51" y="141"/>
                  </a:cubicBezTo>
                  <a:cubicBezTo>
                    <a:pt x="0" y="141"/>
                    <a:pt x="0" y="141"/>
                    <a:pt x="0" y="141"/>
                  </a:cubicBezTo>
                  <a:cubicBezTo>
                    <a:pt x="0" y="141"/>
                    <a:pt x="31" y="15"/>
                    <a:pt x="51" y="0"/>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8" name="Freeform 1269"/>
            <p:cNvSpPr>
              <a:spLocks/>
            </p:cNvSpPr>
            <p:nvPr/>
          </p:nvSpPr>
          <p:spPr bwMode="auto">
            <a:xfrm>
              <a:off x="230188" y="-1352550"/>
              <a:ext cx="542925" cy="307975"/>
            </a:xfrm>
            <a:custGeom>
              <a:avLst/>
              <a:gdLst>
                <a:gd name="T0" fmla="*/ 145 w 145"/>
                <a:gd name="T1" fmla="*/ 82 h 82"/>
                <a:gd name="T2" fmla="*/ 75 w 145"/>
                <a:gd name="T3" fmla="*/ 82 h 82"/>
                <a:gd name="T4" fmla="*/ 0 w 145"/>
                <a:gd name="T5" fmla="*/ 0 h 82"/>
                <a:gd name="T6" fmla="*/ 1 w 145"/>
                <a:gd name="T7" fmla="*/ 0 h 82"/>
                <a:gd name="T8" fmla="*/ 109 w 145"/>
                <a:gd name="T9" fmla="*/ 27 h 82"/>
                <a:gd name="T10" fmla="*/ 145 w 145"/>
                <a:gd name="T11" fmla="*/ 82 h 82"/>
              </a:gdLst>
              <a:ahLst/>
              <a:cxnLst>
                <a:cxn ang="0">
                  <a:pos x="T0" y="T1"/>
                </a:cxn>
                <a:cxn ang="0">
                  <a:pos x="T2" y="T3"/>
                </a:cxn>
                <a:cxn ang="0">
                  <a:pos x="T4" y="T5"/>
                </a:cxn>
                <a:cxn ang="0">
                  <a:pos x="T6" y="T7"/>
                </a:cxn>
                <a:cxn ang="0">
                  <a:pos x="T8" y="T9"/>
                </a:cxn>
                <a:cxn ang="0">
                  <a:pos x="T10" y="T11"/>
                </a:cxn>
              </a:cxnLst>
              <a:rect l="0" t="0" r="r" b="b"/>
              <a:pathLst>
                <a:path w="145" h="82">
                  <a:moveTo>
                    <a:pt x="145" y="82"/>
                  </a:moveTo>
                  <a:cubicBezTo>
                    <a:pt x="75" y="82"/>
                    <a:pt x="75" y="82"/>
                    <a:pt x="75" y="82"/>
                  </a:cubicBezTo>
                  <a:cubicBezTo>
                    <a:pt x="78" y="42"/>
                    <a:pt x="0" y="0"/>
                    <a:pt x="0" y="0"/>
                  </a:cubicBezTo>
                  <a:cubicBezTo>
                    <a:pt x="1" y="0"/>
                    <a:pt x="1" y="0"/>
                    <a:pt x="1" y="0"/>
                  </a:cubicBezTo>
                  <a:cubicBezTo>
                    <a:pt x="57" y="9"/>
                    <a:pt x="99" y="18"/>
                    <a:pt x="109" y="27"/>
                  </a:cubicBezTo>
                  <a:cubicBezTo>
                    <a:pt x="142" y="59"/>
                    <a:pt x="145" y="82"/>
                    <a:pt x="145" y="82"/>
                  </a:cubicBezTo>
                  <a:close/>
                </a:path>
              </a:pathLst>
            </a:custGeom>
            <a:solidFill>
              <a:srgbClr val="F05B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69" name="Freeform 1270"/>
            <p:cNvSpPr>
              <a:spLocks/>
            </p:cNvSpPr>
            <p:nvPr/>
          </p:nvSpPr>
          <p:spPr bwMode="auto">
            <a:xfrm>
              <a:off x="-7712075" y="-1468438"/>
              <a:ext cx="330200" cy="127000"/>
            </a:xfrm>
            <a:custGeom>
              <a:avLst/>
              <a:gdLst>
                <a:gd name="T0" fmla="*/ 88 w 88"/>
                <a:gd name="T1" fmla="*/ 17 h 34"/>
                <a:gd name="T2" fmla="*/ 71 w 88"/>
                <a:gd name="T3" fmla="*/ 34 h 34"/>
                <a:gd name="T4" fmla="*/ 16 w 88"/>
                <a:gd name="T5" fmla="*/ 34 h 34"/>
                <a:gd name="T6" fmla="*/ 0 w 88"/>
                <a:gd name="T7" fmla="*/ 17 h 34"/>
                <a:gd name="T8" fmla="*/ 0 w 88"/>
                <a:gd name="T9" fmla="*/ 17 h 34"/>
                <a:gd name="T10" fmla="*/ 16 w 88"/>
                <a:gd name="T11" fmla="*/ 0 h 34"/>
                <a:gd name="T12" fmla="*/ 71 w 88"/>
                <a:gd name="T13" fmla="*/ 0 h 34"/>
                <a:gd name="T14" fmla="*/ 88 w 8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4">
                  <a:moveTo>
                    <a:pt x="88" y="17"/>
                  </a:moveTo>
                  <a:cubicBezTo>
                    <a:pt x="88" y="26"/>
                    <a:pt x="81" y="34"/>
                    <a:pt x="71" y="34"/>
                  </a:cubicBezTo>
                  <a:cubicBezTo>
                    <a:pt x="16" y="34"/>
                    <a:pt x="16" y="34"/>
                    <a:pt x="16" y="34"/>
                  </a:cubicBezTo>
                  <a:cubicBezTo>
                    <a:pt x="7" y="34"/>
                    <a:pt x="0" y="26"/>
                    <a:pt x="0" y="17"/>
                  </a:cubicBezTo>
                  <a:cubicBezTo>
                    <a:pt x="0" y="17"/>
                    <a:pt x="0" y="17"/>
                    <a:pt x="0" y="17"/>
                  </a:cubicBezTo>
                  <a:cubicBezTo>
                    <a:pt x="0" y="8"/>
                    <a:pt x="7" y="0"/>
                    <a:pt x="16" y="0"/>
                  </a:cubicBezTo>
                  <a:cubicBezTo>
                    <a:pt x="71" y="0"/>
                    <a:pt x="71" y="0"/>
                    <a:pt x="71" y="0"/>
                  </a:cubicBezTo>
                  <a:cubicBezTo>
                    <a:pt x="81" y="0"/>
                    <a:pt x="88" y="8"/>
                    <a:pt x="88" y="17"/>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0" name="Freeform 1271"/>
            <p:cNvSpPr>
              <a:spLocks/>
            </p:cNvSpPr>
            <p:nvPr/>
          </p:nvSpPr>
          <p:spPr bwMode="auto">
            <a:xfrm>
              <a:off x="-3036887" y="-1468438"/>
              <a:ext cx="330200" cy="127000"/>
            </a:xfrm>
            <a:custGeom>
              <a:avLst/>
              <a:gdLst>
                <a:gd name="T0" fmla="*/ 88 w 88"/>
                <a:gd name="T1" fmla="*/ 17 h 34"/>
                <a:gd name="T2" fmla="*/ 71 w 88"/>
                <a:gd name="T3" fmla="*/ 34 h 34"/>
                <a:gd name="T4" fmla="*/ 16 w 88"/>
                <a:gd name="T5" fmla="*/ 34 h 34"/>
                <a:gd name="T6" fmla="*/ 0 w 88"/>
                <a:gd name="T7" fmla="*/ 17 h 34"/>
                <a:gd name="T8" fmla="*/ 0 w 88"/>
                <a:gd name="T9" fmla="*/ 17 h 34"/>
                <a:gd name="T10" fmla="*/ 16 w 88"/>
                <a:gd name="T11" fmla="*/ 0 h 34"/>
                <a:gd name="T12" fmla="*/ 71 w 88"/>
                <a:gd name="T13" fmla="*/ 0 h 34"/>
                <a:gd name="T14" fmla="*/ 88 w 88"/>
                <a:gd name="T15" fmla="*/ 17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4">
                  <a:moveTo>
                    <a:pt x="88" y="17"/>
                  </a:moveTo>
                  <a:cubicBezTo>
                    <a:pt x="88" y="26"/>
                    <a:pt x="81" y="34"/>
                    <a:pt x="71" y="34"/>
                  </a:cubicBezTo>
                  <a:cubicBezTo>
                    <a:pt x="16" y="34"/>
                    <a:pt x="16" y="34"/>
                    <a:pt x="16" y="34"/>
                  </a:cubicBezTo>
                  <a:cubicBezTo>
                    <a:pt x="7" y="34"/>
                    <a:pt x="0" y="26"/>
                    <a:pt x="0" y="17"/>
                  </a:cubicBezTo>
                  <a:cubicBezTo>
                    <a:pt x="0" y="17"/>
                    <a:pt x="0" y="17"/>
                    <a:pt x="0" y="17"/>
                  </a:cubicBezTo>
                  <a:cubicBezTo>
                    <a:pt x="0" y="8"/>
                    <a:pt x="7" y="0"/>
                    <a:pt x="16" y="0"/>
                  </a:cubicBezTo>
                  <a:cubicBezTo>
                    <a:pt x="71" y="0"/>
                    <a:pt x="71" y="0"/>
                    <a:pt x="71" y="0"/>
                  </a:cubicBezTo>
                  <a:cubicBezTo>
                    <a:pt x="81" y="0"/>
                    <a:pt x="88" y="8"/>
                    <a:pt x="88" y="17"/>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1" name="Freeform 1272"/>
            <p:cNvSpPr>
              <a:spLocks/>
            </p:cNvSpPr>
            <p:nvPr/>
          </p:nvSpPr>
          <p:spPr bwMode="auto">
            <a:xfrm>
              <a:off x="-7813675" y="-2139950"/>
              <a:ext cx="6157913" cy="555625"/>
            </a:xfrm>
            <a:custGeom>
              <a:avLst/>
              <a:gdLst>
                <a:gd name="T0" fmla="*/ 0 w 1642"/>
                <a:gd name="T1" fmla="*/ 148 h 148"/>
                <a:gd name="T2" fmla="*/ 168 w 1642"/>
                <a:gd name="T3" fmla="*/ 0 h 148"/>
                <a:gd name="T4" fmla="*/ 468 w 1642"/>
                <a:gd name="T5" fmla="*/ 0 h 148"/>
                <a:gd name="T6" fmla="*/ 1362 w 1642"/>
                <a:gd name="T7" fmla="*/ 0 h 148"/>
                <a:gd name="T8" fmla="*/ 1427 w 1642"/>
                <a:gd name="T9" fmla="*/ 25 h 148"/>
                <a:gd name="T10" fmla="*/ 1642 w 1642"/>
                <a:gd name="T11" fmla="*/ 148 h 148"/>
                <a:gd name="T12" fmla="*/ 0 w 1642"/>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642" h="148">
                  <a:moveTo>
                    <a:pt x="0" y="148"/>
                  </a:moveTo>
                  <a:cubicBezTo>
                    <a:pt x="0" y="148"/>
                    <a:pt x="120" y="0"/>
                    <a:pt x="168" y="0"/>
                  </a:cubicBezTo>
                  <a:cubicBezTo>
                    <a:pt x="184" y="0"/>
                    <a:pt x="307" y="0"/>
                    <a:pt x="468" y="0"/>
                  </a:cubicBezTo>
                  <a:cubicBezTo>
                    <a:pt x="822" y="0"/>
                    <a:pt x="1362" y="0"/>
                    <a:pt x="1362" y="0"/>
                  </a:cubicBezTo>
                  <a:cubicBezTo>
                    <a:pt x="1362" y="0"/>
                    <a:pt x="1393" y="5"/>
                    <a:pt x="1427" y="25"/>
                  </a:cubicBezTo>
                  <a:cubicBezTo>
                    <a:pt x="1461" y="46"/>
                    <a:pt x="1642" y="148"/>
                    <a:pt x="1642" y="148"/>
                  </a:cubicBezTo>
                  <a:lnTo>
                    <a:pt x="0" y="148"/>
                  </a:lnTo>
                  <a:close/>
                </a:path>
              </a:pathLst>
            </a:custGeom>
            <a:solidFill>
              <a:srgbClr val="BDD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2" name="Freeform 1273"/>
            <p:cNvSpPr>
              <a:spLocks/>
            </p:cNvSpPr>
            <p:nvPr/>
          </p:nvSpPr>
          <p:spPr bwMode="auto">
            <a:xfrm>
              <a:off x="-4713288" y="-2139950"/>
              <a:ext cx="60325" cy="555625"/>
            </a:xfrm>
            <a:custGeom>
              <a:avLst/>
              <a:gdLst>
                <a:gd name="T0" fmla="*/ 10 w 38"/>
                <a:gd name="T1" fmla="*/ 350 h 350"/>
                <a:gd name="T2" fmla="*/ 0 w 38"/>
                <a:gd name="T3" fmla="*/ 0 h 350"/>
                <a:gd name="T4" fmla="*/ 29 w 38"/>
                <a:gd name="T5" fmla="*/ 0 h 350"/>
                <a:gd name="T6" fmla="*/ 38 w 38"/>
                <a:gd name="T7" fmla="*/ 350 h 350"/>
                <a:gd name="T8" fmla="*/ 10 w 38"/>
                <a:gd name="T9" fmla="*/ 350 h 350"/>
              </a:gdLst>
              <a:ahLst/>
              <a:cxnLst>
                <a:cxn ang="0">
                  <a:pos x="T0" y="T1"/>
                </a:cxn>
                <a:cxn ang="0">
                  <a:pos x="T2" y="T3"/>
                </a:cxn>
                <a:cxn ang="0">
                  <a:pos x="T4" y="T5"/>
                </a:cxn>
                <a:cxn ang="0">
                  <a:pos x="T6" y="T7"/>
                </a:cxn>
                <a:cxn ang="0">
                  <a:pos x="T8" y="T9"/>
                </a:cxn>
              </a:cxnLst>
              <a:rect l="0" t="0" r="r" b="b"/>
              <a:pathLst>
                <a:path w="38" h="350">
                  <a:moveTo>
                    <a:pt x="10" y="350"/>
                  </a:moveTo>
                  <a:lnTo>
                    <a:pt x="0" y="0"/>
                  </a:lnTo>
                  <a:lnTo>
                    <a:pt x="29" y="0"/>
                  </a:lnTo>
                  <a:lnTo>
                    <a:pt x="38" y="350"/>
                  </a:lnTo>
                  <a:lnTo>
                    <a:pt x="10" y="35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3" name="Freeform 1274"/>
            <p:cNvSpPr>
              <a:spLocks/>
            </p:cNvSpPr>
            <p:nvPr/>
          </p:nvSpPr>
          <p:spPr bwMode="auto">
            <a:xfrm>
              <a:off x="-3422650" y="-2139950"/>
              <a:ext cx="60325" cy="577850"/>
            </a:xfrm>
            <a:custGeom>
              <a:avLst/>
              <a:gdLst>
                <a:gd name="T0" fmla="*/ 9 w 38"/>
                <a:gd name="T1" fmla="*/ 364 h 364"/>
                <a:gd name="T2" fmla="*/ 0 w 38"/>
                <a:gd name="T3" fmla="*/ 0 h 364"/>
                <a:gd name="T4" fmla="*/ 28 w 38"/>
                <a:gd name="T5" fmla="*/ 0 h 364"/>
                <a:gd name="T6" fmla="*/ 38 w 38"/>
                <a:gd name="T7" fmla="*/ 364 h 364"/>
                <a:gd name="T8" fmla="*/ 9 w 38"/>
                <a:gd name="T9" fmla="*/ 364 h 364"/>
              </a:gdLst>
              <a:ahLst/>
              <a:cxnLst>
                <a:cxn ang="0">
                  <a:pos x="T0" y="T1"/>
                </a:cxn>
                <a:cxn ang="0">
                  <a:pos x="T2" y="T3"/>
                </a:cxn>
                <a:cxn ang="0">
                  <a:pos x="T4" y="T5"/>
                </a:cxn>
                <a:cxn ang="0">
                  <a:pos x="T6" y="T7"/>
                </a:cxn>
                <a:cxn ang="0">
                  <a:pos x="T8" y="T9"/>
                </a:cxn>
              </a:cxnLst>
              <a:rect l="0" t="0" r="r" b="b"/>
              <a:pathLst>
                <a:path w="38" h="364">
                  <a:moveTo>
                    <a:pt x="9" y="364"/>
                  </a:moveTo>
                  <a:lnTo>
                    <a:pt x="0" y="0"/>
                  </a:lnTo>
                  <a:lnTo>
                    <a:pt x="28" y="0"/>
                  </a:lnTo>
                  <a:lnTo>
                    <a:pt x="38" y="364"/>
                  </a:lnTo>
                  <a:lnTo>
                    <a:pt x="9" y="364"/>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4" name="Freeform 1275"/>
            <p:cNvSpPr>
              <a:spLocks/>
            </p:cNvSpPr>
            <p:nvPr/>
          </p:nvSpPr>
          <p:spPr bwMode="auto">
            <a:xfrm>
              <a:off x="-7835900" y="-2139950"/>
              <a:ext cx="1814513" cy="1687513"/>
            </a:xfrm>
            <a:custGeom>
              <a:avLst/>
              <a:gdLst>
                <a:gd name="T0" fmla="*/ 484 w 484"/>
                <a:gd name="T1" fmla="*/ 450 h 450"/>
                <a:gd name="T2" fmla="*/ 95 w 484"/>
                <a:gd name="T3" fmla="*/ 450 h 450"/>
                <a:gd name="T4" fmla="*/ 95 w 484"/>
                <a:gd name="T5" fmla="*/ 444 h 450"/>
                <a:gd name="T6" fmla="*/ 29 w 484"/>
                <a:gd name="T7" fmla="*/ 261 h 450"/>
                <a:gd name="T8" fmla="*/ 0 w 484"/>
                <a:gd name="T9" fmla="*/ 222 h 450"/>
                <a:gd name="T10" fmla="*/ 0 w 484"/>
                <a:gd name="T11" fmla="*/ 148 h 450"/>
                <a:gd name="T12" fmla="*/ 12 w 484"/>
                <a:gd name="T13" fmla="*/ 148 h 450"/>
                <a:gd name="T14" fmla="*/ 12 w 484"/>
                <a:gd name="T15" fmla="*/ 221 h 450"/>
                <a:gd name="T16" fmla="*/ 12 w 484"/>
                <a:gd name="T17" fmla="*/ 221 h 450"/>
                <a:gd name="T18" fmla="*/ 36 w 484"/>
                <a:gd name="T19" fmla="*/ 251 h 450"/>
                <a:gd name="T20" fmla="*/ 107 w 484"/>
                <a:gd name="T21" fmla="*/ 438 h 450"/>
                <a:gd name="T22" fmla="*/ 472 w 484"/>
                <a:gd name="T23" fmla="*/ 438 h 450"/>
                <a:gd name="T24" fmla="*/ 472 w 484"/>
                <a:gd name="T25" fmla="*/ 148 h 450"/>
                <a:gd name="T26" fmla="*/ 468 w 484"/>
                <a:gd name="T27" fmla="*/ 0 h 450"/>
                <a:gd name="T28" fmla="*/ 480 w 484"/>
                <a:gd name="T29" fmla="*/ 0 h 450"/>
                <a:gd name="T30" fmla="*/ 484 w 484"/>
                <a:gd name="T31" fmla="*/ 148 h 450"/>
                <a:gd name="T32" fmla="*/ 484 w 484"/>
                <a:gd name="T3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450">
                  <a:moveTo>
                    <a:pt x="484" y="450"/>
                  </a:moveTo>
                  <a:cubicBezTo>
                    <a:pt x="95" y="450"/>
                    <a:pt x="95" y="450"/>
                    <a:pt x="95" y="450"/>
                  </a:cubicBezTo>
                  <a:cubicBezTo>
                    <a:pt x="95" y="444"/>
                    <a:pt x="95" y="444"/>
                    <a:pt x="95" y="444"/>
                  </a:cubicBezTo>
                  <a:cubicBezTo>
                    <a:pt x="95" y="334"/>
                    <a:pt x="53" y="277"/>
                    <a:pt x="29" y="261"/>
                  </a:cubicBezTo>
                  <a:cubicBezTo>
                    <a:pt x="3" y="243"/>
                    <a:pt x="0" y="223"/>
                    <a:pt x="0" y="222"/>
                  </a:cubicBezTo>
                  <a:cubicBezTo>
                    <a:pt x="0" y="148"/>
                    <a:pt x="0" y="148"/>
                    <a:pt x="0" y="148"/>
                  </a:cubicBezTo>
                  <a:cubicBezTo>
                    <a:pt x="12" y="148"/>
                    <a:pt x="12" y="148"/>
                    <a:pt x="12" y="148"/>
                  </a:cubicBezTo>
                  <a:cubicBezTo>
                    <a:pt x="12" y="221"/>
                    <a:pt x="12" y="221"/>
                    <a:pt x="12" y="221"/>
                  </a:cubicBezTo>
                  <a:cubicBezTo>
                    <a:pt x="12" y="221"/>
                    <a:pt x="12" y="221"/>
                    <a:pt x="12" y="221"/>
                  </a:cubicBezTo>
                  <a:cubicBezTo>
                    <a:pt x="12" y="221"/>
                    <a:pt x="15" y="237"/>
                    <a:pt x="36" y="251"/>
                  </a:cubicBezTo>
                  <a:cubicBezTo>
                    <a:pt x="62" y="268"/>
                    <a:pt x="105" y="327"/>
                    <a:pt x="107" y="438"/>
                  </a:cubicBezTo>
                  <a:cubicBezTo>
                    <a:pt x="472" y="438"/>
                    <a:pt x="472" y="438"/>
                    <a:pt x="472" y="438"/>
                  </a:cubicBezTo>
                  <a:cubicBezTo>
                    <a:pt x="472" y="148"/>
                    <a:pt x="472" y="148"/>
                    <a:pt x="472" y="148"/>
                  </a:cubicBezTo>
                  <a:cubicBezTo>
                    <a:pt x="468" y="0"/>
                    <a:pt x="468" y="0"/>
                    <a:pt x="468" y="0"/>
                  </a:cubicBezTo>
                  <a:cubicBezTo>
                    <a:pt x="480" y="0"/>
                    <a:pt x="480" y="0"/>
                    <a:pt x="480" y="0"/>
                  </a:cubicBezTo>
                  <a:cubicBezTo>
                    <a:pt x="484" y="148"/>
                    <a:pt x="484" y="148"/>
                    <a:pt x="484" y="148"/>
                  </a:cubicBezTo>
                  <a:lnTo>
                    <a:pt x="484" y="450"/>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5" name="Freeform 1276"/>
            <p:cNvSpPr>
              <a:spLocks/>
            </p:cNvSpPr>
            <p:nvPr/>
          </p:nvSpPr>
          <p:spPr bwMode="auto">
            <a:xfrm>
              <a:off x="-3408362" y="-1584325"/>
              <a:ext cx="1778000" cy="1131888"/>
            </a:xfrm>
            <a:custGeom>
              <a:avLst/>
              <a:gdLst>
                <a:gd name="T0" fmla="*/ 1120 w 1120"/>
                <a:gd name="T1" fmla="*/ 713 h 713"/>
                <a:gd name="T2" fmla="*/ 0 w 1120"/>
                <a:gd name="T3" fmla="*/ 713 h 713"/>
                <a:gd name="T4" fmla="*/ 0 w 1120"/>
                <a:gd name="T5" fmla="*/ 0 h 713"/>
                <a:gd name="T6" fmla="*/ 29 w 1120"/>
                <a:gd name="T7" fmla="*/ 0 h 713"/>
                <a:gd name="T8" fmla="*/ 29 w 1120"/>
                <a:gd name="T9" fmla="*/ 685 h 713"/>
                <a:gd name="T10" fmla="*/ 1089 w 1120"/>
                <a:gd name="T11" fmla="*/ 685 h 713"/>
                <a:gd name="T12" fmla="*/ 1089 w 1120"/>
                <a:gd name="T13" fmla="*/ 0 h 713"/>
                <a:gd name="T14" fmla="*/ 1120 w 1120"/>
                <a:gd name="T15" fmla="*/ 0 h 713"/>
                <a:gd name="T16" fmla="*/ 1120 w 1120"/>
                <a:gd name="T1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0" h="713">
                  <a:moveTo>
                    <a:pt x="1120" y="713"/>
                  </a:moveTo>
                  <a:lnTo>
                    <a:pt x="0" y="713"/>
                  </a:lnTo>
                  <a:lnTo>
                    <a:pt x="0" y="0"/>
                  </a:lnTo>
                  <a:lnTo>
                    <a:pt x="29" y="0"/>
                  </a:lnTo>
                  <a:lnTo>
                    <a:pt x="29" y="685"/>
                  </a:lnTo>
                  <a:lnTo>
                    <a:pt x="1089" y="685"/>
                  </a:lnTo>
                  <a:lnTo>
                    <a:pt x="1089" y="0"/>
                  </a:lnTo>
                  <a:lnTo>
                    <a:pt x="1120" y="0"/>
                  </a:lnTo>
                  <a:lnTo>
                    <a:pt x="1120" y="713"/>
                  </a:ln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6" name="Freeform 1277"/>
            <p:cNvSpPr>
              <a:spLocks/>
            </p:cNvSpPr>
            <p:nvPr/>
          </p:nvSpPr>
          <p:spPr bwMode="auto">
            <a:xfrm>
              <a:off x="-8174038" y="-11350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7" name="Freeform 1278"/>
            <p:cNvSpPr>
              <a:spLocks/>
            </p:cNvSpPr>
            <p:nvPr/>
          </p:nvSpPr>
          <p:spPr bwMode="auto">
            <a:xfrm>
              <a:off x="-8864600" y="-1135063"/>
              <a:ext cx="1384300" cy="720725"/>
            </a:xfrm>
            <a:custGeom>
              <a:avLst/>
              <a:gdLst>
                <a:gd name="T0" fmla="*/ 185 w 369"/>
                <a:gd name="T1" fmla="*/ 0 h 192"/>
                <a:gd name="T2" fmla="*/ 19 w 369"/>
                <a:gd name="T3" fmla="*/ 192 h 192"/>
                <a:gd name="T4" fmla="*/ 348 w 369"/>
                <a:gd name="T5" fmla="*/ 192 h 192"/>
                <a:gd name="T6" fmla="*/ 185 w 369"/>
                <a:gd name="T7" fmla="*/ 0 h 192"/>
              </a:gdLst>
              <a:ahLst/>
              <a:cxnLst>
                <a:cxn ang="0">
                  <a:pos x="T0" y="T1"/>
                </a:cxn>
                <a:cxn ang="0">
                  <a:pos x="T2" y="T3"/>
                </a:cxn>
                <a:cxn ang="0">
                  <a:pos x="T4" y="T5"/>
                </a:cxn>
                <a:cxn ang="0">
                  <a:pos x="T6" y="T7"/>
                </a:cxn>
              </a:cxnLst>
              <a:rect l="0" t="0" r="r" b="b"/>
              <a:pathLst>
                <a:path w="369" h="192">
                  <a:moveTo>
                    <a:pt x="185" y="0"/>
                  </a:moveTo>
                  <a:cubicBezTo>
                    <a:pt x="0" y="9"/>
                    <a:pt x="19" y="192"/>
                    <a:pt x="19" y="192"/>
                  </a:cubicBezTo>
                  <a:cubicBezTo>
                    <a:pt x="348" y="192"/>
                    <a:pt x="348" y="192"/>
                    <a:pt x="348" y="192"/>
                  </a:cubicBezTo>
                  <a:cubicBezTo>
                    <a:pt x="348" y="192"/>
                    <a:pt x="369" y="9"/>
                    <a:pt x="185"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8" name="Freeform 1279"/>
            <p:cNvSpPr>
              <a:spLocks/>
            </p:cNvSpPr>
            <p:nvPr/>
          </p:nvSpPr>
          <p:spPr bwMode="auto">
            <a:xfrm>
              <a:off x="-573087" y="-1135063"/>
              <a:ext cx="476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79" name="Freeform 1280"/>
            <p:cNvSpPr>
              <a:spLocks/>
            </p:cNvSpPr>
            <p:nvPr/>
          </p:nvSpPr>
          <p:spPr bwMode="auto">
            <a:xfrm>
              <a:off x="-1262062" y="-1135063"/>
              <a:ext cx="1382713" cy="720725"/>
            </a:xfrm>
            <a:custGeom>
              <a:avLst/>
              <a:gdLst>
                <a:gd name="T0" fmla="*/ 185 w 369"/>
                <a:gd name="T1" fmla="*/ 0 h 192"/>
                <a:gd name="T2" fmla="*/ 19 w 369"/>
                <a:gd name="T3" fmla="*/ 192 h 192"/>
                <a:gd name="T4" fmla="*/ 349 w 369"/>
                <a:gd name="T5" fmla="*/ 192 h 192"/>
                <a:gd name="T6" fmla="*/ 185 w 369"/>
                <a:gd name="T7" fmla="*/ 0 h 192"/>
              </a:gdLst>
              <a:ahLst/>
              <a:cxnLst>
                <a:cxn ang="0">
                  <a:pos x="T0" y="T1"/>
                </a:cxn>
                <a:cxn ang="0">
                  <a:pos x="T2" y="T3"/>
                </a:cxn>
                <a:cxn ang="0">
                  <a:pos x="T4" y="T5"/>
                </a:cxn>
                <a:cxn ang="0">
                  <a:pos x="T6" y="T7"/>
                </a:cxn>
              </a:cxnLst>
              <a:rect l="0" t="0" r="r" b="b"/>
              <a:pathLst>
                <a:path w="369" h="192">
                  <a:moveTo>
                    <a:pt x="185" y="0"/>
                  </a:moveTo>
                  <a:cubicBezTo>
                    <a:pt x="0" y="9"/>
                    <a:pt x="19" y="192"/>
                    <a:pt x="19" y="192"/>
                  </a:cubicBezTo>
                  <a:cubicBezTo>
                    <a:pt x="349" y="192"/>
                    <a:pt x="349" y="192"/>
                    <a:pt x="349" y="192"/>
                  </a:cubicBezTo>
                  <a:cubicBezTo>
                    <a:pt x="349" y="192"/>
                    <a:pt x="369" y="9"/>
                    <a:pt x="185" y="0"/>
                  </a:cubicBezTo>
                  <a:close/>
                </a:path>
              </a:pathLst>
            </a:custGeom>
            <a:solidFill>
              <a:srgbClr val="71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0" name="Freeform 1281"/>
            <p:cNvSpPr>
              <a:spLocks noEditPoints="1"/>
            </p:cNvSpPr>
            <p:nvPr/>
          </p:nvSpPr>
          <p:spPr bwMode="auto">
            <a:xfrm>
              <a:off x="-8710613" y="-1060450"/>
              <a:ext cx="1092200" cy="1092200"/>
            </a:xfrm>
            <a:custGeom>
              <a:avLst/>
              <a:gdLst>
                <a:gd name="T0" fmla="*/ 238 w 291"/>
                <a:gd name="T1" fmla="*/ 33 h 291"/>
                <a:gd name="T2" fmla="*/ 189 w 291"/>
                <a:gd name="T3" fmla="*/ 7 h 291"/>
                <a:gd name="T4" fmla="*/ 145 w 291"/>
                <a:gd name="T5" fmla="*/ 0 h 291"/>
                <a:gd name="T6" fmla="*/ 101 w 291"/>
                <a:gd name="T7" fmla="*/ 7 h 291"/>
                <a:gd name="T8" fmla="*/ 53 w 291"/>
                <a:gd name="T9" fmla="*/ 33 h 291"/>
                <a:gd name="T10" fmla="*/ 21 w 291"/>
                <a:gd name="T11" fmla="*/ 69 h 291"/>
                <a:gd name="T12" fmla="*/ 0 w 291"/>
                <a:gd name="T13" fmla="*/ 146 h 291"/>
                <a:gd name="T14" fmla="*/ 3 w 291"/>
                <a:gd name="T15" fmla="*/ 175 h 291"/>
                <a:gd name="T16" fmla="*/ 3 w 291"/>
                <a:gd name="T17" fmla="*/ 175 h 291"/>
                <a:gd name="T18" fmla="*/ 21 w 291"/>
                <a:gd name="T19" fmla="*/ 222 h 291"/>
                <a:gd name="T20" fmla="*/ 145 w 291"/>
                <a:gd name="T21" fmla="*/ 291 h 291"/>
                <a:gd name="T22" fmla="*/ 288 w 291"/>
                <a:gd name="T23" fmla="*/ 175 h 291"/>
                <a:gd name="T24" fmla="*/ 288 w 291"/>
                <a:gd name="T25" fmla="*/ 175 h 291"/>
                <a:gd name="T26" fmla="*/ 291 w 291"/>
                <a:gd name="T27" fmla="*/ 146 h 291"/>
                <a:gd name="T28" fmla="*/ 238 w 291"/>
                <a:gd name="T29" fmla="*/ 33 h 291"/>
                <a:gd name="T30" fmla="*/ 254 w 291"/>
                <a:gd name="T31" fmla="*/ 175 h 291"/>
                <a:gd name="T32" fmla="*/ 145 w 291"/>
                <a:gd name="T33" fmla="*/ 258 h 291"/>
                <a:gd name="T34" fmla="*/ 37 w 291"/>
                <a:gd name="T35" fmla="*/ 175 h 291"/>
                <a:gd name="T36" fmla="*/ 37 w 291"/>
                <a:gd name="T37" fmla="*/ 175 h 291"/>
                <a:gd name="T38" fmla="*/ 33 w 291"/>
                <a:gd name="T39" fmla="*/ 146 h 291"/>
                <a:gd name="T40" fmla="*/ 145 w 291"/>
                <a:gd name="T41" fmla="*/ 33 h 291"/>
                <a:gd name="T42" fmla="*/ 258 w 291"/>
                <a:gd name="T43" fmla="*/ 146 h 291"/>
                <a:gd name="T44" fmla="*/ 254 w 291"/>
                <a:gd name="T45" fmla="*/ 17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291">
                  <a:moveTo>
                    <a:pt x="238" y="33"/>
                  </a:moveTo>
                  <a:cubicBezTo>
                    <a:pt x="224" y="21"/>
                    <a:pt x="207" y="12"/>
                    <a:pt x="189" y="7"/>
                  </a:cubicBezTo>
                  <a:cubicBezTo>
                    <a:pt x="175" y="2"/>
                    <a:pt x="161" y="0"/>
                    <a:pt x="145" y="0"/>
                  </a:cubicBezTo>
                  <a:cubicBezTo>
                    <a:pt x="130" y="0"/>
                    <a:pt x="115" y="2"/>
                    <a:pt x="101" y="7"/>
                  </a:cubicBezTo>
                  <a:cubicBezTo>
                    <a:pt x="83" y="12"/>
                    <a:pt x="67" y="21"/>
                    <a:pt x="53" y="33"/>
                  </a:cubicBezTo>
                  <a:cubicBezTo>
                    <a:pt x="40" y="43"/>
                    <a:pt x="30" y="56"/>
                    <a:pt x="21" y="69"/>
                  </a:cubicBezTo>
                  <a:cubicBezTo>
                    <a:pt x="8" y="92"/>
                    <a:pt x="0" y="118"/>
                    <a:pt x="0" y="146"/>
                  </a:cubicBezTo>
                  <a:cubicBezTo>
                    <a:pt x="0" y="156"/>
                    <a:pt x="1" y="165"/>
                    <a:pt x="3" y="175"/>
                  </a:cubicBezTo>
                  <a:cubicBezTo>
                    <a:pt x="3" y="175"/>
                    <a:pt x="3" y="175"/>
                    <a:pt x="3" y="175"/>
                  </a:cubicBezTo>
                  <a:cubicBezTo>
                    <a:pt x="6" y="192"/>
                    <a:pt x="12" y="208"/>
                    <a:pt x="21" y="222"/>
                  </a:cubicBezTo>
                  <a:cubicBezTo>
                    <a:pt x="47" y="264"/>
                    <a:pt x="93" y="291"/>
                    <a:pt x="145" y="291"/>
                  </a:cubicBezTo>
                  <a:cubicBezTo>
                    <a:pt x="216" y="291"/>
                    <a:pt x="275" y="241"/>
                    <a:pt x="288" y="175"/>
                  </a:cubicBezTo>
                  <a:cubicBezTo>
                    <a:pt x="288" y="175"/>
                    <a:pt x="288" y="175"/>
                    <a:pt x="288" y="175"/>
                  </a:cubicBezTo>
                  <a:cubicBezTo>
                    <a:pt x="290" y="165"/>
                    <a:pt x="291" y="156"/>
                    <a:pt x="291" y="146"/>
                  </a:cubicBezTo>
                  <a:cubicBezTo>
                    <a:pt x="291" y="100"/>
                    <a:pt x="270" y="60"/>
                    <a:pt x="238" y="33"/>
                  </a:cubicBezTo>
                  <a:close/>
                  <a:moveTo>
                    <a:pt x="254" y="175"/>
                  </a:moveTo>
                  <a:cubicBezTo>
                    <a:pt x="241" y="223"/>
                    <a:pt x="197" y="258"/>
                    <a:pt x="145" y="258"/>
                  </a:cubicBezTo>
                  <a:cubicBezTo>
                    <a:pt x="93" y="258"/>
                    <a:pt x="50" y="223"/>
                    <a:pt x="37" y="175"/>
                  </a:cubicBezTo>
                  <a:cubicBezTo>
                    <a:pt x="37" y="175"/>
                    <a:pt x="37" y="175"/>
                    <a:pt x="37" y="175"/>
                  </a:cubicBezTo>
                  <a:cubicBezTo>
                    <a:pt x="34" y="165"/>
                    <a:pt x="33" y="156"/>
                    <a:pt x="33" y="146"/>
                  </a:cubicBezTo>
                  <a:cubicBezTo>
                    <a:pt x="33" y="83"/>
                    <a:pt x="83" y="33"/>
                    <a:pt x="145" y="33"/>
                  </a:cubicBezTo>
                  <a:cubicBezTo>
                    <a:pt x="207" y="33"/>
                    <a:pt x="258" y="83"/>
                    <a:pt x="258" y="146"/>
                  </a:cubicBezTo>
                  <a:cubicBezTo>
                    <a:pt x="258" y="156"/>
                    <a:pt x="256" y="165"/>
                    <a:pt x="254" y="175"/>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1" name="Freeform 1282"/>
            <p:cNvSpPr>
              <a:spLocks noEditPoints="1"/>
            </p:cNvSpPr>
            <p:nvPr/>
          </p:nvSpPr>
          <p:spPr bwMode="auto">
            <a:xfrm>
              <a:off x="-8586788" y="-936625"/>
              <a:ext cx="844550" cy="844550"/>
            </a:xfrm>
            <a:custGeom>
              <a:avLst/>
              <a:gdLst>
                <a:gd name="T0" fmla="*/ 112 w 225"/>
                <a:gd name="T1" fmla="*/ 0 h 225"/>
                <a:gd name="T2" fmla="*/ 0 w 225"/>
                <a:gd name="T3" fmla="*/ 113 h 225"/>
                <a:gd name="T4" fmla="*/ 4 w 225"/>
                <a:gd name="T5" fmla="*/ 142 h 225"/>
                <a:gd name="T6" fmla="*/ 4 w 225"/>
                <a:gd name="T7" fmla="*/ 142 h 225"/>
                <a:gd name="T8" fmla="*/ 112 w 225"/>
                <a:gd name="T9" fmla="*/ 225 h 225"/>
                <a:gd name="T10" fmla="*/ 221 w 225"/>
                <a:gd name="T11" fmla="*/ 142 h 225"/>
                <a:gd name="T12" fmla="*/ 221 w 225"/>
                <a:gd name="T13" fmla="*/ 142 h 225"/>
                <a:gd name="T14" fmla="*/ 225 w 225"/>
                <a:gd name="T15" fmla="*/ 113 h 225"/>
                <a:gd name="T16" fmla="*/ 112 w 225"/>
                <a:gd name="T17" fmla="*/ 0 h 225"/>
                <a:gd name="T18" fmla="*/ 211 w 225"/>
                <a:gd name="T19" fmla="*/ 142 h 225"/>
                <a:gd name="T20" fmla="*/ 117 w 225"/>
                <a:gd name="T21" fmla="*/ 215 h 225"/>
                <a:gd name="T22" fmla="*/ 14 w 225"/>
                <a:gd name="T23" fmla="*/ 142 h 225"/>
                <a:gd name="T24" fmla="*/ 14 w 225"/>
                <a:gd name="T25" fmla="*/ 142 h 225"/>
                <a:gd name="T26" fmla="*/ 10 w 225"/>
                <a:gd name="T27" fmla="*/ 117 h 225"/>
                <a:gd name="T28" fmla="*/ 108 w 225"/>
                <a:gd name="T29" fmla="*/ 10 h 225"/>
                <a:gd name="T30" fmla="*/ 215 w 225"/>
                <a:gd name="T31" fmla="*/ 108 h 225"/>
                <a:gd name="T32" fmla="*/ 211 w 225"/>
                <a:gd name="T33" fmla="*/ 14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112" y="0"/>
                  </a:moveTo>
                  <a:cubicBezTo>
                    <a:pt x="50" y="0"/>
                    <a:pt x="0" y="50"/>
                    <a:pt x="0" y="113"/>
                  </a:cubicBezTo>
                  <a:cubicBezTo>
                    <a:pt x="0" y="123"/>
                    <a:pt x="1" y="132"/>
                    <a:pt x="4" y="142"/>
                  </a:cubicBezTo>
                  <a:cubicBezTo>
                    <a:pt x="4" y="142"/>
                    <a:pt x="4" y="142"/>
                    <a:pt x="4" y="142"/>
                  </a:cubicBezTo>
                  <a:cubicBezTo>
                    <a:pt x="17" y="190"/>
                    <a:pt x="60" y="225"/>
                    <a:pt x="112" y="225"/>
                  </a:cubicBezTo>
                  <a:cubicBezTo>
                    <a:pt x="164" y="225"/>
                    <a:pt x="208" y="190"/>
                    <a:pt x="221" y="142"/>
                  </a:cubicBezTo>
                  <a:cubicBezTo>
                    <a:pt x="221" y="142"/>
                    <a:pt x="221" y="142"/>
                    <a:pt x="221" y="142"/>
                  </a:cubicBezTo>
                  <a:cubicBezTo>
                    <a:pt x="223" y="132"/>
                    <a:pt x="225" y="123"/>
                    <a:pt x="225" y="113"/>
                  </a:cubicBezTo>
                  <a:cubicBezTo>
                    <a:pt x="225" y="50"/>
                    <a:pt x="174" y="0"/>
                    <a:pt x="112" y="0"/>
                  </a:cubicBezTo>
                  <a:close/>
                  <a:moveTo>
                    <a:pt x="211" y="142"/>
                  </a:moveTo>
                  <a:cubicBezTo>
                    <a:pt x="199" y="183"/>
                    <a:pt x="162" y="213"/>
                    <a:pt x="117" y="215"/>
                  </a:cubicBezTo>
                  <a:cubicBezTo>
                    <a:pt x="69" y="217"/>
                    <a:pt x="27" y="186"/>
                    <a:pt x="14" y="142"/>
                  </a:cubicBezTo>
                  <a:cubicBezTo>
                    <a:pt x="14" y="142"/>
                    <a:pt x="14" y="142"/>
                    <a:pt x="14" y="142"/>
                  </a:cubicBezTo>
                  <a:cubicBezTo>
                    <a:pt x="12" y="134"/>
                    <a:pt x="10" y="126"/>
                    <a:pt x="10" y="117"/>
                  </a:cubicBezTo>
                  <a:cubicBezTo>
                    <a:pt x="7" y="60"/>
                    <a:pt x="51" y="13"/>
                    <a:pt x="108" y="10"/>
                  </a:cubicBezTo>
                  <a:cubicBezTo>
                    <a:pt x="164" y="7"/>
                    <a:pt x="212" y="51"/>
                    <a:pt x="215" y="108"/>
                  </a:cubicBezTo>
                  <a:cubicBezTo>
                    <a:pt x="215" y="120"/>
                    <a:pt x="214" y="131"/>
                    <a:pt x="211" y="142"/>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2" name="Freeform 1283"/>
            <p:cNvSpPr>
              <a:spLocks noEditPoints="1"/>
            </p:cNvSpPr>
            <p:nvPr/>
          </p:nvSpPr>
          <p:spPr bwMode="auto">
            <a:xfrm>
              <a:off x="-8559800" y="-909638"/>
              <a:ext cx="779463" cy="787400"/>
            </a:xfrm>
            <a:custGeom>
              <a:avLst/>
              <a:gdLst>
                <a:gd name="T0" fmla="*/ 101 w 208"/>
                <a:gd name="T1" fmla="*/ 3 h 210"/>
                <a:gd name="T2" fmla="*/ 7 w 208"/>
                <a:gd name="T3" fmla="*/ 135 h 210"/>
                <a:gd name="T4" fmla="*/ 110 w 208"/>
                <a:gd name="T5" fmla="*/ 208 h 210"/>
                <a:gd name="T6" fmla="*/ 204 w 208"/>
                <a:gd name="T7" fmla="*/ 135 h 210"/>
                <a:gd name="T8" fmla="*/ 199 w 208"/>
                <a:gd name="T9" fmla="*/ 85 h 210"/>
                <a:gd name="T10" fmla="*/ 132 w 208"/>
                <a:gd name="T11" fmla="*/ 89 h 210"/>
                <a:gd name="T12" fmla="*/ 199 w 208"/>
                <a:gd name="T13" fmla="*/ 85 h 210"/>
                <a:gd name="T14" fmla="*/ 145 w 208"/>
                <a:gd name="T15" fmla="*/ 70 h 210"/>
                <a:gd name="T16" fmla="*/ 127 w 208"/>
                <a:gd name="T17" fmla="*/ 12 h 210"/>
                <a:gd name="T18" fmla="*/ 121 w 208"/>
                <a:gd name="T19" fmla="*/ 97 h 210"/>
                <a:gd name="T20" fmla="*/ 123 w 208"/>
                <a:gd name="T21" fmla="*/ 104 h 210"/>
                <a:gd name="T22" fmla="*/ 121 w 208"/>
                <a:gd name="T23" fmla="*/ 97 h 210"/>
                <a:gd name="T24" fmla="*/ 92 w 208"/>
                <a:gd name="T25" fmla="*/ 117 h 210"/>
                <a:gd name="T26" fmla="*/ 98 w 208"/>
                <a:gd name="T27" fmla="*/ 122 h 210"/>
                <a:gd name="T28" fmla="*/ 112 w 208"/>
                <a:gd name="T29" fmla="*/ 122 h 210"/>
                <a:gd name="T30" fmla="*/ 119 w 208"/>
                <a:gd name="T31" fmla="*/ 117 h 210"/>
                <a:gd name="T32" fmla="*/ 112 w 208"/>
                <a:gd name="T33" fmla="*/ 122 h 210"/>
                <a:gd name="T34" fmla="*/ 115 w 208"/>
                <a:gd name="T35" fmla="*/ 10 h 210"/>
                <a:gd name="T36" fmla="*/ 98 w 208"/>
                <a:gd name="T37" fmla="*/ 76 h 210"/>
                <a:gd name="T38" fmla="*/ 109 w 208"/>
                <a:gd name="T39" fmla="*/ 88 h 210"/>
                <a:gd name="T40" fmla="*/ 101 w 208"/>
                <a:gd name="T41" fmla="*/ 88 h 210"/>
                <a:gd name="T42" fmla="*/ 109 w 208"/>
                <a:gd name="T43" fmla="*/ 88 h 210"/>
                <a:gd name="T44" fmla="*/ 117 w 208"/>
                <a:gd name="T45" fmla="*/ 106 h 210"/>
                <a:gd name="T46" fmla="*/ 93 w 208"/>
                <a:gd name="T47" fmla="*/ 106 h 210"/>
                <a:gd name="T48" fmla="*/ 92 w 208"/>
                <a:gd name="T49" fmla="*/ 101 h 210"/>
                <a:gd name="T50" fmla="*/ 85 w 208"/>
                <a:gd name="T51" fmla="*/ 99 h 210"/>
                <a:gd name="T52" fmla="*/ 92 w 208"/>
                <a:gd name="T53" fmla="*/ 101 h 210"/>
                <a:gd name="T54" fmla="*/ 84 w 208"/>
                <a:gd name="T55" fmla="*/ 57 h 210"/>
                <a:gd name="T56" fmla="*/ 23 w 208"/>
                <a:gd name="T57" fmla="*/ 56 h 210"/>
                <a:gd name="T58" fmla="*/ 17 w 208"/>
                <a:gd name="T59" fmla="*/ 67 h 210"/>
                <a:gd name="T60" fmla="*/ 75 w 208"/>
                <a:gd name="T61" fmla="*/ 103 h 210"/>
                <a:gd name="T62" fmla="*/ 17 w 208"/>
                <a:gd name="T63" fmla="*/ 67 h 210"/>
                <a:gd name="T64" fmla="*/ 24 w 208"/>
                <a:gd name="T65" fmla="*/ 157 h 210"/>
                <a:gd name="T66" fmla="*/ 21 w 208"/>
                <a:gd name="T67" fmla="*/ 151 h 210"/>
                <a:gd name="T68" fmla="*/ 17 w 208"/>
                <a:gd name="T69" fmla="*/ 143 h 210"/>
                <a:gd name="T70" fmla="*/ 14 w 208"/>
                <a:gd name="T71" fmla="*/ 135 h 210"/>
                <a:gd name="T72" fmla="*/ 10 w 208"/>
                <a:gd name="T73" fmla="*/ 117 h 210"/>
                <a:gd name="T74" fmla="*/ 10 w 208"/>
                <a:gd name="T75" fmla="*/ 93 h 210"/>
                <a:gd name="T76" fmla="*/ 57 w 208"/>
                <a:gd name="T77" fmla="*/ 126 h 210"/>
                <a:gd name="T78" fmla="*/ 52 w 208"/>
                <a:gd name="T79" fmla="*/ 135 h 210"/>
                <a:gd name="T80" fmla="*/ 27 w 208"/>
                <a:gd name="T81" fmla="*/ 162 h 210"/>
                <a:gd name="T82" fmla="*/ 70 w 208"/>
                <a:gd name="T83" fmla="*/ 135 h 210"/>
                <a:gd name="T84" fmla="*/ 78 w 208"/>
                <a:gd name="T85" fmla="*/ 123 h 210"/>
                <a:gd name="T86" fmla="*/ 93 w 208"/>
                <a:gd name="T87" fmla="*/ 135 h 210"/>
                <a:gd name="T88" fmla="*/ 51 w 208"/>
                <a:gd name="T89" fmla="*/ 185 h 210"/>
                <a:gd name="T90" fmla="*/ 110 w 208"/>
                <a:gd name="T91" fmla="*/ 202 h 210"/>
                <a:gd name="T92" fmla="*/ 94 w 208"/>
                <a:gd name="T93" fmla="*/ 158 h 210"/>
                <a:gd name="T94" fmla="*/ 143 w 208"/>
                <a:gd name="T95" fmla="*/ 194 h 210"/>
                <a:gd name="T96" fmla="*/ 154 w 208"/>
                <a:gd name="T97" fmla="*/ 189 h 210"/>
                <a:gd name="T98" fmla="*/ 116 w 208"/>
                <a:gd name="T99" fmla="*/ 135 h 210"/>
                <a:gd name="T100" fmla="*/ 128 w 208"/>
                <a:gd name="T101" fmla="*/ 126 h 210"/>
                <a:gd name="T102" fmla="*/ 134 w 208"/>
                <a:gd name="T103" fmla="*/ 135 h 210"/>
                <a:gd name="T104" fmla="*/ 154 w 208"/>
                <a:gd name="T105" fmla="*/ 189 h 210"/>
                <a:gd name="T106" fmla="*/ 194 w 208"/>
                <a:gd name="T107" fmla="*/ 142 h 210"/>
                <a:gd name="T108" fmla="*/ 186 w 208"/>
                <a:gd name="T109" fmla="*/ 158 h 210"/>
                <a:gd name="T110" fmla="*/ 181 w 208"/>
                <a:gd name="T111" fmla="*/ 164 h 210"/>
                <a:gd name="T112" fmla="*/ 174 w 208"/>
                <a:gd name="T113" fmla="*/ 172 h 210"/>
                <a:gd name="T114" fmla="*/ 153 w 208"/>
                <a:gd name="T115" fmla="*/ 135 h 210"/>
                <a:gd name="T116" fmla="*/ 157 w 208"/>
                <a:gd name="T117" fmla="*/ 118 h 210"/>
                <a:gd name="T118" fmla="*/ 201 w 208"/>
                <a:gd name="T119" fmla="*/ 101 h 210"/>
                <a:gd name="T120" fmla="*/ 201 w 208"/>
                <a:gd name="T121" fmla="*/ 115 h 210"/>
                <a:gd name="T122" fmla="*/ 200 w 208"/>
                <a:gd name="T123" fmla="*/ 123 h 210"/>
                <a:gd name="T124" fmla="*/ 198 w 208"/>
                <a:gd name="T125"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210">
                  <a:moveTo>
                    <a:pt x="208" y="101"/>
                  </a:moveTo>
                  <a:cubicBezTo>
                    <a:pt x="205" y="44"/>
                    <a:pt x="157" y="0"/>
                    <a:pt x="101" y="3"/>
                  </a:cubicBezTo>
                  <a:cubicBezTo>
                    <a:pt x="44" y="6"/>
                    <a:pt x="0" y="53"/>
                    <a:pt x="3" y="110"/>
                  </a:cubicBezTo>
                  <a:cubicBezTo>
                    <a:pt x="3" y="119"/>
                    <a:pt x="5" y="127"/>
                    <a:pt x="7" y="135"/>
                  </a:cubicBezTo>
                  <a:cubicBezTo>
                    <a:pt x="7" y="135"/>
                    <a:pt x="7" y="135"/>
                    <a:pt x="7" y="135"/>
                  </a:cubicBezTo>
                  <a:cubicBezTo>
                    <a:pt x="20" y="179"/>
                    <a:pt x="62" y="210"/>
                    <a:pt x="110" y="208"/>
                  </a:cubicBezTo>
                  <a:cubicBezTo>
                    <a:pt x="155" y="206"/>
                    <a:pt x="192" y="176"/>
                    <a:pt x="204" y="135"/>
                  </a:cubicBezTo>
                  <a:cubicBezTo>
                    <a:pt x="204" y="135"/>
                    <a:pt x="204" y="135"/>
                    <a:pt x="204" y="135"/>
                  </a:cubicBezTo>
                  <a:cubicBezTo>
                    <a:pt x="207" y="124"/>
                    <a:pt x="208" y="113"/>
                    <a:pt x="208" y="101"/>
                  </a:cubicBezTo>
                  <a:close/>
                  <a:moveTo>
                    <a:pt x="199" y="85"/>
                  </a:moveTo>
                  <a:cubicBezTo>
                    <a:pt x="137" y="108"/>
                    <a:pt x="137" y="108"/>
                    <a:pt x="137" y="108"/>
                  </a:cubicBezTo>
                  <a:cubicBezTo>
                    <a:pt x="132" y="89"/>
                    <a:pt x="132" y="89"/>
                    <a:pt x="132" y="89"/>
                  </a:cubicBezTo>
                  <a:cubicBezTo>
                    <a:pt x="196" y="74"/>
                    <a:pt x="196" y="74"/>
                    <a:pt x="196" y="74"/>
                  </a:cubicBezTo>
                  <a:cubicBezTo>
                    <a:pt x="197" y="77"/>
                    <a:pt x="198" y="81"/>
                    <a:pt x="199" y="85"/>
                  </a:cubicBezTo>
                  <a:close/>
                  <a:moveTo>
                    <a:pt x="190" y="60"/>
                  </a:moveTo>
                  <a:cubicBezTo>
                    <a:pt x="145" y="70"/>
                    <a:pt x="145" y="70"/>
                    <a:pt x="145" y="70"/>
                  </a:cubicBezTo>
                  <a:cubicBezTo>
                    <a:pt x="132" y="60"/>
                    <a:pt x="132" y="60"/>
                    <a:pt x="132" y="60"/>
                  </a:cubicBezTo>
                  <a:cubicBezTo>
                    <a:pt x="127" y="12"/>
                    <a:pt x="127" y="12"/>
                    <a:pt x="127" y="12"/>
                  </a:cubicBezTo>
                  <a:cubicBezTo>
                    <a:pt x="154" y="18"/>
                    <a:pt x="177" y="36"/>
                    <a:pt x="190" y="60"/>
                  </a:cubicBezTo>
                  <a:close/>
                  <a:moveTo>
                    <a:pt x="121" y="97"/>
                  </a:moveTo>
                  <a:cubicBezTo>
                    <a:pt x="123" y="96"/>
                    <a:pt x="125" y="97"/>
                    <a:pt x="126" y="99"/>
                  </a:cubicBezTo>
                  <a:cubicBezTo>
                    <a:pt x="126" y="101"/>
                    <a:pt x="125" y="103"/>
                    <a:pt x="123" y="104"/>
                  </a:cubicBezTo>
                  <a:cubicBezTo>
                    <a:pt x="121" y="105"/>
                    <a:pt x="119" y="103"/>
                    <a:pt x="118" y="101"/>
                  </a:cubicBezTo>
                  <a:cubicBezTo>
                    <a:pt x="117" y="99"/>
                    <a:pt x="119" y="97"/>
                    <a:pt x="121" y="97"/>
                  </a:cubicBezTo>
                  <a:close/>
                  <a:moveTo>
                    <a:pt x="93" y="123"/>
                  </a:moveTo>
                  <a:cubicBezTo>
                    <a:pt x="91" y="121"/>
                    <a:pt x="91" y="119"/>
                    <a:pt x="92" y="117"/>
                  </a:cubicBezTo>
                  <a:cubicBezTo>
                    <a:pt x="93" y="116"/>
                    <a:pt x="95" y="115"/>
                    <a:pt x="97" y="117"/>
                  </a:cubicBezTo>
                  <a:cubicBezTo>
                    <a:pt x="99" y="118"/>
                    <a:pt x="99" y="120"/>
                    <a:pt x="98" y="122"/>
                  </a:cubicBezTo>
                  <a:cubicBezTo>
                    <a:pt x="97" y="124"/>
                    <a:pt x="95" y="124"/>
                    <a:pt x="93" y="123"/>
                  </a:cubicBezTo>
                  <a:close/>
                  <a:moveTo>
                    <a:pt x="112" y="122"/>
                  </a:moveTo>
                  <a:cubicBezTo>
                    <a:pt x="111" y="120"/>
                    <a:pt x="111" y="118"/>
                    <a:pt x="113" y="117"/>
                  </a:cubicBezTo>
                  <a:cubicBezTo>
                    <a:pt x="115" y="115"/>
                    <a:pt x="117" y="116"/>
                    <a:pt x="119" y="117"/>
                  </a:cubicBezTo>
                  <a:cubicBezTo>
                    <a:pt x="120" y="119"/>
                    <a:pt x="119" y="121"/>
                    <a:pt x="118" y="123"/>
                  </a:cubicBezTo>
                  <a:cubicBezTo>
                    <a:pt x="116" y="124"/>
                    <a:pt x="114" y="124"/>
                    <a:pt x="112" y="122"/>
                  </a:cubicBezTo>
                  <a:close/>
                  <a:moveTo>
                    <a:pt x="103" y="10"/>
                  </a:moveTo>
                  <a:cubicBezTo>
                    <a:pt x="107" y="10"/>
                    <a:pt x="111" y="10"/>
                    <a:pt x="115" y="10"/>
                  </a:cubicBezTo>
                  <a:cubicBezTo>
                    <a:pt x="117" y="76"/>
                    <a:pt x="117" y="76"/>
                    <a:pt x="117" y="76"/>
                  </a:cubicBezTo>
                  <a:cubicBezTo>
                    <a:pt x="98" y="76"/>
                    <a:pt x="98" y="76"/>
                    <a:pt x="98" y="76"/>
                  </a:cubicBezTo>
                  <a:lnTo>
                    <a:pt x="103" y="10"/>
                  </a:lnTo>
                  <a:close/>
                  <a:moveTo>
                    <a:pt x="109" y="88"/>
                  </a:moveTo>
                  <a:cubicBezTo>
                    <a:pt x="109" y="90"/>
                    <a:pt x="107" y="92"/>
                    <a:pt x="105" y="92"/>
                  </a:cubicBezTo>
                  <a:cubicBezTo>
                    <a:pt x="103" y="92"/>
                    <a:pt x="101" y="90"/>
                    <a:pt x="101" y="88"/>
                  </a:cubicBezTo>
                  <a:cubicBezTo>
                    <a:pt x="101" y="86"/>
                    <a:pt x="103" y="84"/>
                    <a:pt x="105" y="84"/>
                  </a:cubicBezTo>
                  <a:cubicBezTo>
                    <a:pt x="107" y="84"/>
                    <a:pt x="109" y="86"/>
                    <a:pt x="109" y="88"/>
                  </a:cubicBezTo>
                  <a:close/>
                  <a:moveTo>
                    <a:pt x="105" y="94"/>
                  </a:moveTo>
                  <a:cubicBezTo>
                    <a:pt x="112" y="94"/>
                    <a:pt x="117" y="99"/>
                    <a:pt x="117" y="106"/>
                  </a:cubicBezTo>
                  <a:cubicBezTo>
                    <a:pt x="117" y="112"/>
                    <a:pt x="112" y="118"/>
                    <a:pt x="105" y="118"/>
                  </a:cubicBezTo>
                  <a:cubicBezTo>
                    <a:pt x="99" y="118"/>
                    <a:pt x="93" y="112"/>
                    <a:pt x="93" y="106"/>
                  </a:cubicBezTo>
                  <a:cubicBezTo>
                    <a:pt x="93" y="99"/>
                    <a:pt x="99" y="94"/>
                    <a:pt x="105" y="94"/>
                  </a:cubicBezTo>
                  <a:close/>
                  <a:moveTo>
                    <a:pt x="92" y="101"/>
                  </a:moveTo>
                  <a:cubicBezTo>
                    <a:pt x="92" y="103"/>
                    <a:pt x="89" y="105"/>
                    <a:pt x="87" y="104"/>
                  </a:cubicBezTo>
                  <a:cubicBezTo>
                    <a:pt x="85" y="103"/>
                    <a:pt x="84" y="101"/>
                    <a:pt x="85" y="99"/>
                  </a:cubicBezTo>
                  <a:cubicBezTo>
                    <a:pt x="86" y="97"/>
                    <a:pt x="88" y="96"/>
                    <a:pt x="90" y="97"/>
                  </a:cubicBezTo>
                  <a:cubicBezTo>
                    <a:pt x="92" y="97"/>
                    <a:pt x="93" y="99"/>
                    <a:pt x="92" y="101"/>
                  </a:cubicBezTo>
                  <a:close/>
                  <a:moveTo>
                    <a:pt x="88" y="11"/>
                  </a:moveTo>
                  <a:cubicBezTo>
                    <a:pt x="84" y="57"/>
                    <a:pt x="84" y="57"/>
                    <a:pt x="84" y="57"/>
                  </a:cubicBezTo>
                  <a:cubicBezTo>
                    <a:pt x="71" y="66"/>
                    <a:pt x="71" y="66"/>
                    <a:pt x="71" y="66"/>
                  </a:cubicBezTo>
                  <a:cubicBezTo>
                    <a:pt x="23" y="56"/>
                    <a:pt x="23" y="56"/>
                    <a:pt x="23" y="56"/>
                  </a:cubicBezTo>
                  <a:cubicBezTo>
                    <a:pt x="37" y="33"/>
                    <a:pt x="60" y="16"/>
                    <a:pt x="88" y="11"/>
                  </a:cubicBezTo>
                  <a:close/>
                  <a:moveTo>
                    <a:pt x="17" y="67"/>
                  </a:moveTo>
                  <a:cubicBezTo>
                    <a:pt x="81" y="85"/>
                    <a:pt x="81" y="85"/>
                    <a:pt x="81" y="85"/>
                  </a:cubicBezTo>
                  <a:cubicBezTo>
                    <a:pt x="75" y="103"/>
                    <a:pt x="75" y="103"/>
                    <a:pt x="75" y="103"/>
                  </a:cubicBezTo>
                  <a:cubicBezTo>
                    <a:pt x="13" y="78"/>
                    <a:pt x="13" y="78"/>
                    <a:pt x="13" y="78"/>
                  </a:cubicBezTo>
                  <a:cubicBezTo>
                    <a:pt x="14" y="74"/>
                    <a:pt x="17" y="67"/>
                    <a:pt x="17" y="67"/>
                  </a:cubicBezTo>
                  <a:close/>
                  <a:moveTo>
                    <a:pt x="27" y="162"/>
                  </a:moveTo>
                  <a:cubicBezTo>
                    <a:pt x="26" y="160"/>
                    <a:pt x="25" y="158"/>
                    <a:pt x="24" y="157"/>
                  </a:cubicBezTo>
                  <a:cubicBezTo>
                    <a:pt x="24" y="156"/>
                    <a:pt x="23" y="156"/>
                    <a:pt x="23" y="155"/>
                  </a:cubicBezTo>
                  <a:cubicBezTo>
                    <a:pt x="22" y="154"/>
                    <a:pt x="21" y="152"/>
                    <a:pt x="21" y="151"/>
                  </a:cubicBezTo>
                  <a:cubicBezTo>
                    <a:pt x="20" y="149"/>
                    <a:pt x="19" y="147"/>
                    <a:pt x="18" y="146"/>
                  </a:cubicBezTo>
                  <a:cubicBezTo>
                    <a:pt x="18" y="145"/>
                    <a:pt x="17" y="144"/>
                    <a:pt x="17" y="143"/>
                  </a:cubicBezTo>
                  <a:cubicBezTo>
                    <a:pt x="16" y="141"/>
                    <a:pt x="15" y="138"/>
                    <a:pt x="14" y="136"/>
                  </a:cubicBezTo>
                  <a:cubicBezTo>
                    <a:pt x="14" y="135"/>
                    <a:pt x="14" y="135"/>
                    <a:pt x="14" y="135"/>
                  </a:cubicBezTo>
                  <a:cubicBezTo>
                    <a:pt x="14" y="135"/>
                    <a:pt x="14" y="135"/>
                    <a:pt x="14" y="135"/>
                  </a:cubicBezTo>
                  <a:cubicBezTo>
                    <a:pt x="12" y="129"/>
                    <a:pt x="11" y="123"/>
                    <a:pt x="10" y="117"/>
                  </a:cubicBezTo>
                  <a:cubicBezTo>
                    <a:pt x="10" y="115"/>
                    <a:pt x="9" y="112"/>
                    <a:pt x="9" y="110"/>
                  </a:cubicBezTo>
                  <a:cubicBezTo>
                    <a:pt x="9" y="104"/>
                    <a:pt x="9" y="98"/>
                    <a:pt x="10" y="93"/>
                  </a:cubicBezTo>
                  <a:cubicBezTo>
                    <a:pt x="53" y="111"/>
                    <a:pt x="53" y="111"/>
                    <a:pt x="53" y="111"/>
                  </a:cubicBezTo>
                  <a:cubicBezTo>
                    <a:pt x="57" y="126"/>
                    <a:pt x="57" y="126"/>
                    <a:pt x="57" y="126"/>
                  </a:cubicBezTo>
                  <a:cubicBezTo>
                    <a:pt x="52" y="135"/>
                    <a:pt x="52" y="135"/>
                    <a:pt x="52" y="135"/>
                  </a:cubicBezTo>
                  <a:cubicBezTo>
                    <a:pt x="52" y="135"/>
                    <a:pt x="52" y="135"/>
                    <a:pt x="52" y="135"/>
                  </a:cubicBezTo>
                  <a:cubicBezTo>
                    <a:pt x="33" y="168"/>
                    <a:pt x="33" y="168"/>
                    <a:pt x="33" y="168"/>
                  </a:cubicBezTo>
                  <a:cubicBezTo>
                    <a:pt x="31" y="166"/>
                    <a:pt x="29" y="164"/>
                    <a:pt x="27" y="162"/>
                  </a:cubicBezTo>
                  <a:close/>
                  <a:moveTo>
                    <a:pt x="41" y="177"/>
                  </a:moveTo>
                  <a:cubicBezTo>
                    <a:pt x="70" y="135"/>
                    <a:pt x="70" y="135"/>
                    <a:pt x="70" y="135"/>
                  </a:cubicBezTo>
                  <a:cubicBezTo>
                    <a:pt x="70" y="135"/>
                    <a:pt x="70" y="135"/>
                    <a:pt x="70" y="135"/>
                  </a:cubicBezTo>
                  <a:cubicBezTo>
                    <a:pt x="78" y="123"/>
                    <a:pt x="78" y="123"/>
                    <a:pt x="78" y="123"/>
                  </a:cubicBezTo>
                  <a:cubicBezTo>
                    <a:pt x="93" y="134"/>
                    <a:pt x="93" y="134"/>
                    <a:pt x="93" y="134"/>
                  </a:cubicBezTo>
                  <a:cubicBezTo>
                    <a:pt x="93" y="135"/>
                    <a:pt x="93" y="135"/>
                    <a:pt x="93" y="135"/>
                  </a:cubicBezTo>
                  <a:cubicBezTo>
                    <a:pt x="93" y="135"/>
                    <a:pt x="93" y="135"/>
                    <a:pt x="93" y="135"/>
                  </a:cubicBezTo>
                  <a:cubicBezTo>
                    <a:pt x="51" y="185"/>
                    <a:pt x="51" y="185"/>
                    <a:pt x="51" y="185"/>
                  </a:cubicBezTo>
                  <a:cubicBezTo>
                    <a:pt x="48" y="182"/>
                    <a:pt x="44" y="180"/>
                    <a:pt x="41" y="177"/>
                  </a:cubicBezTo>
                  <a:close/>
                  <a:moveTo>
                    <a:pt x="110" y="202"/>
                  </a:moveTo>
                  <a:cubicBezTo>
                    <a:pt x="93" y="202"/>
                    <a:pt x="77" y="199"/>
                    <a:pt x="63" y="192"/>
                  </a:cubicBezTo>
                  <a:cubicBezTo>
                    <a:pt x="94" y="158"/>
                    <a:pt x="94" y="158"/>
                    <a:pt x="94" y="158"/>
                  </a:cubicBezTo>
                  <a:cubicBezTo>
                    <a:pt x="110" y="158"/>
                    <a:pt x="110" y="158"/>
                    <a:pt x="110" y="158"/>
                  </a:cubicBezTo>
                  <a:cubicBezTo>
                    <a:pt x="143" y="194"/>
                    <a:pt x="143" y="194"/>
                    <a:pt x="143" y="194"/>
                  </a:cubicBezTo>
                  <a:cubicBezTo>
                    <a:pt x="132" y="198"/>
                    <a:pt x="121" y="201"/>
                    <a:pt x="110" y="202"/>
                  </a:cubicBezTo>
                  <a:close/>
                  <a:moveTo>
                    <a:pt x="154" y="189"/>
                  </a:moveTo>
                  <a:cubicBezTo>
                    <a:pt x="113" y="137"/>
                    <a:pt x="113" y="137"/>
                    <a:pt x="113" y="137"/>
                  </a:cubicBezTo>
                  <a:cubicBezTo>
                    <a:pt x="116" y="135"/>
                    <a:pt x="116" y="135"/>
                    <a:pt x="116" y="135"/>
                  </a:cubicBezTo>
                  <a:cubicBezTo>
                    <a:pt x="116" y="135"/>
                    <a:pt x="116" y="135"/>
                    <a:pt x="116" y="135"/>
                  </a:cubicBezTo>
                  <a:cubicBezTo>
                    <a:pt x="128" y="126"/>
                    <a:pt x="128" y="126"/>
                    <a:pt x="128" y="126"/>
                  </a:cubicBezTo>
                  <a:cubicBezTo>
                    <a:pt x="134" y="135"/>
                    <a:pt x="134" y="135"/>
                    <a:pt x="134" y="135"/>
                  </a:cubicBezTo>
                  <a:cubicBezTo>
                    <a:pt x="134" y="135"/>
                    <a:pt x="134" y="135"/>
                    <a:pt x="134" y="135"/>
                  </a:cubicBezTo>
                  <a:cubicBezTo>
                    <a:pt x="164" y="182"/>
                    <a:pt x="164" y="182"/>
                    <a:pt x="164" y="182"/>
                  </a:cubicBezTo>
                  <a:cubicBezTo>
                    <a:pt x="160" y="184"/>
                    <a:pt x="157" y="186"/>
                    <a:pt x="154" y="189"/>
                  </a:cubicBezTo>
                  <a:close/>
                  <a:moveTo>
                    <a:pt x="197" y="135"/>
                  </a:moveTo>
                  <a:cubicBezTo>
                    <a:pt x="196" y="137"/>
                    <a:pt x="195" y="140"/>
                    <a:pt x="194" y="142"/>
                  </a:cubicBezTo>
                  <a:cubicBezTo>
                    <a:pt x="193" y="145"/>
                    <a:pt x="191" y="148"/>
                    <a:pt x="190" y="151"/>
                  </a:cubicBezTo>
                  <a:cubicBezTo>
                    <a:pt x="189" y="153"/>
                    <a:pt x="187" y="156"/>
                    <a:pt x="186" y="158"/>
                  </a:cubicBezTo>
                  <a:cubicBezTo>
                    <a:pt x="186" y="158"/>
                    <a:pt x="186" y="158"/>
                    <a:pt x="186" y="158"/>
                  </a:cubicBezTo>
                  <a:cubicBezTo>
                    <a:pt x="184" y="160"/>
                    <a:pt x="183" y="162"/>
                    <a:pt x="181" y="164"/>
                  </a:cubicBezTo>
                  <a:cubicBezTo>
                    <a:pt x="181" y="165"/>
                    <a:pt x="180" y="166"/>
                    <a:pt x="179" y="166"/>
                  </a:cubicBezTo>
                  <a:cubicBezTo>
                    <a:pt x="178" y="168"/>
                    <a:pt x="176" y="170"/>
                    <a:pt x="174" y="172"/>
                  </a:cubicBezTo>
                  <a:cubicBezTo>
                    <a:pt x="153" y="135"/>
                    <a:pt x="153" y="135"/>
                    <a:pt x="153" y="135"/>
                  </a:cubicBezTo>
                  <a:cubicBezTo>
                    <a:pt x="153" y="135"/>
                    <a:pt x="153" y="135"/>
                    <a:pt x="153" y="135"/>
                  </a:cubicBezTo>
                  <a:cubicBezTo>
                    <a:pt x="151" y="132"/>
                    <a:pt x="151" y="132"/>
                    <a:pt x="151" y="132"/>
                  </a:cubicBezTo>
                  <a:cubicBezTo>
                    <a:pt x="157" y="118"/>
                    <a:pt x="157" y="118"/>
                    <a:pt x="157" y="118"/>
                  </a:cubicBezTo>
                  <a:cubicBezTo>
                    <a:pt x="201" y="97"/>
                    <a:pt x="201" y="97"/>
                    <a:pt x="201" y="97"/>
                  </a:cubicBezTo>
                  <a:cubicBezTo>
                    <a:pt x="201" y="99"/>
                    <a:pt x="201" y="100"/>
                    <a:pt x="201" y="101"/>
                  </a:cubicBezTo>
                  <a:cubicBezTo>
                    <a:pt x="201" y="103"/>
                    <a:pt x="201" y="104"/>
                    <a:pt x="201" y="106"/>
                  </a:cubicBezTo>
                  <a:cubicBezTo>
                    <a:pt x="201" y="109"/>
                    <a:pt x="201" y="112"/>
                    <a:pt x="201" y="115"/>
                  </a:cubicBezTo>
                  <a:cubicBezTo>
                    <a:pt x="201" y="115"/>
                    <a:pt x="201" y="115"/>
                    <a:pt x="201" y="115"/>
                  </a:cubicBezTo>
                  <a:cubicBezTo>
                    <a:pt x="201" y="118"/>
                    <a:pt x="200" y="121"/>
                    <a:pt x="200" y="123"/>
                  </a:cubicBezTo>
                  <a:cubicBezTo>
                    <a:pt x="199" y="124"/>
                    <a:pt x="199" y="125"/>
                    <a:pt x="199" y="126"/>
                  </a:cubicBezTo>
                  <a:cubicBezTo>
                    <a:pt x="199" y="127"/>
                    <a:pt x="199" y="128"/>
                    <a:pt x="198" y="129"/>
                  </a:cubicBezTo>
                  <a:cubicBezTo>
                    <a:pt x="198" y="131"/>
                    <a:pt x="197" y="133"/>
                    <a:pt x="197" y="135"/>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3" name="Oval 1284"/>
            <p:cNvSpPr>
              <a:spLocks noChangeArrowheads="1"/>
            </p:cNvSpPr>
            <p:nvPr/>
          </p:nvSpPr>
          <p:spPr bwMode="auto">
            <a:xfrm>
              <a:off x="-8181975" y="-595313"/>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4" name="Freeform 1285"/>
            <p:cNvSpPr>
              <a:spLocks/>
            </p:cNvSpPr>
            <p:nvPr/>
          </p:nvSpPr>
          <p:spPr bwMode="auto">
            <a:xfrm>
              <a:off x="-8121650" y="-549275"/>
              <a:ext cx="33338" cy="33338"/>
            </a:xfrm>
            <a:custGeom>
              <a:avLst/>
              <a:gdLst>
                <a:gd name="T0" fmla="*/ 8 w 9"/>
                <a:gd name="T1" fmla="*/ 3 h 9"/>
                <a:gd name="T2" fmla="*/ 6 w 9"/>
                <a:gd name="T3" fmla="*/ 8 h 9"/>
                <a:gd name="T4" fmla="*/ 1 w 9"/>
                <a:gd name="T5" fmla="*/ 5 h 9"/>
                <a:gd name="T6" fmla="*/ 4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8" y="7"/>
                    <a:pt x="6" y="8"/>
                  </a:cubicBezTo>
                  <a:cubicBezTo>
                    <a:pt x="4" y="9"/>
                    <a:pt x="2" y="7"/>
                    <a:pt x="1" y="5"/>
                  </a:cubicBezTo>
                  <a:cubicBezTo>
                    <a:pt x="0" y="3"/>
                    <a:pt x="2" y="1"/>
                    <a:pt x="4" y="1"/>
                  </a:cubicBezTo>
                  <a:cubicBezTo>
                    <a:pt x="6" y="0"/>
                    <a:pt x="8" y="1"/>
                    <a:pt x="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5" name="Freeform 1286"/>
            <p:cNvSpPr>
              <a:spLocks/>
            </p:cNvSpPr>
            <p:nvPr/>
          </p:nvSpPr>
          <p:spPr bwMode="auto">
            <a:xfrm>
              <a:off x="-8143875" y="-477838"/>
              <a:ext cx="33338" cy="33338"/>
            </a:xfrm>
            <a:custGeom>
              <a:avLst/>
              <a:gdLst>
                <a:gd name="T0" fmla="*/ 7 w 9"/>
                <a:gd name="T1" fmla="*/ 8 h 9"/>
                <a:gd name="T2" fmla="*/ 1 w 9"/>
                <a:gd name="T3" fmla="*/ 7 h 9"/>
                <a:gd name="T4" fmla="*/ 2 w 9"/>
                <a:gd name="T5" fmla="*/ 2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9"/>
                    <a:pt x="1" y="7"/>
                  </a:cubicBezTo>
                  <a:cubicBezTo>
                    <a:pt x="0" y="5"/>
                    <a:pt x="0" y="3"/>
                    <a:pt x="2" y="2"/>
                  </a:cubicBezTo>
                  <a:cubicBezTo>
                    <a:pt x="4" y="0"/>
                    <a:pt x="6" y="1"/>
                    <a:pt x="8" y="2"/>
                  </a:cubicBezTo>
                  <a:cubicBezTo>
                    <a:pt x="9" y="4"/>
                    <a:pt x="8"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6" name="Freeform 1287"/>
            <p:cNvSpPr>
              <a:spLocks/>
            </p:cNvSpPr>
            <p:nvPr/>
          </p:nvSpPr>
          <p:spPr bwMode="auto">
            <a:xfrm>
              <a:off x="-8218488" y="-477838"/>
              <a:ext cx="30163" cy="33338"/>
            </a:xfrm>
            <a:custGeom>
              <a:avLst/>
              <a:gdLst>
                <a:gd name="T0" fmla="*/ 7 w 8"/>
                <a:gd name="T1" fmla="*/ 7 h 9"/>
                <a:gd name="T2" fmla="*/ 2 w 8"/>
                <a:gd name="T3" fmla="*/ 8 h 9"/>
                <a:gd name="T4" fmla="*/ 1 w 8"/>
                <a:gd name="T5" fmla="*/ 2 h 9"/>
                <a:gd name="T6" fmla="*/ 6 w 8"/>
                <a:gd name="T7" fmla="*/ 2 h 9"/>
                <a:gd name="T8" fmla="*/ 7 w 8"/>
                <a:gd name="T9" fmla="*/ 7 h 9"/>
              </a:gdLst>
              <a:ahLst/>
              <a:cxnLst>
                <a:cxn ang="0">
                  <a:pos x="T0" y="T1"/>
                </a:cxn>
                <a:cxn ang="0">
                  <a:pos x="T2" y="T3"/>
                </a:cxn>
                <a:cxn ang="0">
                  <a:pos x="T4" y="T5"/>
                </a:cxn>
                <a:cxn ang="0">
                  <a:pos x="T6" y="T7"/>
                </a:cxn>
                <a:cxn ang="0">
                  <a:pos x="T8" y="T9"/>
                </a:cxn>
              </a:cxnLst>
              <a:rect l="0" t="0" r="r" b="b"/>
              <a:pathLst>
                <a:path w="8" h="9">
                  <a:moveTo>
                    <a:pt x="7" y="7"/>
                  </a:moveTo>
                  <a:cubicBezTo>
                    <a:pt x="6" y="9"/>
                    <a:pt x="4" y="9"/>
                    <a:pt x="2" y="8"/>
                  </a:cubicBezTo>
                  <a:cubicBezTo>
                    <a:pt x="0" y="7"/>
                    <a:pt x="0" y="4"/>
                    <a:pt x="1" y="2"/>
                  </a:cubicBezTo>
                  <a:cubicBezTo>
                    <a:pt x="2" y="1"/>
                    <a:pt x="5" y="0"/>
                    <a:pt x="6" y="2"/>
                  </a:cubicBezTo>
                  <a:cubicBezTo>
                    <a:pt x="8" y="3"/>
                    <a:pt x="8" y="5"/>
                    <a:pt x="7"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7" name="Freeform 1288"/>
            <p:cNvSpPr>
              <a:spLocks/>
            </p:cNvSpPr>
            <p:nvPr/>
          </p:nvSpPr>
          <p:spPr bwMode="auto">
            <a:xfrm>
              <a:off x="-8245475" y="-549275"/>
              <a:ext cx="33338" cy="33338"/>
            </a:xfrm>
            <a:custGeom>
              <a:avLst/>
              <a:gdLst>
                <a:gd name="T0" fmla="*/ 8 w 9"/>
                <a:gd name="T1" fmla="*/ 5 h 9"/>
                <a:gd name="T2" fmla="*/ 3 w 9"/>
                <a:gd name="T3" fmla="*/ 8 h 9"/>
                <a:gd name="T4" fmla="*/ 1 w 9"/>
                <a:gd name="T5" fmla="*/ 3 h 9"/>
                <a:gd name="T6" fmla="*/ 6 w 9"/>
                <a:gd name="T7" fmla="*/ 1 h 9"/>
                <a:gd name="T8" fmla="*/ 8 w 9"/>
                <a:gd name="T9" fmla="*/ 5 h 9"/>
              </a:gdLst>
              <a:ahLst/>
              <a:cxnLst>
                <a:cxn ang="0">
                  <a:pos x="T0" y="T1"/>
                </a:cxn>
                <a:cxn ang="0">
                  <a:pos x="T2" y="T3"/>
                </a:cxn>
                <a:cxn ang="0">
                  <a:pos x="T4" y="T5"/>
                </a:cxn>
                <a:cxn ang="0">
                  <a:pos x="T6" y="T7"/>
                </a:cxn>
                <a:cxn ang="0">
                  <a:pos x="T8" y="T9"/>
                </a:cxn>
              </a:cxnLst>
              <a:rect l="0" t="0" r="r" b="b"/>
              <a:pathLst>
                <a:path w="9" h="9">
                  <a:moveTo>
                    <a:pt x="8" y="5"/>
                  </a:moveTo>
                  <a:cubicBezTo>
                    <a:pt x="8" y="7"/>
                    <a:pt x="5" y="9"/>
                    <a:pt x="3" y="8"/>
                  </a:cubicBezTo>
                  <a:cubicBezTo>
                    <a:pt x="1" y="7"/>
                    <a:pt x="0" y="5"/>
                    <a:pt x="1" y="3"/>
                  </a:cubicBezTo>
                  <a:cubicBezTo>
                    <a:pt x="2" y="1"/>
                    <a:pt x="4" y="0"/>
                    <a:pt x="6" y="1"/>
                  </a:cubicBezTo>
                  <a:cubicBezTo>
                    <a:pt x="8" y="1"/>
                    <a:pt x="9" y="3"/>
                    <a:pt x="8"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8" name="Oval 1289"/>
            <p:cNvSpPr>
              <a:spLocks noChangeArrowheads="1"/>
            </p:cNvSpPr>
            <p:nvPr/>
          </p:nvSpPr>
          <p:spPr bwMode="auto">
            <a:xfrm>
              <a:off x="-8212138" y="-557213"/>
              <a:ext cx="90488"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89" name="Freeform 1290"/>
            <p:cNvSpPr>
              <a:spLocks/>
            </p:cNvSpPr>
            <p:nvPr/>
          </p:nvSpPr>
          <p:spPr bwMode="auto">
            <a:xfrm>
              <a:off x="-8405813" y="-449263"/>
              <a:ext cx="193675" cy="233363"/>
            </a:xfrm>
            <a:custGeom>
              <a:avLst/>
              <a:gdLst>
                <a:gd name="T0" fmla="*/ 52 w 52"/>
                <a:gd name="T1" fmla="*/ 11 h 62"/>
                <a:gd name="T2" fmla="*/ 10 w 52"/>
                <a:gd name="T3" fmla="*/ 62 h 62"/>
                <a:gd name="T4" fmla="*/ 0 w 52"/>
                <a:gd name="T5" fmla="*/ 54 h 62"/>
                <a:gd name="T6" fmla="*/ 37 w 52"/>
                <a:gd name="T7" fmla="*/ 0 h 62"/>
                <a:gd name="T8" fmla="*/ 52 w 52"/>
                <a:gd name="T9" fmla="*/ 11 h 62"/>
              </a:gdLst>
              <a:ahLst/>
              <a:cxnLst>
                <a:cxn ang="0">
                  <a:pos x="T0" y="T1"/>
                </a:cxn>
                <a:cxn ang="0">
                  <a:pos x="T2" y="T3"/>
                </a:cxn>
                <a:cxn ang="0">
                  <a:pos x="T4" y="T5"/>
                </a:cxn>
                <a:cxn ang="0">
                  <a:pos x="T6" y="T7"/>
                </a:cxn>
                <a:cxn ang="0">
                  <a:pos x="T8" y="T9"/>
                </a:cxn>
              </a:cxnLst>
              <a:rect l="0" t="0" r="r" b="b"/>
              <a:pathLst>
                <a:path w="52" h="62">
                  <a:moveTo>
                    <a:pt x="52" y="11"/>
                  </a:moveTo>
                  <a:cubicBezTo>
                    <a:pt x="10" y="62"/>
                    <a:pt x="10" y="62"/>
                    <a:pt x="10" y="62"/>
                  </a:cubicBezTo>
                  <a:cubicBezTo>
                    <a:pt x="6" y="59"/>
                    <a:pt x="3" y="57"/>
                    <a:pt x="0" y="54"/>
                  </a:cubicBezTo>
                  <a:cubicBezTo>
                    <a:pt x="37" y="0"/>
                    <a:pt x="37" y="0"/>
                    <a:pt x="37" y="0"/>
                  </a:cubicBezTo>
                  <a:lnTo>
                    <a:pt x="52"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0" name="Freeform 1291"/>
            <p:cNvSpPr>
              <a:spLocks/>
            </p:cNvSpPr>
            <p:nvPr/>
          </p:nvSpPr>
          <p:spPr bwMode="auto">
            <a:xfrm>
              <a:off x="-8510588" y="-658813"/>
              <a:ext cx="254000" cy="134938"/>
            </a:xfrm>
            <a:custGeom>
              <a:avLst/>
              <a:gdLst>
                <a:gd name="T0" fmla="*/ 68 w 68"/>
                <a:gd name="T1" fmla="*/ 18 h 36"/>
                <a:gd name="T2" fmla="*/ 62 w 68"/>
                <a:gd name="T3" fmla="*/ 36 h 36"/>
                <a:gd name="T4" fmla="*/ 0 w 68"/>
                <a:gd name="T5" fmla="*/ 11 h 36"/>
                <a:gd name="T6" fmla="*/ 4 w 68"/>
                <a:gd name="T7" fmla="*/ 0 h 36"/>
                <a:gd name="T8" fmla="*/ 68 w 68"/>
                <a:gd name="T9" fmla="*/ 18 h 36"/>
              </a:gdLst>
              <a:ahLst/>
              <a:cxnLst>
                <a:cxn ang="0">
                  <a:pos x="T0" y="T1"/>
                </a:cxn>
                <a:cxn ang="0">
                  <a:pos x="T2" y="T3"/>
                </a:cxn>
                <a:cxn ang="0">
                  <a:pos x="T4" y="T5"/>
                </a:cxn>
                <a:cxn ang="0">
                  <a:pos x="T6" y="T7"/>
                </a:cxn>
                <a:cxn ang="0">
                  <a:pos x="T8" y="T9"/>
                </a:cxn>
              </a:cxnLst>
              <a:rect l="0" t="0" r="r" b="b"/>
              <a:pathLst>
                <a:path w="68" h="36">
                  <a:moveTo>
                    <a:pt x="68" y="18"/>
                  </a:moveTo>
                  <a:cubicBezTo>
                    <a:pt x="62" y="36"/>
                    <a:pt x="62" y="36"/>
                    <a:pt x="62" y="36"/>
                  </a:cubicBezTo>
                  <a:cubicBezTo>
                    <a:pt x="0" y="11"/>
                    <a:pt x="0" y="11"/>
                    <a:pt x="0" y="11"/>
                  </a:cubicBezTo>
                  <a:cubicBezTo>
                    <a:pt x="1" y="7"/>
                    <a:pt x="4" y="0"/>
                    <a:pt x="4" y="0"/>
                  </a:cubicBezTo>
                  <a:lnTo>
                    <a:pt x="68"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1" name="Freeform 1292"/>
            <p:cNvSpPr>
              <a:spLocks/>
            </p:cNvSpPr>
            <p:nvPr/>
          </p:nvSpPr>
          <p:spPr bwMode="auto">
            <a:xfrm>
              <a:off x="-8193088" y="-873125"/>
              <a:ext cx="71438" cy="247650"/>
            </a:xfrm>
            <a:custGeom>
              <a:avLst/>
              <a:gdLst>
                <a:gd name="T0" fmla="*/ 19 w 19"/>
                <a:gd name="T1" fmla="*/ 66 h 66"/>
                <a:gd name="T2" fmla="*/ 0 w 19"/>
                <a:gd name="T3" fmla="*/ 66 h 66"/>
                <a:gd name="T4" fmla="*/ 5 w 19"/>
                <a:gd name="T5" fmla="*/ 0 h 66"/>
                <a:gd name="T6" fmla="*/ 17 w 19"/>
                <a:gd name="T7" fmla="*/ 0 h 66"/>
                <a:gd name="T8" fmla="*/ 19 w 19"/>
                <a:gd name="T9" fmla="*/ 66 h 66"/>
              </a:gdLst>
              <a:ahLst/>
              <a:cxnLst>
                <a:cxn ang="0">
                  <a:pos x="T0" y="T1"/>
                </a:cxn>
                <a:cxn ang="0">
                  <a:pos x="T2" y="T3"/>
                </a:cxn>
                <a:cxn ang="0">
                  <a:pos x="T4" y="T5"/>
                </a:cxn>
                <a:cxn ang="0">
                  <a:pos x="T6" y="T7"/>
                </a:cxn>
                <a:cxn ang="0">
                  <a:pos x="T8" y="T9"/>
                </a:cxn>
              </a:cxnLst>
              <a:rect l="0" t="0" r="r" b="b"/>
              <a:pathLst>
                <a:path w="19" h="66">
                  <a:moveTo>
                    <a:pt x="19" y="66"/>
                  </a:moveTo>
                  <a:cubicBezTo>
                    <a:pt x="0" y="66"/>
                    <a:pt x="0" y="66"/>
                    <a:pt x="0" y="66"/>
                  </a:cubicBezTo>
                  <a:cubicBezTo>
                    <a:pt x="5" y="0"/>
                    <a:pt x="5" y="0"/>
                    <a:pt x="5" y="0"/>
                  </a:cubicBezTo>
                  <a:cubicBezTo>
                    <a:pt x="9" y="0"/>
                    <a:pt x="13" y="0"/>
                    <a:pt x="17" y="0"/>
                  </a:cubicBezTo>
                  <a:lnTo>
                    <a:pt x="19"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2" name="Freeform 1293"/>
            <p:cNvSpPr>
              <a:spLocks/>
            </p:cNvSpPr>
            <p:nvPr/>
          </p:nvSpPr>
          <p:spPr bwMode="auto">
            <a:xfrm>
              <a:off x="-8064500" y="-631825"/>
              <a:ext cx="250825" cy="127000"/>
            </a:xfrm>
            <a:custGeom>
              <a:avLst/>
              <a:gdLst>
                <a:gd name="T0" fmla="*/ 67 w 67"/>
                <a:gd name="T1" fmla="*/ 11 h 34"/>
                <a:gd name="T2" fmla="*/ 5 w 67"/>
                <a:gd name="T3" fmla="*/ 34 h 34"/>
                <a:gd name="T4" fmla="*/ 0 w 67"/>
                <a:gd name="T5" fmla="*/ 15 h 34"/>
                <a:gd name="T6" fmla="*/ 64 w 67"/>
                <a:gd name="T7" fmla="*/ 0 h 34"/>
                <a:gd name="T8" fmla="*/ 67 w 67"/>
                <a:gd name="T9" fmla="*/ 11 h 34"/>
              </a:gdLst>
              <a:ahLst/>
              <a:cxnLst>
                <a:cxn ang="0">
                  <a:pos x="T0" y="T1"/>
                </a:cxn>
                <a:cxn ang="0">
                  <a:pos x="T2" y="T3"/>
                </a:cxn>
                <a:cxn ang="0">
                  <a:pos x="T4" y="T5"/>
                </a:cxn>
                <a:cxn ang="0">
                  <a:pos x="T6" y="T7"/>
                </a:cxn>
                <a:cxn ang="0">
                  <a:pos x="T8" y="T9"/>
                </a:cxn>
              </a:cxnLst>
              <a:rect l="0" t="0" r="r" b="b"/>
              <a:pathLst>
                <a:path w="67" h="34">
                  <a:moveTo>
                    <a:pt x="67" y="11"/>
                  </a:moveTo>
                  <a:cubicBezTo>
                    <a:pt x="5" y="34"/>
                    <a:pt x="5" y="34"/>
                    <a:pt x="5" y="34"/>
                  </a:cubicBezTo>
                  <a:cubicBezTo>
                    <a:pt x="0" y="15"/>
                    <a:pt x="0" y="15"/>
                    <a:pt x="0" y="15"/>
                  </a:cubicBezTo>
                  <a:cubicBezTo>
                    <a:pt x="64" y="0"/>
                    <a:pt x="64" y="0"/>
                    <a:pt x="64" y="0"/>
                  </a:cubicBezTo>
                  <a:cubicBezTo>
                    <a:pt x="65" y="3"/>
                    <a:pt x="66" y="7"/>
                    <a:pt x="67"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3" name="Freeform 1294"/>
            <p:cNvSpPr>
              <a:spLocks/>
            </p:cNvSpPr>
            <p:nvPr/>
          </p:nvSpPr>
          <p:spPr bwMode="auto">
            <a:xfrm>
              <a:off x="-8135938" y="-436563"/>
              <a:ext cx="190500" cy="234950"/>
            </a:xfrm>
            <a:custGeom>
              <a:avLst/>
              <a:gdLst>
                <a:gd name="T0" fmla="*/ 51 w 51"/>
                <a:gd name="T1" fmla="*/ 56 h 63"/>
                <a:gd name="T2" fmla="*/ 41 w 51"/>
                <a:gd name="T3" fmla="*/ 63 h 63"/>
                <a:gd name="T4" fmla="*/ 0 w 51"/>
                <a:gd name="T5" fmla="*/ 11 h 63"/>
                <a:gd name="T6" fmla="*/ 16 w 51"/>
                <a:gd name="T7" fmla="*/ 0 h 63"/>
                <a:gd name="T8" fmla="*/ 51 w 51"/>
                <a:gd name="T9" fmla="*/ 56 h 63"/>
              </a:gdLst>
              <a:ahLst/>
              <a:cxnLst>
                <a:cxn ang="0">
                  <a:pos x="T0" y="T1"/>
                </a:cxn>
                <a:cxn ang="0">
                  <a:pos x="T2" y="T3"/>
                </a:cxn>
                <a:cxn ang="0">
                  <a:pos x="T4" y="T5"/>
                </a:cxn>
                <a:cxn ang="0">
                  <a:pos x="T6" y="T7"/>
                </a:cxn>
                <a:cxn ang="0">
                  <a:pos x="T8" y="T9"/>
                </a:cxn>
              </a:cxnLst>
              <a:rect l="0" t="0" r="r" b="b"/>
              <a:pathLst>
                <a:path w="51" h="63">
                  <a:moveTo>
                    <a:pt x="51" y="56"/>
                  </a:moveTo>
                  <a:cubicBezTo>
                    <a:pt x="47" y="58"/>
                    <a:pt x="44" y="60"/>
                    <a:pt x="41" y="63"/>
                  </a:cubicBezTo>
                  <a:cubicBezTo>
                    <a:pt x="0" y="11"/>
                    <a:pt x="0" y="11"/>
                    <a:pt x="0" y="11"/>
                  </a:cubicBezTo>
                  <a:cubicBezTo>
                    <a:pt x="16" y="0"/>
                    <a:pt x="16" y="0"/>
                    <a:pt x="16" y="0"/>
                  </a:cubicBezTo>
                  <a:lnTo>
                    <a:pt x="51"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4" name="Freeform 1295"/>
            <p:cNvSpPr>
              <a:spLocks/>
            </p:cNvSpPr>
            <p:nvPr/>
          </p:nvSpPr>
          <p:spPr bwMode="auto">
            <a:xfrm>
              <a:off x="-7994650" y="-546100"/>
              <a:ext cx="192088" cy="280988"/>
            </a:xfrm>
            <a:custGeom>
              <a:avLst/>
              <a:gdLst>
                <a:gd name="T0" fmla="*/ 50 w 51"/>
                <a:gd name="T1" fmla="*/ 4 h 75"/>
                <a:gd name="T2" fmla="*/ 23 w 51"/>
                <a:gd name="T3" fmla="*/ 75 h 75"/>
                <a:gd name="T4" fmla="*/ 0 w 51"/>
                <a:gd name="T5" fmla="*/ 35 h 75"/>
                <a:gd name="T6" fmla="*/ 6 w 51"/>
                <a:gd name="T7" fmla="*/ 21 h 75"/>
                <a:gd name="T8" fmla="*/ 50 w 51"/>
                <a:gd name="T9" fmla="*/ 0 h 75"/>
                <a:gd name="T10" fmla="*/ 50 w 51"/>
                <a:gd name="T11" fmla="*/ 4 h 75"/>
              </a:gdLst>
              <a:ahLst/>
              <a:cxnLst>
                <a:cxn ang="0">
                  <a:pos x="T0" y="T1"/>
                </a:cxn>
                <a:cxn ang="0">
                  <a:pos x="T2" y="T3"/>
                </a:cxn>
                <a:cxn ang="0">
                  <a:pos x="T4" y="T5"/>
                </a:cxn>
                <a:cxn ang="0">
                  <a:pos x="T6" y="T7"/>
                </a:cxn>
                <a:cxn ang="0">
                  <a:pos x="T8" y="T9"/>
                </a:cxn>
                <a:cxn ang="0">
                  <a:pos x="T10" y="T11"/>
                </a:cxn>
              </a:cxnLst>
              <a:rect l="0" t="0" r="r" b="b"/>
              <a:pathLst>
                <a:path w="51" h="75">
                  <a:moveTo>
                    <a:pt x="50" y="4"/>
                  </a:moveTo>
                  <a:cubicBezTo>
                    <a:pt x="51" y="32"/>
                    <a:pt x="41" y="57"/>
                    <a:pt x="23" y="75"/>
                  </a:cubicBezTo>
                  <a:cubicBezTo>
                    <a:pt x="0" y="35"/>
                    <a:pt x="0" y="35"/>
                    <a:pt x="0" y="35"/>
                  </a:cubicBezTo>
                  <a:cubicBezTo>
                    <a:pt x="6" y="21"/>
                    <a:pt x="6" y="21"/>
                    <a:pt x="6" y="21"/>
                  </a:cubicBezTo>
                  <a:cubicBezTo>
                    <a:pt x="50" y="0"/>
                    <a:pt x="50" y="0"/>
                    <a:pt x="50" y="0"/>
                  </a:cubicBezTo>
                  <a:cubicBezTo>
                    <a:pt x="50" y="2"/>
                    <a:pt x="50" y="3"/>
                    <a:pt x="5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5" name="Freeform 1296"/>
            <p:cNvSpPr>
              <a:spLocks/>
            </p:cNvSpPr>
            <p:nvPr/>
          </p:nvSpPr>
          <p:spPr bwMode="auto">
            <a:xfrm>
              <a:off x="-8323263" y="-317500"/>
              <a:ext cx="300038" cy="165100"/>
            </a:xfrm>
            <a:custGeom>
              <a:avLst/>
              <a:gdLst>
                <a:gd name="T0" fmla="*/ 80 w 80"/>
                <a:gd name="T1" fmla="*/ 36 h 44"/>
                <a:gd name="T2" fmla="*/ 47 w 80"/>
                <a:gd name="T3" fmla="*/ 44 h 44"/>
                <a:gd name="T4" fmla="*/ 0 w 80"/>
                <a:gd name="T5" fmla="*/ 34 h 44"/>
                <a:gd name="T6" fmla="*/ 31 w 80"/>
                <a:gd name="T7" fmla="*/ 0 h 44"/>
                <a:gd name="T8" fmla="*/ 47 w 80"/>
                <a:gd name="T9" fmla="*/ 0 h 44"/>
                <a:gd name="T10" fmla="*/ 80 w 80"/>
                <a:gd name="T11" fmla="*/ 36 h 44"/>
              </a:gdLst>
              <a:ahLst/>
              <a:cxnLst>
                <a:cxn ang="0">
                  <a:pos x="T0" y="T1"/>
                </a:cxn>
                <a:cxn ang="0">
                  <a:pos x="T2" y="T3"/>
                </a:cxn>
                <a:cxn ang="0">
                  <a:pos x="T4" y="T5"/>
                </a:cxn>
                <a:cxn ang="0">
                  <a:pos x="T6" y="T7"/>
                </a:cxn>
                <a:cxn ang="0">
                  <a:pos x="T8" y="T9"/>
                </a:cxn>
                <a:cxn ang="0">
                  <a:pos x="T10" y="T11"/>
                </a:cxn>
              </a:cxnLst>
              <a:rect l="0" t="0" r="r" b="b"/>
              <a:pathLst>
                <a:path w="80" h="44">
                  <a:moveTo>
                    <a:pt x="80" y="36"/>
                  </a:moveTo>
                  <a:cubicBezTo>
                    <a:pt x="69" y="40"/>
                    <a:pt x="58" y="43"/>
                    <a:pt x="47" y="44"/>
                  </a:cubicBezTo>
                  <a:cubicBezTo>
                    <a:pt x="30" y="44"/>
                    <a:pt x="14" y="41"/>
                    <a:pt x="0" y="34"/>
                  </a:cubicBezTo>
                  <a:cubicBezTo>
                    <a:pt x="31" y="0"/>
                    <a:pt x="31" y="0"/>
                    <a:pt x="31" y="0"/>
                  </a:cubicBezTo>
                  <a:cubicBezTo>
                    <a:pt x="47" y="0"/>
                    <a:pt x="47" y="0"/>
                    <a:pt x="47" y="0"/>
                  </a:cubicBezTo>
                  <a:lnTo>
                    <a:pt x="8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6" name="Freeform 1297"/>
            <p:cNvSpPr>
              <a:spLocks/>
            </p:cNvSpPr>
            <p:nvPr/>
          </p:nvSpPr>
          <p:spPr bwMode="auto">
            <a:xfrm>
              <a:off x="-8526463" y="-560388"/>
              <a:ext cx="176213" cy="280988"/>
            </a:xfrm>
            <a:custGeom>
              <a:avLst/>
              <a:gdLst>
                <a:gd name="T0" fmla="*/ 47 w 47"/>
                <a:gd name="T1" fmla="*/ 33 h 75"/>
                <a:gd name="T2" fmla="*/ 24 w 47"/>
                <a:gd name="T3" fmla="*/ 75 h 75"/>
                <a:gd name="T4" fmla="*/ 0 w 47"/>
                <a:gd name="T5" fmla="*/ 17 h 75"/>
                <a:gd name="T6" fmla="*/ 1 w 47"/>
                <a:gd name="T7" fmla="*/ 0 h 75"/>
                <a:gd name="T8" fmla="*/ 43 w 47"/>
                <a:gd name="T9" fmla="*/ 18 h 75"/>
                <a:gd name="T10" fmla="*/ 47 w 47"/>
                <a:gd name="T11" fmla="*/ 33 h 75"/>
              </a:gdLst>
              <a:ahLst/>
              <a:cxnLst>
                <a:cxn ang="0">
                  <a:pos x="T0" y="T1"/>
                </a:cxn>
                <a:cxn ang="0">
                  <a:pos x="T2" y="T3"/>
                </a:cxn>
                <a:cxn ang="0">
                  <a:pos x="T4" y="T5"/>
                </a:cxn>
                <a:cxn ang="0">
                  <a:pos x="T6" y="T7"/>
                </a:cxn>
                <a:cxn ang="0">
                  <a:pos x="T8" y="T9"/>
                </a:cxn>
                <a:cxn ang="0">
                  <a:pos x="T10" y="T11"/>
                </a:cxn>
              </a:cxnLst>
              <a:rect l="0" t="0" r="r" b="b"/>
              <a:pathLst>
                <a:path w="47" h="75">
                  <a:moveTo>
                    <a:pt x="47" y="33"/>
                  </a:moveTo>
                  <a:cubicBezTo>
                    <a:pt x="24" y="75"/>
                    <a:pt x="24" y="75"/>
                    <a:pt x="24" y="75"/>
                  </a:cubicBezTo>
                  <a:cubicBezTo>
                    <a:pt x="10" y="60"/>
                    <a:pt x="1" y="39"/>
                    <a:pt x="0" y="17"/>
                  </a:cubicBezTo>
                  <a:cubicBezTo>
                    <a:pt x="0" y="11"/>
                    <a:pt x="0" y="5"/>
                    <a:pt x="1" y="0"/>
                  </a:cubicBezTo>
                  <a:cubicBezTo>
                    <a:pt x="43" y="18"/>
                    <a:pt x="43" y="18"/>
                    <a:pt x="43" y="18"/>
                  </a:cubicBezTo>
                  <a:lnTo>
                    <a:pt x="47"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7" name="Freeform 1298"/>
            <p:cNvSpPr>
              <a:spLocks/>
            </p:cNvSpPr>
            <p:nvPr/>
          </p:nvSpPr>
          <p:spPr bwMode="auto">
            <a:xfrm>
              <a:off x="-8474075" y="-868363"/>
              <a:ext cx="244475" cy="206375"/>
            </a:xfrm>
            <a:custGeom>
              <a:avLst/>
              <a:gdLst>
                <a:gd name="T0" fmla="*/ 65 w 65"/>
                <a:gd name="T1" fmla="*/ 0 h 55"/>
                <a:gd name="T2" fmla="*/ 61 w 65"/>
                <a:gd name="T3" fmla="*/ 46 h 55"/>
                <a:gd name="T4" fmla="*/ 48 w 65"/>
                <a:gd name="T5" fmla="*/ 55 h 55"/>
                <a:gd name="T6" fmla="*/ 0 w 65"/>
                <a:gd name="T7" fmla="*/ 45 h 55"/>
                <a:gd name="T8" fmla="*/ 65 w 65"/>
                <a:gd name="T9" fmla="*/ 0 h 55"/>
              </a:gdLst>
              <a:ahLst/>
              <a:cxnLst>
                <a:cxn ang="0">
                  <a:pos x="T0" y="T1"/>
                </a:cxn>
                <a:cxn ang="0">
                  <a:pos x="T2" y="T3"/>
                </a:cxn>
                <a:cxn ang="0">
                  <a:pos x="T4" y="T5"/>
                </a:cxn>
                <a:cxn ang="0">
                  <a:pos x="T6" y="T7"/>
                </a:cxn>
                <a:cxn ang="0">
                  <a:pos x="T8" y="T9"/>
                </a:cxn>
              </a:cxnLst>
              <a:rect l="0" t="0" r="r" b="b"/>
              <a:pathLst>
                <a:path w="65" h="55">
                  <a:moveTo>
                    <a:pt x="65" y="0"/>
                  </a:moveTo>
                  <a:cubicBezTo>
                    <a:pt x="61" y="46"/>
                    <a:pt x="61" y="46"/>
                    <a:pt x="61" y="46"/>
                  </a:cubicBezTo>
                  <a:cubicBezTo>
                    <a:pt x="48" y="55"/>
                    <a:pt x="48" y="55"/>
                    <a:pt x="48" y="55"/>
                  </a:cubicBezTo>
                  <a:cubicBezTo>
                    <a:pt x="0" y="45"/>
                    <a:pt x="0" y="45"/>
                    <a:pt x="0" y="45"/>
                  </a:cubicBezTo>
                  <a:cubicBezTo>
                    <a:pt x="14" y="22"/>
                    <a:pt x="37" y="5"/>
                    <a:pt x="65"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8" name="Freeform 1299"/>
            <p:cNvSpPr>
              <a:spLocks/>
            </p:cNvSpPr>
            <p:nvPr/>
          </p:nvSpPr>
          <p:spPr bwMode="auto">
            <a:xfrm>
              <a:off x="-8083550" y="-865188"/>
              <a:ext cx="236538" cy="217488"/>
            </a:xfrm>
            <a:custGeom>
              <a:avLst/>
              <a:gdLst>
                <a:gd name="T0" fmla="*/ 63 w 63"/>
                <a:gd name="T1" fmla="*/ 48 h 58"/>
                <a:gd name="T2" fmla="*/ 18 w 63"/>
                <a:gd name="T3" fmla="*/ 58 h 58"/>
                <a:gd name="T4" fmla="*/ 6 w 63"/>
                <a:gd name="T5" fmla="*/ 48 h 58"/>
                <a:gd name="T6" fmla="*/ 0 w 63"/>
                <a:gd name="T7" fmla="*/ 0 h 58"/>
                <a:gd name="T8" fmla="*/ 63 w 63"/>
                <a:gd name="T9" fmla="*/ 48 h 58"/>
              </a:gdLst>
              <a:ahLst/>
              <a:cxnLst>
                <a:cxn ang="0">
                  <a:pos x="T0" y="T1"/>
                </a:cxn>
                <a:cxn ang="0">
                  <a:pos x="T2" y="T3"/>
                </a:cxn>
                <a:cxn ang="0">
                  <a:pos x="T4" y="T5"/>
                </a:cxn>
                <a:cxn ang="0">
                  <a:pos x="T6" y="T7"/>
                </a:cxn>
                <a:cxn ang="0">
                  <a:pos x="T8" y="T9"/>
                </a:cxn>
              </a:cxnLst>
              <a:rect l="0" t="0" r="r" b="b"/>
              <a:pathLst>
                <a:path w="63" h="58">
                  <a:moveTo>
                    <a:pt x="63" y="48"/>
                  </a:moveTo>
                  <a:cubicBezTo>
                    <a:pt x="18" y="58"/>
                    <a:pt x="18" y="58"/>
                    <a:pt x="18" y="58"/>
                  </a:cubicBezTo>
                  <a:cubicBezTo>
                    <a:pt x="6" y="48"/>
                    <a:pt x="6" y="48"/>
                    <a:pt x="6" y="48"/>
                  </a:cubicBezTo>
                  <a:cubicBezTo>
                    <a:pt x="0" y="0"/>
                    <a:pt x="0" y="0"/>
                    <a:pt x="0" y="0"/>
                  </a:cubicBezTo>
                  <a:cubicBezTo>
                    <a:pt x="27" y="6"/>
                    <a:pt x="50" y="24"/>
                    <a:pt x="63" y="4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99" name="Freeform 1300"/>
            <p:cNvSpPr>
              <a:spLocks noEditPoints="1"/>
            </p:cNvSpPr>
            <p:nvPr/>
          </p:nvSpPr>
          <p:spPr bwMode="auto">
            <a:xfrm>
              <a:off x="-1109662" y="-1060450"/>
              <a:ext cx="1092200" cy="1092200"/>
            </a:xfrm>
            <a:custGeom>
              <a:avLst/>
              <a:gdLst>
                <a:gd name="T0" fmla="*/ 238 w 291"/>
                <a:gd name="T1" fmla="*/ 33 h 291"/>
                <a:gd name="T2" fmla="*/ 189 w 291"/>
                <a:gd name="T3" fmla="*/ 7 h 291"/>
                <a:gd name="T4" fmla="*/ 145 w 291"/>
                <a:gd name="T5" fmla="*/ 0 h 291"/>
                <a:gd name="T6" fmla="*/ 101 w 291"/>
                <a:gd name="T7" fmla="*/ 7 h 291"/>
                <a:gd name="T8" fmla="*/ 53 w 291"/>
                <a:gd name="T9" fmla="*/ 33 h 291"/>
                <a:gd name="T10" fmla="*/ 21 w 291"/>
                <a:gd name="T11" fmla="*/ 69 h 291"/>
                <a:gd name="T12" fmla="*/ 0 w 291"/>
                <a:gd name="T13" fmla="*/ 146 h 291"/>
                <a:gd name="T14" fmla="*/ 3 w 291"/>
                <a:gd name="T15" fmla="*/ 175 h 291"/>
                <a:gd name="T16" fmla="*/ 3 w 291"/>
                <a:gd name="T17" fmla="*/ 177 h 291"/>
                <a:gd name="T18" fmla="*/ 21 w 291"/>
                <a:gd name="T19" fmla="*/ 222 h 291"/>
                <a:gd name="T20" fmla="*/ 145 w 291"/>
                <a:gd name="T21" fmla="*/ 291 h 291"/>
                <a:gd name="T22" fmla="*/ 287 w 291"/>
                <a:gd name="T23" fmla="*/ 177 h 291"/>
                <a:gd name="T24" fmla="*/ 288 w 291"/>
                <a:gd name="T25" fmla="*/ 175 h 291"/>
                <a:gd name="T26" fmla="*/ 291 w 291"/>
                <a:gd name="T27" fmla="*/ 146 h 291"/>
                <a:gd name="T28" fmla="*/ 238 w 291"/>
                <a:gd name="T29" fmla="*/ 33 h 291"/>
                <a:gd name="T30" fmla="*/ 253 w 291"/>
                <a:gd name="T31" fmla="*/ 177 h 291"/>
                <a:gd name="T32" fmla="*/ 145 w 291"/>
                <a:gd name="T33" fmla="*/ 258 h 291"/>
                <a:gd name="T34" fmla="*/ 37 w 291"/>
                <a:gd name="T35" fmla="*/ 177 h 291"/>
                <a:gd name="T36" fmla="*/ 37 w 291"/>
                <a:gd name="T37" fmla="*/ 175 h 291"/>
                <a:gd name="T38" fmla="*/ 33 w 291"/>
                <a:gd name="T39" fmla="*/ 146 h 291"/>
                <a:gd name="T40" fmla="*/ 145 w 291"/>
                <a:gd name="T41" fmla="*/ 33 h 291"/>
                <a:gd name="T42" fmla="*/ 258 w 291"/>
                <a:gd name="T43" fmla="*/ 146 h 291"/>
                <a:gd name="T44" fmla="*/ 254 w 291"/>
                <a:gd name="T45" fmla="*/ 175 h 291"/>
                <a:gd name="T46" fmla="*/ 253 w 291"/>
                <a:gd name="T47" fmla="*/ 1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91">
                  <a:moveTo>
                    <a:pt x="238" y="33"/>
                  </a:moveTo>
                  <a:cubicBezTo>
                    <a:pt x="224" y="21"/>
                    <a:pt x="207" y="12"/>
                    <a:pt x="189" y="7"/>
                  </a:cubicBezTo>
                  <a:cubicBezTo>
                    <a:pt x="175" y="2"/>
                    <a:pt x="161" y="0"/>
                    <a:pt x="145" y="0"/>
                  </a:cubicBezTo>
                  <a:cubicBezTo>
                    <a:pt x="130" y="0"/>
                    <a:pt x="115" y="2"/>
                    <a:pt x="101" y="7"/>
                  </a:cubicBezTo>
                  <a:cubicBezTo>
                    <a:pt x="83" y="12"/>
                    <a:pt x="67" y="21"/>
                    <a:pt x="53" y="33"/>
                  </a:cubicBezTo>
                  <a:cubicBezTo>
                    <a:pt x="40" y="43"/>
                    <a:pt x="30" y="56"/>
                    <a:pt x="21" y="69"/>
                  </a:cubicBezTo>
                  <a:cubicBezTo>
                    <a:pt x="8" y="92"/>
                    <a:pt x="0" y="118"/>
                    <a:pt x="0" y="146"/>
                  </a:cubicBezTo>
                  <a:cubicBezTo>
                    <a:pt x="0" y="156"/>
                    <a:pt x="1" y="165"/>
                    <a:pt x="3" y="175"/>
                  </a:cubicBezTo>
                  <a:cubicBezTo>
                    <a:pt x="3" y="176"/>
                    <a:pt x="3" y="177"/>
                    <a:pt x="3" y="177"/>
                  </a:cubicBezTo>
                  <a:cubicBezTo>
                    <a:pt x="7" y="193"/>
                    <a:pt x="13" y="208"/>
                    <a:pt x="21" y="222"/>
                  </a:cubicBezTo>
                  <a:cubicBezTo>
                    <a:pt x="47" y="264"/>
                    <a:pt x="93" y="291"/>
                    <a:pt x="145" y="291"/>
                  </a:cubicBezTo>
                  <a:cubicBezTo>
                    <a:pt x="215" y="291"/>
                    <a:pt x="273" y="243"/>
                    <a:pt x="287" y="177"/>
                  </a:cubicBezTo>
                  <a:cubicBezTo>
                    <a:pt x="288" y="177"/>
                    <a:pt x="288" y="176"/>
                    <a:pt x="288" y="175"/>
                  </a:cubicBezTo>
                  <a:cubicBezTo>
                    <a:pt x="290" y="165"/>
                    <a:pt x="291" y="156"/>
                    <a:pt x="291" y="146"/>
                  </a:cubicBezTo>
                  <a:cubicBezTo>
                    <a:pt x="291" y="100"/>
                    <a:pt x="270" y="60"/>
                    <a:pt x="238" y="33"/>
                  </a:cubicBezTo>
                  <a:close/>
                  <a:moveTo>
                    <a:pt x="253" y="177"/>
                  </a:moveTo>
                  <a:cubicBezTo>
                    <a:pt x="240" y="224"/>
                    <a:pt x="196" y="258"/>
                    <a:pt x="145" y="258"/>
                  </a:cubicBezTo>
                  <a:cubicBezTo>
                    <a:pt x="94" y="258"/>
                    <a:pt x="51" y="224"/>
                    <a:pt x="37" y="177"/>
                  </a:cubicBezTo>
                  <a:cubicBezTo>
                    <a:pt x="37" y="175"/>
                    <a:pt x="37" y="175"/>
                    <a:pt x="37" y="175"/>
                  </a:cubicBezTo>
                  <a:cubicBezTo>
                    <a:pt x="34" y="166"/>
                    <a:pt x="33" y="156"/>
                    <a:pt x="33" y="146"/>
                  </a:cubicBezTo>
                  <a:cubicBezTo>
                    <a:pt x="33" y="83"/>
                    <a:pt x="83" y="33"/>
                    <a:pt x="145" y="33"/>
                  </a:cubicBezTo>
                  <a:cubicBezTo>
                    <a:pt x="207" y="33"/>
                    <a:pt x="258" y="83"/>
                    <a:pt x="258" y="146"/>
                  </a:cubicBezTo>
                  <a:cubicBezTo>
                    <a:pt x="258" y="156"/>
                    <a:pt x="256" y="166"/>
                    <a:pt x="254" y="175"/>
                  </a:cubicBezTo>
                  <a:cubicBezTo>
                    <a:pt x="254" y="176"/>
                    <a:pt x="253" y="177"/>
                    <a:pt x="253" y="17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0" name="Freeform 1301"/>
            <p:cNvSpPr>
              <a:spLocks noEditPoints="1"/>
            </p:cNvSpPr>
            <p:nvPr/>
          </p:nvSpPr>
          <p:spPr bwMode="auto">
            <a:xfrm>
              <a:off x="-985837" y="-936625"/>
              <a:ext cx="844550" cy="844550"/>
            </a:xfrm>
            <a:custGeom>
              <a:avLst/>
              <a:gdLst>
                <a:gd name="T0" fmla="*/ 112 w 225"/>
                <a:gd name="T1" fmla="*/ 0 h 225"/>
                <a:gd name="T2" fmla="*/ 0 w 225"/>
                <a:gd name="T3" fmla="*/ 113 h 225"/>
                <a:gd name="T4" fmla="*/ 4 w 225"/>
                <a:gd name="T5" fmla="*/ 142 h 225"/>
                <a:gd name="T6" fmla="*/ 4 w 225"/>
                <a:gd name="T7" fmla="*/ 144 h 225"/>
                <a:gd name="T8" fmla="*/ 112 w 225"/>
                <a:gd name="T9" fmla="*/ 225 h 225"/>
                <a:gd name="T10" fmla="*/ 220 w 225"/>
                <a:gd name="T11" fmla="*/ 144 h 225"/>
                <a:gd name="T12" fmla="*/ 221 w 225"/>
                <a:gd name="T13" fmla="*/ 142 h 225"/>
                <a:gd name="T14" fmla="*/ 225 w 225"/>
                <a:gd name="T15" fmla="*/ 113 h 225"/>
                <a:gd name="T16" fmla="*/ 112 w 225"/>
                <a:gd name="T17" fmla="*/ 0 h 225"/>
                <a:gd name="T18" fmla="*/ 210 w 225"/>
                <a:gd name="T19" fmla="*/ 144 h 225"/>
                <a:gd name="T20" fmla="*/ 117 w 225"/>
                <a:gd name="T21" fmla="*/ 215 h 225"/>
                <a:gd name="T22" fmla="*/ 15 w 225"/>
                <a:gd name="T23" fmla="*/ 144 h 225"/>
                <a:gd name="T24" fmla="*/ 14 w 225"/>
                <a:gd name="T25" fmla="*/ 142 h 225"/>
                <a:gd name="T26" fmla="*/ 10 w 225"/>
                <a:gd name="T27" fmla="*/ 117 h 225"/>
                <a:gd name="T28" fmla="*/ 108 w 225"/>
                <a:gd name="T29" fmla="*/ 10 h 225"/>
                <a:gd name="T30" fmla="*/ 215 w 225"/>
                <a:gd name="T31" fmla="*/ 108 h 225"/>
                <a:gd name="T32" fmla="*/ 211 w 225"/>
                <a:gd name="T33" fmla="*/ 142 h 225"/>
                <a:gd name="T34" fmla="*/ 210 w 225"/>
                <a:gd name="T35" fmla="*/ 14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5" h="225">
                  <a:moveTo>
                    <a:pt x="112" y="0"/>
                  </a:moveTo>
                  <a:cubicBezTo>
                    <a:pt x="50" y="0"/>
                    <a:pt x="0" y="50"/>
                    <a:pt x="0" y="113"/>
                  </a:cubicBezTo>
                  <a:cubicBezTo>
                    <a:pt x="0" y="123"/>
                    <a:pt x="1" y="133"/>
                    <a:pt x="4" y="142"/>
                  </a:cubicBezTo>
                  <a:cubicBezTo>
                    <a:pt x="4" y="144"/>
                    <a:pt x="4" y="144"/>
                    <a:pt x="4" y="144"/>
                  </a:cubicBezTo>
                  <a:cubicBezTo>
                    <a:pt x="18" y="191"/>
                    <a:pt x="61" y="225"/>
                    <a:pt x="112" y="225"/>
                  </a:cubicBezTo>
                  <a:cubicBezTo>
                    <a:pt x="163" y="225"/>
                    <a:pt x="207" y="191"/>
                    <a:pt x="220" y="144"/>
                  </a:cubicBezTo>
                  <a:cubicBezTo>
                    <a:pt x="220" y="144"/>
                    <a:pt x="221" y="143"/>
                    <a:pt x="221" y="142"/>
                  </a:cubicBezTo>
                  <a:cubicBezTo>
                    <a:pt x="223" y="133"/>
                    <a:pt x="225" y="123"/>
                    <a:pt x="225" y="113"/>
                  </a:cubicBezTo>
                  <a:cubicBezTo>
                    <a:pt x="225" y="50"/>
                    <a:pt x="174" y="0"/>
                    <a:pt x="112" y="0"/>
                  </a:cubicBezTo>
                  <a:close/>
                  <a:moveTo>
                    <a:pt x="210" y="144"/>
                  </a:moveTo>
                  <a:cubicBezTo>
                    <a:pt x="197" y="184"/>
                    <a:pt x="161" y="213"/>
                    <a:pt x="117" y="215"/>
                  </a:cubicBezTo>
                  <a:cubicBezTo>
                    <a:pt x="70" y="217"/>
                    <a:pt x="29" y="187"/>
                    <a:pt x="15" y="144"/>
                  </a:cubicBezTo>
                  <a:cubicBezTo>
                    <a:pt x="14" y="144"/>
                    <a:pt x="14" y="143"/>
                    <a:pt x="14" y="142"/>
                  </a:cubicBezTo>
                  <a:cubicBezTo>
                    <a:pt x="12" y="134"/>
                    <a:pt x="10" y="126"/>
                    <a:pt x="10" y="117"/>
                  </a:cubicBezTo>
                  <a:cubicBezTo>
                    <a:pt x="7" y="60"/>
                    <a:pt x="51" y="13"/>
                    <a:pt x="108" y="10"/>
                  </a:cubicBezTo>
                  <a:cubicBezTo>
                    <a:pt x="164" y="7"/>
                    <a:pt x="212" y="51"/>
                    <a:pt x="215" y="108"/>
                  </a:cubicBezTo>
                  <a:cubicBezTo>
                    <a:pt x="215" y="120"/>
                    <a:pt x="214" y="131"/>
                    <a:pt x="211" y="142"/>
                  </a:cubicBezTo>
                  <a:cubicBezTo>
                    <a:pt x="210" y="143"/>
                    <a:pt x="210" y="144"/>
                    <a:pt x="210" y="144"/>
                  </a:cubicBez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1" name="Freeform 1302"/>
            <p:cNvSpPr>
              <a:spLocks noEditPoints="1"/>
            </p:cNvSpPr>
            <p:nvPr/>
          </p:nvSpPr>
          <p:spPr bwMode="auto">
            <a:xfrm>
              <a:off x="-958850" y="-909638"/>
              <a:ext cx="779463" cy="787400"/>
            </a:xfrm>
            <a:custGeom>
              <a:avLst/>
              <a:gdLst>
                <a:gd name="T0" fmla="*/ 101 w 208"/>
                <a:gd name="T1" fmla="*/ 3 h 210"/>
                <a:gd name="T2" fmla="*/ 7 w 208"/>
                <a:gd name="T3" fmla="*/ 135 h 210"/>
                <a:gd name="T4" fmla="*/ 110 w 208"/>
                <a:gd name="T5" fmla="*/ 208 h 210"/>
                <a:gd name="T6" fmla="*/ 204 w 208"/>
                <a:gd name="T7" fmla="*/ 135 h 210"/>
                <a:gd name="T8" fmla="*/ 199 w 208"/>
                <a:gd name="T9" fmla="*/ 85 h 210"/>
                <a:gd name="T10" fmla="*/ 132 w 208"/>
                <a:gd name="T11" fmla="*/ 89 h 210"/>
                <a:gd name="T12" fmla="*/ 199 w 208"/>
                <a:gd name="T13" fmla="*/ 85 h 210"/>
                <a:gd name="T14" fmla="*/ 145 w 208"/>
                <a:gd name="T15" fmla="*/ 70 h 210"/>
                <a:gd name="T16" fmla="*/ 127 w 208"/>
                <a:gd name="T17" fmla="*/ 12 h 210"/>
                <a:gd name="T18" fmla="*/ 121 w 208"/>
                <a:gd name="T19" fmla="*/ 97 h 210"/>
                <a:gd name="T20" fmla="*/ 123 w 208"/>
                <a:gd name="T21" fmla="*/ 104 h 210"/>
                <a:gd name="T22" fmla="*/ 121 w 208"/>
                <a:gd name="T23" fmla="*/ 97 h 210"/>
                <a:gd name="T24" fmla="*/ 92 w 208"/>
                <a:gd name="T25" fmla="*/ 117 h 210"/>
                <a:gd name="T26" fmla="*/ 98 w 208"/>
                <a:gd name="T27" fmla="*/ 122 h 210"/>
                <a:gd name="T28" fmla="*/ 113 w 208"/>
                <a:gd name="T29" fmla="*/ 122 h 210"/>
                <a:gd name="T30" fmla="*/ 119 w 208"/>
                <a:gd name="T31" fmla="*/ 117 h 210"/>
                <a:gd name="T32" fmla="*/ 113 w 208"/>
                <a:gd name="T33" fmla="*/ 122 h 210"/>
                <a:gd name="T34" fmla="*/ 115 w 208"/>
                <a:gd name="T35" fmla="*/ 10 h 210"/>
                <a:gd name="T36" fmla="*/ 98 w 208"/>
                <a:gd name="T37" fmla="*/ 76 h 210"/>
                <a:gd name="T38" fmla="*/ 109 w 208"/>
                <a:gd name="T39" fmla="*/ 88 h 210"/>
                <a:gd name="T40" fmla="*/ 101 w 208"/>
                <a:gd name="T41" fmla="*/ 88 h 210"/>
                <a:gd name="T42" fmla="*/ 109 w 208"/>
                <a:gd name="T43" fmla="*/ 88 h 210"/>
                <a:gd name="T44" fmla="*/ 117 w 208"/>
                <a:gd name="T45" fmla="*/ 106 h 210"/>
                <a:gd name="T46" fmla="*/ 93 w 208"/>
                <a:gd name="T47" fmla="*/ 106 h 210"/>
                <a:gd name="T48" fmla="*/ 92 w 208"/>
                <a:gd name="T49" fmla="*/ 101 h 210"/>
                <a:gd name="T50" fmla="*/ 85 w 208"/>
                <a:gd name="T51" fmla="*/ 99 h 210"/>
                <a:gd name="T52" fmla="*/ 92 w 208"/>
                <a:gd name="T53" fmla="*/ 101 h 210"/>
                <a:gd name="T54" fmla="*/ 84 w 208"/>
                <a:gd name="T55" fmla="*/ 57 h 210"/>
                <a:gd name="T56" fmla="*/ 23 w 208"/>
                <a:gd name="T57" fmla="*/ 56 h 210"/>
                <a:gd name="T58" fmla="*/ 17 w 208"/>
                <a:gd name="T59" fmla="*/ 67 h 210"/>
                <a:gd name="T60" fmla="*/ 75 w 208"/>
                <a:gd name="T61" fmla="*/ 103 h 210"/>
                <a:gd name="T62" fmla="*/ 17 w 208"/>
                <a:gd name="T63" fmla="*/ 67 h 210"/>
                <a:gd name="T64" fmla="*/ 27 w 208"/>
                <a:gd name="T65" fmla="*/ 161 h 210"/>
                <a:gd name="T66" fmla="*/ 19 w 208"/>
                <a:gd name="T67" fmla="*/ 147 h 210"/>
                <a:gd name="T68" fmla="*/ 15 w 208"/>
                <a:gd name="T69" fmla="*/ 137 h 210"/>
                <a:gd name="T70" fmla="*/ 14 w 208"/>
                <a:gd name="T71" fmla="*/ 135 h 210"/>
                <a:gd name="T72" fmla="*/ 9 w 208"/>
                <a:gd name="T73" fmla="*/ 110 h 210"/>
                <a:gd name="T74" fmla="*/ 53 w 208"/>
                <a:gd name="T75" fmla="*/ 111 h 210"/>
                <a:gd name="T76" fmla="*/ 52 w 208"/>
                <a:gd name="T77" fmla="*/ 135 h 210"/>
                <a:gd name="T78" fmla="*/ 33 w 208"/>
                <a:gd name="T79" fmla="*/ 168 h 210"/>
                <a:gd name="T80" fmla="*/ 68 w 208"/>
                <a:gd name="T81" fmla="*/ 137 h 210"/>
                <a:gd name="T82" fmla="*/ 78 w 208"/>
                <a:gd name="T83" fmla="*/ 123 h 210"/>
                <a:gd name="T84" fmla="*/ 93 w 208"/>
                <a:gd name="T85" fmla="*/ 135 h 210"/>
                <a:gd name="T86" fmla="*/ 51 w 208"/>
                <a:gd name="T87" fmla="*/ 185 h 210"/>
                <a:gd name="T88" fmla="*/ 110 w 208"/>
                <a:gd name="T89" fmla="*/ 202 h 210"/>
                <a:gd name="T90" fmla="*/ 94 w 208"/>
                <a:gd name="T91" fmla="*/ 158 h 210"/>
                <a:gd name="T92" fmla="*/ 143 w 208"/>
                <a:gd name="T93" fmla="*/ 194 h 210"/>
                <a:gd name="T94" fmla="*/ 154 w 208"/>
                <a:gd name="T95" fmla="*/ 189 h 210"/>
                <a:gd name="T96" fmla="*/ 113 w 208"/>
                <a:gd name="T97" fmla="*/ 137 h 210"/>
                <a:gd name="T98" fmla="*/ 129 w 208"/>
                <a:gd name="T99" fmla="*/ 126 h 210"/>
                <a:gd name="T100" fmla="*/ 136 w 208"/>
                <a:gd name="T101" fmla="*/ 137 h 210"/>
                <a:gd name="T102" fmla="*/ 154 w 208"/>
                <a:gd name="T103" fmla="*/ 189 h 210"/>
                <a:gd name="T104" fmla="*/ 190 w 208"/>
                <a:gd name="T105" fmla="*/ 152 h 210"/>
                <a:gd name="T106" fmla="*/ 185 w 208"/>
                <a:gd name="T107" fmla="*/ 158 h 210"/>
                <a:gd name="T108" fmla="*/ 174 w 208"/>
                <a:gd name="T109" fmla="*/ 172 h 210"/>
                <a:gd name="T110" fmla="*/ 153 w 208"/>
                <a:gd name="T111" fmla="*/ 135 h 210"/>
                <a:gd name="T112" fmla="*/ 157 w 208"/>
                <a:gd name="T113" fmla="*/ 118 h 210"/>
                <a:gd name="T114" fmla="*/ 201 w 208"/>
                <a:gd name="T115" fmla="*/ 101 h 210"/>
                <a:gd name="T116" fmla="*/ 201 w 208"/>
                <a:gd name="T117" fmla="*/ 115 h 210"/>
                <a:gd name="T118" fmla="*/ 200 w 208"/>
                <a:gd name="T119" fmla="*/ 123 h 210"/>
                <a:gd name="T120" fmla="*/ 198 w 208"/>
                <a:gd name="T121" fmla="*/ 130 h 210"/>
                <a:gd name="T122" fmla="*/ 197 w 208"/>
                <a:gd name="T123" fmla="*/ 13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210">
                  <a:moveTo>
                    <a:pt x="208" y="101"/>
                  </a:moveTo>
                  <a:cubicBezTo>
                    <a:pt x="205" y="44"/>
                    <a:pt x="157" y="0"/>
                    <a:pt x="101" y="3"/>
                  </a:cubicBezTo>
                  <a:cubicBezTo>
                    <a:pt x="44" y="6"/>
                    <a:pt x="0" y="53"/>
                    <a:pt x="3" y="110"/>
                  </a:cubicBezTo>
                  <a:cubicBezTo>
                    <a:pt x="3" y="119"/>
                    <a:pt x="5" y="127"/>
                    <a:pt x="7" y="135"/>
                  </a:cubicBezTo>
                  <a:cubicBezTo>
                    <a:pt x="7" y="136"/>
                    <a:pt x="7" y="137"/>
                    <a:pt x="8" y="137"/>
                  </a:cubicBezTo>
                  <a:cubicBezTo>
                    <a:pt x="22" y="180"/>
                    <a:pt x="63" y="210"/>
                    <a:pt x="110" y="208"/>
                  </a:cubicBezTo>
                  <a:cubicBezTo>
                    <a:pt x="154" y="206"/>
                    <a:pt x="190" y="177"/>
                    <a:pt x="203" y="137"/>
                  </a:cubicBezTo>
                  <a:cubicBezTo>
                    <a:pt x="203" y="137"/>
                    <a:pt x="203" y="136"/>
                    <a:pt x="204" y="135"/>
                  </a:cubicBezTo>
                  <a:cubicBezTo>
                    <a:pt x="207" y="124"/>
                    <a:pt x="208" y="113"/>
                    <a:pt x="208" y="101"/>
                  </a:cubicBezTo>
                  <a:close/>
                  <a:moveTo>
                    <a:pt x="199" y="85"/>
                  </a:moveTo>
                  <a:cubicBezTo>
                    <a:pt x="137" y="108"/>
                    <a:pt x="137" y="108"/>
                    <a:pt x="137" y="108"/>
                  </a:cubicBezTo>
                  <a:cubicBezTo>
                    <a:pt x="132" y="89"/>
                    <a:pt x="132" y="89"/>
                    <a:pt x="132" y="89"/>
                  </a:cubicBezTo>
                  <a:cubicBezTo>
                    <a:pt x="196" y="74"/>
                    <a:pt x="196" y="74"/>
                    <a:pt x="196" y="74"/>
                  </a:cubicBezTo>
                  <a:cubicBezTo>
                    <a:pt x="197" y="77"/>
                    <a:pt x="198" y="81"/>
                    <a:pt x="199" y="85"/>
                  </a:cubicBezTo>
                  <a:close/>
                  <a:moveTo>
                    <a:pt x="190" y="60"/>
                  </a:moveTo>
                  <a:cubicBezTo>
                    <a:pt x="145" y="70"/>
                    <a:pt x="145" y="70"/>
                    <a:pt x="145" y="70"/>
                  </a:cubicBezTo>
                  <a:cubicBezTo>
                    <a:pt x="133" y="60"/>
                    <a:pt x="133" y="60"/>
                    <a:pt x="133" y="60"/>
                  </a:cubicBezTo>
                  <a:cubicBezTo>
                    <a:pt x="127" y="12"/>
                    <a:pt x="127" y="12"/>
                    <a:pt x="127" y="12"/>
                  </a:cubicBezTo>
                  <a:cubicBezTo>
                    <a:pt x="154" y="18"/>
                    <a:pt x="177" y="36"/>
                    <a:pt x="190" y="60"/>
                  </a:cubicBezTo>
                  <a:close/>
                  <a:moveTo>
                    <a:pt x="121" y="97"/>
                  </a:moveTo>
                  <a:cubicBezTo>
                    <a:pt x="123" y="96"/>
                    <a:pt x="125" y="97"/>
                    <a:pt x="126" y="99"/>
                  </a:cubicBezTo>
                  <a:cubicBezTo>
                    <a:pt x="126" y="101"/>
                    <a:pt x="125" y="103"/>
                    <a:pt x="123" y="104"/>
                  </a:cubicBezTo>
                  <a:cubicBezTo>
                    <a:pt x="121" y="105"/>
                    <a:pt x="119" y="103"/>
                    <a:pt x="118" y="101"/>
                  </a:cubicBezTo>
                  <a:cubicBezTo>
                    <a:pt x="118" y="99"/>
                    <a:pt x="119" y="97"/>
                    <a:pt x="121" y="97"/>
                  </a:cubicBezTo>
                  <a:close/>
                  <a:moveTo>
                    <a:pt x="93" y="123"/>
                  </a:moveTo>
                  <a:cubicBezTo>
                    <a:pt x="91" y="121"/>
                    <a:pt x="91" y="119"/>
                    <a:pt x="92" y="117"/>
                  </a:cubicBezTo>
                  <a:cubicBezTo>
                    <a:pt x="93" y="116"/>
                    <a:pt x="96" y="115"/>
                    <a:pt x="97" y="117"/>
                  </a:cubicBezTo>
                  <a:cubicBezTo>
                    <a:pt x="99" y="118"/>
                    <a:pt x="99" y="120"/>
                    <a:pt x="98" y="122"/>
                  </a:cubicBezTo>
                  <a:cubicBezTo>
                    <a:pt x="97" y="124"/>
                    <a:pt x="95" y="124"/>
                    <a:pt x="93" y="123"/>
                  </a:cubicBezTo>
                  <a:close/>
                  <a:moveTo>
                    <a:pt x="113" y="122"/>
                  </a:moveTo>
                  <a:cubicBezTo>
                    <a:pt x="111" y="120"/>
                    <a:pt x="112" y="118"/>
                    <a:pt x="113" y="117"/>
                  </a:cubicBezTo>
                  <a:cubicBezTo>
                    <a:pt x="115" y="115"/>
                    <a:pt x="117" y="116"/>
                    <a:pt x="119" y="117"/>
                  </a:cubicBezTo>
                  <a:cubicBezTo>
                    <a:pt x="120" y="119"/>
                    <a:pt x="119" y="121"/>
                    <a:pt x="118" y="123"/>
                  </a:cubicBezTo>
                  <a:cubicBezTo>
                    <a:pt x="116" y="124"/>
                    <a:pt x="114" y="124"/>
                    <a:pt x="113" y="122"/>
                  </a:cubicBezTo>
                  <a:close/>
                  <a:moveTo>
                    <a:pt x="103" y="10"/>
                  </a:moveTo>
                  <a:cubicBezTo>
                    <a:pt x="107" y="10"/>
                    <a:pt x="111" y="10"/>
                    <a:pt x="115" y="10"/>
                  </a:cubicBezTo>
                  <a:cubicBezTo>
                    <a:pt x="117" y="76"/>
                    <a:pt x="117" y="76"/>
                    <a:pt x="117" y="76"/>
                  </a:cubicBezTo>
                  <a:cubicBezTo>
                    <a:pt x="98" y="76"/>
                    <a:pt x="98" y="76"/>
                    <a:pt x="98" y="76"/>
                  </a:cubicBezTo>
                  <a:lnTo>
                    <a:pt x="103" y="10"/>
                  </a:lnTo>
                  <a:close/>
                  <a:moveTo>
                    <a:pt x="109" y="88"/>
                  </a:moveTo>
                  <a:cubicBezTo>
                    <a:pt x="109" y="90"/>
                    <a:pt x="108" y="92"/>
                    <a:pt x="105" y="92"/>
                  </a:cubicBezTo>
                  <a:cubicBezTo>
                    <a:pt x="103" y="92"/>
                    <a:pt x="101" y="90"/>
                    <a:pt x="101" y="88"/>
                  </a:cubicBezTo>
                  <a:cubicBezTo>
                    <a:pt x="101" y="86"/>
                    <a:pt x="103" y="84"/>
                    <a:pt x="105" y="84"/>
                  </a:cubicBezTo>
                  <a:cubicBezTo>
                    <a:pt x="108" y="84"/>
                    <a:pt x="109" y="86"/>
                    <a:pt x="109" y="88"/>
                  </a:cubicBezTo>
                  <a:close/>
                  <a:moveTo>
                    <a:pt x="105" y="94"/>
                  </a:moveTo>
                  <a:cubicBezTo>
                    <a:pt x="112" y="94"/>
                    <a:pt x="117" y="99"/>
                    <a:pt x="117" y="106"/>
                  </a:cubicBezTo>
                  <a:cubicBezTo>
                    <a:pt x="117" y="112"/>
                    <a:pt x="112" y="118"/>
                    <a:pt x="105" y="118"/>
                  </a:cubicBezTo>
                  <a:cubicBezTo>
                    <a:pt x="99" y="118"/>
                    <a:pt x="93" y="112"/>
                    <a:pt x="93" y="106"/>
                  </a:cubicBezTo>
                  <a:cubicBezTo>
                    <a:pt x="93" y="99"/>
                    <a:pt x="99" y="94"/>
                    <a:pt x="105" y="94"/>
                  </a:cubicBezTo>
                  <a:close/>
                  <a:moveTo>
                    <a:pt x="92" y="101"/>
                  </a:moveTo>
                  <a:cubicBezTo>
                    <a:pt x="92" y="103"/>
                    <a:pt x="90" y="105"/>
                    <a:pt x="87" y="104"/>
                  </a:cubicBezTo>
                  <a:cubicBezTo>
                    <a:pt x="86" y="103"/>
                    <a:pt x="84" y="101"/>
                    <a:pt x="85" y="99"/>
                  </a:cubicBezTo>
                  <a:cubicBezTo>
                    <a:pt x="86" y="97"/>
                    <a:pt x="88" y="96"/>
                    <a:pt x="90" y="97"/>
                  </a:cubicBezTo>
                  <a:cubicBezTo>
                    <a:pt x="92" y="97"/>
                    <a:pt x="93" y="99"/>
                    <a:pt x="92" y="101"/>
                  </a:cubicBezTo>
                  <a:close/>
                  <a:moveTo>
                    <a:pt x="88" y="11"/>
                  </a:moveTo>
                  <a:cubicBezTo>
                    <a:pt x="84" y="57"/>
                    <a:pt x="84" y="57"/>
                    <a:pt x="84" y="57"/>
                  </a:cubicBezTo>
                  <a:cubicBezTo>
                    <a:pt x="71" y="66"/>
                    <a:pt x="71" y="66"/>
                    <a:pt x="71" y="66"/>
                  </a:cubicBezTo>
                  <a:cubicBezTo>
                    <a:pt x="23" y="56"/>
                    <a:pt x="23" y="56"/>
                    <a:pt x="23" y="56"/>
                  </a:cubicBezTo>
                  <a:cubicBezTo>
                    <a:pt x="37" y="33"/>
                    <a:pt x="60" y="16"/>
                    <a:pt x="88" y="11"/>
                  </a:cubicBezTo>
                  <a:close/>
                  <a:moveTo>
                    <a:pt x="17" y="67"/>
                  </a:moveTo>
                  <a:cubicBezTo>
                    <a:pt x="81" y="85"/>
                    <a:pt x="81" y="85"/>
                    <a:pt x="81" y="85"/>
                  </a:cubicBezTo>
                  <a:cubicBezTo>
                    <a:pt x="75" y="103"/>
                    <a:pt x="75" y="103"/>
                    <a:pt x="75" y="103"/>
                  </a:cubicBezTo>
                  <a:cubicBezTo>
                    <a:pt x="13" y="78"/>
                    <a:pt x="13" y="78"/>
                    <a:pt x="13" y="78"/>
                  </a:cubicBezTo>
                  <a:cubicBezTo>
                    <a:pt x="14" y="74"/>
                    <a:pt x="17" y="67"/>
                    <a:pt x="17" y="67"/>
                  </a:cubicBezTo>
                  <a:close/>
                  <a:moveTo>
                    <a:pt x="33" y="168"/>
                  </a:moveTo>
                  <a:cubicBezTo>
                    <a:pt x="31" y="166"/>
                    <a:pt x="29" y="164"/>
                    <a:pt x="27" y="161"/>
                  </a:cubicBezTo>
                  <a:cubicBezTo>
                    <a:pt x="25" y="159"/>
                    <a:pt x="24" y="156"/>
                    <a:pt x="22" y="154"/>
                  </a:cubicBezTo>
                  <a:cubicBezTo>
                    <a:pt x="21" y="152"/>
                    <a:pt x="20" y="149"/>
                    <a:pt x="19" y="147"/>
                  </a:cubicBezTo>
                  <a:cubicBezTo>
                    <a:pt x="18" y="146"/>
                    <a:pt x="18" y="145"/>
                    <a:pt x="18" y="145"/>
                  </a:cubicBezTo>
                  <a:cubicBezTo>
                    <a:pt x="17" y="142"/>
                    <a:pt x="16" y="140"/>
                    <a:pt x="15" y="137"/>
                  </a:cubicBezTo>
                  <a:cubicBezTo>
                    <a:pt x="15" y="137"/>
                    <a:pt x="15" y="137"/>
                    <a:pt x="15" y="137"/>
                  </a:cubicBezTo>
                  <a:cubicBezTo>
                    <a:pt x="14" y="136"/>
                    <a:pt x="14" y="136"/>
                    <a:pt x="14" y="135"/>
                  </a:cubicBezTo>
                  <a:cubicBezTo>
                    <a:pt x="12" y="129"/>
                    <a:pt x="11" y="123"/>
                    <a:pt x="10" y="118"/>
                  </a:cubicBezTo>
                  <a:cubicBezTo>
                    <a:pt x="10" y="115"/>
                    <a:pt x="9" y="112"/>
                    <a:pt x="9" y="110"/>
                  </a:cubicBezTo>
                  <a:cubicBezTo>
                    <a:pt x="9" y="104"/>
                    <a:pt x="9" y="98"/>
                    <a:pt x="10" y="93"/>
                  </a:cubicBezTo>
                  <a:cubicBezTo>
                    <a:pt x="53" y="111"/>
                    <a:pt x="53" y="111"/>
                    <a:pt x="53" y="111"/>
                  </a:cubicBezTo>
                  <a:cubicBezTo>
                    <a:pt x="57" y="126"/>
                    <a:pt x="57" y="126"/>
                    <a:pt x="57" y="126"/>
                  </a:cubicBezTo>
                  <a:cubicBezTo>
                    <a:pt x="52" y="135"/>
                    <a:pt x="52" y="135"/>
                    <a:pt x="52" y="135"/>
                  </a:cubicBezTo>
                  <a:cubicBezTo>
                    <a:pt x="50" y="137"/>
                    <a:pt x="50" y="137"/>
                    <a:pt x="50" y="137"/>
                  </a:cubicBezTo>
                  <a:lnTo>
                    <a:pt x="33" y="168"/>
                  </a:lnTo>
                  <a:close/>
                  <a:moveTo>
                    <a:pt x="41" y="177"/>
                  </a:moveTo>
                  <a:cubicBezTo>
                    <a:pt x="68" y="137"/>
                    <a:pt x="68" y="137"/>
                    <a:pt x="68" y="137"/>
                  </a:cubicBezTo>
                  <a:cubicBezTo>
                    <a:pt x="70" y="135"/>
                    <a:pt x="70" y="135"/>
                    <a:pt x="70" y="135"/>
                  </a:cubicBezTo>
                  <a:cubicBezTo>
                    <a:pt x="78" y="123"/>
                    <a:pt x="78" y="123"/>
                    <a:pt x="78" y="123"/>
                  </a:cubicBezTo>
                  <a:cubicBezTo>
                    <a:pt x="93" y="134"/>
                    <a:pt x="93" y="134"/>
                    <a:pt x="93" y="134"/>
                  </a:cubicBezTo>
                  <a:cubicBezTo>
                    <a:pt x="93" y="135"/>
                    <a:pt x="93" y="135"/>
                    <a:pt x="93" y="135"/>
                  </a:cubicBezTo>
                  <a:cubicBezTo>
                    <a:pt x="91" y="137"/>
                    <a:pt x="91" y="137"/>
                    <a:pt x="91" y="137"/>
                  </a:cubicBezTo>
                  <a:cubicBezTo>
                    <a:pt x="51" y="185"/>
                    <a:pt x="51" y="185"/>
                    <a:pt x="51" y="185"/>
                  </a:cubicBezTo>
                  <a:cubicBezTo>
                    <a:pt x="48" y="182"/>
                    <a:pt x="44" y="180"/>
                    <a:pt x="41" y="177"/>
                  </a:cubicBezTo>
                  <a:close/>
                  <a:moveTo>
                    <a:pt x="110" y="202"/>
                  </a:moveTo>
                  <a:cubicBezTo>
                    <a:pt x="93" y="202"/>
                    <a:pt x="77" y="199"/>
                    <a:pt x="63" y="192"/>
                  </a:cubicBezTo>
                  <a:cubicBezTo>
                    <a:pt x="94" y="158"/>
                    <a:pt x="94" y="158"/>
                    <a:pt x="94" y="158"/>
                  </a:cubicBezTo>
                  <a:cubicBezTo>
                    <a:pt x="110" y="158"/>
                    <a:pt x="110" y="158"/>
                    <a:pt x="110" y="158"/>
                  </a:cubicBezTo>
                  <a:cubicBezTo>
                    <a:pt x="143" y="194"/>
                    <a:pt x="143" y="194"/>
                    <a:pt x="143" y="194"/>
                  </a:cubicBezTo>
                  <a:cubicBezTo>
                    <a:pt x="132" y="198"/>
                    <a:pt x="121" y="201"/>
                    <a:pt x="110" y="202"/>
                  </a:cubicBezTo>
                  <a:close/>
                  <a:moveTo>
                    <a:pt x="154" y="189"/>
                  </a:moveTo>
                  <a:cubicBezTo>
                    <a:pt x="113" y="137"/>
                    <a:pt x="113" y="137"/>
                    <a:pt x="113" y="137"/>
                  </a:cubicBezTo>
                  <a:cubicBezTo>
                    <a:pt x="113" y="137"/>
                    <a:pt x="113" y="137"/>
                    <a:pt x="113" y="137"/>
                  </a:cubicBezTo>
                  <a:cubicBezTo>
                    <a:pt x="116" y="135"/>
                    <a:pt x="116" y="135"/>
                    <a:pt x="116" y="135"/>
                  </a:cubicBezTo>
                  <a:cubicBezTo>
                    <a:pt x="129" y="126"/>
                    <a:pt x="129" y="126"/>
                    <a:pt x="129" y="126"/>
                  </a:cubicBezTo>
                  <a:cubicBezTo>
                    <a:pt x="134" y="135"/>
                    <a:pt x="134" y="135"/>
                    <a:pt x="134" y="135"/>
                  </a:cubicBezTo>
                  <a:cubicBezTo>
                    <a:pt x="136" y="137"/>
                    <a:pt x="136" y="137"/>
                    <a:pt x="136" y="137"/>
                  </a:cubicBezTo>
                  <a:cubicBezTo>
                    <a:pt x="164" y="182"/>
                    <a:pt x="164" y="182"/>
                    <a:pt x="164" y="182"/>
                  </a:cubicBezTo>
                  <a:cubicBezTo>
                    <a:pt x="160" y="184"/>
                    <a:pt x="157" y="186"/>
                    <a:pt x="154" y="189"/>
                  </a:cubicBezTo>
                  <a:close/>
                  <a:moveTo>
                    <a:pt x="196" y="137"/>
                  </a:moveTo>
                  <a:cubicBezTo>
                    <a:pt x="194" y="142"/>
                    <a:pt x="192" y="147"/>
                    <a:pt x="190" y="152"/>
                  </a:cubicBezTo>
                  <a:cubicBezTo>
                    <a:pt x="188" y="154"/>
                    <a:pt x="187" y="156"/>
                    <a:pt x="186" y="158"/>
                  </a:cubicBezTo>
                  <a:cubicBezTo>
                    <a:pt x="186" y="158"/>
                    <a:pt x="186" y="158"/>
                    <a:pt x="185" y="158"/>
                  </a:cubicBezTo>
                  <a:cubicBezTo>
                    <a:pt x="184" y="160"/>
                    <a:pt x="183" y="162"/>
                    <a:pt x="181" y="164"/>
                  </a:cubicBezTo>
                  <a:cubicBezTo>
                    <a:pt x="179" y="167"/>
                    <a:pt x="177" y="170"/>
                    <a:pt x="174" y="172"/>
                  </a:cubicBezTo>
                  <a:cubicBezTo>
                    <a:pt x="154" y="137"/>
                    <a:pt x="154" y="137"/>
                    <a:pt x="154" y="137"/>
                  </a:cubicBezTo>
                  <a:cubicBezTo>
                    <a:pt x="153" y="135"/>
                    <a:pt x="153" y="135"/>
                    <a:pt x="153" y="135"/>
                  </a:cubicBezTo>
                  <a:cubicBezTo>
                    <a:pt x="151" y="132"/>
                    <a:pt x="151" y="132"/>
                    <a:pt x="151" y="132"/>
                  </a:cubicBezTo>
                  <a:cubicBezTo>
                    <a:pt x="157" y="118"/>
                    <a:pt x="157" y="118"/>
                    <a:pt x="157" y="118"/>
                  </a:cubicBezTo>
                  <a:cubicBezTo>
                    <a:pt x="201" y="97"/>
                    <a:pt x="201" y="97"/>
                    <a:pt x="201" y="97"/>
                  </a:cubicBezTo>
                  <a:cubicBezTo>
                    <a:pt x="201" y="99"/>
                    <a:pt x="201" y="100"/>
                    <a:pt x="201" y="101"/>
                  </a:cubicBezTo>
                  <a:cubicBezTo>
                    <a:pt x="201" y="103"/>
                    <a:pt x="201" y="104"/>
                    <a:pt x="201" y="106"/>
                  </a:cubicBezTo>
                  <a:cubicBezTo>
                    <a:pt x="201" y="109"/>
                    <a:pt x="201" y="112"/>
                    <a:pt x="201" y="115"/>
                  </a:cubicBezTo>
                  <a:cubicBezTo>
                    <a:pt x="201" y="115"/>
                    <a:pt x="201" y="115"/>
                    <a:pt x="201" y="115"/>
                  </a:cubicBezTo>
                  <a:cubicBezTo>
                    <a:pt x="201" y="118"/>
                    <a:pt x="200" y="121"/>
                    <a:pt x="200" y="123"/>
                  </a:cubicBezTo>
                  <a:cubicBezTo>
                    <a:pt x="199" y="124"/>
                    <a:pt x="199" y="125"/>
                    <a:pt x="199" y="126"/>
                  </a:cubicBezTo>
                  <a:cubicBezTo>
                    <a:pt x="199" y="127"/>
                    <a:pt x="198" y="129"/>
                    <a:pt x="198" y="130"/>
                  </a:cubicBezTo>
                  <a:cubicBezTo>
                    <a:pt x="198" y="132"/>
                    <a:pt x="197" y="133"/>
                    <a:pt x="197" y="134"/>
                  </a:cubicBezTo>
                  <a:cubicBezTo>
                    <a:pt x="197" y="134"/>
                    <a:pt x="197" y="135"/>
                    <a:pt x="197" y="135"/>
                  </a:cubicBezTo>
                  <a:cubicBezTo>
                    <a:pt x="197" y="136"/>
                    <a:pt x="196" y="137"/>
                    <a:pt x="196" y="137"/>
                  </a:cubicBezTo>
                  <a:close/>
                </a:path>
              </a:pathLst>
            </a:custGeom>
            <a:solidFill>
              <a:srgbClr val="836C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2" name="Oval 1303"/>
            <p:cNvSpPr>
              <a:spLocks noChangeArrowheads="1"/>
            </p:cNvSpPr>
            <p:nvPr/>
          </p:nvSpPr>
          <p:spPr bwMode="auto">
            <a:xfrm>
              <a:off x="-581025" y="-595313"/>
              <a:ext cx="30163" cy="30163"/>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3" name="Freeform 1304"/>
            <p:cNvSpPr>
              <a:spLocks/>
            </p:cNvSpPr>
            <p:nvPr/>
          </p:nvSpPr>
          <p:spPr bwMode="auto">
            <a:xfrm>
              <a:off x="-515937" y="-549275"/>
              <a:ext cx="30163" cy="33338"/>
            </a:xfrm>
            <a:custGeom>
              <a:avLst/>
              <a:gdLst>
                <a:gd name="T0" fmla="*/ 8 w 8"/>
                <a:gd name="T1" fmla="*/ 3 h 9"/>
                <a:gd name="T2" fmla="*/ 5 w 8"/>
                <a:gd name="T3" fmla="*/ 8 h 9"/>
                <a:gd name="T4" fmla="*/ 0 w 8"/>
                <a:gd name="T5" fmla="*/ 5 h 9"/>
                <a:gd name="T6" fmla="*/ 3 w 8"/>
                <a:gd name="T7" fmla="*/ 1 h 9"/>
                <a:gd name="T8" fmla="*/ 8 w 8"/>
                <a:gd name="T9" fmla="*/ 3 h 9"/>
              </a:gdLst>
              <a:ahLst/>
              <a:cxnLst>
                <a:cxn ang="0">
                  <a:pos x="T0" y="T1"/>
                </a:cxn>
                <a:cxn ang="0">
                  <a:pos x="T2" y="T3"/>
                </a:cxn>
                <a:cxn ang="0">
                  <a:pos x="T4" y="T5"/>
                </a:cxn>
                <a:cxn ang="0">
                  <a:pos x="T6" y="T7"/>
                </a:cxn>
                <a:cxn ang="0">
                  <a:pos x="T8" y="T9"/>
                </a:cxn>
              </a:cxnLst>
              <a:rect l="0" t="0" r="r" b="b"/>
              <a:pathLst>
                <a:path w="8" h="9">
                  <a:moveTo>
                    <a:pt x="8" y="3"/>
                  </a:moveTo>
                  <a:cubicBezTo>
                    <a:pt x="8" y="5"/>
                    <a:pt x="7" y="7"/>
                    <a:pt x="5" y="8"/>
                  </a:cubicBezTo>
                  <a:cubicBezTo>
                    <a:pt x="3" y="9"/>
                    <a:pt x="1" y="7"/>
                    <a:pt x="0" y="5"/>
                  </a:cubicBezTo>
                  <a:cubicBezTo>
                    <a:pt x="0" y="3"/>
                    <a:pt x="1" y="1"/>
                    <a:pt x="3" y="1"/>
                  </a:cubicBezTo>
                  <a:cubicBezTo>
                    <a:pt x="5" y="0"/>
                    <a:pt x="7" y="1"/>
                    <a:pt x="8" y="3"/>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4" name="Freeform 1305"/>
            <p:cNvSpPr>
              <a:spLocks/>
            </p:cNvSpPr>
            <p:nvPr/>
          </p:nvSpPr>
          <p:spPr bwMode="auto">
            <a:xfrm>
              <a:off x="-542925" y="-477838"/>
              <a:ext cx="33338" cy="33338"/>
            </a:xfrm>
            <a:custGeom>
              <a:avLst/>
              <a:gdLst>
                <a:gd name="T0" fmla="*/ 7 w 9"/>
                <a:gd name="T1" fmla="*/ 8 h 9"/>
                <a:gd name="T2" fmla="*/ 2 w 9"/>
                <a:gd name="T3" fmla="*/ 7 h 9"/>
                <a:gd name="T4" fmla="*/ 2 w 9"/>
                <a:gd name="T5" fmla="*/ 2 h 9"/>
                <a:gd name="T6" fmla="*/ 8 w 9"/>
                <a:gd name="T7" fmla="*/ 2 h 9"/>
                <a:gd name="T8" fmla="*/ 7 w 9"/>
                <a:gd name="T9" fmla="*/ 8 h 9"/>
              </a:gdLst>
              <a:ahLst/>
              <a:cxnLst>
                <a:cxn ang="0">
                  <a:pos x="T0" y="T1"/>
                </a:cxn>
                <a:cxn ang="0">
                  <a:pos x="T2" y="T3"/>
                </a:cxn>
                <a:cxn ang="0">
                  <a:pos x="T4" y="T5"/>
                </a:cxn>
                <a:cxn ang="0">
                  <a:pos x="T6" y="T7"/>
                </a:cxn>
                <a:cxn ang="0">
                  <a:pos x="T8" y="T9"/>
                </a:cxn>
              </a:cxnLst>
              <a:rect l="0" t="0" r="r" b="b"/>
              <a:pathLst>
                <a:path w="9" h="9">
                  <a:moveTo>
                    <a:pt x="7" y="8"/>
                  </a:moveTo>
                  <a:cubicBezTo>
                    <a:pt x="5" y="9"/>
                    <a:pt x="3" y="9"/>
                    <a:pt x="2" y="7"/>
                  </a:cubicBezTo>
                  <a:cubicBezTo>
                    <a:pt x="0" y="5"/>
                    <a:pt x="0" y="3"/>
                    <a:pt x="2" y="2"/>
                  </a:cubicBezTo>
                  <a:cubicBezTo>
                    <a:pt x="4" y="0"/>
                    <a:pt x="6" y="1"/>
                    <a:pt x="8" y="2"/>
                  </a:cubicBezTo>
                  <a:cubicBezTo>
                    <a:pt x="9" y="4"/>
                    <a:pt x="9" y="7"/>
                    <a:pt x="7" y="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5" name="Freeform 1306"/>
            <p:cNvSpPr>
              <a:spLocks/>
            </p:cNvSpPr>
            <p:nvPr/>
          </p:nvSpPr>
          <p:spPr bwMode="auto">
            <a:xfrm>
              <a:off x="-617537" y="-477838"/>
              <a:ext cx="30163" cy="33338"/>
            </a:xfrm>
            <a:custGeom>
              <a:avLst/>
              <a:gdLst>
                <a:gd name="T0" fmla="*/ 7 w 8"/>
                <a:gd name="T1" fmla="*/ 7 h 9"/>
                <a:gd name="T2" fmla="*/ 2 w 8"/>
                <a:gd name="T3" fmla="*/ 8 h 9"/>
                <a:gd name="T4" fmla="*/ 1 w 8"/>
                <a:gd name="T5" fmla="*/ 2 h 9"/>
                <a:gd name="T6" fmla="*/ 6 w 8"/>
                <a:gd name="T7" fmla="*/ 2 h 9"/>
                <a:gd name="T8" fmla="*/ 7 w 8"/>
                <a:gd name="T9" fmla="*/ 7 h 9"/>
              </a:gdLst>
              <a:ahLst/>
              <a:cxnLst>
                <a:cxn ang="0">
                  <a:pos x="T0" y="T1"/>
                </a:cxn>
                <a:cxn ang="0">
                  <a:pos x="T2" y="T3"/>
                </a:cxn>
                <a:cxn ang="0">
                  <a:pos x="T4" y="T5"/>
                </a:cxn>
                <a:cxn ang="0">
                  <a:pos x="T6" y="T7"/>
                </a:cxn>
                <a:cxn ang="0">
                  <a:pos x="T8" y="T9"/>
                </a:cxn>
              </a:cxnLst>
              <a:rect l="0" t="0" r="r" b="b"/>
              <a:pathLst>
                <a:path w="8" h="9">
                  <a:moveTo>
                    <a:pt x="7" y="7"/>
                  </a:moveTo>
                  <a:cubicBezTo>
                    <a:pt x="6" y="9"/>
                    <a:pt x="4" y="9"/>
                    <a:pt x="2" y="8"/>
                  </a:cubicBezTo>
                  <a:cubicBezTo>
                    <a:pt x="0" y="7"/>
                    <a:pt x="0" y="4"/>
                    <a:pt x="1" y="2"/>
                  </a:cubicBezTo>
                  <a:cubicBezTo>
                    <a:pt x="2" y="1"/>
                    <a:pt x="5" y="0"/>
                    <a:pt x="6" y="2"/>
                  </a:cubicBezTo>
                  <a:cubicBezTo>
                    <a:pt x="8" y="3"/>
                    <a:pt x="8" y="5"/>
                    <a:pt x="7" y="7"/>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6" name="Freeform 1307"/>
            <p:cNvSpPr>
              <a:spLocks/>
            </p:cNvSpPr>
            <p:nvPr/>
          </p:nvSpPr>
          <p:spPr bwMode="auto">
            <a:xfrm>
              <a:off x="-644525" y="-549275"/>
              <a:ext cx="34925" cy="33338"/>
            </a:xfrm>
            <a:custGeom>
              <a:avLst/>
              <a:gdLst>
                <a:gd name="T0" fmla="*/ 8 w 9"/>
                <a:gd name="T1" fmla="*/ 5 h 9"/>
                <a:gd name="T2" fmla="*/ 4 w 9"/>
                <a:gd name="T3" fmla="*/ 8 h 9"/>
                <a:gd name="T4" fmla="*/ 1 w 9"/>
                <a:gd name="T5" fmla="*/ 3 h 9"/>
                <a:gd name="T6" fmla="*/ 6 w 9"/>
                <a:gd name="T7" fmla="*/ 1 h 9"/>
                <a:gd name="T8" fmla="*/ 8 w 9"/>
                <a:gd name="T9" fmla="*/ 5 h 9"/>
              </a:gdLst>
              <a:ahLst/>
              <a:cxnLst>
                <a:cxn ang="0">
                  <a:pos x="T0" y="T1"/>
                </a:cxn>
                <a:cxn ang="0">
                  <a:pos x="T2" y="T3"/>
                </a:cxn>
                <a:cxn ang="0">
                  <a:pos x="T4" y="T5"/>
                </a:cxn>
                <a:cxn ang="0">
                  <a:pos x="T6" y="T7"/>
                </a:cxn>
                <a:cxn ang="0">
                  <a:pos x="T8" y="T9"/>
                </a:cxn>
              </a:cxnLst>
              <a:rect l="0" t="0" r="r" b="b"/>
              <a:pathLst>
                <a:path w="9" h="9">
                  <a:moveTo>
                    <a:pt x="8" y="5"/>
                  </a:moveTo>
                  <a:cubicBezTo>
                    <a:pt x="8" y="7"/>
                    <a:pt x="6" y="9"/>
                    <a:pt x="4" y="8"/>
                  </a:cubicBezTo>
                  <a:cubicBezTo>
                    <a:pt x="2" y="7"/>
                    <a:pt x="0" y="5"/>
                    <a:pt x="1" y="3"/>
                  </a:cubicBezTo>
                  <a:cubicBezTo>
                    <a:pt x="2" y="1"/>
                    <a:pt x="4" y="0"/>
                    <a:pt x="6" y="1"/>
                  </a:cubicBezTo>
                  <a:cubicBezTo>
                    <a:pt x="8" y="1"/>
                    <a:pt x="9" y="3"/>
                    <a:pt x="8" y="5"/>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7" name="Oval 1308"/>
            <p:cNvSpPr>
              <a:spLocks noChangeArrowheads="1"/>
            </p:cNvSpPr>
            <p:nvPr/>
          </p:nvSpPr>
          <p:spPr bwMode="auto">
            <a:xfrm>
              <a:off x="-609600" y="-557213"/>
              <a:ext cx="88900" cy="90488"/>
            </a:xfrm>
            <a:prstGeom prst="ellipse">
              <a:avLst/>
            </a:pr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8" name="Freeform 1309"/>
            <p:cNvSpPr>
              <a:spLocks/>
            </p:cNvSpPr>
            <p:nvPr/>
          </p:nvSpPr>
          <p:spPr bwMode="auto">
            <a:xfrm>
              <a:off x="-804862" y="-449263"/>
              <a:ext cx="195263" cy="233363"/>
            </a:xfrm>
            <a:custGeom>
              <a:avLst/>
              <a:gdLst>
                <a:gd name="T0" fmla="*/ 52 w 52"/>
                <a:gd name="T1" fmla="*/ 11 h 62"/>
                <a:gd name="T2" fmla="*/ 10 w 52"/>
                <a:gd name="T3" fmla="*/ 62 h 62"/>
                <a:gd name="T4" fmla="*/ 0 w 52"/>
                <a:gd name="T5" fmla="*/ 54 h 62"/>
                <a:gd name="T6" fmla="*/ 37 w 52"/>
                <a:gd name="T7" fmla="*/ 0 h 62"/>
                <a:gd name="T8" fmla="*/ 52 w 52"/>
                <a:gd name="T9" fmla="*/ 11 h 62"/>
              </a:gdLst>
              <a:ahLst/>
              <a:cxnLst>
                <a:cxn ang="0">
                  <a:pos x="T0" y="T1"/>
                </a:cxn>
                <a:cxn ang="0">
                  <a:pos x="T2" y="T3"/>
                </a:cxn>
                <a:cxn ang="0">
                  <a:pos x="T4" y="T5"/>
                </a:cxn>
                <a:cxn ang="0">
                  <a:pos x="T6" y="T7"/>
                </a:cxn>
                <a:cxn ang="0">
                  <a:pos x="T8" y="T9"/>
                </a:cxn>
              </a:cxnLst>
              <a:rect l="0" t="0" r="r" b="b"/>
              <a:pathLst>
                <a:path w="52" h="62">
                  <a:moveTo>
                    <a:pt x="52" y="11"/>
                  </a:moveTo>
                  <a:cubicBezTo>
                    <a:pt x="10" y="62"/>
                    <a:pt x="10" y="62"/>
                    <a:pt x="10" y="62"/>
                  </a:cubicBezTo>
                  <a:cubicBezTo>
                    <a:pt x="7" y="59"/>
                    <a:pt x="3" y="57"/>
                    <a:pt x="0" y="54"/>
                  </a:cubicBezTo>
                  <a:cubicBezTo>
                    <a:pt x="37" y="0"/>
                    <a:pt x="37" y="0"/>
                    <a:pt x="37" y="0"/>
                  </a:cubicBezTo>
                  <a:lnTo>
                    <a:pt x="52" y="11"/>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09" name="Freeform 1310"/>
            <p:cNvSpPr>
              <a:spLocks/>
            </p:cNvSpPr>
            <p:nvPr/>
          </p:nvSpPr>
          <p:spPr bwMode="auto">
            <a:xfrm>
              <a:off x="-909637" y="-658813"/>
              <a:ext cx="254000" cy="134938"/>
            </a:xfrm>
            <a:custGeom>
              <a:avLst/>
              <a:gdLst>
                <a:gd name="T0" fmla="*/ 68 w 68"/>
                <a:gd name="T1" fmla="*/ 18 h 36"/>
                <a:gd name="T2" fmla="*/ 62 w 68"/>
                <a:gd name="T3" fmla="*/ 36 h 36"/>
                <a:gd name="T4" fmla="*/ 0 w 68"/>
                <a:gd name="T5" fmla="*/ 11 h 36"/>
                <a:gd name="T6" fmla="*/ 4 w 68"/>
                <a:gd name="T7" fmla="*/ 0 h 36"/>
                <a:gd name="T8" fmla="*/ 68 w 68"/>
                <a:gd name="T9" fmla="*/ 18 h 36"/>
              </a:gdLst>
              <a:ahLst/>
              <a:cxnLst>
                <a:cxn ang="0">
                  <a:pos x="T0" y="T1"/>
                </a:cxn>
                <a:cxn ang="0">
                  <a:pos x="T2" y="T3"/>
                </a:cxn>
                <a:cxn ang="0">
                  <a:pos x="T4" y="T5"/>
                </a:cxn>
                <a:cxn ang="0">
                  <a:pos x="T6" y="T7"/>
                </a:cxn>
                <a:cxn ang="0">
                  <a:pos x="T8" y="T9"/>
                </a:cxn>
              </a:cxnLst>
              <a:rect l="0" t="0" r="r" b="b"/>
              <a:pathLst>
                <a:path w="68" h="36">
                  <a:moveTo>
                    <a:pt x="68" y="18"/>
                  </a:moveTo>
                  <a:cubicBezTo>
                    <a:pt x="62" y="36"/>
                    <a:pt x="62" y="36"/>
                    <a:pt x="62" y="36"/>
                  </a:cubicBezTo>
                  <a:cubicBezTo>
                    <a:pt x="0" y="11"/>
                    <a:pt x="0" y="11"/>
                    <a:pt x="0" y="11"/>
                  </a:cubicBezTo>
                  <a:cubicBezTo>
                    <a:pt x="1" y="7"/>
                    <a:pt x="4" y="0"/>
                    <a:pt x="4" y="0"/>
                  </a:cubicBezTo>
                  <a:lnTo>
                    <a:pt x="68" y="18"/>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0" name="Freeform 1311"/>
            <p:cNvSpPr>
              <a:spLocks/>
            </p:cNvSpPr>
            <p:nvPr/>
          </p:nvSpPr>
          <p:spPr bwMode="auto">
            <a:xfrm>
              <a:off x="-592137" y="-873125"/>
              <a:ext cx="71438" cy="247650"/>
            </a:xfrm>
            <a:custGeom>
              <a:avLst/>
              <a:gdLst>
                <a:gd name="T0" fmla="*/ 19 w 19"/>
                <a:gd name="T1" fmla="*/ 66 h 66"/>
                <a:gd name="T2" fmla="*/ 0 w 19"/>
                <a:gd name="T3" fmla="*/ 66 h 66"/>
                <a:gd name="T4" fmla="*/ 5 w 19"/>
                <a:gd name="T5" fmla="*/ 0 h 66"/>
                <a:gd name="T6" fmla="*/ 17 w 19"/>
                <a:gd name="T7" fmla="*/ 0 h 66"/>
                <a:gd name="T8" fmla="*/ 19 w 19"/>
                <a:gd name="T9" fmla="*/ 66 h 66"/>
              </a:gdLst>
              <a:ahLst/>
              <a:cxnLst>
                <a:cxn ang="0">
                  <a:pos x="T0" y="T1"/>
                </a:cxn>
                <a:cxn ang="0">
                  <a:pos x="T2" y="T3"/>
                </a:cxn>
                <a:cxn ang="0">
                  <a:pos x="T4" y="T5"/>
                </a:cxn>
                <a:cxn ang="0">
                  <a:pos x="T6" y="T7"/>
                </a:cxn>
                <a:cxn ang="0">
                  <a:pos x="T8" y="T9"/>
                </a:cxn>
              </a:cxnLst>
              <a:rect l="0" t="0" r="r" b="b"/>
              <a:pathLst>
                <a:path w="19" h="66">
                  <a:moveTo>
                    <a:pt x="19" y="66"/>
                  </a:moveTo>
                  <a:cubicBezTo>
                    <a:pt x="0" y="66"/>
                    <a:pt x="0" y="66"/>
                    <a:pt x="0" y="66"/>
                  </a:cubicBezTo>
                  <a:cubicBezTo>
                    <a:pt x="5" y="0"/>
                    <a:pt x="5" y="0"/>
                    <a:pt x="5" y="0"/>
                  </a:cubicBezTo>
                  <a:cubicBezTo>
                    <a:pt x="9" y="0"/>
                    <a:pt x="13" y="0"/>
                    <a:pt x="17" y="0"/>
                  </a:cubicBezTo>
                  <a:lnTo>
                    <a:pt x="19" y="6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1" name="Freeform 1312"/>
            <p:cNvSpPr>
              <a:spLocks/>
            </p:cNvSpPr>
            <p:nvPr/>
          </p:nvSpPr>
          <p:spPr bwMode="auto">
            <a:xfrm>
              <a:off x="-463550" y="-631825"/>
              <a:ext cx="250825" cy="127000"/>
            </a:xfrm>
            <a:custGeom>
              <a:avLst/>
              <a:gdLst>
                <a:gd name="T0" fmla="*/ 67 w 67"/>
                <a:gd name="T1" fmla="*/ 11 h 34"/>
                <a:gd name="T2" fmla="*/ 5 w 67"/>
                <a:gd name="T3" fmla="*/ 34 h 34"/>
                <a:gd name="T4" fmla="*/ 0 w 67"/>
                <a:gd name="T5" fmla="*/ 15 h 34"/>
                <a:gd name="T6" fmla="*/ 64 w 67"/>
                <a:gd name="T7" fmla="*/ 0 h 34"/>
                <a:gd name="T8" fmla="*/ 67 w 67"/>
                <a:gd name="T9" fmla="*/ 11 h 34"/>
              </a:gdLst>
              <a:ahLst/>
              <a:cxnLst>
                <a:cxn ang="0">
                  <a:pos x="T0" y="T1"/>
                </a:cxn>
                <a:cxn ang="0">
                  <a:pos x="T2" y="T3"/>
                </a:cxn>
                <a:cxn ang="0">
                  <a:pos x="T4" y="T5"/>
                </a:cxn>
                <a:cxn ang="0">
                  <a:pos x="T6" y="T7"/>
                </a:cxn>
                <a:cxn ang="0">
                  <a:pos x="T8" y="T9"/>
                </a:cxn>
              </a:cxnLst>
              <a:rect l="0" t="0" r="r" b="b"/>
              <a:pathLst>
                <a:path w="67" h="34">
                  <a:moveTo>
                    <a:pt x="67" y="11"/>
                  </a:moveTo>
                  <a:cubicBezTo>
                    <a:pt x="5" y="34"/>
                    <a:pt x="5" y="34"/>
                    <a:pt x="5" y="34"/>
                  </a:cubicBezTo>
                  <a:cubicBezTo>
                    <a:pt x="0" y="15"/>
                    <a:pt x="0" y="15"/>
                    <a:pt x="0" y="15"/>
                  </a:cubicBezTo>
                  <a:cubicBezTo>
                    <a:pt x="64" y="0"/>
                    <a:pt x="64" y="0"/>
                    <a:pt x="64" y="0"/>
                  </a:cubicBezTo>
                  <a:cubicBezTo>
                    <a:pt x="65" y="3"/>
                    <a:pt x="66" y="7"/>
                    <a:pt x="67" y="11"/>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2" name="Freeform 1313"/>
            <p:cNvSpPr>
              <a:spLocks/>
            </p:cNvSpPr>
            <p:nvPr/>
          </p:nvSpPr>
          <p:spPr bwMode="auto">
            <a:xfrm>
              <a:off x="-534987" y="-436563"/>
              <a:ext cx="190500" cy="234950"/>
            </a:xfrm>
            <a:custGeom>
              <a:avLst/>
              <a:gdLst>
                <a:gd name="T0" fmla="*/ 51 w 51"/>
                <a:gd name="T1" fmla="*/ 56 h 63"/>
                <a:gd name="T2" fmla="*/ 41 w 51"/>
                <a:gd name="T3" fmla="*/ 63 h 63"/>
                <a:gd name="T4" fmla="*/ 0 w 51"/>
                <a:gd name="T5" fmla="*/ 11 h 63"/>
                <a:gd name="T6" fmla="*/ 16 w 51"/>
                <a:gd name="T7" fmla="*/ 0 h 63"/>
                <a:gd name="T8" fmla="*/ 51 w 51"/>
                <a:gd name="T9" fmla="*/ 56 h 63"/>
              </a:gdLst>
              <a:ahLst/>
              <a:cxnLst>
                <a:cxn ang="0">
                  <a:pos x="T0" y="T1"/>
                </a:cxn>
                <a:cxn ang="0">
                  <a:pos x="T2" y="T3"/>
                </a:cxn>
                <a:cxn ang="0">
                  <a:pos x="T4" y="T5"/>
                </a:cxn>
                <a:cxn ang="0">
                  <a:pos x="T6" y="T7"/>
                </a:cxn>
                <a:cxn ang="0">
                  <a:pos x="T8" y="T9"/>
                </a:cxn>
              </a:cxnLst>
              <a:rect l="0" t="0" r="r" b="b"/>
              <a:pathLst>
                <a:path w="51" h="63">
                  <a:moveTo>
                    <a:pt x="51" y="56"/>
                  </a:moveTo>
                  <a:cubicBezTo>
                    <a:pt x="47" y="58"/>
                    <a:pt x="44" y="60"/>
                    <a:pt x="41" y="63"/>
                  </a:cubicBezTo>
                  <a:cubicBezTo>
                    <a:pt x="0" y="11"/>
                    <a:pt x="0" y="11"/>
                    <a:pt x="0" y="11"/>
                  </a:cubicBezTo>
                  <a:cubicBezTo>
                    <a:pt x="16" y="0"/>
                    <a:pt x="16" y="0"/>
                    <a:pt x="16" y="0"/>
                  </a:cubicBezTo>
                  <a:lnTo>
                    <a:pt x="51" y="5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3" name="Freeform 1314"/>
            <p:cNvSpPr>
              <a:spLocks/>
            </p:cNvSpPr>
            <p:nvPr/>
          </p:nvSpPr>
          <p:spPr bwMode="auto">
            <a:xfrm>
              <a:off x="-392112" y="-546100"/>
              <a:ext cx="190500" cy="280988"/>
            </a:xfrm>
            <a:custGeom>
              <a:avLst/>
              <a:gdLst>
                <a:gd name="T0" fmla="*/ 50 w 51"/>
                <a:gd name="T1" fmla="*/ 4 h 75"/>
                <a:gd name="T2" fmla="*/ 23 w 51"/>
                <a:gd name="T3" fmla="*/ 75 h 75"/>
                <a:gd name="T4" fmla="*/ 0 w 51"/>
                <a:gd name="T5" fmla="*/ 35 h 75"/>
                <a:gd name="T6" fmla="*/ 6 w 51"/>
                <a:gd name="T7" fmla="*/ 21 h 75"/>
                <a:gd name="T8" fmla="*/ 50 w 51"/>
                <a:gd name="T9" fmla="*/ 0 h 75"/>
                <a:gd name="T10" fmla="*/ 50 w 51"/>
                <a:gd name="T11" fmla="*/ 4 h 75"/>
              </a:gdLst>
              <a:ahLst/>
              <a:cxnLst>
                <a:cxn ang="0">
                  <a:pos x="T0" y="T1"/>
                </a:cxn>
                <a:cxn ang="0">
                  <a:pos x="T2" y="T3"/>
                </a:cxn>
                <a:cxn ang="0">
                  <a:pos x="T4" y="T5"/>
                </a:cxn>
                <a:cxn ang="0">
                  <a:pos x="T6" y="T7"/>
                </a:cxn>
                <a:cxn ang="0">
                  <a:pos x="T8" y="T9"/>
                </a:cxn>
                <a:cxn ang="0">
                  <a:pos x="T10" y="T11"/>
                </a:cxn>
              </a:cxnLst>
              <a:rect l="0" t="0" r="r" b="b"/>
              <a:pathLst>
                <a:path w="51" h="75">
                  <a:moveTo>
                    <a:pt x="50" y="4"/>
                  </a:moveTo>
                  <a:cubicBezTo>
                    <a:pt x="51" y="32"/>
                    <a:pt x="41" y="57"/>
                    <a:pt x="23" y="75"/>
                  </a:cubicBezTo>
                  <a:cubicBezTo>
                    <a:pt x="0" y="35"/>
                    <a:pt x="0" y="35"/>
                    <a:pt x="0" y="35"/>
                  </a:cubicBezTo>
                  <a:cubicBezTo>
                    <a:pt x="6" y="21"/>
                    <a:pt x="6" y="21"/>
                    <a:pt x="6" y="21"/>
                  </a:cubicBezTo>
                  <a:cubicBezTo>
                    <a:pt x="50" y="0"/>
                    <a:pt x="50" y="0"/>
                    <a:pt x="50" y="0"/>
                  </a:cubicBezTo>
                  <a:cubicBezTo>
                    <a:pt x="50" y="2"/>
                    <a:pt x="50" y="3"/>
                    <a:pt x="50" y="4"/>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4" name="Freeform 1315"/>
            <p:cNvSpPr>
              <a:spLocks/>
            </p:cNvSpPr>
            <p:nvPr/>
          </p:nvSpPr>
          <p:spPr bwMode="auto">
            <a:xfrm>
              <a:off x="-722312" y="-317500"/>
              <a:ext cx="300038" cy="165100"/>
            </a:xfrm>
            <a:custGeom>
              <a:avLst/>
              <a:gdLst>
                <a:gd name="T0" fmla="*/ 80 w 80"/>
                <a:gd name="T1" fmla="*/ 36 h 44"/>
                <a:gd name="T2" fmla="*/ 47 w 80"/>
                <a:gd name="T3" fmla="*/ 44 h 44"/>
                <a:gd name="T4" fmla="*/ 0 w 80"/>
                <a:gd name="T5" fmla="*/ 34 h 44"/>
                <a:gd name="T6" fmla="*/ 31 w 80"/>
                <a:gd name="T7" fmla="*/ 0 h 44"/>
                <a:gd name="T8" fmla="*/ 47 w 80"/>
                <a:gd name="T9" fmla="*/ 0 h 44"/>
                <a:gd name="T10" fmla="*/ 80 w 80"/>
                <a:gd name="T11" fmla="*/ 36 h 44"/>
              </a:gdLst>
              <a:ahLst/>
              <a:cxnLst>
                <a:cxn ang="0">
                  <a:pos x="T0" y="T1"/>
                </a:cxn>
                <a:cxn ang="0">
                  <a:pos x="T2" y="T3"/>
                </a:cxn>
                <a:cxn ang="0">
                  <a:pos x="T4" y="T5"/>
                </a:cxn>
                <a:cxn ang="0">
                  <a:pos x="T6" y="T7"/>
                </a:cxn>
                <a:cxn ang="0">
                  <a:pos x="T8" y="T9"/>
                </a:cxn>
                <a:cxn ang="0">
                  <a:pos x="T10" y="T11"/>
                </a:cxn>
              </a:cxnLst>
              <a:rect l="0" t="0" r="r" b="b"/>
              <a:pathLst>
                <a:path w="80" h="44">
                  <a:moveTo>
                    <a:pt x="80" y="36"/>
                  </a:moveTo>
                  <a:cubicBezTo>
                    <a:pt x="69" y="40"/>
                    <a:pt x="58" y="43"/>
                    <a:pt x="47" y="44"/>
                  </a:cubicBezTo>
                  <a:cubicBezTo>
                    <a:pt x="30" y="44"/>
                    <a:pt x="14" y="41"/>
                    <a:pt x="0" y="34"/>
                  </a:cubicBezTo>
                  <a:cubicBezTo>
                    <a:pt x="31" y="0"/>
                    <a:pt x="31" y="0"/>
                    <a:pt x="31" y="0"/>
                  </a:cubicBezTo>
                  <a:cubicBezTo>
                    <a:pt x="47" y="0"/>
                    <a:pt x="47" y="0"/>
                    <a:pt x="47" y="0"/>
                  </a:cubicBezTo>
                  <a:lnTo>
                    <a:pt x="80" y="36"/>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5" name="Freeform 1316"/>
            <p:cNvSpPr>
              <a:spLocks/>
            </p:cNvSpPr>
            <p:nvPr/>
          </p:nvSpPr>
          <p:spPr bwMode="auto">
            <a:xfrm>
              <a:off x="-925512" y="-560388"/>
              <a:ext cx="180975" cy="280988"/>
            </a:xfrm>
            <a:custGeom>
              <a:avLst/>
              <a:gdLst>
                <a:gd name="T0" fmla="*/ 48 w 48"/>
                <a:gd name="T1" fmla="*/ 33 h 75"/>
                <a:gd name="T2" fmla="*/ 24 w 48"/>
                <a:gd name="T3" fmla="*/ 75 h 75"/>
                <a:gd name="T4" fmla="*/ 0 w 48"/>
                <a:gd name="T5" fmla="*/ 17 h 75"/>
                <a:gd name="T6" fmla="*/ 1 w 48"/>
                <a:gd name="T7" fmla="*/ 0 h 75"/>
                <a:gd name="T8" fmla="*/ 44 w 48"/>
                <a:gd name="T9" fmla="*/ 18 h 75"/>
                <a:gd name="T10" fmla="*/ 48 w 48"/>
                <a:gd name="T11" fmla="*/ 33 h 75"/>
              </a:gdLst>
              <a:ahLst/>
              <a:cxnLst>
                <a:cxn ang="0">
                  <a:pos x="T0" y="T1"/>
                </a:cxn>
                <a:cxn ang="0">
                  <a:pos x="T2" y="T3"/>
                </a:cxn>
                <a:cxn ang="0">
                  <a:pos x="T4" y="T5"/>
                </a:cxn>
                <a:cxn ang="0">
                  <a:pos x="T6" y="T7"/>
                </a:cxn>
                <a:cxn ang="0">
                  <a:pos x="T8" y="T9"/>
                </a:cxn>
                <a:cxn ang="0">
                  <a:pos x="T10" y="T11"/>
                </a:cxn>
              </a:cxnLst>
              <a:rect l="0" t="0" r="r" b="b"/>
              <a:pathLst>
                <a:path w="48" h="75">
                  <a:moveTo>
                    <a:pt x="48" y="33"/>
                  </a:moveTo>
                  <a:cubicBezTo>
                    <a:pt x="24" y="75"/>
                    <a:pt x="24" y="75"/>
                    <a:pt x="24" y="75"/>
                  </a:cubicBezTo>
                  <a:cubicBezTo>
                    <a:pt x="10" y="60"/>
                    <a:pt x="1" y="39"/>
                    <a:pt x="0" y="17"/>
                  </a:cubicBezTo>
                  <a:cubicBezTo>
                    <a:pt x="0" y="11"/>
                    <a:pt x="0" y="5"/>
                    <a:pt x="1" y="0"/>
                  </a:cubicBezTo>
                  <a:cubicBezTo>
                    <a:pt x="44" y="18"/>
                    <a:pt x="44" y="18"/>
                    <a:pt x="44" y="18"/>
                  </a:cubicBezTo>
                  <a:lnTo>
                    <a:pt x="48" y="33"/>
                  </a:ln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6" name="Freeform 1317"/>
            <p:cNvSpPr>
              <a:spLocks/>
            </p:cNvSpPr>
            <p:nvPr/>
          </p:nvSpPr>
          <p:spPr bwMode="auto">
            <a:xfrm>
              <a:off x="-873125" y="-868363"/>
              <a:ext cx="244475" cy="206375"/>
            </a:xfrm>
            <a:custGeom>
              <a:avLst/>
              <a:gdLst>
                <a:gd name="T0" fmla="*/ 65 w 65"/>
                <a:gd name="T1" fmla="*/ 0 h 55"/>
                <a:gd name="T2" fmla="*/ 61 w 65"/>
                <a:gd name="T3" fmla="*/ 46 h 55"/>
                <a:gd name="T4" fmla="*/ 48 w 65"/>
                <a:gd name="T5" fmla="*/ 55 h 55"/>
                <a:gd name="T6" fmla="*/ 0 w 65"/>
                <a:gd name="T7" fmla="*/ 45 h 55"/>
                <a:gd name="T8" fmla="*/ 65 w 65"/>
                <a:gd name="T9" fmla="*/ 0 h 55"/>
              </a:gdLst>
              <a:ahLst/>
              <a:cxnLst>
                <a:cxn ang="0">
                  <a:pos x="T0" y="T1"/>
                </a:cxn>
                <a:cxn ang="0">
                  <a:pos x="T2" y="T3"/>
                </a:cxn>
                <a:cxn ang="0">
                  <a:pos x="T4" y="T5"/>
                </a:cxn>
                <a:cxn ang="0">
                  <a:pos x="T6" y="T7"/>
                </a:cxn>
                <a:cxn ang="0">
                  <a:pos x="T8" y="T9"/>
                </a:cxn>
              </a:cxnLst>
              <a:rect l="0" t="0" r="r" b="b"/>
              <a:pathLst>
                <a:path w="65" h="55">
                  <a:moveTo>
                    <a:pt x="65" y="0"/>
                  </a:moveTo>
                  <a:cubicBezTo>
                    <a:pt x="61" y="46"/>
                    <a:pt x="61" y="46"/>
                    <a:pt x="61" y="46"/>
                  </a:cubicBezTo>
                  <a:cubicBezTo>
                    <a:pt x="48" y="55"/>
                    <a:pt x="48" y="55"/>
                    <a:pt x="48" y="55"/>
                  </a:cubicBezTo>
                  <a:cubicBezTo>
                    <a:pt x="0" y="45"/>
                    <a:pt x="0" y="45"/>
                    <a:pt x="0" y="45"/>
                  </a:cubicBezTo>
                  <a:cubicBezTo>
                    <a:pt x="14" y="22"/>
                    <a:pt x="38" y="5"/>
                    <a:pt x="65" y="0"/>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17" name="Freeform 1318"/>
            <p:cNvSpPr>
              <a:spLocks/>
            </p:cNvSpPr>
            <p:nvPr/>
          </p:nvSpPr>
          <p:spPr bwMode="auto">
            <a:xfrm>
              <a:off x="-482600" y="-865188"/>
              <a:ext cx="236538" cy="217488"/>
            </a:xfrm>
            <a:custGeom>
              <a:avLst/>
              <a:gdLst>
                <a:gd name="T0" fmla="*/ 63 w 63"/>
                <a:gd name="T1" fmla="*/ 48 h 58"/>
                <a:gd name="T2" fmla="*/ 18 w 63"/>
                <a:gd name="T3" fmla="*/ 58 h 58"/>
                <a:gd name="T4" fmla="*/ 6 w 63"/>
                <a:gd name="T5" fmla="*/ 48 h 58"/>
                <a:gd name="T6" fmla="*/ 0 w 63"/>
                <a:gd name="T7" fmla="*/ 0 h 58"/>
                <a:gd name="T8" fmla="*/ 63 w 63"/>
                <a:gd name="T9" fmla="*/ 48 h 58"/>
              </a:gdLst>
              <a:ahLst/>
              <a:cxnLst>
                <a:cxn ang="0">
                  <a:pos x="T0" y="T1"/>
                </a:cxn>
                <a:cxn ang="0">
                  <a:pos x="T2" y="T3"/>
                </a:cxn>
                <a:cxn ang="0">
                  <a:pos x="T4" y="T5"/>
                </a:cxn>
                <a:cxn ang="0">
                  <a:pos x="T6" y="T7"/>
                </a:cxn>
                <a:cxn ang="0">
                  <a:pos x="T8" y="T9"/>
                </a:cxn>
              </a:cxnLst>
              <a:rect l="0" t="0" r="r" b="b"/>
              <a:pathLst>
                <a:path w="63" h="58">
                  <a:moveTo>
                    <a:pt x="63" y="48"/>
                  </a:moveTo>
                  <a:cubicBezTo>
                    <a:pt x="18" y="58"/>
                    <a:pt x="18" y="58"/>
                    <a:pt x="18" y="58"/>
                  </a:cubicBezTo>
                  <a:cubicBezTo>
                    <a:pt x="6" y="48"/>
                    <a:pt x="6" y="48"/>
                    <a:pt x="6" y="48"/>
                  </a:cubicBezTo>
                  <a:cubicBezTo>
                    <a:pt x="0" y="0"/>
                    <a:pt x="0" y="0"/>
                    <a:pt x="0" y="0"/>
                  </a:cubicBezTo>
                  <a:cubicBezTo>
                    <a:pt x="27" y="6"/>
                    <a:pt x="50" y="24"/>
                    <a:pt x="63" y="48"/>
                  </a:cubicBezTo>
                  <a:close/>
                </a:path>
              </a:pathLst>
            </a:custGeom>
            <a:solidFill>
              <a:srgbClr val="F4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718" name="Group 717"/>
          <p:cNvGrpSpPr/>
          <p:nvPr/>
        </p:nvGrpSpPr>
        <p:grpSpPr>
          <a:xfrm>
            <a:off x="2347599" y="3322868"/>
            <a:ext cx="1141531" cy="635886"/>
            <a:chOff x="-5809457" y="1113066"/>
            <a:chExt cx="4494213" cy="2503487"/>
          </a:xfrm>
        </p:grpSpPr>
        <p:sp>
          <p:nvSpPr>
            <p:cNvPr id="719" name="Freeform 1228"/>
            <p:cNvSpPr>
              <a:spLocks/>
            </p:cNvSpPr>
            <p:nvPr/>
          </p:nvSpPr>
          <p:spPr bwMode="auto">
            <a:xfrm>
              <a:off x="-5809457" y="1113066"/>
              <a:ext cx="4494213" cy="2185987"/>
            </a:xfrm>
            <a:custGeom>
              <a:avLst/>
              <a:gdLst>
                <a:gd name="T0" fmla="*/ 1 w 1198"/>
                <a:gd name="T1" fmla="*/ 505 h 583"/>
                <a:gd name="T2" fmla="*/ 36 w 1198"/>
                <a:gd name="T3" fmla="*/ 552 h 583"/>
                <a:gd name="T4" fmla="*/ 106 w 1198"/>
                <a:gd name="T5" fmla="*/ 579 h 583"/>
                <a:gd name="T6" fmla="*/ 923 w 1198"/>
                <a:gd name="T7" fmla="*/ 579 h 583"/>
                <a:gd name="T8" fmla="*/ 1176 w 1198"/>
                <a:gd name="T9" fmla="*/ 579 h 583"/>
                <a:gd name="T10" fmla="*/ 1198 w 1198"/>
                <a:gd name="T11" fmla="*/ 560 h 583"/>
                <a:gd name="T12" fmla="*/ 1198 w 1198"/>
                <a:gd name="T13" fmla="*/ 420 h 583"/>
                <a:gd name="T14" fmla="*/ 1190 w 1198"/>
                <a:gd name="T15" fmla="*/ 403 h 583"/>
                <a:gd name="T16" fmla="*/ 1190 w 1198"/>
                <a:gd name="T17" fmla="*/ 347 h 583"/>
                <a:gd name="T18" fmla="*/ 1171 w 1198"/>
                <a:gd name="T19" fmla="*/ 311 h 583"/>
                <a:gd name="T20" fmla="*/ 1105 w 1198"/>
                <a:gd name="T21" fmla="*/ 263 h 583"/>
                <a:gd name="T22" fmla="*/ 961 w 1198"/>
                <a:gd name="T23" fmla="*/ 75 h 583"/>
                <a:gd name="T24" fmla="*/ 902 w 1198"/>
                <a:gd name="T25" fmla="*/ 42 h 583"/>
                <a:gd name="T26" fmla="*/ 874 w 1198"/>
                <a:gd name="T27" fmla="*/ 33 h 583"/>
                <a:gd name="T28" fmla="*/ 559 w 1198"/>
                <a:gd name="T29" fmla="*/ 0 h 583"/>
                <a:gd name="T30" fmla="*/ 90 w 1198"/>
                <a:gd name="T31" fmla="*/ 0 h 583"/>
                <a:gd name="T32" fmla="*/ 43 w 1198"/>
                <a:gd name="T33" fmla="*/ 21 h 583"/>
                <a:gd name="T34" fmla="*/ 40 w 1198"/>
                <a:gd name="T35" fmla="*/ 42 h 583"/>
                <a:gd name="T36" fmla="*/ 21 w 1198"/>
                <a:gd name="T37" fmla="*/ 204 h 583"/>
                <a:gd name="T38" fmla="*/ 21 w 1198"/>
                <a:gd name="T39" fmla="*/ 448 h 583"/>
                <a:gd name="T40" fmla="*/ 9 w 1198"/>
                <a:gd name="T41" fmla="*/ 448 h 583"/>
                <a:gd name="T42" fmla="*/ 1 w 1198"/>
                <a:gd name="T43" fmla="*/ 459 h 583"/>
                <a:gd name="T44" fmla="*/ 1 w 1198"/>
                <a:gd name="T45" fmla="*/ 50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8" h="583">
                  <a:moveTo>
                    <a:pt x="1" y="505"/>
                  </a:moveTo>
                  <a:cubicBezTo>
                    <a:pt x="1" y="505"/>
                    <a:pt x="12" y="541"/>
                    <a:pt x="36" y="552"/>
                  </a:cubicBezTo>
                  <a:cubicBezTo>
                    <a:pt x="61" y="563"/>
                    <a:pt x="106" y="579"/>
                    <a:pt x="106" y="579"/>
                  </a:cubicBezTo>
                  <a:cubicBezTo>
                    <a:pt x="923" y="579"/>
                    <a:pt x="923" y="579"/>
                    <a:pt x="923" y="579"/>
                  </a:cubicBezTo>
                  <a:cubicBezTo>
                    <a:pt x="1176" y="579"/>
                    <a:pt x="1176" y="579"/>
                    <a:pt x="1176" y="579"/>
                  </a:cubicBezTo>
                  <a:cubicBezTo>
                    <a:pt x="1176" y="579"/>
                    <a:pt x="1198" y="583"/>
                    <a:pt x="1198" y="560"/>
                  </a:cubicBezTo>
                  <a:cubicBezTo>
                    <a:pt x="1198" y="538"/>
                    <a:pt x="1198" y="420"/>
                    <a:pt x="1198" y="420"/>
                  </a:cubicBezTo>
                  <a:cubicBezTo>
                    <a:pt x="1198" y="420"/>
                    <a:pt x="1195" y="408"/>
                    <a:pt x="1190" y="403"/>
                  </a:cubicBezTo>
                  <a:cubicBezTo>
                    <a:pt x="1190" y="347"/>
                    <a:pt x="1190" y="347"/>
                    <a:pt x="1190" y="347"/>
                  </a:cubicBezTo>
                  <a:cubicBezTo>
                    <a:pt x="1190" y="347"/>
                    <a:pt x="1189" y="327"/>
                    <a:pt x="1171" y="311"/>
                  </a:cubicBezTo>
                  <a:cubicBezTo>
                    <a:pt x="1152" y="294"/>
                    <a:pt x="1105" y="263"/>
                    <a:pt x="1105" y="263"/>
                  </a:cubicBezTo>
                  <a:cubicBezTo>
                    <a:pt x="961" y="75"/>
                    <a:pt x="961" y="75"/>
                    <a:pt x="961" y="75"/>
                  </a:cubicBezTo>
                  <a:cubicBezTo>
                    <a:pt x="961" y="75"/>
                    <a:pt x="944" y="57"/>
                    <a:pt x="902" y="42"/>
                  </a:cubicBezTo>
                  <a:cubicBezTo>
                    <a:pt x="894" y="39"/>
                    <a:pt x="884" y="36"/>
                    <a:pt x="874" y="33"/>
                  </a:cubicBezTo>
                  <a:cubicBezTo>
                    <a:pt x="811" y="17"/>
                    <a:pt x="590" y="0"/>
                    <a:pt x="559" y="0"/>
                  </a:cubicBezTo>
                  <a:cubicBezTo>
                    <a:pt x="528" y="0"/>
                    <a:pt x="90" y="0"/>
                    <a:pt x="90" y="0"/>
                  </a:cubicBezTo>
                  <a:cubicBezTo>
                    <a:pt x="90" y="0"/>
                    <a:pt x="46" y="5"/>
                    <a:pt x="43" y="21"/>
                  </a:cubicBezTo>
                  <a:cubicBezTo>
                    <a:pt x="42" y="23"/>
                    <a:pt x="41" y="31"/>
                    <a:pt x="40" y="42"/>
                  </a:cubicBezTo>
                  <a:cubicBezTo>
                    <a:pt x="34" y="91"/>
                    <a:pt x="21" y="204"/>
                    <a:pt x="21" y="204"/>
                  </a:cubicBezTo>
                  <a:cubicBezTo>
                    <a:pt x="21" y="448"/>
                    <a:pt x="21" y="448"/>
                    <a:pt x="21" y="448"/>
                  </a:cubicBezTo>
                  <a:cubicBezTo>
                    <a:pt x="9" y="448"/>
                    <a:pt x="9" y="448"/>
                    <a:pt x="9" y="448"/>
                  </a:cubicBezTo>
                  <a:cubicBezTo>
                    <a:pt x="9" y="448"/>
                    <a:pt x="1" y="448"/>
                    <a:pt x="1" y="459"/>
                  </a:cubicBezTo>
                  <a:cubicBezTo>
                    <a:pt x="0" y="471"/>
                    <a:pt x="1" y="505"/>
                    <a:pt x="1" y="505"/>
                  </a:cubicBezTo>
                  <a:close/>
                </a:path>
              </a:pathLst>
            </a:custGeom>
            <a:solidFill>
              <a:srgbClr val="254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0" name="Freeform 1229"/>
            <p:cNvSpPr>
              <a:spLocks/>
            </p:cNvSpPr>
            <p:nvPr/>
          </p:nvSpPr>
          <p:spPr bwMode="auto">
            <a:xfrm>
              <a:off x="-3104357" y="1367066"/>
              <a:ext cx="1316038" cy="757237"/>
            </a:xfrm>
            <a:custGeom>
              <a:avLst/>
              <a:gdLst>
                <a:gd name="T0" fmla="*/ 1 w 351"/>
                <a:gd name="T1" fmla="*/ 12 h 202"/>
                <a:gd name="T2" fmla="*/ 17 w 351"/>
                <a:gd name="T3" fmla="*/ 0 h 202"/>
                <a:gd name="T4" fmla="*/ 200 w 351"/>
                <a:gd name="T5" fmla="*/ 0 h 202"/>
                <a:gd name="T6" fmla="*/ 229 w 351"/>
                <a:gd name="T7" fmla="*/ 19 h 202"/>
                <a:gd name="T8" fmla="*/ 344 w 351"/>
                <a:gd name="T9" fmla="*/ 191 h 202"/>
                <a:gd name="T10" fmla="*/ 338 w 351"/>
                <a:gd name="T11" fmla="*/ 202 h 202"/>
                <a:gd name="T12" fmla="*/ 27 w 351"/>
                <a:gd name="T13" fmla="*/ 177 h 202"/>
                <a:gd name="T14" fmla="*/ 1 w 351"/>
                <a:gd name="T15" fmla="*/ 153 h 202"/>
                <a:gd name="T16" fmla="*/ 1 w 351"/>
                <a:gd name="T17" fmla="*/ 1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202">
                  <a:moveTo>
                    <a:pt x="1" y="12"/>
                  </a:moveTo>
                  <a:cubicBezTo>
                    <a:pt x="1" y="12"/>
                    <a:pt x="1" y="0"/>
                    <a:pt x="17" y="0"/>
                  </a:cubicBezTo>
                  <a:cubicBezTo>
                    <a:pt x="34" y="0"/>
                    <a:pt x="200" y="0"/>
                    <a:pt x="200" y="0"/>
                  </a:cubicBezTo>
                  <a:cubicBezTo>
                    <a:pt x="200" y="0"/>
                    <a:pt x="218" y="4"/>
                    <a:pt x="229" y="19"/>
                  </a:cubicBezTo>
                  <a:cubicBezTo>
                    <a:pt x="240" y="34"/>
                    <a:pt x="344" y="191"/>
                    <a:pt x="344" y="191"/>
                  </a:cubicBezTo>
                  <a:cubicBezTo>
                    <a:pt x="344" y="191"/>
                    <a:pt x="351" y="202"/>
                    <a:pt x="338" y="202"/>
                  </a:cubicBezTo>
                  <a:cubicBezTo>
                    <a:pt x="325" y="202"/>
                    <a:pt x="27" y="177"/>
                    <a:pt x="27" y="177"/>
                  </a:cubicBezTo>
                  <a:cubicBezTo>
                    <a:pt x="27" y="177"/>
                    <a:pt x="0" y="162"/>
                    <a:pt x="1" y="153"/>
                  </a:cubicBezTo>
                  <a:cubicBezTo>
                    <a:pt x="1" y="143"/>
                    <a:pt x="1" y="12"/>
                    <a:pt x="1" y="12"/>
                  </a:cubicBez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1" name="Freeform 1230"/>
            <p:cNvSpPr>
              <a:spLocks/>
            </p:cNvSpPr>
            <p:nvPr/>
          </p:nvSpPr>
          <p:spPr bwMode="auto">
            <a:xfrm>
              <a:off x="-2140744" y="1787753"/>
              <a:ext cx="131763" cy="300037"/>
            </a:xfrm>
            <a:custGeom>
              <a:avLst/>
              <a:gdLst>
                <a:gd name="T0" fmla="*/ 0 w 35"/>
                <a:gd name="T1" fmla="*/ 63 h 80"/>
                <a:gd name="T2" fmla="*/ 17 w 35"/>
                <a:gd name="T3" fmla="*/ 80 h 80"/>
                <a:gd name="T4" fmla="*/ 17 w 35"/>
                <a:gd name="T5" fmla="*/ 80 h 80"/>
                <a:gd name="T6" fmla="*/ 35 w 35"/>
                <a:gd name="T7" fmla="*/ 63 h 80"/>
                <a:gd name="T8" fmla="*/ 35 w 35"/>
                <a:gd name="T9" fmla="*/ 17 h 80"/>
                <a:gd name="T10" fmla="*/ 17 w 35"/>
                <a:gd name="T11" fmla="*/ 0 h 80"/>
                <a:gd name="T12" fmla="*/ 17 w 35"/>
                <a:gd name="T13" fmla="*/ 0 h 80"/>
                <a:gd name="T14" fmla="*/ 0 w 35"/>
                <a:gd name="T15" fmla="*/ 17 h 80"/>
                <a:gd name="T16" fmla="*/ 0 w 35"/>
                <a:gd name="T1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80">
                  <a:moveTo>
                    <a:pt x="0" y="63"/>
                  </a:moveTo>
                  <a:cubicBezTo>
                    <a:pt x="0" y="72"/>
                    <a:pt x="8" y="80"/>
                    <a:pt x="17" y="80"/>
                  </a:cubicBezTo>
                  <a:cubicBezTo>
                    <a:pt x="17" y="80"/>
                    <a:pt x="17" y="80"/>
                    <a:pt x="17" y="80"/>
                  </a:cubicBezTo>
                  <a:cubicBezTo>
                    <a:pt x="27" y="80"/>
                    <a:pt x="35" y="72"/>
                    <a:pt x="35" y="63"/>
                  </a:cubicBezTo>
                  <a:cubicBezTo>
                    <a:pt x="35" y="17"/>
                    <a:pt x="35" y="17"/>
                    <a:pt x="35" y="17"/>
                  </a:cubicBezTo>
                  <a:cubicBezTo>
                    <a:pt x="35" y="8"/>
                    <a:pt x="27" y="0"/>
                    <a:pt x="17" y="0"/>
                  </a:cubicBezTo>
                  <a:cubicBezTo>
                    <a:pt x="17" y="0"/>
                    <a:pt x="17" y="0"/>
                    <a:pt x="17" y="0"/>
                  </a:cubicBezTo>
                  <a:cubicBezTo>
                    <a:pt x="8" y="0"/>
                    <a:pt x="0" y="8"/>
                    <a:pt x="0" y="17"/>
                  </a:cubicBezTo>
                  <a:lnTo>
                    <a:pt x="0" y="63"/>
                  </a:ln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2" name="Freeform 1231"/>
            <p:cNvSpPr>
              <a:spLocks/>
            </p:cNvSpPr>
            <p:nvPr/>
          </p:nvSpPr>
          <p:spPr bwMode="auto">
            <a:xfrm>
              <a:off x="-3178969" y="2148116"/>
              <a:ext cx="246063" cy="80962"/>
            </a:xfrm>
            <a:custGeom>
              <a:avLst/>
              <a:gdLst>
                <a:gd name="T0" fmla="*/ 0 w 66"/>
                <a:gd name="T1" fmla="*/ 22 h 22"/>
                <a:gd name="T2" fmla="*/ 66 w 66"/>
                <a:gd name="T3" fmla="*/ 22 h 22"/>
                <a:gd name="T4" fmla="*/ 50 w 66"/>
                <a:gd name="T5" fmla="*/ 0 h 22"/>
                <a:gd name="T6" fmla="*/ 16 w 66"/>
                <a:gd name="T7" fmla="*/ 0 h 22"/>
                <a:gd name="T8" fmla="*/ 0 w 66"/>
                <a:gd name="T9" fmla="*/ 22 h 22"/>
              </a:gdLst>
              <a:ahLst/>
              <a:cxnLst>
                <a:cxn ang="0">
                  <a:pos x="T0" y="T1"/>
                </a:cxn>
                <a:cxn ang="0">
                  <a:pos x="T2" y="T3"/>
                </a:cxn>
                <a:cxn ang="0">
                  <a:pos x="T4" y="T5"/>
                </a:cxn>
                <a:cxn ang="0">
                  <a:pos x="T6" y="T7"/>
                </a:cxn>
                <a:cxn ang="0">
                  <a:pos x="T8" y="T9"/>
                </a:cxn>
              </a:cxnLst>
              <a:rect l="0" t="0" r="r" b="b"/>
              <a:pathLst>
                <a:path w="66" h="22">
                  <a:moveTo>
                    <a:pt x="0" y="22"/>
                  </a:moveTo>
                  <a:cubicBezTo>
                    <a:pt x="66" y="22"/>
                    <a:pt x="66" y="22"/>
                    <a:pt x="66" y="22"/>
                  </a:cubicBezTo>
                  <a:cubicBezTo>
                    <a:pt x="66" y="22"/>
                    <a:pt x="61" y="0"/>
                    <a:pt x="50" y="0"/>
                  </a:cubicBezTo>
                  <a:cubicBezTo>
                    <a:pt x="39" y="0"/>
                    <a:pt x="16" y="0"/>
                    <a:pt x="16" y="0"/>
                  </a:cubicBezTo>
                  <a:cubicBezTo>
                    <a:pt x="16" y="0"/>
                    <a:pt x="3" y="6"/>
                    <a:pt x="0" y="22"/>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3" name="Freeform 1232"/>
            <p:cNvSpPr>
              <a:spLocks/>
            </p:cNvSpPr>
            <p:nvPr/>
          </p:nvSpPr>
          <p:spPr bwMode="auto">
            <a:xfrm>
              <a:off x="-3426619" y="2124303"/>
              <a:ext cx="77788" cy="247650"/>
            </a:xfrm>
            <a:custGeom>
              <a:avLst/>
              <a:gdLst>
                <a:gd name="T0" fmla="*/ 0 w 21"/>
                <a:gd name="T1" fmla="*/ 0 h 66"/>
                <a:gd name="T2" fmla="*/ 0 w 21"/>
                <a:gd name="T3" fmla="*/ 66 h 66"/>
                <a:gd name="T4" fmla="*/ 21 w 21"/>
                <a:gd name="T5" fmla="*/ 50 h 66"/>
                <a:gd name="T6" fmla="*/ 21 w 21"/>
                <a:gd name="T7" fmla="*/ 16 h 66"/>
                <a:gd name="T8" fmla="*/ 0 w 21"/>
                <a:gd name="T9" fmla="*/ 0 h 66"/>
              </a:gdLst>
              <a:ahLst/>
              <a:cxnLst>
                <a:cxn ang="0">
                  <a:pos x="T0" y="T1"/>
                </a:cxn>
                <a:cxn ang="0">
                  <a:pos x="T2" y="T3"/>
                </a:cxn>
                <a:cxn ang="0">
                  <a:pos x="T4" y="T5"/>
                </a:cxn>
                <a:cxn ang="0">
                  <a:pos x="T6" y="T7"/>
                </a:cxn>
                <a:cxn ang="0">
                  <a:pos x="T8" y="T9"/>
                </a:cxn>
              </a:cxnLst>
              <a:rect l="0" t="0" r="r" b="b"/>
              <a:pathLst>
                <a:path w="21" h="66">
                  <a:moveTo>
                    <a:pt x="0" y="0"/>
                  </a:moveTo>
                  <a:cubicBezTo>
                    <a:pt x="0" y="66"/>
                    <a:pt x="0" y="66"/>
                    <a:pt x="0" y="66"/>
                  </a:cubicBezTo>
                  <a:cubicBezTo>
                    <a:pt x="0" y="66"/>
                    <a:pt x="21" y="61"/>
                    <a:pt x="21" y="50"/>
                  </a:cubicBezTo>
                  <a:cubicBezTo>
                    <a:pt x="21" y="39"/>
                    <a:pt x="21" y="16"/>
                    <a:pt x="21" y="16"/>
                  </a:cubicBezTo>
                  <a:cubicBezTo>
                    <a:pt x="21" y="16"/>
                    <a:pt x="15" y="3"/>
                    <a:pt x="0" y="0"/>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4" name="Freeform 1233"/>
            <p:cNvSpPr>
              <a:spLocks/>
            </p:cNvSpPr>
            <p:nvPr/>
          </p:nvSpPr>
          <p:spPr bwMode="auto">
            <a:xfrm>
              <a:off x="-1578769" y="2327503"/>
              <a:ext cx="233363" cy="280987"/>
            </a:xfrm>
            <a:custGeom>
              <a:avLst/>
              <a:gdLst>
                <a:gd name="T0" fmla="*/ 2 w 62"/>
                <a:gd name="T1" fmla="*/ 75 h 75"/>
                <a:gd name="T2" fmla="*/ 62 w 62"/>
                <a:gd name="T3" fmla="*/ 75 h 75"/>
                <a:gd name="T4" fmla="*/ 62 w 62"/>
                <a:gd name="T5" fmla="*/ 23 h 75"/>
                <a:gd name="T6" fmla="*/ 55 w 62"/>
                <a:gd name="T7" fmla="*/ 3 h 75"/>
                <a:gd name="T8" fmla="*/ 2 w 62"/>
                <a:gd name="T9" fmla="*/ 19 h 75"/>
                <a:gd name="T10" fmla="*/ 2 w 62"/>
                <a:gd name="T11" fmla="*/ 75 h 75"/>
              </a:gdLst>
              <a:ahLst/>
              <a:cxnLst>
                <a:cxn ang="0">
                  <a:pos x="T0" y="T1"/>
                </a:cxn>
                <a:cxn ang="0">
                  <a:pos x="T2" y="T3"/>
                </a:cxn>
                <a:cxn ang="0">
                  <a:pos x="T4" y="T5"/>
                </a:cxn>
                <a:cxn ang="0">
                  <a:pos x="T6" y="T7"/>
                </a:cxn>
                <a:cxn ang="0">
                  <a:pos x="T8" y="T9"/>
                </a:cxn>
                <a:cxn ang="0">
                  <a:pos x="T10" y="T11"/>
                </a:cxn>
              </a:cxnLst>
              <a:rect l="0" t="0" r="r" b="b"/>
              <a:pathLst>
                <a:path w="62" h="75">
                  <a:moveTo>
                    <a:pt x="2" y="75"/>
                  </a:moveTo>
                  <a:cubicBezTo>
                    <a:pt x="62" y="75"/>
                    <a:pt x="62" y="75"/>
                    <a:pt x="62" y="75"/>
                  </a:cubicBezTo>
                  <a:cubicBezTo>
                    <a:pt x="62" y="23"/>
                    <a:pt x="62" y="23"/>
                    <a:pt x="62" y="23"/>
                  </a:cubicBezTo>
                  <a:cubicBezTo>
                    <a:pt x="62" y="23"/>
                    <a:pt x="61" y="14"/>
                    <a:pt x="55" y="3"/>
                  </a:cubicBezTo>
                  <a:cubicBezTo>
                    <a:pt x="55" y="3"/>
                    <a:pt x="4" y="0"/>
                    <a:pt x="2" y="19"/>
                  </a:cubicBezTo>
                  <a:cubicBezTo>
                    <a:pt x="0" y="38"/>
                    <a:pt x="2" y="75"/>
                    <a:pt x="2" y="75"/>
                  </a:cubicBezTo>
                  <a:close/>
                </a:path>
              </a:pathLst>
            </a:custGeom>
            <a:solidFill>
              <a:srgbClr val="F69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5" name="Freeform 1234"/>
            <p:cNvSpPr>
              <a:spLocks/>
            </p:cNvSpPr>
            <p:nvPr/>
          </p:nvSpPr>
          <p:spPr bwMode="auto">
            <a:xfrm>
              <a:off x="-2245519" y="2811691"/>
              <a:ext cx="873125" cy="471487"/>
            </a:xfrm>
            <a:custGeom>
              <a:avLst/>
              <a:gdLst>
                <a:gd name="T0" fmla="*/ 57 w 233"/>
                <a:gd name="T1" fmla="*/ 6 h 126"/>
                <a:gd name="T2" fmla="*/ 117 w 233"/>
                <a:gd name="T3" fmla="*/ 0 h 126"/>
                <a:gd name="T4" fmla="*/ 176 w 233"/>
                <a:gd name="T5" fmla="*/ 6 h 126"/>
                <a:gd name="T6" fmla="*/ 233 w 233"/>
                <a:gd name="T7" fmla="*/ 126 h 126"/>
                <a:gd name="T8" fmla="*/ 117 w 233"/>
                <a:gd name="T9" fmla="*/ 126 h 126"/>
                <a:gd name="T10" fmla="*/ 0 w 233"/>
                <a:gd name="T11" fmla="*/ 126 h 126"/>
                <a:gd name="T12" fmla="*/ 57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57" y="6"/>
                  </a:moveTo>
                  <a:cubicBezTo>
                    <a:pt x="57" y="6"/>
                    <a:pt x="71" y="0"/>
                    <a:pt x="117" y="0"/>
                  </a:cubicBezTo>
                  <a:cubicBezTo>
                    <a:pt x="163" y="0"/>
                    <a:pt x="176" y="6"/>
                    <a:pt x="176" y="6"/>
                  </a:cubicBezTo>
                  <a:cubicBezTo>
                    <a:pt x="217" y="27"/>
                    <a:pt x="233" y="126"/>
                    <a:pt x="233" y="126"/>
                  </a:cubicBezTo>
                  <a:cubicBezTo>
                    <a:pt x="117" y="126"/>
                    <a:pt x="117" y="126"/>
                    <a:pt x="117" y="126"/>
                  </a:cubicBezTo>
                  <a:cubicBezTo>
                    <a:pt x="0" y="126"/>
                    <a:pt x="0" y="126"/>
                    <a:pt x="0" y="126"/>
                  </a:cubicBezTo>
                  <a:cubicBezTo>
                    <a:pt x="0" y="126"/>
                    <a:pt x="17" y="27"/>
                    <a:pt x="57"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6" name="Freeform 1235"/>
            <p:cNvSpPr>
              <a:spLocks/>
            </p:cNvSpPr>
            <p:nvPr/>
          </p:nvSpPr>
          <p:spPr bwMode="auto">
            <a:xfrm>
              <a:off x="-5460207" y="2811691"/>
              <a:ext cx="874713" cy="471487"/>
            </a:xfrm>
            <a:custGeom>
              <a:avLst/>
              <a:gdLst>
                <a:gd name="T0" fmla="*/ 58 w 233"/>
                <a:gd name="T1" fmla="*/ 6 h 126"/>
                <a:gd name="T2" fmla="*/ 117 w 233"/>
                <a:gd name="T3" fmla="*/ 0 h 126"/>
                <a:gd name="T4" fmla="*/ 176 w 233"/>
                <a:gd name="T5" fmla="*/ 6 h 126"/>
                <a:gd name="T6" fmla="*/ 233 w 233"/>
                <a:gd name="T7" fmla="*/ 126 h 126"/>
                <a:gd name="T8" fmla="*/ 117 w 233"/>
                <a:gd name="T9" fmla="*/ 126 h 126"/>
                <a:gd name="T10" fmla="*/ 0 w 233"/>
                <a:gd name="T11" fmla="*/ 126 h 126"/>
                <a:gd name="T12" fmla="*/ 58 w 233"/>
                <a:gd name="T13" fmla="*/ 6 h 126"/>
              </a:gdLst>
              <a:ahLst/>
              <a:cxnLst>
                <a:cxn ang="0">
                  <a:pos x="T0" y="T1"/>
                </a:cxn>
                <a:cxn ang="0">
                  <a:pos x="T2" y="T3"/>
                </a:cxn>
                <a:cxn ang="0">
                  <a:pos x="T4" y="T5"/>
                </a:cxn>
                <a:cxn ang="0">
                  <a:pos x="T6" y="T7"/>
                </a:cxn>
                <a:cxn ang="0">
                  <a:pos x="T8" y="T9"/>
                </a:cxn>
                <a:cxn ang="0">
                  <a:pos x="T10" y="T11"/>
                </a:cxn>
                <a:cxn ang="0">
                  <a:pos x="T12" y="T13"/>
                </a:cxn>
              </a:cxnLst>
              <a:rect l="0" t="0" r="r" b="b"/>
              <a:pathLst>
                <a:path w="233" h="126">
                  <a:moveTo>
                    <a:pt x="58" y="6"/>
                  </a:moveTo>
                  <a:cubicBezTo>
                    <a:pt x="58" y="6"/>
                    <a:pt x="71" y="0"/>
                    <a:pt x="117" y="0"/>
                  </a:cubicBezTo>
                  <a:cubicBezTo>
                    <a:pt x="163" y="0"/>
                    <a:pt x="176" y="6"/>
                    <a:pt x="176" y="6"/>
                  </a:cubicBezTo>
                  <a:cubicBezTo>
                    <a:pt x="217" y="27"/>
                    <a:pt x="233" y="126"/>
                    <a:pt x="233" y="126"/>
                  </a:cubicBezTo>
                  <a:cubicBezTo>
                    <a:pt x="117" y="126"/>
                    <a:pt x="117" y="126"/>
                    <a:pt x="117" y="126"/>
                  </a:cubicBezTo>
                  <a:cubicBezTo>
                    <a:pt x="0" y="126"/>
                    <a:pt x="0" y="126"/>
                    <a:pt x="0" y="126"/>
                  </a:cubicBezTo>
                  <a:cubicBezTo>
                    <a:pt x="0" y="126"/>
                    <a:pt x="17" y="27"/>
                    <a:pt x="58" y="6"/>
                  </a:cubicBezTo>
                  <a:close/>
                </a:path>
              </a:pathLst>
            </a:custGeom>
            <a:solidFill>
              <a:srgbClr val="4D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7" name="Freeform 1236"/>
            <p:cNvSpPr>
              <a:spLocks/>
            </p:cNvSpPr>
            <p:nvPr/>
          </p:nvSpPr>
          <p:spPr bwMode="auto">
            <a:xfrm>
              <a:off x="-2305844" y="2121128"/>
              <a:ext cx="420688" cy="1162050"/>
            </a:xfrm>
            <a:custGeom>
              <a:avLst/>
              <a:gdLst>
                <a:gd name="T0" fmla="*/ 5 w 112"/>
                <a:gd name="T1" fmla="*/ 310 h 310"/>
                <a:gd name="T2" fmla="*/ 48 w 112"/>
                <a:gd name="T3" fmla="*/ 200 h 310"/>
                <a:gd name="T4" fmla="*/ 97 w 112"/>
                <a:gd name="T5" fmla="*/ 177 h 310"/>
                <a:gd name="T6" fmla="*/ 108 w 112"/>
                <a:gd name="T7" fmla="*/ 172 h 310"/>
                <a:gd name="T8" fmla="*/ 111 w 112"/>
                <a:gd name="T9" fmla="*/ 163 h 310"/>
                <a:gd name="T10" fmla="*/ 111 w 112"/>
                <a:gd name="T11" fmla="*/ 0 h 310"/>
                <a:gd name="T12" fmla="*/ 106 w 112"/>
                <a:gd name="T13" fmla="*/ 0 h 310"/>
                <a:gd name="T14" fmla="*/ 106 w 112"/>
                <a:gd name="T15" fmla="*/ 163 h 310"/>
                <a:gd name="T16" fmla="*/ 104 w 112"/>
                <a:gd name="T17" fmla="*/ 169 h 310"/>
                <a:gd name="T18" fmla="*/ 97 w 112"/>
                <a:gd name="T19" fmla="*/ 171 h 310"/>
                <a:gd name="T20" fmla="*/ 44 w 112"/>
                <a:gd name="T21" fmla="*/ 197 h 310"/>
                <a:gd name="T22" fmla="*/ 0 w 112"/>
                <a:gd name="T23" fmla="*/ 310 h 310"/>
                <a:gd name="T24" fmla="*/ 5 w 112"/>
                <a:gd name="T25"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310">
                  <a:moveTo>
                    <a:pt x="5" y="310"/>
                  </a:moveTo>
                  <a:cubicBezTo>
                    <a:pt x="8" y="296"/>
                    <a:pt x="30" y="224"/>
                    <a:pt x="48" y="200"/>
                  </a:cubicBezTo>
                  <a:cubicBezTo>
                    <a:pt x="66" y="177"/>
                    <a:pt x="85" y="177"/>
                    <a:pt x="97" y="177"/>
                  </a:cubicBezTo>
                  <a:cubicBezTo>
                    <a:pt x="102" y="177"/>
                    <a:pt x="105" y="175"/>
                    <a:pt x="108" y="172"/>
                  </a:cubicBezTo>
                  <a:cubicBezTo>
                    <a:pt x="112" y="168"/>
                    <a:pt x="111" y="163"/>
                    <a:pt x="111" y="163"/>
                  </a:cubicBezTo>
                  <a:cubicBezTo>
                    <a:pt x="111" y="0"/>
                    <a:pt x="111" y="0"/>
                    <a:pt x="111" y="0"/>
                  </a:cubicBezTo>
                  <a:cubicBezTo>
                    <a:pt x="106" y="0"/>
                    <a:pt x="106" y="0"/>
                    <a:pt x="106" y="0"/>
                  </a:cubicBezTo>
                  <a:cubicBezTo>
                    <a:pt x="106" y="163"/>
                    <a:pt x="106" y="163"/>
                    <a:pt x="106" y="163"/>
                  </a:cubicBezTo>
                  <a:cubicBezTo>
                    <a:pt x="106" y="163"/>
                    <a:pt x="106" y="167"/>
                    <a:pt x="104" y="169"/>
                  </a:cubicBezTo>
                  <a:cubicBezTo>
                    <a:pt x="103" y="171"/>
                    <a:pt x="100" y="171"/>
                    <a:pt x="97" y="171"/>
                  </a:cubicBezTo>
                  <a:cubicBezTo>
                    <a:pt x="85" y="171"/>
                    <a:pt x="63" y="171"/>
                    <a:pt x="44" y="197"/>
                  </a:cubicBezTo>
                  <a:cubicBezTo>
                    <a:pt x="25" y="222"/>
                    <a:pt x="3" y="296"/>
                    <a:pt x="0" y="310"/>
                  </a:cubicBezTo>
                  <a:lnTo>
                    <a:pt x="5" y="310"/>
                  </a:ln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8" name="Freeform 1237"/>
            <p:cNvSpPr>
              <a:spLocks/>
            </p:cNvSpPr>
            <p:nvPr/>
          </p:nvSpPr>
          <p:spPr bwMode="auto">
            <a:xfrm>
              <a:off x="-5523707" y="1367066"/>
              <a:ext cx="2174875" cy="638175"/>
            </a:xfrm>
            <a:custGeom>
              <a:avLst/>
              <a:gdLst>
                <a:gd name="T0" fmla="*/ 0 w 580"/>
                <a:gd name="T1" fmla="*/ 144 h 170"/>
                <a:gd name="T2" fmla="*/ 26 w 580"/>
                <a:gd name="T3" fmla="*/ 170 h 170"/>
                <a:gd name="T4" fmla="*/ 554 w 580"/>
                <a:gd name="T5" fmla="*/ 170 h 170"/>
                <a:gd name="T6" fmla="*/ 580 w 580"/>
                <a:gd name="T7" fmla="*/ 144 h 170"/>
                <a:gd name="T8" fmla="*/ 580 w 580"/>
                <a:gd name="T9" fmla="*/ 26 h 170"/>
                <a:gd name="T10" fmla="*/ 554 w 580"/>
                <a:gd name="T11" fmla="*/ 0 h 170"/>
                <a:gd name="T12" fmla="*/ 26 w 580"/>
                <a:gd name="T13" fmla="*/ 0 h 170"/>
                <a:gd name="T14" fmla="*/ 0 w 580"/>
                <a:gd name="T15" fmla="*/ 26 h 170"/>
                <a:gd name="T16" fmla="*/ 0 w 580"/>
                <a:gd name="T17" fmla="*/ 1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170">
                  <a:moveTo>
                    <a:pt x="0" y="144"/>
                  </a:moveTo>
                  <a:cubicBezTo>
                    <a:pt x="0" y="159"/>
                    <a:pt x="11" y="170"/>
                    <a:pt x="26" y="170"/>
                  </a:cubicBezTo>
                  <a:cubicBezTo>
                    <a:pt x="554" y="170"/>
                    <a:pt x="554" y="170"/>
                    <a:pt x="554" y="170"/>
                  </a:cubicBezTo>
                  <a:cubicBezTo>
                    <a:pt x="569" y="170"/>
                    <a:pt x="580" y="159"/>
                    <a:pt x="580" y="144"/>
                  </a:cubicBezTo>
                  <a:cubicBezTo>
                    <a:pt x="580" y="26"/>
                    <a:pt x="580" y="26"/>
                    <a:pt x="580" y="26"/>
                  </a:cubicBezTo>
                  <a:cubicBezTo>
                    <a:pt x="580" y="11"/>
                    <a:pt x="569" y="0"/>
                    <a:pt x="554" y="0"/>
                  </a:cubicBezTo>
                  <a:cubicBezTo>
                    <a:pt x="26" y="0"/>
                    <a:pt x="26" y="0"/>
                    <a:pt x="26" y="0"/>
                  </a:cubicBezTo>
                  <a:cubicBezTo>
                    <a:pt x="11" y="0"/>
                    <a:pt x="0" y="11"/>
                    <a:pt x="0" y="26"/>
                  </a:cubicBezTo>
                  <a:lnTo>
                    <a:pt x="0" y="144"/>
                  </a:lnTo>
                  <a:close/>
                </a:path>
              </a:pathLst>
            </a:custGeom>
            <a:solidFill>
              <a:srgbClr val="F6E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29" name="Rectangle 1238"/>
            <p:cNvSpPr>
              <a:spLocks noChangeArrowheads="1"/>
            </p:cNvSpPr>
            <p:nvPr/>
          </p:nvSpPr>
          <p:spPr bwMode="auto">
            <a:xfrm>
              <a:off x="-3236119" y="1270228"/>
              <a:ext cx="19050" cy="2012950"/>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0" name="Freeform 1239"/>
            <p:cNvSpPr>
              <a:spLocks/>
            </p:cNvSpPr>
            <p:nvPr/>
          </p:nvSpPr>
          <p:spPr bwMode="auto">
            <a:xfrm>
              <a:off x="-4642644" y="1270228"/>
              <a:ext cx="173038" cy="2012950"/>
            </a:xfrm>
            <a:custGeom>
              <a:avLst/>
              <a:gdLst>
                <a:gd name="T0" fmla="*/ 40 w 46"/>
                <a:gd name="T1" fmla="*/ 537 h 537"/>
                <a:gd name="T2" fmla="*/ 46 w 46"/>
                <a:gd name="T3" fmla="*/ 537 h 537"/>
                <a:gd name="T4" fmla="*/ 8 w 46"/>
                <a:gd name="T5" fmla="*/ 359 h 537"/>
                <a:gd name="T6" fmla="*/ 8 w 46"/>
                <a:gd name="T7" fmla="*/ 320 h 537"/>
                <a:gd name="T8" fmla="*/ 18 w 46"/>
                <a:gd name="T9" fmla="*/ 0 h 537"/>
                <a:gd name="T10" fmla="*/ 13 w 46"/>
                <a:gd name="T11" fmla="*/ 0 h 537"/>
                <a:gd name="T12" fmla="*/ 3 w 46"/>
                <a:gd name="T13" fmla="*/ 319 h 537"/>
                <a:gd name="T14" fmla="*/ 3 w 46"/>
                <a:gd name="T15" fmla="*/ 360 h 537"/>
                <a:gd name="T16" fmla="*/ 40 w 46"/>
                <a:gd name="T17"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37">
                  <a:moveTo>
                    <a:pt x="40" y="537"/>
                  </a:moveTo>
                  <a:cubicBezTo>
                    <a:pt x="46" y="537"/>
                    <a:pt x="46" y="537"/>
                    <a:pt x="46" y="537"/>
                  </a:cubicBezTo>
                  <a:cubicBezTo>
                    <a:pt x="45" y="535"/>
                    <a:pt x="11" y="378"/>
                    <a:pt x="8" y="359"/>
                  </a:cubicBezTo>
                  <a:cubicBezTo>
                    <a:pt x="6" y="340"/>
                    <a:pt x="8" y="320"/>
                    <a:pt x="8" y="320"/>
                  </a:cubicBezTo>
                  <a:cubicBezTo>
                    <a:pt x="18" y="0"/>
                    <a:pt x="18" y="0"/>
                    <a:pt x="18" y="0"/>
                  </a:cubicBezTo>
                  <a:cubicBezTo>
                    <a:pt x="13" y="0"/>
                    <a:pt x="13" y="0"/>
                    <a:pt x="13" y="0"/>
                  </a:cubicBezTo>
                  <a:cubicBezTo>
                    <a:pt x="3" y="319"/>
                    <a:pt x="3" y="319"/>
                    <a:pt x="3" y="319"/>
                  </a:cubicBezTo>
                  <a:cubicBezTo>
                    <a:pt x="3" y="320"/>
                    <a:pt x="0" y="340"/>
                    <a:pt x="3" y="360"/>
                  </a:cubicBezTo>
                  <a:cubicBezTo>
                    <a:pt x="6" y="379"/>
                    <a:pt x="39" y="530"/>
                    <a:pt x="40" y="537"/>
                  </a:cubicBezTo>
                  <a:close/>
                </a:path>
              </a:pathLst>
            </a:custGeom>
            <a:solidFill>
              <a:srgbClr val="0B2C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1" name="Rectangle 1240"/>
            <p:cNvSpPr>
              <a:spLocks noChangeArrowheads="1"/>
            </p:cNvSpPr>
            <p:nvPr/>
          </p:nvSpPr>
          <p:spPr bwMode="auto">
            <a:xfrm>
              <a:off x="-5730082" y="2586266"/>
              <a:ext cx="4159250" cy="22225"/>
            </a:xfrm>
            <a:prstGeom prst="rect">
              <a:avLst/>
            </a:prstGeom>
            <a:solidFill>
              <a:srgbClr val="0B2C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2" name="Freeform 1241"/>
            <p:cNvSpPr>
              <a:spLocks/>
            </p:cNvSpPr>
            <p:nvPr/>
          </p:nvSpPr>
          <p:spPr bwMode="auto">
            <a:xfrm>
              <a:off x="-5658644" y="1113066"/>
              <a:ext cx="3232150" cy="157162"/>
            </a:xfrm>
            <a:custGeom>
              <a:avLst/>
              <a:gdLst>
                <a:gd name="T0" fmla="*/ 0 w 862"/>
                <a:gd name="T1" fmla="*/ 42 h 42"/>
                <a:gd name="T2" fmla="*/ 862 w 862"/>
                <a:gd name="T3" fmla="*/ 42 h 42"/>
                <a:gd name="T4" fmla="*/ 834 w 862"/>
                <a:gd name="T5" fmla="*/ 33 h 42"/>
                <a:gd name="T6" fmla="*/ 519 w 862"/>
                <a:gd name="T7" fmla="*/ 0 h 42"/>
                <a:gd name="T8" fmla="*/ 50 w 862"/>
                <a:gd name="T9" fmla="*/ 0 h 42"/>
                <a:gd name="T10" fmla="*/ 3 w 862"/>
                <a:gd name="T11" fmla="*/ 21 h 42"/>
                <a:gd name="T12" fmla="*/ 0 w 86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62" h="42">
                  <a:moveTo>
                    <a:pt x="0" y="42"/>
                  </a:moveTo>
                  <a:cubicBezTo>
                    <a:pt x="862" y="42"/>
                    <a:pt x="862" y="42"/>
                    <a:pt x="862" y="42"/>
                  </a:cubicBezTo>
                  <a:cubicBezTo>
                    <a:pt x="854" y="39"/>
                    <a:pt x="844" y="36"/>
                    <a:pt x="834" y="33"/>
                  </a:cubicBezTo>
                  <a:cubicBezTo>
                    <a:pt x="771" y="17"/>
                    <a:pt x="550" y="0"/>
                    <a:pt x="519" y="0"/>
                  </a:cubicBezTo>
                  <a:cubicBezTo>
                    <a:pt x="488" y="0"/>
                    <a:pt x="50" y="0"/>
                    <a:pt x="50" y="0"/>
                  </a:cubicBezTo>
                  <a:cubicBezTo>
                    <a:pt x="50" y="0"/>
                    <a:pt x="6" y="5"/>
                    <a:pt x="3" y="21"/>
                  </a:cubicBezTo>
                  <a:cubicBezTo>
                    <a:pt x="2" y="23"/>
                    <a:pt x="1" y="31"/>
                    <a:pt x="0" y="42"/>
                  </a:cubicBezTo>
                  <a:close/>
                </a:path>
              </a:pathLst>
            </a:custGeom>
            <a:solidFill>
              <a:srgbClr val="1A3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3" name="Freeform 1242"/>
            <p:cNvSpPr>
              <a:spLocks noEditPoints="1"/>
            </p:cNvSpPr>
            <p:nvPr/>
          </p:nvSpPr>
          <p:spPr bwMode="auto">
            <a:xfrm>
              <a:off x="-5374482" y="2905353"/>
              <a:ext cx="712788" cy="711200"/>
            </a:xfrm>
            <a:custGeom>
              <a:avLst/>
              <a:gdLst>
                <a:gd name="T0" fmla="*/ 0 w 190"/>
                <a:gd name="T1" fmla="*/ 95 h 190"/>
                <a:gd name="T2" fmla="*/ 95 w 190"/>
                <a:gd name="T3" fmla="*/ 190 h 190"/>
                <a:gd name="T4" fmla="*/ 190 w 190"/>
                <a:gd name="T5" fmla="*/ 95 h 190"/>
                <a:gd name="T6" fmla="*/ 95 w 190"/>
                <a:gd name="T7" fmla="*/ 0 h 190"/>
                <a:gd name="T8" fmla="*/ 0 w 190"/>
                <a:gd name="T9" fmla="*/ 95 h 190"/>
                <a:gd name="T10" fmla="*/ 27 w 190"/>
                <a:gd name="T11" fmla="*/ 95 h 190"/>
                <a:gd name="T12" fmla="*/ 95 w 190"/>
                <a:gd name="T13" fmla="*/ 27 h 190"/>
                <a:gd name="T14" fmla="*/ 163 w 190"/>
                <a:gd name="T15" fmla="*/ 95 h 190"/>
                <a:gd name="T16" fmla="*/ 95 w 190"/>
                <a:gd name="T17" fmla="*/ 163 h 190"/>
                <a:gd name="T18" fmla="*/ 27 w 190"/>
                <a:gd name="T1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0" y="95"/>
                  </a:moveTo>
                  <a:cubicBezTo>
                    <a:pt x="0" y="147"/>
                    <a:pt x="42" y="190"/>
                    <a:pt x="95" y="190"/>
                  </a:cubicBezTo>
                  <a:cubicBezTo>
                    <a:pt x="147" y="190"/>
                    <a:pt x="190" y="147"/>
                    <a:pt x="190" y="95"/>
                  </a:cubicBezTo>
                  <a:cubicBezTo>
                    <a:pt x="190" y="43"/>
                    <a:pt x="147" y="0"/>
                    <a:pt x="95" y="0"/>
                  </a:cubicBezTo>
                  <a:cubicBezTo>
                    <a:pt x="42" y="0"/>
                    <a:pt x="0" y="43"/>
                    <a:pt x="0" y="95"/>
                  </a:cubicBezTo>
                  <a:close/>
                  <a:moveTo>
                    <a:pt x="27" y="95"/>
                  </a:moveTo>
                  <a:cubicBezTo>
                    <a:pt x="27" y="57"/>
                    <a:pt x="57" y="27"/>
                    <a:pt x="95" y="27"/>
                  </a:cubicBezTo>
                  <a:cubicBezTo>
                    <a:pt x="132" y="27"/>
                    <a:pt x="163" y="57"/>
                    <a:pt x="163" y="95"/>
                  </a:cubicBezTo>
                  <a:cubicBezTo>
                    <a:pt x="163" y="133"/>
                    <a:pt x="132" y="163"/>
                    <a:pt x="95" y="163"/>
                  </a:cubicBezTo>
                  <a:cubicBezTo>
                    <a:pt x="57" y="163"/>
                    <a:pt x="27" y="133"/>
                    <a:pt x="27" y="9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4" name="Freeform 1243"/>
            <p:cNvSpPr>
              <a:spLocks noEditPoints="1"/>
            </p:cNvSpPr>
            <p:nvPr/>
          </p:nvSpPr>
          <p:spPr bwMode="auto">
            <a:xfrm>
              <a:off x="-5272882" y="3005366"/>
              <a:ext cx="511175" cy="511175"/>
            </a:xfrm>
            <a:custGeom>
              <a:avLst/>
              <a:gdLst>
                <a:gd name="T0" fmla="*/ 0 w 136"/>
                <a:gd name="T1" fmla="*/ 68 h 136"/>
                <a:gd name="T2" fmla="*/ 68 w 136"/>
                <a:gd name="T3" fmla="*/ 136 h 136"/>
                <a:gd name="T4" fmla="*/ 136 w 136"/>
                <a:gd name="T5" fmla="*/ 68 h 136"/>
                <a:gd name="T6" fmla="*/ 68 w 136"/>
                <a:gd name="T7" fmla="*/ 0 h 136"/>
                <a:gd name="T8" fmla="*/ 0 w 136"/>
                <a:gd name="T9" fmla="*/ 68 h 136"/>
                <a:gd name="T10" fmla="*/ 13 w 136"/>
                <a:gd name="T11" fmla="*/ 68 h 136"/>
                <a:gd name="T12" fmla="*/ 68 w 136"/>
                <a:gd name="T13" fmla="*/ 14 h 136"/>
                <a:gd name="T14" fmla="*/ 122 w 136"/>
                <a:gd name="T15" fmla="*/ 68 h 136"/>
                <a:gd name="T16" fmla="*/ 68 w 136"/>
                <a:gd name="T17" fmla="*/ 122 h 136"/>
                <a:gd name="T18" fmla="*/ 13 w 13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68"/>
                  </a:moveTo>
                  <a:cubicBezTo>
                    <a:pt x="0" y="106"/>
                    <a:pt x="30" y="136"/>
                    <a:pt x="68" y="136"/>
                  </a:cubicBezTo>
                  <a:cubicBezTo>
                    <a:pt x="105" y="136"/>
                    <a:pt x="136" y="106"/>
                    <a:pt x="136" y="68"/>
                  </a:cubicBezTo>
                  <a:cubicBezTo>
                    <a:pt x="136" y="30"/>
                    <a:pt x="105" y="0"/>
                    <a:pt x="68" y="0"/>
                  </a:cubicBezTo>
                  <a:cubicBezTo>
                    <a:pt x="30" y="0"/>
                    <a:pt x="0" y="30"/>
                    <a:pt x="0" y="68"/>
                  </a:cubicBezTo>
                  <a:close/>
                  <a:moveTo>
                    <a:pt x="13" y="68"/>
                  </a:moveTo>
                  <a:cubicBezTo>
                    <a:pt x="13" y="38"/>
                    <a:pt x="38" y="14"/>
                    <a:pt x="68" y="14"/>
                  </a:cubicBezTo>
                  <a:cubicBezTo>
                    <a:pt x="98" y="14"/>
                    <a:pt x="122" y="38"/>
                    <a:pt x="122" y="68"/>
                  </a:cubicBezTo>
                  <a:cubicBezTo>
                    <a:pt x="122" y="98"/>
                    <a:pt x="98" y="122"/>
                    <a:pt x="68" y="122"/>
                  </a:cubicBezTo>
                  <a:cubicBezTo>
                    <a:pt x="38" y="122"/>
                    <a:pt x="13" y="98"/>
                    <a:pt x="13" y="6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5" name="Freeform 1244"/>
            <p:cNvSpPr>
              <a:spLocks noEditPoints="1"/>
            </p:cNvSpPr>
            <p:nvPr/>
          </p:nvSpPr>
          <p:spPr bwMode="auto">
            <a:xfrm>
              <a:off x="-5223669" y="3057753"/>
              <a:ext cx="407988" cy="404812"/>
            </a:xfrm>
            <a:custGeom>
              <a:avLst/>
              <a:gdLst>
                <a:gd name="T0" fmla="*/ 0 w 109"/>
                <a:gd name="T1" fmla="*/ 54 h 108"/>
                <a:gd name="T2" fmla="*/ 55 w 109"/>
                <a:gd name="T3" fmla="*/ 108 h 108"/>
                <a:gd name="T4" fmla="*/ 109 w 109"/>
                <a:gd name="T5" fmla="*/ 54 h 108"/>
                <a:gd name="T6" fmla="*/ 55 w 109"/>
                <a:gd name="T7" fmla="*/ 0 h 108"/>
                <a:gd name="T8" fmla="*/ 0 w 109"/>
                <a:gd name="T9" fmla="*/ 54 h 108"/>
                <a:gd name="T10" fmla="*/ 63 w 109"/>
                <a:gd name="T11" fmla="*/ 17 h 108"/>
                <a:gd name="T12" fmla="*/ 48 w 109"/>
                <a:gd name="T13" fmla="*/ 17 h 108"/>
                <a:gd name="T14" fmla="*/ 48 w 109"/>
                <a:gd name="T15" fmla="*/ 10 h 108"/>
                <a:gd name="T16" fmla="*/ 63 w 109"/>
                <a:gd name="T17" fmla="*/ 10 h 108"/>
                <a:gd name="T18" fmla="*/ 63 w 109"/>
                <a:gd name="T19" fmla="*/ 17 h 108"/>
                <a:gd name="T20" fmla="*/ 97 w 109"/>
                <a:gd name="T21" fmla="*/ 39 h 108"/>
                <a:gd name="T22" fmla="*/ 91 w 109"/>
                <a:gd name="T23" fmla="*/ 43 h 108"/>
                <a:gd name="T24" fmla="*/ 84 w 109"/>
                <a:gd name="T25" fmla="*/ 30 h 108"/>
                <a:gd name="T26" fmla="*/ 89 w 109"/>
                <a:gd name="T27" fmla="*/ 26 h 108"/>
                <a:gd name="T28" fmla="*/ 97 w 109"/>
                <a:gd name="T29" fmla="*/ 39 h 108"/>
                <a:gd name="T30" fmla="*/ 83 w 109"/>
                <a:gd name="T31" fmla="*/ 80 h 108"/>
                <a:gd name="T32" fmla="*/ 90 w 109"/>
                <a:gd name="T33" fmla="*/ 67 h 108"/>
                <a:gd name="T34" fmla="*/ 96 w 109"/>
                <a:gd name="T35" fmla="*/ 70 h 108"/>
                <a:gd name="T36" fmla="*/ 89 w 109"/>
                <a:gd name="T37" fmla="*/ 84 h 108"/>
                <a:gd name="T38" fmla="*/ 83 w 109"/>
                <a:gd name="T39" fmla="*/ 80 h 108"/>
                <a:gd name="T40" fmla="*/ 46 w 109"/>
                <a:gd name="T41" fmla="*/ 91 h 108"/>
                <a:gd name="T42" fmla="*/ 61 w 109"/>
                <a:gd name="T43" fmla="*/ 91 h 108"/>
                <a:gd name="T44" fmla="*/ 61 w 109"/>
                <a:gd name="T45" fmla="*/ 98 h 108"/>
                <a:gd name="T46" fmla="*/ 46 w 109"/>
                <a:gd name="T47" fmla="*/ 98 h 108"/>
                <a:gd name="T48" fmla="*/ 46 w 109"/>
                <a:gd name="T49" fmla="*/ 91 h 108"/>
                <a:gd name="T50" fmla="*/ 35 w 109"/>
                <a:gd name="T51" fmla="*/ 54 h 108"/>
                <a:gd name="T52" fmla="*/ 55 w 109"/>
                <a:gd name="T53" fmla="*/ 34 h 108"/>
                <a:gd name="T54" fmla="*/ 74 w 109"/>
                <a:gd name="T55" fmla="*/ 54 h 108"/>
                <a:gd name="T56" fmla="*/ 55 w 109"/>
                <a:gd name="T57" fmla="*/ 74 h 108"/>
                <a:gd name="T58" fmla="*/ 35 w 109"/>
                <a:gd name="T59" fmla="*/ 54 h 108"/>
                <a:gd name="T60" fmla="*/ 27 w 109"/>
                <a:gd name="T61" fmla="*/ 28 h 108"/>
                <a:gd name="T62" fmla="*/ 19 w 109"/>
                <a:gd name="T63" fmla="*/ 41 h 108"/>
                <a:gd name="T64" fmla="*/ 13 w 109"/>
                <a:gd name="T65" fmla="*/ 38 h 108"/>
                <a:gd name="T66" fmla="*/ 21 w 109"/>
                <a:gd name="T67" fmla="*/ 24 h 108"/>
                <a:gd name="T68" fmla="*/ 27 w 109"/>
                <a:gd name="T69" fmla="*/ 28 h 108"/>
                <a:gd name="T70" fmla="*/ 12 w 109"/>
                <a:gd name="T71" fmla="*/ 69 h 108"/>
                <a:gd name="T72" fmla="*/ 18 w 109"/>
                <a:gd name="T73" fmla="*/ 65 h 108"/>
                <a:gd name="T74" fmla="*/ 26 w 109"/>
                <a:gd name="T75" fmla="*/ 79 h 108"/>
                <a:gd name="T76" fmla="*/ 20 w 109"/>
                <a:gd name="T77" fmla="*/ 82 h 108"/>
                <a:gd name="T78" fmla="*/ 12 w 109"/>
                <a:gd name="T79" fmla="*/ 6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8">
                  <a:moveTo>
                    <a:pt x="0" y="54"/>
                  </a:moveTo>
                  <a:cubicBezTo>
                    <a:pt x="0" y="84"/>
                    <a:pt x="25" y="108"/>
                    <a:pt x="55" y="108"/>
                  </a:cubicBezTo>
                  <a:cubicBezTo>
                    <a:pt x="85" y="108"/>
                    <a:pt x="109" y="84"/>
                    <a:pt x="109" y="54"/>
                  </a:cubicBezTo>
                  <a:cubicBezTo>
                    <a:pt x="109" y="24"/>
                    <a:pt x="85" y="0"/>
                    <a:pt x="55" y="0"/>
                  </a:cubicBezTo>
                  <a:cubicBezTo>
                    <a:pt x="25" y="0"/>
                    <a:pt x="0" y="24"/>
                    <a:pt x="0" y="54"/>
                  </a:cubicBezTo>
                  <a:close/>
                  <a:moveTo>
                    <a:pt x="63" y="17"/>
                  </a:moveTo>
                  <a:cubicBezTo>
                    <a:pt x="48" y="17"/>
                    <a:pt x="48" y="17"/>
                    <a:pt x="48" y="17"/>
                  </a:cubicBezTo>
                  <a:cubicBezTo>
                    <a:pt x="48" y="10"/>
                    <a:pt x="48" y="10"/>
                    <a:pt x="48" y="10"/>
                  </a:cubicBezTo>
                  <a:cubicBezTo>
                    <a:pt x="63" y="10"/>
                    <a:pt x="63" y="10"/>
                    <a:pt x="63" y="10"/>
                  </a:cubicBezTo>
                  <a:lnTo>
                    <a:pt x="63" y="17"/>
                  </a:lnTo>
                  <a:close/>
                  <a:moveTo>
                    <a:pt x="97" y="39"/>
                  </a:moveTo>
                  <a:cubicBezTo>
                    <a:pt x="91" y="43"/>
                    <a:pt x="91" y="43"/>
                    <a:pt x="91" y="43"/>
                  </a:cubicBezTo>
                  <a:cubicBezTo>
                    <a:pt x="84" y="30"/>
                    <a:pt x="84" y="30"/>
                    <a:pt x="84" y="30"/>
                  </a:cubicBezTo>
                  <a:cubicBezTo>
                    <a:pt x="89" y="26"/>
                    <a:pt x="89" y="26"/>
                    <a:pt x="89" y="26"/>
                  </a:cubicBezTo>
                  <a:lnTo>
                    <a:pt x="97" y="39"/>
                  </a:lnTo>
                  <a:close/>
                  <a:moveTo>
                    <a:pt x="83" y="80"/>
                  </a:moveTo>
                  <a:cubicBezTo>
                    <a:pt x="90" y="67"/>
                    <a:pt x="90" y="67"/>
                    <a:pt x="90" y="67"/>
                  </a:cubicBezTo>
                  <a:cubicBezTo>
                    <a:pt x="96" y="70"/>
                    <a:pt x="96" y="70"/>
                    <a:pt x="96" y="70"/>
                  </a:cubicBezTo>
                  <a:cubicBezTo>
                    <a:pt x="89" y="84"/>
                    <a:pt x="89" y="84"/>
                    <a:pt x="89" y="84"/>
                  </a:cubicBezTo>
                  <a:lnTo>
                    <a:pt x="83" y="80"/>
                  </a:lnTo>
                  <a:close/>
                  <a:moveTo>
                    <a:pt x="46" y="91"/>
                  </a:moveTo>
                  <a:cubicBezTo>
                    <a:pt x="61" y="91"/>
                    <a:pt x="61" y="91"/>
                    <a:pt x="61" y="91"/>
                  </a:cubicBezTo>
                  <a:cubicBezTo>
                    <a:pt x="61" y="98"/>
                    <a:pt x="61" y="98"/>
                    <a:pt x="61" y="98"/>
                  </a:cubicBezTo>
                  <a:cubicBezTo>
                    <a:pt x="46" y="98"/>
                    <a:pt x="46" y="98"/>
                    <a:pt x="46" y="98"/>
                  </a:cubicBezTo>
                  <a:lnTo>
                    <a:pt x="46" y="91"/>
                  </a:lnTo>
                  <a:close/>
                  <a:moveTo>
                    <a:pt x="35" y="54"/>
                  </a:moveTo>
                  <a:cubicBezTo>
                    <a:pt x="35" y="43"/>
                    <a:pt x="44" y="34"/>
                    <a:pt x="55" y="34"/>
                  </a:cubicBezTo>
                  <a:cubicBezTo>
                    <a:pt x="66" y="34"/>
                    <a:pt x="74" y="43"/>
                    <a:pt x="74" y="54"/>
                  </a:cubicBezTo>
                  <a:cubicBezTo>
                    <a:pt x="74" y="65"/>
                    <a:pt x="66" y="74"/>
                    <a:pt x="55" y="74"/>
                  </a:cubicBezTo>
                  <a:cubicBezTo>
                    <a:pt x="44" y="74"/>
                    <a:pt x="35" y="65"/>
                    <a:pt x="35" y="54"/>
                  </a:cubicBezTo>
                  <a:close/>
                  <a:moveTo>
                    <a:pt x="27" y="28"/>
                  </a:moveTo>
                  <a:cubicBezTo>
                    <a:pt x="19" y="41"/>
                    <a:pt x="19" y="41"/>
                    <a:pt x="19" y="41"/>
                  </a:cubicBezTo>
                  <a:cubicBezTo>
                    <a:pt x="13" y="38"/>
                    <a:pt x="13" y="38"/>
                    <a:pt x="13" y="38"/>
                  </a:cubicBezTo>
                  <a:cubicBezTo>
                    <a:pt x="21" y="24"/>
                    <a:pt x="21" y="24"/>
                    <a:pt x="21" y="24"/>
                  </a:cubicBezTo>
                  <a:lnTo>
                    <a:pt x="27" y="28"/>
                  </a:lnTo>
                  <a:close/>
                  <a:moveTo>
                    <a:pt x="12" y="69"/>
                  </a:moveTo>
                  <a:cubicBezTo>
                    <a:pt x="18" y="65"/>
                    <a:pt x="18" y="65"/>
                    <a:pt x="18" y="65"/>
                  </a:cubicBezTo>
                  <a:cubicBezTo>
                    <a:pt x="26" y="79"/>
                    <a:pt x="26" y="79"/>
                    <a:pt x="26" y="79"/>
                  </a:cubicBezTo>
                  <a:cubicBezTo>
                    <a:pt x="20" y="82"/>
                    <a:pt x="20" y="82"/>
                    <a:pt x="20" y="82"/>
                  </a:cubicBezTo>
                  <a:lnTo>
                    <a:pt x="12" y="69"/>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6" name="Freeform 1245"/>
            <p:cNvSpPr>
              <a:spLocks/>
            </p:cNvSpPr>
            <p:nvPr/>
          </p:nvSpPr>
          <p:spPr bwMode="auto">
            <a:xfrm>
              <a:off x="-5179219" y="3302228"/>
              <a:ext cx="52388" cy="63500"/>
            </a:xfrm>
            <a:custGeom>
              <a:avLst/>
              <a:gdLst>
                <a:gd name="T0" fmla="*/ 0 w 33"/>
                <a:gd name="T1" fmla="*/ 9 h 40"/>
                <a:gd name="T2" fmla="*/ 19 w 33"/>
                <a:gd name="T3" fmla="*/ 40 h 40"/>
                <a:gd name="T4" fmla="*/ 33 w 33"/>
                <a:gd name="T5" fmla="*/ 33 h 40"/>
                <a:gd name="T6" fmla="*/ 14 w 33"/>
                <a:gd name="T7" fmla="*/ 0 h 40"/>
                <a:gd name="T8" fmla="*/ 0 w 33"/>
                <a:gd name="T9" fmla="*/ 9 h 40"/>
              </a:gdLst>
              <a:ahLst/>
              <a:cxnLst>
                <a:cxn ang="0">
                  <a:pos x="T0" y="T1"/>
                </a:cxn>
                <a:cxn ang="0">
                  <a:pos x="T2" y="T3"/>
                </a:cxn>
                <a:cxn ang="0">
                  <a:pos x="T4" y="T5"/>
                </a:cxn>
                <a:cxn ang="0">
                  <a:pos x="T6" y="T7"/>
                </a:cxn>
                <a:cxn ang="0">
                  <a:pos x="T8" y="T9"/>
                </a:cxn>
              </a:cxnLst>
              <a:rect l="0" t="0" r="r" b="b"/>
              <a:pathLst>
                <a:path w="33" h="40">
                  <a:moveTo>
                    <a:pt x="0" y="9"/>
                  </a:moveTo>
                  <a:lnTo>
                    <a:pt x="19" y="40"/>
                  </a:lnTo>
                  <a:lnTo>
                    <a:pt x="33" y="33"/>
                  </a:lnTo>
                  <a:lnTo>
                    <a:pt x="14"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7" name="Freeform 1246"/>
            <p:cNvSpPr>
              <a:spLocks/>
            </p:cNvSpPr>
            <p:nvPr/>
          </p:nvSpPr>
          <p:spPr bwMode="auto">
            <a:xfrm>
              <a:off x="-5174457" y="3148241"/>
              <a:ext cx="52388" cy="63500"/>
            </a:xfrm>
            <a:custGeom>
              <a:avLst/>
              <a:gdLst>
                <a:gd name="T0" fmla="*/ 0 w 33"/>
                <a:gd name="T1" fmla="*/ 33 h 40"/>
                <a:gd name="T2" fmla="*/ 14 w 33"/>
                <a:gd name="T3" fmla="*/ 40 h 40"/>
                <a:gd name="T4" fmla="*/ 33 w 33"/>
                <a:gd name="T5" fmla="*/ 10 h 40"/>
                <a:gd name="T6" fmla="*/ 19 w 33"/>
                <a:gd name="T7" fmla="*/ 0 h 40"/>
                <a:gd name="T8" fmla="*/ 0 w 33"/>
                <a:gd name="T9" fmla="*/ 33 h 40"/>
              </a:gdLst>
              <a:ahLst/>
              <a:cxnLst>
                <a:cxn ang="0">
                  <a:pos x="T0" y="T1"/>
                </a:cxn>
                <a:cxn ang="0">
                  <a:pos x="T2" y="T3"/>
                </a:cxn>
                <a:cxn ang="0">
                  <a:pos x="T4" y="T5"/>
                </a:cxn>
                <a:cxn ang="0">
                  <a:pos x="T6" y="T7"/>
                </a:cxn>
                <a:cxn ang="0">
                  <a:pos x="T8" y="T9"/>
                </a:cxn>
              </a:cxnLst>
              <a:rect l="0" t="0" r="r" b="b"/>
              <a:pathLst>
                <a:path w="33" h="40">
                  <a:moveTo>
                    <a:pt x="0" y="33"/>
                  </a:moveTo>
                  <a:lnTo>
                    <a:pt x="14" y="40"/>
                  </a:lnTo>
                  <a:lnTo>
                    <a:pt x="33" y="10"/>
                  </a:lnTo>
                  <a:lnTo>
                    <a:pt x="19" y="0"/>
                  </a:lnTo>
                  <a:lnTo>
                    <a:pt x="0" y="33"/>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8" name="Rectangle 1247"/>
            <p:cNvSpPr>
              <a:spLocks noChangeArrowheads="1"/>
            </p:cNvSpPr>
            <p:nvPr/>
          </p:nvSpPr>
          <p:spPr bwMode="auto">
            <a:xfrm>
              <a:off x="-5050632" y="3399066"/>
              <a:ext cx="55563"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39" name="Freeform 1248"/>
            <p:cNvSpPr>
              <a:spLocks/>
            </p:cNvSpPr>
            <p:nvPr/>
          </p:nvSpPr>
          <p:spPr bwMode="auto">
            <a:xfrm>
              <a:off x="-4912519" y="3310166"/>
              <a:ext cx="49213" cy="63500"/>
            </a:xfrm>
            <a:custGeom>
              <a:avLst/>
              <a:gdLst>
                <a:gd name="T0" fmla="*/ 0 w 31"/>
                <a:gd name="T1" fmla="*/ 30 h 40"/>
                <a:gd name="T2" fmla="*/ 14 w 31"/>
                <a:gd name="T3" fmla="*/ 40 h 40"/>
                <a:gd name="T4" fmla="*/ 31 w 31"/>
                <a:gd name="T5" fmla="*/ 7 h 40"/>
                <a:gd name="T6" fmla="*/ 17 w 31"/>
                <a:gd name="T7" fmla="*/ 0 h 40"/>
                <a:gd name="T8" fmla="*/ 0 w 31"/>
                <a:gd name="T9" fmla="*/ 30 h 40"/>
              </a:gdLst>
              <a:ahLst/>
              <a:cxnLst>
                <a:cxn ang="0">
                  <a:pos x="T0" y="T1"/>
                </a:cxn>
                <a:cxn ang="0">
                  <a:pos x="T2" y="T3"/>
                </a:cxn>
                <a:cxn ang="0">
                  <a:pos x="T4" y="T5"/>
                </a:cxn>
                <a:cxn ang="0">
                  <a:pos x="T6" y="T7"/>
                </a:cxn>
                <a:cxn ang="0">
                  <a:pos x="T8" y="T9"/>
                </a:cxn>
              </a:cxnLst>
              <a:rect l="0" t="0" r="r" b="b"/>
              <a:pathLst>
                <a:path w="31" h="40">
                  <a:moveTo>
                    <a:pt x="0" y="30"/>
                  </a:moveTo>
                  <a:lnTo>
                    <a:pt x="14" y="40"/>
                  </a:lnTo>
                  <a:lnTo>
                    <a:pt x="31" y="7"/>
                  </a:lnTo>
                  <a:lnTo>
                    <a:pt x="17" y="0"/>
                  </a:lnTo>
                  <a:lnTo>
                    <a:pt x="0"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0" name="Freeform 1249"/>
            <p:cNvSpPr>
              <a:spLocks/>
            </p:cNvSpPr>
            <p:nvPr/>
          </p:nvSpPr>
          <p:spPr bwMode="auto">
            <a:xfrm>
              <a:off x="-4909344" y="3156178"/>
              <a:ext cx="49213" cy="63500"/>
            </a:xfrm>
            <a:custGeom>
              <a:avLst/>
              <a:gdLst>
                <a:gd name="T0" fmla="*/ 0 w 31"/>
                <a:gd name="T1" fmla="*/ 9 h 40"/>
                <a:gd name="T2" fmla="*/ 17 w 31"/>
                <a:gd name="T3" fmla="*/ 40 h 40"/>
                <a:gd name="T4" fmla="*/ 31 w 31"/>
                <a:gd name="T5" fmla="*/ 31 h 40"/>
                <a:gd name="T6" fmla="*/ 12 w 31"/>
                <a:gd name="T7" fmla="*/ 0 h 40"/>
                <a:gd name="T8" fmla="*/ 0 w 31"/>
                <a:gd name="T9" fmla="*/ 9 h 40"/>
              </a:gdLst>
              <a:ahLst/>
              <a:cxnLst>
                <a:cxn ang="0">
                  <a:pos x="T0" y="T1"/>
                </a:cxn>
                <a:cxn ang="0">
                  <a:pos x="T2" y="T3"/>
                </a:cxn>
                <a:cxn ang="0">
                  <a:pos x="T4" y="T5"/>
                </a:cxn>
                <a:cxn ang="0">
                  <a:pos x="T6" y="T7"/>
                </a:cxn>
                <a:cxn ang="0">
                  <a:pos x="T8" y="T9"/>
                </a:cxn>
              </a:cxnLst>
              <a:rect l="0" t="0" r="r" b="b"/>
              <a:pathLst>
                <a:path w="31" h="40">
                  <a:moveTo>
                    <a:pt x="0" y="9"/>
                  </a:moveTo>
                  <a:lnTo>
                    <a:pt x="17" y="40"/>
                  </a:lnTo>
                  <a:lnTo>
                    <a:pt x="31" y="31"/>
                  </a:lnTo>
                  <a:lnTo>
                    <a:pt x="12"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1" name="Rectangle 1250"/>
            <p:cNvSpPr>
              <a:spLocks noChangeArrowheads="1"/>
            </p:cNvSpPr>
            <p:nvPr/>
          </p:nvSpPr>
          <p:spPr bwMode="auto">
            <a:xfrm>
              <a:off x="-5044282" y="3095853"/>
              <a:ext cx="57150"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2" name="Oval 1251"/>
            <p:cNvSpPr>
              <a:spLocks noChangeArrowheads="1"/>
            </p:cNvSpPr>
            <p:nvPr/>
          </p:nvSpPr>
          <p:spPr bwMode="auto">
            <a:xfrm>
              <a:off x="-5091907" y="3186341"/>
              <a:ext cx="146050"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3" name="Freeform 1252"/>
            <p:cNvSpPr>
              <a:spLocks noEditPoints="1"/>
            </p:cNvSpPr>
            <p:nvPr/>
          </p:nvSpPr>
          <p:spPr bwMode="auto">
            <a:xfrm>
              <a:off x="-2167732" y="2905353"/>
              <a:ext cx="712788" cy="711200"/>
            </a:xfrm>
            <a:custGeom>
              <a:avLst/>
              <a:gdLst>
                <a:gd name="T0" fmla="*/ 0 w 190"/>
                <a:gd name="T1" fmla="*/ 95 h 190"/>
                <a:gd name="T2" fmla="*/ 95 w 190"/>
                <a:gd name="T3" fmla="*/ 190 h 190"/>
                <a:gd name="T4" fmla="*/ 190 w 190"/>
                <a:gd name="T5" fmla="*/ 95 h 190"/>
                <a:gd name="T6" fmla="*/ 95 w 190"/>
                <a:gd name="T7" fmla="*/ 0 h 190"/>
                <a:gd name="T8" fmla="*/ 0 w 190"/>
                <a:gd name="T9" fmla="*/ 95 h 190"/>
                <a:gd name="T10" fmla="*/ 27 w 190"/>
                <a:gd name="T11" fmla="*/ 95 h 190"/>
                <a:gd name="T12" fmla="*/ 95 w 190"/>
                <a:gd name="T13" fmla="*/ 27 h 190"/>
                <a:gd name="T14" fmla="*/ 163 w 190"/>
                <a:gd name="T15" fmla="*/ 95 h 190"/>
                <a:gd name="T16" fmla="*/ 95 w 190"/>
                <a:gd name="T17" fmla="*/ 163 h 190"/>
                <a:gd name="T18" fmla="*/ 27 w 190"/>
                <a:gd name="T19"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90">
                  <a:moveTo>
                    <a:pt x="0" y="95"/>
                  </a:moveTo>
                  <a:cubicBezTo>
                    <a:pt x="0" y="147"/>
                    <a:pt x="42" y="190"/>
                    <a:pt x="95" y="190"/>
                  </a:cubicBezTo>
                  <a:cubicBezTo>
                    <a:pt x="147" y="190"/>
                    <a:pt x="190" y="147"/>
                    <a:pt x="190" y="95"/>
                  </a:cubicBezTo>
                  <a:cubicBezTo>
                    <a:pt x="190" y="43"/>
                    <a:pt x="147" y="0"/>
                    <a:pt x="95" y="0"/>
                  </a:cubicBezTo>
                  <a:cubicBezTo>
                    <a:pt x="42" y="0"/>
                    <a:pt x="0" y="43"/>
                    <a:pt x="0" y="95"/>
                  </a:cubicBezTo>
                  <a:close/>
                  <a:moveTo>
                    <a:pt x="27" y="95"/>
                  </a:moveTo>
                  <a:cubicBezTo>
                    <a:pt x="27" y="57"/>
                    <a:pt x="57" y="27"/>
                    <a:pt x="95" y="27"/>
                  </a:cubicBezTo>
                  <a:cubicBezTo>
                    <a:pt x="132" y="27"/>
                    <a:pt x="163" y="57"/>
                    <a:pt x="163" y="95"/>
                  </a:cubicBezTo>
                  <a:cubicBezTo>
                    <a:pt x="163" y="133"/>
                    <a:pt x="132" y="163"/>
                    <a:pt x="95" y="163"/>
                  </a:cubicBezTo>
                  <a:cubicBezTo>
                    <a:pt x="57" y="163"/>
                    <a:pt x="27" y="133"/>
                    <a:pt x="27" y="9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4" name="Freeform 1253"/>
            <p:cNvSpPr>
              <a:spLocks noEditPoints="1"/>
            </p:cNvSpPr>
            <p:nvPr/>
          </p:nvSpPr>
          <p:spPr bwMode="auto">
            <a:xfrm>
              <a:off x="-2066132" y="3005366"/>
              <a:ext cx="509588" cy="511175"/>
            </a:xfrm>
            <a:custGeom>
              <a:avLst/>
              <a:gdLst>
                <a:gd name="T0" fmla="*/ 0 w 136"/>
                <a:gd name="T1" fmla="*/ 68 h 136"/>
                <a:gd name="T2" fmla="*/ 68 w 136"/>
                <a:gd name="T3" fmla="*/ 136 h 136"/>
                <a:gd name="T4" fmla="*/ 136 w 136"/>
                <a:gd name="T5" fmla="*/ 68 h 136"/>
                <a:gd name="T6" fmla="*/ 68 w 136"/>
                <a:gd name="T7" fmla="*/ 0 h 136"/>
                <a:gd name="T8" fmla="*/ 0 w 136"/>
                <a:gd name="T9" fmla="*/ 68 h 136"/>
                <a:gd name="T10" fmla="*/ 13 w 136"/>
                <a:gd name="T11" fmla="*/ 68 h 136"/>
                <a:gd name="T12" fmla="*/ 68 w 136"/>
                <a:gd name="T13" fmla="*/ 14 h 136"/>
                <a:gd name="T14" fmla="*/ 122 w 136"/>
                <a:gd name="T15" fmla="*/ 68 h 136"/>
                <a:gd name="T16" fmla="*/ 68 w 136"/>
                <a:gd name="T17" fmla="*/ 122 h 136"/>
                <a:gd name="T18" fmla="*/ 13 w 136"/>
                <a:gd name="T19"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0" y="68"/>
                  </a:moveTo>
                  <a:cubicBezTo>
                    <a:pt x="0" y="106"/>
                    <a:pt x="30" y="136"/>
                    <a:pt x="68" y="136"/>
                  </a:cubicBezTo>
                  <a:cubicBezTo>
                    <a:pt x="105" y="136"/>
                    <a:pt x="136" y="106"/>
                    <a:pt x="136" y="68"/>
                  </a:cubicBezTo>
                  <a:cubicBezTo>
                    <a:pt x="136" y="30"/>
                    <a:pt x="105" y="0"/>
                    <a:pt x="68" y="0"/>
                  </a:cubicBezTo>
                  <a:cubicBezTo>
                    <a:pt x="30" y="0"/>
                    <a:pt x="0" y="30"/>
                    <a:pt x="0" y="68"/>
                  </a:cubicBezTo>
                  <a:close/>
                  <a:moveTo>
                    <a:pt x="13" y="68"/>
                  </a:moveTo>
                  <a:cubicBezTo>
                    <a:pt x="13" y="38"/>
                    <a:pt x="38" y="14"/>
                    <a:pt x="68" y="14"/>
                  </a:cubicBezTo>
                  <a:cubicBezTo>
                    <a:pt x="97" y="14"/>
                    <a:pt x="122" y="38"/>
                    <a:pt x="122" y="68"/>
                  </a:cubicBezTo>
                  <a:cubicBezTo>
                    <a:pt x="122" y="98"/>
                    <a:pt x="97" y="122"/>
                    <a:pt x="68" y="122"/>
                  </a:cubicBezTo>
                  <a:cubicBezTo>
                    <a:pt x="38" y="122"/>
                    <a:pt x="13" y="98"/>
                    <a:pt x="13" y="68"/>
                  </a:cubicBez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5" name="Freeform 1254"/>
            <p:cNvSpPr>
              <a:spLocks noEditPoints="1"/>
            </p:cNvSpPr>
            <p:nvPr/>
          </p:nvSpPr>
          <p:spPr bwMode="auto">
            <a:xfrm>
              <a:off x="-2016919" y="3057753"/>
              <a:ext cx="407988" cy="404812"/>
            </a:xfrm>
            <a:custGeom>
              <a:avLst/>
              <a:gdLst>
                <a:gd name="T0" fmla="*/ 0 w 109"/>
                <a:gd name="T1" fmla="*/ 54 h 108"/>
                <a:gd name="T2" fmla="*/ 55 w 109"/>
                <a:gd name="T3" fmla="*/ 108 h 108"/>
                <a:gd name="T4" fmla="*/ 109 w 109"/>
                <a:gd name="T5" fmla="*/ 54 h 108"/>
                <a:gd name="T6" fmla="*/ 55 w 109"/>
                <a:gd name="T7" fmla="*/ 0 h 108"/>
                <a:gd name="T8" fmla="*/ 0 w 109"/>
                <a:gd name="T9" fmla="*/ 54 h 108"/>
                <a:gd name="T10" fmla="*/ 63 w 109"/>
                <a:gd name="T11" fmla="*/ 17 h 108"/>
                <a:gd name="T12" fmla="*/ 48 w 109"/>
                <a:gd name="T13" fmla="*/ 17 h 108"/>
                <a:gd name="T14" fmla="*/ 48 w 109"/>
                <a:gd name="T15" fmla="*/ 10 h 108"/>
                <a:gd name="T16" fmla="*/ 63 w 109"/>
                <a:gd name="T17" fmla="*/ 10 h 108"/>
                <a:gd name="T18" fmla="*/ 63 w 109"/>
                <a:gd name="T19" fmla="*/ 17 h 108"/>
                <a:gd name="T20" fmla="*/ 97 w 109"/>
                <a:gd name="T21" fmla="*/ 39 h 108"/>
                <a:gd name="T22" fmla="*/ 91 w 109"/>
                <a:gd name="T23" fmla="*/ 43 h 108"/>
                <a:gd name="T24" fmla="*/ 84 w 109"/>
                <a:gd name="T25" fmla="*/ 30 h 108"/>
                <a:gd name="T26" fmla="*/ 89 w 109"/>
                <a:gd name="T27" fmla="*/ 26 h 108"/>
                <a:gd name="T28" fmla="*/ 97 w 109"/>
                <a:gd name="T29" fmla="*/ 39 h 108"/>
                <a:gd name="T30" fmla="*/ 83 w 109"/>
                <a:gd name="T31" fmla="*/ 80 h 108"/>
                <a:gd name="T32" fmla="*/ 90 w 109"/>
                <a:gd name="T33" fmla="*/ 67 h 108"/>
                <a:gd name="T34" fmla="*/ 96 w 109"/>
                <a:gd name="T35" fmla="*/ 70 h 108"/>
                <a:gd name="T36" fmla="*/ 88 w 109"/>
                <a:gd name="T37" fmla="*/ 84 h 108"/>
                <a:gd name="T38" fmla="*/ 83 w 109"/>
                <a:gd name="T39" fmla="*/ 80 h 108"/>
                <a:gd name="T40" fmla="*/ 46 w 109"/>
                <a:gd name="T41" fmla="*/ 91 h 108"/>
                <a:gd name="T42" fmla="*/ 61 w 109"/>
                <a:gd name="T43" fmla="*/ 91 h 108"/>
                <a:gd name="T44" fmla="*/ 61 w 109"/>
                <a:gd name="T45" fmla="*/ 98 h 108"/>
                <a:gd name="T46" fmla="*/ 46 w 109"/>
                <a:gd name="T47" fmla="*/ 98 h 108"/>
                <a:gd name="T48" fmla="*/ 46 w 109"/>
                <a:gd name="T49" fmla="*/ 91 h 108"/>
                <a:gd name="T50" fmla="*/ 35 w 109"/>
                <a:gd name="T51" fmla="*/ 54 h 108"/>
                <a:gd name="T52" fmla="*/ 55 w 109"/>
                <a:gd name="T53" fmla="*/ 34 h 108"/>
                <a:gd name="T54" fmla="*/ 74 w 109"/>
                <a:gd name="T55" fmla="*/ 54 h 108"/>
                <a:gd name="T56" fmla="*/ 55 w 109"/>
                <a:gd name="T57" fmla="*/ 74 h 108"/>
                <a:gd name="T58" fmla="*/ 35 w 109"/>
                <a:gd name="T59" fmla="*/ 54 h 108"/>
                <a:gd name="T60" fmla="*/ 26 w 109"/>
                <a:gd name="T61" fmla="*/ 28 h 108"/>
                <a:gd name="T62" fmla="*/ 19 w 109"/>
                <a:gd name="T63" fmla="*/ 41 h 108"/>
                <a:gd name="T64" fmla="*/ 13 w 109"/>
                <a:gd name="T65" fmla="*/ 38 h 108"/>
                <a:gd name="T66" fmla="*/ 21 w 109"/>
                <a:gd name="T67" fmla="*/ 24 h 108"/>
                <a:gd name="T68" fmla="*/ 26 w 109"/>
                <a:gd name="T69" fmla="*/ 28 h 108"/>
                <a:gd name="T70" fmla="*/ 12 w 109"/>
                <a:gd name="T71" fmla="*/ 69 h 108"/>
                <a:gd name="T72" fmla="*/ 18 w 109"/>
                <a:gd name="T73" fmla="*/ 65 h 108"/>
                <a:gd name="T74" fmla="*/ 26 w 109"/>
                <a:gd name="T75" fmla="*/ 79 h 108"/>
                <a:gd name="T76" fmla="*/ 20 w 109"/>
                <a:gd name="T77" fmla="*/ 82 h 108"/>
                <a:gd name="T78" fmla="*/ 12 w 109"/>
                <a:gd name="T79" fmla="*/ 6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8">
                  <a:moveTo>
                    <a:pt x="0" y="54"/>
                  </a:moveTo>
                  <a:cubicBezTo>
                    <a:pt x="0" y="84"/>
                    <a:pt x="25" y="108"/>
                    <a:pt x="55" y="108"/>
                  </a:cubicBezTo>
                  <a:cubicBezTo>
                    <a:pt x="84" y="108"/>
                    <a:pt x="109" y="84"/>
                    <a:pt x="109" y="54"/>
                  </a:cubicBezTo>
                  <a:cubicBezTo>
                    <a:pt x="109" y="24"/>
                    <a:pt x="84" y="0"/>
                    <a:pt x="55" y="0"/>
                  </a:cubicBezTo>
                  <a:cubicBezTo>
                    <a:pt x="25" y="0"/>
                    <a:pt x="0" y="24"/>
                    <a:pt x="0" y="54"/>
                  </a:cubicBezTo>
                  <a:close/>
                  <a:moveTo>
                    <a:pt x="63" y="17"/>
                  </a:moveTo>
                  <a:cubicBezTo>
                    <a:pt x="48" y="17"/>
                    <a:pt x="48" y="17"/>
                    <a:pt x="48" y="17"/>
                  </a:cubicBezTo>
                  <a:cubicBezTo>
                    <a:pt x="48" y="10"/>
                    <a:pt x="48" y="10"/>
                    <a:pt x="48" y="10"/>
                  </a:cubicBezTo>
                  <a:cubicBezTo>
                    <a:pt x="63" y="10"/>
                    <a:pt x="63" y="10"/>
                    <a:pt x="63" y="10"/>
                  </a:cubicBezTo>
                  <a:lnTo>
                    <a:pt x="63" y="17"/>
                  </a:lnTo>
                  <a:close/>
                  <a:moveTo>
                    <a:pt x="97" y="39"/>
                  </a:moveTo>
                  <a:cubicBezTo>
                    <a:pt x="91" y="43"/>
                    <a:pt x="91" y="43"/>
                    <a:pt x="91" y="43"/>
                  </a:cubicBezTo>
                  <a:cubicBezTo>
                    <a:pt x="84" y="30"/>
                    <a:pt x="84" y="30"/>
                    <a:pt x="84" y="30"/>
                  </a:cubicBezTo>
                  <a:cubicBezTo>
                    <a:pt x="89" y="26"/>
                    <a:pt x="89" y="26"/>
                    <a:pt x="89" y="26"/>
                  </a:cubicBezTo>
                  <a:lnTo>
                    <a:pt x="97" y="39"/>
                  </a:lnTo>
                  <a:close/>
                  <a:moveTo>
                    <a:pt x="83" y="80"/>
                  </a:moveTo>
                  <a:cubicBezTo>
                    <a:pt x="90" y="67"/>
                    <a:pt x="90" y="67"/>
                    <a:pt x="90" y="67"/>
                  </a:cubicBezTo>
                  <a:cubicBezTo>
                    <a:pt x="96" y="70"/>
                    <a:pt x="96" y="70"/>
                    <a:pt x="96" y="70"/>
                  </a:cubicBezTo>
                  <a:cubicBezTo>
                    <a:pt x="88" y="84"/>
                    <a:pt x="88" y="84"/>
                    <a:pt x="88" y="84"/>
                  </a:cubicBezTo>
                  <a:lnTo>
                    <a:pt x="83" y="80"/>
                  </a:lnTo>
                  <a:close/>
                  <a:moveTo>
                    <a:pt x="46" y="91"/>
                  </a:moveTo>
                  <a:cubicBezTo>
                    <a:pt x="61" y="91"/>
                    <a:pt x="61" y="91"/>
                    <a:pt x="61" y="91"/>
                  </a:cubicBezTo>
                  <a:cubicBezTo>
                    <a:pt x="61" y="98"/>
                    <a:pt x="61" y="98"/>
                    <a:pt x="61" y="98"/>
                  </a:cubicBezTo>
                  <a:cubicBezTo>
                    <a:pt x="46" y="98"/>
                    <a:pt x="46" y="98"/>
                    <a:pt x="46" y="98"/>
                  </a:cubicBezTo>
                  <a:lnTo>
                    <a:pt x="46" y="91"/>
                  </a:lnTo>
                  <a:close/>
                  <a:moveTo>
                    <a:pt x="35" y="54"/>
                  </a:moveTo>
                  <a:cubicBezTo>
                    <a:pt x="35" y="43"/>
                    <a:pt x="44" y="34"/>
                    <a:pt x="55" y="34"/>
                  </a:cubicBezTo>
                  <a:cubicBezTo>
                    <a:pt x="66" y="34"/>
                    <a:pt x="74" y="43"/>
                    <a:pt x="74" y="54"/>
                  </a:cubicBezTo>
                  <a:cubicBezTo>
                    <a:pt x="74" y="65"/>
                    <a:pt x="66" y="74"/>
                    <a:pt x="55" y="74"/>
                  </a:cubicBezTo>
                  <a:cubicBezTo>
                    <a:pt x="44" y="74"/>
                    <a:pt x="35" y="65"/>
                    <a:pt x="35" y="54"/>
                  </a:cubicBezTo>
                  <a:close/>
                  <a:moveTo>
                    <a:pt x="26" y="28"/>
                  </a:moveTo>
                  <a:cubicBezTo>
                    <a:pt x="19" y="41"/>
                    <a:pt x="19" y="41"/>
                    <a:pt x="19" y="41"/>
                  </a:cubicBezTo>
                  <a:cubicBezTo>
                    <a:pt x="13" y="38"/>
                    <a:pt x="13" y="38"/>
                    <a:pt x="13" y="38"/>
                  </a:cubicBezTo>
                  <a:cubicBezTo>
                    <a:pt x="21" y="24"/>
                    <a:pt x="21" y="24"/>
                    <a:pt x="21" y="24"/>
                  </a:cubicBezTo>
                  <a:lnTo>
                    <a:pt x="26" y="28"/>
                  </a:lnTo>
                  <a:close/>
                  <a:moveTo>
                    <a:pt x="12" y="69"/>
                  </a:moveTo>
                  <a:cubicBezTo>
                    <a:pt x="18" y="65"/>
                    <a:pt x="18" y="65"/>
                    <a:pt x="18" y="65"/>
                  </a:cubicBezTo>
                  <a:cubicBezTo>
                    <a:pt x="26" y="79"/>
                    <a:pt x="26" y="79"/>
                    <a:pt x="26" y="79"/>
                  </a:cubicBezTo>
                  <a:cubicBezTo>
                    <a:pt x="20" y="82"/>
                    <a:pt x="20" y="82"/>
                    <a:pt x="20" y="82"/>
                  </a:cubicBezTo>
                  <a:lnTo>
                    <a:pt x="12" y="69"/>
                  </a:lnTo>
                  <a:close/>
                </a:path>
              </a:pathLst>
            </a:custGeom>
            <a:solidFill>
              <a:srgbClr val="DA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6" name="Freeform 1255"/>
            <p:cNvSpPr>
              <a:spLocks/>
            </p:cNvSpPr>
            <p:nvPr/>
          </p:nvSpPr>
          <p:spPr bwMode="auto">
            <a:xfrm>
              <a:off x="-1972469" y="3302228"/>
              <a:ext cx="52388" cy="63500"/>
            </a:xfrm>
            <a:custGeom>
              <a:avLst/>
              <a:gdLst>
                <a:gd name="T0" fmla="*/ 0 w 33"/>
                <a:gd name="T1" fmla="*/ 9 h 40"/>
                <a:gd name="T2" fmla="*/ 19 w 33"/>
                <a:gd name="T3" fmla="*/ 40 h 40"/>
                <a:gd name="T4" fmla="*/ 33 w 33"/>
                <a:gd name="T5" fmla="*/ 33 h 40"/>
                <a:gd name="T6" fmla="*/ 14 w 33"/>
                <a:gd name="T7" fmla="*/ 0 h 40"/>
                <a:gd name="T8" fmla="*/ 0 w 33"/>
                <a:gd name="T9" fmla="*/ 9 h 40"/>
              </a:gdLst>
              <a:ahLst/>
              <a:cxnLst>
                <a:cxn ang="0">
                  <a:pos x="T0" y="T1"/>
                </a:cxn>
                <a:cxn ang="0">
                  <a:pos x="T2" y="T3"/>
                </a:cxn>
                <a:cxn ang="0">
                  <a:pos x="T4" y="T5"/>
                </a:cxn>
                <a:cxn ang="0">
                  <a:pos x="T6" y="T7"/>
                </a:cxn>
                <a:cxn ang="0">
                  <a:pos x="T8" y="T9"/>
                </a:cxn>
              </a:cxnLst>
              <a:rect l="0" t="0" r="r" b="b"/>
              <a:pathLst>
                <a:path w="33" h="40">
                  <a:moveTo>
                    <a:pt x="0" y="9"/>
                  </a:moveTo>
                  <a:lnTo>
                    <a:pt x="19" y="40"/>
                  </a:lnTo>
                  <a:lnTo>
                    <a:pt x="33" y="33"/>
                  </a:lnTo>
                  <a:lnTo>
                    <a:pt x="14"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7" name="Freeform 1256"/>
            <p:cNvSpPr>
              <a:spLocks/>
            </p:cNvSpPr>
            <p:nvPr/>
          </p:nvSpPr>
          <p:spPr bwMode="auto">
            <a:xfrm>
              <a:off x="-1967707" y="3148241"/>
              <a:ext cx="47625" cy="63500"/>
            </a:xfrm>
            <a:custGeom>
              <a:avLst/>
              <a:gdLst>
                <a:gd name="T0" fmla="*/ 0 w 30"/>
                <a:gd name="T1" fmla="*/ 33 h 40"/>
                <a:gd name="T2" fmla="*/ 14 w 30"/>
                <a:gd name="T3" fmla="*/ 40 h 40"/>
                <a:gd name="T4" fmla="*/ 30 w 30"/>
                <a:gd name="T5" fmla="*/ 10 h 40"/>
                <a:gd name="T6" fmla="*/ 19 w 30"/>
                <a:gd name="T7" fmla="*/ 0 h 40"/>
                <a:gd name="T8" fmla="*/ 0 w 30"/>
                <a:gd name="T9" fmla="*/ 33 h 40"/>
              </a:gdLst>
              <a:ahLst/>
              <a:cxnLst>
                <a:cxn ang="0">
                  <a:pos x="T0" y="T1"/>
                </a:cxn>
                <a:cxn ang="0">
                  <a:pos x="T2" y="T3"/>
                </a:cxn>
                <a:cxn ang="0">
                  <a:pos x="T4" y="T5"/>
                </a:cxn>
                <a:cxn ang="0">
                  <a:pos x="T6" y="T7"/>
                </a:cxn>
                <a:cxn ang="0">
                  <a:pos x="T8" y="T9"/>
                </a:cxn>
              </a:cxnLst>
              <a:rect l="0" t="0" r="r" b="b"/>
              <a:pathLst>
                <a:path w="30" h="40">
                  <a:moveTo>
                    <a:pt x="0" y="33"/>
                  </a:moveTo>
                  <a:lnTo>
                    <a:pt x="14" y="40"/>
                  </a:lnTo>
                  <a:lnTo>
                    <a:pt x="30" y="10"/>
                  </a:lnTo>
                  <a:lnTo>
                    <a:pt x="19" y="0"/>
                  </a:lnTo>
                  <a:lnTo>
                    <a:pt x="0" y="33"/>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8" name="Rectangle 1257"/>
            <p:cNvSpPr>
              <a:spLocks noChangeArrowheads="1"/>
            </p:cNvSpPr>
            <p:nvPr/>
          </p:nvSpPr>
          <p:spPr bwMode="auto">
            <a:xfrm>
              <a:off x="-1843882" y="3399066"/>
              <a:ext cx="55563"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49" name="Freeform 1258"/>
            <p:cNvSpPr>
              <a:spLocks/>
            </p:cNvSpPr>
            <p:nvPr/>
          </p:nvSpPr>
          <p:spPr bwMode="auto">
            <a:xfrm>
              <a:off x="-1705769" y="3310166"/>
              <a:ext cx="49213" cy="63500"/>
            </a:xfrm>
            <a:custGeom>
              <a:avLst/>
              <a:gdLst>
                <a:gd name="T0" fmla="*/ 0 w 31"/>
                <a:gd name="T1" fmla="*/ 30 h 40"/>
                <a:gd name="T2" fmla="*/ 12 w 31"/>
                <a:gd name="T3" fmla="*/ 40 h 40"/>
                <a:gd name="T4" fmla="*/ 31 w 31"/>
                <a:gd name="T5" fmla="*/ 7 h 40"/>
                <a:gd name="T6" fmla="*/ 17 w 31"/>
                <a:gd name="T7" fmla="*/ 0 h 40"/>
                <a:gd name="T8" fmla="*/ 0 w 31"/>
                <a:gd name="T9" fmla="*/ 30 h 40"/>
              </a:gdLst>
              <a:ahLst/>
              <a:cxnLst>
                <a:cxn ang="0">
                  <a:pos x="T0" y="T1"/>
                </a:cxn>
                <a:cxn ang="0">
                  <a:pos x="T2" y="T3"/>
                </a:cxn>
                <a:cxn ang="0">
                  <a:pos x="T4" y="T5"/>
                </a:cxn>
                <a:cxn ang="0">
                  <a:pos x="T6" y="T7"/>
                </a:cxn>
                <a:cxn ang="0">
                  <a:pos x="T8" y="T9"/>
                </a:cxn>
              </a:cxnLst>
              <a:rect l="0" t="0" r="r" b="b"/>
              <a:pathLst>
                <a:path w="31" h="40">
                  <a:moveTo>
                    <a:pt x="0" y="30"/>
                  </a:moveTo>
                  <a:lnTo>
                    <a:pt x="12" y="40"/>
                  </a:lnTo>
                  <a:lnTo>
                    <a:pt x="31" y="7"/>
                  </a:lnTo>
                  <a:lnTo>
                    <a:pt x="17" y="0"/>
                  </a:lnTo>
                  <a:lnTo>
                    <a:pt x="0" y="30"/>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50" name="Freeform 1259"/>
            <p:cNvSpPr>
              <a:spLocks/>
            </p:cNvSpPr>
            <p:nvPr/>
          </p:nvSpPr>
          <p:spPr bwMode="auto">
            <a:xfrm>
              <a:off x="-1702594" y="3156178"/>
              <a:ext cx="49213" cy="63500"/>
            </a:xfrm>
            <a:custGeom>
              <a:avLst/>
              <a:gdLst>
                <a:gd name="T0" fmla="*/ 0 w 31"/>
                <a:gd name="T1" fmla="*/ 9 h 40"/>
                <a:gd name="T2" fmla="*/ 17 w 31"/>
                <a:gd name="T3" fmla="*/ 40 h 40"/>
                <a:gd name="T4" fmla="*/ 31 w 31"/>
                <a:gd name="T5" fmla="*/ 31 h 40"/>
                <a:gd name="T6" fmla="*/ 12 w 31"/>
                <a:gd name="T7" fmla="*/ 0 h 40"/>
                <a:gd name="T8" fmla="*/ 0 w 31"/>
                <a:gd name="T9" fmla="*/ 9 h 40"/>
              </a:gdLst>
              <a:ahLst/>
              <a:cxnLst>
                <a:cxn ang="0">
                  <a:pos x="T0" y="T1"/>
                </a:cxn>
                <a:cxn ang="0">
                  <a:pos x="T2" y="T3"/>
                </a:cxn>
                <a:cxn ang="0">
                  <a:pos x="T4" y="T5"/>
                </a:cxn>
                <a:cxn ang="0">
                  <a:pos x="T6" y="T7"/>
                </a:cxn>
                <a:cxn ang="0">
                  <a:pos x="T8" y="T9"/>
                </a:cxn>
              </a:cxnLst>
              <a:rect l="0" t="0" r="r" b="b"/>
              <a:pathLst>
                <a:path w="31" h="40">
                  <a:moveTo>
                    <a:pt x="0" y="9"/>
                  </a:moveTo>
                  <a:lnTo>
                    <a:pt x="17" y="40"/>
                  </a:lnTo>
                  <a:lnTo>
                    <a:pt x="31" y="31"/>
                  </a:lnTo>
                  <a:lnTo>
                    <a:pt x="12" y="0"/>
                  </a:lnTo>
                  <a:lnTo>
                    <a:pt x="0" y="9"/>
                  </a:lnTo>
                  <a:close/>
                </a:path>
              </a:pathLst>
            </a:cu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51" name="Rectangle 1260"/>
            <p:cNvSpPr>
              <a:spLocks noChangeArrowheads="1"/>
            </p:cNvSpPr>
            <p:nvPr/>
          </p:nvSpPr>
          <p:spPr bwMode="auto">
            <a:xfrm>
              <a:off x="-1837532" y="3095853"/>
              <a:ext cx="57150" cy="26987"/>
            </a:xfrm>
            <a:prstGeom prst="rect">
              <a:avLst/>
            </a:prstGeom>
            <a:solidFill>
              <a:srgbClr val="5C5D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752" name="Oval 1261"/>
            <p:cNvSpPr>
              <a:spLocks noChangeArrowheads="1"/>
            </p:cNvSpPr>
            <p:nvPr/>
          </p:nvSpPr>
          <p:spPr bwMode="auto">
            <a:xfrm>
              <a:off x="-1885157" y="3186341"/>
              <a:ext cx="146050" cy="149225"/>
            </a:xfrm>
            <a:prstGeom prst="ellipse">
              <a:avLst/>
            </a:prstGeom>
            <a:solidFill>
              <a:srgbClr val="5C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318804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3"/>
                                        </p:tgtEl>
                                        <p:attrNameLst>
                                          <p:attrName>style.visibility</p:attrName>
                                        </p:attrNameLst>
                                      </p:cBhvr>
                                      <p:to>
                                        <p:strVal val="visible"/>
                                      </p:to>
                                    </p:set>
                                    <p:animEffect transition="in" filter="fade">
                                      <p:cBhvr>
                                        <p:cTn id="25" dur="750"/>
                                        <p:tgtEl>
                                          <p:spTgt spid="243"/>
                                        </p:tgtEl>
                                      </p:cBhvr>
                                    </p:animEffect>
                                  </p:childTnLst>
                                </p:cTn>
                              </p:par>
                              <p:par>
                                <p:cTn id="26" presetID="42" presetClass="path" presetSubtype="0" accel="50000" decel="50000" fill="hold" nodeType="withEffect">
                                  <p:stCondLst>
                                    <p:cond delay="0"/>
                                  </p:stCondLst>
                                  <p:childTnLst>
                                    <p:animMotion origin="layout" path="M -3.61111E-6 -4.44444E-6 L -0.41666 -4.44444E-6 " pathEditMode="relative" rAng="0" ptsTypes="AA">
                                      <p:cBhvr>
                                        <p:cTn id="27" dur="750" spd="-100000" fill="hold"/>
                                        <p:tgtEl>
                                          <p:spTgt spid="243"/>
                                        </p:tgtEl>
                                        <p:attrNameLst>
                                          <p:attrName>ppt_x</p:attrName>
                                          <p:attrName>ppt_y</p:attrName>
                                        </p:attrNameLst>
                                      </p:cBhvr>
                                      <p:rCtr x="-20833" y="0"/>
                                    </p:animMotion>
                                  </p:childTnLst>
                                </p:cTn>
                              </p:par>
                            </p:childTnLst>
                          </p:cTn>
                        </p:par>
                        <p:par>
                          <p:cTn id="28" fill="hold">
                            <p:stCondLst>
                              <p:cond delay="2750"/>
                            </p:stCondLst>
                            <p:childTnLst>
                              <p:par>
                                <p:cTn id="29" presetID="10" presetClass="entr" presetSubtype="0" fill="hold" nodeType="afterEffect">
                                  <p:stCondLst>
                                    <p:cond delay="0"/>
                                  </p:stCondLst>
                                  <p:childTnLst>
                                    <p:set>
                                      <p:cBhvr>
                                        <p:cTn id="30" dur="1" fill="hold">
                                          <p:stCondLst>
                                            <p:cond delay="0"/>
                                          </p:stCondLst>
                                        </p:cTn>
                                        <p:tgtEl>
                                          <p:spTgt spid="448"/>
                                        </p:tgtEl>
                                        <p:attrNameLst>
                                          <p:attrName>style.visibility</p:attrName>
                                        </p:attrNameLst>
                                      </p:cBhvr>
                                      <p:to>
                                        <p:strVal val="visible"/>
                                      </p:to>
                                    </p:set>
                                    <p:animEffect transition="in" filter="fade">
                                      <p:cBhvr>
                                        <p:cTn id="31" dur="750"/>
                                        <p:tgtEl>
                                          <p:spTgt spid="448"/>
                                        </p:tgtEl>
                                      </p:cBhvr>
                                    </p:animEffect>
                                  </p:childTnLst>
                                </p:cTn>
                              </p:par>
                              <p:par>
                                <p:cTn id="32" presetID="42" presetClass="path" presetSubtype="0" accel="50000" decel="50000" fill="hold" nodeType="withEffect">
                                  <p:stCondLst>
                                    <p:cond delay="0"/>
                                  </p:stCondLst>
                                  <p:childTnLst>
                                    <p:animMotion origin="layout" path="M -0.01528 2.22222E-6 L 0.53056 2.22222E-6 " pathEditMode="relative" rAng="0" ptsTypes="AA">
                                      <p:cBhvr>
                                        <p:cTn id="33" dur="750" spd="-100000" fill="hold"/>
                                        <p:tgtEl>
                                          <p:spTgt spid="448"/>
                                        </p:tgtEl>
                                        <p:attrNameLst>
                                          <p:attrName>ppt_x</p:attrName>
                                          <p:attrName>ppt_y</p:attrName>
                                        </p:attrNameLst>
                                      </p:cBhvr>
                                      <p:rCtr x="27292" y="0"/>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664"/>
                                        </p:tgtEl>
                                        <p:attrNameLst>
                                          <p:attrName>style.visibility</p:attrName>
                                        </p:attrNameLst>
                                      </p:cBhvr>
                                      <p:to>
                                        <p:strVal val="visible"/>
                                      </p:to>
                                    </p:set>
                                    <p:animEffect transition="in" filter="fade">
                                      <p:cBhvr>
                                        <p:cTn id="37" dur="750"/>
                                        <p:tgtEl>
                                          <p:spTgt spid="664"/>
                                        </p:tgtEl>
                                      </p:cBhvr>
                                    </p:animEffect>
                                  </p:childTnLst>
                                </p:cTn>
                              </p:par>
                              <p:par>
                                <p:cTn id="38" presetID="42" presetClass="path" presetSubtype="0" accel="50000" decel="50000" fill="hold" nodeType="withEffect">
                                  <p:stCondLst>
                                    <p:cond delay="0"/>
                                  </p:stCondLst>
                                  <p:childTnLst>
                                    <p:animMotion origin="layout" path="M -2.77778E-7 3.7037E-6 L -0.48559 -0.01111 " pathEditMode="relative" rAng="0" ptsTypes="AA">
                                      <p:cBhvr>
                                        <p:cTn id="39" dur="750" spd="-100000" fill="hold"/>
                                        <p:tgtEl>
                                          <p:spTgt spid="664"/>
                                        </p:tgtEl>
                                        <p:attrNameLst>
                                          <p:attrName>ppt_x</p:attrName>
                                          <p:attrName>ppt_y</p:attrName>
                                        </p:attrNameLst>
                                      </p:cBhvr>
                                      <p:rCtr x="-24288" y="-556"/>
                                    </p:animMotion>
                                  </p:childTnLst>
                                </p:cTn>
                              </p:par>
                            </p:childTnLst>
                          </p:cTn>
                        </p:par>
                        <p:par>
                          <p:cTn id="40" fill="hold">
                            <p:stCondLst>
                              <p:cond delay="4250"/>
                            </p:stCondLst>
                            <p:childTnLst>
                              <p:par>
                                <p:cTn id="41" presetID="10" presetClass="entr" presetSubtype="0"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750"/>
                                        <p:tgtEl>
                                          <p:spTgt spid="96"/>
                                        </p:tgtEl>
                                      </p:cBhvr>
                                    </p:animEffect>
                                  </p:childTnLst>
                                </p:cTn>
                              </p:par>
                              <p:par>
                                <p:cTn id="44" presetID="42" presetClass="path" presetSubtype="0" accel="50000" decel="50000" fill="hold" nodeType="withEffect">
                                  <p:stCondLst>
                                    <p:cond delay="0"/>
                                  </p:stCondLst>
                                  <p:childTnLst>
                                    <p:animMotion origin="layout" path="M 5E-6 -4.44444E-6 L 0.27778 -4.44444E-6 " pathEditMode="relative" rAng="0" ptsTypes="AA">
                                      <p:cBhvr>
                                        <p:cTn id="45" dur="750" spd="-100000" fill="hold"/>
                                        <p:tgtEl>
                                          <p:spTgt spid="96"/>
                                        </p:tgtEl>
                                        <p:attrNameLst>
                                          <p:attrName>ppt_x</p:attrName>
                                          <p:attrName>ppt_y</p:attrName>
                                        </p:attrNameLst>
                                      </p:cBhvr>
                                      <p:rCtr x="13889" y="0"/>
                                    </p:animMotion>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623"/>
                                        </p:tgtEl>
                                        <p:attrNameLst>
                                          <p:attrName>style.visibility</p:attrName>
                                        </p:attrNameLst>
                                      </p:cBhvr>
                                      <p:to>
                                        <p:strVal val="visible"/>
                                      </p:to>
                                    </p:set>
                                    <p:animEffect transition="in" filter="fade">
                                      <p:cBhvr>
                                        <p:cTn id="49" dur="750"/>
                                        <p:tgtEl>
                                          <p:spTgt spid="623"/>
                                        </p:tgtEl>
                                      </p:cBhvr>
                                    </p:animEffect>
                                  </p:childTnLst>
                                </p:cTn>
                              </p:par>
                              <p:par>
                                <p:cTn id="50" presetID="42" presetClass="path" presetSubtype="0" accel="50000" decel="50000" fill="hold" nodeType="withEffect">
                                  <p:stCondLst>
                                    <p:cond delay="0"/>
                                  </p:stCondLst>
                                  <p:childTnLst>
                                    <p:animMotion origin="layout" path="M 5E-6 -4.44444E-6 L 0.27778 -4.44444E-6 " pathEditMode="relative" rAng="0" ptsTypes="AA">
                                      <p:cBhvr>
                                        <p:cTn id="51" dur="750" spd="-100000" fill="hold"/>
                                        <p:tgtEl>
                                          <p:spTgt spid="623"/>
                                        </p:tgtEl>
                                        <p:attrNameLst>
                                          <p:attrName>ppt_x</p:attrName>
                                          <p:attrName>ppt_y</p:attrName>
                                        </p:attrNameLst>
                                      </p:cBhvr>
                                      <p:rCtr x="13889" y="0"/>
                                    </p:animMotion>
                                  </p:childTnLst>
                                </p:cTn>
                              </p:par>
                            </p:childTnLst>
                          </p:cTn>
                        </p:par>
                        <p:par>
                          <p:cTn id="52" fill="hold">
                            <p:stCondLst>
                              <p:cond delay="5750"/>
                            </p:stCondLst>
                            <p:childTnLst>
                              <p:par>
                                <p:cTn id="53" presetID="10" presetClass="entr" presetSubtype="0" fill="hold" nodeType="afterEffect">
                                  <p:stCondLst>
                                    <p:cond delay="0"/>
                                  </p:stCondLst>
                                  <p:childTnLst>
                                    <p:set>
                                      <p:cBhvr>
                                        <p:cTn id="54" dur="1" fill="hold">
                                          <p:stCondLst>
                                            <p:cond delay="0"/>
                                          </p:stCondLst>
                                        </p:cTn>
                                        <p:tgtEl>
                                          <p:spTgt spid="718"/>
                                        </p:tgtEl>
                                        <p:attrNameLst>
                                          <p:attrName>style.visibility</p:attrName>
                                        </p:attrNameLst>
                                      </p:cBhvr>
                                      <p:to>
                                        <p:strVal val="visible"/>
                                      </p:to>
                                    </p:set>
                                    <p:animEffect transition="in" filter="fade">
                                      <p:cBhvr>
                                        <p:cTn id="55" dur="750"/>
                                        <p:tgtEl>
                                          <p:spTgt spid="718"/>
                                        </p:tgtEl>
                                      </p:cBhvr>
                                    </p:animEffect>
                                  </p:childTnLst>
                                </p:cTn>
                              </p:par>
                              <p:par>
                                <p:cTn id="56" presetID="42" presetClass="path" presetSubtype="0" accel="50000" decel="50000" fill="hold" nodeType="withEffect">
                                  <p:stCondLst>
                                    <p:cond delay="0"/>
                                  </p:stCondLst>
                                  <p:childTnLst>
                                    <p:animMotion origin="layout" path="M -4.16667E-6 -3.7037E-7 L -0.35 -3.7037E-7 " pathEditMode="relative" rAng="0" ptsTypes="AA">
                                      <p:cBhvr>
                                        <p:cTn id="57" dur="750" spd="-100000" fill="hold"/>
                                        <p:tgtEl>
                                          <p:spTgt spid="718"/>
                                        </p:tgtEl>
                                        <p:attrNameLst>
                                          <p:attrName>ppt_x</p:attrName>
                                          <p:attrName>ppt_y</p:attrName>
                                        </p:attrNameLst>
                                      </p:cBhvr>
                                      <p:rCtr x="-17500" y="0"/>
                                    </p:animMotion>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502"/>
                                        </p:tgtEl>
                                        <p:attrNameLst>
                                          <p:attrName>style.visibility</p:attrName>
                                        </p:attrNameLst>
                                      </p:cBhvr>
                                      <p:to>
                                        <p:strVal val="visible"/>
                                      </p:to>
                                    </p:set>
                                    <p:animEffect transition="in" filter="fade">
                                      <p:cBhvr>
                                        <p:cTn id="61" dur="750"/>
                                        <p:tgtEl>
                                          <p:spTgt spid="502"/>
                                        </p:tgtEl>
                                      </p:cBhvr>
                                    </p:animEffect>
                                  </p:childTnLst>
                                </p:cTn>
                              </p:par>
                              <p:par>
                                <p:cTn id="62" presetID="42" presetClass="path" presetSubtype="0" accel="50000" decel="50000" fill="hold" nodeType="withEffect">
                                  <p:stCondLst>
                                    <p:cond delay="0"/>
                                  </p:stCondLst>
                                  <p:childTnLst>
                                    <p:animMotion origin="layout" path="M -1.38889E-6 4.81481E-6 L -0.47778 -0.00371 " pathEditMode="relative" rAng="0" ptsTypes="AA">
                                      <p:cBhvr>
                                        <p:cTn id="63" dur="750" spd="-100000" fill="hold"/>
                                        <p:tgtEl>
                                          <p:spTgt spid="502"/>
                                        </p:tgtEl>
                                        <p:attrNameLst>
                                          <p:attrName>ppt_x</p:attrName>
                                          <p:attrName>ppt_y</p:attrName>
                                        </p:attrNameLst>
                                      </p:cBhvr>
                                      <p:rCtr x="-23889" y="-185"/>
                                    </p:animMotion>
                                  </p:childTnLst>
                                </p:cTn>
                              </p:par>
                            </p:childTnLst>
                          </p:cTn>
                        </p:par>
                        <p:par>
                          <p:cTn id="64" fill="hold">
                            <p:stCondLst>
                              <p:cond delay="7250"/>
                            </p:stCondLst>
                            <p:childTnLst>
                              <p:par>
                                <p:cTn id="65" presetID="10" presetClass="entr" presetSubtype="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750"/>
                                        <p:tgtEl>
                                          <p:spTgt spid="45"/>
                                        </p:tgtEl>
                                      </p:cBhvr>
                                    </p:animEffect>
                                  </p:childTnLst>
                                </p:cTn>
                              </p:par>
                              <p:par>
                                <p:cTn id="68" presetID="42" presetClass="path" presetSubtype="0" accel="50000" decel="50000" fill="hold" nodeType="withEffect">
                                  <p:stCondLst>
                                    <p:cond delay="0"/>
                                  </p:stCondLst>
                                  <p:childTnLst>
                                    <p:animMotion origin="layout" path="M 5E-6 -4.44444E-6 L 0.27778 -4.44444E-6 " pathEditMode="relative" rAng="0" ptsTypes="AA">
                                      <p:cBhvr>
                                        <p:cTn id="69" dur="750" spd="-100000" fill="hold"/>
                                        <p:tgtEl>
                                          <p:spTgt spid="45"/>
                                        </p:tgtEl>
                                        <p:attrNameLst>
                                          <p:attrName>ppt_x</p:attrName>
                                          <p:attrName>ppt_y</p:attrName>
                                        </p:attrNameLst>
                                      </p:cBhvr>
                                      <p:rCtr x="13889" y="0"/>
                                    </p:animMotion>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394"/>
                                        </p:tgtEl>
                                        <p:attrNameLst>
                                          <p:attrName>style.visibility</p:attrName>
                                        </p:attrNameLst>
                                      </p:cBhvr>
                                      <p:to>
                                        <p:strVal val="visible"/>
                                      </p:to>
                                    </p:set>
                                    <p:animEffect transition="in" filter="fade">
                                      <p:cBhvr>
                                        <p:cTn id="73" dur="750"/>
                                        <p:tgtEl>
                                          <p:spTgt spid="394"/>
                                        </p:tgtEl>
                                      </p:cBhvr>
                                    </p:animEffect>
                                  </p:childTnLst>
                                </p:cTn>
                              </p:par>
                              <p:par>
                                <p:cTn id="74" presetID="42" presetClass="path" presetSubtype="0" accel="50000" decel="50000" fill="hold" nodeType="withEffect">
                                  <p:stCondLst>
                                    <p:cond delay="0"/>
                                  </p:stCondLst>
                                  <p:childTnLst>
                                    <p:animMotion origin="layout" path="M -2.77778E-7 4.07407E-6 L -0.27222 4.07407E-6 " pathEditMode="relative" rAng="0" ptsTypes="AA">
                                      <p:cBhvr>
                                        <p:cTn id="75" dur="750" spd="-100000" fill="hold"/>
                                        <p:tgtEl>
                                          <p:spTgt spid="394"/>
                                        </p:tgtEl>
                                        <p:attrNameLst>
                                          <p:attrName>ppt_x</p:attrName>
                                          <p:attrName>ppt_y</p:attrName>
                                        </p:attrNameLst>
                                      </p:cBhvr>
                                      <p:rCtr x="-13611" y="0"/>
                                    </p:animMotion>
                                  </p:childTnLst>
                                </p:cTn>
                              </p:par>
                            </p:childTnLst>
                          </p:cTn>
                        </p:par>
                        <p:par>
                          <p:cTn id="76" fill="hold">
                            <p:stCondLst>
                              <p:cond delay="8750"/>
                            </p:stCondLst>
                            <p:childTnLst>
                              <p:par>
                                <p:cTn id="77" presetID="10" presetClass="entr" presetSubtype="0" fill="hold" nodeType="afterEffect">
                                  <p:stCondLst>
                                    <p:cond delay="0"/>
                                  </p:stCondLst>
                                  <p:childTnLst>
                                    <p:set>
                                      <p:cBhvr>
                                        <p:cTn id="78" dur="1" fill="hold">
                                          <p:stCondLst>
                                            <p:cond delay="0"/>
                                          </p:stCondLst>
                                        </p:cTn>
                                        <p:tgtEl>
                                          <p:spTgt spid="353"/>
                                        </p:tgtEl>
                                        <p:attrNameLst>
                                          <p:attrName>style.visibility</p:attrName>
                                        </p:attrNameLst>
                                      </p:cBhvr>
                                      <p:to>
                                        <p:strVal val="visible"/>
                                      </p:to>
                                    </p:set>
                                    <p:animEffect transition="in" filter="fade">
                                      <p:cBhvr>
                                        <p:cTn id="79" dur="750"/>
                                        <p:tgtEl>
                                          <p:spTgt spid="353"/>
                                        </p:tgtEl>
                                      </p:cBhvr>
                                    </p:animEffect>
                                  </p:childTnLst>
                                </p:cTn>
                              </p:par>
                              <p:par>
                                <p:cTn id="80" presetID="42" presetClass="path" presetSubtype="0" accel="50000" decel="50000" fill="hold" nodeType="withEffect">
                                  <p:stCondLst>
                                    <p:cond delay="0"/>
                                  </p:stCondLst>
                                  <p:childTnLst>
                                    <p:animMotion origin="layout" path="M -1.66667E-6 -3.33333E-6 L -0.29861 0.00186 " pathEditMode="relative" rAng="0" ptsTypes="AA">
                                      <p:cBhvr>
                                        <p:cTn id="81" dur="750" spd="-100000" fill="hold"/>
                                        <p:tgtEl>
                                          <p:spTgt spid="353"/>
                                        </p:tgtEl>
                                        <p:attrNameLst>
                                          <p:attrName>ppt_x</p:attrName>
                                          <p:attrName>ppt_y</p:attrName>
                                        </p:attrNameLst>
                                      </p:cBhvr>
                                      <p:rCtr x="-14931" y="93"/>
                                    </p:animMotion>
                                  </p:childTnLst>
                                </p:cTn>
                              </p:par>
                            </p:childTnLst>
                          </p:cTn>
                        </p:par>
                        <p:par>
                          <p:cTn id="82" fill="hold">
                            <p:stCondLst>
                              <p:cond delay="9500"/>
                            </p:stCondLst>
                            <p:childTnLst>
                              <p:par>
                                <p:cTn id="83" presetID="10" presetClass="entr" presetSubtype="0" fill="hold"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fade">
                                      <p:cBhvr>
                                        <p:cTn id="85" dur="750"/>
                                        <p:tgtEl>
                                          <p:spTgt spid="150"/>
                                        </p:tgtEl>
                                      </p:cBhvr>
                                    </p:animEffect>
                                  </p:childTnLst>
                                </p:cTn>
                              </p:par>
                              <p:par>
                                <p:cTn id="86" presetID="42" presetClass="path" presetSubtype="0" accel="50000" decel="50000" fill="hold" nodeType="withEffect">
                                  <p:stCondLst>
                                    <p:cond delay="0"/>
                                  </p:stCondLst>
                                  <p:childTnLst>
                                    <p:animMotion origin="layout" path="M 5E-6 -4.44444E-6 L 0.27778 -4.44444E-6 " pathEditMode="relative" rAng="0" ptsTypes="AA">
                                      <p:cBhvr>
                                        <p:cTn id="87" dur="750" spd="-100000" fill="hold"/>
                                        <p:tgtEl>
                                          <p:spTgt spid="150"/>
                                        </p:tgtEl>
                                        <p:attrNameLst>
                                          <p:attrName>ppt_x</p:attrName>
                                          <p:attrName>ppt_y</p:attrName>
                                        </p:attrNameLst>
                                      </p:cBhvr>
                                      <p:rCtr x="13889" y="0"/>
                                    </p:animMotion>
                                  </p:childTnLst>
                                </p:cTn>
                              </p:par>
                            </p:childTnLst>
                          </p:cTn>
                        </p:par>
                        <p:par>
                          <p:cTn id="88" fill="hold">
                            <p:stCondLst>
                              <p:cond delay="10250"/>
                            </p:stCondLst>
                            <p:childTnLst>
                              <p:par>
                                <p:cTn id="89" presetID="10" presetClass="entr" presetSubtype="0" fill="hold" nodeType="afterEffect">
                                  <p:stCondLst>
                                    <p:cond delay="0"/>
                                  </p:stCondLst>
                                  <p:childTnLst>
                                    <p:set>
                                      <p:cBhvr>
                                        <p:cTn id="90" dur="1" fill="hold">
                                          <p:stCondLst>
                                            <p:cond delay="0"/>
                                          </p:stCondLst>
                                        </p:cTn>
                                        <p:tgtEl>
                                          <p:spTgt spid="568"/>
                                        </p:tgtEl>
                                        <p:attrNameLst>
                                          <p:attrName>style.visibility</p:attrName>
                                        </p:attrNameLst>
                                      </p:cBhvr>
                                      <p:to>
                                        <p:strVal val="visible"/>
                                      </p:to>
                                    </p:set>
                                    <p:animEffect transition="in" filter="fade">
                                      <p:cBhvr>
                                        <p:cTn id="91" dur="750"/>
                                        <p:tgtEl>
                                          <p:spTgt spid="568"/>
                                        </p:tgtEl>
                                      </p:cBhvr>
                                    </p:animEffect>
                                  </p:childTnLst>
                                </p:cTn>
                              </p:par>
                              <p:par>
                                <p:cTn id="92" presetID="42" presetClass="path" presetSubtype="0" accel="50000" decel="50000" fill="hold" nodeType="withEffect">
                                  <p:stCondLst>
                                    <p:cond delay="0"/>
                                  </p:stCondLst>
                                  <p:childTnLst>
                                    <p:animMotion origin="layout" path="M 5E-6 -4.44444E-6 L 0.27778 -4.44444E-6 " pathEditMode="relative" rAng="0" ptsTypes="AA">
                                      <p:cBhvr>
                                        <p:cTn id="93" dur="750" spd="-100000" fill="hold"/>
                                        <p:tgtEl>
                                          <p:spTgt spid="568"/>
                                        </p:tgtEl>
                                        <p:attrNameLst>
                                          <p:attrName>ppt_x</p:attrName>
                                          <p:attrName>ppt_y</p:attrName>
                                        </p:attrNameLst>
                                      </p:cBhvr>
                                      <p:rCtr x="13889" y="0"/>
                                    </p:animMotion>
                                  </p:childTnLst>
                                </p:cTn>
                              </p:par>
                            </p:childTnLst>
                          </p:cTn>
                        </p:par>
                        <p:par>
                          <p:cTn id="94" fill="hold">
                            <p:stCondLst>
                              <p:cond delay="11000"/>
                            </p:stCondLst>
                            <p:childTnLst>
                              <p:par>
                                <p:cTn id="95" presetID="10" presetClass="entr" presetSubtype="0" fill="hold" nodeType="afterEffect">
                                  <p:stCondLst>
                                    <p:cond delay="0"/>
                                  </p:stCondLst>
                                  <p:childTnLst>
                                    <p:set>
                                      <p:cBhvr>
                                        <p:cTn id="96" dur="1" fill="hold">
                                          <p:stCondLst>
                                            <p:cond delay="0"/>
                                          </p:stCondLst>
                                        </p:cTn>
                                        <p:tgtEl>
                                          <p:spTgt spid="298"/>
                                        </p:tgtEl>
                                        <p:attrNameLst>
                                          <p:attrName>style.visibility</p:attrName>
                                        </p:attrNameLst>
                                      </p:cBhvr>
                                      <p:to>
                                        <p:strVal val="visible"/>
                                      </p:to>
                                    </p:set>
                                    <p:animEffect transition="in" filter="fade">
                                      <p:cBhvr>
                                        <p:cTn id="97" dur="750"/>
                                        <p:tgtEl>
                                          <p:spTgt spid="298"/>
                                        </p:tgtEl>
                                      </p:cBhvr>
                                    </p:animEffect>
                                  </p:childTnLst>
                                </p:cTn>
                              </p:par>
                              <p:par>
                                <p:cTn id="98" presetID="42" presetClass="path" presetSubtype="0" accel="50000" decel="50000" fill="hold" nodeType="withEffect">
                                  <p:stCondLst>
                                    <p:cond delay="0"/>
                                  </p:stCondLst>
                                  <p:childTnLst>
                                    <p:animMotion origin="layout" path="M -1.66667E-6 -4.81481E-6 L -0.35555 -4.81481E-6 " pathEditMode="relative" rAng="0" ptsTypes="AA">
                                      <p:cBhvr>
                                        <p:cTn id="99" dur="750" spd="-100000" fill="hold"/>
                                        <p:tgtEl>
                                          <p:spTgt spid="298"/>
                                        </p:tgtEl>
                                        <p:attrNameLst>
                                          <p:attrName>ppt_x</p:attrName>
                                          <p:attrName>ppt_y</p:attrName>
                                        </p:attrNameLst>
                                      </p:cBhvr>
                                      <p:rCtr x="-17778" y="0"/>
                                    </p:animMotion>
                                  </p:childTnLst>
                                </p:cTn>
                              </p:par>
                            </p:childTnLst>
                          </p:cTn>
                        </p:par>
                        <p:par>
                          <p:cTn id="100" fill="hold">
                            <p:stCondLst>
                              <p:cond delay="11750"/>
                            </p:stCondLst>
                            <p:childTnLst>
                              <p:par>
                                <p:cTn id="101" presetID="10" presetClass="entr" presetSubtype="0" fill="hold" nodeType="afterEffect">
                                  <p:stCondLst>
                                    <p:cond delay="0"/>
                                  </p:stCondLst>
                                  <p:childTnLst>
                                    <p:set>
                                      <p:cBhvr>
                                        <p:cTn id="102" dur="1" fill="hold">
                                          <p:stCondLst>
                                            <p:cond delay="0"/>
                                          </p:stCondLst>
                                        </p:cTn>
                                        <p:tgtEl>
                                          <p:spTgt spid="535"/>
                                        </p:tgtEl>
                                        <p:attrNameLst>
                                          <p:attrName>style.visibility</p:attrName>
                                        </p:attrNameLst>
                                      </p:cBhvr>
                                      <p:to>
                                        <p:strVal val="visible"/>
                                      </p:to>
                                    </p:set>
                                    <p:animEffect transition="in" filter="fade">
                                      <p:cBhvr>
                                        <p:cTn id="103" dur="750"/>
                                        <p:tgtEl>
                                          <p:spTgt spid="535"/>
                                        </p:tgtEl>
                                      </p:cBhvr>
                                    </p:animEffect>
                                  </p:childTnLst>
                                </p:cTn>
                              </p:par>
                              <p:par>
                                <p:cTn id="104" presetID="42" presetClass="path" presetSubtype="0" accel="50000" decel="50000" fill="hold" nodeType="withEffect">
                                  <p:stCondLst>
                                    <p:cond delay="0"/>
                                  </p:stCondLst>
                                  <p:childTnLst>
                                    <p:animMotion origin="layout" path="M 5E-6 -4.44444E-6 L 0.27778 -4.44444E-6 " pathEditMode="relative" rAng="0" ptsTypes="AA">
                                      <p:cBhvr>
                                        <p:cTn id="105" dur="750" spd="-100000" fill="hold"/>
                                        <p:tgtEl>
                                          <p:spTgt spid="535"/>
                                        </p:tgtEl>
                                        <p:attrNameLst>
                                          <p:attrName>ppt_x</p:attrName>
                                          <p:attrName>ppt_y</p:attrName>
                                        </p:attrNameLst>
                                      </p:cBhvr>
                                      <p:rCtr x="13889" y="0"/>
                                    </p:animMotion>
                                  </p:childTnLst>
                                </p:cTn>
                              </p:par>
                            </p:childTnLst>
                          </p:cTn>
                        </p:par>
                        <p:par>
                          <p:cTn id="106" fill="hold">
                            <p:stCondLst>
                              <p:cond delay="12500"/>
                            </p:stCondLst>
                            <p:childTnLst>
                              <p:par>
                                <p:cTn id="107" presetID="10" presetClass="entr" presetSubtype="0" fill="hold" nodeType="afterEffect">
                                  <p:stCondLst>
                                    <p:cond delay="0"/>
                                  </p:stCondLst>
                                  <p:childTnLst>
                                    <p:set>
                                      <p:cBhvr>
                                        <p:cTn id="108" dur="1" fill="hold">
                                          <p:stCondLst>
                                            <p:cond delay="0"/>
                                          </p:stCondLst>
                                        </p:cTn>
                                        <p:tgtEl>
                                          <p:spTgt spid="185"/>
                                        </p:tgtEl>
                                        <p:attrNameLst>
                                          <p:attrName>style.visibility</p:attrName>
                                        </p:attrNameLst>
                                      </p:cBhvr>
                                      <p:to>
                                        <p:strVal val="visible"/>
                                      </p:to>
                                    </p:set>
                                    <p:animEffect transition="in" filter="fade">
                                      <p:cBhvr>
                                        <p:cTn id="109" dur="750"/>
                                        <p:tgtEl>
                                          <p:spTgt spid="185"/>
                                        </p:tgtEl>
                                      </p:cBhvr>
                                    </p:animEffect>
                                  </p:childTnLst>
                                </p:cTn>
                              </p:par>
                              <p:par>
                                <p:cTn id="110" presetID="42" presetClass="path" presetSubtype="0" accel="50000" decel="50000" fill="hold" nodeType="withEffect">
                                  <p:stCondLst>
                                    <p:cond delay="0"/>
                                  </p:stCondLst>
                                  <p:childTnLst>
                                    <p:animMotion origin="layout" path="M 5E-6 -4.44444E-6 L 0.27778 -4.44444E-6 " pathEditMode="relative" rAng="0" ptsTypes="AA">
                                      <p:cBhvr>
                                        <p:cTn id="111" dur="750" spd="-100000" fill="hold"/>
                                        <p:tgtEl>
                                          <p:spTgt spid="185"/>
                                        </p:tgtEl>
                                        <p:attrNameLst>
                                          <p:attrName>ppt_x</p:attrName>
                                          <p:attrName>ppt_y</p:attrName>
                                        </p:attrNameLst>
                                      </p:cBhvr>
                                      <p:rCtr x="138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801324" y="1638577"/>
            <a:ext cx="7972789" cy="2058352"/>
            <a:chOff x="801324" y="1638577"/>
            <a:chExt cx="7875639" cy="1866346"/>
          </a:xfrm>
        </p:grpSpPr>
        <p:sp>
          <p:nvSpPr>
            <p:cNvPr id="17" name="Rectangle 16"/>
            <p:cNvSpPr>
              <a:spLocks noChangeArrowheads="1"/>
            </p:cNvSpPr>
            <p:nvPr/>
          </p:nvSpPr>
          <p:spPr bwMode="auto">
            <a:xfrm>
              <a:off x="801324" y="1638577"/>
              <a:ext cx="346398" cy="1866346"/>
            </a:xfrm>
            <a:prstGeom prst="rect">
              <a:avLst/>
            </a:prstGeom>
            <a:solidFill>
              <a:schemeClr val="accent3">
                <a:alpha val="80000"/>
              </a:scheme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sp>
          <p:nvSpPr>
            <p:cNvPr id="18" name="Rectangle 17"/>
            <p:cNvSpPr>
              <a:spLocks noChangeArrowheads="1"/>
            </p:cNvSpPr>
            <p:nvPr/>
          </p:nvSpPr>
          <p:spPr bwMode="auto">
            <a:xfrm>
              <a:off x="1147722" y="1638577"/>
              <a:ext cx="1003739" cy="1866346"/>
            </a:xfrm>
            <a:prstGeom prst="rect">
              <a:avLst/>
            </a:prstGeom>
            <a:solidFill>
              <a:srgbClr val="C00000">
                <a:alpha val="80000"/>
              </a:srgb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sp>
          <p:nvSpPr>
            <p:cNvPr id="19" name="Rectangle 18"/>
            <p:cNvSpPr>
              <a:spLocks noChangeArrowheads="1"/>
            </p:cNvSpPr>
            <p:nvPr/>
          </p:nvSpPr>
          <p:spPr bwMode="auto">
            <a:xfrm>
              <a:off x="2151461" y="1638577"/>
              <a:ext cx="959001" cy="1866346"/>
            </a:xfrm>
            <a:prstGeom prst="rect">
              <a:avLst/>
            </a:prstGeom>
            <a:solidFill>
              <a:schemeClr val="accent3">
                <a:alpha val="80000"/>
              </a:scheme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sp>
          <p:nvSpPr>
            <p:cNvPr id="20" name="Rectangle 19"/>
            <p:cNvSpPr>
              <a:spLocks noChangeArrowheads="1"/>
            </p:cNvSpPr>
            <p:nvPr/>
          </p:nvSpPr>
          <p:spPr bwMode="auto">
            <a:xfrm>
              <a:off x="3110460" y="1638577"/>
              <a:ext cx="973770" cy="1866346"/>
            </a:xfrm>
            <a:prstGeom prst="rect">
              <a:avLst/>
            </a:prstGeom>
            <a:solidFill>
              <a:srgbClr val="C00000">
                <a:alpha val="80000"/>
              </a:srgb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sp>
          <p:nvSpPr>
            <p:cNvPr id="21" name="Rectangle 20"/>
            <p:cNvSpPr>
              <a:spLocks noChangeArrowheads="1"/>
            </p:cNvSpPr>
            <p:nvPr/>
          </p:nvSpPr>
          <p:spPr bwMode="auto">
            <a:xfrm>
              <a:off x="4084231" y="1638577"/>
              <a:ext cx="474721" cy="1866346"/>
            </a:xfrm>
            <a:prstGeom prst="rect">
              <a:avLst/>
            </a:prstGeom>
            <a:solidFill>
              <a:schemeClr val="accent3">
                <a:alpha val="80000"/>
              </a:scheme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sp>
          <p:nvSpPr>
            <p:cNvPr id="22" name="Rectangle 21"/>
            <p:cNvSpPr>
              <a:spLocks noChangeArrowheads="1"/>
            </p:cNvSpPr>
            <p:nvPr/>
          </p:nvSpPr>
          <p:spPr bwMode="auto">
            <a:xfrm>
              <a:off x="4558950" y="1638577"/>
              <a:ext cx="1373967" cy="1866346"/>
            </a:xfrm>
            <a:prstGeom prst="rect">
              <a:avLst/>
            </a:prstGeom>
            <a:solidFill>
              <a:srgbClr val="C00000">
                <a:alpha val="80000"/>
              </a:srgb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sp>
          <p:nvSpPr>
            <p:cNvPr id="23" name="Rectangle 22"/>
            <p:cNvSpPr>
              <a:spLocks noChangeArrowheads="1"/>
            </p:cNvSpPr>
            <p:nvPr/>
          </p:nvSpPr>
          <p:spPr bwMode="auto">
            <a:xfrm>
              <a:off x="5932916" y="1638577"/>
              <a:ext cx="953791" cy="1866346"/>
            </a:xfrm>
            <a:prstGeom prst="rect">
              <a:avLst/>
            </a:prstGeom>
            <a:solidFill>
              <a:schemeClr val="accent3">
                <a:alpha val="80000"/>
              </a:scheme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sp>
          <p:nvSpPr>
            <p:cNvPr id="24" name="Rectangle 23"/>
            <p:cNvSpPr>
              <a:spLocks noChangeArrowheads="1"/>
            </p:cNvSpPr>
            <p:nvPr/>
          </p:nvSpPr>
          <p:spPr bwMode="auto">
            <a:xfrm>
              <a:off x="6886707" y="1638577"/>
              <a:ext cx="1045704" cy="1866346"/>
            </a:xfrm>
            <a:prstGeom prst="rect">
              <a:avLst/>
            </a:prstGeom>
            <a:solidFill>
              <a:srgbClr val="C00000">
                <a:alpha val="80000"/>
              </a:srgb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sp>
          <p:nvSpPr>
            <p:cNvPr id="25" name="Rectangle 24"/>
            <p:cNvSpPr>
              <a:spLocks noChangeArrowheads="1"/>
            </p:cNvSpPr>
            <p:nvPr/>
          </p:nvSpPr>
          <p:spPr bwMode="auto">
            <a:xfrm>
              <a:off x="7932411" y="1638577"/>
              <a:ext cx="744552" cy="1866346"/>
            </a:xfrm>
            <a:prstGeom prst="rect">
              <a:avLst/>
            </a:prstGeom>
            <a:solidFill>
              <a:schemeClr val="accent3">
                <a:alpha val="80000"/>
              </a:schemeClr>
            </a:solidFill>
            <a:ln w="9525">
              <a:noFill/>
              <a:miter lim="800000"/>
              <a:headEnd/>
              <a:tailEnd/>
            </a:ln>
          </p:spPr>
          <p:txBody>
            <a:bodyPr wrap="none" lIns="69056" tIns="34529" rIns="69056" bIns="34529"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350" dirty="0"/>
            </a:p>
          </p:txBody>
        </p:sp>
      </p:grpSp>
      <p:graphicFrame>
        <p:nvGraphicFramePr>
          <p:cNvPr id="15" name="Content Placeholder 3"/>
          <p:cNvGraphicFramePr>
            <a:graphicFrameLocks/>
          </p:cNvGraphicFramePr>
          <p:nvPr>
            <p:extLst>
              <p:ext uri="{D42A27DB-BD31-4B8C-83A1-F6EECF244321}">
                <p14:modId xmlns:p14="http://schemas.microsoft.com/office/powerpoint/2010/main" val="3938390993"/>
              </p:ext>
            </p:extLst>
          </p:nvPr>
        </p:nvGraphicFramePr>
        <p:xfrm>
          <a:off x="368114" y="1624106"/>
          <a:ext cx="8549743" cy="253063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altLang="en-US" dirty="0"/>
              <a:t>P / C Insurance Industry ROE by Presidential </a:t>
            </a:r>
            <a:br>
              <a:rPr lang="en-US" altLang="en-US" dirty="0"/>
            </a:br>
            <a:r>
              <a:rPr lang="en-US" altLang="en-US" dirty="0"/>
              <a:t>Party Affiliation</a:t>
            </a:r>
            <a:endParaRPr lang="en-US" dirty="0"/>
          </a:p>
        </p:txBody>
      </p:sp>
      <p:sp>
        <p:nvSpPr>
          <p:cNvPr id="2" name="Text Placeholder 1"/>
          <p:cNvSpPr>
            <a:spLocks noGrp="1"/>
          </p:cNvSpPr>
          <p:nvPr>
            <p:ph type="body" sz="quarter" idx="15"/>
          </p:nvPr>
        </p:nvSpPr>
        <p:spPr>
          <a:xfrm>
            <a:off x="356618" y="919461"/>
            <a:ext cx="8454009" cy="297710"/>
          </a:xfrm>
        </p:spPr>
        <p:txBody>
          <a:bodyPr/>
          <a:lstStyle/>
          <a:p>
            <a:r>
              <a:rPr lang="en-GB" altLang="en-US" dirty="0"/>
              <a:t>1950 - 2016*</a:t>
            </a:r>
          </a:p>
        </p:txBody>
      </p:sp>
      <p:sp>
        <p:nvSpPr>
          <p:cNvPr id="6" name="Title 3"/>
          <p:cNvSpPr txBox="1">
            <a:spLocks/>
          </p:cNvSpPr>
          <p:nvPr/>
        </p:nvSpPr>
        <p:spPr bwMode="auto">
          <a:xfrm>
            <a:off x="368115" y="1256427"/>
            <a:ext cx="69294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defTabSz="457200" eaLnBrk="0" fontAlgn="base" hangingPunct="0">
              <a:spcBef>
                <a:spcPct val="0"/>
              </a:spcBef>
              <a:spcAft>
                <a:spcPct val="0"/>
              </a:spcAft>
              <a:defRPr/>
            </a:pPr>
            <a:r>
              <a:rPr lang="en-US" altLang="en-US" sz="2000" i="1" dirty="0">
                <a:solidFill>
                  <a:schemeClr val="tx2"/>
                </a:solidFill>
                <a:ea typeface="Helvetica Neue" charset="0"/>
                <a:cs typeface="Helvetica Neue" charset="0"/>
              </a:rPr>
              <a:t>ROE</a:t>
            </a:r>
          </a:p>
        </p:txBody>
      </p:sp>
      <p:grpSp>
        <p:nvGrpSpPr>
          <p:cNvPr id="35" name="Group 34"/>
          <p:cNvGrpSpPr/>
          <p:nvPr/>
        </p:nvGrpSpPr>
        <p:grpSpPr>
          <a:xfrm>
            <a:off x="865496" y="1635726"/>
            <a:ext cx="7703782" cy="1161432"/>
            <a:chOff x="1840152" y="2045204"/>
            <a:chExt cx="5463697" cy="1053092"/>
          </a:xfrm>
        </p:grpSpPr>
        <p:sp>
          <p:nvSpPr>
            <p:cNvPr id="26" name="Text Box 16"/>
            <p:cNvSpPr txBox="1">
              <a:spLocks noChangeArrowheads="1"/>
            </p:cNvSpPr>
            <p:nvPr/>
          </p:nvSpPr>
          <p:spPr bwMode="auto">
            <a:xfrm rot="-5400000">
              <a:off x="1458862" y="2426494"/>
              <a:ext cx="993893"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Truman</a:t>
              </a:r>
            </a:p>
          </p:txBody>
        </p:sp>
        <p:sp>
          <p:nvSpPr>
            <p:cNvPr id="27" name="Text Box 16"/>
            <p:cNvSpPr txBox="1">
              <a:spLocks noChangeArrowheads="1"/>
            </p:cNvSpPr>
            <p:nvPr/>
          </p:nvSpPr>
          <p:spPr bwMode="auto">
            <a:xfrm rot="-5400000">
              <a:off x="1883041" y="2456093"/>
              <a:ext cx="1053092"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Eisenhower</a:t>
              </a:r>
            </a:p>
          </p:txBody>
        </p:sp>
        <p:sp>
          <p:nvSpPr>
            <p:cNvPr id="28" name="Text Box 16"/>
            <p:cNvSpPr txBox="1">
              <a:spLocks noChangeArrowheads="1"/>
            </p:cNvSpPr>
            <p:nvPr/>
          </p:nvSpPr>
          <p:spPr bwMode="auto">
            <a:xfrm rot="-5400000">
              <a:off x="2584511" y="2456093"/>
              <a:ext cx="1053092"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Kennedy/ Johnson</a:t>
              </a:r>
            </a:p>
          </p:txBody>
        </p:sp>
        <p:sp>
          <p:nvSpPr>
            <p:cNvPr id="29" name="Text Box 16"/>
            <p:cNvSpPr txBox="1">
              <a:spLocks noChangeArrowheads="1"/>
            </p:cNvSpPr>
            <p:nvPr/>
          </p:nvSpPr>
          <p:spPr bwMode="auto">
            <a:xfrm rot="-5400000">
              <a:off x="3300921" y="2456093"/>
              <a:ext cx="1053092"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Nixon/</a:t>
              </a:r>
              <a:br>
                <a:rPr lang="en-US" sz="1050" b="1" dirty="0">
                  <a:solidFill>
                    <a:schemeClr val="bg1"/>
                  </a:solidFill>
                </a:rPr>
              </a:br>
              <a:r>
                <a:rPr lang="en-US" sz="1050" b="1" dirty="0">
                  <a:solidFill>
                    <a:schemeClr val="bg1"/>
                  </a:solidFill>
                </a:rPr>
                <a:t>Ford</a:t>
              </a:r>
            </a:p>
          </p:txBody>
        </p:sp>
        <p:sp>
          <p:nvSpPr>
            <p:cNvPr id="30" name="Text Box 16"/>
            <p:cNvSpPr txBox="1">
              <a:spLocks noChangeArrowheads="1"/>
            </p:cNvSpPr>
            <p:nvPr/>
          </p:nvSpPr>
          <p:spPr bwMode="auto">
            <a:xfrm rot="-5400000">
              <a:off x="3809117" y="2456093"/>
              <a:ext cx="1053092"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Carter</a:t>
              </a:r>
            </a:p>
          </p:txBody>
        </p:sp>
        <p:sp>
          <p:nvSpPr>
            <p:cNvPr id="31" name="Text Box 16"/>
            <p:cNvSpPr txBox="1">
              <a:spLocks noChangeArrowheads="1"/>
            </p:cNvSpPr>
            <p:nvPr/>
          </p:nvSpPr>
          <p:spPr bwMode="auto">
            <a:xfrm rot="-5400000">
              <a:off x="4474271" y="2456093"/>
              <a:ext cx="1053092"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Reagan/</a:t>
              </a:r>
              <a:br>
                <a:rPr lang="en-US" sz="1050" b="1" dirty="0">
                  <a:solidFill>
                    <a:schemeClr val="bg1"/>
                  </a:solidFill>
                </a:rPr>
              </a:br>
              <a:r>
                <a:rPr lang="en-US" sz="1050" b="1" dirty="0">
                  <a:solidFill>
                    <a:schemeClr val="bg1"/>
                  </a:solidFill>
                </a:rPr>
                <a:t>Bush I</a:t>
              </a:r>
            </a:p>
          </p:txBody>
        </p:sp>
        <p:sp>
          <p:nvSpPr>
            <p:cNvPr id="32" name="Text Box 16"/>
            <p:cNvSpPr txBox="1">
              <a:spLocks noChangeArrowheads="1"/>
            </p:cNvSpPr>
            <p:nvPr/>
          </p:nvSpPr>
          <p:spPr bwMode="auto">
            <a:xfrm rot="-5400000">
              <a:off x="5305027" y="2456093"/>
              <a:ext cx="1053092"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Clinton</a:t>
              </a:r>
            </a:p>
          </p:txBody>
        </p:sp>
        <p:sp>
          <p:nvSpPr>
            <p:cNvPr id="33" name="Text Box 16"/>
            <p:cNvSpPr txBox="1">
              <a:spLocks noChangeArrowheads="1"/>
            </p:cNvSpPr>
            <p:nvPr/>
          </p:nvSpPr>
          <p:spPr bwMode="auto">
            <a:xfrm rot="-5400000">
              <a:off x="6019334" y="2456093"/>
              <a:ext cx="1053092"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Bush II</a:t>
              </a:r>
            </a:p>
          </p:txBody>
        </p:sp>
        <p:sp>
          <p:nvSpPr>
            <p:cNvPr id="34" name="Text Box 16"/>
            <p:cNvSpPr txBox="1">
              <a:spLocks noChangeArrowheads="1"/>
            </p:cNvSpPr>
            <p:nvPr/>
          </p:nvSpPr>
          <p:spPr bwMode="auto">
            <a:xfrm rot="-5400000">
              <a:off x="6661646" y="2456093"/>
              <a:ext cx="1053092" cy="231314"/>
            </a:xfrm>
            <a:prstGeom prst="rect">
              <a:avLst/>
            </a:prstGeom>
            <a:noFill/>
            <a:ln w="9525">
              <a:noFill/>
              <a:miter lim="800000"/>
              <a:headEnd/>
              <a:tailEnd/>
            </a:ln>
          </p:spPr>
          <p:txBody>
            <a:bodyPr wrap="square" lIns="69056" tIns="34529" rIns="69056" bIns="34529"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57175" indent="-257175" algn="r">
                <a:buClr>
                  <a:schemeClr val="tx1"/>
                </a:buClr>
              </a:pPr>
              <a:r>
                <a:rPr lang="en-US" sz="1050" b="1" dirty="0">
                  <a:solidFill>
                    <a:schemeClr val="bg1"/>
                  </a:solidFill>
                </a:rPr>
                <a:t>Obama</a:t>
              </a:r>
            </a:p>
          </p:txBody>
        </p:sp>
      </p:grpSp>
      <p:sp>
        <p:nvSpPr>
          <p:cNvPr id="39" name="Rectangle 38"/>
          <p:cNvSpPr>
            <a:spLocks noChangeArrowheads="1"/>
          </p:cNvSpPr>
          <p:nvPr/>
        </p:nvSpPr>
        <p:spPr bwMode="auto">
          <a:xfrm>
            <a:off x="2657464" y="4016002"/>
            <a:ext cx="4290403" cy="231315"/>
          </a:xfrm>
          <a:prstGeom prst="rect">
            <a:avLst/>
          </a:prstGeom>
          <a:noFill/>
          <a:ln w="9525">
            <a:noFill/>
            <a:miter lim="800000"/>
            <a:headEnd/>
            <a:tailEnd/>
          </a:ln>
        </p:spPr>
        <p:txBody>
          <a:bodyPr wrap="square" lIns="69056" tIns="34529" rIns="69056" bIns="3452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buClrTx/>
              <a:buFontTx/>
              <a:buNone/>
            </a:pPr>
            <a:r>
              <a:rPr lang="en-US" sz="1050" b="1" dirty="0">
                <a:solidFill>
                  <a:schemeClr val="accent3"/>
                </a:solidFill>
                <a:latin typeface="+mn-lt"/>
              </a:rPr>
              <a:t>BLUE</a:t>
            </a:r>
            <a:r>
              <a:rPr lang="en-US" sz="1050" b="1" dirty="0">
                <a:latin typeface="+mn-lt"/>
              </a:rPr>
              <a:t> = Democratic President        </a:t>
            </a:r>
            <a:r>
              <a:rPr lang="en-US" sz="1050" b="1" dirty="0">
                <a:solidFill>
                  <a:srgbClr val="C00000"/>
                </a:solidFill>
                <a:latin typeface="+mn-lt"/>
              </a:rPr>
              <a:t>RED</a:t>
            </a:r>
            <a:r>
              <a:rPr lang="en-US" sz="1050" b="1" dirty="0">
                <a:latin typeface="+mn-lt"/>
              </a:rPr>
              <a:t> = Republican President</a:t>
            </a:r>
          </a:p>
        </p:txBody>
      </p:sp>
      <p:sp>
        <p:nvSpPr>
          <p:cNvPr id="40"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*2016 data is through Q3 </a:t>
            </a:r>
            <a:br>
              <a:rPr lang="en-US" dirty="0"/>
            </a:br>
            <a:r>
              <a:rPr lang="en-US" dirty="0"/>
              <a:t>Source: Insurance Information Institute</a:t>
            </a:r>
          </a:p>
        </p:txBody>
      </p:sp>
    </p:spTree>
    <p:extLst>
      <p:ext uri="{BB962C8B-B14F-4D97-AF65-F5344CB8AC3E}">
        <p14:creationId xmlns:p14="http://schemas.microsoft.com/office/powerpoint/2010/main" val="391962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a:t>But State Politics Drives Insurance</a:t>
            </a:r>
            <a:endParaRPr lang="en-US" dirty="0"/>
          </a:p>
        </p:txBody>
      </p:sp>
      <p:sp>
        <p:nvSpPr>
          <p:cNvPr id="7" name="Text Placeholder 6"/>
          <p:cNvSpPr>
            <a:spLocks noGrp="1"/>
          </p:cNvSpPr>
          <p:nvPr>
            <p:ph type="body" sz="quarter" idx="13"/>
          </p:nvPr>
        </p:nvSpPr>
        <p:spPr/>
        <p:txBody>
          <a:bodyPr/>
          <a:lstStyle/>
          <a:p>
            <a:r>
              <a:rPr lang="en-US" dirty="0"/>
              <a:t>And every state is different</a:t>
            </a:r>
          </a:p>
        </p:txBody>
      </p:sp>
      <p:grpSp>
        <p:nvGrpSpPr>
          <p:cNvPr id="11" name="Group 63"/>
          <p:cNvGrpSpPr>
            <a:grpSpLocks/>
          </p:cNvGrpSpPr>
          <p:nvPr/>
        </p:nvGrpSpPr>
        <p:grpSpPr bwMode="auto">
          <a:xfrm>
            <a:off x="1461686" y="3086428"/>
            <a:ext cx="824427" cy="556106"/>
            <a:chOff x="4817" y="3316"/>
            <a:chExt cx="1149" cy="776"/>
          </a:xfrm>
          <a:solidFill>
            <a:schemeClr val="accent3"/>
          </a:solidFill>
        </p:grpSpPr>
        <p:sp>
          <p:nvSpPr>
            <p:cNvPr id="12" name="Freeform 64"/>
            <p:cNvSpPr>
              <a:spLocks/>
            </p:cNvSpPr>
            <p:nvPr/>
          </p:nvSpPr>
          <p:spPr bwMode="auto">
            <a:xfrm>
              <a:off x="5680" y="3787"/>
              <a:ext cx="286" cy="305"/>
            </a:xfrm>
            <a:custGeom>
              <a:avLst/>
              <a:gdLst>
                <a:gd name="T0" fmla="*/ 92 w 856"/>
                <a:gd name="T1" fmla="*/ 297 h 914"/>
                <a:gd name="T2" fmla="*/ 113 w 856"/>
                <a:gd name="T3" fmla="*/ 290 h 914"/>
                <a:gd name="T4" fmla="*/ 111 w 856"/>
                <a:gd name="T5" fmla="*/ 278 h 914"/>
                <a:gd name="T6" fmla="*/ 144 w 856"/>
                <a:gd name="T7" fmla="*/ 259 h 914"/>
                <a:gd name="T8" fmla="*/ 172 w 856"/>
                <a:gd name="T9" fmla="*/ 223 h 914"/>
                <a:gd name="T10" fmla="*/ 190 w 856"/>
                <a:gd name="T11" fmla="*/ 240 h 914"/>
                <a:gd name="T12" fmla="*/ 227 w 856"/>
                <a:gd name="T13" fmla="*/ 220 h 914"/>
                <a:gd name="T14" fmla="*/ 246 w 856"/>
                <a:gd name="T15" fmla="*/ 208 h 914"/>
                <a:gd name="T16" fmla="*/ 255 w 856"/>
                <a:gd name="T17" fmla="*/ 190 h 914"/>
                <a:gd name="T18" fmla="*/ 282 w 856"/>
                <a:gd name="T19" fmla="*/ 174 h 914"/>
                <a:gd name="T20" fmla="*/ 286 w 856"/>
                <a:gd name="T21" fmla="*/ 158 h 914"/>
                <a:gd name="T22" fmla="*/ 258 w 856"/>
                <a:gd name="T23" fmla="*/ 150 h 914"/>
                <a:gd name="T24" fmla="*/ 246 w 856"/>
                <a:gd name="T25" fmla="*/ 109 h 914"/>
                <a:gd name="T26" fmla="*/ 219 w 856"/>
                <a:gd name="T27" fmla="*/ 115 h 914"/>
                <a:gd name="T28" fmla="*/ 219 w 856"/>
                <a:gd name="T29" fmla="*/ 89 h 914"/>
                <a:gd name="T30" fmla="*/ 205 w 856"/>
                <a:gd name="T31" fmla="*/ 74 h 914"/>
                <a:gd name="T32" fmla="*/ 163 w 856"/>
                <a:gd name="T33" fmla="*/ 47 h 914"/>
                <a:gd name="T34" fmla="*/ 131 w 856"/>
                <a:gd name="T35" fmla="*/ 43 h 914"/>
                <a:gd name="T36" fmla="*/ 116 w 856"/>
                <a:gd name="T37" fmla="*/ 27 h 914"/>
                <a:gd name="T38" fmla="*/ 49 w 856"/>
                <a:gd name="T39" fmla="*/ 0 h 914"/>
                <a:gd name="T40" fmla="*/ 40 w 856"/>
                <a:gd name="T41" fmla="*/ 8 h 914"/>
                <a:gd name="T42" fmla="*/ 40 w 856"/>
                <a:gd name="T43" fmla="*/ 31 h 914"/>
                <a:gd name="T44" fmla="*/ 52 w 856"/>
                <a:gd name="T45" fmla="*/ 38 h 914"/>
                <a:gd name="T46" fmla="*/ 52 w 856"/>
                <a:gd name="T47" fmla="*/ 62 h 914"/>
                <a:gd name="T48" fmla="*/ 42 w 856"/>
                <a:gd name="T49" fmla="*/ 77 h 914"/>
                <a:gd name="T50" fmla="*/ 33 w 856"/>
                <a:gd name="T51" fmla="*/ 89 h 914"/>
                <a:gd name="T52" fmla="*/ 16 w 856"/>
                <a:gd name="T53" fmla="*/ 93 h 914"/>
                <a:gd name="T54" fmla="*/ 0 w 856"/>
                <a:gd name="T55" fmla="*/ 123 h 914"/>
                <a:gd name="T56" fmla="*/ 36 w 856"/>
                <a:gd name="T57" fmla="*/ 201 h 914"/>
                <a:gd name="T58" fmla="*/ 36 w 856"/>
                <a:gd name="T59" fmla="*/ 251 h 914"/>
                <a:gd name="T60" fmla="*/ 30 w 856"/>
                <a:gd name="T61" fmla="*/ 266 h 914"/>
                <a:gd name="T62" fmla="*/ 36 w 856"/>
                <a:gd name="T63" fmla="*/ 286 h 914"/>
                <a:gd name="T64" fmla="*/ 79 w 856"/>
                <a:gd name="T65" fmla="*/ 305 h 914"/>
                <a:gd name="T66" fmla="*/ 92 w 856"/>
                <a:gd name="T67" fmla="*/ 297 h 914"/>
                <a:gd name="T68" fmla="*/ 92 w 856"/>
                <a:gd name="T69" fmla="*/ 297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6" h="914">
                  <a:moveTo>
                    <a:pt x="275" y="890"/>
                  </a:moveTo>
                  <a:lnTo>
                    <a:pt x="339" y="869"/>
                  </a:lnTo>
                  <a:lnTo>
                    <a:pt x="331" y="834"/>
                  </a:lnTo>
                  <a:lnTo>
                    <a:pt x="431" y="776"/>
                  </a:lnTo>
                  <a:lnTo>
                    <a:pt x="514" y="669"/>
                  </a:lnTo>
                  <a:lnTo>
                    <a:pt x="570" y="718"/>
                  </a:lnTo>
                  <a:lnTo>
                    <a:pt x="679" y="659"/>
                  </a:lnTo>
                  <a:lnTo>
                    <a:pt x="735" y="624"/>
                  </a:lnTo>
                  <a:lnTo>
                    <a:pt x="763" y="568"/>
                  </a:lnTo>
                  <a:lnTo>
                    <a:pt x="845" y="520"/>
                  </a:lnTo>
                  <a:lnTo>
                    <a:pt x="856" y="474"/>
                  </a:lnTo>
                  <a:lnTo>
                    <a:pt x="772" y="451"/>
                  </a:lnTo>
                  <a:lnTo>
                    <a:pt x="735" y="326"/>
                  </a:lnTo>
                  <a:lnTo>
                    <a:pt x="654" y="345"/>
                  </a:lnTo>
                  <a:lnTo>
                    <a:pt x="654" y="266"/>
                  </a:lnTo>
                  <a:lnTo>
                    <a:pt x="615" y="221"/>
                  </a:lnTo>
                  <a:lnTo>
                    <a:pt x="487" y="140"/>
                  </a:lnTo>
                  <a:lnTo>
                    <a:pt x="393" y="128"/>
                  </a:lnTo>
                  <a:lnTo>
                    <a:pt x="348" y="82"/>
                  </a:lnTo>
                  <a:lnTo>
                    <a:pt x="146" y="0"/>
                  </a:lnTo>
                  <a:lnTo>
                    <a:pt x="119" y="24"/>
                  </a:lnTo>
                  <a:lnTo>
                    <a:pt x="119" y="93"/>
                  </a:lnTo>
                  <a:lnTo>
                    <a:pt x="156" y="114"/>
                  </a:lnTo>
                  <a:lnTo>
                    <a:pt x="156" y="187"/>
                  </a:lnTo>
                  <a:lnTo>
                    <a:pt x="127" y="232"/>
                  </a:lnTo>
                  <a:lnTo>
                    <a:pt x="99" y="266"/>
                  </a:lnTo>
                  <a:lnTo>
                    <a:pt x="47" y="279"/>
                  </a:lnTo>
                  <a:lnTo>
                    <a:pt x="0" y="368"/>
                  </a:lnTo>
                  <a:lnTo>
                    <a:pt x="109" y="602"/>
                  </a:lnTo>
                  <a:lnTo>
                    <a:pt x="109" y="752"/>
                  </a:lnTo>
                  <a:lnTo>
                    <a:pt x="89" y="796"/>
                  </a:lnTo>
                  <a:lnTo>
                    <a:pt x="109" y="856"/>
                  </a:lnTo>
                  <a:lnTo>
                    <a:pt x="237" y="914"/>
                  </a:lnTo>
                  <a:lnTo>
                    <a:pt x="275" y="890"/>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13" name="Freeform 65"/>
            <p:cNvSpPr>
              <a:spLocks/>
            </p:cNvSpPr>
            <p:nvPr/>
          </p:nvSpPr>
          <p:spPr bwMode="auto">
            <a:xfrm>
              <a:off x="5523" y="3590"/>
              <a:ext cx="169" cy="108"/>
            </a:xfrm>
            <a:custGeom>
              <a:avLst/>
              <a:gdLst>
                <a:gd name="T0" fmla="*/ 169 w 506"/>
                <a:gd name="T1" fmla="*/ 73 h 324"/>
                <a:gd name="T2" fmla="*/ 169 w 506"/>
                <a:gd name="T3" fmla="*/ 51 h 324"/>
                <a:gd name="T4" fmla="*/ 139 w 506"/>
                <a:gd name="T5" fmla="*/ 43 h 324"/>
                <a:gd name="T6" fmla="*/ 133 w 506"/>
                <a:gd name="T7" fmla="*/ 27 h 324"/>
                <a:gd name="T8" fmla="*/ 120 w 506"/>
                <a:gd name="T9" fmla="*/ 27 h 324"/>
                <a:gd name="T10" fmla="*/ 108 w 506"/>
                <a:gd name="T11" fmla="*/ 9 h 324"/>
                <a:gd name="T12" fmla="*/ 74 w 506"/>
                <a:gd name="T13" fmla="*/ 9 h 324"/>
                <a:gd name="T14" fmla="*/ 50 w 506"/>
                <a:gd name="T15" fmla="*/ 27 h 324"/>
                <a:gd name="T16" fmla="*/ 31 w 506"/>
                <a:gd name="T17" fmla="*/ 0 h 324"/>
                <a:gd name="T18" fmla="*/ 16 w 506"/>
                <a:gd name="T19" fmla="*/ 0 h 324"/>
                <a:gd name="T20" fmla="*/ 0 w 506"/>
                <a:gd name="T21" fmla="*/ 16 h 324"/>
                <a:gd name="T22" fmla="*/ 10 w 506"/>
                <a:gd name="T23" fmla="*/ 43 h 324"/>
                <a:gd name="T24" fmla="*/ 37 w 506"/>
                <a:gd name="T25" fmla="*/ 59 h 324"/>
                <a:gd name="T26" fmla="*/ 58 w 506"/>
                <a:gd name="T27" fmla="*/ 81 h 324"/>
                <a:gd name="T28" fmla="*/ 53 w 506"/>
                <a:gd name="T29" fmla="*/ 93 h 324"/>
                <a:gd name="T30" fmla="*/ 90 w 506"/>
                <a:gd name="T31" fmla="*/ 108 h 324"/>
                <a:gd name="T32" fmla="*/ 117 w 506"/>
                <a:gd name="T33" fmla="*/ 89 h 324"/>
                <a:gd name="T34" fmla="*/ 149 w 506"/>
                <a:gd name="T35" fmla="*/ 89 h 324"/>
                <a:gd name="T36" fmla="*/ 169 w 506"/>
                <a:gd name="T37" fmla="*/ 73 h 324"/>
                <a:gd name="T38" fmla="*/ 169 w 506"/>
                <a:gd name="T39" fmla="*/ 73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6" h="324">
                  <a:moveTo>
                    <a:pt x="506" y="219"/>
                  </a:moveTo>
                  <a:lnTo>
                    <a:pt x="506" y="152"/>
                  </a:lnTo>
                  <a:lnTo>
                    <a:pt x="415" y="128"/>
                  </a:lnTo>
                  <a:lnTo>
                    <a:pt x="398" y="80"/>
                  </a:lnTo>
                  <a:lnTo>
                    <a:pt x="359" y="80"/>
                  </a:lnTo>
                  <a:lnTo>
                    <a:pt x="323" y="27"/>
                  </a:lnTo>
                  <a:lnTo>
                    <a:pt x="222" y="27"/>
                  </a:lnTo>
                  <a:lnTo>
                    <a:pt x="150" y="80"/>
                  </a:lnTo>
                  <a:lnTo>
                    <a:pt x="94" y="0"/>
                  </a:lnTo>
                  <a:lnTo>
                    <a:pt x="48" y="0"/>
                  </a:lnTo>
                  <a:lnTo>
                    <a:pt x="0" y="48"/>
                  </a:lnTo>
                  <a:lnTo>
                    <a:pt x="30" y="128"/>
                  </a:lnTo>
                  <a:lnTo>
                    <a:pt x="111" y="176"/>
                  </a:lnTo>
                  <a:lnTo>
                    <a:pt x="174" y="244"/>
                  </a:lnTo>
                  <a:lnTo>
                    <a:pt x="158" y="280"/>
                  </a:lnTo>
                  <a:lnTo>
                    <a:pt x="270" y="324"/>
                  </a:lnTo>
                  <a:lnTo>
                    <a:pt x="350" y="268"/>
                  </a:lnTo>
                  <a:lnTo>
                    <a:pt x="445" y="268"/>
                  </a:lnTo>
                  <a:lnTo>
                    <a:pt x="506" y="219"/>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14" name="Freeform 66"/>
            <p:cNvSpPr>
              <a:spLocks/>
            </p:cNvSpPr>
            <p:nvPr/>
          </p:nvSpPr>
          <p:spPr bwMode="auto">
            <a:xfrm>
              <a:off x="5529" y="3675"/>
              <a:ext cx="37" cy="39"/>
            </a:xfrm>
            <a:custGeom>
              <a:avLst/>
              <a:gdLst>
                <a:gd name="T0" fmla="*/ 37 w 110"/>
                <a:gd name="T1" fmla="*/ 36 h 115"/>
                <a:gd name="T2" fmla="*/ 31 w 110"/>
                <a:gd name="T3" fmla="*/ 0 h 115"/>
                <a:gd name="T4" fmla="*/ 0 w 110"/>
                <a:gd name="T5" fmla="*/ 31 h 115"/>
                <a:gd name="T6" fmla="*/ 4 w 110"/>
                <a:gd name="T7" fmla="*/ 39 h 115"/>
                <a:gd name="T8" fmla="*/ 37 w 110"/>
                <a:gd name="T9" fmla="*/ 36 h 115"/>
                <a:gd name="T10" fmla="*/ 37 w 110"/>
                <a:gd name="T11" fmla="*/ 36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115">
                  <a:moveTo>
                    <a:pt x="110" y="107"/>
                  </a:moveTo>
                  <a:lnTo>
                    <a:pt x="92" y="0"/>
                  </a:lnTo>
                  <a:lnTo>
                    <a:pt x="0" y="91"/>
                  </a:lnTo>
                  <a:lnTo>
                    <a:pt x="11" y="115"/>
                  </a:lnTo>
                  <a:lnTo>
                    <a:pt x="110" y="107"/>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15" name="Freeform 67"/>
            <p:cNvSpPr>
              <a:spLocks/>
            </p:cNvSpPr>
            <p:nvPr/>
          </p:nvSpPr>
          <p:spPr bwMode="auto">
            <a:xfrm>
              <a:off x="5441" y="3606"/>
              <a:ext cx="58" cy="54"/>
            </a:xfrm>
            <a:custGeom>
              <a:avLst/>
              <a:gdLst>
                <a:gd name="T0" fmla="*/ 52 w 173"/>
                <a:gd name="T1" fmla="*/ 54 h 161"/>
                <a:gd name="T2" fmla="*/ 58 w 173"/>
                <a:gd name="T3" fmla="*/ 35 h 161"/>
                <a:gd name="T4" fmla="*/ 39 w 173"/>
                <a:gd name="T5" fmla="*/ 16 h 161"/>
                <a:gd name="T6" fmla="*/ 37 w 173"/>
                <a:gd name="T7" fmla="*/ 0 h 161"/>
                <a:gd name="T8" fmla="*/ 0 w 173"/>
                <a:gd name="T9" fmla="*/ 0 h 161"/>
                <a:gd name="T10" fmla="*/ 0 w 173"/>
                <a:gd name="T11" fmla="*/ 19 h 161"/>
                <a:gd name="T12" fmla="*/ 18 w 173"/>
                <a:gd name="T13" fmla="*/ 35 h 161"/>
                <a:gd name="T14" fmla="*/ 52 w 173"/>
                <a:gd name="T15" fmla="*/ 54 h 161"/>
                <a:gd name="T16" fmla="*/ 52 w 173"/>
                <a:gd name="T17" fmla="*/ 54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161">
                  <a:moveTo>
                    <a:pt x="155" y="161"/>
                  </a:moveTo>
                  <a:lnTo>
                    <a:pt x="173" y="104"/>
                  </a:lnTo>
                  <a:lnTo>
                    <a:pt x="116" y="47"/>
                  </a:lnTo>
                  <a:lnTo>
                    <a:pt x="110" y="0"/>
                  </a:lnTo>
                  <a:lnTo>
                    <a:pt x="0" y="0"/>
                  </a:lnTo>
                  <a:lnTo>
                    <a:pt x="0" y="56"/>
                  </a:lnTo>
                  <a:lnTo>
                    <a:pt x="54" y="104"/>
                  </a:lnTo>
                  <a:lnTo>
                    <a:pt x="155" y="161"/>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16" name="Freeform 68"/>
            <p:cNvSpPr>
              <a:spLocks/>
            </p:cNvSpPr>
            <p:nvPr/>
          </p:nvSpPr>
          <p:spPr bwMode="auto">
            <a:xfrm>
              <a:off x="5385" y="3537"/>
              <a:ext cx="135" cy="46"/>
            </a:xfrm>
            <a:custGeom>
              <a:avLst/>
              <a:gdLst>
                <a:gd name="T0" fmla="*/ 135 w 407"/>
                <a:gd name="T1" fmla="*/ 19 h 139"/>
                <a:gd name="T2" fmla="*/ 122 w 407"/>
                <a:gd name="T3" fmla="*/ 7 h 139"/>
                <a:gd name="T4" fmla="*/ 89 w 407"/>
                <a:gd name="T5" fmla="*/ 19 h 139"/>
                <a:gd name="T6" fmla="*/ 10 w 407"/>
                <a:gd name="T7" fmla="*/ 0 h 139"/>
                <a:gd name="T8" fmla="*/ 0 w 407"/>
                <a:gd name="T9" fmla="*/ 23 h 139"/>
                <a:gd name="T10" fmla="*/ 0 w 407"/>
                <a:gd name="T11" fmla="*/ 34 h 139"/>
                <a:gd name="T12" fmla="*/ 37 w 407"/>
                <a:gd name="T13" fmla="*/ 38 h 139"/>
                <a:gd name="T14" fmla="*/ 56 w 407"/>
                <a:gd name="T15" fmla="*/ 29 h 139"/>
                <a:gd name="T16" fmla="*/ 74 w 407"/>
                <a:gd name="T17" fmla="*/ 46 h 139"/>
                <a:gd name="T18" fmla="*/ 104 w 407"/>
                <a:gd name="T19" fmla="*/ 46 h 139"/>
                <a:gd name="T20" fmla="*/ 122 w 407"/>
                <a:gd name="T21" fmla="*/ 34 h 139"/>
                <a:gd name="T22" fmla="*/ 135 w 407"/>
                <a:gd name="T23" fmla="*/ 19 h 139"/>
                <a:gd name="T24" fmla="*/ 135 w 407"/>
                <a:gd name="T25" fmla="*/ 19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139">
                  <a:moveTo>
                    <a:pt x="407" y="57"/>
                  </a:moveTo>
                  <a:lnTo>
                    <a:pt x="369" y="22"/>
                  </a:lnTo>
                  <a:lnTo>
                    <a:pt x="269" y="57"/>
                  </a:lnTo>
                  <a:lnTo>
                    <a:pt x="29" y="0"/>
                  </a:lnTo>
                  <a:lnTo>
                    <a:pt x="0" y="70"/>
                  </a:lnTo>
                  <a:lnTo>
                    <a:pt x="0" y="104"/>
                  </a:lnTo>
                  <a:lnTo>
                    <a:pt x="113" y="115"/>
                  </a:lnTo>
                  <a:lnTo>
                    <a:pt x="169" y="87"/>
                  </a:lnTo>
                  <a:lnTo>
                    <a:pt x="223" y="139"/>
                  </a:lnTo>
                  <a:lnTo>
                    <a:pt x="314" y="139"/>
                  </a:lnTo>
                  <a:lnTo>
                    <a:pt x="369" y="104"/>
                  </a:lnTo>
                  <a:lnTo>
                    <a:pt x="407" y="57"/>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17" name="Freeform 69"/>
            <p:cNvSpPr>
              <a:spLocks/>
            </p:cNvSpPr>
            <p:nvPr/>
          </p:nvSpPr>
          <p:spPr bwMode="auto">
            <a:xfrm>
              <a:off x="5161" y="3429"/>
              <a:ext cx="144" cy="108"/>
            </a:xfrm>
            <a:custGeom>
              <a:avLst/>
              <a:gdLst>
                <a:gd name="T0" fmla="*/ 141 w 433"/>
                <a:gd name="T1" fmla="*/ 96 h 323"/>
                <a:gd name="T2" fmla="*/ 144 w 433"/>
                <a:gd name="T3" fmla="*/ 84 h 323"/>
                <a:gd name="T4" fmla="*/ 129 w 433"/>
                <a:gd name="T5" fmla="*/ 81 h 323"/>
                <a:gd name="T6" fmla="*/ 129 w 433"/>
                <a:gd name="T7" fmla="*/ 54 h 323"/>
                <a:gd name="T8" fmla="*/ 113 w 433"/>
                <a:gd name="T9" fmla="*/ 65 h 323"/>
                <a:gd name="T10" fmla="*/ 98 w 433"/>
                <a:gd name="T11" fmla="*/ 38 h 323"/>
                <a:gd name="T12" fmla="*/ 110 w 433"/>
                <a:gd name="T13" fmla="*/ 38 h 323"/>
                <a:gd name="T14" fmla="*/ 80 w 433"/>
                <a:gd name="T15" fmla="*/ 0 h 323"/>
                <a:gd name="T16" fmla="*/ 61 w 433"/>
                <a:gd name="T17" fmla="*/ 0 h 323"/>
                <a:gd name="T18" fmla="*/ 43 w 433"/>
                <a:gd name="T19" fmla="*/ 31 h 323"/>
                <a:gd name="T20" fmla="*/ 0 w 433"/>
                <a:gd name="T21" fmla="*/ 31 h 323"/>
                <a:gd name="T22" fmla="*/ 16 w 433"/>
                <a:gd name="T23" fmla="*/ 69 h 323"/>
                <a:gd name="T24" fmla="*/ 33 w 433"/>
                <a:gd name="T25" fmla="*/ 100 h 323"/>
                <a:gd name="T26" fmla="*/ 73 w 433"/>
                <a:gd name="T27" fmla="*/ 100 h 323"/>
                <a:gd name="T28" fmla="*/ 65 w 433"/>
                <a:gd name="T29" fmla="*/ 84 h 323"/>
                <a:gd name="T30" fmla="*/ 86 w 433"/>
                <a:gd name="T31" fmla="*/ 84 h 323"/>
                <a:gd name="T32" fmla="*/ 95 w 433"/>
                <a:gd name="T33" fmla="*/ 89 h 323"/>
                <a:gd name="T34" fmla="*/ 107 w 433"/>
                <a:gd name="T35" fmla="*/ 108 h 323"/>
                <a:gd name="T36" fmla="*/ 141 w 433"/>
                <a:gd name="T37" fmla="*/ 96 h 323"/>
                <a:gd name="T38" fmla="*/ 141 w 433"/>
                <a:gd name="T39" fmla="*/ 96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3" h="323">
                  <a:moveTo>
                    <a:pt x="425" y="287"/>
                  </a:moveTo>
                  <a:lnTo>
                    <a:pt x="433" y="252"/>
                  </a:lnTo>
                  <a:lnTo>
                    <a:pt x="388" y="241"/>
                  </a:lnTo>
                  <a:lnTo>
                    <a:pt x="388" y="161"/>
                  </a:lnTo>
                  <a:lnTo>
                    <a:pt x="341" y="195"/>
                  </a:lnTo>
                  <a:lnTo>
                    <a:pt x="296" y="115"/>
                  </a:lnTo>
                  <a:lnTo>
                    <a:pt x="332" y="115"/>
                  </a:lnTo>
                  <a:lnTo>
                    <a:pt x="240" y="0"/>
                  </a:lnTo>
                  <a:lnTo>
                    <a:pt x="184" y="0"/>
                  </a:lnTo>
                  <a:lnTo>
                    <a:pt x="128" y="92"/>
                  </a:lnTo>
                  <a:lnTo>
                    <a:pt x="0" y="92"/>
                  </a:lnTo>
                  <a:lnTo>
                    <a:pt x="48" y="207"/>
                  </a:lnTo>
                  <a:lnTo>
                    <a:pt x="100" y="299"/>
                  </a:lnTo>
                  <a:lnTo>
                    <a:pt x="221" y="299"/>
                  </a:lnTo>
                  <a:lnTo>
                    <a:pt x="195" y="252"/>
                  </a:lnTo>
                  <a:lnTo>
                    <a:pt x="258" y="252"/>
                  </a:lnTo>
                  <a:lnTo>
                    <a:pt x="286" y="266"/>
                  </a:lnTo>
                  <a:lnTo>
                    <a:pt x="321" y="323"/>
                  </a:lnTo>
                  <a:lnTo>
                    <a:pt x="425" y="287"/>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18" name="Freeform 70"/>
            <p:cNvSpPr>
              <a:spLocks/>
            </p:cNvSpPr>
            <p:nvPr/>
          </p:nvSpPr>
          <p:spPr bwMode="auto">
            <a:xfrm>
              <a:off x="4918" y="3316"/>
              <a:ext cx="117" cy="96"/>
            </a:xfrm>
            <a:custGeom>
              <a:avLst/>
              <a:gdLst>
                <a:gd name="T0" fmla="*/ 80 w 350"/>
                <a:gd name="T1" fmla="*/ 85 h 288"/>
                <a:gd name="T2" fmla="*/ 90 w 350"/>
                <a:gd name="T3" fmla="*/ 74 h 288"/>
                <a:gd name="T4" fmla="*/ 95 w 350"/>
                <a:gd name="T5" fmla="*/ 66 h 288"/>
                <a:gd name="T6" fmla="*/ 95 w 350"/>
                <a:gd name="T7" fmla="*/ 46 h 288"/>
                <a:gd name="T8" fmla="*/ 117 w 350"/>
                <a:gd name="T9" fmla="*/ 34 h 288"/>
                <a:gd name="T10" fmla="*/ 117 w 350"/>
                <a:gd name="T11" fmla="*/ 16 h 288"/>
                <a:gd name="T12" fmla="*/ 105 w 350"/>
                <a:gd name="T13" fmla="*/ 0 h 288"/>
                <a:gd name="T14" fmla="*/ 71 w 350"/>
                <a:gd name="T15" fmla="*/ 0 h 288"/>
                <a:gd name="T16" fmla="*/ 55 w 350"/>
                <a:gd name="T17" fmla="*/ 3 h 288"/>
                <a:gd name="T18" fmla="*/ 16 w 350"/>
                <a:gd name="T19" fmla="*/ 20 h 288"/>
                <a:gd name="T20" fmla="*/ 0 w 350"/>
                <a:gd name="T21" fmla="*/ 42 h 288"/>
                <a:gd name="T22" fmla="*/ 0 w 350"/>
                <a:gd name="T23" fmla="*/ 69 h 288"/>
                <a:gd name="T24" fmla="*/ 40 w 350"/>
                <a:gd name="T25" fmla="*/ 74 h 288"/>
                <a:gd name="T26" fmla="*/ 52 w 350"/>
                <a:gd name="T27" fmla="*/ 96 h 288"/>
                <a:gd name="T28" fmla="*/ 71 w 350"/>
                <a:gd name="T29" fmla="*/ 88 h 288"/>
                <a:gd name="T30" fmla="*/ 80 w 350"/>
                <a:gd name="T31" fmla="*/ 85 h 288"/>
                <a:gd name="T32" fmla="*/ 80 w 350"/>
                <a:gd name="T33" fmla="*/ 85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0" h="288">
                  <a:moveTo>
                    <a:pt x="240" y="254"/>
                  </a:moveTo>
                  <a:lnTo>
                    <a:pt x="269" y="222"/>
                  </a:lnTo>
                  <a:lnTo>
                    <a:pt x="285" y="197"/>
                  </a:lnTo>
                  <a:lnTo>
                    <a:pt x="285" y="139"/>
                  </a:lnTo>
                  <a:lnTo>
                    <a:pt x="350" y="103"/>
                  </a:lnTo>
                  <a:lnTo>
                    <a:pt x="350" y="47"/>
                  </a:lnTo>
                  <a:lnTo>
                    <a:pt x="313" y="0"/>
                  </a:lnTo>
                  <a:lnTo>
                    <a:pt x="212" y="0"/>
                  </a:lnTo>
                  <a:lnTo>
                    <a:pt x="164" y="10"/>
                  </a:lnTo>
                  <a:lnTo>
                    <a:pt x="47" y="59"/>
                  </a:lnTo>
                  <a:lnTo>
                    <a:pt x="0" y="127"/>
                  </a:lnTo>
                  <a:lnTo>
                    <a:pt x="0" y="208"/>
                  </a:lnTo>
                  <a:lnTo>
                    <a:pt x="121" y="222"/>
                  </a:lnTo>
                  <a:lnTo>
                    <a:pt x="156" y="288"/>
                  </a:lnTo>
                  <a:lnTo>
                    <a:pt x="212" y="264"/>
                  </a:lnTo>
                  <a:lnTo>
                    <a:pt x="240" y="254"/>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19" name="Freeform 71"/>
            <p:cNvSpPr>
              <a:spLocks/>
            </p:cNvSpPr>
            <p:nvPr/>
          </p:nvSpPr>
          <p:spPr bwMode="auto">
            <a:xfrm>
              <a:off x="4817" y="3373"/>
              <a:ext cx="51" cy="58"/>
            </a:xfrm>
            <a:custGeom>
              <a:avLst/>
              <a:gdLst>
                <a:gd name="T0" fmla="*/ 6 w 154"/>
                <a:gd name="T1" fmla="*/ 58 h 174"/>
                <a:gd name="T2" fmla="*/ 14 w 154"/>
                <a:gd name="T3" fmla="*/ 35 h 174"/>
                <a:gd name="T4" fmla="*/ 39 w 154"/>
                <a:gd name="T5" fmla="*/ 23 h 174"/>
                <a:gd name="T6" fmla="*/ 39 w 154"/>
                <a:gd name="T7" fmla="*/ 16 h 174"/>
                <a:gd name="T8" fmla="*/ 51 w 154"/>
                <a:gd name="T9" fmla="*/ 0 h 174"/>
                <a:gd name="T10" fmla="*/ 33 w 154"/>
                <a:gd name="T11" fmla="*/ 0 h 174"/>
                <a:gd name="T12" fmla="*/ 21 w 154"/>
                <a:gd name="T13" fmla="*/ 20 h 174"/>
                <a:gd name="T14" fmla="*/ 2 w 154"/>
                <a:gd name="T15" fmla="*/ 23 h 174"/>
                <a:gd name="T16" fmla="*/ 0 w 154"/>
                <a:gd name="T17" fmla="*/ 58 h 174"/>
                <a:gd name="T18" fmla="*/ 6 w 154"/>
                <a:gd name="T19" fmla="*/ 58 h 174"/>
                <a:gd name="T20" fmla="*/ 6 w 154"/>
                <a:gd name="T21" fmla="*/ 58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74">
                  <a:moveTo>
                    <a:pt x="17" y="174"/>
                  </a:moveTo>
                  <a:lnTo>
                    <a:pt x="42" y="104"/>
                  </a:lnTo>
                  <a:lnTo>
                    <a:pt x="117" y="69"/>
                  </a:lnTo>
                  <a:lnTo>
                    <a:pt x="117" y="49"/>
                  </a:lnTo>
                  <a:lnTo>
                    <a:pt x="154" y="0"/>
                  </a:lnTo>
                  <a:lnTo>
                    <a:pt x="99" y="0"/>
                  </a:lnTo>
                  <a:lnTo>
                    <a:pt x="63" y="59"/>
                  </a:lnTo>
                  <a:lnTo>
                    <a:pt x="7" y="69"/>
                  </a:lnTo>
                  <a:lnTo>
                    <a:pt x="0" y="174"/>
                  </a:lnTo>
                  <a:lnTo>
                    <a:pt x="17" y="174"/>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grpSp>
      <p:grpSp>
        <p:nvGrpSpPr>
          <p:cNvPr id="20" name="Group 19"/>
          <p:cNvGrpSpPr/>
          <p:nvPr/>
        </p:nvGrpSpPr>
        <p:grpSpPr>
          <a:xfrm>
            <a:off x="1917292" y="1128770"/>
            <a:ext cx="5309421" cy="3282416"/>
            <a:chOff x="1822057" y="1505027"/>
            <a:chExt cx="7079228" cy="4376554"/>
          </a:xfrm>
        </p:grpSpPr>
        <p:sp>
          <p:nvSpPr>
            <p:cNvPr id="21" name="Freeform 78"/>
            <p:cNvSpPr>
              <a:spLocks/>
            </p:cNvSpPr>
            <p:nvPr/>
          </p:nvSpPr>
          <p:spPr bwMode="auto">
            <a:xfrm>
              <a:off x="2155720" y="1505027"/>
              <a:ext cx="906453" cy="659913"/>
            </a:xfrm>
            <a:custGeom>
              <a:avLst/>
              <a:gdLst>
                <a:gd name="T0" fmla="*/ 8855 w 526"/>
                <a:gd name="T1" fmla="*/ 341445 h 384"/>
                <a:gd name="T2" fmla="*/ 0 w 526"/>
                <a:gd name="T3" fmla="*/ 341445 h 384"/>
                <a:gd name="T4" fmla="*/ 5903 w 526"/>
                <a:gd name="T5" fmla="*/ 317897 h 384"/>
                <a:gd name="T6" fmla="*/ 8855 w 526"/>
                <a:gd name="T7" fmla="*/ 303179 h 384"/>
                <a:gd name="T8" fmla="*/ 11807 w 526"/>
                <a:gd name="T9" fmla="*/ 297292 h 384"/>
                <a:gd name="T10" fmla="*/ 17710 w 526"/>
                <a:gd name="T11" fmla="*/ 309066 h 384"/>
                <a:gd name="T12" fmla="*/ 14758 w 526"/>
                <a:gd name="T13" fmla="*/ 317897 h 384"/>
                <a:gd name="T14" fmla="*/ 29517 w 526"/>
                <a:gd name="T15" fmla="*/ 309066 h 384"/>
                <a:gd name="T16" fmla="*/ 26565 w 526"/>
                <a:gd name="T17" fmla="*/ 297292 h 384"/>
                <a:gd name="T18" fmla="*/ 29517 w 526"/>
                <a:gd name="T19" fmla="*/ 282575 h 384"/>
                <a:gd name="T20" fmla="*/ 20662 w 526"/>
                <a:gd name="T21" fmla="*/ 259027 h 384"/>
                <a:gd name="T22" fmla="*/ 29517 w 526"/>
                <a:gd name="T23" fmla="*/ 259027 h 384"/>
                <a:gd name="T24" fmla="*/ 47227 w 526"/>
                <a:gd name="T25" fmla="*/ 250197 h 384"/>
                <a:gd name="T26" fmla="*/ 35420 w 526"/>
                <a:gd name="T27" fmla="*/ 238423 h 384"/>
                <a:gd name="T28" fmla="*/ 23613 w 526"/>
                <a:gd name="T29" fmla="*/ 244310 h 384"/>
                <a:gd name="T30" fmla="*/ 23613 w 526"/>
                <a:gd name="T31" fmla="*/ 217818 h 384"/>
                <a:gd name="T32" fmla="*/ 26565 w 526"/>
                <a:gd name="T33" fmla="*/ 185440 h 384"/>
                <a:gd name="T34" fmla="*/ 26565 w 526"/>
                <a:gd name="T35" fmla="*/ 144231 h 384"/>
                <a:gd name="T36" fmla="*/ 17710 w 526"/>
                <a:gd name="T37" fmla="*/ 91248 h 384"/>
                <a:gd name="T38" fmla="*/ 20662 w 526"/>
                <a:gd name="T39" fmla="*/ 50039 h 384"/>
                <a:gd name="T40" fmla="*/ 100357 w 526"/>
                <a:gd name="T41" fmla="*/ 79474 h 384"/>
                <a:gd name="T42" fmla="*/ 165293 w 526"/>
                <a:gd name="T43" fmla="*/ 108909 h 384"/>
                <a:gd name="T44" fmla="*/ 197762 w 526"/>
                <a:gd name="T45" fmla="*/ 120683 h 384"/>
                <a:gd name="T46" fmla="*/ 209568 w 526"/>
                <a:gd name="T47" fmla="*/ 129514 h 384"/>
                <a:gd name="T48" fmla="*/ 209568 w 526"/>
                <a:gd name="T49" fmla="*/ 173666 h 384"/>
                <a:gd name="T50" fmla="*/ 191858 w 526"/>
                <a:gd name="T51" fmla="*/ 197214 h 384"/>
                <a:gd name="T52" fmla="*/ 194810 w 526"/>
                <a:gd name="T53" fmla="*/ 217818 h 384"/>
                <a:gd name="T54" fmla="*/ 191858 w 526"/>
                <a:gd name="T55" fmla="*/ 229592 h 384"/>
                <a:gd name="T56" fmla="*/ 197762 w 526"/>
                <a:gd name="T57" fmla="*/ 244310 h 384"/>
                <a:gd name="T58" fmla="*/ 218423 w 526"/>
                <a:gd name="T59" fmla="*/ 203101 h 384"/>
                <a:gd name="T60" fmla="*/ 233182 w 526"/>
                <a:gd name="T61" fmla="*/ 182496 h 384"/>
                <a:gd name="T62" fmla="*/ 250892 w 526"/>
                <a:gd name="T63" fmla="*/ 156005 h 384"/>
                <a:gd name="T64" fmla="*/ 227278 w 526"/>
                <a:gd name="T65" fmla="*/ 85361 h 384"/>
                <a:gd name="T66" fmla="*/ 233182 w 526"/>
                <a:gd name="T67" fmla="*/ 76531 h 384"/>
                <a:gd name="T68" fmla="*/ 250892 w 526"/>
                <a:gd name="T69" fmla="*/ 61813 h 384"/>
                <a:gd name="T70" fmla="*/ 236133 w 526"/>
                <a:gd name="T71" fmla="*/ 38265 h 384"/>
                <a:gd name="T72" fmla="*/ 233182 w 526"/>
                <a:gd name="T73" fmla="*/ 0 h 384"/>
                <a:gd name="T74" fmla="*/ 534251 w 526"/>
                <a:gd name="T75" fmla="*/ 79474 h 384"/>
                <a:gd name="T76" fmla="*/ 776288 w 526"/>
                <a:gd name="T77" fmla="*/ 135401 h 384"/>
                <a:gd name="T78" fmla="*/ 693641 w 526"/>
                <a:gd name="T79" fmla="*/ 503337 h 384"/>
                <a:gd name="T80" fmla="*/ 687738 w 526"/>
                <a:gd name="T81" fmla="*/ 515111 h 384"/>
                <a:gd name="T82" fmla="*/ 693641 w 526"/>
                <a:gd name="T83" fmla="*/ 526885 h 384"/>
                <a:gd name="T84" fmla="*/ 696593 w 526"/>
                <a:gd name="T85" fmla="*/ 538659 h 384"/>
                <a:gd name="T86" fmla="*/ 687738 w 526"/>
                <a:gd name="T87" fmla="*/ 547489 h 384"/>
                <a:gd name="T88" fmla="*/ 690690 w 526"/>
                <a:gd name="T89" fmla="*/ 565150 h 384"/>
                <a:gd name="T90" fmla="*/ 469315 w 526"/>
                <a:gd name="T91" fmla="*/ 520998 h 384"/>
                <a:gd name="T92" fmla="*/ 448653 w 526"/>
                <a:gd name="T93" fmla="*/ 518054 h 384"/>
                <a:gd name="T94" fmla="*/ 427991 w 526"/>
                <a:gd name="T95" fmla="*/ 515111 h 384"/>
                <a:gd name="T96" fmla="*/ 407330 w 526"/>
                <a:gd name="T97" fmla="*/ 518054 h 384"/>
                <a:gd name="T98" fmla="*/ 377813 w 526"/>
                <a:gd name="T99" fmla="*/ 515111 h 384"/>
                <a:gd name="T100" fmla="*/ 351248 w 526"/>
                <a:gd name="T101" fmla="*/ 523941 h 384"/>
                <a:gd name="T102" fmla="*/ 321732 w 526"/>
                <a:gd name="T103" fmla="*/ 518054 h 384"/>
                <a:gd name="T104" fmla="*/ 259747 w 526"/>
                <a:gd name="T105" fmla="*/ 518054 h 384"/>
                <a:gd name="T106" fmla="*/ 212520 w 526"/>
                <a:gd name="T107" fmla="*/ 491563 h 384"/>
                <a:gd name="T108" fmla="*/ 168245 w 526"/>
                <a:gd name="T109" fmla="*/ 491563 h 384"/>
                <a:gd name="T110" fmla="*/ 103308 w 526"/>
                <a:gd name="T111" fmla="*/ 476845 h 384"/>
                <a:gd name="T112" fmla="*/ 100357 w 526"/>
                <a:gd name="T113" fmla="*/ 426806 h 384"/>
                <a:gd name="T114" fmla="*/ 97405 w 526"/>
                <a:gd name="T115" fmla="*/ 397371 h 384"/>
                <a:gd name="T116" fmla="*/ 59033 w 526"/>
                <a:gd name="T117" fmla="*/ 379710 h 384"/>
                <a:gd name="T118" fmla="*/ 50178 w 526"/>
                <a:gd name="T119" fmla="*/ 364993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22" name="Freeform 79"/>
            <p:cNvSpPr>
              <a:spLocks/>
            </p:cNvSpPr>
            <p:nvPr/>
          </p:nvSpPr>
          <p:spPr bwMode="auto">
            <a:xfrm>
              <a:off x="1912888" y="1922107"/>
              <a:ext cx="1088113" cy="906452"/>
            </a:xfrm>
            <a:custGeom>
              <a:avLst/>
              <a:gdLst>
                <a:gd name="T0" fmla="*/ 8819 w 634"/>
                <a:gd name="T1" fmla="*/ 576335 h 528"/>
                <a:gd name="T2" fmla="*/ 5879 w 634"/>
                <a:gd name="T3" fmla="*/ 532228 h 528"/>
                <a:gd name="T4" fmla="*/ 14698 w 634"/>
                <a:gd name="T5" fmla="*/ 496942 h 528"/>
                <a:gd name="T6" fmla="*/ 17638 w 634"/>
                <a:gd name="T7" fmla="*/ 441073 h 528"/>
                <a:gd name="T8" fmla="*/ 32336 w 634"/>
                <a:gd name="T9" fmla="*/ 429311 h 528"/>
                <a:gd name="T10" fmla="*/ 44094 w 634"/>
                <a:gd name="T11" fmla="*/ 408727 h 528"/>
                <a:gd name="T12" fmla="*/ 49974 w 634"/>
                <a:gd name="T13" fmla="*/ 385204 h 528"/>
                <a:gd name="T14" fmla="*/ 91129 w 634"/>
                <a:gd name="T15" fmla="*/ 323453 h 528"/>
                <a:gd name="T16" fmla="*/ 144042 w 634"/>
                <a:gd name="T17" fmla="*/ 197012 h 528"/>
                <a:gd name="T18" fmla="*/ 179317 w 634"/>
                <a:gd name="T19" fmla="*/ 111738 h 528"/>
                <a:gd name="T20" fmla="*/ 208714 w 634"/>
                <a:gd name="T21" fmla="*/ 29405 h 528"/>
                <a:gd name="T22" fmla="*/ 211653 w 634"/>
                <a:gd name="T23" fmla="*/ 2940 h 528"/>
                <a:gd name="T24" fmla="*/ 232231 w 634"/>
                <a:gd name="T25" fmla="*/ 2940 h 528"/>
                <a:gd name="T26" fmla="*/ 258688 w 634"/>
                <a:gd name="T27" fmla="*/ 8821 h 528"/>
                <a:gd name="T28" fmla="*/ 267506 w 634"/>
                <a:gd name="T29" fmla="*/ 23524 h 528"/>
                <a:gd name="T30" fmla="*/ 305722 w 634"/>
                <a:gd name="T31" fmla="*/ 41167 h 528"/>
                <a:gd name="T32" fmla="*/ 308661 w 634"/>
                <a:gd name="T33" fmla="*/ 70572 h 528"/>
                <a:gd name="T34" fmla="*/ 311601 w 634"/>
                <a:gd name="T35" fmla="*/ 120560 h 528"/>
                <a:gd name="T36" fmla="*/ 376273 w 634"/>
                <a:gd name="T37" fmla="*/ 135262 h 528"/>
                <a:gd name="T38" fmla="*/ 420367 w 634"/>
                <a:gd name="T39" fmla="*/ 135262 h 528"/>
                <a:gd name="T40" fmla="*/ 467401 w 634"/>
                <a:gd name="T41" fmla="*/ 161727 h 528"/>
                <a:gd name="T42" fmla="*/ 529134 w 634"/>
                <a:gd name="T43" fmla="*/ 161727 h 528"/>
                <a:gd name="T44" fmla="*/ 558530 w 634"/>
                <a:gd name="T45" fmla="*/ 167608 h 528"/>
                <a:gd name="T46" fmla="*/ 584987 w 634"/>
                <a:gd name="T47" fmla="*/ 158786 h 528"/>
                <a:gd name="T48" fmla="*/ 614383 w 634"/>
                <a:gd name="T49" fmla="*/ 161727 h 528"/>
                <a:gd name="T50" fmla="*/ 634960 w 634"/>
                <a:gd name="T51" fmla="*/ 158786 h 528"/>
                <a:gd name="T52" fmla="*/ 655538 w 634"/>
                <a:gd name="T53" fmla="*/ 161727 h 528"/>
                <a:gd name="T54" fmla="*/ 676115 w 634"/>
                <a:gd name="T55" fmla="*/ 164667 h 528"/>
                <a:gd name="T56" fmla="*/ 896587 w 634"/>
                <a:gd name="T57" fmla="*/ 208774 h 528"/>
                <a:gd name="T58" fmla="*/ 908346 w 634"/>
                <a:gd name="T59" fmla="*/ 235239 h 528"/>
                <a:gd name="T60" fmla="*/ 928923 w 634"/>
                <a:gd name="T61" fmla="*/ 247001 h 528"/>
                <a:gd name="T62" fmla="*/ 881889 w 634"/>
                <a:gd name="T63" fmla="*/ 344037 h 528"/>
                <a:gd name="T64" fmla="*/ 870131 w 634"/>
                <a:gd name="T65" fmla="*/ 361680 h 528"/>
                <a:gd name="T66" fmla="*/ 843674 w 634"/>
                <a:gd name="T67" fmla="*/ 382263 h 528"/>
                <a:gd name="T68" fmla="*/ 814278 w 634"/>
                <a:gd name="T69" fmla="*/ 438132 h 528"/>
                <a:gd name="T70" fmla="*/ 834855 w 634"/>
                <a:gd name="T71" fmla="*/ 455775 h 528"/>
                <a:gd name="T72" fmla="*/ 837795 w 634"/>
                <a:gd name="T73" fmla="*/ 476359 h 528"/>
                <a:gd name="T74" fmla="*/ 831916 w 634"/>
                <a:gd name="T75" fmla="*/ 482240 h 528"/>
                <a:gd name="T76" fmla="*/ 817217 w 634"/>
                <a:gd name="T77" fmla="*/ 517525 h 528"/>
                <a:gd name="T78" fmla="*/ 446824 w 634"/>
                <a:gd name="T79" fmla="*/ 70277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23" name="Freeform 80"/>
            <p:cNvSpPr>
              <a:spLocks/>
            </p:cNvSpPr>
            <p:nvPr/>
          </p:nvSpPr>
          <p:spPr bwMode="auto">
            <a:xfrm>
              <a:off x="1822057" y="2606117"/>
              <a:ext cx="1084407" cy="1849979"/>
            </a:xfrm>
            <a:custGeom>
              <a:avLst/>
              <a:gdLst>
                <a:gd name="T0" fmla="*/ 524782 w 630"/>
                <a:gd name="T1" fmla="*/ 1546042 h 1076"/>
                <a:gd name="T2" fmla="*/ 527731 w 630"/>
                <a:gd name="T3" fmla="*/ 1522483 h 1076"/>
                <a:gd name="T4" fmla="*/ 515938 w 630"/>
                <a:gd name="T5" fmla="*/ 1504814 h 1076"/>
                <a:gd name="T6" fmla="*/ 492352 w 630"/>
                <a:gd name="T7" fmla="*/ 1401745 h 1076"/>
                <a:gd name="T8" fmla="*/ 436336 w 630"/>
                <a:gd name="T9" fmla="*/ 1342848 h 1076"/>
                <a:gd name="T10" fmla="*/ 415698 w 630"/>
                <a:gd name="T11" fmla="*/ 1319289 h 1076"/>
                <a:gd name="T12" fmla="*/ 403906 w 630"/>
                <a:gd name="T13" fmla="*/ 1289841 h 1076"/>
                <a:gd name="T14" fmla="*/ 336097 w 630"/>
                <a:gd name="T15" fmla="*/ 1263337 h 1076"/>
                <a:gd name="T16" fmla="*/ 285977 w 630"/>
                <a:gd name="T17" fmla="*/ 1210330 h 1076"/>
                <a:gd name="T18" fmla="*/ 194582 w 630"/>
                <a:gd name="T19" fmla="*/ 1174992 h 1076"/>
                <a:gd name="T20" fmla="*/ 188686 w 630"/>
                <a:gd name="T21" fmla="*/ 1139654 h 1076"/>
                <a:gd name="T22" fmla="*/ 200479 w 630"/>
                <a:gd name="T23" fmla="*/ 1089592 h 1076"/>
                <a:gd name="T24" fmla="*/ 182789 w 630"/>
                <a:gd name="T25" fmla="*/ 1048364 h 1076"/>
                <a:gd name="T26" fmla="*/ 188686 w 630"/>
                <a:gd name="T27" fmla="*/ 1030695 h 1076"/>
                <a:gd name="T28" fmla="*/ 138566 w 630"/>
                <a:gd name="T29" fmla="*/ 939405 h 1076"/>
                <a:gd name="T30" fmla="*/ 103188 w 630"/>
                <a:gd name="T31" fmla="*/ 874618 h 1076"/>
                <a:gd name="T32" fmla="*/ 120877 w 630"/>
                <a:gd name="T33" fmla="*/ 830445 h 1076"/>
                <a:gd name="T34" fmla="*/ 126773 w 630"/>
                <a:gd name="T35" fmla="*/ 783328 h 1076"/>
                <a:gd name="T36" fmla="*/ 82550 w 630"/>
                <a:gd name="T37" fmla="*/ 739155 h 1076"/>
                <a:gd name="T38" fmla="*/ 85498 w 630"/>
                <a:gd name="T39" fmla="*/ 671424 h 1076"/>
                <a:gd name="T40" fmla="*/ 100239 w 630"/>
                <a:gd name="T41" fmla="*/ 644920 h 1076"/>
                <a:gd name="T42" fmla="*/ 106136 w 630"/>
                <a:gd name="T43" fmla="*/ 677314 h 1076"/>
                <a:gd name="T44" fmla="*/ 129721 w 630"/>
                <a:gd name="T45" fmla="*/ 671424 h 1076"/>
                <a:gd name="T46" fmla="*/ 120877 w 630"/>
                <a:gd name="T47" fmla="*/ 609582 h 1076"/>
                <a:gd name="T48" fmla="*/ 103188 w 630"/>
                <a:gd name="T49" fmla="*/ 627251 h 1076"/>
                <a:gd name="T50" fmla="*/ 67809 w 630"/>
                <a:gd name="T51" fmla="*/ 606637 h 1076"/>
                <a:gd name="T52" fmla="*/ 56016 w 630"/>
                <a:gd name="T53" fmla="*/ 583079 h 1076"/>
                <a:gd name="T54" fmla="*/ 26534 w 630"/>
                <a:gd name="T55" fmla="*/ 485899 h 1076"/>
                <a:gd name="T56" fmla="*/ 14741 w 630"/>
                <a:gd name="T57" fmla="*/ 412278 h 1076"/>
                <a:gd name="T58" fmla="*/ 32430 w 630"/>
                <a:gd name="T59" fmla="*/ 353381 h 1076"/>
                <a:gd name="T60" fmla="*/ 17689 w 630"/>
                <a:gd name="T61" fmla="*/ 282705 h 1076"/>
                <a:gd name="T62" fmla="*/ 5896 w 630"/>
                <a:gd name="T63" fmla="*/ 259146 h 1076"/>
                <a:gd name="T64" fmla="*/ 2948 w 630"/>
                <a:gd name="T65" fmla="*/ 220863 h 1076"/>
                <a:gd name="T66" fmla="*/ 58964 w 630"/>
                <a:gd name="T67" fmla="*/ 138408 h 1076"/>
                <a:gd name="T68" fmla="*/ 70757 w 630"/>
                <a:gd name="T69" fmla="*/ 103069 h 1076"/>
                <a:gd name="T70" fmla="*/ 73705 w 630"/>
                <a:gd name="T71" fmla="*/ 26504 h 1076"/>
                <a:gd name="T72" fmla="*/ 524782 w 630"/>
                <a:gd name="T73" fmla="*/ 117794 h 1076"/>
                <a:gd name="T74" fmla="*/ 893309 w 630"/>
                <a:gd name="T75" fmla="*/ 1275117 h 1076"/>
                <a:gd name="T76" fmla="*/ 902154 w 630"/>
                <a:gd name="T77" fmla="*/ 1307510 h 1076"/>
                <a:gd name="T78" fmla="*/ 910999 w 630"/>
                <a:gd name="T79" fmla="*/ 1348738 h 1076"/>
                <a:gd name="T80" fmla="*/ 928688 w 630"/>
                <a:gd name="T81" fmla="*/ 1375241 h 1076"/>
                <a:gd name="T82" fmla="*/ 908050 w 630"/>
                <a:gd name="T83" fmla="*/ 1389965 h 1076"/>
                <a:gd name="T84" fmla="*/ 866775 w 630"/>
                <a:gd name="T85" fmla="*/ 1451807 h 1076"/>
                <a:gd name="T86" fmla="*/ 831397 w 630"/>
                <a:gd name="T87" fmla="*/ 1490090 h 1076"/>
                <a:gd name="T88" fmla="*/ 828449 w 630"/>
                <a:gd name="T89" fmla="*/ 1528373 h 1076"/>
                <a:gd name="T90" fmla="*/ 852034 w 630"/>
                <a:gd name="T91" fmla="*/ 1557821 h 1076"/>
                <a:gd name="T92" fmla="*/ 834345 w 630"/>
                <a:gd name="T93" fmla="*/ 1584325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24" name="Freeform 81"/>
            <p:cNvSpPr>
              <a:spLocks/>
            </p:cNvSpPr>
            <p:nvPr/>
          </p:nvSpPr>
          <p:spPr bwMode="auto">
            <a:xfrm>
              <a:off x="2798950" y="1660737"/>
              <a:ext cx="808207" cy="1316117"/>
            </a:xfrm>
            <a:custGeom>
              <a:avLst/>
              <a:gdLst>
                <a:gd name="T0" fmla="*/ 58906 w 470"/>
                <a:gd name="T1" fmla="*/ 742542 h 762"/>
                <a:gd name="T2" fmla="*/ 73633 w 470"/>
                <a:gd name="T3" fmla="*/ 707042 h 762"/>
                <a:gd name="T4" fmla="*/ 79524 w 470"/>
                <a:gd name="T5" fmla="*/ 701125 h 762"/>
                <a:gd name="T6" fmla="*/ 76578 w 470"/>
                <a:gd name="T7" fmla="*/ 680417 h 762"/>
                <a:gd name="T8" fmla="*/ 55961 w 470"/>
                <a:gd name="T9" fmla="*/ 662667 h 762"/>
                <a:gd name="T10" fmla="*/ 85414 w 470"/>
                <a:gd name="T11" fmla="*/ 606458 h 762"/>
                <a:gd name="T12" fmla="*/ 111922 w 470"/>
                <a:gd name="T13" fmla="*/ 585750 h 762"/>
                <a:gd name="T14" fmla="*/ 123703 w 470"/>
                <a:gd name="T15" fmla="*/ 568000 h 762"/>
                <a:gd name="T16" fmla="*/ 170829 w 470"/>
                <a:gd name="T17" fmla="*/ 470375 h 762"/>
                <a:gd name="T18" fmla="*/ 150211 w 470"/>
                <a:gd name="T19" fmla="*/ 458542 h 762"/>
                <a:gd name="T20" fmla="*/ 138430 w 470"/>
                <a:gd name="T21" fmla="*/ 431917 h 762"/>
                <a:gd name="T22" fmla="*/ 141375 w 470"/>
                <a:gd name="T23" fmla="*/ 405292 h 762"/>
                <a:gd name="T24" fmla="*/ 138430 w 470"/>
                <a:gd name="T25" fmla="*/ 387542 h 762"/>
                <a:gd name="T26" fmla="*/ 141375 w 470"/>
                <a:gd name="T27" fmla="*/ 369792 h 762"/>
                <a:gd name="T28" fmla="*/ 220899 w 470"/>
                <a:gd name="T29" fmla="*/ 0 h 762"/>
                <a:gd name="T30" fmla="*/ 288641 w 470"/>
                <a:gd name="T31" fmla="*/ 162708 h 762"/>
                <a:gd name="T32" fmla="*/ 312204 w 470"/>
                <a:gd name="T33" fmla="*/ 227792 h 762"/>
                <a:gd name="T34" fmla="*/ 300423 w 470"/>
                <a:gd name="T35" fmla="*/ 248500 h 762"/>
                <a:gd name="T36" fmla="*/ 318094 w 470"/>
                <a:gd name="T37" fmla="*/ 272167 h 762"/>
                <a:gd name="T38" fmla="*/ 362274 w 470"/>
                <a:gd name="T39" fmla="*/ 334292 h 762"/>
                <a:gd name="T40" fmla="*/ 374056 w 470"/>
                <a:gd name="T41" fmla="*/ 372750 h 762"/>
                <a:gd name="T42" fmla="*/ 388782 w 470"/>
                <a:gd name="T43" fmla="*/ 384583 h 762"/>
                <a:gd name="T44" fmla="*/ 418235 w 470"/>
                <a:gd name="T45" fmla="*/ 396417 h 762"/>
                <a:gd name="T46" fmla="*/ 397618 w 470"/>
                <a:gd name="T47" fmla="*/ 449667 h 762"/>
                <a:gd name="T48" fmla="*/ 385837 w 470"/>
                <a:gd name="T49" fmla="*/ 482208 h 762"/>
                <a:gd name="T50" fmla="*/ 388782 w 470"/>
                <a:gd name="T51" fmla="*/ 497000 h 762"/>
                <a:gd name="T52" fmla="*/ 371110 w 470"/>
                <a:gd name="T53" fmla="*/ 520667 h 762"/>
                <a:gd name="T54" fmla="*/ 368165 w 470"/>
                <a:gd name="T55" fmla="*/ 541375 h 762"/>
                <a:gd name="T56" fmla="*/ 394673 w 470"/>
                <a:gd name="T57" fmla="*/ 559125 h 762"/>
                <a:gd name="T58" fmla="*/ 430017 w 470"/>
                <a:gd name="T59" fmla="*/ 532500 h 762"/>
                <a:gd name="T60" fmla="*/ 435907 w 470"/>
                <a:gd name="T61" fmla="*/ 544333 h 762"/>
                <a:gd name="T62" fmla="*/ 447689 w 470"/>
                <a:gd name="T63" fmla="*/ 553208 h 762"/>
                <a:gd name="T64" fmla="*/ 444743 w 470"/>
                <a:gd name="T65" fmla="*/ 600542 h 762"/>
                <a:gd name="T66" fmla="*/ 462415 w 470"/>
                <a:gd name="T67" fmla="*/ 636042 h 762"/>
                <a:gd name="T68" fmla="*/ 453579 w 470"/>
                <a:gd name="T69" fmla="*/ 656750 h 762"/>
                <a:gd name="T70" fmla="*/ 477142 w 470"/>
                <a:gd name="T71" fmla="*/ 677458 h 762"/>
                <a:gd name="T72" fmla="*/ 491868 w 470"/>
                <a:gd name="T73" fmla="*/ 701125 h 762"/>
                <a:gd name="T74" fmla="*/ 485978 w 470"/>
                <a:gd name="T75" fmla="*/ 724792 h 762"/>
                <a:gd name="T76" fmla="*/ 509540 w 470"/>
                <a:gd name="T77" fmla="*/ 748458 h 762"/>
                <a:gd name="T78" fmla="*/ 524267 w 470"/>
                <a:gd name="T79" fmla="*/ 730708 h 762"/>
                <a:gd name="T80" fmla="*/ 553720 w 470"/>
                <a:gd name="T81" fmla="*/ 742542 h 762"/>
                <a:gd name="T82" fmla="*/ 571392 w 470"/>
                <a:gd name="T83" fmla="*/ 730708 h 762"/>
                <a:gd name="T84" fmla="*/ 606736 w 470"/>
                <a:gd name="T85" fmla="*/ 736625 h 762"/>
                <a:gd name="T86" fmla="*/ 624408 w 470"/>
                <a:gd name="T87" fmla="*/ 742542 h 762"/>
                <a:gd name="T88" fmla="*/ 650916 w 470"/>
                <a:gd name="T89" fmla="*/ 730708 h 762"/>
                <a:gd name="T90" fmla="*/ 680369 w 470"/>
                <a:gd name="T91" fmla="*/ 733667 h 762"/>
                <a:gd name="T92" fmla="*/ 692150 w 470"/>
                <a:gd name="T93" fmla="*/ 763250 h 762"/>
                <a:gd name="T94" fmla="*/ 642080 w 470"/>
                <a:gd name="T95" fmla="*/ 1127125 h 762"/>
                <a:gd name="T96" fmla="*/ 318094 w 470"/>
                <a:gd name="T97" fmla="*/ 1067958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25" name="Freeform 82"/>
            <p:cNvSpPr>
              <a:spLocks/>
            </p:cNvSpPr>
            <p:nvPr/>
          </p:nvSpPr>
          <p:spPr bwMode="auto">
            <a:xfrm>
              <a:off x="2307723" y="2745144"/>
              <a:ext cx="861965" cy="1327239"/>
            </a:xfrm>
            <a:custGeom>
              <a:avLst/>
              <a:gdLst>
                <a:gd name="T0" fmla="*/ 108817 w 502"/>
                <a:gd name="T1" fmla="*/ 0 h 772"/>
                <a:gd name="T2" fmla="*/ 0 w 502"/>
                <a:gd name="T3" fmla="*/ 432869 h 772"/>
                <a:gd name="T4" fmla="*/ 476440 w 502"/>
                <a:gd name="T5" fmla="*/ 1136650 h 772"/>
                <a:gd name="T6" fmla="*/ 476440 w 502"/>
                <a:gd name="T7" fmla="*/ 1130761 h 772"/>
                <a:gd name="T8" fmla="*/ 482322 w 502"/>
                <a:gd name="T9" fmla="*/ 1118982 h 772"/>
                <a:gd name="T10" fmla="*/ 491145 w 502"/>
                <a:gd name="T11" fmla="*/ 1089535 h 772"/>
                <a:gd name="T12" fmla="*/ 485263 w 502"/>
                <a:gd name="T13" fmla="*/ 1077756 h 772"/>
                <a:gd name="T14" fmla="*/ 494086 w 502"/>
                <a:gd name="T15" fmla="*/ 1010028 h 772"/>
                <a:gd name="T16" fmla="*/ 488204 w 502"/>
                <a:gd name="T17" fmla="*/ 983526 h 772"/>
                <a:gd name="T18" fmla="*/ 494086 w 502"/>
                <a:gd name="T19" fmla="*/ 974692 h 772"/>
                <a:gd name="T20" fmla="*/ 511732 w 502"/>
                <a:gd name="T21" fmla="*/ 971747 h 772"/>
                <a:gd name="T22" fmla="*/ 535260 w 502"/>
                <a:gd name="T23" fmla="*/ 977637 h 772"/>
                <a:gd name="T24" fmla="*/ 541142 w 502"/>
                <a:gd name="T25" fmla="*/ 986471 h 772"/>
                <a:gd name="T26" fmla="*/ 541142 w 502"/>
                <a:gd name="T27" fmla="*/ 992360 h 772"/>
                <a:gd name="T28" fmla="*/ 549965 w 502"/>
                <a:gd name="T29" fmla="*/ 1001194 h 772"/>
                <a:gd name="T30" fmla="*/ 561729 w 502"/>
                <a:gd name="T31" fmla="*/ 1001194 h 772"/>
                <a:gd name="T32" fmla="*/ 585257 w 502"/>
                <a:gd name="T33" fmla="*/ 939356 h 772"/>
                <a:gd name="T34" fmla="*/ 597021 w 502"/>
                <a:gd name="T35" fmla="*/ 862794 h 772"/>
                <a:gd name="T36" fmla="*/ 738188 w 502"/>
                <a:gd name="T37" fmla="*/ 138400 h 772"/>
                <a:gd name="T38" fmla="*/ 420561 w 502"/>
                <a:gd name="T39" fmla="*/ 73617 h 772"/>
                <a:gd name="T40" fmla="*/ 108817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26" name="Freeform 83"/>
            <p:cNvSpPr>
              <a:spLocks/>
            </p:cNvSpPr>
            <p:nvPr/>
          </p:nvSpPr>
          <p:spPr bwMode="auto">
            <a:xfrm>
              <a:off x="3681304" y="3178906"/>
              <a:ext cx="984307" cy="778548"/>
            </a:xfrm>
            <a:custGeom>
              <a:avLst/>
              <a:gdLst>
                <a:gd name="T0" fmla="*/ 0 w 572"/>
                <a:gd name="T1" fmla="*/ 581570 h 454"/>
                <a:gd name="T2" fmla="*/ 79580 w 572"/>
                <a:gd name="T3" fmla="*/ 0 h 454"/>
                <a:gd name="T4" fmla="*/ 624854 w 572"/>
                <a:gd name="T5" fmla="*/ 61682 h 454"/>
                <a:gd name="T6" fmla="*/ 842963 w 572"/>
                <a:gd name="T7" fmla="*/ 79305 h 454"/>
                <a:gd name="T8" fmla="*/ 834121 w 572"/>
                <a:gd name="T9" fmla="*/ 226166 h 454"/>
                <a:gd name="T10" fmla="*/ 807594 w 572"/>
                <a:gd name="T11" fmla="*/ 666750 h 454"/>
                <a:gd name="T12" fmla="*/ 695592 w 572"/>
                <a:gd name="T13" fmla="*/ 657938 h 454"/>
                <a:gd name="T14" fmla="*/ 0 w 572"/>
                <a:gd name="T15" fmla="*/ 581570 h 4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2" h="454">
                  <a:moveTo>
                    <a:pt x="0" y="396"/>
                  </a:moveTo>
                  <a:lnTo>
                    <a:pt x="54" y="0"/>
                  </a:lnTo>
                  <a:lnTo>
                    <a:pt x="424" y="42"/>
                  </a:lnTo>
                  <a:lnTo>
                    <a:pt x="572" y="54"/>
                  </a:lnTo>
                  <a:lnTo>
                    <a:pt x="566" y="154"/>
                  </a:lnTo>
                  <a:lnTo>
                    <a:pt x="548" y="454"/>
                  </a:lnTo>
                  <a:lnTo>
                    <a:pt x="472" y="448"/>
                  </a:lnTo>
                  <a:lnTo>
                    <a:pt x="0" y="396"/>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27" name="Freeform 84"/>
            <p:cNvSpPr>
              <a:spLocks/>
            </p:cNvSpPr>
            <p:nvPr/>
          </p:nvSpPr>
          <p:spPr bwMode="auto">
            <a:xfrm>
              <a:off x="3544132" y="3857356"/>
              <a:ext cx="947233" cy="982454"/>
            </a:xfrm>
            <a:custGeom>
              <a:avLst/>
              <a:gdLst>
                <a:gd name="T0" fmla="*/ 117567 w 552"/>
                <a:gd name="T1" fmla="*/ 0 h 570"/>
                <a:gd name="T2" fmla="*/ 0 w 552"/>
                <a:gd name="T3" fmla="*/ 826614 h 570"/>
                <a:gd name="T4" fmla="*/ 0 w 552"/>
                <a:gd name="T5" fmla="*/ 826614 h 570"/>
                <a:gd name="T6" fmla="*/ 105810 w 552"/>
                <a:gd name="T7" fmla="*/ 841375 h 570"/>
                <a:gd name="T8" fmla="*/ 114628 w 552"/>
                <a:gd name="T9" fmla="*/ 776427 h 570"/>
                <a:gd name="T10" fmla="*/ 314492 w 552"/>
                <a:gd name="T11" fmla="*/ 800044 h 570"/>
                <a:gd name="T12" fmla="*/ 314492 w 552"/>
                <a:gd name="T13" fmla="*/ 797092 h 570"/>
                <a:gd name="T14" fmla="*/ 308614 w 552"/>
                <a:gd name="T15" fmla="*/ 785283 h 570"/>
                <a:gd name="T16" fmla="*/ 314492 w 552"/>
                <a:gd name="T17" fmla="*/ 779379 h 570"/>
                <a:gd name="T18" fmla="*/ 311553 w 552"/>
                <a:gd name="T19" fmla="*/ 776427 h 570"/>
                <a:gd name="T20" fmla="*/ 308614 w 552"/>
                <a:gd name="T21" fmla="*/ 770522 h 570"/>
                <a:gd name="T22" fmla="*/ 311553 w 552"/>
                <a:gd name="T23" fmla="*/ 767570 h 570"/>
                <a:gd name="T24" fmla="*/ 746551 w 552"/>
                <a:gd name="T25" fmla="*/ 811853 h 570"/>
                <a:gd name="T26" fmla="*/ 799456 w 552"/>
                <a:gd name="T27" fmla="*/ 150562 h 570"/>
                <a:gd name="T28" fmla="*/ 808274 w 552"/>
                <a:gd name="T29" fmla="*/ 150562 h 570"/>
                <a:gd name="T30" fmla="*/ 811213 w 552"/>
                <a:gd name="T31" fmla="*/ 76757 h 570"/>
                <a:gd name="T32" fmla="*/ 117567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28" name="Freeform 85"/>
            <p:cNvSpPr>
              <a:spLocks/>
            </p:cNvSpPr>
            <p:nvPr/>
          </p:nvSpPr>
          <p:spPr bwMode="auto">
            <a:xfrm>
              <a:off x="4409803" y="2906415"/>
              <a:ext cx="1121481" cy="552399"/>
            </a:xfrm>
            <a:custGeom>
              <a:avLst/>
              <a:gdLst>
                <a:gd name="T0" fmla="*/ 0 w 650"/>
                <a:gd name="T1" fmla="*/ 293835 h 322"/>
                <a:gd name="T2" fmla="*/ 23642 w 650"/>
                <a:gd name="T3" fmla="*/ 0 h 322"/>
                <a:gd name="T4" fmla="*/ 617636 w 650"/>
                <a:gd name="T5" fmla="*/ 32322 h 322"/>
                <a:gd name="T6" fmla="*/ 632411 w 650"/>
                <a:gd name="T7" fmla="*/ 55829 h 322"/>
                <a:gd name="T8" fmla="*/ 653098 w 650"/>
                <a:gd name="T9" fmla="*/ 55829 h 322"/>
                <a:gd name="T10" fmla="*/ 667874 w 650"/>
                <a:gd name="T11" fmla="*/ 49952 h 322"/>
                <a:gd name="T12" fmla="*/ 679695 w 650"/>
                <a:gd name="T13" fmla="*/ 58767 h 322"/>
                <a:gd name="T14" fmla="*/ 685605 w 650"/>
                <a:gd name="T15" fmla="*/ 76397 h 322"/>
                <a:gd name="T16" fmla="*/ 703336 w 650"/>
                <a:gd name="T17" fmla="*/ 82274 h 322"/>
                <a:gd name="T18" fmla="*/ 718112 w 650"/>
                <a:gd name="T19" fmla="*/ 76397 h 322"/>
                <a:gd name="T20" fmla="*/ 732888 w 650"/>
                <a:gd name="T21" fmla="*/ 67582 h 322"/>
                <a:gd name="T22" fmla="*/ 753574 w 650"/>
                <a:gd name="T23" fmla="*/ 67582 h 322"/>
                <a:gd name="T24" fmla="*/ 765395 w 650"/>
                <a:gd name="T25" fmla="*/ 70520 h 322"/>
                <a:gd name="T26" fmla="*/ 812678 w 650"/>
                <a:gd name="T27" fmla="*/ 99904 h 322"/>
                <a:gd name="T28" fmla="*/ 833365 w 650"/>
                <a:gd name="T29" fmla="*/ 117534 h 322"/>
                <a:gd name="T30" fmla="*/ 836320 w 650"/>
                <a:gd name="T31" fmla="*/ 132226 h 322"/>
                <a:gd name="T32" fmla="*/ 851096 w 650"/>
                <a:gd name="T33" fmla="*/ 141041 h 322"/>
                <a:gd name="T34" fmla="*/ 851096 w 650"/>
                <a:gd name="T35" fmla="*/ 149856 h 322"/>
                <a:gd name="T36" fmla="*/ 842230 w 650"/>
                <a:gd name="T37" fmla="*/ 170425 h 322"/>
                <a:gd name="T38" fmla="*/ 854051 w 650"/>
                <a:gd name="T39" fmla="*/ 182178 h 322"/>
                <a:gd name="T40" fmla="*/ 862917 w 650"/>
                <a:gd name="T41" fmla="*/ 205685 h 322"/>
                <a:gd name="T42" fmla="*/ 874737 w 650"/>
                <a:gd name="T43" fmla="*/ 217438 h 322"/>
                <a:gd name="T44" fmla="*/ 871782 w 650"/>
                <a:gd name="T45" fmla="*/ 229192 h 322"/>
                <a:gd name="T46" fmla="*/ 874737 w 650"/>
                <a:gd name="T47" fmla="*/ 240945 h 322"/>
                <a:gd name="T48" fmla="*/ 889513 w 650"/>
                <a:gd name="T49" fmla="*/ 252698 h 322"/>
                <a:gd name="T50" fmla="*/ 892469 w 650"/>
                <a:gd name="T51" fmla="*/ 264452 h 322"/>
                <a:gd name="T52" fmla="*/ 889513 w 650"/>
                <a:gd name="T53" fmla="*/ 276205 h 322"/>
                <a:gd name="T54" fmla="*/ 886558 w 650"/>
                <a:gd name="T55" fmla="*/ 299712 h 322"/>
                <a:gd name="T56" fmla="*/ 901334 w 650"/>
                <a:gd name="T57" fmla="*/ 305589 h 322"/>
                <a:gd name="T58" fmla="*/ 904289 w 650"/>
                <a:gd name="T59" fmla="*/ 317342 h 322"/>
                <a:gd name="T60" fmla="*/ 898379 w 650"/>
                <a:gd name="T61" fmla="*/ 329096 h 322"/>
                <a:gd name="T62" fmla="*/ 901334 w 650"/>
                <a:gd name="T63" fmla="*/ 340849 h 322"/>
                <a:gd name="T64" fmla="*/ 910200 w 650"/>
                <a:gd name="T65" fmla="*/ 352602 h 322"/>
                <a:gd name="T66" fmla="*/ 904289 w 650"/>
                <a:gd name="T67" fmla="*/ 364356 h 322"/>
                <a:gd name="T68" fmla="*/ 910200 w 650"/>
                <a:gd name="T69" fmla="*/ 379048 h 322"/>
                <a:gd name="T70" fmla="*/ 913155 w 650"/>
                <a:gd name="T71" fmla="*/ 384924 h 322"/>
                <a:gd name="T72" fmla="*/ 922020 w 650"/>
                <a:gd name="T73" fmla="*/ 399616 h 322"/>
                <a:gd name="T74" fmla="*/ 933841 w 650"/>
                <a:gd name="T75" fmla="*/ 411370 h 322"/>
                <a:gd name="T76" fmla="*/ 936796 w 650"/>
                <a:gd name="T77" fmla="*/ 431938 h 322"/>
                <a:gd name="T78" fmla="*/ 951572 w 650"/>
                <a:gd name="T79" fmla="*/ 449568 h 322"/>
                <a:gd name="T80" fmla="*/ 960438 w 650"/>
                <a:gd name="T81" fmla="*/ 452507 h 322"/>
                <a:gd name="T82" fmla="*/ 957483 w 650"/>
                <a:gd name="T83" fmla="*/ 470137 h 322"/>
                <a:gd name="T84" fmla="*/ 957483 w 650"/>
                <a:gd name="T85" fmla="*/ 473075 h 322"/>
                <a:gd name="T86" fmla="*/ 209819 w 650"/>
                <a:gd name="T87" fmla="*/ 458383 h 322"/>
                <a:gd name="T88" fmla="*/ 218684 w 650"/>
                <a:gd name="T89" fmla="*/ 311466 h 322"/>
                <a:gd name="T90" fmla="*/ 0 w 650"/>
                <a:gd name="T91" fmla="*/ 293835 h 322"/>
                <a:gd name="T92" fmla="*/ 0 w 650"/>
                <a:gd name="T93" fmla="*/ 293835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29" name="Freeform 86"/>
            <p:cNvSpPr>
              <a:spLocks/>
            </p:cNvSpPr>
            <p:nvPr/>
          </p:nvSpPr>
          <p:spPr bwMode="auto">
            <a:xfrm>
              <a:off x="4624830" y="3442130"/>
              <a:ext cx="1004698" cy="535715"/>
            </a:xfrm>
            <a:custGeom>
              <a:avLst/>
              <a:gdLst>
                <a:gd name="T0" fmla="*/ 26520 w 584"/>
                <a:gd name="T1" fmla="*/ 0 h 312"/>
                <a:gd name="T2" fmla="*/ 772025 w 584"/>
                <a:gd name="T3" fmla="*/ 14705 h 312"/>
                <a:gd name="T4" fmla="*/ 822118 w 584"/>
                <a:gd name="T5" fmla="*/ 52937 h 312"/>
                <a:gd name="T6" fmla="*/ 807385 w 584"/>
                <a:gd name="T7" fmla="*/ 70583 h 312"/>
                <a:gd name="T8" fmla="*/ 804438 w 584"/>
                <a:gd name="T9" fmla="*/ 88228 h 312"/>
                <a:gd name="T10" fmla="*/ 810332 w 584"/>
                <a:gd name="T11" fmla="*/ 97051 h 312"/>
                <a:gd name="T12" fmla="*/ 822118 w 584"/>
                <a:gd name="T13" fmla="*/ 102933 h 312"/>
                <a:gd name="T14" fmla="*/ 830958 w 584"/>
                <a:gd name="T15" fmla="*/ 129402 h 312"/>
                <a:gd name="T16" fmla="*/ 842745 w 584"/>
                <a:gd name="T17" fmla="*/ 135284 h 312"/>
                <a:gd name="T18" fmla="*/ 851585 w 584"/>
                <a:gd name="T19" fmla="*/ 138225 h 312"/>
                <a:gd name="T20" fmla="*/ 857478 w 584"/>
                <a:gd name="T21" fmla="*/ 141166 h 312"/>
                <a:gd name="T22" fmla="*/ 860425 w 584"/>
                <a:gd name="T23" fmla="*/ 458788 h 312"/>
                <a:gd name="T24" fmla="*/ 0 w 584"/>
                <a:gd name="T25" fmla="*/ 441142 h 312"/>
                <a:gd name="T26" fmla="*/ 26520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30" name="Freeform 87"/>
            <p:cNvSpPr>
              <a:spLocks/>
            </p:cNvSpPr>
            <p:nvPr/>
          </p:nvSpPr>
          <p:spPr bwMode="auto">
            <a:xfrm>
              <a:off x="5299572" y="1859082"/>
              <a:ext cx="895331" cy="1006551"/>
            </a:xfrm>
            <a:custGeom>
              <a:avLst/>
              <a:gdLst>
                <a:gd name="T0" fmla="*/ 74012 w 518"/>
                <a:gd name="T1" fmla="*/ 593372 h 584"/>
                <a:gd name="T2" fmla="*/ 32565 w 518"/>
                <a:gd name="T3" fmla="*/ 546138 h 584"/>
                <a:gd name="T4" fmla="*/ 59209 w 518"/>
                <a:gd name="T5" fmla="*/ 510713 h 584"/>
                <a:gd name="T6" fmla="*/ 59209 w 518"/>
                <a:gd name="T7" fmla="*/ 478240 h 584"/>
                <a:gd name="T8" fmla="*/ 44407 w 518"/>
                <a:gd name="T9" fmla="*/ 404438 h 584"/>
                <a:gd name="T10" fmla="*/ 41447 w 518"/>
                <a:gd name="T11" fmla="*/ 369012 h 584"/>
                <a:gd name="T12" fmla="*/ 35526 w 518"/>
                <a:gd name="T13" fmla="*/ 280449 h 584"/>
                <a:gd name="T14" fmla="*/ 14802 w 518"/>
                <a:gd name="T15" fmla="*/ 224360 h 584"/>
                <a:gd name="T16" fmla="*/ 2960 w 518"/>
                <a:gd name="T17" fmla="*/ 135797 h 584"/>
                <a:gd name="T18" fmla="*/ 11842 w 518"/>
                <a:gd name="T19" fmla="*/ 100371 h 584"/>
                <a:gd name="T20" fmla="*/ 0 w 518"/>
                <a:gd name="T21" fmla="*/ 53138 h 584"/>
                <a:gd name="T22" fmla="*/ 198352 w 518"/>
                <a:gd name="T23" fmla="*/ 20665 h 584"/>
                <a:gd name="T24" fmla="*/ 216115 w 518"/>
                <a:gd name="T25" fmla="*/ 0 h 584"/>
                <a:gd name="T26" fmla="*/ 239798 w 518"/>
                <a:gd name="T27" fmla="*/ 41329 h 584"/>
                <a:gd name="T28" fmla="*/ 242759 w 518"/>
                <a:gd name="T29" fmla="*/ 82659 h 584"/>
                <a:gd name="T30" fmla="*/ 272364 w 518"/>
                <a:gd name="T31" fmla="*/ 94467 h 584"/>
                <a:gd name="T32" fmla="*/ 296047 w 518"/>
                <a:gd name="T33" fmla="*/ 106276 h 584"/>
                <a:gd name="T34" fmla="*/ 331573 w 518"/>
                <a:gd name="T35" fmla="*/ 106276 h 584"/>
                <a:gd name="T36" fmla="*/ 334534 w 518"/>
                <a:gd name="T37" fmla="*/ 121036 h 584"/>
                <a:gd name="T38" fmla="*/ 373020 w 518"/>
                <a:gd name="T39" fmla="*/ 109228 h 584"/>
                <a:gd name="T40" fmla="*/ 444071 w 518"/>
                <a:gd name="T41" fmla="*/ 115132 h 584"/>
                <a:gd name="T42" fmla="*/ 447032 w 518"/>
                <a:gd name="T43" fmla="*/ 121036 h 584"/>
                <a:gd name="T44" fmla="*/ 458874 w 518"/>
                <a:gd name="T45" fmla="*/ 126940 h 584"/>
                <a:gd name="T46" fmla="*/ 470716 w 518"/>
                <a:gd name="T47" fmla="*/ 150557 h 584"/>
                <a:gd name="T48" fmla="*/ 491439 w 518"/>
                <a:gd name="T49" fmla="*/ 141701 h 584"/>
                <a:gd name="T50" fmla="*/ 509202 w 518"/>
                <a:gd name="T51" fmla="*/ 141701 h 584"/>
                <a:gd name="T52" fmla="*/ 538806 w 518"/>
                <a:gd name="T53" fmla="*/ 162365 h 584"/>
                <a:gd name="T54" fmla="*/ 556569 w 518"/>
                <a:gd name="T55" fmla="*/ 180078 h 584"/>
                <a:gd name="T56" fmla="*/ 586174 w 518"/>
                <a:gd name="T57" fmla="*/ 177126 h 584"/>
                <a:gd name="T58" fmla="*/ 630581 w 518"/>
                <a:gd name="T59" fmla="*/ 153509 h 584"/>
                <a:gd name="T60" fmla="*/ 695712 w 518"/>
                <a:gd name="T61" fmla="*/ 165318 h 584"/>
                <a:gd name="T62" fmla="*/ 713474 w 518"/>
                <a:gd name="T63" fmla="*/ 171222 h 584"/>
                <a:gd name="T64" fmla="*/ 740119 w 518"/>
                <a:gd name="T65" fmla="*/ 177126 h 584"/>
                <a:gd name="T66" fmla="*/ 751961 w 518"/>
                <a:gd name="T67" fmla="*/ 188934 h 584"/>
                <a:gd name="T68" fmla="*/ 698672 w 518"/>
                <a:gd name="T69" fmla="*/ 212551 h 584"/>
                <a:gd name="T70" fmla="*/ 672028 w 518"/>
                <a:gd name="T71" fmla="*/ 233216 h 584"/>
                <a:gd name="T72" fmla="*/ 627621 w 518"/>
                <a:gd name="T73" fmla="*/ 256833 h 584"/>
                <a:gd name="T74" fmla="*/ 509202 w 518"/>
                <a:gd name="T75" fmla="*/ 371965 h 584"/>
                <a:gd name="T76" fmla="*/ 494399 w 518"/>
                <a:gd name="T77" fmla="*/ 389677 h 584"/>
                <a:gd name="T78" fmla="*/ 491439 w 518"/>
                <a:gd name="T79" fmla="*/ 478240 h 584"/>
                <a:gd name="T80" fmla="*/ 449992 w 518"/>
                <a:gd name="T81" fmla="*/ 504809 h 584"/>
                <a:gd name="T82" fmla="*/ 447032 w 518"/>
                <a:gd name="T83" fmla="*/ 522522 h 584"/>
                <a:gd name="T84" fmla="*/ 452953 w 518"/>
                <a:gd name="T85" fmla="*/ 552043 h 584"/>
                <a:gd name="T86" fmla="*/ 455913 w 518"/>
                <a:gd name="T87" fmla="*/ 587468 h 584"/>
                <a:gd name="T88" fmla="*/ 452953 w 518"/>
                <a:gd name="T89" fmla="*/ 628797 h 584"/>
                <a:gd name="T90" fmla="*/ 458874 w 518"/>
                <a:gd name="T91" fmla="*/ 673079 h 584"/>
                <a:gd name="T92" fmla="*/ 473676 w 518"/>
                <a:gd name="T93" fmla="*/ 687839 h 584"/>
                <a:gd name="T94" fmla="*/ 506241 w 518"/>
                <a:gd name="T95" fmla="*/ 696695 h 584"/>
                <a:gd name="T96" fmla="*/ 515123 w 518"/>
                <a:gd name="T97" fmla="*/ 708504 h 584"/>
                <a:gd name="T98" fmla="*/ 556569 w 518"/>
                <a:gd name="T99" fmla="*/ 743929 h 584"/>
                <a:gd name="T100" fmla="*/ 618739 w 518"/>
                <a:gd name="T101" fmla="*/ 788211 h 584"/>
                <a:gd name="T102" fmla="*/ 621700 w 518"/>
                <a:gd name="T103" fmla="*/ 814779 h 584"/>
                <a:gd name="T104" fmla="*/ 74012 w 518"/>
                <a:gd name="T105" fmla="*/ 862013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31" name="Freeform 88"/>
            <p:cNvSpPr>
              <a:spLocks/>
            </p:cNvSpPr>
            <p:nvPr/>
          </p:nvSpPr>
          <p:spPr bwMode="auto">
            <a:xfrm>
              <a:off x="5473819" y="3343884"/>
              <a:ext cx="910160" cy="782256"/>
            </a:xfrm>
            <a:custGeom>
              <a:avLst/>
              <a:gdLst>
                <a:gd name="T0" fmla="*/ 655458 w 528"/>
                <a:gd name="T1" fmla="*/ 593530 h 456"/>
                <a:gd name="T2" fmla="*/ 664315 w 528"/>
                <a:gd name="T3" fmla="*/ 608221 h 456"/>
                <a:gd name="T4" fmla="*/ 667268 w 528"/>
                <a:gd name="T5" fmla="*/ 631728 h 456"/>
                <a:gd name="T6" fmla="*/ 637742 w 528"/>
                <a:gd name="T7" fmla="*/ 661110 h 456"/>
                <a:gd name="T8" fmla="*/ 714508 w 528"/>
                <a:gd name="T9" fmla="*/ 664048 h 456"/>
                <a:gd name="T10" fmla="*/ 717460 w 528"/>
                <a:gd name="T11" fmla="*/ 634666 h 456"/>
                <a:gd name="T12" fmla="*/ 732223 w 528"/>
                <a:gd name="T13" fmla="*/ 590592 h 456"/>
                <a:gd name="T14" fmla="*/ 755843 w 528"/>
                <a:gd name="T15" fmla="*/ 572962 h 456"/>
                <a:gd name="T16" fmla="*/ 767653 w 528"/>
                <a:gd name="T17" fmla="*/ 570024 h 456"/>
                <a:gd name="T18" fmla="*/ 776510 w 528"/>
                <a:gd name="T19" fmla="*/ 520073 h 456"/>
                <a:gd name="T20" fmla="*/ 764700 w 528"/>
                <a:gd name="T21" fmla="*/ 514197 h 456"/>
                <a:gd name="T22" fmla="*/ 761748 w 528"/>
                <a:gd name="T23" fmla="*/ 508320 h 456"/>
                <a:gd name="T24" fmla="*/ 752890 w 528"/>
                <a:gd name="T25" fmla="*/ 514197 h 456"/>
                <a:gd name="T26" fmla="*/ 723365 w 528"/>
                <a:gd name="T27" fmla="*/ 475999 h 456"/>
                <a:gd name="T28" fmla="*/ 732223 w 528"/>
                <a:gd name="T29" fmla="*/ 461308 h 456"/>
                <a:gd name="T30" fmla="*/ 723365 w 528"/>
                <a:gd name="T31" fmla="*/ 443678 h 456"/>
                <a:gd name="T32" fmla="*/ 684983 w 528"/>
                <a:gd name="T33" fmla="*/ 387851 h 456"/>
                <a:gd name="T34" fmla="*/ 634790 w 528"/>
                <a:gd name="T35" fmla="*/ 364345 h 456"/>
                <a:gd name="T36" fmla="*/ 608217 w 528"/>
                <a:gd name="T37" fmla="*/ 329086 h 456"/>
                <a:gd name="T38" fmla="*/ 634790 w 528"/>
                <a:gd name="T39" fmla="*/ 293827 h 456"/>
                <a:gd name="T40" fmla="*/ 637742 w 528"/>
                <a:gd name="T41" fmla="*/ 255629 h 456"/>
                <a:gd name="T42" fmla="*/ 605265 w 528"/>
                <a:gd name="T43" fmla="*/ 232123 h 456"/>
                <a:gd name="T44" fmla="*/ 584597 w 528"/>
                <a:gd name="T45" fmla="*/ 249753 h 456"/>
                <a:gd name="T46" fmla="*/ 560977 w 528"/>
                <a:gd name="T47" fmla="*/ 190987 h 456"/>
                <a:gd name="T48" fmla="*/ 516689 w 528"/>
                <a:gd name="T49" fmla="*/ 155728 h 456"/>
                <a:gd name="T50" fmla="*/ 484212 w 528"/>
                <a:gd name="T51" fmla="*/ 105778 h 456"/>
                <a:gd name="T52" fmla="*/ 472402 w 528"/>
                <a:gd name="T53" fmla="*/ 55827 h 456"/>
                <a:gd name="T54" fmla="*/ 478307 w 528"/>
                <a:gd name="T55" fmla="*/ 32321 h 456"/>
                <a:gd name="T56" fmla="*/ 0 w 528"/>
                <a:gd name="T57" fmla="*/ 11753 h 456"/>
                <a:gd name="T58" fmla="*/ 20668 w 528"/>
                <a:gd name="T59" fmla="*/ 38197 h 456"/>
                <a:gd name="T60" fmla="*/ 38383 w 528"/>
                <a:gd name="T61" fmla="*/ 76395 h 456"/>
                <a:gd name="T62" fmla="*/ 44288 w 528"/>
                <a:gd name="T63" fmla="*/ 96963 h 456"/>
                <a:gd name="T64" fmla="*/ 94480 w 528"/>
                <a:gd name="T65" fmla="*/ 138099 h 456"/>
                <a:gd name="T66" fmla="*/ 76765 w 528"/>
                <a:gd name="T67" fmla="*/ 173358 h 456"/>
                <a:gd name="T68" fmla="*/ 94480 w 528"/>
                <a:gd name="T69" fmla="*/ 188049 h 456"/>
                <a:gd name="T70" fmla="*/ 115148 w 528"/>
                <a:gd name="T71" fmla="*/ 220370 h 456"/>
                <a:gd name="T72" fmla="*/ 129911 w 528"/>
                <a:gd name="T73" fmla="*/ 226247 h 456"/>
                <a:gd name="T74" fmla="*/ 135816 w 528"/>
                <a:gd name="T75" fmla="*/ 61703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32" name="Freeform 89"/>
            <p:cNvSpPr>
              <a:spLocks/>
            </p:cNvSpPr>
            <p:nvPr/>
          </p:nvSpPr>
          <p:spPr bwMode="auto">
            <a:xfrm>
              <a:off x="5716652" y="4645172"/>
              <a:ext cx="774841" cy="667328"/>
            </a:xfrm>
            <a:custGeom>
              <a:avLst/>
              <a:gdLst>
                <a:gd name="T0" fmla="*/ 355487 w 448"/>
                <a:gd name="T1" fmla="*/ 11784 h 388"/>
                <a:gd name="T2" fmla="*/ 379186 w 448"/>
                <a:gd name="T3" fmla="*/ 85430 h 388"/>
                <a:gd name="T4" fmla="*/ 373261 w 448"/>
                <a:gd name="T5" fmla="*/ 114889 h 388"/>
                <a:gd name="T6" fmla="*/ 337712 w 448"/>
                <a:gd name="T7" fmla="*/ 185590 h 388"/>
                <a:gd name="T8" fmla="*/ 545079 w 448"/>
                <a:gd name="T9" fmla="*/ 282804 h 388"/>
                <a:gd name="T10" fmla="*/ 545079 w 448"/>
                <a:gd name="T11" fmla="*/ 344668 h 388"/>
                <a:gd name="T12" fmla="*/ 542117 w 448"/>
                <a:gd name="T13" fmla="*/ 391802 h 388"/>
                <a:gd name="T14" fmla="*/ 494719 w 448"/>
                <a:gd name="T15" fmla="*/ 380018 h 388"/>
                <a:gd name="T16" fmla="*/ 482869 w 448"/>
                <a:gd name="T17" fmla="*/ 421260 h 388"/>
                <a:gd name="T18" fmla="*/ 533230 w 448"/>
                <a:gd name="T19" fmla="*/ 412423 h 388"/>
                <a:gd name="T20" fmla="*/ 565816 w 448"/>
                <a:gd name="T21" fmla="*/ 406531 h 388"/>
                <a:gd name="T22" fmla="*/ 553967 w 448"/>
                <a:gd name="T23" fmla="*/ 427152 h 388"/>
                <a:gd name="T24" fmla="*/ 571741 w 448"/>
                <a:gd name="T25" fmla="*/ 441881 h 388"/>
                <a:gd name="T26" fmla="*/ 613214 w 448"/>
                <a:gd name="T27" fmla="*/ 409477 h 388"/>
                <a:gd name="T28" fmla="*/ 633951 w 448"/>
                <a:gd name="T29" fmla="*/ 412423 h 388"/>
                <a:gd name="T30" fmla="*/ 630989 w 448"/>
                <a:gd name="T31" fmla="*/ 435990 h 388"/>
                <a:gd name="T32" fmla="*/ 583591 w 448"/>
                <a:gd name="T33" fmla="*/ 483124 h 388"/>
                <a:gd name="T34" fmla="*/ 613214 w 448"/>
                <a:gd name="T35" fmla="*/ 521420 h 388"/>
                <a:gd name="T36" fmla="*/ 657650 w 448"/>
                <a:gd name="T37" fmla="*/ 556771 h 388"/>
                <a:gd name="T38" fmla="*/ 613214 w 448"/>
                <a:gd name="T39" fmla="*/ 544987 h 388"/>
                <a:gd name="T40" fmla="*/ 551004 w 448"/>
                <a:gd name="T41" fmla="*/ 509637 h 388"/>
                <a:gd name="T42" fmla="*/ 527305 w 448"/>
                <a:gd name="T43" fmla="*/ 536149 h 388"/>
                <a:gd name="T44" fmla="*/ 512493 w 448"/>
                <a:gd name="T45" fmla="*/ 559716 h 388"/>
                <a:gd name="T46" fmla="*/ 488794 w 448"/>
                <a:gd name="T47" fmla="*/ 542041 h 388"/>
                <a:gd name="T48" fmla="*/ 465095 w 448"/>
                <a:gd name="T49" fmla="*/ 542041 h 388"/>
                <a:gd name="T50" fmla="*/ 420659 w 448"/>
                <a:gd name="T51" fmla="*/ 553825 h 388"/>
                <a:gd name="T52" fmla="*/ 352524 w 448"/>
                <a:gd name="T53" fmla="*/ 509637 h 388"/>
                <a:gd name="T54" fmla="*/ 325863 w 448"/>
                <a:gd name="T55" fmla="*/ 489015 h 388"/>
                <a:gd name="T56" fmla="*/ 319938 w 448"/>
                <a:gd name="T57" fmla="*/ 480178 h 388"/>
                <a:gd name="T58" fmla="*/ 293276 w 448"/>
                <a:gd name="T59" fmla="*/ 477232 h 388"/>
                <a:gd name="T60" fmla="*/ 281427 w 448"/>
                <a:gd name="T61" fmla="*/ 465448 h 388"/>
                <a:gd name="T62" fmla="*/ 263653 w 448"/>
                <a:gd name="T63" fmla="*/ 503745 h 388"/>
                <a:gd name="T64" fmla="*/ 121458 w 448"/>
                <a:gd name="T65" fmla="*/ 480178 h 388"/>
                <a:gd name="T66" fmla="*/ 26661 w 448"/>
                <a:gd name="T67" fmla="*/ 477232 h 388"/>
                <a:gd name="T68" fmla="*/ 44436 w 448"/>
                <a:gd name="T69" fmla="*/ 453665 h 388"/>
                <a:gd name="T70" fmla="*/ 47398 w 448"/>
                <a:gd name="T71" fmla="*/ 397693 h 388"/>
                <a:gd name="T72" fmla="*/ 53323 w 448"/>
                <a:gd name="T73" fmla="*/ 365289 h 388"/>
                <a:gd name="T74" fmla="*/ 71097 w 448"/>
                <a:gd name="T75" fmla="*/ 315209 h 388"/>
                <a:gd name="T76" fmla="*/ 56285 w 448"/>
                <a:gd name="T77" fmla="*/ 262183 h 388"/>
                <a:gd name="T78" fmla="*/ 50361 w 448"/>
                <a:gd name="T79" fmla="*/ 244508 h 388"/>
                <a:gd name="T80" fmla="*/ 32586 w 448"/>
                <a:gd name="T81" fmla="*/ 217995 h 388"/>
                <a:gd name="T82" fmla="*/ 8887 w 448"/>
                <a:gd name="T83" fmla="*/ 164969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33" name="Freeform 90"/>
            <p:cNvSpPr>
              <a:spLocks/>
            </p:cNvSpPr>
            <p:nvPr/>
          </p:nvSpPr>
          <p:spPr bwMode="auto">
            <a:xfrm>
              <a:off x="6024364" y="2987977"/>
              <a:ext cx="541276" cy="960210"/>
            </a:xfrm>
            <a:custGeom>
              <a:avLst/>
              <a:gdLst>
                <a:gd name="T0" fmla="*/ 76766 w 314"/>
                <a:gd name="T1" fmla="*/ 20632 h 558"/>
                <a:gd name="T2" fmla="*/ 103339 w 314"/>
                <a:gd name="T3" fmla="*/ 44211 h 558"/>
                <a:gd name="T4" fmla="*/ 126960 w 314"/>
                <a:gd name="T5" fmla="*/ 67790 h 558"/>
                <a:gd name="T6" fmla="*/ 132865 w 314"/>
                <a:gd name="T7" fmla="*/ 106106 h 558"/>
                <a:gd name="T8" fmla="*/ 118102 w 314"/>
                <a:gd name="T9" fmla="*/ 129686 h 558"/>
                <a:gd name="T10" fmla="*/ 100387 w 314"/>
                <a:gd name="T11" fmla="*/ 162107 h 558"/>
                <a:gd name="T12" fmla="*/ 76766 w 314"/>
                <a:gd name="T13" fmla="*/ 173897 h 558"/>
                <a:gd name="T14" fmla="*/ 44288 w 314"/>
                <a:gd name="T15" fmla="*/ 182739 h 558"/>
                <a:gd name="T16" fmla="*/ 38383 w 314"/>
                <a:gd name="T17" fmla="*/ 209266 h 558"/>
                <a:gd name="T18" fmla="*/ 56098 w 314"/>
                <a:gd name="T19" fmla="*/ 232845 h 558"/>
                <a:gd name="T20" fmla="*/ 35431 w 314"/>
                <a:gd name="T21" fmla="*/ 291793 h 558"/>
                <a:gd name="T22" fmla="*/ 11810 w 314"/>
                <a:gd name="T23" fmla="*/ 312425 h 558"/>
                <a:gd name="T24" fmla="*/ 5905 w 314"/>
                <a:gd name="T25" fmla="*/ 336004 h 558"/>
                <a:gd name="T26" fmla="*/ 0 w 314"/>
                <a:gd name="T27" fmla="*/ 359583 h 558"/>
                <a:gd name="T28" fmla="*/ 11810 w 314"/>
                <a:gd name="T29" fmla="*/ 409689 h 558"/>
                <a:gd name="T30" fmla="*/ 44288 w 314"/>
                <a:gd name="T31" fmla="*/ 459795 h 558"/>
                <a:gd name="T32" fmla="*/ 88576 w 314"/>
                <a:gd name="T33" fmla="*/ 495163 h 558"/>
                <a:gd name="T34" fmla="*/ 112197 w 314"/>
                <a:gd name="T35" fmla="*/ 554111 h 558"/>
                <a:gd name="T36" fmla="*/ 132865 w 314"/>
                <a:gd name="T37" fmla="*/ 536427 h 558"/>
                <a:gd name="T38" fmla="*/ 165343 w 314"/>
                <a:gd name="T39" fmla="*/ 560006 h 558"/>
                <a:gd name="T40" fmla="*/ 162390 w 314"/>
                <a:gd name="T41" fmla="*/ 598322 h 558"/>
                <a:gd name="T42" fmla="*/ 135817 w 314"/>
                <a:gd name="T43" fmla="*/ 633691 h 558"/>
                <a:gd name="T44" fmla="*/ 162390 w 314"/>
                <a:gd name="T45" fmla="*/ 669060 h 558"/>
                <a:gd name="T46" fmla="*/ 212583 w 314"/>
                <a:gd name="T47" fmla="*/ 692639 h 558"/>
                <a:gd name="T48" fmla="*/ 250967 w 314"/>
                <a:gd name="T49" fmla="*/ 748640 h 558"/>
                <a:gd name="T50" fmla="*/ 259824 w 314"/>
                <a:gd name="T51" fmla="*/ 766324 h 558"/>
                <a:gd name="T52" fmla="*/ 250967 w 314"/>
                <a:gd name="T53" fmla="*/ 781061 h 558"/>
                <a:gd name="T54" fmla="*/ 280492 w 314"/>
                <a:gd name="T55" fmla="*/ 819378 h 558"/>
                <a:gd name="T56" fmla="*/ 289350 w 314"/>
                <a:gd name="T57" fmla="*/ 813483 h 558"/>
                <a:gd name="T58" fmla="*/ 298207 w 314"/>
                <a:gd name="T59" fmla="*/ 792851 h 558"/>
                <a:gd name="T60" fmla="*/ 330685 w 314"/>
                <a:gd name="T61" fmla="*/ 786956 h 558"/>
                <a:gd name="T62" fmla="*/ 360211 w 314"/>
                <a:gd name="T63" fmla="*/ 804641 h 558"/>
                <a:gd name="T64" fmla="*/ 369068 w 314"/>
                <a:gd name="T65" fmla="*/ 769272 h 558"/>
                <a:gd name="T66" fmla="*/ 377926 w 314"/>
                <a:gd name="T67" fmla="*/ 745693 h 558"/>
                <a:gd name="T68" fmla="*/ 416309 w 314"/>
                <a:gd name="T69" fmla="*/ 733903 h 558"/>
                <a:gd name="T70" fmla="*/ 401546 w 314"/>
                <a:gd name="T71" fmla="*/ 713271 h 558"/>
                <a:gd name="T72" fmla="*/ 410404 w 314"/>
                <a:gd name="T73" fmla="*/ 698534 h 558"/>
                <a:gd name="T74" fmla="*/ 413357 w 314"/>
                <a:gd name="T75" fmla="*/ 689692 h 558"/>
                <a:gd name="T76" fmla="*/ 410404 w 314"/>
                <a:gd name="T77" fmla="*/ 677902 h 558"/>
                <a:gd name="T78" fmla="*/ 419262 w 314"/>
                <a:gd name="T79" fmla="*/ 630744 h 558"/>
                <a:gd name="T80" fmla="*/ 445835 w 314"/>
                <a:gd name="T81" fmla="*/ 589480 h 558"/>
                <a:gd name="T82" fmla="*/ 463550 w 314"/>
                <a:gd name="T83" fmla="*/ 551164 h 558"/>
                <a:gd name="T84" fmla="*/ 445835 w 314"/>
                <a:gd name="T85" fmla="*/ 495163 h 558"/>
                <a:gd name="T86" fmla="*/ 445835 w 314"/>
                <a:gd name="T87" fmla="*/ 462742 h 558"/>
                <a:gd name="T88" fmla="*/ 422214 w 314"/>
                <a:gd name="T89" fmla="*/ 109054 h 558"/>
                <a:gd name="T90" fmla="*/ 413357 w 314"/>
                <a:gd name="T91" fmla="*/ 97264 h 558"/>
                <a:gd name="T92" fmla="*/ 401546 w 314"/>
                <a:gd name="T93" fmla="*/ 56001 h 558"/>
                <a:gd name="T94" fmla="*/ 380879 w 314"/>
                <a:gd name="T95" fmla="*/ 26527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34" name="Freeform 91"/>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bg1">
                <a:lumMod val="85000"/>
              </a:schemeClr>
            </a:solidFill>
            <a:ln w="9525">
              <a:solidFill>
                <a:schemeClr val="bg1"/>
              </a:solidFill>
              <a:round/>
              <a:headEnd/>
              <a:tailEnd/>
            </a:ln>
          </p:spPr>
          <p:txBody>
            <a:bodyPr/>
            <a:lstStyle/>
            <a:p>
              <a:endParaRPr lang="en-US" sz="1350" dirty="0"/>
            </a:p>
          </p:txBody>
        </p:sp>
        <p:sp>
          <p:nvSpPr>
            <p:cNvPr id="35" name="Freeform 92"/>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bg1">
                <a:lumMod val="85000"/>
              </a:schemeClr>
            </a:solidFill>
            <a:ln w="9525">
              <a:solidFill>
                <a:schemeClr val="bg1"/>
              </a:solidFill>
              <a:round/>
              <a:headEnd/>
              <a:tailEnd/>
            </a:ln>
          </p:spPr>
          <p:txBody>
            <a:bodyPr/>
            <a:lstStyle/>
            <a:p>
              <a:endParaRPr lang="en-US" sz="1350" dirty="0"/>
            </a:p>
          </p:txBody>
        </p:sp>
        <p:sp>
          <p:nvSpPr>
            <p:cNvPr id="36" name="Freeform 93"/>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bg1">
                <a:lumMod val="85000"/>
              </a:schemeClr>
            </a:solidFill>
            <a:ln w="12700">
              <a:solidFill>
                <a:schemeClr val="bg1"/>
              </a:solidFill>
              <a:prstDash val="solid"/>
              <a:round/>
              <a:headEnd/>
              <a:tailEnd/>
            </a:ln>
          </p:spPr>
          <p:txBody>
            <a:bodyPr/>
            <a:lstStyle/>
            <a:p>
              <a:endParaRPr lang="en-US" sz="1350" dirty="0"/>
            </a:p>
          </p:txBody>
        </p:sp>
        <p:sp>
          <p:nvSpPr>
            <p:cNvPr id="37" name="Freeform 94"/>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bg1">
                <a:lumMod val="85000"/>
              </a:schemeClr>
            </a:solidFill>
            <a:ln w="12700">
              <a:solidFill>
                <a:schemeClr val="bg1"/>
              </a:solidFill>
              <a:prstDash val="solid"/>
              <a:round/>
              <a:headEnd/>
              <a:tailEnd/>
            </a:ln>
          </p:spPr>
          <p:txBody>
            <a:bodyPr/>
            <a:lstStyle/>
            <a:p>
              <a:endParaRPr lang="en-US" sz="1350" dirty="0"/>
            </a:p>
          </p:txBody>
        </p:sp>
        <p:sp>
          <p:nvSpPr>
            <p:cNvPr id="38" name="Freeform 95"/>
            <p:cNvSpPr>
              <a:spLocks/>
            </p:cNvSpPr>
            <p:nvPr/>
          </p:nvSpPr>
          <p:spPr bwMode="auto">
            <a:xfrm>
              <a:off x="6593445" y="2383674"/>
              <a:ext cx="528301" cy="721085"/>
            </a:xfrm>
            <a:custGeom>
              <a:avLst/>
              <a:gdLst>
                <a:gd name="T0" fmla="*/ 227698 w 306"/>
                <a:gd name="T1" fmla="*/ 591072 h 420"/>
                <a:gd name="T2" fmla="*/ 369639 w 306"/>
                <a:gd name="T3" fmla="*/ 576369 h 420"/>
                <a:gd name="T4" fmla="*/ 390339 w 306"/>
                <a:gd name="T5" fmla="*/ 538140 h 420"/>
                <a:gd name="T6" fmla="*/ 393296 w 306"/>
                <a:gd name="T7" fmla="*/ 505793 h 420"/>
                <a:gd name="T8" fmla="*/ 419910 w 306"/>
                <a:gd name="T9" fmla="*/ 473446 h 420"/>
                <a:gd name="T10" fmla="*/ 422867 w 306"/>
                <a:gd name="T11" fmla="*/ 449921 h 420"/>
                <a:gd name="T12" fmla="*/ 434695 w 306"/>
                <a:gd name="T13" fmla="*/ 429336 h 420"/>
                <a:gd name="T14" fmla="*/ 440610 w 306"/>
                <a:gd name="T15" fmla="*/ 441099 h 420"/>
                <a:gd name="T16" fmla="*/ 452438 w 306"/>
                <a:gd name="T17" fmla="*/ 432277 h 420"/>
                <a:gd name="T18" fmla="*/ 449481 w 306"/>
                <a:gd name="T19" fmla="*/ 402870 h 420"/>
                <a:gd name="T20" fmla="*/ 446524 w 306"/>
                <a:gd name="T21" fmla="*/ 361701 h 420"/>
                <a:gd name="T22" fmla="*/ 408081 w 306"/>
                <a:gd name="T23" fmla="*/ 244075 h 420"/>
                <a:gd name="T24" fmla="*/ 363725 w 306"/>
                <a:gd name="T25" fmla="*/ 241134 h 420"/>
                <a:gd name="T26" fmla="*/ 310497 w 306"/>
                <a:gd name="T27" fmla="*/ 311710 h 420"/>
                <a:gd name="T28" fmla="*/ 304582 w 306"/>
                <a:gd name="T29" fmla="*/ 308769 h 420"/>
                <a:gd name="T30" fmla="*/ 283883 w 306"/>
                <a:gd name="T31" fmla="*/ 297006 h 420"/>
                <a:gd name="T32" fmla="*/ 283883 w 306"/>
                <a:gd name="T33" fmla="*/ 261718 h 420"/>
                <a:gd name="T34" fmla="*/ 310497 w 306"/>
                <a:gd name="T35" fmla="*/ 241134 h 420"/>
                <a:gd name="T36" fmla="*/ 313454 w 306"/>
                <a:gd name="T37" fmla="*/ 223490 h 420"/>
                <a:gd name="T38" fmla="*/ 325282 w 306"/>
                <a:gd name="T39" fmla="*/ 208787 h 420"/>
                <a:gd name="T40" fmla="*/ 334154 w 306"/>
                <a:gd name="T41" fmla="*/ 152914 h 420"/>
                <a:gd name="T42" fmla="*/ 322325 w 306"/>
                <a:gd name="T43" fmla="*/ 126448 h 420"/>
                <a:gd name="T44" fmla="*/ 307540 w 306"/>
                <a:gd name="T45" fmla="*/ 105864 h 420"/>
                <a:gd name="T46" fmla="*/ 322325 w 306"/>
                <a:gd name="T47" fmla="*/ 91160 h 420"/>
                <a:gd name="T48" fmla="*/ 310497 w 306"/>
                <a:gd name="T49" fmla="*/ 61754 h 420"/>
                <a:gd name="T50" fmla="*/ 260226 w 306"/>
                <a:gd name="T51" fmla="*/ 38229 h 420"/>
                <a:gd name="T52" fmla="*/ 221783 w 306"/>
                <a:gd name="T53" fmla="*/ 23525 h 420"/>
                <a:gd name="T54" fmla="*/ 180384 w 306"/>
                <a:gd name="T55" fmla="*/ 11763 h 420"/>
                <a:gd name="T56" fmla="*/ 156727 w 306"/>
                <a:gd name="T57" fmla="*/ 8822 h 420"/>
                <a:gd name="T58" fmla="*/ 133070 w 306"/>
                <a:gd name="T59" fmla="*/ 35288 h 420"/>
                <a:gd name="T60" fmla="*/ 136027 w 306"/>
                <a:gd name="T61" fmla="*/ 55872 h 420"/>
                <a:gd name="T62" fmla="*/ 141941 w 306"/>
                <a:gd name="T63" fmla="*/ 64694 h 420"/>
                <a:gd name="T64" fmla="*/ 130113 w 306"/>
                <a:gd name="T65" fmla="*/ 70576 h 420"/>
                <a:gd name="T66" fmla="*/ 112370 w 306"/>
                <a:gd name="T67" fmla="*/ 85279 h 420"/>
                <a:gd name="T68" fmla="*/ 109413 w 306"/>
                <a:gd name="T69" fmla="*/ 117626 h 420"/>
                <a:gd name="T70" fmla="*/ 103499 w 306"/>
                <a:gd name="T71" fmla="*/ 149974 h 420"/>
                <a:gd name="T72" fmla="*/ 85756 w 306"/>
                <a:gd name="T73" fmla="*/ 144092 h 420"/>
                <a:gd name="T74" fmla="*/ 85756 w 306"/>
                <a:gd name="T75" fmla="*/ 111745 h 420"/>
                <a:gd name="T76" fmla="*/ 85756 w 306"/>
                <a:gd name="T77" fmla="*/ 102923 h 420"/>
                <a:gd name="T78" fmla="*/ 73928 w 306"/>
                <a:gd name="T79" fmla="*/ 114686 h 420"/>
                <a:gd name="T80" fmla="*/ 68014 w 306"/>
                <a:gd name="T81" fmla="*/ 138211 h 420"/>
                <a:gd name="T82" fmla="*/ 47314 w 306"/>
                <a:gd name="T83" fmla="*/ 149974 h 420"/>
                <a:gd name="T84" fmla="*/ 41400 w 306"/>
                <a:gd name="T85" fmla="*/ 167617 h 420"/>
                <a:gd name="T86" fmla="*/ 26614 w 306"/>
                <a:gd name="T87" fmla="*/ 205846 h 420"/>
                <a:gd name="T88" fmla="*/ 23657 w 306"/>
                <a:gd name="T89" fmla="*/ 247015 h 420"/>
                <a:gd name="T90" fmla="*/ 5914 w 306"/>
                <a:gd name="T91" fmla="*/ 276422 h 420"/>
                <a:gd name="T92" fmla="*/ 17743 w 306"/>
                <a:gd name="T93" fmla="*/ 323472 h 420"/>
                <a:gd name="T94" fmla="*/ 20700 w 306"/>
                <a:gd name="T95" fmla="*/ 358760 h 420"/>
                <a:gd name="T96" fmla="*/ 56185 w 306"/>
                <a:gd name="T97" fmla="*/ 435217 h 420"/>
                <a:gd name="T98" fmla="*/ 62099 w 306"/>
                <a:gd name="T99" fmla="*/ 473446 h 420"/>
                <a:gd name="T100" fmla="*/ 59142 w 306"/>
                <a:gd name="T101" fmla="*/ 482268 h 420"/>
                <a:gd name="T102" fmla="*/ 50271 w 306"/>
                <a:gd name="T103" fmla="*/ 535200 h 420"/>
                <a:gd name="T104" fmla="*/ 23657 w 306"/>
                <a:gd name="T105" fmla="*/ 599894 h 420"/>
                <a:gd name="T106" fmla="*/ 0 w 306"/>
                <a:gd name="T107" fmla="*/ 61753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39" name="Freeform 96"/>
            <p:cNvSpPr>
              <a:spLocks/>
            </p:cNvSpPr>
            <p:nvPr/>
          </p:nvSpPr>
          <p:spPr bwMode="auto">
            <a:xfrm>
              <a:off x="6098512" y="2138988"/>
              <a:ext cx="828597" cy="404104"/>
            </a:xfrm>
            <a:custGeom>
              <a:avLst/>
              <a:gdLst>
                <a:gd name="T0" fmla="*/ 32524 w 480"/>
                <a:gd name="T1" fmla="*/ 134911 h 236"/>
                <a:gd name="T2" fmla="*/ 68005 w 480"/>
                <a:gd name="T3" fmla="*/ 108515 h 236"/>
                <a:gd name="T4" fmla="*/ 165576 w 480"/>
                <a:gd name="T5" fmla="*/ 46925 h 236"/>
                <a:gd name="T6" fmla="*/ 221754 w 480"/>
                <a:gd name="T7" fmla="*/ 5866 h 236"/>
                <a:gd name="T8" fmla="*/ 263148 w 480"/>
                <a:gd name="T9" fmla="*/ 5866 h 236"/>
                <a:gd name="T10" fmla="*/ 233581 w 480"/>
                <a:gd name="T11" fmla="*/ 32261 h 236"/>
                <a:gd name="T12" fmla="*/ 198100 w 480"/>
                <a:gd name="T13" fmla="*/ 73321 h 236"/>
                <a:gd name="T14" fmla="*/ 198100 w 480"/>
                <a:gd name="T15" fmla="*/ 99717 h 236"/>
                <a:gd name="T16" fmla="*/ 239494 w 480"/>
                <a:gd name="T17" fmla="*/ 82119 h 236"/>
                <a:gd name="T18" fmla="*/ 337066 w 480"/>
                <a:gd name="T19" fmla="*/ 131978 h 236"/>
                <a:gd name="T20" fmla="*/ 366633 w 480"/>
                <a:gd name="T21" fmla="*/ 137843 h 236"/>
                <a:gd name="T22" fmla="*/ 378460 w 480"/>
                <a:gd name="T23" fmla="*/ 143709 h 236"/>
                <a:gd name="T24" fmla="*/ 416898 w 480"/>
                <a:gd name="T25" fmla="*/ 111448 h 236"/>
                <a:gd name="T26" fmla="*/ 544037 w 480"/>
                <a:gd name="T27" fmla="*/ 70388 h 236"/>
                <a:gd name="T28" fmla="*/ 544037 w 480"/>
                <a:gd name="T29" fmla="*/ 96784 h 236"/>
                <a:gd name="T30" fmla="*/ 564734 w 480"/>
                <a:gd name="T31" fmla="*/ 117314 h 236"/>
                <a:gd name="T32" fmla="*/ 617955 w 480"/>
                <a:gd name="T33" fmla="*/ 111448 h 236"/>
                <a:gd name="T34" fmla="*/ 650479 w 480"/>
                <a:gd name="T35" fmla="*/ 152508 h 236"/>
                <a:gd name="T36" fmla="*/ 703700 w 480"/>
                <a:gd name="T37" fmla="*/ 158373 h 236"/>
                <a:gd name="T38" fmla="*/ 700743 w 480"/>
                <a:gd name="T39" fmla="*/ 178903 h 236"/>
                <a:gd name="T40" fmla="*/ 674132 w 480"/>
                <a:gd name="T41" fmla="*/ 175970 h 236"/>
                <a:gd name="T42" fmla="*/ 644565 w 480"/>
                <a:gd name="T43" fmla="*/ 178903 h 236"/>
                <a:gd name="T44" fmla="*/ 597258 w 480"/>
                <a:gd name="T45" fmla="*/ 178903 h 236"/>
                <a:gd name="T46" fmla="*/ 591344 w 480"/>
                <a:gd name="T47" fmla="*/ 202366 h 236"/>
                <a:gd name="T48" fmla="*/ 529253 w 480"/>
                <a:gd name="T49" fmla="*/ 181836 h 236"/>
                <a:gd name="T50" fmla="*/ 487859 w 480"/>
                <a:gd name="T51" fmla="*/ 199433 h 236"/>
                <a:gd name="T52" fmla="*/ 467162 w 480"/>
                <a:gd name="T53" fmla="*/ 208232 h 236"/>
                <a:gd name="T54" fmla="*/ 431681 w 480"/>
                <a:gd name="T55" fmla="*/ 211164 h 236"/>
                <a:gd name="T56" fmla="*/ 393244 w 480"/>
                <a:gd name="T57" fmla="*/ 258090 h 236"/>
                <a:gd name="T58" fmla="*/ 399157 w 480"/>
                <a:gd name="T59" fmla="*/ 234627 h 236"/>
                <a:gd name="T60" fmla="*/ 375504 w 480"/>
                <a:gd name="T61" fmla="*/ 243426 h 236"/>
                <a:gd name="T62" fmla="*/ 357763 w 480"/>
                <a:gd name="T63" fmla="*/ 225829 h 236"/>
                <a:gd name="T64" fmla="*/ 337066 w 480"/>
                <a:gd name="T65" fmla="*/ 269821 h 236"/>
                <a:gd name="T66" fmla="*/ 310456 w 480"/>
                <a:gd name="T67" fmla="*/ 325545 h 236"/>
                <a:gd name="T68" fmla="*/ 292715 w 480"/>
                <a:gd name="T69" fmla="*/ 337276 h 236"/>
                <a:gd name="T70" fmla="*/ 295672 w 480"/>
                <a:gd name="T71" fmla="*/ 305015 h 236"/>
                <a:gd name="T72" fmla="*/ 272018 w 480"/>
                <a:gd name="T73" fmla="*/ 305015 h 236"/>
                <a:gd name="T74" fmla="*/ 254278 w 480"/>
                <a:gd name="T75" fmla="*/ 246358 h 236"/>
                <a:gd name="T76" fmla="*/ 245408 w 480"/>
                <a:gd name="T77" fmla="*/ 234627 h 236"/>
                <a:gd name="T78" fmla="*/ 198100 w 480"/>
                <a:gd name="T79" fmla="*/ 219963 h 236"/>
                <a:gd name="T80" fmla="*/ 183317 w 480"/>
                <a:gd name="T81" fmla="*/ 219963 h 236"/>
                <a:gd name="T82" fmla="*/ 136009 w 480"/>
                <a:gd name="T83" fmla="*/ 202366 h 236"/>
                <a:gd name="T84" fmla="*/ 29567 w 480"/>
                <a:gd name="T85" fmla="*/ 164239 h 236"/>
                <a:gd name="T86" fmla="*/ 0 w 480"/>
                <a:gd name="T87" fmla="*/ 146642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chemeClr val="accent2"/>
            </a:solidFill>
            <a:ln w="12700" cap="flat" cmpd="sng">
              <a:solidFill>
                <a:schemeClr val="bg1"/>
              </a:solidFill>
              <a:prstDash val="solid"/>
              <a:round/>
              <a:headEnd type="none" w="med" len="med"/>
              <a:tailEnd type="none" w="med" len="med"/>
            </a:ln>
            <a:effectLst/>
          </p:spPr>
          <p:txBody>
            <a:bodyPr/>
            <a:lstStyle/>
            <a:p>
              <a:endParaRPr lang="en-US" sz="1350" dirty="0"/>
            </a:p>
          </p:txBody>
        </p:sp>
        <p:sp>
          <p:nvSpPr>
            <p:cNvPr id="40" name="Freeform 97"/>
            <p:cNvSpPr>
              <a:spLocks/>
            </p:cNvSpPr>
            <p:nvPr/>
          </p:nvSpPr>
          <p:spPr bwMode="auto">
            <a:xfrm>
              <a:off x="6502615" y="3075101"/>
              <a:ext cx="413372" cy="721083"/>
            </a:xfrm>
            <a:custGeom>
              <a:avLst/>
              <a:gdLst>
                <a:gd name="T0" fmla="*/ 11800 w 240"/>
                <a:gd name="T1" fmla="*/ 35288 h 420"/>
                <a:gd name="T2" fmla="*/ 41302 w 240"/>
                <a:gd name="T3" fmla="*/ 382285 h 420"/>
                <a:gd name="T4" fmla="*/ 35401 w 240"/>
                <a:gd name="T5" fmla="*/ 388167 h 420"/>
                <a:gd name="T6" fmla="*/ 38351 w 240"/>
                <a:gd name="T7" fmla="*/ 402870 h 420"/>
                <a:gd name="T8" fmla="*/ 35401 w 240"/>
                <a:gd name="T9" fmla="*/ 420514 h 420"/>
                <a:gd name="T10" fmla="*/ 47202 w 240"/>
                <a:gd name="T11" fmla="*/ 446980 h 420"/>
                <a:gd name="T12" fmla="*/ 53102 w 240"/>
                <a:gd name="T13" fmla="*/ 476386 h 420"/>
                <a:gd name="T14" fmla="*/ 35401 w 240"/>
                <a:gd name="T15" fmla="*/ 505793 h 420"/>
                <a:gd name="T16" fmla="*/ 35401 w 240"/>
                <a:gd name="T17" fmla="*/ 514615 h 420"/>
                <a:gd name="T18" fmla="*/ 23601 w 240"/>
                <a:gd name="T19" fmla="*/ 538140 h 420"/>
                <a:gd name="T20" fmla="*/ 8850 w 240"/>
                <a:gd name="T21" fmla="*/ 555784 h 420"/>
                <a:gd name="T22" fmla="*/ 8850 w 240"/>
                <a:gd name="T23" fmla="*/ 576369 h 420"/>
                <a:gd name="T24" fmla="*/ 0 w 240"/>
                <a:gd name="T25" fmla="*/ 602835 h 420"/>
                <a:gd name="T26" fmla="*/ 0 w 240"/>
                <a:gd name="T27" fmla="*/ 608716 h 420"/>
                <a:gd name="T28" fmla="*/ 2950 w 240"/>
                <a:gd name="T29" fmla="*/ 614597 h 420"/>
                <a:gd name="T30" fmla="*/ 2950 w 240"/>
                <a:gd name="T31" fmla="*/ 614597 h 420"/>
                <a:gd name="T32" fmla="*/ 11800 w 240"/>
                <a:gd name="T33" fmla="*/ 617538 h 420"/>
                <a:gd name="T34" fmla="*/ 20651 w 240"/>
                <a:gd name="T35" fmla="*/ 614597 h 420"/>
                <a:gd name="T36" fmla="*/ 17701 w 240"/>
                <a:gd name="T37" fmla="*/ 608716 h 420"/>
                <a:gd name="T38" fmla="*/ 23601 w 240"/>
                <a:gd name="T39" fmla="*/ 596953 h 420"/>
                <a:gd name="T40" fmla="*/ 44252 w 240"/>
                <a:gd name="T41" fmla="*/ 599894 h 420"/>
                <a:gd name="T42" fmla="*/ 70803 w 240"/>
                <a:gd name="T43" fmla="*/ 588131 h 420"/>
                <a:gd name="T44" fmla="*/ 106204 w 240"/>
                <a:gd name="T45" fmla="*/ 605775 h 420"/>
                <a:gd name="T46" fmla="*/ 109154 w 240"/>
                <a:gd name="T47" fmla="*/ 608716 h 420"/>
                <a:gd name="T48" fmla="*/ 115054 w 240"/>
                <a:gd name="T49" fmla="*/ 605775 h 420"/>
                <a:gd name="T50" fmla="*/ 123905 w 240"/>
                <a:gd name="T51" fmla="*/ 585191 h 420"/>
                <a:gd name="T52" fmla="*/ 141605 w 240"/>
                <a:gd name="T53" fmla="*/ 576369 h 420"/>
                <a:gd name="T54" fmla="*/ 150456 w 240"/>
                <a:gd name="T55" fmla="*/ 588131 h 420"/>
                <a:gd name="T56" fmla="*/ 162256 w 240"/>
                <a:gd name="T57" fmla="*/ 594013 h 420"/>
                <a:gd name="T58" fmla="*/ 171106 w 240"/>
                <a:gd name="T59" fmla="*/ 588131 h 420"/>
                <a:gd name="T60" fmla="*/ 179957 w 240"/>
                <a:gd name="T61" fmla="*/ 558725 h 420"/>
                <a:gd name="T62" fmla="*/ 188807 w 240"/>
                <a:gd name="T63" fmla="*/ 546962 h 420"/>
                <a:gd name="T64" fmla="*/ 194707 w 240"/>
                <a:gd name="T65" fmla="*/ 549903 h 420"/>
                <a:gd name="T66" fmla="*/ 209458 w 240"/>
                <a:gd name="T67" fmla="*/ 564606 h 420"/>
                <a:gd name="T68" fmla="*/ 238959 w 240"/>
                <a:gd name="T69" fmla="*/ 561666 h 420"/>
                <a:gd name="T70" fmla="*/ 244859 w 240"/>
                <a:gd name="T71" fmla="*/ 538140 h 420"/>
                <a:gd name="T72" fmla="*/ 292061 w 240"/>
                <a:gd name="T73" fmla="*/ 476386 h 420"/>
                <a:gd name="T74" fmla="*/ 292061 w 240"/>
                <a:gd name="T75" fmla="*/ 455802 h 420"/>
                <a:gd name="T76" fmla="*/ 300911 w 240"/>
                <a:gd name="T77" fmla="*/ 449921 h 420"/>
                <a:gd name="T78" fmla="*/ 318612 w 240"/>
                <a:gd name="T79" fmla="*/ 452861 h 420"/>
                <a:gd name="T80" fmla="*/ 333362 w 240"/>
                <a:gd name="T81" fmla="*/ 441099 h 420"/>
                <a:gd name="T82" fmla="*/ 348113 w 240"/>
                <a:gd name="T83" fmla="*/ 438158 h 420"/>
                <a:gd name="T84" fmla="*/ 354013 w 240"/>
                <a:gd name="T85" fmla="*/ 429336 h 420"/>
                <a:gd name="T86" fmla="*/ 345163 w 240"/>
                <a:gd name="T87" fmla="*/ 402870 h 420"/>
                <a:gd name="T88" fmla="*/ 345163 w 240"/>
                <a:gd name="T89" fmla="*/ 396989 h 420"/>
                <a:gd name="T90" fmla="*/ 348113 w 240"/>
                <a:gd name="T91" fmla="*/ 385226 h 420"/>
                <a:gd name="T92" fmla="*/ 306811 w 240"/>
                <a:gd name="T93" fmla="*/ 5881 h 420"/>
                <a:gd name="T94" fmla="*/ 306811 w 240"/>
                <a:gd name="T95" fmla="*/ 0 h 420"/>
                <a:gd name="T96" fmla="*/ 79653 w 240"/>
                <a:gd name="T97" fmla="*/ 26466 h 420"/>
                <a:gd name="T98" fmla="*/ 73753 w 240"/>
                <a:gd name="T99" fmla="*/ 32347 h 420"/>
                <a:gd name="T100" fmla="*/ 59002 w 240"/>
                <a:gd name="T101" fmla="*/ 38229 h 420"/>
                <a:gd name="T102" fmla="*/ 47202 w 240"/>
                <a:gd name="T103" fmla="*/ 44110 h 420"/>
                <a:gd name="T104" fmla="*/ 26551 w 240"/>
                <a:gd name="T105" fmla="*/ 47051 h 420"/>
                <a:gd name="T106" fmla="*/ 11800 w 240"/>
                <a:gd name="T107" fmla="*/ 35288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41" name="Freeform 98"/>
            <p:cNvSpPr>
              <a:spLocks/>
            </p:cNvSpPr>
            <p:nvPr/>
          </p:nvSpPr>
          <p:spPr bwMode="auto">
            <a:xfrm>
              <a:off x="6087390" y="4274434"/>
              <a:ext cx="472689" cy="836013"/>
            </a:xfrm>
            <a:custGeom>
              <a:avLst/>
              <a:gdLst>
                <a:gd name="T0" fmla="*/ 375479 w 276"/>
                <a:gd name="T1" fmla="*/ 0 h 486"/>
                <a:gd name="T2" fmla="*/ 132004 w 276"/>
                <a:gd name="T3" fmla="*/ 20624 h 486"/>
                <a:gd name="T4" fmla="*/ 129071 w 276"/>
                <a:gd name="T5" fmla="*/ 26517 h 486"/>
                <a:gd name="T6" fmla="*/ 105603 w 276"/>
                <a:gd name="T7" fmla="*/ 47142 h 486"/>
                <a:gd name="T8" fmla="*/ 99737 w 276"/>
                <a:gd name="T9" fmla="*/ 70712 h 486"/>
                <a:gd name="T10" fmla="*/ 99737 w 276"/>
                <a:gd name="T11" fmla="*/ 91337 h 486"/>
                <a:gd name="T12" fmla="*/ 96803 w 276"/>
                <a:gd name="T13" fmla="*/ 106069 h 486"/>
                <a:gd name="T14" fmla="*/ 76269 w 276"/>
                <a:gd name="T15" fmla="*/ 117854 h 486"/>
                <a:gd name="T16" fmla="*/ 61602 w 276"/>
                <a:gd name="T17" fmla="*/ 141425 h 486"/>
                <a:gd name="T18" fmla="*/ 55735 w 276"/>
                <a:gd name="T19" fmla="*/ 147317 h 486"/>
                <a:gd name="T20" fmla="*/ 55735 w 276"/>
                <a:gd name="T21" fmla="*/ 164996 h 486"/>
                <a:gd name="T22" fmla="*/ 44001 w 276"/>
                <a:gd name="T23" fmla="*/ 179727 h 486"/>
                <a:gd name="T24" fmla="*/ 44001 w 276"/>
                <a:gd name="T25" fmla="*/ 194459 h 486"/>
                <a:gd name="T26" fmla="*/ 38135 w 276"/>
                <a:gd name="T27" fmla="*/ 212137 h 486"/>
                <a:gd name="T28" fmla="*/ 26401 w 276"/>
                <a:gd name="T29" fmla="*/ 232762 h 486"/>
                <a:gd name="T30" fmla="*/ 29334 w 276"/>
                <a:gd name="T31" fmla="*/ 256332 h 486"/>
                <a:gd name="T32" fmla="*/ 41068 w 276"/>
                <a:gd name="T33" fmla="*/ 268118 h 486"/>
                <a:gd name="T34" fmla="*/ 44001 w 276"/>
                <a:gd name="T35" fmla="*/ 282850 h 486"/>
                <a:gd name="T36" fmla="*/ 46935 w 276"/>
                <a:gd name="T37" fmla="*/ 285796 h 486"/>
                <a:gd name="T38" fmla="*/ 46935 w 276"/>
                <a:gd name="T39" fmla="*/ 291689 h 486"/>
                <a:gd name="T40" fmla="*/ 41068 w 276"/>
                <a:gd name="T41" fmla="*/ 297581 h 486"/>
                <a:gd name="T42" fmla="*/ 38135 w 276"/>
                <a:gd name="T43" fmla="*/ 309367 h 486"/>
                <a:gd name="T44" fmla="*/ 38135 w 276"/>
                <a:gd name="T45" fmla="*/ 318206 h 486"/>
                <a:gd name="T46" fmla="*/ 38135 w 276"/>
                <a:gd name="T47" fmla="*/ 329991 h 486"/>
                <a:gd name="T48" fmla="*/ 52802 w 276"/>
                <a:gd name="T49" fmla="*/ 359455 h 486"/>
                <a:gd name="T50" fmla="*/ 52802 w 276"/>
                <a:gd name="T51" fmla="*/ 385972 h 486"/>
                <a:gd name="T52" fmla="*/ 61602 w 276"/>
                <a:gd name="T53" fmla="*/ 403650 h 486"/>
                <a:gd name="T54" fmla="*/ 70402 w 276"/>
                <a:gd name="T55" fmla="*/ 409543 h 486"/>
                <a:gd name="T56" fmla="*/ 70402 w 276"/>
                <a:gd name="T57" fmla="*/ 424274 h 486"/>
                <a:gd name="T58" fmla="*/ 55735 w 276"/>
                <a:gd name="T59" fmla="*/ 433113 h 486"/>
                <a:gd name="T60" fmla="*/ 49868 w 276"/>
                <a:gd name="T61" fmla="*/ 439006 h 486"/>
                <a:gd name="T62" fmla="*/ 44001 w 276"/>
                <a:gd name="T63" fmla="*/ 468470 h 486"/>
                <a:gd name="T64" fmla="*/ 20534 w 276"/>
                <a:gd name="T65" fmla="*/ 503826 h 486"/>
                <a:gd name="T66" fmla="*/ 0 w 276"/>
                <a:gd name="T67" fmla="*/ 565699 h 486"/>
                <a:gd name="T68" fmla="*/ 0 w 276"/>
                <a:gd name="T69" fmla="*/ 609894 h 486"/>
                <a:gd name="T70" fmla="*/ 225874 w 276"/>
                <a:gd name="T71" fmla="*/ 601055 h 486"/>
                <a:gd name="T72" fmla="*/ 231741 w 276"/>
                <a:gd name="T73" fmla="*/ 609894 h 486"/>
                <a:gd name="T74" fmla="*/ 225874 w 276"/>
                <a:gd name="T75" fmla="*/ 630519 h 486"/>
                <a:gd name="T76" fmla="*/ 225874 w 276"/>
                <a:gd name="T77" fmla="*/ 662929 h 486"/>
                <a:gd name="T78" fmla="*/ 252275 w 276"/>
                <a:gd name="T79" fmla="*/ 686500 h 486"/>
                <a:gd name="T80" fmla="*/ 255208 w 276"/>
                <a:gd name="T81" fmla="*/ 715963 h 486"/>
                <a:gd name="T82" fmla="*/ 272809 w 276"/>
                <a:gd name="T83" fmla="*/ 715963 h 486"/>
                <a:gd name="T84" fmla="*/ 296276 w 276"/>
                <a:gd name="T85" fmla="*/ 695339 h 486"/>
                <a:gd name="T86" fmla="*/ 352011 w 276"/>
                <a:gd name="T87" fmla="*/ 677660 h 486"/>
                <a:gd name="T88" fmla="*/ 366678 w 276"/>
                <a:gd name="T89" fmla="*/ 683553 h 486"/>
                <a:gd name="T90" fmla="*/ 387212 w 276"/>
                <a:gd name="T91" fmla="*/ 677660 h 486"/>
                <a:gd name="T92" fmla="*/ 390146 w 276"/>
                <a:gd name="T93" fmla="*/ 680607 h 486"/>
                <a:gd name="T94" fmla="*/ 401880 w 276"/>
                <a:gd name="T95" fmla="*/ 686500 h 486"/>
                <a:gd name="T96" fmla="*/ 404813 w 276"/>
                <a:gd name="T97" fmla="*/ 683553 h 486"/>
                <a:gd name="T98" fmla="*/ 381346 w 276"/>
                <a:gd name="T99" fmla="*/ 465523 h 486"/>
                <a:gd name="T100" fmla="*/ 378412 w 276"/>
                <a:gd name="T101" fmla="*/ 444899 h 486"/>
                <a:gd name="T102" fmla="*/ 387212 w 276"/>
                <a:gd name="T103" fmla="*/ 14732 h 486"/>
                <a:gd name="T104" fmla="*/ 375479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42" name="Freeform 99"/>
            <p:cNvSpPr>
              <a:spLocks/>
            </p:cNvSpPr>
            <p:nvPr/>
          </p:nvSpPr>
          <p:spPr bwMode="auto">
            <a:xfrm>
              <a:off x="6528566" y="4244776"/>
              <a:ext cx="522739" cy="832305"/>
            </a:xfrm>
            <a:custGeom>
              <a:avLst/>
              <a:gdLst>
                <a:gd name="T0" fmla="*/ 0 w 304"/>
                <a:gd name="T1" fmla="*/ 26509 h 484"/>
                <a:gd name="T2" fmla="*/ 11781 w 304"/>
                <a:gd name="T3" fmla="*/ 41236 h 484"/>
                <a:gd name="T4" fmla="*/ 2945 w 304"/>
                <a:gd name="T5" fmla="*/ 471265 h 484"/>
                <a:gd name="T6" fmla="*/ 5890 w 304"/>
                <a:gd name="T7" fmla="*/ 491883 h 484"/>
                <a:gd name="T8" fmla="*/ 29452 w 304"/>
                <a:gd name="T9" fmla="*/ 709843 h 484"/>
                <a:gd name="T10" fmla="*/ 35343 w 304"/>
                <a:gd name="T11" fmla="*/ 703952 h 484"/>
                <a:gd name="T12" fmla="*/ 44178 w 304"/>
                <a:gd name="T13" fmla="*/ 701006 h 484"/>
                <a:gd name="T14" fmla="*/ 61850 w 304"/>
                <a:gd name="T15" fmla="*/ 706897 h 484"/>
                <a:gd name="T16" fmla="*/ 67740 w 304"/>
                <a:gd name="T17" fmla="*/ 698061 h 484"/>
                <a:gd name="T18" fmla="*/ 70686 w 304"/>
                <a:gd name="T19" fmla="*/ 665662 h 484"/>
                <a:gd name="T20" fmla="*/ 79521 w 304"/>
                <a:gd name="T21" fmla="*/ 645044 h 484"/>
                <a:gd name="T22" fmla="*/ 91302 w 304"/>
                <a:gd name="T23" fmla="*/ 665662 h 484"/>
                <a:gd name="T24" fmla="*/ 88357 w 304"/>
                <a:gd name="T25" fmla="*/ 674498 h 484"/>
                <a:gd name="T26" fmla="*/ 94247 w 304"/>
                <a:gd name="T27" fmla="*/ 692170 h 484"/>
                <a:gd name="T28" fmla="*/ 108974 w 304"/>
                <a:gd name="T29" fmla="*/ 712788 h 484"/>
                <a:gd name="T30" fmla="*/ 120754 w 304"/>
                <a:gd name="T31" fmla="*/ 712788 h 484"/>
                <a:gd name="T32" fmla="*/ 132535 w 304"/>
                <a:gd name="T33" fmla="*/ 712788 h 484"/>
                <a:gd name="T34" fmla="*/ 147262 w 304"/>
                <a:gd name="T35" fmla="*/ 695116 h 484"/>
                <a:gd name="T36" fmla="*/ 150207 w 304"/>
                <a:gd name="T37" fmla="*/ 695116 h 484"/>
                <a:gd name="T38" fmla="*/ 156097 w 304"/>
                <a:gd name="T39" fmla="*/ 689225 h 484"/>
                <a:gd name="T40" fmla="*/ 156097 w 304"/>
                <a:gd name="T41" fmla="*/ 686279 h 484"/>
                <a:gd name="T42" fmla="*/ 156097 w 304"/>
                <a:gd name="T43" fmla="*/ 683334 h 484"/>
                <a:gd name="T44" fmla="*/ 147262 w 304"/>
                <a:gd name="T45" fmla="*/ 677443 h 484"/>
                <a:gd name="T46" fmla="*/ 147262 w 304"/>
                <a:gd name="T47" fmla="*/ 674498 h 484"/>
                <a:gd name="T48" fmla="*/ 153152 w 304"/>
                <a:gd name="T49" fmla="*/ 662716 h 484"/>
                <a:gd name="T50" fmla="*/ 153152 w 304"/>
                <a:gd name="T51" fmla="*/ 656825 h 484"/>
                <a:gd name="T52" fmla="*/ 141371 w 304"/>
                <a:gd name="T53" fmla="*/ 650934 h 484"/>
                <a:gd name="T54" fmla="*/ 138426 w 304"/>
                <a:gd name="T55" fmla="*/ 647989 h 484"/>
                <a:gd name="T56" fmla="*/ 132535 w 304"/>
                <a:gd name="T57" fmla="*/ 642098 h 484"/>
                <a:gd name="T58" fmla="*/ 123700 w 304"/>
                <a:gd name="T59" fmla="*/ 630317 h 484"/>
                <a:gd name="T60" fmla="*/ 120754 w 304"/>
                <a:gd name="T61" fmla="*/ 618535 h 484"/>
                <a:gd name="T62" fmla="*/ 126645 w 304"/>
                <a:gd name="T63" fmla="*/ 615590 h 484"/>
                <a:gd name="T64" fmla="*/ 123700 w 304"/>
                <a:gd name="T65" fmla="*/ 612644 h 484"/>
                <a:gd name="T66" fmla="*/ 123700 w 304"/>
                <a:gd name="T67" fmla="*/ 603808 h 484"/>
                <a:gd name="T68" fmla="*/ 447675 w 304"/>
                <a:gd name="T69" fmla="*/ 574354 h 484"/>
                <a:gd name="T70" fmla="*/ 444730 w 304"/>
                <a:gd name="T71" fmla="*/ 565518 h 484"/>
                <a:gd name="T72" fmla="*/ 430004 w 304"/>
                <a:gd name="T73" fmla="*/ 541955 h 484"/>
                <a:gd name="T74" fmla="*/ 432949 w 304"/>
                <a:gd name="T75" fmla="*/ 503664 h 484"/>
                <a:gd name="T76" fmla="*/ 418223 w 304"/>
                <a:gd name="T77" fmla="*/ 471265 h 484"/>
                <a:gd name="T78" fmla="*/ 415277 w 304"/>
                <a:gd name="T79" fmla="*/ 447702 h 484"/>
                <a:gd name="T80" fmla="*/ 424113 w 304"/>
                <a:gd name="T81" fmla="*/ 430029 h 484"/>
                <a:gd name="T82" fmla="*/ 424113 w 304"/>
                <a:gd name="T83" fmla="*/ 409411 h 484"/>
                <a:gd name="T84" fmla="*/ 435894 w 304"/>
                <a:gd name="T85" fmla="*/ 391739 h 484"/>
                <a:gd name="T86" fmla="*/ 435894 w 304"/>
                <a:gd name="T87" fmla="*/ 388793 h 484"/>
                <a:gd name="T88" fmla="*/ 427058 w 304"/>
                <a:gd name="T89" fmla="*/ 377012 h 484"/>
                <a:gd name="T90" fmla="*/ 430004 w 304"/>
                <a:gd name="T91" fmla="*/ 362285 h 484"/>
                <a:gd name="T92" fmla="*/ 421168 w 304"/>
                <a:gd name="T93" fmla="*/ 356394 h 484"/>
                <a:gd name="T94" fmla="*/ 409387 w 304"/>
                <a:gd name="T95" fmla="*/ 347558 h 484"/>
                <a:gd name="T96" fmla="*/ 406442 w 304"/>
                <a:gd name="T97" fmla="*/ 338722 h 484"/>
                <a:gd name="T98" fmla="*/ 400551 w 304"/>
                <a:gd name="T99" fmla="*/ 315158 h 484"/>
                <a:gd name="T100" fmla="*/ 391716 w 304"/>
                <a:gd name="T101" fmla="*/ 309268 h 484"/>
                <a:gd name="T102" fmla="*/ 306304 w 304"/>
                <a:gd name="T103" fmla="*/ 0 h 484"/>
                <a:gd name="T104" fmla="*/ 0 w 304"/>
                <a:gd name="T105" fmla="*/ 26509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43" name="Freeform 100"/>
            <p:cNvSpPr>
              <a:spLocks/>
            </p:cNvSpPr>
            <p:nvPr/>
          </p:nvSpPr>
          <p:spPr bwMode="auto">
            <a:xfrm>
              <a:off x="7125454" y="3343884"/>
              <a:ext cx="1034357" cy="587620"/>
            </a:xfrm>
            <a:custGeom>
              <a:avLst/>
              <a:gdLst>
                <a:gd name="T0" fmla="*/ 274606 w 600"/>
                <a:gd name="T1" fmla="*/ 471054 h 344"/>
                <a:gd name="T2" fmla="*/ 224409 w 600"/>
                <a:gd name="T3" fmla="*/ 476906 h 344"/>
                <a:gd name="T4" fmla="*/ 194882 w 600"/>
                <a:gd name="T5" fmla="*/ 479832 h 344"/>
                <a:gd name="T6" fmla="*/ 50197 w 600"/>
                <a:gd name="T7" fmla="*/ 476906 h 344"/>
                <a:gd name="T8" fmla="*/ 79724 w 600"/>
                <a:gd name="T9" fmla="*/ 438870 h 344"/>
                <a:gd name="T10" fmla="*/ 94488 w 600"/>
                <a:gd name="T11" fmla="*/ 415464 h 344"/>
                <a:gd name="T12" fmla="*/ 171260 w 600"/>
                <a:gd name="T13" fmla="*/ 342319 h 344"/>
                <a:gd name="T14" fmla="*/ 186023 w 600"/>
                <a:gd name="T15" fmla="*/ 374503 h 344"/>
                <a:gd name="T16" fmla="*/ 239173 w 600"/>
                <a:gd name="T17" fmla="*/ 374503 h 344"/>
                <a:gd name="T18" fmla="*/ 259842 w 600"/>
                <a:gd name="T19" fmla="*/ 368651 h 344"/>
                <a:gd name="T20" fmla="*/ 301181 w 600"/>
                <a:gd name="T21" fmla="*/ 356948 h 344"/>
                <a:gd name="T22" fmla="*/ 315944 w 600"/>
                <a:gd name="T23" fmla="*/ 345245 h 344"/>
                <a:gd name="T24" fmla="*/ 366141 w 600"/>
                <a:gd name="T25" fmla="*/ 304283 h 344"/>
                <a:gd name="T26" fmla="*/ 383858 w 600"/>
                <a:gd name="T27" fmla="*/ 242842 h 344"/>
                <a:gd name="T28" fmla="*/ 428149 w 600"/>
                <a:gd name="T29" fmla="*/ 155068 h 344"/>
                <a:gd name="T30" fmla="*/ 451771 w 600"/>
                <a:gd name="T31" fmla="*/ 163845 h 344"/>
                <a:gd name="T32" fmla="*/ 478346 w 600"/>
                <a:gd name="T33" fmla="*/ 99477 h 344"/>
                <a:gd name="T34" fmla="*/ 510826 w 600"/>
                <a:gd name="T35" fmla="*/ 78997 h 344"/>
                <a:gd name="T36" fmla="*/ 531495 w 600"/>
                <a:gd name="T37" fmla="*/ 46813 h 344"/>
                <a:gd name="T38" fmla="*/ 528542 w 600"/>
                <a:gd name="T39" fmla="*/ 8777 h 344"/>
                <a:gd name="T40" fmla="*/ 590550 w 600"/>
                <a:gd name="T41" fmla="*/ 32184 h 344"/>
                <a:gd name="T42" fmla="*/ 605314 w 600"/>
                <a:gd name="T43" fmla="*/ 5852 h 344"/>
                <a:gd name="T44" fmla="*/ 634841 w 600"/>
                <a:gd name="T45" fmla="*/ 11703 h 344"/>
                <a:gd name="T46" fmla="*/ 664369 w 600"/>
                <a:gd name="T47" fmla="*/ 38035 h 344"/>
                <a:gd name="T48" fmla="*/ 696849 w 600"/>
                <a:gd name="T49" fmla="*/ 64368 h 344"/>
                <a:gd name="T50" fmla="*/ 673227 w 600"/>
                <a:gd name="T51" fmla="*/ 119958 h 344"/>
                <a:gd name="T52" fmla="*/ 705707 w 600"/>
                <a:gd name="T53" fmla="*/ 125810 h 344"/>
                <a:gd name="T54" fmla="*/ 732282 w 600"/>
                <a:gd name="T55" fmla="*/ 146290 h 344"/>
                <a:gd name="T56" fmla="*/ 752951 w 600"/>
                <a:gd name="T57" fmla="*/ 152142 h 344"/>
                <a:gd name="T58" fmla="*/ 803148 w 600"/>
                <a:gd name="T59" fmla="*/ 169697 h 344"/>
                <a:gd name="T60" fmla="*/ 803148 w 600"/>
                <a:gd name="T61" fmla="*/ 193103 h 344"/>
                <a:gd name="T62" fmla="*/ 797243 w 600"/>
                <a:gd name="T63" fmla="*/ 219435 h 344"/>
                <a:gd name="T64" fmla="*/ 823817 w 600"/>
                <a:gd name="T65" fmla="*/ 242842 h 344"/>
                <a:gd name="T66" fmla="*/ 806101 w 600"/>
                <a:gd name="T67" fmla="*/ 251619 h 344"/>
                <a:gd name="T68" fmla="*/ 812006 w 600"/>
                <a:gd name="T69" fmla="*/ 263322 h 344"/>
                <a:gd name="T70" fmla="*/ 797243 w 600"/>
                <a:gd name="T71" fmla="*/ 272100 h 344"/>
                <a:gd name="T72" fmla="*/ 814959 w 600"/>
                <a:gd name="T73" fmla="*/ 283803 h 344"/>
                <a:gd name="T74" fmla="*/ 817912 w 600"/>
                <a:gd name="T75" fmla="*/ 307209 h 344"/>
                <a:gd name="T76" fmla="*/ 794290 w 600"/>
                <a:gd name="T77" fmla="*/ 307209 h 344"/>
                <a:gd name="T78" fmla="*/ 829723 w 600"/>
                <a:gd name="T79" fmla="*/ 318912 h 344"/>
                <a:gd name="T80" fmla="*/ 871061 w 600"/>
                <a:gd name="T81" fmla="*/ 307209 h 344"/>
                <a:gd name="T82" fmla="*/ 876967 w 600"/>
                <a:gd name="T83" fmla="*/ 359874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44" name="Freeform 101"/>
            <p:cNvSpPr>
              <a:spLocks/>
            </p:cNvSpPr>
            <p:nvPr/>
          </p:nvSpPr>
          <p:spPr bwMode="auto">
            <a:xfrm>
              <a:off x="7199601" y="4129847"/>
              <a:ext cx="696986" cy="522739"/>
            </a:xfrm>
            <a:custGeom>
              <a:avLst/>
              <a:gdLst>
                <a:gd name="T0" fmla="*/ 351639 w 404"/>
                <a:gd name="T1" fmla="*/ 447675 h 304"/>
                <a:gd name="T2" fmla="*/ 330954 w 404"/>
                <a:gd name="T3" fmla="*/ 441785 h 304"/>
                <a:gd name="T4" fmla="*/ 319135 w 404"/>
                <a:gd name="T5" fmla="*/ 406442 h 304"/>
                <a:gd name="T6" fmla="*/ 286630 w 404"/>
                <a:gd name="T7" fmla="*/ 376989 h 304"/>
                <a:gd name="T8" fmla="*/ 262991 w 404"/>
                <a:gd name="T9" fmla="*/ 335756 h 304"/>
                <a:gd name="T10" fmla="*/ 248216 w 404"/>
                <a:gd name="T11" fmla="*/ 315140 h 304"/>
                <a:gd name="T12" fmla="*/ 215711 w 404"/>
                <a:gd name="T13" fmla="*/ 288633 h 304"/>
                <a:gd name="T14" fmla="*/ 200937 w 404"/>
                <a:gd name="T15" fmla="*/ 270961 h 304"/>
                <a:gd name="T16" fmla="*/ 189117 w 404"/>
                <a:gd name="T17" fmla="*/ 253290 h 304"/>
                <a:gd name="T18" fmla="*/ 130018 w 404"/>
                <a:gd name="T19" fmla="*/ 212057 h 304"/>
                <a:gd name="T20" fmla="*/ 109333 w 404"/>
                <a:gd name="T21" fmla="*/ 194385 h 304"/>
                <a:gd name="T22" fmla="*/ 82739 w 404"/>
                <a:gd name="T23" fmla="*/ 156097 h 304"/>
                <a:gd name="T24" fmla="*/ 65009 w 404"/>
                <a:gd name="T25" fmla="*/ 135481 h 304"/>
                <a:gd name="T26" fmla="*/ 8865 w 404"/>
                <a:gd name="T27" fmla="*/ 114864 h 304"/>
                <a:gd name="T28" fmla="*/ 11820 w 404"/>
                <a:gd name="T29" fmla="*/ 82466 h 304"/>
                <a:gd name="T30" fmla="*/ 23640 w 404"/>
                <a:gd name="T31" fmla="*/ 67740 h 304"/>
                <a:gd name="T32" fmla="*/ 23640 w 404"/>
                <a:gd name="T33" fmla="*/ 58905 h 304"/>
                <a:gd name="T34" fmla="*/ 70919 w 404"/>
                <a:gd name="T35" fmla="*/ 41233 h 304"/>
                <a:gd name="T36" fmla="*/ 100468 w 404"/>
                <a:gd name="T37" fmla="*/ 20617 h 304"/>
                <a:gd name="T38" fmla="*/ 109333 w 404"/>
                <a:gd name="T39" fmla="*/ 17671 h 304"/>
                <a:gd name="T40" fmla="*/ 265946 w 404"/>
                <a:gd name="T41" fmla="*/ 2945 h 304"/>
                <a:gd name="T42" fmla="*/ 268900 w 404"/>
                <a:gd name="T43" fmla="*/ 14726 h 304"/>
                <a:gd name="T44" fmla="*/ 304360 w 404"/>
                <a:gd name="T45" fmla="*/ 26507 h 304"/>
                <a:gd name="T46" fmla="*/ 437333 w 404"/>
                <a:gd name="T47" fmla="*/ 26507 h 304"/>
                <a:gd name="T48" fmla="*/ 590990 w 404"/>
                <a:gd name="T49" fmla="*/ 138426 h 304"/>
                <a:gd name="T50" fmla="*/ 567350 w 404"/>
                <a:gd name="T51" fmla="*/ 161988 h 304"/>
                <a:gd name="T52" fmla="*/ 540756 w 404"/>
                <a:gd name="T53" fmla="*/ 203221 h 304"/>
                <a:gd name="T54" fmla="*/ 537801 w 404"/>
                <a:gd name="T55" fmla="*/ 235618 h 304"/>
                <a:gd name="T56" fmla="*/ 531891 w 404"/>
                <a:gd name="T57" fmla="*/ 253290 h 304"/>
                <a:gd name="T58" fmla="*/ 520071 w 404"/>
                <a:gd name="T59" fmla="*/ 262125 h 304"/>
                <a:gd name="T60" fmla="*/ 505297 w 404"/>
                <a:gd name="T61" fmla="*/ 276852 h 304"/>
                <a:gd name="T62" fmla="*/ 490522 w 404"/>
                <a:gd name="T63" fmla="*/ 300413 h 304"/>
                <a:gd name="T64" fmla="*/ 460972 w 404"/>
                <a:gd name="T65" fmla="*/ 329866 h 304"/>
                <a:gd name="T66" fmla="*/ 434378 w 404"/>
                <a:gd name="T67" fmla="*/ 350482 h 304"/>
                <a:gd name="T68" fmla="*/ 419603 w 404"/>
                <a:gd name="T69" fmla="*/ 365209 h 304"/>
                <a:gd name="T70" fmla="*/ 401873 w 404"/>
                <a:gd name="T71" fmla="*/ 374044 h 304"/>
                <a:gd name="T72" fmla="*/ 398918 w 404"/>
                <a:gd name="T73" fmla="*/ 382880 h 304"/>
                <a:gd name="T74" fmla="*/ 393008 w 404"/>
                <a:gd name="T75" fmla="*/ 397606 h 304"/>
                <a:gd name="T76" fmla="*/ 372324 w 404"/>
                <a:gd name="T77" fmla="*/ 406442 h 304"/>
                <a:gd name="T78" fmla="*/ 369369 w 404"/>
                <a:gd name="T79" fmla="*/ 409387 h 304"/>
                <a:gd name="T80" fmla="*/ 375279 w 404"/>
                <a:gd name="T81" fmla="*/ 415277 h 304"/>
                <a:gd name="T82" fmla="*/ 375279 w 404"/>
                <a:gd name="T83" fmla="*/ 424113 h 304"/>
                <a:gd name="T84" fmla="*/ 360504 w 404"/>
                <a:gd name="T85" fmla="*/ 435894 h 304"/>
                <a:gd name="T86" fmla="*/ 357549 w 404"/>
                <a:gd name="T87" fmla="*/ 447675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45" name="Freeform 102"/>
            <p:cNvSpPr>
              <a:spLocks/>
            </p:cNvSpPr>
            <p:nvPr/>
          </p:nvSpPr>
          <p:spPr bwMode="auto">
            <a:xfrm>
              <a:off x="6886328" y="4200287"/>
              <a:ext cx="741475" cy="765573"/>
            </a:xfrm>
            <a:custGeom>
              <a:avLst/>
              <a:gdLst>
                <a:gd name="T0" fmla="*/ 85255 w 432"/>
                <a:gd name="T1" fmla="*/ 346930 h 446"/>
                <a:gd name="T2" fmla="*/ 99954 w 432"/>
                <a:gd name="T3" fmla="*/ 376330 h 446"/>
                <a:gd name="T4" fmla="*/ 114653 w 432"/>
                <a:gd name="T5" fmla="*/ 393971 h 446"/>
                <a:gd name="T6" fmla="*/ 120532 w 432"/>
                <a:gd name="T7" fmla="*/ 414551 h 446"/>
                <a:gd name="T8" fmla="*/ 129352 w 432"/>
                <a:gd name="T9" fmla="*/ 429252 h 446"/>
                <a:gd name="T10" fmla="*/ 117593 w 432"/>
                <a:gd name="T11" fmla="*/ 467473 h 446"/>
                <a:gd name="T12" fmla="*/ 111713 w 432"/>
                <a:gd name="T13" fmla="*/ 508634 h 446"/>
                <a:gd name="T14" fmla="*/ 123472 w 432"/>
                <a:gd name="T15" fmla="*/ 579196 h 446"/>
                <a:gd name="T16" fmla="*/ 141111 w 432"/>
                <a:gd name="T17" fmla="*/ 611537 h 446"/>
                <a:gd name="T18" fmla="*/ 152870 w 432"/>
                <a:gd name="T19" fmla="*/ 629177 h 446"/>
                <a:gd name="T20" fmla="*/ 161690 w 432"/>
                <a:gd name="T21" fmla="*/ 649758 h 446"/>
                <a:gd name="T22" fmla="*/ 499769 w 432"/>
                <a:gd name="T23" fmla="*/ 646818 h 446"/>
                <a:gd name="T24" fmla="*/ 520347 w 432"/>
                <a:gd name="T25" fmla="*/ 655638 h 446"/>
                <a:gd name="T26" fmla="*/ 514468 w 432"/>
                <a:gd name="T27" fmla="*/ 605657 h 446"/>
                <a:gd name="T28" fmla="*/ 517407 w 432"/>
                <a:gd name="T29" fmla="*/ 588016 h 446"/>
                <a:gd name="T30" fmla="*/ 552685 w 432"/>
                <a:gd name="T31" fmla="*/ 590956 h 446"/>
                <a:gd name="T32" fmla="*/ 582083 w 432"/>
                <a:gd name="T33" fmla="*/ 590956 h 446"/>
                <a:gd name="T34" fmla="*/ 576204 w 432"/>
                <a:gd name="T35" fmla="*/ 552735 h 446"/>
                <a:gd name="T36" fmla="*/ 579144 w 432"/>
                <a:gd name="T37" fmla="*/ 526274 h 446"/>
                <a:gd name="T38" fmla="*/ 599722 w 432"/>
                <a:gd name="T39" fmla="*/ 455713 h 446"/>
                <a:gd name="T40" fmla="*/ 617361 w 432"/>
                <a:gd name="T41" fmla="*/ 411611 h 446"/>
                <a:gd name="T42" fmla="*/ 632060 w 432"/>
                <a:gd name="T43" fmla="*/ 399851 h 446"/>
                <a:gd name="T44" fmla="*/ 626181 w 432"/>
                <a:gd name="T45" fmla="*/ 391031 h 446"/>
                <a:gd name="T46" fmla="*/ 620301 w 432"/>
                <a:gd name="T47" fmla="*/ 388091 h 446"/>
                <a:gd name="T48" fmla="*/ 599722 w 432"/>
                <a:gd name="T49" fmla="*/ 382210 h 446"/>
                <a:gd name="T50" fmla="*/ 587963 w 432"/>
                <a:gd name="T51" fmla="*/ 346930 h 446"/>
                <a:gd name="T52" fmla="*/ 555625 w 432"/>
                <a:gd name="T53" fmla="*/ 317529 h 446"/>
                <a:gd name="T54" fmla="*/ 532106 w 432"/>
                <a:gd name="T55" fmla="*/ 276368 h 446"/>
                <a:gd name="T56" fmla="*/ 517407 w 432"/>
                <a:gd name="T57" fmla="*/ 255787 h 446"/>
                <a:gd name="T58" fmla="*/ 485069 w 432"/>
                <a:gd name="T59" fmla="*/ 229326 h 446"/>
                <a:gd name="T60" fmla="*/ 470370 w 432"/>
                <a:gd name="T61" fmla="*/ 211686 h 446"/>
                <a:gd name="T62" fmla="*/ 458611 w 432"/>
                <a:gd name="T63" fmla="*/ 194045 h 446"/>
                <a:gd name="T64" fmla="*/ 399815 w 432"/>
                <a:gd name="T65" fmla="*/ 152884 h 446"/>
                <a:gd name="T66" fmla="*/ 379236 w 432"/>
                <a:gd name="T67" fmla="*/ 135244 h 446"/>
                <a:gd name="T68" fmla="*/ 352778 w 432"/>
                <a:gd name="T69" fmla="*/ 97023 h 446"/>
                <a:gd name="T70" fmla="*/ 335139 w 432"/>
                <a:gd name="T71" fmla="*/ 76442 h 446"/>
                <a:gd name="T72" fmla="*/ 279282 w 432"/>
                <a:gd name="T73" fmla="*/ 55862 h 446"/>
                <a:gd name="T74" fmla="*/ 282222 w 432"/>
                <a:gd name="T75" fmla="*/ 23521 h 446"/>
                <a:gd name="T76" fmla="*/ 293981 w 432"/>
                <a:gd name="T77" fmla="*/ 8820 h 446"/>
                <a:gd name="T78" fmla="*/ 293981 w 432"/>
                <a:gd name="T79" fmla="*/ 0 h 446"/>
                <a:gd name="T80" fmla="*/ 0 w 432"/>
                <a:gd name="T81" fmla="*/ 38221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46" name="Freeform 103"/>
            <p:cNvSpPr>
              <a:spLocks/>
            </p:cNvSpPr>
            <p:nvPr/>
          </p:nvSpPr>
          <p:spPr bwMode="auto">
            <a:xfrm>
              <a:off x="6667592" y="4880591"/>
              <a:ext cx="1240116" cy="934258"/>
            </a:xfrm>
            <a:custGeom>
              <a:avLst/>
              <a:gdLst>
                <a:gd name="T0" fmla="*/ 2950 w 720"/>
                <a:gd name="T1" fmla="*/ 67656 h 544"/>
                <a:gd name="T2" fmla="*/ 2950 w 720"/>
                <a:gd name="T3" fmla="*/ 85305 h 544"/>
                <a:gd name="T4" fmla="*/ 20651 w 720"/>
                <a:gd name="T5" fmla="*/ 105896 h 544"/>
                <a:gd name="T6" fmla="*/ 26551 w 720"/>
                <a:gd name="T7" fmla="*/ 129428 h 544"/>
                <a:gd name="T8" fmla="*/ 35401 w 720"/>
                <a:gd name="T9" fmla="*/ 141194 h 544"/>
                <a:gd name="T10" fmla="*/ 29501 w 720"/>
                <a:gd name="T11" fmla="*/ 158843 h 544"/>
                <a:gd name="T12" fmla="*/ 59002 w 720"/>
                <a:gd name="T13" fmla="*/ 150019 h 544"/>
                <a:gd name="T14" fmla="*/ 73753 w 720"/>
                <a:gd name="T15" fmla="*/ 129428 h 544"/>
                <a:gd name="T16" fmla="*/ 91453 w 720"/>
                <a:gd name="T17" fmla="*/ 129428 h 544"/>
                <a:gd name="T18" fmla="*/ 79653 w 720"/>
                <a:gd name="T19" fmla="*/ 147077 h 544"/>
                <a:gd name="T20" fmla="*/ 162256 w 720"/>
                <a:gd name="T21" fmla="*/ 120603 h 544"/>
                <a:gd name="T22" fmla="*/ 159306 w 720"/>
                <a:gd name="T23" fmla="*/ 135311 h 544"/>
                <a:gd name="T24" fmla="*/ 215358 w 720"/>
                <a:gd name="T25" fmla="*/ 147077 h 544"/>
                <a:gd name="T26" fmla="*/ 247809 w 720"/>
                <a:gd name="T27" fmla="*/ 155902 h 544"/>
                <a:gd name="T28" fmla="*/ 271410 w 720"/>
                <a:gd name="T29" fmla="*/ 161785 h 544"/>
                <a:gd name="T30" fmla="*/ 271410 w 720"/>
                <a:gd name="T31" fmla="*/ 170610 h 544"/>
                <a:gd name="T32" fmla="*/ 309761 w 720"/>
                <a:gd name="T33" fmla="*/ 208850 h 544"/>
                <a:gd name="T34" fmla="*/ 300911 w 720"/>
                <a:gd name="T35" fmla="*/ 217674 h 544"/>
                <a:gd name="T36" fmla="*/ 297961 w 720"/>
                <a:gd name="T37" fmla="*/ 223557 h 544"/>
                <a:gd name="T38" fmla="*/ 351063 w 720"/>
                <a:gd name="T39" fmla="*/ 208850 h 544"/>
                <a:gd name="T40" fmla="*/ 427765 w 720"/>
                <a:gd name="T41" fmla="*/ 176493 h 544"/>
                <a:gd name="T42" fmla="*/ 430715 w 720"/>
                <a:gd name="T43" fmla="*/ 150019 h 544"/>
                <a:gd name="T44" fmla="*/ 531019 w 720"/>
                <a:gd name="T45" fmla="*/ 182376 h 544"/>
                <a:gd name="T46" fmla="*/ 592971 w 720"/>
                <a:gd name="T47" fmla="*/ 238265 h 544"/>
                <a:gd name="T48" fmla="*/ 637223 w 720"/>
                <a:gd name="T49" fmla="*/ 258856 h 544"/>
                <a:gd name="T50" fmla="*/ 660824 w 720"/>
                <a:gd name="T51" fmla="*/ 302979 h 544"/>
                <a:gd name="T52" fmla="*/ 657874 w 720"/>
                <a:gd name="T53" fmla="*/ 408875 h 544"/>
                <a:gd name="T54" fmla="*/ 687375 w 720"/>
                <a:gd name="T55" fmla="*/ 464764 h 544"/>
                <a:gd name="T56" fmla="*/ 678524 w 720"/>
                <a:gd name="T57" fmla="*/ 426524 h 544"/>
                <a:gd name="T58" fmla="*/ 702125 w 720"/>
                <a:gd name="T59" fmla="*/ 441232 h 544"/>
                <a:gd name="T60" fmla="*/ 713926 w 720"/>
                <a:gd name="T61" fmla="*/ 429465 h 544"/>
                <a:gd name="T62" fmla="*/ 713926 w 720"/>
                <a:gd name="T63" fmla="*/ 452998 h 544"/>
                <a:gd name="T64" fmla="*/ 693275 w 720"/>
                <a:gd name="T65" fmla="*/ 488296 h 544"/>
                <a:gd name="T66" fmla="*/ 713926 w 720"/>
                <a:gd name="T67" fmla="*/ 520653 h 544"/>
                <a:gd name="T68" fmla="*/ 767027 w 720"/>
                <a:gd name="T69" fmla="*/ 582426 h 544"/>
                <a:gd name="T70" fmla="*/ 784728 w 720"/>
                <a:gd name="T71" fmla="*/ 591250 h 544"/>
                <a:gd name="T72" fmla="*/ 808329 w 720"/>
                <a:gd name="T73" fmla="*/ 632432 h 544"/>
                <a:gd name="T74" fmla="*/ 852581 w 720"/>
                <a:gd name="T75" fmla="*/ 700088 h 544"/>
                <a:gd name="T76" fmla="*/ 929283 w 720"/>
                <a:gd name="T77" fmla="*/ 755977 h 544"/>
                <a:gd name="T78" fmla="*/ 958784 w 720"/>
                <a:gd name="T79" fmla="*/ 773626 h 544"/>
                <a:gd name="T80" fmla="*/ 946984 w 720"/>
                <a:gd name="T81" fmla="*/ 782451 h 544"/>
                <a:gd name="T82" fmla="*/ 938134 w 720"/>
                <a:gd name="T83" fmla="*/ 788334 h 544"/>
                <a:gd name="T84" fmla="*/ 970585 w 720"/>
                <a:gd name="T85" fmla="*/ 794217 h 544"/>
                <a:gd name="T86" fmla="*/ 1044337 w 720"/>
                <a:gd name="T87" fmla="*/ 753035 h 544"/>
                <a:gd name="T88" fmla="*/ 1041387 w 720"/>
                <a:gd name="T89" fmla="*/ 705971 h 544"/>
                <a:gd name="T90" fmla="*/ 1050238 w 720"/>
                <a:gd name="T91" fmla="*/ 635374 h 544"/>
                <a:gd name="T92" fmla="*/ 1038437 w 720"/>
                <a:gd name="T93" fmla="*/ 523595 h 544"/>
                <a:gd name="T94" fmla="*/ 976485 w 720"/>
                <a:gd name="T95" fmla="*/ 411816 h 544"/>
                <a:gd name="T96" fmla="*/ 946984 w 720"/>
                <a:gd name="T97" fmla="*/ 364751 h 544"/>
                <a:gd name="T98" fmla="*/ 946984 w 720"/>
                <a:gd name="T99" fmla="*/ 320628 h 544"/>
                <a:gd name="T100" fmla="*/ 890932 w 720"/>
                <a:gd name="T101" fmla="*/ 247090 h 544"/>
                <a:gd name="T102" fmla="*/ 849630 w 720"/>
                <a:gd name="T103" fmla="*/ 202967 h 544"/>
                <a:gd name="T104" fmla="*/ 793578 w 720"/>
                <a:gd name="T105" fmla="*/ 70597 h 544"/>
                <a:gd name="T106" fmla="*/ 778828 w 720"/>
                <a:gd name="T107" fmla="*/ 52948 h 544"/>
                <a:gd name="T108" fmla="*/ 761127 w 720"/>
                <a:gd name="T109" fmla="*/ 11766 h 544"/>
                <a:gd name="T110" fmla="*/ 705075 w 720"/>
                <a:gd name="T111" fmla="*/ 5883 h 544"/>
                <a:gd name="T112" fmla="*/ 710975 w 720"/>
                <a:gd name="T113" fmla="*/ 55889 h 544"/>
                <a:gd name="T114" fmla="*/ 687375 w 720"/>
                <a:gd name="T115" fmla="*/ 64714 h 544"/>
                <a:gd name="T116" fmla="*/ 339262 w 720"/>
                <a:gd name="T117" fmla="*/ 55889 h 544"/>
                <a:gd name="T118" fmla="*/ 327462 w 720"/>
                <a:gd name="T119" fmla="*/ 29415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47" name="Freeform 104"/>
            <p:cNvSpPr>
              <a:spLocks/>
            </p:cNvSpPr>
            <p:nvPr/>
          </p:nvSpPr>
          <p:spPr bwMode="auto">
            <a:xfrm>
              <a:off x="7587021" y="3227103"/>
              <a:ext cx="622838" cy="302150"/>
            </a:xfrm>
            <a:custGeom>
              <a:avLst/>
              <a:gdLst>
                <a:gd name="T0" fmla="*/ 306484 w 362"/>
                <a:gd name="T1" fmla="*/ 17846 h 174"/>
                <a:gd name="T2" fmla="*/ 17682 w 362"/>
                <a:gd name="T3" fmla="*/ 154663 h 174"/>
                <a:gd name="T4" fmla="*/ 29470 w 362"/>
                <a:gd name="T5" fmla="*/ 139792 h 174"/>
                <a:gd name="T6" fmla="*/ 61886 w 362"/>
                <a:gd name="T7" fmla="*/ 110049 h 174"/>
                <a:gd name="T8" fmla="*/ 79568 w 362"/>
                <a:gd name="T9" fmla="*/ 92203 h 174"/>
                <a:gd name="T10" fmla="*/ 91356 w 362"/>
                <a:gd name="T11" fmla="*/ 86254 h 174"/>
                <a:gd name="T12" fmla="*/ 120825 w 362"/>
                <a:gd name="T13" fmla="*/ 83280 h 174"/>
                <a:gd name="T14" fmla="*/ 159136 w 362"/>
                <a:gd name="T15" fmla="*/ 62460 h 174"/>
                <a:gd name="T16" fmla="*/ 176818 w 362"/>
                <a:gd name="T17" fmla="*/ 68409 h 174"/>
                <a:gd name="T18" fmla="*/ 191552 w 362"/>
                <a:gd name="T19" fmla="*/ 74357 h 174"/>
                <a:gd name="T20" fmla="*/ 209234 w 362"/>
                <a:gd name="T21" fmla="*/ 104100 h 174"/>
                <a:gd name="T22" fmla="*/ 218075 w 362"/>
                <a:gd name="T23" fmla="*/ 101126 h 174"/>
                <a:gd name="T24" fmla="*/ 238704 w 362"/>
                <a:gd name="T25" fmla="*/ 110049 h 174"/>
                <a:gd name="T26" fmla="*/ 244598 w 362"/>
                <a:gd name="T27" fmla="*/ 136817 h 174"/>
                <a:gd name="T28" fmla="*/ 277014 w 362"/>
                <a:gd name="T29" fmla="*/ 145740 h 174"/>
                <a:gd name="T30" fmla="*/ 300590 w 362"/>
                <a:gd name="T31" fmla="*/ 163586 h 174"/>
                <a:gd name="T32" fmla="*/ 282908 w 362"/>
                <a:gd name="T33" fmla="*/ 196303 h 174"/>
                <a:gd name="T34" fmla="*/ 277014 w 362"/>
                <a:gd name="T35" fmla="*/ 234969 h 174"/>
                <a:gd name="T36" fmla="*/ 309431 w 362"/>
                <a:gd name="T37" fmla="*/ 226046 h 174"/>
                <a:gd name="T38" fmla="*/ 330060 w 362"/>
                <a:gd name="T39" fmla="*/ 243892 h 174"/>
                <a:gd name="T40" fmla="*/ 341848 w 362"/>
                <a:gd name="T41" fmla="*/ 237943 h 174"/>
                <a:gd name="T42" fmla="*/ 386052 w 362"/>
                <a:gd name="T43" fmla="*/ 246866 h 174"/>
                <a:gd name="T44" fmla="*/ 400787 w 362"/>
                <a:gd name="T45" fmla="*/ 252814 h 174"/>
                <a:gd name="T46" fmla="*/ 394893 w 362"/>
                <a:gd name="T47" fmla="*/ 240917 h 174"/>
                <a:gd name="T48" fmla="*/ 377211 w 362"/>
                <a:gd name="T49" fmla="*/ 220097 h 174"/>
                <a:gd name="T50" fmla="*/ 377211 w 362"/>
                <a:gd name="T51" fmla="*/ 214149 h 174"/>
                <a:gd name="T52" fmla="*/ 383105 w 362"/>
                <a:gd name="T53" fmla="*/ 208200 h 174"/>
                <a:gd name="T54" fmla="*/ 362476 w 362"/>
                <a:gd name="T55" fmla="*/ 187380 h 174"/>
                <a:gd name="T56" fmla="*/ 350688 w 362"/>
                <a:gd name="T57" fmla="*/ 154663 h 174"/>
                <a:gd name="T58" fmla="*/ 353635 w 362"/>
                <a:gd name="T59" fmla="*/ 110049 h 174"/>
                <a:gd name="T60" fmla="*/ 347741 w 362"/>
                <a:gd name="T61" fmla="*/ 101126 h 174"/>
                <a:gd name="T62" fmla="*/ 350688 w 362"/>
                <a:gd name="T63" fmla="*/ 86254 h 174"/>
                <a:gd name="T64" fmla="*/ 356582 w 362"/>
                <a:gd name="T65" fmla="*/ 71383 h 174"/>
                <a:gd name="T66" fmla="*/ 380158 w 362"/>
                <a:gd name="T67" fmla="*/ 53537 h 174"/>
                <a:gd name="T68" fmla="*/ 397840 w 362"/>
                <a:gd name="T69" fmla="*/ 32717 h 174"/>
                <a:gd name="T70" fmla="*/ 391946 w 362"/>
                <a:gd name="T71" fmla="*/ 56511 h 174"/>
                <a:gd name="T72" fmla="*/ 377211 w 362"/>
                <a:gd name="T73" fmla="*/ 77331 h 174"/>
                <a:gd name="T74" fmla="*/ 380158 w 362"/>
                <a:gd name="T75" fmla="*/ 104100 h 174"/>
                <a:gd name="T76" fmla="*/ 394893 w 362"/>
                <a:gd name="T77" fmla="*/ 133843 h 174"/>
                <a:gd name="T78" fmla="*/ 377211 w 362"/>
                <a:gd name="T79" fmla="*/ 148714 h 174"/>
                <a:gd name="T80" fmla="*/ 391946 w 362"/>
                <a:gd name="T81" fmla="*/ 157637 h 174"/>
                <a:gd name="T82" fmla="*/ 391946 w 362"/>
                <a:gd name="T83" fmla="*/ 175483 h 174"/>
                <a:gd name="T84" fmla="*/ 394893 w 362"/>
                <a:gd name="T85" fmla="*/ 190354 h 174"/>
                <a:gd name="T86" fmla="*/ 418469 w 362"/>
                <a:gd name="T87" fmla="*/ 220097 h 174"/>
                <a:gd name="T88" fmla="*/ 430256 w 362"/>
                <a:gd name="T89" fmla="*/ 214149 h 174"/>
                <a:gd name="T90" fmla="*/ 444991 w 362"/>
                <a:gd name="T91" fmla="*/ 217123 h 174"/>
                <a:gd name="T92" fmla="*/ 450885 w 362"/>
                <a:gd name="T93" fmla="*/ 240917 h 174"/>
                <a:gd name="T94" fmla="*/ 456779 w 362"/>
                <a:gd name="T95" fmla="*/ 255789 h 174"/>
                <a:gd name="T96" fmla="*/ 474461 w 362"/>
                <a:gd name="T97" fmla="*/ 258763 h 174"/>
                <a:gd name="T98" fmla="*/ 518665 w 362"/>
                <a:gd name="T99" fmla="*/ 234969 h 174"/>
                <a:gd name="T100" fmla="*/ 524559 w 362"/>
                <a:gd name="T101" fmla="*/ 220097 h 174"/>
                <a:gd name="T102" fmla="*/ 530453 w 362"/>
                <a:gd name="T103" fmla="*/ 166560 h 174"/>
                <a:gd name="T104" fmla="*/ 403734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48" name="Freeform 105"/>
            <p:cNvSpPr>
              <a:spLocks/>
            </p:cNvSpPr>
            <p:nvPr/>
          </p:nvSpPr>
          <p:spPr bwMode="auto">
            <a:xfrm>
              <a:off x="8056004" y="3203004"/>
              <a:ext cx="148295" cy="235419"/>
            </a:xfrm>
            <a:custGeom>
              <a:avLst/>
              <a:gdLst>
                <a:gd name="T0" fmla="*/ 127000 w 86"/>
                <a:gd name="T1" fmla="*/ 187003 h 138"/>
                <a:gd name="T2" fmla="*/ 127000 w 86"/>
                <a:gd name="T3" fmla="*/ 172394 h 138"/>
                <a:gd name="T4" fmla="*/ 118140 w 86"/>
                <a:gd name="T5" fmla="*/ 151940 h 138"/>
                <a:gd name="T6" fmla="*/ 103372 w 86"/>
                <a:gd name="T7" fmla="*/ 137331 h 138"/>
                <a:gd name="T8" fmla="*/ 82698 w 86"/>
                <a:gd name="T9" fmla="*/ 125643 h 138"/>
                <a:gd name="T10" fmla="*/ 76791 w 86"/>
                <a:gd name="T11" fmla="*/ 116877 h 138"/>
                <a:gd name="T12" fmla="*/ 70884 w 86"/>
                <a:gd name="T13" fmla="*/ 105189 h 138"/>
                <a:gd name="T14" fmla="*/ 56116 w 86"/>
                <a:gd name="T15" fmla="*/ 78892 h 138"/>
                <a:gd name="T16" fmla="*/ 50209 w 86"/>
                <a:gd name="T17" fmla="*/ 67204 h 138"/>
                <a:gd name="T18" fmla="*/ 35442 w 86"/>
                <a:gd name="T19" fmla="*/ 52595 h 138"/>
                <a:gd name="T20" fmla="*/ 32488 w 86"/>
                <a:gd name="T21" fmla="*/ 43829 h 138"/>
                <a:gd name="T22" fmla="*/ 29535 w 86"/>
                <a:gd name="T23" fmla="*/ 35063 h 138"/>
                <a:gd name="T24" fmla="*/ 29535 w 86"/>
                <a:gd name="T25" fmla="*/ 32141 h 138"/>
                <a:gd name="T26" fmla="*/ 29535 w 86"/>
                <a:gd name="T27" fmla="*/ 29219 h 138"/>
                <a:gd name="T28" fmla="*/ 38395 w 86"/>
                <a:gd name="T29" fmla="*/ 2922 h 138"/>
                <a:gd name="T30" fmla="*/ 29535 w 86"/>
                <a:gd name="T31" fmla="*/ 0 h 138"/>
                <a:gd name="T32" fmla="*/ 17721 w 86"/>
                <a:gd name="T33" fmla="*/ 0 h 138"/>
                <a:gd name="T34" fmla="*/ 5907 w 86"/>
                <a:gd name="T35" fmla="*/ 11688 h 138"/>
                <a:gd name="T36" fmla="*/ 5907 w 86"/>
                <a:gd name="T37" fmla="*/ 20453 h 138"/>
                <a:gd name="T38" fmla="*/ 2953 w 86"/>
                <a:gd name="T39" fmla="*/ 20453 h 138"/>
                <a:gd name="T40" fmla="*/ 0 w 86"/>
                <a:gd name="T41" fmla="*/ 23375 h 138"/>
                <a:gd name="T42" fmla="*/ 53163 w 86"/>
                <a:gd name="T43" fmla="*/ 201613 h 138"/>
                <a:gd name="T44" fmla="*/ 127000 w 86"/>
                <a:gd name="T45" fmla="*/ 187003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chemeClr val="accent3"/>
            </a:solidFill>
            <a:ln w="12700">
              <a:solidFill>
                <a:schemeClr val="bg1"/>
              </a:solidFill>
              <a:prstDash val="solid"/>
              <a:round/>
              <a:headEnd/>
              <a:tailEnd/>
            </a:ln>
          </p:spPr>
          <p:txBody>
            <a:bodyPr/>
            <a:lstStyle/>
            <a:p>
              <a:endParaRPr lang="en-US" sz="1350" dirty="0"/>
            </a:p>
          </p:txBody>
        </p:sp>
        <p:sp>
          <p:nvSpPr>
            <p:cNvPr id="49" name="Freeform 106"/>
            <p:cNvSpPr>
              <a:spLocks/>
            </p:cNvSpPr>
            <p:nvPr/>
          </p:nvSpPr>
          <p:spPr bwMode="auto">
            <a:xfrm>
              <a:off x="8093078" y="2923098"/>
              <a:ext cx="190930" cy="415226"/>
            </a:xfrm>
            <a:custGeom>
              <a:avLst/>
              <a:gdLst>
                <a:gd name="T0" fmla="*/ 0 w 110"/>
                <a:gd name="T1" fmla="*/ 267435 h 242"/>
                <a:gd name="T2" fmla="*/ 5946 w 110"/>
                <a:gd name="T3" fmla="*/ 267435 h 242"/>
                <a:gd name="T4" fmla="*/ 20811 w 110"/>
                <a:gd name="T5" fmla="*/ 290945 h 242"/>
                <a:gd name="T6" fmla="*/ 56486 w 110"/>
                <a:gd name="T7" fmla="*/ 314456 h 242"/>
                <a:gd name="T8" fmla="*/ 83243 w 110"/>
                <a:gd name="T9" fmla="*/ 320334 h 242"/>
                <a:gd name="T10" fmla="*/ 92162 w 110"/>
                <a:gd name="T11" fmla="*/ 340906 h 242"/>
                <a:gd name="T12" fmla="*/ 98108 w 110"/>
                <a:gd name="T13" fmla="*/ 355600 h 242"/>
                <a:gd name="T14" fmla="*/ 112973 w 110"/>
                <a:gd name="T15" fmla="*/ 332089 h 242"/>
                <a:gd name="T16" fmla="*/ 124864 w 110"/>
                <a:gd name="T17" fmla="*/ 293884 h 242"/>
                <a:gd name="T18" fmla="*/ 148648 w 110"/>
                <a:gd name="T19" fmla="*/ 255679 h 242"/>
                <a:gd name="T20" fmla="*/ 163513 w 110"/>
                <a:gd name="T21" fmla="*/ 220413 h 242"/>
                <a:gd name="T22" fmla="*/ 157567 w 110"/>
                <a:gd name="T23" fmla="*/ 161636 h 242"/>
                <a:gd name="T24" fmla="*/ 145675 w 110"/>
                <a:gd name="T25" fmla="*/ 111676 h 242"/>
                <a:gd name="T26" fmla="*/ 124864 w 110"/>
                <a:gd name="T27" fmla="*/ 120493 h 242"/>
                <a:gd name="T28" fmla="*/ 115946 w 110"/>
                <a:gd name="T29" fmla="*/ 114615 h 242"/>
                <a:gd name="T30" fmla="*/ 110000 w 110"/>
                <a:gd name="T31" fmla="*/ 117554 h 242"/>
                <a:gd name="T32" fmla="*/ 118919 w 110"/>
                <a:gd name="T33" fmla="*/ 94043 h 242"/>
                <a:gd name="T34" fmla="*/ 127837 w 110"/>
                <a:gd name="T35" fmla="*/ 88165 h 242"/>
                <a:gd name="T36" fmla="*/ 130810 w 110"/>
                <a:gd name="T37" fmla="*/ 61716 h 242"/>
                <a:gd name="T38" fmla="*/ 139729 w 110"/>
                <a:gd name="T39" fmla="*/ 49960 h 242"/>
                <a:gd name="T40" fmla="*/ 38649 w 110"/>
                <a:gd name="T41" fmla="*/ 0 h 242"/>
                <a:gd name="T42" fmla="*/ 26757 w 110"/>
                <a:gd name="T43" fmla="*/ 17633 h 242"/>
                <a:gd name="T44" fmla="*/ 20811 w 110"/>
                <a:gd name="T45" fmla="*/ 44083 h 242"/>
                <a:gd name="T46" fmla="*/ 5946 w 110"/>
                <a:gd name="T47" fmla="*/ 61716 h 242"/>
                <a:gd name="T48" fmla="*/ 14865 w 110"/>
                <a:gd name="T49" fmla="*/ 76410 h 242"/>
                <a:gd name="T50" fmla="*/ 8919 w 110"/>
                <a:gd name="T51" fmla="*/ 94043 h 242"/>
                <a:gd name="T52" fmla="*/ 11892 w 110"/>
                <a:gd name="T53" fmla="*/ 123431 h 242"/>
                <a:gd name="T54" fmla="*/ 29730 w 110"/>
                <a:gd name="T55" fmla="*/ 144003 h 242"/>
                <a:gd name="T56" fmla="*/ 47567 w 110"/>
                <a:gd name="T57" fmla="*/ 149881 h 242"/>
                <a:gd name="T58" fmla="*/ 62432 w 110"/>
                <a:gd name="T59" fmla="*/ 161636 h 242"/>
                <a:gd name="T60" fmla="*/ 77297 w 110"/>
                <a:gd name="T61" fmla="*/ 176331 h 242"/>
                <a:gd name="T62" fmla="*/ 41621 w 110"/>
                <a:gd name="T63" fmla="*/ 205719 h 242"/>
                <a:gd name="T64" fmla="*/ 8919 w 110"/>
                <a:gd name="T65" fmla="*/ 240985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50" name="Freeform 107"/>
            <p:cNvSpPr>
              <a:spLocks/>
            </p:cNvSpPr>
            <p:nvPr/>
          </p:nvSpPr>
          <p:spPr bwMode="auto">
            <a:xfrm>
              <a:off x="8261763" y="2556068"/>
              <a:ext cx="446739" cy="229857"/>
            </a:xfrm>
            <a:custGeom>
              <a:avLst/>
              <a:gdLst>
                <a:gd name="T0" fmla="*/ 76518 w 260"/>
                <a:gd name="T1" fmla="*/ 64637 h 134"/>
                <a:gd name="T2" fmla="*/ 203066 w 260"/>
                <a:gd name="T3" fmla="*/ 32319 h 134"/>
                <a:gd name="T4" fmla="*/ 211895 w 260"/>
                <a:gd name="T5" fmla="*/ 32319 h 134"/>
                <a:gd name="T6" fmla="*/ 211895 w 260"/>
                <a:gd name="T7" fmla="*/ 20566 h 134"/>
                <a:gd name="T8" fmla="*/ 229553 w 260"/>
                <a:gd name="T9" fmla="*/ 0 h 134"/>
                <a:gd name="T10" fmla="*/ 244268 w 260"/>
                <a:gd name="T11" fmla="*/ 2938 h 134"/>
                <a:gd name="T12" fmla="*/ 264869 w 260"/>
                <a:gd name="T13" fmla="*/ 32319 h 134"/>
                <a:gd name="T14" fmla="*/ 267812 w 260"/>
                <a:gd name="T15" fmla="*/ 44071 h 134"/>
                <a:gd name="T16" fmla="*/ 253097 w 260"/>
                <a:gd name="T17" fmla="*/ 61699 h 134"/>
                <a:gd name="T18" fmla="*/ 247211 w 260"/>
                <a:gd name="T19" fmla="*/ 85204 h 134"/>
                <a:gd name="T20" fmla="*/ 279584 w 260"/>
                <a:gd name="T21" fmla="*/ 94018 h 134"/>
                <a:gd name="T22" fmla="*/ 309013 w 260"/>
                <a:gd name="T23" fmla="*/ 129275 h 134"/>
                <a:gd name="T24" fmla="*/ 344329 w 260"/>
                <a:gd name="T25" fmla="*/ 143965 h 134"/>
                <a:gd name="T26" fmla="*/ 367873 w 260"/>
                <a:gd name="T27" fmla="*/ 120460 h 134"/>
                <a:gd name="T28" fmla="*/ 353158 w 260"/>
                <a:gd name="T29" fmla="*/ 105770 h 134"/>
                <a:gd name="T30" fmla="*/ 341386 w 260"/>
                <a:gd name="T31" fmla="*/ 94018 h 134"/>
                <a:gd name="T32" fmla="*/ 356101 w 260"/>
                <a:gd name="T33" fmla="*/ 94018 h 134"/>
                <a:gd name="T34" fmla="*/ 382588 w 260"/>
                <a:gd name="T35" fmla="*/ 143965 h 134"/>
                <a:gd name="T36" fmla="*/ 370816 w 260"/>
                <a:gd name="T37" fmla="*/ 146903 h 134"/>
                <a:gd name="T38" fmla="*/ 341386 w 260"/>
                <a:gd name="T39" fmla="*/ 164531 h 134"/>
                <a:gd name="T40" fmla="*/ 314899 w 260"/>
                <a:gd name="T41" fmla="*/ 182160 h 134"/>
                <a:gd name="T42" fmla="*/ 314899 w 260"/>
                <a:gd name="T43" fmla="*/ 170407 h 134"/>
                <a:gd name="T44" fmla="*/ 306070 w 260"/>
                <a:gd name="T45" fmla="*/ 158655 h 134"/>
                <a:gd name="T46" fmla="*/ 282527 w 260"/>
                <a:gd name="T47" fmla="*/ 193912 h 134"/>
                <a:gd name="T48" fmla="*/ 270755 w 260"/>
                <a:gd name="T49" fmla="*/ 188036 h 134"/>
                <a:gd name="T50" fmla="*/ 264869 w 260"/>
                <a:gd name="T51" fmla="*/ 185098 h 134"/>
                <a:gd name="T52" fmla="*/ 256040 w 260"/>
                <a:gd name="T53" fmla="*/ 176284 h 134"/>
                <a:gd name="T54" fmla="*/ 235439 w 260"/>
                <a:gd name="T55" fmla="*/ 164531 h 134"/>
                <a:gd name="T56" fmla="*/ 223667 w 260"/>
                <a:gd name="T57" fmla="*/ 149841 h 134"/>
                <a:gd name="T58" fmla="*/ 179522 w 260"/>
                <a:gd name="T59" fmla="*/ 143965 h 134"/>
                <a:gd name="T60" fmla="*/ 76518 w 260"/>
                <a:gd name="T61" fmla="*/ 176284 h 134"/>
                <a:gd name="T62" fmla="*/ 70632 w 260"/>
                <a:gd name="T63" fmla="*/ 170407 h 134"/>
                <a:gd name="T64" fmla="*/ 0 w 260"/>
                <a:gd name="T65" fmla="*/ 182160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chemeClr val="accent3"/>
            </a:solidFill>
            <a:ln w="12700">
              <a:solidFill>
                <a:schemeClr val="bg1"/>
              </a:solidFill>
              <a:prstDash val="solid"/>
              <a:round/>
              <a:headEnd/>
              <a:tailEnd/>
            </a:ln>
          </p:spPr>
          <p:txBody>
            <a:bodyPr/>
            <a:lstStyle/>
            <a:p>
              <a:endParaRPr lang="en-US" sz="1350" dirty="0"/>
            </a:p>
          </p:txBody>
        </p:sp>
        <p:sp>
          <p:nvSpPr>
            <p:cNvPr id="51" name="Freeform 108"/>
            <p:cNvSpPr>
              <a:spLocks/>
            </p:cNvSpPr>
            <p:nvPr/>
          </p:nvSpPr>
          <p:spPr bwMode="auto">
            <a:xfrm>
              <a:off x="8473082" y="2711778"/>
              <a:ext cx="114929" cy="133465"/>
            </a:xfrm>
            <a:custGeom>
              <a:avLst/>
              <a:gdLst>
                <a:gd name="T0" fmla="*/ 0 w 68"/>
                <a:gd name="T1" fmla="*/ 9024 h 76"/>
                <a:gd name="T2" fmla="*/ 20264 w 68"/>
                <a:gd name="T3" fmla="*/ 93245 h 76"/>
                <a:gd name="T4" fmla="*/ 17369 w 68"/>
                <a:gd name="T5" fmla="*/ 102268 h 76"/>
                <a:gd name="T6" fmla="*/ 17369 w 68"/>
                <a:gd name="T7" fmla="*/ 105276 h 76"/>
                <a:gd name="T8" fmla="*/ 17369 w 68"/>
                <a:gd name="T9" fmla="*/ 111292 h 76"/>
                <a:gd name="T10" fmla="*/ 17369 w 68"/>
                <a:gd name="T11" fmla="*/ 114300 h 76"/>
                <a:gd name="T12" fmla="*/ 23159 w 68"/>
                <a:gd name="T13" fmla="*/ 114300 h 76"/>
                <a:gd name="T14" fmla="*/ 43423 w 68"/>
                <a:gd name="T15" fmla="*/ 99261 h 76"/>
                <a:gd name="T16" fmla="*/ 57897 w 68"/>
                <a:gd name="T17" fmla="*/ 90237 h 76"/>
                <a:gd name="T18" fmla="*/ 57897 w 68"/>
                <a:gd name="T19" fmla="*/ 81213 h 76"/>
                <a:gd name="T20" fmla="*/ 52107 w 68"/>
                <a:gd name="T21" fmla="*/ 72189 h 76"/>
                <a:gd name="T22" fmla="*/ 52107 w 68"/>
                <a:gd name="T23" fmla="*/ 60158 h 76"/>
                <a:gd name="T24" fmla="*/ 60792 w 68"/>
                <a:gd name="T25" fmla="*/ 51134 h 76"/>
                <a:gd name="T26" fmla="*/ 66582 w 68"/>
                <a:gd name="T27" fmla="*/ 54142 h 76"/>
                <a:gd name="T28" fmla="*/ 66582 w 68"/>
                <a:gd name="T29" fmla="*/ 63166 h 76"/>
                <a:gd name="T30" fmla="*/ 66582 w 68"/>
                <a:gd name="T31" fmla="*/ 81213 h 76"/>
                <a:gd name="T32" fmla="*/ 69476 w 68"/>
                <a:gd name="T33" fmla="*/ 84221 h 76"/>
                <a:gd name="T34" fmla="*/ 75266 w 68"/>
                <a:gd name="T35" fmla="*/ 84221 h 76"/>
                <a:gd name="T36" fmla="*/ 75266 w 68"/>
                <a:gd name="T37" fmla="*/ 72189 h 76"/>
                <a:gd name="T38" fmla="*/ 81056 w 68"/>
                <a:gd name="T39" fmla="*/ 72189 h 76"/>
                <a:gd name="T40" fmla="*/ 86846 w 68"/>
                <a:gd name="T41" fmla="*/ 69182 h 76"/>
                <a:gd name="T42" fmla="*/ 98425 w 68"/>
                <a:gd name="T43" fmla="*/ 66174 h 76"/>
                <a:gd name="T44" fmla="*/ 98425 w 68"/>
                <a:gd name="T45" fmla="*/ 63166 h 76"/>
                <a:gd name="T46" fmla="*/ 89740 w 68"/>
                <a:gd name="T47" fmla="*/ 54142 h 76"/>
                <a:gd name="T48" fmla="*/ 89740 w 68"/>
                <a:gd name="T49" fmla="*/ 51134 h 76"/>
                <a:gd name="T50" fmla="*/ 83951 w 68"/>
                <a:gd name="T51" fmla="*/ 51134 h 76"/>
                <a:gd name="T52" fmla="*/ 81056 w 68"/>
                <a:gd name="T53" fmla="*/ 48126 h 76"/>
                <a:gd name="T54" fmla="*/ 75266 w 68"/>
                <a:gd name="T55" fmla="*/ 42111 h 76"/>
                <a:gd name="T56" fmla="*/ 75266 w 68"/>
                <a:gd name="T57" fmla="*/ 36095 h 76"/>
                <a:gd name="T58" fmla="*/ 55002 w 68"/>
                <a:gd name="T59" fmla="*/ 30079 h 76"/>
                <a:gd name="T60" fmla="*/ 49213 w 68"/>
                <a:gd name="T61" fmla="*/ 18047 h 76"/>
                <a:gd name="T62" fmla="*/ 43423 w 68"/>
                <a:gd name="T63" fmla="*/ 15039 h 76"/>
                <a:gd name="T64" fmla="*/ 37633 w 68"/>
                <a:gd name="T65" fmla="*/ 0 h 76"/>
                <a:gd name="T66" fmla="*/ 0 w 68"/>
                <a:gd name="T67" fmla="*/ 9024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52" name="Freeform 109"/>
            <p:cNvSpPr>
              <a:spLocks/>
            </p:cNvSpPr>
            <p:nvPr/>
          </p:nvSpPr>
          <p:spPr bwMode="auto">
            <a:xfrm>
              <a:off x="8150542" y="2222404"/>
              <a:ext cx="239126" cy="428201"/>
            </a:xfrm>
            <a:custGeom>
              <a:avLst/>
              <a:gdLst>
                <a:gd name="T0" fmla="*/ 0 w 138"/>
                <a:gd name="T1" fmla="*/ 47318 h 248"/>
                <a:gd name="T2" fmla="*/ 8904 w 138"/>
                <a:gd name="T3" fmla="*/ 62105 h 248"/>
                <a:gd name="T4" fmla="*/ 5936 w 138"/>
                <a:gd name="T5" fmla="*/ 68019 h 248"/>
                <a:gd name="T6" fmla="*/ 11872 w 138"/>
                <a:gd name="T7" fmla="*/ 73934 h 248"/>
                <a:gd name="T8" fmla="*/ 11872 w 138"/>
                <a:gd name="T9" fmla="*/ 79849 h 248"/>
                <a:gd name="T10" fmla="*/ 29679 w 138"/>
                <a:gd name="T11" fmla="*/ 121252 h 248"/>
                <a:gd name="T12" fmla="*/ 35615 w 138"/>
                <a:gd name="T13" fmla="*/ 150826 h 248"/>
                <a:gd name="T14" fmla="*/ 26711 w 138"/>
                <a:gd name="T15" fmla="*/ 168570 h 248"/>
                <a:gd name="T16" fmla="*/ 29679 w 138"/>
                <a:gd name="T17" fmla="*/ 183357 h 248"/>
                <a:gd name="T18" fmla="*/ 47487 w 138"/>
                <a:gd name="T19" fmla="*/ 224760 h 248"/>
                <a:gd name="T20" fmla="*/ 44519 w 138"/>
                <a:gd name="T21" fmla="*/ 242504 h 248"/>
                <a:gd name="T22" fmla="*/ 47487 w 138"/>
                <a:gd name="T23" fmla="*/ 251376 h 248"/>
                <a:gd name="T24" fmla="*/ 50455 w 138"/>
                <a:gd name="T25" fmla="*/ 248418 h 248"/>
                <a:gd name="T26" fmla="*/ 50455 w 138"/>
                <a:gd name="T27" fmla="*/ 245461 h 248"/>
                <a:gd name="T28" fmla="*/ 56391 w 138"/>
                <a:gd name="T29" fmla="*/ 242504 h 248"/>
                <a:gd name="T30" fmla="*/ 68263 w 138"/>
                <a:gd name="T31" fmla="*/ 263205 h 248"/>
                <a:gd name="T32" fmla="*/ 74199 w 138"/>
                <a:gd name="T33" fmla="*/ 298694 h 248"/>
                <a:gd name="T34" fmla="*/ 74199 w 138"/>
                <a:gd name="T35" fmla="*/ 319395 h 248"/>
                <a:gd name="T36" fmla="*/ 83102 w 138"/>
                <a:gd name="T37" fmla="*/ 343054 h 248"/>
                <a:gd name="T38" fmla="*/ 94974 w 138"/>
                <a:gd name="T39" fmla="*/ 366713 h 248"/>
                <a:gd name="T40" fmla="*/ 172141 w 138"/>
                <a:gd name="T41" fmla="*/ 348969 h 248"/>
                <a:gd name="T42" fmla="*/ 172141 w 138"/>
                <a:gd name="T43" fmla="*/ 343054 h 248"/>
                <a:gd name="T44" fmla="*/ 163237 w 138"/>
                <a:gd name="T45" fmla="*/ 334182 h 248"/>
                <a:gd name="T46" fmla="*/ 163237 w 138"/>
                <a:gd name="T47" fmla="*/ 319395 h 248"/>
                <a:gd name="T48" fmla="*/ 166205 w 138"/>
                <a:gd name="T49" fmla="*/ 313480 h 248"/>
                <a:gd name="T50" fmla="*/ 163237 w 138"/>
                <a:gd name="T51" fmla="*/ 298694 h 248"/>
                <a:gd name="T52" fmla="*/ 157301 w 138"/>
                <a:gd name="T53" fmla="*/ 239546 h 248"/>
                <a:gd name="T54" fmla="*/ 157301 w 138"/>
                <a:gd name="T55" fmla="*/ 221802 h 248"/>
                <a:gd name="T56" fmla="*/ 163237 w 138"/>
                <a:gd name="T57" fmla="*/ 186314 h 248"/>
                <a:gd name="T58" fmla="*/ 169173 w 138"/>
                <a:gd name="T59" fmla="*/ 162655 h 248"/>
                <a:gd name="T60" fmla="*/ 172141 w 138"/>
                <a:gd name="T61" fmla="*/ 147868 h 248"/>
                <a:gd name="T62" fmla="*/ 163237 w 138"/>
                <a:gd name="T63" fmla="*/ 133081 h 248"/>
                <a:gd name="T64" fmla="*/ 163237 w 138"/>
                <a:gd name="T65" fmla="*/ 121252 h 248"/>
                <a:gd name="T66" fmla="*/ 169173 w 138"/>
                <a:gd name="T67" fmla="*/ 112380 h 248"/>
                <a:gd name="T68" fmla="*/ 192916 w 138"/>
                <a:gd name="T69" fmla="*/ 94636 h 248"/>
                <a:gd name="T70" fmla="*/ 204788 w 138"/>
                <a:gd name="T71" fmla="*/ 62105 h 248"/>
                <a:gd name="T72" fmla="*/ 192916 w 138"/>
                <a:gd name="T73" fmla="*/ 41403 h 248"/>
                <a:gd name="T74" fmla="*/ 189948 w 138"/>
                <a:gd name="T75" fmla="*/ 32531 h 248"/>
                <a:gd name="T76" fmla="*/ 195884 w 138"/>
                <a:gd name="T77" fmla="*/ 26616 h 248"/>
                <a:gd name="T78" fmla="*/ 192916 w 138"/>
                <a:gd name="T79" fmla="*/ 20702 h 248"/>
                <a:gd name="T80" fmla="*/ 186980 w 138"/>
                <a:gd name="T81" fmla="*/ 0 h 248"/>
                <a:gd name="T82" fmla="*/ 0 w 138"/>
                <a:gd name="T83" fmla="*/ 47318 h 248"/>
                <a:gd name="T84" fmla="*/ 0 w 138"/>
                <a:gd name="T85" fmla="*/ 47318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53" name="Freeform 110"/>
            <p:cNvSpPr>
              <a:spLocks/>
            </p:cNvSpPr>
            <p:nvPr/>
          </p:nvSpPr>
          <p:spPr bwMode="auto">
            <a:xfrm>
              <a:off x="8332203" y="2159379"/>
              <a:ext cx="218735" cy="470836"/>
            </a:xfrm>
            <a:custGeom>
              <a:avLst/>
              <a:gdLst>
                <a:gd name="T0" fmla="*/ 184352 w 126"/>
                <a:gd name="T1" fmla="*/ 341417 h 274"/>
                <a:gd name="T2" fmla="*/ 178405 w 126"/>
                <a:gd name="T3" fmla="*/ 338474 h 274"/>
                <a:gd name="T4" fmla="*/ 169485 w 126"/>
                <a:gd name="T5" fmla="*/ 338474 h 274"/>
                <a:gd name="T6" fmla="*/ 160564 w 126"/>
                <a:gd name="T7" fmla="*/ 356133 h 274"/>
                <a:gd name="T8" fmla="*/ 151644 w 126"/>
                <a:gd name="T9" fmla="*/ 359076 h 274"/>
                <a:gd name="T10" fmla="*/ 151644 w 126"/>
                <a:gd name="T11" fmla="*/ 367906 h 274"/>
                <a:gd name="T12" fmla="*/ 151644 w 126"/>
                <a:gd name="T13" fmla="*/ 370849 h 274"/>
                <a:gd name="T14" fmla="*/ 148671 w 126"/>
                <a:gd name="T15" fmla="*/ 367906 h 274"/>
                <a:gd name="T16" fmla="*/ 142724 w 126"/>
                <a:gd name="T17" fmla="*/ 370849 h 274"/>
                <a:gd name="T18" fmla="*/ 142724 w 126"/>
                <a:gd name="T19" fmla="*/ 376736 h 274"/>
                <a:gd name="T20" fmla="*/ 14867 w 126"/>
                <a:gd name="T21" fmla="*/ 403225 h 274"/>
                <a:gd name="T22" fmla="*/ 14867 w 126"/>
                <a:gd name="T23" fmla="*/ 397339 h 274"/>
                <a:gd name="T24" fmla="*/ 5947 w 126"/>
                <a:gd name="T25" fmla="*/ 388509 h 274"/>
                <a:gd name="T26" fmla="*/ 5947 w 126"/>
                <a:gd name="T27" fmla="*/ 373793 h 274"/>
                <a:gd name="T28" fmla="*/ 8920 w 126"/>
                <a:gd name="T29" fmla="*/ 367906 h 274"/>
                <a:gd name="T30" fmla="*/ 5947 w 126"/>
                <a:gd name="T31" fmla="*/ 353190 h 274"/>
                <a:gd name="T32" fmla="*/ 0 w 126"/>
                <a:gd name="T33" fmla="*/ 294325 h 274"/>
                <a:gd name="T34" fmla="*/ 0 w 126"/>
                <a:gd name="T35" fmla="*/ 276665 h 274"/>
                <a:gd name="T36" fmla="*/ 5947 w 126"/>
                <a:gd name="T37" fmla="*/ 241346 h 274"/>
                <a:gd name="T38" fmla="*/ 11894 w 126"/>
                <a:gd name="T39" fmla="*/ 217800 h 274"/>
                <a:gd name="T40" fmla="*/ 14867 w 126"/>
                <a:gd name="T41" fmla="*/ 203084 h 274"/>
                <a:gd name="T42" fmla="*/ 5947 w 126"/>
                <a:gd name="T43" fmla="*/ 188368 h 274"/>
                <a:gd name="T44" fmla="*/ 5947 w 126"/>
                <a:gd name="T45" fmla="*/ 176595 h 274"/>
                <a:gd name="T46" fmla="*/ 11894 w 126"/>
                <a:gd name="T47" fmla="*/ 167765 h 274"/>
                <a:gd name="T48" fmla="*/ 35681 w 126"/>
                <a:gd name="T49" fmla="*/ 150106 h 274"/>
                <a:gd name="T50" fmla="*/ 47575 w 126"/>
                <a:gd name="T51" fmla="*/ 117730 h 274"/>
                <a:gd name="T52" fmla="*/ 35681 w 126"/>
                <a:gd name="T53" fmla="*/ 97127 h 274"/>
                <a:gd name="T54" fmla="*/ 32708 w 126"/>
                <a:gd name="T55" fmla="*/ 88297 h 274"/>
                <a:gd name="T56" fmla="*/ 38654 w 126"/>
                <a:gd name="T57" fmla="*/ 82411 h 274"/>
                <a:gd name="T58" fmla="*/ 35681 w 126"/>
                <a:gd name="T59" fmla="*/ 76524 h 274"/>
                <a:gd name="T60" fmla="*/ 29734 w 126"/>
                <a:gd name="T61" fmla="*/ 55922 h 274"/>
                <a:gd name="T62" fmla="*/ 35681 w 126"/>
                <a:gd name="T63" fmla="*/ 29432 h 274"/>
                <a:gd name="T64" fmla="*/ 29734 w 126"/>
                <a:gd name="T65" fmla="*/ 20603 h 274"/>
                <a:gd name="T66" fmla="*/ 32708 w 126"/>
                <a:gd name="T67" fmla="*/ 14716 h 274"/>
                <a:gd name="T68" fmla="*/ 38654 w 126"/>
                <a:gd name="T69" fmla="*/ 14716 h 274"/>
                <a:gd name="T70" fmla="*/ 44601 w 126"/>
                <a:gd name="T71" fmla="*/ 5886 h 274"/>
                <a:gd name="T72" fmla="*/ 50548 w 126"/>
                <a:gd name="T73" fmla="*/ 8830 h 274"/>
                <a:gd name="T74" fmla="*/ 56495 w 126"/>
                <a:gd name="T75" fmla="*/ 8830 h 274"/>
                <a:gd name="T76" fmla="*/ 62442 w 126"/>
                <a:gd name="T77" fmla="*/ 0 h 274"/>
                <a:gd name="T78" fmla="*/ 145697 w 126"/>
                <a:gd name="T79" fmla="*/ 247233 h 274"/>
                <a:gd name="T80" fmla="*/ 148671 w 126"/>
                <a:gd name="T81" fmla="*/ 253119 h 274"/>
                <a:gd name="T82" fmla="*/ 148671 w 126"/>
                <a:gd name="T83" fmla="*/ 264892 h 274"/>
                <a:gd name="T84" fmla="*/ 148671 w 126"/>
                <a:gd name="T85" fmla="*/ 267836 h 274"/>
                <a:gd name="T86" fmla="*/ 169485 w 126"/>
                <a:gd name="T87" fmla="*/ 285495 h 274"/>
                <a:gd name="T88" fmla="*/ 172458 w 126"/>
                <a:gd name="T89" fmla="*/ 285495 h 274"/>
                <a:gd name="T90" fmla="*/ 175431 w 126"/>
                <a:gd name="T91" fmla="*/ 294325 h 274"/>
                <a:gd name="T92" fmla="*/ 175431 w 126"/>
                <a:gd name="T93" fmla="*/ 297268 h 274"/>
                <a:gd name="T94" fmla="*/ 187325 w 126"/>
                <a:gd name="T95" fmla="*/ 317871 h 274"/>
                <a:gd name="T96" fmla="*/ 187325 w 126"/>
                <a:gd name="T97" fmla="*/ 323757 h 274"/>
                <a:gd name="T98" fmla="*/ 184352 w 126"/>
                <a:gd name="T99" fmla="*/ 332587 h 274"/>
                <a:gd name="T100" fmla="*/ 184352 w 126"/>
                <a:gd name="T101" fmla="*/ 341417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54" name="Freeform 111"/>
            <p:cNvSpPr>
              <a:spLocks/>
            </p:cNvSpPr>
            <p:nvPr/>
          </p:nvSpPr>
          <p:spPr bwMode="auto">
            <a:xfrm>
              <a:off x="8406350" y="1731178"/>
              <a:ext cx="494935" cy="800793"/>
            </a:xfrm>
            <a:custGeom>
              <a:avLst/>
              <a:gdLst>
                <a:gd name="T0" fmla="*/ 82418 w 288"/>
                <a:gd name="T1" fmla="*/ 614855 h 464"/>
                <a:gd name="T2" fmla="*/ 85361 w 288"/>
                <a:gd name="T3" fmla="*/ 632591 h 464"/>
                <a:gd name="T4" fmla="*/ 105966 w 288"/>
                <a:gd name="T5" fmla="*/ 653284 h 464"/>
                <a:gd name="T6" fmla="*/ 111853 w 288"/>
                <a:gd name="T7" fmla="*/ 662152 h 464"/>
                <a:gd name="T8" fmla="*/ 123627 w 288"/>
                <a:gd name="T9" fmla="*/ 685800 h 464"/>
                <a:gd name="T10" fmla="*/ 129514 w 288"/>
                <a:gd name="T11" fmla="*/ 665108 h 464"/>
                <a:gd name="T12" fmla="*/ 138344 w 288"/>
                <a:gd name="T13" fmla="*/ 629635 h 464"/>
                <a:gd name="T14" fmla="*/ 156005 w 288"/>
                <a:gd name="T15" fmla="*/ 591207 h 464"/>
                <a:gd name="T16" fmla="*/ 153062 w 288"/>
                <a:gd name="T17" fmla="*/ 582339 h 464"/>
                <a:gd name="T18" fmla="*/ 173666 w 288"/>
                <a:gd name="T19" fmla="*/ 540954 h 464"/>
                <a:gd name="T20" fmla="*/ 182497 w 288"/>
                <a:gd name="T21" fmla="*/ 555734 h 464"/>
                <a:gd name="T22" fmla="*/ 191327 w 288"/>
                <a:gd name="T23" fmla="*/ 555734 h 464"/>
                <a:gd name="T24" fmla="*/ 191327 w 288"/>
                <a:gd name="T25" fmla="*/ 535042 h 464"/>
                <a:gd name="T26" fmla="*/ 220762 w 288"/>
                <a:gd name="T27" fmla="*/ 526174 h 464"/>
                <a:gd name="T28" fmla="*/ 226649 w 288"/>
                <a:gd name="T29" fmla="*/ 511394 h 464"/>
                <a:gd name="T30" fmla="*/ 244310 w 288"/>
                <a:gd name="T31" fmla="*/ 505482 h 464"/>
                <a:gd name="T32" fmla="*/ 253140 w 288"/>
                <a:gd name="T33" fmla="*/ 484790 h 464"/>
                <a:gd name="T34" fmla="*/ 261971 w 288"/>
                <a:gd name="T35" fmla="*/ 455229 h 464"/>
                <a:gd name="T36" fmla="*/ 267858 w 288"/>
                <a:gd name="T37" fmla="*/ 446361 h 464"/>
                <a:gd name="T38" fmla="*/ 291406 w 288"/>
                <a:gd name="T39" fmla="*/ 443405 h 464"/>
                <a:gd name="T40" fmla="*/ 300236 w 288"/>
                <a:gd name="T41" fmla="*/ 422713 h 464"/>
                <a:gd name="T42" fmla="*/ 317897 w 288"/>
                <a:gd name="T43" fmla="*/ 404977 h 464"/>
                <a:gd name="T44" fmla="*/ 344389 w 288"/>
                <a:gd name="T45" fmla="*/ 416801 h 464"/>
                <a:gd name="T46" fmla="*/ 370880 w 288"/>
                <a:gd name="T47" fmla="*/ 381328 h 464"/>
                <a:gd name="T48" fmla="*/ 400315 w 288"/>
                <a:gd name="T49" fmla="*/ 351768 h 464"/>
                <a:gd name="T50" fmla="*/ 409146 w 288"/>
                <a:gd name="T51" fmla="*/ 348812 h 464"/>
                <a:gd name="T52" fmla="*/ 423863 w 288"/>
                <a:gd name="T53" fmla="*/ 334032 h 464"/>
                <a:gd name="T54" fmla="*/ 415033 w 288"/>
                <a:gd name="T55" fmla="*/ 319252 h 464"/>
                <a:gd name="T56" fmla="*/ 406202 w 288"/>
                <a:gd name="T57" fmla="*/ 316296 h 464"/>
                <a:gd name="T58" fmla="*/ 415033 w 288"/>
                <a:gd name="T59" fmla="*/ 304472 h 464"/>
                <a:gd name="T60" fmla="*/ 406202 w 288"/>
                <a:gd name="T61" fmla="*/ 277867 h 464"/>
                <a:gd name="T62" fmla="*/ 385598 w 288"/>
                <a:gd name="T63" fmla="*/ 271955 h 464"/>
                <a:gd name="T64" fmla="*/ 373824 w 288"/>
                <a:gd name="T65" fmla="*/ 280823 h 464"/>
                <a:gd name="T66" fmla="*/ 353219 w 288"/>
                <a:gd name="T67" fmla="*/ 239439 h 464"/>
                <a:gd name="T68" fmla="*/ 356163 w 288"/>
                <a:gd name="T69" fmla="*/ 227615 h 464"/>
                <a:gd name="T70" fmla="*/ 347332 w 288"/>
                <a:gd name="T71" fmla="*/ 224659 h 464"/>
                <a:gd name="T72" fmla="*/ 326728 w 288"/>
                <a:gd name="T73" fmla="*/ 221703 h 464"/>
                <a:gd name="T74" fmla="*/ 312010 w 288"/>
                <a:gd name="T75" fmla="*/ 218747 h 464"/>
                <a:gd name="T76" fmla="*/ 306123 w 288"/>
                <a:gd name="T77" fmla="*/ 192142 h 464"/>
                <a:gd name="T78" fmla="*/ 208988 w 288"/>
                <a:gd name="T79" fmla="*/ 2956 h 464"/>
                <a:gd name="T80" fmla="*/ 188384 w 288"/>
                <a:gd name="T81" fmla="*/ 2956 h 464"/>
                <a:gd name="T82" fmla="*/ 179553 w 288"/>
                <a:gd name="T83" fmla="*/ 17736 h 464"/>
                <a:gd name="T84" fmla="*/ 158949 w 288"/>
                <a:gd name="T85" fmla="*/ 23648 h 464"/>
                <a:gd name="T86" fmla="*/ 129514 w 288"/>
                <a:gd name="T87" fmla="*/ 44341 h 464"/>
                <a:gd name="T88" fmla="*/ 120683 w 288"/>
                <a:gd name="T89" fmla="*/ 17736 h 464"/>
                <a:gd name="T90" fmla="*/ 108909 w 288"/>
                <a:gd name="T91" fmla="*/ 11824 h 464"/>
                <a:gd name="T92" fmla="*/ 55926 w 288"/>
                <a:gd name="T93" fmla="*/ 141890 h 464"/>
                <a:gd name="T94" fmla="*/ 61813 w 288"/>
                <a:gd name="T95" fmla="*/ 168494 h 464"/>
                <a:gd name="T96" fmla="*/ 58870 w 288"/>
                <a:gd name="T97" fmla="*/ 192142 h 464"/>
                <a:gd name="T98" fmla="*/ 47096 w 288"/>
                <a:gd name="T99" fmla="*/ 209878 h 464"/>
                <a:gd name="T100" fmla="*/ 52983 w 288"/>
                <a:gd name="T101" fmla="*/ 277867 h 464"/>
                <a:gd name="T102" fmla="*/ 35322 w 288"/>
                <a:gd name="T103" fmla="*/ 316296 h 464"/>
                <a:gd name="T104" fmla="*/ 38265 w 288"/>
                <a:gd name="T105" fmla="*/ 339944 h 464"/>
                <a:gd name="T106" fmla="*/ 26491 w 288"/>
                <a:gd name="T107" fmla="*/ 342900 h 464"/>
                <a:gd name="T108" fmla="*/ 26491 w 288"/>
                <a:gd name="T109" fmla="*/ 363592 h 464"/>
                <a:gd name="T110" fmla="*/ 11774 w 288"/>
                <a:gd name="T111" fmla="*/ 360636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55" name="Freeform 112"/>
            <p:cNvSpPr>
              <a:spLocks/>
            </p:cNvSpPr>
            <p:nvPr/>
          </p:nvSpPr>
          <p:spPr bwMode="auto">
            <a:xfrm>
              <a:off x="5633236" y="4035309"/>
              <a:ext cx="672888" cy="622838"/>
            </a:xfrm>
            <a:custGeom>
              <a:avLst/>
              <a:gdLst>
                <a:gd name="T0" fmla="*/ 0 w 392"/>
                <a:gd name="T1" fmla="*/ 23707 h 360"/>
                <a:gd name="T2" fmla="*/ 517461 w 392"/>
                <a:gd name="T3" fmla="*/ 0 h 360"/>
                <a:gd name="T4" fmla="*/ 514521 w 392"/>
                <a:gd name="T5" fmla="*/ 5927 h 360"/>
                <a:gd name="T6" fmla="*/ 526281 w 392"/>
                <a:gd name="T7" fmla="*/ 14817 h 360"/>
                <a:gd name="T8" fmla="*/ 532161 w 392"/>
                <a:gd name="T9" fmla="*/ 26670 h 360"/>
                <a:gd name="T10" fmla="*/ 529221 w 392"/>
                <a:gd name="T11" fmla="*/ 38523 h 360"/>
                <a:gd name="T12" fmla="*/ 514521 w 392"/>
                <a:gd name="T13" fmla="*/ 50377 h 360"/>
                <a:gd name="T14" fmla="*/ 499820 w 392"/>
                <a:gd name="T15" fmla="*/ 68157 h 360"/>
                <a:gd name="T16" fmla="*/ 496880 w 392"/>
                <a:gd name="T17" fmla="*/ 77047 h 360"/>
                <a:gd name="T18" fmla="*/ 576263 w 392"/>
                <a:gd name="T19" fmla="*/ 71120 h 360"/>
                <a:gd name="T20" fmla="*/ 573323 w 392"/>
                <a:gd name="T21" fmla="*/ 80010 h 360"/>
                <a:gd name="T22" fmla="*/ 576263 w 392"/>
                <a:gd name="T23" fmla="*/ 85937 h 360"/>
                <a:gd name="T24" fmla="*/ 570383 w 392"/>
                <a:gd name="T25" fmla="*/ 97790 h 360"/>
                <a:gd name="T26" fmla="*/ 555682 w 392"/>
                <a:gd name="T27" fmla="*/ 112607 h 360"/>
                <a:gd name="T28" fmla="*/ 549802 w 392"/>
                <a:gd name="T29" fmla="*/ 145203 h 360"/>
                <a:gd name="T30" fmla="*/ 535101 w 392"/>
                <a:gd name="T31" fmla="*/ 162983 h 360"/>
                <a:gd name="T32" fmla="*/ 538041 w 392"/>
                <a:gd name="T33" fmla="*/ 183727 h 360"/>
                <a:gd name="T34" fmla="*/ 535101 w 392"/>
                <a:gd name="T35" fmla="*/ 210397 h 360"/>
                <a:gd name="T36" fmla="*/ 532161 w 392"/>
                <a:gd name="T37" fmla="*/ 210397 h 360"/>
                <a:gd name="T38" fmla="*/ 520401 w 392"/>
                <a:gd name="T39" fmla="*/ 225213 h 360"/>
                <a:gd name="T40" fmla="*/ 517461 w 392"/>
                <a:gd name="T41" fmla="*/ 231140 h 360"/>
                <a:gd name="T42" fmla="*/ 493940 w 392"/>
                <a:gd name="T43" fmla="*/ 251883 h 360"/>
                <a:gd name="T44" fmla="*/ 488059 w 392"/>
                <a:gd name="T45" fmla="*/ 275590 h 360"/>
                <a:gd name="T46" fmla="*/ 488059 w 392"/>
                <a:gd name="T47" fmla="*/ 296333 h 360"/>
                <a:gd name="T48" fmla="*/ 485119 w 392"/>
                <a:gd name="T49" fmla="*/ 311150 h 360"/>
                <a:gd name="T50" fmla="*/ 464539 w 392"/>
                <a:gd name="T51" fmla="*/ 323003 h 360"/>
                <a:gd name="T52" fmla="*/ 449838 w 392"/>
                <a:gd name="T53" fmla="*/ 346710 h 360"/>
                <a:gd name="T54" fmla="*/ 443958 w 392"/>
                <a:gd name="T55" fmla="*/ 352637 h 360"/>
                <a:gd name="T56" fmla="*/ 443958 w 392"/>
                <a:gd name="T57" fmla="*/ 370417 h 360"/>
                <a:gd name="T58" fmla="*/ 432197 w 392"/>
                <a:gd name="T59" fmla="*/ 385233 h 360"/>
                <a:gd name="T60" fmla="*/ 432197 w 392"/>
                <a:gd name="T61" fmla="*/ 400050 h 360"/>
                <a:gd name="T62" fmla="*/ 426317 w 392"/>
                <a:gd name="T63" fmla="*/ 417830 h 360"/>
                <a:gd name="T64" fmla="*/ 414557 w 392"/>
                <a:gd name="T65" fmla="*/ 438573 h 360"/>
                <a:gd name="T66" fmla="*/ 417497 w 392"/>
                <a:gd name="T67" fmla="*/ 462280 h 360"/>
                <a:gd name="T68" fmla="*/ 429257 w 392"/>
                <a:gd name="T69" fmla="*/ 474133 h 360"/>
                <a:gd name="T70" fmla="*/ 432197 w 392"/>
                <a:gd name="T71" fmla="*/ 488950 h 360"/>
                <a:gd name="T72" fmla="*/ 435137 w 392"/>
                <a:gd name="T73" fmla="*/ 491913 h 360"/>
                <a:gd name="T74" fmla="*/ 435137 w 392"/>
                <a:gd name="T75" fmla="*/ 497840 h 360"/>
                <a:gd name="T76" fmla="*/ 429257 w 392"/>
                <a:gd name="T77" fmla="*/ 503767 h 360"/>
                <a:gd name="T78" fmla="*/ 426317 w 392"/>
                <a:gd name="T79" fmla="*/ 515620 h 360"/>
                <a:gd name="T80" fmla="*/ 426317 w 392"/>
                <a:gd name="T81" fmla="*/ 524510 h 360"/>
                <a:gd name="T82" fmla="*/ 73503 w 392"/>
                <a:gd name="T83" fmla="*/ 533400 h 360"/>
                <a:gd name="T84" fmla="*/ 73503 w 392"/>
                <a:gd name="T85" fmla="*/ 456353 h 360"/>
                <a:gd name="T86" fmla="*/ 55862 w 392"/>
                <a:gd name="T87" fmla="*/ 453390 h 360"/>
                <a:gd name="T88" fmla="*/ 41162 w 392"/>
                <a:gd name="T89" fmla="*/ 459317 h 360"/>
                <a:gd name="T90" fmla="*/ 35281 w 392"/>
                <a:gd name="T91" fmla="*/ 456353 h 360"/>
                <a:gd name="T92" fmla="*/ 17641 w 392"/>
                <a:gd name="T93" fmla="*/ 444500 h 360"/>
                <a:gd name="T94" fmla="*/ 20581 w 392"/>
                <a:gd name="T95" fmla="*/ 183727 h 360"/>
                <a:gd name="T96" fmla="*/ 0 w 392"/>
                <a:gd name="T97" fmla="*/ 2370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56" name="Freeform 113"/>
            <p:cNvSpPr>
              <a:spLocks/>
            </p:cNvSpPr>
            <p:nvPr/>
          </p:nvSpPr>
          <p:spPr bwMode="auto">
            <a:xfrm>
              <a:off x="3004709" y="2906415"/>
              <a:ext cx="771133" cy="950942"/>
            </a:xfrm>
            <a:custGeom>
              <a:avLst/>
              <a:gdLst>
                <a:gd name="T0" fmla="*/ 580441 w 446"/>
                <a:gd name="T1" fmla="*/ 814388 h 554"/>
                <a:gd name="T2" fmla="*/ 660400 w 446"/>
                <a:gd name="T3" fmla="*/ 232262 h 554"/>
                <a:gd name="T4" fmla="*/ 444215 w 446"/>
                <a:gd name="T5" fmla="*/ 199922 h 554"/>
                <a:gd name="T6" fmla="*/ 464945 w 446"/>
                <a:gd name="T7" fmla="*/ 58801 h 554"/>
                <a:gd name="T8" fmla="*/ 142149 w 446"/>
                <a:gd name="T9" fmla="*/ 0 h 554"/>
                <a:gd name="T10" fmla="*/ 0 w 446"/>
                <a:gd name="T11" fmla="*/ 723247 h 554"/>
                <a:gd name="T12" fmla="*/ 0 w 446"/>
                <a:gd name="T13" fmla="*/ 723247 h 554"/>
                <a:gd name="T14" fmla="*/ 580441 w 446"/>
                <a:gd name="T15" fmla="*/ 814388 h 5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554">
                  <a:moveTo>
                    <a:pt x="392" y="554"/>
                  </a:moveTo>
                  <a:lnTo>
                    <a:pt x="446" y="158"/>
                  </a:lnTo>
                  <a:lnTo>
                    <a:pt x="300" y="136"/>
                  </a:lnTo>
                  <a:lnTo>
                    <a:pt x="314" y="40"/>
                  </a:lnTo>
                  <a:lnTo>
                    <a:pt x="96" y="0"/>
                  </a:lnTo>
                  <a:lnTo>
                    <a:pt x="0" y="492"/>
                  </a:lnTo>
                  <a:lnTo>
                    <a:pt x="392" y="554"/>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57" name="Freeform 114"/>
            <p:cNvSpPr>
              <a:spLocks/>
            </p:cNvSpPr>
            <p:nvPr/>
          </p:nvSpPr>
          <p:spPr bwMode="auto">
            <a:xfrm>
              <a:off x="3136321" y="1690396"/>
              <a:ext cx="1388410" cy="878647"/>
            </a:xfrm>
            <a:custGeom>
              <a:avLst/>
              <a:gdLst>
                <a:gd name="T0" fmla="*/ 416016 w 806"/>
                <a:gd name="T1" fmla="*/ 663949 h 510"/>
                <a:gd name="T2" fmla="*/ 404214 w 806"/>
                <a:gd name="T3" fmla="*/ 737721 h 510"/>
                <a:gd name="T4" fmla="*/ 392412 w 806"/>
                <a:gd name="T5" fmla="*/ 708212 h 510"/>
                <a:gd name="T6" fmla="*/ 362907 w 806"/>
                <a:gd name="T7" fmla="*/ 705261 h 510"/>
                <a:gd name="T8" fmla="*/ 336353 w 806"/>
                <a:gd name="T9" fmla="*/ 717064 h 510"/>
                <a:gd name="T10" fmla="*/ 318650 w 806"/>
                <a:gd name="T11" fmla="*/ 711163 h 510"/>
                <a:gd name="T12" fmla="*/ 283245 w 806"/>
                <a:gd name="T13" fmla="*/ 705261 h 510"/>
                <a:gd name="T14" fmla="*/ 265542 w 806"/>
                <a:gd name="T15" fmla="*/ 717064 h 510"/>
                <a:gd name="T16" fmla="*/ 236037 w 806"/>
                <a:gd name="T17" fmla="*/ 705261 h 510"/>
                <a:gd name="T18" fmla="*/ 221285 w 806"/>
                <a:gd name="T19" fmla="*/ 722966 h 510"/>
                <a:gd name="T20" fmla="*/ 197681 w 806"/>
                <a:gd name="T21" fmla="*/ 699359 h 510"/>
                <a:gd name="T22" fmla="*/ 203582 w 806"/>
                <a:gd name="T23" fmla="*/ 675752 h 510"/>
                <a:gd name="T24" fmla="*/ 188830 w 806"/>
                <a:gd name="T25" fmla="*/ 652145 h 510"/>
                <a:gd name="T26" fmla="*/ 165226 w 806"/>
                <a:gd name="T27" fmla="*/ 631489 h 510"/>
                <a:gd name="T28" fmla="*/ 174078 w 806"/>
                <a:gd name="T29" fmla="*/ 610833 h 510"/>
                <a:gd name="T30" fmla="*/ 156375 w 806"/>
                <a:gd name="T31" fmla="*/ 575422 h 510"/>
                <a:gd name="T32" fmla="*/ 159325 w 806"/>
                <a:gd name="T33" fmla="*/ 528208 h 510"/>
                <a:gd name="T34" fmla="*/ 147523 w 806"/>
                <a:gd name="T35" fmla="*/ 519355 h 510"/>
                <a:gd name="T36" fmla="*/ 141622 w 806"/>
                <a:gd name="T37" fmla="*/ 507552 h 510"/>
                <a:gd name="T38" fmla="*/ 106217 w 806"/>
                <a:gd name="T39" fmla="*/ 534110 h 510"/>
                <a:gd name="T40" fmla="*/ 79663 w 806"/>
                <a:gd name="T41" fmla="*/ 516404 h 510"/>
                <a:gd name="T42" fmla="*/ 82613 w 806"/>
                <a:gd name="T43" fmla="*/ 495748 h 510"/>
                <a:gd name="T44" fmla="*/ 100316 w 806"/>
                <a:gd name="T45" fmla="*/ 472141 h 510"/>
                <a:gd name="T46" fmla="*/ 97365 w 806"/>
                <a:gd name="T47" fmla="*/ 457387 h 510"/>
                <a:gd name="T48" fmla="*/ 109167 w 806"/>
                <a:gd name="T49" fmla="*/ 424927 h 510"/>
                <a:gd name="T50" fmla="*/ 129821 w 806"/>
                <a:gd name="T51" fmla="*/ 371811 h 510"/>
                <a:gd name="T52" fmla="*/ 100316 w 806"/>
                <a:gd name="T53" fmla="*/ 360008 h 510"/>
                <a:gd name="T54" fmla="*/ 85564 w 806"/>
                <a:gd name="T55" fmla="*/ 348204 h 510"/>
                <a:gd name="T56" fmla="*/ 73762 w 806"/>
                <a:gd name="T57" fmla="*/ 309843 h 510"/>
                <a:gd name="T58" fmla="*/ 29505 w 806"/>
                <a:gd name="T59" fmla="*/ 247874 h 510"/>
                <a:gd name="T60" fmla="*/ 11802 w 806"/>
                <a:gd name="T61" fmla="*/ 224267 h 510"/>
                <a:gd name="T62" fmla="*/ 23604 w 806"/>
                <a:gd name="T63" fmla="*/ 203611 h 510"/>
                <a:gd name="T64" fmla="*/ 0 w 806"/>
                <a:gd name="T65" fmla="*/ 138691 h 510"/>
                <a:gd name="T66" fmla="*/ 135721 w 806"/>
                <a:gd name="T67" fmla="*/ 17705 h 510"/>
                <a:gd name="T68" fmla="*/ 722864 w 806"/>
                <a:gd name="T69" fmla="*/ 118035 h 510"/>
                <a:gd name="T70" fmla="*/ 1153632 w 806"/>
                <a:gd name="T71" fmla="*/ 610833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58" name="Freeform 115"/>
            <p:cNvSpPr>
              <a:spLocks/>
            </p:cNvSpPr>
            <p:nvPr/>
          </p:nvSpPr>
          <p:spPr bwMode="auto">
            <a:xfrm>
              <a:off x="3523740" y="2465237"/>
              <a:ext cx="939819" cy="782256"/>
            </a:xfrm>
            <a:custGeom>
              <a:avLst/>
              <a:gdLst>
                <a:gd name="T0" fmla="*/ 757864 w 548"/>
                <a:gd name="T1" fmla="*/ 669925 h 456"/>
                <a:gd name="T2" fmla="*/ 781363 w 548"/>
                <a:gd name="T3" fmla="*/ 376098 h 456"/>
                <a:gd name="T4" fmla="*/ 804863 w 548"/>
                <a:gd name="T5" fmla="*/ 88148 h 456"/>
                <a:gd name="T6" fmla="*/ 85186 w 548"/>
                <a:gd name="T7" fmla="*/ 0 h 456"/>
                <a:gd name="T8" fmla="*/ 73436 w 548"/>
                <a:gd name="T9" fmla="*/ 73457 h 456"/>
                <a:gd name="T10" fmla="*/ 23500 w 548"/>
                <a:gd name="T11" fmla="*/ 434864 h 456"/>
                <a:gd name="T12" fmla="*/ 20562 w 548"/>
                <a:gd name="T13" fmla="*/ 434864 h 456"/>
                <a:gd name="T14" fmla="*/ 0 w 548"/>
                <a:gd name="T15" fmla="*/ 575900 h 456"/>
                <a:gd name="T16" fmla="*/ 214434 w 548"/>
                <a:gd name="T17" fmla="*/ 608221 h 456"/>
                <a:gd name="T18" fmla="*/ 757864 w 548"/>
                <a:gd name="T19" fmla="*/ 669925 h 456"/>
                <a:gd name="T20" fmla="*/ 757864 w 548"/>
                <a:gd name="T21" fmla="*/ 669925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59" name="Freeform 116"/>
            <p:cNvSpPr>
              <a:spLocks/>
            </p:cNvSpPr>
            <p:nvPr/>
          </p:nvSpPr>
          <p:spPr bwMode="auto">
            <a:xfrm>
              <a:off x="4483950" y="1885034"/>
              <a:ext cx="886062" cy="556106"/>
            </a:xfrm>
            <a:custGeom>
              <a:avLst/>
              <a:gdLst>
                <a:gd name="T0" fmla="*/ 0 w 516"/>
                <a:gd name="T1" fmla="*/ 443912 h 324"/>
                <a:gd name="T2" fmla="*/ 35294 w 516"/>
                <a:gd name="T3" fmla="*/ 0 h 324"/>
                <a:gd name="T4" fmla="*/ 370589 w 516"/>
                <a:gd name="T5" fmla="*/ 23519 h 324"/>
                <a:gd name="T6" fmla="*/ 700001 w 516"/>
                <a:gd name="T7" fmla="*/ 32338 h 324"/>
                <a:gd name="T8" fmla="*/ 700001 w 516"/>
                <a:gd name="T9" fmla="*/ 44097 h 324"/>
                <a:gd name="T10" fmla="*/ 711766 w 516"/>
                <a:gd name="T11" fmla="*/ 79375 h 324"/>
                <a:gd name="T12" fmla="*/ 705884 w 516"/>
                <a:gd name="T13" fmla="*/ 91134 h 324"/>
                <a:gd name="T14" fmla="*/ 702943 w 516"/>
                <a:gd name="T15" fmla="*/ 114653 h 324"/>
                <a:gd name="T16" fmla="*/ 705884 w 516"/>
                <a:gd name="T17" fmla="*/ 155810 h 324"/>
                <a:gd name="T18" fmla="*/ 714707 w 516"/>
                <a:gd name="T19" fmla="*/ 202847 h 324"/>
                <a:gd name="T20" fmla="*/ 726472 w 516"/>
                <a:gd name="T21" fmla="*/ 214606 h 324"/>
                <a:gd name="T22" fmla="*/ 735296 w 516"/>
                <a:gd name="T23" fmla="*/ 258704 h 324"/>
                <a:gd name="T24" fmla="*/ 738237 w 516"/>
                <a:gd name="T25" fmla="*/ 332199 h 324"/>
                <a:gd name="T26" fmla="*/ 741178 w 516"/>
                <a:gd name="T27" fmla="*/ 346898 h 324"/>
                <a:gd name="T28" fmla="*/ 741178 w 516"/>
                <a:gd name="T29" fmla="*/ 373356 h 324"/>
                <a:gd name="T30" fmla="*/ 744119 w 516"/>
                <a:gd name="T31" fmla="*/ 382176 h 324"/>
                <a:gd name="T32" fmla="*/ 758825 w 516"/>
                <a:gd name="T33" fmla="*/ 435093 h 324"/>
                <a:gd name="T34" fmla="*/ 758825 w 516"/>
                <a:gd name="T35" fmla="*/ 455671 h 324"/>
                <a:gd name="T36" fmla="*/ 758825 w 516"/>
                <a:gd name="T37" fmla="*/ 476250 h 324"/>
                <a:gd name="T38" fmla="*/ 0 w 516"/>
                <a:gd name="T39" fmla="*/ 443912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chemeClr val="accent3"/>
            </a:solidFill>
            <a:ln w="12700">
              <a:solidFill>
                <a:schemeClr val="bg1"/>
              </a:solidFill>
              <a:prstDash val="solid"/>
              <a:round/>
              <a:headEnd/>
              <a:tailEnd/>
            </a:ln>
          </p:spPr>
          <p:txBody>
            <a:bodyPr/>
            <a:lstStyle/>
            <a:p>
              <a:endParaRPr lang="en-US" sz="1350" dirty="0"/>
            </a:p>
          </p:txBody>
        </p:sp>
        <p:sp>
          <p:nvSpPr>
            <p:cNvPr id="60" name="Freeform 117"/>
            <p:cNvSpPr>
              <a:spLocks/>
            </p:cNvSpPr>
            <p:nvPr/>
          </p:nvSpPr>
          <p:spPr bwMode="auto">
            <a:xfrm>
              <a:off x="4439462" y="2404066"/>
              <a:ext cx="947234" cy="637668"/>
            </a:xfrm>
            <a:custGeom>
              <a:avLst/>
              <a:gdLst>
                <a:gd name="T0" fmla="*/ 0 w 552"/>
                <a:gd name="T1" fmla="*/ 428659 h 372"/>
                <a:gd name="T2" fmla="*/ 23513 w 552"/>
                <a:gd name="T3" fmla="*/ 140929 h 372"/>
                <a:gd name="T4" fmla="*/ 38209 w 552"/>
                <a:gd name="T5" fmla="*/ 0 h 372"/>
                <a:gd name="T6" fmla="*/ 796517 w 552"/>
                <a:gd name="T7" fmla="*/ 32296 h 372"/>
                <a:gd name="T8" fmla="*/ 796517 w 552"/>
                <a:gd name="T9" fmla="*/ 44040 h 372"/>
                <a:gd name="T10" fmla="*/ 790639 w 552"/>
                <a:gd name="T11" fmla="*/ 58720 h 372"/>
                <a:gd name="T12" fmla="*/ 770065 w 552"/>
                <a:gd name="T13" fmla="*/ 79273 h 372"/>
                <a:gd name="T14" fmla="*/ 773004 w 552"/>
                <a:gd name="T15" fmla="*/ 91017 h 372"/>
                <a:gd name="T16" fmla="*/ 811213 w 552"/>
                <a:gd name="T17" fmla="*/ 126249 h 372"/>
                <a:gd name="T18" fmla="*/ 811213 w 552"/>
                <a:gd name="T19" fmla="*/ 393427 h 372"/>
                <a:gd name="T20" fmla="*/ 802395 w 552"/>
                <a:gd name="T21" fmla="*/ 390491 h 372"/>
                <a:gd name="T22" fmla="*/ 793578 w 552"/>
                <a:gd name="T23" fmla="*/ 393427 h 372"/>
                <a:gd name="T24" fmla="*/ 799456 w 552"/>
                <a:gd name="T25" fmla="*/ 402235 h 372"/>
                <a:gd name="T26" fmla="*/ 802395 w 552"/>
                <a:gd name="T27" fmla="*/ 411043 h 372"/>
                <a:gd name="T28" fmla="*/ 796517 w 552"/>
                <a:gd name="T29" fmla="*/ 425723 h 372"/>
                <a:gd name="T30" fmla="*/ 805335 w 552"/>
                <a:gd name="T31" fmla="*/ 431595 h 372"/>
                <a:gd name="T32" fmla="*/ 811213 w 552"/>
                <a:gd name="T33" fmla="*/ 455083 h 372"/>
                <a:gd name="T34" fmla="*/ 802395 w 552"/>
                <a:gd name="T35" fmla="*/ 460955 h 372"/>
                <a:gd name="T36" fmla="*/ 802395 w 552"/>
                <a:gd name="T37" fmla="*/ 475635 h 372"/>
                <a:gd name="T38" fmla="*/ 793578 w 552"/>
                <a:gd name="T39" fmla="*/ 499124 h 372"/>
                <a:gd name="T40" fmla="*/ 802395 w 552"/>
                <a:gd name="T41" fmla="*/ 525548 h 372"/>
                <a:gd name="T42" fmla="*/ 808274 w 552"/>
                <a:gd name="T43" fmla="*/ 540228 h 372"/>
                <a:gd name="T44" fmla="*/ 805335 w 552"/>
                <a:gd name="T45" fmla="*/ 546100 h 372"/>
                <a:gd name="T46" fmla="*/ 784760 w 552"/>
                <a:gd name="T47" fmla="*/ 528484 h 372"/>
                <a:gd name="T48" fmla="*/ 737734 w 552"/>
                <a:gd name="T49" fmla="*/ 499124 h 372"/>
                <a:gd name="T50" fmla="*/ 725977 w 552"/>
                <a:gd name="T51" fmla="*/ 496188 h 372"/>
                <a:gd name="T52" fmla="*/ 705403 w 552"/>
                <a:gd name="T53" fmla="*/ 496188 h 372"/>
                <a:gd name="T54" fmla="*/ 690707 w 552"/>
                <a:gd name="T55" fmla="*/ 504996 h 372"/>
                <a:gd name="T56" fmla="*/ 676011 w 552"/>
                <a:gd name="T57" fmla="*/ 510868 h 372"/>
                <a:gd name="T58" fmla="*/ 658376 w 552"/>
                <a:gd name="T59" fmla="*/ 504996 h 372"/>
                <a:gd name="T60" fmla="*/ 652497 w 552"/>
                <a:gd name="T61" fmla="*/ 487380 h 372"/>
                <a:gd name="T62" fmla="*/ 640741 w 552"/>
                <a:gd name="T63" fmla="*/ 478572 h 372"/>
                <a:gd name="T64" fmla="*/ 626045 w 552"/>
                <a:gd name="T65" fmla="*/ 484444 h 372"/>
                <a:gd name="T66" fmla="*/ 605471 w 552"/>
                <a:gd name="T67" fmla="*/ 484444 h 372"/>
                <a:gd name="T68" fmla="*/ 590775 w 552"/>
                <a:gd name="T69" fmla="*/ 460955 h 372"/>
                <a:gd name="T70" fmla="*/ 0 w 552"/>
                <a:gd name="T71" fmla="*/ 428659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61" name="Freeform 118"/>
            <p:cNvSpPr>
              <a:spLocks/>
            </p:cNvSpPr>
            <p:nvPr/>
          </p:nvSpPr>
          <p:spPr bwMode="auto">
            <a:xfrm>
              <a:off x="5366305" y="2845243"/>
              <a:ext cx="815622" cy="535715"/>
            </a:xfrm>
            <a:custGeom>
              <a:avLst/>
              <a:gdLst>
                <a:gd name="T0" fmla="*/ 565873 w 474"/>
                <a:gd name="T1" fmla="*/ 0 h 312"/>
                <a:gd name="T2" fmla="*/ 586504 w 474"/>
                <a:gd name="T3" fmla="*/ 26469 h 312"/>
                <a:gd name="T4" fmla="*/ 577662 w 474"/>
                <a:gd name="T5" fmla="*/ 49996 h 312"/>
                <a:gd name="T6" fmla="*/ 592399 w 474"/>
                <a:gd name="T7" fmla="*/ 108815 h 312"/>
                <a:gd name="T8" fmla="*/ 636608 w 474"/>
                <a:gd name="T9" fmla="*/ 129402 h 312"/>
                <a:gd name="T10" fmla="*/ 645449 w 474"/>
                <a:gd name="T11" fmla="*/ 149988 h 312"/>
                <a:gd name="T12" fmla="*/ 669027 w 474"/>
                <a:gd name="T13" fmla="*/ 179398 h 312"/>
                <a:gd name="T14" fmla="*/ 698500 w 474"/>
                <a:gd name="T15" fmla="*/ 217630 h 312"/>
                <a:gd name="T16" fmla="*/ 689658 w 474"/>
                <a:gd name="T17" fmla="*/ 244099 h 312"/>
                <a:gd name="T18" fmla="*/ 680816 w 474"/>
                <a:gd name="T19" fmla="*/ 264685 h 312"/>
                <a:gd name="T20" fmla="*/ 645449 w 474"/>
                <a:gd name="T21" fmla="*/ 291154 h 312"/>
                <a:gd name="T22" fmla="*/ 615977 w 474"/>
                <a:gd name="T23" fmla="*/ 299977 h 312"/>
                <a:gd name="T24" fmla="*/ 598293 w 474"/>
                <a:gd name="T25" fmla="*/ 320563 h 312"/>
                <a:gd name="T26" fmla="*/ 613030 w 474"/>
                <a:gd name="T27" fmla="*/ 347032 h 312"/>
                <a:gd name="T28" fmla="*/ 613030 w 474"/>
                <a:gd name="T29" fmla="*/ 376441 h 312"/>
                <a:gd name="T30" fmla="*/ 580610 w 474"/>
                <a:gd name="T31" fmla="*/ 423497 h 312"/>
                <a:gd name="T32" fmla="*/ 577662 w 474"/>
                <a:gd name="T33" fmla="*/ 447024 h 312"/>
                <a:gd name="T34" fmla="*/ 533454 w 474"/>
                <a:gd name="T35" fmla="*/ 426438 h 312"/>
                <a:gd name="T36" fmla="*/ 88418 w 474"/>
                <a:gd name="T37" fmla="*/ 432319 h 312"/>
                <a:gd name="T38" fmla="*/ 88418 w 474"/>
                <a:gd name="T39" fmla="*/ 405851 h 312"/>
                <a:gd name="T40" fmla="*/ 76629 w 474"/>
                <a:gd name="T41" fmla="*/ 382323 h 312"/>
                <a:gd name="T42" fmla="*/ 79576 w 474"/>
                <a:gd name="T43" fmla="*/ 358796 h 312"/>
                <a:gd name="T44" fmla="*/ 67787 w 474"/>
                <a:gd name="T45" fmla="*/ 329386 h 312"/>
                <a:gd name="T46" fmla="*/ 67787 w 474"/>
                <a:gd name="T47" fmla="*/ 305859 h 312"/>
                <a:gd name="T48" fmla="*/ 50103 w 474"/>
                <a:gd name="T49" fmla="*/ 282331 h 312"/>
                <a:gd name="T50" fmla="*/ 41262 w 474"/>
                <a:gd name="T51" fmla="*/ 258803 h 312"/>
                <a:gd name="T52" fmla="*/ 20631 w 474"/>
                <a:gd name="T53" fmla="*/ 223512 h 312"/>
                <a:gd name="T54" fmla="*/ 29473 w 474"/>
                <a:gd name="T55" fmla="*/ 194103 h 312"/>
                <a:gd name="T56" fmla="*/ 11789 w 474"/>
                <a:gd name="T57" fmla="*/ 170575 h 312"/>
                <a:gd name="T58" fmla="*/ 8842 w 474"/>
                <a:gd name="T59" fmla="*/ 149988 h 312"/>
                <a:gd name="T60" fmla="*/ 8842 w 474"/>
                <a:gd name="T61" fmla="*/ 99992 h 312"/>
                <a:gd name="T62" fmla="*/ 17684 w 474"/>
                <a:gd name="T63" fmla="*/ 79406 h 312"/>
                <a:gd name="T64" fmla="*/ 2947 w 474"/>
                <a:gd name="T65" fmla="*/ 49996 h 312"/>
                <a:gd name="T66" fmla="*/ 5895 w 474"/>
                <a:gd name="T67" fmla="*/ 26469 h 312"/>
                <a:gd name="T68" fmla="*/ 8842 w 474"/>
                <a:gd name="T69" fmla="*/ 14705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62" name="Freeform 119"/>
            <p:cNvSpPr>
              <a:spLocks/>
            </p:cNvSpPr>
            <p:nvPr/>
          </p:nvSpPr>
          <p:spPr bwMode="auto">
            <a:xfrm>
              <a:off x="5811189" y="2250209"/>
              <a:ext cx="717377" cy="763718"/>
            </a:xfrm>
            <a:custGeom>
              <a:avLst/>
              <a:gdLst>
                <a:gd name="T0" fmla="*/ 256969 w 416"/>
                <a:gd name="T1" fmla="*/ 639252 h 442"/>
                <a:gd name="T2" fmla="*/ 212664 w 416"/>
                <a:gd name="T3" fmla="*/ 618536 h 442"/>
                <a:gd name="T4" fmla="*/ 197896 w 416"/>
                <a:gd name="T5" fmla="*/ 559346 h 442"/>
                <a:gd name="T6" fmla="*/ 206757 w 416"/>
                <a:gd name="T7" fmla="*/ 535670 h 442"/>
                <a:gd name="T8" fmla="*/ 186081 w 416"/>
                <a:gd name="T9" fmla="*/ 509034 h 442"/>
                <a:gd name="T10" fmla="*/ 183127 w 416"/>
                <a:gd name="T11" fmla="*/ 461682 h 442"/>
                <a:gd name="T12" fmla="*/ 147683 w 416"/>
                <a:gd name="T13" fmla="*/ 432087 h 442"/>
                <a:gd name="T14" fmla="*/ 106332 w 416"/>
                <a:gd name="T15" fmla="*/ 387695 h 442"/>
                <a:gd name="T16" fmla="*/ 67934 w 416"/>
                <a:gd name="T17" fmla="*/ 366978 h 442"/>
                <a:gd name="T18" fmla="*/ 62027 w 416"/>
                <a:gd name="T19" fmla="*/ 358100 h 442"/>
                <a:gd name="T20" fmla="*/ 32490 w 416"/>
                <a:gd name="T21" fmla="*/ 346262 h 442"/>
                <a:gd name="T22" fmla="*/ 14768 w 416"/>
                <a:gd name="T23" fmla="*/ 328505 h 442"/>
                <a:gd name="T24" fmla="*/ 20676 w 416"/>
                <a:gd name="T25" fmla="*/ 266355 h 442"/>
                <a:gd name="T26" fmla="*/ 26583 w 416"/>
                <a:gd name="T27" fmla="*/ 236760 h 442"/>
                <a:gd name="T28" fmla="*/ 0 w 416"/>
                <a:gd name="T29" fmla="*/ 210125 h 442"/>
                <a:gd name="T30" fmla="*/ 11815 w 416"/>
                <a:gd name="T31" fmla="*/ 183489 h 442"/>
                <a:gd name="T32" fmla="*/ 41351 w 416"/>
                <a:gd name="T33" fmla="*/ 145016 h 442"/>
                <a:gd name="T34" fmla="*/ 59073 w 416"/>
                <a:gd name="T35" fmla="*/ 133178 h 442"/>
                <a:gd name="T36" fmla="*/ 64981 w 416"/>
                <a:gd name="T37" fmla="*/ 47352 h 442"/>
                <a:gd name="T38" fmla="*/ 82703 w 416"/>
                <a:gd name="T39" fmla="*/ 41433 h 442"/>
                <a:gd name="T40" fmla="*/ 115193 w 416"/>
                <a:gd name="T41" fmla="*/ 44393 h 442"/>
                <a:gd name="T42" fmla="*/ 191988 w 416"/>
                <a:gd name="T43" fmla="*/ 0 h 442"/>
                <a:gd name="T44" fmla="*/ 206757 w 416"/>
                <a:gd name="T45" fmla="*/ 2960 h 442"/>
                <a:gd name="T46" fmla="*/ 200849 w 416"/>
                <a:gd name="T47" fmla="*/ 23676 h 442"/>
                <a:gd name="T48" fmla="*/ 194942 w 416"/>
                <a:gd name="T49" fmla="*/ 50312 h 442"/>
                <a:gd name="T50" fmla="*/ 224479 w 416"/>
                <a:gd name="T51" fmla="*/ 41433 h 442"/>
                <a:gd name="T52" fmla="*/ 248108 w 416"/>
                <a:gd name="T53" fmla="*/ 50312 h 442"/>
                <a:gd name="T54" fmla="*/ 268784 w 416"/>
                <a:gd name="T55" fmla="*/ 62150 h 442"/>
                <a:gd name="T56" fmla="*/ 280598 w 416"/>
                <a:gd name="T57" fmla="*/ 82866 h 442"/>
                <a:gd name="T58" fmla="*/ 383977 w 416"/>
                <a:gd name="T59" fmla="*/ 106542 h 442"/>
                <a:gd name="T60" fmla="*/ 416467 w 416"/>
                <a:gd name="T61" fmla="*/ 124299 h 442"/>
                <a:gd name="T62" fmla="*/ 434189 w 416"/>
                <a:gd name="T63" fmla="*/ 130218 h 442"/>
                <a:gd name="T64" fmla="*/ 446004 w 416"/>
                <a:gd name="T65" fmla="*/ 124299 h 442"/>
                <a:gd name="T66" fmla="*/ 484402 w 416"/>
                <a:gd name="T67" fmla="*/ 133178 h 442"/>
                <a:gd name="T68" fmla="*/ 487355 w 416"/>
                <a:gd name="T69" fmla="*/ 142056 h 442"/>
                <a:gd name="T70" fmla="*/ 502124 w 416"/>
                <a:gd name="T71" fmla="*/ 150935 h 442"/>
                <a:gd name="T72" fmla="*/ 525753 w 416"/>
                <a:gd name="T73" fmla="*/ 174611 h 442"/>
                <a:gd name="T74" fmla="*/ 522799 w 416"/>
                <a:gd name="T75" fmla="*/ 213084 h 442"/>
                <a:gd name="T76" fmla="*/ 543475 w 416"/>
                <a:gd name="T77" fmla="*/ 210125 h 442"/>
                <a:gd name="T78" fmla="*/ 534614 w 416"/>
                <a:gd name="T79" fmla="*/ 224922 h 442"/>
                <a:gd name="T80" fmla="*/ 555290 w 416"/>
                <a:gd name="T81" fmla="*/ 251558 h 442"/>
                <a:gd name="T82" fmla="*/ 531660 w 416"/>
                <a:gd name="T83" fmla="*/ 278193 h 442"/>
                <a:gd name="T84" fmla="*/ 513938 w 416"/>
                <a:gd name="T85" fmla="*/ 322586 h 442"/>
                <a:gd name="T86" fmla="*/ 516892 w 416"/>
                <a:gd name="T87" fmla="*/ 337383 h 442"/>
                <a:gd name="T88" fmla="*/ 549382 w 416"/>
                <a:gd name="T89" fmla="*/ 295950 h 442"/>
                <a:gd name="T90" fmla="*/ 575965 w 416"/>
                <a:gd name="T91" fmla="*/ 278193 h 442"/>
                <a:gd name="T92" fmla="*/ 587780 w 416"/>
                <a:gd name="T93" fmla="*/ 260436 h 442"/>
                <a:gd name="T94" fmla="*/ 590734 w 416"/>
                <a:gd name="T95" fmla="*/ 239720 h 442"/>
                <a:gd name="T96" fmla="*/ 596641 w 416"/>
                <a:gd name="T97" fmla="*/ 227882 h 442"/>
                <a:gd name="T98" fmla="*/ 605502 w 416"/>
                <a:gd name="T99" fmla="*/ 216044 h 442"/>
                <a:gd name="T100" fmla="*/ 614363 w 416"/>
                <a:gd name="T101" fmla="*/ 221963 h 442"/>
                <a:gd name="T102" fmla="*/ 596641 w 416"/>
                <a:gd name="T103" fmla="*/ 278193 h 442"/>
                <a:gd name="T104" fmla="*/ 584826 w 416"/>
                <a:gd name="T105" fmla="*/ 298910 h 442"/>
                <a:gd name="T106" fmla="*/ 573012 w 416"/>
                <a:gd name="T107" fmla="*/ 337383 h 442"/>
                <a:gd name="T108" fmla="*/ 570058 w 416"/>
                <a:gd name="T109" fmla="*/ 381776 h 442"/>
                <a:gd name="T110" fmla="*/ 555290 w 416"/>
                <a:gd name="T111" fmla="*/ 405452 h 442"/>
                <a:gd name="T112" fmla="*/ 561197 w 416"/>
                <a:gd name="T113" fmla="*/ 461682 h 442"/>
                <a:gd name="T114" fmla="*/ 543475 w 416"/>
                <a:gd name="T115" fmla="*/ 506075 h 442"/>
                <a:gd name="T116" fmla="*/ 564151 w 416"/>
                <a:gd name="T117" fmla="*/ 597819 h 442"/>
                <a:gd name="T118" fmla="*/ 564151 w 416"/>
                <a:gd name="T119" fmla="*/ 609657 h 442"/>
                <a:gd name="T120" fmla="*/ 564151 w 416"/>
                <a:gd name="T121" fmla="*/ 633333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63" name="Freeform 120"/>
            <p:cNvSpPr>
              <a:spLocks/>
            </p:cNvSpPr>
            <p:nvPr/>
          </p:nvSpPr>
          <p:spPr bwMode="auto">
            <a:xfrm>
              <a:off x="2752607" y="3751695"/>
              <a:ext cx="928697" cy="1071430"/>
            </a:xfrm>
            <a:custGeom>
              <a:avLst/>
              <a:gdLst>
                <a:gd name="T0" fmla="*/ 677072 w 538"/>
                <a:gd name="T1" fmla="*/ 917575 h 622"/>
                <a:gd name="T2" fmla="*/ 795338 w 538"/>
                <a:gd name="T3" fmla="*/ 91462 h 622"/>
                <a:gd name="T4" fmla="*/ 215835 w 538"/>
                <a:gd name="T5" fmla="*/ 0 h 622"/>
                <a:gd name="T6" fmla="*/ 215835 w 538"/>
                <a:gd name="T7" fmla="*/ 0 h 622"/>
                <a:gd name="T8" fmla="*/ 204009 w 538"/>
                <a:gd name="T9" fmla="*/ 76710 h 622"/>
                <a:gd name="T10" fmla="*/ 180355 w 538"/>
                <a:gd name="T11" fmla="*/ 138669 h 622"/>
                <a:gd name="T12" fmla="*/ 168529 w 538"/>
                <a:gd name="T13" fmla="*/ 138669 h 622"/>
                <a:gd name="T14" fmla="*/ 159659 w 538"/>
                <a:gd name="T15" fmla="*/ 129818 h 622"/>
                <a:gd name="T16" fmla="*/ 159659 w 538"/>
                <a:gd name="T17" fmla="*/ 123917 h 622"/>
                <a:gd name="T18" fmla="*/ 153746 w 538"/>
                <a:gd name="T19" fmla="*/ 115066 h 622"/>
                <a:gd name="T20" fmla="*/ 130092 w 538"/>
                <a:gd name="T21" fmla="*/ 109165 h 622"/>
                <a:gd name="T22" fmla="*/ 112353 w 538"/>
                <a:gd name="T23" fmla="*/ 112115 h 622"/>
                <a:gd name="T24" fmla="*/ 106439 w 538"/>
                <a:gd name="T25" fmla="*/ 120966 h 622"/>
                <a:gd name="T26" fmla="*/ 112353 w 538"/>
                <a:gd name="T27" fmla="*/ 147520 h 622"/>
                <a:gd name="T28" fmla="*/ 103483 w 538"/>
                <a:gd name="T29" fmla="*/ 215379 h 622"/>
                <a:gd name="T30" fmla="*/ 109396 w 538"/>
                <a:gd name="T31" fmla="*/ 227181 h 622"/>
                <a:gd name="T32" fmla="*/ 100526 w 538"/>
                <a:gd name="T33" fmla="*/ 256685 h 622"/>
                <a:gd name="T34" fmla="*/ 94613 w 538"/>
                <a:gd name="T35" fmla="*/ 268487 h 622"/>
                <a:gd name="T36" fmla="*/ 94613 w 538"/>
                <a:gd name="T37" fmla="*/ 274387 h 622"/>
                <a:gd name="T38" fmla="*/ 94613 w 538"/>
                <a:gd name="T39" fmla="*/ 295040 h 622"/>
                <a:gd name="T40" fmla="*/ 97569 w 538"/>
                <a:gd name="T41" fmla="*/ 303891 h 622"/>
                <a:gd name="T42" fmla="*/ 94613 w 538"/>
                <a:gd name="T43" fmla="*/ 309792 h 622"/>
                <a:gd name="T44" fmla="*/ 103483 w 538"/>
                <a:gd name="T45" fmla="*/ 327495 h 622"/>
                <a:gd name="T46" fmla="*/ 103483 w 538"/>
                <a:gd name="T47" fmla="*/ 342247 h 622"/>
                <a:gd name="T48" fmla="*/ 109396 w 538"/>
                <a:gd name="T49" fmla="*/ 351098 h 622"/>
                <a:gd name="T50" fmla="*/ 112353 w 538"/>
                <a:gd name="T51" fmla="*/ 368800 h 622"/>
                <a:gd name="T52" fmla="*/ 121223 w 538"/>
                <a:gd name="T53" fmla="*/ 374701 h 622"/>
                <a:gd name="T54" fmla="*/ 127136 w 538"/>
                <a:gd name="T55" fmla="*/ 383552 h 622"/>
                <a:gd name="T56" fmla="*/ 130092 w 538"/>
                <a:gd name="T57" fmla="*/ 395354 h 622"/>
                <a:gd name="T58" fmla="*/ 127136 w 538"/>
                <a:gd name="T59" fmla="*/ 401255 h 622"/>
                <a:gd name="T60" fmla="*/ 124179 w 538"/>
                <a:gd name="T61" fmla="*/ 398304 h 622"/>
                <a:gd name="T62" fmla="*/ 109396 w 538"/>
                <a:gd name="T63" fmla="*/ 410106 h 622"/>
                <a:gd name="T64" fmla="*/ 91656 w 538"/>
                <a:gd name="T65" fmla="*/ 416007 h 622"/>
                <a:gd name="T66" fmla="*/ 76873 w 538"/>
                <a:gd name="T67" fmla="*/ 433709 h 622"/>
                <a:gd name="T68" fmla="*/ 68003 w 538"/>
                <a:gd name="T69" fmla="*/ 472064 h 622"/>
                <a:gd name="T70" fmla="*/ 44350 w 538"/>
                <a:gd name="T71" fmla="*/ 501568 h 622"/>
                <a:gd name="T72" fmla="*/ 32523 w 538"/>
                <a:gd name="T73" fmla="*/ 501568 h 622"/>
                <a:gd name="T74" fmla="*/ 32523 w 538"/>
                <a:gd name="T75" fmla="*/ 510420 h 622"/>
                <a:gd name="T76" fmla="*/ 35480 w 538"/>
                <a:gd name="T77" fmla="*/ 522221 h 622"/>
                <a:gd name="T78" fmla="*/ 35480 w 538"/>
                <a:gd name="T79" fmla="*/ 531072 h 622"/>
                <a:gd name="T80" fmla="*/ 29566 w 538"/>
                <a:gd name="T81" fmla="*/ 548775 h 622"/>
                <a:gd name="T82" fmla="*/ 32523 w 538"/>
                <a:gd name="T83" fmla="*/ 557626 h 622"/>
                <a:gd name="T84" fmla="*/ 50263 w 538"/>
                <a:gd name="T85" fmla="*/ 569428 h 622"/>
                <a:gd name="T86" fmla="*/ 53220 w 538"/>
                <a:gd name="T87" fmla="*/ 578279 h 622"/>
                <a:gd name="T88" fmla="*/ 47306 w 538"/>
                <a:gd name="T89" fmla="*/ 584180 h 622"/>
                <a:gd name="T90" fmla="*/ 44350 w 538"/>
                <a:gd name="T91" fmla="*/ 593031 h 622"/>
                <a:gd name="T92" fmla="*/ 35480 w 538"/>
                <a:gd name="T93" fmla="*/ 604832 h 622"/>
                <a:gd name="T94" fmla="*/ 29566 w 538"/>
                <a:gd name="T95" fmla="*/ 601882 h 622"/>
                <a:gd name="T96" fmla="*/ 8870 w 538"/>
                <a:gd name="T97" fmla="*/ 598932 h 622"/>
                <a:gd name="T98" fmla="*/ 0 w 538"/>
                <a:gd name="T99" fmla="*/ 634336 h 622"/>
                <a:gd name="T100" fmla="*/ 428714 w 538"/>
                <a:gd name="T101" fmla="*/ 879220 h 622"/>
                <a:gd name="T102" fmla="*/ 677072 w 538"/>
                <a:gd name="T103" fmla="*/ 917575 h 622"/>
                <a:gd name="T104" fmla="*/ 677072 w 538"/>
                <a:gd name="T105" fmla="*/ 917575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64" name="Freeform 121"/>
            <p:cNvSpPr>
              <a:spLocks/>
            </p:cNvSpPr>
            <p:nvPr/>
          </p:nvSpPr>
          <p:spPr bwMode="auto">
            <a:xfrm>
              <a:off x="4487657" y="3948186"/>
              <a:ext cx="1165969" cy="606156"/>
            </a:xfrm>
            <a:custGeom>
              <a:avLst/>
              <a:gdLst>
                <a:gd name="T0" fmla="*/ 114876 w 678"/>
                <a:gd name="T1" fmla="*/ 8849 h 352"/>
                <a:gd name="T2" fmla="*/ 0 w 678"/>
                <a:gd name="T3" fmla="*/ 73738 h 352"/>
                <a:gd name="T4" fmla="*/ 338737 w 678"/>
                <a:gd name="T5" fmla="*/ 377537 h 352"/>
                <a:gd name="T6" fmla="*/ 356410 w 678"/>
                <a:gd name="T7" fmla="*/ 383436 h 352"/>
                <a:gd name="T8" fmla="*/ 382920 w 678"/>
                <a:gd name="T9" fmla="*/ 409981 h 352"/>
                <a:gd name="T10" fmla="*/ 415321 w 678"/>
                <a:gd name="T11" fmla="*/ 398183 h 352"/>
                <a:gd name="T12" fmla="*/ 432994 w 678"/>
                <a:gd name="T13" fmla="*/ 412931 h 352"/>
                <a:gd name="T14" fmla="*/ 438885 w 678"/>
                <a:gd name="T15" fmla="*/ 430628 h 352"/>
                <a:gd name="T16" fmla="*/ 474232 w 678"/>
                <a:gd name="T17" fmla="*/ 439476 h 352"/>
                <a:gd name="T18" fmla="*/ 491905 w 678"/>
                <a:gd name="T19" fmla="*/ 445375 h 352"/>
                <a:gd name="T20" fmla="*/ 503687 w 678"/>
                <a:gd name="T21" fmla="*/ 439476 h 352"/>
                <a:gd name="T22" fmla="*/ 524306 w 678"/>
                <a:gd name="T23" fmla="*/ 457173 h 352"/>
                <a:gd name="T24" fmla="*/ 562598 w 678"/>
                <a:gd name="T25" fmla="*/ 451274 h 352"/>
                <a:gd name="T26" fmla="*/ 574380 w 678"/>
                <a:gd name="T27" fmla="*/ 468971 h 352"/>
                <a:gd name="T28" fmla="*/ 580271 w 678"/>
                <a:gd name="T29" fmla="*/ 486668 h 352"/>
                <a:gd name="T30" fmla="*/ 606781 w 678"/>
                <a:gd name="T31" fmla="*/ 474870 h 352"/>
                <a:gd name="T32" fmla="*/ 645073 w 678"/>
                <a:gd name="T33" fmla="*/ 492567 h 352"/>
                <a:gd name="T34" fmla="*/ 662746 w 678"/>
                <a:gd name="T35" fmla="*/ 486668 h 352"/>
                <a:gd name="T36" fmla="*/ 674529 w 678"/>
                <a:gd name="T37" fmla="*/ 492567 h 352"/>
                <a:gd name="T38" fmla="*/ 677474 w 678"/>
                <a:gd name="T39" fmla="*/ 513214 h 352"/>
                <a:gd name="T40" fmla="*/ 683365 w 678"/>
                <a:gd name="T41" fmla="*/ 498466 h 352"/>
                <a:gd name="T42" fmla="*/ 703984 w 678"/>
                <a:gd name="T43" fmla="*/ 480769 h 352"/>
                <a:gd name="T44" fmla="*/ 709875 w 678"/>
                <a:gd name="T45" fmla="*/ 489618 h 352"/>
                <a:gd name="T46" fmla="*/ 730494 w 678"/>
                <a:gd name="T47" fmla="*/ 492567 h 352"/>
                <a:gd name="T48" fmla="*/ 745222 w 678"/>
                <a:gd name="T49" fmla="*/ 489618 h 352"/>
                <a:gd name="T50" fmla="*/ 745222 w 678"/>
                <a:gd name="T51" fmla="*/ 492567 h 352"/>
                <a:gd name="T52" fmla="*/ 774677 w 678"/>
                <a:gd name="T53" fmla="*/ 513214 h 352"/>
                <a:gd name="T54" fmla="*/ 801187 w 678"/>
                <a:gd name="T55" fmla="*/ 492567 h 352"/>
                <a:gd name="T56" fmla="*/ 848315 w 678"/>
                <a:gd name="T57" fmla="*/ 483719 h 352"/>
                <a:gd name="T58" fmla="*/ 868934 w 678"/>
                <a:gd name="T59" fmla="*/ 480769 h 352"/>
                <a:gd name="T60" fmla="*/ 913117 w 678"/>
                <a:gd name="T61" fmla="*/ 480769 h 352"/>
                <a:gd name="T62" fmla="*/ 972028 w 678"/>
                <a:gd name="T63" fmla="*/ 507315 h 352"/>
                <a:gd name="T64" fmla="*/ 989701 w 678"/>
                <a:gd name="T65" fmla="*/ 516163 h 352"/>
                <a:gd name="T66" fmla="*/ 998538 w 678"/>
                <a:gd name="T67" fmla="*/ 259557 h 352"/>
                <a:gd name="T68" fmla="*/ 974974 w 678"/>
                <a:gd name="T69" fmla="*/ 26546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65" name="Freeform 122"/>
            <p:cNvSpPr>
              <a:spLocks/>
            </p:cNvSpPr>
            <p:nvPr/>
          </p:nvSpPr>
          <p:spPr bwMode="auto">
            <a:xfrm>
              <a:off x="3903746" y="4035309"/>
              <a:ext cx="1894467" cy="1846272"/>
            </a:xfrm>
            <a:custGeom>
              <a:avLst/>
              <a:gdLst>
                <a:gd name="T0" fmla="*/ 1472255 w 1102"/>
                <a:gd name="T1" fmla="*/ 432829 h 1074"/>
                <a:gd name="T2" fmla="*/ 1369197 w 1102"/>
                <a:gd name="T3" fmla="*/ 406329 h 1074"/>
                <a:gd name="T4" fmla="*/ 1301473 w 1102"/>
                <a:gd name="T5" fmla="*/ 418107 h 1074"/>
                <a:gd name="T6" fmla="*/ 1245528 w 1102"/>
                <a:gd name="T7" fmla="*/ 418107 h 1074"/>
                <a:gd name="T8" fmla="*/ 1230805 w 1102"/>
                <a:gd name="T9" fmla="*/ 418107 h 1074"/>
                <a:gd name="T10" fmla="*/ 1204305 w 1102"/>
                <a:gd name="T11" fmla="*/ 406329 h 1074"/>
                <a:gd name="T12" fmla="*/ 1177804 w 1102"/>
                <a:gd name="T13" fmla="*/ 438718 h 1074"/>
                <a:gd name="T14" fmla="*/ 1163081 w 1102"/>
                <a:gd name="T15" fmla="*/ 412218 h 1074"/>
                <a:gd name="T16" fmla="*/ 1107136 w 1102"/>
                <a:gd name="T17" fmla="*/ 400440 h 1074"/>
                <a:gd name="T18" fmla="*/ 1074746 w 1102"/>
                <a:gd name="T19" fmla="*/ 394551 h 1074"/>
                <a:gd name="T20" fmla="*/ 1024689 w 1102"/>
                <a:gd name="T21" fmla="*/ 382774 h 1074"/>
                <a:gd name="T22" fmla="*/ 992300 w 1102"/>
                <a:gd name="T23" fmla="*/ 370996 h 1074"/>
                <a:gd name="T24" fmla="*/ 939299 w 1102"/>
                <a:gd name="T25" fmla="*/ 356274 h 1074"/>
                <a:gd name="T26" fmla="*/ 915743 w 1102"/>
                <a:gd name="T27" fmla="*/ 323885 h 1074"/>
                <a:gd name="T28" fmla="*/ 856852 w 1102"/>
                <a:gd name="T29" fmla="*/ 309163 h 1074"/>
                <a:gd name="T30" fmla="*/ 500567 w 1102"/>
                <a:gd name="T31" fmla="*/ 0 h 1074"/>
                <a:gd name="T32" fmla="*/ 0 w 1102"/>
                <a:gd name="T33" fmla="*/ 618327 h 1074"/>
                <a:gd name="T34" fmla="*/ 5889 w 1102"/>
                <a:gd name="T35" fmla="*/ 644827 h 1074"/>
                <a:gd name="T36" fmla="*/ 44168 w 1102"/>
                <a:gd name="T37" fmla="*/ 697826 h 1074"/>
                <a:gd name="T38" fmla="*/ 197282 w 1102"/>
                <a:gd name="T39" fmla="*/ 847991 h 1074"/>
                <a:gd name="T40" fmla="*/ 217894 w 1102"/>
                <a:gd name="T41" fmla="*/ 898046 h 1074"/>
                <a:gd name="T42" fmla="*/ 323896 w 1102"/>
                <a:gd name="T43" fmla="*/ 1057044 h 1074"/>
                <a:gd name="T44" fmla="*/ 424009 w 1102"/>
                <a:gd name="T45" fmla="*/ 1071766 h 1074"/>
                <a:gd name="T46" fmla="*/ 479955 w 1102"/>
                <a:gd name="T47" fmla="*/ 983434 h 1074"/>
                <a:gd name="T48" fmla="*/ 515289 w 1102"/>
                <a:gd name="T49" fmla="*/ 974601 h 1074"/>
                <a:gd name="T50" fmla="*/ 577124 w 1102"/>
                <a:gd name="T51" fmla="*/ 992267 h 1074"/>
                <a:gd name="T52" fmla="*/ 641903 w 1102"/>
                <a:gd name="T53" fmla="*/ 1024656 h 1074"/>
                <a:gd name="T54" fmla="*/ 665459 w 1102"/>
                <a:gd name="T55" fmla="*/ 1042322 h 1074"/>
                <a:gd name="T56" fmla="*/ 718460 w 1102"/>
                <a:gd name="T57" fmla="*/ 1110044 h 1074"/>
                <a:gd name="T58" fmla="*/ 806796 w 1102"/>
                <a:gd name="T59" fmla="*/ 1277875 h 1074"/>
                <a:gd name="T60" fmla="*/ 856852 w 1102"/>
                <a:gd name="T61" fmla="*/ 1336764 h 1074"/>
                <a:gd name="T62" fmla="*/ 877464 w 1102"/>
                <a:gd name="T63" fmla="*/ 1425096 h 1074"/>
                <a:gd name="T64" fmla="*/ 954021 w 1102"/>
                <a:gd name="T65" fmla="*/ 1513428 h 1074"/>
                <a:gd name="T66" fmla="*/ 1086524 w 1102"/>
                <a:gd name="T67" fmla="*/ 1554650 h 1074"/>
                <a:gd name="T68" fmla="*/ 1160137 w 1102"/>
                <a:gd name="T69" fmla="*/ 1566428 h 1074"/>
                <a:gd name="T70" fmla="*/ 1151303 w 1102"/>
                <a:gd name="T71" fmla="*/ 1545817 h 1074"/>
                <a:gd name="T72" fmla="*/ 1127747 w 1102"/>
                <a:gd name="T73" fmla="*/ 1392708 h 1074"/>
                <a:gd name="T74" fmla="*/ 1115969 w 1102"/>
                <a:gd name="T75" fmla="*/ 1375041 h 1074"/>
                <a:gd name="T76" fmla="*/ 1148359 w 1102"/>
                <a:gd name="T77" fmla="*/ 1319097 h 1074"/>
                <a:gd name="T78" fmla="*/ 1157192 w 1102"/>
                <a:gd name="T79" fmla="*/ 1295542 h 1074"/>
                <a:gd name="T80" fmla="*/ 1177804 w 1102"/>
                <a:gd name="T81" fmla="*/ 1245487 h 1074"/>
                <a:gd name="T82" fmla="*/ 1198416 w 1102"/>
                <a:gd name="T83" fmla="*/ 1245487 h 1074"/>
                <a:gd name="T84" fmla="*/ 1213138 w 1102"/>
                <a:gd name="T85" fmla="*/ 1221932 h 1074"/>
                <a:gd name="T86" fmla="*/ 1227861 w 1102"/>
                <a:gd name="T87" fmla="*/ 1218987 h 1074"/>
                <a:gd name="T88" fmla="*/ 1260250 w 1102"/>
                <a:gd name="T89" fmla="*/ 1204265 h 1074"/>
                <a:gd name="T90" fmla="*/ 1277917 w 1102"/>
                <a:gd name="T91" fmla="*/ 1171877 h 1074"/>
                <a:gd name="T92" fmla="*/ 1289695 w 1102"/>
                <a:gd name="T93" fmla="*/ 1183654 h 1074"/>
                <a:gd name="T94" fmla="*/ 1419254 w 1102"/>
                <a:gd name="T95" fmla="*/ 1115933 h 1074"/>
                <a:gd name="T96" fmla="*/ 1445754 w 1102"/>
                <a:gd name="T97" fmla="*/ 1045267 h 1074"/>
                <a:gd name="T98" fmla="*/ 1472255 w 1102"/>
                <a:gd name="T99" fmla="*/ 1036434 h 1074"/>
                <a:gd name="T100" fmla="*/ 1557646 w 1102"/>
                <a:gd name="T101" fmla="*/ 1021711 h 1074"/>
                <a:gd name="T102" fmla="*/ 1581202 w 1102"/>
                <a:gd name="T103" fmla="*/ 1009934 h 1074"/>
                <a:gd name="T104" fmla="*/ 1595924 w 1102"/>
                <a:gd name="T105" fmla="*/ 977545 h 1074"/>
                <a:gd name="T106" fmla="*/ 1601813 w 1102"/>
                <a:gd name="T107" fmla="*/ 915713 h 1074"/>
                <a:gd name="T108" fmla="*/ 1616536 w 1102"/>
                <a:gd name="T109" fmla="*/ 865658 h 1074"/>
                <a:gd name="T110" fmla="*/ 1607702 w 1102"/>
                <a:gd name="T111" fmla="*/ 786158 h 1074"/>
                <a:gd name="T112" fmla="*/ 1595924 w 1102"/>
                <a:gd name="T113" fmla="*/ 753770 h 1074"/>
                <a:gd name="T114" fmla="*/ 1578257 w 1102"/>
                <a:gd name="T115" fmla="*/ 706659 h 1074"/>
                <a:gd name="T116" fmla="*/ 1551757 w 1102"/>
                <a:gd name="T117" fmla="*/ 456384 h 1074"/>
                <a:gd name="T118" fmla="*/ 1495811 w 1102"/>
                <a:gd name="T119" fmla="*/ 44460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chemeClr val="accent1"/>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66" name="Freeform 123"/>
            <p:cNvSpPr>
              <a:spLocks/>
            </p:cNvSpPr>
            <p:nvPr/>
          </p:nvSpPr>
          <p:spPr bwMode="auto">
            <a:xfrm>
              <a:off x="6326515" y="3519985"/>
              <a:ext cx="997283" cy="515324"/>
            </a:xfrm>
            <a:custGeom>
              <a:avLst/>
              <a:gdLst>
                <a:gd name="T0" fmla="*/ 170815 w 580"/>
                <a:gd name="T1" fmla="*/ 426515 h 298"/>
                <a:gd name="T2" fmla="*/ 167870 w 580"/>
                <a:gd name="T3" fmla="*/ 405782 h 298"/>
                <a:gd name="T4" fmla="*/ 194376 w 580"/>
                <a:gd name="T5" fmla="*/ 405782 h 298"/>
                <a:gd name="T6" fmla="*/ 683260 w 580"/>
                <a:gd name="T7" fmla="*/ 355430 h 298"/>
                <a:gd name="T8" fmla="*/ 733326 w 580"/>
                <a:gd name="T9" fmla="*/ 328772 h 298"/>
                <a:gd name="T10" fmla="*/ 762777 w 580"/>
                <a:gd name="T11" fmla="*/ 302115 h 298"/>
                <a:gd name="T12" fmla="*/ 765722 w 580"/>
                <a:gd name="T13" fmla="*/ 284344 h 298"/>
                <a:gd name="T14" fmla="*/ 777503 w 580"/>
                <a:gd name="T15" fmla="*/ 266572 h 298"/>
                <a:gd name="T16" fmla="*/ 848185 w 580"/>
                <a:gd name="T17" fmla="*/ 204372 h 298"/>
                <a:gd name="T18" fmla="*/ 845240 w 580"/>
                <a:gd name="T19" fmla="*/ 192524 h 298"/>
                <a:gd name="T20" fmla="*/ 833459 w 580"/>
                <a:gd name="T21" fmla="*/ 186601 h 298"/>
                <a:gd name="T22" fmla="*/ 818734 w 580"/>
                <a:gd name="T23" fmla="*/ 177715 h 298"/>
                <a:gd name="T24" fmla="*/ 809899 w 580"/>
                <a:gd name="T25" fmla="*/ 174753 h 298"/>
                <a:gd name="T26" fmla="*/ 771613 w 580"/>
                <a:gd name="T27" fmla="*/ 121438 h 298"/>
                <a:gd name="T28" fmla="*/ 768668 w 580"/>
                <a:gd name="T29" fmla="*/ 103667 h 298"/>
                <a:gd name="T30" fmla="*/ 765722 w 580"/>
                <a:gd name="T31" fmla="*/ 71086 h 298"/>
                <a:gd name="T32" fmla="*/ 748052 w 580"/>
                <a:gd name="T33" fmla="*/ 56276 h 298"/>
                <a:gd name="T34" fmla="*/ 724491 w 580"/>
                <a:gd name="T35" fmla="*/ 38505 h 298"/>
                <a:gd name="T36" fmla="*/ 703876 w 580"/>
                <a:gd name="T37" fmla="*/ 38505 h 298"/>
                <a:gd name="T38" fmla="*/ 692095 w 580"/>
                <a:gd name="T39" fmla="*/ 50353 h 298"/>
                <a:gd name="T40" fmla="*/ 674425 w 580"/>
                <a:gd name="T41" fmla="*/ 56276 h 298"/>
                <a:gd name="T42" fmla="*/ 644974 w 580"/>
                <a:gd name="T43" fmla="*/ 50353 h 298"/>
                <a:gd name="T44" fmla="*/ 612578 w 580"/>
                <a:gd name="T45" fmla="*/ 44429 h 298"/>
                <a:gd name="T46" fmla="*/ 571347 w 580"/>
                <a:gd name="T47" fmla="*/ 38505 h 298"/>
                <a:gd name="T48" fmla="*/ 538951 w 580"/>
                <a:gd name="T49" fmla="*/ 0 h 298"/>
                <a:gd name="T50" fmla="*/ 521280 w 580"/>
                <a:gd name="T51" fmla="*/ 8886 h 298"/>
                <a:gd name="T52" fmla="*/ 497720 w 580"/>
                <a:gd name="T53" fmla="*/ 2962 h 298"/>
                <a:gd name="T54" fmla="*/ 494774 w 580"/>
                <a:gd name="T55" fmla="*/ 20733 h 298"/>
                <a:gd name="T56" fmla="*/ 497720 w 580"/>
                <a:gd name="T57" fmla="*/ 56276 h 298"/>
                <a:gd name="T58" fmla="*/ 468269 w 580"/>
                <a:gd name="T59" fmla="*/ 71086 h 298"/>
                <a:gd name="T60" fmla="*/ 441763 w 580"/>
                <a:gd name="T61" fmla="*/ 74048 h 298"/>
                <a:gd name="T62" fmla="*/ 394642 w 580"/>
                <a:gd name="T63" fmla="*/ 156981 h 298"/>
                <a:gd name="T64" fmla="*/ 359301 w 580"/>
                <a:gd name="T65" fmla="*/ 183639 h 298"/>
                <a:gd name="T66" fmla="*/ 338685 w 580"/>
                <a:gd name="T67" fmla="*/ 165867 h 298"/>
                <a:gd name="T68" fmla="*/ 321014 w 580"/>
                <a:gd name="T69" fmla="*/ 207334 h 298"/>
                <a:gd name="T70" fmla="*/ 300399 w 580"/>
                <a:gd name="T71" fmla="*/ 207334 h 298"/>
                <a:gd name="T72" fmla="*/ 273893 w 580"/>
                <a:gd name="T73" fmla="*/ 204372 h 298"/>
                <a:gd name="T74" fmla="*/ 259168 w 580"/>
                <a:gd name="T75" fmla="*/ 228067 h 298"/>
                <a:gd name="T76" fmla="*/ 220881 w 580"/>
                <a:gd name="T77" fmla="*/ 207334 h 298"/>
                <a:gd name="T78" fmla="*/ 173760 w 580"/>
                <a:gd name="T79" fmla="*/ 216220 h 298"/>
                <a:gd name="T80" fmla="*/ 170815 w 580"/>
                <a:gd name="T81" fmla="*/ 233991 h 298"/>
                <a:gd name="T82" fmla="*/ 153144 w 580"/>
                <a:gd name="T83" fmla="*/ 233991 h 298"/>
                <a:gd name="T84" fmla="*/ 153144 w 580"/>
                <a:gd name="T85" fmla="*/ 236953 h 298"/>
                <a:gd name="T86" fmla="*/ 147254 w 580"/>
                <a:gd name="T87" fmla="*/ 254724 h 298"/>
                <a:gd name="T88" fmla="*/ 144309 w 580"/>
                <a:gd name="T89" fmla="*/ 263610 h 298"/>
                <a:gd name="T90" fmla="*/ 153144 w 580"/>
                <a:gd name="T91" fmla="*/ 281382 h 298"/>
                <a:gd name="T92" fmla="*/ 106023 w 580"/>
                <a:gd name="T93" fmla="*/ 296191 h 298"/>
                <a:gd name="T94" fmla="*/ 114858 w 580"/>
                <a:gd name="T95" fmla="*/ 343582 h 298"/>
                <a:gd name="T96" fmla="*/ 85408 w 580"/>
                <a:gd name="T97" fmla="*/ 340620 h 298"/>
                <a:gd name="T98" fmla="*/ 53012 w 580"/>
                <a:gd name="T99" fmla="*/ 328772 h 298"/>
                <a:gd name="T100" fmla="*/ 32396 w 580"/>
                <a:gd name="T101" fmla="*/ 361353 h 298"/>
                <a:gd name="T102" fmla="*/ 35341 w 580"/>
                <a:gd name="T103" fmla="*/ 367277 h 298"/>
                <a:gd name="T104" fmla="*/ 47121 w 580"/>
                <a:gd name="T105" fmla="*/ 385049 h 298"/>
                <a:gd name="T106" fmla="*/ 29451 w 580"/>
                <a:gd name="T107" fmla="*/ 426515 h 298"/>
                <a:gd name="T108" fmla="*/ 8835 w 580"/>
                <a:gd name="T109" fmla="*/ 42947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chemeClr val="accent4"/>
            </a:solidFill>
            <a:ln w="12700">
              <a:solidFill>
                <a:schemeClr val="bg1"/>
              </a:solidFill>
              <a:prstDash val="solid"/>
              <a:round/>
              <a:headEnd/>
              <a:tailEnd/>
            </a:ln>
          </p:spPr>
          <p:txBody>
            <a:bodyPr/>
            <a:lstStyle/>
            <a:p>
              <a:endParaRPr lang="en-US" sz="1350" dirty="0"/>
            </a:p>
          </p:txBody>
        </p:sp>
        <p:sp>
          <p:nvSpPr>
            <p:cNvPr id="67" name="Freeform 124"/>
            <p:cNvSpPr>
              <a:spLocks/>
            </p:cNvSpPr>
            <p:nvPr/>
          </p:nvSpPr>
          <p:spPr bwMode="auto">
            <a:xfrm>
              <a:off x="6239392" y="3907405"/>
              <a:ext cx="1112212" cy="391128"/>
            </a:xfrm>
            <a:custGeom>
              <a:avLst/>
              <a:gdLst>
                <a:gd name="T0" fmla="*/ 952500 w 646"/>
                <a:gd name="T1" fmla="*/ 0 h 228"/>
                <a:gd name="T2" fmla="*/ 757872 w 646"/>
                <a:gd name="T3" fmla="*/ 23506 h 228"/>
                <a:gd name="T4" fmla="*/ 749025 w 646"/>
                <a:gd name="T5" fmla="*/ 32321 h 228"/>
                <a:gd name="T6" fmla="*/ 268351 w 646"/>
                <a:gd name="T7" fmla="*/ 73457 h 228"/>
                <a:gd name="T8" fmla="*/ 259505 w 646"/>
                <a:gd name="T9" fmla="*/ 70519 h 228"/>
                <a:gd name="T10" fmla="*/ 241811 w 646"/>
                <a:gd name="T11" fmla="*/ 73457 h 228"/>
                <a:gd name="T12" fmla="*/ 244760 w 646"/>
                <a:gd name="T13" fmla="*/ 79333 h 228"/>
                <a:gd name="T14" fmla="*/ 244760 w 646"/>
                <a:gd name="T15" fmla="*/ 94025 h 228"/>
                <a:gd name="T16" fmla="*/ 73723 w 646"/>
                <a:gd name="T17" fmla="*/ 108716 h 228"/>
                <a:gd name="T18" fmla="*/ 64876 w 646"/>
                <a:gd name="T19" fmla="*/ 129284 h 228"/>
                <a:gd name="T20" fmla="*/ 58978 w 646"/>
                <a:gd name="T21" fmla="*/ 152790 h 228"/>
                <a:gd name="T22" fmla="*/ 61927 w 646"/>
                <a:gd name="T23" fmla="*/ 161605 h 228"/>
                <a:gd name="T24" fmla="*/ 56029 w 646"/>
                <a:gd name="T25" fmla="*/ 182173 h 228"/>
                <a:gd name="T26" fmla="*/ 53080 w 646"/>
                <a:gd name="T27" fmla="*/ 190988 h 228"/>
                <a:gd name="T28" fmla="*/ 56029 w 646"/>
                <a:gd name="T29" fmla="*/ 196864 h 228"/>
                <a:gd name="T30" fmla="*/ 50132 w 646"/>
                <a:gd name="T31" fmla="*/ 208617 h 228"/>
                <a:gd name="T32" fmla="*/ 35387 w 646"/>
                <a:gd name="T33" fmla="*/ 223309 h 228"/>
                <a:gd name="T34" fmla="*/ 29489 w 646"/>
                <a:gd name="T35" fmla="*/ 255630 h 228"/>
                <a:gd name="T36" fmla="*/ 14745 w 646"/>
                <a:gd name="T37" fmla="*/ 273259 h 228"/>
                <a:gd name="T38" fmla="*/ 17693 w 646"/>
                <a:gd name="T39" fmla="*/ 293827 h 228"/>
                <a:gd name="T40" fmla="*/ 14745 w 646"/>
                <a:gd name="T41" fmla="*/ 320272 h 228"/>
                <a:gd name="T42" fmla="*/ 11796 w 646"/>
                <a:gd name="T43" fmla="*/ 320272 h 228"/>
                <a:gd name="T44" fmla="*/ 0 w 646"/>
                <a:gd name="T45" fmla="*/ 334963 h 228"/>
                <a:gd name="T46" fmla="*/ 244760 w 646"/>
                <a:gd name="T47" fmla="*/ 314395 h 228"/>
                <a:gd name="T48" fmla="*/ 551447 w 646"/>
                <a:gd name="T49" fmla="*/ 287951 h 228"/>
                <a:gd name="T50" fmla="*/ 669404 w 646"/>
                <a:gd name="T51" fmla="*/ 276198 h 228"/>
                <a:gd name="T52" fmla="*/ 672353 w 646"/>
                <a:gd name="T53" fmla="*/ 240938 h 228"/>
                <a:gd name="T54" fmla="*/ 684149 w 646"/>
                <a:gd name="T55" fmla="*/ 240938 h 228"/>
                <a:gd name="T56" fmla="*/ 690046 w 646"/>
                <a:gd name="T57" fmla="*/ 240938 h 228"/>
                <a:gd name="T58" fmla="*/ 698893 w 646"/>
                <a:gd name="T59" fmla="*/ 232123 h 228"/>
                <a:gd name="T60" fmla="*/ 698893 w 646"/>
                <a:gd name="T61" fmla="*/ 223309 h 228"/>
                <a:gd name="T62" fmla="*/ 698893 w 646"/>
                <a:gd name="T63" fmla="*/ 214494 h 228"/>
                <a:gd name="T64" fmla="*/ 701842 w 646"/>
                <a:gd name="T65" fmla="*/ 205679 h 228"/>
                <a:gd name="T66" fmla="*/ 710689 w 646"/>
                <a:gd name="T67" fmla="*/ 196864 h 228"/>
                <a:gd name="T68" fmla="*/ 734280 w 646"/>
                <a:gd name="T69" fmla="*/ 185111 h 228"/>
                <a:gd name="T70" fmla="*/ 763769 w 646"/>
                <a:gd name="T71" fmla="*/ 179235 h 228"/>
                <a:gd name="T72" fmla="*/ 790310 w 646"/>
                <a:gd name="T73" fmla="*/ 155728 h 228"/>
                <a:gd name="T74" fmla="*/ 799156 w 646"/>
                <a:gd name="T75" fmla="*/ 149852 h 228"/>
                <a:gd name="T76" fmla="*/ 816850 w 646"/>
                <a:gd name="T77" fmla="*/ 135161 h 228"/>
                <a:gd name="T78" fmla="*/ 819799 w 646"/>
                <a:gd name="T79" fmla="*/ 120469 h 228"/>
                <a:gd name="T80" fmla="*/ 825697 w 646"/>
                <a:gd name="T81" fmla="*/ 120469 h 228"/>
                <a:gd name="T82" fmla="*/ 831594 w 646"/>
                <a:gd name="T83" fmla="*/ 120469 h 228"/>
                <a:gd name="T84" fmla="*/ 837492 w 646"/>
                <a:gd name="T85" fmla="*/ 114593 h 228"/>
                <a:gd name="T86" fmla="*/ 837492 w 646"/>
                <a:gd name="T87" fmla="*/ 111654 h 228"/>
                <a:gd name="T88" fmla="*/ 846339 w 646"/>
                <a:gd name="T89" fmla="*/ 102840 h 228"/>
                <a:gd name="T90" fmla="*/ 852237 w 646"/>
                <a:gd name="T91" fmla="*/ 102840 h 228"/>
                <a:gd name="T92" fmla="*/ 858135 w 646"/>
                <a:gd name="T93" fmla="*/ 108716 h 228"/>
                <a:gd name="T94" fmla="*/ 866981 w 646"/>
                <a:gd name="T95" fmla="*/ 102840 h 228"/>
                <a:gd name="T96" fmla="*/ 869930 w 646"/>
                <a:gd name="T97" fmla="*/ 96963 h 228"/>
                <a:gd name="T98" fmla="*/ 881726 w 646"/>
                <a:gd name="T99" fmla="*/ 85210 h 228"/>
                <a:gd name="T100" fmla="*/ 893522 w 646"/>
                <a:gd name="T101" fmla="*/ 82272 h 228"/>
                <a:gd name="T102" fmla="*/ 911215 w 646"/>
                <a:gd name="T103" fmla="*/ 82272 h 228"/>
                <a:gd name="T104" fmla="*/ 931858 w 646"/>
                <a:gd name="T105" fmla="*/ 49951 h 228"/>
                <a:gd name="T106" fmla="*/ 946602 w 646"/>
                <a:gd name="T107" fmla="*/ 38198 h 228"/>
                <a:gd name="T108" fmla="*/ 949551 w 646"/>
                <a:gd name="T109" fmla="*/ 29383 h 228"/>
                <a:gd name="T110" fmla="*/ 952500 w 646"/>
                <a:gd name="T111" fmla="*/ 20568 h 228"/>
                <a:gd name="T112" fmla="*/ 949551 w 646"/>
                <a:gd name="T113" fmla="*/ 8815 h 228"/>
                <a:gd name="T114" fmla="*/ 952500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68" name="Freeform 125"/>
            <p:cNvSpPr>
              <a:spLocks/>
            </p:cNvSpPr>
            <p:nvPr/>
          </p:nvSpPr>
          <p:spPr bwMode="auto">
            <a:xfrm>
              <a:off x="6862230" y="2967587"/>
              <a:ext cx="567228" cy="635814"/>
            </a:xfrm>
            <a:custGeom>
              <a:avLst/>
              <a:gdLst>
                <a:gd name="T0" fmla="*/ 41217 w 330"/>
                <a:gd name="T1" fmla="*/ 476817 h 370"/>
                <a:gd name="T2" fmla="*/ 64770 w 330"/>
                <a:gd name="T3" fmla="*/ 482703 h 370"/>
                <a:gd name="T4" fmla="*/ 82435 w 330"/>
                <a:gd name="T5" fmla="*/ 473873 h 370"/>
                <a:gd name="T6" fmla="*/ 114820 w 330"/>
                <a:gd name="T7" fmla="*/ 512137 h 370"/>
                <a:gd name="T8" fmla="*/ 156037 w 330"/>
                <a:gd name="T9" fmla="*/ 518023 h 370"/>
                <a:gd name="T10" fmla="*/ 188422 w 330"/>
                <a:gd name="T11" fmla="*/ 523910 h 370"/>
                <a:gd name="T12" fmla="*/ 217863 w 330"/>
                <a:gd name="T13" fmla="*/ 529796 h 370"/>
                <a:gd name="T14" fmla="*/ 235527 w 330"/>
                <a:gd name="T15" fmla="*/ 523910 h 370"/>
                <a:gd name="T16" fmla="*/ 247304 w 330"/>
                <a:gd name="T17" fmla="*/ 512137 h 370"/>
                <a:gd name="T18" fmla="*/ 267912 w 330"/>
                <a:gd name="T19" fmla="*/ 512137 h 370"/>
                <a:gd name="T20" fmla="*/ 291465 w 330"/>
                <a:gd name="T21" fmla="*/ 529796 h 370"/>
                <a:gd name="T22" fmla="*/ 309130 w 330"/>
                <a:gd name="T23" fmla="*/ 544513 h 370"/>
                <a:gd name="T24" fmla="*/ 335626 w 330"/>
                <a:gd name="T25" fmla="*/ 523910 h 370"/>
                <a:gd name="T26" fmla="*/ 344459 w 330"/>
                <a:gd name="T27" fmla="*/ 503307 h 370"/>
                <a:gd name="T28" fmla="*/ 353291 w 330"/>
                <a:gd name="T29" fmla="*/ 450327 h 370"/>
                <a:gd name="T30" fmla="*/ 373900 w 330"/>
                <a:gd name="T31" fmla="*/ 467987 h 370"/>
                <a:gd name="T32" fmla="*/ 382732 w 330"/>
                <a:gd name="T33" fmla="*/ 435610 h 370"/>
                <a:gd name="T34" fmla="*/ 403340 w 330"/>
                <a:gd name="T35" fmla="*/ 400291 h 370"/>
                <a:gd name="T36" fmla="*/ 412173 w 330"/>
                <a:gd name="T37" fmla="*/ 385574 h 370"/>
                <a:gd name="T38" fmla="*/ 435725 w 330"/>
                <a:gd name="T39" fmla="*/ 382631 h 370"/>
                <a:gd name="T40" fmla="*/ 459278 w 330"/>
                <a:gd name="T41" fmla="*/ 353198 h 370"/>
                <a:gd name="T42" fmla="*/ 476943 w 330"/>
                <a:gd name="T43" fmla="*/ 338481 h 370"/>
                <a:gd name="T44" fmla="*/ 471055 w 330"/>
                <a:gd name="T45" fmla="*/ 314935 h 370"/>
                <a:gd name="T46" fmla="*/ 476943 w 330"/>
                <a:gd name="T47" fmla="*/ 291388 h 370"/>
                <a:gd name="T48" fmla="*/ 465166 w 330"/>
                <a:gd name="T49" fmla="*/ 226635 h 370"/>
                <a:gd name="T50" fmla="*/ 473999 w 330"/>
                <a:gd name="T51" fmla="*/ 200145 h 370"/>
                <a:gd name="T52" fmla="*/ 485775 w 330"/>
                <a:gd name="T53" fmla="*/ 194259 h 370"/>
                <a:gd name="T54" fmla="*/ 397452 w 330"/>
                <a:gd name="T55" fmla="*/ 29433 h 370"/>
                <a:gd name="T56" fmla="*/ 362123 w 330"/>
                <a:gd name="T57" fmla="*/ 50036 h 370"/>
                <a:gd name="T58" fmla="*/ 320906 w 330"/>
                <a:gd name="T59" fmla="*/ 91243 h 370"/>
                <a:gd name="T60" fmla="*/ 294409 w 330"/>
                <a:gd name="T61" fmla="*/ 91243 h 370"/>
                <a:gd name="T62" fmla="*/ 259080 w 330"/>
                <a:gd name="T63" fmla="*/ 114789 h 370"/>
                <a:gd name="T64" fmla="*/ 226695 w 330"/>
                <a:gd name="T65" fmla="*/ 105959 h 370"/>
                <a:gd name="T66" fmla="*/ 214919 w 330"/>
                <a:gd name="T67" fmla="*/ 105959 h 370"/>
                <a:gd name="T68" fmla="*/ 214919 w 330"/>
                <a:gd name="T69" fmla="*/ 97129 h 370"/>
                <a:gd name="T70" fmla="*/ 164869 w 330"/>
                <a:gd name="T71" fmla="*/ 82413 h 370"/>
                <a:gd name="T72" fmla="*/ 141316 w 330"/>
                <a:gd name="T73" fmla="*/ 85356 h 370"/>
                <a:gd name="T74" fmla="*/ 0 w 330"/>
                <a:gd name="T75" fmla="*/ 97129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69" name="Freeform 126"/>
            <p:cNvSpPr>
              <a:spLocks/>
            </p:cNvSpPr>
            <p:nvPr/>
          </p:nvSpPr>
          <p:spPr bwMode="auto">
            <a:xfrm>
              <a:off x="7472092" y="2279869"/>
              <a:ext cx="1021382" cy="782256"/>
            </a:xfrm>
            <a:custGeom>
              <a:avLst/>
              <a:gdLst>
                <a:gd name="T0" fmla="*/ 668552 w 594"/>
                <a:gd name="T1" fmla="*/ 599407 h 456"/>
                <a:gd name="T2" fmla="*/ 656771 w 594"/>
                <a:gd name="T3" fmla="*/ 622913 h 456"/>
                <a:gd name="T4" fmla="*/ 647936 w 594"/>
                <a:gd name="T5" fmla="*/ 643481 h 456"/>
                <a:gd name="T6" fmla="*/ 642045 w 594"/>
                <a:gd name="T7" fmla="*/ 669925 h 456"/>
                <a:gd name="T8" fmla="*/ 662661 w 594"/>
                <a:gd name="T9" fmla="*/ 646419 h 456"/>
                <a:gd name="T10" fmla="*/ 698003 w 594"/>
                <a:gd name="T11" fmla="*/ 643481 h 456"/>
                <a:gd name="T12" fmla="*/ 745126 w 594"/>
                <a:gd name="T13" fmla="*/ 622913 h 456"/>
                <a:gd name="T14" fmla="*/ 824645 w 594"/>
                <a:gd name="T15" fmla="*/ 567086 h 456"/>
                <a:gd name="T16" fmla="*/ 851152 w 594"/>
                <a:gd name="T17" fmla="*/ 546518 h 456"/>
                <a:gd name="T18" fmla="*/ 874713 w 594"/>
                <a:gd name="T19" fmla="*/ 523012 h 456"/>
                <a:gd name="T20" fmla="*/ 862932 w 594"/>
                <a:gd name="T21" fmla="*/ 528888 h 456"/>
                <a:gd name="T22" fmla="*/ 830536 w 594"/>
                <a:gd name="T23" fmla="*/ 543579 h 456"/>
                <a:gd name="T24" fmla="*/ 809919 w 594"/>
                <a:gd name="T25" fmla="*/ 555333 h 456"/>
                <a:gd name="T26" fmla="*/ 833481 w 594"/>
                <a:gd name="T27" fmla="*/ 517135 h 456"/>
                <a:gd name="T28" fmla="*/ 815810 w 594"/>
                <a:gd name="T29" fmla="*/ 534765 h 456"/>
                <a:gd name="T30" fmla="*/ 742181 w 594"/>
                <a:gd name="T31" fmla="*/ 575900 h 456"/>
                <a:gd name="T32" fmla="*/ 686223 w 594"/>
                <a:gd name="T33" fmla="*/ 614098 h 456"/>
                <a:gd name="T34" fmla="*/ 683277 w 594"/>
                <a:gd name="T35" fmla="*/ 584715 h 456"/>
                <a:gd name="T36" fmla="*/ 698003 w 594"/>
                <a:gd name="T37" fmla="*/ 546518 h 456"/>
                <a:gd name="T38" fmla="*/ 677387 w 594"/>
                <a:gd name="T39" fmla="*/ 423111 h 456"/>
                <a:gd name="T40" fmla="*/ 662661 w 594"/>
                <a:gd name="T41" fmla="*/ 293827 h 456"/>
                <a:gd name="T42" fmla="*/ 647936 w 594"/>
                <a:gd name="T43" fmla="*/ 214494 h 456"/>
                <a:gd name="T44" fmla="*/ 630265 w 594"/>
                <a:gd name="T45" fmla="*/ 199802 h 456"/>
                <a:gd name="T46" fmla="*/ 627319 w 594"/>
                <a:gd name="T47" fmla="*/ 176296 h 456"/>
                <a:gd name="T48" fmla="*/ 615539 w 594"/>
                <a:gd name="T49" fmla="*/ 102839 h 456"/>
                <a:gd name="T50" fmla="*/ 591977 w 594"/>
                <a:gd name="T51" fmla="*/ 26444 h 456"/>
                <a:gd name="T52" fmla="*/ 580197 w 594"/>
                <a:gd name="T53" fmla="*/ 0 h 456"/>
                <a:gd name="T54" fmla="*/ 441774 w 594"/>
                <a:gd name="T55" fmla="*/ 29383 h 456"/>
                <a:gd name="T56" fmla="*/ 391706 w 594"/>
                <a:gd name="T57" fmla="*/ 70518 h 456"/>
                <a:gd name="T58" fmla="*/ 356365 w 594"/>
                <a:gd name="T59" fmla="*/ 132222 h 456"/>
                <a:gd name="T60" fmla="*/ 309242 w 594"/>
                <a:gd name="T61" fmla="*/ 190987 h 456"/>
                <a:gd name="T62" fmla="*/ 315132 w 594"/>
                <a:gd name="T63" fmla="*/ 214494 h 456"/>
                <a:gd name="T64" fmla="*/ 332803 w 594"/>
                <a:gd name="T65" fmla="*/ 226247 h 456"/>
                <a:gd name="T66" fmla="*/ 335748 w 594"/>
                <a:gd name="T67" fmla="*/ 255629 h 456"/>
                <a:gd name="T68" fmla="*/ 279790 w 594"/>
                <a:gd name="T69" fmla="*/ 320271 h 456"/>
                <a:gd name="T70" fmla="*/ 182600 w 594"/>
                <a:gd name="T71" fmla="*/ 337901 h 456"/>
                <a:gd name="T72" fmla="*/ 106026 w 594"/>
                <a:gd name="T73" fmla="*/ 343777 h 456"/>
                <a:gd name="T74" fmla="*/ 55958 w 594"/>
                <a:gd name="T75" fmla="*/ 384913 h 456"/>
                <a:gd name="T76" fmla="*/ 82465 w 594"/>
                <a:gd name="T77" fmla="*/ 434864 h 456"/>
                <a:gd name="T78" fmla="*/ 61848 w 594"/>
                <a:gd name="T79" fmla="*/ 470123 h 456"/>
                <a:gd name="T80" fmla="*/ 8835 w 594"/>
                <a:gd name="T81" fmla="*/ 567086 h 456"/>
                <a:gd name="T82" fmla="*/ 488897 w 594"/>
                <a:gd name="T83" fmla="*/ 484814 h 456"/>
                <a:gd name="T84" fmla="*/ 500677 w 594"/>
                <a:gd name="T85" fmla="*/ 493629 h 456"/>
                <a:gd name="T86" fmla="*/ 524239 w 594"/>
                <a:gd name="T87" fmla="*/ 531826 h 456"/>
                <a:gd name="T88" fmla="*/ 559581 w 594"/>
                <a:gd name="T89" fmla="*/ 543579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chemeClr val="accent3"/>
            </a:solidFill>
            <a:ln>
              <a:solidFill>
                <a:schemeClr val="bg1"/>
              </a:solidFill>
            </a:ln>
          </p:spPr>
          <p:txBody>
            <a:bodyPr wrap="square" lIns="69056" tIns="34529" rIns="69056" bIns="34529" anchor="ctr" anchorCtr="0">
              <a:noAutofit/>
            </a:bodyPr>
            <a:lstStyle/>
            <a:p>
              <a:pPr algn="ctr">
                <a:buClr>
                  <a:schemeClr val="tx1"/>
                </a:buClr>
              </a:pPr>
              <a:endParaRPr lang="en-US" sz="750" b="1" dirty="0"/>
            </a:p>
          </p:txBody>
        </p:sp>
        <p:sp>
          <p:nvSpPr>
            <p:cNvPr id="70" name="Freeform 127"/>
            <p:cNvSpPr>
              <a:spLocks/>
            </p:cNvSpPr>
            <p:nvPr/>
          </p:nvSpPr>
          <p:spPr bwMode="auto">
            <a:xfrm>
              <a:off x="7388677" y="2832267"/>
              <a:ext cx="791523" cy="515324"/>
            </a:xfrm>
            <a:custGeom>
              <a:avLst/>
              <a:gdLst>
                <a:gd name="T0" fmla="*/ 167992 w 460"/>
                <a:gd name="T1" fmla="*/ 417630 h 298"/>
                <a:gd name="T2" fmla="*/ 474504 w 460"/>
                <a:gd name="T3" fmla="*/ 358391 h 298"/>
                <a:gd name="T4" fmla="*/ 571763 w 460"/>
                <a:gd name="T5" fmla="*/ 340620 h 298"/>
                <a:gd name="T6" fmla="*/ 574710 w 460"/>
                <a:gd name="T7" fmla="*/ 337658 h 298"/>
                <a:gd name="T8" fmla="*/ 577657 w 460"/>
                <a:gd name="T9" fmla="*/ 337658 h 298"/>
                <a:gd name="T10" fmla="*/ 577657 w 460"/>
                <a:gd name="T11" fmla="*/ 328772 h 298"/>
                <a:gd name="T12" fmla="*/ 589446 w 460"/>
                <a:gd name="T13" fmla="*/ 316925 h 298"/>
                <a:gd name="T14" fmla="*/ 601235 w 460"/>
                <a:gd name="T15" fmla="*/ 316925 h 298"/>
                <a:gd name="T16" fmla="*/ 610077 w 460"/>
                <a:gd name="T17" fmla="*/ 319887 h 298"/>
                <a:gd name="T18" fmla="*/ 639549 w 460"/>
                <a:gd name="T19" fmla="*/ 299153 h 298"/>
                <a:gd name="T20" fmla="*/ 642496 w 460"/>
                <a:gd name="T21" fmla="*/ 284344 h 298"/>
                <a:gd name="T22" fmla="*/ 660180 w 460"/>
                <a:gd name="T23" fmla="*/ 266572 h 298"/>
                <a:gd name="T24" fmla="*/ 677863 w 460"/>
                <a:gd name="T25" fmla="*/ 254724 h 298"/>
                <a:gd name="T26" fmla="*/ 677863 w 460"/>
                <a:gd name="T27" fmla="*/ 251763 h 298"/>
                <a:gd name="T28" fmla="*/ 663127 w 460"/>
                <a:gd name="T29" fmla="*/ 239915 h 298"/>
                <a:gd name="T30" fmla="*/ 657232 w 460"/>
                <a:gd name="T31" fmla="*/ 233991 h 298"/>
                <a:gd name="T32" fmla="*/ 648391 w 460"/>
                <a:gd name="T33" fmla="*/ 228067 h 298"/>
                <a:gd name="T34" fmla="*/ 645443 w 460"/>
                <a:gd name="T35" fmla="*/ 225105 h 298"/>
                <a:gd name="T36" fmla="*/ 630707 w 460"/>
                <a:gd name="T37" fmla="*/ 222143 h 298"/>
                <a:gd name="T38" fmla="*/ 627760 w 460"/>
                <a:gd name="T39" fmla="*/ 204372 h 298"/>
                <a:gd name="T40" fmla="*/ 613024 w 460"/>
                <a:gd name="T41" fmla="*/ 201410 h 298"/>
                <a:gd name="T42" fmla="*/ 610077 w 460"/>
                <a:gd name="T43" fmla="*/ 198448 h 298"/>
                <a:gd name="T44" fmla="*/ 610077 w 460"/>
                <a:gd name="T45" fmla="*/ 171791 h 298"/>
                <a:gd name="T46" fmla="*/ 615971 w 460"/>
                <a:gd name="T47" fmla="*/ 168829 h 298"/>
                <a:gd name="T48" fmla="*/ 615971 w 460"/>
                <a:gd name="T49" fmla="*/ 154019 h 298"/>
                <a:gd name="T50" fmla="*/ 607129 w 460"/>
                <a:gd name="T51" fmla="*/ 145134 h 298"/>
                <a:gd name="T52" fmla="*/ 607129 w 460"/>
                <a:gd name="T53" fmla="*/ 139210 h 298"/>
                <a:gd name="T54" fmla="*/ 610077 w 460"/>
                <a:gd name="T55" fmla="*/ 136248 h 298"/>
                <a:gd name="T56" fmla="*/ 621866 w 460"/>
                <a:gd name="T57" fmla="*/ 121438 h 298"/>
                <a:gd name="T58" fmla="*/ 627760 w 460"/>
                <a:gd name="T59" fmla="*/ 100705 h 298"/>
                <a:gd name="T60" fmla="*/ 627760 w 460"/>
                <a:gd name="T61" fmla="*/ 94781 h 298"/>
                <a:gd name="T62" fmla="*/ 633655 w 460"/>
                <a:gd name="T63" fmla="*/ 82934 h 298"/>
                <a:gd name="T64" fmla="*/ 639549 w 460"/>
                <a:gd name="T65" fmla="*/ 77010 h 298"/>
                <a:gd name="T66" fmla="*/ 630707 w 460"/>
                <a:gd name="T67" fmla="*/ 71086 h 298"/>
                <a:gd name="T68" fmla="*/ 601235 w 460"/>
                <a:gd name="T69" fmla="*/ 68124 h 298"/>
                <a:gd name="T70" fmla="*/ 601235 w 460"/>
                <a:gd name="T71" fmla="*/ 65162 h 298"/>
                <a:gd name="T72" fmla="*/ 595341 w 460"/>
                <a:gd name="T73" fmla="*/ 59238 h 298"/>
                <a:gd name="T74" fmla="*/ 595341 w 460"/>
                <a:gd name="T75" fmla="*/ 50353 h 298"/>
                <a:gd name="T76" fmla="*/ 580604 w 460"/>
                <a:gd name="T77" fmla="*/ 20733 h 298"/>
                <a:gd name="T78" fmla="*/ 571763 w 460"/>
                <a:gd name="T79" fmla="*/ 20733 h 298"/>
                <a:gd name="T80" fmla="*/ 568815 w 460"/>
                <a:gd name="T81" fmla="*/ 14810 h 298"/>
                <a:gd name="T82" fmla="*/ 562921 w 460"/>
                <a:gd name="T83" fmla="*/ 17771 h 298"/>
                <a:gd name="T84" fmla="*/ 559974 w 460"/>
                <a:gd name="T85" fmla="*/ 11848 h 298"/>
                <a:gd name="T86" fmla="*/ 557027 w 460"/>
                <a:gd name="T87" fmla="*/ 5924 h 298"/>
                <a:gd name="T88" fmla="*/ 548185 w 460"/>
                <a:gd name="T89" fmla="*/ 0 h 298"/>
                <a:gd name="T90" fmla="*/ 79575 w 460"/>
                <a:gd name="T91" fmla="*/ 94781 h 298"/>
                <a:gd name="T92" fmla="*/ 70734 w 460"/>
                <a:gd name="T93" fmla="*/ 56276 h 298"/>
                <a:gd name="T94" fmla="*/ 47156 w 460"/>
                <a:gd name="T95" fmla="*/ 79972 h 298"/>
                <a:gd name="T96" fmla="*/ 41261 w 460"/>
                <a:gd name="T97" fmla="*/ 82934 h 298"/>
                <a:gd name="T98" fmla="*/ 38314 w 460"/>
                <a:gd name="T99" fmla="*/ 77010 h 298"/>
                <a:gd name="T100" fmla="*/ 35367 w 460"/>
                <a:gd name="T101" fmla="*/ 77010 h 298"/>
                <a:gd name="T102" fmla="*/ 29472 w 460"/>
                <a:gd name="T103" fmla="*/ 91819 h 298"/>
                <a:gd name="T104" fmla="*/ 5894 w 460"/>
                <a:gd name="T105" fmla="*/ 109591 h 298"/>
                <a:gd name="T106" fmla="*/ 0 w 460"/>
                <a:gd name="T107" fmla="*/ 115515 h 298"/>
                <a:gd name="T108" fmla="*/ 32420 w 460"/>
                <a:gd name="T109" fmla="*/ 311001 h 298"/>
                <a:gd name="T110" fmla="*/ 55997 w 460"/>
                <a:gd name="T111" fmla="*/ 441325 h 298"/>
                <a:gd name="T112" fmla="*/ 167992 w 460"/>
                <a:gd name="T113" fmla="*/ 417630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chemeClr val="accent1"/>
            </a:solidFill>
            <a:ln w="12700">
              <a:solidFill>
                <a:schemeClr val="bg1"/>
              </a:solidFill>
              <a:prstDash val="solid"/>
              <a:round/>
              <a:headEnd/>
              <a:tailEnd/>
            </a:ln>
          </p:spPr>
          <p:txBody>
            <a:bodyPr/>
            <a:lstStyle/>
            <a:p>
              <a:endParaRPr lang="en-US" sz="1350" dirty="0"/>
            </a:p>
          </p:txBody>
        </p:sp>
        <p:sp>
          <p:nvSpPr>
            <p:cNvPr id="71" name="Freeform 128"/>
            <p:cNvSpPr>
              <a:spLocks/>
            </p:cNvSpPr>
            <p:nvPr/>
          </p:nvSpPr>
          <p:spPr bwMode="auto">
            <a:xfrm>
              <a:off x="7021647" y="3772087"/>
              <a:ext cx="1195627" cy="515324"/>
            </a:xfrm>
            <a:custGeom>
              <a:avLst/>
              <a:gdLst>
                <a:gd name="T0" fmla="*/ 14754 w 694"/>
                <a:gd name="T1" fmla="*/ 356002 h 300"/>
                <a:gd name="T2" fmla="*/ 29508 w 694"/>
                <a:gd name="T3" fmla="*/ 338349 h 300"/>
                <a:gd name="T4" fmla="*/ 41312 w 694"/>
                <a:gd name="T5" fmla="*/ 311870 h 300"/>
                <a:gd name="T6" fmla="*/ 120984 w 694"/>
                <a:gd name="T7" fmla="*/ 270679 h 300"/>
                <a:gd name="T8" fmla="*/ 150492 w 694"/>
                <a:gd name="T9" fmla="*/ 235373 h 300"/>
                <a:gd name="T10" fmla="*/ 168197 w 694"/>
                <a:gd name="T11" fmla="*/ 229489 h 300"/>
                <a:gd name="T12" fmla="*/ 182951 w 694"/>
                <a:gd name="T13" fmla="*/ 217720 h 300"/>
                <a:gd name="T14" fmla="*/ 200656 w 694"/>
                <a:gd name="T15" fmla="*/ 211836 h 300"/>
                <a:gd name="T16" fmla="*/ 241968 w 694"/>
                <a:gd name="T17" fmla="*/ 197125 h 300"/>
                <a:gd name="T18" fmla="*/ 280329 w 694"/>
                <a:gd name="T19" fmla="*/ 144166 h 300"/>
                <a:gd name="T20" fmla="*/ 283280 w 694"/>
                <a:gd name="T21" fmla="*/ 114745 h 300"/>
                <a:gd name="T22" fmla="*/ 312788 w 694"/>
                <a:gd name="T23" fmla="*/ 111802 h 300"/>
                <a:gd name="T24" fmla="*/ 362952 w 694"/>
                <a:gd name="T25" fmla="*/ 105918 h 300"/>
                <a:gd name="T26" fmla="*/ 967872 w 694"/>
                <a:gd name="T27" fmla="*/ 5884 h 300"/>
                <a:gd name="T28" fmla="*/ 982626 w 694"/>
                <a:gd name="T29" fmla="*/ 17653 h 300"/>
                <a:gd name="T30" fmla="*/ 1000331 w 694"/>
                <a:gd name="T31" fmla="*/ 44133 h 300"/>
                <a:gd name="T32" fmla="*/ 994430 w 694"/>
                <a:gd name="T33" fmla="*/ 47075 h 300"/>
                <a:gd name="T34" fmla="*/ 976725 w 694"/>
                <a:gd name="T35" fmla="*/ 47075 h 300"/>
                <a:gd name="T36" fmla="*/ 970823 w 694"/>
                <a:gd name="T37" fmla="*/ 50017 h 300"/>
                <a:gd name="T38" fmla="*/ 935413 w 694"/>
                <a:gd name="T39" fmla="*/ 73554 h 300"/>
                <a:gd name="T40" fmla="*/ 902954 w 694"/>
                <a:gd name="T41" fmla="*/ 97092 h 300"/>
                <a:gd name="T42" fmla="*/ 914757 w 694"/>
                <a:gd name="T43" fmla="*/ 100034 h 300"/>
                <a:gd name="T44" fmla="*/ 961971 w 694"/>
                <a:gd name="T45" fmla="*/ 79439 h 300"/>
                <a:gd name="T46" fmla="*/ 979676 w 694"/>
                <a:gd name="T47" fmla="*/ 94149 h 300"/>
                <a:gd name="T48" fmla="*/ 991479 w 694"/>
                <a:gd name="T49" fmla="*/ 100034 h 300"/>
                <a:gd name="T50" fmla="*/ 1012135 w 694"/>
                <a:gd name="T51" fmla="*/ 79439 h 300"/>
                <a:gd name="T52" fmla="*/ 1023938 w 694"/>
                <a:gd name="T53" fmla="*/ 123571 h 300"/>
                <a:gd name="T54" fmla="*/ 1006233 w 694"/>
                <a:gd name="T55" fmla="*/ 150051 h 300"/>
                <a:gd name="T56" fmla="*/ 982626 w 694"/>
                <a:gd name="T57" fmla="*/ 167704 h 300"/>
                <a:gd name="T58" fmla="*/ 947216 w 694"/>
                <a:gd name="T59" fmla="*/ 170646 h 300"/>
                <a:gd name="T60" fmla="*/ 941315 w 694"/>
                <a:gd name="T61" fmla="*/ 161819 h 300"/>
                <a:gd name="T62" fmla="*/ 932462 w 694"/>
                <a:gd name="T63" fmla="*/ 152993 h 300"/>
                <a:gd name="T64" fmla="*/ 929511 w 694"/>
                <a:gd name="T65" fmla="*/ 179472 h 300"/>
                <a:gd name="T66" fmla="*/ 941315 w 694"/>
                <a:gd name="T67" fmla="*/ 188299 h 300"/>
                <a:gd name="T68" fmla="*/ 947216 w 694"/>
                <a:gd name="T69" fmla="*/ 211836 h 300"/>
                <a:gd name="T70" fmla="*/ 905905 w 694"/>
                <a:gd name="T71" fmla="*/ 238316 h 300"/>
                <a:gd name="T72" fmla="*/ 902954 w 694"/>
                <a:gd name="T73" fmla="*/ 247142 h 300"/>
                <a:gd name="T74" fmla="*/ 961971 w 694"/>
                <a:gd name="T75" fmla="*/ 229489 h 300"/>
                <a:gd name="T76" fmla="*/ 979676 w 694"/>
                <a:gd name="T77" fmla="*/ 232431 h 300"/>
                <a:gd name="T78" fmla="*/ 932462 w 694"/>
                <a:gd name="T79" fmla="*/ 273622 h 300"/>
                <a:gd name="T80" fmla="*/ 882298 w 694"/>
                <a:gd name="T81" fmla="*/ 311870 h 300"/>
                <a:gd name="T82" fmla="*/ 873446 w 694"/>
                <a:gd name="T83" fmla="*/ 320696 h 300"/>
                <a:gd name="T84" fmla="*/ 826232 w 694"/>
                <a:gd name="T85" fmla="*/ 379540 h 300"/>
                <a:gd name="T86" fmla="*/ 799675 w 694"/>
                <a:gd name="T87" fmla="*/ 429556 h 300"/>
                <a:gd name="T88" fmla="*/ 590166 w 694"/>
                <a:gd name="T89" fmla="*/ 332465 h 300"/>
                <a:gd name="T90" fmla="*/ 430821 w 694"/>
                <a:gd name="T91" fmla="*/ 311870 h 300"/>
                <a:gd name="T92" fmla="*/ 419018 w 694"/>
                <a:gd name="T93" fmla="*/ 308928 h 300"/>
                <a:gd name="T94" fmla="*/ 256722 w 694"/>
                <a:gd name="T95" fmla="*/ 320696 h 300"/>
                <a:gd name="T96" fmla="*/ 224263 w 694"/>
                <a:gd name="T97" fmla="*/ 347176 h 300"/>
                <a:gd name="T98" fmla="*/ 0 w 694"/>
                <a:gd name="T99" fmla="*/ 391308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chemeClr val="accent6"/>
            </a:solidFill>
            <a:ln w="12700">
              <a:solidFill>
                <a:schemeClr val="bg1"/>
              </a:solidFill>
              <a:prstDash val="solid"/>
              <a:round/>
              <a:headEnd/>
              <a:tailEnd/>
            </a:ln>
          </p:spPr>
          <p:txBody>
            <a:bodyPr/>
            <a:lstStyle/>
            <a:p>
              <a:endParaRPr lang="en-US" sz="1350" dirty="0"/>
            </a:p>
          </p:txBody>
        </p:sp>
        <p:sp>
          <p:nvSpPr>
            <p:cNvPr id="72" name="Freeform 129"/>
            <p:cNvSpPr>
              <a:spLocks/>
            </p:cNvSpPr>
            <p:nvPr/>
          </p:nvSpPr>
          <p:spPr bwMode="auto">
            <a:xfrm>
              <a:off x="7219991" y="3190029"/>
              <a:ext cx="609863" cy="602447"/>
            </a:xfrm>
            <a:custGeom>
              <a:avLst/>
              <a:gdLst>
                <a:gd name="T0" fmla="*/ 174096 w 354"/>
                <a:gd name="T1" fmla="*/ 0 h 350"/>
                <a:gd name="T2" fmla="*/ 171145 w 354"/>
                <a:gd name="T3" fmla="*/ 23586 h 350"/>
                <a:gd name="T4" fmla="*/ 177047 w 354"/>
                <a:gd name="T5" fmla="*/ 47171 h 350"/>
                <a:gd name="T6" fmla="*/ 162293 w 354"/>
                <a:gd name="T7" fmla="*/ 112032 h 350"/>
                <a:gd name="T8" fmla="*/ 165244 w 354"/>
                <a:gd name="T9" fmla="*/ 132670 h 350"/>
                <a:gd name="T10" fmla="*/ 156391 w 354"/>
                <a:gd name="T11" fmla="*/ 159204 h 350"/>
                <a:gd name="T12" fmla="*/ 129834 w 354"/>
                <a:gd name="T13" fmla="*/ 188686 h 350"/>
                <a:gd name="T14" fmla="*/ 115080 w 354"/>
                <a:gd name="T15" fmla="*/ 197531 h 350"/>
                <a:gd name="T16" fmla="*/ 94425 w 354"/>
                <a:gd name="T17" fmla="*/ 203427 h 350"/>
                <a:gd name="T18" fmla="*/ 85573 w 354"/>
                <a:gd name="T19" fmla="*/ 221116 h 350"/>
                <a:gd name="T20" fmla="*/ 76720 w 354"/>
                <a:gd name="T21" fmla="*/ 262391 h 350"/>
                <a:gd name="T22" fmla="*/ 53114 w 354"/>
                <a:gd name="T23" fmla="*/ 259443 h 350"/>
                <a:gd name="T24" fmla="*/ 35409 w 354"/>
                <a:gd name="T25" fmla="*/ 294822 h 350"/>
                <a:gd name="T26" fmla="*/ 35409 w 354"/>
                <a:gd name="T27" fmla="*/ 327252 h 350"/>
                <a:gd name="T28" fmla="*/ 14754 w 354"/>
                <a:gd name="T29" fmla="*/ 353786 h 350"/>
                <a:gd name="T30" fmla="*/ 2951 w 354"/>
                <a:gd name="T31" fmla="*/ 374424 h 350"/>
                <a:gd name="T32" fmla="*/ 2951 w 354"/>
                <a:gd name="T33" fmla="*/ 395061 h 350"/>
                <a:gd name="T34" fmla="*/ 29508 w 354"/>
                <a:gd name="T35" fmla="*/ 433388 h 350"/>
                <a:gd name="T36" fmla="*/ 47212 w 354"/>
                <a:gd name="T37" fmla="*/ 459922 h 350"/>
                <a:gd name="T38" fmla="*/ 64917 w 354"/>
                <a:gd name="T39" fmla="*/ 462870 h 350"/>
                <a:gd name="T40" fmla="*/ 70819 w 354"/>
                <a:gd name="T41" fmla="*/ 468767 h 350"/>
                <a:gd name="T42" fmla="*/ 88523 w 354"/>
                <a:gd name="T43" fmla="*/ 474663 h 350"/>
                <a:gd name="T44" fmla="*/ 88523 w 354"/>
                <a:gd name="T45" fmla="*/ 489404 h 350"/>
                <a:gd name="T46" fmla="*/ 129834 w 354"/>
                <a:gd name="T47" fmla="*/ 515938 h 350"/>
                <a:gd name="T48" fmla="*/ 156391 w 354"/>
                <a:gd name="T49" fmla="*/ 507093 h 350"/>
                <a:gd name="T50" fmla="*/ 165244 w 354"/>
                <a:gd name="T51" fmla="*/ 492352 h 350"/>
                <a:gd name="T52" fmla="*/ 179998 w 354"/>
                <a:gd name="T53" fmla="*/ 504145 h 350"/>
                <a:gd name="T54" fmla="*/ 218358 w 354"/>
                <a:gd name="T55" fmla="*/ 489404 h 350"/>
                <a:gd name="T56" fmla="*/ 227210 w 354"/>
                <a:gd name="T57" fmla="*/ 471715 h 350"/>
                <a:gd name="T58" fmla="*/ 256718 w 354"/>
                <a:gd name="T59" fmla="*/ 456974 h 350"/>
                <a:gd name="T60" fmla="*/ 283275 w 354"/>
                <a:gd name="T61" fmla="*/ 436336 h 350"/>
                <a:gd name="T62" fmla="*/ 280324 w 354"/>
                <a:gd name="T63" fmla="*/ 409802 h 350"/>
                <a:gd name="T64" fmla="*/ 324586 w 354"/>
                <a:gd name="T65" fmla="*/ 277132 h 350"/>
                <a:gd name="T66" fmla="*/ 345241 w 354"/>
                <a:gd name="T67" fmla="*/ 285977 h 350"/>
                <a:gd name="T68" fmla="*/ 354094 w 354"/>
                <a:gd name="T69" fmla="*/ 297770 h 350"/>
                <a:gd name="T70" fmla="*/ 377700 w 354"/>
                <a:gd name="T71" fmla="*/ 280081 h 350"/>
                <a:gd name="T72" fmla="*/ 395404 w 354"/>
                <a:gd name="T73" fmla="*/ 229961 h 350"/>
                <a:gd name="T74" fmla="*/ 419011 w 354"/>
                <a:gd name="T75" fmla="*/ 215220 h 350"/>
                <a:gd name="T76" fmla="*/ 433765 w 354"/>
                <a:gd name="T77" fmla="*/ 200479 h 350"/>
                <a:gd name="T78" fmla="*/ 448519 w 354"/>
                <a:gd name="T79" fmla="*/ 176893 h 350"/>
                <a:gd name="T80" fmla="*/ 445568 w 354"/>
                <a:gd name="T81" fmla="*/ 168048 h 350"/>
                <a:gd name="T82" fmla="*/ 448519 w 354"/>
                <a:gd name="T83" fmla="*/ 132670 h 350"/>
                <a:gd name="T84" fmla="*/ 507534 w 354"/>
                <a:gd name="T85" fmla="*/ 162152 h 350"/>
                <a:gd name="T86" fmla="*/ 516386 w 354"/>
                <a:gd name="T87" fmla="*/ 162152 h 350"/>
                <a:gd name="T88" fmla="*/ 522288 w 354"/>
                <a:gd name="T89" fmla="*/ 135618 h 350"/>
                <a:gd name="T90" fmla="*/ 504583 w 354"/>
                <a:gd name="T91" fmla="*/ 106136 h 350"/>
                <a:gd name="T92" fmla="*/ 489829 w 354"/>
                <a:gd name="T93" fmla="*/ 100239 h 350"/>
                <a:gd name="T94" fmla="*/ 472125 w 354"/>
                <a:gd name="T95" fmla="*/ 94343 h 350"/>
                <a:gd name="T96" fmla="*/ 433765 w 354"/>
                <a:gd name="T97" fmla="*/ 114980 h 350"/>
                <a:gd name="T98" fmla="*/ 404257 w 354"/>
                <a:gd name="T99" fmla="*/ 117929 h 350"/>
                <a:gd name="T100" fmla="*/ 392454 w 354"/>
                <a:gd name="T101" fmla="*/ 123825 h 350"/>
                <a:gd name="T102" fmla="*/ 374749 w 354"/>
                <a:gd name="T103" fmla="*/ 141514 h 350"/>
                <a:gd name="T104" fmla="*/ 342290 w 354"/>
                <a:gd name="T105" fmla="*/ 170997 h 350"/>
                <a:gd name="T106" fmla="*/ 330487 w 354"/>
                <a:gd name="T107" fmla="*/ 185738 h 350"/>
                <a:gd name="T108" fmla="*/ 200653 w 354"/>
                <a:gd name="T109" fmla="*/ 132670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chemeClr val="accent2"/>
            </a:solidFill>
            <a:ln w="12700">
              <a:solidFill>
                <a:schemeClr val="bg1"/>
              </a:solidFill>
              <a:prstDash val="solid"/>
              <a:round/>
              <a:headEnd/>
              <a:tailEnd/>
            </a:ln>
          </p:spPr>
          <p:txBody>
            <a:bodyPr/>
            <a:lstStyle/>
            <a:p>
              <a:endParaRPr lang="en-US" sz="1350" dirty="0"/>
            </a:p>
          </p:txBody>
        </p:sp>
        <p:sp>
          <p:nvSpPr>
            <p:cNvPr id="73" name="Freeform 130"/>
            <p:cNvSpPr>
              <a:spLocks/>
            </p:cNvSpPr>
            <p:nvPr/>
          </p:nvSpPr>
          <p:spPr bwMode="auto">
            <a:xfrm>
              <a:off x="8261763" y="2724753"/>
              <a:ext cx="231711" cy="226150"/>
            </a:xfrm>
            <a:custGeom>
              <a:avLst/>
              <a:gdLst>
                <a:gd name="T0" fmla="*/ 0 w 134"/>
                <a:gd name="T1" fmla="*/ 43360 h 134"/>
                <a:gd name="T2" fmla="*/ 68121 w 134"/>
                <a:gd name="T3" fmla="*/ 26016 h 134"/>
                <a:gd name="T4" fmla="*/ 74044 w 134"/>
                <a:gd name="T5" fmla="*/ 34688 h 134"/>
                <a:gd name="T6" fmla="*/ 74044 w 134"/>
                <a:gd name="T7" fmla="*/ 31797 h 134"/>
                <a:gd name="T8" fmla="*/ 77006 w 134"/>
                <a:gd name="T9" fmla="*/ 26016 h 134"/>
                <a:gd name="T10" fmla="*/ 177706 w 134"/>
                <a:gd name="T11" fmla="*/ 0 h 134"/>
                <a:gd name="T12" fmla="*/ 198438 w 134"/>
                <a:gd name="T13" fmla="*/ 80939 h 134"/>
                <a:gd name="T14" fmla="*/ 195476 w 134"/>
                <a:gd name="T15" fmla="*/ 89611 h 134"/>
                <a:gd name="T16" fmla="*/ 195476 w 134"/>
                <a:gd name="T17" fmla="*/ 92501 h 134"/>
                <a:gd name="T18" fmla="*/ 195476 w 134"/>
                <a:gd name="T19" fmla="*/ 98283 h 134"/>
                <a:gd name="T20" fmla="*/ 195476 w 134"/>
                <a:gd name="T21" fmla="*/ 101174 h 134"/>
                <a:gd name="T22" fmla="*/ 183629 w 134"/>
                <a:gd name="T23" fmla="*/ 101174 h 134"/>
                <a:gd name="T24" fmla="*/ 151050 w 134"/>
                <a:gd name="T25" fmla="*/ 115627 h 134"/>
                <a:gd name="T26" fmla="*/ 142165 w 134"/>
                <a:gd name="T27" fmla="*/ 115627 h 134"/>
                <a:gd name="T28" fmla="*/ 139203 w 134"/>
                <a:gd name="T29" fmla="*/ 118518 h 134"/>
                <a:gd name="T30" fmla="*/ 136241 w 134"/>
                <a:gd name="T31" fmla="*/ 124299 h 134"/>
                <a:gd name="T32" fmla="*/ 136241 w 134"/>
                <a:gd name="T33" fmla="*/ 127190 h 134"/>
                <a:gd name="T34" fmla="*/ 115509 w 134"/>
                <a:gd name="T35" fmla="*/ 130080 h 134"/>
                <a:gd name="T36" fmla="*/ 88853 w 134"/>
                <a:gd name="T37" fmla="*/ 141643 h 134"/>
                <a:gd name="T38" fmla="*/ 85891 w 134"/>
                <a:gd name="T39" fmla="*/ 135862 h 134"/>
                <a:gd name="T40" fmla="*/ 68121 w 134"/>
                <a:gd name="T41" fmla="*/ 153206 h 134"/>
                <a:gd name="T42" fmla="*/ 29618 w 134"/>
                <a:gd name="T43" fmla="*/ 185003 h 134"/>
                <a:gd name="T44" fmla="*/ 14809 w 134"/>
                <a:gd name="T45" fmla="*/ 193675 h 134"/>
                <a:gd name="T46" fmla="*/ 2962 w 134"/>
                <a:gd name="T47" fmla="*/ 182112 h 134"/>
                <a:gd name="T48" fmla="*/ 20732 w 134"/>
                <a:gd name="T49" fmla="*/ 164768 h 134"/>
                <a:gd name="T50" fmla="*/ 20732 w 134"/>
                <a:gd name="T51" fmla="*/ 158987 h 134"/>
                <a:gd name="T52" fmla="*/ 14809 w 134"/>
                <a:gd name="T53" fmla="*/ 147424 h 134"/>
                <a:gd name="T54" fmla="*/ 0 w 134"/>
                <a:gd name="T55" fmla="*/ 43360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chemeClr val="accent2"/>
            </a:solidFill>
            <a:ln w="12700">
              <a:solidFill>
                <a:schemeClr val="bg1"/>
              </a:solidFill>
              <a:prstDash val="solid"/>
              <a:round/>
              <a:headEnd/>
              <a:tailEnd/>
            </a:ln>
          </p:spPr>
          <p:txBody>
            <a:bodyPr/>
            <a:lstStyle/>
            <a:p>
              <a:endParaRPr lang="en-US" sz="1350" dirty="0"/>
            </a:p>
          </p:txBody>
        </p:sp>
      </p:grpSp>
      <p:grpSp>
        <p:nvGrpSpPr>
          <p:cNvPr id="74" name="Group 1"/>
          <p:cNvGrpSpPr>
            <a:grpSpLocks/>
          </p:cNvGrpSpPr>
          <p:nvPr/>
        </p:nvGrpSpPr>
        <p:grpSpPr bwMode="auto">
          <a:xfrm>
            <a:off x="274222" y="2804040"/>
            <a:ext cx="1153919" cy="1003771"/>
            <a:chOff x="242888" y="2395538"/>
            <a:chExt cx="1158875" cy="1009650"/>
          </a:xfrm>
          <a:solidFill>
            <a:schemeClr val="accent3"/>
          </a:solidFill>
        </p:grpSpPr>
        <p:sp>
          <p:nvSpPr>
            <p:cNvPr id="75" name="Freeform 1165"/>
            <p:cNvSpPr>
              <a:spLocks/>
            </p:cNvSpPr>
            <p:nvPr/>
          </p:nvSpPr>
          <p:spPr bwMode="auto">
            <a:xfrm>
              <a:off x="1304925" y="3306763"/>
              <a:ext cx="33338" cy="39687"/>
            </a:xfrm>
            <a:custGeom>
              <a:avLst/>
              <a:gdLst>
                <a:gd name="T0" fmla="*/ 25400 w 63"/>
                <a:gd name="T1" fmla="*/ 4700 h 76"/>
                <a:gd name="T2" fmla="*/ 29634 w 63"/>
                <a:gd name="T3" fmla="*/ 3133 h 76"/>
                <a:gd name="T4" fmla="*/ 31221 w 63"/>
                <a:gd name="T5" fmla="*/ 522 h 76"/>
                <a:gd name="T6" fmla="*/ 32809 w 63"/>
                <a:gd name="T7" fmla="*/ 1567 h 76"/>
                <a:gd name="T8" fmla="*/ 33338 w 63"/>
                <a:gd name="T9" fmla="*/ 6789 h 76"/>
                <a:gd name="T10" fmla="*/ 25400 w 63"/>
                <a:gd name="T11" fmla="*/ 37076 h 76"/>
                <a:gd name="T12" fmla="*/ 23813 w 63"/>
                <a:gd name="T13" fmla="*/ 34465 h 76"/>
                <a:gd name="T14" fmla="*/ 20109 w 63"/>
                <a:gd name="T15" fmla="*/ 33943 h 76"/>
                <a:gd name="T16" fmla="*/ 19579 w 63"/>
                <a:gd name="T17" fmla="*/ 34465 h 76"/>
                <a:gd name="T18" fmla="*/ 17463 w 63"/>
                <a:gd name="T19" fmla="*/ 39687 h 76"/>
                <a:gd name="T20" fmla="*/ 16934 w 63"/>
                <a:gd name="T21" fmla="*/ 37076 h 76"/>
                <a:gd name="T22" fmla="*/ 14817 w 63"/>
                <a:gd name="T23" fmla="*/ 34987 h 76"/>
                <a:gd name="T24" fmla="*/ 13759 w 63"/>
                <a:gd name="T25" fmla="*/ 30810 h 76"/>
                <a:gd name="T26" fmla="*/ 14288 w 63"/>
                <a:gd name="T27" fmla="*/ 31854 h 76"/>
                <a:gd name="T28" fmla="*/ 17463 w 63"/>
                <a:gd name="T29" fmla="*/ 29765 h 76"/>
                <a:gd name="T30" fmla="*/ 16404 w 63"/>
                <a:gd name="T31" fmla="*/ 26632 h 76"/>
                <a:gd name="T32" fmla="*/ 8467 w 63"/>
                <a:gd name="T33" fmla="*/ 24021 h 76"/>
                <a:gd name="T34" fmla="*/ 6350 w 63"/>
                <a:gd name="T35" fmla="*/ 21410 h 76"/>
                <a:gd name="T36" fmla="*/ 2117 w 63"/>
                <a:gd name="T37" fmla="*/ 9400 h 76"/>
                <a:gd name="T38" fmla="*/ 0 w 63"/>
                <a:gd name="T39" fmla="*/ 7833 h 76"/>
                <a:gd name="T40" fmla="*/ 529 w 63"/>
                <a:gd name="T41" fmla="*/ 0 h 76"/>
                <a:gd name="T42" fmla="*/ 10583 w 63"/>
                <a:gd name="T43" fmla="*/ 0 h 76"/>
                <a:gd name="T44" fmla="*/ 11642 w 63"/>
                <a:gd name="T45" fmla="*/ 522 h 76"/>
                <a:gd name="T46" fmla="*/ 10583 w 63"/>
                <a:gd name="T47" fmla="*/ 7833 h 76"/>
                <a:gd name="T48" fmla="*/ 12171 w 63"/>
                <a:gd name="T49" fmla="*/ 5222 h 76"/>
                <a:gd name="T50" fmla="*/ 15346 w 63"/>
                <a:gd name="T51" fmla="*/ 2611 h 76"/>
                <a:gd name="T52" fmla="*/ 17992 w 63"/>
                <a:gd name="T53" fmla="*/ 1567 h 76"/>
                <a:gd name="T54" fmla="*/ 20109 w 63"/>
                <a:gd name="T55" fmla="*/ 6266 h 76"/>
                <a:gd name="T56" fmla="*/ 20638 w 63"/>
                <a:gd name="T57" fmla="*/ 13055 h 76"/>
                <a:gd name="T58" fmla="*/ 18521 w 63"/>
                <a:gd name="T59" fmla="*/ 14099 h 76"/>
                <a:gd name="T60" fmla="*/ 11113 w 63"/>
                <a:gd name="T61" fmla="*/ 18799 h 76"/>
                <a:gd name="T62" fmla="*/ 16404 w 63"/>
                <a:gd name="T63" fmla="*/ 18799 h 76"/>
                <a:gd name="T64" fmla="*/ 15346 w 63"/>
                <a:gd name="T65" fmla="*/ 21410 h 76"/>
                <a:gd name="T66" fmla="*/ 17992 w 63"/>
                <a:gd name="T67" fmla="*/ 21410 h 76"/>
                <a:gd name="T68" fmla="*/ 21167 w 63"/>
                <a:gd name="T69" fmla="*/ 17755 h 76"/>
                <a:gd name="T70" fmla="*/ 24871 w 63"/>
                <a:gd name="T71" fmla="*/ 10444 h 76"/>
                <a:gd name="T72" fmla="*/ 24871 w 63"/>
                <a:gd name="T73" fmla="*/ 5222 h 76"/>
                <a:gd name="T74" fmla="*/ 25400 w 63"/>
                <a:gd name="T75" fmla="*/ 4700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 h="76">
                  <a:moveTo>
                    <a:pt x="48" y="9"/>
                  </a:moveTo>
                  <a:lnTo>
                    <a:pt x="56" y="6"/>
                  </a:lnTo>
                  <a:lnTo>
                    <a:pt x="59" y="1"/>
                  </a:lnTo>
                  <a:lnTo>
                    <a:pt x="62" y="3"/>
                  </a:lnTo>
                  <a:lnTo>
                    <a:pt x="63" y="13"/>
                  </a:lnTo>
                  <a:lnTo>
                    <a:pt x="48" y="71"/>
                  </a:lnTo>
                  <a:lnTo>
                    <a:pt x="45" y="66"/>
                  </a:lnTo>
                  <a:lnTo>
                    <a:pt x="38" y="65"/>
                  </a:lnTo>
                  <a:lnTo>
                    <a:pt x="37" y="66"/>
                  </a:lnTo>
                  <a:lnTo>
                    <a:pt x="33" y="76"/>
                  </a:lnTo>
                  <a:lnTo>
                    <a:pt x="32" y="71"/>
                  </a:lnTo>
                  <a:lnTo>
                    <a:pt x="28" y="67"/>
                  </a:lnTo>
                  <a:lnTo>
                    <a:pt x="26" y="59"/>
                  </a:lnTo>
                  <a:lnTo>
                    <a:pt x="27" y="61"/>
                  </a:lnTo>
                  <a:lnTo>
                    <a:pt x="33" y="57"/>
                  </a:lnTo>
                  <a:lnTo>
                    <a:pt x="31" y="51"/>
                  </a:lnTo>
                  <a:lnTo>
                    <a:pt x="16" y="46"/>
                  </a:lnTo>
                  <a:lnTo>
                    <a:pt x="12" y="41"/>
                  </a:lnTo>
                  <a:lnTo>
                    <a:pt x="4" y="18"/>
                  </a:lnTo>
                  <a:lnTo>
                    <a:pt x="0" y="15"/>
                  </a:lnTo>
                  <a:lnTo>
                    <a:pt x="1" y="0"/>
                  </a:lnTo>
                  <a:lnTo>
                    <a:pt x="20" y="0"/>
                  </a:lnTo>
                  <a:lnTo>
                    <a:pt x="22" y="1"/>
                  </a:lnTo>
                  <a:lnTo>
                    <a:pt x="20" y="15"/>
                  </a:lnTo>
                  <a:lnTo>
                    <a:pt x="23" y="10"/>
                  </a:lnTo>
                  <a:lnTo>
                    <a:pt x="29" y="5"/>
                  </a:lnTo>
                  <a:lnTo>
                    <a:pt x="34" y="3"/>
                  </a:lnTo>
                  <a:lnTo>
                    <a:pt x="38" y="12"/>
                  </a:lnTo>
                  <a:lnTo>
                    <a:pt x="39" y="25"/>
                  </a:lnTo>
                  <a:lnTo>
                    <a:pt x="35" y="27"/>
                  </a:lnTo>
                  <a:lnTo>
                    <a:pt x="21" y="36"/>
                  </a:lnTo>
                  <a:lnTo>
                    <a:pt x="31" y="36"/>
                  </a:lnTo>
                  <a:lnTo>
                    <a:pt x="29" y="41"/>
                  </a:lnTo>
                  <a:lnTo>
                    <a:pt x="34" y="41"/>
                  </a:lnTo>
                  <a:lnTo>
                    <a:pt x="40" y="34"/>
                  </a:lnTo>
                  <a:lnTo>
                    <a:pt x="47" y="20"/>
                  </a:lnTo>
                  <a:lnTo>
                    <a:pt x="47" y="10"/>
                  </a:lnTo>
                  <a:lnTo>
                    <a:pt x="48" y="9"/>
                  </a:lnTo>
                  <a:close/>
                </a:path>
              </a:pathLst>
            </a:custGeom>
            <a:grpFill/>
            <a:ln w="12700">
              <a:solidFill>
                <a:schemeClr val="bg1"/>
              </a:solidFill>
              <a:prstDash val="solid"/>
              <a:round/>
              <a:headEnd/>
              <a:tailEnd/>
            </a:ln>
          </p:spPr>
          <p:txBody>
            <a:bodyPr/>
            <a:lstStyle/>
            <a:p>
              <a:endParaRPr lang="en-US" sz="1350" dirty="0"/>
            </a:p>
          </p:txBody>
        </p:sp>
        <p:sp>
          <p:nvSpPr>
            <p:cNvPr id="76" name="Freeform 1167"/>
            <p:cNvSpPr>
              <a:spLocks/>
            </p:cNvSpPr>
            <p:nvPr/>
          </p:nvSpPr>
          <p:spPr bwMode="auto">
            <a:xfrm>
              <a:off x="1322388" y="3341688"/>
              <a:ext cx="26987" cy="44450"/>
            </a:xfrm>
            <a:custGeom>
              <a:avLst/>
              <a:gdLst>
                <a:gd name="T0" fmla="*/ 6350 w 51"/>
                <a:gd name="T1" fmla="*/ 22225 h 84"/>
                <a:gd name="T2" fmla="*/ 5292 w 51"/>
                <a:gd name="T3" fmla="*/ 19050 h 84"/>
                <a:gd name="T4" fmla="*/ 6350 w 51"/>
                <a:gd name="T5" fmla="*/ 12700 h 84"/>
                <a:gd name="T6" fmla="*/ 3704 w 51"/>
                <a:gd name="T7" fmla="*/ 16404 h 84"/>
                <a:gd name="T8" fmla="*/ 2117 w 51"/>
                <a:gd name="T9" fmla="*/ 14817 h 84"/>
                <a:gd name="T10" fmla="*/ 3175 w 51"/>
                <a:gd name="T11" fmla="*/ 12700 h 84"/>
                <a:gd name="T12" fmla="*/ 4762 w 51"/>
                <a:gd name="T13" fmla="*/ 9525 h 84"/>
                <a:gd name="T14" fmla="*/ 0 w 51"/>
                <a:gd name="T15" fmla="*/ 7938 h 84"/>
                <a:gd name="T16" fmla="*/ 12700 w 51"/>
                <a:gd name="T17" fmla="*/ 0 h 84"/>
                <a:gd name="T18" fmla="*/ 13758 w 51"/>
                <a:gd name="T19" fmla="*/ 529 h 84"/>
                <a:gd name="T20" fmla="*/ 16933 w 51"/>
                <a:gd name="T21" fmla="*/ 6879 h 84"/>
                <a:gd name="T22" fmla="*/ 11641 w 51"/>
                <a:gd name="T23" fmla="*/ 7938 h 84"/>
                <a:gd name="T24" fmla="*/ 11641 w 51"/>
                <a:gd name="T25" fmla="*/ 8467 h 84"/>
                <a:gd name="T26" fmla="*/ 16933 w 51"/>
                <a:gd name="T27" fmla="*/ 10583 h 84"/>
                <a:gd name="T28" fmla="*/ 17991 w 51"/>
                <a:gd name="T29" fmla="*/ 13758 h 84"/>
                <a:gd name="T30" fmla="*/ 15875 w 51"/>
                <a:gd name="T31" fmla="*/ 15875 h 84"/>
                <a:gd name="T32" fmla="*/ 13229 w 51"/>
                <a:gd name="T33" fmla="*/ 14817 h 84"/>
                <a:gd name="T34" fmla="*/ 12171 w 51"/>
                <a:gd name="T35" fmla="*/ 15875 h 84"/>
                <a:gd name="T36" fmla="*/ 12171 w 51"/>
                <a:gd name="T37" fmla="*/ 20108 h 84"/>
                <a:gd name="T38" fmla="*/ 10583 w 51"/>
                <a:gd name="T39" fmla="*/ 20638 h 84"/>
                <a:gd name="T40" fmla="*/ 13229 w 51"/>
                <a:gd name="T41" fmla="*/ 27517 h 84"/>
                <a:gd name="T42" fmla="*/ 19579 w 51"/>
                <a:gd name="T43" fmla="*/ 28575 h 84"/>
                <a:gd name="T44" fmla="*/ 20108 w 51"/>
                <a:gd name="T45" fmla="*/ 31750 h 84"/>
                <a:gd name="T46" fmla="*/ 21695 w 51"/>
                <a:gd name="T47" fmla="*/ 31750 h 84"/>
                <a:gd name="T48" fmla="*/ 26987 w 51"/>
                <a:gd name="T49" fmla="*/ 42333 h 84"/>
                <a:gd name="T50" fmla="*/ 26987 w 51"/>
                <a:gd name="T51" fmla="*/ 44450 h 84"/>
                <a:gd name="T52" fmla="*/ 26458 w 51"/>
                <a:gd name="T53" fmla="*/ 44450 h 84"/>
                <a:gd name="T54" fmla="*/ 15875 w 51"/>
                <a:gd name="T55" fmla="*/ 34925 h 84"/>
                <a:gd name="T56" fmla="*/ 15346 w 51"/>
                <a:gd name="T57" fmla="*/ 33338 h 84"/>
                <a:gd name="T58" fmla="*/ 15875 w 51"/>
                <a:gd name="T59" fmla="*/ 32808 h 84"/>
                <a:gd name="T60" fmla="*/ 15875 w 51"/>
                <a:gd name="T61" fmla="*/ 31221 h 84"/>
                <a:gd name="T62" fmla="*/ 14287 w 51"/>
                <a:gd name="T63" fmla="*/ 30692 h 84"/>
                <a:gd name="T64" fmla="*/ 7408 w 51"/>
                <a:gd name="T65" fmla="*/ 22225 h 84"/>
                <a:gd name="T66" fmla="*/ 6350 w 51"/>
                <a:gd name="T67" fmla="*/ 22225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84">
                  <a:moveTo>
                    <a:pt x="12" y="42"/>
                  </a:moveTo>
                  <a:lnTo>
                    <a:pt x="10" y="36"/>
                  </a:lnTo>
                  <a:lnTo>
                    <a:pt x="12" y="24"/>
                  </a:lnTo>
                  <a:lnTo>
                    <a:pt x="7" y="31"/>
                  </a:lnTo>
                  <a:lnTo>
                    <a:pt x="4" y="28"/>
                  </a:lnTo>
                  <a:lnTo>
                    <a:pt x="6" y="24"/>
                  </a:lnTo>
                  <a:lnTo>
                    <a:pt x="9" y="18"/>
                  </a:lnTo>
                  <a:lnTo>
                    <a:pt x="0" y="15"/>
                  </a:lnTo>
                  <a:lnTo>
                    <a:pt x="24" y="0"/>
                  </a:lnTo>
                  <a:lnTo>
                    <a:pt x="26" y="1"/>
                  </a:lnTo>
                  <a:lnTo>
                    <a:pt x="32" y="13"/>
                  </a:lnTo>
                  <a:lnTo>
                    <a:pt x="22" y="15"/>
                  </a:lnTo>
                  <a:lnTo>
                    <a:pt x="22" y="16"/>
                  </a:lnTo>
                  <a:lnTo>
                    <a:pt x="32" y="20"/>
                  </a:lnTo>
                  <a:lnTo>
                    <a:pt x="34" y="26"/>
                  </a:lnTo>
                  <a:lnTo>
                    <a:pt x="30" y="30"/>
                  </a:lnTo>
                  <a:lnTo>
                    <a:pt x="25" y="28"/>
                  </a:lnTo>
                  <a:lnTo>
                    <a:pt x="23" y="30"/>
                  </a:lnTo>
                  <a:lnTo>
                    <a:pt x="23" y="38"/>
                  </a:lnTo>
                  <a:lnTo>
                    <a:pt x="20" y="39"/>
                  </a:lnTo>
                  <a:lnTo>
                    <a:pt x="25" y="52"/>
                  </a:lnTo>
                  <a:lnTo>
                    <a:pt x="37" y="54"/>
                  </a:lnTo>
                  <a:lnTo>
                    <a:pt x="38" y="60"/>
                  </a:lnTo>
                  <a:lnTo>
                    <a:pt x="41" y="60"/>
                  </a:lnTo>
                  <a:lnTo>
                    <a:pt x="51" y="80"/>
                  </a:lnTo>
                  <a:lnTo>
                    <a:pt x="51" y="84"/>
                  </a:lnTo>
                  <a:lnTo>
                    <a:pt x="50" y="84"/>
                  </a:lnTo>
                  <a:lnTo>
                    <a:pt x="30" y="66"/>
                  </a:lnTo>
                  <a:lnTo>
                    <a:pt x="29" y="63"/>
                  </a:lnTo>
                  <a:lnTo>
                    <a:pt x="30" y="62"/>
                  </a:lnTo>
                  <a:lnTo>
                    <a:pt x="30" y="59"/>
                  </a:lnTo>
                  <a:lnTo>
                    <a:pt x="27" y="58"/>
                  </a:lnTo>
                  <a:lnTo>
                    <a:pt x="14" y="42"/>
                  </a:lnTo>
                  <a:lnTo>
                    <a:pt x="12" y="42"/>
                  </a:lnTo>
                  <a:close/>
                </a:path>
              </a:pathLst>
            </a:custGeom>
            <a:grpFill/>
            <a:ln w="12700">
              <a:solidFill>
                <a:schemeClr val="bg1"/>
              </a:solidFill>
              <a:prstDash val="solid"/>
              <a:round/>
              <a:headEnd/>
              <a:tailEnd/>
            </a:ln>
          </p:spPr>
          <p:txBody>
            <a:bodyPr/>
            <a:lstStyle/>
            <a:p>
              <a:endParaRPr lang="en-US" sz="1350" dirty="0"/>
            </a:p>
          </p:txBody>
        </p:sp>
        <p:sp>
          <p:nvSpPr>
            <p:cNvPr id="77" name="Freeform 1169"/>
            <p:cNvSpPr>
              <a:spLocks/>
            </p:cNvSpPr>
            <p:nvPr/>
          </p:nvSpPr>
          <p:spPr bwMode="auto">
            <a:xfrm>
              <a:off x="1363663" y="3308350"/>
              <a:ext cx="9525" cy="11113"/>
            </a:xfrm>
            <a:custGeom>
              <a:avLst/>
              <a:gdLst>
                <a:gd name="T0" fmla="*/ 0 w 16"/>
                <a:gd name="T1" fmla="*/ 5883 h 17"/>
                <a:gd name="T2" fmla="*/ 1191 w 16"/>
                <a:gd name="T3" fmla="*/ 2615 h 17"/>
                <a:gd name="T4" fmla="*/ 4763 w 16"/>
                <a:gd name="T5" fmla="*/ 0 h 17"/>
                <a:gd name="T6" fmla="*/ 8334 w 16"/>
                <a:gd name="T7" fmla="*/ 3922 h 17"/>
                <a:gd name="T8" fmla="*/ 9525 w 16"/>
                <a:gd name="T9" fmla="*/ 7191 h 17"/>
                <a:gd name="T10" fmla="*/ 6548 w 16"/>
                <a:gd name="T11" fmla="*/ 11113 h 17"/>
                <a:gd name="T12" fmla="*/ 2381 w 16"/>
                <a:gd name="T13" fmla="*/ 6537 h 17"/>
                <a:gd name="T14" fmla="*/ 0 w 16"/>
                <a:gd name="T15" fmla="*/ 5883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7">
                  <a:moveTo>
                    <a:pt x="0" y="9"/>
                  </a:moveTo>
                  <a:lnTo>
                    <a:pt x="2" y="4"/>
                  </a:lnTo>
                  <a:lnTo>
                    <a:pt x="8" y="0"/>
                  </a:lnTo>
                  <a:lnTo>
                    <a:pt x="14" y="6"/>
                  </a:lnTo>
                  <a:lnTo>
                    <a:pt x="16" y="11"/>
                  </a:lnTo>
                  <a:lnTo>
                    <a:pt x="11" y="17"/>
                  </a:lnTo>
                  <a:lnTo>
                    <a:pt x="4" y="10"/>
                  </a:lnTo>
                  <a:lnTo>
                    <a:pt x="0" y="9"/>
                  </a:lnTo>
                  <a:close/>
                </a:path>
              </a:pathLst>
            </a:custGeom>
            <a:grpFill/>
            <a:ln w="12700">
              <a:solidFill>
                <a:schemeClr val="bg1"/>
              </a:solidFill>
              <a:prstDash val="solid"/>
              <a:round/>
              <a:headEnd/>
              <a:tailEnd/>
            </a:ln>
          </p:spPr>
          <p:txBody>
            <a:bodyPr/>
            <a:lstStyle/>
            <a:p>
              <a:endParaRPr lang="en-US" sz="1350" dirty="0"/>
            </a:p>
          </p:txBody>
        </p:sp>
        <p:sp>
          <p:nvSpPr>
            <p:cNvPr id="78" name="Freeform 1171"/>
            <p:cNvSpPr>
              <a:spLocks/>
            </p:cNvSpPr>
            <p:nvPr/>
          </p:nvSpPr>
          <p:spPr bwMode="auto">
            <a:xfrm>
              <a:off x="1366838" y="3327400"/>
              <a:ext cx="15875" cy="15875"/>
            </a:xfrm>
            <a:custGeom>
              <a:avLst/>
              <a:gdLst>
                <a:gd name="T0" fmla="*/ 0 w 32"/>
                <a:gd name="T1" fmla="*/ 0 h 34"/>
                <a:gd name="T2" fmla="*/ 5953 w 32"/>
                <a:gd name="T3" fmla="*/ 1868 h 34"/>
                <a:gd name="T4" fmla="*/ 12898 w 32"/>
                <a:gd name="T5" fmla="*/ 7004 h 34"/>
                <a:gd name="T6" fmla="*/ 15875 w 32"/>
                <a:gd name="T7" fmla="*/ 13074 h 34"/>
                <a:gd name="T8" fmla="*/ 15875 w 32"/>
                <a:gd name="T9" fmla="*/ 15875 h 34"/>
                <a:gd name="T10" fmla="*/ 14387 w 32"/>
                <a:gd name="T11" fmla="*/ 15875 h 34"/>
                <a:gd name="T12" fmla="*/ 9922 w 32"/>
                <a:gd name="T13" fmla="*/ 10272 h 34"/>
                <a:gd name="T14" fmla="*/ 6449 w 32"/>
                <a:gd name="T15" fmla="*/ 8404 h 34"/>
                <a:gd name="T16" fmla="*/ 4961 w 32"/>
                <a:gd name="T17" fmla="*/ 6070 h 34"/>
                <a:gd name="T18" fmla="*/ 2480 w 32"/>
                <a:gd name="T19" fmla="*/ 3735 h 34"/>
                <a:gd name="T20" fmla="*/ 0 w 3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4">
                  <a:moveTo>
                    <a:pt x="0" y="0"/>
                  </a:moveTo>
                  <a:lnTo>
                    <a:pt x="12" y="4"/>
                  </a:lnTo>
                  <a:lnTo>
                    <a:pt x="26" y="15"/>
                  </a:lnTo>
                  <a:lnTo>
                    <a:pt x="32" y="28"/>
                  </a:lnTo>
                  <a:lnTo>
                    <a:pt x="32" y="34"/>
                  </a:lnTo>
                  <a:lnTo>
                    <a:pt x="29" y="34"/>
                  </a:lnTo>
                  <a:lnTo>
                    <a:pt x="20" y="22"/>
                  </a:lnTo>
                  <a:lnTo>
                    <a:pt x="13" y="18"/>
                  </a:lnTo>
                  <a:lnTo>
                    <a:pt x="10" y="13"/>
                  </a:lnTo>
                  <a:lnTo>
                    <a:pt x="5" y="8"/>
                  </a:lnTo>
                  <a:lnTo>
                    <a:pt x="0" y="0"/>
                  </a:lnTo>
                  <a:close/>
                </a:path>
              </a:pathLst>
            </a:custGeom>
            <a:grpFill/>
            <a:ln w="12700">
              <a:solidFill>
                <a:schemeClr val="bg1"/>
              </a:solidFill>
              <a:prstDash val="solid"/>
              <a:round/>
              <a:headEnd/>
              <a:tailEnd/>
            </a:ln>
          </p:spPr>
          <p:txBody>
            <a:bodyPr/>
            <a:lstStyle/>
            <a:p>
              <a:endParaRPr lang="en-US" sz="1350" dirty="0"/>
            </a:p>
          </p:txBody>
        </p:sp>
        <p:sp>
          <p:nvSpPr>
            <p:cNvPr id="79" name="Freeform 1173"/>
            <p:cNvSpPr>
              <a:spLocks/>
            </p:cNvSpPr>
            <p:nvPr/>
          </p:nvSpPr>
          <p:spPr bwMode="auto">
            <a:xfrm>
              <a:off x="1374775" y="3316288"/>
              <a:ext cx="15875" cy="26987"/>
            </a:xfrm>
            <a:custGeom>
              <a:avLst/>
              <a:gdLst>
                <a:gd name="T0" fmla="*/ 9621 w 33"/>
                <a:gd name="T1" fmla="*/ 9861 h 52"/>
                <a:gd name="T2" fmla="*/ 10583 w 33"/>
                <a:gd name="T3" fmla="*/ 9342 h 52"/>
                <a:gd name="T4" fmla="*/ 11064 w 33"/>
                <a:gd name="T5" fmla="*/ 11418 h 52"/>
                <a:gd name="T6" fmla="*/ 15875 w 33"/>
                <a:gd name="T7" fmla="*/ 17645 h 52"/>
                <a:gd name="T8" fmla="*/ 15875 w 33"/>
                <a:gd name="T9" fmla="*/ 23873 h 52"/>
                <a:gd name="T10" fmla="*/ 14432 w 33"/>
                <a:gd name="T11" fmla="*/ 26987 h 52"/>
                <a:gd name="T12" fmla="*/ 3848 w 33"/>
                <a:gd name="T13" fmla="*/ 7785 h 52"/>
                <a:gd name="T14" fmla="*/ 3848 w 33"/>
                <a:gd name="T15" fmla="*/ 5190 h 52"/>
                <a:gd name="T16" fmla="*/ 1924 w 33"/>
                <a:gd name="T17" fmla="*/ 4671 h 52"/>
                <a:gd name="T18" fmla="*/ 0 w 33"/>
                <a:gd name="T19" fmla="*/ 1557 h 52"/>
                <a:gd name="T20" fmla="*/ 0 w 33"/>
                <a:gd name="T21" fmla="*/ 0 h 52"/>
                <a:gd name="T22" fmla="*/ 1924 w 33"/>
                <a:gd name="T23" fmla="*/ 519 h 52"/>
                <a:gd name="T24" fmla="*/ 5773 w 33"/>
                <a:gd name="T25" fmla="*/ 3633 h 52"/>
                <a:gd name="T26" fmla="*/ 9621 w 33"/>
                <a:gd name="T27" fmla="*/ 986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52">
                  <a:moveTo>
                    <a:pt x="20" y="19"/>
                  </a:moveTo>
                  <a:lnTo>
                    <a:pt x="22" y="18"/>
                  </a:lnTo>
                  <a:lnTo>
                    <a:pt x="23" y="22"/>
                  </a:lnTo>
                  <a:lnTo>
                    <a:pt x="33" y="34"/>
                  </a:lnTo>
                  <a:lnTo>
                    <a:pt x="33" y="46"/>
                  </a:lnTo>
                  <a:lnTo>
                    <a:pt x="30" y="52"/>
                  </a:lnTo>
                  <a:lnTo>
                    <a:pt x="8" y="15"/>
                  </a:lnTo>
                  <a:lnTo>
                    <a:pt x="8" y="10"/>
                  </a:lnTo>
                  <a:lnTo>
                    <a:pt x="4" y="9"/>
                  </a:lnTo>
                  <a:lnTo>
                    <a:pt x="0" y="3"/>
                  </a:lnTo>
                  <a:lnTo>
                    <a:pt x="0" y="0"/>
                  </a:lnTo>
                  <a:lnTo>
                    <a:pt x="4" y="1"/>
                  </a:lnTo>
                  <a:lnTo>
                    <a:pt x="12" y="7"/>
                  </a:lnTo>
                  <a:lnTo>
                    <a:pt x="20" y="19"/>
                  </a:lnTo>
                  <a:close/>
                </a:path>
              </a:pathLst>
            </a:custGeom>
            <a:grpFill/>
            <a:ln w="12700">
              <a:solidFill>
                <a:schemeClr val="bg1"/>
              </a:solidFill>
              <a:prstDash val="solid"/>
              <a:round/>
              <a:headEnd/>
              <a:tailEnd/>
            </a:ln>
          </p:spPr>
          <p:txBody>
            <a:bodyPr/>
            <a:lstStyle/>
            <a:p>
              <a:endParaRPr lang="en-US" sz="1350" dirty="0"/>
            </a:p>
          </p:txBody>
        </p:sp>
        <p:sp>
          <p:nvSpPr>
            <p:cNvPr id="80" name="Freeform 1176"/>
            <p:cNvSpPr>
              <a:spLocks/>
            </p:cNvSpPr>
            <p:nvPr/>
          </p:nvSpPr>
          <p:spPr bwMode="auto">
            <a:xfrm>
              <a:off x="1397000" y="3359150"/>
              <a:ext cx="4763" cy="9525"/>
            </a:xfrm>
            <a:custGeom>
              <a:avLst/>
              <a:gdLst>
                <a:gd name="T0" fmla="*/ 433 w 11"/>
                <a:gd name="T1" fmla="*/ 0 h 22"/>
                <a:gd name="T2" fmla="*/ 1299 w 11"/>
                <a:gd name="T3" fmla="*/ 0 h 22"/>
                <a:gd name="T4" fmla="*/ 4330 w 11"/>
                <a:gd name="T5" fmla="*/ 6494 h 22"/>
                <a:gd name="T6" fmla="*/ 4763 w 11"/>
                <a:gd name="T7" fmla="*/ 9525 h 22"/>
                <a:gd name="T8" fmla="*/ 3464 w 11"/>
                <a:gd name="T9" fmla="*/ 9092 h 22"/>
                <a:gd name="T10" fmla="*/ 0 w 11"/>
                <a:gd name="T11" fmla="*/ 2598 h 22"/>
                <a:gd name="T12" fmla="*/ 433 w 11"/>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2">
                  <a:moveTo>
                    <a:pt x="1" y="0"/>
                  </a:moveTo>
                  <a:lnTo>
                    <a:pt x="3" y="0"/>
                  </a:lnTo>
                  <a:lnTo>
                    <a:pt x="10" y="15"/>
                  </a:lnTo>
                  <a:lnTo>
                    <a:pt x="11" y="22"/>
                  </a:lnTo>
                  <a:lnTo>
                    <a:pt x="8" y="21"/>
                  </a:lnTo>
                  <a:lnTo>
                    <a:pt x="0" y="6"/>
                  </a:lnTo>
                  <a:lnTo>
                    <a:pt x="1" y="0"/>
                  </a:lnTo>
                  <a:close/>
                </a:path>
              </a:pathLst>
            </a:custGeom>
            <a:grpFill/>
            <a:ln w="12700">
              <a:solidFill>
                <a:schemeClr val="bg1"/>
              </a:solidFill>
              <a:prstDash val="solid"/>
              <a:round/>
              <a:headEnd/>
              <a:tailEnd/>
            </a:ln>
          </p:spPr>
          <p:txBody>
            <a:bodyPr/>
            <a:lstStyle/>
            <a:p>
              <a:endParaRPr lang="en-US" sz="1350" dirty="0"/>
            </a:p>
          </p:txBody>
        </p:sp>
        <p:sp>
          <p:nvSpPr>
            <p:cNvPr id="81" name="Freeform 1582"/>
            <p:cNvSpPr>
              <a:spLocks/>
            </p:cNvSpPr>
            <p:nvPr/>
          </p:nvSpPr>
          <p:spPr bwMode="auto">
            <a:xfrm>
              <a:off x="615950" y="2687638"/>
              <a:ext cx="12700" cy="12700"/>
            </a:xfrm>
            <a:custGeom>
              <a:avLst/>
              <a:gdLst>
                <a:gd name="T0" fmla="*/ 1657 w 23"/>
                <a:gd name="T1" fmla="*/ 1361 h 28"/>
                <a:gd name="T2" fmla="*/ 3313 w 23"/>
                <a:gd name="T3" fmla="*/ 2268 h 28"/>
                <a:gd name="T4" fmla="*/ 5522 w 23"/>
                <a:gd name="T5" fmla="*/ 0 h 28"/>
                <a:gd name="T6" fmla="*/ 6626 w 23"/>
                <a:gd name="T7" fmla="*/ 0 h 28"/>
                <a:gd name="T8" fmla="*/ 7730 w 23"/>
                <a:gd name="T9" fmla="*/ 3175 h 28"/>
                <a:gd name="T10" fmla="*/ 12700 w 23"/>
                <a:gd name="T11" fmla="*/ 10432 h 28"/>
                <a:gd name="T12" fmla="*/ 12148 w 23"/>
                <a:gd name="T13" fmla="*/ 12700 h 28"/>
                <a:gd name="T14" fmla="*/ 4970 w 23"/>
                <a:gd name="T15" fmla="*/ 11793 h 28"/>
                <a:gd name="T16" fmla="*/ 3313 w 23"/>
                <a:gd name="T17" fmla="*/ 9525 h 28"/>
                <a:gd name="T18" fmla="*/ 0 w 23"/>
                <a:gd name="T19" fmla="*/ 4989 h 28"/>
                <a:gd name="T20" fmla="*/ 552 w 23"/>
                <a:gd name="T21" fmla="*/ 1361 h 28"/>
                <a:gd name="T22" fmla="*/ 1657 w 23"/>
                <a:gd name="T23" fmla="*/ 1361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28">
                  <a:moveTo>
                    <a:pt x="3" y="3"/>
                  </a:moveTo>
                  <a:lnTo>
                    <a:pt x="6" y="5"/>
                  </a:lnTo>
                  <a:lnTo>
                    <a:pt x="10" y="0"/>
                  </a:lnTo>
                  <a:lnTo>
                    <a:pt x="12" y="0"/>
                  </a:lnTo>
                  <a:lnTo>
                    <a:pt x="14" y="7"/>
                  </a:lnTo>
                  <a:lnTo>
                    <a:pt x="23" y="23"/>
                  </a:lnTo>
                  <a:lnTo>
                    <a:pt x="22" y="28"/>
                  </a:lnTo>
                  <a:lnTo>
                    <a:pt x="9" y="26"/>
                  </a:lnTo>
                  <a:lnTo>
                    <a:pt x="6" y="21"/>
                  </a:lnTo>
                  <a:lnTo>
                    <a:pt x="0" y="11"/>
                  </a:lnTo>
                  <a:lnTo>
                    <a:pt x="1" y="3"/>
                  </a:lnTo>
                  <a:lnTo>
                    <a:pt x="3" y="3"/>
                  </a:lnTo>
                  <a:close/>
                </a:path>
              </a:pathLst>
            </a:custGeom>
            <a:grpFill/>
            <a:ln w="12700">
              <a:solidFill>
                <a:schemeClr val="bg1"/>
              </a:solidFill>
              <a:prstDash val="solid"/>
              <a:round/>
              <a:headEnd/>
              <a:tailEnd/>
            </a:ln>
          </p:spPr>
          <p:txBody>
            <a:bodyPr/>
            <a:lstStyle/>
            <a:p>
              <a:endParaRPr lang="en-US" sz="1350" dirty="0"/>
            </a:p>
          </p:txBody>
        </p:sp>
        <p:sp>
          <p:nvSpPr>
            <p:cNvPr id="82" name="Freeform 1583"/>
            <p:cNvSpPr>
              <a:spLocks/>
            </p:cNvSpPr>
            <p:nvPr/>
          </p:nvSpPr>
          <p:spPr bwMode="auto">
            <a:xfrm>
              <a:off x="395288" y="2865438"/>
              <a:ext cx="73025" cy="38100"/>
            </a:xfrm>
            <a:custGeom>
              <a:avLst/>
              <a:gdLst>
                <a:gd name="T0" fmla="*/ 48683 w 141"/>
                <a:gd name="T1" fmla="*/ 38100 h 75"/>
                <a:gd name="T2" fmla="*/ 48683 w 141"/>
                <a:gd name="T3" fmla="*/ 36068 h 75"/>
                <a:gd name="T4" fmla="*/ 47648 w 141"/>
                <a:gd name="T5" fmla="*/ 34544 h 75"/>
                <a:gd name="T6" fmla="*/ 37289 w 141"/>
                <a:gd name="T7" fmla="*/ 30480 h 75"/>
                <a:gd name="T8" fmla="*/ 26413 w 141"/>
                <a:gd name="T9" fmla="*/ 22352 h 75"/>
                <a:gd name="T10" fmla="*/ 22788 w 141"/>
                <a:gd name="T11" fmla="*/ 21336 h 75"/>
                <a:gd name="T12" fmla="*/ 16055 w 141"/>
                <a:gd name="T13" fmla="*/ 21336 h 75"/>
                <a:gd name="T14" fmla="*/ 12948 w 141"/>
                <a:gd name="T15" fmla="*/ 23876 h 75"/>
                <a:gd name="T16" fmla="*/ 9840 w 141"/>
                <a:gd name="T17" fmla="*/ 24384 h 75"/>
                <a:gd name="T18" fmla="*/ 6215 w 141"/>
                <a:gd name="T19" fmla="*/ 23368 h 75"/>
                <a:gd name="T20" fmla="*/ 3625 w 141"/>
                <a:gd name="T21" fmla="*/ 20828 h 75"/>
                <a:gd name="T22" fmla="*/ 518 w 141"/>
                <a:gd name="T23" fmla="*/ 16764 h 75"/>
                <a:gd name="T24" fmla="*/ 0 w 141"/>
                <a:gd name="T25" fmla="*/ 14732 h 75"/>
                <a:gd name="T26" fmla="*/ 2590 w 141"/>
                <a:gd name="T27" fmla="*/ 3048 h 75"/>
                <a:gd name="T28" fmla="*/ 2590 w 141"/>
                <a:gd name="T29" fmla="*/ 0 h 75"/>
                <a:gd name="T30" fmla="*/ 6215 w 141"/>
                <a:gd name="T31" fmla="*/ 4572 h 75"/>
                <a:gd name="T32" fmla="*/ 17609 w 141"/>
                <a:gd name="T33" fmla="*/ 7620 h 75"/>
                <a:gd name="T34" fmla="*/ 21752 w 141"/>
                <a:gd name="T35" fmla="*/ 9652 h 75"/>
                <a:gd name="T36" fmla="*/ 24342 w 141"/>
                <a:gd name="T37" fmla="*/ 9144 h 75"/>
                <a:gd name="T38" fmla="*/ 26413 w 141"/>
                <a:gd name="T39" fmla="*/ 7620 h 75"/>
                <a:gd name="T40" fmla="*/ 29003 w 141"/>
                <a:gd name="T41" fmla="*/ 7112 h 75"/>
                <a:gd name="T42" fmla="*/ 31074 w 141"/>
                <a:gd name="T43" fmla="*/ 4572 h 75"/>
                <a:gd name="T44" fmla="*/ 33146 w 141"/>
                <a:gd name="T45" fmla="*/ 4064 h 75"/>
                <a:gd name="T46" fmla="*/ 37289 w 141"/>
                <a:gd name="T47" fmla="*/ 6096 h 75"/>
                <a:gd name="T48" fmla="*/ 39361 w 141"/>
                <a:gd name="T49" fmla="*/ 7620 h 75"/>
                <a:gd name="T50" fmla="*/ 41951 w 141"/>
                <a:gd name="T51" fmla="*/ 8128 h 75"/>
                <a:gd name="T52" fmla="*/ 43504 w 141"/>
                <a:gd name="T53" fmla="*/ 11684 h 75"/>
                <a:gd name="T54" fmla="*/ 43504 w 141"/>
                <a:gd name="T55" fmla="*/ 15748 h 75"/>
                <a:gd name="T56" fmla="*/ 53345 w 141"/>
                <a:gd name="T57" fmla="*/ 20320 h 75"/>
                <a:gd name="T58" fmla="*/ 54898 w 141"/>
                <a:gd name="T59" fmla="*/ 22860 h 75"/>
                <a:gd name="T60" fmla="*/ 61113 w 141"/>
                <a:gd name="T61" fmla="*/ 24892 h 75"/>
                <a:gd name="T62" fmla="*/ 64221 w 141"/>
                <a:gd name="T63" fmla="*/ 23368 h 75"/>
                <a:gd name="T64" fmla="*/ 67328 w 141"/>
                <a:gd name="T65" fmla="*/ 22860 h 75"/>
                <a:gd name="T66" fmla="*/ 69918 w 141"/>
                <a:gd name="T67" fmla="*/ 24384 h 75"/>
                <a:gd name="T68" fmla="*/ 72507 w 141"/>
                <a:gd name="T69" fmla="*/ 24384 h 75"/>
                <a:gd name="T70" fmla="*/ 73025 w 141"/>
                <a:gd name="T71" fmla="*/ 26924 h 75"/>
                <a:gd name="T72" fmla="*/ 72507 w 141"/>
                <a:gd name="T73" fmla="*/ 29464 h 75"/>
                <a:gd name="T74" fmla="*/ 71989 w 141"/>
                <a:gd name="T75" fmla="*/ 30988 h 75"/>
                <a:gd name="T76" fmla="*/ 68364 w 141"/>
                <a:gd name="T77" fmla="*/ 32512 h 75"/>
                <a:gd name="T78" fmla="*/ 62149 w 141"/>
                <a:gd name="T79" fmla="*/ 30988 h 75"/>
                <a:gd name="T80" fmla="*/ 59559 w 141"/>
                <a:gd name="T81" fmla="*/ 30988 h 75"/>
                <a:gd name="T82" fmla="*/ 54898 w 141"/>
                <a:gd name="T83" fmla="*/ 38100 h 75"/>
                <a:gd name="T84" fmla="*/ 48683 w 141"/>
                <a:gd name="T85" fmla="*/ 3810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1" h="75">
                  <a:moveTo>
                    <a:pt x="94" y="75"/>
                  </a:moveTo>
                  <a:lnTo>
                    <a:pt x="94" y="71"/>
                  </a:lnTo>
                  <a:lnTo>
                    <a:pt x="92" y="68"/>
                  </a:lnTo>
                  <a:lnTo>
                    <a:pt x="72" y="60"/>
                  </a:lnTo>
                  <a:lnTo>
                    <a:pt x="51" y="44"/>
                  </a:lnTo>
                  <a:lnTo>
                    <a:pt x="44" y="42"/>
                  </a:lnTo>
                  <a:lnTo>
                    <a:pt x="31" y="42"/>
                  </a:lnTo>
                  <a:lnTo>
                    <a:pt x="25" y="47"/>
                  </a:lnTo>
                  <a:lnTo>
                    <a:pt x="19" y="48"/>
                  </a:lnTo>
                  <a:lnTo>
                    <a:pt x="12" y="46"/>
                  </a:lnTo>
                  <a:lnTo>
                    <a:pt x="7" y="41"/>
                  </a:lnTo>
                  <a:lnTo>
                    <a:pt x="1" y="33"/>
                  </a:lnTo>
                  <a:lnTo>
                    <a:pt x="0" y="29"/>
                  </a:lnTo>
                  <a:lnTo>
                    <a:pt x="5" y="6"/>
                  </a:lnTo>
                  <a:lnTo>
                    <a:pt x="5" y="0"/>
                  </a:lnTo>
                  <a:lnTo>
                    <a:pt x="12" y="9"/>
                  </a:lnTo>
                  <a:lnTo>
                    <a:pt x="34" y="15"/>
                  </a:lnTo>
                  <a:lnTo>
                    <a:pt x="42" y="19"/>
                  </a:lnTo>
                  <a:lnTo>
                    <a:pt x="47" y="18"/>
                  </a:lnTo>
                  <a:lnTo>
                    <a:pt x="51" y="15"/>
                  </a:lnTo>
                  <a:lnTo>
                    <a:pt x="56" y="14"/>
                  </a:lnTo>
                  <a:lnTo>
                    <a:pt x="60" y="9"/>
                  </a:lnTo>
                  <a:lnTo>
                    <a:pt x="64" y="8"/>
                  </a:lnTo>
                  <a:lnTo>
                    <a:pt x="72" y="12"/>
                  </a:lnTo>
                  <a:lnTo>
                    <a:pt x="76" y="15"/>
                  </a:lnTo>
                  <a:lnTo>
                    <a:pt x="81" y="16"/>
                  </a:lnTo>
                  <a:lnTo>
                    <a:pt x="84" y="23"/>
                  </a:lnTo>
                  <a:lnTo>
                    <a:pt x="84" y="31"/>
                  </a:lnTo>
                  <a:lnTo>
                    <a:pt x="103" y="40"/>
                  </a:lnTo>
                  <a:lnTo>
                    <a:pt x="106" y="45"/>
                  </a:lnTo>
                  <a:lnTo>
                    <a:pt x="118" y="49"/>
                  </a:lnTo>
                  <a:lnTo>
                    <a:pt x="124" y="46"/>
                  </a:lnTo>
                  <a:lnTo>
                    <a:pt x="130" y="45"/>
                  </a:lnTo>
                  <a:lnTo>
                    <a:pt x="135" y="48"/>
                  </a:lnTo>
                  <a:lnTo>
                    <a:pt x="140" y="48"/>
                  </a:lnTo>
                  <a:lnTo>
                    <a:pt x="141" y="53"/>
                  </a:lnTo>
                  <a:lnTo>
                    <a:pt x="140" y="58"/>
                  </a:lnTo>
                  <a:lnTo>
                    <a:pt x="139" y="61"/>
                  </a:lnTo>
                  <a:lnTo>
                    <a:pt x="132" y="64"/>
                  </a:lnTo>
                  <a:lnTo>
                    <a:pt x="120" y="61"/>
                  </a:lnTo>
                  <a:lnTo>
                    <a:pt x="115" y="61"/>
                  </a:lnTo>
                  <a:lnTo>
                    <a:pt x="106" y="75"/>
                  </a:lnTo>
                  <a:lnTo>
                    <a:pt x="94" y="75"/>
                  </a:lnTo>
                  <a:close/>
                </a:path>
              </a:pathLst>
            </a:custGeom>
            <a:grpFill/>
            <a:ln w="12700">
              <a:solidFill>
                <a:schemeClr val="bg1"/>
              </a:solidFill>
              <a:prstDash val="solid"/>
              <a:round/>
              <a:headEnd/>
              <a:tailEnd/>
            </a:ln>
          </p:spPr>
          <p:txBody>
            <a:bodyPr/>
            <a:lstStyle/>
            <a:p>
              <a:endParaRPr lang="en-US" sz="1350" dirty="0"/>
            </a:p>
          </p:txBody>
        </p:sp>
        <p:sp>
          <p:nvSpPr>
            <p:cNvPr id="83" name="Freeform 1585"/>
            <p:cNvSpPr>
              <a:spLocks/>
            </p:cNvSpPr>
            <p:nvPr/>
          </p:nvSpPr>
          <p:spPr bwMode="auto">
            <a:xfrm>
              <a:off x="1246188" y="3165475"/>
              <a:ext cx="22225" cy="57150"/>
            </a:xfrm>
            <a:custGeom>
              <a:avLst/>
              <a:gdLst>
                <a:gd name="T0" fmla="*/ 17056 w 43"/>
                <a:gd name="T1" fmla="*/ 11642 h 108"/>
                <a:gd name="T2" fmla="*/ 18090 w 43"/>
                <a:gd name="T3" fmla="*/ 10583 h 108"/>
                <a:gd name="T4" fmla="*/ 19124 w 43"/>
                <a:gd name="T5" fmla="*/ 16404 h 108"/>
                <a:gd name="T6" fmla="*/ 18090 w 43"/>
                <a:gd name="T7" fmla="*/ 24342 h 108"/>
                <a:gd name="T8" fmla="*/ 18607 w 43"/>
                <a:gd name="T9" fmla="*/ 20108 h 108"/>
                <a:gd name="T10" fmla="*/ 19641 w 43"/>
                <a:gd name="T11" fmla="*/ 21696 h 108"/>
                <a:gd name="T12" fmla="*/ 21191 w 43"/>
                <a:gd name="T13" fmla="*/ 24342 h 108"/>
                <a:gd name="T14" fmla="*/ 21191 w 43"/>
                <a:gd name="T15" fmla="*/ 26458 h 108"/>
                <a:gd name="T16" fmla="*/ 20158 w 43"/>
                <a:gd name="T17" fmla="*/ 27517 h 108"/>
                <a:gd name="T18" fmla="*/ 20674 w 43"/>
                <a:gd name="T19" fmla="*/ 33338 h 108"/>
                <a:gd name="T20" fmla="*/ 21708 w 43"/>
                <a:gd name="T21" fmla="*/ 34396 h 108"/>
                <a:gd name="T22" fmla="*/ 22225 w 43"/>
                <a:gd name="T23" fmla="*/ 54504 h 108"/>
                <a:gd name="T24" fmla="*/ 21191 w 43"/>
                <a:gd name="T25" fmla="*/ 57150 h 108"/>
                <a:gd name="T26" fmla="*/ 19124 w 43"/>
                <a:gd name="T27" fmla="*/ 57150 h 108"/>
                <a:gd name="T28" fmla="*/ 18607 w 43"/>
                <a:gd name="T29" fmla="*/ 51329 h 108"/>
                <a:gd name="T30" fmla="*/ 18090 w 43"/>
                <a:gd name="T31" fmla="*/ 51329 h 108"/>
                <a:gd name="T32" fmla="*/ 14472 w 43"/>
                <a:gd name="T33" fmla="*/ 41804 h 108"/>
                <a:gd name="T34" fmla="*/ 14472 w 43"/>
                <a:gd name="T35" fmla="*/ 39158 h 108"/>
                <a:gd name="T36" fmla="*/ 17573 w 43"/>
                <a:gd name="T37" fmla="*/ 32808 h 108"/>
                <a:gd name="T38" fmla="*/ 17573 w 43"/>
                <a:gd name="T39" fmla="*/ 30163 h 108"/>
                <a:gd name="T40" fmla="*/ 16540 w 43"/>
                <a:gd name="T41" fmla="*/ 34925 h 108"/>
                <a:gd name="T42" fmla="*/ 14989 w 43"/>
                <a:gd name="T43" fmla="*/ 35983 h 108"/>
                <a:gd name="T44" fmla="*/ 13438 w 43"/>
                <a:gd name="T45" fmla="*/ 35983 h 108"/>
                <a:gd name="T46" fmla="*/ 12405 w 43"/>
                <a:gd name="T47" fmla="*/ 34925 h 108"/>
                <a:gd name="T48" fmla="*/ 10337 w 43"/>
                <a:gd name="T49" fmla="*/ 31221 h 108"/>
                <a:gd name="T50" fmla="*/ 8270 w 43"/>
                <a:gd name="T51" fmla="*/ 30692 h 108"/>
                <a:gd name="T52" fmla="*/ 6719 w 43"/>
                <a:gd name="T53" fmla="*/ 28575 h 108"/>
                <a:gd name="T54" fmla="*/ 7753 w 43"/>
                <a:gd name="T55" fmla="*/ 28575 h 108"/>
                <a:gd name="T56" fmla="*/ 8787 w 43"/>
                <a:gd name="T57" fmla="*/ 25929 h 108"/>
                <a:gd name="T58" fmla="*/ 7236 w 43"/>
                <a:gd name="T59" fmla="*/ 24342 h 108"/>
                <a:gd name="T60" fmla="*/ 8787 w 43"/>
                <a:gd name="T61" fmla="*/ 22754 h 108"/>
                <a:gd name="T62" fmla="*/ 9303 w 43"/>
                <a:gd name="T63" fmla="*/ 20108 h 108"/>
                <a:gd name="T64" fmla="*/ 7236 w 43"/>
                <a:gd name="T65" fmla="*/ 18521 h 108"/>
                <a:gd name="T66" fmla="*/ 5169 w 43"/>
                <a:gd name="T67" fmla="*/ 13229 h 108"/>
                <a:gd name="T68" fmla="*/ 1034 w 43"/>
                <a:gd name="T69" fmla="*/ 10583 h 108"/>
                <a:gd name="T70" fmla="*/ 0 w 43"/>
                <a:gd name="T71" fmla="*/ 8467 h 108"/>
                <a:gd name="T72" fmla="*/ 1034 w 43"/>
                <a:gd name="T73" fmla="*/ 6350 h 108"/>
                <a:gd name="T74" fmla="*/ 1034 w 43"/>
                <a:gd name="T75" fmla="*/ 4233 h 108"/>
                <a:gd name="T76" fmla="*/ 2067 w 43"/>
                <a:gd name="T77" fmla="*/ 1588 h 108"/>
                <a:gd name="T78" fmla="*/ 3618 w 43"/>
                <a:gd name="T79" fmla="*/ 0 h 108"/>
                <a:gd name="T80" fmla="*/ 5685 w 43"/>
                <a:gd name="T81" fmla="*/ 3175 h 108"/>
                <a:gd name="T82" fmla="*/ 8787 w 43"/>
                <a:gd name="T83" fmla="*/ 3704 h 108"/>
                <a:gd name="T84" fmla="*/ 12405 w 43"/>
                <a:gd name="T85" fmla="*/ 6350 h 108"/>
                <a:gd name="T86" fmla="*/ 12922 w 43"/>
                <a:gd name="T87" fmla="*/ 8996 h 108"/>
                <a:gd name="T88" fmla="*/ 14472 w 43"/>
                <a:gd name="T89" fmla="*/ 11113 h 108"/>
                <a:gd name="T90" fmla="*/ 17056 w 43"/>
                <a:gd name="T91" fmla="*/ 11642 h 1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3" h="108">
                  <a:moveTo>
                    <a:pt x="33" y="22"/>
                  </a:moveTo>
                  <a:lnTo>
                    <a:pt x="35" y="20"/>
                  </a:lnTo>
                  <a:lnTo>
                    <a:pt x="37" y="31"/>
                  </a:lnTo>
                  <a:lnTo>
                    <a:pt x="35" y="46"/>
                  </a:lnTo>
                  <a:lnTo>
                    <a:pt x="36" y="38"/>
                  </a:lnTo>
                  <a:lnTo>
                    <a:pt x="38" y="41"/>
                  </a:lnTo>
                  <a:lnTo>
                    <a:pt x="41" y="46"/>
                  </a:lnTo>
                  <a:lnTo>
                    <a:pt x="41" y="50"/>
                  </a:lnTo>
                  <a:lnTo>
                    <a:pt x="39" y="52"/>
                  </a:lnTo>
                  <a:lnTo>
                    <a:pt x="40" y="63"/>
                  </a:lnTo>
                  <a:lnTo>
                    <a:pt x="42" y="65"/>
                  </a:lnTo>
                  <a:lnTo>
                    <a:pt x="43" y="103"/>
                  </a:lnTo>
                  <a:lnTo>
                    <a:pt x="41" y="108"/>
                  </a:lnTo>
                  <a:lnTo>
                    <a:pt x="37" y="108"/>
                  </a:lnTo>
                  <a:lnTo>
                    <a:pt x="36" y="97"/>
                  </a:lnTo>
                  <a:lnTo>
                    <a:pt x="35" y="97"/>
                  </a:lnTo>
                  <a:lnTo>
                    <a:pt x="28" y="79"/>
                  </a:lnTo>
                  <a:lnTo>
                    <a:pt x="28" y="74"/>
                  </a:lnTo>
                  <a:lnTo>
                    <a:pt x="34" y="62"/>
                  </a:lnTo>
                  <a:lnTo>
                    <a:pt x="34" y="57"/>
                  </a:lnTo>
                  <a:lnTo>
                    <a:pt x="32" y="66"/>
                  </a:lnTo>
                  <a:lnTo>
                    <a:pt x="29" y="68"/>
                  </a:lnTo>
                  <a:lnTo>
                    <a:pt x="26" y="68"/>
                  </a:lnTo>
                  <a:lnTo>
                    <a:pt x="24" y="66"/>
                  </a:lnTo>
                  <a:lnTo>
                    <a:pt x="20" y="59"/>
                  </a:lnTo>
                  <a:lnTo>
                    <a:pt x="16" y="58"/>
                  </a:lnTo>
                  <a:lnTo>
                    <a:pt x="13" y="54"/>
                  </a:lnTo>
                  <a:lnTo>
                    <a:pt x="15" y="54"/>
                  </a:lnTo>
                  <a:lnTo>
                    <a:pt x="17" y="49"/>
                  </a:lnTo>
                  <a:lnTo>
                    <a:pt x="14" y="46"/>
                  </a:lnTo>
                  <a:lnTo>
                    <a:pt x="17" y="43"/>
                  </a:lnTo>
                  <a:lnTo>
                    <a:pt x="18" y="38"/>
                  </a:lnTo>
                  <a:lnTo>
                    <a:pt x="14" y="35"/>
                  </a:lnTo>
                  <a:lnTo>
                    <a:pt x="10" y="25"/>
                  </a:lnTo>
                  <a:lnTo>
                    <a:pt x="2" y="20"/>
                  </a:lnTo>
                  <a:lnTo>
                    <a:pt x="0" y="16"/>
                  </a:lnTo>
                  <a:lnTo>
                    <a:pt x="2" y="12"/>
                  </a:lnTo>
                  <a:lnTo>
                    <a:pt x="2" y="8"/>
                  </a:lnTo>
                  <a:lnTo>
                    <a:pt x="4" y="3"/>
                  </a:lnTo>
                  <a:lnTo>
                    <a:pt x="7" y="0"/>
                  </a:lnTo>
                  <a:lnTo>
                    <a:pt x="11" y="6"/>
                  </a:lnTo>
                  <a:lnTo>
                    <a:pt x="17" y="7"/>
                  </a:lnTo>
                  <a:lnTo>
                    <a:pt x="24" y="12"/>
                  </a:lnTo>
                  <a:lnTo>
                    <a:pt x="25" y="17"/>
                  </a:lnTo>
                  <a:lnTo>
                    <a:pt x="28" y="21"/>
                  </a:lnTo>
                  <a:lnTo>
                    <a:pt x="33" y="22"/>
                  </a:lnTo>
                  <a:close/>
                </a:path>
              </a:pathLst>
            </a:custGeom>
            <a:grpFill/>
            <a:ln w="12700">
              <a:solidFill>
                <a:schemeClr val="bg1"/>
              </a:solidFill>
              <a:prstDash val="solid"/>
              <a:round/>
              <a:headEnd/>
              <a:tailEnd/>
            </a:ln>
          </p:spPr>
          <p:txBody>
            <a:bodyPr/>
            <a:lstStyle/>
            <a:p>
              <a:endParaRPr lang="en-US" sz="1350" dirty="0"/>
            </a:p>
          </p:txBody>
        </p:sp>
        <p:sp>
          <p:nvSpPr>
            <p:cNvPr id="84" name="Freeform 1587"/>
            <p:cNvSpPr>
              <a:spLocks/>
            </p:cNvSpPr>
            <p:nvPr/>
          </p:nvSpPr>
          <p:spPr bwMode="auto">
            <a:xfrm>
              <a:off x="1265238" y="3136900"/>
              <a:ext cx="23812" cy="47625"/>
            </a:xfrm>
            <a:custGeom>
              <a:avLst/>
              <a:gdLst>
                <a:gd name="T0" fmla="*/ 4871 w 44"/>
                <a:gd name="T1" fmla="*/ 24330 h 92"/>
                <a:gd name="T2" fmla="*/ 4329 w 44"/>
                <a:gd name="T3" fmla="*/ 24848 h 92"/>
                <a:gd name="T4" fmla="*/ 0 w 44"/>
                <a:gd name="T5" fmla="*/ 5177 h 92"/>
                <a:gd name="T6" fmla="*/ 1082 w 44"/>
                <a:gd name="T7" fmla="*/ 1035 h 92"/>
                <a:gd name="T8" fmla="*/ 2165 w 44"/>
                <a:gd name="T9" fmla="*/ 0 h 92"/>
                <a:gd name="T10" fmla="*/ 13530 w 44"/>
                <a:gd name="T11" fmla="*/ 518 h 92"/>
                <a:gd name="T12" fmla="*/ 20024 w 44"/>
                <a:gd name="T13" fmla="*/ 11906 h 92"/>
                <a:gd name="T14" fmla="*/ 21647 w 44"/>
                <a:gd name="T15" fmla="*/ 19671 h 92"/>
                <a:gd name="T16" fmla="*/ 22730 w 44"/>
                <a:gd name="T17" fmla="*/ 20707 h 92"/>
                <a:gd name="T18" fmla="*/ 23812 w 44"/>
                <a:gd name="T19" fmla="*/ 25365 h 92"/>
                <a:gd name="T20" fmla="*/ 14071 w 44"/>
                <a:gd name="T21" fmla="*/ 4659 h 92"/>
                <a:gd name="T22" fmla="*/ 12988 w 44"/>
                <a:gd name="T23" fmla="*/ 4659 h 92"/>
                <a:gd name="T24" fmla="*/ 12447 w 44"/>
                <a:gd name="T25" fmla="*/ 7247 h 92"/>
                <a:gd name="T26" fmla="*/ 11365 w 44"/>
                <a:gd name="T27" fmla="*/ 7247 h 92"/>
                <a:gd name="T28" fmla="*/ 14071 w 44"/>
                <a:gd name="T29" fmla="*/ 17083 h 92"/>
                <a:gd name="T30" fmla="*/ 15694 w 44"/>
                <a:gd name="T31" fmla="*/ 18118 h 92"/>
                <a:gd name="T32" fmla="*/ 16777 w 44"/>
                <a:gd name="T33" fmla="*/ 21224 h 92"/>
                <a:gd name="T34" fmla="*/ 19483 w 44"/>
                <a:gd name="T35" fmla="*/ 23813 h 92"/>
                <a:gd name="T36" fmla="*/ 21106 w 44"/>
                <a:gd name="T37" fmla="*/ 28471 h 92"/>
                <a:gd name="T38" fmla="*/ 19483 w 44"/>
                <a:gd name="T39" fmla="*/ 27436 h 92"/>
                <a:gd name="T40" fmla="*/ 18400 w 44"/>
                <a:gd name="T41" fmla="*/ 28989 h 92"/>
                <a:gd name="T42" fmla="*/ 17859 w 44"/>
                <a:gd name="T43" fmla="*/ 29507 h 92"/>
                <a:gd name="T44" fmla="*/ 21106 w 44"/>
                <a:gd name="T45" fmla="*/ 32095 h 92"/>
                <a:gd name="T46" fmla="*/ 21106 w 44"/>
                <a:gd name="T47" fmla="*/ 34683 h 92"/>
                <a:gd name="T48" fmla="*/ 18941 w 44"/>
                <a:gd name="T49" fmla="*/ 35719 h 92"/>
                <a:gd name="T50" fmla="*/ 15694 w 44"/>
                <a:gd name="T51" fmla="*/ 33648 h 92"/>
                <a:gd name="T52" fmla="*/ 15694 w 44"/>
                <a:gd name="T53" fmla="*/ 40378 h 92"/>
                <a:gd name="T54" fmla="*/ 15153 w 44"/>
                <a:gd name="T55" fmla="*/ 41413 h 92"/>
                <a:gd name="T56" fmla="*/ 12988 w 44"/>
                <a:gd name="T57" fmla="*/ 38825 h 92"/>
                <a:gd name="T58" fmla="*/ 8659 w 44"/>
                <a:gd name="T59" fmla="*/ 47107 h 92"/>
                <a:gd name="T60" fmla="*/ 6494 w 44"/>
                <a:gd name="T61" fmla="*/ 47625 h 92"/>
                <a:gd name="T62" fmla="*/ 5412 w 44"/>
                <a:gd name="T63" fmla="*/ 47107 h 92"/>
                <a:gd name="T64" fmla="*/ 4329 w 44"/>
                <a:gd name="T65" fmla="*/ 45037 h 92"/>
                <a:gd name="T66" fmla="*/ 5412 w 44"/>
                <a:gd name="T67" fmla="*/ 34683 h 92"/>
                <a:gd name="T68" fmla="*/ 6494 w 44"/>
                <a:gd name="T69" fmla="*/ 34166 h 92"/>
                <a:gd name="T70" fmla="*/ 9200 w 44"/>
                <a:gd name="T71" fmla="*/ 34166 h 92"/>
                <a:gd name="T72" fmla="*/ 10282 w 44"/>
                <a:gd name="T73" fmla="*/ 32613 h 92"/>
                <a:gd name="T74" fmla="*/ 7577 w 44"/>
                <a:gd name="T75" fmla="*/ 31060 h 92"/>
                <a:gd name="T76" fmla="*/ 6494 w 44"/>
                <a:gd name="T77" fmla="*/ 28989 h 92"/>
                <a:gd name="T78" fmla="*/ 9741 w 44"/>
                <a:gd name="T79" fmla="*/ 27436 h 92"/>
                <a:gd name="T80" fmla="*/ 10824 w 44"/>
                <a:gd name="T81" fmla="*/ 25365 h 92"/>
                <a:gd name="T82" fmla="*/ 8659 w 44"/>
                <a:gd name="T83" fmla="*/ 25365 h 92"/>
                <a:gd name="T84" fmla="*/ 6494 w 44"/>
                <a:gd name="T85" fmla="*/ 26918 h 92"/>
                <a:gd name="T86" fmla="*/ 4871 w 44"/>
                <a:gd name="T87" fmla="*/ 24330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 h="92">
                  <a:moveTo>
                    <a:pt x="9" y="47"/>
                  </a:moveTo>
                  <a:lnTo>
                    <a:pt x="8" y="48"/>
                  </a:lnTo>
                  <a:lnTo>
                    <a:pt x="0" y="10"/>
                  </a:lnTo>
                  <a:lnTo>
                    <a:pt x="2" y="2"/>
                  </a:lnTo>
                  <a:lnTo>
                    <a:pt x="4" y="0"/>
                  </a:lnTo>
                  <a:lnTo>
                    <a:pt x="25" y="1"/>
                  </a:lnTo>
                  <a:lnTo>
                    <a:pt x="37" y="23"/>
                  </a:lnTo>
                  <a:lnTo>
                    <a:pt x="40" y="38"/>
                  </a:lnTo>
                  <a:lnTo>
                    <a:pt x="42" y="40"/>
                  </a:lnTo>
                  <a:lnTo>
                    <a:pt x="44" y="49"/>
                  </a:lnTo>
                  <a:lnTo>
                    <a:pt x="26" y="9"/>
                  </a:lnTo>
                  <a:lnTo>
                    <a:pt x="24" y="9"/>
                  </a:lnTo>
                  <a:lnTo>
                    <a:pt x="23" y="14"/>
                  </a:lnTo>
                  <a:lnTo>
                    <a:pt x="21" y="14"/>
                  </a:lnTo>
                  <a:lnTo>
                    <a:pt x="26" y="33"/>
                  </a:lnTo>
                  <a:lnTo>
                    <a:pt x="29" y="35"/>
                  </a:lnTo>
                  <a:lnTo>
                    <a:pt x="31" y="41"/>
                  </a:lnTo>
                  <a:lnTo>
                    <a:pt x="36" y="46"/>
                  </a:lnTo>
                  <a:lnTo>
                    <a:pt x="39" y="55"/>
                  </a:lnTo>
                  <a:lnTo>
                    <a:pt x="36" y="53"/>
                  </a:lnTo>
                  <a:lnTo>
                    <a:pt x="34" y="56"/>
                  </a:lnTo>
                  <a:lnTo>
                    <a:pt x="33" y="57"/>
                  </a:lnTo>
                  <a:lnTo>
                    <a:pt x="39" y="62"/>
                  </a:lnTo>
                  <a:lnTo>
                    <a:pt x="39" y="67"/>
                  </a:lnTo>
                  <a:lnTo>
                    <a:pt x="35" y="69"/>
                  </a:lnTo>
                  <a:lnTo>
                    <a:pt x="29" y="65"/>
                  </a:lnTo>
                  <a:lnTo>
                    <a:pt x="29" y="78"/>
                  </a:lnTo>
                  <a:lnTo>
                    <a:pt x="28" y="80"/>
                  </a:lnTo>
                  <a:lnTo>
                    <a:pt x="24" y="75"/>
                  </a:lnTo>
                  <a:lnTo>
                    <a:pt x="16" y="91"/>
                  </a:lnTo>
                  <a:lnTo>
                    <a:pt x="12" y="92"/>
                  </a:lnTo>
                  <a:lnTo>
                    <a:pt x="10" y="91"/>
                  </a:lnTo>
                  <a:lnTo>
                    <a:pt x="8" y="87"/>
                  </a:lnTo>
                  <a:lnTo>
                    <a:pt x="10" y="67"/>
                  </a:lnTo>
                  <a:lnTo>
                    <a:pt x="12" y="66"/>
                  </a:lnTo>
                  <a:lnTo>
                    <a:pt x="17" y="66"/>
                  </a:lnTo>
                  <a:lnTo>
                    <a:pt x="19" y="63"/>
                  </a:lnTo>
                  <a:lnTo>
                    <a:pt x="14" y="60"/>
                  </a:lnTo>
                  <a:lnTo>
                    <a:pt x="12" y="56"/>
                  </a:lnTo>
                  <a:lnTo>
                    <a:pt x="18" y="53"/>
                  </a:lnTo>
                  <a:lnTo>
                    <a:pt x="20" y="49"/>
                  </a:lnTo>
                  <a:lnTo>
                    <a:pt x="16" y="49"/>
                  </a:lnTo>
                  <a:lnTo>
                    <a:pt x="12" y="52"/>
                  </a:lnTo>
                  <a:lnTo>
                    <a:pt x="9" y="47"/>
                  </a:lnTo>
                  <a:close/>
                </a:path>
              </a:pathLst>
            </a:custGeom>
            <a:grpFill/>
            <a:ln w="12700">
              <a:solidFill>
                <a:schemeClr val="bg1"/>
              </a:solidFill>
              <a:prstDash val="solid"/>
              <a:round/>
              <a:headEnd/>
              <a:tailEnd/>
            </a:ln>
          </p:spPr>
          <p:txBody>
            <a:bodyPr/>
            <a:lstStyle/>
            <a:p>
              <a:endParaRPr lang="en-US" sz="1350" dirty="0"/>
            </a:p>
          </p:txBody>
        </p:sp>
        <p:sp>
          <p:nvSpPr>
            <p:cNvPr id="85" name="Freeform 1589"/>
            <p:cNvSpPr>
              <a:spLocks/>
            </p:cNvSpPr>
            <p:nvPr/>
          </p:nvSpPr>
          <p:spPr bwMode="auto">
            <a:xfrm>
              <a:off x="1273175" y="3190875"/>
              <a:ext cx="15875" cy="33338"/>
            </a:xfrm>
            <a:custGeom>
              <a:avLst/>
              <a:gdLst>
                <a:gd name="T0" fmla="*/ 6804 w 28"/>
                <a:gd name="T1" fmla="*/ 12171 h 63"/>
                <a:gd name="T2" fmla="*/ 6237 w 28"/>
                <a:gd name="T3" fmla="*/ 10583 h 63"/>
                <a:gd name="T4" fmla="*/ 3969 w 28"/>
                <a:gd name="T5" fmla="*/ 11113 h 63"/>
                <a:gd name="T6" fmla="*/ 2835 w 28"/>
                <a:gd name="T7" fmla="*/ 8467 h 63"/>
                <a:gd name="T8" fmla="*/ 1134 w 28"/>
                <a:gd name="T9" fmla="*/ 7408 h 63"/>
                <a:gd name="T10" fmla="*/ 0 w 28"/>
                <a:gd name="T11" fmla="*/ 4233 h 63"/>
                <a:gd name="T12" fmla="*/ 1134 w 28"/>
                <a:gd name="T13" fmla="*/ 2117 h 63"/>
                <a:gd name="T14" fmla="*/ 4536 w 28"/>
                <a:gd name="T15" fmla="*/ 1588 h 63"/>
                <a:gd name="T16" fmla="*/ 5670 w 28"/>
                <a:gd name="T17" fmla="*/ 0 h 63"/>
                <a:gd name="T18" fmla="*/ 10772 w 28"/>
                <a:gd name="T19" fmla="*/ 6350 h 63"/>
                <a:gd name="T20" fmla="*/ 15308 w 28"/>
                <a:gd name="T21" fmla="*/ 5292 h 63"/>
                <a:gd name="T22" fmla="*/ 15875 w 28"/>
                <a:gd name="T23" fmla="*/ 12171 h 63"/>
                <a:gd name="T24" fmla="*/ 11339 w 28"/>
                <a:gd name="T25" fmla="*/ 11642 h 63"/>
                <a:gd name="T26" fmla="*/ 11906 w 28"/>
                <a:gd name="T27" fmla="*/ 33338 h 63"/>
                <a:gd name="T28" fmla="*/ 10772 w 28"/>
                <a:gd name="T29" fmla="*/ 28046 h 63"/>
                <a:gd name="T30" fmla="*/ 8504 w 28"/>
                <a:gd name="T31" fmla="*/ 26459 h 63"/>
                <a:gd name="T32" fmla="*/ 7938 w 28"/>
                <a:gd name="T33" fmla="*/ 30692 h 63"/>
                <a:gd name="T34" fmla="*/ 5670 w 28"/>
                <a:gd name="T35" fmla="*/ 26988 h 63"/>
                <a:gd name="T36" fmla="*/ 5103 w 28"/>
                <a:gd name="T37" fmla="*/ 20109 h 63"/>
                <a:gd name="T38" fmla="*/ 7938 w 28"/>
                <a:gd name="T39" fmla="*/ 20638 h 63"/>
                <a:gd name="T40" fmla="*/ 10205 w 28"/>
                <a:gd name="T41" fmla="*/ 16404 h 63"/>
                <a:gd name="T42" fmla="*/ 9638 w 28"/>
                <a:gd name="T43" fmla="*/ 14817 h 63"/>
                <a:gd name="T44" fmla="*/ 8504 w 28"/>
                <a:gd name="T45" fmla="*/ 16934 h 63"/>
                <a:gd name="T46" fmla="*/ 6804 w 28"/>
                <a:gd name="T47" fmla="*/ 15875 h 63"/>
                <a:gd name="T48" fmla="*/ 5103 w 28"/>
                <a:gd name="T49" fmla="*/ 13229 h 63"/>
                <a:gd name="T50" fmla="*/ 6804 w 28"/>
                <a:gd name="T51" fmla="*/ 12171 h 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 h="63">
                  <a:moveTo>
                    <a:pt x="12" y="23"/>
                  </a:moveTo>
                  <a:lnTo>
                    <a:pt x="11" y="20"/>
                  </a:lnTo>
                  <a:lnTo>
                    <a:pt x="7" y="21"/>
                  </a:lnTo>
                  <a:lnTo>
                    <a:pt x="5" y="16"/>
                  </a:lnTo>
                  <a:lnTo>
                    <a:pt x="2" y="14"/>
                  </a:lnTo>
                  <a:lnTo>
                    <a:pt x="0" y="8"/>
                  </a:lnTo>
                  <a:lnTo>
                    <a:pt x="2" y="4"/>
                  </a:lnTo>
                  <a:lnTo>
                    <a:pt x="8" y="3"/>
                  </a:lnTo>
                  <a:lnTo>
                    <a:pt x="10" y="0"/>
                  </a:lnTo>
                  <a:lnTo>
                    <a:pt x="19" y="12"/>
                  </a:lnTo>
                  <a:lnTo>
                    <a:pt x="27" y="10"/>
                  </a:lnTo>
                  <a:lnTo>
                    <a:pt x="28" y="23"/>
                  </a:lnTo>
                  <a:lnTo>
                    <a:pt x="20" y="22"/>
                  </a:lnTo>
                  <a:lnTo>
                    <a:pt x="21" y="63"/>
                  </a:lnTo>
                  <a:lnTo>
                    <a:pt x="19" y="53"/>
                  </a:lnTo>
                  <a:lnTo>
                    <a:pt x="15" y="50"/>
                  </a:lnTo>
                  <a:lnTo>
                    <a:pt x="14" y="58"/>
                  </a:lnTo>
                  <a:lnTo>
                    <a:pt x="10" y="51"/>
                  </a:lnTo>
                  <a:lnTo>
                    <a:pt x="9" y="38"/>
                  </a:lnTo>
                  <a:lnTo>
                    <a:pt x="14" y="39"/>
                  </a:lnTo>
                  <a:lnTo>
                    <a:pt x="18" y="31"/>
                  </a:lnTo>
                  <a:lnTo>
                    <a:pt x="17" y="28"/>
                  </a:lnTo>
                  <a:lnTo>
                    <a:pt x="15" y="32"/>
                  </a:lnTo>
                  <a:lnTo>
                    <a:pt x="12" y="30"/>
                  </a:lnTo>
                  <a:lnTo>
                    <a:pt x="9" y="25"/>
                  </a:lnTo>
                  <a:lnTo>
                    <a:pt x="12" y="23"/>
                  </a:lnTo>
                  <a:close/>
                </a:path>
              </a:pathLst>
            </a:custGeom>
            <a:grpFill/>
            <a:ln w="12700">
              <a:solidFill>
                <a:schemeClr val="bg1"/>
              </a:solidFill>
              <a:prstDash val="solid"/>
              <a:round/>
              <a:headEnd/>
              <a:tailEnd/>
            </a:ln>
          </p:spPr>
          <p:txBody>
            <a:bodyPr/>
            <a:lstStyle/>
            <a:p>
              <a:endParaRPr lang="en-US" sz="1350" dirty="0"/>
            </a:p>
          </p:txBody>
        </p:sp>
        <p:sp>
          <p:nvSpPr>
            <p:cNvPr id="86" name="Freeform 1591"/>
            <p:cNvSpPr>
              <a:spLocks/>
            </p:cNvSpPr>
            <p:nvPr/>
          </p:nvSpPr>
          <p:spPr bwMode="auto">
            <a:xfrm>
              <a:off x="1284288" y="3184525"/>
              <a:ext cx="23812" cy="26988"/>
            </a:xfrm>
            <a:custGeom>
              <a:avLst/>
              <a:gdLst>
                <a:gd name="T0" fmla="*/ 5538 w 43"/>
                <a:gd name="T1" fmla="*/ 7785 h 52"/>
                <a:gd name="T2" fmla="*/ 5538 w 43"/>
                <a:gd name="T3" fmla="*/ 6747 h 52"/>
                <a:gd name="T4" fmla="*/ 1661 w 43"/>
                <a:gd name="T5" fmla="*/ 4152 h 52"/>
                <a:gd name="T6" fmla="*/ 0 w 43"/>
                <a:gd name="T7" fmla="*/ 2076 h 52"/>
                <a:gd name="T8" fmla="*/ 554 w 43"/>
                <a:gd name="T9" fmla="*/ 519 h 52"/>
                <a:gd name="T10" fmla="*/ 1661 w 43"/>
                <a:gd name="T11" fmla="*/ 0 h 52"/>
                <a:gd name="T12" fmla="*/ 13290 w 43"/>
                <a:gd name="T13" fmla="*/ 3633 h 52"/>
                <a:gd name="T14" fmla="*/ 17167 w 43"/>
                <a:gd name="T15" fmla="*/ 3633 h 52"/>
                <a:gd name="T16" fmla="*/ 21597 w 43"/>
                <a:gd name="T17" fmla="*/ 4671 h 52"/>
                <a:gd name="T18" fmla="*/ 23258 w 43"/>
                <a:gd name="T19" fmla="*/ 7266 h 52"/>
                <a:gd name="T20" fmla="*/ 23812 w 43"/>
                <a:gd name="T21" fmla="*/ 8823 h 52"/>
                <a:gd name="T22" fmla="*/ 23812 w 43"/>
                <a:gd name="T23" fmla="*/ 18684 h 52"/>
                <a:gd name="T24" fmla="*/ 23258 w 43"/>
                <a:gd name="T25" fmla="*/ 19203 h 52"/>
                <a:gd name="T26" fmla="*/ 16613 w 43"/>
                <a:gd name="T27" fmla="*/ 10899 h 52"/>
                <a:gd name="T28" fmla="*/ 15505 w 43"/>
                <a:gd name="T29" fmla="*/ 10899 h 52"/>
                <a:gd name="T30" fmla="*/ 15505 w 43"/>
                <a:gd name="T31" fmla="*/ 14532 h 52"/>
                <a:gd name="T32" fmla="*/ 19936 w 43"/>
                <a:gd name="T33" fmla="*/ 20241 h 52"/>
                <a:gd name="T34" fmla="*/ 20489 w 43"/>
                <a:gd name="T35" fmla="*/ 25950 h 52"/>
                <a:gd name="T36" fmla="*/ 18828 w 43"/>
                <a:gd name="T37" fmla="*/ 26469 h 52"/>
                <a:gd name="T38" fmla="*/ 16059 w 43"/>
                <a:gd name="T39" fmla="*/ 25431 h 52"/>
                <a:gd name="T40" fmla="*/ 13844 w 43"/>
                <a:gd name="T41" fmla="*/ 26469 h 52"/>
                <a:gd name="T42" fmla="*/ 10522 w 43"/>
                <a:gd name="T43" fmla="*/ 26988 h 52"/>
                <a:gd name="T44" fmla="*/ 7753 w 43"/>
                <a:gd name="T45" fmla="*/ 9861 h 52"/>
                <a:gd name="T46" fmla="*/ 7199 w 43"/>
                <a:gd name="T47" fmla="*/ 9342 h 52"/>
                <a:gd name="T48" fmla="*/ 6645 w 43"/>
                <a:gd name="T49" fmla="*/ 9861 h 52"/>
                <a:gd name="T50" fmla="*/ 4984 w 43"/>
                <a:gd name="T51" fmla="*/ 9861 h 52"/>
                <a:gd name="T52" fmla="*/ 3323 w 43"/>
                <a:gd name="T53" fmla="*/ 8823 h 52"/>
                <a:gd name="T54" fmla="*/ 3323 w 43"/>
                <a:gd name="T55" fmla="*/ 7785 h 52"/>
                <a:gd name="T56" fmla="*/ 5538 w 43"/>
                <a:gd name="T57" fmla="*/ 7785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52">
                  <a:moveTo>
                    <a:pt x="10" y="15"/>
                  </a:moveTo>
                  <a:lnTo>
                    <a:pt x="10" y="13"/>
                  </a:lnTo>
                  <a:lnTo>
                    <a:pt x="3" y="8"/>
                  </a:lnTo>
                  <a:lnTo>
                    <a:pt x="0" y="4"/>
                  </a:lnTo>
                  <a:lnTo>
                    <a:pt x="1" y="1"/>
                  </a:lnTo>
                  <a:lnTo>
                    <a:pt x="3" y="0"/>
                  </a:lnTo>
                  <a:lnTo>
                    <a:pt x="24" y="7"/>
                  </a:lnTo>
                  <a:lnTo>
                    <a:pt x="31" y="7"/>
                  </a:lnTo>
                  <a:lnTo>
                    <a:pt x="39" y="9"/>
                  </a:lnTo>
                  <a:lnTo>
                    <a:pt x="42" y="14"/>
                  </a:lnTo>
                  <a:lnTo>
                    <a:pt x="43" y="17"/>
                  </a:lnTo>
                  <a:lnTo>
                    <a:pt x="43" y="36"/>
                  </a:lnTo>
                  <a:lnTo>
                    <a:pt x="42" y="37"/>
                  </a:lnTo>
                  <a:lnTo>
                    <a:pt x="30" y="21"/>
                  </a:lnTo>
                  <a:lnTo>
                    <a:pt x="28" y="21"/>
                  </a:lnTo>
                  <a:lnTo>
                    <a:pt x="28" y="28"/>
                  </a:lnTo>
                  <a:lnTo>
                    <a:pt x="36" y="39"/>
                  </a:lnTo>
                  <a:lnTo>
                    <a:pt x="37" y="50"/>
                  </a:lnTo>
                  <a:lnTo>
                    <a:pt x="34" y="51"/>
                  </a:lnTo>
                  <a:lnTo>
                    <a:pt x="29" y="49"/>
                  </a:lnTo>
                  <a:lnTo>
                    <a:pt x="25" y="51"/>
                  </a:lnTo>
                  <a:lnTo>
                    <a:pt x="19" y="52"/>
                  </a:lnTo>
                  <a:lnTo>
                    <a:pt x="14" y="19"/>
                  </a:lnTo>
                  <a:lnTo>
                    <a:pt x="13" y="18"/>
                  </a:lnTo>
                  <a:lnTo>
                    <a:pt x="12" y="19"/>
                  </a:lnTo>
                  <a:lnTo>
                    <a:pt x="9" y="19"/>
                  </a:lnTo>
                  <a:lnTo>
                    <a:pt x="6" y="17"/>
                  </a:lnTo>
                  <a:lnTo>
                    <a:pt x="6" y="15"/>
                  </a:lnTo>
                  <a:lnTo>
                    <a:pt x="10" y="15"/>
                  </a:lnTo>
                  <a:close/>
                </a:path>
              </a:pathLst>
            </a:custGeom>
            <a:grpFill/>
            <a:ln w="12700">
              <a:solidFill>
                <a:schemeClr val="bg1"/>
              </a:solidFill>
              <a:prstDash val="solid"/>
              <a:round/>
              <a:headEnd/>
              <a:tailEnd/>
            </a:ln>
          </p:spPr>
          <p:txBody>
            <a:bodyPr/>
            <a:lstStyle/>
            <a:p>
              <a:endParaRPr lang="en-US" sz="1350" dirty="0"/>
            </a:p>
          </p:txBody>
        </p:sp>
        <p:sp>
          <p:nvSpPr>
            <p:cNvPr id="87" name="Freeform 1593"/>
            <p:cNvSpPr>
              <a:spLocks/>
            </p:cNvSpPr>
            <p:nvPr/>
          </p:nvSpPr>
          <p:spPr bwMode="auto">
            <a:xfrm>
              <a:off x="1309688" y="3195638"/>
              <a:ext cx="7937" cy="12700"/>
            </a:xfrm>
            <a:custGeom>
              <a:avLst/>
              <a:gdLst>
                <a:gd name="T0" fmla="*/ 2442 w 13"/>
                <a:gd name="T1" fmla="*/ 1104 h 23"/>
                <a:gd name="T2" fmla="*/ 2442 w 13"/>
                <a:gd name="T3" fmla="*/ 1104 h 23"/>
                <a:gd name="T4" fmla="*/ 7937 w 13"/>
                <a:gd name="T5" fmla="*/ 9939 h 23"/>
                <a:gd name="T6" fmla="*/ 7937 w 13"/>
                <a:gd name="T7" fmla="*/ 11043 h 23"/>
                <a:gd name="T8" fmla="*/ 6716 w 13"/>
                <a:gd name="T9" fmla="*/ 11596 h 23"/>
                <a:gd name="T10" fmla="*/ 4884 w 13"/>
                <a:gd name="T11" fmla="*/ 10491 h 23"/>
                <a:gd name="T12" fmla="*/ 4884 w 13"/>
                <a:gd name="T13" fmla="*/ 12700 h 23"/>
                <a:gd name="T14" fmla="*/ 2442 w 13"/>
                <a:gd name="T15" fmla="*/ 12700 h 23"/>
                <a:gd name="T16" fmla="*/ 611 w 13"/>
                <a:gd name="T17" fmla="*/ 9939 h 23"/>
                <a:gd name="T18" fmla="*/ 0 w 13"/>
                <a:gd name="T19" fmla="*/ 0 h 23"/>
                <a:gd name="T20" fmla="*/ 2442 w 13"/>
                <a:gd name="T21" fmla="*/ 1104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3">
                  <a:moveTo>
                    <a:pt x="4" y="2"/>
                  </a:moveTo>
                  <a:lnTo>
                    <a:pt x="4" y="2"/>
                  </a:lnTo>
                  <a:lnTo>
                    <a:pt x="13" y="18"/>
                  </a:lnTo>
                  <a:lnTo>
                    <a:pt x="13" y="20"/>
                  </a:lnTo>
                  <a:lnTo>
                    <a:pt x="11" y="21"/>
                  </a:lnTo>
                  <a:lnTo>
                    <a:pt x="8" y="19"/>
                  </a:lnTo>
                  <a:lnTo>
                    <a:pt x="8" y="23"/>
                  </a:lnTo>
                  <a:lnTo>
                    <a:pt x="4" y="23"/>
                  </a:lnTo>
                  <a:lnTo>
                    <a:pt x="1" y="18"/>
                  </a:lnTo>
                  <a:lnTo>
                    <a:pt x="0" y="0"/>
                  </a:lnTo>
                  <a:lnTo>
                    <a:pt x="4" y="2"/>
                  </a:lnTo>
                  <a:close/>
                </a:path>
              </a:pathLst>
            </a:custGeom>
            <a:grpFill/>
            <a:ln w="12700">
              <a:solidFill>
                <a:schemeClr val="bg1"/>
              </a:solidFill>
              <a:prstDash val="solid"/>
              <a:round/>
              <a:headEnd/>
              <a:tailEnd/>
            </a:ln>
          </p:spPr>
          <p:txBody>
            <a:bodyPr/>
            <a:lstStyle/>
            <a:p>
              <a:endParaRPr lang="en-US" sz="1350" dirty="0"/>
            </a:p>
          </p:txBody>
        </p:sp>
        <p:sp>
          <p:nvSpPr>
            <p:cNvPr id="88" name="Freeform 1595"/>
            <p:cNvSpPr>
              <a:spLocks/>
            </p:cNvSpPr>
            <p:nvPr/>
          </p:nvSpPr>
          <p:spPr bwMode="auto">
            <a:xfrm>
              <a:off x="1308100" y="3211513"/>
              <a:ext cx="7938" cy="6350"/>
            </a:xfrm>
            <a:custGeom>
              <a:avLst/>
              <a:gdLst>
                <a:gd name="T0" fmla="*/ 6537 w 17"/>
                <a:gd name="T1" fmla="*/ 1361 h 14"/>
                <a:gd name="T2" fmla="*/ 7938 w 17"/>
                <a:gd name="T3" fmla="*/ 1814 h 14"/>
                <a:gd name="T4" fmla="*/ 7471 w 17"/>
                <a:gd name="T5" fmla="*/ 5443 h 14"/>
                <a:gd name="T6" fmla="*/ 6070 w 17"/>
                <a:gd name="T7" fmla="*/ 6350 h 14"/>
                <a:gd name="T8" fmla="*/ 4669 w 17"/>
                <a:gd name="T9" fmla="*/ 5443 h 14"/>
                <a:gd name="T10" fmla="*/ 934 w 17"/>
                <a:gd name="T11" fmla="*/ 4536 h 14"/>
                <a:gd name="T12" fmla="*/ 0 w 17"/>
                <a:gd name="T13" fmla="*/ 2721 h 14"/>
                <a:gd name="T14" fmla="*/ 934 w 17"/>
                <a:gd name="T15" fmla="*/ 907 h 14"/>
                <a:gd name="T16" fmla="*/ 4669 w 17"/>
                <a:gd name="T17" fmla="*/ 0 h 14"/>
                <a:gd name="T18" fmla="*/ 6070 w 17"/>
                <a:gd name="T19" fmla="*/ 454 h 14"/>
                <a:gd name="T20" fmla="*/ 6537 w 17"/>
                <a:gd name="T21" fmla="*/ 136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4">
                  <a:moveTo>
                    <a:pt x="14" y="3"/>
                  </a:moveTo>
                  <a:lnTo>
                    <a:pt x="17" y="4"/>
                  </a:lnTo>
                  <a:lnTo>
                    <a:pt x="16" y="12"/>
                  </a:lnTo>
                  <a:lnTo>
                    <a:pt x="13" y="14"/>
                  </a:lnTo>
                  <a:lnTo>
                    <a:pt x="10" y="12"/>
                  </a:lnTo>
                  <a:lnTo>
                    <a:pt x="2" y="10"/>
                  </a:lnTo>
                  <a:lnTo>
                    <a:pt x="0" y="6"/>
                  </a:lnTo>
                  <a:lnTo>
                    <a:pt x="2" y="2"/>
                  </a:lnTo>
                  <a:lnTo>
                    <a:pt x="10" y="0"/>
                  </a:lnTo>
                  <a:lnTo>
                    <a:pt x="13" y="1"/>
                  </a:lnTo>
                  <a:lnTo>
                    <a:pt x="14" y="3"/>
                  </a:lnTo>
                  <a:close/>
                </a:path>
              </a:pathLst>
            </a:custGeom>
            <a:grpFill/>
            <a:ln w="12700">
              <a:solidFill>
                <a:schemeClr val="bg1"/>
              </a:solidFill>
              <a:prstDash val="solid"/>
              <a:round/>
              <a:headEnd/>
              <a:tailEnd/>
            </a:ln>
          </p:spPr>
          <p:txBody>
            <a:bodyPr/>
            <a:lstStyle/>
            <a:p>
              <a:endParaRPr lang="en-US" sz="1350" dirty="0"/>
            </a:p>
          </p:txBody>
        </p:sp>
        <p:sp>
          <p:nvSpPr>
            <p:cNvPr id="89" name="Freeform 1597"/>
            <p:cNvSpPr>
              <a:spLocks/>
            </p:cNvSpPr>
            <p:nvPr/>
          </p:nvSpPr>
          <p:spPr bwMode="auto">
            <a:xfrm>
              <a:off x="1323975" y="3211513"/>
              <a:ext cx="7938" cy="11112"/>
            </a:xfrm>
            <a:custGeom>
              <a:avLst/>
              <a:gdLst>
                <a:gd name="T0" fmla="*/ 5457 w 16"/>
                <a:gd name="T1" fmla="*/ 5264 h 19"/>
                <a:gd name="T2" fmla="*/ 7938 w 16"/>
                <a:gd name="T3" fmla="*/ 8773 h 19"/>
                <a:gd name="T4" fmla="*/ 5954 w 16"/>
                <a:gd name="T5" fmla="*/ 10527 h 19"/>
                <a:gd name="T6" fmla="*/ 5954 w 16"/>
                <a:gd name="T7" fmla="*/ 11112 h 19"/>
                <a:gd name="T8" fmla="*/ 5457 w 16"/>
                <a:gd name="T9" fmla="*/ 11112 h 19"/>
                <a:gd name="T10" fmla="*/ 1488 w 16"/>
                <a:gd name="T11" fmla="*/ 7018 h 19"/>
                <a:gd name="T12" fmla="*/ 496 w 16"/>
                <a:gd name="T13" fmla="*/ 4679 h 19"/>
                <a:gd name="T14" fmla="*/ 0 w 16"/>
                <a:gd name="T15" fmla="*/ 0 h 19"/>
                <a:gd name="T16" fmla="*/ 1985 w 16"/>
                <a:gd name="T17" fmla="*/ 2339 h 19"/>
                <a:gd name="T18" fmla="*/ 4465 w 16"/>
                <a:gd name="T19" fmla="*/ 4094 h 19"/>
                <a:gd name="T20" fmla="*/ 5457 w 16"/>
                <a:gd name="T21" fmla="*/ 5264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9">
                  <a:moveTo>
                    <a:pt x="11" y="9"/>
                  </a:moveTo>
                  <a:lnTo>
                    <a:pt x="16" y="15"/>
                  </a:lnTo>
                  <a:lnTo>
                    <a:pt x="12" y="18"/>
                  </a:lnTo>
                  <a:lnTo>
                    <a:pt x="12" y="19"/>
                  </a:lnTo>
                  <a:lnTo>
                    <a:pt x="11" y="19"/>
                  </a:lnTo>
                  <a:lnTo>
                    <a:pt x="3" y="12"/>
                  </a:lnTo>
                  <a:lnTo>
                    <a:pt x="1" y="8"/>
                  </a:lnTo>
                  <a:lnTo>
                    <a:pt x="0" y="0"/>
                  </a:lnTo>
                  <a:lnTo>
                    <a:pt x="4" y="4"/>
                  </a:lnTo>
                  <a:lnTo>
                    <a:pt x="9" y="7"/>
                  </a:lnTo>
                  <a:lnTo>
                    <a:pt x="11" y="9"/>
                  </a:lnTo>
                  <a:close/>
                </a:path>
              </a:pathLst>
            </a:custGeom>
            <a:grpFill/>
            <a:ln w="12700">
              <a:solidFill>
                <a:schemeClr val="bg1"/>
              </a:solidFill>
              <a:prstDash val="solid"/>
              <a:round/>
              <a:headEnd/>
              <a:tailEnd/>
            </a:ln>
          </p:spPr>
          <p:txBody>
            <a:bodyPr/>
            <a:lstStyle/>
            <a:p>
              <a:endParaRPr lang="en-US" sz="1350" dirty="0"/>
            </a:p>
          </p:txBody>
        </p:sp>
        <p:sp>
          <p:nvSpPr>
            <p:cNvPr id="90" name="Freeform 1599"/>
            <p:cNvSpPr>
              <a:spLocks/>
            </p:cNvSpPr>
            <p:nvPr/>
          </p:nvSpPr>
          <p:spPr bwMode="auto">
            <a:xfrm>
              <a:off x="1230313" y="3130550"/>
              <a:ext cx="31750" cy="39688"/>
            </a:xfrm>
            <a:custGeom>
              <a:avLst/>
              <a:gdLst>
                <a:gd name="T0" fmla="*/ 28773 w 64"/>
                <a:gd name="T1" fmla="*/ 10583 h 75"/>
                <a:gd name="T2" fmla="*/ 29766 w 64"/>
                <a:gd name="T3" fmla="*/ 10583 h 75"/>
                <a:gd name="T4" fmla="*/ 30758 w 64"/>
                <a:gd name="T5" fmla="*/ 12171 h 75"/>
                <a:gd name="T6" fmla="*/ 30758 w 64"/>
                <a:gd name="T7" fmla="*/ 16934 h 75"/>
                <a:gd name="T8" fmla="*/ 25797 w 64"/>
                <a:gd name="T9" fmla="*/ 15875 h 75"/>
                <a:gd name="T10" fmla="*/ 28773 w 64"/>
                <a:gd name="T11" fmla="*/ 19050 h 75"/>
                <a:gd name="T12" fmla="*/ 28773 w 64"/>
                <a:gd name="T13" fmla="*/ 22225 h 75"/>
                <a:gd name="T14" fmla="*/ 26293 w 64"/>
                <a:gd name="T15" fmla="*/ 23284 h 75"/>
                <a:gd name="T16" fmla="*/ 16371 w 64"/>
                <a:gd name="T17" fmla="*/ 17463 h 75"/>
                <a:gd name="T18" fmla="*/ 15379 w 64"/>
                <a:gd name="T19" fmla="*/ 19579 h 75"/>
                <a:gd name="T20" fmla="*/ 20836 w 64"/>
                <a:gd name="T21" fmla="*/ 23813 h 75"/>
                <a:gd name="T22" fmla="*/ 24309 w 64"/>
                <a:gd name="T23" fmla="*/ 24342 h 75"/>
                <a:gd name="T24" fmla="*/ 28277 w 64"/>
                <a:gd name="T25" fmla="*/ 24342 h 75"/>
                <a:gd name="T26" fmla="*/ 30758 w 64"/>
                <a:gd name="T27" fmla="*/ 25400 h 75"/>
                <a:gd name="T28" fmla="*/ 31750 w 64"/>
                <a:gd name="T29" fmla="*/ 33867 h 75"/>
                <a:gd name="T30" fmla="*/ 30758 w 64"/>
                <a:gd name="T31" fmla="*/ 34396 h 75"/>
                <a:gd name="T32" fmla="*/ 31254 w 64"/>
                <a:gd name="T33" fmla="*/ 37042 h 75"/>
                <a:gd name="T34" fmla="*/ 16867 w 64"/>
                <a:gd name="T35" fmla="*/ 27517 h 75"/>
                <a:gd name="T36" fmla="*/ 15875 w 64"/>
                <a:gd name="T37" fmla="*/ 24342 h 75"/>
                <a:gd name="T38" fmla="*/ 13395 w 64"/>
                <a:gd name="T39" fmla="*/ 23284 h 75"/>
                <a:gd name="T40" fmla="*/ 12898 w 64"/>
                <a:gd name="T41" fmla="*/ 28046 h 75"/>
                <a:gd name="T42" fmla="*/ 15379 w 64"/>
                <a:gd name="T43" fmla="*/ 32280 h 75"/>
                <a:gd name="T44" fmla="*/ 15379 w 64"/>
                <a:gd name="T45" fmla="*/ 39688 h 75"/>
                <a:gd name="T46" fmla="*/ 12898 w 64"/>
                <a:gd name="T47" fmla="*/ 39688 h 75"/>
                <a:gd name="T48" fmla="*/ 10418 w 64"/>
                <a:gd name="T49" fmla="*/ 39159 h 75"/>
                <a:gd name="T50" fmla="*/ 8434 w 64"/>
                <a:gd name="T51" fmla="*/ 36513 h 75"/>
                <a:gd name="T52" fmla="*/ 8434 w 64"/>
                <a:gd name="T53" fmla="*/ 35455 h 75"/>
                <a:gd name="T54" fmla="*/ 9922 w 64"/>
                <a:gd name="T55" fmla="*/ 34925 h 75"/>
                <a:gd name="T56" fmla="*/ 8434 w 64"/>
                <a:gd name="T57" fmla="*/ 32280 h 75"/>
                <a:gd name="T58" fmla="*/ 6449 w 64"/>
                <a:gd name="T59" fmla="*/ 30163 h 75"/>
                <a:gd name="T60" fmla="*/ 5953 w 64"/>
                <a:gd name="T61" fmla="*/ 27517 h 75"/>
                <a:gd name="T62" fmla="*/ 4961 w 64"/>
                <a:gd name="T63" fmla="*/ 24871 h 75"/>
                <a:gd name="T64" fmla="*/ 3473 w 64"/>
                <a:gd name="T65" fmla="*/ 24342 h 75"/>
                <a:gd name="T66" fmla="*/ 1488 w 64"/>
                <a:gd name="T67" fmla="*/ 21696 h 75"/>
                <a:gd name="T68" fmla="*/ 496 w 64"/>
                <a:gd name="T69" fmla="*/ 18521 h 75"/>
                <a:gd name="T70" fmla="*/ 496 w 64"/>
                <a:gd name="T71" fmla="*/ 15346 h 75"/>
                <a:gd name="T72" fmla="*/ 3473 w 64"/>
                <a:gd name="T73" fmla="*/ 17992 h 75"/>
                <a:gd name="T74" fmla="*/ 3473 w 64"/>
                <a:gd name="T75" fmla="*/ 15875 h 75"/>
                <a:gd name="T76" fmla="*/ 0 w 64"/>
                <a:gd name="T77" fmla="*/ 9525 h 75"/>
                <a:gd name="T78" fmla="*/ 0 w 64"/>
                <a:gd name="T79" fmla="*/ 6879 h 75"/>
                <a:gd name="T80" fmla="*/ 496 w 64"/>
                <a:gd name="T81" fmla="*/ 4233 h 75"/>
                <a:gd name="T82" fmla="*/ 2480 w 64"/>
                <a:gd name="T83" fmla="*/ 8996 h 75"/>
                <a:gd name="T84" fmla="*/ 3969 w 64"/>
                <a:gd name="T85" fmla="*/ 7408 h 75"/>
                <a:gd name="T86" fmla="*/ 4465 w 64"/>
                <a:gd name="T87" fmla="*/ 4233 h 75"/>
                <a:gd name="T88" fmla="*/ 7938 w 64"/>
                <a:gd name="T89" fmla="*/ 3175 h 75"/>
                <a:gd name="T90" fmla="*/ 9922 w 64"/>
                <a:gd name="T91" fmla="*/ 0 h 75"/>
                <a:gd name="T92" fmla="*/ 16371 w 64"/>
                <a:gd name="T93" fmla="*/ 4763 h 75"/>
                <a:gd name="T94" fmla="*/ 17859 w 64"/>
                <a:gd name="T95" fmla="*/ 7938 h 75"/>
                <a:gd name="T96" fmla="*/ 19844 w 64"/>
                <a:gd name="T97" fmla="*/ 8996 h 75"/>
                <a:gd name="T98" fmla="*/ 20340 w 64"/>
                <a:gd name="T99" fmla="*/ 7938 h 75"/>
                <a:gd name="T100" fmla="*/ 25797 w 64"/>
                <a:gd name="T101" fmla="*/ 8467 h 75"/>
                <a:gd name="T102" fmla="*/ 28773 w 64"/>
                <a:gd name="T103" fmla="*/ 10583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4" h="75">
                  <a:moveTo>
                    <a:pt x="58" y="20"/>
                  </a:moveTo>
                  <a:lnTo>
                    <a:pt x="60" y="20"/>
                  </a:lnTo>
                  <a:lnTo>
                    <a:pt x="62" y="23"/>
                  </a:lnTo>
                  <a:lnTo>
                    <a:pt x="62" y="32"/>
                  </a:lnTo>
                  <a:lnTo>
                    <a:pt x="52" y="30"/>
                  </a:lnTo>
                  <a:lnTo>
                    <a:pt x="58" y="36"/>
                  </a:lnTo>
                  <a:lnTo>
                    <a:pt x="58" y="42"/>
                  </a:lnTo>
                  <a:lnTo>
                    <a:pt x="53" y="44"/>
                  </a:lnTo>
                  <a:lnTo>
                    <a:pt x="33" y="33"/>
                  </a:lnTo>
                  <a:lnTo>
                    <a:pt x="31" y="37"/>
                  </a:lnTo>
                  <a:lnTo>
                    <a:pt x="42" y="45"/>
                  </a:lnTo>
                  <a:lnTo>
                    <a:pt x="49" y="46"/>
                  </a:lnTo>
                  <a:lnTo>
                    <a:pt x="57" y="46"/>
                  </a:lnTo>
                  <a:lnTo>
                    <a:pt x="62" y="48"/>
                  </a:lnTo>
                  <a:lnTo>
                    <a:pt x="64" y="64"/>
                  </a:lnTo>
                  <a:lnTo>
                    <a:pt x="62" y="65"/>
                  </a:lnTo>
                  <a:lnTo>
                    <a:pt x="63" y="70"/>
                  </a:lnTo>
                  <a:lnTo>
                    <a:pt x="34" y="52"/>
                  </a:lnTo>
                  <a:lnTo>
                    <a:pt x="32" y="46"/>
                  </a:lnTo>
                  <a:lnTo>
                    <a:pt x="27" y="44"/>
                  </a:lnTo>
                  <a:lnTo>
                    <a:pt x="26" y="53"/>
                  </a:lnTo>
                  <a:lnTo>
                    <a:pt x="31" y="61"/>
                  </a:lnTo>
                  <a:lnTo>
                    <a:pt x="31" y="75"/>
                  </a:lnTo>
                  <a:lnTo>
                    <a:pt x="26" y="75"/>
                  </a:lnTo>
                  <a:lnTo>
                    <a:pt x="21" y="74"/>
                  </a:lnTo>
                  <a:lnTo>
                    <a:pt x="17" y="69"/>
                  </a:lnTo>
                  <a:lnTo>
                    <a:pt x="17" y="67"/>
                  </a:lnTo>
                  <a:lnTo>
                    <a:pt x="20" y="66"/>
                  </a:lnTo>
                  <a:lnTo>
                    <a:pt x="17" y="61"/>
                  </a:lnTo>
                  <a:lnTo>
                    <a:pt x="13" y="57"/>
                  </a:lnTo>
                  <a:lnTo>
                    <a:pt x="12" y="52"/>
                  </a:lnTo>
                  <a:lnTo>
                    <a:pt x="10" y="47"/>
                  </a:lnTo>
                  <a:lnTo>
                    <a:pt x="7" y="46"/>
                  </a:lnTo>
                  <a:lnTo>
                    <a:pt x="3" y="41"/>
                  </a:lnTo>
                  <a:lnTo>
                    <a:pt x="1" y="35"/>
                  </a:lnTo>
                  <a:lnTo>
                    <a:pt x="1" y="29"/>
                  </a:lnTo>
                  <a:lnTo>
                    <a:pt x="7" y="34"/>
                  </a:lnTo>
                  <a:lnTo>
                    <a:pt x="7" y="30"/>
                  </a:lnTo>
                  <a:lnTo>
                    <a:pt x="0" y="18"/>
                  </a:lnTo>
                  <a:lnTo>
                    <a:pt x="0" y="13"/>
                  </a:lnTo>
                  <a:lnTo>
                    <a:pt x="1" y="8"/>
                  </a:lnTo>
                  <a:lnTo>
                    <a:pt x="5" y="17"/>
                  </a:lnTo>
                  <a:lnTo>
                    <a:pt x="8" y="14"/>
                  </a:lnTo>
                  <a:lnTo>
                    <a:pt x="9" y="8"/>
                  </a:lnTo>
                  <a:lnTo>
                    <a:pt x="16" y="6"/>
                  </a:lnTo>
                  <a:lnTo>
                    <a:pt x="20" y="0"/>
                  </a:lnTo>
                  <a:lnTo>
                    <a:pt x="33" y="9"/>
                  </a:lnTo>
                  <a:lnTo>
                    <a:pt x="36" y="15"/>
                  </a:lnTo>
                  <a:lnTo>
                    <a:pt x="40" y="17"/>
                  </a:lnTo>
                  <a:lnTo>
                    <a:pt x="41" y="15"/>
                  </a:lnTo>
                  <a:lnTo>
                    <a:pt x="52" y="16"/>
                  </a:lnTo>
                  <a:lnTo>
                    <a:pt x="58" y="20"/>
                  </a:lnTo>
                  <a:close/>
                </a:path>
              </a:pathLst>
            </a:custGeom>
            <a:grpFill/>
            <a:ln w="12700">
              <a:solidFill>
                <a:schemeClr val="bg1"/>
              </a:solidFill>
              <a:prstDash val="solid"/>
              <a:round/>
              <a:headEnd/>
              <a:tailEnd/>
            </a:ln>
          </p:spPr>
          <p:txBody>
            <a:bodyPr/>
            <a:lstStyle/>
            <a:p>
              <a:endParaRPr lang="en-US" sz="1350" dirty="0"/>
            </a:p>
          </p:txBody>
        </p:sp>
        <p:sp>
          <p:nvSpPr>
            <p:cNvPr id="91" name="Freeform 1601"/>
            <p:cNvSpPr>
              <a:spLocks/>
            </p:cNvSpPr>
            <p:nvPr/>
          </p:nvSpPr>
          <p:spPr bwMode="auto">
            <a:xfrm>
              <a:off x="1290638" y="3216275"/>
              <a:ext cx="41275" cy="66675"/>
            </a:xfrm>
            <a:custGeom>
              <a:avLst/>
              <a:gdLst>
                <a:gd name="T0" fmla="*/ 24034 w 79"/>
                <a:gd name="T1" fmla="*/ 17190 h 128"/>
                <a:gd name="T2" fmla="*/ 29781 w 79"/>
                <a:gd name="T3" fmla="*/ 23961 h 128"/>
                <a:gd name="T4" fmla="*/ 27168 w 79"/>
                <a:gd name="T5" fmla="*/ 27087 h 128"/>
                <a:gd name="T6" fmla="*/ 30303 w 79"/>
                <a:gd name="T7" fmla="*/ 28649 h 128"/>
                <a:gd name="T8" fmla="*/ 36573 w 79"/>
                <a:gd name="T9" fmla="*/ 36463 h 128"/>
                <a:gd name="T10" fmla="*/ 28736 w 79"/>
                <a:gd name="T11" fmla="*/ 34900 h 128"/>
                <a:gd name="T12" fmla="*/ 31348 w 79"/>
                <a:gd name="T13" fmla="*/ 39588 h 128"/>
                <a:gd name="T14" fmla="*/ 34483 w 79"/>
                <a:gd name="T15" fmla="*/ 39588 h 128"/>
                <a:gd name="T16" fmla="*/ 37618 w 79"/>
                <a:gd name="T17" fmla="*/ 44276 h 128"/>
                <a:gd name="T18" fmla="*/ 37095 w 79"/>
                <a:gd name="T19" fmla="*/ 46881 h 128"/>
                <a:gd name="T20" fmla="*/ 40753 w 79"/>
                <a:gd name="T21" fmla="*/ 47402 h 128"/>
                <a:gd name="T22" fmla="*/ 39708 w 79"/>
                <a:gd name="T23" fmla="*/ 51569 h 128"/>
                <a:gd name="T24" fmla="*/ 39185 w 79"/>
                <a:gd name="T25" fmla="*/ 55736 h 128"/>
                <a:gd name="T26" fmla="*/ 41275 w 79"/>
                <a:gd name="T27" fmla="*/ 58862 h 128"/>
                <a:gd name="T28" fmla="*/ 40753 w 79"/>
                <a:gd name="T29" fmla="*/ 66154 h 128"/>
                <a:gd name="T30" fmla="*/ 35005 w 79"/>
                <a:gd name="T31" fmla="*/ 66675 h 128"/>
                <a:gd name="T32" fmla="*/ 31348 w 79"/>
                <a:gd name="T33" fmla="*/ 57299 h 128"/>
                <a:gd name="T34" fmla="*/ 28736 w 79"/>
                <a:gd name="T35" fmla="*/ 50527 h 128"/>
                <a:gd name="T36" fmla="*/ 20376 w 79"/>
                <a:gd name="T37" fmla="*/ 44797 h 128"/>
                <a:gd name="T38" fmla="*/ 17764 w 79"/>
                <a:gd name="T39" fmla="*/ 43755 h 128"/>
                <a:gd name="T40" fmla="*/ 17764 w 79"/>
                <a:gd name="T41" fmla="*/ 39588 h 128"/>
                <a:gd name="T42" fmla="*/ 18809 w 79"/>
                <a:gd name="T43" fmla="*/ 32296 h 128"/>
                <a:gd name="T44" fmla="*/ 17241 w 79"/>
                <a:gd name="T45" fmla="*/ 29170 h 128"/>
                <a:gd name="T46" fmla="*/ 10972 w 79"/>
                <a:gd name="T47" fmla="*/ 31254 h 128"/>
                <a:gd name="T48" fmla="*/ 9404 w 79"/>
                <a:gd name="T49" fmla="*/ 25003 h 128"/>
                <a:gd name="T50" fmla="*/ 11494 w 79"/>
                <a:gd name="T51" fmla="*/ 8334 h 128"/>
                <a:gd name="T52" fmla="*/ 9404 w 79"/>
                <a:gd name="T53" fmla="*/ 12502 h 128"/>
                <a:gd name="T54" fmla="*/ 2612 w 79"/>
                <a:gd name="T55" fmla="*/ 17190 h 128"/>
                <a:gd name="T56" fmla="*/ 1045 w 79"/>
                <a:gd name="T57" fmla="*/ 12502 h 128"/>
                <a:gd name="T58" fmla="*/ 2612 w 79"/>
                <a:gd name="T59" fmla="*/ 3125 h 128"/>
                <a:gd name="T60" fmla="*/ 3135 w 79"/>
                <a:gd name="T61" fmla="*/ 0 h 128"/>
                <a:gd name="T62" fmla="*/ 8359 w 79"/>
                <a:gd name="T63" fmla="*/ 2084 h 128"/>
                <a:gd name="T64" fmla="*/ 12539 w 79"/>
                <a:gd name="T65" fmla="*/ 521 h 128"/>
                <a:gd name="T66" fmla="*/ 15674 w 79"/>
                <a:gd name="T67" fmla="*/ 7293 h 128"/>
                <a:gd name="T68" fmla="*/ 15152 w 79"/>
                <a:gd name="T69" fmla="*/ 11460 h 128"/>
                <a:gd name="T70" fmla="*/ 22466 w 79"/>
                <a:gd name="T71" fmla="*/ 13543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 h="128">
                  <a:moveTo>
                    <a:pt x="43" y="26"/>
                  </a:moveTo>
                  <a:lnTo>
                    <a:pt x="46" y="33"/>
                  </a:lnTo>
                  <a:lnTo>
                    <a:pt x="56" y="43"/>
                  </a:lnTo>
                  <a:lnTo>
                    <a:pt x="57" y="46"/>
                  </a:lnTo>
                  <a:lnTo>
                    <a:pt x="58" y="51"/>
                  </a:lnTo>
                  <a:lnTo>
                    <a:pt x="52" y="52"/>
                  </a:lnTo>
                  <a:lnTo>
                    <a:pt x="54" y="54"/>
                  </a:lnTo>
                  <a:lnTo>
                    <a:pt x="58" y="55"/>
                  </a:lnTo>
                  <a:lnTo>
                    <a:pt x="60" y="54"/>
                  </a:lnTo>
                  <a:lnTo>
                    <a:pt x="70" y="70"/>
                  </a:lnTo>
                  <a:lnTo>
                    <a:pt x="55" y="60"/>
                  </a:lnTo>
                  <a:lnTo>
                    <a:pt x="55" y="67"/>
                  </a:lnTo>
                  <a:lnTo>
                    <a:pt x="61" y="72"/>
                  </a:lnTo>
                  <a:lnTo>
                    <a:pt x="60" y="76"/>
                  </a:lnTo>
                  <a:lnTo>
                    <a:pt x="63" y="78"/>
                  </a:lnTo>
                  <a:lnTo>
                    <a:pt x="66" y="76"/>
                  </a:lnTo>
                  <a:lnTo>
                    <a:pt x="72" y="81"/>
                  </a:lnTo>
                  <a:lnTo>
                    <a:pt x="72" y="85"/>
                  </a:lnTo>
                  <a:lnTo>
                    <a:pt x="70" y="86"/>
                  </a:lnTo>
                  <a:lnTo>
                    <a:pt x="71" y="90"/>
                  </a:lnTo>
                  <a:lnTo>
                    <a:pt x="75" y="89"/>
                  </a:lnTo>
                  <a:lnTo>
                    <a:pt x="78" y="91"/>
                  </a:lnTo>
                  <a:lnTo>
                    <a:pt x="78" y="97"/>
                  </a:lnTo>
                  <a:lnTo>
                    <a:pt x="76" y="99"/>
                  </a:lnTo>
                  <a:lnTo>
                    <a:pt x="72" y="109"/>
                  </a:lnTo>
                  <a:lnTo>
                    <a:pt x="75" y="107"/>
                  </a:lnTo>
                  <a:lnTo>
                    <a:pt x="78" y="109"/>
                  </a:lnTo>
                  <a:lnTo>
                    <a:pt x="79" y="113"/>
                  </a:lnTo>
                  <a:lnTo>
                    <a:pt x="77" y="115"/>
                  </a:lnTo>
                  <a:lnTo>
                    <a:pt x="78" y="127"/>
                  </a:lnTo>
                  <a:lnTo>
                    <a:pt x="75" y="124"/>
                  </a:lnTo>
                  <a:lnTo>
                    <a:pt x="67" y="128"/>
                  </a:lnTo>
                  <a:lnTo>
                    <a:pt x="63" y="106"/>
                  </a:lnTo>
                  <a:lnTo>
                    <a:pt x="60" y="110"/>
                  </a:lnTo>
                  <a:lnTo>
                    <a:pt x="56" y="108"/>
                  </a:lnTo>
                  <a:lnTo>
                    <a:pt x="55" y="97"/>
                  </a:lnTo>
                  <a:lnTo>
                    <a:pt x="49" y="92"/>
                  </a:lnTo>
                  <a:lnTo>
                    <a:pt x="39" y="86"/>
                  </a:lnTo>
                  <a:lnTo>
                    <a:pt x="36" y="87"/>
                  </a:lnTo>
                  <a:lnTo>
                    <a:pt x="34" y="84"/>
                  </a:lnTo>
                  <a:lnTo>
                    <a:pt x="24" y="79"/>
                  </a:lnTo>
                  <a:lnTo>
                    <a:pt x="34" y="76"/>
                  </a:lnTo>
                  <a:lnTo>
                    <a:pt x="32" y="66"/>
                  </a:lnTo>
                  <a:lnTo>
                    <a:pt x="36" y="62"/>
                  </a:lnTo>
                  <a:lnTo>
                    <a:pt x="35" y="58"/>
                  </a:lnTo>
                  <a:lnTo>
                    <a:pt x="33" y="56"/>
                  </a:lnTo>
                  <a:lnTo>
                    <a:pt x="27" y="59"/>
                  </a:lnTo>
                  <a:lnTo>
                    <a:pt x="21" y="60"/>
                  </a:lnTo>
                  <a:lnTo>
                    <a:pt x="16" y="55"/>
                  </a:lnTo>
                  <a:lnTo>
                    <a:pt x="18" y="48"/>
                  </a:lnTo>
                  <a:lnTo>
                    <a:pt x="23" y="43"/>
                  </a:lnTo>
                  <a:lnTo>
                    <a:pt x="22" y="16"/>
                  </a:lnTo>
                  <a:lnTo>
                    <a:pt x="21" y="15"/>
                  </a:lnTo>
                  <a:lnTo>
                    <a:pt x="18" y="24"/>
                  </a:lnTo>
                  <a:lnTo>
                    <a:pt x="12" y="24"/>
                  </a:lnTo>
                  <a:lnTo>
                    <a:pt x="5" y="33"/>
                  </a:lnTo>
                  <a:lnTo>
                    <a:pt x="0" y="33"/>
                  </a:lnTo>
                  <a:lnTo>
                    <a:pt x="2" y="24"/>
                  </a:lnTo>
                  <a:lnTo>
                    <a:pt x="10" y="11"/>
                  </a:lnTo>
                  <a:lnTo>
                    <a:pt x="5" y="6"/>
                  </a:lnTo>
                  <a:lnTo>
                    <a:pt x="4" y="2"/>
                  </a:lnTo>
                  <a:lnTo>
                    <a:pt x="6" y="0"/>
                  </a:lnTo>
                  <a:lnTo>
                    <a:pt x="13" y="0"/>
                  </a:lnTo>
                  <a:lnTo>
                    <a:pt x="16" y="4"/>
                  </a:lnTo>
                  <a:lnTo>
                    <a:pt x="21" y="0"/>
                  </a:lnTo>
                  <a:lnTo>
                    <a:pt x="24" y="1"/>
                  </a:lnTo>
                  <a:lnTo>
                    <a:pt x="30" y="7"/>
                  </a:lnTo>
                  <a:lnTo>
                    <a:pt x="30" y="14"/>
                  </a:lnTo>
                  <a:lnTo>
                    <a:pt x="28" y="17"/>
                  </a:lnTo>
                  <a:lnTo>
                    <a:pt x="29" y="22"/>
                  </a:lnTo>
                  <a:lnTo>
                    <a:pt x="36" y="22"/>
                  </a:lnTo>
                  <a:lnTo>
                    <a:pt x="43" y="26"/>
                  </a:lnTo>
                  <a:close/>
                </a:path>
              </a:pathLst>
            </a:custGeom>
            <a:grpFill/>
            <a:ln w="12700">
              <a:solidFill>
                <a:schemeClr val="bg1"/>
              </a:solidFill>
              <a:prstDash val="solid"/>
              <a:round/>
              <a:headEnd/>
              <a:tailEnd/>
            </a:ln>
          </p:spPr>
          <p:txBody>
            <a:bodyPr/>
            <a:lstStyle/>
            <a:p>
              <a:endParaRPr lang="en-US" sz="1350" dirty="0"/>
            </a:p>
          </p:txBody>
        </p:sp>
        <p:sp>
          <p:nvSpPr>
            <p:cNvPr id="92" name="Freeform 1603"/>
            <p:cNvSpPr>
              <a:spLocks/>
            </p:cNvSpPr>
            <p:nvPr/>
          </p:nvSpPr>
          <p:spPr bwMode="auto">
            <a:xfrm>
              <a:off x="1336675" y="3232150"/>
              <a:ext cx="20638" cy="34925"/>
            </a:xfrm>
            <a:custGeom>
              <a:avLst/>
              <a:gdLst>
                <a:gd name="T0" fmla="*/ 9233 w 38"/>
                <a:gd name="T1" fmla="*/ 28273 h 63"/>
                <a:gd name="T2" fmla="*/ 10319 w 38"/>
                <a:gd name="T3" fmla="*/ 28273 h 63"/>
                <a:gd name="T4" fmla="*/ 11405 w 38"/>
                <a:gd name="T5" fmla="*/ 26610 h 63"/>
                <a:gd name="T6" fmla="*/ 11948 w 38"/>
                <a:gd name="T7" fmla="*/ 24392 h 63"/>
                <a:gd name="T8" fmla="*/ 13578 w 38"/>
                <a:gd name="T9" fmla="*/ 26610 h 63"/>
                <a:gd name="T10" fmla="*/ 13578 w 38"/>
                <a:gd name="T11" fmla="*/ 29936 h 63"/>
                <a:gd name="T12" fmla="*/ 13578 w 38"/>
                <a:gd name="T13" fmla="*/ 32153 h 63"/>
                <a:gd name="T14" fmla="*/ 16836 w 38"/>
                <a:gd name="T15" fmla="*/ 34925 h 63"/>
                <a:gd name="T16" fmla="*/ 19552 w 38"/>
                <a:gd name="T17" fmla="*/ 34371 h 63"/>
                <a:gd name="T18" fmla="*/ 20638 w 38"/>
                <a:gd name="T19" fmla="*/ 33816 h 63"/>
                <a:gd name="T20" fmla="*/ 20095 w 38"/>
                <a:gd name="T21" fmla="*/ 31044 h 63"/>
                <a:gd name="T22" fmla="*/ 18466 w 38"/>
                <a:gd name="T23" fmla="*/ 28273 h 63"/>
                <a:gd name="T24" fmla="*/ 19009 w 38"/>
                <a:gd name="T25" fmla="*/ 14968 h 63"/>
                <a:gd name="T26" fmla="*/ 14121 w 38"/>
                <a:gd name="T27" fmla="*/ 554 h 63"/>
                <a:gd name="T28" fmla="*/ 12491 w 38"/>
                <a:gd name="T29" fmla="*/ 0 h 63"/>
                <a:gd name="T30" fmla="*/ 7060 w 38"/>
                <a:gd name="T31" fmla="*/ 2217 h 63"/>
                <a:gd name="T32" fmla="*/ 5974 w 38"/>
                <a:gd name="T33" fmla="*/ 3881 h 63"/>
                <a:gd name="T34" fmla="*/ 3259 w 38"/>
                <a:gd name="T35" fmla="*/ 5544 h 63"/>
                <a:gd name="T36" fmla="*/ 4888 w 38"/>
                <a:gd name="T37" fmla="*/ 7207 h 63"/>
                <a:gd name="T38" fmla="*/ 4888 w 38"/>
                <a:gd name="T39" fmla="*/ 8870 h 63"/>
                <a:gd name="T40" fmla="*/ 3259 w 38"/>
                <a:gd name="T41" fmla="*/ 9424 h 63"/>
                <a:gd name="T42" fmla="*/ 3259 w 38"/>
                <a:gd name="T43" fmla="*/ 11642 h 63"/>
                <a:gd name="T44" fmla="*/ 2172 w 38"/>
                <a:gd name="T45" fmla="*/ 16077 h 63"/>
                <a:gd name="T46" fmla="*/ 2716 w 38"/>
                <a:gd name="T47" fmla="*/ 17185 h 63"/>
                <a:gd name="T48" fmla="*/ 2172 w 38"/>
                <a:gd name="T49" fmla="*/ 18848 h 63"/>
                <a:gd name="T50" fmla="*/ 0 w 38"/>
                <a:gd name="T51" fmla="*/ 22175 h 63"/>
                <a:gd name="T52" fmla="*/ 1629 w 38"/>
                <a:gd name="T53" fmla="*/ 25501 h 63"/>
                <a:gd name="T54" fmla="*/ 4888 w 38"/>
                <a:gd name="T55" fmla="*/ 26610 h 63"/>
                <a:gd name="T56" fmla="*/ 5974 w 38"/>
                <a:gd name="T57" fmla="*/ 24946 h 63"/>
                <a:gd name="T58" fmla="*/ 5974 w 38"/>
                <a:gd name="T59" fmla="*/ 19403 h 63"/>
                <a:gd name="T60" fmla="*/ 7603 w 38"/>
                <a:gd name="T61" fmla="*/ 22729 h 63"/>
                <a:gd name="T62" fmla="*/ 9776 w 38"/>
                <a:gd name="T63" fmla="*/ 21620 h 63"/>
                <a:gd name="T64" fmla="*/ 9776 w 38"/>
                <a:gd name="T65" fmla="*/ 13859 h 63"/>
                <a:gd name="T66" fmla="*/ 11405 w 38"/>
                <a:gd name="T67" fmla="*/ 21620 h 63"/>
                <a:gd name="T68" fmla="*/ 11405 w 38"/>
                <a:gd name="T69" fmla="*/ 24392 h 63"/>
                <a:gd name="T70" fmla="*/ 9233 w 38"/>
                <a:gd name="T71" fmla="*/ 28273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8" h="63">
                  <a:moveTo>
                    <a:pt x="17" y="51"/>
                  </a:moveTo>
                  <a:lnTo>
                    <a:pt x="19" y="51"/>
                  </a:lnTo>
                  <a:lnTo>
                    <a:pt x="21" y="48"/>
                  </a:lnTo>
                  <a:lnTo>
                    <a:pt x="22" y="44"/>
                  </a:lnTo>
                  <a:lnTo>
                    <a:pt x="25" y="48"/>
                  </a:lnTo>
                  <a:lnTo>
                    <a:pt x="25" y="54"/>
                  </a:lnTo>
                  <a:lnTo>
                    <a:pt x="25" y="58"/>
                  </a:lnTo>
                  <a:lnTo>
                    <a:pt x="31" y="63"/>
                  </a:lnTo>
                  <a:lnTo>
                    <a:pt x="36" y="62"/>
                  </a:lnTo>
                  <a:lnTo>
                    <a:pt x="38" y="61"/>
                  </a:lnTo>
                  <a:lnTo>
                    <a:pt x="37" y="56"/>
                  </a:lnTo>
                  <a:lnTo>
                    <a:pt x="34" y="51"/>
                  </a:lnTo>
                  <a:lnTo>
                    <a:pt x="35" y="27"/>
                  </a:lnTo>
                  <a:lnTo>
                    <a:pt x="26" y="1"/>
                  </a:lnTo>
                  <a:lnTo>
                    <a:pt x="23" y="0"/>
                  </a:lnTo>
                  <a:lnTo>
                    <a:pt x="13" y="4"/>
                  </a:lnTo>
                  <a:lnTo>
                    <a:pt x="11" y="7"/>
                  </a:lnTo>
                  <a:lnTo>
                    <a:pt x="6" y="10"/>
                  </a:lnTo>
                  <a:lnTo>
                    <a:pt x="9" y="13"/>
                  </a:lnTo>
                  <a:lnTo>
                    <a:pt x="9" y="16"/>
                  </a:lnTo>
                  <a:lnTo>
                    <a:pt x="6" y="17"/>
                  </a:lnTo>
                  <a:lnTo>
                    <a:pt x="6" y="21"/>
                  </a:lnTo>
                  <a:lnTo>
                    <a:pt x="4" y="29"/>
                  </a:lnTo>
                  <a:lnTo>
                    <a:pt x="5" y="31"/>
                  </a:lnTo>
                  <a:lnTo>
                    <a:pt x="4" y="34"/>
                  </a:lnTo>
                  <a:lnTo>
                    <a:pt x="0" y="40"/>
                  </a:lnTo>
                  <a:lnTo>
                    <a:pt x="3" y="46"/>
                  </a:lnTo>
                  <a:lnTo>
                    <a:pt x="9" y="48"/>
                  </a:lnTo>
                  <a:lnTo>
                    <a:pt x="11" y="45"/>
                  </a:lnTo>
                  <a:lnTo>
                    <a:pt x="11" y="35"/>
                  </a:lnTo>
                  <a:lnTo>
                    <a:pt x="14" y="41"/>
                  </a:lnTo>
                  <a:lnTo>
                    <a:pt x="18" y="39"/>
                  </a:lnTo>
                  <a:lnTo>
                    <a:pt x="18" y="25"/>
                  </a:lnTo>
                  <a:lnTo>
                    <a:pt x="21" y="39"/>
                  </a:lnTo>
                  <a:lnTo>
                    <a:pt x="21" y="44"/>
                  </a:lnTo>
                  <a:lnTo>
                    <a:pt x="17" y="51"/>
                  </a:lnTo>
                  <a:close/>
                </a:path>
              </a:pathLst>
            </a:custGeom>
            <a:grpFill/>
            <a:ln w="12700">
              <a:solidFill>
                <a:schemeClr val="bg1"/>
              </a:solidFill>
              <a:prstDash val="solid"/>
              <a:round/>
              <a:headEnd/>
              <a:tailEnd/>
            </a:ln>
          </p:spPr>
          <p:txBody>
            <a:bodyPr/>
            <a:lstStyle/>
            <a:p>
              <a:endParaRPr lang="en-US" sz="1350" dirty="0"/>
            </a:p>
          </p:txBody>
        </p:sp>
        <p:sp>
          <p:nvSpPr>
            <p:cNvPr id="93" name="Freeform 1605"/>
            <p:cNvSpPr>
              <a:spLocks/>
            </p:cNvSpPr>
            <p:nvPr/>
          </p:nvSpPr>
          <p:spPr bwMode="auto">
            <a:xfrm>
              <a:off x="1303338" y="3262313"/>
              <a:ext cx="11112" cy="20637"/>
            </a:xfrm>
            <a:custGeom>
              <a:avLst/>
              <a:gdLst>
                <a:gd name="T0" fmla="*/ 5051 w 22"/>
                <a:gd name="T1" fmla="*/ 8557 h 41"/>
                <a:gd name="T2" fmla="*/ 6566 w 22"/>
                <a:gd name="T3" fmla="*/ 9060 h 41"/>
                <a:gd name="T4" fmla="*/ 11112 w 22"/>
                <a:gd name="T5" fmla="*/ 19127 h 41"/>
                <a:gd name="T6" fmla="*/ 9597 w 22"/>
                <a:gd name="T7" fmla="*/ 20637 h 41"/>
                <a:gd name="T8" fmla="*/ 6566 w 22"/>
                <a:gd name="T9" fmla="*/ 18120 h 41"/>
                <a:gd name="T10" fmla="*/ 505 w 22"/>
                <a:gd name="T11" fmla="*/ 6543 h 41"/>
                <a:gd name="T12" fmla="*/ 0 w 22"/>
                <a:gd name="T13" fmla="*/ 2013 h 41"/>
                <a:gd name="T14" fmla="*/ 505 w 22"/>
                <a:gd name="T15" fmla="*/ 0 h 41"/>
                <a:gd name="T16" fmla="*/ 4041 w 22"/>
                <a:gd name="T17" fmla="*/ 2517 h 41"/>
                <a:gd name="T18" fmla="*/ 5051 w 22"/>
                <a:gd name="T19" fmla="*/ 855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41">
                  <a:moveTo>
                    <a:pt x="10" y="17"/>
                  </a:moveTo>
                  <a:lnTo>
                    <a:pt x="13" y="18"/>
                  </a:lnTo>
                  <a:lnTo>
                    <a:pt x="22" y="38"/>
                  </a:lnTo>
                  <a:lnTo>
                    <a:pt x="19" y="41"/>
                  </a:lnTo>
                  <a:lnTo>
                    <a:pt x="13" y="36"/>
                  </a:lnTo>
                  <a:lnTo>
                    <a:pt x="1" y="13"/>
                  </a:lnTo>
                  <a:lnTo>
                    <a:pt x="0" y="4"/>
                  </a:lnTo>
                  <a:lnTo>
                    <a:pt x="1" y="0"/>
                  </a:lnTo>
                  <a:lnTo>
                    <a:pt x="8" y="5"/>
                  </a:lnTo>
                  <a:lnTo>
                    <a:pt x="10" y="17"/>
                  </a:lnTo>
                  <a:close/>
                </a:path>
              </a:pathLst>
            </a:custGeom>
            <a:grpFill/>
            <a:ln w="12700">
              <a:solidFill>
                <a:schemeClr val="bg1"/>
              </a:solidFill>
              <a:prstDash val="solid"/>
              <a:round/>
              <a:headEnd/>
              <a:tailEnd/>
            </a:ln>
          </p:spPr>
          <p:txBody>
            <a:bodyPr/>
            <a:lstStyle/>
            <a:p>
              <a:endParaRPr lang="en-US" sz="1350" dirty="0"/>
            </a:p>
          </p:txBody>
        </p:sp>
        <p:sp>
          <p:nvSpPr>
            <p:cNvPr id="94" name="Freeform 1607"/>
            <p:cNvSpPr>
              <a:spLocks/>
            </p:cNvSpPr>
            <p:nvPr/>
          </p:nvSpPr>
          <p:spPr bwMode="auto">
            <a:xfrm>
              <a:off x="1341438" y="3260725"/>
              <a:ext cx="6350" cy="9525"/>
            </a:xfrm>
            <a:custGeom>
              <a:avLst/>
              <a:gdLst>
                <a:gd name="T0" fmla="*/ 0 w 11"/>
                <a:gd name="T1" fmla="*/ 0 h 21"/>
                <a:gd name="T2" fmla="*/ 5195 w 11"/>
                <a:gd name="T3" fmla="*/ 3629 h 21"/>
                <a:gd name="T4" fmla="*/ 6350 w 11"/>
                <a:gd name="T5" fmla="*/ 8618 h 21"/>
                <a:gd name="T6" fmla="*/ 4041 w 11"/>
                <a:gd name="T7" fmla="*/ 9525 h 21"/>
                <a:gd name="T8" fmla="*/ 1155 w 11"/>
                <a:gd name="T9" fmla="*/ 5443 h 21"/>
                <a:gd name="T10" fmla="*/ 1732 w 11"/>
                <a:gd name="T11" fmla="*/ 4989 h 21"/>
                <a:gd name="T12" fmla="*/ 0 w 11"/>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21">
                  <a:moveTo>
                    <a:pt x="0" y="0"/>
                  </a:moveTo>
                  <a:lnTo>
                    <a:pt x="9" y="8"/>
                  </a:lnTo>
                  <a:lnTo>
                    <a:pt x="11" y="19"/>
                  </a:lnTo>
                  <a:lnTo>
                    <a:pt x="7" y="21"/>
                  </a:lnTo>
                  <a:lnTo>
                    <a:pt x="2" y="12"/>
                  </a:lnTo>
                  <a:lnTo>
                    <a:pt x="3" y="11"/>
                  </a:lnTo>
                  <a:lnTo>
                    <a:pt x="0" y="0"/>
                  </a:lnTo>
                  <a:close/>
                </a:path>
              </a:pathLst>
            </a:custGeom>
            <a:grpFill/>
            <a:ln w="12700">
              <a:solidFill>
                <a:schemeClr val="bg1"/>
              </a:solidFill>
              <a:prstDash val="solid"/>
              <a:round/>
              <a:headEnd/>
              <a:tailEnd/>
            </a:ln>
          </p:spPr>
          <p:txBody>
            <a:bodyPr/>
            <a:lstStyle/>
            <a:p>
              <a:endParaRPr lang="en-US" sz="1350" dirty="0"/>
            </a:p>
          </p:txBody>
        </p:sp>
        <p:sp>
          <p:nvSpPr>
            <p:cNvPr id="95" name="Freeform 1609"/>
            <p:cNvSpPr>
              <a:spLocks/>
            </p:cNvSpPr>
            <p:nvPr/>
          </p:nvSpPr>
          <p:spPr bwMode="auto">
            <a:xfrm>
              <a:off x="242888" y="3392488"/>
              <a:ext cx="14287" cy="12700"/>
            </a:xfrm>
            <a:custGeom>
              <a:avLst/>
              <a:gdLst>
                <a:gd name="T0" fmla="*/ 529 w 27"/>
                <a:gd name="T1" fmla="*/ 1104 h 23"/>
                <a:gd name="T2" fmla="*/ 0 w 27"/>
                <a:gd name="T3" fmla="*/ 552 h 23"/>
                <a:gd name="T4" fmla="*/ 0 w 27"/>
                <a:gd name="T5" fmla="*/ 0 h 23"/>
                <a:gd name="T6" fmla="*/ 5291 w 27"/>
                <a:gd name="T7" fmla="*/ 0 h 23"/>
                <a:gd name="T8" fmla="*/ 6879 w 27"/>
                <a:gd name="T9" fmla="*/ 1104 h 23"/>
                <a:gd name="T10" fmla="*/ 8466 w 27"/>
                <a:gd name="T11" fmla="*/ 3313 h 23"/>
                <a:gd name="T12" fmla="*/ 14287 w 27"/>
                <a:gd name="T13" fmla="*/ 3865 h 23"/>
                <a:gd name="T14" fmla="*/ 13229 w 27"/>
                <a:gd name="T15" fmla="*/ 5522 h 23"/>
                <a:gd name="T16" fmla="*/ 11112 w 27"/>
                <a:gd name="T17" fmla="*/ 6626 h 23"/>
                <a:gd name="T18" fmla="*/ 11112 w 27"/>
                <a:gd name="T19" fmla="*/ 10491 h 23"/>
                <a:gd name="T20" fmla="*/ 8996 w 27"/>
                <a:gd name="T21" fmla="*/ 12700 h 23"/>
                <a:gd name="T22" fmla="*/ 4762 w 27"/>
                <a:gd name="T23" fmla="*/ 11043 h 23"/>
                <a:gd name="T24" fmla="*/ 6350 w 27"/>
                <a:gd name="T25" fmla="*/ 6626 h 23"/>
                <a:gd name="T26" fmla="*/ 3704 w 27"/>
                <a:gd name="T27" fmla="*/ 4417 h 23"/>
                <a:gd name="T28" fmla="*/ 529 w 27"/>
                <a:gd name="T29" fmla="*/ 2761 h 23"/>
                <a:gd name="T30" fmla="*/ 529 w 27"/>
                <a:gd name="T31" fmla="*/ 1104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23">
                  <a:moveTo>
                    <a:pt x="1" y="2"/>
                  </a:moveTo>
                  <a:lnTo>
                    <a:pt x="0" y="1"/>
                  </a:lnTo>
                  <a:lnTo>
                    <a:pt x="0" y="0"/>
                  </a:lnTo>
                  <a:lnTo>
                    <a:pt x="10" y="0"/>
                  </a:lnTo>
                  <a:lnTo>
                    <a:pt x="13" y="2"/>
                  </a:lnTo>
                  <a:lnTo>
                    <a:pt x="16" y="6"/>
                  </a:lnTo>
                  <a:lnTo>
                    <a:pt x="27" y="7"/>
                  </a:lnTo>
                  <a:lnTo>
                    <a:pt x="25" y="10"/>
                  </a:lnTo>
                  <a:lnTo>
                    <a:pt x="21" y="12"/>
                  </a:lnTo>
                  <a:lnTo>
                    <a:pt x="21" y="19"/>
                  </a:lnTo>
                  <a:lnTo>
                    <a:pt x="17" y="23"/>
                  </a:lnTo>
                  <a:lnTo>
                    <a:pt x="9" y="20"/>
                  </a:lnTo>
                  <a:lnTo>
                    <a:pt x="12" y="12"/>
                  </a:lnTo>
                  <a:lnTo>
                    <a:pt x="7" y="8"/>
                  </a:lnTo>
                  <a:lnTo>
                    <a:pt x="1" y="5"/>
                  </a:lnTo>
                  <a:lnTo>
                    <a:pt x="1" y="2"/>
                  </a:lnTo>
                  <a:close/>
                </a:path>
              </a:pathLst>
            </a:custGeom>
            <a:grpFill/>
            <a:ln w="12700">
              <a:solidFill>
                <a:schemeClr val="bg1"/>
              </a:solidFill>
              <a:prstDash val="solid"/>
              <a:round/>
              <a:headEnd/>
              <a:tailEnd/>
            </a:ln>
          </p:spPr>
          <p:txBody>
            <a:bodyPr/>
            <a:lstStyle/>
            <a:p>
              <a:endParaRPr lang="en-US" sz="1350" dirty="0"/>
            </a:p>
          </p:txBody>
        </p:sp>
        <p:sp>
          <p:nvSpPr>
            <p:cNvPr id="96" name="Freeform 1611"/>
            <p:cNvSpPr>
              <a:spLocks/>
            </p:cNvSpPr>
            <p:nvPr/>
          </p:nvSpPr>
          <p:spPr bwMode="auto">
            <a:xfrm>
              <a:off x="257175" y="3394075"/>
              <a:ext cx="14288" cy="7938"/>
            </a:xfrm>
            <a:custGeom>
              <a:avLst/>
              <a:gdLst>
                <a:gd name="T0" fmla="*/ 0 w 26"/>
                <a:gd name="T1" fmla="*/ 7938 h 18"/>
                <a:gd name="T2" fmla="*/ 550 w 26"/>
                <a:gd name="T3" fmla="*/ 7056 h 18"/>
                <a:gd name="T4" fmla="*/ 9342 w 26"/>
                <a:gd name="T5" fmla="*/ 4410 h 18"/>
                <a:gd name="T6" fmla="*/ 11540 w 26"/>
                <a:gd name="T7" fmla="*/ 0 h 18"/>
                <a:gd name="T8" fmla="*/ 14288 w 26"/>
                <a:gd name="T9" fmla="*/ 882 h 18"/>
                <a:gd name="T10" fmla="*/ 13738 w 26"/>
                <a:gd name="T11" fmla="*/ 2646 h 18"/>
                <a:gd name="T12" fmla="*/ 10991 w 26"/>
                <a:gd name="T13" fmla="*/ 6174 h 18"/>
                <a:gd name="T14" fmla="*/ 0 w 26"/>
                <a:gd name="T15" fmla="*/ 7938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0" y="18"/>
                  </a:moveTo>
                  <a:lnTo>
                    <a:pt x="1" y="16"/>
                  </a:lnTo>
                  <a:lnTo>
                    <a:pt x="17" y="10"/>
                  </a:lnTo>
                  <a:lnTo>
                    <a:pt x="21" y="0"/>
                  </a:lnTo>
                  <a:lnTo>
                    <a:pt x="26" y="2"/>
                  </a:lnTo>
                  <a:lnTo>
                    <a:pt x="25" y="6"/>
                  </a:lnTo>
                  <a:lnTo>
                    <a:pt x="20" y="14"/>
                  </a:lnTo>
                  <a:lnTo>
                    <a:pt x="0" y="18"/>
                  </a:lnTo>
                  <a:close/>
                </a:path>
              </a:pathLst>
            </a:custGeom>
            <a:grpFill/>
            <a:ln w="12700">
              <a:solidFill>
                <a:schemeClr val="bg1"/>
              </a:solidFill>
              <a:prstDash val="solid"/>
              <a:round/>
              <a:headEnd/>
              <a:tailEnd/>
            </a:ln>
          </p:spPr>
          <p:txBody>
            <a:bodyPr/>
            <a:lstStyle/>
            <a:p>
              <a:endParaRPr lang="en-US" sz="1350" dirty="0"/>
            </a:p>
          </p:txBody>
        </p:sp>
        <p:sp>
          <p:nvSpPr>
            <p:cNvPr id="97" name="Freeform 1614"/>
            <p:cNvSpPr>
              <a:spLocks/>
            </p:cNvSpPr>
            <p:nvPr/>
          </p:nvSpPr>
          <p:spPr bwMode="auto">
            <a:xfrm>
              <a:off x="276225" y="3389313"/>
              <a:ext cx="12700" cy="15875"/>
            </a:xfrm>
            <a:custGeom>
              <a:avLst/>
              <a:gdLst>
                <a:gd name="T0" fmla="*/ 0 w 24"/>
                <a:gd name="T1" fmla="*/ 8548 h 26"/>
                <a:gd name="T2" fmla="*/ 3175 w 24"/>
                <a:gd name="T3" fmla="*/ 7938 h 26"/>
                <a:gd name="T4" fmla="*/ 3175 w 24"/>
                <a:gd name="T5" fmla="*/ 5495 h 26"/>
                <a:gd name="T6" fmla="*/ 2117 w 24"/>
                <a:gd name="T7" fmla="*/ 2442 h 26"/>
                <a:gd name="T8" fmla="*/ 5821 w 24"/>
                <a:gd name="T9" fmla="*/ 0 h 26"/>
                <a:gd name="T10" fmla="*/ 6879 w 24"/>
                <a:gd name="T11" fmla="*/ 1221 h 26"/>
                <a:gd name="T12" fmla="*/ 6350 w 24"/>
                <a:gd name="T13" fmla="*/ 6716 h 26"/>
                <a:gd name="T14" fmla="*/ 8467 w 24"/>
                <a:gd name="T15" fmla="*/ 7327 h 26"/>
                <a:gd name="T16" fmla="*/ 12171 w 24"/>
                <a:gd name="T17" fmla="*/ 6716 h 26"/>
                <a:gd name="T18" fmla="*/ 12700 w 24"/>
                <a:gd name="T19" fmla="*/ 9769 h 26"/>
                <a:gd name="T20" fmla="*/ 5821 w 24"/>
                <a:gd name="T21" fmla="*/ 14043 h 26"/>
                <a:gd name="T22" fmla="*/ 4233 w 24"/>
                <a:gd name="T23" fmla="*/ 15264 h 26"/>
                <a:gd name="T24" fmla="*/ 2646 w 24"/>
                <a:gd name="T25" fmla="*/ 15875 h 26"/>
                <a:gd name="T26" fmla="*/ 1588 w 24"/>
                <a:gd name="T27" fmla="*/ 13433 h 26"/>
                <a:gd name="T28" fmla="*/ 529 w 24"/>
                <a:gd name="T29" fmla="*/ 12822 h 26"/>
                <a:gd name="T30" fmla="*/ 0 w 24"/>
                <a:gd name="T31" fmla="*/ 8548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6">
                  <a:moveTo>
                    <a:pt x="0" y="14"/>
                  </a:moveTo>
                  <a:lnTo>
                    <a:pt x="6" y="13"/>
                  </a:lnTo>
                  <a:lnTo>
                    <a:pt x="6" y="9"/>
                  </a:lnTo>
                  <a:lnTo>
                    <a:pt x="4" y="4"/>
                  </a:lnTo>
                  <a:lnTo>
                    <a:pt x="11" y="0"/>
                  </a:lnTo>
                  <a:lnTo>
                    <a:pt x="13" y="2"/>
                  </a:lnTo>
                  <a:lnTo>
                    <a:pt x="12" y="11"/>
                  </a:lnTo>
                  <a:lnTo>
                    <a:pt x="16" y="12"/>
                  </a:lnTo>
                  <a:lnTo>
                    <a:pt x="23" y="11"/>
                  </a:lnTo>
                  <a:lnTo>
                    <a:pt x="24" y="16"/>
                  </a:lnTo>
                  <a:lnTo>
                    <a:pt x="11" y="23"/>
                  </a:lnTo>
                  <a:lnTo>
                    <a:pt x="8" y="25"/>
                  </a:lnTo>
                  <a:lnTo>
                    <a:pt x="5" y="26"/>
                  </a:lnTo>
                  <a:lnTo>
                    <a:pt x="3" y="22"/>
                  </a:lnTo>
                  <a:lnTo>
                    <a:pt x="1" y="21"/>
                  </a:lnTo>
                  <a:lnTo>
                    <a:pt x="0" y="14"/>
                  </a:lnTo>
                  <a:close/>
                </a:path>
              </a:pathLst>
            </a:custGeom>
            <a:grpFill/>
            <a:ln w="12700">
              <a:solidFill>
                <a:schemeClr val="bg1"/>
              </a:solidFill>
              <a:prstDash val="solid"/>
              <a:round/>
              <a:headEnd/>
              <a:tailEnd/>
            </a:ln>
          </p:spPr>
          <p:txBody>
            <a:bodyPr/>
            <a:lstStyle/>
            <a:p>
              <a:endParaRPr lang="en-US" sz="1350" dirty="0"/>
            </a:p>
          </p:txBody>
        </p:sp>
        <p:sp>
          <p:nvSpPr>
            <p:cNvPr id="98" name="Freeform 1616"/>
            <p:cNvSpPr>
              <a:spLocks/>
            </p:cNvSpPr>
            <p:nvPr/>
          </p:nvSpPr>
          <p:spPr bwMode="auto">
            <a:xfrm>
              <a:off x="328613" y="3373438"/>
              <a:ext cx="14287" cy="14287"/>
            </a:xfrm>
            <a:custGeom>
              <a:avLst/>
              <a:gdLst>
                <a:gd name="T0" fmla="*/ 8164 w 28"/>
                <a:gd name="T1" fmla="*/ 2117 h 27"/>
                <a:gd name="T2" fmla="*/ 7144 w 28"/>
                <a:gd name="T3" fmla="*/ 2117 h 27"/>
                <a:gd name="T4" fmla="*/ 10205 w 28"/>
                <a:gd name="T5" fmla="*/ 0 h 27"/>
                <a:gd name="T6" fmla="*/ 14287 w 28"/>
                <a:gd name="T7" fmla="*/ 3175 h 27"/>
                <a:gd name="T8" fmla="*/ 14287 w 28"/>
                <a:gd name="T9" fmla="*/ 6350 h 27"/>
                <a:gd name="T10" fmla="*/ 11736 w 28"/>
                <a:gd name="T11" fmla="*/ 6879 h 27"/>
                <a:gd name="T12" fmla="*/ 10205 w 28"/>
                <a:gd name="T13" fmla="*/ 11112 h 27"/>
                <a:gd name="T14" fmla="*/ 8674 w 28"/>
                <a:gd name="T15" fmla="*/ 13229 h 27"/>
                <a:gd name="T16" fmla="*/ 6633 w 28"/>
                <a:gd name="T17" fmla="*/ 12170 h 27"/>
                <a:gd name="T18" fmla="*/ 5613 w 28"/>
                <a:gd name="T19" fmla="*/ 14287 h 27"/>
                <a:gd name="T20" fmla="*/ 2041 w 28"/>
                <a:gd name="T21" fmla="*/ 14287 h 27"/>
                <a:gd name="T22" fmla="*/ 0 w 28"/>
                <a:gd name="T23" fmla="*/ 13229 h 27"/>
                <a:gd name="T24" fmla="*/ 0 w 28"/>
                <a:gd name="T25" fmla="*/ 12170 h 27"/>
                <a:gd name="T26" fmla="*/ 7654 w 28"/>
                <a:gd name="T27" fmla="*/ 6879 h 27"/>
                <a:gd name="T28" fmla="*/ 8164 w 28"/>
                <a:gd name="T29" fmla="*/ 5291 h 27"/>
                <a:gd name="T30" fmla="*/ 8164 w 28"/>
                <a:gd name="T31" fmla="*/ 2117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27">
                  <a:moveTo>
                    <a:pt x="16" y="4"/>
                  </a:moveTo>
                  <a:lnTo>
                    <a:pt x="14" y="4"/>
                  </a:lnTo>
                  <a:lnTo>
                    <a:pt x="20" y="0"/>
                  </a:lnTo>
                  <a:lnTo>
                    <a:pt x="28" y="6"/>
                  </a:lnTo>
                  <a:lnTo>
                    <a:pt x="28" y="12"/>
                  </a:lnTo>
                  <a:lnTo>
                    <a:pt x="23" y="13"/>
                  </a:lnTo>
                  <a:lnTo>
                    <a:pt x="20" y="21"/>
                  </a:lnTo>
                  <a:lnTo>
                    <a:pt x="17" y="25"/>
                  </a:lnTo>
                  <a:lnTo>
                    <a:pt x="13" y="23"/>
                  </a:lnTo>
                  <a:lnTo>
                    <a:pt x="11" y="27"/>
                  </a:lnTo>
                  <a:lnTo>
                    <a:pt x="4" y="27"/>
                  </a:lnTo>
                  <a:lnTo>
                    <a:pt x="0" y="25"/>
                  </a:lnTo>
                  <a:lnTo>
                    <a:pt x="0" y="23"/>
                  </a:lnTo>
                  <a:lnTo>
                    <a:pt x="15" y="13"/>
                  </a:lnTo>
                  <a:lnTo>
                    <a:pt x="16" y="10"/>
                  </a:lnTo>
                  <a:lnTo>
                    <a:pt x="16" y="4"/>
                  </a:lnTo>
                  <a:close/>
                </a:path>
              </a:pathLst>
            </a:custGeom>
            <a:grpFill/>
            <a:ln w="12700">
              <a:solidFill>
                <a:schemeClr val="bg1"/>
              </a:solidFill>
              <a:prstDash val="solid"/>
              <a:round/>
              <a:headEnd/>
              <a:tailEnd/>
            </a:ln>
          </p:spPr>
          <p:txBody>
            <a:bodyPr/>
            <a:lstStyle/>
            <a:p>
              <a:endParaRPr lang="en-US" sz="1350" dirty="0"/>
            </a:p>
          </p:txBody>
        </p:sp>
        <p:sp>
          <p:nvSpPr>
            <p:cNvPr id="99" name="Freeform 1618"/>
            <p:cNvSpPr>
              <a:spLocks/>
            </p:cNvSpPr>
            <p:nvPr/>
          </p:nvSpPr>
          <p:spPr bwMode="auto">
            <a:xfrm>
              <a:off x="342900" y="3386138"/>
              <a:ext cx="20638" cy="3175"/>
            </a:xfrm>
            <a:custGeom>
              <a:avLst/>
              <a:gdLst>
                <a:gd name="T0" fmla="*/ 0 w 43"/>
                <a:gd name="T1" fmla="*/ 0 h 8"/>
                <a:gd name="T2" fmla="*/ 8639 w 43"/>
                <a:gd name="T3" fmla="*/ 0 h 8"/>
                <a:gd name="T4" fmla="*/ 13439 w 43"/>
                <a:gd name="T5" fmla="*/ 1191 h 8"/>
                <a:gd name="T6" fmla="*/ 17758 w 43"/>
                <a:gd name="T7" fmla="*/ 794 h 8"/>
                <a:gd name="T8" fmla="*/ 20158 w 43"/>
                <a:gd name="T9" fmla="*/ 1191 h 8"/>
                <a:gd name="T10" fmla="*/ 20638 w 43"/>
                <a:gd name="T11" fmla="*/ 2381 h 8"/>
                <a:gd name="T12" fmla="*/ 18238 w 43"/>
                <a:gd name="T13" fmla="*/ 3175 h 8"/>
                <a:gd name="T14" fmla="*/ 3360 w 43"/>
                <a:gd name="T15" fmla="*/ 2778 h 8"/>
                <a:gd name="T16" fmla="*/ 0 w 4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8">
                  <a:moveTo>
                    <a:pt x="0" y="0"/>
                  </a:moveTo>
                  <a:lnTo>
                    <a:pt x="18" y="0"/>
                  </a:lnTo>
                  <a:lnTo>
                    <a:pt x="28" y="3"/>
                  </a:lnTo>
                  <a:lnTo>
                    <a:pt x="37" y="2"/>
                  </a:lnTo>
                  <a:lnTo>
                    <a:pt x="42" y="3"/>
                  </a:lnTo>
                  <a:lnTo>
                    <a:pt x="43" y="6"/>
                  </a:lnTo>
                  <a:lnTo>
                    <a:pt x="38" y="8"/>
                  </a:lnTo>
                  <a:lnTo>
                    <a:pt x="7" y="7"/>
                  </a:lnTo>
                  <a:lnTo>
                    <a:pt x="0" y="0"/>
                  </a:lnTo>
                  <a:close/>
                </a:path>
              </a:pathLst>
            </a:custGeom>
            <a:grpFill/>
            <a:ln w="12700">
              <a:solidFill>
                <a:schemeClr val="bg1"/>
              </a:solidFill>
              <a:prstDash val="solid"/>
              <a:round/>
              <a:headEnd/>
              <a:tailEnd/>
            </a:ln>
          </p:spPr>
          <p:txBody>
            <a:bodyPr/>
            <a:lstStyle/>
            <a:p>
              <a:endParaRPr lang="en-US" sz="1350" dirty="0"/>
            </a:p>
          </p:txBody>
        </p:sp>
        <p:sp>
          <p:nvSpPr>
            <p:cNvPr id="100" name="Freeform 1620"/>
            <p:cNvSpPr>
              <a:spLocks/>
            </p:cNvSpPr>
            <p:nvPr/>
          </p:nvSpPr>
          <p:spPr bwMode="auto">
            <a:xfrm>
              <a:off x="376238" y="3375025"/>
              <a:ext cx="6350" cy="4763"/>
            </a:xfrm>
            <a:custGeom>
              <a:avLst/>
              <a:gdLst>
                <a:gd name="T0" fmla="*/ 1058 w 12"/>
                <a:gd name="T1" fmla="*/ 0 h 10"/>
                <a:gd name="T2" fmla="*/ 3704 w 12"/>
                <a:gd name="T3" fmla="*/ 1429 h 10"/>
                <a:gd name="T4" fmla="*/ 5821 w 12"/>
                <a:gd name="T5" fmla="*/ 1429 h 10"/>
                <a:gd name="T6" fmla="*/ 6350 w 12"/>
                <a:gd name="T7" fmla="*/ 2858 h 10"/>
                <a:gd name="T8" fmla="*/ 2646 w 12"/>
                <a:gd name="T9" fmla="*/ 4763 h 10"/>
                <a:gd name="T10" fmla="*/ 0 w 12"/>
                <a:gd name="T11" fmla="*/ 4763 h 10"/>
                <a:gd name="T12" fmla="*/ 0 w 12"/>
                <a:gd name="T13" fmla="*/ 1905 h 10"/>
                <a:gd name="T14" fmla="*/ 1058 w 12"/>
                <a:gd name="T15" fmla="*/ 0 h 10"/>
                <a:gd name="T16" fmla="*/ 0 w 12"/>
                <a:gd name="T17" fmla="*/ 1905 h 10"/>
                <a:gd name="T18" fmla="*/ 1058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0">
                  <a:moveTo>
                    <a:pt x="2" y="0"/>
                  </a:moveTo>
                  <a:lnTo>
                    <a:pt x="7" y="3"/>
                  </a:lnTo>
                  <a:lnTo>
                    <a:pt x="11" y="3"/>
                  </a:lnTo>
                  <a:lnTo>
                    <a:pt x="12" y="6"/>
                  </a:lnTo>
                  <a:lnTo>
                    <a:pt x="5" y="10"/>
                  </a:lnTo>
                  <a:lnTo>
                    <a:pt x="0" y="10"/>
                  </a:lnTo>
                  <a:lnTo>
                    <a:pt x="0" y="4"/>
                  </a:lnTo>
                  <a:lnTo>
                    <a:pt x="2" y="0"/>
                  </a:lnTo>
                  <a:lnTo>
                    <a:pt x="0" y="4"/>
                  </a:lnTo>
                  <a:lnTo>
                    <a:pt x="2" y="0"/>
                  </a:lnTo>
                  <a:close/>
                </a:path>
              </a:pathLst>
            </a:custGeom>
            <a:grpFill/>
            <a:ln w="12700">
              <a:solidFill>
                <a:schemeClr val="bg1"/>
              </a:solidFill>
              <a:prstDash val="solid"/>
              <a:round/>
              <a:headEnd/>
              <a:tailEnd/>
            </a:ln>
          </p:spPr>
          <p:txBody>
            <a:bodyPr/>
            <a:lstStyle/>
            <a:p>
              <a:endParaRPr lang="en-US" sz="1350" dirty="0"/>
            </a:p>
          </p:txBody>
        </p:sp>
        <p:sp>
          <p:nvSpPr>
            <p:cNvPr id="101" name="Freeform 1622"/>
            <p:cNvSpPr>
              <a:spLocks/>
            </p:cNvSpPr>
            <p:nvPr/>
          </p:nvSpPr>
          <p:spPr bwMode="auto">
            <a:xfrm>
              <a:off x="455613" y="3330575"/>
              <a:ext cx="30162" cy="30163"/>
            </a:xfrm>
            <a:custGeom>
              <a:avLst/>
              <a:gdLst>
                <a:gd name="T0" fmla="*/ 0 w 57"/>
                <a:gd name="T1" fmla="*/ 29643 h 58"/>
                <a:gd name="T2" fmla="*/ 529 w 57"/>
                <a:gd name="T3" fmla="*/ 27043 h 58"/>
                <a:gd name="T4" fmla="*/ 3704 w 57"/>
                <a:gd name="T5" fmla="*/ 23922 h 58"/>
                <a:gd name="T6" fmla="*/ 10054 w 57"/>
                <a:gd name="T7" fmla="*/ 10401 h 58"/>
                <a:gd name="T8" fmla="*/ 12700 w 57"/>
                <a:gd name="T9" fmla="*/ 9361 h 58"/>
                <a:gd name="T10" fmla="*/ 17991 w 57"/>
                <a:gd name="T11" fmla="*/ 8321 h 58"/>
                <a:gd name="T12" fmla="*/ 19050 w 57"/>
                <a:gd name="T13" fmla="*/ 3120 h 58"/>
                <a:gd name="T14" fmla="*/ 27516 w 57"/>
                <a:gd name="T15" fmla="*/ 0 h 58"/>
                <a:gd name="T16" fmla="*/ 29633 w 57"/>
                <a:gd name="T17" fmla="*/ 1040 h 58"/>
                <a:gd name="T18" fmla="*/ 30162 w 57"/>
                <a:gd name="T19" fmla="*/ 4160 h 58"/>
                <a:gd name="T20" fmla="*/ 29633 w 57"/>
                <a:gd name="T21" fmla="*/ 7281 h 58"/>
                <a:gd name="T22" fmla="*/ 21695 w 57"/>
                <a:gd name="T23" fmla="*/ 10921 h 58"/>
                <a:gd name="T24" fmla="*/ 5821 w 57"/>
                <a:gd name="T25" fmla="*/ 27563 h 58"/>
                <a:gd name="T26" fmla="*/ 3704 w 57"/>
                <a:gd name="T27" fmla="*/ 28083 h 58"/>
                <a:gd name="T28" fmla="*/ 1058 w 57"/>
                <a:gd name="T29" fmla="*/ 30163 h 58"/>
                <a:gd name="T30" fmla="*/ 0 w 57"/>
                <a:gd name="T31" fmla="*/ 29643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 h="58">
                  <a:moveTo>
                    <a:pt x="0" y="57"/>
                  </a:moveTo>
                  <a:lnTo>
                    <a:pt x="1" y="52"/>
                  </a:lnTo>
                  <a:lnTo>
                    <a:pt x="7" y="46"/>
                  </a:lnTo>
                  <a:lnTo>
                    <a:pt x="19" y="20"/>
                  </a:lnTo>
                  <a:lnTo>
                    <a:pt x="24" y="18"/>
                  </a:lnTo>
                  <a:lnTo>
                    <a:pt x="34" y="16"/>
                  </a:lnTo>
                  <a:lnTo>
                    <a:pt x="36" y="6"/>
                  </a:lnTo>
                  <a:lnTo>
                    <a:pt x="52" y="0"/>
                  </a:lnTo>
                  <a:lnTo>
                    <a:pt x="56" y="2"/>
                  </a:lnTo>
                  <a:lnTo>
                    <a:pt x="57" y="8"/>
                  </a:lnTo>
                  <a:lnTo>
                    <a:pt x="56" y="14"/>
                  </a:lnTo>
                  <a:lnTo>
                    <a:pt x="41" y="21"/>
                  </a:lnTo>
                  <a:lnTo>
                    <a:pt x="11" y="53"/>
                  </a:lnTo>
                  <a:lnTo>
                    <a:pt x="7" y="54"/>
                  </a:lnTo>
                  <a:lnTo>
                    <a:pt x="2" y="58"/>
                  </a:lnTo>
                  <a:lnTo>
                    <a:pt x="0" y="57"/>
                  </a:lnTo>
                  <a:close/>
                </a:path>
              </a:pathLst>
            </a:custGeom>
            <a:grpFill/>
            <a:ln w="12700">
              <a:solidFill>
                <a:schemeClr val="bg1"/>
              </a:solidFill>
              <a:prstDash val="solid"/>
              <a:round/>
              <a:headEnd/>
              <a:tailEnd/>
            </a:ln>
          </p:spPr>
          <p:txBody>
            <a:bodyPr/>
            <a:lstStyle/>
            <a:p>
              <a:endParaRPr lang="en-US" sz="1350" dirty="0"/>
            </a:p>
          </p:txBody>
        </p:sp>
        <p:sp>
          <p:nvSpPr>
            <p:cNvPr id="102" name="Freeform 1624"/>
            <p:cNvSpPr>
              <a:spLocks/>
            </p:cNvSpPr>
            <p:nvPr/>
          </p:nvSpPr>
          <p:spPr bwMode="auto">
            <a:xfrm>
              <a:off x="490538" y="3313113"/>
              <a:ext cx="33337" cy="26987"/>
            </a:xfrm>
            <a:custGeom>
              <a:avLst/>
              <a:gdLst>
                <a:gd name="T0" fmla="*/ 2084 w 64"/>
                <a:gd name="T1" fmla="*/ 26987 h 53"/>
                <a:gd name="T2" fmla="*/ 0 w 64"/>
                <a:gd name="T3" fmla="*/ 24950 h 53"/>
                <a:gd name="T4" fmla="*/ 521 w 64"/>
                <a:gd name="T5" fmla="*/ 24441 h 53"/>
                <a:gd name="T6" fmla="*/ 10418 w 64"/>
                <a:gd name="T7" fmla="*/ 21895 h 53"/>
                <a:gd name="T8" fmla="*/ 13543 w 64"/>
                <a:gd name="T9" fmla="*/ 19349 h 53"/>
                <a:gd name="T10" fmla="*/ 14064 w 64"/>
                <a:gd name="T11" fmla="*/ 15276 h 53"/>
                <a:gd name="T12" fmla="*/ 16669 w 64"/>
                <a:gd name="T13" fmla="*/ 11202 h 53"/>
                <a:gd name="T14" fmla="*/ 19273 w 64"/>
                <a:gd name="T15" fmla="*/ 13239 h 53"/>
                <a:gd name="T16" fmla="*/ 21357 w 64"/>
                <a:gd name="T17" fmla="*/ 11202 h 53"/>
                <a:gd name="T18" fmla="*/ 20315 w 64"/>
                <a:gd name="T19" fmla="*/ 9165 h 53"/>
                <a:gd name="T20" fmla="*/ 17189 w 64"/>
                <a:gd name="T21" fmla="*/ 9165 h 53"/>
                <a:gd name="T22" fmla="*/ 15106 w 64"/>
                <a:gd name="T23" fmla="*/ 5601 h 53"/>
                <a:gd name="T24" fmla="*/ 15627 w 64"/>
                <a:gd name="T25" fmla="*/ 3055 h 53"/>
                <a:gd name="T26" fmla="*/ 18752 w 64"/>
                <a:gd name="T27" fmla="*/ 1528 h 53"/>
                <a:gd name="T28" fmla="*/ 21877 w 64"/>
                <a:gd name="T29" fmla="*/ 1018 h 53"/>
                <a:gd name="T30" fmla="*/ 25003 w 64"/>
                <a:gd name="T31" fmla="*/ 2546 h 53"/>
                <a:gd name="T32" fmla="*/ 26045 w 64"/>
                <a:gd name="T33" fmla="*/ 5601 h 53"/>
                <a:gd name="T34" fmla="*/ 30212 w 64"/>
                <a:gd name="T35" fmla="*/ 0 h 53"/>
                <a:gd name="T36" fmla="*/ 31774 w 64"/>
                <a:gd name="T37" fmla="*/ 509 h 53"/>
                <a:gd name="T38" fmla="*/ 33337 w 64"/>
                <a:gd name="T39" fmla="*/ 2546 h 53"/>
                <a:gd name="T40" fmla="*/ 32295 w 64"/>
                <a:gd name="T41" fmla="*/ 5601 h 53"/>
                <a:gd name="T42" fmla="*/ 28649 w 64"/>
                <a:gd name="T43" fmla="*/ 8656 h 53"/>
                <a:gd name="T44" fmla="*/ 28128 w 64"/>
                <a:gd name="T45" fmla="*/ 11202 h 53"/>
                <a:gd name="T46" fmla="*/ 30212 w 64"/>
                <a:gd name="T47" fmla="*/ 9675 h 53"/>
                <a:gd name="T48" fmla="*/ 30733 w 64"/>
                <a:gd name="T49" fmla="*/ 12730 h 53"/>
                <a:gd name="T50" fmla="*/ 28649 w 64"/>
                <a:gd name="T51" fmla="*/ 15276 h 53"/>
                <a:gd name="T52" fmla="*/ 23440 w 64"/>
                <a:gd name="T53" fmla="*/ 17822 h 53"/>
                <a:gd name="T54" fmla="*/ 21877 w 64"/>
                <a:gd name="T55" fmla="*/ 20368 h 53"/>
                <a:gd name="T56" fmla="*/ 18231 w 64"/>
                <a:gd name="T57" fmla="*/ 20877 h 53"/>
                <a:gd name="T58" fmla="*/ 11460 w 64"/>
                <a:gd name="T59" fmla="*/ 25969 h 53"/>
                <a:gd name="T60" fmla="*/ 2084 w 64"/>
                <a:gd name="T61" fmla="*/ 26987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 h="53">
                  <a:moveTo>
                    <a:pt x="4" y="53"/>
                  </a:moveTo>
                  <a:lnTo>
                    <a:pt x="0" y="49"/>
                  </a:lnTo>
                  <a:lnTo>
                    <a:pt x="1" y="48"/>
                  </a:lnTo>
                  <a:lnTo>
                    <a:pt x="20" y="43"/>
                  </a:lnTo>
                  <a:lnTo>
                    <a:pt x="26" y="38"/>
                  </a:lnTo>
                  <a:lnTo>
                    <a:pt x="27" y="30"/>
                  </a:lnTo>
                  <a:lnTo>
                    <a:pt x="32" y="22"/>
                  </a:lnTo>
                  <a:lnTo>
                    <a:pt x="37" y="26"/>
                  </a:lnTo>
                  <a:lnTo>
                    <a:pt x="41" y="22"/>
                  </a:lnTo>
                  <a:lnTo>
                    <a:pt x="39" y="18"/>
                  </a:lnTo>
                  <a:lnTo>
                    <a:pt x="33" y="18"/>
                  </a:lnTo>
                  <a:lnTo>
                    <a:pt x="29" y="11"/>
                  </a:lnTo>
                  <a:lnTo>
                    <a:pt x="30" y="6"/>
                  </a:lnTo>
                  <a:lnTo>
                    <a:pt x="36" y="3"/>
                  </a:lnTo>
                  <a:lnTo>
                    <a:pt x="42" y="2"/>
                  </a:lnTo>
                  <a:lnTo>
                    <a:pt x="48" y="5"/>
                  </a:lnTo>
                  <a:lnTo>
                    <a:pt x="50" y="11"/>
                  </a:lnTo>
                  <a:lnTo>
                    <a:pt x="58" y="0"/>
                  </a:lnTo>
                  <a:lnTo>
                    <a:pt x="61" y="1"/>
                  </a:lnTo>
                  <a:lnTo>
                    <a:pt x="64" y="5"/>
                  </a:lnTo>
                  <a:lnTo>
                    <a:pt x="62" y="11"/>
                  </a:lnTo>
                  <a:lnTo>
                    <a:pt x="55" y="17"/>
                  </a:lnTo>
                  <a:lnTo>
                    <a:pt x="54" y="22"/>
                  </a:lnTo>
                  <a:lnTo>
                    <a:pt x="58" y="19"/>
                  </a:lnTo>
                  <a:lnTo>
                    <a:pt x="59" y="25"/>
                  </a:lnTo>
                  <a:lnTo>
                    <a:pt x="55" y="30"/>
                  </a:lnTo>
                  <a:lnTo>
                    <a:pt x="45" y="35"/>
                  </a:lnTo>
                  <a:lnTo>
                    <a:pt x="42" y="40"/>
                  </a:lnTo>
                  <a:lnTo>
                    <a:pt x="35" y="41"/>
                  </a:lnTo>
                  <a:lnTo>
                    <a:pt x="22" y="51"/>
                  </a:lnTo>
                  <a:lnTo>
                    <a:pt x="4" y="53"/>
                  </a:lnTo>
                  <a:close/>
                </a:path>
              </a:pathLst>
            </a:custGeom>
            <a:grpFill/>
            <a:ln w="12700">
              <a:solidFill>
                <a:schemeClr val="bg1"/>
              </a:solidFill>
              <a:prstDash val="solid"/>
              <a:round/>
              <a:headEnd/>
              <a:tailEnd/>
            </a:ln>
          </p:spPr>
          <p:txBody>
            <a:bodyPr/>
            <a:lstStyle/>
            <a:p>
              <a:endParaRPr lang="en-US" sz="1350" dirty="0"/>
            </a:p>
          </p:txBody>
        </p:sp>
        <p:sp>
          <p:nvSpPr>
            <p:cNvPr id="103" name="Freeform 1627"/>
            <p:cNvSpPr>
              <a:spLocks/>
            </p:cNvSpPr>
            <p:nvPr/>
          </p:nvSpPr>
          <p:spPr bwMode="auto">
            <a:xfrm>
              <a:off x="530225" y="3302000"/>
              <a:ext cx="6350" cy="7938"/>
            </a:xfrm>
            <a:custGeom>
              <a:avLst/>
              <a:gdLst>
                <a:gd name="T0" fmla="*/ 1984 w 16"/>
                <a:gd name="T1" fmla="*/ 0 h 16"/>
                <a:gd name="T2" fmla="*/ 2778 w 16"/>
                <a:gd name="T3" fmla="*/ 1488 h 16"/>
                <a:gd name="T4" fmla="*/ 5159 w 16"/>
                <a:gd name="T5" fmla="*/ 1985 h 16"/>
                <a:gd name="T6" fmla="*/ 6350 w 16"/>
                <a:gd name="T7" fmla="*/ 5457 h 16"/>
                <a:gd name="T8" fmla="*/ 4366 w 16"/>
                <a:gd name="T9" fmla="*/ 7938 h 16"/>
                <a:gd name="T10" fmla="*/ 397 w 16"/>
                <a:gd name="T11" fmla="*/ 7442 h 16"/>
                <a:gd name="T12" fmla="*/ 0 w 16"/>
                <a:gd name="T13" fmla="*/ 4465 h 16"/>
                <a:gd name="T14" fmla="*/ 397 w 16"/>
                <a:gd name="T15" fmla="*/ 1488 h 16"/>
                <a:gd name="T16" fmla="*/ 1984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6">
                  <a:moveTo>
                    <a:pt x="5" y="0"/>
                  </a:moveTo>
                  <a:lnTo>
                    <a:pt x="7" y="3"/>
                  </a:lnTo>
                  <a:lnTo>
                    <a:pt x="13" y="4"/>
                  </a:lnTo>
                  <a:lnTo>
                    <a:pt x="16" y="11"/>
                  </a:lnTo>
                  <a:lnTo>
                    <a:pt x="11" y="16"/>
                  </a:lnTo>
                  <a:lnTo>
                    <a:pt x="1" y="15"/>
                  </a:lnTo>
                  <a:lnTo>
                    <a:pt x="0" y="9"/>
                  </a:lnTo>
                  <a:lnTo>
                    <a:pt x="1" y="3"/>
                  </a:lnTo>
                  <a:lnTo>
                    <a:pt x="5" y="0"/>
                  </a:lnTo>
                  <a:close/>
                </a:path>
              </a:pathLst>
            </a:custGeom>
            <a:grpFill/>
            <a:ln w="12700">
              <a:solidFill>
                <a:schemeClr val="bg1"/>
              </a:solidFill>
              <a:prstDash val="solid"/>
              <a:round/>
              <a:headEnd/>
              <a:tailEnd/>
            </a:ln>
          </p:spPr>
          <p:txBody>
            <a:bodyPr/>
            <a:lstStyle/>
            <a:p>
              <a:endParaRPr lang="en-US" sz="1350" dirty="0"/>
            </a:p>
          </p:txBody>
        </p:sp>
        <p:sp>
          <p:nvSpPr>
            <p:cNvPr id="104" name="Freeform 1628"/>
            <p:cNvSpPr>
              <a:spLocks/>
            </p:cNvSpPr>
            <p:nvPr/>
          </p:nvSpPr>
          <p:spPr bwMode="auto">
            <a:xfrm>
              <a:off x="557213" y="3268663"/>
              <a:ext cx="41275" cy="28575"/>
            </a:xfrm>
            <a:custGeom>
              <a:avLst/>
              <a:gdLst>
                <a:gd name="T0" fmla="*/ 0 w 79"/>
                <a:gd name="T1" fmla="*/ 18047 h 57"/>
                <a:gd name="T2" fmla="*/ 7837 w 79"/>
                <a:gd name="T3" fmla="*/ 10528 h 57"/>
                <a:gd name="T4" fmla="*/ 10449 w 79"/>
                <a:gd name="T5" fmla="*/ 5013 h 57"/>
                <a:gd name="T6" fmla="*/ 16719 w 79"/>
                <a:gd name="T7" fmla="*/ 5514 h 57"/>
                <a:gd name="T8" fmla="*/ 20899 w 79"/>
                <a:gd name="T9" fmla="*/ 4512 h 57"/>
                <a:gd name="T10" fmla="*/ 28736 w 79"/>
                <a:gd name="T11" fmla="*/ 0 h 57"/>
                <a:gd name="T12" fmla="*/ 31871 w 79"/>
                <a:gd name="T13" fmla="*/ 1003 h 57"/>
                <a:gd name="T14" fmla="*/ 33960 w 79"/>
                <a:gd name="T15" fmla="*/ 9024 h 57"/>
                <a:gd name="T16" fmla="*/ 38140 w 79"/>
                <a:gd name="T17" fmla="*/ 12032 h 57"/>
                <a:gd name="T18" fmla="*/ 39708 w 79"/>
                <a:gd name="T19" fmla="*/ 12032 h 57"/>
                <a:gd name="T20" fmla="*/ 40753 w 79"/>
                <a:gd name="T21" fmla="*/ 12533 h 57"/>
                <a:gd name="T22" fmla="*/ 41275 w 79"/>
                <a:gd name="T23" fmla="*/ 14538 h 57"/>
                <a:gd name="T24" fmla="*/ 40753 w 79"/>
                <a:gd name="T25" fmla="*/ 15039 h 57"/>
                <a:gd name="T26" fmla="*/ 37095 w 79"/>
                <a:gd name="T27" fmla="*/ 14037 h 57"/>
                <a:gd name="T28" fmla="*/ 33960 w 79"/>
                <a:gd name="T29" fmla="*/ 16543 h 57"/>
                <a:gd name="T30" fmla="*/ 28736 w 79"/>
                <a:gd name="T31" fmla="*/ 17546 h 57"/>
                <a:gd name="T32" fmla="*/ 18809 w 79"/>
                <a:gd name="T33" fmla="*/ 17546 h 57"/>
                <a:gd name="T34" fmla="*/ 7837 w 79"/>
                <a:gd name="T35" fmla="*/ 28575 h 57"/>
                <a:gd name="T36" fmla="*/ 2612 w 79"/>
                <a:gd name="T37" fmla="*/ 24564 h 57"/>
                <a:gd name="T38" fmla="*/ 0 w 79"/>
                <a:gd name="T39" fmla="*/ 18047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9" h="57">
                  <a:moveTo>
                    <a:pt x="0" y="36"/>
                  </a:moveTo>
                  <a:lnTo>
                    <a:pt x="15" y="21"/>
                  </a:lnTo>
                  <a:lnTo>
                    <a:pt x="20" y="10"/>
                  </a:lnTo>
                  <a:lnTo>
                    <a:pt x="32" y="11"/>
                  </a:lnTo>
                  <a:lnTo>
                    <a:pt x="40" y="9"/>
                  </a:lnTo>
                  <a:lnTo>
                    <a:pt x="55" y="0"/>
                  </a:lnTo>
                  <a:lnTo>
                    <a:pt x="61" y="2"/>
                  </a:lnTo>
                  <a:lnTo>
                    <a:pt x="65" y="18"/>
                  </a:lnTo>
                  <a:lnTo>
                    <a:pt x="73" y="24"/>
                  </a:lnTo>
                  <a:lnTo>
                    <a:pt x="76" y="24"/>
                  </a:lnTo>
                  <a:lnTo>
                    <a:pt x="78" y="25"/>
                  </a:lnTo>
                  <a:lnTo>
                    <a:pt x="79" y="29"/>
                  </a:lnTo>
                  <a:lnTo>
                    <a:pt x="78" y="30"/>
                  </a:lnTo>
                  <a:lnTo>
                    <a:pt x="71" y="28"/>
                  </a:lnTo>
                  <a:lnTo>
                    <a:pt x="65" y="33"/>
                  </a:lnTo>
                  <a:lnTo>
                    <a:pt x="55" y="35"/>
                  </a:lnTo>
                  <a:lnTo>
                    <a:pt x="36" y="35"/>
                  </a:lnTo>
                  <a:lnTo>
                    <a:pt x="15" y="57"/>
                  </a:lnTo>
                  <a:lnTo>
                    <a:pt x="5" y="49"/>
                  </a:lnTo>
                  <a:lnTo>
                    <a:pt x="0" y="36"/>
                  </a:lnTo>
                  <a:close/>
                </a:path>
              </a:pathLst>
            </a:custGeom>
            <a:grpFill/>
            <a:ln w="12700">
              <a:solidFill>
                <a:schemeClr val="bg1"/>
              </a:solidFill>
              <a:prstDash val="solid"/>
              <a:round/>
              <a:headEnd/>
              <a:tailEnd/>
            </a:ln>
          </p:spPr>
          <p:txBody>
            <a:bodyPr/>
            <a:lstStyle/>
            <a:p>
              <a:endParaRPr lang="en-US" sz="1350" dirty="0"/>
            </a:p>
          </p:txBody>
        </p:sp>
        <p:sp>
          <p:nvSpPr>
            <p:cNvPr id="105" name="Freeform 1630"/>
            <p:cNvSpPr>
              <a:spLocks/>
            </p:cNvSpPr>
            <p:nvPr/>
          </p:nvSpPr>
          <p:spPr bwMode="auto">
            <a:xfrm>
              <a:off x="608013" y="3290888"/>
              <a:ext cx="3175" cy="4762"/>
            </a:xfrm>
            <a:custGeom>
              <a:avLst/>
              <a:gdLst>
                <a:gd name="T0" fmla="*/ 0 w 9"/>
                <a:gd name="T1" fmla="*/ 680 h 7"/>
                <a:gd name="T2" fmla="*/ 1764 w 9"/>
                <a:gd name="T3" fmla="*/ 0 h 7"/>
                <a:gd name="T4" fmla="*/ 2822 w 9"/>
                <a:gd name="T5" fmla="*/ 680 h 7"/>
                <a:gd name="T6" fmla="*/ 3175 w 9"/>
                <a:gd name="T7" fmla="*/ 3401 h 7"/>
                <a:gd name="T8" fmla="*/ 3175 w 9"/>
                <a:gd name="T9" fmla="*/ 4082 h 7"/>
                <a:gd name="T10" fmla="*/ 1058 w 9"/>
                <a:gd name="T11" fmla="*/ 4762 h 7"/>
                <a:gd name="T12" fmla="*/ 0 w 9"/>
                <a:gd name="T13" fmla="*/ 68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0" y="1"/>
                  </a:moveTo>
                  <a:lnTo>
                    <a:pt x="5" y="0"/>
                  </a:lnTo>
                  <a:lnTo>
                    <a:pt x="8" y="1"/>
                  </a:lnTo>
                  <a:lnTo>
                    <a:pt x="9" y="5"/>
                  </a:lnTo>
                  <a:lnTo>
                    <a:pt x="9" y="6"/>
                  </a:lnTo>
                  <a:lnTo>
                    <a:pt x="3" y="7"/>
                  </a:lnTo>
                  <a:lnTo>
                    <a:pt x="0" y="1"/>
                  </a:lnTo>
                  <a:close/>
                </a:path>
              </a:pathLst>
            </a:custGeom>
            <a:grpFill/>
            <a:ln w="12700">
              <a:solidFill>
                <a:schemeClr val="bg1"/>
              </a:solidFill>
              <a:prstDash val="solid"/>
              <a:round/>
              <a:headEnd/>
              <a:tailEnd/>
            </a:ln>
          </p:spPr>
          <p:txBody>
            <a:bodyPr/>
            <a:lstStyle/>
            <a:p>
              <a:endParaRPr lang="en-US" sz="1350" dirty="0"/>
            </a:p>
          </p:txBody>
        </p:sp>
        <p:sp>
          <p:nvSpPr>
            <p:cNvPr id="106" name="Freeform 1632"/>
            <p:cNvSpPr>
              <a:spLocks/>
            </p:cNvSpPr>
            <p:nvPr/>
          </p:nvSpPr>
          <p:spPr bwMode="auto">
            <a:xfrm>
              <a:off x="654050" y="3254375"/>
              <a:ext cx="7938" cy="9525"/>
            </a:xfrm>
            <a:custGeom>
              <a:avLst/>
              <a:gdLst>
                <a:gd name="T0" fmla="*/ 4274 w 13"/>
                <a:gd name="T1" fmla="*/ 3008 h 19"/>
                <a:gd name="T2" fmla="*/ 2442 w 13"/>
                <a:gd name="T3" fmla="*/ 501 h 19"/>
                <a:gd name="T4" fmla="*/ 3053 w 13"/>
                <a:gd name="T5" fmla="*/ 3008 h 19"/>
                <a:gd name="T6" fmla="*/ 4274 w 13"/>
                <a:gd name="T7" fmla="*/ 3008 h 19"/>
                <a:gd name="T8" fmla="*/ 4885 w 13"/>
                <a:gd name="T9" fmla="*/ 1504 h 19"/>
                <a:gd name="T10" fmla="*/ 6106 w 13"/>
                <a:gd name="T11" fmla="*/ 0 h 19"/>
                <a:gd name="T12" fmla="*/ 6717 w 13"/>
                <a:gd name="T13" fmla="*/ 2005 h 19"/>
                <a:gd name="T14" fmla="*/ 6717 w 13"/>
                <a:gd name="T15" fmla="*/ 5514 h 19"/>
                <a:gd name="T16" fmla="*/ 7938 w 13"/>
                <a:gd name="T17" fmla="*/ 7018 h 19"/>
                <a:gd name="T18" fmla="*/ 7327 w 13"/>
                <a:gd name="T19" fmla="*/ 9525 h 19"/>
                <a:gd name="T20" fmla="*/ 4274 w 13"/>
                <a:gd name="T21" fmla="*/ 8021 h 19"/>
                <a:gd name="T22" fmla="*/ 611 w 13"/>
                <a:gd name="T23" fmla="*/ 9525 h 19"/>
                <a:gd name="T24" fmla="*/ 0 w 13"/>
                <a:gd name="T25" fmla="*/ 1504 h 19"/>
                <a:gd name="T26" fmla="*/ 611 w 13"/>
                <a:gd name="T27" fmla="*/ 501 h 19"/>
                <a:gd name="T28" fmla="*/ 1832 w 13"/>
                <a:gd name="T29" fmla="*/ 3008 h 19"/>
                <a:gd name="T30" fmla="*/ 3053 w 13"/>
                <a:gd name="T31" fmla="*/ 4011 h 19"/>
                <a:gd name="T32" fmla="*/ 4274 w 13"/>
                <a:gd name="T33" fmla="*/ 300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9">
                  <a:moveTo>
                    <a:pt x="7" y="6"/>
                  </a:moveTo>
                  <a:lnTo>
                    <a:pt x="4" y="1"/>
                  </a:lnTo>
                  <a:lnTo>
                    <a:pt x="5" y="6"/>
                  </a:lnTo>
                  <a:lnTo>
                    <a:pt x="7" y="6"/>
                  </a:lnTo>
                  <a:lnTo>
                    <a:pt x="8" y="3"/>
                  </a:lnTo>
                  <a:lnTo>
                    <a:pt x="10" y="0"/>
                  </a:lnTo>
                  <a:lnTo>
                    <a:pt x="11" y="4"/>
                  </a:lnTo>
                  <a:lnTo>
                    <a:pt x="11" y="11"/>
                  </a:lnTo>
                  <a:lnTo>
                    <a:pt x="13" y="14"/>
                  </a:lnTo>
                  <a:lnTo>
                    <a:pt x="12" y="19"/>
                  </a:lnTo>
                  <a:lnTo>
                    <a:pt x="7" y="16"/>
                  </a:lnTo>
                  <a:lnTo>
                    <a:pt x="1" y="19"/>
                  </a:lnTo>
                  <a:lnTo>
                    <a:pt x="0" y="3"/>
                  </a:lnTo>
                  <a:lnTo>
                    <a:pt x="1" y="1"/>
                  </a:lnTo>
                  <a:lnTo>
                    <a:pt x="3" y="6"/>
                  </a:lnTo>
                  <a:lnTo>
                    <a:pt x="5" y="8"/>
                  </a:lnTo>
                  <a:lnTo>
                    <a:pt x="7" y="6"/>
                  </a:lnTo>
                  <a:close/>
                </a:path>
              </a:pathLst>
            </a:custGeom>
            <a:grpFill/>
            <a:ln w="12700">
              <a:solidFill>
                <a:schemeClr val="bg1"/>
              </a:solidFill>
              <a:prstDash val="solid"/>
              <a:round/>
              <a:headEnd/>
              <a:tailEnd/>
            </a:ln>
          </p:spPr>
          <p:txBody>
            <a:bodyPr/>
            <a:lstStyle/>
            <a:p>
              <a:endParaRPr lang="en-US" sz="1350" dirty="0"/>
            </a:p>
          </p:txBody>
        </p:sp>
        <p:sp>
          <p:nvSpPr>
            <p:cNvPr id="107" name="Freeform 1635"/>
            <p:cNvSpPr>
              <a:spLocks/>
            </p:cNvSpPr>
            <p:nvPr/>
          </p:nvSpPr>
          <p:spPr bwMode="auto">
            <a:xfrm>
              <a:off x="708025" y="3216275"/>
              <a:ext cx="4763" cy="14288"/>
            </a:xfrm>
            <a:custGeom>
              <a:avLst/>
              <a:gdLst>
                <a:gd name="T0" fmla="*/ 953 w 10"/>
                <a:gd name="T1" fmla="*/ 0 h 26"/>
                <a:gd name="T2" fmla="*/ 0 w 10"/>
                <a:gd name="T3" fmla="*/ 1649 h 26"/>
                <a:gd name="T4" fmla="*/ 476 w 10"/>
                <a:gd name="T5" fmla="*/ 550 h 26"/>
                <a:gd name="T6" fmla="*/ 2858 w 10"/>
                <a:gd name="T7" fmla="*/ 550 h 26"/>
                <a:gd name="T8" fmla="*/ 4763 w 10"/>
                <a:gd name="T9" fmla="*/ 2198 h 26"/>
                <a:gd name="T10" fmla="*/ 3810 w 10"/>
                <a:gd name="T11" fmla="*/ 3847 h 26"/>
                <a:gd name="T12" fmla="*/ 4763 w 10"/>
                <a:gd name="T13" fmla="*/ 4946 h 26"/>
                <a:gd name="T14" fmla="*/ 1905 w 10"/>
                <a:gd name="T15" fmla="*/ 14288 h 26"/>
                <a:gd name="T16" fmla="*/ 1429 w 10"/>
                <a:gd name="T17" fmla="*/ 12090 h 26"/>
                <a:gd name="T18" fmla="*/ 1429 w 10"/>
                <a:gd name="T19" fmla="*/ 3297 h 26"/>
                <a:gd name="T20" fmla="*/ 953 w 10"/>
                <a:gd name="T21" fmla="*/ 2198 h 26"/>
                <a:gd name="T22" fmla="*/ 953 w 10"/>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26">
                  <a:moveTo>
                    <a:pt x="2" y="0"/>
                  </a:moveTo>
                  <a:lnTo>
                    <a:pt x="0" y="3"/>
                  </a:lnTo>
                  <a:lnTo>
                    <a:pt x="1" y="1"/>
                  </a:lnTo>
                  <a:lnTo>
                    <a:pt x="6" y="1"/>
                  </a:lnTo>
                  <a:lnTo>
                    <a:pt x="10" y="4"/>
                  </a:lnTo>
                  <a:lnTo>
                    <a:pt x="8" y="7"/>
                  </a:lnTo>
                  <a:lnTo>
                    <a:pt x="10" y="9"/>
                  </a:lnTo>
                  <a:lnTo>
                    <a:pt x="4" y="26"/>
                  </a:lnTo>
                  <a:lnTo>
                    <a:pt x="3" y="22"/>
                  </a:lnTo>
                  <a:lnTo>
                    <a:pt x="3" y="6"/>
                  </a:lnTo>
                  <a:lnTo>
                    <a:pt x="2" y="4"/>
                  </a:lnTo>
                  <a:lnTo>
                    <a:pt x="2" y="0"/>
                  </a:lnTo>
                  <a:close/>
                </a:path>
              </a:pathLst>
            </a:custGeom>
            <a:grpFill/>
            <a:ln w="12700">
              <a:solidFill>
                <a:schemeClr val="bg1"/>
              </a:solidFill>
              <a:prstDash val="solid"/>
              <a:round/>
              <a:headEnd/>
              <a:tailEnd/>
            </a:ln>
          </p:spPr>
          <p:txBody>
            <a:bodyPr/>
            <a:lstStyle/>
            <a:p>
              <a:endParaRPr lang="en-US" sz="1350" dirty="0"/>
            </a:p>
          </p:txBody>
        </p:sp>
        <p:sp>
          <p:nvSpPr>
            <p:cNvPr id="108" name="Freeform 1636"/>
            <p:cNvSpPr>
              <a:spLocks/>
            </p:cNvSpPr>
            <p:nvPr/>
          </p:nvSpPr>
          <p:spPr bwMode="auto">
            <a:xfrm>
              <a:off x="798513" y="3205163"/>
              <a:ext cx="3175" cy="7937"/>
            </a:xfrm>
            <a:custGeom>
              <a:avLst/>
              <a:gdLst>
                <a:gd name="T0" fmla="*/ 397 w 8"/>
                <a:gd name="T1" fmla="*/ 1984 h 16"/>
                <a:gd name="T2" fmla="*/ 2778 w 8"/>
                <a:gd name="T3" fmla="*/ 0 h 16"/>
                <a:gd name="T4" fmla="*/ 3175 w 8"/>
                <a:gd name="T5" fmla="*/ 992 h 16"/>
                <a:gd name="T6" fmla="*/ 3175 w 8"/>
                <a:gd name="T7" fmla="*/ 3472 h 16"/>
                <a:gd name="T8" fmla="*/ 1191 w 8"/>
                <a:gd name="T9" fmla="*/ 7937 h 16"/>
                <a:gd name="T10" fmla="*/ 0 w 8"/>
                <a:gd name="T11" fmla="*/ 7441 h 16"/>
                <a:gd name="T12" fmla="*/ 397 w 8"/>
                <a:gd name="T13" fmla="*/ 1984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6">
                  <a:moveTo>
                    <a:pt x="1" y="4"/>
                  </a:moveTo>
                  <a:lnTo>
                    <a:pt x="7" y="0"/>
                  </a:lnTo>
                  <a:lnTo>
                    <a:pt x="8" y="2"/>
                  </a:lnTo>
                  <a:lnTo>
                    <a:pt x="8" y="7"/>
                  </a:lnTo>
                  <a:lnTo>
                    <a:pt x="3" y="16"/>
                  </a:lnTo>
                  <a:lnTo>
                    <a:pt x="0" y="15"/>
                  </a:lnTo>
                  <a:lnTo>
                    <a:pt x="1" y="4"/>
                  </a:lnTo>
                  <a:close/>
                </a:path>
              </a:pathLst>
            </a:custGeom>
            <a:grpFill/>
            <a:ln w="12700">
              <a:solidFill>
                <a:schemeClr val="bg1"/>
              </a:solidFill>
              <a:prstDash val="solid"/>
              <a:round/>
              <a:headEnd/>
              <a:tailEnd/>
            </a:ln>
          </p:spPr>
          <p:txBody>
            <a:bodyPr/>
            <a:lstStyle/>
            <a:p>
              <a:endParaRPr lang="en-US" sz="1350" dirty="0"/>
            </a:p>
          </p:txBody>
        </p:sp>
        <p:sp>
          <p:nvSpPr>
            <p:cNvPr id="109" name="Freeform 1638"/>
            <p:cNvSpPr>
              <a:spLocks/>
            </p:cNvSpPr>
            <p:nvPr/>
          </p:nvSpPr>
          <p:spPr bwMode="auto">
            <a:xfrm>
              <a:off x="808038" y="3205163"/>
              <a:ext cx="4762" cy="3175"/>
            </a:xfrm>
            <a:custGeom>
              <a:avLst/>
              <a:gdLst>
                <a:gd name="T0" fmla="*/ 3572 w 8"/>
                <a:gd name="T1" fmla="*/ 3175 h 7"/>
                <a:gd name="T2" fmla="*/ 0 w 8"/>
                <a:gd name="T3" fmla="*/ 2721 h 7"/>
                <a:gd name="T4" fmla="*/ 0 w 8"/>
                <a:gd name="T5" fmla="*/ 1814 h 7"/>
                <a:gd name="T6" fmla="*/ 3572 w 8"/>
                <a:gd name="T7" fmla="*/ 0 h 7"/>
                <a:gd name="T8" fmla="*/ 4762 w 8"/>
                <a:gd name="T9" fmla="*/ 454 h 7"/>
                <a:gd name="T10" fmla="*/ 4762 w 8"/>
                <a:gd name="T11" fmla="*/ 2721 h 7"/>
                <a:gd name="T12" fmla="*/ 3572 w 8"/>
                <a:gd name="T13" fmla="*/ 3175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7">
                  <a:moveTo>
                    <a:pt x="6" y="7"/>
                  </a:moveTo>
                  <a:lnTo>
                    <a:pt x="0" y="6"/>
                  </a:lnTo>
                  <a:lnTo>
                    <a:pt x="0" y="4"/>
                  </a:lnTo>
                  <a:lnTo>
                    <a:pt x="6" y="0"/>
                  </a:lnTo>
                  <a:lnTo>
                    <a:pt x="8" y="1"/>
                  </a:lnTo>
                  <a:lnTo>
                    <a:pt x="8" y="6"/>
                  </a:lnTo>
                  <a:lnTo>
                    <a:pt x="6" y="7"/>
                  </a:lnTo>
                  <a:close/>
                </a:path>
              </a:pathLst>
            </a:custGeom>
            <a:grpFill/>
            <a:ln w="12700">
              <a:solidFill>
                <a:schemeClr val="bg1"/>
              </a:solidFill>
              <a:prstDash val="solid"/>
              <a:round/>
              <a:headEnd/>
              <a:tailEnd/>
            </a:ln>
          </p:spPr>
          <p:txBody>
            <a:bodyPr/>
            <a:lstStyle/>
            <a:p>
              <a:endParaRPr lang="en-US" sz="1350" dirty="0"/>
            </a:p>
          </p:txBody>
        </p:sp>
        <p:sp>
          <p:nvSpPr>
            <p:cNvPr id="110" name="Freeform 1640"/>
            <p:cNvSpPr>
              <a:spLocks/>
            </p:cNvSpPr>
            <p:nvPr/>
          </p:nvSpPr>
          <p:spPr bwMode="auto">
            <a:xfrm>
              <a:off x="830263" y="3178175"/>
              <a:ext cx="9525" cy="7938"/>
            </a:xfrm>
            <a:custGeom>
              <a:avLst/>
              <a:gdLst>
                <a:gd name="T0" fmla="*/ 4970 w 23"/>
                <a:gd name="T1" fmla="*/ 4234 h 15"/>
                <a:gd name="T2" fmla="*/ 1657 w 23"/>
                <a:gd name="T3" fmla="*/ 7938 h 15"/>
                <a:gd name="T4" fmla="*/ 0 w 23"/>
                <a:gd name="T5" fmla="*/ 4763 h 15"/>
                <a:gd name="T6" fmla="*/ 1657 w 23"/>
                <a:gd name="T7" fmla="*/ 1588 h 15"/>
                <a:gd name="T8" fmla="*/ 3313 w 23"/>
                <a:gd name="T9" fmla="*/ 0 h 15"/>
                <a:gd name="T10" fmla="*/ 4970 w 23"/>
                <a:gd name="T11" fmla="*/ 529 h 15"/>
                <a:gd name="T12" fmla="*/ 9525 w 23"/>
                <a:gd name="T13" fmla="*/ 529 h 15"/>
                <a:gd name="T14" fmla="*/ 9525 w 23"/>
                <a:gd name="T15" fmla="*/ 1588 h 15"/>
                <a:gd name="T16" fmla="*/ 4970 w 23"/>
                <a:gd name="T17" fmla="*/ 423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5">
                  <a:moveTo>
                    <a:pt x="12" y="8"/>
                  </a:moveTo>
                  <a:lnTo>
                    <a:pt x="4" y="15"/>
                  </a:lnTo>
                  <a:lnTo>
                    <a:pt x="0" y="9"/>
                  </a:lnTo>
                  <a:lnTo>
                    <a:pt x="4" y="3"/>
                  </a:lnTo>
                  <a:lnTo>
                    <a:pt x="8" y="0"/>
                  </a:lnTo>
                  <a:lnTo>
                    <a:pt x="12" y="1"/>
                  </a:lnTo>
                  <a:lnTo>
                    <a:pt x="23" y="1"/>
                  </a:lnTo>
                  <a:lnTo>
                    <a:pt x="23" y="3"/>
                  </a:lnTo>
                  <a:lnTo>
                    <a:pt x="12" y="8"/>
                  </a:lnTo>
                  <a:close/>
                </a:path>
              </a:pathLst>
            </a:custGeom>
            <a:grpFill/>
            <a:ln w="12700">
              <a:solidFill>
                <a:schemeClr val="bg1"/>
              </a:solidFill>
              <a:prstDash val="solid"/>
              <a:round/>
              <a:headEnd/>
              <a:tailEnd/>
            </a:ln>
          </p:spPr>
          <p:txBody>
            <a:bodyPr/>
            <a:lstStyle/>
            <a:p>
              <a:endParaRPr lang="en-US" sz="1350" dirty="0"/>
            </a:p>
          </p:txBody>
        </p:sp>
        <p:sp>
          <p:nvSpPr>
            <p:cNvPr id="111" name="Freeform 1642"/>
            <p:cNvSpPr>
              <a:spLocks/>
            </p:cNvSpPr>
            <p:nvPr/>
          </p:nvSpPr>
          <p:spPr bwMode="auto">
            <a:xfrm>
              <a:off x="793750" y="3146425"/>
              <a:ext cx="63500" cy="50800"/>
            </a:xfrm>
            <a:custGeom>
              <a:avLst/>
              <a:gdLst>
                <a:gd name="T0" fmla="*/ 0 w 119"/>
                <a:gd name="T1" fmla="*/ 25662 h 97"/>
                <a:gd name="T2" fmla="*/ 3735 w 119"/>
                <a:gd name="T3" fmla="*/ 24091 h 97"/>
                <a:gd name="T4" fmla="*/ 9071 w 119"/>
                <a:gd name="T5" fmla="*/ 14664 h 97"/>
                <a:gd name="T6" fmla="*/ 12807 w 119"/>
                <a:gd name="T7" fmla="*/ 13093 h 97"/>
                <a:gd name="T8" fmla="*/ 17609 w 119"/>
                <a:gd name="T9" fmla="*/ 16759 h 97"/>
                <a:gd name="T10" fmla="*/ 21345 w 119"/>
                <a:gd name="T11" fmla="*/ 22520 h 97"/>
                <a:gd name="T12" fmla="*/ 25080 w 119"/>
                <a:gd name="T13" fmla="*/ 18854 h 97"/>
                <a:gd name="T14" fmla="*/ 25080 w 119"/>
                <a:gd name="T15" fmla="*/ 14664 h 97"/>
                <a:gd name="T16" fmla="*/ 21878 w 119"/>
                <a:gd name="T17" fmla="*/ 7332 h 97"/>
                <a:gd name="T18" fmla="*/ 22945 w 119"/>
                <a:gd name="T19" fmla="*/ 2619 h 97"/>
                <a:gd name="T20" fmla="*/ 28815 w 119"/>
                <a:gd name="T21" fmla="*/ 6285 h 97"/>
                <a:gd name="T22" fmla="*/ 30950 w 119"/>
                <a:gd name="T23" fmla="*/ 11522 h 97"/>
                <a:gd name="T24" fmla="*/ 34685 w 119"/>
                <a:gd name="T25" fmla="*/ 5761 h 97"/>
                <a:gd name="T26" fmla="*/ 41088 w 119"/>
                <a:gd name="T27" fmla="*/ 4713 h 97"/>
                <a:gd name="T28" fmla="*/ 38954 w 119"/>
                <a:gd name="T29" fmla="*/ 0 h 97"/>
                <a:gd name="T30" fmla="*/ 43756 w 119"/>
                <a:gd name="T31" fmla="*/ 524 h 97"/>
                <a:gd name="T32" fmla="*/ 46424 w 119"/>
                <a:gd name="T33" fmla="*/ 6808 h 97"/>
                <a:gd name="T34" fmla="*/ 51227 w 119"/>
                <a:gd name="T35" fmla="*/ 2619 h 97"/>
                <a:gd name="T36" fmla="*/ 56029 w 119"/>
                <a:gd name="T37" fmla="*/ 3666 h 97"/>
                <a:gd name="T38" fmla="*/ 54962 w 119"/>
                <a:gd name="T39" fmla="*/ 10474 h 97"/>
                <a:gd name="T40" fmla="*/ 55496 w 119"/>
                <a:gd name="T41" fmla="*/ 12569 h 97"/>
                <a:gd name="T42" fmla="*/ 63500 w 119"/>
                <a:gd name="T43" fmla="*/ 15188 h 97"/>
                <a:gd name="T44" fmla="*/ 56563 w 119"/>
                <a:gd name="T45" fmla="*/ 21472 h 97"/>
                <a:gd name="T46" fmla="*/ 45891 w 119"/>
                <a:gd name="T47" fmla="*/ 17806 h 97"/>
                <a:gd name="T48" fmla="*/ 51761 w 119"/>
                <a:gd name="T49" fmla="*/ 22520 h 97"/>
                <a:gd name="T50" fmla="*/ 53361 w 119"/>
                <a:gd name="T51" fmla="*/ 28804 h 97"/>
                <a:gd name="T52" fmla="*/ 49092 w 119"/>
                <a:gd name="T53" fmla="*/ 24091 h 97"/>
                <a:gd name="T54" fmla="*/ 45357 w 119"/>
                <a:gd name="T55" fmla="*/ 27233 h 97"/>
                <a:gd name="T56" fmla="*/ 42155 w 119"/>
                <a:gd name="T57" fmla="*/ 28280 h 97"/>
                <a:gd name="T58" fmla="*/ 41622 w 119"/>
                <a:gd name="T59" fmla="*/ 29852 h 97"/>
                <a:gd name="T60" fmla="*/ 32017 w 119"/>
                <a:gd name="T61" fmla="*/ 37184 h 97"/>
                <a:gd name="T62" fmla="*/ 28282 w 119"/>
                <a:gd name="T63" fmla="*/ 39278 h 97"/>
                <a:gd name="T64" fmla="*/ 29349 w 119"/>
                <a:gd name="T65" fmla="*/ 44515 h 97"/>
                <a:gd name="T66" fmla="*/ 18676 w 119"/>
                <a:gd name="T67" fmla="*/ 50800 h 97"/>
                <a:gd name="T68" fmla="*/ 22945 w 119"/>
                <a:gd name="T69" fmla="*/ 41897 h 97"/>
                <a:gd name="T70" fmla="*/ 19210 w 119"/>
                <a:gd name="T71" fmla="*/ 38231 h 97"/>
                <a:gd name="T72" fmla="*/ 17076 w 119"/>
                <a:gd name="T73" fmla="*/ 34565 h 97"/>
                <a:gd name="T74" fmla="*/ 12273 w 119"/>
                <a:gd name="T75" fmla="*/ 34565 h 97"/>
                <a:gd name="T76" fmla="*/ 16008 w 119"/>
                <a:gd name="T77" fmla="*/ 36136 h 97"/>
                <a:gd name="T78" fmla="*/ 13340 w 119"/>
                <a:gd name="T79" fmla="*/ 46087 h 97"/>
                <a:gd name="T80" fmla="*/ 6403 w 119"/>
                <a:gd name="T81" fmla="*/ 30375 h 97"/>
                <a:gd name="T82" fmla="*/ 1601 w 119"/>
                <a:gd name="T83" fmla="*/ 25662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9" h="97">
                  <a:moveTo>
                    <a:pt x="3" y="49"/>
                  </a:moveTo>
                  <a:lnTo>
                    <a:pt x="0" y="49"/>
                  </a:lnTo>
                  <a:lnTo>
                    <a:pt x="0" y="47"/>
                  </a:lnTo>
                  <a:lnTo>
                    <a:pt x="7" y="46"/>
                  </a:lnTo>
                  <a:lnTo>
                    <a:pt x="8" y="39"/>
                  </a:lnTo>
                  <a:lnTo>
                    <a:pt x="17" y="28"/>
                  </a:lnTo>
                  <a:lnTo>
                    <a:pt x="20" y="28"/>
                  </a:lnTo>
                  <a:lnTo>
                    <a:pt x="24" y="25"/>
                  </a:lnTo>
                  <a:lnTo>
                    <a:pt x="37" y="25"/>
                  </a:lnTo>
                  <a:lnTo>
                    <a:pt x="33" y="32"/>
                  </a:lnTo>
                  <a:lnTo>
                    <a:pt x="36" y="33"/>
                  </a:lnTo>
                  <a:lnTo>
                    <a:pt x="40" y="43"/>
                  </a:lnTo>
                  <a:lnTo>
                    <a:pt x="46" y="45"/>
                  </a:lnTo>
                  <a:lnTo>
                    <a:pt x="47" y="36"/>
                  </a:lnTo>
                  <a:lnTo>
                    <a:pt x="49" y="33"/>
                  </a:lnTo>
                  <a:lnTo>
                    <a:pt x="47" y="28"/>
                  </a:lnTo>
                  <a:lnTo>
                    <a:pt x="51" y="27"/>
                  </a:lnTo>
                  <a:lnTo>
                    <a:pt x="41" y="14"/>
                  </a:lnTo>
                  <a:lnTo>
                    <a:pt x="40" y="8"/>
                  </a:lnTo>
                  <a:lnTo>
                    <a:pt x="43" y="5"/>
                  </a:lnTo>
                  <a:lnTo>
                    <a:pt x="50" y="4"/>
                  </a:lnTo>
                  <a:lnTo>
                    <a:pt x="54" y="12"/>
                  </a:lnTo>
                  <a:lnTo>
                    <a:pt x="55" y="21"/>
                  </a:lnTo>
                  <a:lnTo>
                    <a:pt x="58" y="22"/>
                  </a:lnTo>
                  <a:lnTo>
                    <a:pt x="61" y="14"/>
                  </a:lnTo>
                  <a:lnTo>
                    <a:pt x="65" y="11"/>
                  </a:lnTo>
                  <a:lnTo>
                    <a:pt x="73" y="12"/>
                  </a:lnTo>
                  <a:lnTo>
                    <a:pt x="77" y="9"/>
                  </a:lnTo>
                  <a:lnTo>
                    <a:pt x="78" y="5"/>
                  </a:lnTo>
                  <a:lnTo>
                    <a:pt x="73" y="0"/>
                  </a:lnTo>
                  <a:lnTo>
                    <a:pt x="79" y="3"/>
                  </a:lnTo>
                  <a:lnTo>
                    <a:pt x="82" y="1"/>
                  </a:lnTo>
                  <a:lnTo>
                    <a:pt x="87" y="3"/>
                  </a:lnTo>
                  <a:lnTo>
                    <a:pt x="87" y="13"/>
                  </a:lnTo>
                  <a:lnTo>
                    <a:pt x="90" y="16"/>
                  </a:lnTo>
                  <a:lnTo>
                    <a:pt x="96" y="5"/>
                  </a:lnTo>
                  <a:lnTo>
                    <a:pt x="103" y="3"/>
                  </a:lnTo>
                  <a:lnTo>
                    <a:pt x="105" y="7"/>
                  </a:lnTo>
                  <a:lnTo>
                    <a:pt x="104" y="17"/>
                  </a:lnTo>
                  <a:lnTo>
                    <a:pt x="103" y="20"/>
                  </a:lnTo>
                  <a:lnTo>
                    <a:pt x="103" y="24"/>
                  </a:lnTo>
                  <a:lnTo>
                    <a:pt x="104" y="24"/>
                  </a:lnTo>
                  <a:lnTo>
                    <a:pt x="105" y="29"/>
                  </a:lnTo>
                  <a:lnTo>
                    <a:pt x="119" y="29"/>
                  </a:lnTo>
                  <a:lnTo>
                    <a:pt x="113" y="41"/>
                  </a:lnTo>
                  <a:lnTo>
                    <a:pt x="106" y="41"/>
                  </a:lnTo>
                  <a:lnTo>
                    <a:pt x="91" y="33"/>
                  </a:lnTo>
                  <a:lnTo>
                    <a:pt x="86" y="34"/>
                  </a:lnTo>
                  <a:lnTo>
                    <a:pt x="84" y="41"/>
                  </a:lnTo>
                  <a:lnTo>
                    <a:pt x="97" y="43"/>
                  </a:lnTo>
                  <a:lnTo>
                    <a:pt x="100" y="47"/>
                  </a:lnTo>
                  <a:lnTo>
                    <a:pt x="100" y="55"/>
                  </a:lnTo>
                  <a:lnTo>
                    <a:pt x="92" y="53"/>
                  </a:lnTo>
                  <a:lnTo>
                    <a:pt x="92" y="46"/>
                  </a:lnTo>
                  <a:lnTo>
                    <a:pt x="89" y="47"/>
                  </a:lnTo>
                  <a:lnTo>
                    <a:pt x="85" y="52"/>
                  </a:lnTo>
                  <a:lnTo>
                    <a:pt x="77" y="54"/>
                  </a:lnTo>
                  <a:lnTo>
                    <a:pt x="79" y="54"/>
                  </a:lnTo>
                  <a:lnTo>
                    <a:pt x="82" y="58"/>
                  </a:lnTo>
                  <a:lnTo>
                    <a:pt x="78" y="57"/>
                  </a:lnTo>
                  <a:lnTo>
                    <a:pt x="68" y="61"/>
                  </a:lnTo>
                  <a:lnTo>
                    <a:pt x="60" y="71"/>
                  </a:lnTo>
                  <a:lnTo>
                    <a:pt x="55" y="72"/>
                  </a:lnTo>
                  <a:lnTo>
                    <a:pt x="53" y="75"/>
                  </a:lnTo>
                  <a:lnTo>
                    <a:pt x="55" y="79"/>
                  </a:lnTo>
                  <a:lnTo>
                    <a:pt x="55" y="85"/>
                  </a:lnTo>
                  <a:lnTo>
                    <a:pt x="51" y="90"/>
                  </a:lnTo>
                  <a:lnTo>
                    <a:pt x="35" y="97"/>
                  </a:lnTo>
                  <a:lnTo>
                    <a:pt x="43" y="83"/>
                  </a:lnTo>
                  <a:lnTo>
                    <a:pt x="43" y="80"/>
                  </a:lnTo>
                  <a:lnTo>
                    <a:pt x="36" y="78"/>
                  </a:lnTo>
                  <a:lnTo>
                    <a:pt x="36" y="73"/>
                  </a:lnTo>
                  <a:lnTo>
                    <a:pt x="37" y="69"/>
                  </a:lnTo>
                  <a:lnTo>
                    <a:pt x="32" y="66"/>
                  </a:lnTo>
                  <a:lnTo>
                    <a:pt x="25" y="65"/>
                  </a:lnTo>
                  <a:lnTo>
                    <a:pt x="23" y="66"/>
                  </a:lnTo>
                  <a:lnTo>
                    <a:pt x="24" y="68"/>
                  </a:lnTo>
                  <a:lnTo>
                    <a:pt x="30" y="69"/>
                  </a:lnTo>
                  <a:lnTo>
                    <a:pt x="30" y="85"/>
                  </a:lnTo>
                  <a:lnTo>
                    <a:pt x="25" y="88"/>
                  </a:lnTo>
                  <a:lnTo>
                    <a:pt x="17" y="82"/>
                  </a:lnTo>
                  <a:lnTo>
                    <a:pt x="12" y="58"/>
                  </a:lnTo>
                  <a:lnTo>
                    <a:pt x="6" y="55"/>
                  </a:lnTo>
                  <a:lnTo>
                    <a:pt x="3" y="49"/>
                  </a:lnTo>
                  <a:close/>
                </a:path>
              </a:pathLst>
            </a:custGeom>
            <a:grpFill/>
            <a:ln w="12700">
              <a:solidFill>
                <a:schemeClr val="bg1"/>
              </a:solidFill>
              <a:prstDash val="solid"/>
              <a:round/>
              <a:headEnd/>
              <a:tailEnd/>
            </a:ln>
          </p:spPr>
          <p:txBody>
            <a:bodyPr/>
            <a:lstStyle/>
            <a:p>
              <a:endParaRPr lang="en-US" sz="1350" dirty="0"/>
            </a:p>
          </p:txBody>
        </p:sp>
        <p:sp>
          <p:nvSpPr>
            <p:cNvPr id="112" name="Freeform 1644"/>
            <p:cNvSpPr>
              <a:spLocks/>
            </p:cNvSpPr>
            <p:nvPr/>
          </p:nvSpPr>
          <p:spPr bwMode="auto">
            <a:xfrm>
              <a:off x="827088" y="3138488"/>
              <a:ext cx="11112" cy="6350"/>
            </a:xfrm>
            <a:custGeom>
              <a:avLst/>
              <a:gdLst>
                <a:gd name="T0" fmla="*/ 1170 w 19"/>
                <a:gd name="T1" fmla="*/ 2540 h 10"/>
                <a:gd name="T2" fmla="*/ 0 w 19"/>
                <a:gd name="T3" fmla="*/ 2540 h 10"/>
                <a:gd name="T4" fmla="*/ 1755 w 19"/>
                <a:gd name="T5" fmla="*/ 635 h 10"/>
                <a:gd name="T6" fmla="*/ 3509 w 19"/>
                <a:gd name="T7" fmla="*/ 0 h 10"/>
                <a:gd name="T8" fmla="*/ 8773 w 19"/>
                <a:gd name="T9" fmla="*/ 1270 h 10"/>
                <a:gd name="T10" fmla="*/ 11112 w 19"/>
                <a:gd name="T11" fmla="*/ 6350 h 10"/>
                <a:gd name="T12" fmla="*/ 5264 w 19"/>
                <a:gd name="T13" fmla="*/ 2540 h 10"/>
                <a:gd name="T14" fmla="*/ 1170 w 19"/>
                <a:gd name="T15" fmla="*/ 3810 h 10"/>
                <a:gd name="T16" fmla="*/ 1170 w 19"/>
                <a:gd name="T17" fmla="*/ 254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10">
                  <a:moveTo>
                    <a:pt x="2" y="4"/>
                  </a:moveTo>
                  <a:lnTo>
                    <a:pt x="0" y="4"/>
                  </a:lnTo>
                  <a:lnTo>
                    <a:pt x="3" y="1"/>
                  </a:lnTo>
                  <a:lnTo>
                    <a:pt x="6" y="0"/>
                  </a:lnTo>
                  <a:lnTo>
                    <a:pt x="15" y="2"/>
                  </a:lnTo>
                  <a:lnTo>
                    <a:pt x="19" y="10"/>
                  </a:lnTo>
                  <a:lnTo>
                    <a:pt x="9" y="4"/>
                  </a:lnTo>
                  <a:lnTo>
                    <a:pt x="2" y="6"/>
                  </a:lnTo>
                  <a:lnTo>
                    <a:pt x="2" y="4"/>
                  </a:lnTo>
                  <a:close/>
                </a:path>
              </a:pathLst>
            </a:custGeom>
            <a:grpFill/>
            <a:ln w="12700">
              <a:solidFill>
                <a:schemeClr val="bg1"/>
              </a:solidFill>
              <a:prstDash val="solid"/>
              <a:round/>
              <a:headEnd/>
              <a:tailEnd/>
            </a:ln>
          </p:spPr>
          <p:txBody>
            <a:bodyPr/>
            <a:lstStyle/>
            <a:p>
              <a:endParaRPr lang="en-US" sz="1350" dirty="0"/>
            </a:p>
          </p:txBody>
        </p:sp>
        <p:sp>
          <p:nvSpPr>
            <p:cNvPr id="113" name="Freeform 1646"/>
            <p:cNvSpPr>
              <a:spLocks/>
            </p:cNvSpPr>
            <p:nvPr/>
          </p:nvSpPr>
          <p:spPr bwMode="auto">
            <a:xfrm>
              <a:off x="833438" y="3124200"/>
              <a:ext cx="25400" cy="19050"/>
            </a:xfrm>
            <a:custGeom>
              <a:avLst/>
              <a:gdLst>
                <a:gd name="T0" fmla="*/ 10367 w 49"/>
                <a:gd name="T1" fmla="*/ 8709 h 35"/>
                <a:gd name="T2" fmla="*/ 10886 w 49"/>
                <a:gd name="T3" fmla="*/ 8164 h 35"/>
                <a:gd name="T4" fmla="*/ 10886 w 49"/>
                <a:gd name="T5" fmla="*/ 7620 h 35"/>
                <a:gd name="T6" fmla="*/ 7776 w 49"/>
                <a:gd name="T7" fmla="*/ 7076 h 35"/>
                <a:gd name="T8" fmla="*/ 6220 w 49"/>
                <a:gd name="T9" fmla="*/ 5443 h 35"/>
                <a:gd name="T10" fmla="*/ 7776 w 49"/>
                <a:gd name="T11" fmla="*/ 4899 h 35"/>
                <a:gd name="T12" fmla="*/ 8294 w 49"/>
                <a:gd name="T13" fmla="*/ 3266 h 35"/>
                <a:gd name="T14" fmla="*/ 9331 w 49"/>
                <a:gd name="T15" fmla="*/ 1089 h 35"/>
                <a:gd name="T16" fmla="*/ 12441 w 49"/>
                <a:gd name="T17" fmla="*/ 0 h 35"/>
                <a:gd name="T18" fmla="*/ 19698 w 49"/>
                <a:gd name="T19" fmla="*/ 0 h 35"/>
                <a:gd name="T20" fmla="*/ 19698 w 49"/>
                <a:gd name="T21" fmla="*/ 2177 h 35"/>
                <a:gd name="T22" fmla="*/ 17106 w 49"/>
                <a:gd name="T23" fmla="*/ 3810 h 35"/>
                <a:gd name="T24" fmla="*/ 17624 w 49"/>
                <a:gd name="T25" fmla="*/ 5443 h 35"/>
                <a:gd name="T26" fmla="*/ 20735 w 49"/>
                <a:gd name="T27" fmla="*/ 4899 h 35"/>
                <a:gd name="T28" fmla="*/ 22808 w 49"/>
                <a:gd name="T29" fmla="*/ 2721 h 35"/>
                <a:gd name="T30" fmla="*/ 22808 w 49"/>
                <a:gd name="T31" fmla="*/ 8709 h 35"/>
                <a:gd name="T32" fmla="*/ 24882 w 49"/>
                <a:gd name="T33" fmla="*/ 7620 h 35"/>
                <a:gd name="T34" fmla="*/ 25400 w 49"/>
                <a:gd name="T35" fmla="*/ 11430 h 35"/>
                <a:gd name="T36" fmla="*/ 21253 w 49"/>
                <a:gd name="T37" fmla="*/ 11430 h 35"/>
                <a:gd name="T38" fmla="*/ 19698 w 49"/>
                <a:gd name="T39" fmla="*/ 14696 h 35"/>
                <a:gd name="T40" fmla="*/ 16069 w 49"/>
                <a:gd name="T41" fmla="*/ 15240 h 35"/>
                <a:gd name="T42" fmla="*/ 13478 w 49"/>
                <a:gd name="T43" fmla="*/ 14151 h 35"/>
                <a:gd name="T44" fmla="*/ 11922 w 49"/>
                <a:gd name="T45" fmla="*/ 16329 h 35"/>
                <a:gd name="T46" fmla="*/ 8812 w 49"/>
                <a:gd name="T47" fmla="*/ 17417 h 35"/>
                <a:gd name="T48" fmla="*/ 8812 w 49"/>
                <a:gd name="T49" fmla="*/ 18506 h 35"/>
                <a:gd name="T50" fmla="*/ 7776 w 49"/>
                <a:gd name="T51" fmla="*/ 19050 h 35"/>
                <a:gd name="T52" fmla="*/ 6220 w 49"/>
                <a:gd name="T53" fmla="*/ 18506 h 35"/>
                <a:gd name="T54" fmla="*/ 3629 w 49"/>
                <a:gd name="T55" fmla="*/ 13607 h 35"/>
                <a:gd name="T56" fmla="*/ 0 w 49"/>
                <a:gd name="T57" fmla="*/ 11974 h 35"/>
                <a:gd name="T58" fmla="*/ 2073 w 49"/>
                <a:gd name="T59" fmla="*/ 11974 h 35"/>
                <a:gd name="T60" fmla="*/ 2592 w 49"/>
                <a:gd name="T61" fmla="*/ 9253 h 35"/>
                <a:gd name="T62" fmla="*/ 3629 w 49"/>
                <a:gd name="T63" fmla="*/ 8164 h 35"/>
                <a:gd name="T64" fmla="*/ 7776 w 49"/>
                <a:gd name="T65" fmla="*/ 8709 h 35"/>
                <a:gd name="T66" fmla="*/ 10367 w 49"/>
                <a:gd name="T67" fmla="*/ 8709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 h="35">
                  <a:moveTo>
                    <a:pt x="20" y="16"/>
                  </a:moveTo>
                  <a:lnTo>
                    <a:pt x="21" y="15"/>
                  </a:lnTo>
                  <a:lnTo>
                    <a:pt x="21" y="14"/>
                  </a:lnTo>
                  <a:lnTo>
                    <a:pt x="15" y="13"/>
                  </a:lnTo>
                  <a:lnTo>
                    <a:pt x="12" y="10"/>
                  </a:lnTo>
                  <a:lnTo>
                    <a:pt x="15" y="9"/>
                  </a:lnTo>
                  <a:lnTo>
                    <a:pt x="16" y="6"/>
                  </a:lnTo>
                  <a:lnTo>
                    <a:pt x="18" y="2"/>
                  </a:lnTo>
                  <a:lnTo>
                    <a:pt x="24" y="0"/>
                  </a:lnTo>
                  <a:lnTo>
                    <a:pt x="38" y="0"/>
                  </a:lnTo>
                  <a:lnTo>
                    <a:pt x="38" y="4"/>
                  </a:lnTo>
                  <a:lnTo>
                    <a:pt x="33" y="7"/>
                  </a:lnTo>
                  <a:lnTo>
                    <a:pt x="34" y="10"/>
                  </a:lnTo>
                  <a:lnTo>
                    <a:pt x="40" y="9"/>
                  </a:lnTo>
                  <a:lnTo>
                    <a:pt x="44" y="5"/>
                  </a:lnTo>
                  <a:lnTo>
                    <a:pt x="44" y="16"/>
                  </a:lnTo>
                  <a:lnTo>
                    <a:pt x="48" y="14"/>
                  </a:lnTo>
                  <a:lnTo>
                    <a:pt x="49" y="21"/>
                  </a:lnTo>
                  <a:lnTo>
                    <a:pt x="41" y="21"/>
                  </a:lnTo>
                  <a:lnTo>
                    <a:pt x="38" y="27"/>
                  </a:lnTo>
                  <a:lnTo>
                    <a:pt x="31" y="28"/>
                  </a:lnTo>
                  <a:lnTo>
                    <a:pt x="26" y="26"/>
                  </a:lnTo>
                  <a:lnTo>
                    <a:pt x="23" y="30"/>
                  </a:lnTo>
                  <a:lnTo>
                    <a:pt x="17" y="32"/>
                  </a:lnTo>
                  <a:lnTo>
                    <a:pt x="17" y="34"/>
                  </a:lnTo>
                  <a:lnTo>
                    <a:pt x="15" y="35"/>
                  </a:lnTo>
                  <a:lnTo>
                    <a:pt x="12" y="34"/>
                  </a:lnTo>
                  <a:lnTo>
                    <a:pt x="7" y="25"/>
                  </a:lnTo>
                  <a:lnTo>
                    <a:pt x="0" y="22"/>
                  </a:lnTo>
                  <a:lnTo>
                    <a:pt x="4" y="22"/>
                  </a:lnTo>
                  <a:lnTo>
                    <a:pt x="5" y="17"/>
                  </a:lnTo>
                  <a:lnTo>
                    <a:pt x="7" y="15"/>
                  </a:lnTo>
                  <a:lnTo>
                    <a:pt x="15" y="16"/>
                  </a:lnTo>
                  <a:lnTo>
                    <a:pt x="20" y="16"/>
                  </a:lnTo>
                  <a:close/>
                </a:path>
              </a:pathLst>
            </a:custGeom>
            <a:grpFill/>
            <a:ln w="12700">
              <a:solidFill>
                <a:schemeClr val="bg1"/>
              </a:solidFill>
              <a:prstDash val="solid"/>
              <a:round/>
              <a:headEnd/>
              <a:tailEnd/>
            </a:ln>
          </p:spPr>
          <p:txBody>
            <a:bodyPr/>
            <a:lstStyle/>
            <a:p>
              <a:endParaRPr lang="en-US" sz="1350" dirty="0"/>
            </a:p>
          </p:txBody>
        </p:sp>
        <p:sp>
          <p:nvSpPr>
            <p:cNvPr id="114" name="Freeform 1648"/>
            <p:cNvSpPr>
              <a:spLocks/>
            </p:cNvSpPr>
            <p:nvPr/>
          </p:nvSpPr>
          <p:spPr bwMode="auto">
            <a:xfrm>
              <a:off x="846138" y="3114675"/>
              <a:ext cx="6350" cy="6350"/>
            </a:xfrm>
            <a:custGeom>
              <a:avLst/>
              <a:gdLst>
                <a:gd name="T0" fmla="*/ 0 w 10"/>
                <a:gd name="T1" fmla="*/ 0 h 10"/>
                <a:gd name="T2" fmla="*/ 1270 w 10"/>
                <a:gd name="T3" fmla="*/ 2540 h 10"/>
                <a:gd name="T4" fmla="*/ 3810 w 10"/>
                <a:gd name="T5" fmla="*/ 635 h 10"/>
                <a:gd name="T6" fmla="*/ 6350 w 10"/>
                <a:gd name="T7" fmla="*/ 1905 h 10"/>
                <a:gd name="T8" fmla="*/ 5715 w 10"/>
                <a:gd name="T9" fmla="*/ 5080 h 10"/>
                <a:gd name="T10" fmla="*/ 5080 w 10"/>
                <a:gd name="T11" fmla="*/ 6350 h 10"/>
                <a:gd name="T12" fmla="*/ 2540 w 10"/>
                <a:gd name="T13" fmla="*/ 6350 h 10"/>
                <a:gd name="T14" fmla="*/ 635 w 10"/>
                <a:gd name="T15" fmla="*/ 5080 h 10"/>
                <a:gd name="T16" fmla="*/ 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0" y="0"/>
                  </a:moveTo>
                  <a:lnTo>
                    <a:pt x="2" y="4"/>
                  </a:lnTo>
                  <a:lnTo>
                    <a:pt x="6" y="1"/>
                  </a:lnTo>
                  <a:lnTo>
                    <a:pt x="10" y="3"/>
                  </a:lnTo>
                  <a:lnTo>
                    <a:pt x="9" y="8"/>
                  </a:lnTo>
                  <a:lnTo>
                    <a:pt x="8" y="10"/>
                  </a:lnTo>
                  <a:lnTo>
                    <a:pt x="4" y="10"/>
                  </a:lnTo>
                  <a:lnTo>
                    <a:pt x="1" y="8"/>
                  </a:lnTo>
                  <a:lnTo>
                    <a:pt x="0" y="0"/>
                  </a:lnTo>
                  <a:close/>
                </a:path>
              </a:pathLst>
            </a:custGeom>
            <a:grpFill/>
            <a:ln w="12700">
              <a:solidFill>
                <a:schemeClr val="bg1"/>
              </a:solidFill>
              <a:prstDash val="solid"/>
              <a:round/>
              <a:headEnd/>
              <a:tailEnd/>
            </a:ln>
          </p:spPr>
          <p:txBody>
            <a:bodyPr/>
            <a:lstStyle/>
            <a:p>
              <a:endParaRPr lang="en-US" sz="1350" dirty="0"/>
            </a:p>
          </p:txBody>
        </p:sp>
        <p:sp>
          <p:nvSpPr>
            <p:cNvPr id="115" name="Freeform 1651"/>
            <p:cNvSpPr>
              <a:spLocks/>
            </p:cNvSpPr>
            <p:nvPr/>
          </p:nvSpPr>
          <p:spPr bwMode="auto">
            <a:xfrm>
              <a:off x="957263" y="3035300"/>
              <a:ext cx="20637" cy="26988"/>
            </a:xfrm>
            <a:custGeom>
              <a:avLst/>
              <a:gdLst>
                <a:gd name="T0" fmla="*/ 4027 w 41"/>
                <a:gd name="T1" fmla="*/ 16493 h 54"/>
                <a:gd name="T2" fmla="*/ 4530 w 41"/>
                <a:gd name="T3" fmla="*/ 15493 h 54"/>
                <a:gd name="T4" fmla="*/ 10067 w 41"/>
                <a:gd name="T5" fmla="*/ 11495 h 54"/>
                <a:gd name="T6" fmla="*/ 15100 w 41"/>
                <a:gd name="T7" fmla="*/ 4498 h 54"/>
                <a:gd name="T8" fmla="*/ 16107 w 41"/>
                <a:gd name="T9" fmla="*/ 0 h 54"/>
                <a:gd name="T10" fmla="*/ 17617 w 41"/>
                <a:gd name="T11" fmla="*/ 1999 h 54"/>
                <a:gd name="T12" fmla="*/ 17617 w 41"/>
                <a:gd name="T13" fmla="*/ 3498 h 54"/>
                <a:gd name="T14" fmla="*/ 20134 w 41"/>
                <a:gd name="T15" fmla="*/ 2999 h 54"/>
                <a:gd name="T16" fmla="*/ 20637 w 41"/>
                <a:gd name="T17" fmla="*/ 4498 h 54"/>
                <a:gd name="T18" fmla="*/ 11577 w 41"/>
                <a:gd name="T19" fmla="*/ 14993 h 54"/>
                <a:gd name="T20" fmla="*/ 11074 w 41"/>
                <a:gd name="T21" fmla="*/ 19991 h 54"/>
                <a:gd name="T22" fmla="*/ 9060 w 41"/>
                <a:gd name="T23" fmla="*/ 20991 h 54"/>
                <a:gd name="T24" fmla="*/ 8557 w 41"/>
                <a:gd name="T25" fmla="*/ 22990 h 54"/>
                <a:gd name="T26" fmla="*/ 2013 w 41"/>
                <a:gd name="T27" fmla="*/ 26988 h 54"/>
                <a:gd name="T28" fmla="*/ 0 w 41"/>
                <a:gd name="T29" fmla="*/ 25988 h 54"/>
                <a:gd name="T30" fmla="*/ 503 w 41"/>
                <a:gd name="T31" fmla="*/ 22490 h 54"/>
                <a:gd name="T32" fmla="*/ 1510 w 41"/>
                <a:gd name="T33" fmla="*/ 19991 h 54"/>
                <a:gd name="T34" fmla="*/ 3523 w 41"/>
                <a:gd name="T35" fmla="*/ 18992 h 54"/>
                <a:gd name="T36" fmla="*/ 4027 w 41"/>
                <a:gd name="T37" fmla="*/ 16493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 h="54">
                  <a:moveTo>
                    <a:pt x="8" y="33"/>
                  </a:moveTo>
                  <a:lnTo>
                    <a:pt x="9" y="31"/>
                  </a:lnTo>
                  <a:lnTo>
                    <a:pt x="20" y="23"/>
                  </a:lnTo>
                  <a:lnTo>
                    <a:pt x="30" y="9"/>
                  </a:lnTo>
                  <a:lnTo>
                    <a:pt x="32" y="0"/>
                  </a:lnTo>
                  <a:lnTo>
                    <a:pt x="35" y="4"/>
                  </a:lnTo>
                  <a:lnTo>
                    <a:pt x="35" y="7"/>
                  </a:lnTo>
                  <a:lnTo>
                    <a:pt x="40" y="6"/>
                  </a:lnTo>
                  <a:lnTo>
                    <a:pt x="41" y="9"/>
                  </a:lnTo>
                  <a:lnTo>
                    <a:pt x="23" y="30"/>
                  </a:lnTo>
                  <a:lnTo>
                    <a:pt x="22" y="40"/>
                  </a:lnTo>
                  <a:lnTo>
                    <a:pt x="18" y="42"/>
                  </a:lnTo>
                  <a:lnTo>
                    <a:pt x="17" y="46"/>
                  </a:lnTo>
                  <a:lnTo>
                    <a:pt x="4" y="54"/>
                  </a:lnTo>
                  <a:lnTo>
                    <a:pt x="0" y="52"/>
                  </a:lnTo>
                  <a:lnTo>
                    <a:pt x="1" y="45"/>
                  </a:lnTo>
                  <a:lnTo>
                    <a:pt x="3" y="40"/>
                  </a:lnTo>
                  <a:lnTo>
                    <a:pt x="7" y="38"/>
                  </a:lnTo>
                  <a:lnTo>
                    <a:pt x="8" y="33"/>
                  </a:lnTo>
                  <a:close/>
                </a:path>
              </a:pathLst>
            </a:custGeom>
            <a:grpFill/>
            <a:ln w="12700">
              <a:solidFill>
                <a:schemeClr val="bg1"/>
              </a:solidFill>
              <a:prstDash val="solid"/>
              <a:round/>
              <a:headEnd/>
              <a:tailEnd/>
            </a:ln>
          </p:spPr>
          <p:txBody>
            <a:bodyPr/>
            <a:lstStyle/>
            <a:p>
              <a:endParaRPr lang="en-US" sz="1350" dirty="0"/>
            </a:p>
          </p:txBody>
        </p:sp>
        <p:sp>
          <p:nvSpPr>
            <p:cNvPr id="116" name="Freeform 1653"/>
            <p:cNvSpPr>
              <a:spLocks/>
            </p:cNvSpPr>
            <p:nvPr/>
          </p:nvSpPr>
          <p:spPr bwMode="auto">
            <a:xfrm>
              <a:off x="984250" y="3028950"/>
              <a:ext cx="12700" cy="11113"/>
            </a:xfrm>
            <a:custGeom>
              <a:avLst/>
              <a:gdLst>
                <a:gd name="T0" fmla="*/ 977 w 26"/>
                <a:gd name="T1" fmla="*/ 6791 h 18"/>
                <a:gd name="T2" fmla="*/ 0 w 26"/>
                <a:gd name="T3" fmla="*/ 8643 h 18"/>
                <a:gd name="T4" fmla="*/ 488 w 26"/>
                <a:gd name="T5" fmla="*/ 7409 h 18"/>
                <a:gd name="T6" fmla="*/ 488 w 26"/>
                <a:gd name="T7" fmla="*/ 3704 h 18"/>
                <a:gd name="T8" fmla="*/ 1465 w 26"/>
                <a:gd name="T9" fmla="*/ 1235 h 18"/>
                <a:gd name="T10" fmla="*/ 3419 w 26"/>
                <a:gd name="T11" fmla="*/ 0 h 18"/>
                <a:gd name="T12" fmla="*/ 4885 w 26"/>
                <a:gd name="T13" fmla="*/ 1852 h 18"/>
                <a:gd name="T14" fmla="*/ 6350 w 26"/>
                <a:gd name="T15" fmla="*/ 617 h 18"/>
                <a:gd name="T16" fmla="*/ 7327 w 26"/>
                <a:gd name="T17" fmla="*/ 3704 h 18"/>
                <a:gd name="T18" fmla="*/ 11235 w 26"/>
                <a:gd name="T19" fmla="*/ 3704 h 18"/>
                <a:gd name="T20" fmla="*/ 12700 w 26"/>
                <a:gd name="T21" fmla="*/ 4939 h 18"/>
                <a:gd name="T22" fmla="*/ 12212 w 26"/>
                <a:gd name="T23" fmla="*/ 6791 h 18"/>
                <a:gd name="T24" fmla="*/ 3908 w 26"/>
                <a:gd name="T25" fmla="*/ 11113 h 18"/>
                <a:gd name="T26" fmla="*/ 4396 w 26"/>
                <a:gd name="T27" fmla="*/ 8643 h 18"/>
                <a:gd name="T28" fmla="*/ 2442 w 26"/>
                <a:gd name="T29" fmla="*/ 8026 h 18"/>
                <a:gd name="T30" fmla="*/ 1465 w 26"/>
                <a:gd name="T31" fmla="*/ 8643 h 18"/>
                <a:gd name="T32" fmla="*/ 977 w 26"/>
                <a:gd name="T33" fmla="*/ 679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8">
                  <a:moveTo>
                    <a:pt x="2" y="11"/>
                  </a:moveTo>
                  <a:lnTo>
                    <a:pt x="0" y="14"/>
                  </a:lnTo>
                  <a:lnTo>
                    <a:pt x="1" y="12"/>
                  </a:lnTo>
                  <a:lnTo>
                    <a:pt x="1" y="6"/>
                  </a:lnTo>
                  <a:lnTo>
                    <a:pt x="3" y="2"/>
                  </a:lnTo>
                  <a:lnTo>
                    <a:pt x="7" y="0"/>
                  </a:lnTo>
                  <a:lnTo>
                    <a:pt x="10" y="3"/>
                  </a:lnTo>
                  <a:lnTo>
                    <a:pt x="13" y="1"/>
                  </a:lnTo>
                  <a:lnTo>
                    <a:pt x="15" y="6"/>
                  </a:lnTo>
                  <a:lnTo>
                    <a:pt x="23" y="6"/>
                  </a:lnTo>
                  <a:lnTo>
                    <a:pt x="26" y="8"/>
                  </a:lnTo>
                  <a:lnTo>
                    <a:pt x="25" y="11"/>
                  </a:lnTo>
                  <a:lnTo>
                    <a:pt x="8" y="18"/>
                  </a:lnTo>
                  <a:lnTo>
                    <a:pt x="9" y="14"/>
                  </a:lnTo>
                  <a:lnTo>
                    <a:pt x="5" y="13"/>
                  </a:lnTo>
                  <a:lnTo>
                    <a:pt x="3" y="14"/>
                  </a:lnTo>
                  <a:lnTo>
                    <a:pt x="2" y="11"/>
                  </a:lnTo>
                  <a:close/>
                </a:path>
              </a:pathLst>
            </a:custGeom>
            <a:grpFill/>
            <a:ln w="12700">
              <a:solidFill>
                <a:schemeClr val="bg1"/>
              </a:solidFill>
              <a:prstDash val="solid"/>
              <a:round/>
              <a:headEnd/>
              <a:tailEnd/>
            </a:ln>
          </p:spPr>
          <p:txBody>
            <a:bodyPr/>
            <a:lstStyle/>
            <a:p>
              <a:endParaRPr lang="en-US" sz="1350" dirty="0"/>
            </a:p>
          </p:txBody>
        </p:sp>
        <p:sp>
          <p:nvSpPr>
            <p:cNvPr id="117" name="Freeform 1655"/>
            <p:cNvSpPr>
              <a:spLocks/>
            </p:cNvSpPr>
            <p:nvPr/>
          </p:nvSpPr>
          <p:spPr bwMode="auto">
            <a:xfrm>
              <a:off x="647700" y="3106738"/>
              <a:ext cx="7938" cy="12700"/>
            </a:xfrm>
            <a:custGeom>
              <a:avLst/>
              <a:gdLst>
                <a:gd name="T0" fmla="*/ 7471 w 17"/>
                <a:gd name="T1" fmla="*/ 529 h 24"/>
                <a:gd name="T2" fmla="*/ 7938 w 17"/>
                <a:gd name="T3" fmla="*/ 0 h 24"/>
                <a:gd name="T4" fmla="*/ 4202 w 17"/>
                <a:gd name="T5" fmla="*/ 11642 h 24"/>
                <a:gd name="T6" fmla="*/ 2335 w 17"/>
                <a:gd name="T7" fmla="*/ 12700 h 24"/>
                <a:gd name="T8" fmla="*/ 467 w 17"/>
                <a:gd name="T9" fmla="*/ 11642 h 24"/>
                <a:gd name="T10" fmla="*/ 0 w 17"/>
                <a:gd name="T11" fmla="*/ 7938 h 24"/>
                <a:gd name="T12" fmla="*/ 934 w 17"/>
                <a:gd name="T13" fmla="*/ 5292 h 24"/>
                <a:gd name="T14" fmla="*/ 2802 w 17"/>
                <a:gd name="T15" fmla="*/ 4763 h 24"/>
                <a:gd name="T16" fmla="*/ 7471 w 17"/>
                <a:gd name="T17" fmla="*/ 529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24">
                  <a:moveTo>
                    <a:pt x="16" y="1"/>
                  </a:moveTo>
                  <a:lnTo>
                    <a:pt x="17" y="0"/>
                  </a:lnTo>
                  <a:lnTo>
                    <a:pt x="9" y="22"/>
                  </a:lnTo>
                  <a:lnTo>
                    <a:pt x="5" y="24"/>
                  </a:lnTo>
                  <a:lnTo>
                    <a:pt x="1" y="22"/>
                  </a:lnTo>
                  <a:lnTo>
                    <a:pt x="0" y="15"/>
                  </a:lnTo>
                  <a:lnTo>
                    <a:pt x="2" y="10"/>
                  </a:lnTo>
                  <a:lnTo>
                    <a:pt x="6" y="9"/>
                  </a:lnTo>
                  <a:lnTo>
                    <a:pt x="16" y="1"/>
                  </a:lnTo>
                  <a:close/>
                </a:path>
              </a:pathLst>
            </a:custGeom>
            <a:grpFill/>
            <a:ln w="12700">
              <a:solidFill>
                <a:schemeClr val="bg1"/>
              </a:solidFill>
              <a:prstDash val="solid"/>
              <a:round/>
              <a:headEnd/>
              <a:tailEnd/>
            </a:ln>
          </p:spPr>
          <p:txBody>
            <a:bodyPr/>
            <a:lstStyle/>
            <a:p>
              <a:endParaRPr lang="en-US" sz="1350" dirty="0"/>
            </a:p>
          </p:txBody>
        </p:sp>
        <p:sp>
          <p:nvSpPr>
            <p:cNvPr id="118" name="Freeform 1656"/>
            <p:cNvSpPr>
              <a:spLocks/>
            </p:cNvSpPr>
            <p:nvPr/>
          </p:nvSpPr>
          <p:spPr bwMode="auto">
            <a:xfrm>
              <a:off x="498475" y="3035300"/>
              <a:ext cx="44450" cy="26988"/>
            </a:xfrm>
            <a:custGeom>
              <a:avLst/>
              <a:gdLst>
                <a:gd name="T0" fmla="*/ 0 w 86"/>
                <a:gd name="T1" fmla="*/ 6110 h 53"/>
                <a:gd name="T2" fmla="*/ 15506 w 86"/>
                <a:gd name="T3" fmla="*/ 5601 h 53"/>
                <a:gd name="T4" fmla="*/ 23776 w 86"/>
                <a:gd name="T5" fmla="*/ 0 h 53"/>
                <a:gd name="T6" fmla="*/ 29461 w 86"/>
                <a:gd name="T7" fmla="*/ 0 h 53"/>
                <a:gd name="T8" fmla="*/ 32045 w 86"/>
                <a:gd name="T9" fmla="*/ 2037 h 53"/>
                <a:gd name="T10" fmla="*/ 39798 w 86"/>
                <a:gd name="T11" fmla="*/ 2546 h 53"/>
                <a:gd name="T12" fmla="*/ 42899 w 86"/>
                <a:gd name="T13" fmla="*/ 3564 h 53"/>
                <a:gd name="T14" fmla="*/ 42383 w 86"/>
                <a:gd name="T15" fmla="*/ 13749 h 53"/>
                <a:gd name="T16" fmla="*/ 43933 w 86"/>
                <a:gd name="T17" fmla="*/ 13239 h 53"/>
                <a:gd name="T18" fmla="*/ 44450 w 86"/>
                <a:gd name="T19" fmla="*/ 15785 h 53"/>
                <a:gd name="T20" fmla="*/ 42383 w 86"/>
                <a:gd name="T21" fmla="*/ 19350 h 53"/>
                <a:gd name="T22" fmla="*/ 38765 w 86"/>
                <a:gd name="T23" fmla="*/ 18841 h 53"/>
                <a:gd name="T24" fmla="*/ 37731 w 86"/>
                <a:gd name="T25" fmla="*/ 20878 h 53"/>
                <a:gd name="T26" fmla="*/ 35147 w 86"/>
                <a:gd name="T27" fmla="*/ 21387 h 53"/>
                <a:gd name="T28" fmla="*/ 31528 w 86"/>
                <a:gd name="T29" fmla="*/ 23933 h 53"/>
                <a:gd name="T30" fmla="*/ 31012 w 86"/>
                <a:gd name="T31" fmla="*/ 26988 h 53"/>
                <a:gd name="T32" fmla="*/ 13438 w 86"/>
                <a:gd name="T33" fmla="*/ 19350 h 53"/>
                <a:gd name="T34" fmla="*/ 10337 w 86"/>
                <a:gd name="T35" fmla="*/ 19350 h 53"/>
                <a:gd name="T36" fmla="*/ 8270 w 86"/>
                <a:gd name="T37" fmla="*/ 17822 h 53"/>
                <a:gd name="T38" fmla="*/ 2067 w 86"/>
                <a:gd name="T39" fmla="*/ 12221 h 53"/>
                <a:gd name="T40" fmla="*/ 2067 w 86"/>
                <a:gd name="T41" fmla="*/ 9166 h 53"/>
                <a:gd name="T42" fmla="*/ 0 w 86"/>
                <a:gd name="T43" fmla="*/ 7638 h 53"/>
                <a:gd name="T44" fmla="*/ 0 w 86"/>
                <a:gd name="T45" fmla="*/ 6110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53">
                  <a:moveTo>
                    <a:pt x="0" y="12"/>
                  </a:moveTo>
                  <a:lnTo>
                    <a:pt x="30" y="11"/>
                  </a:lnTo>
                  <a:lnTo>
                    <a:pt x="46" y="0"/>
                  </a:lnTo>
                  <a:lnTo>
                    <a:pt x="57" y="0"/>
                  </a:lnTo>
                  <a:lnTo>
                    <a:pt x="62" y="4"/>
                  </a:lnTo>
                  <a:lnTo>
                    <a:pt x="77" y="5"/>
                  </a:lnTo>
                  <a:lnTo>
                    <a:pt x="83" y="7"/>
                  </a:lnTo>
                  <a:lnTo>
                    <a:pt x="82" y="27"/>
                  </a:lnTo>
                  <a:lnTo>
                    <a:pt x="85" y="26"/>
                  </a:lnTo>
                  <a:lnTo>
                    <a:pt x="86" y="31"/>
                  </a:lnTo>
                  <a:lnTo>
                    <a:pt x="82" y="38"/>
                  </a:lnTo>
                  <a:lnTo>
                    <a:pt x="75" y="37"/>
                  </a:lnTo>
                  <a:lnTo>
                    <a:pt x="73" y="41"/>
                  </a:lnTo>
                  <a:lnTo>
                    <a:pt x="68" y="42"/>
                  </a:lnTo>
                  <a:lnTo>
                    <a:pt x="61" y="47"/>
                  </a:lnTo>
                  <a:lnTo>
                    <a:pt x="60" y="53"/>
                  </a:lnTo>
                  <a:lnTo>
                    <a:pt x="26" y="38"/>
                  </a:lnTo>
                  <a:lnTo>
                    <a:pt x="20" y="38"/>
                  </a:lnTo>
                  <a:lnTo>
                    <a:pt x="16" y="35"/>
                  </a:lnTo>
                  <a:lnTo>
                    <a:pt x="4" y="24"/>
                  </a:lnTo>
                  <a:lnTo>
                    <a:pt x="4" y="18"/>
                  </a:lnTo>
                  <a:lnTo>
                    <a:pt x="0" y="15"/>
                  </a:lnTo>
                  <a:lnTo>
                    <a:pt x="0" y="12"/>
                  </a:lnTo>
                  <a:close/>
                </a:path>
              </a:pathLst>
            </a:custGeom>
            <a:grpFill/>
            <a:ln w="12700">
              <a:solidFill>
                <a:schemeClr val="bg1"/>
              </a:solidFill>
              <a:prstDash val="solid"/>
              <a:round/>
              <a:headEnd/>
              <a:tailEnd/>
            </a:ln>
          </p:spPr>
          <p:txBody>
            <a:bodyPr/>
            <a:lstStyle/>
            <a:p>
              <a:endParaRPr lang="en-US" sz="1350" dirty="0"/>
            </a:p>
          </p:txBody>
        </p:sp>
        <p:sp>
          <p:nvSpPr>
            <p:cNvPr id="119" name="Freeform 1658"/>
            <p:cNvSpPr>
              <a:spLocks/>
            </p:cNvSpPr>
            <p:nvPr/>
          </p:nvSpPr>
          <p:spPr bwMode="auto">
            <a:xfrm>
              <a:off x="549275" y="3013075"/>
              <a:ext cx="23813" cy="22225"/>
            </a:xfrm>
            <a:custGeom>
              <a:avLst/>
              <a:gdLst>
                <a:gd name="T0" fmla="*/ 0 w 47"/>
                <a:gd name="T1" fmla="*/ 8787 h 43"/>
                <a:gd name="T2" fmla="*/ 507 w 47"/>
                <a:gd name="T3" fmla="*/ 7236 h 43"/>
                <a:gd name="T4" fmla="*/ 7600 w 47"/>
                <a:gd name="T5" fmla="*/ 2584 h 43"/>
                <a:gd name="T6" fmla="*/ 8613 w 47"/>
                <a:gd name="T7" fmla="*/ 0 h 43"/>
                <a:gd name="T8" fmla="*/ 21786 w 47"/>
                <a:gd name="T9" fmla="*/ 4652 h 43"/>
                <a:gd name="T10" fmla="*/ 23813 w 47"/>
                <a:gd name="T11" fmla="*/ 8270 h 43"/>
                <a:gd name="T12" fmla="*/ 23813 w 47"/>
                <a:gd name="T13" fmla="*/ 10854 h 43"/>
                <a:gd name="T14" fmla="*/ 14693 w 47"/>
                <a:gd name="T15" fmla="*/ 22225 h 43"/>
                <a:gd name="T16" fmla="*/ 10133 w 47"/>
                <a:gd name="T17" fmla="*/ 12405 h 43"/>
                <a:gd name="T18" fmla="*/ 4560 w 47"/>
                <a:gd name="T19" fmla="*/ 9303 h 43"/>
                <a:gd name="T20" fmla="*/ 0 w 47"/>
                <a:gd name="T21" fmla="*/ 8787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43">
                  <a:moveTo>
                    <a:pt x="0" y="17"/>
                  </a:moveTo>
                  <a:lnTo>
                    <a:pt x="1" y="14"/>
                  </a:lnTo>
                  <a:lnTo>
                    <a:pt x="15" y="5"/>
                  </a:lnTo>
                  <a:lnTo>
                    <a:pt x="17" y="0"/>
                  </a:lnTo>
                  <a:lnTo>
                    <a:pt x="43" y="9"/>
                  </a:lnTo>
                  <a:lnTo>
                    <a:pt x="47" y="16"/>
                  </a:lnTo>
                  <a:lnTo>
                    <a:pt x="47" y="21"/>
                  </a:lnTo>
                  <a:lnTo>
                    <a:pt x="29" y="43"/>
                  </a:lnTo>
                  <a:lnTo>
                    <a:pt x="20" y="24"/>
                  </a:lnTo>
                  <a:lnTo>
                    <a:pt x="9" y="18"/>
                  </a:lnTo>
                  <a:lnTo>
                    <a:pt x="0" y="17"/>
                  </a:lnTo>
                  <a:close/>
                </a:path>
              </a:pathLst>
            </a:custGeom>
            <a:grpFill/>
            <a:ln w="12700">
              <a:solidFill>
                <a:schemeClr val="bg1"/>
              </a:solidFill>
              <a:prstDash val="solid"/>
              <a:round/>
              <a:headEnd/>
              <a:tailEnd/>
            </a:ln>
          </p:spPr>
          <p:txBody>
            <a:bodyPr/>
            <a:lstStyle/>
            <a:p>
              <a:endParaRPr lang="en-US" sz="1350" dirty="0"/>
            </a:p>
          </p:txBody>
        </p:sp>
        <p:sp>
          <p:nvSpPr>
            <p:cNvPr id="120" name="Freeform 1660"/>
            <p:cNvSpPr>
              <a:spLocks/>
            </p:cNvSpPr>
            <p:nvPr/>
          </p:nvSpPr>
          <p:spPr bwMode="auto">
            <a:xfrm>
              <a:off x="369888" y="3027363"/>
              <a:ext cx="11112" cy="11112"/>
            </a:xfrm>
            <a:custGeom>
              <a:avLst/>
              <a:gdLst>
                <a:gd name="T0" fmla="*/ 1667 w 20"/>
                <a:gd name="T1" fmla="*/ 654 h 17"/>
                <a:gd name="T2" fmla="*/ 2222 w 20"/>
                <a:gd name="T3" fmla="*/ 0 h 17"/>
                <a:gd name="T4" fmla="*/ 1667 w 20"/>
                <a:gd name="T5" fmla="*/ 3268 h 17"/>
                <a:gd name="T6" fmla="*/ 7223 w 20"/>
                <a:gd name="T7" fmla="*/ 8497 h 17"/>
                <a:gd name="T8" fmla="*/ 9445 w 20"/>
                <a:gd name="T9" fmla="*/ 9151 h 17"/>
                <a:gd name="T10" fmla="*/ 11112 w 20"/>
                <a:gd name="T11" fmla="*/ 10458 h 17"/>
                <a:gd name="T12" fmla="*/ 7223 w 20"/>
                <a:gd name="T13" fmla="*/ 11112 h 17"/>
                <a:gd name="T14" fmla="*/ 0 w 20"/>
                <a:gd name="T15" fmla="*/ 1961 h 17"/>
                <a:gd name="T16" fmla="*/ 1667 w 20"/>
                <a:gd name="T17" fmla="*/ 65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7">
                  <a:moveTo>
                    <a:pt x="3" y="1"/>
                  </a:moveTo>
                  <a:lnTo>
                    <a:pt x="4" y="0"/>
                  </a:lnTo>
                  <a:lnTo>
                    <a:pt x="3" y="5"/>
                  </a:lnTo>
                  <a:lnTo>
                    <a:pt x="13" y="13"/>
                  </a:lnTo>
                  <a:lnTo>
                    <a:pt x="17" y="14"/>
                  </a:lnTo>
                  <a:lnTo>
                    <a:pt x="20" y="16"/>
                  </a:lnTo>
                  <a:lnTo>
                    <a:pt x="13" y="17"/>
                  </a:lnTo>
                  <a:lnTo>
                    <a:pt x="0" y="3"/>
                  </a:lnTo>
                  <a:lnTo>
                    <a:pt x="3" y="1"/>
                  </a:lnTo>
                  <a:close/>
                </a:path>
              </a:pathLst>
            </a:custGeom>
            <a:grpFill/>
            <a:ln w="12700">
              <a:solidFill>
                <a:schemeClr val="bg1"/>
              </a:solidFill>
              <a:prstDash val="solid"/>
              <a:round/>
              <a:headEnd/>
              <a:tailEnd/>
            </a:ln>
          </p:spPr>
          <p:txBody>
            <a:bodyPr/>
            <a:lstStyle/>
            <a:p>
              <a:endParaRPr lang="en-US" sz="1350" dirty="0"/>
            </a:p>
          </p:txBody>
        </p:sp>
        <p:sp>
          <p:nvSpPr>
            <p:cNvPr id="121" name="Freeform 1663"/>
            <p:cNvSpPr>
              <a:spLocks/>
            </p:cNvSpPr>
            <p:nvPr/>
          </p:nvSpPr>
          <p:spPr bwMode="auto">
            <a:xfrm>
              <a:off x="427038" y="3178175"/>
              <a:ext cx="4762" cy="1588"/>
            </a:xfrm>
            <a:custGeom>
              <a:avLst/>
              <a:gdLst>
                <a:gd name="T0" fmla="*/ 680 w 7"/>
                <a:gd name="T1" fmla="*/ 953 h 5"/>
                <a:gd name="T2" fmla="*/ 0 w 7"/>
                <a:gd name="T3" fmla="*/ 318 h 5"/>
                <a:gd name="T4" fmla="*/ 1361 w 7"/>
                <a:gd name="T5" fmla="*/ 0 h 5"/>
                <a:gd name="T6" fmla="*/ 3401 w 7"/>
                <a:gd name="T7" fmla="*/ 318 h 5"/>
                <a:gd name="T8" fmla="*/ 4762 w 7"/>
                <a:gd name="T9" fmla="*/ 1588 h 5"/>
                <a:gd name="T10" fmla="*/ 680 w 7"/>
                <a:gd name="T11" fmla="*/ 1588 h 5"/>
                <a:gd name="T12" fmla="*/ 680 w 7"/>
                <a:gd name="T13" fmla="*/ 953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5">
                  <a:moveTo>
                    <a:pt x="1" y="3"/>
                  </a:moveTo>
                  <a:lnTo>
                    <a:pt x="0" y="1"/>
                  </a:lnTo>
                  <a:lnTo>
                    <a:pt x="2" y="0"/>
                  </a:lnTo>
                  <a:lnTo>
                    <a:pt x="5" y="1"/>
                  </a:lnTo>
                  <a:lnTo>
                    <a:pt x="7" y="5"/>
                  </a:lnTo>
                  <a:lnTo>
                    <a:pt x="1" y="5"/>
                  </a:lnTo>
                  <a:lnTo>
                    <a:pt x="1" y="3"/>
                  </a:lnTo>
                  <a:close/>
                </a:path>
              </a:pathLst>
            </a:custGeom>
            <a:grpFill/>
            <a:ln w="12700">
              <a:solidFill>
                <a:schemeClr val="bg1"/>
              </a:solidFill>
              <a:prstDash val="solid"/>
              <a:round/>
              <a:headEnd/>
              <a:tailEnd/>
            </a:ln>
          </p:spPr>
          <p:txBody>
            <a:bodyPr/>
            <a:lstStyle/>
            <a:p>
              <a:endParaRPr lang="en-US" sz="1350" dirty="0"/>
            </a:p>
          </p:txBody>
        </p:sp>
        <p:sp>
          <p:nvSpPr>
            <p:cNvPr id="122" name="Freeform 1664"/>
            <p:cNvSpPr>
              <a:spLocks/>
            </p:cNvSpPr>
            <p:nvPr/>
          </p:nvSpPr>
          <p:spPr bwMode="auto">
            <a:xfrm>
              <a:off x="444500" y="3203575"/>
              <a:ext cx="3175" cy="4763"/>
            </a:xfrm>
            <a:custGeom>
              <a:avLst/>
              <a:gdLst>
                <a:gd name="T0" fmla="*/ 397 w 8"/>
                <a:gd name="T1" fmla="*/ 0 h 8"/>
                <a:gd name="T2" fmla="*/ 0 w 8"/>
                <a:gd name="T3" fmla="*/ 1191 h 8"/>
                <a:gd name="T4" fmla="*/ 1984 w 8"/>
                <a:gd name="T5" fmla="*/ 2382 h 8"/>
                <a:gd name="T6" fmla="*/ 3175 w 8"/>
                <a:gd name="T7" fmla="*/ 1191 h 8"/>
                <a:gd name="T8" fmla="*/ 3175 w 8"/>
                <a:gd name="T9" fmla="*/ 4168 h 8"/>
                <a:gd name="T10" fmla="*/ 1984 w 8"/>
                <a:gd name="T11" fmla="*/ 4763 h 8"/>
                <a:gd name="T12" fmla="*/ 397 w 8"/>
                <a:gd name="T13" fmla="*/ 0 h 8"/>
                <a:gd name="T14" fmla="*/ 1984 w 8"/>
                <a:gd name="T15" fmla="*/ 4763 h 8"/>
                <a:gd name="T16" fmla="*/ 397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8">
                  <a:moveTo>
                    <a:pt x="1" y="0"/>
                  </a:moveTo>
                  <a:lnTo>
                    <a:pt x="0" y="2"/>
                  </a:lnTo>
                  <a:lnTo>
                    <a:pt x="5" y="4"/>
                  </a:lnTo>
                  <a:lnTo>
                    <a:pt x="8" y="2"/>
                  </a:lnTo>
                  <a:lnTo>
                    <a:pt x="8" y="7"/>
                  </a:lnTo>
                  <a:lnTo>
                    <a:pt x="5" y="8"/>
                  </a:lnTo>
                  <a:lnTo>
                    <a:pt x="1" y="0"/>
                  </a:lnTo>
                  <a:lnTo>
                    <a:pt x="5" y="8"/>
                  </a:lnTo>
                  <a:lnTo>
                    <a:pt x="1" y="0"/>
                  </a:lnTo>
                  <a:close/>
                </a:path>
              </a:pathLst>
            </a:custGeom>
            <a:grpFill/>
            <a:ln w="12700">
              <a:solidFill>
                <a:schemeClr val="bg1"/>
              </a:solidFill>
              <a:prstDash val="solid"/>
              <a:round/>
              <a:headEnd/>
              <a:tailEnd/>
            </a:ln>
          </p:spPr>
          <p:txBody>
            <a:bodyPr/>
            <a:lstStyle/>
            <a:p>
              <a:endParaRPr lang="en-US" sz="1350" dirty="0"/>
            </a:p>
          </p:txBody>
        </p:sp>
        <p:sp>
          <p:nvSpPr>
            <p:cNvPr id="123" name="Freeform 1666"/>
            <p:cNvSpPr>
              <a:spLocks/>
            </p:cNvSpPr>
            <p:nvPr/>
          </p:nvSpPr>
          <p:spPr bwMode="auto">
            <a:xfrm>
              <a:off x="558800" y="2903538"/>
              <a:ext cx="17463" cy="19050"/>
            </a:xfrm>
            <a:custGeom>
              <a:avLst/>
              <a:gdLst>
                <a:gd name="T0" fmla="*/ 15280 w 32"/>
                <a:gd name="T1" fmla="*/ 2801 h 34"/>
                <a:gd name="T2" fmla="*/ 17463 w 32"/>
                <a:gd name="T3" fmla="*/ 3922 h 34"/>
                <a:gd name="T4" fmla="*/ 15826 w 32"/>
                <a:gd name="T5" fmla="*/ 8404 h 34"/>
                <a:gd name="T6" fmla="*/ 15280 w 32"/>
                <a:gd name="T7" fmla="*/ 11766 h 34"/>
                <a:gd name="T8" fmla="*/ 14189 w 32"/>
                <a:gd name="T9" fmla="*/ 14568 h 34"/>
                <a:gd name="T10" fmla="*/ 5457 w 32"/>
                <a:gd name="T11" fmla="*/ 14007 h 34"/>
                <a:gd name="T12" fmla="*/ 1091 w 32"/>
                <a:gd name="T13" fmla="*/ 19050 h 34"/>
                <a:gd name="T14" fmla="*/ 0 w 32"/>
                <a:gd name="T15" fmla="*/ 17369 h 34"/>
                <a:gd name="T16" fmla="*/ 0 w 32"/>
                <a:gd name="T17" fmla="*/ 8965 h 34"/>
                <a:gd name="T18" fmla="*/ 9823 w 32"/>
                <a:gd name="T19" fmla="*/ 0 h 34"/>
                <a:gd name="T20" fmla="*/ 15280 w 32"/>
                <a:gd name="T21" fmla="*/ 280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34">
                  <a:moveTo>
                    <a:pt x="28" y="5"/>
                  </a:moveTo>
                  <a:lnTo>
                    <a:pt x="32" y="7"/>
                  </a:lnTo>
                  <a:lnTo>
                    <a:pt x="29" y="15"/>
                  </a:lnTo>
                  <a:lnTo>
                    <a:pt x="28" y="21"/>
                  </a:lnTo>
                  <a:lnTo>
                    <a:pt x="26" y="26"/>
                  </a:lnTo>
                  <a:lnTo>
                    <a:pt x="10" y="25"/>
                  </a:lnTo>
                  <a:lnTo>
                    <a:pt x="2" y="34"/>
                  </a:lnTo>
                  <a:lnTo>
                    <a:pt x="0" y="31"/>
                  </a:lnTo>
                  <a:lnTo>
                    <a:pt x="0" y="16"/>
                  </a:lnTo>
                  <a:lnTo>
                    <a:pt x="18" y="0"/>
                  </a:lnTo>
                  <a:lnTo>
                    <a:pt x="28" y="5"/>
                  </a:lnTo>
                  <a:close/>
                </a:path>
              </a:pathLst>
            </a:custGeom>
            <a:grpFill/>
            <a:ln w="12700">
              <a:solidFill>
                <a:schemeClr val="bg1"/>
              </a:solidFill>
              <a:prstDash val="solid"/>
              <a:round/>
              <a:headEnd/>
              <a:tailEnd/>
            </a:ln>
          </p:spPr>
          <p:txBody>
            <a:bodyPr/>
            <a:lstStyle/>
            <a:p>
              <a:endParaRPr lang="en-US" sz="1350" dirty="0"/>
            </a:p>
          </p:txBody>
        </p:sp>
        <p:sp>
          <p:nvSpPr>
            <p:cNvPr id="124" name="Freeform 1669"/>
            <p:cNvSpPr>
              <a:spLocks/>
            </p:cNvSpPr>
            <p:nvPr/>
          </p:nvSpPr>
          <p:spPr bwMode="auto">
            <a:xfrm>
              <a:off x="484188" y="2395538"/>
              <a:ext cx="701675" cy="881062"/>
            </a:xfrm>
            <a:custGeom>
              <a:avLst/>
              <a:gdLst>
                <a:gd name="T0" fmla="*/ 578344 w 1337"/>
                <a:gd name="T1" fmla="*/ 87634 h 1679"/>
                <a:gd name="T2" fmla="*/ 518515 w 1337"/>
                <a:gd name="T3" fmla="*/ 83961 h 1679"/>
                <a:gd name="T4" fmla="*/ 397808 w 1337"/>
                <a:gd name="T5" fmla="*/ 65069 h 1679"/>
                <a:gd name="T6" fmla="*/ 356873 w 1337"/>
                <a:gd name="T7" fmla="*/ 35159 h 1679"/>
                <a:gd name="T8" fmla="*/ 301243 w 1337"/>
                <a:gd name="T9" fmla="*/ 22564 h 1679"/>
                <a:gd name="T10" fmla="*/ 287598 w 1337"/>
                <a:gd name="T11" fmla="*/ 28337 h 1679"/>
                <a:gd name="T12" fmla="*/ 261882 w 1337"/>
                <a:gd name="T13" fmla="*/ 15218 h 1679"/>
                <a:gd name="T14" fmla="*/ 213599 w 1337"/>
                <a:gd name="T15" fmla="*/ 32010 h 1679"/>
                <a:gd name="T16" fmla="*/ 189457 w 1337"/>
                <a:gd name="T17" fmla="*/ 75565 h 1679"/>
                <a:gd name="T18" fmla="*/ 148522 w 1337"/>
                <a:gd name="T19" fmla="*/ 76614 h 1679"/>
                <a:gd name="T20" fmla="*/ 124381 w 1337"/>
                <a:gd name="T21" fmla="*/ 121218 h 1679"/>
                <a:gd name="T22" fmla="*/ 45659 w 1337"/>
                <a:gd name="T23" fmla="*/ 194684 h 1679"/>
                <a:gd name="T24" fmla="*/ 102863 w 1337"/>
                <a:gd name="T25" fmla="*/ 269199 h 1679"/>
                <a:gd name="T26" fmla="*/ 151671 w 1337"/>
                <a:gd name="T27" fmla="*/ 287565 h 1679"/>
                <a:gd name="T28" fmla="*/ 190507 w 1337"/>
                <a:gd name="T29" fmla="*/ 309080 h 1679"/>
                <a:gd name="T30" fmla="*/ 170564 w 1337"/>
                <a:gd name="T31" fmla="*/ 322724 h 1679"/>
                <a:gd name="T32" fmla="*/ 168465 w 1337"/>
                <a:gd name="T33" fmla="*/ 331120 h 1679"/>
                <a:gd name="T34" fmla="*/ 126480 w 1337"/>
                <a:gd name="T35" fmla="*/ 343714 h 1679"/>
                <a:gd name="T36" fmla="*/ 73474 w 1337"/>
                <a:gd name="T37" fmla="*/ 321149 h 1679"/>
                <a:gd name="T38" fmla="*/ 19418 w 1337"/>
                <a:gd name="T39" fmla="*/ 352635 h 1679"/>
                <a:gd name="T40" fmla="*/ 30439 w 1337"/>
                <a:gd name="T41" fmla="*/ 394615 h 1679"/>
                <a:gd name="T42" fmla="*/ 117558 w 1337"/>
                <a:gd name="T43" fmla="*/ 436595 h 1679"/>
                <a:gd name="T44" fmla="*/ 161118 w 1337"/>
                <a:gd name="T45" fmla="*/ 412457 h 1679"/>
                <a:gd name="T46" fmla="*/ 173188 w 1337"/>
                <a:gd name="T47" fmla="*/ 465457 h 1679"/>
                <a:gd name="T48" fmla="*/ 102339 w 1337"/>
                <a:gd name="T49" fmla="*/ 511110 h 1679"/>
                <a:gd name="T50" fmla="*/ 55105 w 1337"/>
                <a:gd name="T51" fmla="*/ 567259 h 1679"/>
                <a:gd name="T52" fmla="*/ 66126 w 1337"/>
                <a:gd name="T53" fmla="*/ 583002 h 1679"/>
                <a:gd name="T54" fmla="*/ 75048 w 1337"/>
                <a:gd name="T55" fmla="*/ 609764 h 1679"/>
                <a:gd name="T56" fmla="*/ 96566 w 1337"/>
                <a:gd name="T57" fmla="*/ 656992 h 1679"/>
                <a:gd name="T58" fmla="*/ 131203 w 1337"/>
                <a:gd name="T59" fmla="*/ 651744 h 1679"/>
                <a:gd name="T60" fmla="*/ 142749 w 1337"/>
                <a:gd name="T61" fmla="*/ 690576 h 1679"/>
                <a:gd name="T62" fmla="*/ 156394 w 1337"/>
                <a:gd name="T63" fmla="*/ 713665 h 1679"/>
                <a:gd name="T64" fmla="*/ 199429 w 1337"/>
                <a:gd name="T65" fmla="*/ 708418 h 1679"/>
                <a:gd name="T66" fmla="*/ 252435 w 1337"/>
                <a:gd name="T67" fmla="*/ 708943 h 1679"/>
                <a:gd name="T68" fmla="*/ 230918 w 1337"/>
                <a:gd name="T69" fmla="*/ 780309 h 1679"/>
                <a:gd name="T70" fmla="*/ 176337 w 1337"/>
                <a:gd name="T71" fmla="*/ 840131 h 1679"/>
                <a:gd name="T72" fmla="*/ 122281 w 1337"/>
                <a:gd name="T73" fmla="*/ 865844 h 1679"/>
                <a:gd name="T74" fmla="*/ 119133 w 1337"/>
                <a:gd name="T75" fmla="*/ 874765 h 1679"/>
                <a:gd name="T76" fmla="*/ 152196 w 1337"/>
                <a:gd name="T77" fmla="*/ 850102 h 1679"/>
                <a:gd name="T78" fmla="*/ 188933 w 1337"/>
                <a:gd name="T79" fmla="*/ 843804 h 1679"/>
                <a:gd name="T80" fmla="*/ 209400 w 1337"/>
                <a:gd name="T81" fmla="*/ 813893 h 1679"/>
                <a:gd name="T82" fmla="*/ 255059 w 1337"/>
                <a:gd name="T83" fmla="*/ 800775 h 1679"/>
                <a:gd name="T84" fmla="*/ 287598 w 1337"/>
                <a:gd name="T85" fmla="*/ 767190 h 1679"/>
                <a:gd name="T86" fmla="*/ 328533 w 1337"/>
                <a:gd name="T87" fmla="*/ 730982 h 1679"/>
                <a:gd name="T88" fmla="*/ 335880 w 1337"/>
                <a:gd name="T89" fmla="*/ 680606 h 1679"/>
                <a:gd name="T90" fmla="*/ 351625 w 1337"/>
                <a:gd name="T91" fmla="*/ 644398 h 1679"/>
                <a:gd name="T92" fmla="*/ 412503 w 1337"/>
                <a:gd name="T93" fmla="*/ 598744 h 1679"/>
                <a:gd name="T94" fmla="*/ 411978 w 1337"/>
                <a:gd name="T95" fmla="*/ 611338 h 1679"/>
                <a:gd name="T96" fmla="*/ 390986 w 1337"/>
                <a:gd name="T97" fmla="*/ 680081 h 1679"/>
                <a:gd name="T98" fmla="*/ 395709 w 1337"/>
                <a:gd name="T99" fmla="*/ 689002 h 1679"/>
                <a:gd name="T100" fmla="*/ 436644 w 1337"/>
                <a:gd name="T101" fmla="*/ 657517 h 1679"/>
                <a:gd name="T102" fmla="*/ 466034 w 1337"/>
                <a:gd name="T103" fmla="*/ 637576 h 1679"/>
                <a:gd name="T104" fmla="*/ 461835 w 1337"/>
                <a:gd name="T105" fmla="*/ 616061 h 1679"/>
                <a:gd name="T106" fmla="*/ 490175 w 1337"/>
                <a:gd name="T107" fmla="*/ 611338 h 1679"/>
                <a:gd name="T108" fmla="*/ 516941 w 1337"/>
                <a:gd name="T109" fmla="*/ 625507 h 1679"/>
                <a:gd name="T110" fmla="*/ 548430 w 1337"/>
                <a:gd name="T111" fmla="*/ 645972 h 1679"/>
                <a:gd name="T112" fmla="*/ 599861 w 1337"/>
                <a:gd name="T113" fmla="*/ 654368 h 1679"/>
                <a:gd name="T114" fmla="*/ 676484 w 1337"/>
                <a:gd name="T115" fmla="*/ 668012 h 1679"/>
                <a:gd name="T116" fmla="*/ 664938 w 1337"/>
                <a:gd name="T117" fmla="*/ 682705 h 1679"/>
                <a:gd name="T118" fmla="*/ 701675 w 1337"/>
                <a:gd name="T119" fmla="*/ 684279 h 16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7" h="1679">
                  <a:moveTo>
                    <a:pt x="1214" y="1199"/>
                  </a:moveTo>
                  <a:lnTo>
                    <a:pt x="1214" y="218"/>
                  </a:lnTo>
                  <a:lnTo>
                    <a:pt x="1211" y="215"/>
                  </a:lnTo>
                  <a:lnTo>
                    <a:pt x="1205" y="215"/>
                  </a:lnTo>
                  <a:lnTo>
                    <a:pt x="1204" y="221"/>
                  </a:lnTo>
                  <a:lnTo>
                    <a:pt x="1200" y="229"/>
                  </a:lnTo>
                  <a:lnTo>
                    <a:pt x="1197" y="226"/>
                  </a:lnTo>
                  <a:lnTo>
                    <a:pt x="1189" y="212"/>
                  </a:lnTo>
                  <a:lnTo>
                    <a:pt x="1167" y="204"/>
                  </a:lnTo>
                  <a:lnTo>
                    <a:pt x="1165" y="199"/>
                  </a:lnTo>
                  <a:lnTo>
                    <a:pt x="1150" y="191"/>
                  </a:lnTo>
                  <a:lnTo>
                    <a:pt x="1150" y="188"/>
                  </a:lnTo>
                  <a:lnTo>
                    <a:pt x="1145" y="182"/>
                  </a:lnTo>
                  <a:lnTo>
                    <a:pt x="1114" y="166"/>
                  </a:lnTo>
                  <a:lnTo>
                    <a:pt x="1111" y="169"/>
                  </a:lnTo>
                  <a:lnTo>
                    <a:pt x="1106" y="169"/>
                  </a:lnTo>
                  <a:lnTo>
                    <a:pt x="1102" y="167"/>
                  </a:lnTo>
                  <a:lnTo>
                    <a:pt x="1103" y="176"/>
                  </a:lnTo>
                  <a:lnTo>
                    <a:pt x="1100" y="181"/>
                  </a:lnTo>
                  <a:lnTo>
                    <a:pt x="1095" y="172"/>
                  </a:lnTo>
                  <a:lnTo>
                    <a:pt x="1090" y="169"/>
                  </a:lnTo>
                  <a:lnTo>
                    <a:pt x="1086" y="172"/>
                  </a:lnTo>
                  <a:lnTo>
                    <a:pt x="1064" y="175"/>
                  </a:lnTo>
                  <a:lnTo>
                    <a:pt x="1063" y="178"/>
                  </a:lnTo>
                  <a:lnTo>
                    <a:pt x="1053" y="184"/>
                  </a:lnTo>
                  <a:lnTo>
                    <a:pt x="1045" y="184"/>
                  </a:lnTo>
                  <a:lnTo>
                    <a:pt x="1039" y="179"/>
                  </a:lnTo>
                  <a:lnTo>
                    <a:pt x="1038" y="184"/>
                  </a:lnTo>
                  <a:lnTo>
                    <a:pt x="1022" y="183"/>
                  </a:lnTo>
                  <a:lnTo>
                    <a:pt x="1021" y="181"/>
                  </a:lnTo>
                  <a:lnTo>
                    <a:pt x="1023" y="176"/>
                  </a:lnTo>
                  <a:lnTo>
                    <a:pt x="1005" y="174"/>
                  </a:lnTo>
                  <a:lnTo>
                    <a:pt x="997" y="165"/>
                  </a:lnTo>
                  <a:lnTo>
                    <a:pt x="988" y="160"/>
                  </a:lnTo>
                  <a:lnTo>
                    <a:pt x="946" y="163"/>
                  </a:lnTo>
                  <a:lnTo>
                    <a:pt x="920" y="151"/>
                  </a:lnTo>
                  <a:lnTo>
                    <a:pt x="911" y="149"/>
                  </a:lnTo>
                  <a:lnTo>
                    <a:pt x="904" y="142"/>
                  </a:lnTo>
                  <a:lnTo>
                    <a:pt x="890" y="137"/>
                  </a:lnTo>
                  <a:lnTo>
                    <a:pt x="876" y="137"/>
                  </a:lnTo>
                  <a:lnTo>
                    <a:pt x="875" y="129"/>
                  </a:lnTo>
                  <a:lnTo>
                    <a:pt x="842" y="117"/>
                  </a:lnTo>
                  <a:lnTo>
                    <a:pt x="824" y="117"/>
                  </a:lnTo>
                  <a:lnTo>
                    <a:pt x="818" y="122"/>
                  </a:lnTo>
                  <a:lnTo>
                    <a:pt x="796" y="130"/>
                  </a:lnTo>
                  <a:lnTo>
                    <a:pt x="797" y="125"/>
                  </a:lnTo>
                  <a:lnTo>
                    <a:pt x="804" y="123"/>
                  </a:lnTo>
                  <a:lnTo>
                    <a:pt x="802" y="118"/>
                  </a:lnTo>
                  <a:lnTo>
                    <a:pt x="797" y="116"/>
                  </a:lnTo>
                  <a:lnTo>
                    <a:pt x="789" y="115"/>
                  </a:lnTo>
                  <a:lnTo>
                    <a:pt x="758" y="124"/>
                  </a:lnTo>
                  <a:lnTo>
                    <a:pt x="734" y="121"/>
                  </a:lnTo>
                  <a:lnTo>
                    <a:pt x="741" y="115"/>
                  </a:lnTo>
                  <a:lnTo>
                    <a:pt x="742" y="109"/>
                  </a:lnTo>
                  <a:lnTo>
                    <a:pt x="712" y="109"/>
                  </a:lnTo>
                  <a:lnTo>
                    <a:pt x="707" y="106"/>
                  </a:lnTo>
                  <a:lnTo>
                    <a:pt x="724" y="105"/>
                  </a:lnTo>
                  <a:lnTo>
                    <a:pt x="720" y="99"/>
                  </a:lnTo>
                  <a:lnTo>
                    <a:pt x="712" y="99"/>
                  </a:lnTo>
                  <a:lnTo>
                    <a:pt x="710" y="94"/>
                  </a:lnTo>
                  <a:lnTo>
                    <a:pt x="716" y="82"/>
                  </a:lnTo>
                  <a:lnTo>
                    <a:pt x="716" y="72"/>
                  </a:lnTo>
                  <a:lnTo>
                    <a:pt x="701" y="66"/>
                  </a:lnTo>
                  <a:lnTo>
                    <a:pt x="688" y="66"/>
                  </a:lnTo>
                  <a:lnTo>
                    <a:pt x="690" y="79"/>
                  </a:lnTo>
                  <a:lnTo>
                    <a:pt x="688" y="75"/>
                  </a:lnTo>
                  <a:lnTo>
                    <a:pt x="682" y="79"/>
                  </a:lnTo>
                  <a:lnTo>
                    <a:pt x="680" y="67"/>
                  </a:lnTo>
                  <a:lnTo>
                    <a:pt x="675" y="58"/>
                  </a:lnTo>
                  <a:lnTo>
                    <a:pt x="658" y="59"/>
                  </a:lnTo>
                  <a:lnTo>
                    <a:pt x="644" y="69"/>
                  </a:lnTo>
                  <a:lnTo>
                    <a:pt x="640" y="62"/>
                  </a:lnTo>
                  <a:lnTo>
                    <a:pt x="635" y="66"/>
                  </a:lnTo>
                  <a:lnTo>
                    <a:pt x="629" y="75"/>
                  </a:lnTo>
                  <a:lnTo>
                    <a:pt x="623" y="75"/>
                  </a:lnTo>
                  <a:lnTo>
                    <a:pt x="618" y="69"/>
                  </a:lnTo>
                  <a:lnTo>
                    <a:pt x="609" y="69"/>
                  </a:lnTo>
                  <a:lnTo>
                    <a:pt x="604" y="65"/>
                  </a:lnTo>
                  <a:lnTo>
                    <a:pt x="607" y="58"/>
                  </a:lnTo>
                  <a:lnTo>
                    <a:pt x="599" y="38"/>
                  </a:lnTo>
                  <a:lnTo>
                    <a:pt x="584" y="33"/>
                  </a:lnTo>
                  <a:lnTo>
                    <a:pt x="585" y="40"/>
                  </a:lnTo>
                  <a:lnTo>
                    <a:pt x="579" y="35"/>
                  </a:lnTo>
                  <a:lnTo>
                    <a:pt x="580" y="44"/>
                  </a:lnTo>
                  <a:lnTo>
                    <a:pt x="574" y="43"/>
                  </a:lnTo>
                  <a:lnTo>
                    <a:pt x="569" y="48"/>
                  </a:lnTo>
                  <a:lnTo>
                    <a:pt x="567" y="60"/>
                  </a:lnTo>
                  <a:lnTo>
                    <a:pt x="575" y="69"/>
                  </a:lnTo>
                  <a:lnTo>
                    <a:pt x="574" y="76"/>
                  </a:lnTo>
                  <a:lnTo>
                    <a:pt x="576" y="86"/>
                  </a:lnTo>
                  <a:lnTo>
                    <a:pt x="568" y="85"/>
                  </a:lnTo>
                  <a:lnTo>
                    <a:pt x="567" y="78"/>
                  </a:lnTo>
                  <a:lnTo>
                    <a:pt x="562" y="72"/>
                  </a:lnTo>
                  <a:lnTo>
                    <a:pt x="558" y="79"/>
                  </a:lnTo>
                  <a:lnTo>
                    <a:pt x="554" y="69"/>
                  </a:lnTo>
                  <a:lnTo>
                    <a:pt x="551" y="79"/>
                  </a:lnTo>
                  <a:lnTo>
                    <a:pt x="536" y="69"/>
                  </a:lnTo>
                  <a:lnTo>
                    <a:pt x="529" y="68"/>
                  </a:lnTo>
                  <a:lnTo>
                    <a:pt x="527" y="70"/>
                  </a:lnTo>
                  <a:lnTo>
                    <a:pt x="533" y="55"/>
                  </a:lnTo>
                  <a:lnTo>
                    <a:pt x="538" y="58"/>
                  </a:lnTo>
                  <a:lnTo>
                    <a:pt x="548" y="54"/>
                  </a:lnTo>
                  <a:lnTo>
                    <a:pt x="562" y="41"/>
                  </a:lnTo>
                  <a:lnTo>
                    <a:pt x="563" y="35"/>
                  </a:lnTo>
                  <a:lnTo>
                    <a:pt x="562" y="29"/>
                  </a:lnTo>
                  <a:lnTo>
                    <a:pt x="556" y="23"/>
                  </a:lnTo>
                  <a:lnTo>
                    <a:pt x="539" y="26"/>
                  </a:lnTo>
                  <a:lnTo>
                    <a:pt x="538" y="24"/>
                  </a:lnTo>
                  <a:lnTo>
                    <a:pt x="537" y="15"/>
                  </a:lnTo>
                  <a:lnTo>
                    <a:pt x="530" y="10"/>
                  </a:lnTo>
                  <a:lnTo>
                    <a:pt x="524" y="12"/>
                  </a:lnTo>
                  <a:lnTo>
                    <a:pt x="518" y="8"/>
                  </a:lnTo>
                  <a:lnTo>
                    <a:pt x="511" y="0"/>
                  </a:lnTo>
                  <a:lnTo>
                    <a:pt x="507" y="4"/>
                  </a:lnTo>
                  <a:lnTo>
                    <a:pt x="505" y="9"/>
                  </a:lnTo>
                  <a:lnTo>
                    <a:pt x="500" y="15"/>
                  </a:lnTo>
                  <a:lnTo>
                    <a:pt x="499" y="21"/>
                  </a:lnTo>
                  <a:lnTo>
                    <a:pt x="497" y="20"/>
                  </a:lnTo>
                  <a:lnTo>
                    <a:pt x="499" y="29"/>
                  </a:lnTo>
                  <a:lnTo>
                    <a:pt x="496" y="31"/>
                  </a:lnTo>
                  <a:lnTo>
                    <a:pt x="491" y="29"/>
                  </a:lnTo>
                  <a:lnTo>
                    <a:pt x="488" y="30"/>
                  </a:lnTo>
                  <a:lnTo>
                    <a:pt x="477" y="51"/>
                  </a:lnTo>
                  <a:lnTo>
                    <a:pt x="455" y="71"/>
                  </a:lnTo>
                  <a:lnTo>
                    <a:pt x="436" y="71"/>
                  </a:lnTo>
                  <a:lnTo>
                    <a:pt x="437" y="75"/>
                  </a:lnTo>
                  <a:lnTo>
                    <a:pt x="416" y="79"/>
                  </a:lnTo>
                  <a:lnTo>
                    <a:pt x="400" y="75"/>
                  </a:lnTo>
                  <a:lnTo>
                    <a:pt x="404" y="79"/>
                  </a:lnTo>
                  <a:lnTo>
                    <a:pt x="396" y="83"/>
                  </a:lnTo>
                  <a:lnTo>
                    <a:pt x="398" y="93"/>
                  </a:lnTo>
                  <a:lnTo>
                    <a:pt x="385" y="84"/>
                  </a:lnTo>
                  <a:lnTo>
                    <a:pt x="391" y="76"/>
                  </a:lnTo>
                  <a:lnTo>
                    <a:pt x="394" y="69"/>
                  </a:lnTo>
                  <a:lnTo>
                    <a:pt x="404" y="65"/>
                  </a:lnTo>
                  <a:lnTo>
                    <a:pt x="407" y="61"/>
                  </a:lnTo>
                  <a:lnTo>
                    <a:pt x="379" y="73"/>
                  </a:lnTo>
                  <a:lnTo>
                    <a:pt x="369" y="83"/>
                  </a:lnTo>
                  <a:lnTo>
                    <a:pt x="366" y="90"/>
                  </a:lnTo>
                  <a:lnTo>
                    <a:pt x="366" y="93"/>
                  </a:lnTo>
                  <a:lnTo>
                    <a:pt x="359" y="96"/>
                  </a:lnTo>
                  <a:lnTo>
                    <a:pt x="362" y="100"/>
                  </a:lnTo>
                  <a:lnTo>
                    <a:pt x="369" y="102"/>
                  </a:lnTo>
                  <a:lnTo>
                    <a:pt x="372" y="112"/>
                  </a:lnTo>
                  <a:lnTo>
                    <a:pt x="379" y="116"/>
                  </a:lnTo>
                  <a:lnTo>
                    <a:pt x="387" y="114"/>
                  </a:lnTo>
                  <a:lnTo>
                    <a:pt x="376" y="119"/>
                  </a:lnTo>
                  <a:lnTo>
                    <a:pt x="369" y="118"/>
                  </a:lnTo>
                  <a:lnTo>
                    <a:pt x="367" y="128"/>
                  </a:lnTo>
                  <a:lnTo>
                    <a:pt x="369" y="134"/>
                  </a:lnTo>
                  <a:lnTo>
                    <a:pt x="369" y="144"/>
                  </a:lnTo>
                  <a:lnTo>
                    <a:pt x="365" y="150"/>
                  </a:lnTo>
                  <a:lnTo>
                    <a:pt x="361" y="144"/>
                  </a:lnTo>
                  <a:lnTo>
                    <a:pt x="361" y="134"/>
                  </a:lnTo>
                  <a:lnTo>
                    <a:pt x="354" y="139"/>
                  </a:lnTo>
                  <a:lnTo>
                    <a:pt x="359" y="130"/>
                  </a:lnTo>
                  <a:lnTo>
                    <a:pt x="358" y="120"/>
                  </a:lnTo>
                  <a:lnTo>
                    <a:pt x="362" y="115"/>
                  </a:lnTo>
                  <a:lnTo>
                    <a:pt x="361" y="108"/>
                  </a:lnTo>
                  <a:lnTo>
                    <a:pt x="353" y="104"/>
                  </a:lnTo>
                  <a:lnTo>
                    <a:pt x="331" y="121"/>
                  </a:lnTo>
                  <a:lnTo>
                    <a:pt x="331" y="125"/>
                  </a:lnTo>
                  <a:lnTo>
                    <a:pt x="341" y="119"/>
                  </a:lnTo>
                  <a:lnTo>
                    <a:pt x="333" y="129"/>
                  </a:lnTo>
                  <a:lnTo>
                    <a:pt x="298" y="152"/>
                  </a:lnTo>
                  <a:lnTo>
                    <a:pt x="283" y="154"/>
                  </a:lnTo>
                  <a:lnTo>
                    <a:pt x="275" y="165"/>
                  </a:lnTo>
                  <a:lnTo>
                    <a:pt x="278" y="158"/>
                  </a:lnTo>
                  <a:lnTo>
                    <a:pt x="278" y="151"/>
                  </a:lnTo>
                  <a:lnTo>
                    <a:pt x="283" y="146"/>
                  </a:lnTo>
                  <a:lnTo>
                    <a:pt x="274" y="144"/>
                  </a:lnTo>
                  <a:lnTo>
                    <a:pt x="265" y="165"/>
                  </a:lnTo>
                  <a:lnTo>
                    <a:pt x="264" y="174"/>
                  </a:lnTo>
                  <a:lnTo>
                    <a:pt x="278" y="188"/>
                  </a:lnTo>
                  <a:lnTo>
                    <a:pt x="287" y="192"/>
                  </a:lnTo>
                  <a:lnTo>
                    <a:pt x="288" y="197"/>
                  </a:lnTo>
                  <a:lnTo>
                    <a:pt x="265" y="185"/>
                  </a:lnTo>
                  <a:lnTo>
                    <a:pt x="261" y="180"/>
                  </a:lnTo>
                  <a:lnTo>
                    <a:pt x="254" y="178"/>
                  </a:lnTo>
                  <a:lnTo>
                    <a:pt x="233" y="208"/>
                  </a:lnTo>
                  <a:lnTo>
                    <a:pt x="241" y="211"/>
                  </a:lnTo>
                  <a:lnTo>
                    <a:pt x="259" y="213"/>
                  </a:lnTo>
                  <a:lnTo>
                    <a:pt x="256" y="215"/>
                  </a:lnTo>
                  <a:lnTo>
                    <a:pt x="234" y="215"/>
                  </a:lnTo>
                  <a:lnTo>
                    <a:pt x="229" y="217"/>
                  </a:lnTo>
                  <a:lnTo>
                    <a:pt x="228" y="219"/>
                  </a:lnTo>
                  <a:lnTo>
                    <a:pt x="237" y="231"/>
                  </a:lnTo>
                  <a:lnTo>
                    <a:pt x="246" y="236"/>
                  </a:lnTo>
                  <a:lnTo>
                    <a:pt x="244" y="241"/>
                  </a:lnTo>
                  <a:lnTo>
                    <a:pt x="228" y="228"/>
                  </a:lnTo>
                  <a:lnTo>
                    <a:pt x="229" y="236"/>
                  </a:lnTo>
                  <a:lnTo>
                    <a:pt x="222" y="262"/>
                  </a:lnTo>
                  <a:lnTo>
                    <a:pt x="220" y="265"/>
                  </a:lnTo>
                  <a:lnTo>
                    <a:pt x="219" y="252"/>
                  </a:lnTo>
                  <a:lnTo>
                    <a:pt x="203" y="292"/>
                  </a:lnTo>
                  <a:lnTo>
                    <a:pt x="183" y="311"/>
                  </a:lnTo>
                  <a:lnTo>
                    <a:pt x="104" y="329"/>
                  </a:lnTo>
                  <a:lnTo>
                    <a:pt x="95" y="328"/>
                  </a:lnTo>
                  <a:lnTo>
                    <a:pt x="102" y="325"/>
                  </a:lnTo>
                  <a:lnTo>
                    <a:pt x="101" y="322"/>
                  </a:lnTo>
                  <a:lnTo>
                    <a:pt x="83" y="324"/>
                  </a:lnTo>
                  <a:lnTo>
                    <a:pt x="80" y="372"/>
                  </a:lnTo>
                  <a:lnTo>
                    <a:pt x="83" y="373"/>
                  </a:lnTo>
                  <a:lnTo>
                    <a:pt x="87" y="371"/>
                  </a:lnTo>
                  <a:lnTo>
                    <a:pt x="82" y="376"/>
                  </a:lnTo>
                  <a:lnTo>
                    <a:pt x="71" y="381"/>
                  </a:lnTo>
                  <a:lnTo>
                    <a:pt x="68" y="387"/>
                  </a:lnTo>
                  <a:lnTo>
                    <a:pt x="63" y="386"/>
                  </a:lnTo>
                  <a:lnTo>
                    <a:pt x="69" y="381"/>
                  </a:lnTo>
                  <a:lnTo>
                    <a:pt x="72" y="374"/>
                  </a:lnTo>
                  <a:lnTo>
                    <a:pt x="57" y="384"/>
                  </a:lnTo>
                  <a:lnTo>
                    <a:pt x="55" y="389"/>
                  </a:lnTo>
                  <a:lnTo>
                    <a:pt x="82" y="400"/>
                  </a:lnTo>
                  <a:lnTo>
                    <a:pt x="96" y="418"/>
                  </a:lnTo>
                  <a:lnTo>
                    <a:pt x="114" y="429"/>
                  </a:lnTo>
                  <a:lnTo>
                    <a:pt x="124" y="432"/>
                  </a:lnTo>
                  <a:lnTo>
                    <a:pt x="179" y="481"/>
                  </a:lnTo>
                  <a:lnTo>
                    <a:pt x="179" y="485"/>
                  </a:lnTo>
                  <a:lnTo>
                    <a:pt x="187" y="491"/>
                  </a:lnTo>
                  <a:lnTo>
                    <a:pt x="192" y="509"/>
                  </a:lnTo>
                  <a:lnTo>
                    <a:pt x="196" y="513"/>
                  </a:lnTo>
                  <a:lnTo>
                    <a:pt x="194" y="515"/>
                  </a:lnTo>
                  <a:lnTo>
                    <a:pt x="198" y="537"/>
                  </a:lnTo>
                  <a:lnTo>
                    <a:pt x="237" y="553"/>
                  </a:lnTo>
                  <a:lnTo>
                    <a:pt x="235" y="549"/>
                  </a:lnTo>
                  <a:lnTo>
                    <a:pt x="238" y="545"/>
                  </a:lnTo>
                  <a:lnTo>
                    <a:pt x="240" y="539"/>
                  </a:lnTo>
                  <a:lnTo>
                    <a:pt x="252" y="540"/>
                  </a:lnTo>
                  <a:lnTo>
                    <a:pt x="252" y="537"/>
                  </a:lnTo>
                  <a:lnTo>
                    <a:pt x="250" y="532"/>
                  </a:lnTo>
                  <a:lnTo>
                    <a:pt x="256" y="530"/>
                  </a:lnTo>
                  <a:lnTo>
                    <a:pt x="258" y="531"/>
                  </a:lnTo>
                  <a:lnTo>
                    <a:pt x="248" y="550"/>
                  </a:lnTo>
                  <a:lnTo>
                    <a:pt x="252" y="554"/>
                  </a:lnTo>
                  <a:lnTo>
                    <a:pt x="260" y="548"/>
                  </a:lnTo>
                  <a:lnTo>
                    <a:pt x="273" y="545"/>
                  </a:lnTo>
                  <a:lnTo>
                    <a:pt x="283" y="546"/>
                  </a:lnTo>
                  <a:lnTo>
                    <a:pt x="289" y="548"/>
                  </a:lnTo>
                  <a:lnTo>
                    <a:pt x="295" y="554"/>
                  </a:lnTo>
                  <a:lnTo>
                    <a:pt x="292" y="558"/>
                  </a:lnTo>
                  <a:lnTo>
                    <a:pt x="284" y="561"/>
                  </a:lnTo>
                  <a:lnTo>
                    <a:pt x="279" y="576"/>
                  </a:lnTo>
                  <a:lnTo>
                    <a:pt x="290" y="593"/>
                  </a:lnTo>
                  <a:lnTo>
                    <a:pt x="303" y="602"/>
                  </a:lnTo>
                  <a:lnTo>
                    <a:pt x="305" y="598"/>
                  </a:lnTo>
                  <a:lnTo>
                    <a:pt x="305" y="588"/>
                  </a:lnTo>
                  <a:lnTo>
                    <a:pt x="308" y="585"/>
                  </a:lnTo>
                  <a:lnTo>
                    <a:pt x="307" y="594"/>
                  </a:lnTo>
                  <a:lnTo>
                    <a:pt x="310" y="595"/>
                  </a:lnTo>
                  <a:lnTo>
                    <a:pt x="312" y="590"/>
                  </a:lnTo>
                  <a:lnTo>
                    <a:pt x="326" y="589"/>
                  </a:lnTo>
                  <a:lnTo>
                    <a:pt x="339" y="598"/>
                  </a:lnTo>
                  <a:lnTo>
                    <a:pt x="349" y="595"/>
                  </a:lnTo>
                  <a:lnTo>
                    <a:pt x="356" y="587"/>
                  </a:lnTo>
                  <a:lnTo>
                    <a:pt x="363" y="589"/>
                  </a:lnTo>
                  <a:lnTo>
                    <a:pt x="369" y="585"/>
                  </a:lnTo>
                  <a:lnTo>
                    <a:pt x="382" y="586"/>
                  </a:lnTo>
                  <a:lnTo>
                    <a:pt x="378" y="591"/>
                  </a:lnTo>
                  <a:lnTo>
                    <a:pt x="359" y="598"/>
                  </a:lnTo>
                  <a:lnTo>
                    <a:pt x="355" y="605"/>
                  </a:lnTo>
                  <a:lnTo>
                    <a:pt x="360" y="607"/>
                  </a:lnTo>
                  <a:lnTo>
                    <a:pt x="362" y="603"/>
                  </a:lnTo>
                  <a:lnTo>
                    <a:pt x="380" y="596"/>
                  </a:lnTo>
                  <a:lnTo>
                    <a:pt x="385" y="599"/>
                  </a:lnTo>
                  <a:lnTo>
                    <a:pt x="385" y="605"/>
                  </a:lnTo>
                  <a:lnTo>
                    <a:pt x="378" y="610"/>
                  </a:lnTo>
                  <a:lnTo>
                    <a:pt x="361" y="612"/>
                  </a:lnTo>
                  <a:lnTo>
                    <a:pt x="354" y="615"/>
                  </a:lnTo>
                  <a:lnTo>
                    <a:pt x="351" y="619"/>
                  </a:lnTo>
                  <a:lnTo>
                    <a:pt x="335" y="622"/>
                  </a:lnTo>
                  <a:lnTo>
                    <a:pt x="329" y="621"/>
                  </a:lnTo>
                  <a:lnTo>
                    <a:pt x="325" y="615"/>
                  </a:lnTo>
                  <a:lnTo>
                    <a:pt x="319" y="612"/>
                  </a:lnTo>
                  <a:lnTo>
                    <a:pt x="317" y="609"/>
                  </a:lnTo>
                  <a:lnTo>
                    <a:pt x="311" y="608"/>
                  </a:lnTo>
                  <a:lnTo>
                    <a:pt x="310" y="603"/>
                  </a:lnTo>
                  <a:lnTo>
                    <a:pt x="306" y="604"/>
                  </a:lnTo>
                  <a:lnTo>
                    <a:pt x="300" y="609"/>
                  </a:lnTo>
                  <a:lnTo>
                    <a:pt x="286" y="609"/>
                  </a:lnTo>
                  <a:lnTo>
                    <a:pt x="278" y="602"/>
                  </a:lnTo>
                  <a:lnTo>
                    <a:pt x="271" y="587"/>
                  </a:lnTo>
                  <a:lnTo>
                    <a:pt x="280" y="609"/>
                  </a:lnTo>
                  <a:lnTo>
                    <a:pt x="276" y="618"/>
                  </a:lnTo>
                  <a:lnTo>
                    <a:pt x="276" y="627"/>
                  </a:lnTo>
                  <a:lnTo>
                    <a:pt x="282" y="629"/>
                  </a:lnTo>
                  <a:lnTo>
                    <a:pt x="280" y="626"/>
                  </a:lnTo>
                  <a:lnTo>
                    <a:pt x="284" y="617"/>
                  </a:lnTo>
                  <a:lnTo>
                    <a:pt x="316" y="625"/>
                  </a:lnTo>
                  <a:lnTo>
                    <a:pt x="321" y="631"/>
                  </a:lnTo>
                  <a:lnTo>
                    <a:pt x="320" y="638"/>
                  </a:lnTo>
                  <a:lnTo>
                    <a:pt x="313" y="647"/>
                  </a:lnTo>
                  <a:lnTo>
                    <a:pt x="314" y="643"/>
                  </a:lnTo>
                  <a:lnTo>
                    <a:pt x="312" y="637"/>
                  </a:lnTo>
                  <a:lnTo>
                    <a:pt x="296" y="631"/>
                  </a:lnTo>
                  <a:lnTo>
                    <a:pt x="285" y="656"/>
                  </a:lnTo>
                  <a:lnTo>
                    <a:pt x="285" y="662"/>
                  </a:lnTo>
                  <a:lnTo>
                    <a:pt x="282" y="665"/>
                  </a:lnTo>
                  <a:lnTo>
                    <a:pt x="277" y="663"/>
                  </a:lnTo>
                  <a:lnTo>
                    <a:pt x="274" y="658"/>
                  </a:lnTo>
                  <a:lnTo>
                    <a:pt x="270" y="653"/>
                  </a:lnTo>
                  <a:lnTo>
                    <a:pt x="263" y="655"/>
                  </a:lnTo>
                  <a:lnTo>
                    <a:pt x="261" y="657"/>
                  </a:lnTo>
                  <a:lnTo>
                    <a:pt x="257" y="654"/>
                  </a:lnTo>
                  <a:lnTo>
                    <a:pt x="246" y="656"/>
                  </a:lnTo>
                  <a:lnTo>
                    <a:pt x="245" y="652"/>
                  </a:lnTo>
                  <a:lnTo>
                    <a:pt x="241" y="655"/>
                  </a:lnTo>
                  <a:lnTo>
                    <a:pt x="242" y="650"/>
                  </a:lnTo>
                  <a:lnTo>
                    <a:pt x="236" y="651"/>
                  </a:lnTo>
                  <a:lnTo>
                    <a:pt x="233" y="656"/>
                  </a:lnTo>
                  <a:lnTo>
                    <a:pt x="229" y="654"/>
                  </a:lnTo>
                  <a:lnTo>
                    <a:pt x="199" y="654"/>
                  </a:lnTo>
                  <a:lnTo>
                    <a:pt x="192" y="648"/>
                  </a:lnTo>
                  <a:lnTo>
                    <a:pt x="192" y="640"/>
                  </a:lnTo>
                  <a:lnTo>
                    <a:pt x="180" y="639"/>
                  </a:lnTo>
                  <a:lnTo>
                    <a:pt x="193" y="628"/>
                  </a:lnTo>
                  <a:lnTo>
                    <a:pt x="192" y="619"/>
                  </a:lnTo>
                  <a:lnTo>
                    <a:pt x="194" y="609"/>
                  </a:lnTo>
                  <a:lnTo>
                    <a:pt x="192" y="602"/>
                  </a:lnTo>
                  <a:lnTo>
                    <a:pt x="184" y="597"/>
                  </a:lnTo>
                  <a:lnTo>
                    <a:pt x="187" y="595"/>
                  </a:lnTo>
                  <a:lnTo>
                    <a:pt x="199" y="594"/>
                  </a:lnTo>
                  <a:lnTo>
                    <a:pt x="153" y="596"/>
                  </a:lnTo>
                  <a:lnTo>
                    <a:pt x="140" y="612"/>
                  </a:lnTo>
                  <a:lnTo>
                    <a:pt x="130" y="613"/>
                  </a:lnTo>
                  <a:lnTo>
                    <a:pt x="125" y="617"/>
                  </a:lnTo>
                  <a:lnTo>
                    <a:pt x="121" y="615"/>
                  </a:lnTo>
                  <a:lnTo>
                    <a:pt x="103" y="632"/>
                  </a:lnTo>
                  <a:lnTo>
                    <a:pt x="110" y="638"/>
                  </a:lnTo>
                  <a:lnTo>
                    <a:pt x="115" y="646"/>
                  </a:lnTo>
                  <a:lnTo>
                    <a:pt x="111" y="648"/>
                  </a:lnTo>
                  <a:lnTo>
                    <a:pt x="94" y="649"/>
                  </a:lnTo>
                  <a:lnTo>
                    <a:pt x="89" y="646"/>
                  </a:lnTo>
                  <a:lnTo>
                    <a:pt x="88" y="641"/>
                  </a:lnTo>
                  <a:lnTo>
                    <a:pt x="62" y="656"/>
                  </a:lnTo>
                  <a:lnTo>
                    <a:pt x="58" y="663"/>
                  </a:lnTo>
                  <a:lnTo>
                    <a:pt x="54" y="661"/>
                  </a:lnTo>
                  <a:lnTo>
                    <a:pt x="53" y="666"/>
                  </a:lnTo>
                  <a:lnTo>
                    <a:pt x="49" y="673"/>
                  </a:lnTo>
                  <a:lnTo>
                    <a:pt x="41" y="677"/>
                  </a:lnTo>
                  <a:lnTo>
                    <a:pt x="37" y="672"/>
                  </a:lnTo>
                  <a:lnTo>
                    <a:pt x="29" y="678"/>
                  </a:lnTo>
                  <a:lnTo>
                    <a:pt x="26" y="683"/>
                  </a:lnTo>
                  <a:lnTo>
                    <a:pt x="26" y="687"/>
                  </a:lnTo>
                  <a:lnTo>
                    <a:pt x="27" y="689"/>
                  </a:lnTo>
                  <a:lnTo>
                    <a:pt x="9" y="700"/>
                  </a:lnTo>
                  <a:lnTo>
                    <a:pt x="4" y="700"/>
                  </a:lnTo>
                  <a:lnTo>
                    <a:pt x="10" y="689"/>
                  </a:lnTo>
                  <a:lnTo>
                    <a:pt x="0" y="696"/>
                  </a:lnTo>
                  <a:lnTo>
                    <a:pt x="0" y="703"/>
                  </a:lnTo>
                  <a:lnTo>
                    <a:pt x="34" y="728"/>
                  </a:lnTo>
                  <a:lnTo>
                    <a:pt x="58" y="736"/>
                  </a:lnTo>
                  <a:lnTo>
                    <a:pt x="60" y="734"/>
                  </a:lnTo>
                  <a:lnTo>
                    <a:pt x="56" y="729"/>
                  </a:lnTo>
                  <a:lnTo>
                    <a:pt x="86" y="738"/>
                  </a:lnTo>
                  <a:lnTo>
                    <a:pt x="72" y="744"/>
                  </a:lnTo>
                  <a:lnTo>
                    <a:pt x="66" y="755"/>
                  </a:lnTo>
                  <a:lnTo>
                    <a:pt x="58" y="752"/>
                  </a:lnTo>
                  <a:lnTo>
                    <a:pt x="59" y="745"/>
                  </a:lnTo>
                  <a:lnTo>
                    <a:pt x="57" y="741"/>
                  </a:lnTo>
                  <a:lnTo>
                    <a:pt x="54" y="749"/>
                  </a:lnTo>
                  <a:lnTo>
                    <a:pt x="64" y="769"/>
                  </a:lnTo>
                  <a:lnTo>
                    <a:pt x="73" y="778"/>
                  </a:lnTo>
                  <a:lnTo>
                    <a:pt x="74" y="787"/>
                  </a:lnTo>
                  <a:lnTo>
                    <a:pt x="72" y="798"/>
                  </a:lnTo>
                  <a:lnTo>
                    <a:pt x="80" y="810"/>
                  </a:lnTo>
                  <a:lnTo>
                    <a:pt x="84" y="811"/>
                  </a:lnTo>
                  <a:lnTo>
                    <a:pt x="87" y="815"/>
                  </a:lnTo>
                  <a:lnTo>
                    <a:pt x="130" y="821"/>
                  </a:lnTo>
                  <a:lnTo>
                    <a:pt x="146" y="829"/>
                  </a:lnTo>
                  <a:lnTo>
                    <a:pt x="171" y="816"/>
                  </a:lnTo>
                  <a:lnTo>
                    <a:pt x="187" y="819"/>
                  </a:lnTo>
                  <a:lnTo>
                    <a:pt x="200" y="815"/>
                  </a:lnTo>
                  <a:lnTo>
                    <a:pt x="215" y="821"/>
                  </a:lnTo>
                  <a:lnTo>
                    <a:pt x="224" y="832"/>
                  </a:lnTo>
                  <a:lnTo>
                    <a:pt x="226" y="829"/>
                  </a:lnTo>
                  <a:lnTo>
                    <a:pt x="227" y="821"/>
                  </a:lnTo>
                  <a:lnTo>
                    <a:pt x="220" y="819"/>
                  </a:lnTo>
                  <a:lnTo>
                    <a:pt x="215" y="815"/>
                  </a:lnTo>
                  <a:lnTo>
                    <a:pt x="212" y="810"/>
                  </a:lnTo>
                  <a:lnTo>
                    <a:pt x="224" y="809"/>
                  </a:lnTo>
                  <a:lnTo>
                    <a:pt x="229" y="816"/>
                  </a:lnTo>
                  <a:lnTo>
                    <a:pt x="236" y="822"/>
                  </a:lnTo>
                  <a:lnTo>
                    <a:pt x="240" y="844"/>
                  </a:lnTo>
                  <a:lnTo>
                    <a:pt x="243" y="844"/>
                  </a:lnTo>
                  <a:lnTo>
                    <a:pt x="254" y="820"/>
                  </a:lnTo>
                  <a:lnTo>
                    <a:pt x="269" y="802"/>
                  </a:lnTo>
                  <a:lnTo>
                    <a:pt x="286" y="795"/>
                  </a:lnTo>
                  <a:lnTo>
                    <a:pt x="285" y="789"/>
                  </a:lnTo>
                  <a:lnTo>
                    <a:pt x="298" y="794"/>
                  </a:lnTo>
                  <a:lnTo>
                    <a:pt x="302" y="793"/>
                  </a:lnTo>
                  <a:lnTo>
                    <a:pt x="307" y="786"/>
                  </a:lnTo>
                  <a:lnTo>
                    <a:pt x="317" y="780"/>
                  </a:lnTo>
                  <a:lnTo>
                    <a:pt x="327" y="792"/>
                  </a:lnTo>
                  <a:lnTo>
                    <a:pt x="331" y="793"/>
                  </a:lnTo>
                  <a:lnTo>
                    <a:pt x="331" y="806"/>
                  </a:lnTo>
                  <a:lnTo>
                    <a:pt x="321" y="821"/>
                  </a:lnTo>
                  <a:lnTo>
                    <a:pt x="311" y="825"/>
                  </a:lnTo>
                  <a:lnTo>
                    <a:pt x="304" y="821"/>
                  </a:lnTo>
                  <a:lnTo>
                    <a:pt x="298" y="821"/>
                  </a:lnTo>
                  <a:lnTo>
                    <a:pt x="297" y="830"/>
                  </a:lnTo>
                  <a:lnTo>
                    <a:pt x="299" y="835"/>
                  </a:lnTo>
                  <a:lnTo>
                    <a:pt x="303" y="831"/>
                  </a:lnTo>
                  <a:lnTo>
                    <a:pt x="311" y="834"/>
                  </a:lnTo>
                  <a:lnTo>
                    <a:pt x="324" y="861"/>
                  </a:lnTo>
                  <a:lnTo>
                    <a:pt x="322" y="867"/>
                  </a:lnTo>
                  <a:lnTo>
                    <a:pt x="321" y="871"/>
                  </a:lnTo>
                  <a:lnTo>
                    <a:pt x="327" y="875"/>
                  </a:lnTo>
                  <a:lnTo>
                    <a:pt x="330" y="887"/>
                  </a:lnTo>
                  <a:lnTo>
                    <a:pt x="329" y="898"/>
                  </a:lnTo>
                  <a:lnTo>
                    <a:pt x="315" y="921"/>
                  </a:lnTo>
                  <a:lnTo>
                    <a:pt x="309" y="927"/>
                  </a:lnTo>
                  <a:lnTo>
                    <a:pt x="302" y="929"/>
                  </a:lnTo>
                  <a:lnTo>
                    <a:pt x="293" y="928"/>
                  </a:lnTo>
                  <a:lnTo>
                    <a:pt x="288" y="932"/>
                  </a:lnTo>
                  <a:lnTo>
                    <a:pt x="280" y="931"/>
                  </a:lnTo>
                  <a:lnTo>
                    <a:pt x="265" y="936"/>
                  </a:lnTo>
                  <a:lnTo>
                    <a:pt x="262" y="936"/>
                  </a:lnTo>
                  <a:lnTo>
                    <a:pt x="271" y="927"/>
                  </a:lnTo>
                  <a:lnTo>
                    <a:pt x="270" y="925"/>
                  </a:lnTo>
                  <a:lnTo>
                    <a:pt x="262" y="926"/>
                  </a:lnTo>
                  <a:lnTo>
                    <a:pt x="228" y="968"/>
                  </a:lnTo>
                  <a:lnTo>
                    <a:pt x="221" y="970"/>
                  </a:lnTo>
                  <a:lnTo>
                    <a:pt x="213" y="968"/>
                  </a:lnTo>
                  <a:lnTo>
                    <a:pt x="208" y="964"/>
                  </a:lnTo>
                  <a:lnTo>
                    <a:pt x="195" y="974"/>
                  </a:lnTo>
                  <a:lnTo>
                    <a:pt x="181" y="979"/>
                  </a:lnTo>
                  <a:lnTo>
                    <a:pt x="178" y="984"/>
                  </a:lnTo>
                  <a:lnTo>
                    <a:pt x="177" y="987"/>
                  </a:lnTo>
                  <a:lnTo>
                    <a:pt x="179" y="990"/>
                  </a:lnTo>
                  <a:lnTo>
                    <a:pt x="181" y="997"/>
                  </a:lnTo>
                  <a:lnTo>
                    <a:pt x="178" y="1001"/>
                  </a:lnTo>
                  <a:lnTo>
                    <a:pt x="164" y="998"/>
                  </a:lnTo>
                  <a:lnTo>
                    <a:pt x="155" y="1000"/>
                  </a:lnTo>
                  <a:lnTo>
                    <a:pt x="145" y="1011"/>
                  </a:lnTo>
                  <a:lnTo>
                    <a:pt x="142" y="1019"/>
                  </a:lnTo>
                  <a:lnTo>
                    <a:pt x="138" y="1016"/>
                  </a:lnTo>
                  <a:lnTo>
                    <a:pt x="132" y="1017"/>
                  </a:lnTo>
                  <a:lnTo>
                    <a:pt x="118" y="1035"/>
                  </a:lnTo>
                  <a:lnTo>
                    <a:pt x="116" y="1036"/>
                  </a:lnTo>
                  <a:lnTo>
                    <a:pt x="113" y="1040"/>
                  </a:lnTo>
                  <a:lnTo>
                    <a:pt x="105" y="1063"/>
                  </a:lnTo>
                  <a:lnTo>
                    <a:pt x="105" y="1081"/>
                  </a:lnTo>
                  <a:lnTo>
                    <a:pt x="103" y="1085"/>
                  </a:lnTo>
                  <a:lnTo>
                    <a:pt x="95" y="1087"/>
                  </a:lnTo>
                  <a:lnTo>
                    <a:pt x="89" y="1086"/>
                  </a:lnTo>
                  <a:lnTo>
                    <a:pt x="86" y="1088"/>
                  </a:lnTo>
                  <a:lnTo>
                    <a:pt x="86" y="1092"/>
                  </a:lnTo>
                  <a:lnTo>
                    <a:pt x="96" y="1099"/>
                  </a:lnTo>
                  <a:lnTo>
                    <a:pt x="94" y="1103"/>
                  </a:lnTo>
                  <a:lnTo>
                    <a:pt x="84" y="1105"/>
                  </a:lnTo>
                  <a:lnTo>
                    <a:pt x="81" y="1116"/>
                  </a:lnTo>
                  <a:lnTo>
                    <a:pt x="85" y="1114"/>
                  </a:lnTo>
                  <a:lnTo>
                    <a:pt x="102" y="1112"/>
                  </a:lnTo>
                  <a:lnTo>
                    <a:pt x="107" y="1109"/>
                  </a:lnTo>
                  <a:lnTo>
                    <a:pt x="112" y="1105"/>
                  </a:lnTo>
                  <a:lnTo>
                    <a:pt x="127" y="1102"/>
                  </a:lnTo>
                  <a:lnTo>
                    <a:pt x="128" y="1106"/>
                  </a:lnTo>
                  <a:lnTo>
                    <a:pt x="123" y="1108"/>
                  </a:lnTo>
                  <a:lnTo>
                    <a:pt x="126" y="1111"/>
                  </a:lnTo>
                  <a:lnTo>
                    <a:pt x="109" y="1113"/>
                  </a:lnTo>
                  <a:lnTo>
                    <a:pt x="103" y="1116"/>
                  </a:lnTo>
                  <a:lnTo>
                    <a:pt x="97" y="1122"/>
                  </a:lnTo>
                  <a:lnTo>
                    <a:pt x="97" y="1127"/>
                  </a:lnTo>
                  <a:lnTo>
                    <a:pt x="108" y="1134"/>
                  </a:lnTo>
                  <a:lnTo>
                    <a:pt x="118" y="1126"/>
                  </a:lnTo>
                  <a:lnTo>
                    <a:pt x="123" y="1127"/>
                  </a:lnTo>
                  <a:lnTo>
                    <a:pt x="119" y="1133"/>
                  </a:lnTo>
                  <a:lnTo>
                    <a:pt x="118" y="1139"/>
                  </a:lnTo>
                  <a:lnTo>
                    <a:pt x="120" y="1149"/>
                  </a:lnTo>
                  <a:lnTo>
                    <a:pt x="123" y="1153"/>
                  </a:lnTo>
                  <a:lnTo>
                    <a:pt x="124" y="1160"/>
                  </a:lnTo>
                  <a:lnTo>
                    <a:pt x="127" y="1165"/>
                  </a:lnTo>
                  <a:lnTo>
                    <a:pt x="131" y="1167"/>
                  </a:lnTo>
                  <a:lnTo>
                    <a:pt x="134" y="1166"/>
                  </a:lnTo>
                  <a:lnTo>
                    <a:pt x="142" y="1154"/>
                  </a:lnTo>
                  <a:lnTo>
                    <a:pt x="143" y="1162"/>
                  </a:lnTo>
                  <a:lnTo>
                    <a:pt x="146" y="1163"/>
                  </a:lnTo>
                  <a:lnTo>
                    <a:pt x="157" y="1162"/>
                  </a:lnTo>
                  <a:lnTo>
                    <a:pt x="150" y="1174"/>
                  </a:lnTo>
                  <a:lnTo>
                    <a:pt x="177" y="1182"/>
                  </a:lnTo>
                  <a:lnTo>
                    <a:pt x="187" y="1178"/>
                  </a:lnTo>
                  <a:lnTo>
                    <a:pt x="194" y="1177"/>
                  </a:lnTo>
                  <a:lnTo>
                    <a:pt x="197" y="1185"/>
                  </a:lnTo>
                  <a:lnTo>
                    <a:pt x="193" y="1191"/>
                  </a:lnTo>
                  <a:lnTo>
                    <a:pt x="179" y="1196"/>
                  </a:lnTo>
                  <a:lnTo>
                    <a:pt x="160" y="1224"/>
                  </a:lnTo>
                  <a:lnTo>
                    <a:pt x="158" y="1231"/>
                  </a:lnTo>
                  <a:lnTo>
                    <a:pt x="158" y="1237"/>
                  </a:lnTo>
                  <a:lnTo>
                    <a:pt x="166" y="1253"/>
                  </a:lnTo>
                  <a:lnTo>
                    <a:pt x="170" y="1254"/>
                  </a:lnTo>
                  <a:lnTo>
                    <a:pt x="175" y="1250"/>
                  </a:lnTo>
                  <a:lnTo>
                    <a:pt x="182" y="1248"/>
                  </a:lnTo>
                  <a:lnTo>
                    <a:pt x="184" y="1252"/>
                  </a:lnTo>
                  <a:lnTo>
                    <a:pt x="181" y="1254"/>
                  </a:lnTo>
                  <a:lnTo>
                    <a:pt x="181" y="1258"/>
                  </a:lnTo>
                  <a:lnTo>
                    <a:pt x="193" y="1258"/>
                  </a:lnTo>
                  <a:lnTo>
                    <a:pt x="191" y="1260"/>
                  </a:lnTo>
                  <a:lnTo>
                    <a:pt x="181" y="1261"/>
                  </a:lnTo>
                  <a:lnTo>
                    <a:pt x="175" y="1264"/>
                  </a:lnTo>
                  <a:lnTo>
                    <a:pt x="179" y="1270"/>
                  </a:lnTo>
                  <a:lnTo>
                    <a:pt x="189" y="1279"/>
                  </a:lnTo>
                  <a:lnTo>
                    <a:pt x="194" y="1279"/>
                  </a:lnTo>
                  <a:lnTo>
                    <a:pt x="198" y="1281"/>
                  </a:lnTo>
                  <a:lnTo>
                    <a:pt x="202" y="1280"/>
                  </a:lnTo>
                  <a:lnTo>
                    <a:pt x="208" y="1282"/>
                  </a:lnTo>
                  <a:lnTo>
                    <a:pt x="213" y="1282"/>
                  </a:lnTo>
                  <a:lnTo>
                    <a:pt x="219" y="1285"/>
                  </a:lnTo>
                  <a:lnTo>
                    <a:pt x="225" y="1285"/>
                  </a:lnTo>
                  <a:lnTo>
                    <a:pt x="246" y="1255"/>
                  </a:lnTo>
                  <a:lnTo>
                    <a:pt x="250" y="1242"/>
                  </a:lnTo>
                  <a:lnTo>
                    <a:pt x="255" y="1240"/>
                  </a:lnTo>
                  <a:lnTo>
                    <a:pt x="254" y="1236"/>
                  </a:lnTo>
                  <a:lnTo>
                    <a:pt x="248" y="1232"/>
                  </a:lnTo>
                  <a:lnTo>
                    <a:pt x="245" y="1223"/>
                  </a:lnTo>
                  <a:lnTo>
                    <a:pt x="259" y="1200"/>
                  </a:lnTo>
                  <a:lnTo>
                    <a:pt x="283" y="1179"/>
                  </a:lnTo>
                  <a:lnTo>
                    <a:pt x="294" y="1178"/>
                  </a:lnTo>
                  <a:lnTo>
                    <a:pt x="254" y="1222"/>
                  </a:lnTo>
                  <a:lnTo>
                    <a:pt x="253" y="1226"/>
                  </a:lnTo>
                  <a:lnTo>
                    <a:pt x="254" y="1230"/>
                  </a:lnTo>
                  <a:lnTo>
                    <a:pt x="259" y="1233"/>
                  </a:lnTo>
                  <a:lnTo>
                    <a:pt x="262" y="1249"/>
                  </a:lnTo>
                  <a:lnTo>
                    <a:pt x="284" y="1295"/>
                  </a:lnTo>
                  <a:lnTo>
                    <a:pt x="284" y="1300"/>
                  </a:lnTo>
                  <a:lnTo>
                    <a:pt x="275" y="1311"/>
                  </a:lnTo>
                  <a:lnTo>
                    <a:pt x="274" y="1315"/>
                  </a:lnTo>
                  <a:lnTo>
                    <a:pt x="272" y="1316"/>
                  </a:lnTo>
                  <a:lnTo>
                    <a:pt x="271" y="1322"/>
                  </a:lnTo>
                  <a:lnTo>
                    <a:pt x="275" y="1334"/>
                  </a:lnTo>
                  <a:lnTo>
                    <a:pt x="279" y="1330"/>
                  </a:lnTo>
                  <a:lnTo>
                    <a:pt x="285" y="1330"/>
                  </a:lnTo>
                  <a:lnTo>
                    <a:pt x="290" y="1333"/>
                  </a:lnTo>
                  <a:lnTo>
                    <a:pt x="286" y="1336"/>
                  </a:lnTo>
                  <a:lnTo>
                    <a:pt x="281" y="1342"/>
                  </a:lnTo>
                  <a:lnTo>
                    <a:pt x="282" y="1355"/>
                  </a:lnTo>
                  <a:lnTo>
                    <a:pt x="286" y="1354"/>
                  </a:lnTo>
                  <a:lnTo>
                    <a:pt x="289" y="1357"/>
                  </a:lnTo>
                  <a:lnTo>
                    <a:pt x="286" y="1358"/>
                  </a:lnTo>
                  <a:lnTo>
                    <a:pt x="278" y="1367"/>
                  </a:lnTo>
                  <a:lnTo>
                    <a:pt x="271" y="1367"/>
                  </a:lnTo>
                  <a:lnTo>
                    <a:pt x="265" y="1374"/>
                  </a:lnTo>
                  <a:lnTo>
                    <a:pt x="281" y="1376"/>
                  </a:lnTo>
                  <a:lnTo>
                    <a:pt x="291" y="1371"/>
                  </a:lnTo>
                  <a:lnTo>
                    <a:pt x="298" y="1360"/>
                  </a:lnTo>
                  <a:lnTo>
                    <a:pt x="304" y="1358"/>
                  </a:lnTo>
                  <a:lnTo>
                    <a:pt x="316" y="1348"/>
                  </a:lnTo>
                  <a:lnTo>
                    <a:pt x="326" y="1348"/>
                  </a:lnTo>
                  <a:lnTo>
                    <a:pt x="337" y="1338"/>
                  </a:lnTo>
                  <a:lnTo>
                    <a:pt x="348" y="1317"/>
                  </a:lnTo>
                  <a:lnTo>
                    <a:pt x="350" y="1333"/>
                  </a:lnTo>
                  <a:lnTo>
                    <a:pt x="347" y="1337"/>
                  </a:lnTo>
                  <a:lnTo>
                    <a:pt x="347" y="1343"/>
                  </a:lnTo>
                  <a:lnTo>
                    <a:pt x="348" y="1347"/>
                  </a:lnTo>
                  <a:lnTo>
                    <a:pt x="352" y="1352"/>
                  </a:lnTo>
                  <a:lnTo>
                    <a:pt x="355" y="1351"/>
                  </a:lnTo>
                  <a:lnTo>
                    <a:pt x="359" y="1356"/>
                  </a:lnTo>
                  <a:lnTo>
                    <a:pt x="364" y="1358"/>
                  </a:lnTo>
                  <a:lnTo>
                    <a:pt x="371" y="1351"/>
                  </a:lnTo>
                  <a:lnTo>
                    <a:pt x="374" y="1348"/>
                  </a:lnTo>
                  <a:lnTo>
                    <a:pt x="376" y="1350"/>
                  </a:lnTo>
                  <a:lnTo>
                    <a:pt x="380" y="1350"/>
                  </a:lnTo>
                  <a:lnTo>
                    <a:pt x="379" y="1355"/>
                  </a:lnTo>
                  <a:lnTo>
                    <a:pt x="384" y="1358"/>
                  </a:lnTo>
                  <a:lnTo>
                    <a:pt x="401" y="1389"/>
                  </a:lnTo>
                  <a:lnTo>
                    <a:pt x="405" y="1393"/>
                  </a:lnTo>
                  <a:lnTo>
                    <a:pt x="408" y="1392"/>
                  </a:lnTo>
                  <a:lnTo>
                    <a:pt x="415" y="1385"/>
                  </a:lnTo>
                  <a:lnTo>
                    <a:pt x="415" y="1372"/>
                  </a:lnTo>
                  <a:lnTo>
                    <a:pt x="410" y="1363"/>
                  </a:lnTo>
                  <a:lnTo>
                    <a:pt x="416" y="1352"/>
                  </a:lnTo>
                  <a:lnTo>
                    <a:pt x="423" y="1346"/>
                  </a:lnTo>
                  <a:lnTo>
                    <a:pt x="426" y="1342"/>
                  </a:lnTo>
                  <a:lnTo>
                    <a:pt x="429" y="1340"/>
                  </a:lnTo>
                  <a:lnTo>
                    <a:pt x="429" y="1346"/>
                  </a:lnTo>
                  <a:lnTo>
                    <a:pt x="426" y="1357"/>
                  </a:lnTo>
                  <a:lnTo>
                    <a:pt x="439" y="1371"/>
                  </a:lnTo>
                  <a:lnTo>
                    <a:pt x="447" y="1373"/>
                  </a:lnTo>
                  <a:lnTo>
                    <a:pt x="481" y="1351"/>
                  </a:lnTo>
                  <a:lnTo>
                    <a:pt x="495" y="1337"/>
                  </a:lnTo>
                  <a:lnTo>
                    <a:pt x="505" y="1332"/>
                  </a:lnTo>
                  <a:lnTo>
                    <a:pt x="506" y="1335"/>
                  </a:lnTo>
                  <a:lnTo>
                    <a:pt x="494" y="1355"/>
                  </a:lnTo>
                  <a:lnTo>
                    <a:pt x="489" y="1360"/>
                  </a:lnTo>
                  <a:lnTo>
                    <a:pt x="492" y="1360"/>
                  </a:lnTo>
                  <a:lnTo>
                    <a:pt x="492" y="1362"/>
                  </a:lnTo>
                  <a:lnTo>
                    <a:pt x="485" y="1373"/>
                  </a:lnTo>
                  <a:lnTo>
                    <a:pt x="476" y="1379"/>
                  </a:lnTo>
                  <a:lnTo>
                    <a:pt x="472" y="1401"/>
                  </a:lnTo>
                  <a:lnTo>
                    <a:pt x="480" y="1402"/>
                  </a:lnTo>
                  <a:lnTo>
                    <a:pt x="470" y="1414"/>
                  </a:lnTo>
                  <a:lnTo>
                    <a:pt x="463" y="1457"/>
                  </a:lnTo>
                  <a:lnTo>
                    <a:pt x="448" y="1484"/>
                  </a:lnTo>
                  <a:lnTo>
                    <a:pt x="445" y="1480"/>
                  </a:lnTo>
                  <a:lnTo>
                    <a:pt x="441" y="1481"/>
                  </a:lnTo>
                  <a:lnTo>
                    <a:pt x="440" y="1487"/>
                  </a:lnTo>
                  <a:lnTo>
                    <a:pt x="427" y="1502"/>
                  </a:lnTo>
                  <a:lnTo>
                    <a:pt x="426" y="1502"/>
                  </a:lnTo>
                  <a:lnTo>
                    <a:pt x="418" y="1525"/>
                  </a:lnTo>
                  <a:lnTo>
                    <a:pt x="413" y="1524"/>
                  </a:lnTo>
                  <a:lnTo>
                    <a:pt x="409" y="1526"/>
                  </a:lnTo>
                  <a:lnTo>
                    <a:pt x="406" y="1523"/>
                  </a:lnTo>
                  <a:lnTo>
                    <a:pt x="394" y="1534"/>
                  </a:lnTo>
                  <a:lnTo>
                    <a:pt x="384" y="1537"/>
                  </a:lnTo>
                  <a:lnTo>
                    <a:pt x="372" y="1546"/>
                  </a:lnTo>
                  <a:lnTo>
                    <a:pt x="368" y="1545"/>
                  </a:lnTo>
                  <a:lnTo>
                    <a:pt x="340" y="1579"/>
                  </a:lnTo>
                  <a:lnTo>
                    <a:pt x="336" y="1596"/>
                  </a:lnTo>
                  <a:lnTo>
                    <a:pt x="335" y="1597"/>
                  </a:lnTo>
                  <a:lnTo>
                    <a:pt x="346" y="1601"/>
                  </a:lnTo>
                  <a:lnTo>
                    <a:pt x="349" y="1606"/>
                  </a:lnTo>
                  <a:lnTo>
                    <a:pt x="341" y="1605"/>
                  </a:lnTo>
                  <a:lnTo>
                    <a:pt x="336" y="1601"/>
                  </a:lnTo>
                  <a:lnTo>
                    <a:pt x="330" y="1599"/>
                  </a:lnTo>
                  <a:lnTo>
                    <a:pt x="329" y="1602"/>
                  </a:lnTo>
                  <a:lnTo>
                    <a:pt x="326" y="1605"/>
                  </a:lnTo>
                  <a:lnTo>
                    <a:pt x="321" y="1603"/>
                  </a:lnTo>
                  <a:lnTo>
                    <a:pt x="317" y="1597"/>
                  </a:lnTo>
                  <a:lnTo>
                    <a:pt x="320" y="1592"/>
                  </a:lnTo>
                  <a:lnTo>
                    <a:pt x="320" y="1588"/>
                  </a:lnTo>
                  <a:lnTo>
                    <a:pt x="312" y="1590"/>
                  </a:lnTo>
                  <a:lnTo>
                    <a:pt x="305" y="1587"/>
                  </a:lnTo>
                  <a:lnTo>
                    <a:pt x="302" y="1588"/>
                  </a:lnTo>
                  <a:lnTo>
                    <a:pt x="252" y="1621"/>
                  </a:lnTo>
                  <a:lnTo>
                    <a:pt x="247" y="1629"/>
                  </a:lnTo>
                  <a:lnTo>
                    <a:pt x="245" y="1631"/>
                  </a:lnTo>
                  <a:lnTo>
                    <a:pt x="244" y="1633"/>
                  </a:lnTo>
                  <a:lnTo>
                    <a:pt x="244" y="1640"/>
                  </a:lnTo>
                  <a:lnTo>
                    <a:pt x="234" y="1645"/>
                  </a:lnTo>
                  <a:lnTo>
                    <a:pt x="233" y="1650"/>
                  </a:lnTo>
                  <a:lnTo>
                    <a:pt x="229" y="1653"/>
                  </a:lnTo>
                  <a:lnTo>
                    <a:pt x="226" y="1650"/>
                  </a:lnTo>
                  <a:lnTo>
                    <a:pt x="223" y="1650"/>
                  </a:lnTo>
                  <a:lnTo>
                    <a:pt x="221" y="1653"/>
                  </a:lnTo>
                  <a:lnTo>
                    <a:pt x="214" y="1657"/>
                  </a:lnTo>
                  <a:lnTo>
                    <a:pt x="210" y="1657"/>
                  </a:lnTo>
                  <a:lnTo>
                    <a:pt x="204" y="1660"/>
                  </a:lnTo>
                  <a:lnTo>
                    <a:pt x="205" y="1662"/>
                  </a:lnTo>
                  <a:lnTo>
                    <a:pt x="209" y="1661"/>
                  </a:lnTo>
                  <a:lnTo>
                    <a:pt x="212" y="1670"/>
                  </a:lnTo>
                  <a:lnTo>
                    <a:pt x="211" y="1679"/>
                  </a:lnTo>
                  <a:lnTo>
                    <a:pt x="215" y="1679"/>
                  </a:lnTo>
                  <a:lnTo>
                    <a:pt x="219" y="1676"/>
                  </a:lnTo>
                  <a:lnTo>
                    <a:pt x="221" y="1670"/>
                  </a:lnTo>
                  <a:lnTo>
                    <a:pt x="219" y="1660"/>
                  </a:lnTo>
                  <a:lnTo>
                    <a:pt x="224" y="1661"/>
                  </a:lnTo>
                  <a:lnTo>
                    <a:pt x="227" y="1667"/>
                  </a:lnTo>
                  <a:lnTo>
                    <a:pt x="231" y="1671"/>
                  </a:lnTo>
                  <a:lnTo>
                    <a:pt x="245" y="1666"/>
                  </a:lnTo>
                  <a:lnTo>
                    <a:pt x="243" y="1651"/>
                  </a:lnTo>
                  <a:lnTo>
                    <a:pt x="243" y="1648"/>
                  </a:lnTo>
                  <a:lnTo>
                    <a:pt x="249" y="1653"/>
                  </a:lnTo>
                  <a:lnTo>
                    <a:pt x="250" y="1657"/>
                  </a:lnTo>
                  <a:lnTo>
                    <a:pt x="250" y="1662"/>
                  </a:lnTo>
                  <a:lnTo>
                    <a:pt x="254" y="1662"/>
                  </a:lnTo>
                  <a:lnTo>
                    <a:pt x="257" y="1664"/>
                  </a:lnTo>
                  <a:lnTo>
                    <a:pt x="262" y="1662"/>
                  </a:lnTo>
                  <a:lnTo>
                    <a:pt x="264" y="1659"/>
                  </a:lnTo>
                  <a:lnTo>
                    <a:pt x="267" y="1660"/>
                  </a:lnTo>
                  <a:lnTo>
                    <a:pt x="270" y="1658"/>
                  </a:lnTo>
                  <a:lnTo>
                    <a:pt x="273" y="1651"/>
                  </a:lnTo>
                  <a:lnTo>
                    <a:pt x="278" y="1646"/>
                  </a:lnTo>
                  <a:lnTo>
                    <a:pt x="284" y="1624"/>
                  </a:lnTo>
                  <a:lnTo>
                    <a:pt x="290" y="1620"/>
                  </a:lnTo>
                  <a:lnTo>
                    <a:pt x="296" y="1620"/>
                  </a:lnTo>
                  <a:lnTo>
                    <a:pt x="297" y="1629"/>
                  </a:lnTo>
                  <a:lnTo>
                    <a:pt x="291" y="1636"/>
                  </a:lnTo>
                  <a:lnTo>
                    <a:pt x="293" y="1640"/>
                  </a:lnTo>
                  <a:lnTo>
                    <a:pt x="304" y="1637"/>
                  </a:lnTo>
                  <a:lnTo>
                    <a:pt x="316" y="1630"/>
                  </a:lnTo>
                  <a:lnTo>
                    <a:pt x="328" y="1632"/>
                  </a:lnTo>
                  <a:lnTo>
                    <a:pt x="327" y="1627"/>
                  </a:lnTo>
                  <a:lnTo>
                    <a:pt x="330" y="1626"/>
                  </a:lnTo>
                  <a:lnTo>
                    <a:pt x="331" y="1622"/>
                  </a:lnTo>
                  <a:lnTo>
                    <a:pt x="337" y="1628"/>
                  </a:lnTo>
                  <a:lnTo>
                    <a:pt x="341" y="1621"/>
                  </a:lnTo>
                  <a:lnTo>
                    <a:pt x="342" y="1618"/>
                  </a:lnTo>
                  <a:lnTo>
                    <a:pt x="345" y="1616"/>
                  </a:lnTo>
                  <a:lnTo>
                    <a:pt x="353" y="1614"/>
                  </a:lnTo>
                  <a:lnTo>
                    <a:pt x="356" y="1610"/>
                  </a:lnTo>
                  <a:lnTo>
                    <a:pt x="360" y="1608"/>
                  </a:lnTo>
                  <a:lnTo>
                    <a:pt x="364" y="1608"/>
                  </a:lnTo>
                  <a:lnTo>
                    <a:pt x="367" y="1603"/>
                  </a:lnTo>
                  <a:lnTo>
                    <a:pt x="373" y="1603"/>
                  </a:lnTo>
                  <a:lnTo>
                    <a:pt x="375" y="1609"/>
                  </a:lnTo>
                  <a:lnTo>
                    <a:pt x="374" y="1624"/>
                  </a:lnTo>
                  <a:lnTo>
                    <a:pt x="375" y="1625"/>
                  </a:lnTo>
                  <a:lnTo>
                    <a:pt x="384" y="1599"/>
                  </a:lnTo>
                  <a:lnTo>
                    <a:pt x="386" y="1601"/>
                  </a:lnTo>
                  <a:lnTo>
                    <a:pt x="403" y="1598"/>
                  </a:lnTo>
                  <a:lnTo>
                    <a:pt x="413" y="1590"/>
                  </a:lnTo>
                  <a:lnTo>
                    <a:pt x="418" y="1590"/>
                  </a:lnTo>
                  <a:lnTo>
                    <a:pt x="420" y="1586"/>
                  </a:lnTo>
                  <a:lnTo>
                    <a:pt x="420" y="1573"/>
                  </a:lnTo>
                  <a:lnTo>
                    <a:pt x="413" y="1571"/>
                  </a:lnTo>
                  <a:lnTo>
                    <a:pt x="406" y="1565"/>
                  </a:lnTo>
                  <a:lnTo>
                    <a:pt x="401" y="1559"/>
                  </a:lnTo>
                  <a:lnTo>
                    <a:pt x="399" y="1551"/>
                  </a:lnTo>
                  <a:lnTo>
                    <a:pt x="404" y="1551"/>
                  </a:lnTo>
                  <a:lnTo>
                    <a:pt x="410" y="1565"/>
                  </a:lnTo>
                  <a:lnTo>
                    <a:pt x="419" y="1567"/>
                  </a:lnTo>
                  <a:lnTo>
                    <a:pt x="430" y="1555"/>
                  </a:lnTo>
                  <a:lnTo>
                    <a:pt x="440" y="1552"/>
                  </a:lnTo>
                  <a:lnTo>
                    <a:pt x="454" y="1552"/>
                  </a:lnTo>
                  <a:lnTo>
                    <a:pt x="457" y="1545"/>
                  </a:lnTo>
                  <a:lnTo>
                    <a:pt x="455" y="1544"/>
                  </a:lnTo>
                  <a:lnTo>
                    <a:pt x="447" y="1546"/>
                  </a:lnTo>
                  <a:lnTo>
                    <a:pt x="451" y="1542"/>
                  </a:lnTo>
                  <a:lnTo>
                    <a:pt x="461" y="1536"/>
                  </a:lnTo>
                  <a:lnTo>
                    <a:pt x="465" y="1540"/>
                  </a:lnTo>
                  <a:lnTo>
                    <a:pt x="472" y="1540"/>
                  </a:lnTo>
                  <a:lnTo>
                    <a:pt x="471" y="1530"/>
                  </a:lnTo>
                  <a:lnTo>
                    <a:pt x="472" y="1524"/>
                  </a:lnTo>
                  <a:lnTo>
                    <a:pt x="476" y="1522"/>
                  </a:lnTo>
                  <a:lnTo>
                    <a:pt x="486" y="1526"/>
                  </a:lnTo>
                  <a:lnTo>
                    <a:pt x="497" y="1517"/>
                  </a:lnTo>
                  <a:lnTo>
                    <a:pt x="498" y="1512"/>
                  </a:lnTo>
                  <a:lnTo>
                    <a:pt x="502" y="1514"/>
                  </a:lnTo>
                  <a:lnTo>
                    <a:pt x="504" y="1512"/>
                  </a:lnTo>
                  <a:lnTo>
                    <a:pt x="505" y="1508"/>
                  </a:lnTo>
                  <a:lnTo>
                    <a:pt x="510" y="1510"/>
                  </a:lnTo>
                  <a:lnTo>
                    <a:pt x="511" y="1508"/>
                  </a:lnTo>
                  <a:lnTo>
                    <a:pt x="517" y="1504"/>
                  </a:lnTo>
                  <a:lnTo>
                    <a:pt x="521" y="1497"/>
                  </a:lnTo>
                  <a:lnTo>
                    <a:pt x="521" y="1486"/>
                  </a:lnTo>
                  <a:lnTo>
                    <a:pt x="516" y="1487"/>
                  </a:lnTo>
                  <a:lnTo>
                    <a:pt x="514" y="1484"/>
                  </a:lnTo>
                  <a:lnTo>
                    <a:pt x="518" y="1478"/>
                  </a:lnTo>
                  <a:lnTo>
                    <a:pt x="532" y="1469"/>
                  </a:lnTo>
                  <a:lnTo>
                    <a:pt x="534" y="1471"/>
                  </a:lnTo>
                  <a:lnTo>
                    <a:pt x="537" y="1461"/>
                  </a:lnTo>
                  <a:lnTo>
                    <a:pt x="548" y="1462"/>
                  </a:lnTo>
                  <a:lnTo>
                    <a:pt x="548" y="1458"/>
                  </a:lnTo>
                  <a:lnTo>
                    <a:pt x="551" y="1454"/>
                  </a:lnTo>
                  <a:lnTo>
                    <a:pt x="552" y="1447"/>
                  </a:lnTo>
                  <a:lnTo>
                    <a:pt x="558" y="1447"/>
                  </a:lnTo>
                  <a:lnTo>
                    <a:pt x="565" y="1451"/>
                  </a:lnTo>
                  <a:lnTo>
                    <a:pt x="569" y="1441"/>
                  </a:lnTo>
                  <a:lnTo>
                    <a:pt x="573" y="1441"/>
                  </a:lnTo>
                  <a:lnTo>
                    <a:pt x="582" y="1432"/>
                  </a:lnTo>
                  <a:lnTo>
                    <a:pt x="583" y="1428"/>
                  </a:lnTo>
                  <a:lnTo>
                    <a:pt x="603" y="1422"/>
                  </a:lnTo>
                  <a:lnTo>
                    <a:pt x="609" y="1414"/>
                  </a:lnTo>
                  <a:lnTo>
                    <a:pt x="614" y="1416"/>
                  </a:lnTo>
                  <a:lnTo>
                    <a:pt x="623" y="1411"/>
                  </a:lnTo>
                  <a:lnTo>
                    <a:pt x="623" y="1404"/>
                  </a:lnTo>
                  <a:lnTo>
                    <a:pt x="618" y="1400"/>
                  </a:lnTo>
                  <a:lnTo>
                    <a:pt x="626" y="1396"/>
                  </a:lnTo>
                  <a:lnTo>
                    <a:pt x="626" y="1393"/>
                  </a:lnTo>
                  <a:lnTo>
                    <a:pt x="624" y="1389"/>
                  </a:lnTo>
                  <a:lnTo>
                    <a:pt x="625" y="1384"/>
                  </a:lnTo>
                  <a:lnTo>
                    <a:pt x="630" y="1383"/>
                  </a:lnTo>
                  <a:lnTo>
                    <a:pt x="635" y="1375"/>
                  </a:lnTo>
                  <a:lnTo>
                    <a:pt x="650" y="1370"/>
                  </a:lnTo>
                  <a:lnTo>
                    <a:pt x="655" y="1363"/>
                  </a:lnTo>
                  <a:lnTo>
                    <a:pt x="656" y="1351"/>
                  </a:lnTo>
                  <a:lnTo>
                    <a:pt x="653" y="1348"/>
                  </a:lnTo>
                  <a:lnTo>
                    <a:pt x="642" y="1343"/>
                  </a:lnTo>
                  <a:lnTo>
                    <a:pt x="640" y="1338"/>
                  </a:lnTo>
                  <a:lnTo>
                    <a:pt x="633" y="1336"/>
                  </a:lnTo>
                  <a:lnTo>
                    <a:pt x="621" y="1339"/>
                  </a:lnTo>
                  <a:lnTo>
                    <a:pt x="617" y="1338"/>
                  </a:lnTo>
                  <a:lnTo>
                    <a:pt x="624" y="1309"/>
                  </a:lnTo>
                  <a:lnTo>
                    <a:pt x="635" y="1307"/>
                  </a:lnTo>
                  <a:lnTo>
                    <a:pt x="640" y="1302"/>
                  </a:lnTo>
                  <a:lnTo>
                    <a:pt x="640" y="1297"/>
                  </a:lnTo>
                  <a:lnTo>
                    <a:pt x="645" y="1293"/>
                  </a:lnTo>
                  <a:lnTo>
                    <a:pt x="646" y="1287"/>
                  </a:lnTo>
                  <a:lnTo>
                    <a:pt x="644" y="1281"/>
                  </a:lnTo>
                  <a:lnTo>
                    <a:pt x="649" y="1283"/>
                  </a:lnTo>
                  <a:lnTo>
                    <a:pt x="651" y="1277"/>
                  </a:lnTo>
                  <a:lnTo>
                    <a:pt x="656" y="1275"/>
                  </a:lnTo>
                  <a:lnTo>
                    <a:pt x="656" y="1282"/>
                  </a:lnTo>
                  <a:lnTo>
                    <a:pt x="665" y="1281"/>
                  </a:lnTo>
                  <a:lnTo>
                    <a:pt x="671" y="1277"/>
                  </a:lnTo>
                  <a:lnTo>
                    <a:pt x="671" y="1270"/>
                  </a:lnTo>
                  <a:lnTo>
                    <a:pt x="662" y="1268"/>
                  </a:lnTo>
                  <a:lnTo>
                    <a:pt x="667" y="1265"/>
                  </a:lnTo>
                  <a:lnTo>
                    <a:pt x="682" y="1264"/>
                  </a:lnTo>
                  <a:lnTo>
                    <a:pt x="688" y="1253"/>
                  </a:lnTo>
                  <a:lnTo>
                    <a:pt x="688" y="1247"/>
                  </a:lnTo>
                  <a:lnTo>
                    <a:pt x="686" y="1242"/>
                  </a:lnTo>
                  <a:lnTo>
                    <a:pt x="670" y="1228"/>
                  </a:lnTo>
                  <a:lnTo>
                    <a:pt x="675" y="1226"/>
                  </a:lnTo>
                  <a:lnTo>
                    <a:pt x="680" y="1233"/>
                  </a:lnTo>
                  <a:lnTo>
                    <a:pt x="691" y="1233"/>
                  </a:lnTo>
                  <a:lnTo>
                    <a:pt x="705" y="1218"/>
                  </a:lnTo>
                  <a:lnTo>
                    <a:pt x="710" y="1202"/>
                  </a:lnTo>
                  <a:lnTo>
                    <a:pt x="726" y="1183"/>
                  </a:lnTo>
                  <a:lnTo>
                    <a:pt x="728" y="1172"/>
                  </a:lnTo>
                  <a:lnTo>
                    <a:pt x="755" y="1158"/>
                  </a:lnTo>
                  <a:lnTo>
                    <a:pt x="774" y="1136"/>
                  </a:lnTo>
                  <a:lnTo>
                    <a:pt x="775" y="1131"/>
                  </a:lnTo>
                  <a:lnTo>
                    <a:pt x="773" y="1123"/>
                  </a:lnTo>
                  <a:lnTo>
                    <a:pt x="798" y="1044"/>
                  </a:lnTo>
                  <a:lnTo>
                    <a:pt x="802" y="1046"/>
                  </a:lnTo>
                  <a:lnTo>
                    <a:pt x="799" y="1087"/>
                  </a:lnTo>
                  <a:lnTo>
                    <a:pt x="785" y="1116"/>
                  </a:lnTo>
                  <a:lnTo>
                    <a:pt x="780" y="1136"/>
                  </a:lnTo>
                  <a:lnTo>
                    <a:pt x="786" y="1141"/>
                  </a:lnTo>
                  <a:lnTo>
                    <a:pt x="803" y="1140"/>
                  </a:lnTo>
                  <a:lnTo>
                    <a:pt x="818" y="1122"/>
                  </a:lnTo>
                  <a:lnTo>
                    <a:pt x="830" y="1116"/>
                  </a:lnTo>
                  <a:lnTo>
                    <a:pt x="838" y="1116"/>
                  </a:lnTo>
                  <a:lnTo>
                    <a:pt x="831" y="1123"/>
                  </a:lnTo>
                  <a:lnTo>
                    <a:pt x="825" y="1126"/>
                  </a:lnTo>
                  <a:lnTo>
                    <a:pt x="818" y="1133"/>
                  </a:lnTo>
                  <a:lnTo>
                    <a:pt x="813" y="1140"/>
                  </a:lnTo>
                  <a:lnTo>
                    <a:pt x="806" y="1146"/>
                  </a:lnTo>
                  <a:lnTo>
                    <a:pt x="806" y="1155"/>
                  </a:lnTo>
                  <a:lnTo>
                    <a:pt x="813" y="1160"/>
                  </a:lnTo>
                  <a:lnTo>
                    <a:pt x="850" y="1174"/>
                  </a:lnTo>
                  <a:lnTo>
                    <a:pt x="816" y="1169"/>
                  </a:lnTo>
                  <a:lnTo>
                    <a:pt x="802" y="1174"/>
                  </a:lnTo>
                  <a:lnTo>
                    <a:pt x="796" y="1173"/>
                  </a:lnTo>
                  <a:lnTo>
                    <a:pt x="791" y="1163"/>
                  </a:lnTo>
                  <a:lnTo>
                    <a:pt x="785" y="1165"/>
                  </a:lnTo>
                  <a:lnTo>
                    <a:pt x="749" y="1187"/>
                  </a:lnTo>
                  <a:lnTo>
                    <a:pt x="745" y="1193"/>
                  </a:lnTo>
                  <a:lnTo>
                    <a:pt x="748" y="1216"/>
                  </a:lnTo>
                  <a:lnTo>
                    <a:pt x="746" y="1229"/>
                  </a:lnTo>
                  <a:lnTo>
                    <a:pt x="743" y="1237"/>
                  </a:lnTo>
                  <a:lnTo>
                    <a:pt x="736" y="1244"/>
                  </a:lnTo>
                  <a:lnTo>
                    <a:pt x="732" y="1253"/>
                  </a:lnTo>
                  <a:lnTo>
                    <a:pt x="731" y="1260"/>
                  </a:lnTo>
                  <a:lnTo>
                    <a:pt x="727" y="1269"/>
                  </a:lnTo>
                  <a:lnTo>
                    <a:pt x="725" y="1277"/>
                  </a:lnTo>
                  <a:lnTo>
                    <a:pt x="728" y="1282"/>
                  </a:lnTo>
                  <a:lnTo>
                    <a:pt x="738" y="1287"/>
                  </a:lnTo>
                  <a:lnTo>
                    <a:pt x="759" y="1274"/>
                  </a:lnTo>
                  <a:lnTo>
                    <a:pt x="763" y="1275"/>
                  </a:lnTo>
                  <a:lnTo>
                    <a:pt x="756" y="1291"/>
                  </a:lnTo>
                  <a:lnTo>
                    <a:pt x="750" y="1296"/>
                  </a:lnTo>
                  <a:lnTo>
                    <a:pt x="745" y="1296"/>
                  </a:lnTo>
                  <a:lnTo>
                    <a:pt x="744" y="1300"/>
                  </a:lnTo>
                  <a:lnTo>
                    <a:pt x="747" y="1303"/>
                  </a:lnTo>
                  <a:lnTo>
                    <a:pt x="738" y="1300"/>
                  </a:lnTo>
                  <a:lnTo>
                    <a:pt x="736" y="1300"/>
                  </a:lnTo>
                  <a:lnTo>
                    <a:pt x="734" y="1302"/>
                  </a:lnTo>
                  <a:lnTo>
                    <a:pt x="732" y="1307"/>
                  </a:lnTo>
                  <a:lnTo>
                    <a:pt x="728" y="1301"/>
                  </a:lnTo>
                  <a:lnTo>
                    <a:pt x="725" y="1307"/>
                  </a:lnTo>
                  <a:lnTo>
                    <a:pt x="726" y="1311"/>
                  </a:lnTo>
                  <a:lnTo>
                    <a:pt x="721" y="1314"/>
                  </a:lnTo>
                  <a:lnTo>
                    <a:pt x="721" y="1320"/>
                  </a:lnTo>
                  <a:lnTo>
                    <a:pt x="728" y="1322"/>
                  </a:lnTo>
                  <a:lnTo>
                    <a:pt x="731" y="1327"/>
                  </a:lnTo>
                  <a:lnTo>
                    <a:pt x="740" y="1323"/>
                  </a:lnTo>
                  <a:lnTo>
                    <a:pt x="753" y="1322"/>
                  </a:lnTo>
                  <a:lnTo>
                    <a:pt x="753" y="1314"/>
                  </a:lnTo>
                  <a:lnTo>
                    <a:pt x="754" y="1313"/>
                  </a:lnTo>
                  <a:lnTo>
                    <a:pt x="760" y="1315"/>
                  </a:lnTo>
                  <a:lnTo>
                    <a:pt x="765" y="1319"/>
                  </a:lnTo>
                  <a:lnTo>
                    <a:pt x="781" y="1295"/>
                  </a:lnTo>
                  <a:lnTo>
                    <a:pt x="787" y="1296"/>
                  </a:lnTo>
                  <a:lnTo>
                    <a:pt x="793" y="1292"/>
                  </a:lnTo>
                  <a:lnTo>
                    <a:pt x="790" y="1311"/>
                  </a:lnTo>
                  <a:lnTo>
                    <a:pt x="800" y="1294"/>
                  </a:lnTo>
                  <a:lnTo>
                    <a:pt x="801" y="1285"/>
                  </a:lnTo>
                  <a:lnTo>
                    <a:pt x="810" y="1279"/>
                  </a:lnTo>
                  <a:lnTo>
                    <a:pt x="815" y="1282"/>
                  </a:lnTo>
                  <a:lnTo>
                    <a:pt x="818" y="1276"/>
                  </a:lnTo>
                  <a:lnTo>
                    <a:pt x="817" y="1268"/>
                  </a:lnTo>
                  <a:lnTo>
                    <a:pt x="817" y="1265"/>
                  </a:lnTo>
                  <a:lnTo>
                    <a:pt x="820" y="1259"/>
                  </a:lnTo>
                  <a:lnTo>
                    <a:pt x="825" y="1281"/>
                  </a:lnTo>
                  <a:lnTo>
                    <a:pt x="828" y="1259"/>
                  </a:lnTo>
                  <a:lnTo>
                    <a:pt x="832" y="1253"/>
                  </a:lnTo>
                  <a:lnTo>
                    <a:pt x="832" y="1246"/>
                  </a:lnTo>
                  <a:lnTo>
                    <a:pt x="835" y="1257"/>
                  </a:lnTo>
                  <a:lnTo>
                    <a:pt x="839" y="1254"/>
                  </a:lnTo>
                  <a:lnTo>
                    <a:pt x="843" y="1254"/>
                  </a:lnTo>
                  <a:lnTo>
                    <a:pt x="848" y="1258"/>
                  </a:lnTo>
                  <a:lnTo>
                    <a:pt x="861" y="1259"/>
                  </a:lnTo>
                  <a:lnTo>
                    <a:pt x="868" y="1253"/>
                  </a:lnTo>
                  <a:lnTo>
                    <a:pt x="872" y="1253"/>
                  </a:lnTo>
                  <a:lnTo>
                    <a:pt x="876" y="1241"/>
                  </a:lnTo>
                  <a:lnTo>
                    <a:pt x="879" y="1242"/>
                  </a:lnTo>
                  <a:lnTo>
                    <a:pt x="884" y="1240"/>
                  </a:lnTo>
                  <a:lnTo>
                    <a:pt x="888" y="1233"/>
                  </a:lnTo>
                  <a:lnTo>
                    <a:pt x="885" y="1233"/>
                  </a:lnTo>
                  <a:lnTo>
                    <a:pt x="883" y="1230"/>
                  </a:lnTo>
                  <a:lnTo>
                    <a:pt x="878" y="1231"/>
                  </a:lnTo>
                  <a:lnTo>
                    <a:pt x="882" y="1223"/>
                  </a:lnTo>
                  <a:lnTo>
                    <a:pt x="888" y="1215"/>
                  </a:lnTo>
                  <a:lnTo>
                    <a:pt x="892" y="1215"/>
                  </a:lnTo>
                  <a:lnTo>
                    <a:pt x="894" y="1207"/>
                  </a:lnTo>
                  <a:lnTo>
                    <a:pt x="890" y="1201"/>
                  </a:lnTo>
                  <a:lnTo>
                    <a:pt x="883" y="1208"/>
                  </a:lnTo>
                  <a:lnTo>
                    <a:pt x="878" y="1208"/>
                  </a:lnTo>
                  <a:lnTo>
                    <a:pt x="869" y="1212"/>
                  </a:lnTo>
                  <a:lnTo>
                    <a:pt x="868" y="1205"/>
                  </a:lnTo>
                  <a:lnTo>
                    <a:pt x="876" y="1202"/>
                  </a:lnTo>
                  <a:lnTo>
                    <a:pt x="883" y="1196"/>
                  </a:lnTo>
                  <a:lnTo>
                    <a:pt x="884" y="1188"/>
                  </a:lnTo>
                  <a:lnTo>
                    <a:pt x="878" y="1192"/>
                  </a:lnTo>
                  <a:lnTo>
                    <a:pt x="878" y="1188"/>
                  </a:lnTo>
                  <a:lnTo>
                    <a:pt x="870" y="1189"/>
                  </a:lnTo>
                  <a:lnTo>
                    <a:pt x="870" y="1184"/>
                  </a:lnTo>
                  <a:lnTo>
                    <a:pt x="867" y="1183"/>
                  </a:lnTo>
                  <a:lnTo>
                    <a:pt x="870" y="1177"/>
                  </a:lnTo>
                  <a:lnTo>
                    <a:pt x="880" y="1174"/>
                  </a:lnTo>
                  <a:lnTo>
                    <a:pt x="884" y="1166"/>
                  </a:lnTo>
                  <a:lnTo>
                    <a:pt x="876" y="1164"/>
                  </a:lnTo>
                  <a:lnTo>
                    <a:pt x="883" y="1155"/>
                  </a:lnTo>
                  <a:lnTo>
                    <a:pt x="886" y="1153"/>
                  </a:lnTo>
                  <a:lnTo>
                    <a:pt x="889" y="1159"/>
                  </a:lnTo>
                  <a:lnTo>
                    <a:pt x="892" y="1159"/>
                  </a:lnTo>
                  <a:lnTo>
                    <a:pt x="896" y="1149"/>
                  </a:lnTo>
                  <a:lnTo>
                    <a:pt x="906" y="1139"/>
                  </a:lnTo>
                  <a:lnTo>
                    <a:pt x="906" y="1148"/>
                  </a:lnTo>
                  <a:lnTo>
                    <a:pt x="894" y="1170"/>
                  </a:lnTo>
                  <a:lnTo>
                    <a:pt x="900" y="1175"/>
                  </a:lnTo>
                  <a:lnTo>
                    <a:pt x="907" y="1174"/>
                  </a:lnTo>
                  <a:lnTo>
                    <a:pt x="909" y="1170"/>
                  </a:lnTo>
                  <a:lnTo>
                    <a:pt x="911" y="1149"/>
                  </a:lnTo>
                  <a:lnTo>
                    <a:pt x="914" y="1160"/>
                  </a:lnTo>
                  <a:lnTo>
                    <a:pt x="914" y="1166"/>
                  </a:lnTo>
                  <a:lnTo>
                    <a:pt x="934" y="1165"/>
                  </a:lnTo>
                  <a:lnTo>
                    <a:pt x="939" y="1166"/>
                  </a:lnTo>
                  <a:lnTo>
                    <a:pt x="946" y="1165"/>
                  </a:lnTo>
                  <a:lnTo>
                    <a:pt x="952" y="1156"/>
                  </a:lnTo>
                  <a:lnTo>
                    <a:pt x="962" y="1152"/>
                  </a:lnTo>
                  <a:lnTo>
                    <a:pt x="971" y="1152"/>
                  </a:lnTo>
                  <a:lnTo>
                    <a:pt x="970" y="1155"/>
                  </a:lnTo>
                  <a:lnTo>
                    <a:pt x="958" y="1158"/>
                  </a:lnTo>
                  <a:lnTo>
                    <a:pt x="955" y="1177"/>
                  </a:lnTo>
                  <a:lnTo>
                    <a:pt x="961" y="1179"/>
                  </a:lnTo>
                  <a:lnTo>
                    <a:pt x="975" y="1174"/>
                  </a:lnTo>
                  <a:lnTo>
                    <a:pt x="975" y="1178"/>
                  </a:lnTo>
                  <a:lnTo>
                    <a:pt x="954" y="1189"/>
                  </a:lnTo>
                  <a:lnTo>
                    <a:pt x="965" y="1191"/>
                  </a:lnTo>
                  <a:lnTo>
                    <a:pt x="979" y="1180"/>
                  </a:lnTo>
                  <a:lnTo>
                    <a:pt x="983" y="1182"/>
                  </a:lnTo>
                  <a:lnTo>
                    <a:pt x="972" y="1196"/>
                  </a:lnTo>
                  <a:lnTo>
                    <a:pt x="985" y="1192"/>
                  </a:lnTo>
                  <a:lnTo>
                    <a:pt x="990" y="1195"/>
                  </a:lnTo>
                  <a:lnTo>
                    <a:pt x="997" y="1194"/>
                  </a:lnTo>
                  <a:lnTo>
                    <a:pt x="998" y="1196"/>
                  </a:lnTo>
                  <a:lnTo>
                    <a:pt x="993" y="1206"/>
                  </a:lnTo>
                  <a:lnTo>
                    <a:pt x="998" y="1208"/>
                  </a:lnTo>
                  <a:lnTo>
                    <a:pt x="1011" y="1222"/>
                  </a:lnTo>
                  <a:lnTo>
                    <a:pt x="1017" y="1225"/>
                  </a:lnTo>
                  <a:lnTo>
                    <a:pt x="1023" y="1224"/>
                  </a:lnTo>
                  <a:lnTo>
                    <a:pt x="1023" y="1221"/>
                  </a:lnTo>
                  <a:lnTo>
                    <a:pt x="1025" y="1218"/>
                  </a:lnTo>
                  <a:lnTo>
                    <a:pt x="1025" y="1214"/>
                  </a:lnTo>
                  <a:lnTo>
                    <a:pt x="1027" y="1212"/>
                  </a:lnTo>
                  <a:lnTo>
                    <a:pt x="1031" y="1211"/>
                  </a:lnTo>
                  <a:lnTo>
                    <a:pt x="1035" y="1214"/>
                  </a:lnTo>
                  <a:lnTo>
                    <a:pt x="1037" y="1219"/>
                  </a:lnTo>
                  <a:lnTo>
                    <a:pt x="1037" y="1226"/>
                  </a:lnTo>
                  <a:lnTo>
                    <a:pt x="1045" y="1231"/>
                  </a:lnTo>
                  <a:lnTo>
                    <a:pt x="1048" y="1235"/>
                  </a:lnTo>
                  <a:lnTo>
                    <a:pt x="1051" y="1237"/>
                  </a:lnTo>
                  <a:lnTo>
                    <a:pt x="1052" y="1234"/>
                  </a:lnTo>
                  <a:lnTo>
                    <a:pt x="1058" y="1237"/>
                  </a:lnTo>
                  <a:lnTo>
                    <a:pt x="1062" y="1237"/>
                  </a:lnTo>
                  <a:lnTo>
                    <a:pt x="1067" y="1240"/>
                  </a:lnTo>
                  <a:lnTo>
                    <a:pt x="1072" y="1246"/>
                  </a:lnTo>
                  <a:lnTo>
                    <a:pt x="1072" y="1249"/>
                  </a:lnTo>
                  <a:lnTo>
                    <a:pt x="1071" y="1252"/>
                  </a:lnTo>
                  <a:lnTo>
                    <a:pt x="1074" y="1253"/>
                  </a:lnTo>
                  <a:lnTo>
                    <a:pt x="1081" y="1254"/>
                  </a:lnTo>
                  <a:lnTo>
                    <a:pt x="1091" y="1251"/>
                  </a:lnTo>
                  <a:lnTo>
                    <a:pt x="1118" y="1250"/>
                  </a:lnTo>
                  <a:lnTo>
                    <a:pt x="1121" y="1245"/>
                  </a:lnTo>
                  <a:lnTo>
                    <a:pt x="1128" y="1249"/>
                  </a:lnTo>
                  <a:lnTo>
                    <a:pt x="1133" y="1245"/>
                  </a:lnTo>
                  <a:lnTo>
                    <a:pt x="1143" y="1247"/>
                  </a:lnTo>
                  <a:lnTo>
                    <a:pt x="1148" y="1251"/>
                  </a:lnTo>
                  <a:lnTo>
                    <a:pt x="1179" y="1258"/>
                  </a:lnTo>
                  <a:lnTo>
                    <a:pt x="1192" y="1252"/>
                  </a:lnTo>
                  <a:lnTo>
                    <a:pt x="1197" y="1255"/>
                  </a:lnTo>
                  <a:lnTo>
                    <a:pt x="1197" y="1259"/>
                  </a:lnTo>
                  <a:lnTo>
                    <a:pt x="1192" y="1261"/>
                  </a:lnTo>
                  <a:lnTo>
                    <a:pt x="1191" y="1264"/>
                  </a:lnTo>
                  <a:lnTo>
                    <a:pt x="1210" y="1273"/>
                  </a:lnTo>
                  <a:lnTo>
                    <a:pt x="1242" y="1279"/>
                  </a:lnTo>
                  <a:lnTo>
                    <a:pt x="1257" y="1273"/>
                  </a:lnTo>
                  <a:lnTo>
                    <a:pt x="1270" y="1258"/>
                  </a:lnTo>
                  <a:lnTo>
                    <a:pt x="1273" y="1250"/>
                  </a:lnTo>
                  <a:lnTo>
                    <a:pt x="1276" y="1247"/>
                  </a:lnTo>
                  <a:lnTo>
                    <a:pt x="1290" y="1264"/>
                  </a:lnTo>
                  <a:lnTo>
                    <a:pt x="1298" y="1268"/>
                  </a:lnTo>
                  <a:lnTo>
                    <a:pt x="1295" y="1268"/>
                  </a:lnTo>
                  <a:lnTo>
                    <a:pt x="1289" y="1273"/>
                  </a:lnTo>
                  <a:lnTo>
                    <a:pt x="1291" y="1291"/>
                  </a:lnTo>
                  <a:lnTo>
                    <a:pt x="1289" y="1293"/>
                  </a:lnTo>
                  <a:lnTo>
                    <a:pt x="1285" y="1289"/>
                  </a:lnTo>
                  <a:lnTo>
                    <a:pt x="1284" y="1274"/>
                  </a:lnTo>
                  <a:lnTo>
                    <a:pt x="1285" y="1270"/>
                  </a:lnTo>
                  <a:lnTo>
                    <a:pt x="1284" y="1264"/>
                  </a:lnTo>
                  <a:lnTo>
                    <a:pt x="1282" y="1258"/>
                  </a:lnTo>
                  <a:lnTo>
                    <a:pt x="1280" y="1257"/>
                  </a:lnTo>
                  <a:lnTo>
                    <a:pt x="1276" y="1261"/>
                  </a:lnTo>
                  <a:lnTo>
                    <a:pt x="1275" y="1265"/>
                  </a:lnTo>
                  <a:lnTo>
                    <a:pt x="1275" y="1276"/>
                  </a:lnTo>
                  <a:lnTo>
                    <a:pt x="1277" y="1279"/>
                  </a:lnTo>
                  <a:lnTo>
                    <a:pt x="1277" y="1283"/>
                  </a:lnTo>
                  <a:lnTo>
                    <a:pt x="1274" y="1291"/>
                  </a:lnTo>
                  <a:lnTo>
                    <a:pt x="1270" y="1292"/>
                  </a:lnTo>
                  <a:lnTo>
                    <a:pt x="1264" y="1297"/>
                  </a:lnTo>
                  <a:lnTo>
                    <a:pt x="1267" y="1301"/>
                  </a:lnTo>
                  <a:lnTo>
                    <a:pt x="1279" y="1305"/>
                  </a:lnTo>
                  <a:lnTo>
                    <a:pt x="1280" y="1307"/>
                  </a:lnTo>
                  <a:lnTo>
                    <a:pt x="1284" y="1310"/>
                  </a:lnTo>
                  <a:lnTo>
                    <a:pt x="1289" y="1309"/>
                  </a:lnTo>
                  <a:lnTo>
                    <a:pt x="1291" y="1311"/>
                  </a:lnTo>
                  <a:lnTo>
                    <a:pt x="1290" y="1313"/>
                  </a:lnTo>
                  <a:lnTo>
                    <a:pt x="1304" y="1319"/>
                  </a:lnTo>
                  <a:lnTo>
                    <a:pt x="1316" y="1331"/>
                  </a:lnTo>
                  <a:lnTo>
                    <a:pt x="1316" y="1327"/>
                  </a:lnTo>
                  <a:lnTo>
                    <a:pt x="1319" y="1324"/>
                  </a:lnTo>
                  <a:lnTo>
                    <a:pt x="1330" y="1325"/>
                  </a:lnTo>
                  <a:lnTo>
                    <a:pt x="1331" y="1323"/>
                  </a:lnTo>
                  <a:lnTo>
                    <a:pt x="1331" y="1315"/>
                  </a:lnTo>
                  <a:lnTo>
                    <a:pt x="1329" y="1308"/>
                  </a:lnTo>
                  <a:lnTo>
                    <a:pt x="1331" y="1307"/>
                  </a:lnTo>
                  <a:lnTo>
                    <a:pt x="1335" y="1309"/>
                  </a:lnTo>
                  <a:lnTo>
                    <a:pt x="1337" y="1304"/>
                  </a:lnTo>
                  <a:lnTo>
                    <a:pt x="1293" y="1250"/>
                  </a:lnTo>
                  <a:lnTo>
                    <a:pt x="1295" y="1250"/>
                  </a:lnTo>
                  <a:lnTo>
                    <a:pt x="1296" y="1227"/>
                  </a:lnTo>
                  <a:lnTo>
                    <a:pt x="1268" y="1227"/>
                  </a:lnTo>
                  <a:lnTo>
                    <a:pt x="1259" y="1240"/>
                  </a:lnTo>
                  <a:lnTo>
                    <a:pt x="1254" y="1238"/>
                  </a:lnTo>
                  <a:lnTo>
                    <a:pt x="1241" y="1229"/>
                  </a:lnTo>
                  <a:lnTo>
                    <a:pt x="1230" y="1238"/>
                  </a:lnTo>
                  <a:lnTo>
                    <a:pt x="1214" y="1228"/>
                  </a:lnTo>
                  <a:lnTo>
                    <a:pt x="1214" y="1199"/>
                  </a:lnTo>
                  <a:close/>
                </a:path>
              </a:pathLst>
            </a:custGeom>
            <a:grpFill/>
            <a:ln w="12700">
              <a:solidFill>
                <a:schemeClr val="bg1"/>
              </a:solidFill>
              <a:prstDash val="solid"/>
              <a:round/>
              <a:headEnd/>
              <a:tailEnd/>
            </a:ln>
          </p:spPr>
          <p:txBody>
            <a:bodyPr/>
            <a:lstStyle/>
            <a:p>
              <a:endParaRPr lang="en-US" sz="1350" dirty="0"/>
            </a:p>
          </p:txBody>
        </p:sp>
        <p:sp>
          <p:nvSpPr>
            <p:cNvPr id="125" name="Freeform 1706"/>
            <p:cNvSpPr>
              <a:spLocks/>
            </p:cNvSpPr>
            <p:nvPr/>
          </p:nvSpPr>
          <p:spPr bwMode="auto">
            <a:xfrm>
              <a:off x="1184275" y="3065463"/>
              <a:ext cx="193675" cy="215900"/>
            </a:xfrm>
            <a:custGeom>
              <a:avLst/>
              <a:gdLst>
                <a:gd name="T0" fmla="*/ 17135 w 373"/>
                <a:gd name="T1" fmla="*/ 38162 h 413"/>
                <a:gd name="T2" fmla="*/ 36866 w 373"/>
                <a:gd name="T3" fmla="*/ 28752 h 413"/>
                <a:gd name="T4" fmla="*/ 42058 w 373"/>
                <a:gd name="T5" fmla="*/ 18819 h 413"/>
                <a:gd name="T6" fmla="*/ 54520 w 373"/>
                <a:gd name="T7" fmla="*/ 7319 h 413"/>
                <a:gd name="T8" fmla="*/ 72174 w 373"/>
                <a:gd name="T9" fmla="*/ 10978 h 413"/>
                <a:gd name="T10" fmla="*/ 87232 w 373"/>
                <a:gd name="T11" fmla="*/ 31366 h 413"/>
                <a:gd name="T12" fmla="*/ 99693 w 373"/>
                <a:gd name="T13" fmla="*/ 46003 h 413"/>
                <a:gd name="T14" fmla="*/ 138117 w 373"/>
                <a:gd name="T15" fmla="*/ 115530 h 413"/>
                <a:gd name="T16" fmla="*/ 142271 w 373"/>
                <a:gd name="T17" fmla="*/ 124940 h 413"/>
                <a:gd name="T18" fmla="*/ 169271 w 373"/>
                <a:gd name="T19" fmla="*/ 150032 h 413"/>
                <a:gd name="T20" fmla="*/ 191079 w 373"/>
                <a:gd name="T21" fmla="*/ 189239 h 413"/>
                <a:gd name="T22" fmla="*/ 191079 w 373"/>
                <a:gd name="T23" fmla="*/ 202308 h 413"/>
                <a:gd name="T24" fmla="*/ 179656 w 373"/>
                <a:gd name="T25" fmla="*/ 212763 h 413"/>
                <a:gd name="T26" fmla="*/ 173425 w 373"/>
                <a:gd name="T27" fmla="*/ 215900 h 413"/>
                <a:gd name="T28" fmla="*/ 174983 w 373"/>
                <a:gd name="T29" fmla="*/ 205445 h 413"/>
                <a:gd name="T30" fmla="*/ 180175 w 373"/>
                <a:gd name="T31" fmla="*/ 201785 h 413"/>
                <a:gd name="T32" fmla="*/ 173944 w 373"/>
                <a:gd name="T33" fmla="*/ 194467 h 413"/>
                <a:gd name="T34" fmla="*/ 171348 w 373"/>
                <a:gd name="T35" fmla="*/ 177216 h 413"/>
                <a:gd name="T36" fmla="*/ 166675 w 373"/>
                <a:gd name="T37" fmla="*/ 165192 h 413"/>
                <a:gd name="T38" fmla="*/ 162002 w 373"/>
                <a:gd name="T39" fmla="*/ 164669 h 413"/>
                <a:gd name="T40" fmla="*/ 153694 w 373"/>
                <a:gd name="T41" fmla="*/ 169374 h 413"/>
                <a:gd name="T42" fmla="*/ 150059 w 373"/>
                <a:gd name="T43" fmla="*/ 176693 h 413"/>
                <a:gd name="T44" fmla="*/ 146944 w 373"/>
                <a:gd name="T45" fmla="*/ 183489 h 413"/>
                <a:gd name="T46" fmla="*/ 140713 w 373"/>
                <a:gd name="T47" fmla="*/ 175647 h 413"/>
                <a:gd name="T48" fmla="*/ 146944 w 373"/>
                <a:gd name="T49" fmla="*/ 159965 h 413"/>
                <a:gd name="T50" fmla="*/ 148501 w 373"/>
                <a:gd name="T51" fmla="*/ 153169 h 413"/>
                <a:gd name="T52" fmla="*/ 139155 w 373"/>
                <a:gd name="T53" fmla="*/ 136963 h 413"/>
                <a:gd name="T54" fmla="*/ 133444 w 373"/>
                <a:gd name="T55" fmla="*/ 131213 h 413"/>
                <a:gd name="T56" fmla="*/ 128251 w 373"/>
                <a:gd name="T57" fmla="*/ 126508 h 413"/>
                <a:gd name="T58" fmla="*/ 125136 w 373"/>
                <a:gd name="T59" fmla="*/ 118667 h 413"/>
                <a:gd name="T60" fmla="*/ 118905 w 373"/>
                <a:gd name="T61" fmla="*/ 117098 h 413"/>
                <a:gd name="T62" fmla="*/ 114232 w 373"/>
                <a:gd name="T63" fmla="*/ 118667 h 413"/>
                <a:gd name="T64" fmla="*/ 117867 w 373"/>
                <a:gd name="T65" fmla="*/ 111348 h 413"/>
                <a:gd name="T66" fmla="*/ 112155 w 373"/>
                <a:gd name="T67" fmla="*/ 106120 h 413"/>
                <a:gd name="T68" fmla="*/ 111116 w 373"/>
                <a:gd name="T69" fmla="*/ 100370 h 413"/>
                <a:gd name="T70" fmla="*/ 107482 w 373"/>
                <a:gd name="T71" fmla="*/ 97756 h 413"/>
                <a:gd name="T72" fmla="*/ 122540 w 373"/>
                <a:gd name="T73" fmla="*/ 101938 h 413"/>
                <a:gd name="T74" fmla="*/ 116828 w 373"/>
                <a:gd name="T75" fmla="*/ 93574 h 413"/>
                <a:gd name="T76" fmla="*/ 111636 w 373"/>
                <a:gd name="T77" fmla="*/ 84164 h 413"/>
                <a:gd name="T78" fmla="*/ 108001 w 373"/>
                <a:gd name="T79" fmla="*/ 83642 h 413"/>
                <a:gd name="T80" fmla="*/ 103328 w 373"/>
                <a:gd name="T81" fmla="*/ 81028 h 413"/>
                <a:gd name="T82" fmla="*/ 105924 w 373"/>
                <a:gd name="T83" fmla="*/ 78414 h 413"/>
                <a:gd name="T84" fmla="*/ 103847 w 373"/>
                <a:gd name="T85" fmla="*/ 73186 h 413"/>
                <a:gd name="T86" fmla="*/ 97097 w 373"/>
                <a:gd name="T87" fmla="*/ 73186 h 413"/>
                <a:gd name="T88" fmla="*/ 92943 w 373"/>
                <a:gd name="T89" fmla="*/ 70573 h 413"/>
                <a:gd name="T90" fmla="*/ 76847 w 373"/>
                <a:gd name="T91" fmla="*/ 50185 h 413"/>
                <a:gd name="T92" fmla="*/ 62828 w 373"/>
                <a:gd name="T93" fmla="*/ 20910 h 413"/>
                <a:gd name="T94" fmla="*/ 73732 w 373"/>
                <a:gd name="T95" fmla="*/ 63777 h 413"/>
                <a:gd name="T96" fmla="*/ 62308 w 373"/>
                <a:gd name="T97" fmla="*/ 58026 h 413"/>
                <a:gd name="T98" fmla="*/ 56077 w 373"/>
                <a:gd name="T99" fmla="*/ 54367 h 413"/>
                <a:gd name="T100" fmla="*/ 51924 w 373"/>
                <a:gd name="T101" fmla="*/ 41298 h 413"/>
                <a:gd name="T102" fmla="*/ 45174 w 373"/>
                <a:gd name="T103" fmla="*/ 45480 h 413"/>
                <a:gd name="T104" fmla="*/ 36866 w 373"/>
                <a:gd name="T105" fmla="*/ 38162 h 413"/>
                <a:gd name="T106" fmla="*/ 30635 w 373"/>
                <a:gd name="T107" fmla="*/ 38684 h 413"/>
                <a:gd name="T108" fmla="*/ 36866 w 373"/>
                <a:gd name="T109" fmla="*/ 42866 h 413"/>
                <a:gd name="T110" fmla="*/ 41539 w 373"/>
                <a:gd name="T111" fmla="*/ 51753 h 413"/>
                <a:gd name="T112" fmla="*/ 49327 w 373"/>
                <a:gd name="T113" fmla="*/ 57504 h 413"/>
                <a:gd name="T114" fmla="*/ 40500 w 373"/>
                <a:gd name="T115" fmla="*/ 63254 h 413"/>
                <a:gd name="T116" fmla="*/ 28558 w 373"/>
                <a:gd name="T117" fmla="*/ 61686 h 413"/>
                <a:gd name="T118" fmla="*/ 16616 w 373"/>
                <a:gd name="T119" fmla="*/ 48617 h 413"/>
                <a:gd name="T120" fmla="*/ 0 w 373"/>
                <a:gd name="T121" fmla="*/ 30843 h 4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3" h="413">
                  <a:moveTo>
                    <a:pt x="7" y="35"/>
                  </a:moveTo>
                  <a:lnTo>
                    <a:pt x="21" y="46"/>
                  </a:lnTo>
                  <a:lnTo>
                    <a:pt x="33" y="70"/>
                  </a:lnTo>
                  <a:lnTo>
                    <a:pt x="33" y="73"/>
                  </a:lnTo>
                  <a:lnTo>
                    <a:pt x="35" y="75"/>
                  </a:lnTo>
                  <a:lnTo>
                    <a:pt x="45" y="70"/>
                  </a:lnTo>
                  <a:lnTo>
                    <a:pt x="58" y="59"/>
                  </a:lnTo>
                  <a:lnTo>
                    <a:pt x="71" y="55"/>
                  </a:lnTo>
                  <a:lnTo>
                    <a:pt x="74" y="48"/>
                  </a:lnTo>
                  <a:lnTo>
                    <a:pt x="75" y="42"/>
                  </a:lnTo>
                  <a:lnTo>
                    <a:pt x="76" y="38"/>
                  </a:lnTo>
                  <a:lnTo>
                    <a:pt x="81" y="36"/>
                  </a:lnTo>
                  <a:lnTo>
                    <a:pt x="83" y="33"/>
                  </a:lnTo>
                  <a:lnTo>
                    <a:pt x="84" y="23"/>
                  </a:lnTo>
                  <a:lnTo>
                    <a:pt x="88" y="18"/>
                  </a:lnTo>
                  <a:lnTo>
                    <a:pt x="105" y="14"/>
                  </a:lnTo>
                  <a:lnTo>
                    <a:pt x="123" y="0"/>
                  </a:lnTo>
                  <a:lnTo>
                    <a:pt x="127" y="1"/>
                  </a:lnTo>
                  <a:lnTo>
                    <a:pt x="132" y="6"/>
                  </a:lnTo>
                  <a:lnTo>
                    <a:pt x="139" y="21"/>
                  </a:lnTo>
                  <a:lnTo>
                    <a:pt x="143" y="24"/>
                  </a:lnTo>
                  <a:lnTo>
                    <a:pt x="147" y="24"/>
                  </a:lnTo>
                  <a:lnTo>
                    <a:pt x="159" y="51"/>
                  </a:lnTo>
                  <a:lnTo>
                    <a:pt x="168" y="60"/>
                  </a:lnTo>
                  <a:lnTo>
                    <a:pt x="172" y="73"/>
                  </a:lnTo>
                  <a:lnTo>
                    <a:pt x="172" y="75"/>
                  </a:lnTo>
                  <a:lnTo>
                    <a:pt x="175" y="81"/>
                  </a:lnTo>
                  <a:lnTo>
                    <a:pt x="192" y="88"/>
                  </a:lnTo>
                  <a:lnTo>
                    <a:pt x="244" y="185"/>
                  </a:lnTo>
                  <a:lnTo>
                    <a:pt x="247" y="185"/>
                  </a:lnTo>
                  <a:lnTo>
                    <a:pt x="252" y="199"/>
                  </a:lnTo>
                  <a:lnTo>
                    <a:pt x="266" y="221"/>
                  </a:lnTo>
                  <a:lnTo>
                    <a:pt x="266" y="224"/>
                  </a:lnTo>
                  <a:lnTo>
                    <a:pt x="265" y="227"/>
                  </a:lnTo>
                  <a:lnTo>
                    <a:pt x="265" y="232"/>
                  </a:lnTo>
                  <a:lnTo>
                    <a:pt x="274" y="239"/>
                  </a:lnTo>
                  <a:lnTo>
                    <a:pt x="280" y="262"/>
                  </a:lnTo>
                  <a:lnTo>
                    <a:pt x="288" y="273"/>
                  </a:lnTo>
                  <a:lnTo>
                    <a:pt x="298" y="279"/>
                  </a:lnTo>
                  <a:lnTo>
                    <a:pt x="326" y="287"/>
                  </a:lnTo>
                  <a:lnTo>
                    <a:pt x="352" y="309"/>
                  </a:lnTo>
                  <a:lnTo>
                    <a:pt x="366" y="313"/>
                  </a:lnTo>
                  <a:lnTo>
                    <a:pt x="373" y="322"/>
                  </a:lnTo>
                  <a:lnTo>
                    <a:pt x="368" y="362"/>
                  </a:lnTo>
                  <a:lnTo>
                    <a:pt x="372" y="375"/>
                  </a:lnTo>
                  <a:lnTo>
                    <a:pt x="372" y="379"/>
                  </a:lnTo>
                  <a:lnTo>
                    <a:pt x="370" y="384"/>
                  </a:lnTo>
                  <a:lnTo>
                    <a:pt x="368" y="387"/>
                  </a:lnTo>
                  <a:lnTo>
                    <a:pt x="366" y="392"/>
                  </a:lnTo>
                  <a:lnTo>
                    <a:pt x="360" y="391"/>
                  </a:lnTo>
                  <a:lnTo>
                    <a:pt x="350" y="405"/>
                  </a:lnTo>
                  <a:lnTo>
                    <a:pt x="346" y="407"/>
                  </a:lnTo>
                  <a:lnTo>
                    <a:pt x="342" y="407"/>
                  </a:lnTo>
                  <a:lnTo>
                    <a:pt x="339" y="411"/>
                  </a:lnTo>
                  <a:lnTo>
                    <a:pt x="335" y="404"/>
                  </a:lnTo>
                  <a:lnTo>
                    <a:pt x="334" y="413"/>
                  </a:lnTo>
                  <a:lnTo>
                    <a:pt x="330" y="412"/>
                  </a:lnTo>
                  <a:lnTo>
                    <a:pt x="329" y="394"/>
                  </a:lnTo>
                  <a:lnTo>
                    <a:pt x="334" y="392"/>
                  </a:lnTo>
                  <a:lnTo>
                    <a:pt x="337" y="393"/>
                  </a:lnTo>
                  <a:lnTo>
                    <a:pt x="340" y="391"/>
                  </a:lnTo>
                  <a:lnTo>
                    <a:pt x="342" y="392"/>
                  </a:lnTo>
                  <a:lnTo>
                    <a:pt x="343" y="387"/>
                  </a:lnTo>
                  <a:lnTo>
                    <a:pt x="347" y="386"/>
                  </a:lnTo>
                  <a:lnTo>
                    <a:pt x="343" y="371"/>
                  </a:lnTo>
                  <a:lnTo>
                    <a:pt x="340" y="369"/>
                  </a:lnTo>
                  <a:lnTo>
                    <a:pt x="338" y="372"/>
                  </a:lnTo>
                  <a:lnTo>
                    <a:pt x="335" y="372"/>
                  </a:lnTo>
                  <a:lnTo>
                    <a:pt x="333" y="371"/>
                  </a:lnTo>
                  <a:lnTo>
                    <a:pt x="333" y="353"/>
                  </a:lnTo>
                  <a:lnTo>
                    <a:pt x="331" y="348"/>
                  </a:lnTo>
                  <a:lnTo>
                    <a:pt x="330" y="339"/>
                  </a:lnTo>
                  <a:lnTo>
                    <a:pt x="324" y="328"/>
                  </a:lnTo>
                  <a:lnTo>
                    <a:pt x="322" y="318"/>
                  </a:lnTo>
                  <a:lnTo>
                    <a:pt x="320" y="323"/>
                  </a:lnTo>
                  <a:lnTo>
                    <a:pt x="321" y="316"/>
                  </a:lnTo>
                  <a:lnTo>
                    <a:pt x="323" y="311"/>
                  </a:lnTo>
                  <a:lnTo>
                    <a:pt x="322" y="307"/>
                  </a:lnTo>
                  <a:lnTo>
                    <a:pt x="317" y="308"/>
                  </a:lnTo>
                  <a:lnTo>
                    <a:pt x="312" y="315"/>
                  </a:lnTo>
                  <a:lnTo>
                    <a:pt x="308" y="318"/>
                  </a:lnTo>
                  <a:lnTo>
                    <a:pt x="306" y="324"/>
                  </a:lnTo>
                  <a:lnTo>
                    <a:pt x="299" y="321"/>
                  </a:lnTo>
                  <a:lnTo>
                    <a:pt x="296" y="324"/>
                  </a:lnTo>
                  <a:lnTo>
                    <a:pt x="291" y="327"/>
                  </a:lnTo>
                  <a:lnTo>
                    <a:pt x="292" y="330"/>
                  </a:lnTo>
                  <a:lnTo>
                    <a:pt x="291" y="336"/>
                  </a:lnTo>
                  <a:lnTo>
                    <a:pt x="289" y="338"/>
                  </a:lnTo>
                  <a:lnTo>
                    <a:pt x="289" y="342"/>
                  </a:lnTo>
                  <a:lnTo>
                    <a:pt x="286" y="346"/>
                  </a:lnTo>
                  <a:lnTo>
                    <a:pt x="283" y="345"/>
                  </a:lnTo>
                  <a:lnTo>
                    <a:pt x="283" y="351"/>
                  </a:lnTo>
                  <a:lnTo>
                    <a:pt x="279" y="355"/>
                  </a:lnTo>
                  <a:lnTo>
                    <a:pt x="272" y="346"/>
                  </a:lnTo>
                  <a:lnTo>
                    <a:pt x="270" y="339"/>
                  </a:lnTo>
                  <a:lnTo>
                    <a:pt x="271" y="336"/>
                  </a:lnTo>
                  <a:lnTo>
                    <a:pt x="275" y="335"/>
                  </a:lnTo>
                  <a:lnTo>
                    <a:pt x="279" y="331"/>
                  </a:lnTo>
                  <a:lnTo>
                    <a:pt x="283" y="317"/>
                  </a:lnTo>
                  <a:lnTo>
                    <a:pt x="283" y="306"/>
                  </a:lnTo>
                  <a:lnTo>
                    <a:pt x="287" y="302"/>
                  </a:lnTo>
                  <a:lnTo>
                    <a:pt x="301" y="301"/>
                  </a:lnTo>
                  <a:lnTo>
                    <a:pt x="301" y="298"/>
                  </a:lnTo>
                  <a:lnTo>
                    <a:pt x="286" y="293"/>
                  </a:lnTo>
                  <a:lnTo>
                    <a:pt x="281" y="288"/>
                  </a:lnTo>
                  <a:lnTo>
                    <a:pt x="274" y="284"/>
                  </a:lnTo>
                  <a:lnTo>
                    <a:pt x="269" y="276"/>
                  </a:lnTo>
                  <a:lnTo>
                    <a:pt x="268" y="262"/>
                  </a:lnTo>
                  <a:lnTo>
                    <a:pt x="261" y="260"/>
                  </a:lnTo>
                  <a:lnTo>
                    <a:pt x="259" y="257"/>
                  </a:lnTo>
                  <a:lnTo>
                    <a:pt x="259" y="253"/>
                  </a:lnTo>
                  <a:lnTo>
                    <a:pt x="257" y="251"/>
                  </a:lnTo>
                  <a:lnTo>
                    <a:pt x="246" y="249"/>
                  </a:lnTo>
                  <a:lnTo>
                    <a:pt x="236" y="235"/>
                  </a:lnTo>
                  <a:lnTo>
                    <a:pt x="235" y="232"/>
                  </a:lnTo>
                  <a:lnTo>
                    <a:pt x="247" y="242"/>
                  </a:lnTo>
                  <a:lnTo>
                    <a:pt x="248" y="244"/>
                  </a:lnTo>
                  <a:lnTo>
                    <a:pt x="244" y="234"/>
                  </a:lnTo>
                  <a:lnTo>
                    <a:pt x="244" y="227"/>
                  </a:lnTo>
                  <a:lnTo>
                    <a:pt x="241" y="227"/>
                  </a:lnTo>
                  <a:lnTo>
                    <a:pt x="237" y="231"/>
                  </a:lnTo>
                  <a:lnTo>
                    <a:pt x="234" y="231"/>
                  </a:lnTo>
                  <a:lnTo>
                    <a:pt x="230" y="228"/>
                  </a:lnTo>
                  <a:lnTo>
                    <a:pt x="229" y="224"/>
                  </a:lnTo>
                  <a:lnTo>
                    <a:pt x="228" y="223"/>
                  </a:lnTo>
                  <a:lnTo>
                    <a:pt x="225" y="223"/>
                  </a:lnTo>
                  <a:lnTo>
                    <a:pt x="224" y="225"/>
                  </a:lnTo>
                  <a:lnTo>
                    <a:pt x="220" y="227"/>
                  </a:lnTo>
                  <a:lnTo>
                    <a:pt x="215" y="221"/>
                  </a:lnTo>
                  <a:lnTo>
                    <a:pt x="214" y="218"/>
                  </a:lnTo>
                  <a:lnTo>
                    <a:pt x="215" y="214"/>
                  </a:lnTo>
                  <a:lnTo>
                    <a:pt x="227" y="213"/>
                  </a:lnTo>
                  <a:lnTo>
                    <a:pt x="230" y="208"/>
                  </a:lnTo>
                  <a:lnTo>
                    <a:pt x="220" y="209"/>
                  </a:lnTo>
                  <a:lnTo>
                    <a:pt x="216" y="205"/>
                  </a:lnTo>
                  <a:lnTo>
                    <a:pt x="216" y="203"/>
                  </a:lnTo>
                  <a:lnTo>
                    <a:pt x="219" y="200"/>
                  </a:lnTo>
                  <a:lnTo>
                    <a:pt x="217" y="198"/>
                  </a:lnTo>
                  <a:lnTo>
                    <a:pt x="214" y="198"/>
                  </a:lnTo>
                  <a:lnTo>
                    <a:pt x="214" y="192"/>
                  </a:lnTo>
                  <a:lnTo>
                    <a:pt x="218" y="189"/>
                  </a:lnTo>
                  <a:lnTo>
                    <a:pt x="217" y="187"/>
                  </a:lnTo>
                  <a:lnTo>
                    <a:pt x="209" y="189"/>
                  </a:lnTo>
                  <a:lnTo>
                    <a:pt x="207" y="187"/>
                  </a:lnTo>
                  <a:lnTo>
                    <a:pt x="209" y="179"/>
                  </a:lnTo>
                  <a:lnTo>
                    <a:pt x="227" y="187"/>
                  </a:lnTo>
                  <a:lnTo>
                    <a:pt x="231" y="194"/>
                  </a:lnTo>
                  <a:lnTo>
                    <a:pt x="236" y="195"/>
                  </a:lnTo>
                  <a:lnTo>
                    <a:pt x="234" y="194"/>
                  </a:lnTo>
                  <a:lnTo>
                    <a:pt x="229" y="188"/>
                  </a:lnTo>
                  <a:lnTo>
                    <a:pt x="228" y="181"/>
                  </a:lnTo>
                  <a:lnTo>
                    <a:pt x="225" y="179"/>
                  </a:lnTo>
                  <a:lnTo>
                    <a:pt x="225" y="182"/>
                  </a:lnTo>
                  <a:lnTo>
                    <a:pt x="214" y="170"/>
                  </a:lnTo>
                  <a:lnTo>
                    <a:pt x="213" y="165"/>
                  </a:lnTo>
                  <a:lnTo>
                    <a:pt x="215" y="161"/>
                  </a:lnTo>
                  <a:lnTo>
                    <a:pt x="224" y="163"/>
                  </a:lnTo>
                  <a:lnTo>
                    <a:pt x="227" y="162"/>
                  </a:lnTo>
                  <a:lnTo>
                    <a:pt x="222" y="160"/>
                  </a:lnTo>
                  <a:lnTo>
                    <a:pt x="208" y="160"/>
                  </a:lnTo>
                  <a:lnTo>
                    <a:pt x="207" y="165"/>
                  </a:lnTo>
                  <a:lnTo>
                    <a:pt x="204" y="169"/>
                  </a:lnTo>
                  <a:lnTo>
                    <a:pt x="199" y="160"/>
                  </a:lnTo>
                  <a:lnTo>
                    <a:pt x="199" y="155"/>
                  </a:lnTo>
                  <a:lnTo>
                    <a:pt x="205" y="154"/>
                  </a:lnTo>
                  <a:lnTo>
                    <a:pt x="213" y="148"/>
                  </a:lnTo>
                  <a:lnTo>
                    <a:pt x="212" y="145"/>
                  </a:lnTo>
                  <a:lnTo>
                    <a:pt x="204" y="150"/>
                  </a:lnTo>
                  <a:lnTo>
                    <a:pt x="204" y="147"/>
                  </a:lnTo>
                  <a:lnTo>
                    <a:pt x="209" y="137"/>
                  </a:lnTo>
                  <a:lnTo>
                    <a:pt x="204" y="138"/>
                  </a:lnTo>
                  <a:lnTo>
                    <a:pt x="200" y="140"/>
                  </a:lnTo>
                  <a:lnTo>
                    <a:pt x="198" y="147"/>
                  </a:lnTo>
                  <a:lnTo>
                    <a:pt x="195" y="151"/>
                  </a:lnTo>
                  <a:lnTo>
                    <a:pt x="190" y="149"/>
                  </a:lnTo>
                  <a:lnTo>
                    <a:pt x="187" y="140"/>
                  </a:lnTo>
                  <a:lnTo>
                    <a:pt x="187" y="135"/>
                  </a:lnTo>
                  <a:lnTo>
                    <a:pt x="185" y="131"/>
                  </a:lnTo>
                  <a:lnTo>
                    <a:pt x="182" y="131"/>
                  </a:lnTo>
                  <a:lnTo>
                    <a:pt x="179" y="135"/>
                  </a:lnTo>
                  <a:lnTo>
                    <a:pt x="165" y="121"/>
                  </a:lnTo>
                  <a:lnTo>
                    <a:pt x="155" y="119"/>
                  </a:lnTo>
                  <a:lnTo>
                    <a:pt x="146" y="101"/>
                  </a:lnTo>
                  <a:lnTo>
                    <a:pt x="148" y="96"/>
                  </a:lnTo>
                  <a:lnTo>
                    <a:pt x="146" y="85"/>
                  </a:lnTo>
                  <a:lnTo>
                    <a:pt x="142" y="87"/>
                  </a:lnTo>
                  <a:lnTo>
                    <a:pt x="125" y="33"/>
                  </a:lnTo>
                  <a:lnTo>
                    <a:pt x="121" y="40"/>
                  </a:lnTo>
                  <a:lnTo>
                    <a:pt x="126" y="51"/>
                  </a:lnTo>
                  <a:lnTo>
                    <a:pt x="125" y="55"/>
                  </a:lnTo>
                  <a:lnTo>
                    <a:pt x="122" y="51"/>
                  </a:lnTo>
                  <a:lnTo>
                    <a:pt x="142" y="122"/>
                  </a:lnTo>
                  <a:lnTo>
                    <a:pt x="135" y="135"/>
                  </a:lnTo>
                  <a:lnTo>
                    <a:pt x="128" y="133"/>
                  </a:lnTo>
                  <a:lnTo>
                    <a:pt x="124" y="116"/>
                  </a:lnTo>
                  <a:lnTo>
                    <a:pt x="120" y="111"/>
                  </a:lnTo>
                  <a:lnTo>
                    <a:pt x="119" y="120"/>
                  </a:lnTo>
                  <a:lnTo>
                    <a:pt x="105" y="119"/>
                  </a:lnTo>
                  <a:lnTo>
                    <a:pt x="105" y="105"/>
                  </a:lnTo>
                  <a:lnTo>
                    <a:pt x="108" y="104"/>
                  </a:lnTo>
                  <a:lnTo>
                    <a:pt x="103" y="100"/>
                  </a:lnTo>
                  <a:lnTo>
                    <a:pt x="98" y="89"/>
                  </a:lnTo>
                  <a:lnTo>
                    <a:pt x="98" y="81"/>
                  </a:lnTo>
                  <a:lnTo>
                    <a:pt x="100" y="79"/>
                  </a:lnTo>
                  <a:lnTo>
                    <a:pt x="95" y="73"/>
                  </a:lnTo>
                  <a:lnTo>
                    <a:pt x="92" y="74"/>
                  </a:lnTo>
                  <a:lnTo>
                    <a:pt x="91" y="85"/>
                  </a:lnTo>
                  <a:lnTo>
                    <a:pt x="87" y="87"/>
                  </a:lnTo>
                  <a:lnTo>
                    <a:pt x="80" y="81"/>
                  </a:lnTo>
                  <a:lnTo>
                    <a:pt x="73" y="69"/>
                  </a:lnTo>
                  <a:lnTo>
                    <a:pt x="71" y="68"/>
                  </a:lnTo>
                  <a:lnTo>
                    <a:pt x="71" y="73"/>
                  </a:lnTo>
                  <a:lnTo>
                    <a:pt x="69" y="75"/>
                  </a:lnTo>
                  <a:lnTo>
                    <a:pt x="59" y="66"/>
                  </a:lnTo>
                  <a:lnTo>
                    <a:pt x="61" y="71"/>
                  </a:lnTo>
                  <a:lnTo>
                    <a:pt x="59" y="74"/>
                  </a:lnTo>
                  <a:lnTo>
                    <a:pt x="55" y="75"/>
                  </a:lnTo>
                  <a:lnTo>
                    <a:pt x="54" y="76"/>
                  </a:lnTo>
                  <a:lnTo>
                    <a:pt x="63" y="77"/>
                  </a:lnTo>
                  <a:lnTo>
                    <a:pt x="71" y="82"/>
                  </a:lnTo>
                  <a:lnTo>
                    <a:pt x="72" y="86"/>
                  </a:lnTo>
                  <a:lnTo>
                    <a:pt x="71" y="87"/>
                  </a:lnTo>
                  <a:lnTo>
                    <a:pt x="80" y="93"/>
                  </a:lnTo>
                  <a:lnTo>
                    <a:pt x="80" y="99"/>
                  </a:lnTo>
                  <a:lnTo>
                    <a:pt x="82" y="100"/>
                  </a:lnTo>
                  <a:lnTo>
                    <a:pt x="85" y="99"/>
                  </a:lnTo>
                  <a:lnTo>
                    <a:pt x="88" y="99"/>
                  </a:lnTo>
                  <a:lnTo>
                    <a:pt x="95" y="110"/>
                  </a:lnTo>
                  <a:lnTo>
                    <a:pt x="94" y="121"/>
                  </a:lnTo>
                  <a:lnTo>
                    <a:pt x="89" y="125"/>
                  </a:lnTo>
                  <a:lnTo>
                    <a:pt x="80" y="126"/>
                  </a:lnTo>
                  <a:lnTo>
                    <a:pt x="78" y="121"/>
                  </a:lnTo>
                  <a:lnTo>
                    <a:pt x="79" y="122"/>
                  </a:lnTo>
                  <a:lnTo>
                    <a:pt x="79" y="129"/>
                  </a:lnTo>
                  <a:lnTo>
                    <a:pt x="71" y="132"/>
                  </a:lnTo>
                  <a:lnTo>
                    <a:pt x="55" y="118"/>
                  </a:lnTo>
                  <a:lnTo>
                    <a:pt x="44" y="115"/>
                  </a:lnTo>
                  <a:lnTo>
                    <a:pt x="33" y="106"/>
                  </a:lnTo>
                  <a:lnTo>
                    <a:pt x="28" y="104"/>
                  </a:lnTo>
                  <a:lnTo>
                    <a:pt x="32" y="93"/>
                  </a:lnTo>
                  <a:lnTo>
                    <a:pt x="27" y="92"/>
                  </a:lnTo>
                  <a:lnTo>
                    <a:pt x="22" y="95"/>
                  </a:lnTo>
                  <a:lnTo>
                    <a:pt x="1" y="67"/>
                  </a:lnTo>
                  <a:lnTo>
                    <a:pt x="0" y="59"/>
                  </a:lnTo>
                  <a:lnTo>
                    <a:pt x="4" y="39"/>
                  </a:lnTo>
                  <a:lnTo>
                    <a:pt x="7" y="35"/>
                  </a:lnTo>
                  <a:close/>
                </a:path>
              </a:pathLst>
            </a:custGeom>
            <a:grpFill/>
            <a:ln w="12700">
              <a:solidFill>
                <a:schemeClr val="bg1"/>
              </a:solidFill>
              <a:prstDash val="solid"/>
              <a:round/>
              <a:headEnd/>
              <a:tailEnd/>
            </a:ln>
          </p:spPr>
          <p:txBody>
            <a:bodyPr/>
            <a:lstStyle/>
            <a:p>
              <a:endParaRPr lang="en-US" sz="1350" dirty="0"/>
            </a:p>
          </p:txBody>
        </p:sp>
      </p:grpSp>
      <p:grpSp>
        <p:nvGrpSpPr>
          <p:cNvPr id="126" name="Group 125"/>
          <p:cNvGrpSpPr/>
          <p:nvPr/>
        </p:nvGrpSpPr>
        <p:grpSpPr>
          <a:xfrm>
            <a:off x="7062790" y="3117685"/>
            <a:ext cx="525065" cy="923330"/>
            <a:chOff x="671514" y="4680646"/>
            <a:chExt cx="700086" cy="1231106"/>
          </a:xfrm>
        </p:grpSpPr>
        <p:sp>
          <p:nvSpPr>
            <p:cNvPr id="127" name="Text Box 132"/>
            <p:cNvSpPr txBox="1">
              <a:spLocks noChangeArrowheads="1"/>
            </p:cNvSpPr>
            <p:nvPr/>
          </p:nvSpPr>
          <p:spPr bwMode="auto">
            <a:xfrm>
              <a:off x="808038" y="4680646"/>
              <a:ext cx="56356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900" dirty="0">
                  <a:latin typeface="Calibri" panose="020F0502020204030204" pitchFamily="34" charset="0"/>
                </a:rPr>
                <a:t>= A</a:t>
              </a:r>
            </a:p>
            <a:p>
              <a:pPr eaLnBrk="1" hangingPunct="1">
                <a:lnSpc>
                  <a:spcPct val="100000"/>
                </a:lnSpc>
                <a:spcBef>
                  <a:spcPct val="0"/>
                </a:spcBef>
                <a:buClrTx/>
                <a:buFontTx/>
                <a:buNone/>
              </a:pPr>
              <a:r>
                <a:rPr lang="en-US" altLang="en-US" sz="900" dirty="0">
                  <a:latin typeface="Calibri" panose="020F0502020204030204" pitchFamily="34" charset="0"/>
                </a:rPr>
                <a:t>= B</a:t>
              </a:r>
            </a:p>
            <a:p>
              <a:pPr eaLnBrk="1" hangingPunct="1">
                <a:lnSpc>
                  <a:spcPct val="100000"/>
                </a:lnSpc>
                <a:spcBef>
                  <a:spcPct val="0"/>
                </a:spcBef>
                <a:buClrTx/>
                <a:buFontTx/>
                <a:buNone/>
              </a:pPr>
              <a:r>
                <a:rPr lang="en-US" altLang="en-US" sz="900" dirty="0">
                  <a:latin typeface="Calibri" panose="020F0502020204030204" pitchFamily="34" charset="0"/>
                </a:rPr>
                <a:t>= C</a:t>
              </a:r>
            </a:p>
            <a:p>
              <a:pPr eaLnBrk="1" hangingPunct="1">
                <a:lnSpc>
                  <a:spcPct val="100000"/>
                </a:lnSpc>
                <a:spcBef>
                  <a:spcPct val="0"/>
                </a:spcBef>
                <a:buClrTx/>
                <a:buFontTx/>
                <a:buNone/>
              </a:pPr>
              <a:r>
                <a:rPr lang="en-US" altLang="en-US" sz="900" dirty="0">
                  <a:latin typeface="Calibri" panose="020F0502020204030204" pitchFamily="34" charset="0"/>
                </a:rPr>
                <a:t>= D</a:t>
              </a:r>
            </a:p>
            <a:p>
              <a:pPr eaLnBrk="1" hangingPunct="1">
                <a:lnSpc>
                  <a:spcPct val="100000"/>
                </a:lnSpc>
                <a:spcBef>
                  <a:spcPct val="0"/>
                </a:spcBef>
                <a:buClrTx/>
                <a:buFontTx/>
                <a:buNone/>
              </a:pPr>
              <a:r>
                <a:rPr lang="en-US" altLang="en-US" sz="900" dirty="0">
                  <a:latin typeface="Calibri" panose="020F0502020204030204" pitchFamily="34" charset="0"/>
                </a:rPr>
                <a:t>= F</a:t>
              </a:r>
            </a:p>
            <a:p>
              <a:pPr eaLnBrk="1" hangingPunct="1">
                <a:lnSpc>
                  <a:spcPct val="100000"/>
                </a:lnSpc>
                <a:spcBef>
                  <a:spcPct val="0"/>
                </a:spcBef>
                <a:buClrTx/>
                <a:buFontTx/>
                <a:buNone/>
              </a:pPr>
              <a:r>
                <a:rPr lang="en-US" altLang="en-US" sz="900" dirty="0">
                  <a:latin typeface="Calibri" panose="020F0502020204030204" pitchFamily="34" charset="0"/>
                </a:rPr>
                <a:t>= NG</a:t>
              </a:r>
            </a:p>
          </p:txBody>
        </p:sp>
        <p:sp>
          <p:nvSpPr>
            <p:cNvPr id="128" name="Rectangle 127"/>
            <p:cNvSpPr/>
            <p:nvPr/>
          </p:nvSpPr>
          <p:spPr>
            <a:xfrm>
              <a:off x="671514" y="4746380"/>
              <a:ext cx="159164" cy="15916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29" name="Rectangle 128"/>
            <p:cNvSpPr/>
            <p:nvPr/>
          </p:nvSpPr>
          <p:spPr>
            <a:xfrm>
              <a:off x="671514" y="4928351"/>
              <a:ext cx="159164" cy="15916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30" name="Rectangle 129"/>
            <p:cNvSpPr/>
            <p:nvPr/>
          </p:nvSpPr>
          <p:spPr>
            <a:xfrm>
              <a:off x="671514" y="5110322"/>
              <a:ext cx="159164" cy="15916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31" name="Rectangle 130"/>
            <p:cNvSpPr/>
            <p:nvPr/>
          </p:nvSpPr>
          <p:spPr>
            <a:xfrm>
              <a:off x="671514" y="5292293"/>
              <a:ext cx="159164" cy="15916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32" name="Rectangle 131"/>
            <p:cNvSpPr/>
            <p:nvPr/>
          </p:nvSpPr>
          <p:spPr>
            <a:xfrm>
              <a:off x="671514" y="5474264"/>
              <a:ext cx="159164" cy="15916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33" name="Rectangle 132"/>
            <p:cNvSpPr/>
            <p:nvPr/>
          </p:nvSpPr>
          <p:spPr>
            <a:xfrm>
              <a:off x="671514" y="5656235"/>
              <a:ext cx="159164" cy="15916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sp>
        <p:nvSpPr>
          <p:cNvPr id="134" name="TextBox 133"/>
          <p:cNvSpPr txBox="1"/>
          <p:nvPr/>
        </p:nvSpPr>
        <p:spPr>
          <a:xfrm>
            <a:off x="2357421" y="122784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WA</a:t>
            </a:r>
          </a:p>
        </p:txBody>
      </p:sp>
      <p:sp>
        <p:nvSpPr>
          <p:cNvPr id="135" name="TextBox 134"/>
          <p:cNvSpPr txBox="1"/>
          <p:nvPr/>
        </p:nvSpPr>
        <p:spPr>
          <a:xfrm>
            <a:off x="658335" y="2976477"/>
            <a:ext cx="484665"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AK</a:t>
            </a:r>
          </a:p>
        </p:txBody>
      </p:sp>
      <p:sp>
        <p:nvSpPr>
          <p:cNvPr id="136" name="TextBox 135"/>
          <p:cNvSpPr txBox="1"/>
          <p:nvPr/>
        </p:nvSpPr>
        <p:spPr>
          <a:xfrm>
            <a:off x="2207331" y="1628555"/>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OR</a:t>
            </a:r>
          </a:p>
        </p:txBody>
      </p:sp>
      <p:sp>
        <p:nvSpPr>
          <p:cNvPr id="137" name="TextBox 136"/>
          <p:cNvSpPr txBox="1"/>
          <p:nvPr/>
        </p:nvSpPr>
        <p:spPr>
          <a:xfrm>
            <a:off x="2000708" y="230030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CA</a:t>
            </a:r>
          </a:p>
        </p:txBody>
      </p:sp>
      <p:sp>
        <p:nvSpPr>
          <p:cNvPr id="138" name="TextBox 137"/>
          <p:cNvSpPr txBox="1"/>
          <p:nvPr/>
        </p:nvSpPr>
        <p:spPr>
          <a:xfrm>
            <a:off x="2741888" y="177918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ID</a:t>
            </a:r>
          </a:p>
        </p:txBody>
      </p:sp>
      <p:sp>
        <p:nvSpPr>
          <p:cNvPr id="139" name="TextBox 138"/>
          <p:cNvSpPr txBox="1"/>
          <p:nvPr/>
        </p:nvSpPr>
        <p:spPr>
          <a:xfrm>
            <a:off x="2423928" y="2285837"/>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NV</a:t>
            </a:r>
          </a:p>
        </p:txBody>
      </p:sp>
      <p:sp>
        <p:nvSpPr>
          <p:cNvPr id="140" name="TextBox 139"/>
          <p:cNvSpPr txBox="1"/>
          <p:nvPr/>
        </p:nvSpPr>
        <p:spPr>
          <a:xfrm>
            <a:off x="2816100" y="303590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AZ</a:t>
            </a:r>
          </a:p>
        </p:txBody>
      </p:sp>
      <p:sp>
        <p:nvSpPr>
          <p:cNvPr id="141" name="TextBox 140"/>
          <p:cNvSpPr txBox="1"/>
          <p:nvPr/>
        </p:nvSpPr>
        <p:spPr>
          <a:xfrm>
            <a:off x="3414607" y="307158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NM</a:t>
            </a:r>
          </a:p>
        </p:txBody>
      </p:sp>
      <p:sp>
        <p:nvSpPr>
          <p:cNvPr id="142" name="TextBox 141"/>
          <p:cNvSpPr txBox="1"/>
          <p:nvPr/>
        </p:nvSpPr>
        <p:spPr>
          <a:xfrm>
            <a:off x="3493853" y="250835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CO</a:t>
            </a:r>
          </a:p>
        </p:txBody>
      </p:sp>
      <p:sp>
        <p:nvSpPr>
          <p:cNvPr id="143" name="TextBox 142"/>
          <p:cNvSpPr txBox="1"/>
          <p:nvPr/>
        </p:nvSpPr>
        <p:spPr>
          <a:xfrm>
            <a:off x="3380429" y="197266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WY</a:t>
            </a:r>
          </a:p>
        </p:txBody>
      </p:sp>
      <p:sp>
        <p:nvSpPr>
          <p:cNvPr id="144" name="TextBox 143"/>
          <p:cNvSpPr txBox="1"/>
          <p:nvPr/>
        </p:nvSpPr>
        <p:spPr>
          <a:xfrm>
            <a:off x="2951742" y="241546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UT</a:t>
            </a:r>
          </a:p>
        </p:txBody>
      </p:sp>
      <p:sp>
        <p:nvSpPr>
          <p:cNvPr id="145" name="TextBox 144"/>
          <p:cNvSpPr txBox="1"/>
          <p:nvPr/>
        </p:nvSpPr>
        <p:spPr>
          <a:xfrm>
            <a:off x="3307611" y="1428376"/>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MT</a:t>
            </a:r>
          </a:p>
        </p:txBody>
      </p:sp>
      <p:sp>
        <p:nvSpPr>
          <p:cNvPr id="146" name="TextBox 145"/>
          <p:cNvSpPr txBox="1"/>
          <p:nvPr/>
        </p:nvSpPr>
        <p:spPr>
          <a:xfrm>
            <a:off x="4143377" y="3499104"/>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TX</a:t>
            </a:r>
          </a:p>
        </p:txBody>
      </p:sp>
      <p:sp>
        <p:nvSpPr>
          <p:cNvPr id="147" name="TextBox 146"/>
          <p:cNvSpPr txBox="1"/>
          <p:nvPr/>
        </p:nvSpPr>
        <p:spPr>
          <a:xfrm>
            <a:off x="4848946" y="3511469"/>
            <a:ext cx="332273" cy="3801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LA</a:t>
            </a:r>
          </a:p>
        </p:txBody>
      </p:sp>
      <p:sp>
        <p:nvSpPr>
          <p:cNvPr id="148" name="TextBox 147"/>
          <p:cNvSpPr txBox="1"/>
          <p:nvPr/>
        </p:nvSpPr>
        <p:spPr>
          <a:xfrm>
            <a:off x="5148433" y="3326168"/>
            <a:ext cx="332273" cy="3801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MS</a:t>
            </a:r>
          </a:p>
        </p:txBody>
      </p:sp>
      <p:sp>
        <p:nvSpPr>
          <p:cNvPr id="149" name="TextBox 148"/>
          <p:cNvSpPr txBox="1"/>
          <p:nvPr/>
        </p:nvSpPr>
        <p:spPr>
          <a:xfrm>
            <a:off x="6150683" y="3890063"/>
            <a:ext cx="332273" cy="3801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FL</a:t>
            </a:r>
          </a:p>
        </p:txBody>
      </p:sp>
      <p:sp>
        <p:nvSpPr>
          <p:cNvPr id="150" name="TextBox 149"/>
          <p:cNvSpPr txBox="1"/>
          <p:nvPr/>
        </p:nvSpPr>
        <p:spPr>
          <a:xfrm>
            <a:off x="1837533" y="3315387"/>
            <a:ext cx="332273" cy="380130"/>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t>D</a:t>
            </a:r>
          </a:p>
          <a:p>
            <a:pPr algn="ctr">
              <a:lnSpc>
                <a:spcPct val="90000"/>
              </a:lnSpc>
              <a:buClr>
                <a:srgbClr val="337DBE"/>
              </a:buClr>
              <a:buSzPct val="77000"/>
            </a:pPr>
            <a:r>
              <a:rPr lang="en-US" sz="825" dirty="0"/>
              <a:t>HI</a:t>
            </a:r>
          </a:p>
        </p:txBody>
      </p:sp>
      <p:sp>
        <p:nvSpPr>
          <p:cNvPr id="151" name="TextBox 150"/>
          <p:cNvSpPr txBox="1"/>
          <p:nvPr/>
        </p:nvSpPr>
        <p:spPr>
          <a:xfrm>
            <a:off x="4095439" y="185010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SD</a:t>
            </a:r>
          </a:p>
        </p:txBody>
      </p:sp>
      <p:sp>
        <p:nvSpPr>
          <p:cNvPr id="152" name="TextBox 151"/>
          <p:cNvSpPr txBox="1"/>
          <p:nvPr/>
        </p:nvSpPr>
        <p:spPr>
          <a:xfrm>
            <a:off x="4109043" y="1471514"/>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ND</a:t>
            </a:r>
          </a:p>
        </p:txBody>
      </p:sp>
      <p:sp>
        <p:nvSpPr>
          <p:cNvPr id="153" name="TextBox 152"/>
          <p:cNvSpPr txBox="1"/>
          <p:nvPr/>
        </p:nvSpPr>
        <p:spPr>
          <a:xfrm>
            <a:off x="4607125" y="160933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MN</a:t>
            </a:r>
          </a:p>
        </p:txBody>
      </p:sp>
      <p:sp>
        <p:nvSpPr>
          <p:cNvPr id="154" name="TextBox 153"/>
          <p:cNvSpPr txBox="1"/>
          <p:nvPr/>
        </p:nvSpPr>
        <p:spPr>
          <a:xfrm>
            <a:off x="4127814" y="224630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NE</a:t>
            </a:r>
          </a:p>
        </p:txBody>
      </p:sp>
      <p:sp>
        <p:nvSpPr>
          <p:cNvPr id="155" name="TextBox 154"/>
          <p:cNvSpPr txBox="1"/>
          <p:nvPr/>
        </p:nvSpPr>
        <p:spPr>
          <a:xfrm>
            <a:off x="4213260" y="2625787"/>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KS</a:t>
            </a:r>
          </a:p>
        </p:txBody>
      </p:sp>
      <p:sp>
        <p:nvSpPr>
          <p:cNvPr id="156" name="TextBox 155"/>
          <p:cNvSpPr txBox="1"/>
          <p:nvPr/>
        </p:nvSpPr>
        <p:spPr>
          <a:xfrm>
            <a:off x="4357182" y="301879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OK</a:t>
            </a:r>
          </a:p>
        </p:txBody>
      </p:sp>
      <p:sp>
        <p:nvSpPr>
          <p:cNvPr id="157" name="TextBox 156"/>
          <p:cNvSpPr txBox="1"/>
          <p:nvPr/>
        </p:nvSpPr>
        <p:spPr>
          <a:xfrm>
            <a:off x="4714139" y="2153247"/>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IA</a:t>
            </a:r>
          </a:p>
        </p:txBody>
      </p:sp>
      <p:sp>
        <p:nvSpPr>
          <p:cNvPr id="158" name="TextBox 157"/>
          <p:cNvSpPr txBox="1"/>
          <p:nvPr/>
        </p:nvSpPr>
        <p:spPr>
          <a:xfrm>
            <a:off x="4800602" y="2664556"/>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MO</a:t>
            </a:r>
          </a:p>
        </p:txBody>
      </p:sp>
      <p:sp>
        <p:nvSpPr>
          <p:cNvPr id="159" name="TextBox 158"/>
          <p:cNvSpPr txBox="1"/>
          <p:nvPr/>
        </p:nvSpPr>
        <p:spPr>
          <a:xfrm>
            <a:off x="4827283" y="310026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AR</a:t>
            </a:r>
          </a:p>
        </p:txBody>
      </p:sp>
      <p:sp>
        <p:nvSpPr>
          <p:cNvPr id="160" name="TextBox 159"/>
          <p:cNvSpPr txBox="1"/>
          <p:nvPr/>
        </p:nvSpPr>
        <p:spPr>
          <a:xfrm>
            <a:off x="5132975" y="2392785"/>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IL</a:t>
            </a:r>
          </a:p>
        </p:txBody>
      </p:sp>
      <p:sp>
        <p:nvSpPr>
          <p:cNvPr id="161" name="TextBox 160"/>
          <p:cNvSpPr txBox="1"/>
          <p:nvPr/>
        </p:nvSpPr>
        <p:spPr>
          <a:xfrm>
            <a:off x="5047144" y="182140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WI</a:t>
            </a:r>
          </a:p>
        </p:txBody>
      </p:sp>
      <p:sp>
        <p:nvSpPr>
          <p:cNvPr id="162" name="TextBox 161"/>
          <p:cNvSpPr txBox="1"/>
          <p:nvPr/>
        </p:nvSpPr>
        <p:spPr>
          <a:xfrm>
            <a:off x="5490804" y="1964323"/>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MI</a:t>
            </a:r>
          </a:p>
        </p:txBody>
      </p:sp>
      <p:sp>
        <p:nvSpPr>
          <p:cNvPr id="163" name="TextBox 162"/>
          <p:cNvSpPr txBox="1"/>
          <p:nvPr/>
        </p:nvSpPr>
        <p:spPr>
          <a:xfrm>
            <a:off x="5412317" y="2400180"/>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IN</a:t>
            </a:r>
          </a:p>
        </p:txBody>
      </p:sp>
      <p:sp>
        <p:nvSpPr>
          <p:cNvPr id="164" name="TextBox 163"/>
          <p:cNvSpPr txBox="1"/>
          <p:nvPr/>
        </p:nvSpPr>
        <p:spPr>
          <a:xfrm>
            <a:off x="5730093" y="233367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OH</a:t>
            </a:r>
          </a:p>
        </p:txBody>
      </p:sp>
      <p:sp>
        <p:nvSpPr>
          <p:cNvPr id="165" name="TextBox 164"/>
          <p:cNvSpPr txBox="1"/>
          <p:nvPr/>
        </p:nvSpPr>
        <p:spPr>
          <a:xfrm>
            <a:off x="5594884" y="265564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KY</a:t>
            </a:r>
          </a:p>
        </p:txBody>
      </p:sp>
      <p:sp>
        <p:nvSpPr>
          <p:cNvPr id="166" name="TextBox 165"/>
          <p:cNvSpPr txBox="1"/>
          <p:nvPr/>
        </p:nvSpPr>
        <p:spPr>
          <a:xfrm>
            <a:off x="5416386" y="2920884"/>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 </a:t>
            </a:r>
            <a:r>
              <a:rPr lang="en-US" sz="825" dirty="0">
                <a:solidFill>
                  <a:schemeClr val="bg1"/>
                </a:solidFill>
              </a:rPr>
              <a:t>TN</a:t>
            </a:r>
          </a:p>
        </p:txBody>
      </p:sp>
      <p:sp>
        <p:nvSpPr>
          <p:cNvPr id="167" name="TextBox 166"/>
          <p:cNvSpPr txBox="1"/>
          <p:nvPr/>
        </p:nvSpPr>
        <p:spPr>
          <a:xfrm>
            <a:off x="6088880" y="3106312"/>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SC</a:t>
            </a:r>
          </a:p>
        </p:txBody>
      </p:sp>
      <p:sp>
        <p:nvSpPr>
          <p:cNvPr id="168" name="TextBox 167"/>
          <p:cNvSpPr txBox="1"/>
          <p:nvPr/>
        </p:nvSpPr>
        <p:spPr>
          <a:xfrm>
            <a:off x="5449540" y="331768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AL</a:t>
            </a:r>
          </a:p>
        </p:txBody>
      </p:sp>
      <p:sp>
        <p:nvSpPr>
          <p:cNvPr id="169" name="TextBox 168"/>
          <p:cNvSpPr txBox="1"/>
          <p:nvPr/>
        </p:nvSpPr>
        <p:spPr>
          <a:xfrm>
            <a:off x="5814603" y="331768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GA</a:t>
            </a:r>
          </a:p>
        </p:txBody>
      </p:sp>
      <p:sp>
        <p:nvSpPr>
          <p:cNvPr id="170" name="TextBox 169"/>
          <p:cNvSpPr txBox="1"/>
          <p:nvPr/>
        </p:nvSpPr>
        <p:spPr>
          <a:xfrm>
            <a:off x="6222941" y="2849447"/>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F </a:t>
            </a:r>
            <a:r>
              <a:rPr lang="en-US" sz="825" dirty="0">
                <a:solidFill>
                  <a:schemeClr val="bg1"/>
                </a:solidFill>
              </a:rPr>
              <a:t>NC</a:t>
            </a:r>
          </a:p>
        </p:txBody>
      </p:sp>
      <p:sp>
        <p:nvSpPr>
          <p:cNvPr id="171" name="TextBox 170"/>
          <p:cNvSpPr txBox="1"/>
          <p:nvPr/>
        </p:nvSpPr>
        <p:spPr>
          <a:xfrm>
            <a:off x="6244490" y="255557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VA</a:t>
            </a:r>
          </a:p>
        </p:txBody>
      </p:sp>
      <p:sp>
        <p:nvSpPr>
          <p:cNvPr id="172" name="TextBox 171"/>
          <p:cNvSpPr txBox="1"/>
          <p:nvPr/>
        </p:nvSpPr>
        <p:spPr>
          <a:xfrm>
            <a:off x="5955317" y="2513710"/>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C</a:t>
            </a:r>
          </a:p>
          <a:p>
            <a:pPr algn="ctr">
              <a:lnSpc>
                <a:spcPct val="90000"/>
              </a:lnSpc>
              <a:buClr>
                <a:srgbClr val="337DBE"/>
              </a:buClr>
              <a:buSzPct val="77000"/>
            </a:pPr>
            <a:r>
              <a:rPr lang="en-US" sz="825" dirty="0">
                <a:solidFill>
                  <a:schemeClr val="bg1"/>
                </a:solidFill>
              </a:rPr>
              <a:t>WV</a:t>
            </a:r>
          </a:p>
        </p:txBody>
      </p:sp>
      <p:sp>
        <p:nvSpPr>
          <p:cNvPr id="173" name="TextBox 172"/>
          <p:cNvSpPr txBox="1"/>
          <p:nvPr/>
        </p:nvSpPr>
        <p:spPr>
          <a:xfrm>
            <a:off x="6198947" y="2149418"/>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B-</a:t>
            </a:r>
          </a:p>
          <a:p>
            <a:pPr algn="ctr">
              <a:lnSpc>
                <a:spcPct val="90000"/>
              </a:lnSpc>
              <a:buClr>
                <a:srgbClr val="337DBE"/>
              </a:buClr>
              <a:buSzPct val="77000"/>
            </a:pPr>
            <a:r>
              <a:rPr lang="en-US" sz="825" dirty="0">
                <a:solidFill>
                  <a:schemeClr val="bg1"/>
                </a:solidFill>
              </a:rPr>
              <a:t>PA</a:t>
            </a:r>
          </a:p>
        </p:txBody>
      </p:sp>
      <p:sp>
        <p:nvSpPr>
          <p:cNvPr id="174" name="TextBox 173"/>
          <p:cNvSpPr txBox="1"/>
          <p:nvPr/>
        </p:nvSpPr>
        <p:spPr>
          <a:xfrm>
            <a:off x="6395535" y="1784999"/>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D+</a:t>
            </a:r>
          </a:p>
          <a:p>
            <a:pPr algn="ctr">
              <a:lnSpc>
                <a:spcPct val="90000"/>
              </a:lnSpc>
              <a:buClr>
                <a:srgbClr val="337DBE"/>
              </a:buClr>
              <a:buSzPct val="77000"/>
            </a:pPr>
            <a:r>
              <a:rPr lang="en-US" sz="825" dirty="0">
                <a:solidFill>
                  <a:schemeClr val="bg1"/>
                </a:solidFill>
              </a:rPr>
              <a:t>NY</a:t>
            </a:r>
          </a:p>
        </p:txBody>
      </p:sp>
      <p:sp>
        <p:nvSpPr>
          <p:cNvPr id="175" name="TextBox 174"/>
          <p:cNvSpPr txBox="1"/>
          <p:nvPr/>
        </p:nvSpPr>
        <p:spPr>
          <a:xfrm>
            <a:off x="6858359" y="1392175"/>
            <a:ext cx="332273" cy="332273"/>
          </a:xfrm>
          <a:prstGeom prst="rect">
            <a:avLst/>
          </a:prstGeom>
          <a:noFill/>
        </p:spPr>
        <p:txBody>
          <a:bodyPr wrap="none" lIns="0" tIns="0" rIns="0" bIns="0" rtlCol="0" anchor="ctr" anchorCtr="0">
            <a:noAutofit/>
          </a:bodyPr>
          <a:lstStyle/>
          <a:p>
            <a:pPr algn="ctr">
              <a:lnSpc>
                <a:spcPct val="90000"/>
              </a:lnSpc>
              <a:buClr>
                <a:srgbClr val="337DBE"/>
              </a:buClr>
              <a:buSzPct val="77000"/>
            </a:pPr>
            <a:r>
              <a:rPr lang="en-US" sz="1050" b="1" dirty="0">
                <a:solidFill>
                  <a:schemeClr val="bg1"/>
                </a:solidFill>
              </a:rPr>
              <a:t>A</a:t>
            </a:r>
          </a:p>
          <a:p>
            <a:pPr algn="ctr">
              <a:lnSpc>
                <a:spcPct val="90000"/>
              </a:lnSpc>
              <a:buClr>
                <a:srgbClr val="337DBE"/>
              </a:buClr>
              <a:buSzPct val="77000"/>
            </a:pPr>
            <a:r>
              <a:rPr lang="en-US" sz="825" dirty="0">
                <a:solidFill>
                  <a:schemeClr val="bg1"/>
                </a:solidFill>
              </a:rPr>
              <a:t>ME</a:t>
            </a:r>
          </a:p>
        </p:txBody>
      </p:sp>
      <p:sp>
        <p:nvSpPr>
          <p:cNvPr id="176" name="TextBox 175"/>
          <p:cNvSpPr txBox="1"/>
          <p:nvPr/>
        </p:nvSpPr>
        <p:spPr>
          <a:xfrm>
            <a:off x="7260984" y="1739097"/>
            <a:ext cx="332273" cy="1426424"/>
          </a:xfrm>
          <a:prstGeom prst="rect">
            <a:avLst/>
          </a:prstGeom>
          <a:noFill/>
        </p:spPr>
        <p:txBody>
          <a:bodyPr wrap="none" lIns="0" tIns="0" rIns="0" bIns="0" rtlCol="0" anchor="t" anchorCtr="0">
            <a:noAutofit/>
          </a:bodyPr>
          <a:lstStyle/>
          <a:p>
            <a:pPr>
              <a:lnSpc>
                <a:spcPct val="90000"/>
              </a:lnSpc>
              <a:buClr>
                <a:srgbClr val="337DBE"/>
              </a:buClr>
              <a:buSzPct val="77000"/>
              <a:tabLst>
                <a:tab pos="214313" algn="l"/>
              </a:tabLst>
            </a:pPr>
            <a:r>
              <a:rPr lang="en-US" sz="750" dirty="0"/>
              <a:t>NH</a:t>
            </a:r>
            <a:r>
              <a:rPr lang="en-US" sz="825" b="1" dirty="0"/>
              <a:t>	A-</a:t>
            </a:r>
          </a:p>
          <a:p>
            <a:pPr>
              <a:lnSpc>
                <a:spcPct val="90000"/>
              </a:lnSpc>
              <a:buClr>
                <a:srgbClr val="337DBE"/>
              </a:buClr>
              <a:buSzPct val="77000"/>
              <a:tabLst>
                <a:tab pos="214313" algn="l"/>
              </a:tabLst>
            </a:pPr>
            <a:r>
              <a:rPr lang="en-US" sz="825" dirty="0"/>
              <a:t>VT</a:t>
            </a:r>
            <a:r>
              <a:rPr lang="en-US" sz="1050" b="1" dirty="0"/>
              <a:t>	A+</a:t>
            </a:r>
          </a:p>
          <a:p>
            <a:pPr>
              <a:lnSpc>
                <a:spcPct val="90000"/>
              </a:lnSpc>
              <a:buClr>
                <a:srgbClr val="337DBE"/>
              </a:buClr>
              <a:buSzPct val="77000"/>
              <a:tabLst>
                <a:tab pos="214313" algn="l"/>
              </a:tabLst>
            </a:pPr>
            <a:r>
              <a:rPr lang="en-US" sz="825" dirty="0"/>
              <a:t>MA</a:t>
            </a:r>
            <a:r>
              <a:rPr lang="en-US" sz="1050" b="1" dirty="0"/>
              <a:t>	D-</a:t>
            </a:r>
          </a:p>
          <a:p>
            <a:pPr>
              <a:lnSpc>
                <a:spcPct val="90000"/>
              </a:lnSpc>
              <a:buClr>
                <a:srgbClr val="337DBE"/>
              </a:buClr>
              <a:buSzPct val="77000"/>
              <a:tabLst>
                <a:tab pos="214313" algn="l"/>
              </a:tabLst>
            </a:pPr>
            <a:r>
              <a:rPr lang="en-US" sz="825" dirty="0"/>
              <a:t>RI</a:t>
            </a:r>
            <a:r>
              <a:rPr lang="en-US" sz="1050" b="1" dirty="0"/>
              <a:t>	C+</a:t>
            </a:r>
          </a:p>
          <a:p>
            <a:pPr>
              <a:lnSpc>
                <a:spcPct val="90000"/>
              </a:lnSpc>
              <a:buClr>
                <a:srgbClr val="337DBE"/>
              </a:buClr>
              <a:buSzPct val="77000"/>
              <a:tabLst>
                <a:tab pos="214313" algn="l"/>
              </a:tabLst>
            </a:pPr>
            <a:r>
              <a:rPr lang="en-US" sz="825" dirty="0"/>
              <a:t>CT</a:t>
            </a:r>
            <a:r>
              <a:rPr lang="en-US" sz="1050" b="1" dirty="0"/>
              <a:t>	C+</a:t>
            </a:r>
          </a:p>
          <a:p>
            <a:pPr>
              <a:lnSpc>
                <a:spcPct val="90000"/>
              </a:lnSpc>
              <a:buClr>
                <a:srgbClr val="337DBE"/>
              </a:buClr>
              <a:buSzPct val="77000"/>
              <a:tabLst>
                <a:tab pos="214313" algn="l"/>
              </a:tabLst>
            </a:pPr>
            <a:r>
              <a:rPr lang="en-US" sz="825" dirty="0"/>
              <a:t>NJ</a:t>
            </a:r>
            <a:r>
              <a:rPr lang="en-US" sz="1050" b="1" dirty="0"/>
              <a:t>	B-</a:t>
            </a:r>
          </a:p>
          <a:p>
            <a:pPr>
              <a:lnSpc>
                <a:spcPct val="90000"/>
              </a:lnSpc>
              <a:buClr>
                <a:srgbClr val="337DBE"/>
              </a:buClr>
              <a:buSzPct val="77000"/>
              <a:tabLst>
                <a:tab pos="214313" algn="l"/>
              </a:tabLst>
            </a:pPr>
            <a:r>
              <a:rPr lang="en-US" sz="825" dirty="0"/>
              <a:t>DE</a:t>
            </a:r>
            <a:r>
              <a:rPr lang="en-US" sz="1050" b="1" dirty="0"/>
              <a:t>	D</a:t>
            </a:r>
          </a:p>
          <a:p>
            <a:pPr>
              <a:lnSpc>
                <a:spcPct val="90000"/>
              </a:lnSpc>
              <a:buClr>
                <a:srgbClr val="337DBE"/>
              </a:buClr>
              <a:buSzPct val="77000"/>
              <a:tabLst>
                <a:tab pos="214313" algn="l"/>
              </a:tabLst>
            </a:pPr>
            <a:r>
              <a:rPr lang="en-US" sz="825" dirty="0"/>
              <a:t>MD</a:t>
            </a:r>
            <a:r>
              <a:rPr lang="en-US" sz="1050" b="1" dirty="0"/>
              <a:t>	C+</a:t>
            </a:r>
          </a:p>
        </p:txBody>
      </p:sp>
      <p:sp>
        <p:nvSpPr>
          <p:cNvPr id="177" name="Freeform: Shape 18"/>
          <p:cNvSpPr/>
          <p:nvPr/>
        </p:nvSpPr>
        <p:spPr>
          <a:xfrm>
            <a:off x="6731952" y="1839485"/>
            <a:ext cx="461473" cy="89731"/>
          </a:xfrm>
          <a:custGeom>
            <a:avLst/>
            <a:gdLst>
              <a:gd name="connsiteX0" fmla="*/ 615297 w 615297"/>
              <a:gd name="connsiteY0" fmla="*/ 119641 h 119641"/>
              <a:gd name="connsiteX1" fmla="*/ 119641 w 615297"/>
              <a:gd name="connsiteY1" fmla="*/ 119641 h 119641"/>
              <a:gd name="connsiteX2" fmla="*/ 0 w 615297"/>
              <a:gd name="connsiteY2" fmla="*/ 0 h 119641"/>
            </a:gdLst>
            <a:ahLst/>
            <a:cxnLst>
              <a:cxn ang="0">
                <a:pos x="connsiteX0" y="connsiteY0"/>
              </a:cxn>
              <a:cxn ang="0">
                <a:pos x="connsiteX1" y="connsiteY1"/>
              </a:cxn>
              <a:cxn ang="0">
                <a:pos x="connsiteX2" y="connsiteY2"/>
              </a:cxn>
            </a:cxnLst>
            <a:rect l="l" t="t" r="r" b="b"/>
            <a:pathLst>
              <a:path w="615297" h="119641">
                <a:moveTo>
                  <a:pt x="615297" y="119641"/>
                </a:moveTo>
                <a:lnTo>
                  <a:pt x="119641" y="11964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8" name="Freeform: Shape 368"/>
          <p:cNvSpPr/>
          <p:nvPr/>
        </p:nvSpPr>
        <p:spPr>
          <a:xfrm>
            <a:off x="6719960" y="2343158"/>
            <a:ext cx="473462" cy="157776"/>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9" name="Freeform: Shape 370"/>
          <p:cNvSpPr/>
          <p:nvPr/>
        </p:nvSpPr>
        <p:spPr>
          <a:xfrm>
            <a:off x="6951254" y="2016469"/>
            <a:ext cx="241638" cy="53988"/>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0" name="Freeform: Shape 371"/>
          <p:cNvSpPr/>
          <p:nvPr/>
        </p:nvSpPr>
        <p:spPr>
          <a:xfrm flipV="1">
            <a:off x="6877272" y="1791440"/>
            <a:ext cx="316153" cy="66871"/>
          </a:xfrm>
          <a:custGeom>
            <a:avLst/>
            <a:gdLst>
              <a:gd name="connsiteX0" fmla="*/ 615297 w 615297"/>
              <a:gd name="connsiteY0" fmla="*/ 119641 h 119641"/>
              <a:gd name="connsiteX1" fmla="*/ 119641 w 615297"/>
              <a:gd name="connsiteY1" fmla="*/ 119641 h 119641"/>
              <a:gd name="connsiteX2" fmla="*/ 0 w 615297"/>
              <a:gd name="connsiteY2" fmla="*/ 0 h 119641"/>
            </a:gdLst>
            <a:ahLst/>
            <a:cxnLst>
              <a:cxn ang="0">
                <a:pos x="connsiteX0" y="connsiteY0"/>
              </a:cxn>
              <a:cxn ang="0">
                <a:pos x="connsiteX1" y="connsiteY1"/>
              </a:cxn>
              <a:cxn ang="0">
                <a:pos x="connsiteX2" y="connsiteY2"/>
              </a:cxn>
            </a:cxnLst>
            <a:rect l="l" t="t" r="r" b="b"/>
            <a:pathLst>
              <a:path w="615297" h="119641">
                <a:moveTo>
                  <a:pt x="615297" y="119641"/>
                </a:moveTo>
                <a:lnTo>
                  <a:pt x="119641" y="11964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1" name="Freeform: Shape 427"/>
          <p:cNvSpPr/>
          <p:nvPr/>
        </p:nvSpPr>
        <p:spPr>
          <a:xfrm>
            <a:off x="6942614" y="2074030"/>
            <a:ext cx="250279" cy="138849"/>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2" name="Freeform: Shape 428"/>
          <p:cNvSpPr/>
          <p:nvPr/>
        </p:nvSpPr>
        <p:spPr>
          <a:xfrm>
            <a:off x="6831315" y="2126340"/>
            <a:ext cx="361579" cy="234332"/>
          </a:xfrm>
          <a:custGeom>
            <a:avLst/>
            <a:gdLst>
              <a:gd name="connsiteX0" fmla="*/ 334891 w 334891"/>
              <a:gd name="connsiteY0" fmla="*/ 195110 h 195110"/>
              <a:gd name="connsiteX1" fmla="*/ 0 w 334891"/>
              <a:gd name="connsiteY1" fmla="*/ 195110 h 195110"/>
              <a:gd name="connsiteX2" fmla="*/ 0 w 334891"/>
              <a:gd name="connsiteY2" fmla="*/ 0 h 195110"/>
              <a:gd name="connsiteX0" fmla="*/ 422782 w 422782"/>
              <a:gd name="connsiteY0" fmla="*/ 82135 h 82135"/>
              <a:gd name="connsiteX1" fmla="*/ 87891 w 422782"/>
              <a:gd name="connsiteY1" fmla="*/ 82135 h 82135"/>
              <a:gd name="connsiteX2" fmla="*/ 0 w 422782"/>
              <a:gd name="connsiteY2" fmla="*/ 0 h 82135"/>
            </a:gdLst>
            <a:ahLst/>
            <a:cxnLst>
              <a:cxn ang="0">
                <a:pos x="connsiteX0" y="connsiteY0"/>
              </a:cxn>
              <a:cxn ang="0">
                <a:pos x="connsiteX1" y="connsiteY1"/>
              </a:cxn>
              <a:cxn ang="0">
                <a:pos x="connsiteX2" y="connsiteY2"/>
              </a:cxn>
            </a:cxnLst>
            <a:rect l="l" t="t" r="r" b="b"/>
            <a:pathLst>
              <a:path w="422782" h="82135">
                <a:moveTo>
                  <a:pt x="422782" y="82135"/>
                </a:moveTo>
                <a:lnTo>
                  <a:pt x="87891" y="8213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3" name="Freeform: Shape 429"/>
          <p:cNvSpPr/>
          <p:nvPr/>
        </p:nvSpPr>
        <p:spPr>
          <a:xfrm>
            <a:off x="6651140" y="2534698"/>
            <a:ext cx="542282" cy="110504"/>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4" name="Freeform: Shape 430"/>
          <p:cNvSpPr/>
          <p:nvPr/>
        </p:nvSpPr>
        <p:spPr>
          <a:xfrm>
            <a:off x="6508740" y="2513711"/>
            <a:ext cx="684682" cy="272825"/>
          </a:xfrm>
          <a:custGeom>
            <a:avLst/>
            <a:gdLst>
              <a:gd name="connsiteX0" fmla="*/ 615297 w 615297"/>
              <a:gd name="connsiteY0" fmla="*/ 119641 h 119641"/>
              <a:gd name="connsiteX1" fmla="*/ 119641 w 615297"/>
              <a:gd name="connsiteY1" fmla="*/ 119641 h 119641"/>
              <a:gd name="connsiteX2" fmla="*/ 0 w 615297"/>
              <a:gd name="connsiteY2" fmla="*/ 0 h 119641"/>
              <a:gd name="connsiteX0" fmla="*/ 786934 w 786934"/>
              <a:gd name="connsiteY0" fmla="*/ 105081 h 105081"/>
              <a:gd name="connsiteX1" fmla="*/ 291278 w 786934"/>
              <a:gd name="connsiteY1" fmla="*/ 105081 h 105081"/>
              <a:gd name="connsiteX2" fmla="*/ 0 w 786934"/>
              <a:gd name="connsiteY2" fmla="*/ 0 h 105081"/>
            </a:gdLst>
            <a:ahLst/>
            <a:cxnLst>
              <a:cxn ang="0">
                <a:pos x="connsiteX0" y="connsiteY0"/>
              </a:cxn>
              <a:cxn ang="0">
                <a:pos x="connsiteX1" y="connsiteY1"/>
              </a:cxn>
              <a:cxn ang="0">
                <a:pos x="connsiteX2" y="connsiteY2"/>
              </a:cxn>
            </a:cxnLst>
            <a:rect l="l" t="t" r="r" b="b"/>
            <a:pathLst>
              <a:path w="786934" h="105081">
                <a:moveTo>
                  <a:pt x="786934" y="105081"/>
                </a:moveTo>
                <a:lnTo>
                  <a:pt x="291278" y="105081"/>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5" name="TextBox 194"/>
          <p:cNvSpPr txBox="1">
            <a:spLocks noChangeArrowheads="1"/>
          </p:cNvSpPr>
          <p:nvPr/>
        </p:nvSpPr>
        <p:spPr bwMode="auto">
          <a:xfrm>
            <a:off x="6948659" y="4244792"/>
            <a:ext cx="1810094" cy="244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900" dirty="0">
                <a:latin typeface="+mn-lt"/>
              </a:rPr>
              <a:t>Not Graded: District of Columbia</a:t>
            </a:r>
          </a:p>
        </p:txBody>
      </p:sp>
      <p:sp>
        <p:nvSpPr>
          <p:cNvPr id="187" name="Text Placeholder 15"/>
          <p:cNvSpPr txBox="1">
            <a:spLocks/>
          </p:cNvSpPr>
          <p:nvPr/>
        </p:nvSpPr>
        <p:spPr>
          <a:xfrm>
            <a:off x="378544" y="4297680"/>
            <a:ext cx="7680960" cy="311264"/>
          </a:xfrm>
          <a:prstGeom prst="rect">
            <a:avLst/>
          </a:prstGeom>
        </p:spPr>
        <p:txBody>
          <a:bodyPr lIns="0" tIns="0" rIns="0" bIns="0"/>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buNone/>
            </a:pPr>
            <a:r>
              <a:rPr lang="en-US" sz="800" dirty="0"/>
              <a:t>Source: R Street Insurance Regulation Report Card, December 2016</a:t>
            </a:r>
          </a:p>
        </p:txBody>
      </p:sp>
    </p:spTree>
    <p:extLst>
      <p:ext uri="{BB962C8B-B14F-4D97-AF65-F5344CB8AC3E}">
        <p14:creationId xmlns:p14="http://schemas.microsoft.com/office/powerpoint/2010/main" val="329390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Industry Snapshot </a:t>
            </a:r>
            <a:endParaRPr lang="en-GB"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8128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Insurance </a:t>
            </a:r>
          </a:p>
        </p:txBody>
      </p:sp>
      <p:grpSp>
        <p:nvGrpSpPr>
          <p:cNvPr id="33" name="Group 32"/>
          <p:cNvGrpSpPr/>
          <p:nvPr/>
        </p:nvGrpSpPr>
        <p:grpSpPr>
          <a:xfrm>
            <a:off x="3555080" y="869471"/>
            <a:ext cx="2045106" cy="3560062"/>
            <a:chOff x="3555080" y="1021877"/>
            <a:chExt cx="2045106" cy="3560062"/>
          </a:xfrm>
        </p:grpSpPr>
        <p:sp>
          <p:nvSpPr>
            <p:cNvPr id="34" name="Trapezoid 33"/>
            <p:cNvSpPr/>
            <p:nvPr/>
          </p:nvSpPr>
          <p:spPr>
            <a:xfrm rot="16200000">
              <a:off x="4229198" y="1999576"/>
              <a:ext cx="692248" cy="774212"/>
            </a:xfrm>
            <a:prstGeom prst="trapezoid">
              <a:avLst>
                <a:gd name="adj" fmla="val 13992"/>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grpSp>
          <p:nvGrpSpPr>
            <p:cNvPr id="35" name="Group 34"/>
            <p:cNvGrpSpPr/>
            <p:nvPr/>
          </p:nvGrpSpPr>
          <p:grpSpPr>
            <a:xfrm>
              <a:off x="3555080" y="1021877"/>
              <a:ext cx="2045106" cy="3560062"/>
              <a:chOff x="3555080" y="1021877"/>
              <a:chExt cx="2045106" cy="3560062"/>
            </a:xfrm>
          </p:grpSpPr>
          <p:grpSp>
            <p:nvGrpSpPr>
              <p:cNvPr id="36" name="Group 35"/>
              <p:cNvGrpSpPr/>
              <p:nvPr/>
            </p:nvGrpSpPr>
            <p:grpSpPr>
              <a:xfrm>
                <a:off x="3555080" y="1393372"/>
                <a:ext cx="2045106" cy="3188567"/>
                <a:chOff x="3216106" y="1857828"/>
                <a:chExt cx="2726808" cy="4251423"/>
              </a:xfrm>
            </p:grpSpPr>
            <p:sp>
              <p:nvSpPr>
                <p:cNvPr id="38" name="Rectangle 37"/>
                <p:cNvSpPr/>
                <p:nvPr/>
              </p:nvSpPr>
              <p:spPr>
                <a:xfrm>
                  <a:off x="3216106" y="1857828"/>
                  <a:ext cx="2723906" cy="4251423"/>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aphicFrame>
              <p:nvGraphicFramePr>
                <p:cNvPr id="39" name="Chart 38"/>
                <p:cNvGraphicFramePr/>
                <p:nvPr>
                  <p:extLst>
                    <p:ext uri="{D42A27DB-BD31-4B8C-83A1-F6EECF244321}">
                      <p14:modId xmlns:p14="http://schemas.microsoft.com/office/powerpoint/2010/main" val="976403626"/>
                    </p:ext>
                  </p:extLst>
                </p:nvPr>
              </p:nvGraphicFramePr>
              <p:xfrm>
                <a:off x="3223595" y="4462394"/>
                <a:ext cx="2719319" cy="152091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 Placeholder 4"/>
                <p:cNvSpPr txBox="1">
                  <a:spLocks/>
                </p:cNvSpPr>
                <p:nvPr/>
              </p:nvSpPr>
              <p:spPr bwMode="gray">
                <a:xfrm>
                  <a:off x="4504267" y="4231846"/>
                  <a:ext cx="1318679" cy="921980"/>
                </a:xfrm>
                <a:prstGeom prst="snip1Rect">
                  <a:avLst>
                    <a:gd name="adj" fmla="val 0"/>
                  </a:avLst>
                </a:prstGeom>
                <a:solidFill>
                  <a:schemeClr val="accent3"/>
                </a:solidFill>
                <a:ln w="28575" cap="flat" cmpd="sng" algn="ctr">
                  <a:noFill/>
                  <a:prstDash val="solid"/>
                  <a:miter lim="800000"/>
                  <a:headEnd type="none" w="med" len="med"/>
                  <a:tailEnd type="none" w="med" len="med"/>
                </a:ln>
                <a:effectLst/>
              </p:spPr>
              <p:txBody>
                <a:bodyPr vert="horz" wrap="square" lIns="27432" tIns="20574" rIns="20574" bIns="27432"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95000"/>
                    </a:lnSpc>
                    <a:spcBef>
                      <a:spcPts val="0"/>
                    </a:spcBef>
                  </a:pPr>
                  <a:r>
                    <a:rPr lang="en-US" sz="800" dirty="0">
                      <a:solidFill>
                        <a:schemeClr val="bg1"/>
                      </a:solidFill>
                    </a:rPr>
                    <a:t>2016 loss up modestly compared with </a:t>
                  </a:r>
                  <a:br>
                    <a:rPr lang="en-US" sz="800" dirty="0">
                      <a:solidFill>
                        <a:schemeClr val="bg1"/>
                      </a:solidFill>
                    </a:rPr>
                  </a:br>
                  <a:r>
                    <a:rPr lang="en-US" sz="800" dirty="0">
                      <a:solidFill>
                        <a:schemeClr val="bg1"/>
                      </a:solidFill>
                    </a:rPr>
                    <a:t>10-year average $19.1 billion</a:t>
                  </a:r>
                  <a:endParaRPr lang="en-US" sz="800" b="0" dirty="0">
                    <a:solidFill>
                      <a:schemeClr val="bg1"/>
                    </a:solidFill>
                  </a:endParaRPr>
                </a:p>
              </p:txBody>
            </p:sp>
            <p:sp>
              <p:nvSpPr>
                <p:cNvPr id="41" name="TextBox 40"/>
                <p:cNvSpPr txBox="1"/>
                <p:nvPr/>
              </p:nvSpPr>
              <p:spPr bwMode="gray">
                <a:xfrm>
                  <a:off x="3300445" y="3986878"/>
                  <a:ext cx="1679776" cy="235449"/>
                </a:xfrm>
                <a:prstGeom prst="rect">
                  <a:avLst/>
                </a:prstGeom>
                <a:noFill/>
                <a:ln>
                  <a:noFill/>
                </a:ln>
              </p:spPr>
              <p:txBody>
                <a:bodyPr wrap="none" lIns="20574" tIns="20574" rIns="20574" bIns="20574" rtlCol="0" anchor="ctr">
                  <a:spAutoFit/>
                </a:bodyPr>
                <a:lstStyle/>
                <a:p>
                  <a:pPr>
                    <a:lnSpc>
                      <a:spcPct val="90000"/>
                    </a:lnSpc>
                    <a:spcBef>
                      <a:spcPts val="900"/>
                    </a:spcBef>
                    <a:buClr>
                      <a:srgbClr val="337DBE"/>
                    </a:buClr>
                    <a:buSzPct val="77000"/>
                  </a:pPr>
                  <a:r>
                    <a:rPr lang="en-US" sz="975" b="1" dirty="0">
                      <a:solidFill>
                        <a:schemeClr val="accent3"/>
                      </a:solidFill>
                    </a:rPr>
                    <a:t>US insured CAT losses</a:t>
                  </a:r>
                </a:p>
              </p:txBody>
            </p:sp>
            <p:cxnSp>
              <p:nvCxnSpPr>
                <p:cNvPr id="42" name="Straight Connector 41"/>
                <p:cNvCxnSpPr/>
                <p:nvPr/>
              </p:nvCxnSpPr>
              <p:spPr bwMode="gray">
                <a:xfrm>
                  <a:off x="3308371" y="3866904"/>
                  <a:ext cx="2539377" cy="6879"/>
                </a:xfrm>
                <a:prstGeom prst="line">
                  <a:avLst/>
                </a:prstGeom>
                <a:ln w="317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bwMode="gray">
                <a:xfrm>
                  <a:off x="3300445" y="2303469"/>
                  <a:ext cx="2179913" cy="235449"/>
                </a:xfrm>
                <a:prstGeom prst="rect">
                  <a:avLst/>
                </a:prstGeom>
                <a:noFill/>
                <a:ln>
                  <a:noFill/>
                </a:ln>
              </p:spPr>
              <p:txBody>
                <a:bodyPr wrap="none" lIns="20574" tIns="20574" rIns="20574" bIns="20574" rtlCol="0" anchor="ctr">
                  <a:spAutoFit/>
                </a:bodyPr>
                <a:lstStyle/>
                <a:p>
                  <a:pPr>
                    <a:lnSpc>
                      <a:spcPct val="90000"/>
                    </a:lnSpc>
                    <a:spcBef>
                      <a:spcPts val="900"/>
                    </a:spcBef>
                    <a:buClr>
                      <a:srgbClr val="337DBE"/>
                    </a:buClr>
                    <a:buSzPct val="77000"/>
                  </a:pPr>
                  <a:r>
                    <a:rPr lang="en-US" sz="975" b="1" dirty="0">
                      <a:solidFill>
                        <a:schemeClr val="accent3"/>
                      </a:solidFill>
                    </a:rPr>
                    <a:t>P/C payouts / property losses</a:t>
                  </a:r>
                  <a:r>
                    <a:rPr lang="en-US" sz="975" b="1" baseline="30000" dirty="0">
                      <a:solidFill>
                        <a:schemeClr val="accent3"/>
                      </a:solidFill>
                    </a:rPr>
                    <a:t>1</a:t>
                  </a:r>
                </a:p>
              </p:txBody>
            </p:sp>
            <p:grpSp>
              <p:nvGrpSpPr>
                <p:cNvPr id="44" name="Group 43"/>
                <p:cNvGrpSpPr/>
                <p:nvPr/>
              </p:nvGrpSpPr>
              <p:grpSpPr>
                <a:xfrm>
                  <a:off x="3352488" y="2672204"/>
                  <a:ext cx="2447879" cy="1016533"/>
                  <a:chOff x="3323910" y="2624574"/>
                  <a:chExt cx="2447879" cy="1016533"/>
                </a:xfrm>
              </p:grpSpPr>
              <p:sp>
                <p:nvSpPr>
                  <p:cNvPr id="45" name="Oval 44"/>
                  <p:cNvSpPr/>
                  <p:nvPr/>
                </p:nvSpPr>
                <p:spPr>
                  <a:xfrm>
                    <a:off x="3363591" y="2658877"/>
                    <a:ext cx="944747" cy="94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6" name="Oval 45"/>
                  <p:cNvSpPr/>
                  <p:nvPr/>
                </p:nvSpPr>
                <p:spPr>
                  <a:xfrm>
                    <a:off x="4792500" y="2658877"/>
                    <a:ext cx="944747" cy="944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nvGrpSpPr>
                  <p:cNvPr id="47" name="Group 46"/>
                  <p:cNvGrpSpPr/>
                  <p:nvPr/>
                </p:nvGrpSpPr>
                <p:grpSpPr bwMode="gray">
                  <a:xfrm>
                    <a:off x="3438308" y="2696435"/>
                    <a:ext cx="789105" cy="800688"/>
                    <a:chOff x="7773216" y="2266519"/>
                    <a:chExt cx="789105" cy="800688"/>
                  </a:xfrm>
                </p:grpSpPr>
                <p:sp>
                  <p:nvSpPr>
                    <p:cNvPr id="53" name="TextBox 52"/>
                    <p:cNvSpPr txBox="1"/>
                    <p:nvPr/>
                  </p:nvSpPr>
                  <p:spPr bwMode="gray">
                    <a:xfrm>
                      <a:off x="7773216" y="2451654"/>
                      <a:ext cx="789105" cy="615553"/>
                    </a:xfrm>
                    <a:prstGeom prst="rect">
                      <a:avLst/>
                    </a:prstGeom>
                    <a:noFill/>
                    <a:ln>
                      <a:noFill/>
                    </a:ln>
                  </p:spPr>
                  <p:txBody>
                    <a:bodyPr wrap="none" lIns="34290" rIns="34290" rtlCol="0">
                      <a:spAutoFit/>
                    </a:bodyPr>
                    <a:lstStyle/>
                    <a:p>
                      <a:pPr algn="ctr">
                        <a:lnSpc>
                          <a:spcPct val="80000"/>
                        </a:lnSpc>
                        <a:buClr>
                          <a:srgbClr val="337DBE"/>
                        </a:buClr>
                        <a:buSzPct val="77000"/>
                      </a:pPr>
                      <a:r>
                        <a:rPr lang="en-US" sz="1500" b="1" dirty="0">
                          <a:solidFill>
                            <a:schemeClr val="accent3"/>
                          </a:solidFill>
                        </a:rPr>
                        <a:t>$15.4</a:t>
                      </a:r>
                      <a:br>
                        <a:rPr lang="en-US" sz="1500" b="1" dirty="0">
                          <a:solidFill>
                            <a:schemeClr val="accent3"/>
                          </a:solidFill>
                        </a:rPr>
                      </a:br>
                      <a:r>
                        <a:rPr lang="en-US" sz="1500" b="1" dirty="0">
                          <a:solidFill>
                            <a:schemeClr val="accent3"/>
                          </a:solidFill>
                        </a:rPr>
                        <a:t>billion</a:t>
                      </a:r>
                    </a:p>
                  </p:txBody>
                </p:sp>
                <p:sp>
                  <p:nvSpPr>
                    <p:cNvPr id="54" name="TextBox 53"/>
                    <p:cNvSpPr txBox="1"/>
                    <p:nvPr/>
                  </p:nvSpPr>
                  <p:spPr bwMode="gray">
                    <a:xfrm>
                      <a:off x="7907439" y="2266519"/>
                      <a:ext cx="494152" cy="3170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050" b="1" dirty="0">
                          <a:solidFill>
                            <a:schemeClr val="accent3"/>
                          </a:solidFill>
                        </a:rPr>
                        <a:t>2015</a:t>
                      </a:r>
                      <a:endParaRPr lang="en-US" sz="900" b="1" baseline="30000" dirty="0">
                        <a:solidFill>
                          <a:schemeClr val="accent3"/>
                        </a:solidFill>
                      </a:endParaRPr>
                    </a:p>
                  </p:txBody>
                </p:sp>
              </p:grpSp>
              <p:sp>
                <p:nvSpPr>
                  <p:cNvPr id="48" name="Circle: Hollow 137"/>
                  <p:cNvSpPr/>
                  <p:nvPr/>
                </p:nvSpPr>
                <p:spPr bwMode="gray">
                  <a:xfrm>
                    <a:off x="3323910" y="2624574"/>
                    <a:ext cx="1016533" cy="1016533"/>
                  </a:xfrm>
                  <a:prstGeom prst="donut">
                    <a:avLst>
                      <a:gd name="adj" fmla="val 61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accent3"/>
                      </a:solidFill>
                    </a:endParaRPr>
                  </a:p>
                </p:txBody>
              </p:sp>
              <p:grpSp>
                <p:nvGrpSpPr>
                  <p:cNvPr id="49" name="Group 48"/>
                  <p:cNvGrpSpPr/>
                  <p:nvPr/>
                </p:nvGrpSpPr>
                <p:grpSpPr bwMode="gray">
                  <a:xfrm>
                    <a:off x="4869651" y="2696435"/>
                    <a:ext cx="789105" cy="800688"/>
                    <a:chOff x="7773213" y="2266519"/>
                    <a:chExt cx="789105" cy="800688"/>
                  </a:xfrm>
                </p:grpSpPr>
                <p:sp>
                  <p:nvSpPr>
                    <p:cNvPr id="51" name="TextBox 50"/>
                    <p:cNvSpPr txBox="1"/>
                    <p:nvPr/>
                  </p:nvSpPr>
                  <p:spPr bwMode="gray">
                    <a:xfrm>
                      <a:off x="7773213" y="2451654"/>
                      <a:ext cx="789105" cy="615553"/>
                    </a:xfrm>
                    <a:prstGeom prst="rect">
                      <a:avLst/>
                    </a:prstGeom>
                    <a:noFill/>
                    <a:ln>
                      <a:noFill/>
                    </a:ln>
                  </p:spPr>
                  <p:txBody>
                    <a:bodyPr wrap="none" lIns="34290" rIns="34290" rtlCol="0">
                      <a:spAutoFit/>
                    </a:bodyPr>
                    <a:lstStyle/>
                    <a:p>
                      <a:pPr algn="ctr">
                        <a:lnSpc>
                          <a:spcPct val="80000"/>
                        </a:lnSpc>
                        <a:buClr>
                          <a:srgbClr val="337DBE"/>
                        </a:buClr>
                        <a:buSzPct val="77000"/>
                      </a:pPr>
                      <a:r>
                        <a:rPr lang="en-US" sz="1500" b="1" dirty="0">
                          <a:solidFill>
                            <a:schemeClr val="accent3"/>
                          </a:solidFill>
                        </a:rPr>
                        <a:t>$21.6</a:t>
                      </a:r>
                      <a:br>
                        <a:rPr lang="en-US" sz="1500" b="1" dirty="0">
                          <a:solidFill>
                            <a:schemeClr val="accent3"/>
                          </a:solidFill>
                        </a:rPr>
                      </a:br>
                      <a:r>
                        <a:rPr lang="en-US" sz="1500" b="1" dirty="0">
                          <a:solidFill>
                            <a:schemeClr val="accent3"/>
                          </a:solidFill>
                        </a:rPr>
                        <a:t>billion</a:t>
                      </a:r>
                    </a:p>
                  </p:txBody>
                </p:sp>
                <p:sp>
                  <p:nvSpPr>
                    <p:cNvPr id="52" name="TextBox 51"/>
                    <p:cNvSpPr txBox="1"/>
                    <p:nvPr/>
                  </p:nvSpPr>
                  <p:spPr bwMode="gray">
                    <a:xfrm>
                      <a:off x="7907439" y="2266519"/>
                      <a:ext cx="494152" cy="3170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050" b="1" dirty="0">
                          <a:solidFill>
                            <a:schemeClr val="accent3"/>
                          </a:solidFill>
                        </a:rPr>
                        <a:t>2016</a:t>
                      </a:r>
                      <a:endParaRPr lang="en-US" sz="900" b="1" baseline="30000" dirty="0">
                        <a:solidFill>
                          <a:schemeClr val="accent3"/>
                        </a:solidFill>
                      </a:endParaRPr>
                    </a:p>
                  </p:txBody>
                </p:sp>
              </p:grpSp>
              <p:sp>
                <p:nvSpPr>
                  <p:cNvPr id="50" name="Circle: Hollow 179"/>
                  <p:cNvSpPr/>
                  <p:nvPr/>
                </p:nvSpPr>
                <p:spPr bwMode="gray">
                  <a:xfrm>
                    <a:off x="4755256" y="2624574"/>
                    <a:ext cx="1016533" cy="1016533"/>
                  </a:xfrm>
                  <a:prstGeom prst="donut">
                    <a:avLst>
                      <a:gd name="adj" fmla="val 618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accent3"/>
                      </a:solidFill>
                    </a:endParaRPr>
                  </a:p>
                </p:txBody>
              </p:sp>
            </p:grpSp>
          </p:grpSp>
          <p:sp>
            <p:nvSpPr>
              <p:cNvPr id="37" name="Text Placeholder 4"/>
              <p:cNvSpPr txBox="1">
                <a:spLocks/>
              </p:cNvSpPr>
              <p:nvPr/>
            </p:nvSpPr>
            <p:spPr bwMode="gray">
              <a:xfrm>
                <a:off x="3555080" y="1021877"/>
                <a:ext cx="2040676" cy="548640"/>
              </a:xfrm>
              <a:prstGeom prst="snip1Rect">
                <a:avLst>
                  <a:gd name="adj" fmla="val 0"/>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ts val="0"/>
                  </a:spcBef>
                </a:pPr>
                <a:r>
                  <a:rPr lang="en-US" sz="1800" b="0" dirty="0">
                    <a:solidFill>
                      <a:schemeClr val="bg1"/>
                    </a:solidFill>
                    <a:latin typeface="+mn-lt"/>
                  </a:rPr>
                  <a:t>Catastrophe</a:t>
                </a:r>
                <a:br>
                  <a:rPr lang="en-US" sz="1800" b="0" dirty="0">
                    <a:solidFill>
                      <a:schemeClr val="bg1"/>
                    </a:solidFill>
                    <a:latin typeface="+mn-lt"/>
                  </a:rPr>
                </a:br>
                <a:r>
                  <a:rPr lang="en-US" sz="1800" b="0" dirty="0">
                    <a:solidFill>
                      <a:schemeClr val="bg1"/>
                    </a:solidFill>
                    <a:latin typeface="+mn-lt"/>
                  </a:rPr>
                  <a:t>Costs </a:t>
                </a:r>
              </a:p>
            </p:txBody>
          </p:sp>
        </p:grpSp>
      </p:grpSp>
      <p:grpSp>
        <p:nvGrpSpPr>
          <p:cNvPr id="55" name="Group 54"/>
          <p:cNvGrpSpPr/>
          <p:nvPr/>
        </p:nvGrpSpPr>
        <p:grpSpPr>
          <a:xfrm>
            <a:off x="1405691" y="869471"/>
            <a:ext cx="2042930" cy="3560062"/>
            <a:chOff x="1405691" y="1021877"/>
            <a:chExt cx="2042930" cy="3560062"/>
          </a:xfrm>
        </p:grpSpPr>
        <p:grpSp>
          <p:nvGrpSpPr>
            <p:cNvPr id="56" name="Group 55"/>
            <p:cNvGrpSpPr/>
            <p:nvPr/>
          </p:nvGrpSpPr>
          <p:grpSpPr>
            <a:xfrm>
              <a:off x="1405691" y="1393372"/>
              <a:ext cx="2042930" cy="3188567"/>
              <a:chOff x="350255" y="1857828"/>
              <a:chExt cx="2723906" cy="4251423"/>
            </a:xfrm>
          </p:grpSpPr>
          <p:sp>
            <p:nvSpPr>
              <p:cNvPr id="58" name="Rectangle 57"/>
              <p:cNvSpPr/>
              <p:nvPr/>
            </p:nvSpPr>
            <p:spPr>
              <a:xfrm>
                <a:off x="350255" y="1857828"/>
                <a:ext cx="2723906" cy="42514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rgbClr val="FF0000"/>
                  </a:solidFill>
                </a:endParaRPr>
              </a:p>
            </p:txBody>
          </p:sp>
          <p:grpSp>
            <p:nvGrpSpPr>
              <p:cNvPr id="59" name="Group 58"/>
              <p:cNvGrpSpPr/>
              <p:nvPr/>
            </p:nvGrpSpPr>
            <p:grpSpPr>
              <a:xfrm>
                <a:off x="517167" y="2816220"/>
                <a:ext cx="504443" cy="468107"/>
                <a:chOff x="-1004888" y="4419600"/>
                <a:chExt cx="749300" cy="695326"/>
              </a:xfrm>
              <a:solidFill>
                <a:schemeClr val="accent1"/>
              </a:solidFill>
            </p:grpSpPr>
            <p:sp>
              <p:nvSpPr>
                <p:cNvPr id="117" name="Freeform 5"/>
                <p:cNvSpPr>
                  <a:spLocks/>
                </p:cNvSpPr>
                <p:nvPr/>
              </p:nvSpPr>
              <p:spPr bwMode="auto">
                <a:xfrm>
                  <a:off x="-468313" y="4465638"/>
                  <a:ext cx="147638" cy="320675"/>
                </a:xfrm>
                <a:custGeom>
                  <a:avLst/>
                  <a:gdLst>
                    <a:gd name="T0" fmla="*/ 331 w 331"/>
                    <a:gd name="T1" fmla="*/ 171 h 663"/>
                    <a:gd name="T2" fmla="*/ 202 w 331"/>
                    <a:gd name="T3" fmla="*/ 172 h 663"/>
                    <a:gd name="T4" fmla="*/ 21 w 331"/>
                    <a:gd name="T5" fmla="*/ 0 h 663"/>
                    <a:gd name="T6" fmla="*/ 36 w 331"/>
                    <a:gd name="T7" fmla="*/ 13 h 663"/>
                    <a:gd name="T8" fmla="*/ 0 w 331"/>
                    <a:gd name="T9" fmla="*/ 545 h 663"/>
                    <a:gd name="T10" fmla="*/ 180 w 331"/>
                    <a:gd name="T11" fmla="*/ 385 h 663"/>
                    <a:gd name="T12" fmla="*/ 212 w 331"/>
                    <a:gd name="T13" fmla="*/ 663 h 663"/>
                    <a:gd name="T14" fmla="*/ 236 w 331"/>
                    <a:gd name="T15" fmla="*/ 392 h 663"/>
                    <a:gd name="T16" fmla="*/ 248 w 331"/>
                    <a:gd name="T17" fmla="*/ 255 h 663"/>
                    <a:gd name="T18" fmla="*/ 331 w 331"/>
                    <a:gd name="T19" fmla="*/ 17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663">
                      <a:moveTo>
                        <a:pt x="331" y="171"/>
                      </a:moveTo>
                      <a:cubicBezTo>
                        <a:pt x="253" y="105"/>
                        <a:pt x="222" y="145"/>
                        <a:pt x="202" y="172"/>
                      </a:cubicBezTo>
                      <a:cubicBezTo>
                        <a:pt x="177" y="119"/>
                        <a:pt x="143" y="47"/>
                        <a:pt x="21" y="0"/>
                      </a:cubicBezTo>
                      <a:cubicBezTo>
                        <a:pt x="26" y="4"/>
                        <a:pt x="32" y="9"/>
                        <a:pt x="36" y="13"/>
                      </a:cubicBezTo>
                      <a:cubicBezTo>
                        <a:pt x="231" y="195"/>
                        <a:pt x="154" y="328"/>
                        <a:pt x="0" y="545"/>
                      </a:cubicBezTo>
                      <a:cubicBezTo>
                        <a:pt x="121" y="450"/>
                        <a:pt x="140" y="432"/>
                        <a:pt x="180" y="385"/>
                      </a:cubicBezTo>
                      <a:cubicBezTo>
                        <a:pt x="207" y="556"/>
                        <a:pt x="210" y="578"/>
                        <a:pt x="212" y="663"/>
                      </a:cubicBezTo>
                      <a:cubicBezTo>
                        <a:pt x="228" y="573"/>
                        <a:pt x="233" y="523"/>
                        <a:pt x="236" y="392"/>
                      </a:cubicBezTo>
                      <a:cubicBezTo>
                        <a:pt x="237" y="345"/>
                        <a:pt x="239" y="292"/>
                        <a:pt x="248" y="255"/>
                      </a:cubicBezTo>
                      <a:cubicBezTo>
                        <a:pt x="263" y="190"/>
                        <a:pt x="299" y="176"/>
                        <a:pt x="331"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8" name="Freeform 6"/>
                <p:cNvSpPr>
                  <a:spLocks/>
                </p:cNvSpPr>
                <p:nvPr/>
              </p:nvSpPr>
              <p:spPr bwMode="auto">
                <a:xfrm>
                  <a:off x="-396876" y="4468813"/>
                  <a:ext cx="30163" cy="58738"/>
                </a:xfrm>
                <a:custGeom>
                  <a:avLst/>
                  <a:gdLst>
                    <a:gd name="T0" fmla="*/ 53 w 67"/>
                    <a:gd name="T1" fmla="*/ 105 h 122"/>
                    <a:gd name="T2" fmla="*/ 20 w 67"/>
                    <a:gd name="T3" fmla="*/ 10 h 122"/>
                    <a:gd name="T4" fmla="*/ 6 w 67"/>
                    <a:gd name="T5" fmla="*/ 48 h 122"/>
                    <a:gd name="T6" fmla="*/ 53 w 67"/>
                    <a:gd name="T7" fmla="*/ 105 h 122"/>
                  </a:gdLst>
                  <a:ahLst/>
                  <a:cxnLst>
                    <a:cxn ang="0">
                      <a:pos x="T0" y="T1"/>
                    </a:cxn>
                    <a:cxn ang="0">
                      <a:pos x="T2" y="T3"/>
                    </a:cxn>
                    <a:cxn ang="0">
                      <a:pos x="T4" y="T5"/>
                    </a:cxn>
                    <a:cxn ang="0">
                      <a:pos x="T6" y="T7"/>
                    </a:cxn>
                  </a:cxnLst>
                  <a:rect l="0" t="0" r="r" b="b"/>
                  <a:pathLst>
                    <a:path w="67" h="122">
                      <a:moveTo>
                        <a:pt x="53" y="105"/>
                      </a:moveTo>
                      <a:cubicBezTo>
                        <a:pt x="67" y="87"/>
                        <a:pt x="50" y="28"/>
                        <a:pt x="20" y="10"/>
                      </a:cubicBezTo>
                      <a:cubicBezTo>
                        <a:pt x="0" y="0"/>
                        <a:pt x="1" y="29"/>
                        <a:pt x="6" y="48"/>
                      </a:cubicBezTo>
                      <a:cubicBezTo>
                        <a:pt x="15" y="91"/>
                        <a:pt x="41" y="122"/>
                        <a:pt x="5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9" name="Freeform 7"/>
                <p:cNvSpPr>
                  <a:spLocks/>
                </p:cNvSpPr>
                <p:nvPr/>
              </p:nvSpPr>
              <p:spPr bwMode="auto">
                <a:xfrm>
                  <a:off x="-639763" y="4443413"/>
                  <a:ext cx="179388" cy="279400"/>
                </a:xfrm>
                <a:custGeom>
                  <a:avLst/>
                  <a:gdLst>
                    <a:gd name="T0" fmla="*/ 401 w 401"/>
                    <a:gd name="T1" fmla="*/ 44 h 576"/>
                    <a:gd name="T2" fmla="*/ 213 w 401"/>
                    <a:gd name="T3" fmla="*/ 106 h 576"/>
                    <a:gd name="T4" fmla="*/ 0 w 401"/>
                    <a:gd name="T5" fmla="*/ 0 h 576"/>
                    <a:gd name="T6" fmla="*/ 16 w 401"/>
                    <a:gd name="T7" fmla="*/ 8 h 576"/>
                    <a:gd name="T8" fmla="*/ 57 w 401"/>
                    <a:gd name="T9" fmla="*/ 545 h 576"/>
                    <a:gd name="T10" fmla="*/ 213 w 401"/>
                    <a:gd name="T11" fmla="*/ 326 h 576"/>
                    <a:gd name="T12" fmla="*/ 332 w 401"/>
                    <a:gd name="T13" fmla="*/ 576 h 576"/>
                    <a:gd name="T14" fmla="*/ 303 w 401"/>
                    <a:gd name="T15" fmla="*/ 411 h 576"/>
                    <a:gd name="T16" fmla="*/ 275 w 401"/>
                    <a:gd name="T17" fmla="*/ 185 h 576"/>
                    <a:gd name="T18" fmla="*/ 401 w 401"/>
                    <a:gd name="T19" fmla="*/ 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1" h="576">
                      <a:moveTo>
                        <a:pt x="401" y="44"/>
                      </a:moveTo>
                      <a:cubicBezTo>
                        <a:pt x="278" y="19"/>
                        <a:pt x="241" y="69"/>
                        <a:pt x="213" y="106"/>
                      </a:cubicBezTo>
                      <a:cubicBezTo>
                        <a:pt x="181" y="63"/>
                        <a:pt x="138" y="3"/>
                        <a:pt x="0" y="0"/>
                      </a:cubicBezTo>
                      <a:cubicBezTo>
                        <a:pt x="5" y="2"/>
                        <a:pt x="11" y="6"/>
                        <a:pt x="16" y="8"/>
                      </a:cubicBezTo>
                      <a:cubicBezTo>
                        <a:pt x="214" y="117"/>
                        <a:pt x="178" y="216"/>
                        <a:pt x="57" y="545"/>
                      </a:cubicBezTo>
                      <a:cubicBezTo>
                        <a:pt x="188" y="369"/>
                        <a:pt x="188" y="369"/>
                        <a:pt x="213" y="326"/>
                      </a:cubicBezTo>
                      <a:cubicBezTo>
                        <a:pt x="251" y="410"/>
                        <a:pt x="295" y="491"/>
                        <a:pt x="332" y="576"/>
                      </a:cubicBezTo>
                      <a:cubicBezTo>
                        <a:pt x="324" y="522"/>
                        <a:pt x="320" y="495"/>
                        <a:pt x="303" y="411"/>
                      </a:cubicBezTo>
                      <a:cubicBezTo>
                        <a:pt x="281" y="309"/>
                        <a:pt x="267" y="242"/>
                        <a:pt x="275" y="185"/>
                      </a:cubicBezTo>
                      <a:cubicBezTo>
                        <a:pt x="285" y="104"/>
                        <a:pt x="341" y="70"/>
                        <a:pt x="40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0" name="Freeform 8"/>
                <p:cNvSpPr>
                  <a:spLocks/>
                </p:cNvSpPr>
                <p:nvPr/>
              </p:nvSpPr>
              <p:spPr bwMode="auto">
                <a:xfrm>
                  <a:off x="-563563" y="4419600"/>
                  <a:ext cx="36513" cy="53975"/>
                </a:xfrm>
                <a:custGeom>
                  <a:avLst/>
                  <a:gdLst>
                    <a:gd name="T0" fmla="*/ 62 w 82"/>
                    <a:gd name="T1" fmla="*/ 88 h 111"/>
                    <a:gd name="T2" fmla="*/ 31 w 82"/>
                    <a:gd name="T3" fmla="*/ 1 h 111"/>
                    <a:gd name="T4" fmla="*/ 3 w 82"/>
                    <a:gd name="T5" fmla="*/ 48 h 111"/>
                    <a:gd name="T6" fmla="*/ 62 w 82"/>
                    <a:gd name="T7" fmla="*/ 88 h 111"/>
                  </a:gdLst>
                  <a:ahLst/>
                  <a:cxnLst>
                    <a:cxn ang="0">
                      <a:pos x="T0" y="T1"/>
                    </a:cxn>
                    <a:cxn ang="0">
                      <a:pos x="T2" y="T3"/>
                    </a:cxn>
                    <a:cxn ang="0">
                      <a:pos x="T4" y="T5"/>
                    </a:cxn>
                    <a:cxn ang="0">
                      <a:pos x="T6" y="T7"/>
                    </a:cxn>
                  </a:cxnLst>
                  <a:rect l="0" t="0" r="r" b="b"/>
                  <a:pathLst>
                    <a:path w="82" h="111">
                      <a:moveTo>
                        <a:pt x="62" y="88"/>
                      </a:moveTo>
                      <a:cubicBezTo>
                        <a:pt x="82" y="63"/>
                        <a:pt x="67" y="8"/>
                        <a:pt x="31" y="1"/>
                      </a:cubicBezTo>
                      <a:cubicBezTo>
                        <a:pt x="5" y="0"/>
                        <a:pt x="0" y="29"/>
                        <a:pt x="3" y="48"/>
                      </a:cubicBezTo>
                      <a:cubicBezTo>
                        <a:pt x="10" y="88"/>
                        <a:pt x="43" y="111"/>
                        <a:pt x="62"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1" name="Freeform 9"/>
                <p:cNvSpPr>
                  <a:spLocks/>
                </p:cNvSpPr>
                <p:nvPr/>
              </p:nvSpPr>
              <p:spPr bwMode="auto">
                <a:xfrm>
                  <a:off x="-822326" y="4443413"/>
                  <a:ext cx="180975" cy="295275"/>
                </a:xfrm>
                <a:custGeom>
                  <a:avLst/>
                  <a:gdLst>
                    <a:gd name="T0" fmla="*/ 406 w 410"/>
                    <a:gd name="T1" fmla="*/ 0 h 611"/>
                    <a:gd name="T2" fmla="*/ 203 w 410"/>
                    <a:gd name="T3" fmla="*/ 129 h 611"/>
                    <a:gd name="T4" fmla="*/ 0 w 410"/>
                    <a:gd name="T5" fmla="*/ 92 h 611"/>
                    <a:gd name="T6" fmla="*/ 14 w 410"/>
                    <a:gd name="T7" fmla="*/ 95 h 611"/>
                    <a:gd name="T8" fmla="*/ 149 w 410"/>
                    <a:gd name="T9" fmla="*/ 215 h 611"/>
                    <a:gd name="T10" fmla="*/ 156 w 410"/>
                    <a:gd name="T11" fmla="*/ 318 h 611"/>
                    <a:gd name="T12" fmla="*/ 131 w 410"/>
                    <a:gd name="T13" fmla="*/ 611 h 611"/>
                    <a:gd name="T14" fmla="*/ 228 w 410"/>
                    <a:gd name="T15" fmla="*/ 348 h 611"/>
                    <a:gd name="T16" fmla="*/ 410 w 410"/>
                    <a:gd name="T17" fmla="*/ 548 h 611"/>
                    <a:gd name="T18" fmla="*/ 406 w 410"/>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0" h="611">
                      <a:moveTo>
                        <a:pt x="406" y="0"/>
                      </a:moveTo>
                      <a:cubicBezTo>
                        <a:pt x="268" y="18"/>
                        <a:pt x="231" y="82"/>
                        <a:pt x="203" y="129"/>
                      </a:cubicBezTo>
                      <a:cubicBezTo>
                        <a:pt x="170" y="95"/>
                        <a:pt x="125" y="49"/>
                        <a:pt x="0" y="92"/>
                      </a:cubicBezTo>
                      <a:cubicBezTo>
                        <a:pt x="4" y="93"/>
                        <a:pt x="9" y="94"/>
                        <a:pt x="14" y="95"/>
                      </a:cubicBezTo>
                      <a:cubicBezTo>
                        <a:pt x="42" y="103"/>
                        <a:pt x="128" y="126"/>
                        <a:pt x="149" y="215"/>
                      </a:cubicBezTo>
                      <a:cubicBezTo>
                        <a:pt x="153" y="232"/>
                        <a:pt x="159" y="258"/>
                        <a:pt x="156" y="318"/>
                      </a:cubicBezTo>
                      <a:cubicBezTo>
                        <a:pt x="152" y="416"/>
                        <a:pt x="136" y="513"/>
                        <a:pt x="131" y="611"/>
                      </a:cubicBezTo>
                      <a:cubicBezTo>
                        <a:pt x="161" y="522"/>
                        <a:pt x="199" y="436"/>
                        <a:pt x="228" y="348"/>
                      </a:cubicBezTo>
                      <a:cubicBezTo>
                        <a:pt x="249" y="375"/>
                        <a:pt x="249" y="375"/>
                        <a:pt x="410" y="548"/>
                      </a:cubicBezTo>
                      <a:cubicBezTo>
                        <a:pt x="245" y="215"/>
                        <a:pt x="205" y="136"/>
                        <a:pt x="4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2" name="Freeform 10"/>
                <p:cNvSpPr>
                  <a:spLocks/>
                </p:cNvSpPr>
                <p:nvPr/>
              </p:nvSpPr>
              <p:spPr bwMode="auto">
                <a:xfrm>
                  <a:off x="-749301" y="4429125"/>
                  <a:ext cx="34925" cy="55563"/>
                </a:xfrm>
                <a:custGeom>
                  <a:avLst/>
                  <a:gdLst>
                    <a:gd name="T0" fmla="*/ 56 w 80"/>
                    <a:gd name="T1" fmla="*/ 86 h 115"/>
                    <a:gd name="T2" fmla="*/ 39 w 80"/>
                    <a:gd name="T3" fmla="*/ 3 h 115"/>
                    <a:gd name="T4" fmla="*/ 36 w 80"/>
                    <a:gd name="T5" fmla="*/ 3 h 115"/>
                    <a:gd name="T6" fmla="*/ 2 w 80"/>
                    <a:gd name="T7" fmla="*/ 62 h 115"/>
                    <a:gd name="T8" fmla="*/ 56 w 80"/>
                    <a:gd name="T9" fmla="*/ 86 h 115"/>
                  </a:gdLst>
                  <a:ahLst/>
                  <a:cxnLst>
                    <a:cxn ang="0">
                      <a:pos x="T0" y="T1"/>
                    </a:cxn>
                    <a:cxn ang="0">
                      <a:pos x="T2" y="T3"/>
                    </a:cxn>
                    <a:cxn ang="0">
                      <a:pos x="T4" y="T5"/>
                    </a:cxn>
                    <a:cxn ang="0">
                      <a:pos x="T6" y="T7"/>
                    </a:cxn>
                    <a:cxn ang="0">
                      <a:pos x="T8" y="T9"/>
                    </a:cxn>
                  </a:cxnLst>
                  <a:rect l="0" t="0" r="r" b="b"/>
                  <a:pathLst>
                    <a:path w="80" h="115">
                      <a:moveTo>
                        <a:pt x="56" y="86"/>
                      </a:moveTo>
                      <a:cubicBezTo>
                        <a:pt x="80" y="56"/>
                        <a:pt x="73" y="0"/>
                        <a:pt x="39" y="3"/>
                      </a:cubicBezTo>
                      <a:cubicBezTo>
                        <a:pt x="36" y="3"/>
                        <a:pt x="36" y="3"/>
                        <a:pt x="36" y="3"/>
                      </a:cubicBezTo>
                      <a:cubicBezTo>
                        <a:pt x="11" y="10"/>
                        <a:pt x="0" y="39"/>
                        <a:pt x="2" y="62"/>
                      </a:cubicBezTo>
                      <a:cubicBezTo>
                        <a:pt x="4" y="96"/>
                        <a:pt x="33" y="115"/>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3" name="Freeform 11"/>
                <p:cNvSpPr>
                  <a:spLocks/>
                </p:cNvSpPr>
                <p:nvPr/>
              </p:nvSpPr>
              <p:spPr bwMode="auto">
                <a:xfrm>
                  <a:off x="-952501" y="4489450"/>
                  <a:ext cx="163513" cy="330200"/>
                </a:xfrm>
                <a:custGeom>
                  <a:avLst/>
                  <a:gdLst>
                    <a:gd name="T0" fmla="*/ 287 w 370"/>
                    <a:gd name="T1" fmla="*/ 0 h 681"/>
                    <a:gd name="T2" fmla="*/ 123 w 370"/>
                    <a:gd name="T3" fmla="*/ 194 h 681"/>
                    <a:gd name="T4" fmla="*/ 0 w 370"/>
                    <a:gd name="T5" fmla="*/ 205 h 681"/>
                    <a:gd name="T6" fmla="*/ 6 w 370"/>
                    <a:gd name="T7" fmla="*/ 206 h 681"/>
                    <a:gd name="T8" fmla="*/ 88 w 370"/>
                    <a:gd name="T9" fmla="*/ 283 h 681"/>
                    <a:gd name="T10" fmla="*/ 174 w 370"/>
                    <a:gd name="T11" fmla="*/ 681 h 681"/>
                    <a:gd name="T12" fmla="*/ 170 w 370"/>
                    <a:gd name="T13" fmla="*/ 403 h 681"/>
                    <a:gd name="T14" fmla="*/ 370 w 370"/>
                    <a:gd name="T15" fmla="*/ 539 h 681"/>
                    <a:gd name="T16" fmla="*/ 287 w 370"/>
                    <a:gd name="T17"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681">
                      <a:moveTo>
                        <a:pt x="287" y="0"/>
                      </a:moveTo>
                      <a:cubicBezTo>
                        <a:pt x="167" y="62"/>
                        <a:pt x="142" y="138"/>
                        <a:pt x="123" y="194"/>
                      </a:cubicBezTo>
                      <a:cubicBezTo>
                        <a:pt x="100" y="171"/>
                        <a:pt x="66" y="135"/>
                        <a:pt x="0" y="205"/>
                      </a:cubicBezTo>
                      <a:cubicBezTo>
                        <a:pt x="2" y="206"/>
                        <a:pt x="4" y="206"/>
                        <a:pt x="6" y="206"/>
                      </a:cubicBezTo>
                      <a:cubicBezTo>
                        <a:pt x="45" y="212"/>
                        <a:pt x="72" y="237"/>
                        <a:pt x="88" y="283"/>
                      </a:cubicBezTo>
                      <a:cubicBezTo>
                        <a:pt x="134" y="412"/>
                        <a:pt x="132" y="551"/>
                        <a:pt x="174" y="681"/>
                      </a:cubicBezTo>
                      <a:cubicBezTo>
                        <a:pt x="164" y="592"/>
                        <a:pt x="165" y="556"/>
                        <a:pt x="170" y="403"/>
                      </a:cubicBezTo>
                      <a:cubicBezTo>
                        <a:pt x="216" y="446"/>
                        <a:pt x="242" y="465"/>
                        <a:pt x="370" y="539"/>
                      </a:cubicBezTo>
                      <a:cubicBezTo>
                        <a:pt x="185" y="341"/>
                        <a:pt x="90" y="218"/>
                        <a:pt x="2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4" name="Freeform 12"/>
                <p:cNvSpPr>
                  <a:spLocks/>
                </p:cNvSpPr>
                <p:nvPr/>
              </p:nvSpPr>
              <p:spPr bwMode="auto">
                <a:xfrm>
                  <a:off x="-909638" y="4505325"/>
                  <a:ext cx="25400" cy="55563"/>
                </a:xfrm>
                <a:custGeom>
                  <a:avLst/>
                  <a:gdLst>
                    <a:gd name="T0" fmla="*/ 25 w 58"/>
                    <a:gd name="T1" fmla="*/ 101 h 114"/>
                    <a:gd name="T2" fmla="*/ 38 w 58"/>
                    <a:gd name="T3" fmla="*/ 1 h 114"/>
                    <a:gd name="T4" fmla="*/ 29 w 58"/>
                    <a:gd name="T5" fmla="*/ 4 h 114"/>
                    <a:gd name="T6" fmla="*/ 0 w 58"/>
                    <a:gd name="T7" fmla="*/ 74 h 114"/>
                    <a:gd name="T8" fmla="*/ 25 w 58"/>
                    <a:gd name="T9" fmla="*/ 101 h 114"/>
                  </a:gdLst>
                  <a:ahLst/>
                  <a:cxnLst>
                    <a:cxn ang="0">
                      <a:pos x="T0" y="T1"/>
                    </a:cxn>
                    <a:cxn ang="0">
                      <a:pos x="T2" y="T3"/>
                    </a:cxn>
                    <a:cxn ang="0">
                      <a:pos x="T4" y="T5"/>
                    </a:cxn>
                    <a:cxn ang="0">
                      <a:pos x="T6" y="T7"/>
                    </a:cxn>
                    <a:cxn ang="0">
                      <a:pos x="T8" y="T9"/>
                    </a:cxn>
                  </a:cxnLst>
                  <a:rect l="0" t="0" r="r" b="b"/>
                  <a:pathLst>
                    <a:path w="58" h="114">
                      <a:moveTo>
                        <a:pt x="25" y="101"/>
                      </a:moveTo>
                      <a:cubicBezTo>
                        <a:pt x="48" y="80"/>
                        <a:pt x="58" y="3"/>
                        <a:pt x="38" y="1"/>
                      </a:cubicBezTo>
                      <a:cubicBezTo>
                        <a:pt x="35" y="0"/>
                        <a:pt x="32" y="2"/>
                        <a:pt x="29" y="4"/>
                      </a:cubicBezTo>
                      <a:cubicBezTo>
                        <a:pt x="12" y="18"/>
                        <a:pt x="1" y="51"/>
                        <a:pt x="0" y="74"/>
                      </a:cubicBezTo>
                      <a:cubicBezTo>
                        <a:pt x="0" y="101"/>
                        <a:pt x="12" y="114"/>
                        <a:pt x="2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5" name="Freeform 13"/>
                <p:cNvSpPr>
                  <a:spLocks/>
                </p:cNvSpPr>
                <p:nvPr/>
              </p:nvSpPr>
              <p:spPr bwMode="auto">
                <a:xfrm>
                  <a:off x="-1004888" y="4591050"/>
                  <a:ext cx="115888" cy="330200"/>
                </a:xfrm>
                <a:custGeom>
                  <a:avLst/>
                  <a:gdLst>
                    <a:gd name="T0" fmla="*/ 189 w 263"/>
                    <a:gd name="T1" fmla="*/ 659 h 681"/>
                    <a:gd name="T2" fmla="*/ 103 w 263"/>
                    <a:gd name="T3" fmla="*/ 423 h 681"/>
                    <a:gd name="T4" fmla="*/ 263 w 263"/>
                    <a:gd name="T5" fmla="*/ 506 h 681"/>
                    <a:gd name="T6" fmla="*/ 114 w 263"/>
                    <a:gd name="T7" fmla="*/ 0 h 681"/>
                    <a:gd name="T8" fmla="*/ 44 w 263"/>
                    <a:gd name="T9" fmla="*/ 228 h 681"/>
                    <a:gd name="T10" fmla="*/ 31 w 263"/>
                    <a:gd name="T11" fmla="*/ 205 h 681"/>
                    <a:gd name="T12" fmla="*/ 27 w 263"/>
                    <a:gd name="T13" fmla="*/ 207 h 681"/>
                    <a:gd name="T14" fmla="*/ 23 w 263"/>
                    <a:gd name="T15" fmla="*/ 225 h 681"/>
                    <a:gd name="T16" fmla="*/ 21 w 263"/>
                    <a:gd name="T17" fmla="*/ 258 h 681"/>
                    <a:gd name="T18" fmla="*/ 201 w 263"/>
                    <a:gd name="T19" fmla="*/ 681 h 681"/>
                    <a:gd name="T20" fmla="*/ 189 w 263"/>
                    <a:gd name="T21" fmla="*/ 65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681">
                      <a:moveTo>
                        <a:pt x="189" y="659"/>
                      </a:moveTo>
                      <a:cubicBezTo>
                        <a:pt x="142" y="568"/>
                        <a:pt x="118" y="481"/>
                        <a:pt x="103" y="423"/>
                      </a:cubicBezTo>
                      <a:cubicBezTo>
                        <a:pt x="138" y="453"/>
                        <a:pt x="163" y="471"/>
                        <a:pt x="263" y="506"/>
                      </a:cubicBezTo>
                      <a:cubicBezTo>
                        <a:pt x="114" y="394"/>
                        <a:pt x="0" y="279"/>
                        <a:pt x="114" y="0"/>
                      </a:cubicBezTo>
                      <a:cubicBezTo>
                        <a:pt x="54" y="86"/>
                        <a:pt x="48" y="168"/>
                        <a:pt x="44" y="228"/>
                      </a:cubicBezTo>
                      <a:cubicBezTo>
                        <a:pt x="41" y="221"/>
                        <a:pt x="36" y="211"/>
                        <a:pt x="31" y="205"/>
                      </a:cubicBezTo>
                      <a:cubicBezTo>
                        <a:pt x="27" y="207"/>
                        <a:pt x="27" y="207"/>
                        <a:pt x="27" y="207"/>
                      </a:cubicBezTo>
                      <a:cubicBezTo>
                        <a:pt x="25" y="212"/>
                        <a:pt x="23" y="220"/>
                        <a:pt x="23" y="225"/>
                      </a:cubicBezTo>
                      <a:cubicBezTo>
                        <a:pt x="21" y="258"/>
                        <a:pt x="21" y="258"/>
                        <a:pt x="21" y="258"/>
                      </a:cubicBezTo>
                      <a:cubicBezTo>
                        <a:pt x="26" y="282"/>
                        <a:pt x="74" y="497"/>
                        <a:pt x="201" y="681"/>
                      </a:cubicBezTo>
                      <a:cubicBezTo>
                        <a:pt x="197" y="675"/>
                        <a:pt x="192" y="666"/>
                        <a:pt x="189" y="6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6" name="Freeform 14"/>
                <p:cNvSpPr>
                  <a:spLocks/>
                </p:cNvSpPr>
                <p:nvPr/>
              </p:nvSpPr>
              <p:spPr bwMode="auto">
                <a:xfrm>
                  <a:off x="-990601" y="4619625"/>
                  <a:ext cx="9525" cy="55563"/>
                </a:xfrm>
                <a:custGeom>
                  <a:avLst/>
                  <a:gdLst>
                    <a:gd name="T0" fmla="*/ 21 w 22"/>
                    <a:gd name="T1" fmla="*/ 0 h 113"/>
                    <a:gd name="T2" fmla="*/ 20 w 22"/>
                    <a:gd name="T3" fmla="*/ 0 h 113"/>
                    <a:gd name="T4" fmla="*/ 18 w 22"/>
                    <a:gd name="T5" fmla="*/ 4 h 113"/>
                    <a:gd name="T6" fmla="*/ 2 w 22"/>
                    <a:gd name="T7" fmla="*/ 82 h 113"/>
                    <a:gd name="T8" fmla="*/ 4 w 22"/>
                    <a:gd name="T9" fmla="*/ 113 h 113"/>
                    <a:gd name="T10" fmla="*/ 21 w 22"/>
                    <a:gd name="T11" fmla="*/ 0 h 113"/>
                  </a:gdLst>
                  <a:ahLst/>
                  <a:cxnLst>
                    <a:cxn ang="0">
                      <a:pos x="T0" y="T1"/>
                    </a:cxn>
                    <a:cxn ang="0">
                      <a:pos x="T2" y="T3"/>
                    </a:cxn>
                    <a:cxn ang="0">
                      <a:pos x="T4" y="T5"/>
                    </a:cxn>
                    <a:cxn ang="0">
                      <a:pos x="T6" y="T7"/>
                    </a:cxn>
                    <a:cxn ang="0">
                      <a:pos x="T8" y="T9"/>
                    </a:cxn>
                    <a:cxn ang="0">
                      <a:pos x="T10" y="T11"/>
                    </a:cxn>
                  </a:cxnLst>
                  <a:rect l="0" t="0" r="r" b="b"/>
                  <a:pathLst>
                    <a:path w="22" h="113">
                      <a:moveTo>
                        <a:pt x="21" y="0"/>
                      </a:moveTo>
                      <a:cubicBezTo>
                        <a:pt x="20" y="0"/>
                        <a:pt x="20" y="0"/>
                        <a:pt x="20" y="0"/>
                      </a:cubicBezTo>
                      <a:cubicBezTo>
                        <a:pt x="19" y="1"/>
                        <a:pt x="19" y="2"/>
                        <a:pt x="18" y="4"/>
                      </a:cubicBezTo>
                      <a:cubicBezTo>
                        <a:pt x="12" y="22"/>
                        <a:pt x="5" y="56"/>
                        <a:pt x="2" y="82"/>
                      </a:cubicBezTo>
                      <a:cubicBezTo>
                        <a:pt x="2" y="87"/>
                        <a:pt x="0" y="111"/>
                        <a:pt x="4" y="113"/>
                      </a:cubicBezTo>
                      <a:cubicBezTo>
                        <a:pt x="12" y="111"/>
                        <a:pt x="22" y="7"/>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7" name="Freeform 15"/>
                <p:cNvSpPr>
                  <a:spLocks/>
                </p:cNvSpPr>
                <p:nvPr/>
              </p:nvSpPr>
              <p:spPr bwMode="auto">
                <a:xfrm>
                  <a:off x="-360363" y="4551363"/>
                  <a:ext cx="104775" cy="331788"/>
                </a:xfrm>
                <a:custGeom>
                  <a:avLst/>
                  <a:gdLst>
                    <a:gd name="T0" fmla="*/ 200 w 236"/>
                    <a:gd name="T1" fmla="*/ 190 h 684"/>
                    <a:gd name="T2" fmla="*/ 189 w 236"/>
                    <a:gd name="T3" fmla="*/ 214 h 684"/>
                    <a:gd name="T4" fmla="*/ 96 w 236"/>
                    <a:gd name="T5" fmla="*/ 0 h 684"/>
                    <a:gd name="T6" fmla="*/ 97 w 236"/>
                    <a:gd name="T7" fmla="*/ 8 h 684"/>
                    <a:gd name="T8" fmla="*/ 0 w 236"/>
                    <a:gd name="T9" fmla="*/ 512 h 684"/>
                    <a:gd name="T10" fmla="*/ 154 w 236"/>
                    <a:gd name="T11" fmla="*/ 414 h 684"/>
                    <a:gd name="T12" fmla="*/ 87 w 236"/>
                    <a:gd name="T13" fmla="*/ 684 h 684"/>
                    <a:gd name="T14" fmla="*/ 216 w 236"/>
                    <a:gd name="T15" fmla="*/ 243 h 684"/>
                    <a:gd name="T16" fmla="*/ 211 w 236"/>
                    <a:gd name="T17" fmla="*/ 210 h 684"/>
                    <a:gd name="T18" fmla="*/ 200 w 236"/>
                    <a:gd name="T19" fmla="*/ 1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684">
                      <a:moveTo>
                        <a:pt x="200" y="190"/>
                      </a:moveTo>
                      <a:cubicBezTo>
                        <a:pt x="195" y="196"/>
                        <a:pt x="191" y="207"/>
                        <a:pt x="189" y="214"/>
                      </a:cubicBezTo>
                      <a:cubicBezTo>
                        <a:pt x="178" y="155"/>
                        <a:pt x="164" y="81"/>
                        <a:pt x="96" y="0"/>
                      </a:cubicBezTo>
                      <a:cubicBezTo>
                        <a:pt x="96" y="3"/>
                        <a:pt x="97" y="6"/>
                        <a:pt x="97" y="8"/>
                      </a:cubicBezTo>
                      <a:cubicBezTo>
                        <a:pt x="236" y="265"/>
                        <a:pt x="135" y="388"/>
                        <a:pt x="0" y="512"/>
                      </a:cubicBezTo>
                      <a:cubicBezTo>
                        <a:pt x="97" y="469"/>
                        <a:pt x="122" y="449"/>
                        <a:pt x="154" y="414"/>
                      </a:cubicBezTo>
                      <a:cubicBezTo>
                        <a:pt x="139" y="521"/>
                        <a:pt x="125" y="588"/>
                        <a:pt x="87" y="684"/>
                      </a:cubicBezTo>
                      <a:cubicBezTo>
                        <a:pt x="195" y="480"/>
                        <a:pt x="215" y="253"/>
                        <a:pt x="216" y="243"/>
                      </a:cubicBezTo>
                      <a:cubicBezTo>
                        <a:pt x="211" y="210"/>
                        <a:pt x="211" y="210"/>
                        <a:pt x="211" y="210"/>
                      </a:cubicBezTo>
                      <a:cubicBezTo>
                        <a:pt x="206" y="193"/>
                        <a:pt x="206" y="193"/>
                        <a:pt x="200"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8" name="Freeform 16"/>
                <p:cNvSpPr>
                  <a:spLocks/>
                </p:cNvSpPr>
                <p:nvPr/>
              </p:nvSpPr>
              <p:spPr bwMode="auto">
                <a:xfrm>
                  <a:off x="-290513" y="4576763"/>
                  <a:ext cx="17463" cy="53975"/>
                </a:xfrm>
                <a:custGeom>
                  <a:avLst/>
                  <a:gdLst>
                    <a:gd name="T0" fmla="*/ 30 w 38"/>
                    <a:gd name="T1" fmla="*/ 111 h 111"/>
                    <a:gd name="T2" fmla="*/ 4 w 38"/>
                    <a:gd name="T3" fmla="*/ 4 h 111"/>
                    <a:gd name="T4" fmla="*/ 2 w 38"/>
                    <a:gd name="T5" fmla="*/ 0 h 111"/>
                    <a:gd name="T6" fmla="*/ 1 w 38"/>
                    <a:gd name="T7" fmla="*/ 0 h 111"/>
                    <a:gd name="T8" fmla="*/ 8 w 38"/>
                    <a:gd name="T9" fmla="*/ 38 h 111"/>
                    <a:gd name="T10" fmla="*/ 30 w 38"/>
                    <a:gd name="T11" fmla="*/ 111 h 111"/>
                  </a:gdLst>
                  <a:ahLst/>
                  <a:cxnLst>
                    <a:cxn ang="0">
                      <a:pos x="T0" y="T1"/>
                    </a:cxn>
                    <a:cxn ang="0">
                      <a:pos x="T2" y="T3"/>
                    </a:cxn>
                    <a:cxn ang="0">
                      <a:pos x="T4" y="T5"/>
                    </a:cxn>
                    <a:cxn ang="0">
                      <a:pos x="T6" y="T7"/>
                    </a:cxn>
                    <a:cxn ang="0">
                      <a:pos x="T8" y="T9"/>
                    </a:cxn>
                    <a:cxn ang="0">
                      <a:pos x="T10" y="T11"/>
                    </a:cxn>
                  </a:cxnLst>
                  <a:rect l="0" t="0" r="r" b="b"/>
                  <a:pathLst>
                    <a:path w="38" h="111">
                      <a:moveTo>
                        <a:pt x="30" y="111"/>
                      </a:moveTo>
                      <a:cubicBezTo>
                        <a:pt x="38" y="106"/>
                        <a:pt x="21" y="40"/>
                        <a:pt x="4" y="4"/>
                      </a:cubicBezTo>
                      <a:cubicBezTo>
                        <a:pt x="3" y="1"/>
                        <a:pt x="3" y="1"/>
                        <a:pt x="2" y="0"/>
                      </a:cubicBezTo>
                      <a:cubicBezTo>
                        <a:pt x="1" y="0"/>
                        <a:pt x="1" y="0"/>
                        <a:pt x="1" y="0"/>
                      </a:cubicBezTo>
                      <a:cubicBezTo>
                        <a:pt x="1" y="1"/>
                        <a:pt x="0" y="3"/>
                        <a:pt x="8" y="38"/>
                      </a:cubicBezTo>
                      <a:cubicBezTo>
                        <a:pt x="19" y="87"/>
                        <a:pt x="26" y="110"/>
                        <a:pt x="3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9" name="Freeform 17"/>
                <p:cNvSpPr>
                  <a:spLocks/>
                </p:cNvSpPr>
                <p:nvPr/>
              </p:nvSpPr>
              <p:spPr bwMode="auto">
                <a:xfrm>
                  <a:off x="-266701" y="4652963"/>
                  <a:ext cx="1588" cy="15875"/>
                </a:xfrm>
                <a:custGeom>
                  <a:avLst/>
                  <a:gdLst>
                    <a:gd name="T0" fmla="*/ 5 w 5"/>
                    <a:gd name="T1" fmla="*/ 33 h 33"/>
                    <a:gd name="T2" fmla="*/ 0 w 5"/>
                    <a:gd name="T3" fmla="*/ 0 h 33"/>
                    <a:gd name="T4" fmla="*/ 3 w 5"/>
                    <a:gd name="T5" fmla="*/ 31 h 33"/>
                    <a:gd name="T6" fmla="*/ 5 w 5"/>
                    <a:gd name="T7" fmla="*/ 33 h 33"/>
                  </a:gdLst>
                  <a:ahLst/>
                  <a:cxnLst>
                    <a:cxn ang="0">
                      <a:pos x="T0" y="T1"/>
                    </a:cxn>
                    <a:cxn ang="0">
                      <a:pos x="T2" y="T3"/>
                    </a:cxn>
                    <a:cxn ang="0">
                      <a:pos x="T4" y="T5"/>
                    </a:cxn>
                    <a:cxn ang="0">
                      <a:pos x="T6" y="T7"/>
                    </a:cxn>
                  </a:cxnLst>
                  <a:rect l="0" t="0" r="r" b="b"/>
                  <a:pathLst>
                    <a:path w="5" h="33">
                      <a:moveTo>
                        <a:pt x="5" y="33"/>
                      </a:moveTo>
                      <a:cubicBezTo>
                        <a:pt x="0" y="0"/>
                        <a:pt x="0" y="0"/>
                        <a:pt x="0" y="0"/>
                      </a:cubicBezTo>
                      <a:cubicBezTo>
                        <a:pt x="2" y="11"/>
                        <a:pt x="2" y="21"/>
                        <a:pt x="3" y="31"/>
                      </a:cubicBezTo>
                      <a:cubicBezTo>
                        <a:pt x="5" y="32"/>
                        <a:pt x="5" y="32"/>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0" name="Freeform 18"/>
                <p:cNvSpPr>
                  <a:spLocks/>
                </p:cNvSpPr>
                <p:nvPr/>
              </p:nvSpPr>
              <p:spPr bwMode="auto">
                <a:xfrm>
                  <a:off x="-995363" y="4699000"/>
                  <a:ext cx="0" cy="15875"/>
                </a:xfrm>
                <a:custGeom>
                  <a:avLst/>
                  <a:gdLst>
                    <a:gd name="T0" fmla="*/ 2 w 2"/>
                    <a:gd name="T1" fmla="*/ 0 h 33"/>
                    <a:gd name="T2" fmla="*/ 0 w 2"/>
                    <a:gd name="T3" fmla="*/ 33 h 33"/>
                    <a:gd name="T4" fmla="*/ 1 w 2"/>
                    <a:gd name="T5" fmla="*/ 31 h 33"/>
                    <a:gd name="T6" fmla="*/ 2 w 2"/>
                    <a:gd name="T7" fmla="*/ 31 h 33"/>
                    <a:gd name="T8" fmla="*/ 2 w 2"/>
                    <a:gd name="T9" fmla="*/ 0 h 33"/>
                  </a:gdLst>
                  <a:ahLst/>
                  <a:cxnLst>
                    <a:cxn ang="0">
                      <a:pos x="T0" y="T1"/>
                    </a:cxn>
                    <a:cxn ang="0">
                      <a:pos x="T2" y="T3"/>
                    </a:cxn>
                    <a:cxn ang="0">
                      <a:pos x="T4" y="T5"/>
                    </a:cxn>
                    <a:cxn ang="0">
                      <a:pos x="T6" y="T7"/>
                    </a:cxn>
                    <a:cxn ang="0">
                      <a:pos x="T8" y="T9"/>
                    </a:cxn>
                  </a:cxnLst>
                  <a:rect l="0" t="0" r="r" b="b"/>
                  <a:pathLst>
                    <a:path w="2" h="33">
                      <a:moveTo>
                        <a:pt x="2" y="0"/>
                      </a:moveTo>
                      <a:cubicBezTo>
                        <a:pt x="0" y="33"/>
                        <a:pt x="0" y="33"/>
                        <a:pt x="0" y="33"/>
                      </a:cubicBezTo>
                      <a:cubicBezTo>
                        <a:pt x="1" y="31"/>
                        <a:pt x="1" y="31"/>
                        <a:pt x="1" y="31"/>
                      </a:cubicBezTo>
                      <a:cubicBezTo>
                        <a:pt x="2" y="31"/>
                        <a:pt x="2" y="31"/>
                        <a:pt x="2" y="31"/>
                      </a:cubicBezTo>
                      <a:cubicBezTo>
                        <a:pt x="1" y="17"/>
                        <a:pt x="1" y="17"/>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1" name="Freeform 19"/>
                <p:cNvSpPr>
                  <a:spLocks/>
                </p:cNvSpPr>
                <p:nvPr/>
              </p:nvSpPr>
              <p:spPr bwMode="auto">
                <a:xfrm>
                  <a:off x="-995363" y="4716463"/>
                  <a:ext cx="63500" cy="238125"/>
                </a:xfrm>
                <a:custGeom>
                  <a:avLst/>
                  <a:gdLst>
                    <a:gd name="T0" fmla="*/ 118 w 143"/>
                    <a:gd name="T1" fmla="*/ 253 h 492"/>
                    <a:gd name="T2" fmla="*/ 127 w 143"/>
                    <a:gd name="T3" fmla="*/ 251 h 492"/>
                    <a:gd name="T4" fmla="*/ 38 w 143"/>
                    <a:gd name="T5" fmla="*/ 234 h 492"/>
                    <a:gd name="T6" fmla="*/ 1 w 143"/>
                    <a:gd name="T7" fmla="*/ 0 h 492"/>
                    <a:gd name="T8" fmla="*/ 126 w 143"/>
                    <a:gd name="T9" fmla="*/ 467 h 492"/>
                    <a:gd name="T10" fmla="*/ 143 w 143"/>
                    <a:gd name="T11" fmla="*/ 492 h 492"/>
                    <a:gd name="T12" fmla="*/ 118 w 143"/>
                    <a:gd name="T13" fmla="*/ 253 h 492"/>
                  </a:gdLst>
                  <a:ahLst/>
                  <a:cxnLst>
                    <a:cxn ang="0">
                      <a:pos x="T0" y="T1"/>
                    </a:cxn>
                    <a:cxn ang="0">
                      <a:pos x="T2" y="T3"/>
                    </a:cxn>
                    <a:cxn ang="0">
                      <a:pos x="T4" y="T5"/>
                    </a:cxn>
                    <a:cxn ang="0">
                      <a:pos x="T6" y="T7"/>
                    </a:cxn>
                    <a:cxn ang="0">
                      <a:pos x="T8" y="T9"/>
                    </a:cxn>
                    <a:cxn ang="0">
                      <a:pos x="T10" y="T11"/>
                    </a:cxn>
                    <a:cxn ang="0">
                      <a:pos x="T12" y="T13"/>
                    </a:cxn>
                  </a:cxnLst>
                  <a:rect l="0" t="0" r="r" b="b"/>
                  <a:pathLst>
                    <a:path w="143" h="492">
                      <a:moveTo>
                        <a:pt x="118" y="253"/>
                      </a:moveTo>
                      <a:cubicBezTo>
                        <a:pt x="121" y="252"/>
                        <a:pt x="124" y="252"/>
                        <a:pt x="127" y="251"/>
                      </a:cubicBezTo>
                      <a:cubicBezTo>
                        <a:pt x="55" y="191"/>
                        <a:pt x="46" y="205"/>
                        <a:pt x="38" y="234"/>
                      </a:cubicBezTo>
                      <a:cubicBezTo>
                        <a:pt x="21" y="154"/>
                        <a:pt x="5" y="71"/>
                        <a:pt x="1" y="0"/>
                      </a:cubicBezTo>
                      <a:cubicBezTo>
                        <a:pt x="0" y="164"/>
                        <a:pt x="28" y="308"/>
                        <a:pt x="126" y="467"/>
                      </a:cubicBezTo>
                      <a:cubicBezTo>
                        <a:pt x="131" y="474"/>
                        <a:pt x="137" y="483"/>
                        <a:pt x="143" y="492"/>
                      </a:cubicBezTo>
                      <a:cubicBezTo>
                        <a:pt x="100" y="427"/>
                        <a:pt x="12" y="277"/>
                        <a:pt x="118"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2" name="Freeform 20"/>
                <p:cNvSpPr>
                  <a:spLocks/>
                </p:cNvSpPr>
                <p:nvPr/>
              </p:nvSpPr>
              <p:spPr bwMode="auto">
                <a:xfrm>
                  <a:off x="-985838" y="4743450"/>
                  <a:ext cx="14288" cy="61913"/>
                </a:xfrm>
                <a:custGeom>
                  <a:avLst/>
                  <a:gdLst>
                    <a:gd name="T0" fmla="*/ 27 w 34"/>
                    <a:gd name="T1" fmla="*/ 90 h 127"/>
                    <a:gd name="T2" fmla="*/ 24 w 34"/>
                    <a:gd name="T3" fmla="*/ 8 h 127"/>
                    <a:gd name="T4" fmla="*/ 21 w 34"/>
                    <a:gd name="T5" fmla="*/ 5 h 127"/>
                    <a:gd name="T6" fmla="*/ 15 w 34"/>
                    <a:gd name="T7" fmla="*/ 121 h 127"/>
                    <a:gd name="T8" fmla="*/ 27 w 34"/>
                    <a:gd name="T9" fmla="*/ 90 h 127"/>
                  </a:gdLst>
                  <a:ahLst/>
                  <a:cxnLst>
                    <a:cxn ang="0">
                      <a:pos x="T0" y="T1"/>
                    </a:cxn>
                    <a:cxn ang="0">
                      <a:pos x="T2" y="T3"/>
                    </a:cxn>
                    <a:cxn ang="0">
                      <a:pos x="T4" y="T5"/>
                    </a:cxn>
                    <a:cxn ang="0">
                      <a:pos x="T6" y="T7"/>
                    </a:cxn>
                    <a:cxn ang="0">
                      <a:pos x="T8" y="T9"/>
                    </a:cxn>
                  </a:cxnLst>
                  <a:rect l="0" t="0" r="r" b="b"/>
                  <a:pathLst>
                    <a:path w="34" h="127">
                      <a:moveTo>
                        <a:pt x="27" y="90"/>
                      </a:moveTo>
                      <a:cubicBezTo>
                        <a:pt x="27" y="88"/>
                        <a:pt x="34" y="30"/>
                        <a:pt x="24" y="8"/>
                      </a:cubicBezTo>
                      <a:cubicBezTo>
                        <a:pt x="24" y="7"/>
                        <a:pt x="22" y="5"/>
                        <a:pt x="21" y="5"/>
                      </a:cubicBezTo>
                      <a:cubicBezTo>
                        <a:pt x="5" y="0"/>
                        <a:pt x="0" y="98"/>
                        <a:pt x="15" y="121"/>
                      </a:cubicBezTo>
                      <a:cubicBezTo>
                        <a:pt x="20" y="127"/>
                        <a:pt x="24" y="116"/>
                        <a:pt x="27"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3" name="Freeform 21"/>
                <p:cNvSpPr>
                  <a:spLocks/>
                </p:cNvSpPr>
                <p:nvPr/>
              </p:nvSpPr>
              <p:spPr bwMode="auto">
                <a:xfrm>
                  <a:off x="-936626" y="4840288"/>
                  <a:ext cx="169863" cy="254000"/>
                </a:xfrm>
                <a:custGeom>
                  <a:avLst/>
                  <a:gdLst>
                    <a:gd name="T0" fmla="*/ 204 w 385"/>
                    <a:gd name="T1" fmla="*/ 313 h 524"/>
                    <a:gd name="T2" fmla="*/ 299 w 385"/>
                    <a:gd name="T3" fmla="*/ 175 h 524"/>
                    <a:gd name="T4" fmla="*/ 312 w 385"/>
                    <a:gd name="T5" fmla="*/ 168 h 524"/>
                    <a:gd name="T6" fmla="*/ 143 w 385"/>
                    <a:gd name="T7" fmla="*/ 204 h 524"/>
                    <a:gd name="T8" fmla="*/ 0 w 385"/>
                    <a:gd name="T9" fmla="*/ 0 h 524"/>
                    <a:gd name="T10" fmla="*/ 106 w 385"/>
                    <a:gd name="T11" fmla="*/ 239 h 524"/>
                    <a:gd name="T12" fmla="*/ 139 w 385"/>
                    <a:gd name="T13" fmla="*/ 366 h 524"/>
                    <a:gd name="T14" fmla="*/ 164 w 385"/>
                    <a:gd name="T15" fmla="*/ 404 h 524"/>
                    <a:gd name="T16" fmla="*/ 169 w 385"/>
                    <a:gd name="T17" fmla="*/ 409 h 524"/>
                    <a:gd name="T18" fmla="*/ 169 w 385"/>
                    <a:gd name="T19" fmla="*/ 409 h 524"/>
                    <a:gd name="T20" fmla="*/ 186 w 385"/>
                    <a:gd name="T21" fmla="*/ 370 h 524"/>
                    <a:gd name="T22" fmla="*/ 385 w 385"/>
                    <a:gd name="T23" fmla="*/ 524 h 524"/>
                    <a:gd name="T24" fmla="*/ 204 w 385"/>
                    <a:gd name="T25" fmla="*/ 313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524">
                      <a:moveTo>
                        <a:pt x="204" y="313"/>
                      </a:moveTo>
                      <a:cubicBezTo>
                        <a:pt x="186" y="238"/>
                        <a:pt x="234" y="207"/>
                        <a:pt x="299" y="175"/>
                      </a:cubicBezTo>
                      <a:cubicBezTo>
                        <a:pt x="303" y="173"/>
                        <a:pt x="308" y="170"/>
                        <a:pt x="312" y="168"/>
                      </a:cubicBezTo>
                      <a:cubicBezTo>
                        <a:pt x="189" y="143"/>
                        <a:pt x="165" y="174"/>
                        <a:pt x="143" y="204"/>
                      </a:cubicBezTo>
                      <a:cubicBezTo>
                        <a:pt x="112" y="143"/>
                        <a:pt x="88" y="95"/>
                        <a:pt x="0" y="0"/>
                      </a:cubicBezTo>
                      <a:cubicBezTo>
                        <a:pt x="105" y="236"/>
                        <a:pt x="105" y="236"/>
                        <a:pt x="106" y="239"/>
                      </a:cubicBezTo>
                      <a:cubicBezTo>
                        <a:pt x="119" y="281"/>
                        <a:pt x="124" y="325"/>
                        <a:pt x="139" y="366"/>
                      </a:cubicBezTo>
                      <a:cubicBezTo>
                        <a:pt x="142" y="376"/>
                        <a:pt x="149" y="391"/>
                        <a:pt x="164" y="404"/>
                      </a:cubicBezTo>
                      <a:cubicBezTo>
                        <a:pt x="169" y="409"/>
                        <a:pt x="169" y="409"/>
                        <a:pt x="169" y="409"/>
                      </a:cubicBezTo>
                      <a:cubicBezTo>
                        <a:pt x="169" y="409"/>
                        <a:pt x="169" y="409"/>
                        <a:pt x="169" y="409"/>
                      </a:cubicBezTo>
                      <a:cubicBezTo>
                        <a:pt x="185" y="373"/>
                        <a:pt x="185" y="373"/>
                        <a:pt x="186" y="370"/>
                      </a:cubicBezTo>
                      <a:cubicBezTo>
                        <a:pt x="226" y="415"/>
                        <a:pt x="278" y="467"/>
                        <a:pt x="385" y="524"/>
                      </a:cubicBezTo>
                      <a:cubicBezTo>
                        <a:pt x="243" y="432"/>
                        <a:pt x="210" y="339"/>
                        <a:pt x="204" y="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4" name="Freeform 22"/>
                <p:cNvSpPr>
                  <a:spLocks/>
                </p:cNvSpPr>
                <p:nvPr/>
              </p:nvSpPr>
              <p:spPr bwMode="auto">
                <a:xfrm>
                  <a:off x="-892176" y="4852988"/>
                  <a:ext cx="30163" cy="63500"/>
                </a:xfrm>
                <a:custGeom>
                  <a:avLst/>
                  <a:gdLst>
                    <a:gd name="T0" fmla="*/ 65 w 67"/>
                    <a:gd name="T1" fmla="*/ 81 h 131"/>
                    <a:gd name="T2" fmla="*/ 43 w 67"/>
                    <a:gd name="T3" fmla="*/ 3 h 131"/>
                    <a:gd name="T4" fmla="*/ 38 w 67"/>
                    <a:gd name="T5" fmla="*/ 2 h 131"/>
                    <a:gd name="T6" fmla="*/ 29 w 67"/>
                    <a:gd name="T7" fmla="*/ 112 h 131"/>
                    <a:gd name="T8" fmla="*/ 65 w 67"/>
                    <a:gd name="T9" fmla="*/ 81 h 131"/>
                  </a:gdLst>
                  <a:ahLst/>
                  <a:cxnLst>
                    <a:cxn ang="0">
                      <a:pos x="T0" y="T1"/>
                    </a:cxn>
                    <a:cxn ang="0">
                      <a:pos x="T2" y="T3"/>
                    </a:cxn>
                    <a:cxn ang="0">
                      <a:pos x="T4" y="T5"/>
                    </a:cxn>
                    <a:cxn ang="0">
                      <a:pos x="T6" y="T7"/>
                    </a:cxn>
                    <a:cxn ang="0">
                      <a:pos x="T8" y="T9"/>
                    </a:cxn>
                  </a:cxnLst>
                  <a:rect l="0" t="0" r="r" b="b"/>
                  <a:pathLst>
                    <a:path w="67" h="131">
                      <a:moveTo>
                        <a:pt x="65" y="81"/>
                      </a:moveTo>
                      <a:cubicBezTo>
                        <a:pt x="67" y="58"/>
                        <a:pt x="63" y="16"/>
                        <a:pt x="43" y="3"/>
                      </a:cubicBezTo>
                      <a:cubicBezTo>
                        <a:pt x="41" y="3"/>
                        <a:pt x="39" y="2"/>
                        <a:pt x="38" y="2"/>
                      </a:cubicBezTo>
                      <a:cubicBezTo>
                        <a:pt x="11" y="0"/>
                        <a:pt x="0" y="77"/>
                        <a:pt x="29" y="112"/>
                      </a:cubicBezTo>
                      <a:cubicBezTo>
                        <a:pt x="45" y="131"/>
                        <a:pt x="62" y="117"/>
                        <a:pt x="65"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5" name="Freeform 23"/>
                <p:cNvSpPr>
                  <a:spLocks/>
                </p:cNvSpPr>
                <p:nvPr/>
              </p:nvSpPr>
              <p:spPr bwMode="auto">
                <a:xfrm>
                  <a:off x="-795338" y="4922838"/>
                  <a:ext cx="177800" cy="192088"/>
                </a:xfrm>
                <a:custGeom>
                  <a:avLst/>
                  <a:gdLst>
                    <a:gd name="T0" fmla="*/ 266 w 402"/>
                    <a:gd name="T1" fmla="*/ 219 h 398"/>
                    <a:gd name="T2" fmla="*/ 387 w 402"/>
                    <a:gd name="T3" fmla="*/ 53 h 398"/>
                    <a:gd name="T4" fmla="*/ 402 w 402"/>
                    <a:gd name="T5" fmla="*/ 41 h 398"/>
                    <a:gd name="T6" fmla="*/ 200 w 402"/>
                    <a:gd name="T7" fmla="*/ 143 h 398"/>
                    <a:gd name="T8" fmla="*/ 0 w 402"/>
                    <a:gd name="T9" fmla="*/ 0 h 398"/>
                    <a:gd name="T10" fmla="*/ 120 w 402"/>
                    <a:gd name="T11" fmla="*/ 369 h 398"/>
                    <a:gd name="T12" fmla="*/ 222 w 402"/>
                    <a:gd name="T13" fmla="*/ 302 h 398"/>
                    <a:gd name="T14" fmla="*/ 395 w 402"/>
                    <a:gd name="T15" fmla="*/ 398 h 398"/>
                    <a:gd name="T16" fmla="*/ 266 w 402"/>
                    <a:gd name="T17" fmla="*/ 21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398">
                      <a:moveTo>
                        <a:pt x="266" y="219"/>
                      </a:moveTo>
                      <a:cubicBezTo>
                        <a:pt x="265" y="155"/>
                        <a:pt x="315" y="110"/>
                        <a:pt x="387" y="53"/>
                      </a:cubicBezTo>
                      <a:cubicBezTo>
                        <a:pt x="392" y="49"/>
                        <a:pt x="397" y="45"/>
                        <a:pt x="402" y="41"/>
                      </a:cubicBezTo>
                      <a:cubicBezTo>
                        <a:pt x="262" y="61"/>
                        <a:pt x="230" y="102"/>
                        <a:pt x="200" y="143"/>
                      </a:cubicBezTo>
                      <a:cubicBezTo>
                        <a:pt x="165" y="96"/>
                        <a:pt x="128" y="47"/>
                        <a:pt x="0" y="0"/>
                      </a:cubicBezTo>
                      <a:cubicBezTo>
                        <a:pt x="145" y="154"/>
                        <a:pt x="189" y="200"/>
                        <a:pt x="120" y="369"/>
                      </a:cubicBezTo>
                      <a:cubicBezTo>
                        <a:pt x="180" y="353"/>
                        <a:pt x="207" y="320"/>
                        <a:pt x="222" y="302"/>
                      </a:cubicBezTo>
                      <a:cubicBezTo>
                        <a:pt x="249" y="326"/>
                        <a:pt x="294" y="367"/>
                        <a:pt x="395" y="398"/>
                      </a:cubicBezTo>
                      <a:cubicBezTo>
                        <a:pt x="302" y="341"/>
                        <a:pt x="267" y="268"/>
                        <a:pt x="266"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6" name="Freeform 24"/>
                <p:cNvSpPr>
                  <a:spLocks/>
                </p:cNvSpPr>
                <p:nvPr/>
              </p:nvSpPr>
              <p:spPr bwMode="auto">
                <a:xfrm>
                  <a:off x="-730251" y="4906963"/>
                  <a:ext cx="36513" cy="63500"/>
                </a:xfrm>
                <a:custGeom>
                  <a:avLst/>
                  <a:gdLst>
                    <a:gd name="T0" fmla="*/ 79 w 80"/>
                    <a:gd name="T1" fmla="*/ 69 h 131"/>
                    <a:gd name="T2" fmla="*/ 44 w 80"/>
                    <a:gd name="T3" fmla="*/ 0 h 131"/>
                    <a:gd name="T4" fmla="*/ 41 w 80"/>
                    <a:gd name="T5" fmla="*/ 0 h 131"/>
                    <a:gd name="T6" fmla="*/ 30 w 80"/>
                    <a:gd name="T7" fmla="*/ 109 h 131"/>
                    <a:gd name="T8" fmla="*/ 79 w 80"/>
                    <a:gd name="T9" fmla="*/ 69 h 131"/>
                  </a:gdLst>
                  <a:ahLst/>
                  <a:cxnLst>
                    <a:cxn ang="0">
                      <a:pos x="T0" y="T1"/>
                    </a:cxn>
                    <a:cxn ang="0">
                      <a:pos x="T2" y="T3"/>
                    </a:cxn>
                    <a:cxn ang="0">
                      <a:pos x="T4" y="T5"/>
                    </a:cxn>
                    <a:cxn ang="0">
                      <a:pos x="T6" y="T7"/>
                    </a:cxn>
                    <a:cxn ang="0">
                      <a:pos x="T8" y="T9"/>
                    </a:cxn>
                  </a:cxnLst>
                  <a:rect l="0" t="0" r="r" b="b"/>
                  <a:pathLst>
                    <a:path w="80" h="131">
                      <a:moveTo>
                        <a:pt x="79" y="69"/>
                      </a:moveTo>
                      <a:cubicBezTo>
                        <a:pt x="80" y="43"/>
                        <a:pt x="69" y="5"/>
                        <a:pt x="44" y="0"/>
                      </a:cubicBezTo>
                      <a:cubicBezTo>
                        <a:pt x="41" y="0"/>
                        <a:pt x="41" y="0"/>
                        <a:pt x="41" y="0"/>
                      </a:cubicBezTo>
                      <a:cubicBezTo>
                        <a:pt x="7" y="2"/>
                        <a:pt x="0" y="79"/>
                        <a:pt x="30" y="109"/>
                      </a:cubicBezTo>
                      <a:cubicBezTo>
                        <a:pt x="53" y="131"/>
                        <a:pt x="78" y="110"/>
                        <a:pt x="7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7" name="Rectangle 25"/>
                <p:cNvSpPr>
                  <a:spLocks noChangeArrowheads="1"/>
                </p:cNvSpPr>
                <p:nvPr/>
              </p:nvSpPr>
              <p:spPr bwMode="auto">
                <a:xfrm>
                  <a:off x="-434976" y="489585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8" name="Freeform 26"/>
                <p:cNvSpPr>
                  <a:spLocks/>
                </p:cNvSpPr>
                <p:nvPr/>
              </p:nvSpPr>
              <p:spPr bwMode="auto">
                <a:xfrm>
                  <a:off x="-614363" y="4895850"/>
                  <a:ext cx="179388" cy="217488"/>
                </a:xfrm>
                <a:custGeom>
                  <a:avLst/>
                  <a:gdLst>
                    <a:gd name="T0" fmla="*/ 215 w 405"/>
                    <a:gd name="T1" fmla="*/ 171 h 448"/>
                    <a:gd name="T2" fmla="*/ 0 w 405"/>
                    <a:gd name="T3" fmla="*/ 95 h 448"/>
                    <a:gd name="T4" fmla="*/ 16 w 405"/>
                    <a:gd name="T5" fmla="*/ 105 h 448"/>
                    <a:gd name="T6" fmla="*/ 157 w 405"/>
                    <a:gd name="T7" fmla="*/ 255 h 448"/>
                    <a:gd name="T8" fmla="*/ 47 w 405"/>
                    <a:gd name="T9" fmla="*/ 448 h 448"/>
                    <a:gd name="T10" fmla="*/ 212 w 405"/>
                    <a:gd name="T11" fmla="*/ 332 h 448"/>
                    <a:gd name="T12" fmla="*/ 325 w 405"/>
                    <a:gd name="T13" fmla="*/ 383 h 448"/>
                    <a:gd name="T14" fmla="*/ 393 w 405"/>
                    <a:gd name="T15" fmla="*/ 17 h 448"/>
                    <a:gd name="T16" fmla="*/ 405 w 405"/>
                    <a:gd name="T17" fmla="*/ 0 h 448"/>
                    <a:gd name="T18" fmla="*/ 215 w 405"/>
                    <a:gd name="T19" fmla="*/ 17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448">
                      <a:moveTo>
                        <a:pt x="215" y="171"/>
                      </a:moveTo>
                      <a:cubicBezTo>
                        <a:pt x="180" y="135"/>
                        <a:pt x="143" y="97"/>
                        <a:pt x="0" y="95"/>
                      </a:cubicBezTo>
                      <a:cubicBezTo>
                        <a:pt x="5" y="98"/>
                        <a:pt x="11" y="102"/>
                        <a:pt x="16" y="105"/>
                      </a:cubicBezTo>
                      <a:cubicBezTo>
                        <a:pt x="85" y="147"/>
                        <a:pt x="151" y="188"/>
                        <a:pt x="157" y="255"/>
                      </a:cubicBezTo>
                      <a:cubicBezTo>
                        <a:pt x="161" y="304"/>
                        <a:pt x="135" y="380"/>
                        <a:pt x="47" y="448"/>
                      </a:cubicBezTo>
                      <a:cubicBezTo>
                        <a:pt x="146" y="405"/>
                        <a:pt x="187" y="359"/>
                        <a:pt x="212" y="332"/>
                      </a:cubicBezTo>
                      <a:cubicBezTo>
                        <a:pt x="229" y="348"/>
                        <a:pt x="261" y="377"/>
                        <a:pt x="325" y="383"/>
                      </a:cubicBezTo>
                      <a:cubicBezTo>
                        <a:pt x="230" y="230"/>
                        <a:pt x="278" y="168"/>
                        <a:pt x="393" y="17"/>
                      </a:cubicBezTo>
                      <a:cubicBezTo>
                        <a:pt x="397" y="12"/>
                        <a:pt x="402" y="5"/>
                        <a:pt x="405" y="0"/>
                      </a:cubicBezTo>
                      <a:cubicBezTo>
                        <a:pt x="279" y="64"/>
                        <a:pt x="244" y="123"/>
                        <a:pt x="215"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9" name="Freeform 27"/>
                <p:cNvSpPr>
                  <a:spLocks/>
                </p:cNvSpPr>
                <p:nvPr/>
              </p:nvSpPr>
              <p:spPr bwMode="auto">
                <a:xfrm>
                  <a:off x="-541338" y="4892675"/>
                  <a:ext cx="34925" cy="65088"/>
                </a:xfrm>
                <a:custGeom>
                  <a:avLst/>
                  <a:gdLst>
                    <a:gd name="T0" fmla="*/ 28 w 79"/>
                    <a:gd name="T1" fmla="*/ 115 h 135"/>
                    <a:gd name="T2" fmla="*/ 77 w 79"/>
                    <a:gd name="T3" fmla="*/ 61 h 135"/>
                    <a:gd name="T4" fmla="*/ 37 w 79"/>
                    <a:gd name="T5" fmla="*/ 4 h 135"/>
                    <a:gd name="T6" fmla="*/ 28 w 79"/>
                    <a:gd name="T7" fmla="*/ 115 h 135"/>
                  </a:gdLst>
                  <a:ahLst/>
                  <a:cxnLst>
                    <a:cxn ang="0">
                      <a:pos x="T0" y="T1"/>
                    </a:cxn>
                    <a:cxn ang="0">
                      <a:pos x="T2" y="T3"/>
                    </a:cxn>
                    <a:cxn ang="0">
                      <a:pos x="T4" y="T5"/>
                    </a:cxn>
                    <a:cxn ang="0">
                      <a:pos x="T6" y="T7"/>
                    </a:cxn>
                  </a:cxnLst>
                  <a:rect l="0" t="0" r="r" b="b"/>
                  <a:pathLst>
                    <a:path w="79" h="135">
                      <a:moveTo>
                        <a:pt x="28" y="115"/>
                      </a:moveTo>
                      <a:cubicBezTo>
                        <a:pt x="51" y="135"/>
                        <a:pt x="79" y="104"/>
                        <a:pt x="77" y="61"/>
                      </a:cubicBezTo>
                      <a:cubicBezTo>
                        <a:pt x="76" y="36"/>
                        <a:pt x="63" y="0"/>
                        <a:pt x="37" y="4"/>
                      </a:cubicBezTo>
                      <a:cubicBezTo>
                        <a:pt x="1" y="15"/>
                        <a:pt x="0" y="93"/>
                        <a:pt x="28"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0" name="Freeform 28"/>
                <p:cNvSpPr>
                  <a:spLocks/>
                </p:cNvSpPr>
                <p:nvPr/>
              </p:nvSpPr>
              <p:spPr bwMode="auto">
                <a:xfrm>
                  <a:off x="-447676" y="4795838"/>
                  <a:ext cx="139700" cy="276225"/>
                </a:xfrm>
                <a:custGeom>
                  <a:avLst/>
                  <a:gdLst>
                    <a:gd name="T0" fmla="*/ 31 w 317"/>
                    <a:gd name="T1" fmla="*/ 206 h 568"/>
                    <a:gd name="T2" fmla="*/ 159 w 317"/>
                    <a:gd name="T3" fmla="*/ 321 h 568"/>
                    <a:gd name="T4" fmla="*/ 0 w 317"/>
                    <a:gd name="T5" fmla="*/ 568 h 568"/>
                    <a:gd name="T6" fmla="*/ 182 w 317"/>
                    <a:gd name="T7" fmla="*/ 388 h 568"/>
                    <a:gd name="T8" fmla="*/ 197 w 317"/>
                    <a:gd name="T9" fmla="*/ 426 h 568"/>
                    <a:gd name="T10" fmla="*/ 198 w 317"/>
                    <a:gd name="T11" fmla="*/ 425 h 568"/>
                    <a:gd name="T12" fmla="*/ 203 w 317"/>
                    <a:gd name="T13" fmla="*/ 419 h 568"/>
                    <a:gd name="T14" fmla="*/ 243 w 317"/>
                    <a:gd name="T15" fmla="*/ 261 h 568"/>
                    <a:gd name="T16" fmla="*/ 312 w 317"/>
                    <a:gd name="T17" fmla="*/ 19 h 568"/>
                    <a:gd name="T18" fmla="*/ 317 w 317"/>
                    <a:gd name="T19" fmla="*/ 0 h 568"/>
                    <a:gd name="T20" fmla="*/ 206 w 317"/>
                    <a:gd name="T21" fmla="*/ 217 h 568"/>
                    <a:gd name="T22" fmla="*/ 31 w 317"/>
                    <a:gd name="T23" fmla="*/ 20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7" h="568">
                      <a:moveTo>
                        <a:pt x="31" y="206"/>
                      </a:moveTo>
                      <a:cubicBezTo>
                        <a:pt x="95" y="226"/>
                        <a:pt x="166" y="247"/>
                        <a:pt x="159" y="321"/>
                      </a:cubicBezTo>
                      <a:cubicBezTo>
                        <a:pt x="155" y="368"/>
                        <a:pt x="129" y="462"/>
                        <a:pt x="0" y="568"/>
                      </a:cubicBezTo>
                      <a:cubicBezTo>
                        <a:pt x="91" y="505"/>
                        <a:pt x="138" y="450"/>
                        <a:pt x="182" y="388"/>
                      </a:cubicBezTo>
                      <a:cubicBezTo>
                        <a:pt x="186" y="401"/>
                        <a:pt x="198" y="411"/>
                        <a:pt x="197" y="426"/>
                      </a:cubicBezTo>
                      <a:cubicBezTo>
                        <a:pt x="198" y="425"/>
                        <a:pt x="198" y="425"/>
                        <a:pt x="198" y="425"/>
                      </a:cubicBezTo>
                      <a:cubicBezTo>
                        <a:pt x="203" y="419"/>
                        <a:pt x="203" y="419"/>
                        <a:pt x="203" y="419"/>
                      </a:cubicBezTo>
                      <a:cubicBezTo>
                        <a:pt x="220" y="401"/>
                        <a:pt x="220" y="401"/>
                        <a:pt x="243" y="261"/>
                      </a:cubicBezTo>
                      <a:cubicBezTo>
                        <a:pt x="244" y="250"/>
                        <a:pt x="244" y="250"/>
                        <a:pt x="312" y="19"/>
                      </a:cubicBezTo>
                      <a:cubicBezTo>
                        <a:pt x="313" y="13"/>
                        <a:pt x="316" y="6"/>
                        <a:pt x="317" y="0"/>
                      </a:cubicBezTo>
                      <a:cubicBezTo>
                        <a:pt x="247" y="100"/>
                        <a:pt x="227" y="157"/>
                        <a:pt x="206" y="217"/>
                      </a:cubicBezTo>
                      <a:cubicBezTo>
                        <a:pt x="182" y="191"/>
                        <a:pt x="154" y="162"/>
                        <a:pt x="31"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1" name="Freeform 29"/>
                <p:cNvSpPr>
                  <a:spLocks/>
                </p:cNvSpPr>
                <p:nvPr/>
              </p:nvSpPr>
              <p:spPr bwMode="auto">
                <a:xfrm>
                  <a:off x="-377826" y="4813300"/>
                  <a:ext cx="28575" cy="68263"/>
                </a:xfrm>
                <a:custGeom>
                  <a:avLst/>
                  <a:gdLst>
                    <a:gd name="T0" fmla="*/ 29 w 65"/>
                    <a:gd name="T1" fmla="*/ 125 h 138"/>
                    <a:gd name="T2" fmla="*/ 60 w 65"/>
                    <a:gd name="T3" fmla="*/ 57 h 138"/>
                    <a:gd name="T4" fmla="*/ 24 w 65"/>
                    <a:gd name="T5" fmla="*/ 11 h 138"/>
                    <a:gd name="T6" fmla="*/ 29 w 65"/>
                    <a:gd name="T7" fmla="*/ 125 h 138"/>
                  </a:gdLst>
                  <a:ahLst/>
                  <a:cxnLst>
                    <a:cxn ang="0">
                      <a:pos x="T0" y="T1"/>
                    </a:cxn>
                    <a:cxn ang="0">
                      <a:pos x="T2" y="T3"/>
                    </a:cxn>
                    <a:cxn ang="0">
                      <a:pos x="T4" y="T5"/>
                    </a:cxn>
                    <a:cxn ang="0">
                      <a:pos x="T6" y="T7"/>
                    </a:cxn>
                  </a:cxnLst>
                  <a:rect l="0" t="0" r="r" b="b"/>
                  <a:pathLst>
                    <a:path w="65" h="138">
                      <a:moveTo>
                        <a:pt x="29" y="125"/>
                      </a:moveTo>
                      <a:cubicBezTo>
                        <a:pt x="47" y="138"/>
                        <a:pt x="65" y="98"/>
                        <a:pt x="60" y="57"/>
                      </a:cubicBezTo>
                      <a:cubicBezTo>
                        <a:pt x="57" y="31"/>
                        <a:pt x="43" y="0"/>
                        <a:pt x="24" y="11"/>
                      </a:cubicBezTo>
                      <a:cubicBezTo>
                        <a:pt x="0" y="32"/>
                        <a:pt x="7" y="110"/>
                        <a:pt x="29"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2" name="Freeform 30"/>
                <p:cNvSpPr>
                  <a:spLocks/>
                </p:cNvSpPr>
                <p:nvPr/>
              </p:nvSpPr>
              <p:spPr bwMode="auto">
                <a:xfrm>
                  <a:off x="-306388" y="4670425"/>
                  <a:ext cx="46038" cy="211138"/>
                </a:xfrm>
                <a:custGeom>
                  <a:avLst/>
                  <a:gdLst>
                    <a:gd name="T0" fmla="*/ 90 w 104"/>
                    <a:gd name="T1" fmla="*/ 0 h 435"/>
                    <a:gd name="T2" fmla="*/ 81 w 104"/>
                    <a:gd name="T3" fmla="*/ 234 h 435"/>
                    <a:gd name="T4" fmla="*/ 0 w 104"/>
                    <a:gd name="T5" fmla="*/ 255 h 435"/>
                    <a:gd name="T6" fmla="*/ 38 w 104"/>
                    <a:gd name="T7" fmla="*/ 435 h 435"/>
                    <a:gd name="T8" fmla="*/ 46 w 104"/>
                    <a:gd name="T9" fmla="*/ 415 h 435"/>
                    <a:gd name="T10" fmla="*/ 80 w 104"/>
                    <a:gd name="T11" fmla="*/ 305 h 435"/>
                    <a:gd name="T12" fmla="*/ 93 w 104"/>
                    <a:gd name="T13" fmla="*/ 19 h 435"/>
                    <a:gd name="T14" fmla="*/ 90 w 104"/>
                    <a:gd name="T15" fmla="*/ 0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435">
                      <a:moveTo>
                        <a:pt x="90" y="0"/>
                      </a:moveTo>
                      <a:cubicBezTo>
                        <a:pt x="94" y="75"/>
                        <a:pt x="86" y="174"/>
                        <a:pt x="81" y="234"/>
                      </a:cubicBezTo>
                      <a:cubicBezTo>
                        <a:pt x="71" y="209"/>
                        <a:pt x="63" y="188"/>
                        <a:pt x="0" y="255"/>
                      </a:cubicBezTo>
                      <a:cubicBezTo>
                        <a:pt x="69" y="267"/>
                        <a:pt x="81" y="327"/>
                        <a:pt x="38" y="435"/>
                      </a:cubicBezTo>
                      <a:cubicBezTo>
                        <a:pt x="41" y="428"/>
                        <a:pt x="44" y="422"/>
                        <a:pt x="46" y="415"/>
                      </a:cubicBezTo>
                      <a:cubicBezTo>
                        <a:pt x="58" y="383"/>
                        <a:pt x="71" y="339"/>
                        <a:pt x="80" y="305"/>
                      </a:cubicBezTo>
                      <a:cubicBezTo>
                        <a:pt x="94" y="243"/>
                        <a:pt x="104" y="126"/>
                        <a:pt x="93" y="19"/>
                      </a:cubicBezTo>
                      <a:cubicBezTo>
                        <a:pt x="92" y="13"/>
                        <a:pt x="91" y="5"/>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3" name="Freeform 31"/>
                <p:cNvSpPr>
                  <a:spLocks/>
                </p:cNvSpPr>
                <p:nvPr/>
              </p:nvSpPr>
              <p:spPr bwMode="auto">
                <a:xfrm>
                  <a:off x="-285751" y="4697413"/>
                  <a:ext cx="17463" cy="63500"/>
                </a:xfrm>
                <a:custGeom>
                  <a:avLst/>
                  <a:gdLst>
                    <a:gd name="T0" fmla="*/ 30 w 37"/>
                    <a:gd name="T1" fmla="*/ 51 h 130"/>
                    <a:gd name="T2" fmla="*/ 23 w 37"/>
                    <a:gd name="T3" fmla="*/ 26 h 130"/>
                    <a:gd name="T4" fmla="*/ 7 w 37"/>
                    <a:gd name="T5" fmla="*/ 13 h 130"/>
                    <a:gd name="T6" fmla="*/ 26 w 37"/>
                    <a:gd name="T7" fmla="*/ 125 h 130"/>
                    <a:gd name="T8" fmla="*/ 30 w 37"/>
                    <a:gd name="T9" fmla="*/ 51 h 130"/>
                  </a:gdLst>
                  <a:ahLst/>
                  <a:cxnLst>
                    <a:cxn ang="0">
                      <a:pos x="T0" y="T1"/>
                    </a:cxn>
                    <a:cxn ang="0">
                      <a:pos x="T2" y="T3"/>
                    </a:cxn>
                    <a:cxn ang="0">
                      <a:pos x="T4" y="T5"/>
                    </a:cxn>
                    <a:cxn ang="0">
                      <a:pos x="T6" y="T7"/>
                    </a:cxn>
                    <a:cxn ang="0">
                      <a:pos x="T8" y="T9"/>
                    </a:cxn>
                  </a:cxnLst>
                  <a:rect l="0" t="0" r="r" b="b"/>
                  <a:pathLst>
                    <a:path w="37" h="130">
                      <a:moveTo>
                        <a:pt x="30" y="51"/>
                      </a:moveTo>
                      <a:cubicBezTo>
                        <a:pt x="29" y="46"/>
                        <a:pt x="27" y="35"/>
                        <a:pt x="23" y="26"/>
                      </a:cubicBezTo>
                      <a:cubicBezTo>
                        <a:pt x="22" y="23"/>
                        <a:pt x="13" y="0"/>
                        <a:pt x="7" y="13"/>
                      </a:cubicBezTo>
                      <a:cubicBezTo>
                        <a:pt x="0" y="37"/>
                        <a:pt x="18" y="120"/>
                        <a:pt x="26" y="125"/>
                      </a:cubicBezTo>
                      <a:cubicBezTo>
                        <a:pt x="33" y="130"/>
                        <a:pt x="37" y="88"/>
                        <a:pt x="3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nvGrpSpPr>
              <p:cNvPr id="60" name="Group 59"/>
              <p:cNvGrpSpPr/>
              <p:nvPr/>
            </p:nvGrpSpPr>
            <p:grpSpPr>
              <a:xfrm>
                <a:off x="486022" y="2400402"/>
                <a:ext cx="617276" cy="263238"/>
                <a:chOff x="908644" y="3404919"/>
                <a:chExt cx="1989827" cy="848565"/>
              </a:xfrm>
            </p:grpSpPr>
            <p:sp>
              <p:nvSpPr>
                <p:cNvPr id="113" name="Freeform 35"/>
                <p:cNvSpPr>
                  <a:spLocks/>
                </p:cNvSpPr>
                <p:nvPr/>
              </p:nvSpPr>
              <p:spPr bwMode="auto">
                <a:xfrm flipH="1">
                  <a:off x="908644" y="3404919"/>
                  <a:ext cx="1989827" cy="848565"/>
                </a:xfrm>
                <a:custGeom>
                  <a:avLst/>
                  <a:gdLst>
                    <a:gd name="T0" fmla="*/ 2016 w 2045"/>
                    <a:gd name="T1" fmla="*/ 268 h 870"/>
                    <a:gd name="T2" fmla="*/ 1831 w 2045"/>
                    <a:gd name="T3" fmla="*/ 222 h 870"/>
                    <a:gd name="T4" fmla="*/ 1776 w 2045"/>
                    <a:gd name="T5" fmla="*/ 197 h 870"/>
                    <a:gd name="T6" fmla="*/ 1503 w 2045"/>
                    <a:gd name="T7" fmla="*/ 34 h 870"/>
                    <a:gd name="T8" fmla="*/ 903 w 2045"/>
                    <a:gd name="T9" fmla="*/ 25 h 870"/>
                    <a:gd name="T10" fmla="*/ 441 w 2045"/>
                    <a:gd name="T11" fmla="*/ 247 h 870"/>
                    <a:gd name="T12" fmla="*/ 386 w 2045"/>
                    <a:gd name="T13" fmla="*/ 268 h 870"/>
                    <a:gd name="T14" fmla="*/ 76 w 2045"/>
                    <a:gd name="T15" fmla="*/ 343 h 870"/>
                    <a:gd name="T16" fmla="*/ 42 w 2045"/>
                    <a:gd name="T17" fmla="*/ 381 h 870"/>
                    <a:gd name="T18" fmla="*/ 0 w 2045"/>
                    <a:gd name="T19" fmla="*/ 677 h 870"/>
                    <a:gd name="T20" fmla="*/ 29 w 2045"/>
                    <a:gd name="T21" fmla="*/ 707 h 870"/>
                    <a:gd name="T22" fmla="*/ 181 w 2045"/>
                    <a:gd name="T23" fmla="*/ 707 h 870"/>
                    <a:gd name="T24" fmla="*/ 374 w 2045"/>
                    <a:gd name="T25" fmla="*/ 870 h 870"/>
                    <a:gd name="T26" fmla="*/ 571 w 2045"/>
                    <a:gd name="T27" fmla="*/ 707 h 870"/>
                    <a:gd name="T28" fmla="*/ 1453 w 2045"/>
                    <a:gd name="T29" fmla="*/ 707 h 870"/>
                    <a:gd name="T30" fmla="*/ 1650 w 2045"/>
                    <a:gd name="T31" fmla="*/ 870 h 870"/>
                    <a:gd name="T32" fmla="*/ 1848 w 2045"/>
                    <a:gd name="T33" fmla="*/ 673 h 870"/>
                    <a:gd name="T34" fmla="*/ 1848 w 2045"/>
                    <a:gd name="T35" fmla="*/ 665 h 870"/>
                    <a:gd name="T36" fmla="*/ 2011 w 2045"/>
                    <a:gd name="T37" fmla="*/ 640 h 870"/>
                    <a:gd name="T38" fmla="*/ 2045 w 2045"/>
                    <a:gd name="T39" fmla="*/ 602 h 870"/>
                    <a:gd name="T40" fmla="*/ 2045 w 2045"/>
                    <a:gd name="T41" fmla="*/ 305 h 870"/>
                    <a:gd name="T42" fmla="*/ 2016 w 2045"/>
                    <a:gd name="T43" fmla="*/ 26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5" h="870">
                      <a:moveTo>
                        <a:pt x="2016" y="268"/>
                      </a:moveTo>
                      <a:cubicBezTo>
                        <a:pt x="2016" y="268"/>
                        <a:pt x="2016" y="268"/>
                        <a:pt x="1831" y="222"/>
                      </a:cubicBezTo>
                      <a:cubicBezTo>
                        <a:pt x="1814" y="218"/>
                        <a:pt x="1789" y="205"/>
                        <a:pt x="1776" y="197"/>
                      </a:cubicBezTo>
                      <a:cubicBezTo>
                        <a:pt x="1776" y="197"/>
                        <a:pt x="1776" y="197"/>
                        <a:pt x="1503" y="34"/>
                      </a:cubicBezTo>
                      <a:cubicBezTo>
                        <a:pt x="1214" y="0"/>
                        <a:pt x="903" y="25"/>
                        <a:pt x="903" y="25"/>
                      </a:cubicBezTo>
                      <a:cubicBezTo>
                        <a:pt x="819" y="46"/>
                        <a:pt x="441" y="247"/>
                        <a:pt x="441" y="247"/>
                      </a:cubicBezTo>
                      <a:cubicBezTo>
                        <a:pt x="428" y="255"/>
                        <a:pt x="403" y="264"/>
                        <a:pt x="386" y="268"/>
                      </a:cubicBezTo>
                      <a:cubicBezTo>
                        <a:pt x="386" y="268"/>
                        <a:pt x="386" y="268"/>
                        <a:pt x="76" y="343"/>
                      </a:cubicBezTo>
                      <a:cubicBezTo>
                        <a:pt x="59" y="347"/>
                        <a:pt x="46" y="364"/>
                        <a:pt x="42" y="381"/>
                      </a:cubicBezTo>
                      <a:cubicBezTo>
                        <a:pt x="42" y="381"/>
                        <a:pt x="42" y="381"/>
                        <a:pt x="0" y="677"/>
                      </a:cubicBezTo>
                      <a:cubicBezTo>
                        <a:pt x="0" y="694"/>
                        <a:pt x="13" y="707"/>
                        <a:pt x="29" y="707"/>
                      </a:cubicBezTo>
                      <a:cubicBezTo>
                        <a:pt x="29" y="707"/>
                        <a:pt x="29" y="707"/>
                        <a:pt x="181" y="707"/>
                      </a:cubicBezTo>
                      <a:cubicBezTo>
                        <a:pt x="197" y="799"/>
                        <a:pt x="277" y="870"/>
                        <a:pt x="374" y="870"/>
                      </a:cubicBezTo>
                      <a:cubicBezTo>
                        <a:pt x="474" y="870"/>
                        <a:pt x="554" y="799"/>
                        <a:pt x="571" y="707"/>
                      </a:cubicBezTo>
                      <a:cubicBezTo>
                        <a:pt x="571" y="707"/>
                        <a:pt x="571" y="707"/>
                        <a:pt x="1453" y="707"/>
                      </a:cubicBezTo>
                      <a:cubicBezTo>
                        <a:pt x="1470" y="799"/>
                        <a:pt x="1549" y="870"/>
                        <a:pt x="1650" y="870"/>
                      </a:cubicBezTo>
                      <a:cubicBezTo>
                        <a:pt x="1759" y="870"/>
                        <a:pt x="1848" y="782"/>
                        <a:pt x="1848" y="673"/>
                      </a:cubicBezTo>
                      <a:cubicBezTo>
                        <a:pt x="1848" y="669"/>
                        <a:pt x="1848" y="669"/>
                        <a:pt x="1848" y="665"/>
                      </a:cubicBezTo>
                      <a:cubicBezTo>
                        <a:pt x="1848" y="665"/>
                        <a:pt x="1848" y="665"/>
                        <a:pt x="2011" y="640"/>
                      </a:cubicBezTo>
                      <a:cubicBezTo>
                        <a:pt x="2028" y="636"/>
                        <a:pt x="2045" y="619"/>
                        <a:pt x="2045" y="602"/>
                      </a:cubicBezTo>
                      <a:cubicBezTo>
                        <a:pt x="2045" y="602"/>
                        <a:pt x="2045" y="602"/>
                        <a:pt x="2045" y="305"/>
                      </a:cubicBezTo>
                      <a:cubicBezTo>
                        <a:pt x="2045" y="289"/>
                        <a:pt x="2028" y="272"/>
                        <a:pt x="2016" y="26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114" name="Group 113"/>
                <p:cNvGrpSpPr/>
                <p:nvPr/>
              </p:nvGrpSpPr>
              <p:grpSpPr>
                <a:xfrm>
                  <a:off x="1492528" y="3526807"/>
                  <a:ext cx="439360" cy="440262"/>
                  <a:chOff x="2265363" y="2019300"/>
                  <a:chExt cx="773113" cy="774700"/>
                </a:xfrm>
                <a:solidFill>
                  <a:schemeClr val="bg1"/>
                </a:solidFill>
              </p:grpSpPr>
              <p:sp>
                <p:nvSpPr>
                  <p:cNvPr id="115" name="Freeform 20129"/>
                  <p:cNvSpPr>
                    <a:spLocks/>
                  </p:cNvSpPr>
                  <p:nvPr/>
                </p:nvSpPr>
                <p:spPr bwMode="auto">
                  <a:xfrm>
                    <a:off x="2479676" y="2236788"/>
                    <a:ext cx="344488" cy="339725"/>
                  </a:xfrm>
                  <a:custGeom>
                    <a:avLst/>
                    <a:gdLst>
                      <a:gd name="T0" fmla="*/ 86 w 92"/>
                      <a:gd name="T1" fmla="*/ 0 h 91"/>
                      <a:gd name="T2" fmla="*/ 5 w 92"/>
                      <a:gd name="T3" fmla="*/ 0 h 91"/>
                      <a:gd name="T4" fmla="*/ 0 w 92"/>
                      <a:gd name="T5" fmla="*/ 5 h 91"/>
                      <a:gd name="T6" fmla="*/ 0 w 92"/>
                      <a:gd name="T7" fmla="*/ 86 h 91"/>
                      <a:gd name="T8" fmla="*/ 5 w 92"/>
                      <a:gd name="T9" fmla="*/ 91 h 91"/>
                      <a:gd name="T10" fmla="*/ 86 w 92"/>
                      <a:gd name="T11" fmla="*/ 91 h 91"/>
                      <a:gd name="T12" fmla="*/ 92 w 92"/>
                      <a:gd name="T13" fmla="*/ 86 h 91"/>
                      <a:gd name="T14" fmla="*/ 92 w 92"/>
                      <a:gd name="T15" fmla="*/ 5 h 91"/>
                      <a:gd name="T16" fmla="*/ 86 w 9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1">
                        <a:moveTo>
                          <a:pt x="86" y="0"/>
                        </a:moveTo>
                        <a:cubicBezTo>
                          <a:pt x="5" y="0"/>
                          <a:pt x="5" y="0"/>
                          <a:pt x="5" y="0"/>
                        </a:cubicBezTo>
                        <a:cubicBezTo>
                          <a:pt x="2" y="0"/>
                          <a:pt x="0" y="2"/>
                          <a:pt x="0" y="5"/>
                        </a:cubicBezTo>
                        <a:cubicBezTo>
                          <a:pt x="0" y="86"/>
                          <a:pt x="0" y="86"/>
                          <a:pt x="0" y="86"/>
                        </a:cubicBezTo>
                        <a:cubicBezTo>
                          <a:pt x="0" y="89"/>
                          <a:pt x="2" y="91"/>
                          <a:pt x="5" y="91"/>
                        </a:cubicBezTo>
                        <a:cubicBezTo>
                          <a:pt x="86" y="91"/>
                          <a:pt x="86" y="91"/>
                          <a:pt x="86" y="91"/>
                        </a:cubicBezTo>
                        <a:cubicBezTo>
                          <a:pt x="89" y="91"/>
                          <a:pt x="92" y="89"/>
                          <a:pt x="92" y="86"/>
                        </a:cubicBezTo>
                        <a:cubicBezTo>
                          <a:pt x="92" y="5"/>
                          <a:pt x="92" y="5"/>
                          <a:pt x="92" y="5"/>
                        </a:cubicBezTo>
                        <a:cubicBezTo>
                          <a:pt x="92" y="2"/>
                          <a:pt x="89" y="0"/>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6" name="Freeform 20130"/>
                  <p:cNvSpPr>
                    <a:spLocks noEditPoints="1"/>
                  </p:cNvSpPr>
                  <p:nvPr/>
                </p:nvSpPr>
                <p:spPr bwMode="auto">
                  <a:xfrm>
                    <a:off x="2265363" y="2019300"/>
                    <a:ext cx="773113" cy="774700"/>
                  </a:xfrm>
                  <a:custGeom>
                    <a:avLst/>
                    <a:gdLst>
                      <a:gd name="T0" fmla="*/ 206 w 206"/>
                      <a:gd name="T1" fmla="*/ 77 h 207"/>
                      <a:gd name="T2" fmla="*/ 179 w 206"/>
                      <a:gd name="T3" fmla="*/ 70 h 207"/>
                      <a:gd name="T4" fmla="*/ 200 w 206"/>
                      <a:gd name="T5" fmla="*/ 57 h 207"/>
                      <a:gd name="T6" fmla="*/ 179 w 206"/>
                      <a:gd name="T7" fmla="*/ 44 h 207"/>
                      <a:gd name="T8" fmla="*/ 170 w 206"/>
                      <a:gd name="T9" fmla="*/ 27 h 207"/>
                      <a:gd name="T10" fmla="*/ 162 w 206"/>
                      <a:gd name="T11" fmla="*/ 7 h 207"/>
                      <a:gd name="T12" fmla="*/ 150 w 206"/>
                      <a:gd name="T13" fmla="*/ 27 h 207"/>
                      <a:gd name="T14" fmla="*/ 136 w 206"/>
                      <a:gd name="T15" fmla="*/ 27 h 207"/>
                      <a:gd name="T16" fmla="*/ 123 w 206"/>
                      <a:gd name="T17" fmla="*/ 7 h 207"/>
                      <a:gd name="T18" fmla="*/ 109 w 206"/>
                      <a:gd name="T19" fmla="*/ 27 h 207"/>
                      <a:gd name="T20" fmla="*/ 103 w 206"/>
                      <a:gd name="T21" fmla="*/ 0 h 207"/>
                      <a:gd name="T22" fmla="*/ 96 w 206"/>
                      <a:gd name="T23" fmla="*/ 27 h 207"/>
                      <a:gd name="T24" fmla="*/ 83 w 206"/>
                      <a:gd name="T25" fmla="*/ 7 h 207"/>
                      <a:gd name="T26" fmla="*/ 70 w 206"/>
                      <a:gd name="T27" fmla="*/ 27 h 207"/>
                      <a:gd name="T28" fmla="*/ 56 w 206"/>
                      <a:gd name="T29" fmla="*/ 27 h 207"/>
                      <a:gd name="T30" fmla="*/ 43 w 206"/>
                      <a:gd name="T31" fmla="*/ 7 h 207"/>
                      <a:gd name="T32" fmla="*/ 36 w 206"/>
                      <a:gd name="T33" fmla="*/ 27 h 207"/>
                      <a:gd name="T34" fmla="*/ 27 w 206"/>
                      <a:gd name="T35" fmla="*/ 44 h 207"/>
                      <a:gd name="T36" fmla="*/ 6 w 206"/>
                      <a:gd name="T37" fmla="*/ 57 h 207"/>
                      <a:gd name="T38" fmla="*/ 27 w 206"/>
                      <a:gd name="T39" fmla="*/ 70 h 207"/>
                      <a:gd name="T40" fmla="*/ 0 w 206"/>
                      <a:gd name="T41" fmla="*/ 77 h 207"/>
                      <a:gd name="T42" fmla="*/ 27 w 206"/>
                      <a:gd name="T43" fmla="*/ 83 h 207"/>
                      <a:gd name="T44" fmla="*/ 6 w 206"/>
                      <a:gd name="T45" fmla="*/ 97 h 207"/>
                      <a:gd name="T46" fmla="*/ 27 w 206"/>
                      <a:gd name="T47" fmla="*/ 110 h 207"/>
                      <a:gd name="T48" fmla="*/ 27 w 206"/>
                      <a:gd name="T49" fmla="*/ 124 h 207"/>
                      <a:gd name="T50" fmla="*/ 6 w 206"/>
                      <a:gd name="T51" fmla="*/ 136 h 207"/>
                      <a:gd name="T52" fmla="*/ 27 w 206"/>
                      <a:gd name="T53" fmla="*/ 150 h 207"/>
                      <a:gd name="T54" fmla="*/ 0 w 206"/>
                      <a:gd name="T55" fmla="*/ 157 h 207"/>
                      <a:gd name="T56" fmla="*/ 27 w 206"/>
                      <a:gd name="T57" fmla="*/ 163 h 207"/>
                      <a:gd name="T58" fmla="*/ 43 w 206"/>
                      <a:gd name="T59" fmla="*/ 180 h 207"/>
                      <a:gd name="T60" fmla="*/ 50 w 206"/>
                      <a:gd name="T61" fmla="*/ 207 h 207"/>
                      <a:gd name="T62" fmla="*/ 56 w 206"/>
                      <a:gd name="T63" fmla="*/ 180 h 207"/>
                      <a:gd name="T64" fmla="*/ 70 w 206"/>
                      <a:gd name="T65" fmla="*/ 200 h 207"/>
                      <a:gd name="T66" fmla="*/ 83 w 206"/>
                      <a:gd name="T67" fmla="*/ 180 h 207"/>
                      <a:gd name="T68" fmla="*/ 96 w 206"/>
                      <a:gd name="T69" fmla="*/ 180 h 207"/>
                      <a:gd name="T70" fmla="*/ 109 w 206"/>
                      <a:gd name="T71" fmla="*/ 200 h 207"/>
                      <a:gd name="T72" fmla="*/ 123 w 206"/>
                      <a:gd name="T73" fmla="*/ 180 h 207"/>
                      <a:gd name="T74" fmla="*/ 129 w 206"/>
                      <a:gd name="T75" fmla="*/ 207 h 207"/>
                      <a:gd name="T76" fmla="*/ 136 w 206"/>
                      <a:gd name="T77" fmla="*/ 180 h 207"/>
                      <a:gd name="T78" fmla="*/ 150 w 206"/>
                      <a:gd name="T79" fmla="*/ 200 h 207"/>
                      <a:gd name="T80" fmla="*/ 162 w 206"/>
                      <a:gd name="T81" fmla="*/ 180 h 207"/>
                      <a:gd name="T82" fmla="*/ 179 w 206"/>
                      <a:gd name="T83" fmla="*/ 170 h 207"/>
                      <a:gd name="T84" fmla="*/ 200 w 206"/>
                      <a:gd name="T85" fmla="*/ 163 h 207"/>
                      <a:gd name="T86" fmla="*/ 179 w 206"/>
                      <a:gd name="T87" fmla="*/ 150 h 207"/>
                      <a:gd name="T88" fmla="*/ 179 w 206"/>
                      <a:gd name="T89" fmla="*/ 136 h 207"/>
                      <a:gd name="T90" fmla="*/ 200 w 206"/>
                      <a:gd name="T91" fmla="*/ 124 h 207"/>
                      <a:gd name="T92" fmla="*/ 179 w 206"/>
                      <a:gd name="T93" fmla="*/ 110 h 207"/>
                      <a:gd name="T94" fmla="*/ 206 w 206"/>
                      <a:gd name="T95" fmla="*/ 103 h 207"/>
                      <a:gd name="T96" fmla="*/ 179 w 206"/>
                      <a:gd name="T97" fmla="*/ 97 h 207"/>
                      <a:gd name="T98" fmla="*/ 164 w 206"/>
                      <a:gd name="T99" fmla="*/ 157 h 207"/>
                      <a:gd name="T100" fmla="*/ 42 w 206"/>
                      <a:gd name="T101" fmla="*/ 157 h 207"/>
                      <a:gd name="T102" fmla="*/ 46 w 206"/>
                      <a:gd name="T103" fmla="*/ 37 h 207"/>
                      <a:gd name="T104" fmla="*/ 164 w 206"/>
                      <a:gd name="T105" fmla="*/ 5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207">
                        <a:moveTo>
                          <a:pt x="179" y="83"/>
                        </a:moveTo>
                        <a:cubicBezTo>
                          <a:pt x="200" y="83"/>
                          <a:pt x="200" y="83"/>
                          <a:pt x="200" y="83"/>
                        </a:cubicBezTo>
                        <a:cubicBezTo>
                          <a:pt x="203" y="83"/>
                          <a:pt x="206" y="80"/>
                          <a:pt x="206" y="77"/>
                        </a:cubicBezTo>
                        <a:cubicBezTo>
                          <a:pt x="206" y="73"/>
                          <a:pt x="203" y="70"/>
                          <a:pt x="200" y="70"/>
                        </a:cubicBezTo>
                        <a:cubicBezTo>
                          <a:pt x="179" y="70"/>
                          <a:pt x="179" y="70"/>
                          <a:pt x="179" y="70"/>
                        </a:cubicBezTo>
                        <a:cubicBezTo>
                          <a:pt x="179" y="70"/>
                          <a:pt x="179" y="70"/>
                          <a:pt x="179" y="70"/>
                        </a:cubicBezTo>
                        <a:cubicBezTo>
                          <a:pt x="179" y="57"/>
                          <a:pt x="179" y="57"/>
                          <a:pt x="179" y="57"/>
                        </a:cubicBezTo>
                        <a:cubicBezTo>
                          <a:pt x="179" y="57"/>
                          <a:pt x="179" y="57"/>
                          <a:pt x="179" y="57"/>
                        </a:cubicBezTo>
                        <a:cubicBezTo>
                          <a:pt x="200" y="57"/>
                          <a:pt x="200" y="57"/>
                          <a:pt x="200" y="57"/>
                        </a:cubicBezTo>
                        <a:cubicBezTo>
                          <a:pt x="203" y="57"/>
                          <a:pt x="206" y="54"/>
                          <a:pt x="206" y="50"/>
                        </a:cubicBezTo>
                        <a:cubicBezTo>
                          <a:pt x="206" y="47"/>
                          <a:pt x="203" y="44"/>
                          <a:pt x="200" y="44"/>
                        </a:cubicBezTo>
                        <a:cubicBezTo>
                          <a:pt x="179" y="44"/>
                          <a:pt x="179" y="44"/>
                          <a:pt x="179" y="44"/>
                        </a:cubicBezTo>
                        <a:cubicBezTo>
                          <a:pt x="179" y="44"/>
                          <a:pt x="179" y="44"/>
                          <a:pt x="179" y="44"/>
                        </a:cubicBezTo>
                        <a:cubicBezTo>
                          <a:pt x="179" y="36"/>
                          <a:pt x="179" y="36"/>
                          <a:pt x="179" y="36"/>
                        </a:cubicBezTo>
                        <a:cubicBezTo>
                          <a:pt x="179" y="31"/>
                          <a:pt x="175" y="27"/>
                          <a:pt x="170" y="27"/>
                        </a:cubicBezTo>
                        <a:cubicBezTo>
                          <a:pt x="162" y="27"/>
                          <a:pt x="162" y="27"/>
                          <a:pt x="162" y="27"/>
                        </a:cubicBezTo>
                        <a:cubicBezTo>
                          <a:pt x="162" y="27"/>
                          <a:pt x="162" y="27"/>
                          <a:pt x="162" y="27"/>
                        </a:cubicBezTo>
                        <a:cubicBezTo>
                          <a:pt x="162" y="7"/>
                          <a:pt x="162" y="7"/>
                          <a:pt x="162" y="7"/>
                        </a:cubicBezTo>
                        <a:cubicBezTo>
                          <a:pt x="162" y="3"/>
                          <a:pt x="160" y="0"/>
                          <a:pt x="156" y="0"/>
                        </a:cubicBezTo>
                        <a:cubicBezTo>
                          <a:pt x="152" y="0"/>
                          <a:pt x="150" y="3"/>
                          <a:pt x="150" y="7"/>
                        </a:cubicBezTo>
                        <a:cubicBezTo>
                          <a:pt x="150" y="27"/>
                          <a:pt x="150" y="27"/>
                          <a:pt x="150" y="27"/>
                        </a:cubicBezTo>
                        <a:cubicBezTo>
                          <a:pt x="150" y="27"/>
                          <a:pt x="150" y="27"/>
                          <a:pt x="150" y="27"/>
                        </a:cubicBezTo>
                        <a:cubicBezTo>
                          <a:pt x="136" y="27"/>
                          <a:pt x="136" y="27"/>
                          <a:pt x="136" y="27"/>
                        </a:cubicBezTo>
                        <a:cubicBezTo>
                          <a:pt x="136" y="27"/>
                          <a:pt x="136" y="27"/>
                          <a:pt x="136" y="27"/>
                        </a:cubicBezTo>
                        <a:cubicBezTo>
                          <a:pt x="136" y="7"/>
                          <a:pt x="136" y="7"/>
                          <a:pt x="136" y="7"/>
                        </a:cubicBezTo>
                        <a:cubicBezTo>
                          <a:pt x="136" y="3"/>
                          <a:pt x="133" y="0"/>
                          <a:pt x="129" y="0"/>
                        </a:cubicBezTo>
                        <a:cubicBezTo>
                          <a:pt x="126" y="0"/>
                          <a:pt x="123" y="3"/>
                          <a:pt x="123" y="7"/>
                        </a:cubicBezTo>
                        <a:cubicBezTo>
                          <a:pt x="123" y="27"/>
                          <a:pt x="123" y="27"/>
                          <a:pt x="123" y="27"/>
                        </a:cubicBezTo>
                        <a:cubicBezTo>
                          <a:pt x="123" y="27"/>
                          <a:pt x="123" y="27"/>
                          <a:pt x="123" y="27"/>
                        </a:cubicBezTo>
                        <a:cubicBezTo>
                          <a:pt x="109" y="27"/>
                          <a:pt x="109" y="27"/>
                          <a:pt x="109" y="27"/>
                        </a:cubicBezTo>
                        <a:cubicBezTo>
                          <a:pt x="109" y="27"/>
                          <a:pt x="109" y="27"/>
                          <a:pt x="109" y="27"/>
                        </a:cubicBezTo>
                        <a:cubicBezTo>
                          <a:pt x="109" y="7"/>
                          <a:pt x="109" y="7"/>
                          <a:pt x="109" y="7"/>
                        </a:cubicBezTo>
                        <a:cubicBezTo>
                          <a:pt x="109" y="3"/>
                          <a:pt x="106" y="0"/>
                          <a:pt x="103" y="0"/>
                        </a:cubicBezTo>
                        <a:cubicBezTo>
                          <a:pt x="99" y="0"/>
                          <a:pt x="96" y="3"/>
                          <a:pt x="96" y="7"/>
                        </a:cubicBezTo>
                        <a:cubicBezTo>
                          <a:pt x="96" y="27"/>
                          <a:pt x="96" y="27"/>
                          <a:pt x="96" y="27"/>
                        </a:cubicBezTo>
                        <a:cubicBezTo>
                          <a:pt x="96" y="27"/>
                          <a:pt x="96" y="27"/>
                          <a:pt x="96" y="27"/>
                        </a:cubicBezTo>
                        <a:cubicBezTo>
                          <a:pt x="83" y="27"/>
                          <a:pt x="83" y="27"/>
                          <a:pt x="83" y="27"/>
                        </a:cubicBezTo>
                        <a:cubicBezTo>
                          <a:pt x="83" y="27"/>
                          <a:pt x="83" y="27"/>
                          <a:pt x="83" y="27"/>
                        </a:cubicBezTo>
                        <a:cubicBezTo>
                          <a:pt x="83" y="7"/>
                          <a:pt x="83" y="7"/>
                          <a:pt x="83" y="7"/>
                        </a:cubicBezTo>
                        <a:cubicBezTo>
                          <a:pt x="83" y="3"/>
                          <a:pt x="80" y="0"/>
                          <a:pt x="76" y="0"/>
                        </a:cubicBezTo>
                        <a:cubicBezTo>
                          <a:pt x="73" y="0"/>
                          <a:pt x="70" y="3"/>
                          <a:pt x="70" y="7"/>
                        </a:cubicBezTo>
                        <a:cubicBezTo>
                          <a:pt x="70" y="27"/>
                          <a:pt x="70" y="27"/>
                          <a:pt x="70" y="27"/>
                        </a:cubicBezTo>
                        <a:cubicBezTo>
                          <a:pt x="70" y="27"/>
                          <a:pt x="70" y="27"/>
                          <a:pt x="70" y="27"/>
                        </a:cubicBezTo>
                        <a:cubicBezTo>
                          <a:pt x="56" y="27"/>
                          <a:pt x="56" y="27"/>
                          <a:pt x="56" y="27"/>
                        </a:cubicBezTo>
                        <a:cubicBezTo>
                          <a:pt x="56" y="27"/>
                          <a:pt x="56" y="27"/>
                          <a:pt x="56" y="27"/>
                        </a:cubicBezTo>
                        <a:cubicBezTo>
                          <a:pt x="56" y="7"/>
                          <a:pt x="56" y="7"/>
                          <a:pt x="56" y="7"/>
                        </a:cubicBezTo>
                        <a:cubicBezTo>
                          <a:pt x="56" y="3"/>
                          <a:pt x="53" y="0"/>
                          <a:pt x="50" y="0"/>
                        </a:cubicBezTo>
                        <a:cubicBezTo>
                          <a:pt x="46" y="0"/>
                          <a:pt x="43" y="3"/>
                          <a:pt x="43" y="7"/>
                        </a:cubicBezTo>
                        <a:cubicBezTo>
                          <a:pt x="43" y="27"/>
                          <a:pt x="43" y="27"/>
                          <a:pt x="43" y="27"/>
                        </a:cubicBezTo>
                        <a:cubicBezTo>
                          <a:pt x="43" y="27"/>
                          <a:pt x="43" y="27"/>
                          <a:pt x="43" y="27"/>
                        </a:cubicBezTo>
                        <a:cubicBezTo>
                          <a:pt x="36" y="27"/>
                          <a:pt x="36" y="27"/>
                          <a:pt x="36" y="27"/>
                        </a:cubicBezTo>
                        <a:cubicBezTo>
                          <a:pt x="31" y="27"/>
                          <a:pt x="27" y="31"/>
                          <a:pt x="27" y="36"/>
                        </a:cubicBezTo>
                        <a:cubicBezTo>
                          <a:pt x="27" y="44"/>
                          <a:pt x="27" y="44"/>
                          <a:pt x="27" y="44"/>
                        </a:cubicBezTo>
                        <a:cubicBezTo>
                          <a:pt x="27" y="44"/>
                          <a:pt x="27" y="44"/>
                          <a:pt x="27" y="44"/>
                        </a:cubicBezTo>
                        <a:cubicBezTo>
                          <a:pt x="6" y="44"/>
                          <a:pt x="6" y="44"/>
                          <a:pt x="6" y="44"/>
                        </a:cubicBezTo>
                        <a:cubicBezTo>
                          <a:pt x="2" y="44"/>
                          <a:pt x="0" y="47"/>
                          <a:pt x="0" y="50"/>
                        </a:cubicBezTo>
                        <a:cubicBezTo>
                          <a:pt x="0" y="54"/>
                          <a:pt x="2" y="57"/>
                          <a:pt x="6" y="57"/>
                        </a:cubicBezTo>
                        <a:cubicBezTo>
                          <a:pt x="27" y="57"/>
                          <a:pt x="27" y="57"/>
                          <a:pt x="27" y="57"/>
                        </a:cubicBezTo>
                        <a:cubicBezTo>
                          <a:pt x="27" y="57"/>
                          <a:pt x="27" y="57"/>
                          <a:pt x="27" y="57"/>
                        </a:cubicBezTo>
                        <a:cubicBezTo>
                          <a:pt x="27" y="70"/>
                          <a:pt x="27" y="70"/>
                          <a:pt x="27" y="70"/>
                        </a:cubicBezTo>
                        <a:cubicBezTo>
                          <a:pt x="27" y="70"/>
                          <a:pt x="27" y="70"/>
                          <a:pt x="27" y="70"/>
                        </a:cubicBezTo>
                        <a:cubicBezTo>
                          <a:pt x="6" y="70"/>
                          <a:pt x="6" y="70"/>
                          <a:pt x="6" y="70"/>
                        </a:cubicBezTo>
                        <a:cubicBezTo>
                          <a:pt x="2" y="70"/>
                          <a:pt x="0" y="73"/>
                          <a:pt x="0" y="77"/>
                        </a:cubicBezTo>
                        <a:cubicBezTo>
                          <a:pt x="0" y="80"/>
                          <a:pt x="2" y="83"/>
                          <a:pt x="6" y="83"/>
                        </a:cubicBezTo>
                        <a:cubicBezTo>
                          <a:pt x="27" y="83"/>
                          <a:pt x="27" y="83"/>
                          <a:pt x="27" y="83"/>
                        </a:cubicBezTo>
                        <a:cubicBezTo>
                          <a:pt x="27" y="83"/>
                          <a:pt x="27" y="83"/>
                          <a:pt x="27" y="83"/>
                        </a:cubicBezTo>
                        <a:cubicBezTo>
                          <a:pt x="27" y="97"/>
                          <a:pt x="27" y="97"/>
                          <a:pt x="27" y="97"/>
                        </a:cubicBezTo>
                        <a:cubicBezTo>
                          <a:pt x="27" y="97"/>
                          <a:pt x="27" y="97"/>
                          <a:pt x="27" y="97"/>
                        </a:cubicBezTo>
                        <a:cubicBezTo>
                          <a:pt x="6" y="97"/>
                          <a:pt x="6" y="97"/>
                          <a:pt x="6" y="97"/>
                        </a:cubicBezTo>
                        <a:cubicBezTo>
                          <a:pt x="2" y="97"/>
                          <a:pt x="0" y="100"/>
                          <a:pt x="0" y="103"/>
                        </a:cubicBezTo>
                        <a:cubicBezTo>
                          <a:pt x="0" y="107"/>
                          <a:pt x="2" y="110"/>
                          <a:pt x="6" y="110"/>
                        </a:cubicBezTo>
                        <a:cubicBezTo>
                          <a:pt x="27" y="110"/>
                          <a:pt x="27" y="110"/>
                          <a:pt x="27" y="110"/>
                        </a:cubicBezTo>
                        <a:cubicBezTo>
                          <a:pt x="27" y="110"/>
                          <a:pt x="27" y="110"/>
                          <a:pt x="27" y="110"/>
                        </a:cubicBezTo>
                        <a:cubicBezTo>
                          <a:pt x="27" y="124"/>
                          <a:pt x="27" y="124"/>
                          <a:pt x="27" y="124"/>
                        </a:cubicBezTo>
                        <a:cubicBezTo>
                          <a:pt x="27" y="124"/>
                          <a:pt x="27" y="124"/>
                          <a:pt x="27" y="124"/>
                        </a:cubicBezTo>
                        <a:cubicBezTo>
                          <a:pt x="6" y="124"/>
                          <a:pt x="6" y="124"/>
                          <a:pt x="6" y="124"/>
                        </a:cubicBezTo>
                        <a:cubicBezTo>
                          <a:pt x="2" y="124"/>
                          <a:pt x="0" y="126"/>
                          <a:pt x="0" y="130"/>
                        </a:cubicBezTo>
                        <a:cubicBezTo>
                          <a:pt x="0" y="134"/>
                          <a:pt x="2" y="136"/>
                          <a:pt x="6" y="136"/>
                        </a:cubicBezTo>
                        <a:cubicBezTo>
                          <a:pt x="27" y="136"/>
                          <a:pt x="27" y="136"/>
                          <a:pt x="27" y="136"/>
                        </a:cubicBezTo>
                        <a:cubicBezTo>
                          <a:pt x="27" y="136"/>
                          <a:pt x="27" y="136"/>
                          <a:pt x="27" y="136"/>
                        </a:cubicBezTo>
                        <a:cubicBezTo>
                          <a:pt x="27" y="150"/>
                          <a:pt x="27" y="150"/>
                          <a:pt x="27" y="150"/>
                        </a:cubicBezTo>
                        <a:cubicBezTo>
                          <a:pt x="27" y="150"/>
                          <a:pt x="27" y="150"/>
                          <a:pt x="27" y="150"/>
                        </a:cubicBezTo>
                        <a:cubicBezTo>
                          <a:pt x="6" y="150"/>
                          <a:pt x="6" y="150"/>
                          <a:pt x="6" y="150"/>
                        </a:cubicBezTo>
                        <a:cubicBezTo>
                          <a:pt x="2" y="150"/>
                          <a:pt x="0" y="153"/>
                          <a:pt x="0" y="157"/>
                        </a:cubicBezTo>
                        <a:cubicBezTo>
                          <a:pt x="0" y="160"/>
                          <a:pt x="2" y="163"/>
                          <a:pt x="6" y="163"/>
                        </a:cubicBezTo>
                        <a:cubicBezTo>
                          <a:pt x="27" y="163"/>
                          <a:pt x="27" y="163"/>
                          <a:pt x="27" y="163"/>
                        </a:cubicBezTo>
                        <a:cubicBezTo>
                          <a:pt x="27" y="163"/>
                          <a:pt x="27" y="163"/>
                          <a:pt x="27" y="163"/>
                        </a:cubicBezTo>
                        <a:cubicBezTo>
                          <a:pt x="27" y="170"/>
                          <a:pt x="27" y="170"/>
                          <a:pt x="27" y="170"/>
                        </a:cubicBezTo>
                        <a:cubicBezTo>
                          <a:pt x="27" y="175"/>
                          <a:pt x="31" y="180"/>
                          <a:pt x="36" y="180"/>
                        </a:cubicBezTo>
                        <a:cubicBezTo>
                          <a:pt x="43" y="180"/>
                          <a:pt x="43" y="180"/>
                          <a:pt x="43" y="180"/>
                        </a:cubicBezTo>
                        <a:cubicBezTo>
                          <a:pt x="43" y="180"/>
                          <a:pt x="43" y="180"/>
                          <a:pt x="43" y="180"/>
                        </a:cubicBezTo>
                        <a:cubicBezTo>
                          <a:pt x="43" y="200"/>
                          <a:pt x="43" y="200"/>
                          <a:pt x="43" y="200"/>
                        </a:cubicBezTo>
                        <a:cubicBezTo>
                          <a:pt x="43" y="204"/>
                          <a:pt x="46" y="207"/>
                          <a:pt x="50" y="207"/>
                        </a:cubicBezTo>
                        <a:cubicBezTo>
                          <a:pt x="53" y="207"/>
                          <a:pt x="56" y="204"/>
                          <a:pt x="56" y="200"/>
                        </a:cubicBezTo>
                        <a:cubicBezTo>
                          <a:pt x="56" y="180"/>
                          <a:pt x="56" y="180"/>
                          <a:pt x="56" y="180"/>
                        </a:cubicBezTo>
                        <a:cubicBezTo>
                          <a:pt x="56" y="180"/>
                          <a:pt x="56" y="180"/>
                          <a:pt x="56" y="180"/>
                        </a:cubicBezTo>
                        <a:cubicBezTo>
                          <a:pt x="70" y="180"/>
                          <a:pt x="70" y="180"/>
                          <a:pt x="70" y="180"/>
                        </a:cubicBezTo>
                        <a:cubicBezTo>
                          <a:pt x="70" y="180"/>
                          <a:pt x="70" y="180"/>
                          <a:pt x="70" y="180"/>
                        </a:cubicBezTo>
                        <a:cubicBezTo>
                          <a:pt x="70" y="200"/>
                          <a:pt x="70" y="200"/>
                          <a:pt x="70" y="200"/>
                        </a:cubicBezTo>
                        <a:cubicBezTo>
                          <a:pt x="70" y="204"/>
                          <a:pt x="73" y="207"/>
                          <a:pt x="76" y="207"/>
                        </a:cubicBezTo>
                        <a:cubicBezTo>
                          <a:pt x="80" y="207"/>
                          <a:pt x="83" y="204"/>
                          <a:pt x="83" y="200"/>
                        </a:cubicBezTo>
                        <a:cubicBezTo>
                          <a:pt x="83" y="180"/>
                          <a:pt x="83" y="180"/>
                          <a:pt x="83" y="180"/>
                        </a:cubicBezTo>
                        <a:cubicBezTo>
                          <a:pt x="83" y="180"/>
                          <a:pt x="83" y="180"/>
                          <a:pt x="83" y="180"/>
                        </a:cubicBezTo>
                        <a:cubicBezTo>
                          <a:pt x="96" y="180"/>
                          <a:pt x="96" y="180"/>
                          <a:pt x="96" y="180"/>
                        </a:cubicBezTo>
                        <a:cubicBezTo>
                          <a:pt x="96" y="180"/>
                          <a:pt x="96" y="180"/>
                          <a:pt x="96" y="180"/>
                        </a:cubicBezTo>
                        <a:cubicBezTo>
                          <a:pt x="96" y="200"/>
                          <a:pt x="96" y="200"/>
                          <a:pt x="96" y="200"/>
                        </a:cubicBezTo>
                        <a:cubicBezTo>
                          <a:pt x="96" y="204"/>
                          <a:pt x="99" y="207"/>
                          <a:pt x="103" y="207"/>
                        </a:cubicBezTo>
                        <a:cubicBezTo>
                          <a:pt x="106" y="207"/>
                          <a:pt x="109" y="204"/>
                          <a:pt x="109" y="200"/>
                        </a:cubicBezTo>
                        <a:cubicBezTo>
                          <a:pt x="109" y="180"/>
                          <a:pt x="109" y="180"/>
                          <a:pt x="109" y="180"/>
                        </a:cubicBezTo>
                        <a:cubicBezTo>
                          <a:pt x="109" y="180"/>
                          <a:pt x="109" y="180"/>
                          <a:pt x="109" y="180"/>
                        </a:cubicBezTo>
                        <a:cubicBezTo>
                          <a:pt x="123" y="180"/>
                          <a:pt x="123" y="180"/>
                          <a:pt x="123" y="180"/>
                        </a:cubicBezTo>
                        <a:cubicBezTo>
                          <a:pt x="123" y="180"/>
                          <a:pt x="123" y="180"/>
                          <a:pt x="123" y="180"/>
                        </a:cubicBezTo>
                        <a:cubicBezTo>
                          <a:pt x="123" y="200"/>
                          <a:pt x="123" y="200"/>
                          <a:pt x="123" y="200"/>
                        </a:cubicBezTo>
                        <a:cubicBezTo>
                          <a:pt x="123" y="204"/>
                          <a:pt x="126" y="207"/>
                          <a:pt x="129" y="207"/>
                        </a:cubicBezTo>
                        <a:cubicBezTo>
                          <a:pt x="133" y="207"/>
                          <a:pt x="136" y="204"/>
                          <a:pt x="136" y="200"/>
                        </a:cubicBezTo>
                        <a:cubicBezTo>
                          <a:pt x="136" y="180"/>
                          <a:pt x="136" y="180"/>
                          <a:pt x="136" y="180"/>
                        </a:cubicBezTo>
                        <a:cubicBezTo>
                          <a:pt x="136" y="180"/>
                          <a:pt x="136" y="180"/>
                          <a:pt x="136" y="180"/>
                        </a:cubicBezTo>
                        <a:cubicBezTo>
                          <a:pt x="150" y="180"/>
                          <a:pt x="150" y="180"/>
                          <a:pt x="150" y="180"/>
                        </a:cubicBezTo>
                        <a:cubicBezTo>
                          <a:pt x="150" y="180"/>
                          <a:pt x="150" y="180"/>
                          <a:pt x="150" y="180"/>
                        </a:cubicBezTo>
                        <a:cubicBezTo>
                          <a:pt x="150" y="200"/>
                          <a:pt x="150" y="200"/>
                          <a:pt x="150" y="200"/>
                        </a:cubicBezTo>
                        <a:cubicBezTo>
                          <a:pt x="150" y="204"/>
                          <a:pt x="152" y="207"/>
                          <a:pt x="156" y="207"/>
                        </a:cubicBezTo>
                        <a:cubicBezTo>
                          <a:pt x="160" y="207"/>
                          <a:pt x="162" y="204"/>
                          <a:pt x="162" y="200"/>
                        </a:cubicBezTo>
                        <a:cubicBezTo>
                          <a:pt x="162" y="180"/>
                          <a:pt x="162" y="180"/>
                          <a:pt x="162" y="180"/>
                        </a:cubicBezTo>
                        <a:cubicBezTo>
                          <a:pt x="162" y="180"/>
                          <a:pt x="162" y="180"/>
                          <a:pt x="162" y="180"/>
                        </a:cubicBezTo>
                        <a:cubicBezTo>
                          <a:pt x="170" y="180"/>
                          <a:pt x="170" y="180"/>
                          <a:pt x="170" y="180"/>
                        </a:cubicBezTo>
                        <a:cubicBezTo>
                          <a:pt x="175" y="180"/>
                          <a:pt x="179" y="175"/>
                          <a:pt x="179" y="170"/>
                        </a:cubicBezTo>
                        <a:cubicBezTo>
                          <a:pt x="179" y="163"/>
                          <a:pt x="179" y="163"/>
                          <a:pt x="179" y="163"/>
                        </a:cubicBezTo>
                        <a:cubicBezTo>
                          <a:pt x="179" y="163"/>
                          <a:pt x="179" y="163"/>
                          <a:pt x="179" y="163"/>
                        </a:cubicBezTo>
                        <a:cubicBezTo>
                          <a:pt x="200" y="163"/>
                          <a:pt x="200" y="163"/>
                          <a:pt x="200" y="163"/>
                        </a:cubicBezTo>
                        <a:cubicBezTo>
                          <a:pt x="203" y="163"/>
                          <a:pt x="206" y="160"/>
                          <a:pt x="206" y="157"/>
                        </a:cubicBezTo>
                        <a:cubicBezTo>
                          <a:pt x="206" y="153"/>
                          <a:pt x="203" y="150"/>
                          <a:pt x="200" y="150"/>
                        </a:cubicBezTo>
                        <a:cubicBezTo>
                          <a:pt x="179" y="150"/>
                          <a:pt x="179" y="150"/>
                          <a:pt x="179" y="150"/>
                        </a:cubicBezTo>
                        <a:cubicBezTo>
                          <a:pt x="179" y="150"/>
                          <a:pt x="179" y="150"/>
                          <a:pt x="179" y="150"/>
                        </a:cubicBezTo>
                        <a:cubicBezTo>
                          <a:pt x="179" y="136"/>
                          <a:pt x="179" y="136"/>
                          <a:pt x="179" y="136"/>
                        </a:cubicBezTo>
                        <a:cubicBezTo>
                          <a:pt x="179" y="136"/>
                          <a:pt x="179" y="136"/>
                          <a:pt x="179" y="136"/>
                        </a:cubicBezTo>
                        <a:cubicBezTo>
                          <a:pt x="200" y="136"/>
                          <a:pt x="200" y="136"/>
                          <a:pt x="200" y="136"/>
                        </a:cubicBezTo>
                        <a:cubicBezTo>
                          <a:pt x="203" y="136"/>
                          <a:pt x="206" y="134"/>
                          <a:pt x="206" y="130"/>
                        </a:cubicBezTo>
                        <a:cubicBezTo>
                          <a:pt x="206" y="126"/>
                          <a:pt x="203" y="124"/>
                          <a:pt x="200" y="124"/>
                        </a:cubicBezTo>
                        <a:cubicBezTo>
                          <a:pt x="179" y="124"/>
                          <a:pt x="179" y="124"/>
                          <a:pt x="179" y="124"/>
                        </a:cubicBezTo>
                        <a:cubicBezTo>
                          <a:pt x="179" y="124"/>
                          <a:pt x="179" y="124"/>
                          <a:pt x="179" y="124"/>
                        </a:cubicBezTo>
                        <a:cubicBezTo>
                          <a:pt x="179" y="110"/>
                          <a:pt x="179" y="110"/>
                          <a:pt x="179" y="110"/>
                        </a:cubicBezTo>
                        <a:cubicBezTo>
                          <a:pt x="179" y="110"/>
                          <a:pt x="179" y="110"/>
                          <a:pt x="179" y="110"/>
                        </a:cubicBezTo>
                        <a:cubicBezTo>
                          <a:pt x="200" y="110"/>
                          <a:pt x="200" y="110"/>
                          <a:pt x="200" y="110"/>
                        </a:cubicBezTo>
                        <a:cubicBezTo>
                          <a:pt x="203" y="110"/>
                          <a:pt x="206" y="107"/>
                          <a:pt x="206" y="103"/>
                        </a:cubicBezTo>
                        <a:cubicBezTo>
                          <a:pt x="206" y="100"/>
                          <a:pt x="203" y="97"/>
                          <a:pt x="200" y="97"/>
                        </a:cubicBezTo>
                        <a:cubicBezTo>
                          <a:pt x="179" y="97"/>
                          <a:pt x="179" y="97"/>
                          <a:pt x="179" y="97"/>
                        </a:cubicBezTo>
                        <a:cubicBezTo>
                          <a:pt x="179" y="97"/>
                          <a:pt x="179" y="97"/>
                          <a:pt x="179" y="97"/>
                        </a:cubicBezTo>
                        <a:cubicBezTo>
                          <a:pt x="179" y="83"/>
                          <a:pt x="179" y="83"/>
                          <a:pt x="179" y="83"/>
                        </a:cubicBezTo>
                        <a:cubicBezTo>
                          <a:pt x="179" y="83"/>
                          <a:pt x="179" y="83"/>
                          <a:pt x="179" y="83"/>
                        </a:cubicBezTo>
                        <a:close/>
                        <a:moveTo>
                          <a:pt x="164" y="157"/>
                        </a:moveTo>
                        <a:cubicBezTo>
                          <a:pt x="164" y="161"/>
                          <a:pt x="160" y="164"/>
                          <a:pt x="156" y="164"/>
                        </a:cubicBezTo>
                        <a:cubicBezTo>
                          <a:pt x="49" y="164"/>
                          <a:pt x="49" y="164"/>
                          <a:pt x="49" y="164"/>
                        </a:cubicBezTo>
                        <a:cubicBezTo>
                          <a:pt x="45" y="164"/>
                          <a:pt x="42" y="161"/>
                          <a:pt x="42" y="157"/>
                        </a:cubicBezTo>
                        <a:cubicBezTo>
                          <a:pt x="42" y="55"/>
                          <a:pt x="42" y="55"/>
                          <a:pt x="42" y="55"/>
                        </a:cubicBezTo>
                        <a:cubicBezTo>
                          <a:pt x="39" y="54"/>
                          <a:pt x="37" y="50"/>
                          <a:pt x="37" y="47"/>
                        </a:cubicBezTo>
                        <a:cubicBezTo>
                          <a:pt x="37" y="41"/>
                          <a:pt x="41" y="37"/>
                          <a:pt x="46" y="37"/>
                        </a:cubicBezTo>
                        <a:cubicBezTo>
                          <a:pt x="49" y="37"/>
                          <a:pt x="53" y="39"/>
                          <a:pt x="54" y="43"/>
                        </a:cubicBezTo>
                        <a:cubicBezTo>
                          <a:pt x="156" y="43"/>
                          <a:pt x="156" y="43"/>
                          <a:pt x="156" y="43"/>
                        </a:cubicBezTo>
                        <a:cubicBezTo>
                          <a:pt x="160" y="43"/>
                          <a:pt x="164" y="46"/>
                          <a:pt x="164" y="50"/>
                        </a:cubicBezTo>
                        <a:lnTo>
                          <a:pt x="164"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61" name="Group 60"/>
              <p:cNvGrpSpPr/>
              <p:nvPr/>
            </p:nvGrpSpPr>
            <p:grpSpPr>
              <a:xfrm>
                <a:off x="586729" y="3378677"/>
                <a:ext cx="378661" cy="378661"/>
                <a:chOff x="6867525" y="1612900"/>
                <a:chExt cx="936625" cy="936626"/>
              </a:xfrm>
              <a:solidFill>
                <a:schemeClr val="accent1"/>
              </a:solidFill>
            </p:grpSpPr>
            <p:sp>
              <p:nvSpPr>
                <p:cNvPr id="107" name="Freeform 31"/>
                <p:cNvSpPr>
                  <a:spLocks/>
                </p:cNvSpPr>
                <p:nvPr/>
              </p:nvSpPr>
              <p:spPr bwMode="auto">
                <a:xfrm>
                  <a:off x="7616825" y="2370138"/>
                  <a:ext cx="187325" cy="179388"/>
                </a:xfrm>
                <a:custGeom>
                  <a:avLst/>
                  <a:gdLst>
                    <a:gd name="T0" fmla="*/ 40 w 118"/>
                    <a:gd name="T1" fmla="*/ 0 h 113"/>
                    <a:gd name="T2" fmla="*/ 19 w 118"/>
                    <a:gd name="T3" fmla="*/ 12 h 113"/>
                    <a:gd name="T4" fmla="*/ 38 w 118"/>
                    <a:gd name="T5" fmla="*/ 45 h 113"/>
                    <a:gd name="T6" fmla="*/ 0 w 118"/>
                    <a:gd name="T7" fmla="*/ 45 h 113"/>
                    <a:gd name="T8" fmla="*/ 0 w 118"/>
                    <a:gd name="T9" fmla="*/ 68 h 113"/>
                    <a:gd name="T10" fmla="*/ 38 w 118"/>
                    <a:gd name="T11" fmla="*/ 68 h 113"/>
                    <a:gd name="T12" fmla="*/ 19 w 118"/>
                    <a:gd name="T13" fmla="*/ 102 h 113"/>
                    <a:gd name="T14" fmla="*/ 40 w 118"/>
                    <a:gd name="T15" fmla="*/ 113 h 113"/>
                    <a:gd name="T16" fmla="*/ 59 w 118"/>
                    <a:gd name="T17" fmla="*/ 80 h 113"/>
                    <a:gd name="T18" fmla="*/ 78 w 118"/>
                    <a:gd name="T19" fmla="*/ 113 h 113"/>
                    <a:gd name="T20" fmla="*/ 99 w 118"/>
                    <a:gd name="T21" fmla="*/ 102 h 113"/>
                    <a:gd name="T22" fmla="*/ 81 w 118"/>
                    <a:gd name="T23" fmla="*/ 68 h 113"/>
                    <a:gd name="T24" fmla="*/ 118 w 118"/>
                    <a:gd name="T25" fmla="*/ 68 h 113"/>
                    <a:gd name="T26" fmla="*/ 118 w 118"/>
                    <a:gd name="T27" fmla="*/ 45 h 113"/>
                    <a:gd name="T28" fmla="*/ 81 w 118"/>
                    <a:gd name="T29" fmla="*/ 45 h 113"/>
                    <a:gd name="T30" fmla="*/ 99 w 118"/>
                    <a:gd name="T31" fmla="*/ 12 h 113"/>
                    <a:gd name="T32" fmla="*/ 78 w 118"/>
                    <a:gd name="T33" fmla="*/ 0 h 113"/>
                    <a:gd name="T34" fmla="*/ 59 w 118"/>
                    <a:gd name="T35" fmla="*/ 33 h 113"/>
                    <a:gd name="T36" fmla="*/ 40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40" y="0"/>
                      </a:moveTo>
                      <a:lnTo>
                        <a:pt x="19" y="12"/>
                      </a:lnTo>
                      <a:lnTo>
                        <a:pt x="38" y="45"/>
                      </a:lnTo>
                      <a:lnTo>
                        <a:pt x="0" y="45"/>
                      </a:lnTo>
                      <a:lnTo>
                        <a:pt x="0" y="68"/>
                      </a:lnTo>
                      <a:lnTo>
                        <a:pt x="38" y="68"/>
                      </a:lnTo>
                      <a:lnTo>
                        <a:pt x="19" y="102"/>
                      </a:lnTo>
                      <a:lnTo>
                        <a:pt x="40" y="113"/>
                      </a:lnTo>
                      <a:lnTo>
                        <a:pt x="59" y="80"/>
                      </a:lnTo>
                      <a:lnTo>
                        <a:pt x="78" y="113"/>
                      </a:lnTo>
                      <a:lnTo>
                        <a:pt x="99" y="102"/>
                      </a:lnTo>
                      <a:lnTo>
                        <a:pt x="81" y="68"/>
                      </a:lnTo>
                      <a:lnTo>
                        <a:pt x="118" y="68"/>
                      </a:lnTo>
                      <a:lnTo>
                        <a:pt x="118" y="45"/>
                      </a:lnTo>
                      <a:lnTo>
                        <a:pt x="81" y="45"/>
                      </a:lnTo>
                      <a:lnTo>
                        <a:pt x="99" y="12"/>
                      </a:lnTo>
                      <a:lnTo>
                        <a:pt x="78" y="0"/>
                      </a:lnTo>
                      <a:lnTo>
                        <a:pt x="59" y="33"/>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8" name="Freeform 32"/>
                <p:cNvSpPr>
                  <a:spLocks/>
                </p:cNvSpPr>
                <p:nvPr/>
              </p:nvSpPr>
              <p:spPr bwMode="auto">
                <a:xfrm>
                  <a:off x="7366000" y="2370138"/>
                  <a:ext cx="187325" cy="179388"/>
                </a:xfrm>
                <a:custGeom>
                  <a:avLst/>
                  <a:gdLst>
                    <a:gd name="T0" fmla="*/ 40 w 118"/>
                    <a:gd name="T1" fmla="*/ 0 h 113"/>
                    <a:gd name="T2" fmla="*/ 21 w 118"/>
                    <a:gd name="T3" fmla="*/ 12 h 113"/>
                    <a:gd name="T4" fmla="*/ 40 w 118"/>
                    <a:gd name="T5" fmla="*/ 45 h 113"/>
                    <a:gd name="T6" fmla="*/ 0 w 118"/>
                    <a:gd name="T7" fmla="*/ 45 h 113"/>
                    <a:gd name="T8" fmla="*/ 0 w 118"/>
                    <a:gd name="T9" fmla="*/ 68 h 113"/>
                    <a:gd name="T10" fmla="*/ 40 w 118"/>
                    <a:gd name="T11" fmla="*/ 68 h 113"/>
                    <a:gd name="T12" fmla="*/ 21 w 118"/>
                    <a:gd name="T13" fmla="*/ 102 h 113"/>
                    <a:gd name="T14" fmla="*/ 40 w 118"/>
                    <a:gd name="T15" fmla="*/ 113 h 113"/>
                    <a:gd name="T16" fmla="*/ 59 w 118"/>
                    <a:gd name="T17" fmla="*/ 80 h 113"/>
                    <a:gd name="T18" fmla="*/ 80 w 118"/>
                    <a:gd name="T19" fmla="*/ 113 h 113"/>
                    <a:gd name="T20" fmla="*/ 99 w 118"/>
                    <a:gd name="T21" fmla="*/ 102 h 113"/>
                    <a:gd name="T22" fmla="*/ 80 w 118"/>
                    <a:gd name="T23" fmla="*/ 68 h 113"/>
                    <a:gd name="T24" fmla="*/ 118 w 118"/>
                    <a:gd name="T25" fmla="*/ 68 h 113"/>
                    <a:gd name="T26" fmla="*/ 118 w 118"/>
                    <a:gd name="T27" fmla="*/ 45 h 113"/>
                    <a:gd name="T28" fmla="*/ 80 w 118"/>
                    <a:gd name="T29" fmla="*/ 45 h 113"/>
                    <a:gd name="T30" fmla="*/ 99 w 118"/>
                    <a:gd name="T31" fmla="*/ 12 h 113"/>
                    <a:gd name="T32" fmla="*/ 80 w 118"/>
                    <a:gd name="T33" fmla="*/ 0 h 113"/>
                    <a:gd name="T34" fmla="*/ 59 w 118"/>
                    <a:gd name="T35" fmla="*/ 33 h 113"/>
                    <a:gd name="T36" fmla="*/ 40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40" y="0"/>
                      </a:moveTo>
                      <a:lnTo>
                        <a:pt x="21" y="12"/>
                      </a:lnTo>
                      <a:lnTo>
                        <a:pt x="40" y="45"/>
                      </a:lnTo>
                      <a:lnTo>
                        <a:pt x="0" y="45"/>
                      </a:lnTo>
                      <a:lnTo>
                        <a:pt x="0" y="68"/>
                      </a:lnTo>
                      <a:lnTo>
                        <a:pt x="40" y="68"/>
                      </a:lnTo>
                      <a:lnTo>
                        <a:pt x="21" y="102"/>
                      </a:lnTo>
                      <a:lnTo>
                        <a:pt x="40" y="113"/>
                      </a:lnTo>
                      <a:lnTo>
                        <a:pt x="59" y="80"/>
                      </a:lnTo>
                      <a:lnTo>
                        <a:pt x="80" y="113"/>
                      </a:lnTo>
                      <a:lnTo>
                        <a:pt x="99" y="102"/>
                      </a:lnTo>
                      <a:lnTo>
                        <a:pt x="80" y="68"/>
                      </a:lnTo>
                      <a:lnTo>
                        <a:pt x="118" y="68"/>
                      </a:lnTo>
                      <a:lnTo>
                        <a:pt x="118" y="45"/>
                      </a:lnTo>
                      <a:lnTo>
                        <a:pt x="80" y="45"/>
                      </a:lnTo>
                      <a:lnTo>
                        <a:pt x="99" y="12"/>
                      </a:lnTo>
                      <a:lnTo>
                        <a:pt x="80" y="0"/>
                      </a:lnTo>
                      <a:lnTo>
                        <a:pt x="59" y="33"/>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9" name="Freeform 33"/>
                <p:cNvSpPr>
                  <a:spLocks/>
                </p:cNvSpPr>
                <p:nvPr/>
              </p:nvSpPr>
              <p:spPr bwMode="auto">
                <a:xfrm>
                  <a:off x="7118350" y="2370138"/>
                  <a:ext cx="187325" cy="179388"/>
                </a:xfrm>
                <a:custGeom>
                  <a:avLst/>
                  <a:gdLst>
                    <a:gd name="T0" fmla="*/ 38 w 118"/>
                    <a:gd name="T1" fmla="*/ 0 h 113"/>
                    <a:gd name="T2" fmla="*/ 19 w 118"/>
                    <a:gd name="T3" fmla="*/ 12 h 113"/>
                    <a:gd name="T4" fmla="*/ 38 w 118"/>
                    <a:gd name="T5" fmla="*/ 45 h 113"/>
                    <a:gd name="T6" fmla="*/ 0 w 118"/>
                    <a:gd name="T7" fmla="*/ 45 h 113"/>
                    <a:gd name="T8" fmla="*/ 0 w 118"/>
                    <a:gd name="T9" fmla="*/ 68 h 113"/>
                    <a:gd name="T10" fmla="*/ 38 w 118"/>
                    <a:gd name="T11" fmla="*/ 68 h 113"/>
                    <a:gd name="T12" fmla="*/ 19 w 118"/>
                    <a:gd name="T13" fmla="*/ 102 h 113"/>
                    <a:gd name="T14" fmla="*/ 38 w 118"/>
                    <a:gd name="T15" fmla="*/ 113 h 113"/>
                    <a:gd name="T16" fmla="*/ 59 w 118"/>
                    <a:gd name="T17" fmla="*/ 80 h 113"/>
                    <a:gd name="T18" fmla="*/ 78 w 118"/>
                    <a:gd name="T19" fmla="*/ 113 h 113"/>
                    <a:gd name="T20" fmla="*/ 97 w 118"/>
                    <a:gd name="T21" fmla="*/ 102 h 113"/>
                    <a:gd name="T22" fmla="*/ 78 w 118"/>
                    <a:gd name="T23" fmla="*/ 68 h 113"/>
                    <a:gd name="T24" fmla="*/ 118 w 118"/>
                    <a:gd name="T25" fmla="*/ 68 h 113"/>
                    <a:gd name="T26" fmla="*/ 118 w 118"/>
                    <a:gd name="T27" fmla="*/ 45 h 113"/>
                    <a:gd name="T28" fmla="*/ 78 w 118"/>
                    <a:gd name="T29" fmla="*/ 45 h 113"/>
                    <a:gd name="T30" fmla="*/ 97 w 118"/>
                    <a:gd name="T31" fmla="*/ 12 h 113"/>
                    <a:gd name="T32" fmla="*/ 78 w 118"/>
                    <a:gd name="T33" fmla="*/ 0 h 113"/>
                    <a:gd name="T34" fmla="*/ 59 w 118"/>
                    <a:gd name="T35" fmla="*/ 33 h 113"/>
                    <a:gd name="T36" fmla="*/ 38 w 118"/>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38" y="0"/>
                      </a:moveTo>
                      <a:lnTo>
                        <a:pt x="19" y="12"/>
                      </a:lnTo>
                      <a:lnTo>
                        <a:pt x="38" y="45"/>
                      </a:lnTo>
                      <a:lnTo>
                        <a:pt x="0" y="45"/>
                      </a:lnTo>
                      <a:lnTo>
                        <a:pt x="0" y="68"/>
                      </a:lnTo>
                      <a:lnTo>
                        <a:pt x="38" y="68"/>
                      </a:lnTo>
                      <a:lnTo>
                        <a:pt x="19" y="102"/>
                      </a:lnTo>
                      <a:lnTo>
                        <a:pt x="38" y="113"/>
                      </a:lnTo>
                      <a:lnTo>
                        <a:pt x="59" y="80"/>
                      </a:lnTo>
                      <a:lnTo>
                        <a:pt x="78" y="113"/>
                      </a:lnTo>
                      <a:lnTo>
                        <a:pt x="97" y="102"/>
                      </a:lnTo>
                      <a:lnTo>
                        <a:pt x="78" y="68"/>
                      </a:lnTo>
                      <a:lnTo>
                        <a:pt x="118" y="68"/>
                      </a:lnTo>
                      <a:lnTo>
                        <a:pt x="118" y="45"/>
                      </a:lnTo>
                      <a:lnTo>
                        <a:pt x="78" y="45"/>
                      </a:lnTo>
                      <a:lnTo>
                        <a:pt x="97" y="12"/>
                      </a:lnTo>
                      <a:lnTo>
                        <a:pt x="78" y="0"/>
                      </a:lnTo>
                      <a:lnTo>
                        <a:pt x="59" y="33"/>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0" name="Freeform 34"/>
                <p:cNvSpPr>
                  <a:spLocks/>
                </p:cNvSpPr>
                <p:nvPr/>
              </p:nvSpPr>
              <p:spPr bwMode="auto">
                <a:xfrm>
                  <a:off x="6867525" y="2370138"/>
                  <a:ext cx="187325" cy="179388"/>
                </a:xfrm>
                <a:custGeom>
                  <a:avLst/>
                  <a:gdLst>
                    <a:gd name="T0" fmla="*/ 59 w 118"/>
                    <a:gd name="T1" fmla="*/ 33 h 113"/>
                    <a:gd name="T2" fmla="*/ 78 w 118"/>
                    <a:gd name="T3" fmla="*/ 0 h 113"/>
                    <a:gd name="T4" fmla="*/ 99 w 118"/>
                    <a:gd name="T5" fmla="*/ 12 h 113"/>
                    <a:gd name="T6" fmla="*/ 80 w 118"/>
                    <a:gd name="T7" fmla="*/ 45 h 113"/>
                    <a:gd name="T8" fmla="*/ 118 w 118"/>
                    <a:gd name="T9" fmla="*/ 45 h 113"/>
                    <a:gd name="T10" fmla="*/ 118 w 118"/>
                    <a:gd name="T11" fmla="*/ 68 h 113"/>
                    <a:gd name="T12" fmla="*/ 80 w 118"/>
                    <a:gd name="T13" fmla="*/ 68 h 113"/>
                    <a:gd name="T14" fmla="*/ 99 w 118"/>
                    <a:gd name="T15" fmla="*/ 102 h 113"/>
                    <a:gd name="T16" fmla="*/ 78 w 118"/>
                    <a:gd name="T17" fmla="*/ 113 h 113"/>
                    <a:gd name="T18" fmla="*/ 59 w 118"/>
                    <a:gd name="T19" fmla="*/ 80 h 113"/>
                    <a:gd name="T20" fmla="*/ 40 w 118"/>
                    <a:gd name="T21" fmla="*/ 113 h 113"/>
                    <a:gd name="T22" fmla="*/ 19 w 118"/>
                    <a:gd name="T23" fmla="*/ 102 h 113"/>
                    <a:gd name="T24" fmla="*/ 38 w 118"/>
                    <a:gd name="T25" fmla="*/ 68 h 113"/>
                    <a:gd name="T26" fmla="*/ 0 w 118"/>
                    <a:gd name="T27" fmla="*/ 68 h 113"/>
                    <a:gd name="T28" fmla="*/ 0 w 118"/>
                    <a:gd name="T29" fmla="*/ 45 h 113"/>
                    <a:gd name="T30" fmla="*/ 38 w 118"/>
                    <a:gd name="T31" fmla="*/ 45 h 113"/>
                    <a:gd name="T32" fmla="*/ 19 w 118"/>
                    <a:gd name="T33" fmla="*/ 12 h 113"/>
                    <a:gd name="T34" fmla="*/ 40 w 118"/>
                    <a:gd name="T35" fmla="*/ 0 h 113"/>
                    <a:gd name="T36" fmla="*/ 59 w 118"/>
                    <a:gd name="T37"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13">
                      <a:moveTo>
                        <a:pt x="59" y="33"/>
                      </a:moveTo>
                      <a:lnTo>
                        <a:pt x="78" y="0"/>
                      </a:lnTo>
                      <a:lnTo>
                        <a:pt x="99" y="12"/>
                      </a:lnTo>
                      <a:lnTo>
                        <a:pt x="80" y="45"/>
                      </a:lnTo>
                      <a:lnTo>
                        <a:pt x="118" y="45"/>
                      </a:lnTo>
                      <a:lnTo>
                        <a:pt x="118" y="68"/>
                      </a:lnTo>
                      <a:lnTo>
                        <a:pt x="80" y="68"/>
                      </a:lnTo>
                      <a:lnTo>
                        <a:pt x="99" y="102"/>
                      </a:lnTo>
                      <a:lnTo>
                        <a:pt x="78" y="113"/>
                      </a:lnTo>
                      <a:lnTo>
                        <a:pt x="59" y="80"/>
                      </a:lnTo>
                      <a:lnTo>
                        <a:pt x="40" y="113"/>
                      </a:lnTo>
                      <a:lnTo>
                        <a:pt x="19" y="102"/>
                      </a:lnTo>
                      <a:lnTo>
                        <a:pt x="38" y="68"/>
                      </a:lnTo>
                      <a:lnTo>
                        <a:pt x="0" y="68"/>
                      </a:lnTo>
                      <a:lnTo>
                        <a:pt x="0" y="45"/>
                      </a:lnTo>
                      <a:lnTo>
                        <a:pt x="38" y="45"/>
                      </a:lnTo>
                      <a:lnTo>
                        <a:pt x="19" y="12"/>
                      </a:lnTo>
                      <a:lnTo>
                        <a:pt x="40" y="0"/>
                      </a:lnTo>
                      <a:lnTo>
                        <a:pt x="5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1" name="Freeform 35"/>
                <p:cNvSpPr>
                  <a:spLocks noEditPoints="1"/>
                </p:cNvSpPr>
                <p:nvPr/>
              </p:nvSpPr>
              <p:spPr bwMode="auto">
                <a:xfrm>
                  <a:off x="7118350" y="1927225"/>
                  <a:ext cx="454025" cy="341313"/>
                </a:xfrm>
                <a:custGeom>
                  <a:avLst/>
                  <a:gdLst>
                    <a:gd name="T0" fmla="*/ 121 w 121"/>
                    <a:gd name="T1" fmla="*/ 8 h 91"/>
                    <a:gd name="T2" fmla="*/ 113 w 121"/>
                    <a:gd name="T3" fmla="*/ 0 h 91"/>
                    <a:gd name="T4" fmla="*/ 7 w 121"/>
                    <a:gd name="T5" fmla="*/ 0 h 91"/>
                    <a:gd name="T6" fmla="*/ 0 w 121"/>
                    <a:gd name="T7" fmla="*/ 8 h 91"/>
                    <a:gd name="T8" fmla="*/ 0 w 121"/>
                    <a:gd name="T9" fmla="*/ 83 h 91"/>
                    <a:gd name="T10" fmla="*/ 7 w 121"/>
                    <a:gd name="T11" fmla="*/ 91 h 91"/>
                    <a:gd name="T12" fmla="*/ 113 w 121"/>
                    <a:gd name="T13" fmla="*/ 91 h 91"/>
                    <a:gd name="T14" fmla="*/ 121 w 121"/>
                    <a:gd name="T15" fmla="*/ 83 h 91"/>
                    <a:gd name="T16" fmla="*/ 121 w 121"/>
                    <a:gd name="T17" fmla="*/ 8 h 91"/>
                    <a:gd name="T18" fmla="*/ 65 w 121"/>
                    <a:gd name="T19" fmla="*/ 48 h 91"/>
                    <a:gd name="T20" fmla="*/ 73 w 121"/>
                    <a:gd name="T21" fmla="*/ 67 h 91"/>
                    <a:gd name="T22" fmla="*/ 48 w 121"/>
                    <a:gd name="T23" fmla="*/ 67 h 91"/>
                    <a:gd name="T24" fmla="*/ 55 w 121"/>
                    <a:gd name="T25" fmla="*/ 48 h 91"/>
                    <a:gd name="T26" fmla="*/ 48 w 121"/>
                    <a:gd name="T27" fmla="*/ 37 h 91"/>
                    <a:gd name="T28" fmla="*/ 60 w 121"/>
                    <a:gd name="T29" fmla="*/ 25 h 91"/>
                    <a:gd name="T30" fmla="*/ 73 w 121"/>
                    <a:gd name="T31" fmla="*/ 37 h 91"/>
                    <a:gd name="T32" fmla="*/ 65 w 121"/>
                    <a:gd name="T33"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91">
                      <a:moveTo>
                        <a:pt x="121" y="8"/>
                      </a:moveTo>
                      <a:cubicBezTo>
                        <a:pt x="121" y="4"/>
                        <a:pt x="117" y="0"/>
                        <a:pt x="113" y="0"/>
                      </a:cubicBezTo>
                      <a:cubicBezTo>
                        <a:pt x="7" y="0"/>
                        <a:pt x="7" y="0"/>
                        <a:pt x="7" y="0"/>
                      </a:cubicBezTo>
                      <a:cubicBezTo>
                        <a:pt x="3" y="0"/>
                        <a:pt x="0" y="4"/>
                        <a:pt x="0" y="8"/>
                      </a:cubicBezTo>
                      <a:cubicBezTo>
                        <a:pt x="0" y="83"/>
                        <a:pt x="0" y="83"/>
                        <a:pt x="0" y="83"/>
                      </a:cubicBezTo>
                      <a:cubicBezTo>
                        <a:pt x="0" y="88"/>
                        <a:pt x="3" y="91"/>
                        <a:pt x="7" y="91"/>
                      </a:cubicBezTo>
                      <a:cubicBezTo>
                        <a:pt x="113" y="91"/>
                        <a:pt x="113" y="91"/>
                        <a:pt x="113" y="91"/>
                      </a:cubicBezTo>
                      <a:cubicBezTo>
                        <a:pt x="117" y="91"/>
                        <a:pt x="121" y="88"/>
                        <a:pt x="121" y="83"/>
                      </a:cubicBezTo>
                      <a:lnTo>
                        <a:pt x="121" y="8"/>
                      </a:lnTo>
                      <a:close/>
                      <a:moveTo>
                        <a:pt x="65" y="48"/>
                      </a:moveTo>
                      <a:cubicBezTo>
                        <a:pt x="73" y="67"/>
                        <a:pt x="73" y="67"/>
                        <a:pt x="73" y="67"/>
                      </a:cubicBezTo>
                      <a:cubicBezTo>
                        <a:pt x="48" y="67"/>
                        <a:pt x="48" y="67"/>
                        <a:pt x="48" y="67"/>
                      </a:cubicBezTo>
                      <a:cubicBezTo>
                        <a:pt x="55" y="48"/>
                        <a:pt x="55" y="48"/>
                        <a:pt x="55" y="48"/>
                      </a:cubicBezTo>
                      <a:cubicBezTo>
                        <a:pt x="51" y="46"/>
                        <a:pt x="48" y="42"/>
                        <a:pt x="48" y="37"/>
                      </a:cubicBezTo>
                      <a:cubicBezTo>
                        <a:pt x="48" y="30"/>
                        <a:pt x="54" y="25"/>
                        <a:pt x="60" y="25"/>
                      </a:cubicBezTo>
                      <a:cubicBezTo>
                        <a:pt x="67" y="25"/>
                        <a:pt x="73" y="30"/>
                        <a:pt x="73" y="37"/>
                      </a:cubicBezTo>
                      <a:cubicBezTo>
                        <a:pt x="73" y="42"/>
                        <a:pt x="70" y="46"/>
                        <a:pt x="6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2" name="Freeform 36"/>
                <p:cNvSpPr>
                  <a:spLocks/>
                </p:cNvSpPr>
                <p:nvPr/>
              </p:nvSpPr>
              <p:spPr bwMode="auto">
                <a:xfrm>
                  <a:off x="7151688" y="1612900"/>
                  <a:ext cx="382588" cy="292100"/>
                </a:xfrm>
                <a:custGeom>
                  <a:avLst/>
                  <a:gdLst>
                    <a:gd name="T0" fmla="*/ 102 w 102"/>
                    <a:gd name="T1" fmla="*/ 47 h 78"/>
                    <a:gd name="T2" fmla="*/ 102 w 102"/>
                    <a:gd name="T3" fmla="*/ 78 h 78"/>
                    <a:gd name="T4" fmla="*/ 83 w 102"/>
                    <a:gd name="T5" fmla="*/ 78 h 78"/>
                    <a:gd name="T6" fmla="*/ 83 w 102"/>
                    <a:gd name="T7" fmla="*/ 47 h 78"/>
                    <a:gd name="T8" fmla="*/ 83 w 102"/>
                    <a:gd name="T9" fmla="*/ 47 h 78"/>
                    <a:gd name="T10" fmla="*/ 51 w 102"/>
                    <a:gd name="T11" fmla="*/ 19 h 78"/>
                    <a:gd name="T12" fmla="*/ 19 w 102"/>
                    <a:gd name="T13" fmla="*/ 47 h 78"/>
                    <a:gd name="T14" fmla="*/ 19 w 102"/>
                    <a:gd name="T15" fmla="*/ 78 h 78"/>
                    <a:gd name="T16" fmla="*/ 0 w 102"/>
                    <a:gd name="T17" fmla="*/ 78 h 78"/>
                    <a:gd name="T18" fmla="*/ 0 w 102"/>
                    <a:gd name="T19" fmla="*/ 47 h 78"/>
                    <a:gd name="T20" fmla="*/ 51 w 102"/>
                    <a:gd name="T21" fmla="*/ 0 h 78"/>
                    <a:gd name="T22" fmla="*/ 102 w 102"/>
                    <a:gd name="T23"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78">
                      <a:moveTo>
                        <a:pt x="102" y="47"/>
                      </a:moveTo>
                      <a:cubicBezTo>
                        <a:pt x="102" y="78"/>
                        <a:pt x="102" y="78"/>
                        <a:pt x="102" y="78"/>
                      </a:cubicBezTo>
                      <a:cubicBezTo>
                        <a:pt x="83" y="78"/>
                        <a:pt x="83" y="78"/>
                        <a:pt x="83" y="78"/>
                      </a:cubicBezTo>
                      <a:cubicBezTo>
                        <a:pt x="83" y="47"/>
                        <a:pt x="83" y="47"/>
                        <a:pt x="83" y="47"/>
                      </a:cubicBezTo>
                      <a:cubicBezTo>
                        <a:pt x="83" y="47"/>
                        <a:pt x="83" y="47"/>
                        <a:pt x="83" y="47"/>
                      </a:cubicBezTo>
                      <a:cubicBezTo>
                        <a:pt x="83" y="32"/>
                        <a:pt x="70" y="19"/>
                        <a:pt x="51" y="19"/>
                      </a:cubicBezTo>
                      <a:cubicBezTo>
                        <a:pt x="32" y="19"/>
                        <a:pt x="19" y="32"/>
                        <a:pt x="19" y="47"/>
                      </a:cubicBezTo>
                      <a:cubicBezTo>
                        <a:pt x="19" y="78"/>
                        <a:pt x="19" y="78"/>
                        <a:pt x="19" y="78"/>
                      </a:cubicBezTo>
                      <a:cubicBezTo>
                        <a:pt x="0" y="78"/>
                        <a:pt x="0" y="78"/>
                        <a:pt x="0" y="78"/>
                      </a:cubicBezTo>
                      <a:cubicBezTo>
                        <a:pt x="0" y="47"/>
                        <a:pt x="0" y="47"/>
                        <a:pt x="0" y="47"/>
                      </a:cubicBezTo>
                      <a:cubicBezTo>
                        <a:pt x="0" y="20"/>
                        <a:pt x="24" y="0"/>
                        <a:pt x="51" y="0"/>
                      </a:cubicBezTo>
                      <a:cubicBezTo>
                        <a:pt x="79" y="0"/>
                        <a:pt x="102" y="21"/>
                        <a:pt x="10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grpSp>
          <p:sp>
            <p:nvSpPr>
              <p:cNvPr id="62" name="TextBox 61"/>
              <p:cNvSpPr txBox="1"/>
              <p:nvPr/>
            </p:nvSpPr>
            <p:spPr bwMode="gray">
              <a:xfrm>
                <a:off x="1589104" y="2307241"/>
                <a:ext cx="1036437" cy="4431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Autonomous</a:t>
                </a:r>
                <a:br>
                  <a:rPr lang="en-US" sz="1050" b="1" dirty="0">
                    <a:solidFill>
                      <a:schemeClr val="accent1"/>
                    </a:solidFill>
                  </a:rPr>
                </a:br>
                <a:r>
                  <a:rPr lang="en-US" sz="1050" b="1" dirty="0">
                    <a:solidFill>
                      <a:schemeClr val="accent1"/>
                    </a:solidFill>
                  </a:rPr>
                  <a:t>vehicles</a:t>
                </a:r>
              </a:p>
            </p:txBody>
          </p:sp>
          <p:cxnSp>
            <p:nvCxnSpPr>
              <p:cNvPr id="63" name="Straight Connector 62"/>
              <p:cNvCxnSpPr/>
              <p:nvPr/>
            </p:nvCxnSpPr>
            <p:spPr bwMode="gray">
              <a:xfrm>
                <a:off x="1240309" y="2789558"/>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gray">
              <a:xfrm>
                <a:off x="1240309" y="3310992"/>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gray">
              <a:xfrm>
                <a:off x="1240309" y="3832426"/>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gray">
              <a:xfrm>
                <a:off x="1240309" y="4353860"/>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gray">
              <a:xfrm>
                <a:off x="1240309" y="4875294"/>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gray">
              <a:xfrm>
                <a:off x="1240309" y="5396728"/>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gray">
              <a:xfrm>
                <a:off x="1240309" y="5918160"/>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gray">
              <a:xfrm>
                <a:off x="1460864" y="2925624"/>
                <a:ext cx="1292918" cy="2492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P2P insurance</a:t>
                </a:r>
              </a:p>
            </p:txBody>
          </p:sp>
          <p:sp>
            <p:nvSpPr>
              <p:cNvPr id="71" name="TextBox 70"/>
              <p:cNvSpPr txBox="1"/>
              <p:nvPr/>
            </p:nvSpPr>
            <p:spPr bwMode="gray">
              <a:xfrm>
                <a:off x="1479031" y="3447059"/>
                <a:ext cx="1256582" cy="2492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Cybersecurity</a:t>
                </a:r>
              </a:p>
            </p:txBody>
          </p:sp>
          <p:sp>
            <p:nvSpPr>
              <p:cNvPr id="72" name="TextBox 71"/>
              <p:cNvSpPr txBox="1"/>
              <p:nvPr/>
            </p:nvSpPr>
            <p:spPr bwMode="gray">
              <a:xfrm>
                <a:off x="1413843" y="3968492"/>
                <a:ext cx="1386961" cy="2492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Sharing economy</a:t>
                </a:r>
              </a:p>
            </p:txBody>
          </p:sp>
          <p:sp>
            <p:nvSpPr>
              <p:cNvPr id="73" name="TextBox 72"/>
              <p:cNvSpPr txBox="1"/>
              <p:nvPr/>
            </p:nvSpPr>
            <p:spPr bwMode="gray">
              <a:xfrm>
                <a:off x="1484375" y="4392978"/>
                <a:ext cx="1245897" cy="4431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Workers’ comp</a:t>
                </a:r>
                <a:br>
                  <a:rPr lang="en-US" sz="1050" b="1" dirty="0">
                    <a:solidFill>
                      <a:schemeClr val="accent1"/>
                    </a:solidFill>
                  </a:rPr>
                </a:br>
                <a:r>
                  <a:rPr lang="en-US" sz="1050" b="1" dirty="0">
                    <a:solidFill>
                      <a:schemeClr val="accent1"/>
                    </a:solidFill>
                  </a:rPr>
                  <a:t>regulation</a:t>
                </a:r>
              </a:p>
            </p:txBody>
          </p:sp>
          <p:sp>
            <p:nvSpPr>
              <p:cNvPr id="74" name="TextBox 73"/>
              <p:cNvSpPr txBox="1"/>
              <p:nvPr/>
            </p:nvSpPr>
            <p:spPr bwMode="gray">
              <a:xfrm>
                <a:off x="1761159" y="5011360"/>
                <a:ext cx="692326" cy="2492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Politics</a:t>
                </a:r>
              </a:p>
            </p:txBody>
          </p:sp>
          <p:sp>
            <p:nvSpPr>
              <p:cNvPr id="75" name="TextBox 74"/>
              <p:cNvSpPr txBox="1"/>
              <p:nvPr/>
            </p:nvSpPr>
            <p:spPr bwMode="gray">
              <a:xfrm>
                <a:off x="1368959" y="5435846"/>
                <a:ext cx="1476729" cy="443199"/>
              </a:xfrm>
              <a:prstGeom prst="rect">
                <a:avLst/>
              </a:prstGeom>
              <a:noFill/>
              <a:ln>
                <a:noFill/>
              </a:ln>
            </p:spPr>
            <p:txBody>
              <a:bodyPr wrap="none" lIns="20574" tIns="20574" rIns="20574" bIns="20574" rtlCol="0" anchor="ctr">
                <a:spAutoFit/>
              </a:bodyPr>
              <a:lstStyle/>
              <a:p>
                <a:pPr algn="ctr">
                  <a:lnSpc>
                    <a:spcPct val="90000"/>
                  </a:lnSpc>
                  <a:spcBef>
                    <a:spcPts val="900"/>
                  </a:spcBef>
                  <a:buClr>
                    <a:srgbClr val="337DBE"/>
                  </a:buClr>
                  <a:buSzPct val="77000"/>
                </a:pPr>
                <a:r>
                  <a:rPr lang="en-US" sz="1050" b="1" dirty="0">
                    <a:solidFill>
                      <a:schemeClr val="accent1"/>
                    </a:solidFill>
                  </a:rPr>
                  <a:t>Overcapitalization</a:t>
                </a:r>
                <a:br>
                  <a:rPr lang="en-US" sz="1050" b="1" dirty="0">
                    <a:solidFill>
                      <a:schemeClr val="accent1"/>
                    </a:solidFill>
                  </a:rPr>
                </a:br>
                <a:r>
                  <a:rPr lang="en-US" sz="1050" b="1" dirty="0">
                    <a:solidFill>
                      <a:schemeClr val="accent1"/>
                    </a:solidFill>
                  </a:rPr>
                  <a:t>(reinsurance)</a:t>
                </a:r>
              </a:p>
            </p:txBody>
          </p:sp>
          <p:grpSp>
            <p:nvGrpSpPr>
              <p:cNvPr id="76" name="Group 75"/>
              <p:cNvGrpSpPr/>
              <p:nvPr/>
            </p:nvGrpSpPr>
            <p:grpSpPr>
              <a:xfrm>
                <a:off x="502433" y="3903521"/>
                <a:ext cx="578024" cy="407349"/>
                <a:chOff x="502433" y="3903521"/>
                <a:chExt cx="578024" cy="407349"/>
              </a:xfrm>
            </p:grpSpPr>
            <p:sp>
              <p:nvSpPr>
                <p:cNvPr id="103" name="Freeform 35"/>
                <p:cNvSpPr>
                  <a:spLocks noEditPoints="1"/>
                </p:cNvSpPr>
                <p:nvPr/>
              </p:nvSpPr>
              <p:spPr bwMode="gray">
                <a:xfrm>
                  <a:off x="502433" y="3903521"/>
                  <a:ext cx="164719" cy="40734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04" name="Freeform 35"/>
                <p:cNvSpPr>
                  <a:spLocks noEditPoints="1"/>
                </p:cNvSpPr>
                <p:nvPr/>
              </p:nvSpPr>
              <p:spPr bwMode="gray">
                <a:xfrm>
                  <a:off x="915738" y="3903521"/>
                  <a:ext cx="164719" cy="40734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05" name="Arrow: Right 83"/>
                <p:cNvSpPr/>
                <p:nvPr/>
              </p:nvSpPr>
              <p:spPr>
                <a:xfrm>
                  <a:off x="705752" y="3967069"/>
                  <a:ext cx="188669" cy="14012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6" name="Arrow: Right 84"/>
                <p:cNvSpPr/>
                <p:nvPr/>
              </p:nvSpPr>
              <p:spPr>
                <a:xfrm flipH="1">
                  <a:off x="681937" y="4128707"/>
                  <a:ext cx="188669" cy="140126"/>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77" name="Group 76"/>
              <p:cNvGrpSpPr/>
              <p:nvPr/>
            </p:nvGrpSpPr>
            <p:grpSpPr>
              <a:xfrm>
                <a:off x="612637" y="4424996"/>
                <a:ext cx="277021" cy="439543"/>
                <a:chOff x="409698" y="1388266"/>
                <a:chExt cx="1066625" cy="1692391"/>
              </a:xfrm>
              <a:solidFill>
                <a:schemeClr val="accent1"/>
              </a:solidFill>
            </p:grpSpPr>
            <p:sp>
              <p:nvSpPr>
                <p:cNvPr id="95" name="Oval 94"/>
                <p:cNvSpPr/>
                <p:nvPr/>
              </p:nvSpPr>
              <p:spPr>
                <a:xfrm>
                  <a:off x="1147762" y="1388266"/>
                  <a:ext cx="269081" cy="26908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6" name="Rounded Rectangle 87"/>
                <p:cNvSpPr/>
                <p:nvPr/>
              </p:nvSpPr>
              <p:spPr>
                <a:xfrm rot="6546384">
                  <a:off x="695246" y="1911116"/>
                  <a:ext cx="734668" cy="252373"/>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7" name="Rounded Rectangle 88"/>
                <p:cNvSpPr/>
                <p:nvPr/>
              </p:nvSpPr>
              <p:spPr>
                <a:xfrm rot="6175783">
                  <a:off x="751457" y="2711775"/>
                  <a:ext cx="559254" cy="178510"/>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8" name="Rounded Rectangle 31"/>
                <p:cNvSpPr/>
                <p:nvPr/>
              </p:nvSpPr>
              <p:spPr>
                <a:xfrm rot="4245117">
                  <a:off x="753288" y="2298637"/>
                  <a:ext cx="549959" cy="254589"/>
                </a:xfrm>
                <a:custGeom>
                  <a:avLst/>
                  <a:gdLst>
                    <a:gd name="connsiteX0" fmla="*/ 0 w 500072"/>
                    <a:gd name="connsiteY0" fmla="*/ 89255 h 178510"/>
                    <a:gd name="connsiteX1" fmla="*/ 89255 w 500072"/>
                    <a:gd name="connsiteY1" fmla="*/ 0 h 178510"/>
                    <a:gd name="connsiteX2" fmla="*/ 410817 w 500072"/>
                    <a:gd name="connsiteY2" fmla="*/ 0 h 178510"/>
                    <a:gd name="connsiteX3" fmla="*/ 500072 w 500072"/>
                    <a:gd name="connsiteY3" fmla="*/ 89255 h 178510"/>
                    <a:gd name="connsiteX4" fmla="*/ 500072 w 500072"/>
                    <a:gd name="connsiteY4" fmla="*/ 89255 h 178510"/>
                    <a:gd name="connsiteX5" fmla="*/ 410817 w 500072"/>
                    <a:gd name="connsiteY5" fmla="*/ 178510 h 178510"/>
                    <a:gd name="connsiteX6" fmla="*/ 89255 w 500072"/>
                    <a:gd name="connsiteY6" fmla="*/ 178510 h 178510"/>
                    <a:gd name="connsiteX7" fmla="*/ 0 w 500072"/>
                    <a:gd name="connsiteY7" fmla="*/ 89255 h 178510"/>
                    <a:gd name="connsiteX0" fmla="*/ 1576 w 501648"/>
                    <a:gd name="connsiteY0" fmla="*/ 144744 h 233999"/>
                    <a:gd name="connsiteX1" fmla="*/ 54717 w 501648"/>
                    <a:gd name="connsiteY1" fmla="*/ 0 h 233999"/>
                    <a:gd name="connsiteX2" fmla="*/ 412393 w 501648"/>
                    <a:gd name="connsiteY2" fmla="*/ 55489 h 233999"/>
                    <a:gd name="connsiteX3" fmla="*/ 501648 w 501648"/>
                    <a:gd name="connsiteY3" fmla="*/ 144744 h 233999"/>
                    <a:gd name="connsiteX4" fmla="*/ 501648 w 501648"/>
                    <a:gd name="connsiteY4" fmla="*/ 144744 h 233999"/>
                    <a:gd name="connsiteX5" fmla="*/ 412393 w 501648"/>
                    <a:gd name="connsiteY5" fmla="*/ 233999 h 233999"/>
                    <a:gd name="connsiteX6" fmla="*/ 90831 w 501648"/>
                    <a:gd name="connsiteY6" fmla="*/ 233999 h 233999"/>
                    <a:gd name="connsiteX7" fmla="*/ 1576 w 501648"/>
                    <a:gd name="connsiteY7" fmla="*/ 144744 h 233999"/>
                    <a:gd name="connsiteX0" fmla="*/ 1576 w 501648"/>
                    <a:gd name="connsiteY0" fmla="*/ 144744 h 233999"/>
                    <a:gd name="connsiteX1" fmla="*/ 54717 w 501648"/>
                    <a:gd name="connsiteY1" fmla="*/ 0 h 233999"/>
                    <a:gd name="connsiteX2" fmla="*/ 412393 w 501648"/>
                    <a:gd name="connsiteY2" fmla="*/ 55489 h 233999"/>
                    <a:gd name="connsiteX3" fmla="*/ 501648 w 501648"/>
                    <a:gd name="connsiteY3" fmla="*/ 144744 h 233999"/>
                    <a:gd name="connsiteX4" fmla="*/ 501648 w 501648"/>
                    <a:gd name="connsiteY4" fmla="*/ 144744 h 233999"/>
                    <a:gd name="connsiteX5" fmla="*/ 412393 w 501648"/>
                    <a:gd name="connsiteY5" fmla="*/ 233999 h 233999"/>
                    <a:gd name="connsiteX6" fmla="*/ 90831 w 501648"/>
                    <a:gd name="connsiteY6" fmla="*/ 233999 h 233999"/>
                    <a:gd name="connsiteX7" fmla="*/ 1576 w 501648"/>
                    <a:gd name="connsiteY7" fmla="*/ 144744 h 233999"/>
                    <a:gd name="connsiteX0" fmla="*/ 86 w 500158"/>
                    <a:gd name="connsiteY0" fmla="*/ 144744 h 243349"/>
                    <a:gd name="connsiteX1" fmla="*/ 53227 w 500158"/>
                    <a:gd name="connsiteY1" fmla="*/ 0 h 243349"/>
                    <a:gd name="connsiteX2" fmla="*/ 410903 w 500158"/>
                    <a:gd name="connsiteY2" fmla="*/ 55489 h 243349"/>
                    <a:gd name="connsiteX3" fmla="*/ 500158 w 500158"/>
                    <a:gd name="connsiteY3" fmla="*/ 144744 h 243349"/>
                    <a:gd name="connsiteX4" fmla="*/ 500158 w 500158"/>
                    <a:gd name="connsiteY4" fmla="*/ 144744 h 243349"/>
                    <a:gd name="connsiteX5" fmla="*/ 410903 w 500158"/>
                    <a:gd name="connsiteY5" fmla="*/ 233999 h 243349"/>
                    <a:gd name="connsiteX6" fmla="*/ 58332 w 500158"/>
                    <a:gd name="connsiteY6" fmla="*/ 243349 h 243349"/>
                    <a:gd name="connsiteX7" fmla="*/ 86 w 500158"/>
                    <a:gd name="connsiteY7" fmla="*/ 144744 h 243349"/>
                    <a:gd name="connsiteX0" fmla="*/ 7 w 500079"/>
                    <a:gd name="connsiteY0" fmla="*/ 144744 h 254589"/>
                    <a:gd name="connsiteX1" fmla="*/ 53148 w 500079"/>
                    <a:gd name="connsiteY1" fmla="*/ 0 h 254589"/>
                    <a:gd name="connsiteX2" fmla="*/ 410824 w 500079"/>
                    <a:gd name="connsiteY2" fmla="*/ 55489 h 254589"/>
                    <a:gd name="connsiteX3" fmla="*/ 500079 w 500079"/>
                    <a:gd name="connsiteY3" fmla="*/ 144744 h 254589"/>
                    <a:gd name="connsiteX4" fmla="*/ 500079 w 500079"/>
                    <a:gd name="connsiteY4" fmla="*/ 144744 h 254589"/>
                    <a:gd name="connsiteX5" fmla="*/ 410824 w 500079"/>
                    <a:gd name="connsiteY5" fmla="*/ 233999 h 254589"/>
                    <a:gd name="connsiteX6" fmla="*/ 54328 w 500079"/>
                    <a:gd name="connsiteY6" fmla="*/ 254589 h 254589"/>
                    <a:gd name="connsiteX7" fmla="*/ 7 w 500079"/>
                    <a:gd name="connsiteY7" fmla="*/ 144744 h 254589"/>
                    <a:gd name="connsiteX0" fmla="*/ 7 w 500079"/>
                    <a:gd name="connsiteY0" fmla="*/ 144744 h 254589"/>
                    <a:gd name="connsiteX1" fmla="*/ 53148 w 500079"/>
                    <a:gd name="connsiteY1" fmla="*/ 0 h 254589"/>
                    <a:gd name="connsiteX2" fmla="*/ 410824 w 500079"/>
                    <a:gd name="connsiteY2" fmla="*/ 55489 h 254589"/>
                    <a:gd name="connsiteX3" fmla="*/ 500079 w 500079"/>
                    <a:gd name="connsiteY3" fmla="*/ 144744 h 254589"/>
                    <a:gd name="connsiteX4" fmla="*/ 500079 w 500079"/>
                    <a:gd name="connsiteY4" fmla="*/ 144744 h 254589"/>
                    <a:gd name="connsiteX5" fmla="*/ 410824 w 500079"/>
                    <a:gd name="connsiteY5" fmla="*/ 233999 h 254589"/>
                    <a:gd name="connsiteX6" fmla="*/ 54328 w 500079"/>
                    <a:gd name="connsiteY6" fmla="*/ 254589 h 254589"/>
                    <a:gd name="connsiteX7" fmla="*/ 7 w 500079"/>
                    <a:gd name="connsiteY7" fmla="*/ 144744 h 254589"/>
                    <a:gd name="connsiteX0" fmla="*/ 0 w 549959"/>
                    <a:gd name="connsiteY0" fmla="*/ 157591 h 254589"/>
                    <a:gd name="connsiteX1" fmla="*/ 103028 w 549959"/>
                    <a:gd name="connsiteY1" fmla="*/ 0 h 254589"/>
                    <a:gd name="connsiteX2" fmla="*/ 460704 w 549959"/>
                    <a:gd name="connsiteY2" fmla="*/ 55489 h 254589"/>
                    <a:gd name="connsiteX3" fmla="*/ 549959 w 549959"/>
                    <a:gd name="connsiteY3" fmla="*/ 144744 h 254589"/>
                    <a:gd name="connsiteX4" fmla="*/ 549959 w 549959"/>
                    <a:gd name="connsiteY4" fmla="*/ 144744 h 254589"/>
                    <a:gd name="connsiteX5" fmla="*/ 460704 w 549959"/>
                    <a:gd name="connsiteY5" fmla="*/ 233999 h 254589"/>
                    <a:gd name="connsiteX6" fmla="*/ 104208 w 549959"/>
                    <a:gd name="connsiteY6" fmla="*/ 254589 h 254589"/>
                    <a:gd name="connsiteX7" fmla="*/ 0 w 549959"/>
                    <a:gd name="connsiteY7" fmla="*/ 157591 h 2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959" h="254589">
                      <a:moveTo>
                        <a:pt x="0" y="157591"/>
                      </a:moveTo>
                      <a:cubicBezTo>
                        <a:pt x="-197" y="115160"/>
                        <a:pt x="53734" y="0"/>
                        <a:pt x="103028" y="0"/>
                      </a:cubicBezTo>
                      <a:cubicBezTo>
                        <a:pt x="210215" y="0"/>
                        <a:pt x="361367" y="33007"/>
                        <a:pt x="460704" y="55489"/>
                      </a:cubicBezTo>
                      <a:cubicBezTo>
                        <a:pt x="509998" y="55489"/>
                        <a:pt x="549959" y="95450"/>
                        <a:pt x="549959" y="144744"/>
                      </a:cubicBezTo>
                      <a:lnTo>
                        <a:pt x="549959" y="144744"/>
                      </a:lnTo>
                      <a:cubicBezTo>
                        <a:pt x="549959" y="194038"/>
                        <a:pt x="509998" y="233999"/>
                        <a:pt x="460704" y="233999"/>
                      </a:cubicBezTo>
                      <a:cubicBezTo>
                        <a:pt x="341872" y="240862"/>
                        <a:pt x="224824" y="228170"/>
                        <a:pt x="104208" y="254589"/>
                      </a:cubicBezTo>
                      <a:cubicBezTo>
                        <a:pt x="54914" y="254589"/>
                        <a:pt x="197" y="200022"/>
                        <a:pt x="0" y="157591"/>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99" name="Rounded Rectangle 90"/>
                <p:cNvSpPr/>
                <p:nvPr/>
              </p:nvSpPr>
              <p:spPr>
                <a:xfrm rot="5166090">
                  <a:off x="633098" y="1957323"/>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0" name="Rounded Rectangle 91"/>
                <p:cNvSpPr/>
                <p:nvPr/>
              </p:nvSpPr>
              <p:spPr>
                <a:xfrm rot="9394240">
                  <a:off x="761766" y="1750155"/>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1" name="Rounded Rectangle 92"/>
                <p:cNvSpPr/>
                <p:nvPr/>
              </p:nvSpPr>
              <p:spPr>
                <a:xfrm rot="11920148">
                  <a:off x="1048821" y="1969074"/>
                  <a:ext cx="427502" cy="136456"/>
                </a:xfrm>
                <a:prstGeom prst="roundRect">
                  <a:avLst>
                    <a:gd name="adj" fmla="val 50000"/>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sp>
              <p:nvSpPr>
                <p:cNvPr id="102" name="Freeform 93"/>
                <p:cNvSpPr/>
                <p:nvPr/>
              </p:nvSpPr>
              <p:spPr>
                <a:xfrm rot="3584975">
                  <a:off x="556145" y="1354609"/>
                  <a:ext cx="333377" cy="626271"/>
                </a:xfrm>
                <a:custGeom>
                  <a:avLst/>
                  <a:gdLst>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 name="connsiteX0" fmla="*/ 245269 w 333375"/>
                    <a:gd name="connsiteY0" fmla="*/ 64294 h 626269"/>
                    <a:gd name="connsiteX1" fmla="*/ 166688 w 333375"/>
                    <a:gd name="connsiteY1" fmla="*/ 0 h 626269"/>
                    <a:gd name="connsiteX2" fmla="*/ 195263 w 333375"/>
                    <a:gd name="connsiteY2" fmla="*/ 145256 h 626269"/>
                    <a:gd name="connsiteX3" fmla="*/ 59531 w 333375"/>
                    <a:gd name="connsiteY3" fmla="*/ 109538 h 626269"/>
                    <a:gd name="connsiteX4" fmla="*/ 142875 w 333375"/>
                    <a:gd name="connsiteY4" fmla="*/ 235744 h 626269"/>
                    <a:gd name="connsiteX5" fmla="*/ 0 w 333375"/>
                    <a:gd name="connsiteY5" fmla="*/ 266700 h 626269"/>
                    <a:gd name="connsiteX6" fmla="*/ 135731 w 333375"/>
                    <a:gd name="connsiteY6" fmla="*/ 328613 h 626269"/>
                    <a:gd name="connsiteX7" fmla="*/ 33338 w 333375"/>
                    <a:gd name="connsiteY7" fmla="*/ 433388 h 626269"/>
                    <a:gd name="connsiteX8" fmla="*/ 169069 w 333375"/>
                    <a:gd name="connsiteY8" fmla="*/ 414338 h 626269"/>
                    <a:gd name="connsiteX9" fmla="*/ 121444 w 333375"/>
                    <a:gd name="connsiteY9" fmla="*/ 564356 h 626269"/>
                    <a:gd name="connsiteX10" fmla="*/ 247650 w 333375"/>
                    <a:gd name="connsiteY10" fmla="*/ 483394 h 626269"/>
                    <a:gd name="connsiteX11" fmla="*/ 269081 w 333375"/>
                    <a:gd name="connsiteY11" fmla="*/ 626269 h 626269"/>
                    <a:gd name="connsiteX12" fmla="*/ 333375 w 333375"/>
                    <a:gd name="connsiteY12" fmla="*/ 511969 h 626269"/>
                    <a:gd name="connsiteX13" fmla="*/ 333375 w 333375"/>
                    <a:gd name="connsiteY13" fmla="*/ 440531 h 626269"/>
                    <a:gd name="connsiteX14" fmla="*/ 276225 w 333375"/>
                    <a:gd name="connsiteY14" fmla="*/ 395288 h 626269"/>
                    <a:gd name="connsiteX15" fmla="*/ 245269 w 333375"/>
                    <a:gd name="connsiteY15" fmla="*/ 64294 h 6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626269">
                      <a:moveTo>
                        <a:pt x="245269" y="64294"/>
                      </a:moveTo>
                      <a:lnTo>
                        <a:pt x="166688" y="0"/>
                      </a:lnTo>
                      <a:lnTo>
                        <a:pt x="195263" y="145256"/>
                      </a:lnTo>
                      <a:lnTo>
                        <a:pt x="59531" y="109538"/>
                      </a:lnTo>
                      <a:lnTo>
                        <a:pt x="142875" y="235744"/>
                      </a:lnTo>
                      <a:lnTo>
                        <a:pt x="0" y="266700"/>
                      </a:lnTo>
                      <a:lnTo>
                        <a:pt x="135731" y="328613"/>
                      </a:lnTo>
                      <a:lnTo>
                        <a:pt x="33338" y="433388"/>
                      </a:lnTo>
                      <a:lnTo>
                        <a:pt x="169069" y="414338"/>
                      </a:lnTo>
                      <a:lnTo>
                        <a:pt x="121444" y="564356"/>
                      </a:lnTo>
                      <a:lnTo>
                        <a:pt x="247650" y="483394"/>
                      </a:lnTo>
                      <a:lnTo>
                        <a:pt x="269081" y="626269"/>
                      </a:lnTo>
                      <a:lnTo>
                        <a:pt x="333375" y="511969"/>
                      </a:lnTo>
                      <a:lnTo>
                        <a:pt x="333375" y="440531"/>
                      </a:lnTo>
                      <a:cubicBezTo>
                        <a:pt x="311944" y="439738"/>
                        <a:pt x="280988" y="436562"/>
                        <a:pt x="276225" y="395288"/>
                      </a:cubicBezTo>
                      <a:lnTo>
                        <a:pt x="245269" y="64294"/>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endParaRPr lang="en-US" sz="1200" dirty="0">
                    <a:solidFill>
                      <a:schemeClr val="tx1"/>
                    </a:solidFill>
                  </a:endParaRPr>
                </a:p>
              </p:txBody>
            </p:sp>
          </p:grpSp>
          <p:grpSp>
            <p:nvGrpSpPr>
              <p:cNvPr id="78" name="Group 77"/>
              <p:cNvGrpSpPr/>
              <p:nvPr/>
            </p:nvGrpSpPr>
            <p:grpSpPr>
              <a:xfrm>
                <a:off x="418601" y="4993655"/>
                <a:ext cx="765409" cy="294632"/>
                <a:chOff x="289601" y="4942218"/>
                <a:chExt cx="1401724" cy="539571"/>
              </a:xfrm>
            </p:grpSpPr>
            <p:sp>
              <p:nvSpPr>
                <p:cNvPr id="93" name="Freeform 78"/>
                <p:cNvSpPr>
                  <a:spLocks noEditPoints="1"/>
                </p:cNvSpPr>
                <p:nvPr/>
              </p:nvSpPr>
              <p:spPr bwMode="auto">
                <a:xfrm flipH="1">
                  <a:off x="1006195" y="4942218"/>
                  <a:ext cx="685130" cy="535189"/>
                </a:xfrm>
                <a:custGeom>
                  <a:avLst/>
                  <a:gdLst>
                    <a:gd name="T0" fmla="*/ 2147483647 w 265"/>
                    <a:gd name="T1" fmla="*/ 2147483647 h 207"/>
                    <a:gd name="T2" fmla="*/ 2147483647 w 265"/>
                    <a:gd name="T3" fmla="*/ 2147483647 h 207"/>
                    <a:gd name="T4" fmla="*/ 2147483647 w 265"/>
                    <a:gd name="T5" fmla="*/ 2147483647 h 207"/>
                    <a:gd name="T6" fmla="*/ 2147483647 w 265"/>
                    <a:gd name="T7" fmla="*/ 2147483647 h 207"/>
                    <a:gd name="T8" fmla="*/ 2147483647 w 265"/>
                    <a:gd name="T9" fmla="*/ 2147483647 h 207"/>
                    <a:gd name="T10" fmla="*/ 2147483647 w 265"/>
                    <a:gd name="T11" fmla="*/ 2147483647 h 207"/>
                    <a:gd name="T12" fmla="*/ 2147483647 w 265"/>
                    <a:gd name="T13" fmla="*/ 2147483647 h 207"/>
                    <a:gd name="T14" fmla="*/ 2147483647 w 265"/>
                    <a:gd name="T15" fmla="*/ 2147483647 h 207"/>
                    <a:gd name="T16" fmla="*/ 2147483647 w 265"/>
                    <a:gd name="T17" fmla="*/ 2147483647 h 207"/>
                    <a:gd name="T18" fmla="*/ 2147483647 w 265"/>
                    <a:gd name="T19" fmla="*/ 2147483647 h 207"/>
                    <a:gd name="T20" fmla="*/ 2147483647 w 265"/>
                    <a:gd name="T21" fmla="*/ 2147483647 h 207"/>
                    <a:gd name="T22" fmla="*/ 2147483647 w 265"/>
                    <a:gd name="T23" fmla="*/ 2147483647 h 207"/>
                    <a:gd name="T24" fmla="*/ 2147483647 w 265"/>
                    <a:gd name="T25" fmla="*/ 2147483647 h 207"/>
                    <a:gd name="T26" fmla="*/ 2147483647 w 265"/>
                    <a:gd name="T27" fmla="*/ 2147483647 h 207"/>
                    <a:gd name="T28" fmla="*/ 2147483647 w 265"/>
                    <a:gd name="T29" fmla="*/ 2147483647 h 207"/>
                    <a:gd name="T30" fmla="*/ 2147483647 w 265"/>
                    <a:gd name="T31" fmla="*/ 2147483647 h 207"/>
                    <a:gd name="T32" fmla="*/ 2147483647 w 265"/>
                    <a:gd name="T33" fmla="*/ 2147483647 h 207"/>
                    <a:gd name="T34" fmla="*/ 2147483647 w 265"/>
                    <a:gd name="T35" fmla="*/ 2147483647 h 207"/>
                    <a:gd name="T36" fmla="*/ 2147483647 w 265"/>
                    <a:gd name="T37" fmla="*/ 2147483647 h 207"/>
                    <a:gd name="T38" fmla="*/ 2147483647 w 265"/>
                    <a:gd name="T39" fmla="*/ 2147483647 h 207"/>
                    <a:gd name="T40" fmla="*/ 2147483647 w 265"/>
                    <a:gd name="T41" fmla="*/ 2147483647 h 207"/>
                    <a:gd name="T42" fmla="*/ 2147483647 w 265"/>
                    <a:gd name="T43" fmla="*/ 2147483647 h 207"/>
                    <a:gd name="T44" fmla="*/ 2147483647 w 265"/>
                    <a:gd name="T45" fmla="*/ 2147483647 h 207"/>
                    <a:gd name="T46" fmla="*/ 2147483647 w 265"/>
                    <a:gd name="T47" fmla="*/ 2147483647 h 207"/>
                    <a:gd name="T48" fmla="*/ 2147483647 w 265"/>
                    <a:gd name="T49" fmla="*/ 2147483647 h 207"/>
                    <a:gd name="T50" fmla="*/ 0 w 265"/>
                    <a:gd name="T51" fmla="*/ 2147483647 h 207"/>
                    <a:gd name="T52" fmla="*/ 2147483647 w 265"/>
                    <a:gd name="T53" fmla="*/ 2147483647 h 207"/>
                    <a:gd name="T54" fmla="*/ 2147483647 w 265"/>
                    <a:gd name="T55" fmla="*/ 2147483647 h 207"/>
                    <a:gd name="T56" fmla="*/ 2147483647 w 265"/>
                    <a:gd name="T57" fmla="*/ 2147483647 h 207"/>
                    <a:gd name="T58" fmla="*/ 2147483647 w 265"/>
                    <a:gd name="T59" fmla="*/ 2147483647 h 207"/>
                    <a:gd name="T60" fmla="*/ 2147483647 w 265"/>
                    <a:gd name="T61" fmla="*/ 2147483647 h 207"/>
                    <a:gd name="T62" fmla="*/ 2147483647 w 265"/>
                    <a:gd name="T63" fmla="*/ 2147483647 h 207"/>
                    <a:gd name="T64" fmla="*/ 2147483647 w 265"/>
                    <a:gd name="T65" fmla="*/ 2147483647 h 207"/>
                    <a:gd name="T66" fmla="*/ 2147483647 w 265"/>
                    <a:gd name="T67" fmla="*/ 0 h 207"/>
                    <a:gd name="T68" fmla="*/ 2147483647 w 265"/>
                    <a:gd name="T69" fmla="*/ 2147483647 h 207"/>
                    <a:gd name="T70" fmla="*/ 2147483647 w 265"/>
                    <a:gd name="T71" fmla="*/ 2147483647 h 207"/>
                    <a:gd name="T72" fmla="*/ 2147483647 w 265"/>
                    <a:gd name="T73" fmla="*/ 2147483647 h 207"/>
                    <a:gd name="T74" fmla="*/ 2147483647 w 265"/>
                    <a:gd name="T75" fmla="*/ 2147483647 h 207"/>
                    <a:gd name="T76" fmla="*/ 2147483647 w 265"/>
                    <a:gd name="T77" fmla="*/ 2147483647 h 207"/>
                    <a:gd name="T78" fmla="*/ 2147483647 w 265"/>
                    <a:gd name="T79" fmla="*/ 2147483647 h 207"/>
                    <a:gd name="T80" fmla="*/ 2147483647 w 265"/>
                    <a:gd name="T81" fmla="*/ 2147483647 h 207"/>
                    <a:gd name="T82" fmla="*/ 2147483647 w 265"/>
                    <a:gd name="T83" fmla="*/ 2147483647 h 207"/>
                    <a:gd name="T84" fmla="*/ 2147483647 w 265"/>
                    <a:gd name="T85" fmla="*/ 2147483647 h 207"/>
                    <a:gd name="T86" fmla="*/ 2147483647 w 265"/>
                    <a:gd name="T87" fmla="*/ 2147483647 h 207"/>
                    <a:gd name="T88" fmla="*/ 2147483647 w 265"/>
                    <a:gd name="T89" fmla="*/ 2147483647 h 207"/>
                    <a:gd name="T90" fmla="*/ 2147483647 w 265"/>
                    <a:gd name="T91" fmla="*/ 2147483647 h 207"/>
                    <a:gd name="T92" fmla="*/ 2147483647 w 265"/>
                    <a:gd name="T93" fmla="*/ 2147483647 h 207"/>
                    <a:gd name="T94" fmla="*/ 2147483647 w 265"/>
                    <a:gd name="T95" fmla="*/ 2147483647 h 207"/>
                    <a:gd name="T96" fmla="*/ 2147483647 w 265"/>
                    <a:gd name="T97" fmla="*/ 2147483647 h 207"/>
                    <a:gd name="T98" fmla="*/ 2147483647 w 265"/>
                    <a:gd name="T99" fmla="*/ 2147483647 h 207"/>
                    <a:gd name="T100" fmla="*/ 2147483647 w 265"/>
                    <a:gd name="T101" fmla="*/ 2147483647 h 207"/>
                    <a:gd name="T102" fmla="*/ 2147483647 w 265"/>
                    <a:gd name="T103" fmla="*/ 2147483647 h 207"/>
                    <a:gd name="T104" fmla="*/ 2147483647 w 265"/>
                    <a:gd name="T105" fmla="*/ 2147483647 h 207"/>
                    <a:gd name="T106" fmla="*/ 2147483647 w 265"/>
                    <a:gd name="T107" fmla="*/ 2147483647 h 207"/>
                    <a:gd name="T108" fmla="*/ 2147483647 w 265"/>
                    <a:gd name="T109" fmla="*/ 2147483647 h 207"/>
                    <a:gd name="T110" fmla="*/ 2147483647 w 265"/>
                    <a:gd name="T111" fmla="*/ 2147483647 h 207"/>
                    <a:gd name="T112" fmla="*/ 2147483647 w 265"/>
                    <a:gd name="T113" fmla="*/ 2147483647 h 207"/>
                    <a:gd name="T114" fmla="*/ 2147483647 w 265"/>
                    <a:gd name="T115" fmla="*/ 2147483647 h 207"/>
                    <a:gd name="T116" fmla="*/ 2147483647 w 265"/>
                    <a:gd name="T117" fmla="*/ 2147483647 h 207"/>
                    <a:gd name="T118" fmla="*/ 2147483647 w 265"/>
                    <a:gd name="T119" fmla="*/ 2147483647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
                    <a:gd name="T181" fmla="*/ 0 h 207"/>
                    <a:gd name="T182" fmla="*/ 265 w 265"/>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 h="207">
                      <a:moveTo>
                        <a:pt x="209" y="186"/>
                      </a:moveTo>
                      <a:cubicBezTo>
                        <a:pt x="211" y="195"/>
                        <a:pt x="203" y="202"/>
                        <a:pt x="198" y="203"/>
                      </a:cubicBezTo>
                      <a:cubicBezTo>
                        <a:pt x="194" y="204"/>
                        <a:pt x="190" y="204"/>
                        <a:pt x="187" y="204"/>
                      </a:cubicBezTo>
                      <a:cubicBezTo>
                        <a:pt x="187" y="204"/>
                        <a:pt x="188" y="203"/>
                        <a:pt x="189" y="202"/>
                      </a:cubicBezTo>
                      <a:cubicBezTo>
                        <a:pt x="192" y="198"/>
                        <a:pt x="193" y="192"/>
                        <a:pt x="192" y="187"/>
                      </a:cubicBezTo>
                      <a:cubicBezTo>
                        <a:pt x="189" y="170"/>
                        <a:pt x="186" y="155"/>
                        <a:pt x="185" y="146"/>
                      </a:cubicBezTo>
                      <a:cubicBezTo>
                        <a:pt x="201" y="136"/>
                        <a:pt x="201" y="136"/>
                        <a:pt x="201" y="136"/>
                      </a:cubicBezTo>
                      <a:cubicBezTo>
                        <a:pt x="202" y="142"/>
                        <a:pt x="204" y="162"/>
                        <a:pt x="209" y="186"/>
                      </a:cubicBezTo>
                      <a:close/>
                      <a:moveTo>
                        <a:pt x="51" y="49"/>
                      </a:moveTo>
                      <a:cubicBezTo>
                        <a:pt x="53" y="45"/>
                        <a:pt x="56" y="41"/>
                        <a:pt x="59" y="36"/>
                      </a:cubicBezTo>
                      <a:cubicBezTo>
                        <a:pt x="51" y="36"/>
                        <a:pt x="43" y="36"/>
                        <a:pt x="34" y="36"/>
                      </a:cubicBezTo>
                      <a:cubicBezTo>
                        <a:pt x="25" y="36"/>
                        <a:pt x="19" y="44"/>
                        <a:pt x="19" y="49"/>
                      </a:cubicBezTo>
                      <a:cubicBezTo>
                        <a:pt x="30" y="50"/>
                        <a:pt x="41" y="50"/>
                        <a:pt x="51" y="49"/>
                      </a:cubicBezTo>
                      <a:close/>
                      <a:moveTo>
                        <a:pt x="260" y="191"/>
                      </a:moveTo>
                      <a:cubicBezTo>
                        <a:pt x="254" y="198"/>
                        <a:pt x="233" y="205"/>
                        <a:pt x="223" y="176"/>
                      </a:cubicBezTo>
                      <a:cubicBezTo>
                        <a:pt x="220" y="168"/>
                        <a:pt x="212" y="141"/>
                        <a:pt x="207" y="124"/>
                      </a:cubicBezTo>
                      <a:cubicBezTo>
                        <a:pt x="178" y="143"/>
                        <a:pt x="178" y="143"/>
                        <a:pt x="178" y="143"/>
                      </a:cubicBezTo>
                      <a:cubicBezTo>
                        <a:pt x="180" y="152"/>
                        <a:pt x="182" y="169"/>
                        <a:pt x="186" y="188"/>
                      </a:cubicBezTo>
                      <a:cubicBezTo>
                        <a:pt x="188" y="197"/>
                        <a:pt x="180" y="204"/>
                        <a:pt x="175" y="205"/>
                      </a:cubicBezTo>
                      <a:cubicBezTo>
                        <a:pt x="161" y="207"/>
                        <a:pt x="151" y="207"/>
                        <a:pt x="151" y="207"/>
                      </a:cubicBezTo>
                      <a:cubicBezTo>
                        <a:pt x="146" y="206"/>
                        <a:pt x="140" y="202"/>
                        <a:pt x="139" y="197"/>
                      </a:cubicBezTo>
                      <a:cubicBezTo>
                        <a:pt x="125" y="149"/>
                        <a:pt x="125" y="149"/>
                        <a:pt x="125" y="149"/>
                      </a:cubicBezTo>
                      <a:cubicBezTo>
                        <a:pt x="95" y="143"/>
                        <a:pt x="73" y="123"/>
                        <a:pt x="65" y="110"/>
                      </a:cubicBezTo>
                      <a:cubicBezTo>
                        <a:pt x="13" y="103"/>
                        <a:pt x="13" y="103"/>
                        <a:pt x="13" y="103"/>
                      </a:cubicBezTo>
                      <a:cubicBezTo>
                        <a:pt x="7" y="103"/>
                        <a:pt x="2" y="98"/>
                        <a:pt x="1" y="93"/>
                      </a:cubicBezTo>
                      <a:cubicBezTo>
                        <a:pt x="1" y="93"/>
                        <a:pt x="1" y="84"/>
                        <a:pt x="0" y="69"/>
                      </a:cubicBezTo>
                      <a:cubicBezTo>
                        <a:pt x="0" y="64"/>
                        <a:pt x="6" y="55"/>
                        <a:pt x="15" y="55"/>
                      </a:cubicBezTo>
                      <a:cubicBezTo>
                        <a:pt x="31" y="56"/>
                        <a:pt x="46" y="56"/>
                        <a:pt x="55" y="55"/>
                      </a:cubicBezTo>
                      <a:cubicBezTo>
                        <a:pt x="60" y="45"/>
                        <a:pt x="67" y="33"/>
                        <a:pt x="79" y="21"/>
                      </a:cubicBezTo>
                      <a:cubicBezTo>
                        <a:pt x="79" y="21"/>
                        <a:pt x="79" y="21"/>
                        <a:pt x="79" y="21"/>
                      </a:cubicBezTo>
                      <a:cubicBezTo>
                        <a:pt x="73" y="16"/>
                        <a:pt x="65" y="11"/>
                        <a:pt x="52" y="10"/>
                      </a:cubicBezTo>
                      <a:cubicBezTo>
                        <a:pt x="51" y="13"/>
                        <a:pt x="47" y="15"/>
                        <a:pt x="40" y="15"/>
                      </a:cubicBezTo>
                      <a:cubicBezTo>
                        <a:pt x="31" y="15"/>
                        <a:pt x="21" y="8"/>
                        <a:pt x="21" y="8"/>
                      </a:cubicBezTo>
                      <a:cubicBezTo>
                        <a:pt x="21" y="8"/>
                        <a:pt x="31" y="0"/>
                        <a:pt x="40" y="0"/>
                      </a:cubicBezTo>
                      <a:cubicBezTo>
                        <a:pt x="46" y="0"/>
                        <a:pt x="50" y="2"/>
                        <a:pt x="52" y="5"/>
                      </a:cubicBezTo>
                      <a:cubicBezTo>
                        <a:pt x="67" y="6"/>
                        <a:pt x="77" y="11"/>
                        <a:pt x="85" y="16"/>
                      </a:cubicBezTo>
                      <a:cubicBezTo>
                        <a:pt x="99" y="8"/>
                        <a:pt x="119" y="10"/>
                        <a:pt x="143" y="20"/>
                      </a:cubicBezTo>
                      <a:cubicBezTo>
                        <a:pt x="135" y="27"/>
                        <a:pt x="128" y="38"/>
                        <a:pt x="125" y="45"/>
                      </a:cubicBezTo>
                      <a:cubicBezTo>
                        <a:pt x="125" y="47"/>
                        <a:pt x="124" y="49"/>
                        <a:pt x="124" y="51"/>
                      </a:cubicBezTo>
                      <a:cubicBezTo>
                        <a:pt x="124" y="60"/>
                        <a:pt x="131" y="74"/>
                        <a:pt x="144" y="91"/>
                      </a:cubicBezTo>
                      <a:cubicBezTo>
                        <a:pt x="145" y="92"/>
                        <a:pt x="146" y="92"/>
                        <a:pt x="148" y="92"/>
                      </a:cubicBezTo>
                      <a:cubicBezTo>
                        <a:pt x="149" y="92"/>
                        <a:pt x="150" y="92"/>
                        <a:pt x="151" y="91"/>
                      </a:cubicBezTo>
                      <a:cubicBezTo>
                        <a:pt x="153" y="90"/>
                        <a:pt x="153" y="87"/>
                        <a:pt x="151" y="85"/>
                      </a:cubicBezTo>
                      <a:cubicBezTo>
                        <a:pt x="140" y="70"/>
                        <a:pt x="133" y="58"/>
                        <a:pt x="133" y="51"/>
                      </a:cubicBezTo>
                      <a:cubicBezTo>
                        <a:pt x="133" y="50"/>
                        <a:pt x="133" y="49"/>
                        <a:pt x="134" y="48"/>
                      </a:cubicBezTo>
                      <a:cubicBezTo>
                        <a:pt x="137" y="40"/>
                        <a:pt x="146" y="27"/>
                        <a:pt x="155" y="21"/>
                      </a:cubicBezTo>
                      <a:cubicBezTo>
                        <a:pt x="157" y="20"/>
                        <a:pt x="159" y="19"/>
                        <a:pt x="160" y="19"/>
                      </a:cubicBezTo>
                      <a:cubicBezTo>
                        <a:pt x="167" y="16"/>
                        <a:pt x="181" y="18"/>
                        <a:pt x="198" y="25"/>
                      </a:cubicBezTo>
                      <a:cubicBezTo>
                        <a:pt x="202" y="24"/>
                        <a:pt x="224" y="20"/>
                        <a:pt x="233" y="40"/>
                      </a:cubicBezTo>
                      <a:cubicBezTo>
                        <a:pt x="238" y="51"/>
                        <a:pt x="255" y="92"/>
                        <a:pt x="253" y="108"/>
                      </a:cubicBezTo>
                      <a:cubicBezTo>
                        <a:pt x="251" y="123"/>
                        <a:pt x="245" y="149"/>
                        <a:pt x="244" y="156"/>
                      </a:cubicBezTo>
                      <a:cubicBezTo>
                        <a:pt x="241" y="171"/>
                        <a:pt x="240" y="181"/>
                        <a:pt x="244" y="184"/>
                      </a:cubicBezTo>
                      <a:cubicBezTo>
                        <a:pt x="251" y="189"/>
                        <a:pt x="255" y="182"/>
                        <a:pt x="253" y="173"/>
                      </a:cubicBezTo>
                      <a:cubicBezTo>
                        <a:pt x="264" y="173"/>
                        <a:pt x="264" y="173"/>
                        <a:pt x="264" y="173"/>
                      </a:cubicBezTo>
                      <a:cubicBezTo>
                        <a:pt x="265" y="180"/>
                        <a:pt x="264" y="186"/>
                        <a:pt x="260" y="191"/>
                      </a:cubicBezTo>
                      <a:close/>
                      <a:moveTo>
                        <a:pt x="233" y="102"/>
                      </a:moveTo>
                      <a:cubicBezTo>
                        <a:pt x="233" y="100"/>
                        <a:pt x="231" y="99"/>
                        <a:pt x="229" y="99"/>
                      </a:cubicBezTo>
                      <a:cubicBezTo>
                        <a:pt x="227" y="99"/>
                        <a:pt x="226" y="101"/>
                        <a:pt x="226" y="102"/>
                      </a:cubicBezTo>
                      <a:cubicBezTo>
                        <a:pt x="226" y="104"/>
                        <a:pt x="228" y="106"/>
                        <a:pt x="230" y="106"/>
                      </a:cubicBezTo>
                      <a:cubicBezTo>
                        <a:pt x="231" y="106"/>
                        <a:pt x="233" y="104"/>
                        <a:pt x="233" y="102"/>
                      </a:cubicBezTo>
                      <a:close/>
                    </a:path>
                  </a:pathLst>
                </a:custGeom>
                <a:solidFill>
                  <a:schemeClr val="accent1"/>
                </a:solidFill>
                <a:ln>
                  <a:noFill/>
                </a:ln>
                <a:extLst/>
              </p:spPr>
              <p:txBody>
                <a:bodyPr/>
                <a:lstStyle/>
                <a:p>
                  <a:endParaRPr lang="en-US" sz="1350" dirty="0"/>
                </a:p>
              </p:txBody>
            </p:sp>
            <p:sp>
              <p:nvSpPr>
                <p:cNvPr id="94" name="Freeform 94"/>
                <p:cNvSpPr>
                  <a:spLocks noEditPoints="1"/>
                </p:cNvSpPr>
                <p:nvPr/>
              </p:nvSpPr>
              <p:spPr bwMode="auto">
                <a:xfrm>
                  <a:off x="289601" y="4959735"/>
                  <a:ext cx="724528" cy="522054"/>
                </a:xfrm>
                <a:custGeom>
                  <a:avLst/>
                  <a:gdLst>
                    <a:gd name="T0" fmla="*/ 2147483647 w 280"/>
                    <a:gd name="T1" fmla="*/ 2147483647 h 202"/>
                    <a:gd name="T2" fmla="*/ 2147483647 w 280"/>
                    <a:gd name="T3" fmla="*/ 2147483647 h 202"/>
                    <a:gd name="T4" fmla="*/ 2147483647 w 280"/>
                    <a:gd name="T5" fmla="*/ 2147483647 h 202"/>
                    <a:gd name="T6" fmla="*/ 2147483647 w 280"/>
                    <a:gd name="T7" fmla="*/ 2147483647 h 202"/>
                    <a:gd name="T8" fmla="*/ 2147483647 w 280"/>
                    <a:gd name="T9" fmla="*/ 2147483647 h 202"/>
                    <a:gd name="T10" fmla="*/ 2147483647 w 280"/>
                    <a:gd name="T11" fmla="*/ 2147483647 h 202"/>
                    <a:gd name="T12" fmla="*/ 2147483647 w 280"/>
                    <a:gd name="T13" fmla="*/ 2147483647 h 202"/>
                    <a:gd name="T14" fmla="*/ 2147483647 w 280"/>
                    <a:gd name="T15" fmla="*/ 2147483647 h 202"/>
                    <a:gd name="T16" fmla="*/ 2147483647 w 280"/>
                    <a:gd name="T17" fmla="*/ 2147483647 h 202"/>
                    <a:gd name="T18" fmla="*/ 2147483647 w 280"/>
                    <a:gd name="T19" fmla="*/ 2147483647 h 202"/>
                    <a:gd name="T20" fmla="*/ 2147483647 w 280"/>
                    <a:gd name="T21" fmla="*/ 2147483647 h 202"/>
                    <a:gd name="T22" fmla="*/ 2147483647 w 280"/>
                    <a:gd name="T23" fmla="*/ 2147483647 h 202"/>
                    <a:gd name="T24" fmla="*/ 2147483647 w 280"/>
                    <a:gd name="T25" fmla="*/ 2147483647 h 202"/>
                    <a:gd name="T26" fmla="*/ 2147483647 w 280"/>
                    <a:gd name="T27" fmla="*/ 2147483647 h 202"/>
                    <a:gd name="T28" fmla="*/ 2147483647 w 280"/>
                    <a:gd name="T29" fmla="*/ 2147483647 h 202"/>
                    <a:gd name="T30" fmla="*/ 2147483647 w 280"/>
                    <a:gd name="T31" fmla="*/ 2147483647 h 202"/>
                    <a:gd name="T32" fmla="*/ 2147483647 w 280"/>
                    <a:gd name="T33" fmla="*/ 2147483647 h 202"/>
                    <a:gd name="T34" fmla="*/ 2147483647 w 280"/>
                    <a:gd name="T35" fmla="*/ 2147483647 h 202"/>
                    <a:gd name="T36" fmla="*/ 2147483647 w 280"/>
                    <a:gd name="T37" fmla="*/ 2147483647 h 202"/>
                    <a:gd name="T38" fmla="*/ 2147483647 w 280"/>
                    <a:gd name="T39" fmla="*/ 2147483647 h 202"/>
                    <a:gd name="T40" fmla="*/ 2147483647 w 280"/>
                    <a:gd name="T41" fmla="*/ 2147483647 h 202"/>
                    <a:gd name="T42" fmla="*/ 2147483647 w 280"/>
                    <a:gd name="T43" fmla="*/ 2147483647 h 202"/>
                    <a:gd name="T44" fmla="*/ 2147483647 w 280"/>
                    <a:gd name="T45" fmla="*/ 2147483647 h 202"/>
                    <a:gd name="T46" fmla="*/ 2147483647 w 280"/>
                    <a:gd name="T47" fmla="*/ 2147483647 h 202"/>
                    <a:gd name="T48" fmla="*/ 2147483647 w 280"/>
                    <a:gd name="T49" fmla="*/ 2147483647 h 202"/>
                    <a:gd name="T50" fmla="*/ 2147483647 w 280"/>
                    <a:gd name="T51" fmla="*/ 2147483647 h 202"/>
                    <a:gd name="T52" fmla="*/ 2147483647 w 280"/>
                    <a:gd name="T53" fmla="*/ 2147483647 h 202"/>
                    <a:gd name="T54" fmla="*/ 2147483647 w 280"/>
                    <a:gd name="T55" fmla="*/ 2147483647 h 202"/>
                    <a:gd name="T56" fmla="*/ 2147483647 w 280"/>
                    <a:gd name="T57" fmla="*/ 2147483647 h 202"/>
                    <a:gd name="T58" fmla="*/ 2147483647 w 280"/>
                    <a:gd name="T59" fmla="*/ 2147483647 h 202"/>
                    <a:gd name="T60" fmla="*/ 2147483647 w 280"/>
                    <a:gd name="T61" fmla="*/ 2147483647 h 202"/>
                    <a:gd name="T62" fmla="*/ 2147483647 w 280"/>
                    <a:gd name="T63" fmla="*/ 2147483647 h 202"/>
                    <a:gd name="T64" fmla="*/ 2147483647 w 280"/>
                    <a:gd name="T65" fmla="*/ 2147483647 h 202"/>
                    <a:gd name="T66" fmla="*/ 2147483647 w 280"/>
                    <a:gd name="T67" fmla="*/ 2147483647 h 202"/>
                    <a:gd name="T68" fmla="*/ 2147483647 w 280"/>
                    <a:gd name="T69" fmla="*/ 2147483647 h 202"/>
                    <a:gd name="T70" fmla="*/ 2147483647 w 280"/>
                    <a:gd name="T71" fmla="*/ 2147483647 h 202"/>
                    <a:gd name="T72" fmla="*/ 2147483647 w 280"/>
                    <a:gd name="T73" fmla="*/ 2147483647 h 202"/>
                    <a:gd name="T74" fmla="*/ 2147483647 w 280"/>
                    <a:gd name="T75" fmla="*/ 0 h 202"/>
                    <a:gd name="T76" fmla="*/ 2147483647 w 280"/>
                    <a:gd name="T77" fmla="*/ 2147483647 h 202"/>
                    <a:gd name="T78" fmla="*/ 2147483647 w 280"/>
                    <a:gd name="T79" fmla="*/ 2147483647 h 202"/>
                    <a:gd name="T80" fmla="*/ 2147483647 w 280"/>
                    <a:gd name="T81" fmla="*/ 2147483647 h 202"/>
                    <a:gd name="T82" fmla="*/ 2147483647 w 280"/>
                    <a:gd name="T83" fmla="*/ 2147483647 h 202"/>
                    <a:gd name="T84" fmla="*/ 2147483647 w 280"/>
                    <a:gd name="T85" fmla="*/ 2147483647 h 202"/>
                    <a:gd name="T86" fmla="*/ 2147483647 w 280"/>
                    <a:gd name="T87" fmla="*/ 2147483647 h 202"/>
                    <a:gd name="T88" fmla="*/ 2147483647 w 280"/>
                    <a:gd name="T89" fmla="*/ 2147483647 h 202"/>
                    <a:gd name="T90" fmla="*/ 2147483647 w 280"/>
                    <a:gd name="T91" fmla="*/ 2147483647 h 202"/>
                    <a:gd name="T92" fmla="*/ 2147483647 w 280"/>
                    <a:gd name="T93" fmla="*/ 2147483647 h 202"/>
                    <a:gd name="T94" fmla="*/ 2147483647 w 280"/>
                    <a:gd name="T95" fmla="*/ 2147483647 h 202"/>
                    <a:gd name="T96" fmla="*/ 2147483647 w 280"/>
                    <a:gd name="T97" fmla="*/ 2147483647 h 202"/>
                    <a:gd name="T98" fmla="*/ 2147483647 w 280"/>
                    <a:gd name="T99" fmla="*/ 2147483647 h 202"/>
                    <a:gd name="T100" fmla="*/ 2147483647 w 280"/>
                    <a:gd name="T101" fmla="*/ 2147483647 h 202"/>
                    <a:gd name="T102" fmla="*/ 2147483647 w 280"/>
                    <a:gd name="T103" fmla="*/ 2147483647 h 202"/>
                    <a:gd name="T104" fmla="*/ 2147483647 w 280"/>
                    <a:gd name="T105" fmla="*/ 2147483647 h 202"/>
                    <a:gd name="T106" fmla="*/ 2147483647 w 280"/>
                    <a:gd name="T107" fmla="*/ 2147483647 h 202"/>
                    <a:gd name="T108" fmla="*/ 2147483647 w 280"/>
                    <a:gd name="T109" fmla="*/ 2147483647 h 202"/>
                    <a:gd name="T110" fmla="*/ 2147483647 w 280"/>
                    <a:gd name="T111" fmla="*/ 2147483647 h 202"/>
                    <a:gd name="T112" fmla="*/ 2147483647 w 280"/>
                    <a:gd name="T113" fmla="*/ 2147483647 h 202"/>
                    <a:gd name="T114" fmla="*/ 2147483647 w 280"/>
                    <a:gd name="T115" fmla="*/ 2147483647 h 202"/>
                    <a:gd name="T116" fmla="*/ 2147483647 w 280"/>
                    <a:gd name="T117" fmla="*/ 2147483647 h 202"/>
                    <a:gd name="T118" fmla="*/ 2147483647 w 280"/>
                    <a:gd name="T119" fmla="*/ 2147483647 h 2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0"/>
                    <a:gd name="T181" fmla="*/ 0 h 202"/>
                    <a:gd name="T182" fmla="*/ 280 w 280"/>
                    <a:gd name="T183" fmla="*/ 202 h 2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0" h="202">
                      <a:moveTo>
                        <a:pt x="68" y="69"/>
                      </a:moveTo>
                      <a:cubicBezTo>
                        <a:pt x="44" y="82"/>
                        <a:pt x="44" y="82"/>
                        <a:pt x="44" y="82"/>
                      </a:cubicBezTo>
                      <a:cubicBezTo>
                        <a:pt x="42" y="83"/>
                        <a:pt x="41" y="83"/>
                        <a:pt x="39" y="83"/>
                      </a:cubicBezTo>
                      <a:cubicBezTo>
                        <a:pt x="36" y="83"/>
                        <a:pt x="33" y="82"/>
                        <a:pt x="31" y="79"/>
                      </a:cubicBezTo>
                      <a:cubicBezTo>
                        <a:pt x="29" y="74"/>
                        <a:pt x="30" y="69"/>
                        <a:pt x="35" y="66"/>
                      </a:cubicBezTo>
                      <a:cubicBezTo>
                        <a:pt x="51" y="57"/>
                        <a:pt x="51" y="57"/>
                        <a:pt x="51" y="57"/>
                      </a:cubicBezTo>
                      <a:lnTo>
                        <a:pt x="68" y="69"/>
                      </a:lnTo>
                      <a:close/>
                      <a:moveTo>
                        <a:pt x="271" y="113"/>
                      </a:moveTo>
                      <a:cubicBezTo>
                        <a:pt x="261" y="118"/>
                        <a:pt x="252" y="111"/>
                        <a:pt x="248" y="105"/>
                      </a:cubicBezTo>
                      <a:cubicBezTo>
                        <a:pt x="245" y="100"/>
                        <a:pt x="239" y="95"/>
                        <a:pt x="232" y="88"/>
                      </a:cubicBezTo>
                      <a:cubicBezTo>
                        <a:pt x="225" y="97"/>
                        <a:pt x="214" y="108"/>
                        <a:pt x="203" y="121"/>
                      </a:cubicBezTo>
                      <a:cubicBezTo>
                        <a:pt x="214" y="191"/>
                        <a:pt x="214" y="191"/>
                        <a:pt x="214" y="191"/>
                      </a:cubicBezTo>
                      <a:cubicBezTo>
                        <a:pt x="214" y="196"/>
                        <a:pt x="211" y="201"/>
                        <a:pt x="206" y="202"/>
                      </a:cubicBezTo>
                      <a:cubicBezTo>
                        <a:pt x="205" y="202"/>
                        <a:pt x="205" y="202"/>
                        <a:pt x="204" y="202"/>
                      </a:cubicBezTo>
                      <a:cubicBezTo>
                        <a:pt x="200" y="202"/>
                        <a:pt x="196" y="199"/>
                        <a:pt x="195" y="194"/>
                      </a:cubicBezTo>
                      <a:cubicBezTo>
                        <a:pt x="185" y="130"/>
                        <a:pt x="185" y="130"/>
                        <a:pt x="185" y="130"/>
                      </a:cubicBezTo>
                      <a:cubicBezTo>
                        <a:pt x="184" y="130"/>
                        <a:pt x="183" y="130"/>
                        <a:pt x="182" y="131"/>
                      </a:cubicBezTo>
                      <a:cubicBezTo>
                        <a:pt x="179" y="131"/>
                        <a:pt x="176" y="131"/>
                        <a:pt x="173" y="131"/>
                      </a:cubicBezTo>
                      <a:cubicBezTo>
                        <a:pt x="182" y="191"/>
                        <a:pt x="182" y="191"/>
                        <a:pt x="182" y="191"/>
                      </a:cubicBezTo>
                      <a:cubicBezTo>
                        <a:pt x="183" y="196"/>
                        <a:pt x="179" y="201"/>
                        <a:pt x="174" y="202"/>
                      </a:cubicBezTo>
                      <a:cubicBezTo>
                        <a:pt x="174" y="202"/>
                        <a:pt x="173" y="202"/>
                        <a:pt x="173" y="202"/>
                      </a:cubicBezTo>
                      <a:cubicBezTo>
                        <a:pt x="168" y="202"/>
                        <a:pt x="164" y="199"/>
                        <a:pt x="164" y="194"/>
                      </a:cubicBezTo>
                      <a:cubicBezTo>
                        <a:pt x="153" y="124"/>
                        <a:pt x="153" y="124"/>
                        <a:pt x="153" y="124"/>
                      </a:cubicBezTo>
                      <a:cubicBezTo>
                        <a:pt x="135" y="113"/>
                        <a:pt x="118" y="92"/>
                        <a:pt x="100" y="67"/>
                      </a:cubicBezTo>
                      <a:cubicBezTo>
                        <a:pt x="75" y="65"/>
                        <a:pt x="75" y="65"/>
                        <a:pt x="75" y="65"/>
                      </a:cubicBezTo>
                      <a:cubicBezTo>
                        <a:pt x="49" y="48"/>
                        <a:pt x="49" y="48"/>
                        <a:pt x="49" y="48"/>
                      </a:cubicBezTo>
                      <a:cubicBezTo>
                        <a:pt x="15" y="66"/>
                        <a:pt x="15" y="66"/>
                        <a:pt x="15" y="66"/>
                      </a:cubicBezTo>
                      <a:cubicBezTo>
                        <a:pt x="14" y="67"/>
                        <a:pt x="12" y="68"/>
                        <a:pt x="11" y="68"/>
                      </a:cubicBezTo>
                      <a:cubicBezTo>
                        <a:pt x="7" y="68"/>
                        <a:pt x="4" y="66"/>
                        <a:pt x="3" y="63"/>
                      </a:cubicBezTo>
                      <a:cubicBezTo>
                        <a:pt x="0" y="58"/>
                        <a:pt x="2" y="53"/>
                        <a:pt x="6" y="50"/>
                      </a:cubicBezTo>
                      <a:cubicBezTo>
                        <a:pt x="50" y="26"/>
                        <a:pt x="50" y="26"/>
                        <a:pt x="50" y="26"/>
                      </a:cubicBezTo>
                      <a:cubicBezTo>
                        <a:pt x="67" y="38"/>
                        <a:pt x="67" y="38"/>
                        <a:pt x="67" y="38"/>
                      </a:cubicBezTo>
                      <a:cubicBezTo>
                        <a:pt x="78" y="34"/>
                        <a:pt x="78" y="34"/>
                        <a:pt x="78" y="34"/>
                      </a:cubicBezTo>
                      <a:cubicBezTo>
                        <a:pt x="81" y="24"/>
                        <a:pt x="86" y="17"/>
                        <a:pt x="92" y="13"/>
                      </a:cubicBezTo>
                      <a:cubicBezTo>
                        <a:pt x="87" y="12"/>
                        <a:pt x="82" y="11"/>
                        <a:pt x="77" y="10"/>
                      </a:cubicBezTo>
                      <a:cubicBezTo>
                        <a:pt x="76" y="13"/>
                        <a:pt x="72" y="15"/>
                        <a:pt x="65" y="15"/>
                      </a:cubicBezTo>
                      <a:cubicBezTo>
                        <a:pt x="56" y="15"/>
                        <a:pt x="46" y="8"/>
                        <a:pt x="46" y="8"/>
                      </a:cubicBezTo>
                      <a:cubicBezTo>
                        <a:pt x="46" y="8"/>
                        <a:pt x="56" y="0"/>
                        <a:pt x="65" y="0"/>
                      </a:cubicBezTo>
                      <a:cubicBezTo>
                        <a:pt x="72" y="0"/>
                        <a:pt x="76" y="2"/>
                        <a:pt x="77" y="5"/>
                      </a:cubicBezTo>
                      <a:cubicBezTo>
                        <a:pt x="84" y="5"/>
                        <a:pt x="93" y="6"/>
                        <a:pt x="100" y="8"/>
                      </a:cubicBezTo>
                      <a:cubicBezTo>
                        <a:pt x="110" y="4"/>
                        <a:pt x="120" y="6"/>
                        <a:pt x="126" y="10"/>
                      </a:cubicBezTo>
                      <a:cubicBezTo>
                        <a:pt x="139" y="18"/>
                        <a:pt x="151" y="30"/>
                        <a:pt x="161" y="38"/>
                      </a:cubicBezTo>
                      <a:cubicBezTo>
                        <a:pt x="174" y="50"/>
                        <a:pt x="184" y="56"/>
                        <a:pt x="192" y="59"/>
                      </a:cubicBezTo>
                      <a:cubicBezTo>
                        <a:pt x="206" y="52"/>
                        <a:pt x="219" y="44"/>
                        <a:pt x="230" y="39"/>
                      </a:cubicBezTo>
                      <a:cubicBezTo>
                        <a:pt x="232" y="38"/>
                        <a:pt x="232" y="38"/>
                        <a:pt x="232" y="38"/>
                      </a:cubicBezTo>
                      <a:cubicBezTo>
                        <a:pt x="227" y="33"/>
                        <a:pt x="219" y="23"/>
                        <a:pt x="220" y="8"/>
                      </a:cubicBezTo>
                      <a:cubicBezTo>
                        <a:pt x="220" y="3"/>
                        <a:pt x="221" y="4"/>
                        <a:pt x="224" y="8"/>
                      </a:cubicBezTo>
                      <a:cubicBezTo>
                        <a:pt x="228" y="13"/>
                        <a:pt x="237" y="16"/>
                        <a:pt x="241" y="35"/>
                      </a:cubicBezTo>
                      <a:cubicBezTo>
                        <a:pt x="243" y="34"/>
                        <a:pt x="245" y="34"/>
                        <a:pt x="246" y="35"/>
                      </a:cubicBezTo>
                      <a:cubicBezTo>
                        <a:pt x="250" y="27"/>
                        <a:pt x="255" y="18"/>
                        <a:pt x="258" y="9"/>
                      </a:cubicBezTo>
                      <a:cubicBezTo>
                        <a:pt x="261" y="2"/>
                        <a:pt x="262" y="4"/>
                        <a:pt x="262" y="10"/>
                      </a:cubicBezTo>
                      <a:cubicBezTo>
                        <a:pt x="264" y="25"/>
                        <a:pt x="258" y="33"/>
                        <a:pt x="253" y="38"/>
                      </a:cubicBezTo>
                      <a:cubicBezTo>
                        <a:pt x="255" y="40"/>
                        <a:pt x="257" y="43"/>
                        <a:pt x="259" y="45"/>
                      </a:cubicBezTo>
                      <a:cubicBezTo>
                        <a:pt x="269" y="56"/>
                        <a:pt x="270" y="80"/>
                        <a:pt x="275" y="89"/>
                      </a:cubicBezTo>
                      <a:cubicBezTo>
                        <a:pt x="278" y="96"/>
                        <a:pt x="280" y="107"/>
                        <a:pt x="271" y="113"/>
                      </a:cubicBezTo>
                      <a:close/>
                      <a:moveTo>
                        <a:pt x="261" y="71"/>
                      </a:moveTo>
                      <a:cubicBezTo>
                        <a:pt x="261" y="70"/>
                        <a:pt x="259" y="68"/>
                        <a:pt x="258" y="69"/>
                      </a:cubicBezTo>
                      <a:cubicBezTo>
                        <a:pt x="257" y="69"/>
                        <a:pt x="256" y="70"/>
                        <a:pt x="256" y="71"/>
                      </a:cubicBezTo>
                      <a:cubicBezTo>
                        <a:pt x="256" y="73"/>
                        <a:pt x="257" y="74"/>
                        <a:pt x="258" y="74"/>
                      </a:cubicBezTo>
                      <a:cubicBezTo>
                        <a:pt x="260" y="73"/>
                        <a:pt x="261" y="72"/>
                        <a:pt x="261" y="71"/>
                      </a:cubicBezTo>
                      <a:close/>
                    </a:path>
                  </a:pathLst>
                </a:custGeom>
                <a:solidFill>
                  <a:schemeClr val="accent1"/>
                </a:solidFill>
                <a:ln>
                  <a:noFill/>
                </a:ln>
                <a:extLst/>
              </p:spPr>
              <p:txBody>
                <a:bodyPr/>
                <a:lstStyle/>
                <a:p>
                  <a:endParaRPr lang="en-US" sz="1350" dirty="0"/>
                </a:p>
              </p:txBody>
            </p:sp>
          </p:grpSp>
          <p:grpSp>
            <p:nvGrpSpPr>
              <p:cNvPr id="79" name="Group 78"/>
              <p:cNvGrpSpPr/>
              <p:nvPr/>
            </p:nvGrpSpPr>
            <p:grpSpPr>
              <a:xfrm>
                <a:off x="437735" y="5471774"/>
                <a:ext cx="713849" cy="392664"/>
                <a:chOff x="389449" y="5480911"/>
                <a:chExt cx="827998" cy="392664"/>
              </a:xfrm>
            </p:grpSpPr>
            <p:grpSp>
              <p:nvGrpSpPr>
                <p:cNvPr id="81" name="Group 80"/>
                <p:cNvGrpSpPr/>
                <p:nvPr/>
              </p:nvGrpSpPr>
              <p:grpSpPr>
                <a:xfrm>
                  <a:off x="389449" y="5765665"/>
                  <a:ext cx="827998" cy="107910"/>
                  <a:chOff x="486022" y="5810250"/>
                  <a:chExt cx="827998" cy="107910"/>
                </a:xfrm>
              </p:grpSpPr>
              <p:sp>
                <p:nvSpPr>
                  <p:cNvPr id="89" name="Trapezoid 88"/>
                  <p:cNvSpPr/>
                  <p:nvPr/>
                </p:nvSpPr>
                <p:spPr>
                  <a:xfrm>
                    <a:off x="486022"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90" name="Trapezoid 89"/>
                  <p:cNvSpPr/>
                  <p:nvPr/>
                </p:nvSpPr>
                <p:spPr>
                  <a:xfrm>
                    <a:off x="698203"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91" name="Trapezoid 90"/>
                  <p:cNvSpPr/>
                  <p:nvPr/>
                </p:nvSpPr>
                <p:spPr>
                  <a:xfrm>
                    <a:off x="910384"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92" name="Trapezoid 91"/>
                  <p:cNvSpPr/>
                  <p:nvPr/>
                </p:nvSpPr>
                <p:spPr>
                  <a:xfrm>
                    <a:off x="1122565"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82" name="Group 81"/>
                <p:cNvGrpSpPr/>
                <p:nvPr/>
              </p:nvGrpSpPr>
              <p:grpSpPr>
                <a:xfrm>
                  <a:off x="495540" y="5623288"/>
                  <a:ext cx="615817" cy="107910"/>
                  <a:chOff x="486022" y="5810250"/>
                  <a:chExt cx="615817" cy="107910"/>
                </a:xfrm>
              </p:grpSpPr>
              <p:sp>
                <p:nvSpPr>
                  <p:cNvPr id="86" name="Trapezoid 85"/>
                  <p:cNvSpPr/>
                  <p:nvPr/>
                </p:nvSpPr>
                <p:spPr>
                  <a:xfrm>
                    <a:off x="486022"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87" name="Trapezoid 86"/>
                  <p:cNvSpPr/>
                  <p:nvPr/>
                </p:nvSpPr>
                <p:spPr>
                  <a:xfrm>
                    <a:off x="698203" y="5810250"/>
                    <a:ext cx="191455" cy="107910"/>
                  </a:xfrm>
                  <a:prstGeom prst="trapezoi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88" name="Trapezoid 87"/>
                  <p:cNvSpPr/>
                  <p:nvPr/>
                </p:nvSpPr>
                <p:spPr>
                  <a:xfrm>
                    <a:off x="910384" y="5810250"/>
                    <a:ext cx="191455" cy="10791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83" name="Group 82"/>
                <p:cNvGrpSpPr/>
                <p:nvPr/>
              </p:nvGrpSpPr>
              <p:grpSpPr>
                <a:xfrm>
                  <a:off x="601630" y="5480911"/>
                  <a:ext cx="403636" cy="107910"/>
                  <a:chOff x="698203" y="5810250"/>
                  <a:chExt cx="403636" cy="107910"/>
                </a:xfrm>
                <a:solidFill>
                  <a:schemeClr val="accent1">
                    <a:lumMod val="40000"/>
                    <a:lumOff val="60000"/>
                  </a:schemeClr>
                </a:solidFill>
              </p:grpSpPr>
              <p:sp>
                <p:nvSpPr>
                  <p:cNvPr id="84" name="Trapezoid 83"/>
                  <p:cNvSpPr/>
                  <p:nvPr/>
                </p:nvSpPr>
                <p:spPr>
                  <a:xfrm>
                    <a:off x="698203" y="5810250"/>
                    <a:ext cx="191455" cy="10791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85" name="Trapezoid 84"/>
                  <p:cNvSpPr/>
                  <p:nvPr/>
                </p:nvSpPr>
                <p:spPr>
                  <a:xfrm>
                    <a:off x="910384" y="5810250"/>
                    <a:ext cx="191455" cy="10791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cxnSp>
            <p:nvCxnSpPr>
              <p:cNvPr id="80" name="Straight Connector 79"/>
              <p:cNvCxnSpPr/>
              <p:nvPr/>
            </p:nvCxnSpPr>
            <p:spPr bwMode="gray">
              <a:xfrm>
                <a:off x="1240309" y="2268124"/>
                <a:ext cx="1734026" cy="0"/>
              </a:xfrm>
              <a:prstGeom prst="line">
                <a:avLst/>
              </a:prstGeom>
              <a:ln w="31750" cap="rnd">
                <a:prstDash val="sysDot"/>
              </a:ln>
            </p:spPr>
            <p:style>
              <a:lnRef idx="1">
                <a:schemeClr val="accent1"/>
              </a:lnRef>
              <a:fillRef idx="0">
                <a:schemeClr val="accent1"/>
              </a:fillRef>
              <a:effectRef idx="0">
                <a:schemeClr val="accent1"/>
              </a:effectRef>
              <a:fontRef idx="minor">
                <a:schemeClr val="tx1"/>
              </a:fontRef>
            </p:style>
          </p:cxnSp>
        </p:grpSp>
        <p:sp>
          <p:nvSpPr>
            <p:cNvPr id="57" name="Text Placeholder 4"/>
            <p:cNvSpPr txBox="1">
              <a:spLocks/>
            </p:cNvSpPr>
            <p:nvPr/>
          </p:nvSpPr>
          <p:spPr bwMode="gray">
            <a:xfrm>
              <a:off x="1405691" y="1021877"/>
              <a:ext cx="2040676" cy="548640"/>
            </a:xfrm>
            <a:prstGeom prst="snip1Rect">
              <a:avLst>
                <a:gd name="adj" fmla="val 0"/>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0" b="0" dirty="0">
                  <a:solidFill>
                    <a:schemeClr val="bg1"/>
                  </a:solidFill>
                  <a:latin typeface="+mn-lt"/>
                </a:rPr>
                <a:t>Top Issues </a:t>
              </a:r>
            </a:p>
          </p:txBody>
        </p:sp>
      </p:grpSp>
      <p:grpSp>
        <p:nvGrpSpPr>
          <p:cNvPr id="3" name="Group 2"/>
          <p:cNvGrpSpPr/>
          <p:nvPr/>
        </p:nvGrpSpPr>
        <p:grpSpPr>
          <a:xfrm>
            <a:off x="5704468" y="869471"/>
            <a:ext cx="2042930" cy="3794330"/>
            <a:chOff x="5704468" y="869471"/>
            <a:chExt cx="2042930" cy="3794330"/>
          </a:xfrm>
        </p:grpSpPr>
        <p:grpSp>
          <p:nvGrpSpPr>
            <p:cNvPr id="5" name="Group 4"/>
            <p:cNvGrpSpPr/>
            <p:nvPr/>
          </p:nvGrpSpPr>
          <p:grpSpPr>
            <a:xfrm>
              <a:off x="5704468" y="869471"/>
              <a:ext cx="2042930" cy="3794330"/>
              <a:chOff x="5704468" y="1021877"/>
              <a:chExt cx="2042930" cy="3794330"/>
            </a:xfrm>
          </p:grpSpPr>
          <p:grpSp>
            <p:nvGrpSpPr>
              <p:cNvPr id="6" name="Group 5"/>
              <p:cNvGrpSpPr/>
              <p:nvPr/>
            </p:nvGrpSpPr>
            <p:grpSpPr>
              <a:xfrm>
                <a:off x="5704468" y="1393371"/>
                <a:ext cx="2042930" cy="3422836"/>
                <a:chOff x="6081957" y="1857828"/>
                <a:chExt cx="2723906" cy="4563781"/>
              </a:xfrm>
            </p:grpSpPr>
            <p:sp>
              <p:nvSpPr>
                <p:cNvPr id="8" name="Freeform 37"/>
                <p:cNvSpPr/>
                <p:nvPr/>
              </p:nvSpPr>
              <p:spPr bwMode="gray">
                <a:xfrm flipV="1">
                  <a:off x="6147593" y="3124995"/>
                  <a:ext cx="992981" cy="966787"/>
                </a:xfrm>
                <a:custGeom>
                  <a:avLst/>
                  <a:gdLst>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4" fmla="*/ 0 w 992981"/>
                    <a:gd name="connsiteY4" fmla="*/ 0 h 98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981" h="988218">
                      <a:moveTo>
                        <a:pt x="0" y="0"/>
                      </a:moveTo>
                      <a:lnTo>
                        <a:pt x="247650" y="988218"/>
                      </a:lnTo>
                      <a:lnTo>
                        <a:pt x="745331" y="988218"/>
                      </a:lnTo>
                      <a:lnTo>
                        <a:pt x="992981" y="2381"/>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bwMode="gray">
                <a:xfrm>
                  <a:off x="6081957" y="1857828"/>
                  <a:ext cx="2723906" cy="4251423"/>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 name="TextBox 9"/>
                <p:cNvSpPr txBox="1"/>
                <p:nvPr/>
              </p:nvSpPr>
              <p:spPr bwMode="gray">
                <a:xfrm>
                  <a:off x="7164862" y="3848504"/>
                  <a:ext cx="564257" cy="3724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350" b="1" spc="-60" dirty="0">
                      <a:solidFill>
                        <a:schemeClr val="accent5"/>
                      </a:solidFill>
                    </a:rPr>
                    <a:t>2016</a:t>
                  </a:r>
                </a:p>
              </p:txBody>
            </p:sp>
            <p:sp>
              <p:nvSpPr>
                <p:cNvPr id="11" name="TextBox 10"/>
                <p:cNvSpPr txBox="1"/>
                <p:nvPr/>
              </p:nvSpPr>
              <p:spPr bwMode="gray">
                <a:xfrm>
                  <a:off x="7164861" y="2867736"/>
                  <a:ext cx="564257" cy="3724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350" b="1" spc="-60" dirty="0">
                      <a:solidFill>
                        <a:schemeClr val="accent5"/>
                      </a:solidFill>
                    </a:rPr>
                    <a:t>2015</a:t>
                  </a:r>
                </a:p>
              </p:txBody>
            </p:sp>
            <p:sp>
              <p:nvSpPr>
                <p:cNvPr id="12" name="Oval 11"/>
                <p:cNvSpPr/>
                <p:nvPr/>
              </p:nvSpPr>
              <p:spPr bwMode="gray">
                <a:xfrm>
                  <a:off x="6327737" y="3798933"/>
                  <a:ext cx="554928" cy="554927"/>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lnSpc>
                      <a:spcPct val="80000"/>
                    </a:lnSpc>
                  </a:pPr>
                  <a:r>
                    <a:rPr lang="en-US" sz="900" b="1" spc="-60" dirty="0">
                      <a:solidFill>
                        <a:schemeClr val="accent5"/>
                      </a:solidFill>
                    </a:rPr>
                    <a:t>500</a:t>
                  </a:r>
                  <a:br>
                    <a:rPr lang="en-US" sz="900" b="1" spc="-60" dirty="0">
                      <a:solidFill>
                        <a:schemeClr val="accent5"/>
                      </a:solidFill>
                    </a:rPr>
                  </a:br>
                  <a:r>
                    <a:rPr lang="en-US" sz="900" b="1" spc="-60" dirty="0">
                      <a:solidFill>
                        <a:schemeClr val="accent5"/>
                      </a:solidFill>
                    </a:rPr>
                    <a:t>-11%</a:t>
                  </a:r>
                </a:p>
              </p:txBody>
            </p:sp>
            <p:sp>
              <p:nvSpPr>
                <p:cNvPr id="13" name="Oval 12"/>
                <p:cNvSpPr/>
                <p:nvPr/>
              </p:nvSpPr>
              <p:spPr bwMode="gray">
                <a:xfrm>
                  <a:off x="6178708" y="2585761"/>
                  <a:ext cx="936364" cy="93636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0" rIns="68580" bIns="0" numCol="1" spcCol="0" rtlCol="0" fromWordArt="0" anchor="ctr" anchorCtr="0" forceAA="0" compatLnSpc="1">
                  <a:prstTxWarp prst="textNoShape">
                    <a:avLst/>
                  </a:prstTxWarp>
                  <a:noAutofit/>
                </a:bodyPr>
                <a:lstStyle/>
                <a:p>
                  <a:pPr algn="ctr">
                    <a:lnSpc>
                      <a:spcPct val="90000"/>
                    </a:lnSpc>
                  </a:pPr>
                  <a:r>
                    <a:rPr lang="en-US" sz="1650" b="1" spc="-60" dirty="0">
                      <a:solidFill>
                        <a:schemeClr val="accent5"/>
                      </a:solidFill>
                    </a:rPr>
                    <a:t>564</a:t>
                  </a:r>
                </a:p>
              </p:txBody>
            </p:sp>
            <p:sp>
              <p:nvSpPr>
                <p:cNvPr id="14" name="Freeform 38"/>
                <p:cNvSpPr/>
                <p:nvPr/>
              </p:nvSpPr>
              <p:spPr bwMode="gray">
                <a:xfrm flipV="1">
                  <a:off x="7750175" y="3124995"/>
                  <a:ext cx="992981" cy="966787"/>
                </a:xfrm>
                <a:custGeom>
                  <a:avLst/>
                  <a:gdLst>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0" fmla="*/ 0 w 992981"/>
                    <a:gd name="connsiteY0" fmla="*/ 0 h 988218"/>
                    <a:gd name="connsiteX1" fmla="*/ 247650 w 992981"/>
                    <a:gd name="connsiteY1" fmla="*/ 988218 h 988218"/>
                    <a:gd name="connsiteX2" fmla="*/ 745331 w 992981"/>
                    <a:gd name="connsiteY2" fmla="*/ 988218 h 988218"/>
                    <a:gd name="connsiteX3" fmla="*/ 992981 w 992981"/>
                    <a:gd name="connsiteY3" fmla="*/ 2381 h 988218"/>
                    <a:gd name="connsiteX4" fmla="*/ 0 w 992981"/>
                    <a:gd name="connsiteY4" fmla="*/ 0 h 98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981" h="988218">
                      <a:moveTo>
                        <a:pt x="0" y="0"/>
                      </a:moveTo>
                      <a:lnTo>
                        <a:pt x="247650" y="988218"/>
                      </a:lnTo>
                      <a:lnTo>
                        <a:pt x="745331" y="988218"/>
                      </a:lnTo>
                      <a:lnTo>
                        <a:pt x="992981" y="2381"/>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bwMode="gray">
                <a:xfrm>
                  <a:off x="7923781" y="3796011"/>
                  <a:ext cx="582596" cy="551689"/>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27432" rIns="68580" bIns="0" numCol="1" spcCol="0" rtlCol="0" fromWordArt="0" anchor="ctr" anchorCtr="0" forceAA="0" compatLnSpc="1">
                  <a:prstTxWarp prst="textNoShape">
                    <a:avLst/>
                  </a:prstTxWarp>
                  <a:noAutofit/>
                </a:bodyPr>
                <a:lstStyle/>
                <a:p>
                  <a:pPr algn="ctr">
                    <a:lnSpc>
                      <a:spcPct val="80000"/>
                    </a:lnSpc>
                  </a:pPr>
                  <a:r>
                    <a:rPr lang="en-US" sz="900" b="1" spc="-60" dirty="0">
                      <a:solidFill>
                        <a:schemeClr val="accent5"/>
                      </a:solidFill>
                    </a:rPr>
                    <a:t>$20 </a:t>
                  </a:r>
                  <a:br>
                    <a:rPr lang="en-US" sz="900" b="1" spc="-60" dirty="0">
                      <a:solidFill>
                        <a:schemeClr val="accent5"/>
                      </a:solidFill>
                    </a:rPr>
                  </a:br>
                  <a:r>
                    <a:rPr lang="en-US" sz="900" b="1" spc="-60" dirty="0">
                      <a:solidFill>
                        <a:schemeClr val="accent5"/>
                      </a:solidFill>
                    </a:rPr>
                    <a:t>billion</a:t>
                  </a:r>
                  <a:br>
                    <a:rPr lang="en-US" sz="900" b="1" spc="-60" dirty="0">
                      <a:solidFill>
                        <a:schemeClr val="accent5"/>
                      </a:solidFill>
                    </a:rPr>
                  </a:br>
                  <a:r>
                    <a:rPr lang="en-US" sz="900" b="1" spc="-60" dirty="0">
                      <a:solidFill>
                        <a:schemeClr val="accent5"/>
                      </a:solidFill>
                    </a:rPr>
                    <a:t>-80%</a:t>
                  </a:r>
                </a:p>
              </p:txBody>
            </p:sp>
            <p:sp>
              <p:nvSpPr>
                <p:cNvPr id="16" name="Oval 15"/>
                <p:cNvSpPr/>
                <p:nvPr/>
              </p:nvSpPr>
              <p:spPr bwMode="gray">
                <a:xfrm>
                  <a:off x="7778910" y="2585761"/>
                  <a:ext cx="936364" cy="93636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0" rIns="68580" bIns="0" numCol="1" spcCol="0" rtlCol="0" fromWordArt="0" anchor="ctr" anchorCtr="0" forceAA="0" compatLnSpc="1">
                  <a:prstTxWarp prst="textNoShape">
                    <a:avLst/>
                  </a:prstTxWarp>
                  <a:noAutofit/>
                </a:bodyPr>
                <a:lstStyle/>
                <a:p>
                  <a:pPr algn="ctr">
                    <a:lnSpc>
                      <a:spcPct val="80000"/>
                    </a:lnSpc>
                  </a:pPr>
                  <a:r>
                    <a:rPr lang="en-US" sz="1650" b="1" spc="-60" dirty="0">
                      <a:solidFill>
                        <a:schemeClr val="accent5"/>
                      </a:solidFill>
                    </a:rPr>
                    <a:t>$101</a:t>
                  </a:r>
                  <a:br>
                    <a:rPr lang="en-US" sz="1650" b="1" spc="-60" dirty="0">
                      <a:solidFill>
                        <a:schemeClr val="accent5"/>
                      </a:solidFill>
                    </a:rPr>
                  </a:br>
                  <a:r>
                    <a:rPr lang="en-US" sz="1650" b="1" spc="-60" dirty="0">
                      <a:solidFill>
                        <a:schemeClr val="accent5"/>
                      </a:solidFill>
                    </a:rPr>
                    <a:t>billion</a:t>
                  </a:r>
                </a:p>
              </p:txBody>
            </p:sp>
            <p:sp>
              <p:nvSpPr>
                <p:cNvPr id="17" name="TextBox 16"/>
                <p:cNvSpPr txBox="1"/>
                <p:nvPr/>
              </p:nvSpPr>
              <p:spPr bwMode="gray">
                <a:xfrm>
                  <a:off x="6296153" y="3520604"/>
                  <a:ext cx="701474" cy="3170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050" b="1" dirty="0">
                      <a:solidFill>
                        <a:schemeClr val="accent5"/>
                      </a:solidFill>
                    </a:rPr>
                    <a:t>DEALS</a:t>
                  </a:r>
                </a:p>
              </p:txBody>
            </p:sp>
            <p:sp>
              <p:nvSpPr>
                <p:cNvPr id="18" name="TextBox 17"/>
                <p:cNvSpPr txBox="1"/>
                <p:nvPr/>
              </p:nvSpPr>
              <p:spPr bwMode="gray">
                <a:xfrm>
                  <a:off x="7902703" y="3520604"/>
                  <a:ext cx="701474" cy="3170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050" b="1" dirty="0">
                      <a:solidFill>
                        <a:schemeClr val="accent5"/>
                      </a:solidFill>
                    </a:rPr>
                    <a:t>VALUE</a:t>
                  </a:r>
                </a:p>
              </p:txBody>
            </p:sp>
            <p:sp>
              <p:nvSpPr>
                <p:cNvPr id="19" name="TextBox 18"/>
                <p:cNvSpPr txBox="1"/>
                <p:nvPr/>
              </p:nvSpPr>
              <p:spPr bwMode="gray">
                <a:xfrm>
                  <a:off x="6118353" y="2091303"/>
                  <a:ext cx="1808616" cy="483209"/>
                </a:xfrm>
                <a:prstGeom prst="rect">
                  <a:avLst/>
                </a:prstGeom>
                <a:noFill/>
                <a:ln>
                  <a:noFill/>
                </a:ln>
              </p:spPr>
              <p:txBody>
                <a:bodyPr wrap="none" lIns="34290" rIns="34290" rtlCol="0" anchor="ctr" anchorCtr="0">
                  <a:spAutoFit/>
                </a:bodyPr>
                <a:lstStyle/>
                <a:p>
                  <a:pPr>
                    <a:lnSpc>
                      <a:spcPct val="90000"/>
                    </a:lnSpc>
                    <a:spcBef>
                      <a:spcPts val="900"/>
                    </a:spcBef>
                    <a:buClr>
                      <a:srgbClr val="337DBE"/>
                    </a:buClr>
                    <a:buSzPct val="77000"/>
                  </a:pPr>
                  <a:r>
                    <a:rPr lang="en-US" sz="975" b="1" dirty="0">
                      <a:solidFill>
                        <a:schemeClr val="accent5"/>
                      </a:solidFill>
                    </a:rPr>
                    <a:t>Insurance-related deals </a:t>
                  </a:r>
                  <a:br>
                    <a:rPr lang="en-US" sz="975" b="1" dirty="0">
                      <a:solidFill>
                        <a:schemeClr val="accent5"/>
                      </a:solidFill>
                    </a:rPr>
                  </a:br>
                  <a:r>
                    <a:rPr lang="en-US" sz="975" b="1" dirty="0">
                      <a:solidFill>
                        <a:schemeClr val="accent5"/>
                      </a:solidFill>
                    </a:rPr>
                    <a:t>involving US firms</a:t>
                  </a:r>
                  <a:r>
                    <a:rPr lang="en-US" sz="975" b="1" baseline="30000" dirty="0">
                      <a:solidFill>
                        <a:schemeClr val="accent5"/>
                      </a:solidFill>
                    </a:rPr>
                    <a:t>2</a:t>
                  </a:r>
                  <a:endParaRPr lang="en-US" sz="975" b="1" dirty="0">
                    <a:solidFill>
                      <a:schemeClr val="accent5"/>
                    </a:solidFill>
                  </a:endParaRPr>
                </a:p>
              </p:txBody>
            </p:sp>
            <p:sp>
              <p:nvSpPr>
                <p:cNvPr id="20" name="Up Arrow 11"/>
                <p:cNvSpPr/>
                <p:nvPr/>
              </p:nvSpPr>
              <p:spPr bwMode="gray">
                <a:xfrm flipV="1">
                  <a:off x="7222331" y="3278565"/>
                  <a:ext cx="465136" cy="523120"/>
                </a:xfrm>
                <a:prstGeom prst="upArrow">
                  <a:avLst>
                    <a:gd name="adj1" fmla="val 65416"/>
                    <a:gd name="adj2" fmla="val 3976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cxnSp>
              <p:nvCxnSpPr>
                <p:cNvPr id="21" name="Straight Connector 20"/>
                <p:cNvCxnSpPr/>
                <p:nvPr/>
              </p:nvCxnSpPr>
              <p:spPr bwMode="gray">
                <a:xfrm>
                  <a:off x="6184550" y="4434479"/>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22" name="Pentagon 26"/>
                <p:cNvSpPr/>
                <p:nvPr/>
              </p:nvSpPr>
              <p:spPr bwMode="gray">
                <a:xfrm>
                  <a:off x="7119057" y="4567982"/>
                  <a:ext cx="774700" cy="486625"/>
                </a:xfrm>
                <a:prstGeom prst="homePlate">
                  <a:avLst/>
                </a:prstGeom>
                <a:gradFill>
                  <a:gsLst>
                    <a:gs pos="0">
                      <a:schemeClr val="bg1"/>
                    </a:gs>
                    <a:gs pos="75000">
                      <a:schemeClr val="accent5">
                        <a:lumMod val="20000"/>
                        <a:lumOff val="80000"/>
                      </a:schemeClr>
                    </a:gs>
                  </a:gsLst>
                  <a:lin ang="0" scaled="0"/>
                </a:gradFill>
                <a:ln w="19050">
                  <a:gradFill>
                    <a:gsLst>
                      <a:gs pos="0">
                        <a:schemeClr val="bg1"/>
                      </a:gs>
                      <a:gs pos="75000">
                        <a:schemeClr val="accent5"/>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0" rIns="68580" bIns="0" numCol="1" spcCol="0" rtlCol="0" fromWordArt="0" anchor="ctr" anchorCtr="0" forceAA="0" compatLnSpc="1">
                  <a:prstTxWarp prst="textNoShape">
                    <a:avLst/>
                  </a:prstTxWarp>
                  <a:noAutofit/>
                </a:bodyPr>
                <a:lstStyle/>
                <a:p>
                  <a:pPr algn="ctr">
                    <a:lnSpc>
                      <a:spcPct val="80000"/>
                    </a:lnSpc>
                  </a:pPr>
                  <a:r>
                    <a:rPr lang="en-US" sz="1125" b="1" dirty="0">
                      <a:solidFill>
                        <a:schemeClr val="accent5"/>
                      </a:solidFill>
                    </a:rPr>
                    <a:t>$6.3</a:t>
                  </a:r>
                  <a:br>
                    <a:rPr lang="en-US" sz="1125" b="1" dirty="0">
                      <a:solidFill>
                        <a:schemeClr val="accent5"/>
                      </a:solidFill>
                    </a:rPr>
                  </a:br>
                  <a:r>
                    <a:rPr lang="en-US" sz="1125" b="1" dirty="0">
                      <a:solidFill>
                        <a:schemeClr val="accent5"/>
                      </a:solidFill>
                    </a:rPr>
                    <a:t>billion</a:t>
                  </a:r>
                </a:p>
              </p:txBody>
            </p:sp>
            <p:cxnSp>
              <p:nvCxnSpPr>
                <p:cNvPr id="23" name="Straight Connector 22"/>
                <p:cNvCxnSpPr/>
                <p:nvPr/>
              </p:nvCxnSpPr>
              <p:spPr bwMode="gray">
                <a:xfrm>
                  <a:off x="6184550" y="5146949"/>
                  <a:ext cx="2518720" cy="6879"/>
                </a:xfrm>
                <a:prstGeom prst="line">
                  <a:avLst/>
                </a:prstGeom>
                <a:ln w="31750"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gray">
                <a:xfrm>
                  <a:off x="6499993" y="4870252"/>
                  <a:ext cx="430032" cy="233911"/>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600" b="1" dirty="0">
                      <a:solidFill>
                        <a:schemeClr val="accent5"/>
                      </a:solidFill>
                    </a:rPr>
                    <a:t>(Japan)</a:t>
                  </a:r>
                </a:p>
              </p:txBody>
            </p:sp>
            <p:sp>
              <p:nvSpPr>
                <p:cNvPr id="25" name="TextBox 24"/>
                <p:cNvSpPr txBox="1"/>
                <p:nvPr/>
              </p:nvSpPr>
              <p:spPr bwMode="gray">
                <a:xfrm>
                  <a:off x="8029665" y="4870252"/>
                  <a:ext cx="571096" cy="233911"/>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600" b="1" dirty="0">
                      <a:solidFill>
                        <a:schemeClr val="accent5"/>
                      </a:solidFill>
                    </a:rPr>
                    <a:t>(Bermuda)</a:t>
                  </a:r>
                </a:p>
              </p:txBody>
            </p:sp>
            <p:grpSp>
              <p:nvGrpSpPr>
                <p:cNvPr id="26" name="Group 25"/>
                <p:cNvGrpSpPr/>
                <p:nvPr/>
              </p:nvGrpSpPr>
              <p:grpSpPr>
                <a:xfrm>
                  <a:off x="6192190" y="4818150"/>
                  <a:ext cx="922980" cy="1603459"/>
                  <a:chOff x="6242050" y="5049262"/>
                  <a:chExt cx="659634" cy="1145957"/>
                </a:xfrm>
                <a:solidFill>
                  <a:schemeClr val="accent5"/>
                </a:solidFill>
              </p:grpSpPr>
              <p:grpSp>
                <p:nvGrpSpPr>
                  <p:cNvPr id="29" name="Group 28"/>
                  <p:cNvGrpSpPr/>
                  <p:nvPr/>
                </p:nvGrpSpPr>
                <p:grpSpPr>
                  <a:xfrm>
                    <a:off x="6242050" y="5049262"/>
                    <a:ext cx="622300" cy="1145957"/>
                    <a:chOff x="6661150" y="4842093"/>
                    <a:chExt cx="622300" cy="1145957"/>
                  </a:xfrm>
                  <a:grpFill/>
                </p:grpSpPr>
                <p:sp>
                  <p:nvSpPr>
                    <p:cNvPr id="31" name="Block Arc 30"/>
                    <p:cNvSpPr/>
                    <p:nvPr/>
                  </p:nvSpPr>
                  <p:spPr>
                    <a:xfrm>
                      <a:off x="6661150" y="5365750"/>
                      <a:ext cx="622300" cy="622300"/>
                    </a:xfrm>
                    <a:prstGeom prst="blockArc">
                      <a:avLst>
                        <a:gd name="adj1" fmla="val 10800000"/>
                        <a:gd name="adj2" fmla="val 16257290"/>
                        <a:gd name="adj3" fmla="val 1938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2" name="Block Arc 31"/>
                    <p:cNvSpPr/>
                    <p:nvPr/>
                  </p:nvSpPr>
                  <p:spPr>
                    <a:xfrm flipV="1">
                      <a:off x="6661150" y="4842093"/>
                      <a:ext cx="622300" cy="622300"/>
                    </a:xfrm>
                    <a:prstGeom prst="blockArc">
                      <a:avLst>
                        <a:gd name="adj1" fmla="val 10800000"/>
                        <a:gd name="adj2" fmla="val 16257290"/>
                        <a:gd name="adj3" fmla="val 1938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sp>
                <p:nvSpPr>
                  <p:cNvPr id="30" name="Isosceles Triangle 29"/>
                  <p:cNvSpPr/>
                  <p:nvPr/>
                </p:nvSpPr>
                <p:spPr>
                  <a:xfrm rot="5400000">
                    <a:off x="6463136" y="5442834"/>
                    <a:ext cx="525712" cy="3513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sp>
              <p:nvSpPr>
                <p:cNvPr id="27" name="TextBox 26"/>
                <p:cNvSpPr txBox="1"/>
                <p:nvPr/>
              </p:nvSpPr>
              <p:spPr bwMode="gray">
                <a:xfrm>
                  <a:off x="6596085" y="5412705"/>
                  <a:ext cx="404384" cy="427809"/>
                </a:xfrm>
                <a:prstGeom prst="rect">
                  <a:avLst/>
                </a:prstGeom>
                <a:noFill/>
                <a:ln>
                  <a:noFill/>
                </a:ln>
              </p:spPr>
              <p:txBody>
                <a:bodyPr wrap="none" lIns="34290" rIns="34290" rtlCol="0" anchor="ctr" anchorCtr="0">
                  <a:spAutoFit/>
                </a:bodyPr>
                <a:lstStyle/>
                <a:p>
                  <a:pPr algn="ctr">
                    <a:lnSpc>
                      <a:spcPct val="90000"/>
                    </a:lnSpc>
                    <a:spcBef>
                      <a:spcPts val="900"/>
                    </a:spcBef>
                    <a:buClr>
                      <a:srgbClr val="337DBE"/>
                    </a:buClr>
                    <a:buSzPct val="77000"/>
                  </a:pPr>
                  <a:r>
                    <a:rPr lang="en-US" sz="1650" b="1" dirty="0">
                      <a:solidFill>
                        <a:schemeClr val="bg1"/>
                      </a:solidFill>
                    </a:rPr>
                    <a:t>25</a:t>
                  </a:r>
                </a:p>
              </p:txBody>
            </p:sp>
            <p:sp>
              <p:nvSpPr>
                <p:cNvPr id="28" name="TextBox 27"/>
                <p:cNvSpPr txBox="1"/>
                <p:nvPr/>
              </p:nvSpPr>
              <p:spPr bwMode="gray">
                <a:xfrm>
                  <a:off x="7155179" y="5284838"/>
                  <a:ext cx="1577340" cy="664797"/>
                </a:xfrm>
                <a:prstGeom prst="rect">
                  <a:avLst/>
                </a:prstGeom>
                <a:noFill/>
                <a:ln>
                  <a:noFill/>
                </a:ln>
              </p:spPr>
              <p:txBody>
                <a:bodyPr wrap="square" lIns="20574" tIns="20574" rIns="20574" bIns="20574" rtlCol="0">
                  <a:spAutoFit/>
                </a:bodyPr>
                <a:lstStyle/>
                <a:p>
                  <a:pPr>
                    <a:lnSpc>
                      <a:spcPct val="90000"/>
                    </a:lnSpc>
                    <a:spcBef>
                      <a:spcPts val="900"/>
                    </a:spcBef>
                    <a:buClr>
                      <a:srgbClr val="337DBE"/>
                    </a:buClr>
                    <a:buSzPct val="77000"/>
                    <a:tabLst>
                      <a:tab pos="1883569" algn="r"/>
                    </a:tabLst>
                  </a:pPr>
                  <a:r>
                    <a:rPr lang="en-US" sz="825" b="1" dirty="0">
                      <a:solidFill>
                        <a:schemeClr val="accent5"/>
                      </a:solidFill>
                    </a:rPr>
                    <a:t>pending or completed M&amp;As involving U.S. insurance companies (2017)</a:t>
                  </a:r>
                  <a:r>
                    <a:rPr lang="en-US" sz="825" b="1" baseline="30000" dirty="0">
                      <a:solidFill>
                        <a:schemeClr val="accent5"/>
                      </a:solidFill>
                    </a:rPr>
                    <a:t>3</a:t>
                  </a:r>
                </a:p>
              </p:txBody>
            </p:sp>
          </p:grpSp>
          <p:sp>
            <p:nvSpPr>
              <p:cNvPr id="7" name="Text Placeholder 4"/>
              <p:cNvSpPr txBox="1">
                <a:spLocks/>
              </p:cNvSpPr>
              <p:nvPr/>
            </p:nvSpPr>
            <p:spPr bwMode="gray">
              <a:xfrm>
                <a:off x="5704468" y="1021877"/>
                <a:ext cx="2040676" cy="548640"/>
              </a:xfrm>
              <a:prstGeom prst="snip1Rect">
                <a:avLst>
                  <a:gd name="adj" fmla="val 0"/>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lvl="0">
                  <a:lnSpc>
                    <a:spcPct val="85000"/>
                  </a:lnSpc>
                </a:pPr>
                <a:r>
                  <a:rPr lang="en-US" sz="1800" b="0" dirty="0">
                    <a:solidFill>
                      <a:schemeClr val="bg1"/>
                    </a:solidFill>
                    <a:latin typeface="+mn-lt"/>
                  </a:rPr>
                  <a:t>Consolidation</a:t>
                </a:r>
                <a:br>
                  <a:rPr lang="en-US" sz="1800" b="0" dirty="0">
                    <a:solidFill>
                      <a:schemeClr val="bg1"/>
                    </a:solidFill>
                    <a:latin typeface="+mn-lt"/>
                  </a:rPr>
                </a:br>
                <a:r>
                  <a:rPr lang="en-US" sz="1800" b="0" dirty="0">
                    <a:solidFill>
                      <a:schemeClr val="bg1"/>
                    </a:solidFill>
                    <a:latin typeface="+mn-lt"/>
                  </a:rPr>
                  <a:t>/ M&amp;A</a:t>
                </a:r>
              </a:p>
            </p:txBody>
          </p:sp>
        </p:grpSp>
        <p:pic>
          <p:nvPicPr>
            <p:cNvPr id="144" name="Picture 1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1765" y="3318685"/>
              <a:ext cx="737680" cy="158510"/>
            </a:xfrm>
            <a:prstGeom prst="rect">
              <a:avLst/>
            </a:prstGeom>
          </p:spPr>
        </p:pic>
        <p:pic>
          <p:nvPicPr>
            <p:cNvPr id="145" name="Picture 1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53243" y="3242771"/>
              <a:ext cx="652329" cy="243861"/>
            </a:xfrm>
            <a:prstGeom prst="rect">
              <a:avLst/>
            </a:prstGeom>
          </p:spPr>
        </p:pic>
      </p:grpSp>
      <p:sp>
        <p:nvSpPr>
          <p:cNvPr id="147" name="Text Placeholder 15"/>
          <p:cNvSpPr txBox="1">
            <a:spLocks/>
          </p:cNvSpPr>
          <p:nvPr/>
        </p:nvSpPr>
        <p:spPr>
          <a:xfrm>
            <a:off x="378544" y="4163395"/>
            <a:ext cx="7680960" cy="311264"/>
          </a:xfrm>
          <a:prstGeom prst="rect">
            <a:avLst/>
          </a:prstGeom>
        </p:spPr>
        <p:txBody>
          <a:bodyPr lIns="0" tIns="0" rIns="0" bIns="0"/>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buNone/>
            </a:pPr>
            <a:r>
              <a:rPr lang="en-US" sz="800" dirty="0"/>
              <a:t>1. PCS; </a:t>
            </a:r>
            <a:br>
              <a:rPr lang="en-US" sz="800" dirty="0"/>
            </a:br>
            <a:r>
              <a:rPr lang="en-US" sz="800" dirty="0"/>
              <a:t>2. Conning Research </a:t>
            </a:r>
            <a:br>
              <a:rPr lang="en-US" sz="800" dirty="0"/>
            </a:br>
            <a:r>
              <a:rPr lang="en-US" sz="800" dirty="0"/>
              <a:t>3. S&amp;P Financial</a:t>
            </a:r>
          </a:p>
        </p:txBody>
      </p:sp>
    </p:spTree>
    <p:extLst>
      <p:ext uri="{BB962C8B-B14F-4D97-AF65-F5344CB8AC3E}">
        <p14:creationId xmlns:p14="http://schemas.microsoft.com/office/powerpoint/2010/main" val="99318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238" y="238125"/>
            <a:ext cx="8391525" cy="784430"/>
          </a:xfrm>
        </p:spPr>
        <p:txBody>
          <a:bodyPr/>
          <a:lstStyle/>
          <a:p>
            <a:r>
              <a:rPr lang="en-US" dirty="0"/>
              <a:t>P / C Insurance Industry Combined Ratio</a:t>
            </a:r>
          </a:p>
        </p:txBody>
      </p:sp>
      <p:sp>
        <p:nvSpPr>
          <p:cNvPr id="2" name="Text Placeholder 1"/>
          <p:cNvSpPr>
            <a:spLocks noGrp="1"/>
          </p:cNvSpPr>
          <p:nvPr>
            <p:ph type="body" sz="quarter" idx="13"/>
          </p:nvPr>
        </p:nvSpPr>
        <p:spPr/>
        <p:txBody>
          <a:bodyPr/>
          <a:lstStyle/>
          <a:p>
            <a:pPr lvl="0"/>
            <a:r>
              <a:rPr lang="en-US" dirty="0"/>
              <a:t>2001 - 2016*</a:t>
            </a:r>
            <a:endParaRPr lang="en-US" altLang="en-US" dirty="0"/>
          </a:p>
        </p:txBody>
      </p:sp>
      <p:sp>
        <p:nvSpPr>
          <p:cNvPr id="12"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*Excludes mortgage &amp; financial guaranty insurers 2008-2014. Including M&amp;FG, 2008=105.1, 2009=100.7, 2010=102.4, 2011=108.1; 2012:=103.2; 2013: = 96.1; 2014: = 97.0</a:t>
            </a:r>
            <a:br>
              <a:rPr lang="en-US" dirty="0"/>
            </a:br>
            <a:r>
              <a:rPr lang="en-US" dirty="0"/>
              <a:t>Sources: A.M. Best; ISO, a Verisk Analytics company; I.I.I.</a:t>
            </a:r>
          </a:p>
        </p:txBody>
      </p:sp>
      <p:graphicFrame>
        <p:nvGraphicFramePr>
          <p:cNvPr id="10" name="Content Placeholder 3"/>
          <p:cNvGraphicFramePr>
            <a:graphicFrameLocks/>
          </p:cNvGraphicFramePr>
          <p:nvPr>
            <p:extLst>
              <p:ext uri="{D42A27DB-BD31-4B8C-83A1-F6EECF244321}">
                <p14:modId xmlns:p14="http://schemas.microsoft.com/office/powerpoint/2010/main" val="1564991774"/>
              </p:ext>
            </p:extLst>
          </p:nvPr>
        </p:nvGraphicFramePr>
        <p:xfrm>
          <a:off x="363287" y="1475135"/>
          <a:ext cx="8551377" cy="2574926"/>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7"/>
          <p:cNvSpPr>
            <a:spLocks noChangeArrowheads="1"/>
          </p:cNvSpPr>
          <p:nvPr/>
        </p:nvSpPr>
        <p:spPr bwMode="gray">
          <a:xfrm>
            <a:off x="7894553" y="1109843"/>
            <a:ext cx="969381" cy="743071"/>
          </a:xfrm>
          <a:prstGeom prst="rect">
            <a:avLst/>
          </a:prstGeom>
          <a:solidFill>
            <a:schemeClr val="accent1"/>
          </a:solidFill>
          <a:ln w="28575" algn="ctr">
            <a:noFill/>
            <a:miter lim="800000"/>
            <a:headEnd/>
            <a:tailEnd/>
          </a:ln>
        </p:spPr>
        <p:txBody>
          <a:bodyPr tIns="34290" bIns="34290" anchor="ctr"/>
          <a:lstStyle/>
          <a:p>
            <a:pPr algn="ctr" eaLnBrk="0" fontAlgn="base" hangingPunct="0">
              <a:lnSpc>
                <a:spcPct val="90000"/>
              </a:lnSpc>
              <a:spcAft>
                <a:spcPct val="0"/>
              </a:spcAft>
              <a:buClr>
                <a:srgbClr val="FFFFFF"/>
              </a:buClr>
              <a:buFont typeface="Wingdings" pitchFamily="2" charset="2"/>
              <a:buNone/>
            </a:pPr>
            <a:r>
              <a:rPr lang="en-US" sz="1050" b="1" dirty="0">
                <a:solidFill>
                  <a:schemeClr val="bg1"/>
                </a:solidFill>
                <a:cs typeface="Arial" charset="0"/>
              </a:rPr>
              <a:t>A return to more usual  underwriting loss</a:t>
            </a:r>
          </a:p>
        </p:txBody>
      </p:sp>
      <p:cxnSp>
        <p:nvCxnSpPr>
          <p:cNvPr id="16" name="Straight Arrow Connector 15"/>
          <p:cNvCxnSpPr/>
          <p:nvPr/>
        </p:nvCxnSpPr>
        <p:spPr bwMode="gray">
          <a:xfrm>
            <a:off x="8657604" y="1735890"/>
            <a:ext cx="0" cy="1006554"/>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gray">
          <a:xfrm>
            <a:off x="3024411" y="1842760"/>
            <a:ext cx="0" cy="856165"/>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AutoShape 6"/>
          <p:cNvSpPr>
            <a:spLocks noChangeArrowheads="1"/>
          </p:cNvSpPr>
          <p:nvPr/>
        </p:nvSpPr>
        <p:spPr bwMode="gray">
          <a:xfrm>
            <a:off x="3234517" y="1125637"/>
            <a:ext cx="998611" cy="745847"/>
          </a:xfrm>
          <a:prstGeom prst="rect">
            <a:avLst/>
          </a:prstGeom>
          <a:solidFill>
            <a:schemeClr val="accent3"/>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050" b="1" dirty="0">
                <a:solidFill>
                  <a:schemeClr val="bg1"/>
                </a:solidFill>
                <a:cs typeface="Arial" charset="0"/>
              </a:rPr>
              <a:t>Best combined ratio since 1949 (87.6)</a:t>
            </a:r>
          </a:p>
        </p:txBody>
      </p:sp>
      <p:sp>
        <p:nvSpPr>
          <p:cNvPr id="24" name="PPTShape_1"/>
          <p:cNvSpPr>
            <a:spLocks noChangeArrowheads="1"/>
          </p:cNvSpPr>
          <p:nvPr/>
        </p:nvSpPr>
        <p:spPr bwMode="gray">
          <a:xfrm>
            <a:off x="4920218" y="1110844"/>
            <a:ext cx="1403960" cy="731916"/>
          </a:xfrm>
          <a:prstGeom prst="rect">
            <a:avLst/>
          </a:prstGeom>
          <a:solidFill>
            <a:schemeClr val="accent4"/>
          </a:solidFill>
          <a:ln w="28575" algn="ctr">
            <a:noFill/>
            <a:miter lim="800000"/>
            <a:headEnd/>
            <a:tailEnd/>
          </a:ln>
        </p:spPr>
        <p:txBody>
          <a:bodyPr tIns="34290" bIns="34290" anchor="ctr"/>
          <a:lstStyle/>
          <a:p>
            <a:pPr algn="ctr" eaLnBrk="0" fontAlgn="base" hangingPunct="0">
              <a:lnSpc>
                <a:spcPct val="90000"/>
              </a:lnSpc>
              <a:spcAft>
                <a:spcPct val="0"/>
              </a:spcAft>
              <a:buClr>
                <a:srgbClr val="FFFFFF"/>
              </a:buClr>
              <a:buFont typeface="Wingdings" pitchFamily="2" charset="2"/>
              <a:buNone/>
              <a:defRPr/>
            </a:pPr>
            <a:r>
              <a:rPr lang="en-US" sz="1050" b="1" dirty="0">
                <a:solidFill>
                  <a:schemeClr val="bg1"/>
                </a:solidFill>
                <a:cs typeface="Arial" charset="0"/>
              </a:rPr>
              <a:t>Higher CAT losses, shrinking reserve releases, toll of soft market</a:t>
            </a:r>
          </a:p>
        </p:txBody>
      </p:sp>
      <p:cxnSp>
        <p:nvCxnSpPr>
          <p:cNvPr id="25" name="Straight Arrow Connector 24"/>
          <p:cNvCxnSpPr/>
          <p:nvPr/>
        </p:nvCxnSpPr>
        <p:spPr bwMode="gray">
          <a:xfrm>
            <a:off x="6121395" y="1709699"/>
            <a:ext cx="0" cy="584028"/>
          </a:xfrm>
          <a:prstGeom prst="straightConnector1">
            <a:avLst/>
          </a:prstGeom>
          <a:ln w="28575">
            <a:solidFill>
              <a:schemeClr val="accent4"/>
            </a:solidFill>
            <a:tailEnd type="oval" w="med" len="med"/>
          </a:ln>
        </p:spPr>
        <p:style>
          <a:lnRef idx="1">
            <a:schemeClr val="accent1"/>
          </a:lnRef>
          <a:fillRef idx="0">
            <a:schemeClr val="accent1"/>
          </a:fillRef>
          <a:effectRef idx="0">
            <a:schemeClr val="accent1"/>
          </a:effectRef>
          <a:fontRef idx="minor">
            <a:schemeClr val="tx1"/>
          </a:fontRef>
        </p:style>
      </p:cxnSp>
      <p:sp>
        <p:nvSpPr>
          <p:cNvPr id="27" name="PPTShape_3"/>
          <p:cNvSpPr>
            <a:spLocks noChangeArrowheads="1"/>
          </p:cNvSpPr>
          <p:nvPr/>
        </p:nvSpPr>
        <p:spPr bwMode="gray">
          <a:xfrm>
            <a:off x="6494275" y="1995480"/>
            <a:ext cx="641327" cy="277889"/>
          </a:xfrm>
          <a:prstGeom prst="rect">
            <a:avLst/>
          </a:prstGeom>
          <a:solidFill>
            <a:schemeClr val="accent5"/>
          </a:solidFill>
          <a:ln w="28575" algn="ctr">
            <a:noFill/>
            <a:miter lim="800000"/>
            <a:headEnd/>
            <a:tailEnd/>
          </a:ln>
        </p:spPr>
        <p:txBody>
          <a:bodyPr tIns="34290" bIns="34290" anchor="ctr"/>
          <a:lstStyle/>
          <a:p>
            <a:pPr algn="ctr" eaLnBrk="0" fontAlgn="base" hangingPunct="0">
              <a:lnSpc>
                <a:spcPct val="90000"/>
              </a:lnSpc>
              <a:spcAft>
                <a:spcPct val="0"/>
              </a:spcAft>
              <a:buClr>
                <a:srgbClr val="FFFFFF"/>
              </a:buClr>
              <a:buFont typeface="Wingdings" pitchFamily="2" charset="2"/>
              <a:buNone/>
              <a:defRPr/>
            </a:pPr>
            <a:r>
              <a:rPr lang="en-US" sz="1050" b="1" dirty="0">
                <a:solidFill>
                  <a:schemeClr val="bg1"/>
                </a:solidFill>
                <a:cs typeface="Arial" charset="0"/>
              </a:rPr>
              <a:t>Sandy</a:t>
            </a:r>
          </a:p>
        </p:txBody>
      </p:sp>
      <p:cxnSp>
        <p:nvCxnSpPr>
          <p:cNvPr id="28" name="Straight Arrow Connector 27"/>
          <p:cNvCxnSpPr/>
          <p:nvPr/>
        </p:nvCxnSpPr>
        <p:spPr bwMode="gray">
          <a:xfrm>
            <a:off x="6619123" y="2229202"/>
            <a:ext cx="0" cy="363682"/>
          </a:xfrm>
          <a:prstGeom prst="straightConnector1">
            <a:avLst/>
          </a:prstGeom>
          <a:ln w="28575">
            <a:solidFill>
              <a:schemeClr val="accent5"/>
            </a:solidFill>
            <a:tailEnd type="oval" w="med" len="med"/>
          </a:ln>
        </p:spPr>
        <p:style>
          <a:lnRef idx="1">
            <a:schemeClr val="accent1"/>
          </a:lnRef>
          <a:fillRef idx="0">
            <a:schemeClr val="accent1"/>
          </a:fillRef>
          <a:effectRef idx="0">
            <a:schemeClr val="accent1"/>
          </a:effectRef>
          <a:fontRef idx="minor">
            <a:schemeClr val="tx1"/>
          </a:fontRef>
        </p:style>
      </p:cxnSp>
      <p:sp>
        <p:nvSpPr>
          <p:cNvPr id="30" name="AutoShape 7"/>
          <p:cNvSpPr>
            <a:spLocks noChangeArrowheads="1"/>
          </p:cNvSpPr>
          <p:nvPr/>
        </p:nvSpPr>
        <p:spPr bwMode="gray">
          <a:xfrm>
            <a:off x="6434961" y="1110844"/>
            <a:ext cx="1401282" cy="731916"/>
          </a:xfrm>
          <a:prstGeom prst="rect">
            <a:avLst/>
          </a:prstGeom>
          <a:solidFill>
            <a:schemeClr val="accent1"/>
          </a:solidFill>
          <a:ln w="28575" algn="ctr">
            <a:noFill/>
            <a:miter lim="800000"/>
            <a:headEnd/>
            <a:tailEnd/>
          </a:ln>
        </p:spPr>
        <p:txBody>
          <a:bodyPr tIns="34290" bIns="34290" anchor="ctr"/>
          <a:lstStyle/>
          <a:p>
            <a:pPr algn="ctr" eaLnBrk="0" fontAlgn="base" hangingPunct="0">
              <a:lnSpc>
                <a:spcPct val="90000"/>
              </a:lnSpc>
              <a:spcAft>
                <a:spcPct val="0"/>
              </a:spcAft>
              <a:buClr>
                <a:srgbClr val="FFFFFF"/>
              </a:buClr>
              <a:buFont typeface="Wingdings" pitchFamily="2" charset="2"/>
              <a:buNone/>
            </a:pPr>
            <a:r>
              <a:rPr lang="en-US" sz="1050" b="1" dirty="0">
                <a:solidFill>
                  <a:schemeClr val="bg1"/>
                </a:solidFill>
                <a:cs typeface="Arial" charset="0"/>
              </a:rPr>
              <a:t>Three consecutive years of underwriting profits; first time since </a:t>
            </a:r>
            <a:br>
              <a:rPr lang="en-US" sz="1050" b="1" dirty="0">
                <a:solidFill>
                  <a:schemeClr val="bg1"/>
                </a:solidFill>
                <a:cs typeface="Arial" charset="0"/>
              </a:rPr>
            </a:br>
            <a:r>
              <a:rPr lang="en-US" sz="1050" b="1" dirty="0">
                <a:solidFill>
                  <a:schemeClr val="bg1"/>
                </a:solidFill>
                <a:cs typeface="Arial" charset="0"/>
              </a:rPr>
              <a:t>1971-73</a:t>
            </a:r>
          </a:p>
        </p:txBody>
      </p:sp>
      <p:cxnSp>
        <p:nvCxnSpPr>
          <p:cNvPr id="31" name="Straight Arrow Connector 30"/>
          <p:cNvCxnSpPr/>
          <p:nvPr/>
        </p:nvCxnSpPr>
        <p:spPr bwMode="gray">
          <a:xfrm>
            <a:off x="7655775" y="1735890"/>
            <a:ext cx="0" cy="105194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7"/>
          <p:cNvSpPr>
            <a:spLocks noChangeArrowheads="1"/>
          </p:cNvSpPr>
          <p:nvPr/>
        </p:nvSpPr>
        <p:spPr bwMode="grayWhite">
          <a:xfrm>
            <a:off x="6906549" y="2887784"/>
            <a:ext cx="1498452" cy="716711"/>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350" dirty="0"/>
          </a:p>
        </p:txBody>
      </p:sp>
      <p:cxnSp>
        <p:nvCxnSpPr>
          <p:cNvPr id="37" name="Straight Arrow Connector 36"/>
          <p:cNvCxnSpPr/>
          <p:nvPr/>
        </p:nvCxnSpPr>
        <p:spPr bwMode="gray">
          <a:xfrm>
            <a:off x="3528744" y="1842760"/>
            <a:ext cx="0" cy="1059885"/>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sp>
        <p:nvSpPr>
          <p:cNvPr id="39" name="AutoShape 5"/>
          <p:cNvSpPr>
            <a:spLocks noChangeArrowheads="1"/>
          </p:cNvSpPr>
          <p:nvPr/>
        </p:nvSpPr>
        <p:spPr bwMode="gray">
          <a:xfrm>
            <a:off x="2059146" y="1125637"/>
            <a:ext cx="1052502" cy="745847"/>
          </a:xfrm>
          <a:prstGeom prst="rect">
            <a:avLst/>
          </a:prstGeom>
          <a:solidFill>
            <a:schemeClr val="accent6"/>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050" b="1" dirty="0">
                <a:solidFill>
                  <a:schemeClr val="bg1"/>
                </a:solidFill>
                <a:cs typeface="Arial" charset="0"/>
              </a:rPr>
              <a:t>Heavy use of reinsurance lowered net losses</a:t>
            </a:r>
          </a:p>
        </p:txBody>
      </p:sp>
    </p:spTree>
    <p:extLst>
      <p:ext uri="{BB962C8B-B14F-4D97-AF65-F5344CB8AC3E}">
        <p14:creationId xmlns:p14="http://schemas.microsoft.com/office/powerpoint/2010/main" val="27444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 / C Insurer Portfolio Yields</a:t>
            </a:r>
          </a:p>
        </p:txBody>
      </p:sp>
      <p:sp>
        <p:nvSpPr>
          <p:cNvPr id="2" name="Text Placeholder 1"/>
          <p:cNvSpPr>
            <a:spLocks noGrp="1"/>
          </p:cNvSpPr>
          <p:nvPr>
            <p:ph type="body" sz="quarter" idx="13"/>
          </p:nvPr>
        </p:nvSpPr>
        <p:spPr/>
        <p:txBody>
          <a:bodyPr/>
          <a:lstStyle/>
          <a:p>
            <a:pPr lvl="0"/>
            <a:r>
              <a:rPr lang="en-US" dirty="0"/>
              <a:t>2002 - 2015</a:t>
            </a:r>
            <a:endParaRPr lang="en-US" alt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985461499"/>
              </p:ext>
            </p:extLst>
          </p:nvPr>
        </p:nvGraphicFramePr>
        <p:xfrm>
          <a:off x="270589" y="1235487"/>
          <a:ext cx="8668138" cy="23974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387349" y="3771029"/>
            <a:ext cx="8386763" cy="481064"/>
          </a:xfrm>
          <a:prstGeom prst="rect">
            <a:avLst/>
          </a:prstGeom>
          <a:solidFill>
            <a:schemeClr val="accent3"/>
          </a:solidFill>
          <a:ln w="28575" cap="flat" cmpd="sng" algn="ctr">
            <a:noFill/>
            <a:prstDash val="solid"/>
            <a:miter lim="800000"/>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15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mn-lt"/>
              </a:rPr>
              <a:t>Even as prevailing rates rise in the next few years, portfolio yields are unlikely to rise quickly, since low yields of recent years are “baked in” to future returns</a:t>
            </a:r>
          </a:p>
        </p:txBody>
      </p:sp>
      <p:sp>
        <p:nvSpPr>
          <p:cNvPr id="8" name="Text Placeholder 4"/>
          <p:cNvSpPr txBox="1">
            <a:spLocks/>
          </p:cNvSpPr>
          <p:nvPr/>
        </p:nvSpPr>
        <p:spPr bwMode="gray">
          <a:xfrm>
            <a:off x="4531139" y="1079812"/>
            <a:ext cx="4242974" cy="665226"/>
          </a:xfrm>
          <a:prstGeom prst="rect">
            <a:avLst/>
          </a:prstGeom>
          <a:solidFill>
            <a:schemeClr val="accent3"/>
          </a:solidFill>
          <a:ln w="28575" cap="flat" cmpd="sng" algn="ctr">
            <a:noFill/>
            <a:prstDash val="solid"/>
            <a:miter lim="800000"/>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500" dirty="0">
                <a:latin typeface="+mn-lt"/>
              </a:rPr>
              <a:t>P/C carrier yields have been falling for over a decade, reflecting the long downtrend in prevailing interest rates </a:t>
            </a:r>
          </a:p>
        </p:txBody>
      </p:sp>
      <p:sp>
        <p:nvSpPr>
          <p:cNvPr id="12"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a:t>
            </a:r>
            <a:r>
              <a:rPr lang="fr-FR" dirty="0" err="1"/>
              <a:t>Insurance</a:t>
            </a:r>
            <a:r>
              <a:rPr lang="fr-FR" dirty="0"/>
              <a:t> Information Institute</a:t>
            </a:r>
          </a:p>
        </p:txBody>
      </p:sp>
    </p:spTree>
    <p:extLst>
      <p:ext uri="{BB962C8B-B14F-4D97-AF65-F5344CB8AC3E}">
        <p14:creationId xmlns:p14="http://schemas.microsoft.com/office/powerpoint/2010/main" val="4140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gray">
          <a:xfrm>
            <a:off x="392650" y="3771029"/>
            <a:ext cx="8381462" cy="481064"/>
          </a:xfrm>
          <a:prstGeom prst="rect">
            <a:avLst/>
          </a:prstGeom>
          <a:solidFill>
            <a:schemeClr val="accent3"/>
          </a:solidFill>
          <a:ln w="28575" cap="flat" cmpd="sng" algn="ctr">
            <a:noFill/>
            <a:prstDash val="solid"/>
            <a:miter lim="800000"/>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1500" b="1" dirty="0">
                <a:solidFill>
                  <a:schemeClr val="bg1"/>
                </a:solidFill>
              </a:rPr>
              <a:t>Commercial lines are prone to far more cyclical volatility than personal lines</a:t>
            </a:r>
          </a:p>
        </p:txBody>
      </p:sp>
      <p:sp>
        <p:nvSpPr>
          <p:cNvPr id="4" name="Title 3"/>
          <p:cNvSpPr>
            <a:spLocks noGrp="1"/>
          </p:cNvSpPr>
          <p:nvPr>
            <p:ph type="title"/>
          </p:nvPr>
        </p:nvSpPr>
        <p:spPr/>
        <p:txBody>
          <a:bodyPr/>
          <a:lstStyle/>
          <a:p>
            <a:r>
              <a:rPr lang="en-US" dirty="0"/>
              <a:t>Commercial &amp; Personal Lines NPW Growth</a:t>
            </a:r>
          </a:p>
        </p:txBody>
      </p:sp>
      <p:sp>
        <p:nvSpPr>
          <p:cNvPr id="2" name="Text Placeholder 1"/>
          <p:cNvSpPr>
            <a:spLocks noGrp="1"/>
          </p:cNvSpPr>
          <p:nvPr>
            <p:ph type="body" sz="quarter" idx="13"/>
          </p:nvPr>
        </p:nvSpPr>
        <p:spPr/>
        <p:txBody>
          <a:bodyPr/>
          <a:lstStyle/>
          <a:p>
            <a:pPr lvl="0"/>
            <a:r>
              <a:rPr lang="en-US" dirty="0"/>
              <a:t>1996 - 2016</a:t>
            </a:r>
            <a:endParaRPr lang="en-US" altLang="en-US" dirty="0"/>
          </a:p>
        </p:txBody>
      </p:sp>
      <p:sp>
        <p:nvSpPr>
          <p:cNvPr id="12"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Note: Data include state funds beginning in 1998</a:t>
            </a:r>
            <a:br>
              <a:rPr lang="en-US" dirty="0"/>
            </a:br>
            <a:r>
              <a:rPr lang="en-US" dirty="0"/>
              <a:t>Sources: A.M. Best; Insurance Information Institute</a:t>
            </a:r>
          </a:p>
        </p:txBody>
      </p:sp>
      <p:graphicFrame>
        <p:nvGraphicFramePr>
          <p:cNvPr id="11" name="Content Placeholder 3"/>
          <p:cNvGraphicFramePr>
            <a:graphicFrameLocks/>
          </p:cNvGraphicFramePr>
          <p:nvPr>
            <p:extLst>
              <p:ext uri="{D42A27DB-BD31-4B8C-83A1-F6EECF244321}">
                <p14:modId xmlns:p14="http://schemas.microsoft.com/office/powerpoint/2010/main" val="3253387815"/>
              </p:ext>
            </p:extLst>
          </p:nvPr>
        </p:nvGraphicFramePr>
        <p:xfrm>
          <a:off x="270589" y="1242467"/>
          <a:ext cx="8668138" cy="2455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8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Rising Auto Costs  </a:t>
            </a:r>
          </a:p>
        </p:txBody>
      </p:sp>
      <p:sp>
        <p:nvSpPr>
          <p:cNvPr id="6" name="Subtitle 5"/>
          <p:cNvSpPr>
            <a:spLocks noGrp="1"/>
          </p:cNvSpPr>
          <p:nvPr>
            <p:ph type="body" idx="1"/>
          </p:nvPr>
        </p:nvSpPr>
        <p:spPr/>
        <p:txBody>
          <a:bodyPr/>
          <a:lstStyle/>
          <a:p>
            <a:r>
              <a:rPr lang="en-US" dirty="0"/>
              <a:t>A force to be reckoned with</a:t>
            </a:r>
            <a:r>
              <a:rPr lang="mr-IN" dirty="0"/>
              <a:t>…</a:t>
            </a:r>
            <a:r>
              <a:rPr lang="en-US" dirty="0"/>
              <a:t>  </a:t>
            </a:r>
          </a:p>
        </p:txBody>
      </p:sp>
    </p:spTree>
    <p:extLst>
      <p:ext uri="{BB962C8B-B14F-4D97-AF65-F5344CB8AC3E}">
        <p14:creationId xmlns:p14="http://schemas.microsoft.com/office/powerpoint/2010/main" val="27445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8"/>
          <p:cNvGraphicFramePr>
            <a:graphicFrameLocks/>
          </p:cNvGraphicFramePr>
          <p:nvPr>
            <p:extLst>
              <p:ext uri="{D42A27DB-BD31-4B8C-83A1-F6EECF244321}">
                <p14:modId xmlns:p14="http://schemas.microsoft.com/office/powerpoint/2010/main" val="3585670121"/>
              </p:ext>
            </p:extLst>
          </p:nvPr>
        </p:nvGraphicFramePr>
        <p:xfrm>
          <a:off x="265723" y="1242467"/>
          <a:ext cx="8643815" cy="25285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387349" y="3771029"/>
            <a:ext cx="8386763" cy="481064"/>
          </a:xfrm>
          <a:prstGeom prst="rect">
            <a:avLst/>
          </a:prstGeom>
          <a:solidFill>
            <a:schemeClr val="accent3"/>
          </a:solidFill>
          <a:ln w="28575" cap="flat" cmpd="sng" algn="ctr">
            <a:noFill/>
            <a:prstDash val="solid"/>
            <a:miter lim="800000"/>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15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mn-lt"/>
              </a:rPr>
              <a:t>Loss ratios have been rising for a decade</a:t>
            </a:r>
            <a:br>
              <a:rPr lang="en-US" dirty="0">
                <a:latin typeface="+mn-lt"/>
              </a:rPr>
            </a:br>
            <a:r>
              <a:rPr lang="en-US" dirty="0">
                <a:latin typeface="+mn-lt"/>
              </a:rPr>
              <a:t>2015 return on net worth is likely close to zero or negative</a:t>
            </a:r>
          </a:p>
        </p:txBody>
      </p:sp>
      <p:sp>
        <p:nvSpPr>
          <p:cNvPr id="8"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Source: National Association of Insurance Commissioners data, sourced from S&amp;P Global Market Intelligence; Insurance Information Institute</a:t>
            </a:r>
          </a:p>
        </p:txBody>
      </p:sp>
      <p:sp>
        <p:nvSpPr>
          <p:cNvPr id="10" name="Title 3"/>
          <p:cNvSpPr>
            <a:spLocks noGrp="1"/>
          </p:cNvSpPr>
          <p:nvPr>
            <p:ph type="title"/>
          </p:nvPr>
        </p:nvSpPr>
        <p:spPr/>
        <p:txBody>
          <a:bodyPr/>
          <a:lstStyle/>
          <a:p>
            <a:r>
              <a:rPr lang="en-US" altLang="en-US" dirty="0"/>
              <a:t>Net Combined Ratio</a:t>
            </a:r>
            <a:endParaRPr lang="en-US" dirty="0"/>
          </a:p>
        </p:txBody>
      </p:sp>
      <p:sp>
        <p:nvSpPr>
          <p:cNvPr id="15" name="Text Placeholder 1"/>
          <p:cNvSpPr>
            <a:spLocks noGrp="1"/>
          </p:cNvSpPr>
          <p:nvPr>
            <p:ph type="body" sz="quarter" idx="13"/>
          </p:nvPr>
        </p:nvSpPr>
        <p:spPr>
          <a:prstGeom prst="rect">
            <a:avLst/>
          </a:prstGeom>
        </p:spPr>
        <p:txBody>
          <a:bodyPr/>
          <a:lstStyle/>
          <a:p>
            <a:pPr lvl="0"/>
            <a:r>
              <a:rPr lang="en-US" dirty="0"/>
              <a:t>1996 - 2016</a:t>
            </a:r>
            <a:endParaRPr lang="en-US" altLang="en-US" dirty="0"/>
          </a:p>
        </p:txBody>
      </p:sp>
    </p:spTree>
    <p:extLst>
      <p:ext uri="{BB962C8B-B14F-4D97-AF65-F5344CB8AC3E}">
        <p14:creationId xmlns:p14="http://schemas.microsoft.com/office/powerpoint/2010/main" val="42092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a:t>Sean Kevelighan</a:t>
            </a:r>
            <a:endParaRPr lang="en-US" dirty="0"/>
          </a:p>
        </p:txBody>
      </p:sp>
      <p:sp>
        <p:nvSpPr>
          <p:cNvPr id="3" name="Subtitle 2"/>
          <p:cNvSpPr>
            <a:spLocks noGrp="1"/>
          </p:cNvSpPr>
          <p:nvPr>
            <p:ph type="subTitle" idx="1"/>
          </p:nvPr>
        </p:nvSpPr>
        <p:spPr bwMode="white"/>
        <p:txBody>
          <a:bodyPr/>
          <a:lstStyle/>
          <a:p>
            <a:r>
              <a:rPr lang="en-US" altLang="en-US" dirty="0"/>
              <a:t>Chief Executive Officer </a:t>
            </a:r>
          </a:p>
        </p:txBody>
      </p:sp>
      <p:sp>
        <p:nvSpPr>
          <p:cNvPr id="4" name="Text Placeholder 3"/>
          <p:cNvSpPr>
            <a:spLocks noGrp="1"/>
          </p:cNvSpPr>
          <p:nvPr>
            <p:ph type="body" sz="quarter" idx="10"/>
          </p:nvPr>
        </p:nvSpPr>
        <p:spPr bwMode="white"/>
        <p:txBody>
          <a:bodyPr/>
          <a:lstStyle/>
          <a:p>
            <a:r>
              <a:rPr lang="en-US" altLang="en-US" dirty="0"/>
              <a:t>Insurance Information Institute</a:t>
            </a:r>
          </a:p>
        </p:txBody>
      </p:sp>
      <p:sp>
        <p:nvSpPr>
          <p:cNvPr id="5" name="Text Placeholder 4"/>
          <p:cNvSpPr>
            <a:spLocks noGrp="1"/>
          </p:cNvSpPr>
          <p:nvPr>
            <p:ph type="body" sz="quarter" idx="11"/>
          </p:nvPr>
        </p:nvSpPr>
        <p:spPr bwMode="white"/>
        <p:txBody>
          <a:bodyPr/>
          <a:lstStyle/>
          <a:p>
            <a:r>
              <a:rPr lang="en-US" dirty="0"/>
              <a:t>Insurance: Leading Through Disruption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Double Digit Loss Costs </a:t>
            </a:r>
            <a:endParaRPr lang="en-US" dirty="0"/>
          </a:p>
        </p:txBody>
      </p:sp>
      <p:sp>
        <p:nvSpPr>
          <p:cNvPr id="9" name="Text Placeholder 8"/>
          <p:cNvSpPr>
            <a:spLocks noGrp="1"/>
          </p:cNvSpPr>
          <p:nvPr>
            <p:ph type="body" sz="quarter" idx="13"/>
          </p:nvPr>
        </p:nvSpPr>
        <p:spPr/>
        <p:txBody>
          <a:bodyPr/>
          <a:lstStyle/>
          <a:p>
            <a:r>
              <a:rPr lang="en-US" dirty="0"/>
              <a:t>Auto insurance</a:t>
            </a:r>
          </a:p>
        </p:txBody>
      </p:sp>
      <p:sp>
        <p:nvSpPr>
          <p:cNvPr id="12" name="Text Placeholder 4"/>
          <p:cNvSpPr txBox="1">
            <a:spLocks/>
          </p:cNvSpPr>
          <p:nvPr/>
        </p:nvSpPr>
        <p:spPr bwMode="gray">
          <a:xfrm>
            <a:off x="387767" y="3755840"/>
            <a:ext cx="8386346" cy="476119"/>
          </a:xfrm>
          <a:prstGeom prst="snip1Rect">
            <a:avLst>
              <a:gd name="adj" fmla="val 0"/>
            </a:avLst>
          </a:prstGeom>
          <a:solidFill>
            <a:schemeClr val="accent3"/>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500" dirty="0">
                <a:latin typeface="+mn-lt"/>
              </a:rPr>
              <a:t>From 2014 to 2016, the cost of accidents has risen dramatically </a:t>
            </a:r>
            <a:br>
              <a:rPr lang="en-US" sz="1500" dirty="0">
                <a:latin typeface="+mn-lt"/>
              </a:rPr>
            </a:br>
            <a:r>
              <a:rPr lang="en-US" sz="1500" dirty="0">
                <a:latin typeface="+mn-lt"/>
              </a:rPr>
              <a:t>By contrast, consumer prices overall rose 3.9 percent during 2014 and 2015</a:t>
            </a:r>
          </a:p>
        </p:txBody>
      </p:sp>
      <p:sp>
        <p:nvSpPr>
          <p:cNvPr id="13" name="AutoShape 4"/>
          <p:cNvSpPr>
            <a:spLocks noChangeArrowheads="1"/>
          </p:cNvSpPr>
          <p:nvPr/>
        </p:nvSpPr>
        <p:spPr bwMode="gray">
          <a:xfrm>
            <a:off x="1510695" y="1315804"/>
            <a:ext cx="6139544" cy="2094146"/>
          </a:xfrm>
          <a:prstGeom prst="rect">
            <a:avLst/>
          </a:prstGeom>
          <a:solidFill>
            <a:schemeClr val="accent1">
              <a:lumMod val="20000"/>
              <a:lumOff val="80000"/>
              <a:alpha val="60000"/>
            </a:schemeClr>
          </a:solidFill>
          <a:ln w="25400">
            <a:noFill/>
            <a:miter lim="800000"/>
            <a:headEnd/>
            <a:tailEnd/>
          </a:ln>
          <a:effectLst/>
        </p:spPr>
        <p:txBody>
          <a:bodyPr wrap="square" lIns="68564" tIns="34282" rIns="68564" bIns="34282" anchor="ctr">
            <a:flatTx/>
          </a:bodyPr>
          <a:lstStyle/>
          <a:p>
            <a:pPr algn="ctr" eaLnBrk="0" fontAlgn="base" hangingPunct="0">
              <a:lnSpc>
                <a:spcPct val="90000"/>
              </a:lnSpc>
              <a:spcBef>
                <a:spcPts val="225"/>
              </a:spcBef>
              <a:spcAft>
                <a:spcPct val="0"/>
              </a:spcAft>
              <a:buClr>
                <a:schemeClr val="accent2"/>
              </a:buClr>
              <a:buSzPct val="90000"/>
              <a:tabLst>
                <a:tab pos="1202531" algn="ctr"/>
                <a:tab pos="1970485" algn="ctr"/>
              </a:tabLst>
            </a:pPr>
            <a:endParaRPr lang="en-US" sz="1200" b="1" dirty="0">
              <a:solidFill>
                <a:schemeClr val="bg1"/>
              </a:solidFill>
              <a:latin typeface="+mj-lt"/>
            </a:endParaRPr>
          </a:p>
        </p:txBody>
      </p:sp>
      <p:sp>
        <p:nvSpPr>
          <p:cNvPr id="14" name="TextBox 13"/>
          <p:cNvSpPr txBox="1"/>
          <p:nvPr/>
        </p:nvSpPr>
        <p:spPr>
          <a:xfrm>
            <a:off x="1712588" y="2674426"/>
            <a:ext cx="1162816" cy="371455"/>
          </a:xfrm>
          <a:prstGeom prst="rect">
            <a:avLst/>
          </a:prstGeom>
          <a:noFill/>
        </p:spPr>
        <p:txBody>
          <a:bodyPr wrap="square" lIns="0" tIns="0" rIns="0" bIns="0" rtlCol="0">
            <a:noAutofit/>
          </a:bodyPr>
          <a:lstStyle/>
          <a:p>
            <a:pPr algn="ctr">
              <a:lnSpc>
                <a:spcPct val="85000"/>
              </a:lnSpc>
              <a:buClr>
                <a:srgbClr val="337DBE"/>
              </a:buClr>
              <a:buSzPct val="77000"/>
            </a:pPr>
            <a:r>
              <a:rPr lang="en-US" sz="1350" dirty="0">
                <a:solidFill>
                  <a:srgbClr val="234568"/>
                </a:solidFill>
              </a:rPr>
              <a:t>Bodily injury</a:t>
            </a:r>
          </a:p>
        </p:txBody>
      </p:sp>
      <p:sp>
        <p:nvSpPr>
          <p:cNvPr id="15" name="TextBox 14"/>
          <p:cNvSpPr txBox="1"/>
          <p:nvPr/>
        </p:nvSpPr>
        <p:spPr>
          <a:xfrm>
            <a:off x="2851196" y="2674426"/>
            <a:ext cx="1162816" cy="371455"/>
          </a:xfrm>
          <a:prstGeom prst="rect">
            <a:avLst/>
          </a:prstGeom>
          <a:noFill/>
        </p:spPr>
        <p:txBody>
          <a:bodyPr wrap="square" lIns="0" tIns="0" rIns="0" bIns="0" rtlCol="0">
            <a:noAutofit/>
          </a:bodyPr>
          <a:lstStyle/>
          <a:p>
            <a:pPr algn="ctr">
              <a:lnSpc>
                <a:spcPct val="85000"/>
              </a:lnSpc>
              <a:buClr>
                <a:srgbClr val="337DBE"/>
              </a:buClr>
              <a:buSzPct val="77000"/>
            </a:pPr>
            <a:r>
              <a:rPr lang="en-US" sz="1350" dirty="0">
                <a:solidFill>
                  <a:srgbClr val="234568"/>
                </a:solidFill>
              </a:rPr>
              <a:t>Property</a:t>
            </a:r>
            <a:br>
              <a:rPr lang="en-US" sz="1350" dirty="0">
                <a:solidFill>
                  <a:srgbClr val="234568"/>
                </a:solidFill>
              </a:rPr>
            </a:br>
            <a:r>
              <a:rPr lang="en-US" sz="1350" dirty="0">
                <a:solidFill>
                  <a:srgbClr val="234568"/>
                </a:solidFill>
              </a:rPr>
              <a:t>damage</a:t>
            </a:r>
            <a:endParaRPr lang="en-US" sz="1350" dirty="0">
              <a:solidFill>
                <a:schemeClr val="accent1"/>
              </a:solidFill>
            </a:endParaRPr>
          </a:p>
        </p:txBody>
      </p:sp>
      <p:sp>
        <p:nvSpPr>
          <p:cNvPr id="16" name="TextBox 15"/>
          <p:cNvSpPr txBox="1"/>
          <p:nvPr/>
        </p:nvSpPr>
        <p:spPr>
          <a:xfrm>
            <a:off x="3995476" y="2674426"/>
            <a:ext cx="1162816" cy="371455"/>
          </a:xfrm>
          <a:prstGeom prst="rect">
            <a:avLst/>
          </a:prstGeom>
          <a:noFill/>
        </p:spPr>
        <p:txBody>
          <a:bodyPr wrap="square" lIns="0" tIns="0" rIns="0" bIns="0" rtlCol="0">
            <a:noAutofit/>
          </a:bodyPr>
          <a:lstStyle/>
          <a:p>
            <a:pPr algn="ctr">
              <a:lnSpc>
                <a:spcPct val="85000"/>
              </a:lnSpc>
              <a:buClr>
                <a:srgbClr val="337DBE"/>
              </a:buClr>
              <a:buSzPct val="77000"/>
            </a:pPr>
            <a:r>
              <a:rPr lang="en-US" sz="1350" dirty="0">
                <a:solidFill>
                  <a:srgbClr val="234568"/>
                </a:solidFill>
              </a:rPr>
              <a:t>Personal injury protection</a:t>
            </a:r>
            <a:endParaRPr lang="en-US" sz="1350" dirty="0">
              <a:solidFill>
                <a:schemeClr val="accent1"/>
              </a:solidFill>
            </a:endParaRPr>
          </a:p>
        </p:txBody>
      </p:sp>
      <p:sp>
        <p:nvSpPr>
          <p:cNvPr id="17" name="TextBox 16"/>
          <p:cNvSpPr txBox="1"/>
          <p:nvPr/>
        </p:nvSpPr>
        <p:spPr>
          <a:xfrm>
            <a:off x="5139756" y="2674426"/>
            <a:ext cx="1162816" cy="371455"/>
          </a:xfrm>
          <a:prstGeom prst="rect">
            <a:avLst/>
          </a:prstGeom>
          <a:noFill/>
        </p:spPr>
        <p:txBody>
          <a:bodyPr wrap="square" lIns="0" tIns="0" rIns="0" bIns="0" rtlCol="0">
            <a:noAutofit/>
          </a:bodyPr>
          <a:lstStyle/>
          <a:p>
            <a:pPr algn="ctr">
              <a:lnSpc>
                <a:spcPct val="85000"/>
              </a:lnSpc>
              <a:buClr>
                <a:srgbClr val="337DBE"/>
              </a:buClr>
              <a:buSzPct val="77000"/>
            </a:pPr>
            <a:r>
              <a:rPr lang="en-US" sz="1350" dirty="0">
                <a:solidFill>
                  <a:srgbClr val="234568"/>
                </a:solidFill>
              </a:rPr>
              <a:t>Collision</a:t>
            </a:r>
          </a:p>
        </p:txBody>
      </p:sp>
      <p:sp>
        <p:nvSpPr>
          <p:cNvPr id="18" name="TextBox 17"/>
          <p:cNvSpPr txBox="1"/>
          <p:nvPr/>
        </p:nvSpPr>
        <p:spPr>
          <a:xfrm>
            <a:off x="6241737" y="2674426"/>
            <a:ext cx="1223319" cy="371455"/>
          </a:xfrm>
          <a:prstGeom prst="rect">
            <a:avLst/>
          </a:prstGeom>
          <a:noFill/>
        </p:spPr>
        <p:txBody>
          <a:bodyPr wrap="square" lIns="0" tIns="0" rIns="0" bIns="0" rtlCol="0">
            <a:noAutofit/>
          </a:bodyPr>
          <a:lstStyle/>
          <a:p>
            <a:pPr algn="ctr">
              <a:lnSpc>
                <a:spcPct val="85000"/>
              </a:lnSpc>
              <a:buClr>
                <a:srgbClr val="337DBE"/>
              </a:buClr>
              <a:buSzPct val="77000"/>
            </a:pPr>
            <a:r>
              <a:rPr lang="en-US" sz="1350" dirty="0">
                <a:solidFill>
                  <a:srgbClr val="234568"/>
                </a:solidFill>
              </a:rPr>
              <a:t>Comprehensive</a:t>
            </a: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5370" y="1747305"/>
            <a:ext cx="857250" cy="857250"/>
          </a:xfrm>
          <a:prstGeom prst="rect">
            <a:avLst/>
          </a:prstGeom>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5229" y="1747305"/>
            <a:ext cx="857250" cy="857250"/>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5276" y="1747305"/>
            <a:ext cx="857250" cy="857250"/>
          </a:xfrm>
          <a:prstGeom prst="rect">
            <a:avLst/>
          </a:prstGeom>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5183" y="1747305"/>
            <a:ext cx="857250" cy="857250"/>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05323" y="1747305"/>
            <a:ext cx="857250" cy="857250"/>
          </a:xfrm>
          <a:prstGeom prst="rect">
            <a:avLst/>
          </a:prstGeom>
        </p:spPr>
      </p:pic>
      <p:sp>
        <p:nvSpPr>
          <p:cNvPr id="24" name="Text Placeholder 9"/>
          <p:cNvSpPr txBox="1">
            <a:spLocks/>
          </p:cNvSpPr>
          <p:nvPr/>
        </p:nvSpPr>
        <p:spPr>
          <a:xfrm>
            <a:off x="1406741" y="1328437"/>
            <a:ext cx="6340507" cy="297710"/>
          </a:xfrm>
          <a:prstGeom prst="rect">
            <a:avLst/>
          </a:prstGeom>
        </p:spPr>
        <p:txBody>
          <a:bodyPr/>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lgn="ctr">
              <a:buNone/>
            </a:pPr>
            <a:r>
              <a:rPr lang="en-US" sz="2000" dirty="0">
                <a:solidFill>
                  <a:schemeClr val="accent1"/>
                </a:solidFill>
              </a:rPr>
              <a:t>Increase in loss costs, 2014:Q4–2016:Q4</a:t>
            </a:r>
          </a:p>
        </p:txBody>
      </p:sp>
      <p:sp>
        <p:nvSpPr>
          <p:cNvPr id="25" name="TextBox 24"/>
          <p:cNvSpPr txBox="1"/>
          <p:nvPr/>
        </p:nvSpPr>
        <p:spPr>
          <a:xfrm>
            <a:off x="1712582" y="3097770"/>
            <a:ext cx="1162816" cy="241005"/>
          </a:xfrm>
          <a:prstGeom prst="rect">
            <a:avLst/>
          </a:prstGeom>
          <a:noFill/>
        </p:spPr>
        <p:txBody>
          <a:bodyPr wrap="square" lIns="0" tIns="0" rIns="0" bIns="0" rtlCol="0">
            <a:noAutofit/>
          </a:bodyPr>
          <a:lstStyle/>
          <a:p>
            <a:pPr algn="ctr">
              <a:lnSpc>
                <a:spcPct val="85000"/>
              </a:lnSpc>
              <a:buClr>
                <a:srgbClr val="337DBE"/>
              </a:buClr>
              <a:buSzPct val="77000"/>
            </a:pPr>
            <a:r>
              <a:rPr lang="en-US" sz="1600" b="1" dirty="0">
                <a:solidFill>
                  <a:schemeClr val="accent1"/>
                </a:solidFill>
              </a:rPr>
              <a:t>14.2%</a:t>
            </a:r>
          </a:p>
        </p:txBody>
      </p:sp>
      <p:sp>
        <p:nvSpPr>
          <p:cNvPr id="26" name="TextBox 25"/>
          <p:cNvSpPr txBox="1"/>
          <p:nvPr/>
        </p:nvSpPr>
        <p:spPr>
          <a:xfrm>
            <a:off x="2851190" y="3097770"/>
            <a:ext cx="1162816" cy="241005"/>
          </a:xfrm>
          <a:prstGeom prst="rect">
            <a:avLst/>
          </a:prstGeom>
          <a:noFill/>
        </p:spPr>
        <p:txBody>
          <a:bodyPr wrap="square" lIns="0" tIns="0" rIns="0" bIns="0" rtlCol="0">
            <a:noAutofit/>
          </a:bodyPr>
          <a:lstStyle/>
          <a:p>
            <a:pPr algn="ctr">
              <a:lnSpc>
                <a:spcPct val="85000"/>
              </a:lnSpc>
              <a:buClr>
                <a:srgbClr val="337DBE"/>
              </a:buClr>
              <a:buSzPct val="77000"/>
            </a:pPr>
            <a:r>
              <a:rPr lang="en-US" sz="1600" b="1" dirty="0">
                <a:solidFill>
                  <a:schemeClr val="accent1"/>
                </a:solidFill>
              </a:rPr>
              <a:t>15.3%</a:t>
            </a:r>
          </a:p>
        </p:txBody>
      </p:sp>
      <p:sp>
        <p:nvSpPr>
          <p:cNvPr id="27" name="TextBox 26"/>
          <p:cNvSpPr txBox="1"/>
          <p:nvPr/>
        </p:nvSpPr>
        <p:spPr>
          <a:xfrm>
            <a:off x="3995470" y="3097770"/>
            <a:ext cx="1162816" cy="241005"/>
          </a:xfrm>
          <a:prstGeom prst="rect">
            <a:avLst/>
          </a:prstGeom>
          <a:noFill/>
        </p:spPr>
        <p:txBody>
          <a:bodyPr wrap="square" lIns="0" tIns="0" rIns="0" bIns="0" rtlCol="0">
            <a:noAutofit/>
          </a:bodyPr>
          <a:lstStyle/>
          <a:p>
            <a:pPr algn="ctr">
              <a:lnSpc>
                <a:spcPct val="85000"/>
              </a:lnSpc>
              <a:buClr>
                <a:srgbClr val="337DBE"/>
              </a:buClr>
              <a:buSzPct val="77000"/>
            </a:pPr>
            <a:r>
              <a:rPr lang="en-US" sz="1600" b="1" dirty="0">
                <a:solidFill>
                  <a:schemeClr val="accent1"/>
                </a:solidFill>
              </a:rPr>
              <a:t>14.2%</a:t>
            </a:r>
          </a:p>
        </p:txBody>
      </p:sp>
      <p:sp>
        <p:nvSpPr>
          <p:cNvPr id="28" name="TextBox 27"/>
          <p:cNvSpPr txBox="1"/>
          <p:nvPr/>
        </p:nvSpPr>
        <p:spPr>
          <a:xfrm>
            <a:off x="5139750" y="3097770"/>
            <a:ext cx="1162816" cy="241005"/>
          </a:xfrm>
          <a:prstGeom prst="rect">
            <a:avLst/>
          </a:prstGeom>
          <a:noFill/>
        </p:spPr>
        <p:txBody>
          <a:bodyPr wrap="square" lIns="0" tIns="0" rIns="0" bIns="0" rtlCol="0">
            <a:noAutofit/>
          </a:bodyPr>
          <a:lstStyle/>
          <a:p>
            <a:pPr algn="ctr">
              <a:lnSpc>
                <a:spcPct val="85000"/>
              </a:lnSpc>
              <a:buClr>
                <a:srgbClr val="337DBE"/>
              </a:buClr>
              <a:buSzPct val="77000"/>
            </a:pPr>
            <a:r>
              <a:rPr lang="en-US" sz="1600" b="1" dirty="0">
                <a:solidFill>
                  <a:schemeClr val="accent1"/>
                </a:solidFill>
              </a:rPr>
              <a:t>13.6%</a:t>
            </a:r>
          </a:p>
        </p:txBody>
      </p:sp>
      <p:sp>
        <p:nvSpPr>
          <p:cNvPr id="29" name="TextBox 28"/>
          <p:cNvSpPr txBox="1"/>
          <p:nvPr/>
        </p:nvSpPr>
        <p:spPr>
          <a:xfrm>
            <a:off x="6241731" y="3097770"/>
            <a:ext cx="1223319" cy="241005"/>
          </a:xfrm>
          <a:prstGeom prst="rect">
            <a:avLst/>
          </a:prstGeom>
          <a:noFill/>
        </p:spPr>
        <p:txBody>
          <a:bodyPr wrap="square" lIns="0" tIns="0" rIns="0" bIns="0" rtlCol="0">
            <a:noAutofit/>
          </a:bodyPr>
          <a:lstStyle/>
          <a:p>
            <a:pPr algn="ctr">
              <a:lnSpc>
                <a:spcPct val="85000"/>
              </a:lnSpc>
              <a:buClr>
                <a:srgbClr val="337DBE"/>
              </a:buClr>
              <a:buSzPct val="77000"/>
            </a:pPr>
            <a:r>
              <a:rPr lang="en-US" sz="1600" b="1" dirty="0">
                <a:solidFill>
                  <a:schemeClr val="accent1"/>
                </a:solidFill>
              </a:rPr>
              <a:t>20.7%</a:t>
            </a:r>
          </a:p>
        </p:txBody>
      </p:sp>
      <p:sp>
        <p:nvSpPr>
          <p:cNvPr id="30" name="Text Placeholder 5"/>
          <p:cNvSpPr txBox="1">
            <a:spLocks/>
          </p:cNvSpPr>
          <p:nvPr/>
        </p:nvSpPr>
        <p:spPr>
          <a:xfrm>
            <a:off x="387767" y="4297680"/>
            <a:ext cx="5760720" cy="311264"/>
          </a:xfrm>
          <a:prstGeom prst="rect">
            <a:avLst/>
          </a:prstGeom>
        </p:spPr>
        <p:txBody>
          <a:bodyPr vert="horz" lIns="0" tIns="0" rIns="0" bIns="0" rtlCol="0" anchor="t" anchorCtr="0">
            <a:noAutofit/>
          </a:bodyPr>
          <a:lstStyle>
            <a:defPPr>
              <a:defRPr lang="en-US"/>
            </a:defPPr>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sz="2000" b="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sz="2400" b="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sz="2400" b="0" baseline="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sz="2400" b="0" baseline="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Source: Fast Track Monitoring System </a:t>
            </a:r>
          </a:p>
        </p:txBody>
      </p:sp>
    </p:spTree>
    <p:extLst>
      <p:ext uri="{BB962C8B-B14F-4D97-AF65-F5344CB8AC3E}">
        <p14:creationId xmlns:p14="http://schemas.microsoft.com/office/powerpoint/2010/main" val="24082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2006 - 2016</a:t>
            </a:r>
          </a:p>
        </p:txBody>
      </p:sp>
      <p:sp>
        <p:nvSpPr>
          <p:cNvPr id="5125" name="Rectangle 7"/>
          <p:cNvSpPr>
            <a:spLocks noGrp="1" noChangeArrowheads="1"/>
          </p:cNvSpPr>
          <p:nvPr>
            <p:ph type="title"/>
          </p:nvPr>
        </p:nvSpPr>
        <p:spPr/>
        <p:txBody>
          <a:bodyPr/>
          <a:lstStyle/>
          <a:p>
            <a:r>
              <a:rPr lang="en-US" altLang="en-US"/>
              <a:t>More People Working and Driving =&gt; More Collisions</a:t>
            </a:r>
            <a:endParaRPr lang="en-US" altLang="en-US" dirty="0"/>
          </a:p>
        </p:txBody>
      </p:sp>
      <p:sp>
        <p:nvSpPr>
          <p:cNvPr id="21" name="Text Placeholder 4"/>
          <p:cNvSpPr txBox="1">
            <a:spLocks/>
          </p:cNvSpPr>
          <p:nvPr/>
        </p:nvSpPr>
        <p:spPr bwMode="gray">
          <a:xfrm>
            <a:off x="392649" y="3771029"/>
            <a:ext cx="8381463" cy="471339"/>
          </a:xfrm>
          <a:prstGeom prst="rect">
            <a:avLst/>
          </a:prstGeom>
          <a:solidFill>
            <a:schemeClr val="accent3"/>
          </a:solidFill>
          <a:ln w="28575" cap="flat" cmpd="sng" algn="ctr">
            <a:noFill/>
            <a:prstDash val="solid"/>
            <a:miter lim="800000"/>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15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mn-lt"/>
              </a:rPr>
              <a:t>When people are out of work, they drive less </a:t>
            </a:r>
            <a:br>
              <a:rPr lang="en-US" dirty="0">
                <a:latin typeface="+mn-lt"/>
              </a:rPr>
            </a:br>
            <a:r>
              <a:rPr lang="en-US" dirty="0">
                <a:latin typeface="+mn-lt"/>
              </a:rPr>
              <a:t>When they get jobs, they drive to work, helping drive claim frequency higher</a:t>
            </a:r>
          </a:p>
        </p:txBody>
      </p:sp>
      <p:graphicFrame>
        <p:nvGraphicFramePr>
          <p:cNvPr id="22" name="Object 8"/>
          <p:cNvGraphicFramePr>
            <a:graphicFrameLocks noChangeAspect="1"/>
          </p:cNvGraphicFramePr>
          <p:nvPr>
            <p:extLst>
              <p:ext uri="{D42A27DB-BD31-4B8C-83A1-F6EECF244321}">
                <p14:modId xmlns:p14="http://schemas.microsoft.com/office/powerpoint/2010/main" val="2097586893"/>
              </p:ext>
            </p:extLst>
          </p:nvPr>
        </p:nvGraphicFramePr>
        <p:xfrm>
          <a:off x="317395" y="1555799"/>
          <a:ext cx="8554552" cy="221523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7"/>
          <p:cNvSpPr>
            <a:spLocks noChangeArrowheads="1"/>
          </p:cNvSpPr>
          <p:nvPr/>
        </p:nvSpPr>
        <p:spPr bwMode="grayWhite">
          <a:xfrm>
            <a:off x="2119116" y="1577514"/>
            <a:ext cx="964150" cy="1982363"/>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50" b="1" dirty="0">
                <a:latin typeface="+mn-lt"/>
              </a:rPr>
              <a:t>Recession</a:t>
            </a:r>
          </a:p>
        </p:txBody>
      </p:sp>
      <p:sp>
        <p:nvSpPr>
          <p:cNvPr id="20"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Sources: Seasonally Adjusted Employed from Bureau of Labor Statistics; Rolling four-quarter average frequency from ISO, a Verisk Analytics company; Insurance Information Institute</a:t>
            </a:r>
          </a:p>
        </p:txBody>
      </p:sp>
      <p:sp>
        <p:nvSpPr>
          <p:cNvPr id="27" name="Title 3"/>
          <p:cNvSpPr txBox="1">
            <a:spLocks/>
          </p:cNvSpPr>
          <p:nvPr/>
        </p:nvSpPr>
        <p:spPr bwMode="auto">
          <a:xfrm>
            <a:off x="368114" y="1259794"/>
            <a:ext cx="307033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defTabSz="457200" eaLnBrk="0" fontAlgn="base" hangingPunct="0">
              <a:spcBef>
                <a:spcPct val="0"/>
              </a:spcBef>
              <a:spcAft>
                <a:spcPct val="0"/>
              </a:spcAft>
              <a:defRPr/>
            </a:pPr>
            <a:r>
              <a:rPr lang="en-US" altLang="en-US" i="1" dirty="0">
                <a:solidFill>
                  <a:schemeClr val="tx2"/>
                </a:solidFill>
                <a:ea typeface="Helvetica Neue" charset="0"/>
                <a:cs typeface="Helvetica Neue" charset="0"/>
              </a:rPr>
              <a:t>Number employed, millions</a:t>
            </a:r>
          </a:p>
        </p:txBody>
      </p:sp>
      <p:sp>
        <p:nvSpPr>
          <p:cNvPr id="28" name="Title 3"/>
          <p:cNvSpPr txBox="1">
            <a:spLocks/>
          </p:cNvSpPr>
          <p:nvPr/>
        </p:nvSpPr>
        <p:spPr bwMode="auto">
          <a:xfrm>
            <a:off x="4065679" y="1259794"/>
            <a:ext cx="470843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algn="r" defTabSz="457200" eaLnBrk="0" fontAlgn="base" hangingPunct="0">
              <a:spcBef>
                <a:spcPct val="0"/>
              </a:spcBef>
              <a:spcAft>
                <a:spcPct val="0"/>
              </a:spcAft>
              <a:defRPr/>
            </a:pPr>
            <a:r>
              <a:rPr lang="en-US" altLang="en-US" i="1" dirty="0">
                <a:solidFill>
                  <a:schemeClr val="tx2"/>
                </a:solidFill>
                <a:ea typeface="Helvetica Neue" charset="0"/>
                <a:cs typeface="Helvetica Neue" charset="0"/>
              </a:rPr>
              <a:t>Overall collision claims per 100 insured vehicles</a:t>
            </a:r>
          </a:p>
        </p:txBody>
      </p:sp>
    </p:spTree>
    <p:extLst>
      <p:ext uri="{BB962C8B-B14F-4D97-AF65-F5344CB8AC3E}">
        <p14:creationId xmlns:p14="http://schemas.microsoft.com/office/powerpoint/2010/main" val="252652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Fixing a Bumper</a:t>
            </a:r>
          </a:p>
        </p:txBody>
      </p:sp>
      <p:sp>
        <p:nvSpPr>
          <p:cNvPr id="10" name="Text Placeholder 9"/>
          <p:cNvSpPr>
            <a:spLocks noGrp="1"/>
          </p:cNvSpPr>
          <p:nvPr>
            <p:ph type="body" sz="quarter" idx="13"/>
          </p:nvPr>
        </p:nvSpPr>
        <p:spPr/>
        <p:txBody>
          <a:bodyPr/>
          <a:lstStyle/>
          <a:p>
            <a:r>
              <a:rPr lang="en-US" dirty="0"/>
              <a:t>. . . On an entry-level luxury car (~$35,000)</a:t>
            </a:r>
          </a:p>
        </p:txBody>
      </p:sp>
      <p:sp>
        <p:nvSpPr>
          <p:cNvPr id="16" name="Text Placeholder 15"/>
          <p:cNvSpPr>
            <a:spLocks noGrp="1"/>
          </p:cNvSpPr>
          <p:nvPr>
            <p:ph type="body" sz="quarter" idx="4294967295"/>
          </p:nvPr>
        </p:nvSpPr>
        <p:spPr>
          <a:xfrm>
            <a:off x="4779503" y="2958953"/>
            <a:ext cx="3994610" cy="1557186"/>
          </a:xfrm>
        </p:spPr>
        <p:txBody>
          <a:bodyPr/>
          <a:lstStyle/>
          <a:p>
            <a:pPr>
              <a:spcAft>
                <a:spcPts val="600"/>
              </a:spcAft>
            </a:pPr>
            <a:r>
              <a:rPr lang="en-US" sz="1400" dirty="0"/>
              <a:t>Fewer accidents, higher costs</a:t>
            </a:r>
          </a:p>
          <a:p>
            <a:pPr>
              <a:spcAft>
                <a:spcPts val="600"/>
              </a:spcAft>
            </a:pPr>
            <a:r>
              <a:rPr lang="en-US" sz="1400" dirty="0"/>
              <a:t>Parts: 130% higher</a:t>
            </a:r>
          </a:p>
          <a:p>
            <a:pPr>
              <a:spcAft>
                <a:spcPts val="600"/>
              </a:spcAft>
            </a:pPr>
            <a:r>
              <a:rPr lang="en-US" sz="1400" dirty="0"/>
              <a:t>Labor: 18% higher</a:t>
            </a:r>
          </a:p>
          <a:p>
            <a:pPr>
              <a:spcAft>
                <a:spcPts val="600"/>
              </a:spcAft>
            </a:pPr>
            <a:r>
              <a:rPr lang="en-US" sz="1400" dirty="0"/>
              <a:t>Total cost: $1,705 higher</a:t>
            </a:r>
          </a:p>
        </p:txBody>
      </p:sp>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4218185792"/>
              </p:ext>
            </p:extLst>
          </p:nvPr>
        </p:nvGraphicFramePr>
        <p:xfrm>
          <a:off x="329360" y="1686985"/>
          <a:ext cx="3903769" cy="249191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2016 vehicle has LED headlights and adaptive cruise control</a:t>
            </a:r>
            <a:br>
              <a:rPr lang="en-US" dirty="0"/>
            </a:br>
            <a:r>
              <a:rPr lang="en-US" dirty="0"/>
              <a:t>Source: Liberty Mutual Insurance</a:t>
            </a:r>
          </a:p>
        </p:txBody>
      </p:sp>
      <p:graphicFrame>
        <p:nvGraphicFramePr>
          <p:cNvPr id="19" name="Group 44"/>
          <p:cNvGraphicFramePr>
            <a:graphicFrameLocks/>
          </p:cNvGraphicFramePr>
          <p:nvPr>
            <p:extLst>
              <p:ext uri="{D42A27DB-BD31-4B8C-83A1-F6EECF244321}">
                <p14:modId xmlns:p14="http://schemas.microsoft.com/office/powerpoint/2010/main" val="3417257180"/>
              </p:ext>
            </p:extLst>
          </p:nvPr>
        </p:nvGraphicFramePr>
        <p:xfrm>
          <a:off x="4723548" y="1661277"/>
          <a:ext cx="4061677" cy="1200584"/>
        </p:xfrm>
        <a:graphic>
          <a:graphicData uri="http://schemas.openxmlformats.org/drawingml/2006/table">
            <a:tbl>
              <a:tblPr firstRow="1" bandRow="1">
                <a:tableStyleId>{9DCAF9ED-07DC-4A11-8D7F-57B35C25682E}</a:tableStyleId>
              </a:tblPr>
              <a:tblGrid>
                <a:gridCol w="2697450">
                  <a:extLst>
                    <a:ext uri="{9D8B030D-6E8A-4147-A177-3AD203B41FA5}">
                      <a16:colId xmlns:a16="http://schemas.microsoft.com/office/drawing/2014/main" val="20000"/>
                    </a:ext>
                  </a:extLst>
                </a:gridCol>
                <a:gridCol w="649904">
                  <a:extLst>
                    <a:ext uri="{9D8B030D-6E8A-4147-A177-3AD203B41FA5}">
                      <a16:colId xmlns:a16="http://schemas.microsoft.com/office/drawing/2014/main" val="20001"/>
                    </a:ext>
                  </a:extLst>
                </a:gridCol>
                <a:gridCol w="714323">
                  <a:extLst>
                    <a:ext uri="{9D8B030D-6E8A-4147-A177-3AD203B41FA5}">
                      <a16:colId xmlns:a16="http://schemas.microsoft.com/office/drawing/2014/main" val="20002"/>
                    </a:ext>
                  </a:extLst>
                </a:gridCol>
              </a:tblGrid>
              <a:tr h="329492">
                <a:tc>
                  <a:txBody>
                    <a:bodyPr/>
                    <a:lstStyle/>
                    <a:p>
                      <a:pPr marL="0" marR="0" lvl="0" indent="0" algn="l" defTabSz="1306513" rtl="0" eaLnBrk="1" fontAlgn="base" latinLnBrk="0" hangingPunct="1">
                        <a:lnSpc>
                          <a:spcPct val="95000"/>
                        </a:lnSpc>
                        <a:spcBef>
                          <a:spcPct val="65000"/>
                        </a:spcBef>
                        <a:spcAft>
                          <a:spcPct val="0"/>
                        </a:spcAft>
                        <a:buClr>
                          <a:srgbClr val="F5D827"/>
                        </a:buClr>
                        <a:buSzTx/>
                        <a:buFontTx/>
                        <a:buNone/>
                        <a:tabLst/>
                      </a:pPr>
                      <a:r>
                        <a:rPr kumimoji="0" lang="en-US" sz="1400" u="none" strike="noStrike" cap="none" spc="0" normalizeH="0" baseline="0" dirty="0">
                          <a:ln>
                            <a:noFill/>
                          </a:ln>
                          <a:effectLst/>
                        </a:rPr>
                        <a:t>Total Incurred</a:t>
                      </a:r>
                      <a:endParaRPr kumimoji="0" lang="en-US" sz="1400" b="1" i="0" u="none" strike="noStrike" cap="none" spc="0" normalizeH="0" baseline="0" dirty="0">
                        <a:ln>
                          <a:noFill/>
                        </a:ln>
                        <a:solidFill>
                          <a:schemeClr val="bg1"/>
                        </a:solidFill>
                        <a:effectLst/>
                        <a:latin typeface="Helvetica Neue"/>
                        <a:ea typeface="Arial Black" charset="0"/>
                        <a:cs typeface="Helvetica Neue"/>
                      </a:endParaRPr>
                    </a:p>
                  </a:txBody>
                  <a:tcPr marL="228600" marR="57150" anchor="ctr" horzOverflow="overflow">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r" defTabSz="1306513" rtl="0" eaLnBrk="1" fontAlgn="base" latinLnBrk="0" hangingPunct="1">
                        <a:lnSpc>
                          <a:spcPct val="95000"/>
                        </a:lnSpc>
                        <a:spcBef>
                          <a:spcPct val="65000"/>
                        </a:spcBef>
                        <a:spcAft>
                          <a:spcPct val="0"/>
                        </a:spcAft>
                        <a:buClr>
                          <a:srgbClr val="F5D827"/>
                        </a:buClr>
                        <a:buSzTx/>
                        <a:buFontTx/>
                        <a:buNone/>
                        <a:tabLst/>
                      </a:pPr>
                      <a:r>
                        <a:rPr kumimoji="0" lang="en-US" sz="1400" u="none" strike="noStrike" cap="none" spc="0" normalizeH="0" baseline="0" dirty="0">
                          <a:ln>
                            <a:noFill/>
                          </a:ln>
                          <a:effectLst/>
                        </a:rPr>
                        <a:t>2014</a:t>
                      </a:r>
                      <a:endParaRPr kumimoji="0" lang="en-US" sz="1400" b="1" i="0" u="none" strike="noStrike" cap="none" spc="0" normalizeH="0" baseline="0" dirty="0">
                        <a:ln>
                          <a:noFill/>
                        </a:ln>
                        <a:solidFill>
                          <a:srgbClr val="FFFFFF"/>
                        </a:solidFill>
                        <a:effectLst/>
                        <a:latin typeface="Helvetica Neue"/>
                        <a:ea typeface="Arial Black" charset="0"/>
                        <a:cs typeface="Helvetica Neue"/>
                      </a:endParaRPr>
                    </a:p>
                  </a:txBody>
                  <a:tcPr marL="0" marR="57150" anchor="ctr"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l" defTabSz="1306513" rtl="0" eaLnBrk="1" fontAlgn="base" latinLnBrk="0" hangingPunct="1">
                        <a:lnSpc>
                          <a:spcPct val="95000"/>
                        </a:lnSpc>
                        <a:spcBef>
                          <a:spcPct val="65000"/>
                        </a:spcBef>
                        <a:spcAft>
                          <a:spcPct val="0"/>
                        </a:spcAft>
                        <a:buClr>
                          <a:srgbClr val="F5D827"/>
                        </a:buClr>
                        <a:buSzTx/>
                        <a:buFontTx/>
                        <a:buNone/>
                        <a:tabLst/>
                      </a:pPr>
                      <a:r>
                        <a:rPr kumimoji="0" lang="en-US" sz="1400" b="1" u="none" strike="noStrike" kern="1200" cap="none" spc="0" normalizeH="0" baseline="0" dirty="0">
                          <a:ln>
                            <a:noFill/>
                          </a:ln>
                          <a:solidFill>
                            <a:schemeClr val="lt1"/>
                          </a:solidFill>
                          <a:effectLst/>
                          <a:latin typeface="+mn-lt"/>
                          <a:ea typeface="+mn-ea"/>
                          <a:cs typeface="+mn-cs"/>
                        </a:rPr>
                        <a:t>2016</a:t>
                      </a:r>
                    </a:p>
                  </a:txBody>
                  <a:tcPr marL="228600" marR="57150" anchor="ctr" horzOverflow="overflow">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90364">
                <a:tc>
                  <a:txBody>
                    <a:bodyPr/>
                    <a:lstStyle/>
                    <a:p>
                      <a:pPr marL="173038" indent="0"/>
                      <a:r>
                        <a:rPr lang="en-US" sz="1400" dirty="0">
                          <a:solidFill>
                            <a:schemeClr val="tx2"/>
                          </a:solidFill>
                        </a:rPr>
                        <a:t>Grille: distance sensor</a:t>
                      </a:r>
                    </a:p>
                  </a:txBody>
                  <a:tcPr marL="68580" marR="68580" marT="34290" marB="34290">
                    <a:lnL w="12700" cmpd="sng">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r"/>
                      <a:r>
                        <a:rPr lang="en-US" sz="1400" dirty="0">
                          <a:solidFill>
                            <a:schemeClr val="tx2"/>
                          </a:solidFill>
                        </a:rPr>
                        <a:t>$0</a:t>
                      </a:r>
                    </a:p>
                  </a:txBody>
                  <a:tcPr marL="68580" marR="68580" marT="34290" marB="34290">
                    <a:lnL>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r"/>
                      <a:r>
                        <a:rPr lang="en-US" sz="1400" dirty="0">
                          <a:solidFill>
                            <a:schemeClr val="tx2"/>
                          </a:solidFill>
                        </a:rPr>
                        <a:t>$2,818</a:t>
                      </a:r>
                    </a:p>
                  </a:txBody>
                  <a:tcPr marL="68580" marR="68580" marT="34290" marB="34290">
                    <a:lnL>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r h="290364">
                <a:tc>
                  <a:txBody>
                    <a:bodyPr/>
                    <a:lstStyle/>
                    <a:p>
                      <a:pPr marL="173038" indent="0"/>
                      <a:r>
                        <a:rPr lang="en-US" sz="1400" dirty="0">
                          <a:solidFill>
                            <a:schemeClr val="tx2"/>
                          </a:solidFill>
                        </a:rPr>
                        <a:t>Headlamp assembly</a:t>
                      </a:r>
                    </a:p>
                  </a:txBody>
                  <a:tcPr marL="68580" marR="68580" marT="34290" marB="3429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2"/>
                          </a:solidFill>
                        </a:rPr>
                        <a:t>394</a:t>
                      </a:r>
                    </a:p>
                  </a:txBody>
                  <a:tcPr marL="68580" marR="68580" marT="34290" marB="34290">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a:solidFill>
                            <a:schemeClr val="tx2"/>
                          </a:solidFill>
                        </a:rPr>
                        <a:t>918</a:t>
                      </a:r>
                    </a:p>
                  </a:txBody>
                  <a:tcPr marL="68580" marR="68580" marT="34290" marB="3429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0364">
                <a:tc>
                  <a:txBody>
                    <a:bodyPr/>
                    <a:lstStyle/>
                    <a:p>
                      <a:pPr marL="173038" indent="0"/>
                      <a:r>
                        <a:rPr lang="en-US" sz="1400" dirty="0">
                          <a:solidFill>
                            <a:schemeClr val="tx2"/>
                          </a:solidFill>
                        </a:rPr>
                        <a:t>Mechanical labor</a:t>
                      </a:r>
                    </a:p>
                  </a:txBody>
                  <a:tcPr marL="68580" marR="68580" marT="34290" marB="34290">
                    <a:lnL w="12700" cmpd="sng">
                      <a:noFill/>
                    </a:lnL>
                    <a:lnR>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r"/>
                      <a:r>
                        <a:rPr lang="en-US" sz="1400" dirty="0">
                          <a:solidFill>
                            <a:schemeClr val="tx2"/>
                          </a:solidFill>
                        </a:rPr>
                        <a:t>0</a:t>
                      </a:r>
                    </a:p>
                  </a:txBody>
                  <a:tcPr marL="68580" marR="68580" marT="34290" marB="34290">
                    <a:lnL>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r"/>
                      <a:r>
                        <a:rPr lang="en-US" sz="1400" dirty="0">
                          <a:solidFill>
                            <a:schemeClr val="tx2"/>
                          </a:solidFill>
                        </a:rPr>
                        <a:t>108</a:t>
                      </a:r>
                    </a:p>
                  </a:txBody>
                  <a:tcPr marL="68580" marR="68580" marT="34290" marB="34290">
                    <a:lnL>
                      <a:noFill/>
                    </a:lnL>
                    <a:lnR w="12700" cmpd="sng">
                      <a:noFill/>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20" name="Title 3"/>
          <p:cNvSpPr txBox="1">
            <a:spLocks/>
          </p:cNvSpPr>
          <p:nvPr/>
        </p:nvSpPr>
        <p:spPr bwMode="auto">
          <a:xfrm>
            <a:off x="376237" y="1258360"/>
            <a:ext cx="399172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defTabSz="457200" eaLnBrk="0" fontAlgn="base" hangingPunct="0">
              <a:spcBef>
                <a:spcPct val="0"/>
              </a:spcBef>
              <a:spcAft>
                <a:spcPct val="0"/>
              </a:spcAft>
              <a:defRPr/>
            </a:pPr>
            <a:r>
              <a:rPr lang="en-US" altLang="en-US" sz="2000" i="1" dirty="0">
                <a:solidFill>
                  <a:schemeClr val="tx2"/>
                </a:solidFill>
                <a:ea typeface="Helvetica Neue" charset="0"/>
                <a:cs typeface="Helvetica Neue" charset="0"/>
              </a:rPr>
              <a:t>2014 cost vs 2016 cost</a:t>
            </a:r>
          </a:p>
        </p:txBody>
      </p:sp>
      <p:sp>
        <p:nvSpPr>
          <p:cNvPr id="21" name="Title 3"/>
          <p:cNvSpPr txBox="1">
            <a:spLocks/>
          </p:cNvSpPr>
          <p:nvPr/>
        </p:nvSpPr>
        <p:spPr bwMode="auto">
          <a:xfrm>
            <a:off x="4723548" y="1258360"/>
            <a:ext cx="38481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defTabSz="457200" eaLnBrk="0" fontAlgn="base" hangingPunct="0">
              <a:spcBef>
                <a:spcPct val="0"/>
              </a:spcBef>
              <a:spcAft>
                <a:spcPct val="0"/>
              </a:spcAft>
              <a:defRPr/>
            </a:pPr>
            <a:r>
              <a:rPr lang="en-US" altLang="en-US" sz="2000" i="1" dirty="0">
                <a:solidFill>
                  <a:schemeClr val="tx2"/>
                </a:solidFill>
                <a:ea typeface="Helvetica Neue" charset="0"/>
                <a:cs typeface="Helvetica Neue" charset="0"/>
              </a:rPr>
              <a:t>What has changed?</a:t>
            </a:r>
          </a:p>
        </p:txBody>
      </p:sp>
    </p:spTree>
    <p:extLst>
      <p:ext uri="{BB962C8B-B14F-4D97-AF65-F5344CB8AC3E}">
        <p14:creationId xmlns:p14="http://schemas.microsoft.com/office/powerpoint/2010/main" val="129253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Trucking Trends</a:t>
            </a:r>
            <a:endParaRPr lang="en-US" dirty="0"/>
          </a:p>
        </p:txBody>
      </p:sp>
      <p:sp>
        <p:nvSpPr>
          <p:cNvPr id="6" name="Content Placeholder 5"/>
          <p:cNvSpPr>
            <a:spLocks noGrp="1"/>
          </p:cNvSpPr>
          <p:nvPr>
            <p:ph idx="1"/>
          </p:nvPr>
        </p:nvSpPr>
        <p:spPr/>
        <p:txBody>
          <a:bodyPr/>
          <a:lstStyle/>
          <a:p>
            <a:r>
              <a:rPr lang="en-US" dirty="0"/>
              <a:t>Driver Shortage</a:t>
            </a:r>
          </a:p>
          <a:p>
            <a:pPr lvl="2"/>
            <a:r>
              <a:rPr lang="en-US" dirty="0"/>
              <a:t>Laid-off Drivers Aren’t Returning</a:t>
            </a:r>
          </a:p>
          <a:p>
            <a:pPr lvl="2"/>
            <a:r>
              <a:rPr lang="en-US" dirty="0"/>
              <a:t>Older, Inexperienced Drivers Entering Force</a:t>
            </a:r>
          </a:p>
          <a:p>
            <a:pPr lvl="2"/>
            <a:r>
              <a:rPr lang="en-US" dirty="0"/>
              <a:t>High Turnover Exacerbates Problem</a:t>
            </a:r>
          </a:p>
          <a:p>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5165" y="1248966"/>
            <a:ext cx="3272599" cy="2454449"/>
          </a:xfrm>
          <a:prstGeom prst="rect">
            <a:avLst/>
          </a:prstGeom>
        </p:spPr>
      </p:pic>
    </p:spTree>
    <p:extLst>
      <p:ext uri="{BB962C8B-B14F-4D97-AF65-F5344CB8AC3E}">
        <p14:creationId xmlns:p14="http://schemas.microsoft.com/office/powerpoint/2010/main" val="215067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8"/>
          <p:cNvGraphicFramePr>
            <a:graphicFrameLocks/>
          </p:cNvGraphicFramePr>
          <p:nvPr>
            <p:extLst>
              <p:ext uri="{D42A27DB-BD31-4B8C-83A1-F6EECF244321}">
                <p14:modId xmlns:p14="http://schemas.microsoft.com/office/powerpoint/2010/main" val="1010683990"/>
              </p:ext>
            </p:extLst>
          </p:nvPr>
        </p:nvGraphicFramePr>
        <p:xfrm>
          <a:off x="321087" y="1214546"/>
          <a:ext cx="8452233" cy="25627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p:cNvSpPr txBox="1">
            <a:spLocks/>
          </p:cNvSpPr>
          <p:nvPr/>
        </p:nvSpPr>
        <p:spPr bwMode="gray">
          <a:xfrm>
            <a:off x="387348" y="3777326"/>
            <a:ext cx="8386763" cy="487821"/>
          </a:xfrm>
          <a:prstGeom prst="rect">
            <a:avLst/>
          </a:prstGeom>
          <a:solidFill>
            <a:schemeClr val="accent3"/>
          </a:solidFill>
          <a:ln w="28575" cap="flat" cmpd="sng" algn="ctr">
            <a:noFill/>
            <a:prstDash val="solid"/>
            <a:miter lim="800000"/>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15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mn-lt"/>
              </a:rPr>
              <a:t>Commercial auto rates fell less in soft cycle and have risen more than </a:t>
            </a:r>
            <a:br>
              <a:rPr lang="en-US" dirty="0">
                <a:latin typeface="+mn-lt"/>
              </a:rPr>
            </a:br>
            <a:r>
              <a:rPr lang="en-US" dirty="0">
                <a:latin typeface="+mn-lt"/>
              </a:rPr>
              <a:t>overall property / casualty market</a:t>
            </a:r>
          </a:p>
        </p:txBody>
      </p:sp>
      <p:sp>
        <p:nvSpPr>
          <p:cNvPr id="8"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Sources: </a:t>
            </a:r>
            <a:r>
              <a:rPr lang="en-US" dirty="0" err="1"/>
              <a:t>MarketScout</a:t>
            </a:r>
            <a:r>
              <a:rPr lang="en-US" dirty="0"/>
              <a:t>, Insurance Information Institute</a:t>
            </a:r>
          </a:p>
        </p:txBody>
      </p:sp>
      <p:sp>
        <p:nvSpPr>
          <p:cNvPr id="13" name="Text Placeholder 12"/>
          <p:cNvSpPr>
            <a:spLocks noGrp="1"/>
          </p:cNvSpPr>
          <p:nvPr>
            <p:ph type="body" sz="quarter" idx="13"/>
          </p:nvPr>
        </p:nvSpPr>
        <p:spPr/>
        <p:txBody>
          <a:bodyPr/>
          <a:lstStyle/>
          <a:p>
            <a:r>
              <a:rPr lang="en-US" dirty="0"/>
              <a:t>Rate index: December 2008 = 100</a:t>
            </a:r>
          </a:p>
        </p:txBody>
      </p:sp>
      <p:sp>
        <p:nvSpPr>
          <p:cNvPr id="10" name="Title 3"/>
          <p:cNvSpPr>
            <a:spLocks noGrp="1"/>
          </p:cNvSpPr>
          <p:nvPr>
            <p:ph type="title"/>
          </p:nvPr>
        </p:nvSpPr>
        <p:spPr/>
        <p:txBody>
          <a:bodyPr/>
          <a:lstStyle/>
          <a:p>
            <a:r>
              <a:rPr lang="en-US" dirty="0"/>
              <a:t>Commercial Auto Rates Since Late 2008</a:t>
            </a:r>
          </a:p>
        </p:txBody>
      </p:sp>
    </p:spTree>
    <p:extLst>
      <p:ext uri="{BB962C8B-B14F-4D97-AF65-F5344CB8AC3E}">
        <p14:creationId xmlns:p14="http://schemas.microsoft.com/office/powerpoint/2010/main" val="151791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Energy </a:t>
            </a:r>
          </a:p>
        </p:txBody>
      </p:sp>
      <p:sp>
        <p:nvSpPr>
          <p:cNvPr id="12" name="Subtitle 11"/>
          <p:cNvSpPr>
            <a:spLocks noGrp="1"/>
          </p:cNvSpPr>
          <p:nvPr>
            <p:ph type="body" idx="1"/>
          </p:nvPr>
        </p:nvSpPr>
        <p:spPr/>
        <p:txBody>
          <a:bodyPr/>
          <a:lstStyle/>
          <a:p>
            <a:r>
              <a:rPr lang="en-US"/>
              <a:t>Mega Trends and Insurance Impact </a:t>
            </a:r>
            <a:endParaRPr lang="en-US" dirty="0"/>
          </a:p>
        </p:txBody>
      </p:sp>
    </p:spTree>
    <p:extLst>
      <p:ext uri="{BB962C8B-B14F-4D97-AF65-F5344CB8AC3E}">
        <p14:creationId xmlns:p14="http://schemas.microsoft.com/office/powerpoint/2010/main" val="9110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PwC’s Five Global Megatrends Challenging </a:t>
            </a:r>
            <a:br>
              <a:rPr lang="en-US" dirty="0"/>
            </a:br>
            <a:r>
              <a:rPr lang="en-US" dirty="0"/>
              <a:t>the Energy Sector</a:t>
            </a:r>
            <a:br>
              <a:rPr lang="en-US" dirty="0"/>
            </a:br>
            <a:endParaRPr lang="en-US" dirty="0"/>
          </a:p>
        </p:txBody>
      </p:sp>
      <p:pic>
        <p:nvPicPr>
          <p:cNvPr id="6" name="Picture 5" descr="... .iloveallaah.com/wp-content/uploads/2012/12/Financial-&lt;strong&gt;Technology&lt;/strong&g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6882" y="1300243"/>
            <a:ext cx="1781055" cy="1228065"/>
          </a:xfrm>
          <a:prstGeom prst="rect">
            <a:avLst/>
          </a:prstGeom>
        </p:spPr>
      </p:pic>
      <p:pic>
        <p:nvPicPr>
          <p:cNvPr id="7" name="Picture 6" descr="&lt;strong&gt;Climate_Change&lt;/strong&g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2727" y="1300243"/>
            <a:ext cx="1228065" cy="1228065"/>
          </a:xfrm>
          <a:prstGeom prst="rect">
            <a:avLst/>
          </a:prstGeom>
        </p:spPr>
      </p:pic>
      <p:pic>
        <p:nvPicPr>
          <p:cNvPr id="8" name="Picture 7" descr="&lt;strong&gt;Population&lt;/strong&gt; Genetics : the study of how populations &lt;strong&gt;change&lt;/strong&gt; genetically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8036" y="1300243"/>
            <a:ext cx="1556592" cy="1228065"/>
          </a:xfrm>
          <a:prstGeom prst="rect">
            <a:avLst/>
          </a:prstGeom>
        </p:spPr>
      </p:pic>
      <p:pic>
        <p:nvPicPr>
          <p:cNvPr id="9" name="Picture 8" descr="in &lt;strong&gt;development&lt;/strong&gt; december 13 and 14 what does &lt;strong&gt;development&lt;/strong&gt; look lik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16360" y="2738438"/>
            <a:ext cx="2472615" cy="1322849"/>
          </a:xfrm>
          <a:prstGeom prst="rect">
            <a:avLst/>
          </a:prstGeom>
        </p:spPr>
      </p:pic>
      <p:pic>
        <p:nvPicPr>
          <p:cNvPr id="10" name="Picture 9" descr="adobe illustrator - How do I use designs in a stacked bar chart with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8776" y="2738438"/>
            <a:ext cx="2375852" cy="1632034"/>
          </a:xfrm>
          <a:prstGeom prst="rect">
            <a:avLst/>
          </a:prstGeom>
          <a:ln>
            <a:noFill/>
          </a:ln>
        </p:spPr>
      </p:pic>
      <p:sp>
        <p:nvSpPr>
          <p:cNvPr id="11" name="PPTShape_2"/>
          <p:cNvSpPr>
            <a:spLocks noChangeArrowheads="1"/>
          </p:cNvSpPr>
          <p:nvPr/>
        </p:nvSpPr>
        <p:spPr bwMode="blackWhite">
          <a:xfrm>
            <a:off x="3197537" y="1177515"/>
            <a:ext cx="1287343" cy="478775"/>
          </a:xfrm>
          <a:prstGeom prst="wedgeRectCallout">
            <a:avLst>
              <a:gd name="adj1" fmla="val -56688"/>
              <a:gd name="adj2" fmla="val 199740"/>
            </a:avLst>
          </a:prstGeom>
          <a:solidFill>
            <a:schemeClr val="accent1"/>
          </a:solidFill>
          <a:ln w="28575" algn="ctr">
            <a:noFill/>
            <a:miter lim="800000"/>
            <a:headEnd/>
            <a:tailEnd/>
          </a:ln>
        </p:spPr>
        <p:txBody>
          <a:bodyPr tIns="68580" bIns="68580" anchor="ctr"/>
          <a:lstStyle/>
          <a:p>
            <a:pPr algn="ctr" eaLnBrk="0" fontAlgn="base" hangingPunct="0">
              <a:lnSpc>
                <a:spcPct val="90000"/>
              </a:lnSpc>
              <a:spcAft>
                <a:spcPct val="0"/>
              </a:spcAft>
              <a:buClr>
                <a:srgbClr val="FFFFFF"/>
              </a:buClr>
              <a:buFont typeface="Wingdings" pitchFamily="2" charset="2"/>
              <a:buNone/>
            </a:pPr>
            <a:r>
              <a:rPr lang="en-US" sz="1200" dirty="0">
                <a:solidFill>
                  <a:srgbClr val="FFFFFF"/>
                </a:solidFill>
                <a:cs typeface="Arial" charset="0"/>
              </a:rPr>
              <a:t>Technological breakthroughs</a:t>
            </a:r>
          </a:p>
        </p:txBody>
      </p:sp>
      <p:sp>
        <p:nvSpPr>
          <p:cNvPr id="12" name="PPTShape_2"/>
          <p:cNvSpPr>
            <a:spLocks noChangeArrowheads="1"/>
          </p:cNvSpPr>
          <p:nvPr/>
        </p:nvSpPr>
        <p:spPr bwMode="blackWhite">
          <a:xfrm>
            <a:off x="5173019" y="1987485"/>
            <a:ext cx="840171" cy="478775"/>
          </a:xfrm>
          <a:prstGeom prst="wedgeRectCallout">
            <a:avLst>
              <a:gd name="adj1" fmla="val -105363"/>
              <a:gd name="adj2" fmla="val 9232"/>
            </a:avLst>
          </a:prstGeom>
          <a:solidFill>
            <a:schemeClr val="accent2"/>
          </a:solidFill>
          <a:ln w="28575" algn="ctr">
            <a:noFill/>
            <a:miter lim="800000"/>
            <a:headEnd/>
            <a:tailEnd/>
          </a:ln>
        </p:spPr>
        <p:txBody>
          <a:bodyPr tIns="68580" bIns="68580" anchor="ctr"/>
          <a:lstStyle/>
          <a:p>
            <a:pPr algn="ctr" eaLnBrk="0" fontAlgn="base" hangingPunct="0">
              <a:lnSpc>
                <a:spcPct val="90000"/>
              </a:lnSpc>
              <a:spcAft>
                <a:spcPct val="0"/>
              </a:spcAft>
              <a:buClr>
                <a:srgbClr val="FFFFFF"/>
              </a:buClr>
              <a:buFont typeface="Wingdings" pitchFamily="2" charset="2"/>
              <a:buNone/>
            </a:pPr>
            <a:r>
              <a:rPr lang="en-US" sz="1200" dirty="0">
                <a:solidFill>
                  <a:schemeClr val="tx2"/>
                </a:solidFill>
                <a:cs typeface="Arial" charset="0"/>
              </a:rPr>
              <a:t>Climate change</a:t>
            </a:r>
          </a:p>
        </p:txBody>
      </p:sp>
      <p:sp>
        <p:nvSpPr>
          <p:cNvPr id="13" name="PPTShape_2"/>
          <p:cNvSpPr>
            <a:spLocks noChangeArrowheads="1"/>
          </p:cNvSpPr>
          <p:nvPr/>
        </p:nvSpPr>
        <p:spPr bwMode="blackWhite">
          <a:xfrm>
            <a:off x="6496332" y="1130419"/>
            <a:ext cx="1132561" cy="399902"/>
          </a:xfrm>
          <a:prstGeom prst="wedgeRectCallout">
            <a:avLst>
              <a:gd name="adj1" fmla="val 5328"/>
              <a:gd name="adj2" fmla="val 126276"/>
            </a:avLst>
          </a:prstGeom>
          <a:solidFill>
            <a:schemeClr val="accent3"/>
          </a:solidFill>
          <a:ln w="28575" algn="ctr">
            <a:noFill/>
            <a:miter lim="800000"/>
            <a:headEnd/>
            <a:tailEnd/>
          </a:ln>
        </p:spPr>
        <p:txBody>
          <a:bodyPr tIns="68580" bIns="68580" anchor="ctr"/>
          <a:lstStyle/>
          <a:p>
            <a:pPr algn="ctr" eaLnBrk="0" fontAlgn="base" hangingPunct="0">
              <a:lnSpc>
                <a:spcPct val="90000"/>
              </a:lnSpc>
              <a:spcAft>
                <a:spcPct val="0"/>
              </a:spcAft>
              <a:buClr>
                <a:srgbClr val="FFFFFF"/>
              </a:buClr>
              <a:buFont typeface="Wingdings" pitchFamily="2" charset="2"/>
              <a:buNone/>
            </a:pPr>
            <a:r>
              <a:rPr lang="en-US" sz="1200" dirty="0">
                <a:solidFill>
                  <a:srgbClr val="FFFFFF"/>
                </a:solidFill>
                <a:cs typeface="Arial" charset="0"/>
              </a:rPr>
              <a:t>Demographic changes</a:t>
            </a:r>
          </a:p>
        </p:txBody>
      </p:sp>
      <p:sp>
        <p:nvSpPr>
          <p:cNvPr id="14" name="PPTShape_2"/>
          <p:cNvSpPr>
            <a:spLocks noChangeArrowheads="1"/>
          </p:cNvSpPr>
          <p:nvPr/>
        </p:nvSpPr>
        <p:spPr bwMode="blackWhite">
          <a:xfrm>
            <a:off x="3764314" y="3539360"/>
            <a:ext cx="1209123" cy="478775"/>
          </a:xfrm>
          <a:prstGeom prst="wedgeRectCallout">
            <a:avLst>
              <a:gd name="adj1" fmla="val -105363"/>
              <a:gd name="adj2" fmla="val 9232"/>
            </a:avLst>
          </a:prstGeom>
          <a:solidFill>
            <a:schemeClr val="accent4"/>
          </a:solidFill>
          <a:ln w="28575" algn="ctr">
            <a:noFill/>
            <a:miter lim="800000"/>
            <a:headEnd/>
            <a:tailEnd/>
          </a:ln>
        </p:spPr>
        <p:txBody>
          <a:bodyPr tIns="68580" bIns="68580" anchor="ctr"/>
          <a:lstStyle/>
          <a:p>
            <a:pPr algn="ctr" eaLnBrk="0" fontAlgn="base" hangingPunct="0">
              <a:lnSpc>
                <a:spcPct val="85000"/>
              </a:lnSpc>
              <a:spcAft>
                <a:spcPct val="0"/>
              </a:spcAft>
              <a:buClr>
                <a:srgbClr val="FFFFFF"/>
              </a:buClr>
              <a:buFont typeface="Wingdings" pitchFamily="2" charset="2"/>
              <a:buNone/>
            </a:pPr>
            <a:r>
              <a:rPr lang="en-US" sz="1200" dirty="0">
                <a:solidFill>
                  <a:schemeClr val="bg1"/>
                </a:solidFill>
                <a:cs typeface="Arial" charset="0"/>
              </a:rPr>
              <a:t>Shift in economic power</a:t>
            </a:r>
          </a:p>
        </p:txBody>
      </p:sp>
      <p:sp>
        <p:nvSpPr>
          <p:cNvPr id="16" name="TextBox 15"/>
          <p:cNvSpPr txBox="1"/>
          <p:nvPr/>
        </p:nvSpPr>
        <p:spPr>
          <a:xfrm>
            <a:off x="387350" y="4297680"/>
            <a:ext cx="4174724" cy="313631"/>
          </a:xfrm>
          <a:prstGeom prst="rect">
            <a:avLst/>
          </a:prstGeom>
        </p:spPr>
        <p:txBody>
          <a:bodyPr vert="horz" lIns="0" tIns="0" rIns="0" bIns="0" rtlCol="0" anchor="t" anchorCtr="0">
            <a:noAutofit/>
          </a:bodyPr>
          <a:lstStyle>
            <a:defPPr>
              <a:defRPr lang="en-US"/>
            </a:defPPr>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sz="2000" b="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sz="2400" b="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sz="2400" b="0" baseline="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sz="2400" b="0" baseline="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Source: PwC, </a:t>
            </a:r>
            <a:r>
              <a:rPr lang="en-US" i="1" dirty="0"/>
              <a:t>The Forces of Transformation, 2014</a:t>
            </a:r>
          </a:p>
        </p:txBody>
      </p:sp>
    </p:spTree>
    <p:extLst>
      <p:ext uri="{BB962C8B-B14F-4D97-AF65-F5344CB8AC3E}">
        <p14:creationId xmlns:p14="http://schemas.microsoft.com/office/powerpoint/2010/main" val="164194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Breakthroughs </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76299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nversión e Impacto &lt;strong&gt;Blockchain&lt;/strong&gt; Se Vislumbrarán en 18 meses"/>
          <p:cNvPicPr>
            <a:picLocks noChangeAspect="1"/>
          </p:cNvPicPr>
          <p:nvPr/>
        </p:nvPicPr>
        <p:blipFill>
          <a:blip r:embed="rId3"/>
          <a:stretch>
            <a:fillRect/>
          </a:stretch>
        </p:blipFill>
        <p:spPr>
          <a:xfrm>
            <a:off x="5090713" y="1923148"/>
            <a:ext cx="3674933" cy="2271027"/>
          </a:xfrm>
          <a:prstGeom prst="rect">
            <a:avLst/>
          </a:prstGeom>
        </p:spPr>
      </p:pic>
      <p:sp>
        <p:nvSpPr>
          <p:cNvPr id="4" name="Title 3"/>
          <p:cNvSpPr>
            <a:spLocks noGrp="1"/>
          </p:cNvSpPr>
          <p:nvPr>
            <p:ph type="title"/>
          </p:nvPr>
        </p:nvSpPr>
        <p:spPr/>
        <p:txBody>
          <a:bodyPr/>
          <a:lstStyle/>
          <a:p>
            <a:r>
              <a:rPr lang="en-US"/>
              <a:t>Blockchain (Internet 2.0) </a:t>
            </a:r>
            <a:endParaRPr lang="en-US" dirty="0"/>
          </a:p>
        </p:txBody>
      </p:sp>
      <p:sp>
        <p:nvSpPr>
          <p:cNvPr id="5" name="Content Placeholder 4"/>
          <p:cNvSpPr>
            <a:spLocks noGrp="1"/>
          </p:cNvSpPr>
          <p:nvPr>
            <p:ph idx="1"/>
          </p:nvPr>
        </p:nvSpPr>
        <p:spPr/>
        <p:txBody>
          <a:bodyPr/>
          <a:lstStyle/>
          <a:p>
            <a:pPr marL="0" indent="0">
              <a:buNone/>
            </a:pPr>
            <a:r>
              <a:rPr lang="en-US" dirty="0">
                <a:solidFill>
                  <a:schemeClr val="accent1"/>
                </a:solidFill>
              </a:rPr>
              <a:t>Energy (oil &amp; gas)</a:t>
            </a:r>
          </a:p>
          <a:p>
            <a:r>
              <a:rPr lang="en-US" dirty="0"/>
              <a:t>Enhanced cyber security </a:t>
            </a:r>
          </a:p>
          <a:p>
            <a:r>
              <a:rPr lang="en-US" dirty="0"/>
              <a:t>Improved regulatory compliance</a:t>
            </a:r>
          </a:p>
          <a:p>
            <a:pPr marL="0" indent="0">
              <a:buNone/>
            </a:pPr>
            <a:r>
              <a:rPr lang="en-US" dirty="0">
                <a:solidFill>
                  <a:schemeClr val="accent1"/>
                </a:solidFill>
              </a:rPr>
              <a:t>Insurance / Risk Management </a:t>
            </a:r>
          </a:p>
          <a:p>
            <a:r>
              <a:rPr lang="en-US" dirty="0"/>
              <a:t>Improved customer experience: </a:t>
            </a:r>
            <a:br>
              <a:rPr lang="en-US" dirty="0"/>
            </a:br>
            <a:r>
              <a:rPr lang="en-US" dirty="0"/>
              <a:t>streamlining policyholder onboarding, </a:t>
            </a:r>
            <a:br>
              <a:rPr lang="en-US" dirty="0"/>
            </a:br>
            <a:r>
              <a:rPr lang="en-US" dirty="0"/>
              <a:t>policy administration, payments and claims</a:t>
            </a:r>
          </a:p>
          <a:p>
            <a:pPr lvl="1"/>
            <a:endParaRPr lang="en-US" dirty="0"/>
          </a:p>
          <a:p>
            <a:endParaRPr lang="en-US" dirty="0"/>
          </a:p>
          <a:p>
            <a:endParaRPr lang="en-US" dirty="0"/>
          </a:p>
        </p:txBody>
      </p:sp>
      <p:sp>
        <p:nvSpPr>
          <p:cNvPr id="7"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Source: Deloitte. </a:t>
            </a:r>
            <a:r>
              <a:rPr lang="en-US" dirty="0" err="1"/>
              <a:t>Blockchain's</a:t>
            </a:r>
            <a:r>
              <a:rPr lang="en-US" dirty="0"/>
              <a:t> future in oil and gas: Transformative or transient?; AM Best, </a:t>
            </a:r>
            <a:r>
              <a:rPr lang="en-US" dirty="0" err="1"/>
              <a:t>Blockchain</a:t>
            </a:r>
            <a:r>
              <a:rPr lang="en-US" dirty="0"/>
              <a:t> Reaction, </a:t>
            </a:r>
          </a:p>
        </p:txBody>
      </p:sp>
    </p:spTree>
    <p:extLst>
      <p:ext uri="{BB962C8B-B14F-4D97-AF65-F5344CB8AC3E}">
        <p14:creationId xmlns:p14="http://schemas.microsoft.com/office/powerpoint/2010/main" val="40624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Cyber Attacks </a:t>
            </a:r>
            <a:r>
              <a:rPr lang="mr-IN"/>
              <a:t>–</a:t>
            </a:r>
            <a:r>
              <a:rPr lang="en-US"/>
              <a:t> No. 2 Global Risk </a:t>
            </a:r>
            <a:endParaRPr lang="en-US" dirty="0"/>
          </a:p>
        </p:txBody>
      </p:sp>
      <p:sp>
        <p:nvSpPr>
          <p:cNvPr id="2" name="Text Placeholder 1"/>
          <p:cNvSpPr>
            <a:spLocks noGrp="1"/>
          </p:cNvSpPr>
          <p:nvPr>
            <p:ph type="body" sz="quarter" idx="13"/>
          </p:nvPr>
        </p:nvSpPr>
        <p:spPr/>
        <p:txBody>
          <a:bodyPr/>
          <a:lstStyle/>
          <a:p>
            <a:r>
              <a:rPr lang="en-US" dirty="0"/>
              <a:t>75% of oil and gas companies were hit by cyber attacks in 2016</a:t>
            </a:r>
          </a:p>
        </p:txBody>
      </p:sp>
      <p:graphicFrame>
        <p:nvGraphicFramePr>
          <p:cNvPr id="10" name="Content Placeholder 3"/>
          <p:cNvGraphicFramePr>
            <a:graphicFrameLocks/>
          </p:cNvGraphicFramePr>
          <p:nvPr>
            <p:extLst>
              <p:ext uri="{D42A27DB-BD31-4B8C-83A1-F6EECF244321}">
                <p14:modId xmlns:p14="http://schemas.microsoft.com/office/powerpoint/2010/main" val="2802953664"/>
              </p:ext>
            </p:extLst>
          </p:nvPr>
        </p:nvGraphicFramePr>
        <p:xfrm>
          <a:off x="270589" y="1621558"/>
          <a:ext cx="8668138" cy="278015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3"/>
          <p:cNvSpPr txBox="1">
            <a:spLocks/>
          </p:cNvSpPr>
          <p:nvPr/>
        </p:nvSpPr>
        <p:spPr bwMode="auto">
          <a:xfrm>
            <a:off x="368115" y="1256427"/>
            <a:ext cx="69294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defTabSz="457200" eaLnBrk="0" fontAlgn="base" hangingPunct="0">
              <a:spcBef>
                <a:spcPct val="0"/>
              </a:spcBef>
              <a:spcAft>
                <a:spcPct val="0"/>
              </a:spcAft>
              <a:defRPr/>
            </a:pPr>
            <a:r>
              <a:rPr lang="en-US" altLang="en-US" sz="2000" i="1" dirty="0">
                <a:solidFill>
                  <a:schemeClr val="tx2"/>
                </a:solidFill>
                <a:ea typeface="Helvetica Neue" charset="0"/>
                <a:cs typeface="Helvetica Neue" charset="0"/>
              </a:rPr>
              <a:t>Top ten global business risks</a:t>
            </a:r>
          </a:p>
        </p:txBody>
      </p:sp>
      <p:sp>
        <p:nvSpPr>
          <p:cNvPr id="6" name="Text Placeholder 2"/>
          <p:cNvSpPr txBox="1">
            <a:spLocks/>
          </p:cNvSpPr>
          <p:nvPr/>
        </p:nvSpPr>
        <p:spPr>
          <a:xfrm>
            <a:off x="388431" y="4259895"/>
            <a:ext cx="7680960" cy="311264"/>
          </a:xfrm>
          <a:prstGeom prst="rect">
            <a:avLst/>
          </a:prstGeom>
        </p:spPr>
        <p:txBody>
          <a:bodyPr lIns="0" rIns="0"/>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spcBef>
                <a:spcPts val="150"/>
              </a:spcBef>
              <a:buNone/>
            </a:pPr>
            <a:r>
              <a:rPr lang="en-US" sz="800" dirty="0">
                <a:solidFill>
                  <a:schemeClr val="tx1"/>
                </a:solidFill>
                <a:cs typeface="Arial" pitchFamily="34" charset="0"/>
              </a:rPr>
              <a:t>Source: Allianz Risk Barometer on Business Risks 2017; Source: Deloitte LLP, </a:t>
            </a:r>
            <a:r>
              <a:rPr lang="en-US" sz="800" i="1" dirty="0">
                <a:solidFill>
                  <a:schemeClr val="tx1"/>
                </a:solidFill>
                <a:cs typeface="Arial" pitchFamily="34" charset="0"/>
              </a:rPr>
              <a:t>Protecting The Connected Barrels. June, 2017</a:t>
            </a:r>
          </a:p>
          <a:p>
            <a:pPr marL="0" indent="0">
              <a:spcBef>
                <a:spcPts val="150"/>
              </a:spcBef>
              <a:buNone/>
            </a:pPr>
            <a:endParaRPr lang="en-US" sz="800" dirty="0">
              <a:solidFill>
                <a:schemeClr val="tx1"/>
              </a:solidFill>
              <a:cs typeface="Arial" pitchFamily="34" charset="0"/>
            </a:endParaRPr>
          </a:p>
        </p:txBody>
      </p:sp>
    </p:spTree>
    <p:extLst>
      <p:ext uri="{BB962C8B-B14F-4D97-AF65-F5344CB8AC3E}">
        <p14:creationId xmlns:p14="http://schemas.microsoft.com/office/powerpoint/2010/main" val="7446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7350" y="865189"/>
            <a:ext cx="8386763" cy="3625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I.I.I. Mission Statement</a:t>
            </a:r>
          </a:p>
        </p:txBody>
      </p:sp>
      <p:sp>
        <p:nvSpPr>
          <p:cNvPr id="8" name="Text Placeholder 4"/>
          <p:cNvSpPr txBox="1">
            <a:spLocks/>
          </p:cNvSpPr>
          <p:nvPr/>
        </p:nvSpPr>
        <p:spPr bwMode="gray">
          <a:xfrm>
            <a:off x="387350" y="1091325"/>
            <a:ext cx="3905250" cy="654575"/>
          </a:xfrm>
          <a:prstGeom prst="snip1Rect">
            <a:avLst>
              <a:gd name="adj" fmla="val 0"/>
            </a:avLst>
          </a:prstGeom>
          <a:solidFill>
            <a:schemeClr val="accent1">
              <a:alpha val="90000"/>
            </a:schemeClr>
          </a:solidFill>
          <a:ln w="28575" cap="flat" cmpd="sng" algn="ctr">
            <a:noFill/>
            <a:prstDash val="solid"/>
            <a:miter lim="800000"/>
            <a:headEnd type="none" w="med" len="med"/>
            <a:tailEnd type="none" w="med" len="med"/>
          </a:ln>
          <a:effectLst/>
        </p:spPr>
        <p:txBody>
          <a:bodyPr vert="horz" wrap="square" lIns="137160" tIns="34286" rIns="137160" bIns="13716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94000"/>
              </a:lnSpc>
              <a:spcBef>
                <a:spcPts val="0"/>
              </a:spcBef>
            </a:pPr>
            <a:r>
              <a:rPr lang="en-US" sz="1800" b="0" dirty="0">
                <a:solidFill>
                  <a:schemeClr val="bg1"/>
                </a:solidFill>
                <a:latin typeface="+mn-lt"/>
              </a:rPr>
              <a:t>Improving public understanding </a:t>
            </a:r>
            <a:br>
              <a:rPr lang="en-US" sz="1800" b="0" dirty="0">
                <a:solidFill>
                  <a:schemeClr val="bg1"/>
                </a:solidFill>
                <a:latin typeface="+mn-lt"/>
              </a:rPr>
            </a:br>
            <a:r>
              <a:rPr lang="en-US" sz="1800" b="0" dirty="0">
                <a:solidFill>
                  <a:schemeClr val="bg1"/>
                </a:solidFill>
                <a:latin typeface="+mn-lt"/>
              </a:rPr>
              <a:t>of insurance...</a:t>
            </a:r>
          </a:p>
        </p:txBody>
      </p:sp>
      <p:sp>
        <p:nvSpPr>
          <p:cNvPr id="9" name="Text Placeholder 4"/>
          <p:cNvSpPr txBox="1">
            <a:spLocks/>
          </p:cNvSpPr>
          <p:nvPr/>
        </p:nvSpPr>
        <p:spPr bwMode="gray">
          <a:xfrm>
            <a:off x="4928489" y="3558596"/>
            <a:ext cx="3845624" cy="654575"/>
          </a:xfrm>
          <a:prstGeom prst="snip1Rect">
            <a:avLst>
              <a:gd name="adj" fmla="val 0"/>
            </a:avLst>
          </a:prstGeom>
          <a:solidFill>
            <a:schemeClr val="accent3">
              <a:alpha val="90000"/>
            </a:schemeClr>
          </a:solidFill>
          <a:ln w="28575" cap="flat" cmpd="sng" algn="ctr">
            <a:noFill/>
            <a:prstDash val="solid"/>
            <a:miter lim="800000"/>
            <a:headEnd type="none" w="med" len="med"/>
            <a:tailEnd type="none" w="med" len="med"/>
          </a:ln>
          <a:effectLst/>
        </p:spPr>
        <p:txBody>
          <a:bodyPr vert="horz" wrap="square" lIns="137160" tIns="34286" rIns="137160"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94000"/>
              </a:lnSpc>
              <a:spcBef>
                <a:spcPts val="0"/>
              </a:spcBef>
            </a:pPr>
            <a:endParaRPr lang="is-IS" sz="1800" b="0" dirty="0">
              <a:solidFill>
                <a:schemeClr val="bg1"/>
              </a:solidFill>
              <a:latin typeface="+mn-lt"/>
            </a:endParaRPr>
          </a:p>
          <a:p>
            <a:pPr>
              <a:lnSpc>
                <a:spcPct val="94000"/>
              </a:lnSpc>
              <a:spcBef>
                <a:spcPts val="0"/>
              </a:spcBef>
            </a:pPr>
            <a:r>
              <a:rPr lang="is-IS" sz="1800" b="0" dirty="0">
                <a:solidFill>
                  <a:schemeClr val="bg1"/>
                </a:solidFill>
                <a:latin typeface="+mn-lt"/>
              </a:rPr>
              <a:t>…</a:t>
            </a:r>
            <a:r>
              <a:rPr lang="en-US" sz="1800" b="0" dirty="0">
                <a:solidFill>
                  <a:schemeClr val="bg1"/>
                </a:solidFill>
                <a:latin typeface="+mn-lt"/>
              </a:rPr>
              <a:t>what it does and how it works</a:t>
            </a:r>
          </a:p>
          <a:p>
            <a:pPr>
              <a:lnSpc>
                <a:spcPct val="94000"/>
              </a:lnSpc>
              <a:spcBef>
                <a:spcPts val="0"/>
              </a:spcBef>
            </a:pPr>
            <a:endParaRPr lang="en-US" sz="1800" b="0" dirty="0">
              <a:solidFill>
                <a:schemeClr val="bg1"/>
              </a:solidFill>
              <a:latin typeface="+mn-lt"/>
            </a:endParaRPr>
          </a:p>
        </p:txBody>
      </p:sp>
    </p:spTree>
    <p:custDataLst>
      <p:tags r:id="rId1"/>
    </p:custDataLst>
    <p:extLst>
      <p:ext uri="{BB962C8B-B14F-4D97-AF65-F5344CB8AC3E}">
        <p14:creationId xmlns:p14="http://schemas.microsoft.com/office/powerpoint/2010/main" val="247621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dirty="0"/>
              <a:t>Risk manager to-do’s </a:t>
            </a:r>
          </a:p>
        </p:txBody>
      </p:sp>
      <p:sp>
        <p:nvSpPr>
          <p:cNvPr id="65541" name="Rectangle 2"/>
          <p:cNvSpPr>
            <a:spLocks noGrp="1" noChangeArrowheads="1"/>
          </p:cNvSpPr>
          <p:nvPr>
            <p:ph type="title"/>
          </p:nvPr>
        </p:nvSpPr>
        <p:spPr/>
        <p:txBody>
          <a:bodyPr/>
          <a:lstStyle/>
          <a:p>
            <a:r>
              <a:rPr lang="en-US"/>
              <a:t>Cyber: Protecting Directors and Officers From Liability </a:t>
            </a:r>
            <a:endParaRPr lang="en-US" dirty="0"/>
          </a:p>
        </p:txBody>
      </p:sp>
      <p:sp>
        <p:nvSpPr>
          <p:cNvPr id="2" name="Content Placeholder 1"/>
          <p:cNvSpPr>
            <a:spLocks noGrp="1"/>
          </p:cNvSpPr>
          <p:nvPr>
            <p:ph idx="1"/>
          </p:nvPr>
        </p:nvSpPr>
        <p:spPr>
          <a:xfrm>
            <a:off x="376238" y="1240525"/>
            <a:ext cx="5796681" cy="3509240"/>
          </a:xfrm>
        </p:spPr>
        <p:txBody>
          <a:bodyPr/>
          <a:lstStyle/>
          <a:p>
            <a:r>
              <a:rPr lang="en-US" dirty="0"/>
              <a:t>Review D&amp;O policies; present multiple </a:t>
            </a:r>
            <a:br>
              <a:rPr lang="en-US" dirty="0"/>
            </a:br>
            <a:r>
              <a:rPr lang="en-US" dirty="0"/>
              <a:t>threat scenarios and understand </a:t>
            </a:r>
            <a:br>
              <a:rPr lang="en-US" dirty="0"/>
            </a:br>
            <a:r>
              <a:rPr lang="en-US" dirty="0"/>
              <a:t>claims processes</a:t>
            </a:r>
          </a:p>
          <a:p>
            <a:r>
              <a:rPr lang="en-US" dirty="0"/>
              <a:t>Consider wrap-around coverage – adding </a:t>
            </a:r>
            <a:br>
              <a:rPr lang="en-US" dirty="0"/>
            </a:br>
            <a:r>
              <a:rPr lang="en-US" dirty="0"/>
              <a:t>cyber risks to an existing policy</a:t>
            </a:r>
          </a:p>
          <a:p>
            <a:r>
              <a:rPr lang="en-US" dirty="0"/>
              <a:t>Understand litigation risks </a:t>
            </a:r>
            <a:r>
              <a:rPr lang="mr-IN" dirty="0"/>
              <a:t>–</a:t>
            </a:r>
            <a:r>
              <a:rPr lang="en-US" dirty="0"/>
              <a:t> regulatory certifications, employee training, customer notifications, cyber insurance  </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102394"/>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119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1262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2405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3548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4691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58340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8" name="TextBox 17"/>
          <p:cNvSpPr txBox="1"/>
          <p:nvPr/>
        </p:nvSpPr>
        <p:spPr>
          <a:xfrm>
            <a:off x="385889" y="4275009"/>
            <a:ext cx="5560219" cy="285265"/>
          </a:xfrm>
          <a:prstGeom prst="rect">
            <a:avLst/>
          </a:prstGeom>
          <a:noFill/>
        </p:spPr>
        <p:txBody>
          <a:bodyPr wrap="square" lIns="0" rtlCol="0">
            <a:noAutofit/>
          </a:bodyPr>
          <a:lstStyle/>
          <a:p>
            <a:pPr>
              <a:lnSpc>
                <a:spcPct val="90000"/>
              </a:lnSpc>
              <a:spcBef>
                <a:spcPts val="900"/>
              </a:spcBef>
              <a:buClr>
                <a:srgbClr val="337DBE"/>
              </a:buClr>
              <a:buSzPct val="77000"/>
            </a:pPr>
            <a:r>
              <a:rPr lang="en-US" sz="800" dirty="0"/>
              <a:t>Source: P/C 360. Sam Friedman. </a:t>
            </a:r>
            <a:r>
              <a:rPr lang="en-US" sz="800" i="1" dirty="0"/>
              <a:t>Directors, officers fear personal exposure to 'cyber nightmare.'  </a:t>
            </a:r>
            <a:r>
              <a:rPr lang="en-US" sz="800" dirty="0"/>
              <a:t>June 28, 2017</a:t>
            </a:r>
          </a:p>
        </p:txBody>
      </p:sp>
      <p:pic>
        <p:nvPicPr>
          <p:cNvPr id="15" name="Picture 14"/>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6172919" y="2075289"/>
            <a:ext cx="2601194" cy="2118885"/>
          </a:xfrm>
          <a:prstGeom prst="rect">
            <a:avLst/>
          </a:prstGeom>
        </p:spPr>
      </p:pic>
    </p:spTree>
    <p:extLst>
      <p:ext uri="{BB962C8B-B14F-4D97-AF65-F5344CB8AC3E}">
        <p14:creationId xmlns:p14="http://schemas.microsoft.com/office/powerpoint/2010/main" val="378914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Catastrophe Change</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4041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1665" y="1511016"/>
            <a:ext cx="6180668" cy="2599022"/>
          </a:xfrm>
          <a:prstGeom prst="rect">
            <a:avLst/>
          </a:prstGeom>
        </p:spPr>
      </p:pic>
      <p:sp>
        <p:nvSpPr>
          <p:cNvPr id="2" name="Title 1"/>
          <p:cNvSpPr>
            <a:spLocks noGrp="1"/>
          </p:cNvSpPr>
          <p:nvPr>
            <p:ph type="title"/>
          </p:nvPr>
        </p:nvSpPr>
        <p:spPr/>
        <p:txBody>
          <a:bodyPr/>
          <a:lstStyle/>
          <a:p>
            <a:r>
              <a:rPr lang="en-US" dirty="0"/>
              <a:t>Overall Losses From Worldwide Natural Catastrophes in 2016 Totaled $175 Billion, Up From $103 Billion in 2015</a:t>
            </a:r>
            <a:br>
              <a:rPr lang="en-US" dirty="0"/>
            </a:br>
            <a:endParaRPr lang="en-US" dirty="0"/>
          </a:p>
        </p:txBody>
      </p:sp>
      <p:sp>
        <p:nvSpPr>
          <p:cNvPr id="5" name="Text Placeholder 4"/>
          <p:cNvSpPr>
            <a:spLocks noGrp="1"/>
          </p:cNvSpPr>
          <p:nvPr>
            <p:ph type="body" sz="quarter" idx="13"/>
          </p:nvPr>
        </p:nvSpPr>
        <p:spPr/>
        <p:txBody>
          <a:bodyPr/>
          <a:lstStyle/>
          <a:p>
            <a:endParaRPr lang="en-US"/>
          </a:p>
          <a:p>
            <a:r>
              <a:rPr lang="en-US"/>
              <a:t>World natural catastrophes, 2016</a:t>
            </a:r>
            <a:endParaRPr lang="en-US" dirty="0"/>
          </a:p>
        </p:txBody>
      </p:sp>
      <p:sp>
        <p:nvSpPr>
          <p:cNvPr id="6" name="TextBox 5"/>
          <p:cNvSpPr txBox="1"/>
          <p:nvPr/>
        </p:nvSpPr>
        <p:spPr>
          <a:xfrm>
            <a:off x="385889" y="4275009"/>
            <a:ext cx="5560219" cy="285265"/>
          </a:xfrm>
          <a:prstGeom prst="rect">
            <a:avLst/>
          </a:prstGeom>
          <a:noFill/>
        </p:spPr>
        <p:txBody>
          <a:bodyPr wrap="square" lIns="0" rtlCol="0">
            <a:noAutofit/>
          </a:bodyPr>
          <a:lstStyle/>
          <a:p>
            <a:pPr>
              <a:lnSpc>
                <a:spcPct val="90000"/>
              </a:lnSpc>
              <a:spcBef>
                <a:spcPts val="900"/>
              </a:spcBef>
              <a:buClr>
                <a:srgbClr val="337DBE"/>
              </a:buClr>
              <a:buSzPct val="77000"/>
            </a:pPr>
            <a:r>
              <a:rPr lang="en-US" sz="800" dirty="0"/>
              <a:t>Source: © 2017 Munich Re, Geo Risks Research, </a:t>
            </a:r>
            <a:r>
              <a:rPr lang="en-US" sz="800" dirty="0" err="1"/>
              <a:t>NatCatSERVICE</a:t>
            </a:r>
            <a:r>
              <a:rPr lang="en-US" sz="800" dirty="0"/>
              <a:t> as of February 2017</a:t>
            </a:r>
          </a:p>
        </p:txBody>
      </p:sp>
    </p:spTree>
    <p:extLst>
      <p:ext uri="{BB962C8B-B14F-4D97-AF65-F5344CB8AC3E}">
        <p14:creationId xmlns:p14="http://schemas.microsoft.com/office/powerpoint/2010/main" val="133461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1986" y="1639874"/>
            <a:ext cx="6820414" cy="2554301"/>
          </a:xfrm>
          <a:prstGeom prst="rect">
            <a:avLst/>
          </a:prstGeom>
        </p:spPr>
      </p:pic>
      <p:sp>
        <p:nvSpPr>
          <p:cNvPr id="2" name="Title 1"/>
          <p:cNvSpPr>
            <a:spLocks noGrp="1"/>
          </p:cNvSpPr>
          <p:nvPr>
            <p:ph type="title"/>
          </p:nvPr>
        </p:nvSpPr>
        <p:spPr/>
        <p:txBody>
          <a:bodyPr/>
          <a:lstStyle/>
          <a:p>
            <a:r>
              <a:rPr lang="en-US"/>
              <a:t>The Frequency of Extreme Weather Events is Rising</a:t>
            </a:r>
            <a:br>
              <a:rPr lang="en-US"/>
            </a:br>
            <a:endParaRPr lang="en-US" dirty="0"/>
          </a:p>
        </p:txBody>
      </p:sp>
      <p:sp>
        <p:nvSpPr>
          <p:cNvPr id="5" name="Text Placeholder 4"/>
          <p:cNvSpPr>
            <a:spLocks noGrp="1"/>
          </p:cNvSpPr>
          <p:nvPr>
            <p:ph type="body" sz="quarter" idx="13"/>
          </p:nvPr>
        </p:nvSpPr>
        <p:spPr/>
        <p:txBody>
          <a:bodyPr/>
          <a:lstStyle/>
          <a:p>
            <a:r>
              <a:rPr lang="en-US" dirty="0"/>
              <a:t>Number of world natural catastrophes, 1980 - 2016</a:t>
            </a:r>
          </a:p>
        </p:txBody>
      </p:sp>
      <p:sp>
        <p:nvSpPr>
          <p:cNvPr id="7" name="TextBox 6"/>
          <p:cNvSpPr txBox="1"/>
          <p:nvPr/>
        </p:nvSpPr>
        <p:spPr>
          <a:xfrm>
            <a:off x="385889" y="4275009"/>
            <a:ext cx="5560219" cy="285265"/>
          </a:xfrm>
          <a:prstGeom prst="rect">
            <a:avLst/>
          </a:prstGeom>
          <a:noFill/>
        </p:spPr>
        <p:txBody>
          <a:bodyPr wrap="square" lIns="0" rtlCol="0">
            <a:noAutofit/>
          </a:bodyPr>
          <a:lstStyle/>
          <a:p>
            <a:pPr>
              <a:lnSpc>
                <a:spcPct val="90000"/>
              </a:lnSpc>
              <a:spcBef>
                <a:spcPts val="900"/>
              </a:spcBef>
              <a:buClr>
                <a:srgbClr val="337DBE"/>
              </a:buClr>
              <a:buSzPct val="77000"/>
            </a:pPr>
            <a:r>
              <a:rPr lang="en-US" sz="800" dirty="0"/>
              <a:t>Source: © 2017 Munich Re, Geo Risks Research, </a:t>
            </a:r>
            <a:r>
              <a:rPr lang="en-US" sz="800" dirty="0" err="1"/>
              <a:t>NatCatSERVICE</a:t>
            </a:r>
            <a:r>
              <a:rPr lang="en-US" sz="800" dirty="0"/>
              <a:t> as of February 2017</a:t>
            </a:r>
          </a:p>
        </p:txBody>
      </p:sp>
      <p:sp>
        <p:nvSpPr>
          <p:cNvPr id="8" name="Text Placeholder 7"/>
          <p:cNvSpPr txBox="1">
            <a:spLocks/>
          </p:cNvSpPr>
          <p:nvPr/>
        </p:nvSpPr>
        <p:spPr>
          <a:xfrm>
            <a:off x="268812" y="1248967"/>
            <a:ext cx="5156345" cy="315515"/>
          </a:xfrm>
          <a:prstGeom prst="rect">
            <a:avLst/>
          </a:prstGeom>
        </p:spPr>
        <p:txBody>
          <a:bodyPr/>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buNone/>
            </a:pPr>
            <a:r>
              <a:rPr lang="en-US" sz="2000" i="1" dirty="0"/>
              <a:t>Number of relevant events by peril</a:t>
            </a:r>
          </a:p>
        </p:txBody>
      </p:sp>
    </p:spTree>
    <p:extLst>
      <p:ext uri="{BB962C8B-B14F-4D97-AF65-F5344CB8AC3E}">
        <p14:creationId xmlns:p14="http://schemas.microsoft.com/office/powerpoint/2010/main" val="107509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p:cNvSpPr/>
          <p:nvPr/>
        </p:nvSpPr>
        <p:spPr>
          <a:xfrm>
            <a:off x="6662916" y="2063961"/>
            <a:ext cx="2111197" cy="1318334"/>
          </a:xfrm>
          <a:prstGeom prst="wedgeRectCallout">
            <a:avLst>
              <a:gd name="adj1" fmla="val -21225"/>
              <a:gd name="adj2" fmla="val 493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US" sz="1350" b="1" dirty="0">
                <a:solidFill>
                  <a:schemeClr val="bg1"/>
                </a:solidFill>
              </a:rPr>
              <a:t>The 2016 Ft. </a:t>
            </a:r>
            <a:br>
              <a:rPr lang="en-US" sz="1350" b="1" dirty="0">
                <a:solidFill>
                  <a:schemeClr val="bg1"/>
                </a:solidFill>
              </a:rPr>
            </a:br>
            <a:r>
              <a:rPr lang="en-US" sz="1350" b="1" dirty="0">
                <a:solidFill>
                  <a:schemeClr val="bg1"/>
                </a:solidFill>
              </a:rPr>
              <a:t>McMurray fire in Alberta, Canada cost  $3.6 billion in insured losses</a:t>
            </a:r>
          </a:p>
        </p:txBody>
      </p:sp>
      <p:sp>
        <p:nvSpPr>
          <p:cNvPr id="5" name="Title 4"/>
          <p:cNvSpPr>
            <a:spLocks noGrp="1"/>
          </p:cNvSpPr>
          <p:nvPr>
            <p:ph type="title"/>
          </p:nvPr>
        </p:nvSpPr>
        <p:spPr/>
        <p:txBody>
          <a:bodyPr/>
          <a:lstStyle/>
          <a:p>
            <a:r>
              <a:rPr lang="en-US"/>
              <a:t>Increased Heatwaves and Droughts May Lead </a:t>
            </a:r>
            <a:br>
              <a:rPr lang="en-US"/>
            </a:br>
            <a:r>
              <a:rPr lang="en-US"/>
              <a:t>to More Wildfires  </a:t>
            </a:r>
            <a:endParaRPr lang="en-US" dirty="0"/>
          </a:p>
        </p:txBody>
      </p:sp>
      <p:sp>
        <p:nvSpPr>
          <p:cNvPr id="6" name="Text Placeholder 5"/>
          <p:cNvSpPr>
            <a:spLocks noGrp="1"/>
          </p:cNvSpPr>
          <p:nvPr>
            <p:ph type="body" sz="quarter" idx="13"/>
          </p:nvPr>
        </p:nvSpPr>
        <p:spPr/>
        <p:txBody>
          <a:bodyPr/>
          <a:lstStyle/>
          <a:p>
            <a:endParaRPr lang="en-US" dirty="0"/>
          </a:p>
          <a:p>
            <a:r>
              <a:rPr lang="en-US" dirty="0"/>
              <a:t>Wildfire losses in the US, 2006 - 2015 (1)</a:t>
            </a:r>
          </a:p>
        </p:txBody>
      </p:sp>
      <p:sp>
        <p:nvSpPr>
          <p:cNvPr id="7" name="Text Placeholder 7"/>
          <p:cNvSpPr txBox="1">
            <a:spLocks/>
          </p:cNvSpPr>
          <p:nvPr/>
        </p:nvSpPr>
        <p:spPr>
          <a:xfrm>
            <a:off x="268812" y="1248967"/>
            <a:ext cx="5156345" cy="315515"/>
          </a:xfrm>
          <a:prstGeom prst="rect">
            <a:avLst/>
          </a:prstGeom>
        </p:spPr>
        <p:txBody>
          <a:bodyPr/>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buNone/>
            </a:pPr>
            <a:r>
              <a:rPr lang="en-US" sz="2000" i="1" dirty="0"/>
              <a:t>2005 $ millions</a:t>
            </a:r>
          </a:p>
        </p:txBody>
      </p:sp>
      <p:sp>
        <p:nvSpPr>
          <p:cNvPr id="10" name="TextBox 9"/>
          <p:cNvSpPr txBox="1"/>
          <p:nvPr/>
        </p:nvSpPr>
        <p:spPr>
          <a:xfrm>
            <a:off x="385889" y="4160388"/>
            <a:ext cx="5560219" cy="285265"/>
          </a:xfrm>
          <a:prstGeom prst="rect">
            <a:avLst/>
          </a:prstGeom>
          <a:noFill/>
        </p:spPr>
        <p:txBody>
          <a:bodyPr wrap="square" lIns="0" rtlCol="0">
            <a:noAutofit/>
          </a:bodyPr>
          <a:lstStyle/>
          <a:p>
            <a:pPr>
              <a:lnSpc>
                <a:spcPct val="90000"/>
              </a:lnSpc>
              <a:spcBef>
                <a:spcPts val="900"/>
              </a:spcBef>
              <a:buClr>
                <a:srgbClr val="337DBE"/>
              </a:buClr>
              <a:buSzPct val="77000"/>
            </a:pPr>
            <a:r>
              <a:rPr lang="en-US" sz="800" dirty="0"/>
              <a:t>(1) Adjusted for inflation</a:t>
            </a:r>
            <a:br>
              <a:rPr lang="en-US" sz="800" dirty="0"/>
            </a:br>
            <a:r>
              <a:rPr lang="en-US" sz="800" dirty="0"/>
              <a:t>Source: © 2016 Munich Re, Geo Risks Research, </a:t>
            </a:r>
            <a:r>
              <a:rPr lang="en-US" sz="800" dirty="0" err="1"/>
              <a:t>NatCatSERVICE</a:t>
            </a:r>
            <a:endParaRPr lang="en-US" sz="800" dirty="0"/>
          </a:p>
        </p:txBody>
      </p:sp>
      <p:sp>
        <p:nvSpPr>
          <p:cNvPr id="11" name="TextBox 10"/>
          <p:cNvSpPr txBox="1"/>
          <p:nvPr/>
        </p:nvSpPr>
        <p:spPr>
          <a:xfrm>
            <a:off x="1879871" y="1777995"/>
            <a:ext cx="307777" cy="2077492"/>
          </a:xfrm>
          <a:prstGeom prst="rect">
            <a:avLst/>
          </a:prstGeom>
          <a:noFill/>
        </p:spPr>
        <p:txBody>
          <a:bodyPr vert="horz" wrap="none" lIns="0" tIns="0" rIns="0" bIns="0" rtlCol="0">
            <a:spAutoFit/>
          </a:bodyPr>
          <a:lstStyle/>
          <a:p>
            <a:pPr>
              <a:spcBef>
                <a:spcPts val="200"/>
              </a:spcBef>
              <a:buSzPct val="100000"/>
            </a:pPr>
            <a:r>
              <a:rPr lang="en-US" sz="1200" dirty="0"/>
              <a:t>2015</a:t>
            </a:r>
          </a:p>
          <a:p>
            <a:pPr>
              <a:spcBef>
                <a:spcPts val="200"/>
              </a:spcBef>
              <a:buSzPct val="100000"/>
            </a:pPr>
            <a:r>
              <a:rPr lang="en-US" sz="1200" dirty="0"/>
              <a:t>2014</a:t>
            </a:r>
          </a:p>
          <a:p>
            <a:pPr>
              <a:spcBef>
                <a:spcPts val="200"/>
              </a:spcBef>
              <a:buSzPct val="100000"/>
            </a:pPr>
            <a:r>
              <a:rPr lang="en-US" sz="1200" dirty="0"/>
              <a:t>2013</a:t>
            </a:r>
          </a:p>
          <a:p>
            <a:pPr>
              <a:spcBef>
                <a:spcPts val="200"/>
              </a:spcBef>
              <a:buSzPct val="100000"/>
            </a:pPr>
            <a:r>
              <a:rPr lang="en-US" sz="1200" dirty="0"/>
              <a:t>2012</a:t>
            </a:r>
          </a:p>
          <a:p>
            <a:pPr>
              <a:spcBef>
                <a:spcPts val="200"/>
              </a:spcBef>
              <a:buSzPct val="100000"/>
            </a:pPr>
            <a:r>
              <a:rPr lang="en-US" sz="1200" dirty="0"/>
              <a:t>2011</a:t>
            </a:r>
          </a:p>
          <a:p>
            <a:pPr>
              <a:spcBef>
                <a:spcPts val="200"/>
              </a:spcBef>
              <a:buSzPct val="100000"/>
            </a:pPr>
            <a:r>
              <a:rPr lang="en-US" sz="1200" dirty="0"/>
              <a:t>2010</a:t>
            </a:r>
          </a:p>
          <a:p>
            <a:pPr>
              <a:spcBef>
                <a:spcPts val="200"/>
              </a:spcBef>
              <a:buSzPct val="100000"/>
            </a:pPr>
            <a:r>
              <a:rPr lang="en-US" sz="1200" dirty="0"/>
              <a:t>2009</a:t>
            </a:r>
          </a:p>
          <a:p>
            <a:pPr>
              <a:spcBef>
                <a:spcPts val="200"/>
              </a:spcBef>
              <a:buSzPct val="100000"/>
            </a:pPr>
            <a:r>
              <a:rPr lang="en-US" sz="1200" dirty="0"/>
              <a:t>2008</a:t>
            </a:r>
          </a:p>
          <a:p>
            <a:pPr>
              <a:spcBef>
                <a:spcPts val="200"/>
              </a:spcBef>
              <a:buSzPct val="100000"/>
            </a:pPr>
            <a:r>
              <a:rPr lang="en-US" sz="1200" dirty="0"/>
              <a:t>2007</a:t>
            </a:r>
          </a:p>
          <a:p>
            <a:pPr>
              <a:spcBef>
                <a:spcPts val="200"/>
              </a:spcBef>
              <a:buSzPct val="100000"/>
            </a:pPr>
            <a:r>
              <a:rPr lang="en-US" sz="1200" dirty="0"/>
              <a:t>2006</a:t>
            </a:r>
          </a:p>
        </p:txBody>
      </p:sp>
      <p:sp>
        <p:nvSpPr>
          <p:cNvPr id="12" name="Rectangle 11"/>
          <p:cNvSpPr/>
          <p:nvPr/>
        </p:nvSpPr>
        <p:spPr bwMode="gray">
          <a:xfrm>
            <a:off x="2251075" y="1821735"/>
            <a:ext cx="1541992"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Rectangle 12"/>
          <p:cNvSpPr/>
          <p:nvPr/>
        </p:nvSpPr>
        <p:spPr bwMode="gray">
          <a:xfrm>
            <a:off x="3793067" y="1821719"/>
            <a:ext cx="869420"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4" name="Rectangle 13"/>
          <p:cNvSpPr/>
          <p:nvPr/>
        </p:nvSpPr>
        <p:spPr bwMode="gray">
          <a:xfrm>
            <a:off x="2251075" y="2029260"/>
            <a:ext cx="131762"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5" name="Rectangle 14"/>
          <p:cNvSpPr/>
          <p:nvPr/>
        </p:nvSpPr>
        <p:spPr bwMode="gray">
          <a:xfrm>
            <a:off x="2251075" y="2232022"/>
            <a:ext cx="439738"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6" name="Rectangle 15"/>
          <p:cNvSpPr/>
          <p:nvPr/>
        </p:nvSpPr>
        <p:spPr bwMode="gray">
          <a:xfrm>
            <a:off x="2251075" y="2444310"/>
            <a:ext cx="677863"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7" name="Rectangle 16"/>
          <p:cNvSpPr/>
          <p:nvPr/>
        </p:nvSpPr>
        <p:spPr bwMode="gray">
          <a:xfrm>
            <a:off x="2251076" y="2647072"/>
            <a:ext cx="989542"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8" name="Rectangle 17"/>
          <p:cNvSpPr/>
          <p:nvPr/>
        </p:nvSpPr>
        <p:spPr bwMode="gray">
          <a:xfrm>
            <a:off x="2251076" y="2854597"/>
            <a:ext cx="261144"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9" name="Rectangle 18"/>
          <p:cNvSpPr/>
          <p:nvPr/>
        </p:nvSpPr>
        <p:spPr bwMode="gray">
          <a:xfrm>
            <a:off x="2251075" y="3057359"/>
            <a:ext cx="219869"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0" name="Rectangle 19"/>
          <p:cNvSpPr/>
          <p:nvPr/>
        </p:nvSpPr>
        <p:spPr bwMode="gray">
          <a:xfrm>
            <a:off x="2251075" y="3269647"/>
            <a:ext cx="720725"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1" name="Rectangle 20"/>
          <p:cNvSpPr/>
          <p:nvPr/>
        </p:nvSpPr>
        <p:spPr bwMode="gray">
          <a:xfrm>
            <a:off x="2251074" y="3477172"/>
            <a:ext cx="3159125"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2" name="Rectangle 21"/>
          <p:cNvSpPr/>
          <p:nvPr/>
        </p:nvSpPr>
        <p:spPr bwMode="gray">
          <a:xfrm>
            <a:off x="2251075" y="3675171"/>
            <a:ext cx="644525"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3" name="Rectangle 22"/>
          <p:cNvSpPr/>
          <p:nvPr/>
        </p:nvSpPr>
        <p:spPr bwMode="gray">
          <a:xfrm>
            <a:off x="2379660" y="2029244"/>
            <a:ext cx="53977"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4" name="Rectangle 23"/>
          <p:cNvSpPr/>
          <p:nvPr/>
        </p:nvSpPr>
        <p:spPr bwMode="gray">
          <a:xfrm>
            <a:off x="2690813" y="2232022"/>
            <a:ext cx="314325"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5" name="Rectangle 24"/>
          <p:cNvSpPr/>
          <p:nvPr/>
        </p:nvSpPr>
        <p:spPr bwMode="gray">
          <a:xfrm>
            <a:off x="2928938" y="2444310"/>
            <a:ext cx="535781"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6" name="Rectangle 25"/>
          <p:cNvSpPr/>
          <p:nvPr/>
        </p:nvSpPr>
        <p:spPr bwMode="gray">
          <a:xfrm>
            <a:off x="3240618" y="2647072"/>
            <a:ext cx="964670"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7" name="Rectangle 26"/>
          <p:cNvSpPr/>
          <p:nvPr/>
        </p:nvSpPr>
        <p:spPr bwMode="gray">
          <a:xfrm>
            <a:off x="2512220" y="2854597"/>
            <a:ext cx="138112"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8" name="Rectangle 27"/>
          <p:cNvSpPr/>
          <p:nvPr/>
        </p:nvSpPr>
        <p:spPr bwMode="gray">
          <a:xfrm>
            <a:off x="2473325" y="3057359"/>
            <a:ext cx="116681"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9" name="Rectangle 28"/>
          <p:cNvSpPr/>
          <p:nvPr/>
        </p:nvSpPr>
        <p:spPr bwMode="gray">
          <a:xfrm>
            <a:off x="2971799" y="3269647"/>
            <a:ext cx="1881187"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0" name="Rectangle 29"/>
          <p:cNvSpPr/>
          <p:nvPr/>
        </p:nvSpPr>
        <p:spPr bwMode="gray">
          <a:xfrm>
            <a:off x="5410199" y="3477172"/>
            <a:ext cx="1069976"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1" name="Rectangle 30"/>
          <p:cNvSpPr/>
          <p:nvPr/>
        </p:nvSpPr>
        <p:spPr bwMode="gray">
          <a:xfrm>
            <a:off x="2895600" y="3675171"/>
            <a:ext cx="301228"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2" name="Rectangle 31"/>
          <p:cNvSpPr/>
          <p:nvPr/>
        </p:nvSpPr>
        <p:spPr bwMode="gray">
          <a:xfrm>
            <a:off x="5240018" y="2309369"/>
            <a:ext cx="131762" cy="129302"/>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3" name="Rectangle 32"/>
          <p:cNvSpPr/>
          <p:nvPr/>
        </p:nvSpPr>
        <p:spPr bwMode="gray">
          <a:xfrm>
            <a:off x="5237108" y="2484851"/>
            <a:ext cx="131762" cy="129302"/>
          </a:xfrm>
          <a:prstGeom prst="rect">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4" name="TextBox 33"/>
          <p:cNvSpPr txBox="1"/>
          <p:nvPr/>
        </p:nvSpPr>
        <p:spPr>
          <a:xfrm>
            <a:off x="5401801" y="2277502"/>
            <a:ext cx="868828" cy="369332"/>
          </a:xfrm>
          <a:prstGeom prst="rect">
            <a:avLst/>
          </a:prstGeom>
          <a:noFill/>
        </p:spPr>
        <p:txBody>
          <a:bodyPr vert="horz" wrap="none" lIns="0" tIns="0" rIns="0" bIns="0" rtlCol="0">
            <a:spAutoFit/>
          </a:bodyPr>
          <a:lstStyle/>
          <a:p>
            <a:pPr>
              <a:spcBef>
                <a:spcPts val="200"/>
              </a:spcBef>
              <a:buSzPct val="100000"/>
            </a:pPr>
            <a:r>
              <a:rPr lang="en-US" sz="1200" dirty="0"/>
              <a:t>Insured losses</a:t>
            </a:r>
            <a:br>
              <a:rPr lang="en-US" sz="1200" dirty="0"/>
            </a:br>
            <a:r>
              <a:rPr lang="en-US" sz="1200" dirty="0"/>
              <a:t>Overall losses</a:t>
            </a:r>
          </a:p>
        </p:txBody>
      </p:sp>
      <p:sp>
        <p:nvSpPr>
          <p:cNvPr id="35" name="TextBox 34"/>
          <p:cNvSpPr txBox="1"/>
          <p:nvPr/>
        </p:nvSpPr>
        <p:spPr>
          <a:xfrm>
            <a:off x="2217206" y="3889909"/>
            <a:ext cx="76944" cy="184666"/>
          </a:xfrm>
          <a:prstGeom prst="rect">
            <a:avLst/>
          </a:prstGeom>
          <a:noFill/>
        </p:spPr>
        <p:txBody>
          <a:bodyPr vert="horz" wrap="none" lIns="0" tIns="0" rIns="0" bIns="0" rtlCol="0">
            <a:spAutoFit/>
          </a:bodyPr>
          <a:lstStyle/>
          <a:p>
            <a:pPr>
              <a:spcBef>
                <a:spcPts val="200"/>
              </a:spcBef>
              <a:buSzPct val="100000"/>
            </a:pPr>
            <a:r>
              <a:rPr lang="en-US" sz="1200" dirty="0"/>
              <a:t>0</a:t>
            </a:r>
          </a:p>
        </p:txBody>
      </p:sp>
      <p:sp>
        <p:nvSpPr>
          <p:cNvPr id="36" name="TextBox 35"/>
          <p:cNvSpPr txBox="1"/>
          <p:nvPr/>
        </p:nvSpPr>
        <p:spPr>
          <a:xfrm>
            <a:off x="2649275" y="3889909"/>
            <a:ext cx="307778" cy="184666"/>
          </a:xfrm>
          <a:prstGeom prst="rect">
            <a:avLst/>
          </a:prstGeom>
          <a:noFill/>
        </p:spPr>
        <p:txBody>
          <a:bodyPr vert="horz" wrap="none" lIns="0" tIns="0" rIns="0" bIns="0" rtlCol="0">
            <a:spAutoFit/>
          </a:bodyPr>
          <a:lstStyle/>
          <a:p>
            <a:pPr algn="ctr">
              <a:spcBef>
                <a:spcPts val="200"/>
              </a:spcBef>
              <a:buSzPct val="100000"/>
            </a:pPr>
            <a:r>
              <a:rPr lang="en-US" sz="1200" dirty="0"/>
              <a:t>$500</a:t>
            </a:r>
          </a:p>
        </p:txBody>
      </p:sp>
      <p:sp>
        <p:nvSpPr>
          <p:cNvPr id="37" name="TextBox 36"/>
          <p:cNvSpPr txBox="1"/>
          <p:nvPr/>
        </p:nvSpPr>
        <p:spPr>
          <a:xfrm>
            <a:off x="3161410" y="3889909"/>
            <a:ext cx="384722" cy="184666"/>
          </a:xfrm>
          <a:prstGeom prst="rect">
            <a:avLst/>
          </a:prstGeom>
          <a:noFill/>
        </p:spPr>
        <p:txBody>
          <a:bodyPr vert="horz" wrap="none" lIns="0" tIns="0" rIns="0" bIns="0" rtlCol="0">
            <a:spAutoFit/>
          </a:bodyPr>
          <a:lstStyle/>
          <a:p>
            <a:pPr algn="ctr">
              <a:spcBef>
                <a:spcPts val="200"/>
              </a:spcBef>
              <a:buSzPct val="100000"/>
            </a:pPr>
            <a:r>
              <a:rPr lang="en-US" sz="1200" dirty="0"/>
              <a:t>$1000</a:t>
            </a:r>
          </a:p>
        </p:txBody>
      </p:sp>
      <p:sp>
        <p:nvSpPr>
          <p:cNvPr id="38" name="TextBox 37"/>
          <p:cNvSpPr txBox="1"/>
          <p:nvPr/>
        </p:nvSpPr>
        <p:spPr>
          <a:xfrm>
            <a:off x="3673545" y="3889909"/>
            <a:ext cx="384722" cy="184666"/>
          </a:xfrm>
          <a:prstGeom prst="rect">
            <a:avLst/>
          </a:prstGeom>
          <a:noFill/>
        </p:spPr>
        <p:txBody>
          <a:bodyPr vert="horz" wrap="none" lIns="0" tIns="0" rIns="0" bIns="0" rtlCol="0">
            <a:spAutoFit/>
          </a:bodyPr>
          <a:lstStyle/>
          <a:p>
            <a:pPr algn="ctr">
              <a:spcBef>
                <a:spcPts val="200"/>
              </a:spcBef>
              <a:buSzPct val="100000"/>
            </a:pPr>
            <a:r>
              <a:rPr lang="en-US" sz="1200" dirty="0"/>
              <a:t>$1500</a:t>
            </a:r>
          </a:p>
        </p:txBody>
      </p:sp>
      <p:sp>
        <p:nvSpPr>
          <p:cNvPr id="39" name="TextBox 38"/>
          <p:cNvSpPr txBox="1"/>
          <p:nvPr/>
        </p:nvSpPr>
        <p:spPr>
          <a:xfrm>
            <a:off x="4242647" y="3889909"/>
            <a:ext cx="423194" cy="184666"/>
          </a:xfrm>
          <a:prstGeom prst="rect">
            <a:avLst/>
          </a:prstGeom>
          <a:noFill/>
        </p:spPr>
        <p:txBody>
          <a:bodyPr vert="horz" wrap="none" lIns="0" tIns="0" rIns="0" bIns="0" rtlCol="0">
            <a:spAutoFit/>
          </a:bodyPr>
          <a:lstStyle/>
          <a:p>
            <a:pPr algn="ctr">
              <a:spcBef>
                <a:spcPts val="200"/>
              </a:spcBef>
              <a:buSzPct val="100000"/>
            </a:pPr>
            <a:r>
              <a:rPr lang="en-US" sz="1200" dirty="0"/>
              <a:t>$2,000</a:t>
            </a:r>
          </a:p>
        </p:txBody>
      </p:sp>
      <p:sp>
        <p:nvSpPr>
          <p:cNvPr id="40" name="TextBox 39"/>
          <p:cNvSpPr txBox="1"/>
          <p:nvPr/>
        </p:nvSpPr>
        <p:spPr>
          <a:xfrm>
            <a:off x="4811749" y="3889909"/>
            <a:ext cx="423194" cy="184666"/>
          </a:xfrm>
          <a:prstGeom prst="rect">
            <a:avLst/>
          </a:prstGeom>
          <a:noFill/>
        </p:spPr>
        <p:txBody>
          <a:bodyPr vert="horz" wrap="none" lIns="0" tIns="0" rIns="0" bIns="0" rtlCol="0">
            <a:spAutoFit/>
          </a:bodyPr>
          <a:lstStyle/>
          <a:p>
            <a:pPr algn="ctr">
              <a:spcBef>
                <a:spcPts val="200"/>
              </a:spcBef>
              <a:buSzPct val="100000"/>
            </a:pPr>
            <a:r>
              <a:rPr lang="en-US" sz="1200" dirty="0"/>
              <a:t>$2,500</a:t>
            </a:r>
          </a:p>
        </p:txBody>
      </p:sp>
      <p:sp>
        <p:nvSpPr>
          <p:cNvPr id="41" name="TextBox 40"/>
          <p:cNvSpPr txBox="1"/>
          <p:nvPr/>
        </p:nvSpPr>
        <p:spPr>
          <a:xfrm>
            <a:off x="5380851" y="3889909"/>
            <a:ext cx="423194" cy="184666"/>
          </a:xfrm>
          <a:prstGeom prst="rect">
            <a:avLst/>
          </a:prstGeom>
          <a:noFill/>
        </p:spPr>
        <p:txBody>
          <a:bodyPr vert="horz" wrap="none" lIns="0" tIns="0" rIns="0" bIns="0" rtlCol="0">
            <a:spAutoFit/>
          </a:bodyPr>
          <a:lstStyle/>
          <a:p>
            <a:pPr algn="ctr">
              <a:spcBef>
                <a:spcPts val="200"/>
              </a:spcBef>
              <a:buSzPct val="100000"/>
            </a:pPr>
            <a:r>
              <a:rPr lang="en-US" sz="1200" dirty="0"/>
              <a:t>$3,000</a:t>
            </a:r>
          </a:p>
        </p:txBody>
      </p:sp>
      <p:sp>
        <p:nvSpPr>
          <p:cNvPr id="42" name="TextBox 41"/>
          <p:cNvSpPr txBox="1"/>
          <p:nvPr/>
        </p:nvSpPr>
        <p:spPr>
          <a:xfrm>
            <a:off x="5916085" y="3889909"/>
            <a:ext cx="423194" cy="184666"/>
          </a:xfrm>
          <a:prstGeom prst="rect">
            <a:avLst/>
          </a:prstGeom>
          <a:noFill/>
        </p:spPr>
        <p:txBody>
          <a:bodyPr vert="horz" wrap="none" lIns="0" tIns="0" rIns="0" bIns="0" rtlCol="0">
            <a:spAutoFit/>
          </a:bodyPr>
          <a:lstStyle/>
          <a:p>
            <a:pPr algn="ctr">
              <a:spcBef>
                <a:spcPts val="200"/>
              </a:spcBef>
              <a:buSzPct val="100000"/>
            </a:pPr>
            <a:r>
              <a:rPr lang="en-US" sz="1200" dirty="0"/>
              <a:t>$3,500</a:t>
            </a:r>
          </a:p>
        </p:txBody>
      </p:sp>
      <p:sp>
        <p:nvSpPr>
          <p:cNvPr id="43" name="TextBox 42"/>
          <p:cNvSpPr txBox="1"/>
          <p:nvPr/>
        </p:nvSpPr>
        <p:spPr>
          <a:xfrm>
            <a:off x="6451319" y="3889909"/>
            <a:ext cx="423194" cy="184666"/>
          </a:xfrm>
          <a:prstGeom prst="rect">
            <a:avLst/>
          </a:prstGeom>
          <a:noFill/>
        </p:spPr>
        <p:txBody>
          <a:bodyPr vert="horz" wrap="none" lIns="0" tIns="0" rIns="0" bIns="0" rtlCol="0">
            <a:spAutoFit/>
          </a:bodyPr>
          <a:lstStyle/>
          <a:p>
            <a:pPr algn="ctr">
              <a:spcBef>
                <a:spcPts val="200"/>
              </a:spcBef>
              <a:buSzPct val="100000"/>
            </a:pPr>
            <a:r>
              <a:rPr lang="en-US" sz="1200" dirty="0"/>
              <a:t>$4,000</a:t>
            </a:r>
          </a:p>
        </p:txBody>
      </p:sp>
    </p:spTree>
    <p:extLst>
      <p:ext uri="{BB962C8B-B14F-4D97-AF65-F5344CB8AC3E}">
        <p14:creationId xmlns:p14="http://schemas.microsoft.com/office/powerpoint/2010/main" val="28259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Induced Earthquakes </a:t>
            </a:r>
            <a:endParaRPr lang="en-US" dirty="0"/>
          </a:p>
        </p:txBody>
      </p:sp>
      <p:sp>
        <p:nvSpPr>
          <p:cNvPr id="3" name="Text Placeholder 2"/>
          <p:cNvSpPr>
            <a:spLocks noGrp="1"/>
          </p:cNvSpPr>
          <p:nvPr>
            <p:ph type="body" sz="quarter" idx="13"/>
          </p:nvPr>
        </p:nvSpPr>
        <p:spPr/>
        <p:txBody>
          <a:bodyPr/>
          <a:lstStyle/>
          <a:p>
            <a:r>
              <a:rPr lang="en-US" dirty="0"/>
              <a:t>Oklahoma earthquakes magnitude 3.0 and greater</a:t>
            </a:r>
          </a:p>
        </p:txBody>
      </p:sp>
      <p:graphicFrame>
        <p:nvGraphicFramePr>
          <p:cNvPr id="8" name="Chart 7"/>
          <p:cNvGraphicFramePr/>
          <p:nvPr>
            <p:extLst>
              <p:ext uri="{D42A27DB-BD31-4B8C-83A1-F6EECF244321}">
                <p14:modId xmlns:p14="http://schemas.microsoft.com/office/powerpoint/2010/main" val="1351746729"/>
              </p:ext>
            </p:extLst>
          </p:nvPr>
        </p:nvGraphicFramePr>
        <p:xfrm>
          <a:off x="268812" y="1723003"/>
          <a:ext cx="8505301" cy="226399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418673" y="1323432"/>
            <a:ext cx="1792157" cy="184666"/>
          </a:xfrm>
          <a:prstGeom prst="rect">
            <a:avLst/>
          </a:prstGeom>
          <a:noFill/>
        </p:spPr>
        <p:txBody>
          <a:bodyPr vert="horz" wrap="none" lIns="0" tIns="0" rIns="0" bIns="0" rtlCol="0">
            <a:spAutoFit/>
          </a:bodyPr>
          <a:lstStyle/>
          <a:p>
            <a:pPr>
              <a:spcBef>
                <a:spcPts val="200"/>
              </a:spcBef>
              <a:buSzPct val="100000"/>
            </a:pPr>
            <a:r>
              <a:rPr lang="en-US" sz="1200" dirty="0"/>
              <a:t>Includes 30 quakes M4.0-4.7</a:t>
            </a:r>
          </a:p>
        </p:txBody>
      </p:sp>
      <p:sp>
        <p:nvSpPr>
          <p:cNvPr id="11" name="TextBox 10"/>
          <p:cNvSpPr txBox="1"/>
          <p:nvPr/>
        </p:nvSpPr>
        <p:spPr>
          <a:xfrm>
            <a:off x="4988610" y="1572977"/>
            <a:ext cx="1792157" cy="184666"/>
          </a:xfrm>
          <a:prstGeom prst="rect">
            <a:avLst/>
          </a:prstGeom>
          <a:noFill/>
        </p:spPr>
        <p:txBody>
          <a:bodyPr vert="horz" wrap="none" lIns="0" tIns="0" rIns="0" bIns="0" rtlCol="0">
            <a:spAutoFit/>
          </a:bodyPr>
          <a:lstStyle/>
          <a:p>
            <a:pPr>
              <a:spcBef>
                <a:spcPts val="200"/>
              </a:spcBef>
              <a:buSzPct val="100000"/>
            </a:pPr>
            <a:r>
              <a:rPr lang="en-US" sz="1200" dirty="0"/>
              <a:t>Includes 15 quakes M4.0-4.4</a:t>
            </a:r>
          </a:p>
        </p:txBody>
      </p:sp>
      <p:cxnSp>
        <p:nvCxnSpPr>
          <p:cNvPr id="13" name="Straight Arrow Connector 12"/>
          <p:cNvCxnSpPr/>
          <p:nvPr/>
        </p:nvCxnSpPr>
        <p:spPr>
          <a:xfrm>
            <a:off x="7227764" y="1432699"/>
            <a:ext cx="553109" cy="758051"/>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11865" y="1681293"/>
            <a:ext cx="553109" cy="758051"/>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6541" y="2327789"/>
            <a:ext cx="2725105" cy="184666"/>
          </a:xfrm>
          <a:prstGeom prst="rect">
            <a:avLst/>
          </a:prstGeom>
          <a:noFill/>
        </p:spPr>
        <p:txBody>
          <a:bodyPr vert="horz" wrap="none" lIns="0" tIns="0" rIns="0" bIns="0" rtlCol="0">
            <a:spAutoFit/>
          </a:bodyPr>
          <a:lstStyle/>
          <a:p>
            <a:pPr>
              <a:spcBef>
                <a:spcPts val="200"/>
              </a:spcBef>
              <a:buSzPct val="100000"/>
            </a:pPr>
            <a:r>
              <a:rPr lang="en-US" sz="1200" dirty="0"/>
              <a:t>Includes 20 quakes M4.0-5.1; 1 </a:t>
            </a:r>
            <a:r>
              <a:rPr lang="en-US" sz="1200" dirty="0">
                <a:solidFill>
                  <a:schemeClr val="accent1"/>
                </a:solidFill>
              </a:rPr>
              <a:t>quake M5.8</a:t>
            </a:r>
          </a:p>
        </p:txBody>
      </p:sp>
      <p:cxnSp>
        <p:nvCxnSpPr>
          <p:cNvPr id="17" name="Straight Arrow Connector 16"/>
          <p:cNvCxnSpPr/>
          <p:nvPr/>
        </p:nvCxnSpPr>
        <p:spPr>
          <a:xfrm>
            <a:off x="6692906" y="2437056"/>
            <a:ext cx="1622824" cy="665718"/>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96989" y="2609840"/>
            <a:ext cx="2648161" cy="184666"/>
          </a:xfrm>
          <a:prstGeom prst="rect">
            <a:avLst/>
          </a:prstGeom>
          <a:noFill/>
        </p:spPr>
        <p:txBody>
          <a:bodyPr vert="horz" wrap="none" lIns="0" tIns="0" rIns="0" bIns="0" rtlCol="0">
            <a:spAutoFit/>
          </a:bodyPr>
          <a:lstStyle/>
          <a:p>
            <a:pPr>
              <a:spcBef>
                <a:spcPts val="200"/>
              </a:spcBef>
              <a:buSzPct val="100000"/>
            </a:pPr>
            <a:r>
              <a:rPr lang="en-US" sz="1200" dirty="0"/>
              <a:t>Includes 3 quakes M4.0-4.8; 1 quake M5.6</a:t>
            </a:r>
          </a:p>
        </p:txBody>
      </p:sp>
      <p:cxnSp>
        <p:nvCxnSpPr>
          <p:cNvPr id="20" name="Straight Arrow Connector 19"/>
          <p:cNvCxnSpPr/>
          <p:nvPr/>
        </p:nvCxnSpPr>
        <p:spPr>
          <a:xfrm>
            <a:off x="5645150" y="2718156"/>
            <a:ext cx="404950" cy="547852"/>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48787" y="2609840"/>
            <a:ext cx="662041" cy="184666"/>
          </a:xfrm>
          <a:prstGeom prst="rect">
            <a:avLst/>
          </a:prstGeom>
          <a:noFill/>
        </p:spPr>
        <p:txBody>
          <a:bodyPr vert="horz" wrap="none" lIns="0" tIns="0" rIns="0" bIns="0" rtlCol="0">
            <a:spAutoFit/>
          </a:bodyPr>
          <a:lstStyle/>
          <a:p>
            <a:pPr>
              <a:spcBef>
                <a:spcPts val="200"/>
              </a:spcBef>
              <a:buSzPct val="100000"/>
            </a:pPr>
            <a:r>
              <a:rPr lang="en-US" sz="1200" dirty="0"/>
              <a:t>~1.6 / year</a:t>
            </a:r>
          </a:p>
        </p:txBody>
      </p:sp>
      <p:cxnSp>
        <p:nvCxnSpPr>
          <p:cNvPr id="23" name="Straight Arrow Connector 22"/>
          <p:cNvCxnSpPr/>
          <p:nvPr/>
        </p:nvCxnSpPr>
        <p:spPr>
          <a:xfrm flipH="1">
            <a:off x="1183979" y="2794506"/>
            <a:ext cx="168805" cy="547852"/>
          </a:xfrm>
          <a:prstGeom prst="straightConnector1">
            <a:avLst/>
          </a:prstGeom>
          <a:ln>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cstate="email">
            <a:lum bright="-100000"/>
            <a:extLst>
              <a:ext uri="{28A0092B-C50C-407E-A947-70E740481C1C}">
                <a14:useLocalDpi xmlns:a14="http://schemas.microsoft.com/office/drawing/2010/main"/>
              </a:ext>
            </a:extLst>
          </a:blip>
          <a:srcRect/>
          <a:stretch/>
        </p:blipFill>
        <p:spPr>
          <a:xfrm>
            <a:off x="1295406" y="1831088"/>
            <a:ext cx="728669" cy="200909"/>
          </a:xfrm>
          <a:prstGeom prst="rect">
            <a:avLst/>
          </a:prstGeom>
        </p:spPr>
      </p:pic>
      <p:sp>
        <p:nvSpPr>
          <p:cNvPr id="26" name="TextBox 25"/>
          <p:cNvSpPr txBox="1"/>
          <p:nvPr/>
        </p:nvSpPr>
        <p:spPr>
          <a:xfrm>
            <a:off x="385889" y="4282566"/>
            <a:ext cx="5560219" cy="285265"/>
          </a:xfrm>
          <a:prstGeom prst="rect">
            <a:avLst/>
          </a:prstGeom>
          <a:noFill/>
        </p:spPr>
        <p:txBody>
          <a:bodyPr wrap="square" lIns="0" rtlCol="0">
            <a:noAutofit/>
          </a:bodyPr>
          <a:lstStyle/>
          <a:p>
            <a:pPr>
              <a:lnSpc>
                <a:spcPct val="90000"/>
              </a:lnSpc>
              <a:spcBef>
                <a:spcPts val="900"/>
              </a:spcBef>
              <a:buClr>
                <a:srgbClr val="337DBE"/>
              </a:buClr>
              <a:buSzPct val="77000"/>
            </a:pPr>
            <a:r>
              <a:rPr lang="en-US" sz="800" dirty="0"/>
              <a:t>Source: USGS-NEIC </a:t>
            </a:r>
            <a:r>
              <a:rPr lang="en-US" sz="800" dirty="0" err="1"/>
              <a:t>ComCat</a:t>
            </a:r>
            <a:r>
              <a:rPr lang="en-US" sz="800" dirty="0"/>
              <a:t> &amp; Oklahoma Geological Survey; Preliminary as of Dec. 31, 2016</a:t>
            </a:r>
          </a:p>
        </p:txBody>
      </p:sp>
      <p:sp>
        <p:nvSpPr>
          <p:cNvPr id="27" name="TextBox 26"/>
          <p:cNvSpPr txBox="1"/>
          <p:nvPr/>
        </p:nvSpPr>
        <p:spPr>
          <a:xfrm>
            <a:off x="4429283" y="3710000"/>
            <a:ext cx="284373" cy="184666"/>
          </a:xfrm>
          <a:prstGeom prst="rect">
            <a:avLst/>
          </a:prstGeom>
          <a:noFill/>
        </p:spPr>
        <p:txBody>
          <a:bodyPr vert="horz" wrap="none" lIns="0" tIns="0" rIns="0" bIns="0" rtlCol="0">
            <a:spAutoFit/>
          </a:bodyPr>
          <a:lstStyle/>
          <a:p>
            <a:pPr>
              <a:spcBef>
                <a:spcPts val="200"/>
              </a:spcBef>
              <a:buSzPct val="100000"/>
            </a:pPr>
            <a:r>
              <a:rPr lang="en-US" sz="1200" dirty="0"/>
              <a:t>Year</a:t>
            </a:r>
          </a:p>
        </p:txBody>
      </p:sp>
      <p:sp>
        <p:nvSpPr>
          <p:cNvPr id="29" name="Speech Bubble: Rectangle 3"/>
          <p:cNvSpPr/>
          <p:nvPr/>
        </p:nvSpPr>
        <p:spPr>
          <a:xfrm>
            <a:off x="378087" y="3970897"/>
            <a:ext cx="8386763" cy="242653"/>
          </a:xfrm>
          <a:prstGeom prst="wedgeRectCallout">
            <a:avLst>
              <a:gd name="adj1" fmla="val -21225"/>
              <a:gd name="adj2" fmla="val 493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r>
              <a:rPr lang="en-US" sz="1200" dirty="0">
                <a:solidFill>
                  <a:schemeClr val="bg1"/>
                </a:solidFill>
              </a:rPr>
              <a:t>Earthquake insurance take-up rates increased by over 300 percent from 2006 to 2015  in Oklahoma</a:t>
            </a:r>
          </a:p>
        </p:txBody>
      </p:sp>
      <p:sp>
        <p:nvSpPr>
          <p:cNvPr id="21" name="Text Placeholder 7"/>
          <p:cNvSpPr txBox="1">
            <a:spLocks/>
          </p:cNvSpPr>
          <p:nvPr/>
        </p:nvSpPr>
        <p:spPr>
          <a:xfrm>
            <a:off x="268812" y="1248967"/>
            <a:ext cx="5156345" cy="315515"/>
          </a:xfrm>
          <a:prstGeom prst="rect">
            <a:avLst/>
          </a:prstGeom>
        </p:spPr>
        <p:txBody>
          <a:bodyPr/>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buNone/>
            </a:pPr>
            <a:r>
              <a:rPr lang="en-US" sz="2000" i="1" dirty="0"/>
              <a:t>Number of earthquakes per year</a:t>
            </a:r>
          </a:p>
        </p:txBody>
      </p:sp>
    </p:spTree>
    <p:extLst>
      <p:ext uri="{BB962C8B-B14F-4D97-AF65-F5344CB8AC3E}">
        <p14:creationId xmlns:p14="http://schemas.microsoft.com/office/powerpoint/2010/main" val="207318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Insurance Solutions on Risk Mitigation &amp; Resilience </a:t>
            </a:r>
            <a:endParaRPr lang="en-US" dirty="0"/>
          </a:p>
        </p:txBody>
      </p:sp>
      <p:sp>
        <p:nvSpPr>
          <p:cNvPr id="5" name="Text Placeholder 4"/>
          <p:cNvSpPr>
            <a:spLocks noGrp="1"/>
          </p:cNvSpPr>
          <p:nvPr>
            <p:ph type="body" sz="quarter" idx="4294967295"/>
          </p:nvPr>
        </p:nvSpPr>
        <p:spPr>
          <a:xfrm>
            <a:off x="387350" y="4320351"/>
            <a:ext cx="7681912" cy="312737"/>
          </a:xfrm>
          <a:noFill/>
        </p:spPr>
        <p:txBody>
          <a:bodyPr wrap="square" lIns="0" rtlCol="0">
            <a:noAutofit/>
          </a:bodyPr>
          <a:lstStyle/>
          <a:p>
            <a:pPr marL="0" indent="0">
              <a:lnSpc>
                <a:spcPct val="90000"/>
              </a:lnSpc>
              <a:spcBef>
                <a:spcPts val="900"/>
              </a:spcBef>
              <a:buClr>
                <a:srgbClr val="337DBE"/>
              </a:buClr>
              <a:buSzPct val="77000"/>
              <a:buNone/>
            </a:pPr>
            <a:r>
              <a:rPr lang="en-US" sz="800" dirty="0">
                <a:solidFill>
                  <a:schemeClr val="tx1"/>
                </a:solidFill>
                <a:cs typeface="+mn-cs"/>
              </a:rPr>
              <a:t>Creating a Resilience Movement: The Time Is Right for Informed Policies, Platforms and Practices to Safeguard Our Communities, Sean Kevelighan, LinkedIn op-ed.</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0052" y="2871731"/>
            <a:ext cx="1645920" cy="820035"/>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8181" y="1309158"/>
            <a:ext cx="1645920" cy="871627"/>
          </a:xfrm>
          <a:prstGeom prst="rect">
            <a:avLst/>
          </a:prstGeom>
        </p:spPr>
      </p:pic>
      <p:pic>
        <p:nvPicPr>
          <p:cNvPr id="13" name="Picture 4" descr="https://scontent-lga3-1.xx.fbcdn.net/v/t1.0-1/p320x320/12193601_10153813064229724_4555811845963298930_n.png?oh=1633a66dbd49b1a5cb5bb23ef25277a9&amp;oe=5A06778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90052" y="1309158"/>
            <a:ext cx="128016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scontent-lga3-1.xx.fbcdn.net/v/t1.0-1/p320x320/12376662_10154054078044812_811910945463606884_n.jpg?oh=fb6b1f39c1af84c1b6c9a7350cd698ba&amp;oe=5A0CF83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43941" y="2411606"/>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7350" y="1210736"/>
            <a:ext cx="4591050" cy="1907628"/>
          </a:xfrm>
          <a:prstGeom prst="rect">
            <a:avLst/>
          </a:prstGeom>
          <a:noFill/>
        </p:spPr>
        <p:txBody>
          <a:bodyPr wrap="square" rtlCol="0">
            <a:noAutofit/>
          </a:bodyPr>
          <a:lstStyle/>
          <a:p>
            <a:pPr>
              <a:lnSpc>
                <a:spcPct val="90000"/>
              </a:lnSpc>
              <a:spcBef>
                <a:spcPts val="1200"/>
              </a:spcBef>
              <a:buClr>
                <a:srgbClr val="337DBE"/>
              </a:buClr>
              <a:buSzPct val="77000"/>
            </a:pPr>
            <a:r>
              <a:rPr lang="en-US" sz="2000" i="1" dirty="0"/>
              <a:t>“</a:t>
            </a:r>
            <a:r>
              <a:rPr lang="en-US" i="1" dirty="0"/>
              <a:t>The industry collaborates with a range of private and public organizations to research effective responses that reinforce financial, institutional and community resilience.”</a:t>
            </a:r>
            <a:endParaRPr lang="en-US" sz="2000" i="1" dirty="0"/>
          </a:p>
        </p:txBody>
      </p:sp>
    </p:spTree>
    <p:extLst>
      <p:ext uri="{BB962C8B-B14F-4D97-AF65-F5344CB8AC3E}">
        <p14:creationId xmlns:p14="http://schemas.microsoft.com/office/powerpoint/2010/main" val="118141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Insurance: </a:t>
            </a:r>
            <a:br>
              <a:rPr lang="en-US" dirty="0"/>
            </a:br>
            <a:r>
              <a:rPr lang="en-US" dirty="0"/>
              <a:t>Leading Through Disruption </a:t>
            </a:r>
          </a:p>
        </p:txBody>
      </p:sp>
      <p:sp>
        <p:nvSpPr>
          <p:cNvPr id="3" name="Text Placeholder 2"/>
          <p:cNvSpPr>
            <a:spLocks noGrp="1"/>
          </p:cNvSpPr>
          <p:nvPr>
            <p:ph type="body" idx="1"/>
          </p:nvPr>
        </p:nvSpPr>
        <p:spPr/>
        <p:txBody>
          <a:bodyPr/>
          <a:lstStyle/>
          <a:p>
            <a:endParaRPr lang="en-US"/>
          </a:p>
        </p:txBody>
      </p:sp>
      <p:sp>
        <p:nvSpPr>
          <p:cNvPr id="2" name="TextBox 1"/>
          <p:cNvSpPr txBox="1"/>
          <p:nvPr/>
        </p:nvSpPr>
        <p:spPr>
          <a:xfrm>
            <a:off x="3237470" y="2310713"/>
            <a:ext cx="685800" cy="685800"/>
          </a:xfrm>
          <a:prstGeom prst="rect">
            <a:avLst/>
          </a:prstGeom>
          <a:noFill/>
        </p:spPr>
        <p:txBody>
          <a:bodyPr wrap="none" rtlCol="0">
            <a:noAutofit/>
          </a:bodyPr>
          <a:lstStyle/>
          <a:p>
            <a:pPr marL="219456" indent="-219456">
              <a:lnSpc>
                <a:spcPct val="90000"/>
              </a:lnSpc>
              <a:spcBef>
                <a:spcPts val="900"/>
              </a:spcBef>
              <a:buClr>
                <a:srgbClr val="337DBE"/>
              </a:buClr>
              <a:buSzPct val="77000"/>
              <a:buFont typeface="Wingdings 3" panose="05040102010807070707" pitchFamily="18" charset="2"/>
              <a:buChar char=""/>
            </a:pPr>
            <a:endParaRPr lang="en-US" sz="1500" dirty="0"/>
          </a:p>
        </p:txBody>
      </p:sp>
    </p:spTree>
    <p:custDataLst>
      <p:tags r:id="rId1"/>
    </p:custDataLst>
    <p:extLst>
      <p:ext uri="{BB962C8B-B14F-4D97-AF65-F5344CB8AC3E}">
        <p14:creationId xmlns:p14="http://schemas.microsoft.com/office/powerpoint/2010/main" val="300228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Insurance Leadership </a:t>
            </a:r>
          </a:p>
        </p:txBody>
      </p:sp>
      <p:sp>
        <p:nvSpPr>
          <p:cNvPr id="8" name="Rectangle 7"/>
          <p:cNvSpPr/>
          <p:nvPr/>
        </p:nvSpPr>
        <p:spPr bwMode="gray">
          <a:xfrm>
            <a:off x="938746" y="865188"/>
            <a:ext cx="2329395" cy="442912"/>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a:lnSpc>
                <a:spcPct val="85000"/>
              </a:lnSpc>
            </a:pPr>
            <a:r>
              <a:rPr lang="en-US" sz="1600" dirty="0">
                <a:solidFill>
                  <a:schemeClr val="bg1"/>
                </a:solidFill>
              </a:rPr>
              <a:t>Sustainable</a:t>
            </a:r>
            <a:br>
              <a:rPr lang="en-US" sz="1600" dirty="0">
                <a:solidFill>
                  <a:schemeClr val="bg1"/>
                </a:solidFill>
              </a:rPr>
            </a:br>
            <a:r>
              <a:rPr lang="en-US" sz="1600" dirty="0">
                <a:solidFill>
                  <a:schemeClr val="bg1"/>
                </a:solidFill>
              </a:rPr>
              <a:t>Business Model</a:t>
            </a:r>
          </a:p>
        </p:txBody>
      </p:sp>
      <p:sp>
        <p:nvSpPr>
          <p:cNvPr id="9" name="Rectangle 8"/>
          <p:cNvSpPr/>
          <p:nvPr/>
        </p:nvSpPr>
        <p:spPr bwMode="gray">
          <a:xfrm>
            <a:off x="3411001" y="865188"/>
            <a:ext cx="2329395" cy="442912"/>
          </a:xfrm>
          <a:prstGeom prst="rect">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a:lnSpc>
                <a:spcPct val="85000"/>
              </a:lnSpc>
            </a:pPr>
            <a:r>
              <a:rPr lang="en-US" sz="1600" dirty="0">
                <a:solidFill>
                  <a:schemeClr val="bg1"/>
                </a:solidFill>
              </a:rPr>
              <a:t>Strong Jobs</a:t>
            </a:r>
            <a:br>
              <a:rPr lang="en-US" sz="1600" dirty="0">
                <a:solidFill>
                  <a:schemeClr val="bg1"/>
                </a:solidFill>
              </a:rPr>
            </a:br>
            <a:r>
              <a:rPr lang="en-US" sz="1600" dirty="0">
                <a:solidFill>
                  <a:schemeClr val="bg1"/>
                </a:solidFill>
              </a:rPr>
              <a:t>Pool / Provider</a:t>
            </a:r>
          </a:p>
        </p:txBody>
      </p:sp>
      <p:sp>
        <p:nvSpPr>
          <p:cNvPr id="10" name="Rectangle 9"/>
          <p:cNvSpPr/>
          <p:nvPr/>
        </p:nvSpPr>
        <p:spPr bwMode="gray">
          <a:xfrm>
            <a:off x="5883256" y="865188"/>
            <a:ext cx="2329395" cy="442912"/>
          </a:xfrm>
          <a:prstGeom prst="rect">
            <a:avLst/>
          </a:prstGeom>
          <a:solidFill>
            <a:srgbClr val="63666A"/>
          </a:solidFill>
          <a:ln w="19050" algn="ctr">
            <a:solidFill>
              <a:srgbClr val="63666A"/>
            </a:solidFill>
            <a:miter lim="800000"/>
            <a:headEnd/>
            <a:tailEnd/>
          </a:ln>
        </p:spPr>
        <p:txBody>
          <a:bodyPr wrap="square" lIns="88900" tIns="88900" rIns="88900" bIns="88900" rtlCol="0" anchor="ctr"/>
          <a:lstStyle/>
          <a:p>
            <a:pPr algn="ctr">
              <a:lnSpc>
                <a:spcPct val="85000"/>
              </a:lnSpc>
            </a:pPr>
            <a:r>
              <a:rPr lang="en-US" sz="1600" dirty="0">
                <a:solidFill>
                  <a:schemeClr val="bg1"/>
                </a:solidFill>
              </a:rPr>
              <a:t>Economic Growth Promoter / Facilitator </a:t>
            </a:r>
          </a:p>
        </p:txBody>
      </p:sp>
      <p:grpSp>
        <p:nvGrpSpPr>
          <p:cNvPr id="728" name="Group 727"/>
          <p:cNvGrpSpPr/>
          <p:nvPr/>
        </p:nvGrpSpPr>
        <p:grpSpPr>
          <a:xfrm>
            <a:off x="938746" y="1302980"/>
            <a:ext cx="2329395" cy="2405420"/>
            <a:chOff x="938746" y="1302980"/>
            <a:chExt cx="2329395" cy="2405420"/>
          </a:xfrm>
        </p:grpSpPr>
        <p:sp>
          <p:nvSpPr>
            <p:cNvPr id="11" name="Rectangle 10"/>
            <p:cNvSpPr/>
            <p:nvPr/>
          </p:nvSpPr>
          <p:spPr bwMode="gray">
            <a:xfrm>
              <a:off x="938746" y="1308100"/>
              <a:ext cx="2329395" cy="2400300"/>
            </a:xfrm>
            <a:prstGeom prst="rect">
              <a:avLst/>
            </a:prstGeom>
            <a:no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4" name="TextBox 13"/>
            <p:cNvSpPr txBox="1"/>
            <p:nvPr/>
          </p:nvSpPr>
          <p:spPr bwMode="gray">
            <a:xfrm>
              <a:off x="1171816" y="1302980"/>
              <a:ext cx="530915" cy="341632"/>
            </a:xfrm>
            <a:prstGeom prst="rect">
              <a:avLst/>
            </a:prstGeom>
            <a:noFill/>
            <a:ln>
              <a:noFill/>
            </a:ln>
          </p:spPr>
          <p:txBody>
            <a:bodyPr wrap="none" lIns="34290" rIns="34290" rtlCol="0">
              <a:spAutoFit/>
            </a:bodyPr>
            <a:lstStyle/>
            <a:p>
              <a:pPr>
                <a:lnSpc>
                  <a:spcPct val="90000"/>
                </a:lnSpc>
                <a:spcBef>
                  <a:spcPts val="900"/>
                </a:spcBef>
                <a:buClr>
                  <a:srgbClr val="337DBE"/>
                </a:buClr>
                <a:buSzPct val="77000"/>
              </a:pPr>
              <a:r>
                <a:rPr lang="en-US" b="1" dirty="0">
                  <a:solidFill>
                    <a:schemeClr val="accent3"/>
                  </a:solidFill>
                </a:rPr>
                <a:t>2010</a:t>
              </a:r>
            </a:p>
          </p:txBody>
        </p:sp>
        <p:cxnSp>
          <p:nvCxnSpPr>
            <p:cNvPr id="227" name="Straight Connector 226"/>
            <p:cNvCxnSpPr/>
            <p:nvPr/>
          </p:nvCxnSpPr>
          <p:spPr bwMode="gray">
            <a:xfrm>
              <a:off x="938746" y="2936882"/>
              <a:ext cx="2329395" cy="0"/>
            </a:xfrm>
            <a:prstGeom prst="line">
              <a:avLst/>
            </a:prstGeom>
            <a:ln w="317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656" name="Group 655"/>
            <p:cNvGrpSpPr/>
            <p:nvPr/>
          </p:nvGrpSpPr>
          <p:grpSpPr>
            <a:xfrm>
              <a:off x="1220350" y="2140113"/>
              <a:ext cx="1721026" cy="789803"/>
              <a:chOff x="957873" y="2140113"/>
              <a:chExt cx="1721026" cy="789803"/>
            </a:xfrm>
          </p:grpSpPr>
          <p:sp>
            <p:nvSpPr>
              <p:cNvPr id="15" name="TextBox 14"/>
              <p:cNvSpPr txBox="1"/>
              <p:nvPr/>
            </p:nvSpPr>
            <p:spPr bwMode="gray">
              <a:xfrm>
                <a:off x="1370528" y="2140113"/>
                <a:ext cx="1308371" cy="313932"/>
              </a:xfrm>
              <a:prstGeom prst="rect">
                <a:avLst/>
              </a:prstGeom>
              <a:noFill/>
              <a:ln>
                <a:noFill/>
              </a:ln>
            </p:spPr>
            <p:txBody>
              <a:bodyPr wrap="none" lIns="34290" rIns="34290" rtlCol="0">
                <a:spAutoFit/>
              </a:bodyPr>
              <a:lstStyle/>
              <a:p>
                <a:pPr algn="r">
                  <a:lnSpc>
                    <a:spcPct val="90000"/>
                  </a:lnSpc>
                  <a:spcBef>
                    <a:spcPts val="900"/>
                  </a:spcBef>
                  <a:buClr>
                    <a:srgbClr val="337DBE"/>
                  </a:buClr>
                  <a:buSzPct val="77000"/>
                </a:pPr>
                <a:r>
                  <a:rPr lang="en-US" sz="1100" b="1" dirty="0">
                    <a:solidFill>
                      <a:schemeClr val="accent3"/>
                    </a:solidFill>
                  </a:rPr>
                  <a:t>Bank failures: </a:t>
                </a:r>
                <a:r>
                  <a:rPr lang="en-US" sz="1600" b="1" dirty="0">
                    <a:solidFill>
                      <a:schemeClr val="accent3"/>
                    </a:solidFill>
                  </a:rPr>
                  <a:t>157</a:t>
                </a:r>
              </a:p>
            </p:txBody>
          </p:sp>
          <p:sp>
            <p:nvSpPr>
              <p:cNvPr id="16" name="TextBox 15"/>
              <p:cNvSpPr txBox="1"/>
              <p:nvPr/>
            </p:nvSpPr>
            <p:spPr bwMode="gray">
              <a:xfrm>
                <a:off x="957873" y="2615984"/>
                <a:ext cx="1718739" cy="313932"/>
              </a:xfrm>
              <a:prstGeom prst="rect">
                <a:avLst/>
              </a:prstGeom>
              <a:noFill/>
              <a:ln>
                <a:noFill/>
              </a:ln>
            </p:spPr>
            <p:txBody>
              <a:bodyPr wrap="none" lIns="34290" rIns="34290" rtlCol="0">
                <a:spAutoFit/>
              </a:bodyPr>
              <a:lstStyle/>
              <a:p>
                <a:pPr algn="r">
                  <a:lnSpc>
                    <a:spcPct val="90000"/>
                  </a:lnSpc>
                  <a:spcBef>
                    <a:spcPts val="900"/>
                  </a:spcBef>
                  <a:buClr>
                    <a:srgbClr val="337DBE"/>
                  </a:buClr>
                  <a:buSzPct val="77000"/>
                </a:pPr>
                <a:r>
                  <a:rPr lang="en-US" sz="1100" b="1" dirty="0">
                    <a:solidFill>
                      <a:schemeClr val="accent3"/>
                    </a:solidFill>
                  </a:rPr>
                  <a:t>Insurance impairments</a:t>
                </a:r>
                <a:r>
                  <a:rPr lang="en-US" sz="1100" b="1" baseline="30000" dirty="0">
                    <a:solidFill>
                      <a:schemeClr val="accent3"/>
                    </a:solidFill>
                  </a:rPr>
                  <a:t>1</a:t>
                </a:r>
                <a:r>
                  <a:rPr lang="en-US" sz="1100" b="1" dirty="0">
                    <a:solidFill>
                      <a:schemeClr val="accent3"/>
                    </a:solidFill>
                  </a:rPr>
                  <a:t>: </a:t>
                </a:r>
                <a:r>
                  <a:rPr lang="en-US" sz="1600" b="1" dirty="0">
                    <a:solidFill>
                      <a:schemeClr val="accent3"/>
                    </a:solidFill>
                  </a:rPr>
                  <a:t>8</a:t>
                </a:r>
              </a:p>
            </p:txBody>
          </p:sp>
          <p:grpSp>
            <p:nvGrpSpPr>
              <p:cNvPr id="439" name="Group 438"/>
              <p:cNvGrpSpPr>
                <a:grpSpLocks noChangeAspect="1"/>
              </p:cNvGrpSpPr>
              <p:nvPr/>
            </p:nvGrpSpPr>
            <p:grpSpPr bwMode="gray">
              <a:xfrm>
                <a:off x="2469729" y="2395090"/>
                <a:ext cx="197601" cy="205740"/>
                <a:chOff x="3097213" y="785813"/>
                <a:chExt cx="2949575" cy="5295900"/>
              </a:xfrm>
            </p:grpSpPr>
            <p:sp>
              <p:nvSpPr>
                <p:cNvPr id="440" name="Freeform 25"/>
                <p:cNvSpPr>
                  <a:spLocks/>
                </p:cNvSpPr>
                <p:nvPr/>
              </p:nvSpPr>
              <p:spPr bwMode="gray">
                <a:xfrm>
                  <a:off x="5580063" y="1019175"/>
                  <a:ext cx="466725" cy="5062538"/>
                </a:xfrm>
                <a:custGeom>
                  <a:avLst/>
                  <a:gdLst>
                    <a:gd name="T0" fmla="*/ 19 w 110"/>
                    <a:gd name="T1" fmla="*/ 128 h 1193"/>
                    <a:gd name="T2" fmla="*/ 19 w 110"/>
                    <a:gd name="T3" fmla="*/ 228 h 1193"/>
                    <a:gd name="T4" fmla="*/ 0 w 110"/>
                    <a:gd name="T5" fmla="*/ 245 h 1193"/>
                    <a:gd name="T6" fmla="*/ 0 w 110"/>
                    <a:gd name="T7" fmla="*/ 320 h 1193"/>
                    <a:gd name="T8" fmla="*/ 19 w 110"/>
                    <a:gd name="T9" fmla="*/ 347 h 1193"/>
                    <a:gd name="T10" fmla="*/ 19 w 110"/>
                    <a:gd name="T11" fmla="*/ 438 h 1193"/>
                    <a:gd name="T12" fmla="*/ 0 w 110"/>
                    <a:gd name="T13" fmla="*/ 464 h 1193"/>
                    <a:gd name="T14" fmla="*/ 0 w 110"/>
                    <a:gd name="T15" fmla="*/ 531 h 1193"/>
                    <a:gd name="T16" fmla="*/ 19 w 110"/>
                    <a:gd name="T17" fmla="*/ 557 h 1193"/>
                    <a:gd name="T18" fmla="*/ 19 w 110"/>
                    <a:gd name="T19" fmla="*/ 657 h 1193"/>
                    <a:gd name="T20" fmla="*/ 0 w 110"/>
                    <a:gd name="T21" fmla="*/ 683 h 1193"/>
                    <a:gd name="T22" fmla="*/ 0 w 110"/>
                    <a:gd name="T23" fmla="*/ 750 h 1193"/>
                    <a:gd name="T24" fmla="*/ 19 w 110"/>
                    <a:gd name="T25" fmla="*/ 776 h 1193"/>
                    <a:gd name="T26" fmla="*/ 19 w 110"/>
                    <a:gd name="T27" fmla="*/ 876 h 1193"/>
                    <a:gd name="T28" fmla="*/ 0 w 110"/>
                    <a:gd name="T29" fmla="*/ 894 h 1193"/>
                    <a:gd name="T30" fmla="*/ 0 w 110"/>
                    <a:gd name="T31" fmla="*/ 969 h 1193"/>
                    <a:gd name="T32" fmla="*/ 19 w 110"/>
                    <a:gd name="T33" fmla="*/ 995 h 1193"/>
                    <a:gd name="T34" fmla="*/ 19 w 110"/>
                    <a:gd name="T35" fmla="*/ 1086 h 1193"/>
                    <a:gd name="T36" fmla="*/ 0 w 110"/>
                    <a:gd name="T37" fmla="*/ 1113 h 1193"/>
                    <a:gd name="T38" fmla="*/ 0 w 110"/>
                    <a:gd name="T39" fmla="*/ 1193 h 1193"/>
                    <a:gd name="T40" fmla="*/ 110 w 110"/>
                    <a:gd name="T41" fmla="*/ 1193 h 1193"/>
                    <a:gd name="T42" fmla="*/ 110 w 110"/>
                    <a:gd name="T43" fmla="*/ 27 h 1193"/>
                    <a:gd name="T44" fmla="*/ 92 w 110"/>
                    <a:gd name="T45" fmla="*/ 0 h 1193"/>
                    <a:gd name="T46" fmla="*/ 0 w 110"/>
                    <a:gd name="T47" fmla="*/ 0 h 1193"/>
                    <a:gd name="T48" fmla="*/ 0 w 110"/>
                    <a:gd name="T49" fmla="*/ 101 h 1193"/>
                    <a:gd name="T50" fmla="*/ 19 w 110"/>
                    <a:gd name="T51" fmla="*/ 12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93">
                      <a:moveTo>
                        <a:pt x="19" y="128"/>
                      </a:moveTo>
                      <a:cubicBezTo>
                        <a:pt x="19" y="228"/>
                        <a:pt x="19" y="228"/>
                        <a:pt x="19" y="228"/>
                      </a:cubicBezTo>
                      <a:cubicBezTo>
                        <a:pt x="19" y="236"/>
                        <a:pt x="12" y="243"/>
                        <a:pt x="0" y="245"/>
                      </a:cubicBezTo>
                      <a:cubicBezTo>
                        <a:pt x="0" y="320"/>
                        <a:pt x="0" y="320"/>
                        <a:pt x="0" y="320"/>
                      </a:cubicBezTo>
                      <a:cubicBezTo>
                        <a:pt x="12" y="323"/>
                        <a:pt x="19" y="332"/>
                        <a:pt x="19" y="347"/>
                      </a:cubicBezTo>
                      <a:cubicBezTo>
                        <a:pt x="19" y="438"/>
                        <a:pt x="19" y="438"/>
                        <a:pt x="19" y="438"/>
                      </a:cubicBezTo>
                      <a:cubicBezTo>
                        <a:pt x="19" y="453"/>
                        <a:pt x="12" y="462"/>
                        <a:pt x="0" y="464"/>
                      </a:cubicBezTo>
                      <a:cubicBezTo>
                        <a:pt x="0" y="531"/>
                        <a:pt x="0" y="531"/>
                        <a:pt x="0" y="531"/>
                      </a:cubicBezTo>
                      <a:cubicBezTo>
                        <a:pt x="12" y="536"/>
                        <a:pt x="19" y="549"/>
                        <a:pt x="19" y="557"/>
                      </a:cubicBezTo>
                      <a:cubicBezTo>
                        <a:pt x="19" y="657"/>
                        <a:pt x="19" y="657"/>
                        <a:pt x="19" y="657"/>
                      </a:cubicBezTo>
                      <a:cubicBezTo>
                        <a:pt x="19" y="665"/>
                        <a:pt x="12" y="678"/>
                        <a:pt x="0" y="683"/>
                      </a:cubicBezTo>
                      <a:cubicBezTo>
                        <a:pt x="0" y="750"/>
                        <a:pt x="0" y="750"/>
                        <a:pt x="0" y="750"/>
                      </a:cubicBezTo>
                      <a:cubicBezTo>
                        <a:pt x="12" y="752"/>
                        <a:pt x="19" y="761"/>
                        <a:pt x="19" y="776"/>
                      </a:cubicBezTo>
                      <a:cubicBezTo>
                        <a:pt x="19" y="876"/>
                        <a:pt x="19" y="876"/>
                        <a:pt x="19" y="876"/>
                      </a:cubicBezTo>
                      <a:cubicBezTo>
                        <a:pt x="19" y="884"/>
                        <a:pt x="12" y="891"/>
                        <a:pt x="0" y="894"/>
                      </a:cubicBezTo>
                      <a:cubicBezTo>
                        <a:pt x="0" y="969"/>
                        <a:pt x="0" y="969"/>
                        <a:pt x="0" y="969"/>
                      </a:cubicBezTo>
                      <a:cubicBezTo>
                        <a:pt x="12" y="971"/>
                        <a:pt x="19" y="980"/>
                        <a:pt x="19" y="995"/>
                      </a:cubicBezTo>
                      <a:cubicBezTo>
                        <a:pt x="19" y="1086"/>
                        <a:pt x="19" y="1086"/>
                        <a:pt x="19" y="1086"/>
                      </a:cubicBezTo>
                      <a:cubicBezTo>
                        <a:pt x="19" y="1101"/>
                        <a:pt x="12" y="1110"/>
                        <a:pt x="0" y="1113"/>
                      </a:cubicBezTo>
                      <a:cubicBezTo>
                        <a:pt x="0" y="1193"/>
                        <a:pt x="0" y="1193"/>
                        <a:pt x="0" y="1193"/>
                      </a:cubicBezTo>
                      <a:cubicBezTo>
                        <a:pt x="110" y="1193"/>
                        <a:pt x="110" y="1193"/>
                        <a:pt x="110" y="1193"/>
                      </a:cubicBezTo>
                      <a:cubicBezTo>
                        <a:pt x="110" y="27"/>
                        <a:pt x="110" y="27"/>
                        <a:pt x="110" y="27"/>
                      </a:cubicBezTo>
                      <a:cubicBezTo>
                        <a:pt x="110" y="9"/>
                        <a:pt x="101" y="0"/>
                        <a:pt x="92" y="0"/>
                      </a:cubicBezTo>
                      <a:cubicBezTo>
                        <a:pt x="51" y="0"/>
                        <a:pt x="21" y="0"/>
                        <a:pt x="0" y="0"/>
                      </a:cubicBezTo>
                      <a:cubicBezTo>
                        <a:pt x="0" y="101"/>
                        <a:pt x="0" y="101"/>
                        <a:pt x="0" y="101"/>
                      </a:cubicBezTo>
                      <a:cubicBezTo>
                        <a:pt x="12" y="104"/>
                        <a:pt x="19" y="113"/>
                        <a:pt x="19" y="128"/>
                      </a:cubicBezTo>
                      <a:close/>
                    </a:path>
                  </a:pathLst>
                </a:custGeom>
                <a:solidFill>
                  <a:srgbClr val="FFFFFF">
                    <a:lumMod val="8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accent3"/>
                    </a:solidFill>
                    <a:effectLst/>
                    <a:uLnTx/>
                    <a:uFillTx/>
                    <a:latin typeface="Arial"/>
                  </a:endParaRPr>
                </a:p>
              </p:txBody>
            </p:sp>
            <p:sp>
              <p:nvSpPr>
                <p:cNvPr id="441" name="Freeform 26"/>
                <p:cNvSpPr>
                  <a:spLocks noEditPoints="1"/>
                </p:cNvSpPr>
                <p:nvPr/>
              </p:nvSpPr>
              <p:spPr bwMode="gray">
                <a:xfrm>
                  <a:off x="3097213" y="785813"/>
                  <a:ext cx="2482850" cy="5295900"/>
                </a:xfrm>
                <a:custGeom>
                  <a:avLst/>
                  <a:gdLst>
                    <a:gd name="T0" fmla="*/ 511 w 584"/>
                    <a:gd name="T1" fmla="*/ 1169 h 1248"/>
                    <a:gd name="T2" fmla="*/ 511 w 584"/>
                    <a:gd name="T3" fmla="*/ 1023 h 1248"/>
                    <a:gd name="T4" fmla="*/ 584 w 584"/>
                    <a:gd name="T5" fmla="*/ 949 h 1248"/>
                    <a:gd name="T6" fmla="*/ 484 w 584"/>
                    <a:gd name="T7" fmla="*/ 931 h 1248"/>
                    <a:gd name="T8" fmla="*/ 575 w 584"/>
                    <a:gd name="T9" fmla="*/ 804 h 1248"/>
                    <a:gd name="T10" fmla="*/ 575 w 584"/>
                    <a:gd name="T11" fmla="*/ 740 h 1248"/>
                    <a:gd name="T12" fmla="*/ 484 w 584"/>
                    <a:gd name="T13" fmla="*/ 612 h 1248"/>
                    <a:gd name="T14" fmla="*/ 584 w 584"/>
                    <a:gd name="T15" fmla="*/ 586 h 1248"/>
                    <a:gd name="T16" fmla="*/ 511 w 584"/>
                    <a:gd name="T17" fmla="*/ 520 h 1248"/>
                    <a:gd name="T18" fmla="*/ 511 w 584"/>
                    <a:gd name="T19" fmla="*/ 374 h 1248"/>
                    <a:gd name="T20" fmla="*/ 584 w 584"/>
                    <a:gd name="T21" fmla="*/ 300 h 1248"/>
                    <a:gd name="T22" fmla="*/ 484 w 584"/>
                    <a:gd name="T23" fmla="*/ 283 h 1248"/>
                    <a:gd name="T24" fmla="*/ 575 w 584"/>
                    <a:gd name="T25" fmla="*/ 155 h 1248"/>
                    <a:gd name="T26" fmla="*/ 529 w 584"/>
                    <a:gd name="T27" fmla="*/ 55 h 1248"/>
                    <a:gd name="T28" fmla="*/ 228 w 584"/>
                    <a:gd name="T29" fmla="*/ 0 h 1248"/>
                    <a:gd name="T30" fmla="*/ 28 w 584"/>
                    <a:gd name="T31" fmla="*/ 55 h 1248"/>
                    <a:gd name="T32" fmla="*/ 584 w 584"/>
                    <a:gd name="T33" fmla="*/ 1248 h 1248"/>
                    <a:gd name="T34" fmla="*/ 192 w 584"/>
                    <a:gd name="T35" fmla="*/ 1169 h 1248"/>
                    <a:gd name="T36" fmla="*/ 101 w 584"/>
                    <a:gd name="T37" fmla="*/ 1050 h 1248"/>
                    <a:gd name="T38" fmla="*/ 219 w 584"/>
                    <a:gd name="T39" fmla="*/ 1050 h 1248"/>
                    <a:gd name="T40" fmla="*/ 192 w 584"/>
                    <a:gd name="T41" fmla="*/ 950 h 1248"/>
                    <a:gd name="T42" fmla="*/ 101 w 584"/>
                    <a:gd name="T43" fmla="*/ 831 h 1248"/>
                    <a:gd name="T44" fmla="*/ 219 w 584"/>
                    <a:gd name="T45" fmla="*/ 831 h 1248"/>
                    <a:gd name="T46" fmla="*/ 192 w 584"/>
                    <a:gd name="T47" fmla="*/ 740 h 1248"/>
                    <a:gd name="T48" fmla="*/ 101 w 584"/>
                    <a:gd name="T49" fmla="*/ 612 h 1248"/>
                    <a:gd name="T50" fmla="*/ 219 w 584"/>
                    <a:gd name="T51" fmla="*/ 612 h 1248"/>
                    <a:gd name="T52" fmla="*/ 192 w 584"/>
                    <a:gd name="T53" fmla="*/ 520 h 1248"/>
                    <a:gd name="T54" fmla="*/ 101 w 584"/>
                    <a:gd name="T55" fmla="*/ 402 h 1248"/>
                    <a:gd name="T56" fmla="*/ 219 w 584"/>
                    <a:gd name="T57" fmla="*/ 402 h 1248"/>
                    <a:gd name="T58" fmla="*/ 192 w 584"/>
                    <a:gd name="T59" fmla="*/ 301 h 1248"/>
                    <a:gd name="T60" fmla="*/ 101 w 584"/>
                    <a:gd name="T61" fmla="*/ 183 h 1248"/>
                    <a:gd name="T62" fmla="*/ 219 w 584"/>
                    <a:gd name="T63" fmla="*/ 183 h 1248"/>
                    <a:gd name="T64" fmla="*/ 383 w 584"/>
                    <a:gd name="T65" fmla="*/ 1169 h 1248"/>
                    <a:gd name="T66" fmla="*/ 292 w 584"/>
                    <a:gd name="T67" fmla="*/ 1050 h 1248"/>
                    <a:gd name="T68" fmla="*/ 411 w 584"/>
                    <a:gd name="T69" fmla="*/ 1050 h 1248"/>
                    <a:gd name="T70" fmla="*/ 383 w 584"/>
                    <a:gd name="T71" fmla="*/ 950 h 1248"/>
                    <a:gd name="T72" fmla="*/ 292 w 584"/>
                    <a:gd name="T73" fmla="*/ 831 h 1248"/>
                    <a:gd name="T74" fmla="*/ 411 w 584"/>
                    <a:gd name="T75" fmla="*/ 831 h 1248"/>
                    <a:gd name="T76" fmla="*/ 383 w 584"/>
                    <a:gd name="T77" fmla="*/ 740 h 1248"/>
                    <a:gd name="T78" fmla="*/ 292 w 584"/>
                    <a:gd name="T79" fmla="*/ 612 h 1248"/>
                    <a:gd name="T80" fmla="*/ 411 w 584"/>
                    <a:gd name="T81" fmla="*/ 612 h 1248"/>
                    <a:gd name="T82" fmla="*/ 383 w 584"/>
                    <a:gd name="T83" fmla="*/ 520 h 1248"/>
                    <a:gd name="T84" fmla="*/ 292 w 584"/>
                    <a:gd name="T85" fmla="*/ 402 h 1248"/>
                    <a:gd name="T86" fmla="*/ 411 w 584"/>
                    <a:gd name="T87" fmla="*/ 402 h 1248"/>
                    <a:gd name="T88" fmla="*/ 383 w 584"/>
                    <a:gd name="T89" fmla="*/ 301 h 1248"/>
                    <a:gd name="T90" fmla="*/ 292 w 584"/>
                    <a:gd name="T91" fmla="*/ 183 h 1248"/>
                    <a:gd name="T92" fmla="*/ 411 w 584"/>
                    <a:gd name="T93" fmla="*/ 183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1248">
                      <a:moveTo>
                        <a:pt x="584" y="1168"/>
                      </a:moveTo>
                      <a:cubicBezTo>
                        <a:pt x="581" y="1168"/>
                        <a:pt x="578" y="1169"/>
                        <a:pt x="575" y="1169"/>
                      </a:cubicBezTo>
                      <a:cubicBezTo>
                        <a:pt x="511" y="1169"/>
                        <a:pt x="511" y="1169"/>
                        <a:pt x="511" y="1169"/>
                      </a:cubicBezTo>
                      <a:cubicBezTo>
                        <a:pt x="493" y="1169"/>
                        <a:pt x="484" y="1160"/>
                        <a:pt x="484" y="1141"/>
                      </a:cubicBezTo>
                      <a:cubicBezTo>
                        <a:pt x="484" y="1050"/>
                        <a:pt x="484" y="1050"/>
                        <a:pt x="484" y="1050"/>
                      </a:cubicBezTo>
                      <a:cubicBezTo>
                        <a:pt x="484" y="1032"/>
                        <a:pt x="493" y="1023"/>
                        <a:pt x="511" y="1023"/>
                      </a:cubicBezTo>
                      <a:cubicBezTo>
                        <a:pt x="575" y="1023"/>
                        <a:pt x="575" y="1023"/>
                        <a:pt x="575" y="1023"/>
                      </a:cubicBezTo>
                      <a:cubicBezTo>
                        <a:pt x="578" y="1023"/>
                        <a:pt x="581" y="1023"/>
                        <a:pt x="584" y="1024"/>
                      </a:cubicBezTo>
                      <a:cubicBezTo>
                        <a:pt x="584" y="949"/>
                        <a:pt x="584" y="949"/>
                        <a:pt x="584" y="949"/>
                      </a:cubicBezTo>
                      <a:cubicBezTo>
                        <a:pt x="581" y="949"/>
                        <a:pt x="578" y="950"/>
                        <a:pt x="575" y="950"/>
                      </a:cubicBezTo>
                      <a:cubicBezTo>
                        <a:pt x="511" y="950"/>
                        <a:pt x="511" y="950"/>
                        <a:pt x="511" y="950"/>
                      </a:cubicBezTo>
                      <a:cubicBezTo>
                        <a:pt x="493" y="950"/>
                        <a:pt x="484" y="941"/>
                        <a:pt x="484" y="931"/>
                      </a:cubicBezTo>
                      <a:cubicBezTo>
                        <a:pt x="484" y="831"/>
                        <a:pt x="484" y="831"/>
                        <a:pt x="484" y="831"/>
                      </a:cubicBezTo>
                      <a:cubicBezTo>
                        <a:pt x="484" y="813"/>
                        <a:pt x="493" y="804"/>
                        <a:pt x="511" y="804"/>
                      </a:cubicBezTo>
                      <a:cubicBezTo>
                        <a:pt x="575" y="804"/>
                        <a:pt x="575" y="804"/>
                        <a:pt x="575" y="804"/>
                      </a:cubicBezTo>
                      <a:cubicBezTo>
                        <a:pt x="578" y="804"/>
                        <a:pt x="581" y="804"/>
                        <a:pt x="584" y="805"/>
                      </a:cubicBezTo>
                      <a:cubicBezTo>
                        <a:pt x="584" y="738"/>
                        <a:pt x="584" y="738"/>
                        <a:pt x="584" y="738"/>
                      </a:cubicBezTo>
                      <a:cubicBezTo>
                        <a:pt x="581" y="739"/>
                        <a:pt x="578" y="740"/>
                        <a:pt x="575" y="740"/>
                      </a:cubicBezTo>
                      <a:cubicBezTo>
                        <a:pt x="511" y="740"/>
                        <a:pt x="511" y="740"/>
                        <a:pt x="511" y="740"/>
                      </a:cubicBezTo>
                      <a:cubicBezTo>
                        <a:pt x="493" y="740"/>
                        <a:pt x="484" y="721"/>
                        <a:pt x="484" y="712"/>
                      </a:cubicBezTo>
                      <a:cubicBezTo>
                        <a:pt x="484" y="612"/>
                        <a:pt x="484" y="612"/>
                        <a:pt x="484" y="612"/>
                      </a:cubicBezTo>
                      <a:cubicBezTo>
                        <a:pt x="484" y="603"/>
                        <a:pt x="493" y="584"/>
                        <a:pt x="511" y="584"/>
                      </a:cubicBezTo>
                      <a:cubicBezTo>
                        <a:pt x="575" y="584"/>
                        <a:pt x="575" y="584"/>
                        <a:pt x="575" y="584"/>
                      </a:cubicBezTo>
                      <a:cubicBezTo>
                        <a:pt x="578" y="584"/>
                        <a:pt x="581" y="585"/>
                        <a:pt x="584" y="586"/>
                      </a:cubicBezTo>
                      <a:cubicBezTo>
                        <a:pt x="584" y="519"/>
                        <a:pt x="584" y="519"/>
                        <a:pt x="584" y="519"/>
                      </a:cubicBezTo>
                      <a:cubicBezTo>
                        <a:pt x="581" y="520"/>
                        <a:pt x="578" y="520"/>
                        <a:pt x="575" y="520"/>
                      </a:cubicBezTo>
                      <a:cubicBezTo>
                        <a:pt x="511" y="520"/>
                        <a:pt x="511" y="520"/>
                        <a:pt x="511" y="520"/>
                      </a:cubicBezTo>
                      <a:cubicBezTo>
                        <a:pt x="493" y="520"/>
                        <a:pt x="484" y="511"/>
                        <a:pt x="484" y="493"/>
                      </a:cubicBezTo>
                      <a:cubicBezTo>
                        <a:pt x="484" y="402"/>
                        <a:pt x="484" y="402"/>
                        <a:pt x="484" y="402"/>
                      </a:cubicBezTo>
                      <a:cubicBezTo>
                        <a:pt x="484" y="384"/>
                        <a:pt x="493" y="374"/>
                        <a:pt x="511" y="374"/>
                      </a:cubicBezTo>
                      <a:cubicBezTo>
                        <a:pt x="575" y="374"/>
                        <a:pt x="575" y="374"/>
                        <a:pt x="575" y="374"/>
                      </a:cubicBezTo>
                      <a:cubicBezTo>
                        <a:pt x="578" y="374"/>
                        <a:pt x="581" y="375"/>
                        <a:pt x="584" y="375"/>
                      </a:cubicBezTo>
                      <a:cubicBezTo>
                        <a:pt x="584" y="300"/>
                        <a:pt x="584" y="300"/>
                        <a:pt x="584" y="300"/>
                      </a:cubicBezTo>
                      <a:cubicBezTo>
                        <a:pt x="581" y="301"/>
                        <a:pt x="578" y="301"/>
                        <a:pt x="575" y="301"/>
                      </a:cubicBezTo>
                      <a:cubicBezTo>
                        <a:pt x="511" y="301"/>
                        <a:pt x="511" y="301"/>
                        <a:pt x="511" y="301"/>
                      </a:cubicBezTo>
                      <a:cubicBezTo>
                        <a:pt x="493" y="301"/>
                        <a:pt x="484" y="292"/>
                        <a:pt x="484" y="283"/>
                      </a:cubicBezTo>
                      <a:cubicBezTo>
                        <a:pt x="484" y="183"/>
                        <a:pt x="484" y="183"/>
                        <a:pt x="484" y="183"/>
                      </a:cubicBezTo>
                      <a:cubicBezTo>
                        <a:pt x="484" y="164"/>
                        <a:pt x="493" y="155"/>
                        <a:pt x="511" y="155"/>
                      </a:cubicBezTo>
                      <a:cubicBezTo>
                        <a:pt x="575" y="155"/>
                        <a:pt x="575" y="155"/>
                        <a:pt x="575" y="155"/>
                      </a:cubicBezTo>
                      <a:cubicBezTo>
                        <a:pt x="578" y="155"/>
                        <a:pt x="581" y="156"/>
                        <a:pt x="584" y="156"/>
                      </a:cubicBezTo>
                      <a:cubicBezTo>
                        <a:pt x="584" y="55"/>
                        <a:pt x="584" y="55"/>
                        <a:pt x="584" y="55"/>
                      </a:cubicBezTo>
                      <a:cubicBezTo>
                        <a:pt x="530" y="55"/>
                        <a:pt x="529" y="55"/>
                        <a:pt x="529" y="55"/>
                      </a:cubicBezTo>
                      <a:cubicBezTo>
                        <a:pt x="511" y="55"/>
                        <a:pt x="502" y="46"/>
                        <a:pt x="502" y="27"/>
                      </a:cubicBezTo>
                      <a:cubicBezTo>
                        <a:pt x="502" y="9"/>
                        <a:pt x="484" y="0"/>
                        <a:pt x="475" y="0"/>
                      </a:cubicBezTo>
                      <a:cubicBezTo>
                        <a:pt x="228" y="0"/>
                        <a:pt x="228" y="0"/>
                        <a:pt x="228" y="0"/>
                      </a:cubicBezTo>
                      <a:cubicBezTo>
                        <a:pt x="219" y="0"/>
                        <a:pt x="201" y="9"/>
                        <a:pt x="201" y="27"/>
                      </a:cubicBezTo>
                      <a:cubicBezTo>
                        <a:pt x="201" y="46"/>
                        <a:pt x="192" y="55"/>
                        <a:pt x="174" y="55"/>
                      </a:cubicBezTo>
                      <a:cubicBezTo>
                        <a:pt x="28" y="55"/>
                        <a:pt x="28" y="55"/>
                        <a:pt x="28" y="55"/>
                      </a:cubicBezTo>
                      <a:cubicBezTo>
                        <a:pt x="18" y="55"/>
                        <a:pt x="0" y="64"/>
                        <a:pt x="0" y="82"/>
                      </a:cubicBezTo>
                      <a:cubicBezTo>
                        <a:pt x="0" y="792"/>
                        <a:pt x="0" y="1108"/>
                        <a:pt x="0" y="1248"/>
                      </a:cubicBezTo>
                      <a:cubicBezTo>
                        <a:pt x="584" y="1248"/>
                        <a:pt x="584" y="1248"/>
                        <a:pt x="584" y="1248"/>
                      </a:cubicBezTo>
                      <a:lnTo>
                        <a:pt x="584" y="1168"/>
                      </a:lnTo>
                      <a:close/>
                      <a:moveTo>
                        <a:pt x="219" y="1141"/>
                      </a:moveTo>
                      <a:cubicBezTo>
                        <a:pt x="219" y="1160"/>
                        <a:pt x="210" y="1169"/>
                        <a:pt x="192" y="1169"/>
                      </a:cubicBezTo>
                      <a:cubicBezTo>
                        <a:pt x="128" y="1169"/>
                        <a:pt x="128" y="1169"/>
                        <a:pt x="128" y="1169"/>
                      </a:cubicBezTo>
                      <a:cubicBezTo>
                        <a:pt x="110" y="1169"/>
                        <a:pt x="101" y="1160"/>
                        <a:pt x="101" y="1141"/>
                      </a:cubicBezTo>
                      <a:cubicBezTo>
                        <a:pt x="101" y="1050"/>
                        <a:pt x="101" y="1050"/>
                        <a:pt x="101" y="1050"/>
                      </a:cubicBezTo>
                      <a:cubicBezTo>
                        <a:pt x="101" y="1032"/>
                        <a:pt x="110" y="1023"/>
                        <a:pt x="128" y="1023"/>
                      </a:cubicBezTo>
                      <a:cubicBezTo>
                        <a:pt x="192" y="1023"/>
                        <a:pt x="192" y="1023"/>
                        <a:pt x="192" y="1023"/>
                      </a:cubicBezTo>
                      <a:cubicBezTo>
                        <a:pt x="210" y="1023"/>
                        <a:pt x="219" y="1032"/>
                        <a:pt x="219" y="1050"/>
                      </a:cubicBezTo>
                      <a:cubicBezTo>
                        <a:pt x="219" y="1141"/>
                        <a:pt x="219" y="1141"/>
                        <a:pt x="219" y="1141"/>
                      </a:cubicBezTo>
                      <a:close/>
                      <a:moveTo>
                        <a:pt x="219" y="931"/>
                      </a:moveTo>
                      <a:cubicBezTo>
                        <a:pt x="219" y="941"/>
                        <a:pt x="210" y="950"/>
                        <a:pt x="192" y="950"/>
                      </a:cubicBezTo>
                      <a:cubicBezTo>
                        <a:pt x="128" y="950"/>
                        <a:pt x="128" y="950"/>
                        <a:pt x="128" y="950"/>
                      </a:cubicBezTo>
                      <a:cubicBezTo>
                        <a:pt x="110" y="950"/>
                        <a:pt x="101" y="941"/>
                        <a:pt x="101" y="931"/>
                      </a:cubicBezTo>
                      <a:cubicBezTo>
                        <a:pt x="101" y="831"/>
                        <a:pt x="101" y="831"/>
                        <a:pt x="101" y="831"/>
                      </a:cubicBezTo>
                      <a:cubicBezTo>
                        <a:pt x="101" y="813"/>
                        <a:pt x="110" y="804"/>
                        <a:pt x="128" y="804"/>
                      </a:cubicBezTo>
                      <a:cubicBezTo>
                        <a:pt x="192" y="804"/>
                        <a:pt x="192" y="804"/>
                        <a:pt x="192" y="804"/>
                      </a:cubicBezTo>
                      <a:cubicBezTo>
                        <a:pt x="210" y="804"/>
                        <a:pt x="219" y="813"/>
                        <a:pt x="219" y="831"/>
                      </a:cubicBezTo>
                      <a:cubicBezTo>
                        <a:pt x="219" y="931"/>
                        <a:pt x="219" y="931"/>
                        <a:pt x="219" y="931"/>
                      </a:cubicBezTo>
                      <a:close/>
                      <a:moveTo>
                        <a:pt x="219" y="712"/>
                      </a:moveTo>
                      <a:cubicBezTo>
                        <a:pt x="219" y="721"/>
                        <a:pt x="210" y="740"/>
                        <a:pt x="192" y="740"/>
                      </a:cubicBezTo>
                      <a:cubicBezTo>
                        <a:pt x="128" y="740"/>
                        <a:pt x="128" y="740"/>
                        <a:pt x="128" y="740"/>
                      </a:cubicBezTo>
                      <a:cubicBezTo>
                        <a:pt x="110" y="740"/>
                        <a:pt x="101" y="721"/>
                        <a:pt x="101" y="712"/>
                      </a:cubicBezTo>
                      <a:cubicBezTo>
                        <a:pt x="101" y="612"/>
                        <a:pt x="101" y="612"/>
                        <a:pt x="101" y="612"/>
                      </a:cubicBezTo>
                      <a:cubicBezTo>
                        <a:pt x="101" y="603"/>
                        <a:pt x="110" y="584"/>
                        <a:pt x="128" y="584"/>
                      </a:cubicBezTo>
                      <a:cubicBezTo>
                        <a:pt x="192" y="584"/>
                        <a:pt x="192" y="584"/>
                        <a:pt x="192" y="584"/>
                      </a:cubicBezTo>
                      <a:cubicBezTo>
                        <a:pt x="210" y="584"/>
                        <a:pt x="219" y="603"/>
                        <a:pt x="219" y="612"/>
                      </a:cubicBezTo>
                      <a:cubicBezTo>
                        <a:pt x="219" y="712"/>
                        <a:pt x="219" y="712"/>
                        <a:pt x="219" y="712"/>
                      </a:cubicBezTo>
                      <a:close/>
                      <a:moveTo>
                        <a:pt x="219" y="493"/>
                      </a:moveTo>
                      <a:cubicBezTo>
                        <a:pt x="219" y="511"/>
                        <a:pt x="210" y="520"/>
                        <a:pt x="192" y="520"/>
                      </a:cubicBezTo>
                      <a:cubicBezTo>
                        <a:pt x="128" y="520"/>
                        <a:pt x="128" y="520"/>
                        <a:pt x="128" y="520"/>
                      </a:cubicBezTo>
                      <a:cubicBezTo>
                        <a:pt x="110" y="520"/>
                        <a:pt x="101" y="511"/>
                        <a:pt x="101" y="493"/>
                      </a:cubicBezTo>
                      <a:cubicBezTo>
                        <a:pt x="101" y="402"/>
                        <a:pt x="101" y="402"/>
                        <a:pt x="101" y="402"/>
                      </a:cubicBezTo>
                      <a:cubicBezTo>
                        <a:pt x="101" y="384"/>
                        <a:pt x="110" y="374"/>
                        <a:pt x="128" y="374"/>
                      </a:cubicBezTo>
                      <a:cubicBezTo>
                        <a:pt x="192" y="374"/>
                        <a:pt x="192" y="374"/>
                        <a:pt x="192" y="374"/>
                      </a:cubicBezTo>
                      <a:cubicBezTo>
                        <a:pt x="210" y="374"/>
                        <a:pt x="219" y="384"/>
                        <a:pt x="219" y="402"/>
                      </a:cubicBezTo>
                      <a:cubicBezTo>
                        <a:pt x="219" y="493"/>
                        <a:pt x="219" y="493"/>
                        <a:pt x="219" y="493"/>
                      </a:cubicBezTo>
                      <a:close/>
                      <a:moveTo>
                        <a:pt x="219" y="283"/>
                      </a:moveTo>
                      <a:cubicBezTo>
                        <a:pt x="219" y="292"/>
                        <a:pt x="210" y="301"/>
                        <a:pt x="192" y="301"/>
                      </a:cubicBezTo>
                      <a:cubicBezTo>
                        <a:pt x="128" y="301"/>
                        <a:pt x="128" y="301"/>
                        <a:pt x="128" y="301"/>
                      </a:cubicBezTo>
                      <a:cubicBezTo>
                        <a:pt x="110" y="301"/>
                        <a:pt x="101" y="292"/>
                        <a:pt x="101" y="283"/>
                      </a:cubicBezTo>
                      <a:cubicBezTo>
                        <a:pt x="101" y="183"/>
                        <a:pt x="101" y="183"/>
                        <a:pt x="101" y="183"/>
                      </a:cubicBezTo>
                      <a:cubicBezTo>
                        <a:pt x="101" y="164"/>
                        <a:pt x="110" y="155"/>
                        <a:pt x="128" y="155"/>
                      </a:cubicBezTo>
                      <a:cubicBezTo>
                        <a:pt x="192" y="155"/>
                        <a:pt x="192" y="155"/>
                        <a:pt x="192" y="155"/>
                      </a:cubicBezTo>
                      <a:cubicBezTo>
                        <a:pt x="210" y="155"/>
                        <a:pt x="219" y="164"/>
                        <a:pt x="219" y="183"/>
                      </a:cubicBezTo>
                      <a:cubicBezTo>
                        <a:pt x="219" y="283"/>
                        <a:pt x="219" y="283"/>
                        <a:pt x="219" y="283"/>
                      </a:cubicBezTo>
                      <a:close/>
                      <a:moveTo>
                        <a:pt x="411" y="1141"/>
                      </a:moveTo>
                      <a:cubicBezTo>
                        <a:pt x="411" y="1160"/>
                        <a:pt x="402" y="1169"/>
                        <a:pt x="383" y="1169"/>
                      </a:cubicBezTo>
                      <a:cubicBezTo>
                        <a:pt x="320" y="1169"/>
                        <a:pt x="320" y="1169"/>
                        <a:pt x="320" y="1169"/>
                      </a:cubicBezTo>
                      <a:cubicBezTo>
                        <a:pt x="301" y="1169"/>
                        <a:pt x="292" y="1160"/>
                        <a:pt x="292" y="1141"/>
                      </a:cubicBezTo>
                      <a:cubicBezTo>
                        <a:pt x="292" y="1050"/>
                        <a:pt x="292" y="1050"/>
                        <a:pt x="292" y="1050"/>
                      </a:cubicBezTo>
                      <a:cubicBezTo>
                        <a:pt x="292" y="1032"/>
                        <a:pt x="301" y="1023"/>
                        <a:pt x="320" y="1023"/>
                      </a:cubicBezTo>
                      <a:cubicBezTo>
                        <a:pt x="383" y="1023"/>
                        <a:pt x="383" y="1023"/>
                        <a:pt x="383" y="1023"/>
                      </a:cubicBezTo>
                      <a:cubicBezTo>
                        <a:pt x="402" y="1023"/>
                        <a:pt x="411" y="1032"/>
                        <a:pt x="411" y="1050"/>
                      </a:cubicBezTo>
                      <a:cubicBezTo>
                        <a:pt x="411" y="1141"/>
                        <a:pt x="411" y="1141"/>
                        <a:pt x="411" y="1141"/>
                      </a:cubicBezTo>
                      <a:close/>
                      <a:moveTo>
                        <a:pt x="411" y="931"/>
                      </a:moveTo>
                      <a:cubicBezTo>
                        <a:pt x="411" y="941"/>
                        <a:pt x="402" y="950"/>
                        <a:pt x="383" y="950"/>
                      </a:cubicBezTo>
                      <a:cubicBezTo>
                        <a:pt x="320" y="950"/>
                        <a:pt x="320" y="950"/>
                        <a:pt x="320" y="950"/>
                      </a:cubicBezTo>
                      <a:cubicBezTo>
                        <a:pt x="301" y="950"/>
                        <a:pt x="292" y="941"/>
                        <a:pt x="292" y="931"/>
                      </a:cubicBezTo>
                      <a:cubicBezTo>
                        <a:pt x="292" y="831"/>
                        <a:pt x="292" y="831"/>
                        <a:pt x="292" y="831"/>
                      </a:cubicBezTo>
                      <a:cubicBezTo>
                        <a:pt x="292" y="813"/>
                        <a:pt x="301" y="804"/>
                        <a:pt x="320" y="804"/>
                      </a:cubicBezTo>
                      <a:cubicBezTo>
                        <a:pt x="383" y="804"/>
                        <a:pt x="383" y="804"/>
                        <a:pt x="383" y="804"/>
                      </a:cubicBezTo>
                      <a:cubicBezTo>
                        <a:pt x="402" y="804"/>
                        <a:pt x="411" y="813"/>
                        <a:pt x="411" y="831"/>
                      </a:cubicBezTo>
                      <a:cubicBezTo>
                        <a:pt x="411" y="931"/>
                        <a:pt x="411" y="931"/>
                        <a:pt x="411" y="931"/>
                      </a:cubicBezTo>
                      <a:close/>
                      <a:moveTo>
                        <a:pt x="411" y="712"/>
                      </a:moveTo>
                      <a:cubicBezTo>
                        <a:pt x="411" y="721"/>
                        <a:pt x="402" y="740"/>
                        <a:pt x="383" y="740"/>
                      </a:cubicBezTo>
                      <a:cubicBezTo>
                        <a:pt x="320" y="740"/>
                        <a:pt x="320" y="740"/>
                        <a:pt x="320" y="740"/>
                      </a:cubicBezTo>
                      <a:cubicBezTo>
                        <a:pt x="301" y="740"/>
                        <a:pt x="292" y="721"/>
                        <a:pt x="292" y="712"/>
                      </a:cubicBezTo>
                      <a:cubicBezTo>
                        <a:pt x="292" y="612"/>
                        <a:pt x="292" y="612"/>
                        <a:pt x="292" y="612"/>
                      </a:cubicBezTo>
                      <a:cubicBezTo>
                        <a:pt x="292" y="603"/>
                        <a:pt x="301" y="584"/>
                        <a:pt x="320" y="584"/>
                      </a:cubicBezTo>
                      <a:cubicBezTo>
                        <a:pt x="383" y="584"/>
                        <a:pt x="383" y="584"/>
                        <a:pt x="383" y="584"/>
                      </a:cubicBezTo>
                      <a:cubicBezTo>
                        <a:pt x="402" y="584"/>
                        <a:pt x="411" y="603"/>
                        <a:pt x="411" y="612"/>
                      </a:cubicBezTo>
                      <a:cubicBezTo>
                        <a:pt x="411" y="712"/>
                        <a:pt x="411" y="712"/>
                        <a:pt x="411" y="712"/>
                      </a:cubicBezTo>
                      <a:close/>
                      <a:moveTo>
                        <a:pt x="411" y="493"/>
                      </a:moveTo>
                      <a:cubicBezTo>
                        <a:pt x="411" y="511"/>
                        <a:pt x="402" y="520"/>
                        <a:pt x="383" y="520"/>
                      </a:cubicBezTo>
                      <a:cubicBezTo>
                        <a:pt x="320" y="520"/>
                        <a:pt x="320" y="520"/>
                        <a:pt x="320" y="520"/>
                      </a:cubicBezTo>
                      <a:cubicBezTo>
                        <a:pt x="301" y="520"/>
                        <a:pt x="292" y="511"/>
                        <a:pt x="292" y="493"/>
                      </a:cubicBezTo>
                      <a:cubicBezTo>
                        <a:pt x="292" y="402"/>
                        <a:pt x="292" y="402"/>
                        <a:pt x="292" y="402"/>
                      </a:cubicBezTo>
                      <a:cubicBezTo>
                        <a:pt x="292" y="384"/>
                        <a:pt x="301" y="374"/>
                        <a:pt x="320" y="374"/>
                      </a:cubicBezTo>
                      <a:cubicBezTo>
                        <a:pt x="383" y="374"/>
                        <a:pt x="383" y="374"/>
                        <a:pt x="383" y="374"/>
                      </a:cubicBezTo>
                      <a:cubicBezTo>
                        <a:pt x="402" y="374"/>
                        <a:pt x="411" y="384"/>
                        <a:pt x="411" y="402"/>
                      </a:cubicBezTo>
                      <a:cubicBezTo>
                        <a:pt x="411" y="493"/>
                        <a:pt x="411" y="493"/>
                        <a:pt x="411" y="493"/>
                      </a:cubicBezTo>
                      <a:close/>
                      <a:moveTo>
                        <a:pt x="411" y="283"/>
                      </a:moveTo>
                      <a:cubicBezTo>
                        <a:pt x="411" y="292"/>
                        <a:pt x="402" y="301"/>
                        <a:pt x="383" y="301"/>
                      </a:cubicBezTo>
                      <a:cubicBezTo>
                        <a:pt x="320" y="301"/>
                        <a:pt x="320" y="301"/>
                        <a:pt x="320" y="301"/>
                      </a:cubicBezTo>
                      <a:cubicBezTo>
                        <a:pt x="301" y="301"/>
                        <a:pt x="292" y="292"/>
                        <a:pt x="292" y="283"/>
                      </a:cubicBezTo>
                      <a:cubicBezTo>
                        <a:pt x="292" y="183"/>
                        <a:pt x="292" y="183"/>
                        <a:pt x="292" y="183"/>
                      </a:cubicBezTo>
                      <a:cubicBezTo>
                        <a:pt x="292" y="164"/>
                        <a:pt x="301" y="155"/>
                        <a:pt x="320" y="155"/>
                      </a:cubicBezTo>
                      <a:cubicBezTo>
                        <a:pt x="383" y="155"/>
                        <a:pt x="383" y="155"/>
                        <a:pt x="383" y="155"/>
                      </a:cubicBezTo>
                      <a:cubicBezTo>
                        <a:pt x="402" y="155"/>
                        <a:pt x="411" y="164"/>
                        <a:pt x="411" y="183"/>
                      </a:cubicBezTo>
                      <a:cubicBezTo>
                        <a:pt x="411" y="283"/>
                        <a:pt x="411" y="283"/>
                        <a:pt x="411" y="283"/>
                      </a:cubicBezTo>
                      <a:close/>
                    </a:path>
                  </a:pathLst>
                </a:custGeom>
                <a:solidFill>
                  <a:srgbClr val="337DBE"/>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accent3"/>
                    </a:solidFill>
                    <a:effectLst/>
                    <a:uLnTx/>
                    <a:uFillTx/>
                    <a:latin typeface="Arial"/>
                  </a:endParaRPr>
                </a:p>
              </p:txBody>
            </p:sp>
          </p:grpSp>
        </p:grpSp>
        <p:grpSp>
          <p:nvGrpSpPr>
            <p:cNvPr id="442" name="Group 441"/>
            <p:cNvGrpSpPr/>
            <p:nvPr/>
          </p:nvGrpSpPr>
          <p:grpSpPr bwMode="gray">
            <a:xfrm>
              <a:off x="1180491" y="1591599"/>
              <a:ext cx="1870263" cy="483348"/>
              <a:chOff x="478283" y="2601662"/>
              <a:chExt cx="2493683" cy="644464"/>
            </a:xfrm>
          </p:grpSpPr>
          <p:grpSp>
            <p:nvGrpSpPr>
              <p:cNvPr id="443" name="Group 442"/>
              <p:cNvGrpSpPr/>
              <p:nvPr/>
            </p:nvGrpSpPr>
            <p:grpSpPr bwMode="gray">
              <a:xfrm>
                <a:off x="478283" y="2601662"/>
                <a:ext cx="267369" cy="277459"/>
                <a:chOff x="546523" y="2673350"/>
                <a:chExt cx="402431" cy="417618"/>
              </a:xfrm>
            </p:grpSpPr>
            <p:sp>
              <p:nvSpPr>
                <p:cNvPr id="637"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638" name="Group 637"/>
                <p:cNvGrpSpPr/>
                <p:nvPr/>
              </p:nvGrpSpPr>
              <p:grpSpPr bwMode="gray">
                <a:xfrm>
                  <a:off x="546523" y="2673350"/>
                  <a:ext cx="402431" cy="417618"/>
                  <a:chOff x="546523" y="2673350"/>
                  <a:chExt cx="402431" cy="417618"/>
                </a:xfrm>
              </p:grpSpPr>
              <p:sp>
                <p:nvSpPr>
                  <p:cNvPr id="646"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47"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48"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639" name="Group 638"/>
                <p:cNvGrpSpPr/>
                <p:nvPr/>
              </p:nvGrpSpPr>
              <p:grpSpPr bwMode="gray">
                <a:xfrm>
                  <a:off x="584488" y="2712110"/>
                  <a:ext cx="326501" cy="326501"/>
                  <a:chOff x="584488" y="2712110"/>
                  <a:chExt cx="326501" cy="326501"/>
                </a:xfrm>
                <a:solidFill>
                  <a:srgbClr val="FFFFFF"/>
                </a:solidFill>
              </p:grpSpPr>
              <p:sp>
                <p:nvSpPr>
                  <p:cNvPr id="640"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641" name="Group 640"/>
                  <p:cNvGrpSpPr/>
                  <p:nvPr/>
                </p:nvGrpSpPr>
                <p:grpSpPr bwMode="gray">
                  <a:xfrm>
                    <a:off x="831951" y="2828097"/>
                    <a:ext cx="48811" cy="92938"/>
                    <a:chOff x="491545" y="2913064"/>
                    <a:chExt cx="71436" cy="136016"/>
                  </a:xfrm>
                  <a:grpFill/>
                </p:grpSpPr>
                <p:sp>
                  <p:nvSpPr>
                    <p:cNvPr id="644"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45" name="Rectangle: Rounded Corners 3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642" name="Frame 641"/>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43" name="Circle: Hollow 41"/>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44" name="Group 443"/>
              <p:cNvGrpSpPr/>
              <p:nvPr/>
            </p:nvGrpSpPr>
            <p:grpSpPr bwMode="gray">
              <a:xfrm>
                <a:off x="796328" y="2601662"/>
                <a:ext cx="267369" cy="277459"/>
                <a:chOff x="546523" y="2673350"/>
                <a:chExt cx="402431" cy="417618"/>
              </a:xfrm>
            </p:grpSpPr>
            <p:sp>
              <p:nvSpPr>
                <p:cNvPr id="62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626" name="Group 625"/>
                <p:cNvGrpSpPr/>
                <p:nvPr/>
              </p:nvGrpSpPr>
              <p:grpSpPr bwMode="gray">
                <a:xfrm>
                  <a:off x="546523" y="2673350"/>
                  <a:ext cx="402431" cy="417618"/>
                  <a:chOff x="546523" y="2673350"/>
                  <a:chExt cx="402431" cy="417618"/>
                </a:xfrm>
              </p:grpSpPr>
              <p:sp>
                <p:nvSpPr>
                  <p:cNvPr id="634"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35"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3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627" name="Group 626"/>
                <p:cNvGrpSpPr/>
                <p:nvPr/>
              </p:nvGrpSpPr>
              <p:grpSpPr bwMode="gray">
                <a:xfrm>
                  <a:off x="584488" y="2712110"/>
                  <a:ext cx="326501" cy="326501"/>
                  <a:chOff x="584488" y="2712110"/>
                  <a:chExt cx="326501" cy="326501"/>
                </a:xfrm>
                <a:solidFill>
                  <a:srgbClr val="FFFFFF"/>
                </a:solidFill>
              </p:grpSpPr>
              <p:sp>
                <p:nvSpPr>
                  <p:cNvPr id="62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629" name="Group 628"/>
                  <p:cNvGrpSpPr/>
                  <p:nvPr/>
                </p:nvGrpSpPr>
                <p:grpSpPr bwMode="gray">
                  <a:xfrm>
                    <a:off x="831951" y="2828097"/>
                    <a:ext cx="48811" cy="92938"/>
                    <a:chOff x="491545" y="2913064"/>
                    <a:chExt cx="71436" cy="136016"/>
                  </a:xfrm>
                  <a:grpFill/>
                </p:grpSpPr>
                <p:sp>
                  <p:nvSpPr>
                    <p:cNvPr id="63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33" name="Rectangle: Rounded Corners 357"/>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630" name="Frame 62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31" name="Circle: Hollow 355"/>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45" name="Group 444"/>
              <p:cNvGrpSpPr/>
              <p:nvPr/>
            </p:nvGrpSpPr>
            <p:grpSpPr bwMode="gray">
              <a:xfrm>
                <a:off x="1114373" y="2601662"/>
                <a:ext cx="267369" cy="277459"/>
                <a:chOff x="546523" y="2673350"/>
                <a:chExt cx="402431" cy="417618"/>
              </a:xfrm>
            </p:grpSpPr>
            <p:sp>
              <p:nvSpPr>
                <p:cNvPr id="613"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614" name="Group 613"/>
                <p:cNvGrpSpPr/>
                <p:nvPr/>
              </p:nvGrpSpPr>
              <p:grpSpPr bwMode="gray">
                <a:xfrm>
                  <a:off x="546523" y="2673350"/>
                  <a:ext cx="402431" cy="417618"/>
                  <a:chOff x="546523" y="2673350"/>
                  <a:chExt cx="402431" cy="417618"/>
                </a:xfrm>
              </p:grpSpPr>
              <p:sp>
                <p:nvSpPr>
                  <p:cNvPr id="622"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23"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2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615" name="Group 614"/>
                <p:cNvGrpSpPr/>
                <p:nvPr/>
              </p:nvGrpSpPr>
              <p:grpSpPr bwMode="gray">
                <a:xfrm>
                  <a:off x="584488" y="2712110"/>
                  <a:ext cx="326501" cy="326501"/>
                  <a:chOff x="584488" y="2712110"/>
                  <a:chExt cx="326501" cy="326501"/>
                </a:xfrm>
                <a:solidFill>
                  <a:srgbClr val="FFFFFF"/>
                </a:solidFill>
              </p:grpSpPr>
              <p:sp>
                <p:nvSpPr>
                  <p:cNvPr id="61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617" name="Group 616"/>
                  <p:cNvGrpSpPr/>
                  <p:nvPr/>
                </p:nvGrpSpPr>
                <p:grpSpPr bwMode="gray">
                  <a:xfrm>
                    <a:off x="831951" y="2828097"/>
                    <a:ext cx="48811" cy="92938"/>
                    <a:chOff x="491545" y="2913064"/>
                    <a:chExt cx="71436" cy="136016"/>
                  </a:xfrm>
                  <a:grpFill/>
                </p:grpSpPr>
                <p:sp>
                  <p:nvSpPr>
                    <p:cNvPr id="62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21" name="Rectangle: Rounded Corners 37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618" name="Frame 61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19" name="Circle: Hollow 36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46" name="Group 445"/>
              <p:cNvGrpSpPr/>
              <p:nvPr/>
            </p:nvGrpSpPr>
            <p:grpSpPr bwMode="gray">
              <a:xfrm>
                <a:off x="1432418" y="2601662"/>
                <a:ext cx="267369" cy="277459"/>
                <a:chOff x="546523" y="2673350"/>
                <a:chExt cx="402431" cy="417618"/>
              </a:xfrm>
            </p:grpSpPr>
            <p:sp>
              <p:nvSpPr>
                <p:cNvPr id="601"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602" name="Group 601"/>
                <p:cNvGrpSpPr/>
                <p:nvPr/>
              </p:nvGrpSpPr>
              <p:grpSpPr bwMode="gray">
                <a:xfrm>
                  <a:off x="546523" y="2673350"/>
                  <a:ext cx="402431" cy="417618"/>
                  <a:chOff x="546523" y="2673350"/>
                  <a:chExt cx="402431" cy="417618"/>
                </a:xfrm>
              </p:grpSpPr>
              <p:sp>
                <p:nvSpPr>
                  <p:cNvPr id="610"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11"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12"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603" name="Group 602"/>
                <p:cNvGrpSpPr/>
                <p:nvPr/>
              </p:nvGrpSpPr>
              <p:grpSpPr bwMode="gray">
                <a:xfrm>
                  <a:off x="584488" y="2712110"/>
                  <a:ext cx="326501" cy="326501"/>
                  <a:chOff x="584488" y="2712110"/>
                  <a:chExt cx="326501" cy="326501"/>
                </a:xfrm>
                <a:solidFill>
                  <a:srgbClr val="FFFFFF"/>
                </a:solidFill>
              </p:grpSpPr>
              <p:sp>
                <p:nvSpPr>
                  <p:cNvPr id="604"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605" name="Group 604"/>
                  <p:cNvGrpSpPr/>
                  <p:nvPr/>
                </p:nvGrpSpPr>
                <p:grpSpPr bwMode="gray">
                  <a:xfrm>
                    <a:off x="831951" y="2828097"/>
                    <a:ext cx="48811" cy="92938"/>
                    <a:chOff x="491545" y="2913064"/>
                    <a:chExt cx="71436" cy="136016"/>
                  </a:xfrm>
                  <a:grpFill/>
                </p:grpSpPr>
                <p:sp>
                  <p:nvSpPr>
                    <p:cNvPr id="608"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09" name="Rectangle: Rounded Corners 383"/>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606" name="Frame 605"/>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07" name="Circle: Hollow 381"/>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47" name="Group 446"/>
              <p:cNvGrpSpPr/>
              <p:nvPr/>
            </p:nvGrpSpPr>
            <p:grpSpPr bwMode="gray">
              <a:xfrm>
                <a:off x="1750463" y="2601662"/>
                <a:ext cx="267369" cy="277459"/>
                <a:chOff x="546523" y="2673350"/>
                <a:chExt cx="402431" cy="417618"/>
              </a:xfrm>
            </p:grpSpPr>
            <p:sp>
              <p:nvSpPr>
                <p:cNvPr id="589"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90" name="Group 589"/>
                <p:cNvGrpSpPr/>
                <p:nvPr/>
              </p:nvGrpSpPr>
              <p:grpSpPr bwMode="gray">
                <a:xfrm>
                  <a:off x="546523" y="2673350"/>
                  <a:ext cx="402431" cy="417618"/>
                  <a:chOff x="546523" y="2673350"/>
                  <a:chExt cx="402431" cy="417618"/>
                </a:xfrm>
              </p:grpSpPr>
              <p:sp>
                <p:nvSpPr>
                  <p:cNvPr id="598"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99"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60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591" name="Group 590"/>
                <p:cNvGrpSpPr/>
                <p:nvPr/>
              </p:nvGrpSpPr>
              <p:grpSpPr bwMode="gray">
                <a:xfrm>
                  <a:off x="584488" y="2712110"/>
                  <a:ext cx="326501" cy="326501"/>
                  <a:chOff x="584488" y="2712110"/>
                  <a:chExt cx="326501" cy="326501"/>
                </a:xfrm>
                <a:solidFill>
                  <a:srgbClr val="FFFFFF"/>
                </a:solidFill>
              </p:grpSpPr>
              <p:sp>
                <p:nvSpPr>
                  <p:cNvPr id="59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93" name="Group 592"/>
                  <p:cNvGrpSpPr/>
                  <p:nvPr/>
                </p:nvGrpSpPr>
                <p:grpSpPr bwMode="gray">
                  <a:xfrm>
                    <a:off x="831951" y="2828097"/>
                    <a:ext cx="48811" cy="92938"/>
                    <a:chOff x="491545" y="2913064"/>
                    <a:chExt cx="71436" cy="136016"/>
                  </a:xfrm>
                  <a:grpFill/>
                </p:grpSpPr>
                <p:sp>
                  <p:nvSpPr>
                    <p:cNvPr id="59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97" name="Rectangle: Rounded Corners 39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594" name="Frame 59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95" name="Circle: Hollow 39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48" name="Group 447"/>
              <p:cNvGrpSpPr/>
              <p:nvPr/>
            </p:nvGrpSpPr>
            <p:grpSpPr bwMode="gray">
              <a:xfrm>
                <a:off x="2068508" y="2601662"/>
                <a:ext cx="267369" cy="277459"/>
                <a:chOff x="546523" y="2673350"/>
                <a:chExt cx="402431" cy="417618"/>
              </a:xfrm>
            </p:grpSpPr>
            <p:sp>
              <p:nvSpPr>
                <p:cNvPr id="577"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78" name="Group 577"/>
                <p:cNvGrpSpPr/>
                <p:nvPr/>
              </p:nvGrpSpPr>
              <p:grpSpPr bwMode="gray">
                <a:xfrm>
                  <a:off x="546523" y="2673350"/>
                  <a:ext cx="402431" cy="417618"/>
                  <a:chOff x="546523" y="2673350"/>
                  <a:chExt cx="402431" cy="417618"/>
                </a:xfrm>
              </p:grpSpPr>
              <p:sp>
                <p:nvSpPr>
                  <p:cNvPr id="586"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87"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88"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579" name="Group 578"/>
                <p:cNvGrpSpPr/>
                <p:nvPr/>
              </p:nvGrpSpPr>
              <p:grpSpPr bwMode="gray">
                <a:xfrm>
                  <a:off x="584488" y="2712110"/>
                  <a:ext cx="326501" cy="326501"/>
                  <a:chOff x="584488" y="2712110"/>
                  <a:chExt cx="326501" cy="326501"/>
                </a:xfrm>
                <a:solidFill>
                  <a:srgbClr val="FFFFFF"/>
                </a:solidFill>
              </p:grpSpPr>
              <p:sp>
                <p:nvSpPr>
                  <p:cNvPr id="580"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81" name="Group 580"/>
                  <p:cNvGrpSpPr/>
                  <p:nvPr/>
                </p:nvGrpSpPr>
                <p:grpSpPr bwMode="gray">
                  <a:xfrm>
                    <a:off x="831951" y="2828097"/>
                    <a:ext cx="48811" cy="92938"/>
                    <a:chOff x="491545" y="2913064"/>
                    <a:chExt cx="71436" cy="136016"/>
                  </a:xfrm>
                  <a:grpFill/>
                </p:grpSpPr>
                <p:sp>
                  <p:nvSpPr>
                    <p:cNvPr id="584"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85" name="Rectangle: Rounded Corners 59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582" name="Frame 581"/>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83" name="Circle: Hollow 59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49" name="Group 448"/>
              <p:cNvGrpSpPr/>
              <p:nvPr/>
            </p:nvGrpSpPr>
            <p:grpSpPr bwMode="gray">
              <a:xfrm>
                <a:off x="2386553" y="2601662"/>
                <a:ext cx="267369" cy="277459"/>
                <a:chOff x="546523" y="2673350"/>
                <a:chExt cx="402431" cy="417618"/>
              </a:xfrm>
            </p:grpSpPr>
            <p:sp>
              <p:nvSpPr>
                <p:cNvPr id="56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66" name="Group 565"/>
                <p:cNvGrpSpPr/>
                <p:nvPr/>
              </p:nvGrpSpPr>
              <p:grpSpPr bwMode="gray">
                <a:xfrm>
                  <a:off x="546523" y="2673350"/>
                  <a:ext cx="402431" cy="417618"/>
                  <a:chOff x="546523" y="2673350"/>
                  <a:chExt cx="402431" cy="417618"/>
                </a:xfrm>
              </p:grpSpPr>
              <p:sp>
                <p:nvSpPr>
                  <p:cNvPr id="574"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75"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7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567" name="Group 566"/>
                <p:cNvGrpSpPr/>
                <p:nvPr/>
              </p:nvGrpSpPr>
              <p:grpSpPr bwMode="gray">
                <a:xfrm>
                  <a:off x="584488" y="2712110"/>
                  <a:ext cx="326501" cy="326501"/>
                  <a:chOff x="584488" y="2712110"/>
                  <a:chExt cx="326501" cy="326501"/>
                </a:xfrm>
                <a:solidFill>
                  <a:srgbClr val="FFFFFF"/>
                </a:solidFill>
              </p:grpSpPr>
              <p:sp>
                <p:nvSpPr>
                  <p:cNvPr id="56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69" name="Group 568"/>
                  <p:cNvGrpSpPr/>
                  <p:nvPr/>
                </p:nvGrpSpPr>
                <p:grpSpPr bwMode="gray">
                  <a:xfrm>
                    <a:off x="831951" y="2828097"/>
                    <a:ext cx="48811" cy="92938"/>
                    <a:chOff x="491545" y="2913064"/>
                    <a:chExt cx="71436" cy="136016"/>
                  </a:xfrm>
                  <a:grpFill/>
                </p:grpSpPr>
                <p:sp>
                  <p:nvSpPr>
                    <p:cNvPr id="57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73" name="Rectangle: Rounded Corners 584"/>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570" name="Frame 56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71" name="Circle: Hollow 582"/>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50" name="Group 449"/>
              <p:cNvGrpSpPr/>
              <p:nvPr/>
            </p:nvGrpSpPr>
            <p:grpSpPr bwMode="gray">
              <a:xfrm>
                <a:off x="2704597" y="2601662"/>
                <a:ext cx="267369" cy="277459"/>
                <a:chOff x="546523" y="2673350"/>
                <a:chExt cx="402431" cy="417618"/>
              </a:xfrm>
            </p:grpSpPr>
            <p:sp>
              <p:nvSpPr>
                <p:cNvPr id="553"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54" name="Group 553"/>
                <p:cNvGrpSpPr/>
                <p:nvPr/>
              </p:nvGrpSpPr>
              <p:grpSpPr bwMode="gray">
                <a:xfrm>
                  <a:off x="546523" y="2673350"/>
                  <a:ext cx="402431" cy="417618"/>
                  <a:chOff x="546523" y="2673350"/>
                  <a:chExt cx="402431" cy="417618"/>
                </a:xfrm>
              </p:grpSpPr>
              <p:sp>
                <p:nvSpPr>
                  <p:cNvPr id="562"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63"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6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555" name="Group 554"/>
                <p:cNvGrpSpPr/>
                <p:nvPr/>
              </p:nvGrpSpPr>
              <p:grpSpPr bwMode="gray">
                <a:xfrm>
                  <a:off x="584488" y="2712110"/>
                  <a:ext cx="326501" cy="326501"/>
                  <a:chOff x="584488" y="2712110"/>
                  <a:chExt cx="326501" cy="326501"/>
                </a:xfrm>
                <a:solidFill>
                  <a:srgbClr val="FFFFFF"/>
                </a:solidFill>
              </p:grpSpPr>
              <p:sp>
                <p:nvSpPr>
                  <p:cNvPr id="55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57" name="Group 556"/>
                  <p:cNvGrpSpPr/>
                  <p:nvPr/>
                </p:nvGrpSpPr>
                <p:grpSpPr bwMode="gray">
                  <a:xfrm>
                    <a:off x="831951" y="2828097"/>
                    <a:ext cx="48811" cy="92938"/>
                    <a:chOff x="491545" y="2913064"/>
                    <a:chExt cx="71436" cy="136016"/>
                  </a:xfrm>
                  <a:grpFill/>
                </p:grpSpPr>
                <p:sp>
                  <p:nvSpPr>
                    <p:cNvPr id="56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61" name="Rectangle: Rounded Corners 57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558" name="Frame 55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59" name="Circle: Hollow 57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51" name="Group 450"/>
              <p:cNvGrpSpPr/>
              <p:nvPr/>
            </p:nvGrpSpPr>
            <p:grpSpPr bwMode="gray">
              <a:xfrm>
                <a:off x="478283" y="2968667"/>
                <a:ext cx="267369" cy="277459"/>
                <a:chOff x="546523" y="2673350"/>
                <a:chExt cx="402431" cy="417618"/>
              </a:xfrm>
            </p:grpSpPr>
            <p:sp>
              <p:nvSpPr>
                <p:cNvPr id="541"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42" name="Group 541"/>
                <p:cNvGrpSpPr/>
                <p:nvPr/>
              </p:nvGrpSpPr>
              <p:grpSpPr bwMode="gray">
                <a:xfrm>
                  <a:off x="546523" y="2673350"/>
                  <a:ext cx="402431" cy="417618"/>
                  <a:chOff x="546523" y="2673350"/>
                  <a:chExt cx="402431" cy="417618"/>
                </a:xfrm>
              </p:grpSpPr>
              <p:sp>
                <p:nvSpPr>
                  <p:cNvPr id="550"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51"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52"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543" name="Group 542"/>
                <p:cNvGrpSpPr/>
                <p:nvPr/>
              </p:nvGrpSpPr>
              <p:grpSpPr bwMode="gray">
                <a:xfrm>
                  <a:off x="584488" y="2712110"/>
                  <a:ext cx="326501" cy="326501"/>
                  <a:chOff x="584488" y="2712110"/>
                  <a:chExt cx="326501" cy="326501"/>
                </a:xfrm>
                <a:solidFill>
                  <a:srgbClr val="FFFFFF"/>
                </a:solidFill>
              </p:grpSpPr>
              <p:sp>
                <p:nvSpPr>
                  <p:cNvPr id="544"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45" name="Group 544"/>
                  <p:cNvGrpSpPr/>
                  <p:nvPr/>
                </p:nvGrpSpPr>
                <p:grpSpPr bwMode="gray">
                  <a:xfrm>
                    <a:off x="831951" y="2828097"/>
                    <a:ext cx="48811" cy="92938"/>
                    <a:chOff x="491545" y="2913064"/>
                    <a:chExt cx="71436" cy="136016"/>
                  </a:xfrm>
                  <a:grpFill/>
                </p:grpSpPr>
                <p:sp>
                  <p:nvSpPr>
                    <p:cNvPr id="548"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49" name="Rectangle: Rounded Corners 70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546" name="Frame 545"/>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47" name="Circle: Hollow 70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52" name="Group 451"/>
              <p:cNvGrpSpPr/>
              <p:nvPr/>
            </p:nvGrpSpPr>
            <p:grpSpPr bwMode="gray">
              <a:xfrm>
                <a:off x="796328" y="2968667"/>
                <a:ext cx="267369" cy="277459"/>
                <a:chOff x="546523" y="2673350"/>
                <a:chExt cx="402431" cy="417618"/>
              </a:xfrm>
            </p:grpSpPr>
            <p:sp>
              <p:nvSpPr>
                <p:cNvPr id="529"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30" name="Group 529"/>
                <p:cNvGrpSpPr/>
                <p:nvPr/>
              </p:nvGrpSpPr>
              <p:grpSpPr bwMode="gray">
                <a:xfrm>
                  <a:off x="546523" y="2673350"/>
                  <a:ext cx="402431" cy="417618"/>
                  <a:chOff x="546523" y="2673350"/>
                  <a:chExt cx="402431" cy="417618"/>
                </a:xfrm>
              </p:grpSpPr>
              <p:sp>
                <p:nvSpPr>
                  <p:cNvPr id="538"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39"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4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531" name="Group 530"/>
                <p:cNvGrpSpPr/>
                <p:nvPr/>
              </p:nvGrpSpPr>
              <p:grpSpPr bwMode="gray">
                <a:xfrm>
                  <a:off x="584488" y="2712110"/>
                  <a:ext cx="326501" cy="326501"/>
                  <a:chOff x="584488" y="2712110"/>
                  <a:chExt cx="326501" cy="326501"/>
                </a:xfrm>
                <a:solidFill>
                  <a:srgbClr val="FFFFFF"/>
                </a:solidFill>
              </p:grpSpPr>
              <p:sp>
                <p:nvSpPr>
                  <p:cNvPr id="53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33" name="Group 532"/>
                  <p:cNvGrpSpPr/>
                  <p:nvPr/>
                </p:nvGrpSpPr>
                <p:grpSpPr bwMode="gray">
                  <a:xfrm>
                    <a:off x="831951" y="2828097"/>
                    <a:ext cx="48811" cy="92938"/>
                    <a:chOff x="491545" y="2913064"/>
                    <a:chExt cx="71436" cy="136016"/>
                  </a:xfrm>
                  <a:grpFill/>
                </p:grpSpPr>
                <p:sp>
                  <p:nvSpPr>
                    <p:cNvPr id="53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37" name="Rectangle: Rounded Corners 69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534" name="Frame 53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35" name="Circle: Hollow 68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53" name="Group 452"/>
              <p:cNvGrpSpPr/>
              <p:nvPr/>
            </p:nvGrpSpPr>
            <p:grpSpPr bwMode="gray">
              <a:xfrm>
                <a:off x="1114373" y="2968667"/>
                <a:ext cx="267369" cy="277459"/>
                <a:chOff x="546523" y="2673350"/>
                <a:chExt cx="402431" cy="417618"/>
              </a:xfrm>
            </p:grpSpPr>
            <p:sp>
              <p:nvSpPr>
                <p:cNvPr id="517"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18" name="Group 517"/>
                <p:cNvGrpSpPr/>
                <p:nvPr/>
              </p:nvGrpSpPr>
              <p:grpSpPr bwMode="gray">
                <a:xfrm>
                  <a:off x="546523" y="2673350"/>
                  <a:ext cx="402431" cy="417618"/>
                  <a:chOff x="546523" y="2673350"/>
                  <a:chExt cx="402431" cy="417618"/>
                </a:xfrm>
              </p:grpSpPr>
              <p:sp>
                <p:nvSpPr>
                  <p:cNvPr id="526"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27"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28"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519" name="Group 518"/>
                <p:cNvGrpSpPr/>
                <p:nvPr/>
              </p:nvGrpSpPr>
              <p:grpSpPr bwMode="gray">
                <a:xfrm>
                  <a:off x="584488" y="2712110"/>
                  <a:ext cx="326501" cy="326501"/>
                  <a:chOff x="584488" y="2712110"/>
                  <a:chExt cx="326501" cy="326501"/>
                </a:xfrm>
                <a:solidFill>
                  <a:srgbClr val="FFFFFF"/>
                </a:solidFill>
              </p:grpSpPr>
              <p:sp>
                <p:nvSpPr>
                  <p:cNvPr id="520"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21" name="Group 520"/>
                  <p:cNvGrpSpPr/>
                  <p:nvPr/>
                </p:nvGrpSpPr>
                <p:grpSpPr bwMode="gray">
                  <a:xfrm>
                    <a:off x="831951" y="2828097"/>
                    <a:ext cx="48811" cy="92938"/>
                    <a:chOff x="491545" y="2913064"/>
                    <a:chExt cx="71436" cy="136016"/>
                  </a:xfrm>
                  <a:grpFill/>
                </p:grpSpPr>
                <p:sp>
                  <p:nvSpPr>
                    <p:cNvPr id="524"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25" name="Rectangle: Rounded Corners 678"/>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522" name="Frame 521"/>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23" name="Circle: Hollow 676"/>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54" name="Group 453"/>
              <p:cNvGrpSpPr/>
              <p:nvPr/>
            </p:nvGrpSpPr>
            <p:grpSpPr bwMode="gray">
              <a:xfrm>
                <a:off x="1432418" y="2968667"/>
                <a:ext cx="267369" cy="277459"/>
                <a:chOff x="546523" y="2673350"/>
                <a:chExt cx="402431" cy="417618"/>
              </a:xfrm>
            </p:grpSpPr>
            <p:sp>
              <p:nvSpPr>
                <p:cNvPr id="505"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06" name="Group 505"/>
                <p:cNvGrpSpPr/>
                <p:nvPr/>
              </p:nvGrpSpPr>
              <p:grpSpPr bwMode="gray">
                <a:xfrm>
                  <a:off x="546523" y="2673350"/>
                  <a:ext cx="402431" cy="417618"/>
                  <a:chOff x="546523" y="2673350"/>
                  <a:chExt cx="402431" cy="417618"/>
                </a:xfrm>
              </p:grpSpPr>
              <p:sp>
                <p:nvSpPr>
                  <p:cNvPr id="514"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15"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16"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507" name="Group 506"/>
                <p:cNvGrpSpPr/>
                <p:nvPr/>
              </p:nvGrpSpPr>
              <p:grpSpPr bwMode="gray">
                <a:xfrm>
                  <a:off x="584488" y="2712110"/>
                  <a:ext cx="326501" cy="326501"/>
                  <a:chOff x="584488" y="2712110"/>
                  <a:chExt cx="326501" cy="326501"/>
                </a:xfrm>
                <a:solidFill>
                  <a:srgbClr val="FFFFFF"/>
                </a:solidFill>
              </p:grpSpPr>
              <p:sp>
                <p:nvSpPr>
                  <p:cNvPr id="508"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509" name="Group 508"/>
                  <p:cNvGrpSpPr/>
                  <p:nvPr/>
                </p:nvGrpSpPr>
                <p:grpSpPr bwMode="gray">
                  <a:xfrm>
                    <a:off x="831951" y="2828097"/>
                    <a:ext cx="48811" cy="92938"/>
                    <a:chOff x="491545" y="2913064"/>
                    <a:chExt cx="71436" cy="136016"/>
                  </a:xfrm>
                  <a:grpFill/>
                </p:grpSpPr>
                <p:sp>
                  <p:nvSpPr>
                    <p:cNvPr id="512"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13" name="Rectangle: Rounded Corners 666"/>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510" name="Frame 509"/>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11" name="Circle: Hollow 664"/>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55" name="Group 454"/>
              <p:cNvGrpSpPr/>
              <p:nvPr/>
            </p:nvGrpSpPr>
            <p:grpSpPr bwMode="gray">
              <a:xfrm>
                <a:off x="1750463" y="2968667"/>
                <a:ext cx="267369" cy="277459"/>
                <a:chOff x="546523" y="2673350"/>
                <a:chExt cx="402431" cy="417618"/>
              </a:xfrm>
            </p:grpSpPr>
            <p:sp>
              <p:nvSpPr>
                <p:cNvPr id="493"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494" name="Group 493"/>
                <p:cNvGrpSpPr/>
                <p:nvPr/>
              </p:nvGrpSpPr>
              <p:grpSpPr bwMode="gray">
                <a:xfrm>
                  <a:off x="546523" y="2673350"/>
                  <a:ext cx="402431" cy="417618"/>
                  <a:chOff x="546523" y="2673350"/>
                  <a:chExt cx="402431" cy="417618"/>
                </a:xfrm>
              </p:grpSpPr>
              <p:sp>
                <p:nvSpPr>
                  <p:cNvPr id="502"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03"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04"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495" name="Group 494"/>
                <p:cNvGrpSpPr/>
                <p:nvPr/>
              </p:nvGrpSpPr>
              <p:grpSpPr bwMode="gray">
                <a:xfrm>
                  <a:off x="584488" y="2712110"/>
                  <a:ext cx="326501" cy="326501"/>
                  <a:chOff x="584488" y="2712110"/>
                  <a:chExt cx="326501" cy="326501"/>
                </a:xfrm>
                <a:solidFill>
                  <a:srgbClr val="FFFFFF"/>
                </a:solidFill>
              </p:grpSpPr>
              <p:sp>
                <p:nvSpPr>
                  <p:cNvPr id="496"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497" name="Group 496"/>
                  <p:cNvGrpSpPr/>
                  <p:nvPr/>
                </p:nvGrpSpPr>
                <p:grpSpPr bwMode="gray">
                  <a:xfrm>
                    <a:off x="831951" y="2828097"/>
                    <a:ext cx="48811" cy="92938"/>
                    <a:chOff x="491545" y="2913064"/>
                    <a:chExt cx="71436" cy="136016"/>
                  </a:xfrm>
                  <a:grpFill/>
                </p:grpSpPr>
                <p:sp>
                  <p:nvSpPr>
                    <p:cNvPr id="500"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501" name="Rectangle: Rounded Corners 654"/>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498" name="Frame 497"/>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99" name="Circle: Hollow 652"/>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nvGrpSpPr>
              <p:cNvPr id="456" name="Group 455"/>
              <p:cNvGrpSpPr/>
              <p:nvPr/>
            </p:nvGrpSpPr>
            <p:grpSpPr bwMode="gray">
              <a:xfrm>
                <a:off x="2068508" y="2968667"/>
                <a:ext cx="267369" cy="277459"/>
                <a:chOff x="546523" y="2673350"/>
                <a:chExt cx="402431" cy="417618"/>
              </a:xfrm>
            </p:grpSpPr>
            <p:sp>
              <p:nvSpPr>
                <p:cNvPr id="481" name="AutoShape 3"/>
                <p:cNvSpPr>
                  <a:spLocks noChangeAspect="1" noChangeArrowheads="1" noTextEdit="1"/>
                </p:cNvSpPr>
                <p:nvPr/>
              </p:nvSpPr>
              <p:spPr bwMode="gray">
                <a:xfrm>
                  <a:off x="546523" y="2673350"/>
                  <a:ext cx="402431" cy="41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482" name="Group 481"/>
                <p:cNvGrpSpPr/>
                <p:nvPr/>
              </p:nvGrpSpPr>
              <p:grpSpPr bwMode="gray">
                <a:xfrm>
                  <a:off x="546523" y="2673350"/>
                  <a:ext cx="402431" cy="417618"/>
                  <a:chOff x="546523" y="2673350"/>
                  <a:chExt cx="402431" cy="417618"/>
                </a:xfrm>
              </p:grpSpPr>
              <p:sp>
                <p:nvSpPr>
                  <p:cNvPr id="490"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91"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92"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483" name="Group 482"/>
                <p:cNvGrpSpPr/>
                <p:nvPr/>
              </p:nvGrpSpPr>
              <p:grpSpPr bwMode="gray">
                <a:xfrm>
                  <a:off x="584488" y="2712110"/>
                  <a:ext cx="326501" cy="326501"/>
                  <a:chOff x="584488" y="2712110"/>
                  <a:chExt cx="326501" cy="326501"/>
                </a:xfrm>
                <a:solidFill>
                  <a:srgbClr val="FFFFFF"/>
                </a:solidFill>
              </p:grpSpPr>
              <p:sp>
                <p:nvSpPr>
                  <p:cNvPr id="484"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485" name="Group 484"/>
                  <p:cNvGrpSpPr/>
                  <p:nvPr/>
                </p:nvGrpSpPr>
                <p:grpSpPr bwMode="gray">
                  <a:xfrm>
                    <a:off x="831951" y="2828097"/>
                    <a:ext cx="48811" cy="92938"/>
                    <a:chOff x="491545" y="2913064"/>
                    <a:chExt cx="71436" cy="136016"/>
                  </a:xfrm>
                  <a:grpFill/>
                </p:grpSpPr>
                <p:sp>
                  <p:nvSpPr>
                    <p:cNvPr id="488"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89" name="Rectangle: Rounded Corners 642"/>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486" name="Frame 485"/>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87" name="Circle: Hollow 640"/>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sp>
            <p:nvSpPr>
              <p:cNvPr id="457" name="AutoShape 3"/>
              <p:cNvSpPr>
                <a:spLocks noChangeAspect="1" noChangeArrowheads="1" noTextEdit="1"/>
              </p:cNvSpPr>
              <p:nvPr/>
            </p:nvSpPr>
            <p:spPr bwMode="gray">
              <a:xfrm>
                <a:off x="2386553" y="2968667"/>
                <a:ext cx="267369" cy="27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458" name="Group 457"/>
              <p:cNvGrpSpPr/>
              <p:nvPr/>
            </p:nvGrpSpPr>
            <p:grpSpPr bwMode="gray">
              <a:xfrm>
                <a:off x="2386553" y="2968667"/>
                <a:ext cx="267369" cy="277459"/>
                <a:chOff x="546523" y="2673350"/>
                <a:chExt cx="402431" cy="417618"/>
              </a:xfrm>
            </p:grpSpPr>
            <p:sp>
              <p:nvSpPr>
                <p:cNvPr id="478" name="Rectangle 5"/>
                <p:cNvSpPr>
                  <a:spLocks noChangeArrowheads="1"/>
                </p:cNvSpPr>
                <p:nvPr/>
              </p:nvSpPr>
              <p:spPr bwMode="gray">
                <a:xfrm>
                  <a:off x="593166" y="3068189"/>
                  <a:ext cx="59659"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79" name="Rectangle 6"/>
                <p:cNvSpPr>
                  <a:spLocks noChangeArrowheads="1"/>
                </p:cNvSpPr>
                <p:nvPr/>
              </p:nvSpPr>
              <p:spPr bwMode="gray">
                <a:xfrm>
                  <a:off x="843736" y="3068189"/>
                  <a:ext cx="58575" cy="22779"/>
                </a:xfrm>
                <a:prstGeom prst="rect">
                  <a:avLst/>
                </a:pr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80" name="Freeform 7"/>
                <p:cNvSpPr>
                  <a:spLocks/>
                </p:cNvSpPr>
                <p:nvPr/>
              </p:nvSpPr>
              <p:spPr bwMode="gray">
                <a:xfrm>
                  <a:off x="546523" y="2673350"/>
                  <a:ext cx="402431" cy="403516"/>
                </a:xfrm>
                <a:custGeom>
                  <a:avLst/>
                  <a:gdLst>
                    <a:gd name="T0" fmla="*/ 1179 w 1179"/>
                    <a:gd name="T1" fmla="*/ 1096 h 1179"/>
                    <a:gd name="T2" fmla="*/ 1096 w 1179"/>
                    <a:gd name="T3" fmla="*/ 1179 h 1179"/>
                    <a:gd name="T4" fmla="*/ 83 w 1179"/>
                    <a:gd name="T5" fmla="*/ 1179 h 1179"/>
                    <a:gd name="T6" fmla="*/ 0 w 1179"/>
                    <a:gd name="T7" fmla="*/ 1096 h 1179"/>
                    <a:gd name="T8" fmla="*/ 0 w 1179"/>
                    <a:gd name="T9" fmla="*/ 83 h 1179"/>
                    <a:gd name="T10" fmla="*/ 83 w 1179"/>
                    <a:gd name="T11" fmla="*/ 0 h 1179"/>
                    <a:gd name="T12" fmla="*/ 1096 w 1179"/>
                    <a:gd name="T13" fmla="*/ 0 h 1179"/>
                    <a:gd name="T14" fmla="*/ 1179 w 1179"/>
                    <a:gd name="T15" fmla="*/ 83 h 1179"/>
                    <a:gd name="T16" fmla="*/ 1179 w 1179"/>
                    <a:gd name="T17" fmla="*/ 1096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9" h="1179">
                      <a:moveTo>
                        <a:pt x="1179" y="1096"/>
                      </a:moveTo>
                      <a:cubicBezTo>
                        <a:pt x="1179" y="1142"/>
                        <a:pt x="1142" y="1179"/>
                        <a:pt x="1096" y="1179"/>
                      </a:cubicBezTo>
                      <a:cubicBezTo>
                        <a:pt x="83" y="1179"/>
                        <a:pt x="83" y="1179"/>
                        <a:pt x="83" y="1179"/>
                      </a:cubicBezTo>
                      <a:cubicBezTo>
                        <a:pt x="37" y="1179"/>
                        <a:pt x="0" y="1142"/>
                        <a:pt x="0" y="1096"/>
                      </a:cubicBezTo>
                      <a:cubicBezTo>
                        <a:pt x="0" y="83"/>
                        <a:pt x="0" y="83"/>
                        <a:pt x="0" y="83"/>
                      </a:cubicBezTo>
                      <a:cubicBezTo>
                        <a:pt x="0" y="37"/>
                        <a:pt x="37" y="0"/>
                        <a:pt x="83" y="0"/>
                      </a:cubicBezTo>
                      <a:cubicBezTo>
                        <a:pt x="1096" y="0"/>
                        <a:pt x="1096" y="0"/>
                        <a:pt x="1096" y="0"/>
                      </a:cubicBezTo>
                      <a:cubicBezTo>
                        <a:pt x="1142" y="0"/>
                        <a:pt x="1179" y="37"/>
                        <a:pt x="1179" y="83"/>
                      </a:cubicBezTo>
                      <a:lnTo>
                        <a:pt x="1179" y="1096"/>
                      </a:lnTo>
                      <a:close/>
                    </a:path>
                  </a:pathLst>
                </a:custGeom>
                <a:solidFill>
                  <a:srgbClr val="337D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459" name="Group 458"/>
              <p:cNvGrpSpPr/>
              <p:nvPr/>
            </p:nvGrpSpPr>
            <p:grpSpPr bwMode="gray">
              <a:xfrm>
                <a:off x="2411776" y="2994419"/>
                <a:ext cx="216922" cy="216922"/>
                <a:chOff x="584488" y="2712110"/>
                <a:chExt cx="326501" cy="326501"/>
              </a:xfrm>
              <a:solidFill>
                <a:srgbClr val="FFFFFF"/>
              </a:solidFill>
            </p:grpSpPr>
            <p:sp>
              <p:nvSpPr>
                <p:cNvPr id="472" name="Oval 21"/>
                <p:cNvSpPr>
                  <a:spLocks noChangeArrowheads="1"/>
                </p:cNvSpPr>
                <p:nvPr/>
              </p:nvSpPr>
              <p:spPr bwMode="gray">
                <a:xfrm>
                  <a:off x="683673" y="2846364"/>
                  <a:ext cx="56405" cy="56406"/>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473" name="Group 472"/>
                <p:cNvGrpSpPr/>
                <p:nvPr/>
              </p:nvGrpSpPr>
              <p:grpSpPr bwMode="gray">
                <a:xfrm>
                  <a:off x="831951" y="2828097"/>
                  <a:ext cx="48811" cy="92938"/>
                  <a:chOff x="491545" y="2913064"/>
                  <a:chExt cx="71436" cy="136016"/>
                </a:xfrm>
                <a:grpFill/>
              </p:grpSpPr>
              <p:sp>
                <p:nvSpPr>
                  <p:cNvPr id="476" name="Freeform 14"/>
                  <p:cNvSpPr>
                    <a:spLocks/>
                  </p:cNvSpPr>
                  <p:nvPr/>
                </p:nvSpPr>
                <p:spPr bwMode="gray">
                  <a:xfrm>
                    <a:off x="491545" y="2913064"/>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77" name="Rectangle: Rounded Corners 630"/>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474" name="Frame 473"/>
                <p:cNvSpPr/>
                <p:nvPr/>
              </p:nvSpPr>
              <p:spPr bwMode="gray">
                <a:xfrm>
                  <a:off x="584488" y="2712110"/>
                  <a:ext cx="326501" cy="326501"/>
                </a:xfrm>
                <a:prstGeom prst="frame">
                  <a:avLst>
                    <a:gd name="adj1" fmla="val 3032"/>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75" name="Circle: Hollow 628"/>
                <p:cNvSpPr/>
                <p:nvPr/>
              </p:nvSpPr>
              <p:spPr bwMode="gray">
                <a:xfrm>
                  <a:off x="658182" y="2820873"/>
                  <a:ext cx="107388" cy="107388"/>
                </a:xfrm>
                <a:prstGeom prst="donut">
                  <a:avLst>
                    <a:gd name="adj" fmla="val 9848"/>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460" name="Group 459"/>
              <p:cNvGrpSpPr/>
              <p:nvPr/>
            </p:nvGrpSpPr>
            <p:grpSpPr bwMode="gray">
              <a:xfrm>
                <a:off x="2704597" y="2968667"/>
                <a:ext cx="263176" cy="274320"/>
                <a:chOff x="3721191" y="2968667"/>
                <a:chExt cx="263176" cy="274320"/>
              </a:xfrm>
            </p:grpSpPr>
            <p:grpSp>
              <p:nvGrpSpPr>
                <p:cNvPr id="461" name="Group 460"/>
                <p:cNvGrpSpPr>
                  <a:grpSpLocks noChangeAspect="1"/>
                </p:cNvGrpSpPr>
                <p:nvPr/>
              </p:nvGrpSpPr>
              <p:grpSpPr bwMode="gray">
                <a:xfrm>
                  <a:off x="3721191" y="2968667"/>
                  <a:ext cx="263176" cy="274320"/>
                  <a:chOff x="3898900" y="2854325"/>
                  <a:chExt cx="487363" cy="508001"/>
                </a:xfrm>
              </p:grpSpPr>
              <p:sp>
                <p:nvSpPr>
                  <p:cNvPr id="469" name="AutoShape 28"/>
                  <p:cNvSpPr>
                    <a:spLocks noChangeAspect="1" noChangeArrowheads="1" noTextEdit="1"/>
                  </p:cNvSpPr>
                  <p:nvPr/>
                </p:nvSpPr>
                <p:spPr bwMode="gray">
                  <a:xfrm>
                    <a:off x="3898900" y="2854325"/>
                    <a:ext cx="482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70" name="Freeform 30"/>
                  <p:cNvSpPr>
                    <a:spLocks/>
                  </p:cNvSpPr>
                  <p:nvPr/>
                </p:nvSpPr>
                <p:spPr bwMode="gray">
                  <a:xfrm>
                    <a:off x="3898900" y="2859088"/>
                    <a:ext cx="365125" cy="503238"/>
                  </a:xfrm>
                  <a:custGeom>
                    <a:avLst/>
                    <a:gdLst>
                      <a:gd name="T0" fmla="*/ 8 w 84"/>
                      <a:gd name="T1" fmla="*/ 0 h 116"/>
                      <a:gd name="T2" fmla="*/ 0 w 84"/>
                      <a:gd name="T3" fmla="*/ 8 h 116"/>
                      <a:gd name="T4" fmla="*/ 0 w 84"/>
                      <a:gd name="T5" fmla="*/ 104 h 116"/>
                      <a:gd name="T6" fmla="*/ 8 w 84"/>
                      <a:gd name="T7" fmla="*/ 112 h 116"/>
                      <a:gd name="T8" fmla="*/ 12 w 84"/>
                      <a:gd name="T9" fmla="*/ 112 h 116"/>
                      <a:gd name="T10" fmla="*/ 12 w 84"/>
                      <a:gd name="T11" fmla="*/ 116 h 116"/>
                      <a:gd name="T12" fmla="*/ 28 w 84"/>
                      <a:gd name="T13" fmla="*/ 116 h 116"/>
                      <a:gd name="T14" fmla="*/ 28 w 84"/>
                      <a:gd name="T15" fmla="*/ 112 h 116"/>
                      <a:gd name="T16" fmla="*/ 80 w 84"/>
                      <a:gd name="T17" fmla="*/ 112 h 116"/>
                      <a:gd name="T18" fmla="*/ 80 w 84"/>
                      <a:gd name="T19" fmla="*/ 116 h 116"/>
                      <a:gd name="T20" fmla="*/ 84 w 84"/>
                      <a:gd name="T21" fmla="*/ 116 h 116"/>
                      <a:gd name="T22" fmla="*/ 84 w 84"/>
                      <a:gd name="T23" fmla="*/ 0 h 116"/>
                      <a:gd name="T24" fmla="*/ 8 w 84"/>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6">
                        <a:moveTo>
                          <a:pt x="8" y="0"/>
                        </a:moveTo>
                        <a:cubicBezTo>
                          <a:pt x="3" y="0"/>
                          <a:pt x="0" y="4"/>
                          <a:pt x="0" y="8"/>
                        </a:cubicBezTo>
                        <a:cubicBezTo>
                          <a:pt x="0" y="8"/>
                          <a:pt x="0" y="8"/>
                          <a:pt x="0" y="104"/>
                        </a:cubicBezTo>
                        <a:cubicBezTo>
                          <a:pt x="0" y="108"/>
                          <a:pt x="3" y="112"/>
                          <a:pt x="8" y="112"/>
                        </a:cubicBezTo>
                        <a:cubicBezTo>
                          <a:pt x="8" y="112"/>
                          <a:pt x="8" y="112"/>
                          <a:pt x="12" y="112"/>
                        </a:cubicBezTo>
                        <a:cubicBezTo>
                          <a:pt x="12" y="116"/>
                          <a:pt x="12" y="116"/>
                          <a:pt x="12" y="116"/>
                        </a:cubicBezTo>
                        <a:cubicBezTo>
                          <a:pt x="28" y="116"/>
                          <a:pt x="28" y="116"/>
                          <a:pt x="28" y="116"/>
                        </a:cubicBezTo>
                        <a:cubicBezTo>
                          <a:pt x="28" y="112"/>
                          <a:pt x="28" y="112"/>
                          <a:pt x="28" y="112"/>
                        </a:cubicBezTo>
                        <a:cubicBezTo>
                          <a:pt x="38" y="112"/>
                          <a:pt x="55" y="112"/>
                          <a:pt x="80" y="112"/>
                        </a:cubicBezTo>
                        <a:cubicBezTo>
                          <a:pt x="80" y="116"/>
                          <a:pt x="80" y="116"/>
                          <a:pt x="80" y="116"/>
                        </a:cubicBezTo>
                        <a:cubicBezTo>
                          <a:pt x="84" y="116"/>
                          <a:pt x="84" y="116"/>
                          <a:pt x="84" y="116"/>
                        </a:cubicBezTo>
                        <a:cubicBezTo>
                          <a:pt x="84" y="0"/>
                          <a:pt x="84" y="0"/>
                          <a:pt x="84" y="0"/>
                        </a:cubicBezTo>
                        <a:cubicBezTo>
                          <a:pt x="70" y="0"/>
                          <a:pt x="47" y="0"/>
                          <a:pt x="8" y="0"/>
                        </a:cubicBezTo>
                        <a:close/>
                      </a:path>
                    </a:pathLst>
                  </a:custGeom>
                  <a:solidFill>
                    <a:srgbClr val="367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71" name="Freeform 31"/>
                  <p:cNvSpPr>
                    <a:spLocks/>
                  </p:cNvSpPr>
                  <p:nvPr/>
                </p:nvSpPr>
                <p:spPr bwMode="gray">
                  <a:xfrm>
                    <a:off x="4264025" y="2859088"/>
                    <a:ext cx="122238" cy="503238"/>
                  </a:xfrm>
                  <a:custGeom>
                    <a:avLst/>
                    <a:gdLst>
                      <a:gd name="T0" fmla="*/ 20 w 28"/>
                      <a:gd name="T1" fmla="*/ 0 h 116"/>
                      <a:gd name="T2" fmla="*/ 0 w 28"/>
                      <a:gd name="T3" fmla="*/ 0 h 116"/>
                      <a:gd name="T4" fmla="*/ 0 w 28"/>
                      <a:gd name="T5" fmla="*/ 116 h 116"/>
                      <a:gd name="T6" fmla="*/ 12 w 28"/>
                      <a:gd name="T7" fmla="*/ 116 h 116"/>
                      <a:gd name="T8" fmla="*/ 12 w 28"/>
                      <a:gd name="T9" fmla="*/ 112 h 116"/>
                      <a:gd name="T10" fmla="*/ 20 w 28"/>
                      <a:gd name="T11" fmla="*/ 112 h 116"/>
                      <a:gd name="T12" fmla="*/ 28 w 28"/>
                      <a:gd name="T13" fmla="*/ 104 h 116"/>
                      <a:gd name="T14" fmla="*/ 28 w 28"/>
                      <a:gd name="T15" fmla="*/ 8 h 116"/>
                      <a:gd name="T16" fmla="*/ 20 w 28"/>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16">
                        <a:moveTo>
                          <a:pt x="20" y="0"/>
                        </a:moveTo>
                        <a:cubicBezTo>
                          <a:pt x="20" y="0"/>
                          <a:pt x="20" y="0"/>
                          <a:pt x="0" y="0"/>
                        </a:cubicBezTo>
                        <a:cubicBezTo>
                          <a:pt x="0" y="116"/>
                          <a:pt x="0" y="116"/>
                          <a:pt x="0" y="116"/>
                        </a:cubicBezTo>
                        <a:cubicBezTo>
                          <a:pt x="12" y="116"/>
                          <a:pt x="12" y="116"/>
                          <a:pt x="12" y="116"/>
                        </a:cubicBezTo>
                        <a:cubicBezTo>
                          <a:pt x="12" y="112"/>
                          <a:pt x="12" y="112"/>
                          <a:pt x="12" y="112"/>
                        </a:cubicBezTo>
                        <a:cubicBezTo>
                          <a:pt x="14" y="112"/>
                          <a:pt x="17" y="112"/>
                          <a:pt x="20" y="112"/>
                        </a:cubicBezTo>
                        <a:cubicBezTo>
                          <a:pt x="24" y="112"/>
                          <a:pt x="28" y="108"/>
                          <a:pt x="28" y="104"/>
                        </a:cubicBezTo>
                        <a:cubicBezTo>
                          <a:pt x="28" y="8"/>
                          <a:pt x="28" y="8"/>
                          <a:pt x="28" y="8"/>
                        </a:cubicBezTo>
                        <a:cubicBezTo>
                          <a:pt x="28" y="4"/>
                          <a:pt x="24" y="0"/>
                          <a:pt x="20" y="0"/>
                        </a:cubicBez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nvGrpSpPr>
                <p:cNvPr id="462" name="Group 461"/>
                <p:cNvGrpSpPr/>
                <p:nvPr/>
              </p:nvGrpSpPr>
              <p:grpSpPr bwMode="gray">
                <a:xfrm>
                  <a:off x="3746345" y="2994419"/>
                  <a:ext cx="216922" cy="216922"/>
                  <a:chOff x="3452623" y="2994419"/>
                  <a:chExt cx="216922" cy="216922"/>
                </a:xfrm>
              </p:grpSpPr>
              <p:sp>
                <p:nvSpPr>
                  <p:cNvPr id="463" name="Oval 21"/>
                  <p:cNvSpPr>
                    <a:spLocks noChangeArrowheads="1"/>
                  </p:cNvSpPr>
                  <p:nvPr/>
                </p:nvSpPr>
                <p:spPr bwMode="gray">
                  <a:xfrm>
                    <a:off x="3518520" y="3083615"/>
                    <a:ext cx="37475" cy="37475"/>
                  </a:xfrm>
                  <a:prstGeom prst="ellipse">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nvGrpSpPr>
                  <p:cNvPr id="464" name="Group 463"/>
                  <p:cNvGrpSpPr/>
                  <p:nvPr/>
                </p:nvGrpSpPr>
                <p:grpSpPr bwMode="gray">
                  <a:xfrm>
                    <a:off x="3617033" y="3071475"/>
                    <a:ext cx="32429" cy="61752"/>
                    <a:chOff x="491545" y="2913053"/>
                    <a:chExt cx="71436" cy="136027"/>
                  </a:xfrm>
                  <a:solidFill>
                    <a:srgbClr val="FFFFFF"/>
                  </a:solidFill>
                </p:grpSpPr>
                <p:sp>
                  <p:nvSpPr>
                    <p:cNvPr id="467" name="Freeform 14"/>
                    <p:cNvSpPr>
                      <a:spLocks/>
                    </p:cNvSpPr>
                    <p:nvPr/>
                  </p:nvSpPr>
                  <p:spPr bwMode="gray">
                    <a:xfrm>
                      <a:off x="491545" y="2913053"/>
                      <a:ext cx="71436" cy="71436"/>
                    </a:xfrm>
                    <a:custGeom>
                      <a:avLst/>
                      <a:gdLst>
                        <a:gd name="T0" fmla="*/ 88 w 107"/>
                        <a:gd name="T1" fmla="*/ 88 h 107"/>
                        <a:gd name="T2" fmla="*/ 19 w 107"/>
                        <a:gd name="T3" fmla="*/ 88 h 107"/>
                        <a:gd name="T4" fmla="*/ 19 w 107"/>
                        <a:gd name="T5" fmla="*/ 19 h 107"/>
                        <a:gd name="T6" fmla="*/ 88 w 107"/>
                        <a:gd name="T7" fmla="*/ 19 h 107"/>
                        <a:gd name="T8" fmla="*/ 88 w 107"/>
                        <a:gd name="T9" fmla="*/ 88 h 107"/>
                      </a:gdLst>
                      <a:ahLst/>
                      <a:cxnLst>
                        <a:cxn ang="0">
                          <a:pos x="T0" y="T1"/>
                        </a:cxn>
                        <a:cxn ang="0">
                          <a:pos x="T2" y="T3"/>
                        </a:cxn>
                        <a:cxn ang="0">
                          <a:pos x="T4" y="T5"/>
                        </a:cxn>
                        <a:cxn ang="0">
                          <a:pos x="T6" y="T7"/>
                        </a:cxn>
                        <a:cxn ang="0">
                          <a:pos x="T8" y="T9"/>
                        </a:cxn>
                      </a:cxnLst>
                      <a:rect l="0" t="0" r="r" b="b"/>
                      <a:pathLst>
                        <a:path w="107" h="107">
                          <a:moveTo>
                            <a:pt x="88" y="88"/>
                          </a:moveTo>
                          <a:cubicBezTo>
                            <a:pt x="69" y="107"/>
                            <a:pt x="38" y="107"/>
                            <a:pt x="19" y="88"/>
                          </a:cubicBezTo>
                          <a:cubicBezTo>
                            <a:pt x="0" y="69"/>
                            <a:pt x="0" y="38"/>
                            <a:pt x="19" y="19"/>
                          </a:cubicBezTo>
                          <a:cubicBezTo>
                            <a:pt x="38" y="0"/>
                            <a:pt x="69" y="0"/>
                            <a:pt x="88" y="19"/>
                          </a:cubicBezTo>
                          <a:cubicBezTo>
                            <a:pt x="107" y="38"/>
                            <a:pt x="107" y="69"/>
                            <a:pt x="8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68" name="Rectangle: Rounded Corners 618"/>
                    <p:cNvSpPr/>
                    <p:nvPr/>
                  </p:nvSpPr>
                  <p:spPr bwMode="gray">
                    <a:xfrm>
                      <a:off x="512318" y="2941313"/>
                      <a:ext cx="27432" cy="107767"/>
                    </a:xfrm>
                    <a:prstGeom prst="roundRect">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sp>
                <p:nvSpPr>
                  <p:cNvPr id="465" name="Frame 464"/>
                  <p:cNvSpPr/>
                  <p:nvPr/>
                </p:nvSpPr>
                <p:spPr bwMode="gray">
                  <a:xfrm>
                    <a:off x="3452623" y="2994419"/>
                    <a:ext cx="216922" cy="216922"/>
                  </a:xfrm>
                  <a:prstGeom prst="frame">
                    <a:avLst>
                      <a:gd name="adj1" fmla="val 3032"/>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sp>
                <p:nvSpPr>
                  <p:cNvPr id="466" name="Circle: Hollow 616"/>
                  <p:cNvSpPr/>
                  <p:nvPr/>
                </p:nvSpPr>
                <p:spPr bwMode="gray">
                  <a:xfrm>
                    <a:off x="3501584" y="3066679"/>
                    <a:ext cx="71347" cy="71347"/>
                  </a:xfrm>
                  <a:prstGeom prst="donut">
                    <a:avLst>
                      <a:gd name="adj" fmla="val 984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Arial"/>
                    </a:endParaRPr>
                  </a:p>
                </p:txBody>
              </p:sp>
            </p:grpSp>
          </p:grpSp>
        </p:grpSp>
        <p:sp>
          <p:nvSpPr>
            <p:cNvPr id="651" name="TextBox 650"/>
            <p:cNvSpPr txBox="1"/>
            <p:nvPr/>
          </p:nvSpPr>
          <p:spPr bwMode="gray">
            <a:xfrm>
              <a:off x="1403541" y="3000292"/>
              <a:ext cx="1378904" cy="244682"/>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100" b="1" dirty="0">
                  <a:solidFill>
                    <a:schemeClr val="accent3"/>
                  </a:solidFill>
                </a:rPr>
                <a:t>Policyholder surplus:</a:t>
              </a:r>
            </a:p>
          </p:txBody>
        </p:sp>
        <p:grpSp>
          <p:nvGrpSpPr>
            <p:cNvPr id="652" name="Group 651"/>
            <p:cNvGrpSpPr/>
            <p:nvPr/>
          </p:nvGrpSpPr>
          <p:grpSpPr bwMode="gray">
            <a:xfrm>
              <a:off x="963524" y="3208724"/>
              <a:ext cx="2280693" cy="425459"/>
              <a:chOff x="-64058" y="4893324"/>
              <a:chExt cx="3040913" cy="567279"/>
            </a:xfrm>
          </p:grpSpPr>
          <p:sp>
            <p:nvSpPr>
              <p:cNvPr id="653" name="TextBox 652"/>
              <p:cNvSpPr txBox="1"/>
              <p:nvPr/>
            </p:nvSpPr>
            <p:spPr bwMode="gray">
              <a:xfrm>
                <a:off x="-64058" y="4893324"/>
                <a:ext cx="2439121" cy="566309"/>
              </a:xfrm>
              <a:prstGeom prst="rect">
                <a:avLst/>
              </a:prstGeom>
              <a:noFill/>
              <a:ln>
                <a:noFill/>
              </a:ln>
            </p:spPr>
            <p:txBody>
              <a:bodyPr wrap="none" lIns="34290" rIns="34290" rtlCol="0">
                <a:spAutoFit/>
              </a:bodyPr>
              <a:lstStyle/>
              <a:p>
                <a:pPr>
                  <a:lnSpc>
                    <a:spcPct val="90000"/>
                  </a:lnSpc>
                  <a:spcBef>
                    <a:spcPts val="900"/>
                  </a:spcBef>
                  <a:buClr>
                    <a:srgbClr val="337DBE"/>
                  </a:buClr>
                  <a:buSzPct val="77000"/>
                </a:pPr>
                <a:r>
                  <a:rPr lang="en-US" sz="2400" b="1" dirty="0">
                    <a:solidFill>
                      <a:schemeClr val="accent3"/>
                    </a:solidFill>
                  </a:rPr>
                  <a:t>$700.9 billion</a:t>
                </a:r>
              </a:p>
            </p:txBody>
          </p:sp>
          <p:sp>
            <p:nvSpPr>
              <p:cNvPr id="654" name="TextBox 653"/>
              <p:cNvSpPr txBox="1"/>
              <p:nvPr/>
            </p:nvSpPr>
            <p:spPr bwMode="gray">
              <a:xfrm>
                <a:off x="2519039" y="4949693"/>
                <a:ext cx="457816" cy="510910"/>
              </a:xfrm>
              <a:prstGeom prst="rect">
                <a:avLst/>
              </a:prstGeom>
              <a:noFill/>
              <a:ln>
                <a:noFill/>
              </a:ln>
            </p:spPr>
            <p:txBody>
              <a:bodyPr wrap="none" lIns="34290" rIns="34290" rtlCol="0">
                <a:spAutoFit/>
              </a:bodyPr>
              <a:lstStyle/>
              <a:p>
                <a:pPr algn="r">
                  <a:lnSpc>
                    <a:spcPct val="90000"/>
                  </a:lnSpc>
                  <a:spcBef>
                    <a:spcPts val="900"/>
                  </a:spcBef>
                  <a:buClr>
                    <a:srgbClr val="337DBE"/>
                  </a:buClr>
                  <a:buSzPct val="77000"/>
                </a:pPr>
                <a:r>
                  <a:rPr lang="en-US" sz="1050" b="1" dirty="0">
                    <a:solidFill>
                      <a:schemeClr val="accent3"/>
                    </a:solidFill>
                  </a:rPr>
                  <a:t>End </a:t>
                </a:r>
                <a:br>
                  <a:rPr lang="en-US" sz="1050" b="1" dirty="0">
                    <a:solidFill>
                      <a:schemeClr val="accent3"/>
                    </a:solidFill>
                  </a:rPr>
                </a:br>
                <a:r>
                  <a:rPr lang="en-US" sz="1050" b="1" dirty="0">
                    <a:solidFill>
                      <a:schemeClr val="accent3"/>
                    </a:solidFill>
                  </a:rPr>
                  <a:t>2016</a:t>
                </a:r>
              </a:p>
            </p:txBody>
          </p:sp>
          <p:sp>
            <p:nvSpPr>
              <p:cNvPr id="655" name="Arrow: Right 725"/>
              <p:cNvSpPr/>
              <p:nvPr/>
            </p:nvSpPr>
            <p:spPr bwMode="gray">
              <a:xfrm>
                <a:off x="2317335" y="5015101"/>
                <a:ext cx="222061" cy="326044"/>
              </a:xfrm>
              <a:prstGeom prst="rightArrow">
                <a:avLst>
                  <a:gd name="adj1" fmla="val 6909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accent3"/>
                  </a:solidFill>
                </a:endParaRPr>
              </a:p>
            </p:txBody>
          </p:sp>
        </p:grpSp>
      </p:grpSp>
      <p:grpSp>
        <p:nvGrpSpPr>
          <p:cNvPr id="729" name="Group 728"/>
          <p:cNvGrpSpPr/>
          <p:nvPr/>
        </p:nvGrpSpPr>
        <p:grpSpPr>
          <a:xfrm>
            <a:off x="3411001" y="1308100"/>
            <a:ext cx="2329395" cy="2400300"/>
            <a:chOff x="3411001" y="1308100"/>
            <a:chExt cx="2329395" cy="2400300"/>
          </a:xfrm>
        </p:grpSpPr>
        <p:sp>
          <p:nvSpPr>
            <p:cNvPr id="12" name="Rectangle 11"/>
            <p:cNvSpPr/>
            <p:nvPr/>
          </p:nvSpPr>
          <p:spPr bwMode="gray">
            <a:xfrm>
              <a:off x="3411001" y="1308100"/>
              <a:ext cx="2329395" cy="2400300"/>
            </a:xfrm>
            <a:prstGeom prst="rect">
              <a:avLst/>
            </a:prstGeom>
            <a:noFill/>
            <a:ln w="1905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70" name="Freeform 35"/>
            <p:cNvSpPr>
              <a:spLocks noEditPoints="1"/>
            </p:cNvSpPr>
            <p:nvPr/>
          </p:nvSpPr>
          <p:spPr bwMode="gray">
            <a:xfrm>
              <a:off x="3895444" y="1794796"/>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1" name="Freeform 35"/>
            <p:cNvSpPr>
              <a:spLocks noEditPoints="1"/>
            </p:cNvSpPr>
            <p:nvPr/>
          </p:nvSpPr>
          <p:spPr bwMode="gray">
            <a:xfrm>
              <a:off x="4263019" y="1785967"/>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2" name="Freeform 35"/>
            <p:cNvSpPr>
              <a:spLocks noEditPoints="1"/>
            </p:cNvSpPr>
            <p:nvPr/>
          </p:nvSpPr>
          <p:spPr bwMode="gray">
            <a:xfrm>
              <a:off x="4630594" y="1777138"/>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3" name="Freeform 35"/>
            <p:cNvSpPr>
              <a:spLocks noEditPoints="1"/>
            </p:cNvSpPr>
            <p:nvPr/>
          </p:nvSpPr>
          <p:spPr bwMode="gray">
            <a:xfrm>
              <a:off x="4998170" y="1768309"/>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680" name="Group 679"/>
            <p:cNvGrpSpPr/>
            <p:nvPr/>
          </p:nvGrpSpPr>
          <p:grpSpPr>
            <a:xfrm>
              <a:off x="3709564" y="1438096"/>
              <a:ext cx="1722618" cy="623979"/>
              <a:chOff x="3709564" y="1438096"/>
              <a:chExt cx="1722618" cy="623979"/>
            </a:xfrm>
          </p:grpSpPr>
          <p:sp>
            <p:nvSpPr>
              <p:cNvPr id="674" name="Freeform 35"/>
              <p:cNvSpPr>
                <a:spLocks noEditPoints="1"/>
              </p:cNvSpPr>
              <p:nvPr/>
            </p:nvSpPr>
            <p:spPr bwMode="gray">
              <a:xfrm>
                <a:off x="3709564" y="1438096"/>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5" name="Freeform 35"/>
              <p:cNvSpPr>
                <a:spLocks noEditPoints="1"/>
              </p:cNvSpPr>
              <p:nvPr/>
            </p:nvSpPr>
            <p:spPr bwMode="gray">
              <a:xfrm>
                <a:off x="4077139" y="1438096"/>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6" name="Freeform 35"/>
              <p:cNvSpPr>
                <a:spLocks noEditPoints="1"/>
              </p:cNvSpPr>
              <p:nvPr/>
            </p:nvSpPr>
            <p:spPr bwMode="gray">
              <a:xfrm>
                <a:off x="4444714" y="1438096"/>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7" name="Freeform 35"/>
              <p:cNvSpPr>
                <a:spLocks noEditPoints="1"/>
              </p:cNvSpPr>
              <p:nvPr/>
            </p:nvSpPr>
            <p:spPr bwMode="gray">
              <a:xfrm>
                <a:off x="4812289" y="1438096"/>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78" name="Freeform 35"/>
              <p:cNvSpPr>
                <a:spLocks noEditPoints="1"/>
              </p:cNvSpPr>
              <p:nvPr/>
            </p:nvSpPr>
            <p:spPr bwMode="gray">
              <a:xfrm>
                <a:off x="5179865" y="1438096"/>
                <a:ext cx="252317" cy="623979"/>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679" name="TextBox 678"/>
            <p:cNvSpPr txBox="1"/>
            <p:nvPr/>
          </p:nvSpPr>
          <p:spPr bwMode="gray">
            <a:xfrm>
              <a:off x="3641955" y="2071737"/>
              <a:ext cx="1863011" cy="341632"/>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b="1" dirty="0">
                  <a:solidFill>
                    <a:schemeClr val="accent4"/>
                  </a:solidFill>
                </a:rPr>
                <a:t>2.5 million</a:t>
              </a:r>
              <a:r>
                <a:rPr lang="en-US" sz="1350" b="1" dirty="0">
                  <a:solidFill>
                    <a:schemeClr val="accent4"/>
                  </a:solidFill>
                </a:rPr>
                <a:t> employed</a:t>
              </a:r>
              <a:endParaRPr lang="en-US" sz="1500" b="1" dirty="0">
                <a:solidFill>
                  <a:schemeClr val="accent4"/>
                </a:solidFill>
              </a:endParaRPr>
            </a:p>
          </p:txBody>
        </p:sp>
        <p:sp>
          <p:nvSpPr>
            <p:cNvPr id="660" name="Freeform 35"/>
            <p:cNvSpPr>
              <a:spLocks noEditPoints="1"/>
            </p:cNvSpPr>
            <p:nvPr/>
          </p:nvSpPr>
          <p:spPr bwMode="gray">
            <a:xfrm>
              <a:off x="3895444" y="2946568"/>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1" name="Freeform 35"/>
            <p:cNvSpPr>
              <a:spLocks noEditPoints="1"/>
            </p:cNvSpPr>
            <p:nvPr/>
          </p:nvSpPr>
          <p:spPr bwMode="gray">
            <a:xfrm>
              <a:off x="4263019" y="2937739"/>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2" name="Freeform 35"/>
            <p:cNvSpPr>
              <a:spLocks noEditPoints="1"/>
            </p:cNvSpPr>
            <p:nvPr/>
          </p:nvSpPr>
          <p:spPr bwMode="gray">
            <a:xfrm>
              <a:off x="4630594" y="2928910"/>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3">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3" name="Freeform 35"/>
            <p:cNvSpPr>
              <a:spLocks noEditPoints="1"/>
            </p:cNvSpPr>
            <p:nvPr/>
          </p:nvSpPr>
          <p:spPr bwMode="gray">
            <a:xfrm>
              <a:off x="4998170" y="2920081"/>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4" name="Freeform 35"/>
            <p:cNvSpPr>
              <a:spLocks noEditPoints="1"/>
            </p:cNvSpPr>
            <p:nvPr/>
          </p:nvSpPr>
          <p:spPr bwMode="gray">
            <a:xfrm>
              <a:off x="3709564" y="2472778"/>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5" name="Freeform 35"/>
            <p:cNvSpPr>
              <a:spLocks noEditPoints="1"/>
            </p:cNvSpPr>
            <p:nvPr/>
          </p:nvSpPr>
          <p:spPr bwMode="gray">
            <a:xfrm>
              <a:off x="4077139" y="2463949"/>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6" name="Freeform 35"/>
            <p:cNvSpPr>
              <a:spLocks noEditPoints="1"/>
            </p:cNvSpPr>
            <p:nvPr/>
          </p:nvSpPr>
          <p:spPr bwMode="gray">
            <a:xfrm>
              <a:off x="4444714" y="2455120"/>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7" name="Freeform 35"/>
            <p:cNvSpPr>
              <a:spLocks noEditPoints="1"/>
            </p:cNvSpPr>
            <p:nvPr/>
          </p:nvSpPr>
          <p:spPr bwMode="gray">
            <a:xfrm>
              <a:off x="4812289" y="2446291"/>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8" name="Freeform 35"/>
            <p:cNvSpPr>
              <a:spLocks noEditPoints="1"/>
            </p:cNvSpPr>
            <p:nvPr/>
          </p:nvSpPr>
          <p:spPr bwMode="gray">
            <a:xfrm>
              <a:off x="5179865" y="2437462"/>
              <a:ext cx="252317" cy="623978"/>
            </a:xfrm>
            <a:custGeom>
              <a:avLst/>
              <a:gdLst>
                <a:gd name="T0" fmla="*/ 178 w 254"/>
                <a:gd name="T1" fmla="*/ 96 h 632"/>
                <a:gd name="T2" fmla="*/ 136 w 254"/>
                <a:gd name="T3" fmla="*/ 141 h 632"/>
                <a:gd name="T4" fmla="*/ 119 w 254"/>
                <a:gd name="T5" fmla="*/ 141 h 632"/>
                <a:gd name="T6" fmla="*/ 76 w 254"/>
                <a:gd name="T7" fmla="*/ 96 h 632"/>
                <a:gd name="T8" fmla="*/ 76 w 254"/>
                <a:gd name="T9" fmla="*/ 45 h 632"/>
                <a:gd name="T10" fmla="*/ 119 w 254"/>
                <a:gd name="T11" fmla="*/ 0 h 632"/>
                <a:gd name="T12" fmla="*/ 136 w 254"/>
                <a:gd name="T13" fmla="*/ 0 h 632"/>
                <a:gd name="T14" fmla="*/ 178 w 254"/>
                <a:gd name="T15" fmla="*/ 45 h 632"/>
                <a:gd name="T16" fmla="*/ 178 w 254"/>
                <a:gd name="T17" fmla="*/ 96 h 632"/>
                <a:gd name="T18" fmla="*/ 254 w 254"/>
                <a:gd name="T19" fmla="*/ 219 h 632"/>
                <a:gd name="T20" fmla="*/ 254 w 254"/>
                <a:gd name="T21" fmla="*/ 214 h 632"/>
                <a:gd name="T22" fmla="*/ 197 w 254"/>
                <a:gd name="T23" fmla="*/ 156 h 632"/>
                <a:gd name="T24" fmla="*/ 197 w 254"/>
                <a:gd name="T25" fmla="*/ 156 h 632"/>
                <a:gd name="T26" fmla="*/ 58 w 254"/>
                <a:gd name="T27" fmla="*/ 156 h 632"/>
                <a:gd name="T28" fmla="*/ 58 w 254"/>
                <a:gd name="T29" fmla="*/ 156 h 632"/>
                <a:gd name="T30" fmla="*/ 0 w 254"/>
                <a:gd name="T31" fmla="*/ 214 h 632"/>
                <a:gd name="T32" fmla="*/ 1 w 254"/>
                <a:gd name="T33" fmla="*/ 220 h 632"/>
                <a:gd name="T34" fmla="*/ 1 w 254"/>
                <a:gd name="T35" fmla="*/ 338 h 632"/>
                <a:gd name="T36" fmla="*/ 0 w 254"/>
                <a:gd name="T37" fmla="*/ 346 h 632"/>
                <a:gd name="T38" fmla="*/ 51 w 254"/>
                <a:gd name="T39" fmla="*/ 430 h 632"/>
                <a:gd name="T40" fmla="*/ 51 w 254"/>
                <a:gd name="T41" fmla="*/ 596 h 632"/>
                <a:gd name="T42" fmla="*/ 86 w 254"/>
                <a:gd name="T43" fmla="*/ 632 h 632"/>
                <a:gd name="T44" fmla="*/ 169 w 254"/>
                <a:gd name="T45" fmla="*/ 632 h 632"/>
                <a:gd name="T46" fmla="*/ 204 w 254"/>
                <a:gd name="T47" fmla="*/ 596 h 632"/>
                <a:gd name="T48" fmla="*/ 204 w 254"/>
                <a:gd name="T49" fmla="*/ 430 h 632"/>
                <a:gd name="T50" fmla="*/ 254 w 254"/>
                <a:gd name="T51" fmla="*/ 346 h 632"/>
                <a:gd name="T52" fmla="*/ 254 w 254"/>
                <a:gd name="T53" fmla="*/ 339 h 632"/>
                <a:gd name="T54" fmla="*/ 254 w 254"/>
                <a:gd name="T55" fmla="*/ 2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632">
                  <a:moveTo>
                    <a:pt x="178" y="96"/>
                  </a:moveTo>
                  <a:cubicBezTo>
                    <a:pt x="178" y="121"/>
                    <a:pt x="136" y="141"/>
                    <a:pt x="136" y="141"/>
                  </a:cubicBezTo>
                  <a:cubicBezTo>
                    <a:pt x="119" y="141"/>
                    <a:pt x="119" y="141"/>
                    <a:pt x="119" y="141"/>
                  </a:cubicBezTo>
                  <a:cubicBezTo>
                    <a:pt x="119" y="141"/>
                    <a:pt x="76" y="121"/>
                    <a:pt x="76" y="96"/>
                  </a:cubicBezTo>
                  <a:cubicBezTo>
                    <a:pt x="76" y="45"/>
                    <a:pt x="76" y="45"/>
                    <a:pt x="76" y="45"/>
                  </a:cubicBezTo>
                  <a:cubicBezTo>
                    <a:pt x="76" y="20"/>
                    <a:pt x="95" y="0"/>
                    <a:pt x="119" y="0"/>
                  </a:cubicBezTo>
                  <a:cubicBezTo>
                    <a:pt x="136" y="0"/>
                    <a:pt x="136" y="0"/>
                    <a:pt x="136" y="0"/>
                  </a:cubicBezTo>
                  <a:cubicBezTo>
                    <a:pt x="159" y="0"/>
                    <a:pt x="178" y="20"/>
                    <a:pt x="178" y="45"/>
                  </a:cubicBezTo>
                  <a:lnTo>
                    <a:pt x="178" y="96"/>
                  </a:lnTo>
                  <a:close/>
                  <a:moveTo>
                    <a:pt x="254" y="219"/>
                  </a:moveTo>
                  <a:cubicBezTo>
                    <a:pt x="254" y="218"/>
                    <a:pt x="254" y="216"/>
                    <a:pt x="254" y="214"/>
                  </a:cubicBezTo>
                  <a:cubicBezTo>
                    <a:pt x="254" y="182"/>
                    <a:pt x="229" y="156"/>
                    <a:pt x="197" y="156"/>
                  </a:cubicBezTo>
                  <a:cubicBezTo>
                    <a:pt x="197" y="156"/>
                    <a:pt x="197" y="156"/>
                    <a:pt x="197" y="156"/>
                  </a:cubicBezTo>
                  <a:cubicBezTo>
                    <a:pt x="58" y="156"/>
                    <a:pt x="58" y="156"/>
                    <a:pt x="58" y="156"/>
                  </a:cubicBezTo>
                  <a:cubicBezTo>
                    <a:pt x="58" y="156"/>
                    <a:pt x="58" y="156"/>
                    <a:pt x="58" y="156"/>
                  </a:cubicBezTo>
                  <a:cubicBezTo>
                    <a:pt x="26" y="156"/>
                    <a:pt x="0" y="182"/>
                    <a:pt x="0" y="214"/>
                  </a:cubicBezTo>
                  <a:cubicBezTo>
                    <a:pt x="0" y="216"/>
                    <a:pt x="0" y="218"/>
                    <a:pt x="1" y="220"/>
                  </a:cubicBezTo>
                  <a:cubicBezTo>
                    <a:pt x="1" y="338"/>
                    <a:pt x="1" y="338"/>
                    <a:pt x="1" y="338"/>
                  </a:cubicBezTo>
                  <a:cubicBezTo>
                    <a:pt x="0" y="341"/>
                    <a:pt x="0" y="344"/>
                    <a:pt x="0" y="346"/>
                  </a:cubicBezTo>
                  <a:cubicBezTo>
                    <a:pt x="0" y="389"/>
                    <a:pt x="22" y="424"/>
                    <a:pt x="51" y="430"/>
                  </a:cubicBezTo>
                  <a:cubicBezTo>
                    <a:pt x="51" y="596"/>
                    <a:pt x="51" y="596"/>
                    <a:pt x="51" y="596"/>
                  </a:cubicBezTo>
                  <a:cubicBezTo>
                    <a:pt x="51" y="616"/>
                    <a:pt x="67" y="632"/>
                    <a:pt x="86" y="632"/>
                  </a:cubicBezTo>
                  <a:cubicBezTo>
                    <a:pt x="169" y="632"/>
                    <a:pt x="169" y="632"/>
                    <a:pt x="169" y="632"/>
                  </a:cubicBezTo>
                  <a:cubicBezTo>
                    <a:pt x="188" y="632"/>
                    <a:pt x="204" y="616"/>
                    <a:pt x="204" y="596"/>
                  </a:cubicBezTo>
                  <a:cubicBezTo>
                    <a:pt x="204" y="430"/>
                    <a:pt x="204" y="430"/>
                    <a:pt x="204" y="430"/>
                  </a:cubicBezTo>
                  <a:cubicBezTo>
                    <a:pt x="232" y="424"/>
                    <a:pt x="254" y="389"/>
                    <a:pt x="254" y="346"/>
                  </a:cubicBezTo>
                  <a:cubicBezTo>
                    <a:pt x="254" y="344"/>
                    <a:pt x="254" y="341"/>
                    <a:pt x="254" y="339"/>
                  </a:cubicBezTo>
                  <a:lnTo>
                    <a:pt x="254" y="219"/>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669" name="TextBox 668"/>
            <p:cNvSpPr txBox="1"/>
            <p:nvPr/>
          </p:nvSpPr>
          <p:spPr bwMode="gray">
            <a:xfrm>
              <a:off x="3790234" y="3138815"/>
              <a:ext cx="1566454" cy="528606"/>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350" b="1" dirty="0">
                  <a:solidFill>
                    <a:schemeClr val="accent4"/>
                  </a:solidFill>
                </a:rPr>
                <a:t>Need to fill</a:t>
              </a:r>
              <a:br>
                <a:rPr lang="en-US" sz="1350" b="1" dirty="0">
                  <a:solidFill>
                    <a:schemeClr val="accent4"/>
                  </a:solidFill>
                </a:rPr>
              </a:br>
              <a:r>
                <a:rPr lang="en-US" b="1" dirty="0">
                  <a:solidFill>
                    <a:schemeClr val="accent4"/>
                  </a:solidFill>
                </a:rPr>
                <a:t>400,000+</a:t>
              </a:r>
              <a:r>
                <a:rPr lang="en-US" sz="1350" b="1" dirty="0">
                  <a:solidFill>
                    <a:schemeClr val="accent4"/>
                  </a:solidFill>
                </a:rPr>
                <a:t> by 2022</a:t>
              </a:r>
              <a:endParaRPr lang="en-US" sz="1500" b="1" dirty="0">
                <a:solidFill>
                  <a:schemeClr val="accent4"/>
                </a:solidFill>
              </a:endParaRPr>
            </a:p>
          </p:txBody>
        </p:sp>
      </p:grpSp>
      <p:grpSp>
        <p:nvGrpSpPr>
          <p:cNvPr id="730" name="Group 729"/>
          <p:cNvGrpSpPr/>
          <p:nvPr/>
        </p:nvGrpSpPr>
        <p:grpSpPr>
          <a:xfrm>
            <a:off x="5883256" y="1308100"/>
            <a:ext cx="2363266" cy="2400300"/>
            <a:chOff x="5883256" y="1308100"/>
            <a:chExt cx="2363266" cy="2400300"/>
          </a:xfrm>
        </p:grpSpPr>
        <p:sp>
          <p:nvSpPr>
            <p:cNvPr id="13" name="Rectangle 12"/>
            <p:cNvSpPr/>
            <p:nvPr/>
          </p:nvSpPr>
          <p:spPr bwMode="gray">
            <a:xfrm>
              <a:off x="5883256" y="1308100"/>
              <a:ext cx="2329395" cy="2400300"/>
            </a:xfrm>
            <a:prstGeom prst="rect">
              <a:avLst/>
            </a:prstGeom>
            <a:noFill/>
            <a:ln w="19050" algn="ctr">
              <a:solidFill>
                <a:srgbClr val="63666A"/>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706" name="Freeform 39"/>
            <p:cNvSpPr>
              <a:spLocks/>
            </p:cNvSpPr>
            <p:nvPr/>
          </p:nvSpPr>
          <p:spPr bwMode="gray">
            <a:xfrm>
              <a:off x="6010261" y="1393449"/>
              <a:ext cx="1318231" cy="813245"/>
            </a:xfrm>
            <a:custGeom>
              <a:avLst/>
              <a:gdLst>
                <a:gd name="T0" fmla="*/ 2667 w 2717"/>
                <a:gd name="T1" fmla="*/ 186 h 1674"/>
                <a:gd name="T2" fmla="*/ 2594 w 2717"/>
                <a:gd name="T3" fmla="*/ 86 h 1674"/>
                <a:gd name="T4" fmla="*/ 2535 w 2717"/>
                <a:gd name="T5" fmla="*/ 205 h 1674"/>
                <a:gd name="T6" fmla="*/ 2487 w 2717"/>
                <a:gd name="T7" fmla="*/ 275 h 1674"/>
                <a:gd name="T8" fmla="*/ 2309 w 2717"/>
                <a:gd name="T9" fmla="*/ 357 h 1674"/>
                <a:gd name="T10" fmla="*/ 2175 w 2717"/>
                <a:gd name="T11" fmla="*/ 458 h 1674"/>
                <a:gd name="T12" fmla="*/ 1986 w 2717"/>
                <a:gd name="T13" fmla="*/ 587 h 1674"/>
                <a:gd name="T14" fmla="*/ 1955 w 2717"/>
                <a:gd name="T15" fmla="*/ 470 h 1674"/>
                <a:gd name="T16" fmla="*/ 1955 w 2717"/>
                <a:gd name="T17" fmla="*/ 357 h 1674"/>
                <a:gd name="T18" fmla="*/ 1866 w 2717"/>
                <a:gd name="T19" fmla="*/ 373 h 1674"/>
                <a:gd name="T20" fmla="*/ 1824 w 2717"/>
                <a:gd name="T21" fmla="*/ 492 h 1674"/>
                <a:gd name="T22" fmla="*/ 1750 w 2717"/>
                <a:gd name="T23" fmla="*/ 428 h 1674"/>
                <a:gd name="T24" fmla="*/ 1931 w 2717"/>
                <a:gd name="T25" fmla="*/ 321 h 1674"/>
                <a:gd name="T26" fmla="*/ 1873 w 2717"/>
                <a:gd name="T27" fmla="*/ 275 h 1674"/>
                <a:gd name="T28" fmla="*/ 1747 w 2717"/>
                <a:gd name="T29" fmla="*/ 241 h 1674"/>
                <a:gd name="T30" fmla="*/ 1607 w 2717"/>
                <a:gd name="T31" fmla="*/ 305 h 1674"/>
                <a:gd name="T32" fmla="*/ 1610 w 2717"/>
                <a:gd name="T33" fmla="*/ 244 h 1674"/>
                <a:gd name="T34" fmla="*/ 1555 w 2717"/>
                <a:gd name="T35" fmla="*/ 196 h 1674"/>
                <a:gd name="T36" fmla="*/ 1417 w 2717"/>
                <a:gd name="T37" fmla="*/ 134 h 1674"/>
                <a:gd name="T38" fmla="*/ 238 w 2717"/>
                <a:gd name="T39" fmla="*/ 67 h 1674"/>
                <a:gd name="T40" fmla="*/ 140 w 2717"/>
                <a:gd name="T41" fmla="*/ 12 h 1674"/>
                <a:gd name="T42" fmla="*/ 143 w 2717"/>
                <a:gd name="T43" fmla="*/ 131 h 1674"/>
                <a:gd name="T44" fmla="*/ 43 w 2717"/>
                <a:gd name="T45" fmla="*/ 357 h 1674"/>
                <a:gd name="T46" fmla="*/ 6 w 2717"/>
                <a:gd name="T47" fmla="*/ 614 h 1674"/>
                <a:gd name="T48" fmla="*/ 64 w 2717"/>
                <a:gd name="T49" fmla="*/ 773 h 1674"/>
                <a:gd name="T50" fmla="*/ 88 w 2717"/>
                <a:gd name="T51" fmla="*/ 944 h 1674"/>
                <a:gd name="T52" fmla="*/ 232 w 2717"/>
                <a:gd name="T53" fmla="*/ 1103 h 1674"/>
                <a:gd name="T54" fmla="*/ 495 w 2717"/>
                <a:gd name="T55" fmla="*/ 1219 h 1674"/>
                <a:gd name="T56" fmla="*/ 803 w 2717"/>
                <a:gd name="T57" fmla="*/ 1253 h 1674"/>
                <a:gd name="T58" fmla="*/ 971 w 2717"/>
                <a:gd name="T59" fmla="*/ 1451 h 1674"/>
                <a:gd name="T60" fmla="*/ 1179 w 2717"/>
                <a:gd name="T61" fmla="*/ 1558 h 1674"/>
                <a:gd name="T62" fmla="*/ 1457 w 2717"/>
                <a:gd name="T63" fmla="*/ 1436 h 1674"/>
                <a:gd name="T64" fmla="*/ 1650 w 2717"/>
                <a:gd name="T65" fmla="*/ 1430 h 1674"/>
                <a:gd name="T66" fmla="*/ 1705 w 2717"/>
                <a:gd name="T67" fmla="*/ 1439 h 1674"/>
                <a:gd name="T68" fmla="*/ 1778 w 2717"/>
                <a:gd name="T69" fmla="*/ 1436 h 1674"/>
                <a:gd name="T70" fmla="*/ 1729 w 2717"/>
                <a:gd name="T71" fmla="*/ 1393 h 1674"/>
                <a:gd name="T72" fmla="*/ 1833 w 2717"/>
                <a:gd name="T73" fmla="*/ 1366 h 1674"/>
                <a:gd name="T74" fmla="*/ 2129 w 2717"/>
                <a:gd name="T75" fmla="*/ 1402 h 1674"/>
                <a:gd name="T76" fmla="*/ 2163 w 2717"/>
                <a:gd name="T77" fmla="*/ 1482 h 1674"/>
                <a:gd name="T78" fmla="*/ 2206 w 2717"/>
                <a:gd name="T79" fmla="*/ 1567 h 1674"/>
                <a:gd name="T80" fmla="*/ 2306 w 2717"/>
                <a:gd name="T81" fmla="*/ 1634 h 1674"/>
                <a:gd name="T82" fmla="*/ 2309 w 2717"/>
                <a:gd name="T83" fmla="*/ 1619 h 1674"/>
                <a:gd name="T84" fmla="*/ 2199 w 2717"/>
                <a:gd name="T85" fmla="*/ 1219 h 1674"/>
                <a:gd name="T86" fmla="*/ 2343 w 2717"/>
                <a:gd name="T87" fmla="*/ 1054 h 1674"/>
                <a:gd name="T88" fmla="*/ 2398 w 2717"/>
                <a:gd name="T89" fmla="*/ 944 h 1674"/>
                <a:gd name="T90" fmla="*/ 2438 w 2717"/>
                <a:gd name="T91" fmla="*/ 907 h 1674"/>
                <a:gd name="T92" fmla="*/ 2407 w 2717"/>
                <a:gd name="T93" fmla="*/ 840 h 1674"/>
                <a:gd name="T94" fmla="*/ 2386 w 2717"/>
                <a:gd name="T95" fmla="*/ 816 h 1674"/>
                <a:gd name="T96" fmla="*/ 2367 w 2717"/>
                <a:gd name="T97" fmla="*/ 684 h 1674"/>
                <a:gd name="T98" fmla="*/ 2392 w 2717"/>
                <a:gd name="T99" fmla="*/ 776 h 1674"/>
                <a:gd name="T100" fmla="*/ 2426 w 2717"/>
                <a:gd name="T101" fmla="*/ 709 h 1674"/>
                <a:gd name="T102" fmla="*/ 2426 w 2717"/>
                <a:gd name="T103" fmla="*/ 700 h 1674"/>
                <a:gd name="T104" fmla="*/ 2453 w 2717"/>
                <a:gd name="T105" fmla="*/ 580 h 1674"/>
                <a:gd name="T106" fmla="*/ 2578 w 2717"/>
                <a:gd name="T107" fmla="*/ 492 h 1674"/>
                <a:gd name="T108" fmla="*/ 2624 w 2717"/>
                <a:gd name="T109" fmla="*/ 467 h 1674"/>
                <a:gd name="T110" fmla="*/ 2566 w 2717"/>
                <a:gd name="T111" fmla="*/ 437 h 1674"/>
                <a:gd name="T112" fmla="*/ 2621 w 2717"/>
                <a:gd name="T113" fmla="*/ 278 h 1674"/>
                <a:gd name="T114" fmla="*/ 2645 w 2717"/>
                <a:gd name="T115" fmla="*/ 272 h 1674"/>
                <a:gd name="T116" fmla="*/ 2688 w 2717"/>
                <a:gd name="T117" fmla="*/ 208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rgbClr val="63666A"/>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707" name="TextBox 706"/>
            <p:cNvSpPr txBox="1"/>
            <p:nvPr/>
          </p:nvSpPr>
          <p:spPr bwMode="gray">
            <a:xfrm>
              <a:off x="6159256" y="1513888"/>
              <a:ext cx="704039" cy="514885"/>
            </a:xfrm>
            <a:prstGeom prst="rect">
              <a:avLst/>
            </a:prstGeom>
            <a:noFill/>
            <a:ln>
              <a:noFill/>
            </a:ln>
          </p:spPr>
          <p:txBody>
            <a:bodyPr wrap="none" lIns="34290" rIns="34290" rtlCol="0">
              <a:spAutoFit/>
            </a:bodyPr>
            <a:lstStyle/>
            <a:p>
              <a:pPr algn="ctr">
                <a:lnSpc>
                  <a:spcPct val="76000"/>
                </a:lnSpc>
                <a:buClr>
                  <a:srgbClr val="337DBE"/>
                </a:buClr>
                <a:buSzPct val="77000"/>
              </a:pPr>
              <a:r>
                <a:rPr lang="en-US" b="1" dirty="0">
                  <a:solidFill>
                    <a:schemeClr val="bg1"/>
                  </a:solidFill>
                </a:rPr>
                <a:t>$450.3</a:t>
              </a:r>
              <a:br>
                <a:rPr lang="en-US" b="1" dirty="0">
                  <a:solidFill>
                    <a:schemeClr val="bg1"/>
                  </a:solidFill>
                </a:rPr>
              </a:br>
              <a:r>
                <a:rPr lang="en-US" b="1" dirty="0">
                  <a:solidFill>
                    <a:schemeClr val="bg1"/>
                  </a:solidFill>
                </a:rPr>
                <a:t>billion</a:t>
              </a:r>
              <a:endParaRPr lang="en-US" sz="1500" b="1" dirty="0">
                <a:solidFill>
                  <a:schemeClr val="bg1"/>
                </a:solidFill>
              </a:endParaRPr>
            </a:p>
          </p:txBody>
        </p:sp>
        <p:grpSp>
          <p:nvGrpSpPr>
            <p:cNvPr id="717" name="Group 716"/>
            <p:cNvGrpSpPr/>
            <p:nvPr/>
          </p:nvGrpSpPr>
          <p:grpSpPr bwMode="gray">
            <a:xfrm>
              <a:off x="7408059" y="1562852"/>
              <a:ext cx="604652" cy="465875"/>
              <a:chOff x="7835687" y="2512812"/>
              <a:chExt cx="806203" cy="621166"/>
            </a:xfrm>
          </p:grpSpPr>
          <p:sp>
            <p:nvSpPr>
              <p:cNvPr id="719" name="TextBox 718"/>
              <p:cNvSpPr txBox="1"/>
              <p:nvPr/>
            </p:nvSpPr>
            <p:spPr bwMode="gray">
              <a:xfrm>
                <a:off x="7837335" y="2512812"/>
                <a:ext cx="793379" cy="4555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b="1" dirty="0">
                    <a:solidFill>
                      <a:srgbClr val="63666A"/>
                    </a:solidFill>
                  </a:rPr>
                  <a:t>2.6%</a:t>
                </a:r>
                <a:endParaRPr lang="en-US" sz="1500" b="1" dirty="0">
                  <a:solidFill>
                    <a:srgbClr val="63666A"/>
                  </a:solidFill>
                </a:endParaRPr>
              </a:p>
            </p:txBody>
          </p:sp>
          <p:sp>
            <p:nvSpPr>
              <p:cNvPr id="720" name="TextBox 719"/>
              <p:cNvSpPr txBox="1"/>
              <p:nvPr/>
            </p:nvSpPr>
            <p:spPr bwMode="gray">
              <a:xfrm>
                <a:off x="7835687" y="2816969"/>
                <a:ext cx="806203" cy="317009"/>
              </a:xfrm>
              <a:prstGeom prst="rect">
                <a:avLst/>
              </a:prstGeom>
              <a:noFill/>
              <a:ln>
                <a:noFill/>
              </a:ln>
            </p:spPr>
            <p:txBody>
              <a:bodyPr wrap="none" lIns="34290" rIns="34290" rtlCol="0">
                <a:spAutoFit/>
              </a:bodyPr>
              <a:lstStyle/>
              <a:p>
                <a:pPr algn="ctr">
                  <a:lnSpc>
                    <a:spcPct val="90000"/>
                  </a:lnSpc>
                  <a:spcBef>
                    <a:spcPts val="900"/>
                  </a:spcBef>
                  <a:buClr>
                    <a:srgbClr val="337DBE"/>
                  </a:buClr>
                  <a:buSzPct val="77000"/>
                </a:pPr>
                <a:r>
                  <a:rPr lang="en-US" sz="1050" b="1" dirty="0">
                    <a:solidFill>
                      <a:srgbClr val="63666A"/>
                    </a:solidFill>
                  </a:rPr>
                  <a:t>US GDP</a:t>
                </a:r>
                <a:r>
                  <a:rPr lang="en-US" sz="1050" b="1" baseline="30000" dirty="0">
                    <a:solidFill>
                      <a:srgbClr val="63666A"/>
                    </a:solidFill>
                  </a:rPr>
                  <a:t>3</a:t>
                </a:r>
                <a:endParaRPr lang="en-US" sz="900" b="1" baseline="30000" dirty="0">
                  <a:solidFill>
                    <a:srgbClr val="63666A"/>
                  </a:solidFill>
                </a:endParaRPr>
              </a:p>
            </p:txBody>
          </p:sp>
        </p:grpSp>
        <p:sp>
          <p:nvSpPr>
            <p:cNvPr id="718" name="Circle: Hollow 787"/>
            <p:cNvSpPr/>
            <p:nvPr/>
          </p:nvSpPr>
          <p:spPr bwMode="gray">
            <a:xfrm>
              <a:off x="7315376" y="1409056"/>
              <a:ext cx="762400" cy="762400"/>
            </a:xfrm>
            <a:prstGeom prst="donut">
              <a:avLst>
                <a:gd name="adj" fmla="val 6183"/>
              </a:avLst>
            </a:prstGeom>
            <a:solidFill>
              <a:srgbClr val="63666A"/>
            </a:solidFill>
            <a:ln>
              <a:solidFill>
                <a:srgbClr val="63666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rgbClr val="63666A"/>
                </a:solidFill>
              </a:endParaRPr>
            </a:p>
          </p:txBody>
        </p:sp>
        <p:grpSp>
          <p:nvGrpSpPr>
            <p:cNvPr id="721" name="Group 720"/>
            <p:cNvGrpSpPr/>
            <p:nvPr/>
          </p:nvGrpSpPr>
          <p:grpSpPr>
            <a:xfrm>
              <a:off x="5960522" y="2284842"/>
              <a:ext cx="2286000" cy="953816"/>
              <a:chOff x="6391037" y="2284842"/>
              <a:chExt cx="1889040" cy="953816"/>
            </a:xfrm>
          </p:grpSpPr>
          <p:cxnSp>
            <p:nvCxnSpPr>
              <p:cNvPr id="709" name="Straight Connector 708"/>
              <p:cNvCxnSpPr/>
              <p:nvPr/>
            </p:nvCxnSpPr>
            <p:spPr bwMode="gray">
              <a:xfrm>
                <a:off x="6391037" y="2284842"/>
                <a:ext cx="1889040" cy="5159"/>
              </a:xfrm>
              <a:prstGeom prst="line">
                <a:avLst/>
              </a:prstGeom>
              <a:ln w="31750" cap="rnd">
                <a:solidFill>
                  <a:srgbClr val="63666A"/>
                </a:solidFill>
                <a:prstDash val="sysDot"/>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bwMode="gray">
              <a:xfrm>
                <a:off x="6391037" y="2759171"/>
                <a:ext cx="1889040" cy="5159"/>
              </a:xfrm>
              <a:prstGeom prst="line">
                <a:avLst/>
              </a:prstGeom>
              <a:ln w="31750" cap="rnd">
                <a:solidFill>
                  <a:srgbClr val="63666A"/>
                </a:solidFill>
                <a:prstDash val="sysDot"/>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bwMode="gray">
              <a:xfrm>
                <a:off x="6391037" y="3233499"/>
                <a:ext cx="1889040" cy="5159"/>
              </a:xfrm>
              <a:prstGeom prst="line">
                <a:avLst/>
              </a:prstGeom>
              <a:ln w="31750" cap="rnd">
                <a:solidFill>
                  <a:srgbClr val="63666A"/>
                </a:solidFill>
                <a:prstDash val="sysDot"/>
              </a:ln>
            </p:spPr>
            <p:style>
              <a:lnRef idx="1">
                <a:schemeClr val="accent1"/>
              </a:lnRef>
              <a:fillRef idx="0">
                <a:schemeClr val="accent1"/>
              </a:fillRef>
              <a:effectRef idx="0">
                <a:schemeClr val="accent1"/>
              </a:effectRef>
              <a:fontRef idx="minor">
                <a:schemeClr val="tx1"/>
              </a:fontRef>
            </p:style>
          </p:cxnSp>
        </p:grpSp>
        <p:sp>
          <p:nvSpPr>
            <p:cNvPr id="713" name="TextBox 712"/>
            <p:cNvSpPr txBox="1"/>
            <p:nvPr/>
          </p:nvSpPr>
          <p:spPr bwMode="gray">
            <a:xfrm>
              <a:off x="6027230" y="2332469"/>
              <a:ext cx="1970160" cy="263149"/>
            </a:xfrm>
            <a:prstGeom prst="rect">
              <a:avLst/>
            </a:prstGeom>
            <a:noFill/>
            <a:ln>
              <a:noFill/>
            </a:ln>
          </p:spPr>
          <p:txBody>
            <a:bodyPr wrap="square" lIns="20574" tIns="20574" rIns="20574" bIns="20574" rtlCol="0">
              <a:spAutoFit/>
            </a:bodyPr>
            <a:lstStyle/>
            <a:p>
              <a:pPr>
                <a:lnSpc>
                  <a:spcPct val="90000"/>
                </a:lnSpc>
                <a:spcBef>
                  <a:spcPts val="900"/>
                </a:spcBef>
                <a:buClr>
                  <a:srgbClr val="337DBE"/>
                </a:buClr>
                <a:buSzPct val="77000"/>
                <a:tabLst>
                  <a:tab pos="1883569" algn="r"/>
                </a:tabLst>
              </a:pPr>
              <a:r>
                <a:rPr lang="en-US" sz="1100" b="1" dirty="0">
                  <a:solidFill>
                    <a:srgbClr val="63666A"/>
                  </a:solidFill>
                </a:rPr>
                <a:t>Premium taxes paid</a:t>
              </a:r>
              <a:r>
                <a:rPr lang="en-US" sz="1100" b="1" baseline="30000" dirty="0">
                  <a:solidFill>
                    <a:srgbClr val="63666A"/>
                  </a:solidFill>
                </a:rPr>
                <a:t>4</a:t>
              </a:r>
              <a:r>
                <a:rPr lang="en-US" sz="1100" b="1" dirty="0">
                  <a:solidFill>
                    <a:srgbClr val="63666A"/>
                  </a:solidFill>
                </a:rPr>
                <a:t> </a:t>
              </a:r>
              <a:r>
                <a:rPr lang="en-US" sz="1050" b="1" dirty="0">
                  <a:solidFill>
                    <a:srgbClr val="63666A"/>
                  </a:solidFill>
                </a:rPr>
                <a:t>	</a:t>
              </a:r>
              <a:r>
                <a:rPr lang="en-US" sz="1600" b="1" dirty="0">
                  <a:solidFill>
                    <a:srgbClr val="63666A"/>
                  </a:solidFill>
                </a:rPr>
                <a:t>$19.2</a:t>
              </a:r>
              <a:endParaRPr lang="en-US" b="1" dirty="0">
                <a:solidFill>
                  <a:srgbClr val="63666A"/>
                </a:solidFill>
              </a:endParaRPr>
            </a:p>
          </p:txBody>
        </p:sp>
        <p:sp>
          <p:nvSpPr>
            <p:cNvPr id="714" name="TextBox 713"/>
            <p:cNvSpPr txBox="1"/>
            <p:nvPr/>
          </p:nvSpPr>
          <p:spPr bwMode="gray">
            <a:xfrm>
              <a:off x="6027230" y="2806798"/>
              <a:ext cx="1970160" cy="263149"/>
            </a:xfrm>
            <a:prstGeom prst="rect">
              <a:avLst/>
            </a:prstGeom>
            <a:noFill/>
            <a:ln>
              <a:noFill/>
            </a:ln>
          </p:spPr>
          <p:txBody>
            <a:bodyPr wrap="square" lIns="20574" tIns="20574" rIns="20574" bIns="20574" rtlCol="0">
              <a:spAutoFit/>
            </a:bodyPr>
            <a:lstStyle/>
            <a:p>
              <a:pPr>
                <a:lnSpc>
                  <a:spcPct val="90000"/>
                </a:lnSpc>
                <a:spcBef>
                  <a:spcPts val="900"/>
                </a:spcBef>
                <a:buClr>
                  <a:srgbClr val="337DBE"/>
                </a:buClr>
                <a:buSzPct val="77000"/>
                <a:tabLst>
                  <a:tab pos="1883569" algn="r"/>
                </a:tabLst>
              </a:pPr>
              <a:r>
                <a:rPr lang="en-US" sz="1100" b="1" dirty="0">
                  <a:solidFill>
                    <a:srgbClr val="63666A"/>
                  </a:solidFill>
                </a:rPr>
                <a:t>Bond investment</a:t>
              </a:r>
              <a:r>
                <a:rPr lang="en-US" sz="1100" b="1" baseline="30000" dirty="0">
                  <a:solidFill>
                    <a:srgbClr val="63666A"/>
                  </a:solidFill>
                </a:rPr>
                <a:t>5</a:t>
              </a:r>
              <a:r>
                <a:rPr lang="en-US" sz="1100" b="1" dirty="0">
                  <a:solidFill>
                    <a:srgbClr val="63666A"/>
                  </a:solidFill>
                </a:rPr>
                <a:t> </a:t>
              </a:r>
              <a:r>
                <a:rPr lang="en-US" sz="1050" b="1" dirty="0">
                  <a:solidFill>
                    <a:srgbClr val="63666A"/>
                  </a:solidFill>
                </a:rPr>
                <a:t>	</a:t>
              </a:r>
              <a:r>
                <a:rPr lang="en-US" sz="1600" b="1" dirty="0">
                  <a:solidFill>
                    <a:srgbClr val="63666A"/>
                  </a:solidFill>
                </a:rPr>
                <a:t>$489</a:t>
              </a:r>
              <a:endParaRPr lang="en-US" b="1" dirty="0">
                <a:solidFill>
                  <a:srgbClr val="63666A"/>
                </a:solidFill>
              </a:endParaRPr>
            </a:p>
          </p:txBody>
        </p:sp>
        <p:sp>
          <p:nvSpPr>
            <p:cNvPr id="715" name="TextBox 714"/>
            <p:cNvSpPr txBox="1"/>
            <p:nvPr/>
          </p:nvSpPr>
          <p:spPr bwMode="gray">
            <a:xfrm>
              <a:off x="6027230" y="3331929"/>
              <a:ext cx="2133570" cy="263149"/>
            </a:xfrm>
            <a:prstGeom prst="rect">
              <a:avLst/>
            </a:prstGeom>
            <a:noFill/>
            <a:ln>
              <a:noFill/>
            </a:ln>
          </p:spPr>
          <p:txBody>
            <a:bodyPr wrap="square" lIns="20574" tIns="20574" rIns="20574" bIns="20574" rtlCol="0">
              <a:spAutoFit/>
            </a:bodyPr>
            <a:lstStyle/>
            <a:p>
              <a:pPr>
                <a:lnSpc>
                  <a:spcPct val="90000"/>
                </a:lnSpc>
                <a:spcBef>
                  <a:spcPts val="900"/>
                </a:spcBef>
                <a:buClr>
                  <a:srgbClr val="337DBE"/>
                </a:buClr>
                <a:buSzPct val="77000"/>
                <a:tabLst>
                  <a:tab pos="2057400" algn="r"/>
                </a:tabLst>
              </a:pPr>
              <a:r>
                <a:rPr lang="en-US" sz="1100" b="1" dirty="0">
                  <a:solidFill>
                    <a:srgbClr val="63666A"/>
                  </a:solidFill>
                </a:rPr>
                <a:t>Charity / volunteerism</a:t>
              </a:r>
              <a:r>
                <a:rPr lang="en-US" sz="1100" b="1" baseline="30000" dirty="0">
                  <a:solidFill>
                    <a:srgbClr val="63666A"/>
                  </a:solidFill>
                </a:rPr>
                <a:t>6</a:t>
              </a:r>
              <a:r>
                <a:rPr lang="en-US" sz="1050" b="1" dirty="0">
                  <a:solidFill>
                    <a:srgbClr val="63666A"/>
                  </a:solidFill>
                </a:rPr>
                <a:t> 	   </a:t>
              </a:r>
              <a:r>
                <a:rPr lang="en-US" sz="1600" b="1" dirty="0">
                  <a:solidFill>
                    <a:srgbClr val="63666A"/>
                  </a:solidFill>
                </a:rPr>
                <a:t>15%</a:t>
              </a:r>
              <a:endParaRPr lang="en-US" b="1" dirty="0">
                <a:solidFill>
                  <a:srgbClr val="63666A"/>
                </a:solidFill>
              </a:endParaRPr>
            </a:p>
          </p:txBody>
        </p:sp>
        <p:sp>
          <p:nvSpPr>
            <p:cNvPr id="716" name="Arrow: Up 798"/>
            <p:cNvSpPr/>
            <p:nvPr/>
          </p:nvSpPr>
          <p:spPr>
            <a:xfrm>
              <a:off x="7529263" y="3394410"/>
              <a:ext cx="142874" cy="121871"/>
            </a:xfrm>
            <a:prstGeom prst="upArrow">
              <a:avLst>
                <a:gd name="adj1" fmla="val 57499"/>
                <a:gd name="adj2" fmla="val 50000"/>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722" name="Rectangle 721"/>
            <p:cNvSpPr/>
            <p:nvPr/>
          </p:nvSpPr>
          <p:spPr>
            <a:xfrm>
              <a:off x="7360626" y="2488973"/>
              <a:ext cx="745717" cy="313932"/>
            </a:xfrm>
            <a:prstGeom prst="rect">
              <a:avLst/>
            </a:prstGeom>
          </p:spPr>
          <p:txBody>
            <a:bodyPr wrap="none">
              <a:spAutoFit/>
            </a:bodyPr>
            <a:lstStyle/>
            <a:p>
              <a:pPr>
                <a:lnSpc>
                  <a:spcPct val="90000"/>
                </a:lnSpc>
                <a:spcBef>
                  <a:spcPts val="900"/>
                </a:spcBef>
                <a:buClr>
                  <a:srgbClr val="337DBE"/>
                </a:buClr>
                <a:buSzPct val="77000"/>
                <a:tabLst>
                  <a:tab pos="1883569" algn="r"/>
                </a:tabLst>
              </a:pPr>
              <a:r>
                <a:rPr lang="en-US" sz="1600" b="1" dirty="0">
                  <a:solidFill>
                    <a:srgbClr val="63666A"/>
                  </a:solidFill>
                </a:rPr>
                <a:t>billion</a:t>
              </a:r>
            </a:p>
          </p:txBody>
        </p:sp>
        <p:sp>
          <p:nvSpPr>
            <p:cNvPr id="723" name="Rectangle 722"/>
            <p:cNvSpPr/>
            <p:nvPr/>
          </p:nvSpPr>
          <p:spPr>
            <a:xfrm>
              <a:off x="7360620" y="2946185"/>
              <a:ext cx="745717" cy="313932"/>
            </a:xfrm>
            <a:prstGeom prst="rect">
              <a:avLst/>
            </a:prstGeom>
          </p:spPr>
          <p:txBody>
            <a:bodyPr wrap="none">
              <a:spAutoFit/>
            </a:bodyPr>
            <a:lstStyle/>
            <a:p>
              <a:pPr>
                <a:lnSpc>
                  <a:spcPct val="90000"/>
                </a:lnSpc>
                <a:spcBef>
                  <a:spcPts val="900"/>
                </a:spcBef>
                <a:buClr>
                  <a:srgbClr val="337DBE"/>
                </a:buClr>
                <a:buSzPct val="77000"/>
                <a:tabLst>
                  <a:tab pos="1883569" algn="r"/>
                </a:tabLst>
              </a:pPr>
              <a:r>
                <a:rPr lang="en-US" sz="1600" b="1" dirty="0">
                  <a:solidFill>
                    <a:srgbClr val="63666A"/>
                  </a:solidFill>
                </a:rPr>
                <a:t>billion</a:t>
              </a:r>
            </a:p>
          </p:txBody>
        </p:sp>
      </p:grpSp>
      <p:sp>
        <p:nvSpPr>
          <p:cNvPr id="726" name="Text Placeholder 11"/>
          <p:cNvSpPr txBox="1">
            <a:spLocks/>
          </p:cNvSpPr>
          <p:nvPr/>
        </p:nvSpPr>
        <p:spPr bwMode="gray">
          <a:xfrm>
            <a:off x="375639" y="4300830"/>
            <a:ext cx="7680960" cy="311264"/>
          </a:xfrm>
          <a:prstGeom prst="rect">
            <a:avLst/>
          </a:prstGeom>
          <a:noFill/>
        </p:spPr>
        <p:txBody>
          <a:bodyPr vert="horz" wrap="square" lIns="0" tIns="0" rIns="0" bIns="0" rtlCol="0">
            <a:noAutofit/>
          </a:bodyPr>
          <a:lstStyle>
            <a:defPPr>
              <a:defRPr lang="en-US"/>
            </a:defPPr>
            <a:lvl1pPr indent="0">
              <a:lnSpc>
                <a:spcPct val="90000"/>
              </a:lnSpc>
              <a:spcBef>
                <a:spcPts val="900"/>
              </a:spcBef>
              <a:spcAft>
                <a:spcPts val="1000"/>
              </a:spcAft>
              <a:buClr>
                <a:srgbClr val="337DBE"/>
              </a:buClr>
              <a:buSzPct val="77000"/>
              <a:buFont typeface="Arial" pitchFamily="34" charset="0"/>
              <a:buNone/>
              <a:defRPr sz="800" b="0"/>
            </a:lvl1pPr>
            <a:lvl2pPr marL="127000" indent="-127000">
              <a:spcBef>
                <a:spcPts val="0"/>
              </a:spcBef>
              <a:spcAft>
                <a:spcPts val="1000"/>
              </a:spcAft>
              <a:buClrTx/>
              <a:buSzPct val="100000"/>
              <a:buFont typeface="Arial" panose="020B0604020202020204" pitchFamily="34" charset="0"/>
              <a:buChar char="•"/>
              <a:defRPr sz="2000" b="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sz="2400" b="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sz="2400" b="0" baseline="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sz="2400" b="0" baseline="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1. Life/Health and P/C Insurance’ 2. PC 360 http://www.propertycasualty360.com/2013/04/17/insurance-industry-crisis-400000-positions-to-fill?slreturn=1476304299; 3. U.S. Bureau of Economic Analysis. 2014; 4. U.S. Department of Commerce, 2015; 5. Federal Reserve, 2015; 6. 2011–2014, Insurance Industry Charitable Foundation. </a:t>
            </a:r>
          </a:p>
        </p:txBody>
      </p:sp>
      <p:sp>
        <p:nvSpPr>
          <p:cNvPr id="727" name="Text Placeholder 4"/>
          <p:cNvSpPr txBox="1">
            <a:spLocks/>
          </p:cNvSpPr>
          <p:nvPr/>
        </p:nvSpPr>
        <p:spPr bwMode="gray">
          <a:xfrm>
            <a:off x="938745" y="3768129"/>
            <a:ext cx="7273905" cy="352861"/>
          </a:xfrm>
          <a:prstGeom prst="snip1Rect">
            <a:avLst>
              <a:gd name="adj" fmla="val 0"/>
            </a:avLst>
          </a:prstGeom>
          <a:solidFill>
            <a:schemeClr val="accent6"/>
          </a:solidFill>
          <a:ln w="19050" cap="flat" cmpd="sng" algn="ctr">
            <a:solidFill>
              <a:schemeClr val="accent6"/>
            </a:solidFill>
            <a:prstDash val="solid"/>
            <a:miter lim="800000"/>
            <a:headEnd type="none" w="med" len="med"/>
            <a:tailEnd type="none" w="med" len="med"/>
          </a:ln>
          <a:effectLst/>
        </p:spPr>
        <p:txBody>
          <a:bodyPr vert="horz" wrap="square" lIns="68572" tIns="0" rIns="68572"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500" dirty="0">
                <a:solidFill>
                  <a:schemeClr val="bg1"/>
                </a:solidFill>
              </a:rPr>
              <a:t>Fundamentals strong – but still susceptible to disruption</a:t>
            </a:r>
          </a:p>
        </p:txBody>
      </p:sp>
    </p:spTree>
    <p:extLst>
      <p:ext uri="{BB962C8B-B14F-4D97-AF65-F5344CB8AC3E}">
        <p14:creationId xmlns:p14="http://schemas.microsoft.com/office/powerpoint/2010/main" val="306276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728"/>
                                        </p:tgtEl>
                                        <p:attrNameLst>
                                          <p:attrName>style.visibility</p:attrName>
                                        </p:attrNameLst>
                                      </p:cBhvr>
                                      <p:to>
                                        <p:strVal val="visible"/>
                                      </p:to>
                                    </p:set>
                                    <p:animEffect transition="in" filter="wipe(up)">
                                      <p:cBhvr>
                                        <p:cTn id="11" dur="500"/>
                                        <p:tgtEl>
                                          <p:spTgt spid="72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726">
                                            <p:txEl>
                                              <p:pRg st="0" end="0"/>
                                            </p:txEl>
                                          </p:spTgt>
                                        </p:tgtEl>
                                        <p:attrNameLst>
                                          <p:attrName>style.visibility</p:attrName>
                                        </p:attrNameLst>
                                      </p:cBhvr>
                                      <p:to>
                                        <p:strVal val="visible"/>
                                      </p:to>
                                    </p:set>
                                    <p:animEffect transition="in" filter="fade">
                                      <p:cBhvr>
                                        <p:cTn id="15" dur="500"/>
                                        <p:tgtEl>
                                          <p:spTgt spid="726">
                                            <p:txEl>
                                              <p:pRg st="0" end="0"/>
                                            </p:txEl>
                                          </p:spTgt>
                                        </p:tgtEl>
                                      </p:cBhvr>
                                    </p:animEffect>
                                  </p:childTnLst>
                                </p:cTn>
                              </p:par>
                              <p:par>
                                <p:cTn id="16" presetID="12" presetClass="entr" presetSubtype="8" fill="hold" grpId="0" nodeType="withEffect">
                                  <p:stCondLst>
                                    <p:cond delay="20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3750"/>
                            </p:stCondLst>
                            <p:childTnLst>
                              <p:par>
                                <p:cTn id="21" presetID="22" presetClass="entr" presetSubtype="1" fill="hold" nodeType="afterEffect">
                                  <p:stCondLst>
                                    <p:cond delay="0"/>
                                  </p:stCondLst>
                                  <p:childTnLst>
                                    <p:set>
                                      <p:cBhvr>
                                        <p:cTn id="22" dur="1" fill="hold">
                                          <p:stCondLst>
                                            <p:cond delay="0"/>
                                          </p:stCondLst>
                                        </p:cTn>
                                        <p:tgtEl>
                                          <p:spTgt spid="729"/>
                                        </p:tgtEl>
                                        <p:attrNameLst>
                                          <p:attrName>style.visibility</p:attrName>
                                        </p:attrNameLst>
                                      </p:cBhvr>
                                      <p:to>
                                        <p:strVal val="visible"/>
                                      </p:to>
                                    </p:set>
                                    <p:animEffect transition="in" filter="wipe(up)">
                                      <p:cBhvr>
                                        <p:cTn id="23" dur="500"/>
                                        <p:tgtEl>
                                          <p:spTgt spid="729"/>
                                        </p:tgtEl>
                                      </p:cBhvr>
                                    </p:animEffect>
                                  </p:childTnLst>
                                </p:cTn>
                              </p:par>
                              <p:par>
                                <p:cTn id="24" presetID="12" presetClass="entr" presetSubtype="8" fill="hold" grpId="0" nodeType="withEffect">
                                  <p:stCondLst>
                                    <p:cond delay="2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ppt_x</p:attrName>
                                        </p:attrNameLst>
                                      </p:cBhvr>
                                      <p:tavLst>
                                        <p:tav tm="0">
                                          <p:val>
                                            <p:strVal val="#ppt_x-#ppt_w*1.125000"/>
                                          </p:val>
                                        </p:tav>
                                        <p:tav tm="100000">
                                          <p:val>
                                            <p:strVal val="#ppt_x"/>
                                          </p:val>
                                        </p:tav>
                                      </p:tavLst>
                                    </p:anim>
                                    <p:animEffect transition="in" filter="wipe(right)">
                                      <p:cBhvr>
                                        <p:cTn id="27" dur="500"/>
                                        <p:tgtEl>
                                          <p:spTgt spid="10"/>
                                        </p:tgtEl>
                                      </p:cBhvr>
                                    </p:animEffect>
                                  </p:childTnLst>
                                </p:cTn>
                              </p:par>
                            </p:childTnLst>
                          </p:cTn>
                        </p:par>
                        <p:par>
                          <p:cTn id="28" fill="hold">
                            <p:stCondLst>
                              <p:cond delay="6250"/>
                            </p:stCondLst>
                            <p:childTnLst>
                              <p:par>
                                <p:cTn id="29" presetID="22" presetClass="entr" presetSubtype="1" fill="hold" nodeType="afterEffect">
                                  <p:stCondLst>
                                    <p:cond delay="0"/>
                                  </p:stCondLst>
                                  <p:childTnLst>
                                    <p:set>
                                      <p:cBhvr>
                                        <p:cTn id="30" dur="1" fill="hold">
                                          <p:stCondLst>
                                            <p:cond delay="0"/>
                                          </p:stCondLst>
                                        </p:cTn>
                                        <p:tgtEl>
                                          <p:spTgt spid="730"/>
                                        </p:tgtEl>
                                        <p:attrNameLst>
                                          <p:attrName>style.visibility</p:attrName>
                                        </p:attrNameLst>
                                      </p:cBhvr>
                                      <p:to>
                                        <p:strVal val="visible"/>
                                      </p:to>
                                    </p:set>
                                    <p:animEffect transition="in" filter="wipe(up)">
                                      <p:cBhvr>
                                        <p:cTn id="31" dur="500"/>
                                        <p:tgtEl>
                                          <p:spTgt spid="730"/>
                                        </p:tgtEl>
                                      </p:cBhvr>
                                    </p:animEffect>
                                  </p:childTnLst>
                                </p:cTn>
                              </p:par>
                            </p:childTnLst>
                          </p:cTn>
                        </p:par>
                        <p:par>
                          <p:cTn id="32" fill="hold">
                            <p:stCondLst>
                              <p:cond delay="6750"/>
                            </p:stCondLst>
                            <p:childTnLst>
                              <p:par>
                                <p:cTn id="33" presetID="16" presetClass="entr" presetSubtype="37" fill="hold" grpId="0" nodeType="afterEffect">
                                  <p:stCondLst>
                                    <p:cond delay="1500"/>
                                  </p:stCondLst>
                                  <p:childTnLst>
                                    <p:set>
                                      <p:cBhvr>
                                        <p:cTn id="34" dur="1" fill="hold">
                                          <p:stCondLst>
                                            <p:cond delay="0"/>
                                          </p:stCondLst>
                                        </p:cTn>
                                        <p:tgtEl>
                                          <p:spTgt spid="727"/>
                                        </p:tgtEl>
                                        <p:attrNameLst>
                                          <p:attrName>style.visibility</p:attrName>
                                        </p:attrNameLst>
                                      </p:cBhvr>
                                      <p:to>
                                        <p:strVal val="visible"/>
                                      </p:to>
                                    </p:set>
                                    <p:animEffect transition="in" filter="barn(outVertical)">
                                      <p:cBhvr>
                                        <p:cTn id="35" dur="10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726" grpId="0" build="p"/>
      <p:bldP spid="7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Disruption</a:t>
            </a:r>
          </a:p>
        </p:txBody>
      </p:sp>
      <p:sp>
        <p:nvSpPr>
          <p:cNvPr id="8" name="Text Placeholder 7"/>
          <p:cNvSpPr>
            <a:spLocks noGrp="1"/>
          </p:cNvSpPr>
          <p:nvPr>
            <p:ph type="body" sz="quarter" idx="13"/>
          </p:nvPr>
        </p:nvSpPr>
        <p:spPr/>
        <p:txBody>
          <a:bodyPr/>
          <a:lstStyle/>
          <a:p>
            <a:r>
              <a:rPr lang="en-US" dirty="0"/>
              <a:t>Technology / digitalization </a:t>
            </a:r>
          </a:p>
        </p:txBody>
      </p:sp>
      <p:grpSp>
        <p:nvGrpSpPr>
          <p:cNvPr id="51" name="Group 50"/>
          <p:cNvGrpSpPr/>
          <p:nvPr/>
        </p:nvGrpSpPr>
        <p:grpSpPr>
          <a:xfrm>
            <a:off x="387350" y="1318217"/>
            <a:ext cx="1605231" cy="2875982"/>
            <a:chOff x="387350" y="1318217"/>
            <a:chExt cx="1605231" cy="2875982"/>
          </a:xfrm>
        </p:grpSpPr>
        <p:sp>
          <p:nvSpPr>
            <p:cNvPr id="6" name="Rectangle 5"/>
            <p:cNvSpPr/>
            <p:nvPr/>
          </p:nvSpPr>
          <p:spPr bwMode="gray">
            <a:xfrm>
              <a:off x="387350" y="2040467"/>
              <a:ext cx="1605231" cy="21537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7" name="Text Placeholder 4"/>
            <p:cNvSpPr txBox="1">
              <a:spLocks/>
            </p:cNvSpPr>
            <p:nvPr/>
          </p:nvSpPr>
          <p:spPr bwMode="gray">
            <a:xfrm>
              <a:off x="387350" y="1318217"/>
              <a:ext cx="1605231" cy="722226"/>
            </a:xfrm>
            <a:prstGeom prst="snip1Rect">
              <a:avLst>
                <a:gd name="adj" fmla="val 0"/>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Fundamental</a:t>
              </a:r>
              <a:br>
                <a:rPr lang="en-US" sz="1350" dirty="0">
                  <a:solidFill>
                    <a:schemeClr val="bg1"/>
                  </a:solidFill>
                </a:rPr>
              </a:br>
              <a:r>
                <a:rPr lang="en-US" sz="1350" dirty="0">
                  <a:solidFill>
                    <a:schemeClr val="bg1"/>
                  </a:solidFill>
                </a:rPr>
                <a:t>changes </a:t>
              </a:r>
            </a:p>
          </p:txBody>
        </p:sp>
        <p:sp>
          <p:nvSpPr>
            <p:cNvPr id="5" name="Content Placeholder 7"/>
            <p:cNvSpPr txBox="1">
              <a:spLocks/>
            </p:cNvSpPr>
            <p:nvPr/>
          </p:nvSpPr>
          <p:spPr bwMode="gray">
            <a:xfrm>
              <a:off x="448196" y="2117837"/>
              <a:ext cx="1482919" cy="740716"/>
            </a:xfrm>
            <a:prstGeom prst="rect">
              <a:avLst/>
            </a:prstGeom>
          </p:spPr>
          <p:txBody>
            <a:bodyPr vert="horz" wrap="square" lIns="34290" tIns="34290" rIns="3429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0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6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4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spcBef>
                  <a:spcPts val="675"/>
                </a:spcBef>
                <a:buClr>
                  <a:schemeClr val="accent1"/>
                </a:buClr>
                <a:buFont typeface="Arial" panose="020B0604020202020204" pitchFamily="34" charset="0"/>
                <a:buChar char="•"/>
              </a:pPr>
              <a:r>
                <a:rPr lang="en-US" sz="1400" dirty="0"/>
                <a:t>Future of auto</a:t>
              </a:r>
            </a:p>
            <a:p>
              <a:pPr marL="119063" indent="-119063">
                <a:spcBef>
                  <a:spcPts val="675"/>
                </a:spcBef>
                <a:buClr>
                  <a:schemeClr val="accent1"/>
                </a:buClr>
                <a:buFont typeface="Arial" panose="020B0604020202020204" pitchFamily="34" charset="0"/>
                <a:buChar char="•"/>
              </a:pPr>
              <a:r>
                <a:rPr lang="en-US" sz="1400" dirty="0"/>
                <a:t>Future of reduced </a:t>
              </a:r>
              <a:br>
                <a:rPr lang="en-US" sz="1400" dirty="0"/>
              </a:br>
              <a:r>
                <a:rPr lang="en-US" sz="1400" dirty="0"/>
                <a:t>risk pools</a:t>
              </a:r>
            </a:p>
          </p:txBody>
        </p:sp>
      </p:grpSp>
      <p:grpSp>
        <p:nvGrpSpPr>
          <p:cNvPr id="52" name="Group 51"/>
          <p:cNvGrpSpPr/>
          <p:nvPr/>
        </p:nvGrpSpPr>
        <p:grpSpPr>
          <a:xfrm>
            <a:off x="2079955" y="1318211"/>
            <a:ext cx="1605231" cy="2875982"/>
            <a:chOff x="2079955" y="1318211"/>
            <a:chExt cx="1605231" cy="2875982"/>
          </a:xfrm>
        </p:grpSpPr>
        <p:sp>
          <p:nvSpPr>
            <p:cNvPr id="16" name="Rectangle 15"/>
            <p:cNvSpPr/>
            <p:nvPr/>
          </p:nvSpPr>
          <p:spPr bwMode="gray">
            <a:xfrm>
              <a:off x="2079955" y="2040461"/>
              <a:ext cx="1605231" cy="21537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7" name="Text Placeholder 4"/>
            <p:cNvSpPr txBox="1">
              <a:spLocks/>
            </p:cNvSpPr>
            <p:nvPr/>
          </p:nvSpPr>
          <p:spPr bwMode="gray">
            <a:xfrm>
              <a:off x="2079955" y="1318211"/>
              <a:ext cx="1605231" cy="722226"/>
            </a:xfrm>
            <a:prstGeom prst="snip1Rect">
              <a:avLst>
                <a:gd name="adj" fmla="val 0"/>
              </a:avLst>
            </a:prstGeom>
            <a:solidFill>
              <a:schemeClr val="accent2"/>
            </a:solidFill>
            <a:ln w="28575" cap="flat" cmpd="sng" algn="ctr">
              <a:solidFill>
                <a:schemeClr val="accent2"/>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Opportunities</a:t>
              </a:r>
            </a:p>
          </p:txBody>
        </p:sp>
        <p:sp>
          <p:nvSpPr>
            <p:cNvPr id="15" name="Content Placeholder 7"/>
            <p:cNvSpPr txBox="1">
              <a:spLocks/>
            </p:cNvSpPr>
            <p:nvPr/>
          </p:nvSpPr>
          <p:spPr bwMode="gray">
            <a:xfrm>
              <a:off x="2140801" y="2117837"/>
              <a:ext cx="1482919" cy="1412181"/>
            </a:xfrm>
            <a:prstGeom prst="rect">
              <a:avLst/>
            </a:prstGeom>
          </p:spPr>
          <p:txBody>
            <a:bodyPr vert="horz" wrap="square" lIns="34290" tIns="34290" rIns="34290" bIns="34290" rtlCol="0">
              <a:spAutoFit/>
            </a:bodyPr>
            <a:lstStyle>
              <a:defPPr>
                <a:defRPr lang="en-US"/>
              </a:defPPr>
              <a:lvl1pPr marL="119063" indent="-119063">
                <a:lnSpc>
                  <a:spcPct val="90000"/>
                </a:lnSpc>
                <a:spcBef>
                  <a:spcPts val="675"/>
                </a:spcBef>
                <a:buClr>
                  <a:schemeClr val="accent1"/>
                </a:buClr>
                <a:buSzPct val="77000"/>
                <a:buFont typeface="Arial" panose="020B0604020202020204" pitchFamily="34" charset="0"/>
                <a:buChar char="•"/>
                <a:defRPr sz="1200"/>
              </a:lvl1pPr>
              <a:lvl2pPr marL="566928" indent="-228600">
                <a:lnSpc>
                  <a:spcPct val="90000"/>
                </a:lnSpc>
                <a:spcBef>
                  <a:spcPts val="1000"/>
                </a:spcBef>
                <a:buClr>
                  <a:srgbClr val="337DBE"/>
                </a:buClr>
                <a:buFont typeface="Wingdings" panose="05000000000000000000" pitchFamily="2" charset="2"/>
                <a:buChar char=""/>
              </a:lvl2pPr>
              <a:lvl3pPr indent="-228600">
                <a:lnSpc>
                  <a:spcPct val="90000"/>
                </a:lnSpc>
                <a:spcBef>
                  <a:spcPts val="500"/>
                </a:spcBef>
                <a:buClr>
                  <a:srgbClr val="337DBE"/>
                </a:buClr>
                <a:buFont typeface="Arial" pitchFamily="34" charset="0"/>
                <a:buChar char="–"/>
                <a:defRPr sz="1600"/>
              </a:lvl3pPr>
              <a:lvl4pPr marL="1252728" indent="-219456">
                <a:lnSpc>
                  <a:spcPct val="90000"/>
                </a:lnSpc>
                <a:spcBef>
                  <a:spcPts val="200"/>
                </a:spcBef>
                <a:buClr>
                  <a:srgbClr val="337DBE"/>
                </a:buClr>
                <a:buFont typeface="Wingdings" pitchFamily="2" charset="2"/>
                <a:buChar char="§"/>
                <a:defRPr sz="1400"/>
              </a:lvl4pPr>
              <a:lvl5pPr marL="1481328" indent="-173736">
                <a:lnSpc>
                  <a:spcPct val="90000"/>
                </a:lnSpc>
                <a:spcBef>
                  <a:spcPts val="100"/>
                </a:spcBef>
                <a:buClr>
                  <a:srgbClr val="337DBE"/>
                </a:buClr>
                <a:buFont typeface="Arial"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400" dirty="0"/>
                <a:t>Automation / efficiencies</a:t>
              </a:r>
            </a:p>
            <a:p>
              <a:r>
                <a:rPr lang="en-US" sz="1400" dirty="0"/>
                <a:t>New product lines (cyber)</a:t>
              </a:r>
            </a:p>
            <a:p>
              <a:r>
                <a:rPr lang="en-US" sz="1400" dirty="0"/>
                <a:t>Emerging technologies</a:t>
              </a:r>
            </a:p>
          </p:txBody>
        </p:sp>
      </p:grpSp>
      <p:grpSp>
        <p:nvGrpSpPr>
          <p:cNvPr id="53" name="Group 52"/>
          <p:cNvGrpSpPr/>
          <p:nvPr/>
        </p:nvGrpSpPr>
        <p:grpSpPr>
          <a:xfrm>
            <a:off x="3772559" y="1318205"/>
            <a:ext cx="1605231" cy="2875982"/>
            <a:chOff x="3772559" y="1318205"/>
            <a:chExt cx="1605231" cy="2875982"/>
          </a:xfrm>
        </p:grpSpPr>
        <p:sp>
          <p:nvSpPr>
            <p:cNvPr id="21" name="Rectangle 20"/>
            <p:cNvSpPr/>
            <p:nvPr/>
          </p:nvSpPr>
          <p:spPr bwMode="gray">
            <a:xfrm>
              <a:off x="3772559" y="2040455"/>
              <a:ext cx="1605231" cy="215373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2" name="Text Placeholder 4"/>
            <p:cNvSpPr txBox="1">
              <a:spLocks/>
            </p:cNvSpPr>
            <p:nvPr/>
          </p:nvSpPr>
          <p:spPr bwMode="gray">
            <a:xfrm>
              <a:off x="3772559" y="1318205"/>
              <a:ext cx="1605231" cy="722226"/>
            </a:xfrm>
            <a:prstGeom prst="snip1Rect">
              <a:avLst>
                <a:gd name="adj" fmla="val 0"/>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135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Challenges</a:t>
              </a:r>
            </a:p>
          </p:txBody>
        </p:sp>
        <p:sp>
          <p:nvSpPr>
            <p:cNvPr id="20" name="Content Placeholder 7"/>
            <p:cNvSpPr txBox="1">
              <a:spLocks/>
            </p:cNvSpPr>
            <p:nvPr/>
          </p:nvSpPr>
          <p:spPr bwMode="gray">
            <a:xfrm>
              <a:off x="3833405" y="2117837"/>
              <a:ext cx="1482919" cy="1322413"/>
            </a:xfrm>
            <a:prstGeom prst="rect">
              <a:avLst/>
            </a:prstGeom>
          </p:spPr>
          <p:txBody>
            <a:bodyPr vert="horz" wrap="square" lIns="34290" tIns="34290" rIns="34290" bIns="34290" rtlCol="0">
              <a:spAutoFit/>
            </a:bodyPr>
            <a:lstStyle>
              <a:defPPr>
                <a:defRPr lang="en-US"/>
              </a:defPPr>
              <a:lvl1pPr marL="119063" indent="-119063">
                <a:lnSpc>
                  <a:spcPct val="90000"/>
                </a:lnSpc>
                <a:spcBef>
                  <a:spcPts val="675"/>
                </a:spcBef>
                <a:buClr>
                  <a:schemeClr val="accent1"/>
                </a:buClr>
                <a:buSzPct val="77000"/>
                <a:buFont typeface="Arial" panose="020B0604020202020204" pitchFamily="34" charset="0"/>
                <a:buChar char="•"/>
                <a:defRPr sz="1200"/>
              </a:lvl1pPr>
              <a:lvl2pPr marL="566928" indent="-228600">
                <a:lnSpc>
                  <a:spcPct val="90000"/>
                </a:lnSpc>
                <a:spcBef>
                  <a:spcPts val="1000"/>
                </a:spcBef>
                <a:buClr>
                  <a:srgbClr val="337DBE"/>
                </a:buClr>
                <a:buFont typeface="Wingdings" panose="05000000000000000000" pitchFamily="2" charset="2"/>
                <a:buChar char=""/>
              </a:lvl2pPr>
              <a:lvl3pPr indent="-228600">
                <a:lnSpc>
                  <a:spcPct val="90000"/>
                </a:lnSpc>
                <a:spcBef>
                  <a:spcPts val="500"/>
                </a:spcBef>
                <a:buClr>
                  <a:srgbClr val="337DBE"/>
                </a:buClr>
                <a:buFont typeface="Arial" pitchFamily="34" charset="0"/>
                <a:buChar char="–"/>
                <a:defRPr sz="1600"/>
              </a:lvl3pPr>
              <a:lvl4pPr marL="1252728" indent="-219456">
                <a:lnSpc>
                  <a:spcPct val="90000"/>
                </a:lnSpc>
                <a:spcBef>
                  <a:spcPts val="200"/>
                </a:spcBef>
                <a:buClr>
                  <a:srgbClr val="337DBE"/>
                </a:buClr>
                <a:buFont typeface="Wingdings" pitchFamily="2" charset="2"/>
                <a:buChar char="§"/>
                <a:defRPr sz="1400"/>
              </a:lvl4pPr>
              <a:lvl5pPr marL="1481328" indent="-173736">
                <a:lnSpc>
                  <a:spcPct val="90000"/>
                </a:lnSpc>
                <a:spcBef>
                  <a:spcPts val="100"/>
                </a:spcBef>
                <a:buClr>
                  <a:srgbClr val="337DBE"/>
                </a:buClr>
                <a:buFont typeface="Arial"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400" dirty="0"/>
                <a:t>Consumer trust – demonstrate the societal value</a:t>
              </a:r>
            </a:p>
            <a:p>
              <a:r>
                <a:rPr lang="en-US" sz="1400" dirty="0"/>
                <a:t>Big data vs. individual privacy</a:t>
              </a:r>
            </a:p>
          </p:txBody>
        </p:sp>
      </p:grpSp>
      <p:grpSp>
        <p:nvGrpSpPr>
          <p:cNvPr id="54" name="Group 53"/>
          <p:cNvGrpSpPr/>
          <p:nvPr/>
        </p:nvGrpSpPr>
        <p:grpSpPr>
          <a:xfrm>
            <a:off x="5465164" y="1318199"/>
            <a:ext cx="1605231" cy="2875982"/>
            <a:chOff x="5465164" y="1318199"/>
            <a:chExt cx="1605231" cy="2875982"/>
          </a:xfrm>
        </p:grpSpPr>
        <p:sp>
          <p:nvSpPr>
            <p:cNvPr id="26" name="Rectangle 25"/>
            <p:cNvSpPr/>
            <p:nvPr/>
          </p:nvSpPr>
          <p:spPr bwMode="gray">
            <a:xfrm>
              <a:off x="5465164" y="2040449"/>
              <a:ext cx="1605231" cy="215373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7" name="Text Placeholder 4"/>
            <p:cNvSpPr txBox="1">
              <a:spLocks/>
            </p:cNvSpPr>
            <p:nvPr/>
          </p:nvSpPr>
          <p:spPr bwMode="gray">
            <a:xfrm>
              <a:off x="5465164" y="1318199"/>
              <a:ext cx="1605231" cy="722226"/>
            </a:xfrm>
            <a:prstGeom prst="snip1Rect">
              <a:avLst>
                <a:gd name="adj" fmla="val 0"/>
              </a:avLst>
            </a:prstGeom>
            <a:solidFill>
              <a:schemeClr val="accent4"/>
            </a:solidFill>
            <a:ln w="28575" cap="flat" cmpd="sng" algn="ctr">
              <a:solidFill>
                <a:schemeClr val="accent4"/>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New market entrants “Uber</a:t>
              </a:r>
              <a:br>
                <a:rPr lang="en-US" sz="1350" dirty="0">
                  <a:solidFill>
                    <a:schemeClr val="bg1"/>
                  </a:solidFill>
                </a:rPr>
              </a:br>
              <a:r>
                <a:rPr lang="en-US" sz="1350" dirty="0">
                  <a:solidFill>
                    <a:schemeClr val="bg1"/>
                  </a:solidFill>
                </a:rPr>
                <a:t>of insurance”?</a:t>
              </a:r>
            </a:p>
          </p:txBody>
        </p:sp>
        <p:sp>
          <p:nvSpPr>
            <p:cNvPr id="25" name="Content Placeholder 7"/>
            <p:cNvSpPr txBox="1">
              <a:spLocks/>
            </p:cNvSpPr>
            <p:nvPr/>
          </p:nvSpPr>
          <p:spPr bwMode="gray">
            <a:xfrm>
              <a:off x="5526010" y="2117837"/>
              <a:ext cx="1482919" cy="676595"/>
            </a:xfrm>
            <a:prstGeom prst="rect">
              <a:avLst/>
            </a:prstGeom>
          </p:spPr>
          <p:txBody>
            <a:bodyPr vert="horz" wrap="square" lIns="34290" tIns="34290" rIns="34290" bIns="34290" rtlCol="0">
              <a:spAutoFit/>
            </a:bodyPr>
            <a:lstStyle>
              <a:defPPr>
                <a:defRPr lang="en-US"/>
              </a:defPPr>
              <a:lvl1pPr marL="119063" indent="-119063">
                <a:lnSpc>
                  <a:spcPct val="90000"/>
                </a:lnSpc>
                <a:spcBef>
                  <a:spcPts val="675"/>
                </a:spcBef>
                <a:buClr>
                  <a:schemeClr val="accent1"/>
                </a:buClr>
                <a:buSzPct val="77000"/>
                <a:buFont typeface="Arial" panose="020B0604020202020204" pitchFamily="34" charset="0"/>
                <a:buChar char="•"/>
                <a:defRPr sz="1200"/>
              </a:lvl1pPr>
              <a:lvl2pPr marL="566928" indent="-228600">
                <a:lnSpc>
                  <a:spcPct val="90000"/>
                </a:lnSpc>
                <a:spcBef>
                  <a:spcPts val="1000"/>
                </a:spcBef>
                <a:buClr>
                  <a:srgbClr val="337DBE"/>
                </a:buClr>
                <a:buFont typeface="Wingdings" panose="05000000000000000000" pitchFamily="2" charset="2"/>
                <a:buChar char=""/>
              </a:lvl2pPr>
              <a:lvl3pPr indent="-228600">
                <a:lnSpc>
                  <a:spcPct val="90000"/>
                </a:lnSpc>
                <a:spcBef>
                  <a:spcPts val="500"/>
                </a:spcBef>
                <a:buClr>
                  <a:srgbClr val="337DBE"/>
                </a:buClr>
                <a:buFont typeface="Arial" pitchFamily="34" charset="0"/>
                <a:buChar char="–"/>
                <a:defRPr sz="1600"/>
              </a:lvl3pPr>
              <a:lvl4pPr marL="1252728" indent="-219456">
                <a:lnSpc>
                  <a:spcPct val="90000"/>
                </a:lnSpc>
                <a:spcBef>
                  <a:spcPts val="200"/>
                </a:spcBef>
                <a:buClr>
                  <a:srgbClr val="337DBE"/>
                </a:buClr>
                <a:buFont typeface="Wingdings" pitchFamily="2" charset="2"/>
                <a:buChar char="§"/>
                <a:defRPr sz="1400"/>
              </a:lvl4pPr>
              <a:lvl5pPr marL="1481328" indent="-173736">
                <a:lnSpc>
                  <a:spcPct val="90000"/>
                </a:lnSpc>
                <a:spcBef>
                  <a:spcPts val="100"/>
                </a:spcBef>
                <a:buClr>
                  <a:srgbClr val="337DBE"/>
                </a:buClr>
                <a:buFont typeface="Arial"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0"/>
                </a:spcBef>
                <a:spcAft>
                  <a:spcPts val="200"/>
                </a:spcAft>
                <a:buSzPct val="100000"/>
              </a:pPr>
              <a:r>
                <a:rPr lang="en-US" sz="1400" dirty="0">
                  <a:solidFill>
                    <a:schemeClr val="tx2"/>
                  </a:solidFill>
                  <a:cs typeface="Times New Roman" pitchFamily="18" charset="0"/>
                </a:rPr>
                <a:t>Lemonade</a:t>
              </a:r>
            </a:p>
            <a:p>
              <a:pPr marL="287338" indent="-168275">
                <a:spcBef>
                  <a:spcPts val="0"/>
                </a:spcBef>
                <a:spcAft>
                  <a:spcPts val="200"/>
                </a:spcAft>
                <a:buSzPct val="100000"/>
                <a:buFont typeface="Arial" pitchFamily="34" charset="0"/>
                <a:buChar char="–"/>
              </a:pPr>
              <a:r>
                <a:rPr lang="en-US" sz="1400" dirty="0">
                  <a:solidFill>
                    <a:schemeClr val="tx2"/>
                  </a:solidFill>
                  <a:cs typeface="Times New Roman" pitchFamily="18" charset="0"/>
                </a:rPr>
                <a:t>Offered in CA, IL, NY </a:t>
              </a:r>
            </a:p>
          </p:txBody>
        </p:sp>
      </p:grpSp>
      <p:grpSp>
        <p:nvGrpSpPr>
          <p:cNvPr id="55" name="Group 54"/>
          <p:cNvGrpSpPr/>
          <p:nvPr/>
        </p:nvGrpSpPr>
        <p:grpSpPr>
          <a:xfrm>
            <a:off x="7157768" y="1318193"/>
            <a:ext cx="1605231" cy="2875982"/>
            <a:chOff x="7157768" y="1318193"/>
            <a:chExt cx="1605231" cy="2875982"/>
          </a:xfrm>
        </p:grpSpPr>
        <p:sp>
          <p:nvSpPr>
            <p:cNvPr id="31" name="Rectangle 30"/>
            <p:cNvSpPr/>
            <p:nvPr/>
          </p:nvSpPr>
          <p:spPr bwMode="gray">
            <a:xfrm>
              <a:off x="7157768" y="2040443"/>
              <a:ext cx="1605231" cy="215373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2" name="Text Placeholder 4"/>
            <p:cNvSpPr txBox="1">
              <a:spLocks/>
            </p:cNvSpPr>
            <p:nvPr/>
          </p:nvSpPr>
          <p:spPr bwMode="gray">
            <a:xfrm>
              <a:off x="7157768" y="1318193"/>
              <a:ext cx="1605231" cy="722226"/>
            </a:xfrm>
            <a:prstGeom prst="snip1Rect">
              <a:avLst>
                <a:gd name="adj" fmla="val 0"/>
              </a:avLst>
            </a:prstGeom>
            <a:solidFill>
              <a:schemeClr val="accent5"/>
            </a:solidFill>
            <a:ln w="28575" cap="flat" cmpd="sng" algn="ctr">
              <a:solidFill>
                <a:schemeClr val="accent5"/>
              </a:solidFill>
              <a:prstDash val="solid"/>
              <a:miter lim="800000"/>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350" dirty="0">
                  <a:solidFill>
                    <a:schemeClr val="bg1"/>
                  </a:solidFill>
                </a:rPr>
                <a:t>Regulatory opportunities</a:t>
              </a:r>
              <a:br>
                <a:rPr lang="en-US" sz="1350" dirty="0">
                  <a:solidFill>
                    <a:schemeClr val="bg1"/>
                  </a:solidFill>
                </a:rPr>
              </a:br>
              <a:r>
                <a:rPr lang="en-US" sz="1350" dirty="0">
                  <a:solidFill>
                    <a:schemeClr val="bg1"/>
                  </a:solidFill>
                </a:rPr>
                <a:t>/ threats</a:t>
              </a:r>
            </a:p>
          </p:txBody>
        </p:sp>
        <p:sp>
          <p:nvSpPr>
            <p:cNvPr id="30" name="Content Placeholder 7"/>
            <p:cNvSpPr txBox="1">
              <a:spLocks/>
            </p:cNvSpPr>
            <p:nvPr/>
          </p:nvSpPr>
          <p:spPr bwMode="gray">
            <a:xfrm>
              <a:off x="7218614" y="2117837"/>
              <a:ext cx="1482919" cy="1412181"/>
            </a:xfrm>
            <a:prstGeom prst="rect">
              <a:avLst/>
            </a:prstGeom>
          </p:spPr>
          <p:txBody>
            <a:bodyPr vert="horz" wrap="square" lIns="34290" tIns="34290" rIns="34290" bIns="34290" rtlCol="0">
              <a:spAutoFit/>
            </a:bodyPr>
            <a:lstStyle>
              <a:defPPr>
                <a:defRPr lang="en-US"/>
              </a:defPPr>
              <a:lvl1pPr marL="119063" indent="-119063">
                <a:lnSpc>
                  <a:spcPct val="90000"/>
                </a:lnSpc>
                <a:spcBef>
                  <a:spcPts val="675"/>
                </a:spcBef>
                <a:buClr>
                  <a:schemeClr val="accent1"/>
                </a:buClr>
                <a:buSzPct val="77000"/>
                <a:buFont typeface="Arial" panose="020B0604020202020204" pitchFamily="34" charset="0"/>
                <a:buChar char="•"/>
                <a:defRPr sz="1200"/>
              </a:lvl1pPr>
              <a:lvl2pPr marL="566928" indent="-228600">
                <a:lnSpc>
                  <a:spcPct val="90000"/>
                </a:lnSpc>
                <a:spcBef>
                  <a:spcPts val="1000"/>
                </a:spcBef>
                <a:buClr>
                  <a:srgbClr val="337DBE"/>
                </a:buClr>
                <a:buFont typeface="Wingdings" panose="05000000000000000000" pitchFamily="2" charset="2"/>
                <a:buChar char=""/>
              </a:lvl2pPr>
              <a:lvl3pPr indent="-228600">
                <a:lnSpc>
                  <a:spcPct val="90000"/>
                </a:lnSpc>
                <a:spcBef>
                  <a:spcPts val="500"/>
                </a:spcBef>
                <a:buClr>
                  <a:srgbClr val="337DBE"/>
                </a:buClr>
                <a:buFont typeface="Arial" pitchFamily="34" charset="0"/>
                <a:buChar char="–"/>
                <a:defRPr sz="1600"/>
              </a:lvl3pPr>
              <a:lvl4pPr marL="1252728" indent="-219456">
                <a:lnSpc>
                  <a:spcPct val="90000"/>
                </a:lnSpc>
                <a:spcBef>
                  <a:spcPts val="200"/>
                </a:spcBef>
                <a:buClr>
                  <a:srgbClr val="337DBE"/>
                </a:buClr>
                <a:buFont typeface="Wingdings" pitchFamily="2" charset="2"/>
                <a:buChar char="§"/>
                <a:defRPr sz="1400"/>
              </a:lvl4pPr>
              <a:lvl5pPr marL="1481328" indent="-173736">
                <a:lnSpc>
                  <a:spcPct val="90000"/>
                </a:lnSpc>
                <a:spcBef>
                  <a:spcPts val="100"/>
                </a:spcBef>
                <a:buClr>
                  <a:srgbClr val="337DBE"/>
                </a:buClr>
                <a:buFont typeface="Arial" pitchFamily="34" charset="0"/>
                <a:buChar char="»"/>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400" dirty="0"/>
                <a:t>Barrier to entry</a:t>
              </a:r>
            </a:p>
            <a:p>
              <a:r>
                <a:rPr lang="en-US" sz="1400" dirty="0"/>
                <a:t>US vs. other less regulated regions</a:t>
              </a:r>
            </a:p>
            <a:p>
              <a:r>
                <a:rPr lang="en-US" sz="1400" dirty="0"/>
                <a:t>Trust pull-back </a:t>
              </a:r>
              <a:br>
                <a:rPr lang="en-US" sz="1400" dirty="0"/>
              </a:br>
              <a:r>
                <a:rPr lang="en-US" sz="1400" dirty="0"/>
                <a:t>– the sandbox approach</a:t>
              </a:r>
            </a:p>
          </p:txBody>
        </p:sp>
      </p:grpSp>
    </p:spTree>
    <p:extLst>
      <p:ext uri="{BB962C8B-B14F-4D97-AF65-F5344CB8AC3E}">
        <p14:creationId xmlns:p14="http://schemas.microsoft.com/office/powerpoint/2010/main" val="171448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Disruption is Everywhere </a:t>
            </a:r>
          </a:p>
        </p:txBody>
      </p:sp>
      <p:sp>
        <p:nvSpPr>
          <p:cNvPr id="3" name="Text Placeholder 2"/>
          <p:cNvSpPr>
            <a:spLocks noGrp="1"/>
          </p:cNvSpPr>
          <p:nvPr>
            <p:ph type="body" idx="1"/>
          </p:nvPr>
        </p:nvSpPr>
        <p:spPr/>
        <p:txBody>
          <a:bodyPr/>
          <a:lstStyle/>
          <a:p>
            <a:endParaRPr lang="en-US"/>
          </a:p>
        </p:txBody>
      </p:sp>
      <p:sp>
        <p:nvSpPr>
          <p:cNvPr id="2" name="TextBox 1"/>
          <p:cNvSpPr txBox="1"/>
          <p:nvPr/>
        </p:nvSpPr>
        <p:spPr>
          <a:xfrm>
            <a:off x="3237470" y="2310713"/>
            <a:ext cx="685800" cy="685800"/>
          </a:xfrm>
          <a:prstGeom prst="rect">
            <a:avLst/>
          </a:prstGeom>
          <a:noFill/>
        </p:spPr>
        <p:txBody>
          <a:bodyPr wrap="none" rtlCol="0">
            <a:noAutofit/>
          </a:bodyPr>
          <a:lstStyle/>
          <a:p>
            <a:pPr marL="219456" indent="-219456">
              <a:lnSpc>
                <a:spcPct val="90000"/>
              </a:lnSpc>
              <a:spcBef>
                <a:spcPts val="900"/>
              </a:spcBef>
              <a:buClr>
                <a:srgbClr val="337DBE"/>
              </a:buClr>
              <a:buSzPct val="77000"/>
              <a:buFont typeface="Wingdings 3" panose="05040102010807070707" pitchFamily="18" charset="2"/>
              <a:buChar char=""/>
            </a:pPr>
            <a:endParaRPr lang="en-US" sz="1500" dirty="0"/>
          </a:p>
        </p:txBody>
      </p:sp>
    </p:spTree>
    <p:custDataLst>
      <p:tags r:id="rId1"/>
    </p:custDataLst>
    <p:extLst>
      <p:ext uri="{BB962C8B-B14F-4D97-AF65-F5344CB8AC3E}">
        <p14:creationId xmlns:p14="http://schemas.microsoft.com/office/powerpoint/2010/main" val="294531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InsurTech Disruption: Threat or Opportunity? </a:t>
            </a:r>
            <a:endParaRPr lang="en-US" dirty="0"/>
          </a:p>
        </p:txBody>
      </p:sp>
      <p:sp>
        <p:nvSpPr>
          <p:cNvPr id="3" name="Text Placeholder 2"/>
          <p:cNvSpPr>
            <a:spLocks noGrp="1"/>
          </p:cNvSpPr>
          <p:nvPr>
            <p:ph type="body" sz="quarter" idx="13"/>
          </p:nvPr>
        </p:nvSpPr>
        <p:spPr/>
        <p:txBody>
          <a:bodyPr/>
          <a:lstStyle/>
          <a:p>
            <a:r>
              <a:rPr lang="en-US" dirty="0"/>
              <a:t>Automation efficiencies can have powerful impact on industry </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350" y="1862665"/>
            <a:ext cx="3981238" cy="2547409"/>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9937" y="1857905"/>
            <a:ext cx="3792537" cy="2552170"/>
          </a:xfrm>
          <a:prstGeom prst="rect">
            <a:avLst/>
          </a:prstGeom>
        </p:spPr>
      </p:pic>
      <p:sp>
        <p:nvSpPr>
          <p:cNvPr id="8" name="Text Placeholder 7"/>
          <p:cNvSpPr txBox="1">
            <a:spLocks/>
          </p:cNvSpPr>
          <p:nvPr/>
        </p:nvSpPr>
        <p:spPr>
          <a:xfrm>
            <a:off x="268812" y="1248967"/>
            <a:ext cx="4428595" cy="315515"/>
          </a:xfrm>
          <a:prstGeom prst="rect">
            <a:avLst/>
          </a:prstGeom>
        </p:spPr>
        <p:txBody>
          <a:bodyPr/>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lnSpc>
                <a:spcPct val="85000"/>
              </a:lnSpc>
              <a:spcAft>
                <a:spcPts val="0"/>
              </a:spcAft>
              <a:buNone/>
            </a:pPr>
            <a:r>
              <a:rPr lang="en-US" sz="1800" i="1" dirty="0"/>
              <a:t>Only nine percent of </a:t>
            </a:r>
            <a:r>
              <a:rPr lang="en-US" sz="1800" i="1" dirty="0" err="1"/>
              <a:t>insurtechs</a:t>
            </a:r>
            <a:r>
              <a:rPr lang="en-US" sz="1800" i="1" dirty="0"/>
              <a:t> aim </a:t>
            </a:r>
            <a:br>
              <a:rPr lang="en-US" sz="1800" i="1" dirty="0"/>
            </a:br>
            <a:r>
              <a:rPr lang="en-US" sz="1800" i="1" dirty="0"/>
              <a:t>to oust incumbents</a:t>
            </a:r>
          </a:p>
        </p:txBody>
      </p:sp>
      <p:sp>
        <p:nvSpPr>
          <p:cNvPr id="9" name="Text Placeholder 7"/>
          <p:cNvSpPr txBox="1">
            <a:spLocks/>
          </p:cNvSpPr>
          <p:nvPr/>
        </p:nvSpPr>
        <p:spPr>
          <a:xfrm>
            <a:off x="4484525" y="1248961"/>
            <a:ext cx="4750159" cy="534497"/>
          </a:xfrm>
          <a:prstGeom prst="rect">
            <a:avLst/>
          </a:prstGeom>
        </p:spPr>
        <p:txBody>
          <a:bodyPr/>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lnSpc>
                <a:spcPct val="85000"/>
              </a:lnSpc>
              <a:spcAft>
                <a:spcPts val="0"/>
              </a:spcAft>
              <a:buNone/>
            </a:pPr>
            <a:r>
              <a:rPr lang="en-US" sz="1800" i="1" dirty="0"/>
              <a:t>Future profits as a % of today’s profits,</a:t>
            </a:r>
            <a:br>
              <a:rPr lang="en-US" sz="1800" i="1" dirty="0"/>
            </a:br>
            <a:r>
              <a:rPr lang="en-US" sz="1800" i="1" dirty="0"/>
              <a:t>digitizing the business, auto insurance example</a:t>
            </a:r>
          </a:p>
        </p:txBody>
      </p:sp>
    </p:spTree>
    <p:extLst>
      <p:ext uri="{BB962C8B-B14F-4D97-AF65-F5344CB8AC3E}">
        <p14:creationId xmlns:p14="http://schemas.microsoft.com/office/powerpoint/2010/main" val="417842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gray">
          <a:xfrm>
            <a:off x="1288953" y="2896909"/>
            <a:ext cx="3194558" cy="438954"/>
          </a:xfrm>
          <a:prstGeom prst="rect">
            <a:avLst/>
          </a:prstGeom>
          <a:noFill/>
          <a:ln w="19050" algn="ctr">
            <a:solidFill>
              <a:schemeClr val="tx1">
                <a:lumMod val="60000"/>
                <a:lumOff val="4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2" name="Title 1"/>
          <p:cNvSpPr>
            <a:spLocks noGrp="1"/>
          </p:cNvSpPr>
          <p:nvPr>
            <p:ph type="title"/>
          </p:nvPr>
        </p:nvSpPr>
        <p:spPr/>
        <p:txBody>
          <a:bodyPr/>
          <a:lstStyle/>
          <a:p>
            <a:r>
              <a:rPr lang="en-US" dirty="0" err="1"/>
              <a:t>InsurTech</a:t>
            </a:r>
            <a:r>
              <a:rPr lang="en-US" dirty="0"/>
              <a:t> Startups Have Broad Range</a:t>
            </a:r>
            <a:r>
              <a:rPr lang="mr-IN" dirty="0"/>
              <a:t>…</a:t>
            </a:r>
            <a:r>
              <a:rPr lang="en-US" dirty="0"/>
              <a:t> BUT</a:t>
            </a:r>
            <a:r>
              <a:rPr lang="mr-IN" dirty="0"/>
              <a:t>…</a:t>
            </a:r>
            <a:r>
              <a:rPr lang="en-US" dirty="0"/>
              <a:t> </a:t>
            </a:r>
          </a:p>
        </p:txBody>
      </p:sp>
      <p:sp>
        <p:nvSpPr>
          <p:cNvPr id="6" name="Rectangle 5"/>
          <p:cNvSpPr/>
          <p:nvPr/>
        </p:nvSpPr>
        <p:spPr bwMode="gray">
          <a:xfrm>
            <a:off x="1285877" y="946149"/>
            <a:ext cx="3196055" cy="353736"/>
          </a:xfrm>
          <a:prstGeom prst="rect">
            <a:avLst/>
          </a:prstGeom>
          <a:solidFill>
            <a:schemeClr val="accent1"/>
          </a:solidFill>
          <a:ln w="19050" algn="ctr">
            <a:solidFill>
              <a:schemeClr val="accent1"/>
            </a:solidFill>
            <a:miter lim="800000"/>
            <a:headEnd/>
            <a:tailEnd/>
          </a:ln>
        </p:spPr>
        <p:txBody>
          <a:bodyPr wrap="square" lIns="88900" tIns="88900" rIns="88900" bIns="88900" rtlCol="0" anchor="ctr"/>
          <a:lstStyle/>
          <a:p>
            <a:pPr algn="ctr">
              <a:lnSpc>
                <a:spcPct val="85000"/>
              </a:lnSpc>
            </a:pPr>
            <a:r>
              <a:rPr lang="en-US" dirty="0">
                <a:solidFill>
                  <a:schemeClr val="bg1"/>
                </a:solidFill>
              </a:rPr>
              <a:t>Risk</a:t>
            </a:r>
          </a:p>
        </p:txBody>
      </p:sp>
      <p:sp>
        <p:nvSpPr>
          <p:cNvPr id="7" name="Rectangle 6"/>
          <p:cNvSpPr/>
          <p:nvPr/>
        </p:nvSpPr>
        <p:spPr bwMode="gray">
          <a:xfrm>
            <a:off x="4677943" y="946149"/>
            <a:ext cx="3196055" cy="353736"/>
          </a:xfrm>
          <a:prstGeom prst="rect">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a:lnSpc>
                <a:spcPct val="85000"/>
              </a:lnSpc>
            </a:pPr>
            <a:r>
              <a:rPr lang="en-US" dirty="0">
                <a:solidFill>
                  <a:schemeClr val="bg1"/>
                </a:solidFill>
              </a:rPr>
              <a:t>Health</a:t>
            </a:r>
          </a:p>
        </p:txBody>
      </p:sp>
      <p:sp>
        <p:nvSpPr>
          <p:cNvPr id="13" name="Rectangle 12"/>
          <p:cNvSpPr/>
          <p:nvPr/>
        </p:nvSpPr>
        <p:spPr bwMode="gray">
          <a:xfrm>
            <a:off x="1285877" y="1534571"/>
            <a:ext cx="6588121" cy="656179"/>
          </a:xfrm>
          <a:prstGeom prst="rect">
            <a:avLst/>
          </a:prstGeom>
          <a:noFill/>
          <a:ln w="19050" algn="ctr">
            <a:solidFill>
              <a:schemeClr val="tx1">
                <a:lumMod val="60000"/>
                <a:lumOff val="4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extBox 8"/>
          <p:cNvSpPr txBox="1"/>
          <p:nvPr/>
        </p:nvSpPr>
        <p:spPr>
          <a:xfrm>
            <a:off x="3835402" y="1435874"/>
            <a:ext cx="1484177" cy="184666"/>
          </a:xfrm>
          <a:prstGeom prst="rect">
            <a:avLst/>
          </a:prstGeom>
          <a:solidFill>
            <a:srgbClr val="E0E3E8"/>
          </a:solidFill>
        </p:spPr>
        <p:txBody>
          <a:bodyPr vert="horz" wrap="square" lIns="0" tIns="0" rIns="0" bIns="0" rtlCol="0">
            <a:spAutoFit/>
          </a:bodyPr>
          <a:lstStyle/>
          <a:p>
            <a:pPr algn="ctr">
              <a:spcBef>
                <a:spcPts val="200"/>
              </a:spcBef>
              <a:buSzPct val="100000"/>
            </a:pPr>
            <a:r>
              <a:rPr lang="en-US" sz="1200" dirty="0"/>
              <a:t>Insurance marketplace</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8104" y="1527403"/>
            <a:ext cx="885245" cy="363347"/>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1041" y="1789922"/>
            <a:ext cx="1240568" cy="331232"/>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6107" y="1950695"/>
            <a:ext cx="1123893" cy="176452"/>
          </a:xfrm>
          <a:prstGeom prst="rect">
            <a:avLst/>
          </a:prstGeom>
        </p:spPr>
      </p:pic>
      <p:pic>
        <p:nvPicPr>
          <p:cNvPr id="20" name="Picture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13573" y="1606547"/>
            <a:ext cx="1015782" cy="262811"/>
          </a:xfrm>
          <a:prstGeom prst="rect">
            <a:avLst/>
          </a:prstGeom>
        </p:spPr>
      </p:pic>
      <p:pic>
        <p:nvPicPr>
          <p:cNvPr id="24"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5005" y="1657119"/>
            <a:ext cx="935133" cy="149080"/>
          </a:xfrm>
          <a:prstGeom prst="rect">
            <a:avLst/>
          </a:prstGeom>
        </p:spPr>
      </p:pic>
      <p:pic>
        <p:nvPicPr>
          <p:cNvPr id="26" name="Picture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14415" y="1810089"/>
            <a:ext cx="1187743" cy="307468"/>
          </a:xfrm>
          <a:prstGeom prst="rect">
            <a:avLst/>
          </a:prstGeom>
        </p:spPr>
      </p:pic>
      <p:pic>
        <p:nvPicPr>
          <p:cNvPr id="28" name="Picture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69045" y="1847288"/>
            <a:ext cx="809355" cy="165918"/>
          </a:xfrm>
          <a:prstGeom prst="rect">
            <a:avLst/>
          </a:prstGeom>
        </p:spPr>
      </p:pic>
      <p:sp>
        <p:nvSpPr>
          <p:cNvPr id="29" name="Rectangle 28"/>
          <p:cNvSpPr/>
          <p:nvPr/>
        </p:nvSpPr>
        <p:spPr bwMode="gray">
          <a:xfrm>
            <a:off x="1285871" y="2344450"/>
            <a:ext cx="6588121" cy="396626"/>
          </a:xfrm>
          <a:prstGeom prst="rect">
            <a:avLst/>
          </a:prstGeom>
          <a:noFill/>
          <a:ln w="19050" algn="ctr">
            <a:solidFill>
              <a:schemeClr val="tx1">
                <a:lumMod val="60000"/>
                <a:lumOff val="4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0" name="TextBox 29"/>
          <p:cNvSpPr txBox="1"/>
          <p:nvPr/>
        </p:nvSpPr>
        <p:spPr>
          <a:xfrm>
            <a:off x="4043342" y="2245753"/>
            <a:ext cx="1076185" cy="184666"/>
          </a:xfrm>
          <a:prstGeom prst="rect">
            <a:avLst/>
          </a:prstGeom>
          <a:solidFill>
            <a:srgbClr val="E0E3E8"/>
          </a:solidFill>
        </p:spPr>
        <p:txBody>
          <a:bodyPr vert="horz" wrap="square" lIns="0" tIns="0" rIns="0" bIns="0" rtlCol="0">
            <a:spAutoFit/>
          </a:bodyPr>
          <a:lstStyle/>
          <a:p>
            <a:pPr algn="ctr">
              <a:spcBef>
                <a:spcPts val="200"/>
              </a:spcBef>
              <a:buSzPct val="100000"/>
            </a:pPr>
            <a:r>
              <a:rPr lang="en-US" sz="1200" dirty="0"/>
              <a:t>Digital brokers</a:t>
            </a:r>
          </a:p>
        </p:txBody>
      </p:sp>
      <p:pic>
        <p:nvPicPr>
          <p:cNvPr id="31" name="Picture 3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72225" y="2462936"/>
            <a:ext cx="724186" cy="160438"/>
          </a:xfrm>
          <a:prstGeom prst="rect">
            <a:avLst/>
          </a:prstGeom>
        </p:spPr>
      </p:pic>
      <p:pic>
        <p:nvPicPr>
          <p:cNvPr id="32" name="Picture 3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63333" y="2498049"/>
            <a:ext cx="774992" cy="152525"/>
          </a:xfrm>
          <a:prstGeom prst="rect">
            <a:avLst/>
          </a:prstGeom>
        </p:spPr>
      </p:pic>
      <p:pic>
        <p:nvPicPr>
          <p:cNvPr id="33" name="Picture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17290" y="2470139"/>
            <a:ext cx="964940" cy="202637"/>
          </a:xfrm>
          <a:prstGeom prst="rect">
            <a:avLst/>
          </a:prstGeom>
        </p:spPr>
      </p:pic>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587663" y="2338731"/>
            <a:ext cx="957481" cy="371006"/>
          </a:xfrm>
          <a:prstGeom prst="rect">
            <a:avLst/>
          </a:prstGeom>
        </p:spPr>
      </p:pic>
      <p:sp>
        <p:nvSpPr>
          <p:cNvPr id="35" name="Rectangle 34"/>
          <p:cNvSpPr/>
          <p:nvPr/>
        </p:nvSpPr>
        <p:spPr bwMode="gray">
          <a:xfrm>
            <a:off x="4677942" y="2896915"/>
            <a:ext cx="3196055" cy="1512098"/>
          </a:xfrm>
          <a:prstGeom prst="rect">
            <a:avLst/>
          </a:prstGeom>
          <a:noFill/>
          <a:ln w="19050" algn="ctr">
            <a:solidFill>
              <a:schemeClr val="tx1">
                <a:lumMod val="60000"/>
                <a:lumOff val="4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6" name="TextBox 35"/>
          <p:cNvSpPr txBox="1"/>
          <p:nvPr/>
        </p:nvSpPr>
        <p:spPr>
          <a:xfrm>
            <a:off x="5579533" y="2798218"/>
            <a:ext cx="1287834" cy="184666"/>
          </a:xfrm>
          <a:prstGeom prst="rect">
            <a:avLst/>
          </a:prstGeom>
          <a:solidFill>
            <a:srgbClr val="E0E3E8"/>
          </a:solidFill>
        </p:spPr>
        <p:txBody>
          <a:bodyPr vert="horz" wrap="square" lIns="0" tIns="0" rIns="0" bIns="0" rtlCol="0">
            <a:spAutoFit/>
          </a:bodyPr>
          <a:lstStyle/>
          <a:p>
            <a:pPr algn="ctr">
              <a:spcBef>
                <a:spcPts val="200"/>
              </a:spcBef>
              <a:buSzPct val="100000"/>
            </a:pPr>
            <a:r>
              <a:rPr lang="en-US" sz="1200" dirty="0"/>
              <a:t>Health navigators</a:t>
            </a:r>
          </a:p>
        </p:txBody>
      </p:sp>
      <p:sp>
        <p:nvSpPr>
          <p:cNvPr id="37" name="Rectangle 36"/>
          <p:cNvSpPr/>
          <p:nvPr/>
        </p:nvSpPr>
        <p:spPr bwMode="gray">
          <a:xfrm>
            <a:off x="1287374" y="3939109"/>
            <a:ext cx="3194558" cy="469897"/>
          </a:xfrm>
          <a:prstGeom prst="rect">
            <a:avLst/>
          </a:prstGeom>
          <a:noFill/>
          <a:ln w="19050" algn="ctr">
            <a:solidFill>
              <a:schemeClr val="tx1">
                <a:lumMod val="60000"/>
                <a:lumOff val="4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38" name="TextBox 37"/>
          <p:cNvSpPr txBox="1"/>
          <p:nvPr/>
        </p:nvSpPr>
        <p:spPr>
          <a:xfrm>
            <a:off x="2285473" y="2798212"/>
            <a:ext cx="1287834" cy="184666"/>
          </a:xfrm>
          <a:prstGeom prst="rect">
            <a:avLst/>
          </a:prstGeom>
          <a:solidFill>
            <a:srgbClr val="E0E3E8"/>
          </a:solidFill>
        </p:spPr>
        <p:txBody>
          <a:bodyPr vert="horz" wrap="square" lIns="0" tIns="0" rIns="0" bIns="0" rtlCol="0">
            <a:spAutoFit/>
          </a:bodyPr>
          <a:lstStyle/>
          <a:p>
            <a:pPr algn="ctr">
              <a:spcBef>
                <a:spcPts val="200"/>
              </a:spcBef>
              <a:buSzPct val="100000"/>
            </a:pPr>
            <a:r>
              <a:rPr lang="en-US" sz="1200" dirty="0"/>
              <a:t>Peer to peer</a:t>
            </a:r>
          </a:p>
        </p:txBody>
      </p:sp>
      <p:pic>
        <p:nvPicPr>
          <p:cNvPr id="40" name="Picture 3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04812" y="2963732"/>
            <a:ext cx="843992" cy="159304"/>
          </a:xfrm>
          <a:prstGeom prst="rect">
            <a:avLst/>
          </a:prstGeom>
        </p:spPr>
      </p:pic>
      <p:pic>
        <p:nvPicPr>
          <p:cNvPr id="41" name="Picture 4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322835" y="3048650"/>
            <a:ext cx="665005" cy="157447"/>
          </a:xfrm>
          <a:prstGeom prst="rect">
            <a:avLst/>
          </a:prstGeom>
        </p:spPr>
      </p:pic>
      <p:pic>
        <p:nvPicPr>
          <p:cNvPr id="42" name="Picture 4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530975" y="2916249"/>
            <a:ext cx="774363" cy="171964"/>
          </a:xfrm>
          <a:prstGeom prst="rect">
            <a:avLst/>
          </a:prstGeom>
        </p:spPr>
      </p:pic>
      <p:pic>
        <p:nvPicPr>
          <p:cNvPr id="43" name="Picture 42"/>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3101114" y="3116386"/>
            <a:ext cx="1083733" cy="158946"/>
          </a:xfrm>
          <a:prstGeom prst="rect">
            <a:avLst/>
          </a:prstGeom>
        </p:spPr>
      </p:pic>
      <p:sp>
        <p:nvSpPr>
          <p:cNvPr id="44" name="Rectangle 43"/>
          <p:cNvSpPr/>
          <p:nvPr/>
        </p:nvSpPr>
        <p:spPr bwMode="gray">
          <a:xfrm>
            <a:off x="1297414" y="3472659"/>
            <a:ext cx="3194558" cy="318291"/>
          </a:xfrm>
          <a:prstGeom prst="rect">
            <a:avLst/>
          </a:prstGeom>
          <a:noFill/>
          <a:ln w="19050" algn="ctr">
            <a:solidFill>
              <a:schemeClr val="tx1">
                <a:lumMod val="60000"/>
                <a:lumOff val="4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5" name="TextBox 44"/>
          <p:cNvSpPr txBox="1"/>
          <p:nvPr/>
        </p:nvSpPr>
        <p:spPr>
          <a:xfrm>
            <a:off x="2006610" y="3373962"/>
            <a:ext cx="1820701" cy="184666"/>
          </a:xfrm>
          <a:prstGeom prst="rect">
            <a:avLst/>
          </a:prstGeom>
          <a:solidFill>
            <a:srgbClr val="E0E3E8"/>
          </a:solidFill>
        </p:spPr>
        <p:txBody>
          <a:bodyPr vert="horz" wrap="square" lIns="0" tIns="0" rIns="0" bIns="0" rtlCol="0">
            <a:spAutoFit/>
          </a:bodyPr>
          <a:lstStyle/>
          <a:p>
            <a:pPr algn="ctr">
              <a:spcBef>
                <a:spcPts val="200"/>
              </a:spcBef>
              <a:buSzPct val="100000"/>
            </a:pPr>
            <a:r>
              <a:rPr lang="en-US" sz="1200" dirty="0"/>
              <a:t>Micro-duration coverage</a:t>
            </a:r>
          </a:p>
        </p:txBody>
      </p:sp>
      <p:pic>
        <p:nvPicPr>
          <p:cNvPr id="47" name="Picture 4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74434" y="3522208"/>
            <a:ext cx="527347" cy="236126"/>
          </a:xfrm>
          <a:prstGeom prst="rect">
            <a:avLst/>
          </a:prstGeom>
        </p:spPr>
      </p:pic>
      <p:pic>
        <p:nvPicPr>
          <p:cNvPr id="48" name="Picture 4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580601" y="3532854"/>
            <a:ext cx="507433" cy="197899"/>
          </a:xfrm>
          <a:prstGeom prst="rect">
            <a:avLst/>
          </a:prstGeom>
        </p:spPr>
      </p:pic>
      <p:pic>
        <p:nvPicPr>
          <p:cNvPr id="49" name="Picture 48"/>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403086" y="4132400"/>
            <a:ext cx="983214" cy="248915"/>
          </a:xfrm>
          <a:prstGeom prst="rect">
            <a:avLst/>
          </a:prstGeom>
        </p:spPr>
      </p:pic>
      <p:pic>
        <p:nvPicPr>
          <p:cNvPr id="50" name="Picture 49"/>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402219" y="4063512"/>
            <a:ext cx="883254" cy="130663"/>
          </a:xfrm>
          <a:prstGeom prst="rect">
            <a:avLst/>
          </a:prstGeom>
        </p:spPr>
      </p:pic>
      <p:pic>
        <p:nvPicPr>
          <p:cNvPr id="52" name="Picture 51"/>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530975" y="4101580"/>
            <a:ext cx="930275" cy="185189"/>
          </a:xfrm>
          <a:prstGeom prst="rect">
            <a:avLst/>
          </a:prstGeom>
        </p:spPr>
      </p:pic>
      <p:sp>
        <p:nvSpPr>
          <p:cNvPr id="53" name="TextBox 52"/>
          <p:cNvSpPr txBox="1"/>
          <p:nvPr/>
        </p:nvSpPr>
        <p:spPr>
          <a:xfrm>
            <a:off x="2469599" y="3848108"/>
            <a:ext cx="1017430" cy="184666"/>
          </a:xfrm>
          <a:prstGeom prst="rect">
            <a:avLst/>
          </a:prstGeom>
          <a:solidFill>
            <a:srgbClr val="E0E3E8"/>
          </a:solidFill>
        </p:spPr>
        <p:txBody>
          <a:bodyPr vert="horz" wrap="square" lIns="0" tIns="0" rIns="0" bIns="0" rtlCol="0">
            <a:spAutoFit/>
          </a:bodyPr>
          <a:lstStyle/>
          <a:p>
            <a:pPr algn="ctr">
              <a:spcBef>
                <a:spcPts val="200"/>
              </a:spcBef>
              <a:buSzPct val="100000"/>
            </a:pPr>
            <a:r>
              <a:rPr lang="en-US" sz="1200" dirty="0"/>
              <a:t>Telematics</a:t>
            </a:r>
          </a:p>
        </p:txBody>
      </p:sp>
      <p:pic>
        <p:nvPicPr>
          <p:cNvPr id="54" name="Picture 53"/>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813573" y="3067234"/>
            <a:ext cx="835173" cy="227883"/>
          </a:xfrm>
          <a:prstGeom prst="rect">
            <a:avLst/>
          </a:prstGeom>
        </p:spPr>
      </p:pic>
      <p:pic>
        <p:nvPicPr>
          <p:cNvPr id="55" name="Picture 54"/>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818809" y="3087020"/>
            <a:ext cx="793315" cy="188312"/>
          </a:xfrm>
          <a:prstGeom prst="rect">
            <a:avLst/>
          </a:prstGeom>
        </p:spPr>
      </p:pic>
      <p:pic>
        <p:nvPicPr>
          <p:cNvPr id="56" name="Picture 55"/>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764038" y="3041833"/>
            <a:ext cx="974381" cy="241031"/>
          </a:xfrm>
          <a:prstGeom prst="rect">
            <a:avLst/>
          </a:prstGeom>
        </p:spPr>
      </p:pic>
      <p:pic>
        <p:nvPicPr>
          <p:cNvPr id="57" name="Picture 56"/>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878075" y="3426488"/>
            <a:ext cx="592667" cy="444500"/>
          </a:xfrm>
          <a:prstGeom prst="rect">
            <a:avLst/>
          </a:prstGeom>
        </p:spPr>
      </p:pic>
      <p:pic>
        <p:nvPicPr>
          <p:cNvPr id="58" name="Picture 5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528731" y="3513860"/>
            <a:ext cx="1128481" cy="287428"/>
          </a:xfrm>
          <a:prstGeom prst="rect">
            <a:avLst/>
          </a:prstGeom>
        </p:spPr>
      </p:pic>
      <p:pic>
        <p:nvPicPr>
          <p:cNvPr id="59" name="Picture 58"/>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6647523" y="3494472"/>
            <a:ext cx="1161607" cy="291597"/>
          </a:xfrm>
          <a:prstGeom prst="rect">
            <a:avLst/>
          </a:prstGeom>
        </p:spPr>
      </p:pic>
      <p:pic>
        <p:nvPicPr>
          <p:cNvPr id="60" name="Picture 59"/>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646745" y="4038891"/>
            <a:ext cx="763112" cy="208220"/>
          </a:xfrm>
          <a:prstGeom prst="rect">
            <a:avLst/>
          </a:prstGeom>
        </p:spPr>
      </p:pic>
      <p:pic>
        <p:nvPicPr>
          <p:cNvPr id="61" name="Picture 60"/>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4779827" y="4017799"/>
            <a:ext cx="797917" cy="273753"/>
          </a:xfrm>
          <a:prstGeom prst="rect">
            <a:avLst/>
          </a:prstGeom>
        </p:spPr>
      </p:pic>
      <p:pic>
        <p:nvPicPr>
          <p:cNvPr id="62" name="Picture 61"/>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442234" y="3916813"/>
            <a:ext cx="1405581" cy="403402"/>
          </a:xfrm>
          <a:prstGeom prst="rect">
            <a:avLst/>
          </a:prstGeom>
        </p:spPr>
      </p:pic>
    </p:spTree>
    <p:extLst>
      <p:ext uri="{BB962C8B-B14F-4D97-AF65-F5344CB8AC3E}">
        <p14:creationId xmlns:p14="http://schemas.microsoft.com/office/powerpoint/2010/main" val="400255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a:t>…</a:t>
            </a:r>
            <a:r>
              <a:rPr lang="en-US" dirty="0"/>
              <a:t>With Broad Incumbent Support </a:t>
            </a:r>
          </a:p>
        </p:txBody>
      </p:sp>
      <p:sp>
        <p:nvSpPr>
          <p:cNvPr id="7" name="TextBox 6"/>
          <p:cNvSpPr txBox="1"/>
          <p:nvPr/>
        </p:nvSpPr>
        <p:spPr>
          <a:xfrm>
            <a:off x="6605348" y="1194442"/>
            <a:ext cx="1843329" cy="461665"/>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chemeClr val="tx2"/>
                </a:solidFill>
                <a:ea typeface="ＭＳ Ｐゴシック" pitchFamily="108" charset="-128"/>
              </a:rPr>
              <a:t>$205 million</a:t>
            </a:r>
            <a:endParaRPr lang="en-SG" sz="2400" b="1" dirty="0">
              <a:solidFill>
                <a:schemeClr val="tx2"/>
              </a:solidFill>
              <a:ea typeface="ＭＳ Ｐゴシック" pitchFamily="108" charset="-128"/>
            </a:endParaRPr>
          </a:p>
        </p:txBody>
      </p:sp>
      <p:sp>
        <p:nvSpPr>
          <p:cNvPr id="11" name="TextBox 10"/>
          <p:cNvSpPr txBox="1"/>
          <p:nvPr/>
        </p:nvSpPr>
        <p:spPr>
          <a:xfrm>
            <a:off x="6605348" y="1848139"/>
            <a:ext cx="1843330" cy="461665"/>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chemeClr val="tx2"/>
                </a:solidFill>
                <a:ea typeface="ＭＳ Ｐゴシック" pitchFamily="108" charset="-128"/>
              </a:rPr>
              <a:t>$57 million</a:t>
            </a:r>
            <a:endParaRPr lang="en-US" sz="900" b="1" dirty="0">
              <a:solidFill>
                <a:schemeClr val="tx2"/>
              </a:solidFill>
              <a:ea typeface="ＭＳ Ｐゴシック" pitchFamily="108" charset="-128"/>
            </a:endParaRPr>
          </a:p>
        </p:txBody>
      </p:sp>
      <p:sp>
        <p:nvSpPr>
          <p:cNvPr id="15" name="TextBox 14"/>
          <p:cNvSpPr txBox="1"/>
          <p:nvPr/>
        </p:nvSpPr>
        <p:spPr>
          <a:xfrm>
            <a:off x="6605349" y="2501836"/>
            <a:ext cx="1843329" cy="461665"/>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chemeClr val="tx2"/>
                </a:solidFill>
                <a:ea typeface="ＭＳ Ｐゴシック" pitchFamily="108" charset="-128"/>
              </a:rPr>
              <a:t>$37 million</a:t>
            </a:r>
            <a:endParaRPr lang="en-US" sz="900" b="1" dirty="0">
              <a:solidFill>
                <a:schemeClr val="tx2"/>
              </a:solidFill>
              <a:ea typeface="ＭＳ Ｐゴシック" pitchFamily="108" charset="-128"/>
            </a:endParaRPr>
          </a:p>
        </p:txBody>
      </p:sp>
      <p:sp>
        <p:nvSpPr>
          <p:cNvPr id="16" name="TextBox 15"/>
          <p:cNvSpPr txBox="1"/>
          <p:nvPr/>
        </p:nvSpPr>
        <p:spPr>
          <a:xfrm>
            <a:off x="6605349" y="3155532"/>
            <a:ext cx="1843329" cy="461665"/>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chemeClr val="tx2"/>
                </a:solidFill>
                <a:ea typeface="ＭＳ Ｐゴシック" pitchFamily="108" charset="-128"/>
              </a:rPr>
              <a:t>$21 million</a:t>
            </a:r>
            <a:endParaRPr lang="en-SG" sz="2400" b="1" dirty="0">
              <a:solidFill>
                <a:schemeClr val="tx2"/>
              </a:solidFill>
              <a:ea typeface="ＭＳ Ｐゴシック" pitchFamily="108" charset="-128"/>
            </a:endParaRPr>
          </a:p>
        </p:txBody>
      </p:sp>
      <p:sp>
        <p:nvSpPr>
          <p:cNvPr id="24" name="TextBox 23"/>
          <p:cNvSpPr txBox="1"/>
          <p:nvPr/>
        </p:nvSpPr>
        <p:spPr>
          <a:xfrm>
            <a:off x="6605348" y="3809228"/>
            <a:ext cx="1843330" cy="461665"/>
          </a:xfrm>
          <a:prstGeom prst="rect">
            <a:avLst/>
          </a:prstGeom>
          <a:noFill/>
        </p:spPr>
        <p:txBody>
          <a:bodyPr wrap="square" rtlCol="0">
            <a:spAutoFit/>
          </a:bodyPr>
          <a:lstStyle/>
          <a:p>
            <a:pPr algn="r" eaLnBrk="0" fontAlgn="base" hangingPunct="0">
              <a:spcBef>
                <a:spcPct val="0"/>
              </a:spcBef>
              <a:spcAft>
                <a:spcPct val="0"/>
              </a:spcAft>
            </a:pPr>
            <a:r>
              <a:rPr lang="en-US" sz="2400" b="1" dirty="0">
                <a:solidFill>
                  <a:schemeClr val="tx2"/>
                </a:solidFill>
                <a:ea typeface="ＭＳ Ｐゴシック" pitchFamily="108" charset="-128"/>
              </a:rPr>
              <a:t>$4 million</a:t>
            </a:r>
            <a:endParaRPr lang="en-SG" sz="900" b="1" dirty="0">
              <a:solidFill>
                <a:schemeClr val="tx2"/>
              </a:solidFill>
              <a:ea typeface="ＭＳ Ｐゴシック" pitchFamily="108" charset="-128"/>
            </a:endParaRPr>
          </a:p>
        </p:txBody>
      </p:sp>
      <p:cxnSp>
        <p:nvCxnSpPr>
          <p:cNvPr id="26" name="Straight Connector 25"/>
          <p:cNvCxnSpPr/>
          <p:nvPr/>
        </p:nvCxnSpPr>
        <p:spPr>
          <a:xfrm>
            <a:off x="811741" y="1777983"/>
            <a:ext cx="7543799"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11741" y="2438403"/>
            <a:ext cx="7543799"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741" y="3090356"/>
            <a:ext cx="7543799"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11741" y="3742309"/>
            <a:ext cx="7543799"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948" y="1844809"/>
            <a:ext cx="1384429" cy="568236"/>
          </a:xfrm>
          <a:prstGeom prst="rect">
            <a:avLst/>
          </a:prstGeom>
        </p:spPr>
      </p:pic>
      <p:pic>
        <p:nvPicPr>
          <p:cNvPr id="31" name="Picture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952" y="1325366"/>
            <a:ext cx="1306425" cy="330741"/>
          </a:xfrm>
          <a:prstGeom prst="rect">
            <a:avLst/>
          </a:prstGeom>
        </p:spPr>
      </p:pic>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6643" y="3897293"/>
            <a:ext cx="663037" cy="296882"/>
          </a:xfrm>
          <a:prstGeom prst="rect">
            <a:avLst/>
          </a:prstGeom>
        </p:spPr>
      </p:pic>
      <p:pic>
        <p:nvPicPr>
          <p:cNvPr id="35" name="Picture 3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0270" y="3293691"/>
            <a:ext cx="1015782" cy="262811"/>
          </a:xfrm>
          <a:prstGeom prst="rect">
            <a:avLst/>
          </a:prstGeom>
        </p:spPr>
      </p:pic>
      <p:pic>
        <p:nvPicPr>
          <p:cNvPr id="36" name="Picture 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1994" y="2687436"/>
            <a:ext cx="1110339" cy="222068"/>
          </a:xfrm>
          <a:prstGeom prst="rect">
            <a:avLst/>
          </a:prstGeom>
        </p:spPr>
      </p:pic>
      <p:pic>
        <p:nvPicPr>
          <p:cNvPr id="38" name="Picture 3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16953" y="1287865"/>
            <a:ext cx="775229" cy="352220"/>
          </a:xfrm>
          <a:prstGeom prst="rect">
            <a:avLst/>
          </a:prstGeom>
        </p:spPr>
      </p:pic>
      <p:pic>
        <p:nvPicPr>
          <p:cNvPr id="39" name="Picture 3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94480" y="1319394"/>
            <a:ext cx="1049867" cy="303799"/>
          </a:xfrm>
          <a:prstGeom prst="rect">
            <a:avLst/>
          </a:prstGeom>
        </p:spPr>
      </p:pic>
      <p:pic>
        <p:nvPicPr>
          <p:cNvPr id="40" name="Picture 3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43428" y="1881186"/>
            <a:ext cx="420231" cy="420231"/>
          </a:xfrm>
          <a:prstGeom prst="rect">
            <a:avLst/>
          </a:prstGeom>
        </p:spPr>
      </p:pic>
      <p:pic>
        <p:nvPicPr>
          <p:cNvPr id="41" name="Picture 40"/>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14262" y="1853276"/>
            <a:ext cx="559235" cy="467931"/>
          </a:xfrm>
          <a:prstGeom prst="rect">
            <a:avLst/>
          </a:prstGeom>
        </p:spPr>
      </p:pic>
      <p:pic>
        <p:nvPicPr>
          <p:cNvPr id="42" name="Picture 4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043189" y="1942248"/>
            <a:ext cx="1376622" cy="367636"/>
          </a:xfrm>
          <a:prstGeom prst="rect">
            <a:avLst/>
          </a:prstGeom>
        </p:spPr>
      </p:pic>
      <p:pic>
        <p:nvPicPr>
          <p:cNvPr id="44" name="Picture 4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43428" y="2640523"/>
            <a:ext cx="1351012" cy="272204"/>
          </a:xfrm>
          <a:prstGeom prst="rect">
            <a:avLst/>
          </a:prstGeom>
        </p:spPr>
      </p:pic>
      <p:pic>
        <p:nvPicPr>
          <p:cNvPr id="46" name="Picture 4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392831" y="2640523"/>
            <a:ext cx="1711658" cy="272204"/>
          </a:xfrm>
          <a:prstGeom prst="rect">
            <a:avLst/>
          </a:prstGeom>
        </p:spPr>
      </p:pic>
      <p:pic>
        <p:nvPicPr>
          <p:cNvPr id="47" name="Picture 4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951889" y="3306189"/>
            <a:ext cx="1011291" cy="203756"/>
          </a:xfrm>
          <a:prstGeom prst="rect">
            <a:avLst/>
          </a:prstGeom>
        </p:spPr>
      </p:pic>
      <p:pic>
        <p:nvPicPr>
          <p:cNvPr id="48" name="Picture 4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372157" y="3306189"/>
            <a:ext cx="1281250" cy="203756"/>
          </a:xfrm>
          <a:prstGeom prst="rect">
            <a:avLst/>
          </a:prstGeom>
        </p:spPr>
      </p:pic>
      <p:pic>
        <p:nvPicPr>
          <p:cNvPr id="50" name="Picture 49"/>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084725" y="3221473"/>
            <a:ext cx="1190009" cy="366995"/>
          </a:xfrm>
          <a:prstGeom prst="rect">
            <a:avLst/>
          </a:prstGeom>
        </p:spPr>
      </p:pic>
      <p:pic>
        <p:nvPicPr>
          <p:cNvPr id="51" name="Picture 5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951889" y="3854958"/>
            <a:ext cx="610158" cy="444500"/>
          </a:xfrm>
          <a:prstGeom prst="rect">
            <a:avLst/>
          </a:prstGeom>
        </p:spPr>
      </p:pic>
      <p:pic>
        <p:nvPicPr>
          <p:cNvPr id="52" name="Picture 51"/>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787465" y="3872141"/>
            <a:ext cx="1244600" cy="297148"/>
          </a:xfrm>
          <a:prstGeom prst="rect">
            <a:avLst/>
          </a:prstGeom>
        </p:spPr>
      </p:pic>
      <p:sp>
        <p:nvSpPr>
          <p:cNvPr id="53" name="TextBox 52"/>
          <p:cNvSpPr txBox="1"/>
          <p:nvPr/>
        </p:nvSpPr>
        <p:spPr>
          <a:xfrm>
            <a:off x="294213" y="4259895"/>
            <a:ext cx="3444181" cy="215444"/>
          </a:xfrm>
          <a:prstGeom prst="rect">
            <a:avLst/>
          </a:prstGeom>
          <a:noFill/>
        </p:spPr>
        <p:txBody>
          <a:bodyPr wrap="square" rtlCol="0">
            <a:spAutoFit/>
          </a:bodyPr>
          <a:lstStyle/>
          <a:p>
            <a:r>
              <a:rPr lang="en-SG" sz="800" dirty="0">
                <a:solidFill>
                  <a:schemeClr val="bg2"/>
                </a:solidFill>
                <a:ea typeface="ＭＳ Ｐゴシック"/>
              </a:rPr>
              <a:t>Note: Total funding </a:t>
            </a:r>
          </a:p>
        </p:txBody>
      </p:sp>
    </p:spTree>
    <p:extLst>
      <p:ext uri="{BB962C8B-B14F-4D97-AF65-F5344CB8AC3E}">
        <p14:creationId xmlns:p14="http://schemas.microsoft.com/office/powerpoint/2010/main" val="216469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Hexagon 26"/>
          <p:cNvSpPr/>
          <p:nvPr/>
        </p:nvSpPr>
        <p:spPr bwMode="gray">
          <a:xfrm>
            <a:off x="3548969" y="871568"/>
            <a:ext cx="1283877" cy="1106791"/>
          </a:xfrm>
          <a:prstGeom prst="hexagon">
            <a:avLst/>
          </a:prstGeom>
          <a:blipFill>
            <a:blip r:embed="rId4"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0" name="Hexagon 39"/>
          <p:cNvSpPr/>
          <p:nvPr/>
        </p:nvSpPr>
        <p:spPr bwMode="gray">
          <a:xfrm>
            <a:off x="1546662" y="3060207"/>
            <a:ext cx="1283877" cy="1106791"/>
          </a:xfrm>
          <a:prstGeom prst="hexagon">
            <a:avLst/>
          </a:prstGeom>
          <a:blipFill>
            <a:blip r:embed="rId5"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2" name="Hexagon 31"/>
          <p:cNvSpPr/>
          <p:nvPr/>
        </p:nvSpPr>
        <p:spPr bwMode="gray">
          <a:xfrm>
            <a:off x="2544258" y="2523782"/>
            <a:ext cx="1283877" cy="1106791"/>
          </a:xfrm>
          <a:prstGeom prst="hexagon">
            <a:avLst/>
          </a:prstGeom>
          <a:blipFill>
            <a:blip r:embed="rId6"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2" name="Hexagon 21"/>
          <p:cNvSpPr/>
          <p:nvPr/>
        </p:nvSpPr>
        <p:spPr bwMode="gray">
          <a:xfrm>
            <a:off x="3548969" y="1960631"/>
            <a:ext cx="1283877" cy="1106791"/>
          </a:xfrm>
          <a:prstGeom prst="hexagon">
            <a:avLst/>
          </a:prstGeom>
          <a:blipFill>
            <a:blip r:embed="rId7" cstate="print">
              <a:extLst>
                <a:ext uri="{28A0092B-C50C-407E-A947-70E740481C1C}">
                  <a14:useLocalDpi xmlns:a14="http://schemas.microsoft.com/office/drawing/2010/main"/>
                </a:ext>
              </a:extLst>
            </a:blip>
            <a:srcRect/>
            <a:stretch>
              <a:fillRect t="6162"/>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4" name="Title 3"/>
          <p:cNvSpPr>
            <a:spLocks noGrp="1"/>
          </p:cNvSpPr>
          <p:nvPr>
            <p:ph type="title"/>
          </p:nvPr>
        </p:nvSpPr>
        <p:spPr/>
        <p:txBody>
          <a:bodyPr/>
          <a:lstStyle/>
          <a:p>
            <a:pPr lvl="0"/>
            <a:r>
              <a:rPr lang="en-US"/>
              <a:t>Successful Digital Transformation </a:t>
            </a:r>
            <a:r>
              <a:rPr lang="en-US">
                <a:sym typeface="Wingdings"/>
              </a:rPr>
              <a:t> Holistic Approach  </a:t>
            </a:r>
            <a:r>
              <a:rPr lang="en-US"/>
              <a:t> </a:t>
            </a:r>
            <a:endParaRPr lang="en-US" dirty="0"/>
          </a:p>
        </p:txBody>
      </p:sp>
      <p:sp>
        <p:nvSpPr>
          <p:cNvPr id="20" name="Hexagon 19"/>
          <p:cNvSpPr/>
          <p:nvPr/>
        </p:nvSpPr>
        <p:spPr bwMode="gray">
          <a:xfrm>
            <a:off x="1540131" y="1970387"/>
            <a:ext cx="1283877" cy="1106791"/>
          </a:xfrm>
          <a:prstGeom prst="hexagon">
            <a:avLst/>
          </a:prstGeom>
          <a:blipFill>
            <a:blip r:embed="rId8"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1" name="Hexagon 20"/>
          <p:cNvSpPr/>
          <p:nvPr/>
        </p:nvSpPr>
        <p:spPr bwMode="gray">
          <a:xfrm>
            <a:off x="2537727" y="1414067"/>
            <a:ext cx="1283877" cy="1106791"/>
          </a:xfrm>
          <a:prstGeom prst="hexagon">
            <a:avLst/>
          </a:prstGeom>
          <a:blipFill>
            <a:blip r:embed="rId9" cstate="email">
              <a:extLst>
                <a:ext uri="{28A0092B-C50C-407E-A947-70E740481C1C}">
                  <a14:useLocalDpi xmlns:a14="http://schemas.microsoft.com/office/drawing/2010/main"/>
                </a:ext>
              </a:extLst>
            </a:blip>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6" name="Hexagon 25"/>
          <p:cNvSpPr/>
          <p:nvPr/>
        </p:nvSpPr>
        <p:spPr bwMode="gray">
          <a:xfrm>
            <a:off x="5549940" y="1980404"/>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8" name="Hexagon 27"/>
          <p:cNvSpPr/>
          <p:nvPr/>
        </p:nvSpPr>
        <p:spPr bwMode="gray">
          <a:xfrm>
            <a:off x="5549940" y="3060890"/>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9" name="Hexagon 28"/>
          <p:cNvSpPr/>
          <p:nvPr/>
        </p:nvSpPr>
        <p:spPr bwMode="gray">
          <a:xfrm>
            <a:off x="4547304" y="2521358"/>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30" name="Hexagon 29"/>
          <p:cNvSpPr/>
          <p:nvPr/>
        </p:nvSpPr>
        <p:spPr bwMode="gray">
          <a:xfrm>
            <a:off x="4560237" y="1701220"/>
            <a:ext cx="3202212" cy="2760528"/>
          </a:xfrm>
          <a:prstGeom prst="hexagon">
            <a:avLst/>
          </a:prstGeom>
          <a:blipFill>
            <a:blip r:embed="rId10" cstate="email">
              <a:extLst>
                <a:ext uri="{28A0092B-C50C-407E-A947-70E740481C1C}">
                  <a14:useLocalDpi xmlns:a14="http://schemas.microsoft.com/office/drawing/2010/main"/>
                </a:ext>
              </a:extLst>
            </a:blip>
            <a:stretch>
              <a:fillRect/>
            </a:stretch>
          </a:blip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Tree>
    <p:custDataLst>
      <p:tags r:id="rId1"/>
    </p:custDataLst>
    <p:extLst>
      <p:ext uri="{BB962C8B-B14F-4D97-AF65-F5344CB8AC3E}">
        <p14:creationId xmlns:p14="http://schemas.microsoft.com/office/powerpoint/2010/main" val="1679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0" grpId="0" animBg="1"/>
      <p:bldP spid="32" grpId="0" animBg="1"/>
      <p:bldP spid="22" grpId="0" animBg="1"/>
      <p:bldP spid="20" grpId="0" animBg="1"/>
      <p:bldP spid="21"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Insurance as an Economic Leader</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17841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2246650439"/>
              </p:ext>
            </p:extLst>
          </p:nvPr>
        </p:nvGraphicFramePr>
        <p:xfrm>
          <a:off x="316523" y="1111349"/>
          <a:ext cx="8532055" cy="3186332"/>
        </p:xfrm>
        <a:graphic>
          <a:graphicData uri="http://schemas.openxmlformats.org/drawingml/2006/chart">
            <c:chart xmlns:c="http://schemas.openxmlformats.org/drawingml/2006/chart" xmlns:r="http://schemas.openxmlformats.org/officeDocument/2006/relationships" r:id="rId3"/>
          </a:graphicData>
        </a:graphic>
      </p:graphicFrame>
      <p:sp>
        <p:nvSpPr>
          <p:cNvPr id="7292931" name="Rectangle 3"/>
          <p:cNvSpPr>
            <a:spLocks noGrp="1" noChangeArrowheads="1"/>
          </p:cNvSpPr>
          <p:nvPr>
            <p:ph type="title"/>
          </p:nvPr>
        </p:nvSpPr>
        <p:spPr/>
        <p:txBody>
          <a:bodyPr/>
          <a:lstStyle/>
          <a:p>
            <a:r>
              <a:rPr lang="en-US" dirty="0"/>
              <a:t>The Insurance Industry’s Contribution to GDP </a:t>
            </a:r>
            <a:br>
              <a:rPr lang="en-US" dirty="0"/>
            </a:br>
            <a:r>
              <a:rPr lang="en-US" dirty="0"/>
              <a:t>Now Nearly Equals Banks</a:t>
            </a:r>
          </a:p>
        </p:txBody>
      </p:sp>
      <p:sp>
        <p:nvSpPr>
          <p:cNvPr id="5" name="Text Placeholder 5"/>
          <p:cNvSpPr txBox="1">
            <a:spLocks/>
          </p:cNvSpPr>
          <p:nvPr/>
        </p:nvSpPr>
        <p:spPr>
          <a:xfrm>
            <a:off x="392649" y="4297680"/>
            <a:ext cx="7680960" cy="311264"/>
          </a:xfrm>
          <a:prstGeom prst="rect">
            <a:avLst/>
          </a:prstGeom>
        </p:spPr>
        <p:txBody>
          <a:bodyPr vert="horz" lIns="0" tIns="0" rIns="0" bIns="0" rtlCol="0" anchor="t" anchorCtr="0">
            <a:noAutofit/>
          </a:bodyPr>
          <a:lstStyle>
            <a:lvl1pPr indent="0">
              <a:spcBef>
                <a:spcPts val="150"/>
              </a:spcBef>
              <a:spcAft>
                <a:spcPts val="1000"/>
              </a:spcAft>
              <a:buClr>
                <a:schemeClr val="accent1"/>
              </a:buClr>
              <a:buSzPct val="100000"/>
              <a:buFont typeface="Arial" pitchFamily="34" charset="0"/>
              <a:buNone/>
              <a:defRPr sz="800" b="0">
                <a:cs typeface="Arial" pitchFamily="34" charset="0"/>
              </a:defRPr>
            </a:lvl1pPr>
            <a:lvl2pPr marL="127000" indent="-127000">
              <a:spcBef>
                <a:spcPts val="0"/>
              </a:spcBef>
              <a:spcAft>
                <a:spcPts val="1000"/>
              </a:spcAft>
              <a:buClrTx/>
              <a:buSzPct val="100000"/>
              <a:buFont typeface="Arial" panose="020B0604020202020204" pitchFamily="34" charset="0"/>
              <a:buChar char="•"/>
              <a:defRPr lang="en-US" sz="2000" b="0" dirty="0" smtClean="0">
                <a:solidFill>
                  <a:schemeClr val="tx2"/>
                </a:solidFill>
              </a:defRPr>
            </a:lvl2pPr>
            <a:lvl3pPr marL="341313" indent="-188913">
              <a:spcBef>
                <a:spcPts val="0"/>
              </a:spcBef>
              <a:spcAft>
                <a:spcPts val="1000"/>
              </a:spcAft>
              <a:buClr>
                <a:schemeClr val="accent1"/>
              </a:buClr>
              <a:buSzPct val="100000"/>
              <a:buFont typeface="Arial" panose="020B0604020202020204" pitchFamily="34" charset="0"/>
              <a:buChar char="−"/>
              <a:defRPr lang="en-US" sz="2400" b="0" dirty="0" smtClean="0">
                <a:solidFill>
                  <a:schemeClr val="tx2"/>
                </a:solidFill>
                <a:cs typeface="Times New Roman" pitchFamily="18" charset="0"/>
              </a:defRPr>
            </a:lvl3pPr>
            <a:lvl4pPr marL="431800" indent="-127000">
              <a:spcBef>
                <a:spcPts val="0"/>
              </a:spcBef>
              <a:spcAft>
                <a:spcPts val="1000"/>
              </a:spcAft>
              <a:buClr>
                <a:schemeClr val="accent1"/>
              </a:buClr>
              <a:buSzPct val="100000"/>
              <a:buFont typeface="Arial" panose="020B0604020202020204" pitchFamily="34" charset="0"/>
              <a:buChar char="◦"/>
              <a:defRPr lang="en-US" sz="2400" b="0" baseline="0" dirty="0" smtClean="0">
                <a:solidFill>
                  <a:schemeClr val="tx2"/>
                </a:solidFill>
                <a:cs typeface="Times New Roman" pitchFamily="18" charset="0"/>
              </a:defRPr>
            </a:lvl4pPr>
            <a:lvl5pPr marL="628650" indent="-171450" defTabSz="798513">
              <a:spcBef>
                <a:spcPts val="0"/>
              </a:spcBef>
              <a:spcAft>
                <a:spcPts val="1000"/>
              </a:spcAft>
              <a:buClr>
                <a:schemeClr val="accent1"/>
              </a:buClr>
              <a:buSzPct val="100000"/>
              <a:buFont typeface="Arial" panose="020B0604020202020204" pitchFamily="34" charset="0"/>
              <a:buChar char="−"/>
              <a:tabLst/>
              <a:defRPr lang="en-US" sz="2400" b="0" baseline="0" dirty="0" smtClean="0">
                <a:solidFill>
                  <a:schemeClr val="tx2"/>
                </a:solidFill>
                <a:cs typeface="Times New Roman" pitchFamily="18" charset="0"/>
              </a:defRPr>
            </a:lvl5pPr>
            <a:lvl6pPr marL="803275" indent="-244475">
              <a:spcBef>
                <a:spcPts val="0"/>
              </a:spcBef>
              <a:spcAft>
                <a:spcPts val="1000"/>
              </a:spcAft>
              <a:buClr>
                <a:schemeClr val="accent1"/>
              </a:buClr>
              <a:buFont typeface="Verdana" panose="020B0604030504040204" pitchFamily="34" charset="0"/>
              <a:buChar char="−"/>
              <a:defRPr sz="2400" b="0" baseline="0">
                <a:solidFill>
                  <a:schemeClr val="tx2"/>
                </a:solidFill>
                <a:cs typeface="Times New Roman" pitchFamily="18" charset="0"/>
              </a:defRPr>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None/>
              <a:defRPr sz="1200" baseline="0"/>
            </a:lvl8pPr>
            <a:lvl9pPr marL="532800" indent="-176400">
              <a:spcBef>
                <a:spcPts val="0"/>
              </a:spcBef>
              <a:spcAft>
                <a:spcPts val="1000"/>
              </a:spcAft>
              <a:buFont typeface="Verdana" panose="020B0604030504040204" pitchFamily="34" charset="0"/>
              <a:buChar char="−"/>
              <a:defRPr sz="1200" baseline="0"/>
            </a:lvl9pPr>
          </a:lstStyle>
          <a:p>
            <a:r>
              <a:rPr lang="en-US" dirty="0"/>
              <a:t>Sources: US Bureau of Economic Analysis; Insurance Information Institute</a:t>
            </a:r>
          </a:p>
        </p:txBody>
      </p:sp>
    </p:spTree>
    <p:extLst>
      <p:ext uri="{BB962C8B-B14F-4D97-AF65-F5344CB8AC3E}">
        <p14:creationId xmlns:p14="http://schemas.microsoft.com/office/powerpoint/2010/main" val="240957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dirty="0"/>
              <a:t>The Yearly Cash Flow to Rebuild Lives </a:t>
            </a:r>
            <a:br>
              <a:rPr lang="en-US" dirty="0"/>
            </a:br>
            <a:r>
              <a:rPr lang="en-US" dirty="0"/>
              <a:t>and Property is Substantial</a:t>
            </a:r>
          </a:p>
        </p:txBody>
      </p:sp>
      <p:sp>
        <p:nvSpPr>
          <p:cNvPr id="10" name="Text Placeholder 9"/>
          <p:cNvSpPr>
            <a:spLocks noGrp="1"/>
          </p:cNvSpPr>
          <p:nvPr>
            <p:ph type="body" sz="quarter" idx="13"/>
          </p:nvPr>
        </p:nvSpPr>
        <p:spPr/>
        <p:txBody>
          <a:bodyPr/>
          <a:lstStyle/>
          <a:p>
            <a:endParaRPr lang="en-US" dirty="0"/>
          </a:p>
          <a:p>
            <a:r>
              <a:rPr lang="en-US" dirty="0"/>
              <a:t>Insurers annually pay over a trillion dollars in claims to rebuild lives, </a:t>
            </a:r>
            <a:br>
              <a:rPr lang="en-US" dirty="0"/>
            </a:br>
            <a:r>
              <a:rPr lang="en-US" dirty="0"/>
              <a:t>property, and businesses</a:t>
            </a:r>
          </a:p>
        </p:txBody>
      </p:sp>
      <p:sp>
        <p:nvSpPr>
          <p:cNvPr id="2" name="Content Placeholder 1"/>
          <p:cNvSpPr>
            <a:spLocks noGrp="1"/>
          </p:cNvSpPr>
          <p:nvPr>
            <p:ph idx="4294967295"/>
          </p:nvPr>
        </p:nvSpPr>
        <p:spPr>
          <a:xfrm>
            <a:off x="387350" y="1911358"/>
            <a:ext cx="5807075" cy="365125"/>
          </a:xfrm>
        </p:spPr>
        <p:txBody>
          <a:bodyPr/>
          <a:lstStyle/>
          <a:p>
            <a:pPr marL="0" indent="0">
              <a:buNone/>
            </a:pPr>
            <a:r>
              <a:rPr lang="en-US" sz="2000" i="1" dirty="0"/>
              <a:t>In 2016 alone, the industry paid</a:t>
            </a:r>
          </a:p>
        </p:txBody>
      </p:sp>
      <p:sp>
        <p:nvSpPr>
          <p:cNvPr id="12" name="Text Placeholder 9"/>
          <p:cNvSpPr>
            <a:spLocks noGrp="1"/>
          </p:cNvSpPr>
          <p:nvPr>
            <p:ph type="body" sz="quarter" idx="4294967295"/>
          </p:nvPr>
        </p:nvSpPr>
        <p:spPr>
          <a:xfrm>
            <a:off x="387351" y="3705225"/>
            <a:ext cx="8386762" cy="488950"/>
          </a:xfrm>
          <a:solidFill>
            <a:schemeClr val="accent1"/>
          </a:solidFill>
        </p:spPr>
        <p:txBody>
          <a:bodyPr anchor="ctr" anchorCtr="0"/>
          <a:lstStyle/>
          <a:p>
            <a:pPr marL="0" indent="0" algn="ctr">
              <a:buNone/>
            </a:pPr>
            <a:r>
              <a:rPr lang="en-US" sz="1800" b="1" dirty="0">
                <a:solidFill>
                  <a:schemeClr val="bg1"/>
                </a:solidFill>
              </a:rPr>
              <a:t>This is equivalent to $125 billion per month</a:t>
            </a:r>
          </a:p>
        </p:txBody>
      </p:sp>
      <p:sp>
        <p:nvSpPr>
          <p:cNvPr id="13" name="Rectangle 12"/>
          <p:cNvSpPr/>
          <p:nvPr/>
        </p:nvSpPr>
        <p:spPr>
          <a:xfrm>
            <a:off x="2346040" y="2343896"/>
            <a:ext cx="4465320" cy="1223412"/>
          </a:xfrm>
          <a:prstGeom prst="rect">
            <a:avLst/>
          </a:prstGeom>
        </p:spPr>
        <p:txBody>
          <a:bodyPr wrap="square">
            <a:spAutoFit/>
          </a:bodyPr>
          <a:lstStyle/>
          <a:p>
            <a:pPr>
              <a:tabLst>
                <a:tab pos="166688" algn="l"/>
                <a:tab pos="594122" algn="dec"/>
                <a:tab pos="1371600" algn="l"/>
              </a:tabLst>
            </a:pPr>
            <a:r>
              <a:rPr lang="en-US" sz="1600" dirty="0"/>
              <a:t>	$	386.4 billion	P/C incurred claims (L + LAE)</a:t>
            </a:r>
          </a:p>
          <a:p>
            <a:pPr>
              <a:tabLst>
                <a:tab pos="166688" algn="l"/>
                <a:tab pos="594122" algn="dec"/>
                <a:tab pos="1371600" algn="l"/>
              </a:tabLst>
            </a:pPr>
            <a:r>
              <a:rPr lang="en-US" sz="1600" dirty="0"/>
              <a:t>		554.7	Life / annuity benefits</a:t>
            </a:r>
          </a:p>
          <a:p>
            <a:pPr>
              <a:spcAft>
                <a:spcPts val="900"/>
              </a:spcAft>
              <a:tabLst>
                <a:tab pos="166688" algn="l"/>
                <a:tab pos="594122" algn="dec"/>
                <a:tab pos="1371600" algn="l"/>
              </a:tabLst>
            </a:pPr>
            <a:r>
              <a:rPr lang="en-US" sz="1600" dirty="0"/>
              <a:t>		560.9	Health insurance benefits</a:t>
            </a:r>
          </a:p>
          <a:p>
            <a:pPr>
              <a:tabLst>
                <a:tab pos="166688" algn="l"/>
                <a:tab pos="594122" algn="dec"/>
              </a:tabLst>
            </a:pPr>
            <a:r>
              <a:rPr lang="en-US" sz="1600" dirty="0"/>
              <a:t>= </a:t>
            </a:r>
            <a:r>
              <a:rPr lang="en-US" sz="1600" b="1" dirty="0"/>
              <a:t>$1.502 trillion</a:t>
            </a:r>
          </a:p>
        </p:txBody>
      </p:sp>
      <p:cxnSp>
        <p:nvCxnSpPr>
          <p:cNvPr id="15" name="Straight Connector 14"/>
          <p:cNvCxnSpPr/>
          <p:nvPr/>
        </p:nvCxnSpPr>
        <p:spPr>
          <a:xfrm>
            <a:off x="2421473" y="3152148"/>
            <a:ext cx="1371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80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r>
              <a:rPr lang="en-US"/>
              <a:t>Major Construction Projects Don’t Start </a:t>
            </a:r>
            <a:br>
              <a:rPr lang="en-US"/>
            </a:br>
            <a:r>
              <a:rPr lang="en-US"/>
              <a:t>Without Insurance</a:t>
            </a:r>
            <a:endParaRPr lang="en-US" dirty="0"/>
          </a:p>
        </p:txBody>
      </p:sp>
      <p:sp>
        <p:nvSpPr>
          <p:cNvPr id="6" name="Text Placeholder 22"/>
          <p:cNvSpPr>
            <a:spLocks noGrp="1"/>
          </p:cNvSpPr>
          <p:nvPr>
            <p:ph type="body" sz="quarter" idx="13"/>
          </p:nvPr>
        </p:nvSpPr>
        <p:spPr/>
        <p:txBody>
          <a:bodyPr/>
          <a:lstStyle/>
          <a:p>
            <a:endParaRPr lang="en-US" dirty="0"/>
          </a:p>
          <a:p>
            <a:r>
              <a:rPr lang="en-US" dirty="0"/>
              <a:t>Boston’s “Big Dig” – at $14 billion, the project was…</a:t>
            </a:r>
          </a:p>
        </p:txBody>
      </p:sp>
      <p:sp>
        <p:nvSpPr>
          <p:cNvPr id="13" name="Content Placeholder 12"/>
          <p:cNvSpPr>
            <a:spLocks noGrp="1"/>
          </p:cNvSpPr>
          <p:nvPr>
            <p:ph idx="4294967295"/>
          </p:nvPr>
        </p:nvSpPr>
        <p:spPr>
          <a:xfrm>
            <a:off x="3238494" y="1527716"/>
            <a:ext cx="5753100" cy="3509962"/>
          </a:xfrm>
        </p:spPr>
        <p:txBody>
          <a:bodyPr/>
          <a:lstStyle/>
          <a:p>
            <a:pPr>
              <a:lnSpc>
                <a:spcPct val="90000"/>
              </a:lnSpc>
              <a:spcAft>
                <a:spcPts val="500"/>
              </a:spcAft>
            </a:pPr>
            <a:r>
              <a:rPr lang="en-US" sz="1800" dirty="0"/>
              <a:t>Larger than the original Panama Canal</a:t>
            </a:r>
          </a:p>
          <a:p>
            <a:pPr>
              <a:lnSpc>
                <a:spcPct val="90000"/>
              </a:lnSpc>
              <a:spcAft>
                <a:spcPts val="500"/>
              </a:spcAft>
            </a:pPr>
            <a:r>
              <a:rPr lang="en-US" sz="1800" dirty="0"/>
              <a:t>More expensive than the “Chunnel” connecting France </a:t>
            </a:r>
            <a:br>
              <a:rPr lang="en-US" sz="1800" dirty="0"/>
            </a:br>
            <a:r>
              <a:rPr lang="en-US" sz="1800" dirty="0"/>
              <a:t>and England</a:t>
            </a:r>
          </a:p>
          <a:p>
            <a:pPr>
              <a:lnSpc>
                <a:spcPct val="90000"/>
              </a:lnSpc>
              <a:spcAft>
                <a:spcPts val="500"/>
              </a:spcAft>
            </a:pPr>
            <a:r>
              <a:rPr lang="en-US" sz="1800" dirty="0"/>
              <a:t>Among the carriers who were winning bidders were </a:t>
            </a:r>
            <a:br>
              <a:rPr lang="en-US" sz="1800" dirty="0"/>
            </a:br>
            <a:r>
              <a:rPr lang="en-US" sz="1800" dirty="0"/>
              <a:t>AIG, Lexington, Zurich-American and Kemper </a:t>
            </a:r>
            <a:br>
              <a:rPr lang="en-US" sz="1800" dirty="0"/>
            </a:br>
            <a:r>
              <a:rPr lang="en-US" sz="1800" dirty="0"/>
              <a:t>Environmental</a:t>
            </a:r>
          </a:p>
          <a:p>
            <a:pPr>
              <a:lnSpc>
                <a:spcPct val="90000"/>
              </a:lnSpc>
              <a:spcAft>
                <a:spcPts val="500"/>
              </a:spcAft>
            </a:pPr>
            <a:r>
              <a:rPr lang="en-US" sz="1800" dirty="0"/>
              <a:t>Workforce included 150 general contractors, 600 </a:t>
            </a:r>
            <a:br>
              <a:rPr lang="en-US" sz="1800" dirty="0"/>
            </a:br>
            <a:r>
              <a:rPr lang="en-US" sz="1800" dirty="0"/>
              <a:t>construction companies</a:t>
            </a:r>
          </a:p>
          <a:p>
            <a:pPr>
              <a:lnSpc>
                <a:spcPct val="90000"/>
              </a:lnSpc>
              <a:spcAft>
                <a:spcPts val="500"/>
              </a:spcAft>
            </a:pPr>
            <a:r>
              <a:rPr lang="en-US" sz="1800" dirty="0"/>
              <a:t>Worst fear: that a building within </a:t>
            </a:r>
            <a:br>
              <a:rPr lang="en-US" sz="1800" dirty="0"/>
            </a:br>
            <a:r>
              <a:rPr lang="en-US" sz="1800" dirty="0"/>
              <a:t>50 feet of the excavation would collapse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387351" y="1308100"/>
            <a:ext cx="2423352" cy="3101975"/>
          </a:xfrm>
          <a:prstGeom prst="rect">
            <a:avLst/>
          </a:prstGeom>
        </p:spPr>
      </p:pic>
    </p:spTree>
    <p:extLst>
      <p:ext uri="{BB962C8B-B14F-4D97-AF65-F5344CB8AC3E}">
        <p14:creationId xmlns:p14="http://schemas.microsoft.com/office/powerpoint/2010/main" val="201541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As Financial Intermediaries, Insurers Expand the Funds Available to Grow the Economy</a:t>
            </a:r>
            <a:endParaRPr lang="en-US" dirty="0"/>
          </a:p>
        </p:txBody>
      </p:sp>
      <p:sp>
        <p:nvSpPr>
          <p:cNvPr id="15" name="Text Placeholder 14"/>
          <p:cNvSpPr>
            <a:spLocks noGrp="1"/>
          </p:cNvSpPr>
          <p:nvPr>
            <p:ph type="body" sz="quarter" idx="13"/>
          </p:nvPr>
        </p:nvSpPr>
        <p:spPr/>
        <p:txBody>
          <a:bodyPr/>
          <a:lstStyle/>
          <a:p>
            <a:endParaRPr lang="en-US" dirty="0"/>
          </a:p>
          <a:p>
            <a:r>
              <a:rPr lang="en-US" dirty="0"/>
              <a:t>As financial intermediaries, insurers convert short-term funds </a:t>
            </a:r>
            <a:br>
              <a:rPr lang="en-US" dirty="0"/>
            </a:br>
            <a:r>
              <a:rPr lang="en-US" dirty="0"/>
              <a:t>into longer-term investments</a:t>
            </a:r>
          </a:p>
        </p:txBody>
      </p:sp>
      <p:pic>
        <p:nvPicPr>
          <p:cNvPr id="21" name="graphs on tablet pic"/>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350" y="1946580"/>
            <a:ext cx="3203890" cy="1959717"/>
          </a:xfrm>
          <a:prstGeom prst="rect">
            <a:avLst/>
          </a:prstGeom>
        </p:spPr>
      </p:pic>
      <p:sp>
        <p:nvSpPr>
          <p:cNvPr id="22" name="Content Placeholder 2"/>
          <p:cNvSpPr txBox="1">
            <a:spLocks/>
          </p:cNvSpPr>
          <p:nvPr/>
        </p:nvSpPr>
        <p:spPr>
          <a:xfrm>
            <a:off x="3733800" y="1907119"/>
            <a:ext cx="5040313" cy="2247888"/>
          </a:xfrm>
          <a:prstGeom prst="rect">
            <a:avLst/>
          </a:prstGeom>
        </p:spPr>
        <p:txBody>
          <a:bodyPr vert="horz" lIns="0" tIns="0" rIns="0" bIns="0" rtlCol="0">
            <a:noAutofit/>
          </a:bodyPr>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800" dirty="0"/>
              <a:t>In 2015, the industry converted $71 billion </a:t>
            </a:r>
            <a:br>
              <a:rPr lang="en-US" sz="1800" dirty="0"/>
            </a:br>
            <a:r>
              <a:rPr lang="en-US" sz="1800" dirty="0"/>
              <a:t>in premium income that was not needed for </a:t>
            </a:r>
            <a:br>
              <a:rPr lang="en-US" sz="1800" dirty="0"/>
            </a:br>
            <a:r>
              <a:rPr lang="en-US" sz="1800" dirty="0"/>
              <a:t>immediate claims payments into new long-term investments (bonds, mortgages, common and </a:t>
            </a:r>
            <a:br>
              <a:rPr lang="en-US" sz="1800" dirty="0"/>
            </a:br>
            <a:r>
              <a:rPr lang="en-US" sz="1800" dirty="0"/>
              <a:t>preferred stock, and owned real estate)</a:t>
            </a:r>
          </a:p>
        </p:txBody>
      </p:sp>
    </p:spTree>
    <p:extLst>
      <p:ext uri="{BB962C8B-B14F-4D97-AF65-F5344CB8AC3E}">
        <p14:creationId xmlns:p14="http://schemas.microsoft.com/office/powerpoint/2010/main" val="31838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p:txBody>
          <a:bodyPr/>
          <a:lstStyle/>
          <a:p>
            <a:r>
              <a:rPr lang="en-US" sz="2100" dirty="0"/>
              <a:t>As Economies Grow Wealthier, Insurance Market Penetration (Premium as % of GDP) Also Grows</a:t>
            </a:r>
          </a:p>
        </p:txBody>
      </p:sp>
      <p:sp>
        <p:nvSpPr>
          <p:cNvPr id="3" name="Text Placeholder 2"/>
          <p:cNvSpPr>
            <a:spLocks noGrp="1"/>
          </p:cNvSpPr>
          <p:nvPr>
            <p:ph type="body" sz="quarter" idx="16"/>
          </p:nvPr>
        </p:nvSpPr>
        <p:spPr>
          <a:xfrm>
            <a:off x="388760" y="4297680"/>
            <a:ext cx="7680960" cy="311264"/>
          </a:xfrm>
        </p:spPr>
        <p:txBody>
          <a:bodyPr anchor="t" anchorCtr="0"/>
          <a:lstStyle/>
          <a:p>
            <a:r>
              <a:rPr lang="en-US" sz="800" dirty="0"/>
              <a:t>Source: A.M. Best.</a:t>
            </a:r>
          </a:p>
        </p:txBody>
      </p:sp>
      <p:graphicFrame>
        <p:nvGraphicFramePr>
          <p:cNvPr id="26626" name="Object 2"/>
          <p:cNvGraphicFramePr>
            <a:graphicFrameLocks noGrp="1" noChangeAspect="1"/>
          </p:cNvGraphicFramePr>
          <p:nvPr>
            <p:ph idx="4294967295"/>
            <p:extLst>
              <p:ext uri="{D42A27DB-BD31-4B8C-83A1-F6EECF244321}">
                <p14:modId xmlns:p14="http://schemas.microsoft.com/office/powerpoint/2010/main" val="1813709406"/>
              </p:ext>
            </p:extLst>
          </p:nvPr>
        </p:nvGraphicFramePr>
        <p:xfrm>
          <a:off x="1676387" y="1275996"/>
          <a:ext cx="5755978" cy="3174146"/>
        </p:xfrm>
        <a:graphic>
          <a:graphicData uri="http://schemas.openxmlformats.org/presentationml/2006/ole">
            <mc:AlternateContent xmlns:mc="http://schemas.openxmlformats.org/markup-compatibility/2006">
              <mc:Choice xmlns:v="urn:schemas-microsoft-com:vml" Requires="v">
                <p:oleObj spid="_x0000_s120858" name="Chart" r:id="rId3" imgW="5991225" imgH="3314700" progId="Excel.Sheet.8">
                  <p:embed/>
                </p:oleObj>
              </mc:Choice>
              <mc:Fallback>
                <p:oleObj name="Chart" r:id="rId3" imgW="5991225" imgH="33147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87" y="1275996"/>
                        <a:ext cx="5755978" cy="3174146"/>
                      </a:xfrm>
                      <a:prstGeom prst="rect">
                        <a:avLst/>
                      </a:prstGeom>
                      <a:noFill/>
                      <a:extLst/>
                    </p:spPr>
                  </p:pic>
                </p:oleObj>
              </mc:Fallback>
            </mc:AlternateContent>
          </a:graphicData>
        </a:graphic>
      </p:graphicFrame>
      <p:sp>
        <p:nvSpPr>
          <p:cNvPr id="8" name="Rectangle 7"/>
          <p:cNvSpPr>
            <a:spLocks noChangeArrowheads="1"/>
          </p:cNvSpPr>
          <p:nvPr/>
        </p:nvSpPr>
        <p:spPr bwMode="grayWhite">
          <a:xfrm>
            <a:off x="4560959" y="1604138"/>
            <a:ext cx="1628775" cy="578462"/>
          </a:xfrm>
          <a:prstGeom prst="rect">
            <a:avLst/>
          </a:prstGeom>
          <a:noFill/>
          <a:ln w="28575">
            <a:solidFill>
              <a:schemeClr val="accent1"/>
            </a:solidFill>
            <a:miter lim="800000"/>
            <a:headEnd/>
            <a:tailEnd/>
          </a:ln>
        </p:spPr>
        <p:txBody>
          <a:bodyPr wrap="none" anchor="ctr"/>
          <a:lstStyle/>
          <a:p>
            <a:endParaRPr lang="en-US" sz="1350" dirty="0"/>
          </a:p>
        </p:txBody>
      </p:sp>
      <p:sp>
        <p:nvSpPr>
          <p:cNvPr id="7" name="AutoShape 4"/>
          <p:cNvSpPr>
            <a:spLocks noChangeArrowheads="1"/>
          </p:cNvSpPr>
          <p:nvPr/>
        </p:nvSpPr>
        <p:spPr bwMode="blackWhite">
          <a:xfrm>
            <a:off x="6099692" y="687632"/>
            <a:ext cx="2352675" cy="679440"/>
          </a:xfrm>
          <a:prstGeom prst="wedgeRectCallout">
            <a:avLst>
              <a:gd name="adj1" fmla="val -50252"/>
              <a:gd name="adj2" fmla="val 98709"/>
            </a:avLst>
          </a:prstGeom>
          <a:solidFill>
            <a:schemeClr val="accent1"/>
          </a:solidFill>
          <a:ln w="28575" algn="ctr">
            <a:no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Some wealthy countries</a:t>
            </a:r>
            <a:br>
              <a:rPr lang="en-US" sz="1400" b="1" dirty="0">
                <a:solidFill>
                  <a:schemeClr val="bg1"/>
                </a:solidFill>
              </a:rPr>
            </a:br>
            <a:r>
              <a:rPr lang="en-US" sz="1400" b="1" dirty="0">
                <a:solidFill>
                  <a:schemeClr val="bg1"/>
                </a:solidFill>
              </a:rPr>
              <a:t>have penetration rates </a:t>
            </a:r>
            <a:br>
              <a:rPr lang="en-US" sz="1400" b="1" dirty="0">
                <a:solidFill>
                  <a:schemeClr val="bg1"/>
                </a:solidFill>
              </a:rPr>
            </a:br>
            <a:r>
              <a:rPr lang="en-US" sz="1400" b="1" dirty="0">
                <a:solidFill>
                  <a:schemeClr val="bg1"/>
                </a:solidFill>
              </a:rPr>
              <a:t>of 10% and higher</a:t>
            </a:r>
          </a:p>
        </p:txBody>
      </p:sp>
    </p:spTree>
    <p:extLst>
      <p:ext uri="{BB962C8B-B14F-4D97-AF65-F5344CB8AC3E}">
        <p14:creationId xmlns:p14="http://schemas.microsoft.com/office/powerpoint/2010/main" val="241304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Disruption is Everywhere </a:t>
            </a:r>
          </a:p>
        </p:txBody>
      </p:sp>
      <p:sp>
        <p:nvSpPr>
          <p:cNvPr id="18" name="Text Placeholder 17"/>
          <p:cNvSpPr>
            <a:spLocks noGrp="1"/>
          </p:cNvSpPr>
          <p:nvPr>
            <p:ph type="body" sz="quarter" idx="13"/>
          </p:nvPr>
        </p:nvSpPr>
        <p:spPr/>
        <p:txBody>
          <a:bodyPr/>
          <a:lstStyle/>
          <a:p>
            <a:pPr lvl="0"/>
            <a:r>
              <a:rPr lang="en-US" dirty="0"/>
              <a:t>Catastrophes – increases in frequency and severity </a:t>
            </a:r>
          </a:p>
        </p:txBody>
      </p:sp>
      <p:sp>
        <p:nvSpPr>
          <p:cNvPr id="19" name="Text Placeholder 4"/>
          <p:cNvSpPr txBox="1">
            <a:spLocks/>
          </p:cNvSpPr>
          <p:nvPr/>
        </p:nvSpPr>
        <p:spPr bwMode="gray">
          <a:xfrm>
            <a:off x="773203" y="1780768"/>
            <a:ext cx="7613650" cy="1279220"/>
          </a:xfrm>
          <a:prstGeom prst="rect">
            <a:avLst/>
          </a:prstGeom>
          <a:solidFill>
            <a:schemeClr val="accent4">
              <a:lumMod val="75000"/>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1650" dirty="0">
              <a:solidFill>
                <a:schemeClr val="bg1"/>
              </a:solidFill>
            </a:endParaRPr>
          </a:p>
        </p:txBody>
      </p:sp>
      <p:sp>
        <p:nvSpPr>
          <p:cNvPr id="20" name="Text Placeholder 4"/>
          <p:cNvSpPr txBox="1">
            <a:spLocks/>
          </p:cNvSpPr>
          <p:nvPr/>
        </p:nvSpPr>
        <p:spPr bwMode="gray">
          <a:xfrm>
            <a:off x="773203" y="3211832"/>
            <a:ext cx="7613650" cy="1279220"/>
          </a:xfrm>
          <a:prstGeom prst="rect">
            <a:avLst/>
          </a:prstGeom>
          <a:solidFill>
            <a:schemeClr val="accent4">
              <a:lumMod val="75000"/>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1650" dirty="0">
              <a:solidFill>
                <a:schemeClr val="bg1"/>
              </a:solidFill>
            </a:endParaRPr>
          </a:p>
        </p:txBody>
      </p:sp>
      <p:pic>
        <p:nvPicPr>
          <p:cNvPr id="21" name="Picture 7" descr="C:\_projects\101816_Tues\P15045_Sean\fire_Fotolia_1007960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8658" y="1845737"/>
            <a:ext cx="1714500" cy="11477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_projects\101816_Tues\P15045_Sean\flooded road_Fotolia_1120791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38317" y="1845737"/>
            <a:ext cx="1719263" cy="1147763"/>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4"/>
          <p:cNvSpPr txBox="1">
            <a:spLocks/>
          </p:cNvSpPr>
          <p:nvPr/>
        </p:nvSpPr>
        <p:spPr bwMode="gray">
          <a:xfrm>
            <a:off x="773203" y="1311674"/>
            <a:ext cx="7613650" cy="399139"/>
          </a:xfrm>
          <a:prstGeom prst="rect">
            <a:avLst/>
          </a:prstGeom>
          <a:solidFill>
            <a:schemeClr val="accent4">
              <a:lumMod val="60000"/>
              <a:lumOff val="40000"/>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b="0" dirty="0">
              <a:solidFill>
                <a:schemeClr val="bg1"/>
              </a:solidFill>
              <a:latin typeface="+mn-lt"/>
            </a:endParaRPr>
          </a:p>
        </p:txBody>
      </p:sp>
      <p:sp>
        <p:nvSpPr>
          <p:cNvPr id="24" name="Text Placeholder 4"/>
          <p:cNvSpPr txBox="1">
            <a:spLocks/>
          </p:cNvSpPr>
          <p:nvPr/>
        </p:nvSpPr>
        <p:spPr bwMode="gray">
          <a:xfrm>
            <a:off x="1490147" y="1311674"/>
            <a:ext cx="6175148" cy="399139"/>
          </a:xfrm>
          <a:prstGeom prst="rect">
            <a:avLst/>
          </a:prstGeom>
          <a:solidFill>
            <a:schemeClr val="accent4">
              <a:lumMod val="75000"/>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b="0" dirty="0">
              <a:solidFill>
                <a:schemeClr val="bg1"/>
              </a:solidFill>
              <a:latin typeface="+mn-lt"/>
            </a:endParaRPr>
          </a:p>
        </p:txBody>
      </p:sp>
      <p:sp>
        <p:nvSpPr>
          <p:cNvPr id="25" name="Text Placeholder 4"/>
          <p:cNvSpPr txBox="1">
            <a:spLocks/>
          </p:cNvSpPr>
          <p:nvPr/>
        </p:nvSpPr>
        <p:spPr bwMode="gray">
          <a:xfrm>
            <a:off x="2264228" y="1311674"/>
            <a:ext cx="4615544" cy="399139"/>
          </a:xfrm>
          <a:prstGeom prst="snip1Rect">
            <a:avLst>
              <a:gd name="adj" fmla="val 0"/>
            </a:avLst>
          </a:prstGeom>
          <a:solidFill>
            <a:schemeClr val="accent4"/>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b="0" dirty="0">
                <a:solidFill>
                  <a:schemeClr val="bg1"/>
                </a:solidFill>
                <a:latin typeface="+mn-lt"/>
              </a:rPr>
              <a:t>Natural Catastrophes</a:t>
            </a:r>
          </a:p>
        </p:txBody>
      </p:sp>
      <p:sp>
        <p:nvSpPr>
          <p:cNvPr id="26" name="TextBox 25"/>
          <p:cNvSpPr txBox="1"/>
          <p:nvPr/>
        </p:nvSpPr>
        <p:spPr>
          <a:xfrm>
            <a:off x="1416083" y="3379517"/>
            <a:ext cx="676980" cy="369332"/>
          </a:xfrm>
          <a:prstGeom prst="rect">
            <a:avLst/>
          </a:prstGeom>
          <a:noFill/>
        </p:spPr>
        <p:txBody>
          <a:bodyPr wrap="none" lIns="34290" rIns="34290" rtlCol="0" anchor="ctr">
            <a:spAutoFit/>
          </a:bodyPr>
          <a:lstStyle/>
          <a:p>
            <a:pPr algn="ctr">
              <a:lnSpc>
                <a:spcPct val="90000"/>
              </a:lnSpc>
              <a:buClr>
                <a:srgbClr val="337DBE"/>
              </a:buClr>
              <a:buSzPct val="77000"/>
            </a:pPr>
            <a:r>
              <a:rPr lang="en-US" sz="2000" b="1" dirty="0">
                <a:solidFill>
                  <a:schemeClr val="accent4">
                    <a:lumMod val="50000"/>
                  </a:schemeClr>
                </a:solidFill>
              </a:rPr>
              <a:t>Wind</a:t>
            </a:r>
          </a:p>
        </p:txBody>
      </p:sp>
      <p:sp>
        <p:nvSpPr>
          <p:cNvPr id="27" name="TextBox 26"/>
          <p:cNvSpPr txBox="1"/>
          <p:nvPr/>
        </p:nvSpPr>
        <p:spPr>
          <a:xfrm>
            <a:off x="1378381" y="2035038"/>
            <a:ext cx="752385" cy="369332"/>
          </a:xfrm>
          <a:prstGeom prst="rect">
            <a:avLst/>
          </a:prstGeom>
          <a:noFill/>
        </p:spPr>
        <p:txBody>
          <a:bodyPr wrap="none" lIns="34290" rIns="34290" rtlCol="0" anchor="ctr">
            <a:spAutoFit/>
          </a:bodyPr>
          <a:lstStyle/>
          <a:p>
            <a:pPr algn="ctr">
              <a:lnSpc>
                <a:spcPct val="90000"/>
              </a:lnSpc>
              <a:buClr>
                <a:srgbClr val="337DBE"/>
              </a:buClr>
              <a:buSzPct val="77000"/>
            </a:pPr>
            <a:r>
              <a:rPr lang="en-US" sz="2000" b="1" dirty="0">
                <a:solidFill>
                  <a:schemeClr val="accent4">
                    <a:lumMod val="50000"/>
                  </a:schemeClr>
                </a:solidFill>
              </a:rPr>
              <a:t>Water</a:t>
            </a:r>
          </a:p>
        </p:txBody>
      </p:sp>
      <p:sp>
        <p:nvSpPr>
          <p:cNvPr id="28" name="TextBox 27"/>
          <p:cNvSpPr txBox="1"/>
          <p:nvPr/>
        </p:nvSpPr>
        <p:spPr>
          <a:xfrm>
            <a:off x="7169867" y="2035038"/>
            <a:ext cx="519886" cy="369332"/>
          </a:xfrm>
          <a:prstGeom prst="rect">
            <a:avLst/>
          </a:prstGeom>
          <a:noFill/>
        </p:spPr>
        <p:txBody>
          <a:bodyPr wrap="none" lIns="34290" rIns="34290" rtlCol="0" anchor="ctr">
            <a:spAutoFit/>
          </a:bodyPr>
          <a:lstStyle/>
          <a:p>
            <a:pPr algn="ctr">
              <a:lnSpc>
                <a:spcPct val="90000"/>
              </a:lnSpc>
              <a:buClr>
                <a:srgbClr val="337DBE"/>
              </a:buClr>
              <a:buSzPct val="77000"/>
            </a:pPr>
            <a:r>
              <a:rPr lang="en-US" sz="2000" b="1" dirty="0">
                <a:solidFill>
                  <a:schemeClr val="accent4">
                    <a:lumMod val="50000"/>
                  </a:schemeClr>
                </a:solidFill>
              </a:rPr>
              <a:t>Fire</a:t>
            </a:r>
          </a:p>
        </p:txBody>
      </p:sp>
      <p:pic>
        <p:nvPicPr>
          <p:cNvPr id="29" name="Picture 6" descr="C:\_projects\101816_Tues\P15045_Sean\palm tree_hurricane_Fotolia_958474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8316" y="3300051"/>
            <a:ext cx="1719263"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_projects\101816_Tues\P15045_Sean\glacier_Fotolia_10270448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2924" y="3300051"/>
            <a:ext cx="1720233" cy="109728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966349" y="3714426"/>
            <a:ext cx="1576449" cy="663664"/>
          </a:xfrm>
          <a:prstGeom prst="rect">
            <a:avLst/>
          </a:prstGeom>
          <a:noFill/>
        </p:spPr>
        <p:txBody>
          <a:bodyPr wrap="square" rtlCol="0">
            <a:noAutofit/>
          </a:bodyPr>
          <a:lstStyle/>
          <a:p>
            <a:pPr algn="ctr">
              <a:lnSpc>
                <a:spcPct val="90000"/>
              </a:lnSpc>
              <a:spcBef>
                <a:spcPts val="1200"/>
              </a:spcBef>
              <a:buClr>
                <a:srgbClr val="337DBE"/>
              </a:buClr>
              <a:buSzPct val="77000"/>
            </a:pPr>
            <a:r>
              <a:rPr lang="en-US" sz="1200" dirty="0">
                <a:solidFill>
                  <a:schemeClr val="bg2"/>
                </a:solidFill>
              </a:rPr>
              <a:t>8 of 10 costliest</a:t>
            </a:r>
            <a:br>
              <a:rPr lang="en-US" sz="1200" dirty="0">
                <a:solidFill>
                  <a:schemeClr val="bg2"/>
                </a:solidFill>
              </a:rPr>
            </a:br>
            <a:r>
              <a:rPr lang="en-US" sz="1200" dirty="0">
                <a:solidFill>
                  <a:schemeClr val="bg2"/>
                </a:solidFill>
              </a:rPr>
              <a:t>since 2004</a:t>
            </a:r>
          </a:p>
          <a:p>
            <a:pPr algn="ctr">
              <a:lnSpc>
                <a:spcPct val="90000"/>
              </a:lnSpc>
              <a:spcBef>
                <a:spcPts val="1200"/>
              </a:spcBef>
              <a:buClr>
                <a:srgbClr val="337DBE"/>
              </a:buClr>
              <a:buSzPct val="77000"/>
            </a:pPr>
            <a:r>
              <a:rPr lang="en-US" sz="1200" dirty="0">
                <a:solidFill>
                  <a:schemeClr val="bg2"/>
                </a:solidFill>
              </a:rPr>
              <a:t>367 tornados Q1/17</a:t>
            </a:r>
          </a:p>
        </p:txBody>
      </p:sp>
      <p:sp>
        <p:nvSpPr>
          <p:cNvPr id="32" name="TextBox 31"/>
          <p:cNvSpPr txBox="1"/>
          <p:nvPr/>
        </p:nvSpPr>
        <p:spPr>
          <a:xfrm>
            <a:off x="6761005" y="2356230"/>
            <a:ext cx="1337611" cy="663664"/>
          </a:xfrm>
          <a:prstGeom prst="rect">
            <a:avLst/>
          </a:prstGeom>
          <a:noFill/>
        </p:spPr>
        <p:txBody>
          <a:bodyPr wrap="square" rtlCol="0">
            <a:noAutofit/>
          </a:bodyPr>
          <a:lstStyle/>
          <a:p>
            <a:pPr algn="r">
              <a:lnSpc>
                <a:spcPct val="90000"/>
              </a:lnSpc>
              <a:spcBef>
                <a:spcPts val="1200"/>
              </a:spcBef>
              <a:buClr>
                <a:srgbClr val="337DBE"/>
              </a:buClr>
              <a:buSzPct val="77000"/>
            </a:pPr>
            <a:r>
              <a:rPr lang="en-US" sz="1200" dirty="0">
                <a:solidFill>
                  <a:schemeClr val="bg2"/>
                </a:solidFill>
              </a:rPr>
              <a:t>2015: record year</a:t>
            </a:r>
          </a:p>
        </p:txBody>
      </p:sp>
      <p:sp>
        <p:nvSpPr>
          <p:cNvPr id="33" name="TextBox 32"/>
          <p:cNvSpPr txBox="1"/>
          <p:nvPr/>
        </p:nvSpPr>
        <p:spPr>
          <a:xfrm>
            <a:off x="1085768" y="2356230"/>
            <a:ext cx="1337611" cy="663664"/>
          </a:xfrm>
          <a:prstGeom prst="rect">
            <a:avLst/>
          </a:prstGeom>
          <a:noFill/>
        </p:spPr>
        <p:txBody>
          <a:bodyPr wrap="square" rtlCol="0">
            <a:noAutofit/>
          </a:bodyPr>
          <a:lstStyle/>
          <a:p>
            <a:pPr algn="ctr">
              <a:lnSpc>
                <a:spcPct val="90000"/>
              </a:lnSpc>
              <a:spcBef>
                <a:spcPts val="1200"/>
              </a:spcBef>
              <a:buClr>
                <a:srgbClr val="337DBE"/>
              </a:buClr>
              <a:buSzPct val="77000"/>
            </a:pPr>
            <a:r>
              <a:rPr lang="en-US" sz="1200" dirty="0">
                <a:solidFill>
                  <a:schemeClr val="bg2"/>
                </a:solidFill>
              </a:rPr>
              <a:t>2016 flood loss 6x greater </a:t>
            </a:r>
          </a:p>
        </p:txBody>
      </p:sp>
      <p:sp>
        <p:nvSpPr>
          <p:cNvPr id="34" name="TextBox 33"/>
          <p:cNvSpPr txBox="1"/>
          <p:nvPr/>
        </p:nvSpPr>
        <p:spPr>
          <a:xfrm>
            <a:off x="6631506" y="3379517"/>
            <a:ext cx="1596609" cy="646331"/>
          </a:xfrm>
          <a:prstGeom prst="rect">
            <a:avLst/>
          </a:prstGeom>
          <a:noFill/>
        </p:spPr>
        <p:txBody>
          <a:bodyPr wrap="square" lIns="34290" rIns="34290" rtlCol="0" anchor="ctr">
            <a:spAutoFit/>
          </a:bodyPr>
          <a:lstStyle/>
          <a:p>
            <a:pPr algn="ctr">
              <a:lnSpc>
                <a:spcPct val="90000"/>
              </a:lnSpc>
              <a:buClr>
                <a:srgbClr val="337DBE"/>
              </a:buClr>
              <a:buSzPct val="77000"/>
            </a:pPr>
            <a:r>
              <a:rPr lang="en-US" sz="2000" b="1" dirty="0">
                <a:solidFill>
                  <a:schemeClr val="accent4">
                    <a:lumMod val="50000"/>
                  </a:schemeClr>
                </a:solidFill>
              </a:rPr>
              <a:t>Climate Change</a:t>
            </a:r>
          </a:p>
        </p:txBody>
      </p:sp>
    </p:spTree>
    <p:extLst>
      <p:ext uri="{BB962C8B-B14F-4D97-AF65-F5344CB8AC3E}">
        <p14:creationId xmlns:p14="http://schemas.microsoft.com/office/powerpoint/2010/main" val="39834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p:txBody>
          <a:bodyPr/>
          <a:lstStyle/>
          <a:p>
            <a:r>
              <a:rPr lang="en-US"/>
              <a:t>Insurers are “financial first responders”  </a:t>
            </a:r>
            <a:endParaRPr lang="en-US" dirty="0"/>
          </a:p>
        </p:txBody>
      </p:sp>
      <p:sp>
        <p:nvSpPr>
          <p:cNvPr id="65541" name="Rectangle 2"/>
          <p:cNvSpPr>
            <a:spLocks noGrp="1" noChangeArrowheads="1"/>
          </p:cNvSpPr>
          <p:nvPr>
            <p:ph type="title"/>
          </p:nvPr>
        </p:nvSpPr>
        <p:spPr/>
        <p:txBody>
          <a:bodyPr/>
          <a:lstStyle/>
          <a:p>
            <a:r>
              <a:rPr lang="en-US"/>
              <a:t>Insurance Contributes to Growth by Speeding Recovery</a:t>
            </a:r>
            <a:endParaRPr lang="en-US" dirty="0"/>
          </a:p>
        </p:txBody>
      </p:sp>
      <p:sp>
        <p:nvSpPr>
          <p:cNvPr id="6" name="Content Placeholder 5"/>
          <p:cNvSpPr>
            <a:spLocks noGrp="1"/>
          </p:cNvSpPr>
          <p:nvPr>
            <p:ph idx="1"/>
          </p:nvPr>
        </p:nvSpPr>
        <p:spPr/>
        <p:txBody>
          <a:bodyPr/>
          <a:lstStyle/>
          <a:p>
            <a:r>
              <a:rPr lang="en-US" dirty="0"/>
              <a:t>Insurance claims administration and payment is </a:t>
            </a:r>
            <a:br>
              <a:rPr lang="en-US" dirty="0"/>
            </a:br>
            <a:r>
              <a:rPr lang="en-US" dirty="0"/>
              <a:t>the most efficient way to achieve rapid recovery</a:t>
            </a:r>
          </a:p>
          <a:p>
            <a:r>
              <a:rPr lang="en-US" dirty="0"/>
              <a:t>Insurers perform this function more quickly and </a:t>
            </a:r>
            <a:br>
              <a:rPr lang="en-US" dirty="0"/>
            </a:br>
            <a:r>
              <a:rPr lang="en-US" dirty="0"/>
              <a:t>reliably than government or other aid organizations</a:t>
            </a:r>
          </a:p>
          <a:p>
            <a:r>
              <a:rPr lang="en-US" dirty="0"/>
              <a:t>This effect benefits not just those directly</a:t>
            </a:r>
            <a:br>
              <a:rPr lang="en-US" dirty="0"/>
            </a:br>
            <a:r>
              <a:rPr lang="en-US" dirty="0"/>
              <a:t>affected but also the wider community</a:t>
            </a:r>
          </a:p>
          <a:p>
            <a:r>
              <a:rPr lang="en-US" dirty="0"/>
              <a:t>After </a:t>
            </a:r>
            <a:r>
              <a:rPr lang="en-US" dirty="0" err="1"/>
              <a:t>SuperStorm</a:t>
            </a:r>
            <a:r>
              <a:rPr lang="en-US" dirty="0"/>
              <a:t> Sandy, 93% of claims </a:t>
            </a:r>
            <a:br>
              <a:rPr lang="en-US" dirty="0"/>
            </a:br>
            <a:r>
              <a:rPr lang="en-US" dirty="0"/>
              <a:t>were closed within six months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9972" y="1440392"/>
            <a:ext cx="2814141" cy="2969683"/>
          </a:xfrm>
          <a:prstGeom prst="rect">
            <a:avLst/>
          </a:prstGeom>
        </p:spPr>
      </p:pic>
    </p:spTree>
    <p:extLst>
      <p:ext uri="{BB962C8B-B14F-4D97-AF65-F5344CB8AC3E}">
        <p14:creationId xmlns:p14="http://schemas.microsoft.com/office/powerpoint/2010/main" val="311602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7351" y="1289050"/>
            <a:ext cx="2559734" cy="3121025"/>
          </a:xfrm>
          <a:prstGeom prst="rect">
            <a:avLst/>
          </a:prstGeom>
        </p:spPr>
      </p:pic>
      <p:sp>
        <p:nvSpPr>
          <p:cNvPr id="65541" name="Rectangle 2"/>
          <p:cNvSpPr>
            <a:spLocks noGrp="1" noChangeArrowheads="1"/>
          </p:cNvSpPr>
          <p:nvPr>
            <p:ph type="title"/>
          </p:nvPr>
        </p:nvSpPr>
        <p:spPr/>
        <p:txBody>
          <a:bodyPr/>
          <a:lstStyle/>
          <a:p>
            <a:r>
              <a:rPr lang="en-US"/>
              <a:t>For the Economy, Insurance Is Growing </a:t>
            </a:r>
            <a:br>
              <a:rPr lang="en-US"/>
            </a:br>
            <a:r>
              <a:rPr lang="en-US"/>
              <a:t>in Importance</a:t>
            </a:r>
            <a:endParaRPr lang="en-US" dirty="0"/>
          </a:p>
        </p:txBody>
      </p:sp>
      <p:sp>
        <p:nvSpPr>
          <p:cNvPr id="2" name="Content Placeholder 1"/>
          <p:cNvSpPr>
            <a:spLocks noGrp="1"/>
          </p:cNvSpPr>
          <p:nvPr>
            <p:ph idx="4294967295"/>
          </p:nvPr>
        </p:nvSpPr>
        <p:spPr>
          <a:xfrm>
            <a:off x="3276602" y="1229786"/>
            <a:ext cx="5138208" cy="3281363"/>
          </a:xfrm>
        </p:spPr>
        <p:txBody>
          <a:bodyPr/>
          <a:lstStyle/>
          <a:p>
            <a:r>
              <a:rPr lang="en-US" sz="2000" dirty="0"/>
              <a:t>This is because economic activity is increasingly interdependent</a:t>
            </a:r>
          </a:p>
          <a:p>
            <a:pPr lvl="2"/>
            <a:r>
              <a:rPr lang="en-US" sz="2000" dirty="0"/>
              <a:t>This translates to an increase in the need for, and the cost of, activities that ensure the functioning of production and consumption (e.g., transportation, information)</a:t>
            </a:r>
          </a:p>
          <a:p>
            <a:pPr lvl="2"/>
            <a:r>
              <a:rPr lang="en-US" sz="2000" dirty="0"/>
              <a:t>With modern technology, the vulnerability of these systems and interdependencies increases</a:t>
            </a:r>
          </a:p>
        </p:txBody>
      </p:sp>
      <p:pic>
        <p:nvPicPr>
          <p:cNvPr id="6" name="Picture 5"/>
          <p:cNvPicPr>
            <a:picLocks noChangeAspect="1"/>
          </p:cNvPicPr>
          <p:nvPr/>
        </p:nvPicPr>
        <p:blipFill>
          <a:blip r:embed="rId4"/>
          <a:stretch>
            <a:fillRect/>
          </a:stretch>
        </p:blipFill>
        <p:spPr>
          <a:xfrm>
            <a:off x="1495425" y="4802981"/>
            <a:ext cx="247650" cy="228600"/>
          </a:xfrm>
          <a:prstGeom prst="rect">
            <a:avLst/>
          </a:prstGeom>
        </p:spPr>
      </p:pic>
    </p:spTree>
    <p:extLst>
      <p:ext uri="{BB962C8B-B14F-4D97-AF65-F5344CB8AC3E}">
        <p14:creationId xmlns:p14="http://schemas.microsoft.com/office/powerpoint/2010/main" val="193300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US" dirty="0"/>
          </a:p>
        </p:txBody>
      </p:sp>
      <p:sp>
        <p:nvSpPr>
          <p:cNvPr id="3" name="Content Placeholder 2"/>
          <p:cNvSpPr>
            <a:spLocks noGrp="1"/>
          </p:cNvSpPr>
          <p:nvPr>
            <p:ph idx="1"/>
          </p:nvPr>
        </p:nvSpPr>
        <p:spPr/>
        <p:txBody>
          <a:bodyPr/>
          <a:lstStyle/>
          <a:p>
            <a:r>
              <a:rPr lang="en-US" altLang="en-US" dirty="0"/>
              <a:t>Disruption causing insurance industry inflection point</a:t>
            </a:r>
          </a:p>
          <a:p>
            <a:r>
              <a:rPr lang="en-US" altLang="en-US" dirty="0"/>
              <a:t>Fundamentals are sound for industry leading through disruption  </a:t>
            </a:r>
          </a:p>
          <a:p>
            <a:r>
              <a:rPr lang="en-US" altLang="en-US" dirty="0"/>
              <a:t>Opportunity / risk: define or be defined...</a:t>
            </a:r>
          </a:p>
          <a:p>
            <a:endParaRPr lang="en-US" altLang="en-US" dirty="0"/>
          </a:p>
          <a:p>
            <a:endParaRPr lang="en-US" dirty="0"/>
          </a:p>
        </p:txBody>
      </p:sp>
    </p:spTree>
    <p:custDataLst>
      <p:tags r:id="rId1"/>
    </p:custDataLst>
    <p:extLst>
      <p:ext uri="{BB962C8B-B14F-4D97-AF65-F5344CB8AC3E}">
        <p14:creationId xmlns:p14="http://schemas.microsoft.com/office/powerpoint/2010/main" val="268113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Insurance:</a:t>
            </a:r>
            <a:br>
              <a:rPr lang="en-US"/>
            </a:br>
            <a:r>
              <a:rPr lang="en-US"/>
              <a:t>Leading Through Disruption</a:t>
            </a:r>
            <a:endParaRPr lang="en-US" dirty="0"/>
          </a:p>
        </p:txBody>
      </p:sp>
      <p:sp>
        <p:nvSpPr>
          <p:cNvPr id="5" name="Text Placeholder 4"/>
          <p:cNvSpPr>
            <a:spLocks noGrp="1"/>
          </p:cNvSpPr>
          <p:nvPr>
            <p:ph type="body" idx="1"/>
          </p:nvPr>
        </p:nvSpPr>
        <p:spPr/>
        <p:txBody>
          <a:bodyPr/>
          <a:lstStyle/>
          <a:p>
            <a:r>
              <a:rPr lang="en-US" dirty="0"/>
              <a:t>Q&amp;A</a:t>
            </a:r>
          </a:p>
        </p:txBody>
      </p:sp>
    </p:spTree>
    <p:extLst>
      <p:ext uri="{BB962C8B-B14F-4D97-AF65-F5344CB8AC3E}">
        <p14:creationId xmlns:p14="http://schemas.microsoft.com/office/powerpoint/2010/main" val="130510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0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
          <p:cNvSpPr txBox="1">
            <a:spLocks/>
          </p:cNvSpPr>
          <p:nvPr/>
        </p:nvSpPr>
        <p:spPr bwMode="gray">
          <a:xfrm>
            <a:off x="773203" y="1780768"/>
            <a:ext cx="7613650" cy="1279220"/>
          </a:xfrm>
          <a:prstGeom prst="rect">
            <a:avLst/>
          </a:prstGeom>
          <a:solidFill>
            <a:schemeClr val="accent1">
              <a:lumMod val="60000"/>
              <a:lumOff val="40000"/>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1650" dirty="0">
              <a:solidFill>
                <a:schemeClr val="bg1"/>
              </a:solidFill>
            </a:endParaRPr>
          </a:p>
        </p:txBody>
      </p:sp>
      <p:sp>
        <p:nvSpPr>
          <p:cNvPr id="42" name="Text Placeholder 4"/>
          <p:cNvSpPr txBox="1">
            <a:spLocks/>
          </p:cNvSpPr>
          <p:nvPr/>
        </p:nvSpPr>
        <p:spPr bwMode="gray">
          <a:xfrm>
            <a:off x="773203" y="3211832"/>
            <a:ext cx="7613650" cy="1279220"/>
          </a:xfrm>
          <a:prstGeom prst="rect">
            <a:avLst/>
          </a:prstGeom>
          <a:solidFill>
            <a:schemeClr val="accent1">
              <a:lumMod val="60000"/>
              <a:lumOff val="40000"/>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sz="1650" dirty="0">
              <a:solidFill>
                <a:schemeClr val="bg1"/>
              </a:solidFill>
            </a:endParaRPr>
          </a:p>
        </p:txBody>
      </p:sp>
      <p:sp>
        <p:nvSpPr>
          <p:cNvPr id="17" name="Title 16"/>
          <p:cNvSpPr>
            <a:spLocks noGrp="1"/>
          </p:cNvSpPr>
          <p:nvPr>
            <p:ph type="title"/>
          </p:nvPr>
        </p:nvSpPr>
        <p:spPr/>
        <p:txBody>
          <a:bodyPr/>
          <a:lstStyle/>
          <a:p>
            <a:r>
              <a:rPr lang="en-US" dirty="0"/>
              <a:t>Disruption is Everywhere </a:t>
            </a:r>
          </a:p>
        </p:txBody>
      </p:sp>
      <p:sp>
        <p:nvSpPr>
          <p:cNvPr id="18" name="Text Placeholder 17"/>
          <p:cNvSpPr>
            <a:spLocks noGrp="1"/>
          </p:cNvSpPr>
          <p:nvPr>
            <p:ph type="body" sz="quarter" idx="13"/>
          </p:nvPr>
        </p:nvSpPr>
        <p:spPr/>
        <p:txBody>
          <a:bodyPr/>
          <a:lstStyle/>
          <a:p>
            <a:pPr lvl="0"/>
            <a:r>
              <a:rPr lang="en-US" dirty="0"/>
              <a:t>Catastrophes – increases in frequency and severity </a:t>
            </a:r>
          </a:p>
        </p:txBody>
      </p:sp>
      <p:sp>
        <p:nvSpPr>
          <p:cNvPr id="23" name="Text Placeholder 4"/>
          <p:cNvSpPr txBox="1">
            <a:spLocks/>
          </p:cNvSpPr>
          <p:nvPr/>
        </p:nvSpPr>
        <p:spPr bwMode="gray">
          <a:xfrm>
            <a:off x="773203" y="1311674"/>
            <a:ext cx="7613650" cy="399139"/>
          </a:xfrm>
          <a:prstGeom prst="rect">
            <a:avLst/>
          </a:prstGeom>
          <a:solidFill>
            <a:schemeClr val="accent1">
              <a:lumMod val="40000"/>
              <a:lumOff val="60000"/>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b="0" dirty="0">
              <a:solidFill>
                <a:schemeClr val="bg1"/>
              </a:solidFill>
              <a:latin typeface="+mn-lt"/>
            </a:endParaRPr>
          </a:p>
        </p:txBody>
      </p:sp>
      <p:sp>
        <p:nvSpPr>
          <p:cNvPr id="24" name="Text Placeholder 4"/>
          <p:cNvSpPr txBox="1">
            <a:spLocks/>
          </p:cNvSpPr>
          <p:nvPr/>
        </p:nvSpPr>
        <p:spPr bwMode="gray">
          <a:xfrm>
            <a:off x="1490147" y="1311674"/>
            <a:ext cx="6175148" cy="399139"/>
          </a:xfrm>
          <a:prstGeom prst="rect">
            <a:avLst/>
          </a:prstGeom>
          <a:solidFill>
            <a:schemeClr val="accent1">
              <a:lumMod val="60000"/>
              <a:lumOff val="40000"/>
              <a:alpha val="23922"/>
            </a:schemeClr>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endParaRPr lang="en-US" b="0" dirty="0">
              <a:solidFill>
                <a:schemeClr val="bg1"/>
              </a:solidFill>
              <a:latin typeface="+mn-lt"/>
            </a:endParaRPr>
          </a:p>
        </p:txBody>
      </p:sp>
      <p:sp>
        <p:nvSpPr>
          <p:cNvPr id="25" name="Text Placeholder 4"/>
          <p:cNvSpPr txBox="1">
            <a:spLocks/>
          </p:cNvSpPr>
          <p:nvPr/>
        </p:nvSpPr>
        <p:spPr bwMode="gray">
          <a:xfrm>
            <a:off x="2264228" y="1311674"/>
            <a:ext cx="4615544" cy="399139"/>
          </a:xfrm>
          <a:prstGeom prst="snip1Rect">
            <a:avLst>
              <a:gd name="adj" fmla="val 0"/>
            </a:avLst>
          </a:prstGeom>
          <a:solidFill>
            <a:schemeClr val="accent1"/>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b="0" dirty="0">
                <a:solidFill>
                  <a:schemeClr val="bg1"/>
                </a:solidFill>
                <a:latin typeface="+mn-lt"/>
              </a:rPr>
              <a:t>Man-Made Catastrophes</a:t>
            </a:r>
          </a:p>
        </p:txBody>
      </p:sp>
      <p:sp>
        <p:nvSpPr>
          <p:cNvPr id="35" name="TextBox 34"/>
          <p:cNvSpPr txBox="1"/>
          <p:nvPr/>
        </p:nvSpPr>
        <p:spPr>
          <a:xfrm>
            <a:off x="1965801" y="2000112"/>
            <a:ext cx="710451" cy="369332"/>
          </a:xfrm>
          <a:prstGeom prst="rect">
            <a:avLst/>
          </a:prstGeom>
          <a:noFill/>
        </p:spPr>
        <p:txBody>
          <a:bodyPr wrap="none" lIns="34290" rIns="34290" rtlCol="0" anchor="ctr">
            <a:spAutoFit/>
          </a:bodyPr>
          <a:lstStyle/>
          <a:p>
            <a:pPr algn="ctr">
              <a:lnSpc>
                <a:spcPct val="90000"/>
              </a:lnSpc>
              <a:buClr>
                <a:srgbClr val="337DBE"/>
              </a:buClr>
              <a:buSzPct val="77000"/>
            </a:pPr>
            <a:r>
              <a:rPr lang="en-US" sz="2000" b="1" dirty="0">
                <a:solidFill>
                  <a:schemeClr val="accent1">
                    <a:lumMod val="50000"/>
                  </a:schemeClr>
                </a:solidFill>
              </a:rPr>
              <a:t>Autos</a:t>
            </a:r>
          </a:p>
        </p:txBody>
      </p:sp>
      <p:sp>
        <p:nvSpPr>
          <p:cNvPr id="36" name="TextBox 35"/>
          <p:cNvSpPr txBox="1"/>
          <p:nvPr/>
        </p:nvSpPr>
        <p:spPr>
          <a:xfrm>
            <a:off x="6117242" y="1861613"/>
            <a:ext cx="1479892" cy="646331"/>
          </a:xfrm>
          <a:prstGeom prst="rect">
            <a:avLst/>
          </a:prstGeom>
          <a:noFill/>
        </p:spPr>
        <p:txBody>
          <a:bodyPr wrap="none" lIns="34290" rIns="34290" rtlCol="0" anchor="ctr">
            <a:spAutoFit/>
          </a:bodyPr>
          <a:lstStyle/>
          <a:p>
            <a:pPr algn="ctr">
              <a:lnSpc>
                <a:spcPct val="90000"/>
              </a:lnSpc>
              <a:buClr>
                <a:srgbClr val="337DBE"/>
              </a:buClr>
              <a:buSzPct val="77000"/>
            </a:pPr>
            <a:r>
              <a:rPr lang="en-US" sz="2000" b="1" dirty="0">
                <a:solidFill>
                  <a:schemeClr val="accent1">
                    <a:lumMod val="50000"/>
                  </a:schemeClr>
                </a:solidFill>
              </a:rPr>
              <a:t>“Induced”</a:t>
            </a:r>
            <a:br>
              <a:rPr lang="en-US" sz="2000" b="1" dirty="0">
                <a:solidFill>
                  <a:schemeClr val="accent1">
                    <a:lumMod val="50000"/>
                  </a:schemeClr>
                </a:solidFill>
              </a:rPr>
            </a:br>
            <a:r>
              <a:rPr lang="en-US" sz="2000" b="1" dirty="0">
                <a:solidFill>
                  <a:schemeClr val="accent1">
                    <a:lumMod val="50000"/>
                  </a:schemeClr>
                </a:solidFill>
              </a:rPr>
              <a:t>Earthquakes</a:t>
            </a:r>
          </a:p>
        </p:txBody>
      </p:sp>
      <p:sp>
        <p:nvSpPr>
          <p:cNvPr id="37" name="TextBox 36"/>
          <p:cNvSpPr txBox="1"/>
          <p:nvPr/>
        </p:nvSpPr>
        <p:spPr>
          <a:xfrm>
            <a:off x="4200542" y="2000112"/>
            <a:ext cx="753731" cy="369332"/>
          </a:xfrm>
          <a:prstGeom prst="rect">
            <a:avLst/>
          </a:prstGeom>
          <a:noFill/>
        </p:spPr>
        <p:txBody>
          <a:bodyPr wrap="none" lIns="34290" rIns="34290" rtlCol="0" anchor="ctr">
            <a:spAutoFit/>
          </a:bodyPr>
          <a:lstStyle/>
          <a:p>
            <a:pPr algn="ctr">
              <a:lnSpc>
                <a:spcPct val="90000"/>
              </a:lnSpc>
              <a:buClr>
                <a:srgbClr val="337DBE"/>
              </a:buClr>
              <a:buSzPct val="77000"/>
            </a:pPr>
            <a:r>
              <a:rPr lang="en-US" sz="2000" b="1" dirty="0">
                <a:solidFill>
                  <a:schemeClr val="accent1">
                    <a:lumMod val="50000"/>
                  </a:schemeClr>
                </a:solidFill>
              </a:rPr>
              <a:t>Cyber</a:t>
            </a:r>
          </a:p>
        </p:txBody>
      </p:sp>
      <p:pic>
        <p:nvPicPr>
          <p:cNvPr id="38" name="Picture 2" descr="C:\_projects\101816_Tues\P15045_Sean\traffic jam_Fotolia_6191614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3338" y="2525110"/>
            <a:ext cx="2011680" cy="1227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C:\_projects\101816_Tues\P15045_Sean\computer screen hacked_Fotolia_1179341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568" y="2525110"/>
            <a:ext cx="2011680" cy="122595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4"/>
          <a:stretch>
            <a:fillRect/>
          </a:stretch>
        </p:blipFill>
        <p:spPr>
          <a:xfrm>
            <a:off x="5848430" y="2525110"/>
            <a:ext cx="2044700" cy="1225954"/>
          </a:xfrm>
          <a:prstGeom prst="rect">
            <a:avLst/>
          </a:prstGeom>
        </p:spPr>
      </p:pic>
      <p:sp>
        <p:nvSpPr>
          <p:cNvPr id="43" name="TextBox 42"/>
          <p:cNvSpPr txBox="1"/>
          <p:nvPr/>
        </p:nvSpPr>
        <p:spPr>
          <a:xfrm>
            <a:off x="6188383" y="3830736"/>
            <a:ext cx="1337611" cy="663664"/>
          </a:xfrm>
          <a:prstGeom prst="rect">
            <a:avLst/>
          </a:prstGeom>
          <a:noFill/>
        </p:spPr>
        <p:txBody>
          <a:bodyPr wrap="square" rtlCol="0">
            <a:noAutofit/>
          </a:bodyPr>
          <a:lstStyle/>
          <a:p>
            <a:pPr algn="ctr">
              <a:lnSpc>
                <a:spcPct val="90000"/>
              </a:lnSpc>
              <a:spcBef>
                <a:spcPts val="600"/>
              </a:spcBef>
              <a:buClr>
                <a:srgbClr val="337DBE"/>
              </a:buClr>
              <a:buSzPct val="77000"/>
            </a:pPr>
            <a:r>
              <a:rPr lang="en-US" sz="1200" dirty="0">
                <a:solidFill>
                  <a:schemeClr val="bg2"/>
                </a:solidFill>
              </a:rPr>
              <a:t>~950 3.0+ </a:t>
            </a:r>
          </a:p>
          <a:p>
            <a:pPr algn="ctr">
              <a:lnSpc>
                <a:spcPct val="90000"/>
              </a:lnSpc>
              <a:spcBef>
                <a:spcPts val="600"/>
              </a:spcBef>
              <a:buClr>
                <a:srgbClr val="337DBE"/>
              </a:buClr>
              <a:buSzPct val="77000"/>
            </a:pPr>
            <a:r>
              <a:rPr lang="en-US" sz="1200" dirty="0">
                <a:solidFill>
                  <a:schemeClr val="bg2"/>
                </a:solidFill>
              </a:rPr>
              <a:t>60% in OK</a:t>
            </a:r>
          </a:p>
        </p:txBody>
      </p:sp>
      <p:sp>
        <p:nvSpPr>
          <p:cNvPr id="44" name="TextBox 43"/>
          <p:cNvSpPr txBox="1"/>
          <p:nvPr/>
        </p:nvSpPr>
        <p:spPr>
          <a:xfrm>
            <a:off x="3571568" y="3830736"/>
            <a:ext cx="2011680" cy="663664"/>
          </a:xfrm>
          <a:prstGeom prst="rect">
            <a:avLst/>
          </a:prstGeom>
          <a:noFill/>
        </p:spPr>
        <p:txBody>
          <a:bodyPr wrap="square" rtlCol="0">
            <a:noAutofit/>
          </a:bodyPr>
          <a:lstStyle/>
          <a:p>
            <a:pPr algn="ctr">
              <a:lnSpc>
                <a:spcPct val="90000"/>
              </a:lnSpc>
              <a:spcBef>
                <a:spcPts val="600"/>
              </a:spcBef>
              <a:buClr>
                <a:srgbClr val="337DBE"/>
              </a:buClr>
              <a:buSzPct val="77000"/>
            </a:pPr>
            <a:r>
              <a:rPr lang="en-US" sz="1200" dirty="0">
                <a:solidFill>
                  <a:schemeClr val="bg2"/>
                </a:solidFill>
              </a:rPr>
              <a:t>$445 million / year </a:t>
            </a:r>
          </a:p>
        </p:txBody>
      </p:sp>
      <p:sp>
        <p:nvSpPr>
          <p:cNvPr id="45" name="TextBox 44"/>
          <p:cNvSpPr txBox="1"/>
          <p:nvPr/>
        </p:nvSpPr>
        <p:spPr>
          <a:xfrm>
            <a:off x="1652221" y="3830736"/>
            <a:ext cx="1337611" cy="663664"/>
          </a:xfrm>
          <a:prstGeom prst="rect">
            <a:avLst/>
          </a:prstGeom>
          <a:noFill/>
        </p:spPr>
        <p:txBody>
          <a:bodyPr wrap="square" rtlCol="0">
            <a:noAutofit/>
          </a:bodyPr>
          <a:lstStyle/>
          <a:p>
            <a:pPr algn="ctr">
              <a:lnSpc>
                <a:spcPct val="90000"/>
              </a:lnSpc>
              <a:spcBef>
                <a:spcPts val="600"/>
              </a:spcBef>
              <a:buClr>
                <a:srgbClr val="337DBE"/>
              </a:buClr>
              <a:buSzPct val="77000"/>
            </a:pPr>
            <a:r>
              <a:rPr lang="en-US" sz="1200" dirty="0">
                <a:solidFill>
                  <a:schemeClr val="bg2"/>
                </a:solidFill>
              </a:rPr>
              <a:t>More cars on road</a:t>
            </a:r>
          </a:p>
          <a:p>
            <a:pPr algn="ctr">
              <a:lnSpc>
                <a:spcPct val="90000"/>
              </a:lnSpc>
              <a:spcBef>
                <a:spcPts val="600"/>
              </a:spcBef>
              <a:buClr>
                <a:srgbClr val="337DBE"/>
              </a:buClr>
              <a:buSzPct val="77000"/>
            </a:pPr>
            <a:r>
              <a:rPr lang="en-US" sz="1200" dirty="0">
                <a:solidFill>
                  <a:schemeClr val="bg2"/>
                </a:solidFill>
              </a:rPr>
              <a:t>Distracted driving </a:t>
            </a:r>
          </a:p>
        </p:txBody>
      </p:sp>
    </p:spTree>
    <p:extLst>
      <p:ext uri="{BB962C8B-B14F-4D97-AF65-F5344CB8AC3E}">
        <p14:creationId xmlns:p14="http://schemas.microsoft.com/office/powerpoint/2010/main" val="2568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 Digitalization </a:t>
            </a:r>
          </a:p>
        </p:txBody>
      </p:sp>
      <p:grpSp>
        <p:nvGrpSpPr>
          <p:cNvPr id="26" name="Group 25"/>
          <p:cNvGrpSpPr/>
          <p:nvPr/>
        </p:nvGrpSpPr>
        <p:grpSpPr>
          <a:xfrm>
            <a:off x="1467378" y="876773"/>
            <a:ext cx="6227612" cy="3590178"/>
            <a:chOff x="1526370" y="876773"/>
            <a:chExt cx="6227612" cy="3590178"/>
          </a:xfrm>
        </p:grpSpPr>
        <p:sp>
          <p:nvSpPr>
            <p:cNvPr id="4" name="Hexagon 3"/>
            <p:cNvSpPr/>
            <p:nvPr/>
          </p:nvSpPr>
          <p:spPr bwMode="gray">
            <a:xfrm>
              <a:off x="3540504" y="876773"/>
              <a:ext cx="1283877" cy="1106791"/>
            </a:xfrm>
            <a:prstGeom prst="hexagon">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5" name="Hexagon 4"/>
            <p:cNvSpPr/>
            <p:nvPr/>
          </p:nvSpPr>
          <p:spPr bwMode="gray">
            <a:xfrm>
              <a:off x="1538197" y="3065412"/>
              <a:ext cx="1283877" cy="1106791"/>
            </a:xfrm>
            <a:prstGeom prst="hexagon">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6" name="Hexagon 5"/>
            <p:cNvSpPr/>
            <p:nvPr/>
          </p:nvSpPr>
          <p:spPr bwMode="gray">
            <a:xfrm>
              <a:off x="2535793" y="2528987"/>
              <a:ext cx="1283877" cy="1106791"/>
            </a:xfrm>
            <a:prstGeom prst="hexagon">
              <a:avLst/>
            </a:prstGeom>
            <a:solidFill>
              <a:schemeClr val="accent1">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7" name="Hexagon 6"/>
            <p:cNvSpPr/>
            <p:nvPr/>
          </p:nvSpPr>
          <p:spPr bwMode="gray">
            <a:xfrm>
              <a:off x="3540504" y="1965836"/>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8" name="Rectangle 7"/>
            <p:cNvSpPr/>
            <p:nvPr/>
          </p:nvSpPr>
          <p:spPr bwMode="gray">
            <a:xfrm>
              <a:off x="3713926" y="3316031"/>
              <a:ext cx="954108" cy="338554"/>
            </a:xfrm>
            <a:prstGeom prst="rect">
              <a:avLst/>
            </a:prstGeom>
          </p:spPr>
          <p:txBody>
            <a:bodyPr wrap="none" anchor="ctr">
              <a:spAutoFit/>
            </a:bodyPr>
            <a:lstStyle/>
            <a:p>
              <a:pPr algn="ctr"/>
              <a:r>
                <a:rPr lang="en-US" sz="1600" dirty="0">
                  <a:solidFill>
                    <a:schemeClr val="tx2"/>
                  </a:solidFill>
                </a:rPr>
                <a:t>Big Data</a:t>
              </a:r>
            </a:p>
          </p:txBody>
        </p:sp>
        <p:sp>
          <p:nvSpPr>
            <p:cNvPr id="9" name="Hexagon 8"/>
            <p:cNvSpPr/>
            <p:nvPr/>
          </p:nvSpPr>
          <p:spPr bwMode="gray">
            <a:xfrm>
              <a:off x="1531666" y="1975592"/>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 name="Hexagon 9"/>
            <p:cNvSpPr/>
            <p:nvPr/>
          </p:nvSpPr>
          <p:spPr bwMode="gray">
            <a:xfrm>
              <a:off x="2529262" y="1419272"/>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2" name="Hexagon 11"/>
            <p:cNvSpPr/>
            <p:nvPr/>
          </p:nvSpPr>
          <p:spPr bwMode="gray">
            <a:xfrm>
              <a:off x="2543261" y="1425682"/>
              <a:ext cx="1283877" cy="1106791"/>
            </a:xfrm>
            <a:prstGeom prst="hexagon">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13" name="Picture 12"/>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2719359" y="1513236"/>
              <a:ext cx="931682" cy="931682"/>
            </a:xfrm>
            <a:prstGeom prst="rect">
              <a:avLst/>
            </a:prstGeom>
          </p:spPr>
        </p:pic>
        <p:sp>
          <p:nvSpPr>
            <p:cNvPr id="15" name="Hexagon 14"/>
            <p:cNvSpPr/>
            <p:nvPr/>
          </p:nvSpPr>
          <p:spPr bwMode="gray">
            <a:xfrm>
              <a:off x="1526370" y="1972526"/>
              <a:ext cx="1283877" cy="1106791"/>
            </a:xfrm>
            <a:prstGeom prst="hexagon">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1676424" y="2062441"/>
              <a:ext cx="983768" cy="774147"/>
            </a:xfrm>
            <a:prstGeom prst="rect">
              <a:avLst/>
            </a:prstGeom>
          </p:spPr>
        </p:pic>
        <p:sp>
          <p:nvSpPr>
            <p:cNvPr id="17" name="Rectangle 16"/>
            <p:cNvSpPr/>
            <p:nvPr/>
          </p:nvSpPr>
          <p:spPr bwMode="gray">
            <a:xfrm>
              <a:off x="1654624" y="1220849"/>
              <a:ext cx="1005404" cy="584775"/>
            </a:xfrm>
            <a:prstGeom prst="rect">
              <a:avLst/>
            </a:prstGeom>
          </p:spPr>
          <p:txBody>
            <a:bodyPr wrap="none" anchor="ctr">
              <a:spAutoFit/>
            </a:bodyPr>
            <a:lstStyle/>
            <a:p>
              <a:pPr algn="ctr"/>
              <a:r>
                <a:rPr lang="en-US" sz="1600" dirty="0">
                  <a:solidFill>
                    <a:schemeClr val="tx2"/>
                  </a:solidFill>
                </a:rPr>
                <a:t>Sharing</a:t>
              </a:r>
              <a:br>
                <a:rPr lang="en-US" sz="1600" dirty="0">
                  <a:solidFill>
                    <a:schemeClr val="tx2"/>
                  </a:solidFill>
                </a:rPr>
              </a:br>
              <a:r>
                <a:rPr lang="en-US" sz="1600" dirty="0">
                  <a:solidFill>
                    <a:schemeClr val="tx2"/>
                  </a:solidFill>
                </a:rPr>
                <a:t>Economy</a:t>
              </a:r>
            </a:p>
          </p:txBody>
        </p:sp>
        <p:sp>
          <p:nvSpPr>
            <p:cNvPr id="18" name="Hexagon 17"/>
            <p:cNvSpPr/>
            <p:nvPr/>
          </p:nvSpPr>
          <p:spPr bwMode="gray">
            <a:xfrm>
              <a:off x="5541475" y="1985609"/>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9" name="Hexagon 18"/>
            <p:cNvSpPr/>
            <p:nvPr/>
          </p:nvSpPr>
          <p:spPr bwMode="gray">
            <a:xfrm>
              <a:off x="5541475" y="3066095"/>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0" name="Hexagon 19"/>
            <p:cNvSpPr/>
            <p:nvPr/>
          </p:nvSpPr>
          <p:spPr bwMode="gray">
            <a:xfrm>
              <a:off x="4538839" y="2526563"/>
              <a:ext cx="1283877" cy="1106791"/>
            </a:xfrm>
            <a:prstGeom prst="hexagon">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1" name="Rectangle 20"/>
            <p:cNvSpPr/>
            <p:nvPr/>
          </p:nvSpPr>
          <p:spPr bwMode="gray">
            <a:xfrm>
              <a:off x="5134266" y="1285854"/>
              <a:ext cx="2037224" cy="338554"/>
            </a:xfrm>
            <a:prstGeom prst="rect">
              <a:avLst/>
            </a:prstGeom>
          </p:spPr>
          <p:txBody>
            <a:bodyPr wrap="none" anchor="ctr">
              <a:spAutoFit/>
            </a:bodyPr>
            <a:lstStyle/>
            <a:p>
              <a:pPr algn="ctr"/>
              <a:r>
                <a:rPr lang="en-US" sz="1600" dirty="0">
                  <a:solidFill>
                    <a:schemeClr val="tx2"/>
                  </a:solidFill>
                </a:rPr>
                <a:t>The Internet of Things</a:t>
              </a:r>
            </a:p>
          </p:txBody>
        </p:sp>
        <p:pic>
          <p:nvPicPr>
            <p:cNvPr id="22" name="Picture 2" descr="C:\_projects\101816_Tues\P15045_Sean\data matrix_big data_Fotolia_121653010.jp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a:off x="3545798" y="1979897"/>
              <a:ext cx="1282446" cy="1110996"/>
            </a:xfrm>
            <a:prstGeom prst="hexagon">
              <a:avLst/>
            </a:prstGeom>
            <a:blipFill>
              <a:blip r:embed="rId5" cstate="email">
                <a:extLst>
                  <a:ext uri="{28A0092B-C50C-407E-A947-70E740481C1C}">
                    <a14:useLocalDpi xmlns:a14="http://schemas.microsoft.com/office/drawing/2010/main"/>
                  </a:ext>
                </a:extLst>
              </a:blip>
              <a:srcRect/>
              <a:stretch>
                <a:fillRect/>
              </a:stretch>
            </a:blipFill>
            <a:ln w="38100">
              <a:solidFill>
                <a:schemeClr val="accent1"/>
              </a:solidFill>
            </a:ln>
            <a:extLst/>
          </p:spPr>
        </p:pic>
        <p:sp>
          <p:nvSpPr>
            <p:cNvPr id="24" name="Hexagon 23"/>
            <p:cNvSpPr/>
            <p:nvPr/>
          </p:nvSpPr>
          <p:spPr bwMode="gray">
            <a:xfrm>
              <a:off x="4551770" y="1706423"/>
              <a:ext cx="3202212" cy="2760528"/>
            </a:xfrm>
            <a:prstGeom prst="hexagon">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pic>
          <p:nvPicPr>
            <p:cNvPr id="25" name="Picture 24"/>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4945684" y="2230483"/>
              <a:ext cx="2585030" cy="1568513"/>
            </a:xfrm>
            <a:prstGeom prst="rect">
              <a:avLst/>
            </a:prstGeom>
          </p:spPr>
        </p:pic>
      </p:grpSp>
    </p:spTree>
    <p:extLst>
      <p:ext uri="{BB962C8B-B14F-4D97-AF65-F5344CB8AC3E}">
        <p14:creationId xmlns:p14="http://schemas.microsoft.com/office/powerpoint/2010/main" val="180550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Uncertainty </a:t>
            </a:r>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491344" y="1553484"/>
            <a:ext cx="2994171" cy="1147107"/>
          </a:xfrm>
          <a:prstGeom prst="rect">
            <a:avLst/>
          </a:prstGeom>
        </p:spPr>
      </p:pic>
      <p:sp>
        <p:nvSpPr>
          <p:cNvPr id="5" name="Rectangle 4"/>
          <p:cNvSpPr/>
          <p:nvPr/>
        </p:nvSpPr>
        <p:spPr>
          <a:xfrm>
            <a:off x="938072" y="1236060"/>
            <a:ext cx="3541616" cy="145868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6" name="Text Placeholder 4"/>
          <p:cNvSpPr txBox="1">
            <a:spLocks/>
          </p:cNvSpPr>
          <p:nvPr/>
        </p:nvSpPr>
        <p:spPr bwMode="gray">
          <a:xfrm>
            <a:off x="938071" y="864565"/>
            <a:ext cx="3543140" cy="443535"/>
          </a:xfrm>
          <a:prstGeom prst="snip1Rect">
            <a:avLst>
              <a:gd name="adj" fmla="val 0"/>
            </a:avLst>
          </a:prstGeom>
          <a:solidFill>
            <a:schemeClr val="accent3"/>
          </a:solidFill>
          <a:ln w="28575" cap="flat" cmpd="sng" algn="ctr">
            <a:solidFill>
              <a:schemeClr val="accent3"/>
            </a:solidFill>
            <a:prstDash val="solid"/>
            <a:miter lim="800000"/>
            <a:headEnd type="none" w="med" len="med"/>
            <a:tailEnd type="none" w="med" len="med"/>
          </a:ln>
          <a:effectLst/>
        </p:spPr>
        <p:txBody>
          <a:bodyPr vert="horz" wrap="square" lIns="68572" tIns="0" rIns="68572"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b="0" dirty="0">
                <a:solidFill>
                  <a:schemeClr val="bg1"/>
                </a:solidFill>
                <a:latin typeface="+mn-lt"/>
              </a:rPr>
              <a:t>Global Growth...</a:t>
            </a:r>
          </a:p>
        </p:txBody>
      </p:sp>
      <p:sp>
        <p:nvSpPr>
          <p:cNvPr id="7" name="Content Placeholder 2"/>
          <p:cNvSpPr txBox="1">
            <a:spLocks/>
          </p:cNvSpPr>
          <p:nvPr/>
        </p:nvSpPr>
        <p:spPr bwMode="gray">
          <a:xfrm>
            <a:off x="1067830" y="1419679"/>
            <a:ext cx="2343974" cy="650947"/>
          </a:xfrm>
          <a:prstGeom prst="rect">
            <a:avLst/>
          </a:prstGeom>
        </p:spPr>
        <p:txBody>
          <a:bodyPr vert="horz" wrap="square" lIns="34290" tIns="34290" rIns="3429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spcBef>
                <a:spcPts val="0"/>
              </a:spcBef>
              <a:buNone/>
            </a:pPr>
            <a:r>
              <a:rPr lang="en-US" sz="1000" dirty="0"/>
              <a:t>*Since </a:t>
            </a:r>
            <a:r>
              <a:rPr lang="en-US" sz="1400" b="1" dirty="0">
                <a:solidFill>
                  <a:schemeClr val="accent3">
                    <a:lumMod val="75000"/>
                  </a:schemeClr>
                </a:solidFill>
              </a:rPr>
              <a:t>2008</a:t>
            </a:r>
            <a:r>
              <a:rPr lang="en-US" sz="1000" dirty="0"/>
              <a:t> we've had the </a:t>
            </a:r>
            <a:r>
              <a:rPr lang="en-US" sz="1400" b="1" dirty="0">
                <a:solidFill>
                  <a:schemeClr val="accent3">
                    <a:lumMod val="75000"/>
                  </a:schemeClr>
                </a:solidFill>
              </a:rPr>
              <a:t>longest period of relative trade stagnation</a:t>
            </a:r>
            <a:r>
              <a:rPr lang="en-US" sz="1000" dirty="0"/>
              <a:t> since </a:t>
            </a:r>
            <a:r>
              <a:rPr lang="en-US" sz="1400" b="1" dirty="0">
                <a:solidFill>
                  <a:schemeClr val="accent3">
                    <a:lumMod val="75000"/>
                  </a:schemeClr>
                </a:solidFill>
              </a:rPr>
              <a:t>World War II</a:t>
            </a:r>
            <a:r>
              <a:rPr lang="en-US" sz="1000" dirty="0"/>
              <a:t>...</a:t>
            </a:r>
          </a:p>
        </p:txBody>
      </p:sp>
      <p:sp>
        <p:nvSpPr>
          <p:cNvPr id="8" name="Freeform: Shape 4"/>
          <p:cNvSpPr/>
          <p:nvPr/>
        </p:nvSpPr>
        <p:spPr>
          <a:xfrm>
            <a:off x="4011216" y="1612571"/>
            <a:ext cx="396478" cy="242888"/>
          </a:xfrm>
          <a:custGeom>
            <a:avLst/>
            <a:gdLst>
              <a:gd name="connsiteX0" fmla="*/ 0 w 528637"/>
              <a:gd name="connsiteY0" fmla="*/ 104775 h 323850"/>
              <a:gd name="connsiteX1" fmla="*/ 95250 w 528637"/>
              <a:gd name="connsiteY1" fmla="*/ 23813 h 323850"/>
              <a:gd name="connsiteX2" fmla="*/ 171450 w 528637"/>
              <a:gd name="connsiteY2" fmla="*/ 323850 h 323850"/>
              <a:gd name="connsiteX3" fmla="*/ 228600 w 528637"/>
              <a:gd name="connsiteY3" fmla="*/ 147638 h 323850"/>
              <a:gd name="connsiteX4" fmla="*/ 290512 w 528637"/>
              <a:gd name="connsiteY4" fmla="*/ 19050 h 323850"/>
              <a:gd name="connsiteX5" fmla="*/ 366712 w 528637"/>
              <a:gd name="connsiteY5" fmla="*/ 0 h 323850"/>
              <a:gd name="connsiteX6" fmla="*/ 438150 w 528637"/>
              <a:gd name="connsiteY6" fmla="*/ 19050 h 323850"/>
              <a:gd name="connsiteX7" fmla="*/ 528637 w 528637"/>
              <a:gd name="connsiteY7" fmla="*/ 952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637" h="323850">
                <a:moveTo>
                  <a:pt x="0" y="104775"/>
                </a:moveTo>
                <a:lnTo>
                  <a:pt x="95250" y="23813"/>
                </a:lnTo>
                <a:lnTo>
                  <a:pt x="171450" y="323850"/>
                </a:lnTo>
                <a:lnTo>
                  <a:pt x="228600" y="147638"/>
                </a:lnTo>
                <a:lnTo>
                  <a:pt x="290512" y="19050"/>
                </a:lnTo>
                <a:lnTo>
                  <a:pt x="366712" y="0"/>
                </a:lnTo>
                <a:lnTo>
                  <a:pt x="438150" y="19050"/>
                </a:lnTo>
                <a:lnTo>
                  <a:pt x="528637" y="9525"/>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4658488" y="1236060"/>
            <a:ext cx="3541616" cy="145868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0" name="Text Placeholder 4"/>
          <p:cNvSpPr txBox="1">
            <a:spLocks/>
          </p:cNvSpPr>
          <p:nvPr/>
        </p:nvSpPr>
        <p:spPr bwMode="gray">
          <a:xfrm>
            <a:off x="4658487" y="864565"/>
            <a:ext cx="3543140" cy="443535"/>
          </a:xfrm>
          <a:prstGeom prst="snip1Rect">
            <a:avLst>
              <a:gd name="adj" fmla="val 0"/>
            </a:avLst>
          </a:prstGeom>
          <a:solidFill>
            <a:schemeClr val="accent1"/>
          </a:solidFill>
          <a:ln w="28575" cap="flat" cmpd="sng" algn="ctr">
            <a:solidFill>
              <a:schemeClr val="accent1"/>
            </a:solidFill>
            <a:prstDash val="solid"/>
            <a:miter lim="800000"/>
            <a:headEnd type="none" w="med" len="med"/>
            <a:tailEnd type="none" w="med" len="med"/>
          </a:ln>
          <a:effectLst/>
        </p:spPr>
        <p:txBody>
          <a:bodyPr vert="horz" wrap="square" lIns="68572" tIns="0" rIns="68572"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b="0" dirty="0">
                <a:solidFill>
                  <a:schemeClr val="bg1"/>
                </a:solidFill>
                <a:latin typeface="+mn-lt"/>
              </a:rPr>
              <a:t>US Growth...</a:t>
            </a:r>
          </a:p>
        </p:txBody>
      </p:sp>
      <p:grpSp>
        <p:nvGrpSpPr>
          <p:cNvPr id="11" name="Group 10"/>
          <p:cNvGrpSpPr/>
          <p:nvPr/>
        </p:nvGrpSpPr>
        <p:grpSpPr>
          <a:xfrm>
            <a:off x="5071706" y="1499086"/>
            <a:ext cx="1079665" cy="1079665"/>
            <a:chOff x="5001440" y="2184504"/>
            <a:chExt cx="1509893" cy="1509893"/>
          </a:xfrm>
        </p:grpSpPr>
        <p:sp>
          <p:nvSpPr>
            <p:cNvPr id="12" name="Content Placeholder 2"/>
            <p:cNvSpPr txBox="1">
              <a:spLocks/>
            </p:cNvSpPr>
            <p:nvPr/>
          </p:nvSpPr>
          <p:spPr bwMode="gray">
            <a:xfrm>
              <a:off x="5202529" y="2838567"/>
              <a:ext cx="1099724" cy="619805"/>
            </a:xfrm>
            <a:prstGeom prst="rect">
              <a:avLst/>
            </a:prstGeom>
          </p:spPr>
          <p:txBody>
            <a:bodyPr vert="horz" wrap="none" lIns="27432" tIns="27432" rIns="27432" bIns="27432"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spcBef>
                  <a:spcPts val="0"/>
                </a:spcBef>
                <a:buNone/>
              </a:pPr>
              <a:r>
                <a:rPr lang="en-US" sz="2800" b="1" spc="-150" dirty="0"/>
                <a:t>1.6%</a:t>
              </a:r>
            </a:p>
          </p:txBody>
        </p:sp>
        <p:sp>
          <p:nvSpPr>
            <p:cNvPr id="13" name="Content Placeholder 2"/>
            <p:cNvSpPr txBox="1">
              <a:spLocks/>
            </p:cNvSpPr>
            <p:nvPr/>
          </p:nvSpPr>
          <p:spPr bwMode="gray">
            <a:xfrm>
              <a:off x="5309646" y="2398929"/>
              <a:ext cx="893481" cy="484223"/>
            </a:xfrm>
            <a:prstGeom prst="rect">
              <a:avLst/>
            </a:prstGeom>
          </p:spPr>
          <p:txBody>
            <a:bodyPr vert="horz" wrap="none" lIns="27432" tIns="27432" rIns="27432" bIns="27432"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ctr">
                <a:spcBef>
                  <a:spcPts val="0"/>
                </a:spcBef>
                <a:buNone/>
              </a:pPr>
              <a:r>
                <a:rPr lang="en-US" sz="2100" b="1" dirty="0">
                  <a:solidFill>
                    <a:schemeClr val="accent1"/>
                  </a:solidFill>
                </a:rPr>
                <a:t>GDP</a:t>
              </a:r>
              <a:endParaRPr lang="en-US" sz="4050" b="1" dirty="0">
                <a:solidFill>
                  <a:schemeClr val="accent1"/>
                </a:solidFill>
              </a:endParaRPr>
            </a:p>
          </p:txBody>
        </p:sp>
        <p:sp>
          <p:nvSpPr>
            <p:cNvPr id="14" name="Circle: Hollow 14"/>
            <p:cNvSpPr/>
            <p:nvPr/>
          </p:nvSpPr>
          <p:spPr>
            <a:xfrm>
              <a:off x="5001440" y="2184504"/>
              <a:ext cx="1509893" cy="1509893"/>
            </a:xfrm>
            <a:prstGeom prst="donut">
              <a:avLst>
                <a:gd name="adj" fmla="val 6361"/>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grpSp>
        <p:nvGrpSpPr>
          <p:cNvPr id="15" name="Group 14"/>
          <p:cNvGrpSpPr/>
          <p:nvPr/>
        </p:nvGrpSpPr>
        <p:grpSpPr>
          <a:xfrm>
            <a:off x="6333045" y="1479420"/>
            <a:ext cx="1542593" cy="1084959"/>
            <a:chOff x="6963912" y="2234744"/>
            <a:chExt cx="1587239" cy="1446612"/>
          </a:xfrm>
        </p:grpSpPr>
        <p:sp>
          <p:nvSpPr>
            <p:cNvPr id="16" name="Rectangle 15"/>
            <p:cNvSpPr/>
            <p:nvPr/>
          </p:nvSpPr>
          <p:spPr>
            <a:xfrm>
              <a:off x="6963912" y="2234744"/>
              <a:ext cx="1587238" cy="14395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7" name="Arrow: Pentagon 24"/>
            <p:cNvSpPr/>
            <p:nvPr/>
          </p:nvSpPr>
          <p:spPr>
            <a:xfrm rot="16200000">
              <a:off x="7539663" y="2669867"/>
              <a:ext cx="435738" cy="1587239"/>
            </a:xfrm>
            <a:prstGeom prst="homePlate">
              <a:avLst>
                <a:gd name="adj" fmla="val 309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18" name="Rectangle 17"/>
            <p:cNvSpPr/>
            <p:nvPr/>
          </p:nvSpPr>
          <p:spPr>
            <a:xfrm>
              <a:off x="7110388" y="2278833"/>
              <a:ext cx="1294287" cy="673005"/>
            </a:xfrm>
            <a:prstGeom prst="rect">
              <a:avLst/>
            </a:prstGeom>
          </p:spPr>
          <p:txBody>
            <a:bodyPr wrap="none" lIns="27432" tIns="27432" rIns="27432" bIns="27432">
              <a:spAutoFit/>
            </a:bodyPr>
            <a:lstStyle/>
            <a:p>
              <a:pPr marL="0" lvl="1" algn="ctr" fontAlgn="ctr">
                <a:lnSpc>
                  <a:spcPct val="90000"/>
                </a:lnSpc>
                <a:buClr>
                  <a:srgbClr val="337DBE"/>
                </a:buClr>
              </a:pPr>
              <a:r>
                <a:rPr lang="en-US" sz="1600" dirty="0">
                  <a:solidFill>
                    <a:schemeClr val="tx2">
                      <a:lumMod val="90000"/>
                      <a:lumOff val="10000"/>
                    </a:schemeClr>
                  </a:solidFill>
                </a:rPr>
                <a:t>Investment</a:t>
              </a:r>
              <a:br>
                <a:rPr lang="en-US" sz="1600" dirty="0">
                  <a:solidFill>
                    <a:schemeClr val="tx2">
                      <a:lumMod val="90000"/>
                      <a:lumOff val="10000"/>
                    </a:schemeClr>
                  </a:solidFill>
                </a:rPr>
              </a:br>
              <a:r>
                <a:rPr lang="en-US" sz="1600" dirty="0">
                  <a:solidFill>
                    <a:schemeClr val="tx2">
                      <a:lumMod val="90000"/>
                      <a:lumOff val="10000"/>
                    </a:schemeClr>
                  </a:solidFill>
                </a:rPr>
                <a:t>Growth</a:t>
              </a:r>
            </a:p>
          </p:txBody>
        </p:sp>
      </p:grpSp>
      <p:sp>
        <p:nvSpPr>
          <p:cNvPr id="19" name="Rectangle 18"/>
          <p:cNvSpPr/>
          <p:nvPr/>
        </p:nvSpPr>
        <p:spPr>
          <a:xfrm>
            <a:off x="948360" y="3244243"/>
            <a:ext cx="7251743" cy="100390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sp>
        <p:nvSpPr>
          <p:cNvPr id="20" name="Text Placeholder 4"/>
          <p:cNvSpPr txBox="1">
            <a:spLocks/>
          </p:cNvSpPr>
          <p:nvPr/>
        </p:nvSpPr>
        <p:spPr bwMode="gray">
          <a:xfrm>
            <a:off x="948359" y="2800707"/>
            <a:ext cx="7251741" cy="443535"/>
          </a:xfrm>
          <a:prstGeom prst="snip1Rect">
            <a:avLst>
              <a:gd name="adj" fmla="val 0"/>
            </a:avLst>
          </a:prstGeom>
          <a:solidFill>
            <a:schemeClr val="accent6"/>
          </a:solidFill>
          <a:ln w="28575" cap="flat" cmpd="sng" algn="ctr">
            <a:solidFill>
              <a:schemeClr val="accent6"/>
            </a:solidFill>
            <a:prstDash val="solid"/>
            <a:miter lim="800000"/>
            <a:headEnd type="none" w="med" len="med"/>
            <a:tailEnd type="none" w="med" len="med"/>
          </a:ln>
          <a:effectLst/>
        </p:spPr>
        <p:txBody>
          <a:bodyPr vert="horz" wrap="square" lIns="68572" tIns="0" rIns="68572"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b="0" dirty="0">
                <a:solidFill>
                  <a:schemeClr val="bg1"/>
                </a:solidFill>
                <a:latin typeface="+mn-lt"/>
              </a:rPr>
              <a:t>...Monetary vs. Fiscal Policy </a:t>
            </a:r>
          </a:p>
        </p:txBody>
      </p:sp>
      <p:sp>
        <p:nvSpPr>
          <p:cNvPr id="21" name="Content Placeholder 2"/>
          <p:cNvSpPr txBox="1">
            <a:spLocks/>
          </p:cNvSpPr>
          <p:nvPr/>
        </p:nvSpPr>
        <p:spPr bwMode="gray">
          <a:xfrm>
            <a:off x="1048166" y="3330722"/>
            <a:ext cx="7309254" cy="862287"/>
          </a:xfrm>
          <a:prstGeom prst="rect">
            <a:avLst/>
          </a:prstGeom>
        </p:spPr>
        <p:txBody>
          <a:bodyPr vert="horz" wrap="square" lIns="0" tIns="34290" rIns="0" bIns="34290" rtlCol="0">
            <a:sp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6688" lvl="1" indent="-166688" fontAlgn="ctr">
              <a:buClr>
                <a:schemeClr val="accent1"/>
              </a:buClr>
              <a:buFont typeface="Arial" panose="020B0604020202020204" pitchFamily="34" charset="0"/>
              <a:buChar char="•"/>
            </a:pPr>
            <a:r>
              <a:rPr lang="en-US" sz="1600" dirty="0">
                <a:solidFill>
                  <a:schemeClr val="accent6"/>
                </a:solidFill>
              </a:rPr>
              <a:t>Monetary:</a:t>
            </a:r>
            <a:r>
              <a:rPr lang="en-US" sz="1600" dirty="0">
                <a:solidFill>
                  <a:schemeClr val="accent2">
                    <a:lumMod val="75000"/>
                  </a:schemeClr>
                </a:solidFill>
              </a:rPr>
              <a:t> </a:t>
            </a:r>
            <a:r>
              <a:rPr lang="en-US" sz="1600" dirty="0"/>
              <a:t>Low interest rates mean insurers are struggling to meet interest rate guarantees for life insurance and annuities must diversify their investment portfolios</a:t>
            </a:r>
            <a:endParaRPr lang="en-US" sz="1800" dirty="0"/>
          </a:p>
          <a:p>
            <a:pPr marL="166688" lvl="1" indent="-166688" fontAlgn="ctr">
              <a:buClr>
                <a:schemeClr val="accent1"/>
              </a:buClr>
              <a:buFont typeface="Arial" panose="020B0604020202020204" pitchFamily="34" charset="0"/>
              <a:buChar char="•"/>
            </a:pPr>
            <a:r>
              <a:rPr lang="en-US" sz="1600" dirty="0">
                <a:solidFill>
                  <a:schemeClr val="accent6"/>
                </a:solidFill>
              </a:rPr>
              <a:t>Fiscal:</a:t>
            </a:r>
            <a:r>
              <a:rPr lang="en-US" sz="1600" dirty="0">
                <a:solidFill>
                  <a:schemeClr val="accent2">
                    <a:lumMod val="75000"/>
                  </a:schemeClr>
                </a:solidFill>
              </a:rPr>
              <a:t> </a:t>
            </a:r>
            <a:r>
              <a:rPr lang="en-US" sz="1600" dirty="0"/>
              <a:t>Supply-side debate heating up, i.e., tax reform</a:t>
            </a:r>
          </a:p>
        </p:txBody>
      </p:sp>
      <p:sp>
        <p:nvSpPr>
          <p:cNvPr id="22" name="Text Placeholder 15"/>
          <p:cNvSpPr txBox="1">
            <a:spLocks/>
          </p:cNvSpPr>
          <p:nvPr/>
        </p:nvSpPr>
        <p:spPr>
          <a:xfrm>
            <a:off x="378544" y="4297680"/>
            <a:ext cx="7680960" cy="311264"/>
          </a:xfrm>
          <a:prstGeom prst="rect">
            <a:avLst/>
          </a:prstGeom>
        </p:spPr>
        <p:txBody>
          <a:bodyPr lIns="0" tIns="0" rIns="0" bIns="0"/>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buNone/>
            </a:pPr>
            <a:r>
              <a:rPr lang="en-US" sz="800" baseline="30000" dirty="0"/>
              <a:t>*</a:t>
            </a:r>
            <a:r>
              <a:rPr lang="en-US" sz="800" dirty="0"/>
              <a:t> The Peterson Institute for International Economics</a:t>
            </a:r>
          </a:p>
        </p:txBody>
      </p:sp>
    </p:spTree>
    <p:extLst>
      <p:ext uri="{BB962C8B-B14F-4D97-AF65-F5344CB8AC3E}">
        <p14:creationId xmlns:p14="http://schemas.microsoft.com/office/powerpoint/2010/main" val="41176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75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250"/>
                            </p:stCondLst>
                            <p:childTnLst>
                              <p:par>
                                <p:cTn id="25" presetID="42" presetClass="entr" presetSubtype="0" fill="hold" grpId="0"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5250"/>
                            </p:stCondLst>
                            <p:childTnLst>
                              <p:par>
                                <p:cTn id="42" presetID="42" presetClass="entr" presetSubtype="0" fill="hold" grpId="0" nodeType="after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7250"/>
                            </p:stCondLst>
                            <p:childTnLst>
                              <p:par>
                                <p:cTn id="48" presetID="22" presetClass="entr" presetSubtype="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childTnLst>
                          </p:cTn>
                        </p:par>
                        <p:par>
                          <p:cTn id="51" fill="hold">
                            <p:stCondLst>
                              <p:cond delay="775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9" grpId="0" animBg="1"/>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061" y="3338208"/>
            <a:ext cx="667430" cy="671038"/>
          </a:xfrm>
          <a:prstGeom prst="rect">
            <a:avLst/>
          </a:prstGeom>
        </p:spPr>
      </p:pic>
      <p:grpSp>
        <p:nvGrpSpPr>
          <p:cNvPr id="4" name="Group 3"/>
          <p:cNvGrpSpPr/>
          <p:nvPr/>
        </p:nvGrpSpPr>
        <p:grpSpPr>
          <a:xfrm>
            <a:off x="2087816" y="3278940"/>
            <a:ext cx="800234" cy="727485"/>
            <a:chOff x="1785755" y="3631877"/>
            <a:chExt cx="1066978" cy="1066978"/>
          </a:xfrm>
        </p:grpSpPr>
        <p:sp>
          <p:nvSpPr>
            <p:cNvPr id="5" name="Oval 4"/>
            <p:cNvSpPr/>
            <p:nvPr/>
          </p:nvSpPr>
          <p:spPr>
            <a:xfrm>
              <a:off x="1827150" y="3695945"/>
              <a:ext cx="984189" cy="984189"/>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a:lnSpc>
                  <a:spcPct val="90000"/>
                </a:lnSpc>
              </a:pPr>
              <a:r>
                <a:rPr lang="en-US" sz="2550" b="1" dirty="0">
                  <a:solidFill>
                    <a:schemeClr val="tx1"/>
                  </a:solidFill>
                </a:rPr>
                <a:t>TPP</a:t>
              </a:r>
            </a:p>
          </p:txBody>
        </p:sp>
        <p:sp>
          <p:nvSpPr>
            <p:cNvPr id="6" name="&quot;Not Allowed&quot; Symbol 23"/>
            <p:cNvSpPr/>
            <p:nvPr/>
          </p:nvSpPr>
          <p:spPr>
            <a:xfrm>
              <a:off x="1785755" y="3631877"/>
              <a:ext cx="1066978" cy="1066978"/>
            </a:xfrm>
            <a:prstGeom prst="noSmoking">
              <a:avLst>
                <a:gd name="adj" fmla="val 62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pPr>
              <a:endParaRPr lang="en-US" sz="1500" b="1" dirty="0">
                <a:solidFill>
                  <a:schemeClr val="bg1"/>
                </a:solidFill>
              </a:endParaRPr>
            </a:p>
          </p:txBody>
        </p:sp>
      </p:grpSp>
      <p:sp>
        <p:nvSpPr>
          <p:cNvPr id="7" name="Arrow: Right 9"/>
          <p:cNvSpPr/>
          <p:nvPr/>
        </p:nvSpPr>
        <p:spPr>
          <a:xfrm flipH="1">
            <a:off x="820737" y="863845"/>
            <a:ext cx="3691731" cy="544219"/>
          </a:xfrm>
          <a:prstGeom prst="rightArrow">
            <a:avLst>
              <a:gd name="adj1" fmla="val 57273"/>
              <a:gd name="adj2" fmla="val 50000"/>
            </a:avLst>
          </a:prstGeom>
          <a:solidFill>
            <a:schemeClr val="accent3"/>
          </a:solidFill>
          <a:ln w="28575" cap="flat" cmpd="sng" algn="ctr">
            <a:no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2000" dirty="0">
                <a:solidFill>
                  <a:schemeClr val="bg1"/>
                </a:solidFill>
              </a:rPr>
              <a:t>Globalization</a:t>
            </a:r>
          </a:p>
        </p:txBody>
      </p:sp>
      <p:sp>
        <p:nvSpPr>
          <p:cNvPr id="8" name="Text Placeholder 4"/>
          <p:cNvSpPr txBox="1">
            <a:spLocks/>
          </p:cNvSpPr>
          <p:nvPr/>
        </p:nvSpPr>
        <p:spPr bwMode="gray">
          <a:xfrm>
            <a:off x="5969902" y="1546237"/>
            <a:ext cx="2389984" cy="814652"/>
          </a:xfrm>
          <a:prstGeom prst="snip1Rect">
            <a:avLst>
              <a:gd name="adj" fmla="val 0"/>
            </a:avLst>
          </a:prstGeom>
          <a:solidFill>
            <a:schemeClr val="accent4"/>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0" b="0" dirty="0">
                <a:solidFill>
                  <a:schemeClr val="bg1"/>
                </a:solidFill>
                <a:latin typeface="+mn-lt"/>
              </a:rPr>
              <a:t>Global Trends Impacting</a:t>
            </a:r>
            <a:br>
              <a:rPr lang="en-US" sz="1800" b="0" dirty="0">
                <a:solidFill>
                  <a:schemeClr val="bg1"/>
                </a:solidFill>
                <a:latin typeface="+mn-lt"/>
              </a:rPr>
            </a:br>
            <a:r>
              <a:rPr lang="en-US" sz="1800" b="0" dirty="0">
                <a:solidFill>
                  <a:schemeClr val="bg1"/>
                </a:solidFill>
                <a:latin typeface="+mn-lt"/>
              </a:rPr>
              <a:t>Domestic Market</a:t>
            </a:r>
          </a:p>
        </p:txBody>
      </p:sp>
      <p:sp>
        <p:nvSpPr>
          <p:cNvPr id="9" name="Arrow: Right 18"/>
          <p:cNvSpPr/>
          <p:nvPr/>
        </p:nvSpPr>
        <p:spPr>
          <a:xfrm>
            <a:off x="4645142" y="863845"/>
            <a:ext cx="3714744" cy="544219"/>
          </a:xfrm>
          <a:prstGeom prst="rightArrow">
            <a:avLst>
              <a:gd name="adj1" fmla="val 57273"/>
              <a:gd name="adj2" fmla="val 50000"/>
            </a:avLst>
          </a:prstGeom>
          <a:solidFill>
            <a:srgbClr val="F62C60"/>
          </a:solidFill>
          <a:ln w="28575" cap="flat" cmpd="sng" algn="ctr">
            <a:no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sz="2000" dirty="0">
                <a:solidFill>
                  <a:schemeClr val="bg1"/>
                </a:solidFill>
              </a:rPr>
              <a:t>Geopolitical Polarization</a:t>
            </a:r>
          </a:p>
        </p:txBody>
      </p:sp>
      <p:sp>
        <p:nvSpPr>
          <p:cNvPr id="10" name="Text Placeholder 4"/>
          <p:cNvSpPr txBox="1">
            <a:spLocks/>
          </p:cNvSpPr>
          <p:nvPr/>
        </p:nvSpPr>
        <p:spPr bwMode="gray">
          <a:xfrm>
            <a:off x="3395320" y="1546237"/>
            <a:ext cx="2389984" cy="814652"/>
          </a:xfrm>
          <a:prstGeom prst="snip1Rect">
            <a:avLst>
              <a:gd name="adj" fmla="val 0"/>
            </a:avLst>
          </a:prstGeom>
          <a:solidFill>
            <a:srgbClr val="808080"/>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0" b="0" dirty="0">
                <a:solidFill>
                  <a:schemeClr val="bg1"/>
                </a:solidFill>
                <a:latin typeface="+mn-lt"/>
              </a:rPr>
              <a:t>Regional</a:t>
            </a:r>
            <a:br>
              <a:rPr lang="en-US" sz="1800" b="0" dirty="0">
                <a:solidFill>
                  <a:schemeClr val="bg1"/>
                </a:solidFill>
                <a:latin typeface="+mn-lt"/>
              </a:rPr>
            </a:br>
            <a:r>
              <a:rPr lang="en-US" sz="1800" b="0" dirty="0">
                <a:solidFill>
                  <a:schemeClr val="bg1"/>
                </a:solidFill>
                <a:latin typeface="+mn-lt"/>
              </a:rPr>
              <a:t>Tensions </a:t>
            </a:r>
          </a:p>
        </p:txBody>
      </p:sp>
      <p:sp>
        <p:nvSpPr>
          <p:cNvPr id="11" name="Text Placeholder 4"/>
          <p:cNvSpPr txBox="1">
            <a:spLocks/>
          </p:cNvSpPr>
          <p:nvPr/>
        </p:nvSpPr>
        <p:spPr bwMode="gray">
          <a:xfrm>
            <a:off x="820738" y="1546237"/>
            <a:ext cx="2389984" cy="814652"/>
          </a:xfrm>
          <a:prstGeom prst="snip1Rect">
            <a:avLst>
              <a:gd name="adj" fmla="val 0"/>
            </a:avLst>
          </a:prstGeom>
          <a:solidFill>
            <a:srgbClr val="337DBE"/>
          </a:solidFill>
          <a:ln w="28575" cap="flat" cmpd="sng" algn="ctr">
            <a:noFill/>
            <a:prstDash val="solid"/>
            <a:miter lim="800000"/>
            <a:headEnd type="none" w="med" len="med"/>
            <a:tailEnd type="none" w="med" len="med"/>
          </a:ln>
          <a:effectLst/>
        </p:spPr>
        <p:txBody>
          <a:bodyPr vert="horz" wrap="square" lIns="68572" tIns="34286" rIns="68572" bIns="6858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0" b="0" dirty="0">
                <a:solidFill>
                  <a:schemeClr val="bg1"/>
                </a:solidFill>
                <a:latin typeface="+mn-lt"/>
              </a:rPr>
              <a:t>Rise of Nationalism</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061" y="2531660"/>
            <a:ext cx="667430" cy="671038"/>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4219" y="2531660"/>
            <a:ext cx="667430" cy="671038"/>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3379" y="2587240"/>
            <a:ext cx="1377242" cy="1379327"/>
          </a:xfrm>
          <a:prstGeom prst="rect">
            <a:avLst/>
          </a:prstGeom>
        </p:spPr>
      </p:pic>
      <p:grpSp>
        <p:nvGrpSpPr>
          <p:cNvPr id="15" name="Group 14"/>
          <p:cNvGrpSpPr/>
          <p:nvPr/>
        </p:nvGrpSpPr>
        <p:grpSpPr>
          <a:xfrm>
            <a:off x="4133172" y="2482111"/>
            <a:ext cx="252957" cy="345413"/>
            <a:chOff x="3798888" y="2259013"/>
            <a:chExt cx="1549400" cy="2327275"/>
          </a:xfrm>
        </p:grpSpPr>
        <p:sp>
          <p:nvSpPr>
            <p:cNvPr id="16"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7"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grpSp>
      <p:grpSp>
        <p:nvGrpSpPr>
          <p:cNvPr id="18" name="Group 17"/>
          <p:cNvGrpSpPr/>
          <p:nvPr/>
        </p:nvGrpSpPr>
        <p:grpSpPr>
          <a:xfrm>
            <a:off x="4645144" y="2773964"/>
            <a:ext cx="252957" cy="345413"/>
            <a:chOff x="3798888" y="2259013"/>
            <a:chExt cx="1549400" cy="2327275"/>
          </a:xfrm>
        </p:grpSpPr>
        <p:sp>
          <p:nvSpPr>
            <p:cNvPr id="19"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20"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grpSp>
      <p:grpSp>
        <p:nvGrpSpPr>
          <p:cNvPr id="21" name="Group 20"/>
          <p:cNvGrpSpPr/>
          <p:nvPr/>
        </p:nvGrpSpPr>
        <p:grpSpPr>
          <a:xfrm>
            <a:off x="5106057" y="2672087"/>
            <a:ext cx="252957" cy="345413"/>
            <a:chOff x="3798888" y="2259013"/>
            <a:chExt cx="1549400" cy="2327275"/>
          </a:xfrm>
        </p:grpSpPr>
        <p:sp>
          <p:nvSpPr>
            <p:cNvPr id="22" name="Freeform 5"/>
            <p:cNvSpPr>
              <a:spLocks/>
            </p:cNvSpPr>
            <p:nvPr/>
          </p:nvSpPr>
          <p:spPr bwMode="auto">
            <a:xfrm>
              <a:off x="3798888" y="2259013"/>
              <a:ext cx="1549400" cy="2327275"/>
            </a:xfrm>
            <a:custGeom>
              <a:avLst/>
              <a:gdLst>
                <a:gd name="T0" fmla="*/ 363 w 363"/>
                <a:gd name="T1" fmla="*/ 181 h 547"/>
                <a:gd name="T2" fmla="*/ 182 w 363"/>
                <a:gd name="T3" fmla="*/ 547 h 547"/>
                <a:gd name="T4" fmla="*/ 0 w 363"/>
                <a:gd name="T5" fmla="*/ 181 h 547"/>
                <a:gd name="T6" fmla="*/ 182 w 363"/>
                <a:gd name="T7" fmla="*/ 0 h 547"/>
                <a:gd name="T8" fmla="*/ 363 w 363"/>
                <a:gd name="T9" fmla="*/ 181 h 547"/>
              </a:gdLst>
              <a:ahLst/>
              <a:cxnLst>
                <a:cxn ang="0">
                  <a:pos x="T0" y="T1"/>
                </a:cxn>
                <a:cxn ang="0">
                  <a:pos x="T2" y="T3"/>
                </a:cxn>
                <a:cxn ang="0">
                  <a:pos x="T4" y="T5"/>
                </a:cxn>
                <a:cxn ang="0">
                  <a:pos x="T6" y="T7"/>
                </a:cxn>
                <a:cxn ang="0">
                  <a:pos x="T8" y="T9"/>
                </a:cxn>
              </a:cxnLst>
              <a:rect l="0" t="0" r="r" b="b"/>
              <a:pathLst>
                <a:path w="363" h="547">
                  <a:moveTo>
                    <a:pt x="363" y="181"/>
                  </a:moveTo>
                  <a:cubicBezTo>
                    <a:pt x="363" y="281"/>
                    <a:pt x="182" y="547"/>
                    <a:pt x="182" y="547"/>
                  </a:cubicBezTo>
                  <a:cubicBezTo>
                    <a:pt x="182" y="547"/>
                    <a:pt x="0" y="281"/>
                    <a:pt x="0" y="181"/>
                  </a:cubicBezTo>
                  <a:cubicBezTo>
                    <a:pt x="0" y="81"/>
                    <a:pt x="82" y="0"/>
                    <a:pt x="182" y="0"/>
                  </a:cubicBezTo>
                  <a:cubicBezTo>
                    <a:pt x="282" y="0"/>
                    <a:pt x="363" y="81"/>
                    <a:pt x="363" y="181"/>
                  </a:cubicBezTo>
                  <a:close/>
                </a:path>
              </a:pathLst>
            </a:custGeom>
            <a:solidFill>
              <a:srgbClr val="FF0000"/>
            </a:solidFill>
            <a:ln w="17463" cap="flat">
              <a:noFill/>
              <a:prstDash val="solid"/>
              <a:miter lim="800000"/>
              <a:headEnd/>
              <a:tailEnd/>
            </a:ln>
            <a:effectLst>
              <a:outerShdw blurRad="50800" dist="38100" dir="5400000" algn="t" rotWithShape="0">
                <a:prstClr val="black">
                  <a:alpha val="8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23" name="Oval 6"/>
            <p:cNvSpPr>
              <a:spLocks noChangeArrowheads="1"/>
            </p:cNvSpPr>
            <p:nvPr/>
          </p:nvSpPr>
          <p:spPr bwMode="auto">
            <a:xfrm>
              <a:off x="3987800" y="2454275"/>
              <a:ext cx="1173163" cy="1166813"/>
            </a:xfrm>
            <a:prstGeom prst="ellipse">
              <a:avLst/>
            </a:prstGeom>
            <a:gradFill>
              <a:gsLst>
                <a:gs pos="0">
                  <a:srgbClr val="FF8181"/>
                </a:gs>
                <a:gs pos="100000">
                  <a:srgbClr val="FFCDCD"/>
                </a:gs>
              </a:gsLst>
              <a:lin ang="5400000" scaled="1"/>
            </a:gradFill>
            <a:ln w="17463"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grpSp>
      <p:sp>
        <p:nvSpPr>
          <p:cNvPr id="24" name="Text Placeholder 4"/>
          <p:cNvSpPr txBox="1">
            <a:spLocks/>
          </p:cNvSpPr>
          <p:nvPr/>
        </p:nvSpPr>
        <p:spPr bwMode="gray">
          <a:xfrm>
            <a:off x="5981192" y="2538026"/>
            <a:ext cx="2378694" cy="263601"/>
          </a:xfrm>
          <a:prstGeom prst="snip1Rect">
            <a:avLst>
              <a:gd name="adj" fmla="val 0"/>
            </a:avLst>
          </a:prstGeom>
          <a:solidFill>
            <a:schemeClr val="accent4">
              <a:lumMod val="60000"/>
              <a:lumOff val="40000"/>
            </a:schemeClr>
          </a:solidFill>
          <a:ln w="28575" cap="flat" cmpd="sng" algn="ctr">
            <a:noFill/>
            <a:prstDash val="solid"/>
            <a:miter lim="800000"/>
            <a:headEnd type="none" w="med" len="med"/>
            <a:tailEnd type="none" w="med" len="med"/>
          </a:ln>
          <a:effectLst/>
        </p:spPr>
        <p:txBody>
          <a:bodyPr vert="horz" wrap="square" lIns="68572" tIns="0" rIns="68572"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dirty="0">
                <a:solidFill>
                  <a:schemeClr val="tx1"/>
                </a:solidFill>
                <a:latin typeface="+mn-lt"/>
              </a:rPr>
              <a:t>Regulatory Trends</a:t>
            </a:r>
          </a:p>
        </p:txBody>
      </p:sp>
      <p:sp>
        <p:nvSpPr>
          <p:cNvPr id="25" name="Text Placeholder 4"/>
          <p:cNvSpPr txBox="1">
            <a:spLocks/>
          </p:cNvSpPr>
          <p:nvPr/>
        </p:nvSpPr>
        <p:spPr bwMode="gray">
          <a:xfrm>
            <a:off x="5981192" y="2910638"/>
            <a:ext cx="2378694" cy="263601"/>
          </a:xfrm>
          <a:prstGeom prst="snip1Rect">
            <a:avLst>
              <a:gd name="adj" fmla="val 0"/>
            </a:avLst>
          </a:prstGeom>
          <a:solidFill>
            <a:schemeClr val="accent4">
              <a:lumMod val="20000"/>
              <a:lumOff val="80000"/>
            </a:schemeClr>
          </a:solidFill>
          <a:ln w="28575" cap="flat" cmpd="sng" algn="ctr">
            <a:noFill/>
            <a:prstDash val="solid"/>
            <a:miter lim="800000"/>
            <a:headEnd type="none" w="med" len="med"/>
            <a:tailEnd type="none" w="med" len="med"/>
          </a:ln>
          <a:effectLst/>
        </p:spPr>
        <p:txBody>
          <a:bodyPr vert="horz" wrap="square" lIns="68572" tIns="0" rIns="68572"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b="0" dirty="0">
                <a:solidFill>
                  <a:schemeClr val="tx1"/>
                </a:solidFill>
                <a:latin typeface="+mn-lt"/>
              </a:rPr>
              <a:t>"Conduct of Business"</a:t>
            </a:r>
          </a:p>
        </p:txBody>
      </p:sp>
      <p:sp>
        <p:nvSpPr>
          <p:cNvPr id="26" name="Text Placeholder 4"/>
          <p:cNvSpPr txBox="1">
            <a:spLocks/>
          </p:cNvSpPr>
          <p:nvPr/>
        </p:nvSpPr>
        <p:spPr bwMode="gray">
          <a:xfrm>
            <a:off x="5981192" y="3283250"/>
            <a:ext cx="2378694" cy="263601"/>
          </a:xfrm>
          <a:prstGeom prst="snip1Rect">
            <a:avLst>
              <a:gd name="adj" fmla="val 0"/>
            </a:avLst>
          </a:prstGeom>
          <a:solidFill>
            <a:schemeClr val="accent4">
              <a:lumMod val="20000"/>
              <a:lumOff val="80000"/>
            </a:schemeClr>
          </a:solidFill>
          <a:ln w="28575" cap="flat" cmpd="sng" algn="ctr">
            <a:noFill/>
            <a:prstDash val="solid"/>
            <a:miter lim="800000"/>
            <a:headEnd type="none" w="med" len="med"/>
            <a:tailEnd type="none" w="med" len="med"/>
          </a:ln>
          <a:effectLst/>
        </p:spPr>
        <p:txBody>
          <a:bodyPr vert="horz" wrap="square" lIns="68572" tIns="0" rIns="68572"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b="0" dirty="0">
                <a:solidFill>
                  <a:schemeClr val="tx1"/>
                </a:solidFill>
                <a:latin typeface="+mn-lt"/>
              </a:rPr>
              <a:t>Capital / Solvency</a:t>
            </a:r>
          </a:p>
        </p:txBody>
      </p:sp>
      <p:sp>
        <p:nvSpPr>
          <p:cNvPr id="27" name="Text Placeholder 4"/>
          <p:cNvSpPr txBox="1">
            <a:spLocks/>
          </p:cNvSpPr>
          <p:nvPr/>
        </p:nvSpPr>
        <p:spPr bwMode="gray">
          <a:xfrm>
            <a:off x="5981192" y="3655862"/>
            <a:ext cx="2378694" cy="263601"/>
          </a:xfrm>
          <a:prstGeom prst="snip1Rect">
            <a:avLst>
              <a:gd name="adj" fmla="val 0"/>
            </a:avLst>
          </a:prstGeom>
          <a:solidFill>
            <a:schemeClr val="accent4">
              <a:lumMod val="20000"/>
              <a:lumOff val="80000"/>
            </a:schemeClr>
          </a:solidFill>
          <a:ln w="28575" cap="flat" cmpd="sng" algn="ctr">
            <a:noFill/>
            <a:prstDash val="solid"/>
            <a:miter lim="800000"/>
            <a:headEnd type="none" w="med" len="med"/>
            <a:tailEnd type="none" w="med" len="med"/>
          </a:ln>
          <a:effectLst/>
        </p:spPr>
        <p:txBody>
          <a:bodyPr vert="horz" wrap="square" lIns="68572" tIns="0" rIns="68572" bIns="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200" b="0" dirty="0">
                <a:solidFill>
                  <a:schemeClr val="tx1"/>
                </a:solidFill>
                <a:latin typeface="+mn-lt"/>
              </a:rPr>
              <a:t>Dodd-Frank</a:t>
            </a:r>
          </a:p>
        </p:txBody>
      </p:sp>
      <p:sp>
        <p:nvSpPr>
          <p:cNvPr id="29" name="Text Placeholder 15"/>
          <p:cNvSpPr txBox="1">
            <a:spLocks/>
          </p:cNvSpPr>
          <p:nvPr/>
        </p:nvSpPr>
        <p:spPr>
          <a:xfrm>
            <a:off x="378544" y="4297680"/>
            <a:ext cx="7680960" cy="311264"/>
          </a:xfrm>
          <a:prstGeom prst="rect">
            <a:avLst/>
          </a:prstGeom>
        </p:spPr>
        <p:txBody>
          <a:bodyPr lIns="0" tIns="0" rIns="0" bIns="0"/>
          <a:lstStyle>
            <a:lvl1pPr marL="176213" indent="-176213" algn="l" defTabSz="914400" rtl="0" eaLnBrk="1" latinLnBrk="0" hangingPunct="1">
              <a:spcBef>
                <a:spcPts val="0"/>
              </a:spcBef>
              <a:spcAft>
                <a:spcPts val="1000"/>
              </a:spcAft>
              <a:buClr>
                <a:schemeClr val="accent1"/>
              </a:buClr>
              <a:buSzPct val="100000"/>
              <a:buFont typeface="Arial" pitchFamily="34" charset="0"/>
              <a:buChar char="•"/>
              <a:defRPr sz="2400" b="0" kern="1200">
                <a:solidFill>
                  <a:schemeClr val="tx2"/>
                </a:solidFill>
                <a:latin typeface="+mn-lt"/>
                <a:ea typeface="+mn-ea"/>
                <a:cs typeface="Times New Roman" pitchFamily="18" charset="0"/>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2000" b="0" kern="1200" dirty="0" smtClean="0">
                <a:solidFill>
                  <a:schemeClr val="tx2"/>
                </a:solidFill>
                <a:latin typeface="+mn-lt"/>
                <a:ea typeface="+mn-ea"/>
                <a:cs typeface="+mn-cs"/>
              </a:defRPr>
            </a:lvl2pPr>
            <a:lvl3pPr marL="341313" indent="-188913"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dirty="0" smtClean="0">
                <a:solidFill>
                  <a:schemeClr val="tx2"/>
                </a:solidFill>
                <a:latin typeface="+mn-lt"/>
                <a:ea typeface="+mn-ea"/>
                <a:cs typeface="Times New Roman" pitchFamily="18" charset="0"/>
              </a:defRPr>
            </a:lvl3pPr>
            <a:lvl4pPr marL="431800" indent="-127000" algn="l" defTabSz="914400" rtl="0" eaLnBrk="1" latinLnBrk="0" hangingPunct="1">
              <a:spcBef>
                <a:spcPts val="0"/>
              </a:spcBef>
              <a:spcAft>
                <a:spcPts val="1000"/>
              </a:spcAft>
              <a:buClr>
                <a:schemeClr val="accent1"/>
              </a:buClr>
              <a:buSzPct val="100000"/>
              <a:buFont typeface="Arial" panose="020B0604020202020204" pitchFamily="34" charset="0"/>
              <a:buChar char="◦"/>
              <a:defRPr lang="en-US" sz="2400" b="0" kern="1200" baseline="0" dirty="0" smtClean="0">
                <a:solidFill>
                  <a:schemeClr val="tx2"/>
                </a:solidFill>
                <a:latin typeface="+mn-lt"/>
                <a:ea typeface="+mn-ea"/>
                <a:cs typeface="Times New Roman" pitchFamily="18" charset="0"/>
              </a:defRPr>
            </a:lvl4pPr>
            <a:lvl5pPr marL="628650" indent="-171450" algn="l" defTabSz="798513" rtl="0" eaLnBrk="1" latinLnBrk="0" hangingPunct="1">
              <a:spcBef>
                <a:spcPts val="0"/>
              </a:spcBef>
              <a:spcAft>
                <a:spcPts val="1000"/>
              </a:spcAft>
              <a:buClr>
                <a:schemeClr val="accent1"/>
              </a:buClr>
              <a:buSzPct val="100000"/>
              <a:buFont typeface="Arial" panose="020B0604020202020204" pitchFamily="34" charset="0"/>
              <a:buChar char="−"/>
              <a:tabLst/>
              <a:defRPr lang="en-US" sz="2400" b="0" kern="1200" baseline="0" dirty="0" smtClean="0">
                <a:solidFill>
                  <a:schemeClr val="tx2"/>
                </a:solidFill>
                <a:latin typeface="+mn-lt"/>
                <a:ea typeface="+mn-ea"/>
                <a:cs typeface="Times New Roman" pitchFamily="18" charset="0"/>
              </a:defRPr>
            </a:lvl5pPr>
            <a:lvl6pPr marL="803275" indent="-244475" algn="l" defTabSz="914400" rtl="0" eaLnBrk="1" latinLnBrk="0" hangingPunct="1">
              <a:spcBef>
                <a:spcPts val="0"/>
              </a:spcBef>
              <a:spcAft>
                <a:spcPts val="1000"/>
              </a:spcAft>
              <a:buClr>
                <a:schemeClr val="accent1"/>
              </a:buClr>
              <a:buFont typeface="Verdana" panose="020B0604030504040204" pitchFamily="34" charset="0"/>
              <a:buChar char="−"/>
              <a:defRPr sz="2400" b="0" kern="1200" baseline="0">
                <a:solidFill>
                  <a:schemeClr val="tx2"/>
                </a:solidFill>
                <a:latin typeface="+mn-lt"/>
                <a:ea typeface="+mn-ea"/>
                <a:cs typeface="Times New Roman" pitchFamily="18" charset="0"/>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None/>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indent="0">
              <a:buNone/>
            </a:pPr>
            <a:r>
              <a:rPr lang="en-US" sz="800" baseline="30000" dirty="0"/>
              <a:t>*</a:t>
            </a:r>
            <a:r>
              <a:rPr lang="en-US" sz="800" dirty="0"/>
              <a:t> Mainland purchases of insurance and related investment policies in the nine months ended September 2016 surged to a record high.</a:t>
            </a:r>
          </a:p>
        </p:txBody>
      </p:sp>
    </p:spTree>
    <p:extLst>
      <p:ext uri="{BB962C8B-B14F-4D97-AF65-F5344CB8AC3E}">
        <p14:creationId xmlns:p14="http://schemas.microsoft.com/office/powerpoint/2010/main" val="3750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par>
                          <p:cTn id="11" fill="hold">
                            <p:stCondLst>
                              <p:cond delay="1000"/>
                            </p:stCondLst>
                            <p:childTnLst>
                              <p:par>
                                <p:cTn id="12" presetID="53" presetClass="entr" presetSubtype="16" fill="hold" grpId="0" nodeType="afterEffect">
                                  <p:stCondLst>
                                    <p:cond delay="10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750" fill="hold"/>
                                        <p:tgtEl>
                                          <p:spTgt spid="11"/>
                                        </p:tgtEl>
                                        <p:attrNameLst>
                                          <p:attrName>ppt_w</p:attrName>
                                        </p:attrNameLst>
                                      </p:cBhvr>
                                      <p:tavLst>
                                        <p:tav tm="0">
                                          <p:val>
                                            <p:fltVal val="0"/>
                                          </p:val>
                                        </p:tav>
                                        <p:tav tm="100000">
                                          <p:val>
                                            <p:strVal val="#ppt_w"/>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Effect transition="in" filter="fade">
                                      <p:cBhvr>
                                        <p:cTn id="16" dur="750"/>
                                        <p:tgtEl>
                                          <p:spTgt spid="11"/>
                                        </p:tgtEl>
                                      </p:cBhvr>
                                    </p:animEffect>
                                  </p:childTnLst>
                                </p:cTn>
                              </p:par>
                            </p:childTnLst>
                          </p:cTn>
                        </p:par>
                        <p:par>
                          <p:cTn id="17" fill="hold">
                            <p:stCondLst>
                              <p:cond delay="2750"/>
                            </p:stCondLst>
                            <p:childTnLst>
                              <p:par>
                                <p:cTn id="18" presetID="1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p:tgtEl>
                                          <p:spTgt spid="12"/>
                                        </p:tgtEl>
                                        <p:attrNameLst>
                                          <p:attrName>ppt_y</p:attrName>
                                        </p:attrNameLst>
                                      </p:cBhvr>
                                      <p:tavLst>
                                        <p:tav tm="0">
                                          <p:val>
                                            <p:strVal val="#ppt_y-#ppt_h*1.125000"/>
                                          </p:val>
                                        </p:tav>
                                        <p:tav tm="100000">
                                          <p:val>
                                            <p:strVal val="#ppt_y"/>
                                          </p:val>
                                        </p:tav>
                                      </p:tavLst>
                                    </p:anim>
                                    <p:animEffect transition="in" filter="wipe(down)">
                                      <p:cBhvr>
                                        <p:cTn id="21" dur="1000"/>
                                        <p:tgtEl>
                                          <p:spTgt spid="12"/>
                                        </p:tgtEl>
                                      </p:cBhvr>
                                    </p:animEffect>
                                  </p:childTnLst>
                                </p:cTn>
                              </p:par>
                              <p:par>
                                <p:cTn id="22" presetID="1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p:tgtEl>
                                          <p:spTgt spid="13"/>
                                        </p:tgtEl>
                                        <p:attrNameLst>
                                          <p:attrName>ppt_y</p:attrName>
                                        </p:attrNameLst>
                                      </p:cBhvr>
                                      <p:tavLst>
                                        <p:tav tm="0">
                                          <p:val>
                                            <p:strVal val="#ppt_y-#ppt_h*1.125000"/>
                                          </p:val>
                                        </p:tav>
                                        <p:tav tm="100000">
                                          <p:val>
                                            <p:strVal val="#ppt_y"/>
                                          </p:val>
                                        </p:tav>
                                      </p:tavLst>
                                    </p:anim>
                                    <p:animEffect transition="in" filter="wipe(down)">
                                      <p:cBhvr>
                                        <p:cTn id="25" dur="1000"/>
                                        <p:tgtEl>
                                          <p:spTgt spid="13"/>
                                        </p:tgtEl>
                                      </p:cBhvr>
                                    </p:animEffect>
                                  </p:childTnLst>
                                </p:cTn>
                              </p:par>
                              <p:par>
                                <p:cTn id="26" presetID="12" presetClass="entr" presetSubtype="1"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ppt_h*1.125000"/>
                                          </p:val>
                                        </p:tav>
                                        <p:tav tm="100000">
                                          <p:val>
                                            <p:strVal val="#ppt_y"/>
                                          </p:val>
                                        </p:tav>
                                      </p:tavLst>
                                    </p:anim>
                                    <p:animEffect transition="in" filter="wipe(down)">
                                      <p:cBhvr>
                                        <p:cTn id="29" dur="1000"/>
                                        <p:tgtEl>
                                          <p:spTgt spid="3"/>
                                        </p:tgtEl>
                                      </p:cBhvr>
                                    </p:animEffect>
                                  </p:childTnLst>
                                </p:cTn>
                              </p:par>
                              <p:par>
                                <p:cTn id="30" presetID="12" presetClass="entr" presetSubtype="1"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1000"/>
                                        <p:tgtEl>
                                          <p:spTgt spid="4"/>
                                        </p:tgtEl>
                                        <p:attrNameLst>
                                          <p:attrName>ppt_y</p:attrName>
                                        </p:attrNameLst>
                                      </p:cBhvr>
                                      <p:tavLst>
                                        <p:tav tm="0">
                                          <p:val>
                                            <p:strVal val="#ppt_y-#ppt_h*1.125000"/>
                                          </p:val>
                                        </p:tav>
                                        <p:tav tm="100000">
                                          <p:val>
                                            <p:strVal val="#ppt_y"/>
                                          </p:val>
                                        </p:tav>
                                      </p:tavLst>
                                    </p:anim>
                                    <p:animEffect transition="in" filter="wipe(down)">
                                      <p:cBhvr>
                                        <p:cTn id="33" dur="1000"/>
                                        <p:tgtEl>
                                          <p:spTgt spid="4"/>
                                        </p:tgtEl>
                                      </p:cBhvr>
                                    </p:animEffect>
                                  </p:childTnLst>
                                </p:cTn>
                              </p:par>
                            </p:childTnLst>
                          </p:cTn>
                        </p:par>
                        <p:par>
                          <p:cTn id="34" fill="hold">
                            <p:stCondLst>
                              <p:cond delay="3750"/>
                            </p:stCondLst>
                            <p:childTnLst>
                              <p:par>
                                <p:cTn id="35" presetID="12" presetClass="entr" presetSubtype="8" fill="hold" grpId="0" nodeType="after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750"/>
                                        <p:tgtEl>
                                          <p:spTgt spid="10"/>
                                        </p:tgtEl>
                                        <p:attrNameLst>
                                          <p:attrName>ppt_x</p:attrName>
                                        </p:attrNameLst>
                                      </p:cBhvr>
                                      <p:tavLst>
                                        <p:tav tm="0">
                                          <p:val>
                                            <p:strVal val="#ppt_x-#ppt_w*1.125000"/>
                                          </p:val>
                                        </p:tav>
                                        <p:tav tm="100000">
                                          <p:val>
                                            <p:strVal val="#ppt_x"/>
                                          </p:val>
                                        </p:tav>
                                      </p:tavLst>
                                    </p:anim>
                                    <p:animEffect transition="in" filter="wipe(right)">
                                      <p:cBhvr>
                                        <p:cTn id="38" dur="750"/>
                                        <p:tgtEl>
                                          <p:spTgt spid="10"/>
                                        </p:tgtEl>
                                      </p:cBhvr>
                                    </p:animEffect>
                                  </p:childTnLst>
                                </p:cTn>
                              </p:par>
                            </p:childTnLst>
                          </p:cTn>
                        </p:par>
                        <p:par>
                          <p:cTn id="39" fill="hold">
                            <p:stCondLst>
                              <p:cond delay="5500"/>
                            </p:stCondLst>
                            <p:childTnLst>
                              <p:par>
                                <p:cTn id="40" presetID="10" presetClass="entr" presetSubtype="0" fill="hold" nodeType="after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6500"/>
                            </p:stCondLst>
                            <p:childTnLst>
                              <p:par>
                                <p:cTn id="44" presetID="2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750"/>
                                        <p:tgtEl>
                                          <p:spTgt spid="15"/>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750"/>
                                        <p:tgtEl>
                                          <p:spTgt spid="18"/>
                                        </p:tgtEl>
                                      </p:cBhvr>
                                    </p:animEffect>
                                  </p:childTnLst>
                                </p:cTn>
                              </p:par>
                              <p:par>
                                <p:cTn id="50" presetID="2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750"/>
                                        <p:tgtEl>
                                          <p:spTgt spid="21"/>
                                        </p:tgtEl>
                                      </p:cBhvr>
                                    </p:animEffect>
                                  </p:childTnLst>
                                </p:cTn>
                              </p:par>
                            </p:childTnLst>
                          </p:cTn>
                        </p:par>
                        <p:par>
                          <p:cTn id="53" fill="hold">
                            <p:stCondLst>
                              <p:cond delay="7250"/>
                            </p:stCondLst>
                            <p:childTnLst>
                              <p:par>
                                <p:cTn id="54" presetID="12" presetClass="entr" presetSubtype="8" fill="hold" grpId="0" nodeType="afterEffect">
                                  <p:stCondLst>
                                    <p:cond delay="100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750"/>
                                        <p:tgtEl>
                                          <p:spTgt spid="8"/>
                                        </p:tgtEl>
                                        <p:attrNameLst>
                                          <p:attrName>ppt_x</p:attrName>
                                        </p:attrNameLst>
                                      </p:cBhvr>
                                      <p:tavLst>
                                        <p:tav tm="0">
                                          <p:val>
                                            <p:strVal val="#ppt_x-#ppt_w*1.125000"/>
                                          </p:val>
                                        </p:tav>
                                        <p:tav tm="100000">
                                          <p:val>
                                            <p:strVal val="#ppt_x"/>
                                          </p:val>
                                        </p:tav>
                                      </p:tavLst>
                                    </p:anim>
                                    <p:animEffect transition="in" filter="wipe(right)">
                                      <p:cBhvr>
                                        <p:cTn id="57" dur="750"/>
                                        <p:tgtEl>
                                          <p:spTgt spid="8"/>
                                        </p:tgtEl>
                                      </p:cBhvr>
                                    </p:animEffect>
                                  </p:childTnLst>
                                </p:cTn>
                              </p:par>
                            </p:childTnLst>
                          </p:cTn>
                        </p:par>
                        <p:par>
                          <p:cTn id="58" fill="hold">
                            <p:stCondLst>
                              <p:cond delay="9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750"/>
                                        <p:tgtEl>
                                          <p:spTgt spid="24"/>
                                        </p:tgtEl>
                                      </p:cBhvr>
                                    </p:animEffect>
                                  </p:childTnLst>
                                </p:cTn>
                              </p:par>
                            </p:childTnLst>
                          </p:cTn>
                        </p:par>
                        <p:par>
                          <p:cTn id="62" fill="hold">
                            <p:stCondLst>
                              <p:cond delay="9750"/>
                            </p:stCondLst>
                            <p:childTnLst>
                              <p:par>
                                <p:cTn id="63" presetID="16" presetClass="entr" presetSubtype="37"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arn(outVertical)">
                                      <p:cBhvr>
                                        <p:cTn id="65" dur="750"/>
                                        <p:tgtEl>
                                          <p:spTgt spid="25"/>
                                        </p:tgtEl>
                                      </p:cBhvr>
                                    </p:animEffect>
                                  </p:childTnLst>
                                </p:cTn>
                              </p:par>
                              <p:par>
                                <p:cTn id="66" presetID="16" presetClass="entr" presetSubtype="37"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arn(outVertical)">
                                      <p:cBhvr>
                                        <p:cTn id="68" dur="750"/>
                                        <p:tgtEl>
                                          <p:spTgt spid="26"/>
                                        </p:tgtEl>
                                      </p:cBhvr>
                                    </p:animEffect>
                                  </p:childTnLst>
                                </p:cTn>
                              </p:par>
                              <p:par>
                                <p:cTn id="69" presetID="16" presetClass="entr" presetSubtype="37"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arn(outVertical)">
                                      <p:cBhvr>
                                        <p:cTn id="71"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4" grpId="0" animBg="1"/>
      <p:bldP spid="25" grpId="0" animBg="1"/>
      <p:bldP spid="26"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_9 onscreen">
  <a:themeElements>
    <a:clrScheme name="PHC 2017 Vancouver">
      <a:dk1>
        <a:srgbClr val="595959"/>
      </a:dk1>
      <a:lt1>
        <a:srgbClr val="FFFFFF"/>
      </a:lt1>
      <a:dk2>
        <a:srgbClr val="2C4068"/>
      </a:dk2>
      <a:lt2>
        <a:srgbClr val="595959"/>
      </a:lt2>
      <a:accent1>
        <a:srgbClr val="F62C60"/>
      </a:accent1>
      <a:accent2>
        <a:srgbClr val="FAC323"/>
      </a:accent2>
      <a:accent3>
        <a:srgbClr val="3B79C4"/>
      </a:accent3>
      <a:accent4>
        <a:srgbClr val="7EBF36"/>
      </a:accent4>
      <a:accent5>
        <a:srgbClr val="903388"/>
      </a:accent5>
      <a:accent6>
        <a:srgbClr val="F06F18"/>
      </a:accent6>
      <a:hlink>
        <a:srgbClr val="00B0F0"/>
      </a:hlink>
      <a:folHlink>
        <a:srgbClr val="009900"/>
      </a:folHlink>
    </a:clrScheme>
    <a:fontScheme name="AEGIS Board">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2" id="{AF18B779-9903-4A50-BD87-4806636E7C13}" vid="{D2AC379D-75DC-4146-884E-6D4464D2BA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D42971F0F55C45999C1BBF51802769" ma:contentTypeVersion="0" ma:contentTypeDescription="Create a new document." ma:contentTypeScope="" ma:versionID="db9c2242086014c2a7ff8d1b185722f4">
  <xsd:schema xmlns:xsd="http://www.w3.org/2001/XMLSchema" xmlns:xs="http://www.w3.org/2001/XMLSchema" xmlns:p="http://schemas.microsoft.com/office/2006/metadata/properties" xmlns:ns2="ecc7a3ba-c2e0-4a24-979d-84e40e678fcb" targetNamespace="http://schemas.microsoft.com/office/2006/metadata/properties" ma:root="true" ma:fieldsID="13fb11334245a58998987ffeaf86abee" ns2:_="">
    <xsd:import namespace="ecc7a3ba-c2e0-4a24-979d-84e40e678fc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c7a3ba-c2e0-4a24-979d-84e40e678fc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cc7a3ba-c2e0-4a24-979d-84e40e678fcb">R5WVAEHU3J5N-816223341-616</_dlc_DocId>
    <_dlc_DocIdUrl xmlns="ecc7a3ba-c2e0-4a24-979d-84e40e678fcb">
      <Url>http://sharepoint/div/mktg/Int/phc/_layouts/15/DocIdRedir.aspx?ID=R5WVAEHU3J5N-816223341-616</Url>
      <Description>R5WVAEHU3J5N-816223341-616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4820E76-E065-47E4-BBFE-4C1769529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c7a3ba-c2e0-4a24-979d-84e40e678f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9BEE17-AD80-4B2A-813E-EF057BFD6CAA}">
  <ds:schemaRefs>
    <ds:schemaRef ds:uri="http://purl.org/dc/terms/"/>
    <ds:schemaRef ds:uri="http://schemas.openxmlformats.org/package/2006/metadata/core-properties"/>
    <ds:schemaRef ds:uri="http://purl.org/dc/dcmitype/"/>
    <ds:schemaRef ds:uri="ecc7a3ba-c2e0-4a24-979d-84e40e678fcb"/>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CF49D5F-963C-4BEB-9650-F83F3E7D60DC}">
  <ds:schemaRefs>
    <ds:schemaRef ds:uri="http://schemas.microsoft.com/sharepoint/v3/contenttype/forms"/>
  </ds:schemaRefs>
</ds:datastoreItem>
</file>

<file path=customXml/itemProps4.xml><?xml version="1.0" encoding="utf-8"?>
<ds:datastoreItem xmlns:ds="http://schemas.openxmlformats.org/officeDocument/2006/customXml" ds:itemID="{504CB064-1EBE-4F50-B263-3898FB871E3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5471</TotalTime>
  <Words>3330</Words>
  <Application>Microsoft Office PowerPoint</Application>
  <PresentationFormat>On-screen Show (16:9)</PresentationFormat>
  <Paragraphs>621</Paragraphs>
  <Slides>54</Slides>
  <Notes>32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70" baseType="lpstr">
      <vt:lpstr>ＭＳ Ｐゴシック</vt:lpstr>
      <vt:lpstr>Arial</vt:lpstr>
      <vt:lpstr>Arial Black</vt:lpstr>
      <vt:lpstr>Arial Narrow</vt:lpstr>
      <vt:lpstr>Calibri</vt:lpstr>
      <vt:lpstr>Helvetica Neue</vt:lpstr>
      <vt:lpstr>Mangal</vt:lpstr>
      <vt:lpstr>Open Sans</vt:lpstr>
      <vt:lpstr>Times New Roman</vt:lpstr>
      <vt:lpstr>Verdana</vt:lpstr>
      <vt:lpstr>Wingdings</vt:lpstr>
      <vt:lpstr>Wingdings 2</vt:lpstr>
      <vt:lpstr>Wingdings 3</vt:lpstr>
      <vt:lpstr>16_9 onscreen</vt:lpstr>
      <vt:lpstr>think-cell Slide</vt:lpstr>
      <vt:lpstr>Chart</vt:lpstr>
      <vt:lpstr>PowerPoint Presentation</vt:lpstr>
      <vt:lpstr>Sean Kevelighan</vt:lpstr>
      <vt:lpstr>I.I.I. Mission Statement</vt:lpstr>
      <vt:lpstr>Disruption is Everywhere </vt:lpstr>
      <vt:lpstr>Disruption is Everywhere </vt:lpstr>
      <vt:lpstr>Disruption is Everywhere </vt:lpstr>
      <vt:lpstr>Technology / Digitalization </vt:lpstr>
      <vt:lpstr>Economic Uncertainty </vt:lpstr>
      <vt:lpstr>PowerPoint Presentation</vt:lpstr>
      <vt:lpstr>Geopolitics – US</vt:lpstr>
      <vt:lpstr>P / C Insurance Industry ROE by Presidential  Party Affiliation</vt:lpstr>
      <vt:lpstr>But State Politics Drives Insurance</vt:lpstr>
      <vt:lpstr>Insurance Industry Snapshot </vt:lpstr>
      <vt:lpstr>State of Insurance </vt:lpstr>
      <vt:lpstr>P / C Insurance Industry Combined Ratio</vt:lpstr>
      <vt:lpstr>P / C Insurer Portfolio Yields</vt:lpstr>
      <vt:lpstr>Commercial &amp; Personal Lines NPW Growth</vt:lpstr>
      <vt:lpstr>Rising Auto Costs  </vt:lpstr>
      <vt:lpstr>Net Combined Ratio</vt:lpstr>
      <vt:lpstr>Double Digit Loss Costs </vt:lpstr>
      <vt:lpstr>More People Working and Driving =&gt; More Collisions</vt:lpstr>
      <vt:lpstr>Fixing a Bumper</vt:lpstr>
      <vt:lpstr>Trucking Trends</vt:lpstr>
      <vt:lpstr>Commercial Auto Rates Since Late 2008</vt:lpstr>
      <vt:lpstr>Energy </vt:lpstr>
      <vt:lpstr>PwC’s Five Global Megatrends Challenging  the Energy Sector </vt:lpstr>
      <vt:lpstr>Technology Breakthroughs </vt:lpstr>
      <vt:lpstr>Blockchain (Internet 2.0) </vt:lpstr>
      <vt:lpstr>Cyber Attacks – No. 2 Global Risk </vt:lpstr>
      <vt:lpstr>Cyber: Protecting Directors and Officers From Liability </vt:lpstr>
      <vt:lpstr>Catastrophe Change</vt:lpstr>
      <vt:lpstr>Overall Losses From Worldwide Natural Catastrophes in 2016 Totaled $175 Billion, Up From $103 Billion in 2015 </vt:lpstr>
      <vt:lpstr>The Frequency of Extreme Weather Events is Rising </vt:lpstr>
      <vt:lpstr>Increased Heatwaves and Droughts May Lead  to More Wildfires  </vt:lpstr>
      <vt:lpstr>Induced Earthquakes </vt:lpstr>
      <vt:lpstr>Insurance Solutions on Risk Mitigation &amp; Resilience </vt:lpstr>
      <vt:lpstr>Insurance:  Leading Through Disruption </vt:lpstr>
      <vt:lpstr>Insurance Leadership </vt:lpstr>
      <vt:lpstr>Insurance Disruption</vt:lpstr>
      <vt:lpstr>InsurTech Disruption: Threat or Opportunity? </vt:lpstr>
      <vt:lpstr>InsurTech Startups Have Broad Range… BUT… </vt:lpstr>
      <vt:lpstr>…With Broad Incumbent Support </vt:lpstr>
      <vt:lpstr>Successful Digital Transformation  Holistic Approach   </vt:lpstr>
      <vt:lpstr>Insurance as an Economic Leader</vt:lpstr>
      <vt:lpstr>The Insurance Industry’s Contribution to GDP  Now Nearly Equals Banks</vt:lpstr>
      <vt:lpstr>The Yearly Cash Flow to Rebuild Lives  and Property is Substantial</vt:lpstr>
      <vt:lpstr>Major Construction Projects Don’t Start  Without Insurance</vt:lpstr>
      <vt:lpstr>As Financial Intermediaries, Insurers Expand the Funds Available to Grow the Economy</vt:lpstr>
      <vt:lpstr>As Economies Grow Wealthier, Insurance Market Penetration (Premium as % of GDP) Also Grows</vt:lpstr>
      <vt:lpstr>Insurance Contributes to Growth by Speeding Recovery</vt:lpstr>
      <vt:lpstr>For the Economy, Insurance Is Growing  in Importance</vt:lpstr>
      <vt:lpstr>Summary</vt:lpstr>
      <vt:lpstr>Insurance: Leading Through Disruption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1030 WED_GS_2017 Economic and Insurance Market Conditions_Kevelighan_v03.pptx</dc:title>
  <dc:creator>Fitzgerald Tim</dc:creator>
  <cp:lastModifiedBy>Lewis, Charlene</cp:lastModifiedBy>
  <cp:revision>177</cp:revision>
  <cp:lastPrinted>2017-07-25T18:35:20Z</cp:lastPrinted>
  <dcterms:created xsi:type="dcterms:W3CDTF">2017-06-21T21:55:24Z</dcterms:created>
  <dcterms:modified xsi:type="dcterms:W3CDTF">2017-07-26T12:31:01Z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vAttach Count">
    <vt:lpwstr/>
  </property>
  <property fmtid="{D5CDD505-2E9C-101B-9397-08002B2CF9AE}" pid="3" name="mvCC">
    <vt:lpwstr/>
  </property>
  <property fmtid="{D5CDD505-2E9C-101B-9397-08002B2CF9AE}" pid="4" name="mvFrom">
    <vt:lpwstr/>
  </property>
  <property fmtid="{D5CDD505-2E9C-101B-9397-08002B2CF9AE}" pid="5" name="mvReceived Time">
    <vt:lpwstr/>
  </property>
  <property fmtid="{D5CDD505-2E9C-101B-9397-08002B2CF9AE}" pid="6" name="mvSentOn">
    <vt:lpwstr/>
  </property>
  <property fmtid="{D5CDD505-2E9C-101B-9397-08002B2CF9AE}" pid="7" name="mvSubject">
    <vt:lpwstr/>
  </property>
  <property fmtid="{D5CDD505-2E9C-101B-9397-08002B2CF9AE}" pid="8" name="mvTo">
    <vt:lpwstr/>
  </property>
  <property fmtid="{D5CDD505-2E9C-101B-9397-08002B2CF9AE}" pid="9" name="ContentTypeId">
    <vt:lpwstr>0x010100DAD42971F0F55C45999C1BBF51802769</vt:lpwstr>
  </property>
  <property fmtid="{D5CDD505-2E9C-101B-9397-08002B2CF9AE}" pid="10" name="_dlc_DocIdItemGuid">
    <vt:lpwstr>991d98f3-3ce7-4f2c-8080-1502ee11c01d</vt:lpwstr>
  </property>
</Properties>
</file>