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5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79" r:id="rId3"/>
  </p:sldMasterIdLst>
  <p:notesMasterIdLst>
    <p:notesMasterId r:id="rId42"/>
  </p:notesMasterIdLst>
  <p:handoutMasterIdLst>
    <p:handoutMasterId r:id="rId43"/>
  </p:handoutMasterIdLst>
  <p:sldIdLst>
    <p:sldId id="366" r:id="rId4"/>
    <p:sldId id="335" r:id="rId5"/>
    <p:sldId id="4011" r:id="rId6"/>
    <p:sldId id="3983" r:id="rId7"/>
    <p:sldId id="409" r:id="rId8"/>
    <p:sldId id="399" r:id="rId9"/>
    <p:sldId id="4001" r:id="rId10"/>
    <p:sldId id="680" r:id="rId11"/>
    <p:sldId id="356" r:id="rId12"/>
    <p:sldId id="360" r:id="rId13"/>
    <p:sldId id="783" r:id="rId14"/>
    <p:sldId id="419" r:id="rId15"/>
    <p:sldId id="418" r:id="rId16"/>
    <p:sldId id="431" r:id="rId17"/>
    <p:sldId id="432" r:id="rId18"/>
    <p:sldId id="439" r:id="rId19"/>
    <p:sldId id="438" r:id="rId20"/>
    <p:sldId id="437" r:id="rId21"/>
    <p:sldId id="440" r:id="rId22"/>
    <p:sldId id="448" r:id="rId23"/>
    <p:sldId id="449" r:id="rId24"/>
    <p:sldId id="450" r:id="rId25"/>
    <p:sldId id="359" r:id="rId26"/>
    <p:sldId id="452" r:id="rId27"/>
    <p:sldId id="447" r:id="rId28"/>
    <p:sldId id="400" r:id="rId29"/>
    <p:sldId id="369" r:id="rId30"/>
    <p:sldId id="390" r:id="rId31"/>
    <p:sldId id="455" r:id="rId32"/>
    <p:sldId id="4010" r:id="rId33"/>
    <p:sldId id="4004" r:id="rId34"/>
    <p:sldId id="461" r:id="rId35"/>
    <p:sldId id="4005" r:id="rId36"/>
    <p:sldId id="4007" r:id="rId37"/>
    <p:sldId id="486" r:id="rId38"/>
    <p:sldId id="4009" r:id="rId39"/>
    <p:sldId id="4006" r:id="rId40"/>
    <p:sldId id="368" r:id="rId41"/>
  </p:sldIdLst>
  <p:sldSz cx="6858000" cy="51435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4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216" userDrawn="1">
          <p15:clr>
            <a:srgbClr val="A4A3A4"/>
          </p15:clr>
        </p15:guide>
        <p15:guide id="4" pos="4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Kevelighan" initials="SK" lastIdx="0" clrIdx="0">
    <p:extLst/>
  </p:cmAuthor>
  <p:cmAuthor id="2" name="Sean Kevelighan" initials="SK [2]" lastIdx="1" clrIdx="1">
    <p:extLst/>
  </p:cmAuthor>
  <p:cmAuthor id="3" name="Sean Kevelighan" initials="SK [3]" lastIdx="1" clrIdx="2">
    <p:extLst/>
  </p:cmAuthor>
  <p:cmAuthor id="4" name="Sassian, Maria" initials="SM" lastIdx="3" clrIdx="3">
    <p:extLst>
      <p:ext uri="{19B8F6BF-5375-455C-9EA6-DF929625EA0E}">
        <p15:presenceInfo xmlns:p15="http://schemas.microsoft.com/office/powerpoint/2012/main" userId="S-1-12-1-3397793988-1324141259-1577748409-2443227216" providerId="AD"/>
      </p:ext>
    </p:extLst>
  </p:cmAuthor>
  <p:cmAuthor id="5" name="Lynch, James" initials="LJ" lastIdx="1" clrIdx="4">
    <p:extLst>
      <p:ext uri="{19B8F6BF-5375-455C-9EA6-DF929625EA0E}">
        <p15:presenceInfo xmlns:p15="http://schemas.microsoft.com/office/powerpoint/2012/main" userId="S-1-12-1-880524412-1118439724-3670997161-39377811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709"/>
    <a:srgbClr val="F6FB00"/>
    <a:srgbClr val="04B153"/>
    <a:srgbClr val="FC0000"/>
    <a:srgbClr val="ED2E32"/>
    <a:srgbClr val="254D99"/>
    <a:srgbClr val="96ACB0"/>
    <a:srgbClr val="C00000"/>
    <a:srgbClr val="FF8181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21" autoAdjust="0"/>
    <p:restoredTop sz="96374" autoAdjust="0"/>
  </p:normalViewPr>
  <p:slideViewPr>
    <p:cSldViewPr snapToGrid="0" snapToObjects="1">
      <p:cViewPr varScale="1">
        <p:scale>
          <a:sx n="151" d="100"/>
          <a:sy n="151" d="100"/>
        </p:scale>
        <p:origin x="1422" y="138"/>
      </p:cViewPr>
      <p:guideLst>
        <p:guide orient="horz" pos="1584"/>
        <p:guide pos="2160"/>
        <p:guide pos="216"/>
        <p:guide pos="4104"/>
      </p:guideLst>
    </p:cSldViewPr>
  </p:slideViewPr>
  <p:outlineViewPr>
    <p:cViewPr>
      <p:scale>
        <a:sx n="33" d="100"/>
        <a:sy n="33" d="100"/>
      </p:scale>
      <p:origin x="0" y="-12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900" y="-72"/>
      </p:cViewPr>
      <p:guideLst>
        <p:guide orient="horz" pos="290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22308546059936E-2"/>
          <c:y val="0.13413104712078727"/>
          <c:w val="0.78849269529874855"/>
          <c:h val="0.65607161900230693"/>
        </c:manualLayout>
      </c:layout>
      <c:barChart>
        <c:barDir val="col"/>
        <c:grouping val="stacked"/>
        <c:varyColors val="0"/>
        <c:ser>
          <c:idx val="0"/>
          <c:order val="1"/>
          <c:spPr>
            <a:solidFill>
              <a:schemeClr val="accent2"/>
            </a:solidFill>
          </c:spPr>
          <c:invertIfNegative val="0"/>
          <c:dLbls>
            <c:dLbl>
              <c:idx val="2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12-4B41-9742-270E0BA84DD2}"/>
                </c:ext>
              </c:extLst>
            </c:dLbl>
            <c:dLbl>
              <c:idx val="3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12-4B41-9742-270E0BA84D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Sheet1!$K$1:$AX$1</c:f>
              <c:strCache>
                <c:ptCount val="37"/>
                <c:pt idx="0">
                  <c:v>09:Q4</c:v>
                </c:pt>
                <c:pt idx="1">
                  <c:v>10:Q1</c:v>
                </c:pt>
                <c:pt idx="2">
                  <c:v>10:Q2</c:v>
                </c:pt>
                <c:pt idx="3">
                  <c:v>10:Q3</c:v>
                </c:pt>
                <c:pt idx="4">
                  <c:v>10:Q4</c:v>
                </c:pt>
                <c:pt idx="5">
                  <c:v>11:Q1</c:v>
                </c:pt>
                <c:pt idx="6">
                  <c:v>11:Q2</c:v>
                </c:pt>
                <c:pt idx="7">
                  <c:v>11:Q3</c:v>
                </c:pt>
                <c:pt idx="8">
                  <c:v>11:Q4</c:v>
                </c:pt>
                <c:pt idx="9">
                  <c:v>12:Q1</c:v>
                </c:pt>
                <c:pt idx="10">
                  <c:v>12:Q2</c:v>
                </c:pt>
                <c:pt idx="11">
                  <c:v>12:Q3</c:v>
                </c:pt>
                <c:pt idx="12">
                  <c:v>12:Q4</c:v>
                </c:pt>
                <c:pt idx="13">
                  <c:v>13:Q1</c:v>
                </c:pt>
                <c:pt idx="14">
                  <c:v>13:Q2</c:v>
                </c:pt>
                <c:pt idx="15">
                  <c:v>13:Q3</c:v>
                </c:pt>
                <c:pt idx="16">
                  <c:v>13:Q4</c:v>
                </c:pt>
                <c:pt idx="17">
                  <c:v>14:Q1</c:v>
                </c:pt>
                <c:pt idx="18">
                  <c:v>14:Q2</c:v>
                </c:pt>
                <c:pt idx="19">
                  <c:v>14:Q3</c:v>
                </c:pt>
                <c:pt idx="20">
                  <c:v>14:Q4</c:v>
                </c:pt>
                <c:pt idx="21">
                  <c:v>15:Q1</c:v>
                </c:pt>
                <c:pt idx="22">
                  <c:v>15:Q2</c:v>
                </c:pt>
                <c:pt idx="23">
                  <c:v>15:Q3</c:v>
                </c:pt>
                <c:pt idx="24">
                  <c:v>15:Q4</c:v>
                </c:pt>
                <c:pt idx="25">
                  <c:v>16:Q1</c:v>
                </c:pt>
                <c:pt idx="26">
                  <c:v>16:Q2</c:v>
                </c:pt>
                <c:pt idx="27">
                  <c:v>16:Q3</c:v>
                </c:pt>
                <c:pt idx="28">
                  <c:v>16:Q4</c:v>
                </c:pt>
                <c:pt idx="29">
                  <c:v>17:Q1</c:v>
                </c:pt>
                <c:pt idx="30">
                  <c:v>17:Q2</c:v>
                </c:pt>
                <c:pt idx="31">
                  <c:v>17:Q3</c:v>
                </c:pt>
                <c:pt idx="32">
                  <c:v>17:Q4</c:v>
                </c:pt>
                <c:pt idx="33">
                  <c:v>18:Q1</c:v>
                </c:pt>
                <c:pt idx="34">
                  <c:v>18:Q2</c:v>
                </c:pt>
                <c:pt idx="35">
                  <c:v>18:Q3</c:v>
                </c:pt>
                <c:pt idx="36">
                  <c:v>18:Q4</c:v>
                </c:pt>
              </c:strCache>
            </c:strRef>
          </c:cat>
          <c:val>
            <c:numRef>
              <c:f>Sheet1!$K$3:$AX$3</c:f>
              <c:numCache>
                <c:formatCode>0%</c:formatCode>
                <c:ptCount val="37"/>
                <c:pt idx="0">
                  <c:v>4.2102689486552602E-2</c:v>
                </c:pt>
                <c:pt idx="1">
                  <c:v>5.7161403344125894E-2</c:v>
                </c:pt>
                <c:pt idx="2">
                  <c:v>-1.8810800813760076E-2</c:v>
                </c:pt>
                <c:pt idx="3">
                  <c:v>2.6899566281956222E-2</c:v>
                </c:pt>
                <c:pt idx="4">
                  <c:v>2.651798825256968E-2</c:v>
                </c:pt>
                <c:pt idx="5">
                  <c:v>1.2978165282960807E-2</c:v>
                </c:pt>
                <c:pt idx="6">
                  <c:v>-1.3145515043997857E-2</c:v>
                </c:pt>
                <c:pt idx="7">
                  <c:v>-3.6593698686003928E-2</c:v>
                </c:pt>
                <c:pt idx="8">
                  <c:v>2.1737838841440649E-2</c:v>
                </c:pt>
                <c:pt idx="9">
                  <c:v>3.69920117461493E-2</c:v>
                </c:pt>
                <c:pt idx="10">
                  <c:v>-5.0730288347804464E-3</c:v>
                </c:pt>
                <c:pt idx="11">
                  <c:v>2.7685506455078723E-2</c:v>
                </c:pt>
                <c:pt idx="12">
                  <c:v>5.8013090221067376E-3</c:v>
                </c:pt>
                <c:pt idx="13">
                  <c:v>3.5549368348231303E-2</c:v>
                </c:pt>
                <c:pt idx="14">
                  <c:v>1.0285699241612933E-2</c:v>
                </c:pt>
                <c:pt idx="15">
                  <c:v>1.6909125259777058E-2</c:v>
                </c:pt>
                <c:pt idx="16">
                  <c:v>4.646283453721356E-2</c:v>
                </c:pt>
                <c:pt idx="17">
                  <c:v>1.3192935198506284E-2</c:v>
                </c:pt>
                <c:pt idx="18">
                  <c:v>1.4463746223565055E-2</c:v>
                </c:pt>
                <c:pt idx="19">
                  <c:v>3.5051930164164968E-3</c:v>
                </c:pt>
                <c:pt idx="20">
                  <c:v>1.1648111299560338E-3</c:v>
                </c:pt>
                <c:pt idx="21">
                  <c:v>-4.4226146189348947E-3</c:v>
                </c:pt>
                <c:pt idx="22">
                  <c:v>1.0554836020424396E-3</c:v>
                </c:pt>
                <c:pt idx="23">
                  <c:v>-1.2743163320390383E-2</c:v>
                </c:pt>
                <c:pt idx="24">
                  <c:v>1.5560275355114728E-2</c:v>
                </c:pt>
                <c:pt idx="25">
                  <c:v>3.2631266686442562E-3</c:v>
                </c:pt>
                <c:pt idx="26">
                  <c:v>6.2684801892372022E-3</c:v>
                </c:pt>
                <c:pt idx="27">
                  <c:v>1.1224729666196476E-2</c:v>
                </c:pt>
                <c:pt idx="28">
                  <c:v>1.8335561108851151E-2</c:v>
                </c:pt>
                <c:pt idx="29">
                  <c:v>1.1556570124126253E-2</c:v>
                </c:pt>
                <c:pt idx="30">
                  <c:v>1.1283497884344129E-2</c:v>
                </c:pt>
                <c:pt idx="31">
                  <c:v>3.3472803347280866E-3</c:v>
                </c:pt>
                <c:pt idx="32">
                  <c:v>4.6010564359188155E-2</c:v>
                </c:pt>
                <c:pt idx="33">
                  <c:v>-4.2524916943522673E-3</c:v>
                </c:pt>
                <c:pt idx="34">
                  <c:v>1.5748031496063186E-2</c:v>
                </c:pt>
                <c:pt idx="35">
                  <c:v>2.6803310997240759E-2</c:v>
                </c:pt>
                <c:pt idx="36">
                  <c:v>-5.0287907869481674E-2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2-4B41-9742-270E0BA84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77321136"/>
        <c:axId val="1"/>
      </c:barChart>
      <c:lineChart>
        <c:grouping val="standard"/>
        <c:varyColors val="0"/>
        <c:ser>
          <c:idx val="2"/>
          <c:order val="0"/>
          <c:spPr>
            <a:ln w="34038">
              <a:solidFill>
                <a:schemeClr val="accent1"/>
              </a:solidFill>
              <a:prstDash val="solid"/>
            </a:ln>
          </c:spPr>
          <c:marker>
            <c:symbol val="none"/>
          </c:marker>
          <c:dLbls>
            <c:dLbl>
              <c:idx val="3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F1-4AC0-8CF3-AD088B2BFF86}"/>
                </c:ext>
              </c:extLst>
            </c:dLbl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F1-4AC0-8CF3-AD088B2BFF8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Sheet1!$K$1:$AX$1</c:f>
              <c:strCache>
                <c:ptCount val="37"/>
                <c:pt idx="0">
                  <c:v>09:Q4</c:v>
                </c:pt>
                <c:pt idx="1">
                  <c:v>10:Q1</c:v>
                </c:pt>
                <c:pt idx="2">
                  <c:v>10:Q2</c:v>
                </c:pt>
                <c:pt idx="3">
                  <c:v>10:Q3</c:v>
                </c:pt>
                <c:pt idx="4">
                  <c:v>10:Q4</c:v>
                </c:pt>
                <c:pt idx="5">
                  <c:v>11:Q1</c:v>
                </c:pt>
                <c:pt idx="6">
                  <c:v>11:Q2</c:v>
                </c:pt>
                <c:pt idx="7">
                  <c:v>11:Q3</c:v>
                </c:pt>
                <c:pt idx="8">
                  <c:v>11:Q4</c:v>
                </c:pt>
                <c:pt idx="9">
                  <c:v>12:Q1</c:v>
                </c:pt>
                <c:pt idx="10">
                  <c:v>12:Q2</c:v>
                </c:pt>
                <c:pt idx="11">
                  <c:v>12:Q3</c:v>
                </c:pt>
                <c:pt idx="12">
                  <c:v>12:Q4</c:v>
                </c:pt>
                <c:pt idx="13">
                  <c:v>13:Q1</c:v>
                </c:pt>
                <c:pt idx="14">
                  <c:v>13:Q2</c:v>
                </c:pt>
                <c:pt idx="15">
                  <c:v>13:Q3</c:v>
                </c:pt>
                <c:pt idx="16">
                  <c:v>13:Q4</c:v>
                </c:pt>
                <c:pt idx="17">
                  <c:v>14:Q1</c:v>
                </c:pt>
                <c:pt idx="18">
                  <c:v>14:Q2</c:v>
                </c:pt>
                <c:pt idx="19">
                  <c:v>14:Q3</c:v>
                </c:pt>
                <c:pt idx="20">
                  <c:v>14:Q4</c:v>
                </c:pt>
                <c:pt idx="21">
                  <c:v>15:Q1</c:v>
                </c:pt>
                <c:pt idx="22">
                  <c:v>15:Q2</c:v>
                </c:pt>
                <c:pt idx="23">
                  <c:v>15:Q3</c:v>
                </c:pt>
                <c:pt idx="24">
                  <c:v>15:Q4</c:v>
                </c:pt>
                <c:pt idx="25">
                  <c:v>16:Q1</c:v>
                </c:pt>
                <c:pt idx="26">
                  <c:v>16:Q2</c:v>
                </c:pt>
                <c:pt idx="27">
                  <c:v>16:Q3</c:v>
                </c:pt>
                <c:pt idx="28">
                  <c:v>16:Q4</c:v>
                </c:pt>
                <c:pt idx="29">
                  <c:v>17:Q1</c:v>
                </c:pt>
                <c:pt idx="30">
                  <c:v>17:Q2</c:v>
                </c:pt>
                <c:pt idx="31">
                  <c:v>17:Q3</c:v>
                </c:pt>
                <c:pt idx="32">
                  <c:v>17:Q4</c:v>
                </c:pt>
                <c:pt idx="33">
                  <c:v>18:Q1</c:v>
                </c:pt>
                <c:pt idx="34">
                  <c:v>18:Q2</c:v>
                </c:pt>
                <c:pt idx="35">
                  <c:v>18:Q3</c:v>
                </c:pt>
                <c:pt idx="36">
                  <c:v>18:Q4</c:v>
                </c:pt>
              </c:strCache>
            </c:strRef>
          </c:cat>
          <c:val>
            <c:numRef>
              <c:f>Sheet1!$K$2:$AX$2</c:f>
              <c:numCache>
                <c:formatCode>"$"#,##0.0</c:formatCode>
                <c:ptCount val="37"/>
                <c:pt idx="0">
                  <c:v>511.464</c:v>
                </c:pt>
                <c:pt idx="1">
                  <c:v>540.70000000000005</c:v>
                </c:pt>
                <c:pt idx="2">
                  <c:v>530.529</c:v>
                </c:pt>
                <c:pt idx="3">
                  <c:v>544.79999999999995</c:v>
                </c:pt>
                <c:pt idx="4">
                  <c:v>559.24699999999996</c:v>
                </c:pt>
                <c:pt idx="5">
                  <c:v>566.505</c:v>
                </c:pt>
                <c:pt idx="6">
                  <c:v>559.05799999999999</c:v>
                </c:pt>
                <c:pt idx="7">
                  <c:v>538.6</c:v>
                </c:pt>
                <c:pt idx="8">
                  <c:v>550.30799999999999</c:v>
                </c:pt>
                <c:pt idx="9">
                  <c:v>570.66499999999996</c:v>
                </c:pt>
                <c:pt idx="10">
                  <c:v>567.77</c:v>
                </c:pt>
                <c:pt idx="11">
                  <c:v>583.48900000000003</c:v>
                </c:pt>
                <c:pt idx="12">
                  <c:v>586.87400000000002</c:v>
                </c:pt>
                <c:pt idx="13">
                  <c:v>607.73699999999997</c:v>
                </c:pt>
                <c:pt idx="14">
                  <c:v>613.98800000000006</c:v>
                </c:pt>
                <c:pt idx="15">
                  <c:v>624.37</c:v>
                </c:pt>
                <c:pt idx="16">
                  <c:v>653.38</c:v>
                </c:pt>
                <c:pt idx="17">
                  <c:v>662</c:v>
                </c:pt>
                <c:pt idx="18">
                  <c:v>671.57500000000005</c:v>
                </c:pt>
                <c:pt idx="19">
                  <c:v>673.92899999999997</c:v>
                </c:pt>
                <c:pt idx="20">
                  <c:v>674.71400000000006</c:v>
                </c:pt>
                <c:pt idx="21">
                  <c:v>671.73</c:v>
                </c:pt>
                <c:pt idx="22">
                  <c:v>672.43899999999996</c:v>
                </c:pt>
                <c:pt idx="23">
                  <c:v>663.87</c:v>
                </c:pt>
                <c:pt idx="24">
                  <c:v>674.2</c:v>
                </c:pt>
                <c:pt idx="25">
                  <c:v>676.4</c:v>
                </c:pt>
                <c:pt idx="26">
                  <c:v>680.64</c:v>
                </c:pt>
                <c:pt idx="27">
                  <c:v>688.28</c:v>
                </c:pt>
                <c:pt idx="28">
                  <c:v>700.9</c:v>
                </c:pt>
                <c:pt idx="29">
                  <c:v>709</c:v>
                </c:pt>
                <c:pt idx="30">
                  <c:v>717</c:v>
                </c:pt>
                <c:pt idx="31">
                  <c:v>719.4</c:v>
                </c:pt>
                <c:pt idx="32">
                  <c:v>752.5</c:v>
                </c:pt>
                <c:pt idx="33">
                  <c:v>749.3</c:v>
                </c:pt>
                <c:pt idx="34">
                  <c:v>761.1</c:v>
                </c:pt>
                <c:pt idx="35">
                  <c:v>781.5</c:v>
                </c:pt>
                <c:pt idx="36">
                  <c:v>742.2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AD-4B1D-8E00-E4F79FADA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321136"/>
        <c:axId val="1"/>
      </c:lineChart>
      <c:catAx>
        <c:axId val="17732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37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400"/>
        <c:auto val="0"/>
        <c:lblAlgn val="ctr"/>
        <c:lblOffset val="100"/>
        <c:noMultiLvlLbl val="0"/>
      </c:catAx>
      <c:valAx>
        <c:axId val="1"/>
        <c:scaling>
          <c:orientation val="minMax"/>
          <c:min val="400"/>
        </c:scaling>
        <c:delete val="0"/>
        <c:axPos val="l"/>
        <c:numFmt formatCode="\$#,##0" sourceLinked="0"/>
        <c:majorTickMark val="out"/>
        <c:minorTickMark val="none"/>
        <c:tickLblPos val="low"/>
        <c:spPr>
          <a:ln w="283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321136"/>
        <c:crosses val="autoZero"/>
        <c:crossBetween val="between"/>
        <c:majorUnit val="100"/>
        <c:minorUnit val="4"/>
      </c:valAx>
      <c:spPr>
        <a:noFill/>
        <a:ln w="2269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11557936581412"/>
          <c:y val="6.3205436310202534E-2"/>
          <c:w val="0.87717749873884598"/>
          <c:h val="0.75432252586170623"/>
        </c:manualLayout>
      </c:layout>
      <c:lineChart>
        <c:grouping val="standard"/>
        <c:varyColors val="0"/>
        <c:ser>
          <c:idx val="0"/>
          <c:order val="0"/>
          <c:tx>
            <c:v>year</c:v>
          </c:tx>
          <c:marker>
            <c:symbol val="none"/>
          </c:marker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Pt>
            <c:idx val="37"/>
            <c:bubble3D val="0"/>
            <c:spPr>
              <a:ln>
                <a:solidFill>
                  <a:schemeClr val="accent6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171-4298-8DB5-CF288B9252B6}"/>
              </c:ext>
            </c:extLst>
          </c:dPt>
          <c:dPt>
            <c:idx val="38"/>
            <c:bubble3D val="0"/>
            <c:spPr>
              <a:ln>
                <a:solidFill>
                  <a:schemeClr val="accent6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171-4298-8DB5-CF288B9252B6}"/>
              </c:ext>
            </c:extLst>
          </c:dPt>
          <c:dPt>
            <c:idx val="39"/>
            <c:bubble3D val="0"/>
            <c:spPr>
              <a:ln>
                <a:solidFill>
                  <a:schemeClr val="accent6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171-4298-8DB5-CF288B9252B6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9C-4DCC-A373-E0BC384DDDE9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9C-4DCC-A373-E0BC384DDDE9}"/>
                </c:ext>
              </c:extLst>
            </c:dLbl>
            <c:dLbl>
              <c:idx val="2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59C-4DCC-A373-E0BC384DDD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Sheet1!$B$1:$V$1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Sheet1!$B$2:$V$2</c:f>
              <c:numCache>
                <c:formatCode>0.000%</c:formatCode>
                <c:ptCount val="21"/>
                <c:pt idx="0">
                  <c:v>2.0234841016729155E-4</c:v>
                </c:pt>
                <c:pt idx="1">
                  <c:v>1.8244067435651491E-4</c:v>
                </c:pt>
                <c:pt idx="2">
                  <c:v>1.7167629927451245E-4</c:v>
                </c:pt>
                <c:pt idx="3">
                  <c:v>1.9195577406339444E-4</c:v>
                </c:pt>
                <c:pt idx="4">
                  <c:v>2.1867240776019147E-4</c:v>
                </c:pt>
                <c:pt idx="5">
                  <c:v>2.2585519916955873E-4</c:v>
                </c:pt>
                <c:pt idx="6">
                  <c:v>2.2203251983561698E-4</c:v>
                </c:pt>
                <c:pt idx="7">
                  <c:v>2.2017851114516728E-4</c:v>
                </c:pt>
                <c:pt idx="8">
                  <c:v>2.2773321821848157E-4</c:v>
                </c:pt>
                <c:pt idx="9">
                  <c:v>2.2603575021040546E-4</c:v>
                </c:pt>
                <c:pt idx="10">
                  <c:v>2.1496923830843049E-4</c:v>
                </c:pt>
                <c:pt idx="11">
                  <c:v>1.9829769887844657E-4</c:v>
                </c:pt>
                <c:pt idx="12">
                  <c:v>1.8778868536475194E-4</c:v>
                </c:pt>
                <c:pt idx="13">
                  <c:v>1.8103849465034985E-4</c:v>
                </c:pt>
                <c:pt idx="14">
                  <c:v>1.7834907538242907E-4</c:v>
                </c:pt>
                <c:pt idx="15">
                  <c:v>1.8190682210723297E-4</c:v>
                </c:pt>
                <c:pt idx="16">
                  <c:v>1.7747658038893042E-4</c:v>
                </c:pt>
                <c:pt idx="17">
                  <c:v>1.6991187870508612E-4</c:v>
                </c:pt>
                <c:pt idx="18">
                  <c:v>1.5988323226813004E-4</c:v>
                </c:pt>
                <c:pt idx="19">
                  <c:v>1.5288716830668141E-4</c:v>
                </c:pt>
                <c:pt idx="20">
                  <c:v>1.5391275487316064E-4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966528"/>
        <c:axId val="327954376"/>
      </c:lineChart>
      <c:catAx>
        <c:axId val="32796652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000"/>
            </a:pPr>
            <a:endParaRPr lang="en-US"/>
          </a:p>
        </c:txPr>
        <c:crossAx val="32795437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27954376"/>
        <c:scaling>
          <c:orientation val="minMax"/>
          <c:min val="1.5000000000000007E-4"/>
        </c:scaling>
        <c:delete val="0"/>
        <c:axPos val="l"/>
        <c:numFmt formatCode="0.00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27966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05080831408804E-2"/>
          <c:y val="6.02447926931933E-2"/>
          <c:w val="0.89507743409072604"/>
          <c:h val="0.77781604687105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Cargo</c:v>
                </c:pt>
                <c:pt idx="1">
                  <c:v>Fishery</c:v>
                </c:pt>
                <c:pt idx="2">
                  <c:v>Bulk </c:v>
                </c:pt>
                <c:pt idx="3">
                  <c:v>Passenger</c:v>
                </c:pt>
                <c:pt idx="4">
                  <c:v>Tug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59</c:v>
                </c:pt>
                <c:pt idx="1">
                  <c:v>36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36-4997-9B74-ED1A878592BB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Cargo</c:v>
                </c:pt>
                <c:pt idx="1">
                  <c:v>Fishery</c:v>
                </c:pt>
                <c:pt idx="2">
                  <c:v>Bulk </c:v>
                </c:pt>
                <c:pt idx="3">
                  <c:v>Passenger</c:v>
                </c:pt>
                <c:pt idx="4">
                  <c:v>Tug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53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78-45D3-B1C8-75B596AC53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64367552"/>
        <c:axId val="664377344"/>
      </c:barChart>
      <c:valAx>
        <c:axId val="66437734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367552"/>
        <c:crosses val="autoZero"/>
        <c:crossBetween val="between"/>
      </c:valAx>
      <c:catAx>
        <c:axId val="6643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377344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956038473928263"/>
          <c:y val="0.11858101289217805"/>
          <c:w val="9.1615484305386241E-2"/>
          <c:h val="0.166305931654471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05080831408804E-2"/>
          <c:y val="6.02447926931933E-2"/>
          <c:w val="0.89507743409072604"/>
          <c:h val="0.77781604687105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Com. Ratio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FFB-4976-A9B6-7683964B18C0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FB-4976-A9B6-7683964B18C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_(* #,##0.00_);_(* \(#,##0.00\);_(* "-"??_);_(@_)</c:formatCode>
                <c:ptCount val="11"/>
                <c:pt idx="0">
                  <c:v>88.220687999999996</c:v>
                </c:pt>
                <c:pt idx="1">
                  <c:v>95.6112033</c:v>
                </c:pt>
                <c:pt idx="2">
                  <c:v>89.611568199999994</c:v>
                </c:pt>
                <c:pt idx="3">
                  <c:v>88.829448499999998</c:v>
                </c:pt>
                <c:pt idx="4">
                  <c:v>97.890861299999997</c:v>
                </c:pt>
                <c:pt idx="5">
                  <c:v>99.114082400000001</c:v>
                </c:pt>
                <c:pt idx="6">
                  <c:v>86.992637799999997</c:v>
                </c:pt>
                <c:pt idx="7">
                  <c:v>85.154030500000005</c:v>
                </c:pt>
                <c:pt idx="8">
                  <c:v>86.081904199999997</c:v>
                </c:pt>
                <c:pt idx="9">
                  <c:v>86.195816300000004</c:v>
                </c:pt>
                <c:pt idx="10">
                  <c:v>93.371924000000007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36-4997-9B74-ED1A87859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64367552"/>
        <c:axId val="664377344"/>
      </c:barChart>
      <c:valAx>
        <c:axId val="664377344"/>
        <c:scaling>
          <c:orientation val="minMax"/>
          <c:min val="8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64367552"/>
        <c:crosses val="autoZero"/>
        <c:crossBetween val="between"/>
      </c:valAx>
      <c:catAx>
        <c:axId val="6643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664377344"/>
        <c:crossesAt val="100"/>
        <c:auto val="0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05080831408804E-2"/>
          <c:y val="6.02447926931933E-2"/>
          <c:w val="0.89507743409072604"/>
          <c:h val="0.77781604687105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% change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FFB-4976-A9B6-7683964B18C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FB-4976-A9B6-7683964B18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2019P</c:v>
                </c:pt>
                <c:pt idx="9">
                  <c:v>2020P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7.2999999999999995E-2</c:v>
                </c:pt>
                <c:pt idx="1">
                  <c:v>3.1E-2</c:v>
                </c:pt>
                <c:pt idx="2">
                  <c:v>3.5999999999999997E-2</c:v>
                </c:pt>
                <c:pt idx="3">
                  <c:v>3.9E-2</c:v>
                </c:pt>
                <c:pt idx="4">
                  <c:v>2.8000000000000001E-2</c:v>
                </c:pt>
                <c:pt idx="5">
                  <c:v>2.1999999999999999E-2</c:v>
                </c:pt>
                <c:pt idx="6">
                  <c:v>5.3999999999999999E-2</c:v>
                </c:pt>
                <c:pt idx="7">
                  <c:v>3.7999999999999999E-2</c:v>
                </c:pt>
                <c:pt idx="8">
                  <c:v>3.4000000000000002E-2</c:v>
                </c:pt>
                <c:pt idx="9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36-4997-9B74-ED1A87859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664367552"/>
        <c:axId val="664377344"/>
      </c:barChart>
      <c:valAx>
        <c:axId val="664377344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one"/>
        <c:spPr>
          <a:ln>
            <a:noFill/>
          </a:ln>
        </c:spPr>
        <c:crossAx val="664367552"/>
        <c:crosses val="max"/>
        <c:crossBetween val="between"/>
      </c:valAx>
      <c:catAx>
        <c:axId val="6643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crossAx val="664377344"/>
        <c:crosses val="autoZero"/>
        <c:auto val="0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17803756720896E-2"/>
          <c:y val="5.46737444983392E-2"/>
          <c:w val="0.886175575397667"/>
          <c:h val="0.83679604162953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C3-45F8-A122-C6C51406040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C3-45F8-A122-C6C51406040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C3-45F8-A122-C6C51406040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</c:strCache>
            </c:strRef>
          </c:cat>
          <c:val>
            <c:numRef>
              <c:f>Sheet1!$B$2:$H$2</c:f>
              <c:numCache>
                <c:formatCode>#,##0.00</c:formatCode>
                <c:ptCount val="7"/>
                <c:pt idx="0">
                  <c:v>3315.28</c:v>
                </c:pt>
                <c:pt idx="1">
                  <c:v>3463.95</c:v>
                </c:pt>
                <c:pt idx="2">
                  <c:v>3732.55</c:v>
                </c:pt>
                <c:pt idx="3">
                  <c:v>3651.67</c:v>
                </c:pt>
                <c:pt idx="4">
                  <c:v>3643.29</c:v>
                </c:pt>
                <c:pt idx="5">
                  <c:v>3902.12</c:v>
                </c:pt>
                <c:pt idx="6" formatCode="#,##0">
                  <c:v>4100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476288"/>
        <c:axId val="219271168"/>
      </c:barChart>
      <c:catAx>
        <c:axId val="219476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219271168"/>
        <c:crosses val="autoZero"/>
        <c:auto val="1"/>
        <c:lblAlgn val="ctr"/>
        <c:lblOffset val="100"/>
        <c:noMultiLvlLbl val="0"/>
      </c:catAx>
      <c:valAx>
        <c:axId val="219271168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9476288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951495858352237E-2"/>
          <c:y val="4.4584421621513159E-2"/>
          <c:w val="0.83805095442736"/>
          <c:h val="0.699026667857872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landbased</c:v>
                </c:pt>
              </c:strCache>
            </c:strRef>
          </c:tx>
          <c:spPr>
            <a:ln w="31750"/>
          </c:spPr>
          <c:marker>
            <c:symbol val="none"/>
          </c:marker>
          <c:dLbls>
            <c:dLbl>
              <c:idx val="0"/>
              <c:layout>
                <c:manualLayout>
                  <c:x val="-8.7859518564207956E-3"/>
                  <c:y val="-0.1402681611718905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C4-4946-A91B-D02031DDBB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2013</c:v>
                </c:pt>
                <c:pt idx="3">
                  <c:v>2020</c:v>
                </c:pt>
                <c:pt idx="4">
                  <c:v>2030</c:v>
                </c:pt>
                <c:pt idx="5">
                  <c:v>2050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2.54</c:v>
                </c:pt>
                <c:pt idx="1">
                  <c:v>40.270000000000003</c:v>
                </c:pt>
                <c:pt idx="2">
                  <c:v>61.11</c:v>
                </c:pt>
                <c:pt idx="3">
                  <c:v>110.38</c:v>
                </c:pt>
                <c:pt idx="4">
                  <c:v>202.32</c:v>
                </c:pt>
                <c:pt idx="5">
                  <c:v>318.31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5B-41E1-81CC-1C48ED53167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offshore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C4-4946-A91B-D02031DDBB7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BF-47C1-9D22-5E5BB213B49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BF-47C1-9D22-5E5BB213B4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2010</c:v>
                </c:pt>
                <c:pt idx="2">
                  <c:v>2013</c:v>
                </c:pt>
                <c:pt idx="3">
                  <c:v>2020</c:v>
                </c:pt>
                <c:pt idx="4">
                  <c:v>2030</c:v>
                </c:pt>
                <c:pt idx="5">
                  <c:v>2050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3.05</c:v>
                </c:pt>
                <c:pt idx="4">
                  <c:v>21.76</c:v>
                </c:pt>
                <c:pt idx="5">
                  <c:v>85.92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0A-484D-9649-B8934034B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746736"/>
        <c:axId val="333749056"/>
      </c:lineChart>
      <c:catAx>
        <c:axId val="33374673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ln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333749056"/>
        <c:crosses val="autoZero"/>
        <c:auto val="1"/>
        <c:lblAlgn val="ctr"/>
        <c:lblOffset val="100"/>
        <c:tickMarkSkip val="1"/>
        <c:noMultiLvlLbl val="0"/>
      </c:catAx>
      <c:valAx>
        <c:axId val="33374905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33746736"/>
        <c:crossesAt val="1"/>
        <c:crossBetween val="midCat"/>
      </c:valAx>
    </c:plotArea>
    <c:legend>
      <c:legendPos val="b"/>
      <c:layout>
        <c:manualLayout>
          <c:xMode val="edge"/>
          <c:yMode val="edge"/>
          <c:x val="0.23532487606133978"/>
          <c:y val="3.9867776270723264E-2"/>
          <c:w val="0.45866025356155876"/>
          <c:h val="6.51759407850198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22308546059936E-2"/>
          <c:y val="6.4502502236881337E-2"/>
          <c:w val="0.93118756936736957"/>
          <c:h val="0.8962895730626852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chemeClr val="accent2"/>
            </a:solidFill>
          </c:spPr>
          <c:invertIfNegative val="0"/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DB-4F45-AC89-6E8CAC05BF81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DB-4F45-AC89-6E8CAC05BF8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Sheet1!$AI$1:$AX$1</c:f>
              <c:strCache>
                <c:ptCount val="13"/>
                <c:pt idx="0">
                  <c:v>15:Q4</c:v>
                </c:pt>
                <c:pt idx="1">
                  <c:v>16:Q1</c:v>
                </c:pt>
                <c:pt idx="2">
                  <c:v>16:Q2</c:v>
                </c:pt>
                <c:pt idx="3">
                  <c:v>16:Q3</c:v>
                </c:pt>
                <c:pt idx="4">
                  <c:v>16:Q4</c:v>
                </c:pt>
                <c:pt idx="5">
                  <c:v>17:Q1</c:v>
                </c:pt>
                <c:pt idx="6">
                  <c:v>17:Q2</c:v>
                </c:pt>
                <c:pt idx="7">
                  <c:v>17:Q3</c:v>
                </c:pt>
                <c:pt idx="8">
                  <c:v>17:Q4</c:v>
                </c:pt>
                <c:pt idx="9">
                  <c:v>18:Q1</c:v>
                </c:pt>
                <c:pt idx="10">
                  <c:v>18:Q2</c:v>
                </c:pt>
                <c:pt idx="11">
                  <c:v>18:Q3</c:v>
                </c:pt>
                <c:pt idx="12">
                  <c:v>18:Q4</c:v>
                </c:pt>
              </c:strCache>
            </c:strRef>
          </c:cat>
          <c:val>
            <c:numRef>
              <c:f>Sheet1!$AI$3:$AX$3</c:f>
              <c:numCache>
                <c:formatCode>0%</c:formatCode>
                <c:ptCount val="13"/>
                <c:pt idx="0">
                  <c:v>1.5560275355114728E-2</c:v>
                </c:pt>
                <c:pt idx="1">
                  <c:v>3.2631266686442562E-3</c:v>
                </c:pt>
                <c:pt idx="2">
                  <c:v>6.2684801892372022E-3</c:v>
                </c:pt>
                <c:pt idx="3">
                  <c:v>1.1224729666196476E-2</c:v>
                </c:pt>
                <c:pt idx="4">
                  <c:v>1.8335561108851151E-2</c:v>
                </c:pt>
                <c:pt idx="5">
                  <c:v>1.1556570124126253E-2</c:v>
                </c:pt>
                <c:pt idx="6">
                  <c:v>1.1283497884344129E-2</c:v>
                </c:pt>
                <c:pt idx="7">
                  <c:v>3.3472803347280866E-3</c:v>
                </c:pt>
                <c:pt idx="8">
                  <c:v>4.6010564359188155E-2</c:v>
                </c:pt>
                <c:pt idx="9">
                  <c:v>-4.2524916943522673E-3</c:v>
                </c:pt>
                <c:pt idx="10">
                  <c:v>1.5614573602028559E-2</c:v>
                </c:pt>
                <c:pt idx="11">
                  <c:v>2.6938239159001398E-2</c:v>
                </c:pt>
                <c:pt idx="12">
                  <c:v>-5.0287907869481674E-2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1E-4C58-9C01-96BE2EE83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77321136"/>
        <c:axId val="1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spPr>
                  <a:ln w="34038">
                    <a:solidFill>
                      <a:schemeClr val="accent1"/>
                    </a:solidFill>
                    <a:prstDash val="solid"/>
                  </a:ln>
                </c:spPr>
                <c:invertIfNegative val="0"/>
                <c:dLbls>
                  <c:dLbl>
                    <c:idx val="30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FB1E-4C58-9C01-96BE2EE832D0}"/>
                      </c:ext>
                    </c:extLst>
                  </c:dLbl>
                  <c:dLbl>
                    <c:idx val="31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FB1E-4C58-9C01-96BE2EE832D0}"/>
                      </c:ext>
                    </c:extLst>
                  </c:dLbl>
                  <c:dLbl>
                    <c:idx val="32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FB1E-4C58-9C01-96BE2EE832D0}"/>
                      </c:ext>
                    </c:extLst>
                  </c:dLbl>
                  <c:numFmt formatCode="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sz="1400" b="1"/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Sheet1!$AI$1:$AX$1</c15:sqref>
                        </c15:formulaRef>
                      </c:ext>
                    </c:extLst>
                    <c:strCache>
                      <c:ptCount val="13"/>
                      <c:pt idx="0">
                        <c:v>15:Q4</c:v>
                      </c:pt>
                      <c:pt idx="1">
                        <c:v>16:Q1</c:v>
                      </c:pt>
                      <c:pt idx="2">
                        <c:v>16:Q2</c:v>
                      </c:pt>
                      <c:pt idx="3">
                        <c:v>16:Q3</c:v>
                      </c:pt>
                      <c:pt idx="4">
                        <c:v>16:Q4</c:v>
                      </c:pt>
                      <c:pt idx="5">
                        <c:v>17:Q1</c:v>
                      </c:pt>
                      <c:pt idx="6">
                        <c:v>17:Q2</c:v>
                      </c:pt>
                      <c:pt idx="7">
                        <c:v>17:Q3</c:v>
                      </c:pt>
                      <c:pt idx="8">
                        <c:v>17:Q4</c:v>
                      </c:pt>
                      <c:pt idx="9">
                        <c:v>18:Q1</c:v>
                      </c:pt>
                      <c:pt idx="10">
                        <c:v>18:Q2</c:v>
                      </c:pt>
                      <c:pt idx="11">
                        <c:v>18:Q3</c:v>
                      </c:pt>
                      <c:pt idx="12">
                        <c:v>18:Q4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Sheet1!$AI$2:$AX$2</c15:sqref>
                        </c15:formulaRef>
                      </c:ext>
                    </c:extLst>
                    <c:numCache>
                      <c:formatCode>"$"#,##0.0</c:formatCode>
                      <c:ptCount val="13"/>
                      <c:pt idx="0">
                        <c:v>674.2</c:v>
                      </c:pt>
                      <c:pt idx="1">
                        <c:v>676.4</c:v>
                      </c:pt>
                      <c:pt idx="2">
                        <c:v>680.64</c:v>
                      </c:pt>
                      <c:pt idx="3">
                        <c:v>688.28</c:v>
                      </c:pt>
                      <c:pt idx="4">
                        <c:v>700.9</c:v>
                      </c:pt>
                      <c:pt idx="5">
                        <c:v>709</c:v>
                      </c:pt>
                      <c:pt idx="6">
                        <c:v>717</c:v>
                      </c:pt>
                      <c:pt idx="7">
                        <c:v>719.4</c:v>
                      </c:pt>
                      <c:pt idx="8">
                        <c:v>752.5</c:v>
                      </c:pt>
                      <c:pt idx="9">
                        <c:v>749.3</c:v>
                      </c:pt>
                      <c:pt idx="10">
                        <c:v>761</c:v>
                      </c:pt>
                      <c:pt idx="11">
                        <c:v>781.5</c:v>
                      </c:pt>
                      <c:pt idx="12">
                        <c:v>742.2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FB1E-4C58-9C01-96BE2EE832D0}"/>
                  </c:ext>
                </c:extLst>
              </c15:ser>
            </c15:filteredBarSeries>
          </c:ext>
        </c:extLst>
      </c:barChart>
      <c:catAx>
        <c:axId val="17732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37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283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7321136"/>
        <c:crosses val="autoZero"/>
        <c:crossBetween val="between"/>
      </c:valAx>
      <c:spPr>
        <a:noFill/>
        <a:ln w="2269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en-US" sz="1400" b="0" i="0" u="none" strike="noStrike" kern="1200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11557936581412"/>
          <c:y val="6.3205436310202534E-2"/>
          <c:w val="0.87717749873884598"/>
          <c:h val="0.7770738405562785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DPW Growth</c:v>
                </c:pt>
              </c:strCache>
            </c:strRef>
          </c:tx>
          <c:marker>
            <c:symbol val="none"/>
          </c:marker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3-A171-4298-8DB5-CF288B9252B6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5-A171-4298-8DB5-CF288B9252B6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7-A171-4298-8DB5-CF288B9252B6}"/>
              </c:ext>
            </c:extLst>
          </c:dPt>
          <c:dLbls>
            <c:dLbl>
              <c:idx val="10"/>
              <c:layout>
                <c:manualLayout>
                  <c:x val="0"/>
                  <c:y val="-2.5707899843872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B0-4DBD-B25F-9DB27327729D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58-442D-ADEE-ED4A8C3C8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Sheet1!$B$1:$L$1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Sheet1!$B$2:$L$2</c:f>
              <c:numCache>
                <c:formatCode>0.0%</c:formatCode>
                <c:ptCount val="11"/>
                <c:pt idx="0">
                  <c:v>-1.9E-2</c:v>
                </c:pt>
                <c:pt idx="1">
                  <c:v>-3.1E-2</c:v>
                </c:pt>
                <c:pt idx="2">
                  <c:v>-3.0000000000000001E-3</c:v>
                </c:pt>
                <c:pt idx="3">
                  <c:v>2.4E-2</c:v>
                </c:pt>
                <c:pt idx="4">
                  <c:v>4.5999999999999999E-2</c:v>
                </c:pt>
                <c:pt idx="5">
                  <c:v>3.5000000000000003E-2</c:v>
                </c:pt>
                <c:pt idx="6">
                  <c:v>5.2999999999999999E-2</c:v>
                </c:pt>
                <c:pt idx="7">
                  <c:v>4.7E-2</c:v>
                </c:pt>
                <c:pt idx="8">
                  <c:v>0.04</c:v>
                </c:pt>
                <c:pt idx="9">
                  <c:v>4.7E-2</c:v>
                </c:pt>
                <c:pt idx="10">
                  <c:v>5.3199999999999997E-2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Nominal GDP Growth</c:v>
                </c:pt>
              </c:strCache>
            </c:strRef>
          </c:tx>
          <c:marker>
            <c:symbol val="none"/>
          </c:marker>
          <c:dLbls>
            <c:dLbl>
              <c:idx val="10"/>
              <c:layout>
                <c:manualLayout>
                  <c:x val="0"/>
                  <c:y val="2.9380456964426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B0-4DBD-B25F-9DB27327729D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58-442D-ADEE-ED4A8C3C8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Sheet1!$B$1:$L$1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Sheet1!$B$3:$L$3</c:f>
              <c:numCache>
                <c:formatCode>0.0%</c:formatCode>
                <c:ptCount val="11"/>
                <c:pt idx="0">
                  <c:v>4.2016806722689148E-2</c:v>
                </c:pt>
                <c:pt idx="1">
                  <c:v>-3.0576268438969101E-2</c:v>
                </c:pt>
                <c:pt idx="2">
                  <c:v>3.9936180144779065E-2</c:v>
                </c:pt>
                <c:pt idx="3">
                  <c:v>3.8194839911296352E-2</c:v>
                </c:pt>
                <c:pt idx="4">
                  <c:v>4.2339412243001417E-2</c:v>
                </c:pt>
                <c:pt idx="5">
                  <c:v>3.0063829918959062E-2</c:v>
                </c:pt>
                <c:pt idx="6">
                  <c:v>4.735573600033649E-2</c:v>
                </c:pt>
                <c:pt idx="7">
                  <c:v>4.565070183291442E-2</c:v>
                </c:pt>
                <c:pt idx="8">
                  <c:v>3.4000000000000002E-2</c:v>
                </c:pt>
                <c:pt idx="9">
                  <c:v>4.4900000000000002E-2</c:v>
                </c:pt>
                <c:pt idx="10">
                  <c:v>5.21E-2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78-449E-B6BF-C3007E922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966528"/>
        <c:axId val="327954376"/>
      </c:lineChart>
      <c:catAx>
        <c:axId val="32796652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327954376"/>
        <c:crossesAt val="0"/>
        <c:auto val="1"/>
        <c:lblAlgn val="ctr"/>
        <c:lblOffset val="100"/>
        <c:noMultiLvlLbl val="0"/>
      </c:catAx>
      <c:valAx>
        <c:axId val="327954376"/>
        <c:scaling>
          <c:orientation val="minMax"/>
          <c:max val="6.0000000000000012E-2"/>
          <c:min val="-4.0000000000000008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7966528"/>
        <c:crosses val="autoZero"/>
        <c:crossBetween val="between"/>
        <c:majorUnit val="2.0000000000000004E-2"/>
      </c:valAx>
      <c:spPr>
        <a:ln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0.19402757598258252"/>
          <c:y val="0.93201211474089674"/>
          <c:w val="0.61194469058734835"/>
          <c:h val="6.7987885259103251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44732529930803E-2"/>
          <c:y val="2.2537874403897099E-2"/>
          <c:w val="0.91941735270816205"/>
          <c:h val="0.86734061468123003"/>
        </c:manualLayout>
      </c:layout>
      <c:barChart>
        <c:barDir val="col"/>
        <c:grouping val="clustere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net income Q4 (infl Adj) SNL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1"/>
              <c:layout>
                <c:manualLayout>
                  <c:x val="-1.9095216134143432E-17"/>
                  <c:y val="6.5479720844589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A9F-4B80-9553-73C2ECF4481B}"/>
                </c:ext>
              </c:extLst>
            </c:dLbl>
            <c:dLbl>
              <c:idx val="11"/>
              <c:layout>
                <c:manualLayout>
                  <c:x val="-4.1662771033548372E-3"/>
                  <c:y val="0.3354641539075556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A9F-4B80-9553-73C2ECF448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Sheet1!$A$2:$A$13</c:f>
              <c:strCache>
                <c:ptCount val="12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</c:strCache>
            </c:strRef>
          </c:cat>
          <c:val>
            <c:numRef>
              <c:f>Sheet1!$F$2:$F$13</c:f>
              <c:numCache>
                <c:formatCode>_(* #,##0.0_);_(* \(#,##0.0\);_(* "-"??_);_(@_)</c:formatCode>
                <c:ptCount val="12"/>
                <c:pt idx="0">
                  <c:v>76.599999999999994</c:v>
                </c:pt>
                <c:pt idx="1">
                  <c:v>4.28</c:v>
                </c:pt>
                <c:pt idx="2">
                  <c:v>37.5</c:v>
                </c:pt>
                <c:pt idx="3">
                  <c:v>42.6</c:v>
                </c:pt>
                <c:pt idx="4">
                  <c:v>22.3</c:v>
                </c:pt>
                <c:pt idx="5">
                  <c:v>41.78</c:v>
                </c:pt>
                <c:pt idx="6">
                  <c:v>76.84</c:v>
                </c:pt>
                <c:pt idx="7">
                  <c:v>68.38</c:v>
                </c:pt>
                <c:pt idx="8">
                  <c:v>61.45</c:v>
                </c:pt>
                <c:pt idx="9">
                  <c:v>46.06</c:v>
                </c:pt>
                <c:pt idx="10">
                  <c:v>41.07</c:v>
                </c:pt>
                <c:pt idx="11">
                  <c:v>60.9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F3C-44BE-8341-6DA1A4464C7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6568112"/>
        <c:axId val="465722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net income after taxes (half year) AM BEST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</c:spPr>
                <c:invertIfNegative val="0"/>
                <c:dPt>
                  <c:idx val="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3-6C64-471C-8F81-661FDB8A1ABC}"/>
                    </c:ext>
                  </c:extLst>
                </c:dPt>
                <c:dPt>
                  <c:idx val="1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4-6C64-471C-8F81-661FDB8A1ABC}"/>
                    </c:ext>
                  </c:extLst>
                </c:dPt>
                <c:dPt>
                  <c:idx val="2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1-6C64-471C-8F81-661FDB8A1ABC}"/>
                    </c:ext>
                  </c:extLst>
                </c:dPt>
                <c:dPt>
                  <c:idx val="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5-6C64-471C-8F81-661FDB8A1ABC}"/>
                    </c:ext>
                  </c:extLst>
                </c:dPt>
                <c:dPt>
                  <c:idx val="4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6-6C64-471C-8F81-661FDB8A1ABC}"/>
                    </c:ext>
                  </c:extLst>
                </c:dPt>
                <c:dPt>
                  <c:idx val="5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7-6C64-471C-8F81-661FDB8A1ABC}"/>
                    </c:ext>
                  </c:extLst>
                </c:dPt>
                <c:dPt>
                  <c:idx val="6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4-C0F4-4DB2-A308-D8DBC4180399}"/>
                    </c:ext>
                  </c:extLst>
                </c:dPt>
                <c:dPt>
                  <c:idx val="7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5-C0F4-4DB2-A308-D8DBC4180399}"/>
                    </c:ext>
                  </c:extLst>
                </c:dPt>
                <c:dPt>
                  <c:idx val="8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0-6C64-471C-8F81-661FDB8A1ABC}"/>
                    </c:ext>
                  </c:extLst>
                </c:dPt>
                <c:dPt>
                  <c:idx val="9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2-6C64-471C-8F81-661FDB8A1ABC}"/>
                    </c:ext>
                  </c:extLst>
                </c:dPt>
                <c:dPt>
                  <c:idx val="1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6-C0F4-4DB2-A308-D8DBC4180399}"/>
                    </c:ext>
                  </c:extLst>
                </c:dPt>
                <c:dPt>
                  <c:idx val="2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0-AC74-493F-90D3-7BC3CBDAB987}"/>
                    </c:ext>
                  </c:extLst>
                </c:dPt>
                <c:dPt>
                  <c:idx val="25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1-AC74-493F-90D3-7BC3CBDAB987}"/>
                    </c:ext>
                  </c:extLst>
                </c:dPt>
                <c:dPt>
                  <c:idx val="26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3-AC74-493F-90D3-7BC3CBDAB987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/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strCache>
                      <c:ptCount val="12"/>
                      <c:pt idx="0">
                        <c:v>07</c:v>
                      </c:pt>
                      <c:pt idx="1">
                        <c:v>08</c:v>
                      </c:pt>
                      <c:pt idx="2">
                        <c:v>09</c:v>
                      </c:pt>
                      <c:pt idx="3">
                        <c:v>10</c:v>
                      </c:pt>
                      <c:pt idx="4">
                        <c:v>11</c:v>
                      </c:pt>
                      <c:pt idx="5">
                        <c:v>12</c:v>
                      </c:pt>
                      <c:pt idx="6">
                        <c:v>13</c:v>
                      </c:pt>
                      <c:pt idx="7">
                        <c:v>14</c:v>
                      </c:pt>
                      <c:pt idx="8">
                        <c:v>15</c:v>
                      </c:pt>
                      <c:pt idx="9">
                        <c:v>16</c:v>
                      </c:pt>
                      <c:pt idx="10">
                        <c:v>17</c:v>
                      </c:pt>
                      <c:pt idx="11">
                        <c:v>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Sheet1!$B$2:$B$13</c15:sqref>
                        </c15:formulaRef>
                      </c:ext>
                    </c:extLst>
                    <c:numCache>
                      <c:formatCode>"$"#,##0.0</c:formatCode>
                      <c:ptCount val="12"/>
                      <c:pt idx="0">
                        <c:v>36.6</c:v>
                      </c:pt>
                      <c:pt idx="1">
                        <c:v>15.6</c:v>
                      </c:pt>
                      <c:pt idx="2">
                        <c:v>6.6</c:v>
                      </c:pt>
                      <c:pt idx="3">
                        <c:v>18.600000000000001</c:v>
                      </c:pt>
                      <c:pt idx="4">
                        <c:v>5.2</c:v>
                      </c:pt>
                      <c:pt idx="5">
                        <c:v>17.600000000000001</c:v>
                      </c:pt>
                      <c:pt idx="6">
                        <c:v>25.2</c:v>
                      </c:pt>
                      <c:pt idx="7">
                        <c:v>26.8</c:v>
                      </c:pt>
                      <c:pt idx="8">
                        <c:v>31.9</c:v>
                      </c:pt>
                      <c:pt idx="9">
                        <c:v>22</c:v>
                      </c:pt>
                      <c:pt idx="10">
                        <c:v>15.5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AC74-493F-90D3-7BC3CBDAB98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net income after taxes (Q3)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/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strCache>
                      <c:ptCount val="12"/>
                      <c:pt idx="0">
                        <c:v>07</c:v>
                      </c:pt>
                      <c:pt idx="1">
                        <c:v>08</c:v>
                      </c:pt>
                      <c:pt idx="2">
                        <c:v>09</c:v>
                      </c:pt>
                      <c:pt idx="3">
                        <c:v>10</c:v>
                      </c:pt>
                      <c:pt idx="4">
                        <c:v>11</c:v>
                      </c:pt>
                      <c:pt idx="5">
                        <c:v>12</c:v>
                      </c:pt>
                      <c:pt idx="6">
                        <c:v>13</c:v>
                      </c:pt>
                      <c:pt idx="7">
                        <c:v>14</c:v>
                      </c:pt>
                      <c:pt idx="8">
                        <c:v>15</c:v>
                      </c:pt>
                      <c:pt idx="9">
                        <c:v>16</c:v>
                      </c:pt>
                      <c:pt idx="10">
                        <c:v>17</c:v>
                      </c:pt>
                      <c:pt idx="11">
                        <c:v>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Sheet1!$C$2:$C$13</c15:sqref>
                        </c15:formulaRef>
                      </c:ext>
                    </c:extLst>
                    <c:numCache>
                      <c:formatCode>"$"#,##0.0</c:formatCode>
                      <c:ptCount val="12"/>
                      <c:pt idx="0">
                        <c:v>48.9</c:v>
                      </c:pt>
                      <c:pt idx="1">
                        <c:v>4.5999999999999996</c:v>
                      </c:pt>
                      <c:pt idx="2">
                        <c:v>16.7</c:v>
                      </c:pt>
                      <c:pt idx="3">
                        <c:v>28.6</c:v>
                      </c:pt>
                      <c:pt idx="4">
                        <c:v>8.1999999999999993</c:v>
                      </c:pt>
                      <c:pt idx="5">
                        <c:v>29.8</c:v>
                      </c:pt>
                      <c:pt idx="6">
                        <c:v>50.9</c:v>
                      </c:pt>
                      <c:pt idx="7">
                        <c:v>38.700000000000003</c:v>
                      </c:pt>
                      <c:pt idx="8">
                        <c:v>45</c:v>
                      </c:pt>
                      <c:pt idx="9">
                        <c:v>33.200000000000003</c:v>
                      </c:pt>
                      <c:pt idx="10">
                        <c:v>23.6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739-443E-9E4C-0A28A83BD87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net income after taxes (Q3)(adj for inlfation)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strCache>
                      <c:ptCount val="12"/>
                      <c:pt idx="0">
                        <c:v>07</c:v>
                      </c:pt>
                      <c:pt idx="1">
                        <c:v>08</c:v>
                      </c:pt>
                      <c:pt idx="2">
                        <c:v>09</c:v>
                      </c:pt>
                      <c:pt idx="3">
                        <c:v>10</c:v>
                      </c:pt>
                      <c:pt idx="4">
                        <c:v>11</c:v>
                      </c:pt>
                      <c:pt idx="5">
                        <c:v>12</c:v>
                      </c:pt>
                      <c:pt idx="6">
                        <c:v>13</c:v>
                      </c:pt>
                      <c:pt idx="7">
                        <c:v>14</c:v>
                      </c:pt>
                      <c:pt idx="8">
                        <c:v>15</c:v>
                      </c:pt>
                      <c:pt idx="9">
                        <c:v>16</c:v>
                      </c:pt>
                      <c:pt idx="10">
                        <c:v>17</c:v>
                      </c:pt>
                      <c:pt idx="11">
                        <c:v>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Sheet1!$D$2:$D$13</c15:sqref>
                        </c15:formulaRef>
                      </c:ext>
                    </c:extLst>
                    <c:numCache>
                      <c:formatCode>"$"#,##0.0</c:formatCode>
                      <c:ptCount val="12"/>
                      <c:pt idx="0">
                        <c:v>57.4</c:v>
                      </c:pt>
                      <c:pt idx="1">
                        <c:v>5.39</c:v>
                      </c:pt>
                      <c:pt idx="2">
                        <c:v>19.100000000000001</c:v>
                      </c:pt>
                      <c:pt idx="3">
                        <c:v>32.200000000000003</c:v>
                      </c:pt>
                      <c:pt idx="4">
                        <c:v>9</c:v>
                      </c:pt>
                      <c:pt idx="5">
                        <c:v>32.1</c:v>
                      </c:pt>
                      <c:pt idx="6">
                        <c:v>53.8</c:v>
                      </c:pt>
                      <c:pt idx="7">
                        <c:v>40.6</c:v>
                      </c:pt>
                      <c:pt idx="8">
                        <c:v>46.9</c:v>
                      </c:pt>
                      <c:pt idx="9">
                        <c:v>33.9</c:v>
                      </c:pt>
                      <c:pt idx="10">
                        <c:v>23.6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B739-443E-9E4C-0A28A83BD87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net income Q4 (SNL)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strCache>
                      <c:ptCount val="12"/>
                      <c:pt idx="0">
                        <c:v>07</c:v>
                      </c:pt>
                      <c:pt idx="1">
                        <c:v>08</c:v>
                      </c:pt>
                      <c:pt idx="2">
                        <c:v>09</c:v>
                      </c:pt>
                      <c:pt idx="3">
                        <c:v>10</c:v>
                      </c:pt>
                      <c:pt idx="4">
                        <c:v>11</c:v>
                      </c:pt>
                      <c:pt idx="5">
                        <c:v>12</c:v>
                      </c:pt>
                      <c:pt idx="6">
                        <c:v>13</c:v>
                      </c:pt>
                      <c:pt idx="7">
                        <c:v>14</c:v>
                      </c:pt>
                      <c:pt idx="8">
                        <c:v>15</c:v>
                      </c:pt>
                      <c:pt idx="9">
                        <c:v>16</c:v>
                      </c:pt>
                      <c:pt idx="10">
                        <c:v>17</c:v>
                      </c:pt>
                      <c:pt idx="11">
                        <c:v>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Sheet1!$E$2:$E$13</c15:sqref>
                        </c15:formulaRef>
                      </c:ext>
                    </c:extLst>
                    <c:numCache>
                      <c:formatCode>_(* #,##0.0_);_(* \(#,##0.0\);_(* "-"??_);_(@_)</c:formatCode>
                      <c:ptCount val="12"/>
                      <c:pt idx="0">
                        <c:v>63.618784199845599</c:v>
                      </c:pt>
                      <c:pt idx="1">
                        <c:v>3.7088862502961</c:v>
                      </c:pt>
                      <c:pt idx="2">
                        <c:v>32.203170139788398</c:v>
                      </c:pt>
                      <c:pt idx="3">
                        <c:v>37.217758583579204</c:v>
                      </c:pt>
                      <c:pt idx="4">
                        <c:v>20.1248760217096</c:v>
                      </c:pt>
                      <c:pt idx="5">
                        <c:v>38.415881107662202</c:v>
                      </c:pt>
                      <c:pt idx="6">
                        <c:v>71.624731726388205</c:v>
                      </c:pt>
                      <c:pt idx="7">
                        <c:v>64.757509254461894</c:v>
                      </c:pt>
                      <c:pt idx="8">
                        <c:v>58.314974251858395</c:v>
                      </c:pt>
                      <c:pt idx="9">
                        <c:v>44.305791114217797</c:v>
                      </c:pt>
                      <c:pt idx="10">
                        <c:v>40.330736158000001</c:v>
                      </c:pt>
                      <c:pt idx="11">
                        <c:v>60.92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F3C-44BE-8341-6DA1A4464C71}"/>
                  </c:ext>
                </c:extLst>
              </c15:ser>
            </c15:filteredBarSeries>
          </c:ext>
        </c:extLst>
      </c:barChart>
      <c:catAx>
        <c:axId val="46568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46572208"/>
        <c:crosses val="autoZero"/>
        <c:auto val="1"/>
        <c:lblAlgn val="ctr"/>
        <c:lblOffset val="100"/>
        <c:noMultiLvlLbl val="0"/>
      </c:catAx>
      <c:valAx>
        <c:axId val="46572208"/>
        <c:scaling>
          <c:orientation val="minMax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568112"/>
        <c:crosses val="autoZero"/>
        <c:crossBetween val="between"/>
        <c:majorUnit val="10"/>
        <c:minorUnit val="0.01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27003775397903E-2"/>
          <c:y val="7.4552152520054704E-2"/>
          <c:w val="0.95592356609742501"/>
          <c:h val="0.8382749326145549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B-38CA-43DB-B667-FEF873C017B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38CA-43DB-B667-FEF873C017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9-38CA-43DB-B667-FEF873C017B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8-38CA-43DB-B667-FEF873C017B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7-38CA-43DB-B667-FEF873C017B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6-38CA-43DB-B667-FEF873C017B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8CA-43DB-B667-FEF873C017B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4-38CA-43DB-B667-FEF873C017B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3-38CA-43DB-B667-FEF873C017B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38CA-43DB-B667-FEF873C017BC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5-67FB-430E-A139-D18F8A7DCA95}"/>
              </c:ext>
            </c:extLst>
          </c:dPt>
          <c:dPt>
            <c:idx val="12"/>
            <c:invertIfNegative val="0"/>
            <c:bubble3D val="0"/>
            <c:spPr>
              <a:solidFill>
                <a:srgbClr val="337DBE"/>
              </a:solidFill>
            </c:spPr>
            <c:extLst>
              <c:ext xmlns:c16="http://schemas.microsoft.com/office/drawing/2014/chart" uri="{C3380CC4-5D6E-409C-BE32-E72D297353CC}">
                <c16:uniqueId val="{00000001-38CA-43DB-B667-FEF873C017B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8CA-43DB-B667-FEF873C017BC}"/>
              </c:ext>
            </c:extLst>
          </c:dPt>
          <c:dLbls>
            <c:dLbl>
              <c:idx val="7"/>
              <c:numFmt formatCode="0.0" sourceLinked="0"/>
              <c:spPr/>
              <c:txPr>
                <a:bodyPr/>
                <a:lstStyle/>
                <a:p>
                  <a:pPr>
                    <a:defRPr sz="1000" b="1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8CA-43DB-B667-FEF873C01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Sheet1!$A$1:$S$1</c:f>
              <c:strCache>
                <c:ptCount val="19"/>
                <c:pt idx="0">
                  <c:v>00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strCache>
            </c:strRef>
          </c:cat>
          <c:val>
            <c:numRef>
              <c:f>Sheet1!$A$2:$S$2</c:f>
              <c:numCache>
                <c:formatCode>General</c:formatCode>
                <c:ptCount val="19"/>
                <c:pt idx="0">
                  <c:v>110.1</c:v>
                </c:pt>
                <c:pt idx="1">
                  <c:v>115.8</c:v>
                </c:pt>
                <c:pt idx="2">
                  <c:v>107.5</c:v>
                </c:pt>
                <c:pt idx="3">
                  <c:v>100.1</c:v>
                </c:pt>
                <c:pt idx="4">
                  <c:v>98.4</c:v>
                </c:pt>
                <c:pt idx="5">
                  <c:v>100.8</c:v>
                </c:pt>
                <c:pt idx="6">
                  <c:v>92.6</c:v>
                </c:pt>
                <c:pt idx="7">
                  <c:v>95.7</c:v>
                </c:pt>
                <c:pt idx="8">
                  <c:v>101</c:v>
                </c:pt>
                <c:pt idx="9">
                  <c:v>99.3</c:v>
                </c:pt>
                <c:pt idx="10" formatCode="0.0">
                  <c:v>101.1</c:v>
                </c:pt>
                <c:pt idx="11" formatCode="0.0">
                  <c:v>106.5</c:v>
                </c:pt>
                <c:pt idx="12" formatCode="0.0">
                  <c:v>102.5</c:v>
                </c:pt>
                <c:pt idx="13" formatCode="0.0">
                  <c:v>96.4</c:v>
                </c:pt>
                <c:pt idx="14" formatCode="0.0">
                  <c:v>97</c:v>
                </c:pt>
                <c:pt idx="15" formatCode="0.0">
                  <c:v>97.8</c:v>
                </c:pt>
                <c:pt idx="16" formatCode="0.0">
                  <c:v>100.7</c:v>
                </c:pt>
                <c:pt idx="17" formatCode="0.0">
                  <c:v>104.1</c:v>
                </c:pt>
                <c:pt idx="18" formatCode="0.0">
                  <c:v>99.2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CA-43DB-B667-FEF873C01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28501496"/>
        <c:axId val="528512472"/>
      </c:barChart>
      <c:catAx>
        <c:axId val="528501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528512472"/>
        <c:crossesAt val="100"/>
        <c:auto val="1"/>
        <c:lblAlgn val="ctr"/>
        <c:lblOffset val="20"/>
        <c:tickLblSkip val="1"/>
        <c:tickMarkSkip val="1"/>
        <c:noMultiLvlLbl val="0"/>
      </c:catAx>
      <c:valAx>
        <c:axId val="528512472"/>
        <c:scaling>
          <c:orientation val="minMax"/>
          <c:max val="120"/>
          <c:min val="90"/>
        </c:scaling>
        <c:delete val="0"/>
        <c:axPos val="l"/>
        <c:numFmt formatCode="0" sourceLinked="0"/>
        <c:majorTickMark val="out"/>
        <c:minorTickMark val="none"/>
        <c:tickLblPos val="low"/>
        <c:txPr>
          <a:bodyPr/>
          <a:lstStyle/>
          <a:p>
            <a:pPr>
              <a:defRPr sz="1050"/>
            </a:pPr>
            <a:endParaRPr lang="en-US"/>
          </a:p>
        </c:txPr>
        <c:crossAx val="528501496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2567349704437E-2"/>
          <c:y val="3.4661298916582796E-2"/>
          <c:w val="0.86583646814177906"/>
          <c:h val="0.8282429696287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 $ B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74-493F-90D3-7BC3CBDAB98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74-493F-90D3-7BC3CBDAB98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74-493F-90D3-7BC3CBDAB98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BE6-4C8B-9C7D-CBE440554E4E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16A-41C9-977A-9EDD99BEF60F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BAC-486D-9DB5-11FF1BEA56F2}"/>
              </c:ext>
            </c:extLst>
          </c:dPt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E3-4032-BC0D-1D18111A6664}"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10-43AA-898A-8DB93BB646C2}"/>
                </c:ext>
              </c:extLst>
            </c:dLbl>
            <c:dLbl>
              <c:idx val="2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10-43AA-898A-8DB93BB646C2}"/>
                </c:ext>
              </c:extLst>
            </c:dLbl>
            <c:dLbl>
              <c:idx val="3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10-43AA-898A-8DB93BB646C2}"/>
                </c:ext>
              </c:extLst>
            </c:dLbl>
            <c:dLbl>
              <c:idx val="3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10-43AA-898A-8DB93BB646C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Sheet1!$A$5:$A$43</c:f>
              <c:strCache>
                <c:ptCount val="39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00</c:v>
                </c:pt>
                <c:pt idx="21">
                  <c:v>01</c:v>
                </c:pt>
                <c:pt idx="22">
                  <c:v>02</c:v>
                </c:pt>
                <c:pt idx="23">
                  <c:v>03</c:v>
                </c:pt>
                <c:pt idx="24">
                  <c:v>04</c:v>
                </c:pt>
                <c:pt idx="25">
                  <c:v>05</c:v>
                </c:pt>
                <c:pt idx="26">
                  <c:v>06</c:v>
                </c:pt>
                <c:pt idx="27">
                  <c:v>07</c:v>
                </c:pt>
                <c:pt idx="28">
                  <c:v>08</c:v>
                </c:pt>
                <c:pt idx="29">
                  <c:v>09</c:v>
                </c:pt>
                <c:pt idx="30">
                  <c:v>10</c:v>
                </c:pt>
                <c:pt idx="31">
                  <c:v>11</c:v>
                </c:pt>
                <c:pt idx="32">
                  <c:v>12</c:v>
                </c:pt>
                <c:pt idx="33">
                  <c:v>13</c:v>
                </c:pt>
                <c:pt idx="34">
                  <c:v>14</c:v>
                </c:pt>
                <c:pt idx="35">
                  <c:v>15</c:v>
                </c:pt>
                <c:pt idx="36">
                  <c:v>16</c:v>
                </c:pt>
                <c:pt idx="37">
                  <c:v>17</c:v>
                </c:pt>
                <c:pt idx="38">
                  <c:v>18*</c:v>
                </c:pt>
              </c:strCache>
            </c:strRef>
          </c:cat>
          <c:val>
            <c:numRef>
              <c:f>Sheet1!$B$5:$B$43</c:f>
              <c:numCache>
                <c:formatCode>"$"#,##0.0</c:formatCode>
                <c:ptCount val="39"/>
                <c:pt idx="0">
                  <c:v>3.43</c:v>
                </c:pt>
                <c:pt idx="1">
                  <c:v>1.91</c:v>
                </c:pt>
                <c:pt idx="2">
                  <c:v>3.9</c:v>
                </c:pt>
                <c:pt idx="3">
                  <c:v>5.58</c:v>
                </c:pt>
                <c:pt idx="4">
                  <c:v>3.7</c:v>
                </c:pt>
                <c:pt idx="5">
                  <c:v>6.5</c:v>
                </c:pt>
                <c:pt idx="6">
                  <c:v>2</c:v>
                </c:pt>
                <c:pt idx="7">
                  <c:v>2</c:v>
                </c:pt>
                <c:pt idx="8">
                  <c:v>2.9</c:v>
                </c:pt>
                <c:pt idx="9">
                  <c:v>14.98</c:v>
                </c:pt>
                <c:pt idx="10">
                  <c:v>5.2</c:v>
                </c:pt>
                <c:pt idx="11">
                  <c:v>8.6</c:v>
                </c:pt>
                <c:pt idx="12">
                  <c:v>40.36</c:v>
                </c:pt>
                <c:pt idx="13">
                  <c:v>9.48</c:v>
                </c:pt>
                <c:pt idx="14">
                  <c:v>28.23</c:v>
                </c:pt>
                <c:pt idx="15">
                  <c:v>13.45</c:v>
                </c:pt>
                <c:pt idx="16">
                  <c:v>11.72</c:v>
                </c:pt>
                <c:pt idx="17">
                  <c:v>4.08</c:v>
                </c:pt>
                <c:pt idx="18">
                  <c:v>15.39</c:v>
                </c:pt>
                <c:pt idx="19">
                  <c:v>12.33</c:v>
                </c:pt>
                <c:pt idx="20">
                  <c:v>6.52</c:v>
                </c:pt>
                <c:pt idx="21">
                  <c:v>37.1</c:v>
                </c:pt>
                <c:pt idx="22">
                  <c:v>8.0500000000000007</c:v>
                </c:pt>
                <c:pt idx="23">
                  <c:v>17.43</c:v>
                </c:pt>
                <c:pt idx="24">
                  <c:v>35.97</c:v>
                </c:pt>
                <c:pt idx="25">
                  <c:v>78.569999999999993</c:v>
                </c:pt>
                <c:pt idx="26">
                  <c:v>11.31</c:v>
                </c:pt>
                <c:pt idx="27">
                  <c:v>7.95</c:v>
                </c:pt>
                <c:pt idx="28">
                  <c:v>31.29</c:v>
                </c:pt>
                <c:pt idx="29">
                  <c:v>12.23</c:v>
                </c:pt>
                <c:pt idx="30">
                  <c:v>15.49</c:v>
                </c:pt>
                <c:pt idx="31">
                  <c:v>35.869999999999997</c:v>
                </c:pt>
                <c:pt idx="32">
                  <c:v>37.5</c:v>
                </c:pt>
                <c:pt idx="33">
                  <c:v>13.55</c:v>
                </c:pt>
                <c:pt idx="34">
                  <c:v>16.100000000000001</c:v>
                </c:pt>
                <c:pt idx="35">
                  <c:v>15.59</c:v>
                </c:pt>
                <c:pt idx="36">
                  <c:v>23.75</c:v>
                </c:pt>
                <c:pt idx="37">
                  <c:v>104.1</c:v>
                </c:pt>
                <c:pt idx="38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74-493F-90D3-7BC3CBDAB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03126992"/>
        <c:axId val="1303443920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Average for Decade</c:v>
                </c:pt>
              </c:strCache>
            </c:strRef>
          </c:tx>
          <c:spPr>
            <a:ln w="19050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3.0080297826273198E-2"/>
                  <c:y val="-0.2548851155385745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1980s:$</a:t>
                    </a:r>
                    <a:fld id="{1E4725C8-E8DB-49AC-99C8-2CBDA2CA931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F9DC-4CD7-A5CC-256FA0ED0B14}"/>
                </c:ext>
              </c:extLst>
            </c:dLbl>
            <c:dLbl>
              <c:idx val="10"/>
              <c:layout>
                <c:manualLayout>
                  <c:x val="-0.12950302577163017"/>
                  <c:y val="-0.269424824294696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1990s: $</a:t>
                    </a:r>
                    <a:fld id="{84E1BFDB-0918-4CC9-8196-609CE08F806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F9DC-4CD7-A5CC-256FA0ED0B14}"/>
                </c:ext>
              </c:extLst>
            </c:dLbl>
            <c:dLbl>
              <c:idx val="20"/>
              <c:layout>
                <c:manualLayout>
                  <c:x val="-0.14211418491086245"/>
                  <c:y val="-0.2227066485110413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100" b="1"/>
                    </a:pPr>
                    <a:r>
                      <a:rPr lang="en-US" sz="1100" dirty="0"/>
                      <a:t>2000s: $</a:t>
                    </a:r>
                    <a:fld id="{0BFF2094-A064-4D60-AEED-4ED1FDC3B945}" type="VALUE">
                      <a:rPr lang="en-US" sz="1100" smtClean="0"/>
                      <a:pPr>
                        <a:defRPr sz="1100" b="1"/>
                      </a:pPr>
                      <a:t>[VALUE]</a:t>
                    </a:fld>
                    <a:r>
                      <a:rPr lang="en-US" sz="1100" dirty="0"/>
                      <a:t> B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08308605341246"/>
                      <c:h val="5.14285714285714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9DC-4CD7-A5CC-256FA0ED0B14}"/>
                </c:ext>
              </c:extLst>
            </c:dLbl>
            <c:dLbl>
              <c:idx val="30"/>
              <c:layout>
                <c:manualLayout>
                  <c:x val="-5.531904951050258E-2"/>
                  <c:y val="-0.153533834586466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2010s: $</a:t>
                    </a:r>
                    <a:fld id="{0E3ADEC9-83B9-43E8-8B31-4F6E9597E78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0-F9DC-4CD7-A5CC-256FA0ED0B1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Sheet1!$A$2:$A$43</c:f>
              <c:strCache>
                <c:ptCount val="42"/>
                <c:pt idx="0">
                  <c:v>77</c:v>
                </c:pt>
                <c:pt idx="1">
                  <c:v>78</c:v>
                </c:pt>
                <c:pt idx="2">
                  <c:v>79</c:v>
                </c:pt>
                <c:pt idx="3">
                  <c:v>80</c:v>
                </c:pt>
                <c:pt idx="4">
                  <c:v>81</c:v>
                </c:pt>
                <c:pt idx="5">
                  <c:v>82</c:v>
                </c:pt>
                <c:pt idx="6">
                  <c:v>83</c:v>
                </c:pt>
                <c:pt idx="7">
                  <c:v>84</c:v>
                </c:pt>
                <c:pt idx="8">
                  <c:v>85</c:v>
                </c:pt>
                <c:pt idx="9">
                  <c:v>86</c:v>
                </c:pt>
                <c:pt idx="10">
                  <c:v>87</c:v>
                </c:pt>
                <c:pt idx="11">
                  <c:v>88</c:v>
                </c:pt>
                <c:pt idx="12">
                  <c:v>89</c:v>
                </c:pt>
                <c:pt idx="13">
                  <c:v>90</c:v>
                </c:pt>
                <c:pt idx="14">
                  <c:v>91</c:v>
                </c:pt>
                <c:pt idx="15">
                  <c:v>92</c:v>
                </c:pt>
                <c:pt idx="16">
                  <c:v>93</c:v>
                </c:pt>
                <c:pt idx="17">
                  <c:v>94</c:v>
                </c:pt>
                <c:pt idx="18">
                  <c:v>95</c:v>
                </c:pt>
                <c:pt idx="19">
                  <c:v>96</c:v>
                </c:pt>
                <c:pt idx="20">
                  <c:v>97</c:v>
                </c:pt>
                <c:pt idx="21">
                  <c:v>98</c:v>
                </c:pt>
                <c:pt idx="22">
                  <c:v>99</c:v>
                </c:pt>
                <c:pt idx="23">
                  <c:v>00</c:v>
                </c:pt>
                <c:pt idx="24">
                  <c:v>01</c:v>
                </c:pt>
                <c:pt idx="25">
                  <c:v>02</c:v>
                </c:pt>
                <c:pt idx="26">
                  <c:v>03</c:v>
                </c:pt>
                <c:pt idx="27">
                  <c:v>04</c:v>
                </c:pt>
                <c:pt idx="28">
                  <c:v>05</c:v>
                </c:pt>
                <c:pt idx="29">
                  <c:v>06</c:v>
                </c:pt>
                <c:pt idx="30">
                  <c:v>07</c:v>
                </c:pt>
                <c:pt idx="31">
                  <c:v>08</c:v>
                </c:pt>
                <c:pt idx="32">
                  <c:v>09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18*</c:v>
                </c:pt>
              </c:strCache>
            </c:strRef>
          </c:cat>
          <c:val>
            <c:numRef>
              <c:f>Sheet1!$D$5:$D$43</c:f>
              <c:numCache>
                <c:formatCode>"$"#,##0.0</c:formatCode>
                <c:ptCount val="39"/>
                <c:pt idx="0">
                  <c:v>4.6899999999999995</c:v>
                </c:pt>
                <c:pt idx="1">
                  <c:v>4.6899999999999995</c:v>
                </c:pt>
                <c:pt idx="2">
                  <c:v>4.6899999999999995</c:v>
                </c:pt>
                <c:pt idx="3">
                  <c:v>4.6899999999999995</c:v>
                </c:pt>
                <c:pt idx="4">
                  <c:v>4.6899999999999995</c:v>
                </c:pt>
                <c:pt idx="5">
                  <c:v>4.6899999999999995</c:v>
                </c:pt>
                <c:pt idx="6">
                  <c:v>4.6899999999999995</c:v>
                </c:pt>
                <c:pt idx="7">
                  <c:v>4.6899999999999995</c:v>
                </c:pt>
                <c:pt idx="8">
                  <c:v>4.6899999999999995</c:v>
                </c:pt>
                <c:pt idx="9">
                  <c:v>4.6899999999999995</c:v>
                </c:pt>
                <c:pt idx="10">
                  <c:v>14.884</c:v>
                </c:pt>
                <c:pt idx="11">
                  <c:v>14.884</c:v>
                </c:pt>
                <c:pt idx="12">
                  <c:v>14.884</c:v>
                </c:pt>
                <c:pt idx="13">
                  <c:v>14.884</c:v>
                </c:pt>
                <c:pt idx="14">
                  <c:v>14.884</c:v>
                </c:pt>
                <c:pt idx="15">
                  <c:v>14.884</c:v>
                </c:pt>
                <c:pt idx="16">
                  <c:v>14.884</c:v>
                </c:pt>
                <c:pt idx="17">
                  <c:v>14.884</c:v>
                </c:pt>
                <c:pt idx="18">
                  <c:v>14.884</c:v>
                </c:pt>
                <c:pt idx="19">
                  <c:v>14.884</c:v>
                </c:pt>
                <c:pt idx="20">
                  <c:v>24.641999999999996</c:v>
                </c:pt>
                <c:pt idx="21">
                  <c:v>24.641999999999996</c:v>
                </c:pt>
                <c:pt idx="22">
                  <c:v>24.641999999999996</c:v>
                </c:pt>
                <c:pt idx="23">
                  <c:v>24.641999999999996</c:v>
                </c:pt>
                <c:pt idx="24">
                  <c:v>24.641999999999996</c:v>
                </c:pt>
                <c:pt idx="25">
                  <c:v>24.641999999999996</c:v>
                </c:pt>
                <c:pt idx="26">
                  <c:v>24.641999999999996</c:v>
                </c:pt>
                <c:pt idx="27">
                  <c:v>24.641999999999996</c:v>
                </c:pt>
                <c:pt idx="28">
                  <c:v>24.641999999999996</c:v>
                </c:pt>
                <c:pt idx="29">
                  <c:v>24.641999999999996</c:v>
                </c:pt>
                <c:pt idx="30">
                  <c:v>34.661111111111111</c:v>
                </c:pt>
                <c:pt idx="31">
                  <c:v>34.661111111111111</c:v>
                </c:pt>
                <c:pt idx="32">
                  <c:v>34.661111111111111</c:v>
                </c:pt>
                <c:pt idx="33">
                  <c:v>34.661111111111111</c:v>
                </c:pt>
                <c:pt idx="34">
                  <c:v>34.661111111111111</c:v>
                </c:pt>
                <c:pt idx="35">
                  <c:v>34.661111111111111</c:v>
                </c:pt>
                <c:pt idx="36">
                  <c:v>34.661111111111111</c:v>
                </c:pt>
                <c:pt idx="37">
                  <c:v>34.661111111111111</c:v>
                </c:pt>
                <c:pt idx="38">
                  <c:v>34.661111111111111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9DC-4CD7-A5CC-256FA0ED0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3126992"/>
        <c:axId val="1303443920"/>
      </c:lineChart>
      <c:catAx>
        <c:axId val="130312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/>
            </a:pPr>
            <a:endParaRPr lang="en-US"/>
          </a:p>
        </c:txPr>
        <c:crossAx val="1303443920"/>
        <c:crosses val="autoZero"/>
        <c:auto val="1"/>
        <c:lblAlgn val="ctr"/>
        <c:lblOffset val="100"/>
        <c:noMultiLvlLbl val="0"/>
      </c:catAx>
      <c:valAx>
        <c:axId val="1303443920"/>
        <c:scaling>
          <c:orientation val="minMax"/>
          <c:max val="10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Billions, 2018 $</a:t>
                </a:r>
              </a:p>
            </c:rich>
          </c:tx>
          <c:overlay val="0"/>
        </c:title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303126992"/>
        <c:crosses val="autoZero"/>
        <c:crossBetween val="between"/>
        <c:majorUnit val="10"/>
        <c:minorUnit val="0.01"/>
      </c:valAx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 sz="1000"/>
            </a:pPr>
            <a:endParaRPr lang="en-US"/>
          </a:p>
        </c:txPr>
      </c:legendEntry>
      <c:layout>
        <c:manualLayout>
          <c:xMode val="edge"/>
          <c:yMode val="edge"/>
          <c:x val="0.11810229210962873"/>
          <c:y val="3.390905023939373E-2"/>
          <c:w val="0.28397470345880355"/>
          <c:h val="0.1129377775146527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78464450103974"/>
          <c:y val="2.7693622521807366E-2"/>
          <c:w val="0.88660798149489495"/>
          <c:h val="0.81592108711912159"/>
        </c:manualLayout>
      </c:layout>
      <c:barChart>
        <c:barDir val="col"/>
        <c:grouping val="stacke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UW Gain/Loss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5E9-4D26-8A40-AEED4F5056C5}"/>
                </c:ext>
              </c:extLst>
            </c:dLbl>
            <c:dLbl>
              <c:idx val="8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5E9-4D26-8A40-AEED4F5056C5}"/>
                </c:ext>
              </c:extLst>
            </c:dLbl>
            <c:dLbl>
              <c:idx val="10"/>
              <c:layout>
                <c:manualLayout>
                  <c:x val="-1.9782393669634025E-3"/>
                  <c:y val="-1.22877857474585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16-4F78-9A8C-153CD748EE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Sheet1!$F$2:$F$12</c:f>
              <c:numCache>
                <c:formatCode>"$"#,##0.0</c:formatCode>
                <c:ptCount val="11"/>
                <c:pt idx="0">
                  <c:v>-19.656505786000004</c:v>
                </c:pt>
                <c:pt idx="1">
                  <c:v>1.460115373</c:v>
                </c:pt>
                <c:pt idx="2">
                  <c:v>-8.3096166349999994</c:v>
                </c:pt>
                <c:pt idx="3">
                  <c:v>-35.292561079999999</c:v>
                </c:pt>
                <c:pt idx="4">
                  <c:v>-13.878424647503</c:v>
                </c:pt>
                <c:pt idx="5">
                  <c:v>17.489998751496</c:v>
                </c:pt>
                <c:pt idx="6">
                  <c:v>14.21316502</c:v>
                </c:pt>
                <c:pt idx="7">
                  <c:v>11.157372816000001</c:v>
                </c:pt>
                <c:pt idx="8">
                  <c:v>-2.4244980570000001</c:v>
                </c:pt>
                <c:pt idx="9">
                  <c:v>-20.617096646</c:v>
                </c:pt>
                <c:pt idx="10">
                  <c:v>2.67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5E9-4D26-8A40-AEED4F5056C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Investment Gain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Sheet1!$G$2:$G$12</c:f>
              <c:numCache>
                <c:formatCode>"$"#,##0.0</c:formatCode>
                <c:ptCount val="11"/>
                <c:pt idx="0">
                  <c:v>33.017890245296101</c:v>
                </c:pt>
                <c:pt idx="1">
                  <c:v>40.605649916788401</c:v>
                </c:pt>
                <c:pt idx="2">
                  <c:v>55.928585049579205</c:v>
                </c:pt>
                <c:pt idx="3">
                  <c:v>58.465603009709604</c:v>
                </c:pt>
                <c:pt idx="4">
                  <c:v>58.943995332495206</c:v>
                </c:pt>
                <c:pt idx="5">
                  <c:v>67.679623675822199</c:v>
                </c:pt>
                <c:pt idx="6">
                  <c:v>66.693999536461902</c:v>
                </c:pt>
                <c:pt idx="7">
                  <c:v>58.838285256858398</c:v>
                </c:pt>
                <c:pt idx="8">
                  <c:v>55.946557255217797</c:v>
                </c:pt>
                <c:pt idx="9">
                  <c:v>68.666956681999991</c:v>
                </c:pt>
                <c:pt idx="10">
                  <c:v>67.569999999999993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5E9-4D26-8A40-AEED4F5056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306718992"/>
        <c:axId val="13041838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net investment gains (q2)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</c:spPr>
                <c:invertIfNegative val="0"/>
                <c:dPt>
                  <c:idx val="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3-6C64-471C-8F81-661FDB8A1ABC}"/>
                    </c:ext>
                  </c:extLst>
                </c:dPt>
                <c:dPt>
                  <c:idx val="1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4-6C64-471C-8F81-661FDB8A1ABC}"/>
                    </c:ext>
                  </c:extLst>
                </c:dPt>
                <c:dPt>
                  <c:idx val="2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1-6C64-471C-8F81-661FDB8A1ABC}"/>
                    </c:ext>
                  </c:extLst>
                </c:dPt>
                <c:dPt>
                  <c:idx val="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5-6C64-471C-8F81-661FDB8A1ABC}"/>
                    </c:ext>
                  </c:extLst>
                </c:dPt>
                <c:dPt>
                  <c:idx val="4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6-6C64-471C-8F81-661FDB8A1ABC}"/>
                    </c:ext>
                  </c:extLst>
                </c:dPt>
                <c:dPt>
                  <c:idx val="5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7-6C64-471C-8F81-661FDB8A1ABC}"/>
                    </c:ext>
                  </c:extLst>
                </c:dPt>
                <c:dPt>
                  <c:idx val="6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4-C0F4-4DB2-A308-D8DBC4180399}"/>
                    </c:ext>
                  </c:extLst>
                </c:dPt>
                <c:dPt>
                  <c:idx val="7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5-C0F4-4DB2-A308-D8DBC4180399}"/>
                    </c:ext>
                  </c:extLst>
                </c:dPt>
                <c:dPt>
                  <c:idx val="8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0-6C64-471C-8F81-661FDB8A1ABC}"/>
                    </c:ext>
                  </c:extLst>
                </c:dPt>
                <c:dPt>
                  <c:idx val="9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2-6C64-471C-8F81-661FDB8A1ABC}"/>
                    </c:ext>
                  </c:extLst>
                </c:dPt>
                <c:dPt>
                  <c:idx val="1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6-C0F4-4DB2-A308-D8DBC4180399}"/>
                    </c:ext>
                  </c:extLst>
                </c:dPt>
                <c:dPt>
                  <c:idx val="2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0-AC74-493F-90D3-7BC3CBDAB987}"/>
                    </c:ext>
                  </c:extLst>
                </c:dPt>
                <c:dPt>
                  <c:idx val="25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1-AC74-493F-90D3-7BC3CBDAB987}"/>
                    </c:ext>
                  </c:extLst>
                </c:dPt>
                <c:dPt>
                  <c:idx val="26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3-AC74-493F-90D3-7BC3CBDAB987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/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08</c:v>
                      </c:pt>
                      <c:pt idx="1">
                        <c:v>09</c:v>
                      </c:pt>
                      <c:pt idx="2">
                        <c:v>10</c:v>
                      </c:pt>
                      <c:pt idx="3">
                        <c:v>11</c:v>
                      </c:pt>
                      <c:pt idx="4">
                        <c:v>12</c:v>
                      </c:pt>
                      <c:pt idx="5">
                        <c:v>13</c:v>
                      </c:pt>
                      <c:pt idx="6">
                        <c:v>14</c:v>
                      </c:pt>
                      <c:pt idx="7">
                        <c:v>15</c:v>
                      </c:pt>
                      <c:pt idx="8">
                        <c:v>16</c:v>
                      </c:pt>
                      <c:pt idx="9">
                        <c:v>17</c:v>
                      </c:pt>
                      <c:pt idx="10">
                        <c:v>18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Sheet1!$B$2:$B$12</c15:sqref>
                        </c15:formulaRef>
                      </c:ext>
                    </c:extLst>
                    <c:numCache>
                      <c:formatCode>"$"#,##0.0</c:formatCode>
                      <c:ptCount val="11"/>
                      <c:pt idx="0">
                        <c:v>27.8</c:v>
                      </c:pt>
                      <c:pt idx="1">
                        <c:v>14.1</c:v>
                      </c:pt>
                      <c:pt idx="2">
                        <c:v>25.8</c:v>
                      </c:pt>
                      <c:pt idx="3">
                        <c:v>28.4</c:v>
                      </c:pt>
                      <c:pt idx="4">
                        <c:v>25.4</c:v>
                      </c:pt>
                      <c:pt idx="5">
                        <c:v>27.1</c:v>
                      </c:pt>
                      <c:pt idx="6">
                        <c:v>30.2</c:v>
                      </c:pt>
                      <c:pt idx="7">
                        <c:v>31.6</c:v>
                      </c:pt>
                      <c:pt idx="8">
                        <c:v>26.6</c:v>
                      </c:pt>
                      <c:pt idx="9">
                        <c:v>27.1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AC74-493F-90D3-7BC3CBDAB98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underwriting gains/losses (q2)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/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08</c:v>
                      </c:pt>
                      <c:pt idx="1">
                        <c:v>09</c:v>
                      </c:pt>
                      <c:pt idx="2">
                        <c:v>10</c:v>
                      </c:pt>
                      <c:pt idx="3">
                        <c:v>11</c:v>
                      </c:pt>
                      <c:pt idx="4">
                        <c:v>12</c:v>
                      </c:pt>
                      <c:pt idx="5">
                        <c:v>13</c:v>
                      </c:pt>
                      <c:pt idx="6">
                        <c:v>14</c:v>
                      </c:pt>
                      <c:pt idx="7">
                        <c:v>15</c:v>
                      </c:pt>
                      <c:pt idx="8">
                        <c:v>16</c:v>
                      </c:pt>
                      <c:pt idx="9">
                        <c:v>17</c:v>
                      </c:pt>
                      <c:pt idx="10">
                        <c:v>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Sheet1!$C$2:$C$12</c15:sqref>
                        </c15:formulaRef>
                      </c:ext>
                    </c:extLst>
                    <c:numCache>
                      <c:formatCode>"$"#,##0.0</c:formatCode>
                      <c:ptCount val="11"/>
                      <c:pt idx="0">
                        <c:v>-6.3</c:v>
                      </c:pt>
                      <c:pt idx="1">
                        <c:v>-2.5</c:v>
                      </c:pt>
                      <c:pt idx="2">
                        <c:v>-5.7</c:v>
                      </c:pt>
                      <c:pt idx="3">
                        <c:v>-26.1</c:v>
                      </c:pt>
                      <c:pt idx="4">
                        <c:v>-7.5</c:v>
                      </c:pt>
                      <c:pt idx="5">
                        <c:v>2.4</c:v>
                      </c:pt>
                      <c:pt idx="6">
                        <c:v>0.3</c:v>
                      </c:pt>
                      <c:pt idx="7">
                        <c:v>3.5</c:v>
                      </c:pt>
                      <c:pt idx="8">
                        <c:v>-1.5</c:v>
                      </c:pt>
                      <c:pt idx="9">
                        <c:v>-4.5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E921-4C7B-8141-4F9BA410D64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net investment gains (q3)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08</c:v>
                      </c:pt>
                      <c:pt idx="1">
                        <c:v>09</c:v>
                      </c:pt>
                      <c:pt idx="2">
                        <c:v>10</c:v>
                      </c:pt>
                      <c:pt idx="3">
                        <c:v>11</c:v>
                      </c:pt>
                      <c:pt idx="4">
                        <c:v>12</c:v>
                      </c:pt>
                      <c:pt idx="5">
                        <c:v>13</c:v>
                      </c:pt>
                      <c:pt idx="6">
                        <c:v>14</c:v>
                      </c:pt>
                      <c:pt idx="7">
                        <c:v>15</c:v>
                      </c:pt>
                      <c:pt idx="8">
                        <c:v>16</c:v>
                      </c:pt>
                      <c:pt idx="9">
                        <c:v>17</c:v>
                      </c:pt>
                      <c:pt idx="10">
                        <c:v>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Sheet1!$D$2:$D$12</c15:sqref>
                        </c15:formulaRef>
                      </c:ext>
                    </c:extLst>
                    <c:numCache>
                      <c:formatCode>"$"#,##0.0</c:formatCode>
                      <c:ptCount val="11"/>
                      <c:pt idx="0">
                        <c:v>29.8</c:v>
                      </c:pt>
                      <c:pt idx="1">
                        <c:v>27</c:v>
                      </c:pt>
                      <c:pt idx="2">
                        <c:v>41.7</c:v>
                      </c:pt>
                      <c:pt idx="3">
                        <c:v>42.5</c:v>
                      </c:pt>
                      <c:pt idx="4">
                        <c:v>41.3</c:v>
                      </c:pt>
                      <c:pt idx="5">
                        <c:v>48.7</c:v>
                      </c:pt>
                      <c:pt idx="6">
                        <c:v>44.7</c:v>
                      </c:pt>
                      <c:pt idx="7">
                        <c:v>45</c:v>
                      </c:pt>
                      <c:pt idx="8">
                        <c:v>40.5</c:v>
                      </c:pt>
                      <c:pt idx="9">
                        <c:v>50.9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69D-41EE-A1CF-FF55B6A870A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underwriting gains/losses (q3)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</c:spPr>
                <c:invertIfNegative val="0"/>
                <c:dLbls>
                  <c:dLbl>
                    <c:idx val="1"/>
                    <c:layout>
                      <c:manualLayout>
                        <c:x val="5.8412579705970856E-8"/>
                        <c:y val="5.7643891871578092E-3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wrap="square" lIns="38100" tIns="19050" rIns="38100" bIns="19050" anchor="ctr">
                        <a:noAutofit/>
                      </a:bodyPr>
                      <a:lstStyle/>
                      <a:p>
                        <a:pPr>
                          <a:defRPr b="1">
                            <a:solidFill>
                              <a:schemeClr val="bg1"/>
                            </a:solidFill>
                          </a:defRPr>
                        </a:pPr>
                        <a:endParaRPr lang="en-US"/>
                      </a:p>
                    </c:txPr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4.9488188976377946E-2"/>
                            <c:h val="0.1176034338067662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F-8A99-45AA-AD8C-BC491B44A73E}"/>
                      </c:ext>
                    </c:extLst>
                  </c:dLbl>
                  <c:dLbl>
                    <c:idx val="8"/>
                    <c:layout>
                      <c:manualLayout>
                        <c:x val="-1.122713552460117E-16"/>
                        <c:y val="1.2969365066181196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wrap="square" lIns="38100" tIns="19050" rIns="38100" bIns="19050" anchor="ctr">
                        <a:noAutofit/>
                      </a:bodyPr>
                      <a:lstStyle/>
                      <a:p>
                        <a:pPr>
                          <a:defRPr b="1">
                            <a:solidFill>
                              <a:schemeClr val="bg1"/>
                            </a:solidFill>
                          </a:defRPr>
                        </a:pPr>
                        <a:endParaRPr lang="en-US"/>
                      </a:p>
                    </c:txPr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4.9488188976377946E-2"/>
                            <c:h val="6.8608054667859422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E-8A99-45AA-AD8C-BC491B44A73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08</c:v>
                      </c:pt>
                      <c:pt idx="1">
                        <c:v>09</c:v>
                      </c:pt>
                      <c:pt idx="2">
                        <c:v>10</c:v>
                      </c:pt>
                      <c:pt idx="3">
                        <c:v>11</c:v>
                      </c:pt>
                      <c:pt idx="4">
                        <c:v>12</c:v>
                      </c:pt>
                      <c:pt idx="5">
                        <c:v>13</c:v>
                      </c:pt>
                      <c:pt idx="6">
                        <c:v>14</c:v>
                      </c:pt>
                      <c:pt idx="7">
                        <c:v>15</c:v>
                      </c:pt>
                      <c:pt idx="8">
                        <c:v>16</c:v>
                      </c:pt>
                      <c:pt idx="9">
                        <c:v>17</c:v>
                      </c:pt>
                      <c:pt idx="10">
                        <c:v>18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Sheet1!$E$2:$E$12</c15:sqref>
                        </c15:formulaRef>
                      </c:ext>
                    </c:extLst>
                    <c:numCache>
                      <c:formatCode>"$"#,##0.0</c:formatCode>
                      <c:ptCount val="11"/>
                      <c:pt idx="0">
                        <c:v>-19.7</c:v>
                      </c:pt>
                      <c:pt idx="1">
                        <c:v>-2.4</c:v>
                      </c:pt>
                      <c:pt idx="2">
                        <c:v>-5.2</c:v>
                      </c:pt>
                      <c:pt idx="3">
                        <c:v>-33.700000000000003</c:v>
                      </c:pt>
                      <c:pt idx="4">
                        <c:v>-6.1</c:v>
                      </c:pt>
                      <c:pt idx="5">
                        <c:v>11.5</c:v>
                      </c:pt>
                      <c:pt idx="6">
                        <c:v>5.3</c:v>
                      </c:pt>
                      <c:pt idx="7">
                        <c:v>8.4</c:v>
                      </c:pt>
                      <c:pt idx="8">
                        <c:v>-0.4</c:v>
                      </c:pt>
                      <c:pt idx="9">
                        <c:v>-19.8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69D-41EE-A1CF-FF55B6A870A8}"/>
                  </c:ext>
                </c:extLst>
              </c15:ser>
            </c15:filteredBarSeries>
          </c:ext>
        </c:extLst>
      </c:barChart>
      <c:catAx>
        <c:axId val="1306718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304183856"/>
        <c:crosses val="autoZero"/>
        <c:auto val="1"/>
        <c:lblAlgn val="ctr"/>
        <c:lblOffset val="100"/>
        <c:noMultiLvlLbl val="0"/>
      </c:catAx>
      <c:valAx>
        <c:axId val="1304183856"/>
        <c:scaling>
          <c:orientation val="minMax"/>
          <c:max val="90"/>
          <c:min val="-40"/>
        </c:scaling>
        <c:delete val="0"/>
        <c:axPos val="l"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06718992"/>
        <c:crosses val="autoZero"/>
        <c:crossBetween val="between"/>
        <c:majorUnit val="20"/>
        <c:minorUnit val="0.01"/>
      </c:valAx>
    </c:plotArea>
    <c:legend>
      <c:legendPos val="b"/>
      <c:layout>
        <c:manualLayout>
          <c:xMode val="edge"/>
          <c:yMode val="edge"/>
          <c:x val="0.10286844708209693"/>
          <c:y val="4.468722586304763E-2"/>
          <c:w val="0.3032538143414566"/>
          <c:h val="0.14791526910573302"/>
        </c:manualLayout>
      </c:layout>
      <c:overlay val="0"/>
      <c:txPr>
        <a:bodyPr/>
        <a:lstStyle/>
        <a:p>
          <a:pPr>
            <a:defRPr sz="1100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071195473189401E-2"/>
          <c:y val="6.8841126306813702E-2"/>
          <c:w val="0.896346815963594"/>
          <c:h val="0.7463648691956350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Investment Income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809-46E7-AEF9-C66AF2E7F36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809-46E7-AEF9-C66AF2E7F36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A7-413B-A9B3-6FD57A22FF2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F6DDB01-EEC3-4C4A-8368-A97BF0AE01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97C-4949-98EB-A28B08F0C4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D9799D9-E191-489B-8488-22599DBC89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992-4A3B-A4D5-F38047B7877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E1FC383-FE53-41D0-88C9-4FD04C0B1D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992-4A3B-A4D5-F38047B7877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2D758E5-E969-474C-B4B4-E929C4B756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992-4A3B-A4D5-F38047B7877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8454BD9-40C1-417D-BFD5-766DD4F164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992-4A3B-A4D5-F38047B7877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C7AC637-F9B1-4B91-B1AB-AD6A7C2C9B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809-46E7-AEF9-C66AF2E7F36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250CC33-45A4-477D-A545-A970BFB55E7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809-46E7-AEF9-C66AF2E7F36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A971BBD1-8292-4E9E-AF0E-EBA3CEEAA7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992-4A3B-A4D5-F38047B7877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A23AC99-9C75-4187-BABB-AC73A2125FA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5992-4A3B-A4D5-F38047B7877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53AB222-84EA-4AAA-A70A-04AC96E71BF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5992-4A3B-A4D5-F38047B7877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A076D7F-E223-46D9-94E7-E3E1DEF6E9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992-4A3B-A4D5-F38047B7877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36606B2-4448-4DB2-BEBB-8658D1F54F4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5992-4A3B-A4D5-F38047B7877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FD946E20-28A1-466A-AF5F-E039C57581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7A7-413B-A9B3-6FD57A22FF25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D7F6A04B-C77B-4EC7-8257-A91A4CBD1DD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5992-4A3B-A4D5-F38047B7877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F47F71B7-0303-495C-A932-5B50966A01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97C-4949-98EB-A28B08F0C4DF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1350850B-1557-4010-8C26-D7405E230BC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97C-4949-98EB-A28B08F0C4DF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CCEE1785-7BF9-4457-B712-AD55BFBD7D7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97C-4949-98EB-A28B08F0C4D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02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08</c:v>
                </c:pt>
                <c:pt idx="7">
                  <c:v>09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</c:strCache>
            </c:strRef>
          </c:cat>
          <c:val>
            <c:numRef>
              <c:f>Sheet1!$B$2:$R$2</c:f>
              <c:numCache>
                <c:formatCode>0.00</c:formatCode>
                <c:ptCount val="17"/>
                <c:pt idx="0">
                  <c:v>4.8499999999999996</c:v>
                </c:pt>
                <c:pt idx="1">
                  <c:v>4.4400000000000004</c:v>
                </c:pt>
                <c:pt idx="2">
                  <c:v>4.03</c:v>
                </c:pt>
                <c:pt idx="3">
                  <c:v>4.59</c:v>
                </c:pt>
                <c:pt idx="4">
                  <c:v>4.5</c:v>
                </c:pt>
                <c:pt idx="5">
                  <c:v>4.49</c:v>
                </c:pt>
                <c:pt idx="6">
                  <c:v>4.2</c:v>
                </c:pt>
                <c:pt idx="7">
                  <c:v>3.93</c:v>
                </c:pt>
                <c:pt idx="8">
                  <c:v>3.73</c:v>
                </c:pt>
                <c:pt idx="9">
                  <c:v>3.83</c:v>
                </c:pt>
                <c:pt idx="10">
                  <c:v>3.68</c:v>
                </c:pt>
                <c:pt idx="11">
                  <c:v>3.43</c:v>
                </c:pt>
                <c:pt idx="12">
                  <c:v>3.65</c:v>
                </c:pt>
                <c:pt idx="13">
                  <c:v>3.18</c:v>
                </c:pt>
                <c:pt idx="14">
                  <c:v>3.04</c:v>
                </c:pt>
                <c:pt idx="15">
                  <c:v>3.02</c:v>
                </c:pt>
                <c:pt idx="16">
                  <c:v>3.4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Sheet1!$B$2:$R$2</c15:f>
                <c15:dlblRangeCache>
                  <c:ptCount val="17"/>
                  <c:pt idx="0">
                    <c:v>4.85</c:v>
                  </c:pt>
                  <c:pt idx="1">
                    <c:v>4.44</c:v>
                  </c:pt>
                  <c:pt idx="2">
                    <c:v>4.03</c:v>
                  </c:pt>
                  <c:pt idx="3">
                    <c:v>4.59</c:v>
                  </c:pt>
                  <c:pt idx="4">
                    <c:v>4.50</c:v>
                  </c:pt>
                  <c:pt idx="5">
                    <c:v>4.49</c:v>
                  </c:pt>
                  <c:pt idx="6">
                    <c:v>4.20</c:v>
                  </c:pt>
                  <c:pt idx="7">
                    <c:v>3.93</c:v>
                  </c:pt>
                  <c:pt idx="8">
                    <c:v>3.73</c:v>
                  </c:pt>
                  <c:pt idx="9">
                    <c:v>3.83</c:v>
                  </c:pt>
                  <c:pt idx="10">
                    <c:v>3.68</c:v>
                  </c:pt>
                  <c:pt idx="11">
                    <c:v>3.43</c:v>
                  </c:pt>
                  <c:pt idx="12">
                    <c:v>3.65</c:v>
                  </c:pt>
                  <c:pt idx="13">
                    <c:v>3.18</c:v>
                  </c:pt>
                  <c:pt idx="14">
                    <c:v>3.04</c:v>
                  </c:pt>
                  <c:pt idx="15">
                    <c:v>3.02</c:v>
                  </c:pt>
                  <c:pt idx="16">
                    <c:v>3.40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17A7-413B-A9B3-6FD57A22F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546614696"/>
        <c:axId val="546613912"/>
      </c:barChart>
      <c:catAx>
        <c:axId val="546614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5466139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46613912"/>
        <c:scaling>
          <c:orientation val="minMax"/>
          <c:max val="5"/>
          <c:min val="0"/>
        </c:scaling>
        <c:delete val="0"/>
        <c:axPos val="l"/>
        <c:numFmt formatCode="0&quot;%&quot;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46614696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05080831408804E-2"/>
          <c:y val="6.02447926931933E-2"/>
          <c:w val="0.89507743409072604"/>
          <c:h val="0.77781604687105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$ billions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FFB-4976-A9B6-7683964B18C0}"/>
                </c:ext>
              </c:extLst>
            </c:dLbl>
            <c:dLbl>
              <c:idx val="4"/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FB-4976-A9B6-7683964B18C0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 formatCode="0">
                  <c:v>2018</c:v>
                </c:pt>
              </c:numCache>
            </c:numRef>
          </c:cat>
          <c:val>
            <c:numRef>
              <c:f>Sheet1!$B$2:$B$12</c:f>
              <c:numCache>
                <c:formatCode>0.00</c:formatCode>
                <c:ptCount val="11"/>
                <c:pt idx="0">
                  <c:v>3.162809083</c:v>
                </c:pt>
                <c:pt idx="1">
                  <c:v>2.8651900660000003</c:v>
                </c:pt>
                <c:pt idx="2">
                  <c:v>2.815337736</c:v>
                </c:pt>
                <c:pt idx="3">
                  <c:v>2.813805603</c:v>
                </c:pt>
                <c:pt idx="4">
                  <c:v>2.8887212670000002</c:v>
                </c:pt>
                <c:pt idx="5">
                  <c:v>3.0532788140000005</c:v>
                </c:pt>
                <c:pt idx="6">
                  <c:v>3.1096997400000004</c:v>
                </c:pt>
                <c:pt idx="7">
                  <c:v>3.0956748970000003</c:v>
                </c:pt>
                <c:pt idx="8">
                  <c:v>2.990965804</c:v>
                </c:pt>
                <c:pt idx="9">
                  <c:v>2.9738618890000006</c:v>
                </c:pt>
                <c:pt idx="10" formatCode="0.0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36-4997-9B74-ED1A87859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64367552"/>
        <c:axId val="664377344"/>
      </c:barChart>
      <c:valAx>
        <c:axId val="66437734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64367552"/>
        <c:crosses val="autoZero"/>
        <c:crossBetween val="between"/>
      </c:valAx>
      <c:catAx>
        <c:axId val="6643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664377344"/>
        <c:crosses val="autoZero"/>
        <c:auto val="0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0.31564</cdr:x>
      <cdr:y>0.16621</cdr:y>
    </cdr:from>
    <cdr:to>
      <cdr:x>0.47443</cdr:x>
      <cdr:y>0.46614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1B73E137-A1BD-483C-8B75-7378CA419DC2}"/>
            </a:ext>
          </a:extLst>
        </cdr:cNvPr>
        <cdr:cNvGrpSpPr/>
      </cdr:nvGrpSpPr>
      <cdr:grpSpPr>
        <a:xfrm xmlns:a="http://schemas.openxmlformats.org/drawingml/2006/main">
          <a:off x="2026361" y="569183"/>
          <a:ext cx="1019408" cy="1027106"/>
          <a:chOff x="3036272" y="817468"/>
          <a:chExt cx="1359221" cy="1418267"/>
        </a:xfrm>
      </cdr:grpSpPr>
      <cdr:sp macro="" textlink="">
        <cdr:nvSpPr>
          <cdr:cNvPr id="6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3036272" y="817468"/>
            <a:ext cx="1359221" cy="51803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Hurricane Andrew</a:t>
            </a:r>
          </a:p>
        </cdr:txBody>
      </cdr:sp>
      <cdr:cxnSp macro="">
        <cdr:nvCxnSpPr>
          <cdr:cNvPr id="7" name="Straight Arrow Connector 6">
            <a:extLst xmlns:a="http://schemas.openxmlformats.org/drawingml/2006/main">
              <a:ext uri="{FF2B5EF4-FFF2-40B4-BE49-F238E27FC236}">
                <a16:creationId xmlns:a16="http://schemas.microsoft.com/office/drawing/2014/main" id="{60896226-92A1-4ABC-B77C-C7AA7A7B861A}"/>
              </a:ext>
            </a:extLst>
          </cdr:cNvPr>
          <cdr:cNvCxnSpPr/>
        </cdr:nvCxnSpPr>
        <cdr:spPr bwMode="gray">
          <a:xfrm xmlns:a="http://schemas.openxmlformats.org/drawingml/2006/main">
            <a:off x="3575942" y="1324297"/>
            <a:ext cx="0" cy="911438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  <cdr:relSizeAnchor xmlns:cdr="http://schemas.openxmlformats.org/drawingml/2006/chartDrawing">
    <cdr:from>
      <cdr:x>0.52734</cdr:x>
      <cdr:y>0.18172</cdr:y>
    </cdr:from>
    <cdr:to>
      <cdr:x>0.6157</cdr:x>
      <cdr:y>0.49603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9A04289-F628-4C99-BB2D-D31CE777AF01}"/>
            </a:ext>
          </a:extLst>
        </cdr:cNvPr>
        <cdr:cNvGrpSpPr/>
      </cdr:nvGrpSpPr>
      <cdr:grpSpPr>
        <a:xfrm xmlns:a="http://schemas.openxmlformats.org/drawingml/2006/main">
          <a:off x="3385444" y="622297"/>
          <a:ext cx="567258" cy="1076350"/>
          <a:chOff x="4758629" y="1001374"/>
          <a:chExt cx="756364" cy="1327261"/>
        </a:xfrm>
      </cdr:grpSpPr>
      <cdr:sp macro="" textlink="">
        <cdr:nvSpPr>
          <cdr:cNvPr id="15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4758629" y="1001374"/>
            <a:ext cx="756364" cy="269589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WTC</a:t>
            </a:r>
          </a:p>
        </cdr:txBody>
      </cdr:sp>
      <cdr:cxnSp macro="">
        <cdr:nvCxnSpPr>
          <cdr:cNvPr id="16" name="Straight Arrow Connector 15">
            <a:extLst xmlns:a="http://schemas.openxmlformats.org/drawingml/2006/main">
              <a:ext uri="{FF2B5EF4-FFF2-40B4-BE49-F238E27FC236}">
                <a16:creationId xmlns:a16="http://schemas.microsoft.com/office/drawing/2014/main" id="{BE4BF7F5-3F66-4F00-89ED-3E1AD8CFDE43}"/>
              </a:ext>
            </a:extLst>
          </cdr:cNvPr>
          <cdr:cNvCxnSpPr/>
        </cdr:nvCxnSpPr>
        <cdr:spPr bwMode="gray">
          <a:xfrm xmlns:a="http://schemas.openxmlformats.org/drawingml/2006/main">
            <a:off x="5169777" y="1280042"/>
            <a:ext cx="0" cy="1048593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  <cdr:relSizeAnchor xmlns:cdr="http://schemas.openxmlformats.org/drawingml/2006/chartDrawing">
    <cdr:from>
      <cdr:x>0.58646</cdr:x>
      <cdr:y>0</cdr:y>
    </cdr:from>
    <cdr:to>
      <cdr:x>0.76534</cdr:x>
      <cdr:y>0.15788</cdr:y>
    </cdr:to>
    <cdr:grpSp>
      <cdr:nvGrpSpPr>
        <cdr:cNvPr id="21" name="Group 20">
          <a:extLst xmlns:a="http://schemas.openxmlformats.org/drawingml/2006/main">
            <a:ext uri="{FF2B5EF4-FFF2-40B4-BE49-F238E27FC236}">
              <a16:creationId xmlns:a16="http://schemas.microsoft.com/office/drawing/2014/main" id="{D5BC805F-A1D2-4C99-98E2-EAC17A87C283}"/>
            </a:ext>
          </a:extLst>
        </cdr:cNvPr>
        <cdr:cNvGrpSpPr/>
      </cdr:nvGrpSpPr>
      <cdr:grpSpPr bwMode="gray">
        <a:xfrm xmlns:a="http://schemas.openxmlformats.org/drawingml/2006/main">
          <a:off x="3764985" y="0"/>
          <a:ext cx="1148383" cy="540658"/>
          <a:chOff x="5423773" y="-5538946"/>
          <a:chExt cx="1110137" cy="1427584"/>
        </a:xfrm>
      </cdr:grpSpPr>
      <cdr:sp macro="" textlink="">
        <cdr:nvSpPr>
          <cdr:cNvPr id="22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5423773" y="-5538946"/>
            <a:ext cx="1110137" cy="97330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Katrina, Rita, Wilma</a:t>
            </a:r>
          </a:p>
        </cdr:txBody>
      </cdr:sp>
      <cdr:cxnSp macro="">
        <cdr:nvCxnSpPr>
          <cdr:cNvPr id="23" name="Straight Arrow Connector 22">
            <a:extLst xmlns:a="http://schemas.openxmlformats.org/drawingml/2006/main">
              <a:ext uri="{FF2B5EF4-FFF2-40B4-BE49-F238E27FC236}">
                <a16:creationId xmlns:a16="http://schemas.microsoft.com/office/drawing/2014/main" id="{22264B7F-0BF3-48E7-AEDC-FCE7658BE083}"/>
              </a:ext>
            </a:extLst>
          </cdr:cNvPr>
          <cdr:cNvCxnSpPr/>
        </cdr:nvCxnSpPr>
        <cdr:spPr bwMode="gray">
          <a:xfrm xmlns:a="http://schemas.openxmlformats.org/drawingml/2006/main">
            <a:off x="5913472" y="-4534490"/>
            <a:ext cx="0" cy="423128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0.69779</cdr:x>
      <cdr:y>0.17513</cdr:y>
    </cdr:from>
    <cdr:to>
      <cdr:x>0.77065</cdr:x>
      <cdr:y>0.27183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B454124B-D8B2-4531-A687-75B102AB954E}"/>
            </a:ext>
          </a:extLst>
        </cdr:cNvPr>
        <cdr:cNvCxnSpPr/>
      </cdr:nvCxnSpPr>
      <cdr:spPr>
        <a:xfrm xmlns:a="http://schemas.openxmlformats.org/drawingml/2006/main" flipV="1">
          <a:off x="4378585" y="586563"/>
          <a:ext cx="457200" cy="323850"/>
        </a:xfrm>
        <a:prstGeom xmlns:a="http://schemas.openxmlformats.org/drawingml/2006/main" prst="straightConnector1">
          <a:avLst/>
        </a:prstGeom>
        <a:ln xmlns:a="http://schemas.openxmlformats.org/drawingml/2006/main" w="44450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0.7069</cdr:x>
      <cdr:y>0.26935</cdr:y>
    </cdr:from>
    <cdr:to>
      <cdr:x>0.77976</cdr:x>
      <cdr:y>0.36111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90AE2B53-1D4C-427E-B959-A12A8909C6F0}"/>
            </a:ext>
          </a:extLst>
        </cdr:cNvPr>
        <cdr:cNvSpPr txBox="1"/>
      </cdr:nvSpPr>
      <cdr:spPr>
        <a:xfrm xmlns:a="http://schemas.openxmlformats.org/drawingml/2006/main">
          <a:off x="4435738" y="902138"/>
          <a:ext cx="457199" cy="3073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  <a:spcBef>
              <a:spcPts val="1200"/>
            </a:spcBef>
            <a:buClr>
              <a:srgbClr val="337DBE"/>
            </a:buClr>
            <a:buSzPct val="77000"/>
          </a:pPr>
          <a:r>
            <a:rPr lang="en-US" sz="1400" b="1" dirty="0"/>
            <a:t>7%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5/7/2019</a:t>
            </a:fld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320675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866597"/>
            <a:ext cx="6856413" cy="2758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09975"/>
            <a:ext cx="5486400" cy="5143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ambest.com/bestweekpdfs/sr577057119015afull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mma.org/press/article/22428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weforum.org/docs/WEF_Global_Risks_Report_2019.pdf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iccwbo.org/media-wall/news-speeches/maritime-piracy-incidents-q1-2019-kidnapping-risk-gulf-guinea-persists/" TargetMode="External"/><Relationship Id="rId3" Type="http://schemas.openxmlformats.org/officeDocument/2006/relationships/hyperlink" Target="https://www.controlrisks.com/-/media/corporate/files/riskmap/maps/2018-11-29-riskmap-2019-map-maritime-a3.pdf" TargetMode="External"/><Relationship Id="rId7" Type="http://schemas.openxmlformats.org/officeDocument/2006/relationships/hyperlink" Target="https://www.argusmedia.com/en/news/1830861-mexico-city-fuel-supply-improves-on-pipeline-flows?backToResults=tru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abc.net.au/news/2019-04-22/australia-expected-to-pay-back-24100-million-to-timor-leste/11035232" TargetMode="External"/><Relationship Id="rId5" Type="http://schemas.openxmlformats.org/officeDocument/2006/relationships/hyperlink" Target="https://www.reuters.com/article/us-britain-eu-visas/spain-claims-success-in-gibraltar-row-with-britain-idUSKCN1RG199" TargetMode="External"/><Relationship Id="rId4" Type="http://schemas.openxmlformats.org/officeDocument/2006/relationships/hyperlink" Target="https://www.upi.com/Energy-News/2018/08/22/First-oil-well-in-40-years-scheduled-for-offshore-Gambia/5821534931594/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c-ccs.org/index.php/piracy-reporting-centre/prone-areas-and-warnings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xnews.com/food-drink/burger-king-settles-with-customer-who-sued-restaurant-for-reneging-on-free-food-offer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38143-1DA2-4BA3-AF43-18D3330F406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55738" y="330200"/>
            <a:ext cx="4254500" cy="31908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6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19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09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63C5C-8774-45C9-882E-9C984C03A17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80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085790" y="8896272"/>
            <a:ext cx="689527" cy="2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92" tIns="45693" rIns="45092" bIns="45693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31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44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0E9B5-36A5-4C65-9FC0-7A7FC996B372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44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9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085790" y="8896272"/>
            <a:ext cx="689527" cy="2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92" tIns="45693" rIns="45092" bIns="45693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0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27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085790" y="8896272"/>
            <a:ext cx="689527" cy="2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92" tIns="45693" rIns="45092" bIns="45693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 Sandy</a:t>
            </a:r>
            <a:r>
              <a:rPr lang="en-US" baseline="0" dirty="0"/>
              <a:t> – cargo losses</a:t>
            </a:r>
          </a:p>
          <a:p>
            <a:r>
              <a:rPr lang="en-US" dirty="0">
                <a:hlinkClick r:id="rId3"/>
              </a:rPr>
              <a:t>http://www3.ambest.com/bestweekpdfs/sr577057119015afull.pdf</a:t>
            </a:r>
            <a:r>
              <a:rPr lang="en-US" dirty="0"/>
              <a:t> (inland marine from 2013)</a:t>
            </a:r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66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2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4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302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440F3-0FDA-4A6D-9AE4-0E63FCD1D24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302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84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302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440F3-0FDA-4A6D-9AE4-0E63FCD1D24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302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17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085790" y="8896272"/>
            <a:ext cx="689527" cy="2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092" tIns="45693" rIns="45092" bIns="45693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33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Latest figures - </a:t>
            </a:r>
            <a:r>
              <a:rPr lang="en-US" dirty="0">
                <a:hlinkClick r:id="rId3"/>
              </a:rPr>
              <a:t>https://www.nmma.org/press/article/22428</a:t>
            </a:r>
            <a:endParaRPr lang="en-US" dirty="0"/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8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8983" indent="-280378" defTabSz="91278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1512" indent="-224302" defTabSz="91278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0116" indent="-224302" defTabSz="91278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8721" indent="-224302" defTabSz="91278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67326" indent="-224302" defTabSz="912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15930" indent="-224302" defTabSz="912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4535" indent="-224302" defTabSz="912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3139" indent="-224302" defTabSz="912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7FC54-9E5C-4662-9649-B3108D5371A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9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85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302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440F3-0FDA-4A6D-9AE4-0E63FCD1D24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302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3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302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440F3-0FDA-4A6D-9AE4-0E63FCD1D24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302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hlinkClick r:id="rId3"/>
              </a:rPr>
              <a:t>http://www3.weforum.org/docs/WEF_Global_Risks_Report_2019.pdf</a:t>
            </a:r>
            <a:endParaRPr lang="en-US" dirty="0"/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24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302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440F3-0FDA-4A6D-9AE4-0E63FCD1D24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302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hlinkClick r:id="rId3"/>
              </a:rPr>
              <a:t>https://www.controlrisks.com/-/media/corporate/files/riskmap/maps/2018-11-29-riskmap-2019-map-maritime-a3.pdf</a:t>
            </a:r>
            <a:endParaRPr lang="en-US" dirty="0"/>
          </a:p>
          <a:p>
            <a:r>
              <a:rPr lang="en-US" altLang="en-US" dirty="0">
                <a:latin typeface="Arial" panose="020B0604020202020204" pitchFamily="34" charset="0"/>
              </a:rPr>
              <a:t>Changes from 2018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Border dispute between Senegal and Guinea-Bissau is complicating development of billion-barrel oilfield: </a:t>
            </a:r>
            <a:r>
              <a:rPr lang="en-US" dirty="0">
                <a:hlinkClick r:id="rId4"/>
              </a:rPr>
              <a:t>https://www.upi.com/Energy-News/2018/08/22/First-oil-well-in-40-years-scheduled-for-offshore-Gambia/5821534931594/</a:t>
            </a:r>
            <a:endParaRPr lang="en-US" altLang="en-US" dirty="0">
              <a:latin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Border dispute Gibraltar (UK, Spain) is it a colony or part of UK. With Brexit this is a big deal: </a:t>
            </a:r>
            <a:r>
              <a:rPr lang="en-US" dirty="0">
                <a:hlinkClick r:id="rId5"/>
              </a:rPr>
              <a:t>https://www.reuters.com/article/us-britain-eu-visas/spain-claims-success-in-gibraltar-row-with-britain-idUSKCN1RG199</a:t>
            </a:r>
            <a:endParaRPr lang="en-US" altLang="en-US" dirty="0">
              <a:latin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East Timor – Australia boundary – treaty signed, not ratified (disputed oil fields) </a:t>
            </a:r>
            <a:r>
              <a:rPr lang="en-US" dirty="0">
                <a:hlinkClick r:id="rId6"/>
              </a:rPr>
              <a:t>https://www.abc.net.au/news/2019-04-22/australia-expected-to-pay-back-24100-million-to-timor-leste/11035232</a:t>
            </a:r>
            <a:r>
              <a:rPr lang="en-US" altLang="en-US" dirty="0">
                <a:latin typeface="Arial" panose="020B0604020202020204" pitchFamily="34" charset="0"/>
              </a:rPr>
              <a:t>	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Bangladesh emerging as center of kidnapping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Anchorage Crime</a:t>
            </a:r>
          </a:p>
          <a:p>
            <a:pPr lvl="2"/>
            <a:r>
              <a:rPr lang="en-US" altLang="en-US" dirty="0">
                <a:latin typeface="Arial" panose="020B0604020202020204" pitchFamily="34" charset="0"/>
              </a:rPr>
              <a:t>Bay of Campeche (Mexico) – theft of fuel, oil equipment: </a:t>
            </a:r>
            <a:r>
              <a:rPr lang="en-US" dirty="0">
                <a:hlinkClick r:id="rId7"/>
              </a:rPr>
              <a:t>https://www.argusmedia.com/en/news/1830861-mexico-city-fuel-supply-improves-on-pipeline-flows?backToResults=true</a:t>
            </a:r>
            <a:endParaRPr lang="en-US" dirty="0"/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Shifting of risks around Nigeria (Gulf of Guinea)</a:t>
            </a:r>
          </a:p>
          <a:p>
            <a:pPr lvl="2"/>
            <a:r>
              <a:rPr lang="en-US" altLang="en-US" dirty="0">
                <a:latin typeface="Arial" panose="020B0604020202020204" pitchFamily="34" charset="0"/>
              </a:rPr>
              <a:t>Threat slightly less in Nigeria but higher in Ghana, Cote d’Ivoire – 22 kidnappings in Q1: </a:t>
            </a:r>
            <a:r>
              <a:rPr lang="en-US" dirty="0">
                <a:hlinkClick r:id="rId8"/>
              </a:rPr>
              <a:t>https://iccwbo.org/media-wall/news-speeches/maritime-piracy-incidents-q1-2019-kidnapping-risk-gulf-guinea-persists/</a:t>
            </a:r>
            <a:endParaRPr lang="en-US" altLang="en-US" dirty="0">
              <a:latin typeface="Arial" panose="020B0604020202020204" pitchFamily="34" charset="0"/>
            </a:endParaRPr>
          </a:p>
          <a:p>
            <a:pPr lvl="2"/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84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areas of concern: </a:t>
            </a:r>
          </a:p>
          <a:p>
            <a:pPr lvl="1"/>
            <a:r>
              <a:rPr lang="en-US" dirty="0"/>
              <a:t>Southeast Asia, Indian subcontinent</a:t>
            </a:r>
          </a:p>
          <a:p>
            <a:pPr lvl="1"/>
            <a:r>
              <a:rPr lang="en-US" dirty="0"/>
              <a:t>Ecuador, Peru</a:t>
            </a:r>
          </a:p>
          <a:p>
            <a:pPr lvl="1"/>
            <a:r>
              <a:rPr lang="en-US" dirty="0"/>
              <a:t>Somalia (where fishermen defend their nets with semiautomatic weapons, so don’t get confused)</a:t>
            </a:r>
          </a:p>
          <a:p>
            <a:pPr lvl="1"/>
            <a:r>
              <a:rPr lang="en-US" dirty="0">
                <a:hlinkClick r:id="rId3"/>
              </a:rPr>
              <a:t>https://www.icc-ccs.org/index.php/piracy-reporting-centre/prone-areas-and-warnings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00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BK: </a:t>
            </a:r>
            <a:r>
              <a:rPr lang="en-US" dirty="0">
                <a:hlinkClick r:id="rId3"/>
              </a:rPr>
              <a:t>https://www.foxnews.com/food-drink/burger-king-settles-with-customer-who-sued-restaurant-for-reneging-on-free-food-offer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4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32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90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50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08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 gigawatt = 100 million LEDs = 700K homes</a:t>
            </a:r>
          </a:p>
          <a:p>
            <a:pPr marL="0" indent="0">
              <a:buNone/>
            </a:pPr>
            <a:r>
              <a:rPr lang="en-US" dirty="0"/>
              <a:t>So 400 gigawatts = </a:t>
            </a:r>
          </a:p>
        </p:txBody>
      </p:sp>
    </p:spTree>
    <p:extLst>
      <p:ext uri="{BB962C8B-B14F-4D97-AF65-F5344CB8AC3E}">
        <p14:creationId xmlns:p14="http://schemas.microsoft.com/office/powerpoint/2010/main" val="29844354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92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86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18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61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3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/>
          <p:cNvSpPr txBox="1">
            <a:spLocks noGrp="1" noChangeArrowheads="1"/>
          </p:cNvSpPr>
          <p:nvPr/>
        </p:nvSpPr>
        <p:spPr bwMode="auto">
          <a:xfrm>
            <a:off x="4204970" y="6723489"/>
            <a:ext cx="941507" cy="24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801" tIns="46413" rIns="45801" bIns="46413" anchor="b">
            <a:spAutoFit/>
          </a:bodyPr>
          <a:lstStyle/>
          <a:p>
            <a:pPr algn="ctr" defTabSz="928629" fontAlgn="base">
              <a:spcBef>
                <a:spcPct val="0"/>
              </a:spcBef>
              <a:spcAft>
                <a:spcPct val="0"/>
              </a:spcAft>
            </a:pPr>
            <a:fld id="{10D51B6F-E5CE-42ED-829B-9910A1E4B827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ctr" defTabSz="928629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12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B0E9B5-36A5-4C65-9FC0-7A7FC996B372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74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6050" y="327025"/>
            <a:ext cx="4178300" cy="3135313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1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858BD08-603D-48F8-9A20-C039EB7A66E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857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061" y="2513508"/>
            <a:ext cx="5829300" cy="1035558"/>
          </a:xfrm>
        </p:spPr>
        <p:txBody>
          <a:bodyPr lIns="0" tIns="0" rIns="0" bIns="0"/>
          <a:lstStyle>
            <a:lvl1pPr algn="l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61" y="3699942"/>
            <a:ext cx="5829300" cy="610362"/>
          </a:xfrm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None/>
              <a:defRPr sz="1500">
                <a:solidFill>
                  <a:srgbClr val="072C44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1" y="1782310"/>
            <a:ext cx="1651117" cy="6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264320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267894" y="1783079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267894" y="353187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3501628" y="1783556"/>
            <a:ext cx="3113532" cy="2811066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264320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501068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267894" y="178308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3501628" y="1783556"/>
            <a:ext cx="3113532" cy="1062038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267894" y="353187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3501629" y="3531399"/>
            <a:ext cx="3114675" cy="1063229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061" y="2513508"/>
            <a:ext cx="5829300" cy="1035558"/>
          </a:xfrm>
        </p:spPr>
        <p:txBody>
          <a:bodyPr lIns="0" tIns="0" rIns="0" bIns="0"/>
          <a:lstStyle>
            <a:lvl1pPr algn="l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61" y="3699942"/>
            <a:ext cx="5829300" cy="610362"/>
          </a:xfrm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None/>
              <a:defRPr sz="1500">
                <a:solidFill>
                  <a:srgbClr val="072C4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1" y="1682575"/>
            <a:ext cx="1904740" cy="5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06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6858172" cy="51435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28060" y="1470521"/>
            <a:ext cx="5829300" cy="1035558"/>
          </a:xfrm>
        </p:spPr>
        <p:txBody>
          <a:bodyPr lIns="0" tIns="0" rIns="0" bIns="0" anchor="b" anchorCtr="0"/>
          <a:lstStyle>
            <a:lvl1pPr algn="l"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28060" y="2656955"/>
            <a:ext cx="5212080" cy="610362"/>
          </a:xfrm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940993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955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3840480" y="2125980"/>
            <a:ext cx="3017520" cy="301752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384026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2" y="1412748"/>
            <a:ext cx="6343650" cy="3031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0318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113265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3840480" y="2125980"/>
            <a:ext cx="3017520" cy="301752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2" y="1412748"/>
            <a:ext cx="6343650" cy="3031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0318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95520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6350793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264319" y="1783080"/>
            <a:ext cx="6350794" cy="2809875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022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267891" y="1783080"/>
            <a:ext cx="3111103" cy="28117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3501628" y="1783556"/>
            <a:ext cx="3113532" cy="281106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75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3" y="0"/>
            <a:ext cx="6858172" cy="51435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28060" y="1470521"/>
            <a:ext cx="5829300" cy="1035558"/>
          </a:xfrm>
        </p:spPr>
        <p:txBody>
          <a:bodyPr lIns="0" tIns="0" rIns="0" bIns="0" anchor="b" anchorCtr="0"/>
          <a:lstStyle>
            <a:lvl1pPr algn="l"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28060" y="2656955"/>
            <a:ext cx="5212080" cy="610362"/>
          </a:xfrm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501068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264319" y="1785938"/>
            <a:ext cx="3114675" cy="28117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3501628" y="1785937"/>
            <a:ext cx="3113532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3501628" y="3534728"/>
            <a:ext cx="3113532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04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264320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267891" y="1783079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267891" y="353187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3501628" y="1783556"/>
            <a:ext cx="3113532" cy="281106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65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264320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501068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267891" y="178308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3501628" y="1783556"/>
            <a:ext cx="3113532" cy="106203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267891" y="353187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3501629" y="3531394"/>
            <a:ext cx="3114675" cy="1063229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30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4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D1549-189B-430A-BC2E-B6FA9183E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E536-A7AF-4CEF-BFAD-2CAE83B242D1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F48B-F7A1-4EF5-B267-1C8271FCA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9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061" y="2513508"/>
            <a:ext cx="5829300" cy="1035558"/>
          </a:xfrm>
        </p:spPr>
        <p:txBody>
          <a:bodyPr lIns="0" tIns="0" rIns="0" bIns="0"/>
          <a:lstStyle>
            <a:lvl1pPr algn="l">
              <a:defRPr sz="27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61" y="3699942"/>
            <a:ext cx="5829300" cy="610362"/>
          </a:xfrm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None/>
              <a:defRPr sz="1500">
                <a:solidFill>
                  <a:srgbClr val="072C4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1" y="1682575"/>
            <a:ext cx="1904740" cy="5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57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6858172" cy="51435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28060" y="1470521"/>
            <a:ext cx="5829300" cy="1035558"/>
          </a:xfrm>
        </p:spPr>
        <p:txBody>
          <a:bodyPr lIns="0" tIns="0" rIns="0" bIns="0" anchor="b" anchorCtr="0"/>
          <a:lstStyle>
            <a:lvl1pPr algn="l"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28060" y="2656955"/>
            <a:ext cx="5212080" cy="610362"/>
          </a:xfrm>
        </p:spPr>
        <p:txBody>
          <a:bodyPr lIns="0" tIns="0" rIns="0" bIns="0"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648362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924973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3840480" y="2125980"/>
            <a:ext cx="3017520" cy="301752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974695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2" y="1412748"/>
            <a:ext cx="6343650" cy="3031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0318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12705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3840480" y="2125980"/>
            <a:ext cx="3017520" cy="301752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2" y="1412748"/>
            <a:ext cx="6343650" cy="3031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0318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572903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6350793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264319" y="1783080"/>
            <a:ext cx="6350794" cy="2809875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928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267891" y="1783080"/>
            <a:ext cx="3111103" cy="28117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3501628" y="1783556"/>
            <a:ext cx="3113532" cy="281106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488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501068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264319" y="1785938"/>
            <a:ext cx="3114675" cy="28117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3501628" y="1785937"/>
            <a:ext cx="3113532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3501628" y="3534728"/>
            <a:ext cx="3113532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429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264320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267891" y="1783079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267891" y="353187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3501628" y="1783556"/>
            <a:ext cx="3113532" cy="281106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653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2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0"/>
              </a:spcBef>
              <a:buNone/>
              <a:defRPr sz="7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264320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501068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267891" y="178308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3501628" y="1783556"/>
            <a:ext cx="3113532" cy="106203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267891" y="3531870"/>
            <a:ext cx="3111103" cy="106299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3501629" y="3531394"/>
            <a:ext cx="3114675" cy="1063229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671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0F622-7FC0-4B6B-A61E-E34533860A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42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8" y="67866"/>
            <a:ext cx="5550694" cy="645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71475" y="1235869"/>
            <a:ext cx="6115050" cy="348972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84845-55E1-459B-8323-012B36395A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61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32B2-3E9A-40E1-ABBB-1AC712C60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74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1D3347-9701-422C-84F3-DA2A9848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97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3840480" y="2125980"/>
            <a:ext cx="3017520" cy="301752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2" y="1412748"/>
            <a:ext cx="6343650" cy="3031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0318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3840480" y="2125980"/>
            <a:ext cx="3017520" cy="301752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62" y="1412748"/>
            <a:ext cx="6343650" cy="30312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0318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5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6350793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264321" y="1783085"/>
            <a:ext cx="6350794" cy="2809875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2108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267894" y="1783080"/>
            <a:ext cx="3111103" cy="281178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3501628" y="1783556"/>
            <a:ext cx="3113532" cy="2811066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1450"/>
            <a:ext cx="6343650" cy="7132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7465" y="891541"/>
            <a:ext cx="6340507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651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651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50392" y="4718304"/>
            <a:ext cx="5760720" cy="3112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151"/>
              </a:spcBef>
              <a:buNone/>
              <a:defRPr sz="75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501068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501068" y="2990088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264320" y="1243012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264320" y="1785938"/>
            <a:ext cx="3114675" cy="281178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3501628" y="1785937"/>
            <a:ext cx="3113532" cy="106299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3501628" y="3534728"/>
            <a:ext cx="3113532" cy="1062990"/>
          </a:xfrm>
        </p:spPr>
        <p:txBody>
          <a:bodyPr/>
          <a:lstStyle>
            <a:lvl1pPr>
              <a:defRPr sz="1500"/>
            </a:lvl1pPr>
            <a:lvl2pPr>
              <a:defRPr sz="1351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576072" cy="576072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7462" y="173483"/>
            <a:ext cx="6343650" cy="7132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67462" y="1412748"/>
            <a:ext cx="6343650" cy="3031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5" y="4802981"/>
            <a:ext cx="1714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64" r:id="rId4"/>
    <p:sldLayoutId id="2147483650" r:id="rId5"/>
    <p:sldLayoutId id="2147483665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ts val="0"/>
        </a:spcBef>
        <a:buNone/>
        <a:defRPr sz="2251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19451" indent="-219451" algn="l" defTabSz="685783" rtl="0" eaLnBrk="1" latinLnBrk="0" hangingPunct="1">
        <a:lnSpc>
          <a:spcPct val="90000"/>
        </a:lnSpc>
        <a:spcBef>
          <a:spcPts val="15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1651" kern="1200">
          <a:solidFill>
            <a:schemeClr val="tx1"/>
          </a:solidFill>
          <a:latin typeface="+mn-lt"/>
          <a:ea typeface="+mn-ea"/>
          <a:cs typeface="+mn-cs"/>
        </a:defRPr>
      </a:lvl1pPr>
      <a:lvl2pPr marL="425185" indent="-171446" algn="l" defTabSz="685783" rtl="0" eaLnBrk="1" latinLnBrk="0" hangingPunct="1">
        <a:lnSpc>
          <a:spcPct val="90000"/>
        </a:lnSpc>
        <a:spcBef>
          <a:spcPts val="751"/>
        </a:spcBef>
        <a:buClr>
          <a:srgbClr val="337DBE"/>
        </a:buClr>
        <a:buFont typeface="Wingdings" panose="05000000000000000000" pitchFamily="2" charset="2"/>
        <a:buChar char="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337DBE"/>
        </a:buClr>
        <a:buFont typeface="Arial" pitchFamily="34" charset="0"/>
        <a:buChar char="–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939523" indent="-164588" algn="l" defTabSz="685783" rtl="0" eaLnBrk="1" latinLnBrk="0" hangingPunct="1">
        <a:lnSpc>
          <a:spcPct val="90000"/>
        </a:lnSpc>
        <a:spcBef>
          <a:spcPts val="151"/>
        </a:spcBef>
        <a:buClr>
          <a:srgbClr val="337DBE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68" indent="-130299" algn="l" defTabSz="685783" rtl="0" eaLnBrk="1" latinLnBrk="0" hangingPunct="1">
        <a:lnSpc>
          <a:spcPct val="90000"/>
        </a:lnSpc>
        <a:spcBef>
          <a:spcPts val="75"/>
        </a:spcBef>
        <a:buClr>
          <a:srgbClr val="337DBE"/>
        </a:buClr>
        <a:buFont typeface="Arial" pitchFamily="34" charset="0"/>
        <a:buChar char="»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576072" cy="576072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6465094" y="4996783"/>
            <a:ext cx="328613" cy="9013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675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sz="675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7462" y="173483"/>
            <a:ext cx="6343650" cy="7132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67462" y="1412748"/>
            <a:ext cx="6343650" cy="3031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52425" y="4802981"/>
            <a:ext cx="2476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9" r:id="rId12"/>
    <p:sldLayoutId id="214748370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ts val="0"/>
        </a:spcBef>
        <a:buNone/>
        <a:defRPr sz="225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19456" indent="-219456" algn="l" defTabSz="685800" rtl="0" eaLnBrk="1" latinLnBrk="0" hangingPunct="1">
        <a:lnSpc>
          <a:spcPct val="90000"/>
        </a:lnSpc>
        <a:spcBef>
          <a:spcPts val="15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25196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337DBE"/>
        </a:buClr>
        <a:buFont typeface="Wingdings" panose="05000000000000000000" pitchFamily="2" charset="2"/>
        <a:buChar char="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337DBE"/>
        </a:buClr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39546" indent="-164592" algn="l" defTabSz="685800" rtl="0" eaLnBrk="1" latinLnBrk="0" hangingPunct="1">
        <a:lnSpc>
          <a:spcPct val="90000"/>
        </a:lnSpc>
        <a:spcBef>
          <a:spcPts val="150"/>
        </a:spcBef>
        <a:buClr>
          <a:srgbClr val="337DBE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96" indent="-130302" algn="l" defTabSz="685800" rtl="0" eaLnBrk="1" latinLnBrk="0" hangingPunct="1">
        <a:lnSpc>
          <a:spcPct val="90000"/>
        </a:lnSpc>
        <a:spcBef>
          <a:spcPts val="75"/>
        </a:spcBef>
        <a:buClr>
          <a:srgbClr val="337DBE"/>
        </a:buClr>
        <a:buFont typeface="Arial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/>
        </p:nvSpPr>
        <p:spPr>
          <a:xfrm rot="5400000">
            <a:off x="0" y="0"/>
            <a:ext cx="576072" cy="576072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 bwMode="gray">
          <a:xfrm>
            <a:off x="6465094" y="4996783"/>
            <a:ext cx="328613" cy="9013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675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sz="675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7462" y="173483"/>
            <a:ext cx="6343650" cy="7132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67462" y="1412748"/>
            <a:ext cx="6343650" cy="3031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2425" y="4802981"/>
            <a:ext cx="2476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9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ts val="0"/>
        </a:spcBef>
        <a:buNone/>
        <a:defRPr sz="225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19456" indent="-219456" algn="l" defTabSz="685800" rtl="0" eaLnBrk="1" latinLnBrk="0" hangingPunct="1">
        <a:lnSpc>
          <a:spcPct val="90000"/>
        </a:lnSpc>
        <a:spcBef>
          <a:spcPts val="15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25196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337DBE"/>
        </a:buClr>
        <a:buFont typeface="Wingdings" panose="05000000000000000000" pitchFamily="2" charset="2"/>
        <a:buChar char="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337DBE"/>
        </a:buClr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39546" indent="-164592" algn="l" defTabSz="685800" rtl="0" eaLnBrk="1" latinLnBrk="0" hangingPunct="1">
        <a:lnSpc>
          <a:spcPct val="90000"/>
        </a:lnSpc>
        <a:spcBef>
          <a:spcPts val="150"/>
        </a:spcBef>
        <a:buClr>
          <a:srgbClr val="337DBE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96" indent="-130302" algn="l" defTabSz="685800" rtl="0" eaLnBrk="1" latinLnBrk="0" hangingPunct="1">
        <a:lnSpc>
          <a:spcPct val="90000"/>
        </a:lnSpc>
        <a:spcBef>
          <a:spcPts val="75"/>
        </a:spcBef>
        <a:buClr>
          <a:srgbClr val="337DBE"/>
        </a:buClr>
        <a:buFont typeface="Arial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hyperlink" Target="mailto:jamesl@iii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chart" Target="../charts/chart14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awea.org/wind-101/basics-of-wind-energy/wind-facts-at-a-glance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maps/map-projected-growth-wind-industry-now-until-205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geosciences.org/critical-issues/faq/what-are-advantages-and-disadvantages-offshore-wind-farm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lis.com/Documents/Publications/Industries/Utilities/Wind_Power_Brochure_North_America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hyperlink" Target="https://www.windpowerengineering.com/business-news-projects/risky-business-mitigating-threats-onshore-wind-projects-portfolios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" y="2315855"/>
            <a:ext cx="5829300" cy="1136606"/>
          </a:xfrm>
        </p:spPr>
        <p:txBody>
          <a:bodyPr/>
          <a:lstStyle/>
          <a:p>
            <a:r>
              <a:rPr lang="en-US" dirty="0"/>
              <a:t>Overview of US P&amp;C </a:t>
            </a:r>
            <a:br>
              <a:rPr lang="en-US" dirty="0"/>
            </a:br>
            <a:r>
              <a:rPr lang="en-US" dirty="0"/>
              <a:t>and Marine Market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8061" y="3699942"/>
            <a:ext cx="5829300" cy="610362"/>
          </a:xfrm>
        </p:spPr>
        <p:txBody>
          <a:bodyPr/>
          <a:lstStyle/>
          <a:p>
            <a:r>
              <a:rPr lang="en-US" dirty="0"/>
              <a:t>Marine Insurance Issues Seminar</a:t>
            </a:r>
          </a:p>
          <a:p>
            <a:r>
              <a:rPr lang="en-US" dirty="0"/>
              <a:t>American Institute of Marine Underwriters, New York, NY</a:t>
            </a:r>
          </a:p>
          <a:p>
            <a:r>
              <a:rPr lang="en-US" dirty="0"/>
              <a:t>May 7, 2019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528061" y="4487334"/>
            <a:ext cx="5829300" cy="65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13716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</a:pPr>
            <a:r>
              <a:rPr lang="en-US" altLang="en-US" sz="900" kern="0" spc="38" dirty="0">
                <a:solidFill>
                  <a:srgbClr val="337DBE"/>
                </a:solidFill>
                <a:latin typeface="+mn-lt"/>
              </a:rPr>
              <a:t>James Lynch, FCAS MAAA, Chief Actuary</a:t>
            </a:r>
          </a:p>
          <a:p>
            <a:pPr defTabSz="685800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</a:pP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Insurance Information Institute 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110 William Street 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New York, NY 10038 </a:t>
            </a:r>
            <a:b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</a:b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Tel: 212.346.5533 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900" kern="0" spc="38" dirty="0">
                <a:solidFill>
                  <a:srgbClr val="337DBE"/>
                </a:solidFill>
                <a:sym typeface="Symbol" panose="05050102010706020507" pitchFamily="18" charset="2"/>
                <a:hlinkClick r:id="rId4"/>
              </a:rPr>
              <a:t>j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  <a:hlinkClick r:id="rId4"/>
              </a:rPr>
              <a:t>amesl@iii.org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900" kern="0" spc="38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www.iii.org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4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378" y="171961"/>
            <a:ext cx="3999759" cy="713232"/>
          </a:xfrm>
        </p:spPr>
        <p:txBody>
          <a:bodyPr/>
          <a:lstStyle/>
          <a:p>
            <a:r>
              <a:rPr lang="en-US" dirty="0"/>
              <a:t>P/C Insurance Industry </a:t>
            </a:r>
            <a:br>
              <a:rPr lang="en-US" dirty="0"/>
            </a:br>
            <a:r>
              <a:rPr lang="en-US" dirty="0"/>
              <a:t>Combined Ratio, 2000-2018*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*Excludes Mortgage &amp; Financial Guaranty insurers 2008-2014.</a:t>
            </a:r>
            <a:br>
              <a:rPr lang="en-US" dirty="0"/>
            </a:br>
            <a:r>
              <a:rPr lang="en-US" dirty="0"/>
              <a:t>Including M&amp;FG, 2008=105.1, 2009=100.7, 2010=102.4, 2011=108.1; 2012:=103.2; 2013: = 96.1; 2014: = 97.0.                              </a:t>
            </a:r>
          </a:p>
          <a:p>
            <a:r>
              <a:rPr lang="en-US" dirty="0"/>
              <a:t>Sources: A.M. Best; ISO, a Verisk Analytics company; I.I.I. estimate for 2018.</a:t>
            </a: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93091"/>
              </p:ext>
            </p:extLst>
          </p:nvPr>
        </p:nvGraphicFramePr>
        <p:xfrm>
          <a:off x="151714" y="1020587"/>
          <a:ext cx="6356747" cy="347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5881617" y="910154"/>
            <a:ext cx="838138" cy="1630734"/>
            <a:chOff x="1577533" y="1697513"/>
            <a:chExt cx="775142" cy="1776541"/>
          </a:xfrm>
        </p:grpSpPr>
        <p:sp>
          <p:nvSpPr>
            <p:cNvPr id="27" name="AutoShape 7"/>
            <p:cNvSpPr>
              <a:spLocks noChangeArrowheads="1"/>
            </p:cNvSpPr>
            <p:nvPr/>
          </p:nvSpPr>
          <p:spPr bwMode="gray">
            <a:xfrm>
              <a:off x="1577533" y="1697513"/>
              <a:ext cx="775142" cy="589750"/>
            </a:xfrm>
            <a:prstGeom prst="rect">
              <a:avLst/>
            </a:prstGeom>
            <a:solidFill>
              <a:schemeClr val="accent1"/>
            </a:solidFill>
            <a:ln w="28575" algn="ctr">
              <a:noFill/>
              <a:miter lim="800000"/>
              <a:headEnd/>
              <a:tailEnd/>
            </a:ln>
          </p:spPr>
          <p:txBody>
            <a:bodyPr tIns="34290" bIns="3429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Hurricanes, Wildfires Drive CR Higher.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 bwMode="gray">
            <a:xfrm>
              <a:off x="1718976" y="2208733"/>
              <a:ext cx="0" cy="126532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07198" y="957739"/>
            <a:ext cx="1026086" cy="2068866"/>
            <a:chOff x="1497968" y="3398915"/>
            <a:chExt cx="1368115" cy="2758488"/>
          </a:xfrm>
        </p:grpSpPr>
        <p:sp>
          <p:nvSpPr>
            <p:cNvPr id="30" name="AutoShape 5"/>
            <p:cNvSpPr>
              <a:spLocks noChangeArrowheads="1"/>
            </p:cNvSpPr>
            <p:nvPr/>
          </p:nvSpPr>
          <p:spPr bwMode="gray">
            <a:xfrm>
              <a:off x="1497968" y="3398915"/>
              <a:ext cx="1368115" cy="666808"/>
            </a:xfrm>
            <a:prstGeom prst="rect">
              <a:avLst/>
            </a:prstGeom>
            <a:solidFill>
              <a:schemeClr val="accent6"/>
            </a:solidFill>
            <a:ln w="28575" algn="ctr">
              <a:noFill/>
              <a:miter lim="800000"/>
              <a:headEnd/>
              <a:tailEnd/>
            </a:ln>
          </p:spPr>
          <p:txBody>
            <a:bodyPr tIns="0" bIns="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Heavy Use of Reinsurance Lowered Net Losses.</a:t>
              </a:r>
            </a:p>
          </p:txBody>
        </p:sp>
        <p:cxnSp>
          <p:nvCxnSpPr>
            <p:cNvPr id="31" name="Straight Arrow Connector 30"/>
            <p:cNvCxnSpPr>
              <a:cxnSpLocks/>
            </p:cNvCxnSpPr>
            <p:nvPr/>
          </p:nvCxnSpPr>
          <p:spPr bwMode="gray">
            <a:xfrm>
              <a:off x="2759557" y="4033156"/>
              <a:ext cx="0" cy="2124247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111578" y="1457844"/>
            <a:ext cx="936189" cy="1300959"/>
            <a:chOff x="2908429" y="3302270"/>
            <a:chExt cx="1248252" cy="1357390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>
              <a:off x="2908429" y="3302270"/>
              <a:ext cx="1248252" cy="531470"/>
            </a:xfrm>
            <a:prstGeom prst="rect">
              <a:avLst/>
            </a:prstGeom>
            <a:solidFill>
              <a:schemeClr val="accent3"/>
            </a:solidFill>
            <a:ln w="28575" algn="ctr">
              <a:noFill/>
              <a:miter lim="800000"/>
              <a:headEnd/>
              <a:tailEnd/>
            </a:ln>
          </p:spPr>
          <p:txBody>
            <a:bodyPr tIns="0" bIns="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Best Combined Ratio Since 1949 (87.6)</a:t>
              </a:r>
            </a:p>
          </p:txBody>
        </p:sp>
        <p:cxnSp>
          <p:nvCxnSpPr>
            <p:cNvPr id="34" name="Straight Arrow Connector 33"/>
            <p:cNvCxnSpPr>
              <a:cxnSpLocks/>
            </p:cNvCxnSpPr>
            <p:nvPr/>
          </p:nvCxnSpPr>
          <p:spPr bwMode="gray">
            <a:xfrm>
              <a:off x="3115536" y="3826366"/>
              <a:ext cx="0" cy="833294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441124" y="1162174"/>
            <a:ext cx="1227015" cy="1624268"/>
            <a:chOff x="5168230" y="1521915"/>
            <a:chExt cx="1636020" cy="2165690"/>
          </a:xfrm>
        </p:grpSpPr>
        <p:sp>
          <p:nvSpPr>
            <p:cNvPr id="39" name="PPTShape_1"/>
            <p:cNvSpPr>
              <a:spLocks noChangeArrowheads="1"/>
            </p:cNvSpPr>
            <p:nvPr/>
          </p:nvSpPr>
          <p:spPr bwMode="gray">
            <a:xfrm>
              <a:off x="5168230" y="1521915"/>
              <a:ext cx="1636020" cy="7955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28575" algn="ctr">
              <a:noFill/>
              <a:miter lim="800000"/>
              <a:headEnd/>
              <a:tailEnd/>
            </a:ln>
          </p:spPr>
          <p:txBody>
            <a:bodyPr tIns="34290" bIns="3429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  <a:defRPr/>
              </a:pP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Higher CAT Losses, Shrinking Reserve Releases, Toll of Soft Market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gray">
            <a:xfrm>
              <a:off x="5661262" y="2239805"/>
              <a:ext cx="0" cy="1447800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011491" y="1859097"/>
            <a:ext cx="537789" cy="429857"/>
            <a:chOff x="6658499" y="2907949"/>
            <a:chExt cx="717052" cy="573142"/>
          </a:xfrm>
        </p:grpSpPr>
        <p:sp>
          <p:nvSpPr>
            <p:cNvPr id="42" name="PPTShape_3"/>
            <p:cNvSpPr>
              <a:spLocks noChangeArrowheads="1"/>
            </p:cNvSpPr>
            <p:nvPr/>
          </p:nvSpPr>
          <p:spPr bwMode="gray">
            <a:xfrm>
              <a:off x="6658499" y="2907949"/>
              <a:ext cx="717052" cy="370519"/>
            </a:xfrm>
            <a:prstGeom prst="rect">
              <a:avLst/>
            </a:prstGeom>
            <a:solidFill>
              <a:schemeClr val="tx2"/>
            </a:solidFill>
            <a:ln w="28575" algn="ctr">
              <a:noFill/>
              <a:miter lim="800000"/>
              <a:headEnd/>
              <a:tailEnd/>
            </a:ln>
          </p:spPr>
          <p:txBody>
            <a:bodyPr tIns="34290" bIns="3429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  <a:defRPr/>
              </a:pP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Sandy</a:t>
              </a:r>
            </a:p>
          </p:txBody>
        </p:sp>
        <p:cxnSp>
          <p:nvCxnSpPr>
            <p:cNvPr id="43" name="Straight Arrow Connector 42"/>
            <p:cNvCxnSpPr>
              <a:cxnSpLocks/>
            </p:cNvCxnSpPr>
            <p:nvPr/>
          </p:nvCxnSpPr>
          <p:spPr bwMode="gray">
            <a:xfrm>
              <a:off x="6816964" y="3205782"/>
              <a:ext cx="0" cy="27530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21096" y="242311"/>
            <a:ext cx="1420415" cy="2784295"/>
            <a:chOff x="458788" y="1970211"/>
            <a:chExt cx="1893887" cy="3712392"/>
          </a:xfrm>
        </p:grpSpPr>
        <p:sp>
          <p:nvSpPr>
            <p:cNvPr id="56" name="AutoShape 7"/>
            <p:cNvSpPr>
              <a:spLocks noChangeArrowheads="1"/>
            </p:cNvSpPr>
            <p:nvPr/>
          </p:nvSpPr>
          <p:spPr bwMode="gray">
            <a:xfrm>
              <a:off x="458788" y="1970211"/>
              <a:ext cx="1893887" cy="665552"/>
            </a:xfrm>
            <a:prstGeom prst="rect">
              <a:avLst/>
            </a:prstGeom>
            <a:solidFill>
              <a:schemeClr val="accent1"/>
            </a:solidFill>
            <a:ln w="28575" algn="ctr">
              <a:noFill/>
              <a:miter lim="800000"/>
              <a:headEnd/>
              <a:tailEnd/>
            </a:ln>
          </p:spPr>
          <p:txBody>
            <a:bodyPr tIns="34290" bIns="3429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3 Consecutive Years of U/W Profits; 1</a:t>
              </a:r>
              <a:r>
                <a:rPr lang="en-US" sz="900" b="1" baseline="30000" dirty="0">
                  <a:solidFill>
                    <a:schemeClr val="bg1"/>
                  </a:solidFill>
                  <a:cs typeface="Arial" charset="0"/>
                </a:rPr>
                <a:t>st</a:t>
              </a:r>
              <a:r>
                <a:rPr lang="en-US" sz="900" b="1" dirty="0">
                  <a:solidFill>
                    <a:schemeClr val="bg1"/>
                  </a:solidFill>
                  <a:cs typeface="Arial" charset="0"/>
                </a:rPr>
                <a:t> time since 1971-73</a:t>
              </a:r>
            </a:p>
          </p:txBody>
        </p:sp>
        <p:cxnSp>
          <p:nvCxnSpPr>
            <p:cNvPr id="57" name="Straight Arrow Connector 56"/>
            <p:cNvCxnSpPr>
              <a:cxnSpLocks/>
            </p:cNvCxnSpPr>
            <p:nvPr/>
          </p:nvCxnSpPr>
          <p:spPr bwMode="gray">
            <a:xfrm>
              <a:off x="1190985" y="2566871"/>
              <a:ext cx="37207" cy="311573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7"/>
          <p:cNvSpPr>
            <a:spLocks noChangeArrowheads="1"/>
          </p:cNvSpPr>
          <p:nvPr/>
        </p:nvSpPr>
        <p:spPr bwMode="grayWhite">
          <a:xfrm>
            <a:off x="4556962" y="3182061"/>
            <a:ext cx="1001486" cy="716711"/>
          </a:xfrm>
          <a:prstGeom prst="rect">
            <a:avLst/>
          </a:prstGeom>
          <a:noFill/>
          <a:ln w="28575">
            <a:solidFill>
              <a:srgbClr val="337DB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513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22" name="Rectangle 3"/>
          <p:cNvSpPr>
            <a:spLocks noGrp="1" noChangeArrowheads="1"/>
          </p:cNvSpPr>
          <p:nvPr>
            <p:ph type="title"/>
          </p:nvPr>
        </p:nvSpPr>
        <p:spPr>
          <a:xfrm>
            <a:off x="430472" y="132206"/>
            <a:ext cx="5997057" cy="497726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U.S. Inflation-Adjusted Cat Losses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50392" y="4547063"/>
            <a:ext cx="5760720" cy="543992"/>
          </a:xfrm>
        </p:spPr>
        <p:txBody>
          <a:bodyPr/>
          <a:lstStyle/>
          <a:p>
            <a:endParaRPr lang="en-US" sz="825" dirty="0"/>
          </a:p>
          <a:p>
            <a:endParaRPr lang="en-US" sz="825" dirty="0"/>
          </a:p>
          <a:p>
            <a:endParaRPr lang="en-US" sz="825" dirty="0"/>
          </a:p>
          <a:p>
            <a:endParaRPr lang="en-US" sz="825" dirty="0"/>
          </a:p>
          <a:p>
            <a:endParaRPr lang="en-US" sz="825" dirty="0"/>
          </a:p>
          <a:p>
            <a:r>
              <a:rPr lang="en-US" sz="825" dirty="0"/>
              <a:t>*2018: Estimate, subject to change. 2010s is average of 2010 to 2018.</a:t>
            </a:r>
          </a:p>
          <a:p>
            <a:r>
              <a:rPr lang="en-US" sz="825" dirty="0"/>
              <a:t>Sources: 1980-2017 Property Claims Service, a Verisk Analytics business; 2018 Insurance Information Institute</a:t>
            </a:r>
            <a:r>
              <a:rPr lang="en-US" sz="675" dirty="0"/>
              <a:t>.</a:t>
            </a:r>
          </a:p>
          <a:p>
            <a:endParaRPr lang="en-US" sz="675" dirty="0"/>
          </a:p>
          <a:p>
            <a:endParaRPr lang="en-US" sz="675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4148597323"/>
              </p:ext>
            </p:extLst>
          </p:nvPr>
        </p:nvGraphicFramePr>
        <p:xfrm>
          <a:off x="219075" y="728662"/>
          <a:ext cx="6419850" cy="3424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 Placeholder 4"/>
          <p:cNvSpPr txBox="1">
            <a:spLocks/>
          </p:cNvSpPr>
          <p:nvPr/>
        </p:nvSpPr>
        <p:spPr bwMode="gray">
          <a:xfrm>
            <a:off x="481405" y="4023276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500" dirty="0">
                <a:latin typeface="Arial" panose="020B0604020202020204" pitchFamily="34" charset="0"/>
              </a:rPr>
              <a:t>2018 – Third worst year for U.S. Insured Catastrophe Losses.  Average Insured Loss per Year for 1980-2018 is $19.3 B.</a:t>
            </a:r>
          </a:p>
        </p:txBody>
      </p:sp>
      <p:grpSp>
        <p:nvGrpSpPr>
          <p:cNvPr id="7" name="Group 6"/>
          <p:cNvGrpSpPr/>
          <p:nvPr/>
        </p:nvGrpSpPr>
        <p:grpSpPr bwMode="gray">
          <a:xfrm>
            <a:off x="5591697" y="253081"/>
            <a:ext cx="1019415" cy="596457"/>
            <a:chOff x="3077715" y="893732"/>
            <a:chExt cx="1359220" cy="795276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3077715" y="893732"/>
              <a:ext cx="1359220" cy="5943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68564" tIns="34282" rIns="68564" bIns="34282" anchor="ctr">
              <a:flatTx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ts val="225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tabLst>
                  <a:tab pos="1202531" algn="ctr"/>
                  <a:tab pos="1970485" algn="ctr"/>
                </a:tabLst>
              </a:pPr>
              <a:r>
                <a:rPr lang="en-US" sz="1200" b="1" dirty="0">
                  <a:solidFill>
                    <a:schemeClr val="accent1"/>
                  </a:solidFill>
                  <a:latin typeface="+mj-lt"/>
                </a:rPr>
                <a:t>Harvey, Irma, Maria</a:t>
              </a:r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 bwMode="gray">
            <a:xfrm>
              <a:off x="3697192" y="1488092"/>
              <a:ext cx="0" cy="200916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oval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22218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22" name="Rectangle 3"/>
          <p:cNvSpPr>
            <a:spLocks noGrp="1" noChangeArrowheads="1"/>
          </p:cNvSpPr>
          <p:nvPr>
            <p:ph type="title"/>
          </p:nvPr>
        </p:nvSpPr>
        <p:spPr>
          <a:xfrm>
            <a:off x="287245" y="50426"/>
            <a:ext cx="5928213" cy="670362"/>
          </a:xfrm>
        </p:spPr>
        <p:txBody>
          <a:bodyPr/>
          <a:lstStyle/>
          <a:p>
            <a:r>
              <a:rPr lang="en-US" sz="2100" dirty="0"/>
              <a:t>Key sources of P/C insurer profits, 2008-2018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82899" y="4716213"/>
            <a:ext cx="5806936" cy="311264"/>
          </a:xfrm>
        </p:spPr>
        <p:txBody>
          <a:bodyPr/>
          <a:lstStyle/>
          <a:p>
            <a:endParaRPr lang="en-US" sz="825" dirty="0"/>
          </a:p>
          <a:p>
            <a:r>
              <a:rPr lang="en-US" sz="825" dirty="0"/>
              <a:t>Data are before taxes and exclude extraordinary items.</a:t>
            </a:r>
          </a:p>
          <a:p>
            <a:r>
              <a:rPr lang="fr-FR" sz="825" dirty="0"/>
              <a:t>Source: NAIC data, </a:t>
            </a:r>
            <a:r>
              <a:rPr lang="fr-FR" sz="825" dirty="0" err="1"/>
              <a:t>sourced</a:t>
            </a:r>
            <a:r>
              <a:rPr lang="fr-FR" sz="825" dirty="0"/>
              <a:t> </a:t>
            </a:r>
            <a:r>
              <a:rPr lang="fr-FR" sz="825" dirty="0" err="1"/>
              <a:t>from</a:t>
            </a:r>
            <a:r>
              <a:rPr lang="fr-FR" sz="825" dirty="0"/>
              <a:t> S&amp;P Global </a:t>
            </a:r>
            <a:r>
              <a:rPr lang="fr-FR" sz="825" dirty="0" err="1"/>
              <a:t>Market</a:t>
            </a:r>
            <a:r>
              <a:rPr lang="fr-FR" sz="825" dirty="0"/>
              <a:t> Intelligence.</a:t>
            </a:r>
            <a:endParaRPr lang="en-US" sz="675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230497994"/>
              </p:ext>
            </p:extLst>
          </p:nvPr>
        </p:nvGraphicFramePr>
        <p:xfrm>
          <a:off x="219075" y="935461"/>
          <a:ext cx="6419850" cy="355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7245" y="709247"/>
            <a:ext cx="791308" cy="2377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0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</a:pPr>
            <a:r>
              <a:rPr lang="en-US" sz="1050" b="1" dirty="0">
                <a:solidFill>
                  <a:srgbClr val="000000"/>
                </a:solidFill>
                <a:latin typeface="Arial"/>
              </a:rPr>
              <a:t>$ Billions</a:t>
            </a:r>
          </a:p>
        </p:txBody>
      </p:sp>
    </p:spTree>
    <p:extLst>
      <p:ext uri="{BB962C8B-B14F-4D97-AF65-F5344CB8AC3E}">
        <p14:creationId xmlns:p14="http://schemas.microsoft.com/office/powerpoint/2010/main" val="151677715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592642"/>
              </p:ext>
            </p:extLst>
          </p:nvPr>
        </p:nvGraphicFramePr>
        <p:xfrm>
          <a:off x="155122" y="652073"/>
          <a:ext cx="6343650" cy="3882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dirty="0"/>
              <a:t>P/C Insurer Portfolio Yields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07818" y="4748453"/>
            <a:ext cx="5659295" cy="311264"/>
          </a:xfrm>
        </p:spPr>
        <p:txBody>
          <a:bodyPr/>
          <a:lstStyle/>
          <a:p>
            <a:r>
              <a:rPr lang="fr-FR" dirty="0"/>
              <a:t>Sources: NAIC data, </a:t>
            </a:r>
            <a:r>
              <a:rPr lang="fr-FR" dirty="0" err="1"/>
              <a:t>sourced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S&amp;P Global </a:t>
            </a:r>
            <a:r>
              <a:rPr lang="fr-FR" dirty="0" err="1"/>
              <a:t>Market</a:t>
            </a:r>
            <a:r>
              <a:rPr lang="fr-FR" dirty="0"/>
              <a:t> Intelligence.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C1CD1C-2AAC-4AD8-B6BB-6A0E1CE43B09}"/>
              </a:ext>
            </a:extLst>
          </p:cNvPr>
          <p:cNvSpPr txBox="1">
            <a:spLocks/>
          </p:cNvSpPr>
          <p:nvPr/>
        </p:nvSpPr>
        <p:spPr bwMode="gray">
          <a:xfrm>
            <a:off x="330327" y="4291253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defTabSz="685800">
              <a:buClr>
                <a:srgbClr val="F69322"/>
              </a:buClr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Yields Have Been Falling for Over a Decade, Reflecting the Long Downward Trend in Prevailing Interest Rates.</a:t>
            </a:r>
          </a:p>
        </p:txBody>
      </p:sp>
    </p:spTree>
    <p:extLst>
      <p:ext uri="{BB962C8B-B14F-4D97-AF65-F5344CB8AC3E}">
        <p14:creationId xmlns:p14="http://schemas.microsoft.com/office/powerpoint/2010/main" val="4155153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Marine Results</a:t>
            </a:r>
            <a:br>
              <a:rPr lang="en-US" dirty="0"/>
            </a:br>
            <a:r>
              <a:rPr lang="en-US" sz="1800" dirty="0"/>
              <a:t>Underwriting is Historically Volatile; Has the Market Turned?</a:t>
            </a:r>
          </a:p>
        </p:txBody>
      </p:sp>
    </p:spTree>
    <p:extLst>
      <p:ext uri="{BB962C8B-B14F-4D97-AF65-F5344CB8AC3E}">
        <p14:creationId xmlns:p14="http://schemas.microsoft.com/office/powerpoint/2010/main" val="42107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273605" y="163427"/>
            <a:ext cx="6495185" cy="610008"/>
          </a:xfrm>
        </p:spPr>
        <p:txBody>
          <a:bodyPr/>
          <a:lstStyle/>
          <a:p>
            <a:r>
              <a:rPr lang="en-US" altLang="en-US" dirty="0"/>
              <a:t>U.S. Ocean Marine Direct Written Premiums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02981" y="871517"/>
            <a:ext cx="1347214" cy="297710"/>
          </a:xfrm>
        </p:spPr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  <a:latin typeface="Arial "/>
              </a:rPr>
              <a:t>($ Billions)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40838" y="4767942"/>
            <a:ext cx="5760720" cy="375557"/>
          </a:xfrm>
        </p:spPr>
        <p:txBody>
          <a:bodyPr/>
          <a:lstStyle/>
          <a:p>
            <a:pPr>
              <a:spcBef>
                <a:spcPts val="0"/>
              </a:spcBef>
            </a:pPr>
            <a:br>
              <a:rPr lang="en-US" dirty="0">
                <a:latin typeface="Arial "/>
              </a:rPr>
            </a:br>
            <a:r>
              <a:rPr lang="en-US" dirty="0">
                <a:latin typeface="Arial "/>
              </a:rPr>
              <a:t>Source: </a:t>
            </a:r>
            <a:r>
              <a:rPr lang="fr-FR" dirty="0"/>
              <a:t>NAIC data, </a:t>
            </a:r>
            <a:r>
              <a:rPr lang="fr-FR" dirty="0" err="1"/>
              <a:t>sourced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S&amp;P Global </a:t>
            </a:r>
            <a:r>
              <a:rPr lang="fr-FR" dirty="0" err="1"/>
              <a:t>Market</a:t>
            </a:r>
            <a:r>
              <a:rPr lang="fr-FR" dirty="0"/>
              <a:t> Intelligence</a:t>
            </a:r>
            <a:r>
              <a:rPr lang="en-US" sz="600" dirty="0"/>
              <a:t>.</a:t>
            </a:r>
            <a:br>
              <a:rPr lang="en-US" sz="600" dirty="0"/>
            </a:br>
            <a:r>
              <a:rPr lang="en-US" sz="600" dirty="0"/>
              <a:t>Note: U.S. and territories</a:t>
            </a:r>
          </a:p>
          <a:p>
            <a:pPr>
              <a:spcBef>
                <a:spcPts val="0"/>
              </a:spcBef>
            </a:pPr>
            <a:endParaRPr lang="en-US" dirty="0">
              <a:latin typeface="Arial "/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286465"/>
              </p:ext>
            </p:extLst>
          </p:nvPr>
        </p:nvGraphicFramePr>
        <p:xfrm>
          <a:off x="260588" y="1102759"/>
          <a:ext cx="6189958" cy="329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4"/>
          <p:cNvSpPr txBox="1">
            <a:spLocks/>
          </p:cNvSpPr>
          <p:nvPr/>
        </p:nvSpPr>
        <p:spPr bwMode="gray">
          <a:xfrm>
            <a:off x="320040" y="4266842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600" dirty="0">
                <a:solidFill>
                  <a:srgbClr val="FFFFFF"/>
                </a:solidFill>
              </a:rPr>
              <a:t>Ocean Marine Premium Volume Fell During the Global Financial Crisis.</a:t>
            </a:r>
          </a:p>
        </p:txBody>
      </p:sp>
    </p:spTree>
    <p:extLst>
      <p:ext uri="{BB962C8B-B14F-4D97-AF65-F5344CB8AC3E}">
        <p14:creationId xmlns:p14="http://schemas.microsoft.com/office/powerpoint/2010/main" val="38314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370796"/>
              </p:ext>
            </p:extLst>
          </p:nvPr>
        </p:nvGraphicFramePr>
        <p:xfrm>
          <a:off x="289118" y="1211766"/>
          <a:ext cx="6351324" cy="302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289119" y="178841"/>
            <a:ext cx="6160984" cy="494767"/>
          </a:xfrm>
        </p:spPr>
        <p:txBody>
          <a:bodyPr/>
          <a:lstStyle/>
          <a:p>
            <a:r>
              <a:rPr lang="en-US" altLang="en-US" dirty="0"/>
              <a:t>Has the Market Bottomed Out?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Sources: Federal Reserve Economic Data; </a:t>
            </a:r>
            <a:r>
              <a:rPr lang="fr-FR" dirty="0"/>
              <a:t>NAIC data, </a:t>
            </a:r>
            <a:r>
              <a:rPr lang="fr-FR" dirty="0" err="1"/>
              <a:t>sourced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S&amp;P Global </a:t>
            </a:r>
            <a:r>
              <a:rPr lang="fr-FR" dirty="0" err="1"/>
              <a:t>Market</a:t>
            </a:r>
            <a:r>
              <a:rPr lang="fr-FR" dirty="0"/>
              <a:t> Intelligence 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B501056-37E4-46BB-931B-A97CDE9663C7}"/>
              </a:ext>
            </a:extLst>
          </p:cNvPr>
          <p:cNvSpPr txBox="1">
            <a:spLocks/>
          </p:cNvSpPr>
          <p:nvPr/>
        </p:nvSpPr>
        <p:spPr bwMode="gray">
          <a:xfrm>
            <a:off x="393192" y="4318241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/>
            <a:r>
              <a:rPr lang="en-US" sz="1500" dirty="0"/>
              <a:t>Economy Grows Faster Than Premium – Sign of Soft Market (30% Decline Since 2006 Peak)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C8985-607D-425B-9680-C354F77E2393}"/>
              </a:ext>
            </a:extLst>
          </p:cNvPr>
          <p:cNvSpPr txBox="1"/>
          <p:nvPr/>
        </p:nvSpPr>
        <p:spPr>
          <a:xfrm>
            <a:off x="451080" y="984872"/>
            <a:ext cx="2515144" cy="4537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000" b="1" dirty="0"/>
              <a:t>(U.S. Ocean Marine DWP as % of GDP)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148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273605" y="345233"/>
            <a:ext cx="6495185" cy="671804"/>
          </a:xfrm>
        </p:spPr>
        <p:txBody>
          <a:bodyPr/>
          <a:lstStyle/>
          <a:p>
            <a:r>
              <a:rPr lang="en-US" altLang="en-US" dirty="0"/>
              <a:t>Total losses by type of vessel 2008 vs. 2017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25481" y="906874"/>
            <a:ext cx="1228255" cy="223207"/>
          </a:xfrm>
        </p:spPr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  <a:latin typeface="Arial "/>
              </a:rPr>
              <a:t>(Vessels Lost)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40838" y="4687757"/>
            <a:ext cx="5760720" cy="311264"/>
          </a:xfrm>
        </p:spPr>
        <p:txBody>
          <a:bodyPr/>
          <a:lstStyle/>
          <a:p>
            <a:pPr>
              <a:spcBef>
                <a:spcPts val="0"/>
              </a:spcBef>
            </a:pPr>
            <a:br>
              <a:rPr lang="en-US" dirty="0">
                <a:latin typeface="Arial "/>
              </a:rPr>
            </a:br>
            <a:r>
              <a:rPr lang="en-US" dirty="0">
                <a:latin typeface="Arial "/>
              </a:rPr>
              <a:t>Source: </a:t>
            </a:r>
            <a:r>
              <a:rPr lang="en-US" dirty="0"/>
              <a:t>Source: Lloyd’s List Intelligence Casualty Statistics; Allianz Global Safety &amp; Shipping Review 2018</a:t>
            </a:r>
            <a:endParaRPr lang="en-US" dirty="0">
              <a:latin typeface="Arial "/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597157"/>
              </p:ext>
            </p:extLst>
          </p:nvPr>
        </p:nvGraphicFramePr>
        <p:xfrm>
          <a:off x="260588" y="1102759"/>
          <a:ext cx="6189958" cy="328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4"/>
          <p:cNvSpPr txBox="1">
            <a:spLocks/>
          </p:cNvSpPr>
          <p:nvPr/>
        </p:nvSpPr>
        <p:spPr bwMode="gray">
          <a:xfrm>
            <a:off x="320040" y="4246544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500" dirty="0">
                <a:solidFill>
                  <a:srgbClr val="FFFFFF"/>
                </a:solidFill>
              </a:rPr>
              <a:t>While Exposures Grow, the Number of Vessels Lost Has Declined.</a:t>
            </a:r>
          </a:p>
        </p:txBody>
      </p:sp>
    </p:spTree>
    <p:extLst>
      <p:ext uri="{BB962C8B-B14F-4D97-AF65-F5344CB8AC3E}">
        <p14:creationId xmlns:p14="http://schemas.microsoft.com/office/powerpoint/2010/main" val="6389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397255"/>
          </a:xfrm>
        </p:spPr>
        <p:txBody>
          <a:bodyPr/>
          <a:lstStyle/>
          <a:p>
            <a:r>
              <a:rPr lang="en-US" dirty="0"/>
              <a:t>Major Energy Losses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Willis Towers Watson Energy Loss Database (February 12, 2018).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gray">
          <a:xfrm>
            <a:off x="267462" y="4271756"/>
            <a:ext cx="6343650" cy="449329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400" dirty="0">
                <a:solidFill>
                  <a:srgbClr val="FFFFFF"/>
                </a:solidFill>
              </a:rPr>
              <a:t>Heaviest Upstream 2018 Losses Were Outside USA.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F6719-684A-4622-BC0B-386AE98C63A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8758" y="571500"/>
            <a:ext cx="4593946" cy="3576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259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273605" y="163427"/>
            <a:ext cx="6495185" cy="713232"/>
          </a:xfrm>
        </p:spPr>
        <p:txBody>
          <a:bodyPr/>
          <a:lstStyle/>
          <a:p>
            <a:r>
              <a:rPr lang="en-US" altLang="en-US" dirty="0"/>
              <a:t>U.S. Marine Results, 2007-2017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02980" y="991884"/>
            <a:ext cx="2443575" cy="373670"/>
          </a:xfrm>
        </p:spPr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Arial "/>
              </a:rPr>
              <a:t>Combined Ratio After Dividends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40838" y="4687757"/>
            <a:ext cx="5760720" cy="311264"/>
          </a:xfrm>
        </p:spPr>
        <p:txBody>
          <a:bodyPr/>
          <a:lstStyle/>
          <a:p>
            <a:pPr>
              <a:spcBef>
                <a:spcPts val="0"/>
              </a:spcBef>
            </a:pPr>
            <a:br>
              <a:rPr lang="en-US" dirty="0">
                <a:latin typeface="Arial "/>
              </a:rPr>
            </a:br>
            <a:r>
              <a:rPr lang="en-US" dirty="0">
                <a:latin typeface="Arial "/>
              </a:rPr>
              <a:t>Source: Ocean and Inland Marine combined. A.M. Best’s </a:t>
            </a:r>
            <a:r>
              <a:rPr lang="en-US" i="1" dirty="0">
                <a:latin typeface="Arial "/>
              </a:rPr>
              <a:t>Aggregates and Averages, 2017</a:t>
            </a:r>
            <a:endParaRPr lang="en-US" sz="600" i="1" dirty="0"/>
          </a:p>
          <a:p>
            <a:pPr>
              <a:spcBef>
                <a:spcPts val="0"/>
              </a:spcBef>
            </a:pPr>
            <a:endParaRPr lang="en-US" dirty="0">
              <a:latin typeface="Arial "/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598570"/>
              </p:ext>
            </p:extLst>
          </p:nvPr>
        </p:nvGraphicFramePr>
        <p:xfrm>
          <a:off x="260588" y="1102759"/>
          <a:ext cx="6189958" cy="293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4"/>
          <p:cNvSpPr txBox="1">
            <a:spLocks/>
          </p:cNvSpPr>
          <p:nvPr/>
        </p:nvSpPr>
        <p:spPr bwMode="gray">
          <a:xfrm>
            <a:off x="320040" y="4261396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600" dirty="0">
                <a:solidFill>
                  <a:srgbClr val="FFFFFF"/>
                </a:solidFill>
              </a:rPr>
              <a:t>Results Deteriorated in 2018.</a:t>
            </a:r>
          </a:p>
        </p:txBody>
      </p:sp>
    </p:spTree>
    <p:extLst>
      <p:ext uri="{BB962C8B-B14F-4D97-AF65-F5344CB8AC3E}">
        <p14:creationId xmlns:p14="http://schemas.microsoft.com/office/powerpoint/2010/main" val="613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" y="1343608"/>
            <a:ext cx="6858001" cy="37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62" y="174245"/>
            <a:ext cx="6343650" cy="553543"/>
          </a:xfrm>
        </p:spPr>
        <p:txBody>
          <a:bodyPr/>
          <a:lstStyle/>
          <a:p>
            <a:r>
              <a:rPr lang="en-US" sz="2400" dirty="0"/>
              <a:t>What is the Insurance Information Institute?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gray">
          <a:xfrm>
            <a:off x="267462" y="1751625"/>
            <a:ext cx="3905251" cy="654575"/>
          </a:xfrm>
          <a:prstGeom prst="snip1Rect">
            <a:avLst>
              <a:gd name="adj" fmla="val 29185"/>
            </a:avLst>
          </a:prstGeom>
          <a:solidFill>
            <a:srgbClr val="337DBE">
              <a:alpha val="9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37160" tIns="34287" rIns="137160" bIns="13716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lnSpc>
                <a:spcPct val="94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Improving public understanding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of insurance...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gray">
          <a:xfrm>
            <a:off x="2619471" y="3563856"/>
            <a:ext cx="3845624" cy="654575"/>
          </a:xfrm>
          <a:prstGeom prst="snip1Rect">
            <a:avLst>
              <a:gd name="adj" fmla="val 29763"/>
            </a:avLst>
          </a:prstGeom>
          <a:solidFill>
            <a:schemeClr val="accent3">
              <a:alpha val="9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37160" tIns="34287" rIns="137160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lnSpc>
                <a:spcPct val="94000"/>
              </a:lnSpc>
              <a:spcBef>
                <a:spcPts val="0"/>
              </a:spcBef>
            </a:pPr>
            <a:endParaRPr lang="is-IS" sz="1800" dirty="0">
              <a:solidFill>
                <a:schemeClr val="bg1"/>
              </a:solidFill>
            </a:endParaRPr>
          </a:p>
          <a:p>
            <a:pPr algn="l">
              <a:lnSpc>
                <a:spcPct val="94000"/>
              </a:lnSpc>
              <a:spcBef>
                <a:spcPts val="0"/>
              </a:spcBef>
            </a:pPr>
            <a:r>
              <a:rPr lang="is-IS" sz="1800" dirty="0">
                <a:solidFill>
                  <a:schemeClr val="bg1"/>
                </a:solidFill>
              </a:rPr>
              <a:t>…</a:t>
            </a:r>
            <a:r>
              <a:rPr lang="en-US" sz="1800" dirty="0">
                <a:solidFill>
                  <a:schemeClr val="bg1"/>
                </a:solidFill>
              </a:rPr>
              <a:t>what it does and how it works</a:t>
            </a:r>
          </a:p>
          <a:p>
            <a:pPr algn="r">
              <a:lnSpc>
                <a:spcPct val="94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ight Triangle 10"/>
          <p:cNvSpPr>
            <a:spLocks noChangeAspect="1"/>
          </p:cNvSpPr>
          <p:nvPr/>
        </p:nvSpPr>
        <p:spPr>
          <a:xfrm rot="16200000">
            <a:off x="6281928" y="4567429"/>
            <a:ext cx="576072" cy="57607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gray">
          <a:xfrm>
            <a:off x="6465097" y="4996784"/>
            <a:ext cx="328613" cy="90139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675">
                <a:latin typeface="+mn-lt"/>
              </a:rPr>
              <a:pPr/>
              <a:t>2</a:t>
            </a:fld>
            <a:endParaRPr lang="en-US" sz="675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6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Economic Factors</a:t>
            </a:r>
          </a:p>
        </p:txBody>
      </p:sp>
    </p:spTree>
    <p:extLst>
      <p:ext uri="{BB962C8B-B14F-4D97-AF65-F5344CB8AC3E}">
        <p14:creationId xmlns:p14="http://schemas.microsoft.com/office/powerpoint/2010/main" val="3246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4914" y="4779361"/>
            <a:ext cx="5369888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0" tIns="0" rIns="0" bIns="102870" anchor="b">
            <a:spAutoFit/>
          </a:bodyPr>
          <a:lstStyle/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r>
              <a:rPr lang="en-US" sz="900" dirty="0"/>
              <a:t>Source: Swiss Re sigma, 3/2018</a:t>
            </a:r>
            <a:r>
              <a:rPr lang="en-US" sz="900" i="1" dirty="0"/>
              <a:t> </a:t>
            </a:r>
            <a:endParaRPr lang="en-US" sz="825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457200" y="55722"/>
            <a:ext cx="6082903" cy="63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 charset="0"/>
                <a:ea typeface="+mj-ea"/>
                <a:cs typeface="+mj-cs"/>
              </a:defRPr>
            </a:lvl1pPr>
            <a:lvl2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2pPr>
            <a:lvl3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3pPr>
            <a:lvl4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4pPr>
            <a:lvl5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5pPr>
            <a:lvl6pPr marL="4572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6pPr>
            <a:lvl7pPr marL="9144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7pPr>
            <a:lvl8pPr marL="13716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8pPr>
            <a:lvl9pPr marL="18288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9pPr>
          </a:lstStyle>
          <a:p>
            <a:pPr defTabSz="85725"/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Global Premium Growth,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7181C7-3443-49D4-AC6F-FC55FD5DB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0032"/>
            <a:ext cx="5577840" cy="2617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373E5-7AC2-478D-BFBE-BA219C7F1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16" b="7843"/>
          <a:stretch/>
        </p:blipFill>
        <p:spPr>
          <a:xfrm>
            <a:off x="0" y="571500"/>
            <a:ext cx="6858000" cy="122853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8C285A1-12D7-4987-A247-A05E53A25875}"/>
              </a:ext>
            </a:extLst>
          </p:cNvPr>
          <p:cNvSpPr txBox="1">
            <a:spLocks/>
          </p:cNvSpPr>
          <p:nvPr/>
        </p:nvSpPr>
        <p:spPr bwMode="gray">
          <a:xfrm>
            <a:off x="5010768" y="1781941"/>
            <a:ext cx="1847232" cy="1579617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Life Sector’s Growth Cooled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P/C Looking Good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Watch China, India</a:t>
            </a:r>
          </a:p>
        </p:txBody>
      </p:sp>
    </p:spTree>
    <p:extLst>
      <p:ext uri="{BB962C8B-B14F-4D97-AF65-F5344CB8AC3E}">
        <p14:creationId xmlns:p14="http://schemas.microsoft.com/office/powerpoint/2010/main" val="12374211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4914" y="4779361"/>
            <a:ext cx="5369888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0" tIns="0" rIns="0" bIns="102870" anchor="b">
            <a:spAutoFit/>
          </a:bodyPr>
          <a:lstStyle/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r>
              <a:rPr lang="en-US" sz="900" dirty="0"/>
              <a:t>Source: World Trade Statistical Review 2018 </a:t>
            </a: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457200" y="55721"/>
            <a:ext cx="6082903" cy="78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 charset="0"/>
                <a:ea typeface="+mj-ea"/>
                <a:cs typeface="+mj-cs"/>
              </a:defRPr>
            </a:lvl1pPr>
            <a:lvl2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2pPr>
            <a:lvl3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3pPr>
            <a:lvl4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4pPr>
            <a:lvl5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5pPr>
            <a:lvl6pPr marL="4572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6pPr>
            <a:lvl7pPr marL="9144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7pPr>
            <a:lvl8pPr marL="13716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8pPr>
            <a:lvl9pPr marL="18288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9pPr>
          </a:lstStyle>
          <a:p>
            <a:pPr defTabSz="85725"/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Economies by size of merchandise trade,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0C330-F6EA-49D0-8785-CB80CD42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58" y="684881"/>
            <a:ext cx="5943600" cy="4094480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6A811E7C-4202-4096-A474-CB89EEF97E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91150" y="842962"/>
            <a:ext cx="1466850" cy="979048"/>
          </a:xfrm>
          <a:prstGeom prst="wedgeRectCallout">
            <a:avLst>
              <a:gd name="adj1" fmla="val -50231"/>
              <a:gd name="adj2" fmla="val 17262"/>
            </a:avLst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200" b="1" dirty="0">
                <a:solidFill>
                  <a:schemeClr val="bg1"/>
                </a:solidFill>
              </a:rPr>
              <a:t>Merchandise exports of WTO members totaled US$ 17.43 trillion in 2017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137413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09ABB4-5C24-4005-953C-CA94E0EEBA00}"/>
              </a:ext>
            </a:extLst>
          </p:cNvPr>
          <p:cNvGrpSpPr/>
          <p:nvPr/>
        </p:nvGrpSpPr>
        <p:grpSpPr>
          <a:xfrm>
            <a:off x="267462" y="530860"/>
            <a:ext cx="6323076" cy="3653434"/>
            <a:chOff x="267462" y="530860"/>
            <a:chExt cx="6323076" cy="36534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693DCD-F936-4221-A8BE-EF82D4617F34}"/>
                </a:ext>
              </a:extLst>
            </p:cNvPr>
            <p:cNvGrpSpPr/>
            <p:nvPr/>
          </p:nvGrpSpPr>
          <p:grpSpPr>
            <a:xfrm>
              <a:off x="267462" y="530860"/>
              <a:ext cx="6323076" cy="3653434"/>
              <a:chOff x="492819" y="1302801"/>
              <a:chExt cx="5711428" cy="341828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2819" y="1302801"/>
                <a:ext cx="5711428" cy="341828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AC60B9-0F8C-43F3-8776-BB68914831A3}"/>
                  </a:ext>
                </a:extLst>
              </p:cNvPr>
              <p:cNvSpPr/>
              <p:nvPr/>
            </p:nvSpPr>
            <p:spPr>
              <a:xfrm>
                <a:off x="492819" y="1302801"/>
                <a:ext cx="5637319" cy="825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 err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867E95-EE96-415B-AAAF-A2DE33479409}"/>
                </a:ext>
              </a:extLst>
            </p:cNvPr>
            <p:cNvSpPr/>
            <p:nvPr/>
          </p:nvSpPr>
          <p:spPr>
            <a:xfrm>
              <a:off x="349507" y="4023360"/>
              <a:ext cx="1552445" cy="160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CF633F0-97FA-4434-A538-A9053469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Trade and the Economy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476CE-9BBF-4D77-9350-EE5A900383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6260B-3FB2-4FD6-97BC-3B086A02F7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Clarksons</a:t>
            </a:r>
            <a:r>
              <a:rPr lang="en-US" dirty="0"/>
              <a:t> Research / IMF, January 2019</a:t>
            </a:r>
          </a:p>
        </p:txBody>
      </p:sp>
    </p:spTree>
    <p:extLst>
      <p:ext uri="{BB962C8B-B14F-4D97-AF65-F5344CB8AC3E}">
        <p14:creationId xmlns:p14="http://schemas.microsoft.com/office/powerpoint/2010/main" val="354581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57908" y="158990"/>
            <a:ext cx="6343650" cy="713232"/>
          </a:xfrm>
        </p:spPr>
        <p:txBody>
          <a:bodyPr/>
          <a:lstStyle/>
          <a:p>
            <a:pPr algn="ctr"/>
            <a:r>
              <a:rPr lang="en-US" altLang="en-US" dirty="0"/>
              <a:t>World Trade Volume Growth* 2012-2020P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40838" y="4687757"/>
            <a:ext cx="5760720" cy="311264"/>
          </a:xfrm>
        </p:spPr>
        <p:txBody>
          <a:bodyPr/>
          <a:lstStyle/>
          <a:p>
            <a:pPr>
              <a:spcBef>
                <a:spcPts val="0"/>
              </a:spcBef>
            </a:pPr>
            <a:br>
              <a:rPr lang="en-US" dirty="0">
                <a:latin typeface="Arial "/>
              </a:rPr>
            </a:br>
            <a:r>
              <a:rPr lang="en-US" dirty="0">
                <a:latin typeface="Arial "/>
              </a:rPr>
              <a:t>Sources: </a:t>
            </a:r>
            <a:r>
              <a:rPr lang="en-US" sz="800" dirty="0"/>
              <a:t>International Monetary Fund, </a:t>
            </a:r>
            <a:r>
              <a:rPr lang="en-US" sz="800" i="1" dirty="0"/>
              <a:t>World Economic Outlook</a:t>
            </a:r>
            <a:r>
              <a:rPr lang="en-US" sz="800" dirty="0"/>
              <a:t>, April 2019 Statistical Appendix</a:t>
            </a:r>
            <a:br>
              <a:rPr lang="en-US" sz="800" dirty="0"/>
            </a:br>
            <a:r>
              <a:rPr lang="en-US" sz="800" dirty="0"/>
              <a:t>* Goods and services</a:t>
            </a:r>
            <a:endParaRPr lang="en-US" dirty="0">
              <a:latin typeface="Arial "/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326326"/>
              </p:ext>
            </p:extLst>
          </p:nvPr>
        </p:nvGraphicFramePr>
        <p:xfrm>
          <a:off x="260588" y="1102759"/>
          <a:ext cx="6189958" cy="293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4"/>
          <p:cNvSpPr txBox="1">
            <a:spLocks/>
          </p:cNvSpPr>
          <p:nvPr/>
        </p:nvSpPr>
        <p:spPr bwMode="gray">
          <a:xfrm>
            <a:off x="325482" y="3977768"/>
            <a:ext cx="6227611" cy="656985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eaLnBrk="1" hangingPunct="1">
              <a:spcBef>
                <a:spcPts val="0"/>
              </a:spcBef>
              <a:buClr>
                <a:schemeClr val="accent2"/>
              </a:buClr>
              <a:buSzPct val="90000"/>
            </a:pPr>
            <a:r>
              <a:rPr lang="en-US" sz="1500" dirty="0">
                <a:solidFill>
                  <a:schemeClr val="bg1"/>
                </a:solidFill>
                <a:latin typeface="Arial "/>
              </a:rPr>
              <a:t>Global trade growth has slowed sharply.</a:t>
            </a:r>
          </a:p>
        </p:txBody>
      </p:sp>
    </p:spTree>
    <p:extLst>
      <p:ext uri="{BB962C8B-B14F-4D97-AF65-F5344CB8AC3E}">
        <p14:creationId xmlns:p14="http://schemas.microsoft.com/office/powerpoint/2010/main" val="23545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BE11A3-2F0C-4E55-AF4D-AA1FCEF2D8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47"/>
          <a:stretch/>
        </p:blipFill>
        <p:spPr>
          <a:xfrm>
            <a:off x="182945" y="713960"/>
            <a:ext cx="6555996" cy="4030166"/>
          </a:xfrm>
          <a:prstGeom prst="rect">
            <a:avLst/>
          </a:prstGeom>
        </p:spPr>
      </p:pic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388514"/>
              </p:ext>
            </p:extLst>
          </p:nvPr>
        </p:nvGraphicFramePr>
        <p:xfrm>
          <a:off x="291524" y="1204137"/>
          <a:ext cx="6274954" cy="334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Total value of recreational boats sold in the U.S.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50392" y="4721085"/>
            <a:ext cx="5641848" cy="311264"/>
          </a:xfrm>
        </p:spPr>
        <p:txBody>
          <a:bodyPr/>
          <a:lstStyle/>
          <a:p>
            <a:r>
              <a:rPr lang="en-US" dirty="0"/>
              <a:t>*National Marine Manufacturers Association.</a:t>
            </a:r>
          </a:p>
          <a:p>
            <a:r>
              <a:rPr lang="en-US" dirty="0"/>
              <a:t>SOURCE: Statista, 2018.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570E5-7D75-48F6-9A9E-4B91014B9216}"/>
              </a:ext>
            </a:extLst>
          </p:cNvPr>
          <p:cNvSpPr txBox="1"/>
          <p:nvPr/>
        </p:nvSpPr>
        <p:spPr>
          <a:xfrm>
            <a:off x="289118" y="896837"/>
            <a:ext cx="2346821" cy="316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</a:pPr>
            <a:r>
              <a:rPr lang="en-US" sz="1350" b="1" dirty="0"/>
              <a:t>($ Millions in Sales)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54124B-D8B2-4531-A687-75B102AB954E}"/>
              </a:ext>
            </a:extLst>
          </p:cNvPr>
          <p:cNvCxnSpPr/>
          <p:nvPr/>
        </p:nvCxnSpPr>
        <p:spPr>
          <a:xfrm flipV="1">
            <a:off x="5467349" y="1628775"/>
            <a:ext cx="457200" cy="32385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AE2B53-1D4C-427E-B959-A12A8909C6F0}"/>
              </a:ext>
            </a:extLst>
          </p:cNvPr>
          <p:cNvSpPr txBox="1"/>
          <p:nvPr/>
        </p:nvSpPr>
        <p:spPr>
          <a:xfrm>
            <a:off x="5467350" y="1952625"/>
            <a:ext cx="457199" cy="30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400" b="1" dirty="0"/>
              <a:t>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28350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Global Risk</a:t>
            </a:r>
          </a:p>
        </p:txBody>
      </p:sp>
    </p:spTree>
    <p:extLst>
      <p:ext uri="{BB962C8B-B14F-4D97-AF65-F5344CB8AC3E}">
        <p14:creationId xmlns:p14="http://schemas.microsoft.com/office/powerpoint/2010/main" val="9366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4914" y="4779361"/>
            <a:ext cx="5369888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0" tIns="0" rIns="0" bIns="102870" anchor="b">
            <a:spAutoFit/>
          </a:bodyPr>
          <a:lstStyle/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r>
              <a:rPr lang="en-US" sz="900" dirty="0"/>
              <a:t>Sources: World Economic Forum, </a:t>
            </a:r>
            <a:r>
              <a:rPr lang="en-US" sz="900" i="1" dirty="0"/>
              <a:t>Global Risks 2019</a:t>
            </a:r>
            <a:r>
              <a:rPr lang="en-US" sz="900" dirty="0"/>
              <a:t>; Insurance Information Institute. </a:t>
            </a: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457200" y="55721"/>
            <a:ext cx="6082903" cy="78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 charset="0"/>
                <a:ea typeface="+mj-ea"/>
                <a:cs typeface="+mj-cs"/>
              </a:defRPr>
            </a:lvl1pPr>
            <a:lvl2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2pPr>
            <a:lvl3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3pPr>
            <a:lvl4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4pPr>
            <a:lvl5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5pPr>
            <a:lvl6pPr marL="4572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6pPr>
            <a:lvl7pPr marL="9144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7pPr>
            <a:lvl8pPr marL="13716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8pPr>
            <a:lvl9pPr marL="18288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9pPr>
          </a:lstStyle>
          <a:p>
            <a:pPr defTabSz="85725"/>
            <a:br>
              <a:rPr lang="en-US" sz="2250" b="0" kern="0" dirty="0">
                <a:solidFill>
                  <a:srgbClr val="337DBE"/>
                </a:solidFill>
                <a:latin typeface="+mj-lt"/>
              </a:rPr>
            </a:br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Top 5 Global Risks in Terms of </a:t>
            </a:r>
            <a:r>
              <a:rPr lang="en-US" sz="2250" b="0" i="1" kern="0" dirty="0">
                <a:solidFill>
                  <a:srgbClr val="337DBE"/>
                </a:solidFill>
                <a:latin typeface="+mj-lt"/>
              </a:rPr>
              <a:t>Likelihood</a:t>
            </a:r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, 2015—2019: Insurance Can Help With Most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604DE7-43B7-4B31-A636-4EA07E9C1700}"/>
              </a:ext>
            </a:extLst>
          </p:cNvPr>
          <p:cNvSpPr txBox="1">
            <a:spLocks/>
          </p:cNvSpPr>
          <p:nvPr/>
        </p:nvSpPr>
        <p:spPr bwMode="gray">
          <a:xfrm>
            <a:off x="111597" y="4270113"/>
            <a:ext cx="6227611" cy="484173"/>
          </a:xfrm>
          <a:prstGeom prst="snip1Rect">
            <a:avLst>
              <a:gd name="adj" fmla="val 39005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400" dirty="0">
                <a:solidFill>
                  <a:srgbClr val="FFFFFF"/>
                </a:solidFill>
              </a:rPr>
              <a:t>Concerns Shift Considerably Over Short Spans of Time.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55CC3-3760-4227-B132-D83135D2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3929428"/>
            <a:ext cx="3108960" cy="36576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604DE7-43B7-4B31-A636-4EA07E9C1700}"/>
              </a:ext>
            </a:extLst>
          </p:cNvPr>
          <p:cNvSpPr txBox="1">
            <a:spLocks/>
          </p:cNvSpPr>
          <p:nvPr/>
        </p:nvSpPr>
        <p:spPr bwMode="gray">
          <a:xfrm>
            <a:off x="5476875" y="1281761"/>
            <a:ext cx="1336062" cy="779405"/>
          </a:xfrm>
          <a:prstGeom prst="snip1Rect">
            <a:avLst>
              <a:gd name="adj" fmla="val 32698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200" dirty="0">
                <a:solidFill>
                  <a:srgbClr val="FFFFFF"/>
                </a:solidFill>
              </a:rPr>
              <a:t>Environmental &amp; Tech Issues Dominate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02FCB-74F5-4D8D-A019-C340DAC46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8"/>
          <a:stretch/>
        </p:blipFill>
        <p:spPr>
          <a:xfrm>
            <a:off x="111597" y="921699"/>
            <a:ext cx="5365278" cy="337348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60715" y="1189683"/>
            <a:ext cx="875071" cy="481781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39296" y="2947802"/>
            <a:ext cx="951458" cy="481781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21346" y="3546246"/>
            <a:ext cx="875071" cy="481781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60715" y="2360352"/>
            <a:ext cx="875071" cy="481781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5763" y="1766888"/>
            <a:ext cx="1034991" cy="601180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249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 animBg="1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4914" y="4779361"/>
            <a:ext cx="5369888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0" tIns="0" rIns="0" bIns="102870" anchor="b">
            <a:spAutoFit/>
          </a:bodyPr>
          <a:lstStyle/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r>
              <a:rPr lang="en-US" sz="900" dirty="0"/>
              <a:t>Sources: World Economic Forum, </a:t>
            </a:r>
            <a:r>
              <a:rPr lang="en-US" sz="900" i="1" dirty="0"/>
              <a:t>Global Risks 2019</a:t>
            </a:r>
            <a:r>
              <a:rPr lang="en-US" sz="900" dirty="0"/>
              <a:t>; Insurance Information Institute. </a:t>
            </a: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457200" y="55721"/>
            <a:ext cx="6082903" cy="78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 charset="0"/>
                <a:ea typeface="+mj-ea"/>
                <a:cs typeface="+mj-cs"/>
              </a:defRPr>
            </a:lvl1pPr>
            <a:lvl2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2pPr>
            <a:lvl3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3pPr>
            <a:lvl4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4pPr>
            <a:lvl5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5pPr>
            <a:lvl6pPr marL="4572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6pPr>
            <a:lvl7pPr marL="9144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7pPr>
            <a:lvl8pPr marL="13716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8pPr>
            <a:lvl9pPr marL="18288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9pPr>
          </a:lstStyle>
          <a:p>
            <a:pPr defTabSz="85725"/>
            <a:br>
              <a:rPr lang="en-US" sz="2250" b="0" kern="0" dirty="0">
                <a:solidFill>
                  <a:srgbClr val="337DBE"/>
                </a:solidFill>
                <a:latin typeface="+mj-lt"/>
              </a:rPr>
            </a:br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Top 5 Global Risks in Terms of </a:t>
            </a:r>
            <a:r>
              <a:rPr lang="en-US" sz="2250" b="0" i="1" kern="0" dirty="0">
                <a:solidFill>
                  <a:srgbClr val="337DBE"/>
                </a:solidFill>
                <a:latin typeface="+mj-lt"/>
              </a:rPr>
              <a:t>Impact</a:t>
            </a:r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, </a:t>
            </a:r>
            <a:br>
              <a:rPr lang="en-US" sz="2250" b="0" kern="0" dirty="0">
                <a:solidFill>
                  <a:srgbClr val="337DBE"/>
                </a:solidFill>
                <a:latin typeface="+mj-lt"/>
              </a:rPr>
            </a:br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2015—2019: Insurance Can Help With Most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604DE7-43B7-4B31-A636-4EA07E9C1700}"/>
              </a:ext>
            </a:extLst>
          </p:cNvPr>
          <p:cNvSpPr txBox="1">
            <a:spLocks/>
          </p:cNvSpPr>
          <p:nvPr/>
        </p:nvSpPr>
        <p:spPr bwMode="gray">
          <a:xfrm>
            <a:off x="573238" y="4353353"/>
            <a:ext cx="6227611" cy="484173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lnSpc>
                <a:spcPct val="95000"/>
              </a:lnSpc>
              <a:spcBef>
                <a:spcPct val="25000"/>
              </a:spcBef>
            </a:pPr>
            <a:r>
              <a:rPr lang="en-US" sz="1400" dirty="0">
                <a:solidFill>
                  <a:srgbClr val="FFFFFF"/>
                </a:solidFill>
              </a:rPr>
              <a:t>Marine Underwriters Have a Lot to Worry About.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55CC3-3760-4227-B132-D83135D2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18" y="3987593"/>
            <a:ext cx="3108960" cy="36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1AB3C-EB47-45CD-AAF1-9D3D74066A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1"/>
          <a:stretch/>
        </p:blipFill>
        <p:spPr>
          <a:xfrm>
            <a:off x="949529" y="1030608"/>
            <a:ext cx="5029200" cy="30822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946810" y="3429530"/>
            <a:ext cx="875071" cy="536739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946809" y="2325553"/>
            <a:ext cx="875071" cy="481781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69310" y="1788814"/>
            <a:ext cx="1030068" cy="536739"/>
          </a:xfrm>
          <a:prstGeom prst="ellipse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24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9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74914" y="4779361"/>
            <a:ext cx="5369888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0" tIns="0" rIns="0" bIns="102870" anchor="b">
            <a:spAutoFit/>
          </a:bodyPr>
          <a:lstStyle/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endParaRPr lang="en-US" sz="825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</a:pPr>
            <a:r>
              <a:rPr lang="en-US" sz="900" dirty="0"/>
              <a:t>Source: </a:t>
            </a:r>
            <a:r>
              <a:rPr lang="en-US" sz="900" dirty="0" err="1"/>
              <a:t>ControlRisks</a:t>
            </a:r>
            <a:r>
              <a:rPr lang="en-US" sz="900" dirty="0"/>
              <a:t>, 2019 Risk Map</a:t>
            </a:r>
            <a:r>
              <a:rPr lang="en-US" sz="900" i="1" dirty="0"/>
              <a:t> </a:t>
            </a:r>
            <a:endParaRPr lang="en-US" sz="825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457200" y="55721"/>
            <a:ext cx="6082903" cy="78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4290" tIns="34290" rIns="34290" bIns="34290" numCol="1" anchor="ctr" anchorCtr="0" compatLnSpc="1">
            <a:prstTxWarp prst="textNoShape">
              <a:avLst/>
            </a:prstTxWarp>
          </a:bodyPr>
          <a:lstStyle>
            <a:lvl1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 charset="0"/>
                <a:ea typeface="+mj-ea"/>
                <a:cs typeface="+mj-cs"/>
              </a:defRPr>
            </a:lvl1pPr>
            <a:lvl2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2pPr>
            <a:lvl3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3pPr>
            <a:lvl4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4pPr>
            <a:lvl5pPr algn="l" defTabSz="1143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25A7A"/>
                </a:solidFill>
                <a:latin typeface="Arial"/>
              </a:defRPr>
            </a:lvl5pPr>
            <a:lvl6pPr marL="4572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6pPr>
            <a:lvl7pPr marL="9144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7pPr>
            <a:lvl8pPr marL="13716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8pPr>
            <a:lvl9pPr marL="1828800" algn="l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>
                    <a:alpha val="100000"/>
                  </a:schemeClr>
                </a:solidFill>
                <a:latin typeface="Arial"/>
              </a:defRPr>
            </a:lvl9pPr>
          </a:lstStyle>
          <a:p>
            <a:pPr defTabSz="85725"/>
            <a:r>
              <a:rPr lang="en-US" sz="2250" b="0" kern="0" dirty="0">
                <a:solidFill>
                  <a:srgbClr val="337DBE"/>
                </a:solidFill>
                <a:latin typeface="+mj-lt"/>
              </a:rPr>
              <a:t>Maritime Risk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25B275-84C7-410B-B703-67618AEA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359"/>
            <a:ext cx="6858000" cy="4114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269702-CA8A-4732-A124-8B005F21C155}"/>
              </a:ext>
            </a:extLst>
          </p:cNvPr>
          <p:cNvSpPr/>
          <p:nvPr/>
        </p:nvSpPr>
        <p:spPr>
          <a:xfrm>
            <a:off x="1133475" y="2505075"/>
            <a:ext cx="65722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859D71-5214-4015-B698-985267216B1D}"/>
              </a:ext>
            </a:extLst>
          </p:cNvPr>
          <p:cNvSpPr/>
          <p:nvPr/>
        </p:nvSpPr>
        <p:spPr>
          <a:xfrm>
            <a:off x="2822376" y="2200275"/>
            <a:ext cx="65722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20E552-53D7-45FC-BD84-4488E78372E7}"/>
              </a:ext>
            </a:extLst>
          </p:cNvPr>
          <p:cNvSpPr/>
          <p:nvPr/>
        </p:nvSpPr>
        <p:spPr>
          <a:xfrm>
            <a:off x="2924175" y="2600326"/>
            <a:ext cx="65722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000CA-D360-4856-A28E-9846604156E1}"/>
              </a:ext>
            </a:extLst>
          </p:cNvPr>
          <p:cNvSpPr/>
          <p:nvPr/>
        </p:nvSpPr>
        <p:spPr>
          <a:xfrm>
            <a:off x="4562474" y="2495551"/>
            <a:ext cx="65722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47420F-5116-48EC-806C-9F1C0803B0CD}"/>
              </a:ext>
            </a:extLst>
          </p:cNvPr>
          <p:cNvSpPr/>
          <p:nvPr/>
        </p:nvSpPr>
        <p:spPr>
          <a:xfrm>
            <a:off x="2924175" y="2894129"/>
            <a:ext cx="65722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4FEEDE-D9E2-434D-B008-1B77FC86EAF3}"/>
              </a:ext>
            </a:extLst>
          </p:cNvPr>
          <p:cNvSpPr/>
          <p:nvPr/>
        </p:nvSpPr>
        <p:spPr>
          <a:xfrm>
            <a:off x="5210173" y="3066292"/>
            <a:ext cx="657225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54034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4D00-5B96-43CE-A6C4-A7041FA0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E6A3B-E4A9-4BA5-9248-0144F76D5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2BDFB-6680-4ADC-BF28-F4C7731C16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F9317-C089-4A22-8E82-179EFECEE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6672F-FBCB-4E6E-8062-23277F18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57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939E2E-458B-443E-8538-6F07F5DE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Piracy 2019 (so far)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642CB-5E76-4777-ADAD-B439F35D41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Gulf of Guinea remains a hotspot: 22 kidnappings in Q1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422E2-36D2-4A2A-B6ED-EF54F8CA48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ICC Commercial Crime Services, accessed May 3, 2019.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37FA3-C418-49C0-9CF9-13CF699B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1" y="1196110"/>
            <a:ext cx="5743011" cy="3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43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0CADD7-2156-4348-92F4-81DFC699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Risk Report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EEBCF4-6C67-4F61-8039-74BC30036F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Latest in the World of Property/Casualty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B10AA5-9978-4EB2-B49A-A90CAAB3A8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D35723-179F-46B3-8586-06DB3FB06E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The World of Insurance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F07AE9D-E512-4DCA-B909-27CF58BEB2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The Economy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584A57-7039-467A-889C-93E6BEF99A1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501269" y="1814225"/>
            <a:ext cx="3114675" cy="2811780"/>
          </a:xfrm>
        </p:spPr>
        <p:txBody>
          <a:bodyPr/>
          <a:lstStyle/>
          <a:p>
            <a:r>
              <a:rPr lang="en-US" dirty="0"/>
              <a:t>Mondelez/</a:t>
            </a:r>
            <a:r>
              <a:rPr lang="en-US" dirty="0" err="1"/>
              <a:t>NotPetya</a:t>
            </a:r>
            <a:r>
              <a:rPr lang="en-US" dirty="0"/>
              <a:t>: It’s War!</a:t>
            </a:r>
          </a:p>
          <a:p>
            <a:r>
              <a:rPr lang="en-US" dirty="0"/>
              <a:t>Rating Variables</a:t>
            </a:r>
          </a:p>
          <a:p>
            <a:r>
              <a:rPr lang="en-US" dirty="0"/>
              <a:t>Product Liability</a:t>
            </a:r>
          </a:p>
          <a:p>
            <a:pPr lvl="1"/>
            <a:r>
              <a:rPr lang="en-US" dirty="0"/>
              <a:t>Roundup - $158M</a:t>
            </a:r>
          </a:p>
          <a:p>
            <a:pPr lvl="1"/>
            <a:r>
              <a:rPr lang="en-US" dirty="0"/>
              <a:t>J&amp;J talc - $142M</a:t>
            </a:r>
          </a:p>
          <a:p>
            <a:r>
              <a:rPr lang="en-US" dirty="0"/>
              <a:t>Burger King’s $9,026 claim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28EF78-1506-4642-B7F5-E2AA321CA5F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265664" y="1850803"/>
            <a:ext cx="3113532" cy="1062990"/>
          </a:xfrm>
        </p:spPr>
        <p:txBody>
          <a:bodyPr/>
          <a:lstStyle/>
          <a:p>
            <a:r>
              <a:rPr lang="en-US" dirty="0"/>
              <a:t>How Long Can It Last?</a:t>
            </a:r>
          </a:p>
          <a:p>
            <a:r>
              <a:rPr lang="en-US" dirty="0"/>
              <a:t>The Jobs Engine Powers Along</a:t>
            </a:r>
          </a:p>
          <a:p>
            <a:r>
              <a:rPr lang="en-US" dirty="0"/>
              <a:t>Trade Wars</a:t>
            </a:r>
          </a:p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AD6C81-5BCF-4FC0-9D11-24E1D3E0C69C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315468" y="3460145"/>
            <a:ext cx="3113532" cy="1257014"/>
          </a:xfrm>
        </p:spPr>
        <p:txBody>
          <a:bodyPr/>
          <a:lstStyle/>
          <a:p>
            <a:r>
              <a:rPr lang="en-US" dirty="0"/>
              <a:t>Lloyd’s: 10</a:t>
            </a:r>
            <a:r>
              <a:rPr lang="en-US" baseline="30000" dirty="0"/>
              <a:t>th</a:t>
            </a:r>
            <a:r>
              <a:rPr lang="en-US" dirty="0"/>
              <a:t> Decile</a:t>
            </a:r>
          </a:p>
          <a:p>
            <a:r>
              <a:rPr lang="en-US" dirty="0" err="1"/>
              <a:t>Psst</a:t>
            </a:r>
            <a:r>
              <a:rPr lang="en-US" dirty="0"/>
              <a:t> . . . Rates are Rising</a:t>
            </a:r>
          </a:p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F5CD253-7A90-40B0-A35E-5AC2D3B680ED}"/>
              </a:ext>
            </a:extLst>
          </p:cNvPr>
          <p:cNvSpPr txBox="1">
            <a:spLocks/>
          </p:cNvSpPr>
          <p:nvPr/>
        </p:nvSpPr>
        <p:spPr bwMode="gray">
          <a:xfrm>
            <a:off x="264320" y="2980085"/>
            <a:ext cx="3114876" cy="48006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lIns="68580" tIns="34290" rIns="68580" bIns="6858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7DBE"/>
              </a:buClr>
              <a:buSzPct val="77000"/>
              <a:buFontTx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Marine Issues</a:t>
            </a:r>
          </a:p>
        </p:txBody>
      </p:sp>
    </p:spTree>
    <p:extLst>
      <p:ext uri="{BB962C8B-B14F-4D97-AF65-F5344CB8AC3E}">
        <p14:creationId xmlns:p14="http://schemas.microsoft.com/office/powerpoint/2010/main" val="30424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animBg="1"/>
      <p:bldP spid="14" grpId="0" build="allAtOnce" animBg="1"/>
      <p:bldP spid="11" grpId="0" build="p"/>
      <p:bldP spid="17" grpId="0" uiExpand="1" build="p"/>
      <p:bldP spid="18" grpId="0" uiExpand="1" build="p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2400" dirty="0"/>
              <a:t>Wind Power</a:t>
            </a:r>
          </a:p>
        </p:txBody>
      </p:sp>
    </p:spTree>
    <p:extLst>
      <p:ext uri="{BB962C8B-B14F-4D97-AF65-F5344CB8AC3E}">
        <p14:creationId xmlns:p14="http://schemas.microsoft.com/office/powerpoint/2010/main" val="1812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267462" y="174245"/>
            <a:ext cx="6343650" cy="484173"/>
          </a:xfrm>
        </p:spPr>
        <p:txBody>
          <a:bodyPr/>
          <a:lstStyle/>
          <a:p>
            <a:br>
              <a:rPr lang="en-US" altLang="en-US" sz="2400" dirty="0">
                <a:latin typeface="Georgia" charset="0"/>
                <a:ea typeface="ＭＳ Ｐゴシック" charset="-128"/>
                <a:cs typeface="MS PGothic" charset="-128"/>
              </a:rPr>
            </a:br>
            <a:r>
              <a:rPr lang="en-US" altLang="en-US" sz="2400" dirty="0">
                <a:cs typeface="Georgia"/>
              </a:rPr>
              <a:t>New U.S. electricity generation by source</a:t>
            </a:r>
            <a:endParaRPr lang="en-US" altLang="en-US" sz="2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36870" y="4721085"/>
            <a:ext cx="5874242" cy="311264"/>
          </a:xfrm>
        </p:spPr>
        <p:txBody>
          <a:bodyPr/>
          <a:lstStyle/>
          <a:p>
            <a:r>
              <a:rPr lang="en-US" sz="600" dirty="0">
                <a:latin typeface="+mj-lt"/>
                <a:ea typeface="Georgia"/>
                <a:cs typeface="Georgia"/>
                <a:sym typeface="Georgia"/>
              </a:rPr>
              <a:t>Sources: “Solar Market Insight Report 2018 Year in Review,” SEIA and Wood Mackenzie Power &amp; Renewables, March 2019.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2B4EF13-C336-4D78-AB8F-362481296D14}"/>
              </a:ext>
            </a:extLst>
          </p:cNvPr>
          <p:cNvSpPr txBox="1">
            <a:spLocks/>
          </p:cNvSpPr>
          <p:nvPr/>
        </p:nvSpPr>
        <p:spPr bwMode="gray">
          <a:xfrm>
            <a:off x="312493" y="4242368"/>
            <a:ext cx="6227611" cy="484173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altLang="en-US" sz="1500" dirty="0">
                <a:solidFill>
                  <a:schemeClr val="bg2"/>
                </a:solidFill>
                <a:ea typeface="ＭＳ Ｐゴシック" charset="-128"/>
                <a:cs typeface="MS PGothic" charset="-128"/>
              </a:rPr>
              <a:t>Coal is Out. Solar, Gas and Wind Are In.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DE374149-9846-F743-B936-4F74141B0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21" y="779800"/>
            <a:ext cx="3920490" cy="2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750" b="1" dirty="0">
                <a:solidFill>
                  <a:srgbClr val="55797E"/>
                </a:solidFill>
                <a:latin typeface="Verdana"/>
                <a:cs typeface="Verdana"/>
              </a:rPr>
              <a:t>■</a:t>
            </a:r>
            <a:r>
              <a:rPr lang="en-US" altLang="en-US" sz="750" b="1" dirty="0">
                <a:latin typeface="Verdana"/>
                <a:cs typeface="Verdana"/>
              </a:rPr>
              <a:t> </a:t>
            </a:r>
            <a:r>
              <a:rPr lang="en-US" altLang="en-US" sz="750" dirty="0">
                <a:latin typeface="Verdana"/>
                <a:cs typeface="Verdana"/>
              </a:rPr>
              <a:t>Solar   </a:t>
            </a:r>
            <a:r>
              <a:rPr lang="en-US" altLang="en-US" sz="750" b="1" dirty="0">
                <a:solidFill>
                  <a:srgbClr val="ADC4C8"/>
                </a:solidFill>
                <a:latin typeface="Verdana"/>
                <a:cs typeface="Verdana"/>
              </a:rPr>
              <a:t>■</a:t>
            </a:r>
            <a:r>
              <a:rPr lang="en-US" altLang="en-US" sz="750" b="1" dirty="0">
                <a:latin typeface="Verdana"/>
                <a:cs typeface="Verdana"/>
              </a:rPr>
              <a:t> </a:t>
            </a:r>
            <a:r>
              <a:rPr lang="en-US" altLang="en-US" sz="750" dirty="0">
                <a:latin typeface="Verdana"/>
                <a:cs typeface="Verdana"/>
              </a:rPr>
              <a:t>Natural gas   </a:t>
            </a:r>
            <a:r>
              <a:rPr lang="en-US" altLang="en-US" sz="750" b="1" dirty="0">
                <a:solidFill>
                  <a:srgbClr val="734761"/>
                </a:solidFill>
                <a:latin typeface="Verdana"/>
                <a:cs typeface="Verdana"/>
              </a:rPr>
              <a:t>■</a:t>
            </a:r>
            <a:r>
              <a:rPr lang="en-US" altLang="en-US" sz="750" b="1" dirty="0">
                <a:latin typeface="Verdana"/>
                <a:cs typeface="Verdana"/>
              </a:rPr>
              <a:t> </a:t>
            </a:r>
            <a:r>
              <a:rPr lang="en-US" altLang="en-US" sz="750" dirty="0">
                <a:latin typeface="Verdana"/>
                <a:cs typeface="Verdana"/>
              </a:rPr>
              <a:t>Coal   </a:t>
            </a:r>
            <a:r>
              <a:rPr lang="en-US" altLang="en-US" sz="750" b="1" dirty="0">
                <a:solidFill>
                  <a:srgbClr val="CEAFC1"/>
                </a:solidFill>
                <a:latin typeface="Verdana"/>
                <a:cs typeface="Verdana"/>
              </a:rPr>
              <a:t>■</a:t>
            </a:r>
            <a:r>
              <a:rPr lang="en-US" altLang="en-US" sz="750" b="1" dirty="0">
                <a:latin typeface="Verdana"/>
                <a:cs typeface="Verdana"/>
              </a:rPr>
              <a:t> </a:t>
            </a:r>
            <a:r>
              <a:rPr lang="en-US" altLang="en-US" sz="750" dirty="0">
                <a:latin typeface="Verdana"/>
                <a:cs typeface="Verdana"/>
              </a:rPr>
              <a:t>Wind   </a:t>
            </a:r>
            <a:r>
              <a:rPr lang="en-US" altLang="en-US" sz="750" b="1" dirty="0">
                <a:solidFill>
                  <a:srgbClr val="888888"/>
                </a:solidFill>
                <a:latin typeface="Verdana"/>
                <a:cs typeface="Verdana"/>
              </a:rPr>
              <a:t>■</a:t>
            </a:r>
            <a:r>
              <a:rPr lang="en-US" altLang="en-US" sz="750" b="1" dirty="0">
                <a:latin typeface="Verdana"/>
                <a:cs typeface="Verdana"/>
              </a:rPr>
              <a:t> </a:t>
            </a:r>
            <a:r>
              <a:rPr lang="en-US" altLang="en-US" sz="750" dirty="0">
                <a:latin typeface="Verdana"/>
                <a:cs typeface="Verdana"/>
              </a:rPr>
              <a:t>Other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50" dirty="0">
              <a:latin typeface="Verdana"/>
              <a:cs typeface="Verdan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B07E08-E3D0-4647-AD5E-AA99CCEC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26" y="1003418"/>
            <a:ext cx="6236749" cy="31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  <a:cs typeface="MS PGothic" charset="-128"/>
              </a:rPr>
              <a:t>Upside of wind energy</a:t>
            </a:r>
            <a:br>
              <a:rPr lang="en-US" altLang="en-US" sz="2400" dirty="0">
                <a:ea typeface="ＭＳ Ｐゴシック" charset="-128"/>
                <a:cs typeface="MS PGothic" charset="-128"/>
              </a:rPr>
            </a:br>
            <a:endParaRPr lang="en-US" altLang="en-US" sz="2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36870" y="4721085"/>
            <a:ext cx="5874242" cy="311264"/>
          </a:xfrm>
        </p:spPr>
        <p:txBody>
          <a:bodyPr/>
          <a:lstStyle/>
          <a:p>
            <a:r>
              <a:rPr 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Source: </a:t>
            </a:r>
            <a:r>
              <a:rPr 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3"/>
              </a:rPr>
              <a:t>American Wind Energy Association</a:t>
            </a:r>
            <a:r>
              <a:rPr 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, all figures are as of 2018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1290-BA27-4C70-A1DB-882D77631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482" y="443008"/>
            <a:ext cx="1500188" cy="1493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38307-CAD5-4D94-A91D-8C0CCD36E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63" y="525273"/>
            <a:ext cx="1853480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9674C-D30D-4DDA-8F38-26E1CCB5F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275" y="3153025"/>
            <a:ext cx="1814513" cy="1678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4D5CF-11AE-4116-88C8-0D1352EA6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521" y="3183318"/>
            <a:ext cx="1778794" cy="1785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8D67DF-5C16-4089-89FE-69810569E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666" y="1650112"/>
            <a:ext cx="1600200" cy="155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A7CE6D-901E-4767-A05E-1B74743E2C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7"/>
          <a:stretch/>
        </p:blipFill>
        <p:spPr>
          <a:xfrm>
            <a:off x="164629" y="686934"/>
            <a:ext cx="3009913" cy="41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Growth of Wind Power Capacity in the U.S.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2492" y="809598"/>
            <a:ext cx="1311481" cy="297710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Gigawatts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Energy.gov</a:t>
            </a:r>
            <a:endParaRPr lang="en-US" dirty="0"/>
          </a:p>
        </p:txBody>
      </p:sp>
      <p:sp>
        <p:nvSpPr>
          <p:cNvPr id="21" name="Text Placeholder 4"/>
          <p:cNvSpPr txBox="1">
            <a:spLocks/>
          </p:cNvSpPr>
          <p:nvPr/>
        </p:nvSpPr>
        <p:spPr bwMode="gray">
          <a:xfrm>
            <a:off x="312493" y="4242368"/>
            <a:ext cx="6227611" cy="484173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kumimoji="0" lang="en-US" sz="2000" b="1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1500" dirty="0">
                <a:solidFill>
                  <a:schemeClr val="bg2"/>
                </a:solidFill>
              </a:rPr>
              <a:t>By 2050 total wind power capacity across 48 states will be 404.25 gigawatts, an increase of 180.15 gigawatts from 2030</a:t>
            </a:r>
          </a:p>
        </p:txBody>
      </p: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70403"/>
              </p:ext>
            </p:extLst>
          </p:nvPr>
        </p:nvGraphicFramePr>
        <p:xfrm>
          <a:off x="313687" y="1045369"/>
          <a:ext cx="6226417" cy="313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633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2400" dirty="0">
                <a:ea typeface="ＭＳ Ｐゴシック" charset="-128"/>
                <a:cs typeface="MS PGothic" charset="-128"/>
              </a:rPr>
            </a:br>
            <a:r>
              <a:rPr lang="en-US" altLang="en-US" sz="2400" dirty="0">
                <a:ea typeface="ＭＳ Ｐゴシック" charset="-128"/>
                <a:cs typeface="MS PGothic" charset="-128"/>
              </a:rPr>
              <a:t>Offshore wind farms pros and cons</a:t>
            </a:r>
            <a:br>
              <a:rPr lang="en-US" altLang="en-US" sz="2400" dirty="0">
                <a:ea typeface="ＭＳ Ｐゴシック" charset="-128"/>
                <a:cs typeface="MS PGothic" charset="-128"/>
              </a:rPr>
            </a:br>
            <a:endParaRPr lang="en-US" altLang="en-US" sz="2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36870" y="4721085"/>
            <a:ext cx="5874242" cy="311264"/>
          </a:xfrm>
        </p:spPr>
        <p:txBody>
          <a:bodyPr/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Source 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3"/>
              </a:rPr>
              <a:t>American Geosciences Institute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75649-42DD-479D-B0EC-4E0927F89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10" y="887477"/>
            <a:ext cx="3122579" cy="3850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5EDFB7-7181-4FB4-BE63-4B9AE7563F10}"/>
              </a:ext>
            </a:extLst>
          </p:cNvPr>
          <p:cNvSpPr txBox="1"/>
          <p:nvPr/>
        </p:nvSpPr>
        <p:spPr>
          <a:xfrm>
            <a:off x="3522698" y="909085"/>
            <a:ext cx="2925594" cy="20362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Offshore wind speeds are faster and steadier than on land 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Meet energy needs of high-density coastal areas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Renewable energy with no pollution 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Domestic energy source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Jobs</a:t>
            </a:r>
          </a:p>
          <a:p>
            <a:pPr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</a:pPr>
            <a:endParaRPr lang="en-US" sz="1350" dirty="0"/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76422-C08E-4094-9ADE-A08012EA447C}"/>
              </a:ext>
            </a:extLst>
          </p:cNvPr>
          <p:cNvSpPr txBox="1"/>
          <p:nvPr/>
        </p:nvSpPr>
        <p:spPr>
          <a:xfrm>
            <a:off x="3673991" y="695659"/>
            <a:ext cx="1772867" cy="3112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</a:pPr>
            <a:r>
              <a:rPr lang="en-US" sz="1500" b="1" dirty="0"/>
              <a:t>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ED434-FCA2-4777-9002-0D5DE3493881}"/>
              </a:ext>
            </a:extLst>
          </p:cNvPr>
          <p:cNvSpPr txBox="1"/>
          <p:nvPr/>
        </p:nvSpPr>
        <p:spPr>
          <a:xfrm>
            <a:off x="3610629" y="2923727"/>
            <a:ext cx="1335122" cy="3112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</a:pPr>
            <a:r>
              <a:rPr lang="en-US" sz="1500" b="1" dirty="0"/>
              <a:t>Cons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23571-9A66-4CD3-B6AC-8ACFB4ABC26A}"/>
              </a:ext>
            </a:extLst>
          </p:cNvPr>
          <p:cNvSpPr txBox="1"/>
          <p:nvPr/>
        </p:nvSpPr>
        <p:spPr>
          <a:xfrm>
            <a:off x="3522698" y="3242330"/>
            <a:ext cx="2846105" cy="14956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Expensive and difficult to build </a:t>
            </a:r>
            <a:br>
              <a:rPr lang="en-US" sz="1350" dirty="0"/>
            </a:br>
            <a:r>
              <a:rPr lang="en-US" sz="1350" dirty="0"/>
              <a:t>and maintain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Effects on marine animals and </a:t>
            </a:r>
            <a:br>
              <a:rPr lang="en-US" sz="1350" dirty="0"/>
            </a:br>
            <a:r>
              <a:rPr lang="en-US" sz="1350" dirty="0"/>
              <a:t>birds are not fully understood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350" dirty="0"/>
              <a:t>May be unpopular with residents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8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2400" dirty="0">
                <a:ea typeface="ＭＳ Ｐゴシック" charset="-128"/>
                <a:cs typeface="MS PGothic" charset="-128"/>
              </a:rPr>
            </a:br>
            <a:r>
              <a:rPr lang="en-US" altLang="en-US" sz="2400" dirty="0">
                <a:ea typeface="ＭＳ Ｐゴシック" charset="-128"/>
                <a:cs typeface="MS PGothic" charset="-128"/>
              </a:rPr>
              <a:t>Key risks faced by wind farms</a:t>
            </a:r>
            <a:br>
              <a:rPr lang="en-US" altLang="en-US" sz="2400" dirty="0">
                <a:ea typeface="ＭＳ Ｐゴシック" charset="-128"/>
                <a:cs typeface="MS PGothic" charset="-128"/>
              </a:rPr>
            </a:br>
            <a:endParaRPr lang="en-US" altLang="en-US" sz="24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36870" y="4721085"/>
            <a:ext cx="5874242" cy="311264"/>
          </a:xfrm>
        </p:spPr>
        <p:txBody>
          <a:bodyPr/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Source:  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3"/>
              </a:rPr>
              <a:t>Willis Towers Watson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,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  <a:hlinkClick r:id="rId4"/>
              </a:rPr>
              <a:t>WindPower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latin typeface="Georgia"/>
              <a:cs typeface="Georgia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43245-A540-4138-AAB8-D127AC78F75B}"/>
              </a:ext>
            </a:extLst>
          </p:cNvPr>
          <p:cNvSpPr txBox="1"/>
          <p:nvPr/>
        </p:nvSpPr>
        <p:spPr>
          <a:xfrm>
            <a:off x="3429000" y="887476"/>
            <a:ext cx="2750496" cy="2645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Natural disasters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Underperformance aka “wind drought”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Mechanical issues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Cable issues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Start-up delays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Lightning damage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Prototype technology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500" dirty="0"/>
              <a:t>Substations and power delivery</a:t>
            </a:r>
          </a:p>
          <a:p>
            <a:pPr marL="219456" indent="-219456"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14F81-FA18-48B5-B80B-216C54D5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350" y="831183"/>
            <a:ext cx="2812054" cy="33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143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03BBBB-E9D6-BC42-BF73-6CF012800D95}"/>
              </a:ext>
            </a:extLst>
          </p:cNvPr>
          <p:cNvGrpSpPr/>
          <p:nvPr/>
        </p:nvGrpSpPr>
        <p:grpSpPr>
          <a:xfrm>
            <a:off x="0" y="0"/>
            <a:ext cx="6858000" cy="5143501"/>
            <a:chOff x="-20294" y="0"/>
            <a:chExt cx="9144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6F47D4-800B-0148-884F-D9565F96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294" y="0"/>
              <a:ext cx="9144000" cy="6858001"/>
            </a:xfrm>
            <a:prstGeom prst="rect">
              <a:avLst/>
            </a:prstGeom>
          </p:spPr>
        </p:pic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333F872B-11B1-F442-A1DD-2550D1E3842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0294" y="0"/>
              <a:ext cx="768096" cy="768096"/>
            </a:xfrm>
            <a:prstGeom prst="rtTriangle">
              <a:avLst/>
            </a:prstGeom>
            <a:solidFill>
              <a:srgbClr val="337D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The Power of Visualization</a:t>
            </a:r>
            <a:br>
              <a:rPr lang="en-US" sz="2100" dirty="0"/>
            </a:br>
            <a:endParaRPr lang="en-US" dirty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5731257" y="4072881"/>
            <a:ext cx="888671" cy="193763"/>
          </a:xfrm>
          <a:prstGeom prst="rect">
            <a:avLst/>
          </a:prstGeom>
        </p:spPr>
        <p:txBody>
          <a:bodyPr/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50"/>
              </a:spcBef>
              <a:buNone/>
            </a:pPr>
            <a:r>
              <a:rPr lang="en-US" sz="1050" dirty="0"/>
              <a:t>Powered by: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E71A14-4042-974D-A365-EBCE850AE6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6549" y="4301932"/>
            <a:ext cx="618089" cy="387459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2EE94A7-8D6C-9346-8BF0-D705CE08F977}"/>
              </a:ext>
            </a:extLst>
          </p:cNvPr>
          <p:cNvSpPr txBox="1">
            <a:spLocks/>
          </p:cNvSpPr>
          <p:nvPr/>
        </p:nvSpPr>
        <p:spPr bwMode="gray">
          <a:xfrm>
            <a:off x="1243012" y="4141506"/>
            <a:ext cx="4351931" cy="528835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1050"/>
              </a:spcBef>
            </a:pPr>
            <a:r>
              <a:rPr lang="en-US" sz="1500" dirty="0"/>
              <a:t>Data transformed to show </a:t>
            </a:r>
            <a:br>
              <a:rPr lang="en-US" sz="1500" dirty="0"/>
            </a:br>
            <a:r>
              <a:rPr lang="en-US" sz="1500" dirty="0"/>
              <a:t>the power of resilience.</a:t>
            </a:r>
            <a:endParaRPr lang="en-US" sz="1800" dirty="0"/>
          </a:p>
        </p:txBody>
      </p:sp>
      <p:pic>
        <p:nvPicPr>
          <p:cNvPr id="5" name="flyover_slow_playback.mov">
            <a:hlinkClick r:id="" action="ppaction://media"/>
            <a:extLst>
              <a:ext uri="{FF2B5EF4-FFF2-40B4-BE49-F238E27FC236}">
                <a16:creationId xmlns:a16="http://schemas.microsoft.com/office/drawing/2014/main" id="{DDB8E3AC-23FB-964D-A92F-F169A819F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012" y="742982"/>
            <a:ext cx="4351931" cy="29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B614431-6BE0-214C-B722-98A920F4C1E1}"/>
              </a:ext>
            </a:extLst>
          </p:cNvPr>
          <p:cNvSpPr/>
          <p:nvPr/>
        </p:nvSpPr>
        <p:spPr bwMode="gray">
          <a:xfrm>
            <a:off x="4120921" y="873253"/>
            <a:ext cx="2737079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125" b="1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D87F04-0C21-5848-B712-E65C940EC03B}"/>
              </a:ext>
            </a:extLst>
          </p:cNvPr>
          <p:cNvSpPr/>
          <p:nvPr/>
        </p:nvSpPr>
        <p:spPr bwMode="gray">
          <a:xfrm>
            <a:off x="1507993" y="873253"/>
            <a:ext cx="2575289" cy="346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125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935F4E-AA6F-EF4F-BDA9-012A1E034850}"/>
              </a:ext>
            </a:extLst>
          </p:cNvPr>
          <p:cNvSpPr/>
          <p:nvPr/>
        </p:nvSpPr>
        <p:spPr bwMode="gray">
          <a:xfrm>
            <a:off x="0" y="873253"/>
            <a:ext cx="1470355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125" b="1" dirty="0">
              <a:solidFill>
                <a:schemeClr val="bg1"/>
              </a:solidFill>
            </a:endParaRP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400" dirty="0"/>
              <a:t>How Insurance Drives Economic Growth</a:t>
            </a:r>
            <a:endParaRPr lang="en-US" altLang="en-US" sz="2400" dirty="0"/>
          </a:p>
        </p:txBody>
      </p:sp>
      <p:sp>
        <p:nvSpPr>
          <p:cNvPr id="18" name="safety/sec">
            <a:extLst>
              <a:ext uri="{FF2B5EF4-FFF2-40B4-BE49-F238E27FC236}">
                <a16:creationId xmlns:a16="http://schemas.microsoft.com/office/drawing/2014/main" id="{5BE2086B-3934-7347-BCDD-62AD683EC6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7464" y="945646"/>
            <a:ext cx="1083371" cy="49553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Safety/</a:t>
            </a:r>
          </a:p>
          <a:p>
            <a:r>
              <a:rPr lang="en-US" b="1" dirty="0">
                <a:solidFill>
                  <a:schemeClr val="bg1"/>
                </a:solidFill>
              </a:rPr>
              <a:t>Security</a:t>
            </a:r>
          </a:p>
        </p:txBody>
      </p:sp>
      <p:pic>
        <p:nvPicPr>
          <p:cNvPr id="21" name="first respond">
            <a:extLst>
              <a:ext uri="{FF2B5EF4-FFF2-40B4-BE49-F238E27FC236}">
                <a16:creationId xmlns:a16="http://schemas.microsoft.com/office/drawing/2014/main" id="{2FBC2CFE-43AC-7D42-8237-D3613290A541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82" y="1496302"/>
            <a:ext cx="912879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Insurers are financial first responders">
            <a:extLst>
              <a:ext uri="{FF2B5EF4-FFF2-40B4-BE49-F238E27FC236}">
                <a16:creationId xmlns:a16="http://schemas.microsoft.com/office/drawing/2014/main" id="{8FC95469-B5A2-1541-A82F-37101A429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24" y="2189798"/>
            <a:ext cx="1205431" cy="560615"/>
          </a:xfrm>
        </p:spPr>
        <p:txBody>
          <a:bodyPr/>
          <a:lstStyle/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Insurers are financial first responders</a:t>
            </a:r>
          </a:p>
        </p:txBody>
      </p:sp>
      <p:pic>
        <p:nvPicPr>
          <p:cNvPr id="27" name="cap protect">
            <a:extLst>
              <a:ext uri="{FF2B5EF4-FFF2-40B4-BE49-F238E27FC236}">
                <a16:creationId xmlns:a16="http://schemas.microsoft.com/office/drawing/2014/main" id="{C61CEAC8-C215-1F4B-A977-46CF049CF95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9333" y="1496302"/>
            <a:ext cx="912879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upply chain">
            <a:extLst>
              <a:ext uri="{FF2B5EF4-FFF2-40B4-BE49-F238E27FC236}">
                <a16:creationId xmlns:a16="http://schemas.microsoft.com/office/drawing/2014/main" id="{9A4881D6-6410-9943-AA6E-30F51C250AD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7457" y="2985104"/>
            <a:ext cx="912879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omm builders">
            <a:extLst>
              <a:ext uri="{FF2B5EF4-FFF2-40B4-BE49-F238E27FC236}">
                <a16:creationId xmlns:a16="http://schemas.microsoft.com/office/drawing/2014/main" id="{B0C463CD-F1D2-F449-9B70-585A1B906CE8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282" y="1496302"/>
            <a:ext cx="912879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con Fin Stability">
            <a:extLst>
              <a:ext uri="{FF2B5EF4-FFF2-40B4-BE49-F238E27FC236}">
                <a16:creationId xmlns:a16="http://schemas.microsoft.com/office/drawing/2014/main" id="{181FDDB7-1167-9A4E-BDA2-396CF69262DE}"/>
              </a:ext>
            </a:extLst>
          </p:cNvPr>
          <p:cNvSpPr txBox="1">
            <a:spLocks/>
          </p:cNvSpPr>
          <p:nvPr/>
        </p:nvSpPr>
        <p:spPr bwMode="gray">
          <a:xfrm>
            <a:off x="1625097" y="941580"/>
            <a:ext cx="2261313" cy="499604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b="1" dirty="0">
                <a:solidFill>
                  <a:schemeClr val="bg1"/>
                </a:solidFill>
              </a:rPr>
              <a:t>Economic/</a:t>
            </a:r>
            <a:br>
              <a:rPr lang="en-US" sz="1650" b="1" dirty="0">
                <a:solidFill>
                  <a:schemeClr val="bg1"/>
                </a:solidFill>
              </a:rPr>
            </a:br>
            <a:r>
              <a:rPr lang="en-US" sz="1650" b="1" dirty="0">
                <a:solidFill>
                  <a:schemeClr val="bg1"/>
                </a:solidFill>
              </a:rPr>
              <a:t>Financial Stability</a:t>
            </a:r>
          </a:p>
        </p:txBody>
      </p:sp>
      <p:sp>
        <p:nvSpPr>
          <p:cNvPr id="31" name="Development">
            <a:extLst>
              <a:ext uri="{FF2B5EF4-FFF2-40B4-BE49-F238E27FC236}">
                <a16:creationId xmlns:a16="http://schemas.microsoft.com/office/drawing/2014/main" id="{502F0457-4C62-5944-A9A7-7A75FA8A41A0}"/>
              </a:ext>
            </a:extLst>
          </p:cNvPr>
          <p:cNvSpPr txBox="1">
            <a:spLocks/>
          </p:cNvSpPr>
          <p:nvPr/>
        </p:nvSpPr>
        <p:spPr bwMode="gray">
          <a:xfrm>
            <a:off x="4242789" y="1166923"/>
            <a:ext cx="2748786" cy="293311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b="1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32" name="Insurers are risk mitigators">
            <a:extLst>
              <a:ext uri="{FF2B5EF4-FFF2-40B4-BE49-F238E27FC236}">
                <a16:creationId xmlns:a16="http://schemas.microsoft.com/office/drawing/2014/main" id="{77976864-E09F-1840-839A-5E0CAD28981B}"/>
              </a:ext>
            </a:extLst>
          </p:cNvPr>
          <p:cNvSpPr txBox="1">
            <a:spLocks/>
          </p:cNvSpPr>
          <p:nvPr/>
        </p:nvSpPr>
        <p:spPr bwMode="gray">
          <a:xfrm>
            <a:off x="264924" y="3692978"/>
            <a:ext cx="1205431" cy="557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chemeClr val="bg1"/>
                </a:solidFill>
              </a:rPr>
              <a:t>Insurers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are risk </a:t>
            </a:r>
            <a:r>
              <a:rPr lang="en-US" sz="1200" dirty="0" err="1">
                <a:solidFill>
                  <a:schemeClr val="bg1"/>
                </a:solidFill>
              </a:rPr>
              <a:t>mitigators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Insurers are capital protectors">
            <a:extLst>
              <a:ext uri="{FF2B5EF4-FFF2-40B4-BE49-F238E27FC236}">
                <a16:creationId xmlns:a16="http://schemas.microsoft.com/office/drawing/2014/main" id="{6708C465-ADDF-624E-8E15-1F4585F6D82C}"/>
              </a:ext>
            </a:extLst>
          </p:cNvPr>
          <p:cNvSpPr txBox="1">
            <a:spLocks/>
          </p:cNvSpPr>
          <p:nvPr/>
        </p:nvSpPr>
        <p:spPr bwMode="gray">
          <a:xfrm>
            <a:off x="1629233" y="2189798"/>
            <a:ext cx="1156534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chemeClr val="bg1"/>
                </a:solidFill>
              </a:rPr>
              <a:t>Insurers are capital protectors</a:t>
            </a:r>
          </a:p>
        </p:txBody>
      </p:sp>
      <p:sp>
        <p:nvSpPr>
          <p:cNvPr id="34" name="Insurers are credit facilitators">
            <a:extLst>
              <a:ext uri="{FF2B5EF4-FFF2-40B4-BE49-F238E27FC236}">
                <a16:creationId xmlns:a16="http://schemas.microsoft.com/office/drawing/2014/main" id="{786AD6C2-EE10-0A4F-AB00-AD1242641D70}"/>
              </a:ext>
            </a:extLst>
          </p:cNvPr>
          <p:cNvSpPr txBox="1">
            <a:spLocks/>
          </p:cNvSpPr>
          <p:nvPr/>
        </p:nvSpPr>
        <p:spPr bwMode="gray">
          <a:xfrm>
            <a:off x="5528300" y="3692978"/>
            <a:ext cx="1131054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10"/>
            </a:pPr>
            <a:r>
              <a:rPr lang="en-US" sz="1200" dirty="0">
                <a:solidFill>
                  <a:schemeClr val="bg1"/>
                </a:solidFill>
              </a:rPr>
              <a:t>Insurers are credit facilitators</a:t>
            </a:r>
          </a:p>
        </p:txBody>
      </p:sp>
      <p:pic>
        <p:nvPicPr>
          <p:cNvPr id="35" name="infrastructure">
            <a:extLst>
              <a:ext uri="{FF2B5EF4-FFF2-40B4-BE49-F238E27FC236}">
                <a16:creationId xmlns:a16="http://schemas.microsoft.com/office/drawing/2014/main" id="{DA7BBC22-BE2B-1B4F-87C3-4AE680C4836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8146" y="1490944"/>
            <a:ext cx="912879" cy="616007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risk mit">
            <a:extLst>
              <a:ext uri="{FF2B5EF4-FFF2-40B4-BE49-F238E27FC236}">
                <a16:creationId xmlns:a16="http://schemas.microsoft.com/office/drawing/2014/main" id="{5A12F6C0-86B0-C64C-BC87-CEF3CAC553D7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8" b="-1"/>
          <a:stretch/>
        </p:blipFill>
        <p:spPr bwMode="auto">
          <a:xfrm>
            <a:off x="349290" y="2985104"/>
            <a:ext cx="874063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social policy">
            <a:extLst>
              <a:ext uri="{FF2B5EF4-FFF2-40B4-BE49-F238E27FC236}">
                <a16:creationId xmlns:a16="http://schemas.microsoft.com/office/drawing/2014/main" id="{02CB85FA-197C-0941-BDD2-2CD3377058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4186" y="1490943"/>
            <a:ext cx="912879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cap infusers">
            <a:extLst>
              <a:ext uri="{FF2B5EF4-FFF2-40B4-BE49-F238E27FC236}">
                <a16:creationId xmlns:a16="http://schemas.microsoft.com/office/drawing/2014/main" id="{0E9C92F0-6C26-7C4D-BBE1-53F17DD89741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1780" y="2985104"/>
            <a:ext cx="912879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nnovation cat">
            <a:extLst>
              <a:ext uri="{FF2B5EF4-FFF2-40B4-BE49-F238E27FC236}">
                <a16:creationId xmlns:a16="http://schemas.microsoft.com/office/drawing/2014/main" id="{8D8038B7-E4A7-2749-B7E7-4C67DDA2B1BD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5888" y="2985104"/>
            <a:ext cx="912114" cy="61722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credit facilitators">
            <a:extLst>
              <a:ext uri="{FF2B5EF4-FFF2-40B4-BE49-F238E27FC236}">
                <a16:creationId xmlns:a16="http://schemas.microsoft.com/office/drawing/2014/main" id="{A1200F33-9A0E-914A-B4F1-28A74B95ECC4}"/>
              </a:ext>
            </a:extLst>
          </p:cNvPr>
          <p:cNvPicPr>
            <a:picLocks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4482" y="2985104"/>
            <a:ext cx="912879" cy="608586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Insurance sustains the supply chain">
            <a:extLst>
              <a:ext uri="{FF2B5EF4-FFF2-40B4-BE49-F238E27FC236}">
                <a16:creationId xmlns:a16="http://schemas.microsoft.com/office/drawing/2014/main" id="{7E2164E5-3015-384E-9A81-CB952240D071}"/>
              </a:ext>
            </a:extLst>
          </p:cNvPr>
          <p:cNvSpPr txBox="1">
            <a:spLocks/>
          </p:cNvSpPr>
          <p:nvPr/>
        </p:nvSpPr>
        <p:spPr bwMode="gray">
          <a:xfrm>
            <a:off x="1631687" y="3678600"/>
            <a:ext cx="1185308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chemeClr val="bg1"/>
                </a:solidFill>
              </a:rPr>
              <a:t>Insurance sustains the supply chain</a:t>
            </a:r>
          </a:p>
        </p:txBody>
      </p:sp>
      <p:sp>
        <p:nvSpPr>
          <p:cNvPr id="43" name="Insurance is a partner in social policy">
            <a:extLst>
              <a:ext uri="{FF2B5EF4-FFF2-40B4-BE49-F238E27FC236}">
                <a16:creationId xmlns:a16="http://schemas.microsoft.com/office/drawing/2014/main" id="{CBBB1840-589E-234E-BD62-4C6BF26C3E1D}"/>
              </a:ext>
            </a:extLst>
          </p:cNvPr>
          <p:cNvSpPr txBox="1">
            <a:spLocks/>
          </p:cNvSpPr>
          <p:nvPr/>
        </p:nvSpPr>
        <p:spPr bwMode="gray">
          <a:xfrm>
            <a:off x="2874086" y="2198818"/>
            <a:ext cx="1156534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chemeClr val="bg1"/>
                </a:solidFill>
              </a:rPr>
              <a:t>Insurance is a partner in social policy</a:t>
            </a:r>
          </a:p>
        </p:txBody>
      </p:sp>
      <p:sp>
        <p:nvSpPr>
          <p:cNvPr id="44" name="Insurers are capital infusers">
            <a:extLst>
              <a:ext uri="{FF2B5EF4-FFF2-40B4-BE49-F238E27FC236}">
                <a16:creationId xmlns:a16="http://schemas.microsoft.com/office/drawing/2014/main" id="{1D8BCE79-FF6D-FF42-B4E1-7568B3FDC9C3}"/>
              </a:ext>
            </a:extLst>
          </p:cNvPr>
          <p:cNvSpPr txBox="1">
            <a:spLocks/>
          </p:cNvSpPr>
          <p:nvPr/>
        </p:nvSpPr>
        <p:spPr bwMode="gray">
          <a:xfrm>
            <a:off x="2866012" y="3692978"/>
            <a:ext cx="1185308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6"/>
            </a:pPr>
            <a:r>
              <a:rPr lang="en-US" sz="1200" dirty="0">
                <a:solidFill>
                  <a:schemeClr val="bg1"/>
                </a:solidFill>
              </a:rPr>
              <a:t>Insurers are capital infusers</a:t>
            </a:r>
          </a:p>
        </p:txBody>
      </p:sp>
      <p:sp>
        <p:nvSpPr>
          <p:cNvPr id="45" name="Insurers are community builders">
            <a:extLst>
              <a:ext uri="{FF2B5EF4-FFF2-40B4-BE49-F238E27FC236}">
                <a16:creationId xmlns:a16="http://schemas.microsoft.com/office/drawing/2014/main" id="{C2D48BE0-5A8A-814A-96F1-8004CC7D19D1}"/>
              </a:ext>
            </a:extLst>
          </p:cNvPr>
          <p:cNvSpPr txBox="1">
            <a:spLocks/>
          </p:cNvSpPr>
          <p:nvPr/>
        </p:nvSpPr>
        <p:spPr bwMode="gray">
          <a:xfrm>
            <a:off x="4263016" y="2189798"/>
            <a:ext cx="1195682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7"/>
            </a:pPr>
            <a:r>
              <a:rPr lang="en-US" sz="1200" dirty="0">
                <a:solidFill>
                  <a:schemeClr val="bg1"/>
                </a:solidFill>
              </a:rPr>
              <a:t>Insurers are community builders</a:t>
            </a:r>
          </a:p>
        </p:txBody>
      </p:sp>
      <p:sp>
        <p:nvSpPr>
          <p:cNvPr id="46" name="Insurance enables infrastructure improvements">
            <a:extLst>
              <a:ext uri="{FF2B5EF4-FFF2-40B4-BE49-F238E27FC236}">
                <a16:creationId xmlns:a16="http://schemas.microsoft.com/office/drawing/2014/main" id="{D55B4F01-734E-8240-B969-AB7B606E4702}"/>
              </a:ext>
            </a:extLst>
          </p:cNvPr>
          <p:cNvSpPr txBox="1">
            <a:spLocks/>
          </p:cNvSpPr>
          <p:nvPr/>
        </p:nvSpPr>
        <p:spPr bwMode="gray">
          <a:xfrm>
            <a:off x="5533030" y="2188150"/>
            <a:ext cx="1287346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8"/>
            </a:pPr>
            <a:r>
              <a:rPr lang="en-US" sz="1200" dirty="0">
                <a:solidFill>
                  <a:schemeClr val="bg1"/>
                </a:solidFill>
              </a:rPr>
              <a:t>Insurance enables infrastructure improvements</a:t>
            </a:r>
          </a:p>
        </p:txBody>
      </p:sp>
      <p:sp>
        <p:nvSpPr>
          <p:cNvPr id="47" name="Insurers are innovation catalysts">
            <a:extLst>
              <a:ext uri="{FF2B5EF4-FFF2-40B4-BE49-F238E27FC236}">
                <a16:creationId xmlns:a16="http://schemas.microsoft.com/office/drawing/2014/main" id="{F9F6B8A0-A2CD-A547-AD2D-64830AD76017}"/>
              </a:ext>
            </a:extLst>
          </p:cNvPr>
          <p:cNvSpPr txBox="1">
            <a:spLocks/>
          </p:cNvSpPr>
          <p:nvPr/>
        </p:nvSpPr>
        <p:spPr bwMode="gray">
          <a:xfrm>
            <a:off x="4258942" y="3687597"/>
            <a:ext cx="1131054" cy="5606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831" indent="-173831">
              <a:buClr>
                <a:schemeClr val="bg1"/>
              </a:buClr>
              <a:buSzPct val="100000"/>
              <a:buFont typeface="+mj-lt"/>
              <a:buAutoNum type="arabicPeriod" startAt="9"/>
            </a:pPr>
            <a:r>
              <a:rPr lang="en-US" sz="1200" dirty="0">
                <a:solidFill>
                  <a:schemeClr val="bg1"/>
                </a:solidFill>
              </a:rPr>
              <a:t>Insurers are innovation catalysts</a:t>
            </a:r>
          </a:p>
        </p:txBody>
      </p:sp>
    </p:spTree>
    <p:extLst>
      <p:ext uri="{BB962C8B-B14F-4D97-AF65-F5344CB8AC3E}">
        <p14:creationId xmlns:p14="http://schemas.microsoft.com/office/powerpoint/2010/main" val="26161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18" grpId="0" uiExpand="1"/>
      <p:bldP spid="25" grpId="0" build="p"/>
      <p:bldP spid="30" grpId="0"/>
      <p:bldP spid="31" grpId="0"/>
      <p:bldP spid="32" grpId="0"/>
      <p:bldP spid="33" grpId="0"/>
      <p:bldP spid="34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Financial Results Q4 2018</a:t>
            </a:r>
          </a:p>
        </p:txBody>
      </p:sp>
    </p:spTree>
    <p:extLst>
      <p:ext uri="{BB962C8B-B14F-4D97-AF65-F5344CB8AC3E}">
        <p14:creationId xmlns:p14="http://schemas.microsoft.com/office/powerpoint/2010/main" val="2920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110"/>
          <p:cNvSpPr txBox="1">
            <a:spLocks noGrp="1" noChangeArrowheads="1"/>
          </p:cNvSpPr>
          <p:nvPr/>
        </p:nvSpPr>
        <p:spPr bwMode="auto">
          <a:xfrm>
            <a:off x="5695355" y="4387156"/>
            <a:ext cx="251817" cy="6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561E0CFD-BE9A-4019-957A-DD05277E56E1}" type="slidenum">
              <a:rPr lang="en-US" sz="506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7</a:t>
            </a:fld>
            <a:endParaRPr lang="en-US" sz="506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71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Policyholder Surplus By Quarter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EDF72-2020-4E5B-BD45-9658303E0A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78555" y="714892"/>
            <a:ext cx="3114876" cy="480060"/>
          </a:xfrm>
        </p:spPr>
        <p:txBody>
          <a:bodyPr/>
          <a:lstStyle/>
          <a:p>
            <a:r>
              <a:rPr lang="en-US" dirty="0"/>
              <a:t>Amount of Surplus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911E70-FFBB-426A-8E19-86C1D46EE4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08175" y="734102"/>
            <a:ext cx="3114876" cy="480060"/>
          </a:xfrm>
        </p:spPr>
        <p:txBody>
          <a:bodyPr/>
          <a:lstStyle/>
          <a:p>
            <a:r>
              <a:rPr lang="en-US" dirty="0"/>
              <a:t>Change from Prior Quarter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430CA-E20E-4075-AC20-3806FE992D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881" y="4761597"/>
            <a:ext cx="5760720" cy="31126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Sources: ISO, A.M .Best.</a:t>
            </a:r>
          </a:p>
          <a:p>
            <a:endParaRPr lang="en-US" dirty="0"/>
          </a:p>
        </p:txBody>
      </p:sp>
      <p:sp>
        <p:nvSpPr>
          <p:cNvPr id="47112" name="PPTShape_0"/>
          <p:cNvSpPr>
            <a:spLocks noChangeArrowheads="1"/>
          </p:cNvSpPr>
          <p:nvPr/>
        </p:nvSpPr>
        <p:spPr bwMode="black">
          <a:xfrm>
            <a:off x="311048" y="1261925"/>
            <a:ext cx="4624685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4294">
              <a:lnSpc>
                <a:spcPct val="90000"/>
              </a:lnSpc>
              <a:spcBef>
                <a:spcPct val="20000"/>
              </a:spcBef>
            </a:pPr>
            <a:r>
              <a:rPr lang="en-US" sz="1200" b="1" dirty="0">
                <a:solidFill>
                  <a:srgbClr val="225A7A"/>
                </a:solidFill>
                <a:latin typeface="Arial" charset="0"/>
                <a:cs typeface="Arial" charset="0"/>
              </a:rPr>
              <a:t>($ Billions)</a:t>
            </a:r>
          </a:p>
        </p:txBody>
      </p:sp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429866"/>
              </p:ext>
            </p:extLst>
          </p:nvPr>
        </p:nvGraphicFramePr>
        <p:xfrm>
          <a:off x="311048" y="1300668"/>
          <a:ext cx="3082383" cy="273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122" name="Text Box 5"/>
          <p:cNvSpPr txBox="1">
            <a:spLocks noChangeArrowheads="1"/>
          </p:cNvSpPr>
          <p:nvPr/>
        </p:nvSpPr>
        <p:spPr bwMode="auto">
          <a:xfrm>
            <a:off x="4119238" y="3703251"/>
            <a:ext cx="1496615" cy="514756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endParaRPr lang="en-US" sz="9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endParaRPr lang="en-US" sz="9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endParaRPr lang="en-US" sz="900" b="1" i="1" dirty="0">
              <a:solidFill>
                <a:srgbClr val="339966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3CCB87C-D5E2-46AF-A34B-71E7A7909820}"/>
              </a:ext>
            </a:extLst>
          </p:cNvPr>
          <p:cNvSpPr txBox="1">
            <a:spLocks/>
          </p:cNvSpPr>
          <p:nvPr/>
        </p:nvSpPr>
        <p:spPr bwMode="gray">
          <a:xfrm>
            <a:off x="505327" y="3999110"/>
            <a:ext cx="6009432" cy="633805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500" dirty="0"/>
              <a:t>Tax Law Increased Surplus at Year-End 2017 and Makes Surplus Growth a Bit More Volatile.  $0.83 Premium per $1 Surplus.</a:t>
            </a:r>
          </a:p>
        </p:txBody>
      </p:sp>
      <p:graphicFrame>
        <p:nvGraphicFramePr>
          <p:cNvPr id="21" name="Object 3">
            <a:extLst>
              <a:ext uri="{FF2B5EF4-FFF2-40B4-BE49-F238E27FC236}">
                <a16:creationId xmlns:a16="http://schemas.microsoft.com/office/drawing/2014/main" id="{CD8BE78A-1257-4B4E-9D23-E9CA94B767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772715"/>
              </p:ext>
            </p:extLst>
          </p:nvPr>
        </p:nvGraphicFramePr>
        <p:xfrm>
          <a:off x="3547242" y="1256114"/>
          <a:ext cx="3082384" cy="273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80537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950447"/>
              </p:ext>
            </p:extLst>
          </p:nvPr>
        </p:nvGraphicFramePr>
        <p:xfrm>
          <a:off x="289118" y="782878"/>
          <a:ext cx="6351324" cy="3469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355820" y="174794"/>
            <a:ext cx="5662936" cy="477440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Direct Premium Growth, Annual Change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46234" y="4708007"/>
            <a:ext cx="6183188" cy="31126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SOURCES:NAIC data sourced through S&amp;P Global Intelligence, Bureau of Economic Affairs, Insurance Information Institute.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024C1F3-B5DB-4E6E-A533-ECFA1E2CAB38}"/>
              </a:ext>
            </a:extLst>
          </p:cNvPr>
          <p:cNvSpPr txBox="1">
            <a:spLocks/>
          </p:cNvSpPr>
          <p:nvPr/>
        </p:nvSpPr>
        <p:spPr bwMode="gray">
          <a:xfrm>
            <a:off x="355820" y="4315215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214313" indent="-214313">
              <a:spcBef>
                <a:spcPts val="450"/>
              </a:spcBef>
              <a:buFont typeface="Wingdings 3" panose="05040102010807070707" pitchFamily="18" charset="2"/>
              <a:buChar char=""/>
            </a:pPr>
            <a:r>
              <a:rPr lang="en-US" sz="1600" dirty="0"/>
              <a:t>Direct Premiums Continue to Track Economic Growth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209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22" name="Rectangle 3"/>
          <p:cNvSpPr>
            <a:spLocks noGrp="1" noChangeArrowheads="1"/>
          </p:cNvSpPr>
          <p:nvPr>
            <p:ph type="title"/>
          </p:nvPr>
        </p:nvSpPr>
        <p:spPr>
          <a:xfrm>
            <a:off x="267462" y="174245"/>
            <a:ext cx="6343650" cy="713232"/>
          </a:xfrm>
        </p:spPr>
        <p:txBody>
          <a:bodyPr/>
          <a:lstStyle/>
          <a:p>
            <a:r>
              <a:rPr lang="en-US" sz="2100" dirty="0"/>
              <a:t>P/C industry net income after taxes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635401" y="4721085"/>
            <a:ext cx="5994225" cy="311264"/>
          </a:xfrm>
        </p:spPr>
        <p:txBody>
          <a:bodyPr/>
          <a:lstStyle/>
          <a:p>
            <a:endParaRPr lang="en-US" sz="600" dirty="0"/>
          </a:p>
          <a:p>
            <a:endParaRPr lang="en-US" dirty="0"/>
          </a:p>
          <a:p>
            <a:r>
              <a:rPr lang="en-US" dirty="0"/>
              <a:t>Through fourth quarter. Adjusted for inflation using the BLS CPI calculator, to 2018 dollars.</a:t>
            </a:r>
            <a:br>
              <a:rPr lang="en-US" dirty="0"/>
            </a:br>
            <a:r>
              <a:rPr lang="en-US" dirty="0"/>
              <a:t>Sources: </a:t>
            </a:r>
            <a:r>
              <a:rPr lang="fr-FR" dirty="0"/>
              <a:t>NAIC data, </a:t>
            </a:r>
            <a:r>
              <a:rPr lang="fr-FR" dirty="0" err="1"/>
              <a:t>sourced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S&amp;P Global </a:t>
            </a:r>
            <a:r>
              <a:rPr lang="fr-FR" dirty="0" err="1"/>
              <a:t>Market</a:t>
            </a:r>
            <a:r>
              <a:rPr lang="fr-FR" dirty="0"/>
              <a:t> Intelligence; </a:t>
            </a:r>
            <a:r>
              <a:rPr lang="fr-FR" dirty="0" err="1"/>
              <a:t>Insurance</a:t>
            </a:r>
            <a:r>
              <a:rPr lang="fr-FR" dirty="0"/>
              <a:t> Information Institute.</a:t>
            </a:r>
            <a:endParaRPr lang="en-US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110474877"/>
              </p:ext>
            </p:extLst>
          </p:nvPr>
        </p:nvGraphicFramePr>
        <p:xfrm>
          <a:off x="371475" y="1116791"/>
          <a:ext cx="6096570" cy="3144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9759" y="890576"/>
            <a:ext cx="1980020" cy="2377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buClr>
                <a:srgbClr val="337DBE"/>
              </a:buClr>
              <a:buSzPct val="77000"/>
            </a:pPr>
            <a:r>
              <a:rPr lang="en-US" sz="1050" b="1" dirty="0"/>
              <a:t>Billions, 2018 dollars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00DCAA0-93C9-420E-B8A1-B03BC7E2F9BB}"/>
              </a:ext>
            </a:extLst>
          </p:cNvPr>
          <p:cNvSpPr txBox="1">
            <a:spLocks/>
          </p:cNvSpPr>
          <p:nvPr/>
        </p:nvSpPr>
        <p:spPr bwMode="gray">
          <a:xfrm>
            <a:off x="355820" y="4315215"/>
            <a:ext cx="6217920" cy="45720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214313" indent="-214313">
              <a:spcBef>
                <a:spcPts val="450"/>
              </a:spcBef>
              <a:buFont typeface="Wingdings 3" panose="05040102010807070707" pitchFamily="18" charset="2"/>
              <a:buChar char=""/>
            </a:pPr>
            <a:r>
              <a:rPr lang="en-US" sz="1600" dirty="0"/>
              <a:t>Catastrophes Let Up After Awful ‘17; Auto Turned a Corner.</a:t>
            </a:r>
          </a:p>
        </p:txBody>
      </p:sp>
    </p:spTree>
    <p:extLst>
      <p:ext uri="{BB962C8B-B14F-4D97-AF65-F5344CB8AC3E}">
        <p14:creationId xmlns:p14="http://schemas.microsoft.com/office/powerpoint/2010/main" val="1335731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d816a7d-974e-4f1a-9550-52aea7948b6c"/>
  <p:tag name="ARTICULATE_SLIDE_NAV" val="48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P/C Insurance Industry Combined Ratio"/>
  <p:tag name="ARTICULATE_SLIDE_GUID" val="d597db85-55e1-4188-b89d-d656c2dd132a"/>
  <p:tag name="ARTICULATE_SLIDE_NAV" val="52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Profitability Peaks &amp; Troughs in the P/C Insurance Industry"/>
  <p:tag name="ARTICULATE_SLIDE_GUID" val="5f352899-b35e-44e4-b252-7ee23066d223"/>
  <p:tag name="ARTICULATE_SLIDE_NAV" val="44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 anchorCtr="0">
        <a:spAutoFit/>
      </a:bodyPr>
      <a:lstStyle>
        <a:defPPr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defRPr sz="1400" b="1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21157</TotalTime>
  <Words>1402</Words>
  <Application>Microsoft Office PowerPoint</Application>
  <PresentationFormat>Custom</PresentationFormat>
  <Paragraphs>290</Paragraphs>
  <Slides>38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ＭＳ Ｐゴシック</vt:lpstr>
      <vt:lpstr>ＭＳ Ｐゴシック</vt:lpstr>
      <vt:lpstr>Arial</vt:lpstr>
      <vt:lpstr>Arial </vt:lpstr>
      <vt:lpstr>Arial Narrow</vt:lpstr>
      <vt:lpstr>Georgia</vt:lpstr>
      <vt:lpstr>Symbol</vt:lpstr>
      <vt:lpstr>Verdana</vt:lpstr>
      <vt:lpstr>Wingdings</vt:lpstr>
      <vt:lpstr>Wingdings 3</vt:lpstr>
      <vt:lpstr>Office Theme</vt:lpstr>
      <vt:lpstr>1_Office Theme</vt:lpstr>
      <vt:lpstr>2_Office Theme</vt:lpstr>
      <vt:lpstr>Overview of US P&amp;C  and Marine Market</vt:lpstr>
      <vt:lpstr>What is the Insurance Information Institute?</vt:lpstr>
      <vt:lpstr>PowerPoint Presentation</vt:lpstr>
      <vt:lpstr>The Power of Visualization </vt:lpstr>
      <vt:lpstr>How Insurance Drives Economic Growth</vt:lpstr>
      <vt:lpstr>Financial Results Q4 2018</vt:lpstr>
      <vt:lpstr>Policyholder Surplus By Quarter </vt:lpstr>
      <vt:lpstr> Direct Premium Growth, Annual Change</vt:lpstr>
      <vt:lpstr>P/C industry net income after taxes</vt:lpstr>
      <vt:lpstr>P/C Insurance Industry  Combined Ratio, 2000-2018*</vt:lpstr>
      <vt:lpstr>      U.S. Inflation-Adjusted Cat Losses</vt:lpstr>
      <vt:lpstr>Key sources of P/C insurer profits, 2008-2018</vt:lpstr>
      <vt:lpstr>P/C Insurer Portfolio Yields </vt:lpstr>
      <vt:lpstr>Marine Results Underwriting is Historically Volatile; Has the Market Turned?</vt:lpstr>
      <vt:lpstr>U.S. Ocean Marine Direct Written Premiums</vt:lpstr>
      <vt:lpstr>Has the Market Bottomed Out?</vt:lpstr>
      <vt:lpstr>Total losses by type of vessel 2008 vs. 2017 </vt:lpstr>
      <vt:lpstr>Major Energy Losses</vt:lpstr>
      <vt:lpstr>U.S. Marine Results, 2007-2017</vt:lpstr>
      <vt:lpstr>Economic Factors</vt:lpstr>
      <vt:lpstr>PowerPoint Presentation</vt:lpstr>
      <vt:lpstr>PowerPoint Presentation</vt:lpstr>
      <vt:lpstr>World Trade and the Economy</vt:lpstr>
      <vt:lpstr>World Trade Volume Growth* 2012-2020P</vt:lpstr>
      <vt:lpstr> Total value of recreational boats sold in the U.S.</vt:lpstr>
      <vt:lpstr>Global Risk</vt:lpstr>
      <vt:lpstr>PowerPoint Presentation</vt:lpstr>
      <vt:lpstr>PowerPoint Presentation</vt:lpstr>
      <vt:lpstr>PowerPoint Presentation</vt:lpstr>
      <vt:lpstr>Piracy 2019 (so far)</vt:lpstr>
      <vt:lpstr>The Risk Report</vt:lpstr>
      <vt:lpstr>Wind Power</vt:lpstr>
      <vt:lpstr> New U.S. electricity generation by source</vt:lpstr>
      <vt:lpstr>Upside of wind energy </vt:lpstr>
      <vt:lpstr>Growth of Wind Power Capacity in the U.S. </vt:lpstr>
      <vt:lpstr> Offshore wind farms pros and cons </vt:lpstr>
      <vt:lpstr> Key risks faced by wind farms </vt:lpstr>
      <vt:lpstr>Thank You!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P14228 - III PPT Template 4:3</dc:title>
  <dc:subject>v2007 and v2010</dc:subject>
  <dc:creator>Call @ 866-2-eSlide</dc:creator>
  <dc:description>eSlide, LLC - P15045_III_SMK_General</dc:description>
  <cp:lastModifiedBy>Lewis, Charlene</cp:lastModifiedBy>
  <cp:revision>648</cp:revision>
  <dcterms:created xsi:type="dcterms:W3CDTF">2011-11-02T14:24:24Z</dcterms:created>
  <dcterms:modified xsi:type="dcterms:W3CDTF">2019-05-07T17:18:42Z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36A850C9-6417-4A2E-A32C-BB1E97E0BEBA</vt:lpwstr>
  </property>
  <property fmtid="{D5CDD505-2E9C-101B-9397-08002B2CF9AE}" pid="3" name="ArticulatePath">
    <vt:lpwstr>III_SMK_General updated</vt:lpwstr>
  </property>
</Properties>
</file>