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wav" ContentType="audio/wav"/>
  <Default Extension="vml" ContentType="application/vnd.openxmlformats-officedocument.vmlDrawing"/>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heme/themeOverride1.xml" ContentType="application/vnd.openxmlformats-officedocument.themeOverride+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7.xml" ContentType="application/vnd.openxmlformats-officedocument.presentationml.tags+xml"/>
  <Override PartName="/ppt/notesSlides/notesSlide11.xml" ContentType="application/vnd.openxmlformats-officedocument.presentationml.notesSlide+xml"/>
  <Override PartName="/ppt/tags/tag8.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9.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10.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xml" ContentType="application/vnd.openxmlformats-officedocument.drawingml.chart+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tags/tag11.xml" ContentType="application/vnd.openxmlformats-officedocument.presentationml.tags+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54.xml" ContentType="application/vnd.openxmlformats-officedocument.presentationml.notesSlide+xml"/>
  <Override PartName="/ppt/charts/chart3.xml" ContentType="application/vnd.openxmlformats-officedocument.drawingml.chart+xml"/>
  <Override PartName="/ppt/drawings/drawing2.xml" ContentType="application/vnd.openxmlformats-officedocument.drawingml.chartshapes+xml"/>
  <Override PartName="/ppt/charts/chart4.xml" ContentType="application/vnd.openxmlformats-officedocument.drawingml.chart+xml"/>
  <Override PartName="/ppt/charts/chart5.xml" ContentType="application/vnd.openxmlformats-officedocument.drawingml.chart+xml"/>
  <Override PartName="/ppt/drawings/drawing3.xml" ContentType="application/vnd.openxmlformats-officedocument.drawingml.chartshapes+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charts/chart6.xml" ContentType="application/vnd.openxmlformats-officedocument.drawingml.chart+xml"/>
  <Override PartName="/ppt/drawings/drawing4.xml" ContentType="application/vnd.openxmlformats-officedocument.drawingml.chartshapes+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7.xml" ContentType="application/vnd.openxmlformats-officedocument.drawingml.chart+xml"/>
  <Override PartName="/ppt/theme/themeOverride2.xml" ContentType="application/vnd.openxmlformats-officedocument.themeOverride+xml"/>
  <Override PartName="/ppt/drawings/drawing5.xml" ContentType="application/vnd.openxmlformats-officedocument.drawingml.chartshapes+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charts/chart8.xml" ContentType="application/vnd.openxmlformats-officedocument.drawingml.chart+xml"/>
  <Override PartName="/ppt/notesSlides/notesSlide81.xml" ContentType="application/vnd.openxmlformats-officedocument.presentationml.notesSlide+xml"/>
  <Override PartName="/ppt/charts/chart9.xml" ContentType="application/vnd.openxmlformats-officedocument.drawingml.chart+xml"/>
  <Override PartName="/ppt/tags/tag12.xml" ContentType="application/vnd.openxmlformats-officedocument.presentationml.tags+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charts/chart10.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3.xml" ContentType="application/vnd.openxmlformats-officedocument.themeOverride+xml"/>
  <Override PartName="/ppt/drawings/drawing6.xml" ContentType="application/vnd.openxmlformats-officedocument.drawingml.chartshapes+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tags/tag13.xml" ContentType="application/vnd.openxmlformats-officedocument.presentationml.tags+xml"/>
  <Override PartName="/ppt/notesSlides/notesSlide99.xml" ContentType="application/vnd.openxmlformats-officedocument.presentationml.notesSlide+xml"/>
  <Override PartName="/ppt/tags/tag14.xml" ContentType="application/vnd.openxmlformats-officedocument.presentationml.tags+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tags/tag15.xml" ContentType="application/vnd.openxmlformats-officedocument.presentationml.tags+xml"/>
  <Override PartName="/ppt/notesSlides/notesSlide104.xml" ContentType="application/vnd.openxmlformats-officedocument.presentationml.notesSlide+xml"/>
  <Override PartName="/ppt/tags/tag16.xml" ContentType="application/vnd.openxmlformats-officedocument.presentationml.tags+xml"/>
  <Override PartName="/ppt/notesSlides/notesSlide105.xml" ContentType="application/vnd.openxmlformats-officedocument.presentationml.notesSlide+xml"/>
  <Override PartName="/ppt/tags/tag17.xml" ContentType="application/vnd.openxmlformats-officedocument.presentationml.tags+xml"/>
  <Override PartName="/ppt/notesSlides/notesSlide106.xml" ContentType="application/vnd.openxmlformats-officedocument.presentationml.notesSlide+xml"/>
  <Override PartName="/ppt/tags/tag18.xml" ContentType="application/vnd.openxmlformats-officedocument.presentationml.tags+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tags/tag19.xml" ContentType="application/vnd.openxmlformats-officedocument.presentationml.tags+xml"/>
  <Override PartName="/ppt/notesSlides/notesSlide114.xml" ContentType="application/vnd.openxmlformats-officedocument.presentationml.notesSlide+xml"/>
  <Override PartName="/ppt/tags/tag20.xml" ContentType="application/vnd.openxmlformats-officedocument.presentationml.tags+xml"/>
  <Override PartName="/ppt/notesSlides/notesSlide115.xml" ContentType="application/vnd.openxmlformats-officedocument.presentationml.notesSlide+xml"/>
  <Override PartName="/ppt/tags/tag21.xml" ContentType="application/vnd.openxmlformats-officedocument.presentationml.tags+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tags/tag22.xml" ContentType="application/vnd.openxmlformats-officedocument.presentationml.tags+xml"/>
  <Override PartName="/ppt/notesSlides/notesSlide119.xml" ContentType="application/vnd.openxmlformats-officedocument.presentationml.notesSlide+xml"/>
  <Override PartName="/ppt/tags/tag23.xml" ContentType="application/vnd.openxmlformats-officedocument.presentationml.tags+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charts/chart11.xml" ContentType="application/vnd.openxmlformats-officedocument.drawingml.chart+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charts/chart12.xml" ContentType="application/vnd.openxmlformats-officedocument.drawingml.chart+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charts/chart1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4.xml" ContentType="application/vnd.openxmlformats-officedocument.presentationml.tags+xml"/>
  <Override PartName="/ppt/notesSlides/notesSlide17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222"/>
  </p:notesMasterIdLst>
  <p:handoutMasterIdLst>
    <p:handoutMasterId r:id="rId223"/>
  </p:handoutMasterIdLst>
  <p:sldIdLst>
    <p:sldId id="4301" r:id="rId2"/>
    <p:sldId id="4635" r:id="rId3"/>
    <p:sldId id="4818" r:id="rId4"/>
    <p:sldId id="4828" r:id="rId5"/>
    <p:sldId id="4829" r:id="rId6"/>
    <p:sldId id="4519" r:id="rId7"/>
    <p:sldId id="4758" r:id="rId8"/>
    <p:sldId id="4830" r:id="rId9"/>
    <p:sldId id="4979" r:id="rId10"/>
    <p:sldId id="4450" r:id="rId11"/>
    <p:sldId id="4390" r:id="rId12"/>
    <p:sldId id="4518" r:id="rId13"/>
    <p:sldId id="4908" r:id="rId14"/>
    <p:sldId id="4446" r:id="rId15"/>
    <p:sldId id="4447" r:id="rId16"/>
    <p:sldId id="4442" r:id="rId17"/>
    <p:sldId id="4396" r:id="rId18"/>
    <p:sldId id="4630" r:id="rId19"/>
    <p:sldId id="4510" r:id="rId20"/>
    <p:sldId id="4833" r:id="rId21"/>
    <p:sldId id="4682" r:id="rId22"/>
    <p:sldId id="4834" r:id="rId23"/>
    <p:sldId id="4963" r:id="rId24"/>
    <p:sldId id="4685" r:id="rId25"/>
    <p:sldId id="4402" r:id="rId26"/>
    <p:sldId id="4632" r:id="rId27"/>
    <p:sldId id="4404" r:id="rId28"/>
    <p:sldId id="4441" r:id="rId29"/>
    <p:sldId id="4383" r:id="rId30"/>
    <p:sldId id="4943" r:id="rId31"/>
    <p:sldId id="4944" r:id="rId32"/>
    <p:sldId id="4945" r:id="rId33"/>
    <p:sldId id="4946" r:id="rId34"/>
    <p:sldId id="4947" r:id="rId35"/>
    <p:sldId id="4948" r:id="rId36"/>
    <p:sldId id="4949" r:id="rId37"/>
    <p:sldId id="4950" r:id="rId38"/>
    <p:sldId id="4951" r:id="rId39"/>
    <p:sldId id="4952" r:id="rId40"/>
    <p:sldId id="4953" r:id="rId41"/>
    <p:sldId id="4954" r:id="rId42"/>
    <p:sldId id="4955" r:id="rId43"/>
    <p:sldId id="4956" r:id="rId44"/>
    <p:sldId id="4957" r:id="rId45"/>
    <p:sldId id="4958" r:id="rId46"/>
    <p:sldId id="4959" r:id="rId47"/>
    <p:sldId id="4960" r:id="rId48"/>
    <p:sldId id="4961" r:id="rId49"/>
    <p:sldId id="4962" r:id="rId50"/>
    <p:sldId id="4384" r:id="rId51"/>
    <p:sldId id="4836" r:id="rId52"/>
    <p:sldId id="4251" r:id="rId53"/>
    <p:sldId id="4444" r:id="rId54"/>
    <p:sldId id="4443" r:id="rId55"/>
    <p:sldId id="4445" r:id="rId56"/>
    <p:sldId id="4406" r:id="rId57"/>
    <p:sldId id="4407" r:id="rId58"/>
    <p:sldId id="4408" r:id="rId59"/>
    <p:sldId id="4409" r:id="rId60"/>
    <p:sldId id="4980" r:id="rId61"/>
    <p:sldId id="4411" r:id="rId62"/>
    <p:sldId id="4412" r:id="rId63"/>
    <p:sldId id="4413" r:id="rId64"/>
    <p:sldId id="4293" r:id="rId65"/>
    <p:sldId id="4511" r:id="rId66"/>
    <p:sldId id="4907" r:id="rId67"/>
    <p:sldId id="4906" r:id="rId68"/>
    <p:sldId id="4935" r:id="rId69"/>
    <p:sldId id="4686" r:id="rId70"/>
    <p:sldId id="4687" r:id="rId71"/>
    <p:sldId id="4688" r:id="rId72"/>
    <p:sldId id="4689" r:id="rId73"/>
    <p:sldId id="4690" r:id="rId74"/>
    <p:sldId id="4691" r:id="rId75"/>
    <p:sldId id="4692" r:id="rId76"/>
    <p:sldId id="4252" r:id="rId77"/>
    <p:sldId id="4808" r:id="rId78"/>
    <p:sldId id="4731" r:id="rId79"/>
    <p:sldId id="4734" r:id="rId80"/>
    <p:sldId id="4735" r:id="rId81"/>
    <p:sldId id="4736" r:id="rId82"/>
    <p:sldId id="4737" r:id="rId83"/>
    <p:sldId id="4738" r:id="rId84"/>
    <p:sldId id="4741" r:id="rId85"/>
    <p:sldId id="4739" r:id="rId86"/>
    <p:sldId id="4740" r:id="rId87"/>
    <p:sldId id="4742" r:id="rId88"/>
    <p:sldId id="4743" r:id="rId89"/>
    <p:sldId id="4744" r:id="rId90"/>
    <p:sldId id="4745" r:id="rId91"/>
    <p:sldId id="4746" r:id="rId92"/>
    <p:sldId id="4747" r:id="rId93"/>
    <p:sldId id="4748" r:id="rId94"/>
    <p:sldId id="4749" r:id="rId95"/>
    <p:sldId id="4750" r:id="rId96"/>
    <p:sldId id="4330" r:id="rId97"/>
    <p:sldId id="4331" r:id="rId98"/>
    <p:sldId id="4258" r:id="rId99"/>
    <p:sldId id="4693" r:id="rId100"/>
    <p:sldId id="4790" r:id="rId101"/>
    <p:sldId id="4791" r:id="rId102"/>
    <p:sldId id="4796" r:id="rId103"/>
    <p:sldId id="4797" r:id="rId104"/>
    <p:sldId id="4798" r:id="rId105"/>
    <p:sldId id="4799" r:id="rId106"/>
    <p:sldId id="4496" r:id="rId107"/>
    <p:sldId id="4909" r:id="rId108"/>
    <p:sldId id="4981" r:id="rId109"/>
    <p:sldId id="4659" r:id="rId110"/>
    <p:sldId id="4982" r:id="rId111"/>
    <p:sldId id="4937" r:id="rId112"/>
    <p:sldId id="4804" r:id="rId113"/>
    <p:sldId id="4805" r:id="rId114"/>
    <p:sldId id="4806" r:id="rId115"/>
    <p:sldId id="4807" r:id="rId116"/>
    <p:sldId id="4877" r:id="rId117"/>
    <p:sldId id="4469" r:id="rId118"/>
    <p:sldId id="4694" r:id="rId119"/>
    <p:sldId id="4940" r:id="rId120"/>
    <p:sldId id="4965" r:id="rId121"/>
    <p:sldId id="4964" r:id="rId122"/>
    <p:sldId id="4841" r:id="rId123"/>
    <p:sldId id="4941" r:id="rId124"/>
    <p:sldId id="4942" r:id="rId125"/>
    <p:sldId id="4817" r:id="rId126"/>
    <p:sldId id="4839" r:id="rId127"/>
    <p:sldId id="4623" r:id="rId128"/>
    <p:sldId id="4695" r:id="rId129"/>
    <p:sldId id="4696" r:id="rId130"/>
    <p:sldId id="4842" r:id="rId131"/>
    <p:sldId id="4550" r:id="rId132"/>
    <p:sldId id="4843" r:id="rId133"/>
    <p:sldId id="4698" r:id="rId134"/>
    <p:sldId id="4757" r:id="rId135"/>
    <p:sldId id="4840" r:id="rId136"/>
    <p:sldId id="4844" r:id="rId137"/>
    <p:sldId id="4477" r:id="rId138"/>
    <p:sldId id="4939" r:id="rId139"/>
    <p:sldId id="4625" r:id="rId140"/>
    <p:sldId id="4626" r:id="rId141"/>
    <p:sldId id="4481" r:id="rId142"/>
    <p:sldId id="4482" r:id="rId143"/>
    <p:sldId id="3433" r:id="rId144"/>
    <p:sldId id="4966" r:id="rId145"/>
    <p:sldId id="4619" r:id="rId146"/>
    <p:sldId id="4699" r:id="rId147"/>
    <p:sldId id="4700" r:id="rId148"/>
    <p:sldId id="4095" r:id="rId149"/>
    <p:sldId id="2680" r:id="rId150"/>
    <p:sldId id="4725" r:id="rId151"/>
    <p:sldId id="4729" r:id="rId152"/>
    <p:sldId id="4967" r:id="rId153"/>
    <p:sldId id="4968" r:id="rId154"/>
    <p:sldId id="4969" r:id="rId155"/>
    <p:sldId id="4880" r:id="rId156"/>
    <p:sldId id="4876" r:id="rId157"/>
    <p:sldId id="4882" r:id="rId158"/>
    <p:sldId id="4883" r:id="rId159"/>
    <p:sldId id="4884" r:id="rId160"/>
    <p:sldId id="4885" r:id="rId161"/>
    <p:sldId id="4891" r:id="rId162"/>
    <p:sldId id="4970" r:id="rId163"/>
    <p:sldId id="4887" r:id="rId164"/>
    <p:sldId id="4888" r:id="rId165"/>
    <p:sldId id="4983" r:id="rId166"/>
    <p:sldId id="4889" r:id="rId167"/>
    <p:sldId id="4892" r:id="rId168"/>
    <p:sldId id="4893" r:id="rId169"/>
    <p:sldId id="4894" r:id="rId170"/>
    <p:sldId id="4895" r:id="rId171"/>
    <p:sldId id="4896" r:id="rId172"/>
    <p:sldId id="4897" r:id="rId173"/>
    <p:sldId id="4898" r:id="rId174"/>
    <p:sldId id="4899" r:id="rId175"/>
    <p:sldId id="4900" r:id="rId176"/>
    <p:sldId id="4901" r:id="rId177"/>
    <p:sldId id="4902" r:id="rId178"/>
    <p:sldId id="4903" r:id="rId179"/>
    <p:sldId id="4904" r:id="rId180"/>
    <p:sldId id="4905" r:id="rId181"/>
    <p:sldId id="4852" r:id="rId182"/>
    <p:sldId id="4853" r:id="rId183"/>
    <p:sldId id="4854" r:id="rId184"/>
    <p:sldId id="4488" r:id="rId185"/>
    <p:sldId id="4858" r:id="rId186"/>
    <p:sldId id="4859" r:id="rId187"/>
    <p:sldId id="4860" r:id="rId188"/>
    <p:sldId id="4861" r:id="rId189"/>
    <p:sldId id="4862" r:id="rId190"/>
    <p:sldId id="4863" r:id="rId191"/>
    <p:sldId id="4864" r:id="rId192"/>
    <p:sldId id="4865" r:id="rId193"/>
    <p:sldId id="4866" r:id="rId194"/>
    <p:sldId id="4872" r:id="rId195"/>
    <p:sldId id="4873" r:id="rId196"/>
    <p:sldId id="4874" r:id="rId197"/>
    <p:sldId id="4867" r:id="rId198"/>
    <p:sldId id="4868" r:id="rId199"/>
    <p:sldId id="4869" r:id="rId200"/>
    <p:sldId id="4870" r:id="rId201"/>
    <p:sldId id="4871" r:id="rId202"/>
    <p:sldId id="4557" r:id="rId203"/>
    <p:sldId id="4580" r:id="rId204"/>
    <p:sldId id="4752" r:id="rId205"/>
    <p:sldId id="4753" r:id="rId206"/>
    <p:sldId id="4934" r:id="rId207"/>
    <p:sldId id="4754" r:id="rId208"/>
    <p:sldId id="4755" r:id="rId209"/>
    <p:sldId id="4570" r:id="rId210"/>
    <p:sldId id="1445" r:id="rId211"/>
    <p:sldId id="4971" r:id="rId212"/>
    <p:sldId id="2652" r:id="rId213"/>
    <p:sldId id="2655" r:id="rId214"/>
    <p:sldId id="4977" r:id="rId215"/>
    <p:sldId id="4972" r:id="rId216"/>
    <p:sldId id="4973" r:id="rId217"/>
    <p:sldId id="4974" r:id="rId218"/>
    <p:sldId id="4975" r:id="rId219"/>
    <p:sldId id="4978" r:id="rId220"/>
    <p:sldId id="1136" r:id="rId221"/>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072">
          <p15:clr>
            <a:srgbClr val="A4A3A4"/>
          </p15:clr>
        </p15:guide>
        <p15:guide id="2" orient="horz" pos="3856">
          <p15:clr>
            <a:srgbClr val="A4A3A4"/>
          </p15:clr>
        </p15:guide>
        <p15:guide id="3" orient="horz" pos="3608">
          <p15:clr>
            <a:srgbClr val="A4A3A4"/>
          </p15:clr>
        </p15:guide>
        <p15:guide id="4" orient="horz" pos="1472">
          <p15:clr>
            <a:srgbClr val="A4A3A4"/>
          </p15:clr>
        </p15:guide>
        <p15:guide id="5" orient="horz" pos="798">
          <p15:clr>
            <a:srgbClr val="A4A3A4"/>
          </p15:clr>
        </p15:guide>
        <p15:guide id="6" pos="219">
          <p15:clr>
            <a:srgbClr val="A4A3A4"/>
          </p15:clr>
        </p15:guide>
        <p15:guide id="7" pos="5497">
          <p15:clr>
            <a:srgbClr val="A4A3A4"/>
          </p15:clr>
        </p15:guide>
        <p15:guide id="8" pos="463">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225A7A"/>
    <a:srgbClr val="3691C4"/>
    <a:srgbClr val="2B7299"/>
    <a:srgbClr val="28688C"/>
    <a:srgbClr val="E5F1F7"/>
    <a:srgbClr val="4B9FCD"/>
    <a:srgbClr val="D0DCE2"/>
    <a:srgbClr val="C9D6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85" autoAdjust="0"/>
    <p:restoredTop sz="89785" autoAdjust="0"/>
  </p:normalViewPr>
  <p:slideViewPr>
    <p:cSldViewPr snapToGrid="0">
      <p:cViewPr varScale="1">
        <p:scale>
          <a:sx n="104" d="100"/>
          <a:sy n="104" d="100"/>
        </p:scale>
        <p:origin x="1572" y="90"/>
      </p:cViewPr>
      <p:guideLst>
        <p:guide orient="horz" pos="1072"/>
        <p:guide orient="horz" pos="3856"/>
        <p:guide orient="horz" pos="3608"/>
        <p:guide orient="horz" pos="1472"/>
        <p:guide orient="horz" pos="798"/>
        <p:guide pos="219"/>
        <p:guide pos="5497"/>
        <p:guide pos="463"/>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94" d="100"/>
          <a:sy n="94" d="100"/>
        </p:scale>
        <p:origin x="-2898" y="-90"/>
      </p:cViewPr>
      <p:guideLst>
        <p:guide orient="horz" pos="2928"/>
        <p:guide pos="2161"/>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theme" Target="theme/theme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11" Type="http://schemas.openxmlformats.org/officeDocument/2006/relationships/slide" Target="slides/slide210.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openxmlformats.org/officeDocument/2006/relationships/slide" Target="slides/slide205.xml"/><Relationship Id="rId227" Type="http://schemas.openxmlformats.org/officeDocument/2006/relationships/tableStyles" Target="tableStyles.xml"/><Relationship Id="rId201" Type="http://schemas.openxmlformats.org/officeDocument/2006/relationships/slide" Target="slides/slide200.xml"/><Relationship Id="rId222" Type="http://schemas.openxmlformats.org/officeDocument/2006/relationships/notesMaster" Target="notesMasters/notesMaster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217" Type="http://schemas.openxmlformats.org/officeDocument/2006/relationships/slide" Target="slides/slide216.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slide" Target="slides/slide211.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handoutMaster" Target="handoutMasters/handoutMaster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19" Type="http://schemas.openxmlformats.org/officeDocument/2006/relationships/slide" Target="slides/slide18.xml"/><Relationship Id="rId224" Type="http://schemas.openxmlformats.org/officeDocument/2006/relationships/presProps" Target="presProps.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viewProps" Target="view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6.xml"/><Relationship Id="rId4"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2.xml"/><Relationship Id="rId1" Type="http://schemas.microsoft.com/office/2011/relationships/chartStyle" Target="style2.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Excel_Worksheet7.xlsx"/><Relationship Id="rId1" Type="http://schemas.openxmlformats.org/officeDocument/2006/relationships/themeOverride" Target="../theme/themeOverride2.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5482796892341849E-2"/>
          <c:y val="3.7037037037037035E-2"/>
          <c:w val="0.74250832408435075"/>
          <c:h val="0.79302832244008714"/>
        </c:manualLayout>
      </c:layout>
      <c:barChart>
        <c:barDir val="bar"/>
        <c:grouping val="percentStacked"/>
        <c:varyColors val="0"/>
        <c:ser>
          <c:idx val="0"/>
          <c:order val="0"/>
          <c:tx>
            <c:strRef>
              <c:f>Sheet1!$A$2</c:f>
              <c:strCache>
                <c:ptCount val="1"/>
                <c:pt idx="0">
                  <c:v>Under 1 year</c:v>
                </c:pt>
              </c:strCache>
            </c:strRef>
          </c:tx>
          <c:spPr>
            <a:solidFill>
              <a:schemeClr val="accent1"/>
            </a:solidFill>
            <a:ln w="37525">
              <a:solidFill>
                <a:schemeClr val="accent1"/>
              </a:solidFill>
              <a:prstDash val="solid"/>
            </a:ln>
          </c:spPr>
          <c:invertIfNegative val="0"/>
          <c:dLbls>
            <c:dLbl>
              <c:idx val="0"/>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dLbl>
            <c:dLbl>
              <c:idx val="1"/>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dLbl>
            <c:dLbl>
              <c:idx val="2"/>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dLbl>
            <c:dLbl>
              <c:idx val="8"/>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dLbl>
            <c:dLbl>
              <c:idx val="9"/>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dLbl>
            <c:numFmt formatCode="0.0%" sourceLinked="0"/>
            <c:spPr>
              <a:noFill/>
              <a:ln w="25017">
                <a:noFill/>
              </a:ln>
            </c:spPr>
            <c:txPr>
              <a:bodyPr wrap="square" lIns="38100" tIns="19050" rIns="38100" bIns="19050" anchor="ctr">
                <a:spAutoFit/>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Sheet1!$B$2:$L$2</c:f>
              <c:numCache>
                <c:formatCode>0.0%</c:formatCode>
                <c:ptCount val="11"/>
                <c:pt idx="0">
                  <c:v>0.14399999999999999</c:v>
                </c:pt>
                <c:pt idx="1">
                  <c:v>0.154</c:v>
                </c:pt>
                <c:pt idx="2">
                  <c:v>0.16</c:v>
                </c:pt>
                <c:pt idx="3">
                  <c:v>0.16</c:v>
                </c:pt>
                <c:pt idx="4">
                  <c:v>0.152</c:v>
                </c:pt>
                <c:pt idx="5">
                  <c:v>0.157</c:v>
                </c:pt>
                <c:pt idx="6">
                  <c:v>0.15620000000000001</c:v>
                </c:pt>
                <c:pt idx="7">
                  <c:v>0.15959999999999999</c:v>
                </c:pt>
                <c:pt idx="8">
                  <c:v>0.1489</c:v>
                </c:pt>
                <c:pt idx="9">
                  <c:v>0.16569999999999999</c:v>
                </c:pt>
                <c:pt idx="10">
                  <c:v>0.16520000000000001</c:v>
                </c:pt>
              </c:numCache>
            </c:numRef>
          </c:val>
        </c:ser>
        <c:ser>
          <c:idx val="1"/>
          <c:order val="1"/>
          <c:tx>
            <c:strRef>
              <c:f>Sheet1!$A$3</c:f>
              <c:strCache>
                <c:ptCount val="1"/>
                <c:pt idx="0">
                  <c:v>1-5 years</c:v>
                </c:pt>
              </c:strCache>
            </c:strRef>
          </c:tx>
          <c:spPr>
            <a:solidFill>
              <a:schemeClr val="accent2"/>
            </a:solidFill>
            <a:ln w="12508">
              <a:solidFill>
                <a:schemeClr val="tx1"/>
              </a:solidFill>
              <a:prstDash val="solid"/>
            </a:ln>
          </c:spPr>
          <c:invertIfNegative val="0"/>
          <c:dLbls>
            <c:spPr>
              <a:noFill/>
              <a:ln w="25017">
                <a:noFill/>
              </a:ln>
            </c:spPr>
            <c:txPr>
              <a:bodyPr wrap="square" lIns="38100" tIns="19050" rIns="38100" bIns="19050" anchor="ctr">
                <a:spAutoFit/>
              </a:bodyPr>
              <a:lstStyle/>
              <a:p>
                <a:pPr>
                  <a:defRPr sz="1377" b="0"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Sheet1!$B$3:$L$3</c:f>
              <c:numCache>
                <c:formatCode>0.0%</c:formatCode>
                <c:ptCount val="11"/>
                <c:pt idx="0">
                  <c:v>0.29799999999999999</c:v>
                </c:pt>
                <c:pt idx="1">
                  <c:v>0.29199999999999998</c:v>
                </c:pt>
                <c:pt idx="2">
                  <c:v>0.28799999999999998</c:v>
                </c:pt>
                <c:pt idx="3">
                  <c:v>0.29499999999999998</c:v>
                </c:pt>
                <c:pt idx="4">
                  <c:v>0.3</c:v>
                </c:pt>
                <c:pt idx="5">
                  <c:v>0.32400000000000001</c:v>
                </c:pt>
                <c:pt idx="6">
                  <c:v>0.36370000000000002</c:v>
                </c:pt>
                <c:pt idx="7">
                  <c:v>0.39500000000000002</c:v>
                </c:pt>
                <c:pt idx="8">
                  <c:v>0.41220000000000001</c:v>
                </c:pt>
                <c:pt idx="9">
                  <c:v>0.4042</c:v>
                </c:pt>
                <c:pt idx="10">
                  <c:v>0.3876</c:v>
                </c:pt>
              </c:numCache>
            </c:numRef>
          </c:val>
        </c:ser>
        <c:ser>
          <c:idx val="2"/>
          <c:order val="2"/>
          <c:tx>
            <c:strRef>
              <c:f>Sheet1!$A$4</c:f>
              <c:strCache>
                <c:ptCount val="1"/>
                <c:pt idx="0">
                  <c:v>5-10 years</c:v>
                </c:pt>
              </c:strCache>
            </c:strRef>
          </c:tx>
          <c:spPr>
            <a:solidFill>
              <a:schemeClr val="hlink"/>
            </a:solidFill>
            <a:ln w="12508">
              <a:solidFill>
                <a:schemeClr val="tx1"/>
              </a:solidFill>
              <a:prstDash val="solid"/>
            </a:ln>
          </c:spPr>
          <c:invertIfNegative val="0"/>
          <c:dLbls>
            <c:spPr>
              <a:noFill/>
              <a:ln w="25017">
                <a:noFill/>
              </a:ln>
            </c:spPr>
            <c:txPr>
              <a:bodyPr wrap="square" lIns="38100" tIns="19050" rIns="38100" bIns="19050" anchor="ctr">
                <a:spAutoFit/>
              </a:bodyPr>
              <a:lstStyle/>
              <a:p>
                <a:pPr>
                  <a:defRPr sz="1393" b="0" i="0" u="none" strike="noStrike" baseline="0">
                    <a:solidFill>
                      <a:srgbClr val="FFFFFF"/>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Sheet1!$B$4:$L$4</c:f>
              <c:numCache>
                <c:formatCode>0.0%</c:formatCode>
                <c:ptCount val="11"/>
                <c:pt idx="0">
                  <c:v>0.313</c:v>
                </c:pt>
                <c:pt idx="1">
                  <c:v>0.32500000000000001</c:v>
                </c:pt>
                <c:pt idx="2">
                  <c:v>0.34100000000000003</c:v>
                </c:pt>
                <c:pt idx="3">
                  <c:v>0.34100000000000003</c:v>
                </c:pt>
                <c:pt idx="4">
                  <c:v>0.33800000000000002</c:v>
                </c:pt>
                <c:pt idx="5">
                  <c:v>0.312</c:v>
                </c:pt>
                <c:pt idx="6">
                  <c:v>0.2903</c:v>
                </c:pt>
                <c:pt idx="7">
                  <c:v>0.27110000000000001</c:v>
                </c:pt>
                <c:pt idx="8">
                  <c:v>0.2732</c:v>
                </c:pt>
                <c:pt idx="9">
                  <c:v>0.27589999999999998</c:v>
                </c:pt>
                <c:pt idx="10">
                  <c:v>0.2928</c:v>
                </c:pt>
              </c:numCache>
            </c:numRef>
          </c:val>
        </c:ser>
        <c:ser>
          <c:idx val="3"/>
          <c:order val="3"/>
          <c:tx>
            <c:strRef>
              <c:f>Sheet1!$A$5</c:f>
              <c:strCache>
                <c:ptCount val="1"/>
                <c:pt idx="0">
                  <c:v>10-20 years</c:v>
                </c:pt>
              </c:strCache>
            </c:strRef>
          </c:tx>
          <c:spPr>
            <a:solidFill>
              <a:schemeClr val="folHlink"/>
            </a:solidFill>
            <a:ln w="12508">
              <a:solidFill>
                <a:schemeClr val="tx1"/>
              </a:solidFill>
              <a:prstDash val="solid"/>
            </a:ln>
          </c:spPr>
          <c:invertIfNegative val="0"/>
          <c:dLbls>
            <c:spPr>
              <a:noFill/>
              <a:ln w="25017">
                <a:noFill/>
              </a:ln>
            </c:spPr>
            <c:txPr>
              <a:bodyPr wrap="square" lIns="38100" tIns="19050" rIns="38100" bIns="19050" anchor="ctr">
                <a:spAutoFit/>
              </a:bodyPr>
              <a:lstStyle/>
              <a:p>
                <a:pPr>
                  <a:defRPr sz="1393" b="0" i="0" u="none" strike="noStrike" baseline="0">
                    <a:solidFill>
                      <a:srgbClr val="FFFFFF"/>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Sheet1!$B$5:$L$5</c:f>
              <c:numCache>
                <c:formatCode>0.0%</c:formatCode>
                <c:ptCount val="11"/>
                <c:pt idx="0">
                  <c:v>0.154</c:v>
                </c:pt>
                <c:pt idx="1">
                  <c:v>0.154</c:v>
                </c:pt>
                <c:pt idx="2">
                  <c:v>0.13600000000000001</c:v>
                </c:pt>
                <c:pt idx="3">
                  <c:v>0.13100000000000001</c:v>
                </c:pt>
                <c:pt idx="4">
                  <c:v>0.129</c:v>
                </c:pt>
                <c:pt idx="5">
                  <c:v>0.127</c:v>
                </c:pt>
                <c:pt idx="6">
                  <c:v>0.1186</c:v>
                </c:pt>
                <c:pt idx="7">
                  <c:v>0.1124</c:v>
                </c:pt>
                <c:pt idx="8">
                  <c:v>0.1037</c:v>
                </c:pt>
                <c:pt idx="9">
                  <c:v>9.7799999999999998E-2</c:v>
                </c:pt>
                <c:pt idx="10">
                  <c:v>9.7799999999999998E-2</c:v>
                </c:pt>
              </c:numCache>
            </c:numRef>
          </c:val>
        </c:ser>
        <c:ser>
          <c:idx val="4"/>
          <c:order val="4"/>
          <c:tx>
            <c:strRef>
              <c:f>Sheet1!$A$6</c:f>
              <c:strCache>
                <c:ptCount val="1"/>
                <c:pt idx="0">
                  <c:v>over 20 years</c:v>
                </c:pt>
              </c:strCache>
            </c:strRef>
          </c:tx>
          <c:spPr>
            <a:solidFill>
              <a:schemeClr val="bg2"/>
            </a:solidFill>
            <a:ln w="12508">
              <a:solidFill>
                <a:schemeClr val="tx1"/>
              </a:solidFill>
              <a:prstDash val="solid"/>
            </a:ln>
          </c:spPr>
          <c:invertIfNegative val="0"/>
          <c:dLbls>
            <c:spPr>
              <a:noFill/>
              <a:ln w="25017">
                <a:noFill/>
              </a:ln>
            </c:spPr>
            <c:txPr>
              <a:bodyPr wrap="square" lIns="38100" tIns="19050" rIns="38100" bIns="19050" anchor="ctr">
                <a:spAutoFit/>
              </a:bodyPr>
              <a:lstStyle/>
              <a:p>
                <a:pPr>
                  <a:defRPr sz="1377" b="0"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Sheet1!$B$6:$L$6</c:f>
              <c:numCache>
                <c:formatCode>0.0%</c:formatCode>
                <c:ptCount val="11"/>
                <c:pt idx="0">
                  <c:v>9.1999999999999998E-2</c:v>
                </c:pt>
                <c:pt idx="1">
                  <c:v>7.5999999999999998E-2</c:v>
                </c:pt>
                <c:pt idx="2">
                  <c:v>7.5999999999999998E-2</c:v>
                </c:pt>
                <c:pt idx="3">
                  <c:v>7.3999999999999996E-2</c:v>
                </c:pt>
                <c:pt idx="4">
                  <c:v>8.1000000000000003E-2</c:v>
                </c:pt>
                <c:pt idx="5">
                  <c:v>8.1000000000000003E-2</c:v>
                </c:pt>
                <c:pt idx="6">
                  <c:v>7.1199999999999999E-2</c:v>
                </c:pt>
                <c:pt idx="7">
                  <c:v>6.2199999999999998E-2</c:v>
                </c:pt>
                <c:pt idx="8">
                  <c:v>6.2E-2</c:v>
                </c:pt>
                <c:pt idx="9">
                  <c:v>5.6899999999999999E-2</c:v>
                </c:pt>
                <c:pt idx="10">
                  <c:v>5.6899999999999999E-2</c:v>
                </c:pt>
              </c:numCache>
            </c:numRef>
          </c:val>
        </c:ser>
        <c:dLbls>
          <c:showLegendKey val="0"/>
          <c:showVal val="0"/>
          <c:showCatName val="0"/>
          <c:showSerName val="0"/>
          <c:showPercent val="0"/>
          <c:showBubbleSize val="0"/>
        </c:dLbls>
        <c:gapWidth val="150"/>
        <c:overlap val="100"/>
        <c:axId val="143086832"/>
        <c:axId val="143089184"/>
      </c:barChart>
      <c:catAx>
        <c:axId val="143086832"/>
        <c:scaling>
          <c:orientation val="minMax"/>
        </c:scaling>
        <c:delete val="0"/>
        <c:axPos val="l"/>
        <c:numFmt formatCode="General" sourceLinked="1"/>
        <c:majorTickMark val="out"/>
        <c:minorTickMark val="none"/>
        <c:tickLblPos val="nextTo"/>
        <c:spPr>
          <a:ln w="12508">
            <a:solidFill>
              <a:schemeClr val="tx1"/>
            </a:solidFill>
            <a:prstDash val="solid"/>
          </a:ln>
        </c:spPr>
        <c:txPr>
          <a:bodyPr rot="0" vert="horz"/>
          <a:lstStyle/>
          <a:p>
            <a:pPr>
              <a:defRPr sz="1377" b="0" i="0" u="none" strike="noStrike" baseline="0">
                <a:solidFill>
                  <a:schemeClr val="tx1"/>
                </a:solidFill>
                <a:latin typeface="Arial"/>
                <a:ea typeface="Arial"/>
                <a:cs typeface="Arial"/>
              </a:defRPr>
            </a:pPr>
            <a:endParaRPr lang="en-US"/>
          </a:p>
        </c:txPr>
        <c:crossAx val="143089184"/>
        <c:crossesAt val="0"/>
        <c:auto val="1"/>
        <c:lblAlgn val="ctr"/>
        <c:lblOffset val="20"/>
        <c:tickLblSkip val="1"/>
        <c:tickMarkSkip val="1"/>
        <c:noMultiLvlLbl val="0"/>
      </c:catAx>
      <c:valAx>
        <c:axId val="143089184"/>
        <c:scaling>
          <c:orientation val="minMax"/>
          <c:max val="1"/>
          <c:min val="0"/>
        </c:scaling>
        <c:delete val="0"/>
        <c:axPos val="b"/>
        <c:majorGridlines>
          <c:spPr>
            <a:ln w="3128">
              <a:solidFill>
                <a:schemeClr val="tx1"/>
              </a:solidFill>
              <a:prstDash val="solid"/>
            </a:ln>
          </c:spPr>
        </c:majorGridlines>
        <c:numFmt formatCode="0%" sourceLinked="0"/>
        <c:majorTickMark val="out"/>
        <c:minorTickMark val="none"/>
        <c:tickLblPos val="nextTo"/>
        <c:spPr>
          <a:ln w="3128">
            <a:solidFill>
              <a:schemeClr val="tx1"/>
            </a:solidFill>
            <a:prstDash val="solid"/>
          </a:ln>
        </c:spPr>
        <c:txPr>
          <a:bodyPr rot="0" vert="horz"/>
          <a:lstStyle/>
          <a:p>
            <a:pPr>
              <a:defRPr sz="1377" b="0" i="0" u="none" strike="noStrike" baseline="0">
                <a:solidFill>
                  <a:schemeClr val="tx1"/>
                </a:solidFill>
                <a:latin typeface="Arial"/>
                <a:ea typeface="Arial"/>
                <a:cs typeface="Arial"/>
              </a:defRPr>
            </a:pPr>
            <a:endParaRPr lang="en-US"/>
          </a:p>
        </c:txPr>
        <c:crossAx val="143086832"/>
        <c:crossesAt val="1"/>
        <c:crossBetween val="between"/>
        <c:majorUnit val="0.2"/>
        <c:minorUnit val="2E-3"/>
      </c:valAx>
      <c:spPr>
        <a:noFill/>
        <a:ln w="25369">
          <a:noFill/>
        </a:ln>
      </c:spPr>
    </c:plotArea>
    <c:legend>
      <c:legendPos val="r"/>
      <c:layout>
        <c:manualLayout>
          <c:xMode val="edge"/>
          <c:yMode val="edge"/>
          <c:x val="0.8357377588075463"/>
          <c:y val="0.28322457093209968"/>
          <c:w val="0.15982207703489115"/>
          <c:h val="0.29629552805032816"/>
        </c:manualLayout>
      </c:layout>
      <c:overlay val="0"/>
      <c:spPr>
        <a:solidFill>
          <a:schemeClr val="bg1"/>
        </a:solidFill>
        <a:ln w="3128">
          <a:solidFill>
            <a:schemeClr val="tx1"/>
          </a:solidFill>
          <a:prstDash val="solid"/>
        </a:ln>
      </c:spPr>
      <c:txPr>
        <a:bodyPr/>
        <a:lstStyle/>
        <a:p>
          <a:pPr>
            <a:defRPr sz="1264" b="0"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1377" b="0" i="0" u="none" strike="noStrike" baseline="0">
          <a:solidFill>
            <a:schemeClr val="tx1"/>
          </a:solidFill>
          <a:latin typeface="Arial"/>
          <a:ea typeface="Arial"/>
          <a:cs typeface="Arial"/>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Pt>
            <c:idx val="6"/>
            <c:bubble3D val="0"/>
            <c:spPr>
              <a:solidFill>
                <a:schemeClr val="accent1">
                  <a:lumMod val="60000"/>
                </a:schemeClr>
              </a:solidFill>
              <a:ln w="19050">
                <a:solidFill>
                  <a:schemeClr val="lt1"/>
                </a:solidFill>
              </a:ln>
              <a:effectLst/>
            </c:spPr>
          </c:dPt>
          <c:dPt>
            <c:idx val="7"/>
            <c:bubble3D val="0"/>
            <c:spPr>
              <a:solidFill>
                <a:schemeClr val="accent2">
                  <a:lumMod val="60000"/>
                </a:schemeClr>
              </a:solidFill>
              <a:ln w="19050">
                <a:solidFill>
                  <a:schemeClr val="lt1"/>
                </a:solidFill>
              </a:ln>
              <a:effectLst/>
            </c:spPr>
          </c:dPt>
          <c:dPt>
            <c:idx val="8"/>
            <c:bubble3D val="0"/>
            <c:spPr>
              <a:solidFill>
                <a:schemeClr val="accent3">
                  <a:lumMod val="60000"/>
                </a:schemeClr>
              </a:solidFill>
              <a:ln w="19050">
                <a:solidFill>
                  <a:schemeClr val="lt1"/>
                </a:solidFill>
              </a:ln>
              <a:effectLst/>
            </c:spPr>
          </c:dPt>
          <c:dPt>
            <c:idx val="9"/>
            <c:bubble3D val="0"/>
            <c:spPr>
              <a:solidFill>
                <a:schemeClr val="accent4">
                  <a:lumMod val="60000"/>
                </a:schemeClr>
              </a:solidFill>
              <a:ln w="19050">
                <a:solidFill>
                  <a:schemeClr val="lt1"/>
                </a:solidFill>
              </a:ln>
              <a:effectLst/>
            </c:spPr>
          </c:dPt>
          <c:dPt>
            <c:idx val="10"/>
            <c:bubble3D val="0"/>
            <c:spPr>
              <a:solidFill>
                <a:schemeClr val="accent5">
                  <a:lumMod val="60000"/>
                </a:schemeClr>
              </a:solidFill>
              <a:ln w="19050">
                <a:solidFill>
                  <a:schemeClr val="lt1"/>
                </a:solidFill>
              </a:ln>
              <a:effectLst/>
            </c:spPr>
          </c:dPt>
          <c:dPt>
            <c:idx val="11"/>
            <c:bubble3D val="0"/>
            <c:spPr>
              <a:solidFill>
                <a:schemeClr val="accent6">
                  <a:lumMod val="60000"/>
                </a:schemeClr>
              </a:solidFill>
              <a:ln w="19050">
                <a:solidFill>
                  <a:schemeClr val="lt1"/>
                </a:solidFill>
              </a:ln>
              <a:effectLst/>
            </c:spPr>
          </c:dPt>
          <c:dLbls>
            <c:dLbl>
              <c:idx val="3"/>
              <c:layout>
                <c:manualLayout>
                  <c:x val="6.0386473429951779E-2"/>
                  <c:y val="-3.8986362255829202E-2"/>
                </c:manualLayout>
              </c:layout>
              <c:dLblPos val="bestFit"/>
              <c:showLegendKey val="0"/>
              <c:showVal val="1"/>
              <c:showCatName val="1"/>
              <c:showSerName val="0"/>
              <c:showPercent val="0"/>
              <c:showBubbleSize val="0"/>
              <c:extLst>
                <c:ext xmlns:c15="http://schemas.microsoft.com/office/drawing/2012/chart" uri="{CE6537A1-D6FC-4f65-9D91-7224C49458BB}"/>
              </c:extLst>
            </c:dLbl>
            <c:dLbl>
              <c:idx val="4"/>
              <c:layout>
                <c:manualLayout>
                  <c:x val="9.7826086956521646E-2"/>
                  <c:y val="-8.2606192269919412E-3"/>
                </c:manualLayout>
              </c:layout>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17208328578492907"/>
                      <c:h val="0.10477661601061687"/>
                    </c:manualLayout>
                  </c15:layout>
                </c:ext>
              </c:extLst>
            </c:dLbl>
            <c:dLbl>
              <c:idx val="10"/>
              <c:layout>
                <c:manualLayout>
                  <c:x val="-4.8309178743961793E-3"/>
                  <c:y val="-3.4113066973850553E-2"/>
                </c:manualLayout>
              </c:layout>
              <c:dLblPos val="bestFit"/>
              <c:showLegendKey val="0"/>
              <c:showVal val="1"/>
              <c:showCatName val="1"/>
              <c:showSerName val="0"/>
              <c:showPercent val="0"/>
              <c:showBubbleSize val="0"/>
              <c:extLst>
                <c:ext xmlns:c15="http://schemas.microsoft.com/office/drawing/2012/chart" uri="{CE6537A1-D6FC-4f65-9D91-7224C49458BB}"/>
              </c:extLst>
            </c:dLbl>
            <c:dLbl>
              <c:idx val="11"/>
              <c:layout>
                <c:manualLayout>
                  <c:x val="0.10628019323671498"/>
                  <c:y val="9.7465905639573004E-3"/>
                </c:manualLayout>
              </c:layout>
              <c:dLblPos val="bestFit"/>
              <c:showLegendKey val="0"/>
              <c:showVal val="1"/>
              <c:showCatName val="1"/>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1"/>
            <c:showSerName val="0"/>
            <c:showPercent val="0"/>
            <c:showBubbleSize val="0"/>
            <c:showLeaderLines val="0"/>
            <c:extLst>
              <c:ext xmlns:c15="http://schemas.microsoft.com/office/drawing/2012/chart" uri="{CE6537A1-D6FC-4f65-9D91-7224C49458BB}"/>
            </c:extLst>
          </c:dLbls>
          <c:cat>
            <c:strRef>
              <c:f>Sheet1!$A$2:$A$13</c:f>
              <c:strCache>
                <c:ptCount val="12"/>
                <c:pt idx="0">
                  <c:v>Total Property Premiums</c:v>
                </c:pt>
                <c:pt idx="1">
                  <c:v>Property Retained Losses</c:v>
                </c:pt>
                <c:pt idx="2">
                  <c:v>Total Liability Premium</c:v>
                </c:pt>
                <c:pt idx="3">
                  <c:v>Liability Retained Losses</c:v>
                </c:pt>
                <c:pt idx="4">
                  <c:v>Total Management Liability Costs</c:v>
                </c:pt>
                <c:pt idx="5">
                  <c:v>Total Workers Comp. Premiums</c:v>
                </c:pt>
                <c:pt idx="6">
                  <c:v>Workers Comp Retained Losses</c:v>
                </c:pt>
                <c:pt idx="7">
                  <c:v>Total Professional Liability Costs</c:v>
                </c:pt>
                <c:pt idx="8">
                  <c:v>Total Med. Mal. Costs</c:v>
                </c:pt>
                <c:pt idx="9">
                  <c:v>Total Marine and Aviation Costs</c:v>
                </c:pt>
                <c:pt idx="10">
                  <c:v>Total Administrative Costs</c:v>
                </c:pt>
                <c:pt idx="11">
                  <c:v>Total Fidelity, Surety &amp; Crime Costs</c:v>
                </c:pt>
              </c:strCache>
            </c:strRef>
          </c:cat>
          <c:val>
            <c:numRef>
              <c:f>Sheet1!$B$2:$B$13</c:f>
              <c:numCache>
                <c:formatCode>0%</c:formatCode>
                <c:ptCount val="12"/>
                <c:pt idx="0">
                  <c:v>0.21</c:v>
                </c:pt>
                <c:pt idx="1">
                  <c:v>0.01</c:v>
                </c:pt>
                <c:pt idx="2">
                  <c:v>0.19</c:v>
                </c:pt>
                <c:pt idx="3">
                  <c:v>0.04</c:v>
                </c:pt>
                <c:pt idx="4">
                  <c:v>0.06</c:v>
                </c:pt>
                <c:pt idx="5">
                  <c:v>0.1</c:v>
                </c:pt>
                <c:pt idx="6">
                  <c:v>0.09</c:v>
                </c:pt>
                <c:pt idx="7">
                  <c:v>0.09</c:v>
                </c:pt>
                <c:pt idx="8">
                  <c:v>0.1</c:v>
                </c:pt>
                <c:pt idx="9">
                  <c:v>0.04</c:v>
                </c:pt>
                <c:pt idx="10">
                  <c:v>0.06</c:v>
                </c:pt>
                <c:pt idx="11">
                  <c:v>0.01</c:v>
                </c:pt>
              </c:numCache>
            </c:numRef>
          </c:val>
        </c:ser>
        <c:dLbls>
          <c:dLblPos val="outEnd"/>
          <c:showLegendKey val="0"/>
          <c:showVal val="1"/>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68530478633991E-2"/>
          <c:y val="2.8490356769756781E-2"/>
          <c:w val="0.93710118505013662"/>
          <c:h val="0.7430830039525691"/>
        </c:manualLayout>
      </c:layout>
      <c:barChart>
        <c:barDir val="col"/>
        <c:grouping val="clustered"/>
        <c:varyColors val="0"/>
        <c:ser>
          <c:idx val="0"/>
          <c:order val="0"/>
          <c:tx>
            <c:strRef>
              <c:f>Sheet1!$A$2</c:f>
              <c:strCache>
                <c:ptCount val="1"/>
              </c:strCache>
            </c:strRef>
          </c:tx>
          <c:invertIfNegative val="0"/>
          <c:dPt>
            <c:idx val="2"/>
            <c:invertIfNegative val="0"/>
            <c:bubble3D val="0"/>
          </c:dPt>
          <c:dPt>
            <c:idx val="3"/>
            <c:invertIfNegative val="0"/>
            <c:bubble3D val="0"/>
          </c:dPt>
          <c:dPt>
            <c:idx val="4"/>
            <c:invertIfNegative val="0"/>
            <c:bubble3D val="0"/>
            <c:spPr>
              <a:solidFill>
                <a:schemeClr val="accent6"/>
              </a:solidFill>
            </c:spPr>
          </c:dPt>
          <c:dLbls>
            <c:dLbl>
              <c:idx val="0"/>
              <c:layout>
                <c:manualLayout>
                  <c:x val="-1.4808849281389147E-3"/>
                  <c:y val="-1.5483153506801989E-2"/>
                </c:manualLayout>
              </c:layout>
              <c:numFmt formatCode="0%" sourceLinked="0"/>
              <c:spPr>
                <a:noFill/>
                <a:ln w="24128">
                  <a:noFill/>
                </a:ln>
              </c:spPr>
              <c:txPr>
                <a:bodyPr/>
                <a:lstStyle/>
                <a:p>
                  <a:pPr>
                    <a:defRPr sz="133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numFmt formatCode="0%" sourceLinked="0"/>
            <c:spPr>
              <a:noFill/>
              <a:ln w="24128">
                <a:noFill/>
              </a:ln>
            </c:spPr>
            <c:txPr>
              <a:bodyPr wrap="square" lIns="38100" tIns="19050" rIns="38100" bIns="19050" anchor="ctr">
                <a:spAutoFit/>
              </a:bodyPr>
              <a:lstStyle/>
              <a:p>
                <a:pPr>
                  <a:defRPr sz="133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Sheet1!$B$1:$K$1</c:f>
              <c:numCache>
                <c:formatCode>General</c:formatCode>
                <c:ptCount val="5"/>
                <c:pt idx="0">
                  <c:v>2011</c:v>
                </c:pt>
                <c:pt idx="1">
                  <c:v>2012</c:v>
                </c:pt>
                <c:pt idx="2">
                  <c:v>2013</c:v>
                </c:pt>
                <c:pt idx="3">
                  <c:v>2014</c:v>
                </c:pt>
                <c:pt idx="4">
                  <c:v>2015</c:v>
                </c:pt>
              </c:numCache>
            </c:numRef>
          </c:cat>
          <c:val>
            <c:numRef>
              <c:f>Sheet1!$B$2:$K$2</c:f>
              <c:numCache>
                <c:formatCode>0%</c:formatCode>
                <c:ptCount val="5"/>
                <c:pt idx="0">
                  <c:v>0.28999999999999998</c:v>
                </c:pt>
                <c:pt idx="1">
                  <c:v>0.31</c:v>
                </c:pt>
                <c:pt idx="2">
                  <c:v>0.35</c:v>
                </c:pt>
                <c:pt idx="3">
                  <c:v>0.37</c:v>
                </c:pt>
                <c:pt idx="4">
                  <c:v>0.4</c:v>
                </c:pt>
              </c:numCache>
            </c:numRef>
          </c:val>
          <c:extLst/>
        </c:ser>
        <c:dLbls>
          <c:showLegendKey val="0"/>
          <c:showVal val="0"/>
          <c:showCatName val="0"/>
          <c:showSerName val="0"/>
          <c:showPercent val="0"/>
          <c:showBubbleSize val="0"/>
        </c:dLbls>
        <c:gapWidth val="60"/>
        <c:axId val="159413496"/>
        <c:axId val="159415064"/>
      </c:barChart>
      <c:catAx>
        <c:axId val="159413496"/>
        <c:scaling>
          <c:orientation val="minMax"/>
        </c:scaling>
        <c:delete val="0"/>
        <c:axPos val="b"/>
        <c:numFmt formatCode="General" sourceLinked="1"/>
        <c:majorTickMark val="out"/>
        <c:minorTickMark val="none"/>
        <c:tickLblPos val="nextTo"/>
        <c:spPr>
          <a:ln w="12064">
            <a:solidFill>
              <a:schemeClr val="tx1"/>
            </a:solidFill>
            <a:prstDash val="solid"/>
          </a:ln>
        </c:spPr>
        <c:txPr>
          <a:bodyPr rot="0" vert="horz"/>
          <a:lstStyle/>
          <a:p>
            <a:pPr rtl="0">
              <a:defRPr sz="997" b="0" i="0" u="none" strike="noStrike" baseline="0">
                <a:solidFill>
                  <a:schemeClr val="tx1"/>
                </a:solidFill>
                <a:latin typeface="Arial"/>
                <a:ea typeface="Arial"/>
                <a:cs typeface="Arial"/>
              </a:defRPr>
            </a:pPr>
            <a:endParaRPr lang="en-US"/>
          </a:p>
        </c:txPr>
        <c:crossAx val="159415064"/>
        <c:crossesAt val="0"/>
        <c:auto val="1"/>
        <c:lblAlgn val="ctr"/>
        <c:lblOffset val="0"/>
        <c:tickLblSkip val="1"/>
        <c:tickMarkSkip val="1"/>
        <c:noMultiLvlLbl val="0"/>
      </c:catAx>
      <c:valAx>
        <c:axId val="159415064"/>
        <c:scaling>
          <c:orientation val="minMax"/>
          <c:max val="0.7"/>
          <c:min val="0.1"/>
        </c:scaling>
        <c:delete val="0"/>
        <c:axPos val="l"/>
        <c:numFmt formatCode="0%" sourceLinked="0"/>
        <c:majorTickMark val="out"/>
        <c:minorTickMark val="none"/>
        <c:tickLblPos val="nextTo"/>
        <c:spPr>
          <a:ln w="3016">
            <a:solidFill>
              <a:schemeClr val="tx1"/>
            </a:solidFill>
            <a:prstDash val="solid"/>
          </a:ln>
        </c:spPr>
        <c:txPr>
          <a:bodyPr rot="0" vert="horz"/>
          <a:lstStyle/>
          <a:p>
            <a:pPr>
              <a:defRPr sz="1330" b="0" i="0" u="none" strike="noStrike" baseline="0">
                <a:solidFill>
                  <a:schemeClr val="tx1"/>
                </a:solidFill>
                <a:latin typeface="Arial"/>
                <a:ea typeface="Arial"/>
                <a:cs typeface="Arial"/>
              </a:defRPr>
            </a:pPr>
            <a:endParaRPr lang="en-US"/>
          </a:p>
        </c:txPr>
        <c:crossAx val="159413496"/>
        <c:crossesAt val="1"/>
        <c:crossBetween val="between"/>
        <c:majorUnit val="0.1"/>
        <c:minorUnit val="0.1"/>
      </c:valAx>
      <c:spPr>
        <a:noFill/>
        <a:ln w="24128">
          <a:noFill/>
        </a:ln>
      </c:spPr>
    </c:plotArea>
    <c:plotVisOnly val="1"/>
    <c:dispBlanksAs val="gap"/>
    <c:showDLblsOverMax val="0"/>
  </c:chart>
  <c:spPr>
    <a:noFill/>
    <a:ln>
      <a:noFill/>
    </a:ln>
  </c:spPr>
  <c:txPr>
    <a:bodyPr/>
    <a:lstStyle/>
    <a:p>
      <a:pPr>
        <a:defRPr sz="1330" b="0" i="0" u="none" strike="noStrike" baseline="0">
          <a:solidFill>
            <a:schemeClr val="tx1"/>
          </a:solidFill>
          <a:latin typeface="Arial"/>
          <a:ea typeface="Arial"/>
          <a:cs typeface="Arial"/>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819817573708167E-2"/>
          <c:y val="2.1353781849654852E-2"/>
          <c:w val="0.93418013856812931"/>
          <c:h val="0.73555555555555552"/>
        </c:manualLayout>
      </c:layout>
      <c:barChart>
        <c:barDir val="col"/>
        <c:grouping val="clustered"/>
        <c:varyColors val="0"/>
        <c:ser>
          <c:idx val="0"/>
          <c:order val="0"/>
          <c:tx>
            <c:strRef>
              <c:f>Sheet1!$B$1</c:f>
              <c:strCache>
                <c:ptCount val="1"/>
                <c:pt idx="0">
                  <c:v>% change from prior month</c:v>
                </c:pt>
              </c:strCache>
            </c:strRef>
          </c:tx>
          <c:spPr>
            <a:solidFill>
              <a:schemeClr val="accent1"/>
            </a:solidFill>
            <a:ln w="25879">
              <a:noFill/>
            </a:ln>
          </c:spPr>
          <c:invertIfNegative val="0"/>
          <c:dPt>
            <c:idx val="27"/>
            <c:invertIfNegative val="0"/>
            <c:bubble3D val="0"/>
          </c:dPt>
          <c:dPt>
            <c:idx val="28"/>
            <c:invertIfNegative val="0"/>
            <c:bubble3D val="0"/>
          </c:dPt>
          <c:dPt>
            <c:idx val="29"/>
            <c:invertIfNegative val="0"/>
            <c:bubble3D val="0"/>
          </c:dPt>
          <c:dPt>
            <c:idx val="31"/>
            <c:invertIfNegative val="0"/>
            <c:bubble3D val="0"/>
          </c:dPt>
          <c:dPt>
            <c:idx val="34"/>
            <c:invertIfNegative val="0"/>
            <c:bubble3D val="0"/>
          </c:dPt>
          <c:dPt>
            <c:idx val="35"/>
            <c:invertIfNegative val="0"/>
            <c:bubble3D val="0"/>
          </c:dPt>
          <c:dPt>
            <c:idx val="36"/>
            <c:invertIfNegative val="0"/>
            <c:bubble3D val="0"/>
          </c:dPt>
          <c:dPt>
            <c:idx val="37"/>
            <c:invertIfNegative val="0"/>
            <c:bubble3D val="0"/>
          </c:dPt>
          <c:dPt>
            <c:idx val="38"/>
            <c:invertIfNegative val="0"/>
            <c:bubble3D val="0"/>
          </c:dPt>
          <c:dPt>
            <c:idx val="39"/>
            <c:invertIfNegative val="0"/>
            <c:bubble3D val="0"/>
          </c:dPt>
          <c:dPt>
            <c:idx val="41"/>
            <c:invertIfNegative val="0"/>
            <c:bubble3D val="0"/>
          </c:dPt>
          <c:dPt>
            <c:idx val="42"/>
            <c:invertIfNegative val="0"/>
            <c:bubble3D val="0"/>
          </c:dPt>
          <c:dPt>
            <c:idx val="43"/>
            <c:invertIfNegative val="0"/>
            <c:bubble3D val="0"/>
          </c:dPt>
          <c:dPt>
            <c:idx val="44"/>
            <c:invertIfNegative val="0"/>
            <c:bubble3D val="0"/>
          </c:dPt>
          <c:dPt>
            <c:idx val="45"/>
            <c:invertIfNegative val="0"/>
            <c:bubble3D val="0"/>
          </c:dPt>
          <c:dPt>
            <c:idx val="47"/>
            <c:invertIfNegative val="0"/>
            <c:bubble3D val="0"/>
          </c:dPt>
          <c:dLbls>
            <c:numFmt formatCode="#,##0.0" sourceLinked="0"/>
            <c:spPr>
              <a:noFill/>
              <a:ln w="25879">
                <a:noFill/>
              </a:ln>
            </c:spPr>
            <c:txPr>
              <a:bodyPr rot="-5400000" vert="horz" wrap="square" lIns="38100" tIns="19050" rIns="38100" bIns="19050" anchor="ctr">
                <a:spAutoFit/>
              </a:bodyPr>
              <a:lstStyle/>
              <a:p>
                <a:pPr algn="ctr">
                  <a:defRPr sz="1000" b="0"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Sheet1!$A$4:$A$70</c:f>
              <c:numCache>
                <c:formatCode>[$-409]mmm\-yy;@</c:formatCode>
                <c:ptCount val="67"/>
                <c:pt idx="0">
                  <c:v>40268</c:v>
                </c:pt>
                <c:pt idx="1">
                  <c:v>40296</c:v>
                </c:pt>
                <c:pt idx="2">
                  <c:v>40329</c:v>
                </c:pt>
                <c:pt idx="3">
                  <c:v>40359</c:v>
                </c:pt>
                <c:pt idx="4">
                  <c:v>40390</c:v>
                </c:pt>
                <c:pt idx="5">
                  <c:v>40421</c:v>
                </c:pt>
                <c:pt idx="6">
                  <c:v>40451</c:v>
                </c:pt>
                <c:pt idx="7">
                  <c:v>40482</c:v>
                </c:pt>
                <c:pt idx="8">
                  <c:v>40512</c:v>
                </c:pt>
                <c:pt idx="9">
                  <c:v>40543</c:v>
                </c:pt>
                <c:pt idx="10">
                  <c:v>40574</c:v>
                </c:pt>
                <c:pt idx="11">
                  <c:v>40602</c:v>
                </c:pt>
                <c:pt idx="12">
                  <c:v>40633</c:v>
                </c:pt>
                <c:pt idx="13">
                  <c:v>40661</c:v>
                </c:pt>
                <c:pt idx="14">
                  <c:v>40694</c:v>
                </c:pt>
                <c:pt idx="15">
                  <c:v>40724</c:v>
                </c:pt>
                <c:pt idx="16">
                  <c:v>40755</c:v>
                </c:pt>
                <c:pt idx="17">
                  <c:v>40786</c:v>
                </c:pt>
                <c:pt idx="18">
                  <c:v>40816</c:v>
                </c:pt>
                <c:pt idx="19">
                  <c:v>40846</c:v>
                </c:pt>
                <c:pt idx="20">
                  <c:v>40877</c:v>
                </c:pt>
                <c:pt idx="21">
                  <c:v>40907</c:v>
                </c:pt>
                <c:pt idx="22">
                  <c:v>40938</c:v>
                </c:pt>
                <c:pt idx="23">
                  <c:v>40968</c:v>
                </c:pt>
                <c:pt idx="24">
                  <c:v>40998</c:v>
                </c:pt>
                <c:pt idx="25">
                  <c:v>41029</c:v>
                </c:pt>
                <c:pt idx="26">
                  <c:v>41059</c:v>
                </c:pt>
                <c:pt idx="27">
                  <c:v>41090</c:v>
                </c:pt>
                <c:pt idx="28">
                  <c:v>41120</c:v>
                </c:pt>
                <c:pt idx="29">
                  <c:v>41151</c:v>
                </c:pt>
                <c:pt idx="30">
                  <c:v>41182</c:v>
                </c:pt>
                <c:pt idx="31">
                  <c:v>41212</c:v>
                </c:pt>
                <c:pt idx="32">
                  <c:v>41243</c:v>
                </c:pt>
                <c:pt idx="33">
                  <c:v>41273</c:v>
                </c:pt>
                <c:pt idx="34">
                  <c:v>41304</c:v>
                </c:pt>
                <c:pt idx="35">
                  <c:v>41333</c:v>
                </c:pt>
                <c:pt idx="36">
                  <c:v>41361</c:v>
                </c:pt>
                <c:pt idx="37">
                  <c:v>41392</c:v>
                </c:pt>
                <c:pt idx="38">
                  <c:v>41422</c:v>
                </c:pt>
                <c:pt idx="39">
                  <c:v>41453</c:v>
                </c:pt>
                <c:pt idx="40">
                  <c:v>41483</c:v>
                </c:pt>
                <c:pt idx="41">
                  <c:v>41514</c:v>
                </c:pt>
                <c:pt idx="42">
                  <c:v>41545</c:v>
                </c:pt>
                <c:pt idx="43">
                  <c:v>41575</c:v>
                </c:pt>
                <c:pt idx="44">
                  <c:v>41606</c:v>
                </c:pt>
                <c:pt idx="45">
                  <c:v>41636</c:v>
                </c:pt>
                <c:pt idx="46">
                  <c:v>41669</c:v>
                </c:pt>
                <c:pt idx="47">
                  <c:v>41698</c:v>
                </c:pt>
                <c:pt idx="48">
                  <c:v>41729</c:v>
                </c:pt>
                <c:pt idx="49">
                  <c:v>41759</c:v>
                </c:pt>
                <c:pt idx="50">
                  <c:v>41790</c:v>
                </c:pt>
                <c:pt idx="51">
                  <c:v>41820</c:v>
                </c:pt>
                <c:pt idx="52">
                  <c:v>41851</c:v>
                </c:pt>
                <c:pt idx="53">
                  <c:v>41882</c:v>
                </c:pt>
                <c:pt idx="54">
                  <c:v>41912</c:v>
                </c:pt>
                <c:pt idx="55">
                  <c:v>41943</c:v>
                </c:pt>
                <c:pt idx="56">
                  <c:v>41973</c:v>
                </c:pt>
                <c:pt idx="57">
                  <c:v>42004</c:v>
                </c:pt>
                <c:pt idx="58">
                  <c:v>42035</c:v>
                </c:pt>
                <c:pt idx="59">
                  <c:v>42063</c:v>
                </c:pt>
                <c:pt idx="60">
                  <c:v>42094</c:v>
                </c:pt>
                <c:pt idx="61">
                  <c:v>42124</c:v>
                </c:pt>
                <c:pt idx="62">
                  <c:v>42155</c:v>
                </c:pt>
                <c:pt idx="63">
                  <c:v>42185</c:v>
                </c:pt>
                <c:pt idx="64">
                  <c:v>42215</c:v>
                </c:pt>
                <c:pt idx="65">
                  <c:v>42246</c:v>
                </c:pt>
                <c:pt idx="66">
                  <c:v>42277</c:v>
                </c:pt>
              </c:numCache>
            </c:numRef>
          </c:cat>
          <c:val>
            <c:numRef>
              <c:f>Sheet1!$B$4:$B$70</c:f>
              <c:numCache>
                <c:formatCode>#0.0</c:formatCode>
                <c:ptCount val="67"/>
                <c:pt idx="0">
                  <c:v>156.69999999999999</c:v>
                </c:pt>
                <c:pt idx="1">
                  <c:v>157.6</c:v>
                </c:pt>
                <c:pt idx="2">
                  <c:v>158.69999999999999</c:v>
                </c:pt>
                <c:pt idx="3">
                  <c:v>158.1</c:v>
                </c:pt>
                <c:pt idx="4">
                  <c:v>158.4</c:v>
                </c:pt>
                <c:pt idx="5">
                  <c:v>159.69999999999999</c:v>
                </c:pt>
                <c:pt idx="6">
                  <c:v>160.19999999999999</c:v>
                </c:pt>
                <c:pt idx="7">
                  <c:v>161.5</c:v>
                </c:pt>
                <c:pt idx="8">
                  <c:v>161.4</c:v>
                </c:pt>
                <c:pt idx="9">
                  <c:v>161</c:v>
                </c:pt>
                <c:pt idx="10">
                  <c:v>162.69999999999999</c:v>
                </c:pt>
                <c:pt idx="11">
                  <c:v>164.3</c:v>
                </c:pt>
                <c:pt idx="12">
                  <c:v>166.6</c:v>
                </c:pt>
                <c:pt idx="13">
                  <c:v>169.2</c:v>
                </c:pt>
                <c:pt idx="14">
                  <c:v>170.1</c:v>
                </c:pt>
                <c:pt idx="15">
                  <c:v>171.2</c:v>
                </c:pt>
                <c:pt idx="16">
                  <c:v>172.6</c:v>
                </c:pt>
                <c:pt idx="17">
                  <c:v>174</c:v>
                </c:pt>
                <c:pt idx="18">
                  <c:v>176.6</c:v>
                </c:pt>
                <c:pt idx="19">
                  <c:v>178.2</c:v>
                </c:pt>
                <c:pt idx="20">
                  <c:v>178.7</c:v>
                </c:pt>
                <c:pt idx="21">
                  <c:v>180.6</c:v>
                </c:pt>
                <c:pt idx="22">
                  <c:v>181.3</c:v>
                </c:pt>
                <c:pt idx="23">
                  <c:v>182.3</c:v>
                </c:pt>
                <c:pt idx="24">
                  <c:v>184.7</c:v>
                </c:pt>
                <c:pt idx="25">
                  <c:v>185.2</c:v>
                </c:pt>
                <c:pt idx="26">
                  <c:v>186.2</c:v>
                </c:pt>
                <c:pt idx="27">
                  <c:v>187.8</c:v>
                </c:pt>
                <c:pt idx="28">
                  <c:v>188.6</c:v>
                </c:pt>
                <c:pt idx="29">
                  <c:v>189.3</c:v>
                </c:pt>
                <c:pt idx="30">
                  <c:v>189.4</c:v>
                </c:pt>
                <c:pt idx="31">
                  <c:v>189.4</c:v>
                </c:pt>
                <c:pt idx="32">
                  <c:v>190.5</c:v>
                </c:pt>
                <c:pt idx="33">
                  <c:v>192.2</c:v>
                </c:pt>
                <c:pt idx="34">
                  <c:v>193.1</c:v>
                </c:pt>
                <c:pt idx="35">
                  <c:v>194.6</c:v>
                </c:pt>
                <c:pt idx="36">
                  <c:v>194</c:v>
                </c:pt>
                <c:pt idx="37">
                  <c:v>193.8</c:v>
                </c:pt>
                <c:pt idx="38">
                  <c:v>193.1</c:v>
                </c:pt>
                <c:pt idx="39">
                  <c:v>192.5</c:v>
                </c:pt>
                <c:pt idx="40">
                  <c:v>193</c:v>
                </c:pt>
                <c:pt idx="41">
                  <c:v>193.4</c:v>
                </c:pt>
                <c:pt idx="42">
                  <c:v>193.3</c:v>
                </c:pt>
                <c:pt idx="43">
                  <c:v>193.1</c:v>
                </c:pt>
                <c:pt idx="44">
                  <c:v>194</c:v>
                </c:pt>
                <c:pt idx="45">
                  <c:v>194</c:v>
                </c:pt>
                <c:pt idx="46">
                  <c:v>194</c:v>
                </c:pt>
                <c:pt idx="47">
                  <c:v>195.4</c:v>
                </c:pt>
                <c:pt idx="48">
                  <c:v>193.7</c:v>
                </c:pt>
                <c:pt idx="49">
                  <c:v>194.6</c:v>
                </c:pt>
                <c:pt idx="50">
                  <c:v>196.4</c:v>
                </c:pt>
                <c:pt idx="51">
                  <c:v>197.6</c:v>
                </c:pt>
                <c:pt idx="52">
                  <c:v>198.6</c:v>
                </c:pt>
                <c:pt idx="53">
                  <c:v>198.4</c:v>
                </c:pt>
                <c:pt idx="54">
                  <c:v>199.4</c:v>
                </c:pt>
                <c:pt idx="55">
                  <c:v>201.5</c:v>
                </c:pt>
                <c:pt idx="56">
                  <c:v>201</c:v>
                </c:pt>
                <c:pt idx="57">
                  <c:v>201.2</c:v>
                </c:pt>
                <c:pt idx="58">
                  <c:v>199.4</c:v>
                </c:pt>
                <c:pt idx="59">
                  <c:v>197.6</c:v>
                </c:pt>
                <c:pt idx="60">
                  <c:v>197.7</c:v>
                </c:pt>
                <c:pt idx="61">
                  <c:v>194.4</c:v>
                </c:pt>
                <c:pt idx="62">
                  <c:v>194.2</c:v>
                </c:pt>
                <c:pt idx="63">
                  <c:v>193.2</c:v>
                </c:pt>
                <c:pt idx="64">
                  <c:v>193.6</c:v>
                </c:pt>
                <c:pt idx="65">
                  <c:v>192.1</c:v>
                </c:pt>
                <c:pt idx="66">
                  <c:v>191</c:v>
                </c:pt>
              </c:numCache>
            </c:numRef>
          </c:val>
        </c:ser>
        <c:ser>
          <c:idx val="1"/>
          <c:order val="1"/>
          <c:tx>
            <c:strRef>
              <c:f>Sheet1!$C$1</c:f>
              <c:strCache>
                <c:ptCount val="1"/>
                <c:pt idx="0">
                  <c:v>Recession</c:v>
                </c:pt>
              </c:strCache>
            </c:strRef>
          </c:tx>
          <c:spPr>
            <a:solidFill>
              <a:srgbClr val="D0DCE2"/>
            </a:solidFill>
            <a:ln w="25879">
              <a:noFill/>
            </a:ln>
          </c:spPr>
          <c:invertIfNegative val="0"/>
          <c:cat>
            <c:numRef>
              <c:f>Sheet1!$A$4:$A$70</c:f>
              <c:numCache>
                <c:formatCode>[$-409]mmm\-yy;@</c:formatCode>
                <c:ptCount val="67"/>
                <c:pt idx="0">
                  <c:v>40268</c:v>
                </c:pt>
                <c:pt idx="1">
                  <c:v>40296</c:v>
                </c:pt>
                <c:pt idx="2">
                  <c:v>40329</c:v>
                </c:pt>
                <c:pt idx="3">
                  <c:v>40359</c:v>
                </c:pt>
                <c:pt idx="4">
                  <c:v>40390</c:v>
                </c:pt>
                <c:pt idx="5">
                  <c:v>40421</c:v>
                </c:pt>
                <c:pt idx="6">
                  <c:v>40451</c:v>
                </c:pt>
                <c:pt idx="7">
                  <c:v>40482</c:v>
                </c:pt>
                <c:pt idx="8">
                  <c:v>40512</c:v>
                </c:pt>
                <c:pt idx="9">
                  <c:v>40543</c:v>
                </c:pt>
                <c:pt idx="10">
                  <c:v>40574</c:v>
                </c:pt>
                <c:pt idx="11">
                  <c:v>40602</c:v>
                </c:pt>
                <c:pt idx="12">
                  <c:v>40633</c:v>
                </c:pt>
                <c:pt idx="13">
                  <c:v>40661</c:v>
                </c:pt>
                <c:pt idx="14">
                  <c:v>40694</c:v>
                </c:pt>
                <c:pt idx="15">
                  <c:v>40724</c:v>
                </c:pt>
                <c:pt idx="16">
                  <c:v>40755</c:v>
                </c:pt>
                <c:pt idx="17">
                  <c:v>40786</c:v>
                </c:pt>
                <c:pt idx="18">
                  <c:v>40816</c:v>
                </c:pt>
                <c:pt idx="19">
                  <c:v>40846</c:v>
                </c:pt>
                <c:pt idx="20">
                  <c:v>40877</c:v>
                </c:pt>
                <c:pt idx="21">
                  <c:v>40907</c:v>
                </c:pt>
                <c:pt idx="22">
                  <c:v>40938</c:v>
                </c:pt>
                <c:pt idx="23">
                  <c:v>40968</c:v>
                </c:pt>
                <c:pt idx="24">
                  <c:v>40998</c:v>
                </c:pt>
                <c:pt idx="25">
                  <c:v>41029</c:v>
                </c:pt>
                <c:pt idx="26">
                  <c:v>41059</c:v>
                </c:pt>
                <c:pt idx="27">
                  <c:v>41090</c:v>
                </c:pt>
                <c:pt idx="28">
                  <c:v>41120</c:v>
                </c:pt>
                <c:pt idx="29">
                  <c:v>41151</c:v>
                </c:pt>
                <c:pt idx="30">
                  <c:v>41182</c:v>
                </c:pt>
                <c:pt idx="31">
                  <c:v>41212</c:v>
                </c:pt>
                <c:pt idx="32">
                  <c:v>41243</c:v>
                </c:pt>
                <c:pt idx="33">
                  <c:v>41273</c:v>
                </c:pt>
                <c:pt idx="34">
                  <c:v>41304</c:v>
                </c:pt>
                <c:pt idx="35">
                  <c:v>41333</c:v>
                </c:pt>
                <c:pt idx="36">
                  <c:v>41361</c:v>
                </c:pt>
                <c:pt idx="37">
                  <c:v>41392</c:v>
                </c:pt>
                <c:pt idx="38">
                  <c:v>41422</c:v>
                </c:pt>
                <c:pt idx="39">
                  <c:v>41453</c:v>
                </c:pt>
                <c:pt idx="40">
                  <c:v>41483</c:v>
                </c:pt>
                <c:pt idx="41">
                  <c:v>41514</c:v>
                </c:pt>
                <c:pt idx="42">
                  <c:v>41545</c:v>
                </c:pt>
                <c:pt idx="43">
                  <c:v>41575</c:v>
                </c:pt>
                <c:pt idx="44">
                  <c:v>41606</c:v>
                </c:pt>
                <c:pt idx="45">
                  <c:v>41636</c:v>
                </c:pt>
                <c:pt idx="46">
                  <c:v>41669</c:v>
                </c:pt>
                <c:pt idx="47">
                  <c:v>41698</c:v>
                </c:pt>
                <c:pt idx="48">
                  <c:v>41729</c:v>
                </c:pt>
                <c:pt idx="49">
                  <c:v>41759</c:v>
                </c:pt>
                <c:pt idx="50">
                  <c:v>41790</c:v>
                </c:pt>
                <c:pt idx="51">
                  <c:v>41820</c:v>
                </c:pt>
                <c:pt idx="52">
                  <c:v>41851</c:v>
                </c:pt>
                <c:pt idx="53">
                  <c:v>41882</c:v>
                </c:pt>
                <c:pt idx="54">
                  <c:v>41912</c:v>
                </c:pt>
                <c:pt idx="55">
                  <c:v>41943</c:v>
                </c:pt>
                <c:pt idx="56">
                  <c:v>41973</c:v>
                </c:pt>
                <c:pt idx="57">
                  <c:v>42004</c:v>
                </c:pt>
                <c:pt idx="58">
                  <c:v>42035</c:v>
                </c:pt>
                <c:pt idx="59">
                  <c:v>42063</c:v>
                </c:pt>
                <c:pt idx="60">
                  <c:v>42094</c:v>
                </c:pt>
                <c:pt idx="61">
                  <c:v>42124</c:v>
                </c:pt>
                <c:pt idx="62">
                  <c:v>42155</c:v>
                </c:pt>
                <c:pt idx="63">
                  <c:v>42185</c:v>
                </c:pt>
                <c:pt idx="64">
                  <c:v>42215</c:v>
                </c:pt>
                <c:pt idx="65">
                  <c:v>42246</c:v>
                </c:pt>
                <c:pt idx="66">
                  <c:v>42277</c:v>
                </c:pt>
              </c:numCache>
            </c:numRef>
          </c:cat>
          <c:val>
            <c:numRef>
              <c:f>Sheet1!$C$4:$C$70</c:f>
              <c:numCache>
                <c:formatCode>General</c:formatCode>
                <c:ptCount val="6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numCache>
            </c:numRef>
          </c:val>
        </c:ser>
        <c:dLbls>
          <c:showLegendKey val="0"/>
          <c:showVal val="0"/>
          <c:showCatName val="0"/>
          <c:showSerName val="0"/>
          <c:showPercent val="0"/>
          <c:showBubbleSize val="0"/>
        </c:dLbls>
        <c:gapWidth val="0"/>
        <c:axId val="159413104"/>
        <c:axId val="159415848"/>
      </c:barChart>
      <c:dateAx>
        <c:axId val="159413104"/>
        <c:scaling>
          <c:orientation val="minMax"/>
        </c:scaling>
        <c:delete val="0"/>
        <c:axPos val="b"/>
        <c:numFmt formatCode="[$-409]mmm\-yy;@" sourceLinked="0"/>
        <c:majorTickMark val="out"/>
        <c:minorTickMark val="none"/>
        <c:tickLblPos val="nextTo"/>
        <c:spPr>
          <a:ln w="25879">
            <a:solidFill>
              <a:srgbClr val="000000"/>
            </a:solidFill>
            <a:prstDash val="solid"/>
          </a:ln>
        </c:spPr>
        <c:txPr>
          <a:bodyPr rot="-5400000" vert="horz"/>
          <a:lstStyle/>
          <a:p>
            <a:pPr>
              <a:defRPr sz="1223" b="0" i="0" u="none" strike="noStrike" baseline="0">
                <a:solidFill>
                  <a:srgbClr val="000000"/>
                </a:solidFill>
                <a:latin typeface="Arial"/>
                <a:ea typeface="Arial"/>
                <a:cs typeface="Arial"/>
              </a:defRPr>
            </a:pPr>
            <a:endParaRPr lang="en-US"/>
          </a:p>
        </c:txPr>
        <c:crossAx val="159415848"/>
        <c:crossesAt val="0"/>
        <c:auto val="1"/>
        <c:lblOffset val="100"/>
        <c:baseTimeUnit val="months"/>
        <c:majorUnit val="2"/>
        <c:minorUnit val="1"/>
      </c:dateAx>
      <c:valAx>
        <c:axId val="159415848"/>
        <c:scaling>
          <c:orientation val="minMax"/>
          <c:min val="150"/>
        </c:scaling>
        <c:delete val="0"/>
        <c:axPos val="l"/>
        <c:majorGridlines>
          <c:spPr>
            <a:ln w="3235">
              <a:solidFill>
                <a:schemeClr val="tx1"/>
              </a:solidFill>
              <a:prstDash val="solid"/>
            </a:ln>
          </c:spPr>
        </c:majorGridlines>
        <c:numFmt formatCode="#,##0_);[Red]\(#,##0\)" sourceLinked="0"/>
        <c:majorTickMark val="out"/>
        <c:minorTickMark val="none"/>
        <c:tickLblPos val="nextTo"/>
        <c:spPr>
          <a:ln w="25879">
            <a:solidFill>
              <a:srgbClr val="000000"/>
            </a:solidFill>
            <a:prstDash val="solid"/>
          </a:ln>
        </c:spPr>
        <c:txPr>
          <a:bodyPr rot="0" vert="horz"/>
          <a:lstStyle/>
          <a:p>
            <a:pPr>
              <a:defRPr sz="1426" b="0" i="0" u="none" strike="noStrike" baseline="0">
                <a:solidFill>
                  <a:srgbClr val="000000"/>
                </a:solidFill>
                <a:latin typeface="Arial"/>
                <a:ea typeface="Arial"/>
                <a:cs typeface="Arial"/>
              </a:defRPr>
            </a:pPr>
            <a:endParaRPr lang="en-US"/>
          </a:p>
        </c:txPr>
        <c:crossAx val="159413104"/>
        <c:crosses val="autoZero"/>
        <c:crossBetween val="between"/>
      </c:valAx>
      <c:spPr>
        <a:solidFill>
          <a:srgbClr val="FFFFFF"/>
        </a:solidFill>
        <a:ln w="25879">
          <a:noFill/>
        </a:ln>
      </c:spPr>
    </c:plotArea>
    <c:plotVisOnly val="1"/>
    <c:dispBlanksAs val="gap"/>
    <c:showDLblsOverMax val="0"/>
  </c:chart>
  <c:spPr>
    <a:noFill/>
    <a:ln>
      <a:noFill/>
    </a:ln>
  </c:spPr>
  <c:txPr>
    <a:bodyPr/>
    <a:lstStyle/>
    <a:p>
      <a:pPr>
        <a:defRPr sz="1834" b="0" i="0" u="none" strike="noStrike" baseline="0">
          <a:solidFill>
            <a:srgbClr val="000000"/>
          </a:solidFill>
          <a:latin typeface="Calibri"/>
          <a:ea typeface="Calibri"/>
          <a:cs typeface="Calibri"/>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1540443808160344E-2"/>
          <c:y val="3.8359498031496062E-2"/>
          <c:w val="0.90784574087329994"/>
          <c:h val="0.78415575787401581"/>
        </c:manualLayout>
      </c:layout>
      <c:barChart>
        <c:barDir val="col"/>
        <c:grouping val="clustered"/>
        <c:varyColors val="0"/>
        <c:ser>
          <c:idx val="1"/>
          <c:order val="1"/>
          <c:tx>
            <c:strRef>
              <c:f>Sheet1!$C$1</c:f>
              <c:strCache>
                <c:ptCount val="1"/>
                <c:pt idx="0">
                  <c:v>Recession</c:v>
                </c:pt>
              </c:strCache>
            </c:strRef>
          </c:tx>
          <c:spPr>
            <a:solidFill>
              <a:schemeClr val="bg1">
                <a:lumMod val="85000"/>
              </a:schemeClr>
            </a:solidFill>
            <a:ln>
              <a:noFill/>
            </a:ln>
            <a:effectLst/>
          </c:spPr>
          <c:invertIfNegative val="0"/>
          <c:cat>
            <c:strRef>
              <c:f>Sheet1!$A$1:$A$301</c:f>
              <c:strCache>
                <c:ptCount val="301"/>
                <c:pt idx="0">
                  <c:v>Month</c:v>
                </c:pt>
                <c:pt idx="1">
                  <c:v>Jan-90</c:v>
                </c:pt>
                <c:pt idx="13">
                  <c:v>Jan-91</c:v>
                </c:pt>
                <c:pt idx="25">
                  <c:v>Jan-92</c:v>
                </c:pt>
                <c:pt idx="37">
                  <c:v>Jan-93</c:v>
                </c:pt>
                <c:pt idx="49">
                  <c:v>Jan-94</c:v>
                </c:pt>
                <c:pt idx="61">
                  <c:v>Jan-95</c:v>
                </c:pt>
                <c:pt idx="73">
                  <c:v>Jan-96</c:v>
                </c:pt>
                <c:pt idx="85">
                  <c:v>Jan-97</c:v>
                </c:pt>
                <c:pt idx="97">
                  <c:v>Jan-98</c:v>
                </c:pt>
                <c:pt idx="109">
                  <c:v>Jan-99</c:v>
                </c:pt>
                <c:pt idx="121">
                  <c:v>Jan-00</c:v>
                </c:pt>
                <c:pt idx="133">
                  <c:v>Jan-01</c:v>
                </c:pt>
                <c:pt idx="145">
                  <c:v>Jan-02</c:v>
                </c:pt>
                <c:pt idx="157">
                  <c:v>Jan-03</c:v>
                </c:pt>
                <c:pt idx="169">
                  <c:v>Jan-04</c:v>
                </c:pt>
                <c:pt idx="181">
                  <c:v>Jan-05</c:v>
                </c:pt>
                <c:pt idx="193">
                  <c:v>Jan-06</c:v>
                </c:pt>
                <c:pt idx="205">
                  <c:v>Jan-07</c:v>
                </c:pt>
                <c:pt idx="217">
                  <c:v>Jan-08</c:v>
                </c:pt>
                <c:pt idx="229">
                  <c:v>Jan-09</c:v>
                </c:pt>
                <c:pt idx="241">
                  <c:v>Jan-10</c:v>
                </c:pt>
                <c:pt idx="253">
                  <c:v>Jan-11</c:v>
                </c:pt>
                <c:pt idx="265">
                  <c:v>Jan-12</c:v>
                </c:pt>
                <c:pt idx="277">
                  <c:v>Jan-13</c:v>
                </c:pt>
                <c:pt idx="289">
                  <c:v>Jan-14</c:v>
                </c:pt>
                <c:pt idx="300">
                  <c:v>Dec-14</c:v>
                </c:pt>
              </c:strCache>
            </c:strRef>
          </c:cat>
          <c:val>
            <c:numRef>
              <c:f>Sheet1!$C$2:$C$301</c:f>
              <c:numCache>
                <c:formatCode>0</c:formatCode>
                <c:ptCount val="300"/>
                <c:pt idx="0" formatCode="General">
                  <c:v>0</c:v>
                </c:pt>
                <c:pt idx="1">
                  <c:v>0</c:v>
                </c:pt>
                <c:pt idx="2">
                  <c:v>0</c:v>
                </c:pt>
                <c:pt idx="3">
                  <c:v>0</c:v>
                </c:pt>
                <c:pt idx="4">
                  <c:v>0</c:v>
                </c:pt>
                <c:pt idx="5">
                  <c:v>0</c:v>
                </c:pt>
                <c:pt idx="6">
                  <c:v>1</c:v>
                </c:pt>
                <c:pt idx="7">
                  <c:v>1</c:v>
                </c:pt>
                <c:pt idx="8">
                  <c:v>1</c:v>
                </c:pt>
                <c:pt idx="9">
                  <c:v>1</c:v>
                </c:pt>
                <c:pt idx="10">
                  <c:v>1</c:v>
                </c:pt>
                <c:pt idx="11">
                  <c:v>1</c:v>
                </c:pt>
                <c:pt idx="12">
                  <c:v>1</c:v>
                </c:pt>
                <c:pt idx="13">
                  <c:v>1</c:v>
                </c:pt>
                <c:pt idx="14">
                  <c:v>1</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1</c:v>
                </c:pt>
                <c:pt idx="135">
                  <c:v>1</c:v>
                </c:pt>
                <c:pt idx="136">
                  <c:v>1</c:v>
                </c:pt>
                <c:pt idx="137">
                  <c:v>1</c:v>
                </c:pt>
                <c:pt idx="138">
                  <c:v>1</c:v>
                </c:pt>
                <c:pt idx="139">
                  <c:v>1</c:v>
                </c:pt>
                <c:pt idx="140">
                  <c:v>1</c:v>
                </c:pt>
                <c:pt idx="141">
                  <c:v>1</c:v>
                </c:pt>
                <c:pt idx="142">
                  <c:v>1</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1</c:v>
                </c:pt>
                <c:pt idx="216">
                  <c:v>1</c:v>
                </c:pt>
                <c:pt idx="217">
                  <c:v>1</c:v>
                </c:pt>
                <c:pt idx="218">
                  <c:v>1</c:v>
                </c:pt>
                <c:pt idx="219">
                  <c:v>1</c:v>
                </c:pt>
                <c:pt idx="220">
                  <c:v>1</c:v>
                </c:pt>
                <c:pt idx="221">
                  <c:v>1</c:v>
                </c:pt>
                <c:pt idx="222">
                  <c:v>1</c:v>
                </c:pt>
                <c:pt idx="223">
                  <c:v>1</c:v>
                </c:pt>
                <c:pt idx="224">
                  <c:v>1</c:v>
                </c:pt>
                <c:pt idx="225">
                  <c:v>1</c:v>
                </c:pt>
                <c:pt idx="226">
                  <c:v>1</c:v>
                </c:pt>
                <c:pt idx="227">
                  <c:v>1</c:v>
                </c:pt>
                <c:pt idx="228">
                  <c:v>1</c:v>
                </c:pt>
                <c:pt idx="229">
                  <c:v>1</c:v>
                </c:pt>
                <c:pt idx="230">
                  <c:v>1</c:v>
                </c:pt>
                <c:pt idx="231">
                  <c:v>1</c:v>
                </c:pt>
                <c:pt idx="232">
                  <c:v>11</c:v>
                </c:pt>
                <c:pt idx="233">
                  <c:v>1</c:v>
                </c:pt>
                <c:pt idx="234">
                  <c:v>0</c:v>
                </c:pt>
                <c:pt idx="235">
                  <c:v>0</c:v>
                </c:pt>
                <c:pt idx="236">
                  <c:v>0</c:v>
                </c:pt>
                <c:pt idx="237">
                  <c:v>0</c:v>
                </c:pt>
                <c:pt idx="238">
                  <c:v>0</c:v>
                </c:pt>
                <c:pt idx="239">
                  <c:v>0</c:v>
                </c:pt>
                <c:pt idx="240">
                  <c:v>0</c:v>
                </c:pt>
                <c:pt idx="241">
                  <c:v>0</c:v>
                </c:pt>
                <c:pt idx="242" formatCode="General">
                  <c:v>0</c:v>
                </c:pt>
                <c:pt idx="243" formatCode="General">
                  <c:v>0</c:v>
                </c:pt>
                <c:pt idx="244" formatCode="General">
                  <c:v>0</c:v>
                </c:pt>
                <c:pt idx="245" formatCode="General">
                  <c:v>0</c:v>
                </c:pt>
                <c:pt idx="246" formatCode="General">
                  <c:v>0</c:v>
                </c:pt>
                <c:pt idx="247" formatCode="General">
                  <c:v>0</c:v>
                </c:pt>
                <c:pt idx="248" formatCode="General">
                  <c:v>0</c:v>
                </c:pt>
                <c:pt idx="249" formatCode="General">
                  <c:v>0</c:v>
                </c:pt>
                <c:pt idx="250" formatCode="General">
                  <c:v>0</c:v>
                </c:pt>
                <c:pt idx="251" formatCode="General">
                  <c:v>0</c:v>
                </c:pt>
                <c:pt idx="252" formatCode="General">
                  <c:v>0</c:v>
                </c:pt>
                <c:pt idx="253" formatCode="General">
                  <c:v>0</c:v>
                </c:pt>
                <c:pt idx="254" formatCode="General">
                  <c:v>0</c:v>
                </c:pt>
                <c:pt idx="255" formatCode="General">
                  <c:v>0</c:v>
                </c:pt>
                <c:pt idx="256" formatCode="General">
                  <c:v>0</c:v>
                </c:pt>
                <c:pt idx="257" formatCode="General">
                  <c:v>0</c:v>
                </c:pt>
                <c:pt idx="258" formatCode="General">
                  <c:v>0</c:v>
                </c:pt>
                <c:pt idx="259" formatCode="General">
                  <c:v>0</c:v>
                </c:pt>
                <c:pt idx="260" formatCode="General">
                  <c:v>0</c:v>
                </c:pt>
                <c:pt idx="261" formatCode="General">
                  <c:v>0</c:v>
                </c:pt>
                <c:pt idx="262" formatCode="General">
                  <c:v>0</c:v>
                </c:pt>
                <c:pt idx="263" formatCode="General">
                  <c:v>0</c:v>
                </c:pt>
                <c:pt idx="264" formatCode="General">
                  <c:v>0</c:v>
                </c:pt>
                <c:pt idx="265" formatCode="General">
                  <c:v>0</c:v>
                </c:pt>
                <c:pt idx="266" formatCode="General">
                  <c:v>0</c:v>
                </c:pt>
                <c:pt idx="267" formatCode="General">
                  <c:v>0</c:v>
                </c:pt>
                <c:pt idx="268" formatCode="General">
                  <c:v>0</c:v>
                </c:pt>
                <c:pt idx="269" formatCode="General">
                  <c:v>0</c:v>
                </c:pt>
                <c:pt idx="270" formatCode="General">
                  <c:v>0</c:v>
                </c:pt>
                <c:pt idx="271" formatCode="General">
                  <c:v>0</c:v>
                </c:pt>
                <c:pt idx="272" formatCode="General">
                  <c:v>0</c:v>
                </c:pt>
                <c:pt idx="273" formatCode="General">
                  <c:v>0</c:v>
                </c:pt>
                <c:pt idx="274" formatCode="General">
                  <c:v>0</c:v>
                </c:pt>
                <c:pt idx="275" formatCode="General">
                  <c:v>0</c:v>
                </c:pt>
                <c:pt idx="276" formatCode="General">
                  <c:v>0</c:v>
                </c:pt>
                <c:pt idx="277" formatCode="General">
                  <c:v>0</c:v>
                </c:pt>
                <c:pt idx="278" formatCode="General">
                  <c:v>0</c:v>
                </c:pt>
                <c:pt idx="279" formatCode="General">
                  <c:v>0</c:v>
                </c:pt>
                <c:pt idx="280" formatCode="General">
                  <c:v>0</c:v>
                </c:pt>
                <c:pt idx="281" formatCode="General">
                  <c:v>0</c:v>
                </c:pt>
                <c:pt idx="282" formatCode="General">
                  <c:v>0</c:v>
                </c:pt>
                <c:pt idx="283" formatCode="General">
                  <c:v>0</c:v>
                </c:pt>
                <c:pt idx="284" formatCode="General">
                  <c:v>0</c:v>
                </c:pt>
                <c:pt idx="285" formatCode="General">
                  <c:v>0</c:v>
                </c:pt>
                <c:pt idx="286" formatCode="General">
                  <c:v>0</c:v>
                </c:pt>
                <c:pt idx="287" formatCode="General">
                  <c:v>0</c:v>
                </c:pt>
                <c:pt idx="288" formatCode="General">
                  <c:v>0</c:v>
                </c:pt>
                <c:pt idx="289" formatCode="General">
                  <c:v>0</c:v>
                </c:pt>
                <c:pt idx="290" formatCode="General">
                  <c:v>0</c:v>
                </c:pt>
                <c:pt idx="291" formatCode="General">
                  <c:v>0</c:v>
                </c:pt>
                <c:pt idx="292" formatCode="General">
                  <c:v>0</c:v>
                </c:pt>
                <c:pt idx="293" formatCode="General">
                  <c:v>0</c:v>
                </c:pt>
                <c:pt idx="294" formatCode="General">
                  <c:v>0</c:v>
                </c:pt>
                <c:pt idx="295" formatCode="General">
                  <c:v>0</c:v>
                </c:pt>
                <c:pt idx="296" formatCode="General">
                  <c:v>0</c:v>
                </c:pt>
                <c:pt idx="297" formatCode="General">
                  <c:v>0</c:v>
                </c:pt>
                <c:pt idx="298" formatCode="General">
                  <c:v>0</c:v>
                </c:pt>
                <c:pt idx="299" formatCode="General">
                  <c:v>0</c:v>
                </c:pt>
              </c:numCache>
            </c:numRef>
          </c:val>
        </c:ser>
        <c:dLbls>
          <c:showLegendKey val="0"/>
          <c:showVal val="0"/>
          <c:showCatName val="0"/>
          <c:showSerName val="0"/>
          <c:showPercent val="0"/>
          <c:showBubbleSize val="0"/>
        </c:dLbls>
        <c:gapWidth val="0"/>
        <c:overlap val="87"/>
        <c:axId val="159414672"/>
        <c:axId val="159418592"/>
      </c:barChart>
      <c:lineChart>
        <c:grouping val="standard"/>
        <c:varyColors val="0"/>
        <c:ser>
          <c:idx val="0"/>
          <c:order val="0"/>
          <c:tx>
            <c:strRef>
              <c:f>Sheet1!$B$1</c:f>
              <c:strCache>
                <c:ptCount val="1"/>
                <c:pt idx="0">
                  <c:v>Index</c:v>
                </c:pt>
              </c:strCache>
            </c:strRef>
          </c:tx>
          <c:spPr>
            <a:ln w="28575" cap="rnd">
              <a:solidFill>
                <a:schemeClr val="accent1"/>
              </a:solidFill>
              <a:round/>
            </a:ln>
            <a:effectLst/>
          </c:spPr>
          <c:marker>
            <c:symbol val="none"/>
          </c:marker>
          <c:cat>
            <c:numRef>
              <c:f>Sheet1!$A$2:$A$301</c:f>
              <c:numCache>
                <c:formatCode>General</c:formatCode>
                <c:ptCount val="300"/>
                <c:pt idx="0" formatCode="[$-409]mmm\-yy;@">
                  <c:v>32904</c:v>
                </c:pt>
                <c:pt idx="12" formatCode="[$-409]mmm\-yy;@">
                  <c:v>33269</c:v>
                </c:pt>
                <c:pt idx="24" formatCode="[$-409]mmm\-yy;@">
                  <c:v>33634</c:v>
                </c:pt>
                <c:pt idx="36" formatCode="[$-409]mmm\-yy;@">
                  <c:v>34000</c:v>
                </c:pt>
                <c:pt idx="48" formatCode="[$-409]mmm\-yy;@">
                  <c:v>34365</c:v>
                </c:pt>
                <c:pt idx="60" formatCode="[$-409]mmm\-yy;@">
                  <c:v>34730</c:v>
                </c:pt>
                <c:pt idx="72" formatCode="[$-409]mmm\-yy;@">
                  <c:v>35095</c:v>
                </c:pt>
                <c:pt idx="84" formatCode="[$-409]mmm\-yy;@">
                  <c:v>35461</c:v>
                </c:pt>
                <c:pt idx="96" formatCode="[$-409]mmm\-yy;@">
                  <c:v>35826</c:v>
                </c:pt>
                <c:pt idx="108" formatCode="[$-409]mmm\-yy;@">
                  <c:v>36191</c:v>
                </c:pt>
                <c:pt idx="120" formatCode="[$-409]mmm\-yy;@">
                  <c:v>36556</c:v>
                </c:pt>
                <c:pt idx="132" formatCode="[$-409]mmm\-yy;@">
                  <c:v>36922</c:v>
                </c:pt>
                <c:pt idx="144" formatCode="[$-409]mmm\-yy;@">
                  <c:v>37287</c:v>
                </c:pt>
                <c:pt idx="156" formatCode="[$-409]mmm\-yy;@">
                  <c:v>37652</c:v>
                </c:pt>
                <c:pt idx="168" formatCode="[$-409]mmm\-yy;@">
                  <c:v>38017</c:v>
                </c:pt>
                <c:pt idx="180" formatCode="[$-409]mmm\-yy;@">
                  <c:v>38383</c:v>
                </c:pt>
                <c:pt idx="192" formatCode="[$-409]mmm\-yy;@">
                  <c:v>38748</c:v>
                </c:pt>
                <c:pt idx="204" formatCode="[$-409]mmm\-yy;@">
                  <c:v>39113</c:v>
                </c:pt>
                <c:pt idx="216" formatCode="[$-409]mmm\-yy;@">
                  <c:v>39478</c:v>
                </c:pt>
                <c:pt idx="228" formatCode="[$-409]mmm\-yy;@">
                  <c:v>39844</c:v>
                </c:pt>
                <c:pt idx="240" formatCode="[$-409]mmm\-yy;@">
                  <c:v>40209</c:v>
                </c:pt>
                <c:pt idx="252" formatCode="[$-409]mmm\-yy;@">
                  <c:v>40574</c:v>
                </c:pt>
                <c:pt idx="264" formatCode="[$-409]mmm\-yy;@">
                  <c:v>40938</c:v>
                </c:pt>
                <c:pt idx="276" formatCode="[$-409]mmm\-yy;@">
                  <c:v>41305</c:v>
                </c:pt>
                <c:pt idx="288" formatCode="[$-409]mmm\-yy;@">
                  <c:v>41670</c:v>
                </c:pt>
                <c:pt idx="299" formatCode="[$-409]mmm\-yy;@">
                  <c:v>42004</c:v>
                </c:pt>
              </c:numCache>
            </c:numRef>
          </c:cat>
          <c:val>
            <c:numRef>
              <c:f>Sheet1!$B$2:$B$301</c:f>
              <c:numCache>
                <c:formatCode>0.00</c:formatCode>
                <c:ptCount val="300"/>
                <c:pt idx="0">
                  <c:v>61.5</c:v>
                </c:pt>
                <c:pt idx="1">
                  <c:v>62.07</c:v>
                </c:pt>
                <c:pt idx="2">
                  <c:v>62.4</c:v>
                </c:pt>
                <c:pt idx="3">
                  <c:v>62.32</c:v>
                </c:pt>
                <c:pt idx="4">
                  <c:v>62.44</c:v>
                </c:pt>
                <c:pt idx="5">
                  <c:v>62.64</c:v>
                </c:pt>
                <c:pt idx="6">
                  <c:v>62.55</c:v>
                </c:pt>
                <c:pt idx="7">
                  <c:v>62.73</c:v>
                </c:pt>
                <c:pt idx="8">
                  <c:v>62.85</c:v>
                </c:pt>
                <c:pt idx="9">
                  <c:v>62.38</c:v>
                </c:pt>
                <c:pt idx="10">
                  <c:v>61.62</c:v>
                </c:pt>
                <c:pt idx="11">
                  <c:v>61.19</c:v>
                </c:pt>
                <c:pt idx="12">
                  <c:v>60.92</c:v>
                </c:pt>
                <c:pt idx="13">
                  <c:v>60.53</c:v>
                </c:pt>
                <c:pt idx="14">
                  <c:v>60.22</c:v>
                </c:pt>
                <c:pt idx="15">
                  <c:v>60.32</c:v>
                </c:pt>
                <c:pt idx="16">
                  <c:v>60.92</c:v>
                </c:pt>
                <c:pt idx="17">
                  <c:v>61.52</c:v>
                </c:pt>
                <c:pt idx="18">
                  <c:v>61.51</c:v>
                </c:pt>
                <c:pt idx="19">
                  <c:v>61.6</c:v>
                </c:pt>
                <c:pt idx="20">
                  <c:v>62.13</c:v>
                </c:pt>
                <c:pt idx="21">
                  <c:v>62</c:v>
                </c:pt>
                <c:pt idx="22">
                  <c:v>61.93</c:v>
                </c:pt>
                <c:pt idx="23">
                  <c:v>61.71</c:v>
                </c:pt>
                <c:pt idx="24">
                  <c:v>61.32</c:v>
                </c:pt>
                <c:pt idx="25">
                  <c:v>61.8</c:v>
                </c:pt>
                <c:pt idx="26">
                  <c:v>62.29</c:v>
                </c:pt>
                <c:pt idx="27">
                  <c:v>62.73</c:v>
                </c:pt>
                <c:pt idx="28">
                  <c:v>62.96</c:v>
                </c:pt>
                <c:pt idx="29">
                  <c:v>62.95</c:v>
                </c:pt>
                <c:pt idx="30">
                  <c:v>63.5</c:v>
                </c:pt>
                <c:pt idx="31">
                  <c:v>63.18</c:v>
                </c:pt>
                <c:pt idx="32">
                  <c:v>63.31</c:v>
                </c:pt>
                <c:pt idx="33">
                  <c:v>63.81</c:v>
                </c:pt>
                <c:pt idx="34">
                  <c:v>64.08</c:v>
                </c:pt>
                <c:pt idx="35">
                  <c:v>64.09</c:v>
                </c:pt>
                <c:pt idx="36">
                  <c:v>64.41</c:v>
                </c:pt>
                <c:pt idx="37">
                  <c:v>64.650000000000006</c:v>
                </c:pt>
                <c:pt idx="38">
                  <c:v>64.62</c:v>
                </c:pt>
                <c:pt idx="39">
                  <c:v>64.819999999999993</c:v>
                </c:pt>
                <c:pt idx="40">
                  <c:v>64.59</c:v>
                </c:pt>
                <c:pt idx="41">
                  <c:v>64.72</c:v>
                </c:pt>
                <c:pt idx="42">
                  <c:v>64.92</c:v>
                </c:pt>
                <c:pt idx="43">
                  <c:v>64.900000000000006</c:v>
                </c:pt>
                <c:pt idx="44">
                  <c:v>65.2</c:v>
                </c:pt>
                <c:pt idx="45">
                  <c:v>65.680000000000007</c:v>
                </c:pt>
                <c:pt idx="46">
                  <c:v>65.95</c:v>
                </c:pt>
                <c:pt idx="47">
                  <c:v>66.28</c:v>
                </c:pt>
                <c:pt idx="48">
                  <c:v>66.55</c:v>
                </c:pt>
                <c:pt idx="49">
                  <c:v>66.58</c:v>
                </c:pt>
                <c:pt idx="50">
                  <c:v>67.27</c:v>
                </c:pt>
                <c:pt idx="51">
                  <c:v>67.62</c:v>
                </c:pt>
                <c:pt idx="52">
                  <c:v>67.989999999999995</c:v>
                </c:pt>
                <c:pt idx="53">
                  <c:v>68.45</c:v>
                </c:pt>
                <c:pt idx="54">
                  <c:v>68.55</c:v>
                </c:pt>
                <c:pt idx="55">
                  <c:v>68.94</c:v>
                </c:pt>
                <c:pt idx="56">
                  <c:v>69.16</c:v>
                </c:pt>
                <c:pt idx="57">
                  <c:v>69.77</c:v>
                </c:pt>
                <c:pt idx="58">
                  <c:v>70.209999999999994</c:v>
                </c:pt>
                <c:pt idx="59">
                  <c:v>70.95</c:v>
                </c:pt>
                <c:pt idx="60">
                  <c:v>71.08</c:v>
                </c:pt>
                <c:pt idx="61">
                  <c:v>71.040000000000006</c:v>
                </c:pt>
                <c:pt idx="62">
                  <c:v>71.150000000000006</c:v>
                </c:pt>
                <c:pt idx="63">
                  <c:v>71.12</c:v>
                </c:pt>
                <c:pt idx="64">
                  <c:v>71.3</c:v>
                </c:pt>
                <c:pt idx="65">
                  <c:v>71.569999999999993</c:v>
                </c:pt>
                <c:pt idx="66">
                  <c:v>71.290000000000006</c:v>
                </c:pt>
                <c:pt idx="67">
                  <c:v>72.23</c:v>
                </c:pt>
                <c:pt idx="68">
                  <c:v>72.5</c:v>
                </c:pt>
                <c:pt idx="69">
                  <c:v>72.37</c:v>
                </c:pt>
                <c:pt idx="70">
                  <c:v>72.56</c:v>
                </c:pt>
                <c:pt idx="71">
                  <c:v>72.84</c:v>
                </c:pt>
                <c:pt idx="72">
                  <c:v>72.36</c:v>
                </c:pt>
                <c:pt idx="73">
                  <c:v>73.510000000000005</c:v>
                </c:pt>
                <c:pt idx="74">
                  <c:v>73.400000000000006</c:v>
                </c:pt>
                <c:pt idx="75">
                  <c:v>74.010000000000005</c:v>
                </c:pt>
                <c:pt idx="76">
                  <c:v>74.53</c:v>
                </c:pt>
                <c:pt idx="77">
                  <c:v>75.19</c:v>
                </c:pt>
                <c:pt idx="78">
                  <c:v>75.09</c:v>
                </c:pt>
                <c:pt idx="79">
                  <c:v>75.58</c:v>
                </c:pt>
                <c:pt idx="80">
                  <c:v>75.98</c:v>
                </c:pt>
                <c:pt idx="81">
                  <c:v>75.989999999999995</c:v>
                </c:pt>
                <c:pt idx="82">
                  <c:v>76.61</c:v>
                </c:pt>
                <c:pt idx="83">
                  <c:v>77.099999999999994</c:v>
                </c:pt>
                <c:pt idx="84">
                  <c:v>77.19</c:v>
                </c:pt>
                <c:pt idx="85">
                  <c:v>78.13</c:v>
                </c:pt>
                <c:pt idx="86">
                  <c:v>78.73</c:v>
                </c:pt>
                <c:pt idx="87">
                  <c:v>78.760000000000005</c:v>
                </c:pt>
                <c:pt idx="88">
                  <c:v>79.3</c:v>
                </c:pt>
                <c:pt idx="89">
                  <c:v>79.66</c:v>
                </c:pt>
                <c:pt idx="90">
                  <c:v>80.150000000000006</c:v>
                </c:pt>
                <c:pt idx="91">
                  <c:v>81.209999999999994</c:v>
                </c:pt>
                <c:pt idx="92">
                  <c:v>81.92</c:v>
                </c:pt>
                <c:pt idx="93">
                  <c:v>82.48</c:v>
                </c:pt>
                <c:pt idx="94">
                  <c:v>83.21</c:v>
                </c:pt>
                <c:pt idx="95">
                  <c:v>83.51</c:v>
                </c:pt>
                <c:pt idx="96">
                  <c:v>83.92</c:v>
                </c:pt>
                <c:pt idx="97">
                  <c:v>84</c:v>
                </c:pt>
                <c:pt idx="98">
                  <c:v>84.05</c:v>
                </c:pt>
                <c:pt idx="99">
                  <c:v>84.37</c:v>
                </c:pt>
                <c:pt idx="100">
                  <c:v>84.94</c:v>
                </c:pt>
                <c:pt idx="101">
                  <c:v>84.44</c:v>
                </c:pt>
                <c:pt idx="102">
                  <c:v>84.08</c:v>
                </c:pt>
                <c:pt idx="103">
                  <c:v>85.87</c:v>
                </c:pt>
                <c:pt idx="104">
                  <c:v>85.59</c:v>
                </c:pt>
                <c:pt idx="105">
                  <c:v>86.27</c:v>
                </c:pt>
                <c:pt idx="106">
                  <c:v>86.19</c:v>
                </c:pt>
                <c:pt idx="107">
                  <c:v>86.5</c:v>
                </c:pt>
                <c:pt idx="108">
                  <c:v>86.89</c:v>
                </c:pt>
                <c:pt idx="109">
                  <c:v>87.26</c:v>
                </c:pt>
                <c:pt idx="110">
                  <c:v>87.45</c:v>
                </c:pt>
                <c:pt idx="111">
                  <c:v>87.65</c:v>
                </c:pt>
                <c:pt idx="112">
                  <c:v>88.3</c:v>
                </c:pt>
                <c:pt idx="113">
                  <c:v>88.13</c:v>
                </c:pt>
                <c:pt idx="114">
                  <c:v>88.73</c:v>
                </c:pt>
                <c:pt idx="115">
                  <c:v>89.1</c:v>
                </c:pt>
                <c:pt idx="116">
                  <c:v>88.86</c:v>
                </c:pt>
                <c:pt idx="117">
                  <c:v>89.99</c:v>
                </c:pt>
                <c:pt idx="118">
                  <c:v>90.44</c:v>
                </c:pt>
                <c:pt idx="119">
                  <c:v>91.16</c:v>
                </c:pt>
                <c:pt idx="120">
                  <c:v>91.23</c:v>
                </c:pt>
                <c:pt idx="121">
                  <c:v>91.58</c:v>
                </c:pt>
                <c:pt idx="122">
                  <c:v>91.94</c:v>
                </c:pt>
                <c:pt idx="123">
                  <c:v>92.52</c:v>
                </c:pt>
                <c:pt idx="124">
                  <c:v>92.66</c:v>
                </c:pt>
                <c:pt idx="125">
                  <c:v>92.71</c:v>
                </c:pt>
                <c:pt idx="126">
                  <c:v>92.5</c:v>
                </c:pt>
                <c:pt idx="127">
                  <c:v>92.25</c:v>
                </c:pt>
                <c:pt idx="128">
                  <c:v>92.7</c:v>
                </c:pt>
                <c:pt idx="129">
                  <c:v>92.28</c:v>
                </c:pt>
                <c:pt idx="130">
                  <c:v>92.27</c:v>
                </c:pt>
                <c:pt idx="131">
                  <c:v>91.98</c:v>
                </c:pt>
                <c:pt idx="132">
                  <c:v>91.32</c:v>
                </c:pt>
                <c:pt idx="133">
                  <c:v>90.77</c:v>
                </c:pt>
                <c:pt idx="134">
                  <c:v>90.52</c:v>
                </c:pt>
                <c:pt idx="135">
                  <c:v>90.27</c:v>
                </c:pt>
                <c:pt idx="136">
                  <c:v>89.61</c:v>
                </c:pt>
                <c:pt idx="137">
                  <c:v>89.01</c:v>
                </c:pt>
                <c:pt idx="138">
                  <c:v>88.62</c:v>
                </c:pt>
                <c:pt idx="139">
                  <c:v>88.39</c:v>
                </c:pt>
                <c:pt idx="140">
                  <c:v>88.11</c:v>
                </c:pt>
                <c:pt idx="141">
                  <c:v>87.67</c:v>
                </c:pt>
                <c:pt idx="142">
                  <c:v>87.2</c:v>
                </c:pt>
                <c:pt idx="143">
                  <c:v>87.22</c:v>
                </c:pt>
                <c:pt idx="144">
                  <c:v>87.76</c:v>
                </c:pt>
                <c:pt idx="145">
                  <c:v>87.72</c:v>
                </c:pt>
                <c:pt idx="146">
                  <c:v>88.37</c:v>
                </c:pt>
                <c:pt idx="147">
                  <c:v>88.74</c:v>
                </c:pt>
                <c:pt idx="148">
                  <c:v>89.2</c:v>
                </c:pt>
                <c:pt idx="149">
                  <c:v>90.07</c:v>
                </c:pt>
                <c:pt idx="150">
                  <c:v>89.77</c:v>
                </c:pt>
                <c:pt idx="151">
                  <c:v>89.9</c:v>
                </c:pt>
                <c:pt idx="152">
                  <c:v>89.94</c:v>
                </c:pt>
                <c:pt idx="153">
                  <c:v>89.64</c:v>
                </c:pt>
                <c:pt idx="154">
                  <c:v>90.14</c:v>
                </c:pt>
                <c:pt idx="155">
                  <c:v>89.73</c:v>
                </c:pt>
                <c:pt idx="156">
                  <c:v>90.36</c:v>
                </c:pt>
                <c:pt idx="157">
                  <c:v>90.69</c:v>
                </c:pt>
                <c:pt idx="158">
                  <c:v>90.51</c:v>
                </c:pt>
                <c:pt idx="159">
                  <c:v>89.77</c:v>
                </c:pt>
                <c:pt idx="160">
                  <c:v>89.76</c:v>
                </c:pt>
                <c:pt idx="161">
                  <c:v>89.77</c:v>
                </c:pt>
                <c:pt idx="162">
                  <c:v>90.08</c:v>
                </c:pt>
                <c:pt idx="163">
                  <c:v>89.97</c:v>
                </c:pt>
                <c:pt idx="164">
                  <c:v>90.52</c:v>
                </c:pt>
                <c:pt idx="165">
                  <c:v>90.49</c:v>
                </c:pt>
                <c:pt idx="166">
                  <c:v>91.17</c:v>
                </c:pt>
                <c:pt idx="167">
                  <c:v>91.1</c:v>
                </c:pt>
                <c:pt idx="168">
                  <c:v>91.36</c:v>
                </c:pt>
                <c:pt idx="169">
                  <c:v>91.88</c:v>
                </c:pt>
                <c:pt idx="170">
                  <c:v>91.39</c:v>
                </c:pt>
                <c:pt idx="171">
                  <c:v>91.76</c:v>
                </c:pt>
                <c:pt idx="172">
                  <c:v>92.43</c:v>
                </c:pt>
                <c:pt idx="173">
                  <c:v>91.7</c:v>
                </c:pt>
                <c:pt idx="174">
                  <c:v>92.41</c:v>
                </c:pt>
                <c:pt idx="175">
                  <c:v>92.58</c:v>
                </c:pt>
                <c:pt idx="176">
                  <c:v>92.62</c:v>
                </c:pt>
                <c:pt idx="177">
                  <c:v>93.5</c:v>
                </c:pt>
                <c:pt idx="178">
                  <c:v>93.69</c:v>
                </c:pt>
                <c:pt idx="179">
                  <c:v>94.32</c:v>
                </c:pt>
                <c:pt idx="180">
                  <c:v>94.71</c:v>
                </c:pt>
                <c:pt idx="181">
                  <c:v>95.3</c:v>
                </c:pt>
                <c:pt idx="182">
                  <c:v>95.24</c:v>
                </c:pt>
                <c:pt idx="183">
                  <c:v>95.33</c:v>
                </c:pt>
                <c:pt idx="184">
                  <c:v>95.5</c:v>
                </c:pt>
                <c:pt idx="185">
                  <c:v>95.9</c:v>
                </c:pt>
                <c:pt idx="186">
                  <c:v>95.77</c:v>
                </c:pt>
                <c:pt idx="187">
                  <c:v>95.89</c:v>
                </c:pt>
                <c:pt idx="188">
                  <c:v>94.02</c:v>
                </c:pt>
                <c:pt idx="189">
                  <c:v>95.18</c:v>
                </c:pt>
                <c:pt idx="190">
                  <c:v>96.11</c:v>
                </c:pt>
                <c:pt idx="191">
                  <c:v>96.66</c:v>
                </c:pt>
                <c:pt idx="192">
                  <c:v>96.75</c:v>
                </c:pt>
                <c:pt idx="193">
                  <c:v>96.83</c:v>
                </c:pt>
                <c:pt idx="194">
                  <c:v>97.07</c:v>
                </c:pt>
                <c:pt idx="195">
                  <c:v>97.45</c:v>
                </c:pt>
                <c:pt idx="196">
                  <c:v>97.34</c:v>
                </c:pt>
                <c:pt idx="197">
                  <c:v>97.72</c:v>
                </c:pt>
                <c:pt idx="198">
                  <c:v>97.76</c:v>
                </c:pt>
                <c:pt idx="199">
                  <c:v>97.97</c:v>
                </c:pt>
                <c:pt idx="200">
                  <c:v>97.84</c:v>
                </c:pt>
                <c:pt idx="201">
                  <c:v>97.75</c:v>
                </c:pt>
                <c:pt idx="202">
                  <c:v>97.63</c:v>
                </c:pt>
                <c:pt idx="203">
                  <c:v>98.63</c:v>
                </c:pt>
                <c:pt idx="204">
                  <c:v>98.16</c:v>
                </c:pt>
                <c:pt idx="205">
                  <c:v>99.26</c:v>
                </c:pt>
                <c:pt idx="206">
                  <c:v>99.33</c:v>
                </c:pt>
                <c:pt idx="207">
                  <c:v>100.05</c:v>
                </c:pt>
                <c:pt idx="208">
                  <c:v>100.11</c:v>
                </c:pt>
                <c:pt idx="209">
                  <c:v>100.12</c:v>
                </c:pt>
                <c:pt idx="210">
                  <c:v>100.14</c:v>
                </c:pt>
                <c:pt idx="211">
                  <c:v>100.27</c:v>
                </c:pt>
                <c:pt idx="212">
                  <c:v>100.71</c:v>
                </c:pt>
                <c:pt idx="213">
                  <c:v>100.22</c:v>
                </c:pt>
                <c:pt idx="214">
                  <c:v>100.81</c:v>
                </c:pt>
                <c:pt idx="215">
                  <c:v>100.82</c:v>
                </c:pt>
                <c:pt idx="216">
                  <c:v>100.5</c:v>
                </c:pt>
                <c:pt idx="217">
                  <c:v>100.3</c:v>
                </c:pt>
                <c:pt idx="218">
                  <c:v>100.01</c:v>
                </c:pt>
                <c:pt idx="219">
                  <c:v>99.23</c:v>
                </c:pt>
                <c:pt idx="220">
                  <c:v>98.77</c:v>
                </c:pt>
                <c:pt idx="221">
                  <c:v>98.56</c:v>
                </c:pt>
                <c:pt idx="222">
                  <c:v>98.12</c:v>
                </c:pt>
                <c:pt idx="223">
                  <c:v>96.55</c:v>
                </c:pt>
                <c:pt idx="224">
                  <c:v>92.48</c:v>
                </c:pt>
                <c:pt idx="225">
                  <c:v>93.25</c:v>
                </c:pt>
                <c:pt idx="226">
                  <c:v>92.16</c:v>
                </c:pt>
                <c:pt idx="227">
                  <c:v>89.56</c:v>
                </c:pt>
                <c:pt idx="228">
                  <c:v>87.59</c:v>
                </c:pt>
                <c:pt idx="229">
                  <c:v>86.99</c:v>
                </c:pt>
                <c:pt idx="230">
                  <c:v>85.65</c:v>
                </c:pt>
                <c:pt idx="231">
                  <c:v>84.93</c:v>
                </c:pt>
                <c:pt idx="232">
                  <c:v>84.07</c:v>
                </c:pt>
                <c:pt idx="233">
                  <c:v>83.76</c:v>
                </c:pt>
                <c:pt idx="234">
                  <c:v>84.48</c:v>
                </c:pt>
                <c:pt idx="235">
                  <c:v>85.37</c:v>
                </c:pt>
                <c:pt idx="236">
                  <c:v>85.95</c:v>
                </c:pt>
                <c:pt idx="237">
                  <c:v>86.22</c:v>
                </c:pt>
                <c:pt idx="238">
                  <c:v>86.64</c:v>
                </c:pt>
                <c:pt idx="239">
                  <c:v>87.04</c:v>
                </c:pt>
                <c:pt idx="240">
                  <c:v>87.96</c:v>
                </c:pt>
                <c:pt idx="241">
                  <c:v>88.3</c:v>
                </c:pt>
                <c:pt idx="242">
                  <c:v>88.97</c:v>
                </c:pt>
                <c:pt idx="243">
                  <c:v>89.27</c:v>
                </c:pt>
                <c:pt idx="244">
                  <c:v>90.68</c:v>
                </c:pt>
                <c:pt idx="245">
                  <c:v>90.87</c:v>
                </c:pt>
                <c:pt idx="246">
                  <c:v>91.41</c:v>
                </c:pt>
                <c:pt idx="247">
                  <c:v>91.65</c:v>
                </c:pt>
                <c:pt idx="248">
                  <c:v>91.88</c:v>
                </c:pt>
                <c:pt idx="249">
                  <c:v>91.57</c:v>
                </c:pt>
                <c:pt idx="250">
                  <c:v>91.82</c:v>
                </c:pt>
                <c:pt idx="251">
                  <c:v>92.72</c:v>
                </c:pt>
                <c:pt idx="252">
                  <c:v>92.61</c:v>
                </c:pt>
                <c:pt idx="253">
                  <c:v>92.17</c:v>
                </c:pt>
                <c:pt idx="254">
                  <c:v>93.11</c:v>
                </c:pt>
                <c:pt idx="255">
                  <c:v>92.58</c:v>
                </c:pt>
                <c:pt idx="256">
                  <c:v>92.91</c:v>
                </c:pt>
                <c:pt idx="257">
                  <c:v>93.08</c:v>
                </c:pt>
                <c:pt idx="258">
                  <c:v>93.61</c:v>
                </c:pt>
                <c:pt idx="259">
                  <c:v>94.12</c:v>
                </c:pt>
                <c:pt idx="260">
                  <c:v>94.22</c:v>
                </c:pt>
                <c:pt idx="261">
                  <c:v>94.75</c:v>
                </c:pt>
                <c:pt idx="262">
                  <c:v>94.96</c:v>
                </c:pt>
                <c:pt idx="263">
                  <c:v>95.52</c:v>
                </c:pt>
                <c:pt idx="264">
                  <c:v>96.2</c:v>
                </c:pt>
                <c:pt idx="265">
                  <c:v>96.67</c:v>
                </c:pt>
                <c:pt idx="266">
                  <c:v>96.14</c:v>
                </c:pt>
                <c:pt idx="267">
                  <c:v>96.86</c:v>
                </c:pt>
                <c:pt idx="268">
                  <c:v>97.1</c:v>
                </c:pt>
                <c:pt idx="269">
                  <c:v>97.13</c:v>
                </c:pt>
                <c:pt idx="270">
                  <c:v>97.56</c:v>
                </c:pt>
                <c:pt idx="271">
                  <c:v>96.79</c:v>
                </c:pt>
                <c:pt idx="272">
                  <c:v>96.95</c:v>
                </c:pt>
                <c:pt idx="273">
                  <c:v>96.84</c:v>
                </c:pt>
                <c:pt idx="274">
                  <c:v>98.11</c:v>
                </c:pt>
                <c:pt idx="275">
                  <c:v>98.15</c:v>
                </c:pt>
                <c:pt idx="276">
                  <c:v>98.17</c:v>
                </c:pt>
                <c:pt idx="277">
                  <c:v>98.83</c:v>
                </c:pt>
                <c:pt idx="278">
                  <c:v>99.08</c:v>
                </c:pt>
                <c:pt idx="279">
                  <c:v>98.8</c:v>
                </c:pt>
                <c:pt idx="280">
                  <c:v>98.96</c:v>
                </c:pt>
                <c:pt idx="281">
                  <c:v>99.16</c:v>
                </c:pt>
                <c:pt idx="282">
                  <c:v>99.01</c:v>
                </c:pt>
                <c:pt idx="283">
                  <c:v>99.47</c:v>
                </c:pt>
                <c:pt idx="284">
                  <c:v>100.12</c:v>
                </c:pt>
                <c:pt idx="285">
                  <c:v>100.4</c:v>
                </c:pt>
                <c:pt idx="286">
                  <c:v>101.5</c:v>
                </c:pt>
                <c:pt idx="287">
                  <c:v>101.8</c:v>
                </c:pt>
                <c:pt idx="288">
                  <c:v>101.31</c:v>
                </c:pt>
                <c:pt idx="289">
                  <c:v>102.26</c:v>
                </c:pt>
                <c:pt idx="290">
                  <c:v>103.11</c:v>
                </c:pt>
                <c:pt idx="291">
                  <c:v>103.19</c:v>
                </c:pt>
                <c:pt idx="292">
                  <c:v>103.68</c:v>
                </c:pt>
                <c:pt idx="293">
                  <c:v>104.11</c:v>
                </c:pt>
                <c:pt idx="294">
                  <c:v>104.45</c:v>
                </c:pt>
                <c:pt idx="295">
                  <c:v>104.34</c:v>
                </c:pt>
                <c:pt idx="296">
                  <c:v>105.26</c:v>
                </c:pt>
                <c:pt idx="297">
                  <c:v>105.33</c:v>
                </c:pt>
                <c:pt idx="298">
                  <c:v>106.66</c:v>
                </c:pt>
                <c:pt idx="299">
                  <c:v>106.51</c:v>
                </c:pt>
              </c:numCache>
            </c:numRef>
          </c:val>
          <c:smooth val="0"/>
        </c:ser>
        <c:dLbls>
          <c:showLegendKey val="0"/>
          <c:showVal val="0"/>
          <c:showCatName val="0"/>
          <c:showSerName val="0"/>
          <c:showPercent val="0"/>
          <c:showBubbleSize val="0"/>
        </c:dLbls>
        <c:marker val="1"/>
        <c:smooth val="0"/>
        <c:axId val="159417808"/>
        <c:axId val="159413888"/>
      </c:lineChart>
      <c:catAx>
        <c:axId val="159417808"/>
        <c:scaling>
          <c:orientation val="minMax"/>
        </c:scaling>
        <c:delete val="0"/>
        <c:axPos val="b"/>
        <c:numFmt formatCode="[$-409]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9413888"/>
        <c:crosses val="autoZero"/>
        <c:auto val="0"/>
        <c:lblAlgn val="ctr"/>
        <c:lblOffset val="100"/>
        <c:noMultiLvlLbl val="0"/>
      </c:catAx>
      <c:valAx>
        <c:axId val="1594138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9417808"/>
        <c:crosses val="autoZero"/>
        <c:crossBetween val="between"/>
      </c:valAx>
      <c:valAx>
        <c:axId val="159418592"/>
        <c:scaling>
          <c:orientation val="minMax"/>
          <c:max val="1"/>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9414672"/>
        <c:crosses val="max"/>
        <c:crossBetween val="between"/>
      </c:valAx>
      <c:catAx>
        <c:axId val="159414672"/>
        <c:scaling>
          <c:orientation val="minMax"/>
        </c:scaling>
        <c:delete val="1"/>
        <c:axPos val="b"/>
        <c:numFmt formatCode="General" sourceLinked="1"/>
        <c:majorTickMark val="out"/>
        <c:minorTickMark val="none"/>
        <c:tickLblPos val="nextTo"/>
        <c:crossAx val="159418592"/>
        <c:crosses val="autoZero"/>
        <c:auto val="1"/>
        <c:lblAlgn val="ctr"/>
        <c:lblOffset val="100"/>
        <c:noMultiLvlLbl val="0"/>
      </c:catAx>
      <c:spPr>
        <a:noFill/>
        <a:ln>
          <a:noFill/>
        </a:ln>
        <a:effectLst/>
      </c:spPr>
    </c:plotArea>
    <c:legend>
      <c:legendPos val="b"/>
      <c:legendEntry>
        <c:idx val="1"/>
        <c:delete val="1"/>
      </c:legendEntry>
      <c:layout>
        <c:manualLayout>
          <c:xMode val="edge"/>
          <c:yMode val="edge"/>
          <c:x val="0.20377845382963497"/>
          <c:y val="0.55186097440944881"/>
          <c:w val="0.13183691243140061"/>
          <c:h val="6.376402559055117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285880770134262E-2"/>
          <c:y val="8.964486338373738E-2"/>
          <c:w val="0.92807424593967514"/>
          <c:h val="0.79952338027496361"/>
        </c:manualLayout>
      </c:layout>
      <c:barChart>
        <c:barDir val="col"/>
        <c:grouping val="clustered"/>
        <c:varyColors val="0"/>
        <c:ser>
          <c:idx val="1"/>
          <c:order val="0"/>
          <c:tx>
            <c:strRef>
              <c:f>Sheet1!$A$2</c:f>
              <c:strCache>
                <c:ptCount val="1"/>
                <c:pt idx="0">
                  <c:v>Loss Reserve to Surplus Ratio</c:v>
                </c:pt>
              </c:strCache>
            </c:strRef>
          </c:tx>
          <c:spPr>
            <a:solidFill>
              <a:srgbClr val="225A7A"/>
            </a:solidFill>
          </c:spPr>
          <c:invertIfNegative val="0"/>
          <c:dLbls>
            <c:numFmt formatCode="#,##0.0" sourceLinked="0"/>
            <c:spPr>
              <a:noFill/>
              <a:ln>
                <a:noFill/>
              </a:ln>
              <a:effectLst/>
            </c:spPr>
            <c:txPr>
              <a:bodyPr rot="-5400000" wrap="square" lIns="38100" tIns="19050" rIns="38100" bIns="19050" anchor="ctr">
                <a:spAutoFit/>
              </a:bodyPr>
              <a:lstStyle/>
              <a:p>
                <a:pPr>
                  <a:defRPr sz="1200" b="1" i="0" baseline="0">
                    <a:solidFill>
                      <a:schemeClr val="tx1"/>
                    </a:solidFill>
                  </a:defRPr>
                </a:pPr>
                <a:endParaRPr lang="en-US"/>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numRef>
              <c:f>Sheet1!$C$1:$AT$1</c:f>
              <c:numCache>
                <c:formatCode>General</c:formatCode>
                <c:ptCount val="44"/>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pt idx="37">
                  <c:v>2008</c:v>
                </c:pt>
                <c:pt idx="38">
                  <c:v>2009</c:v>
                </c:pt>
                <c:pt idx="39">
                  <c:v>2010</c:v>
                </c:pt>
                <c:pt idx="40">
                  <c:v>2011</c:v>
                </c:pt>
                <c:pt idx="41">
                  <c:v>2012</c:v>
                </c:pt>
                <c:pt idx="42">
                  <c:v>2013</c:v>
                </c:pt>
                <c:pt idx="43">
                  <c:v>2014</c:v>
                </c:pt>
              </c:numCache>
            </c:numRef>
          </c:cat>
          <c:val>
            <c:numRef>
              <c:f>Sheet1!$C$2:$AT$2</c:f>
              <c:numCache>
                <c:formatCode>General</c:formatCode>
                <c:ptCount val="44"/>
                <c:pt idx="0">
                  <c:v>1.2</c:v>
                </c:pt>
                <c:pt idx="1">
                  <c:v>1.1000000000000001</c:v>
                </c:pt>
                <c:pt idx="2">
                  <c:v>1.4</c:v>
                </c:pt>
                <c:pt idx="3">
                  <c:v>2.1</c:v>
                </c:pt>
                <c:pt idx="4">
                  <c:v>2</c:v>
                </c:pt>
                <c:pt idx="5">
                  <c:v>1.9</c:v>
                </c:pt>
                <c:pt idx="6">
                  <c:v>1.9</c:v>
                </c:pt>
                <c:pt idx="7">
                  <c:v>1.9</c:v>
                </c:pt>
                <c:pt idx="8">
                  <c:v>1.9</c:v>
                </c:pt>
                <c:pt idx="9">
                  <c:v>1.8</c:v>
                </c:pt>
                <c:pt idx="10">
                  <c:v>1.9</c:v>
                </c:pt>
                <c:pt idx="11">
                  <c:v>1.9</c:v>
                </c:pt>
                <c:pt idx="12">
                  <c:v>1.9</c:v>
                </c:pt>
                <c:pt idx="13">
                  <c:v>2.1</c:v>
                </c:pt>
                <c:pt idx="14">
                  <c:v>2</c:v>
                </c:pt>
                <c:pt idx="15">
                  <c:v>2</c:v>
                </c:pt>
                <c:pt idx="16">
                  <c:v>2.1</c:v>
                </c:pt>
                <c:pt idx="17">
                  <c:v>2</c:v>
                </c:pt>
                <c:pt idx="18">
                  <c:v>2</c:v>
                </c:pt>
                <c:pt idx="19">
                  <c:v>2.1</c:v>
                </c:pt>
                <c:pt idx="20">
                  <c:v>1.9</c:v>
                </c:pt>
                <c:pt idx="21">
                  <c:v>2</c:v>
                </c:pt>
                <c:pt idx="22">
                  <c:v>1.8</c:v>
                </c:pt>
                <c:pt idx="23">
                  <c:v>1.8</c:v>
                </c:pt>
                <c:pt idx="24">
                  <c:v>1.6</c:v>
                </c:pt>
                <c:pt idx="25">
                  <c:v>1.4</c:v>
                </c:pt>
                <c:pt idx="26">
                  <c:v>1.2</c:v>
                </c:pt>
                <c:pt idx="27">
                  <c:v>1.1000000000000001</c:v>
                </c:pt>
                <c:pt idx="28">
                  <c:v>1.1000000000000001</c:v>
                </c:pt>
                <c:pt idx="29">
                  <c:v>1.1000000000000001</c:v>
                </c:pt>
                <c:pt idx="30">
                  <c:v>1.2</c:v>
                </c:pt>
                <c:pt idx="31">
                  <c:v>1.4</c:v>
                </c:pt>
                <c:pt idx="32">
                  <c:v>1.2</c:v>
                </c:pt>
                <c:pt idx="33">
                  <c:v>1.2</c:v>
                </c:pt>
                <c:pt idx="34">
                  <c:v>1.2</c:v>
                </c:pt>
                <c:pt idx="35">
                  <c:v>1.1000000000000001</c:v>
                </c:pt>
                <c:pt idx="36">
                  <c:v>1.1000000000000001</c:v>
                </c:pt>
                <c:pt idx="37">
                  <c:v>1.3</c:v>
                </c:pt>
                <c:pt idx="38">
                  <c:v>1.1000000000000001</c:v>
                </c:pt>
                <c:pt idx="39">
                  <c:v>1</c:v>
                </c:pt>
                <c:pt idx="40">
                  <c:v>1.1000000000000001</c:v>
                </c:pt>
                <c:pt idx="41">
                  <c:v>1</c:v>
                </c:pt>
                <c:pt idx="42">
                  <c:v>0.85311257807011565</c:v>
                </c:pt>
                <c:pt idx="43">
                  <c:v>0.87759955921515809</c:v>
                </c:pt>
              </c:numCache>
            </c:numRef>
          </c:val>
        </c:ser>
        <c:dLbls>
          <c:showLegendKey val="0"/>
          <c:showVal val="0"/>
          <c:showCatName val="0"/>
          <c:showSerName val="0"/>
          <c:showPercent val="0"/>
          <c:showBubbleSize val="0"/>
        </c:dLbls>
        <c:gapWidth val="100"/>
        <c:axId val="143091928"/>
        <c:axId val="143086048"/>
      </c:barChart>
      <c:catAx>
        <c:axId val="143091928"/>
        <c:scaling>
          <c:orientation val="minMax"/>
        </c:scaling>
        <c:delete val="0"/>
        <c:axPos val="b"/>
        <c:numFmt formatCode="General" sourceLinked="1"/>
        <c:majorTickMark val="out"/>
        <c:minorTickMark val="none"/>
        <c:tickLblPos val="nextTo"/>
        <c:spPr>
          <a:ln w="12668">
            <a:solidFill>
              <a:schemeClr val="tx1"/>
            </a:solidFill>
            <a:prstDash val="solid"/>
          </a:ln>
        </c:spPr>
        <c:txPr>
          <a:bodyPr rot="0" vert="horz"/>
          <a:lstStyle/>
          <a:p>
            <a:pPr>
              <a:defRPr sz="1396" b="0" i="0" u="none" strike="noStrike" baseline="0">
                <a:solidFill>
                  <a:schemeClr val="tx1"/>
                </a:solidFill>
                <a:latin typeface="Arial"/>
                <a:ea typeface="Arial"/>
                <a:cs typeface="Arial"/>
              </a:defRPr>
            </a:pPr>
            <a:endParaRPr lang="en-US"/>
          </a:p>
        </c:txPr>
        <c:crossAx val="143086048"/>
        <c:crosses val="autoZero"/>
        <c:auto val="1"/>
        <c:lblAlgn val="ctr"/>
        <c:lblOffset val="20"/>
        <c:noMultiLvlLbl val="0"/>
      </c:catAx>
      <c:valAx>
        <c:axId val="143086048"/>
        <c:scaling>
          <c:orientation val="minMax"/>
        </c:scaling>
        <c:delete val="0"/>
        <c:axPos val="l"/>
        <c:numFmt formatCode="0%" sourceLinked="0"/>
        <c:majorTickMark val="out"/>
        <c:minorTickMark val="none"/>
        <c:tickLblPos val="nextTo"/>
        <c:spPr>
          <a:ln w="3167">
            <a:solidFill>
              <a:schemeClr val="tx1"/>
            </a:solidFill>
            <a:prstDash val="solid"/>
          </a:ln>
        </c:spPr>
        <c:txPr>
          <a:bodyPr rot="0" vert="horz"/>
          <a:lstStyle/>
          <a:p>
            <a:pPr>
              <a:defRPr sz="1396" b="0" i="0" u="none" strike="noStrike" baseline="0">
                <a:solidFill>
                  <a:schemeClr val="tx1"/>
                </a:solidFill>
                <a:latin typeface="Arial"/>
                <a:ea typeface="Arial"/>
                <a:cs typeface="Arial"/>
              </a:defRPr>
            </a:pPr>
            <a:endParaRPr lang="en-US"/>
          </a:p>
        </c:txPr>
        <c:crossAx val="143091928"/>
        <c:crosses val="autoZero"/>
        <c:crossBetween val="between"/>
      </c:valAx>
      <c:spPr>
        <a:noFill/>
        <a:ln w="25336">
          <a:noFill/>
        </a:ln>
      </c:spPr>
    </c:plotArea>
    <c:plotVisOnly val="1"/>
    <c:dispBlanksAs val="gap"/>
    <c:showDLblsOverMax val="0"/>
  </c:chart>
  <c:spPr>
    <a:noFill/>
    <a:ln>
      <a:noFill/>
    </a:ln>
  </c:spPr>
  <c:txPr>
    <a:bodyPr/>
    <a:lstStyle/>
    <a:p>
      <a:pPr>
        <a:defRPr sz="1396" b="0"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085846867749424E-2"/>
          <c:y val="8.66122629288473E-2"/>
          <c:w val="0.92807424593967514"/>
          <c:h val="0.79952338027496361"/>
        </c:manualLayout>
      </c:layout>
      <c:barChart>
        <c:barDir val="col"/>
        <c:grouping val="clustered"/>
        <c:varyColors val="0"/>
        <c:ser>
          <c:idx val="1"/>
          <c:order val="0"/>
          <c:tx>
            <c:strRef>
              <c:f>Sheet1!$A$2</c:f>
              <c:strCache>
                <c:ptCount val="1"/>
                <c:pt idx="0">
                  <c:v>Alt Capital as % of Total</c:v>
                </c:pt>
              </c:strCache>
            </c:strRef>
          </c:tx>
          <c:invertIfNegative val="0"/>
          <c:dLbls>
            <c:spPr>
              <a:noFill/>
              <a:ln w="25349">
                <a:noFill/>
              </a:ln>
            </c:spPr>
            <c:txPr>
              <a:bodyPr wrap="square" lIns="38100" tIns="19050" rIns="38100" bIns="19050" anchor="ctr">
                <a:spAutoFit/>
              </a:bodyPr>
              <a:lstStyle/>
              <a:p>
                <a:pPr>
                  <a:defRPr sz="1593" b="1" i="0" baseline="0">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Sheet1!$B$1:$J$1</c:f>
              <c:numCache>
                <c:formatCode>General</c:formatCode>
                <c:ptCount val="9"/>
                <c:pt idx="0">
                  <c:v>2006</c:v>
                </c:pt>
                <c:pt idx="1">
                  <c:v>2007</c:v>
                </c:pt>
                <c:pt idx="2">
                  <c:v>2008</c:v>
                </c:pt>
                <c:pt idx="3">
                  <c:v>2009</c:v>
                </c:pt>
                <c:pt idx="4">
                  <c:v>2010</c:v>
                </c:pt>
                <c:pt idx="5">
                  <c:v>2011</c:v>
                </c:pt>
                <c:pt idx="6">
                  <c:v>2012</c:v>
                </c:pt>
                <c:pt idx="7">
                  <c:v>2013</c:v>
                </c:pt>
                <c:pt idx="8">
                  <c:v>2014</c:v>
                </c:pt>
              </c:numCache>
            </c:numRef>
          </c:cat>
          <c:val>
            <c:numRef>
              <c:f>Sheet1!$B$2:$J$2</c:f>
              <c:numCache>
                <c:formatCode>0.0%</c:formatCode>
                <c:ptCount val="9"/>
                <c:pt idx="0">
                  <c:v>4.5999999999999999E-2</c:v>
                </c:pt>
                <c:pt idx="1">
                  <c:v>5.7000000000000002E-2</c:v>
                </c:pt>
                <c:pt idx="2">
                  <c:v>5.8999999999999997E-2</c:v>
                </c:pt>
                <c:pt idx="3">
                  <c:v>5.8000000000000003E-2</c:v>
                </c:pt>
                <c:pt idx="4">
                  <c:v>5.3999999999999999E-2</c:v>
                </c:pt>
                <c:pt idx="5">
                  <c:v>6.5000000000000002E-2</c:v>
                </c:pt>
                <c:pt idx="6">
                  <c:v>8.4000000000000005E-2</c:v>
                </c:pt>
                <c:pt idx="7">
                  <c:v>0.10199999999999999</c:v>
                </c:pt>
                <c:pt idx="8">
                  <c:v>0.115</c:v>
                </c:pt>
              </c:numCache>
            </c:numRef>
          </c:val>
        </c:ser>
        <c:dLbls>
          <c:showLegendKey val="0"/>
          <c:showVal val="0"/>
          <c:showCatName val="0"/>
          <c:showSerName val="0"/>
          <c:showPercent val="0"/>
          <c:showBubbleSize val="0"/>
        </c:dLbls>
        <c:gapWidth val="100"/>
        <c:axId val="143086440"/>
        <c:axId val="143092320"/>
      </c:barChart>
      <c:catAx>
        <c:axId val="143086440"/>
        <c:scaling>
          <c:orientation val="minMax"/>
        </c:scaling>
        <c:delete val="0"/>
        <c:axPos val="b"/>
        <c:numFmt formatCode="General" sourceLinked="1"/>
        <c:majorTickMark val="out"/>
        <c:minorTickMark val="none"/>
        <c:tickLblPos val="nextTo"/>
        <c:spPr>
          <a:ln w="12643">
            <a:solidFill>
              <a:schemeClr val="tx1"/>
            </a:solidFill>
            <a:prstDash val="solid"/>
          </a:ln>
        </c:spPr>
        <c:txPr>
          <a:bodyPr rot="0" vert="horz"/>
          <a:lstStyle/>
          <a:p>
            <a:pPr>
              <a:defRPr sz="1393" b="0" i="0" u="none" strike="noStrike" baseline="0">
                <a:solidFill>
                  <a:schemeClr val="tx1"/>
                </a:solidFill>
                <a:latin typeface="Arial"/>
                <a:ea typeface="Arial"/>
                <a:cs typeface="Arial"/>
              </a:defRPr>
            </a:pPr>
            <a:endParaRPr lang="en-US"/>
          </a:p>
        </c:txPr>
        <c:crossAx val="143092320"/>
        <c:crosses val="autoZero"/>
        <c:auto val="1"/>
        <c:lblAlgn val="ctr"/>
        <c:lblOffset val="20"/>
        <c:noMultiLvlLbl val="0"/>
      </c:catAx>
      <c:valAx>
        <c:axId val="143092320"/>
        <c:scaling>
          <c:orientation val="minMax"/>
          <c:max val="0.12000000000000001"/>
        </c:scaling>
        <c:delete val="0"/>
        <c:axPos val="l"/>
        <c:numFmt formatCode="0%" sourceLinked="0"/>
        <c:majorTickMark val="out"/>
        <c:minorTickMark val="none"/>
        <c:tickLblPos val="nextTo"/>
        <c:spPr>
          <a:ln w="3161">
            <a:solidFill>
              <a:schemeClr val="tx1"/>
            </a:solidFill>
            <a:prstDash val="solid"/>
          </a:ln>
        </c:spPr>
        <c:txPr>
          <a:bodyPr rot="0" vert="horz"/>
          <a:lstStyle/>
          <a:p>
            <a:pPr>
              <a:defRPr sz="1393" b="0" i="0" u="none" strike="noStrike" baseline="0">
                <a:solidFill>
                  <a:schemeClr val="tx1"/>
                </a:solidFill>
                <a:latin typeface="Arial"/>
                <a:ea typeface="Arial"/>
                <a:cs typeface="Arial"/>
              </a:defRPr>
            </a:pPr>
            <a:endParaRPr lang="en-US"/>
          </a:p>
        </c:txPr>
        <c:crossAx val="143086440"/>
        <c:crosses val="autoZero"/>
        <c:crossBetween val="between"/>
      </c:valAx>
      <c:spPr>
        <a:noFill/>
        <a:ln w="25349">
          <a:noFill/>
        </a:ln>
      </c:spPr>
    </c:plotArea>
    <c:plotVisOnly val="1"/>
    <c:dispBlanksAs val="gap"/>
    <c:showDLblsOverMax val="0"/>
  </c:chart>
  <c:spPr>
    <a:noFill/>
    <a:ln>
      <a:noFill/>
    </a:ln>
  </c:spPr>
  <c:txPr>
    <a:bodyPr/>
    <a:lstStyle/>
    <a:p>
      <a:pPr>
        <a:defRPr sz="1393" b="0"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9709569014153607E-2"/>
          <c:y val="4.9372015785950109E-2"/>
          <c:w val="0.88938700419456918"/>
          <c:h val="0.76578008466969927"/>
        </c:manualLayout>
      </c:layout>
      <c:barChart>
        <c:barDir val="col"/>
        <c:grouping val="clustered"/>
        <c:varyColors val="0"/>
        <c:ser>
          <c:idx val="0"/>
          <c:order val="0"/>
          <c:tx>
            <c:strRef>
              <c:f>Sheet1!$B$1</c:f>
              <c:strCache>
                <c:ptCount val="1"/>
                <c:pt idx="0">
                  <c:v>New Issuance</c:v>
                </c:pt>
              </c:strCache>
            </c:strRef>
          </c:tx>
          <c:spPr>
            <a:solidFill>
              <a:srgbClr val="225A7A"/>
            </a:solidFill>
            <a:ln w="25355">
              <a:noFill/>
            </a:ln>
          </c:spPr>
          <c:invertIfNegative val="0"/>
          <c:dPt>
            <c:idx val="17"/>
            <c:invertIfNegative val="0"/>
            <c:bubble3D val="0"/>
            <c:spPr>
              <a:solidFill>
                <a:srgbClr val="225A7A"/>
              </a:solidFill>
              <a:ln>
                <a:solidFill>
                  <a:schemeClr val="tx2"/>
                </a:solidFill>
              </a:ln>
              <a:effectLst/>
            </c:spPr>
          </c:dPt>
          <c:dLbls>
            <c:dLbl>
              <c:idx val="7"/>
              <c:layout>
                <c:manualLayout>
                  <c:x val="-1.557632398753894E-3"/>
                  <c:y val="-1.7323514310859624E-2"/>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w="25355">
                <a:noFill/>
              </a:ln>
            </c:spPr>
            <c:txPr>
              <a:bodyPr rot="5400000" spcFirstLastPara="1" vertOverflow="ellipsis" vert="horz" wrap="square" lIns="38100" tIns="19050" rIns="38100" bIns="19050" anchor="ctr" anchorCtr="1">
                <a:spAutoFit/>
              </a:bodyPr>
              <a:lstStyle/>
              <a:p>
                <a:pPr>
                  <a:defRPr sz="1191"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Sheet1!$A$2:$A$20</c:f>
              <c:strCache>
                <c:ptCount val="19"/>
                <c:pt idx="0">
                  <c:v>97</c:v>
                </c:pt>
                <c:pt idx="1">
                  <c:v>98</c:v>
                </c:pt>
                <c:pt idx="2">
                  <c:v>99</c:v>
                </c:pt>
                <c:pt idx="3">
                  <c:v>00</c:v>
                </c:pt>
                <c:pt idx="4">
                  <c:v>01</c:v>
                </c:pt>
                <c:pt idx="5">
                  <c:v>02</c:v>
                </c:pt>
                <c:pt idx="6">
                  <c:v>03</c:v>
                </c:pt>
                <c:pt idx="7">
                  <c:v>04</c:v>
                </c:pt>
                <c:pt idx="8">
                  <c:v>05</c:v>
                </c:pt>
                <c:pt idx="9">
                  <c:v>06</c:v>
                </c:pt>
                <c:pt idx="10">
                  <c:v>07</c:v>
                </c:pt>
                <c:pt idx="11">
                  <c:v>08</c:v>
                </c:pt>
                <c:pt idx="12">
                  <c:v>09</c:v>
                </c:pt>
                <c:pt idx="13">
                  <c:v>10</c:v>
                </c:pt>
                <c:pt idx="14">
                  <c:v>11</c:v>
                </c:pt>
                <c:pt idx="15">
                  <c:v>12</c:v>
                </c:pt>
                <c:pt idx="16">
                  <c:v>13</c:v>
                </c:pt>
                <c:pt idx="17">
                  <c:v>14</c:v>
                </c:pt>
                <c:pt idx="18">
                  <c:v>15*</c:v>
                </c:pt>
              </c:strCache>
            </c:strRef>
          </c:cat>
          <c:val>
            <c:numRef>
              <c:f>Sheet1!$B$2:$B$20</c:f>
              <c:numCache>
                <c:formatCode>#,##0.0</c:formatCode>
                <c:ptCount val="19"/>
                <c:pt idx="0">
                  <c:v>948.2</c:v>
                </c:pt>
                <c:pt idx="1">
                  <c:v>874.2</c:v>
                </c:pt>
                <c:pt idx="2">
                  <c:v>1062.5</c:v>
                </c:pt>
                <c:pt idx="3">
                  <c:v>1142</c:v>
                </c:pt>
                <c:pt idx="4">
                  <c:v>966.9</c:v>
                </c:pt>
                <c:pt idx="5">
                  <c:v>989.5</c:v>
                </c:pt>
                <c:pt idx="6">
                  <c:v>1988.2</c:v>
                </c:pt>
                <c:pt idx="7">
                  <c:v>1142.8</c:v>
                </c:pt>
                <c:pt idx="8">
                  <c:v>1499</c:v>
                </c:pt>
                <c:pt idx="9">
                  <c:v>4614.7</c:v>
                </c:pt>
                <c:pt idx="10">
                  <c:v>7187</c:v>
                </c:pt>
                <c:pt idx="11">
                  <c:v>3009.9</c:v>
                </c:pt>
                <c:pt idx="12">
                  <c:v>3396</c:v>
                </c:pt>
                <c:pt idx="13">
                  <c:v>4599.8999999999996</c:v>
                </c:pt>
                <c:pt idx="14">
                  <c:v>4107.1000000000004</c:v>
                </c:pt>
                <c:pt idx="15">
                  <c:v>5855.3</c:v>
                </c:pt>
                <c:pt idx="16">
                  <c:v>7083</c:v>
                </c:pt>
                <c:pt idx="17">
                  <c:v>8026.7</c:v>
                </c:pt>
                <c:pt idx="18">
                  <c:v>3842.2</c:v>
                </c:pt>
              </c:numCache>
            </c:numRef>
          </c:val>
        </c:ser>
        <c:dLbls>
          <c:showLegendKey val="0"/>
          <c:showVal val="0"/>
          <c:showCatName val="0"/>
          <c:showSerName val="0"/>
          <c:showPercent val="0"/>
          <c:showBubbleSize val="0"/>
        </c:dLbls>
        <c:gapWidth val="75"/>
        <c:overlap val="-27"/>
        <c:axId val="143090752"/>
        <c:axId val="143087224"/>
      </c:barChart>
      <c:lineChart>
        <c:grouping val="stacked"/>
        <c:varyColors val="0"/>
        <c:ser>
          <c:idx val="1"/>
          <c:order val="1"/>
          <c:tx>
            <c:strRef>
              <c:f>Sheet1!$C$1</c:f>
              <c:strCache>
                <c:ptCount val="1"/>
                <c:pt idx="0">
                  <c:v>Outstanding</c:v>
                </c:pt>
              </c:strCache>
            </c:strRef>
          </c:tx>
          <c:spPr>
            <a:ln w="28429" cap="rnd">
              <a:solidFill>
                <a:schemeClr val="accent2"/>
              </a:solidFill>
              <a:round/>
            </a:ln>
            <a:effectLst/>
          </c:spPr>
          <c:marker>
            <c:symbol val="circle"/>
            <c:size val="6"/>
            <c:spPr>
              <a:solidFill>
                <a:schemeClr val="accent2"/>
              </a:solidFill>
              <a:ln w="9476">
                <a:solidFill>
                  <a:schemeClr val="accent2"/>
                </a:solidFill>
              </a:ln>
              <a:effectLst/>
            </c:spPr>
          </c:marker>
          <c:dPt>
            <c:idx val="0"/>
            <c:bubble3D val="0"/>
            <c:spPr>
              <a:ln w="19017">
                <a:noFill/>
              </a:ln>
            </c:spPr>
          </c:dPt>
          <c:dPt>
            <c:idx val="1"/>
            <c:bubble3D val="0"/>
            <c:spPr>
              <a:ln w="19017">
                <a:noFill/>
              </a:ln>
            </c:spPr>
          </c:dPt>
          <c:dPt>
            <c:idx val="2"/>
            <c:bubble3D val="0"/>
            <c:spPr>
              <a:ln w="19017">
                <a:noFill/>
              </a:ln>
            </c:spPr>
          </c:dPt>
          <c:dPt>
            <c:idx val="3"/>
            <c:bubble3D val="0"/>
            <c:spPr>
              <a:ln w="19017">
                <a:noFill/>
              </a:ln>
            </c:spPr>
          </c:dPt>
          <c:dPt>
            <c:idx val="4"/>
            <c:bubble3D val="0"/>
            <c:spPr>
              <a:ln w="19017">
                <a:noFill/>
              </a:ln>
            </c:spPr>
          </c:dPt>
          <c:dPt>
            <c:idx val="5"/>
            <c:bubble3D val="0"/>
            <c:spPr>
              <a:ln w="19017">
                <a:noFill/>
              </a:ln>
            </c:spPr>
          </c:dPt>
          <c:dPt>
            <c:idx val="6"/>
            <c:bubble3D val="0"/>
            <c:spPr>
              <a:ln w="19017">
                <a:noFill/>
              </a:ln>
            </c:spPr>
          </c:dPt>
          <c:dPt>
            <c:idx val="7"/>
            <c:bubble3D val="0"/>
            <c:spPr>
              <a:ln w="19017">
                <a:noFill/>
              </a:ln>
            </c:spPr>
          </c:dPt>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7"/>
              <c:layout>
                <c:manualLayout>
                  <c:x val="-2.2235263816322026E-2"/>
                  <c:y val="-0.28801684430582702"/>
                </c:manualLayout>
              </c:layout>
              <c:dLblPos val="r"/>
              <c:showLegendKey val="0"/>
              <c:showVal val="1"/>
              <c:showCatName val="0"/>
              <c:showSerName val="0"/>
              <c:showPercent val="0"/>
              <c:showBubbleSize val="0"/>
              <c:extLst>
                <c:ext xmlns:c15="http://schemas.microsoft.com/office/drawing/2012/chart" uri="{CE6537A1-D6FC-4f65-9D91-7224C49458BB}"/>
              </c:extLst>
            </c:dLbl>
            <c:dLbl>
              <c:idx val="8"/>
              <c:layout>
                <c:manualLayout>
                  <c:x val="-2.535052861382987E-2"/>
                  <c:y val="-0.25652324057035841"/>
                </c:manualLayout>
              </c:layout>
              <c:dLblPos val="r"/>
              <c:showLegendKey val="0"/>
              <c:showVal val="1"/>
              <c:showCatName val="0"/>
              <c:showSerName val="0"/>
              <c:showPercent val="0"/>
              <c:showBubbleSize val="0"/>
              <c:extLst>
                <c:ext xmlns:c15="http://schemas.microsoft.com/office/drawing/2012/chart" uri="{CE6537A1-D6FC-4f65-9D91-7224C49458BB}"/>
              </c:extLst>
            </c:dLbl>
            <c:dLbl>
              <c:idx val="9"/>
              <c:layout>
                <c:manualLayout>
                  <c:x val="-2.6908161012583708E-2"/>
                  <c:y val="-0.27391145664838901"/>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w="25355">
                <a:noFill/>
              </a:ln>
            </c:spPr>
            <c:txPr>
              <a:bodyPr rot="5400000" spcFirstLastPara="1" vertOverflow="ellipsis" vert="horz" wrap="square" lIns="38100" tIns="19050" rIns="38100" bIns="19050" anchor="ctr" anchorCtr="1">
                <a:spAutoFit/>
              </a:bodyPr>
              <a:lstStyle/>
              <a:p>
                <a:pPr>
                  <a:defRPr sz="1191" b="1" i="0" u="none" strike="noStrike" kern="1200" baseline="0">
                    <a:solidFill>
                      <a:schemeClr val="accent6"/>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Sheet1!$A$2:$A$20</c:f>
              <c:strCache>
                <c:ptCount val="19"/>
                <c:pt idx="0">
                  <c:v>97</c:v>
                </c:pt>
                <c:pt idx="1">
                  <c:v>98</c:v>
                </c:pt>
                <c:pt idx="2">
                  <c:v>99</c:v>
                </c:pt>
                <c:pt idx="3">
                  <c:v>00</c:v>
                </c:pt>
                <c:pt idx="4">
                  <c:v>01</c:v>
                </c:pt>
                <c:pt idx="5">
                  <c:v>02</c:v>
                </c:pt>
                <c:pt idx="6">
                  <c:v>03</c:v>
                </c:pt>
                <c:pt idx="7">
                  <c:v>04</c:v>
                </c:pt>
                <c:pt idx="8">
                  <c:v>05</c:v>
                </c:pt>
                <c:pt idx="9">
                  <c:v>06</c:v>
                </c:pt>
                <c:pt idx="10">
                  <c:v>07</c:v>
                </c:pt>
                <c:pt idx="11">
                  <c:v>08</c:v>
                </c:pt>
                <c:pt idx="12">
                  <c:v>09</c:v>
                </c:pt>
                <c:pt idx="13">
                  <c:v>10</c:v>
                </c:pt>
                <c:pt idx="14">
                  <c:v>11</c:v>
                </c:pt>
                <c:pt idx="15">
                  <c:v>12</c:v>
                </c:pt>
                <c:pt idx="16">
                  <c:v>13</c:v>
                </c:pt>
                <c:pt idx="17">
                  <c:v>14</c:v>
                </c:pt>
                <c:pt idx="18">
                  <c:v>15*</c:v>
                </c:pt>
              </c:strCache>
            </c:strRef>
          </c:cat>
          <c:val>
            <c:numRef>
              <c:f>Sheet1!$C$2:$C$20</c:f>
              <c:numCache>
                <c:formatCode>General</c:formatCode>
                <c:ptCount val="19"/>
                <c:pt idx="7" formatCode="#,##0.0">
                  <c:v>4289</c:v>
                </c:pt>
                <c:pt idx="8" formatCode="#,##0.0">
                  <c:v>5085</c:v>
                </c:pt>
                <c:pt idx="9" formatCode="#,##0.0">
                  <c:v>7677</c:v>
                </c:pt>
                <c:pt idx="10" formatCode="#,##0.0">
                  <c:v>13416.4</c:v>
                </c:pt>
                <c:pt idx="11" formatCode="#,##0.0">
                  <c:v>12538.6</c:v>
                </c:pt>
                <c:pt idx="12" formatCode="#,##0.0">
                  <c:v>12508.2</c:v>
                </c:pt>
                <c:pt idx="13" formatCode="#,##0.0">
                  <c:v>12195.7</c:v>
                </c:pt>
                <c:pt idx="14" formatCode="#,##0.0">
                  <c:v>12342.8</c:v>
                </c:pt>
                <c:pt idx="15" formatCode="#,##0.0">
                  <c:v>14839.3</c:v>
                </c:pt>
                <c:pt idx="16" formatCode="#,##0.0">
                  <c:v>18576.900000000001</c:v>
                </c:pt>
                <c:pt idx="17" formatCode="#,##0.0">
                  <c:v>22867.8</c:v>
                </c:pt>
                <c:pt idx="18" formatCode="#,##0.0">
                  <c:v>21559.599999999999</c:v>
                </c:pt>
              </c:numCache>
            </c:numRef>
          </c:val>
          <c:smooth val="0"/>
        </c:ser>
        <c:dLbls>
          <c:showLegendKey val="0"/>
          <c:showVal val="0"/>
          <c:showCatName val="0"/>
          <c:showSerName val="0"/>
          <c:showPercent val="0"/>
          <c:showBubbleSize val="0"/>
        </c:dLbls>
        <c:marker val="1"/>
        <c:smooth val="0"/>
        <c:axId val="143090752"/>
        <c:axId val="143087224"/>
      </c:lineChart>
      <c:catAx>
        <c:axId val="143090752"/>
        <c:scaling>
          <c:orientation val="minMax"/>
        </c:scaling>
        <c:delete val="0"/>
        <c:axPos val="b"/>
        <c:numFmt formatCode="General" sourceLinked="1"/>
        <c:majorTickMark val="none"/>
        <c:minorTickMark val="none"/>
        <c:tickLblPos val="nextTo"/>
        <c:spPr>
          <a:noFill/>
          <a:ln w="9476" cap="flat" cmpd="sng" algn="ctr">
            <a:solidFill>
              <a:schemeClr val="tx1">
                <a:lumMod val="15000"/>
                <a:lumOff val="85000"/>
              </a:schemeClr>
            </a:solidFill>
            <a:round/>
          </a:ln>
          <a:effectLst/>
        </c:spPr>
        <c:txPr>
          <a:bodyPr rot="-60000000" spcFirstLastPara="1" vertOverflow="ellipsis" vert="horz" wrap="square" anchor="ctr" anchorCtr="1"/>
          <a:lstStyle/>
          <a:p>
            <a:pPr>
              <a:defRPr sz="1191" b="0" i="0" u="none" strike="noStrike" kern="1200" baseline="0">
                <a:solidFill>
                  <a:schemeClr val="tx1">
                    <a:lumMod val="65000"/>
                    <a:lumOff val="35000"/>
                  </a:schemeClr>
                </a:solidFill>
                <a:latin typeface="+mn-lt"/>
                <a:ea typeface="+mn-ea"/>
                <a:cs typeface="+mn-cs"/>
              </a:defRPr>
            </a:pPr>
            <a:endParaRPr lang="en-US"/>
          </a:p>
        </c:txPr>
        <c:crossAx val="143087224"/>
        <c:crosses val="autoZero"/>
        <c:auto val="1"/>
        <c:lblAlgn val="ctr"/>
        <c:lblOffset val="100"/>
        <c:noMultiLvlLbl val="0"/>
      </c:catAx>
      <c:valAx>
        <c:axId val="143087224"/>
        <c:scaling>
          <c:orientation val="minMax"/>
        </c:scaling>
        <c:delete val="0"/>
        <c:axPos val="l"/>
        <c:majorGridlines>
          <c:spPr>
            <a:ln w="9476" cap="flat" cmpd="sng" algn="ctr">
              <a:solidFill>
                <a:schemeClr val="tx1">
                  <a:lumMod val="15000"/>
                  <a:lumOff val="85000"/>
                </a:schemeClr>
              </a:solidFill>
              <a:round/>
            </a:ln>
            <a:effectLst/>
          </c:spPr>
        </c:majorGridlines>
        <c:numFmt formatCode="#,##0" sourceLinked="0"/>
        <c:majorTickMark val="none"/>
        <c:minorTickMark val="none"/>
        <c:tickLblPos val="nextTo"/>
        <c:spPr>
          <a:ln w="6339">
            <a:noFill/>
          </a:ln>
        </c:spPr>
        <c:txPr>
          <a:bodyPr rot="-60000000" spcFirstLastPara="1" vertOverflow="ellipsis" vert="horz" wrap="square" anchor="ctr" anchorCtr="1"/>
          <a:lstStyle/>
          <a:p>
            <a:pPr>
              <a:defRPr sz="1191" b="0" i="0" u="none" strike="noStrike" kern="1200" baseline="0">
                <a:solidFill>
                  <a:schemeClr val="tx1">
                    <a:lumMod val="65000"/>
                    <a:lumOff val="35000"/>
                  </a:schemeClr>
                </a:solidFill>
                <a:latin typeface="+mn-lt"/>
                <a:ea typeface="+mn-ea"/>
                <a:cs typeface="+mn-cs"/>
              </a:defRPr>
            </a:pPr>
            <a:endParaRPr lang="en-US"/>
          </a:p>
        </c:txPr>
        <c:crossAx val="143090752"/>
        <c:crosses val="autoZero"/>
        <c:crossBetween val="between"/>
      </c:valAx>
      <c:spPr>
        <a:noFill/>
        <a:ln w="25355">
          <a:noFill/>
        </a:ln>
      </c:spPr>
    </c:plotArea>
    <c:legend>
      <c:legendPos val="b"/>
      <c:overlay val="0"/>
      <c:spPr>
        <a:noFill/>
        <a:ln w="25355">
          <a:noFill/>
        </a:ln>
      </c:spPr>
      <c:txPr>
        <a:bodyPr rot="0" spcFirstLastPara="1" vertOverflow="ellipsis" vert="horz" wrap="square" anchor="ctr" anchorCtr="1"/>
        <a:lstStyle/>
        <a:p>
          <a:pPr>
            <a:defRPr sz="1191"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085846867749424E-2"/>
          <c:y val="0.12906866929730826"/>
          <c:w val="0.92807424593967514"/>
          <c:h val="0.71461056753804186"/>
        </c:manualLayout>
      </c:layout>
      <c:barChart>
        <c:barDir val="col"/>
        <c:grouping val="clustered"/>
        <c:varyColors val="0"/>
        <c:ser>
          <c:idx val="1"/>
          <c:order val="0"/>
          <c:tx>
            <c:strRef>
              <c:f>Sheet1!$A$2</c:f>
              <c:strCache>
                <c:ptCount val="1"/>
                <c:pt idx="0">
                  <c:v>Change</c:v>
                </c:pt>
              </c:strCache>
            </c:strRef>
          </c:tx>
          <c:invertIfNegative val="0"/>
          <c:dPt>
            <c:idx val="13"/>
            <c:invertIfNegative val="0"/>
            <c:bubble3D val="0"/>
            <c:spPr>
              <a:solidFill>
                <a:schemeClr val="accent1"/>
              </a:solidFill>
            </c:spPr>
          </c:dPt>
          <c:dLbls>
            <c:spPr>
              <a:noFill/>
              <a:ln w="25298">
                <a:noFill/>
              </a:ln>
            </c:spPr>
            <c:txPr>
              <a:bodyPr wrap="square" lIns="38100" tIns="19050" rIns="38100" bIns="19050" anchor="ctr">
                <a:spAutoFit/>
              </a:bodyPr>
              <a:lstStyle/>
              <a:p>
                <a:pPr>
                  <a:defRPr sz="1394" b="1" i="0" baseline="0">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Sheet1!$B$1:$O$1</c:f>
              <c:numCache>
                <c:formatCode>General</c:formatCode>
                <c:ptCount val="14"/>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numCache>
            </c:numRef>
          </c:cat>
          <c:val>
            <c:numRef>
              <c:f>Sheet1!$B$2:$O$2</c:f>
              <c:numCache>
                <c:formatCode>0%</c:formatCode>
                <c:ptCount val="14"/>
                <c:pt idx="0">
                  <c:v>0.14000000000000001</c:v>
                </c:pt>
                <c:pt idx="1">
                  <c:v>0.14000000000000001</c:v>
                </c:pt>
                <c:pt idx="2">
                  <c:v>-0.11</c:v>
                </c:pt>
                <c:pt idx="3">
                  <c:v>-0.06</c:v>
                </c:pt>
                <c:pt idx="4">
                  <c:v>0.76</c:v>
                </c:pt>
                <c:pt idx="5">
                  <c:v>-0.09</c:v>
                </c:pt>
                <c:pt idx="6">
                  <c:v>-0.16</c:v>
                </c:pt>
                <c:pt idx="7">
                  <c:v>0.1</c:v>
                </c:pt>
                <c:pt idx="8">
                  <c:v>-0.12</c:v>
                </c:pt>
                <c:pt idx="9">
                  <c:v>-0.03</c:v>
                </c:pt>
                <c:pt idx="10">
                  <c:v>7.0000000000000007E-2</c:v>
                </c:pt>
                <c:pt idx="11">
                  <c:v>-7.0000000000000007E-2</c:v>
                </c:pt>
                <c:pt idx="12">
                  <c:v>-0.17</c:v>
                </c:pt>
                <c:pt idx="13">
                  <c:v>-0.11</c:v>
                </c:pt>
              </c:numCache>
            </c:numRef>
          </c:val>
        </c:ser>
        <c:dLbls>
          <c:showLegendKey val="0"/>
          <c:showVal val="0"/>
          <c:showCatName val="0"/>
          <c:showSerName val="0"/>
          <c:showPercent val="0"/>
          <c:showBubbleSize val="0"/>
        </c:dLbls>
        <c:gapWidth val="100"/>
        <c:axId val="143089968"/>
        <c:axId val="143088008"/>
      </c:barChart>
      <c:catAx>
        <c:axId val="143089968"/>
        <c:scaling>
          <c:orientation val="minMax"/>
        </c:scaling>
        <c:delete val="0"/>
        <c:axPos val="b"/>
        <c:numFmt formatCode="General" sourceLinked="1"/>
        <c:majorTickMark val="out"/>
        <c:minorTickMark val="none"/>
        <c:tickLblPos val="low"/>
        <c:spPr>
          <a:ln w="12618">
            <a:solidFill>
              <a:schemeClr val="tx1"/>
            </a:solidFill>
            <a:prstDash val="solid"/>
          </a:ln>
        </c:spPr>
        <c:txPr>
          <a:bodyPr rot="0" vert="horz"/>
          <a:lstStyle/>
          <a:p>
            <a:pPr>
              <a:defRPr sz="1390" b="0" i="0" u="none" strike="noStrike" baseline="0">
                <a:solidFill>
                  <a:schemeClr val="tx1"/>
                </a:solidFill>
                <a:latin typeface="Arial"/>
                <a:ea typeface="Arial"/>
                <a:cs typeface="Arial"/>
              </a:defRPr>
            </a:pPr>
            <a:endParaRPr lang="en-US"/>
          </a:p>
        </c:txPr>
        <c:crossAx val="143088008"/>
        <c:crosses val="autoZero"/>
        <c:auto val="1"/>
        <c:lblAlgn val="ctr"/>
        <c:lblOffset val="20"/>
        <c:noMultiLvlLbl val="0"/>
      </c:catAx>
      <c:valAx>
        <c:axId val="143088008"/>
        <c:scaling>
          <c:orientation val="minMax"/>
          <c:max val="0.4"/>
          <c:min val="-0.2"/>
        </c:scaling>
        <c:delete val="0"/>
        <c:axPos val="l"/>
        <c:numFmt formatCode="0%" sourceLinked="1"/>
        <c:majorTickMark val="out"/>
        <c:minorTickMark val="none"/>
        <c:tickLblPos val="nextTo"/>
        <c:spPr>
          <a:ln w="3155">
            <a:solidFill>
              <a:schemeClr val="tx1"/>
            </a:solidFill>
            <a:prstDash val="solid"/>
          </a:ln>
        </c:spPr>
        <c:txPr>
          <a:bodyPr rot="0" vert="horz"/>
          <a:lstStyle/>
          <a:p>
            <a:pPr>
              <a:defRPr sz="1390" b="0" i="0" u="none" strike="noStrike" baseline="0">
                <a:solidFill>
                  <a:schemeClr val="tx1"/>
                </a:solidFill>
                <a:latin typeface="Arial"/>
                <a:ea typeface="Arial"/>
                <a:cs typeface="Arial"/>
              </a:defRPr>
            </a:pPr>
            <a:endParaRPr lang="en-US"/>
          </a:p>
        </c:txPr>
        <c:crossAx val="143089968"/>
        <c:crosses val="autoZero"/>
        <c:crossBetween val="between"/>
      </c:valAx>
      <c:spPr>
        <a:noFill/>
        <a:ln w="25349">
          <a:solidFill>
            <a:schemeClr val="bg1"/>
          </a:solidFill>
        </a:ln>
      </c:spPr>
    </c:plotArea>
    <c:plotVisOnly val="1"/>
    <c:dispBlanksAs val="gap"/>
    <c:showDLblsOverMax val="0"/>
  </c:chart>
  <c:spPr>
    <a:noFill/>
    <a:ln>
      <a:noFill/>
    </a:ln>
  </c:spPr>
  <c:txPr>
    <a:bodyPr/>
    <a:lstStyle/>
    <a:p>
      <a:pPr>
        <a:defRPr sz="1390" b="0"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Private Carriers ($ B)</c:v>
                </c:pt>
              </c:strCache>
            </c:strRef>
          </c:tx>
          <c:spPr>
            <a:solidFill>
              <a:srgbClr val="225A7A"/>
            </a:solidFill>
          </c:spPr>
          <c:invertIfNegative val="0"/>
          <c:dPt>
            <c:idx val="19"/>
            <c:invertIfNegative val="0"/>
            <c:bubble3D val="0"/>
            <c:spPr>
              <a:solidFill>
                <a:srgbClr val="225A7A"/>
              </a:solidFill>
              <a:ln>
                <a:solidFill>
                  <a:srgbClr val="3E7BB8"/>
                </a:solidFill>
              </a:ln>
            </c:spPr>
          </c:dPt>
          <c:dPt>
            <c:idx val="21"/>
            <c:invertIfNegative val="0"/>
            <c:bubble3D val="0"/>
          </c:dPt>
          <c:dPt>
            <c:idx val="22"/>
            <c:invertIfNegative val="0"/>
            <c:bubble3D val="0"/>
          </c:dPt>
          <c:dPt>
            <c:idx val="23"/>
            <c:invertIfNegative val="0"/>
            <c:bubble3D val="0"/>
          </c:dPt>
          <c:dPt>
            <c:idx val="24"/>
            <c:invertIfNegative val="0"/>
            <c:bubble3D val="0"/>
            <c:spPr>
              <a:solidFill>
                <a:srgbClr val="00B0F0"/>
              </a:solidFill>
            </c:spPr>
          </c:dPt>
          <c:dLbls>
            <c:numFmt formatCode="#,##0.0" sourceLinked="0"/>
            <c:spPr>
              <a:noFill/>
              <a:ln>
                <a:noFill/>
              </a:ln>
              <a:effectLst/>
            </c:spPr>
            <c:txPr>
              <a:bodyPr rot="0" vert="horz"/>
              <a:lstStyle/>
              <a:p>
                <a:pPr>
                  <a:defRPr sz="1094" b="1" i="0" baseline="0">
                    <a:solidFill>
                      <a:schemeClr val="bg1"/>
                    </a:solidFill>
                    <a:latin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Sheet1!$A$2:$A$26</c:f>
              <c:strCache>
                <c:ptCount val="25"/>
                <c:pt idx="0">
                  <c:v>90</c:v>
                </c:pt>
                <c:pt idx="1">
                  <c:v>91</c:v>
                </c:pt>
                <c:pt idx="2">
                  <c:v>92</c:v>
                </c:pt>
                <c:pt idx="3">
                  <c:v>93</c:v>
                </c:pt>
                <c:pt idx="4">
                  <c:v>94</c:v>
                </c:pt>
                <c:pt idx="5">
                  <c:v>95</c:v>
                </c:pt>
                <c:pt idx="6">
                  <c:v>96</c:v>
                </c:pt>
                <c:pt idx="7">
                  <c:v>97</c:v>
                </c:pt>
                <c:pt idx="8">
                  <c:v>98</c:v>
                </c:pt>
                <c:pt idx="9">
                  <c:v>99</c:v>
                </c:pt>
                <c:pt idx="10">
                  <c:v>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pt idx="24">
                  <c:v>14P</c:v>
                </c:pt>
              </c:strCache>
            </c:strRef>
          </c:cat>
          <c:val>
            <c:numRef>
              <c:f>Sheet1!$B$2:$B$26</c:f>
              <c:numCache>
                <c:formatCode>0.000</c:formatCode>
                <c:ptCount val="25"/>
                <c:pt idx="0">
                  <c:v>30.996355121000001</c:v>
                </c:pt>
                <c:pt idx="1">
                  <c:v>31.316294560999999</c:v>
                </c:pt>
                <c:pt idx="2">
                  <c:v>29.753761604000001</c:v>
                </c:pt>
                <c:pt idx="3">
                  <c:v>30.505050416</c:v>
                </c:pt>
                <c:pt idx="4">
                  <c:v>29.077386128000001</c:v>
                </c:pt>
                <c:pt idx="5">
                  <c:v>26.321967000000001</c:v>
                </c:pt>
                <c:pt idx="6">
                  <c:v>25.202254229000001</c:v>
                </c:pt>
                <c:pt idx="7">
                  <c:v>24.183790124000001</c:v>
                </c:pt>
                <c:pt idx="8">
                  <c:v>23.294640043000001</c:v>
                </c:pt>
                <c:pt idx="9">
                  <c:v>22.304646870999999</c:v>
                </c:pt>
                <c:pt idx="10">
                  <c:v>24.956931406999999</c:v>
                </c:pt>
                <c:pt idx="11">
                  <c:v>26.133928442000002</c:v>
                </c:pt>
                <c:pt idx="12">
                  <c:v>29.249614615000002</c:v>
                </c:pt>
                <c:pt idx="13">
                  <c:v>31.117596655999996</c:v>
                </c:pt>
                <c:pt idx="14">
                  <c:v>34.662006891000004</c:v>
                </c:pt>
                <c:pt idx="15">
                  <c:v>37.784561175999997</c:v>
                </c:pt>
                <c:pt idx="16">
                  <c:v>38.611554639999994</c:v>
                </c:pt>
                <c:pt idx="17">
                  <c:v>37.587669666999993</c:v>
                </c:pt>
                <c:pt idx="18">
                  <c:v>33.755330207999997</c:v>
                </c:pt>
                <c:pt idx="19">
                  <c:v>30.3</c:v>
                </c:pt>
                <c:pt idx="20">
                  <c:v>29.9</c:v>
                </c:pt>
                <c:pt idx="21">
                  <c:v>32.299999999999997</c:v>
                </c:pt>
                <c:pt idx="22">
                  <c:v>35.1</c:v>
                </c:pt>
                <c:pt idx="23">
                  <c:v>36.9</c:v>
                </c:pt>
                <c:pt idx="24">
                  <c:v>38.5</c:v>
                </c:pt>
              </c:numCache>
            </c:numRef>
          </c:val>
        </c:ser>
        <c:ser>
          <c:idx val="2"/>
          <c:order val="1"/>
          <c:tx>
            <c:strRef>
              <c:f>Sheet1!$C$1</c:f>
              <c:strCache>
                <c:ptCount val="1"/>
                <c:pt idx="0">
                  <c:v>State Funds ($ B)</c:v>
                </c:pt>
              </c:strCache>
            </c:strRef>
          </c:tx>
          <c:spPr>
            <a:solidFill>
              <a:schemeClr val="accent6"/>
            </a:solidFill>
          </c:spPr>
          <c:invertIfNegative val="0"/>
          <c:dPt>
            <c:idx val="19"/>
            <c:invertIfNegative val="0"/>
            <c:bubble3D val="0"/>
            <c:spPr>
              <a:solidFill>
                <a:schemeClr val="accent6"/>
              </a:solidFill>
              <a:ln>
                <a:solidFill>
                  <a:schemeClr val="accent2"/>
                </a:solidFill>
              </a:ln>
            </c:spPr>
          </c:dPt>
          <c:dPt>
            <c:idx val="22"/>
            <c:invertIfNegative val="0"/>
            <c:bubble3D val="0"/>
          </c:dPt>
          <c:dPt>
            <c:idx val="23"/>
            <c:invertIfNegative val="0"/>
            <c:bubble3D val="0"/>
          </c:dPt>
          <c:dPt>
            <c:idx val="24"/>
            <c:invertIfNegative val="0"/>
            <c:bubble3D val="0"/>
            <c:spPr>
              <a:solidFill>
                <a:schemeClr val="accent6">
                  <a:lumMod val="60000"/>
                  <a:lumOff val="40000"/>
                </a:schemeClr>
              </a:solidFill>
            </c:spPr>
          </c:dPt>
          <c:cat>
            <c:strRef>
              <c:f>Sheet1!$A$2:$A$26</c:f>
              <c:strCache>
                <c:ptCount val="25"/>
                <c:pt idx="0">
                  <c:v>90</c:v>
                </c:pt>
                <c:pt idx="1">
                  <c:v>91</c:v>
                </c:pt>
                <c:pt idx="2">
                  <c:v>92</c:v>
                </c:pt>
                <c:pt idx="3">
                  <c:v>93</c:v>
                </c:pt>
                <c:pt idx="4">
                  <c:v>94</c:v>
                </c:pt>
                <c:pt idx="5">
                  <c:v>95</c:v>
                </c:pt>
                <c:pt idx="6">
                  <c:v>96</c:v>
                </c:pt>
                <c:pt idx="7">
                  <c:v>97</c:v>
                </c:pt>
                <c:pt idx="8">
                  <c:v>98</c:v>
                </c:pt>
                <c:pt idx="9">
                  <c:v>99</c:v>
                </c:pt>
                <c:pt idx="10">
                  <c:v>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pt idx="24">
                  <c:v>14P</c:v>
                </c:pt>
              </c:strCache>
            </c:strRef>
          </c:cat>
          <c:val>
            <c:numRef>
              <c:f>Sheet1!$C$2:$C$26</c:f>
              <c:numCache>
                <c:formatCode>0.000</c:formatCode>
                <c:ptCount val="25"/>
                <c:pt idx="0">
                  <c:v>4.3</c:v>
                </c:pt>
                <c:pt idx="1">
                  <c:v>4.4000000000000004</c:v>
                </c:pt>
                <c:pt idx="2">
                  <c:v>4.5</c:v>
                </c:pt>
                <c:pt idx="3">
                  <c:v>4.9000000000000004</c:v>
                </c:pt>
                <c:pt idx="4">
                  <c:v>4.5</c:v>
                </c:pt>
                <c:pt idx="5">
                  <c:v>3.8</c:v>
                </c:pt>
                <c:pt idx="6">
                  <c:v>3.3</c:v>
                </c:pt>
                <c:pt idx="7">
                  <c:v>2.6816056490000002</c:v>
                </c:pt>
                <c:pt idx="8">
                  <c:v>2.644896573</c:v>
                </c:pt>
                <c:pt idx="9">
                  <c:v>2.702384602</c:v>
                </c:pt>
                <c:pt idx="10">
                  <c:v>3.6824865689999999</c:v>
                </c:pt>
                <c:pt idx="11">
                  <c:v>6.0117218489999997</c:v>
                </c:pt>
                <c:pt idx="12">
                  <c:v>8.4210921709999997</c:v>
                </c:pt>
                <c:pt idx="13">
                  <c:v>11.156217815</c:v>
                </c:pt>
                <c:pt idx="14">
                  <c:v>11.819045130999999</c:v>
                </c:pt>
                <c:pt idx="15">
                  <c:v>10.065</c:v>
                </c:pt>
                <c:pt idx="16">
                  <c:v>7.8433660380000001</c:v>
                </c:pt>
                <c:pt idx="17">
                  <c:v>6.7283254809999997</c:v>
                </c:pt>
                <c:pt idx="18">
                  <c:v>5.5453181000000002</c:v>
                </c:pt>
                <c:pt idx="19">
                  <c:v>4.3</c:v>
                </c:pt>
                <c:pt idx="20">
                  <c:v>3.9</c:v>
                </c:pt>
                <c:pt idx="21">
                  <c:v>4.0999999999999996</c:v>
                </c:pt>
                <c:pt idx="22">
                  <c:v>4.4000000000000004</c:v>
                </c:pt>
                <c:pt idx="23">
                  <c:v>4.9000000000000004</c:v>
                </c:pt>
                <c:pt idx="24">
                  <c:v>5.7</c:v>
                </c:pt>
              </c:numCache>
            </c:numRef>
          </c:val>
        </c:ser>
        <c:dLbls>
          <c:showLegendKey val="0"/>
          <c:showVal val="0"/>
          <c:showCatName val="0"/>
          <c:showSerName val="0"/>
          <c:showPercent val="0"/>
          <c:showBubbleSize val="0"/>
        </c:dLbls>
        <c:gapWidth val="20"/>
        <c:overlap val="100"/>
        <c:axId val="156906928"/>
        <c:axId val="156906144"/>
      </c:barChart>
      <c:lineChart>
        <c:grouping val="standard"/>
        <c:varyColors val="0"/>
        <c:ser>
          <c:idx val="3"/>
          <c:order val="2"/>
          <c:tx>
            <c:strRef>
              <c:f>Sheet1!$D$1</c:f>
              <c:strCache>
                <c:ptCount val="1"/>
                <c:pt idx="0">
                  <c:v>Label Placeholder</c:v>
                </c:pt>
              </c:strCache>
            </c:strRef>
          </c:tx>
          <c:spPr>
            <a:ln>
              <a:noFill/>
            </a:ln>
          </c:spPr>
          <c:marker>
            <c:symbol val="none"/>
          </c:marker>
          <c:dLbls>
            <c:dLbl>
              <c:idx val="18"/>
              <c:numFmt formatCode="#,##0.0" sourceLinked="0"/>
              <c:spPr/>
              <c:txPr>
                <a:bodyPr/>
                <a:lstStyle/>
                <a:p>
                  <a:pPr>
                    <a:defRPr sz="1200" b="1" baseline="0">
                      <a:latin typeface="Arial" pitchFamily="34" charset="0"/>
                      <a:cs typeface="Arial" pitchFamily="34" charset="0"/>
                    </a:defRPr>
                  </a:pPr>
                  <a:endParaRPr lang="en-US"/>
                </a:p>
              </c:txPr>
              <c:dLblPos val="t"/>
              <c:showLegendKey val="0"/>
              <c:showVal val="1"/>
              <c:showCatName val="0"/>
              <c:showSerName val="0"/>
              <c:showPercent val="0"/>
              <c:showBubbleSize val="0"/>
            </c:dLbl>
            <c:numFmt formatCode="#,##0.0" sourceLinked="0"/>
            <c:spPr>
              <a:noFill/>
              <a:ln>
                <a:noFill/>
              </a:ln>
              <a:effectLst/>
            </c:spPr>
            <c:txPr>
              <a:bodyPr/>
              <a:lstStyle/>
              <a:p>
                <a:pPr>
                  <a:defRPr sz="1200" b="1">
                    <a:latin typeface="Arial" pitchFamily="34" charset="0"/>
                    <a:cs typeface="Arial"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Sheet1!$A$2:$A$26</c:f>
              <c:strCache>
                <c:ptCount val="25"/>
                <c:pt idx="0">
                  <c:v>90</c:v>
                </c:pt>
                <c:pt idx="1">
                  <c:v>91</c:v>
                </c:pt>
                <c:pt idx="2">
                  <c:v>92</c:v>
                </c:pt>
                <c:pt idx="3">
                  <c:v>93</c:v>
                </c:pt>
                <c:pt idx="4">
                  <c:v>94</c:v>
                </c:pt>
                <c:pt idx="5">
                  <c:v>95</c:v>
                </c:pt>
                <c:pt idx="6">
                  <c:v>96</c:v>
                </c:pt>
                <c:pt idx="7">
                  <c:v>97</c:v>
                </c:pt>
                <c:pt idx="8">
                  <c:v>98</c:v>
                </c:pt>
                <c:pt idx="9">
                  <c:v>99</c:v>
                </c:pt>
                <c:pt idx="10">
                  <c:v>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pt idx="24">
                  <c:v>14P</c:v>
                </c:pt>
              </c:strCache>
            </c:strRef>
          </c:cat>
          <c:val>
            <c:numRef>
              <c:f>Sheet1!$D$2:$D$26</c:f>
              <c:numCache>
                <c:formatCode>0.000</c:formatCode>
                <c:ptCount val="25"/>
                <c:pt idx="0">
                  <c:v>35.299999999999997</c:v>
                </c:pt>
                <c:pt idx="1">
                  <c:v>35.700000000000003</c:v>
                </c:pt>
                <c:pt idx="2">
                  <c:v>34.299999999999997</c:v>
                </c:pt>
                <c:pt idx="3">
                  <c:v>35.4</c:v>
                </c:pt>
                <c:pt idx="4">
                  <c:v>33.6</c:v>
                </c:pt>
                <c:pt idx="5">
                  <c:v>30.1</c:v>
                </c:pt>
                <c:pt idx="6">
                  <c:v>28.5</c:v>
                </c:pt>
                <c:pt idx="7">
                  <c:v>26.865395773000003</c:v>
                </c:pt>
                <c:pt idx="8">
                  <c:v>25.939536616000002</c:v>
                </c:pt>
                <c:pt idx="9">
                  <c:v>25.007031472999998</c:v>
                </c:pt>
                <c:pt idx="10">
                  <c:v>28.639417975999997</c:v>
                </c:pt>
                <c:pt idx="11">
                  <c:v>32.145650291000003</c:v>
                </c:pt>
                <c:pt idx="12">
                  <c:v>37.670706786000004</c:v>
                </c:pt>
                <c:pt idx="13">
                  <c:v>42.273814470999994</c:v>
                </c:pt>
                <c:pt idx="14">
                  <c:v>46.481052022</c:v>
                </c:pt>
                <c:pt idx="15">
                  <c:v>47.849561175999995</c:v>
                </c:pt>
                <c:pt idx="16">
                  <c:v>46.454920677999993</c:v>
                </c:pt>
                <c:pt idx="17">
                  <c:v>44.315995147999992</c:v>
                </c:pt>
                <c:pt idx="18">
                  <c:v>39.300648308</c:v>
                </c:pt>
                <c:pt idx="19">
                  <c:v>34.6</c:v>
                </c:pt>
                <c:pt idx="20">
                  <c:v>33.799999999999997</c:v>
                </c:pt>
                <c:pt idx="21">
                  <c:v>36.4</c:v>
                </c:pt>
                <c:pt idx="22">
                  <c:v>39.5</c:v>
                </c:pt>
                <c:pt idx="23">
                  <c:v>41.8</c:v>
                </c:pt>
                <c:pt idx="24">
                  <c:v>44.2</c:v>
                </c:pt>
              </c:numCache>
            </c:numRef>
          </c:val>
          <c:smooth val="0"/>
        </c:ser>
        <c:ser>
          <c:idx val="1"/>
          <c:order val="3"/>
          <c:tx>
            <c:strRef>
              <c:f>Sheet1!$E$1</c:f>
              <c:strCache>
                <c:ptCount val="1"/>
                <c:pt idx="0">
                  <c:v>AVG</c:v>
                </c:pt>
              </c:strCache>
            </c:strRef>
          </c:tx>
          <c:spPr>
            <a:ln w="28024">
              <a:noFill/>
            </a:ln>
          </c:spPr>
          <c:marker>
            <c:symbol val="none"/>
          </c:marker>
          <c:cat>
            <c:strRef>
              <c:f>Sheet1!$A$2:$A$26</c:f>
              <c:strCache>
                <c:ptCount val="25"/>
                <c:pt idx="0">
                  <c:v>90</c:v>
                </c:pt>
                <c:pt idx="1">
                  <c:v>91</c:v>
                </c:pt>
                <c:pt idx="2">
                  <c:v>92</c:v>
                </c:pt>
                <c:pt idx="3">
                  <c:v>93</c:v>
                </c:pt>
                <c:pt idx="4">
                  <c:v>94</c:v>
                </c:pt>
                <c:pt idx="5">
                  <c:v>95</c:v>
                </c:pt>
                <c:pt idx="6">
                  <c:v>96</c:v>
                </c:pt>
                <c:pt idx="7">
                  <c:v>97</c:v>
                </c:pt>
                <c:pt idx="8">
                  <c:v>98</c:v>
                </c:pt>
                <c:pt idx="9">
                  <c:v>99</c:v>
                </c:pt>
                <c:pt idx="10">
                  <c:v>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pt idx="24">
                  <c:v>14P</c:v>
                </c:pt>
              </c:strCache>
            </c:strRef>
          </c:cat>
          <c:val>
            <c:numRef>
              <c:f>Sheet1!$E$2:$E$26</c:f>
              <c:numCache>
                <c:formatCode>0.000</c:formatCode>
                <c:ptCount val="25"/>
                <c:pt idx="0">
                  <c:v>29.621833333333331</c:v>
                </c:pt>
                <c:pt idx="1">
                  <c:v>29.621833333333331</c:v>
                </c:pt>
                <c:pt idx="2">
                  <c:v>29.621833333333331</c:v>
                </c:pt>
                <c:pt idx="3">
                  <c:v>29.621833333333331</c:v>
                </c:pt>
                <c:pt idx="4">
                  <c:v>29.621833333333331</c:v>
                </c:pt>
                <c:pt idx="5">
                  <c:v>29.621833333333331</c:v>
                </c:pt>
                <c:pt idx="6">
                  <c:v>29.621833333333331</c:v>
                </c:pt>
                <c:pt idx="7">
                  <c:v>29.621833333333331</c:v>
                </c:pt>
                <c:pt idx="8">
                  <c:v>29.621833333333331</c:v>
                </c:pt>
                <c:pt idx="9">
                  <c:v>29.621833333333331</c:v>
                </c:pt>
                <c:pt idx="10">
                  <c:v>29.621833333333331</c:v>
                </c:pt>
                <c:pt idx="11">
                  <c:v>29.621833333333331</c:v>
                </c:pt>
                <c:pt idx="12">
                  <c:v>29.621833333333331</c:v>
                </c:pt>
                <c:pt idx="13">
                  <c:v>29.621833333333331</c:v>
                </c:pt>
                <c:pt idx="14">
                  <c:v>29.621833333333331</c:v>
                </c:pt>
                <c:pt idx="15">
                  <c:v>29.621833333333331</c:v>
                </c:pt>
                <c:pt idx="16">
                  <c:v>29.621833333333331</c:v>
                </c:pt>
                <c:pt idx="17">
                  <c:v>29.621833333333331</c:v>
                </c:pt>
                <c:pt idx="18">
                  <c:v>29.621833333333331</c:v>
                </c:pt>
                <c:pt idx="19">
                  <c:v>29.622</c:v>
                </c:pt>
                <c:pt idx="20">
                  <c:v>29.622</c:v>
                </c:pt>
                <c:pt idx="21">
                  <c:v>29.622</c:v>
                </c:pt>
                <c:pt idx="22">
                  <c:v>29.622</c:v>
                </c:pt>
                <c:pt idx="23">
                  <c:v>29.622</c:v>
                </c:pt>
                <c:pt idx="24">
                  <c:v>29.622</c:v>
                </c:pt>
              </c:numCache>
            </c:numRef>
          </c:val>
          <c:smooth val="0"/>
        </c:ser>
        <c:dLbls>
          <c:showLegendKey val="0"/>
          <c:showVal val="0"/>
          <c:showCatName val="0"/>
          <c:showSerName val="0"/>
          <c:showPercent val="0"/>
          <c:showBubbleSize val="0"/>
        </c:dLbls>
        <c:marker val="1"/>
        <c:smooth val="0"/>
        <c:axId val="156906928"/>
        <c:axId val="156906144"/>
      </c:lineChart>
      <c:catAx>
        <c:axId val="156906928"/>
        <c:scaling>
          <c:orientation val="minMax"/>
        </c:scaling>
        <c:delete val="0"/>
        <c:axPos val="b"/>
        <c:numFmt formatCode="General" sourceLinked="1"/>
        <c:majorTickMark val="none"/>
        <c:minorTickMark val="none"/>
        <c:tickLblPos val="low"/>
        <c:spPr>
          <a:ln w="28024">
            <a:solidFill>
              <a:schemeClr val="bg1">
                <a:lumMod val="50000"/>
              </a:schemeClr>
            </a:solidFill>
          </a:ln>
        </c:spPr>
        <c:txPr>
          <a:bodyPr rot="0"/>
          <a:lstStyle/>
          <a:p>
            <a:pPr>
              <a:defRPr sz="1173" b="1">
                <a:latin typeface="Arial" pitchFamily="34" charset="0"/>
                <a:cs typeface="Arial" pitchFamily="34" charset="0"/>
              </a:defRPr>
            </a:pPr>
            <a:endParaRPr lang="en-US"/>
          </a:p>
        </c:txPr>
        <c:crossAx val="156906144"/>
        <c:crosses val="autoZero"/>
        <c:auto val="0"/>
        <c:lblAlgn val="ctr"/>
        <c:lblOffset val="100"/>
        <c:tickLblSkip val="1"/>
        <c:noMultiLvlLbl val="0"/>
      </c:catAx>
      <c:valAx>
        <c:axId val="156906144"/>
        <c:scaling>
          <c:orientation val="minMax"/>
          <c:max val="50"/>
          <c:min val="0"/>
        </c:scaling>
        <c:delete val="0"/>
        <c:axPos val="l"/>
        <c:numFmt formatCode="0" sourceLinked="0"/>
        <c:majorTickMark val="none"/>
        <c:minorTickMark val="none"/>
        <c:tickLblPos val="low"/>
        <c:spPr>
          <a:ln w="28024">
            <a:solidFill>
              <a:schemeClr val="bg1">
                <a:lumMod val="50000"/>
              </a:schemeClr>
            </a:solidFill>
          </a:ln>
        </c:spPr>
        <c:txPr>
          <a:bodyPr/>
          <a:lstStyle/>
          <a:p>
            <a:pPr>
              <a:defRPr sz="1573" b="1">
                <a:latin typeface="Arial" pitchFamily="34" charset="0"/>
                <a:cs typeface="Arial" pitchFamily="34" charset="0"/>
              </a:defRPr>
            </a:pPr>
            <a:endParaRPr lang="en-US"/>
          </a:p>
        </c:txPr>
        <c:crossAx val="156906928"/>
        <c:crosses val="autoZero"/>
        <c:crossBetween val="between"/>
        <c:majorUnit val="10"/>
      </c:valAx>
      <c:spPr>
        <a:noFill/>
        <a:ln w="25363">
          <a:noFill/>
        </a:ln>
      </c:spPr>
    </c:plotArea>
    <c:legend>
      <c:legendPos val="r"/>
      <c:legendEntry>
        <c:idx val="2"/>
        <c:delete val="1"/>
      </c:legendEntry>
      <c:legendEntry>
        <c:idx val="3"/>
        <c:delete val="1"/>
      </c:legendEntry>
      <c:layout>
        <c:manualLayout>
          <c:xMode val="edge"/>
          <c:yMode val="edge"/>
          <c:x val="6.6474320890547584E-2"/>
          <c:y val="3.1575324607604018E-2"/>
          <c:w val="0.29913829315438417"/>
          <c:h val="0.13509122617950906"/>
        </c:manualLayout>
      </c:layout>
      <c:overlay val="1"/>
      <c:txPr>
        <a:bodyPr/>
        <a:lstStyle/>
        <a:p>
          <a:pPr>
            <a:defRPr sz="1373" b="1">
              <a:latin typeface="Arial" pitchFamily="34" charset="0"/>
              <a:cs typeface="Arial" pitchFamily="34" charset="0"/>
            </a:defRPr>
          </a:pPr>
          <a:endParaRPr lang="en-US"/>
        </a:p>
      </c:txPr>
    </c:legend>
    <c:plotVisOnly val="1"/>
    <c:dispBlanksAs val="gap"/>
    <c:showDLblsOverMax val="0"/>
  </c:chart>
  <c:txPr>
    <a:bodyPr/>
    <a:lstStyle/>
    <a:p>
      <a:pPr>
        <a:defRPr sz="1760"/>
      </a:pPr>
      <a:endParaRPr lang="en-US"/>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1105217140832474E-2"/>
          <c:y val="3.4098667589344503E-2"/>
          <c:w val="0.93040188886645558"/>
          <c:h val="0.86296741032373536"/>
        </c:manualLayout>
      </c:layout>
      <c:barChart>
        <c:barDir val="col"/>
        <c:grouping val="clustered"/>
        <c:varyColors val="0"/>
        <c:ser>
          <c:idx val="0"/>
          <c:order val="0"/>
          <c:tx>
            <c:strRef>
              <c:f>Chart!$B$1</c:f>
              <c:strCache>
                <c:ptCount val="1"/>
                <c:pt idx="0">
                  <c:v>Indicated</c:v>
                </c:pt>
              </c:strCache>
            </c:strRef>
          </c:tx>
          <c:spPr>
            <a:ln w="6350">
              <a:solidFill>
                <a:srgbClr val="0F5173"/>
              </a:solidFill>
            </a:ln>
          </c:spPr>
          <c:invertIfNegative val="0"/>
          <c:dPt>
            <c:idx val="19"/>
            <c:invertIfNegative val="0"/>
            <c:bubble3D val="0"/>
            <c:spPr>
              <a:solidFill>
                <a:srgbClr val="0F5173"/>
              </a:solidFill>
              <a:ln w="6350">
                <a:solidFill>
                  <a:srgbClr val="0F5173"/>
                </a:solidFill>
              </a:ln>
            </c:spPr>
          </c:dPt>
          <c:dLbls>
            <c:dLbl>
              <c:idx val="19"/>
              <c:numFmt formatCode="#,##0.0" sourceLinked="0"/>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dLbl>
            <c:dLbl>
              <c:idx val="20"/>
              <c:numFmt formatCode="#,##0" sourceLinked="0"/>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dLbl>
            <c:numFmt formatCode="#,##0.0" sourceLinked="0"/>
            <c:spPr>
              <a:noFill/>
              <a:ln>
                <a:noFill/>
              </a:ln>
              <a:effectLst/>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Chart!$A$3:$A$25</c:f>
              <c:strCache>
                <c:ptCount val="23"/>
                <c:pt idx="0">
                  <c:v>92</c:v>
                </c:pt>
                <c:pt idx="1">
                  <c:v>93</c:v>
                </c:pt>
                <c:pt idx="2">
                  <c:v>94</c:v>
                </c:pt>
                <c:pt idx="3">
                  <c:v>95</c:v>
                </c:pt>
                <c:pt idx="4">
                  <c:v>96</c:v>
                </c:pt>
                <c:pt idx="5">
                  <c:v>97</c:v>
                </c:pt>
                <c:pt idx="6">
                  <c:v>98</c:v>
                </c:pt>
                <c:pt idx="7">
                  <c:v>99</c:v>
                </c:pt>
                <c:pt idx="8">
                  <c:v>00</c:v>
                </c:pt>
                <c:pt idx="9">
                  <c:v>01</c:v>
                </c:pt>
                <c:pt idx="10">
                  <c:v>02</c:v>
                </c:pt>
                <c:pt idx="11">
                  <c:v>03</c:v>
                </c:pt>
                <c:pt idx="12">
                  <c:v>04</c:v>
                </c:pt>
                <c:pt idx="13">
                  <c:v>05</c:v>
                </c:pt>
                <c:pt idx="14">
                  <c:v>06</c:v>
                </c:pt>
                <c:pt idx="15">
                  <c:v>07</c:v>
                </c:pt>
                <c:pt idx="16">
                  <c:v>08</c:v>
                </c:pt>
                <c:pt idx="17">
                  <c:v>09</c:v>
                </c:pt>
                <c:pt idx="18">
                  <c:v>10</c:v>
                </c:pt>
                <c:pt idx="19">
                  <c:v>11</c:v>
                </c:pt>
                <c:pt idx="20">
                  <c:v>12</c:v>
                </c:pt>
                <c:pt idx="21">
                  <c:v>13</c:v>
                </c:pt>
                <c:pt idx="22">
                  <c:v>14p</c:v>
                </c:pt>
              </c:strCache>
            </c:strRef>
          </c:cat>
          <c:val>
            <c:numRef>
              <c:f>Chart!$B$3:$B$25</c:f>
              <c:numCache>
                <c:formatCode>General</c:formatCode>
                <c:ptCount val="23"/>
                <c:pt idx="0">
                  <c:v>-4.3999999999999995</c:v>
                </c:pt>
                <c:pt idx="1">
                  <c:v>-9.1999999999999993</c:v>
                </c:pt>
                <c:pt idx="2">
                  <c:v>0.3</c:v>
                </c:pt>
                <c:pt idx="3">
                  <c:v>-6.5</c:v>
                </c:pt>
                <c:pt idx="4">
                  <c:v>-4.5</c:v>
                </c:pt>
                <c:pt idx="5">
                  <c:v>0.5</c:v>
                </c:pt>
                <c:pt idx="6">
                  <c:v>-3.9</c:v>
                </c:pt>
                <c:pt idx="7">
                  <c:v>-2.2999999999999998</c:v>
                </c:pt>
                <c:pt idx="8">
                  <c:v>-4.5</c:v>
                </c:pt>
                <c:pt idx="9">
                  <c:v>-6.899999999999995</c:v>
                </c:pt>
                <c:pt idx="10">
                  <c:v>-4.5</c:v>
                </c:pt>
                <c:pt idx="11">
                  <c:v>-4.1000000000000005</c:v>
                </c:pt>
                <c:pt idx="12">
                  <c:v>-3.6999999999999997</c:v>
                </c:pt>
                <c:pt idx="13">
                  <c:v>-6.6000000000000005</c:v>
                </c:pt>
                <c:pt idx="14">
                  <c:v>-4.5</c:v>
                </c:pt>
                <c:pt idx="15">
                  <c:v>-2.1999999999999997</c:v>
                </c:pt>
                <c:pt idx="16">
                  <c:v>-4.3</c:v>
                </c:pt>
                <c:pt idx="17">
                  <c:v>-4.9000000000000004</c:v>
                </c:pt>
                <c:pt idx="18">
                  <c:v>10.6</c:v>
                </c:pt>
                <c:pt idx="19" formatCode="0.0">
                  <c:v>-3.8</c:v>
                </c:pt>
                <c:pt idx="20">
                  <c:v>-5.7</c:v>
                </c:pt>
                <c:pt idx="21">
                  <c:v>-2.9</c:v>
                </c:pt>
                <c:pt idx="22">
                  <c:v>-2</c:v>
                </c:pt>
              </c:numCache>
            </c:numRef>
          </c:val>
        </c:ser>
        <c:dLbls>
          <c:showLegendKey val="0"/>
          <c:showVal val="0"/>
          <c:showCatName val="0"/>
          <c:showSerName val="0"/>
          <c:showPercent val="0"/>
          <c:showBubbleSize val="0"/>
        </c:dLbls>
        <c:gapWidth val="80"/>
        <c:axId val="156905752"/>
        <c:axId val="156904576"/>
      </c:barChart>
      <c:barChart>
        <c:barDir val="col"/>
        <c:grouping val="stacked"/>
        <c:varyColors val="0"/>
        <c:ser>
          <c:idx val="1"/>
          <c:order val="1"/>
          <c:tx>
            <c:strRef>
              <c:f>Chart!$C$1</c:f>
              <c:strCache>
                <c:ptCount val="1"/>
                <c:pt idx="0">
                  <c:v>Adjusted*</c:v>
                </c:pt>
              </c:strCache>
            </c:strRef>
          </c:tx>
          <c:spPr>
            <a:solidFill>
              <a:srgbClr val="0F5173">
                <a:lumMod val="20000"/>
                <a:lumOff val="80000"/>
              </a:srgbClr>
            </a:solidFill>
            <a:ln w="6350">
              <a:solidFill>
                <a:srgbClr val="0F5173"/>
              </a:solidFill>
            </a:ln>
          </c:spPr>
          <c:invertIfNegative val="0"/>
          <c:dLbls>
            <c:dLbl>
              <c:idx val="20"/>
              <c:layout>
                <c:manualLayout>
                  <c:x val="0"/>
                  <c:y val="-2.6729031600871201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Chart!$A$3:$A$25</c:f>
              <c:strCache>
                <c:ptCount val="23"/>
                <c:pt idx="0">
                  <c:v>92</c:v>
                </c:pt>
                <c:pt idx="1">
                  <c:v>93</c:v>
                </c:pt>
                <c:pt idx="2">
                  <c:v>94</c:v>
                </c:pt>
                <c:pt idx="3">
                  <c:v>95</c:v>
                </c:pt>
                <c:pt idx="4">
                  <c:v>96</c:v>
                </c:pt>
                <c:pt idx="5">
                  <c:v>97</c:v>
                </c:pt>
                <c:pt idx="6">
                  <c:v>98</c:v>
                </c:pt>
                <c:pt idx="7">
                  <c:v>99</c:v>
                </c:pt>
                <c:pt idx="8">
                  <c:v>00</c:v>
                </c:pt>
                <c:pt idx="9">
                  <c:v>01</c:v>
                </c:pt>
                <c:pt idx="10">
                  <c:v>02</c:v>
                </c:pt>
                <c:pt idx="11">
                  <c:v>03</c:v>
                </c:pt>
                <c:pt idx="12">
                  <c:v>04</c:v>
                </c:pt>
                <c:pt idx="13">
                  <c:v>05</c:v>
                </c:pt>
                <c:pt idx="14">
                  <c:v>06</c:v>
                </c:pt>
                <c:pt idx="15">
                  <c:v>07</c:v>
                </c:pt>
                <c:pt idx="16">
                  <c:v>08</c:v>
                </c:pt>
                <c:pt idx="17">
                  <c:v>09</c:v>
                </c:pt>
                <c:pt idx="18">
                  <c:v>10</c:v>
                </c:pt>
                <c:pt idx="19">
                  <c:v>11</c:v>
                </c:pt>
                <c:pt idx="20">
                  <c:v>12</c:v>
                </c:pt>
                <c:pt idx="21">
                  <c:v>13</c:v>
                </c:pt>
                <c:pt idx="22">
                  <c:v>14p</c:v>
                </c:pt>
              </c:strCache>
            </c:strRef>
          </c:cat>
          <c:val>
            <c:numRef>
              <c:f>Chart!$C$3:$C$25</c:f>
              <c:numCache>
                <c:formatCode>General</c:formatCode>
                <c:ptCount val="23"/>
                <c:pt idx="18">
                  <c:v>3.6</c:v>
                </c:pt>
                <c:pt idx="19" formatCode="0.0">
                  <c:v>-0.8</c:v>
                </c:pt>
              </c:numCache>
            </c:numRef>
          </c:val>
        </c:ser>
        <c:dLbls>
          <c:showLegendKey val="0"/>
          <c:showVal val="0"/>
          <c:showCatName val="0"/>
          <c:showSerName val="0"/>
          <c:showPercent val="0"/>
          <c:showBubbleSize val="0"/>
        </c:dLbls>
        <c:gapWidth val="80"/>
        <c:axId val="156908888"/>
        <c:axId val="156907320"/>
      </c:barChart>
      <c:lineChart>
        <c:grouping val="standard"/>
        <c:varyColors val="0"/>
        <c:ser>
          <c:idx val="2"/>
          <c:order val="2"/>
          <c:tx>
            <c:strRef>
              <c:f>Chart!$D$1</c:f>
              <c:strCache>
                <c:ptCount val="1"/>
                <c:pt idx="0">
                  <c:v>Label Indicated</c:v>
                </c:pt>
              </c:strCache>
            </c:strRef>
          </c:tx>
          <c:spPr>
            <a:ln>
              <a:noFill/>
              <a:prstDash val="lgDash"/>
            </a:ln>
          </c:spPr>
          <c:marker>
            <c:symbol val="none"/>
          </c:marker>
          <c:cat>
            <c:strRef>
              <c:f>Chart!$A$3:$A$25</c:f>
              <c:strCache>
                <c:ptCount val="23"/>
                <c:pt idx="0">
                  <c:v>92</c:v>
                </c:pt>
                <c:pt idx="1">
                  <c:v>93</c:v>
                </c:pt>
                <c:pt idx="2">
                  <c:v>94</c:v>
                </c:pt>
                <c:pt idx="3">
                  <c:v>95</c:v>
                </c:pt>
                <c:pt idx="4">
                  <c:v>96</c:v>
                </c:pt>
                <c:pt idx="5">
                  <c:v>97</c:v>
                </c:pt>
                <c:pt idx="6">
                  <c:v>98</c:v>
                </c:pt>
                <c:pt idx="7">
                  <c:v>99</c:v>
                </c:pt>
                <c:pt idx="8">
                  <c:v>00</c:v>
                </c:pt>
                <c:pt idx="9">
                  <c:v>01</c:v>
                </c:pt>
                <c:pt idx="10">
                  <c:v>02</c:v>
                </c:pt>
                <c:pt idx="11">
                  <c:v>03</c:v>
                </c:pt>
                <c:pt idx="12">
                  <c:v>04</c:v>
                </c:pt>
                <c:pt idx="13">
                  <c:v>05</c:v>
                </c:pt>
                <c:pt idx="14">
                  <c:v>06</c:v>
                </c:pt>
                <c:pt idx="15">
                  <c:v>07</c:v>
                </c:pt>
                <c:pt idx="16">
                  <c:v>08</c:v>
                </c:pt>
                <c:pt idx="17">
                  <c:v>09</c:v>
                </c:pt>
                <c:pt idx="18">
                  <c:v>10</c:v>
                </c:pt>
                <c:pt idx="19">
                  <c:v>11</c:v>
                </c:pt>
                <c:pt idx="20">
                  <c:v>12</c:v>
                </c:pt>
                <c:pt idx="21">
                  <c:v>13</c:v>
                </c:pt>
                <c:pt idx="22">
                  <c:v>14p</c:v>
                </c:pt>
              </c:strCache>
            </c:strRef>
          </c:cat>
          <c:val>
            <c:numRef>
              <c:f>Chart!$D$3:$D$25</c:f>
              <c:numCache>
                <c:formatCode>General</c:formatCode>
                <c:ptCount val="23"/>
                <c:pt idx="0">
                  <c:v>-4.3999999999999995</c:v>
                </c:pt>
                <c:pt idx="1">
                  <c:v>-9.1999999999999993</c:v>
                </c:pt>
                <c:pt idx="2">
                  <c:v>0.3</c:v>
                </c:pt>
                <c:pt idx="3">
                  <c:v>-6.5</c:v>
                </c:pt>
                <c:pt idx="4">
                  <c:v>-4.5</c:v>
                </c:pt>
                <c:pt idx="5">
                  <c:v>0.5</c:v>
                </c:pt>
                <c:pt idx="6">
                  <c:v>-3.9</c:v>
                </c:pt>
                <c:pt idx="7">
                  <c:v>-2.2999999999999998</c:v>
                </c:pt>
                <c:pt idx="8">
                  <c:v>-4.5</c:v>
                </c:pt>
                <c:pt idx="9">
                  <c:v>-6.899999999999995</c:v>
                </c:pt>
                <c:pt idx="10">
                  <c:v>-4.5</c:v>
                </c:pt>
                <c:pt idx="11">
                  <c:v>-4.1000000000000005</c:v>
                </c:pt>
                <c:pt idx="12">
                  <c:v>-3.6999999999999997</c:v>
                </c:pt>
                <c:pt idx="13">
                  <c:v>-6.6000000000000005</c:v>
                </c:pt>
                <c:pt idx="14">
                  <c:v>-4.5</c:v>
                </c:pt>
                <c:pt idx="15">
                  <c:v>-2.1</c:v>
                </c:pt>
                <c:pt idx="16">
                  <c:v>-4.1000000000000005</c:v>
                </c:pt>
                <c:pt idx="17">
                  <c:v>-5.5</c:v>
                </c:pt>
                <c:pt idx="18">
                  <c:v>10.6</c:v>
                </c:pt>
              </c:numCache>
            </c:numRef>
          </c:val>
          <c:smooth val="0"/>
        </c:ser>
        <c:ser>
          <c:idx val="3"/>
          <c:order val="3"/>
          <c:tx>
            <c:strRef>
              <c:f>Chart!$E$1</c:f>
              <c:strCache>
                <c:ptCount val="1"/>
                <c:pt idx="0">
                  <c:v>Label Adjusted</c:v>
                </c:pt>
              </c:strCache>
            </c:strRef>
          </c:tx>
          <c:spPr>
            <a:ln w="28575">
              <a:noFill/>
            </a:ln>
          </c:spPr>
          <c:marker>
            <c:symbol val="none"/>
          </c:marker>
          <c:cat>
            <c:strRef>
              <c:f>Chart!$A$3:$A$25</c:f>
              <c:strCache>
                <c:ptCount val="23"/>
                <c:pt idx="0">
                  <c:v>92</c:v>
                </c:pt>
                <c:pt idx="1">
                  <c:v>93</c:v>
                </c:pt>
                <c:pt idx="2">
                  <c:v>94</c:v>
                </c:pt>
                <c:pt idx="3">
                  <c:v>95</c:v>
                </c:pt>
                <c:pt idx="4">
                  <c:v>96</c:v>
                </c:pt>
                <c:pt idx="5">
                  <c:v>97</c:v>
                </c:pt>
                <c:pt idx="6">
                  <c:v>98</c:v>
                </c:pt>
                <c:pt idx="7">
                  <c:v>99</c:v>
                </c:pt>
                <c:pt idx="8">
                  <c:v>00</c:v>
                </c:pt>
                <c:pt idx="9">
                  <c:v>01</c:v>
                </c:pt>
                <c:pt idx="10">
                  <c:v>02</c:v>
                </c:pt>
                <c:pt idx="11">
                  <c:v>03</c:v>
                </c:pt>
                <c:pt idx="12">
                  <c:v>04</c:v>
                </c:pt>
                <c:pt idx="13">
                  <c:v>05</c:v>
                </c:pt>
                <c:pt idx="14">
                  <c:v>06</c:v>
                </c:pt>
                <c:pt idx="15">
                  <c:v>07</c:v>
                </c:pt>
                <c:pt idx="16">
                  <c:v>08</c:v>
                </c:pt>
                <c:pt idx="17">
                  <c:v>09</c:v>
                </c:pt>
                <c:pt idx="18">
                  <c:v>10</c:v>
                </c:pt>
                <c:pt idx="19">
                  <c:v>11</c:v>
                </c:pt>
                <c:pt idx="20">
                  <c:v>12</c:v>
                </c:pt>
                <c:pt idx="21">
                  <c:v>13</c:v>
                </c:pt>
                <c:pt idx="22">
                  <c:v>14p</c:v>
                </c:pt>
              </c:strCache>
            </c:strRef>
          </c:cat>
          <c:val>
            <c:numRef>
              <c:f>Chart!$E$3:$E$25</c:f>
              <c:numCache>
                <c:formatCode>General</c:formatCode>
                <c:ptCount val="23"/>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pt idx="18">
                  <c:v>3</c:v>
                </c:pt>
              </c:numCache>
            </c:numRef>
          </c:val>
          <c:smooth val="0"/>
        </c:ser>
        <c:dLbls>
          <c:showLegendKey val="0"/>
          <c:showVal val="0"/>
          <c:showCatName val="0"/>
          <c:showSerName val="0"/>
          <c:showPercent val="0"/>
          <c:showBubbleSize val="0"/>
        </c:dLbls>
        <c:marker val="1"/>
        <c:smooth val="0"/>
        <c:axId val="156905752"/>
        <c:axId val="156904576"/>
      </c:lineChart>
      <c:catAx>
        <c:axId val="156905752"/>
        <c:scaling>
          <c:orientation val="minMax"/>
        </c:scaling>
        <c:delete val="0"/>
        <c:axPos val="b"/>
        <c:numFmt formatCode="General" sourceLinked="1"/>
        <c:majorTickMark val="none"/>
        <c:minorTickMark val="none"/>
        <c:tickLblPos val="low"/>
        <c:spPr>
          <a:ln w="28575">
            <a:solidFill>
              <a:schemeClr val="bg1">
                <a:lumMod val="50000"/>
              </a:schemeClr>
            </a:solidFill>
          </a:ln>
        </c:spPr>
        <c:txPr>
          <a:bodyPr rot="0"/>
          <a:lstStyle/>
          <a:p>
            <a:pPr>
              <a:defRPr sz="1200" b="1">
                <a:latin typeface="Arial" pitchFamily="34" charset="0"/>
                <a:cs typeface="Arial" pitchFamily="34" charset="0"/>
              </a:defRPr>
            </a:pPr>
            <a:endParaRPr lang="en-US"/>
          </a:p>
        </c:txPr>
        <c:crossAx val="156904576"/>
        <c:crosses val="autoZero"/>
        <c:auto val="0"/>
        <c:lblAlgn val="ctr"/>
        <c:lblOffset val="100"/>
        <c:tickLblSkip val="1"/>
        <c:noMultiLvlLbl val="0"/>
      </c:catAx>
      <c:valAx>
        <c:axId val="156904576"/>
        <c:scaling>
          <c:orientation val="minMax"/>
          <c:max val="12"/>
          <c:min val="-10"/>
        </c:scaling>
        <c:delete val="0"/>
        <c:axPos val="l"/>
        <c:numFmt formatCode="General" sourceLinked="1"/>
        <c:majorTickMark val="none"/>
        <c:minorTickMark val="none"/>
        <c:tickLblPos val="low"/>
        <c:spPr>
          <a:ln w="28575">
            <a:solidFill>
              <a:schemeClr val="bg1">
                <a:lumMod val="50000"/>
              </a:schemeClr>
            </a:solidFill>
          </a:ln>
        </c:spPr>
        <c:txPr>
          <a:bodyPr/>
          <a:lstStyle/>
          <a:p>
            <a:pPr>
              <a:defRPr sz="1600" b="1">
                <a:latin typeface="Arial" pitchFamily="34" charset="0"/>
                <a:cs typeface="Arial" pitchFamily="34" charset="0"/>
              </a:defRPr>
            </a:pPr>
            <a:endParaRPr lang="en-US"/>
          </a:p>
        </c:txPr>
        <c:crossAx val="156905752"/>
        <c:crosses val="autoZero"/>
        <c:crossBetween val="between"/>
        <c:majorUnit val="2"/>
      </c:valAx>
      <c:valAx>
        <c:axId val="156907320"/>
        <c:scaling>
          <c:orientation val="minMax"/>
          <c:max val="12"/>
          <c:min val="-10"/>
        </c:scaling>
        <c:delete val="0"/>
        <c:axPos val="r"/>
        <c:numFmt formatCode="General" sourceLinked="1"/>
        <c:majorTickMark val="none"/>
        <c:minorTickMark val="none"/>
        <c:tickLblPos val="none"/>
        <c:spPr>
          <a:ln>
            <a:noFill/>
          </a:ln>
        </c:spPr>
        <c:crossAx val="156908888"/>
        <c:crosses val="max"/>
        <c:crossBetween val="between"/>
        <c:majorUnit val="2"/>
      </c:valAx>
      <c:catAx>
        <c:axId val="156908888"/>
        <c:scaling>
          <c:orientation val="minMax"/>
        </c:scaling>
        <c:delete val="0"/>
        <c:axPos val="t"/>
        <c:numFmt formatCode="General" sourceLinked="1"/>
        <c:majorTickMark val="none"/>
        <c:minorTickMark val="none"/>
        <c:tickLblPos val="none"/>
        <c:spPr>
          <a:ln>
            <a:noFill/>
          </a:ln>
        </c:spPr>
        <c:crossAx val="156907320"/>
        <c:crosses val="max"/>
        <c:auto val="1"/>
        <c:lblAlgn val="ctr"/>
        <c:lblOffset val="100"/>
        <c:noMultiLvlLbl val="0"/>
      </c:catAx>
    </c:plotArea>
    <c:legend>
      <c:legendPos val="r"/>
      <c:layout>
        <c:manualLayout>
          <c:xMode val="edge"/>
          <c:yMode val="edge"/>
          <c:x val="0.64775526002366313"/>
          <c:y val="0.22189170358465235"/>
          <c:w val="0.18040336741124283"/>
          <c:h val="0.11766840335731193"/>
        </c:manualLayout>
      </c:layout>
      <c:overlay val="0"/>
      <c:txPr>
        <a:bodyPr/>
        <a:lstStyle/>
        <a:p>
          <a:pPr>
            <a:defRPr sz="1600">
              <a:latin typeface="Arial" pitchFamily="34" charset="0"/>
              <a:cs typeface="Arial"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5355087838382721E-2"/>
          <c:y val="2.5555555555555581E-2"/>
          <c:w val="0.90569614524577624"/>
          <c:h val="0.84163836198353248"/>
        </c:manualLayout>
      </c:layout>
      <c:barChart>
        <c:barDir val="col"/>
        <c:grouping val="clustered"/>
        <c:varyColors val="0"/>
        <c:ser>
          <c:idx val="0"/>
          <c:order val="0"/>
          <c:tx>
            <c:strRef>
              <c:f>Chart!$B$1</c:f>
              <c:strCache>
                <c:ptCount val="1"/>
                <c:pt idx="0">
                  <c:v>Change in Lost-Time Medical Claim Severity</c:v>
                </c:pt>
              </c:strCache>
            </c:strRef>
          </c:tx>
          <c:spPr>
            <a:ln w="6350">
              <a:solidFill>
                <a:srgbClr val="225A7A"/>
              </a:solidFill>
            </a:ln>
          </c:spPr>
          <c:invertIfNegative val="0"/>
          <c:dPt>
            <c:idx val="15"/>
            <c:invertIfNegative val="0"/>
            <c:bubble3D val="0"/>
          </c:dPt>
          <c:dPt>
            <c:idx val="16"/>
            <c:invertIfNegative val="0"/>
            <c:bubble3D val="0"/>
          </c:dPt>
          <c:dPt>
            <c:idx val="17"/>
            <c:invertIfNegative val="0"/>
            <c:bubble3D val="0"/>
          </c:dPt>
          <c:dPt>
            <c:idx val="18"/>
            <c:invertIfNegative val="0"/>
            <c:bubble3D val="0"/>
            <c:spPr>
              <a:solidFill>
                <a:srgbClr val="225A7A"/>
              </a:solidFill>
              <a:ln w="6350">
                <a:solidFill>
                  <a:srgbClr val="225A7A"/>
                </a:solidFill>
              </a:ln>
            </c:spPr>
          </c:dPt>
          <c:dPt>
            <c:idx val="19"/>
            <c:invertIfNegative val="0"/>
            <c:bubble3D val="0"/>
            <c:spPr>
              <a:solidFill>
                <a:srgbClr val="00B0F0"/>
              </a:solidFill>
              <a:ln w="6350">
                <a:solidFill>
                  <a:srgbClr val="225A7A"/>
                </a:solidFill>
              </a:ln>
            </c:spPr>
          </c:dPt>
          <c:dLbls>
            <c:dLbl>
              <c:idx val="6"/>
              <c:layout>
                <c:manualLayout>
                  <c:x val="-1.4245014245014601E-3"/>
                  <c:y val="5.5555555555555558E-3"/>
                </c:manualLayout>
              </c:layout>
              <c:showLegendKey val="0"/>
              <c:showVal val="1"/>
              <c:showCatName val="0"/>
              <c:showSerName val="0"/>
              <c:showPercent val="0"/>
              <c:showBubbleSize val="0"/>
              <c:extLst>
                <c:ext xmlns:c15="http://schemas.microsoft.com/office/drawing/2012/chart" uri="{CE6537A1-D6FC-4f65-9D91-7224C49458BB}"/>
              </c:extLst>
            </c:dLbl>
            <c:dLbl>
              <c:idx val="9"/>
              <c:layout>
                <c:manualLayout>
                  <c:x val="-2.8490028490028491E-3"/>
                  <c:y val="5.5555555555555558E-3"/>
                </c:manualLayout>
              </c:layout>
              <c:showLegendKey val="0"/>
              <c:showVal val="1"/>
              <c:showCatName val="0"/>
              <c:showSerName val="0"/>
              <c:showPercent val="0"/>
              <c:showBubbleSize val="0"/>
              <c:extLst>
                <c:ext xmlns:c15="http://schemas.microsoft.com/office/drawing/2012/chart" uri="{CE6537A1-D6FC-4f65-9D91-7224C49458BB}"/>
              </c:extLst>
            </c:dLbl>
            <c:dLbl>
              <c:idx val="13"/>
              <c:numFmt formatCode="#,##0.0" sourceLinked="0"/>
              <c:spPr/>
              <c:txPr>
                <a:bodyPr/>
                <a:lstStyle/>
                <a:p>
                  <a:pPr>
                    <a:defRPr sz="1000" b="1" baseline="0">
                      <a:latin typeface="Arial" pitchFamily="34" charset="0"/>
                      <a:cs typeface="Arial" pitchFamily="34" charset="0"/>
                    </a:defRPr>
                  </a:pPr>
                  <a:endParaRPr lang="en-US"/>
                </a:p>
              </c:txPr>
              <c:showLegendKey val="0"/>
              <c:showVal val="1"/>
              <c:showCatName val="0"/>
              <c:showSerName val="0"/>
              <c:showPercent val="0"/>
              <c:showBubbleSize val="0"/>
            </c:dLbl>
            <c:dLbl>
              <c:idx val="15"/>
              <c:layout>
                <c:manualLayout>
                  <c:x val="-2.8488184749691481E-3"/>
                  <c:y val="0"/>
                </c:manualLayout>
              </c:layout>
              <c:showLegendKey val="0"/>
              <c:showVal val="1"/>
              <c:showCatName val="0"/>
              <c:showSerName val="0"/>
              <c:showPercent val="0"/>
              <c:showBubbleSize val="0"/>
              <c:extLst>
                <c:ext xmlns:c15="http://schemas.microsoft.com/office/drawing/2012/chart" uri="{CE6537A1-D6FC-4f65-9D91-7224C49458BB}"/>
              </c:extLst>
            </c:dLbl>
            <c:dLbl>
              <c:idx val="16"/>
              <c:layout>
                <c:manualLayout>
                  <c:x val="-2.8488184749691481E-3"/>
                  <c:y val="0"/>
                </c:manualLayout>
              </c:layout>
              <c:showLegendKey val="0"/>
              <c:showVal val="1"/>
              <c:showCatName val="0"/>
              <c:showSerName val="0"/>
              <c:showPercent val="0"/>
              <c:showBubbleSize val="0"/>
              <c:extLst>
                <c:ext xmlns:c15="http://schemas.microsoft.com/office/drawing/2012/chart" uri="{CE6537A1-D6FC-4f65-9D91-7224C49458BB}"/>
              </c:extLst>
            </c:dLbl>
            <c:dLbl>
              <c:idx val="17"/>
              <c:layout>
                <c:manualLayout>
                  <c:x val="-4.273227712453722E-3"/>
                  <c:y val="0"/>
                </c:manualLayout>
              </c:layout>
              <c:showLegendKey val="0"/>
              <c:showVal val="1"/>
              <c:showCatName val="0"/>
              <c:showSerName val="0"/>
              <c:showPercent val="0"/>
              <c:showBubbleSize val="0"/>
              <c:extLst>
                <c:ext xmlns:c15="http://schemas.microsoft.com/office/drawing/2012/chart" uri="{CE6537A1-D6FC-4f65-9D91-7224C49458BB}"/>
              </c:extLst>
            </c:dLbl>
            <c:dLbl>
              <c:idx val="18"/>
              <c:numFmt formatCode="#,##0" sourceLinked="0"/>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dLbl>
            <c:numFmt formatCode="#,##0.0" sourceLinked="0"/>
            <c:spPr>
              <a:noFill/>
              <a:ln>
                <a:noFill/>
              </a:ln>
              <a:effectLst/>
            </c:spPr>
            <c:txPr>
              <a:bodyPr/>
              <a:lstStyle/>
              <a:p>
                <a:pPr>
                  <a:defRPr sz="1000" b="1">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Chart!$A$2:$A$21</c:f>
              <c:strCache>
                <c:ptCount val="20"/>
                <c:pt idx="0">
                  <c:v>95</c:v>
                </c:pt>
                <c:pt idx="1">
                  <c:v>96</c:v>
                </c:pt>
                <c:pt idx="2">
                  <c:v>97</c:v>
                </c:pt>
                <c:pt idx="3">
                  <c:v>98</c:v>
                </c:pt>
                <c:pt idx="4">
                  <c:v>99</c:v>
                </c:pt>
                <c:pt idx="5">
                  <c:v>00</c:v>
                </c:pt>
                <c:pt idx="6">
                  <c:v>01</c:v>
                </c:pt>
                <c:pt idx="7">
                  <c:v>02</c:v>
                </c:pt>
                <c:pt idx="8">
                  <c:v>03</c:v>
                </c:pt>
                <c:pt idx="9">
                  <c:v>04</c:v>
                </c:pt>
                <c:pt idx="10">
                  <c:v>05</c:v>
                </c:pt>
                <c:pt idx="11">
                  <c:v>06</c:v>
                </c:pt>
                <c:pt idx="12">
                  <c:v>07</c:v>
                </c:pt>
                <c:pt idx="13">
                  <c:v>08</c:v>
                </c:pt>
                <c:pt idx="14">
                  <c:v>09</c:v>
                </c:pt>
                <c:pt idx="15">
                  <c:v>10</c:v>
                </c:pt>
                <c:pt idx="16">
                  <c:v>11</c:v>
                </c:pt>
                <c:pt idx="17">
                  <c:v>12</c:v>
                </c:pt>
                <c:pt idx="18">
                  <c:v>13</c:v>
                </c:pt>
                <c:pt idx="19">
                  <c:v>14p</c:v>
                </c:pt>
              </c:strCache>
            </c:strRef>
          </c:cat>
          <c:val>
            <c:numRef>
              <c:f>Chart!$B$2:$B$21</c:f>
              <c:numCache>
                <c:formatCode>General</c:formatCode>
                <c:ptCount val="20"/>
                <c:pt idx="0">
                  <c:v>5.0999999999999996</c:v>
                </c:pt>
                <c:pt idx="1">
                  <c:v>7.3999999999999995</c:v>
                </c:pt>
                <c:pt idx="2">
                  <c:v>10.100000000000001</c:v>
                </c:pt>
                <c:pt idx="3">
                  <c:v>8.3000000000000007</c:v>
                </c:pt>
                <c:pt idx="4">
                  <c:v>10.6</c:v>
                </c:pt>
                <c:pt idx="5">
                  <c:v>7.3</c:v>
                </c:pt>
                <c:pt idx="6">
                  <c:v>13.5</c:v>
                </c:pt>
                <c:pt idx="7">
                  <c:v>8.7999999999999989</c:v>
                </c:pt>
                <c:pt idx="8">
                  <c:v>7.7</c:v>
                </c:pt>
                <c:pt idx="9">
                  <c:v>5.4</c:v>
                </c:pt>
                <c:pt idx="10">
                  <c:v>7.8</c:v>
                </c:pt>
                <c:pt idx="11">
                  <c:v>5.8000000000000007</c:v>
                </c:pt>
                <c:pt idx="12">
                  <c:v>5.9</c:v>
                </c:pt>
                <c:pt idx="13">
                  <c:v>6.9</c:v>
                </c:pt>
                <c:pt idx="14">
                  <c:v>4</c:v>
                </c:pt>
                <c:pt idx="15">
                  <c:v>0.5</c:v>
                </c:pt>
                <c:pt idx="16">
                  <c:v>2.4</c:v>
                </c:pt>
                <c:pt idx="17">
                  <c:v>2.4</c:v>
                </c:pt>
                <c:pt idx="18">
                  <c:v>3.2</c:v>
                </c:pt>
                <c:pt idx="19">
                  <c:v>4</c:v>
                </c:pt>
              </c:numCache>
            </c:numRef>
          </c:val>
        </c:ser>
        <c:ser>
          <c:idx val="1"/>
          <c:order val="1"/>
          <c:tx>
            <c:strRef>
              <c:f>Chart!$C$1</c:f>
              <c:strCache>
                <c:ptCount val="1"/>
                <c:pt idx="0">
                  <c:v>Change in US Medical CPI</c:v>
                </c:pt>
              </c:strCache>
            </c:strRef>
          </c:tx>
          <c:spPr>
            <a:solidFill>
              <a:schemeClr val="accent6"/>
            </a:solidFill>
            <a:ln w="6350">
              <a:solidFill>
                <a:srgbClr val="0F5173"/>
              </a:solidFill>
            </a:ln>
          </c:spPr>
          <c:invertIfNegative val="0"/>
          <c:dPt>
            <c:idx val="15"/>
            <c:invertIfNegative val="0"/>
            <c:bubble3D val="0"/>
          </c:dPt>
          <c:dPt>
            <c:idx val="16"/>
            <c:invertIfNegative val="0"/>
            <c:bubble3D val="0"/>
          </c:dPt>
          <c:dPt>
            <c:idx val="17"/>
            <c:invertIfNegative val="0"/>
            <c:bubble3D val="0"/>
          </c:dPt>
          <c:dPt>
            <c:idx val="18"/>
            <c:invertIfNegative val="0"/>
            <c:bubble3D val="0"/>
          </c:dPt>
          <c:dPt>
            <c:idx val="19"/>
            <c:invertIfNegative val="0"/>
            <c:bubble3D val="0"/>
            <c:spPr>
              <a:solidFill>
                <a:schemeClr val="accent6">
                  <a:lumMod val="40000"/>
                  <a:lumOff val="60000"/>
                </a:schemeClr>
              </a:solidFill>
              <a:ln w="6350">
                <a:solidFill>
                  <a:srgbClr val="0F5173"/>
                </a:solidFill>
              </a:ln>
            </c:spPr>
          </c:dPt>
          <c:dLbls>
            <c:dLbl>
              <c:idx val="0"/>
              <c:layout>
                <c:manualLayout>
                  <c:x val="7.1220461874228706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1.4244092374845741E-3"/>
                  <c:y val="2.9649004808975196E-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2"/>
              <c:layout>
                <c:manualLayout>
                  <c:x val="4.273227712453722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3"/>
              <c:layout>
                <c:manualLayout>
                  <c:x val="2.8488184749691481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4"/>
              <c:layout>
                <c:manualLayout>
                  <c:x val="4.273227712453722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5"/>
              <c:layout>
                <c:manualLayout>
                  <c:x val="5.6976369499382963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6"/>
              <c:layout>
                <c:manualLayout>
                  <c:x val="4.273227712453774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7"/>
              <c:layout>
                <c:manualLayout>
                  <c:x val="4.273227712453722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8"/>
              <c:layout>
                <c:manualLayout>
                  <c:x val="4.273227712453722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9"/>
              <c:layout>
                <c:manualLayout>
                  <c:x val="7.1220461874228706E-3"/>
                  <c:y val="2.9649004808975196E-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0"/>
              <c:layout>
                <c:manualLayout>
                  <c:x val="5.6976369499382963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1"/>
              <c:layout>
                <c:manualLayout>
                  <c:x val="2.8488184749691481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2"/>
              <c:layout>
                <c:manualLayout>
                  <c:x val="2.8488184749691481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3"/>
              <c:layout>
                <c:manualLayout>
                  <c:x val="2.8488184749691481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4"/>
              <c:layout>
                <c:manualLayout>
                  <c:x val="4.2732277124538269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8"/>
              <c:numFmt formatCode="#,##0" sourceLinked="0"/>
              <c:spPr/>
              <c:txPr>
                <a:bodyPr/>
                <a:lstStyle/>
                <a:p>
                  <a:pPr algn="ctr">
                    <a:defRPr lang="en-US" sz="1200" b="1" i="0" u="none" strike="noStrike" kern="1200" baseline="0">
                      <a:solidFill>
                        <a:prstClr val="black"/>
                      </a:solidFill>
                      <a:latin typeface="Arial" pitchFamily="34" charset="0"/>
                      <a:ea typeface="+mn-ea"/>
                      <a:cs typeface="Arial" pitchFamily="34" charset="0"/>
                    </a:defRPr>
                  </a:pPr>
                  <a:endParaRPr lang="en-US"/>
                </a:p>
              </c:txPr>
              <c:dLblPos val="outEnd"/>
              <c:showLegendKey val="0"/>
              <c:showVal val="1"/>
              <c:showCatName val="0"/>
              <c:showSerName val="0"/>
              <c:showPercent val="0"/>
              <c:showBubbleSize val="0"/>
            </c:dLbl>
            <c:numFmt formatCode="#,##0.0" sourceLinked="0"/>
            <c:spPr>
              <a:noFill/>
              <a:ln>
                <a:noFill/>
              </a:ln>
              <a:effectLst/>
            </c:spPr>
            <c:txPr>
              <a:bodyPr/>
              <a:lstStyle/>
              <a:p>
                <a:pPr algn="ctr">
                  <a:defRPr lang="en-US" sz="1000" b="1" i="0" u="none" strike="noStrike" kern="1200" baseline="0">
                    <a:solidFill>
                      <a:prstClr val="black"/>
                    </a:solidFill>
                    <a:latin typeface="Arial" pitchFamily="34" charset="0"/>
                    <a:ea typeface="+mn-ea"/>
                    <a:cs typeface="Arial"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Chart!$A$2:$A$21</c:f>
              <c:strCache>
                <c:ptCount val="20"/>
                <c:pt idx="0">
                  <c:v>95</c:v>
                </c:pt>
                <c:pt idx="1">
                  <c:v>96</c:v>
                </c:pt>
                <c:pt idx="2">
                  <c:v>97</c:v>
                </c:pt>
                <c:pt idx="3">
                  <c:v>98</c:v>
                </c:pt>
                <c:pt idx="4">
                  <c:v>99</c:v>
                </c:pt>
                <c:pt idx="5">
                  <c:v>00</c:v>
                </c:pt>
                <c:pt idx="6">
                  <c:v>01</c:v>
                </c:pt>
                <c:pt idx="7">
                  <c:v>02</c:v>
                </c:pt>
                <c:pt idx="8">
                  <c:v>03</c:v>
                </c:pt>
                <c:pt idx="9">
                  <c:v>04</c:v>
                </c:pt>
                <c:pt idx="10">
                  <c:v>05</c:v>
                </c:pt>
                <c:pt idx="11">
                  <c:v>06</c:v>
                </c:pt>
                <c:pt idx="12">
                  <c:v>07</c:v>
                </c:pt>
                <c:pt idx="13">
                  <c:v>08</c:v>
                </c:pt>
                <c:pt idx="14">
                  <c:v>09</c:v>
                </c:pt>
                <c:pt idx="15">
                  <c:v>10</c:v>
                </c:pt>
                <c:pt idx="16">
                  <c:v>11</c:v>
                </c:pt>
                <c:pt idx="17">
                  <c:v>12</c:v>
                </c:pt>
                <c:pt idx="18">
                  <c:v>13</c:v>
                </c:pt>
                <c:pt idx="19">
                  <c:v>14p</c:v>
                </c:pt>
              </c:strCache>
            </c:strRef>
          </c:cat>
          <c:val>
            <c:numRef>
              <c:f>Chart!$C$2:$C$21</c:f>
              <c:numCache>
                <c:formatCode>0.0</c:formatCode>
                <c:ptCount val="20"/>
                <c:pt idx="0">
                  <c:v>4.4783196783691803</c:v>
                </c:pt>
                <c:pt idx="1">
                  <c:v>3.5190512682153674</c:v>
                </c:pt>
                <c:pt idx="2">
                  <c:v>2.7859918837916053</c:v>
                </c:pt>
                <c:pt idx="3">
                  <c:v>3.2184732136959937</c:v>
                </c:pt>
                <c:pt idx="4">
                  <c:v>3.4898138198300455</c:v>
                </c:pt>
                <c:pt idx="5">
                  <c:v>4.057199507434639</c:v>
                </c:pt>
                <c:pt idx="6">
                  <c:v>4.6053039162502252</c:v>
                </c:pt>
                <c:pt idx="7">
                  <c:v>4.7080774010089366</c:v>
                </c:pt>
                <c:pt idx="8">
                  <c:v>4.0178565006731892</c:v>
                </c:pt>
                <c:pt idx="9">
                  <c:v>4.3956340621422729</c:v>
                </c:pt>
                <c:pt idx="10">
                  <c:v>4.2213032142661921</c:v>
                </c:pt>
                <c:pt idx="11">
                  <c:v>4.0090757109106923</c:v>
                </c:pt>
                <c:pt idx="12">
                  <c:v>4.4232568705820929</c:v>
                </c:pt>
                <c:pt idx="13">
                  <c:v>3.7063420227205102</c:v>
                </c:pt>
                <c:pt idx="14">
                  <c:v>3.1720760213859833</c:v>
                </c:pt>
                <c:pt idx="15">
                  <c:v>3.4137294296448184</c:v>
                </c:pt>
                <c:pt idx="16">
                  <c:v>3.0434460487946735</c:v>
                </c:pt>
                <c:pt idx="17">
                  <c:v>3.6642459486049272</c:v>
                </c:pt>
                <c:pt idx="18">
                  <c:v>2.5</c:v>
                </c:pt>
                <c:pt idx="19">
                  <c:v>2.4</c:v>
                </c:pt>
              </c:numCache>
            </c:numRef>
          </c:val>
        </c:ser>
        <c:dLbls>
          <c:showLegendKey val="0"/>
          <c:showVal val="0"/>
          <c:showCatName val="0"/>
          <c:showSerName val="0"/>
          <c:showPercent val="0"/>
          <c:showBubbleSize val="0"/>
        </c:dLbls>
        <c:gapWidth val="70"/>
        <c:axId val="156901440"/>
        <c:axId val="156908104"/>
      </c:barChart>
      <c:catAx>
        <c:axId val="156901440"/>
        <c:scaling>
          <c:orientation val="minMax"/>
        </c:scaling>
        <c:delete val="0"/>
        <c:axPos val="b"/>
        <c:numFmt formatCode="General" sourceLinked="1"/>
        <c:majorTickMark val="none"/>
        <c:minorTickMark val="none"/>
        <c:tickLblPos val="low"/>
        <c:spPr>
          <a:ln w="28575">
            <a:solidFill>
              <a:schemeClr val="bg1">
                <a:lumMod val="50000"/>
              </a:schemeClr>
            </a:solidFill>
          </a:ln>
        </c:spPr>
        <c:txPr>
          <a:bodyPr rot="0"/>
          <a:lstStyle/>
          <a:p>
            <a:pPr>
              <a:defRPr sz="1200" b="1">
                <a:latin typeface="Arial" pitchFamily="34" charset="0"/>
                <a:cs typeface="Arial" pitchFamily="34" charset="0"/>
              </a:defRPr>
            </a:pPr>
            <a:endParaRPr lang="en-US"/>
          </a:p>
        </c:txPr>
        <c:crossAx val="156908104"/>
        <c:crosses val="autoZero"/>
        <c:auto val="0"/>
        <c:lblAlgn val="ctr"/>
        <c:lblOffset val="100"/>
        <c:tickLblSkip val="1"/>
        <c:noMultiLvlLbl val="0"/>
      </c:catAx>
      <c:valAx>
        <c:axId val="156908104"/>
        <c:scaling>
          <c:orientation val="minMax"/>
          <c:max val="16"/>
          <c:min val="0"/>
        </c:scaling>
        <c:delete val="0"/>
        <c:axPos val="l"/>
        <c:numFmt formatCode="General" sourceLinked="1"/>
        <c:majorTickMark val="none"/>
        <c:minorTickMark val="none"/>
        <c:tickLblPos val="low"/>
        <c:spPr>
          <a:ln w="28575">
            <a:solidFill>
              <a:schemeClr val="bg1">
                <a:lumMod val="50000"/>
              </a:schemeClr>
            </a:solidFill>
          </a:ln>
        </c:spPr>
        <c:txPr>
          <a:bodyPr/>
          <a:lstStyle/>
          <a:p>
            <a:pPr>
              <a:defRPr sz="1600" b="1">
                <a:latin typeface="Arial" pitchFamily="34" charset="0"/>
                <a:cs typeface="Arial" pitchFamily="34" charset="0"/>
              </a:defRPr>
            </a:pPr>
            <a:endParaRPr lang="en-US"/>
          </a:p>
        </c:txPr>
        <c:crossAx val="156901440"/>
        <c:crosses val="autoZero"/>
        <c:crossBetween val="between"/>
        <c:majorUnit val="2"/>
      </c:valAx>
    </c:plotArea>
    <c:legend>
      <c:legendPos val="b"/>
      <c:layout>
        <c:manualLayout>
          <c:xMode val="edge"/>
          <c:yMode val="edge"/>
          <c:x val="0.52353197837449805"/>
          <c:y val="2.7754971464866919E-2"/>
          <c:w val="0.47572806604302681"/>
          <c:h val="0.13369224087203424"/>
        </c:manualLayout>
      </c:layout>
      <c:overlay val="0"/>
      <c:txPr>
        <a:bodyPr/>
        <a:lstStyle/>
        <a:p>
          <a:pPr>
            <a:defRPr sz="1400" b="1">
              <a:latin typeface="Arial" pitchFamily="34" charset="0"/>
              <a:cs typeface="Arial"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749719416386086E-2"/>
          <c:y val="4.0476190476190478E-2"/>
          <c:w val="0.94388327721661058"/>
          <c:h val="0.8928571428571429"/>
        </c:manualLayout>
      </c:layout>
      <c:barChart>
        <c:barDir val="col"/>
        <c:grouping val="clustered"/>
        <c:varyColors val="0"/>
        <c:ser>
          <c:idx val="1"/>
          <c:order val="0"/>
          <c:tx>
            <c:strRef>
              <c:f>Sheet1!$A$2</c:f>
              <c:strCache>
                <c:ptCount val="1"/>
                <c:pt idx="0">
                  <c:v>HC Expenditures</c:v>
                </c:pt>
              </c:strCache>
            </c:strRef>
          </c:tx>
          <c:spPr>
            <a:solidFill>
              <a:srgbClr val="225A7A"/>
            </a:solidFill>
            <a:ln w="25351">
              <a:noFill/>
            </a:ln>
          </c:spPr>
          <c:invertIfNegative val="0"/>
          <c:dPt>
            <c:idx val="38"/>
            <c:invertIfNegative val="0"/>
            <c:bubble3D val="0"/>
          </c:dPt>
          <c:dPt>
            <c:idx val="48"/>
            <c:invertIfNegative val="0"/>
            <c:bubble3D val="0"/>
            <c:spPr>
              <a:solidFill>
                <a:srgbClr val="FFC000"/>
              </a:solidFill>
              <a:ln w="25351">
                <a:noFill/>
              </a:ln>
            </c:spPr>
          </c:dPt>
          <c:dLbls>
            <c:dLbl>
              <c:idx val="38"/>
              <c:spPr>
                <a:noFill/>
                <a:ln w="25351">
                  <a:noFill/>
                </a:ln>
              </c:spPr>
              <c:txPr>
                <a:bodyPr rot="-5400000" vert="horz"/>
                <a:lstStyle/>
                <a:p>
                  <a:pPr algn="ctr">
                    <a:defRPr sz="11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dLbl>
            <c:spPr>
              <a:noFill/>
              <a:ln w="25351">
                <a:noFill/>
              </a:ln>
            </c:spPr>
            <c:txPr>
              <a:bodyPr rot="-5400000" vert="horz" wrap="square" lIns="38100" tIns="19050" rIns="38100" bIns="19050" anchor="ctr">
                <a:spAutoFit/>
              </a:bodyPr>
              <a:lstStyle/>
              <a:p>
                <a:pPr algn="ctr">
                  <a:defRPr sz="11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Sheet1!$B$1:$BG$1</c:f>
              <c:strCache>
                <c:ptCount val="58"/>
                <c:pt idx="0">
                  <c:v>65</c:v>
                </c:pt>
                <c:pt idx="1">
                  <c:v>66</c:v>
                </c:pt>
                <c:pt idx="2">
                  <c:v>67</c:v>
                </c:pt>
                <c:pt idx="3">
                  <c:v>68</c:v>
                </c:pt>
                <c:pt idx="4">
                  <c:v>69</c:v>
                </c:pt>
                <c:pt idx="5">
                  <c:v>70</c:v>
                </c:pt>
                <c:pt idx="6">
                  <c:v>71</c:v>
                </c:pt>
                <c:pt idx="7">
                  <c:v>72</c:v>
                </c:pt>
                <c:pt idx="8">
                  <c:v>73</c:v>
                </c:pt>
                <c:pt idx="9">
                  <c:v>74</c:v>
                </c:pt>
                <c:pt idx="10">
                  <c:v>75</c:v>
                </c:pt>
                <c:pt idx="11">
                  <c:v>76</c:v>
                </c:pt>
                <c:pt idx="12">
                  <c:v>77</c:v>
                </c:pt>
                <c:pt idx="13">
                  <c:v>78</c:v>
                </c:pt>
                <c:pt idx="14">
                  <c:v>79</c:v>
                </c:pt>
                <c:pt idx="15">
                  <c:v>80</c:v>
                </c:pt>
                <c:pt idx="16">
                  <c:v>81</c:v>
                </c:pt>
                <c:pt idx="17">
                  <c:v>82</c:v>
                </c:pt>
                <c:pt idx="18">
                  <c:v>83</c:v>
                </c:pt>
                <c:pt idx="19">
                  <c:v>84</c:v>
                </c:pt>
                <c:pt idx="20">
                  <c:v>85</c:v>
                </c:pt>
                <c:pt idx="21">
                  <c:v>86</c:v>
                </c:pt>
                <c:pt idx="22">
                  <c:v>87</c:v>
                </c:pt>
                <c:pt idx="23">
                  <c:v>88</c:v>
                </c:pt>
                <c:pt idx="24">
                  <c:v>89</c:v>
                </c:pt>
                <c:pt idx="25">
                  <c:v>90</c:v>
                </c:pt>
                <c:pt idx="26">
                  <c:v>91</c:v>
                </c:pt>
                <c:pt idx="27">
                  <c:v>92</c:v>
                </c:pt>
                <c:pt idx="28">
                  <c:v>93</c:v>
                </c:pt>
                <c:pt idx="29">
                  <c:v>94</c:v>
                </c:pt>
                <c:pt idx="30">
                  <c:v>95</c:v>
                </c:pt>
                <c:pt idx="31">
                  <c:v>96</c:v>
                </c:pt>
                <c:pt idx="32">
                  <c:v>97</c:v>
                </c:pt>
                <c:pt idx="33">
                  <c:v>98</c:v>
                </c:pt>
                <c:pt idx="34">
                  <c:v>99</c:v>
                </c:pt>
                <c:pt idx="35">
                  <c:v>00</c:v>
                </c:pt>
                <c:pt idx="36">
                  <c:v>01</c:v>
                </c:pt>
                <c:pt idx="37">
                  <c:v>02</c:v>
                </c:pt>
                <c:pt idx="38">
                  <c:v>03</c:v>
                </c:pt>
                <c:pt idx="39">
                  <c:v>04</c:v>
                </c:pt>
                <c:pt idx="40">
                  <c:v>05</c:v>
                </c:pt>
                <c:pt idx="41">
                  <c:v>06</c:v>
                </c:pt>
                <c:pt idx="42">
                  <c:v>07</c:v>
                </c:pt>
                <c:pt idx="43">
                  <c:v>08</c:v>
                </c:pt>
                <c:pt idx="44">
                  <c:v>09</c:v>
                </c:pt>
                <c:pt idx="45">
                  <c:v>10</c:v>
                </c:pt>
                <c:pt idx="46">
                  <c:v>11</c:v>
                </c:pt>
                <c:pt idx="47">
                  <c:v>12</c:v>
                </c:pt>
                <c:pt idx="48">
                  <c:v>13</c:v>
                </c:pt>
                <c:pt idx="49">
                  <c:v>14</c:v>
                </c:pt>
                <c:pt idx="50">
                  <c:v>15</c:v>
                </c:pt>
                <c:pt idx="51">
                  <c:v>16</c:v>
                </c:pt>
                <c:pt idx="52">
                  <c:v>17</c:v>
                </c:pt>
                <c:pt idx="53">
                  <c:v>18</c:v>
                </c:pt>
                <c:pt idx="54">
                  <c:v>19</c:v>
                </c:pt>
                <c:pt idx="55">
                  <c:v>20</c:v>
                </c:pt>
                <c:pt idx="56">
                  <c:v>21</c:v>
                </c:pt>
                <c:pt idx="57">
                  <c:v>22</c:v>
                </c:pt>
              </c:strCache>
            </c:strRef>
          </c:cat>
          <c:val>
            <c:numRef>
              <c:f>Sheet1!$B$2:$BG$2</c:f>
              <c:numCache>
                <c:formatCode>"$"#,##0.0</c:formatCode>
                <c:ptCount val="58"/>
                <c:pt idx="0">
                  <c:v>41.957000000000001</c:v>
                </c:pt>
                <c:pt idx="1">
                  <c:v>46.253999999999998</c:v>
                </c:pt>
                <c:pt idx="2">
                  <c:v>51.78</c:v>
                </c:pt>
                <c:pt idx="3">
                  <c:v>58.755000000000003</c:v>
                </c:pt>
                <c:pt idx="4">
                  <c:v>66.215000000000003</c:v>
                </c:pt>
                <c:pt idx="5">
                  <c:v>74.852999999999994</c:v>
                </c:pt>
                <c:pt idx="6">
                  <c:v>83.24</c:v>
                </c:pt>
                <c:pt idx="7">
                  <c:v>93.141000000000005</c:v>
                </c:pt>
                <c:pt idx="8">
                  <c:v>103.36499999999999</c:v>
                </c:pt>
                <c:pt idx="9">
                  <c:v>117.157</c:v>
                </c:pt>
                <c:pt idx="10">
                  <c:v>133.58500000000001</c:v>
                </c:pt>
                <c:pt idx="11">
                  <c:v>153.011</c:v>
                </c:pt>
                <c:pt idx="12">
                  <c:v>173.97900000000001</c:v>
                </c:pt>
                <c:pt idx="13">
                  <c:v>195.52799999999999</c:v>
                </c:pt>
                <c:pt idx="14">
                  <c:v>221.65799999999999</c:v>
                </c:pt>
                <c:pt idx="15">
                  <c:v>255.78399999999999</c:v>
                </c:pt>
                <c:pt idx="16">
                  <c:v>296.73899999999998</c:v>
                </c:pt>
                <c:pt idx="17">
                  <c:v>334.69900000000001</c:v>
                </c:pt>
                <c:pt idx="18">
                  <c:v>368.98700000000002</c:v>
                </c:pt>
                <c:pt idx="19">
                  <c:v>406.512</c:v>
                </c:pt>
                <c:pt idx="20">
                  <c:v>444.608</c:v>
                </c:pt>
                <c:pt idx="21">
                  <c:v>476.892</c:v>
                </c:pt>
                <c:pt idx="22">
                  <c:v>519.11699999999996</c:v>
                </c:pt>
                <c:pt idx="23">
                  <c:v>581.69799999999998</c:v>
                </c:pt>
                <c:pt idx="24">
                  <c:v>647.46500000000003</c:v>
                </c:pt>
                <c:pt idx="25">
                  <c:v>724.27800000000002</c:v>
                </c:pt>
                <c:pt idx="26">
                  <c:v>791.52499999999998</c:v>
                </c:pt>
                <c:pt idx="27">
                  <c:v>857.91</c:v>
                </c:pt>
                <c:pt idx="28">
                  <c:v>921.49199999999996</c:v>
                </c:pt>
                <c:pt idx="29">
                  <c:v>972.68700000000001</c:v>
                </c:pt>
                <c:pt idx="30">
                  <c:v>1027.432</c:v>
                </c:pt>
                <c:pt idx="31">
                  <c:v>1081.8489999999999</c:v>
                </c:pt>
                <c:pt idx="32">
                  <c:v>1142.6210000000001</c:v>
                </c:pt>
                <c:pt idx="33">
                  <c:v>1208.933</c:v>
                </c:pt>
                <c:pt idx="34">
                  <c:v>1286.4559999999999</c:v>
                </c:pt>
                <c:pt idx="35">
                  <c:v>1377.1780000000001</c:v>
                </c:pt>
                <c:pt idx="36">
                  <c:v>1493.347</c:v>
                </c:pt>
                <c:pt idx="37">
                  <c:v>1637.9559999999999</c:v>
                </c:pt>
                <c:pt idx="38">
                  <c:v>1775.4390000000001</c:v>
                </c:pt>
                <c:pt idx="39">
                  <c:v>1901.5989999999999</c:v>
                </c:pt>
                <c:pt idx="40">
                  <c:v>2030.4970000000001</c:v>
                </c:pt>
                <c:pt idx="41">
                  <c:v>2163.2930000000001</c:v>
                </c:pt>
                <c:pt idx="42">
                  <c:v>2298.2689999999998</c:v>
                </c:pt>
                <c:pt idx="43">
                  <c:v>2406.6439999999998</c:v>
                </c:pt>
                <c:pt idx="44">
                  <c:v>2501.1709999999998</c:v>
                </c:pt>
                <c:pt idx="45">
                  <c:v>2599.951</c:v>
                </c:pt>
                <c:pt idx="46">
                  <c:v>2700.739</c:v>
                </c:pt>
                <c:pt idx="47">
                  <c:v>2806.6350000000002</c:v>
                </c:pt>
                <c:pt idx="48">
                  <c:v>2914.6770000000001</c:v>
                </c:pt>
                <c:pt idx="49">
                  <c:v>3093.1869999999999</c:v>
                </c:pt>
                <c:pt idx="50">
                  <c:v>3273.424</c:v>
                </c:pt>
                <c:pt idx="51">
                  <c:v>3458.2559999999999</c:v>
                </c:pt>
                <c:pt idx="52">
                  <c:v>3660.433</c:v>
                </c:pt>
                <c:pt idx="53">
                  <c:v>3889.1080000000002</c:v>
                </c:pt>
                <c:pt idx="54">
                  <c:v>4142.3860000000004</c:v>
                </c:pt>
                <c:pt idx="55">
                  <c:v>4416.2290000000003</c:v>
                </c:pt>
                <c:pt idx="56">
                  <c:v>4702.0469999999996</c:v>
                </c:pt>
                <c:pt idx="57">
                  <c:v>5008.7939999999999</c:v>
                </c:pt>
              </c:numCache>
            </c:numRef>
          </c:val>
        </c:ser>
        <c:dLbls>
          <c:showLegendKey val="0"/>
          <c:showVal val="0"/>
          <c:showCatName val="0"/>
          <c:showSerName val="0"/>
          <c:showPercent val="0"/>
          <c:showBubbleSize val="0"/>
        </c:dLbls>
        <c:gapWidth val="60"/>
        <c:axId val="156903008"/>
        <c:axId val="156908496"/>
      </c:barChart>
      <c:catAx>
        <c:axId val="156903008"/>
        <c:scaling>
          <c:orientation val="minMax"/>
        </c:scaling>
        <c:delete val="0"/>
        <c:axPos val="b"/>
        <c:numFmt formatCode="General" sourceLinked="1"/>
        <c:majorTickMark val="out"/>
        <c:minorTickMark val="none"/>
        <c:tickLblPos val="nextTo"/>
        <c:spPr>
          <a:ln w="3169">
            <a:solidFill>
              <a:schemeClr val="tx1"/>
            </a:solidFill>
            <a:prstDash val="solid"/>
          </a:ln>
        </c:spPr>
        <c:txPr>
          <a:bodyPr rot="-5400000" vert="horz"/>
          <a:lstStyle/>
          <a:p>
            <a:pPr>
              <a:defRPr sz="1198" b="0" i="0" u="none" strike="noStrike" baseline="0">
                <a:solidFill>
                  <a:schemeClr val="tx1"/>
                </a:solidFill>
                <a:latin typeface="Arial"/>
                <a:ea typeface="Arial"/>
                <a:cs typeface="Arial"/>
              </a:defRPr>
            </a:pPr>
            <a:endParaRPr lang="en-US"/>
          </a:p>
        </c:txPr>
        <c:crossAx val="156908496"/>
        <c:crosses val="autoZero"/>
        <c:auto val="0"/>
        <c:lblAlgn val="ctr"/>
        <c:lblOffset val="0"/>
        <c:tickLblSkip val="1"/>
        <c:tickMarkSkip val="1"/>
        <c:noMultiLvlLbl val="0"/>
      </c:catAx>
      <c:valAx>
        <c:axId val="156908496"/>
        <c:scaling>
          <c:orientation val="minMax"/>
        </c:scaling>
        <c:delete val="0"/>
        <c:axPos val="l"/>
        <c:numFmt formatCode="&quot;$&quot;#,##0" sourceLinked="0"/>
        <c:majorTickMark val="out"/>
        <c:minorTickMark val="none"/>
        <c:tickLblPos val="nextTo"/>
        <c:spPr>
          <a:ln w="3169">
            <a:solidFill>
              <a:schemeClr val="tx1"/>
            </a:solidFill>
            <a:prstDash val="solid"/>
          </a:ln>
        </c:spPr>
        <c:txPr>
          <a:bodyPr rot="0" vert="horz"/>
          <a:lstStyle/>
          <a:p>
            <a:pPr>
              <a:defRPr sz="1397" b="0" i="0" u="none" strike="noStrike" baseline="0">
                <a:solidFill>
                  <a:schemeClr val="tx1"/>
                </a:solidFill>
                <a:effectLst/>
                <a:latin typeface="Arial"/>
                <a:ea typeface="Arial"/>
                <a:cs typeface="Arial"/>
              </a:defRPr>
            </a:pPr>
            <a:endParaRPr lang="en-US"/>
          </a:p>
        </c:txPr>
        <c:crossAx val="156903008"/>
        <c:crosses val="autoZero"/>
        <c:crossBetween val="between"/>
      </c:valAx>
      <c:spPr>
        <a:noFill/>
        <a:ln w="25351">
          <a:noFill/>
        </a:ln>
      </c:spPr>
    </c:plotArea>
    <c:plotVisOnly val="1"/>
    <c:dispBlanksAs val="gap"/>
    <c:showDLblsOverMax val="0"/>
  </c:chart>
  <c:spPr>
    <a:noFill/>
    <a:ln>
      <a:noFill/>
    </a:ln>
  </c:spPr>
  <c:txPr>
    <a:bodyPr/>
    <a:lstStyle/>
    <a:p>
      <a:pPr>
        <a:defRPr sz="1397" b="0" i="0" u="none" strike="noStrike" baseline="0">
          <a:solidFill>
            <a:schemeClr val="tx1"/>
          </a:solidFill>
          <a:latin typeface="Arial"/>
          <a:ea typeface="Arial"/>
          <a:cs typeface="Arial"/>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65152E-BCCC-4541-9434-6294DE38F568}"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US"/>
        </a:p>
      </dgm:t>
    </dgm:pt>
    <dgm:pt modelId="{1AEE7BA0-629C-4B85-B4AD-7E22DED1A99C}">
      <dgm:prSet phldrT="[Text]"/>
      <dgm:spPr>
        <a:solidFill>
          <a:srgbClr val="C00000"/>
        </a:solidFill>
      </dgm:spPr>
      <dgm:t>
        <a:bodyPr/>
        <a:lstStyle/>
        <a:p>
          <a:r>
            <a:rPr lang="en-US" dirty="0" smtClean="0">
              <a:solidFill>
                <a:schemeClr val="bg1"/>
              </a:solidFill>
            </a:rPr>
            <a:t>Data Breach Event</a:t>
          </a:r>
          <a:endParaRPr lang="en-US" dirty="0">
            <a:solidFill>
              <a:schemeClr val="bg1"/>
            </a:solidFill>
          </a:endParaRPr>
        </a:p>
      </dgm:t>
    </dgm:pt>
    <dgm:pt modelId="{1567C19D-C1BB-49DD-8291-657F4EEF2DF7}" type="parTrans" cxnId="{6CEEA439-2F00-4982-9871-503A5365E2DF}">
      <dgm:prSet/>
      <dgm:spPr/>
      <dgm:t>
        <a:bodyPr/>
        <a:lstStyle/>
        <a:p>
          <a:endParaRPr lang="en-US"/>
        </a:p>
      </dgm:t>
    </dgm:pt>
    <dgm:pt modelId="{089A64FA-F977-4B37-B89F-2EF8C1433DDF}" type="sibTrans" cxnId="{6CEEA439-2F00-4982-9871-503A5365E2DF}">
      <dgm:prSet/>
      <dgm:spPr/>
      <dgm:t>
        <a:bodyPr/>
        <a:lstStyle/>
        <a:p>
          <a:endParaRPr lang="en-US"/>
        </a:p>
      </dgm:t>
    </dgm:pt>
    <dgm:pt modelId="{5F82ADDF-1E91-467C-A264-860ED8DCA426}">
      <dgm:prSet phldrT="[Text]" custT="1"/>
      <dgm:spPr/>
      <dgm:t>
        <a:bodyPr/>
        <a:lstStyle/>
        <a:p>
          <a:r>
            <a:rPr lang="en-US" sz="1600" dirty="0" smtClean="0"/>
            <a:t>Costs of notifying affecting individuals </a:t>
          </a:r>
          <a:endParaRPr lang="en-US" sz="1600" dirty="0"/>
        </a:p>
      </dgm:t>
    </dgm:pt>
    <dgm:pt modelId="{B29318E9-7C07-4CD5-9C1C-11978CFFCA78}" type="parTrans" cxnId="{7B70DE45-1D9C-4F31-894D-914B84C1AD81}">
      <dgm:prSet/>
      <dgm:spPr/>
      <dgm:t>
        <a:bodyPr/>
        <a:lstStyle/>
        <a:p>
          <a:endParaRPr lang="en-US"/>
        </a:p>
      </dgm:t>
    </dgm:pt>
    <dgm:pt modelId="{0CE931A9-4842-44F8-A23A-CE7B9271682A}" type="sibTrans" cxnId="{7B70DE45-1D9C-4F31-894D-914B84C1AD81}">
      <dgm:prSet/>
      <dgm:spPr/>
      <dgm:t>
        <a:bodyPr/>
        <a:lstStyle/>
        <a:p>
          <a:endParaRPr lang="en-US"/>
        </a:p>
      </dgm:t>
    </dgm:pt>
    <dgm:pt modelId="{6BBC841D-9638-41ED-BDD4-2259171F964B}">
      <dgm:prSet phldrT="[Text]"/>
      <dgm:spPr/>
      <dgm:t>
        <a:bodyPr/>
        <a:lstStyle/>
        <a:p>
          <a:r>
            <a:rPr lang="en-US" dirty="0" smtClean="0"/>
            <a:t>Defense and settlement costs</a:t>
          </a:r>
          <a:endParaRPr lang="en-US" dirty="0"/>
        </a:p>
      </dgm:t>
    </dgm:pt>
    <dgm:pt modelId="{E9612BF7-8DF6-43D8-9F23-D6B69FB5EE55}" type="parTrans" cxnId="{51978744-9307-4E70-9402-D828F43DA9D1}">
      <dgm:prSet/>
      <dgm:spPr/>
      <dgm:t>
        <a:bodyPr/>
        <a:lstStyle/>
        <a:p>
          <a:endParaRPr lang="en-US"/>
        </a:p>
      </dgm:t>
    </dgm:pt>
    <dgm:pt modelId="{3B0261EE-CFB6-48AB-8E0B-0449F35B4D72}" type="sibTrans" cxnId="{51978744-9307-4E70-9402-D828F43DA9D1}">
      <dgm:prSet/>
      <dgm:spPr/>
      <dgm:t>
        <a:bodyPr/>
        <a:lstStyle/>
        <a:p>
          <a:endParaRPr lang="en-US"/>
        </a:p>
      </dgm:t>
    </dgm:pt>
    <dgm:pt modelId="{DDE525F0-70D8-45F0-9682-5D1D4141DDC1}">
      <dgm:prSet phldrT="[Text]" custT="1"/>
      <dgm:spPr/>
      <dgm:t>
        <a:bodyPr/>
        <a:lstStyle/>
        <a:p>
          <a:r>
            <a:rPr lang="en-US" sz="1600" dirty="0" smtClean="0"/>
            <a:t>Lost customers and damaged reputation</a:t>
          </a:r>
          <a:endParaRPr lang="en-US" sz="1600" dirty="0"/>
        </a:p>
      </dgm:t>
    </dgm:pt>
    <dgm:pt modelId="{8EACBA72-0736-4829-BF79-2B5DEFF075E3}" type="parTrans" cxnId="{56860E61-6CFD-4773-8191-2F5031C8B89E}">
      <dgm:prSet/>
      <dgm:spPr/>
      <dgm:t>
        <a:bodyPr/>
        <a:lstStyle/>
        <a:p>
          <a:endParaRPr lang="en-US"/>
        </a:p>
      </dgm:t>
    </dgm:pt>
    <dgm:pt modelId="{FE6DE75F-9137-46B6-9AE9-0545233FF6B3}" type="sibTrans" cxnId="{56860E61-6CFD-4773-8191-2F5031C8B89E}">
      <dgm:prSet/>
      <dgm:spPr/>
      <dgm:t>
        <a:bodyPr/>
        <a:lstStyle/>
        <a:p>
          <a:endParaRPr lang="en-US"/>
        </a:p>
      </dgm:t>
    </dgm:pt>
    <dgm:pt modelId="{9321480D-3849-499F-9149-3F1E97383D0E}">
      <dgm:prSet phldrT="[Text]"/>
      <dgm:spPr/>
      <dgm:t>
        <a:bodyPr/>
        <a:lstStyle/>
        <a:p>
          <a:endParaRPr lang="en-US" dirty="0"/>
        </a:p>
      </dgm:t>
    </dgm:pt>
    <dgm:pt modelId="{3BAF80CF-93F2-486D-9D21-FD2B5778DFD2}" type="parTrans" cxnId="{8BEF2BAD-EC03-4781-A20C-BC1E0B655708}">
      <dgm:prSet/>
      <dgm:spPr/>
      <dgm:t>
        <a:bodyPr/>
        <a:lstStyle/>
        <a:p>
          <a:endParaRPr lang="en-US"/>
        </a:p>
      </dgm:t>
    </dgm:pt>
    <dgm:pt modelId="{558F8CCC-40FC-40E0-B992-4EB1CD746BC2}" type="sibTrans" cxnId="{8BEF2BAD-EC03-4781-A20C-BC1E0B655708}">
      <dgm:prSet/>
      <dgm:spPr/>
      <dgm:t>
        <a:bodyPr/>
        <a:lstStyle/>
        <a:p>
          <a:endParaRPr lang="en-US"/>
        </a:p>
      </dgm:t>
    </dgm:pt>
    <dgm:pt modelId="{B0602C1E-C48C-4D54-B662-B174A3E82681}">
      <dgm:prSet phldrT="[Text]" custT="1"/>
      <dgm:spPr/>
      <dgm:t>
        <a:bodyPr/>
        <a:lstStyle/>
        <a:p>
          <a:r>
            <a:rPr lang="en-US" sz="1600" dirty="0" smtClean="0"/>
            <a:t>Cyber extortion payments</a:t>
          </a:r>
          <a:endParaRPr lang="en-US" sz="1600" dirty="0"/>
        </a:p>
      </dgm:t>
    </dgm:pt>
    <dgm:pt modelId="{5AAF6B1F-FFD4-4287-9E40-00DD33C9EB39}" type="parTrans" cxnId="{0A89056E-30BD-4E92-A91D-BC7E7AB6775A}">
      <dgm:prSet/>
      <dgm:spPr/>
      <dgm:t>
        <a:bodyPr/>
        <a:lstStyle/>
        <a:p>
          <a:endParaRPr lang="en-US"/>
        </a:p>
      </dgm:t>
    </dgm:pt>
    <dgm:pt modelId="{CDEFA36E-4644-4641-9516-600D197FFF57}" type="sibTrans" cxnId="{0A89056E-30BD-4E92-A91D-BC7E7AB6775A}">
      <dgm:prSet/>
      <dgm:spPr/>
      <dgm:t>
        <a:bodyPr/>
        <a:lstStyle/>
        <a:p>
          <a:endParaRPr lang="en-US"/>
        </a:p>
      </dgm:t>
    </dgm:pt>
    <dgm:pt modelId="{847C7364-11AA-4DC2-925F-B3CBC54ECB48}">
      <dgm:prSet phldrT="[Text]" custT="1"/>
      <dgm:spPr/>
      <dgm:t>
        <a:bodyPr/>
        <a:lstStyle/>
        <a:p>
          <a:r>
            <a:rPr lang="en-US" sz="1600" dirty="0" smtClean="0"/>
            <a:t>Costs of notifying regulatory authorities</a:t>
          </a:r>
          <a:endParaRPr lang="en-US" sz="1600" dirty="0"/>
        </a:p>
      </dgm:t>
    </dgm:pt>
    <dgm:pt modelId="{B786CD19-95D2-4F8F-820A-CD58EEB81FF8}" type="parTrans" cxnId="{667D5494-5CE0-4FF2-9EFE-BB06FF1E7442}">
      <dgm:prSet/>
      <dgm:spPr/>
      <dgm:t>
        <a:bodyPr/>
        <a:lstStyle/>
        <a:p>
          <a:endParaRPr lang="en-US"/>
        </a:p>
      </dgm:t>
    </dgm:pt>
    <dgm:pt modelId="{6E00D103-71AA-4332-BF43-7EFE48F32CAE}" type="sibTrans" cxnId="{667D5494-5CE0-4FF2-9EFE-BB06FF1E7442}">
      <dgm:prSet/>
      <dgm:spPr/>
      <dgm:t>
        <a:bodyPr/>
        <a:lstStyle/>
        <a:p>
          <a:endParaRPr lang="en-US"/>
        </a:p>
      </dgm:t>
    </dgm:pt>
    <dgm:pt modelId="{D45ADFEC-7227-45ED-80AA-E792832CF994}">
      <dgm:prSet phldrT="[Text]"/>
      <dgm:spPr/>
      <dgm:t>
        <a:bodyPr/>
        <a:lstStyle/>
        <a:p>
          <a:endParaRPr lang="en-US" dirty="0"/>
        </a:p>
      </dgm:t>
    </dgm:pt>
    <dgm:pt modelId="{5DBF9A8A-DA02-424B-8E1F-E988E5B6820B}" type="parTrans" cxnId="{0E8F3568-C0A8-400B-800B-B90C07804FBA}">
      <dgm:prSet/>
      <dgm:spPr/>
      <dgm:t>
        <a:bodyPr/>
        <a:lstStyle/>
        <a:p>
          <a:endParaRPr lang="en-US"/>
        </a:p>
      </dgm:t>
    </dgm:pt>
    <dgm:pt modelId="{4902897B-FE49-4618-BC95-92338A266511}" type="sibTrans" cxnId="{0E8F3568-C0A8-400B-800B-B90C07804FBA}">
      <dgm:prSet/>
      <dgm:spPr/>
      <dgm:t>
        <a:bodyPr/>
        <a:lstStyle/>
        <a:p>
          <a:endParaRPr lang="en-US"/>
        </a:p>
      </dgm:t>
    </dgm:pt>
    <dgm:pt modelId="{4B42B842-6B2E-4003-A569-8DB2D07605DE}">
      <dgm:prSet phldrT="[Text]"/>
      <dgm:spPr/>
      <dgm:t>
        <a:bodyPr/>
        <a:lstStyle/>
        <a:p>
          <a:endParaRPr lang="en-US" dirty="0"/>
        </a:p>
      </dgm:t>
    </dgm:pt>
    <dgm:pt modelId="{95E955F2-DC47-4E59-8C4C-A157DBA07121}" type="parTrans" cxnId="{91E38686-48A5-4514-A469-7C3FFADC0D37}">
      <dgm:prSet/>
      <dgm:spPr/>
      <dgm:t>
        <a:bodyPr/>
        <a:lstStyle/>
        <a:p>
          <a:endParaRPr lang="en-US"/>
        </a:p>
      </dgm:t>
    </dgm:pt>
    <dgm:pt modelId="{39887C53-1830-4F8D-801B-AAFF4BEE6A73}" type="sibTrans" cxnId="{91E38686-48A5-4514-A469-7C3FFADC0D37}">
      <dgm:prSet/>
      <dgm:spPr/>
      <dgm:t>
        <a:bodyPr/>
        <a:lstStyle/>
        <a:p>
          <a:endParaRPr lang="en-US"/>
        </a:p>
      </dgm:t>
    </dgm:pt>
    <dgm:pt modelId="{F238AA70-11E4-4313-A751-C3893A93367B}">
      <dgm:prSet phldrT="[Text]" custT="1"/>
      <dgm:spPr/>
      <dgm:t>
        <a:bodyPr/>
        <a:lstStyle/>
        <a:p>
          <a:endParaRPr lang="en-US"/>
        </a:p>
      </dgm:t>
    </dgm:pt>
    <dgm:pt modelId="{E3912C89-D80E-468E-BD43-AD61106A2D9F}" type="parTrans" cxnId="{1D7F9148-6C95-4356-9711-FE690AD5DDDC}">
      <dgm:prSet/>
      <dgm:spPr/>
      <dgm:t>
        <a:bodyPr/>
        <a:lstStyle/>
        <a:p>
          <a:endParaRPr lang="en-US"/>
        </a:p>
      </dgm:t>
    </dgm:pt>
    <dgm:pt modelId="{479F126A-6D40-4053-B9AC-BFFB06DFC8FD}" type="sibTrans" cxnId="{1D7F9148-6C95-4356-9711-FE690AD5DDDC}">
      <dgm:prSet/>
      <dgm:spPr/>
      <dgm:t>
        <a:bodyPr/>
        <a:lstStyle/>
        <a:p>
          <a:endParaRPr lang="en-US"/>
        </a:p>
      </dgm:t>
    </dgm:pt>
    <dgm:pt modelId="{BB9CDE7A-964C-41EA-9FA4-73AAEF6C8C87}">
      <dgm:prSet phldrT="[Text]" custT="1"/>
      <dgm:spPr/>
      <dgm:t>
        <a:bodyPr/>
        <a:lstStyle/>
        <a:p>
          <a:r>
            <a:rPr lang="en-US" sz="1600" dirty="0" smtClean="0"/>
            <a:t>Regulatory fines at home &amp; abroad</a:t>
          </a:r>
          <a:endParaRPr lang="en-US" sz="1600" dirty="0"/>
        </a:p>
      </dgm:t>
    </dgm:pt>
    <dgm:pt modelId="{0DB401ED-9501-47A0-9722-FFB671C5363B}" type="parTrans" cxnId="{B0D646C6-1166-4397-A81A-56DA55EB74D4}">
      <dgm:prSet/>
      <dgm:spPr/>
      <dgm:t>
        <a:bodyPr/>
        <a:lstStyle/>
        <a:p>
          <a:endParaRPr lang="en-US"/>
        </a:p>
      </dgm:t>
    </dgm:pt>
    <dgm:pt modelId="{675EE0BE-E249-4D58-9275-65AB4D4FF5B0}" type="sibTrans" cxnId="{B0D646C6-1166-4397-A81A-56DA55EB74D4}">
      <dgm:prSet/>
      <dgm:spPr/>
      <dgm:t>
        <a:bodyPr/>
        <a:lstStyle/>
        <a:p>
          <a:endParaRPr lang="en-US"/>
        </a:p>
      </dgm:t>
    </dgm:pt>
    <dgm:pt modelId="{5E3C44D8-D7C4-4741-BFE7-B40E83E0810E}">
      <dgm:prSet phldrT="[Text]" custT="1"/>
      <dgm:spPr/>
      <dgm:t>
        <a:bodyPr/>
        <a:lstStyle/>
        <a:p>
          <a:r>
            <a:rPr lang="en-US" sz="1600" dirty="0" smtClean="0"/>
            <a:t>Business Income Loss</a:t>
          </a:r>
          <a:endParaRPr lang="en-US" sz="1600" dirty="0"/>
        </a:p>
      </dgm:t>
    </dgm:pt>
    <dgm:pt modelId="{419C214F-5B37-41C8-8489-BA7258B8F6B9}" type="parTrans" cxnId="{D40570A0-350A-4577-AEBF-FFECE0FBD67E}">
      <dgm:prSet/>
      <dgm:spPr/>
      <dgm:t>
        <a:bodyPr/>
        <a:lstStyle/>
        <a:p>
          <a:endParaRPr lang="en-US"/>
        </a:p>
      </dgm:t>
    </dgm:pt>
    <dgm:pt modelId="{23022F15-57E7-4484-A5E9-2EC47C0A06E3}" type="sibTrans" cxnId="{D40570A0-350A-4577-AEBF-FFECE0FBD67E}">
      <dgm:prSet/>
      <dgm:spPr/>
      <dgm:t>
        <a:bodyPr/>
        <a:lstStyle/>
        <a:p>
          <a:endParaRPr lang="en-US"/>
        </a:p>
      </dgm:t>
    </dgm:pt>
    <dgm:pt modelId="{84B2A22D-953A-4877-BEBA-FF0CC0260630}" type="pres">
      <dgm:prSet presAssocID="{BB65152E-BCCC-4541-9434-6294DE38F568}" presName="Name0" presStyleCnt="0">
        <dgm:presLayoutVars>
          <dgm:chMax val="1"/>
          <dgm:chPref val="1"/>
          <dgm:dir/>
          <dgm:animOne val="branch"/>
          <dgm:animLvl val="lvl"/>
        </dgm:presLayoutVars>
      </dgm:prSet>
      <dgm:spPr/>
      <dgm:t>
        <a:bodyPr/>
        <a:lstStyle/>
        <a:p>
          <a:endParaRPr lang="en-US"/>
        </a:p>
      </dgm:t>
    </dgm:pt>
    <dgm:pt modelId="{3C1CC195-821B-4304-9293-2FDD928A06EE}" type="pres">
      <dgm:prSet presAssocID="{1AEE7BA0-629C-4B85-B4AD-7E22DED1A99C}" presName="singleCycle" presStyleCnt="0"/>
      <dgm:spPr/>
    </dgm:pt>
    <dgm:pt modelId="{F2D50769-82FD-4084-8E03-110D6579274B}" type="pres">
      <dgm:prSet presAssocID="{1AEE7BA0-629C-4B85-B4AD-7E22DED1A99C}" presName="singleCenter" presStyleLbl="node1" presStyleIdx="0" presStyleCnt="8">
        <dgm:presLayoutVars>
          <dgm:chMax val="7"/>
          <dgm:chPref val="7"/>
        </dgm:presLayoutVars>
      </dgm:prSet>
      <dgm:spPr/>
      <dgm:t>
        <a:bodyPr/>
        <a:lstStyle/>
        <a:p>
          <a:endParaRPr lang="en-US"/>
        </a:p>
      </dgm:t>
    </dgm:pt>
    <dgm:pt modelId="{652BDA42-9255-444F-BF4F-48E006951B2F}" type="pres">
      <dgm:prSet presAssocID="{B29318E9-7C07-4CD5-9C1C-11978CFFCA78}" presName="Name56" presStyleLbl="parChTrans1D2" presStyleIdx="0" presStyleCnt="7"/>
      <dgm:spPr/>
      <dgm:t>
        <a:bodyPr/>
        <a:lstStyle/>
        <a:p>
          <a:endParaRPr lang="en-US"/>
        </a:p>
      </dgm:t>
    </dgm:pt>
    <dgm:pt modelId="{6CD08984-0F29-4332-9FF8-AC58E7CEEB64}" type="pres">
      <dgm:prSet presAssocID="{5F82ADDF-1E91-467C-A264-860ED8DCA426}" presName="text0" presStyleLbl="node1" presStyleIdx="1" presStyleCnt="8" custScaleX="156983" custRadScaleRad="99038" custRadScaleInc="-5187">
        <dgm:presLayoutVars>
          <dgm:bulletEnabled val="1"/>
        </dgm:presLayoutVars>
      </dgm:prSet>
      <dgm:spPr/>
      <dgm:t>
        <a:bodyPr/>
        <a:lstStyle/>
        <a:p>
          <a:endParaRPr lang="en-US"/>
        </a:p>
      </dgm:t>
    </dgm:pt>
    <dgm:pt modelId="{BA9E4B6F-5BC6-4833-8340-6DC678159372}" type="pres">
      <dgm:prSet presAssocID="{E9612BF7-8DF6-43D8-9F23-D6B69FB5EE55}" presName="Name56" presStyleLbl="parChTrans1D2" presStyleIdx="1" presStyleCnt="7"/>
      <dgm:spPr/>
      <dgm:t>
        <a:bodyPr/>
        <a:lstStyle/>
        <a:p>
          <a:endParaRPr lang="en-US"/>
        </a:p>
      </dgm:t>
    </dgm:pt>
    <dgm:pt modelId="{9085E4C5-3192-416F-86F0-ABBA20B2171B}" type="pres">
      <dgm:prSet presAssocID="{6BBC841D-9638-41ED-BDD4-2259171F964B}" presName="text0" presStyleLbl="node1" presStyleIdx="2" presStyleCnt="8" custScaleX="169376" custScaleY="106338" custRadScaleRad="122303" custRadScaleInc="29320">
        <dgm:presLayoutVars>
          <dgm:bulletEnabled val="1"/>
        </dgm:presLayoutVars>
      </dgm:prSet>
      <dgm:spPr/>
      <dgm:t>
        <a:bodyPr/>
        <a:lstStyle/>
        <a:p>
          <a:endParaRPr lang="en-US"/>
        </a:p>
      </dgm:t>
    </dgm:pt>
    <dgm:pt modelId="{4B013E86-89D2-4212-AEED-7FBC7097AEBA}" type="pres">
      <dgm:prSet presAssocID="{8EACBA72-0736-4829-BF79-2B5DEFF075E3}" presName="Name56" presStyleLbl="parChTrans1D2" presStyleIdx="2" presStyleCnt="7"/>
      <dgm:spPr/>
      <dgm:t>
        <a:bodyPr/>
        <a:lstStyle/>
        <a:p>
          <a:endParaRPr lang="en-US"/>
        </a:p>
      </dgm:t>
    </dgm:pt>
    <dgm:pt modelId="{5FE1A525-6534-451B-8D78-FB9676DF26AD}" type="pres">
      <dgm:prSet presAssocID="{DDE525F0-70D8-45F0-9682-5D1D4141DDC1}" presName="text0" presStyleLbl="node1" presStyleIdx="3" presStyleCnt="8" custScaleX="181840" custScaleY="82543" custRadScaleRad="111481" custRadScaleInc="-54507">
        <dgm:presLayoutVars>
          <dgm:bulletEnabled val="1"/>
        </dgm:presLayoutVars>
      </dgm:prSet>
      <dgm:spPr/>
      <dgm:t>
        <a:bodyPr/>
        <a:lstStyle/>
        <a:p>
          <a:endParaRPr lang="en-US"/>
        </a:p>
      </dgm:t>
    </dgm:pt>
    <dgm:pt modelId="{EAF10663-8C4C-4B90-9C61-0833B6F849A5}" type="pres">
      <dgm:prSet presAssocID="{5AAF6B1F-FFD4-4287-9E40-00DD33C9EB39}" presName="Name56" presStyleLbl="parChTrans1D2" presStyleIdx="3" presStyleCnt="7"/>
      <dgm:spPr/>
      <dgm:t>
        <a:bodyPr/>
        <a:lstStyle/>
        <a:p>
          <a:endParaRPr lang="en-US"/>
        </a:p>
      </dgm:t>
    </dgm:pt>
    <dgm:pt modelId="{9F2A84AB-C033-4C2A-AEC3-50C6B90266E5}" type="pres">
      <dgm:prSet presAssocID="{B0602C1E-C48C-4D54-B662-B174A3E82681}" presName="text0" presStyleLbl="node1" presStyleIdx="4" presStyleCnt="8" custScaleX="183622" custScaleY="77456" custRadScaleRad="134561" custRadScaleInc="-131587">
        <dgm:presLayoutVars>
          <dgm:bulletEnabled val="1"/>
        </dgm:presLayoutVars>
      </dgm:prSet>
      <dgm:spPr/>
      <dgm:t>
        <a:bodyPr/>
        <a:lstStyle/>
        <a:p>
          <a:endParaRPr lang="en-US"/>
        </a:p>
      </dgm:t>
    </dgm:pt>
    <dgm:pt modelId="{50357D84-431E-47DE-B7A5-2230E9C33475}" type="pres">
      <dgm:prSet presAssocID="{419C214F-5B37-41C8-8489-BA7258B8F6B9}" presName="Name56" presStyleLbl="parChTrans1D2" presStyleIdx="4" presStyleCnt="7"/>
      <dgm:spPr/>
      <dgm:t>
        <a:bodyPr/>
        <a:lstStyle/>
        <a:p>
          <a:endParaRPr lang="en-US"/>
        </a:p>
      </dgm:t>
    </dgm:pt>
    <dgm:pt modelId="{D52CB5E7-AF9C-4FD2-9476-BEB2B98D0511}" type="pres">
      <dgm:prSet presAssocID="{5E3C44D8-D7C4-4741-BFE7-B40E83E0810E}" presName="text0" presStyleLbl="node1" presStyleIdx="5" presStyleCnt="8" custScaleX="171241" custScaleY="65724" custRadScaleRad="97661" custRadScaleInc="-100233">
        <dgm:presLayoutVars>
          <dgm:bulletEnabled val="1"/>
        </dgm:presLayoutVars>
      </dgm:prSet>
      <dgm:spPr/>
      <dgm:t>
        <a:bodyPr/>
        <a:lstStyle/>
        <a:p>
          <a:endParaRPr lang="en-US"/>
        </a:p>
      </dgm:t>
    </dgm:pt>
    <dgm:pt modelId="{80D04EC1-DC11-4F75-8AF3-AA81E7A85C4C}" type="pres">
      <dgm:prSet presAssocID="{0DB401ED-9501-47A0-9722-FFB671C5363B}" presName="Name56" presStyleLbl="parChTrans1D2" presStyleIdx="5" presStyleCnt="7"/>
      <dgm:spPr/>
      <dgm:t>
        <a:bodyPr/>
        <a:lstStyle/>
        <a:p>
          <a:endParaRPr lang="en-US"/>
        </a:p>
      </dgm:t>
    </dgm:pt>
    <dgm:pt modelId="{034AE756-2580-4AA7-99D3-C950C00E90B8}" type="pres">
      <dgm:prSet presAssocID="{BB9CDE7A-964C-41EA-9FA4-73AAEF6C8C87}" presName="text0" presStyleLbl="node1" presStyleIdx="6" presStyleCnt="8" custScaleX="151172" custRadScaleRad="109930" custRadScaleInc="49786">
        <dgm:presLayoutVars>
          <dgm:bulletEnabled val="1"/>
        </dgm:presLayoutVars>
      </dgm:prSet>
      <dgm:spPr/>
      <dgm:t>
        <a:bodyPr/>
        <a:lstStyle/>
        <a:p>
          <a:endParaRPr lang="en-US"/>
        </a:p>
      </dgm:t>
    </dgm:pt>
    <dgm:pt modelId="{91D700EE-352D-47CD-BDBB-368BAD1A15C3}" type="pres">
      <dgm:prSet presAssocID="{B786CD19-95D2-4F8F-820A-CD58EEB81FF8}" presName="Name56" presStyleLbl="parChTrans1D2" presStyleIdx="6" presStyleCnt="7"/>
      <dgm:spPr/>
      <dgm:t>
        <a:bodyPr/>
        <a:lstStyle/>
        <a:p>
          <a:endParaRPr lang="en-US"/>
        </a:p>
      </dgm:t>
    </dgm:pt>
    <dgm:pt modelId="{3B13E823-8352-42F1-9CF9-3137D4F8DADE}" type="pres">
      <dgm:prSet presAssocID="{847C7364-11AA-4DC2-925F-B3CBC54ECB48}" presName="text0" presStyleLbl="node1" presStyleIdx="7" presStyleCnt="8" custScaleX="174123" custRadScaleRad="122254" custRadScaleInc="-20216">
        <dgm:presLayoutVars>
          <dgm:bulletEnabled val="1"/>
        </dgm:presLayoutVars>
      </dgm:prSet>
      <dgm:spPr/>
      <dgm:t>
        <a:bodyPr/>
        <a:lstStyle/>
        <a:p>
          <a:endParaRPr lang="en-US"/>
        </a:p>
      </dgm:t>
    </dgm:pt>
  </dgm:ptLst>
  <dgm:cxnLst>
    <dgm:cxn modelId="{B0D646C6-1166-4397-A81A-56DA55EB74D4}" srcId="{1AEE7BA0-629C-4B85-B4AD-7E22DED1A99C}" destId="{BB9CDE7A-964C-41EA-9FA4-73AAEF6C8C87}" srcOrd="5" destOrd="0" parTransId="{0DB401ED-9501-47A0-9722-FFB671C5363B}" sibTransId="{675EE0BE-E249-4D58-9275-65AB4D4FF5B0}"/>
    <dgm:cxn modelId="{0E8F3568-C0A8-400B-800B-B90C07804FBA}" srcId="{1AEE7BA0-629C-4B85-B4AD-7E22DED1A99C}" destId="{D45ADFEC-7227-45ED-80AA-E792832CF994}" srcOrd="7" destOrd="0" parTransId="{5DBF9A8A-DA02-424B-8E1F-E988E5B6820B}" sibTransId="{4902897B-FE49-4618-BC95-92338A266511}"/>
    <dgm:cxn modelId="{955C126F-D870-48F2-B726-688A0EFFF1A9}" type="presOf" srcId="{5AAF6B1F-FFD4-4287-9E40-00DD33C9EB39}" destId="{EAF10663-8C4C-4B90-9C61-0833B6F849A5}" srcOrd="0" destOrd="0" presId="urn:microsoft.com/office/officeart/2008/layout/RadialCluster"/>
    <dgm:cxn modelId="{91E38686-48A5-4514-A469-7C3FFADC0D37}" srcId="{BB65152E-BCCC-4541-9434-6294DE38F568}" destId="{4B42B842-6B2E-4003-A569-8DB2D07605DE}" srcOrd="1" destOrd="0" parTransId="{95E955F2-DC47-4E59-8C4C-A157DBA07121}" sibTransId="{39887C53-1830-4F8D-801B-AAFF4BEE6A73}"/>
    <dgm:cxn modelId="{8BEF2BAD-EC03-4781-A20C-BC1E0B655708}" srcId="{4B42B842-6B2E-4003-A569-8DB2D07605DE}" destId="{9321480D-3849-499F-9149-3F1E97383D0E}" srcOrd="0" destOrd="0" parTransId="{3BAF80CF-93F2-486D-9D21-FD2B5778DFD2}" sibTransId="{558F8CCC-40FC-40E0-B992-4EB1CD746BC2}"/>
    <dgm:cxn modelId="{BAB56754-70C2-4C3D-A9F7-38808AE02ED4}" type="presOf" srcId="{8EACBA72-0736-4829-BF79-2B5DEFF075E3}" destId="{4B013E86-89D2-4212-AEED-7FBC7097AEBA}" srcOrd="0" destOrd="0" presId="urn:microsoft.com/office/officeart/2008/layout/RadialCluster"/>
    <dgm:cxn modelId="{D8E99BD9-3C94-4D80-836E-4CC85BB5768A}" type="presOf" srcId="{E9612BF7-8DF6-43D8-9F23-D6B69FB5EE55}" destId="{BA9E4B6F-5BC6-4833-8340-6DC678159372}" srcOrd="0" destOrd="0" presId="urn:microsoft.com/office/officeart/2008/layout/RadialCluster"/>
    <dgm:cxn modelId="{E1CE31DB-7767-4A36-9225-73FED45C43A9}" type="presOf" srcId="{847C7364-11AA-4DC2-925F-B3CBC54ECB48}" destId="{3B13E823-8352-42F1-9CF9-3137D4F8DADE}" srcOrd="0" destOrd="0" presId="urn:microsoft.com/office/officeart/2008/layout/RadialCluster"/>
    <dgm:cxn modelId="{96FB01B3-CFAE-4F3B-B210-ADCE98C945E4}" type="presOf" srcId="{BB9CDE7A-964C-41EA-9FA4-73AAEF6C8C87}" destId="{034AE756-2580-4AA7-99D3-C950C00E90B8}" srcOrd="0" destOrd="0" presId="urn:microsoft.com/office/officeart/2008/layout/RadialCluster"/>
    <dgm:cxn modelId="{51978744-9307-4E70-9402-D828F43DA9D1}" srcId="{1AEE7BA0-629C-4B85-B4AD-7E22DED1A99C}" destId="{6BBC841D-9638-41ED-BDD4-2259171F964B}" srcOrd="1" destOrd="0" parTransId="{E9612BF7-8DF6-43D8-9F23-D6B69FB5EE55}" sibTransId="{3B0261EE-CFB6-48AB-8E0B-0449F35B4D72}"/>
    <dgm:cxn modelId="{9D4634BA-98B6-4163-86C4-7F6732253B7D}" type="presOf" srcId="{5E3C44D8-D7C4-4741-BFE7-B40E83E0810E}" destId="{D52CB5E7-AF9C-4FD2-9476-BEB2B98D0511}" srcOrd="0" destOrd="0" presId="urn:microsoft.com/office/officeart/2008/layout/RadialCluster"/>
    <dgm:cxn modelId="{6CEEA439-2F00-4982-9871-503A5365E2DF}" srcId="{BB65152E-BCCC-4541-9434-6294DE38F568}" destId="{1AEE7BA0-629C-4B85-B4AD-7E22DED1A99C}" srcOrd="0" destOrd="0" parTransId="{1567C19D-C1BB-49DD-8291-657F4EEF2DF7}" sibTransId="{089A64FA-F977-4B37-B89F-2EF8C1433DDF}"/>
    <dgm:cxn modelId="{D40570A0-350A-4577-AEBF-FFECE0FBD67E}" srcId="{1AEE7BA0-629C-4B85-B4AD-7E22DED1A99C}" destId="{5E3C44D8-D7C4-4741-BFE7-B40E83E0810E}" srcOrd="4" destOrd="0" parTransId="{419C214F-5B37-41C8-8489-BA7258B8F6B9}" sibTransId="{23022F15-57E7-4484-A5E9-2EC47C0A06E3}"/>
    <dgm:cxn modelId="{B67E41DE-9EBC-4848-ADE8-19888EE185B2}" type="presOf" srcId="{5F82ADDF-1E91-467C-A264-860ED8DCA426}" destId="{6CD08984-0F29-4332-9FF8-AC58E7CEEB64}" srcOrd="0" destOrd="0" presId="urn:microsoft.com/office/officeart/2008/layout/RadialCluster"/>
    <dgm:cxn modelId="{0A89056E-30BD-4E92-A91D-BC7E7AB6775A}" srcId="{1AEE7BA0-629C-4B85-B4AD-7E22DED1A99C}" destId="{B0602C1E-C48C-4D54-B662-B174A3E82681}" srcOrd="3" destOrd="0" parTransId="{5AAF6B1F-FFD4-4287-9E40-00DD33C9EB39}" sibTransId="{CDEFA36E-4644-4641-9516-600D197FFF57}"/>
    <dgm:cxn modelId="{D429134F-F594-42DD-B275-3412DA12C1D9}" type="presOf" srcId="{B29318E9-7C07-4CD5-9C1C-11978CFFCA78}" destId="{652BDA42-9255-444F-BF4F-48E006951B2F}" srcOrd="0" destOrd="0" presId="urn:microsoft.com/office/officeart/2008/layout/RadialCluster"/>
    <dgm:cxn modelId="{3347206B-255D-4BD5-9F1A-92D872987CE0}" type="presOf" srcId="{B786CD19-95D2-4F8F-820A-CD58EEB81FF8}" destId="{91D700EE-352D-47CD-BDBB-368BAD1A15C3}" srcOrd="0" destOrd="0" presId="urn:microsoft.com/office/officeart/2008/layout/RadialCluster"/>
    <dgm:cxn modelId="{667D5494-5CE0-4FF2-9EFE-BB06FF1E7442}" srcId="{1AEE7BA0-629C-4B85-B4AD-7E22DED1A99C}" destId="{847C7364-11AA-4DC2-925F-B3CBC54ECB48}" srcOrd="6" destOrd="0" parTransId="{B786CD19-95D2-4F8F-820A-CD58EEB81FF8}" sibTransId="{6E00D103-71AA-4332-BF43-7EFE48F32CAE}"/>
    <dgm:cxn modelId="{4541EFC2-DCDF-4D6D-9A46-52BC1B857CFE}" type="presOf" srcId="{1AEE7BA0-629C-4B85-B4AD-7E22DED1A99C}" destId="{F2D50769-82FD-4084-8E03-110D6579274B}" srcOrd="0" destOrd="0" presId="urn:microsoft.com/office/officeart/2008/layout/RadialCluster"/>
    <dgm:cxn modelId="{7B70DE45-1D9C-4F31-894D-914B84C1AD81}" srcId="{1AEE7BA0-629C-4B85-B4AD-7E22DED1A99C}" destId="{5F82ADDF-1E91-467C-A264-860ED8DCA426}" srcOrd="0" destOrd="0" parTransId="{B29318E9-7C07-4CD5-9C1C-11978CFFCA78}" sibTransId="{0CE931A9-4842-44F8-A23A-CE7B9271682A}"/>
    <dgm:cxn modelId="{EFE1FEDF-7E0D-42DC-9835-96EEEABDF3BD}" type="presOf" srcId="{419C214F-5B37-41C8-8489-BA7258B8F6B9}" destId="{50357D84-431E-47DE-B7A5-2230E9C33475}" srcOrd="0" destOrd="0" presId="urn:microsoft.com/office/officeart/2008/layout/RadialCluster"/>
    <dgm:cxn modelId="{56860E61-6CFD-4773-8191-2F5031C8B89E}" srcId="{1AEE7BA0-629C-4B85-B4AD-7E22DED1A99C}" destId="{DDE525F0-70D8-45F0-9682-5D1D4141DDC1}" srcOrd="2" destOrd="0" parTransId="{8EACBA72-0736-4829-BF79-2B5DEFF075E3}" sibTransId="{FE6DE75F-9137-46B6-9AE9-0545233FF6B3}"/>
    <dgm:cxn modelId="{FAE3D8A0-77A6-442A-A5B9-3E5D682A58A7}" type="presOf" srcId="{0DB401ED-9501-47A0-9722-FFB671C5363B}" destId="{80D04EC1-DC11-4F75-8AF3-AA81E7A85C4C}" srcOrd="0" destOrd="0" presId="urn:microsoft.com/office/officeart/2008/layout/RadialCluster"/>
    <dgm:cxn modelId="{1D7F9148-6C95-4356-9711-FE690AD5DDDC}" srcId="{1AEE7BA0-629C-4B85-B4AD-7E22DED1A99C}" destId="{F238AA70-11E4-4313-A751-C3893A93367B}" srcOrd="8" destOrd="0" parTransId="{E3912C89-D80E-468E-BD43-AD61106A2D9F}" sibTransId="{479F126A-6D40-4053-B9AC-BFFB06DFC8FD}"/>
    <dgm:cxn modelId="{30BE7B0D-DA04-4600-8972-4BF254BB8545}" type="presOf" srcId="{BB65152E-BCCC-4541-9434-6294DE38F568}" destId="{84B2A22D-953A-4877-BEBA-FF0CC0260630}" srcOrd="0" destOrd="0" presId="urn:microsoft.com/office/officeart/2008/layout/RadialCluster"/>
    <dgm:cxn modelId="{376E2BA5-DFDC-4A9F-A623-1D1D844AF1C0}" type="presOf" srcId="{DDE525F0-70D8-45F0-9682-5D1D4141DDC1}" destId="{5FE1A525-6534-451B-8D78-FB9676DF26AD}" srcOrd="0" destOrd="0" presId="urn:microsoft.com/office/officeart/2008/layout/RadialCluster"/>
    <dgm:cxn modelId="{244F6C81-7F69-4504-9445-D6D0B5DA174A}" type="presOf" srcId="{B0602C1E-C48C-4D54-B662-B174A3E82681}" destId="{9F2A84AB-C033-4C2A-AEC3-50C6B90266E5}" srcOrd="0" destOrd="0" presId="urn:microsoft.com/office/officeart/2008/layout/RadialCluster"/>
    <dgm:cxn modelId="{414C8C3E-6BF4-4A3E-8FAC-813BAA53D28B}" type="presOf" srcId="{6BBC841D-9638-41ED-BDD4-2259171F964B}" destId="{9085E4C5-3192-416F-86F0-ABBA20B2171B}" srcOrd="0" destOrd="0" presId="urn:microsoft.com/office/officeart/2008/layout/RadialCluster"/>
    <dgm:cxn modelId="{B5F789DD-B8FE-48FA-ABC5-2FC5E24B76BA}" type="presParOf" srcId="{84B2A22D-953A-4877-BEBA-FF0CC0260630}" destId="{3C1CC195-821B-4304-9293-2FDD928A06EE}" srcOrd="0" destOrd="0" presId="urn:microsoft.com/office/officeart/2008/layout/RadialCluster"/>
    <dgm:cxn modelId="{DF0A1903-3694-4395-AB88-93CE45952287}" type="presParOf" srcId="{3C1CC195-821B-4304-9293-2FDD928A06EE}" destId="{F2D50769-82FD-4084-8E03-110D6579274B}" srcOrd="0" destOrd="0" presId="urn:microsoft.com/office/officeart/2008/layout/RadialCluster"/>
    <dgm:cxn modelId="{520C6351-0F48-4724-A808-383E24B2347E}" type="presParOf" srcId="{3C1CC195-821B-4304-9293-2FDD928A06EE}" destId="{652BDA42-9255-444F-BF4F-48E006951B2F}" srcOrd="1" destOrd="0" presId="urn:microsoft.com/office/officeart/2008/layout/RadialCluster"/>
    <dgm:cxn modelId="{A69C7E81-9124-4A2E-BA99-13AF43D55E26}" type="presParOf" srcId="{3C1CC195-821B-4304-9293-2FDD928A06EE}" destId="{6CD08984-0F29-4332-9FF8-AC58E7CEEB64}" srcOrd="2" destOrd="0" presId="urn:microsoft.com/office/officeart/2008/layout/RadialCluster"/>
    <dgm:cxn modelId="{6729C1B4-A7EE-4FAA-9A8C-7BC5025860DE}" type="presParOf" srcId="{3C1CC195-821B-4304-9293-2FDD928A06EE}" destId="{BA9E4B6F-5BC6-4833-8340-6DC678159372}" srcOrd="3" destOrd="0" presId="urn:microsoft.com/office/officeart/2008/layout/RadialCluster"/>
    <dgm:cxn modelId="{EA5BBB93-488A-4749-A214-D8EECE88C07B}" type="presParOf" srcId="{3C1CC195-821B-4304-9293-2FDD928A06EE}" destId="{9085E4C5-3192-416F-86F0-ABBA20B2171B}" srcOrd="4" destOrd="0" presId="urn:microsoft.com/office/officeart/2008/layout/RadialCluster"/>
    <dgm:cxn modelId="{7962A008-FA66-4FCA-9724-7DBD363000A2}" type="presParOf" srcId="{3C1CC195-821B-4304-9293-2FDD928A06EE}" destId="{4B013E86-89D2-4212-AEED-7FBC7097AEBA}" srcOrd="5" destOrd="0" presId="urn:microsoft.com/office/officeart/2008/layout/RadialCluster"/>
    <dgm:cxn modelId="{E06A9749-FC8F-49FB-9EE2-3DA6FAE8D09C}" type="presParOf" srcId="{3C1CC195-821B-4304-9293-2FDD928A06EE}" destId="{5FE1A525-6534-451B-8D78-FB9676DF26AD}" srcOrd="6" destOrd="0" presId="urn:microsoft.com/office/officeart/2008/layout/RadialCluster"/>
    <dgm:cxn modelId="{8FA57062-8BE0-4146-A823-C50B86049F6D}" type="presParOf" srcId="{3C1CC195-821B-4304-9293-2FDD928A06EE}" destId="{EAF10663-8C4C-4B90-9C61-0833B6F849A5}" srcOrd="7" destOrd="0" presId="urn:microsoft.com/office/officeart/2008/layout/RadialCluster"/>
    <dgm:cxn modelId="{A4BBAAEB-9E58-45C7-94E8-F6253535525B}" type="presParOf" srcId="{3C1CC195-821B-4304-9293-2FDD928A06EE}" destId="{9F2A84AB-C033-4C2A-AEC3-50C6B90266E5}" srcOrd="8" destOrd="0" presId="urn:microsoft.com/office/officeart/2008/layout/RadialCluster"/>
    <dgm:cxn modelId="{6AC15290-30B9-4E97-8A36-E39FDCC298ED}" type="presParOf" srcId="{3C1CC195-821B-4304-9293-2FDD928A06EE}" destId="{50357D84-431E-47DE-B7A5-2230E9C33475}" srcOrd="9" destOrd="0" presId="urn:microsoft.com/office/officeart/2008/layout/RadialCluster"/>
    <dgm:cxn modelId="{CCE2666E-D229-4AE4-8AFC-F51192693143}" type="presParOf" srcId="{3C1CC195-821B-4304-9293-2FDD928A06EE}" destId="{D52CB5E7-AF9C-4FD2-9476-BEB2B98D0511}" srcOrd="10" destOrd="0" presId="urn:microsoft.com/office/officeart/2008/layout/RadialCluster"/>
    <dgm:cxn modelId="{B6CA4CCE-88AF-4C19-9FD8-8F1D948092F9}" type="presParOf" srcId="{3C1CC195-821B-4304-9293-2FDD928A06EE}" destId="{80D04EC1-DC11-4F75-8AF3-AA81E7A85C4C}" srcOrd="11" destOrd="0" presId="urn:microsoft.com/office/officeart/2008/layout/RadialCluster"/>
    <dgm:cxn modelId="{8F06769E-3138-41CF-A915-76A18FC3635C}" type="presParOf" srcId="{3C1CC195-821B-4304-9293-2FDD928A06EE}" destId="{034AE756-2580-4AA7-99D3-C950C00E90B8}" srcOrd="12" destOrd="0" presId="urn:microsoft.com/office/officeart/2008/layout/RadialCluster"/>
    <dgm:cxn modelId="{BBA0A670-E6FB-4600-BFE0-D0D9B4F4146A}" type="presParOf" srcId="{3C1CC195-821B-4304-9293-2FDD928A06EE}" destId="{91D700EE-352D-47CD-BDBB-368BAD1A15C3}" srcOrd="13" destOrd="0" presId="urn:microsoft.com/office/officeart/2008/layout/RadialCluster"/>
    <dgm:cxn modelId="{4B3AE554-8633-4DC9-B96B-A94FA323078A}" type="presParOf" srcId="{3C1CC195-821B-4304-9293-2FDD928A06EE}" destId="{3B13E823-8352-42F1-9CF9-3137D4F8DADE}" srcOrd="14"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2BD684-3FF6-4952-B43F-4567C9363BF9}" type="doc">
      <dgm:prSet loTypeId="urn:microsoft.com/office/officeart/2005/8/layout/rings+Icon" loCatId="relationship" qsTypeId="urn:microsoft.com/office/officeart/2005/8/quickstyle/simple1" qsCatId="simple" csTypeId="urn:microsoft.com/office/officeart/2005/8/colors/accent1_2" csCatId="accent1" phldr="1"/>
      <dgm:spPr/>
    </dgm:pt>
    <dgm:pt modelId="{F7F1F61F-999A-45FC-BFCF-ED72631DB0F1}">
      <dgm:prSet phldrT="[Text]" custT="1"/>
      <dgm:spPr>
        <a:solidFill>
          <a:srgbClr val="C00000">
            <a:alpha val="50000"/>
          </a:srgbClr>
        </a:solidFill>
      </dgm:spPr>
      <dgm:t>
        <a:bodyPr/>
        <a:lstStyle/>
        <a:p>
          <a:r>
            <a:rPr lang="en-US" sz="2000" dirty="0" smtClean="0"/>
            <a:t>Loss Prevention</a:t>
          </a:r>
          <a:endParaRPr lang="en-US" sz="2000" dirty="0"/>
        </a:p>
      </dgm:t>
    </dgm:pt>
    <dgm:pt modelId="{E9ED9BB9-00CF-441D-8117-BAE04DDB9B3F}" type="parTrans" cxnId="{34E7A899-BA24-4F12-AD8F-47A0BB54E7CE}">
      <dgm:prSet/>
      <dgm:spPr/>
      <dgm:t>
        <a:bodyPr/>
        <a:lstStyle/>
        <a:p>
          <a:endParaRPr lang="en-US"/>
        </a:p>
      </dgm:t>
    </dgm:pt>
    <dgm:pt modelId="{8B724AC2-D0F8-4560-869E-91A9006E5899}" type="sibTrans" cxnId="{34E7A899-BA24-4F12-AD8F-47A0BB54E7CE}">
      <dgm:prSet/>
      <dgm:spPr/>
      <dgm:t>
        <a:bodyPr/>
        <a:lstStyle/>
        <a:p>
          <a:endParaRPr lang="en-US"/>
        </a:p>
      </dgm:t>
    </dgm:pt>
    <dgm:pt modelId="{A70948A3-6457-4E59-B7FC-DC1CB9FB8993}">
      <dgm:prSet phldrT="[Text]"/>
      <dgm:spPr/>
      <dgm:t>
        <a:bodyPr/>
        <a:lstStyle/>
        <a:p>
          <a:r>
            <a:rPr lang="en-US" dirty="0" smtClean="0"/>
            <a:t>Post-Breach Response</a:t>
          </a:r>
        </a:p>
        <a:p>
          <a:r>
            <a:rPr lang="en-US" dirty="0" smtClean="0"/>
            <a:t>(Insurable)</a:t>
          </a:r>
          <a:endParaRPr lang="en-US" dirty="0"/>
        </a:p>
      </dgm:t>
    </dgm:pt>
    <dgm:pt modelId="{23C00615-0441-4230-82D7-7F1C4CB4644C}" type="parTrans" cxnId="{B660E1D0-681E-4621-81AE-3EB6DDD555A0}">
      <dgm:prSet/>
      <dgm:spPr/>
      <dgm:t>
        <a:bodyPr/>
        <a:lstStyle/>
        <a:p>
          <a:endParaRPr lang="en-US"/>
        </a:p>
      </dgm:t>
    </dgm:pt>
    <dgm:pt modelId="{91B8AEA2-61F8-43CA-8225-2BFB1071DA0E}" type="sibTrans" cxnId="{B660E1D0-681E-4621-81AE-3EB6DDD555A0}">
      <dgm:prSet/>
      <dgm:spPr/>
      <dgm:t>
        <a:bodyPr/>
        <a:lstStyle/>
        <a:p>
          <a:endParaRPr lang="en-US"/>
        </a:p>
      </dgm:t>
    </dgm:pt>
    <dgm:pt modelId="{36D326C4-2898-4CDE-AFCA-D06038A80A78}">
      <dgm:prSet phldrT="[Text]"/>
      <dgm:spPr>
        <a:solidFill>
          <a:srgbClr val="00B050">
            <a:alpha val="50000"/>
          </a:srgbClr>
        </a:solidFill>
      </dgm:spPr>
      <dgm:t>
        <a:bodyPr/>
        <a:lstStyle/>
        <a:p>
          <a:r>
            <a:rPr lang="en-US" dirty="0" smtClean="0"/>
            <a:t>Loss Transfer (Insurance)</a:t>
          </a:r>
          <a:endParaRPr lang="en-US" dirty="0"/>
        </a:p>
      </dgm:t>
    </dgm:pt>
    <dgm:pt modelId="{4B30A3E9-D21A-401B-B61C-0BE827AD6AB9}" type="parTrans" cxnId="{92AEDC36-59DF-45D0-98F0-4E133736FC1A}">
      <dgm:prSet/>
      <dgm:spPr/>
      <dgm:t>
        <a:bodyPr/>
        <a:lstStyle/>
        <a:p>
          <a:endParaRPr lang="en-US"/>
        </a:p>
      </dgm:t>
    </dgm:pt>
    <dgm:pt modelId="{E410D388-235A-4B71-8C1E-50BC7678B678}" type="sibTrans" cxnId="{92AEDC36-59DF-45D0-98F0-4E133736FC1A}">
      <dgm:prSet/>
      <dgm:spPr/>
      <dgm:t>
        <a:bodyPr/>
        <a:lstStyle/>
        <a:p>
          <a:endParaRPr lang="en-US"/>
        </a:p>
      </dgm:t>
    </dgm:pt>
    <dgm:pt modelId="{04D5299D-706B-442B-B5AD-C000BC0C3B9F}" type="pres">
      <dgm:prSet presAssocID="{582BD684-3FF6-4952-B43F-4567C9363BF9}" presName="Name0" presStyleCnt="0">
        <dgm:presLayoutVars>
          <dgm:chMax val="7"/>
          <dgm:dir/>
          <dgm:resizeHandles val="exact"/>
        </dgm:presLayoutVars>
      </dgm:prSet>
      <dgm:spPr/>
    </dgm:pt>
    <dgm:pt modelId="{08A2713C-6BFD-40DB-8FF9-6ECED0F0C1BB}" type="pres">
      <dgm:prSet presAssocID="{582BD684-3FF6-4952-B43F-4567C9363BF9}" presName="ellipse1" presStyleLbl="vennNode1" presStyleIdx="0" presStyleCnt="3" custLinFactNeighborX="-40436" custLinFactNeighborY="21683">
        <dgm:presLayoutVars>
          <dgm:bulletEnabled val="1"/>
        </dgm:presLayoutVars>
      </dgm:prSet>
      <dgm:spPr/>
      <dgm:t>
        <a:bodyPr/>
        <a:lstStyle/>
        <a:p>
          <a:endParaRPr lang="en-US"/>
        </a:p>
      </dgm:t>
    </dgm:pt>
    <dgm:pt modelId="{7912B318-D591-42FF-BD79-F5B8746BB743}" type="pres">
      <dgm:prSet presAssocID="{582BD684-3FF6-4952-B43F-4567C9363BF9}" presName="ellipse2" presStyleLbl="vennNode1" presStyleIdx="1" presStyleCnt="3" custLinFactNeighborX="90835" custLinFactNeighborY="-45711">
        <dgm:presLayoutVars>
          <dgm:bulletEnabled val="1"/>
        </dgm:presLayoutVars>
      </dgm:prSet>
      <dgm:spPr/>
      <dgm:t>
        <a:bodyPr/>
        <a:lstStyle/>
        <a:p>
          <a:endParaRPr lang="en-US"/>
        </a:p>
      </dgm:t>
    </dgm:pt>
    <dgm:pt modelId="{FC044967-5DBC-4030-9159-44AE909A195C}" type="pres">
      <dgm:prSet presAssocID="{582BD684-3FF6-4952-B43F-4567C9363BF9}" presName="ellipse3" presStyleLbl="vennNode1" presStyleIdx="2" presStyleCnt="3" custLinFactNeighborX="-52742" custLinFactNeighborY="24027">
        <dgm:presLayoutVars>
          <dgm:bulletEnabled val="1"/>
        </dgm:presLayoutVars>
      </dgm:prSet>
      <dgm:spPr/>
      <dgm:t>
        <a:bodyPr/>
        <a:lstStyle/>
        <a:p>
          <a:endParaRPr lang="en-US"/>
        </a:p>
      </dgm:t>
    </dgm:pt>
  </dgm:ptLst>
  <dgm:cxnLst>
    <dgm:cxn modelId="{92AEDC36-59DF-45D0-98F0-4E133736FC1A}" srcId="{582BD684-3FF6-4952-B43F-4567C9363BF9}" destId="{36D326C4-2898-4CDE-AFCA-D06038A80A78}" srcOrd="2" destOrd="0" parTransId="{4B30A3E9-D21A-401B-B61C-0BE827AD6AB9}" sibTransId="{E410D388-235A-4B71-8C1E-50BC7678B678}"/>
    <dgm:cxn modelId="{33A4173D-630B-4270-9053-7CEE0BE72B18}" type="presOf" srcId="{582BD684-3FF6-4952-B43F-4567C9363BF9}" destId="{04D5299D-706B-442B-B5AD-C000BC0C3B9F}" srcOrd="0" destOrd="0" presId="urn:microsoft.com/office/officeart/2005/8/layout/rings+Icon"/>
    <dgm:cxn modelId="{34E7A899-BA24-4F12-AD8F-47A0BB54E7CE}" srcId="{582BD684-3FF6-4952-B43F-4567C9363BF9}" destId="{F7F1F61F-999A-45FC-BFCF-ED72631DB0F1}" srcOrd="0" destOrd="0" parTransId="{E9ED9BB9-00CF-441D-8117-BAE04DDB9B3F}" sibTransId="{8B724AC2-D0F8-4560-869E-91A9006E5899}"/>
    <dgm:cxn modelId="{5B69EFD8-E1F5-4227-95EE-75EEDA05A07C}" type="presOf" srcId="{F7F1F61F-999A-45FC-BFCF-ED72631DB0F1}" destId="{08A2713C-6BFD-40DB-8FF9-6ECED0F0C1BB}" srcOrd="0" destOrd="0" presId="urn:microsoft.com/office/officeart/2005/8/layout/rings+Icon"/>
    <dgm:cxn modelId="{5036D45E-09A6-46B1-89D0-6A36ECE16C7E}" type="presOf" srcId="{A70948A3-6457-4E59-B7FC-DC1CB9FB8993}" destId="{7912B318-D591-42FF-BD79-F5B8746BB743}" srcOrd="0" destOrd="0" presId="urn:microsoft.com/office/officeart/2005/8/layout/rings+Icon"/>
    <dgm:cxn modelId="{2B41A2E2-0013-49AE-B5D4-846F165BCF31}" type="presOf" srcId="{36D326C4-2898-4CDE-AFCA-D06038A80A78}" destId="{FC044967-5DBC-4030-9159-44AE909A195C}" srcOrd="0" destOrd="0" presId="urn:microsoft.com/office/officeart/2005/8/layout/rings+Icon"/>
    <dgm:cxn modelId="{B660E1D0-681E-4621-81AE-3EB6DDD555A0}" srcId="{582BD684-3FF6-4952-B43F-4567C9363BF9}" destId="{A70948A3-6457-4E59-B7FC-DC1CB9FB8993}" srcOrd="1" destOrd="0" parTransId="{23C00615-0441-4230-82D7-7F1C4CB4644C}" sibTransId="{91B8AEA2-61F8-43CA-8225-2BFB1071DA0E}"/>
    <dgm:cxn modelId="{275B200E-3F0F-4D54-9C5A-D0D734E1D257}" type="presParOf" srcId="{04D5299D-706B-442B-B5AD-C000BC0C3B9F}" destId="{08A2713C-6BFD-40DB-8FF9-6ECED0F0C1BB}" srcOrd="0" destOrd="0" presId="urn:microsoft.com/office/officeart/2005/8/layout/rings+Icon"/>
    <dgm:cxn modelId="{7808B7C0-6EAB-4028-8904-A9BAA3A0E87E}" type="presParOf" srcId="{04D5299D-706B-442B-B5AD-C000BC0C3B9F}" destId="{7912B318-D591-42FF-BD79-F5B8746BB743}" srcOrd="1" destOrd="0" presId="urn:microsoft.com/office/officeart/2005/8/layout/rings+Icon"/>
    <dgm:cxn modelId="{FB933CB9-C02E-4F33-9238-0FD9FB5F8EA7}" type="presParOf" srcId="{04D5299D-706B-442B-B5AD-C000BC0C3B9F}" destId="{FC044967-5DBC-4030-9159-44AE909A195C}" srcOrd="2" destOrd="0" presId="urn:microsoft.com/office/officeart/2005/8/layout/rings+Icon"/>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00.vml.rels><?xml version="1.0" encoding="UTF-8" standalone="yes"?>
<Relationships xmlns="http://schemas.openxmlformats.org/package/2006/relationships"><Relationship Id="rId1" Type="http://schemas.openxmlformats.org/officeDocument/2006/relationships/image" Target="../media/image123.emf"/></Relationships>
</file>

<file path=ppt/drawings/_rels/vmlDrawing101.vml.rels><?xml version="1.0" encoding="UTF-8" standalone="yes"?>
<Relationships xmlns="http://schemas.openxmlformats.org/package/2006/relationships"><Relationship Id="rId1" Type="http://schemas.openxmlformats.org/officeDocument/2006/relationships/image" Target="../media/image124.emf"/></Relationships>
</file>

<file path=ppt/drawings/_rels/vmlDrawing102.vml.rels><?xml version="1.0" encoding="UTF-8" standalone="yes"?>
<Relationships xmlns="http://schemas.openxmlformats.org/package/2006/relationships"><Relationship Id="rId1" Type="http://schemas.openxmlformats.org/officeDocument/2006/relationships/image" Target="../media/image125.emf"/></Relationships>
</file>

<file path=ppt/drawings/_rels/vmlDrawing103.vml.rels><?xml version="1.0" encoding="UTF-8" standalone="yes"?>
<Relationships xmlns="http://schemas.openxmlformats.org/package/2006/relationships"><Relationship Id="rId1" Type="http://schemas.openxmlformats.org/officeDocument/2006/relationships/image" Target="../media/image126.emf"/></Relationships>
</file>

<file path=ppt/drawings/_rels/vmlDrawing104.vml.rels><?xml version="1.0" encoding="UTF-8" standalone="yes"?>
<Relationships xmlns="http://schemas.openxmlformats.org/package/2006/relationships"><Relationship Id="rId1" Type="http://schemas.openxmlformats.org/officeDocument/2006/relationships/image" Target="../media/image127.emf"/></Relationships>
</file>

<file path=ppt/drawings/_rels/vmlDrawing105.vml.rels><?xml version="1.0" encoding="UTF-8" standalone="yes"?>
<Relationships xmlns="http://schemas.openxmlformats.org/package/2006/relationships"><Relationship Id="rId1" Type="http://schemas.openxmlformats.org/officeDocument/2006/relationships/image" Target="../media/image128.emf"/></Relationships>
</file>

<file path=ppt/drawings/_rels/vmlDrawing106.vml.rels><?xml version="1.0" encoding="UTF-8" standalone="yes"?>
<Relationships xmlns="http://schemas.openxmlformats.org/package/2006/relationships"><Relationship Id="rId1" Type="http://schemas.openxmlformats.org/officeDocument/2006/relationships/image" Target="../media/image129.emf"/></Relationships>
</file>

<file path=ppt/drawings/_rels/vmlDrawing107.vml.rels><?xml version="1.0" encoding="UTF-8" standalone="yes"?>
<Relationships xmlns="http://schemas.openxmlformats.org/package/2006/relationships"><Relationship Id="rId1" Type="http://schemas.openxmlformats.org/officeDocument/2006/relationships/image" Target="../media/image130.emf"/></Relationships>
</file>

<file path=ppt/drawings/_rels/vmlDrawing108.vml.rels><?xml version="1.0" encoding="UTF-8" standalone="yes"?>
<Relationships xmlns="http://schemas.openxmlformats.org/package/2006/relationships"><Relationship Id="rId1" Type="http://schemas.openxmlformats.org/officeDocument/2006/relationships/image" Target="../media/image131.emf"/></Relationships>
</file>

<file path=ppt/drawings/_rels/vmlDrawing109.vml.rels><?xml version="1.0" encoding="UTF-8" standalone="yes"?>
<Relationships xmlns="http://schemas.openxmlformats.org/package/2006/relationships"><Relationship Id="rId1" Type="http://schemas.openxmlformats.org/officeDocument/2006/relationships/image" Target="../media/image13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10.vml.rels><?xml version="1.0" encoding="UTF-8" standalone="yes"?>
<Relationships xmlns="http://schemas.openxmlformats.org/package/2006/relationships"><Relationship Id="rId1" Type="http://schemas.openxmlformats.org/officeDocument/2006/relationships/image" Target="../media/image133.emf"/></Relationships>
</file>

<file path=ppt/drawings/_rels/vmlDrawing111.vml.rels><?xml version="1.0" encoding="UTF-8" standalone="yes"?>
<Relationships xmlns="http://schemas.openxmlformats.org/package/2006/relationships"><Relationship Id="rId1" Type="http://schemas.openxmlformats.org/officeDocument/2006/relationships/image" Target="../media/image134.emf"/></Relationships>
</file>

<file path=ppt/drawings/_rels/vmlDrawing112.vml.rels><?xml version="1.0" encoding="UTF-8" standalone="yes"?>
<Relationships xmlns="http://schemas.openxmlformats.org/package/2006/relationships"><Relationship Id="rId1" Type="http://schemas.openxmlformats.org/officeDocument/2006/relationships/image" Target="../media/image135.emf"/></Relationships>
</file>

<file path=ppt/drawings/_rels/vmlDrawing113.vml.rels><?xml version="1.0" encoding="UTF-8" standalone="yes"?>
<Relationships xmlns="http://schemas.openxmlformats.org/package/2006/relationships"><Relationship Id="rId1" Type="http://schemas.openxmlformats.org/officeDocument/2006/relationships/image" Target="../media/image136.emf"/></Relationships>
</file>

<file path=ppt/drawings/_rels/vmlDrawing114.vml.rels><?xml version="1.0" encoding="UTF-8" standalone="yes"?>
<Relationships xmlns="http://schemas.openxmlformats.org/package/2006/relationships"><Relationship Id="rId1" Type="http://schemas.openxmlformats.org/officeDocument/2006/relationships/image" Target="../media/image137.emf"/></Relationships>
</file>

<file path=ppt/drawings/_rels/vmlDrawing115.vml.rels><?xml version="1.0" encoding="UTF-8" standalone="yes"?>
<Relationships xmlns="http://schemas.openxmlformats.org/package/2006/relationships"><Relationship Id="rId1" Type="http://schemas.openxmlformats.org/officeDocument/2006/relationships/image" Target="../media/image138.emf"/></Relationships>
</file>

<file path=ppt/drawings/_rels/vmlDrawing116.vml.rels><?xml version="1.0" encoding="UTF-8" standalone="yes"?>
<Relationships xmlns="http://schemas.openxmlformats.org/package/2006/relationships"><Relationship Id="rId1" Type="http://schemas.openxmlformats.org/officeDocument/2006/relationships/image" Target="../media/image139.emf"/></Relationships>
</file>

<file path=ppt/drawings/_rels/vmlDrawing117.vml.rels><?xml version="1.0" encoding="UTF-8" standalone="yes"?>
<Relationships xmlns="http://schemas.openxmlformats.org/package/2006/relationships"><Relationship Id="rId1" Type="http://schemas.openxmlformats.org/officeDocument/2006/relationships/image" Target="../media/image140.emf"/></Relationships>
</file>

<file path=ppt/drawings/_rels/vmlDrawing118.vml.rels><?xml version="1.0" encoding="UTF-8" standalone="yes"?>
<Relationships xmlns="http://schemas.openxmlformats.org/package/2006/relationships"><Relationship Id="rId1" Type="http://schemas.openxmlformats.org/officeDocument/2006/relationships/image" Target="../media/image141.emf"/></Relationships>
</file>

<file path=ppt/drawings/_rels/vmlDrawing119.vml.rels><?xml version="1.0" encoding="UTF-8" standalone="yes"?>
<Relationships xmlns="http://schemas.openxmlformats.org/package/2006/relationships"><Relationship Id="rId1" Type="http://schemas.openxmlformats.org/officeDocument/2006/relationships/image" Target="../media/image14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20.vml.rels><?xml version="1.0" encoding="UTF-8" standalone="yes"?>
<Relationships xmlns="http://schemas.openxmlformats.org/package/2006/relationships"><Relationship Id="rId1" Type="http://schemas.openxmlformats.org/officeDocument/2006/relationships/image" Target="../media/image143.emf"/></Relationships>
</file>

<file path=ppt/drawings/_rels/vmlDrawing121.vml.rels><?xml version="1.0" encoding="UTF-8" standalone="yes"?>
<Relationships xmlns="http://schemas.openxmlformats.org/package/2006/relationships"><Relationship Id="rId1" Type="http://schemas.openxmlformats.org/officeDocument/2006/relationships/image" Target="../media/image144.emf"/></Relationships>
</file>

<file path=ppt/drawings/_rels/vmlDrawing122.vml.rels><?xml version="1.0" encoding="UTF-8" standalone="yes"?>
<Relationships xmlns="http://schemas.openxmlformats.org/package/2006/relationships"><Relationship Id="rId1" Type="http://schemas.openxmlformats.org/officeDocument/2006/relationships/image" Target="../media/image145.emf"/></Relationships>
</file>

<file path=ppt/drawings/_rels/vmlDrawing123.vml.rels><?xml version="1.0" encoding="UTF-8" standalone="yes"?>
<Relationships xmlns="http://schemas.openxmlformats.org/package/2006/relationships"><Relationship Id="rId1" Type="http://schemas.openxmlformats.org/officeDocument/2006/relationships/image" Target="../media/image146.emf"/></Relationships>
</file>

<file path=ppt/drawings/_rels/vmlDrawing124.vml.rels><?xml version="1.0" encoding="UTF-8" standalone="yes"?>
<Relationships xmlns="http://schemas.openxmlformats.org/package/2006/relationships"><Relationship Id="rId1" Type="http://schemas.openxmlformats.org/officeDocument/2006/relationships/image" Target="../media/image156.emf"/></Relationships>
</file>

<file path=ppt/drawings/_rels/vmlDrawing125.vml.rels><?xml version="1.0" encoding="UTF-8" standalone="yes"?>
<Relationships xmlns="http://schemas.openxmlformats.org/package/2006/relationships"><Relationship Id="rId1" Type="http://schemas.openxmlformats.org/officeDocument/2006/relationships/image" Target="../media/image157.emf"/></Relationships>
</file>

<file path=ppt/drawings/_rels/vmlDrawing126.vml.rels><?xml version="1.0" encoding="UTF-8" standalone="yes"?>
<Relationships xmlns="http://schemas.openxmlformats.org/package/2006/relationships"><Relationship Id="rId1" Type="http://schemas.openxmlformats.org/officeDocument/2006/relationships/image" Target="../media/image158.emf"/></Relationships>
</file>

<file path=ppt/drawings/_rels/vmlDrawing127.vml.rels><?xml version="1.0" encoding="UTF-8" standalone="yes"?>
<Relationships xmlns="http://schemas.openxmlformats.org/package/2006/relationships"><Relationship Id="rId1" Type="http://schemas.openxmlformats.org/officeDocument/2006/relationships/image" Target="../media/image159.emf"/></Relationships>
</file>

<file path=ppt/drawings/_rels/vmlDrawing128.vml.rels><?xml version="1.0" encoding="UTF-8" standalone="yes"?>
<Relationships xmlns="http://schemas.openxmlformats.org/package/2006/relationships"><Relationship Id="rId1" Type="http://schemas.openxmlformats.org/officeDocument/2006/relationships/image" Target="../media/image160.emf"/></Relationships>
</file>

<file path=ppt/drawings/_rels/vmlDrawing129.vml.rels><?xml version="1.0" encoding="UTF-8" standalone="yes"?>
<Relationships xmlns="http://schemas.openxmlformats.org/package/2006/relationships"><Relationship Id="rId1" Type="http://schemas.openxmlformats.org/officeDocument/2006/relationships/image" Target="../media/image16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30.vml.rels><?xml version="1.0" encoding="UTF-8" standalone="yes"?>
<Relationships xmlns="http://schemas.openxmlformats.org/package/2006/relationships"><Relationship Id="rId1" Type="http://schemas.openxmlformats.org/officeDocument/2006/relationships/image" Target="../media/image163.emf"/></Relationships>
</file>

<file path=ppt/drawings/_rels/vmlDrawing131.vml.rels><?xml version="1.0" encoding="UTF-8" standalone="yes"?>
<Relationships xmlns="http://schemas.openxmlformats.org/package/2006/relationships"><Relationship Id="rId1" Type="http://schemas.openxmlformats.org/officeDocument/2006/relationships/image" Target="../media/image164.emf"/></Relationships>
</file>

<file path=ppt/drawings/_rels/vmlDrawing132.vml.rels><?xml version="1.0" encoding="UTF-8" standalone="yes"?>
<Relationships xmlns="http://schemas.openxmlformats.org/package/2006/relationships"><Relationship Id="rId1" Type="http://schemas.openxmlformats.org/officeDocument/2006/relationships/image" Target="../media/image165.emf"/></Relationships>
</file>

<file path=ppt/drawings/_rels/vmlDrawing133.vml.rels><?xml version="1.0" encoding="UTF-8" standalone="yes"?>
<Relationships xmlns="http://schemas.openxmlformats.org/package/2006/relationships"><Relationship Id="rId1" Type="http://schemas.openxmlformats.org/officeDocument/2006/relationships/image" Target="../media/image166.emf"/></Relationships>
</file>

<file path=ppt/drawings/_rels/vmlDrawing134.vml.rels><?xml version="1.0" encoding="UTF-8" standalone="yes"?>
<Relationships xmlns="http://schemas.openxmlformats.org/package/2006/relationships"><Relationship Id="rId1" Type="http://schemas.openxmlformats.org/officeDocument/2006/relationships/image" Target="../media/image167.emf"/></Relationships>
</file>

<file path=ppt/drawings/_rels/vmlDrawing135.vml.rels><?xml version="1.0" encoding="UTF-8" standalone="yes"?>
<Relationships xmlns="http://schemas.openxmlformats.org/package/2006/relationships"><Relationship Id="rId1" Type="http://schemas.openxmlformats.org/officeDocument/2006/relationships/image" Target="../media/image181.emf"/></Relationships>
</file>

<file path=ppt/drawings/_rels/vmlDrawing136.vml.rels><?xml version="1.0" encoding="UTF-8" standalone="yes"?>
<Relationships xmlns="http://schemas.openxmlformats.org/package/2006/relationships"><Relationship Id="rId1" Type="http://schemas.openxmlformats.org/officeDocument/2006/relationships/image" Target="../media/image182.emf"/></Relationships>
</file>

<file path=ppt/drawings/_rels/vmlDrawing137.vml.rels><?xml version="1.0" encoding="UTF-8" standalone="yes"?>
<Relationships xmlns="http://schemas.openxmlformats.org/package/2006/relationships"><Relationship Id="rId1" Type="http://schemas.openxmlformats.org/officeDocument/2006/relationships/image" Target="../media/image183.emf"/></Relationships>
</file>

<file path=ppt/drawings/_rels/vmlDrawing138.vml.rels><?xml version="1.0" encoding="UTF-8" standalone="yes"?>
<Relationships xmlns="http://schemas.openxmlformats.org/package/2006/relationships"><Relationship Id="rId1" Type="http://schemas.openxmlformats.org/officeDocument/2006/relationships/image" Target="../media/image184.emf"/></Relationships>
</file>

<file path=ppt/drawings/_rels/vmlDrawing139.vml.rels><?xml version="1.0" encoding="UTF-8" standalone="yes"?>
<Relationships xmlns="http://schemas.openxmlformats.org/package/2006/relationships"><Relationship Id="rId1" Type="http://schemas.openxmlformats.org/officeDocument/2006/relationships/image" Target="../media/image185.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40.vml.rels><?xml version="1.0" encoding="UTF-8" standalone="yes"?>
<Relationships xmlns="http://schemas.openxmlformats.org/package/2006/relationships"><Relationship Id="rId1" Type="http://schemas.openxmlformats.org/officeDocument/2006/relationships/image" Target="../media/image186.emf"/></Relationships>
</file>

<file path=ppt/drawings/_rels/vmlDrawing141.vml.rels><?xml version="1.0" encoding="UTF-8" standalone="yes"?>
<Relationships xmlns="http://schemas.openxmlformats.org/package/2006/relationships"><Relationship Id="rId1" Type="http://schemas.openxmlformats.org/officeDocument/2006/relationships/image" Target="../media/image187.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50.png"/></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51.png"/></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52.png"/></Relationships>
</file>

<file path=ppt/drawings/_rels/vmlDrawing48.v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image" Target="../media/image53.png"/></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61.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63.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64.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6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70.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73.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74.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75.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77.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78.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79.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8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81.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82.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83.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84.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85.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86.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87.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88.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89.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9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93.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94.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99.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100.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101.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102.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103.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104.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109.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110.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111.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112.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113.e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114.emf"/></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116.emf"/></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117.emf"/></Relationships>
</file>

<file path=ppt/drawings/_rels/vmlDrawing96.vml.rels><?xml version="1.0" encoding="UTF-8" standalone="yes"?>
<Relationships xmlns="http://schemas.openxmlformats.org/package/2006/relationships"><Relationship Id="rId1" Type="http://schemas.openxmlformats.org/officeDocument/2006/relationships/image" Target="../media/image119.emf"/></Relationships>
</file>

<file path=ppt/drawings/_rels/vmlDrawing97.vml.rels><?xml version="1.0" encoding="UTF-8" standalone="yes"?>
<Relationships xmlns="http://schemas.openxmlformats.org/package/2006/relationships"><Relationship Id="rId1" Type="http://schemas.openxmlformats.org/officeDocument/2006/relationships/image" Target="../media/image120.emf"/></Relationships>
</file>

<file path=ppt/drawings/_rels/vmlDrawing98.vml.rels><?xml version="1.0" encoding="UTF-8" standalone="yes"?>
<Relationships xmlns="http://schemas.openxmlformats.org/package/2006/relationships"><Relationship Id="rId1" Type="http://schemas.openxmlformats.org/officeDocument/2006/relationships/image" Target="../media/image121.emf"/></Relationships>
</file>

<file path=ppt/drawings/_rels/vmlDrawing99.vml.rels><?xml version="1.0" encoding="UTF-8" standalone="yes"?>
<Relationships xmlns="http://schemas.openxmlformats.org/package/2006/relationships"><Relationship Id="rId1" Type="http://schemas.openxmlformats.org/officeDocument/2006/relationships/image" Target="../media/image122.emf"/></Relationships>
</file>

<file path=ppt/drawings/drawing1.xml><?xml version="1.0" encoding="utf-8"?>
<c:userShapes xmlns:c="http://schemas.openxmlformats.org/drawingml/2006/chart">
  <cdr:relSizeAnchor xmlns:cdr="http://schemas.openxmlformats.org/drawingml/2006/chartDrawing">
    <cdr:from>
      <cdr:x>0.07168</cdr:x>
      <cdr:y>0.05686</cdr:y>
    </cdr:from>
    <cdr:to>
      <cdr:x>0.27625</cdr:x>
      <cdr:y>0.12509</cdr:y>
    </cdr:to>
    <cdr:sp macro="" textlink="">
      <cdr:nvSpPr>
        <cdr:cNvPr id="2" name="TextBox 1"/>
        <cdr:cNvSpPr txBox="1"/>
      </cdr:nvSpPr>
      <cdr:spPr>
        <a:xfrm xmlns:a="http://schemas.openxmlformats.org/drawingml/2006/main">
          <a:off x="587375" y="238125"/>
          <a:ext cx="1676400" cy="2857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4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0.66901</cdr:x>
      <cdr:y>0</cdr:y>
    </cdr:from>
    <cdr:to>
      <cdr:x>0.93742</cdr:x>
      <cdr:y>0.1744</cdr:y>
    </cdr:to>
    <cdr:sp macro="" textlink="">
      <cdr:nvSpPr>
        <cdr:cNvPr id="3" name="Investors supply capital"/>
        <cdr:cNvSpPr>
          <a:spLocks xmlns:a="http://schemas.openxmlformats.org/drawingml/2006/main" noChangeArrowheads="1"/>
        </cdr:cNvSpPr>
      </cdr:nvSpPr>
      <cdr:spPr bwMode="blackWhite">
        <a:xfrm xmlns:a="http://schemas.openxmlformats.org/drawingml/2006/main">
          <a:off x="5482322" y="-1476581"/>
          <a:ext cx="2199533" cy="730357"/>
        </a:xfrm>
        <a:prstGeom xmlns:a="http://schemas.openxmlformats.org/drawingml/2006/main" prst="wedgeRectCallout">
          <a:avLst>
            <a:gd name="adj1" fmla="val -80682"/>
            <a:gd name="adj2" fmla="val 51727"/>
          </a:avLst>
        </a:prstGeom>
        <a:gradFill xmlns:a="http://schemas.openxmlformats.org/drawingml/2006/main" rotWithShape="1">
          <a:gsLst>
            <a:gs pos="2000">
              <a:srgbClr val="225A7A"/>
            </a:gs>
            <a:gs pos="100000">
              <a:srgbClr val="225A7A"/>
            </a:gs>
          </a:gsLst>
          <a:lin ang="5400000" scaled="1"/>
        </a:gradFill>
        <a:ln xmlns:a="http://schemas.openxmlformats.org/drawingml/2006/main" w="28575" algn="ctr">
          <a:solidFill>
            <a:srgbClr val="225A7A"/>
          </a:solidFill>
          <a:miter lim="800000"/>
          <a:headEnd/>
          <a:tailEnd/>
        </a:l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rPr>
            <a:t>RBC requirements took effect with 1994 Annual Statement. </a:t>
          </a:r>
          <a:endParaRPr lang="en-US" sz="1600" b="1" dirty="0">
            <a:solidFill>
              <a:srgbClr val="FFFFFF"/>
            </a:solidFill>
            <a:latin typeface="Arial" charset="0"/>
            <a:cs typeface="Arial" charset="0"/>
          </a:endParaRPr>
        </a:p>
      </cdr:txBody>
    </cdr:sp>
  </cdr:relSizeAnchor>
  <cdr:relSizeAnchor xmlns:cdr="http://schemas.openxmlformats.org/drawingml/2006/chartDrawing">
    <cdr:from>
      <cdr:x>0.71421</cdr:x>
      <cdr:y>0.19259</cdr:y>
    </cdr:from>
    <cdr:to>
      <cdr:x>1</cdr:x>
      <cdr:y>0.36516</cdr:y>
    </cdr:to>
    <cdr:sp macro="" textlink="">
      <cdr:nvSpPr>
        <cdr:cNvPr id="4" name="AutoShape 7"/>
        <cdr:cNvSpPr>
          <a:spLocks xmlns:a="http://schemas.openxmlformats.org/drawingml/2006/main" noChangeArrowheads="1"/>
        </cdr:cNvSpPr>
      </cdr:nvSpPr>
      <cdr:spPr bwMode="blackWhite">
        <a:xfrm xmlns:a="http://schemas.openxmlformats.org/drawingml/2006/main">
          <a:off x="5852688" y="806538"/>
          <a:ext cx="2341987" cy="722672"/>
        </a:xfrm>
        <a:prstGeom xmlns:a="http://schemas.openxmlformats.org/drawingml/2006/main" prst="wedgeRectCallout">
          <a:avLst>
            <a:gd name="adj1" fmla="val 32998"/>
            <a:gd name="adj2" fmla="val 109478"/>
          </a:avLst>
        </a:prstGeom>
        <a:gradFill xmlns:a="http://schemas.openxmlformats.org/drawingml/2006/main" rotWithShape="1">
          <a:gsLst>
            <a:gs pos="0">
              <a:schemeClr val="tx2"/>
            </a:gs>
            <a:gs pos="100000">
              <a:schemeClr val="tx2">
                <a:gamma/>
                <a:shade val="66275"/>
                <a:invGamma/>
              </a:schemeClr>
            </a:gs>
          </a:gsLst>
          <a:lin ang="5400000" scaled="1"/>
        </a:gradFill>
        <a:ln xmlns:a="http://schemas.openxmlformats.org/drawingml/2006/main" w="28575" algn="ctr">
          <a:solidFill>
            <a:schemeClr val="bg1"/>
          </a:solidFill>
          <a:miter lim="800000"/>
          <a:headEnd/>
          <a:tailEnd/>
        </a:ln>
        <a:effectLst xmlns:a="http://schemas.openxmlformats.org/drawingml/2006/mai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The industry has become less leveraged since 1994</a:t>
          </a:r>
          <a:endParaRPr lang="en-US" sz="1600" b="1" dirty="0">
            <a:solidFill>
              <a:srgbClr val="FFFFFF"/>
            </a:solidFill>
            <a:latin typeface="Arial" charset="0"/>
            <a:cs typeface="Arial"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0.07168</cdr:x>
      <cdr:y>0.05686</cdr:y>
    </cdr:from>
    <cdr:to>
      <cdr:x>0.27625</cdr:x>
      <cdr:y>0.12509</cdr:y>
    </cdr:to>
    <cdr:sp macro="" textlink="">
      <cdr:nvSpPr>
        <cdr:cNvPr id="2" name="TextBox 1"/>
        <cdr:cNvSpPr txBox="1"/>
      </cdr:nvSpPr>
      <cdr:spPr>
        <a:xfrm xmlns:a="http://schemas.openxmlformats.org/drawingml/2006/main">
          <a:off x="587375" y="238125"/>
          <a:ext cx="1676400" cy="2857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userShapes>
</file>

<file path=ppt/drawings/drawing3.xml><?xml version="1.0" encoding="utf-8"?>
<c:userShapes xmlns:c="http://schemas.openxmlformats.org/drawingml/2006/chart">
  <cdr:relSizeAnchor xmlns:cdr="http://schemas.openxmlformats.org/drawingml/2006/chartDrawing">
    <cdr:from>
      <cdr:x>0.07168</cdr:x>
      <cdr:y>0.05686</cdr:y>
    </cdr:from>
    <cdr:to>
      <cdr:x>0.27625</cdr:x>
      <cdr:y>0.12509</cdr:y>
    </cdr:to>
    <cdr:sp macro="" textlink="">
      <cdr:nvSpPr>
        <cdr:cNvPr id="2" name="TextBox 1"/>
        <cdr:cNvSpPr txBox="1"/>
      </cdr:nvSpPr>
      <cdr:spPr>
        <a:xfrm xmlns:a="http://schemas.openxmlformats.org/drawingml/2006/main">
          <a:off x="587375" y="238125"/>
          <a:ext cx="1676400" cy="2857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0.03448</cdr:x>
      <cdr:y>0.01895</cdr:y>
    </cdr:from>
    <cdr:to>
      <cdr:x>0.36343</cdr:x>
      <cdr:y>0.12399</cdr:y>
    </cdr:to>
    <cdr:sp macro="" textlink="">
      <cdr:nvSpPr>
        <cdr:cNvPr id="3" name="TextBox 2"/>
        <cdr:cNvSpPr txBox="1"/>
      </cdr:nvSpPr>
      <cdr:spPr>
        <a:xfrm xmlns:a="http://schemas.openxmlformats.org/drawingml/2006/main">
          <a:off x="282593" y="79375"/>
          <a:ext cx="2695557" cy="43988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l" rtl="0">
            <a:defRPr sz="1000"/>
          </a:pPr>
          <a:r>
            <a:rPr lang="en-US" sz="1400" b="1" i="0" u="none" strike="noStrike" baseline="0" dirty="0">
              <a:solidFill>
                <a:srgbClr val="225A7A"/>
              </a:solidFill>
              <a:latin typeface="Arial"/>
              <a:cs typeface="Arial"/>
            </a:rPr>
            <a:t>(Change from Previous Year)</a:t>
          </a:r>
        </a:p>
      </cdr:txBody>
    </cdr:sp>
  </cdr:relSizeAnchor>
  <cdr:relSizeAnchor xmlns:cdr="http://schemas.openxmlformats.org/drawingml/2006/chartDrawing">
    <cdr:from>
      <cdr:x>0.57341</cdr:x>
      <cdr:y>0.2031</cdr:y>
    </cdr:from>
    <cdr:to>
      <cdr:x>0.83139</cdr:x>
      <cdr:y>0.34006</cdr:y>
    </cdr:to>
    <cdr:sp macro="" textlink="">
      <cdr:nvSpPr>
        <cdr:cNvPr id="4" name="AutoShape 14"/>
        <cdr:cNvSpPr>
          <a:spLocks xmlns:a="http://schemas.openxmlformats.org/drawingml/2006/main" noChangeArrowheads="1"/>
        </cdr:cNvSpPr>
      </cdr:nvSpPr>
      <cdr:spPr bwMode="blackWhite">
        <a:xfrm xmlns:a="http://schemas.openxmlformats.org/drawingml/2006/main">
          <a:off x="4698914" y="850556"/>
          <a:ext cx="2114063" cy="573540"/>
        </a:xfrm>
        <a:prstGeom xmlns:a="http://schemas.openxmlformats.org/drawingml/2006/main" prst="wedgeRectCallout">
          <a:avLst>
            <a:gd name="adj1" fmla="val 37135"/>
            <a:gd name="adj2" fmla="val 161851"/>
          </a:avLst>
        </a:prstGeom>
        <a:gradFill xmlns:a="http://schemas.openxmlformats.org/drawingml/2006/main" rotWithShape="1">
          <a:gsLst>
            <a:gs pos="100000">
              <a:schemeClr val="accent6"/>
            </a:gs>
            <a:gs pos="100000">
              <a:srgbClr val="173C51"/>
            </a:gs>
          </a:gsLst>
          <a:lin ang="5400000" scaled="1"/>
        </a:gradFill>
        <a:ln xmlns:a="http://schemas.openxmlformats.org/drawingml/2006/main" w="28575" algn="ctr">
          <a:solidFill>
            <a:schemeClr val="accent6"/>
          </a:solidFill>
          <a:miter lim="800000"/>
          <a:headEnd/>
          <a:tailEnd/>
        </a:l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rPr>
            <a:t>Japan, NZ Quakes, US Tornadoes. </a:t>
          </a:r>
          <a:endParaRPr lang="en-US" sz="1600" b="1" dirty="0">
            <a:solidFill>
              <a:srgbClr val="FFFFFF"/>
            </a:solidFill>
            <a:latin typeface="Arial" charset="0"/>
            <a:cs typeface="Arial" charset="0"/>
          </a:endParaRPr>
        </a:p>
      </cdr:txBody>
    </cdr:sp>
  </cdr:relSizeAnchor>
  <cdr:relSizeAnchor xmlns:cdr="http://schemas.openxmlformats.org/drawingml/2006/chartDrawing">
    <cdr:from>
      <cdr:x>0.06391</cdr:x>
      <cdr:y>0.0863</cdr:y>
    </cdr:from>
    <cdr:to>
      <cdr:x>0.32685</cdr:x>
      <cdr:y>0.34006</cdr:y>
    </cdr:to>
    <cdr:sp macro="" textlink="">
      <cdr:nvSpPr>
        <cdr:cNvPr id="5" name="AutoShape 14"/>
        <cdr:cNvSpPr>
          <a:spLocks xmlns:a="http://schemas.openxmlformats.org/drawingml/2006/main" noChangeArrowheads="1"/>
        </cdr:cNvSpPr>
      </cdr:nvSpPr>
      <cdr:spPr bwMode="blackWhite">
        <a:xfrm xmlns:a="http://schemas.openxmlformats.org/drawingml/2006/main">
          <a:off x="523747" y="361414"/>
          <a:ext cx="2154664" cy="1062680"/>
        </a:xfrm>
        <a:prstGeom xmlns:a="http://schemas.openxmlformats.org/drawingml/2006/main" prst="wedgeRectCallout">
          <a:avLst>
            <a:gd name="adj1" fmla="val -18735"/>
            <a:gd name="adj2" fmla="val 68698"/>
          </a:avLst>
        </a:prstGeom>
        <a:gradFill xmlns:a="http://schemas.openxmlformats.org/drawingml/2006/main" rotWithShape="1">
          <a:gsLst>
            <a:gs pos="0">
              <a:schemeClr val="accent1"/>
            </a:gs>
            <a:gs pos="100000">
              <a:srgbClr val="173C51"/>
            </a:gs>
          </a:gsLst>
          <a:lin ang="5400000" scaled="1"/>
        </a:gradFill>
        <a:ln xmlns:a="http://schemas.openxmlformats.org/drawingml/2006/main" w="28575" algn="ctr">
          <a:solidFill>
            <a:schemeClr val="bg1"/>
          </a:solidFill>
          <a:miter lim="800000"/>
          <a:headEnd/>
          <a:tailEnd/>
        </a:l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rPr>
            <a:t>2001-02: WTC Losses, Falling Stock, Bond </a:t>
          </a:r>
          <a:r>
            <a:rPr lang="en-US" sz="1600" b="1" dirty="0">
              <a:solidFill>
                <a:srgbClr val="FFFFFF"/>
              </a:solidFill>
            </a:rPr>
            <a:t>P</a:t>
          </a:r>
          <a:r>
            <a:rPr lang="en-US" sz="1600" b="1" dirty="0" smtClean="0">
              <a:solidFill>
                <a:srgbClr val="FFFFFF"/>
              </a:solidFill>
            </a:rPr>
            <a:t>rices </a:t>
          </a:r>
          <a:r>
            <a:rPr lang="en-US" sz="1600" b="1" dirty="0">
              <a:solidFill>
                <a:srgbClr val="FFFFFF"/>
              </a:solidFill>
            </a:rPr>
            <a:t>D</a:t>
          </a:r>
          <a:r>
            <a:rPr lang="en-US" sz="1600" b="1" dirty="0" smtClean="0">
              <a:solidFill>
                <a:srgbClr val="FFFFFF"/>
              </a:solidFill>
            </a:rPr>
            <a:t>ry </a:t>
          </a:r>
          <a:r>
            <a:rPr lang="en-US" sz="1600" b="1" dirty="0">
              <a:solidFill>
                <a:srgbClr val="FFFFFF"/>
              </a:solidFill>
            </a:rPr>
            <a:t>U</a:t>
          </a:r>
          <a:r>
            <a:rPr lang="en-US" sz="1600" b="1" dirty="0" smtClean="0">
              <a:solidFill>
                <a:srgbClr val="FFFFFF"/>
              </a:solidFill>
            </a:rPr>
            <a:t>p </a:t>
          </a:r>
          <a:r>
            <a:rPr lang="en-US" sz="1600" b="1" dirty="0">
              <a:solidFill>
                <a:srgbClr val="FFFFFF"/>
              </a:solidFill>
            </a:rPr>
            <a:t>C</a:t>
          </a:r>
          <a:r>
            <a:rPr lang="en-US" sz="1600" b="1" dirty="0" smtClean="0">
              <a:solidFill>
                <a:srgbClr val="FFFFFF"/>
              </a:solidFill>
            </a:rPr>
            <a:t>apital. </a:t>
          </a:r>
          <a:endParaRPr lang="en-US" sz="1600" b="1" dirty="0">
            <a:solidFill>
              <a:srgbClr val="FFFFFF"/>
            </a:solidFill>
            <a:latin typeface="Arial" charset="0"/>
            <a:cs typeface="Arial" charset="0"/>
          </a:endParaRPr>
        </a:p>
      </cdr:txBody>
    </cdr:sp>
  </cdr:relSizeAnchor>
  <cdr:relSizeAnchor xmlns:cdr="http://schemas.openxmlformats.org/drawingml/2006/chartDrawing">
    <cdr:from>
      <cdr:x>0.49981</cdr:x>
      <cdr:y>0.02096</cdr:y>
    </cdr:from>
    <cdr:to>
      <cdr:x>0.75779</cdr:x>
      <cdr:y>0.19252</cdr:y>
    </cdr:to>
    <cdr:sp macro="" textlink="">
      <cdr:nvSpPr>
        <cdr:cNvPr id="6" name="AutoShape 14"/>
        <cdr:cNvSpPr>
          <a:spLocks xmlns:a="http://schemas.openxmlformats.org/drawingml/2006/main" noChangeArrowheads="1"/>
        </cdr:cNvSpPr>
      </cdr:nvSpPr>
      <cdr:spPr bwMode="blackWhite">
        <a:xfrm xmlns:a="http://schemas.openxmlformats.org/drawingml/2006/main">
          <a:off x="4095750" y="87794"/>
          <a:ext cx="2114062" cy="718463"/>
        </a:xfrm>
        <a:prstGeom xmlns:a="http://schemas.openxmlformats.org/drawingml/2006/main" prst="wedgeRectCallout">
          <a:avLst>
            <a:gd name="adj1" fmla="val -80742"/>
            <a:gd name="adj2" fmla="val -49035"/>
          </a:avLst>
        </a:prstGeom>
        <a:gradFill xmlns:a="http://schemas.openxmlformats.org/drawingml/2006/main" rotWithShape="1">
          <a:gsLst>
            <a:gs pos="100000">
              <a:schemeClr val="accent6"/>
            </a:gs>
            <a:gs pos="100000">
              <a:srgbClr val="173C51"/>
            </a:gs>
          </a:gsLst>
          <a:lin ang="5400000" scaled="1"/>
        </a:gradFill>
        <a:ln xmlns:a="http://schemas.openxmlformats.org/drawingml/2006/main" w="28575" algn="ctr">
          <a:solidFill>
            <a:schemeClr val="accent6"/>
          </a:solidFill>
          <a:miter lim="800000"/>
          <a:headEnd/>
          <a:tailEnd/>
        </a:ln>
      </cdr:spPr>
      <cdr:txBody>
        <a:bodyPr xmlns:a="http://schemas.openxmlformats.org/drawingml/2006/main" tIns="91440" bIns="9144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eaLnBrk="0" fontAlgn="base" hangingPunct="0">
            <a:lnSpc>
              <a:spcPts val="1400"/>
            </a:lnSpc>
            <a:spcBef>
              <a:spcPct val="50000"/>
            </a:spcBef>
            <a:spcAft>
              <a:spcPct val="0"/>
            </a:spcAft>
            <a:buClr>
              <a:srgbClr val="FFFFFF"/>
            </a:buClr>
            <a:buFont typeface="Wingdings" pitchFamily="2" charset="2"/>
            <a:buNone/>
          </a:pPr>
          <a:r>
            <a:rPr lang="en-US" sz="1600" b="1" dirty="0" smtClean="0">
              <a:solidFill>
                <a:srgbClr val="FFFFFF"/>
              </a:solidFill>
              <a:latin typeface="Arial" panose="020B0604020202020204" pitchFamily="34" charset="0"/>
              <a:cs typeface="Arial" panose="020B0604020202020204" pitchFamily="34" charset="0"/>
            </a:rPr>
            <a:t>2006: Higher Rates After Record </a:t>
          </a:r>
          <a:r>
            <a:rPr lang="en-US" sz="1600" b="1" dirty="0">
              <a:solidFill>
                <a:srgbClr val="FFFFFF"/>
              </a:solidFill>
              <a:latin typeface="Arial" panose="020B0604020202020204" pitchFamily="34" charset="0"/>
              <a:cs typeface="Arial" panose="020B0604020202020204" pitchFamily="34" charset="0"/>
            </a:rPr>
            <a:t>H</a:t>
          </a:r>
          <a:r>
            <a:rPr lang="en-US" sz="1600" b="1" dirty="0" smtClean="0">
              <a:solidFill>
                <a:srgbClr val="FFFFFF"/>
              </a:solidFill>
              <a:latin typeface="Arial" panose="020B0604020202020204" pitchFamily="34" charset="0"/>
              <a:cs typeface="Arial" panose="020B0604020202020204" pitchFamily="34" charset="0"/>
            </a:rPr>
            <a:t>urricanes. </a:t>
          </a:r>
          <a:endParaRPr lang="en-US" sz="1600" b="1" dirty="0">
            <a:solidFill>
              <a:srgbClr val="FFFFFF"/>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0.32741</cdr:x>
      <cdr:y>0.23299</cdr:y>
    </cdr:from>
    <cdr:to>
      <cdr:x>0.4405</cdr:x>
      <cdr:y>0.27725</cdr:y>
    </cdr:to>
    <cdr:sp macro="" textlink="">
      <cdr:nvSpPr>
        <cdr:cNvPr id="7" name="Lightning Bolt 6"/>
        <cdr:cNvSpPr/>
      </cdr:nvSpPr>
      <cdr:spPr>
        <a:xfrm xmlns:a="http://schemas.openxmlformats.org/drawingml/2006/main">
          <a:off x="2683057" y="975722"/>
          <a:ext cx="926736" cy="185353"/>
        </a:xfrm>
        <a:prstGeom xmlns:a="http://schemas.openxmlformats.org/drawingml/2006/main" prst="lightningBolt">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0.37454</cdr:x>
      <cdr:y>0.07155</cdr:y>
    </cdr:from>
    <cdr:to>
      <cdr:x>0.41525</cdr:x>
      <cdr:y>0.10696</cdr:y>
    </cdr:to>
    <cdr:sp macro="" textlink="">
      <cdr:nvSpPr>
        <cdr:cNvPr id="8" name="TextBox 7"/>
        <cdr:cNvSpPr txBox="1"/>
      </cdr:nvSpPr>
      <cdr:spPr>
        <a:xfrm xmlns:a="http://schemas.openxmlformats.org/drawingml/2006/main">
          <a:off x="3069239" y="299630"/>
          <a:ext cx="333633" cy="14828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userShapes>
</file>

<file path=ppt/drawings/drawing4.xml><?xml version="1.0" encoding="utf-8"?>
<c:userShapes xmlns:c="http://schemas.openxmlformats.org/drawingml/2006/chart">
  <cdr:relSizeAnchor xmlns:cdr="http://schemas.openxmlformats.org/drawingml/2006/chartDrawing">
    <cdr:from>
      <cdr:x>0.6061</cdr:x>
      <cdr:y>0.7065</cdr:y>
    </cdr:from>
    <cdr:to>
      <cdr:x>0.87455</cdr:x>
      <cdr:y>0.89563</cdr:y>
    </cdr:to>
    <cdr:sp macro="" textlink="">
      <cdr:nvSpPr>
        <cdr:cNvPr id="2" name="AutoShape 38"/>
        <cdr:cNvSpPr>
          <a:spLocks xmlns:a="http://schemas.openxmlformats.org/drawingml/2006/main" noChangeArrowheads="1"/>
        </cdr:cNvSpPr>
      </cdr:nvSpPr>
      <cdr:spPr bwMode="blackWhite">
        <a:xfrm xmlns:a="http://schemas.openxmlformats.org/drawingml/2006/main">
          <a:off x="5427662" y="3045060"/>
          <a:ext cx="2403993" cy="815162"/>
        </a:xfrm>
        <a:prstGeom xmlns:a="http://schemas.openxmlformats.org/drawingml/2006/main" prst="wedgeRectCallout">
          <a:avLst>
            <a:gd name="adj1" fmla="val 81245"/>
            <a:gd name="adj2" fmla="val -59929"/>
          </a:avLst>
        </a:prstGeom>
        <a:gradFill xmlns:a="http://schemas.openxmlformats.org/drawingml/2006/main" rotWithShape="1">
          <a:gsLst>
            <a:gs pos="0">
              <a:srgbClr val="225A7A"/>
            </a:gs>
            <a:gs pos="100000">
              <a:srgbClr val="173C51"/>
            </a:gs>
          </a:gsLst>
          <a:lin ang="5400000" scaled="1"/>
        </a:gradFill>
        <a:ln xmlns:a="http://schemas.openxmlformats.org/drawingml/2006/main" w="28575" algn="ctr">
          <a:solidFill>
            <a:srgbClr val="FFFFFF"/>
          </a:solidFill>
          <a:miter lim="800000"/>
          <a:headEnd/>
          <a:tailEnd/>
        </a:l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rgbClr val="000000"/>
              </a:solidFill>
              <a:latin typeface="Arial" charset="0"/>
              <a:cs typeface="Arial" charset="0"/>
            </a:defRPr>
          </a:lvl1pPr>
          <a:lvl2pPr marL="457200" algn="l" rtl="0" fontAlgn="base">
            <a:spcBef>
              <a:spcPct val="0"/>
            </a:spcBef>
            <a:spcAft>
              <a:spcPct val="0"/>
            </a:spcAft>
            <a:defRPr kern="1200">
              <a:solidFill>
                <a:srgbClr val="000000"/>
              </a:solidFill>
              <a:latin typeface="Arial" charset="0"/>
              <a:cs typeface="Arial" charset="0"/>
            </a:defRPr>
          </a:lvl2pPr>
          <a:lvl3pPr marL="914400" algn="l" rtl="0" fontAlgn="base">
            <a:spcBef>
              <a:spcPct val="0"/>
            </a:spcBef>
            <a:spcAft>
              <a:spcPct val="0"/>
            </a:spcAft>
            <a:defRPr kern="1200">
              <a:solidFill>
                <a:srgbClr val="000000"/>
              </a:solidFill>
              <a:latin typeface="Arial" charset="0"/>
              <a:cs typeface="Arial" charset="0"/>
            </a:defRPr>
          </a:lvl3pPr>
          <a:lvl4pPr marL="1371600" algn="l" rtl="0" fontAlgn="base">
            <a:spcBef>
              <a:spcPct val="0"/>
            </a:spcBef>
            <a:spcAft>
              <a:spcPct val="0"/>
            </a:spcAft>
            <a:defRPr kern="1200">
              <a:solidFill>
                <a:srgbClr val="000000"/>
              </a:solidFill>
              <a:latin typeface="Arial" charset="0"/>
              <a:cs typeface="Arial" charset="0"/>
            </a:defRPr>
          </a:lvl4pPr>
          <a:lvl5pPr marL="1828800" algn="l" rtl="0" fontAlgn="base">
            <a:spcBef>
              <a:spcPct val="0"/>
            </a:spcBef>
            <a:spcAft>
              <a:spcPct val="0"/>
            </a:spcAft>
            <a:defRPr kern="1200">
              <a:solidFill>
                <a:srgbClr val="000000"/>
              </a:solidFill>
              <a:latin typeface="Arial" charset="0"/>
              <a:cs typeface="Arial" charset="0"/>
            </a:defRPr>
          </a:lvl5pPr>
          <a:lvl6pPr marL="2286000" algn="l" defTabSz="914400" rtl="0" eaLnBrk="1" latinLnBrk="0" hangingPunct="1">
            <a:defRPr kern="1200">
              <a:solidFill>
                <a:srgbClr val="000000"/>
              </a:solidFill>
              <a:latin typeface="Arial" charset="0"/>
              <a:cs typeface="Arial" charset="0"/>
            </a:defRPr>
          </a:lvl6pPr>
          <a:lvl7pPr marL="2743200" algn="l" defTabSz="914400" rtl="0" eaLnBrk="1" latinLnBrk="0" hangingPunct="1">
            <a:defRPr kern="1200">
              <a:solidFill>
                <a:srgbClr val="000000"/>
              </a:solidFill>
              <a:latin typeface="Arial" charset="0"/>
              <a:cs typeface="Arial" charset="0"/>
            </a:defRPr>
          </a:lvl7pPr>
          <a:lvl8pPr marL="3200400" algn="l" defTabSz="914400" rtl="0" eaLnBrk="1" latinLnBrk="0" hangingPunct="1">
            <a:defRPr kern="1200">
              <a:solidFill>
                <a:srgbClr val="000000"/>
              </a:solidFill>
              <a:latin typeface="Arial" charset="0"/>
              <a:cs typeface="Arial" charset="0"/>
            </a:defRPr>
          </a:lvl8pPr>
          <a:lvl9pPr marL="3657600" algn="l" defTabSz="914400" rtl="0" eaLnBrk="1" latinLnBrk="0" hangingPunct="1">
            <a:defRPr kern="1200">
              <a:solidFill>
                <a:srgbClr val="000000"/>
              </a:solidFill>
              <a:latin typeface="Arial" charset="0"/>
              <a:cs typeface="Arial" charset="0"/>
            </a:defRPr>
          </a:lvl9pPr>
        </a:lstStyle>
        <a:p xmlns:a="http://schemas.openxmlformats.org/drawingml/2006/main">
          <a:pPr algn="ctr" eaLnBrk="0" hangingPunct="0">
            <a:lnSpc>
              <a:spcPct val="90000"/>
            </a:lnSpc>
            <a:spcBef>
              <a:spcPct val="50000"/>
            </a:spcBef>
            <a:buClr>
              <a:srgbClr val="FFFFFF"/>
            </a:buClr>
            <a:buFont typeface="Wingdings" pitchFamily="2" charset="2"/>
            <a:buNone/>
          </a:pPr>
          <a:r>
            <a:rPr lang="en-US" sz="1400" b="1" dirty="0" smtClean="0">
              <a:solidFill>
                <a:srgbClr val="FFFFFF"/>
              </a:solidFill>
            </a:rPr>
            <a:t>Pvt. Carrier NWP growth was +4.3% in 2014, +5.1% in 2013 and 8.7% in 2012</a:t>
          </a:r>
          <a:endParaRPr lang="en-US" sz="1400" b="1" dirty="0">
            <a:solidFill>
              <a:srgbClr val="FFFFFF"/>
            </a:solidFill>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0.08271</cdr:x>
      <cdr:y>0.16886</cdr:y>
    </cdr:from>
    <cdr:to>
      <cdr:x>0.55634</cdr:x>
      <cdr:y>0.41863</cdr:y>
    </cdr:to>
    <cdr:sp macro="" textlink="">
      <cdr:nvSpPr>
        <cdr:cNvPr id="2" name="Text Box 6"/>
        <cdr:cNvSpPr txBox="1">
          <a:spLocks xmlns:a="http://schemas.openxmlformats.org/drawingml/2006/main" noChangeArrowheads="1"/>
        </cdr:cNvSpPr>
      </cdr:nvSpPr>
      <cdr:spPr bwMode="blackWhite">
        <a:xfrm xmlns:a="http://schemas.openxmlformats.org/drawingml/2006/main">
          <a:off x="737420" y="707923"/>
          <a:ext cx="4222902" cy="1047137"/>
        </a:xfrm>
        <a:prstGeom xmlns:a="http://schemas.openxmlformats.org/drawingml/2006/main" prst="rect">
          <a:avLst/>
        </a:prstGeom>
        <a:gradFill xmlns:a="http://schemas.openxmlformats.org/drawingml/2006/main" rotWithShape="1">
          <a:gsLst>
            <a:gs pos="0">
              <a:srgbClr val="225A7A"/>
            </a:gs>
            <a:gs pos="100000">
              <a:srgbClr val="173C51"/>
            </a:gs>
          </a:gsLst>
          <a:lin ang="5400000" scaled="1"/>
        </a:gradFill>
        <a:ln xmlns:a="http://schemas.openxmlformats.org/drawingml/2006/main" w="28575" algn="ctr">
          <a:solidFill>
            <a:srgbClr val="FFFFFF"/>
          </a:solidFill>
          <a:miter lim="800000"/>
          <a:headEnd type="none" w="sm" len="sm"/>
          <a:tailEnd type="none" w="sm" len="sm"/>
        </a:l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rgbClr val="000000"/>
              </a:solidFill>
              <a:latin typeface="Arial" charset="0"/>
              <a:cs typeface="Arial" charset="0"/>
            </a:defRPr>
          </a:lvl1pPr>
          <a:lvl2pPr marL="457200" algn="l" rtl="0" fontAlgn="base">
            <a:spcBef>
              <a:spcPct val="0"/>
            </a:spcBef>
            <a:spcAft>
              <a:spcPct val="0"/>
            </a:spcAft>
            <a:defRPr kern="1200">
              <a:solidFill>
                <a:srgbClr val="000000"/>
              </a:solidFill>
              <a:latin typeface="Arial" charset="0"/>
              <a:cs typeface="Arial" charset="0"/>
            </a:defRPr>
          </a:lvl2pPr>
          <a:lvl3pPr marL="914400" algn="l" rtl="0" fontAlgn="base">
            <a:spcBef>
              <a:spcPct val="0"/>
            </a:spcBef>
            <a:spcAft>
              <a:spcPct val="0"/>
            </a:spcAft>
            <a:defRPr kern="1200">
              <a:solidFill>
                <a:srgbClr val="000000"/>
              </a:solidFill>
              <a:latin typeface="Arial" charset="0"/>
              <a:cs typeface="Arial" charset="0"/>
            </a:defRPr>
          </a:lvl3pPr>
          <a:lvl4pPr marL="1371600" algn="l" rtl="0" fontAlgn="base">
            <a:spcBef>
              <a:spcPct val="0"/>
            </a:spcBef>
            <a:spcAft>
              <a:spcPct val="0"/>
            </a:spcAft>
            <a:defRPr kern="1200">
              <a:solidFill>
                <a:srgbClr val="000000"/>
              </a:solidFill>
              <a:latin typeface="Arial" charset="0"/>
              <a:cs typeface="Arial" charset="0"/>
            </a:defRPr>
          </a:lvl4pPr>
          <a:lvl5pPr marL="1828800" algn="l" rtl="0" fontAlgn="base">
            <a:spcBef>
              <a:spcPct val="0"/>
            </a:spcBef>
            <a:spcAft>
              <a:spcPct val="0"/>
            </a:spcAft>
            <a:defRPr kern="1200">
              <a:solidFill>
                <a:srgbClr val="000000"/>
              </a:solidFill>
              <a:latin typeface="Arial" charset="0"/>
              <a:cs typeface="Arial" charset="0"/>
            </a:defRPr>
          </a:lvl5pPr>
          <a:lvl6pPr marL="2286000" algn="l" defTabSz="914400" rtl="0" eaLnBrk="1" latinLnBrk="0" hangingPunct="1">
            <a:defRPr kern="1200">
              <a:solidFill>
                <a:srgbClr val="000000"/>
              </a:solidFill>
              <a:latin typeface="Arial" charset="0"/>
              <a:cs typeface="Arial" charset="0"/>
            </a:defRPr>
          </a:lvl6pPr>
          <a:lvl7pPr marL="2743200" algn="l" defTabSz="914400" rtl="0" eaLnBrk="1" latinLnBrk="0" hangingPunct="1">
            <a:defRPr kern="1200">
              <a:solidFill>
                <a:srgbClr val="000000"/>
              </a:solidFill>
              <a:latin typeface="Arial" charset="0"/>
              <a:cs typeface="Arial" charset="0"/>
            </a:defRPr>
          </a:lvl7pPr>
          <a:lvl8pPr marL="3200400" algn="l" defTabSz="914400" rtl="0" eaLnBrk="1" latinLnBrk="0" hangingPunct="1">
            <a:defRPr kern="1200">
              <a:solidFill>
                <a:srgbClr val="000000"/>
              </a:solidFill>
              <a:latin typeface="Arial" charset="0"/>
              <a:cs typeface="Arial" charset="0"/>
            </a:defRPr>
          </a:lvl8pPr>
          <a:lvl9pPr marL="3657600" algn="l" defTabSz="914400" rtl="0" eaLnBrk="1" latinLnBrk="0" hangingPunct="1">
            <a:defRPr kern="1200">
              <a:solidFill>
                <a:srgbClr val="000000"/>
              </a:solidFill>
              <a:latin typeface="Arial" charset="0"/>
              <a:cs typeface="Arial" charset="0"/>
            </a:defRPr>
          </a:lvl9pPr>
        </a:lstStyle>
        <a:p xmlns:a="http://schemas.openxmlformats.org/drawingml/2006/main">
          <a:pPr algn="ctr" eaLnBrk="0" hangingPunct="0">
            <a:lnSpc>
              <a:spcPct val="85000"/>
            </a:lnSpc>
            <a:spcBef>
              <a:spcPct val="50000"/>
            </a:spcBef>
            <a:buClr>
              <a:srgbClr val="FFFFFF"/>
            </a:buClr>
            <a:buFont typeface="Wingdings" pitchFamily="2" charset="2"/>
            <a:buNone/>
          </a:pPr>
          <a:r>
            <a:rPr lang="en-US" sz="1600" b="1" u="sng" dirty="0" smtClean="0">
              <a:solidFill>
                <a:srgbClr val="FFFFFF"/>
              </a:solidFill>
            </a:rPr>
            <a:t>Frequency Change: 2007—2012</a:t>
          </a:r>
        </a:p>
        <a:p xmlns:a="http://schemas.openxmlformats.org/drawingml/2006/main">
          <a:pPr algn="ctr" eaLnBrk="0" hangingPunct="0">
            <a:lnSpc>
              <a:spcPct val="85000"/>
            </a:lnSpc>
            <a:spcBef>
              <a:spcPct val="50000"/>
            </a:spcBef>
            <a:buClr>
              <a:srgbClr val="FFFFFF"/>
            </a:buClr>
            <a:buFont typeface="Wingdings" pitchFamily="2" charset="2"/>
            <a:buNone/>
          </a:pPr>
          <a:r>
            <a:rPr lang="en-US" sz="1600" b="1" dirty="0" smtClean="0">
              <a:solidFill>
                <a:srgbClr val="FFFFFF"/>
              </a:solidFill>
            </a:rPr>
            <a:t>Contracting: 7.9</a:t>
          </a:r>
          <a:r>
            <a:rPr lang="en-US" sz="1600" b="1" dirty="0" smtClean="0">
              <a:solidFill>
                <a:srgbClr val="FFFFFF"/>
              </a:solidFill>
              <a:sym typeface="Wingdings" pitchFamily="2" charset="2"/>
            </a:rPr>
            <a:t>7.1	-9.3%</a:t>
          </a:r>
        </a:p>
        <a:p xmlns:a="http://schemas.openxmlformats.org/drawingml/2006/main">
          <a:pPr algn="ctr" eaLnBrk="0" hangingPunct="0">
            <a:lnSpc>
              <a:spcPct val="85000"/>
            </a:lnSpc>
            <a:spcBef>
              <a:spcPct val="50000"/>
            </a:spcBef>
            <a:buClr>
              <a:srgbClr val="FFFFFF"/>
            </a:buClr>
            <a:buFont typeface="Wingdings" pitchFamily="2" charset="2"/>
            <a:buNone/>
          </a:pPr>
          <a:r>
            <a:rPr lang="en-US" sz="1600" b="1" i="0" dirty="0" smtClean="0">
              <a:solidFill>
                <a:srgbClr val="FFFFFF"/>
              </a:solidFill>
              <a:sym typeface="Wingdings" pitchFamily="2" charset="2"/>
            </a:rPr>
            <a:t>Manufacturing: 13.612.0	-11.8%</a:t>
          </a:r>
          <a:endParaRPr lang="en-US" sz="1600" b="1" i="0" dirty="0">
            <a:solidFill>
              <a:srgbClr val="FFFFFF"/>
            </a:solidFill>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0.54348</cdr:x>
      <cdr:y>0.89763</cdr:y>
    </cdr:from>
    <cdr:to>
      <cdr:x>0.57549</cdr:x>
      <cdr:y>0.92515</cdr:y>
    </cdr:to>
    <cdr:cxnSp macro="">
      <cdr:nvCxnSpPr>
        <cdr:cNvPr id="4" name="Straight Connector 3"/>
        <cdr:cNvCxnSpPr/>
      </cdr:nvCxnSpPr>
      <cdr:spPr>
        <a:xfrm xmlns:a="http://schemas.openxmlformats.org/drawingml/2006/main">
          <a:off x="5715000" y="4678501"/>
          <a:ext cx="336605" cy="143435"/>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0.59889</cdr:x>
      <cdr:y>0.86323</cdr:y>
    </cdr:from>
    <cdr:to>
      <cdr:x>0.6598</cdr:x>
      <cdr:y>0.88043</cdr:y>
    </cdr:to>
    <cdr:cxnSp macro="">
      <cdr:nvCxnSpPr>
        <cdr:cNvPr id="6" name="Straight Connector 5"/>
        <cdr:cNvCxnSpPr/>
      </cdr:nvCxnSpPr>
      <cdr:spPr>
        <a:xfrm xmlns:a="http://schemas.openxmlformats.org/drawingml/2006/main">
          <a:off x="6297706" y="4499207"/>
          <a:ext cx="640470" cy="89647"/>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0.42754</cdr:x>
      <cdr:y>0.05069</cdr:y>
    </cdr:from>
    <cdr:to>
      <cdr:x>0.44544</cdr:x>
      <cdr:y>0.08751</cdr:y>
    </cdr:to>
    <cdr:cxnSp macro="">
      <cdr:nvCxnSpPr>
        <cdr:cNvPr id="8" name="Straight Connector 7"/>
        <cdr:cNvCxnSpPr/>
      </cdr:nvCxnSpPr>
      <cdr:spPr>
        <a:xfrm xmlns:a="http://schemas.openxmlformats.org/drawingml/2006/main">
          <a:off x="4495800" y="264224"/>
          <a:ext cx="188259" cy="19190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0.49147</cdr:x>
      <cdr:y>0.05069</cdr:y>
    </cdr:from>
    <cdr:to>
      <cdr:x>0.54177</cdr:x>
      <cdr:y>0.09783</cdr:y>
    </cdr:to>
    <cdr:cxnSp macro="">
      <cdr:nvCxnSpPr>
        <cdr:cNvPr id="10" name="Straight Connector 9"/>
        <cdr:cNvCxnSpPr/>
      </cdr:nvCxnSpPr>
      <cdr:spPr>
        <a:xfrm xmlns:a="http://schemas.openxmlformats.org/drawingml/2006/main" flipH="1">
          <a:off x="5168153" y="264224"/>
          <a:ext cx="528918" cy="245688"/>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0.68824</cdr:x>
      <cdr:y>0.15805</cdr:y>
    </cdr:from>
    <cdr:to>
      <cdr:x>0.72549</cdr:x>
      <cdr:y>0.19933</cdr:y>
    </cdr:to>
    <cdr:cxnSp macro="">
      <cdr:nvCxnSpPr>
        <cdr:cNvPr id="3" name="Straight Connector 2"/>
        <cdr:cNvCxnSpPr/>
      </cdr:nvCxnSpPr>
      <cdr:spPr>
        <a:xfrm xmlns:a="http://schemas.openxmlformats.org/drawingml/2006/main" flipH="1">
          <a:off x="6293225" y="823762"/>
          <a:ext cx="340658" cy="215153"/>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0.35098</cdr:x>
      <cdr:y>0.86324</cdr:y>
    </cdr:from>
    <cdr:to>
      <cdr:x>0.39706</cdr:x>
      <cdr:y>0.90452</cdr:y>
    </cdr:to>
    <cdr:cxnSp macro="">
      <cdr:nvCxnSpPr>
        <cdr:cNvPr id="7" name="Straight Connector 6"/>
        <cdr:cNvCxnSpPr/>
      </cdr:nvCxnSpPr>
      <cdr:spPr>
        <a:xfrm xmlns:a="http://schemas.openxmlformats.org/drawingml/2006/main" flipV="1">
          <a:off x="3209366" y="4499291"/>
          <a:ext cx="421341" cy="215153"/>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0.32647</cdr:x>
      <cdr:y>0.11505</cdr:y>
    </cdr:from>
    <cdr:to>
      <cdr:x>0.37745</cdr:x>
      <cdr:y>0.15633</cdr:y>
    </cdr:to>
    <cdr:cxnSp macro="">
      <cdr:nvCxnSpPr>
        <cdr:cNvPr id="11" name="Straight Connector 10"/>
        <cdr:cNvCxnSpPr/>
      </cdr:nvCxnSpPr>
      <cdr:spPr>
        <a:xfrm xmlns:a="http://schemas.openxmlformats.org/drawingml/2006/main">
          <a:off x="2985248" y="599644"/>
          <a:ext cx="466165" cy="215153"/>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9378" name="Rectangle 1026"/>
          <p:cNvSpPr>
            <a:spLocks noGrp="1" noChangeArrowheads="1"/>
          </p:cNvSpPr>
          <p:nvPr>
            <p:ph type="hdr" sz="quarter"/>
          </p:nvPr>
        </p:nvSpPr>
        <p:spPr bwMode="auto">
          <a:xfrm>
            <a:off x="0" y="0"/>
            <a:ext cx="2973149" cy="464184"/>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79" name="Rectangle 1027"/>
          <p:cNvSpPr>
            <a:spLocks noGrp="1" noChangeArrowheads="1"/>
          </p:cNvSpPr>
          <p:nvPr>
            <p:ph type="dt" sz="quarter" idx="1"/>
          </p:nvPr>
        </p:nvSpPr>
        <p:spPr bwMode="auto">
          <a:xfrm>
            <a:off x="3883296" y="0"/>
            <a:ext cx="2973149" cy="464184"/>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algn="r" defTabSz="912813" eaLnBrk="0" hangingPunct="0">
              <a:defRPr sz="1200">
                <a:latin typeface="Arial" charset="0"/>
                <a:cs typeface="+mn-cs"/>
              </a:defRPr>
            </a:lvl1pPr>
          </a:lstStyle>
          <a:p>
            <a:pPr>
              <a:defRPr/>
            </a:pPr>
            <a:fld id="{56428D4E-CD86-468D-BEE4-4FD3A017EE70}" type="datetime1">
              <a:rPr lang="en-US"/>
              <a:pPr>
                <a:defRPr/>
              </a:pPr>
              <a:t>10/19/2015</a:t>
            </a:fld>
            <a:endParaRPr lang="en-US"/>
          </a:p>
        </p:txBody>
      </p:sp>
      <p:sp>
        <p:nvSpPr>
          <p:cNvPr id="229380" name="Rectangle 1028"/>
          <p:cNvSpPr>
            <a:spLocks noGrp="1" noChangeArrowheads="1"/>
          </p:cNvSpPr>
          <p:nvPr>
            <p:ph type="ftr" sz="quarter" idx="2"/>
          </p:nvPr>
        </p:nvSpPr>
        <p:spPr bwMode="auto">
          <a:xfrm>
            <a:off x="0" y="8830627"/>
            <a:ext cx="2973149" cy="464184"/>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81" name="Rectangle 1029"/>
          <p:cNvSpPr>
            <a:spLocks noGrp="1" noChangeArrowheads="1"/>
          </p:cNvSpPr>
          <p:nvPr>
            <p:ph type="sldNum" sz="quarter" idx="3"/>
          </p:nvPr>
        </p:nvSpPr>
        <p:spPr bwMode="auto">
          <a:xfrm>
            <a:off x="3883296" y="8830627"/>
            <a:ext cx="2973149" cy="464184"/>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algn="r" defTabSz="912813" eaLnBrk="0" hangingPunct="0">
              <a:defRPr sz="1200">
                <a:latin typeface="Arial" charset="0"/>
                <a:cs typeface="+mn-cs"/>
              </a:defRPr>
            </a:lvl1pPr>
          </a:lstStyle>
          <a:p>
            <a:pPr>
              <a:defRPr/>
            </a:pPr>
            <a:fld id="{46DD95BB-A669-4F44-8D4A-44D0FEE85DCC}" type="slidenum">
              <a:rPr lang="en-US"/>
              <a:pPr>
                <a:defRPr/>
              </a:pPr>
              <a:t>‹#›</a:t>
            </a:fld>
            <a:endParaRPr lang="en-US"/>
          </a:p>
        </p:txBody>
      </p:sp>
    </p:spTree>
    <p:extLst>
      <p:ext uri="{BB962C8B-B14F-4D97-AF65-F5344CB8AC3E}">
        <p14:creationId xmlns:p14="http://schemas.microsoft.com/office/powerpoint/2010/main" val="4244614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6674" name="Rectangle 3075"/>
          <p:cNvSpPr>
            <a:spLocks noGrp="1" noRot="1" noChangeAspect="1" noChangeArrowheads="1" noTextEdit="1"/>
          </p:cNvSpPr>
          <p:nvPr>
            <p:ph type="sldImg" idx="2"/>
          </p:nvPr>
        </p:nvSpPr>
        <p:spPr bwMode="auto">
          <a:xfrm>
            <a:off x="1400175" y="582613"/>
            <a:ext cx="4057650" cy="3044825"/>
          </a:xfrm>
          <a:prstGeom prst="rect">
            <a:avLst/>
          </a:prstGeom>
          <a:noFill/>
          <a:ln w="9525" algn="ctr">
            <a:solidFill>
              <a:srgbClr val="000000"/>
            </a:solidFill>
            <a:miter lim="800000"/>
            <a:headEnd/>
            <a:tailEnd/>
          </a:ln>
        </p:spPr>
      </p:sp>
      <p:sp>
        <p:nvSpPr>
          <p:cNvPr id="3077" name="Notes Placeholder 3076"/>
          <p:cNvSpPr>
            <a:spLocks noGrp="1" noChangeArrowheads="1"/>
          </p:cNvSpPr>
          <p:nvPr>
            <p:ph type="body" sz="quarter" idx="3"/>
          </p:nvPr>
        </p:nvSpPr>
        <p:spPr bwMode="auto">
          <a:xfrm>
            <a:off x="560091" y="3824750"/>
            <a:ext cx="5739375" cy="5155306"/>
          </a:xfrm>
          <a:prstGeom prst="rect">
            <a:avLst/>
          </a:prstGeom>
          <a:noFill/>
          <a:ln w="9525" algn="ctr">
            <a:noFill/>
            <a:miter lim="800000"/>
            <a:headEnd/>
            <a:tailEnd/>
          </a:ln>
          <a:effectLst/>
        </p:spPr>
        <p:txBody>
          <a:bodyPr vert="horz" wrap="square" lIns="46066" tIns="46066" rIns="46066" bIns="4606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9" name="Slide Number Placeholder 3078"/>
          <p:cNvSpPr>
            <a:spLocks noGrp="1" noChangeArrowheads="1"/>
          </p:cNvSpPr>
          <p:nvPr>
            <p:ph type="sldNum" sz="quarter" idx="5"/>
          </p:nvPr>
        </p:nvSpPr>
        <p:spPr bwMode="auto">
          <a:xfrm>
            <a:off x="3085167" y="9047017"/>
            <a:ext cx="690779" cy="247794"/>
          </a:xfrm>
          <a:prstGeom prst="rect">
            <a:avLst/>
          </a:prstGeom>
          <a:noFill/>
          <a:ln w="9525">
            <a:noFill/>
            <a:miter lim="800000"/>
            <a:headEnd/>
            <a:tailEnd/>
          </a:ln>
        </p:spPr>
        <p:txBody>
          <a:bodyPr vert="horz" wrap="square" lIns="45887" tIns="46499" rIns="45887" bIns="46499" numCol="1" anchor="b" anchorCtr="0" compatLnSpc="1">
            <a:prstTxWarp prst="textNoShape">
              <a:avLst/>
            </a:prstTxWarp>
            <a:spAutoFit/>
          </a:bodyPr>
          <a:lstStyle>
            <a:lvl1pPr algn="ctr" defTabSz="930275">
              <a:defRPr sz="1000">
                <a:latin typeface="Arial" charset="0"/>
                <a:cs typeface="+mn-cs"/>
              </a:defRPr>
            </a:lvl1pPr>
          </a:lstStyle>
          <a:p>
            <a:pPr>
              <a:defRPr/>
            </a:pPr>
            <a:fld id="{3926E3E4-F212-49E4-9AB9-DC573DC8C484}" type="slidenum">
              <a:rPr lang="en-US"/>
              <a:pPr>
                <a:defRPr/>
              </a:pPr>
              <a:t>‹#›</a:t>
            </a:fld>
            <a:endParaRPr lang="en-US"/>
          </a:p>
        </p:txBody>
      </p:sp>
    </p:spTree>
    <p:extLst>
      <p:ext uri="{BB962C8B-B14F-4D97-AF65-F5344CB8AC3E}">
        <p14:creationId xmlns:p14="http://schemas.microsoft.com/office/powerpoint/2010/main" val="1789215900"/>
      </p:ext>
    </p:extLst>
  </p:cSld>
  <p:clrMap bg1="lt1" tx1="dk1" bg2="lt2" tx2="dk2" accent1="accent1" accent2="accent2" accent3="accent3" accent4="accent4" accent5="accent5" accent6="accent6" hlink="hlink" folHlink="folHlink"/>
  <p:notesStyle>
    <a:lvl1pPr marL="228600" indent="-228600" algn="l" rtl="0" eaLnBrk="0" fontAlgn="base" hangingPunct="0">
      <a:lnSpc>
        <a:spcPct val="90000"/>
      </a:lnSpc>
      <a:spcBef>
        <a:spcPct val="100000"/>
      </a:spcBef>
      <a:spcAft>
        <a:spcPct val="0"/>
      </a:spcAft>
      <a:buClr>
        <a:srgbClr val="008080"/>
      </a:buClr>
      <a:buSzPct val="85000"/>
      <a:buFont typeface="Wingdings" pitchFamily="2" charset="2"/>
      <a:buChar char="n"/>
      <a:defRPr sz="1400" kern="1200">
        <a:solidFill>
          <a:schemeClr val="tx1"/>
        </a:solidFill>
        <a:latin typeface="Arial" charset="0"/>
        <a:ea typeface="+mn-ea"/>
        <a:cs typeface="+mn-cs"/>
      </a:defRPr>
    </a:lvl1pPr>
    <a:lvl2pPr marL="517525" indent="-174625" algn="l" rtl="0" eaLnBrk="0" fontAlgn="base" hangingPunct="0">
      <a:lnSpc>
        <a:spcPct val="90000"/>
      </a:lnSpc>
      <a:spcBef>
        <a:spcPct val="50000"/>
      </a:spcBef>
      <a:spcAft>
        <a:spcPct val="0"/>
      </a:spcAft>
      <a:buClr>
        <a:srgbClr val="008080"/>
      </a:buClr>
      <a:buFont typeface="Wingdings" pitchFamily="2" charset="2"/>
      <a:buChar char="w"/>
      <a:defRPr sz="1200" kern="1200">
        <a:solidFill>
          <a:schemeClr val="tx1"/>
        </a:solidFill>
        <a:latin typeface="Arial" charset="0"/>
        <a:ea typeface="+mn-ea"/>
        <a:cs typeface="+mn-cs"/>
      </a:defRPr>
    </a:lvl2pPr>
    <a:lvl3pPr marL="800100" indent="-168275" algn="l" rtl="0" eaLnBrk="0" fontAlgn="base" hangingPunct="0">
      <a:lnSpc>
        <a:spcPct val="90000"/>
      </a:lnSpc>
      <a:spcBef>
        <a:spcPct val="25000"/>
      </a:spcBef>
      <a:spcAft>
        <a:spcPct val="0"/>
      </a:spcAft>
      <a:buClr>
        <a:srgbClr val="008080"/>
      </a:buClr>
      <a:buFont typeface="Arial" charset="0"/>
      <a:buChar char="–"/>
      <a:defRPr sz="1200" kern="1200">
        <a:solidFill>
          <a:schemeClr val="tx1"/>
        </a:solidFill>
        <a:latin typeface="Arial" charset="0"/>
        <a:ea typeface="+mn-ea"/>
        <a:cs typeface="+mn-cs"/>
      </a:defRPr>
    </a:lvl3pPr>
    <a:lvl4pPr marL="1089025" indent="-174625" algn="l" rtl="0" eaLnBrk="0" fontAlgn="base" hangingPunct="0">
      <a:lnSpc>
        <a:spcPct val="90000"/>
      </a:lnSpc>
      <a:spcBef>
        <a:spcPct val="15000"/>
      </a:spcBef>
      <a:spcAft>
        <a:spcPct val="0"/>
      </a:spcAft>
      <a:buClr>
        <a:srgbClr val="008080"/>
      </a:buClr>
      <a:buFont typeface="Wingdings" pitchFamily="2" charset="2"/>
      <a:buChar char="§"/>
      <a:defRPr sz="1200" kern="1200">
        <a:solidFill>
          <a:schemeClr val="tx1"/>
        </a:solidFill>
        <a:latin typeface="Arial" charset="0"/>
        <a:ea typeface="+mn-ea"/>
        <a:cs typeface="+mn-cs"/>
      </a:defRPr>
    </a:lvl4pPr>
    <a:lvl5pPr marL="1371600" indent="-168275" algn="l" rtl="0" eaLnBrk="0" fontAlgn="base" hangingPunct="0">
      <a:lnSpc>
        <a:spcPct val="90000"/>
      </a:lnSpc>
      <a:spcBef>
        <a:spcPct val="15000"/>
      </a:spcBef>
      <a:spcAft>
        <a:spcPct val="0"/>
      </a:spcAft>
      <a:buClr>
        <a:srgbClr val="008080"/>
      </a:buClr>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3"/>
          <p:cNvSpPr>
            <a:spLocks noGrp="1" noChangeArrowheads="1"/>
          </p:cNvSpPr>
          <p:nvPr>
            <p:ph type="sldNum" sz="quarter" idx="5"/>
          </p:nvPr>
        </p:nvSpPr>
        <p:spPr/>
        <p:txBody>
          <a:bodyPr/>
          <a:lstStyle/>
          <a:p>
            <a:pPr>
              <a:defRPr/>
            </a:pPr>
            <a:fld id="{91438143-1DA2-4BA3-AF43-18D3330F406F}" type="slidenum">
              <a:rPr lang="en-US" smtClean="0"/>
              <a:pPr>
                <a:defRPr/>
              </a:pPr>
              <a:t>1</a:t>
            </a:fld>
            <a:endParaRPr lang="en-US" dirty="0" smtClean="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251119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023576" y="9059054"/>
            <a:ext cx="676988" cy="248472"/>
          </a:xfrm>
          <a:noFill/>
        </p:spPr>
        <p:txBody>
          <a:bodyPr/>
          <a:lstStyle/>
          <a:p>
            <a:pPr defTabSz="928787"/>
            <a:fld id="{5D11E945-B2AB-401C-B79F-AAE9AF6B9630}" type="slidenum">
              <a:rPr lang="en-US" smtClean="0"/>
              <a:pPr defTabSz="928787"/>
              <a:t>10</a:t>
            </a:fld>
            <a:endParaRPr lang="en-US" dirty="0" smtClean="0"/>
          </a:p>
        </p:txBody>
      </p:sp>
      <p:sp>
        <p:nvSpPr>
          <p:cNvPr id="6147" name="Slide Image Placeholder 1"/>
          <p:cNvSpPr>
            <a:spLocks noGrp="1" noRot="1" noChangeAspect="1" noTextEdit="1"/>
          </p:cNvSpPr>
          <p:nvPr>
            <p:ph type="sldImg"/>
          </p:nvPr>
        </p:nvSpPr>
        <p:spPr>
          <a:xfrm>
            <a:off x="1033463" y="700088"/>
            <a:ext cx="4654550" cy="3490912"/>
          </a:xfrm>
          <a:ln w="12700"/>
        </p:spPr>
      </p:sp>
      <p:sp>
        <p:nvSpPr>
          <p:cNvPr id="6148" name="Notes Placeholder 2"/>
          <p:cNvSpPr>
            <a:spLocks noGrp="1"/>
          </p:cNvSpPr>
          <p:nvPr>
            <p:ph type="body" idx="1"/>
          </p:nvPr>
        </p:nvSpPr>
        <p:spPr>
          <a:xfrm>
            <a:off x="672719" y="4422468"/>
            <a:ext cx="5375653" cy="4187195"/>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1698106905"/>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115</a:t>
            </a:fld>
            <a:endParaRPr lang="en-US" smtClean="0"/>
          </a:p>
        </p:txBody>
      </p:sp>
    </p:spTree>
    <p:extLst>
      <p:ext uri="{BB962C8B-B14F-4D97-AF65-F5344CB8AC3E}">
        <p14:creationId xmlns:p14="http://schemas.microsoft.com/office/powerpoint/2010/main" val="1968080481"/>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096507" y="9047163"/>
            <a:ext cx="691921" cy="247650"/>
          </a:xfrm>
        </p:spPr>
        <p:txBody>
          <a:bodyPr/>
          <a:lstStyle/>
          <a:p>
            <a:pPr defTabSz="928787">
              <a:defRPr/>
            </a:pPr>
            <a:fld id="{15A7F7DB-3A93-4CAB-8AF3-CD35918FB945}" type="slidenum">
              <a:rPr lang="en-US" smtClean="0"/>
              <a:pPr defTabSz="928787">
                <a:defRPr/>
              </a:pPr>
              <a:t>116</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4097888493"/>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p:txBody>
          <a:bodyPr/>
          <a:lstStyle/>
          <a:p>
            <a:pPr>
              <a:defRPr/>
            </a:pPr>
            <a:fld id="{D16B205B-5CAC-4CDE-BC3B-EC6CDB61437F}" type="slidenum">
              <a:rPr lang="en-US" smtClean="0"/>
              <a:pPr>
                <a:defRPr/>
              </a:pPr>
              <a:t>117</a:t>
            </a:fld>
            <a:endParaRPr lang="en-US"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135907052"/>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9697" name="Rectangle 3"/>
          <p:cNvSpPr txBox="1">
            <a:spLocks noGrp="1" noChangeArrowheads="1"/>
          </p:cNvSpPr>
          <p:nvPr/>
        </p:nvSpPr>
        <p:spPr bwMode="auto">
          <a:xfrm>
            <a:off x="3085794" y="9047163"/>
            <a:ext cx="689527" cy="247650"/>
          </a:xfrm>
          <a:prstGeom prst="rect">
            <a:avLst/>
          </a:prstGeom>
          <a:noFill/>
          <a:ln w="9525">
            <a:noFill/>
            <a:miter lim="800000"/>
            <a:headEnd/>
            <a:tailEnd/>
          </a:ln>
        </p:spPr>
        <p:txBody>
          <a:bodyPr lIns="45909" tIns="46522" rIns="45909" bIns="46522" anchor="b">
            <a:spAutoFit/>
          </a:bodyPr>
          <a:lstStyle/>
          <a:p>
            <a:pPr algn="ctr"/>
            <a:fld id="{ECB28993-AF64-42C9-8474-B3CB83825417}" type="slidenum">
              <a:rPr lang="en-US" sz="1000">
                <a:solidFill>
                  <a:srgbClr val="000000"/>
                </a:solidFill>
                <a:latin typeface="Times New Roman" pitchFamily="18" charset="0"/>
              </a:rPr>
              <a:pPr algn="ctr"/>
              <a:t>118</a:t>
            </a:fld>
            <a:endParaRPr lang="en-US" sz="1000" dirty="0">
              <a:solidFill>
                <a:srgbClr val="000000"/>
              </a:solidFill>
              <a:latin typeface="Times New Roman" pitchFamily="18" charset="0"/>
            </a:endParaRPr>
          </a:p>
        </p:txBody>
      </p:sp>
      <p:sp>
        <p:nvSpPr>
          <p:cNvPr id="1949698" name="Rectangle 2"/>
          <p:cNvSpPr>
            <a:spLocks noGrp="1" noRot="1" noChangeAspect="1" noChangeArrowheads="1" noTextEdit="1"/>
          </p:cNvSpPr>
          <p:nvPr>
            <p:ph type="sldImg"/>
          </p:nvPr>
        </p:nvSpPr>
        <p:spPr>
          <a:ln/>
        </p:spPr>
      </p:sp>
      <p:sp>
        <p:nvSpPr>
          <p:cNvPr id="1949699" name="Rectangle 3"/>
          <p:cNvSpPr>
            <a:spLocks noGrp="1" noChangeArrowheads="1"/>
          </p:cNvSpPr>
          <p:nvPr>
            <p:ph type="body" idx="1"/>
          </p:nvPr>
        </p:nvSpPr>
        <p:spPr>
          <a:noFill/>
          <a:ln/>
        </p:spPr>
        <p:txBody>
          <a:bodyPr/>
          <a:lstStyle/>
          <a:p>
            <a:pPr>
              <a:spcBef>
                <a:spcPct val="0"/>
              </a:spcBef>
            </a:pPr>
            <a:endParaRPr lang="en-US" smtClean="0"/>
          </a:p>
        </p:txBody>
      </p:sp>
    </p:spTree>
    <p:extLst>
      <p:ext uri="{BB962C8B-B14F-4D97-AF65-F5344CB8AC3E}">
        <p14:creationId xmlns:p14="http://schemas.microsoft.com/office/powerpoint/2010/main" val="953837383"/>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119</a:t>
            </a:fld>
            <a:endParaRPr lang="en-US" smtClean="0"/>
          </a:p>
        </p:txBody>
      </p:sp>
    </p:spTree>
    <p:extLst>
      <p:ext uri="{BB962C8B-B14F-4D97-AF65-F5344CB8AC3E}">
        <p14:creationId xmlns:p14="http://schemas.microsoft.com/office/powerpoint/2010/main" val="3936981345"/>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120</a:t>
            </a:fld>
            <a:endParaRPr lang="en-US" smtClean="0"/>
          </a:p>
        </p:txBody>
      </p:sp>
    </p:spTree>
    <p:extLst>
      <p:ext uri="{BB962C8B-B14F-4D97-AF65-F5344CB8AC3E}">
        <p14:creationId xmlns:p14="http://schemas.microsoft.com/office/powerpoint/2010/main" val="2964973246"/>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121</a:t>
            </a:fld>
            <a:endParaRPr lang="en-US" smtClean="0"/>
          </a:p>
        </p:txBody>
      </p:sp>
    </p:spTree>
    <p:extLst>
      <p:ext uri="{BB962C8B-B14F-4D97-AF65-F5344CB8AC3E}">
        <p14:creationId xmlns:p14="http://schemas.microsoft.com/office/powerpoint/2010/main" val="1371507130"/>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5325"/>
            <a:ext cx="4651375" cy="348773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721651-C618-4989-BD9A-C51CDEA22A0A}" type="slidenum">
              <a:rPr lang="en-US" noProof="0" smtClean="0"/>
              <a:pPr/>
              <a:t>122</a:t>
            </a:fld>
            <a:endParaRPr lang="en-US" noProof="0" dirty="0"/>
          </a:p>
        </p:txBody>
      </p:sp>
    </p:spTree>
    <p:extLst>
      <p:ext uri="{BB962C8B-B14F-4D97-AF65-F5344CB8AC3E}">
        <p14:creationId xmlns:p14="http://schemas.microsoft.com/office/powerpoint/2010/main" val="3880617254"/>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924BD246-1F0A-41A1-BDED-0E195F629639}" type="slidenum">
              <a:rPr lang="en-US" altLang="en-US" sz="1000" smtClean="0">
                <a:solidFill>
                  <a:srgbClr val="000000"/>
                </a:solidFill>
              </a:rPr>
              <a:pPr>
                <a:lnSpc>
                  <a:spcPct val="100000"/>
                </a:lnSpc>
                <a:spcBef>
                  <a:spcPct val="0"/>
                </a:spcBef>
                <a:buClrTx/>
                <a:buSzTx/>
                <a:buFontTx/>
                <a:buNone/>
              </a:pPr>
              <a:t>123</a:t>
            </a:fld>
            <a:endParaRPr lang="en-US" altLang="en-US" sz="1000" smtClean="0">
              <a:solidFill>
                <a:srgbClr val="000000"/>
              </a:solidFill>
            </a:endParaRPr>
          </a:p>
        </p:txBody>
      </p:sp>
      <p:sp>
        <p:nvSpPr>
          <p:cNvPr id="6147" name="Slide Image Placeholder 1"/>
          <p:cNvSpPr>
            <a:spLocks noGrp="1" noRot="1" noChangeAspect="1" noTextEdit="1"/>
          </p:cNvSpPr>
          <p:nvPr>
            <p:ph type="sldImg"/>
          </p:nvPr>
        </p:nvSpPr>
        <p:spPr>
          <a:xfrm>
            <a:off x="1181100" y="698500"/>
            <a:ext cx="4648200" cy="3486150"/>
          </a:xfrm>
          <a:ln w="12700"/>
        </p:spPr>
      </p:sp>
      <p:sp>
        <p:nvSpPr>
          <p:cNvPr id="6148" name="Notes Placeholder 2"/>
          <p:cNvSpPr>
            <a:spLocks noGrp="1"/>
          </p:cNvSpPr>
          <p:nvPr>
            <p:ph type="body" idx="1"/>
          </p:nvPr>
        </p:nvSpPr>
        <p:spPr>
          <a:xfrm>
            <a:off x="701675" y="4416425"/>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567" tIns="45784" rIns="91567" bIns="45784"/>
          <a:lstStyle/>
          <a:p>
            <a:pPr marL="0" indent="0"/>
            <a:endParaRPr lang="en-US" altLang="en-US" smtClean="0">
              <a:latin typeface="Arial" panose="020B0604020202020204" pitchFamily="34" charset="0"/>
            </a:endParaRPr>
          </a:p>
        </p:txBody>
      </p:sp>
    </p:spTree>
    <p:extLst>
      <p:ext uri="{BB962C8B-B14F-4D97-AF65-F5344CB8AC3E}">
        <p14:creationId xmlns:p14="http://schemas.microsoft.com/office/powerpoint/2010/main" val="243975745"/>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a:xfrm>
            <a:off x="3148013" y="9034319"/>
            <a:ext cx="704850" cy="247794"/>
          </a:xfrm>
        </p:spPr>
        <p:txBody>
          <a:bodyPr/>
          <a:lstStyle/>
          <a:p>
            <a:pPr>
              <a:defRPr/>
            </a:pPr>
            <a:fld id="{D3B46664-AE7A-4EF7-BFD7-083E2F3E0F65}" type="slidenum">
              <a:rPr lang="en-US" smtClean="0">
                <a:solidFill>
                  <a:srgbClr val="000000"/>
                </a:solidFill>
              </a:rPr>
              <a:pPr>
                <a:defRPr/>
              </a:pPr>
              <a:t>124</a:t>
            </a:fld>
            <a:endParaRPr lang="en-US" smtClean="0">
              <a:solidFill>
                <a:srgbClr val="000000"/>
              </a:solidFill>
            </a:endParaRPr>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6635699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11</a:t>
            </a:fld>
            <a:endParaRPr lang="en-US" smtClean="0"/>
          </a:p>
        </p:txBody>
      </p:sp>
    </p:spTree>
    <p:extLst>
      <p:ext uri="{BB962C8B-B14F-4D97-AF65-F5344CB8AC3E}">
        <p14:creationId xmlns:p14="http://schemas.microsoft.com/office/powerpoint/2010/main" val="2280282473"/>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type="sldNum" sz="quarter" idx="5"/>
          </p:nvPr>
        </p:nvSpPr>
        <p:spPr>
          <a:xfrm>
            <a:off x="3085168" y="9046825"/>
            <a:ext cx="690778" cy="247989"/>
          </a:xfrm>
        </p:spPr>
        <p:txBody>
          <a:bodyPr/>
          <a:lstStyle/>
          <a:p>
            <a:pPr>
              <a:defRPr/>
            </a:pPr>
            <a:fld id="{205DA8A8-5777-4FA2-8084-FB24BA0FA918}" type="slidenum">
              <a:rPr lang="en-US" smtClean="0">
                <a:solidFill>
                  <a:srgbClr val="000000"/>
                </a:solidFill>
              </a:rPr>
              <a:pPr>
                <a:defRPr/>
              </a:pPr>
              <a:t>125</a:t>
            </a:fld>
            <a:endParaRPr lang="en-US" smtClean="0">
              <a:solidFill>
                <a:srgbClr val="000000"/>
              </a:solidFill>
            </a:endParaRPr>
          </a:p>
        </p:txBody>
      </p:sp>
      <p:sp>
        <p:nvSpPr>
          <p:cNvPr id="208899" name="Rectangle 4"/>
          <p:cNvSpPr>
            <a:spLocks noGrp="1" noRot="1" noChangeAspect="1" noChangeArrowheads="1" noTextEdit="1"/>
          </p:cNvSpPr>
          <p:nvPr>
            <p:ph type="sldImg"/>
          </p:nvPr>
        </p:nvSpPr>
        <p:spPr>
          <a:ln/>
        </p:spPr>
      </p:sp>
      <p:sp>
        <p:nvSpPr>
          <p:cNvPr id="208900"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413186036"/>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3"/>
          <p:cNvSpPr>
            <a:spLocks noGrp="1" noChangeArrowheads="1"/>
          </p:cNvSpPr>
          <p:nvPr>
            <p:ph type="sldNum" sz="quarter" idx="5"/>
          </p:nvPr>
        </p:nvSpPr>
        <p:spPr>
          <a:xfrm>
            <a:off x="3085167" y="9046822"/>
            <a:ext cx="690779" cy="247989"/>
          </a:xfrm>
        </p:spPr>
        <p:txBody>
          <a:bodyPr/>
          <a:lstStyle/>
          <a:p>
            <a:pPr>
              <a:defRPr/>
            </a:pPr>
            <a:fld id="{ECA2118D-97E9-47A6-8843-4A77375CEADF}" type="slidenum">
              <a:rPr lang="en-US" smtClean="0">
                <a:solidFill>
                  <a:srgbClr val="000000"/>
                </a:solidFill>
              </a:rPr>
              <a:pPr>
                <a:defRPr/>
              </a:pPr>
              <a:t>126</a:t>
            </a:fld>
            <a:endParaRPr lang="en-US" smtClean="0">
              <a:solidFill>
                <a:srgbClr val="000000"/>
              </a:solidFill>
            </a:endParaRPr>
          </a:p>
        </p:txBody>
      </p:sp>
      <p:sp>
        <p:nvSpPr>
          <p:cNvPr id="209923" name="Rectangle 4"/>
          <p:cNvSpPr>
            <a:spLocks noGrp="1" noRot="1" noChangeAspect="1" noChangeArrowheads="1" noTextEdit="1"/>
          </p:cNvSpPr>
          <p:nvPr>
            <p:ph type="sldImg"/>
          </p:nvPr>
        </p:nvSpPr>
        <p:spPr>
          <a:ln/>
        </p:spPr>
      </p:sp>
      <p:sp>
        <p:nvSpPr>
          <p:cNvPr id="209924"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7726901"/>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type="sldNum" sz="quarter" idx="5"/>
          </p:nvPr>
        </p:nvSpPr>
        <p:spPr>
          <a:xfrm>
            <a:off x="3085168" y="9046823"/>
            <a:ext cx="690779" cy="247989"/>
          </a:xfrm>
        </p:spPr>
        <p:txBody>
          <a:bodyPr/>
          <a:lstStyle/>
          <a:p>
            <a:pPr>
              <a:defRPr/>
            </a:pPr>
            <a:fld id="{CD8EFDAD-DD28-475D-8809-5E3173A79418}" type="slidenum">
              <a:rPr lang="en-US" smtClean="0"/>
              <a:pPr>
                <a:defRPr/>
              </a:pPr>
              <a:t>127</a:t>
            </a:fld>
            <a:endParaRPr lang="en-US" smtClean="0"/>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12236111"/>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a:xfrm>
            <a:off x="3148013" y="9034319"/>
            <a:ext cx="704850" cy="247794"/>
          </a:xfrm>
        </p:spPr>
        <p:txBody>
          <a:bodyPr/>
          <a:lstStyle/>
          <a:p>
            <a:pPr>
              <a:defRPr/>
            </a:pPr>
            <a:fld id="{D3B46664-AE7A-4EF7-BFD7-083E2F3E0F65}" type="slidenum">
              <a:rPr lang="en-US" smtClean="0"/>
              <a:pPr>
                <a:defRPr/>
              </a:pPr>
              <a:t>128</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690026699"/>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721651-C618-4989-BD9A-C51CDEA22A0A}" type="slidenum">
              <a:rPr lang="en-US" noProof="0" smtClean="0"/>
              <a:pPr/>
              <a:t>129</a:t>
            </a:fld>
            <a:endParaRPr lang="en-US" noProof="0" dirty="0"/>
          </a:p>
        </p:txBody>
      </p:sp>
    </p:spTree>
    <p:extLst>
      <p:ext uri="{BB962C8B-B14F-4D97-AF65-F5344CB8AC3E}">
        <p14:creationId xmlns:p14="http://schemas.microsoft.com/office/powerpoint/2010/main" val="1713635277"/>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74688" y="806450"/>
            <a:ext cx="5391150" cy="4043363"/>
          </a:xfrm>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5721651-C618-4989-BD9A-C51CDEA22A0A}" type="slidenum">
              <a:rPr lang="en-US" noProof="0" smtClean="0"/>
              <a:pPr/>
              <a:t>130</a:t>
            </a:fld>
            <a:endParaRPr lang="en-US" noProof="0" dirty="0"/>
          </a:p>
        </p:txBody>
      </p:sp>
    </p:spTree>
    <p:extLst>
      <p:ext uri="{BB962C8B-B14F-4D97-AF65-F5344CB8AC3E}">
        <p14:creationId xmlns:p14="http://schemas.microsoft.com/office/powerpoint/2010/main" val="4084467680"/>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79513" y="695325"/>
            <a:ext cx="4651375" cy="3487738"/>
          </a:xfrm>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5721651-C618-4989-BD9A-C51CDEA22A0A}" type="slidenum">
              <a:rPr lang="en-US" noProof="0" smtClean="0"/>
              <a:pPr/>
              <a:t>131</a:t>
            </a:fld>
            <a:endParaRPr lang="en-US" noProof="0" dirty="0"/>
          </a:p>
        </p:txBody>
      </p:sp>
    </p:spTree>
    <p:extLst>
      <p:ext uri="{BB962C8B-B14F-4D97-AF65-F5344CB8AC3E}">
        <p14:creationId xmlns:p14="http://schemas.microsoft.com/office/powerpoint/2010/main" val="3876707372"/>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154365" y="9047163"/>
            <a:ext cx="704850" cy="247650"/>
          </a:xfrm>
        </p:spPr>
        <p:txBody>
          <a:bodyPr/>
          <a:lstStyle/>
          <a:p>
            <a:pPr defTabSz="930180">
              <a:defRPr/>
            </a:pPr>
            <a:fld id="{15A7F7DB-3A93-4CAB-8AF3-CD35918FB945}" type="slidenum">
              <a:rPr lang="en-US" smtClean="0"/>
              <a:pPr defTabSz="930180">
                <a:defRPr/>
              </a:pPr>
              <a:t>133</a:t>
            </a:fld>
            <a:endParaRPr lang="en-US" dirty="0" smtClean="0"/>
          </a:p>
        </p:txBody>
      </p:sp>
      <p:sp>
        <p:nvSpPr>
          <p:cNvPr id="163843" name="Rectangle 2"/>
          <p:cNvSpPr>
            <a:spLocks noGrp="1" noRot="1" noChangeAspect="1" noChangeArrowheads="1" noTextEdit="1"/>
          </p:cNvSpPr>
          <p:nvPr>
            <p:ph type="sldImg"/>
          </p:nvPr>
        </p:nvSpPr>
        <p:spPr>
          <a:xfrm>
            <a:off x="1398588" y="582613"/>
            <a:ext cx="4060825" cy="3044825"/>
          </a:xfrm>
          <a:ln/>
        </p:spPr>
      </p:sp>
      <p:sp>
        <p:nvSpPr>
          <p:cNvPr id="1638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913555070"/>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154365" y="9047163"/>
            <a:ext cx="704850" cy="247650"/>
          </a:xfrm>
        </p:spPr>
        <p:txBody>
          <a:bodyPr/>
          <a:lstStyle/>
          <a:p>
            <a:pPr defTabSz="930180">
              <a:defRPr/>
            </a:pPr>
            <a:fld id="{15A7F7DB-3A93-4CAB-8AF3-CD35918FB945}" type="slidenum">
              <a:rPr lang="en-US" smtClean="0"/>
              <a:pPr defTabSz="930180">
                <a:defRPr/>
              </a:pPr>
              <a:t>134</a:t>
            </a:fld>
            <a:endParaRPr lang="en-US" dirty="0" smtClean="0"/>
          </a:p>
        </p:txBody>
      </p:sp>
      <p:sp>
        <p:nvSpPr>
          <p:cNvPr id="163843" name="Rectangle 2"/>
          <p:cNvSpPr>
            <a:spLocks noGrp="1" noRot="1" noChangeAspect="1" noChangeArrowheads="1" noTextEdit="1"/>
          </p:cNvSpPr>
          <p:nvPr>
            <p:ph type="sldImg"/>
          </p:nvPr>
        </p:nvSpPr>
        <p:spPr>
          <a:xfrm>
            <a:off x="1398588" y="582613"/>
            <a:ext cx="4060825" cy="3044825"/>
          </a:xfrm>
          <a:ln/>
        </p:spPr>
      </p:sp>
      <p:sp>
        <p:nvSpPr>
          <p:cNvPr id="1638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771087279"/>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5325"/>
            <a:ext cx="4651375" cy="348773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721651-C618-4989-BD9A-C51CDEA22A0A}" type="slidenum">
              <a:rPr lang="en-US" noProof="0" smtClean="0"/>
              <a:pPr/>
              <a:t>135</a:t>
            </a:fld>
            <a:endParaRPr lang="en-US" noProof="0" dirty="0"/>
          </a:p>
        </p:txBody>
      </p:sp>
    </p:spTree>
    <p:extLst>
      <p:ext uri="{BB962C8B-B14F-4D97-AF65-F5344CB8AC3E}">
        <p14:creationId xmlns:p14="http://schemas.microsoft.com/office/powerpoint/2010/main" val="38737042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12</a:t>
            </a:fld>
            <a:endParaRPr lang="en-US" smtClean="0"/>
          </a:p>
        </p:txBody>
      </p:sp>
    </p:spTree>
    <p:extLst>
      <p:ext uri="{BB962C8B-B14F-4D97-AF65-F5344CB8AC3E}">
        <p14:creationId xmlns:p14="http://schemas.microsoft.com/office/powerpoint/2010/main" val="501533176"/>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5325"/>
            <a:ext cx="4651375" cy="348773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721651-C618-4989-BD9A-C51CDEA22A0A}" type="slidenum">
              <a:rPr lang="en-US" noProof="0" smtClean="0"/>
              <a:pPr/>
              <a:t>136</a:t>
            </a:fld>
            <a:endParaRPr lang="en-US" noProof="0" dirty="0"/>
          </a:p>
        </p:txBody>
      </p:sp>
    </p:spTree>
    <p:extLst>
      <p:ext uri="{BB962C8B-B14F-4D97-AF65-F5344CB8AC3E}">
        <p14:creationId xmlns:p14="http://schemas.microsoft.com/office/powerpoint/2010/main" val="919423029"/>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a:xfrm>
            <a:off x="3085167" y="9046678"/>
            <a:ext cx="690779" cy="248133"/>
          </a:xfrm>
        </p:spPr>
        <p:txBody>
          <a:bodyPr/>
          <a:lstStyle/>
          <a:p>
            <a:pPr>
              <a:defRPr/>
            </a:pPr>
            <a:fld id="{D16B205B-5CAC-4CDE-BC3B-EC6CDB61437F}" type="slidenum">
              <a:rPr lang="en-US" smtClean="0"/>
              <a:pPr>
                <a:defRPr/>
              </a:pPr>
              <a:t>137</a:t>
            </a:fld>
            <a:endParaRPr lang="en-US"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522382248"/>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89232260"/>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085168" y="9046680"/>
            <a:ext cx="690779" cy="248133"/>
          </a:xfrm>
        </p:spPr>
        <p:txBody>
          <a:bodyPr/>
          <a:lstStyle/>
          <a:p>
            <a:pPr>
              <a:defRPr/>
            </a:pPr>
            <a:fld id="{13477895-592F-4D1B-9D08-B8F915A07ED7}" type="slidenum">
              <a:rPr lang="en-US" smtClean="0">
                <a:solidFill>
                  <a:srgbClr val="000000"/>
                </a:solidFill>
              </a:rPr>
              <a:pPr>
                <a:defRPr/>
              </a:pPr>
              <a:t>139</a:t>
            </a:fld>
            <a:endParaRPr lang="en-US" smtClean="0">
              <a:solidFill>
                <a:srgbClr val="000000"/>
              </a:solidFill>
            </a:endParaRPr>
          </a:p>
        </p:txBody>
      </p:sp>
      <p:sp>
        <p:nvSpPr>
          <p:cNvPr id="217091" name="Slide Image Placeholder 1"/>
          <p:cNvSpPr>
            <a:spLocks noGrp="1" noRot="1" noChangeAspect="1" noTextEdit="1"/>
          </p:cNvSpPr>
          <p:nvPr>
            <p:ph type="sldImg"/>
          </p:nvPr>
        </p:nvSpPr>
        <p:spPr>
          <a:xfrm>
            <a:off x="1106488" y="698500"/>
            <a:ext cx="4646612" cy="3486150"/>
          </a:xfrm>
          <a:ln w="12700"/>
        </p:spPr>
      </p:sp>
      <p:sp>
        <p:nvSpPr>
          <p:cNvPr id="217092" name="Notes Placeholder 2"/>
          <p:cNvSpPr>
            <a:spLocks noGrp="1"/>
          </p:cNvSpPr>
          <p:nvPr>
            <p:ph type="body" idx="1"/>
          </p:nvPr>
        </p:nvSpPr>
        <p:spPr>
          <a:xfrm>
            <a:off x="686114" y="4416109"/>
            <a:ext cx="5485778" cy="4182426"/>
          </a:xfrm>
          <a:noFill/>
          <a:ln/>
        </p:spPr>
        <p:txBody>
          <a:bodyPr lIns="90703" tIns="45351" rIns="90703" bIns="45351"/>
          <a:lstStyle/>
          <a:p>
            <a:endParaRPr lang="en-US" dirty="0" smtClean="0"/>
          </a:p>
        </p:txBody>
      </p:sp>
    </p:spTree>
    <p:extLst>
      <p:ext uri="{BB962C8B-B14F-4D97-AF65-F5344CB8AC3E}">
        <p14:creationId xmlns:p14="http://schemas.microsoft.com/office/powerpoint/2010/main" val="2475258806"/>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085168" y="9046680"/>
            <a:ext cx="690779" cy="248133"/>
          </a:xfrm>
        </p:spPr>
        <p:txBody>
          <a:bodyPr/>
          <a:lstStyle/>
          <a:p>
            <a:pPr>
              <a:defRPr/>
            </a:pPr>
            <a:fld id="{CA22429F-497C-4787-B0C5-F4E8A801F656}" type="slidenum">
              <a:rPr lang="en-US" smtClean="0">
                <a:solidFill>
                  <a:srgbClr val="000000"/>
                </a:solidFill>
              </a:rPr>
              <a:pPr>
                <a:defRPr/>
              </a:pPr>
              <a:t>140</a:t>
            </a:fld>
            <a:endParaRPr lang="en-US" smtClean="0">
              <a:solidFill>
                <a:srgbClr val="000000"/>
              </a:solidFill>
            </a:endParaRPr>
          </a:p>
        </p:txBody>
      </p:sp>
      <p:sp>
        <p:nvSpPr>
          <p:cNvPr id="218115" name="Slide Image Placeholder 1"/>
          <p:cNvSpPr>
            <a:spLocks noGrp="1" noRot="1" noChangeAspect="1" noTextEdit="1"/>
          </p:cNvSpPr>
          <p:nvPr>
            <p:ph type="sldImg"/>
          </p:nvPr>
        </p:nvSpPr>
        <p:spPr>
          <a:xfrm>
            <a:off x="1106488" y="698500"/>
            <a:ext cx="4646612" cy="3486150"/>
          </a:xfrm>
          <a:ln w="12700"/>
        </p:spPr>
      </p:sp>
      <p:sp>
        <p:nvSpPr>
          <p:cNvPr id="218116" name="Notes Placeholder 2"/>
          <p:cNvSpPr>
            <a:spLocks noGrp="1"/>
          </p:cNvSpPr>
          <p:nvPr>
            <p:ph type="body" idx="1"/>
          </p:nvPr>
        </p:nvSpPr>
        <p:spPr>
          <a:xfrm>
            <a:off x="686114" y="4416109"/>
            <a:ext cx="5485778" cy="4182426"/>
          </a:xfrm>
          <a:noFill/>
          <a:ln/>
        </p:spPr>
        <p:txBody>
          <a:bodyPr lIns="90703" tIns="45351" rIns="90703" bIns="45351"/>
          <a:lstStyle/>
          <a:p>
            <a:endParaRPr lang="en-US" dirty="0" smtClean="0"/>
          </a:p>
        </p:txBody>
      </p:sp>
    </p:spTree>
    <p:extLst>
      <p:ext uri="{BB962C8B-B14F-4D97-AF65-F5344CB8AC3E}">
        <p14:creationId xmlns:p14="http://schemas.microsoft.com/office/powerpoint/2010/main" val="1445942959"/>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2E4A8FA2-B2A5-4D4F-8F6B-9244FB3E0104}" type="slidenum">
              <a:rPr lang="en-US" altLang="en-US" sz="1000" smtClean="0"/>
              <a:pPr>
                <a:lnSpc>
                  <a:spcPct val="100000"/>
                </a:lnSpc>
                <a:spcBef>
                  <a:spcPct val="0"/>
                </a:spcBef>
                <a:buClrTx/>
                <a:buSzTx/>
                <a:buFontTx/>
                <a:buNone/>
              </a:pPr>
              <a:t>141</a:t>
            </a:fld>
            <a:endParaRPr lang="en-US" altLang="en-US" sz="1000" smtClean="0"/>
          </a:p>
        </p:txBody>
      </p:sp>
      <p:sp>
        <p:nvSpPr>
          <p:cNvPr id="6147" name="Slide Image Placeholder 1"/>
          <p:cNvSpPr>
            <a:spLocks noGrp="1" noRot="1" noChangeAspect="1" noTextEdit="1"/>
          </p:cNvSpPr>
          <p:nvPr>
            <p:ph type="sldImg"/>
          </p:nvPr>
        </p:nvSpPr>
        <p:spPr>
          <a:xfrm>
            <a:off x="1181100" y="698500"/>
            <a:ext cx="4648200" cy="3486150"/>
          </a:xfrm>
          <a:ln w="12700"/>
        </p:spPr>
      </p:sp>
      <p:sp>
        <p:nvSpPr>
          <p:cNvPr id="6148" name="Notes Placeholder 2"/>
          <p:cNvSpPr>
            <a:spLocks noGrp="1"/>
          </p:cNvSpPr>
          <p:nvPr>
            <p:ph type="body" idx="1"/>
          </p:nvPr>
        </p:nvSpPr>
        <p:spPr>
          <a:xfrm>
            <a:off x="701675" y="4416425"/>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567" tIns="45784" rIns="91567" bIns="45784"/>
          <a:lstStyle/>
          <a:p>
            <a:pPr marL="0" indent="0">
              <a:buFont typeface="Wingdings" pitchFamily="2" charset="2"/>
              <a:buNone/>
            </a:pPr>
            <a:endParaRPr lang="en-US" altLang="en-US" smtClean="0">
              <a:latin typeface="Arial" panose="020B0604020202020204" pitchFamily="34" charset="0"/>
            </a:endParaRPr>
          </a:p>
        </p:txBody>
      </p:sp>
    </p:spTree>
    <p:extLst>
      <p:ext uri="{BB962C8B-B14F-4D97-AF65-F5344CB8AC3E}">
        <p14:creationId xmlns:p14="http://schemas.microsoft.com/office/powerpoint/2010/main" val="3504239706"/>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2E4A8FA2-B2A5-4D4F-8F6B-9244FB3E0104}" type="slidenum">
              <a:rPr lang="en-US" altLang="en-US" sz="1000" smtClean="0"/>
              <a:pPr>
                <a:lnSpc>
                  <a:spcPct val="100000"/>
                </a:lnSpc>
                <a:spcBef>
                  <a:spcPct val="0"/>
                </a:spcBef>
                <a:buClrTx/>
                <a:buSzTx/>
                <a:buFontTx/>
                <a:buNone/>
              </a:pPr>
              <a:t>142</a:t>
            </a:fld>
            <a:endParaRPr lang="en-US" altLang="en-US" sz="1000" smtClean="0"/>
          </a:p>
        </p:txBody>
      </p:sp>
      <p:sp>
        <p:nvSpPr>
          <p:cNvPr id="6147" name="Slide Image Placeholder 1"/>
          <p:cNvSpPr>
            <a:spLocks noGrp="1" noRot="1" noChangeAspect="1" noTextEdit="1"/>
          </p:cNvSpPr>
          <p:nvPr>
            <p:ph type="sldImg"/>
          </p:nvPr>
        </p:nvSpPr>
        <p:spPr>
          <a:xfrm>
            <a:off x="1181100" y="698500"/>
            <a:ext cx="4648200" cy="3486150"/>
          </a:xfrm>
          <a:ln w="12700"/>
        </p:spPr>
      </p:sp>
      <p:sp>
        <p:nvSpPr>
          <p:cNvPr id="6148" name="Notes Placeholder 2"/>
          <p:cNvSpPr>
            <a:spLocks noGrp="1"/>
          </p:cNvSpPr>
          <p:nvPr>
            <p:ph type="body" idx="1"/>
          </p:nvPr>
        </p:nvSpPr>
        <p:spPr>
          <a:xfrm>
            <a:off x="701675" y="4416425"/>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567" tIns="45784" rIns="91567" bIns="45784"/>
          <a:lstStyle/>
          <a:p>
            <a:pPr marL="0" indent="0">
              <a:buFont typeface="Wingdings" pitchFamily="2" charset="2"/>
              <a:buNone/>
            </a:pPr>
            <a:endParaRPr lang="en-US" altLang="en-US" smtClean="0">
              <a:latin typeface="Arial" panose="020B0604020202020204" pitchFamily="34" charset="0"/>
            </a:endParaRPr>
          </a:p>
        </p:txBody>
      </p:sp>
    </p:spTree>
    <p:extLst>
      <p:ext uri="{BB962C8B-B14F-4D97-AF65-F5344CB8AC3E}">
        <p14:creationId xmlns:p14="http://schemas.microsoft.com/office/powerpoint/2010/main" val="3953184375"/>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085167" y="9046822"/>
            <a:ext cx="690779" cy="247989"/>
          </a:xfrm>
        </p:spPr>
        <p:txBody>
          <a:bodyPr/>
          <a:lstStyle/>
          <a:p>
            <a:pPr>
              <a:defRPr/>
            </a:pPr>
            <a:fld id="{938F789B-0BA8-4A49-AFC3-8C639E029E1C}" type="slidenum">
              <a:rPr lang="en-US" smtClean="0"/>
              <a:pPr>
                <a:defRPr/>
              </a:pPr>
              <a:t>143</a:t>
            </a:fld>
            <a:endParaRPr lang="en-US" smtClean="0"/>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46645224"/>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27537" y="9012726"/>
            <a:ext cx="681271" cy="247055"/>
          </a:xfrm>
        </p:spPr>
        <p:txBody>
          <a:bodyPr/>
          <a:lstStyle/>
          <a:p>
            <a:pPr defTabSz="928688">
              <a:defRPr/>
            </a:pPr>
            <a:fld id="{30B1B221-73F5-4062-9EC5-65201ECCFD86}" type="slidenum">
              <a:rPr lang="en-US" smtClean="0"/>
              <a:pPr defTabSz="928688">
                <a:defRPr/>
              </a:pPr>
              <a:t>144</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673190530"/>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1616159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3"/>
          <p:cNvSpPr>
            <a:spLocks noGrp="1" noChangeArrowheads="1"/>
          </p:cNvSpPr>
          <p:nvPr>
            <p:ph type="sldNum" sz="quarter" idx="5"/>
          </p:nvPr>
        </p:nvSpPr>
        <p:spPr>
          <a:noFill/>
        </p:spPr>
        <p:txBody>
          <a:bodyPr/>
          <a:lstStyle/>
          <a:p>
            <a:fld id="{F20CA858-4905-4589-807E-FFF168BC79F2}" type="slidenum">
              <a:rPr lang="en-US" smtClean="0"/>
              <a:pPr/>
              <a:t>13</a:t>
            </a:fld>
            <a:endParaRPr lang="en-US" smtClean="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131626747"/>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090766" y="9000269"/>
            <a:ext cx="692032" cy="246860"/>
          </a:xfrm>
          <a:noFill/>
        </p:spPr>
        <p:txBody>
          <a:bodyPr/>
          <a:lstStyle/>
          <a:p>
            <a:pPr defTabSz="928787"/>
            <a:fld id="{30532359-0848-4907-AD08-97107569C8AF}" type="slidenum">
              <a:rPr lang="en-US" smtClean="0"/>
              <a:pPr defTabSz="928787"/>
              <a:t>146</a:t>
            </a:fld>
            <a:endParaRPr lang="en-US" dirty="0" smtClean="0"/>
          </a:p>
        </p:txBody>
      </p:sp>
      <p:sp>
        <p:nvSpPr>
          <p:cNvPr id="6147" name="Slide Image Placeholder 1"/>
          <p:cNvSpPr>
            <a:spLocks noGrp="1" noRot="1" noChangeAspect="1" noTextEdit="1"/>
          </p:cNvSpPr>
          <p:nvPr>
            <p:ph type="sldImg"/>
          </p:nvPr>
        </p:nvSpPr>
        <p:spPr>
          <a:xfrm>
            <a:off x="1123950" y="695325"/>
            <a:ext cx="4622800" cy="3467100"/>
          </a:xfrm>
          <a:ln w="12700"/>
        </p:spPr>
      </p:sp>
      <p:sp>
        <p:nvSpPr>
          <p:cNvPr id="6148" name="Notes Placeholder 2"/>
          <p:cNvSpPr>
            <a:spLocks noGrp="1"/>
          </p:cNvSpPr>
          <p:nvPr>
            <p:ph type="body" idx="1"/>
          </p:nvPr>
        </p:nvSpPr>
        <p:spPr>
          <a:xfrm>
            <a:off x="687667" y="4393769"/>
            <a:ext cx="5495113" cy="4160025"/>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2759166414"/>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090766" y="9000269"/>
            <a:ext cx="692032" cy="246860"/>
          </a:xfrm>
          <a:noFill/>
        </p:spPr>
        <p:txBody>
          <a:bodyPr/>
          <a:lstStyle/>
          <a:p>
            <a:pPr defTabSz="928787"/>
            <a:fld id="{5363ED84-0AC9-4C9B-ACEC-9A440EC97352}" type="slidenum">
              <a:rPr lang="en-US" smtClean="0"/>
              <a:pPr defTabSz="928787"/>
              <a:t>147</a:t>
            </a:fld>
            <a:endParaRPr lang="en-US" dirty="0" smtClean="0"/>
          </a:p>
        </p:txBody>
      </p:sp>
      <p:sp>
        <p:nvSpPr>
          <p:cNvPr id="7171" name="Slide Image Placeholder 1"/>
          <p:cNvSpPr>
            <a:spLocks noGrp="1" noRot="1" noChangeAspect="1" noTextEdit="1"/>
          </p:cNvSpPr>
          <p:nvPr>
            <p:ph type="sldImg"/>
          </p:nvPr>
        </p:nvSpPr>
        <p:spPr>
          <a:xfrm>
            <a:off x="1123950" y="695325"/>
            <a:ext cx="4622800" cy="3467100"/>
          </a:xfrm>
          <a:ln w="12700"/>
        </p:spPr>
      </p:sp>
      <p:sp>
        <p:nvSpPr>
          <p:cNvPr id="7172" name="Notes Placeholder 2"/>
          <p:cNvSpPr>
            <a:spLocks noGrp="1"/>
          </p:cNvSpPr>
          <p:nvPr>
            <p:ph type="body" idx="1"/>
          </p:nvPr>
        </p:nvSpPr>
        <p:spPr>
          <a:xfrm>
            <a:off x="687667" y="4393769"/>
            <a:ext cx="5495113" cy="4160025"/>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714493323"/>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926E3E4-F212-49E4-9AB9-DC573DC8C484}" type="slidenum">
              <a:rPr lang="en-US" smtClean="0"/>
              <a:pPr>
                <a:defRPr/>
              </a:pPr>
              <a:t>148</a:t>
            </a:fld>
            <a:endParaRPr lang="en-US"/>
          </a:p>
        </p:txBody>
      </p:sp>
    </p:spTree>
    <p:extLst>
      <p:ext uri="{BB962C8B-B14F-4D97-AF65-F5344CB8AC3E}">
        <p14:creationId xmlns:p14="http://schemas.microsoft.com/office/powerpoint/2010/main" val="2933504462"/>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3"/>
          <p:cNvSpPr>
            <a:spLocks noGrp="1" noChangeArrowheads="1"/>
          </p:cNvSpPr>
          <p:nvPr>
            <p:ph type="sldNum" sz="quarter" idx="5"/>
          </p:nvPr>
        </p:nvSpPr>
        <p:spPr/>
        <p:txBody>
          <a:bodyPr/>
          <a:lstStyle/>
          <a:p>
            <a:pPr>
              <a:defRPr/>
            </a:pPr>
            <a:fld id="{7FCDD7B8-0D49-4A9D-9892-A6D8561FBDE5}" type="slidenum">
              <a:rPr lang="en-US" smtClean="0"/>
              <a:pPr>
                <a:defRPr/>
              </a:pPr>
              <a:t>149</a:t>
            </a:fld>
            <a:endParaRPr lang="en-US" smtClean="0"/>
          </a:p>
        </p:txBody>
      </p:sp>
      <p:sp>
        <p:nvSpPr>
          <p:cNvPr id="275459" name="Rectangle 2"/>
          <p:cNvSpPr>
            <a:spLocks noGrp="1" noRot="1" noChangeAspect="1" noChangeArrowheads="1" noTextEdit="1"/>
          </p:cNvSpPr>
          <p:nvPr>
            <p:ph type="sldImg"/>
          </p:nvPr>
        </p:nvSpPr>
        <p:spPr>
          <a:ln/>
        </p:spPr>
      </p:sp>
      <p:sp>
        <p:nvSpPr>
          <p:cNvPr id="27546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42343445"/>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txBox="1">
            <a:spLocks noGrp="1" noChangeArrowheads="1"/>
          </p:cNvSpPr>
          <p:nvPr/>
        </p:nvSpPr>
        <p:spPr bwMode="auto">
          <a:xfrm>
            <a:off x="3024188" y="8848392"/>
            <a:ext cx="675761" cy="246157"/>
          </a:xfrm>
          <a:prstGeom prst="rect">
            <a:avLst/>
          </a:prstGeom>
          <a:noFill/>
          <a:ln w="9525">
            <a:noFill/>
            <a:miter lim="800000"/>
            <a:headEnd/>
            <a:tailEnd/>
          </a:ln>
        </p:spPr>
        <p:txBody>
          <a:bodyPr lIns="44923" tIns="45522" rIns="44923" bIns="45522" anchor="b">
            <a:spAutoFit/>
          </a:bodyPr>
          <a:lstStyle/>
          <a:p>
            <a:pPr algn="ctr" defTabSz="909375"/>
            <a:fld id="{7B4316D7-5E5D-414D-8028-D6CC0CAC2BE5}" type="slidenum">
              <a:rPr lang="en-US" sz="1000"/>
              <a:pPr algn="ctr" defTabSz="909375"/>
              <a:t>150</a:t>
            </a:fld>
            <a:endParaRPr lang="en-US" sz="1000" dirty="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100913356"/>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662601059"/>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3"/>
          <p:cNvSpPr>
            <a:spLocks noGrp="1" noChangeArrowheads="1"/>
          </p:cNvSpPr>
          <p:nvPr>
            <p:ph type="sldNum" sz="quarter" idx="5"/>
          </p:nvPr>
        </p:nvSpPr>
        <p:spPr/>
        <p:txBody>
          <a:bodyPr/>
          <a:lstStyle/>
          <a:p>
            <a:pPr>
              <a:defRPr/>
            </a:pPr>
            <a:fld id="{55E3C67A-46F9-4D53-AC71-52801308699E}" type="slidenum">
              <a:rPr lang="en-US" smtClean="0"/>
              <a:pPr>
                <a:defRPr/>
              </a:pPr>
              <a:t>152</a:t>
            </a:fld>
            <a:endParaRPr lang="en-US" smtClean="0"/>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878835517"/>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6C0EA38F-54E0-4F1C-BF33-2226961B7F39}" type="slidenum">
              <a:rPr lang="en-US" altLang="en-US" sz="1000" smtClean="0"/>
              <a:pPr>
                <a:lnSpc>
                  <a:spcPct val="100000"/>
                </a:lnSpc>
                <a:spcBef>
                  <a:spcPct val="0"/>
                </a:spcBef>
                <a:buClrTx/>
                <a:buSzTx/>
                <a:buFontTx/>
                <a:buNone/>
              </a:pPr>
              <a:t>153</a:t>
            </a:fld>
            <a:endParaRPr lang="en-US" altLang="en-US" sz="1000" dirty="0" smtClean="0"/>
          </a:p>
        </p:txBody>
      </p:sp>
      <p:sp>
        <p:nvSpPr>
          <p:cNvPr id="6147" name="Slide Image Placeholder 1"/>
          <p:cNvSpPr>
            <a:spLocks noGrp="1" noRot="1" noChangeAspect="1" noTextEdit="1"/>
          </p:cNvSpPr>
          <p:nvPr>
            <p:ph type="sldImg"/>
          </p:nvPr>
        </p:nvSpPr>
        <p:spPr>
          <a:xfrm>
            <a:off x="1181100" y="698500"/>
            <a:ext cx="4648200" cy="3486150"/>
          </a:xfrm>
          <a:ln w="12700"/>
        </p:spPr>
      </p:sp>
      <p:sp>
        <p:nvSpPr>
          <p:cNvPr id="6148" name="Notes Placeholder 2"/>
          <p:cNvSpPr>
            <a:spLocks noGrp="1"/>
          </p:cNvSpPr>
          <p:nvPr>
            <p:ph type="body" idx="1"/>
          </p:nvPr>
        </p:nvSpPr>
        <p:spPr>
          <a:xfrm>
            <a:off x="701675" y="4416425"/>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567" tIns="45784" rIns="91567" bIns="45784"/>
          <a:lstStyle/>
          <a:p>
            <a:pPr marL="0" indent="0">
              <a:buFont typeface="Wingdings" pitchFamily="2" charset="2"/>
              <a:buNone/>
            </a:pPr>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334500882"/>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BC63387B-B74B-44F2-8449-FD80636A9E65}" type="slidenum">
              <a:rPr lang="en-US" altLang="en-US" sz="1000" smtClean="0"/>
              <a:pPr>
                <a:lnSpc>
                  <a:spcPct val="100000"/>
                </a:lnSpc>
                <a:spcBef>
                  <a:spcPct val="0"/>
                </a:spcBef>
                <a:buClrTx/>
                <a:buSzTx/>
                <a:buFontTx/>
                <a:buNone/>
              </a:pPr>
              <a:t>154</a:t>
            </a:fld>
            <a:endParaRPr lang="en-US" altLang="en-US" sz="1000" dirty="0" smtClean="0"/>
          </a:p>
        </p:txBody>
      </p:sp>
      <p:sp>
        <p:nvSpPr>
          <p:cNvPr id="8195" name="Slide Image Placeholder 1"/>
          <p:cNvSpPr>
            <a:spLocks noGrp="1" noRot="1" noChangeAspect="1" noTextEdit="1"/>
          </p:cNvSpPr>
          <p:nvPr>
            <p:ph type="sldImg"/>
          </p:nvPr>
        </p:nvSpPr>
        <p:spPr>
          <a:xfrm>
            <a:off x="1181100" y="698500"/>
            <a:ext cx="4648200" cy="3486150"/>
          </a:xfrm>
          <a:ln w="12700"/>
        </p:spPr>
      </p:sp>
      <p:sp>
        <p:nvSpPr>
          <p:cNvPr id="8196" name="Notes Placeholder 2"/>
          <p:cNvSpPr>
            <a:spLocks noGrp="1"/>
          </p:cNvSpPr>
          <p:nvPr>
            <p:ph type="body" idx="1"/>
          </p:nvPr>
        </p:nvSpPr>
        <p:spPr>
          <a:xfrm>
            <a:off x="701675" y="4416425"/>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567" tIns="45784" rIns="91567" bIns="45784"/>
          <a:lstStyle/>
          <a:p>
            <a:pPr marL="0" indent="0"/>
            <a:endParaRPr lang="en-US" altLang="en-US" dirty="0" smtClean="0">
              <a:latin typeface="Arial" panose="020B0604020202020204" pitchFamily="34" charset="0"/>
            </a:endParaRPr>
          </a:p>
        </p:txBody>
      </p:sp>
    </p:spTree>
    <p:extLst>
      <p:ext uri="{BB962C8B-B14F-4D97-AF65-F5344CB8AC3E}">
        <p14:creationId xmlns:p14="http://schemas.microsoft.com/office/powerpoint/2010/main" val="4146231046"/>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
          <p:cNvSpPr>
            <a:spLocks noGrp="1" noChangeArrowheads="1"/>
          </p:cNvSpPr>
          <p:nvPr>
            <p:ph type="sldNum" sz="quarter" idx="5"/>
          </p:nvPr>
        </p:nvSpPr>
        <p:spPr/>
        <p:txBody>
          <a:bodyPr/>
          <a:lstStyle/>
          <a:p>
            <a:pPr>
              <a:defRPr/>
            </a:pPr>
            <a:fld id="{6B63DA4F-B002-47BE-9AEC-705672FE9F1E}" type="slidenum">
              <a:rPr lang="en-US" smtClean="0"/>
              <a:pPr>
                <a:defRPr/>
              </a:pPr>
              <a:t>155</a:t>
            </a:fld>
            <a:endParaRPr lang="en-US" smtClean="0"/>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8680586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023576" y="9059054"/>
            <a:ext cx="676988" cy="248472"/>
          </a:xfrm>
          <a:noFill/>
        </p:spPr>
        <p:txBody>
          <a:bodyPr/>
          <a:lstStyle/>
          <a:p>
            <a:pPr defTabSz="928787"/>
            <a:fld id="{5D11E945-B2AB-401C-B79F-AAE9AF6B9630}" type="slidenum">
              <a:rPr lang="en-US" smtClean="0"/>
              <a:pPr defTabSz="928787"/>
              <a:t>14</a:t>
            </a:fld>
            <a:endParaRPr lang="en-US" dirty="0" smtClean="0"/>
          </a:p>
        </p:txBody>
      </p:sp>
      <p:sp>
        <p:nvSpPr>
          <p:cNvPr id="6147" name="Slide Image Placeholder 1"/>
          <p:cNvSpPr>
            <a:spLocks noGrp="1" noRot="1" noChangeAspect="1" noTextEdit="1"/>
          </p:cNvSpPr>
          <p:nvPr>
            <p:ph type="sldImg"/>
          </p:nvPr>
        </p:nvSpPr>
        <p:spPr>
          <a:xfrm>
            <a:off x="1033463" y="700088"/>
            <a:ext cx="4654550" cy="3490912"/>
          </a:xfrm>
          <a:ln w="12700"/>
        </p:spPr>
      </p:sp>
      <p:sp>
        <p:nvSpPr>
          <p:cNvPr id="6148" name="Notes Placeholder 2"/>
          <p:cNvSpPr>
            <a:spLocks noGrp="1"/>
          </p:cNvSpPr>
          <p:nvPr>
            <p:ph type="body" idx="1"/>
          </p:nvPr>
        </p:nvSpPr>
        <p:spPr>
          <a:xfrm>
            <a:off x="672719" y="4422468"/>
            <a:ext cx="5375653" cy="4187195"/>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1519338919"/>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txBox="1">
            <a:spLocks noGrp="1" noChangeArrowheads="1"/>
          </p:cNvSpPr>
          <p:nvPr/>
        </p:nvSpPr>
        <p:spPr bwMode="auto">
          <a:xfrm>
            <a:off x="3029065" y="8802998"/>
            <a:ext cx="678217" cy="244895"/>
          </a:xfrm>
          <a:prstGeom prst="rect">
            <a:avLst/>
          </a:prstGeom>
          <a:noFill/>
          <a:ln w="9525">
            <a:noFill/>
            <a:miter lim="800000"/>
            <a:headEnd/>
            <a:tailEnd/>
          </a:ln>
        </p:spPr>
        <p:txBody>
          <a:bodyPr lIns="44923" tIns="45522" rIns="44923" bIns="45522" anchor="b">
            <a:spAutoFit/>
          </a:bodyPr>
          <a:lstStyle/>
          <a:p>
            <a:pPr algn="ctr" defTabSz="910832"/>
            <a:fld id="{2B7B4AF2-885E-4590-9F62-EC63C2F56F96}" type="slidenum">
              <a:rPr lang="en-US" sz="1000"/>
              <a:pPr algn="ctr" defTabSz="910832"/>
              <a:t>156</a:t>
            </a:fld>
            <a:endParaRPr lang="en-US" sz="100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endParaRPr lang="en-US" sz="2300" dirty="0"/>
          </a:p>
        </p:txBody>
      </p:sp>
    </p:spTree>
    <p:extLst>
      <p:ext uri="{BB962C8B-B14F-4D97-AF65-F5344CB8AC3E}">
        <p14:creationId xmlns:p14="http://schemas.microsoft.com/office/powerpoint/2010/main" val="4012617481"/>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52136" y="8988116"/>
            <a:ext cx="709310" cy="246380"/>
          </a:xfrm>
        </p:spPr>
        <p:txBody>
          <a:bodyPr/>
          <a:lstStyle/>
          <a:p>
            <a:pPr defTabSz="928688">
              <a:defRPr/>
            </a:pPr>
            <a:fld id="{30B1B221-73F5-4062-9EC5-65201ECCFD86}" type="slidenum">
              <a:rPr lang="en-US" smtClean="0"/>
              <a:pPr defTabSz="928688">
                <a:defRPr/>
              </a:pPr>
              <a:t>157</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4060159718"/>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27537" y="8799760"/>
            <a:ext cx="681271" cy="248133"/>
          </a:xfrm>
        </p:spPr>
        <p:txBody>
          <a:bodyPr/>
          <a:lstStyle/>
          <a:p>
            <a:pPr defTabSz="909278">
              <a:defRPr/>
            </a:pPr>
            <a:fld id="{30B1B221-73F5-4062-9EC5-65201ECCFD86}" type="slidenum">
              <a:rPr lang="en-US" smtClean="0"/>
              <a:pPr defTabSz="909278">
                <a:defRPr/>
              </a:pPr>
              <a:t>158</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300" dirty="0"/>
          </a:p>
        </p:txBody>
      </p:sp>
    </p:spTree>
    <p:extLst>
      <p:ext uri="{BB962C8B-B14F-4D97-AF65-F5344CB8AC3E}">
        <p14:creationId xmlns:p14="http://schemas.microsoft.com/office/powerpoint/2010/main" val="559700756"/>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89207" y="9000412"/>
            <a:ext cx="695150" cy="246717"/>
          </a:xfrm>
        </p:spPr>
        <p:txBody>
          <a:bodyPr/>
          <a:lstStyle/>
          <a:p>
            <a:pPr defTabSz="928688">
              <a:defRPr/>
            </a:pPr>
            <a:fld id="{30B1B221-73F5-4062-9EC5-65201ECCFD86}" type="slidenum">
              <a:rPr lang="en-US" smtClean="0"/>
              <a:pPr defTabSz="928688">
                <a:defRPr/>
              </a:pPr>
              <a:t>159</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4226087116"/>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ln/>
        </p:spPr>
        <p:txBody>
          <a:bodyPr/>
          <a:lstStyle/>
          <a:p>
            <a:fld id="{8A0A6B39-CFCC-48C2-877B-BEDA2033B4AE}" type="slidenum">
              <a:rPr lang="en-US"/>
              <a:pPr/>
              <a:t>160</a:t>
            </a:fld>
            <a:endParaRPr lang="en-US"/>
          </a:p>
        </p:txBody>
      </p:sp>
      <p:sp>
        <p:nvSpPr>
          <p:cNvPr id="1937410" name="Rectangle 2"/>
          <p:cNvSpPr>
            <a:spLocks noGrp="1" noRot="1" noChangeAspect="1" noChangeArrowheads="1" noTextEdit="1"/>
          </p:cNvSpPr>
          <p:nvPr>
            <p:ph type="sldImg"/>
          </p:nvPr>
        </p:nvSpPr>
        <p:spPr>
          <a:ln/>
        </p:spPr>
      </p:sp>
      <p:sp>
        <p:nvSpPr>
          <p:cNvPr id="19374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367265369"/>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txBox="1">
            <a:spLocks noGrp="1" noChangeArrowheads="1"/>
          </p:cNvSpPr>
          <p:nvPr/>
        </p:nvSpPr>
        <p:spPr bwMode="auto">
          <a:xfrm>
            <a:off x="3029676" y="8803018"/>
            <a:ext cx="676988" cy="244877"/>
          </a:xfrm>
          <a:prstGeom prst="rect">
            <a:avLst/>
          </a:prstGeom>
          <a:noFill/>
          <a:ln w="9525">
            <a:noFill/>
            <a:miter lim="800000"/>
            <a:headEnd/>
            <a:tailEnd/>
          </a:ln>
        </p:spPr>
        <p:txBody>
          <a:bodyPr lIns="44913" tIns="45513" rIns="44913" bIns="45513" anchor="b">
            <a:spAutoFit/>
          </a:bodyPr>
          <a:lstStyle/>
          <a:p>
            <a:pPr algn="ctr" defTabSz="909375"/>
            <a:fld id="{E7F16FBB-7AEE-4DA5-B0F2-DB9341F37734}" type="slidenum">
              <a:rPr lang="en-US" sz="1000"/>
              <a:pPr algn="ctr" defTabSz="909375"/>
              <a:t>161</a:t>
            </a:fld>
            <a:endParaRPr lang="en-US" sz="1000" dirty="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lIns="45089" tIns="45089" rIns="45089" bIns="45089"/>
          <a:lstStyle/>
          <a:p>
            <a:endParaRPr lang="en-US" smtClean="0"/>
          </a:p>
        </p:txBody>
      </p:sp>
    </p:spTree>
    <p:extLst>
      <p:ext uri="{BB962C8B-B14F-4D97-AF65-F5344CB8AC3E}">
        <p14:creationId xmlns:p14="http://schemas.microsoft.com/office/powerpoint/2010/main" val="1802120724"/>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p:cNvSpPr>
            <a:spLocks noGrp="1" noChangeArrowheads="1"/>
          </p:cNvSpPr>
          <p:nvPr>
            <p:ph type="sldNum" sz="quarter" idx="5"/>
          </p:nvPr>
        </p:nvSpPr>
        <p:spPr>
          <a:xfrm>
            <a:off x="3090766" y="9000412"/>
            <a:ext cx="692032" cy="246717"/>
          </a:xfrm>
        </p:spPr>
        <p:txBody>
          <a:bodyPr/>
          <a:lstStyle/>
          <a:p>
            <a:pPr>
              <a:defRPr/>
            </a:pPr>
            <a:fld id="{B70BCC09-4ABA-4E3E-8ED2-5282800C71F0}" type="slidenum">
              <a:rPr lang="en-US" smtClean="0"/>
              <a:pPr>
                <a:defRPr/>
              </a:pPr>
              <a:t>162</a:t>
            </a:fld>
            <a:endParaRPr lang="en-US" smtClean="0"/>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862585106"/>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cs typeface="Arial" panose="020B0604020202020204" pitchFamily="34" charset="0"/>
              </a:defRPr>
            </a:lvl1pPr>
            <a:lvl2pPr marL="742950" indent="-285750" defTabSz="930275">
              <a:defRPr>
                <a:solidFill>
                  <a:schemeClr val="tx1"/>
                </a:solidFill>
                <a:latin typeface="Arial" panose="020B0604020202020204" pitchFamily="34" charset="0"/>
                <a:cs typeface="Arial" panose="020B0604020202020204" pitchFamily="34" charset="0"/>
              </a:defRPr>
            </a:lvl2pPr>
            <a:lvl3pPr marL="1143000" indent="-228600" defTabSz="930275">
              <a:defRPr>
                <a:solidFill>
                  <a:schemeClr val="tx1"/>
                </a:solidFill>
                <a:latin typeface="Arial" panose="020B0604020202020204" pitchFamily="34" charset="0"/>
                <a:cs typeface="Arial" panose="020B0604020202020204" pitchFamily="34" charset="0"/>
              </a:defRPr>
            </a:lvl3pPr>
            <a:lvl4pPr marL="1600200" indent="-228600" defTabSz="930275">
              <a:defRPr>
                <a:solidFill>
                  <a:schemeClr val="tx1"/>
                </a:solidFill>
                <a:latin typeface="Arial" panose="020B0604020202020204" pitchFamily="34" charset="0"/>
                <a:cs typeface="Arial" panose="020B0604020202020204" pitchFamily="34" charset="0"/>
              </a:defRPr>
            </a:lvl4pPr>
            <a:lvl5pPr marL="2057400" indent="-228600" defTabSz="930275">
              <a:defRPr>
                <a:solidFill>
                  <a:schemeClr val="tx1"/>
                </a:solidFill>
                <a:latin typeface="Arial" panose="020B0604020202020204" pitchFamily="34" charset="0"/>
                <a:cs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B883BD4-5489-4C3D-9B47-9DFB43E02C4A}" type="slidenum">
              <a:rPr lang="en-US" altLang="en-US" smtClean="0"/>
              <a:pPr/>
              <a:t>163</a:t>
            </a:fld>
            <a:endParaRPr lang="en-US" altLang="en-US" smtClean="0"/>
          </a:p>
        </p:txBody>
      </p:sp>
      <p:sp>
        <p:nvSpPr>
          <p:cNvPr id="1064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5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608253882"/>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3"/>
          <p:cNvSpPr txBox="1">
            <a:spLocks noGrp="1" noChangeArrowheads="1"/>
          </p:cNvSpPr>
          <p:nvPr/>
        </p:nvSpPr>
        <p:spPr bwMode="auto">
          <a:xfrm>
            <a:off x="3154363" y="9047163"/>
            <a:ext cx="704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56" tIns="46569" rIns="45956" bIns="46569" anchor="b">
            <a:spAutoFit/>
          </a:bodyPr>
          <a:lstStyle>
            <a:lvl1pPr defTabSz="930275">
              <a:defRPr>
                <a:solidFill>
                  <a:schemeClr val="tx1"/>
                </a:solidFill>
                <a:latin typeface="Arial" panose="020B0604020202020204" pitchFamily="34" charset="0"/>
                <a:cs typeface="Arial" panose="020B0604020202020204" pitchFamily="34" charset="0"/>
              </a:defRPr>
            </a:lvl1pPr>
            <a:lvl2pPr marL="742950" indent="-285750" defTabSz="930275">
              <a:defRPr>
                <a:solidFill>
                  <a:schemeClr val="tx1"/>
                </a:solidFill>
                <a:latin typeface="Arial" panose="020B0604020202020204" pitchFamily="34" charset="0"/>
                <a:cs typeface="Arial" panose="020B0604020202020204" pitchFamily="34" charset="0"/>
              </a:defRPr>
            </a:lvl2pPr>
            <a:lvl3pPr marL="1143000" indent="-228600" defTabSz="930275">
              <a:defRPr>
                <a:solidFill>
                  <a:schemeClr val="tx1"/>
                </a:solidFill>
                <a:latin typeface="Arial" panose="020B0604020202020204" pitchFamily="34" charset="0"/>
                <a:cs typeface="Arial" panose="020B0604020202020204" pitchFamily="34" charset="0"/>
              </a:defRPr>
            </a:lvl3pPr>
            <a:lvl4pPr marL="1600200" indent="-228600" defTabSz="930275">
              <a:defRPr>
                <a:solidFill>
                  <a:schemeClr val="tx1"/>
                </a:solidFill>
                <a:latin typeface="Arial" panose="020B0604020202020204" pitchFamily="34" charset="0"/>
                <a:cs typeface="Arial" panose="020B0604020202020204" pitchFamily="34" charset="0"/>
              </a:defRPr>
            </a:lvl4pPr>
            <a:lvl5pPr marL="2057400" indent="-228600" defTabSz="930275">
              <a:defRPr>
                <a:solidFill>
                  <a:schemeClr val="tx1"/>
                </a:solidFill>
                <a:latin typeface="Arial" panose="020B0604020202020204" pitchFamily="34" charset="0"/>
                <a:cs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fld id="{403AC042-86DD-405C-8C62-AFB3A76239F0}" type="slidenum">
              <a:rPr lang="en-US" altLang="en-US" sz="1000"/>
              <a:pPr algn="ctr"/>
              <a:t>164</a:t>
            </a:fld>
            <a:endParaRPr lang="en-US" altLang="en-US" sz="1000"/>
          </a:p>
        </p:txBody>
      </p:sp>
      <p:sp>
        <p:nvSpPr>
          <p:cNvPr id="983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1427595456"/>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sldNum" sz="quarter" idx="5"/>
          </p:nvPr>
        </p:nvSpPr>
        <p:spPr>
          <a:noFill/>
        </p:spPr>
        <p:txBody>
          <a:bodyPr/>
          <a:lstStyle/>
          <a:p>
            <a:pPr defTabSz="930193"/>
            <a:fld id="{AEA7B339-6DD4-4927-829F-3B6BA8195CD1}" type="slidenum">
              <a:rPr lang="en-US" smtClean="0">
                <a:solidFill>
                  <a:srgbClr val="000000"/>
                </a:solidFill>
              </a:rPr>
              <a:pPr defTabSz="930193"/>
              <a:t>165</a:t>
            </a:fld>
            <a:endParaRPr lang="en-US" dirty="0" smtClean="0">
              <a:solidFill>
                <a:srgbClr val="000000"/>
              </a:solidFill>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871245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023576" y="9059054"/>
            <a:ext cx="676988" cy="248472"/>
          </a:xfrm>
          <a:noFill/>
        </p:spPr>
        <p:txBody>
          <a:bodyPr/>
          <a:lstStyle/>
          <a:p>
            <a:pPr defTabSz="928787"/>
            <a:fld id="{CD578EAB-D2FC-49DD-9D39-674CBBC01DF6}" type="slidenum">
              <a:rPr lang="en-US" smtClean="0"/>
              <a:pPr defTabSz="928787"/>
              <a:t>15</a:t>
            </a:fld>
            <a:endParaRPr lang="en-US" dirty="0" smtClean="0"/>
          </a:p>
        </p:txBody>
      </p:sp>
      <p:sp>
        <p:nvSpPr>
          <p:cNvPr id="7171" name="Slide Image Placeholder 1"/>
          <p:cNvSpPr>
            <a:spLocks noGrp="1" noRot="1" noChangeAspect="1" noTextEdit="1"/>
          </p:cNvSpPr>
          <p:nvPr>
            <p:ph type="sldImg"/>
          </p:nvPr>
        </p:nvSpPr>
        <p:spPr>
          <a:xfrm>
            <a:off x="1033463" y="700088"/>
            <a:ext cx="4654550" cy="3490912"/>
          </a:xfrm>
          <a:ln w="12700"/>
        </p:spPr>
      </p:sp>
      <p:sp>
        <p:nvSpPr>
          <p:cNvPr id="7172" name="Notes Placeholder 2"/>
          <p:cNvSpPr>
            <a:spLocks noGrp="1"/>
          </p:cNvSpPr>
          <p:nvPr>
            <p:ph type="body" idx="1"/>
          </p:nvPr>
        </p:nvSpPr>
        <p:spPr>
          <a:xfrm>
            <a:off x="672719" y="4422468"/>
            <a:ext cx="5375653" cy="4187195"/>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1014952456"/>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3"/>
          <p:cNvSpPr txBox="1">
            <a:spLocks noGrp="1" noChangeArrowheads="1"/>
          </p:cNvSpPr>
          <p:nvPr/>
        </p:nvSpPr>
        <p:spPr bwMode="auto">
          <a:xfrm>
            <a:off x="3154363" y="9047163"/>
            <a:ext cx="704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56" tIns="46569" rIns="45956" bIns="46569" anchor="b">
            <a:spAutoFit/>
          </a:bodyPr>
          <a:lstStyle>
            <a:lvl1pPr defTabSz="930275">
              <a:spcBef>
                <a:spcPct val="30000"/>
              </a:spcBef>
              <a:defRPr sz="1200">
                <a:solidFill>
                  <a:schemeClr val="tx1"/>
                </a:solidFill>
                <a:latin typeface="Calibri" panose="020F0502020204030204" pitchFamily="34" charset="0"/>
              </a:defRPr>
            </a:lvl1pPr>
            <a:lvl2pPr marL="742950" indent="-285750" defTabSz="930275">
              <a:spcBef>
                <a:spcPct val="30000"/>
              </a:spcBef>
              <a:defRPr sz="1200">
                <a:solidFill>
                  <a:schemeClr val="tx1"/>
                </a:solidFill>
                <a:latin typeface="Calibri" panose="020F0502020204030204" pitchFamily="34" charset="0"/>
              </a:defRPr>
            </a:lvl2pPr>
            <a:lvl3pPr marL="1143000" indent="-228600" defTabSz="930275">
              <a:spcBef>
                <a:spcPct val="30000"/>
              </a:spcBef>
              <a:defRPr sz="1200">
                <a:solidFill>
                  <a:schemeClr val="tx1"/>
                </a:solidFill>
                <a:latin typeface="Calibri" panose="020F0502020204030204" pitchFamily="34" charset="0"/>
              </a:defRPr>
            </a:lvl3pPr>
            <a:lvl4pPr marL="1600200" indent="-228600" defTabSz="930275">
              <a:spcBef>
                <a:spcPct val="30000"/>
              </a:spcBef>
              <a:defRPr sz="1200">
                <a:solidFill>
                  <a:schemeClr val="tx1"/>
                </a:solidFill>
                <a:latin typeface="Calibri" panose="020F0502020204030204" pitchFamily="34" charset="0"/>
              </a:defRPr>
            </a:lvl4pPr>
            <a:lvl5pPr marL="2057400" indent="-228600" defTabSz="930275">
              <a:spcBef>
                <a:spcPct val="30000"/>
              </a:spcBef>
              <a:defRPr sz="1200">
                <a:solidFill>
                  <a:schemeClr val="tx1"/>
                </a:solidFill>
                <a:latin typeface="Calibri" panose="020F0502020204030204" pitchFamily="34" charset="0"/>
              </a:defRPr>
            </a:lvl5pPr>
            <a:lvl6pPr marL="2514600" indent="-228600" defTabSz="93027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027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027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0275" eaLnBrk="0" fontAlgn="base" hangingPunct="0">
              <a:spcBef>
                <a:spcPct val="30000"/>
              </a:spcBef>
              <a:spcAft>
                <a:spcPct val="0"/>
              </a:spcAft>
              <a:defRPr sz="1200">
                <a:solidFill>
                  <a:schemeClr val="tx1"/>
                </a:solidFill>
                <a:latin typeface="Calibri" panose="020F0502020204030204" pitchFamily="34" charset="0"/>
              </a:defRPr>
            </a:lvl9pPr>
          </a:lstStyle>
          <a:p>
            <a:pPr algn="ctr" eaLnBrk="1" hangingPunct="1">
              <a:spcBef>
                <a:spcPct val="0"/>
              </a:spcBef>
            </a:pPr>
            <a:fld id="{91D0600E-F83F-4247-A8E5-4562B523541F}" type="slidenum">
              <a:rPr lang="en-US" altLang="en-US" sz="1000">
                <a:latin typeface="Arial" panose="020B0604020202020204" pitchFamily="34" charset="0"/>
              </a:rPr>
              <a:pPr algn="ctr" eaLnBrk="1" hangingPunct="1">
                <a:spcBef>
                  <a:spcPct val="0"/>
                </a:spcBef>
              </a:pPr>
              <a:t>166</a:t>
            </a:fld>
            <a:endParaRPr lang="en-US" altLang="en-US" sz="1000">
              <a:latin typeface="Arial" panose="020B0604020202020204" pitchFamily="34" charset="0"/>
            </a:endParaRPr>
          </a:p>
        </p:txBody>
      </p:sp>
      <p:sp>
        <p:nvSpPr>
          <p:cNvPr id="1085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1332030729"/>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txBox="1">
            <a:spLocks noGrp="1" noChangeArrowheads="1"/>
          </p:cNvSpPr>
          <p:nvPr/>
        </p:nvSpPr>
        <p:spPr bwMode="auto">
          <a:xfrm>
            <a:off x="3029980" y="8802860"/>
            <a:ext cx="676446" cy="245034"/>
          </a:xfrm>
          <a:prstGeom prst="rect">
            <a:avLst/>
          </a:prstGeom>
          <a:noFill/>
          <a:ln w="9525">
            <a:noFill/>
            <a:miter lim="800000"/>
            <a:headEnd/>
            <a:tailEnd/>
          </a:ln>
        </p:spPr>
        <p:txBody>
          <a:bodyPr lIns="44991" tIns="45591" rIns="44991" bIns="45591" anchor="b">
            <a:spAutoFit/>
          </a:bodyPr>
          <a:lstStyle/>
          <a:p>
            <a:pPr algn="ctr" defTabSz="912387"/>
            <a:fld id="{47C89156-2F8B-41D7-B79C-F708654623FD}" type="slidenum">
              <a:rPr lang="en-US" sz="1000"/>
              <a:pPr algn="ctr" defTabSz="912387"/>
              <a:t>167</a:t>
            </a:fld>
            <a:endParaRPr lang="en-US" sz="10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lIns="45166" tIns="45166" rIns="45166" bIns="45166"/>
          <a:lstStyle/>
          <a:p>
            <a:endParaRPr lang="en-US" smtClean="0"/>
          </a:p>
        </p:txBody>
      </p:sp>
    </p:spTree>
    <p:extLst>
      <p:ext uri="{BB962C8B-B14F-4D97-AF65-F5344CB8AC3E}">
        <p14:creationId xmlns:p14="http://schemas.microsoft.com/office/powerpoint/2010/main" val="810788452"/>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
          <p:cNvSpPr>
            <a:spLocks noGrp="1" noChangeArrowheads="1"/>
          </p:cNvSpPr>
          <p:nvPr>
            <p:ph type="sldNum" sz="quarter" idx="5"/>
          </p:nvPr>
        </p:nvSpPr>
        <p:spPr/>
        <p:txBody>
          <a:bodyPr/>
          <a:lstStyle/>
          <a:p>
            <a:pPr>
              <a:defRPr/>
            </a:pPr>
            <a:fld id="{6B63DA4F-B002-47BE-9AEC-705672FE9F1E}" type="slidenum">
              <a:rPr lang="en-US" smtClean="0"/>
              <a:pPr>
                <a:defRPr/>
              </a:pPr>
              <a:t>168</a:t>
            </a:fld>
            <a:endParaRPr lang="en-US" smtClean="0"/>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967214896"/>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153726" y="9046822"/>
            <a:ext cx="706129" cy="247989"/>
          </a:xfrm>
          <a:prstGeom prst="rect">
            <a:avLst/>
          </a:prstGeom>
          <a:noFill/>
          <a:ln w="9525">
            <a:noFill/>
            <a:miter lim="800000"/>
            <a:headEnd/>
            <a:tailEnd/>
          </a:ln>
        </p:spPr>
        <p:txBody>
          <a:bodyPr lIns="45946" tIns="46559" rIns="45946" bIns="46559" anchor="b">
            <a:spAutoFit/>
          </a:bodyPr>
          <a:lstStyle/>
          <a:p>
            <a:pPr algn="ctr" defTabSz="931670" fontAlgn="base">
              <a:spcBef>
                <a:spcPct val="0"/>
              </a:spcBef>
              <a:spcAft>
                <a:spcPct val="0"/>
              </a:spcAft>
            </a:pPr>
            <a:fld id="{E9565180-8486-4D0E-8C23-611864437D81}" type="slidenum">
              <a:rPr lang="en-US" sz="1000">
                <a:solidFill>
                  <a:srgbClr val="000000"/>
                </a:solidFill>
                <a:latin typeface="Arial" charset="0"/>
                <a:cs typeface="Arial" charset="0"/>
              </a:rPr>
              <a:pPr algn="ctr" defTabSz="931670" fontAlgn="base">
                <a:spcBef>
                  <a:spcPct val="0"/>
                </a:spcBef>
                <a:spcAft>
                  <a:spcPct val="0"/>
                </a:spcAft>
              </a:pPr>
              <a:t>171</a:t>
            </a:fld>
            <a:endParaRPr lang="en-US" sz="1000">
              <a:solidFill>
                <a:srgbClr val="000000"/>
              </a:solidFill>
              <a:latin typeface="Arial" charset="0"/>
              <a:cs typeface="Arial" charset="0"/>
            </a:endParaRPr>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6125" tIns="46125" rIns="46125" bIns="46125"/>
          <a:lstStyle/>
          <a:p>
            <a:endParaRPr lang="en-US" smtClean="0"/>
          </a:p>
        </p:txBody>
      </p:sp>
    </p:spTree>
    <p:extLst>
      <p:ext uri="{BB962C8B-B14F-4D97-AF65-F5344CB8AC3E}">
        <p14:creationId xmlns:p14="http://schemas.microsoft.com/office/powerpoint/2010/main" val="3149767292"/>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
          <p:cNvSpPr>
            <a:spLocks noGrp="1" noChangeArrowheads="1"/>
          </p:cNvSpPr>
          <p:nvPr>
            <p:ph type="sldNum" sz="quarter" idx="5"/>
          </p:nvPr>
        </p:nvSpPr>
        <p:spPr/>
        <p:txBody>
          <a:bodyPr/>
          <a:lstStyle/>
          <a:p>
            <a:pPr>
              <a:defRPr/>
            </a:pPr>
            <a:fld id="{6B63DA4F-B002-47BE-9AEC-705672FE9F1E}" type="slidenum">
              <a:rPr lang="en-US" smtClean="0"/>
              <a:pPr>
                <a:defRPr/>
              </a:pPr>
              <a:t>172</a:t>
            </a:fld>
            <a:endParaRPr lang="en-US" smtClean="0"/>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824978420"/>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776859254"/>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27537" y="8799760"/>
            <a:ext cx="681271" cy="248133"/>
          </a:xfrm>
        </p:spPr>
        <p:txBody>
          <a:bodyPr/>
          <a:lstStyle/>
          <a:p>
            <a:pPr defTabSz="909278">
              <a:defRPr/>
            </a:pPr>
            <a:fld id="{30B1B221-73F5-4062-9EC5-65201ECCFD86}" type="slidenum">
              <a:rPr lang="en-US" smtClean="0"/>
              <a:pPr defTabSz="909278">
                <a:defRPr/>
              </a:pPr>
              <a:t>174</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300" dirty="0"/>
          </a:p>
        </p:txBody>
      </p:sp>
    </p:spTree>
    <p:extLst>
      <p:ext uri="{BB962C8B-B14F-4D97-AF65-F5344CB8AC3E}">
        <p14:creationId xmlns:p14="http://schemas.microsoft.com/office/powerpoint/2010/main" val="1457912068"/>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3"/>
          <p:cNvSpPr>
            <a:spLocks noGrp="1" noChangeArrowheads="1"/>
          </p:cNvSpPr>
          <p:nvPr>
            <p:ph type="sldNum" sz="quarter" idx="5"/>
          </p:nvPr>
        </p:nvSpPr>
        <p:spPr>
          <a:xfrm>
            <a:off x="3090766" y="9000412"/>
            <a:ext cx="692032" cy="246717"/>
          </a:xfrm>
        </p:spPr>
        <p:txBody>
          <a:bodyPr/>
          <a:lstStyle/>
          <a:p>
            <a:pPr>
              <a:defRPr/>
            </a:pPr>
            <a:fld id="{922E83D1-EE4F-414B-BA5F-15D01CA178D1}" type="slidenum">
              <a:rPr lang="en-US" smtClean="0"/>
              <a:pPr>
                <a:defRPr/>
              </a:pPr>
              <a:t>175</a:t>
            </a:fld>
            <a:endParaRPr lang="en-US" smtClean="0"/>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310482592"/>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txBox="1">
            <a:spLocks noGrp="1" noChangeArrowheads="1"/>
          </p:cNvSpPr>
          <p:nvPr/>
        </p:nvSpPr>
        <p:spPr bwMode="auto">
          <a:xfrm>
            <a:off x="3024188" y="8848410"/>
            <a:ext cx="675761" cy="246139"/>
          </a:xfrm>
          <a:prstGeom prst="rect">
            <a:avLst/>
          </a:prstGeom>
          <a:noFill/>
          <a:ln w="9525">
            <a:noFill/>
            <a:miter lim="800000"/>
            <a:headEnd/>
            <a:tailEnd/>
          </a:ln>
        </p:spPr>
        <p:txBody>
          <a:bodyPr lIns="44913" tIns="45513" rIns="44913" bIns="45513" anchor="b">
            <a:spAutoFit/>
          </a:bodyPr>
          <a:lstStyle/>
          <a:p>
            <a:pPr algn="ctr" defTabSz="909375"/>
            <a:fld id="{2F97931E-18E9-494E-8641-F6F22D608404}" type="slidenum">
              <a:rPr lang="en-US" sz="1000"/>
              <a:pPr algn="ctr" defTabSz="909375"/>
              <a:t>176</a:t>
            </a:fld>
            <a:endParaRPr lang="en-US" sz="1000" dirty="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lIns="45089" tIns="45089" rIns="45089" bIns="45089"/>
          <a:lstStyle/>
          <a:p>
            <a:endParaRPr lang="en-US" smtClean="0"/>
          </a:p>
        </p:txBody>
      </p:sp>
    </p:spTree>
    <p:extLst>
      <p:ext uri="{BB962C8B-B14F-4D97-AF65-F5344CB8AC3E}">
        <p14:creationId xmlns:p14="http://schemas.microsoft.com/office/powerpoint/2010/main" val="2952024015"/>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txBox="1">
            <a:spLocks noGrp="1" noChangeArrowheads="1"/>
          </p:cNvSpPr>
          <p:nvPr/>
        </p:nvSpPr>
        <p:spPr bwMode="auto">
          <a:xfrm>
            <a:off x="3029676" y="8803010"/>
            <a:ext cx="676988" cy="244885"/>
          </a:xfrm>
          <a:prstGeom prst="rect">
            <a:avLst/>
          </a:prstGeom>
          <a:noFill/>
          <a:ln w="9525">
            <a:noFill/>
            <a:miter lim="800000"/>
            <a:headEnd/>
            <a:tailEnd/>
          </a:ln>
        </p:spPr>
        <p:txBody>
          <a:bodyPr lIns="44918" tIns="45517" rIns="44918" bIns="45517" anchor="b">
            <a:spAutoFit/>
          </a:bodyPr>
          <a:lstStyle/>
          <a:p>
            <a:pPr algn="ctr" defTabSz="909375"/>
            <a:fld id="{E50E95F2-1135-4372-9204-625316A33F45}" type="slidenum">
              <a:rPr lang="en-US" sz="1000"/>
              <a:pPr algn="ctr" defTabSz="909375"/>
              <a:t>177</a:t>
            </a:fld>
            <a:endParaRPr lang="en-US" sz="1000" dirty="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6283068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16</a:t>
            </a:fld>
            <a:endParaRPr lang="en-US" smtClean="0"/>
          </a:p>
        </p:txBody>
      </p:sp>
    </p:spTree>
    <p:extLst>
      <p:ext uri="{BB962C8B-B14F-4D97-AF65-F5344CB8AC3E}">
        <p14:creationId xmlns:p14="http://schemas.microsoft.com/office/powerpoint/2010/main" val="1019126860"/>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txBox="1">
            <a:spLocks noGrp="1" noChangeArrowheads="1"/>
          </p:cNvSpPr>
          <p:nvPr/>
        </p:nvSpPr>
        <p:spPr bwMode="auto">
          <a:xfrm>
            <a:off x="3155950" y="9047163"/>
            <a:ext cx="701675" cy="247650"/>
          </a:xfrm>
          <a:prstGeom prst="rect">
            <a:avLst/>
          </a:prstGeom>
          <a:noFill/>
          <a:ln w="9525">
            <a:noFill/>
            <a:miter lim="800000"/>
            <a:headEnd/>
            <a:tailEnd/>
          </a:ln>
        </p:spPr>
        <p:txBody>
          <a:bodyPr lIns="46020" tIns="46634" rIns="46020" bIns="46634" anchor="b">
            <a:spAutoFit/>
          </a:bodyPr>
          <a:lstStyle/>
          <a:p>
            <a:pPr algn="ctr" defTabSz="931863" fontAlgn="base">
              <a:spcBef>
                <a:spcPct val="0"/>
              </a:spcBef>
              <a:spcAft>
                <a:spcPct val="0"/>
              </a:spcAft>
            </a:pPr>
            <a:fld id="{0EAA8C4A-BC29-40DC-9F9E-31DE45237C83}" type="slidenum">
              <a:rPr lang="en-US" sz="1000">
                <a:solidFill>
                  <a:srgbClr val="000000"/>
                </a:solidFill>
                <a:latin typeface="Arial" charset="0"/>
                <a:cs typeface="Arial" charset="0"/>
              </a:rPr>
              <a:pPr algn="ctr" defTabSz="931863" fontAlgn="base">
                <a:spcBef>
                  <a:spcPct val="0"/>
                </a:spcBef>
                <a:spcAft>
                  <a:spcPct val="0"/>
                </a:spcAft>
              </a:pPr>
              <a:t>178</a:t>
            </a:fld>
            <a:endParaRPr lang="en-US" sz="1000">
              <a:solidFill>
                <a:srgbClr val="000000"/>
              </a:solidFill>
              <a:latin typeface="Arial" charset="0"/>
              <a:cs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lIns="46199" tIns="46199" rIns="46199" bIns="46199"/>
          <a:lstStyle/>
          <a:p>
            <a:endParaRPr lang="en-US" smtClean="0"/>
          </a:p>
        </p:txBody>
      </p:sp>
    </p:spTree>
    <p:extLst>
      <p:ext uri="{BB962C8B-B14F-4D97-AF65-F5344CB8AC3E}">
        <p14:creationId xmlns:p14="http://schemas.microsoft.com/office/powerpoint/2010/main" val="285319851"/>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Slide Image Placeholder 1"/>
          <p:cNvSpPr>
            <a:spLocks noGrp="1" noRot="1" noChangeAspect="1" noTextEdit="1"/>
          </p:cNvSpPr>
          <p:nvPr>
            <p:ph type="sldImg"/>
          </p:nvPr>
        </p:nvSpPr>
        <p:spPr>
          <a:ln/>
        </p:spPr>
      </p:sp>
      <p:sp>
        <p:nvSpPr>
          <p:cNvPr id="270339" name="Notes Placeholder 2"/>
          <p:cNvSpPr>
            <a:spLocks noGrp="1"/>
          </p:cNvSpPr>
          <p:nvPr>
            <p:ph type="body" idx="1"/>
          </p:nvPr>
        </p:nvSpPr>
        <p:spPr>
          <a:noFill/>
          <a:ln/>
        </p:spPr>
        <p:txBody>
          <a:bodyPr/>
          <a:lstStyle/>
          <a:p>
            <a:endParaRPr lang="en-US" sz="2400" dirty="0" smtClean="0"/>
          </a:p>
        </p:txBody>
      </p:sp>
      <p:sp>
        <p:nvSpPr>
          <p:cNvPr id="270340" name="Slide Number Placeholder 3"/>
          <p:cNvSpPr txBox="1">
            <a:spLocks noGrp="1"/>
          </p:cNvSpPr>
          <p:nvPr/>
        </p:nvSpPr>
        <p:spPr bwMode="auto">
          <a:xfrm>
            <a:off x="3092325" y="9000412"/>
            <a:ext cx="688915" cy="246717"/>
          </a:xfrm>
          <a:prstGeom prst="rect">
            <a:avLst/>
          </a:prstGeom>
          <a:noFill/>
          <a:ln w="9525">
            <a:noFill/>
            <a:miter lim="800000"/>
            <a:headEnd/>
            <a:tailEnd/>
          </a:ln>
        </p:spPr>
        <p:txBody>
          <a:bodyPr lIns="45956" tIns="46569" rIns="45956" bIns="46569" anchor="b">
            <a:spAutoFit/>
          </a:bodyPr>
          <a:lstStyle/>
          <a:p>
            <a:pPr algn="ctr" defTabSz="930275"/>
            <a:fld id="{15C28DB1-9D12-46D2-85EE-9083FA58BCE8}" type="slidenum">
              <a:rPr lang="en-US" sz="1000"/>
              <a:pPr algn="ctr" defTabSz="930275"/>
              <a:t>179</a:t>
            </a:fld>
            <a:endParaRPr lang="en-US" sz="1000"/>
          </a:p>
        </p:txBody>
      </p:sp>
    </p:spTree>
    <p:extLst>
      <p:ext uri="{BB962C8B-B14F-4D97-AF65-F5344CB8AC3E}">
        <p14:creationId xmlns:p14="http://schemas.microsoft.com/office/powerpoint/2010/main" val="758990631"/>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3"/>
          <p:cNvSpPr txBox="1">
            <a:spLocks noGrp="1" noChangeArrowheads="1"/>
          </p:cNvSpPr>
          <p:nvPr/>
        </p:nvSpPr>
        <p:spPr bwMode="auto">
          <a:xfrm>
            <a:off x="3297238" y="9047163"/>
            <a:ext cx="7334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020" tIns="46634" rIns="46020" bIns="46634" anchor="b">
            <a:spAutoFit/>
          </a:bodyPr>
          <a:lstStyle>
            <a:lvl1pPr defTabSz="931863">
              <a:defRPr>
                <a:solidFill>
                  <a:schemeClr val="tx1"/>
                </a:solidFill>
                <a:latin typeface="Arial" panose="020B0604020202020204" pitchFamily="34" charset="0"/>
                <a:cs typeface="Arial" panose="020B0604020202020204" pitchFamily="34" charset="0"/>
              </a:defRPr>
            </a:lvl1pPr>
            <a:lvl2pPr marL="742950" indent="-285750" defTabSz="931863">
              <a:defRPr>
                <a:solidFill>
                  <a:schemeClr val="tx1"/>
                </a:solidFill>
                <a:latin typeface="Arial" panose="020B0604020202020204" pitchFamily="34" charset="0"/>
                <a:cs typeface="Arial" panose="020B0604020202020204" pitchFamily="34" charset="0"/>
              </a:defRPr>
            </a:lvl2pPr>
            <a:lvl3pPr marL="1143000" indent="-228600" defTabSz="931863">
              <a:defRPr>
                <a:solidFill>
                  <a:schemeClr val="tx1"/>
                </a:solidFill>
                <a:latin typeface="Arial" panose="020B0604020202020204" pitchFamily="34" charset="0"/>
                <a:cs typeface="Arial" panose="020B0604020202020204" pitchFamily="34" charset="0"/>
              </a:defRPr>
            </a:lvl3pPr>
            <a:lvl4pPr marL="1600200" indent="-228600" defTabSz="931863">
              <a:defRPr>
                <a:solidFill>
                  <a:schemeClr val="tx1"/>
                </a:solidFill>
                <a:latin typeface="Arial" panose="020B0604020202020204" pitchFamily="34" charset="0"/>
                <a:cs typeface="Arial" panose="020B0604020202020204" pitchFamily="34" charset="0"/>
              </a:defRPr>
            </a:lvl4pPr>
            <a:lvl5pPr marL="2057400" indent="-228600" defTabSz="931863">
              <a:defRPr>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fld id="{2A2BE46A-DEFA-4888-8C84-6A4EA9F80C74}" type="slidenum">
              <a:rPr lang="en-US" altLang="en-US" sz="1000">
                <a:solidFill>
                  <a:srgbClr val="000000"/>
                </a:solidFill>
              </a:rPr>
              <a:pPr algn="ctr"/>
              <a:t>180</a:t>
            </a:fld>
            <a:endParaRPr lang="en-US" altLang="en-US" sz="1000">
              <a:solidFill>
                <a:srgbClr val="000000"/>
              </a:solidFill>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6199" tIns="46199" rIns="46199" bIns="46199"/>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621304109"/>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085167" y="9046822"/>
            <a:ext cx="690778" cy="247989"/>
          </a:xfrm>
        </p:spPr>
        <p:txBody>
          <a:bodyPr/>
          <a:lstStyle/>
          <a:p>
            <a:pPr>
              <a:defRPr/>
            </a:pPr>
            <a:fld id="{938F789B-0BA8-4A49-AFC3-8C639E029E1C}" type="slidenum">
              <a:rPr lang="en-US" smtClean="0"/>
              <a:pPr>
                <a:defRPr/>
              </a:pPr>
              <a:t>181</a:t>
            </a:fld>
            <a:endParaRPr lang="en-US" smtClean="0"/>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175006770"/>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Slide Image Placeholder 1"/>
          <p:cNvSpPr>
            <a:spLocks noGrp="1" noRot="1" noChangeAspect="1" noTextEdit="1"/>
          </p:cNvSpPr>
          <p:nvPr>
            <p:ph type="sldImg"/>
          </p:nvPr>
        </p:nvSpPr>
        <p:spPr bwMode="auto">
          <a:xfrm>
            <a:off x="1089025" y="701675"/>
            <a:ext cx="4668838" cy="3503613"/>
          </a:xfrm>
          <a:prstGeom prst="rect">
            <a:avLst/>
          </a:prstGeom>
          <a:noFill/>
          <a:ln w="12700">
            <a:solidFill>
              <a:srgbClr val="000000"/>
            </a:solidFill>
            <a:miter lim="800000"/>
            <a:headEnd/>
            <a:tailEnd/>
          </a:ln>
        </p:spPr>
      </p:sp>
      <p:sp>
        <p:nvSpPr>
          <p:cNvPr id="272387" name="Notes Placeholder 2"/>
          <p:cNvSpPr>
            <a:spLocks noGrp="1"/>
          </p:cNvSpPr>
          <p:nvPr>
            <p:ph type="body" idx="1"/>
          </p:nvPr>
        </p:nvSpPr>
        <p:spPr bwMode="auto">
          <a:xfrm>
            <a:off x="684715" y="4438882"/>
            <a:ext cx="5476150" cy="4203993"/>
          </a:xfrm>
          <a:prstGeom prst="rect">
            <a:avLst/>
          </a:prstGeom>
          <a:noFill/>
          <a:ln>
            <a:miter lim="800000"/>
            <a:headEnd/>
            <a:tailEnd/>
          </a:ln>
        </p:spPr>
        <p:txBody>
          <a:bodyPr lIns="91202" tIns="45601" rIns="91202" bIns="45601"/>
          <a:lstStyle/>
          <a:p>
            <a:endParaRPr lang="en-US" smtClean="0"/>
          </a:p>
        </p:txBody>
      </p:sp>
    </p:spTree>
    <p:extLst>
      <p:ext uri="{BB962C8B-B14F-4D97-AF65-F5344CB8AC3E}">
        <p14:creationId xmlns:p14="http://schemas.microsoft.com/office/powerpoint/2010/main" val="3677039812"/>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Slide Image Placeholder 1"/>
          <p:cNvSpPr>
            <a:spLocks noGrp="1" noRot="1" noChangeAspect="1" noTextEdit="1"/>
          </p:cNvSpPr>
          <p:nvPr>
            <p:ph type="sldImg"/>
          </p:nvPr>
        </p:nvSpPr>
        <p:spPr bwMode="auto">
          <a:xfrm>
            <a:off x="1089025" y="700088"/>
            <a:ext cx="4668838" cy="3503612"/>
          </a:xfrm>
          <a:prstGeom prst="rect">
            <a:avLst/>
          </a:prstGeom>
          <a:noFill/>
          <a:ln w="12700">
            <a:solidFill>
              <a:srgbClr val="000000"/>
            </a:solidFill>
            <a:miter lim="800000"/>
            <a:headEnd/>
            <a:tailEnd/>
          </a:ln>
        </p:spPr>
      </p:sp>
      <p:sp>
        <p:nvSpPr>
          <p:cNvPr id="273411" name="Notes Placeholder 2"/>
          <p:cNvSpPr>
            <a:spLocks noGrp="1"/>
          </p:cNvSpPr>
          <p:nvPr>
            <p:ph type="body" idx="1"/>
          </p:nvPr>
        </p:nvSpPr>
        <p:spPr bwMode="auto">
          <a:xfrm>
            <a:off x="684713" y="4438879"/>
            <a:ext cx="5477705" cy="4205590"/>
          </a:xfrm>
          <a:prstGeom prst="rect">
            <a:avLst/>
          </a:prstGeom>
          <a:noFill/>
          <a:ln>
            <a:miter lim="800000"/>
            <a:headEnd/>
            <a:tailEnd/>
          </a:ln>
        </p:spPr>
        <p:txBody>
          <a:bodyPr lIns="91202" tIns="45601" rIns="91202" bIns="45601"/>
          <a:lstStyle/>
          <a:p>
            <a:endParaRPr lang="en-US" smtClean="0"/>
          </a:p>
        </p:txBody>
      </p:sp>
    </p:spTree>
    <p:extLst>
      <p:ext uri="{BB962C8B-B14F-4D97-AF65-F5344CB8AC3E}">
        <p14:creationId xmlns:p14="http://schemas.microsoft.com/office/powerpoint/2010/main" val="1657816932"/>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3"/>
          <p:cNvSpPr>
            <a:spLocks noGrp="1" noChangeArrowheads="1"/>
          </p:cNvSpPr>
          <p:nvPr>
            <p:ph type="sldNum" sz="quarter" idx="5"/>
          </p:nvPr>
        </p:nvSpPr>
        <p:spPr/>
        <p:txBody>
          <a:bodyPr/>
          <a:lstStyle/>
          <a:p>
            <a:pPr>
              <a:defRPr/>
            </a:pPr>
            <a:fld id="{37A3E939-F1D0-41DA-A43F-F133257CB54E}" type="slidenum">
              <a:rPr lang="en-US" smtClean="0"/>
              <a:pPr>
                <a:defRPr/>
              </a:pPr>
              <a:t>184</a:t>
            </a:fld>
            <a:endParaRPr lang="en-US" smtClean="0"/>
          </a:p>
        </p:txBody>
      </p:sp>
      <p:sp>
        <p:nvSpPr>
          <p:cNvPr id="232451" name="Rectangle 2"/>
          <p:cNvSpPr>
            <a:spLocks noGrp="1" noRot="1" noChangeAspect="1" noChangeArrowheads="1" noTextEdit="1"/>
          </p:cNvSpPr>
          <p:nvPr>
            <p:ph type="sldImg"/>
          </p:nvPr>
        </p:nvSpPr>
        <p:spPr>
          <a:ln/>
        </p:spPr>
      </p:sp>
      <p:sp>
        <p:nvSpPr>
          <p:cNvPr id="23245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52179854"/>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2871079625"/>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xfrm>
            <a:off x="1177925" y="696913"/>
            <a:ext cx="4641850" cy="3481387"/>
          </a:xfrm>
          <a:ln w="12700"/>
        </p:spPr>
      </p:sp>
      <p:sp>
        <p:nvSpPr>
          <p:cNvPr id="22531" name="Notes Placeholder 2"/>
          <p:cNvSpPr>
            <a:spLocks noGrp="1"/>
          </p:cNvSpPr>
          <p:nvPr>
            <p:ph type="body" idx="1"/>
          </p:nvPr>
        </p:nvSpPr>
        <p:spPr>
          <a:xfrm>
            <a:off x="700088" y="4410075"/>
            <a:ext cx="5597525" cy="4176713"/>
          </a:xfrm>
          <a:noFill/>
          <a:ln/>
        </p:spPr>
        <p:txBody>
          <a:bodyPr/>
          <a:lstStyle/>
          <a:p>
            <a:pPr marL="0" indent="0"/>
            <a:endParaRPr lang="en-US" smtClean="0"/>
          </a:p>
        </p:txBody>
      </p:sp>
    </p:spTree>
    <p:extLst>
      <p:ext uri="{BB962C8B-B14F-4D97-AF65-F5344CB8AC3E}">
        <p14:creationId xmlns:p14="http://schemas.microsoft.com/office/powerpoint/2010/main" val="266223943"/>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0558557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pPr>
              <a:defRPr/>
            </a:pPr>
            <a:fld id="{8268D18C-0784-4943-AE98-17D8DF7C11EF}" type="slidenum">
              <a:rPr lang="en-US" smtClean="0"/>
              <a:pPr>
                <a:defRPr/>
              </a:pPr>
              <a:t>17</a:t>
            </a:fld>
            <a:endParaRPr lang="en-US" smtClean="0"/>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995457674"/>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696EFBEA-BE4A-43C4-9CFB-794915EB0AD3}" type="slidenum">
              <a:rPr lang="en-US" sz="1000"/>
              <a:pPr algn="ctr" defTabSz="930275"/>
              <a:t>188</a:t>
            </a:fld>
            <a:endParaRPr lang="en-US" sz="100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334856518"/>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sldNum" sz="quarter" idx="5"/>
          </p:nvPr>
        </p:nvSpPr>
        <p:spPr>
          <a:noFill/>
        </p:spPr>
        <p:txBody>
          <a:bodyPr/>
          <a:lstStyle/>
          <a:p>
            <a:fld id="{FB0B1E2D-9E3B-489B-B028-5CDAC6EDB195}" type="slidenum">
              <a:rPr lang="en-US" smtClean="0">
                <a:latin typeface="Arial" pitchFamily="34" charset="0"/>
              </a:rPr>
              <a:pPr/>
              <a:t>189</a:t>
            </a:fld>
            <a:endParaRPr lang="en-US" smtClean="0">
              <a:latin typeface="Arial" pitchFamily="34"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1406816870"/>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3"/>
          <p:cNvSpPr>
            <a:spLocks noGrp="1" noChangeArrowheads="1"/>
          </p:cNvSpPr>
          <p:nvPr>
            <p:ph type="sldNum" sz="quarter" idx="5"/>
          </p:nvPr>
        </p:nvSpPr>
        <p:spPr>
          <a:xfrm>
            <a:off x="3148013" y="9034319"/>
            <a:ext cx="704850" cy="247794"/>
          </a:xfrm>
        </p:spPr>
        <p:txBody>
          <a:bodyPr/>
          <a:lstStyle/>
          <a:p>
            <a:pPr>
              <a:defRPr/>
            </a:pPr>
            <a:fld id="{78F3FD33-A462-41AB-B8A6-0F318841DC05}" type="slidenum">
              <a:rPr lang="en-US" smtClean="0"/>
              <a:pPr>
                <a:defRPr/>
              </a:pPr>
              <a:t>190</a:t>
            </a:fld>
            <a:endParaRPr lang="en-US" smtClean="0"/>
          </a:p>
        </p:txBody>
      </p:sp>
      <p:sp>
        <p:nvSpPr>
          <p:cNvPr id="1996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968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4091248647"/>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sldNum" sz="quarter" idx="5"/>
          </p:nvPr>
        </p:nvSpPr>
        <p:spPr>
          <a:noFill/>
        </p:spPr>
        <p:txBody>
          <a:bodyPr/>
          <a:lstStyle/>
          <a:p>
            <a:fld id="{1E8907AF-ECD4-40B9-9116-15FC795F128B}" type="slidenum">
              <a:rPr lang="en-US" smtClean="0"/>
              <a:pPr/>
              <a:t>191</a:t>
            </a:fld>
            <a:endParaRPr 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88673760"/>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sldNum" sz="quarter" idx="5"/>
          </p:nvPr>
        </p:nvSpPr>
        <p:spPr>
          <a:noFill/>
        </p:spPr>
        <p:txBody>
          <a:bodyPr/>
          <a:lstStyle/>
          <a:p>
            <a:fld id="{7D52782D-D8FB-4276-8BCA-4B6DFFFC466F}" type="slidenum">
              <a:rPr lang="en-US" smtClean="0"/>
              <a:pPr/>
              <a:t>192</a:t>
            </a:fld>
            <a:endParaRPr lang="en-US"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138316013"/>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sldNum" sz="quarter" idx="5"/>
          </p:nvPr>
        </p:nvSpPr>
        <p:spPr>
          <a:noFill/>
        </p:spPr>
        <p:txBody>
          <a:bodyPr/>
          <a:lstStyle/>
          <a:p>
            <a:fld id="{41F90D1E-6612-49D3-8E45-35B4EC7F5382}" type="slidenum">
              <a:rPr lang="en-US" smtClean="0"/>
              <a:pPr/>
              <a:t>193</a:t>
            </a:fld>
            <a:endParaRPr lang="en-US"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259498909"/>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3"/>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4F8608A-FC54-41DF-94FA-4880815BCA81}" type="slidenum">
              <a:rPr lang="en-US" altLang="en-US" sz="1200">
                <a:solidFill>
                  <a:srgbClr val="000000"/>
                </a:solidFill>
              </a:rPr>
              <a:pPr/>
              <a:t>194</a:t>
            </a:fld>
            <a:endParaRPr lang="en-US" altLang="en-US" sz="1200">
              <a:solidFill>
                <a:srgbClr val="000000"/>
              </a:solidFill>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813501960"/>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
        <p:nvSpPr>
          <p:cNvPr id="63492" name="Slide Number Placeholder 3"/>
          <p:cNvSpPr>
            <a:spLocks noGrp="1"/>
          </p:cNvSpPr>
          <p:nvPr>
            <p:ph type="sldNum" sz="quarter" idx="5"/>
          </p:nvPr>
        </p:nvSpPr>
        <p:spPr>
          <a:xfrm>
            <a:off x="3084513" y="8897938"/>
            <a:ext cx="692150" cy="2444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B6B82E3-76B4-48FE-93E9-6704F7EE8B30}" type="slidenum">
              <a:rPr lang="en-US" altLang="en-US" sz="1200">
                <a:solidFill>
                  <a:srgbClr val="000000"/>
                </a:solidFill>
              </a:rPr>
              <a:pPr/>
              <a:t>195</a:t>
            </a:fld>
            <a:endParaRPr lang="en-US" altLang="en-US" sz="1200">
              <a:solidFill>
                <a:srgbClr val="000000"/>
              </a:solidFill>
            </a:endParaRPr>
          </a:p>
        </p:txBody>
      </p:sp>
    </p:spTree>
    <p:extLst>
      <p:ext uri="{BB962C8B-B14F-4D97-AF65-F5344CB8AC3E}">
        <p14:creationId xmlns:p14="http://schemas.microsoft.com/office/powerpoint/2010/main" val="3071073569"/>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3"/>
          <p:cNvSpPr>
            <a:spLocks noGrp="1" noChangeArrowheads="1"/>
          </p:cNvSpPr>
          <p:nvPr>
            <p:ph type="sldNum" sz="quarter" idx="5"/>
          </p:nvPr>
        </p:nvSpPr>
        <p:spPr>
          <a:noFill/>
        </p:spPr>
        <p:txBody>
          <a:bodyPr/>
          <a:lstStyle/>
          <a:p>
            <a:fld id="{7A8646BB-B319-4F75-911D-7DF8CB868F04}" type="slidenum">
              <a:rPr lang="en-US" smtClean="0"/>
              <a:pPr/>
              <a:t>196</a:t>
            </a:fld>
            <a:endParaRPr lang="en-US" smtClean="0"/>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740729314"/>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696EFBEA-BE4A-43C4-9CFB-794915EB0AD3}" type="slidenum">
              <a:rPr lang="en-US" sz="1000"/>
              <a:pPr algn="ctr" defTabSz="930275"/>
              <a:t>197</a:t>
            </a:fld>
            <a:endParaRPr lang="en-US" sz="100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2615580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4209729654"/>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E2388F25-A923-4A4E-AB16-B302A7DF49FF}" type="slidenum">
              <a:rPr lang="en-US" sz="1000"/>
              <a:pPr algn="ctr" defTabSz="930275"/>
              <a:t>198</a:t>
            </a:fld>
            <a:endParaRPr lang="en-US" sz="100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535394463"/>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1928FACB-ED7E-46B8-A268-D2561AFE61F3}" type="slidenum">
              <a:rPr lang="en-US" sz="1000"/>
              <a:pPr algn="ctr" defTabSz="930275"/>
              <a:t>199</a:t>
            </a:fld>
            <a:endParaRPr lang="en-US" sz="100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08679707"/>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837B28BE-F9DF-414B-BB2D-1B0C676A3EA5}" type="slidenum">
              <a:rPr lang="en-US" sz="1000"/>
              <a:pPr algn="ctr" defTabSz="930275"/>
              <a:t>200</a:t>
            </a:fld>
            <a:endParaRPr lang="en-US" sz="10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219565350"/>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sldNum" sz="quarter" idx="5"/>
          </p:nvPr>
        </p:nvSpPr>
        <p:spPr>
          <a:noFill/>
        </p:spPr>
        <p:txBody>
          <a:bodyPr/>
          <a:lstStyle/>
          <a:p>
            <a:fld id="{7C73AA56-5CFC-42E2-9A3E-F0742FD87C1D}" type="slidenum">
              <a:rPr lang="en-US" smtClean="0"/>
              <a:pPr/>
              <a:t>201</a:t>
            </a:fld>
            <a:endParaRPr 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624084176"/>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p:txBody>
          <a:bodyPr/>
          <a:lstStyle/>
          <a:p>
            <a:pPr>
              <a:defRPr/>
            </a:pPr>
            <a:fld id="{1A3C7605-3122-4090-8F86-E7A576852043}" type="slidenum">
              <a:rPr lang="en-US" smtClean="0"/>
              <a:pPr>
                <a:defRPr/>
              </a:pPr>
              <a:t>202</a:t>
            </a:fld>
            <a:endParaRPr lang="en-US" smtClean="0"/>
          </a:p>
        </p:txBody>
      </p:sp>
      <p:sp>
        <p:nvSpPr>
          <p:cNvPr id="241667" name="Rectangle 2"/>
          <p:cNvSpPr>
            <a:spLocks noGrp="1" noRot="1" noChangeAspect="1" noChangeArrowheads="1" noTextEdit="1"/>
          </p:cNvSpPr>
          <p:nvPr>
            <p:ph type="sldImg"/>
          </p:nvPr>
        </p:nvSpPr>
        <p:spPr>
          <a:xfrm>
            <a:off x="1398588" y="582613"/>
            <a:ext cx="4060825" cy="3044825"/>
          </a:xfrm>
          <a:ln/>
        </p:spPr>
      </p:sp>
      <p:sp>
        <p:nvSpPr>
          <p:cNvPr id="2416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12875672"/>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p:txBody>
          <a:bodyPr/>
          <a:lstStyle/>
          <a:p>
            <a:pPr>
              <a:defRPr/>
            </a:pPr>
            <a:fld id="{D16B205B-5CAC-4CDE-BC3B-EC6CDB61437F}" type="slidenum">
              <a:rPr lang="en-US" smtClean="0"/>
              <a:pPr>
                <a:defRPr/>
              </a:pPr>
              <a:t>203</a:t>
            </a:fld>
            <a:endParaRPr lang="en-US" smtClean="0"/>
          </a:p>
        </p:txBody>
      </p:sp>
      <p:sp>
        <p:nvSpPr>
          <p:cNvPr id="159747" name="Rectangle 2"/>
          <p:cNvSpPr>
            <a:spLocks noGrp="1" noRot="1" noChangeAspect="1" noChangeArrowheads="1" noTextEdit="1"/>
          </p:cNvSpPr>
          <p:nvPr>
            <p:ph type="sldImg"/>
          </p:nvPr>
        </p:nvSpPr>
        <p:spPr>
          <a:xfrm>
            <a:off x="1398588" y="582613"/>
            <a:ext cx="4060825" cy="3044825"/>
          </a:xfrm>
          <a:ln/>
        </p:spPr>
      </p:sp>
      <p:sp>
        <p:nvSpPr>
          <p:cNvPr id="1597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678135364"/>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096507" y="9047163"/>
            <a:ext cx="691921" cy="247650"/>
          </a:xfrm>
        </p:spPr>
        <p:txBody>
          <a:bodyPr/>
          <a:lstStyle/>
          <a:p>
            <a:pPr defTabSz="928787">
              <a:defRPr/>
            </a:pPr>
            <a:fld id="{15A7F7DB-3A93-4CAB-8AF3-CD35918FB945}" type="slidenum">
              <a:rPr lang="en-US" smtClean="0"/>
              <a:pPr defTabSz="928787">
                <a:defRPr/>
              </a:pPr>
              <a:t>204</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705609238"/>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54364" y="9047163"/>
            <a:ext cx="704850"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205</a:t>
            </a:fld>
            <a:endParaRPr lang="en-US" sz="100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26736940"/>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3"/>
          <p:cNvSpPr>
            <a:spLocks noGrp="1" noChangeArrowheads="1"/>
          </p:cNvSpPr>
          <p:nvPr>
            <p:ph type="sldNum" sz="quarter" idx="5"/>
          </p:nvPr>
        </p:nvSpPr>
        <p:spPr>
          <a:noFill/>
        </p:spPr>
        <p:txBody>
          <a:bodyPr/>
          <a:lstStyle/>
          <a:p>
            <a:fld id="{CFBCBB4E-90D8-4308-B280-0B812A4EE1DB}" type="slidenum">
              <a:rPr lang="en-US" smtClean="0"/>
              <a:pPr/>
              <a:t>206</a:t>
            </a:fld>
            <a:endParaRPr lang="en-US" smtClean="0"/>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07250228"/>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p:txBody>
          <a:bodyPr/>
          <a:lstStyle/>
          <a:p>
            <a:pPr defTabSz="930275">
              <a:defRPr/>
            </a:pPr>
            <a:fld id="{3711D1C8-0BB5-4546-B0DE-9FAB346B6C05}" type="slidenum">
              <a:rPr lang="en-US" smtClean="0">
                <a:solidFill>
                  <a:srgbClr val="000000"/>
                </a:solidFill>
              </a:rPr>
              <a:pPr defTabSz="930275">
                <a:defRPr/>
              </a:pPr>
              <a:t>207</a:t>
            </a:fld>
            <a:endParaRPr lang="en-US" smtClean="0">
              <a:solidFill>
                <a:srgbClr val="000000"/>
              </a:solidFill>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554429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txBox="1">
            <a:spLocks noGrp="1" noChangeArrowheads="1"/>
          </p:cNvSpPr>
          <p:nvPr/>
        </p:nvSpPr>
        <p:spPr bwMode="auto">
          <a:xfrm>
            <a:off x="3025709" y="8848262"/>
            <a:ext cx="672717" cy="246287"/>
          </a:xfrm>
          <a:prstGeom prst="rect">
            <a:avLst/>
          </a:prstGeom>
          <a:noFill/>
          <a:ln w="9525">
            <a:noFill/>
            <a:miter lim="800000"/>
            <a:headEnd/>
            <a:tailEnd/>
          </a:ln>
        </p:spPr>
        <p:txBody>
          <a:bodyPr lIns="44986" tIns="45586" rIns="44986" bIns="45586" anchor="b">
            <a:spAutoFit/>
          </a:bodyPr>
          <a:lstStyle/>
          <a:p>
            <a:pPr algn="ctr" defTabSz="910927"/>
            <a:fld id="{68D79A82-C6A8-435D-975A-0BA087ED921A}" type="slidenum">
              <a:rPr lang="en-US" sz="1000"/>
              <a:pPr algn="ctr" defTabSz="910927"/>
              <a:t>20</a:t>
            </a:fld>
            <a:endParaRPr lang="en-US" sz="1000" dirty="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lIns="45161" tIns="45161" rIns="45161" bIns="45161"/>
          <a:lstStyle/>
          <a:p>
            <a:endParaRPr lang="en-US" smtClean="0">
              <a:latin typeface="Arial" pitchFamily="34" charset="0"/>
            </a:endParaRPr>
          </a:p>
        </p:txBody>
      </p:sp>
    </p:spTree>
    <p:extLst>
      <p:ext uri="{BB962C8B-B14F-4D97-AF65-F5344CB8AC3E}">
        <p14:creationId xmlns:p14="http://schemas.microsoft.com/office/powerpoint/2010/main" val="1273488930"/>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p:txBody>
          <a:bodyPr/>
          <a:lstStyle/>
          <a:p>
            <a:pPr defTabSz="930275">
              <a:defRPr/>
            </a:pPr>
            <a:fld id="{3711D1C8-0BB5-4546-B0DE-9FAB346B6C05}" type="slidenum">
              <a:rPr lang="en-US" smtClean="0">
                <a:solidFill>
                  <a:srgbClr val="000000"/>
                </a:solidFill>
              </a:rPr>
              <a:pPr defTabSz="930275">
                <a:defRPr/>
              </a:pPr>
              <a:t>208</a:t>
            </a:fld>
            <a:endParaRPr lang="en-US" smtClean="0">
              <a:solidFill>
                <a:srgbClr val="000000"/>
              </a:solidFill>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78327877"/>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F8ED666-4372-485F-9851-ED435EF4ACCF}" type="slidenum">
              <a:rPr lang="en-GB" smtClean="0"/>
              <a:pPr/>
              <a:t>209</a:t>
            </a:fld>
            <a:endParaRPr lang="en-GB" dirty="0"/>
          </a:p>
        </p:txBody>
      </p:sp>
    </p:spTree>
    <p:extLst>
      <p:ext uri="{BB962C8B-B14F-4D97-AF65-F5344CB8AC3E}">
        <p14:creationId xmlns:p14="http://schemas.microsoft.com/office/powerpoint/2010/main" val="2941339360"/>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3"/>
          <p:cNvSpPr>
            <a:spLocks noGrp="1" noChangeArrowheads="1"/>
          </p:cNvSpPr>
          <p:nvPr>
            <p:ph type="sldNum" sz="quarter" idx="5"/>
          </p:nvPr>
        </p:nvSpPr>
        <p:spPr/>
        <p:txBody>
          <a:bodyPr/>
          <a:lstStyle/>
          <a:p>
            <a:pPr>
              <a:defRPr/>
            </a:pPr>
            <a:fld id="{4528E22D-B324-4FA6-B14C-B990912558F9}" type="slidenum">
              <a:rPr lang="en-US" smtClean="0"/>
              <a:pPr>
                <a:defRPr/>
              </a:pPr>
              <a:t>210</a:t>
            </a:fld>
            <a:endParaRPr lang="en-US" smtClean="0"/>
          </a:p>
        </p:txBody>
      </p:sp>
      <p:sp>
        <p:nvSpPr>
          <p:cNvPr id="256003" name="Rectangle 2"/>
          <p:cNvSpPr>
            <a:spLocks noGrp="1" noRot="1" noChangeAspect="1" noChangeArrowheads="1" noTextEdit="1"/>
          </p:cNvSpPr>
          <p:nvPr>
            <p:ph type="sldImg"/>
          </p:nvPr>
        </p:nvSpPr>
        <p:spPr>
          <a:ln/>
        </p:spPr>
      </p:sp>
      <p:sp>
        <p:nvSpPr>
          <p:cNvPr id="25600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659167923"/>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3"/>
          <p:cNvSpPr>
            <a:spLocks noGrp="1" noChangeArrowheads="1"/>
          </p:cNvSpPr>
          <p:nvPr>
            <p:ph type="sldNum" sz="quarter" idx="5"/>
          </p:nvPr>
        </p:nvSpPr>
        <p:spPr/>
        <p:txBody>
          <a:bodyPr/>
          <a:lstStyle/>
          <a:p>
            <a:pPr>
              <a:defRPr/>
            </a:pPr>
            <a:fld id="{E33EB345-5751-4A4D-AEB1-4B36327EB547}" type="slidenum">
              <a:rPr lang="en-US" smtClean="0"/>
              <a:pPr>
                <a:defRPr/>
              </a:pPr>
              <a:t>211</a:t>
            </a:fld>
            <a:endParaRPr lang="en-US" smtClean="0"/>
          </a:p>
        </p:txBody>
      </p:sp>
      <p:sp>
        <p:nvSpPr>
          <p:cNvPr id="257027" name="Rectangle 2"/>
          <p:cNvSpPr>
            <a:spLocks noGrp="1" noRot="1" noChangeAspect="1" noChangeArrowheads="1" noTextEdit="1"/>
          </p:cNvSpPr>
          <p:nvPr>
            <p:ph type="sldImg"/>
          </p:nvPr>
        </p:nvSpPr>
        <p:spPr>
          <a:ln/>
        </p:spPr>
      </p:sp>
      <p:sp>
        <p:nvSpPr>
          <p:cNvPr id="25702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466914229"/>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txBox="1">
            <a:spLocks noGrp="1" noChangeArrowheads="1"/>
          </p:cNvSpPr>
          <p:nvPr/>
        </p:nvSpPr>
        <p:spPr bwMode="auto">
          <a:xfrm>
            <a:off x="3085167" y="9046822"/>
            <a:ext cx="690779" cy="247989"/>
          </a:xfrm>
          <a:prstGeom prst="rect">
            <a:avLst/>
          </a:prstGeom>
          <a:noFill/>
          <a:ln w="9525">
            <a:noFill/>
            <a:miter lim="800000"/>
            <a:headEnd/>
            <a:tailEnd/>
          </a:ln>
        </p:spPr>
        <p:txBody>
          <a:bodyPr lIns="45882" tIns="46494" rIns="45882" bIns="46494" anchor="b">
            <a:spAutoFit/>
          </a:bodyPr>
          <a:lstStyle/>
          <a:p>
            <a:pPr algn="ctr" defTabSz="930275"/>
            <a:fld id="{2B7B4AF2-885E-4590-9F62-EC63C2F56F96}" type="slidenum">
              <a:rPr lang="en-US" sz="1000"/>
              <a:pPr algn="ctr" defTabSz="930275"/>
              <a:t>212</a:t>
            </a:fld>
            <a:endParaRPr lang="en-US" sz="100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2207420121"/>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txBox="1">
            <a:spLocks noGrp="1" noChangeArrowheads="1"/>
          </p:cNvSpPr>
          <p:nvPr/>
        </p:nvSpPr>
        <p:spPr bwMode="auto">
          <a:xfrm>
            <a:off x="3085167" y="9046822"/>
            <a:ext cx="690779" cy="247989"/>
          </a:xfrm>
          <a:prstGeom prst="rect">
            <a:avLst/>
          </a:prstGeom>
          <a:noFill/>
          <a:ln w="9525">
            <a:noFill/>
            <a:miter lim="800000"/>
            <a:headEnd/>
            <a:tailEnd/>
          </a:ln>
        </p:spPr>
        <p:txBody>
          <a:bodyPr lIns="45882" tIns="46494" rIns="45882" bIns="46494" anchor="b">
            <a:spAutoFit/>
          </a:bodyPr>
          <a:lstStyle/>
          <a:p>
            <a:pPr algn="ctr" defTabSz="930275"/>
            <a:fld id="{2B7B4AF2-885E-4590-9F62-EC63C2F56F96}" type="slidenum">
              <a:rPr lang="en-US" sz="1000"/>
              <a:pPr algn="ctr" defTabSz="930275"/>
              <a:t>213</a:t>
            </a:fld>
            <a:endParaRPr lang="en-US" sz="100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4187610443"/>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a:xfrm>
            <a:off x="3148013" y="9034319"/>
            <a:ext cx="704850" cy="247794"/>
          </a:xfrm>
        </p:spPr>
        <p:txBody>
          <a:bodyPr/>
          <a:lstStyle/>
          <a:p>
            <a:pPr defTabSz="928787">
              <a:defRPr/>
            </a:pPr>
            <a:fld id="{3711D1C8-0BB5-4546-B0DE-9FAB346B6C05}" type="slidenum">
              <a:rPr lang="en-US" smtClean="0"/>
              <a:pPr defTabSz="928787">
                <a:defRPr/>
              </a:pPr>
              <a:t>215</a:t>
            </a:fld>
            <a:endParaRPr lang="en-US"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242079965"/>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a:xfrm>
            <a:off x="3148013" y="9034319"/>
            <a:ext cx="704850" cy="247794"/>
          </a:xfrm>
        </p:spPr>
        <p:txBody>
          <a:bodyPr/>
          <a:lstStyle/>
          <a:p>
            <a:pPr defTabSz="928787">
              <a:defRPr/>
            </a:pPr>
            <a:fld id="{3711D1C8-0BB5-4546-B0DE-9FAB346B6C05}" type="slidenum">
              <a:rPr lang="en-US" smtClean="0"/>
              <a:pPr defTabSz="928787">
                <a:defRPr/>
              </a:pPr>
              <a:t>216</a:t>
            </a:fld>
            <a:endParaRPr lang="en-US"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732297715"/>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a:xfrm>
            <a:off x="3148013" y="9034319"/>
            <a:ext cx="704850" cy="247794"/>
          </a:xfrm>
        </p:spPr>
        <p:txBody>
          <a:bodyPr/>
          <a:lstStyle/>
          <a:p>
            <a:pPr defTabSz="928787">
              <a:defRPr/>
            </a:pPr>
            <a:fld id="{3711D1C8-0BB5-4546-B0DE-9FAB346B6C05}" type="slidenum">
              <a:rPr lang="en-US" smtClean="0"/>
              <a:pPr defTabSz="928787">
                <a:defRPr/>
              </a:pPr>
              <a:t>217</a:t>
            </a:fld>
            <a:endParaRPr lang="en-US"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532500859"/>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1928FACB-ED7E-46B8-A268-D2561AFE61F3}" type="slidenum">
              <a:rPr lang="en-US" sz="1000"/>
              <a:pPr algn="ctr" defTabSz="930275"/>
              <a:t>218</a:t>
            </a:fld>
            <a:endParaRPr lang="en-US" sz="100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486422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3"/>
          <p:cNvSpPr>
            <a:spLocks noGrp="1" noChangeArrowheads="1"/>
          </p:cNvSpPr>
          <p:nvPr>
            <p:ph type="sldNum" sz="quarter" idx="5"/>
          </p:nvPr>
        </p:nvSpPr>
        <p:spPr/>
        <p:txBody>
          <a:bodyPr/>
          <a:lstStyle/>
          <a:p>
            <a:pPr>
              <a:defRPr/>
            </a:pPr>
            <a:fld id="{D788225C-6672-464D-A51D-0BCF5E1B6D7F}" type="slidenum">
              <a:rPr lang="en-US" smtClean="0"/>
              <a:pPr>
                <a:defRPr/>
              </a:pPr>
              <a:t>2</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441114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3"/>
          <p:cNvSpPr>
            <a:spLocks noGrp="1" noChangeArrowheads="1"/>
          </p:cNvSpPr>
          <p:nvPr>
            <p:ph type="sldNum" sz="quarter" idx="5"/>
          </p:nvPr>
        </p:nvSpPr>
        <p:spPr/>
        <p:txBody>
          <a:bodyPr/>
          <a:lstStyle/>
          <a:p>
            <a:pPr>
              <a:defRPr/>
            </a:pPr>
            <a:fld id="{5683B376-F23E-48FD-9F60-27B7930CFDF2}" type="slidenum">
              <a:rPr lang="en-US" smtClean="0"/>
              <a:pPr>
                <a:defRPr/>
              </a:pPr>
              <a:t>21</a:t>
            </a:fld>
            <a:endParaRPr lang="en-US" smtClean="0"/>
          </a:p>
        </p:txBody>
      </p:sp>
      <p:sp>
        <p:nvSpPr>
          <p:cNvPr id="253955" name="Rectangle 2"/>
          <p:cNvSpPr>
            <a:spLocks noGrp="1" noRot="1" noChangeAspect="1" noChangeArrowheads="1" noTextEdit="1"/>
          </p:cNvSpPr>
          <p:nvPr>
            <p:ph type="sldImg"/>
          </p:nvPr>
        </p:nvSpPr>
        <p:spPr>
          <a:ln/>
        </p:spPr>
      </p:sp>
      <p:sp>
        <p:nvSpPr>
          <p:cNvPr id="25395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804132873"/>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3"/>
          <p:cNvSpPr>
            <a:spLocks noGrp="1" noChangeArrowheads="1"/>
          </p:cNvSpPr>
          <p:nvPr>
            <p:ph type="sldNum" sz="quarter" idx="5"/>
          </p:nvPr>
        </p:nvSpPr>
        <p:spPr/>
        <p:txBody>
          <a:bodyPr/>
          <a:lstStyle/>
          <a:p>
            <a:pPr>
              <a:defRPr/>
            </a:pPr>
            <a:fld id="{F426AC5C-5A9A-499C-AB4F-C9EEC46BE5D7}" type="slidenum">
              <a:rPr lang="en-US" smtClean="0"/>
              <a:pPr>
                <a:defRPr/>
              </a:pPr>
              <a:t>219</a:t>
            </a:fld>
            <a:endParaRPr lang="en-US" smtClean="0"/>
          </a:p>
        </p:txBody>
      </p:sp>
      <p:sp>
        <p:nvSpPr>
          <p:cNvPr id="258051" name="Rectangle 2"/>
          <p:cNvSpPr>
            <a:spLocks noGrp="1" noRot="1" noChangeAspect="1" noChangeArrowheads="1" noTextEdit="1"/>
          </p:cNvSpPr>
          <p:nvPr>
            <p:ph type="sldImg"/>
          </p:nvPr>
        </p:nvSpPr>
        <p:spPr>
          <a:ln/>
        </p:spPr>
      </p:sp>
      <p:sp>
        <p:nvSpPr>
          <p:cNvPr id="258052"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572352866"/>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p:txBody>
          <a:bodyPr/>
          <a:lstStyle/>
          <a:p>
            <a:pPr>
              <a:defRPr/>
            </a:pPr>
            <a:fld id="{EA3D68F1-0777-4B1E-A52C-51505E82C0DB}" type="slidenum">
              <a:rPr lang="en-US" smtClean="0"/>
              <a:pPr>
                <a:defRPr/>
              </a:pPr>
              <a:t>220</a:t>
            </a:fld>
            <a:endParaRPr lang="en-US" smtClean="0"/>
          </a:p>
        </p:txBody>
      </p:sp>
      <p:sp>
        <p:nvSpPr>
          <p:cNvPr id="292867" name="Rectangle 2"/>
          <p:cNvSpPr>
            <a:spLocks noGrp="1" noRot="1" noChangeAspect="1" noChangeArrowheads="1" noTextEdit="1"/>
          </p:cNvSpPr>
          <p:nvPr>
            <p:ph type="sldImg"/>
          </p:nvPr>
        </p:nvSpPr>
        <p:spPr>
          <a:ln/>
        </p:spPr>
      </p:sp>
      <p:sp>
        <p:nvSpPr>
          <p:cNvPr id="2928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389169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xfrm>
            <a:off x="1398588" y="582613"/>
            <a:ext cx="4060825" cy="3044825"/>
          </a:xfrm>
          <a:ln/>
        </p:spPr>
      </p:sp>
      <p:sp>
        <p:nvSpPr>
          <p:cNvPr id="252931"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7451403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83611" y="9046822"/>
            <a:ext cx="693890" cy="247989"/>
          </a:xfrm>
        </p:spPr>
        <p:txBody>
          <a:bodyPr/>
          <a:lstStyle/>
          <a:p>
            <a:pPr defTabSz="928688">
              <a:defRPr/>
            </a:pPr>
            <a:fld id="{30B1B221-73F5-4062-9EC5-65201ECCFD86}" type="slidenum">
              <a:rPr lang="en-US" smtClean="0"/>
              <a:pPr defTabSz="928688">
                <a:defRPr/>
              </a:pPr>
              <a:t>23</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15454913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3"/>
          <p:cNvSpPr>
            <a:spLocks noGrp="1" noChangeArrowheads="1"/>
          </p:cNvSpPr>
          <p:nvPr>
            <p:ph type="sldNum" sz="quarter" idx="5"/>
          </p:nvPr>
        </p:nvSpPr>
        <p:spPr>
          <a:xfrm>
            <a:off x="3090766" y="9000412"/>
            <a:ext cx="692032" cy="246717"/>
          </a:xfrm>
        </p:spPr>
        <p:txBody>
          <a:bodyPr/>
          <a:lstStyle/>
          <a:p>
            <a:pPr>
              <a:defRPr/>
            </a:pPr>
            <a:fld id="{7FF981F9-8331-43C1-8622-D2EDB409ECCC}" type="slidenum">
              <a:rPr lang="en-US" smtClean="0"/>
              <a:pPr>
                <a:defRPr/>
              </a:pPr>
              <a:t>24</a:t>
            </a:fld>
            <a:endParaRPr lang="en-US" smtClean="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041401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3"/>
          <p:cNvSpPr txBox="1">
            <a:spLocks noGrp="1" noChangeArrowheads="1"/>
          </p:cNvSpPr>
          <p:nvPr/>
        </p:nvSpPr>
        <p:spPr bwMode="auto">
          <a:xfrm>
            <a:off x="3083611" y="9046822"/>
            <a:ext cx="693890" cy="247989"/>
          </a:xfrm>
          <a:prstGeom prst="rect">
            <a:avLst/>
          </a:prstGeom>
          <a:noFill/>
          <a:ln w="9525">
            <a:noFill/>
            <a:miter lim="800000"/>
            <a:headEnd/>
            <a:tailEnd/>
          </a:ln>
        </p:spPr>
        <p:txBody>
          <a:bodyPr lIns="45814" tIns="46425" rIns="45814" bIns="46425" anchor="b">
            <a:spAutoFit/>
          </a:bodyPr>
          <a:lstStyle/>
          <a:p>
            <a:pPr algn="ctr" defTabSz="928688"/>
            <a:fld id="{E3DF93DA-A49A-4A19-BD82-46C4AC1D0ED9}" type="slidenum">
              <a:rPr lang="en-US" sz="1000"/>
              <a:pPr algn="ctr" defTabSz="928688"/>
              <a:t>25</a:t>
            </a:fld>
            <a:endParaRPr lang="en-US" sz="1000"/>
          </a:p>
        </p:txBody>
      </p:sp>
      <p:sp>
        <p:nvSpPr>
          <p:cNvPr id="254979" name="Rectangle 2"/>
          <p:cNvSpPr>
            <a:spLocks noGrp="1" noRot="1" noChangeAspect="1" noChangeArrowheads="1" noTextEdit="1"/>
          </p:cNvSpPr>
          <p:nvPr>
            <p:ph type="sldImg"/>
          </p:nvPr>
        </p:nvSpPr>
        <p:spPr>
          <a:ln/>
        </p:spPr>
      </p:sp>
      <p:sp>
        <p:nvSpPr>
          <p:cNvPr id="254980" name="Rectangle 3"/>
          <p:cNvSpPr>
            <a:spLocks noGrp="1" noChangeArrowheads="1"/>
          </p:cNvSpPr>
          <p:nvPr>
            <p:ph type="body" idx="1"/>
          </p:nvPr>
        </p:nvSpPr>
        <p:spPr>
          <a:noFill/>
          <a:ln/>
        </p:spPr>
        <p:txBody>
          <a:bodyPr/>
          <a:lstStyle/>
          <a:p>
            <a:r>
              <a:rPr lang="en-US" sz="2400" smtClean="0"/>
              <a:t>This shows the drop in Combined Ratio for each line of business that would be needed to maintain a constant ROE, given a 1-percentage-point drop in investment yield</a:t>
            </a:r>
          </a:p>
        </p:txBody>
      </p:sp>
    </p:spTree>
    <p:extLst>
      <p:ext uri="{BB962C8B-B14F-4D97-AF65-F5344CB8AC3E}">
        <p14:creationId xmlns:p14="http://schemas.microsoft.com/office/powerpoint/2010/main" val="37018646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txBox="1">
            <a:spLocks noGrp="1" noChangeArrowheads="1"/>
          </p:cNvSpPr>
          <p:nvPr/>
        </p:nvSpPr>
        <p:spPr bwMode="auto">
          <a:xfrm>
            <a:off x="3084514" y="9047163"/>
            <a:ext cx="692150" cy="247650"/>
          </a:xfrm>
          <a:prstGeom prst="rect">
            <a:avLst/>
          </a:prstGeom>
          <a:noFill/>
          <a:ln w="9525">
            <a:noFill/>
            <a:miter lim="800000"/>
            <a:headEnd/>
            <a:tailEnd/>
          </a:ln>
        </p:spPr>
        <p:txBody>
          <a:bodyPr lIns="45887" tIns="46499" rIns="45887" bIns="46499" anchor="b">
            <a:spAutoFit/>
          </a:bodyPr>
          <a:lstStyle/>
          <a:p>
            <a:pPr algn="ctr" defTabSz="930275"/>
            <a:fld id="{37408F01-780E-4886-93F5-C78D10FDAB23}" type="slidenum">
              <a:rPr lang="en-US" sz="1000"/>
              <a:pPr algn="ctr" defTabSz="930275"/>
              <a:t>26</a:t>
            </a:fld>
            <a:endParaRPr lang="en-US" sz="1000"/>
          </a:p>
        </p:txBody>
      </p:sp>
      <p:sp>
        <p:nvSpPr>
          <p:cNvPr id="94211" name="Rectangle 2"/>
          <p:cNvSpPr>
            <a:spLocks noGrp="1" noRot="1" noChangeAspect="1" noChangeArrowheads="1" noTextEdit="1"/>
          </p:cNvSpPr>
          <p:nvPr>
            <p:ph type="sldImg"/>
          </p:nvPr>
        </p:nvSpPr>
        <p:spPr>
          <a:xfrm>
            <a:off x="1400175" y="582613"/>
            <a:ext cx="4057650" cy="3044825"/>
          </a:xfrm>
          <a:ln/>
        </p:spPr>
      </p:sp>
      <p:sp>
        <p:nvSpPr>
          <p:cNvPr id="94212" name="Rectangle 3"/>
          <p:cNvSpPr>
            <a:spLocks noGrp="1" noChangeArrowheads="1"/>
          </p:cNvSpPr>
          <p:nvPr>
            <p:ph type="body" idx="1"/>
          </p:nvPr>
        </p:nvSpPr>
        <p:spPr>
          <a:noFill/>
          <a:ln/>
        </p:spPr>
        <p:txBody>
          <a:bodyPr lIns="46135" tIns="46135" rIns="46135" bIns="46135"/>
          <a:lstStyle/>
          <a:p>
            <a:endParaRPr lang="en-US" sz="2400" dirty="0" smtClean="0"/>
          </a:p>
        </p:txBody>
      </p:sp>
    </p:spTree>
    <p:extLst>
      <p:ext uri="{BB962C8B-B14F-4D97-AF65-F5344CB8AC3E}">
        <p14:creationId xmlns:p14="http://schemas.microsoft.com/office/powerpoint/2010/main" val="23030195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20563592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28</a:t>
            </a:fld>
            <a:endParaRPr lang="en-US" smtClean="0"/>
          </a:p>
        </p:txBody>
      </p:sp>
    </p:spTree>
    <p:extLst>
      <p:ext uri="{BB962C8B-B14F-4D97-AF65-F5344CB8AC3E}">
        <p14:creationId xmlns:p14="http://schemas.microsoft.com/office/powerpoint/2010/main" val="33953363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832">
              <a:defRPr>
                <a:solidFill>
                  <a:schemeClr val="tx1"/>
                </a:solidFill>
                <a:latin typeface="Arial" panose="020B0604020202020204" pitchFamily="34" charset="0"/>
                <a:cs typeface="Arial" panose="020B0604020202020204" pitchFamily="34" charset="0"/>
              </a:defRPr>
            </a:lvl1pPr>
            <a:lvl2pPr marL="727422" indent="-279778" defTabSz="910832">
              <a:defRPr>
                <a:solidFill>
                  <a:schemeClr val="tx1"/>
                </a:solidFill>
                <a:latin typeface="Arial" panose="020B0604020202020204" pitchFamily="34" charset="0"/>
                <a:cs typeface="Arial" panose="020B0604020202020204" pitchFamily="34" charset="0"/>
              </a:defRPr>
            </a:lvl2pPr>
            <a:lvl3pPr marL="1119111" indent="-223822" defTabSz="910832">
              <a:defRPr>
                <a:solidFill>
                  <a:schemeClr val="tx1"/>
                </a:solidFill>
                <a:latin typeface="Arial" panose="020B0604020202020204" pitchFamily="34" charset="0"/>
                <a:cs typeface="Arial" panose="020B0604020202020204" pitchFamily="34" charset="0"/>
              </a:defRPr>
            </a:lvl3pPr>
            <a:lvl4pPr marL="1566756" indent="-223822" defTabSz="910832">
              <a:defRPr>
                <a:solidFill>
                  <a:schemeClr val="tx1"/>
                </a:solidFill>
                <a:latin typeface="Arial" panose="020B0604020202020204" pitchFamily="34" charset="0"/>
                <a:cs typeface="Arial" panose="020B0604020202020204" pitchFamily="34" charset="0"/>
              </a:defRPr>
            </a:lvl4pPr>
            <a:lvl5pPr marL="2014400" indent="-223822" defTabSz="910832">
              <a:defRPr>
                <a:solidFill>
                  <a:schemeClr val="tx1"/>
                </a:solidFill>
                <a:latin typeface="Arial" panose="020B0604020202020204" pitchFamily="34" charset="0"/>
                <a:cs typeface="Arial" panose="020B0604020202020204" pitchFamily="34" charset="0"/>
              </a:defRPr>
            </a:lvl5pPr>
            <a:lvl6pPr marL="2462045" indent="-223822" defTabSz="9108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09689" indent="-223822" defTabSz="9108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57334" indent="-223822" defTabSz="9108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04978" indent="-223822" defTabSz="9108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E19F311-31B5-4DFA-A883-1DAC86264FD0}" type="slidenum">
              <a:rPr lang="en-US" smtClean="0"/>
              <a:pPr/>
              <a:t>29</a:t>
            </a:fld>
            <a:endParaRPr lang="en-US"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Tree>
    <p:extLst>
      <p:ext uri="{BB962C8B-B14F-4D97-AF65-F5344CB8AC3E}">
        <p14:creationId xmlns:p14="http://schemas.microsoft.com/office/powerpoint/2010/main" val="32436808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C5098B01-3248-42C9-9EBC-797B28D97B92}" type="slidenum">
              <a:rPr lang="en-US" altLang="en-US" sz="1000" smtClean="0"/>
              <a:pPr>
                <a:lnSpc>
                  <a:spcPct val="100000"/>
                </a:lnSpc>
                <a:spcBef>
                  <a:spcPct val="0"/>
                </a:spcBef>
                <a:buClrTx/>
                <a:buSzTx/>
                <a:buFontTx/>
                <a:buNone/>
              </a:pPr>
              <a:t>30</a:t>
            </a:fld>
            <a:endParaRPr lang="en-US" altLang="en-US" sz="1000" smtClean="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942656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z="2400">
              <a:latin typeface="Arial" panose="020B0604020202020204" pitchFamily="34" charset="0"/>
            </a:endParaRPr>
          </a:p>
        </p:txBody>
      </p:sp>
    </p:spTree>
    <p:extLst>
      <p:ext uri="{BB962C8B-B14F-4D97-AF65-F5344CB8AC3E}">
        <p14:creationId xmlns:p14="http://schemas.microsoft.com/office/powerpoint/2010/main" val="24579516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txBox="1">
            <a:spLocks noGrp="1" noChangeArrowheads="1"/>
          </p:cNvSpPr>
          <p:nvPr/>
        </p:nvSpPr>
        <p:spPr bwMode="auto">
          <a:xfrm>
            <a:off x="3148013" y="9037638"/>
            <a:ext cx="704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F0223E68-72E7-49F4-95CD-C8779B5DAA69}" type="slidenum">
              <a:rPr lang="en-US" altLang="en-US" sz="1000"/>
              <a:pPr algn="ctr" eaLnBrk="1" hangingPunct="1">
                <a:lnSpc>
                  <a:spcPct val="100000"/>
                </a:lnSpc>
                <a:spcBef>
                  <a:spcPct val="0"/>
                </a:spcBef>
                <a:buClrTx/>
                <a:buSzTx/>
                <a:buFontTx/>
                <a:buNone/>
              </a:pPr>
              <a:t>31</a:t>
            </a:fld>
            <a:endParaRPr lang="en-US" altLang="en-US" sz="100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0646916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txBox="1">
            <a:spLocks noGrp="1" noChangeArrowheads="1"/>
          </p:cNvSpPr>
          <p:nvPr/>
        </p:nvSpPr>
        <p:spPr bwMode="auto">
          <a:xfrm>
            <a:off x="3148013" y="9037638"/>
            <a:ext cx="704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8152E040-BA30-40C2-BE1B-2625169EB186}" type="slidenum">
              <a:rPr lang="en-US" altLang="en-US" sz="1000"/>
              <a:pPr algn="ctr" eaLnBrk="1" hangingPunct="1">
                <a:lnSpc>
                  <a:spcPct val="100000"/>
                </a:lnSpc>
                <a:spcBef>
                  <a:spcPct val="0"/>
                </a:spcBef>
                <a:buClrTx/>
                <a:buSzTx/>
                <a:buFontTx/>
                <a:buNone/>
              </a:pPr>
              <a:t>32</a:t>
            </a:fld>
            <a:endParaRPr lang="en-US" altLang="en-US" sz="100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7225994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txBox="1">
            <a:spLocks noGrp="1" noChangeArrowheads="1"/>
          </p:cNvSpPr>
          <p:nvPr/>
        </p:nvSpPr>
        <p:spPr bwMode="auto">
          <a:xfrm>
            <a:off x="3148013" y="9037638"/>
            <a:ext cx="704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A9F18835-866D-46D3-A602-F7899056D706}" type="slidenum">
              <a:rPr lang="en-US" altLang="en-US" sz="1000"/>
              <a:pPr algn="ctr" eaLnBrk="1" hangingPunct="1">
                <a:lnSpc>
                  <a:spcPct val="100000"/>
                </a:lnSpc>
                <a:spcBef>
                  <a:spcPct val="0"/>
                </a:spcBef>
                <a:buClrTx/>
                <a:buSzTx/>
                <a:buFontTx/>
                <a:buNone/>
              </a:pPr>
              <a:t>33</a:t>
            </a:fld>
            <a:endParaRPr lang="en-US" altLang="en-US" sz="100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4626051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txBox="1">
            <a:spLocks noGrp="1" noChangeArrowheads="1"/>
          </p:cNvSpPr>
          <p:nvPr/>
        </p:nvSpPr>
        <p:spPr bwMode="auto">
          <a:xfrm>
            <a:off x="3148013" y="9037638"/>
            <a:ext cx="704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B022251C-A2D9-4698-A048-D296A14ECA50}" type="slidenum">
              <a:rPr lang="en-US" altLang="en-US" sz="1000"/>
              <a:pPr algn="ctr" eaLnBrk="1" hangingPunct="1">
                <a:lnSpc>
                  <a:spcPct val="100000"/>
                </a:lnSpc>
                <a:spcBef>
                  <a:spcPct val="0"/>
                </a:spcBef>
                <a:buClrTx/>
                <a:buSzTx/>
                <a:buFontTx/>
                <a:buNone/>
              </a:pPr>
              <a:t>34</a:t>
            </a:fld>
            <a:endParaRPr lang="en-US" altLang="en-US" sz="100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252999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txBox="1">
            <a:spLocks noGrp="1" noChangeArrowheads="1"/>
          </p:cNvSpPr>
          <p:nvPr/>
        </p:nvSpPr>
        <p:spPr bwMode="auto">
          <a:xfrm>
            <a:off x="3148013" y="9037638"/>
            <a:ext cx="704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E75D5876-F37D-4F5E-96F5-0683C3586E6A}" type="slidenum">
              <a:rPr lang="en-US" altLang="en-US" sz="1000"/>
              <a:pPr algn="ctr" eaLnBrk="1" hangingPunct="1">
                <a:lnSpc>
                  <a:spcPct val="100000"/>
                </a:lnSpc>
                <a:spcBef>
                  <a:spcPct val="0"/>
                </a:spcBef>
                <a:buClrTx/>
                <a:buSzTx/>
                <a:buFontTx/>
                <a:buNone/>
              </a:pPr>
              <a:t>35</a:t>
            </a:fld>
            <a:endParaRPr lang="en-US" altLang="en-US" sz="100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8554441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txBox="1">
            <a:spLocks noGrp="1" noChangeArrowheads="1"/>
          </p:cNvSpPr>
          <p:nvPr/>
        </p:nvSpPr>
        <p:spPr bwMode="auto">
          <a:xfrm>
            <a:off x="3148013" y="9037638"/>
            <a:ext cx="704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E132224D-9440-4303-B55E-DC58C8F0B533}" type="slidenum">
              <a:rPr lang="en-US" altLang="en-US" sz="1000"/>
              <a:pPr algn="ctr" eaLnBrk="1" hangingPunct="1">
                <a:lnSpc>
                  <a:spcPct val="100000"/>
                </a:lnSpc>
                <a:spcBef>
                  <a:spcPct val="0"/>
                </a:spcBef>
                <a:buClrTx/>
                <a:buSzTx/>
                <a:buFontTx/>
                <a:buNone/>
              </a:pPr>
              <a:t>36</a:t>
            </a:fld>
            <a:endParaRPr lang="en-US" altLang="en-US" sz="100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1951194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xfrm>
            <a:off x="1177925" y="696913"/>
            <a:ext cx="4641850" cy="3481387"/>
          </a:xfrm>
          <a:ln/>
        </p:spPr>
      </p:sp>
      <p:sp>
        <p:nvSpPr>
          <p:cNvPr id="24579" name="Rectangle 3"/>
          <p:cNvSpPr>
            <a:spLocks noGrp="1" noChangeArrowheads="1"/>
          </p:cNvSpPr>
          <p:nvPr>
            <p:ph type="body" idx="1"/>
          </p:nvPr>
        </p:nvSpPr>
        <p:spPr>
          <a:xfrm>
            <a:off x="700088" y="4410075"/>
            <a:ext cx="559752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6449562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xfrm>
            <a:off x="1177925" y="696913"/>
            <a:ext cx="4641850" cy="3481387"/>
          </a:xfrm>
          <a:ln/>
        </p:spPr>
      </p:sp>
      <p:sp>
        <p:nvSpPr>
          <p:cNvPr id="26627" name="Rectangle 3"/>
          <p:cNvSpPr>
            <a:spLocks noGrp="1" noChangeArrowheads="1"/>
          </p:cNvSpPr>
          <p:nvPr>
            <p:ph type="body" idx="1"/>
          </p:nvPr>
        </p:nvSpPr>
        <p:spPr>
          <a:xfrm>
            <a:off x="700088" y="4410075"/>
            <a:ext cx="559752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600755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sldNum" sz="quarter" idx="5"/>
          </p:nvPr>
        </p:nvSpPr>
        <p:spPr>
          <a:xfrm>
            <a:off x="3148013" y="9034463"/>
            <a:ext cx="704850" cy="247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88E858F4-C6FF-410C-A363-912347C51A59}" type="slidenum">
              <a:rPr lang="en-US" altLang="en-US" sz="1000" smtClean="0">
                <a:solidFill>
                  <a:srgbClr val="000000"/>
                </a:solidFill>
              </a:rPr>
              <a:pPr>
                <a:lnSpc>
                  <a:spcPct val="100000"/>
                </a:lnSpc>
                <a:spcBef>
                  <a:spcPct val="0"/>
                </a:spcBef>
                <a:buClrTx/>
                <a:buSzTx/>
                <a:buFontTx/>
                <a:buNone/>
              </a:pPr>
              <a:t>39</a:t>
            </a:fld>
            <a:endParaRPr lang="en-US" altLang="en-US" sz="1000" smtClean="0">
              <a:solidFill>
                <a:srgbClr val="000000"/>
              </a:solidFill>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5095147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1177925" y="696913"/>
            <a:ext cx="4641850" cy="3481387"/>
          </a:xfrm>
          <a:ln/>
        </p:spPr>
      </p:sp>
      <p:sp>
        <p:nvSpPr>
          <p:cNvPr id="30723" name="Rectangle 3"/>
          <p:cNvSpPr>
            <a:spLocks noGrp="1" noChangeArrowheads="1"/>
          </p:cNvSpPr>
          <p:nvPr>
            <p:ph type="body" idx="1"/>
          </p:nvPr>
        </p:nvSpPr>
        <p:spPr>
          <a:xfrm>
            <a:off x="700088" y="4410075"/>
            <a:ext cx="559752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449994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4</a:t>
            </a:fld>
            <a:endParaRPr lang="en-US" smtClean="0"/>
          </a:p>
        </p:txBody>
      </p:sp>
    </p:spTree>
    <p:extLst>
      <p:ext uri="{BB962C8B-B14F-4D97-AF65-F5344CB8AC3E}">
        <p14:creationId xmlns:p14="http://schemas.microsoft.com/office/powerpoint/2010/main" val="26603307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xfrm>
            <a:off x="1177925" y="696913"/>
            <a:ext cx="4641850" cy="3481387"/>
          </a:xfrm>
          <a:ln/>
        </p:spPr>
      </p:sp>
      <p:sp>
        <p:nvSpPr>
          <p:cNvPr id="32771" name="Rectangle 3"/>
          <p:cNvSpPr>
            <a:spLocks noGrp="1" noChangeArrowheads="1"/>
          </p:cNvSpPr>
          <p:nvPr>
            <p:ph type="body" idx="1"/>
          </p:nvPr>
        </p:nvSpPr>
        <p:spPr>
          <a:xfrm>
            <a:off x="700088" y="4410075"/>
            <a:ext cx="559752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1036097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xfrm>
            <a:off x="1177925" y="696913"/>
            <a:ext cx="4641850" cy="3481387"/>
          </a:xfrm>
          <a:ln/>
        </p:spPr>
      </p:sp>
      <p:sp>
        <p:nvSpPr>
          <p:cNvPr id="34819" name="Rectangle 3"/>
          <p:cNvSpPr>
            <a:spLocks noGrp="1" noChangeArrowheads="1"/>
          </p:cNvSpPr>
          <p:nvPr>
            <p:ph type="body" idx="1"/>
          </p:nvPr>
        </p:nvSpPr>
        <p:spPr>
          <a:xfrm>
            <a:off x="700088" y="4410075"/>
            <a:ext cx="559752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2169968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type="sldNum" sz="quarter" idx="5"/>
          </p:nvPr>
        </p:nvSpPr>
        <p:spPr>
          <a:xfrm>
            <a:off x="3148013" y="9034463"/>
            <a:ext cx="704850" cy="247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EB2494E3-6E66-4EB3-A3D8-C355B8F3A61F}" type="slidenum">
              <a:rPr lang="en-US" altLang="en-US" sz="1000" smtClean="0">
                <a:solidFill>
                  <a:srgbClr val="000000"/>
                </a:solidFill>
              </a:rPr>
              <a:pPr>
                <a:lnSpc>
                  <a:spcPct val="100000"/>
                </a:lnSpc>
                <a:spcBef>
                  <a:spcPct val="0"/>
                </a:spcBef>
                <a:buClrTx/>
                <a:buSzTx/>
                <a:buFontTx/>
                <a:buNone/>
              </a:pPr>
              <a:t>43</a:t>
            </a:fld>
            <a:endParaRPr lang="en-US" altLang="en-US" sz="1000" smtClean="0">
              <a:solidFill>
                <a:srgbClr val="000000"/>
              </a:solidFill>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98663987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xfrm>
            <a:off x="1177925" y="696913"/>
            <a:ext cx="4641850" cy="3481387"/>
          </a:xfrm>
          <a:ln/>
        </p:spPr>
      </p:sp>
      <p:sp>
        <p:nvSpPr>
          <p:cNvPr id="38915" name="Rectangle 3"/>
          <p:cNvSpPr>
            <a:spLocks noGrp="1" noChangeArrowheads="1"/>
          </p:cNvSpPr>
          <p:nvPr>
            <p:ph type="body" idx="1"/>
          </p:nvPr>
        </p:nvSpPr>
        <p:spPr>
          <a:xfrm>
            <a:off x="700088" y="4410075"/>
            <a:ext cx="559752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49660683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txBox="1">
            <a:spLocks noGrp="1" noChangeArrowheads="1"/>
          </p:cNvSpPr>
          <p:nvPr/>
        </p:nvSpPr>
        <p:spPr bwMode="auto">
          <a:xfrm>
            <a:off x="3148013" y="9037638"/>
            <a:ext cx="704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24A42DE5-69E8-4879-9BE8-E534496F3EB4}" type="slidenum">
              <a:rPr lang="en-US" altLang="en-US" sz="1000"/>
              <a:pPr algn="ctr" eaLnBrk="1" hangingPunct="1">
                <a:lnSpc>
                  <a:spcPct val="100000"/>
                </a:lnSpc>
                <a:spcBef>
                  <a:spcPct val="0"/>
                </a:spcBef>
                <a:buClrTx/>
                <a:buSzTx/>
                <a:buFontTx/>
                <a:buNone/>
              </a:pPr>
              <a:t>45</a:t>
            </a:fld>
            <a:endParaRPr lang="en-US" altLang="en-US" sz="100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41556007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txBox="1">
            <a:spLocks noGrp="1" noChangeArrowheads="1"/>
          </p:cNvSpPr>
          <p:nvPr/>
        </p:nvSpPr>
        <p:spPr bwMode="auto">
          <a:xfrm>
            <a:off x="3148013" y="9037638"/>
            <a:ext cx="704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0596C2DD-A558-4B01-ABB8-2F9A333A58E3}" type="slidenum">
              <a:rPr lang="en-US" altLang="en-US" sz="1000"/>
              <a:pPr algn="ctr" eaLnBrk="1" hangingPunct="1">
                <a:lnSpc>
                  <a:spcPct val="100000"/>
                </a:lnSpc>
                <a:spcBef>
                  <a:spcPct val="0"/>
                </a:spcBef>
                <a:buClrTx/>
                <a:buSzTx/>
                <a:buFontTx/>
                <a:buNone/>
              </a:pPr>
              <a:t>46</a:t>
            </a:fld>
            <a:endParaRPr lang="en-US" altLang="en-US" sz="100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401588673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txBox="1">
            <a:spLocks noGrp="1" noChangeArrowheads="1"/>
          </p:cNvSpPr>
          <p:nvPr/>
        </p:nvSpPr>
        <p:spPr bwMode="auto">
          <a:xfrm>
            <a:off x="3148013" y="9037638"/>
            <a:ext cx="704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6676A9A2-81FF-497F-8C61-90891AEF0F3D}" type="slidenum">
              <a:rPr lang="en-US" altLang="en-US" sz="1000"/>
              <a:pPr algn="ctr" eaLnBrk="1" hangingPunct="1">
                <a:lnSpc>
                  <a:spcPct val="100000"/>
                </a:lnSpc>
                <a:spcBef>
                  <a:spcPct val="0"/>
                </a:spcBef>
                <a:buClrTx/>
                <a:buSzTx/>
                <a:buFontTx/>
                <a:buNone/>
              </a:pPr>
              <a:t>47</a:t>
            </a:fld>
            <a:endParaRPr lang="en-US" altLang="en-US" sz="100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401018206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txBox="1">
            <a:spLocks noGrp="1" noChangeArrowheads="1"/>
          </p:cNvSpPr>
          <p:nvPr/>
        </p:nvSpPr>
        <p:spPr bwMode="auto">
          <a:xfrm>
            <a:off x="3148013" y="9037638"/>
            <a:ext cx="704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B4A033A0-E04C-47A9-9F24-A876AA226842}" type="slidenum">
              <a:rPr lang="en-US" altLang="en-US" sz="1000"/>
              <a:pPr algn="ctr" eaLnBrk="1" hangingPunct="1">
                <a:lnSpc>
                  <a:spcPct val="100000"/>
                </a:lnSpc>
                <a:spcBef>
                  <a:spcPct val="0"/>
                </a:spcBef>
                <a:buClrTx/>
                <a:buSzTx/>
                <a:buFontTx/>
                <a:buNone/>
              </a:pPr>
              <a:t>48</a:t>
            </a:fld>
            <a:endParaRPr lang="en-US" altLang="en-US" sz="100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93090318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txBox="1">
            <a:spLocks noGrp="1" noChangeArrowheads="1"/>
          </p:cNvSpPr>
          <p:nvPr/>
        </p:nvSpPr>
        <p:spPr bwMode="auto">
          <a:xfrm>
            <a:off x="3148013" y="9037638"/>
            <a:ext cx="704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C3A43A1A-5A36-45AF-ABC4-9C7A9FB64907}" type="slidenum">
              <a:rPr lang="en-US" altLang="en-US" sz="1000"/>
              <a:pPr algn="ctr" eaLnBrk="1" hangingPunct="1">
                <a:lnSpc>
                  <a:spcPct val="100000"/>
                </a:lnSpc>
                <a:spcBef>
                  <a:spcPct val="0"/>
                </a:spcBef>
                <a:buClrTx/>
                <a:buSzTx/>
                <a:buFontTx/>
                <a:buNone/>
              </a:pPr>
              <a:t>49</a:t>
            </a:fld>
            <a:endParaRPr lang="en-US" altLang="en-US" sz="100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405737871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pPr>
              <a:defRPr/>
            </a:pPr>
            <a:fld id="{8268D18C-0784-4943-AE98-17D8DF7C11EF}" type="slidenum">
              <a:rPr lang="en-US" smtClean="0"/>
              <a:pPr>
                <a:defRPr/>
              </a:pPr>
              <a:t>50</a:t>
            </a:fld>
            <a:endParaRPr lang="en-US" smtClean="0"/>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987173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3"/>
          <p:cNvSpPr>
            <a:spLocks noGrp="1" noChangeArrowheads="1"/>
          </p:cNvSpPr>
          <p:nvPr>
            <p:ph type="sldNum" sz="quarter" idx="5"/>
          </p:nvPr>
        </p:nvSpPr>
        <p:spPr>
          <a:xfrm>
            <a:off x="2957847" y="8906154"/>
            <a:ext cx="662271" cy="247794"/>
          </a:xfrm>
          <a:noFill/>
        </p:spPr>
        <p:txBody>
          <a:bodyPr/>
          <a:lstStyle/>
          <a:p>
            <a:pPr defTabSz="911229"/>
            <a:fld id="{BC4CED26-30FC-40B3-942B-401B2AAF5079}" type="slidenum">
              <a:rPr lang="en-US" smtClean="0"/>
              <a:pPr defTabSz="911229"/>
              <a:t>5</a:t>
            </a:fld>
            <a:endParaRPr lang="en-US" smtClean="0"/>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0405734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3"/>
          <p:cNvSpPr txBox="1">
            <a:spLocks noGrp="1" noChangeArrowheads="1"/>
          </p:cNvSpPr>
          <p:nvPr/>
        </p:nvSpPr>
        <p:spPr bwMode="auto">
          <a:xfrm>
            <a:off x="3085167" y="9047042"/>
            <a:ext cx="690779" cy="247770"/>
          </a:xfrm>
          <a:prstGeom prst="rect">
            <a:avLst/>
          </a:prstGeom>
          <a:noFill/>
          <a:ln w="9525">
            <a:noFill/>
            <a:miter lim="800000"/>
            <a:headEnd/>
            <a:tailEnd/>
          </a:ln>
        </p:spPr>
        <p:txBody>
          <a:bodyPr lIns="45801" tIns="46413" rIns="45801" bIns="46413" anchor="b">
            <a:spAutoFit/>
          </a:bodyPr>
          <a:lstStyle/>
          <a:p>
            <a:pPr algn="ctr" defTabSz="928629"/>
            <a:fld id="{10D51B6F-E5CE-42ED-829B-9910A1E4B827}" type="slidenum">
              <a:rPr lang="en-US" sz="1000">
                <a:solidFill>
                  <a:srgbClr val="000000"/>
                </a:solidFill>
              </a:rPr>
              <a:pPr algn="ctr" defTabSz="928629"/>
              <a:t>51</a:t>
            </a:fld>
            <a:endParaRPr lang="en-US" sz="1000" dirty="0">
              <a:solidFill>
                <a:srgbClr val="000000"/>
              </a:solidFill>
            </a:endParaRPr>
          </a:p>
        </p:txBody>
      </p:sp>
      <p:sp>
        <p:nvSpPr>
          <p:cNvPr id="234499" name="Rectangle 2"/>
          <p:cNvSpPr>
            <a:spLocks noGrp="1" noRot="1" noChangeAspect="1" noChangeArrowheads="1" noTextEdit="1"/>
          </p:cNvSpPr>
          <p:nvPr>
            <p:ph type="sldImg"/>
          </p:nvPr>
        </p:nvSpPr>
        <p:spPr>
          <a:ln/>
        </p:spPr>
      </p:sp>
      <p:sp>
        <p:nvSpPr>
          <p:cNvPr id="234500"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240653939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8718834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8518428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9532789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p:txBody>
          <a:bodyPr/>
          <a:lstStyle/>
          <a:p>
            <a:pPr>
              <a:defRPr/>
            </a:pPr>
            <a:fld id="{6C16CFD7-27EF-44EF-A68B-2C1547EF33F3}" type="slidenum">
              <a:rPr lang="en-US" smtClean="0">
                <a:solidFill>
                  <a:srgbClr val="000000"/>
                </a:solidFill>
              </a:rPr>
              <a:pPr>
                <a:defRPr/>
              </a:pPr>
              <a:t>56</a:t>
            </a:fld>
            <a:endParaRPr lang="en-US" dirty="0" smtClean="0">
              <a:solidFill>
                <a:srgbClr val="000000"/>
              </a:solidFill>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44853472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096507" y="9047163"/>
            <a:ext cx="691921" cy="247650"/>
          </a:xfrm>
        </p:spPr>
        <p:txBody>
          <a:bodyPr/>
          <a:lstStyle/>
          <a:p>
            <a:pPr defTabSz="928787">
              <a:defRPr/>
            </a:pPr>
            <a:fld id="{15A7F7DB-3A93-4CAB-8AF3-CD35918FB945}" type="slidenum">
              <a:rPr lang="en-US" smtClean="0"/>
              <a:pPr defTabSz="928787">
                <a:defRPr/>
              </a:pPr>
              <a:t>64</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5469845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99D03A5E-AD65-4374-B8B7-76AEFA446EE0}" type="slidenum">
              <a:rPr lang="en-US" sz="1000"/>
              <a:pPr algn="ctr" defTabSz="930275"/>
              <a:t>65</a:t>
            </a:fld>
            <a:endParaRPr lang="en-US" sz="1000"/>
          </a:p>
        </p:txBody>
      </p:sp>
      <p:sp>
        <p:nvSpPr>
          <p:cNvPr id="258051" name="Rectangle 2"/>
          <p:cNvSpPr>
            <a:spLocks noGrp="1" noRot="1" noChangeAspect="1" noChangeArrowheads="1" noTextEdit="1"/>
          </p:cNvSpPr>
          <p:nvPr>
            <p:ph type="sldImg"/>
          </p:nvPr>
        </p:nvSpPr>
        <p:spPr>
          <a:ln/>
        </p:spPr>
      </p:sp>
      <p:sp>
        <p:nvSpPr>
          <p:cNvPr id="25805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26010568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Rot="1" noChangeAspect="1" noChangeArrowheads="1" noTextEdit="1"/>
          </p:cNvSpPr>
          <p:nvPr>
            <p:ph type="sldImg"/>
          </p:nvPr>
        </p:nvSpPr>
        <p:spPr>
          <a:ln/>
        </p:spPr>
      </p:sp>
      <p:sp>
        <p:nvSpPr>
          <p:cNvPr id="26317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51048356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228902061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noFill/>
        </p:spPr>
        <p:txBody>
          <a:bodyPr/>
          <a:lstStyle/>
          <a:p>
            <a:fld id="{5519FAB8-142E-403B-B3AE-978E23B827AF}" type="slidenum">
              <a:rPr lang="en-US" smtClean="0"/>
              <a:pPr/>
              <a:t>68</a:t>
            </a:fld>
            <a:endParaRPr lang="en-US" smtClean="0"/>
          </a:p>
        </p:txBody>
      </p:sp>
      <p:sp>
        <p:nvSpPr>
          <p:cNvPr id="189443" name="Rectangle 2"/>
          <p:cNvSpPr>
            <a:spLocks noGrp="1" noRot="1" noChangeAspect="1" noChangeArrowheads="1" noTextEdit="1"/>
          </p:cNvSpPr>
          <p:nvPr>
            <p:ph type="sldImg"/>
          </p:nvPr>
        </p:nvSpPr>
        <p:spPr>
          <a:ln/>
        </p:spPr>
      </p:sp>
      <p:sp>
        <p:nvSpPr>
          <p:cNvPr id="1894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9841887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6</a:t>
            </a:fld>
            <a:endParaRPr lang="en-US" smtClean="0"/>
          </a:p>
        </p:txBody>
      </p:sp>
    </p:spTree>
    <p:extLst>
      <p:ext uri="{BB962C8B-B14F-4D97-AF65-F5344CB8AC3E}">
        <p14:creationId xmlns:p14="http://schemas.microsoft.com/office/powerpoint/2010/main" val="95923499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05927444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63552380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0767379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64181770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65590903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8008242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3"/>
          <p:cNvSpPr>
            <a:spLocks noGrp="1" noChangeArrowheads="1"/>
          </p:cNvSpPr>
          <p:nvPr>
            <p:ph type="sldNum" sz="quarter" idx="5"/>
          </p:nvPr>
        </p:nvSpPr>
        <p:spPr>
          <a:noFill/>
        </p:spPr>
        <p:txBody>
          <a:bodyPr/>
          <a:lstStyle/>
          <a:p>
            <a:fld id="{3F9BC501-6218-4533-8075-4FEDF8B85956}" type="slidenum">
              <a:rPr lang="en-US" smtClean="0"/>
              <a:pPr/>
              <a:t>76</a:t>
            </a:fld>
            <a:endParaRPr lang="en-US" smtClean="0"/>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35944630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txBox="1">
            <a:spLocks noGrp="1" noChangeArrowheads="1"/>
          </p:cNvSpPr>
          <p:nvPr/>
        </p:nvSpPr>
        <p:spPr bwMode="auto">
          <a:xfrm>
            <a:off x="3155950" y="9047163"/>
            <a:ext cx="7016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020" tIns="46634" rIns="46020" bIns="46634" anchor="b">
            <a:spAutoFit/>
          </a:bodyPr>
          <a:lstStyle>
            <a:lvl1pPr defTabSz="931863">
              <a:defRPr>
                <a:solidFill>
                  <a:schemeClr val="tx1"/>
                </a:solidFill>
                <a:latin typeface="Arial" panose="020B0604020202020204" pitchFamily="34" charset="0"/>
                <a:cs typeface="Arial" panose="020B0604020202020204" pitchFamily="34" charset="0"/>
              </a:defRPr>
            </a:lvl1pPr>
            <a:lvl2pPr marL="742950" indent="-285750" defTabSz="931863">
              <a:defRPr>
                <a:solidFill>
                  <a:schemeClr val="tx1"/>
                </a:solidFill>
                <a:latin typeface="Arial" panose="020B0604020202020204" pitchFamily="34" charset="0"/>
                <a:cs typeface="Arial" panose="020B0604020202020204" pitchFamily="34" charset="0"/>
              </a:defRPr>
            </a:lvl2pPr>
            <a:lvl3pPr marL="1143000" indent="-228600" defTabSz="931863">
              <a:defRPr>
                <a:solidFill>
                  <a:schemeClr val="tx1"/>
                </a:solidFill>
                <a:latin typeface="Arial" panose="020B0604020202020204" pitchFamily="34" charset="0"/>
                <a:cs typeface="Arial" panose="020B0604020202020204" pitchFamily="34" charset="0"/>
              </a:defRPr>
            </a:lvl3pPr>
            <a:lvl4pPr marL="1600200" indent="-228600" defTabSz="931863">
              <a:defRPr>
                <a:solidFill>
                  <a:schemeClr val="tx1"/>
                </a:solidFill>
                <a:latin typeface="Arial" panose="020B0604020202020204" pitchFamily="34" charset="0"/>
                <a:cs typeface="Arial" panose="020B0604020202020204" pitchFamily="34" charset="0"/>
              </a:defRPr>
            </a:lvl4pPr>
            <a:lvl5pPr marL="2057400" indent="-228600" defTabSz="931863">
              <a:defRPr>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fld id="{76FD0470-9529-4972-8802-0F9973B713E2}" type="slidenum">
              <a:rPr lang="en-US" altLang="en-US" sz="1000"/>
              <a:pPr algn="ctr"/>
              <a:t>77</a:t>
            </a:fld>
            <a:endParaRPr lang="en-US" altLang="en-US" sz="100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6199" tIns="46199" rIns="46199" bIns="46199"/>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85848227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Grp="1" noChangeArrowheads="1"/>
          </p:cNvSpPr>
          <p:nvPr>
            <p:ph type="sldNum" sz="quarter" idx="5"/>
          </p:nvPr>
        </p:nvSpPr>
        <p:spPr>
          <a:xfrm>
            <a:off x="3023576" y="8848380"/>
            <a:ext cx="676988" cy="246167"/>
          </a:xfrm>
          <a:noFill/>
        </p:spPr>
        <p:txBody>
          <a:bodyPr/>
          <a:lstStyle/>
          <a:p>
            <a:fld id="{E188F4B9-AFA1-4FA4-B0F5-782B95A74519}" type="slidenum">
              <a:rPr lang="en-US" smtClean="0">
                <a:cs typeface="Arial" charset="0"/>
              </a:rPr>
              <a:pPr/>
              <a:t>78</a:t>
            </a:fld>
            <a:endParaRPr lang="en-US" smtClean="0">
              <a:cs typeface="Arial" charset="0"/>
            </a:endParaRPr>
          </a:p>
        </p:txBody>
      </p:sp>
      <p:sp>
        <p:nvSpPr>
          <p:cNvPr id="70659" name="Rectangle 4"/>
          <p:cNvSpPr>
            <a:spLocks noGrp="1" noRot="1" noChangeAspect="1" noChangeArrowheads="1" noTextEdit="1"/>
          </p:cNvSpPr>
          <p:nvPr>
            <p:ph type="sldImg"/>
          </p:nvPr>
        </p:nvSpPr>
        <p:spPr>
          <a:ln/>
        </p:spPr>
      </p:sp>
      <p:sp>
        <p:nvSpPr>
          <p:cNvPr id="70660"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78671147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459760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3"/>
          <p:cNvSpPr>
            <a:spLocks noGrp="1" noChangeArrowheads="1"/>
          </p:cNvSpPr>
          <p:nvPr>
            <p:ph type="sldNum" sz="quarter" idx="5"/>
          </p:nvPr>
        </p:nvSpPr>
        <p:spPr>
          <a:xfrm>
            <a:off x="3018099" y="8895078"/>
            <a:ext cx="675761" cy="246366"/>
          </a:xfrm>
        </p:spPr>
        <p:txBody>
          <a:bodyPr/>
          <a:lstStyle/>
          <a:p>
            <a:pPr defTabSz="909710">
              <a:defRPr/>
            </a:pPr>
            <a:fld id="{5858BD08-603D-48F8-9A20-C039EB7A66EE}" type="slidenum">
              <a:rPr lang="en-US" smtClean="0">
                <a:solidFill>
                  <a:srgbClr val="000000"/>
                </a:solidFill>
              </a:rPr>
              <a:pPr defTabSz="909710">
                <a:defRPr/>
              </a:pPr>
              <a:t>7</a:t>
            </a:fld>
            <a:endParaRPr lang="en-US" dirty="0" smtClean="0">
              <a:solidFill>
                <a:srgbClr val="000000"/>
              </a:solidFill>
            </a:endParaRPr>
          </a:p>
        </p:txBody>
      </p:sp>
      <p:sp>
        <p:nvSpPr>
          <p:cNvPr id="223235" name="Rectangle 2"/>
          <p:cNvSpPr>
            <a:spLocks noGrp="1" noRot="1" noChangeAspect="1" noChangeArrowheads="1" noTextEdit="1"/>
          </p:cNvSpPr>
          <p:nvPr>
            <p:ph type="sldImg"/>
          </p:nvPr>
        </p:nvSpPr>
        <p:spPr>
          <a:ln/>
        </p:spPr>
      </p:sp>
      <p:sp>
        <p:nvSpPr>
          <p:cNvPr id="223236" name="Rectangle 3"/>
          <p:cNvSpPr>
            <a:spLocks noGrp="1" noChangeArrowheads="1"/>
          </p:cNvSpPr>
          <p:nvPr>
            <p:ph type="body" idx="1"/>
          </p:nvPr>
        </p:nvSpPr>
        <p:spPr>
          <a:noFill/>
          <a:ln/>
        </p:spPr>
        <p:txBody>
          <a:bodyPr/>
          <a:lstStyle/>
          <a:p>
            <a:endParaRPr lang="en-US" sz="2400" dirty="0"/>
          </a:p>
        </p:txBody>
      </p:sp>
    </p:spTree>
    <p:extLst>
      <p:ext uri="{BB962C8B-B14F-4D97-AF65-F5344CB8AC3E}">
        <p14:creationId xmlns:p14="http://schemas.microsoft.com/office/powerpoint/2010/main" val="61319825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81</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68915637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82</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42957173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83</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7237757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85</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18819033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86</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90956893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1460745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1185" name="Rectangle 7"/>
          <p:cNvSpPr txBox="1">
            <a:spLocks noGrp="1" noChangeArrowheads="1"/>
          </p:cNvSpPr>
          <p:nvPr/>
        </p:nvSpPr>
        <p:spPr bwMode="auto">
          <a:xfrm>
            <a:off x="3955222" y="8827125"/>
            <a:ext cx="3042478" cy="456575"/>
          </a:xfrm>
          <a:prstGeom prst="rect">
            <a:avLst/>
          </a:prstGeom>
          <a:noFill/>
          <a:ln w="9525">
            <a:noFill/>
            <a:miter lim="800000"/>
            <a:headEnd/>
            <a:tailEnd/>
          </a:ln>
        </p:spPr>
        <p:txBody>
          <a:bodyPr lIns="91202" tIns="45600" rIns="91202" bIns="45600" anchor="b"/>
          <a:lstStyle/>
          <a:p>
            <a:pPr algn="r" defTabSz="909767"/>
            <a:fld id="{A0D70C00-AB20-4F73-A1A0-D35999B0DF09}" type="slidenum">
              <a:rPr lang="en-US"/>
              <a:pPr algn="r" defTabSz="909767"/>
              <a:t>88</a:t>
            </a:fld>
            <a:endParaRPr lang="en-US" dirty="0"/>
          </a:p>
        </p:txBody>
      </p:sp>
      <p:sp>
        <p:nvSpPr>
          <p:cNvPr id="2141186" name="Rectangle 2"/>
          <p:cNvSpPr>
            <a:spLocks noGrp="1" noRot="1" noChangeAspect="1" noChangeArrowheads="1" noTextEdit="1"/>
          </p:cNvSpPr>
          <p:nvPr>
            <p:ph type="sldImg"/>
          </p:nvPr>
        </p:nvSpPr>
        <p:spPr>
          <a:xfrm>
            <a:off x="1130300" y="692150"/>
            <a:ext cx="4718050" cy="3538538"/>
          </a:xfrm>
          <a:solidFill>
            <a:srgbClr val="FFFFFF"/>
          </a:solidFill>
          <a:ln/>
        </p:spPr>
      </p:sp>
      <p:sp>
        <p:nvSpPr>
          <p:cNvPr id="2141187" name="Rectangle 5"/>
          <p:cNvSpPr>
            <a:spLocks noGrp="1" noChangeArrowheads="1"/>
          </p:cNvSpPr>
          <p:nvPr>
            <p:ph type="body" idx="1"/>
          </p:nvPr>
        </p:nvSpPr>
        <p:spPr>
          <a:xfrm>
            <a:off x="535603" y="4413562"/>
            <a:ext cx="5932833" cy="4185275"/>
          </a:xfrm>
          <a:noFill/>
          <a:ln>
            <a:solidFill>
              <a:srgbClr val="000000"/>
            </a:solidFill>
          </a:ln>
        </p:spPr>
        <p:txBody>
          <a:bodyPr lIns="91202" tIns="45600" rIns="91202" bIns="45600"/>
          <a:lstStyle/>
          <a:p>
            <a:pPr eaLnBrk="1" hangingPunct="1"/>
            <a:r>
              <a:rPr lang="en-US" smtClean="0"/>
              <a:t>Exhibit 11 of Article</a:t>
            </a:r>
          </a:p>
          <a:p>
            <a:pPr eaLnBrk="1" hangingPunct="1"/>
            <a:endParaRPr lang="en-US" smtClean="0"/>
          </a:p>
        </p:txBody>
      </p:sp>
    </p:spTree>
    <p:extLst>
      <p:ext uri="{BB962C8B-B14F-4D97-AF65-F5344CB8AC3E}">
        <p14:creationId xmlns:p14="http://schemas.microsoft.com/office/powerpoint/2010/main" val="204919649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8113" name="Slide Image Placeholder 1"/>
          <p:cNvSpPr>
            <a:spLocks noGrp="1" noRot="1" noChangeAspect="1"/>
          </p:cNvSpPr>
          <p:nvPr>
            <p:ph type="sldImg"/>
          </p:nvPr>
        </p:nvSpPr>
        <p:spPr>
          <a:ln/>
        </p:spPr>
      </p:sp>
    </p:spTree>
    <p:extLst>
      <p:ext uri="{BB962C8B-B14F-4D97-AF65-F5344CB8AC3E}">
        <p14:creationId xmlns:p14="http://schemas.microsoft.com/office/powerpoint/2010/main" val="400563925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91</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39626750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3"/>
          <p:cNvSpPr>
            <a:spLocks noGrp="1" noChangeArrowheads="1"/>
          </p:cNvSpPr>
          <p:nvPr>
            <p:ph type="sldNum" sz="quarter" idx="5"/>
          </p:nvPr>
        </p:nvSpPr>
        <p:spPr>
          <a:xfrm>
            <a:off x="3090766" y="9000412"/>
            <a:ext cx="692032" cy="246717"/>
          </a:xfrm>
        </p:spPr>
        <p:txBody>
          <a:bodyPr/>
          <a:lstStyle/>
          <a:p>
            <a:pPr>
              <a:defRPr/>
            </a:pPr>
            <a:fld id="{7FF981F9-8331-43C1-8622-D2EDB409ECCC}" type="slidenum">
              <a:rPr lang="en-US" smtClean="0"/>
              <a:pPr>
                <a:defRPr/>
              </a:pPr>
              <a:t>92</a:t>
            </a:fld>
            <a:endParaRPr lang="en-US" smtClean="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0884666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56995614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6" name="Slide Number Placeholder 3"/>
          <p:cNvSpPr>
            <a:spLocks noGrp="1"/>
          </p:cNvSpPr>
          <p:nvPr>
            <p:ph type="sldNum" sz="quarter" idx="5"/>
          </p:nvPr>
        </p:nvSpPr>
        <p:spPr>
          <a:xfrm>
            <a:off x="4143589" y="9119474"/>
            <a:ext cx="3169920" cy="480060"/>
          </a:xfrm>
        </p:spPr>
        <p:txBody>
          <a:bodyPr/>
          <a:lstStyle/>
          <a:p>
            <a:fld id="{63D381CC-5A3B-495D-8CAC-D68CE31FDB5B}" type="slidenum">
              <a:rPr lang="en-US" smtClean="0"/>
              <a:pPr/>
              <a:t>93</a:t>
            </a:fld>
            <a:endParaRPr lang="en-US" dirty="0"/>
          </a:p>
        </p:txBody>
      </p:sp>
    </p:spTree>
    <p:extLst>
      <p:ext uri="{BB962C8B-B14F-4D97-AF65-F5344CB8AC3E}">
        <p14:creationId xmlns:p14="http://schemas.microsoft.com/office/powerpoint/2010/main" val="197539892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36735425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085167" y="9046678"/>
            <a:ext cx="690779" cy="248133"/>
          </a:xfrm>
        </p:spPr>
        <p:txBody>
          <a:bodyPr/>
          <a:lstStyle/>
          <a:p>
            <a:fld id="{E5721651-C618-4989-BD9A-C51CDEA22A0A}" type="slidenum">
              <a:rPr lang="en-US" noProof="0" smtClean="0"/>
              <a:pPr/>
              <a:t>97</a:t>
            </a:fld>
            <a:endParaRPr lang="en-US" noProof="0" dirty="0"/>
          </a:p>
        </p:txBody>
      </p:sp>
    </p:spTree>
    <p:extLst>
      <p:ext uri="{BB962C8B-B14F-4D97-AF65-F5344CB8AC3E}">
        <p14:creationId xmlns:p14="http://schemas.microsoft.com/office/powerpoint/2010/main" val="107023366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085167" y="9046678"/>
            <a:ext cx="690779" cy="248133"/>
          </a:xfrm>
        </p:spPr>
        <p:txBody>
          <a:bodyPr/>
          <a:lstStyle/>
          <a:p>
            <a:pPr>
              <a:defRPr/>
            </a:pPr>
            <a:fld id="{3A6B90E8-B186-4EE7-9831-1401031F6C6C}" type="slidenum">
              <a:rPr lang="en-US" smtClean="0">
                <a:solidFill>
                  <a:srgbClr val="000000"/>
                </a:solidFill>
              </a:rPr>
              <a:pPr>
                <a:defRPr/>
              </a:pPr>
              <a:t>98</a:t>
            </a:fld>
            <a:endParaRPr lang="en-US" smtClean="0">
              <a:solidFill>
                <a:srgbClr val="000000"/>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11606069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3"/>
          <p:cNvSpPr>
            <a:spLocks noGrp="1" noChangeArrowheads="1"/>
          </p:cNvSpPr>
          <p:nvPr>
            <p:ph type="sldNum" sz="quarter" idx="5"/>
          </p:nvPr>
        </p:nvSpPr>
        <p:spPr bwMode="auto">
          <a:xfrm>
            <a:off x="3084513" y="9047163"/>
            <a:ext cx="692150" cy="247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cs typeface="Arial" panose="020B0604020202020204" pitchFamily="34" charset="0"/>
              </a:defRPr>
            </a:lvl1pPr>
            <a:lvl2pPr marL="742950" indent="-285750" defTabSz="927100">
              <a:defRPr>
                <a:solidFill>
                  <a:schemeClr val="tx1"/>
                </a:solidFill>
                <a:latin typeface="Arial" panose="020B0604020202020204" pitchFamily="34" charset="0"/>
                <a:cs typeface="Arial" panose="020B0604020202020204" pitchFamily="34" charset="0"/>
              </a:defRPr>
            </a:lvl2pPr>
            <a:lvl3pPr marL="1143000" indent="-228600" defTabSz="927100">
              <a:defRPr>
                <a:solidFill>
                  <a:schemeClr val="tx1"/>
                </a:solidFill>
                <a:latin typeface="Arial" panose="020B0604020202020204" pitchFamily="34" charset="0"/>
                <a:cs typeface="Arial" panose="020B0604020202020204" pitchFamily="34" charset="0"/>
              </a:defRPr>
            </a:lvl3pPr>
            <a:lvl4pPr marL="1600200" indent="-228600" defTabSz="927100">
              <a:defRPr>
                <a:solidFill>
                  <a:schemeClr val="tx1"/>
                </a:solidFill>
                <a:latin typeface="Arial" panose="020B0604020202020204" pitchFamily="34" charset="0"/>
                <a:cs typeface="Arial" panose="020B0604020202020204" pitchFamily="34" charset="0"/>
              </a:defRPr>
            </a:lvl4pPr>
            <a:lvl5pPr marL="2057400" indent="-228600" defTabSz="927100">
              <a:defRPr>
                <a:solidFill>
                  <a:schemeClr val="tx1"/>
                </a:solidFill>
                <a:latin typeface="Arial" panose="020B0604020202020204" pitchFamily="34" charset="0"/>
                <a:cs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2B0E9B5-36A5-4C65-9FC0-7A7FC996B372}" type="slidenum">
              <a:rPr lang="en-US" altLang="en-US" smtClean="0">
                <a:solidFill>
                  <a:srgbClr val="000000"/>
                </a:solidFill>
                <a:latin typeface="Calibri" panose="020F0502020204030204" pitchFamily="34" charset="0"/>
              </a:rPr>
              <a:pPr/>
              <a:t>99</a:t>
            </a:fld>
            <a:endParaRPr lang="en-US" altLang="en-US" smtClean="0">
              <a:solidFill>
                <a:srgbClr val="000000"/>
              </a:solidFill>
              <a:latin typeface="Calibri" panose="020F0502020204030204" pitchFamily="34" charset="0"/>
            </a:endParaRPr>
          </a:p>
        </p:txBody>
      </p:sp>
      <p:sp>
        <p:nvSpPr>
          <p:cNvPr id="1413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2400" smtClean="0"/>
          </a:p>
        </p:txBody>
      </p:sp>
    </p:spTree>
    <p:extLst>
      <p:ext uri="{BB962C8B-B14F-4D97-AF65-F5344CB8AC3E}">
        <p14:creationId xmlns:p14="http://schemas.microsoft.com/office/powerpoint/2010/main" val="290987695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085167" y="9046822"/>
            <a:ext cx="690779" cy="247989"/>
          </a:xfrm>
        </p:spPr>
        <p:txBody>
          <a:bodyPr/>
          <a:lstStyle/>
          <a:p>
            <a:pPr>
              <a:defRPr/>
            </a:pPr>
            <a:fld id="{C3FDAECC-01E3-46D0-B980-A45E82B7AFA3}" type="slidenum">
              <a:rPr lang="en-US" smtClean="0">
                <a:solidFill>
                  <a:srgbClr val="000000"/>
                </a:solidFill>
              </a:rPr>
              <a:pPr>
                <a:defRPr/>
              </a:pPr>
              <a:t>100</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04900" y="698500"/>
            <a:ext cx="4648200" cy="3486150"/>
          </a:xfrm>
          <a:ln w="12700"/>
        </p:spPr>
      </p:sp>
      <p:sp>
        <p:nvSpPr>
          <p:cNvPr id="286724"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280762733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085167" y="9046822"/>
            <a:ext cx="690779" cy="247989"/>
          </a:xfrm>
        </p:spPr>
        <p:txBody>
          <a:bodyPr/>
          <a:lstStyle/>
          <a:p>
            <a:pPr>
              <a:defRPr/>
            </a:pPr>
            <a:fld id="{6A210E9D-8931-4C98-8795-0266F6BA0585}" type="slidenum">
              <a:rPr lang="en-US" smtClean="0">
                <a:solidFill>
                  <a:srgbClr val="000000"/>
                </a:solidFill>
              </a:rPr>
              <a:pPr>
                <a:defRPr/>
              </a:pPr>
              <a:t>101</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04900" y="698500"/>
            <a:ext cx="4648200" cy="3486150"/>
          </a:xfrm>
          <a:ln w="12700"/>
        </p:spPr>
      </p:sp>
      <p:sp>
        <p:nvSpPr>
          <p:cNvPr id="287748"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234370691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085167" y="9046822"/>
            <a:ext cx="690779" cy="247989"/>
          </a:xfrm>
        </p:spPr>
        <p:txBody>
          <a:bodyPr/>
          <a:lstStyle/>
          <a:p>
            <a:pPr>
              <a:defRPr/>
            </a:pPr>
            <a:fld id="{C3FDAECC-01E3-46D0-B980-A45E82B7AFA3}" type="slidenum">
              <a:rPr lang="en-US" smtClean="0">
                <a:solidFill>
                  <a:srgbClr val="000000"/>
                </a:solidFill>
              </a:rPr>
              <a:pPr>
                <a:defRPr/>
              </a:pPr>
              <a:t>102</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04900" y="698500"/>
            <a:ext cx="4648200" cy="3486150"/>
          </a:xfrm>
          <a:ln w="12700"/>
        </p:spPr>
      </p:sp>
      <p:sp>
        <p:nvSpPr>
          <p:cNvPr id="286724"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27585519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085167" y="9046822"/>
            <a:ext cx="690779" cy="247989"/>
          </a:xfrm>
        </p:spPr>
        <p:txBody>
          <a:bodyPr/>
          <a:lstStyle/>
          <a:p>
            <a:pPr>
              <a:defRPr/>
            </a:pPr>
            <a:fld id="{6A210E9D-8931-4C98-8795-0266F6BA0585}" type="slidenum">
              <a:rPr lang="en-US" smtClean="0">
                <a:solidFill>
                  <a:srgbClr val="000000"/>
                </a:solidFill>
              </a:rPr>
              <a:pPr>
                <a:defRPr/>
              </a:pPr>
              <a:t>103</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04900" y="698500"/>
            <a:ext cx="4648200" cy="3486150"/>
          </a:xfrm>
          <a:ln w="12700"/>
        </p:spPr>
      </p:sp>
      <p:sp>
        <p:nvSpPr>
          <p:cNvPr id="287748"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246208765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085167" y="9046822"/>
            <a:ext cx="690779" cy="247989"/>
          </a:xfrm>
        </p:spPr>
        <p:txBody>
          <a:bodyPr/>
          <a:lstStyle/>
          <a:p>
            <a:pPr>
              <a:defRPr/>
            </a:pPr>
            <a:fld id="{C3FDAECC-01E3-46D0-B980-A45E82B7AFA3}" type="slidenum">
              <a:rPr lang="en-US" smtClean="0">
                <a:solidFill>
                  <a:srgbClr val="000000"/>
                </a:solidFill>
              </a:rPr>
              <a:pPr>
                <a:defRPr/>
              </a:pPr>
              <a:t>104</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04900" y="698500"/>
            <a:ext cx="4648200" cy="3486150"/>
          </a:xfrm>
          <a:ln w="12700"/>
        </p:spPr>
      </p:sp>
      <p:sp>
        <p:nvSpPr>
          <p:cNvPr id="286724"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3538659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3"/>
          <p:cNvSpPr txBox="1">
            <a:spLocks noGrp="1" noChangeArrowheads="1"/>
          </p:cNvSpPr>
          <p:nvPr/>
        </p:nvSpPr>
        <p:spPr bwMode="auto">
          <a:xfrm>
            <a:off x="3212654" y="8988169"/>
            <a:ext cx="719323" cy="246327"/>
          </a:xfrm>
          <a:prstGeom prst="rect">
            <a:avLst/>
          </a:prstGeom>
          <a:noFill/>
          <a:ln w="9525">
            <a:noFill/>
            <a:miter lim="800000"/>
            <a:headEnd/>
            <a:tailEnd/>
          </a:ln>
        </p:spPr>
        <p:txBody>
          <a:bodyPr lIns="45956" tIns="46569" rIns="45956" bIns="46569" anchor="b">
            <a:spAutoFit/>
          </a:bodyPr>
          <a:lstStyle/>
          <a:p>
            <a:pPr algn="ctr" defTabSz="931670"/>
            <a:fld id="{3B6C5B65-9C03-44F4-8804-6FE0FAB3897F}" type="slidenum">
              <a:rPr lang="en-US" sz="1000"/>
              <a:pPr algn="ctr" defTabSz="931670"/>
              <a:t>9</a:t>
            </a:fld>
            <a:endParaRPr lang="en-US" sz="1000"/>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34195476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085167" y="9046822"/>
            <a:ext cx="690779" cy="247989"/>
          </a:xfrm>
        </p:spPr>
        <p:txBody>
          <a:bodyPr/>
          <a:lstStyle/>
          <a:p>
            <a:pPr>
              <a:defRPr/>
            </a:pPr>
            <a:fld id="{6A210E9D-8931-4C98-8795-0266F6BA0585}" type="slidenum">
              <a:rPr lang="en-US" smtClean="0">
                <a:solidFill>
                  <a:srgbClr val="000000"/>
                </a:solidFill>
              </a:rPr>
              <a:pPr>
                <a:defRPr/>
              </a:pPr>
              <a:t>105</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04900" y="698500"/>
            <a:ext cx="4648200" cy="3486150"/>
          </a:xfrm>
          <a:ln w="12700"/>
        </p:spPr>
      </p:sp>
      <p:sp>
        <p:nvSpPr>
          <p:cNvPr id="287748" name="Notes Placeholder 2"/>
          <p:cNvSpPr>
            <a:spLocks noGrp="1"/>
          </p:cNvSpPr>
          <p:nvPr>
            <p:ph type="body" idx="1"/>
          </p:nvPr>
        </p:nvSpPr>
        <p:spPr>
          <a:xfrm>
            <a:off x="686112" y="4416108"/>
            <a:ext cx="5485778" cy="4182427"/>
          </a:xfrm>
          <a:noFill/>
          <a:ln/>
        </p:spPr>
        <p:txBody>
          <a:bodyPr lIns="91421" tIns="45711" rIns="91421" bIns="45711"/>
          <a:lstStyle/>
          <a:p>
            <a:endParaRPr lang="en-US" dirty="0" smtClean="0"/>
          </a:p>
        </p:txBody>
      </p:sp>
    </p:spTree>
    <p:extLst>
      <p:ext uri="{BB962C8B-B14F-4D97-AF65-F5344CB8AC3E}">
        <p14:creationId xmlns:p14="http://schemas.microsoft.com/office/powerpoint/2010/main" val="309458945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085167" y="9046678"/>
            <a:ext cx="690779" cy="248133"/>
          </a:xfrm>
        </p:spPr>
        <p:txBody>
          <a:bodyPr/>
          <a:lstStyle/>
          <a:p>
            <a:pPr>
              <a:defRPr/>
            </a:pPr>
            <a:fld id="{3A6B90E8-B186-4EE7-9831-1401031F6C6C}" type="slidenum">
              <a:rPr lang="en-US" smtClean="0">
                <a:solidFill>
                  <a:srgbClr val="000000"/>
                </a:solidFill>
              </a:rPr>
              <a:pPr>
                <a:defRPr/>
              </a:pPr>
              <a:t>106</a:t>
            </a:fld>
            <a:endParaRPr lang="en-US" smtClean="0">
              <a:solidFill>
                <a:srgbClr val="000000"/>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9873062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085167" y="9046822"/>
            <a:ext cx="690779" cy="247989"/>
          </a:xfrm>
          <a:prstGeom prst="rect">
            <a:avLst/>
          </a:prstGeom>
          <a:noFill/>
          <a:ln w="9525">
            <a:noFill/>
            <a:miter lim="800000"/>
            <a:headEnd/>
            <a:tailEnd/>
          </a:ln>
        </p:spPr>
        <p:txBody>
          <a:bodyPr lIns="45877" tIns="46489" rIns="45877" bIns="46489" anchor="b">
            <a:spAutoFit/>
          </a:bodyPr>
          <a:lstStyle/>
          <a:p>
            <a:pPr algn="ctr" defTabSz="930275"/>
            <a:fld id="{E9565180-8486-4D0E-8C23-611864437D81}" type="slidenum">
              <a:rPr lang="en-US" sz="1000"/>
              <a:pPr algn="ctr" defTabSz="930275"/>
              <a:t>107</a:t>
            </a:fld>
            <a:endParaRPr lang="en-US" sz="100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6056" tIns="46056" rIns="46056" bIns="46056"/>
          <a:lstStyle/>
          <a:p>
            <a:endParaRPr lang="en-US" smtClean="0"/>
          </a:p>
        </p:txBody>
      </p:sp>
    </p:spTree>
    <p:extLst>
      <p:ext uri="{BB962C8B-B14F-4D97-AF65-F5344CB8AC3E}">
        <p14:creationId xmlns:p14="http://schemas.microsoft.com/office/powerpoint/2010/main" val="90210326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3"/>
          <p:cNvSpPr>
            <a:spLocks noGrp="1" noChangeArrowheads="1"/>
          </p:cNvSpPr>
          <p:nvPr>
            <p:ph type="sldNum" sz="quarter" idx="5"/>
          </p:nvPr>
        </p:nvSpPr>
        <p:spPr>
          <a:noFill/>
        </p:spPr>
        <p:txBody>
          <a:bodyPr/>
          <a:lstStyle/>
          <a:p>
            <a:fld id="{7C15D60F-0150-4F2D-B22F-824BDADA6C9E}" type="slidenum">
              <a:rPr lang="en-US" smtClean="0"/>
              <a:pPr/>
              <a:t>108</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1523220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3"/>
          <p:cNvSpPr>
            <a:spLocks noGrp="1" noChangeArrowheads="1"/>
          </p:cNvSpPr>
          <p:nvPr>
            <p:ph type="sldNum" sz="quarter" idx="5"/>
          </p:nvPr>
        </p:nvSpPr>
        <p:spPr/>
        <p:txBody>
          <a:bodyPr/>
          <a:lstStyle/>
          <a:p>
            <a:pPr>
              <a:defRPr/>
            </a:pPr>
            <a:fld id="{16E60D02-A04A-4138-B31A-6A0C475C2275}" type="slidenum">
              <a:rPr lang="en-US" smtClean="0"/>
              <a:pPr>
                <a:defRPr/>
              </a:pPr>
              <a:t>109</a:t>
            </a:fld>
            <a:endParaRPr lang="en-US" smtClean="0"/>
          </a:p>
        </p:txBody>
      </p:sp>
      <p:sp>
        <p:nvSpPr>
          <p:cNvPr id="247811" name="Rectangle 2"/>
          <p:cNvSpPr>
            <a:spLocks noGrp="1" noRot="1" noChangeAspect="1" noChangeArrowheads="1" noTextEdit="1"/>
          </p:cNvSpPr>
          <p:nvPr>
            <p:ph type="sldImg"/>
          </p:nvPr>
        </p:nvSpPr>
        <p:spPr>
          <a:ln/>
        </p:spPr>
      </p:sp>
      <p:sp>
        <p:nvSpPr>
          <p:cNvPr id="247812"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65905145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3"/>
          <p:cNvSpPr>
            <a:spLocks noGrp="1" noChangeArrowheads="1"/>
          </p:cNvSpPr>
          <p:nvPr>
            <p:ph type="sldNum" sz="quarter" idx="5"/>
          </p:nvPr>
        </p:nvSpPr>
        <p:spPr>
          <a:xfrm>
            <a:off x="3148013" y="9034319"/>
            <a:ext cx="704850" cy="247794"/>
          </a:xfrm>
          <a:noFill/>
        </p:spPr>
        <p:txBody>
          <a:bodyPr/>
          <a:lstStyle/>
          <a:p>
            <a:fld id="{FEC3857E-DCBC-4731-A75E-A1590B57B44A}" type="slidenum">
              <a:rPr lang="en-US" smtClean="0">
                <a:solidFill>
                  <a:srgbClr val="000000"/>
                </a:solidFill>
              </a:rPr>
              <a:pPr/>
              <a:t>110</a:t>
            </a:fld>
            <a:endParaRPr lang="en-US" smtClean="0">
              <a:solidFill>
                <a:srgbClr val="000000"/>
              </a:solidFill>
            </a:endParaRPr>
          </a:p>
        </p:txBody>
      </p:sp>
      <p:sp>
        <p:nvSpPr>
          <p:cNvPr id="270339" name="Rectangle 2"/>
          <p:cNvSpPr>
            <a:spLocks noGrp="1" noRot="1" noChangeAspect="1" noChangeArrowheads="1" noTextEdit="1"/>
          </p:cNvSpPr>
          <p:nvPr>
            <p:ph type="sldImg"/>
          </p:nvPr>
        </p:nvSpPr>
        <p:spPr>
          <a:ln/>
        </p:spPr>
      </p:sp>
      <p:sp>
        <p:nvSpPr>
          <p:cNvPr id="27034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234720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txBox="1">
            <a:spLocks noGrp="1" noChangeArrowheads="1"/>
          </p:cNvSpPr>
          <p:nvPr/>
        </p:nvSpPr>
        <p:spPr bwMode="auto">
          <a:xfrm>
            <a:off x="3148013" y="9037638"/>
            <a:ext cx="704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0F4C6D52-29A0-4B92-B6E7-F733FA4B349D}" type="slidenum">
              <a:rPr lang="en-US" altLang="en-US" sz="1000"/>
              <a:pPr algn="ctr" eaLnBrk="1" hangingPunct="1">
                <a:lnSpc>
                  <a:spcPct val="100000"/>
                </a:lnSpc>
                <a:spcBef>
                  <a:spcPct val="0"/>
                </a:spcBef>
                <a:buClrTx/>
                <a:buSzTx/>
                <a:buFontTx/>
                <a:buNone/>
              </a:pPr>
              <a:t>111</a:t>
            </a:fld>
            <a:endParaRPr lang="en-US" altLang="en-US" sz="100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943745464"/>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pPr>
              <a:defRPr/>
            </a:pPr>
            <a:fld id="{8268D18C-0784-4943-AE98-17D8DF7C11EF}" type="slidenum">
              <a:rPr lang="en-US" smtClean="0"/>
              <a:pPr>
                <a:defRPr/>
              </a:pPr>
              <a:t>112</a:t>
            </a:fld>
            <a:endParaRPr lang="en-US" smtClean="0"/>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24029648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320440F3-0FDA-4A6D-9AE4-0E63FCD1D244}" type="slidenum">
              <a:rPr lang="en-US" altLang="en-US" smtClean="0"/>
              <a:pPr/>
              <a:t>113</a:t>
            </a:fld>
            <a:endParaRPr lang="en-US" alt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23221430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114</a:t>
            </a:fld>
            <a:endParaRPr lang="en-US" smtClean="0"/>
          </a:p>
        </p:txBody>
      </p:sp>
    </p:spTree>
    <p:extLst>
      <p:ext uri="{BB962C8B-B14F-4D97-AF65-F5344CB8AC3E}">
        <p14:creationId xmlns:p14="http://schemas.microsoft.com/office/powerpoint/2010/main" val="36366729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hemeOverride" Target="../theme/themeOverride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183"/>
          <p:cNvSpPr>
            <a:spLocks noChangeArrowheads="1"/>
          </p:cNvSpPr>
          <p:nvPr userDrawn="1"/>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5" name="Picture 1188" descr="Title Page bar_112409_1pm"/>
          <p:cNvPicPr>
            <a:picLocks noChangeAspect="1" noChangeArrowheads="1"/>
          </p:cNvPicPr>
          <p:nvPr userDrawn="1"/>
        </p:nvPicPr>
        <p:blipFill>
          <a:blip r:embed="rId2" cstate="print"/>
          <a:srcRect/>
          <a:stretch>
            <a:fillRect/>
          </a:stretch>
        </p:blipFill>
        <p:spPr bwMode="auto">
          <a:xfrm>
            <a:off x="0" y="268288"/>
            <a:ext cx="9144000" cy="1974850"/>
          </a:xfrm>
          <a:prstGeom prst="rect">
            <a:avLst/>
          </a:prstGeom>
          <a:noFill/>
          <a:ln w="9525">
            <a:noFill/>
            <a:miter lim="800000"/>
            <a:headEnd/>
            <a:tailEnd/>
          </a:ln>
        </p:spPr>
      </p:pic>
      <p:sp>
        <p:nvSpPr>
          <p:cNvPr id="6" name="Rectangle 1180"/>
          <p:cNvSpPr>
            <a:spLocks noChangeArrowheads="1"/>
          </p:cNvSpPr>
          <p:nvPr userDrawn="1"/>
        </p:nvSpPr>
        <p:spPr bwMode="auto">
          <a:xfrm>
            <a:off x="0" y="6556375"/>
            <a:ext cx="9144000" cy="301625"/>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7" name="Picture 1181"/>
          <p:cNvPicPr>
            <a:picLocks noChangeAspect="1" noChangeArrowheads="1"/>
          </p:cNvPicPr>
          <p:nvPr userDrawn="1"/>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81978" name="Rectangle 1082"/>
          <p:cNvSpPr>
            <a:spLocks noGrp="1" noChangeArrowheads="1"/>
          </p:cNvSpPr>
          <p:nvPr>
            <p:ph type="ctrTitle"/>
          </p:nvPr>
        </p:nvSpPr>
        <p:spPr bwMode="auto">
          <a:xfrm>
            <a:off x="685800" y="2979738"/>
            <a:ext cx="7772400" cy="649287"/>
          </a:xfrm>
          <a:ln algn="ctr"/>
        </p:spPr>
        <p:txBody>
          <a:bodyPr>
            <a:spAutoFit/>
          </a:bodyPr>
          <a:lstStyle>
            <a:lvl1pPr algn="ctr">
              <a:lnSpc>
                <a:spcPct val="85000"/>
              </a:lnSpc>
              <a:spcBef>
                <a:spcPct val="40000"/>
              </a:spcBef>
              <a:defRPr sz="4300" smtClean="0">
                <a:solidFill>
                  <a:schemeClr val="accent2"/>
                </a:solidFill>
              </a:defRPr>
            </a:lvl1pPr>
          </a:lstStyle>
          <a:p>
            <a:r>
              <a:rPr lang="en-US" smtClean="0"/>
              <a:t>Click to edit Master title style</a:t>
            </a:r>
          </a:p>
        </p:txBody>
      </p:sp>
      <p:sp>
        <p:nvSpPr>
          <p:cNvPr id="81979" name="Rectangle 1083"/>
          <p:cNvSpPr>
            <a:spLocks noGrp="1" noChangeArrowheads="1"/>
          </p:cNvSpPr>
          <p:nvPr>
            <p:ph type="subTitle" idx="1"/>
          </p:nvPr>
        </p:nvSpPr>
        <p:spPr>
          <a:xfrm>
            <a:off x="668338" y="4867275"/>
            <a:ext cx="7807325" cy="430213"/>
          </a:xfrm>
        </p:spPr>
        <p:txBody>
          <a:bodyPr>
            <a:spAutoFit/>
          </a:bodyPr>
          <a:lstStyle>
            <a:lvl1pPr marL="0" indent="0" algn="ctr">
              <a:lnSpc>
                <a:spcPct val="85000"/>
              </a:lnSpc>
              <a:spcBef>
                <a:spcPct val="25000"/>
              </a:spcBef>
              <a:buFont typeface="Wingdings" pitchFamily="2" charset="2"/>
              <a:buNone/>
              <a:defRPr sz="2600" b="1" smtClean="0">
                <a:solidFill>
                  <a:srgbClr val="225A7A"/>
                </a:solidFill>
              </a:defRPr>
            </a:lvl1pPr>
          </a:lstStyle>
          <a:p>
            <a:r>
              <a:rPr lang="en-US" smtClean="0"/>
              <a:t>Click to edit Master subtitle style</a:t>
            </a:r>
          </a:p>
        </p:txBody>
      </p:sp>
      <p:sp>
        <p:nvSpPr>
          <p:cNvPr id="8" name="Rectangle 1184"/>
          <p:cNvSpPr>
            <a:spLocks noGrp="1" noChangeArrowheads="1"/>
          </p:cNvSpPr>
          <p:nvPr>
            <p:ph type="dt" sz="half" idx="10"/>
          </p:nvPr>
        </p:nvSpPr>
        <p:spPr/>
        <p:txBody>
          <a:bodyPr/>
          <a:lstStyle>
            <a:lvl1pPr>
              <a:defRPr/>
            </a:lvl1pPr>
          </a:lstStyle>
          <a:p>
            <a:pPr>
              <a:defRPr/>
            </a:pPr>
            <a:r>
              <a:rPr lang="en-US" smtClean="0"/>
              <a:t>12/01/09 - 9pm</a:t>
            </a:r>
            <a:endParaRPr lang="en-US"/>
          </a:p>
        </p:txBody>
      </p:sp>
      <p:sp>
        <p:nvSpPr>
          <p:cNvPr id="9" name="Rectangle 1185"/>
          <p:cNvSpPr>
            <a:spLocks noGrp="1" noChangeArrowheads="1"/>
          </p:cNvSpPr>
          <p:nvPr>
            <p:ph type="ftr" sz="quarter" idx="11"/>
          </p:nvPr>
        </p:nvSpPr>
        <p:spPr/>
        <p:txBody>
          <a:bodyPr/>
          <a:lstStyle>
            <a:lvl1pPr>
              <a:defRPr/>
            </a:lvl1pPr>
          </a:lstStyle>
          <a:p>
            <a:pPr>
              <a:defRPr/>
            </a:pPr>
            <a:r>
              <a:rPr lang="en-US"/>
              <a:t>eSlide – P6466 – The Financial Crisis and the Future of the P/C</a:t>
            </a:r>
          </a:p>
        </p:txBody>
      </p:sp>
      <p:sp>
        <p:nvSpPr>
          <p:cNvPr id="10" name="Rectangle 1189"/>
          <p:cNvSpPr>
            <a:spLocks noGrp="1" noChangeArrowheads="1"/>
          </p:cNvSpPr>
          <p:nvPr>
            <p:ph type="sldNum" sz="quarter" idx="12"/>
          </p:nvPr>
        </p:nvSpPr>
        <p:spPr/>
        <p:txBody>
          <a:bodyPr/>
          <a:lstStyle>
            <a:lvl1pPr>
              <a:defRPr>
                <a:solidFill>
                  <a:schemeClr val="bg1"/>
                </a:solidFill>
              </a:defRPr>
            </a:lvl1pPr>
          </a:lstStyle>
          <a:p>
            <a:pPr>
              <a:defRPr/>
            </a:pPr>
            <a:fld id="{1AA298A7-07D0-41F4-A57B-095D4458DCA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00BC345D-58F2-4414-BF4A-B7296ABFC7E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able Placeholder 2"/>
          <p:cNvSpPr>
            <a:spLocks noGrp="1"/>
          </p:cNvSpPr>
          <p:nvPr>
            <p:ph type="tbl" idx="1"/>
          </p:nvPr>
        </p:nvSpPr>
        <p:spPr/>
        <p:txBody>
          <a:bodyPr lIns="91440" rIns="91440" rtlCol="0"/>
          <a:lstStyle/>
          <a:p>
            <a:pPr lvl="0"/>
            <a:endParaRPr lang="en-US" noProof="0" smtClean="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CAFC86FA-B60D-423D-926C-A543DAD8D6A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98450" y="90488"/>
            <a:ext cx="7400925" cy="8604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95300" y="1647825"/>
            <a:ext cx="8153400" cy="4652963"/>
          </a:xfrm>
        </p:spPr>
        <p:txBody>
          <a:bodyPr/>
          <a:lstStyle/>
          <a:p>
            <a:pPr lvl="0"/>
            <a:endParaRPr lang="en-US" noProof="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213DCD5A-272D-460F-810D-8B44844B5B0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iagramm_Mas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6" name="Rechteck 5"/>
          <p:cNvSpPr/>
          <p:nvPr userDrawn="1"/>
        </p:nvSpPr>
        <p:spPr>
          <a:xfrm>
            <a:off x="7077430" y="1489148"/>
            <a:ext cx="1800000" cy="480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p>
        </p:txBody>
      </p:sp>
      <p:sp>
        <p:nvSpPr>
          <p:cNvPr id="7" name="Rechteck 6"/>
          <p:cNvSpPr/>
          <p:nvPr userDrawn="1"/>
        </p:nvSpPr>
        <p:spPr>
          <a:xfrm>
            <a:off x="230400" y="1488000"/>
            <a:ext cx="6696000" cy="480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p>
        </p:txBody>
      </p:sp>
    </p:spTree>
    <p:custDataLst>
      <p:tags r:id="rId1"/>
    </p:custDataLst>
    <p:extLst>
      <p:ext uri="{BB962C8B-B14F-4D97-AF65-F5344CB8AC3E}">
        <p14:creationId xmlns:p14="http://schemas.microsoft.com/office/powerpoint/2010/main" val="1462315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bwMode="black">
          <a:xfrm>
            <a:off x="684213" y="1628775"/>
            <a:ext cx="7991475" cy="4392513"/>
          </a:xfrm>
        </p:spPr>
        <p:txBody>
          <a:bodyPr/>
          <a:lstStyle>
            <a:lvl1pPr>
              <a:defRPr>
                <a:latin typeface="SwissReSans" pitchFamily="34" charset="0"/>
              </a:defRPr>
            </a:lvl1pPr>
            <a:lvl2pPr>
              <a:defRPr>
                <a:latin typeface="SwissReSans" pitchFamily="34" charset="0"/>
              </a:defRPr>
            </a:lvl2pPr>
            <a:lvl3pPr>
              <a:defRPr>
                <a:latin typeface="SwissReSans" pitchFamily="34" charset="0"/>
              </a:defRPr>
            </a:lvl3pPr>
            <a:lvl4pPr>
              <a:defRPr>
                <a:latin typeface="SwissReSans" pitchFamily="34" charset="0"/>
              </a:defRPr>
            </a:lvl4pPr>
            <a:lvl5pPr>
              <a:defRPr>
                <a:latin typeface="SwissReSans" pitchFamily="34" charset="0"/>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5" name="Title 4"/>
          <p:cNvSpPr>
            <a:spLocks noGrp="1"/>
          </p:cNvSpPr>
          <p:nvPr>
            <p:ph type="title"/>
          </p:nvPr>
        </p:nvSpPr>
        <p:spPr/>
        <p:txBody>
          <a:bodyPr/>
          <a:lstStyle/>
          <a:p>
            <a:r>
              <a:rPr lang="en-GB" dirty="0" smtClean="0"/>
              <a:t>Click to edit Master title style</a:t>
            </a:r>
            <a:endParaRPr lang="en-GB" dirty="0"/>
          </a:p>
        </p:txBody>
      </p:sp>
      <p:sp>
        <p:nvSpPr>
          <p:cNvPr id="7" name="Date Placeholder 6"/>
          <p:cNvSpPr>
            <a:spLocks noGrp="1"/>
          </p:cNvSpPr>
          <p:nvPr>
            <p:ph type="dt" sz="half" idx="10"/>
          </p:nvPr>
        </p:nvSpPr>
        <p:spPr/>
        <p:txBody>
          <a:bodyPr/>
          <a:lstStyle/>
          <a:p>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custDataLst>
              <p:tags r:id="rId2"/>
            </p:custDataLst>
          </p:nvPr>
        </p:nvSpPr>
        <p:spPr/>
        <p:txBody>
          <a:bodyPr/>
          <a:lstStyle/>
          <a:p>
            <a:fld id="{5E4D2043-7E31-4A53-BD33-72A88E682172}" type="slidenum">
              <a:rPr lang="en-GB" smtClean="0"/>
              <a:pPr/>
              <a:t>‹#›</a:t>
            </a:fld>
            <a:endParaRPr lang="en-GB" dirty="0"/>
          </a:p>
        </p:txBody>
      </p:sp>
    </p:spTree>
    <p:extLst>
      <p:ext uri="{BB962C8B-B14F-4D97-AF65-F5344CB8AC3E}">
        <p14:creationId xmlns:p14="http://schemas.microsoft.com/office/powerpoint/2010/main" val="1705204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8F1D8FF3-5AB6-4EC6-BDC2-E6058C96F90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rtlCol="0"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EAA4BFB2-9712-42D6-90C8-408268A1944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DB690DBB-527D-49DE-BE17-F2C090C1D32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8"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lvl1pPr>
              <a:defRPr/>
            </a:lvl1pPr>
          </a:lstStyle>
          <a:p>
            <a:pPr>
              <a:defRPr/>
            </a:pPr>
            <a:fld id="{9A7B4C8B-F8C1-4480-ADCB-1FB9116D9DE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4"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5" name="Rectangle 110"/>
          <p:cNvSpPr>
            <a:spLocks noGrp="1" noChangeArrowheads="1"/>
          </p:cNvSpPr>
          <p:nvPr>
            <p:ph type="sldNum" sz="quarter" idx="12"/>
          </p:nvPr>
        </p:nvSpPr>
        <p:spPr>
          <a:ln/>
        </p:spPr>
        <p:txBody>
          <a:bodyPr/>
          <a:lstStyle>
            <a:lvl1pPr>
              <a:defRPr/>
            </a:lvl1pPr>
          </a:lstStyle>
          <a:p>
            <a:pPr>
              <a:defRPr/>
            </a:pPr>
            <a:fld id="{103D1549-189B-430A-BC2E-B6FA9183E25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3"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4" name="Rectangle 110"/>
          <p:cNvSpPr>
            <a:spLocks noGrp="1" noChangeArrowheads="1"/>
          </p:cNvSpPr>
          <p:nvPr>
            <p:ph type="sldNum" sz="quarter" idx="12"/>
          </p:nvPr>
        </p:nvSpPr>
        <p:spPr>
          <a:ln/>
        </p:spPr>
        <p:txBody>
          <a:bodyPr/>
          <a:lstStyle>
            <a:lvl1pPr>
              <a:defRPr/>
            </a:lvl1pPr>
          </a:lstStyle>
          <a:p>
            <a:pPr>
              <a:defRPr/>
            </a:pPr>
            <a:fld id="{79649112-2361-4913-9798-B6AEBB59A8D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rtlCol="0"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13E2EC06-222A-42D0-87E9-064A6BEAE80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rtlCol="0"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lIns="91440" rIns="91440"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C71FF8B8-F0F3-400C-8102-4AEACDC8D33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emf"/><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90115" name="Picture 109" descr="Text Page"/>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0" y="0"/>
            <a:ext cx="9144000" cy="1150938"/>
          </a:xfrm>
          <a:prstGeom prst="rect">
            <a:avLst/>
          </a:prstGeom>
          <a:noFill/>
          <a:ln w="9525">
            <a:noFill/>
            <a:miter lim="800000"/>
            <a:headEnd/>
            <a:tailEnd/>
          </a:ln>
        </p:spPr>
      </p:pic>
      <p:sp>
        <p:nvSpPr>
          <p:cNvPr id="90116" name="Rectangle 45"/>
          <p:cNvSpPr>
            <a:spLocks noGrp="1" noChangeArrowheads="1"/>
          </p:cNvSpPr>
          <p:nvPr>
            <p:ph type="body" idx="1"/>
          </p:nvPr>
        </p:nvSpPr>
        <p:spPr bwMode="auto">
          <a:xfrm>
            <a:off x="495300" y="1647825"/>
            <a:ext cx="8153400" cy="4652963"/>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0117" name="Rectangle 44"/>
          <p:cNvSpPr>
            <a:spLocks noGrp="1" noChangeArrowheads="1"/>
          </p:cNvSpPr>
          <p:nvPr>
            <p:ph type="title"/>
          </p:nvPr>
        </p:nvSpPr>
        <p:spPr bwMode="black">
          <a:xfrm>
            <a:off x="298450" y="90488"/>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6807200"/>
            <a:ext cx="9144000" cy="50800"/>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90119" name="Picture 102"/>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7761288" y="349250"/>
            <a:ext cx="1228725" cy="341313"/>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6961188"/>
            <a:ext cx="1352550"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900">
                <a:solidFill>
                  <a:schemeClr val="bg1"/>
                </a:solidFill>
                <a:latin typeface="Arial" charset="0"/>
                <a:cs typeface="+mn-cs"/>
              </a:defRPr>
            </a:lvl1pPr>
          </a:lstStyle>
          <a:p>
            <a:pPr>
              <a:defRPr/>
            </a:pPr>
            <a:r>
              <a:rPr lang="en-US" smtClean="0"/>
              <a:t>12/01/09 - 9pm</a:t>
            </a:r>
            <a:endParaRPr lang="en-US"/>
          </a:p>
        </p:txBody>
      </p:sp>
      <p:sp>
        <p:nvSpPr>
          <p:cNvPr id="1130" name="Rectangle 106"/>
          <p:cNvSpPr>
            <a:spLocks noGrp="1" noChangeArrowheads="1"/>
          </p:cNvSpPr>
          <p:nvPr>
            <p:ph type="ftr" sz="quarter" idx="3"/>
          </p:nvPr>
        </p:nvSpPr>
        <p:spPr bwMode="auto">
          <a:xfrm>
            <a:off x="2695575" y="6961188"/>
            <a:ext cx="3752850" cy="1174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900">
                <a:solidFill>
                  <a:schemeClr val="bg1"/>
                </a:solidFill>
                <a:latin typeface="Arial" charset="0"/>
                <a:cs typeface="+mn-cs"/>
              </a:defRPr>
            </a:lvl1pPr>
          </a:lstStyle>
          <a:p>
            <a:pPr>
              <a:defRPr/>
            </a:pPr>
            <a:r>
              <a:rPr lang="en-US"/>
              <a:t>eSlide – P6466 – The Financial Crisis and the Future of the P/C</a:t>
            </a:r>
          </a:p>
        </p:txBody>
      </p:sp>
      <p:sp>
        <p:nvSpPr>
          <p:cNvPr id="1134" name="Rectangle 110"/>
          <p:cNvSpPr>
            <a:spLocks noGrp="1" noChangeArrowheads="1"/>
          </p:cNvSpPr>
          <p:nvPr>
            <p:ph type="sldNum" sz="quarter" idx="4"/>
          </p:nvPr>
        </p:nvSpPr>
        <p:spPr bwMode="auto">
          <a:xfrm>
            <a:off x="8601075" y="6656388"/>
            <a:ext cx="447675"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900">
                <a:latin typeface="Arial" charset="0"/>
                <a:cs typeface="+mn-cs"/>
              </a:defRPr>
            </a:lvl1pPr>
          </a:lstStyle>
          <a:p>
            <a:pPr>
              <a:defRPr/>
            </a:pPr>
            <a:fld id="{FF8B5C7A-7BED-4BF9-AD02-83F44DE0BE2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437" r:id="rId1"/>
    <p:sldLayoutId id="2147485426" r:id="rId2"/>
    <p:sldLayoutId id="2147485427" r:id="rId3"/>
    <p:sldLayoutId id="2147485428" r:id="rId4"/>
    <p:sldLayoutId id="2147485429" r:id="rId5"/>
    <p:sldLayoutId id="2147485430" r:id="rId6"/>
    <p:sldLayoutId id="2147485431" r:id="rId7"/>
    <p:sldLayoutId id="2147485432" r:id="rId8"/>
    <p:sldLayoutId id="2147485433" r:id="rId9"/>
    <p:sldLayoutId id="2147485434" r:id="rId10"/>
    <p:sldLayoutId id="2147485435" r:id="rId11"/>
    <p:sldLayoutId id="2147485436" r:id="rId12"/>
    <p:sldLayoutId id="2147485444" r:id="rId13"/>
    <p:sldLayoutId id="2147485445" r:id="rId14"/>
  </p:sldLayoutIdLst>
  <p:timing>
    <p:tnLst>
      <p:par>
        <p:cTn id="1" dur="indefinite" restart="never" nodeType="tmRoot"/>
      </p:par>
    </p:tnLst>
  </p:timing>
  <p:hf hdr="0" ftr="0"/>
  <p:txStyles>
    <p:title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p:titleStyle>
    <p:body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11.emf"/><Relationship Id="rId4" Type="http://schemas.openxmlformats.org/officeDocument/2006/relationships/oleObject" Target="../embeddings/oleObject8.bin"/></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7.xml"/><Relationship Id="rId1" Type="http://schemas.openxmlformats.org/officeDocument/2006/relationships/vmlDrawing" Target="../drawings/vmlDrawing71.vml"/><Relationship Id="rId5" Type="http://schemas.openxmlformats.org/officeDocument/2006/relationships/image" Target="../media/image82.emf"/><Relationship Id="rId4" Type="http://schemas.openxmlformats.org/officeDocument/2006/relationships/oleObject" Target="../embeddings/oleObject72.bin"/></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7.xml"/><Relationship Id="rId1" Type="http://schemas.openxmlformats.org/officeDocument/2006/relationships/vmlDrawing" Target="../drawings/vmlDrawing72.vml"/><Relationship Id="rId5" Type="http://schemas.openxmlformats.org/officeDocument/2006/relationships/image" Target="../media/image83.emf"/><Relationship Id="rId4" Type="http://schemas.openxmlformats.org/officeDocument/2006/relationships/oleObject" Target="../embeddings/oleObject73.bin"/></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7.xml"/><Relationship Id="rId1" Type="http://schemas.openxmlformats.org/officeDocument/2006/relationships/vmlDrawing" Target="../drawings/vmlDrawing73.vml"/><Relationship Id="rId5" Type="http://schemas.openxmlformats.org/officeDocument/2006/relationships/image" Target="../media/image84.emf"/><Relationship Id="rId4" Type="http://schemas.openxmlformats.org/officeDocument/2006/relationships/oleObject" Target="../embeddings/oleObject74.bin"/></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7.xml"/><Relationship Id="rId1" Type="http://schemas.openxmlformats.org/officeDocument/2006/relationships/vmlDrawing" Target="../drawings/vmlDrawing74.vml"/><Relationship Id="rId5" Type="http://schemas.openxmlformats.org/officeDocument/2006/relationships/image" Target="../media/image85.emf"/><Relationship Id="rId4" Type="http://schemas.openxmlformats.org/officeDocument/2006/relationships/oleObject" Target="../embeddings/oleObject75.bin"/></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7.xml"/><Relationship Id="rId1" Type="http://schemas.openxmlformats.org/officeDocument/2006/relationships/vmlDrawing" Target="../drawings/vmlDrawing75.vml"/><Relationship Id="rId5" Type="http://schemas.openxmlformats.org/officeDocument/2006/relationships/image" Target="../media/image86.emf"/><Relationship Id="rId4" Type="http://schemas.openxmlformats.org/officeDocument/2006/relationships/oleObject" Target="../embeddings/oleObject76.bin"/></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7.xml"/><Relationship Id="rId1" Type="http://schemas.openxmlformats.org/officeDocument/2006/relationships/vmlDrawing" Target="../drawings/vmlDrawing76.vml"/><Relationship Id="rId5" Type="http://schemas.openxmlformats.org/officeDocument/2006/relationships/image" Target="../media/image87.emf"/><Relationship Id="rId4" Type="http://schemas.openxmlformats.org/officeDocument/2006/relationships/oleObject" Target="../embeddings/oleObject77.bin"/></Relationships>
</file>

<file path=ppt/slides/_rels/slide10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7.xml"/><Relationship Id="rId1" Type="http://schemas.openxmlformats.org/officeDocument/2006/relationships/vmlDrawing" Target="../drawings/vmlDrawing77.vml"/><Relationship Id="rId5" Type="http://schemas.openxmlformats.org/officeDocument/2006/relationships/image" Target="../media/image88.emf"/><Relationship Id="rId4" Type="http://schemas.openxmlformats.org/officeDocument/2006/relationships/oleObject" Target="../embeddings/oleObject78.bin"/></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6.xml"/><Relationship Id="rId1" Type="http://schemas.openxmlformats.org/officeDocument/2006/relationships/vmlDrawing" Target="../drawings/vmlDrawing78.vml"/><Relationship Id="rId5" Type="http://schemas.openxmlformats.org/officeDocument/2006/relationships/image" Target="../media/image89.emf"/><Relationship Id="rId4" Type="http://schemas.openxmlformats.org/officeDocument/2006/relationships/oleObject" Target="../embeddings/oleObject79.bin"/></Relationships>
</file>

<file path=ppt/slides/_rels/slide109.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94.xml"/><Relationship Id="rId1" Type="http://schemas.openxmlformats.org/officeDocument/2006/relationships/slideLayout" Target="../slideLayouts/slideLayout6.xml"/><Relationship Id="rId4" Type="http://schemas.openxmlformats.org/officeDocument/2006/relationships/image" Target="../media/image91.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7.xml"/><Relationship Id="rId1" Type="http://schemas.openxmlformats.org/officeDocument/2006/relationships/vmlDrawing" Target="../drawings/vmlDrawing9.vml"/><Relationship Id="rId6" Type="http://schemas.openxmlformats.org/officeDocument/2006/relationships/image" Target="../media/image12.emf"/><Relationship Id="rId5" Type="http://schemas.openxmlformats.org/officeDocument/2006/relationships/oleObject" Target="../embeddings/oleObject9.bin"/><Relationship Id="rId4" Type="http://schemas.openxmlformats.org/officeDocument/2006/relationships/notesSlide" Target="../notesSlides/notesSlide11.xml"/></Relationships>
</file>

<file path=ppt/slides/_rels/slide110.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6.xml"/><Relationship Id="rId1" Type="http://schemas.openxmlformats.org/officeDocument/2006/relationships/vmlDrawing" Target="../drawings/vmlDrawing79.vml"/><Relationship Id="rId5" Type="http://schemas.openxmlformats.org/officeDocument/2006/relationships/image" Target="../media/image92.emf"/><Relationship Id="rId4" Type="http://schemas.openxmlformats.org/officeDocument/2006/relationships/oleObject" Target="../embeddings/oleObject80.bin"/></Relationships>
</file>

<file path=ppt/slides/_rels/slide11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3" Type="http://schemas.openxmlformats.org/officeDocument/2006/relationships/notesSlide" Target="../notesSlides/notesSlide98.xml"/><Relationship Id="rId2" Type="http://schemas.openxmlformats.org/officeDocument/2006/relationships/slideLayout" Target="../slideLayouts/slideLayout6.xml"/><Relationship Id="rId1" Type="http://schemas.openxmlformats.org/officeDocument/2006/relationships/vmlDrawing" Target="../drawings/vmlDrawing80.vml"/><Relationship Id="rId5" Type="http://schemas.openxmlformats.org/officeDocument/2006/relationships/image" Target="../media/image93.emf"/><Relationship Id="rId4" Type="http://schemas.openxmlformats.org/officeDocument/2006/relationships/oleObject" Target="../embeddings/oleObject81.bin"/></Relationships>
</file>

<file path=ppt/slides/_rels/slide114.xml.rels><?xml version="1.0" encoding="UTF-8" standalone="yes"?>
<Relationships xmlns="http://schemas.openxmlformats.org/package/2006/relationships"><Relationship Id="rId3" Type="http://schemas.openxmlformats.org/officeDocument/2006/relationships/notesSlide" Target="../notesSlides/notesSlide99.xml"/><Relationship Id="rId2" Type="http://schemas.openxmlformats.org/officeDocument/2006/relationships/slideLayout" Target="../slideLayouts/slideLayout6.xml"/><Relationship Id="rId1" Type="http://schemas.openxmlformats.org/officeDocument/2006/relationships/tags" Target="../tags/tag13.xml"/></Relationships>
</file>

<file path=ppt/slides/_rels/slide115.xml.rels><?xml version="1.0" encoding="UTF-8" standalone="yes"?>
<Relationships xmlns="http://schemas.openxmlformats.org/package/2006/relationships"><Relationship Id="rId3" Type="http://schemas.openxmlformats.org/officeDocument/2006/relationships/notesSlide" Target="../notesSlides/notesSlide100.xml"/><Relationship Id="rId2" Type="http://schemas.openxmlformats.org/officeDocument/2006/relationships/slideLayout" Target="../slideLayouts/slideLayout6.xml"/><Relationship Id="rId1" Type="http://schemas.openxmlformats.org/officeDocument/2006/relationships/tags" Target="../tags/tag14.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2.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3" Type="http://schemas.openxmlformats.org/officeDocument/2006/relationships/notesSlide" Target="../notesSlides/notesSlide103.xml"/><Relationship Id="rId2" Type="http://schemas.openxmlformats.org/officeDocument/2006/relationships/slideLayout" Target="../slideLayouts/slideLayout7.xml"/><Relationship Id="rId1" Type="http://schemas.openxmlformats.org/officeDocument/2006/relationships/vmlDrawing" Target="../drawings/vmlDrawing81.vml"/><Relationship Id="rId5" Type="http://schemas.openxmlformats.org/officeDocument/2006/relationships/image" Target="../media/image94.emf"/><Relationship Id="rId4" Type="http://schemas.openxmlformats.org/officeDocument/2006/relationships/oleObject" Target="../embeddings/oleObject82.bin"/></Relationships>
</file>

<file path=ppt/slides/_rels/slide119.xml.rels><?xml version="1.0" encoding="UTF-8" standalone="yes"?>
<Relationships xmlns="http://schemas.openxmlformats.org/package/2006/relationships"><Relationship Id="rId3" Type="http://schemas.openxmlformats.org/officeDocument/2006/relationships/notesSlide" Target="../notesSlides/notesSlide104.xml"/><Relationship Id="rId2" Type="http://schemas.openxmlformats.org/officeDocument/2006/relationships/slideLayout" Target="../slideLayouts/slideLayout6.xml"/><Relationship Id="rId1" Type="http://schemas.openxmlformats.org/officeDocument/2006/relationships/tags" Target="../tags/tag15.xml"/><Relationship Id="rId4" Type="http://schemas.openxmlformats.org/officeDocument/2006/relationships/image" Target="../media/image95.emf"/></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8.xml"/><Relationship Id="rId1" Type="http://schemas.openxmlformats.org/officeDocument/2006/relationships/vmlDrawing" Target="../drawings/vmlDrawing10.vml"/><Relationship Id="rId6" Type="http://schemas.openxmlformats.org/officeDocument/2006/relationships/image" Target="../media/image13.emf"/><Relationship Id="rId5" Type="http://schemas.openxmlformats.org/officeDocument/2006/relationships/oleObject" Target="../embeddings/oleObject10.bin"/><Relationship Id="rId4" Type="http://schemas.openxmlformats.org/officeDocument/2006/relationships/notesSlide" Target="../notesSlides/notesSlide12.xml"/></Relationships>
</file>

<file path=ppt/slides/_rels/slide120.xml.rels><?xml version="1.0" encoding="UTF-8" standalone="yes"?>
<Relationships xmlns="http://schemas.openxmlformats.org/package/2006/relationships"><Relationship Id="rId3" Type="http://schemas.openxmlformats.org/officeDocument/2006/relationships/notesSlide" Target="../notesSlides/notesSlide105.xml"/><Relationship Id="rId2" Type="http://schemas.openxmlformats.org/officeDocument/2006/relationships/slideLayout" Target="../slideLayouts/slideLayout6.xml"/><Relationship Id="rId1" Type="http://schemas.openxmlformats.org/officeDocument/2006/relationships/tags" Target="../tags/tag16.xml"/><Relationship Id="rId4" Type="http://schemas.openxmlformats.org/officeDocument/2006/relationships/image" Target="../media/image96.emf"/></Relationships>
</file>

<file path=ppt/slides/_rels/slide121.xml.rels><?xml version="1.0" encoding="UTF-8" standalone="yes"?>
<Relationships xmlns="http://schemas.openxmlformats.org/package/2006/relationships"><Relationship Id="rId3" Type="http://schemas.openxmlformats.org/officeDocument/2006/relationships/notesSlide" Target="../notesSlides/notesSlide106.xml"/><Relationship Id="rId2" Type="http://schemas.openxmlformats.org/officeDocument/2006/relationships/slideLayout" Target="../slideLayouts/slideLayout6.xml"/><Relationship Id="rId1" Type="http://schemas.openxmlformats.org/officeDocument/2006/relationships/tags" Target="../tags/tag17.xml"/><Relationship Id="rId5" Type="http://schemas.openxmlformats.org/officeDocument/2006/relationships/image" Target="../media/image97.png"/><Relationship Id="rId4" Type="http://schemas.openxmlformats.org/officeDocument/2006/relationships/hyperlink" Target="http://www.iii.org/issue-update/flood-insurance" TargetMode="External"/></Relationships>
</file>

<file path=ppt/slides/_rels/slide122.xml.rels><?xml version="1.0" encoding="UTF-8" standalone="yes"?>
<Relationships xmlns="http://schemas.openxmlformats.org/package/2006/relationships"><Relationship Id="rId3" Type="http://schemas.openxmlformats.org/officeDocument/2006/relationships/notesSlide" Target="../notesSlides/notesSlide107.xml"/><Relationship Id="rId2" Type="http://schemas.openxmlformats.org/officeDocument/2006/relationships/slideLayout" Target="../slideLayouts/slideLayout13.xml"/><Relationship Id="rId1" Type="http://schemas.openxmlformats.org/officeDocument/2006/relationships/tags" Target="../tags/tag18.xml"/><Relationship Id="rId4" Type="http://schemas.openxmlformats.org/officeDocument/2006/relationships/image" Target="../media/image98.emf"/></Relationships>
</file>

<file path=ppt/slides/_rels/slide123.xml.rels><?xml version="1.0" encoding="UTF-8" standalone="yes"?>
<Relationships xmlns="http://schemas.openxmlformats.org/package/2006/relationships"><Relationship Id="rId3" Type="http://schemas.openxmlformats.org/officeDocument/2006/relationships/notesSlide" Target="../notesSlides/notesSlide108.xml"/><Relationship Id="rId2" Type="http://schemas.openxmlformats.org/officeDocument/2006/relationships/slideLayout" Target="../slideLayouts/slideLayout7.xml"/><Relationship Id="rId1" Type="http://schemas.openxmlformats.org/officeDocument/2006/relationships/vmlDrawing" Target="../drawings/vmlDrawing82.vml"/><Relationship Id="rId5" Type="http://schemas.openxmlformats.org/officeDocument/2006/relationships/image" Target="../media/image99.emf"/><Relationship Id="rId4" Type="http://schemas.openxmlformats.org/officeDocument/2006/relationships/oleObject" Target="../embeddings/oleObject83.bin"/></Relationships>
</file>

<file path=ppt/slides/_rels/slide124.xml.rels><?xml version="1.0" encoding="UTF-8" standalone="yes"?>
<Relationships xmlns="http://schemas.openxmlformats.org/package/2006/relationships"><Relationship Id="rId3" Type="http://schemas.openxmlformats.org/officeDocument/2006/relationships/notesSlide" Target="../notesSlides/notesSlide109.xml"/><Relationship Id="rId2" Type="http://schemas.openxmlformats.org/officeDocument/2006/relationships/slideLayout" Target="../slideLayouts/slideLayout6.xml"/><Relationship Id="rId1" Type="http://schemas.openxmlformats.org/officeDocument/2006/relationships/vmlDrawing" Target="../drawings/vmlDrawing83.vml"/><Relationship Id="rId6" Type="http://schemas.openxmlformats.org/officeDocument/2006/relationships/hyperlink" Target="http://www.wsj.com/articles/california-pushes-homeowners-to-insure-against-earthquakes-1440980138" TargetMode="External"/><Relationship Id="rId5" Type="http://schemas.openxmlformats.org/officeDocument/2006/relationships/image" Target="../media/image100.emf"/><Relationship Id="rId4" Type="http://schemas.openxmlformats.org/officeDocument/2006/relationships/oleObject" Target="../embeddings/oleObject84.bin"/></Relationships>
</file>

<file path=ppt/slides/_rels/slide125.xml.rels><?xml version="1.0" encoding="UTF-8" standalone="yes"?>
<Relationships xmlns="http://schemas.openxmlformats.org/package/2006/relationships"><Relationship Id="rId3" Type="http://schemas.openxmlformats.org/officeDocument/2006/relationships/notesSlide" Target="../notesSlides/notesSlide110.xml"/><Relationship Id="rId2" Type="http://schemas.openxmlformats.org/officeDocument/2006/relationships/slideLayout" Target="../slideLayouts/slideLayout6.xml"/><Relationship Id="rId1" Type="http://schemas.openxmlformats.org/officeDocument/2006/relationships/vmlDrawing" Target="../drawings/vmlDrawing84.vml"/><Relationship Id="rId5" Type="http://schemas.openxmlformats.org/officeDocument/2006/relationships/image" Target="../media/image101.emf"/><Relationship Id="rId4" Type="http://schemas.openxmlformats.org/officeDocument/2006/relationships/oleObject" Target="../embeddings/oleObject85.bin"/></Relationships>
</file>

<file path=ppt/slides/_rels/slide126.xml.rels><?xml version="1.0" encoding="UTF-8" standalone="yes"?>
<Relationships xmlns="http://schemas.openxmlformats.org/package/2006/relationships"><Relationship Id="rId3" Type="http://schemas.openxmlformats.org/officeDocument/2006/relationships/notesSlide" Target="../notesSlides/notesSlide111.xml"/><Relationship Id="rId2" Type="http://schemas.openxmlformats.org/officeDocument/2006/relationships/slideLayout" Target="../slideLayouts/slideLayout6.xml"/><Relationship Id="rId1" Type="http://schemas.openxmlformats.org/officeDocument/2006/relationships/vmlDrawing" Target="../drawings/vmlDrawing85.vml"/><Relationship Id="rId5" Type="http://schemas.openxmlformats.org/officeDocument/2006/relationships/image" Target="../media/image102.emf"/><Relationship Id="rId4" Type="http://schemas.openxmlformats.org/officeDocument/2006/relationships/oleObject" Target="../embeddings/oleObject86.bin"/></Relationships>
</file>

<file path=ppt/slides/_rels/slide127.xml.rels><?xml version="1.0" encoding="UTF-8" standalone="yes"?>
<Relationships xmlns="http://schemas.openxmlformats.org/package/2006/relationships"><Relationship Id="rId3" Type="http://schemas.openxmlformats.org/officeDocument/2006/relationships/notesSlide" Target="../notesSlides/notesSlide112.xml"/><Relationship Id="rId2" Type="http://schemas.openxmlformats.org/officeDocument/2006/relationships/slideLayout" Target="../slideLayouts/slideLayout6.xml"/><Relationship Id="rId1" Type="http://schemas.openxmlformats.org/officeDocument/2006/relationships/vmlDrawing" Target="../drawings/vmlDrawing86.vml"/><Relationship Id="rId5" Type="http://schemas.openxmlformats.org/officeDocument/2006/relationships/image" Target="../media/image103.emf"/><Relationship Id="rId4" Type="http://schemas.openxmlformats.org/officeDocument/2006/relationships/oleObject" Target="../embeddings/oleObject87.bin"/></Relationships>
</file>

<file path=ppt/slides/_rels/slide128.xml.rels><?xml version="1.0" encoding="UTF-8" standalone="yes"?>
<Relationships xmlns="http://schemas.openxmlformats.org/package/2006/relationships"><Relationship Id="rId3" Type="http://schemas.openxmlformats.org/officeDocument/2006/relationships/notesSlide" Target="../notesSlides/notesSlide113.xml"/><Relationship Id="rId2" Type="http://schemas.openxmlformats.org/officeDocument/2006/relationships/slideLayout" Target="../slideLayouts/slideLayout6.xml"/><Relationship Id="rId1" Type="http://schemas.openxmlformats.org/officeDocument/2006/relationships/vmlDrawing" Target="../drawings/vmlDrawing87.vml"/><Relationship Id="rId5" Type="http://schemas.openxmlformats.org/officeDocument/2006/relationships/image" Target="../media/image104.emf"/><Relationship Id="rId4" Type="http://schemas.openxmlformats.org/officeDocument/2006/relationships/oleObject" Target="../embeddings/oleObject88.bin"/></Relationships>
</file>

<file path=ppt/slides/_rels/slide129.xml.rels><?xml version="1.0" encoding="UTF-8" standalone="yes"?>
<Relationships xmlns="http://schemas.openxmlformats.org/package/2006/relationships"><Relationship Id="rId3" Type="http://schemas.openxmlformats.org/officeDocument/2006/relationships/notesSlide" Target="../notesSlides/notesSlide114.xml"/><Relationship Id="rId2" Type="http://schemas.openxmlformats.org/officeDocument/2006/relationships/slideLayout" Target="../slideLayouts/slideLayout13.xml"/><Relationship Id="rId1" Type="http://schemas.openxmlformats.org/officeDocument/2006/relationships/tags" Target="../tags/tag19.xml"/><Relationship Id="rId4" Type="http://schemas.openxmlformats.org/officeDocument/2006/relationships/image" Target="../media/image105.e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14.emf"/><Relationship Id="rId4" Type="http://schemas.openxmlformats.org/officeDocument/2006/relationships/oleObject" Target="../embeddings/oleObject11.bin"/></Relationships>
</file>

<file path=ppt/slides/_rels/slide130.xml.rels><?xml version="1.0" encoding="UTF-8" standalone="yes"?>
<Relationships xmlns="http://schemas.openxmlformats.org/package/2006/relationships"><Relationship Id="rId3" Type="http://schemas.openxmlformats.org/officeDocument/2006/relationships/notesSlide" Target="../notesSlides/notesSlide115.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131.xml.rels><?xml version="1.0" encoding="UTF-8" standalone="yes"?>
<Relationships xmlns="http://schemas.openxmlformats.org/package/2006/relationships"><Relationship Id="rId3" Type="http://schemas.openxmlformats.org/officeDocument/2006/relationships/notesSlide" Target="../notesSlides/notesSlide116.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132.xml.rels><?xml version="1.0" encoding="UTF-8" standalone="yes"?>
<Relationships xmlns="http://schemas.openxmlformats.org/package/2006/relationships"><Relationship Id="rId2" Type="http://schemas.openxmlformats.org/officeDocument/2006/relationships/image" Target="../media/image106.gif"/><Relationship Id="rId1" Type="http://schemas.openxmlformats.org/officeDocument/2006/relationships/slideLayout" Target="../slideLayouts/slideLayout6.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hyperlink" Target="http://www.iii.org/" TargetMode="External"/><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notesSlide" Target="../notesSlides/notesSlide119.xml"/><Relationship Id="rId2" Type="http://schemas.openxmlformats.org/officeDocument/2006/relationships/slideLayout" Target="../slideLayouts/slideLayout13.xml"/><Relationship Id="rId1" Type="http://schemas.openxmlformats.org/officeDocument/2006/relationships/tags" Target="../tags/tag22.xml"/><Relationship Id="rId4" Type="http://schemas.openxmlformats.org/officeDocument/2006/relationships/image" Target="../media/image107.emf"/></Relationships>
</file>

<file path=ppt/slides/_rels/slide136.xml.rels><?xml version="1.0" encoding="UTF-8" standalone="yes"?>
<Relationships xmlns="http://schemas.openxmlformats.org/package/2006/relationships"><Relationship Id="rId3" Type="http://schemas.openxmlformats.org/officeDocument/2006/relationships/notesSlide" Target="../notesSlides/notesSlide120.xml"/><Relationship Id="rId2" Type="http://schemas.openxmlformats.org/officeDocument/2006/relationships/slideLayout" Target="../slideLayouts/slideLayout13.xml"/><Relationship Id="rId1" Type="http://schemas.openxmlformats.org/officeDocument/2006/relationships/tags" Target="../tags/tag23.xml"/><Relationship Id="rId4" Type="http://schemas.openxmlformats.org/officeDocument/2006/relationships/image" Target="../media/image108.emf"/></Relationships>
</file>

<file path=ppt/slides/_rels/slide13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1.xml"/><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3" Type="http://schemas.openxmlformats.org/officeDocument/2006/relationships/notesSlide" Target="../notesSlides/notesSlide122.xml"/><Relationship Id="rId2" Type="http://schemas.openxmlformats.org/officeDocument/2006/relationships/slideLayout" Target="../slideLayouts/slideLayout6.xml"/><Relationship Id="rId1" Type="http://schemas.openxmlformats.org/officeDocument/2006/relationships/vmlDrawing" Target="../drawings/vmlDrawing88.vml"/><Relationship Id="rId6" Type="http://schemas.openxmlformats.org/officeDocument/2006/relationships/hyperlink" Target="http://www.fema.gov/disasters" TargetMode="External"/><Relationship Id="rId5" Type="http://schemas.openxmlformats.org/officeDocument/2006/relationships/image" Target="../media/image109.emf"/><Relationship Id="rId4" Type="http://schemas.openxmlformats.org/officeDocument/2006/relationships/oleObject" Target="../embeddings/oleObject89.bin"/></Relationships>
</file>

<file path=ppt/slides/_rels/slide139.xml.rels><?xml version="1.0" encoding="UTF-8" standalone="yes"?>
<Relationships xmlns="http://schemas.openxmlformats.org/package/2006/relationships"><Relationship Id="rId3" Type="http://schemas.openxmlformats.org/officeDocument/2006/relationships/notesSlide" Target="../notesSlides/notesSlide123.xml"/><Relationship Id="rId2" Type="http://schemas.openxmlformats.org/officeDocument/2006/relationships/slideLayout" Target="../slideLayouts/slideLayout7.xml"/><Relationship Id="rId1" Type="http://schemas.openxmlformats.org/officeDocument/2006/relationships/vmlDrawing" Target="../drawings/vmlDrawing89.vml"/><Relationship Id="rId6" Type="http://schemas.openxmlformats.org/officeDocument/2006/relationships/hyperlink" Target="http://www.fema.gov/news/disaster_totals_annual.fema" TargetMode="External"/><Relationship Id="rId5" Type="http://schemas.openxmlformats.org/officeDocument/2006/relationships/image" Target="../media/image110.emf"/><Relationship Id="rId4" Type="http://schemas.openxmlformats.org/officeDocument/2006/relationships/oleObject" Target="../embeddings/oleObject90.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12.vml"/><Relationship Id="rId5" Type="http://schemas.openxmlformats.org/officeDocument/2006/relationships/image" Target="../media/image15.emf"/><Relationship Id="rId4" Type="http://schemas.openxmlformats.org/officeDocument/2006/relationships/oleObject" Target="../embeddings/oleObject12.bin"/></Relationships>
</file>

<file path=ppt/slides/_rels/slide140.xml.rels><?xml version="1.0" encoding="UTF-8" standalone="yes"?>
<Relationships xmlns="http://schemas.openxmlformats.org/package/2006/relationships"><Relationship Id="rId3" Type="http://schemas.openxmlformats.org/officeDocument/2006/relationships/notesSlide" Target="../notesSlides/notesSlide124.xml"/><Relationship Id="rId2" Type="http://schemas.openxmlformats.org/officeDocument/2006/relationships/slideLayout" Target="../slideLayouts/slideLayout7.xml"/><Relationship Id="rId1" Type="http://schemas.openxmlformats.org/officeDocument/2006/relationships/vmlDrawing" Target="../drawings/vmlDrawing90.vml"/><Relationship Id="rId6" Type="http://schemas.openxmlformats.org/officeDocument/2006/relationships/hyperlink" Target="http://www.fema.gov/news/disaster_totals_annual.fema" TargetMode="External"/><Relationship Id="rId5" Type="http://schemas.openxmlformats.org/officeDocument/2006/relationships/image" Target="../media/image111.emf"/><Relationship Id="rId4" Type="http://schemas.openxmlformats.org/officeDocument/2006/relationships/oleObject" Target="../embeddings/oleObject91.bin"/></Relationships>
</file>

<file path=ppt/slides/_rels/slide141.xml.rels><?xml version="1.0" encoding="UTF-8" standalone="yes"?>
<Relationships xmlns="http://schemas.openxmlformats.org/package/2006/relationships"><Relationship Id="rId3" Type="http://schemas.openxmlformats.org/officeDocument/2006/relationships/notesSlide" Target="../notesSlides/notesSlide125.xml"/><Relationship Id="rId2" Type="http://schemas.openxmlformats.org/officeDocument/2006/relationships/slideLayout" Target="../slideLayouts/slideLayout7.xml"/><Relationship Id="rId1" Type="http://schemas.openxmlformats.org/officeDocument/2006/relationships/vmlDrawing" Target="../drawings/vmlDrawing91.vml"/><Relationship Id="rId5" Type="http://schemas.openxmlformats.org/officeDocument/2006/relationships/image" Target="../media/image112.emf"/><Relationship Id="rId4" Type="http://schemas.openxmlformats.org/officeDocument/2006/relationships/oleObject" Target="../embeddings/oleObject92.bin"/></Relationships>
</file>

<file path=ppt/slides/_rels/slide142.xml.rels><?xml version="1.0" encoding="UTF-8" standalone="yes"?>
<Relationships xmlns="http://schemas.openxmlformats.org/package/2006/relationships"><Relationship Id="rId3" Type="http://schemas.openxmlformats.org/officeDocument/2006/relationships/notesSlide" Target="../notesSlides/notesSlide126.xml"/><Relationship Id="rId2" Type="http://schemas.openxmlformats.org/officeDocument/2006/relationships/slideLayout" Target="../slideLayouts/slideLayout7.xml"/><Relationship Id="rId1" Type="http://schemas.openxmlformats.org/officeDocument/2006/relationships/vmlDrawing" Target="../drawings/vmlDrawing92.vml"/><Relationship Id="rId5" Type="http://schemas.openxmlformats.org/officeDocument/2006/relationships/image" Target="../media/image113.emf"/><Relationship Id="rId4" Type="http://schemas.openxmlformats.org/officeDocument/2006/relationships/oleObject" Target="../embeddings/oleObject93.bin"/></Relationships>
</file>

<file path=ppt/slides/_rels/slide14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7.xml"/><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3" Type="http://schemas.openxmlformats.org/officeDocument/2006/relationships/notesSlide" Target="../notesSlides/notesSlide128.xml"/><Relationship Id="rId2" Type="http://schemas.openxmlformats.org/officeDocument/2006/relationships/slideLayout" Target="../slideLayouts/slideLayout6.xml"/><Relationship Id="rId1" Type="http://schemas.openxmlformats.org/officeDocument/2006/relationships/vmlDrawing" Target="../drawings/vmlDrawing93.vml"/><Relationship Id="rId5" Type="http://schemas.openxmlformats.org/officeDocument/2006/relationships/image" Target="../media/image114.emf"/><Relationship Id="rId4" Type="http://schemas.openxmlformats.org/officeDocument/2006/relationships/oleObject" Target="../embeddings/oleObject94.bin"/></Relationships>
</file>

<file path=ppt/slides/_rels/slide145.xml.rels><?xml version="1.0" encoding="UTF-8" standalone="yes"?>
<Relationships xmlns="http://schemas.openxmlformats.org/package/2006/relationships"><Relationship Id="rId3" Type="http://schemas.openxmlformats.org/officeDocument/2006/relationships/hyperlink" Target="http://www.philadelphiafed.org/index.cfm" TargetMode="External"/><Relationship Id="rId2" Type="http://schemas.openxmlformats.org/officeDocument/2006/relationships/notesSlide" Target="../notesSlides/notesSlide129.xml"/><Relationship Id="rId1" Type="http://schemas.openxmlformats.org/officeDocument/2006/relationships/slideLayout" Target="../slideLayouts/slideLayout6.xml"/><Relationship Id="rId4" Type="http://schemas.openxmlformats.org/officeDocument/2006/relationships/image" Target="../media/image115.emf"/></Relationships>
</file>

<file path=ppt/slides/_rels/slide146.xml.rels><?xml version="1.0" encoding="UTF-8" standalone="yes"?>
<Relationships xmlns="http://schemas.openxmlformats.org/package/2006/relationships"><Relationship Id="rId3" Type="http://schemas.openxmlformats.org/officeDocument/2006/relationships/notesSlide" Target="../notesSlides/notesSlide130.xml"/><Relationship Id="rId2" Type="http://schemas.openxmlformats.org/officeDocument/2006/relationships/slideLayout" Target="../slideLayouts/slideLayout7.xml"/><Relationship Id="rId1" Type="http://schemas.openxmlformats.org/officeDocument/2006/relationships/vmlDrawing" Target="../drawings/vmlDrawing94.vml"/><Relationship Id="rId6" Type="http://schemas.openxmlformats.org/officeDocument/2006/relationships/hyperlink" Target="http://www.bea.gov/newsreleases/regional/gdp_state/gsp_newsrelease.htm" TargetMode="External"/><Relationship Id="rId5" Type="http://schemas.openxmlformats.org/officeDocument/2006/relationships/image" Target="../media/image116.emf"/><Relationship Id="rId4" Type="http://schemas.openxmlformats.org/officeDocument/2006/relationships/oleObject" Target="../embeddings/oleObject95.bin"/></Relationships>
</file>

<file path=ppt/slides/_rels/slide147.xml.rels><?xml version="1.0" encoding="UTF-8" standalone="yes"?>
<Relationships xmlns="http://schemas.openxmlformats.org/package/2006/relationships"><Relationship Id="rId3" Type="http://schemas.openxmlformats.org/officeDocument/2006/relationships/notesSlide" Target="../notesSlides/notesSlide131.xml"/><Relationship Id="rId2" Type="http://schemas.openxmlformats.org/officeDocument/2006/relationships/slideLayout" Target="../slideLayouts/slideLayout7.xml"/><Relationship Id="rId1" Type="http://schemas.openxmlformats.org/officeDocument/2006/relationships/vmlDrawing" Target="../drawings/vmlDrawing95.vml"/><Relationship Id="rId6" Type="http://schemas.openxmlformats.org/officeDocument/2006/relationships/hyperlink" Target="http://www.bea.gov/newsreleases/regional/gdp_state/gsp_newsrelease.htm" TargetMode="External"/><Relationship Id="rId5" Type="http://schemas.openxmlformats.org/officeDocument/2006/relationships/image" Target="../media/image117.emf"/><Relationship Id="rId4" Type="http://schemas.openxmlformats.org/officeDocument/2006/relationships/oleObject" Target="../embeddings/oleObject96.bin"/></Relationships>
</file>

<file path=ppt/slides/_rels/slide148.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132.xml"/><Relationship Id="rId1" Type="http://schemas.openxmlformats.org/officeDocument/2006/relationships/slideLayout" Target="../slideLayouts/slideLayout7.xml"/><Relationship Id="rId4" Type="http://schemas.openxmlformats.org/officeDocument/2006/relationships/hyperlink" Target="http://www.bea.gov/newsreleases/regional/gdp_state/gsp_newsrelease.htm" TargetMode="External"/></Relationships>
</file>

<file path=ppt/slides/_rels/slide14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13.vml"/><Relationship Id="rId5" Type="http://schemas.openxmlformats.org/officeDocument/2006/relationships/image" Target="../media/image16.emf"/><Relationship Id="rId4" Type="http://schemas.openxmlformats.org/officeDocument/2006/relationships/oleObject" Target="../embeddings/oleObject13.bin"/></Relationships>
</file>

<file path=ppt/slides/_rels/slide150.xml.rels><?xml version="1.0" encoding="UTF-8" standalone="yes"?>
<Relationships xmlns="http://schemas.openxmlformats.org/package/2006/relationships"><Relationship Id="rId3" Type="http://schemas.openxmlformats.org/officeDocument/2006/relationships/notesSlide" Target="../notesSlides/notesSlide134.xml"/><Relationship Id="rId2" Type="http://schemas.openxmlformats.org/officeDocument/2006/relationships/slideLayout" Target="../slideLayouts/slideLayout7.xml"/><Relationship Id="rId1" Type="http://schemas.openxmlformats.org/officeDocument/2006/relationships/vmlDrawing" Target="../drawings/vmlDrawing96.vml"/><Relationship Id="rId5" Type="http://schemas.openxmlformats.org/officeDocument/2006/relationships/image" Target="../media/image119.emf"/><Relationship Id="rId4" Type="http://schemas.openxmlformats.org/officeDocument/2006/relationships/oleObject" Target="../embeddings/oleObject97.bin"/></Relationships>
</file>

<file path=ppt/slides/_rels/slide151.xml.rels><?xml version="1.0" encoding="UTF-8" standalone="yes"?>
<Relationships xmlns="http://schemas.openxmlformats.org/package/2006/relationships"><Relationship Id="rId3" Type="http://schemas.openxmlformats.org/officeDocument/2006/relationships/notesSlide" Target="../notesSlides/notesSlide135.xml"/><Relationship Id="rId2" Type="http://schemas.openxmlformats.org/officeDocument/2006/relationships/slideLayout" Target="../slideLayouts/slideLayout6.xml"/><Relationship Id="rId1" Type="http://schemas.openxmlformats.org/officeDocument/2006/relationships/vmlDrawing" Target="../drawings/vmlDrawing97.vml"/><Relationship Id="rId6" Type="http://schemas.openxmlformats.org/officeDocument/2006/relationships/hyperlink" Target="http://www.bls.gov/ces/home.htm" TargetMode="External"/><Relationship Id="rId5" Type="http://schemas.openxmlformats.org/officeDocument/2006/relationships/image" Target="../media/image120.emf"/><Relationship Id="rId4" Type="http://schemas.openxmlformats.org/officeDocument/2006/relationships/oleObject" Target="../embeddings/oleObject98.bin"/></Relationships>
</file>

<file path=ppt/slides/_rels/slide152.xml.rels><?xml version="1.0" encoding="UTF-8" standalone="yes"?>
<Relationships xmlns="http://schemas.openxmlformats.org/package/2006/relationships"><Relationship Id="rId3" Type="http://schemas.openxmlformats.org/officeDocument/2006/relationships/notesSlide" Target="../notesSlides/notesSlide136.xml"/><Relationship Id="rId2" Type="http://schemas.openxmlformats.org/officeDocument/2006/relationships/slideLayout" Target="../slideLayouts/slideLayout6.xml"/><Relationship Id="rId1" Type="http://schemas.openxmlformats.org/officeDocument/2006/relationships/vmlDrawing" Target="../drawings/vmlDrawing98.vml"/><Relationship Id="rId5" Type="http://schemas.openxmlformats.org/officeDocument/2006/relationships/image" Target="../media/image121.emf"/><Relationship Id="rId4" Type="http://schemas.openxmlformats.org/officeDocument/2006/relationships/oleObject" Target="../embeddings/oleObject99.bin"/></Relationships>
</file>

<file path=ppt/slides/_rels/slide153.xml.rels><?xml version="1.0" encoding="UTF-8" standalone="yes"?>
<Relationships xmlns="http://schemas.openxmlformats.org/package/2006/relationships"><Relationship Id="rId3" Type="http://schemas.openxmlformats.org/officeDocument/2006/relationships/notesSlide" Target="../notesSlides/notesSlide137.xml"/><Relationship Id="rId2" Type="http://schemas.openxmlformats.org/officeDocument/2006/relationships/slideLayout" Target="../slideLayouts/slideLayout7.xml"/><Relationship Id="rId1" Type="http://schemas.openxmlformats.org/officeDocument/2006/relationships/vmlDrawing" Target="../drawings/vmlDrawing99.vml"/><Relationship Id="rId5" Type="http://schemas.openxmlformats.org/officeDocument/2006/relationships/image" Target="../media/image122.emf"/><Relationship Id="rId4" Type="http://schemas.openxmlformats.org/officeDocument/2006/relationships/oleObject" Target="../embeddings/oleObject100.bin"/></Relationships>
</file>

<file path=ppt/slides/_rels/slide154.xml.rels><?xml version="1.0" encoding="UTF-8" standalone="yes"?>
<Relationships xmlns="http://schemas.openxmlformats.org/package/2006/relationships"><Relationship Id="rId3" Type="http://schemas.openxmlformats.org/officeDocument/2006/relationships/notesSlide" Target="../notesSlides/notesSlide138.xml"/><Relationship Id="rId2" Type="http://schemas.openxmlformats.org/officeDocument/2006/relationships/slideLayout" Target="../slideLayouts/slideLayout7.xml"/><Relationship Id="rId1" Type="http://schemas.openxmlformats.org/officeDocument/2006/relationships/vmlDrawing" Target="../drawings/vmlDrawing100.vml"/><Relationship Id="rId5" Type="http://schemas.openxmlformats.org/officeDocument/2006/relationships/image" Target="../media/image123.emf"/><Relationship Id="rId4" Type="http://schemas.openxmlformats.org/officeDocument/2006/relationships/oleObject" Target="../embeddings/oleObject101.bin"/></Relationships>
</file>

<file path=ppt/slides/_rels/slide15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9.xml"/><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3" Type="http://schemas.openxmlformats.org/officeDocument/2006/relationships/notesSlide" Target="../notesSlides/notesSlide140.xml"/><Relationship Id="rId2" Type="http://schemas.openxmlformats.org/officeDocument/2006/relationships/slideLayout" Target="../slideLayouts/slideLayout7.xml"/><Relationship Id="rId1" Type="http://schemas.openxmlformats.org/officeDocument/2006/relationships/vmlDrawing" Target="../drawings/vmlDrawing101.vml"/><Relationship Id="rId6" Type="http://schemas.openxmlformats.org/officeDocument/2006/relationships/hyperlink" Target="http://www.census.gov/construction/c30/c30index.html" TargetMode="External"/><Relationship Id="rId5" Type="http://schemas.openxmlformats.org/officeDocument/2006/relationships/image" Target="../media/image124.emf"/><Relationship Id="rId4" Type="http://schemas.openxmlformats.org/officeDocument/2006/relationships/oleObject" Target="../embeddings/oleObject102.bin"/></Relationships>
</file>

<file path=ppt/slides/_rels/slide157.xml.rels><?xml version="1.0" encoding="UTF-8" standalone="yes"?>
<Relationships xmlns="http://schemas.openxmlformats.org/package/2006/relationships"><Relationship Id="rId3" Type="http://schemas.openxmlformats.org/officeDocument/2006/relationships/notesSlide" Target="../notesSlides/notesSlide141.xml"/><Relationship Id="rId2" Type="http://schemas.openxmlformats.org/officeDocument/2006/relationships/slideLayout" Target="../slideLayouts/slideLayout6.xml"/><Relationship Id="rId1" Type="http://schemas.openxmlformats.org/officeDocument/2006/relationships/vmlDrawing" Target="../drawings/vmlDrawing102.vml"/><Relationship Id="rId6" Type="http://schemas.openxmlformats.org/officeDocument/2006/relationships/hyperlink" Target="http://www.census.gov/construction/c30/c30index.html" TargetMode="External"/><Relationship Id="rId5" Type="http://schemas.openxmlformats.org/officeDocument/2006/relationships/image" Target="../media/image125.emf"/><Relationship Id="rId4" Type="http://schemas.openxmlformats.org/officeDocument/2006/relationships/oleObject" Target="../embeddings/oleObject103.bin"/></Relationships>
</file>

<file path=ppt/slides/_rels/slide158.xml.rels><?xml version="1.0" encoding="UTF-8" standalone="yes"?>
<Relationships xmlns="http://schemas.openxmlformats.org/package/2006/relationships"><Relationship Id="rId3" Type="http://schemas.openxmlformats.org/officeDocument/2006/relationships/notesSlide" Target="../notesSlides/notesSlide142.xml"/><Relationship Id="rId2" Type="http://schemas.openxmlformats.org/officeDocument/2006/relationships/slideLayout" Target="../slideLayouts/slideLayout6.xml"/><Relationship Id="rId1" Type="http://schemas.openxmlformats.org/officeDocument/2006/relationships/vmlDrawing" Target="../drawings/vmlDrawing103.vml"/><Relationship Id="rId6" Type="http://schemas.openxmlformats.org/officeDocument/2006/relationships/hyperlink" Target="http://www.census.gov/construction/c30/c30index.html" TargetMode="External"/><Relationship Id="rId5" Type="http://schemas.openxmlformats.org/officeDocument/2006/relationships/image" Target="../media/image126.emf"/><Relationship Id="rId4" Type="http://schemas.openxmlformats.org/officeDocument/2006/relationships/oleObject" Target="../embeddings/oleObject104.bin"/></Relationships>
</file>

<file path=ppt/slides/_rels/slide159.xml.rels><?xml version="1.0" encoding="UTF-8" standalone="yes"?>
<Relationships xmlns="http://schemas.openxmlformats.org/package/2006/relationships"><Relationship Id="rId3" Type="http://schemas.openxmlformats.org/officeDocument/2006/relationships/notesSlide" Target="../notesSlides/notesSlide143.xml"/><Relationship Id="rId2" Type="http://schemas.openxmlformats.org/officeDocument/2006/relationships/slideLayout" Target="../slideLayouts/slideLayout6.xml"/><Relationship Id="rId1" Type="http://schemas.openxmlformats.org/officeDocument/2006/relationships/vmlDrawing" Target="../drawings/vmlDrawing104.vml"/><Relationship Id="rId6" Type="http://schemas.openxmlformats.org/officeDocument/2006/relationships/hyperlink" Target="http://www.census.gov/construction/c30/c30index.html" TargetMode="External"/><Relationship Id="rId5" Type="http://schemas.openxmlformats.org/officeDocument/2006/relationships/image" Target="../media/image127.emf"/><Relationship Id="rId4" Type="http://schemas.openxmlformats.org/officeDocument/2006/relationships/oleObject" Target="../embeddings/oleObject105.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9.xml"/><Relationship Id="rId4" Type="http://schemas.openxmlformats.org/officeDocument/2006/relationships/image" Target="../media/image17.png"/></Relationships>
</file>

<file path=ppt/slides/_rels/slide160.xml.rels><?xml version="1.0" encoding="UTF-8" standalone="yes"?>
<Relationships xmlns="http://schemas.openxmlformats.org/package/2006/relationships"><Relationship Id="rId3" Type="http://schemas.openxmlformats.org/officeDocument/2006/relationships/notesSlide" Target="../notesSlides/notesSlide144.xml"/><Relationship Id="rId2" Type="http://schemas.openxmlformats.org/officeDocument/2006/relationships/slideLayout" Target="../slideLayouts/slideLayout6.xml"/><Relationship Id="rId1" Type="http://schemas.openxmlformats.org/officeDocument/2006/relationships/vmlDrawing" Target="../drawings/vmlDrawing105.vml"/><Relationship Id="rId6" Type="http://schemas.openxmlformats.org/officeDocument/2006/relationships/hyperlink" Target="http://www.census.gov/construction/c30/historical_data.html" TargetMode="External"/><Relationship Id="rId5" Type="http://schemas.openxmlformats.org/officeDocument/2006/relationships/image" Target="../media/image128.emf"/><Relationship Id="rId4" Type="http://schemas.openxmlformats.org/officeDocument/2006/relationships/oleObject" Target="../embeddings/oleObject106.bin"/></Relationships>
</file>

<file path=ppt/slides/_rels/slide161.xml.rels><?xml version="1.0" encoding="UTF-8" standalone="yes"?>
<Relationships xmlns="http://schemas.openxmlformats.org/package/2006/relationships"><Relationship Id="rId3" Type="http://schemas.openxmlformats.org/officeDocument/2006/relationships/notesSlide" Target="../notesSlides/notesSlide145.xml"/><Relationship Id="rId2" Type="http://schemas.openxmlformats.org/officeDocument/2006/relationships/slideLayout" Target="../slideLayouts/slideLayout7.xml"/><Relationship Id="rId1" Type="http://schemas.openxmlformats.org/officeDocument/2006/relationships/vmlDrawing" Target="../drawings/vmlDrawing106.vml"/><Relationship Id="rId6" Type="http://schemas.openxmlformats.org/officeDocument/2006/relationships/image" Target="../media/image129.emf"/><Relationship Id="rId5" Type="http://schemas.openxmlformats.org/officeDocument/2006/relationships/oleObject" Target="../embeddings/oleObject107.bin"/><Relationship Id="rId4" Type="http://schemas.openxmlformats.org/officeDocument/2006/relationships/hyperlink" Target="http://data.bls.gov/" TargetMode="External"/></Relationships>
</file>

<file path=ppt/slides/_rels/slide162.xml.rels><?xml version="1.0" encoding="UTF-8" standalone="yes"?>
<Relationships xmlns="http://schemas.openxmlformats.org/package/2006/relationships"><Relationship Id="rId3" Type="http://schemas.openxmlformats.org/officeDocument/2006/relationships/notesSlide" Target="../notesSlides/notesSlide146.xml"/><Relationship Id="rId2" Type="http://schemas.openxmlformats.org/officeDocument/2006/relationships/slideLayout" Target="../slideLayouts/slideLayout6.xml"/><Relationship Id="rId1" Type="http://schemas.openxmlformats.org/officeDocument/2006/relationships/vmlDrawing" Target="../drawings/vmlDrawing107.vml"/><Relationship Id="rId5" Type="http://schemas.openxmlformats.org/officeDocument/2006/relationships/image" Target="../media/image130.emf"/><Relationship Id="rId4" Type="http://schemas.openxmlformats.org/officeDocument/2006/relationships/oleObject" Target="../embeddings/oleObject108.bin"/></Relationships>
</file>

<file path=ppt/slides/_rels/slide163.xml.rels><?xml version="1.0" encoding="UTF-8" standalone="yes"?>
<Relationships xmlns="http://schemas.openxmlformats.org/package/2006/relationships"><Relationship Id="rId3" Type="http://schemas.openxmlformats.org/officeDocument/2006/relationships/notesSlide" Target="../notesSlides/notesSlide147.xml"/><Relationship Id="rId2" Type="http://schemas.openxmlformats.org/officeDocument/2006/relationships/slideLayout" Target="../slideLayouts/slideLayout6.xml"/><Relationship Id="rId1" Type="http://schemas.openxmlformats.org/officeDocument/2006/relationships/vmlDrawing" Target="../drawings/vmlDrawing108.vml"/><Relationship Id="rId5" Type="http://schemas.openxmlformats.org/officeDocument/2006/relationships/image" Target="../media/image131.emf"/><Relationship Id="rId4" Type="http://schemas.openxmlformats.org/officeDocument/2006/relationships/oleObject" Target="../embeddings/oleObject109.bin"/></Relationships>
</file>

<file path=ppt/slides/_rels/slide164.xml.rels><?xml version="1.0" encoding="UTF-8" standalone="yes"?>
<Relationships xmlns="http://schemas.openxmlformats.org/package/2006/relationships"><Relationship Id="rId3" Type="http://schemas.openxmlformats.org/officeDocument/2006/relationships/notesSlide" Target="../notesSlides/notesSlide148.xml"/><Relationship Id="rId2" Type="http://schemas.openxmlformats.org/officeDocument/2006/relationships/slideLayout" Target="../slideLayouts/slideLayout7.xml"/><Relationship Id="rId1" Type="http://schemas.openxmlformats.org/officeDocument/2006/relationships/vmlDrawing" Target="../drawings/vmlDrawing109.vml"/><Relationship Id="rId5" Type="http://schemas.openxmlformats.org/officeDocument/2006/relationships/image" Target="../media/image132.emf"/><Relationship Id="rId4" Type="http://schemas.openxmlformats.org/officeDocument/2006/relationships/oleObject" Target="../embeddings/oleObject110.bin"/></Relationships>
</file>

<file path=ppt/slides/_rels/slide16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49.xml"/><Relationship Id="rId1" Type="http://schemas.openxmlformats.org/officeDocument/2006/relationships/slideLayout" Target="../slideLayouts/slideLayout6.xml"/></Relationships>
</file>

<file path=ppt/slides/_rels/slide166.xml.rels><?xml version="1.0" encoding="UTF-8" standalone="yes"?>
<Relationships xmlns="http://schemas.openxmlformats.org/package/2006/relationships"><Relationship Id="rId3" Type="http://schemas.openxmlformats.org/officeDocument/2006/relationships/notesSlide" Target="../notesSlides/notesSlide150.xml"/><Relationship Id="rId2" Type="http://schemas.openxmlformats.org/officeDocument/2006/relationships/slideLayout" Target="../slideLayouts/slideLayout7.xml"/><Relationship Id="rId1" Type="http://schemas.openxmlformats.org/officeDocument/2006/relationships/vmlDrawing" Target="../drawings/vmlDrawing110.vml"/><Relationship Id="rId5" Type="http://schemas.openxmlformats.org/officeDocument/2006/relationships/image" Target="../media/image133.emf"/><Relationship Id="rId4" Type="http://schemas.openxmlformats.org/officeDocument/2006/relationships/oleObject" Target="../embeddings/oleObject111.bin"/></Relationships>
</file>

<file path=ppt/slides/_rels/slide167.xml.rels><?xml version="1.0" encoding="UTF-8" standalone="yes"?>
<Relationships xmlns="http://schemas.openxmlformats.org/package/2006/relationships"><Relationship Id="rId3" Type="http://schemas.openxmlformats.org/officeDocument/2006/relationships/notesSlide" Target="../notesSlides/notesSlide151.xml"/><Relationship Id="rId2" Type="http://schemas.openxmlformats.org/officeDocument/2006/relationships/slideLayout" Target="../slideLayouts/slideLayout7.xml"/><Relationship Id="rId1" Type="http://schemas.openxmlformats.org/officeDocument/2006/relationships/vmlDrawing" Target="../drawings/vmlDrawing111.vml"/><Relationship Id="rId5" Type="http://schemas.openxmlformats.org/officeDocument/2006/relationships/image" Target="../media/image134.emf"/><Relationship Id="rId4" Type="http://schemas.openxmlformats.org/officeDocument/2006/relationships/oleObject" Target="../embeddings/oleObject112.bin"/></Relationships>
</file>

<file path=ppt/slides/_rels/slide16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52.xml"/><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3" Type="http://schemas.openxmlformats.org/officeDocument/2006/relationships/oleObject" Target="../embeddings/oleObject113.bin"/><Relationship Id="rId2" Type="http://schemas.openxmlformats.org/officeDocument/2006/relationships/slideLayout" Target="../slideLayouts/slideLayout6.xml"/><Relationship Id="rId1" Type="http://schemas.openxmlformats.org/officeDocument/2006/relationships/vmlDrawing" Target="../drawings/vmlDrawing112.vml"/><Relationship Id="rId4" Type="http://schemas.openxmlformats.org/officeDocument/2006/relationships/image" Target="../media/image135.emf"/></Relationships>
</file>

<file path=ppt/slides/_rels/slide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3" Type="http://schemas.openxmlformats.org/officeDocument/2006/relationships/oleObject" Target="../embeddings/oleObject114.bin"/><Relationship Id="rId2" Type="http://schemas.openxmlformats.org/officeDocument/2006/relationships/slideLayout" Target="../slideLayouts/slideLayout6.xml"/><Relationship Id="rId1" Type="http://schemas.openxmlformats.org/officeDocument/2006/relationships/vmlDrawing" Target="../drawings/vmlDrawing113.vml"/><Relationship Id="rId4" Type="http://schemas.openxmlformats.org/officeDocument/2006/relationships/image" Target="../media/image136.emf"/></Relationships>
</file>

<file path=ppt/slides/_rels/slide171.xml.rels><?xml version="1.0" encoding="UTF-8" standalone="yes"?>
<Relationships xmlns="http://schemas.openxmlformats.org/package/2006/relationships"><Relationship Id="rId3" Type="http://schemas.openxmlformats.org/officeDocument/2006/relationships/hyperlink" Target="http://data.bls.gov/" TargetMode="External"/><Relationship Id="rId2" Type="http://schemas.openxmlformats.org/officeDocument/2006/relationships/notesSlide" Target="../notesSlides/notesSlide153.xml"/><Relationship Id="rId1" Type="http://schemas.openxmlformats.org/officeDocument/2006/relationships/slideLayout" Target="../slideLayouts/slideLayout7.xml"/><Relationship Id="rId4" Type="http://schemas.openxmlformats.org/officeDocument/2006/relationships/chart" Target="../charts/chart12.xml"/></Relationships>
</file>

<file path=ppt/slides/_rels/slide17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54.xml"/><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3" Type="http://schemas.openxmlformats.org/officeDocument/2006/relationships/notesSlide" Target="../notesSlides/notesSlide155.xml"/><Relationship Id="rId2" Type="http://schemas.openxmlformats.org/officeDocument/2006/relationships/slideLayout" Target="../slideLayouts/slideLayout6.xml"/><Relationship Id="rId1" Type="http://schemas.openxmlformats.org/officeDocument/2006/relationships/vmlDrawing" Target="../drawings/vmlDrawing114.vml"/><Relationship Id="rId6" Type="http://schemas.openxmlformats.org/officeDocument/2006/relationships/hyperlink" Target="http://www.ism.ws/ismreport/mfgrob.cfm" TargetMode="External"/><Relationship Id="rId5" Type="http://schemas.openxmlformats.org/officeDocument/2006/relationships/image" Target="../media/image137.emf"/><Relationship Id="rId4" Type="http://schemas.openxmlformats.org/officeDocument/2006/relationships/oleObject" Target="../embeddings/oleObject115.bin"/></Relationships>
</file>

<file path=ppt/slides/_rels/slide174.xml.rels><?xml version="1.0" encoding="UTF-8" standalone="yes"?>
<Relationships xmlns="http://schemas.openxmlformats.org/package/2006/relationships"><Relationship Id="rId3" Type="http://schemas.openxmlformats.org/officeDocument/2006/relationships/notesSlide" Target="../notesSlides/notesSlide156.xml"/><Relationship Id="rId2" Type="http://schemas.openxmlformats.org/officeDocument/2006/relationships/slideLayout" Target="../slideLayouts/slideLayout6.xml"/><Relationship Id="rId1" Type="http://schemas.openxmlformats.org/officeDocument/2006/relationships/vmlDrawing" Target="../drawings/vmlDrawing115.vml"/><Relationship Id="rId6" Type="http://schemas.openxmlformats.org/officeDocument/2006/relationships/hyperlink" Target="http://www.census.gov/manufacturing/m3/" TargetMode="External"/><Relationship Id="rId5" Type="http://schemas.openxmlformats.org/officeDocument/2006/relationships/image" Target="../media/image138.emf"/><Relationship Id="rId4" Type="http://schemas.openxmlformats.org/officeDocument/2006/relationships/oleObject" Target="../embeddings/oleObject116.bin"/></Relationships>
</file>

<file path=ppt/slides/_rels/slide175.xml.rels><?xml version="1.0" encoding="UTF-8" standalone="yes"?>
<Relationships xmlns="http://schemas.openxmlformats.org/package/2006/relationships"><Relationship Id="rId3" Type="http://schemas.openxmlformats.org/officeDocument/2006/relationships/notesSlide" Target="../notesSlides/notesSlide157.xml"/><Relationship Id="rId2" Type="http://schemas.openxmlformats.org/officeDocument/2006/relationships/slideLayout" Target="../slideLayouts/slideLayout6.xml"/><Relationship Id="rId1" Type="http://schemas.openxmlformats.org/officeDocument/2006/relationships/vmlDrawing" Target="../drawings/vmlDrawing116.vml"/><Relationship Id="rId5" Type="http://schemas.openxmlformats.org/officeDocument/2006/relationships/image" Target="../media/image139.emf"/><Relationship Id="rId4" Type="http://schemas.openxmlformats.org/officeDocument/2006/relationships/oleObject" Target="../embeddings/oleObject117.bin"/></Relationships>
</file>

<file path=ppt/slides/_rels/slide176.xml.rels><?xml version="1.0" encoding="UTF-8" standalone="yes"?>
<Relationships xmlns="http://schemas.openxmlformats.org/package/2006/relationships"><Relationship Id="rId3" Type="http://schemas.openxmlformats.org/officeDocument/2006/relationships/notesSlide" Target="../notesSlides/notesSlide158.xml"/><Relationship Id="rId2" Type="http://schemas.openxmlformats.org/officeDocument/2006/relationships/slideLayout" Target="../slideLayouts/slideLayout7.xml"/><Relationship Id="rId1" Type="http://schemas.openxmlformats.org/officeDocument/2006/relationships/vmlDrawing" Target="../drawings/vmlDrawing117.vml"/><Relationship Id="rId6" Type="http://schemas.openxmlformats.org/officeDocument/2006/relationships/hyperlink" Target="http://data.bls.gov/" TargetMode="External"/><Relationship Id="rId5" Type="http://schemas.openxmlformats.org/officeDocument/2006/relationships/image" Target="../media/image140.emf"/><Relationship Id="rId4" Type="http://schemas.openxmlformats.org/officeDocument/2006/relationships/oleObject" Target="../embeddings/oleObject118.bin"/></Relationships>
</file>

<file path=ppt/slides/_rels/slide177.xml.rels><?xml version="1.0" encoding="UTF-8" standalone="yes"?>
<Relationships xmlns="http://schemas.openxmlformats.org/package/2006/relationships"><Relationship Id="rId3" Type="http://schemas.openxmlformats.org/officeDocument/2006/relationships/notesSlide" Target="../notesSlides/notesSlide159.xml"/><Relationship Id="rId2" Type="http://schemas.openxmlformats.org/officeDocument/2006/relationships/slideLayout" Target="../slideLayouts/slideLayout7.xml"/><Relationship Id="rId1" Type="http://schemas.openxmlformats.org/officeDocument/2006/relationships/vmlDrawing" Target="../drawings/vmlDrawing118.vml"/><Relationship Id="rId6" Type="http://schemas.openxmlformats.org/officeDocument/2006/relationships/hyperlink" Target="http://www.census.gov/manufacturing/m3/" TargetMode="External"/><Relationship Id="rId5" Type="http://schemas.openxmlformats.org/officeDocument/2006/relationships/image" Target="../media/image141.emf"/><Relationship Id="rId4" Type="http://schemas.openxmlformats.org/officeDocument/2006/relationships/oleObject" Target="../embeddings/oleObject119.bin"/></Relationships>
</file>

<file path=ppt/slides/_rels/slide17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0.xml"/><Relationship Id="rId1" Type="http://schemas.openxmlformats.org/officeDocument/2006/relationships/slideLayout" Target="../slideLayouts/slideLayout7.xml"/><Relationship Id="rId4" Type="http://schemas.openxmlformats.org/officeDocument/2006/relationships/hyperlink" Target="http://www.federalreserve.gov/releases/g17/ipdisk/ip_sa.txt" TargetMode="External"/></Relationships>
</file>

<file path=ppt/slides/_rels/slide179.xml.rels><?xml version="1.0" encoding="UTF-8" standalone="yes"?>
<Relationships xmlns="http://schemas.openxmlformats.org/package/2006/relationships"><Relationship Id="rId3" Type="http://schemas.openxmlformats.org/officeDocument/2006/relationships/notesSlide" Target="../notesSlides/notesSlide161.xml"/><Relationship Id="rId7" Type="http://schemas.openxmlformats.org/officeDocument/2006/relationships/hyperlink" Target="http://www.federalreserve.gov/releases/g17/Current/default.htm" TargetMode="External"/><Relationship Id="rId2" Type="http://schemas.openxmlformats.org/officeDocument/2006/relationships/slideLayout" Target="../slideLayouts/slideLayout7.xml"/><Relationship Id="rId1" Type="http://schemas.openxmlformats.org/officeDocument/2006/relationships/vmlDrawing" Target="../drawings/vmlDrawing119.vml"/><Relationship Id="rId6" Type="http://schemas.openxmlformats.org/officeDocument/2006/relationships/image" Target="../media/image142.emf"/><Relationship Id="rId5" Type="http://schemas.openxmlformats.org/officeDocument/2006/relationships/oleObject" Target="../embeddings/oleObject120.bin"/><Relationship Id="rId4" Type="http://schemas.openxmlformats.org/officeDocument/2006/relationships/audio" Target="../media/audio1.wav"/></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14.vml"/><Relationship Id="rId5" Type="http://schemas.openxmlformats.org/officeDocument/2006/relationships/image" Target="../media/image18.emf"/><Relationship Id="rId4" Type="http://schemas.openxmlformats.org/officeDocument/2006/relationships/oleObject" Target="../embeddings/oleObject14.bin"/></Relationships>
</file>

<file path=ppt/slides/_rels/slide180.xml.rels><?xml version="1.0" encoding="UTF-8" standalone="yes"?>
<Relationships xmlns="http://schemas.openxmlformats.org/package/2006/relationships"><Relationship Id="rId3" Type="http://schemas.openxmlformats.org/officeDocument/2006/relationships/notesSlide" Target="../notesSlides/notesSlide162.xml"/><Relationship Id="rId7" Type="http://schemas.openxmlformats.org/officeDocument/2006/relationships/hyperlink" Target="http://www.federalreserve.gov/releases/g17/ipdisk/ip_sa.txt" TargetMode="External"/><Relationship Id="rId2" Type="http://schemas.openxmlformats.org/officeDocument/2006/relationships/slideLayout" Target="../slideLayouts/slideLayout7.xml"/><Relationship Id="rId1" Type="http://schemas.openxmlformats.org/officeDocument/2006/relationships/vmlDrawing" Target="../drawings/vmlDrawing120.vml"/><Relationship Id="rId6" Type="http://schemas.openxmlformats.org/officeDocument/2006/relationships/image" Target="../media/image143.emf"/><Relationship Id="rId5" Type="http://schemas.openxmlformats.org/officeDocument/2006/relationships/oleObject" Target="../embeddings/Microsoft_Excel_97-2003_Worksheet8.xls"/><Relationship Id="rId4" Type="http://schemas.openxmlformats.org/officeDocument/2006/relationships/oleObject" Target="../embeddings/oleObject121.bin"/></Relationships>
</file>

<file path=ppt/slides/_rels/slide18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63.xml"/><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3" Type="http://schemas.openxmlformats.org/officeDocument/2006/relationships/notesSlide" Target="../notesSlides/notesSlide164.xml"/><Relationship Id="rId2" Type="http://schemas.openxmlformats.org/officeDocument/2006/relationships/slideLayout" Target="../slideLayouts/slideLayout7.xml"/><Relationship Id="rId1" Type="http://schemas.openxmlformats.org/officeDocument/2006/relationships/vmlDrawing" Target="../drawings/vmlDrawing121.vml"/><Relationship Id="rId5" Type="http://schemas.openxmlformats.org/officeDocument/2006/relationships/image" Target="../media/image144.emf"/><Relationship Id="rId4" Type="http://schemas.openxmlformats.org/officeDocument/2006/relationships/oleObject" Target="../embeddings/oleObject122.bin"/></Relationships>
</file>

<file path=ppt/slides/_rels/slide183.xml.rels><?xml version="1.0" encoding="UTF-8" standalone="yes"?>
<Relationships xmlns="http://schemas.openxmlformats.org/package/2006/relationships"><Relationship Id="rId3" Type="http://schemas.openxmlformats.org/officeDocument/2006/relationships/notesSlide" Target="../notesSlides/notesSlide165.xml"/><Relationship Id="rId2" Type="http://schemas.openxmlformats.org/officeDocument/2006/relationships/slideLayout" Target="../slideLayouts/slideLayout7.xml"/><Relationship Id="rId1" Type="http://schemas.openxmlformats.org/officeDocument/2006/relationships/vmlDrawing" Target="../drawings/vmlDrawing122.vml"/><Relationship Id="rId5" Type="http://schemas.openxmlformats.org/officeDocument/2006/relationships/image" Target="../media/image145.emf"/><Relationship Id="rId4" Type="http://schemas.openxmlformats.org/officeDocument/2006/relationships/oleObject" Target="../embeddings/oleObject123.bin"/></Relationships>
</file>

<file path=ppt/slides/_rels/slide18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66.xml"/><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8" Type="http://schemas.openxmlformats.org/officeDocument/2006/relationships/image" Target="../media/image149.jpeg"/><Relationship Id="rId13" Type="http://schemas.openxmlformats.org/officeDocument/2006/relationships/image" Target="../media/image154.png"/><Relationship Id="rId3" Type="http://schemas.openxmlformats.org/officeDocument/2006/relationships/notesSlide" Target="../notesSlides/notesSlide167.xml"/><Relationship Id="rId7" Type="http://schemas.openxmlformats.org/officeDocument/2006/relationships/image" Target="../media/image148.png"/><Relationship Id="rId12" Type="http://schemas.openxmlformats.org/officeDocument/2006/relationships/image" Target="../media/image153.jpeg"/><Relationship Id="rId2" Type="http://schemas.openxmlformats.org/officeDocument/2006/relationships/slideLayout" Target="../slideLayouts/slideLayout6.xml"/><Relationship Id="rId1" Type="http://schemas.openxmlformats.org/officeDocument/2006/relationships/vmlDrawing" Target="../drawings/vmlDrawing123.vml"/><Relationship Id="rId6" Type="http://schemas.openxmlformats.org/officeDocument/2006/relationships/image" Target="../media/image147.jpeg"/><Relationship Id="rId11" Type="http://schemas.openxmlformats.org/officeDocument/2006/relationships/image" Target="../media/image152.png"/><Relationship Id="rId5" Type="http://schemas.openxmlformats.org/officeDocument/2006/relationships/image" Target="../media/image146.emf"/><Relationship Id="rId10" Type="http://schemas.openxmlformats.org/officeDocument/2006/relationships/image" Target="../media/image151.jpeg"/><Relationship Id="rId4" Type="http://schemas.openxmlformats.org/officeDocument/2006/relationships/oleObject" Target="../embeddings/oleObject124.bin"/><Relationship Id="rId9" Type="http://schemas.openxmlformats.org/officeDocument/2006/relationships/image" Target="../media/image150.png"/><Relationship Id="rId14" Type="http://schemas.openxmlformats.org/officeDocument/2006/relationships/image" Target="../media/image155.jpeg"/></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7.xml"/></Relationships>
</file>

<file path=ppt/slides/_rels/slide187.xml.rels><?xml version="1.0" encoding="UTF-8" standalone="yes"?>
<Relationships xmlns="http://schemas.openxmlformats.org/package/2006/relationships"><Relationship Id="rId3" Type="http://schemas.openxmlformats.org/officeDocument/2006/relationships/notesSlide" Target="../notesSlides/notesSlide169.xml"/><Relationship Id="rId2" Type="http://schemas.openxmlformats.org/officeDocument/2006/relationships/slideLayout" Target="../slideLayouts/slideLayout6.xml"/><Relationship Id="rId1" Type="http://schemas.openxmlformats.org/officeDocument/2006/relationships/vmlDrawing" Target="../drawings/vmlDrawing124.vml"/><Relationship Id="rId5" Type="http://schemas.openxmlformats.org/officeDocument/2006/relationships/image" Target="../media/image156.emf"/><Relationship Id="rId4" Type="http://schemas.openxmlformats.org/officeDocument/2006/relationships/oleObject" Target="../embeddings/oleObject125.bin"/></Relationships>
</file>

<file path=ppt/slides/_rels/slide188.xml.rels><?xml version="1.0" encoding="UTF-8" standalone="yes"?>
<Relationships xmlns="http://schemas.openxmlformats.org/package/2006/relationships"><Relationship Id="rId3" Type="http://schemas.openxmlformats.org/officeDocument/2006/relationships/notesSlide" Target="../notesSlides/notesSlide170.xml"/><Relationship Id="rId2" Type="http://schemas.openxmlformats.org/officeDocument/2006/relationships/slideLayout" Target="../slideLayouts/slideLayout7.xml"/><Relationship Id="rId1" Type="http://schemas.openxmlformats.org/officeDocument/2006/relationships/vmlDrawing" Target="../drawings/vmlDrawing125.vml"/><Relationship Id="rId5" Type="http://schemas.openxmlformats.org/officeDocument/2006/relationships/image" Target="../media/image157.emf"/><Relationship Id="rId4" Type="http://schemas.openxmlformats.org/officeDocument/2006/relationships/oleObject" Target="../embeddings/oleObject126.bin"/></Relationships>
</file>

<file path=ppt/slides/_rels/slide189.xml.rels><?xml version="1.0" encoding="UTF-8" standalone="yes"?>
<Relationships xmlns="http://schemas.openxmlformats.org/package/2006/relationships"><Relationship Id="rId3" Type="http://schemas.openxmlformats.org/officeDocument/2006/relationships/notesSlide" Target="../notesSlides/notesSlide171.xml"/><Relationship Id="rId2" Type="http://schemas.openxmlformats.org/officeDocument/2006/relationships/slideLayout" Target="../slideLayouts/slideLayout6.xml"/><Relationship Id="rId1" Type="http://schemas.openxmlformats.org/officeDocument/2006/relationships/vmlDrawing" Target="../drawings/vmlDrawing126.vml"/><Relationship Id="rId5" Type="http://schemas.openxmlformats.org/officeDocument/2006/relationships/image" Target="../media/image158.emf"/><Relationship Id="rId4" Type="http://schemas.openxmlformats.org/officeDocument/2006/relationships/oleObject" Target="../embeddings/oleObject127.bin"/></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19.emf"/></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3" Type="http://schemas.openxmlformats.org/officeDocument/2006/relationships/notesSlide" Target="../notesSlides/notesSlide173.xml"/><Relationship Id="rId2" Type="http://schemas.openxmlformats.org/officeDocument/2006/relationships/slideLayout" Target="../slideLayouts/slideLayout6.xml"/><Relationship Id="rId1" Type="http://schemas.openxmlformats.org/officeDocument/2006/relationships/vmlDrawing" Target="../drawings/vmlDrawing127.vml"/><Relationship Id="rId5" Type="http://schemas.openxmlformats.org/officeDocument/2006/relationships/image" Target="../media/image159.emf"/><Relationship Id="rId4" Type="http://schemas.openxmlformats.org/officeDocument/2006/relationships/oleObject" Target="../embeddings/oleObject128.bin"/></Relationships>
</file>

<file path=ppt/slides/_rels/slide192.xml.rels><?xml version="1.0" encoding="UTF-8" standalone="yes"?>
<Relationships xmlns="http://schemas.openxmlformats.org/package/2006/relationships"><Relationship Id="rId3" Type="http://schemas.openxmlformats.org/officeDocument/2006/relationships/notesSlide" Target="../notesSlides/notesSlide174.xml"/><Relationship Id="rId2" Type="http://schemas.openxmlformats.org/officeDocument/2006/relationships/slideLayout" Target="../slideLayouts/slideLayout6.xml"/><Relationship Id="rId1" Type="http://schemas.openxmlformats.org/officeDocument/2006/relationships/vmlDrawing" Target="../drawings/vmlDrawing128.vml"/><Relationship Id="rId5" Type="http://schemas.openxmlformats.org/officeDocument/2006/relationships/image" Target="../media/image160.emf"/><Relationship Id="rId4" Type="http://schemas.openxmlformats.org/officeDocument/2006/relationships/oleObject" Target="../embeddings/oleObject129.bin"/></Relationships>
</file>

<file path=ppt/slides/_rels/slide193.xml.rels><?xml version="1.0" encoding="UTF-8" standalone="yes"?>
<Relationships xmlns="http://schemas.openxmlformats.org/package/2006/relationships"><Relationship Id="rId3" Type="http://schemas.openxmlformats.org/officeDocument/2006/relationships/notesSlide" Target="../notesSlides/notesSlide175.xml"/><Relationship Id="rId2" Type="http://schemas.openxmlformats.org/officeDocument/2006/relationships/slideLayout" Target="../slideLayouts/slideLayout6.xml"/><Relationship Id="rId1" Type="http://schemas.openxmlformats.org/officeDocument/2006/relationships/vmlDrawing" Target="../drawings/vmlDrawing129.vml"/><Relationship Id="rId5" Type="http://schemas.openxmlformats.org/officeDocument/2006/relationships/image" Target="../media/image161.emf"/><Relationship Id="rId4" Type="http://schemas.openxmlformats.org/officeDocument/2006/relationships/oleObject" Target="../embeddings/oleObject130.bin"/></Relationships>
</file>

<file path=ppt/slides/_rels/slide19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6.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177.xml"/><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ags" Target="../tags/tag2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96.xml.rels><?xml version="1.0" encoding="UTF-8" standalone="yes"?>
<Relationships xmlns="http://schemas.openxmlformats.org/package/2006/relationships"><Relationship Id="rId3" Type="http://schemas.openxmlformats.org/officeDocument/2006/relationships/image" Target="../media/image162.PNG"/><Relationship Id="rId2" Type="http://schemas.openxmlformats.org/officeDocument/2006/relationships/notesSlide" Target="../notesSlides/notesSlide178.xml"/><Relationship Id="rId1" Type="http://schemas.openxmlformats.org/officeDocument/2006/relationships/slideLayout" Target="../slideLayouts/slideLayout6.xml"/></Relationships>
</file>

<file path=ppt/slides/_rels/slide197.xml.rels><?xml version="1.0" encoding="UTF-8" standalone="yes"?>
<Relationships xmlns="http://schemas.openxmlformats.org/package/2006/relationships"><Relationship Id="rId3" Type="http://schemas.openxmlformats.org/officeDocument/2006/relationships/notesSlide" Target="../notesSlides/notesSlide179.xml"/><Relationship Id="rId2" Type="http://schemas.openxmlformats.org/officeDocument/2006/relationships/slideLayout" Target="../slideLayouts/slideLayout7.xml"/><Relationship Id="rId1" Type="http://schemas.openxmlformats.org/officeDocument/2006/relationships/vmlDrawing" Target="../drawings/vmlDrawing130.vml"/><Relationship Id="rId5" Type="http://schemas.openxmlformats.org/officeDocument/2006/relationships/image" Target="../media/image163.emf"/><Relationship Id="rId4" Type="http://schemas.openxmlformats.org/officeDocument/2006/relationships/oleObject" Target="../embeddings/oleObject131.bin"/></Relationships>
</file>

<file path=ppt/slides/_rels/slide198.xml.rels><?xml version="1.0" encoding="UTF-8" standalone="yes"?>
<Relationships xmlns="http://schemas.openxmlformats.org/package/2006/relationships"><Relationship Id="rId3" Type="http://schemas.openxmlformats.org/officeDocument/2006/relationships/notesSlide" Target="../notesSlides/notesSlide180.xml"/><Relationship Id="rId2" Type="http://schemas.openxmlformats.org/officeDocument/2006/relationships/slideLayout" Target="../slideLayouts/slideLayout7.xml"/><Relationship Id="rId1" Type="http://schemas.openxmlformats.org/officeDocument/2006/relationships/vmlDrawing" Target="../drawings/vmlDrawing131.vml"/><Relationship Id="rId5" Type="http://schemas.openxmlformats.org/officeDocument/2006/relationships/image" Target="../media/image164.emf"/><Relationship Id="rId4" Type="http://schemas.openxmlformats.org/officeDocument/2006/relationships/oleObject" Target="../embeddings/oleObject132.bin"/></Relationships>
</file>

<file path=ppt/slides/_rels/slide199.xml.rels><?xml version="1.0" encoding="UTF-8" standalone="yes"?>
<Relationships xmlns="http://schemas.openxmlformats.org/package/2006/relationships"><Relationship Id="rId3" Type="http://schemas.openxmlformats.org/officeDocument/2006/relationships/notesSlide" Target="../notesSlides/notesSlide181.xml"/><Relationship Id="rId2" Type="http://schemas.openxmlformats.org/officeDocument/2006/relationships/slideLayout" Target="../slideLayouts/slideLayout7.xml"/><Relationship Id="rId1" Type="http://schemas.openxmlformats.org/officeDocument/2006/relationships/vmlDrawing" Target="../drawings/vmlDrawing132.vml"/><Relationship Id="rId5" Type="http://schemas.openxmlformats.org/officeDocument/2006/relationships/image" Target="../media/image165.emf"/><Relationship Id="rId4" Type="http://schemas.openxmlformats.org/officeDocument/2006/relationships/oleObject" Target="../embeddings/oleObject133.bin"/></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image" Target="../media/image20.emf"/><Relationship Id="rId5" Type="http://schemas.openxmlformats.org/officeDocument/2006/relationships/oleObject" Target="../embeddings/oleObject16.bin"/><Relationship Id="rId4" Type="http://schemas.openxmlformats.org/officeDocument/2006/relationships/hyperlink" Target="http://www.federalreserve.gov/releases/h15/data.htm" TargetMode="External"/></Relationships>
</file>

<file path=ppt/slides/_rels/slide200.xml.rels><?xml version="1.0" encoding="UTF-8" standalone="yes"?>
<Relationships xmlns="http://schemas.openxmlformats.org/package/2006/relationships"><Relationship Id="rId3" Type="http://schemas.openxmlformats.org/officeDocument/2006/relationships/notesSlide" Target="../notesSlides/notesSlide182.xml"/><Relationship Id="rId2" Type="http://schemas.openxmlformats.org/officeDocument/2006/relationships/slideLayout" Target="../slideLayouts/slideLayout7.xml"/><Relationship Id="rId1" Type="http://schemas.openxmlformats.org/officeDocument/2006/relationships/vmlDrawing" Target="../drawings/vmlDrawing133.vml"/><Relationship Id="rId5" Type="http://schemas.openxmlformats.org/officeDocument/2006/relationships/image" Target="../media/image166.emf"/><Relationship Id="rId4" Type="http://schemas.openxmlformats.org/officeDocument/2006/relationships/oleObject" Target="../embeddings/oleObject134.bin"/></Relationships>
</file>

<file path=ppt/slides/_rels/slide201.xml.rels><?xml version="1.0" encoding="UTF-8" standalone="yes"?>
<Relationships xmlns="http://schemas.openxmlformats.org/package/2006/relationships"><Relationship Id="rId3" Type="http://schemas.openxmlformats.org/officeDocument/2006/relationships/notesSlide" Target="../notesSlides/notesSlide183.xml"/><Relationship Id="rId2" Type="http://schemas.openxmlformats.org/officeDocument/2006/relationships/slideLayout" Target="../slideLayouts/slideLayout6.xml"/><Relationship Id="rId1" Type="http://schemas.openxmlformats.org/officeDocument/2006/relationships/vmlDrawing" Target="../drawings/vmlDrawing134.vml"/><Relationship Id="rId5" Type="http://schemas.openxmlformats.org/officeDocument/2006/relationships/image" Target="../media/image167.emf"/><Relationship Id="rId4" Type="http://schemas.openxmlformats.org/officeDocument/2006/relationships/oleObject" Target="../embeddings/oleObject135.bin"/></Relationships>
</file>

<file path=ppt/slides/_rels/slide20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84.xml"/><Relationship Id="rId1" Type="http://schemas.openxmlformats.org/officeDocument/2006/relationships/slideLayout" Target="../slideLayouts/slideLayout7.xml"/></Relationships>
</file>

<file path=ppt/slides/_rels/slide20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85.xml"/><Relationship Id="rId1" Type="http://schemas.openxmlformats.org/officeDocument/2006/relationships/slideLayout" Target="../slideLayouts/slideLayout7.xml"/><Relationship Id="rId4" Type="http://schemas.openxmlformats.org/officeDocument/2006/relationships/image" Target="../media/image168.jpg"/></Relationships>
</file>

<file path=ppt/slides/_rels/slide204.xml.rels><?xml version="1.0" encoding="UTF-8" standalone="yes"?>
<Relationships xmlns="http://schemas.openxmlformats.org/package/2006/relationships"><Relationship Id="rId3" Type="http://schemas.openxmlformats.org/officeDocument/2006/relationships/image" Target="../media/image169.jpg"/><Relationship Id="rId2" Type="http://schemas.openxmlformats.org/officeDocument/2006/relationships/notesSlide" Target="../notesSlides/notesSlide186.xml"/><Relationship Id="rId1" Type="http://schemas.openxmlformats.org/officeDocument/2006/relationships/slideLayout" Target="../slideLayouts/slideLayout2.xml"/><Relationship Id="rId4" Type="http://schemas.openxmlformats.org/officeDocument/2006/relationships/image" Target="../media/image170.png"/></Relationships>
</file>

<file path=ppt/slides/_rels/slide205.xml.rels><?xml version="1.0" encoding="UTF-8" standalone="yes"?>
<Relationships xmlns="http://schemas.openxmlformats.org/package/2006/relationships"><Relationship Id="rId3" Type="http://schemas.openxmlformats.org/officeDocument/2006/relationships/image" Target="../media/image171.jpg"/><Relationship Id="rId2" Type="http://schemas.openxmlformats.org/officeDocument/2006/relationships/notesSlide" Target="../notesSlides/notesSlide187.xml"/><Relationship Id="rId1" Type="http://schemas.openxmlformats.org/officeDocument/2006/relationships/slideLayout" Target="../slideLayouts/slideLayout7.xml"/><Relationship Id="rId6" Type="http://schemas.openxmlformats.org/officeDocument/2006/relationships/image" Target="../media/image174.jpg"/><Relationship Id="rId5" Type="http://schemas.openxmlformats.org/officeDocument/2006/relationships/image" Target="../media/image173.png"/><Relationship Id="rId4" Type="http://schemas.openxmlformats.org/officeDocument/2006/relationships/image" Target="../media/image172.png"/></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3" Type="http://schemas.openxmlformats.org/officeDocument/2006/relationships/image" Target="../media/image175.jpg"/><Relationship Id="rId2" Type="http://schemas.openxmlformats.org/officeDocument/2006/relationships/notesSlide" Target="../notesSlides/notesSlide189.xml"/><Relationship Id="rId1" Type="http://schemas.openxmlformats.org/officeDocument/2006/relationships/slideLayout" Target="../slideLayouts/slideLayout6.xml"/><Relationship Id="rId5" Type="http://schemas.openxmlformats.org/officeDocument/2006/relationships/image" Target="../media/image177.png"/><Relationship Id="rId4" Type="http://schemas.openxmlformats.org/officeDocument/2006/relationships/image" Target="../media/image176.jpeg"/></Relationships>
</file>

<file path=ppt/slides/_rels/slide208.xml.rels><?xml version="1.0" encoding="UTF-8" standalone="yes"?>
<Relationships xmlns="http://schemas.openxmlformats.org/package/2006/relationships"><Relationship Id="rId3" Type="http://schemas.openxmlformats.org/officeDocument/2006/relationships/image" Target="../media/image178.jpeg"/><Relationship Id="rId2" Type="http://schemas.openxmlformats.org/officeDocument/2006/relationships/notesSlide" Target="../notesSlides/notesSlide190.xml"/><Relationship Id="rId1" Type="http://schemas.openxmlformats.org/officeDocument/2006/relationships/slideLayout" Target="../slideLayouts/slideLayout6.xml"/><Relationship Id="rId5" Type="http://schemas.openxmlformats.org/officeDocument/2006/relationships/image" Target="../media/image179.png"/><Relationship Id="rId4" Type="http://schemas.openxmlformats.org/officeDocument/2006/relationships/hyperlink" Target="http://www.propertydrone.org/" TargetMode="External"/></Relationships>
</file>

<file path=ppt/slides/_rels/slide209.xml.rels><?xml version="1.0" encoding="UTF-8" standalone="yes"?>
<Relationships xmlns="http://schemas.openxmlformats.org/package/2006/relationships"><Relationship Id="rId3" Type="http://schemas.openxmlformats.org/officeDocument/2006/relationships/image" Target="../media/image180.jpeg"/><Relationship Id="rId2" Type="http://schemas.openxmlformats.org/officeDocument/2006/relationships/notesSlide" Target="../notesSlides/notesSlide191.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vmlDrawing" Target="../drawings/vmlDrawing17.vml"/><Relationship Id="rId5" Type="http://schemas.openxmlformats.org/officeDocument/2006/relationships/image" Target="../media/image21.emf"/><Relationship Id="rId4" Type="http://schemas.openxmlformats.org/officeDocument/2006/relationships/oleObject" Target="../embeddings/oleObject17.bin"/></Relationships>
</file>

<file path=ppt/slides/_rels/slide2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92.xml"/><Relationship Id="rId1" Type="http://schemas.openxmlformats.org/officeDocument/2006/relationships/slideLayout" Target="../slideLayouts/slideLayout7.xml"/></Relationships>
</file>

<file path=ppt/slides/_rels/slide211.xml.rels><?xml version="1.0" encoding="UTF-8" standalone="yes"?>
<Relationships xmlns="http://schemas.openxmlformats.org/package/2006/relationships"><Relationship Id="rId3" Type="http://schemas.openxmlformats.org/officeDocument/2006/relationships/notesSlide" Target="../notesSlides/notesSlide193.xml"/><Relationship Id="rId2" Type="http://schemas.openxmlformats.org/officeDocument/2006/relationships/slideLayout" Target="../slideLayouts/slideLayout6.xml"/><Relationship Id="rId1" Type="http://schemas.openxmlformats.org/officeDocument/2006/relationships/vmlDrawing" Target="../drawings/vmlDrawing135.vml"/><Relationship Id="rId5" Type="http://schemas.openxmlformats.org/officeDocument/2006/relationships/image" Target="../media/image181.emf"/><Relationship Id="rId4" Type="http://schemas.openxmlformats.org/officeDocument/2006/relationships/oleObject" Target="../embeddings/oleObject136.bin"/></Relationships>
</file>

<file path=ppt/slides/_rels/slide212.xml.rels><?xml version="1.0" encoding="UTF-8" standalone="yes"?>
<Relationships xmlns="http://schemas.openxmlformats.org/package/2006/relationships"><Relationship Id="rId3" Type="http://schemas.openxmlformats.org/officeDocument/2006/relationships/notesSlide" Target="../notesSlides/notesSlide194.xml"/><Relationship Id="rId2" Type="http://schemas.openxmlformats.org/officeDocument/2006/relationships/slideLayout" Target="../slideLayouts/slideLayout7.xml"/><Relationship Id="rId1" Type="http://schemas.openxmlformats.org/officeDocument/2006/relationships/vmlDrawing" Target="../drawings/vmlDrawing136.vml"/><Relationship Id="rId5" Type="http://schemas.openxmlformats.org/officeDocument/2006/relationships/image" Target="../media/image182.emf"/><Relationship Id="rId4" Type="http://schemas.openxmlformats.org/officeDocument/2006/relationships/oleObject" Target="../embeddings/oleObject137.bin"/></Relationships>
</file>

<file path=ppt/slides/_rels/slide213.xml.rels><?xml version="1.0" encoding="UTF-8" standalone="yes"?>
<Relationships xmlns="http://schemas.openxmlformats.org/package/2006/relationships"><Relationship Id="rId3" Type="http://schemas.openxmlformats.org/officeDocument/2006/relationships/notesSlide" Target="../notesSlides/notesSlide195.xml"/><Relationship Id="rId2" Type="http://schemas.openxmlformats.org/officeDocument/2006/relationships/slideLayout" Target="../slideLayouts/slideLayout7.xml"/><Relationship Id="rId1" Type="http://schemas.openxmlformats.org/officeDocument/2006/relationships/vmlDrawing" Target="../drawings/vmlDrawing137.vml"/><Relationship Id="rId5" Type="http://schemas.openxmlformats.org/officeDocument/2006/relationships/image" Target="../media/image183.emf"/><Relationship Id="rId4" Type="http://schemas.openxmlformats.org/officeDocument/2006/relationships/oleObject" Target="../embeddings/oleObject138.bin"/></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5.xml.rels><?xml version="1.0" encoding="UTF-8" standalone="yes"?>
<Relationships xmlns="http://schemas.openxmlformats.org/package/2006/relationships"><Relationship Id="rId3" Type="http://schemas.openxmlformats.org/officeDocument/2006/relationships/notesSlide" Target="../notesSlides/notesSlide196.xml"/><Relationship Id="rId2" Type="http://schemas.openxmlformats.org/officeDocument/2006/relationships/slideLayout" Target="../slideLayouts/slideLayout6.xml"/><Relationship Id="rId1" Type="http://schemas.openxmlformats.org/officeDocument/2006/relationships/vmlDrawing" Target="../drawings/vmlDrawing138.vml"/><Relationship Id="rId5" Type="http://schemas.openxmlformats.org/officeDocument/2006/relationships/image" Target="../media/image184.emf"/><Relationship Id="rId4" Type="http://schemas.openxmlformats.org/officeDocument/2006/relationships/oleObject" Target="../embeddings/oleObject139.bin"/></Relationships>
</file>

<file path=ppt/slides/_rels/slide216.xml.rels><?xml version="1.0" encoding="UTF-8" standalone="yes"?>
<Relationships xmlns="http://schemas.openxmlformats.org/package/2006/relationships"><Relationship Id="rId3" Type="http://schemas.openxmlformats.org/officeDocument/2006/relationships/notesSlide" Target="../notesSlides/notesSlide197.xml"/><Relationship Id="rId2" Type="http://schemas.openxmlformats.org/officeDocument/2006/relationships/slideLayout" Target="../slideLayouts/slideLayout6.xml"/><Relationship Id="rId1" Type="http://schemas.openxmlformats.org/officeDocument/2006/relationships/vmlDrawing" Target="../drawings/vmlDrawing139.vml"/><Relationship Id="rId5" Type="http://schemas.openxmlformats.org/officeDocument/2006/relationships/image" Target="../media/image185.emf"/><Relationship Id="rId4" Type="http://schemas.openxmlformats.org/officeDocument/2006/relationships/oleObject" Target="../embeddings/oleObject140.bin"/></Relationships>
</file>

<file path=ppt/slides/_rels/slide217.xml.rels><?xml version="1.0" encoding="UTF-8" standalone="yes"?>
<Relationships xmlns="http://schemas.openxmlformats.org/package/2006/relationships"><Relationship Id="rId3" Type="http://schemas.openxmlformats.org/officeDocument/2006/relationships/notesSlide" Target="../notesSlides/notesSlide198.xml"/><Relationship Id="rId2" Type="http://schemas.openxmlformats.org/officeDocument/2006/relationships/slideLayout" Target="../slideLayouts/slideLayout6.xml"/><Relationship Id="rId1" Type="http://schemas.openxmlformats.org/officeDocument/2006/relationships/vmlDrawing" Target="../drawings/vmlDrawing140.vml"/><Relationship Id="rId5" Type="http://schemas.openxmlformats.org/officeDocument/2006/relationships/image" Target="../media/image186.emf"/><Relationship Id="rId4" Type="http://schemas.openxmlformats.org/officeDocument/2006/relationships/oleObject" Target="../embeddings/oleObject141.bin"/></Relationships>
</file>

<file path=ppt/slides/_rels/slide218.xml.rels><?xml version="1.0" encoding="UTF-8" standalone="yes"?>
<Relationships xmlns="http://schemas.openxmlformats.org/package/2006/relationships"><Relationship Id="rId3" Type="http://schemas.openxmlformats.org/officeDocument/2006/relationships/notesSlide" Target="../notesSlides/notesSlide199.xml"/><Relationship Id="rId2" Type="http://schemas.openxmlformats.org/officeDocument/2006/relationships/slideLayout" Target="../slideLayouts/slideLayout7.xml"/><Relationship Id="rId1" Type="http://schemas.openxmlformats.org/officeDocument/2006/relationships/vmlDrawing" Target="../drawings/vmlDrawing141.vml"/><Relationship Id="rId5" Type="http://schemas.openxmlformats.org/officeDocument/2006/relationships/image" Target="../media/image187.emf"/><Relationship Id="rId4" Type="http://schemas.openxmlformats.org/officeDocument/2006/relationships/oleObject" Target="../embeddings/oleObject142.bin"/></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vmlDrawing" Target="../drawings/vmlDrawing18.vml"/><Relationship Id="rId5" Type="http://schemas.openxmlformats.org/officeDocument/2006/relationships/image" Target="../media/image22.emf"/><Relationship Id="rId4" Type="http://schemas.openxmlformats.org/officeDocument/2006/relationships/oleObject" Target="../embeddings/oleObject18.bin"/></Relationships>
</file>

<file path=ppt/slides/_rels/slide220.xml.rels><?xml version="1.0" encoding="UTF-8" standalone="yes"?>
<Relationships xmlns="http://schemas.openxmlformats.org/package/2006/relationships"><Relationship Id="rId3" Type="http://schemas.openxmlformats.org/officeDocument/2006/relationships/hyperlink" Target="http://www.iii.org/presentations" TargetMode="External"/><Relationship Id="rId2" Type="http://schemas.openxmlformats.org/officeDocument/2006/relationships/notesSlide" Target="../notesSlides/notesSlide20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vmlDrawing" Target="../drawings/vmlDrawing19.vml"/><Relationship Id="rId5" Type="http://schemas.openxmlformats.org/officeDocument/2006/relationships/image" Target="../media/image23.emf"/><Relationship Id="rId4" Type="http://schemas.openxmlformats.org/officeDocument/2006/relationships/oleObject" Target="../embeddings/oleObject19.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vmlDrawing" Target="../drawings/vmlDrawing20.vml"/><Relationship Id="rId5" Type="http://schemas.openxmlformats.org/officeDocument/2006/relationships/image" Target="../media/image24.emf"/><Relationship Id="rId4" Type="http://schemas.openxmlformats.org/officeDocument/2006/relationships/oleObject" Target="../embeddings/oleObject20.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vmlDrawing" Target="../drawings/vmlDrawing21.vml"/><Relationship Id="rId5" Type="http://schemas.openxmlformats.org/officeDocument/2006/relationships/image" Target="../media/image25.emf"/><Relationship Id="rId4" Type="http://schemas.openxmlformats.org/officeDocument/2006/relationships/oleObject" Target="../embeddings/oleObject21.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vmlDrawing" Target="../drawings/vmlDrawing22.vml"/><Relationship Id="rId5" Type="http://schemas.openxmlformats.org/officeDocument/2006/relationships/image" Target="../media/image26.emf"/><Relationship Id="rId4" Type="http://schemas.openxmlformats.org/officeDocument/2006/relationships/oleObject" Target="../embeddings/oleObject22.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vmlDrawing" Target="../drawings/vmlDrawing23.vml"/><Relationship Id="rId5" Type="http://schemas.openxmlformats.org/officeDocument/2006/relationships/image" Target="../media/image27.emf"/><Relationship Id="rId4" Type="http://schemas.openxmlformats.org/officeDocument/2006/relationships/oleObject" Target="../embeddings/oleObject23.bin"/></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hyperlink" Target="http://pages.stern.nyu.edu/~adamodar/New_Home_Page/datafile/histretSP.html" TargetMode="External"/><Relationship Id="rId2" Type="http://schemas.openxmlformats.org/officeDocument/2006/relationships/tags" Target="../tags/tag10.xml"/><Relationship Id="rId1" Type="http://schemas.openxmlformats.org/officeDocument/2006/relationships/vmlDrawing" Target="../drawings/vmlDrawing24.vml"/><Relationship Id="rId6" Type="http://schemas.openxmlformats.org/officeDocument/2006/relationships/image" Target="../media/image28.emf"/><Relationship Id="rId5" Type="http://schemas.openxmlformats.org/officeDocument/2006/relationships/oleObject" Target="../embeddings/oleObject24.bin"/><Relationship Id="rId4"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oleObject" Target="../embeddings/oleObject1.bin"/><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vmlDrawing" Target="../drawings/vmlDrawing25.vml"/><Relationship Id="rId5" Type="http://schemas.openxmlformats.org/officeDocument/2006/relationships/image" Target="../media/image29.emf"/><Relationship Id="rId4" Type="http://schemas.openxmlformats.org/officeDocument/2006/relationships/oleObject" Target="../embeddings/oleObject25.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vmlDrawing" Target="../drawings/vmlDrawing26.vml"/><Relationship Id="rId5" Type="http://schemas.openxmlformats.org/officeDocument/2006/relationships/image" Target="../media/image30.emf"/><Relationship Id="rId4" Type="http://schemas.openxmlformats.org/officeDocument/2006/relationships/oleObject" Target="../embeddings/oleObject26.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vmlDrawing" Target="../drawings/vmlDrawing27.vml"/><Relationship Id="rId5" Type="http://schemas.openxmlformats.org/officeDocument/2006/relationships/image" Target="../media/image31.emf"/><Relationship Id="rId4" Type="http://schemas.openxmlformats.org/officeDocument/2006/relationships/oleObject" Target="../embeddings/oleObject27.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xml"/><Relationship Id="rId1" Type="http://schemas.openxmlformats.org/officeDocument/2006/relationships/vmlDrawing" Target="../drawings/vmlDrawing28.vml"/><Relationship Id="rId5" Type="http://schemas.openxmlformats.org/officeDocument/2006/relationships/image" Target="../media/image32.emf"/><Relationship Id="rId4" Type="http://schemas.openxmlformats.org/officeDocument/2006/relationships/oleObject" Target="../embeddings/oleObject28.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vmlDrawing" Target="../drawings/vmlDrawing29.vml"/><Relationship Id="rId5" Type="http://schemas.openxmlformats.org/officeDocument/2006/relationships/image" Target="../media/image33.emf"/><Relationship Id="rId4" Type="http://schemas.openxmlformats.org/officeDocument/2006/relationships/oleObject" Target="../embeddings/oleObject29.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vmlDrawing" Target="../drawings/vmlDrawing30.vml"/><Relationship Id="rId5" Type="http://schemas.openxmlformats.org/officeDocument/2006/relationships/image" Target="../media/image34.emf"/><Relationship Id="rId4" Type="http://schemas.openxmlformats.org/officeDocument/2006/relationships/oleObject" Target="../embeddings/oleObject30.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2.xml"/><Relationship Id="rId1" Type="http://schemas.openxmlformats.org/officeDocument/2006/relationships/vmlDrawing" Target="../drawings/vmlDrawing31.vml"/><Relationship Id="rId5" Type="http://schemas.openxmlformats.org/officeDocument/2006/relationships/image" Target="../media/image35.emf"/><Relationship Id="rId4" Type="http://schemas.openxmlformats.org/officeDocument/2006/relationships/oleObject" Target="../embeddings/oleObject31.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2.xml"/><Relationship Id="rId1" Type="http://schemas.openxmlformats.org/officeDocument/2006/relationships/vmlDrawing" Target="../drawings/vmlDrawing32.vml"/><Relationship Id="rId5" Type="http://schemas.openxmlformats.org/officeDocument/2006/relationships/image" Target="../media/image36.emf"/><Relationship Id="rId4" Type="http://schemas.openxmlformats.org/officeDocument/2006/relationships/oleObject" Target="../embeddings/oleObject32.bin"/></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5.emf"/><Relationship Id="rId5" Type="http://schemas.openxmlformats.org/officeDocument/2006/relationships/oleObject" Target="../embeddings/oleObject2.bin"/><Relationship Id="rId4"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2.xml"/><Relationship Id="rId1" Type="http://schemas.openxmlformats.org/officeDocument/2006/relationships/vmlDrawing" Target="../drawings/vmlDrawing33.vml"/><Relationship Id="rId5" Type="http://schemas.openxmlformats.org/officeDocument/2006/relationships/image" Target="../media/image37.emf"/><Relationship Id="rId4" Type="http://schemas.openxmlformats.org/officeDocument/2006/relationships/oleObject" Target="../embeddings/oleObject33.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2.xml"/><Relationship Id="rId1" Type="http://schemas.openxmlformats.org/officeDocument/2006/relationships/vmlDrawing" Target="../drawings/vmlDrawing34.vml"/><Relationship Id="rId5" Type="http://schemas.openxmlformats.org/officeDocument/2006/relationships/image" Target="../media/image38.emf"/><Relationship Id="rId4" Type="http://schemas.openxmlformats.org/officeDocument/2006/relationships/oleObject" Target="../embeddings/oleObject34.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2.xml"/><Relationship Id="rId1" Type="http://schemas.openxmlformats.org/officeDocument/2006/relationships/vmlDrawing" Target="../drawings/vmlDrawing35.vml"/><Relationship Id="rId5" Type="http://schemas.openxmlformats.org/officeDocument/2006/relationships/image" Target="../media/image39.emf"/><Relationship Id="rId4" Type="http://schemas.openxmlformats.org/officeDocument/2006/relationships/oleObject" Target="../embeddings/oleObject35.bin"/></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2.xml"/><Relationship Id="rId1" Type="http://schemas.openxmlformats.org/officeDocument/2006/relationships/vmlDrawing" Target="../drawings/vmlDrawing36.vml"/><Relationship Id="rId5" Type="http://schemas.openxmlformats.org/officeDocument/2006/relationships/image" Target="../media/image40.emf"/><Relationship Id="rId4" Type="http://schemas.openxmlformats.org/officeDocument/2006/relationships/oleObject" Target="../embeddings/oleObject36.bin"/></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7.xml"/><Relationship Id="rId1" Type="http://schemas.openxmlformats.org/officeDocument/2006/relationships/vmlDrawing" Target="../drawings/vmlDrawing37.vml"/><Relationship Id="rId5" Type="http://schemas.openxmlformats.org/officeDocument/2006/relationships/image" Target="../media/image41.emf"/><Relationship Id="rId4" Type="http://schemas.openxmlformats.org/officeDocument/2006/relationships/oleObject" Target="../embeddings/oleObject37.bin"/></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7.xml"/><Relationship Id="rId1" Type="http://schemas.openxmlformats.org/officeDocument/2006/relationships/vmlDrawing" Target="../drawings/vmlDrawing38.vml"/><Relationship Id="rId5" Type="http://schemas.openxmlformats.org/officeDocument/2006/relationships/image" Target="../media/image42.emf"/><Relationship Id="rId4" Type="http://schemas.openxmlformats.org/officeDocument/2006/relationships/oleObject" Target="../embeddings/oleObject38.bin"/></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7.xml"/><Relationship Id="rId1" Type="http://schemas.openxmlformats.org/officeDocument/2006/relationships/vmlDrawing" Target="../drawings/vmlDrawing39.vml"/><Relationship Id="rId5" Type="http://schemas.openxmlformats.org/officeDocument/2006/relationships/image" Target="../media/image43.emf"/><Relationship Id="rId4" Type="http://schemas.openxmlformats.org/officeDocument/2006/relationships/oleObject" Target="../embeddings/oleObject39.bin"/></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7.xml"/><Relationship Id="rId1" Type="http://schemas.openxmlformats.org/officeDocument/2006/relationships/vmlDrawing" Target="../drawings/vmlDrawing40.vml"/><Relationship Id="rId5" Type="http://schemas.openxmlformats.org/officeDocument/2006/relationships/image" Target="../media/image44.emf"/><Relationship Id="rId4" Type="http://schemas.openxmlformats.org/officeDocument/2006/relationships/oleObject" Target="../embeddings/oleObject40.bin"/></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7.xml"/><Relationship Id="rId1" Type="http://schemas.openxmlformats.org/officeDocument/2006/relationships/vmlDrawing" Target="../drawings/vmlDrawing41.vml"/><Relationship Id="rId5" Type="http://schemas.openxmlformats.org/officeDocument/2006/relationships/image" Target="../media/image45.emf"/><Relationship Id="rId4" Type="http://schemas.openxmlformats.org/officeDocument/2006/relationships/oleObject" Target="../embeddings/oleObject41.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6.emf"/><Relationship Id="rId4" Type="http://schemas.openxmlformats.org/officeDocument/2006/relationships/oleObject" Target="../embeddings/oleObject3.bin"/></Relationships>
</file>

<file path=ppt/slides/_rels/slide5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1.xml"/><Relationship Id="rId1" Type="http://schemas.openxmlformats.org/officeDocument/2006/relationships/vmlDrawing" Target="../drawings/vmlDrawing42.vml"/><Relationship Id="rId6" Type="http://schemas.openxmlformats.org/officeDocument/2006/relationships/image" Target="../media/image46.emf"/><Relationship Id="rId5" Type="http://schemas.openxmlformats.org/officeDocument/2006/relationships/oleObject" Target="../embeddings/oleObject42.bin"/><Relationship Id="rId4" Type="http://schemas.openxmlformats.org/officeDocument/2006/relationships/notesSlide" Target="../notesSlides/notesSlide50.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7.xml"/><Relationship Id="rId1" Type="http://schemas.openxmlformats.org/officeDocument/2006/relationships/vmlDrawing" Target="../drawings/vmlDrawing43.vml"/><Relationship Id="rId5" Type="http://schemas.openxmlformats.org/officeDocument/2006/relationships/image" Target="../media/image47.emf"/><Relationship Id="rId4" Type="http://schemas.openxmlformats.org/officeDocument/2006/relationships/oleObject" Target="../embeddings/oleObject43.bin"/></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7.xml"/><Relationship Id="rId1" Type="http://schemas.openxmlformats.org/officeDocument/2006/relationships/vmlDrawing" Target="../drawings/vmlDrawing44.vml"/><Relationship Id="rId5" Type="http://schemas.openxmlformats.org/officeDocument/2006/relationships/image" Target="../media/image48.emf"/><Relationship Id="rId4" Type="http://schemas.openxmlformats.org/officeDocument/2006/relationships/oleObject" Target="../embeddings/oleObject44.bin"/></Relationships>
</file>

<file path=ppt/slides/_rels/slide5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6.xml"/><Relationship Id="rId1" Type="http://schemas.openxmlformats.org/officeDocument/2006/relationships/vmlDrawing" Target="../drawings/vmlDrawing45.vml"/><Relationship Id="rId5" Type="http://schemas.openxmlformats.org/officeDocument/2006/relationships/image" Target="../media/image50.png"/><Relationship Id="rId4" Type="http://schemas.openxmlformats.org/officeDocument/2006/relationships/oleObject" Target="../embeddings/Microsoft_Excel_97-2003_Worksheet1.xls"/></Relationships>
</file>

<file path=ppt/slides/_rels/slide5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6.xml"/><Relationship Id="rId1" Type="http://schemas.openxmlformats.org/officeDocument/2006/relationships/vmlDrawing" Target="../drawings/vmlDrawing46.vml"/><Relationship Id="rId5" Type="http://schemas.openxmlformats.org/officeDocument/2006/relationships/image" Target="../media/image51.png"/><Relationship Id="rId4" Type="http://schemas.openxmlformats.org/officeDocument/2006/relationships/oleObject" Target="../embeddings/Microsoft_Excel_97-2003_Worksheet2.xls"/></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7.emf"/><Relationship Id="rId5" Type="http://schemas.openxmlformats.org/officeDocument/2006/relationships/oleObject" Target="../embeddings/oleObject4.bin"/><Relationship Id="rId4"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2.xml"/><Relationship Id="rId1" Type="http://schemas.openxmlformats.org/officeDocument/2006/relationships/vmlDrawing" Target="../drawings/vmlDrawing47.vml"/><Relationship Id="rId5" Type="http://schemas.openxmlformats.org/officeDocument/2006/relationships/image" Target="../media/image52.png"/><Relationship Id="rId4" Type="http://schemas.openxmlformats.org/officeDocument/2006/relationships/oleObject" Target="../embeddings/Microsoft_Excel_97-2003_Worksheet3.xls"/></Relationships>
</file>

<file path=ppt/slides/_rels/slide6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oleObject" Target="../embeddings/oleObject48.bin"/><Relationship Id="rId7" Type="http://schemas.openxmlformats.org/officeDocument/2006/relationships/oleObject" Target="../embeddings/Microsoft_Excel_97-2003_Worksheet5.xls"/><Relationship Id="rId2" Type="http://schemas.openxmlformats.org/officeDocument/2006/relationships/slideLayout" Target="../slideLayouts/slideLayout6.xml"/><Relationship Id="rId1" Type="http://schemas.openxmlformats.org/officeDocument/2006/relationships/vmlDrawing" Target="../drawings/vmlDrawing48.vml"/><Relationship Id="rId6" Type="http://schemas.openxmlformats.org/officeDocument/2006/relationships/oleObject" Target="../embeddings/oleObject49.bin"/><Relationship Id="rId5" Type="http://schemas.openxmlformats.org/officeDocument/2006/relationships/image" Target="../media/image53.png"/><Relationship Id="rId4" Type="http://schemas.openxmlformats.org/officeDocument/2006/relationships/oleObject" Target="../embeddings/Microsoft_Excel_97-2003_Worksheet4.xls"/></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6.xml"/><Relationship Id="rId1" Type="http://schemas.openxmlformats.org/officeDocument/2006/relationships/vmlDrawing" Target="../drawings/vmlDrawing49.vml"/><Relationship Id="rId5" Type="http://schemas.openxmlformats.org/officeDocument/2006/relationships/image" Target="../media/image55.emf"/><Relationship Id="rId4" Type="http://schemas.openxmlformats.org/officeDocument/2006/relationships/oleObject" Target="../embeddings/oleObject50.bin"/></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6.xml"/><Relationship Id="rId1" Type="http://schemas.openxmlformats.org/officeDocument/2006/relationships/vmlDrawing" Target="../drawings/vmlDrawing50.vml"/><Relationship Id="rId5" Type="http://schemas.openxmlformats.org/officeDocument/2006/relationships/image" Target="../media/image56.emf"/><Relationship Id="rId4" Type="http://schemas.openxmlformats.org/officeDocument/2006/relationships/oleObject" Target="../embeddings/oleObject51.bin"/></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6.xml"/><Relationship Id="rId1" Type="http://schemas.openxmlformats.org/officeDocument/2006/relationships/vmlDrawing" Target="../drawings/vmlDrawing51.vml"/><Relationship Id="rId5" Type="http://schemas.openxmlformats.org/officeDocument/2006/relationships/image" Target="../media/image57.emf"/><Relationship Id="rId4" Type="http://schemas.openxmlformats.org/officeDocument/2006/relationships/oleObject" Target="../embeddings/oleObject52.bin"/></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Layout" Target="../slideLayouts/slideLayout12.xml"/><Relationship Id="rId1" Type="http://schemas.openxmlformats.org/officeDocument/2006/relationships/vmlDrawing" Target="../drawings/vmlDrawing52.vml"/><Relationship Id="rId4" Type="http://schemas.openxmlformats.org/officeDocument/2006/relationships/image" Target="../media/image58.emf"/></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6.xml"/><Relationship Id="rId1" Type="http://schemas.openxmlformats.org/officeDocument/2006/relationships/vmlDrawing" Target="../drawings/vmlDrawing5.vml"/><Relationship Id="rId6" Type="http://schemas.openxmlformats.org/officeDocument/2006/relationships/image" Target="../media/image8.emf"/><Relationship Id="rId5" Type="http://schemas.openxmlformats.org/officeDocument/2006/relationships/oleObject" Target="../embeddings/oleObject5.bin"/><Relationship Id="rId4"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6.xml"/><Relationship Id="rId1" Type="http://schemas.openxmlformats.org/officeDocument/2006/relationships/vmlDrawing" Target="../drawings/vmlDrawing53.vml"/><Relationship Id="rId5" Type="http://schemas.openxmlformats.org/officeDocument/2006/relationships/image" Target="../media/image59.emf"/><Relationship Id="rId4" Type="http://schemas.openxmlformats.org/officeDocument/2006/relationships/oleObject" Target="../embeddings/oleObject54.bin"/></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6.xml"/><Relationship Id="rId1" Type="http://schemas.openxmlformats.org/officeDocument/2006/relationships/vmlDrawing" Target="../drawings/vmlDrawing54.vml"/><Relationship Id="rId5" Type="http://schemas.openxmlformats.org/officeDocument/2006/relationships/image" Target="../media/image60.emf"/><Relationship Id="rId4" Type="http://schemas.openxmlformats.org/officeDocument/2006/relationships/oleObject" Target="../embeddings/oleObject55.bin"/></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6.xml"/><Relationship Id="rId1" Type="http://schemas.openxmlformats.org/officeDocument/2006/relationships/vmlDrawing" Target="../drawings/vmlDrawing55.vml"/><Relationship Id="rId5" Type="http://schemas.openxmlformats.org/officeDocument/2006/relationships/image" Target="../media/image61.emf"/><Relationship Id="rId4" Type="http://schemas.openxmlformats.org/officeDocument/2006/relationships/oleObject" Target="../embeddings/oleObject56.bin"/></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6.xml"/><Relationship Id="rId1" Type="http://schemas.openxmlformats.org/officeDocument/2006/relationships/vmlDrawing" Target="../drawings/vmlDrawing56.vml"/><Relationship Id="rId5" Type="http://schemas.openxmlformats.org/officeDocument/2006/relationships/image" Target="../media/image62.emf"/><Relationship Id="rId4" Type="http://schemas.openxmlformats.org/officeDocument/2006/relationships/oleObject" Target="../embeddings/oleObject57.bin"/></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6.xml"/><Relationship Id="rId1" Type="http://schemas.openxmlformats.org/officeDocument/2006/relationships/vmlDrawing" Target="../drawings/vmlDrawing57.vml"/><Relationship Id="rId5" Type="http://schemas.openxmlformats.org/officeDocument/2006/relationships/image" Target="../media/image63.emf"/><Relationship Id="rId4" Type="http://schemas.openxmlformats.org/officeDocument/2006/relationships/oleObject" Target="../embeddings/oleObject58.bin"/></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6.xml"/><Relationship Id="rId1" Type="http://schemas.openxmlformats.org/officeDocument/2006/relationships/vmlDrawing" Target="../drawings/vmlDrawing58.vml"/><Relationship Id="rId5" Type="http://schemas.openxmlformats.org/officeDocument/2006/relationships/image" Target="../media/image64.emf"/><Relationship Id="rId4" Type="http://schemas.openxmlformats.org/officeDocument/2006/relationships/oleObject" Target="../embeddings/oleObject59.bin"/></Relationships>
</file>

<file path=ppt/slides/_rels/slide7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7.xml"/><Relationship Id="rId1" Type="http://schemas.openxmlformats.org/officeDocument/2006/relationships/vmlDrawing" Target="../drawings/vmlDrawing59.vml"/><Relationship Id="rId6" Type="http://schemas.openxmlformats.org/officeDocument/2006/relationships/image" Target="../media/image65.emf"/><Relationship Id="rId5" Type="http://schemas.openxmlformats.org/officeDocument/2006/relationships/oleObject" Target="../embeddings/oleObject60.bin"/><Relationship Id="rId4" Type="http://schemas.openxmlformats.org/officeDocument/2006/relationships/hyperlink" Target="http://research.stlouisfed.org/fred2/series/WASCUR" TargetMode="Externa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6.xml"/><Relationship Id="rId1" Type="http://schemas.openxmlformats.org/officeDocument/2006/relationships/vmlDrawing" Target="../drawings/vmlDrawing60.vml"/><Relationship Id="rId6" Type="http://schemas.openxmlformats.org/officeDocument/2006/relationships/hyperlink" Target="http://research.stlouisfed.org/fred2/series/WASCUR" TargetMode="External"/><Relationship Id="rId5" Type="http://schemas.openxmlformats.org/officeDocument/2006/relationships/image" Target="../media/image66.emf"/><Relationship Id="rId4" Type="http://schemas.openxmlformats.org/officeDocument/2006/relationships/oleObject" Target="../embeddings/oleObject61.bin"/></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6.xml"/><Relationship Id="rId1" Type="http://schemas.openxmlformats.org/officeDocument/2006/relationships/vmlDrawing" Target="../drawings/vmlDrawing61.vml"/><Relationship Id="rId5" Type="http://schemas.openxmlformats.org/officeDocument/2006/relationships/image" Target="../media/image67.emf"/><Relationship Id="rId4" Type="http://schemas.openxmlformats.org/officeDocument/2006/relationships/oleObject" Target="../embeddings/oleObject62.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vmlDrawing" Target="../drawings/vmlDrawing6.vml"/><Relationship Id="rId5" Type="http://schemas.openxmlformats.org/officeDocument/2006/relationships/image" Target="../media/image9.emf"/><Relationship Id="rId4" Type="http://schemas.openxmlformats.org/officeDocument/2006/relationships/oleObject" Target="../embeddings/oleObject6.bin"/></Relationships>
</file>

<file path=ppt/slides/_rels/slide8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Layout" Target="../slideLayouts/slideLayout2.xml"/><Relationship Id="rId1" Type="http://schemas.openxmlformats.org/officeDocument/2006/relationships/vmlDrawing" Target="../drawings/vmlDrawing62.vml"/><Relationship Id="rId5" Type="http://schemas.openxmlformats.org/officeDocument/2006/relationships/image" Target="../media/image70.emf"/><Relationship Id="rId4" Type="http://schemas.openxmlformats.org/officeDocument/2006/relationships/oleObject" Target="../embeddings/Microsoft_Excel_97-2003_Worksheet6.xls"/></Relationships>
</file>

<file path=ppt/slides/_rels/slide8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73.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74.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5.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7.xml"/><Relationship Id="rId1" Type="http://schemas.openxmlformats.org/officeDocument/2006/relationships/vmlDrawing" Target="../drawings/vmlDrawing63.vml"/><Relationship Id="rId5" Type="http://schemas.openxmlformats.org/officeDocument/2006/relationships/image" Target="../media/image73.emf"/><Relationship Id="rId4" Type="http://schemas.openxmlformats.org/officeDocument/2006/relationships/oleObject" Target="../embeddings/oleObject64.bin"/></Relationships>
</file>

<file path=ppt/slides/_rels/slide89.xml.rels><?xml version="1.0" encoding="UTF-8" standalone="yes"?>
<Relationships xmlns="http://schemas.openxmlformats.org/package/2006/relationships"><Relationship Id="rId3" Type="http://schemas.openxmlformats.org/officeDocument/2006/relationships/oleObject" Target="../embeddings/oleObject65.bin"/><Relationship Id="rId2" Type="http://schemas.openxmlformats.org/officeDocument/2006/relationships/slideLayout" Target="../slideLayouts/slideLayout6.xml"/><Relationship Id="rId1" Type="http://schemas.openxmlformats.org/officeDocument/2006/relationships/vmlDrawing" Target="../drawings/vmlDrawing64.vml"/><Relationship Id="rId4" Type="http://schemas.openxmlformats.org/officeDocument/2006/relationships/image" Target="../media/image74.e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10.emf"/><Relationship Id="rId4" Type="http://schemas.openxmlformats.org/officeDocument/2006/relationships/oleObject" Target="../embeddings/oleObject7.bin"/></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6.xml"/><Relationship Id="rId1" Type="http://schemas.openxmlformats.org/officeDocument/2006/relationships/vmlDrawing" Target="../drawings/vmlDrawing65.vml"/><Relationship Id="rId6" Type="http://schemas.openxmlformats.org/officeDocument/2006/relationships/image" Target="../media/image75.emf"/><Relationship Id="rId5" Type="http://schemas.openxmlformats.org/officeDocument/2006/relationships/oleObject" Target="../embeddings/Microsoft_Excel_97-2003_Worksheet7.xls"/><Relationship Id="rId4" Type="http://schemas.openxmlformats.org/officeDocument/2006/relationships/oleObject" Target="../embeddings/oleObject66.bin"/></Relationships>
</file>

<file path=ppt/slides/_rels/slide9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78.xml"/><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6.xml"/><Relationship Id="rId1" Type="http://schemas.openxmlformats.org/officeDocument/2006/relationships/vmlDrawing" Target="../drawings/vmlDrawing66.vml"/><Relationship Id="rId5" Type="http://schemas.openxmlformats.org/officeDocument/2006/relationships/image" Target="../media/image77.emf"/><Relationship Id="rId4" Type="http://schemas.openxmlformats.org/officeDocument/2006/relationships/oleObject" Target="../embeddings/oleObject67.bin"/></Relationships>
</file>

<file path=ppt/slides/_rels/slide9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80.xml"/><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Layout" Target="../slideLayouts/slideLayout7.xml"/><Relationship Id="rId1" Type="http://schemas.openxmlformats.org/officeDocument/2006/relationships/vmlDrawing" Target="../drawings/vmlDrawing67.vml"/><Relationship Id="rId4" Type="http://schemas.openxmlformats.org/officeDocument/2006/relationships/image" Target="../media/image78.emf"/></Relationships>
</file>

<file path=ppt/slides/_rels/slide95.xml.rels><?xml version="1.0" encoding="UTF-8" standalone="yes"?>
<Relationships xmlns="http://schemas.openxmlformats.org/package/2006/relationships"><Relationship Id="rId3" Type="http://schemas.openxmlformats.org/officeDocument/2006/relationships/oleObject" Target="../embeddings/oleObject69.bin"/><Relationship Id="rId2" Type="http://schemas.openxmlformats.org/officeDocument/2006/relationships/slideLayout" Target="../slideLayouts/slideLayout7.xml"/><Relationship Id="rId1" Type="http://schemas.openxmlformats.org/officeDocument/2006/relationships/vmlDrawing" Target="../drawings/vmlDrawing68.vml"/><Relationship Id="rId4" Type="http://schemas.openxmlformats.org/officeDocument/2006/relationships/image" Target="../media/image79.emf"/></Relationships>
</file>

<file path=ppt/slides/_rels/slide9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81.xml"/><Relationship Id="rId1" Type="http://schemas.openxmlformats.org/officeDocument/2006/relationships/slideLayout" Target="../slideLayouts/slideLayout6.xml"/><Relationship Id="rId4" Type="http://schemas.openxmlformats.org/officeDocument/2006/relationships/hyperlink" Target="http://www.cms.gov/Research-Statistics-Data-and-Systems/Statistics-Trends-and-Reports/NationalHealthExpendData/NationalHealthAccountsProjected.html" TargetMode="External"/></Relationships>
</file>

<file path=ppt/slides/_rels/slide97.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hyperlink" Target="http://www.cms.gov/Research-Statistics-Data-and-Systems/Statistics-Trends-and-Reports/NationalHealthExpendData/NationalHealthAccountsProjected.html" TargetMode="External"/><Relationship Id="rId2" Type="http://schemas.openxmlformats.org/officeDocument/2006/relationships/tags" Target="../tags/tag12.xml"/><Relationship Id="rId1" Type="http://schemas.openxmlformats.org/officeDocument/2006/relationships/vmlDrawing" Target="../drawings/vmlDrawing69.vml"/><Relationship Id="rId6" Type="http://schemas.openxmlformats.org/officeDocument/2006/relationships/image" Target="../media/image80.emf"/><Relationship Id="rId5" Type="http://schemas.openxmlformats.org/officeDocument/2006/relationships/oleObject" Target="../embeddings/oleObject70.bin"/><Relationship Id="rId4" Type="http://schemas.openxmlformats.org/officeDocument/2006/relationships/notesSlide" Target="../notesSlides/notesSlide82.xml"/></Relationships>
</file>

<file path=ppt/slides/_rels/slide9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6.xml"/><Relationship Id="rId1" Type="http://schemas.openxmlformats.org/officeDocument/2006/relationships/vmlDrawing" Target="../drawings/vmlDrawing70.vml"/><Relationship Id="rId5" Type="http://schemas.openxmlformats.org/officeDocument/2006/relationships/image" Target="../media/image81.emf"/><Relationship Id="rId4" Type="http://schemas.openxmlformats.org/officeDocument/2006/relationships/oleObject" Target="../embeddings/oleObject7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ctrTitle"/>
          </p:nvPr>
        </p:nvSpPr>
        <p:spPr>
          <a:xfrm>
            <a:off x="0" y="2277650"/>
            <a:ext cx="9104313" cy="1714315"/>
          </a:xfrm>
          <a:ln/>
        </p:spPr>
        <p:txBody>
          <a:bodyPr/>
          <a:lstStyle/>
          <a:p>
            <a:r>
              <a:rPr lang="en-US" sz="4400" dirty="0" smtClean="0"/>
              <a:t>What’s Keeping Insurance CEOs Awake at Night?</a:t>
            </a:r>
            <a:br>
              <a:rPr lang="en-US" sz="4400" dirty="0" smtClean="0"/>
            </a:br>
            <a:r>
              <a:rPr lang="en-US" sz="3600" i="1" dirty="0" smtClean="0"/>
              <a:t>Trends, Challenges &amp; Opportunities</a:t>
            </a:r>
            <a:endParaRPr lang="en-US" sz="3400" i="1" dirty="0">
              <a:solidFill>
                <a:srgbClr val="00B0F0"/>
              </a:solidFill>
            </a:endParaRPr>
          </a:p>
        </p:txBody>
      </p:sp>
      <p:sp>
        <p:nvSpPr>
          <p:cNvPr id="94211" name="Rectangle 3"/>
          <p:cNvSpPr>
            <a:spLocks noGrp="1" noChangeArrowheads="1"/>
          </p:cNvSpPr>
          <p:nvPr>
            <p:ph type="subTitle" idx="1"/>
          </p:nvPr>
        </p:nvSpPr>
        <p:spPr>
          <a:xfrm>
            <a:off x="0" y="4118983"/>
            <a:ext cx="8952271" cy="1640449"/>
          </a:xfrm>
        </p:spPr>
        <p:txBody>
          <a:bodyPr/>
          <a:lstStyle/>
          <a:p>
            <a:pPr>
              <a:lnSpc>
                <a:spcPct val="80000"/>
              </a:lnSpc>
            </a:pPr>
            <a:r>
              <a:rPr lang="en-US" dirty="0" smtClean="0"/>
              <a:t>Alabama I-Day</a:t>
            </a:r>
          </a:p>
          <a:p>
            <a:pPr>
              <a:lnSpc>
                <a:spcPct val="80000"/>
              </a:lnSpc>
            </a:pPr>
            <a:r>
              <a:rPr lang="en-US" dirty="0" smtClean="0"/>
              <a:t>Tuscaloosa, AL</a:t>
            </a:r>
          </a:p>
          <a:p>
            <a:pPr>
              <a:lnSpc>
                <a:spcPct val="80000"/>
              </a:lnSpc>
            </a:pPr>
            <a:r>
              <a:rPr lang="en-US" dirty="0" smtClean="0"/>
              <a:t>October 14, 2015</a:t>
            </a:r>
          </a:p>
          <a:p>
            <a:pPr>
              <a:lnSpc>
                <a:spcPct val="80000"/>
              </a:lnSpc>
            </a:pPr>
            <a:r>
              <a:rPr lang="en-US" sz="2400" i="1" dirty="0" smtClean="0">
                <a:solidFill>
                  <a:srgbClr val="C00000"/>
                </a:solidFill>
              </a:rPr>
              <a:t>Download at www.iii.org/presentations</a:t>
            </a:r>
          </a:p>
        </p:txBody>
      </p:sp>
      <p:sp>
        <p:nvSpPr>
          <p:cNvPr id="94212" name="Rectangle 3"/>
          <p:cNvSpPr txBox="1">
            <a:spLocks noChangeArrowheads="1"/>
          </p:cNvSpPr>
          <p:nvPr/>
        </p:nvSpPr>
        <p:spPr bwMode="gray">
          <a:xfrm>
            <a:off x="0" y="5886450"/>
            <a:ext cx="9144000" cy="9715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1"/>
              </a:buClr>
              <a:buFont typeface="Wingdings" pitchFamily="2" charset="2"/>
              <a:buNone/>
            </a:pPr>
            <a:r>
              <a:rPr lang="en-US" b="1" dirty="0">
                <a:solidFill>
                  <a:schemeClr val="bg2"/>
                </a:solidFill>
              </a:rPr>
              <a:t>Robert P. Hartwig, Ph.D., CPCU, President &amp; Economist</a:t>
            </a:r>
          </a:p>
          <a:p>
            <a:pPr algn="ctr" eaLnBrk="0" hangingPunct="0">
              <a:lnSpc>
                <a:spcPct val="90000"/>
              </a:lnSpc>
              <a:spcBef>
                <a:spcPct val="25000"/>
              </a:spcBef>
              <a:buClr>
                <a:schemeClr val="accent1"/>
              </a:buClr>
            </a:pPr>
            <a:r>
              <a:rPr lang="en-US" b="1" dirty="0">
                <a:solidFill>
                  <a:schemeClr val="bg2"/>
                </a:solidFill>
                <a:sym typeface="Symbol" pitchFamily="18" charset="2"/>
              </a:rPr>
              <a:t>Insurance Information Institute  110 William Street  New York, NY 10038</a:t>
            </a:r>
          </a:p>
          <a:p>
            <a:pPr algn="ctr" eaLnBrk="0" hangingPunct="0">
              <a:lnSpc>
                <a:spcPct val="90000"/>
              </a:lnSpc>
              <a:spcBef>
                <a:spcPct val="25000"/>
              </a:spcBef>
              <a:buClr>
                <a:schemeClr val="accent1"/>
              </a:buClr>
            </a:pPr>
            <a:r>
              <a:rPr lang="en-US" b="1" dirty="0">
                <a:solidFill>
                  <a:schemeClr val="bg1"/>
                </a:solidFill>
                <a:sym typeface="Symbol" pitchFamily="18" charset="2"/>
              </a:rPr>
              <a:t>Tel: 212.346.5520  Cell: 917.453.1885  bobh@iii.org  www.iii.org</a:t>
            </a:r>
          </a:p>
        </p:txBody>
      </p:sp>
    </p:spTree>
    <p:extLst>
      <p:ext uri="{BB962C8B-B14F-4D97-AF65-F5344CB8AC3E}">
        <p14:creationId xmlns:p14="http://schemas.microsoft.com/office/powerpoint/2010/main" val="2830093402"/>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9D5646EB-362A-483F-BF88-F05F54F12F08}" type="slidenum">
              <a:rPr lang="en-US" smtClean="0"/>
              <a:pPr/>
              <a:t>10</a:t>
            </a:fld>
            <a:endParaRPr lang="en-US" smtClean="0"/>
          </a:p>
        </p:txBody>
      </p:sp>
      <p:sp>
        <p:nvSpPr>
          <p:cNvPr id="1028" name="Rectangle 2"/>
          <p:cNvSpPr>
            <a:spLocks noGrp="1" noChangeArrowheads="1"/>
          </p:cNvSpPr>
          <p:nvPr>
            <p:ph type="title" idx="4294967295"/>
          </p:nvPr>
        </p:nvSpPr>
        <p:spPr>
          <a:xfrm>
            <a:off x="0" y="101599"/>
            <a:ext cx="8686800" cy="862157"/>
          </a:xfrm>
        </p:spPr>
        <p:txBody>
          <a:bodyPr lIns="92075" tIns="46038" rIns="92075" bIns="46038" anchor="b"/>
          <a:lstStyle/>
          <a:p>
            <a:r>
              <a:rPr lang="en-US" sz="2600" dirty="0" smtClean="0"/>
              <a:t>Return on Net Worth (RNW) All Lines:</a:t>
            </a:r>
            <a:br>
              <a:rPr lang="en-US" sz="2600" dirty="0" smtClean="0"/>
            </a:br>
            <a:r>
              <a:rPr lang="en-US" sz="2600" dirty="0" smtClean="0"/>
              <a:t>2004-2013 Average</a:t>
            </a:r>
          </a:p>
        </p:txBody>
      </p:sp>
      <p:graphicFrame>
        <p:nvGraphicFramePr>
          <p:cNvPr id="1026" name="Object 3"/>
          <p:cNvGraphicFramePr>
            <a:graphicFrameLocks noGrp="1" noChangeAspect="1"/>
          </p:cNvGraphicFramePr>
          <p:nvPr>
            <p:ph idx="4294967295"/>
            <p:extLst>
              <p:ext uri="{D42A27DB-BD31-4B8C-83A1-F6EECF244321}">
                <p14:modId xmlns:p14="http://schemas.microsoft.com/office/powerpoint/2010/main" val="3927063151"/>
              </p:ext>
            </p:extLst>
          </p:nvPr>
        </p:nvGraphicFramePr>
        <p:xfrm>
          <a:off x="1588" y="1541463"/>
          <a:ext cx="9139237" cy="4722812"/>
        </p:xfrm>
        <a:graphic>
          <a:graphicData uri="http://schemas.openxmlformats.org/presentationml/2006/ole">
            <mc:AlternateContent xmlns:mc="http://schemas.openxmlformats.org/markup-compatibility/2006">
              <mc:Choice xmlns:v="urn:schemas-microsoft-com:vml" Requires="v">
                <p:oleObj spid="_x0000_s28095931" name="Chart" r:id="rId4" imgW="5873798" imgH="3035392" progId="MSGraph.Chart.8">
                  <p:embed followColorScheme="full"/>
                </p:oleObj>
              </mc:Choice>
              <mc:Fallback>
                <p:oleObj name="Chart" r:id="rId4" imgW="5873798" imgH="3035392" progId="MSGraph.Chart.8">
                  <p:embed followColorScheme="full"/>
                  <p:pic>
                    <p:nvPicPr>
                      <p:cNvPr id="0" name=""/>
                      <p:cNvPicPr>
                        <a:picLocks noChangeAspect="1" noChangeArrowheads="1"/>
                      </p:cNvPicPr>
                      <p:nvPr/>
                    </p:nvPicPr>
                    <p:blipFill>
                      <a:blip r:embed="rId5"/>
                      <a:srcRect/>
                      <a:stretch>
                        <a:fillRect/>
                      </a:stretch>
                    </p:blipFill>
                    <p:spPr bwMode="auto">
                      <a:xfrm>
                        <a:off x="1588" y="1541463"/>
                        <a:ext cx="9139237" cy="4722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7"/>
          <p:cNvSpPr>
            <a:spLocks noChangeArrowheads="1"/>
          </p:cNvSpPr>
          <p:nvPr/>
        </p:nvSpPr>
        <p:spPr bwMode="auto">
          <a:xfrm>
            <a:off x="0" y="6386511"/>
            <a:ext cx="8750300" cy="428625"/>
          </a:xfrm>
          <a:prstGeom prst="rect">
            <a:avLst/>
          </a:prstGeom>
          <a:noFill/>
          <a:ln w="9525">
            <a:noFill/>
            <a:miter lim="800000"/>
            <a:headEnd/>
            <a:tailEnd/>
          </a:ln>
        </p:spPr>
        <p:txBody>
          <a:bodyPr>
            <a:spAutoFit/>
          </a:bodyPr>
          <a:lstStyle/>
          <a:p>
            <a:endParaRPr lang="en-US" sz="1100" dirty="0"/>
          </a:p>
          <a:p>
            <a:r>
              <a:rPr lang="en-US" sz="1100" dirty="0"/>
              <a:t>Source: </a:t>
            </a:r>
            <a:r>
              <a:rPr lang="en-US" sz="1100" dirty="0" smtClean="0"/>
              <a:t>NAIC; Insurance Information Institute.</a:t>
            </a:r>
            <a:r>
              <a:rPr lang="en-US" sz="1100" dirty="0"/>
              <a:t>	</a:t>
            </a:r>
          </a:p>
        </p:txBody>
      </p:sp>
      <p:sp>
        <p:nvSpPr>
          <p:cNvPr id="6" name="AutoShape 9"/>
          <p:cNvSpPr>
            <a:spLocks noChangeArrowheads="1"/>
          </p:cNvSpPr>
          <p:nvPr/>
        </p:nvSpPr>
        <p:spPr bwMode="blackWhite">
          <a:xfrm>
            <a:off x="2504144" y="1150937"/>
            <a:ext cx="3170903" cy="1179871"/>
          </a:xfrm>
          <a:prstGeom prst="wedgeRectCallout">
            <a:avLst>
              <a:gd name="adj1" fmla="val -36857"/>
              <a:gd name="adj2" fmla="val 79809"/>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600" b="1" dirty="0" smtClean="0">
                <a:solidFill>
                  <a:srgbClr val="FFFFFF"/>
                </a:solidFill>
              </a:rPr>
              <a:t>Commercial lines have tended to be more profitable than personal lines over the past decade</a:t>
            </a:r>
            <a:endParaRPr lang="en-US" sz="1600" b="1" dirty="0">
              <a:solidFill>
                <a:srgbClr val="FFFFFF"/>
              </a:solidFill>
            </a:endParaRPr>
          </a:p>
        </p:txBody>
      </p:sp>
    </p:spTree>
    <p:extLst>
      <p:ext uri="{BB962C8B-B14F-4D97-AF65-F5344CB8AC3E}">
        <p14:creationId xmlns:p14="http://schemas.microsoft.com/office/powerpoint/2010/main" val="19735256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100</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Total P/C</a:t>
            </a:r>
            <a:br>
              <a:rPr lang="en-US" dirty="0" smtClean="0"/>
            </a:br>
            <a:r>
              <a:rPr lang="en-US" dirty="0" smtClean="0"/>
              <a:t>Percent Change by State, 2007-2014</a:t>
            </a:r>
          </a:p>
        </p:txBody>
      </p:sp>
      <p:graphicFrame>
        <p:nvGraphicFramePr>
          <p:cNvPr id="83970" name="Object 3"/>
          <p:cNvGraphicFramePr>
            <a:graphicFrameLocks noGrp="1" noChangeAspect="1"/>
          </p:cNvGraphicFramePr>
          <p:nvPr>
            <p:ph idx="4294967295"/>
            <p:extLst>
              <p:ext uri="{D42A27DB-BD31-4B8C-83A1-F6EECF244321}">
                <p14:modId xmlns:p14="http://schemas.microsoft.com/office/powerpoint/2010/main" val="2893938428"/>
              </p:ext>
            </p:extLst>
          </p:nvPr>
        </p:nvGraphicFramePr>
        <p:xfrm>
          <a:off x="53975" y="1708150"/>
          <a:ext cx="9121775" cy="4689475"/>
        </p:xfrm>
        <a:graphic>
          <a:graphicData uri="http://schemas.openxmlformats.org/presentationml/2006/ole">
            <mc:AlternateContent xmlns:mc="http://schemas.openxmlformats.org/markup-compatibility/2006">
              <mc:Choice xmlns:v="urn:schemas-microsoft-com:vml" Requires="v">
                <p:oleObj spid="_x0000_s28332240" name="Chart" r:id="rId4" imgW="5880039" imgH="3022508" progId="MSGraph.Chart.8">
                  <p:embed followColorScheme="full"/>
                </p:oleObj>
              </mc:Choice>
              <mc:Fallback>
                <p:oleObj name="Chart" r:id="rId4" imgW="5880039" imgH="3022508" progId="MSGraph.Chart.8">
                  <p:embed followColorScheme="full"/>
                  <p:pic>
                    <p:nvPicPr>
                      <p:cNvPr id="0" name=""/>
                      <p:cNvPicPr>
                        <a:picLocks noChangeAspect="1" noChangeArrowheads="1"/>
                      </p:cNvPicPr>
                      <p:nvPr/>
                    </p:nvPicPr>
                    <p:blipFill>
                      <a:blip r:embed="rId5"/>
                      <a:srcRect/>
                      <a:stretch>
                        <a:fillRect/>
                      </a:stretch>
                    </p:blipFill>
                    <p:spPr bwMode="auto">
                      <a:xfrm>
                        <a:off x="53975" y="1708150"/>
                        <a:ext cx="9121775" cy="4689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3" name="Text Box 4"/>
          <p:cNvSpPr txBox="1">
            <a:spLocks noChangeArrowheads="1"/>
          </p:cNvSpPr>
          <p:nvPr/>
        </p:nvSpPr>
        <p:spPr bwMode="auto">
          <a:xfrm>
            <a:off x="127000" y="6579826"/>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3358490" y="1629112"/>
            <a:ext cx="3677829" cy="1298758"/>
          </a:xfrm>
          <a:prstGeom prst="wedgeRectCallout">
            <a:avLst>
              <a:gd name="adj1" fmla="val -106309"/>
              <a:gd name="adj2" fmla="val 3851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North Dakota was the country’s growth leader over the past 7 years with premiums written expanding  by 70.7%, fueled by the state’s energy boom</a:t>
            </a:r>
            <a:endParaRPr lang="en-US" b="1" dirty="0">
              <a:solidFill>
                <a:schemeClr val="bg1"/>
              </a:solidFill>
            </a:endParaRPr>
          </a:p>
        </p:txBody>
      </p:sp>
      <p:sp>
        <p:nvSpPr>
          <p:cNvPr id="10" name="Text Box 6"/>
          <p:cNvSpPr txBox="1">
            <a:spLocks noChangeArrowheads="1"/>
          </p:cNvSpPr>
          <p:nvPr/>
        </p:nvSpPr>
        <p:spPr bwMode="blackWhite">
          <a:xfrm>
            <a:off x="4865077" y="3145097"/>
            <a:ext cx="3914775" cy="930796"/>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u="sng" dirty="0" smtClean="0">
                <a:solidFill>
                  <a:schemeClr val="bg1"/>
                </a:solidFill>
                <a:cs typeface="+mn-cs"/>
              </a:rPr>
              <a:t>Growth Benchmarks: Total P/C</a:t>
            </a:r>
          </a:p>
          <a:p>
            <a:pPr algn="ctr" eaLnBrk="0" hangingPunct="0">
              <a:lnSpc>
                <a:spcPct val="85000"/>
              </a:lnSpc>
              <a:spcBef>
                <a:spcPct val="50000"/>
              </a:spcBef>
              <a:buClr>
                <a:schemeClr val="bg1"/>
              </a:buClr>
              <a:buFont typeface="Wingdings" pitchFamily="2" charset="2"/>
              <a:buNone/>
              <a:defRPr/>
            </a:pPr>
            <a:r>
              <a:rPr lang="en-US" sz="1600" b="1" dirty="0" smtClean="0">
                <a:solidFill>
                  <a:schemeClr val="bg1"/>
                </a:solidFill>
                <a:cs typeface="+mn-cs"/>
              </a:rPr>
              <a:t>US: 13.0%</a:t>
            </a:r>
            <a:endParaRPr lang="en-US" sz="1600" b="1" dirty="0">
              <a:solidFill>
                <a:schemeClr val="bg1"/>
              </a:solidFill>
              <a:cs typeface="+mn-cs"/>
            </a:endParaRPr>
          </a:p>
        </p:txBody>
      </p:sp>
    </p:spTree>
    <p:extLst>
      <p:ext uri="{BB962C8B-B14F-4D97-AF65-F5344CB8AC3E}">
        <p14:creationId xmlns:p14="http://schemas.microsoft.com/office/powerpoint/2010/main" val="37252042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500"/>
                            </p:stCondLst>
                            <p:childTnLst>
                              <p:par>
                                <p:cTn id="9" presetID="10" presetClass="entr" presetSubtype="0" fill="hold" grpId="0" nodeType="afterEffect">
                                  <p:stCondLst>
                                    <p:cond delay="70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101</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Total P/C</a:t>
            </a:r>
            <a:br>
              <a:rPr lang="en-US" dirty="0" smtClean="0"/>
            </a:br>
            <a:r>
              <a:rPr lang="en-US" dirty="0" smtClean="0"/>
              <a:t>Percent Change by State, 2007-2014</a:t>
            </a:r>
          </a:p>
        </p:txBody>
      </p:sp>
      <p:graphicFrame>
        <p:nvGraphicFramePr>
          <p:cNvPr id="84994" name="Object 3"/>
          <p:cNvGraphicFramePr>
            <a:graphicFrameLocks noGrp="1" noChangeAspect="1"/>
          </p:cNvGraphicFramePr>
          <p:nvPr>
            <p:ph idx="4294967295"/>
            <p:extLst>
              <p:ext uri="{D42A27DB-BD31-4B8C-83A1-F6EECF244321}">
                <p14:modId xmlns:p14="http://schemas.microsoft.com/office/powerpoint/2010/main" val="957399193"/>
              </p:ext>
            </p:extLst>
          </p:nvPr>
        </p:nvGraphicFramePr>
        <p:xfrm>
          <a:off x="4763" y="1793875"/>
          <a:ext cx="9132887" cy="4714875"/>
        </p:xfrm>
        <a:graphic>
          <a:graphicData uri="http://schemas.openxmlformats.org/presentationml/2006/ole">
            <mc:AlternateContent xmlns:mc="http://schemas.openxmlformats.org/markup-compatibility/2006">
              <mc:Choice xmlns:v="urn:schemas-microsoft-com:vml" Requires="v">
                <p:oleObj spid="_x0000_s28333264" name="Chart" r:id="rId4" imgW="8820267" imgH="4552881" progId="MSGraph.Chart.8">
                  <p:embed followColorScheme="full"/>
                </p:oleObj>
              </mc:Choice>
              <mc:Fallback>
                <p:oleObj name="Chart" r:id="rId4" imgW="8820267" imgH="4552881" progId="MSGraph.Chart.8">
                  <p:embed followColorScheme="full"/>
                  <p:pic>
                    <p:nvPicPr>
                      <p:cNvPr id="0" name=""/>
                      <p:cNvPicPr>
                        <a:picLocks noChangeAspect="1" noChangeArrowheads="1"/>
                      </p:cNvPicPr>
                      <p:nvPr/>
                    </p:nvPicPr>
                    <p:blipFill>
                      <a:blip r:embed="rId5"/>
                      <a:srcRect/>
                      <a:stretch>
                        <a:fillRect/>
                      </a:stretch>
                    </p:blipFill>
                    <p:spPr bwMode="auto">
                      <a:xfrm>
                        <a:off x="4763" y="1793875"/>
                        <a:ext cx="9132887" cy="4714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580232"/>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2809398" y="4151312"/>
            <a:ext cx="3062749" cy="1230312"/>
          </a:xfrm>
          <a:prstGeom prst="wedgeRectCallout">
            <a:avLst>
              <a:gd name="adj1" fmla="val 90768"/>
              <a:gd name="adj2" fmla="val -2901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Growth was negative in 4 states and DC between 2007 and 2014</a:t>
            </a:r>
            <a:endParaRPr lang="en-US" b="1" dirty="0">
              <a:solidFill>
                <a:schemeClr val="bg1"/>
              </a:solidFill>
            </a:endParaRPr>
          </a:p>
        </p:txBody>
      </p:sp>
    </p:spTree>
    <p:extLst>
      <p:ext uri="{BB962C8B-B14F-4D97-AF65-F5344CB8AC3E}">
        <p14:creationId xmlns:p14="http://schemas.microsoft.com/office/powerpoint/2010/main" val="8569347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102</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Comm. Lines</a:t>
            </a:r>
            <a:br>
              <a:rPr lang="en-US" dirty="0" smtClean="0"/>
            </a:br>
            <a:r>
              <a:rPr lang="en-US" dirty="0" smtClean="0"/>
              <a:t>Percent Change by State, 2007-2014</a:t>
            </a:r>
          </a:p>
        </p:txBody>
      </p:sp>
      <p:graphicFrame>
        <p:nvGraphicFramePr>
          <p:cNvPr id="83970" name="Object 3"/>
          <p:cNvGraphicFramePr>
            <a:graphicFrameLocks noGrp="1" noChangeAspect="1"/>
          </p:cNvGraphicFramePr>
          <p:nvPr>
            <p:ph idx="4294967295"/>
            <p:extLst>
              <p:ext uri="{D42A27DB-BD31-4B8C-83A1-F6EECF244321}">
                <p14:modId xmlns:p14="http://schemas.microsoft.com/office/powerpoint/2010/main" val="3629399081"/>
              </p:ext>
            </p:extLst>
          </p:nvPr>
        </p:nvGraphicFramePr>
        <p:xfrm>
          <a:off x="36513" y="1712913"/>
          <a:ext cx="9051925" cy="4697412"/>
        </p:xfrm>
        <a:graphic>
          <a:graphicData uri="http://schemas.openxmlformats.org/presentationml/2006/ole">
            <mc:AlternateContent xmlns:mc="http://schemas.openxmlformats.org/markup-compatibility/2006">
              <mc:Choice xmlns:v="urn:schemas-microsoft-com:vml" Requires="v">
                <p:oleObj spid="_x0000_s28338384" name="Chart" r:id="rId4" imgW="5873798" imgH="3047861" progId="MSGraph.Chart.8">
                  <p:embed followColorScheme="full"/>
                </p:oleObj>
              </mc:Choice>
              <mc:Fallback>
                <p:oleObj name="Chart" r:id="rId4" imgW="5873798" imgH="3047861" progId="MSGraph.Chart.8">
                  <p:embed followColorScheme="full"/>
                  <p:pic>
                    <p:nvPicPr>
                      <p:cNvPr id="0" name=""/>
                      <p:cNvPicPr>
                        <a:picLocks noChangeAspect="1" noChangeArrowheads="1"/>
                      </p:cNvPicPr>
                      <p:nvPr/>
                    </p:nvPicPr>
                    <p:blipFill>
                      <a:blip r:embed="rId5"/>
                      <a:srcRect/>
                      <a:stretch>
                        <a:fillRect/>
                      </a:stretch>
                    </p:blipFill>
                    <p:spPr bwMode="auto">
                      <a:xfrm>
                        <a:off x="36513" y="1712913"/>
                        <a:ext cx="9051925" cy="4697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3" name="Text Box 4"/>
          <p:cNvSpPr txBox="1">
            <a:spLocks noChangeArrowheads="1"/>
          </p:cNvSpPr>
          <p:nvPr/>
        </p:nvSpPr>
        <p:spPr bwMode="auto">
          <a:xfrm>
            <a:off x="127000" y="6430963"/>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SNL Financial </a:t>
            </a:r>
            <a:r>
              <a:rPr lang="en-US" sz="1100" dirty="0" smtClean="0">
                <a:solidFill>
                  <a:srgbClr val="000000"/>
                </a:solidFill>
              </a:rPr>
              <a:t>LLC</a:t>
            </a:r>
            <a:r>
              <a:rPr lang="en-US" sz="1100" dirty="0">
                <a:solidFill>
                  <a:srgbClr val="000000"/>
                </a:solidFill>
              </a:rPr>
              <a:t>.;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2023345" y="2143125"/>
            <a:ext cx="2548655" cy="1526622"/>
          </a:xfrm>
          <a:prstGeom prst="wedgeRectCallout">
            <a:avLst>
              <a:gd name="adj1" fmla="val -69817"/>
              <a:gd name="adj2" fmla="val 2536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43 states showed commercial lines growth from 2007 through 2014</a:t>
            </a:r>
            <a:endParaRPr lang="en-US" b="1" dirty="0">
              <a:solidFill>
                <a:schemeClr val="bg1"/>
              </a:solidFill>
            </a:endParaRPr>
          </a:p>
        </p:txBody>
      </p:sp>
      <p:sp>
        <p:nvSpPr>
          <p:cNvPr id="10" name="Text Box 6"/>
          <p:cNvSpPr txBox="1">
            <a:spLocks noChangeArrowheads="1"/>
          </p:cNvSpPr>
          <p:nvPr/>
        </p:nvSpPr>
        <p:spPr bwMode="blackWhite">
          <a:xfrm>
            <a:off x="4933584" y="2192215"/>
            <a:ext cx="4062412" cy="985715"/>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u="sng" dirty="0" smtClean="0">
                <a:solidFill>
                  <a:schemeClr val="bg1"/>
                </a:solidFill>
                <a:cs typeface="+mn-cs"/>
              </a:rPr>
              <a:t>Growth Benchmarks: Commercial</a:t>
            </a:r>
          </a:p>
          <a:p>
            <a:pPr algn="ctr" eaLnBrk="0" hangingPunct="0">
              <a:lnSpc>
                <a:spcPct val="85000"/>
              </a:lnSpc>
              <a:spcBef>
                <a:spcPct val="50000"/>
              </a:spcBef>
              <a:buClr>
                <a:schemeClr val="bg1"/>
              </a:buClr>
              <a:buFont typeface="Wingdings" pitchFamily="2" charset="2"/>
              <a:buNone/>
              <a:defRPr/>
            </a:pPr>
            <a:r>
              <a:rPr lang="en-US" sz="1600" b="1" dirty="0" smtClean="0">
                <a:solidFill>
                  <a:schemeClr val="bg1"/>
                </a:solidFill>
                <a:cs typeface="+mn-cs"/>
              </a:rPr>
              <a:t>US: 5.9%</a:t>
            </a:r>
            <a:endParaRPr lang="en-US" sz="1600" b="1" dirty="0">
              <a:solidFill>
                <a:schemeClr val="bg1"/>
              </a:solidFill>
              <a:cs typeface="+mn-cs"/>
            </a:endParaRPr>
          </a:p>
        </p:txBody>
      </p:sp>
    </p:spTree>
    <p:extLst>
      <p:ext uri="{BB962C8B-B14F-4D97-AF65-F5344CB8AC3E}">
        <p14:creationId xmlns:p14="http://schemas.microsoft.com/office/powerpoint/2010/main" val="40197123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500"/>
                            </p:stCondLst>
                            <p:childTnLst>
                              <p:par>
                                <p:cTn id="9" presetID="10" presetClass="entr" presetSubtype="0" fill="hold" grpId="0" nodeType="afterEffect">
                                  <p:stCondLst>
                                    <p:cond delay="70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103</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Comm. Lines</a:t>
            </a:r>
            <a:br>
              <a:rPr lang="en-US" dirty="0" smtClean="0"/>
            </a:br>
            <a:r>
              <a:rPr lang="en-US" dirty="0" smtClean="0"/>
              <a:t>Percent Change by State, 2007-2014</a:t>
            </a:r>
          </a:p>
        </p:txBody>
      </p:sp>
      <p:graphicFrame>
        <p:nvGraphicFramePr>
          <p:cNvPr id="84994" name="Object 3"/>
          <p:cNvGraphicFramePr>
            <a:graphicFrameLocks noGrp="1" noChangeAspect="1"/>
          </p:cNvGraphicFramePr>
          <p:nvPr>
            <p:ph idx="4294967295"/>
            <p:extLst>
              <p:ext uri="{D42A27DB-BD31-4B8C-83A1-F6EECF244321}">
                <p14:modId xmlns:p14="http://schemas.microsoft.com/office/powerpoint/2010/main" val="1721601832"/>
              </p:ext>
            </p:extLst>
          </p:nvPr>
        </p:nvGraphicFramePr>
        <p:xfrm>
          <a:off x="17463" y="1951038"/>
          <a:ext cx="9107487" cy="4686300"/>
        </p:xfrm>
        <a:graphic>
          <a:graphicData uri="http://schemas.openxmlformats.org/presentationml/2006/ole">
            <mc:AlternateContent xmlns:mc="http://schemas.openxmlformats.org/markup-compatibility/2006">
              <mc:Choice xmlns:v="urn:schemas-microsoft-com:vml" Requires="v">
                <p:oleObj spid="_x0000_s28339407" name="Chart" r:id="rId4" imgW="8810697" imgH="4533761" progId="MSGraph.Chart.8">
                  <p:embed followColorScheme="full"/>
                </p:oleObj>
              </mc:Choice>
              <mc:Fallback>
                <p:oleObj name="Chart" r:id="rId4" imgW="8810697" imgH="4533761" progId="MSGraph.Chart.8">
                  <p:embed followColorScheme="full"/>
                  <p:pic>
                    <p:nvPicPr>
                      <p:cNvPr id="0" name=""/>
                      <p:cNvPicPr>
                        <a:picLocks noChangeAspect="1" noChangeArrowheads="1"/>
                      </p:cNvPicPr>
                      <p:nvPr/>
                    </p:nvPicPr>
                    <p:blipFill>
                      <a:blip r:embed="rId5"/>
                      <a:srcRect/>
                      <a:stretch>
                        <a:fillRect/>
                      </a:stretch>
                    </p:blipFill>
                    <p:spPr bwMode="auto">
                      <a:xfrm>
                        <a:off x="17463" y="1951038"/>
                        <a:ext cx="9107487" cy="4686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403975"/>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SNL Financial </a:t>
            </a:r>
            <a:r>
              <a:rPr lang="en-US" sz="1100" dirty="0" smtClean="0">
                <a:solidFill>
                  <a:srgbClr val="000000"/>
                </a:solidFill>
              </a:rPr>
              <a:t>LLC</a:t>
            </a:r>
            <a:r>
              <a:rPr lang="en-US" sz="1100" dirty="0">
                <a:solidFill>
                  <a:srgbClr val="000000"/>
                </a:solidFill>
              </a:rPr>
              <a:t>.;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2979683" y="3986444"/>
            <a:ext cx="2506716" cy="1450975"/>
          </a:xfrm>
          <a:prstGeom prst="wedgeRectCallout">
            <a:avLst>
              <a:gd name="adj1" fmla="val 65659"/>
              <a:gd name="adj2" fmla="val -7762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Alabama DPW growth has been sluggish</a:t>
            </a:r>
            <a:endParaRPr lang="en-US" b="1" dirty="0">
              <a:solidFill>
                <a:schemeClr val="bg1"/>
              </a:solidFill>
            </a:endParaRPr>
          </a:p>
        </p:txBody>
      </p:sp>
      <p:sp>
        <p:nvSpPr>
          <p:cNvPr id="9" name="AutoShape 7"/>
          <p:cNvSpPr>
            <a:spLocks noChangeArrowheads="1"/>
          </p:cNvSpPr>
          <p:nvPr/>
        </p:nvSpPr>
        <p:spPr bwMode="blackWhite">
          <a:xfrm>
            <a:off x="4845148" y="1819279"/>
            <a:ext cx="3898801" cy="887177"/>
          </a:xfrm>
          <a:prstGeom prst="wedgeRectCallout">
            <a:avLst>
              <a:gd name="adj1" fmla="val -73420"/>
              <a:gd name="adj2" fmla="val 5728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Nearly half the states have yet to see commercial lines premium volume return to pre-crisis levels</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40332506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0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104</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Workers’ Comp</a:t>
            </a:r>
            <a:br>
              <a:rPr lang="en-US" dirty="0" smtClean="0"/>
            </a:br>
            <a:r>
              <a:rPr lang="en-US" dirty="0" smtClean="0"/>
              <a:t>Percent Change by State, 2007-2014*</a:t>
            </a:r>
          </a:p>
        </p:txBody>
      </p:sp>
      <p:graphicFrame>
        <p:nvGraphicFramePr>
          <p:cNvPr id="83970" name="Object 3"/>
          <p:cNvGraphicFramePr>
            <a:graphicFrameLocks noGrp="1" noChangeAspect="1"/>
          </p:cNvGraphicFramePr>
          <p:nvPr>
            <p:ph idx="4294967295"/>
            <p:extLst>
              <p:ext uri="{D42A27DB-BD31-4B8C-83A1-F6EECF244321}">
                <p14:modId xmlns:p14="http://schemas.microsoft.com/office/powerpoint/2010/main" val="4149455103"/>
              </p:ext>
            </p:extLst>
          </p:nvPr>
        </p:nvGraphicFramePr>
        <p:xfrm>
          <a:off x="23813" y="1608138"/>
          <a:ext cx="9096375" cy="4700587"/>
        </p:xfrm>
        <a:graphic>
          <a:graphicData uri="http://schemas.openxmlformats.org/presentationml/2006/ole">
            <mc:AlternateContent xmlns:mc="http://schemas.openxmlformats.org/markup-compatibility/2006">
              <mc:Choice xmlns:v="urn:schemas-microsoft-com:vml" Requires="v">
                <p:oleObj spid="_x0000_s28340431" name="Chart" r:id="rId4" imgW="8810697" imgH="4552881" progId="MSGraph.Chart.8">
                  <p:embed followColorScheme="full"/>
                </p:oleObj>
              </mc:Choice>
              <mc:Fallback>
                <p:oleObj name="Chart" r:id="rId4" imgW="8810697" imgH="4552881" progId="MSGraph.Chart.8">
                  <p:embed followColorScheme="full"/>
                  <p:pic>
                    <p:nvPicPr>
                      <p:cNvPr id="0" name=""/>
                      <p:cNvPicPr>
                        <a:picLocks noChangeAspect="1" noChangeArrowheads="1"/>
                      </p:cNvPicPr>
                      <p:nvPr/>
                    </p:nvPicPr>
                    <p:blipFill>
                      <a:blip r:embed="rId5"/>
                      <a:srcRect/>
                      <a:stretch>
                        <a:fillRect/>
                      </a:stretch>
                    </p:blipFill>
                    <p:spPr bwMode="auto">
                      <a:xfrm>
                        <a:off x="23813" y="1608138"/>
                        <a:ext cx="9096375" cy="4700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3" name="Text Box 4"/>
          <p:cNvSpPr txBox="1">
            <a:spLocks noChangeArrowheads="1"/>
          </p:cNvSpPr>
          <p:nvPr/>
        </p:nvSpPr>
        <p:spPr bwMode="auto">
          <a:xfrm>
            <a:off x="127000" y="6430963"/>
            <a:ext cx="9017000" cy="4175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a:solidFill>
                  <a:srgbClr val="000000"/>
                </a:solidFill>
              </a:rPr>
              <a:t>*Excludes monopolistic fund states: ND, OH, WA, </a:t>
            </a:r>
            <a:r>
              <a:rPr lang="en-US" sz="1100" dirty="0" smtClean="0">
                <a:solidFill>
                  <a:srgbClr val="000000"/>
                </a:solidFill>
              </a:rPr>
              <a:t>WY as </a:t>
            </a:r>
            <a:r>
              <a:rPr lang="en-US" sz="1100" dirty="0">
                <a:solidFill>
                  <a:srgbClr val="000000"/>
                </a:solidFill>
              </a:rPr>
              <a:t>well as WV, which transitioned to a competitive structure during this period.</a:t>
            </a:r>
          </a:p>
          <a:p>
            <a:pPr eaLnBrk="0" hangingPunct="0">
              <a:lnSpc>
                <a:spcPct val="70000"/>
              </a:lnSpc>
              <a:spcBef>
                <a:spcPct val="50000"/>
              </a:spcBef>
              <a:buClr>
                <a:srgbClr val="FF3300"/>
              </a:buClr>
              <a:buFont typeface="Wingdings" pitchFamily="2" charset="2"/>
              <a:buNone/>
            </a:pPr>
            <a:r>
              <a:rPr lang="en-US" sz="1100" dirty="0">
                <a:solidFill>
                  <a:srgbClr val="000000"/>
                </a:solidFill>
              </a:rPr>
              <a:t>Sources:  </a:t>
            </a:r>
            <a:r>
              <a:rPr lang="en-US" sz="1100" dirty="0" err="1">
                <a:solidFill>
                  <a:srgbClr val="000000"/>
                </a:solidFill>
              </a:rPr>
              <a:t>SNL</a:t>
            </a:r>
            <a:r>
              <a:rPr lang="en-US" sz="1100" dirty="0">
                <a:solidFill>
                  <a:srgbClr val="000000"/>
                </a:solidFill>
              </a:rPr>
              <a:t> Financial LC.;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4368800" y="2259013"/>
            <a:ext cx="3441700" cy="1179308"/>
          </a:xfrm>
          <a:prstGeom prst="wedgeRectCallout">
            <a:avLst>
              <a:gd name="adj1" fmla="val -83992"/>
              <a:gd name="adj2" fmla="val 2951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Only 21 states have seen works comp premium volume return to pre-crisis levels</a:t>
            </a:r>
            <a:endParaRPr lang="en-US" b="1" dirty="0">
              <a:solidFill>
                <a:schemeClr val="bg1"/>
              </a:solidFill>
            </a:endParaRPr>
          </a:p>
        </p:txBody>
      </p:sp>
    </p:spTree>
    <p:extLst>
      <p:ext uri="{BB962C8B-B14F-4D97-AF65-F5344CB8AC3E}">
        <p14:creationId xmlns:p14="http://schemas.microsoft.com/office/powerpoint/2010/main" val="24865147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0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105</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Worker’s Comp</a:t>
            </a:r>
            <a:br>
              <a:rPr lang="en-US" dirty="0" smtClean="0"/>
            </a:br>
            <a:r>
              <a:rPr lang="en-US" dirty="0" smtClean="0"/>
              <a:t>Percent Change by State, 2007-2014*</a:t>
            </a:r>
          </a:p>
        </p:txBody>
      </p:sp>
      <p:graphicFrame>
        <p:nvGraphicFramePr>
          <p:cNvPr id="84994" name="Object 3"/>
          <p:cNvGraphicFramePr>
            <a:graphicFrameLocks noGrp="1" noChangeAspect="1"/>
          </p:cNvGraphicFramePr>
          <p:nvPr>
            <p:ph idx="4294967295"/>
            <p:extLst/>
          </p:nvPr>
        </p:nvGraphicFramePr>
        <p:xfrm>
          <a:off x="0" y="1790700"/>
          <a:ext cx="9170988" cy="4733925"/>
        </p:xfrm>
        <a:graphic>
          <a:graphicData uri="http://schemas.openxmlformats.org/presentationml/2006/ole">
            <mc:AlternateContent xmlns:mc="http://schemas.openxmlformats.org/markup-compatibility/2006">
              <mc:Choice xmlns:v="urn:schemas-microsoft-com:vml" Requires="v">
                <p:oleObj spid="_x0000_s28341455" name="Chart" r:id="rId4" imgW="5880039" imgH="3035392" progId="MSGraph.Chart.8">
                  <p:embed followColorScheme="full"/>
                </p:oleObj>
              </mc:Choice>
              <mc:Fallback>
                <p:oleObj name="Chart" r:id="rId4" imgW="5880039" imgH="3035392" progId="MSGraph.Chart.8">
                  <p:embed followColorScheme="full"/>
                  <p:pic>
                    <p:nvPicPr>
                      <p:cNvPr id="0" name=""/>
                      <p:cNvPicPr>
                        <a:picLocks noChangeAspect="1" noChangeArrowheads="1"/>
                      </p:cNvPicPr>
                      <p:nvPr/>
                    </p:nvPicPr>
                    <p:blipFill>
                      <a:blip r:embed="rId5"/>
                      <a:srcRect/>
                      <a:stretch>
                        <a:fillRect/>
                      </a:stretch>
                    </p:blipFill>
                    <p:spPr bwMode="auto">
                      <a:xfrm>
                        <a:off x="0" y="1790700"/>
                        <a:ext cx="9170988" cy="4733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403975"/>
            <a:ext cx="9017000" cy="417513"/>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a:solidFill>
                  <a:srgbClr val="000000"/>
                </a:solidFill>
              </a:rPr>
              <a:t>*Excludes monopolistic fund states: ND, OH, WA, </a:t>
            </a:r>
            <a:r>
              <a:rPr lang="en-US" sz="1100" dirty="0" smtClean="0">
                <a:solidFill>
                  <a:srgbClr val="000000"/>
                </a:solidFill>
              </a:rPr>
              <a:t>WY as </a:t>
            </a:r>
            <a:r>
              <a:rPr lang="en-US" sz="1100" dirty="0">
                <a:solidFill>
                  <a:srgbClr val="000000"/>
                </a:solidFill>
              </a:rPr>
              <a:t>well as WV, which transitioned to a competitive structure during this period.</a:t>
            </a:r>
          </a:p>
          <a:p>
            <a:pPr eaLnBrk="0" hangingPunct="0">
              <a:lnSpc>
                <a:spcPct val="70000"/>
              </a:lnSpc>
              <a:spcBef>
                <a:spcPct val="50000"/>
              </a:spcBef>
              <a:buClr>
                <a:srgbClr val="FF3300"/>
              </a:buClr>
              <a:buFont typeface="Wingdings" pitchFamily="2" charset="2"/>
              <a:buNone/>
            </a:pPr>
            <a:r>
              <a:rPr lang="en-US" sz="1100" dirty="0">
                <a:solidFill>
                  <a:srgbClr val="000000"/>
                </a:solidFill>
              </a:rPr>
              <a:t>Sources:  </a:t>
            </a:r>
            <a:r>
              <a:rPr lang="en-US" sz="1100" dirty="0" err="1">
                <a:solidFill>
                  <a:srgbClr val="000000"/>
                </a:solidFill>
              </a:rPr>
              <a:t>SNL</a:t>
            </a:r>
            <a:r>
              <a:rPr lang="en-US" sz="1100" dirty="0">
                <a:solidFill>
                  <a:srgbClr val="000000"/>
                </a:solidFill>
              </a:rPr>
              <a:t> Financial LC.;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1962457" y="3839369"/>
            <a:ext cx="3441700" cy="1450975"/>
          </a:xfrm>
          <a:prstGeom prst="wedgeRectCallout">
            <a:avLst>
              <a:gd name="adj1" fmla="val 79569"/>
              <a:gd name="adj2" fmla="val -365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States with the poorest performing economies also produced </a:t>
            </a:r>
            <a:r>
              <a:rPr lang="en-US" b="1" dirty="0" smtClean="0">
                <a:solidFill>
                  <a:schemeClr val="bg1"/>
                </a:solidFill>
              </a:rPr>
              <a:t>some of the </a:t>
            </a:r>
            <a:r>
              <a:rPr lang="en-US" b="1" dirty="0">
                <a:solidFill>
                  <a:schemeClr val="bg1"/>
                </a:solidFill>
              </a:rPr>
              <a:t>most negative net change in premiums of the past </a:t>
            </a:r>
            <a:r>
              <a:rPr lang="en-US" b="1" dirty="0" smtClean="0">
                <a:solidFill>
                  <a:schemeClr val="bg1"/>
                </a:solidFill>
              </a:rPr>
              <a:t>7 years</a:t>
            </a:r>
            <a:endParaRPr lang="en-US" b="1" dirty="0">
              <a:solidFill>
                <a:schemeClr val="bg1"/>
              </a:solidFill>
            </a:endParaRPr>
          </a:p>
        </p:txBody>
      </p:sp>
    </p:spTree>
    <p:extLst>
      <p:ext uri="{BB962C8B-B14F-4D97-AF65-F5344CB8AC3E}">
        <p14:creationId xmlns:p14="http://schemas.microsoft.com/office/powerpoint/2010/main" val="26259887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9830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364333B5-F606-4F22-B5AB-C00680A5C585}" type="slidenum">
              <a:rPr lang="en-US" sz="900">
                <a:solidFill>
                  <a:srgbClr val="FFFFFF"/>
                </a:solidFill>
                <a:latin typeface="Arial" charset="0"/>
                <a:cs typeface="Arial" charset="0"/>
              </a:rPr>
              <a:pPr algn="r" eaLnBrk="0" fontAlgn="base" hangingPunct="0">
                <a:lnSpc>
                  <a:spcPct val="85000"/>
                </a:lnSpc>
                <a:spcBef>
                  <a:spcPct val="20000"/>
                </a:spcBef>
                <a:spcAft>
                  <a:spcPct val="0"/>
                </a:spcAft>
              </a:pPr>
              <a:t>106</a:t>
            </a:fld>
            <a:endParaRPr lang="en-US" sz="900">
              <a:solidFill>
                <a:srgbClr val="FFFFFF"/>
              </a:solidFill>
              <a:latin typeface="Arial" charset="0"/>
              <a:cs typeface="Arial" charset="0"/>
            </a:endParaRPr>
          </a:p>
        </p:txBody>
      </p:sp>
      <p:pic>
        <p:nvPicPr>
          <p:cNvPr id="98308"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fontAlgn="base">
              <a:lnSpc>
                <a:spcPct val="95000"/>
              </a:lnSpc>
              <a:spcBef>
                <a:spcPct val="25000"/>
              </a:spcBef>
              <a:spcAft>
                <a:spcPct val="0"/>
              </a:spcAft>
            </a:pPr>
            <a:r>
              <a:rPr lang="en-US" sz="4200" b="1" dirty="0" smtClean="0">
                <a:solidFill>
                  <a:srgbClr val="FFFFFF"/>
                </a:solidFill>
              </a:rPr>
              <a:t>Pricing Trends</a:t>
            </a:r>
            <a:endParaRPr lang="en-US" sz="4200" b="1" dirty="0">
              <a:solidFill>
                <a:srgbClr val="FFFFFF"/>
              </a:solidFill>
              <a:latin typeface="Arial" charset="0"/>
              <a:cs typeface="Arial" charset="0"/>
            </a:endParaRPr>
          </a:p>
        </p:txBody>
      </p:sp>
      <p:sp>
        <p:nvSpPr>
          <p:cNvPr id="2152456" name="Rectangle 8"/>
          <p:cNvSpPr>
            <a:spLocks noChangeArrowheads="1"/>
          </p:cNvSpPr>
          <p:nvPr/>
        </p:nvSpPr>
        <p:spPr bwMode="auto">
          <a:xfrm>
            <a:off x="501446" y="4180503"/>
            <a:ext cx="7842715" cy="2308324"/>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rPr>
              <a:t>Survey Results Suggest Commercial Pricing Has Flattened Out but Personal Lines Are Up</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106</a:t>
            </a:fld>
            <a:endParaRPr lang="en-US"/>
          </a:p>
        </p:txBody>
      </p:sp>
    </p:spTree>
    <p:extLst>
      <p:ext uri="{BB962C8B-B14F-4D97-AF65-F5344CB8AC3E}">
        <p14:creationId xmlns:p14="http://schemas.microsoft.com/office/powerpoint/2010/main" val="960129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304D1B2-FCFB-47FF-9729-B56EB152D928}" type="slidenum">
              <a:rPr lang="en-US" sz="900"/>
              <a:pPr algn="r" eaLnBrk="0" hangingPunct="0">
                <a:lnSpc>
                  <a:spcPct val="85000"/>
                </a:lnSpc>
                <a:spcBef>
                  <a:spcPct val="20000"/>
                </a:spcBef>
              </a:pPr>
              <a:t>107</a:t>
            </a:fld>
            <a:endParaRPr lang="en-US" sz="900"/>
          </a:p>
        </p:txBody>
      </p:sp>
      <p:sp>
        <p:nvSpPr>
          <p:cNvPr id="11270" name="Rectangle 7"/>
          <p:cNvSpPr>
            <a:spLocks noGrp="1" noChangeArrowheads="1"/>
          </p:cNvSpPr>
          <p:nvPr>
            <p:ph type="title" idx="4294967295"/>
          </p:nvPr>
        </p:nvSpPr>
        <p:spPr>
          <a:xfrm>
            <a:off x="450850" y="161925"/>
            <a:ext cx="7400925" cy="860425"/>
          </a:xfrm>
        </p:spPr>
        <p:txBody>
          <a:bodyPr/>
          <a:lstStyle/>
          <a:p>
            <a:r>
              <a:rPr lang="en-US" dirty="0" smtClean="0"/>
              <a:t>Monthly Change in Auto Insurance Prices, 1991–2015*</a:t>
            </a:r>
          </a:p>
        </p:txBody>
      </p:sp>
      <p:sp>
        <p:nvSpPr>
          <p:cNvPr id="11271" name="Text Box 5"/>
          <p:cNvSpPr txBox="1">
            <a:spLocks noChangeArrowheads="1"/>
          </p:cNvSpPr>
          <p:nvPr/>
        </p:nvSpPr>
        <p:spPr bwMode="auto">
          <a:xfrm>
            <a:off x="0" y="6207125"/>
            <a:ext cx="8724900" cy="6508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*Percentage change from same month in prior year; through </a:t>
            </a:r>
            <a:r>
              <a:rPr lang="en-US" sz="1100" dirty="0" smtClean="0"/>
              <a:t>July 2015; </a:t>
            </a:r>
            <a:r>
              <a:rPr lang="en-US" sz="1100" dirty="0"/>
              <a:t>seasonally adjusted</a:t>
            </a:r>
          </a:p>
          <a:p>
            <a:pPr eaLnBrk="0" hangingPunct="0">
              <a:lnSpc>
                <a:spcPct val="85000"/>
              </a:lnSpc>
              <a:spcBef>
                <a:spcPct val="25000"/>
              </a:spcBef>
              <a:buClr>
                <a:schemeClr val="accent2"/>
              </a:buClr>
              <a:buFont typeface="Wingdings" pitchFamily="2" charset="2"/>
              <a:buNone/>
            </a:pPr>
            <a:r>
              <a:rPr lang="en-US" sz="1100" dirty="0"/>
              <a:t>Note: Recessions indicated by gray shaded columns.</a:t>
            </a:r>
          </a:p>
          <a:p>
            <a:pPr eaLnBrk="0" hangingPunct="0">
              <a:lnSpc>
                <a:spcPct val="85000"/>
              </a:lnSpc>
              <a:spcBef>
                <a:spcPct val="25000"/>
              </a:spcBef>
              <a:buClr>
                <a:schemeClr val="accent2"/>
              </a:buClr>
              <a:buFont typeface="Wingdings" pitchFamily="2" charset="2"/>
              <a:buNone/>
            </a:pPr>
            <a:r>
              <a:rPr lang="en-US" sz="1100" dirty="0"/>
              <a:t>Sources: US Bureau of Labor Statistics;  National Bureau of Economic Research (recession dates); Insurance Information Institutes.</a:t>
            </a:r>
          </a:p>
        </p:txBody>
      </p:sp>
      <p:graphicFrame>
        <p:nvGraphicFramePr>
          <p:cNvPr id="11266" name="Object 8"/>
          <p:cNvGraphicFramePr>
            <a:graphicFrameLocks noChangeAspect="1"/>
          </p:cNvGraphicFramePr>
          <p:nvPr>
            <p:extLst/>
          </p:nvPr>
        </p:nvGraphicFramePr>
        <p:xfrm>
          <a:off x="377825" y="1371805"/>
          <a:ext cx="8343900" cy="4838700"/>
        </p:xfrm>
        <a:graphic>
          <a:graphicData uri="http://schemas.openxmlformats.org/presentationml/2006/ole">
            <mc:AlternateContent xmlns:mc="http://schemas.openxmlformats.org/markup-compatibility/2006">
              <mc:Choice xmlns:v="urn:schemas-microsoft-com:vml" Requires="v">
                <p:oleObj spid="_x0000_s28422228" name="Chart" r:id="rId4" imgW="8343822" imgH="4381639" progId="MSGraph.Chart.8">
                  <p:embed followColorScheme="full"/>
                </p:oleObj>
              </mc:Choice>
              <mc:Fallback>
                <p:oleObj name="Chart" r:id="rId4" imgW="8343822" imgH="4381639" progId="MSGraph.Chart.8">
                  <p:embed followColorScheme="full"/>
                  <p:pic>
                    <p:nvPicPr>
                      <p:cNvPr id="0" name=""/>
                      <p:cNvPicPr>
                        <a:picLocks noChangeAspect="1" noChangeArrowheads="1"/>
                      </p:cNvPicPr>
                      <p:nvPr/>
                    </p:nvPicPr>
                    <p:blipFill>
                      <a:blip r:embed="rId5"/>
                      <a:srcRect/>
                      <a:stretch>
                        <a:fillRect/>
                      </a:stretch>
                    </p:blipFill>
                    <p:spPr bwMode="gray">
                      <a:xfrm>
                        <a:off x="377825" y="1371805"/>
                        <a:ext cx="8343900"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1760417" y="1125538"/>
            <a:ext cx="2701032" cy="1312862"/>
          </a:xfrm>
          <a:prstGeom prst="wedgeRectCallout">
            <a:avLst>
              <a:gd name="adj1" fmla="val -16698"/>
              <a:gd name="adj2" fmla="val 359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1600" b="1" dirty="0">
                <a:solidFill>
                  <a:schemeClr val="bg1"/>
                </a:solidFill>
              </a:rPr>
              <a:t>Cyclical peaks in PP Auto tend to occur </a:t>
            </a:r>
            <a:r>
              <a:rPr lang="en-US" sz="1600" b="1" dirty="0" smtClean="0">
                <a:solidFill>
                  <a:schemeClr val="bg1"/>
                </a:solidFill>
              </a:rPr>
              <a:t>roughly every </a:t>
            </a:r>
            <a:r>
              <a:rPr lang="en-US" sz="1600" b="1" dirty="0">
                <a:solidFill>
                  <a:schemeClr val="bg1"/>
                </a:solidFill>
              </a:rPr>
              <a:t>10 years (early 1990s, early 2000s and likely the early 2010s)</a:t>
            </a:r>
            <a:endParaRPr lang="en-US" sz="1600" b="1" dirty="0">
              <a:solidFill>
                <a:schemeClr val="bg1"/>
              </a:solidFill>
              <a:latin typeface="Arial" pitchFamily="34" charset="0"/>
            </a:endParaRPr>
          </a:p>
        </p:txBody>
      </p:sp>
      <p:sp>
        <p:nvSpPr>
          <p:cNvPr id="9" name="AutoShape 6"/>
          <p:cNvSpPr>
            <a:spLocks noChangeArrowheads="1"/>
          </p:cNvSpPr>
          <p:nvPr/>
        </p:nvSpPr>
        <p:spPr bwMode="blackWhite">
          <a:xfrm>
            <a:off x="1525194" y="4280256"/>
            <a:ext cx="1743075" cy="1143000"/>
          </a:xfrm>
          <a:prstGeom prst="wedgeRectCallout">
            <a:avLst>
              <a:gd name="adj1" fmla="val 111292"/>
              <a:gd name="adj2" fmla="val -8950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“Hard” markets tend to occur during recessionary periods</a:t>
            </a:r>
          </a:p>
        </p:txBody>
      </p:sp>
      <p:sp>
        <p:nvSpPr>
          <p:cNvPr id="10" name="AutoShape 6"/>
          <p:cNvSpPr>
            <a:spLocks noChangeArrowheads="1"/>
          </p:cNvSpPr>
          <p:nvPr/>
        </p:nvSpPr>
        <p:spPr bwMode="blackWhite">
          <a:xfrm>
            <a:off x="5742043" y="1864513"/>
            <a:ext cx="1944483" cy="954088"/>
          </a:xfrm>
          <a:prstGeom prst="wedgeRectCallout">
            <a:avLst>
              <a:gd name="adj1" fmla="val 27760"/>
              <a:gd name="adj2" fmla="val 7749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Pricing peak occurred in late 2010 at 5.3%, falling to 2.8% by Mar. 2012</a:t>
            </a:r>
            <a:endParaRPr lang="en-US" sz="1400" b="1" dirty="0">
              <a:solidFill>
                <a:schemeClr val="bg1"/>
              </a:solidFill>
            </a:endParaRPr>
          </a:p>
        </p:txBody>
      </p:sp>
      <p:sp>
        <p:nvSpPr>
          <p:cNvPr id="11" name="AutoShape 6"/>
          <p:cNvSpPr>
            <a:spLocks noChangeArrowheads="1"/>
          </p:cNvSpPr>
          <p:nvPr/>
        </p:nvSpPr>
        <p:spPr bwMode="blackWhite">
          <a:xfrm>
            <a:off x="7443018" y="4424516"/>
            <a:ext cx="1636349" cy="1052265"/>
          </a:xfrm>
          <a:prstGeom prst="wedgeRectCallout">
            <a:avLst>
              <a:gd name="adj1" fmla="val 24129"/>
              <a:gd name="adj2" fmla="val -15439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July 2015 reading of 5.4% is up from 4.2%</a:t>
            </a:r>
            <a:br>
              <a:rPr lang="en-US" sz="1400" b="1" dirty="0" smtClean="0">
                <a:solidFill>
                  <a:schemeClr val="bg1"/>
                </a:solidFill>
              </a:rPr>
            </a:br>
            <a:r>
              <a:rPr lang="en-US" sz="1400" b="1" dirty="0" smtClean="0">
                <a:solidFill>
                  <a:schemeClr val="bg1"/>
                </a:solidFill>
              </a:rPr>
              <a:t>a year earlier</a:t>
            </a:r>
            <a:endParaRPr lang="en-US" sz="1400" b="1" dirty="0">
              <a:solidFill>
                <a:schemeClr val="bg1"/>
              </a:solidFill>
            </a:endParaRPr>
          </a:p>
        </p:txBody>
      </p:sp>
    </p:spTree>
    <p:extLst>
      <p:ext uri="{BB962C8B-B14F-4D97-AF65-F5344CB8AC3E}">
        <p14:creationId xmlns:p14="http://schemas.microsoft.com/office/powerpoint/2010/main" val="276153493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2" fill="hold" grpId="0" nodeType="afterEffect">
                                  <p:stCondLst>
                                    <p:cond delay="100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500"/>
                                        <p:tgtEl>
                                          <p:spTgt spid="9"/>
                                        </p:tgtEl>
                                      </p:cBhvr>
                                    </p:animEffect>
                                  </p:childTnLst>
                                </p:cTn>
                              </p:par>
                            </p:childTnLst>
                          </p:cTn>
                        </p:par>
                        <p:par>
                          <p:cTn id="12" fill="hold">
                            <p:stCondLst>
                              <p:cond delay="2700"/>
                            </p:stCondLst>
                            <p:childTnLst>
                              <p:par>
                                <p:cTn id="13" presetID="22" presetClass="entr" presetSubtype="2" fill="hold" grpId="0" nodeType="afterEffect">
                                  <p:stCondLst>
                                    <p:cond delay="100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500"/>
                                        <p:tgtEl>
                                          <p:spTgt spid="10"/>
                                        </p:tgtEl>
                                      </p:cBhvr>
                                    </p:animEffect>
                                  </p:childTnLst>
                                </p:cTn>
                              </p:par>
                            </p:childTnLst>
                          </p:cTn>
                        </p:par>
                        <p:par>
                          <p:cTn id="16" fill="hold">
                            <p:stCondLst>
                              <p:cond delay="4200"/>
                            </p:stCondLst>
                            <p:childTnLst>
                              <p:par>
                                <p:cTn id="17" presetID="22" presetClass="entr" presetSubtype="2" fill="hold" grpId="0" nodeType="afterEffect">
                                  <p:stCondLst>
                                    <p:cond delay="1000"/>
                                  </p:stCondLst>
                                  <p:childTnLst>
                                    <p:set>
                                      <p:cBhvr>
                                        <p:cTn id="18" dur="1" fill="hold">
                                          <p:stCondLst>
                                            <p:cond delay="0"/>
                                          </p:stCondLst>
                                        </p:cTn>
                                        <p:tgtEl>
                                          <p:spTgt spid="11"/>
                                        </p:tgtEl>
                                        <p:attrNameLst>
                                          <p:attrName>style.visibility</p:attrName>
                                        </p:attrNameLst>
                                      </p:cBhvr>
                                      <p:to>
                                        <p:strVal val="visible"/>
                                      </p:to>
                                    </p:set>
                                    <p:animEffect transition="in" filter="wipe(righ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10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00355" name="Rectangle 105"/>
          <p:cNvSpPr>
            <a:spLocks noGrp="1" noChangeArrowheads="1"/>
          </p:cNvSpPr>
          <p:nvPr>
            <p:ph type="dt" sz="quarter" idx="10"/>
          </p:nvPr>
        </p:nvSpPr>
        <p:spPr>
          <a:noFill/>
        </p:spPr>
        <p:txBody>
          <a:bodyPr/>
          <a:lstStyle/>
          <a:p>
            <a:r>
              <a:rPr lang="en-US" smtClean="0"/>
              <a:t>12/01/09 - 9pm</a:t>
            </a:r>
          </a:p>
        </p:txBody>
      </p:sp>
      <p:sp>
        <p:nvSpPr>
          <p:cNvPr id="100357" name="Rectangle 110"/>
          <p:cNvSpPr>
            <a:spLocks noGrp="1" noChangeArrowheads="1"/>
          </p:cNvSpPr>
          <p:nvPr>
            <p:ph type="sldNum" sz="quarter" idx="12"/>
          </p:nvPr>
        </p:nvSpPr>
        <p:spPr>
          <a:noFill/>
        </p:spPr>
        <p:txBody>
          <a:bodyPr/>
          <a:lstStyle/>
          <a:p>
            <a:fld id="{8177B74B-B63E-47FB-8E88-176EB5898A12}" type="slidenum">
              <a:rPr lang="en-US" smtClean="0"/>
              <a:pPr/>
              <a:t>108</a:t>
            </a:fld>
            <a:endParaRPr lang="en-US" smtClean="0"/>
          </a:p>
        </p:txBody>
      </p:sp>
      <p:sp>
        <p:nvSpPr>
          <p:cNvPr id="100358" name="Rectangle 3"/>
          <p:cNvSpPr>
            <a:spLocks noGrp="1" noChangeArrowheads="1"/>
          </p:cNvSpPr>
          <p:nvPr>
            <p:ph type="title"/>
          </p:nvPr>
        </p:nvSpPr>
        <p:spPr/>
        <p:txBody>
          <a:bodyPr/>
          <a:lstStyle/>
          <a:p>
            <a:r>
              <a:rPr lang="en-US" dirty="0" smtClean="0"/>
              <a:t>CIAB: Average Commercial Rate Change, All Lines, (1Q:2004–2Q:2015)</a:t>
            </a:r>
          </a:p>
        </p:txBody>
      </p:sp>
      <p:graphicFrame>
        <p:nvGraphicFramePr>
          <p:cNvPr id="7200771" name="Object 2"/>
          <p:cNvGraphicFramePr>
            <a:graphicFrameLocks noGrp="1" noChangeAspect="1"/>
          </p:cNvGraphicFramePr>
          <p:nvPr>
            <p:ph type="chart" idx="4294967295"/>
            <p:extLst/>
          </p:nvPr>
        </p:nvGraphicFramePr>
        <p:xfrm>
          <a:off x="195263" y="1633538"/>
          <a:ext cx="8701087" cy="4843462"/>
        </p:xfrm>
        <a:graphic>
          <a:graphicData uri="http://schemas.openxmlformats.org/presentationml/2006/ole">
            <mc:AlternateContent xmlns:mc="http://schemas.openxmlformats.org/markup-compatibility/2006">
              <mc:Choice xmlns:v="urn:schemas-microsoft-com:vml" Requires="v">
                <p:oleObj spid="_x0000_s28480524" name="Chart" r:id="rId4" imgW="8572682" imgH="4771921" progId="MSGraph.Chart.8">
                  <p:embed followColorScheme="full"/>
                </p:oleObj>
              </mc:Choice>
              <mc:Fallback>
                <p:oleObj name="Chart" r:id="rId4" imgW="8572682" imgH="4771921" progId="MSGraph.Chart.8">
                  <p:embed followColorScheme="full"/>
                  <p:pic>
                    <p:nvPicPr>
                      <p:cNvPr id="0" name=""/>
                      <p:cNvPicPr>
                        <a:picLocks noGrp="1" noChangeAspect="1" noChangeArrowheads="1"/>
                      </p:cNvPicPr>
                      <p:nvPr/>
                    </p:nvPicPr>
                    <p:blipFill>
                      <a:blip r:embed="rId5"/>
                      <a:srcRect/>
                      <a:stretch>
                        <a:fillRect/>
                      </a:stretch>
                    </p:blipFill>
                    <p:spPr bwMode="auto">
                      <a:xfrm>
                        <a:off x="195263" y="1633538"/>
                        <a:ext cx="8701087" cy="4843462"/>
                      </a:xfrm>
                      <a:prstGeom prst="rect">
                        <a:avLst/>
                      </a:prstGeom>
                      <a:noFill/>
                      <a:extLst/>
                    </p:spPr>
                  </p:pic>
                </p:oleObj>
              </mc:Fallback>
            </mc:AlternateContent>
          </a:graphicData>
        </a:graphic>
      </p:graphicFrame>
      <p:sp>
        <p:nvSpPr>
          <p:cNvPr id="100359" name="Rectangle 4"/>
          <p:cNvSpPr>
            <a:spLocks noChangeArrowheads="1"/>
          </p:cNvSpPr>
          <p:nvPr/>
        </p:nvSpPr>
        <p:spPr bwMode="auto">
          <a:xfrm>
            <a:off x="-1" y="6414802"/>
            <a:ext cx="8790040" cy="443198"/>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p>
          <a:p>
            <a:pPr marL="63500" indent="-63500" eaLnBrk="0" hangingPunct="0">
              <a:lnSpc>
                <a:spcPct val="90000"/>
              </a:lnSpc>
              <a:buClr>
                <a:schemeClr val="accent2"/>
              </a:buClr>
              <a:buFont typeface="Wingdings" pitchFamily="2" charset="2"/>
              <a:buNone/>
              <a:tabLst>
                <a:tab pos="112713" algn="r"/>
              </a:tabLst>
            </a:pPr>
            <a:r>
              <a:rPr lang="en-US" sz="1100" dirty="0" smtClean="0"/>
              <a:t>Source</a:t>
            </a:r>
            <a:r>
              <a:rPr lang="en-US" sz="1100" dirty="0"/>
              <a:t>:  Council of Insurance Agents &amp; </a:t>
            </a:r>
            <a:r>
              <a:rPr lang="en-US" sz="1100" dirty="0" smtClean="0"/>
              <a:t>Brokers; Insurance </a:t>
            </a:r>
            <a:r>
              <a:rPr lang="en-US" sz="1100" dirty="0"/>
              <a:t>Information Institute</a:t>
            </a:r>
          </a:p>
        </p:txBody>
      </p:sp>
      <p:sp>
        <p:nvSpPr>
          <p:cNvPr id="7200774" name="AutoShape 6"/>
          <p:cNvSpPr>
            <a:spLocks noChangeArrowheads="1"/>
          </p:cNvSpPr>
          <p:nvPr/>
        </p:nvSpPr>
        <p:spPr bwMode="blackWhite">
          <a:xfrm>
            <a:off x="1212530" y="5182508"/>
            <a:ext cx="1879600" cy="419100"/>
          </a:xfrm>
          <a:prstGeom prst="wedgeRectCallout">
            <a:avLst>
              <a:gd name="adj1" fmla="val 14776"/>
              <a:gd name="adj2" fmla="val -33113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KRW Effect</a:t>
            </a:r>
          </a:p>
        </p:txBody>
      </p:sp>
      <p:sp>
        <p:nvSpPr>
          <p:cNvPr id="7200776" name="AutoShape 8"/>
          <p:cNvSpPr>
            <a:spLocks noChangeArrowheads="1"/>
          </p:cNvSpPr>
          <p:nvPr/>
        </p:nvSpPr>
        <p:spPr bwMode="blackWhite">
          <a:xfrm>
            <a:off x="6022439" y="4348481"/>
            <a:ext cx="2680553" cy="596538"/>
          </a:xfrm>
          <a:prstGeom prst="wedgeRectCallout">
            <a:avLst>
              <a:gd name="adj1" fmla="val 47391"/>
              <a:gd name="adj2" fmla="val -1393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Pricing </a:t>
            </a:r>
            <a:r>
              <a:rPr lang="en-US" sz="1400" b="1" dirty="0" smtClean="0">
                <a:solidFill>
                  <a:schemeClr val="bg1"/>
                </a:solidFill>
              </a:rPr>
              <a:t>as of Q2:2015 had remained (slightly) negative</a:t>
            </a:r>
            <a:endParaRPr lang="en-US" sz="1400" b="1" dirty="0">
              <a:solidFill>
                <a:schemeClr val="bg1"/>
              </a:solidFill>
            </a:endParaRPr>
          </a:p>
        </p:txBody>
      </p:sp>
      <p:sp>
        <p:nvSpPr>
          <p:cNvPr id="100362" name="Rectangle 8"/>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11" name="AutoShape 6"/>
          <p:cNvSpPr>
            <a:spLocks noChangeArrowheads="1"/>
          </p:cNvSpPr>
          <p:nvPr/>
        </p:nvSpPr>
        <p:spPr bwMode="blackWhite">
          <a:xfrm>
            <a:off x="3419500" y="1763033"/>
            <a:ext cx="1951038" cy="1075297"/>
          </a:xfrm>
          <a:prstGeom prst="wedgeRectCallout">
            <a:avLst>
              <a:gd name="adj1" fmla="val 83860"/>
              <a:gd name="adj2" fmla="val 4252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Q2 2011 </a:t>
            </a:r>
            <a:r>
              <a:rPr lang="en-US" sz="1400" b="1" dirty="0" smtClean="0">
                <a:solidFill>
                  <a:schemeClr val="bg1"/>
                </a:solidFill>
              </a:rPr>
              <a:t>marked the last of 30</a:t>
            </a:r>
            <a:r>
              <a:rPr lang="en-US" sz="1400" b="1" baseline="30000" dirty="0" smtClean="0">
                <a:solidFill>
                  <a:schemeClr val="bg1"/>
                </a:solidFill>
              </a:rPr>
              <a:t>th</a:t>
            </a:r>
            <a:r>
              <a:rPr lang="en-US" sz="1400" b="1" dirty="0" smtClean="0">
                <a:solidFill>
                  <a:schemeClr val="bg1"/>
                </a:solidFill>
              </a:rPr>
              <a:t> consecutive quarter of price declines</a:t>
            </a:r>
            <a:endParaRPr lang="en-US" sz="1400" b="1" dirty="0">
              <a:solidFill>
                <a:schemeClr val="bg1"/>
              </a:solidFill>
            </a:endParaRPr>
          </a:p>
        </p:txBody>
      </p:sp>
    </p:spTree>
    <p:extLst>
      <p:ext uri="{BB962C8B-B14F-4D97-AF65-F5344CB8AC3E}">
        <p14:creationId xmlns:p14="http://schemas.microsoft.com/office/powerpoint/2010/main" val="34258767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7200774"/>
                                        </p:tgtEl>
                                        <p:attrNameLst>
                                          <p:attrName>style.visibility</p:attrName>
                                        </p:attrNameLst>
                                      </p:cBhvr>
                                      <p:to>
                                        <p:strVal val="visible"/>
                                      </p:to>
                                    </p:set>
                                    <p:animEffect transition="in" filter="wipe(up)">
                                      <p:cBhvr>
                                        <p:cTn id="7" dur="500"/>
                                        <p:tgtEl>
                                          <p:spTgt spid="7200774"/>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7200776"/>
                                        </p:tgtEl>
                                        <p:attrNameLst>
                                          <p:attrName>style.visibility</p:attrName>
                                        </p:attrNameLst>
                                      </p:cBhvr>
                                      <p:to>
                                        <p:strVal val="visible"/>
                                      </p:to>
                                    </p:set>
                                    <p:animEffect transition="in" filter="wipe(right)">
                                      <p:cBhvr>
                                        <p:cTn id="11" dur="500"/>
                                        <p:tgtEl>
                                          <p:spTgt spid="7200776"/>
                                        </p:tgtEl>
                                      </p:cBhvr>
                                    </p:animEffect>
                                  </p:childTnLst>
                                </p:cTn>
                              </p:par>
                            </p:childTnLst>
                          </p:cTn>
                        </p:par>
                        <p:par>
                          <p:cTn id="12" fill="hold">
                            <p:stCondLst>
                              <p:cond delay="3000"/>
                            </p:stCondLst>
                            <p:childTnLst>
                              <p:par>
                                <p:cTn id="13" presetID="22" presetClass="entr" presetSubtype="1" fill="hold" grpId="0" nodeType="afterEffect">
                                  <p:stCondLst>
                                    <p:cond delay="100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0774" grpId="0" animBg="1"/>
      <p:bldP spid="7200776" grpId="0" animBg="1"/>
      <p:bldP spid="11"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105"/>
          <p:cNvSpPr>
            <a:spLocks noGrp="1" noChangeArrowheads="1"/>
          </p:cNvSpPr>
          <p:nvPr>
            <p:ph type="dt" sz="quarter" idx="10"/>
          </p:nvPr>
        </p:nvSpPr>
        <p:spPr/>
        <p:txBody>
          <a:bodyPr/>
          <a:lstStyle/>
          <a:p>
            <a:pPr>
              <a:defRPr/>
            </a:pPr>
            <a:r>
              <a:rPr lang="en-US" smtClean="0"/>
              <a:t>12/01/09 - 9pm</a:t>
            </a:r>
          </a:p>
        </p:txBody>
      </p:sp>
      <p:sp>
        <p:nvSpPr>
          <p:cNvPr id="126980" name="Rectangle 110"/>
          <p:cNvSpPr>
            <a:spLocks noGrp="1" noChangeArrowheads="1"/>
          </p:cNvSpPr>
          <p:nvPr>
            <p:ph type="sldNum" sz="quarter" idx="12"/>
          </p:nvPr>
        </p:nvSpPr>
        <p:spPr/>
        <p:txBody>
          <a:bodyPr/>
          <a:lstStyle/>
          <a:p>
            <a:pPr>
              <a:defRPr/>
            </a:pPr>
            <a:fld id="{61649AD8-09C2-4F16-8B74-7E90E36D8904}" type="slidenum">
              <a:rPr lang="en-US" smtClean="0"/>
              <a:pPr>
                <a:defRPr/>
              </a:pPr>
              <a:t>109</a:t>
            </a:fld>
            <a:endParaRPr lang="en-US" smtClean="0"/>
          </a:p>
        </p:txBody>
      </p:sp>
      <p:sp>
        <p:nvSpPr>
          <p:cNvPr id="140293" name="Rectangle 2"/>
          <p:cNvSpPr>
            <a:spLocks noGrp="1" noChangeArrowheads="1"/>
          </p:cNvSpPr>
          <p:nvPr>
            <p:ph type="title"/>
          </p:nvPr>
        </p:nvSpPr>
        <p:spPr/>
        <p:txBody>
          <a:bodyPr/>
          <a:lstStyle/>
          <a:p>
            <a:r>
              <a:rPr lang="en-US" dirty="0" smtClean="0"/>
              <a:t>Change in Commercial Rate Renewals, by Account Size: 1999:Q4 to 2015:Q1</a:t>
            </a:r>
          </a:p>
        </p:txBody>
      </p:sp>
      <p:sp>
        <p:nvSpPr>
          <p:cNvPr id="140294" name="Rectangle 4"/>
          <p:cNvSpPr>
            <a:spLocks noChangeArrowheads="1"/>
          </p:cNvSpPr>
          <p:nvPr/>
        </p:nvSpPr>
        <p:spPr bwMode="auto">
          <a:xfrm>
            <a:off x="-188913" y="6456918"/>
            <a:ext cx="7569201"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Council of Insurance Agents and Brokers; </a:t>
            </a:r>
            <a:r>
              <a:rPr lang="en-US" sz="1100" dirty="0" smtClean="0"/>
              <a:t>Barclay’s Capital; Insurance </a:t>
            </a:r>
            <a:r>
              <a:rPr lang="en-US" sz="1100" dirty="0"/>
              <a:t>Information Institute.</a:t>
            </a:r>
          </a:p>
        </p:txBody>
      </p:sp>
      <p:sp>
        <p:nvSpPr>
          <p:cNvPr id="13" name="Rectangle 4"/>
          <p:cNvSpPr>
            <a:spLocks noChangeArrowheads="1"/>
          </p:cNvSpPr>
          <p:nvPr/>
        </p:nvSpPr>
        <p:spPr bwMode="auto">
          <a:xfrm>
            <a:off x="-185914" y="6465699"/>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a:t>
            </a:r>
            <a:r>
              <a:rPr lang="en-US" sz="1100" u="sng" dirty="0" smtClean="0"/>
              <a:t>can</a:t>
            </a:r>
            <a:r>
              <a:rPr lang="en-US" sz="1100" dirty="0" smtClean="0"/>
              <a:t> and </a:t>
            </a:r>
            <a:r>
              <a:rPr lang="en-US" sz="1100" u="sng" dirty="0" smtClean="0"/>
              <a:t>do</a:t>
            </a:r>
            <a:r>
              <a:rPr lang="en-US" sz="1100" dirty="0" smtClean="0"/>
              <a:t> vary, </a:t>
            </a:r>
            <a:r>
              <a:rPr lang="en-US" sz="1100" i="1" dirty="0" smtClean="0"/>
              <a:t>potentially substantially</a:t>
            </a:r>
            <a:r>
              <a:rPr lang="en-US" sz="1100" dirty="0" smtClean="0"/>
              <a:t>.</a:t>
            </a:r>
            <a:endParaRPr lang="en-US" sz="1100" dirty="0"/>
          </a:p>
        </p:txBody>
      </p:sp>
      <p:sp>
        <p:nvSpPr>
          <p:cNvPr id="15" name="Rectangle 6"/>
          <p:cNvSpPr>
            <a:spLocks noChangeArrowheads="1"/>
          </p:cNvSpPr>
          <p:nvPr/>
        </p:nvSpPr>
        <p:spPr bwMode="black">
          <a:xfrm>
            <a:off x="259175" y="1028192"/>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Percentage Change (%)</a:t>
            </a:r>
          </a:p>
        </p:txBody>
      </p:sp>
      <p:pic>
        <p:nvPicPr>
          <p:cNvPr id="22" name="Picture 2"/>
          <p:cNvPicPr>
            <a:picLocks noChangeAspect="1" noChangeArrowheads="1"/>
          </p:cNvPicPr>
          <p:nvPr/>
        </p:nvPicPr>
        <p:blipFill>
          <a:blip r:embed="rId3" cstate="print"/>
          <a:srcRect/>
          <a:stretch>
            <a:fillRect/>
          </a:stretch>
        </p:blipFill>
        <p:spPr bwMode="auto">
          <a:xfrm>
            <a:off x="2337443" y="5456568"/>
            <a:ext cx="3743325" cy="161925"/>
          </a:xfrm>
          <a:prstGeom prst="rect">
            <a:avLst/>
          </a:prstGeom>
          <a:noFill/>
          <a:ln w="9525">
            <a:noFill/>
            <a:miter lim="800000"/>
            <a:headEnd/>
            <a:tailEnd/>
          </a:ln>
        </p:spPr>
      </p:pic>
      <p:pic>
        <p:nvPicPr>
          <p:cNvPr id="4" name="Picture 3"/>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61181" y="1341044"/>
            <a:ext cx="8697069" cy="5124655"/>
          </a:xfrm>
          <a:prstGeom prst="rect">
            <a:avLst/>
          </a:prstGeom>
        </p:spPr>
      </p:pic>
      <p:sp>
        <p:nvSpPr>
          <p:cNvPr id="18" name="AutoShape 7"/>
          <p:cNvSpPr>
            <a:spLocks noChangeArrowheads="1"/>
          </p:cNvSpPr>
          <p:nvPr/>
        </p:nvSpPr>
        <p:spPr bwMode="blackWhite">
          <a:xfrm>
            <a:off x="2387675" y="1320403"/>
            <a:ext cx="1819275" cy="666750"/>
          </a:xfrm>
          <a:prstGeom prst="wedgeRectCallout">
            <a:avLst>
              <a:gd name="adj1" fmla="val -85926"/>
              <a:gd name="adj2" fmla="val 3875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latin typeface="Arial" pitchFamily="34" charset="0"/>
                <a:cs typeface="+mn-cs"/>
              </a:rPr>
              <a:t>Peak = 2001:Q4 +28.5%</a:t>
            </a:r>
          </a:p>
        </p:txBody>
      </p:sp>
      <p:sp>
        <p:nvSpPr>
          <p:cNvPr id="19" name="AutoShape 6"/>
          <p:cNvSpPr>
            <a:spLocks noChangeArrowheads="1"/>
          </p:cNvSpPr>
          <p:nvPr/>
        </p:nvSpPr>
        <p:spPr bwMode="blackWhite">
          <a:xfrm>
            <a:off x="4206950" y="3326619"/>
            <a:ext cx="1395269" cy="658813"/>
          </a:xfrm>
          <a:prstGeom prst="wedgeRectCallout">
            <a:avLst>
              <a:gd name="adj1" fmla="val -54660"/>
              <a:gd name="adj2" fmla="val 101638"/>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latin typeface="Arial" pitchFamily="34" charset="0"/>
                <a:cs typeface="+mn-cs"/>
              </a:rPr>
              <a:t>KRW </a:t>
            </a:r>
            <a:r>
              <a:rPr lang="en-US" sz="1400" b="1" dirty="0" smtClean="0">
                <a:solidFill>
                  <a:schemeClr val="bg1"/>
                </a:solidFill>
                <a:latin typeface="Arial" pitchFamily="34" charset="0"/>
                <a:cs typeface="+mn-cs"/>
              </a:rPr>
              <a:t>:</a:t>
            </a:r>
            <a:r>
              <a:rPr lang="en-US" sz="1400" b="1" dirty="0" smtClean="0">
                <a:solidFill>
                  <a:schemeClr val="bg1"/>
                </a:solidFill>
                <a:latin typeface="Arial" pitchFamily="34" charset="0"/>
              </a:rPr>
              <a:t> </a:t>
            </a:r>
            <a:r>
              <a:rPr lang="en-US" sz="1400" b="1" dirty="0" smtClean="0">
                <a:solidFill>
                  <a:schemeClr val="bg1"/>
                </a:solidFill>
                <a:latin typeface="Arial" pitchFamily="34" charset="0"/>
                <a:cs typeface="+mn-cs"/>
              </a:rPr>
              <a:t>No </a:t>
            </a:r>
            <a:r>
              <a:rPr lang="en-US" sz="1400" b="1" dirty="0">
                <a:solidFill>
                  <a:schemeClr val="bg1"/>
                </a:solidFill>
                <a:latin typeface="Arial" pitchFamily="34" charset="0"/>
                <a:cs typeface="+mn-cs"/>
              </a:rPr>
              <a:t>Lasting Impact</a:t>
            </a:r>
          </a:p>
        </p:txBody>
      </p:sp>
      <p:sp>
        <p:nvSpPr>
          <p:cNvPr id="20" name="AutoShape 6"/>
          <p:cNvSpPr>
            <a:spLocks noChangeArrowheads="1"/>
          </p:cNvSpPr>
          <p:nvPr/>
        </p:nvSpPr>
        <p:spPr bwMode="blackWhite">
          <a:xfrm>
            <a:off x="5768876" y="1697910"/>
            <a:ext cx="1757691" cy="1571261"/>
          </a:xfrm>
          <a:prstGeom prst="wedgeRectCallout">
            <a:avLst>
              <a:gd name="adj1" fmla="val -6943"/>
              <a:gd name="adj2" fmla="val 11957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Pricing turned positive in Q3:2011, the first increase in nearly 8 years</a:t>
            </a:r>
            <a:endParaRPr lang="en-US" sz="1600" b="1" dirty="0">
              <a:solidFill>
                <a:schemeClr val="bg1"/>
              </a:solidFill>
              <a:latin typeface="Arial" pitchFamily="34" charset="0"/>
              <a:cs typeface="+mn-cs"/>
            </a:endParaRPr>
          </a:p>
        </p:txBody>
      </p:sp>
      <p:sp>
        <p:nvSpPr>
          <p:cNvPr id="21" name="AutoShape 7"/>
          <p:cNvSpPr>
            <a:spLocks noChangeArrowheads="1"/>
          </p:cNvSpPr>
          <p:nvPr/>
        </p:nvSpPr>
        <p:spPr bwMode="blackWhite">
          <a:xfrm>
            <a:off x="1169885" y="5123193"/>
            <a:ext cx="1924050" cy="666750"/>
          </a:xfrm>
          <a:prstGeom prst="wedgeRectCallout">
            <a:avLst>
              <a:gd name="adj1" fmla="val 137136"/>
              <a:gd name="adj2" fmla="val 1921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latin typeface="Arial" pitchFamily="34" charset="0"/>
                <a:cs typeface="+mn-cs"/>
              </a:rPr>
              <a:t>Trough = 2007:Q3 -13.6%</a:t>
            </a:r>
          </a:p>
        </p:txBody>
      </p:sp>
      <p:sp>
        <p:nvSpPr>
          <p:cNvPr id="27" name="AutoShape 6"/>
          <p:cNvSpPr>
            <a:spLocks noChangeArrowheads="1"/>
          </p:cNvSpPr>
          <p:nvPr/>
        </p:nvSpPr>
        <p:spPr bwMode="blackWhite">
          <a:xfrm>
            <a:off x="2598356" y="2115241"/>
            <a:ext cx="1771650" cy="1104900"/>
          </a:xfrm>
          <a:prstGeom prst="wedgeRectCallout">
            <a:avLst>
              <a:gd name="adj1" fmla="val -30204"/>
              <a:gd name="adj2" fmla="val 15209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latin typeface="Arial" pitchFamily="34" charset="0"/>
                <a:cs typeface="+mn-cs"/>
              </a:rPr>
              <a:t>Pricing Turned Negative in Early 2004 and </a:t>
            </a:r>
            <a:r>
              <a:rPr lang="en-US" sz="1400" b="1" dirty="0" smtClean="0">
                <a:solidFill>
                  <a:schemeClr val="bg1"/>
                </a:solidFill>
                <a:latin typeface="Arial" pitchFamily="34" charset="0"/>
                <a:cs typeface="+mn-cs"/>
              </a:rPr>
              <a:t>Remained that way for 7 ½ years</a:t>
            </a:r>
            <a:endParaRPr lang="en-US" sz="1400" b="1" dirty="0">
              <a:solidFill>
                <a:schemeClr val="bg1"/>
              </a:solidFill>
              <a:latin typeface="Arial" pitchFamily="34" charset="0"/>
              <a:cs typeface="+mn-cs"/>
            </a:endParaRPr>
          </a:p>
        </p:txBody>
      </p:sp>
      <p:sp>
        <p:nvSpPr>
          <p:cNvPr id="16" name="AutoShape 7"/>
          <p:cNvSpPr>
            <a:spLocks noChangeArrowheads="1"/>
          </p:cNvSpPr>
          <p:nvPr/>
        </p:nvSpPr>
        <p:spPr bwMode="blackWhite">
          <a:xfrm>
            <a:off x="6537326" y="4857750"/>
            <a:ext cx="2347911" cy="1035204"/>
          </a:xfrm>
          <a:prstGeom prst="wedgeRectCallout">
            <a:avLst>
              <a:gd name="adj1" fmla="val 35912"/>
              <a:gd name="adj2" fmla="val -7169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latin typeface="Arial" pitchFamily="34" charset="0"/>
                <a:cs typeface="+mn-cs"/>
              </a:rPr>
              <a:t>Rate trends are roughly flat, some carriers reporting small gains, others flat, others small declines</a:t>
            </a:r>
            <a:endParaRPr lang="en-US" sz="1400" b="1" dirty="0">
              <a:solidFill>
                <a:schemeClr val="bg1"/>
              </a:solidFill>
              <a:latin typeface="Arial" pitchFamily="34" charset="0"/>
              <a:cs typeface="+mn-cs"/>
            </a:endParaRPr>
          </a:p>
        </p:txBody>
      </p:sp>
    </p:spTree>
    <p:extLst>
      <p:ext uri="{BB962C8B-B14F-4D97-AF65-F5344CB8AC3E}">
        <p14:creationId xmlns:p14="http://schemas.microsoft.com/office/powerpoint/2010/main" val="3665284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1200"/>
                            </p:stCondLst>
                            <p:childTnLst>
                              <p:par>
                                <p:cTn id="9" presetID="22" presetClass="entr" presetSubtype="1" fill="hold" grpId="0" nodeType="afterEffect">
                                  <p:stCondLst>
                                    <p:cond delay="100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2700"/>
                            </p:stCondLst>
                            <p:childTnLst>
                              <p:par>
                                <p:cTn id="13" presetID="22" presetClass="entr" presetSubtype="1" fill="hold" grpId="0" nodeType="afterEffect">
                                  <p:stCondLst>
                                    <p:cond delay="100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500"/>
                                        <p:tgtEl>
                                          <p:spTgt spid="20"/>
                                        </p:tgtEl>
                                      </p:cBhvr>
                                    </p:animEffect>
                                  </p:childTnLst>
                                </p:cTn>
                              </p:par>
                            </p:childTnLst>
                          </p:cTn>
                        </p:par>
                        <p:par>
                          <p:cTn id="16" fill="hold">
                            <p:stCondLst>
                              <p:cond delay="4200"/>
                            </p:stCondLst>
                            <p:childTnLst>
                              <p:par>
                                <p:cTn id="17" presetID="22" presetClass="entr" presetSubtype="4" fill="hold" grpId="0" nodeType="afterEffect">
                                  <p:stCondLst>
                                    <p:cond delay="700"/>
                                  </p:stCondLst>
                                  <p:childTnLst>
                                    <p:set>
                                      <p:cBhvr>
                                        <p:cTn id="18" dur="1" fill="hold">
                                          <p:stCondLst>
                                            <p:cond delay="0"/>
                                          </p:stCondLst>
                                        </p:cTn>
                                        <p:tgtEl>
                                          <p:spTgt spid="21"/>
                                        </p:tgtEl>
                                        <p:attrNameLst>
                                          <p:attrName>style.visibility</p:attrName>
                                        </p:attrNameLst>
                                      </p:cBhvr>
                                      <p:to>
                                        <p:strVal val="visible"/>
                                      </p:to>
                                    </p:set>
                                    <p:animEffect transition="in" filter="wipe(down)">
                                      <p:cBhvr>
                                        <p:cTn id="19" dur="500"/>
                                        <p:tgtEl>
                                          <p:spTgt spid="21"/>
                                        </p:tgtEl>
                                      </p:cBhvr>
                                    </p:animEffect>
                                  </p:childTnLst>
                                </p:cTn>
                              </p:par>
                            </p:childTnLst>
                          </p:cTn>
                        </p:par>
                        <p:par>
                          <p:cTn id="20" fill="hold">
                            <p:stCondLst>
                              <p:cond delay="5400"/>
                            </p:stCondLst>
                            <p:childTnLst>
                              <p:par>
                                <p:cTn id="21" presetID="22" presetClass="entr" presetSubtype="1" fill="hold" grpId="0" nodeType="afterEffect">
                                  <p:stCondLst>
                                    <p:cond delay="100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6900"/>
                            </p:stCondLst>
                            <p:childTnLst>
                              <p:par>
                                <p:cTn id="25" presetID="22" presetClass="entr" presetSubtype="4" fill="hold" grpId="0" nodeType="afterEffect">
                                  <p:stCondLst>
                                    <p:cond delay="7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7"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ext uri="{D42A27DB-BD31-4B8C-83A1-F6EECF244321}">
                <p14:modId xmlns:p14="http://schemas.microsoft.com/office/powerpoint/2010/main" val="1063103403"/>
              </p:ext>
            </p:extLst>
          </p:nvPr>
        </p:nvGraphicFramePr>
        <p:xfrm>
          <a:off x="-88902" y="1200150"/>
          <a:ext cx="8915401" cy="5889625"/>
        </p:xfrm>
        <a:graphic>
          <a:graphicData uri="http://schemas.openxmlformats.org/presentationml/2006/ole">
            <mc:AlternateContent xmlns:mc="http://schemas.openxmlformats.org/markup-compatibility/2006">
              <mc:Choice xmlns:v="urn:schemas-microsoft-com:vml" Requires="v">
                <p:oleObj spid="_x0000_s28044759" name="Chart" r:id="rId5" imgW="8267674" imgH="5495960" progId="MSGraph.Chart.8">
                  <p:embed followColorScheme="full"/>
                </p:oleObj>
              </mc:Choice>
              <mc:Fallback>
                <p:oleObj name="Chart" r:id="rId5" imgW="8267674" imgH="5495960" progId="MSGraph.Chart.8">
                  <p:embed followColorScheme="full"/>
                  <p:pic>
                    <p:nvPicPr>
                      <p:cNvPr id="0" name=""/>
                      <p:cNvPicPr>
                        <a:picLocks noChangeAspect="1" noChangeArrowheads="1"/>
                      </p:cNvPicPr>
                      <p:nvPr/>
                    </p:nvPicPr>
                    <p:blipFill>
                      <a:blip r:embed="rId6"/>
                      <a:srcRect/>
                      <a:stretch>
                        <a:fillRect/>
                      </a:stretch>
                    </p:blipFill>
                    <p:spPr bwMode="auto">
                      <a:xfrm>
                        <a:off x="-88902" y="1200150"/>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8" name="Rectangle 4"/>
          <p:cNvSpPr>
            <a:spLocks noChangeArrowheads="1"/>
          </p:cNvSpPr>
          <p:nvPr/>
        </p:nvSpPr>
        <p:spPr bwMode="auto">
          <a:xfrm>
            <a:off x="244272" y="6154005"/>
            <a:ext cx="8249055" cy="60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100" dirty="0">
                <a:solidFill>
                  <a:srgbClr val="000000"/>
                </a:solidFill>
              </a:rPr>
              <a:t>*Profitability =  P/C insurer ROEs. </a:t>
            </a:r>
            <a:r>
              <a:rPr lang="en-US" sz="1100" dirty="0" smtClean="0">
                <a:solidFill>
                  <a:srgbClr val="000000"/>
                </a:solidFill>
              </a:rPr>
              <a:t>2011-14 </a:t>
            </a:r>
            <a:r>
              <a:rPr lang="en-US" sz="1100" dirty="0">
                <a:solidFill>
                  <a:srgbClr val="000000"/>
                </a:solidFill>
              </a:rPr>
              <a:t>figures are estimates based on ROAS data.  Note:  Data for </a:t>
            </a:r>
            <a:r>
              <a:rPr lang="en-US" sz="1100" dirty="0" smtClean="0">
                <a:solidFill>
                  <a:srgbClr val="000000"/>
                </a:solidFill>
              </a:rPr>
              <a:t>2008-2014 </a:t>
            </a:r>
            <a:r>
              <a:rPr lang="en-US" sz="1100" dirty="0">
                <a:solidFill>
                  <a:srgbClr val="000000"/>
                </a:solidFill>
              </a:rPr>
              <a:t>exclude mortgage and financial guaranty insurers</a:t>
            </a:r>
            <a:r>
              <a:rPr lang="en-US" sz="1100" dirty="0" smtClean="0">
                <a:solidFill>
                  <a:srgbClr val="000000"/>
                </a:solidFill>
              </a:rPr>
              <a:t>.</a:t>
            </a:r>
            <a:endParaRPr lang="en-US" sz="1100" dirty="0">
              <a:solidFill>
                <a:srgbClr val="000000"/>
              </a:solidFill>
            </a:endParaRPr>
          </a:p>
          <a:p>
            <a:r>
              <a:rPr lang="en-US" sz="1100" dirty="0">
                <a:solidFill>
                  <a:srgbClr val="000000"/>
                </a:solidFill>
              </a:rPr>
              <a:t>Source:  Insurance Information Institute; NAIC, ISO, A.M. Best.</a:t>
            </a:r>
          </a:p>
        </p:txBody>
      </p:sp>
      <p:sp>
        <p:nvSpPr>
          <p:cNvPr id="16390" name="AutoShape 7"/>
          <p:cNvSpPr>
            <a:spLocks noChangeArrowheads="1"/>
          </p:cNvSpPr>
          <p:nvPr/>
        </p:nvSpPr>
        <p:spPr bwMode="auto">
          <a:xfrm>
            <a:off x="3731063" y="1955636"/>
            <a:ext cx="1073789" cy="223294"/>
          </a:xfrm>
          <a:prstGeom prst="wedgeRectCallout">
            <a:avLst>
              <a:gd name="adj1" fmla="val -22651"/>
              <a:gd name="adj2" fmla="val 124631"/>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a:solidFill>
                  <a:srgbClr val="000000"/>
                </a:solidFill>
              </a:rPr>
              <a:t>1977:19.0%</a:t>
            </a:r>
            <a:endParaRPr lang="en-US" sz="1000" dirty="0">
              <a:solidFill>
                <a:srgbClr val="000000"/>
              </a:solidFill>
            </a:endParaRPr>
          </a:p>
        </p:txBody>
      </p:sp>
      <p:sp>
        <p:nvSpPr>
          <p:cNvPr id="16394" name="AutoShape 11"/>
          <p:cNvSpPr>
            <a:spLocks noChangeArrowheads="1"/>
          </p:cNvSpPr>
          <p:nvPr/>
        </p:nvSpPr>
        <p:spPr bwMode="auto">
          <a:xfrm>
            <a:off x="4885210" y="2137670"/>
            <a:ext cx="1060450" cy="261143"/>
          </a:xfrm>
          <a:prstGeom prst="wedgeRectCallout">
            <a:avLst>
              <a:gd name="adj1" fmla="val -18833"/>
              <a:gd name="adj2" fmla="val 11059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a:solidFill>
                  <a:srgbClr val="000000"/>
                </a:solidFill>
              </a:rPr>
              <a:t>1987:17.3%</a:t>
            </a:r>
            <a:endParaRPr lang="en-US" sz="1000">
              <a:solidFill>
                <a:srgbClr val="000000"/>
              </a:solidFill>
            </a:endParaRPr>
          </a:p>
        </p:txBody>
      </p:sp>
      <p:sp>
        <p:nvSpPr>
          <p:cNvPr id="16395" name="AutoShape 12"/>
          <p:cNvSpPr>
            <a:spLocks noChangeArrowheads="1"/>
          </p:cNvSpPr>
          <p:nvPr/>
        </p:nvSpPr>
        <p:spPr bwMode="auto">
          <a:xfrm>
            <a:off x="5827818" y="2784573"/>
            <a:ext cx="1007859" cy="220810"/>
          </a:xfrm>
          <a:prstGeom prst="wedgeRectCallout">
            <a:avLst>
              <a:gd name="adj1" fmla="val 7770"/>
              <a:gd name="adj2" fmla="val 22427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a:solidFill>
                  <a:srgbClr val="000000"/>
                </a:solidFill>
              </a:rPr>
              <a:t>1997:11.6%</a:t>
            </a:r>
            <a:endParaRPr lang="en-US" sz="1000">
              <a:solidFill>
                <a:srgbClr val="000000"/>
              </a:solidFill>
            </a:endParaRPr>
          </a:p>
        </p:txBody>
      </p:sp>
      <p:sp>
        <p:nvSpPr>
          <p:cNvPr id="16396" name="AutoShape 13"/>
          <p:cNvSpPr>
            <a:spLocks noChangeArrowheads="1"/>
          </p:cNvSpPr>
          <p:nvPr/>
        </p:nvSpPr>
        <p:spPr bwMode="auto">
          <a:xfrm>
            <a:off x="7007711" y="2524442"/>
            <a:ext cx="1010561" cy="269887"/>
          </a:xfrm>
          <a:prstGeom prst="wedgeRectCallout">
            <a:avLst>
              <a:gd name="adj1" fmla="val -5991"/>
              <a:gd name="adj2" fmla="val 209199"/>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a:solidFill>
                  <a:srgbClr val="000000"/>
                </a:solidFill>
              </a:rPr>
              <a:t>2006:12.7%</a:t>
            </a:r>
            <a:endParaRPr lang="en-US" sz="1000">
              <a:solidFill>
                <a:srgbClr val="000000"/>
              </a:solidFill>
            </a:endParaRPr>
          </a:p>
        </p:txBody>
      </p:sp>
      <p:sp>
        <p:nvSpPr>
          <p:cNvPr id="16401" name="AutoShape 18"/>
          <p:cNvSpPr>
            <a:spLocks noChangeArrowheads="1"/>
          </p:cNvSpPr>
          <p:nvPr/>
        </p:nvSpPr>
        <p:spPr bwMode="auto">
          <a:xfrm>
            <a:off x="4813121" y="5221486"/>
            <a:ext cx="965524" cy="258040"/>
          </a:xfrm>
          <a:prstGeom prst="wedgeRectCallout">
            <a:avLst>
              <a:gd name="adj1" fmla="val -35452"/>
              <a:gd name="adj2" fmla="val -114719"/>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a:solidFill>
                  <a:srgbClr val="000000"/>
                </a:solidFill>
              </a:rPr>
              <a:t>1984: 1.8%</a:t>
            </a:r>
            <a:endParaRPr lang="en-US" sz="1000">
              <a:solidFill>
                <a:srgbClr val="000000"/>
              </a:solidFill>
            </a:endParaRPr>
          </a:p>
        </p:txBody>
      </p:sp>
      <p:sp>
        <p:nvSpPr>
          <p:cNvPr id="16402" name="AutoShape 19"/>
          <p:cNvSpPr>
            <a:spLocks noChangeArrowheads="1"/>
          </p:cNvSpPr>
          <p:nvPr/>
        </p:nvSpPr>
        <p:spPr bwMode="auto">
          <a:xfrm>
            <a:off x="5765734" y="4926866"/>
            <a:ext cx="1026093" cy="234892"/>
          </a:xfrm>
          <a:prstGeom prst="wedgeRectCallout">
            <a:avLst>
              <a:gd name="adj1" fmla="val -40979"/>
              <a:gd name="adj2" fmla="val -184014"/>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a:solidFill>
                  <a:srgbClr val="000000"/>
                </a:solidFill>
              </a:rPr>
              <a:t>1992: 4.5%</a:t>
            </a:r>
            <a:endParaRPr lang="en-US" sz="1000">
              <a:solidFill>
                <a:srgbClr val="000000"/>
              </a:solidFill>
            </a:endParaRPr>
          </a:p>
        </p:txBody>
      </p:sp>
      <p:sp>
        <p:nvSpPr>
          <p:cNvPr id="16403" name="AutoShape 20"/>
          <p:cNvSpPr>
            <a:spLocks noChangeArrowheads="1"/>
          </p:cNvSpPr>
          <p:nvPr/>
        </p:nvSpPr>
        <p:spPr bwMode="auto">
          <a:xfrm>
            <a:off x="7172505" y="5423132"/>
            <a:ext cx="1078171" cy="242310"/>
          </a:xfrm>
          <a:prstGeom prst="wedgeRectCallout">
            <a:avLst>
              <a:gd name="adj1" fmla="val -63835"/>
              <a:gd name="adj2" fmla="val -31257"/>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a:solidFill>
                  <a:srgbClr val="000000"/>
                </a:solidFill>
              </a:rPr>
              <a:t>2001: -1.2%</a:t>
            </a:r>
            <a:endParaRPr lang="en-US" sz="1000">
              <a:solidFill>
                <a:srgbClr val="000000"/>
              </a:solidFill>
            </a:endParaRPr>
          </a:p>
        </p:txBody>
      </p:sp>
      <p:sp>
        <p:nvSpPr>
          <p:cNvPr id="16408" name="Rectangle 7"/>
          <p:cNvSpPr>
            <a:spLocks noChangeArrowheads="1"/>
          </p:cNvSpPr>
          <p:nvPr/>
        </p:nvSpPr>
        <p:spPr bwMode="black">
          <a:xfrm>
            <a:off x="185738" y="1155700"/>
            <a:ext cx="102393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a:solidFill>
                  <a:srgbClr val="225A7A"/>
                </a:solidFill>
              </a:rPr>
              <a:t>ROE</a:t>
            </a:r>
          </a:p>
        </p:txBody>
      </p:sp>
      <p:sp>
        <p:nvSpPr>
          <p:cNvPr id="16409" name="AutoShape 6"/>
          <p:cNvSpPr>
            <a:spLocks noChangeArrowheads="1"/>
          </p:cNvSpPr>
          <p:nvPr/>
        </p:nvSpPr>
        <p:spPr bwMode="auto">
          <a:xfrm>
            <a:off x="3699242" y="5233356"/>
            <a:ext cx="1058679" cy="234300"/>
          </a:xfrm>
          <a:prstGeom prst="wedgeRectCallout">
            <a:avLst>
              <a:gd name="adj1" fmla="val -37484"/>
              <a:gd name="adj2" fmla="val -171265"/>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a:solidFill>
                  <a:srgbClr val="000000"/>
                </a:solidFill>
              </a:rPr>
              <a:t>1975: 2.4%</a:t>
            </a:r>
            <a:endParaRPr lang="en-US" sz="1000">
              <a:solidFill>
                <a:srgbClr val="000000"/>
              </a:solidFill>
            </a:endParaRPr>
          </a:p>
        </p:txBody>
      </p:sp>
      <p:sp>
        <p:nvSpPr>
          <p:cNvPr id="29" name="AutoShape 8"/>
          <p:cNvSpPr>
            <a:spLocks noChangeArrowheads="1"/>
          </p:cNvSpPr>
          <p:nvPr/>
        </p:nvSpPr>
        <p:spPr bwMode="blackWhite">
          <a:xfrm>
            <a:off x="8097436" y="3072875"/>
            <a:ext cx="727671" cy="430787"/>
          </a:xfrm>
          <a:prstGeom prst="wedgeRectCallout">
            <a:avLst>
              <a:gd name="adj1" fmla="val -22093"/>
              <a:gd name="adj2" fmla="val 8348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200" b="1" dirty="0" smtClean="0">
                <a:solidFill>
                  <a:srgbClr val="FFFFFF"/>
                </a:solidFill>
              </a:rPr>
              <a:t>2013 9.8%</a:t>
            </a:r>
            <a:endParaRPr lang="en-US" sz="1200" b="1" dirty="0">
              <a:solidFill>
                <a:srgbClr val="FFFFFF"/>
              </a:solidFill>
            </a:endParaRPr>
          </a:p>
        </p:txBody>
      </p:sp>
      <p:sp>
        <p:nvSpPr>
          <p:cNvPr id="19" name="AutoShape 8"/>
          <p:cNvSpPr>
            <a:spLocks noChangeArrowheads="1"/>
          </p:cNvSpPr>
          <p:nvPr/>
        </p:nvSpPr>
        <p:spPr bwMode="blackWhite">
          <a:xfrm>
            <a:off x="8187347" y="4483414"/>
            <a:ext cx="772370" cy="542954"/>
          </a:xfrm>
          <a:prstGeom prst="wedgeRectCallout">
            <a:avLst>
              <a:gd name="adj1" fmla="val 4304"/>
              <a:gd name="adj2" fmla="val -13124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200" b="1" dirty="0" smtClean="0">
                <a:solidFill>
                  <a:srgbClr val="FFFFFF"/>
                </a:solidFill>
              </a:rPr>
              <a:t>2015E 8.8%</a:t>
            </a:r>
            <a:endParaRPr lang="en-US" sz="1200" b="1" dirty="0">
              <a:solidFill>
                <a:srgbClr val="FFFFFF"/>
              </a:solidFill>
            </a:endParaRPr>
          </a:p>
        </p:txBody>
      </p:sp>
      <p:sp>
        <p:nvSpPr>
          <p:cNvPr id="21" name="Rectangle 3"/>
          <p:cNvSpPr txBox="1">
            <a:spLocks noChangeArrowheads="1"/>
          </p:cNvSpPr>
          <p:nvPr/>
        </p:nvSpPr>
        <p:spPr bwMode="black">
          <a:xfrm>
            <a:off x="42356" y="-184830"/>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sz="2700" kern="0" dirty="0" smtClean="0">
                <a:latin typeface="Arial" panose="020B0604020202020204" pitchFamily="34" charset="0"/>
              </a:rPr>
              <a:t>Back to the Future: Profitability Peaks &amp; Troughs in the P/C Insurance Industry, 1950 – 2015E*</a:t>
            </a:r>
          </a:p>
        </p:txBody>
      </p:sp>
      <p:sp>
        <p:nvSpPr>
          <p:cNvPr id="22" name="AutoShape 6"/>
          <p:cNvSpPr>
            <a:spLocks noChangeArrowheads="1"/>
          </p:cNvSpPr>
          <p:nvPr/>
        </p:nvSpPr>
        <p:spPr bwMode="auto">
          <a:xfrm>
            <a:off x="2674679" y="4942578"/>
            <a:ext cx="1056384" cy="234300"/>
          </a:xfrm>
          <a:prstGeom prst="wedgeRectCallout">
            <a:avLst>
              <a:gd name="adj1" fmla="val -17714"/>
              <a:gd name="adj2" fmla="val -143778"/>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1969: 3.9%</a:t>
            </a:r>
            <a:endParaRPr lang="en-US" sz="1000" dirty="0">
              <a:solidFill>
                <a:srgbClr val="000000"/>
              </a:solidFill>
            </a:endParaRPr>
          </a:p>
        </p:txBody>
      </p:sp>
      <p:sp>
        <p:nvSpPr>
          <p:cNvPr id="23" name="AutoShape 6"/>
          <p:cNvSpPr>
            <a:spLocks noChangeArrowheads="1"/>
          </p:cNvSpPr>
          <p:nvPr/>
        </p:nvSpPr>
        <p:spPr bwMode="auto">
          <a:xfrm>
            <a:off x="2104896" y="5275194"/>
            <a:ext cx="1056384" cy="234300"/>
          </a:xfrm>
          <a:prstGeom prst="wedgeRectCallout">
            <a:avLst>
              <a:gd name="adj1" fmla="val -9998"/>
              <a:gd name="adj2" fmla="val -172268"/>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1965: 2.2%</a:t>
            </a:r>
            <a:endParaRPr lang="en-US" sz="1000" dirty="0">
              <a:solidFill>
                <a:srgbClr val="000000"/>
              </a:solidFill>
            </a:endParaRPr>
          </a:p>
        </p:txBody>
      </p:sp>
      <p:sp>
        <p:nvSpPr>
          <p:cNvPr id="24" name="AutoShape 6"/>
          <p:cNvSpPr>
            <a:spLocks noChangeArrowheads="1"/>
          </p:cNvSpPr>
          <p:nvPr/>
        </p:nvSpPr>
        <p:spPr bwMode="auto">
          <a:xfrm>
            <a:off x="933323" y="5265912"/>
            <a:ext cx="1056384" cy="234300"/>
          </a:xfrm>
          <a:prstGeom prst="wedgeRectCallout">
            <a:avLst>
              <a:gd name="adj1" fmla="val 9911"/>
              <a:gd name="adj2" fmla="val -147930"/>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1957: 1.8%</a:t>
            </a:r>
            <a:endParaRPr lang="en-US" sz="1000" dirty="0">
              <a:solidFill>
                <a:srgbClr val="000000"/>
              </a:solidFill>
            </a:endParaRPr>
          </a:p>
        </p:txBody>
      </p:sp>
      <p:sp>
        <p:nvSpPr>
          <p:cNvPr id="25" name="AutoShape 7"/>
          <p:cNvSpPr>
            <a:spLocks noChangeArrowheads="1"/>
          </p:cNvSpPr>
          <p:nvPr/>
        </p:nvSpPr>
        <p:spPr bwMode="auto">
          <a:xfrm>
            <a:off x="2850047" y="2697255"/>
            <a:ext cx="1073789" cy="223294"/>
          </a:xfrm>
          <a:prstGeom prst="wedgeRectCallout">
            <a:avLst>
              <a:gd name="adj1" fmla="val -3"/>
              <a:gd name="adj2" fmla="val 13334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1972:13.7%</a:t>
            </a:r>
            <a:endParaRPr lang="en-US" sz="1000" dirty="0">
              <a:solidFill>
                <a:srgbClr val="000000"/>
              </a:solidFill>
            </a:endParaRPr>
          </a:p>
        </p:txBody>
      </p:sp>
      <p:sp>
        <p:nvSpPr>
          <p:cNvPr id="27" name="AutoShape 7"/>
          <p:cNvSpPr>
            <a:spLocks noChangeArrowheads="1"/>
          </p:cNvSpPr>
          <p:nvPr/>
        </p:nvSpPr>
        <p:spPr bwMode="auto">
          <a:xfrm>
            <a:off x="2384895" y="3466709"/>
            <a:ext cx="797668" cy="421671"/>
          </a:xfrm>
          <a:prstGeom prst="wedgeRectCallout">
            <a:avLst>
              <a:gd name="adj1" fmla="val -5864"/>
              <a:gd name="adj2" fmla="val 134681"/>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1966-67: 5.5%</a:t>
            </a:r>
            <a:endParaRPr lang="en-US" sz="1000" dirty="0">
              <a:solidFill>
                <a:srgbClr val="000000"/>
              </a:solidFill>
            </a:endParaRPr>
          </a:p>
        </p:txBody>
      </p:sp>
      <p:sp>
        <p:nvSpPr>
          <p:cNvPr id="28" name="AutoShape 7"/>
          <p:cNvSpPr>
            <a:spLocks noChangeArrowheads="1"/>
          </p:cNvSpPr>
          <p:nvPr/>
        </p:nvSpPr>
        <p:spPr bwMode="auto">
          <a:xfrm>
            <a:off x="1262474" y="3670604"/>
            <a:ext cx="1073789" cy="223294"/>
          </a:xfrm>
          <a:prstGeom prst="wedgeRectCallout">
            <a:avLst>
              <a:gd name="adj1" fmla="val -3"/>
              <a:gd name="adj2" fmla="val 13334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1959:6.8%</a:t>
            </a:r>
            <a:endParaRPr lang="en-US" sz="1000" dirty="0">
              <a:solidFill>
                <a:srgbClr val="000000"/>
              </a:solidFill>
            </a:endParaRPr>
          </a:p>
        </p:txBody>
      </p:sp>
      <p:sp>
        <p:nvSpPr>
          <p:cNvPr id="30" name="AutoShape 7"/>
          <p:cNvSpPr>
            <a:spLocks noChangeArrowheads="1"/>
          </p:cNvSpPr>
          <p:nvPr/>
        </p:nvSpPr>
        <p:spPr bwMode="auto">
          <a:xfrm>
            <a:off x="788643" y="3231324"/>
            <a:ext cx="1073789" cy="223294"/>
          </a:xfrm>
          <a:prstGeom prst="wedgeRectCallout">
            <a:avLst>
              <a:gd name="adj1" fmla="val -44393"/>
              <a:gd name="adj2" fmla="val 224829"/>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1950:8.0%</a:t>
            </a:r>
            <a:endParaRPr lang="en-US" sz="1000" dirty="0">
              <a:solidFill>
                <a:srgbClr val="000000"/>
              </a:solidFill>
            </a:endParaRPr>
          </a:p>
        </p:txBody>
      </p:sp>
      <p:sp>
        <p:nvSpPr>
          <p:cNvPr id="31" name="AutoShape 6"/>
          <p:cNvSpPr>
            <a:spLocks noChangeArrowheads="1"/>
          </p:cNvSpPr>
          <p:nvPr/>
        </p:nvSpPr>
        <p:spPr bwMode="blackWhite">
          <a:xfrm>
            <a:off x="859006" y="1307295"/>
            <a:ext cx="2854763" cy="981014"/>
          </a:xfrm>
          <a:prstGeom prst="wedgeRectCallout">
            <a:avLst>
              <a:gd name="adj1" fmla="val -20052"/>
              <a:gd name="adj2" fmla="val 12750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cs typeface="+mn-cs"/>
              </a:rPr>
              <a:t>1950-70: ROEs were lower in this period.  Low interest rates, low inflation, “Bureau” rate regulation all played a role</a:t>
            </a:r>
            <a:endParaRPr lang="en-US" sz="1400" b="1" dirty="0">
              <a:solidFill>
                <a:schemeClr val="bg1"/>
              </a:solidFill>
              <a:cs typeface="+mn-cs"/>
            </a:endParaRPr>
          </a:p>
        </p:txBody>
      </p:sp>
      <p:sp>
        <p:nvSpPr>
          <p:cNvPr id="32" name="AutoShape 6"/>
          <p:cNvSpPr>
            <a:spLocks noChangeArrowheads="1"/>
          </p:cNvSpPr>
          <p:nvPr/>
        </p:nvSpPr>
        <p:spPr bwMode="blackWhite">
          <a:xfrm>
            <a:off x="4387037" y="1026522"/>
            <a:ext cx="2854763" cy="869168"/>
          </a:xfrm>
          <a:prstGeom prst="wedgeRectCallout">
            <a:avLst>
              <a:gd name="adj1" fmla="val -19925"/>
              <a:gd name="adj2" fmla="val 7393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dirty="0" smtClean="0">
                <a:solidFill>
                  <a:schemeClr val="bg1"/>
                </a:solidFill>
                <a:cs typeface="+mn-cs"/>
              </a:rPr>
              <a:t>1970-90: Peak ROEs were much higher in this period while troughs were comparable.  High interest rates, rapid inflation, economic volatility all played roles</a:t>
            </a:r>
            <a:endParaRPr lang="en-US" sz="1200" b="1" dirty="0">
              <a:solidFill>
                <a:schemeClr val="bg1"/>
              </a:solidFill>
              <a:cs typeface="+mn-cs"/>
            </a:endParaRPr>
          </a:p>
        </p:txBody>
      </p:sp>
      <p:sp>
        <p:nvSpPr>
          <p:cNvPr id="33" name="AutoShape 6"/>
          <p:cNvSpPr>
            <a:spLocks noChangeArrowheads="1"/>
          </p:cNvSpPr>
          <p:nvPr/>
        </p:nvSpPr>
        <p:spPr bwMode="blackWhite">
          <a:xfrm>
            <a:off x="7377804" y="1307294"/>
            <a:ext cx="1715131" cy="942359"/>
          </a:xfrm>
          <a:prstGeom prst="wedgeRectCallout">
            <a:avLst>
              <a:gd name="adj1" fmla="val 824"/>
              <a:gd name="adj2" fmla="val 1016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dirty="0" smtClean="0">
                <a:solidFill>
                  <a:schemeClr val="bg1"/>
                </a:solidFill>
                <a:cs typeface="+mn-cs"/>
              </a:rPr>
              <a:t>1990-2010s: Déjà vu. Excluding mega-CATs, this period is very similar to the 1950-1970 period</a:t>
            </a:r>
            <a:endParaRPr lang="en-US" sz="1200" b="1" dirty="0">
              <a:solidFill>
                <a:schemeClr val="bg1"/>
              </a:solidFill>
              <a:cs typeface="+mn-cs"/>
            </a:endParaRPr>
          </a:p>
        </p:txBody>
      </p:sp>
    </p:spTree>
    <p:custDataLst>
      <p:tags r:id="rId2"/>
    </p:custDataLst>
    <p:extLst>
      <p:ext uri="{BB962C8B-B14F-4D97-AF65-F5344CB8AC3E}">
        <p14:creationId xmlns:p14="http://schemas.microsoft.com/office/powerpoint/2010/main" val="39145604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31"/>
                                        </p:tgtEl>
                                        <p:attrNameLst>
                                          <p:attrName>style.visibility</p:attrName>
                                        </p:attrNameLst>
                                      </p:cBhvr>
                                      <p:to>
                                        <p:strVal val="visible"/>
                                      </p:to>
                                    </p:set>
                                    <p:animEffect transition="in" filter="wipe(right)">
                                      <p:cBhvr>
                                        <p:cTn id="7" dur="500"/>
                                        <p:tgtEl>
                                          <p:spTgt spid="31"/>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32"/>
                                        </p:tgtEl>
                                        <p:attrNameLst>
                                          <p:attrName>style.visibility</p:attrName>
                                        </p:attrNameLst>
                                      </p:cBhvr>
                                      <p:to>
                                        <p:strVal val="visible"/>
                                      </p:to>
                                    </p:set>
                                    <p:animEffect transition="in" filter="wipe(right)">
                                      <p:cBhvr>
                                        <p:cTn id="11" dur="500"/>
                                        <p:tgtEl>
                                          <p:spTgt spid="32"/>
                                        </p:tgtEl>
                                      </p:cBhvr>
                                    </p:animEffect>
                                  </p:childTnLst>
                                </p:cTn>
                              </p:par>
                            </p:childTnLst>
                          </p:cTn>
                        </p:par>
                        <p:par>
                          <p:cTn id="12" fill="hold">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33"/>
                                        </p:tgtEl>
                                        <p:attrNameLst>
                                          <p:attrName>style.visibility</p:attrName>
                                        </p:attrNameLst>
                                      </p:cBhvr>
                                      <p:to>
                                        <p:strVal val="visible"/>
                                      </p:to>
                                    </p:set>
                                    <p:animEffect transition="in" filter="wipe(right)">
                                      <p:cBhvr>
                                        <p:cTn id="1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Lst>
  </p:timing>
</p:sld>
</file>

<file path=ppt/slides/slide1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1379" name="Rectangle 105"/>
          <p:cNvSpPr>
            <a:spLocks noGrp="1" noChangeArrowheads="1"/>
          </p:cNvSpPr>
          <p:nvPr>
            <p:ph type="dt" sz="quarter" idx="10"/>
          </p:nvPr>
        </p:nvSpPr>
        <p:spPr>
          <a:noFill/>
        </p:spPr>
        <p:txBody>
          <a:bodyPr/>
          <a:lstStyle/>
          <a:p>
            <a:r>
              <a:rPr lang="en-US" smtClean="0">
                <a:solidFill>
                  <a:srgbClr val="FFFFFF"/>
                </a:solidFill>
              </a:rPr>
              <a:t>12/01/09 - 9pm</a:t>
            </a:r>
          </a:p>
        </p:txBody>
      </p:sp>
      <p:sp>
        <p:nvSpPr>
          <p:cNvPr id="101381" name="Rectangle 110"/>
          <p:cNvSpPr>
            <a:spLocks noGrp="1" noChangeArrowheads="1"/>
          </p:cNvSpPr>
          <p:nvPr>
            <p:ph type="sldNum" sz="quarter" idx="12"/>
          </p:nvPr>
        </p:nvSpPr>
        <p:spPr>
          <a:noFill/>
        </p:spPr>
        <p:txBody>
          <a:bodyPr/>
          <a:lstStyle/>
          <a:p>
            <a:fld id="{A87CD4B1-62DD-4C9F-B92F-E15EAAAF53A1}" type="slidenum">
              <a:rPr lang="en-US" smtClean="0">
                <a:solidFill>
                  <a:srgbClr val="000000"/>
                </a:solidFill>
              </a:rPr>
              <a:pPr/>
              <a:t>110</a:t>
            </a:fld>
            <a:endParaRPr lang="en-US" smtClean="0">
              <a:solidFill>
                <a:srgbClr val="000000"/>
              </a:solidFill>
            </a:endParaRPr>
          </a:p>
        </p:txBody>
      </p:sp>
      <p:sp>
        <p:nvSpPr>
          <p:cNvPr id="101382" name="Rectangle 2"/>
          <p:cNvSpPr>
            <a:spLocks noGrp="1" noChangeArrowheads="1"/>
          </p:cNvSpPr>
          <p:nvPr>
            <p:ph type="title"/>
          </p:nvPr>
        </p:nvSpPr>
        <p:spPr>
          <a:xfrm>
            <a:off x="235386" y="90488"/>
            <a:ext cx="7400925" cy="860425"/>
          </a:xfrm>
        </p:spPr>
        <p:txBody>
          <a:bodyPr/>
          <a:lstStyle/>
          <a:p>
            <a:r>
              <a:rPr lang="en-US" dirty="0" smtClean="0"/>
              <a:t>Change in Commercial Rate Renewals, by Line: 2015:Q2</a:t>
            </a:r>
          </a:p>
        </p:txBody>
      </p:sp>
      <p:sp>
        <p:nvSpPr>
          <p:cNvPr id="101383" name="Rectangle 4"/>
          <p:cNvSpPr>
            <a:spLocks noChangeArrowheads="1"/>
          </p:cNvSpPr>
          <p:nvPr/>
        </p:nvSpPr>
        <p:spPr bwMode="auto">
          <a:xfrm>
            <a:off x="0" y="6634417"/>
            <a:ext cx="7569200" cy="282575"/>
          </a:xfrm>
          <a:prstGeom prst="rect">
            <a:avLst/>
          </a:prstGeom>
          <a:noFill/>
          <a:ln w="9525">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 Council of Insurance Agents and Brokers; Insurance Information Institute.</a:t>
            </a:r>
          </a:p>
        </p:txBody>
      </p:sp>
      <p:sp>
        <p:nvSpPr>
          <p:cNvPr id="1938437" name="Rectangle 5"/>
          <p:cNvSpPr>
            <a:spLocks noChangeArrowheads="1"/>
          </p:cNvSpPr>
          <p:nvPr/>
        </p:nvSpPr>
        <p:spPr bwMode="blackWhite">
          <a:xfrm>
            <a:off x="849745" y="5338919"/>
            <a:ext cx="7850910" cy="109137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FFFFFF"/>
                </a:solidFill>
                <a:latin typeface="Arial" charset="0"/>
                <a:cs typeface="Arial" charset="0"/>
              </a:rPr>
              <a:t>Major Commercial Lines </a:t>
            </a:r>
            <a:r>
              <a:rPr lang="en-US" b="1" dirty="0" smtClean="0">
                <a:solidFill>
                  <a:srgbClr val="FFFFFF"/>
                </a:solidFill>
                <a:latin typeface="Arial" charset="0"/>
                <a:cs typeface="Arial" charset="0"/>
              </a:rPr>
              <a:t>Renewals Were Mixed to Flat in Q2:2015;   EPL, D&amp;O and Commercial Auto Led the Way</a:t>
            </a:r>
            <a:endParaRPr lang="en-US" b="1" dirty="0">
              <a:solidFill>
                <a:srgbClr val="FFFFFF"/>
              </a:solidFill>
              <a:latin typeface="Arial" charset="0"/>
              <a:cs typeface="Arial" charset="0"/>
            </a:endParaRPr>
          </a:p>
        </p:txBody>
      </p:sp>
      <p:sp>
        <p:nvSpPr>
          <p:cNvPr id="101385"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a:solidFill>
                  <a:srgbClr val="225A7A"/>
                </a:solidFill>
                <a:latin typeface="Arial" charset="0"/>
                <a:cs typeface="Arial" charset="0"/>
              </a:rPr>
              <a:t>Percentage Change (%)</a:t>
            </a:r>
          </a:p>
        </p:txBody>
      </p:sp>
      <p:graphicFrame>
        <p:nvGraphicFramePr>
          <p:cNvPr id="101378" name="Object 7"/>
          <p:cNvGraphicFramePr>
            <a:graphicFrameLocks noChangeAspect="1"/>
          </p:cNvGraphicFramePr>
          <p:nvPr>
            <p:extLst/>
          </p:nvPr>
        </p:nvGraphicFramePr>
        <p:xfrm>
          <a:off x="493762" y="1611286"/>
          <a:ext cx="8296275" cy="3752850"/>
        </p:xfrm>
        <a:graphic>
          <a:graphicData uri="http://schemas.openxmlformats.org/presentationml/2006/ole">
            <mc:AlternateContent xmlns:mc="http://schemas.openxmlformats.org/markup-compatibility/2006">
              <mc:Choice xmlns:v="urn:schemas-microsoft-com:vml" Requires="v">
                <p:oleObj spid="_x0000_s28481548" name="Chart" r:id="rId4" imgW="8296386" imgH="3781460" progId="MSGraph.Chart.8">
                  <p:embed followColorScheme="full"/>
                </p:oleObj>
              </mc:Choice>
              <mc:Fallback>
                <p:oleObj name="Chart" r:id="rId4" imgW="8296386" imgH="3781460" progId="MSGraph.Chart.8">
                  <p:embed followColorScheme="full"/>
                  <p:pic>
                    <p:nvPicPr>
                      <p:cNvPr id="0" name=""/>
                      <p:cNvPicPr>
                        <a:picLocks noChangeAspect="1" noChangeArrowheads="1"/>
                      </p:cNvPicPr>
                      <p:nvPr/>
                    </p:nvPicPr>
                    <p:blipFill>
                      <a:blip r:embed="rId5"/>
                      <a:srcRect/>
                      <a:stretch>
                        <a:fillRect/>
                      </a:stretch>
                    </p:blipFill>
                    <p:spPr bwMode="auto">
                      <a:xfrm>
                        <a:off x="493762" y="1611286"/>
                        <a:ext cx="8296275" cy="3752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AutoShape 8"/>
          <p:cNvSpPr>
            <a:spLocks noChangeArrowheads="1"/>
          </p:cNvSpPr>
          <p:nvPr/>
        </p:nvSpPr>
        <p:spPr bwMode="blackWhite">
          <a:xfrm>
            <a:off x="2886597" y="1074711"/>
            <a:ext cx="2624779" cy="1276910"/>
          </a:xfrm>
          <a:prstGeom prst="wedgeRectCallout">
            <a:avLst>
              <a:gd name="adj1" fmla="val 144103"/>
              <a:gd name="adj2" fmla="val 778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Employment Practices</a:t>
            </a:r>
            <a:r>
              <a:rPr lang="en-US" sz="1600" b="1" dirty="0" smtClean="0">
                <a:solidFill>
                  <a:srgbClr val="FFFFFF"/>
                </a:solidFill>
                <a:latin typeface="Arial" charset="0"/>
                <a:cs typeface="Arial" charset="0"/>
              </a:rPr>
              <a:t> rate increases are large than any other line, followed by D&amp;O and Commercial Auto</a:t>
            </a:r>
            <a:endParaRPr lang="en-US" sz="1600" b="1" dirty="0">
              <a:solidFill>
                <a:srgbClr val="FFFFFF"/>
              </a:solidFill>
              <a:latin typeface="Arial" charset="0"/>
              <a:cs typeface="Arial" charset="0"/>
            </a:endParaRPr>
          </a:p>
        </p:txBody>
      </p:sp>
      <p:sp>
        <p:nvSpPr>
          <p:cNvPr id="11" name="Rectangle 4"/>
          <p:cNvSpPr>
            <a:spLocks noChangeArrowheads="1"/>
          </p:cNvSpPr>
          <p:nvPr/>
        </p:nvSpPr>
        <p:spPr bwMode="auto">
          <a:xfrm>
            <a:off x="-3" y="6493407"/>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spTree>
    <p:extLst>
      <p:ext uri="{BB962C8B-B14F-4D97-AF65-F5344CB8AC3E}">
        <p14:creationId xmlns:p14="http://schemas.microsoft.com/office/powerpoint/2010/main" val="12410343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8437"/>
                                        </p:tgtEl>
                                        <p:attrNameLst>
                                          <p:attrName>style.visibility</p:attrName>
                                        </p:attrNameLst>
                                      </p:cBhvr>
                                      <p:to>
                                        <p:strVal val="visible"/>
                                      </p:to>
                                    </p:set>
                                    <p:anim calcmode="lin" valueType="num">
                                      <p:cBhvr>
                                        <p:cTn id="7" dur="500" fill="hold"/>
                                        <p:tgtEl>
                                          <p:spTgt spid="1938437"/>
                                        </p:tgtEl>
                                        <p:attrNameLst>
                                          <p:attrName>ppt_w</p:attrName>
                                        </p:attrNameLst>
                                      </p:cBhvr>
                                      <p:tavLst>
                                        <p:tav tm="0">
                                          <p:val>
                                            <p:fltVal val="0"/>
                                          </p:val>
                                        </p:tav>
                                        <p:tav tm="100000">
                                          <p:val>
                                            <p:strVal val="#ppt_w"/>
                                          </p:val>
                                        </p:tav>
                                      </p:tavLst>
                                    </p:anim>
                                    <p:anim calcmode="lin" valueType="num">
                                      <p:cBhvr>
                                        <p:cTn id="8" dur="500" fill="hold"/>
                                        <p:tgtEl>
                                          <p:spTgt spid="1938437"/>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100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8437" grpId="0" animBg="1"/>
      <p:bldP spid="10" grpId="0" animBg="1"/>
    </p:bldLst>
  </p:timing>
</p:sld>
</file>

<file path=ppt/slides/slide11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1266"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62D471F0-31D6-4C89-A34E-BAC6C48B9C3F}" type="slidenum">
              <a:rPr lang="en-US" altLang="en-US" sz="900"/>
              <a:pPr algn="r">
                <a:lnSpc>
                  <a:spcPct val="85000"/>
                </a:lnSpc>
                <a:spcBef>
                  <a:spcPct val="20000"/>
                </a:spcBef>
                <a:buClrTx/>
                <a:buFontTx/>
                <a:buNone/>
              </a:pPr>
              <a:t>111</a:t>
            </a:fld>
            <a:endParaRPr lang="en-US" altLang="en-US" sz="900"/>
          </a:p>
        </p:txBody>
      </p:sp>
      <p:sp>
        <p:nvSpPr>
          <p:cNvPr id="11267" name="Rectangle 2"/>
          <p:cNvSpPr>
            <a:spLocks noGrp="1" noChangeArrowheads="1"/>
          </p:cNvSpPr>
          <p:nvPr>
            <p:ph type="title" idx="4294967295"/>
          </p:nvPr>
        </p:nvSpPr>
        <p:spPr/>
        <p:txBody>
          <a:bodyPr/>
          <a:lstStyle/>
          <a:p>
            <a:r>
              <a:rPr lang="en-US" sz="3200" dirty="0" smtClean="0"/>
              <a:t>How the Risk Dollar is Spent </a:t>
            </a:r>
            <a:r>
              <a:rPr lang="en-US" sz="2600" dirty="0" smtClean="0"/>
              <a:t/>
            </a:r>
            <a:br>
              <a:rPr lang="en-US" sz="2600" dirty="0" smtClean="0"/>
            </a:br>
            <a:r>
              <a:rPr lang="en-US" sz="2400" i="1" dirty="0" smtClean="0"/>
              <a:t>(U.S. Firms with Revenues Under $1 Bill)</a:t>
            </a:r>
            <a:endParaRPr lang="en-US" altLang="en-US" sz="2600" i="1" dirty="0" smtClean="0">
              <a:latin typeface="Arial" panose="020B0604020202020204" pitchFamily="34" charset="0"/>
            </a:endParaRPr>
          </a:p>
        </p:txBody>
      </p:sp>
      <p:graphicFrame>
        <p:nvGraphicFramePr>
          <p:cNvPr id="9" name="Content Placeholder 6"/>
          <p:cNvGraphicFramePr>
            <a:graphicFrameLocks/>
          </p:cNvGraphicFramePr>
          <p:nvPr>
            <p:extLst/>
          </p:nvPr>
        </p:nvGraphicFramePr>
        <p:xfrm>
          <a:off x="0" y="1282944"/>
          <a:ext cx="9144001" cy="5212079"/>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Straight Connector 4"/>
          <p:cNvCxnSpPr/>
          <p:nvPr/>
        </p:nvCxnSpPr>
        <p:spPr>
          <a:xfrm flipH="1">
            <a:off x="6615953" y="3585882"/>
            <a:ext cx="80682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flipV="1">
            <a:off x="6418729" y="5020235"/>
            <a:ext cx="681318" cy="134471"/>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2384612" y="5387788"/>
            <a:ext cx="519953" cy="14343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855694" y="4222376"/>
            <a:ext cx="528918" cy="3585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86000" y="2913529"/>
            <a:ext cx="430306" cy="89647"/>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1"/>
          <p:cNvSpPr txBox="1"/>
          <p:nvPr/>
        </p:nvSpPr>
        <p:spPr>
          <a:xfrm>
            <a:off x="62717" y="6503771"/>
            <a:ext cx="5451818" cy="38964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dirty="0" smtClean="0">
                <a:latin typeface="Arial" panose="020B0604020202020204" pitchFamily="34" charset="0"/>
                <a:cs typeface="Arial" panose="020B0604020202020204" pitchFamily="34" charset="0"/>
              </a:rPr>
              <a:t>Source</a:t>
            </a:r>
            <a:r>
              <a:rPr lang="en-US" sz="800" dirty="0" smtClean="0"/>
              <a:t>:</a:t>
            </a:r>
            <a:r>
              <a:rPr lang="en-US" dirty="0" smtClean="0">
                <a:latin typeface="Arial" panose="020B0604020202020204" pitchFamily="34" charset="0"/>
                <a:cs typeface="Arial" panose="020B0604020202020204" pitchFamily="34" charset="0"/>
              </a:rPr>
              <a:t> 2015 RIMS Benchmark Survey; Insurance Information Institute.</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0485106"/>
      </p:ext>
    </p:extLst>
  </p:cSld>
  <p:clrMapOvr>
    <a:masterClrMapping/>
  </p:clrMapOvr>
  <p:transition>
    <p:wipe dir="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51529" y="2231967"/>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M&amp;A UPDATE:</a:t>
            </a:r>
            <a:br>
              <a:rPr lang="en-US" sz="3800" dirty="0" smtClean="0">
                <a:solidFill>
                  <a:schemeClr val="bg1"/>
                </a:solidFill>
              </a:rPr>
            </a:br>
            <a:r>
              <a:rPr lang="en-US" sz="3800" i="1" dirty="0" smtClean="0">
                <a:solidFill>
                  <a:schemeClr val="bg1"/>
                </a:solidFill>
              </a:rPr>
              <a:t> A PATH TO GROWTH? </a:t>
            </a:r>
          </a:p>
        </p:txBody>
      </p:sp>
      <p:sp>
        <p:nvSpPr>
          <p:cNvPr id="14336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336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FAF68DA-B98E-484D-9896-A23C0EED5EBE}" type="slidenum">
              <a:rPr lang="en-US" sz="900">
                <a:solidFill>
                  <a:schemeClr val="bg1"/>
                </a:solidFill>
              </a:rPr>
              <a:pPr algn="r" eaLnBrk="0" hangingPunct="0">
                <a:lnSpc>
                  <a:spcPct val="85000"/>
                </a:lnSpc>
                <a:spcBef>
                  <a:spcPct val="20000"/>
                </a:spcBef>
              </a:pPr>
              <a:t>112</a:t>
            </a:fld>
            <a:endParaRPr lang="en-US" sz="900">
              <a:solidFill>
                <a:schemeClr val="bg1"/>
              </a:solidFill>
            </a:endParaRPr>
          </a:p>
        </p:txBody>
      </p:sp>
      <p:pic>
        <p:nvPicPr>
          <p:cNvPr id="143365"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339213" y="4005661"/>
            <a:ext cx="8450825" cy="1754326"/>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Are Capital Accumulation, Drive for Growth and Scale Stimulating M&amp;A Activity?</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112</a:t>
            </a:fld>
            <a:endParaRPr lang="en-US"/>
          </a:p>
        </p:txBody>
      </p:sp>
    </p:spTree>
    <p:extLst>
      <p:ext uri="{BB962C8B-B14F-4D97-AF65-F5344CB8AC3E}">
        <p14:creationId xmlns:p14="http://schemas.microsoft.com/office/powerpoint/2010/main" val="201208519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chemeClr val="bg1"/>
                </a:solidFill>
              </a:rPr>
              <a:t>12/01/09 - 9pm</a:t>
            </a:r>
          </a:p>
        </p:txBody>
      </p:sp>
      <p:sp>
        <p:nvSpPr>
          <p:cNvPr id="58371" name="Rectangle 106"/>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chemeClr val="bg1"/>
                </a:solidFill>
              </a:rPr>
              <a:t>eSlide – P6466 – The Financial Crisis and the Future of the P/C</a:t>
            </a:r>
          </a:p>
        </p:txBody>
      </p:sp>
      <p:sp>
        <p:nvSpPr>
          <p:cNvPr id="5837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A55D3EE-FCDE-48E0-A014-CB608766439D}" type="slidenum">
              <a:rPr lang="en-US" altLang="en-US" smtClean="0"/>
              <a:pPr/>
              <a:t>113</a:t>
            </a:fld>
            <a:endParaRPr lang="en-US" altLang="en-US" smtClean="0"/>
          </a:p>
        </p:txBody>
      </p:sp>
      <p:sp>
        <p:nvSpPr>
          <p:cNvPr id="58373" name="Rectangle 2"/>
          <p:cNvSpPr>
            <a:spLocks noGrp="1" noChangeArrowheads="1"/>
          </p:cNvSpPr>
          <p:nvPr>
            <p:ph type="title"/>
          </p:nvPr>
        </p:nvSpPr>
        <p:spPr/>
        <p:txBody>
          <a:bodyPr/>
          <a:lstStyle/>
          <a:p>
            <a:r>
              <a:rPr lang="en-US" altLang="en-US" sz="2400" dirty="0" smtClean="0">
                <a:latin typeface="Arial" panose="020B0604020202020204" pitchFamily="34" charset="0"/>
              </a:rPr>
              <a:t>U.S. INSURANCE MERGERS AND ACQUISITIONS,</a:t>
            </a:r>
            <a:br>
              <a:rPr lang="en-US" altLang="en-US" sz="2400" dirty="0" smtClean="0">
                <a:latin typeface="Arial" panose="020B0604020202020204" pitchFamily="34" charset="0"/>
              </a:rPr>
            </a:br>
            <a:r>
              <a:rPr lang="en-US" altLang="en-US" sz="2400" dirty="0" smtClean="0">
                <a:latin typeface="Arial" panose="020B0604020202020204" pitchFamily="34" charset="0"/>
              </a:rPr>
              <a:t>P/C SECTOR, 1994-2014 (1)</a:t>
            </a:r>
          </a:p>
        </p:txBody>
      </p:sp>
      <p:graphicFrame>
        <p:nvGraphicFramePr>
          <p:cNvPr id="58374" name="Object 3"/>
          <p:cNvGraphicFramePr>
            <a:graphicFrameLocks noGrp="1"/>
          </p:cNvGraphicFramePr>
          <p:nvPr>
            <p:ph type="chart" idx="4294967295"/>
            <p:extLst/>
          </p:nvPr>
        </p:nvGraphicFramePr>
        <p:xfrm>
          <a:off x="300038" y="1620838"/>
          <a:ext cx="8542337" cy="4513262"/>
        </p:xfrm>
        <a:graphic>
          <a:graphicData uri="http://schemas.openxmlformats.org/presentationml/2006/ole">
            <mc:AlternateContent xmlns:mc="http://schemas.openxmlformats.org/markup-compatibility/2006">
              <mc:Choice xmlns:v="urn:schemas-microsoft-com:vml" Requires="v">
                <p:oleObj spid="_x0000_s28346559" name="Chart" r:id="rId4" imgW="8581836" imgH="4533761" progId="MSGraph.Chart.8">
                  <p:embed followColorScheme="full"/>
                </p:oleObj>
              </mc:Choice>
              <mc:Fallback>
                <p:oleObj name="Chart" r:id="rId4" imgW="8581836" imgH="4533761" progId="MSGraph.Chart.8">
                  <p:embed followColorScheme="full"/>
                  <p:pic>
                    <p:nvPicPr>
                      <p:cNvPr id="0" name=""/>
                      <p:cNvPicPr>
                        <a:picLocks noGrp="1" noChangeArrowheads="1"/>
                      </p:cNvPicPr>
                      <p:nvPr/>
                    </p:nvPicPr>
                    <p:blipFill>
                      <a:blip r:embed="rId5"/>
                      <a:srcRect/>
                      <a:stretch>
                        <a:fillRect/>
                      </a:stretch>
                    </p:blipFill>
                    <p:spPr bwMode="gray">
                      <a:xfrm>
                        <a:off x="300038" y="1620838"/>
                        <a:ext cx="8542337" cy="451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8375" name="Rectangle 4"/>
          <p:cNvSpPr>
            <a:spLocks noChangeArrowheads="1"/>
          </p:cNvSpPr>
          <p:nvPr/>
        </p:nvSpPr>
        <p:spPr bwMode="black">
          <a:xfrm>
            <a:off x="307975" y="1266824"/>
            <a:ext cx="8534400"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defRPr>
            </a:lvl1pPr>
            <a:lvl2pPr marL="742950" indent="-285750" defTabSz="114300">
              <a:defRPr>
                <a:solidFill>
                  <a:schemeClr val="tx1"/>
                </a:solidFill>
                <a:latin typeface="Arial" panose="020B0604020202020204" pitchFamily="34" charset="0"/>
              </a:defRPr>
            </a:lvl2pPr>
            <a:lvl3pPr marL="1143000" indent="-228600" defTabSz="114300">
              <a:defRPr>
                <a:solidFill>
                  <a:schemeClr val="tx1"/>
                </a:solidFill>
                <a:latin typeface="Arial" panose="020B0604020202020204" pitchFamily="34" charset="0"/>
              </a:defRPr>
            </a:lvl3pPr>
            <a:lvl4pPr marL="1600200" indent="-228600" defTabSz="114300">
              <a:defRPr>
                <a:solidFill>
                  <a:schemeClr val="tx1"/>
                </a:solidFill>
                <a:latin typeface="Arial" panose="020B0604020202020204" pitchFamily="34" charset="0"/>
              </a:defRPr>
            </a:lvl4pPr>
            <a:lvl5pPr marL="2057400" indent="-228600" defTabSz="114300">
              <a:defRPr>
                <a:solidFill>
                  <a:schemeClr val="tx1"/>
                </a:solidFill>
                <a:latin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spcBef>
                <a:spcPct val="20000"/>
              </a:spcBef>
            </a:pPr>
            <a:r>
              <a:rPr lang="en-US" altLang="en-US" sz="1600" b="1">
                <a:solidFill>
                  <a:srgbClr val="225A7A"/>
                </a:solidFill>
              </a:rPr>
              <a:t>($ Millions)</a:t>
            </a:r>
          </a:p>
        </p:txBody>
      </p:sp>
      <p:sp>
        <p:nvSpPr>
          <p:cNvPr id="58376" name="Rectangle 5"/>
          <p:cNvSpPr>
            <a:spLocks noChangeArrowheads="1"/>
          </p:cNvSpPr>
          <p:nvPr/>
        </p:nvSpPr>
        <p:spPr bwMode="auto">
          <a:xfrm>
            <a:off x="0" y="6203950"/>
            <a:ext cx="75692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r>
              <a:rPr lang="en-US" altLang="en-US" sz="1100" dirty="0"/>
              <a:t>(1) Includes transactions where a U.S. company was the acquirer and/or the target.</a:t>
            </a:r>
          </a:p>
          <a:p>
            <a:pPr>
              <a:lnSpc>
                <a:spcPct val="85000"/>
              </a:lnSpc>
              <a:spcBef>
                <a:spcPct val="25000"/>
              </a:spcBef>
              <a:buClr>
                <a:schemeClr val="accent2"/>
              </a:buClr>
              <a:buFont typeface="Wingdings" panose="05000000000000000000" pitchFamily="2" charset="2"/>
              <a:buNone/>
            </a:pPr>
            <a:endParaRPr lang="en-US" altLang="en-US" sz="1100" dirty="0"/>
          </a:p>
          <a:p>
            <a:pPr>
              <a:lnSpc>
                <a:spcPct val="85000"/>
              </a:lnSpc>
              <a:spcBef>
                <a:spcPct val="25000"/>
              </a:spcBef>
              <a:buClr>
                <a:schemeClr val="accent2"/>
              </a:buClr>
              <a:buFont typeface="Wingdings" panose="05000000000000000000" pitchFamily="2" charset="2"/>
              <a:buNone/>
            </a:pPr>
            <a:r>
              <a:rPr lang="en-US" altLang="en-US" sz="1100" dirty="0"/>
              <a:t>Source: Conning proprietary database.</a:t>
            </a:r>
          </a:p>
        </p:txBody>
      </p:sp>
      <p:sp>
        <p:nvSpPr>
          <p:cNvPr id="1989639" name="AutoShape 7"/>
          <p:cNvSpPr>
            <a:spLocks noChangeArrowheads="1"/>
          </p:cNvSpPr>
          <p:nvPr/>
        </p:nvSpPr>
        <p:spPr bwMode="blackWhite">
          <a:xfrm>
            <a:off x="5785944" y="1098550"/>
            <a:ext cx="1993599" cy="1501298"/>
          </a:xfrm>
          <a:prstGeom prst="wedgeRectCallout">
            <a:avLst>
              <a:gd name="adj1" fmla="val 43349"/>
              <a:gd name="adj2" fmla="val 15100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sz="1600" b="1" dirty="0">
                <a:solidFill>
                  <a:schemeClr val="bg1"/>
                </a:solidFill>
              </a:rPr>
              <a:t>M&amp;A activity in the P/C sector </a:t>
            </a:r>
            <a:r>
              <a:rPr lang="en-US" sz="1600" b="1" dirty="0" smtClean="0">
                <a:solidFill>
                  <a:schemeClr val="bg1"/>
                </a:solidFill>
              </a:rPr>
              <a:t>was up sharply in 2014 but remains well below </a:t>
            </a:r>
            <a:r>
              <a:rPr lang="en-US" sz="1600" b="1" dirty="0">
                <a:solidFill>
                  <a:schemeClr val="bg1"/>
                </a:solidFill>
              </a:rPr>
              <a:t>pre-crisis </a:t>
            </a:r>
            <a:r>
              <a:rPr lang="en-US" sz="1600" b="1" dirty="0" smtClean="0">
                <a:solidFill>
                  <a:schemeClr val="bg1"/>
                </a:solidFill>
              </a:rPr>
              <a:t>or late 1990s levels.</a:t>
            </a:r>
            <a:endParaRPr lang="en-US" sz="1600" b="1" dirty="0">
              <a:solidFill>
                <a:schemeClr val="bg1"/>
              </a:solidFill>
            </a:endParaRPr>
          </a:p>
        </p:txBody>
      </p:sp>
      <p:sp>
        <p:nvSpPr>
          <p:cNvPr id="10" name="AutoShape 8"/>
          <p:cNvSpPr>
            <a:spLocks noChangeArrowheads="1"/>
          </p:cNvSpPr>
          <p:nvPr/>
        </p:nvSpPr>
        <p:spPr bwMode="blackWhite">
          <a:xfrm>
            <a:off x="3664688" y="1098550"/>
            <a:ext cx="1813035" cy="1379060"/>
          </a:xfrm>
          <a:prstGeom prst="wedgeRectCallout">
            <a:avLst>
              <a:gd name="adj1" fmla="val -74753"/>
              <a:gd name="adj2" fmla="val 2752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smtClean="0">
                <a:solidFill>
                  <a:srgbClr val="FFFFFF"/>
                </a:solidFill>
              </a:rPr>
              <a:t>M&amp;A activity in 2015 will likely reach its highest level since 1998</a:t>
            </a:r>
            <a:endParaRPr lang="en-US" b="1" dirty="0">
              <a:solidFill>
                <a:srgbClr val="FFFFFF"/>
              </a:solidFill>
            </a:endParaRPr>
          </a:p>
        </p:txBody>
      </p:sp>
    </p:spTree>
    <p:extLst>
      <p:ext uri="{BB962C8B-B14F-4D97-AF65-F5344CB8AC3E}">
        <p14:creationId xmlns:p14="http://schemas.microsoft.com/office/powerpoint/2010/main" val="225412879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89639"/>
                                        </p:tgtEl>
                                        <p:attrNameLst>
                                          <p:attrName>style.visibility</p:attrName>
                                        </p:attrNameLst>
                                      </p:cBhvr>
                                      <p:to>
                                        <p:strVal val="visible"/>
                                      </p:to>
                                    </p:set>
                                    <p:animEffect transition="in" filter="wipe(right)">
                                      <p:cBhvr>
                                        <p:cTn id="7" dur="500"/>
                                        <p:tgtEl>
                                          <p:spTgt spid="1989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9639" grpId="0" animBg="1"/>
    </p:bldLst>
  </p:timing>
</p:sld>
</file>

<file path=ppt/slides/slide11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6388" name="Rectangle 4"/>
          <p:cNvSpPr>
            <a:spLocks noChangeArrowheads="1"/>
          </p:cNvSpPr>
          <p:nvPr/>
        </p:nvSpPr>
        <p:spPr bwMode="auto">
          <a:xfrm>
            <a:off x="183312" y="5897247"/>
            <a:ext cx="8640966" cy="770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sz="1100" dirty="0">
              <a:solidFill>
                <a:srgbClr val="000000"/>
              </a:solidFill>
            </a:endParaRPr>
          </a:p>
          <a:p>
            <a:endParaRPr lang="en-US" sz="1100" dirty="0" smtClean="0">
              <a:solidFill>
                <a:srgbClr val="000000"/>
              </a:solidFill>
            </a:endParaRPr>
          </a:p>
          <a:p>
            <a:r>
              <a:rPr lang="en-US" sz="1100" dirty="0" smtClean="0">
                <a:solidFill>
                  <a:srgbClr val="000000"/>
                </a:solidFill>
              </a:rPr>
              <a:t>Update: Alleghany Corp. announced in May 2015 that it is considering the sale of </a:t>
            </a:r>
            <a:r>
              <a:rPr lang="en-US" sz="1100" dirty="0" err="1" smtClean="0">
                <a:solidFill>
                  <a:srgbClr val="000000"/>
                </a:solidFill>
              </a:rPr>
              <a:t>TransAtlantic</a:t>
            </a:r>
            <a:r>
              <a:rPr lang="en-US" sz="1100" dirty="0" smtClean="0">
                <a:solidFill>
                  <a:srgbClr val="000000"/>
                </a:solidFill>
              </a:rPr>
              <a:t> Holding Co. (</a:t>
            </a:r>
            <a:r>
              <a:rPr lang="en-US" sz="1100" dirty="0" err="1" smtClean="0">
                <a:solidFill>
                  <a:srgbClr val="000000"/>
                </a:solidFill>
              </a:rPr>
              <a:t>TransRe</a:t>
            </a:r>
            <a:r>
              <a:rPr lang="en-US" sz="1100" dirty="0" smtClean="0">
                <a:solidFill>
                  <a:srgbClr val="000000"/>
                </a:solidFill>
              </a:rPr>
              <a:t>).</a:t>
            </a:r>
          </a:p>
          <a:p>
            <a:r>
              <a:rPr lang="en-US" sz="1100" dirty="0" smtClean="0">
                <a:solidFill>
                  <a:srgbClr val="000000"/>
                </a:solidFill>
              </a:rPr>
              <a:t>*Source</a:t>
            </a:r>
            <a:r>
              <a:rPr lang="en-US" sz="1100" dirty="0">
                <a:solidFill>
                  <a:srgbClr val="000000"/>
                </a:solidFill>
              </a:rPr>
              <a:t>: </a:t>
            </a:r>
            <a:r>
              <a:rPr lang="en-US" sz="1100" dirty="0" smtClean="0">
                <a:solidFill>
                  <a:srgbClr val="000000"/>
                </a:solidFill>
              </a:rPr>
              <a:t> Conning; Insurance information Institute.</a:t>
            </a:r>
            <a:endParaRPr lang="en-US" sz="1100" dirty="0">
              <a:solidFill>
                <a:srgbClr val="000000"/>
              </a:solidFill>
            </a:endParaRPr>
          </a:p>
        </p:txBody>
      </p:sp>
      <p:sp>
        <p:nvSpPr>
          <p:cNvPr id="21" name="Rectangle 3"/>
          <p:cNvSpPr txBox="1">
            <a:spLocks noChangeArrowheads="1"/>
          </p:cNvSpPr>
          <p:nvPr/>
        </p:nvSpPr>
        <p:spPr bwMode="black">
          <a:xfrm>
            <a:off x="42356" y="-64758"/>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kern="0" dirty="0">
                <a:latin typeface="Arial" panose="020B0604020202020204" pitchFamily="34" charset="0"/>
              </a:rPr>
              <a:t>T</a:t>
            </a:r>
            <a:r>
              <a:rPr lang="en-US" kern="0" dirty="0" smtClean="0">
                <a:latin typeface="Arial" panose="020B0604020202020204" pitchFamily="34" charset="0"/>
              </a:rPr>
              <a:t>op Global P&amp;C M&amp;As in 2014 - YTD 2015</a:t>
            </a:r>
          </a:p>
        </p:txBody>
      </p:sp>
      <p:graphicFrame>
        <p:nvGraphicFramePr>
          <p:cNvPr id="2" name="Table 1"/>
          <p:cNvGraphicFramePr>
            <a:graphicFrameLocks noGrp="1"/>
          </p:cNvGraphicFramePr>
          <p:nvPr>
            <p:extLst>
              <p:ext uri="{D42A27DB-BD31-4B8C-83A1-F6EECF244321}">
                <p14:modId xmlns:p14="http://schemas.microsoft.com/office/powerpoint/2010/main" val="1860864445"/>
              </p:ext>
            </p:extLst>
          </p:nvPr>
        </p:nvGraphicFramePr>
        <p:xfrm>
          <a:off x="451326" y="1078242"/>
          <a:ext cx="8216845" cy="5140643"/>
        </p:xfrm>
        <a:graphic>
          <a:graphicData uri="http://schemas.openxmlformats.org/drawingml/2006/table">
            <a:tbl>
              <a:tblPr>
                <a:tableStyleId>{5C22544A-7EE6-4342-B048-85BDC9FD1C3A}</a:tableStyleId>
              </a:tblPr>
              <a:tblGrid>
                <a:gridCol w="2795080"/>
                <a:gridCol w="3609833"/>
                <a:gridCol w="1811932"/>
              </a:tblGrid>
              <a:tr h="184150">
                <a:tc>
                  <a:txBody>
                    <a:bodyPr/>
                    <a:lstStyle/>
                    <a:p>
                      <a:pPr algn="l" fontAlgn="b"/>
                      <a:r>
                        <a:rPr lang="en-US" sz="1400" b="1" u="none" strike="noStrike" dirty="0" smtClean="0">
                          <a:solidFill>
                            <a:schemeClr val="bg1"/>
                          </a:solidFill>
                          <a:effectLst/>
                        </a:rPr>
                        <a:t>Acquirer</a:t>
                      </a:r>
                      <a:endParaRPr lang="en-US" sz="1400" b="1" i="0" u="none" strike="noStrike" dirty="0">
                        <a:solidFill>
                          <a:schemeClr val="bg1"/>
                        </a:solidFill>
                        <a:effectLst/>
                        <a:latin typeface="Calibri" panose="020F0502020204030204" pitchFamily="34" charset="0"/>
                      </a:endParaRPr>
                    </a:p>
                  </a:txBody>
                  <a:tcPr marL="6350" marR="6350" marT="6350" marB="0" anchor="b">
                    <a:solidFill>
                      <a:srgbClr val="225A7A"/>
                    </a:solidFill>
                  </a:tcPr>
                </a:tc>
                <a:tc>
                  <a:txBody>
                    <a:bodyPr/>
                    <a:lstStyle/>
                    <a:p>
                      <a:pPr algn="l" fontAlgn="b"/>
                      <a:r>
                        <a:rPr lang="en-US" sz="1400" b="1" u="none" strike="noStrike" dirty="0">
                          <a:solidFill>
                            <a:schemeClr val="bg1"/>
                          </a:solidFill>
                          <a:effectLst/>
                        </a:rPr>
                        <a:t>Target</a:t>
                      </a:r>
                      <a:endParaRPr lang="en-US" sz="1400" b="1" i="0" u="none" strike="noStrike" dirty="0">
                        <a:solidFill>
                          <a:schemeClr val="bg1"/>
                        </a:solidFill>
                        <a:effectLst/>
                        <a:latin typeface="Calibri" panose="020F0502020204030204" pitchFamily="34" charset="0"/>
                      </a:endParaRPr>
                    </a:p>
                  </a:txBody>
                  <a:tcPr marL="6350" marR="6350" marT="6350" marB="0" anchor="b">
                    <a:solidFill>
                      <a:srgbClr val="225A7A"/>
                    </a:solidFill>
                  </a:tcPr>
                </a:tc>
                <a:tc>
                  <a:txBody>
                    <a:bodyPr/>
                    <a:lstStyle/>
                    <a:p>
                      <a:pPr algn="r" fontAlgn="b"/>
                      <a:r>
                        <a:rPr lang="en-US" sz="1400" b="1" u="none" strike="noStrike" dirty="0" smtClean="0">
                          <a:solidFill>
                            <a:schemeClr val="bg1"/>
                          </a:solidFill>
                          <a:effectLst/>
                        </a:rPr>
                        <a:t>Transaction</a:t>
                      </a:r>
                    </a:p>
                    <a:p>
                      <a:pPr algn="r" fontAlgn="b"/>
                      <a:r>
                        <a:rPr lang="en-US" sz="1400" b="1" u="none" strike="noStrike" dirty="0" smtClean="0">
                          <a:solidFill>
                            <a:schemeClr val="bg1"/>
                          </a:solidFill>
                          <a:effectLst/>
                        </a:rPr>
                        <a:t>Value</a:t>
                      </a:r>
                      <a:endParaRPr lang="en-US" sz="1400" b="1" i="0" u="none" strike="noStrike" dirty="0">
                        <a:solidFill>
                          <a:schemeClr val="bg1"/>
                        </a:solidFill>
                        <a:effectLst/>
                        <a:latin typeface="Calibri" panose="020F0502020204030204" pitchFamily="34" charset="0"/>
                      </a:endParaRPr>
                    </a:p>
                  </a:txBody>
                  <a:tcPr marL="6350" marR="6350" marT="6350" marB="0" anchor="b">
                    <a:solidFill>
                      <a:srgbClr val="225A7A"/>
                    </a:solidFill>
                  </a:tcPr>
                </a:tc>
              </a:tr>
              <a:tr h="184150">
                <a:tc>
                  <a:txBody>
                    <a:bodyPr/>
                    <a:lstStyle/>
                    <a:p>
                      <a:pPr algn="l" fontAlgn="b">
                        <a:lnSpc>
                          <a:spcPct val="150000"/>
                        </a:lnSpc>
                      </a:pPr>
                      <a:r>
                        <a:rPr lang="en-US" sz="1400" b="1" i="0" u="none" strike="noStrike" dirty="0" smtClean="0">
                          <a:solidFill>
                            <a:srgbClr val="FF0000"/>
                          </a:solidFill>
                          <a:effectLst/>
                          <a:latin typeface="Calibri" panose="020F0502020204030204" pitchFamily="34" charset="0"/>
                        </a:rPr>
                        <a:t>ACE (Switzerland)</a:t>
                      </a:r>
                      <a:endParaRPr lang="en-US" sz="1400" b="1" i="0" u="none" strike="noStrike" dirty="0">
                        <a:solidFill>
                          <a:srgbClr val="FF0000"/>
                        </a:solidFill>
                        <a:effectLst/>
                        <a:latin typeface="Calibri" panose="020F0502020204030204" pitchFamily="34" charset="0"/>
                      </a:endParaRPr>
                    </a:p>
                  </a:txBody>
                  <a:tcPr marL="6350" marR="6350" marT="6350" marB="0" anchor="b"/>
                </a:tc>
                <a:tc>
                  <a:txBody>
                    <a:bodyPr/>
                    <a:lstStyle/>
                    <a:p>
                      <a:pPr algn="l" fontAlgn="b">
                        <a:lnSpc>
                          <a:spcPct val="150000"/>
                        </a:lnSpc>
                      </a:pPr>
                      <a:r>
                        <a:rPr lang="en-US" sz="1400" b="1" i="0" u="none" strike="noStrike" dirty="0" smtClean="0">
                          <a:solidFill>
                            <a:srgbClr val="FF0000"/>
                          </a:solidFill>
                          <a:effectLst/>
                          <a:latin typeface="Calibri" panose="020F0502020204030204" pitchFamily="34" charset="0"/>
                        </a:rPr>
                        <a:t>Chubb (US)</a:t>
                      </a:r>
                      <a:endParaRPr lang="en-US" sz="1400" b="1" i="0" u="none" strike="noStrike" dirty="0">
                        <a:solidFill>
                          <a:srgbClr val="FF0000"/>
                        </a:solidFill>
                        <a:effectLst/>
                        <a:latin typeface="Calibri" panose="020F0502020204030204" pitchFamily="34" charset="0"/>
                      </a:endParaRPr>
                    </a:p>
                  </a:txBody>
                  <a:tcPr marL="6350" marR="6350" marT="6350" marB="0" anchor="b"/>
                </a:tc>
                <a:tc>
                  <a:txBody>
                    <a:bodyPr/>
                    <a:lstStyle/>
                    <a:p>
                      <a:pPr algn="r" fontAlgn="b">
                        <a:lnSpc>
                          <a:spcPct val="150000"/>
                        </a:lnSpc>
                      </a:pPr>
                      <a:r>
                        <a:rPr lang="en-US" sz="1400" b="1" i="0" u="none" strike="noStrike" dirty="0" smtClean="0">
                          <a:solidFill>
                            <a:srgbClr val="FF0000"/>
                          </a:solidFill>
                          <a:effectLst/>
                          <a:latin typeface="Calibri" panose="020F0502020204030204" pitchFamily="34" charset="0"/>
                        </a:rPr>
                        <a:t>$28,300</a:t>
                      </a:r>
                      <a:endParaRPr lang="en-US" sz="1400" b="1" i="0" u="none" strike="noStrike" dirty="0">
                        <a:solidFill>
                          <a:srgbClr val="FF0000"/>
                        </a:solidFill>
                        <a:effectLst/>
                        <a:latin typeface="Calibri" panose="020F0502020204030204" pitchFamily="34" charset="0"/>
                      </a:endParaRPr>
                    </a:p>
                  </a:txBody>
                  <a:tcPr marL="6350" marR="6350" marT="6350" marB="0" anchor="b"/>
                </a:tc>
              </a:tr>
              <a:tr h="184150">
                <a:tc>
                  <a:txBody>
                    <a:bodyPr/>
                    <a:lstStyle/>
                    <a:p>
                      <a:pPr algn="l" fontAlgn="b">
                        <a:lnSpc>
                          <a:spcPct val="150000"/>
                        </a:lnSpc>
                      </a:pPr>
                      <a:r>
                        <a:rPr lang="en-US" sz="1100" b="0" i="0" u="none" strike="noStrike" dirty="0" err="1" smtClean="0">
                          <a:solidFill>
                            <a:srgbClr val="000000"/>
                          </a:solidFill>
                          <a:effectLst/>
                          <a:latin typeface="+mn-lt"/>
                        </a:rPr>
                        <a:t>Exor</a:t>
                      </a:r>
                      <a:r>
                        <a:rPr lang="en-US" sz="1100" b="0" i="0" u="none" strike="noStrike" dirty="0" smtClean="0">
                          <a:solidFill>
                            <a:srgbClr val="000000"/>
                          </a:solidFill>
                          <a:effectLst/>
                          <a:latin typeface="+mn-lt"/>
                        </a:rPr>
                        <a:t> (Italy)</a:t>
                      </a:r>
                      <a:endParaRPr lang="en-US" sz="1100" b="0" i="0" u="none" strike="noStrike" dirty="0">
                        <a:solidFill>
                          <a:srgbClr val="000000"/>
                        </a:solidFill>
                        <a:effectLst/>
                        <a:latin typeface="+mn-lt"/>
                      </a:endParaRPr>
                    </a:p>
                  </a:txBody>
                  <a:tcPr marL="6350" marR="6350" marT="6350" marB="0" anchor="b"/>
                </a:tc>
                <a:tc>
                  <a:txBody>
                    <a:bodyPr/>
                    <a:lstStyle/>
                    <a:p>
                      <a:pPr marL="0" marR="0" indent="0" algn="l" defTabSz="914400" eaLnBrk="1" fontAlgn="b" latinLnBrk="0" hangingPunct="1">
                        <a:lnSpc>
                          <a:spcPct val="150000"/>
                        </a:lnSpc>
                        <a:spcBef>
                          <a:spcPts val="0"/>
                        </a:spcBef>
                        <a:spcAft>
                          <a:spcPts val="0"/>
                        </a:spcAft>
                        <a:buClrTx/>
                        <a:buSzTx/>
                        <a:buFontTx/>
                        <a:buNone/>
                        <a:tabLst/>
                        <a:defRPr/>
                      </a:pPr>
                      <a:r>
                        <a:rPr lang="en-US" sz="1100" u="none" strike="noStrike" dirty="0" smtClean="0">
                          <a:effectLst/>
                        </a:rPr>
                        <a:t>PartnerRe Ltd. (Bermuda)</a:t>
                      </a:r>
                      <a:endParaRPr lang="en-US" sz="1100" b="0" i="0" u="none" strike="noStrike" dirty="0" smtClean="0">
                        <a:solidFill>
                          <a:srgbClr val="000000"/>
                        </a:solidFill>
                        <a:effectLst/>
                        <a:latin typeface="Calibri" panose="020F0502020204030204" pitchFamily="34" charset="0"/>
                      </a:endParaRPr>
                    </a:p>
                  </a:txBody>
                  <a:tcPr marL="6350" marR="6350" marT="6350" marB="0" anchor="b"/>
                </a:tc>
                <a:tc>
                  <a:txBody>
                    <a:bodyPr/>
                    <a:lstStyle/>
                    <a:p>
                      <a:pPr algn="r" fontAlgn="b">
                        <a:lnSpc>
                          <a:spcPct val="150000"/>
                        </a:lnSpc>
                      </a:pPr>
                      <a:r>
                        <a:rPr lang="en-US" sz="1100" u="none" strike="noStrike" dirty="0" smtClean="0">
                          <a:effectLst/>
                        </a:rPr>
                        <a:t>$6,900</a:t>
                      </a:r>
                      <a:endParaRPr lang="en-US" sz="1100" b="0" i="0" u="none" strike="noStrike" dirty="0">
                        <a:solidFill>
                          <a:srgbClr val="000000"/>
                        </a:solidFill>
                        <a:effectLst/>
                        <a:latin typeface="Calibri" panose="020F0502020204030204" pitchFamily="34" charset="0"/>
                      </a:endParaRPr>
                    </a:p>
                  </a:txBody>
                  <a:tcPr marL="6350" marR="6350" marT="6350" marB="0" anchor="b"/>
                </a:tc>
              </a:tr>
              <a:tr h="184150">
                <a:tc>
                  <a:txBody>
                    <a:bodyPr/>
                    <a:lstStyle/>
                    <a:p>
                      <a:pPr algn="l" fontAlgn="b">
                        <a:lnSpc>
                          <a:spcPct val="150000"/>
                        </a:lnSpc>
                      </a:pPr>
                      <a:r>
                        <a:rPr lang="en-US" sz="1400" b="0" i="0" u="none" strike="noStrike" dirty="0" smtClean="0">
                          <a:solidFill>
                            <a:srgbClr val="000000"/>
                          </a:solidFill>
                          <a:effectLst/>
                          <a:latin typeface="Calibri" panose="020F0502020204030204" pitchFamily="34" charset="0"/>
                        </a:rPr>
                        <a:t>Zurich</a:t>
                      </a:r>
                      <a:r>
                        <a:rPr lang="en-US" sz="1400" b="0" i="0" u="none" strike="noStrike" baseline="0" dirty="0" smtClean="0">
                          <a:solidFill>
                            <a:srgbClr val="000000"/>
                          </a:solidFill>
                          <a:effectLst/>
                          <a:latin typeface="Calibri" panose="020F0502020204030204" pitchFamily="34" charset="0"/>
                        </a:rPr>
                        <a:t> (Switzerland)</a:t>
                      </a:r>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lnSpc>
                          <a:spcPct val="150000"/>
                        </a:lnSpc>
                      </a:pPr>
                      <a:r>
                        <a:rPr lang="en-US" sz="1400" b="0" i="0" u="none" strike="noStrike" dirty="0" smtClean="0">
                          <a:solidFill>
                            <a:srgbClr val="000000"/>
                          </a:solidFill>
                          <a:effectLst/>
                          <a:latin typeface="Calibri" panose="020F0502020204030204" pitchFamily="34" charset="0"/>
                        </a:rPr>
                        <a:t>RSA (UK)</a:t>
                      </a:r>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lnSpc>
                          <a:spcPct val="150000"/>
                        </a:lnSpc>
                      </a:pPr>
                      <a:r>
                        <a:rPr lang="en-US" sz="1400" b="0" i="0" u="none" strike="noStrike" dirty="0" smtClean="0">
                          <a:solidFill>
                            <a:srgbClr val="000000"/>
                          </a:solidFill>
                          <a:effectLst/>
                          <a:latin typeface="Calibri" panose="020F0502020204030204" pitchFamily="34" charset="0"/>
                        </a:rPr>
                        <a:t>8,000</a:t>
                      </a:r>
                      <a:endParaRPr lang="en-US" sz="1400" b="0" i="0" u="none" strike="noStrike" dirty="0">
                        <a:solidFill>
                          <a:srgbClr val="000000"/>
                        </a:solidFill>
                        <a:effectLst/>
                        <a:latin typeface="Calibri" panose="020F0502020204030204" pitchFamily="34" charset="0"/>
                      </a:endParaRPr>
                    </a:p>
                  </a:txBody>
                  <a:tcPr marL="6350" marR="6350" marT="6350" marB="0" anchor="b"/>
                </a:tc>
              </a:tr>
              <a:tr h="184150">
                <a:tc>
                  <a:txBody>
                    <a:bodyPr/>
                    <a:lstStyle/>
                    <a:p>
                      <a:pPr algn="l" fontAlgn="b">
                        <a:lnSpc>
                          <a:spcPct val="150000"/>
                        </a:lnSpc>
                      </a:pPr>
                      <a:r>
                        <a:rPr lang="en-US" sz="1100" u="none" strike="noStrike" dirty="0">
                          <a:effectLst/>
                        </a:rPr>
                        <a:t>XL Group plc (Ireland)</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lnSpc>
                          <a:spcPct val="150000"/>
                        </a:lnSpc>
                      </a:pPr>
                      <a:r>
                        <a:rPr lang="en-US" sz="1100" u="none" strike="noStrike" dirty="0">
                          <a:effectLst/>
                        </a:rPr>
                        <a:t>Catlin Group Ltd. (Bermuda)</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lnSpc>
                          <a:spcPct val="150000"/>
                        </a:lnSpc>
                      </a:pPr>
                      <a:r>
                        <a:rPr lang="en-US" sz="1100" u="none" strike="noStrike" dirty="0">
                          <a:effectLst/>
                        </a:rPr>
                        <a:t>4,200</a:t>
                      </a:r>
                      <a:endParaRPr lang="en-US" sz="1100" b="0" i="0" u="none" strike="noStrike" dirty="0">
                        <a:solidFill>
                          <a:srgbClr val="000000"/>
                        </a:solidFill>
                        <a:effectLst/>
                        <a:latin typeface="Calibri" panose="020F0502020204030204" pitchFamily="34" charset="0"/>
                      </a:endParaRPr>
                    </a:p>
                  </a:txBody>
                  <a:tcPr marL="6350" marR="6350" marT="6350" marB="0" anchor="b"/>
                </a:tc>
              </a:tr>
              <a:tr h="184150">
                <a:tc>
                  <a:txBody>
                    <a:bodyPr/>
                    <a:lstStyle/>
                    <a:p>
                      <a:pPr algn="l" fontAlgn="b">
                        <a:lnSpc>
                          <a:spcPct val="150000"/>
                        </a:lnSpc>
                      </a:pPr>
                      <a:r>
                        <a:rPr lang="en-US" sz="1100" u="none" strike="noStrike" dirty="0" err="1">
                          <a:effectLst/>
                        </a:rPr>
                        <a:t>RenaissanceRe</a:t>
                      </a:r>
                      <a:r>
                        <a:rPr lang="en-US" sz="1100" u="none" strike="noStrike" dirty="0">
                          <a:effectLst/>
                        </a:rPr>
                        <a:t> Holdings Ltd. (Bermuda)</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lnSpc>
                          <a:spcPct val="150000"/>
                        </a:lnSpc>
                      </a:pPr>
                      <a:r>
                        <a:rPr lang="en-US" sz="1100" u="none" strike="noStrike" dirty="0">
                          <a:effectLst/>
                        </a:rPr>
                        <a:t>Platinum Underwriters Holdings Ltd. (Bermuda)</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lnSpc>
                          <a:spcPct val="150000"/>
                        </a:lnSpc>
                      </a:pPr>
                      <a:r>
                        <a:rPr lang="en-US" sz="1100" u="none" strike="noStrike">
                          <a:effectLst/>
                        </a:rPr>
                        <a:t>1,900</a:t>
                      </a:r>
                      <a:endParaRPr lang="en-US" sz="1100" b="0" i="0" u="none" strike="noStrike">
                        <a:solidFill>
                          <a:srgbClr val="000000"/>
                        </a:solidFill>
                        <a:effectLst/>
                        <a:latin typeface="Calibri" panose="020F0502020204030204" pitchFamily="34" charset="0"/>
                      </a:endParaRPr>
                    </a:p>
                  </a:txBody>
                  <a:tcPr marL="6350" marR="6350" marT="6350" marB="0" anchor="b"/>
                </a:tc>
              </a:tr>
              <a:tr h="184150">
                <a:tc>
                  <a:txBody>
                    <a:bodyPr/>
                    <a:lstStyle/>
                    <a:p>
                      <a:pPr algn="l" fontAlgn="b">
                        <a:lnSpc>
                          <a:spcPct val="150000"/>
                        </a:lnSpc>
                      </a:pPr>
                      <a:r>
                        <a:rPr lang="en-US" sz="1100" u="none" strike="noStrike" dirty="0">
                          <a:effectLst/>
                        </a:rPr>
                        <a:t>Fairfax Financial Holdings Ltd. (Canada)</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lnSpc>
                          <a:spcPct val="150000"/>
                        </a:lnSpc>
                      </a:pPr>
                      <a:r>
                        <a:rPr lang="en-US" sz="1100" u="none" strike="noStrike" dirty="0">
                          <a:effectLst/>
                        </a:rPr>
                        <a:t>Brit Insurance Holdings NV (Netherlands)</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lnSpc>
                          <a:spcPct val="150000"/>
                        </a:lnSpc>
                      </a:pPr>
                      <a:r>
                        <a:rPr lang="en-US" sz="1100" u="none" strike="noStrike">
                          <a:effectLst/>
                        </a:rPr>
                        <a:t>1,880</a:t>
                      </a:r>
                      <a:endParaRPr lang="en-US" sz="1100" b="0" i="0" u="none" strike="noStrike">
                        <a:solidFill>
                          <a:srgbClr val="000000"/>
                        </a:solidFill>
                        <a:effectLst/>
                        <a:latin typeface="Calibri" panose="020F0502020204030204" pitchFamily="34" charset="0"/>
                      </a:endParaRPr>
                    </a:p>
                  </a:txBody>
                  <a:tcPr marL="6350" marR="6350" marT="6350" marB="0" anchor="b"/>
                </a:tc>
              </a:tr>
              <a:tr h="368300">
                <a:tc>
                  <a:txBody>
                    <a:bodyPr/>
                    <a:lstStyle/>
                    <a:p>
                      <a:pPr algn="l" fontAlgn="b">
                        <a:lnSpc>
                          <a:spcPct val="150000"/>
                        </a:lnSpc>
                      </a:pPr>
                      <a:r>
                        <a:rPr lang="en-US" sz="1100" u="none" strike="noStrike" dirty="0">
                          <a:effectLst/>
                        </a:rPr>
                        <a:t>Desjardins Financial Corp. (Canada)</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lnSpc>
                          <a:spcPct val="150000"/>
                        </a:lnSpc>
                      </a:pPr>
                      <a:r>
                        <a:rPr lang="en-US" sz="1100" u="none" strike="noStrike" dirty="0">
                          <a:effectLst/>
                        </a:rPr>
                        <a:t>State Farm's property/casualty and life insurance operations in Canada (Canada)</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lnSpc>
                          <a:spcPct val="150000"/>
                        </a:lnSpc>
                      </a:pPr>
                      <a:r>
                        <a:rPr lang="en-US" sz="1100" u="none" strike="noStrike">
                          <a:effectLst/>
                        </a:rPr>
                        <a:t>1,500</a:t>
                      </a:r>
                      <a:endParaRPr lang="en-US" sz="1100" b="0" i="0" u="none" strike="noStrike">
                        <a:solidFill>
                          <a:srgbClr val="000000"/>
                        </a:solidFill>
                        <a:effectLst/>
                        <a:latin typeface="Calibri" panose="020F0502020204030204" pitchFamily="34" charset="0"/>
                      </a:endParaRPr>
                    </a:p>
                  </a:txBody>
                  <a:tcPr marL="6350" marR="6350" marT="6350" marB="0" anchor="b"/>
                </a:tc>
              </a:tr>
              <a:tr h="184150">
                <a:tc>
                  <a:txBody>
                    <a:bodyPr/>
                    <a:lstStyle/>
                    <a:p>
                      <a:pPr algn="l" fontAlgn="b">
                        <a:lnSpc>
                          <a:spcPct val="150000"/>
                        </a:lnSpc>
                      </a:pPr>
                      <a:r>
                        <a:rPr lang="en-US" sz="1100" u="none" strike="noStrike" dirty="0">
                          <a:effectLst/>
                        </a:rPr>
                        <a:t>TPG Capital LP</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lnSpc>
                          <a:spcPct val="150000"/>
                        </a:lnSpc>
                      </a:pPr>
                      <a:r>
                        <a:rPr lang="en-US" sz="1100" u="none" strike="noStrike" dirty="0">
                          <a:effectLst/>
                        </a:rPr>
                        <a:t>The Warranty Group, Inc. (Canada)</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lnSpc>
                          <a:spcPct val="150000"/>
                        </a:lnSpc>
                      </a:pPr>
                      <a:r>
                        <a:rPr lang="en-US" sz="1100" u="none" strike="noStrike">
                          <a:effectLst/>
                        </a:rPr>
                        <a:t>1,500</a:t>
                      </a:r>
                      <a:endParaRPr lang="en-US" sz="1100" b="0" i="0" u="none" strike="noStrike">
                        <a:solidFill>
                          <a:srgbClr val="000000"/>
                        </a:solidFill>
                        <a:effectLst/>
                        <a:latin typeface="Calibri" panose="020F0502020204030204" pitchFamily="34" charset="0"/>
                      </a:endParaRPr>
                    </a:p>
                  </a:txBody>
                  <a:tcPr marL="6350" marR="6350" marT="6350" marB="0" anchor="b"/>
                </a:tc>
              </a:tr>
              <a:tr h="184150">
                <a:tc>
                  <a:txBody>
                    <a:bodyPr/>
                    <a:lstStyle/>
                    <a:p>
                      <a:pPr algn="l" fontAlgn="b">
                        <a:lnSpc>
                          <a:spcPct val="150000"/>
                        </a:lnSpc>
                      </a:pPr>
                      <a:r>
                        <a:rPr lang="en-US" sz="1100" u="none" strike="noStrike" dirty="0" err="1">
                          <a:effectLst/>
                        </a:rPr>
                        <a:t>Fosun</a:t>
                      </a:r>
                      <a:r>
                        <a:rPr lang="en-US" sz="1100" u="none" strike="noStrike" dirty="0">
                          <a:effectLst/>
                        </a:rPr>
                        <a:t> International Ltd. (China)</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lnSpc>
                          <a:spcPct val="150000"/>
                        </a:lnSpc>
                      </a:pPr>
                      <a:r>
                        <a:rPr lang="pt-BR" sz="1100" u="none" strike="noStrike" dirty="0">
                          <a:effectLst/>
                        </a:rPr>
                        <a:t>Caixa Seguros e Saude SGPA SA (Portugal)</a:t>
                      </a:r>
                      <a:endParaRPr lang="pt-BR"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lnSpc>
                          <a:spcPct val="150000"/>
                        </a:lnSpc>
                      </a:pPr>
                      <a:r>
                        <a:rPr lang="en-US" sz="1100" u="none" strike="noStrike">
                          <a:effectLst/>
                        </a:rPr>
                        <a:t>1,360</a:t>
                      </a:r>
                      <a:endParaRPr lang="en-US" sz="1100" b="0" i="0" u="none" strike="noStrike">
                        <a:solidFill>
                          <a:srgbClr val="000000"/>
                        </a:solidFill>
                        <a:effectLst/>
                        <a:latin typeface="Calibri" panose="020F0502020204030204" pitchFamily="34" charset="0"/>
                      </a:endParaRPr>
                    </a:p>
                  </a:txBody>
                  <a:tcPr marL="6350" marR="6350" marT="6350" marB="0" anchor="b"/>
                </a:tc>
              </a:tr>
              <a:tr h="184150">
                <a:tc>
                  <a:txBody>
                    <a:bodyPr/>
                    <a:lstStyle/>
                    <a:p>
                      <a:pPr algn="l" fontAlgn="b">
                        <a:lnSpc>
                          <a:spcPct val="150000"/>
                        </a:lnSpc>
                      </a:pPr>
                      <a:r>
                        <a:rPr lang="en-US" sz="1100" u="none" strike="noStrike" dirty="0">
                          <a:effectLst/>
                        </a:rPr>
                        <a:t>Progressive Corp.</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lnSpc>
                          <a:spcPct val="150000"/>
                        </a:lnSpc>
                      </a:pPr>
                      <a:r>
                        <a:rPr lang="en-US" sz="1100" u="none" strike="noStrike" dirty="0">
                          <a:effectLst/>
                        </a:rPr>
                        <a:t>ARX Holding Corp.</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lnSpc>
                          <a:spcPct val="150000"/>
                        </a:lnSpc>
                      </a:pPr>
                      <a:r>
                        <a:rPr lang="en-US" sz="1100" u="none" strike="noStrike">
                          <a:effectLst/>
                        </a:rPr>
                        <a:t>875</a:t>
                      </a:r>
                      <a:endParaRPr lang="en-US" sz="1100" b="0" i="0" u="none" strike="noStrike">
                        <a:solidFill>
                          <a:srgbClr val="000000"/>
                        </a:solidFill>
                        <a:effectLst/>
                        <a:latin typeface="Calibri" panose="020F0502020204030204" pitchFamily="34" charset="0"/>
                      </a:endParaRPr>
                    </a:p>
                  </a:txBody>
                  <a:tcPr marL="6350" marR="6350" marT="6350" marB="0" anchor="b"/>
                </a:tc>
              </a:tr>
              <a:tr h="184150">
                <a:tc>
                  <a:txBody>
                    <a:bodyPr/>
                    <a:lstStyle/>
                    <a:p>
                      <a:pPr algn="l" fontAlgn="b">
                        <a:lnSpc>
                          <a:spcPct val="150000"/>
                        </a:lnSpc>
                      </a:pPr>
                      <a:r>
                        <a:rPr lang="en-US" sz="1100" u="none" strike="noStrike" dirty="0">
                          <a:effectLst/>
                        </a:rPr>
                        <a:t>Assured Guaranty Ltd. (Bermuda)</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lnSpc>
                          <a:spcPct val="150000"/>
                        </a:lnSpc>
                      </a:pPr>
                      <a:r>
                        <a:rPr lang="en-US" sz="1100" u="none" strike="noStrike" dirty="0">
                          <a:effectLst/>
                        </a:rPr>
                        <a:t>Radian Asset Assurance, Inc.</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lnSpc>
                          <a:spcPct val="150000"/>
                        </a:lnSpc>
                      </a:pPr>
                      <a:r>
                        <a:rPr lang="en-US" sz="1100" u="none" strike="noStrike">
                          <a:effectLst/>
                        </a:rPr>
                        <a:t>810</a:t>
                      </a:r>
                      <a:endParaRPr lang="en-US" sz="1100" b="0" i="0" u="none" strike="noStrike">
                        <a:solidFill>
                          <a:srgbClr val="000000"/>
                        </a:solidFill>
                        <a:effectLst/>
                        <a:latin typeface="Calibri" panose="020F0502020204030204" pitchFamily="34" charset="0"/>
                      </a:endParaRPr>
                    </a:p>
                  </a:txBody>
                  <a:tcPr marL="6350" marR="6350" marT="6350" marB="0" anchor="b"/>
                </a:tc>
              </a:tr>
              <a:tr h="368300">
                <a:tc>
                  <a:txBody>
                    <a:bodyPr/>
                    <a:lstStyle/>
                    <a:p>
                      <a:pPr algn="l" fontAlgn="b">
                        <a:lnSpc>
                          <a:spcPct val="150000"/>
                        </a:lnSpc>
                      </a:pPr>
                      <a:r>
                        <a:rPr lang="en-US" sz="1100" u="none" strike="noStrike" dirty="0" err="1">
                          <a:effectLst/>
                        </a:rPr>
                        <a:t>Mapfre</a:t>
                      </a:r>
                      <a:r>
                        <a:rPr lang="en-US" sz="1100" u="none" strike="noStrike" dirty="0">
                          <a:effectLst/>
                        </a:rPr>
                        <a:t> S.A. (Spain)</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lnSpc>
                          <a:spcPct val="150000"/>
                        </a:lnSpc>
                      </a:pPr>
                      <a:r>
                        <a:rPr lang="en-US" sz="1100" u="none" strike="noStrike" dirty="0">
                          <a:effectLst/>
                        </a:rPr>
                        <a:t>German and </a:t>
                      </a:r>
                      <a:r>
                        <a:rPr lang="en-US" sz="1100" u="none" strike="noStrike" dirty="0" err="1">
                          <a:effectLst/>
                        </a:rPr>
                        <a:t>Italina</a:t>
                      </a:r>
                      <a:r>
                        <a:rPr lang="en-US" sz="1100" u="none" strike="noStrike" dirty="0">
                          <a:effectLst/>
                        </a:rPr>
                        <a:t> operations of Direct Line Insurance Group plc (Germany/Italy)</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lnSpc>
                          <a:spcPct val="150000"/>
                        </a:lnSpc>
                      </a:pPr>
                      <a:r>
                        <a:rPr lang="en-US" sz="1100" u="none" strike="noStrike">
                          <a:effectLst/>
                        </a:rPr>
                        <a:t>701</a:t>
                      </a:r>
                      <a:endParaRPr lang="en-US" sz="1100" b="0" i="0" u="none" strike="noStrike">
                        <a:solidFill>
                          <a:srgbClr val="000000"/>
                        </a:solidFill>
                        <a:effectLst/>
                        <a:latin typeface="Calibri" panose="020F0502020204030204" pitchFamily="34" charset="0"/>
                      </a:endParaRPr>
                    </a:p>
                  </a:txBody>
                  <a:tcPr marL="6350" marR="6350" marT="6350" marB="0" anchor="b"/>
                </a:tc>
              </a:tr>
              <a:tr h="184150">
                <a:tc>
                  <a:txBody>
                    <a:bodyPr/>
                    <a:lstStyle/>
                    <a:p>
                      <a:pPr algn="l" fontAlgn="b">
                        <a:lnSpc>
                          <a:spcPct val="150000"/>
                        </a:lnSpc>
                      </a:pPr>
                      <a:r>
                        <a:rPr lang="en-US" sz="1100" u="none" strike="noStrike" dirty="0" err="1">
                          <a:effectLst/>
                        </a:rPr>
                        <a:t>Validus</a:t>
                      </a:r>
                      <a:r>
                        <a:rPr lang="en-US" sz="1100" u="none" strike="noStrike" dirty="0">
                          <a:effectLst/>
                        </a:rPr>
                        <a:t> Holdings Ltd. (Bermuda)</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lnSpc>
                          <a:spcPct val="150000"/>
                        </a:lnSpc>
                      </a:pPr>
                      <a:r>
                        <a:rPr lang="en-US" sz="1100" u="none" strike="noStrike" dirty="0">
                          <a:effectLst/>
                        </a:rPr>
                        <a:t>Western World Insurance Group, Inc.</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lnSpc>
                          <a:spcPct val="150000"/>
                        </a:lnSpc>
                      </a:pPr>
                      <a:r>
                        <a:rPr lang="en-US" sz="1100" u="none" strike="noStrike">
                          <a:effectLst/>
                        </a:rPr>
                        <a:t>690</a:t>
                      </a:r>
                      <a:endParaRPr lang="en-US" sz="1100" b="0" i="0" u="none" strike="noStrike">
                        <a:solidFill>
                          <a:srgbClr val="000000"/>
                        </a:solidFill>
                        <a:effectLst/>
                        <a:latin typeface="Calibri" panose="020F0502020204030204" pitchFamily="34" charset="0"/>
                      </a:endParaRPr>
                    </a:p>
                  </a:txBody>
                  <a:tcPr marL="6350" marR="6350" marT="6350" marB="0" anchor="b"/>
                </a:tc>
              </a:tr>
              <a:tr h="184150">
                <a:tc>
                  <a:txBody>
                    <a:bodyPr/>
                    <a:lstStyle/>
                    <a:p>
                      <a:pPr algn="l" fontAlgn="b">
                        <a:lnSpc>
                          <a:spcPct val="150000"/>
                        </a:lnSpc>
                      </a:pPr>
                      <a:r>
                        <a:rPr lang="en-US" sz="1100" u="none" strike="noStrike" dirty="0">
                          <a:effectLst/>
                        </a:rPr>
                        <a:t>ACE Ltd. (Switzerland)</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lnSpc>
                          <a:spcPct val="150000"/>
                        </a:lnSpc>
                      </a:pPr>
                      <a:r>
                        <a:rPr lang="en-US" sz="1100" u="none" strike="noStrike" dirty="0">
                          <a:effectLst/>
                        </a:rPr>
                        <a:t>P&amp;C business from </a:t>
                      </a:r>
                      <a:r>
                        <a:rPr lang="en-US" sz="1100" u="none" strike="noStrike" dirty="0" err="1">
                          <a:effectLst/>
                        </a:rPr>
                        <a:t>Itau</a:t>
                      </a:r>
                      <a:r>
                        <a:rPr lang="en-US" sz="1100" u="none" strike="noStrike" dirty="0">
                          <a:effectLst/>
                        </a:rPr>
                        <a:t> </a:t>
                      </a:r>
                      <a:r>
                        <a:rPr lang="en-US" sz="1100" u="none" strike="noStrike" dirty="0" err="1">
                          <a:effectLst/>
                        </a:rPr>
                        <a:t>Seguros</a:t>
                      </a:r>
                      <a:r>
                        <a:rPr lang="en-US" sz="1100" u="none" strike="noStrike" dirty="0">
                          <a:effectLst/>
                        </a:rPr>
                        <a:t> S.A. (Brazil)</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lnSpc>
                          <a:spcPct val="150000"/>
                        </a:lnSpc>
                      </a:pPr>
                      <a:r>
                        <a:rPr lang="en-US" sz="1100" u="none" strike="noStrike" dirty="0">
                          <a:effectLst/>
                        </a:rPr>
                        <a:t>685</a:t>
                      </a:r>
                      <a:endParaRPr lang="en-US" sz="1100" b="0" i="0" u="none" strike="noStrike" dirty="0">
                        <a:solidFill>
                          <a:srgbClr val="000000"/>
                        </a:solidFill>
                        <a:effectLst/>
                        <a:latin typeface="Calibri" panose="020F0502020204030204" pitchFamily="34" charset="0"/>
                      </a:endParaRPr>
                    </a:p>
                  </a:txBody>
                  <a:tcPr marL="6350" marR="6350" marT="6350" marB="0" anchor="b"/>
                </a:tc>
              </a:tr>
            </a:tbl>
          </a:graphicData>
        </a:graphic>
      </p:graphicFrame>
    </p:spTree>
    <p:custDataLst>
      <p:tags r:id="rId1"/>
    </p:custDataLst>
    <p:extLst>
      <p:ext uri="{BB962C8B-B14F-4D97-AF65-F5344CB8AC3E}">
        <p14:creationId xmlns:p14="http://schemas.microsoft.com/office/powerpoint/2010/main" val="1891569108"/>
      </p:ext>
    </p:extLst>
  </p:cSld>
  <p:clrMapOvr>
    <a:masterClrMapping/>
  </p:clrMapOv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1" name="Rectangle 3"/>
          <p:cNvSpPr txBox="1">
            <a:spLocks noChangeArrowheads="1"/>
          </p:cNvSpPr>
          <p:nvPr/>
        </p:nvSpPr>
        <p:spPr bwMode="black">
          <a:xfrm>
            <a:off x="42356" y="-64758"/>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kern="0" dirty="0" smtClean="0">
                <a:latin typeface="Arial" panose="020B0604020202020204" pitchFamily="34" charset="0"/>
              </a:rPr>
              <a:t>Recent </a:t>
            </a:r>
            <a:r>
              <a:rPr lang="en-US" kern="0" dirty="0">
                <a:latin typeface="Arial" panose="020B0604020202020204" pitchFamily="34" charset="0"/>
              </a:rPr>
              <a:t>M&amp;A Transactions Involving </a:t>
            </a:r>
            <a:r>
              <a:rPr lang="en-US" kern="0" dirty="0" smtClean="0">
                <a:latin typeface="Arial" panose="020B0604020202020204" pitchFamily="34" charset="0"/>
              </a:rPr>
              <a:t/>
            </a:r>
            <a:br>
              <a:rPr lang="en-US" kern="0" dirty="0" smtClean="0">
                <a:latin typeface="Arial" panose="020B0604020202020204" pitchFamily="34" charset="0"/>
              </a:rPr>
            </a:br>
            <a:r>
              <a:rPr lang="en-US" kern="0" dirty="0" smtClean="0">
                <a:latin typeface="Arial" panose="020B0604020202020204" pitchFamily="34" charset="0"/>
              </a:rPr>
              <a:t>Lloyd's </a:t>
            </a:r>
            <a:r>
              <a:rPr lang="en-US" kern="0" dirty="0">
                <a:latin typeface="Arial" panose="020B0604020202020204" pitchFamily="34" charset="0"/>
              </a:rPr>
              <a:t>and Bermuda </a:t>
            </a:r>
            <a:r>
              <a:rPr lang="en-US" kern="0" dirty="0" smtClean="0">
                <a:latin typeface="Arial" panose="020B0604020202020204" pitchFamily="34" charset="0"/>
              </a:rPr>
              <a:t>Re/Insurers</a:t>
            </a:r>
          </a:p>
        </p:txBody>
      </p:sp>
      <p:graphicFrame>
        <p:nvGraphicFramePr>
          <p:cNvPr id="2" name="Table 1"/>
          <p:cNvGraphicFramePr>
            <a:graphicFrameLocks noGrp="1"/>
          </p:cNvGraphicFramePr>
          <p:nvPr>
            <p:extLst/>
          </p:nvPr>
        </p:nvGraphicFramePr>
        <p:xfrm>
          <a:off x="442651" y="1808483"/>
          <a:ext cx="8213670" cy="3579661"/>
        </p:xfrm>
        <a:graphic>
          <a:graphicData uri="http://schemas.openxmlformats.org/drawingml/2006/table">
            <a:tbl>
              <a:tblPr>
                <a:tableStyleId>{5C22544A-7EE6-4342-B048-85BDC9FD1C3A}</a:tableStyleId>
              </a:tblPr>
              <a:tblGrid>
                <a:gridCol w="1383721"/>
                <a:gridCol w="2500511"/>
                <a:gridCol w="2750830"/>
                <a:gridCol w="1578608"/>
              </a:tblGrid>
              <a:tr h="474096">
                <a:tc>
                  <a:txBody>
                    <a:bodyPr/>
                    <a:lstStyle/>
                    <a:p>
                      <a:pPr algn="ctr" fontAlgn="b"/>
                      <a:r>
                        <a:rPr lang="en-US" sz="1600" b="1" i="0" u="none" strike="noStrike" dirty="0" smtClean="0">
                          <a:solidFill>
                            <a:schemeClr val="bg1"/>
                          </a:solidFill>
                          <a:effectLst/>
                          <a:latin typeface="+mj-lt"/>
                        </a:rPr>
                        <a:t>Date</a:t>
                      </a:r>
                      <a:endParaRPr lang="en-US" sz="1600" b="1" i="0" u="none" strike="noStrike" dirty="0">
                        <a:solidFill>
                          <a:schemeClr val="bg1"/>
                        </a:solidFill>
                        <a:effectLst/>
                        <a:latin typeface="+mj-lt"/>
                      </a:endParaRPr>
                    </a:p>
                  </a:txBody>
                  <a:tcPr marL="6350" marR="6350" marT="6350" marB="0" anchor="b">
                    <a:solidFill>
                      <a:srgbClr val="225A7A"/>
                    </a:solidFill>
                  </a:tcPr>
                </a:tc>
                <a:tc>
                  <a:txBody>
                    <a:bodyPr/>
                    <a:lstStyle/>
                    <a:p>
                      <a:pPr algn="ctr" fontAlgn="b"/>
                      <a:r>
                        <a:rPr lang="en-US" sz="1600" b="1" u="none" strike="noStrike" dirty="0" smtClean="0">
                          <a:solidFill>
                            <a:schemeClr val="bg1"/>
                          </a:solidFill>
                          <a:effectLst/>
                        </a:rPr>
                        <a:t>Acquirer</a:t>
                      </a:r>
                      <a:endParaRPr lang="en-US" sz="1600" b="1" i="0" u="none" strike="noStrike" dirty="0">
                        <a:solidFill>
                          <a:schemeClr val="bg1"/>
                        </a:solidFill>
                        <a:effectLst/>
                        <a:latin typeface="Calibri" panose="020F0502020204030204" pitchFamily="34" charset="0"/>
                      </a:endParaRPr>
                    </a:p>
                  </a:txBody>
                  <a:tcPr marL="6350" marR="6350" marT="6350" marB="0" anchor="b">
                    <a:solidFill>
                      <a:srgbClr val="225A7A"/>
                    </a:solidFill>
                  </a:tcPr>
                </a:tc>
                <a:tc>
                  <a:txBody>
                    <a:bodyPr/>
                    <a:lstStyle/>
                    <a:p>
                      <a:pPr algn="ctr" fontAlgn="b"/>
                      <a:r>
                        <a:rPr lang="en-US" sz="1600" b="1" u="none" strike="noStrike" dirty="0">
                          <a:solidFill>
                            <a:schemeClr val="bg1"/>
                          </a:solidFill>
                          <a:effectLst/>
                        </a:rPr>
                        <a:t>Target</a:t>
                      </a:r>
                      <a:endParaRPr lang="en-US" sz="1600" b="1" i="0" u="none" strike="noStrike" dirty="0">
                        <a:solidFill>
                          <a:schemeClr val="bg1"/>
                        </a:solidFill>
                        <a:effectLst/>
                        <a:latin typeface="Calibri" panose="020F0502020204030204" pitchFamily="34" charset="0"/>
                      </a:endParaRPr>
                    </a:p>
                  </a:txBody>
                  <a:tcPr marL="6350" marR="6350" marT="6350" marB="0" anchor="b">
                    <a:solidFill>
                      <a:srgbClr val="225A7A"/>
                    </a:solidFill>
                  </a:tcPr>
                </a:tc>
                <a:tc>
                  <a:txBody>
                    <a:bodyPr/>
                    <a:lstStyle/>
                    <a:p>
                      <a:pPr algn="ctr" fontAlgn="b"/>
                      <a:r>
                        <a:rPr lang="en-US" sz="1600" b="1" u="none" strike="noStrike" dirty="0" smtClean="0">
                          <a:solidFill>
                            <a:schemeClr val="bg1"/>
                          </a:solidFill>
                          <a:effectLst/>
                        </a:rPr>
                        <a:t>Deal Value </a:t>
                      </a:r>
                    </a:p>
                    <a:p>
                      <a:pPr algn="ctr" fontAlgn="b"/>
                      <a:r>
                        <a:rPr lang="en-US" sz="1600" b="1" i="0" u="none" strike="noStrike" dirty="0" smtClean="0">
                          <a:solidFill>
                            <a:schemeClr val="bg1"/>
                          </a:solidFill>
                          <a:effectLst/>
                          <a:latin typeface="Calibri" panose="020F0502020204030204" pitchFamily="34" charset="0"/>
                        </a:rPr>
                        <a:t>$ Billion</a:t>
                      </a:r>
                      <a:endParaRPr lang="en-US" sz="1600" b="1" i="0" u="none" strike="noStrike" dirty="0">
                        <a:solidFill>
                          <a:schemeClr val="bg1"/>
                        </a:solidFill>
                        <a:effectLst/>
                        <a:latin typeface="Calibri" panose="020F0502020204030204" pitchFamily="34" charset="0"/>
                      </a:endParaRPr>
                    </a:p>
                  </a:txBody>
                  <a:tcPr marL="6350" marR="6350" marT="6350" marB="0" anchor="b">
                    <a:solidFill>
                      <a:srgbClr val="225A7A"/>
                    </a:solidFill>
                  </a:tcPr>
                </a:tc>
              </a:tr>
              <a:tr h="207156">
                <a:tc>
                  <a:txBody>
                    <a:bodyPr/>
                    <a:lstStyle/>
                    <a:p>
                      <a:pPr algn="l" fontAlgn="b"/>
                      <a:r>
                        <a:rPr lang="en-US" sz="1400" b="0" i="0" u="none" strike="noStrike" dirty="0">
                          <a:solidFill>
                            <a:srgbClr val="000000"/>
                          </a:solidFill>
                          <a:effectLst/>
                          <a:latin typeface="Calibri" panose="020F0502020204030204" pitchFamily="34" charset="0"/>
                        </a:rPr>
                        <a:t>Dec 2012</a:t>
                      </a:r>
                    </a:p>
                  </a:txBody>
                  <a:tcPr marL="6350" marR="6350" marT="6350" marB="0" anchor="b"/>
                </a:tc>
                <a:tc>
                  <a:txBody>
                    <a:bodyPr/>
                    <a:lstStyle/>
                    <a:p>
                      <a:pPr algn="l" fontAlgn="b"/>
                      <a:r>
                        <a:rPr lang="en-US" sz="1400" b="0" i="0" u="none" strike="noStrike">
                          <a:solidFill>
                            <a:srgbClr val="000000"/>
                          </a:solidFill>
                          <a:effectLst/>
                          <a:latin typeface="Calibri" panose="020F0502020204030204" pitchFamily="34" charset="0"/>
                        </a:rPr>
                        <a:t>Aquiline </a:t>
                      </a:r>
                    </a:p>
                  </a:txBody>
                  <a:tcPr marL="6350" marR="6350" marT="6350" marB="0" anchor="b"/>
                </a:tc>
                <a:tc>
                  <a:txBody>
                    <a:bodyPr/>
                    <a:lstStyle/>
                    <a:p>
                      <a:pPr algn="l" fontAlgn="b"/>
                      <a:r>
                        <a:rPr lang="en-US" sz="1400" b="0" i="0" u="none" strike="noStrike">
                          <a:solidFill>
                            <a:srgbClr val="000000"/>
                          </a:solidFill>
                          <a:effectLst/>
                          <a:latin typeface="Calibri" panose="020F0502020204030204" pitchFamily="34" charset="0"/>
                        </a:rPr>
                        <a:t>Equity Redstar</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0.1</a:t>
                      </a:r>
                    </a:p>
                  </a:txBody>
                  <a:tcPr marL="6350" marR="6350" marT="6350" marB="0" anchor="b"/>
                </a:tc>
              </a:tr>
              <a:tr h="207156">
                <a:tc>
                  <a:txBody>
                    <a:bodyPr/>
                    <a:lstStyle/>
                    <a:p>
                      <a:pPr algn="l" fontAlgn="b"/>
                      <a:r>
                        <a:rPr lang="en-US" sz="1400" b="0" i="0" u="none" strike="noStrike" dirty="0">
                          <a:solidFill>
                            <a:srgbClr val="000000"/>
                          </a:solidFill>
                          <a:effectLst/>
                          <a:latin typeface="Calibri" panose="020F0502020204030204" pitchFamily="34" charset="0"/>
                        </a:rPr>
                        <a:t>Jun 2013</a:t>
                      </a:r>
                    </a:p>
                  </a:txBody>
                  <a:tcPr marL="6350" marR="6350" marT="6350" marB="0" anchor="b"/>
                </a:tc>
                <a:tc>
                  <a:txBody>
                    <a:bodyPr/>
                    <a:lstStyle/>
                    <a:p>
                      <a:pPr algn="l" fontAlgn="b"/>
                      <a:r>
                        <a:rPr lang="en-US" sz="1400" b="0" i="0" u="none" strike="noStrike">
                          <a:solidFill>
                            <a:srgbClr val="000000"/>
                          </a:solidFill>
                          <a:effectLst/>
                          <a:latin typeface="Calibri" panose="020F0502020204030204" pitchFamily="34" charset="0"/>
                        </a:rPr>
                        <a:t>Enstar/Stone Point </a:t>
                      </a:r>
                    </a:p>
                  </a:txBody>
                  <a:tcPr marL="6350" marR="6350" marT="6350" marB="0" anchor="b"/>
                </a:tc>
                <a:tc>
                  <a:txBody>
                    <a:bodyPr/>
                    <a:lstStyle/>
                    <a:p>
                      <a:pPr algn="l" fontAlgn="b"/>
                      <a:r>
                        <a:rPr lang="en-US" sz="1400" b="0" i="0" u="none" strike="noStrike">
                          <a:solidFill>
                            <a:srgbClr val="000000"/>
                          </a:solidFill>
                          <a:effectLst/>
                          <a:latin typeface="Calibri" panose="020F0502020204030204" pitchFamily="34" charset="0"/>
                        </a:rPr>
                        <a:t>Atrium </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0.2</a:t>
                      </a:r>
                    </a:p>
                  </a:txBody>
                  <a:tcPr marL="6350" marR="6350" marT="6350" marB="0" anchor="b"/>
                </a:tc>
              </a:tr>
              <a:tr h="207156">
                <a:tc>
                  <a:txBody>
                    <a:bodyPr/>
                    <a:lstStyle/>
                    <a:p>
                      <a:pPr algn="l" fontAlgn="b"/>
                      <a:r>
                        <a:rPr lang="en-US" sz="1400" b="0" i="0" u="none" strike="noStrike" dirty="0">
                          <a:solidFill>
                            <a:srgbClr val="000000"/>
                          </a:solidFill>
                          <a:effectLst/>
                          <a:latin typeface="Calibri" panose="020F0502020204030204" pitchFamily="34" charset="0"/>
                        </a:rPr>
                        <a:t>Jul 2013</a:t>
                      </a:r>
                    </a:p>
                  </a:txBody>
                  <a:tcPr marL="6350" marR="6350" marT="6350" marB="0" anchor="b"/>
                </a:tc>
                <a:tc>
                  <a:txBody>
                    <a:bodyPr/>
                    <a:lstStyle/>
                    <a:p>
                      <a:pPr algn="l" fontAlgn="b"/>
                      <a:r>
                        <a:rPr lang="en-US" sz="1400" b="0" i="0" u="none" strike="noStrike">
                          <a:solidFill>
                            <a:srgbClr val="000000"/>
                          </a:solidFill>
                          <a:effectLst/>
                          <a:latin typeface="Calibri" panose="020F0502020204030204" pitchFamily="34" charset="0"/>
                        </a:rPr>
                        <a:t>Enstar/Stone Point </a:t>
                      </a:r>
                    </a:p>
                  </a:txBody>
                  <a:tcPr marL="6350" marR="6350" marT="6350" marB="0" anchor="b"/>
                </a:tc>
                <a:tc>
                  <a:txBody>
                    <a:bodyPr/>
                    <a:lstStyle/>
                    <a:p>
                      <a:pPr algn="l" fontAlgn="b"/>
                      <a:r>
                        <a:rPr lang="en-US" sz="1400" b="0" i="0" u="none" strike="noStrike">
                          <a:solidFill>
                            <a:srgbClr val="000000"/>
                          </a:solidFill>
                          <a:effectLst/>
                          <a:latin typeface="Calibri" panose="020F0502020204030204" pitchFamily="34" charset="0"/>
                        </a:rPr>
                        <a:t>Torus</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0.7</a:t>
                      </a:r>
                    </a:p>
                  </a:txBody>
                  <a:tcPr marL="6350" marR="6350" marT="6350" marB="0" anchor="b"/>
                </a:tc>
              </a:tr>
              <a:tr h="207156">
                <a:tc>
                  <a:txBody>
                    <a:bodyPr/>
                    <a:lstStyle/>
                    <a:p>
                      <a:pPr algn="l" fontAlgn="b"/>
                      <a:r>
                        <a:rPr lang="en-US" sz="1400" b="0" i="0" u="none" strike="noStrike" dirty="0">
                          <a:solidFill>
                            <a:srgbClr val="000000"/>
                          </a:solidFill>
                          <a:effectLst/>
                          <a:latin typeface="Calibri" panose="020F0502020204030204" pitchFamily="34" charset="0"/>
                        </a:rPr>
                        <a:t>Aug 2013</a:t>
                      </a:r>
                    </a:p>
                  </a:txBody>
                  <a:tcPr marL="6350" marR="6350" marT="6350" marB="0" anchor="b"/>
                </a:tc>
                <a:tc>
                  <a:txBody>
                    <a:bodyPr/>
                    <a:lstStyle/>
                    <a:p>
                      <a:pPr algn="l" fontAlgn="b"/>
                      <a:r>
                        <a:rPr lang="en-US" sz="1400" b="0" i="0" u="none" strike="noStrike" dirty="0">
                          <a:solidFill>
                            <a:srgbClr val="000000"/>
                          </a:solidFill>
                          <a:effectLst/>
                          <a:latin typeface="Calibri" panose="020F0502020204030204" pitchFamily="34" charset="0"/>
                        </a:rPr>
                        <a:t>Ian Beaton and Management </a:t>
                      </a:r>
                    </a:p>
                  </a:txBody>
                  <a:tcPr marL="6350" marR="6350" marT="6350" marB="0" anchor="b"/>
                </a:tc>
                <a:tc>
                  <a:txBody>
                    <a:bodyPr/>
                    <a:lstStyle/>
                    <a:p>
                      <a:pPr algn="l" fontAlgn="b"/>
                      <a:r>
                        <a:rPr lang="en-US" sz="1400" b="0" i="0" u="none" strike="noStrike">
                          <a:solidFill>
                            <a:srgbClr val="000000"/>
                          </a:solidFill>
                          <a:effectLst/>
                          <a:latin typeface="Calibri" panose="020F0502020204030204" pitchFamily="34" charset="0"/>
                        </a:rPr>
                        <a:t>Ark Syndicate Management</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0.4</a:t>
                      </a:r>
                    </a:p>
                  </a:txBody>
                  <a:tcPr marL="6350" marR="6350" marT="6350" marB="0" anchor="b"/>
                </a:tc>
              </a:tr>
              <a:tr h="207156">
                <a:tc>
                  <a:txBody>
                    <a:bodyPr/>
                    <a:lstStyle/>
                    <a:p>
                      <a:pPr algn="l" fontAlgn="b"/>
                      <a:r>
                        <a:rPr lang="en-US" sz="1400" b="0" i="0" u="none" strike="noStrike">
                          <a:solidFill>
                            <a:srgbClr val="000000"/>
                          </a:solidFill>
                          <a:effectLst/>
                          <a:latin typeface="Calibri" panose="020F0502020204030204" pitchFamily="34" charset="0"/>
                        </a:rPr>
                        <a:t>Aug 2013</a:t>
                      </a:r>
                    </a:p>
                  </a:txBody>
                  <a:tcPr marL="6350" marR="6350" marT="6350" marB="0" anchor="b"/>
                </a:tc>
                <a:tc>
                  <a:txBody>
                    <a:bodyPr/>
                    <a:lstStyle/>
                    <a:p>
                      <a:pPr algn="l" fontAlgn="b"/>
                      <a:r>
                        <a:rPr lang="en-US" sz="1400" b="0" i="0" u="none" strike="noStrike" dirty="0">
                          <a:solidFill>
                            <a:srgbClr val="000000"/>
                          </a:solidFill>
                          <a:effectLst/>
                          <a:latin typeface="Calibri" panose="020F0502020204030204" pitchFamily="34" charset="0"/>
                        </a:rPr>
                        <a:t>Lancashire </a:t>
                      </a:r>
                    </a:p>
                  </a:txBody>
                  <a:tcPr marL="6350" marR="6350" marT="6350" marB="0" anchor="b"/>
                </a:tc>
                <a:tc>
                  <a:txBody>
                    <a:bodyPr/>
                    <a:lstStyle/>
                    <a:p>
                      <a:pPr algn="l" fontAlgn="b"/>
                      <a:r>
                        <a:rPr lang="en-US" sz="1400" b="0" i="0" u="none" strike="noStrike">
                          <a:solidFill>
                            <a:srgbClr val="000000"/>
                          </a:solidFill>
                          <a:effectLst/>
                          <a:latin typeface="Calibri" panose="020F0502020204030204" pitchFamily="34" charset="0"/>
                        </a:rPr>
                        <a:t>Cathedral</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0.4</a:t>
                      </a:r>
                    </a:p>
                  </a:txBody>
                  <a:tcPr marL="6350" marR="6350" marT="6350" marB="0" anchor="b"/>
                </a:tc>
              </a:tr>
              <a:tr h="207156">
                <a:tc>
                  <a:txBody>
                    <a:bodyPr/>
                    <a:lstStyle/>
                    <a:p>
                      <a:pPr algn="l" fontAlgn="b"/>
                      <a:r>
                        <a:rPr lang="en-US" sz="1400" b="0" i="0" u="none" strike="noStrike">
                          <a:solidFill>
                            <a:srgbClr val="000000"/>
                          </a:solidFill>
                          <a:effectLst/>
                          <a:latin typeface="Calibri" panose="020F0502020204030204" pitchFamily="34" charset="0"/>
                        </a:rPr>
                        <a:t>Aug 2013</a:t>
                      </a:r>
                    </a:p>
                  </a:txBody>
                  <a:tcPr marL="6350" marR="6350" marT="6350" marB="0" anchor="b"/>
                </a:tc>
                <a:tc>
                  <a:txBody>
                    <a:bodyPr/>
                    <a:lstStyle/>
                    <a:p>
                      <a:pPr algn="l" fontAlgn="b"/>
                      <a:r>
                        <a:rPr lang="en-US" sz="1400" b="0" i="0" u="none" strike="noStrike" dirty="0" err="1">
                          <a:solidFill>
                            <a:srgbClr val="000000"/>
                          </a:solidFill>
                          <a:effectLst/>
                          <a:latin typeface="Calibri" panose="020F0502020204030204" pitchFamily="34" charset="0"/>
                        </a:rPr>
                        <a:t>AmTrust</a:t>
                      </a:r>
                      <a:r>
                        <a:rPr lang="en-US" sz="1400" b="0" i="0" u="none" strike="noStrike" dirty="0">
                          <a:solidFill>
                            <a:srgbClr val="000000"/>
                          </a:solidFill>
                          <a:effectLst/>
                          <a:latin typeface="Calibri" panose="020F0502020204030204" pitchFamily="34" charset="0"/>
                        </a:rPr>
                        <a:t> </a:t>
                      </a:r>
                    </a:p>
                  </a:txBody>
                  <a:tcPr marL="6350" marR="6350" marT="6350" marB="0" anchor="b"/>
                </a:tc>
                <a:tc>
                  <a:txBody>
                    <a:bodyPr/>
                    <a:lstStyle/>
                    <a:p>
                      <a:pPr algn="l" fontAlgn="b"/>
                      <a:r>
                        <a:rPr lang="en-US" sz="1400" b="0" i="0" u="none" strike="noStrike">
                          <a:solidFill>
                            <a:srgbClr val="000000"/>
                          </a:solidFill>
                          <a:effectLst/>
                          <a:latin typeface="Calibri" panose="020F0502020204030204" pitchFamily="34" charset="0"/>
                        </a:rPr>
                        <a:t>Sagicor </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0.1</a:t>
                      </a:r>
                    </a:p>
                  </a:txBody>
                  <a:tcPr marL="6350" marR="6350" marT="6350" marB="0" anchor="b"/>
                </a:tc>
              </a:tr>
              <a:tr h="215498">
                <a:tc>
                  <a:txBody>
                    <a:bodyPr/>
                    <a:lstStyle/>
                    <a:p>
                      <a:pPr algn="l" fontAlgn="b"/>
                      <a:r>
                        <a:rPr lang="en-US" sz="1400" b="0" i="0" u="none" strike="noStrike">
                          <a:solidFill>
                            <a:srgbClr val="000000"/>
                          </a:solidFill>
                          <a:effectLst/>
                          <a:latin typeface="Calibri" panose="020F0502020204030204" pitchFamily="34" charset="0"/>
                        </a:rPr>
                        <a:t>Sep 2013</a:t>
                      </a:r>
                    </a:p>
                  </a:txBody>
                  <a:tcPr marL="6350" marR="6350" marT="6350" marB="0" anchor="b"/>
                </a:tc>
                <a:tc>
                  <a:txBody>
                    <a:bodyPr/>
                    <a:lstStyle/>
                    <a:p>
                      <a:pPr algn="l" fontAlgn="b"/>
                      <a:r>
                        <a:rPr lang="en-US" sz="1400" b="0" i="0" u="none" strike="noStrike" dirty="0">
                          <a:solidFill>
                            <a:srgbClr val="000000"/>
                          </a:solidFill>
                          <a:effectLst/>
                          <a:latin typeface="Calibri" panose="020F0502020204030204" pitchFamily="34" charset="0"/>
                        </a:rPr>
                        <a:t>ANV </a:t>
                      </a:r>
                    </a:p>
                  </a:txBody>
                  <a:tcPr marL="6350" marR="6350" marT="6350" marB="0" anchor="b"/>
                </a:tc>
                <a:tc>
                  <a:txBody>
                    <a:bodyPr/>
                    <a:lstStyle/>
                    <a:p>
                      <a:pPr algn="l" fontAlgn="b"/>
                      <a:r>
                        <a:rPr lang="en-US" sz="1400" b="0" i="0" u="none" strike="noStrike" dirty="0">
                          <a:solidFill>
                            <a:srgbClr val="000000"/>
                          </a:solidFill>
                          <a:effectLst/>
                          <a:latin typeface="Calibri" panose="020F0502020204030204" pitchFamily="34" charset="0"/>
                        </a:rPr>
                        <a:t>Jubilee Managing Agency </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N/A</a:t>
                      </a:r>
                    </a:p>
                  </a:txBody>
                  <a:tcPr marL="6350" marR="6350" marT="6350" marB="0" anchor="b"/>
                </a:tc>
              </a:tr>
              <a:tr h="207156">
                <a:tc>
                  <a:txBody>
                    <a:bodyPr/>
                    <a:lstStyle/>
                    <a:p>
                      <a:pPr algn="l" fontAlgn="b"/>
                      <a:r>
                        <a:rPr lang="en-US" sz="1400" b="0" i="0" u="none" strike="noStrike">
                          <a:solidFill>
                            <a:srgbClr val="000000"/>
                          </a:solidFill>
                          <a:effectLst/>
                          <a:latin typeface="Calibri" panose="020F0502020204030204" pitchFamily="34" charset="0"/>
                        </a:rPr>
                        <a:t>Dec 2013</a:t>
                      </a:r>
                    </a:p>
                  </a:txBody>
                  <a:tcPr marL="6350" marR="6350" marT="6350" marB="0" anchor="b"/>
                </a:tc>
                <a:tc>
                  <a:txBody>
                    <a:bodyPr/>
                    <a:lstStyle/>
                    <a:p>
                      <a:pPr algn="l" fontAlgn="b"/>
                      <a:r>
                        <a:rPr lang="en-US" sz="1400" b="0" i="0" u="none" strike="noStrike">
                          <a:solidFill>
                            <a:srgbClr val="000000"/>
                          </a:solidFill>
                          <a:effectLst/>
                          <a:latin typeface="Calibri" panose="020F0502020204030204" pitchFamily="34" charset="0"/>
                        </a:rPr>
                        <a:t>Sompo </a:t>
                      </a:r>
                    </a:p>
                  </a:txBody>
                  <a:tcPr marL="6350" marR="6350" marT="6350" marB="0" anchor="b"/>
                </a:tc>
                <a:tc>
                  <a:txBody>
                    <a:bodyPr/>
                    <a:lstStyle/>
                    <a:p>
                      <a:pPr algn="l" fontAlgn="b"/>
                      <a:r>
                        <a:rPr lang="en-US" sz="1400" b="0" i="0" u="none" strike="noStrike" dirty="0" err="1">
                          <a:solidFill>
                            <a:srgbClr val="000000"/>
                          </a:solidFill>
                          <a:effectLst/>
                          <a:latin typeface="Calibri" panose="020F0502020204030204" pitchFamily="34" charset="0"/>
                        </a:rPr>
                        <a:t>Canopius</a:t>
                      </a:r>
                      <a:r>
                        <a:rPr lang="en-US" sz="1400" b="0" i="0" u="none" strike="noStrike" dirty="0">
                          <a:solidFill>
                            <a:srgbClr val="000000"/>
                          </a:solidFill>
                          <a:effectLst/>
                          <a:latin typeface="Calibri" panose="020F0502020204030204" pitchFamily="34" charset="0"/>
                        </a:rPr>
                        <a:t> </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1.0</a:t>
                      </a:r>
                    </a:p>
                  </a:txBody>
                  <a:tcPr marL="6350" marR="6350" marT="6350" marB="0" anchor="b"/>
                </a:tc>
              </a:tr>
              <a:tr h="207156">
                <a:tc>
                  <a:txBody>
                    <a:bodyPr/>
                    <a:lstStyle/>
                    <a:p>
                      <a:pPr algn="l" fontAlgn="b"/>
                      <a:r>
                        <a:rPr lang="en-US" sz="1400" b="0" i="0" u="none" strike="noStrike">
                          <a:solidFill>
                            <a:srgbClr val="000000"/>
                          </a:solidFill>
                          <a:effectLst/>
                          <a:latin typeface="Calibri" panose="020F0502020204030204" pitchFamily="34" charset="0"/>
                        </a:rPr>
                        <a:t>Feb 2014</a:t>
                      </a:r>
                    </a:p>
                  </a:txBody>
                  <a:tcPr marL="6350" marR="6350" marT="6350" marB="0" anchor="b"/>
                </a:tc>
                <a:tc>
                  <a:txBody>
                    <a:bodyPr/>
                    <a:lstStyle/>
                    <a:p>
                      <a:pPr algn="l" fontAlgn="b"/>
                      <a:r>
                        <a:rPr lang="en-US" sz="1400" b="0" i="0" u="none" strike="noStrike">
                          <a:solidFill>
                            <a:srgbClr val="000000"/>
                          </a:solidFill>
                          <a:effectLst/>
                          <a:latin typeface="Calibri" panose="020F0502020204030204" pitchFamily="34" charset="0"/>
                        </a:rPr>
                        <a:t>Qatar Insurance Company </a:t>
                      </a:r>
                    </a:p>
                  </a:txBody>
                  <a:tcPr marL="6350" marR="6350" marT="6350" marB="0" anchor="b"/>
                </a:tc>
                <a:tc>
                  <a:txBody>
                    <a:bodyPr/>
                    <a:lstStyle/>
                    <a:p>
                      <a:pPr algn="l" fontAlgn="b"/>
                      <a:r>
                        <a:rPr lang="en-US" sz="1400" b="0" i="0" u="none" strike="noStrike" dirty="0">
                          <a:solidFill>
                            <a:srgbClr val="000000"/>
                          </a:solidFill>
                          <a:effectLst/>
                          <a:latin typeface="Calibri" panose="020F0502020204030204" pitchFamily="34" charset="0"/>
                        </a:rPr>
                        <a:t>Antares </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0.2</a:t>
                      </a:r>
                    </a:p>
                  </a:txBody>
                  <a:tcPr marL="6350" marR="6350" marT="6350" marB="0" anchor="b"/>
                </a:tc>
              </a:tr>
              <a:tr h="207156">
                <a:tc>
                  <a:txBody>
                    <a:bodyPr/>
                    <a:lstStyle/>
                    <a:p>
                      <a:pPr algn="l" fontAlgn="b"/>
                      <a:r>
                        <a:rPr lang="en-US" sz="1400" b="0" i="0" u="none" strike="noStrike">
                          <a:solidFill>
                            <a:srgbClr val="000000"/>
                          </a:solidFill>
                          <a:effectLst/>
                          <a:latin typeface="Calibri" panose="020F0502020204030204" pitchFamily="34" charset="0"/>
                        </a:rPr>
                        <a:t>Jul 2014</a:t>
                      </a:r>
                    </a:p>
                  </a:txBody>
                  <a:tcPr marL="6350" marR="6350" marT="6350" marB="0" anchor="b"/>
                </a:tc>
                <a:tc>
                  <a:txBody>
                    <a:bodyPr/>
                    <a:lstStyle/>
                    <a:p>
                      <a:pPr algn="l" fontAlgn="b"/>
                      <a:r>
                        <a:rPr lang="en-US" sz="1400" b="0" i="0" u="none" strike="noStrike">
                          <a:solidFill>
                            <a:srgbClr val="000000"/>
                          </a:solidFill>
                          <a:effectLst/>
                          <a:latin typeface="Calibri" panose="020F0502020204030204" pitchFamily="34" charset="0"/>
                        </a:rPr>
                        <a:t>BTG Pactual </a:t>
                      </a:r>
                    </a:p>
                  </a:txBody>
                  <a:tcPr marL="6350" marR="6350" marT="6350" marB="0" anchor="b"/>
                </a:tc>
                <a:tc>
                  <a:txBody>
                    <a:bodyPr/>
                    <a:lstStyle/>
                    <a:p>
                      <a:pPr algn="l" fontAlgn="b"/>
                      <a:r>
                        <a:rPr lang="en-US" sz="1400" b="0" i="0" u="none" strike="noStrike" dirty="0">
                          <a:solidFill>
                            <a:srgbClr val="000000"/>
                          </a:solidFill>
                          <a:effectLst/>
                          <a:latin typeface="Calibri" panose="020F0502020204030204" pitchFamily="34" charset="0"/>
                        </a:rPr>
                        <a:t>Ariel Re</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0.4</a:t>
                      </a:r>
                    </a:p>
                  </a:txBody>
                  <a:tcPr marL="6350" marR="6350" marT="6350" marB="0" anchor="b"/>
                </a:tc>
              </a:tr>
              <a:tr h="207156">
                <a:tc>
                  <a:txBody>
                    <a:bodyPr/>
                    <a:lstStyle/>
                    <a:p>
                      <a:pPr algn="l" fontAlgn="b"/>
                      <a:r>
                        <a:rPr lang="en-US" sz="1400" b="0" i="0" u="none" strike="noStrike">
                          <a:solidFill>
                            <a:srgbClr val="000000"/>
                          </a:solidFill>
                          <a:effectLst/>
                          <a:latin typeface="Calibri" panose="020F0502020204030204" pitchFamily="34" charset="0"/>
                        </a:rPr>
                        <a:t>Nov 2014</a:t>
                      </a:r>
                    </a:p>
                  </a:txBody>
                  <a:tcPr marL="6350" marR="6350" marT="6350" marB="0" anchor="b"/>
                </a:tc>
                <a:tc>
                  <a:txBody>
                    <a:bodyPr/>
                    <a:lstStyle/>
                    <a:p>
                      <a:pPr algn="l" fontAlgn="b"/>
                      <a:r>
                        <a:rPr lang="en-US" sz="1400" b="0" i="0" u="none" strike="noStrike">
                          <a:solidFill>
                            <a:srgbClr val="000000"/>
                          </a:solidFill>
                          <a:effectLst/>
                          <a:latin typeface="Calibri" panose="020F0502020204030204" pitchFamily="34" charset="0"/>
                        </a:rPr>
                        <a:t>RenaissanceRe </a:t>
                      </a:r>
                    </a:p>
                  </a:txBody>
                  <a:tcPr marL="6350" marR="6350" marT="6350" marB="0" anchor="b"/>
                </a:tc>
                <a:tc>
                  <a:txBody>
                    <a:bodyPr/>
                    <a:lstStyle/>
                    <a:p>
                      <a:pPr algn="l" fontAlgn="b"/>
                      <a:r>
                        <a:rPr lang="en-US" sz="1400" b="0" i="0" u="none" strike="noStrike" dirty="0">
                          <a:solidFill>
                            <a:srgbClr val="000000"/>
                          </a:solidFill>
                          <a:effectLst/>
                          <a:latin typeface="Calibri" panose="020F0502020204030204" pitchFamily="34" charset="0"/>
                        </a:rPr>
                        <a:t>Platinum Underwriters</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1.9</a:t>
                      </a:r>
                    </a:p>
                  </a:txBody>
                  <a:tcPr marL="6350" marR="6350" marT="6350" marB="0" anchor="b"/>
                </a:tc>
              </a:tr>
              <a:tr h="229401">
                <a:tc>
                  <a:txBody>
                    <a:bodyPr/>
                    <a:lstStyle/>
                    <a:p>
                      <a:pPr algn="l" fontAlgn="b"/>
                      <a:r>
                        <a:rPr lang="en-US" sz="1400" b="0" i="0" u="none" strike="noStrike">
                          <a:solidFill>
                            <a:srgbClr val="000000"/>
                          </a:solidFill>
                          <a:effectLst/>
                          <a:latin typeface="Calibri" panose="020F0502020204030204" pitchFamily="34" charset="0"/>
                        </a:rPr>
                        <a:t>Dec 2014</a:t>
                      </a:r>
                    </a:p>
                  </a:txBody>
                  <a:tcPr marL="6350" marR="6350" marT="6350" marB="0" anchor="b"/>
                </a:tc>
                <a:tc>
                  <a:txBody>
                    <a:bodyPr/>
                    <a:lstStyle/>
                    <a:p>
                      <a:pPr algn="l" fontAlgn="b"/>
                      <a:r>
                        <a:rPr lang="en-US" sz="1400" b="0" i="0" u="none" strike="noStrike" dirty="0" smtClean="0">
                          <a:solidFill>
                            <a:srgbClr val="000000"/>
                          </a:solidFill>
                          <a:effectLst/>
                          <a:latin typeface="Calibri" panose="020F0502020204030204" pitchFamily="34" charset="0"/>
                        </a:rPr>
                        <a:t>XL Group</a:t>
                      </a:r>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1400" b="0" i="0" u="none" strike="noStrike" dirty="0">
                          <a:solidFill>
                            <a:srgbClr val="000000"/>
                          </a:solidFill>
                          <a:effectLst/>
                          <a:latin typeface="Calibri" panose="020F0502020204030204" pitchFamily="34" charset="0"/>
                        </a:rPr>
                        <a:t> Catlin </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4.1</a:t>
                      </a:r>
                    </a:p>
                  </a:txBody>
                  <a:tcPr marL="6350" marR="6350" marT="6350" marB="0" anchor="b"/>
                </a:tc>
              </a:tr>
              <a:tr h="207156">
                <a:tc>
                  <a:txBody>
                    <a:bodyPr/>
                    <a:lstStyle/>
                    <a:p>
                      <a:pPr algn="l" fontAlgn="b"/>
                      <a:r>
                        <a:rPr lang="en-US" sz="1400" b="0" i="0" u="none" strike="noStrike">
                          <a:solidFill>
                            <a:srgbClr val="000000"/>
                          </a:solidFill>
                          <a:effectLst/>
                          <a:latin typeface="Calibri" panose="020F0502020204030204" pitchFamily="34" charset="0"/>
                        </a:rPr>
                        <a:t>Jan 2015</a:t>
                      </a:r>
                    </a:p>
                  </a:txBody>
                  <a:tcPr marL="6350" marR="6350" marT="6350" marB="0" anchor="b"/>
                </a:tc>
                <a:tc>
                  <a:txBody>
                    <a:bodyPr/>
                    <a:lstStyle/>
                    <a:p>
                      <a:pPr algn="l" fontAlgn="b"/>
                      <a:r>
                        <a:rPr lang="en-US" sz="1400" b="0" i="0" u="none" strike="noStrike">
                          <a:solidFill>
                            <a:srgbClr val="000000"/>
                          </a:solidFill>
                          <a:effectLst/>
                          <a:latin typeface="Calibri" panose="020F0502020204030204" pitchFamily="34" charset="0"/>
                        </a:rPr>
                        <a:t>PartnerRe</a:t>
                      </a:r>
                    </a:p>
                  </a:txBody>
                  <a:tcPr marL="6350" marR="6350" marT="6350" marB="0" anchor="b"/>
                </a:tc>
                <a:tc>
                  <a:txBody>
                    <a:bodyPr/>
                    <a:lstStyle/>
                    <a:p>
                      <a:pPr algn="l" fontAlgn="b"/>
                      <a:r>
                        <a:rPr lang="en-US" sz="1400" b="0" i="0" u="none" strike="noStrike" dirty="0">
                          <a:solidFill>
                            <a:srgbClr val="000000"/>
                          </a:solidFill>
                          <a:effectLst/>
                          <a:latin typeface="Calibri" panose="020F0502020204030204" pitchFamily="34" charset="0"/>
                        </a:rPr>
                        <a:t> AXIS</a:t>
                      </a:r>
                    </a:p>
                  </a:txBody>
                  <a:tcPr marL="6350" marR="6350" marT="6350" marB="0" anchor="b"/>
                </a:tc>
                <a:tc>
                  <a:txBody>
                    <a:bodyPr/>
                    <a:lstStyle/>
                    <a:p>
                      <a:pPr algn="r" fontAlgn="b"/>
                      <a:r>
                        <a:rPr lang="en-US" sz="1400" b="0" i="0" u="none" strike="noStrike" dirty="0" smtClean="0">
                          <a:solidFill>
                            <a:srgbClr val="000000"/>
                          </a:solidFill>
                          <a:effectLst/>
                          <a:latin typeface="Calibri" panose="020F0502020204030204" pitchFamily="34" charset="0"/>
                        </a:rPr>
                        <a:t>11.0*</a:t>
                      </a:r>
                      <a:endParaRPr lang="en-US" sz="1400" b="0" i="0" u="none" strike="noStrike" dirty="0">
                        <a:solidFill>
                          <a:srgbClr val="000000"/>
                        </a:solidFill>
                        <a:effectLst/>
                        <a:latin typeface="Calibri" panose="020F0502020204030204" pitchFamily="34" charset="0"/>
                      </a:endParaRPr>
                    </a:p>
                  </a:txBody>
                  <a:tcPr marL="6350" marR="6350" marT="6350" marB="0" anchor="b"/>
                </a:tc>
              </a:tr>
              <a:tr h="207156">
                <a:tc>
                  <a:txBody>
                    <a:bodyPr/>
                    <a:lstStyle/>
                    <a:p>
                      <a:pPr algn="l" fontAlgn="b"/>
                      <a:r>
                        <a:rPr lang="en-US" sz="1400" b="0" i="0" u="none" strike="noStrike">
                          <a:solidFill>
                            <a:srgbClr val="000000"/>
                          </a:solidFill>
                          <a:effectLst/>
                          <a:latin typeface="Calibri" panose="020F0502020204030204" pitchFamily="34" charset="0"/>
                        </a:rPr>
                        <a:t>Feb 2015</a:t>
                      </a:r>
                    </a:p>
                  </a:txBody>
                  <a:tcPr marL="6350" marR="6350" marT="6350" marB="0" anchor="b"/>
                </a:tc>
                <a:tc>
                  <a:txBody>
                    <a:bodyPr/>
                    <a:lstStyle/>
                    <a:p>
                      <a:pPr algn="l" fontAlgn="b"/>
                      <a:r>
                        <a:rPr lang="en-US" sz="1400" b="0" i="0" u="none" strike="noStrike">
                          <a:solidFill>
                            <a:srgbClr val="000000"/>
                          </a:solidFill>
                          <a:effectLst/>
                          <a:latin typeface="Calibri" panose="020F0502020204030204" pitchFamily="34" charset="0"/>
                        </a:rPr>
                        <a:t>Fairfax Financial Holdings </a:t>
                      </a:r>
                    </a:p>
                  </a:txBody>
                  <a:tcPr marL="6350" marR="6350" marT="6350" marB="0" anchor="b"/>
                </a:tc>
                <a:tc>
                  <a:txBody>
                    <a:bodyPr/>
                    <a:lstStyle/>
                    <a:p>
                      <a:pPr algn="l" fontAlgn="b"/>
                      <a:r>
                        <a:rPr lang="en-US" sz="1400" b="0" i="0" u="none" strike="noStrike">
                          <a:solidFill>
                            <a:srgbClr val="000000"/>
                          </a:solidFill>
                          <a:effectLst/>
                          <a:latin typeface="Calibri" panose="020F0502020204030204" pitchFamily="34" charset="0"/>
                        </a:rPr>
                        <a:t>Brit</a:t>
                      </a:r>
                    </a:p>
                  </a:txBody>
                  <a:tcPr marL="6350" marR="6350" marT="6350" marB="0" anchor="b"/>
                </a:tc>
                <a:tc>
                  <a:txBody>
                    <a:bodyPr/>
                    <a:lstStyle/>
                    <a:p>
                      <a:pPr algn="r" fontAlgn="b"/>
                      <a:r>
                        <a:rPr lang="en-US" sz="1400" b="0" i="0" u="none" strike="noStrike" dirty="0">
                          <a:solidFill>
                            <a:srgbClr val="000000"/>
                          </a:solidFill>
                          <a:effectLst/>
                          <a:latin typeface="Calibri" panose="020F0502020204030204" pitchFamily="34" charset="0"/>
                        </a:rPr>
                        <a:t>1.9</a:t>
                      </a:r>
                    </a:p>
                  </a:txBody>
                  <a:tcPr marL="6350" marR="6350" marT="6350" marB="0" anchor="b"/>
                </a:tc>
              </a:tr>
            </a:tbl>
          </a:graphicData>
        </a:graphic>
      </p:graphicFrame>
      <p:sp>
        <p:nvSpPr>
          <p:cNvPr id="5" name="Rectangle 4"/>
          <p:cNvSpPr>
            <a:spLocks noChangeArrowheads="1"/>
          </p:cNvSpPr>
          <p:nvPr/>
        </p:nvSpPr>
        <p:spPr bwMode="auto">
          <a:xfrm>
            <a:off x="183312" y="6080127"/>
            <a:ext cx="8640966" cy="60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sz="1100" dirty="0">
              <a:solidFill>
                <a:srgbClr val="000000"/>
              </a:solidFill>
            </a:endParaRPr>
          </a:p>
          <a:p>
            <a:r>
              <a:rPr lang="en-US" sz="1100" dirty="0" smtClean="0">
                <a:solidFill>
                  <a:srgbClr val="000000"/>
                </a:solidFill>
              </a:rPr>
              <a:t>*Deal was not complete as of 6/4/15 and a rival bid from Italian investment firm </a:t>
            </a:r>
            <a:r>
              <a:rPr lang="en-US" sz="1100" dirty="0" err="1" smtClean="0">
                <a:solidFill>
                  <a:srgbClr val="000000"/>
                </a:solidFill>
              </a:rPr>
              <a:t>Exor</a:t>
            </a:r>
            <a:r>
              <a:rPr lang="en-US" sz="1100" dirty="0" smtClean="0">
                <a:solidFill>
                  <a:srgbClr val="000000"/>
                </a:solidFill>
              </a:rPr>
              <a:t> was still under consideration.</a:t>
            </a:r>
          </a:p>
          <a:p>
            <a:r>
              <a:rPr lang="en-US" sz="1100" dirty="0" smtClean="0">
                <a:solidFill>
                  <a:srgbClr val="000000"/>
                </a:solidFill>
              </a:rPr>
              <a:t>Source</a:t>
            </a:r>
            <a:r>
              <a:rPr lang="en-US" sz="1100" dirty="0">
                <a:solidFill>
                  <a:srgbClr val="000000"/>
                </a:solidFill>
              </a:rPr>
              <a:t>: </a:t>
            </a:r>
            <a:r>
              <a:rPr lang="en-US" sz="1100" dirty="0" smtClean="0">
                <a:solidFill>
                  <a:srgbClr val="000000"/>
                </a:solidFill>
              </a:rPr>
              <a:t> Swiss Re </a:t>
            </a:r>
            <a:r>
              <a:rPr lang="en-US" sz="1100" i="1" dirty="0" smtClean="0">
                <a:solidFill>
                  <a:srgbClr val="000000"/>
                </a:solidFill>
              </a:rPr>
              <a:t>sigma </a:t>
            </a:r>
            <a:r>
              <a:rPr lang="en-US" sz="1100" dirty="0" smtClean="0">
                <a:solidFill>
                  <a:srgbClr val="000000"/>
                </a:solidFill>
              </a:rPr>
              <a:t>3/2015; Insurance information Institute.</a:t>
            </a:r>
            <a:endParaRPr lang="en-US" sz="1100" dirty="0">
              <a:solidFill>
                <a:srgbClr val="000000"/>
              </a:solidFill>
            </a:endParaRPr>
          </a:p>
        </p:txBody>
      </p:sp>
    </p:spTree>
    <p:custDataLst>
      <p:tags r:id="rId1"/>
    </p:custDataLst>
    <p:extLst>
      <p:ext uri="{BB962C8B-B14F-4D97-AF65-F5344CB8AC3E}">
        <p14:creationId xmlns:p14="http://schemas.microsoft.com/office/powerpoint/2010/main" val="1010765581"/>
      </p:ext>
    </p:extLst>
  </p:cSld>
  <p:clrMapOvr>
    <a:masterClrMapping/>
  </p:clrMapOvr>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dirty="0" smtClean="0"/>
              <a:t>12/01/09 - 9pm</a:t>
            </a:r>
          </a:p>
        </p:txBody>
      </p:sp>
      <p:sp>
        <p:nvSpPr>
          <p:cNvPr id="82947" name="Rectangle 106"/>
          <p:cNvSpPr>
            <a:spLocks noGrp="1" noChangeArrowheads="1"/>
          </p:cNvSpPr>
          <p:nvPr>
            <p:ph type="ftr" sz="quarter" idx="11"/>
          </p:nvPr>
        </p:nvSpPr>
        <p:spPr/>
        <p:txBody>
          <a:bodyPr/>
          <a:lstStyle/>
          <a:p>
            <a:pPr>
              <a:defRPr/>
            </a:pPr>
            <a:r>
              <a:rPr lang="en-US" dirty="0" smtClean="0"/>
              <a:t>eSlide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116</a:t>
            </a:fld>
            <a:endParaRPr lang="en-US" dirty="0" smtClean="0"/>
          </a:p>
        </p:txBody>
      </p:sp>
      <p:sp>
        <p:nvSpPr>
          <p:cNvPr id="82949" name="Rectangle 2"/>
          <p:cNvSpPr>
            <a:spLocks noGrp="1" noChangeArrowheads="1"/>
          </p:cNvSpPr>
          <p:nvPr>
            <p:ph type="title"/>
          </p:nvPr>
        </p:nvSpPr>
        <p:spPr/>
        <p:txBody>
          <a:bodyPr/>
          <a:lstStyle/>
          <a:p>
            <a:r>
              <a:rPr lang="en-US" dirty="0" smtClean="0"/>
              <a:t>What’s Driving Global Insurance M&amp;A Activity and Will It Continue?</a:t>
            </a:r>
          </a:p>
        </p:txBody>
      </p:sp>
      <p:sp>
        <p:nvSpPr>
          <p:cNvPr id="1922051" name="Rectangle 3"/>
          <p:cNvSpPr>
            <a:spLocks noGrp="1" noChangeArrowheads="1"/>
          </p:cNvSpPr>
          <p:nvPr>
            <p:ph type="body" idx="1"/>
          </p:nvPr>
        </p:nvSpPr>
        <p:spPr>
          <a:xfrm>
            <a:off x="268543" y="1073939"/>
            <a:ext cx="8780207" cy="5448301"/>
          </a:xfrm>
        </p:spPr>
        <p:txBody>
          <a:bodyPr/>
          <a:lstStyle/>
          <a:p>
            <a:pPr>
              <a:lnSpc>
                <a:spcPts val="2000"/>
              </a:lnSpc>
            </a:pPr>
            <a:r>
              <a:rPr lang="en-US" sz="2000" b="1" dirty="0" smtClean="0"/>
              <a:t>Excess Capital in Global Reinsurance and Primary </a:t>
            </a:r>
            <a:r>
              <a:rPr lang="en-US" sz="2000" b="1" dirty="0"/>
              <a:t>C</a:t>
            </a:r>
            <a:r>
              <a:rPr lang="en-US" sz="2000" b="1" dirty="0" smtClean="0"/>
              <a:t>ommercial Insurance in US</a:t>
            </a:r>
          </a:p>
          <a:p>
            <a:pPr lvl="1">
              <a:lnSpc>
                <a:spcPts val="2000"/>
              </a:lnSpc>
            </a:pPr>
            <a:r>
              <a:rPr lang="en-US" sz="1800" b="1" dirty="0" smtClean="0"/>
              <a:t>(Re)Insurers, like corporations in many industry, are sitting are large amounts of cash accumulated since the Global Financial Crisis that earns very little</a:t>
            </a:r>
          </a:p>
          <a:p>
            <a:pPr>
              <a:lnSpc>
                <a:spcPts val="2000"/>
              </a:lnSpc>
            </a:pPr>
            <a:r>
              <a:rPr lang="en-US" sz="2000" b="1" dirty="0" smtClean="0"/>
              <a:t>Alternative Capital</a:t>
            </a:r>
          </a:p>
          <a:p>
            <a:pPr>
              <a:lnSpc>
                <a:spcPts val="2000"/>
              </a:lnSpc>
            </a:pPr>
            <a:r>
              <a:rPr lang="en-US" sz="2000" b="1" dirty="0" smtClean="0"/>
              <a:t>Slow Top Line (Premium) Growth</a:t>
            </a:r>
          </a:p>
          <a:p>
            <a:pPr>
              <a:lnSpc>
                <a:spcPts val="2000"/>
              </a:lnSpc>
            </a:pPr>
            <a:r>
              <a:rPr lang="en-US" sz="2000" b="1" dirty="0" smtClean="0"/>
              <a:t>Slowdown in Pace of Earnings Growth/ROE</a:t>
            </a:r>
          </a:p>
          <a:p>
            <a:pPr>
              <a:lnSpc>
                <a:spcPts val="2000"/>
              </a:lnSpc>
            </a:pPr>
            <a:r>
              <a:rPr lang="en-US" sz="2000" b="1" dirty="0" smtClean="0"/>
              <a:t>Low Interest Rates Make Debt Financing for Acquisitions Attractive</a:t>
            </a:r>
          </a:p>
          <a:p>
            <a:pPr lvl="1">
              <a:lnSpc>
                <a:spcPts val="2000"/>
              </a:lnSpc>
            </a:pPr>
            <a:r>
              <a:rPr lang="en-US" sz="2000" b="1" dirty="0" smtClean="0"/>
              <a:t>Concern that interest rates in US may soon rise so best to act now</a:t>
            </a:r>
          </a:p>
          <a:p>
            <a:pPr>
              <a:lnSpc>
                <a:spcPts val="2000"/>
              </a:lnSpc>
            </a:pPr>
            <a:r>
              <a:rPr lang="en-US" sz="2000" b="1" dirty="0" smtClean="0"/>
              <a:t>Desire to Achieve Economies of Scale</a:t>
            </a:r>
          </a:p>
          <a:p>
            <a:pPr>
              <a:lnSpc>
                <a:spcPts val="2000"/>
              </a:lnSpc>
            </a:pPr>
            <a:r>
              <a:rPr lang="en-US" sz="2000" b="1" dirty="0" smtClean="0"/>
              <a:t>Peer Pressure/Momentum</a:t>
            </a:r>
          </a:p>
          <a:p>
            <a:pPr lvl="1">
              <a:lnSpc>
                <a:spcPts val="2000"/>
              </a:lnSpc>
            </a:pPr>
            <a:r>
              <a:rPr lang="en-US" sz="1800" b="1" dirty="0" smtClean="0"/>
              <a:t>Management concerns about being “left out”</a:t>
            </a:r>
          </a:p>
        </p:txBody>
      </p:sp>
    </p:spTree>
    <p:extLst>
      <p:ext uri="{BB962C8B-B14F-4D97-AF65-F5344CB8AC3E}">
        <p14:creationId xmlns:p14="http://schemas.microsoft.com/office/powerpoint/2010/main" val="371057528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922051">
                                            <p:txEl>
                                              <p:pRg st="2" end="2"/>
                                            </p:txEl>
                                          </p:spTgt>
                                        </p:tgtEl>
                                        <p:attrNameLst>
                                          <p:attrName>style.visibility</p:attrName>
                                        </p:attrNameLst>
                                      </p:cBhvr>
                                      <p:to>
                                        <p:strVal val="visible"/>
                                      </p:to>
                                    </p:set>
                                    <p:animEffect transition="in" filter="wipe(left)">
                                      <p:cBhvr>
                                        <p:cTn id="15" dur="500"/>
                                        <p:tgtEl>
                                          <p:spTgt spid="192205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922051">
                                            <p:txEl>
                                              <p:pRg st="3" end="3"/>
                                            </p:txEl>
                                          </p:spTgt>
                                        </p:tgtEl>
                                        <p:attrNameLst>
                                          <p:attrName>style.visibility</p:attrName>
                                        </p:attrNameLst>
                                      </p:cBhvr>
                                      <p:to>
                                        <p:strVal val="visible"/>
                                      </p:to>
                                    </p:set>
                                    <p:animEffect transition="in" filter="wipe(left)">
                                      <p:cBhvr>
                                        <p:cTn id="20" dur="500"/>
                                        <p:tgtEl>
                                          <p:spTgt spid="1922051">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922051">
                                            <p:txEl>
                                              <p:pRg st="4" end="4"/>
                                            </p:txEl>
                                          </p:spTgt>
                                        </p:tgtEl>
                                        <p:attrNameLst>
                                          <p:attrName>style.visibility</p:attrName>
                                        </p:attrNameLst>
                                      </p:cBhvr>
                                      <p:to>
                                        <p:strVal val="visible"/>
                                      </p:to>
                                    </p:set>
                                    <p:animEffect transition="in" filter="wipe(left)">
                                      <p:cBhvr>
                                        <p:cTn id="25" dur="500"/>
                                        <p:tgtEl>
                                          <p:spTgt spid="1922051">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922051">
                                            <p:txEl>
                                              <p:pRg st="5" end="5"/>
                                            </p:txEl>
                                          </p:spTgt>
                                        </p:tgtEl>
                                        <p:attrNameLst>
                                          <p:attrName>style.visibility</p:attrName>
                                        </p:attrNameLst>
                                      </p:cBhvr>
                                      <p:to>
                                        <p:strVal val="visible"/>
                                      </p:to>
                                    </p:set>
                                    <p:animEffect transition="in" filter="wipe(left)">
                                      <p:cBhvr>
                                        <p:cTn id="30" dur="500"/>
                                        <p:tgtEl>
                                          <p:spTgt spid="1922051">
                                            <p:txEl>
                                              <p:pRg st="5" end="5"/>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922051">
                                            <p:txEl>
                                              <p:pRg st="6" end="6"/>
                                            </p:txEl>
                                          </p:spTgt>
                                        </p:tgtEl>
                                        <p:attrNameLst>
                                          <p:attrName>style.visibility</p:attrName>
                                        </p:attrNameLst>
                                      </p:cBhvr>
                                      <p:to>
                                        <p:strVal val="visible"/>
                                      </p:to>
                                    </p:set>
                                    <p:animEffect transition="in" filter="wipe(left)">
                                      <p:cBhvr>
                                        <p:cTn id="33" dur="500"/>
                                        <p:tgtEl>
                                          <p:spTgt spid="1922051">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922051">
                                            <p:txEl>
                                              <p:pRg st="7" end="7"/>
                                            </p:txEl>
                                          </p:spTgt>
                                        </p:tgtEl>
                                        <p:attrNameLst>
                                          <p:attrName>style.visibility</p:attrName>
                                        </p:attrNameLst>
                                      </p:cBhvr>
                                      <p:to>
                                        <p:strVal val="visible"/>
                                      </p:to>
                                    </p:set>
                                    <p:animEffect transition="in" filter="wipe(left)">
                                      <p:cBhvr>
                                        <p:cTn id="38" dur="500"/>
                                        <p:tgtEl>
                                          <p:spTgt spid="1922051">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922051">
                                            <p:txEl>
                                              <p:pRg st="8" end="8"/>
                                            </p:txEl>
                                          </p:spTgt>
                                        </p:tgtEl>
                                        <p:attrNameLst>
                                          <p:attrName>style.visibility</p:attrName>
                                        </p:attrNameLst>
                                      </p:cBhvr>
                                      <p:to>
                                        <p:strVal val="visible"/>
                                      </p:to>
                                    </p:set>
                                    <p:animEffect transition="in" filter="wipe(left)">
                                      <p:cBhvr>
                                        <p:cTn id="43" dur="500"/>
                                        <p:tgtEl>
                                          <p:spTgt spid="1922051">
                                            <p:txEl>
                                              <p:pRg st="8" end="8"/>
                                            </p:txEl>
                                          </p:spTgt>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1922051">
                                            <p:txEl>
                                              <p:pRg st="9" end="9"/>
                                            </p:txEl>
                                          </p:spTgt>
                                        </p:tgtEl>
                                        <p:attrNameLst>
                                          <p:attrName>style.visibility</p:attrName>
                                        </p:attrNameLst>
                                      </p:cBhvr>
                                      <p:to>
                                        <p:strVal val="visible"/>
                                      </p:to>
                                    </p:set>
                                    <p:animEffect transition="in" filter="wipe(left)">
                                      <p:cBhvr>
                                        <p:cTn id="46" dur="500"/>
                                        <p:tgtEl>
                                          <p:spTgt spid="192205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96259"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B4FC32C-87B1-44C7-8DC7-77CCE9CCF57C}" type="slidenum">
              <a:rPr lang="en-US" sz="900">
                <a:solidFill>
                  <a:schemeClr val="bg1"/>
                </a:solidFill>
              </a:rPr>
              <a:pPr algn="r" eaLnBrk="0" hangingPunct="0">
                <a:lnSpc>
                  <a:spcPct val="85000"/>
                </a:lnSpc>
                <a:spcBef>
                  <a:spcPct val="20000"/>
                </a:spcBef>
              </a:pPr>
              <a:t>117</a:t>
            </a:fld>
            <a:endParaRPr lang="en-US" sz="900">
              <a:solidFill>
                <a:schemeClr val="bg1"/>
              </a:solidFill>
            </a:endParaRPr>
          </a:p>
        </p:txBody>
      </p:sp>
      <p:pic>
        <p:nvPicPr>
          <p:cNvPr id="96260"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24102" name="Rectangle 6"/>
          <p:cNvSpPr>
            <a:spLocks noChangeArrowheads="1"/>
          </p:cNvSpPr>
          <p:nvPr/>
        </p:nvSpPr>
        <p:spPr bwMode="blackWhite">
          <a:xfrm>
            <a:off x="585787" y="1823781"/>
            <a:ext cx="8239125" cy="2076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400" b="1" dirty="0" smtClean="0">
                <a:solidFill>
                  <a:srgbClr val="FFFFFF"/>
                </a:solidFill>
              </a:rPr>
              <a:t>Insured Catastrophe Losses</a:t>
            </a:r>
          </a:p>
        </p:txBody>
      </p:sp>
      <p:sp>
        <p:nvSpPr>
          <p:cNvPr id="7" name="TextBox 5"/>
          <p:cNvSpPr txBox="1">
            <a:spLocks noChangeArrowheads="1"/>
          </p:cNvSpPr>
          <p:nvPr/>
        </p:nvSpPr>
        <p:spPr bwMode="auto">
          <a:xfrm>
            <a:off x="245297" y="4000244"/>
            <a:ext cx="8643879" cy="2554545"/>
          </a:xfrm>
          <a:prstGeom prst="rect">
            <a:avLst/>
          </a:prstGeom>
          <a:noFill/>
          <a:ln w="9525">
            <a:noFill/>
            <a:miter lim="800000"/>
            <a:headEnd/>
            <a:tailEnd/>
          </a:ln>
        </p:spPr>
        <p:txBody>
          <a:bodyPr wrap="square">
            <a:spAutoFit/>
          </a:bodyPr>
          <a:lstStyle/>
          <a:p>
            <a:pPr algn="ctr"/>
            <a:r>
              <a:rPr lang="en-US" sz="3200" b="1" dirty="0" smtClean="0">
                <a:solidFill>
                  <a:srgbClr val="225A7A"/>
                </a:solidFill>
              </a:rPr>
              <a:t>2013/14 and YTD 2015 Experienced Below Average CAT Activity After Very High CAT Losses in 2011/12</a:t>
            </a:r>
          </a:p>
          <a:p>
            <a:pPr algn="ctr"/>
            <a:r>
              <a:rPr lang="en-US" sz="3200" b="1" i="1" dirty="0" smtClean="0">
                <a:solidFill>
                  <a:srgbClr val="FF0000"/>
                </a:solidFill>
              </a:rPr>
              <a:t>Winter Storm Losses Far Above Average in 2014 and 2015</a:t>
            </a:r>
            <a:endParaRPr lang="en-US" sz="3200" b="1" i="1" dirty="0">
              <a:solidFill>
                <a:srgbClr val="FF0000"/>
              </a:solidFill>
            </a:endParaRP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79649112-2361-4913-9798-B6AEBB59A8D4}" type="slidenum">
              <a:rPr lang="en-US" smtClean="0"/>
              <a:pPr>
                <a:defRPr/>
              </a:pPr>
              <a:t>117</a:t>
            </a:fld>
            <a:endParaRPr lang="en-US"/>
          </a:p>
        </p:txBody>
      </p:sp>
    </p:spTree>
    <p:extLst>
      <p:ext uri="{BB962C8B-B14F-4D97-AF65-F5344CB8AC3E}">
        <p14:creationId xmlns:p14="http://schemas.microsoft.com/office/powerpoint/2010/main" val="83842329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92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rgbClr val="FFFFFF"/>
                </a:solidFill>
                <a:latin typeface="Times New Roman" pitchFamily="18" charset="0"/>
              </a:rPr>
              <a:t>12/01/09 - 9pm</a:t>
            </a:r>
          </a:p>
        </p:txBody>
      </p:sp>
      <p:sp>
        <p:nvSpPr>
          <p:cNvPr id="19292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rgbClr val="FFFFFF"/>
                </a:solidFill>
                <a:latin typeface="Times New Roman" pitchFamily="18" charset="0"/>
              </a:rPr>
              <a:t>eSlide – P6466 – The Financial Crisis and the Future of the P/C</a:t>
            </a:r>
          </a:p>
        </p:txBody>
      </p:sp>
      <p:sp>
        <p:nvSpPr>
          <p:cNvPr id="19292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BF83BB6-F6BE-4086-BDD1-22EA1B241088}" type="slidenum">
              <a:rPr lang="en-US" sz="900">
                <a:solidFill>
                  <a:srgbClr val="000000"/>
                </a:solidFill>
                <a:latin typeface="Times New Roman" pitchFamily="18" charset="0"/>
              </a:rPr>
              <a:pPr algn="r" eaLnBrk="0" hangingPunct="0">
                <a:lnSpc>
                  <a:spcPct val="85000"/>
                </a:lnSpc>
                <a:spcBef>
                  <a:spcPct val="20000"/>
                </a:spcBef>
              </a:pPr>
              <a:t>118</a:t>
            </a:fld>
            <a:endParaRPr lang="en-US" sz="900">
              <a:solidFill>
                <a:srgbClr val="000000"/>
              </a:solidFill>
              <a:latin typeface="Times New Roman" pitchFamily="18" charset="0"/>
            </a:endParaRPr>
          </a:p>
        </p:txBody>
      </p:sp>
      <p:graphicFrame>
        <p:nvGraphicFramePr>
          <p:cNvPr id="1929218" name="Object 2"/>
          <p:cNvGraphicFramePr>
            <a:graphicFrameLocks noChangeAspect="1"/>
          </p:cNvGraphicFramePr>
          <p:nvPr>
            <p:extLst>
              <p:ext uri="{D42A27DB-BD31-4B8C-83A1-F6EECF244321}">
                <p14:modId xmlns:p14="http://schemas.microsoft.com/office/powerpoint/2010/main" val="1559203990"/>
              </p:ext>
            </p:extLst>
          </p:nvPr>
        </p:nvGraphicFramePr>
        <p:xfrm>
          <a:off x="215900" y="1371600"/>
          <a:ext cx="8661400" cy="3594100"/>
        </p:xfrm>
        <a:graphic>
          <a:graphicData uri="http://schemas.openxmlformats.org/presentationml/2006/ole">
            <mc:AlternateContent xmlns:mc="http://schemas.openxmlformats.org/markup-compatibility/2006">
              <mc:Choice xmlns:v="urn:schemas-microsoft-com:vml" Requires="v">
                <p:oleObj spid="_x0000_s28262633" name="Chart" r:id="rId4" imgW="8534400" imgH="3543300" progId="MSGraph.Chart.8">
                  <p:embed followColorScheme="full"/>
                </p:oleObj>
              </mc:Choice>
              <mc:Fallback>
                <p:oleObj name="Chart" r:id="rId4" imgW="8534400" imgH="3543300" progId="MSGraph.Chart.8">
                  <p:embed followColorScheme="full"/>
                  <p:pic>
                    <p:nvPicPr>
                      <p:cNvPr id="0" name=""/>
                      <p:cNvPicPr>
                        <a:picLocks noChangeAspect="1" noChangeArrowheads="1"/>
                      </p:cNvPicPr>
                      <p:nvPr/>
                    </p:nvPicPr>
                    <p:blipFill>
                      <a:blip r:embed="rId5"/>
                      <a:srcRect/>
                      <a:stretch>
                        <a:fillRect/>
                      </a:stretch>
                    </p:blipFill>
                    <p:spPr bwMode="gray">
                      <a:xfrm>
                        <a:off x="215900" y="1371600"/>
                        <a:ext cx="8661400" cy="3594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9222" name="Rectangle 3"/>
          <p:cNvSpPr>
            <a:spLocks noGrp="1" noChangeArrowheads="1"/>
          </p:cNvSpPr>
          <p:nvPr>
            <p:ph type="title" idx="4294967295"/>
          </p:nvPr>
        </p:nvSpPr>
        <p:spPr/>
        <p:txBody>
          <a:bodyPr/>
          <a:lstStyle/>
          <a:p>
            <a:r>
              <a:rPr lang="en-US" dirty="0" smtClean="0"/>
              <a:t>U.S. Insured Catastrophe Losses</a:t>
            </a:r>
          </a:p>
        </p:txBody>
      </p:sp>
      <p:sp>
        <p:nvSpPr>
          <p:cNvPr id="1929223" name="Rectangle 4"/>
          <p:cNvSpPr>
            <a:spLocks noChangeArrowheads="1"/>
          </p:cNvSpPr>
          <p:nvPr/>
        </p:nvSpPr>
        <p:spPr bwMode="auto">
          <a:xfrm>
            <a:off x="0" y="5733846"/>
            <a:ext cx="9144000" cy="1124154"/>
          </a:xfrm>
          <a:prstGeom prst="rect">
            <a:avLst/>
          </a:prstGeom>
          <a:noFill/>
          <a:ln w="9525" algn="ctr">
            <a:noFill/>
            <a:miter lim="800000"/>
            <a:headEnd/>
            <a:tailEnd/>
          </a:ln>
        </p:spPr>
        <p:txBody>
          <a:bodyPr wrap="square" lIns="365760" tIns="0" rIns="0" bIns="137160" anchor="b">
            <a:spAutoFit/>
          </a:bodyPr>
          <a:lstStyle/>
          <a:p>
            <a:pPr algn="l" eaLnBrk="0" hangingPunct="0">
              <a:lnSpc>
                <a:spcPct val="85000"/>
              </a:lnSpc>
              <a:spcBef>
                <a:spcPct val="25000"/>
              </a:spcBef>
              <a:buClr>
                <a:srgbClr val="FF6801"/>
              </a:buClr>
              <a:buFont typeface="Wingdings" pitchFamily="2" charset="2"/>
              <a:buNone/>
            </a:pPr>
            <a:endParaRPr lang="en-US" sz="1050" dirty="0">
              <a:solidFill>
                <a:srgbClr val="000000"/>
              </a:solidFill>
              <a:latin typeface="Times New Roman" pitchFamily="18" charset="0"/>
            </a:endParaRPr>
          </a:p>
          <a:p>
            <a:pPr algn="l" eaLnBrk="0" hangingPunct="0">
              <a:lnSpc>
                <a:spcPct val="85000"/>
              </a:lnSpc>
              <a:spcBef>
                <a:spcPct val="25000"/>
              </a:spcBef>
              <a:buClr>
                <a:srgbClr val="FF6801"/>
              </a:buClr>
              <a:buFont typeface="Wingdings" pitchFamily="2" charset="2"/>
              <a:buNone/>
            </a:pPr>
            <a:endParaRPr lang="en-US" sz="1050" dirty="0">
              <a:solidFill>
                <a:srgbClr val="000000"/>
              </a:solidFill>
              <a:latin typeface="Times New Roman" pitchFamily="18" charset="0"/>
            </a:endParaRPr>
          </a:p>
          <a:p>
            <a:pPr algn="l" eaLnBrk="0" hangingPunct="0">
              <a:lnSpc>
                <a:spcPct val="85000"/>
              </a:lnSpc>
              <a:spcBef>
                <a:spcPct val="25000"/>
              </a:spcBef>
              <a:buClr>
                <a:srgbClr val="FF6801"/>
              </a:buClr>
              <a:buFont typeface="Wingdings" pitchFamily="2" charset="2"/>
              <a:buNone/>
            </a:pPr>
            <a:r>
              <a:rPr lang="en-US" sz="1050" dirty="0" smtClean="0">
                <a:solidFill>
                  <a:srgbClr val="000000"/>
                </a:solidFill>
              </a:rPr>
              <a:t>*Through 9/30/15 in 2015 dollars.</a:t>
            </a:r>
            <a:endParaRPr lang="en-US" sz="1050" dirty="0">
              <a:solidFill>
                <a:srgbClr val="000000"/>
              </a:solidFill>
            </a:endParaRPr>
          </a:p>
          <a:p>
            <a:pPr algn="l" eaLnBrk="0" hangingPunct="0">
              <a:lnSpc>
                <a:spcPct val="85000"/>
              </a:lnSpc>
              <a:spcBef>
                <a:spcPct val="25000"/>
              </a:spcBef>
              <a:buClr>
                <a:srgbClr val="FF6801"/>
              </a:buClr>
              <a:buFont typeface="Wingdings" pitchFamily="2" charset="2"/>
              <a:buNone/>
            </a:pPr>
            <a:r>
              <a:rPr lang="en-US" sz="1050" dirty="0">
                <a:solidFill>
                  <a:srgbClr val="000000"/>
                </a:solidFill>
              </a:rPr>
              <a:t>Note: 2001 figure includes $20.3B for 9/11 losses reported through 12/31/01 ($25.9B 2011 dollars). Includes only business and personal property claims, business interruption and auto claims. Non-prop/BI losses = $12.2B ($15.6B in 2011 dollars.)  </a:t>
            </a:r>
          </a:p>
          <a:p>
            <a:pPr algn="l" eaLnBrk="0" hangingPunct="0">
              <a:lnSpc>
                <a:spcPct val="85000"/>
              </a:lnSpc>
              <a:spcBef>
                <a:spcPct val="25000"/>
              </a:spcBef>
              <a:buClr>
                <a:srgbClr val="FF6801"/>
              </a:buClr>
              <a:buFont typeface="Wingdings" pitchFamily="2" charset="2"/>
              <a:buNone/>
            </a:pPr>
            <a:r>
              <a:rPr lang="en-US" sz="1050" dirty="0">
                <a:solidFill>
                  <a:srgbClr val="000000"/>
                </a:solidFill>
              </a:rPr>
              <a:t>Sources: Property Claims Service/ISO</a:t>
            </a:r>
            <a:r>
              <a:rPr lang="en-US" sz="1050" dirty="0" smtClean="0">
                <a:solidFill>
                  <a:srgbClr val="000000"/>
                </a:solidFill>
              </a:rPr>
              <a:t>;  </a:t>
            </a:r>
            <a:r>
              <a:rPr lang="en-US" sz="1050" dirty="0">
                <a:solidFill>
                  <a:srgbClr val="000000"/>
                </a:solidFill>
              </a:rPr>
              <a:t>Insurance Information Institute.</a:t>
            </a:r>
          </a:p>
        </p:txBody>
      </p:sp>
      <p:sp>
        <p:nvSpPr>
          <p:cNvPr id="2120710" name="Rectangle 6"/>
          <p:cNvSpPr>
            <a:spLocks noChangeArrowheads="1"/>
          </p:cNvSpPr>
          <p:nvPr/>
        </p:nvSpPr>
        <p:spPr bwMode="blackWhite">
          <a:xfrm>
            <a:off x="206476" y="4872039"/>
            <a:ext cx="6465787" cy="117974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2013/14 Were Welcome Respites from 2011/12, among the Costliest Years for Insured </a:t>
            </a:r>
            <a:r>
              <a:rPr lang="en-US" sz="2000" b="1" dirty="0">
                <a:solidFill>
                  <a:srgbClr val="FFFFFF"/>
                </a:solidFill>
              </a:rPr>
              <a:t>D</a:t>
            </a:r>
            <a:r>
              <a:rPr lang="en-US" sz="2000" b="1" dirty="0" smtClean="0">
                <a:solidFill>
                  <a:srgbClr val="FFFFFF"/>
                </a:solidFill>
              </a:rPr>
              <a:t>isaster </a:t>
            </a:r>
            <a:r>
              <a:rPr lang="en-US" sz="2000" b="1" dirty="0">
                <a:solidFill>
                  <a:srgbClr val="FFFFFF"/>
                </a:solidFill>
              </a:rPr>
              <a:t>L</a:t>
            </a:r>
            <a:r>
              <a:rPr lang="en-US" sz="2000" b="1" dirty="0" smtClean="0">
                <a:solidFill>
                  <a:srgbClr val="FFFFFF"/>
                </a:solidFill>
              </a:rPr>
              <a:t>osses in US History.  Longer-term Trend is for more—not fewer—Costly Events</a:t>
            </a:r>
            <a:endParaRPr lang="en-US" sz="2000" b="1" i="1" dirty="0">
              <a:solidFill>
                <a:srgbClr val="FFFFFF"/>
              </a:solidFill>
            </a:endParaRPr>
          </a:p>
        </p:txBody>
      </p:sp>
      <p:sp>
        <p:nvSpPr>
          <p:cNvPr id="2120711" name="AutoShape 7"/>
          <p:cNvSpPr>
            <a:spLocks noChangeArrowheads="1"/>
          </p:cNvSpPr>
          <p:nvPr/>
        </p:nvSpPr>
        <p:spPr bwMode="blackWhite">
          <a:xfrm>
            <a:off x="6191097" y="1371600"/>
            <a:ext cx="2271251" cy="965657"/>
          </a:xfrm>
          <a:prstGeom prst="wedgeRectCallout">
            <a:avLst>
              <a:gd name="adj1" fmla="val 19280"/>
              <a:gd name="adj2" fmla="val 8020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 2012  was the 3</a:t>
            </a:r>
            <a:r>
              <a:rPr lang="en-US" sz="1400" b="1" baseline="30000" dirty="0" smtClean="0">
                <a:solidFill>
                  <a:srgbClr val="FFFFFF"/>
                </a:solidFill>
                <a:latin typeface="Arial" pitchFamily="34" charset="0"/>
                <a:cs typeface="Arial" pitchFamily="34" charset="0"/>
              </a:rPr>
              <a:t>rd</a:t>
            </a:r>
            <a:r>
              <a:rPr lang="en-US" sz="1400" b="1" dirty="0" smtClean="0">
                <a:solidFill>
                  <a:srgbClr val="FFFFFF"/>
                </a:solidFill>
                <a:latin typeface="Arial" pitchFamily="34" charset="0"/>
                <a:cs typeface="Arial" pitchFamily="34" charset="0"/>
              </a:rPr>
              <a:t> most expensive year ever for insured CAT losses</a:t>
            </a:r>
            <a:endParaRPr lang="en-US" sz="1400" b="1" dirty="0">
              <a:solidFill>
                <a:srgbClr val="FFFFFF"/>
              </a:solidFill>
              <a:latin typeface="Arial" pitchFamily="34" charset="0"/>
              <a:cs typeface="Arial" pitchFamily="34" charset="0"/>
            </a:endParaRPr>
          </a:p>
        </p:txBody>
      </p:sp>
      <p:sp>
        <p:nvSpPr>
          <p:cNvPr id="2120712" name="AutoShape 8"/>
          <p:cNvSpPr>
            <a:spLocks noChangeArrowheads="1"/>
          </p:cNvSpPr>
          <p:nvPr/>
        </p:nvSpPr>
        <p:spPr bwMode="blackWhite">
          <a:xfrm>
            <a:off x="7062952" y="5061187"/>
            <a:ext cx="1844377" cy="1004887"/>
          </a:xfrm>
          <a:prstGeom prst="wedgeRectCallout">
            <a:avLst>
              <a:gd name="adj1" fmla="val 33248"/>
              <a:gd name="adj2" fmla="val -6847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$11.0B in insured CAT losses though 9/30/15</a:t>
            </a:r>
            <a:endParaRPr lang="en-US" sz="1400" b="1" dirty="0">
              <a:solidFill>
                <a:srgbClr val="FFFFFF"/>
              </a:solidFill>
              <a:latin typeface="Arial" pitchFamily="34" charset="0"/>
              <a:cs typeface="Arial" pitchFamily="34" charset="0"/>
            </a:endParaRPr>
          </a:p>
        </p:txBody>
      </p:sp>
      <p:sp>
        <p:nvSpPr>
          <p:cNvPr id="1929227" name="Rectangle 9"/>
          <p:cNvSpPr>
            <a:spLocks noChangeArrowheads="1"/>
          </p:cNvSpPr>
          <p:nvPr/>
        </p:nvSpPr>
        <p:spPr bwMode="black">
          <a:xfrm>
            <a:off x="110968" y="1162050"/>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 Billions, </a:t>
            </a:r>
            <a:r>
              <a:rPr lang="en-US" sz="1600" b="1" dirty="0" smtClean="0">
                <a:solidFill>
                  <a:srgbClr val="225A7A"/>
                </a:solidFill>
              </a:rPr>
              <a:t>$ 2014)</a:t>
            </a:r>
            <a:endParaRPr lang="en-US" sz="1600" b="1" dirty="0">
              <a:solidFill>
                <a:srgbClr val="225A7A"/>
              </a:solidFill>
            </a:endParaRPr>
          </a:p>
        </p:txBody>
      </p:sp>
      <p:sp>
        <p:nvSpPr>
          <p:cNvPr id="12" name="Date Placeholder 11"/>
          <p:cNvSpPr>
            <a:spLocks noGrp="1"/>
          </p:cNvSpPr>
          <p:nvPr>
            <p:ph type="dt" sz="quarter"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F6240343-96C3-4428-9289-DDDB4F32FA97}" type="slidenum">
              <a:rPr lang="en-US" smtClean="0"/>
              <a:pPr>
                <a:defRPr/>
              </a:pPr>
              <a:t>118</a:t>
            </a:fld>
            <a:endParaRPr lang="en-US"/>
          </a:p>
        </p:txBody>
      </p:sp>
    </p:spTree>
    <p:extLst>
      <p:ext uri="{BB962C8B-B14F-4D97-AF65-F5344CB8AC3E}">
        <p14:creationId xmlns:p14="http://schemas.microsoft.com/office/powerpoint/2010/main" val="33037643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20712"/>
                                        </p:tgtEl>
                                        <p:attrNameLst>
                                          <p:attrName>style.visibility</p:attrName>
                                        </p:attrNameLst>
                                      </p:cBhvr>
                                      <p:to>
                                        <p:strVal val="visible"/>
                                      </p:to>
                                    </p:set>
                                    <p:animEffect transition="in" filter="wipe(down)">
                                      <p:cBhvr>
                                        <p:cTn id="7" dur="500"/>
                                        <p:tgtEl>
                                          <p:spTgt spid="2120712"/>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2120711"/>
                                        </p:tgtEl>
                                        <p:attrNameLst>
                                          <p:attrName>style.visibility</p:attrName>
                                        </p:attrNameLst>
                                      </p:cBhvr>
                                      <p:to>
                                        <p:strVal val="visible"/>
                                      </p:to>
                                    </p:set>
                                    <p:animEffect transition="in" filter="wipe(right)">
                                      <p:cBhvr>
                                        <p:cTn id="11" dur="500"/>
                                        <p:tgtEl>
                                          <p:spTgt spid="2120711"/>
                                        </p:tgtEl>
                                      </p:cBhvr>
                                    </p:animEffect>
                                  </p:childTnLst>
                                </p:cTn>
                              </p:par>
                            </p:childTnLst>
                          </p:cTn>
                        </p:par>
                        <p:par>
                          <p:cTn id="12" fill="hold">
                            <p:stCondLst>
                              <p:cond delay="2400"/>
                            </p:stCondLst>
                            <p:childTnLst>
                              <p:par>
                                <p:cTn id="13" presetID="53" presetClass="entr" presetSubtype="0" fill="hold" grpId="0" nodeType="afterEffect">
                                  <p:stCondLst>
                                    <p:cond delay="700"/>
                                  </p:stCondLst>
                                  <p:childTnLst>
                                    <p:set>
                                      <p:cBhvr>
                                        <p:cTn id="14" dur="1" fill="hold">
                                          <p:stCondLst>
                                            <p:cond delay="0"/>
                                          </p:stCondLst>
                                        </p:cTn>
                                        <p:tgtEl>
                                          <p:spTgt spid="2120710"/>
                                        </p:tgtEl>
                                        <p:attrNameLst>
                                          <p:attrName>style.visibility</p:attrName>
                                        </p:attrNameLst>
                                      </p:cBhvr>
                                      <p:to>
                                        <p:strVal val="visible"/>
                                      </p:to>
                                    </p:set>
                                    <p:anim calcmode="lin" valueType="num">
                                      <p:cBhvr>
                                        <p:cTn id="15" dur="500" fill="hold"/>
                                        <p:tgtEl>
                                          <p:spTgt spid="2120710"/>
                                        </p:tgtEl>
                                        <p:attrNameLst>
                                          <p:attrName>ppt_w</p:attrName>
                                        </p:attrNameLst>
                                      </p:cBhvr>
                                      <p:tavLst>
                                        <p:tav tm="0">
                                          <p:val>
                                            <p:fltVal val="0"/>
                                          </p:val>
                                        </p:tav>
                                        <p:tav tm="100000">
                                          <p:val>
                                            <p:strVal val="#ppt_w"/>
                                          </p:val>
                                        </p:tav>
                                      </p:tavLst>
                                    </p:anim>
                                    <p:anim calcmode="lin" valueType="num">
                                      <p:cBhvr>
                                        <p:cTn id="16" dur="500" fill="hold"/>
                                        <p:tgtEl>
                                          <p:spTgt spid="2120710"/>
                                        </p:tgtEl>
                                        <p:attrNameLst>
                                          <p:attrName>ppt_h</p:attrName>
                                        </p:attrNameLst>
                                      </p:cBhvr>
                                      <p:tavLst>
                                        <p:tav tm="0">
                                          <p:val>
                                            <p:fltVal val="0"/>
                                          </p:val>
                                        </p:tav>
                                        <p:tav tm="100000">
                                          <p:val>
                                            <p:strVal val="#ppt_h"/>
                                          </p:val>
                                        </p:tav>
                                      </p:tavLst>
                                    </p:anim>
                                    <p:animEffect transition="in" filter="fade">
                                      <p:cBhvr>
                                        <p:cTn id="17" dur="500"/>
                                        <p:tgtEl>
                                          <p:spTgt spid="21207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0710" grpId="0" animBg="1"/>
      <p:bldP spid="2120711" grpId="0" animBg="1"/>
      <p:bldP spid="2120712" grpId="0" animBg="1"/>
    </p:bldLst>
  </p:timing>
</p:sld>
</file>

<file path=ppt/slides/slide1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 name="Rectangle 3"/>
          <p:cNvSpPr txBox="1">
            <a:spLocks noChangeArrowheads="1"/>
          </p:cNvSpPr>
          <p:nvPr/>
        </p:nvSpPr>
        <p:spPr bwMode="black">
          <a:xfrm>
            <a:off x="42356" y="-64758"/>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kern="0" dirty="0" smtClean="0">
                <a:latin typeface="Arial" panose="020B0604020202020204" pitchFamily="34" charset="0"/>
              </a:rPr>
              <a:t>US Insured CAT Losses Through Q3to Date: 30 Events =$11 Billion in Claims</a:t>
            </a:r>
          </a:p>
        </p:txBody>
      </p:sp>
      <p:sp>
        <p:nvSpPr>
          <p:cNvPr id="5" name="Rectangle 4"/>
          <p:cNvSpPr>
            <a:spLocks noChangeArrowheads="1"/>
          </p:cNvSpPr>
          <p:nvPr/>
        </p:nvSpPr>
        <p:spPr bwMode="auto">
          <a:xfrm>
            <a:off x="183312" y="6080127"/>
            <a:ext cx="8640966" cy="60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sz="1100" dirty="0">
              <a:solidFill>
                <a:srgbClr val="000000"/>
              </a:solidFill>
            </a:endParaRPr>
          </a:p>
          <a:p>
            <a:endParaRPr lang="en-US" sz="1100" dirty="0">
              <a:solidFill>
                <a:srgbClr val="000000"/>
              </a:solidFill>
            </a:endParaRPr>
          </a:p>
          <a:p>
            <a:r>
              <a:rPr lang="en-US" sz="1100" dirty="0" smtClean="0">
                <a:solidFill>
                  <a:srgbClr val="000000"/>
                </a:solidFill>
              </a:rPr>
              <a:t>Source</a:t>
            </a:r>
            <a:r>
              <a:rPr lang="en-US" sz="1100" dirty="0">
                <a:solidFill>
                  <a:srgbClr val="000000"/>
                </a:solidFill>
              </a:rPr>
              <a:t>: </a:t>
            </a:r>
            <a:r>
              <a:rPr lang="en-US" sz="1100" dirty="0" smtClean="0">
                <a:solidFill>
                  <a:srgbClr val="000000"/>
                </a:solidFill>
              </a:rPr>
              <a:t> PCS; Insurance information Institute.</a:t>
            </a:r>
            <a:endParaRPr lang="en-US" sz="1100" dirty="0">
              <a:solidFill>
                <a:srgbClr val="000000"/>
              </a:solidFill>
            </a:endParaRPr>
          </a:p>
        </p:txBody>
      </p:sp>
      <p:pic>
        <p:nvPicPr>
          <p:cNvPr id="2" name="Picture 1"/>
          <p:cNvPicPr>
            <a:picLocks noChangeAspect="1"/>
          </p:cNvPicPr>
          <p:nvPr/>
        </p:nvPicPr>
        <p:blipFill>
          <a:blip r:embed="rId4"/>
          <a:stretch>
            <a:fillRect/>
          </a:stretch>
        </p:blipFill>
        <p:spPr>
          <a:xfrm>
            <a:off x="574251" y="1229711"/>
            <a:ext cx="7661119" cy="5150820"/>
          </a:xfrm>
          <a:prstGeom prst="rect">
            <a:avLst/>
          </a:prstGeom>
        </p:spPr>
      </p:pic>
    </p:spTree>
    <p:custDataLst>
      <p:tags r:id="rId1"/>
    </p:custDataLst>
    <p:extLst>
      <p:ext uri="{BB962C8B-B14F-4D97-AF65-F5344CB8AC3E}">
        <p14:creationId xmlns:p14="http://schemas.microsoft.com/office/powerpoint/2010/main" val="2137223550"/>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ext uri="{D42A27DB-BD31-4B8C-83A1-F6EECF244321}">
                <p14:modId xmlns:p14="http://schemas.microsoft.com/office/powerpoint/2010/main" val="1485203726"/>
              </p:ext>
            </p:extLst>
          </p:nvPr>
        </p:nvGraphicFramePr>
        <p:xfrm>
          <a:off x="-170223" y="1155700"/>
          <a:ext cx="8915401" cy="5889625"/>
        </p:xfrm>
        <a:graphic>
          <a:graphicData uri="http://schemas.openxmlformats.org/presentationml/2006/ole">
            <mc:AlternateContent xmlns:mc="http://schemas.openxmlformats.org/markup-compatibility/2006">
              <mc:Choice xmlns:v="urn:schemas-microsoft-com:vml" Requires="v">
                <p:oleObj spid="_x0000_s28137868" name="Chart" r:id="rId5" imgW="8267674" imgH="5495960" progId="MSGraph.Chart.8">
                  <p:embed followColorScheme="full"/>
                </p:oleObj>
              </mc:Choice>
              <mc:Fallback>
                <p:oleObj name="Chart" r:id="rId5" imgW="8267674" imgH="5495960" progId="MSGraph.Chart.8">
                  <p:embed followColorScheme="full"/>
                  <p:pic>
                    <p:nvPicPr>
                      <p:cNvPr id="0" name=""/>
                      <p:cNvPicPr>
                        <a:picLocks noChangeAspect="1" noChangeArrowheads="1"/>
                      </p:cNvPicPr>
                      <p:nvPr/>
                    </p:nvPicPr>
                    <p:blipFill>
                      <a:blip r:embed="rId6"/>
                      <a:srcRect/>
                      <a:stretch>
                        <a:fillRect/>
                      </a:stretch>
                    </p:blipFill>
                    <p:spPr bwMode="auto">
                      <a:xfrm>
                        <a:off x="-170223" y="1155700"/>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8" name="Rectangle 4"/>
          <p:cNvSpPr>
            <a:spLocks noChangeArrowheads="1"/>
          </p:cNvSpPr>
          <p:nvPr/>
        </p:nvSpPr>
        <p:spPr bwMode="auto">
          <a:xfrm>
            <a:off x="78807" y="6249802"/>
            <a:ext cx="8249055" cy="43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100" dirty="0" smtClean="0">
                <a:solidFill>
                  <a:srgbClr val="000000"/>
                </a:solidFill>
              </a:rPr>
              <a:t>Note: Data through 1934 are based on stock companies only. Data include state funds beginning in 1998.</a:t>
            </a:r>
            <a:endParaRPr lang="en-US" sz="1100" dirty="0">
              <a:solidFill>
                <a:srgbClr val="000000"/>
              </a:solidFill>
            </a:endParaRPr>
          </a:p>
          <a:p>
            <a:r>
              <a:rPr lang="en-US" sz="1100" dirty="0">
                <a:solidFill>
                  <a:srgbClr val="000000"/>
                </a:solidFill>
              </a:rPr>
              <a:t>Source:  </a:t>
            </a:r>
            <a:r>
              <a:rPr lang="en-US" sz="1100" dirty="0" smtClean="0">
                <a:solidFill>
                  <a:srgbClr val="000000"/>
                </a:solidFill>
              </a:rPr>
              <a:t>A.M. Best; Insurance </a:t>
            </a:r>
            <a:r>
              <a:rPr lang="en-US" sz="1100" dirty="0">
                <a:solidFill>
                  <a:srgbClr val="000000"/>
                </a:solidFill>
              </a:rPr>
              <a:t>Information </a:t>
            </a:r>
            <a:r>
              <a:rPr lang="en-US" sz="1100" dirty="0" smtClean="0">
                <a:solidFill>
                  <a:srgbClr val="000000"/>
                </a:solidFill>
              </a:rPr>
              <a:t>Institute.</a:t>
            </a:r>
            <a:endParaRPr lang="en-US" sz="1100" dirty="0">
              <a:solidFill>
                <a:srgbClr val="000000"/>
              </a:solidFill>
            </a:endParaRPr>
          </a:p>
        </p:txBody>
      </p:sp>
      <p:sp>
        <p:nvSpPr>
          <p:cNvPr id="16390" name="AutoShape 7"/>
          <p:cNvSpPr>
            <a:spLocks noChangeArrowheads="1"/>
          </p:cNvSpPr>
          <p:nvPr/>
        </p:nvSpPr>
        <p:spPr bwMode="auto">
          <a:xfrm>
            <a:off x="2833721" y="1946355"/>
            <a:ext cx="1810339" cy="692666"/>
          </a:xfrm>
          <a:prstGeom prst="wedgeRectCallout">
            <a:avLst>
              <a:gd name="adj1" fmla="val 71757"/>
              <a:gd name="adj2" fmla="val -3172"/>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Economic Shocks, Inflation:</a:t>
            </a:r>
          </a:p>
          <a:p>
            <a:pPr algn="ctr"/>
            <a:r>
              <a:rPr lang="en-US" sz="1200" b="1" dirty="0" smtClean="0">
                <a:solidFill>
                  <a:srgbClr val="000000"/>
                </a:solidFill>
              </a:rPr>
              <a:t>1976: 22.0</a:t>
            </a:r>
            <a:r>
              <a:rPr lang="en-US" sz="1200" b="1" dirty="0">
                <a:solidFill>
                  <a:srgbClr val="000000"/>
                </a:solidFill>
              </a:rPr>
              <a:t>%</a:t>
            </a:r>
            <a:endParaRPr lang="en-US" sz="1000" dirty="0">
              <a:solidFill>
                <a:srgbClr val="000000"/>
              </a:solidFill>
            </a:endParaRPr>
          </a:p>
        </p:txBody>
      </p:sp>
      <p:sp>
        <p:nvSpPr>
          <p:cNvPr id="16395" name="AutoShape 12"/>
          <p:cNvSpPr>
            <a:spLocks noChangeArrowheads="1"/>
          </p:cNvSpPr>
          <p:nvPr/>
        </p:nvSpPr>
        <p:spPr bwMode="auto">
          <a:xfrm>
            <a:off x="6188297" y="2045801"/>
            <a:ext cx="1299912" cy="432267"/>
          </a:xfrm>
          <a:prstGeom prst="wedgeRectCallout">
            <a:avLst>
              <a:gd name="adj1" fmla="val -54742"/>
              <a:gd name="adj2" fmla="val -25539"/>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Tort Crisis</a:t>
            </a:r>
          </a:p>
          <a:p>
            <a:pPr algn="ctr"/>
            <a:r>
              <a:rPr lang="en-US" sz="1200" b="1" dirty="0" smtClean="0">
                <a:solidFill>
                  <a:srgbClr val="000000"/>
                </a:solidFill>
              </a:rPr>
              <a:t>1985/86: 22.2%</a:t>
            </a:r>
            <a:endParaRPr lang="en-US" sz="1000" dirty="0">
              <a:solidFill>
                <a:srgbClr val="000000"/>
              </a:solidFill>
            </a:endParaRPr>
          </a:p>
        </p:txBody>
      </p:sp>
      <p:sp>
        <p:nvSpPr>
          <p:cNvPr id="16396" name="AutoShape 13"/>
          <p:cNvSpPr>
            <a:spLocks noChangeArrowheads="1"/>
          </p:cNvSpPr>
          <p:nvPr/>
        </p:nvSpPr>
        <p:spPr bwMode="auto">
          <a:xfrm>
            <a:off x="7734617" y="2438994"/>
            <a:ext cx="1010561" cy="460880"/>
          </a:xfrm>
          <a:prstGeom prst="wedgeRectCallout">
            <a:avLst>
              <a:gd name="adj1" fmla="val -68899"/>
              <a:gd name="adj2" fmla="val 30453"/>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Post-9/11</a:t>
            </a:r>
          </a:p>
          <a:p>
            <a:pPr algn="ctr"/>
            <a:r>
              <a:rPr lang="en-US" sz="1200" b="1" dirty="0" smtClean="0">
                <a:solidFill>
                  <a:srgbClr val="000000"/>
                </a:solidFill>
              </a:rPr>
              <a:t>2002:15.3%</a:t>
            </a:r>
            <a:endParaRPr lang="en-US" sz="1000" dirty="0">
              <a:solidFill>
                <a:srgbClr val="000000"/>
              </a:solidFill>
            </a:endParaRPr>
          </a:p>
        </p:txBody>
      </p:sp>
      <p:sp>
        <p:nvSpPr>
          <p:cNvPr id="16402" name="AutoShape 19"/>
          <p:cNvSpPr>
            <a:spLocks noChangeArrowheads="1"/>
          </p:cNvSpPr>
          <p:nvPr/>
        </p:nvSpPr>
        <p:spPr bwMode="auto">
          <a:xfrm>
            <a:off x="5937549" y="4454339"/>
            <a:ext cx="1151052" cy="1040770"/>
          </a:xfrm>
          <a:prstGeom prst="wedgeRectCallout">
            <a:avLst>
              <a:gd name="adj1" fmla="val -64732"/>
              <a:gd name="adj2" fmla="val -100986"/>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Twin Recessions; Interest Rate Hikes</a:t>
            </a:r>
          </a:p>
          <a:p>
            <a:pPr algn="ctr"/>
            <a:r>
              <a:rPr lang="en-US" sz="1200" b="1" dirty="0" smtClean="0">
                <a:solidFill>
                  <a:srgbClr val="000000"/>
                </a:solidFill>
              </a:rPr>
              <a:t>1987: 3.7%</a:t>
            </a:r>
            <a:endParaRPr lang="en-US" sz="1000" dirty="0">
              <a:solidFill>
                <a:srgbClr val="000000"/>
              </a:solidFill>
            </a:endParaRPr>
          </a:p>
        </p:txBody>
      </p:sp>
      <p:sp>
        <p:nvSpPr>
          <p:cNvPr id="16403" name="AutoShape 20"/>
          <p:cNvSpPr>
            <a:spLocks noChangeArrowheads="1"/>
          </p:cNvSpPr>
          <p:nvPr/>
        </p:nvSpPr>
        <p:spPr bwMode="auto">
          <a:xfrm>
            <a:off x="7174191" y="5124913"/>
            <a:ext cx="1037547" cy="638895"/>
          </a:xfrm>
          <a:prstGeom prst="wedgeRectCallout">
            <a:avLst>
              <a:gd name="adj1" fmla="val 25014"/>
              <a:gd name="adj2" fmla="val -122582"/>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Great Recession:2010: -4.9%</a:t>
            </a:r>
            <a:endParaRPr lang="en-US" sz="1000" dirty="0">
              <a:solidFill>
                <a:srgbClr val="000000"/>
              </a:solidFill>
            </a:endParaRPr>
          </a:p>
        </p:txBody>
      </p:sp>
      <p:sp>
        <p:nvSpPr>
          <p:cNvPr id="16408" name="Rectangle 7"/>
          <p:cNvSpPr>
            <a:spLocks noChangeArrowheads="1"/>
          </p:cNvSpPr>
          <p:nvPr/>
        </p:nvSpPr>
        <p:spPr bwMode="black">
          <a:xfrm>
            <a:off x="185738" y="1155700"/>
            <a:ext cx="102393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a:solidFill>
                  <a:srgbClr val="225A7A"/>
                </a:solidFill>
              </a:rPr>
              <a:t>ROE</a:t>
            </a:r>
          </a:p>
        </p:txBody>
      </p:sp>
      <p:sp>
        <p:nvSpPr>
          <p:cNvPr id="29" name="AutoShape 8"/>
          <p:cNvSpPr>
            <a:spLocks noChangeArrowheads="1"/>
          </p:cNvSpPr>
          <p:nvPr/>
        </p:nvSpPr>
        <p:spPr bwMode="blackWhite">
          <a:xfrm>
            <a:off x="8211738" y="3046883"/>
            <a:ext cx="727671" cy="430787"/>
          </a:xfrm>
          <a:prstGeom prst="wedgeRectCallout">
            <a:avLst>
              <a:gd name="adj1" fmla="val -12519"/>
              <a:gd name="adj2" fmla="val 9965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200" b="1" dirty="0" smtClean="0">
                <a:solidFill>
                  <a:srgbClr val="FFFFFF"/>
                </a:solidFill>
              </a:rPr>
              <a:t>2015E 4.1%</a:t>
            </a:r>
            <a:endParaRPr lang="en-US" sz="1200" b="1" dirty="0">
              <a:solidFill>
                <a:srgbClr val="FFFFFF"/>
              </a:solidFill>
            </a:endParaRPr>
          </a:p>
        </p:txBody>
      </p:sp>
      <p:sp>
        <p:nvSpPr>
          <p:cNvPr id="21" name="Rectangle 3"/>
          <p:cNvSpPr txBox="1">
            <a:spLocks noChangeArrowheads="1"/>
          </p:cNvSpPr>
          <p:nvPr/>
        </p:nvSpPr>
        <p:spPr bwMode="black">
          <a:xfrm>
            <a:off x="42356" y="-184830"/>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sz="2700" kern="0" dirty="0" smtClean="0">
                <a:latin typeface="Arial" panose="020B0604020202020204" pitchFamily="34" charset="0"/>
              </a:rPr>
              <a:t>NPW Premium Growth: Peaks &amp; Troughs in the P/C Insurance Industry, 1926 – 2015E</a:t>
            </a:r>
          </a:p>
        </p:txBody>
      </p:sp>
      <p:sp>
        <p:nvSpPr>
          <p:cNvPr id="24" name="AutoShape 6"/>
          <p:cNvSpPr>
            <a:spLocks noChangeArrowheads="1"/>
          </p:cNvSpPr>
          <p:nvPr/>
        </p:nvSpPr>
        <p:spPr bwMode="auto">
          <a:xfrm>
            <a:off x="1624324" y="5345880"/>
            <a:ext cx="1893939" cy="440407"/>
          </a:xfrm>
          <a:prstGeom prst="wedgeRectCallout">
            <a:avLst>
              <a:gd name="adj1" fmla="val -61774"/>
              <a:gd name="adj2" fmla="val -13467"/>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Great Depression</a:t>
            </a:r>
          </a:p>
          <a:p>
            <a:pPr algn="ctr"/>
            <a:r>
              <a:rPr lang="en-US" sz="1200" b="1" dirty="0" smtClean="0">
                <a:solidFill>
                  <a:srgbClr val="000000"/>
                </a:solidFill>
              </a:rPr>
              <a:t>1932: -15.9% max drop</a:t>
            </a:r>
            <a:endParaRPr lang="en-US" sz="1000" dirty="0">
              <a:solidFill>
                <a:srgbClr val="000000"/>
              </a:solidFill>
            </a:endParaRPr>
          </a:p>
        </p:txBody>
      </p:sp>
      <p:sp>
        <p:nvSpPr>
          <p:cNvPr id="28" name="AutoShape 7"/>
          <p:cNvSpPr>
            <a:spLocks noChangeArrowheads="1"/>
          </p:cNvSpPr>
          <p:nvPr/>
        </p:nvSpPr>
        <p:spPr bwMode="auto">
          <a:xfrm>
            <a:off x="2102082" y="1155700"/>
            <a:ext cx="1560046" cy="398828"/>
          </a:xfrm>
          <a:prstGeom prst="wedgeRectCallout">
            <a:avLst>
              <a:gd name="adj1" fmla="val -19425"/>
              <a:gd name="adj2" fmla="val 8905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Post WW II Peak:</a:t>
            </a:r>
          </a:p>
          <a:p>
            <a:pPr algn="ctr"/>
            <a:r>
              <a:rPr lang="en-US" sz="1200" b="1" dirty="0" smtClean="0">
                <a:solidFill>
                  <a:srgbClr val="000000"/>
                </a:solidFill>
              </a:rPr>
              <a:t>1947: 26.2%</a:t>
            </a:r>
            <a:endParaRPr lang="en-US" sz="1000" dirty="0">
              <a:solidFill>
                <a:srgbClr val="000000"/>
              </a:solidFill>
            </a:endParaRPr>
          </a:p>
        </p:txBody>
      </p:sp>
      <p:sp>
        <p:nvSpPr>
          <p:cNvPr id="30" name="AutoShape 7"/>
          <p:cNvSpPr>
            <a:spLocks noChangeArrowheads="1"/>
          </p:cNvSpPr>
          <p:nvPr/>
        </p:nvSpPr>
        <p:spPr bwMode="auto">
          <a:xfrm>
            <a:off x="971945" y="1924104"/>
            <a:ext cx="1196332" cy="489440"/>
          </a:xfrm>
          <a:prstGeom prst="wedgeRectCallout">
            <a:avLst>
              <a:gd name="adj1" fmla="val 36234"/>
              <a:gd name="adj2" fmla="val 10254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Start of WW II</a:t>
            </a:r>
          </a:p>
          <a:p>
            <a:pPr algn="ctr"/>
            <a:r>
              <a:rPr lang="en-US" sz="1200" b="1" dirty="0" smtClean="0">
                <a:solidFill>
                  <a:srgbClr val="000000"/>
                </a:solidFill>
              </a:rPr>
              <a:t>1941: 15.8%</a:t>
            </a:r>
            <a:endParaRPr lang="en-US" sz="1000" dirty="0">
              <a:solidFill>
                <a:srgbClr val="000000"/>
              </a:solidFill>
            </a:endParaRPr>
          </a:p>
        </p:txBody>
      </p:sp>
      <p:sp>
        <p:nvSpPr>
          <p:cNvPr id="31" name="AutoShape 6"/>
          <p:cNvSpPr>
            <a:spLocks noChangeArrowheads="1"/>
          </p:cNvSpPr>
          <p:nvPr/>
        </p:nvSpPr>
        <p:spPr bwMode="blackWhite">
          <a:xfrm>
            <a:off x="2959655" y="4125731"/>
            <a:ext cx="2854763" cy="1145800"/>
          </a:xfrm>
          <a:prstGeom prst="wedgeRectCallout">
            <a:avLst>
              <a:gd name="adj1" fmla="val -7240"/>
              <a:gd name="adj2" fmla="val -8150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cs typeface="+mn-cs"/>
              </a:rPr>
              <a:t>1950-70: Extended period of stability in growth and profitability.  Low interest rates, low inflation, “Bureau” rate regulation all played a role</a:t>
            </a:r>
            <a:endParaRPr lang="en-US" sz="1400" b="1" dirty="0">
              <a:solidFill>
                <a:schemeClr val="bg1"/>
              </a:solidFill>
              <a:cs typeface="+mn-cs"/>
            </a:endParaRPr>
          </a:p>
        </p:txBody>
      </p:sp>
      <p:sp>
        <p:nvSpPr>
          <p:cNvPr id="32" name="AutoShape 6"/>
          <p:cNvSpPr>
            <a:spLocks noChangeArrowheads="1"/>
          </p:cNvSpPr>
          <p:nvPr/>
        </p:nvSpPr>
        <p:spPr bwMode="blackWhite">
          <a:xfrm>
            <a:off x="3940215" y="1026522"/>
            <a:ext cx="3231916" cy="869168"/>
          </a:xfrm>
          <a:prstGeom prst="wedgeRectCallout">
            <a:avLst>
              <a:gd name="adj1" fmla="val 14"/>
              <a:gd name="adj2" fmla="val 8395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dirty="0" smtClean="0">
                <a:solidFill>
                  <a:schemeClr val="bg1"/>
                </a:solidFill>
                <a:cs typeface="+mn-cs"/>
              </a:rPr>
              <a:t>1970-90: Peak premium growth was much higher in this period while troughs were comparable.  Rapid inflation, economic volatility, high interest rates, tort environment all played roles</a:t>
            </a:r>
            <a:endParaRPr lang="en-US" sz="1200" b="1" dirty="0">
              <a:solidFill>
                <a:schemeClr val="bg1"/>
              </a:solidFill>
              <a:cs typeface="+mn-cs"/>
            </a:endParaRPr>
          </a:p>
        </p:txBody>
      </p:sp>
      <p:sp>
        <p:nvSpPr>
          <p:cNvPr id="26" name="AutoShape 6"/>
          <p:cNvSpPr>
            <a:spLocks noChangeArrowheads="1"/>
          </p:cNvSpPr>
          <p:nvPr/>
        </p:nvSpPr>
        <p:spPr bwMode="blackWhite">
          <a:xfrm>
            <a:off x="6270172" y="2639118"/>
            <a:ext cx="1001490" cy="590645"/>
          </a:xfrm>
          <a:prstGeom prst="wedgeRectCallout">
            <a:avLst>
              <a:gd name="adj1" fmla="val 824"/>
              <a:gd name="adj2" fmla="val 1016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050" b="1" dirty="0" smtClean="0">
                <a:solidFill>
                  <a:schemeClr val="bg1"/>
                </a:solidFill>
                <a:cs typeface="+mn-cs"/>
              </a:rPr>
              <a:t>1988-2000: Period of inter-cycle stability</a:t>
            </a:r>
            <a:endParaRPr lang="en-US" sz="1050" b="1" dirty="0">
              <a:solidFill>
                <a:schemeClr val="bg1"/>
              </a:solidFill>
              <a:cs typeface="+mn-cs"/>
            </a:endParaRPr>
          </a:p>
        </p:txBody>
      </p:sp>
      <p:sp>
        <p:nvSpPr>
          <p:cNvPr id="34" name="AutoShape 6"/>
          <p:cNvSpPr>
            <a:spLocks noChangeArrowheads="1"/>
          </p:cNvSpPr>
          <p:nvPr/>
        </p:nvSpPr>
        <p:spPr bwMode="blackWhite">
          <a:xfrm>
            <a:off x="8170632" y="4005943"/>
            <a:ext cx="922303" cy="1118970"/>
          </a:xfrm>
          <a:prstGeom prst="wedgeRectCallout">
            <a:avLst>
              <a:gd name="adj1" fmla="val -7674"/>
              <a:gd name="adj2" fmla="val -6414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050" b="1" dirty="0" smtClean="0">
                <a:solidFill>
                  <a:schemeClr val="bg1"/>
                </a:solidFill>
                <a:cs typeface="+mn-cs"/>
              </a:rPr>
              <a:t>2010-20XX? Post-recession period of stable growth?</a:t>
            </a:r>
            <a:endParaRPr lang="en-US" sz="1050" b="1" dirty="0">
              <a:solidFill>
                <a:schemeClr val="bg1"/>
              </a:solidFill>
              <a:cs typeface="+mn-cs"/>
            </a:endParaRPr>
          </a:p>
        </p:txBody>
      </p:sp>
    </p:spTree>
    <p:custDataLst>
      <p:tags r:id="rId2"/>
    </p:custDataLst>
    <p:extLst>
      <p:ext uri="{BB962C8B-B14F-4D97-AF65-F5344CB8AC3E}">
        <p14:creationId xmlns:p14="http://schemas.microsoft.com/office/powerpoint/2010/main" val="3588271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31"/>
                                        </p:tgtEl>
                                        <p:attrNameLst>
                                          <p:attrName>style.visibility</p:attrName>
                                        </p:attrNameLst>
                                      </p:cBhvr>
                                      <p:to>
                                        <p:strVal val="visible"/>
                                      </p:to>
                                    </p:set>
                                    <p:animEffect transition="in" filter="wipe(right)">
                                      <p:cBhvr>
                                        <p:cTn id="7" dur="500"/>
                                        <p:tgtEl>
                                          <p:spTgt spid="31"/>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32"/>
                                        </p:tgtEl>
                                        <p:attrNameLst>
                                          <p:attrName>style.visibility</p:attrName>
                                        </p:attrNameLst>
                                      </p:cBhvr>
                                      <p:to>
                                        <p:strVal val="visible"/>
                                      </p:to>
                                    </p:set>
                                    <p:animEffect transition="in" filter="wipe(right)">
                                      <p:cBhvr>
                                        <p:cTn id="11" dur="500"/>
                                        <p:tgtEl>
                                          <p:spTgt spid="32"/>
                                        </p:tgtEl>
                                      </p:cBhvr>
                                    </p:animEffect>
                                  </p:childTnLst>
                                </p:cTn>
                              </p:par>
                            </p:childTnLst>
                          </p:cTn>
                        </p:par>
                        <p:par>
                          <p:cTn id="12" fill="hold">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26"/>
                                        </p:tgtEl>
                                        <p:attrNameLst>
                                          <p:attrName>style.visibility</p:attrName>
                                        </p:attrNameLst>
                                      </p:cBhvr>
                                      <p:to>
                                        <p:strVal val="visible"/>
                                      </p:to>
                                    </p:set>
                                    <p:animEffect transition="in" filter="wipe(right)">
                                      <p:cBhvr>
                                        <p:cTn id="15" dur="500"/>
                                        <p:tgtEl>
                                          <p:spTgt spid="26"/>
                                        </p:tgtEl>
                                      </p:cBhvr>
                                    </p:animEffect>
                                  </p:childTnLst>
                                </p:cTn>
                              </p:par>
                            </p:childTnLst>
                          </p:cTn>
                        </p:par>
                        <p:par>
                          <p:cTn id="16" fill="hold">
                            <p:stCondLst>
                              <p:cond delay="4500"/>
                            </p:stCondLst>
                            <p:childTnLst>
                              <p:par>
                                <p:cTn id="17" presetID="22" presetClass="entr" presetSubtype="2" fill="hold" grpId="0" nodeType="afterEffect">
                                  <p:stCondLst>
                                    <p:cond delay="1000"/>
                                  </p:stCondLst>
                                  <p:childTnLst>
                                    <p:set>
                                      <p:cBhvr>
                                        <p:cTn id="18" dur="1" fill="hold">
                                          <p:stCondLst>
                                            <p:cond delay="0"/>
                                          </p:stCondLst>
                                        </p:cTn>
                                        <p:tgtEl>
                                          <p:spTgt spid="34"/>
                                        </p:tgtEl>
                                        <p:attrNameLst>
                                          <p:attrName>style.visibility</p:attrName>
                                        </p:attrNameLst>
                                      </p:cBhvr>
                                      <p:to>
                                        <p:strVal val="visible"/>
                                      </p:to>
                                    </p:set>
                                    <p:animEffect transition="in" filter="wipe(right)">
                                      <p:cBhvr>
                                        <p:cTn id="1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26" grpId="0" animBg="1"/>
      <p:bldP spid="34" grpId="0" animBg="1"/>
    </p:bldLst>
  </p:timing>
</p:sld>
</file>

<file path=ppt/slides/slide1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 name="Rectangle 3"/>
          <p:cNvSpPr txBox="1">
            <a:spLocks noChangeArrowheads="1"/>
          </p:cNvSpPr>
          <p:nvPr/>
        </p:nvSpPr>
        <p:spPr bwMode="black">
          <a:xfrm>
            <a:off x="42356" y="-64758"/>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kern="0" dirty="0" smtClean="0">
                <a:latin typeface="Arial" panose="020B0604020202020204" pitchFamily="34" charset="0"/>
              </a:rPr>
              <a:t>Top 10 Insured CAT Losses Through      2015 Q3: 30 Events = $11 Bill. in Claims</a:t>
            </a:r>
          </a:p>
        </p:txBody>
      </p:sp>
      <p:sp>
        <p:nvSpPr>
          <p:cNvPr id="5" name="Rectangle 4"/>
          <p:cNvSpPr>
            <a:spLocks noChangeArrowheads="1"/>
          </p:cNvSpPr>
          <p:nvPr/>
        </p:nvSpPr>
        <p:spPr bwMode="auto">
          <a:xfrm>
            <a:off x="183312" y="6080127"/>
            <a:ext cx="8640966" cy="60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sz="1100" dirty="0">
              <a:solidFill>
                <a:srgbClr val="000000"/>
              </a:solidFill>
            </a:endParaRPr>
          </a:p>
          <a:p>
            <a:endParaRPr lang="en-US" sz="1100" dirty="0">
              <a:solidFill>
                <a:srgbClr val="000000"/>
              </a:solidFill>
            </a:endParaRPr>
          </a:p>
          <a:p>
            <a:r>
              <a:rPr lang="en-US" sz="1100" dirty="0" smtClean="0">
                <a:solidFill>
                  <a:srgbClr val="000000"/>
                </a:solidFill>
              </a:rPr>
              <a:t>Source</a:t>
            </a:r>
            <a:r>
              <a:rPr lang="en-US" sz="1100" dirty="0">
                <a:solidFill>
                  <a:srgbClr val="000000"/>
                </a:solidFill>
              </a:rPr>
              <a:t>: </a:t>
            </a:r>
            <a:r>
              <a:rPr lang="en-US" sz="1100" dirty="0" smtClean="0">
                <a:solidFill>
                  <a:srgbClr val="000000"/>
                </a:solidFill>
              </a:rPr>
              <a:t> PCS; Insurance information Institute.</a:t>
            </a:r>
            <a:endParaRPr lang="en-US" sz="1100" dirty="0">
              <a:solidFill>
                <a:srgbClr val="000000"/>
              </a:solidFill>
            </a:endParaRPr>
          </a:p>
        </p:txBody>
      </p:sp>
      <p:pic>
        <p:nvPicPr>
          <p:cNvPr id="3" name="Picture 2"/>
          <p:cNvPicPr>
            <a:picLocks noChangeAspect="1"/>
          </p:cNvPicPr>
          <p:nvPr/>
        </p:nvPicPr>
        <p:blipFill>
          <a:blip r:embed="rId4"/>
          <a:stretch>
            <a:fillRect/>
          </a:stretch>
        </p:blipFill>
        <p:spPr>
          <a:xfrm>
            <a:off x="551647" y="1078242"/>
            <a:ext cx="7904295" cy="5329656"/>
          </a:xfrm>
          <a:prstGeom prst="rect">
            <a:avLst/>
          </a:prstGeom>
        </p:spPr>
      </p:pic>
      <p:sp>
        <p:nvSpPr>
          <p:cNvPr id="4" name="Oval 3"/>
          <p:cNvSpPr/>
          <p:nvPr/>
        </p:nvSpPr>
        <p:spPr>
          <a:xfrm>
            <a:off x="2617076" y="3358055"/>
            <a:ext cx="331076" cy="17342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617076" y="4674476"/>
            <a:ext cx="331076" cy="17342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727233092"/>
      </p:ext>
    </p:extLst>
  </p:cSld>
  <p:clrMapOvr>
    <a:masterClrMapping/>
  </p:clrMapOvr>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1" name="Rectangle 3"/>
          <p:cNvSpPr txBox="1">
            <a:spLocks noChangeArrowheads="1"/>
          </p:cNvSpPr>
          <p:nvPr/>
        </p:nvSpPr>
        <p:spPr bwMode="black">
          <a:xfrm>
            <a:off x="42356" y="-64758"/>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kern="0" dirty="0" smtClean="0">
                <a:latin typeface="Arial" panose="020B0604020202020204" pitchFamily="34" charset="0"/>
              </a:rPr>
              <a:t>Top 10 Largest NFIP Flood Claim            Payout Events</a:t>
            </a:r>
          </a:p>
        </p:txBody>
      </p:sp>
      <p:sp>
        <p:nvSpPr>
          <p:cNvPr id="5" name="Rectangle 4"/>
          <p:cNvSpPr>
            <a:spLocks noChangeArrowheads="1"/>
          </p:cNvSpPr>
          <p:nvPr/>
        </p:nvSpPr>
        <p:spPr bwMode="auto">
          <a:xfrm>
            <a:off x="183312" y="6080127"/>
            <a:ext cx="8640966" cy="60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sz="1100" dirty="0">
              <a:solidFill>
                <a:srgbClr val="000000"/>
              </a:solidFill>
            </a:endParaRPr>
          </a:p>
          <a:p>
            <a:endParaRPr lang="en-US" sz="1100" dirty="0">
              <a:solidFill>
                <a:srgbClr val="000000"/>
              </a:solidFill>
            </a:endParaRPr>
          </a:p>
          <a:p>
            <a:r>
              <a:rPr lang="en-US" sz="1100" dirty="0" smtClean="0">
                <a:solidFill>
                  <a:srgbClr val="000000"/>
                </a:solidFill>
              </a:rPr>
              <a:t>Source</a:t>
            </a:r>
            <a:r>
              <a:rPr lang="en-US" sz="1100" dirty="0">
                <a:solidFill>
                  <a:srgbClr val="000000"/>
                </a:solidFill>
              </a:rPr>
              <a:t>: </a:t>
            </a:r>
            <a:r>
              <a:rPr lang="en-US" sz="1100" dirty="0" smtClean="0">
                <a:solidFill>
                  <a:srgbClr val="000000"/>
                </a:solidFill>
              </a:rPr>
              <a:t> NFIP; Insurance information </a:t>
            </a:r>
            <a:r>
              <a:rPr lang="en-US" sz="1100" dirty="0">
                <a:solidFill>
                  <a:srgbClr val="000000"/>
                </a:solidFill>
              </a:rPr>
              <a:t>Institute </a:t>
            </a:r>
            <a:r>
              <a:rPr lang="en-US" sz="1100" dirty="0">
                <a:solidFill>
                  <a:srgbClr val="000000"/>
                </a:solidFill>
                <a:hlinkClick r:id="rId4"/>
              </a:rPr>
              <a:t>http://</a:t>
            </a:r>
            <a:r>
              <a:rPr lang="en-US" sz="1100" dirty="0" smtClean="0">
                <a:solidFill>
                  <a:srgbClr val="000000"/>
                </a:solidFill>
                <a:hlinkClick r:id="rId4"/>
              </a:rPr>
              <a:t>www.iii.org/issue-update/flood-insurance</a:t>
            </a:r>
            <a:r>
              <a:rPr lang="en-US" sz="1100" dirty="0" smtClean="0">
                <a:solidFill>
                  <a:srgbClr val="000000"/>
                </a:solidFill>
              </a:rPr>
              <a:t> </a:t>
            </a:r>
            <a:endParaRPr lang="en-US" sz="1100" dirty="0">
              <a:solidFill>
                <a:srgbClr val="000000"/>
              </a:solidFill>
            </a:endParaRPr>
          </a:p>
        </p:txBody>
      </p:sp>
      <p:pic>
        <p:nvPicPr>
          <p:cNvPr id="3" name="Picture 2"/>
          <p:cNvPicPr>
            <a:picLocks noChangeAspect="1"/>
          </p:cNvPicPr>
          <p:nvPr/>
        </p:nvPicPr>
        <p:blipFill>
          <a:blip r:embed="rId5"/>
          <a:stretch>
            <a:fillRect/>
          </a:stretch>
        </p:blipFill>
        <p:spPr>
          <a:xfrm>
            <a:off x="149841" y="1481959"/>
            <a:ext cx="8934523" cy="4371975"/>
          </a:xfrm>
          <a:prstGeom prst="rect">
            <a:avLst/>
          </a:prstGeom>
        </p:spPr>
      </p:pic>
    </p:spTree>
    <p:custDataLst>
      <p:tags r:id="rId1"/>
    </p:custDataLst>
    <p:extLst>
      <p:ext uri="{BB962C8B-B14F-4D97-AF65-F5344CB8AC3E}">
        <p14:creationId xmlns:p14="http://schemas.microsoft.com/office/powerpoint/2010/main" val="617375861"/>
      </p:ext>
    </p:extLst>
  </p:cSld>
  <p:clrMapOvr>
    <a:masterClrMapping/>
  </p:clrMapOvr>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el 26"/>
          <p:cNvSpPr>
            <a:spLocks noGrp="1"/>
          </p:cNvSpPr>
          <p:nvPr>
            <p:ph type="title"/>
          </p:nvPr>
        </p:nvSpPr>
        <p:spPr>
          <a:xfrm>
            <a:off x="148048" y="159339"/>
            <a:ext cx="8609510" cy="795370"/>
          </a:xfrm>
        </p:spPr>
        <p:txBody>
          <a:bodyPr/>
          <a:lstStyle/>
          <a:p>
            <a:pPr lvl="0"/>
            <a:r>
              <a:rPr lang="de-DE" dirty="0">
                <a:solidFill>
                  <a:srgbClr val="2B7299"/>
                </a:solidFill>
              </a:rPr>
              <a:t>Loss </a:t>
            </a:r>
            <a:r>
              <a:rPr lang="de-DE" dirty="0" smtClean="0">
                <a:solidFill>
                  <a:srgbClr val="2B7299"/>
                </a:solidFill>
              </a:rPr>
              <a:t>Events </a:t>
            </a:r>
            <a:r>
              <a:rPr lang="de-DE" dirty="0">
                <a:solidFill>
                  <a:srgbClr val="2B7299"/>
                </a:solidFill>
              </a:rPr>
              <a:t>in the </a:t>
            </a:r>
            <a:r>
              <a:rPr lang="de-DE" dirty="0" smtClean="0">
                <a:solidFill>
                  <a:srgbClr val="2B7299"/>
                </a:solidFill>
              </a:rPr>
              <a:t>US, </a:t>
            </a:r>
            <a:r>
              <a:rPr lang="de-DE" dirty="0">
                <a:solidFill>
                  <a:srgbClr val="2B7299"/>
                </a:solidFill>
              </a:rPr>
              <a:t>1980 – 2014</a:t>
            </a:r>
            <a:br>
              <a:rPr lang="de-DE" dirty="0">
                <a:solidFill>
                  <a:srgbClr val="2B7299"/>
                </a:solidFill>
              </a:rPr>
            </a:br>
            <a:r>
              <a:rPr lang="de-DE" sz="2000" dirty="0"/>
              <a:t>Overall and </a:t>
            </a:r>
            <a:r>
              <a:rPr lang="de-DE" sz="2000" dirty="0" smtClean="0"/>
              <a:t>Insured </a:t>
            </a:r>
            <a:r>
              <a:rPr lang="de-DE" sz="2000" dirty="0"/>
              <a:t>L</a:t>
            </a:r>
            <a:r>
              <a:rPr lang="de-DE" sz="2000" dirty="0" smtClean="0"/>
              <a:t>osses </a:t>
            </a:r>
            <a:endParaRPr lang="de-DE" sz="2000" dirty="0">
              <a:solidFill>
                <a:srgbClr val="4D4E53"/>
              </a:solidFill>
            </a:endParaRPr>
          </a:p>
        </p:txBody>
      </p:sp>
      <p:sp>
        <p:nvSpPr>
          <p:cNvPr id="17" name="TextBox 16"/>
          <p:cNvSpPr txBox="1"/>
          <p:nvPr/>
        </p:nvSpPr>
        <p:spPr>
          <a:xfrm>
            <a:off x="8368823" y="6340316"/>
            <a:ext cx="685800" cy="246217"/>
          </a:xfrm>
          <a:prstGeom prst="rect">
            <a:avLst/>
          </a:prstGeom>
          <a:noFill/>
        </p:spPr>
        <p:txBody>
          <a:bodyPr wrap="square" lIns="91436" tIns="45718" rIns="91436" bIns="45718" rtlCol="0" anchor="ctr">
            <a:spAutoFit/>
          </a:bodyPr>
          <a:lstStyle/>
          <a:p>
            <a:pPr algn="r"/>
            <a:fld id="{09D5B349-258F-4228-B765-8A08036DA0B9}" type="slidenum">
              <a:rPr lang="en-US" sz="1000">
                <a:solidFill>
                  <a:schemeClr val="accent4">
                    <a:lumMod val="75000"/>
                  </a:schemeClr>
                </a:solidFill>
              </a:rPr>
              <a:pPr algn="r"/>
              <a:t>122</a:t>
            </a:fld>
            <a:endParaRPr lang="en-US" sz="1000" dirty="0">
              <a:solidFill>
                <a:schemeClr val="accent4">
                  <a:lumMod val="75000"/>
                </a:schemeClr>
              </a:solidFill>
            </a:endParaRPr>
          </a:p>
        </p:txBody>
      </p:sp>
      <p:grpSp>
        <p:nvGrpSpPr>
          <p:cNvPr id="2" name="Gruppieren 18"/>
          <p:cNvGrpSpPr>
            <a:grpSpLocks/>
          </p:cNvGrpSpPr>
          <p:nvPr/>
        </p:nvGrpSpPr>
        <p:grpSpPr bwMode="auto">
          <a:xfrm>
            <a:off x="7660357" y="4469250"/>
            <a:ext cx="1440101" cy="966050"/>
            <a:chOff x="1766029" y="5007184"/>
            <a:chExt cx="1044622" cy="969285"/>
          </a:xfrm>
        </p:grpSpPr>
        <p:sp>
          <p:nvSpPr>
            <p:cNvPr id="42" name="Textfeld 25"/>
            <p:cNvSpPr txBox="1">
              <a:spLocks noChangeArrowheads="1"/>
            </p:cNvSpPr>
            <p:nvPr/>
          </p:nvSpPr>
          <p:spPr bwMode="auto">
            <a:xfrm>
              <a:off x="1901118" y="5007184"/>
              <a:ext cx="909533" cy="401450"/>
            </a:xfrm>
            <a:prstGeom prst="rect">
              <a:avLst/>
            </a:prstGeom>
            <a:noFill/>
            <a:ln w="9525">
              <a:noFill/>
              <a:miter lim="800000"/>
              <a:headEnd/>
              <a:tailEnd/>
            </a:ln>
          </p:spPr>
          <p:txBody>
            <a:bodyPr wrap="none">
              <a:spAutoFit/>
            </a:bodyPr>
            <a:lstStyle/>
            <a:p>
              <a:r>
                <a:rPr lang="de-DE" sz="1000" b="1" dirty="0"/>
                <a:t>Overall </a:t>
              </a:r>
              <a:r>
                <a:rPr lang="de-DE" sz="1000" b="1" dirty="0" err="1"/>
                <a:t>losses</a:t>
              </a:r>
              <a:r>
                <a:rPr lang="de-DE" sz="1000" b="1" dirty="0"/>
                <a:t> </a:t>
              </a:r>
            </a:p>
            <a:p>
              <a:r>
                <a:rPr lang="de-DE" sz="1000" b="1" dirty="0"/>
                <a:t>(in 2013 </a:t>
              </a:r>
              <a:r>
                <a:rPr lang="de-DE" sz="1000" b="1" dirty="0" err="1"/>
                <a:t>values</a:t>
              </a:r>
              <a:r>
                <a:rPr lang="de-DE" sz="1000" b="1" dirty="0"/>
                <a:t>)*  </a:t>
              </a:r>
            </a:p>
          </p:txBody>
        </p:sp>
        <p:sp>
          <p:nvSpPr>
            <p:cNvPr id="43" name="Textfeld 26"/>
            <p:cNvSpPr txBox="1">
              <a:spLocks noChangeArrowheads="1"/>
            </p:cNvSpPr>
            <p:nvPr/>
          </p:nvSpPr>
          <p:spPr bwMode="auto">
            <a:xfrm>
              <a:off x="1867870" y="5531361"/>
              <a:ext cx="909533" cy="401450"/>
            </a:xfrm>
            <a:prstGeom prst="rect">
              <a:avLst/>
            </a:prstGeom>
            <a:noFill/>
            <a:ln w="9525">
              <a:noFill/>
              <a:miter lim="800000"/>
              <a:headEnd/>
              <a:tailEnd/>
            </a:ln>
          </p:spPr>
          <p:txBody>
            <a:bodyPr wrap="none">
              <a:spAutoFit/>
            </a:bodyPr>
            <a:lstStyle/>
            <a:p>
              <a:r>
                <a:rPr lang="de-DE" sz="1000" b="1" dirty="0" err="1"/>
                <a:t>Insured</a:t>
              </a:r>
              <a:r>
                <a:rPr lang="de-DE" sz="1000" b="1" dirty="0"/>
                <a:t> </a:t>
              </a:r>
              <a:r>
                <a:rPr lang="de-DE" sz="1000" b="1" dirty="0" err="1"/>
                <a:t>losses</a:t>
              </a:r>
              <a:r>
                <a:rPr lang="de-DE" sz="1000" b="1" dirty="0"/>
                <a:t> </a:t>
              </a:r>
            </a:p>
            <a:p>
              <a:r>
                <a:rPr lang="de-DE" sz="1000" b="1" dirty="0"/>
                <a:t>(in 2013 </a:t>
              </a:r>
              <a:r>
                <a:rPr lang="de-DE" sz="1000" b="1" dirty="0" err="1"/>
                <a:t>values</a:t>
              </a:r>
              <a:r>
                <a:rPr lang="de-DE" sz="1000" b="1" dirty="0"/>
                <a:t>)*  </a:t>
              </a:r>
            </a:p>
          </p:txBody>
        </p:sp>
        <p:sp>
          <p:nvSpPr>
            <p:cNvPr id="44" name="Rechteck 30"/>
            <p:cNvSpPr>
              <a:spLocks noChangeArrowheads="1"/>
            </p:cNvSpPr>
            <p:nvPr/>
          </p:nvSpPr>
          <p:spPr bwMode="auto">
            <a:xfrm>
              <a:off x="1766235" y="5121258"/>
              <a:ext cx="101635" cy="370569"/>
            </a:xfrm>
            <a:prstGeom prst="rect">
              <a:avLst/>
            </a:prstGeom>
            <a:solidFill>
              <a:srgbClr val="92D050"/>
            </a:solidFill>
            <a:ln w="9525" algn="ctr">
              <a:solidFill>
                <a:srgbClr val="4D4E53"/>
              </a:solidFill>
              <a:round/>
              <a:headEnd/>
              <a:tailEnd/>
            </a:ln>
          </p:spPr>
          <p:txBody>
            <a:bodyPr wrap="square">
              <a:spAutoFit/>
            </a:bodyPr>
            <a:lstStyle/>
            <a:p>
              <a:pPr marL="266687" indent="-265100"/>
              <a:endParaRPr lang="de-DE" dirty="0"/>
            </a:p>
          </p:txBody>
        </p:sp>
        <p:sp>
          <p:nvSpPr>
            <p:cNvPr id="45" name="Rechteck 31"/>
            <p:cNvSpPr>
              <a:spLocks noChangeArrowheads="1"/>
            </p:cNvSpPr>
            <p:nvPr/>
          </p:nvSpPr>
          <p:spPr bwMode="auto">
            <a:xfrm>
              <a:off x="1766029" y="5605900"/>
              <a:ext cx="92860" cy="370569"/>
            </a:xfrm>
            <a:prstGeom prst="rect">
              <a:avLst/>
            </a:prstGeom>
            <a:solidFill>
              <a:srgbClr val="002060"/>
            </a:solidFill>
            <a:ln w="9525" algn="ctr">
              <a:solidFill>
                <a:schemeClr val="tx1"/>
              </a:solidFill>
              <a:round/>
              <a:headEnd/>
              <a:tailEnd/>
            </a:ln>
          </p:spPr>
          <p:txBody>
            <a:bodyPr>
              <a:spAutoFit/>
            </a:bodyPr>
            <a:lstStyle/>
            <a:p>
              <a:pPr marL="266687" indent="-265100"/>
              <a:endParaRPr lang="de-DE" dirty="0"/>
            </a:p>
          </p:txBody>
        </p:sp>
      </p:grpSp>
      <p:sp>
        <p:nvSpPr>
          <p:cNvPr id="47" name="Textfeld 11"/>
          <p:cNvSpPr txBox="1"/>
          <p:nvPr/>
        </p:nvSpPr>
        <p:spPr>
          <a:xfrm>
            <a:off x="6775009" y="6186430"/>
            <a:ext cx="1084579" cy="507827"/>
          </a:xfrm>
          <a:prstGeom prst="rect">
            <a:avLst/>
          </a:prstGeom>
          <a:noFill/>
          <a:effectLst/>
        </p:spPr>
        <p:txBody>
          <a:bodyPr wrap="square" lIns="91436" tIns="45718" rIns="91436" bIns="45718" rtlCol="0">
            <a:spAutoFit/>
          </a:bodyPr>
          <a:lstStyle/>
          <a:p>
            <a:r>
              <a:rPr lang="de-DE" sz="900" dirty="0"/>
              <a:t>*Losses adjusted to inflation based </a:t>
            </a:r>
            <a:r>
              <a:rPr lang="de-DE" sz="900" dirty="0" smtClean="0"/>
              <a:t>on CPI.</a:t>
            </a:r>
            <a:endParaRPr lang="en-US" sz="900" dirty="0" err="1"/>
          </a:p>
        </p:txBody>
      </p:sp>
      <p:sp>
        <p:nvSpPr>
          <p:cNvPr id="48" name="Text Box 17"/>
          <p:cNvSpPr txBox="1">
            <a:spLocks noChangeArrowheads="1"/>
          </p:cNvSpPr>
          <p:nvPr/>
        </p:nvSpPr>
        <p:spPr bwMode="auto">
          <a:xfrm>
            <a:off x="406691" y="1285708"/>
            <a:ext cx="6701819" cy="338550"/>
          </a:xfrm>
          <a:prstGeom prst="rect">
            <a:avLst/>
          </a:prstGeom>
          <a:solidFill>
            <a:srgbClr val="2B7299"/>
          </a:solidFill>
          <a:ln w="9525" algn="ctr">
            <a:noFill/>
            <a:miter lim="800000"/>
            <a:headEnd/>
            <a:tailEnd/>
          </a:ln>
          <a:effectLst/>
        </p:spPr>
        <p:txBody>
          <a:bodyPr wrap="square" lIns="91436" tIns="45718" rIns="91436" bIns="45718">
            <a:spAutoFit/>
          </a:bodyPr>
          <a:lstStyle/>
          <a:p>
            <a:pPr>
              <a:defRPr/>
            </a:pPr>
            <a:r>
              <a:rPr lang="en-US" sz="1600" b="1" dirty="0">
                <a:solidFill>
                  <a:schemeClr val="bg1"/>
                </a:solidFill>
              </a:rPr>
              <a:t>Overall losses </a:t>
            </a:r>
            <a:r>
              <a:rPr lang="en-US" sz="1600" b="1" dirty="0" smtClean="0">
                <a:solidFill>
                  <a:schemeClr val="bg1"/>
                </a:solidFill>
              </a:rPr>
              <a:t>totaled $25bn</a:t>
            </a:r>
            <a:r>
              <a:rPr lang="en-US" sz="1600" b="1" dirty="0">
                <a:solidFill>
                  <a:schemeClr val="bg1"/>
                </a:solidFill>
              </a:rPr>
              <a:t>; Insured losses totaled </a:t>
            </a:r>
            <a:r>
              <a:rPr lang="en-US" sz="1600" b="1" dirty="0" smtClean="0">
                <a:solidFill>
                  <a:schemeClr val="bg1"/>
                </a:solidFill>
              </a:rPr>
              <a:t>$15.3bn</a:t>
            </a:r>
            <a:endParaRPr lang="en-US" sz="1600" b="1" dirty="0">
              <a:solidFill>
                <a:schemeClr val="bg1"/>
              </a:solidFill>
            </a:endParaRPr>
          </a:p>
        </p:txBody>
      </p:sp>
      <p:pic>
        <p:nvPicPr>
          <p:cNvPr id="15361" name="Picture 1"/>
          <p:cNvPicPr>
            <a:picLocks noChangeAspect="1" noChangeArrowheads="1"/>
          </p:cNvPicPr>
          <p:nvPr/>
        </p:nvPicPr>
        <p:blipFill>
          <a:blip r:embed="rId4" cstate="screen"/>
          <a:srcRect/>
          <a:stretch>
            <a:fillRect/>
          </a:stretch>
        </p:blipFill>
        <p:spPr bwMode="auto">
          <a:xfrm>
            <a:off x="135013" y="2345857"/>
            <a:ext cx="7245176" cy="3634543"/>
          </a:xfrm>
          <a:prstGeom prst="rect">
            <a:avLst/>
          </a:prstGeom>
          <a:noFill/>
          <a:ln w="9525">
            <a:noFill/>
            <a:miter lim="800000"/>
            <a:headEnd/>
            <a:tailEnd/>
          </a:ln>
          <a:effectLst/>
        </p:spPr>
      </p:pic>
      <p:sp>
        <p:nvSpPr>
          <p:cNvPr id="16" name="Text Box 49"/>
          <p:cNvSpPr txBox="1">
            <a:spLocks noChangeArrowheads="1"/>
          </p:cNvSpPr>
          <p:nvPr/>
        </p:nvSpPr>
        <p:spPr bwMode="auto">
          <a:xfrm>
            <a:off x="148048" y="6463425"/>
            <a:ext cx="5942012" cy="138499"/>
          </a:xfrm>
          <a:prstGeom prst="rect">
            <a:avLst/>
          </a:prstGeom>
          <a:noFill/>
          <a:ln w="9525">
            <a:noFill/>
            <a:miter lim="800000"/>
            <a:headEnd/>
            <a:tailEnd/>
          </a:ln>
        </p:spPr>
        <p:txBody>
          <a:bodyPr wrap="square" lIns="0" tIns="0" rIns="0" bIns="0">
            <a:spAutoFit/>
          </a:bodyPr>
          <a:lstStyle/>
          <a:p>
            <a:pPr>
              <a:spcBef>
                <a:spcPct val="10000"/>
              </a:spcBef>
            </a:pPr>
            <a:r>
              <a:rPr lang="en-US" sz="900" dirty="0">
                <a:solidFill>
                  <a:schemeClr val="accent4">
                    <a:lumMod val="75000"/>
                  </a:schemeClr>
                </a:solidFill>
              </a:rPr>
              <a:t>Source: Property Claim Services, MR </a:t>
            </a:r>
            <a:r>
              <a:rPr lang="en-US" sz="900" dirty="0" err="1">
                <a:solidFill>
                  <a:schemeClr val="accent4">
                    <a:lumMod val="75000"/>
                  </a:schemeClr>
                </a:solidFill>
              </a:rPr>
              <a:t>NatCatSERVICE</a:t>
            </a:r>
            <a:r>
              <a:rPr lang="en-US" sz="900" dirty="0">
                <a:solidFill>
                  <a:schemeClr val="accent4">
                    <a:lumMod val="75000"/>
                  </a:schemeClr>
                </a:solidFill>
              </a:rPr>
              <a:t>.</a:t>
            </a:r>
          </a:p>
        </p:txBody>
      </p:sp>
      <p:sp>
        <p:nvSpPr>
          <p:cNvPr id="15" name="Textfeld 9"/>
          <p:cNvSpPr txBox="1"/>
          <p:nvPr/>
        </p:nvSpPr>
        <p:spPr bwMode="auto">
          <a:xfrm>
            <a:off x="148048" y="1891408"/>
            <a:ext cx="985547" cy="307773"/>
          </a:xfrm>
          <a:prstGeom prst="rect">
            <a:avLst/>
          </a:prstGeom>
          <a:noFill/>
          <a:ln w="9525">
            <a:noFill/>
            <a:miter lim="800000"/>
            <a:headEnd/>
            <a:tailEnd/>
          </a:ln>
        </p:spPr>
        <p:txBody>
          <a:bodyPr wrap="square" lIns="91436" tIns="45718" rIns="91436" bIns="45718" rtlCol="0">
            <a:spAutoFit/>
          </a:bodyPr>
          <a:lstStyle/>
          <a:p>
            <a:pPr algn="just" eaLnBrk="0" hangingPunct="0">
              <a:buClr>
                <a:srgbClr val="FF3300"/>
              </a:buClr>
            </a:pPr>
            <a:r>
              <a:rPr lang="de-DE" sz="1400" b="1" dirty="0" smtClean="0">
                <a:solidFill>
                  <a:srgbClr val="2B7299"/>
                </a:solidFill>
              </a:rPr>
              <a:t>$ Billions</a:t>
            </a:r>
            <a:endParaRPr lang="de-DE" sz="1400" b="1" dirty="0">
              <a:solidFill>
                <a:srgbClr val="2B7299"/>
              </a:solidFill>
            </a:endParaRPr>
          </a:p>
        </p:txBody>
      </p:sp>
      <p:sp>
        <p:nvSpPr>
          <p:cNvPr id="14" name="Text Box 15"/>
          <p:cNvSpPr txBox="1">
            <a:spLocks noChangeArrowheads="1"/>
          </p:cNvSpPr>
          <p:nvPr/>
        </p:nvSpPr>
        <p:spPr bwMode="auto">
          <a:xfrm>
            <a:off x="5959366" y="1934573"/>
            <a:ext cx="3095257" cy="923326"/>
          </a:xfrm>
          <a:prstGeom prst="rect">
            <a:avLst/>
          </a:prstGeom>
          <a:solidFill>
            <a:srgbClr val="C00000"/>
          </a:solidFill>
          <a:ln w="9525" algn="ctr">
            <a:noFill/>
            <a:miter lim="800000"/>
            <a:headEnd/>
            <a:tailEnd/>
          </a:ln>
        </p:spPr>
        <p:txBody>
          <a:bodyPr wrap="square" lIns="91436" tIns="45718" rIns="91436" bIns="45718">
            <a:spAutoFit/>
          </a:bodyPr>
          <a:lstStyle/>
          <a:p>
            <a:pPr algn="ctr"/>
            <a:r>
              <a:rPr lang="en-US" b="1" u="sng" dirty="0" smtClean="0">
                <a:solidFill>
                  <a:schemeClr val="bg1"/>
                </a:solidFill>
              </a:rPr>
              <a:t>2015 First Half</a:t>
            </a:r>
            <a:r>
              <a:rPr lang="en-US" b="1" dirty="0" smtClean="0">
                <a:solidFill>
                  <a:schemeClr val="bg1"/>
                </a:solidFill>
              </a:rPr>
              <a:t>:</a:t>
            </a:r>
            <a:endParaRPr lang="en-US" b="1" dirty="0">
              <a:solidFill>
                <a:schemeClr val="bg1"/>
              </a:solidFill>
            </a:endParaRPr>
          </a:p>
          <a:p>
            <a:pPr algn="ctr"/>
            <a:r>
              <a:rPr lang="en-US" dirty="0" smtClean="0">
                <a:solidFill>
                  <a:schemeClr val="bg1"/>
                </a:solidFill>
              </a:rPr>
              <a:t>$8.2 Billion Insured Losses</a:t>
            </a:r>
          </a:p>
          <a:p>
            <a:pPr algn="ctr"/>
            <a:r>
              <a:rPr lang="en-US" dirty="0" smtClean="0">
                <a:solidFill>
                  <a:schemeClr val="bg1"/>
                </a:solidFill>
              </a:rPr>
              <a:t>$12.0 Overall Losses</a:t>
            </a:r>
            <a:endParaRPr lang="en-US" dirty="0">
              <a:solidFill>
                <a:schemeClr val="bg1"/>
              </a:solidFill>
            </a:endParaRPr>
          </a:p>
        </p:txBody>
      </p:sp>
    </p:spTree>
    <p:custDataLst>
      <p:tags r:id="rId1"/>
    </p:custDataLst>
    <p:extLst>
      <p:ext uri="{BB962C8B-B14F-4D97-AF65-F5344CB8AC3E}">
        <p14:creationId xmlns:p14="http://schemas.microsoft.com/office/powerpoint/2010/main" val="41241887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4AB3629B-0EBC-4EDE-81DD-4B9169E65B3A}" type="slidenum">
              <a:rPr lang="en-US" altLang="en-US" sz="900" smtClean="0">
                <a:solidFill>
                  <a:srgbClr val="000000"/>
                </a:solidFill>
              </a:rPr>
              <a:pPr>
                <a:lnSpc>
                  <a:spcPct val="85000"/>
                </a:lnSpc>
                <a:spcBef>
                  <a:spcPct val="20000"/>
                </a:spcBef>
                <a:buClrTx/>
                <a:buFontTx/>
                <a:buNone/>
              </a:pPr>
              <a:t>123</a:t>
            </a:fld>
            <a:endParaRPr lang="en-US" altLang="en-US" sz="900" smtClean="0">
              <a:solidFill>
                <a:srgbClr val="000000"/>
              </a:solidFill>
            </a:endParaRPr>
          </a:p>
        </p:txBody>
      </p:sp>
      <p:sp>
        <p:nvSpPr>
          <p:cNvPr id="5123" name="Rectangle 2"/>
          <p:cNvSpPr txBox="1">
            <a:spLocks noChangeArrowheads="1"/>
          </p:cNvSpPr>
          <p:nvPr/>
        </p:nvSpPr>
        <p:spPr bwMode="auto">
          <a:xfrm>
            <a:off x="0" y="0"/>
            <a:ext cx="8035925"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lnSpc>
                <a:spcPct val="100000"/>
              </a:lnSpc>
              <a:spcBef>
                <a:spcPct val="0"/>
              </a:spcBef>
              <a:spcAft>
                <a:spcPct val="0"/>
              </a:spcAft>
              <a:buClrTx/>
              <a:buFontTx/>
              <a:buNone/>
            </a:pPr>
            <a:r>
              <a:rPr lang="en-US" altLang="en-US" sz="2600" b="1" dirty="0">
                <a:solidFill>
                  <a:srgbClr val="225A7A"/>
                </a:solidFill>
                <a:cs typeface="Arial" charset="0"/>
              </a:rPr>
              <a:t>Number of National Flood Insurance Program Policies in Force at Year-End, 1980-2015*</a:t>
            </a:r>
          </a:p>
        </p:txBody>
      </p:sp>
      <p:sp>
        <p:nvSpPr>
          <p:cNvPr id="5124" name="Rectangle 7"/>
          <p:cNvSpPr>
            <a:spLocks noChangeArrowheads="1"/>
          </p:cNvSpPr>
          <p:nvPr/>
        </p:nvSpPr>
        <p:spPr bwMode="auto">
          <a:xfrm>
            <a:off x="9525" y="6226175"/>
            <a:ext cx="87503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lnSpc>
                <a:spcPct val="100000"/>
              </a:lnSpc>
              <a:spcBef>
                <a:spcPct val="0"/>
              </a:spcBef>
              <a:spcAft>
                <a:spcPct val="0"/>
              </a:spcAft>
              <a:buClrTx/>
              <a:buFontTx/>
              <a:buNone/>
            </a:pPr>
            <a:r>
              <a:rPr lang="en-US" altLang="en-US" sz="1100">
                <a:solidFill>
                  <a:srgbClr val="000000"/>
                </a:solidFill>
                <a:cs typeface="Arial" charset="0"/>
              </a:rPr>
              <a:t>Source: National Flood Insurance Program. </a:t>
            </a:r>
            <a:br>
              <a:rPr lang="en-US" altLang="en-US" sz="1100">
                <a:solidFill>
                  <a:srgbClr val="000000"/>
                </a:solidFill>
                <a:cs typeface="Arial" charset="0"/>
              </a:rPr>
            </a:br>
            <a:r>
              <a:rPr lang="en-US" altLang="en-US" sz="1100">
                <a:solidFill>
                  <a:srgbClr val="000000"/>
                </a:solidFill>
                <a:cs typeface="Arial" charset="0"/>
              </a:rPr>
              <a:t>* As of July, 2015</a:t>
            </a:r>
          </a:p>
        </p:txBody>
      </p:sp>
      <p:graphicFrame>
        <p:nvGraphicFramePr>
          <p:cNvPr id="5125" name="Object 3"/>
          <p:cNvGraphicFramePr>
            <a:graphicFrameLocks noChangeAspect="1"/>
          </p:cNvGraphicFramePr>
          <p:nvPr>
            <p:extLst/>
          </p:nvPr>
        </p:nvGraphicFramePr>
        <p:xfrm>
          <a:off x="9525" y="1201738"/>
          <a:ext cx="9134475" cy="5227637"/>
        </p:xfrm>
        <a:graphic>
          <a:graphicData uri="http://schemas.openxmlformats.org/presentationml/2006/ole">
            <mc:AlternateContent xmlns:mc="http://schemas.openxmlformats.org/markup-compatibility/2006">
              <mc:Choice xmlns:v="urn:schemas-microsoft-com:vml" Requires="v">
                <p:oleObj spid="_x0000_s28448790" name="Chart" r:id="rId4" imgW="8810697" imgH="4552881" progId="MSGraph.Chart.8">
                  <p:embed followColorScheme="full"/>
                </p:oleObj>
              </mc:Choice>
              <mc:Fallback>
                <p:oleObj name="Chart" r:id="rId4" imgW="8810697" imgH="4552881" progId="MSGraph.Chart.8">
                  <p:embed followColorScheme="full"/>
                  <p:pic>
                    <p:nvPicPr>
                      <p:cNvPr id="0" name=""/>
                      <p:cNvPicPr>
                        <a:picLocks noChangeAspect="1" noChangeArrowheads="1"/>
                      </p:cNvPicPr>
                      <p:nvPr/>
                    </p:nvPicPr>
                    <p:blipFill>
                      <a:blip r:embed="rId5"/>
                      <a:srcRect/>
                      <a:stretch>
                        <a:fillRect/>
                      </a:stretch>
                    </p:blipFill>
                    <p:spPr bwMode="auto">
                      <a:xfrm>
                        <a:off x="9525" y="1201738"/>
                        <a:ext cx="9134475" cy="522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extBox 1"/>
          <p:cNvSpPr txBox="1"/>
          <p:nvPr/>
        </p:nvSpPr>
        <p:spPr>
          <a:xfrm>
            <a:off x="0" y="2459038"/>
            <a:ext cx="738664" cy="2308324"/>
          </a:xfrm>
          <a:prstGeom prst="rect">
            <a:avLst/>
          </a:prstGeom>
          <a:noFill/>
        </p:spPr>
        <p:txBody>
          <a:bodyPr vert="vert270">
            <a:spAutoFit/>
          </a:bodyPr>
          <a:lstStyle/>
          <a:p>
            <a:pPr fontAlgn="base">
              <a:spcBef>
                <a:spcPct val="0"/>
              </a:spcBef>
              <a:spcAft>
                <a:spcPct val="0"/>
              </a:spcAft>
              <a:defRPr/>
            </a:pPr>
            <a:r>
              <a:rPr lang="en-US" dirty="0">
                <a:solidFill>
                  <a:srgbClr val="000000"/>
                </a:solidFill>
                <a:latin typeface="Arial" charset="0"/>
                <a:cs typeface="Arial" charset="0"/>
              </a:rPr>
              <a:t>(</a:t>
            </a:r>
            <a:r>
              <a:rPr lang="en-US" b="1" dirty="0">
                <a:solidFill>
                  <a:srgbClr val="000000"/>
                </a:solidFill>
                <a:latin typeface="Arial" charset="0"/>
                <a:cs typeface="Arial" charset="0"/>
              </a:rPr>
              <a:t>millions</a:t>
            </a:r>
            <a:r>
              <a:rPr lang="en-US" dirty="0">
                <a:solidFill>
                  <a:srgbClr val="000000"/>
                </a:solidFill>
                <a:latin typeface="Arial" charset="0"/>
                <a:cs typeface="Arial" charset="0"/>
              </a:rPr>
              <a:t>)</a:t>
            </a:r>
          </a:p>
          <a:p>
            <a:pPr fontAlgn="base">
              <a:spcBef>
                <a:spcPct val="0"/>
              </a:spcBef>
              <a:spcAft>
                <a:spcPct val="0"/>
              </a:spcAft>
              <a:defRPr/>
            </a:pPr>
            <a:endParaRPr lang="en-US" dirty="0">
              <a:solidFill>
                <a:srgbClr val="000000"/>
              </a:solidFill>
              <a:latin typeface="Arial" charset="0"/>
              <a:cs typeface="Arial" charset="0"/>
            </a:endParaRPr>
          </a:p>
        </p:txBody>
      </p:sp>
      <p:sp>
        <p:nvSpPr>
          <p:cNvPr id="7" name="AutoShape 7"/>
          <p:cNvSpPr>
            <a:spLocks noChangeArrowheads="1"/>
          </p:cNvSpPr>
          <p:nvPr/>
        </p:nvSpPr>
        <p:spPr bwMode="blackWhite">
          <a:xfrm>
            <a:off x="4922532" y="3018445"/>
            <a:ext cx="2897165" cy="2105806"/>
          </a:xfrm>
          <a:prstGeom prst="wedgeRectCallout">
            <a:avLst>
              <a:gd name="adj1" fmla="val 64649"/>
              <a:gd name="adj2" fmla="val -7138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latin typeface="Arial" charset="0"/>
                <a:cs typeface="Arial" charset="0"/>
              </a:rPr>
              <a:t> The number of NFIP policies in force has plunged by 549,000 or 9.6% since 2009, even as coastal development surges and sea levels rise</a:t>
            </a:r>
            <a:endParaRPr lang="en-US" sz="2000" b="1" dirty="0">
              <a:solidFill>
                <a:srgbClr val="FFFFFF"/>
              </a:solidFill>
              <a:latin typeface="Arial" charset="0"/>
              <a:cs typeface="Arial" charset="0"/>
            </a:endParaRPr>
          </a:p>
        </p:txBody>
      </p:sp>
    </p:spTree>
    <p:extLst>
      <p:ext uri="{BB962C8B-B14F-4D97-AF65-F5344CB8AC3E}">
        <p14:creationId xmlns:p14="http://schemas.microsoft.com/office/powerpoint/2010/main" val="11751749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55300" name="Rectangle 106"/>
          <p:cNvSpPr>
            <a:spLocks noGrp="1" noChangeArrowheads="1"/>
          </p:cNvSpPr>
          <p:nvPr>
            <p:ph type="ftr" sz="quarter" idx="11"/>
          </p:nvPr>
        </p:nvSpPr>
        <p:spPr/>
        <p:txBody>
          <a:bodyPr/>
          <a:lstStyle/>
          <a:p>
            <a:pPr>
              <a:defRPr/>
            </a:pPr>
            <a:r>
              <a:rPr lang="en-US" smtClean="0">
                <a:solidFill>
                  <a:srgbClr val="FFFFFF"/>
                </a:solidFill>
              </a:rPr>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solidFill>
                  <a:srgbClr val="000000"/>
                </a:solidFill>
              </a:rPr>
              <a:pPr>
                <a:defRPr/>
              </a:pPr>
              <a:t>124</a:t>
            </a:fld>
            <a:endParaRPr lang="en-US" smtClean="0">
              <a:solidFill>
                <a:srgbClr val="000000"/>
              </a:solidFill>
            </a:endParaRPr>
          </a:p>
        </p:txBody>
      </p:sp>
      <p:graphicFrame>
        <p:nvGraphicFramePr>
          <p:cNvPr id="51202" name="Object 2"/>
          <p:cNvGraphicFramePr>
            <a:graphicFrameLocks/>
          </p:cNvGraphicFramePr>
          <p:nvPr>
            <p:extLst>
              <p:ext uri="{D42A27DB-BD31-4B8C-83A1-F6EECF244321}">
                <p14:modId xmlns:p14="http://schemas.microsoft.com/office/powerpoint/2010/main" val="2003896272"/>
              </p:ext>
            </p:extLst>
          </p:nvPr>
        </p:nvGraphicFramePr>
        <p:xfrm>
          <a:off x="85725" y="1773806"/>
          <a:ext cx="8493125" cy="4343400"/>
        </p:xfrm>
        <a:graphic>
          <a:graphicData uri="http://schemas.openxmlformats.org/presentationml/2006/ole">
            <mc:AlternateContent xmlns:mc="http://schemas.openxmlformats.org/markup-compatibility/2006">
              <mc:Choice xmlns:v="urn:schemas-microsoft-com:vml" Requires="v">
                <p:oleObj spid="_x0000_s28449815" name="Chart" r:id="rId4" imgW="8429540" imgH="4343400" progId="MSGraph.Chart.8">
                  <p:embed followColorScheme="full"/>
                </p:oleObj>
              </mc:Choice>
              <mc:Fallback>
                <p:oleObj name="Chart" r:id="rId4" imgW="8429540" imgH="4343400" progId="MSGraph.Chart.8">
                  <p:embed followColorScheme="full"/>
                  <p:pic>
                    <p:nvPicPr>
                      <p:cNvPr id="0" name=""/>
                      <p:cNvPicPr>
                        <a:picLocks noChangeArrowheads="1"/>
                      </p:cNvPicPr>
                      <p:nvPr/>
                    </p:nvPicPr>
                    <p:blipFill>
                      <a:blip r:embed="rId5"/>
                      <a:srcRect/>
                      <a:stretch>
                        <a:fillRect/>
                      </a:stretch>
                    </p:blipFill>
                    <p:spPr bwMode="auto">
                      <a:xfrm>
                        <a:off x="85725" y="1773806"/>
                        <a:ext cx="8493125" cy="434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4"/>
          <p:cNvSpPr>
            <a:spLocks noChangeArrowheads="1"/>
          </p:cNvSpPr>
          <p:nvPr/>
        </p:nvSpPr>
        <p:spPr bwMode="auto">
          <a:xfrm>
            <a:off x="-216966" y="6117206"/>
            <a:ext cx="9191625" cy="661720"/>
          </a:xfrm>
          <a:prstGeom prst="rect">
            <a:avLst/>
          </a:prstGeom>
          <a:noFill/>
          <a:ln w="9525" algn="ctr">
            <a:noFill/>
            <a:miter lim="800000"/>
            <a:headEnd/>
            <a:tailEnd/>
          </a:ln>
        </p:spPr>
        <p:txBody>
          <a:bodyPr wrap="square"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000" dirty="0" smtClean="0">
                <a:solidFill>
                  <a:srgbClr val="000000"/>
                </a:solidFill>
                <a:latin typeface="Arial "/>
                <a:cs typeface="Arial" charset="0"/>
              </a:rPr>
              <a:t>Sources: CA Earthquake (</a:t>
            </a:r>
            <a:r>
              <a:rPr lang="en-US" sz="1000" dirty="0">
                <a:solidFill>
                  <a:srgbClr val="000000"/>
                </a:solidFill>
                <a:latin typeface="Arial "/>
                <a:cs typeface="Arial" charset="0"/>
              </a:rPr>
              <a:t>WSJ, </a:t>
            </a:r>
            <a:r>
              <a:rPr lang="en-US" sz="1000" dirty="0">
                <a:solidFill>
                  <a:srgbClr val="000000"/>
                </a:solidFill>
                <a:latin typeface="Arial "/>
                <a:cs typeface="Arial" charset="0"/>
                <a:hlinkClick r:id="rId6"/>
              </a:rPr>
              <a:t>http://</a:t>
            </a:r>
            <a:r>
              <a:rPr lang="en-US" sz="1000" dirty="0" smtClean="0">
                <a:solidFill>
                  <a:srgbClr val="000000"/>
                </a:solidFill>
                <a:latin typeface="Arial "/>
                <a:cs typeface="Arial" charset="0"/>
                <a:hlinkClick r:id="rId6"/>
              </a:rPr>
              <a:t>www.wsj.com/articles/california-pushes-homeowners-to-insure-against-earthquakes-1440980138</a:t>
            </a:r>
            <a:r>
              <a:rPr lang="en-US" sz="1000" dirty="0" smtClean="0">
                <a:solidFill>
                  <a:srgbClr val="000000"/>
                </a:solidFill>
                <a:latin typeface="Arial "/>
                <a:cs typeface="Arial" charset="0"/>
              </a:rPr>
              <a:t> ); Flood and Renters (I.I.I. June 2015 Pulse Survey); Cyber (</a:t>
            </a:r>
            <a:r>
              <a:rPr lang="en-US" sz="1000" dirty="0" err="1" smtClean="0">
                <a:solidFill>
                  <a:srgbClr val="000000"/>
                </a:solidFill>
                <a:latin typeface="Arial "/>
                <a:cs typeface="Arial" charset="0"/>
              </a:rPr>
              <a:t>Advisen</a:t>
            </a:r>
            <a:r>
              <a:rPr lang="en-US" sz="1000" dirty="0" smtClean="0">
                <a:solidFill>
                  <a:srgbClr val="000000"/>
                </a:solidFill>
                <a:latin typeface="Arial "/>
                <a:cs typeface="Arial" charset="0"/>
              </a:rPr>
              <a:t>, 2015); Terrorism (</a:t>
            </a:r>
            <a:r>
              <a:rPr lang="en-US" sz="1000" dirty="0">
                <a:solidFill>
                  <a:srgbClr val="000000"/>
                </a:solidFill>
                <a:latin typeface="Arial" charset="0"/>
                <a:cs typeface="Arial" charset="0"/>
              </a:rPr>
              <a:t>Marsh Global Analytics, </a:t>
            </a:r>
            <a:r>
              <a:rPr lang="en-US" sz="1000" i="1" dirty="0">
                <a:solidFill>
                  <a:srgbClr val="000000"/>
                </a:solidFill>
                <a:latin typeface="Arial" charset="0"/>
                <a:cs typeface="Arial" charset="0"/>
              </a:rPr>
              <a:t>2014 Terrorism Risk Insurance Report,</a:t>
            </a:r>
            <a:r>
              <a:rPr lang="en-US" sz="1000" dirty="0">
                <a:solidFill>
                  <a:srgbClr val="000000"/>
                </a:solidFill>
                <a:latin typeface="Arial" charset="0"/>
                <a:cs typeface="Arial" charset="0"/>
              </a:rPr>
              <a:t> April </a:t>
            </a:r>
            <a:r>
              <a:rPr lang="en-US" sz="1000" dirty="0" smtClean="0">
                <a:solidFill>
                  <a:srgbClr val="000000"/>
                </a:solidFill>
                <a:latin typeface="Arial" charset="0"/>
                <a:cs typeface="Arial" charset="0"/>
              </a:rPr>
              <a:t>2014; data for 2013); Pvt. Passenger Auto (Insurance Research Council, </a:t>
            </a:r>
            <a:r>
              <a:rPr lang="en-US" sz="1000" i="1" dirty="0" smtClean="0">
                <a:solidFill>
                  <a:srgbClr val="000000"/>
                </a:solidFill>
                <a:latin typeface="Arial" charset="0"/>
                <a:cs typeface="Arial" charset="0"/>
              </a:rPr>
              <a:t>Uninsured Motorists, </a:t>
            </a:r>
            <a:r>
              <a:rPr lang="en-US" sz="1000" dirty="0" smtClean="0">
                <a:solidFill>
                  <a:srgbClr val="000000"/>
                </a:solidFill>
                <a:latin typeface="Arial" charset="0"/>
                <a:cs typeface="Arial" charset="0"/>
              </a:rPr>
              <a:t>2014 Edition, data for 2012); Home and Workers Comp (I.I.I. estimates);  Insurance Information Institute research.</a:t>
            </a:r>
            <a:endParaRPr lang="en-US" sz="1000" dirty="0">
              <a:solidFill>
                <a:srgbClr val="000000"/>
              </a:solidFill>
              <a:latin typeface="Arial "/>
              <a:cs typeface="Arial" charset="0"/>
            </a:endParaRPr>
          </a:p>
        </p:txBody>
      </p:sp>
      <p:sp>
        <p:nvSpPr>
          <p:cNvPr id="14" name="Rectangle 2"/>
          <p:cNvSpPr txBox="1">
            <a:spLocks noChangeArrowheads="1"/>
          </p:cNvSpPr>
          <p:nvPr/>
        </p:nvSpPr>
        <p:spPr bwMode="black">
          <a:xfrm>
            <a:off x="111647" y="14990"/>
            <a:ext cx="7853643" cy="860425"/>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p>
            <a:pPr defTabSz="114300" eaLnBrk="0" fontAlgn="base" hangingPunct="0">
              <a:lnSpc>
                <a:spcPct val="90000"/>
              </a:lnSpc>
              <a:spcBef>
                <a:spcPct val="0"/>
              </a:spcBef>
              <a:spcAft>
                <a:spcPct val="0"/>
              </a:spcAft>
              <a:defRPr/>
            </a:pPr>
            <a:r>
              <a:rPr lang="en-US" sz="3000" b="1" kern="0" dirty="0" smtClean="0">
                <a:solidFill>
                  <a:srgbClr val="225A7A"/>
                </a:solidFill>
                <a:latin typeface="Arial" panose="020B0604020202020204" pitchFamily="34" charset="0"/>
                <a:cs typeface="Arial" panose="020B0604020202020204" pitchFamily="34" charset="0"/>
              </a:rPr>
              <a:t>Take-Up Rates for Various Types of Insurance in the U.S.</a:t>
            </a:r>
          </a:p>
        </p:txBody>
      </p:sp>
      <p:sp>
        <p:nvSpPr>
          <p:cNvPr id="13" name="Rectangle 3"/>
          <p:cNvSpPr>
            <a:spLocks noChangeArrowheads="1"/>
          </p:cNvSpPr>
          <p:nvPr/>
        </p:nvSpPr>
        <p:spPr bwMode="black">
          <a:xfrm>
            <a:off x="111647" y="1321017"/>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latin typeface="Arial "/>
                <a:cs typeface="Arial" charset="0"/>
              </a:rPr>
              <a:t>Take-Up Rate</a:t>
            </a:r>
            <a:endParaRPr lang="en-US" sz="1600" b="1" dirty="0">
              <a:solidFill>
                <a:srgbClr val="225A7A"/>
              </a:solidFill>
              <a:latin typeface="Arial "/>
              <a:cs typeface="Arial" charset="0"/>
            </a:endParaRPr>
          </a:p>
        </p:txBody>
      </p:sp>
      <p:sp>
        <p:nvSpPr>
          <p:cNvPr id="10" name="Text Box 17"/>
          <p:cNvSpPr txBox="1">
            <a:spLocks noChangeArrowheads="1"/>
          </p:cNvSpPr>
          <p:nvPr/>
        </p:nvSpPr>
        <p:spPr bwMode="auto">
          <a:xfrm>
            <a:off x="1010471" y="2207874"/>
            <a:ext cx="3370208" cy="707886"/>
          </a:xfrm>
          <a:prstGeom prst="rect">
            <a:avLst/>
          </a:prstGeom>
          <a:solidFill>
            <a:srgbClr val="28688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100000"/>
              </a:lnSpc>
              <a:spcBef>
                <a:spcPct val="0"/>
              </a:spcBef>
              <a:spcAft>
                <a:spcPct val="0"/>
              </a:spcAft>
              <a:buClrTx/>
              <a:buFontTx/>
              <a:buNone/>
            </a:pPr>
            <a:r>
              <a:rPr lang="en-US" altLang="en-US" sz="2000" b="1" dirty="0" smtClean="0">
                <a:solidFill>
                  <a:srgbClr val="FFFFFF"/>
                </a:solidFill>
                <a:cs typeface="Arial" panose="020B0604020202020204" pitchFamily="34" charset="0"/>
              </a:rPr>
              <a:t>Take-up rates vary widely by type of coverage</a:t>
            </a:r>
            <a:endParaRPr lang="en-US" altLang="en-US" sz="2000" b="1" dirty="0">
              <a:solidFill>
                <a:srgbClr val="FFFFFF"/>
              </a:solidFill>
              <a:cs typeface="Arial" panose="020B0604020202020204" pitchFamily="34" charset="0"/>
            </a:endParaRPr>
          </a:p>
        </p:txBody>
      </p:sp>
    </p:spTree>
    <p:extLst>
      <p:ext uri="{BB962C8B-B14F-4D97-AF65-F5344CB8AC3E}">
        <p14:creationId xmlns:p14="http://schemas.microsoft.com/office/powerpoint/2010/main" val="2478203967"/>
      </p:ext>
    </p:extLst>
  </p:cSld>
  <p:clrMapOvr>
    <a:masterClrMapping/>
  </p:clrMapOvr>
  <p:transition>
    <p:wipe dir="r"/>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3"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2405" name="Rectangle 110"/>
          <p:cNvSpPr>
            <a:spLocks noGrp="1" noChangeArrowheads="1"/>
          </p:cNvSpPr>
          <p:nvPr>
            <p:ph type="sldNum" sz="quarter" idx="12"/>
          </p:nvPr>
        </p:nvSpPr>
        <p:spPr/>
        <p:txBody>
          <a:bodyPr/>
          <a:lstStyle/>
          <a:p>
            <a:pPr>
              <a:defRPr/>
            </a:pPr>
            <a:fld id="{E220AE91-0BB9-4CEB-8C50-0B03C716B4B3}" type="slidenum">
              <a:rPr lang="en-US" smtClean="0">
                <a:solidFill>
                  <a:srgbClr val="000000"/>
                </a:solidFill>
              </a:rPr>
              <a:pPr>
                <a:defRPr/>
              </a:pPr>
              <a:t>125</a:t>
            </a:fld>
            <a:endParaRPr lang="en-US" smtClean="0">
              <a:solidFill>
                <a:srgbClr val="000000"/>
              </a:solidFill>
            </a:endParaRPr>
          </a:p>
        </p:txBody>
      </p:sp>
      <p:sp>
        <p:nvSpPr>
          <p:cNvPr id="31750" name="Rectangle 2"/>
          <p:cNvSpPr>
            <a:spLocks noGrp="1" noChangeArrowheads="1"/>
          </p:cNvSpPr>
          <p:nvPr>
            <p:ph type="title"/>
          </p:nvPr>
        </p:nvSpPr>
        <p:spPr>
          <a:xfrm>
            <a:off x="228600" y="90488"/>
            <a:ext cx="7400925" cy="860425"/>
          </a:xfrm>
        </p:spPr>
        <p:txBody>
          <a:bodyPr/>
          <a:lstStyle/>
          <a:p>
            <a:r>
              <a:rPr lang="en-US" dirty="0" smtClean="0"/>
              <a:t>Top 16 Most Costly Disasters</a:t>
            </a:r>
            <a:br>
              <a:rPr lang="en-US" dirty="0" smtClean="0"/>
            </a:br>
            <a:r>
              <a:rPr lang="en-US" dirty="0" smtClean="0"/>
              <a:t>in U.S. History—Katrina Still Ranks #1</a:t>
            </a:r>
          </a:p>
        </p:txBody>
      </p:sp>
      <p:sp>
        <p:nvSpPr>
          <p:cNvPr id="31751" name="Rectangle 3"/>
          <p:cNvSpPr>
            <a:spLocks noChangeArrowheads="1"/>
          </p:cNvSpPr>
          <p:nvPr/>
        </p:nvSpPr>
        <p:spPr bwMode="black">
          <a:xfrm>
            <a:off x="347663" y="1365250"/>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(Insured Losses, </a:t>
            </a:r>
            <a:r>
              <a:rPr lang="en-US" sz="1600" b="1" dirty="0" smtClean="0">
                <a:solidFill>
                  <a:srgbClr val="225A7A"/>
                </a:solidFill>
                <a:latin typeface="Arial" charset="0"/>
                <a:cs typeface="Arial" charset="0"/>
              </a:rPr>
              <a:t>2014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graphicFrame>
        <p:nvGraphicFramePr>
          <p:cNvPr id="31746" name="Object 5"/>
          <p:cNvGraphicFramePr>
            <a:graphicFrameLocks noChangeAspect="1"/>
          </p:cNvGraphicFramePr>
          <p:nvPr>
            <p:extLst>
              <p:ext uri="{D42A27DB-BD31-4B8C-83A1-F6EECF244321}">
                <p14:modId xmlns:p14="http://schemas.microsoft.com/office/powerpoint/2010/main" val="3223511409"/>
              </p:ext>
            </p:extLst>
          </p:nvPr>
        </p:nvGraphicFramePr>
        <p:xfrm>
          <a:off x="40341" y="2176463"/>
          <a:ext cx="8964613" cy="3348037"/>
        </p:xfrm>
        <a:graphic>
          <a:graphicData uri="http://schemas.openxmlformats.org/presentationml/2006/ole">
            <mc:AlternateContent xmlns:mc="http://schemas.openxmlformats.org/markup-compatibility/2006">
              <mc:Choice xmlns:v="urn:schemas-microsoft-com:vml" Requires="v">
                <p:oleObj spid="_x0000_s28353707" name="Chart" r:id="rId4" imgW="5613313" imgH="2247761" progId="MSGraph.Chart.8">
                  <p:embed followColorScheme="full"/>
                </p:oleObj>
              </mc:Choice>
              <mc:Fallback>
                <p:oleObj name="Chart" r:id="rId4" imgW="5613313" imgH="2247761" progId="MSGraph.Chart.8">
                  <p:embed followColorScheme="full"/>
                  <p:pic>
                    <p:nvPicPr>
                      <p:cNvPr id="0" name=""/>
                      <p:cNvPicPr>
                        <a:picLocks noChangeAspect="1" noChangeArrowheads="1"/>
                      </p:cNvPicPr>
                      <p:nvPr/>
                    </p:nvPicPr>
                    <p:blipFill>
                      <a:blip r:embed="rId5"/>
                      <a:srcRect/>
                      <a:stretch>
                        <a:fillRect/>
                      </a:stretch>
                    </p:blipFill>
                    <p:spPr bwMode="gray">
                      <a:xfrm>
                        <a:off x="40341" y="2176463"/>
                        <a:ext cx="8964613" cy="3348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67463" name="AutoShape 7"/>
          <p:cNvSpPr>
            <a:spLocks noChangeArrowheads="1"/>
          </p:cNvSpPr>
          <p:nvPr/>
        </p:nvSpPr>
        <p:spPr bwMode="blackWhite">
          <a:xfrm>
            <a:off x="3893574" y="1680913"/>
            <a:ext cx="3501005" cy="1487488"/>
          </a:xfrm>
          <a:prstGeom prst="wedgeRectCallout">
            <a:avLst>
              <a:gd name="adj1" fmla="val 25165"/>
              <a:gd name="adj2" fmla="val 8104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400" b="1" dirty="0">
                <a:solidFill>
                  <a:srgbClr val="FFFFFF"/>
                </a:solidFill>
              </a:rPr>
              <a:t>S</a:t>
            </a:r>
            <a:r>
              <a:rPr lang="en-US" sz="2400" b="1" dirty="0" smtClean="0">
                <a:solidFill>
                  <a:srgbClr val="FFFFFF"/>
                </a:solidFill>
              </a:rPr>
              <a:t>torm Sandy in 2012 was the last mega-CAT to hit the US</a:t>
            </a:r>
            <a:endParaRPr lang="en-US" sz="2400" b="1" dirty="0">
              <a:solidFill>
                <a:srgbClr val="FFFFFF"/>
              </a:solidFill>
              <a:latin typeface="Arial" charset="0"/>
              <a:cs typeface="Arial" charset="0"/>
            </a:endParaRPr>
          </a:p>
        </p:txBody>
      </p:sp>
      <p:sp>
        <p:nvSpPr>
          <p:cNvPr id="11" name="AutoShape 17"/>
          <p:cNvSpPr>
            <a:spLocks noChangeArrowheads="1"/>
          </p:cNvSpPr>
          <p:nvPr/>
        </p:nvSpPr>
        <p:spPr bwMode="blackWhite">
          <a:xfrm>
            <a:off x="870155" y="3278954"/>
            <a:ext cx="1589504" cy="711200"/>
          </a:xfrm>
          <a:prstGeom prst="wedgeRectCallout">
            <a:avLst>
              <a:gd name="adj1" fmla="val 79786"/>
              <a:gd name="adj2" fmla="val 7253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Includes Tuscaloosa, AL, tornado</a:t>
            </a:r>
            <a:endParaRPr lang="en-US" sz="1400" b="1" dirty="0">
              <a:solidFill>
                <a:schemeClr val="bg1"/>
              </a:solidFill>
            </a:endParaRPr>
          </a:p>
        </p:txBody>
      </p:sp>
      <p:sp>
        <p:nvSpPr>
          <p:cNvPr id="12" name="AutoShape 17"/>
          <p:cNvSpPr>
            <a:spLocks noChangeArrowheads="1"/>
          </p:cNvSpPr>
          <p:nvPr/>
        </p:nvSpPr>
        <p:spPr bwMode="blackWhite">
          <a:xfrm>
            <a:off x="3145939" y="3254374"/>
            <a:ext cx="1265424" cy="711200"/>
          </a:xfrm>
          <a:prstGeom prst="wedgeRectCallout">
            <a:avLst>
              <a:gd name="adj1" fmla="val -23514"/>
              <a:gd name="adj2" fmla="val 787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eaLnBrk="0" hangingPunct="0">
              <a:lnSpc>
                <a:spcPct val="90000"/>
              </a:lnSpc>
              <a:spcBef>
                <a:spcPct val="50000"/>
              </a:spcBef>
              <a:buClr>
                <a:schemeClr val="bg1"/>
              </a:buClr>
              <a:defRPr/>
            </a:pPr>
            <a:r>
              <a:rPr lang="en-US" sz="1400" b="1" dirty="0" smtClean="0">
                <a:solidFill>
                  <a:schemeClr val="bg1"/>
                </a:solidFill>
              </a:rPr>
              <a:t>Includes Joplin, MO, tornado</a:t>
            </a:r>
            <a:endParaRPr lang="en-US" sz="1400" b="1" dirty="0">
              <a:solidFill>
                <a:schemeClr val="bg1"/>
              </a:solidFill>
            </a:endParaRPr>
          </a:p>
        </p:txBody>
      </p:sp>
      <p:sp>
        <p:nvSpPr>
          <p:cNvPr id="14" name="Rectangle 5"/>
          <p:cNvSpPr>
            <a:spLocks noChangeArrowheads="1"/>
          </p:cNvSpPr>
          <p:nvPr/>
        </p:nvSpPr>
        <p:spPr bwMode="blackWhite">
          <a:xfrm>
            <a:off x="1249776" y="5380445"/>
            <a:ext cx="6730174" cy="91122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smtClean="0">
                <a:solidFill>
                  <a:srgbClr val="FFFFFF"/>
                </a:solidFill>
              </a:rPr>
              <a:t>12 of the 16 Most Expensive Events in US History Have Occurred Since 2004</a:t>
            </a:r>
            <a:endParaRPr lang="en-US" sz="2000" b="1" dirty="0">
              <a:solidFill>
                <a:srgbClr val="FFFFFF"/>
              </a:solidFill>
              <a:latin typeface="Arial" charset="0"/>
              <a:cs typeface="Arial" charset="0"/>
            </a:endParaRPr>
          </a:p>
        </p:txBody>
      </p:sp>
      <p:sp>
        <p:nvSpPr>
          <p:cNvPr id="13" name="Rectangle 4"/>
          <p:cNvSpPr>
            <a:spLocks noChangeArrowheads="1"/>
          </p:cNvSpPr>
          <p:nvPr/>
        </p:nvSpPr>
        <p:spPr bwMode="auto">
          <a:xfrm>
            <a:off x="-104932" y="6434380"/>
            <a:ext cx="9144001" cy="468590"/>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endParaRPr lang="en-US" sz="1100" dirty="0" smtClean="0">
              <a:solidFill>
                <a:srgbClr val="000000"/>
              </a:solidFill>
              <a:latin typeface="Arial" charset="0"/>
              <a:cs typeface="Arial" charset="0"/>
            </a:endParaRPr>
          </a:p>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Sources</a:t>
            </a:r>
            <a:r>
              <a:rPr lang="en-US" sz="1100" dirty="0">
                <a:solidFill>
                  <a:srgbClr val="000000"/>
                </a:solidFill>
                <a:latin typeface="Arial" charset="0"/>
                <a:cs typeface="Arial" charset="0"/>
              </a:rPr>
              <a:t>: PCS; Insurance Information Institute inflation </a:t>
            </a:r>
            <a:r>
              <a:rPr lang="en-US" sz="1100" dirty="0" smtClean="0">
                <a:solidFill>
                  <a:srgbClr val="000000"/>
                </a:solidFill>
                <a:latin typeface="Arial" charset="0"/>
                <a:cs typeface="Arial" charset="0"/>
              </a:rPr>
              <a:t>adjustments to 2014 dollars using the CPI.</a:t>
            </a:r>
            <a:endParaRPr lang="en-US" sz="1100" dirty="0">
              <a:solidFill>
                <a:srgbClr val="000000"/>
              </a:solidFill>
              <a:latin typeface="Arial" charset="0"/>
              <a:cs typeface="Arial" charset="0"/>
            </a:endParaRPr>
          </a:p>
        </p:txBody>
      </p:sp>
    </p:spTree>
    <p:extLst>
      <p:ext uri="{BB962C8B-B14F-4D97-AF65-F5344CB8AC3E}">
        <p14:creationId xmlns:p14="http://schemas.microsoft.com/office/powerpoint/2010/main" val="30079145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067463"/>
                                        </p:tgtEl>
                                        <p:attrNameLst>
                                          <p:attrName>style.visibility</p:attrName>
                                        </p:attrNameLst>
                                      </p:cBhvr>
                                      <p:to>
                                        <p:strVal val="visible"/>
                                      </p:to>
                                    </p:set>
                                    <p:animEffect transition="in" filter="wipe(down)">
                                      <p:cBhvr>
                                        <p:cTn id="7" dur="500"/>
                                        <p:tgtEl>
                                          <p:spTgt spid="2067463"/>
                                        </p:tgtEl>
                                      </p:cBhvr>
                                    </p:animEffect>
                                  </p:childTnLst>
                                </p:cTn>
                              </p:par>
                            </p:childTnLst>
                          </p:cTn>
                        </p:par>
                        <p:par>
                          <p:cTn id="8" fill="hold">
                            <p:stCondLst>
                              <p:cond delay="1200"/>
                            </p:stCondLst>
                            <p:childTnLst>
                              <p:par>
                                <p:cTn id="9" presetID="2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childTnLst>
                          </p:cTn>
                        </p:par>
                        <p:par>
                          <p:cTn id="12" fill="hold">
                            <p:stCondLst>
                              <p:cond delay="17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500"/>
                                        <p:tgtEl>
                                          <p:spTgt spid="12"/>
                                        </p:tgtEl>
                                      </p:cBhvr>
                                    </p:animEffect>
                                  </p:childTnLst>
                                </p:cTn>
                              </p:par>
                            </p:childTnLst>
                          </p:cTn>
                        </p:par>
                        <p:par>
                          <p:cTn id="16" fill="hold">
                            <p:stCondLst>
                              <p:cond delay="2200"/>
                            </p:stCondLst>
                            <p:childTnLst>
                              <p:par>
                                <p:cTn id="17" presetID="23" presetClass="entr" presetSubtype="16" fill="hold" grpId="0" nodeType="afterEffect">
                                  <p:stCondLst>
                                    <p:cond delay="70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463" grpId="0" animBg="1"/>
      <p:bldP spid="11" grpId="0" animBg="1"/>
      <p:bldP spid="12" grpId="0" animBg="1"/>
      <p:bldP spid="14" grpId="0" animBg="1"/>
    </p:bldLst>
  </p:timing>
</p:sld>
</file>

<file path=ppt/slides/slide1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0355"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0357" name="Rectangle 110"/>
          <p:cNvSpPr>
            <a:spLocks noGrp="1" noChangeArrowheads="1"/>
          </p:cNvSpPr>
          <p:nvPr>
            <p:ph type="sldNum" sz="quarter" idx="12"/>
          </p:nvPr>
        </p:nvSpPr>
        <p:spPr/>
        <p:txBody>
          <a:bodyPr/>
          <a:lstStyle/>
          <a:p>
            <a:pPr>
              <a:defRPr/>
            </a:pPr>
            <a:fld id="{CFBF3661-802E-4715-888C-25186D51C531}" type="slidenum">
              <a:rPr lang="en-US" smtClean="0">
                <a:solidFill>
                  <a:srgbClr val="000000"/>
                </a:solidFill>
              </a:rPr>
              <a:pPr>
                <a:defRPr/>
              </a:pPr>
              <a:t>126</a:t>
            </a:fld>
            <a:endParaRPr lang="en-US" smtClean="0">
              <a:solidFill>
                <a:srgbClr val="000000"/>
              </a:solidFill>
            </a:endParaRPr>
          </a:p>
        </p:txBody>
      </p:sp>
      <p:sp>
        <p:nvSpPr>
          <p:cNvPr id="32774" name="Rectangle 2"/>
          <p:cNvSpPr>
            <a:spLocks noGrp="1" noChangeArrowheads="1"/>
          </p:cNvSpPr>
          <p:nvPr>
            <p:ph type="title"/>
          </p:nvPr>
        </p:nvSpPr>
        <p:spPr/>
        <p:txBody>
          <a:bodyPr/>
          <a:lstStyle/>
          <a:p>
            <a:r>
              <a:rPr lang="en-US" dirty="0" smtClean="0"/>
              <a:t>Combined Ratio Points Associated with Catastrophe Losses: 1960 – 2015F*</a:t>
            </a:r>
          </a:p>
        </p:txBody>
      </p:sp>
      <p:sp>
        <p:nvSpPr>
          <p:cNvPr id="32775" name="Rectangle 3"/>
          <p:cNvSpPr>
            <a:spLocks noChangeArrowheads="1"/>
          </p:cNvSpPr>
          <p:nvPr/>
        </p:nvSpPr>
        <p:spPr bwMode="auto">
          <a:xfrm>
            <a:off x="0" y="6093938"/>
            <a:ext cx="8888413" cy="79868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rgbClr val="FF6801"/>
              </a:buClr>
              <a:buFont typeface="Wingdings" pitchFamily="2" charset="2"/>
              <a:buNone/>
            </a:pPr>
            <a:r>
              <a:rPr lang="en-US" sz="1100" dirty="0" smtClean="0">
                <a:solidFill>
                  <a:srgbClr val="000000"/>
                </a:solidFill>
              </a:rPr>
              <a:t>*2010s represent 2010-2014.</a:t>
            </a:r>
          </a:p>
          <a:p>
            <a:pPr eaLnBrk="0" hangingPunct="0">
              <a:lnSpc>
                <a:spcPct val="85000"/>
              </a:lnSpc>
              <a:spcBef>
                <a:spcPct val="25000"/>
              </a:spcBef>
              <a:buClr>
                <a:srgbClr val="FF6801"/>
              </a:buClr>
              <a:buFont typeface="Wingdings" pitchFamily="2" charset="2"/>
              <a:buNone/>
            </a:pPr>
            <a:r>
              <a:rPr lang="en-US" sz="1100" dirty="0" smtClean="0">
                <a:solidFill>
                  <a:srgbClr val="000000"/>
                </a:solidFill>
              </a:rPr>
              <a:t>Notes</a:t>
            </a:r>
            <a:r>
              <a:rPr lang="en-US" sz="1100" dirty="0">
                <a:solidFill>
                  <a:srgbClr val="000000"/>
                </a:solidFill>
              </a:rPr>
              <a:t>: Private carrier losses only.  Excludes loss adjustment expenses and reinsurance reinstatement premiums. Figures are adjusted for losses ultimately paid by foreign insurers and reinsurers.</a:t>
            </a:r>
          </a:p>
          <a:p>
            <a:pPr eaLnBrk="0" hangingPunct="0">
              <a:lnSpc>
                <a:spcPct val="85000"/>
              </a:lnSpc>
              <a:spcBef>
                <a:spcPct val="25000"/>
              </a:spcBef>
              <a:buClr>
                <a:srgbClr val="FF6801"/>
              </a:buClr>
              <a:buFont typeface="Wingdings" pitchFamily="2" charset="2"/>
              <a:buNone/>
            </a:pPr>
            <a:r>
              <a:rPr lang="en-US" sz="1100" dirty="0">
                <a:solidFill>
                  <a:srgbClr val="000000"/>
                </a:solidFill>
              </a:rPr>
              <a:t>Source: </a:t>
            </a:r>
            <a:r>
              <a:rPr lang="en-US" sz="1100" dirty="0" smtClean="0">
                <a:solidFill>
                  <a:srgbClr val="000000"/>
                </a:solidFill>
              </a:rPr>
              <a:t>ISO (1960-2010); A.M. Best (2011-15E) </a:t>
            </a:r>
            <a:r>
              <a:rPr lang="en-US" sz="1100" dirty="0">
                <a:solidFill>
                  <a:srgbClr val="000000"/>
                </a:solidFill>
              </a:rPr>
              <a:t>Insurance Information Institute.				</a:t>
            </a:r>
          </a:p>
        </p:txBody>
      </p:sp>
      <p:graphicFrame>
        <p:nvGraphicFramePr>
          <p:cNvPr id="32770" name="Object 2"/>
          <p:cNvGraphicFramePr>
            <a:graphicFrameLocks noChangeAspect="1"/>
          </p:cNvGraphicFramePr>
          <p:nvPr>
            <p:extLst>
              <p:ext uri="{D42A27DB-BD31-4B8C-83A1-F6EECF244321}">
                <p14:modId xmlns:p14="http://schemas.microsoft.com/office/powerpoint/2010/main" val="1803588570"/>
              </p:ext>
            </p:extLst>
          </p:nvPr>
        </p:nvGraphicFramePr>
        <p:xfrm>
          <a:off x="271463" y="1301750"/>
          <a:ext cx="8670925" cy="4243388"/>
        </p:xfrm>
        <a:graphic>
          <a:graphicData uri="http://schemas.openxmlformats.org/presentationml/2006/ole">
            <mc:AlternateContent xmlns:mc="http://schemas.openxmlformats.org/markup-compatibility/2006">
              <mc:Choice xmlns:v="urn:schemas-microsoft-com:vml" Requires="v">
                <p:oleObj spid="_x0000_s28374172" name="Chart" r:id="rId4" imgW="5714844" imgH="2495481" progId="MSGraph.Chart.8">
                  <p:embed followColorScheme="full"/>
                </p:oleObj>
              </mc:Choice>
              <mc:Fallback>
                <p:oleObj name="Chart" r:id="rId4" imgW="5714844" imgH="2495481" progId="MSGraph.Chart.8">
                  <p:embed followColorScheme="full"/>
                  <p:pic>
                    <p:nvPicPr>
                      <p:cNvPr id="0" name=""/>
                      <p:cNvPicPr>
                        <a:picLocks noChangeAspect="1" noChangeArrowheads="1"/>
                      </p:cNvPicPr>
                      <p:nvPr/>
                    </p:nvPicPr>
                    <p:blipFill>
                      <a:blip r:embed="rId5"/>
                      <a:srcRect/>
                      <a:stretch>
                        <a:fillRect/>
                      </a:stretch>
                    </p:blipFill>
                    <p:spPr bwMode="gray">
                      <a:xfrm>
                        <a:off x="271463" y="1301750"/>
                        <a:ext cx="8670925" cy="4243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6"/>
          <p:cNvSpPr>
            <a:spLocks noChangeArrowheads="1"/>
          </p:cNvSpPr>
          <p:nvPr/>
        </p:nvSpPr>
        <p:spPr bwMode="blackWhite">
          <a:xfrm>
            <a:off x="700088" y="5392644"/>
            <a:ext cx="7834312" cy="6429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The Catastrophe Loss Component of Private Insurer Losses Has Increased Sharply in Recent Decades</a:t>
            </a:r>
            <a:endParaRPr lang="en-US" b="1" i="1">
              <a:solidFill>
                <a:srgbClr val="FFFFFF"/>
              </a:solidFill>
            </a:endParaRPr>
          </a:p>
        </p:txBody>
      </p:sp>
      <p:sp>
        <p:nvSpPr>
          <p:cNvPr id="11" name="AutoShape 38"/>
          <p:cNvSpPr>
            <a:spLocks noChangeArrowheads="1"/>
          </p:cNvSpPr>
          <p:nvPr/>
        </p:nvSpPr>
        <p:spPr bwMode="blackWhite">
          <a:xfrm>
            <a:off x="2789238" y="1063625"/>
            <a:ext cx="2130425" cy="2668588"/>
          </a:xfrm>
          <a:prstGeom prst="wedgeRectCallout">
            <a:avLst>
              <a:gd name="adj1" fmla="val 42806"/>
              <a:gd name="adj2" fmla="val -4505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100000"/>
              </a:spcBef>
              <a:buClr>
                <a:schemeClr val="accent2"/>
              </a:buClr>
              <a:buFont typeface="Wingdings" pitchFamily="2" charset="2"/>
              <a:buNone/>
            </a:pPr>
            <a:r>
              <a:rPr lang="en-US" sz="1600" b="1" dirty="0">
                <a:solidFill>
                  <a:schemeClr val="bg1"/>
                </a:solidFill>
              </a:rPr>
              <a:t>Avg. CAT  Loss Component of the</a:t>
            </a:r>
            <a:r>
              <a:rPr lang="en-US" sz="1600" b="1" u="sng" dirty="0">
                <a:solidFill>
                  <a:schemeClr val="bg1"/>
                </a:solidFill>
              </a:rPr>
              <a:t> </a:t>
            </a:r>
            <a:r>
              <a:rPr lang="en-US" sz="1600" b="1" dirty="0">
                <a:solidFill>
                  <a:schemeClr val="bg1"/>
                </a:solidFill>
              </a:rPr>
              <a:t>Combined Ratio  </a:t>
            </a:r>
            <a:r>
              <a:rPr lang="en-US" sz="1600" b="1" u="sng" dirty="0">
                <a:solidFill>
                  <a:schemeClr val="bg1"/>
                </a:solidFill>
              </a:rPr>
              <a:t> by Decade</a:t>
            </a:r>
          </a:p>
          <a:p>
            <a:pPr algn="ctr" eaLnBrk="0" hangingPunct="0">
              <a:lnSpc>
                <a:spcPct val="90000"/>
              </a:lnSpc>
              <a:spcBef>
                <a:spcPct val="100000"/>
              </a:spcBef>
              <a:buClr>
                <a:schemeClr val="accent2"/>
              </a:buClr>
              <a:buFont typeface="Wingdings" pitchFamily="2" charset="2"/>
              <a:buNone/>
            </a:pPr>
            <a:r>
              <a:rPr lang="en-US" sz="1600" b="1" dirty="0">
                <a:solidFill>
                  <a:schemeClr val="bg1"/>
                </a:solidFill>
              </a:rPr>
              <a:t>1960s: 1.04       1970s: 0.85     1980s: 1.31     1990s: 3.39     2000s: 3.52     2010s: </a:t>
            </a:r>
            <a:r>
              <a:rPr lang="en-US" sz="1600" b="1" dirty="0" smtClean="0">
                <a:solidFill>
                  <a:schemeClr val="bg1"/>
                </a:solidFill>
              </a:rPr>
              <a:t>5.82*</a:t>
            </a:r>
            <a:endParaRPr lang="en-US" sz="1600" b="1" dirty="0">
              <a:solidFill>
                <a:schemeClr val="bg1"/>
              </a:solidFill>
            </a:endParaRPr>
          </a:p>
        </p:txBody>
      </p:sp>
      <p:sp>
        <p:nvSpPr>
          <p:cNvPr id="32778" name="Rectangle 6"/>
          <p:cNvSpPr>
            <a:spLocks noChangeArrowheads="1"/>
          </p:cNvSpPr>
          <p:nvPr/>
        </p:nvSpPr>
        <p:spPr bwMode="black">
          <a:xfrm>
            <a:off x="201613" y="113188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Combined Ratio Points</a:t>
            </a:r>
          </a:p>
        </p:txBody>
      </p:sp>
      <p:sp>
        <p:nvSpPr>
          <p:cNvPr id="12" name="AutoShape 7"/>
          <p:cNvSpPr>
            <a:spLocks noChangeArrowheads="1"/>
          </p:cNvSpPr>
          <p:nvPr/>
        </p:nvSpPr>
        <p:spPr bwMode="blackWhite">
          <a:xfrm>
            <a:off x="5515898" y="1091381"/>
            <a:ext cx="2335330" cy="910840"/>
          </a:xfrm>
          <a:prstGeom prst="wedgeRectCallout">
            <a:avLst>
              <a:gd name="adj1" fmla="val 60455"/>
              <a:gd name="adj2" fmla="val 3734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Catastrophe losses as a share of all losses reached a record high in 2011</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318374071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1200"/>
                            </p:stCondLst>
                            <p:childTnLst>
                              <p:par>
                                <p:cTn id="11" presetID="22" presetClass="entr" presetSubtype="8" fill="hold" grpId="0" nodeType="afterEffect">
                                  <p:stCondLst>
                                    <p:cond delay="5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par>
                          <p:cTn id="14" fill="hold">
                            <p:stCondLst>
                              <p:cond delay="2200"/>
                            </p:stCondLst>
                            <p:childTnLst>
                              <p:par>
                                <p:cTn id="15" presetID="22" presetClass="entr" presetSubtype="4" fill="hold" grpId="0" nodeType="afterEffect">
                                  <p:stCondLst>
                                    <p:cond delay="70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p:txBody>
          <a:bodyPr/>
          <a:lstStyle/>
          <a:p>
            <a:pPr>
              <a:defRPr/>
            </a:pPr>
            <a:r>
              <a:rPr lang="en-US" smtClean="0"/>
              <a:t>12/01/09 - 9pm</a:t>
            </a:r>
          </a:p>
        </p:txBody>
      </p:sp>
      <p:sp>
        <p:nvSpPr>
          <p:cNvPr id="39941" name="Rectangle 110"/>
          <p:cNvSpPr>
            <a:spLocks noGrp="1" noChangeArrowheads="1"/>
          </p:cNvSpPr>
          <p:nvPr>
            <p:ph type="sldNum" sz="quarter" idx="12"/>
          </p:nvPr>
        </p:nvSpPr>
        <p:spPr/>
        <p:txBody>
          <a:bodyPr/>
          <a:lstStyle/>
          <a:p>
            <a:pPr>
              <a:defRPr/>
            </a:pPr>
            <a:fld id="{1FD7B5BD-624F-4B7E-8F48-4832CB39796A}" type="slidenum">
              <a:rPr lang="en-US" smtClean="0"/>
              <a:pPr>
                <a:defRPr/>
              </a:pPr>
              <a:t>127</a:t>
            </a:fld>
            <a:endParaRPr lang="en-US" smtClean="0"/>
          </a:p>
        </p:txBody>
      </p:sp>
      <p:sp>
        <p:nvSpPr>
          <p:cNvPr id="33798" name="Freeform 2"/>
          <p:cNvSpPr>
            <a:spLocks/>
          </p:cNvSpPr>
          <p:nvPr/>
        </p:nvSpPr>
        <p:spPr bwMode="gray">
          <a:xfrm>
            <a:off x="4424363" y="2084388"/>
            <a:ext cx="120650" cy="531812"/>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799" name="Rectangle 3"/>
          <p:cNvSpPr>
            <a:spLocks noGrp="1" noChangeArrowheads="1"/>
          </p:cNvSpPr>
          <p:nvPr>
            <p:ph type="title"/>
          </p:nvPr>
        </p:nvSpPr>
        <p:spPr>
          <a:xfrm>
            <a:off x="44450" y="90488"/>
            <a:ext cx="7699375" cy="860425"/>
          </a:xfrm>
        </p:spPr>
        <p:txBody>
          <a:bodyPr/>
          <a:lstStyle/>
          <a:p>
            <a:r>
              <a:rPr lang="en-US" dirty="0" smtClean="0"/>
              <a:t>Inflation Adjusted U.S. Catastrophe Losses by Cause of Loss, 1995–2014</a:t>
            </a:r>
            <a:r>
              <a:rPr lang="en-US" baseline="30000" dirty="0" smtClean="0"/>
              <a:t>1</a:t>
            </a:r>
          </a:p>
        </p:txBody>
      </p:sp>
      <p:graphicFrame>
        <p:nvGraphicFramePr>
          <p:cNvPr id="6151176" name="Object 8"/>
          <p:cNvGraphicFramePr>
            <a:graphicFrameLocks noGrp="1"/>
          </p:cNvGraphicFramePr>
          <p:nvPr>
            <p:ph idx="4294967295"/>
            <p:extLst>
              <p:ext uri="{D42A27DB-BD31-4B8C-83A1-F6EECF244321}">
                <p14:modId xmlns:p14="http://schemas.microsoft.com/office/powerpoint/2010/main" val="1617969453"/>
              </p:ext>
            </p:extLst>
          </p:nvPr>
        </p:nvGraphicFramePr>
        <p:xfrm>
          <a:off x="2159000" y="1584325"/>
          <a:ext cx="4486275" cy="3695700"/>
        </p:xfrm>
        <a:graphic>
          <a:graphicData uri="http://schemas.openxmlformats.org/presentationml/2006/ole">
            <mc:AlternateContent xmlns:mc="http://schemas.openxmlformats.org/markup-compatibility/2006">
              <mc:Choice xmlns:v="urn:schemas-microsoft-com:vml" Requires="v">
                <p:oleObj spid="_x0000_s28202258" name="Chart" r:id="rId4" imgW="4486073" imgH="3695839" progId="MSGraph.Chart.8">
                  <p:embed followColorScheme="full"/>
                </p:oleObj>
              </mc:Choice>
              <mc:Fallback>
                <p:oleObj name="Chart" r:id="rId4" imgW="4486073" imgH="3695839" progId="MSGraph.Chart.8">
                  <p:embed followColorScheme="full"/>
                  <p:pic>
                    <p:nvPicPr>
                      <p:cNvPr id="0" name=""/>
                      <p:cNvPicPr preferRelativeResize="0">
                        <a:picLocks noGrp="1" noChangeArrowheads="1"/>
                      </p:cNvPicPr>
                      <p:nvPr/>
                    </p:nvPicPr>
                    <p:blipFill>
                      <a:blip r:embed="rId5"/>
                      <a:srcRect/>
                      <a:stretch>
                        <a:fillRect/>
                      </a:stretch>
                    </p:blipFill>
                    <p:spPr bwMode="gray">
                      <a:xfrm>
                        <a:off x="2159000" y="1584325"/>
                        <a:ext cx="4486275" cy="369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4280" name="Rectangle 5"/>
          <p:cNvSpPr>
            <a:spLocks noChangeArrowheads="1"/>
          </p:cNvSpPr>
          <p:nvPr/>
        </p:nvSpPr>
        <p:spPr bwMode="auto">
          <a:xfrm>
            <a:off x="0" y="5457825"/>
            <a:ext cx="8821738" cy="14001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100" dirty="0"/>
              <a:t>							</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Catastrophes are defined as events causing direct insured losses to property of $25 million or more in </a:t>
            </a:r>
            <a:r>
              <a:rPr lang="en-US" sz="1100" dirty="0" smtClean="0"/>
              <a:t>2014 </a:t>
            </a:r>
            <a:r>
              <a:rPr lang="en-US" sz="1100" dirty="0"/>
              <a:t>dollars.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Excludes snow.</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Does not include NFIP flood losses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Includes </a:t>
            </a:r>
            <a:r>
              <a:rPr lang="en-US" sz="1100" dirty="0" err="1"/>
              <a:t>wildland</a:t>
            </a:r>
            <a:r>
              <a:rPr lang="en-US" sz="1100" dirty="0"/>
              <a:t> fires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Includes civil disorders, water damage, utility disruptions and non-property losses such as those covered by workers compensation.</a:t>
            </a:r>
          </a:p>
          <a:p>
            <a:pPr eaLnBrk="0" hangingPunct="0">
              <a:lnSpc>
                <a:spcPct val="85000"/>
              </a:lnSpc>
              <a:spcBef>
                <a:spcPct val="25000"/>
              </a:spcBef>
              <a:buClr>
                <a:schemeClr val="accent2"/>
              </a:buClr>
              <a:buFont typeface="Wingdings" pitchFamily="2" charset="2"/>
              <a:buNone/>
              <a:defRPr/>
            </a:pPr>
            <a:r>
              <a:rPr lang="en-US" sz="1100" dirty="0"/>
              <a:t>Source: ISO’s Property Claim Services Unit.  </a:t>
            </a:r>
          </a:p>
        </p:txBody>
      </p:sp>
      <p:sp>
        <p:nvSpPr>
          <p:cNvPr id="33801" name="Rectangle 7"/>
          <p:cNvSpPr>
            <a:spLocks noChangeArrowheads="1"/>
          </p:cNvSpPr>
          <p:nvPr/>
        </p:nvSpPr>
        <p:spPr bwMode="gray">
          <a:xfrm>
            <a:off x="6396038" y="3287713"/>
            <a:ext cx="2532062" cy="366712"/>
          </a:xfrm>
          <a:prstGeom prst="rect">
            <a:avLst/>
          </a:prstGeom>
          <a:noFill/>
          <a:ln w="9525">
            <a:noFill/>
            <a:miter lim="800000"/>
            <a:headEnd/>
            <a:tailEnd/>
          </a:ln>
        </p:spPr>
        <p:txBody>
          <a:bodyPr lIns="0" tIns="0" rIns="0" bIns="0" anchor="ctr">
            <a:spAutoFit/>
          </a:bodyPr>
          <a:lstStyle/>
          <a:p>
            <a:pPr algn="ctr">
              <a:lnSpc>
                <a:spcPct val="85000"/>
              </a:lnSpc>
            </a:pPr>
            <a:r>
              <a:rPr lang="en-US" sz="1400" dirty="0"/>
              <a:t>Hurricanes &amp; Tropical Storms, $</a:t>
            </a:r>
            <a:r>
              <a:rPr lang="en-US" sz="1400" dirty="0" smtClean="0"/>
              <a:t>161.2</a:t>
            </a:r>
            <a:endParaRPr lang="en-US" sz="1400" dirty="0"/>
          </a:p>
        </p:txBody>
      </p:sp>
      <p:sp>
        <p:nvSpPr>
          <p:cNvPr id="33802" name="Rectangle 8"/>
          <p:cNvSpPr>
            <a:spLocks noChangeArrowheads="1"/>
          </p:cNvSpPr>
          <p:nvPr/>
        </p:nvSpPr>
        <p:spPr bwMode="gray">
          <a:xfrm>
            <a:off x="4957606" y="1213976"/>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a:t>Fires (4), </a:t>
            </a:r>
            <a:r>
              <a:rPr lang="en-US" sz="1400" dirty="0" smtClean="0"/>
              <a:t>$6.0</a:t>
            </a:r>
            <a:endParaRPr lang="en-US" sz="1400" dirty="0"/>
          </a:p>
        </p:txBody>
      </p:sp>
      <p:sp>
        <p:nvSpPr>
          <p:cNvPr id="33803" name="Rectangle 11"/>
          <p:cNvSpPr>
            <a:spLocks noChangeArrowheads="1"/>
          </p:cNvSpPr>
          <p:nvPr/>
        </p:nvSpPr>
        <p:spPr bwMode="gray">
          <a:xfrm>
            <a:off x="1547813" y="4760348"/>
            <a:ext cx="1831975" cy="366254"/>
          </a:xfrm>
          <a:prstGeom prst="rect">
            <a:avLst/>
          </a:prstGeom>
          <a:noFill/>
          <a:ln w="9525">
            <a:noFill/>
            <a:miter lim="800000"/>
            <a:headEnd/>
            <a:tailEnd/>
          </a:ln>
        </p:spPr>
        <p:txBody>
          <a:bodyPr lIns="0" tIns="0" rIns="0" bIns="0" anchor="ctr">
            <a:spAutoFit/>
          </a:bodyPr>
          <a:lstStyle/>
          <a:p>
            <a:pPr algn="r">
              <a:lnSpc>
                <a:spcPct val="85000"/>
              </a:lnSpc>
            </a:pPr>
            <a:r>
              <a:rPr lang="en-US" sz="1400" dirty="0" smtClean="0"/>
              <a:t>Events Involving Tornadoes </a:t>
            </a:r>
            <a:r>
              <a:rPr lang="en-US" sz="1400" dirty="0"/>
              <a:t>(2), $</a:t>
            </a:r>
            <a:r>
              <a:rPr lang="en-US" sz="1400" dirty="0" smtClean="0"/>
              <a:t>154.9</a:t>
            </a:r>
            <a:endParaRPr lang="en-US" sz="1400" dirty="0"/>
          </a:p>
        </p:txBody>
      </p:sp>
      <p:sp>
        <p:nvSpPr>
          <p:cNvPr id="33804" name="Rectangle 13"/>
          <p:cNvSpPr>
            <a:spLocks noChangeArrowheads="1"/>
          </p:cNvSpPr>
          <p:nvPr/>
        </p:nvSpPr>
        <p:spPr bwMode="gray">
          <a:xfrm>
            <a:off x="737266" y="2856475"/>
            <a:ext cx="2095500" cy="182563"/>
          </a:xfrm>
          <a:prstGeom prst="rect">
            <a:avLst/>
          </a:prstGeom>
          <a:noFill/>
          <a:ln w="9525">
            <a:noFill/>
            <a:miter lim="800000"/>
            <a:headEnd/>
            <a:tailEnd/>
          </a:ln>
        </p:spPr>
        <p:txBody>
          <a:bodyPr lIns="0" tIns="0" rIns="0" bIns="0" anchor="ctr">
            <a:spAutoFit/>
          </a:bodyPr>
          <a:lstStyle/>
          <a:p>
            <a:pPr algn="ctr">
              <a:lnSpc>
                <a:spcPct val="85000"/>
              </a:lnSpc>
            </a:pPr>
            <a:r>
              <a:rPr lang="en-US" sz="1400" dirty="0"/>
              <a:t>Winter Storms, </a:t>
            </a:r>
            <a:r>
              <a:rPr lang="en-US" sz="1400" dirty="0" smtClean="0"/>
              <a:t>$26.9</a:t>
            </a:r>
            <a:endParaRPr lang="en-US" sz="1400" i="1" dirty="0"/>
          </a:p>
        </p:txBody>
      </p:sp>
      <p:sp>
        <p:nvSpPr>
          <p:cNvPr id="33805" name="Rectangle 14"/>
          <p:cNvSpPr>
            <a:spLocks noChangeArrowheads="1"/>
          </p:cNvSpPr>
          <p:nvPr/>
        </p:nvSpPr>
        <p:spPr bwMode="gray">
          <a:xfrm>
            <a:off x="1831309" y="2119439"/>
            <a:ext cx="1344612" cy="183127"/>
          </a:xfrm>
          <a:prstGeom prst="rect">
            <a:avLst/>
          </a:prstGeom>
          <a:noFill/>
          <a:ln w="9525">
            <a:noFill/>
            <a:miter lim="800000"/>
            <a:headEnd/>
            <a:tailEnd/>
          </a:ln>
        </p:spPr>
        <p:txBody>
          <a:bodyPr lIns="0" tIns="0" rIns="0" bIns="0" anchor="ctr">
            <a:spAutoFit/>
          </a:bodyPr>
          <a:lstStyle/>
          <a:p>
            <a:pPr algn="r">
              <a:lnSpc>
                <a:spcPct val="85000"/>
              </a:lnSpc>
            </a:pPr>
            <a:r>
              <a:rPr lang="en-US" sz="1400" dirty="0"/>
              <a:t>Terrorism, $</a:t>
            </a:r>
            <a:r>
              <a:rPr lang="en-US" sz="1400" dirty="0" smtClean="0"/>
              <a:t>24.5</a:t>
            </a:r>
            <a:endParaRPr lang="en-US" sz="1400" dirty="0"/>
          </a:p>
        </p:txBody>
      </p:sp>
      <p:sp>
        <p:nvSpPr>
          <p:cNvPr id="33806" name="Rectangle 15"/>
          <p:cNvSpPr>
            <a:spLocks noChangeArrowheads="1"/>
          </p:cNvSpPr>
          <p:nvPr/>
        </p:nvSpPr>
        <p:spPr bwMode="gray">
          <a:xfrm>
            <a:off x="1089025" y="1730375"/>
            <a:ext cx="2614613" cy="182563"/>
          </a:xfrm>
          <a:prstGeom prst="rect">
            <a:avLst/>
          </a:prstGeom>
          <a:noFill/>
          <a:ln w="9525">
            <a:noFill/>
            <a:miter lim="800000"/>
            <a:headEnd/>
            <a:tailEnd/>
          </a:ln>
        </p:spPr>
        <p:txBody>
          <a:bodyPr lIns="0" tIns="0" rIns="0" bIns="0" anchor="ctr">
            <a:spAutoFit/>
          </a:bodyPr>
          <a:lstStyle/>
          <a:p>
            <a:pPr algn="r">
              <a:lnSpc>
                <a:spcPct val="85000"/>
              </a:lnSpc>
            </a:pPr>
            <a:r>
              <a:rPr lang="en-US" sz="1400" dirty="0"/>
              <a:t>Geological Events, </a:t>
            </a:r>
            <a:r>
              <a:rPr lang="en-US" sz="1400" dirty="0" smtClean="0"/>
              <a:t>$0.5</a:t>
            </a:r>
            <a:endParaRPr lang="en-US" sz="1400" dirty="0"/>
          </a:p>
        </p:txBody>
      </p:sp>
      <p:sp>
        <p:nvSpPr>
          <p:cNvPr id="33807" name="Rectangle 15"/>
          <p:cNvSpPr>
            <a:spLocks noChangeArrowheads="1"/>
          </p:cNvSpPr>
          <p:nvPr/>
        </p:nvSpPr>
        <p:spPr bwMode="gray">
          <a:xfrm>
            <a:off x="1317625" y="1155700"/>
            <a:ext cx="2203450" cy="182563"/>
          </a:xfrm>
          <a:prstGeom prst="rect">
            <a:avLst/>
          </a:prstGeom>
          <a:noFill/>
          <a:ln w="9525">
            <a:noFill/>
            <a:miter lim="800000"/>
            <a:headEnd/>
            <a:tailEnd/>
          </a:ln>
        </p:spPr>
        <p:txBody>
          <a:bodyPr lIns="0" tIns="0" rIns="0" bIns="0" anchor="ctr">
            <a:spAutoFit/>
          </a:bodyPr>
          <a:lstStyle/>
          <a:p>
            <a:pPr algn="r">
              <a:lnSpc>
                <a:spcPct val="85000"/>
              </a:lnSpc>
            </a:pPr>
            <a:r>
              <a:rPr lang="en-US" sz="1400" dirty="0"/>
              <a:t>Wind/Hail/Flood (3), </a:t>
            </a:r>
            <a:r>
              <a:rPr lang="en-US" sz="1400" dirty="0" smtClean="0"/>
              <a:t>$21.4</a:t>
            </a:r>
            <a:endParaRPr lang="en-US" sz="1400" dirty="0"/>
          </a:p>
        </p:txBody>
      </p:sp>
      <p:sp>
        <p:nvSpPr>
          <p:cNvPr id="33808" name="Freeform 2"/>
          <p:cNvSpPr>
            <a:spLocks/>
          </p:cNvSpPr>
          <p:nvPr/>
        </p:nvSpPr>
        <p:spPr bwMode="gray">
          <a:xfrm>
            <a:off x="4608767" y="1489742"/>
            <a:ext cx="425450" cy="187325"/>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09" name="Rectangle 8"/>
          <p:cNvSpPr>
            <a:spLocks noChangeArrowheads="1"/>
          </p:cNvSpPr>
          <p:nvPr/>
        </p:nvSpPr>
        <p:spPr bwMode="gray">
          <a:xfrm>
            <a:off x="5107036" y="1474788"/>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a:t>Other (5), </a:t>
            </a:r>
            <a:r>
              <a:rPr lang="en-US" sz="1400" dirty="0" smtClean="0"/>
              <a:t>$0.2</a:t>
            </a:r>
            <a:endParaRPr lang="en-US" sz="1400" dirty="0"/>
          </a:p>
        </p:txBody>
      </p:sp>
      <p:sp>
        <p:nvSpPr>
          <p:cNvPr id="33810" name="Freeform 2"/>
          <p:cNvSpPr>
            <a:spLocks/>
          </p:cNvSpPr>
          <p:nvPr/>
        </p:nvSpPr>
        <p:spPr bwMode="gray">
          <a:xfrm rot="5400000">
            <a:off x="3577432" y="1141746"/>
            <a:ext cx="501650" cy="630237"/>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11" name="Freeform 2"/>
          <p:cNvSpPr>
            <a:spLocks/>
          </p:cNvSpPr>
          <p:nvPr/>
        </p:nvSpPr>
        <p:spPr bwMode="gray">
          <a:xfrm>
            <a:off x="4488166" y="1304925"/>
            <a:ext cx="425450" cy="338138"/>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12" name="Text Box 6"/>
          <p:cNvSpPr txBox="1">
            <a:spLocks noChangeArrowheads="1"/>
          </p:cNvSpPr>
          <p:nvPr/>
        </p:nvSpPr>
        <p:spPr bwMode="blackWhite">
          <a:xfrm>
            <a:off x="6284913" y="4003675"/>
            <a:ext cx="2784475" cy="1404938"/>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a:solidFill>
                  <a:srgbClr val="FFFFFF"/>
                </a:solidFill>
              </a:rPr>
              <a:t>Wind losses are by far cause the most catastrophe losses, even if hurricanes/TS are excluded.</a:t>
            </a:r>
          </a:p>
        </p:txBody>
      </p:sp>
      <p:sp>
        <p:nvSpPr>
          <p:cNvPr id="21" name="AutoShape 7"/>
          <p:cNvSpPr>
            <a:spLocks noChangeArrowheads="1"/>
          </p:cNvSpPr>
          <p:nvPr/>
        </p:nvSpPr>
        <p:spPr bwMode="blackWhite">
          <a:xfrm>
            <a:off x="258763" y="3479800"/>
            <a:ext cx="2244725" cy="987425"/>
          </a:xfrm>
          <a:prstGeom prst="wedgeRectCallout">
            <a:avLst>
              <a:gd name="adj1" fmla="val 87148"/>
              <a:gd name="adj2" fmla="val 2308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a:solidFill>
                  <a:schemeClr val="bg1"/>
                </a:solidFill>
                <a:cs typeface="+mn-cs"/>
              </a:rPr>
              <a:t>Tornado share of CAT losses is rising</a:t>
            </a:r>
          </a:p>
        </p:txBody>
      </p:sp>
      <p:sp>
        <p:nvSpPr>
          <p:cNvPr id="22" name="Text Box 6"/>
          <p:cNvSpPr txBox="1">
            <a:spLocks noChangeArrowheads="1"/>
          </p:cNvSpPr>
          <p:nvPr/>
        </p:nvSpPr>
        <p:spPr bwMode="blackWhite">
          <a:xfrm>
            <a:off x="6415550" y="1356852"/>
            <a:ext cx="2684206" cy="1637941"/>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dirty="0" smtClean="0">
                <a:solidFill>
                  <a:srgbClr val="FFFFFF"/>
                </a:solidFill>
              </a:rPr>
              <a:t>Insured cat losses from 1995-2014 totaled $395.6B, an average of $19.8B per year or $1.65B per month</a:t>
            </a:r>
            <a:endParaRPr lang="en-US" sz="2000" b="1" dirty="0">
              <a:solidFill>
                <a:srgbClr val="FFFFFF"/>
              </a:solidFill>
            </a:endParaRPr>
          </a:p>
        </p:txBody>
      </p:sp>
      <p:sp>
        <p:nvSpPr>
          <p:cNvPr id="23" name="AutoShape 17"/>
          <p:cNvSpPr>
            <a:spLocks noChangeArrowheads="1"/>
          </p:cNvSpPr>
          <p:nvPr/>
        </p:nvSpPr>
        <p:spPr bwMode="blackWhite">
          <a:xfrm>
            <a:off x="114365" y="1338263"/>
            <a:ext cx="1446524" cy="1398127"/>
          </a:xfrm>
          <a:prstGeom prst="wedgeRectCallout">
            <a:avLst>
              <a:gd name="adj1" fmla="val 138957"/>
              <a:gd name="adj2" fmla="val 431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Winter storm losses were much above average in 2014/15 are will push this share up</a:t>
            </a:r>
            <a:endParaRPr lang="en-US" sz="1400" b="1" dirty="0">
              <a:solidFill>
                <a:schemeClr val="bg1"/>
              </a:solidFill>
            </a:endParaRPr>
          </a:p>
        </p:txBody>
      </p:sp>
    </p:spTree>
    <p:extLst>
      <p:ext uri="{BB962C8B-B14F-4D97-AF65-F5344CB8AC3E}">
        <p14:creationId xmlns:p14="http://schemas.microsoft.com/office/powerpoint/2010/main" val="103486147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par>
                          <p:cTn id="8" fill="hold">
                            <p:stCondLst>
                              <p:cond delay="12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Lst>
  </p:timing>
</p:sld>
</file>

<file path=ppt/slides/slide1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128</a:t>
            </a:fld>
            <a:endParaRPr lang="en-US" smtClean="0"/>
          </a:p>
        </p:txBody>
      </p:sp>
      <p:graphicFrame>
        <p:nvGraphicFramePr>
          <p:cNvPr id="51202" name="Object 2"/>
          <p:cNvGraphicFramePr>
            <a:graphicFrameLocks/>
          </p:cNvGraphicFramePr>
          <p:nvPr>
            <p:extLst/>
          </p:nvPr>
        </p:nvGraphicFramePr>
        <p:xfrm>
          <a:off x="111647" y="2220348"/>
          <a:ext cx="8493125" cy="4343400"/>
        </p:xfrm>
        <a:graphic>
          <a:graphicData uri="http://schemas.openxmlformats.org/presentationml/2006/ole">
            <mc:AlternateContent xmlns:mc="http://schemas.openxmlformats.org/markup-compatibility/2006">
              <mc:Choice xmlns:v="urn:schemas-microsoft-com:vml" Requires="v">
                <p:oleObj spid="_x0000_s28263654" name="Chart" r:id="rId4" imgW="8439111" imgH="4333840" progId="MSGraph.Chart.8">
                  <p:embed followColorScheme="full"/>
                </p:oleObj>
              </mc:Choice>
              <mc:Fallback>
                <p:oleObj name="Chart" r:id="rId4" imgW="8439111" imgH="4333840" progId="MSGraph.Chart.8">
                  <p:embed followColorScheme="full"/>
                  <p:pic>
                    <p:nvPicPr>
                      <p:cNvPr id="0" name=""/>
                      <p:cNvPicPr>
                        <a:picLocks noChangeArrowheads="1"/>
                      </p:cNvPicPr>
                      <p:nvPr/>
                    </p:nvPicPr>
                    <p:blipFill>
                      <a:blip r:embed="rId5"/>
                      <a:srcRect/>
                      <a:stretch>
                        <a:fillRect/>
                      </a:stretch>
                    </p:blipFill>
                    <p:spPr bwMode="auto">
                      <a:xfrm>
                        <a:off x="111647" y="2220348"/>
                        <a:ext cx="8493125" cy="434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4"/>
          <p:cNvSpPr>
            <a:spLocks noChangeArrowheads="1"/>
          </p:cNvSpPr>
          <p:nvPr/>
        </p:nvSpPr>
        <p:spPr bwMode="auto">
          <a:xfrm>
            <a:off x="-47625" y="6419417"/>
            <a:ext cx="9191625" cy="438582"/>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000" dirty="0" smtClean="0">
                <a:latin typeface="Arial "/>
              </a:rPr>
              <a:t>*</a:t>
            </a:r>
            <a:r>
              <a:rPr lang="en-US" sz="1000" dirty="0">
                <a:latin typeface="Arial "/>
              </a:rPr>
              <a:t>T</a:t>
            </a:r>
            <a:r>
              <a:rPr lang="en-US" sz="1000" dirty="0" smtClean="0">
                <a:latin typeface="Arial "/>
              </a:rPr>
              <a:t>hrough June 10, 2015.</a:t>
            </a:r>
          </a:p>
          <a:p>
            <a:pPr eaLnBrk="0" hangingPunct="0">
              <a:lnSpc>
                <a:spcPct val="85000"/>
              </a:lnSpc>
              <a:spcBef>
                <a:spcPct val="25000"/>
              </a:spcBef>
              <a:buClr>
                <a:schemeClr val="accent2"/>
              </a:buClr>
              <a:buFont typeface="Wingdings" pitchFamily="2" charset="2"/>
              <a:buNone/>
            </a:pPr>
            <a:r>
              <a:rPr lang="en-US" sz="1000" dirty="0" smtClean="0">
                <a:latin typeface="Arial "/>
              </a:rPr>
              <a:t>Sources: PCS unit of </a:t>
            </a:r>
            <a:r>
              <a:rPr lang="en-US" sz="1000" dirty="0" err="1" smtClean="0">
                <a:latin typeface="Arial "/>
              </a:rPr>
              <a:t>Verisk</a:t>
            </a:r>
            <a:r>
              <a:rPr lang="en-US" sz="1000" dirty="0" smtClean="0">
                <a:latin typeface="Arial "/>
              </a:rPr>
              <a:t> Analytics; Insurance Information Institute. </a:t>
            </a:r>
            <a:endParaRPr lang="en-US" sz="1000" dirty="0">
              <a:latin typeface="Arial "/>
            </a:endParaRPr>
          </a:p>
        </p:txBody>
      </p:sp>
      <p:sp>
        <p:nvSpPr>
          <p:cNvPr id="14" name="Rectangle 2"/>
          <p:cNvSpPr txBox="1">
            <a:spLocks noChangeArrowheads="1"/>
          </p:cNvSpPr>
          <p:nvPr/>
        </p:nvSpPr>
        <p:spPr bwMode="black">
          <a:xfrm>
            <a:off x="111647" y="14990"/>
            <a:ext cx="7853643" cy="860425"/>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lang="en-US" sz="3000" b="1" kern="0" dirty="0" smtClean="0">
                <a:solidFill>
                  <a:srgbClr val="225A7A"/>
                </a:solidFill>
                <a:latin typeface="Arial" panose="020B0604020202020204" pitchFamily="34" charset="0"/>
                <a:ea typeface="+mj-ea"/>
                <a:cs typeface="Arial" panose="020B0604020202020204" pitchFamily="34" charset="0"/>
              </a:rPr>
              <a:t>Top 5 Insured Catastrophe Losses in 2015*</a:t>
            </a:r>
            <a:endParaRPr kumimoji="0" lang="en-US" sz="3000" b="1" i="0" u="none" strike="noStrike" kern="0" cap="none" spc="0" normalizeH="0" baseline="0" noProof="0" dirty="0" smtClean="0">
              <a:ln>
                <a:noFill/>
              </a:ln>
              <a:solidFill>
                <a:srgbClr val="225A7A"/>
              </a:solidFill>
              <a:effectLst/>
              <a:uLnTx/>
              <a:uFillTx/>
              <a:latin typeface="Arial" panose="020B0604020202020204" pitchFamily="34" charset="0"/>
              <a:ea typeface="+mj-ea"/>
              <a:cs typeface="Arial" panose="020B0604020202020204" pitchFamily="34" charset="0"/>
            </a:endParaRPr>
          </a:p>
        </p:txBody>
      </p:sp>
      <p:sp>
        <p:nvSpPr>
          <p:cNvPr id="15" name="AutoShape 8"/>
          <p:cNvSpPr>
            <a:spLocks noChangeArrowheads="1"/>
          </p:cNvSpPr>
          <p:nvPr/>
        </p:nvSpPr>
        <p:spPr bwMode="blackWhite">
          <a:xfrm>
            <a:off x="3284113" y="1037589"/>
            <a:ext cx="5426009" cy="1252293"/>
          </a:xfrm>
          <a:prstGeom prst="wedgeRectCallout">
            <a:avLst>
              <a:gd name="adj1" fmla="val -68471"/>
              <a:gd name="adj2" fmla="val 5693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2000" b="1" dirty="0" smtClean="0">
                <a:solidFill>
                  <a:srgbClr val="FFFFFF"/>
                </a:solidFill>
                <a:latin typeface="Arial" pitchFamily="34" charset="0"/>
                <a:cs typeface="Arial" pitchFamily="34" charset="0"/>
              </a:rPr>
              <a:t>As in 2014, a “Polar Vortex” event was the most costly cat through the first half of 2015 with $1.84 billion in insured losses</a:t>
            </a:r>
            <a:endParaRPr lang="en-US" sz="2000" b="1" dirty="0">
              <a:solidFill>
                <a:srgbClr val="FFFFFF"/>
              </a:solidFill>
              <a:latin typeface="Arial" pitchFamily="34" charset="0"/>
              <a:cs typeface="Arial" pitchFamily="34" charset="0"/>
            </a:endParaRPr>
          </a:p>
        </p:txBody>
      </p:sp>
      <p:sp>
        <p:nvSpPr>
          <p:cNvPr id="13" name="Rectangle 3"/>
          <p:cNvSpPr>
            <a:spLocks noChangeArrowheads="1"/>
          </p:cNvSpPr>
          <p:nvPr/>
        </p:nvSpPr>
        <p:spPr bwMode="black">
          <a:xfrm>
            <a:off x="280987" y="166373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latin typeface="Arial "/>
              </a:rPr>
              <a:t>($ Millions</a:t>
            </a:r>
            <a:r>
              <a:rPr lang="en-US" sz="1600" b="1" dirty="0">
                <a:solidFill>
                  <a:srgbClr val="225A7A"/>
                </a:solidFill>
                <a:latin typeface="Arial "/>
              </a:rPr>
              <a:t>)</a:t>
            </a:r>
          </a:p>
        </p:txBody>
      </p:sp>
      <p:sp>
        <p:nvSpPr>
          <p:cNvPr id="10" name="Text Box 17"/>
          <p:cNvSpPr txBox="1">
            <a:spLocks noChangeArrowheads="1"/>
          </p:cNvSpPr>
          <p:nvPr/>
        </p:nvSpPr>
        <p:spPr bwMode="auto">
          <a:xfrm>
            <a:off x="4253555" y="2302691"/>
            <a:ext cx="4510489" cy="1477328"/>
          </a:xfrm>
          <a:prstGeom prst="rect">
            <a:avLst/>
          </a:prstGeom>
          <a:solidFill>
            <a:srgbClr val="28688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en-US" altLang="en-US" sz="1800" b="1" dirty="0" smtClean="0">
                <a:solidFill>
                  <a:schemeClr val="bg1"/>
                </a:solidFill>
                <a:cs typeface="Arial" panose="020B0604020202020204" pitchFamily="34" charset="0"/>
              </a:rPr>
              <a:t>In 2015, Winter Storm cat events resulting in $2.3 billion in insured losses, little changed from $2.4 billion in 2013.  These figures are about double the long-term average.</a:t>
            </a:r>
            <a:endParaRPr lang="en-US" altLang="en-US" sz="1800" b="1" dirty="0">
              <a:solidFill>
                <a:schemeClr val="bg1"/>
              </a:solidFill>
              <a:cs typeface="Arial" panose="020B0604020202020204" pitchFamily="34" charset="0"/>
            </a:endParaRPr>
          </a:p>
        </p:txBody>
      </p:sp>
    </p:spTree>
    <p:extLst>
      <p:ext uri="{BB962C8B-B14F-4D97-AF65-F5344CB8AC3E}">
        <p14:creationId xmlns:p14="http://schemas.microsoft.com/office/powerpoint/2010/main" val="116357336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Textfeld 11"/>
          <p:cNvSpPr txBox="1"/>
          <p:nvPr/>
        </p:nvSpPr>
        <p:spPr>
          <a:xfrm>
            <a:off x="7228812" y="6095540"/>
            <a:ext cx="1455720" cy="507827"/>
          </a:xfrm>
          <a:prstGeom prst="rect">
            <a:avLst/>
          </a:prstGeom>
          <a:noFill/>
          <a:effectLst/>
        </p:spPr>
        <p:txBody>
          <a:bodyPr wrap="square" lIns="91436" tIns="45718" rIns="91436" bIns="45718" rtlCol="0">
            <a:spAutoFit/>
          </a:bodyPr>
          <a:lstStyle/>
          <a:p>
            <a:r>
              <a:rPr lang="de-DE" sz="900" b="1" dirty="0">
                <a:latin typeface="Arial" panose="020B0604020202020204" pitchFamily="34" charset="0"/>
                <a:cs typeface="Arial" panose="020B0604020202020204" pitchFamily="34" charset="0"/>
              </a:rPr>
              <a:t>**</a:t>
            </a:r>
            <a:r>
              <a:rPr lang="de-DE" sz="900" b="1" dirty="0" err="1">
                <a:latin typeface="Arial" panose="020B0604020202020204" pitchFamily="34" charset="0"/>
                <a:cs typeface="Arial" panose="020B0604020202020204" pitchFamily="34" charset="0"/>
              </a:rPr>
              <a:t>Losses</a:t>
            </a:r>
            <a:r>
              <a:rPr lang="de-DE" sz="900" b="1" dirty="0">
                <a:latin typeface="Arial" panose="020B0604020202020204" pitchFamily="34" charset="0"/>
                <a:cs typeface="Arial" panose="020B0604020202020204" pitchFamily="34" charset="0"/>
              </a:rPr>
              <a:t> </a:t>
            </a:r>
            <a:r>
              <a:rPr lang="de-DE" sz="900" b="1" dirty="0" err="1">
                <a:latin typeface="Arial" panose="020B0604020202020204" pitchFamily="34" charset="0"/>
                <a:cs typeface="Arial" panose="020B0604020202020204" pitchFamily="34" charset="0"/>
              </a:rPr>
              <a:t>adjusted</a:t>
            </a:r>
            <a:r>
              <a:rPr lang="de-DE" sz="900" b="1" dirty="0">
                <a:latin typeface="Arial" panose="020B0604020202020204" pitchFamily="34" charset="0"/>
                <a:cs typeface="Arial" panose="020B0604020202020204" pitchFamily="34" charset="0"/>
              </a:rPr>
              <a:t> </a:t>
            </a:r>
            <a:r>
              <a:rPr lang="de-DE" sz="900" b="1" dirty="0" err="1">
                <a:latin typeface="Arial" panose="020B0604020202020204" pitchFamily="34" charset="0"/>
                <a:cs typeface="Arial" panose="020B0604020202020204" pitchFamily="34" charset="0"/>
              </a:rPr>
              <a:t>to</a:t>
            </a:r>
            <a:r>
              <a:rPr lang="de-DE" sz="900" b="1" dirty="0">
                <a:latin typeface="Arial" panose="020B0604020202020204" pitchFamily="34" charset="0"/>
                <a:cs typeface="Arial" panose="020B0604020202020204" pitchFamily="34" charset="0"/>
              </a:rPr>
              <a:t> </a:t>
            </a:r>
            <a:r>
              <a:rPr lang="de-DE" sz="900" b="1" dirty="0" err="1">
                <a:latin typeface="Arial" panose="020B0604020202020204" pitchFamily="34" charset="0"/>
                <a:cs typeface="Arial" panose="020B0604020202020204" pitchFamily="34" charset="0"/>
              </a:rPr>
              <a:t>inflation</a:t>
            </a:r>
            <a:r>
              <a:rPr lang="de-DE" sz="900" b="1" dirty="0">
                <a:latin typeface="Arial" panose="020B0604020202020204" pitchFamily="34" charset="0"/>
                <a:cs typeface="Arial" panose="020B0604020202020204" pitchFamily="34" charset="0"/>
              </a:rPr>
              <a:t> </a:t>
            </a:r>
            <a:r>
              <a:rPr lang="de-DE" sz="900" b="1" dirty="0" err="1">
                <a:latin typeface="Arial" panose="020B0604020202020204" pitchFamily="34" charset="0"/>
                <a:cs typeface="Arial" panose="020B0604020202020204" pitchFamily="34" charset="0"/>
              </a:rPr>
              <a:t>based</a:t>
            </a:r>
            <a:r>
              <a:rPr lang="de-DE" sz="900" b="1" dirty="0">
                <a:latin typeface="Arial" panose="020B0604020202020204" pitchFamily="34" charset="0"/>
                <a:cs typeface="Arial" panose="020B0604020202020204" pitchFamily="34" charset="0"/>
              </a:rPr>
              <a:t> on </a:t>
            </a:r>
            <a:r>
              <a:rPr lang="de-DE" sz="900" b="1" dirty="0" err="1">
                <a:latin typeface="Arial" panose="020B0604020202020204" pitchFamily="34" charset="0"/>
                <a:cs typeface="Arial" panose="020B0604020202020204" pitchFamily="34" charset="0"/>
              </a:rPr>
              <a:t>country</a:t>
            </a:r>
            <a:r>
              <a:rPr lang="de-DE" sz="900" b="1" dirty="0">
                <a:latin typeface="Arial" panose="020B0604020202020204" pitchFamily="34" charset="0"/>
                <a:cs typeface="Arial" panose="020B0604020202020204" pitchFamily="34" charset="0"/>
              </a:rPr>
              <a:t> CPI</a:t>
            </a:r>
            <a:endParaRPr lang="en-US" sz="900" b="1" dirty="0" err="1">
              <a:latin typeface="Arial" panose="020B0604020202020204" pitchFamily="34" charset="0"/>
              <a:cs typeface="Arial" panose="020B0604020202020204" pitchFamily="34" charset="0"/>
            </a:endParaRPr>
          </a:p>
        </p:txBody>
      </p:sp>
      <p:sp>
        <p:nvSpPr>
          <p:cNvPr id="14" name="Textfeld 13"/>
          <p:cNvSpPr txBox="1">
            <a:spLocks noChangeArrowheads="1"/>
          </p:cNvSpPr>
          <p:nvPr/>
        </p:nvSpPr>
        <p:spPr bwMode="auto">
          <a:xfrm>
            <a:off x="5389458" y="6003207"/>
            <a:ext cx="1777594" cy="707882"/>
          </a:xfrm>
          <a:prstGeom prst="rect">
            <a:avLst/>
          </a:prstGeom>
          <a:noFill/>
          <a:ln w="9525">
            <a:noFill/>
            <a:miter lim="800000"/>
            <a:headEnd/>
            <a:tailEnd/>
          </a:ln>
        </p:spPr>
        <p:txBody>
          <a:bodyPr wrap="square" lIns="91436" tIns="45718" rIns="91436" bIns="45718">
            <a:spAutoFit/>
          </a:bodyPr>
          <a:lstStyle/>
          <a:p>
            <a:r>
              <a:rPr lang="de-DE" sz="1000" b="1" dirty="0">
                <a:latin typeface="Arial" panose="020B0604020202020204" pitchFamily="34" charset="0"/>
                <a:cs typeface="Arial" panose="020B0604020202020204" pitchFamily="34" charset="0"/>
              </a:rPr>
              <a:t>*Winter </a:t>
            </a:r>
            <a:r>
              <a:rPr lang="de-DE" sz="1000" b="1" dirty="0" err="1">
                <a:latin typeface="Arial" panose="020B0604020202020204" pitchFamily="34" charset="0"/>
                <a:cs typeface="Arial" panose="020B0604020202020204" pitchFamily="34" charset="0"/>
              </a:rPr>
              <a:t>storms</a:t>
            </a:r>
            <a:r>
              <a:rPr lang="de-DE" sz="1000" b="1" dirty="0">
                <a:latin typeface="Arial" panose="020B0604020202020204" pitchFamily="34" charset="0"/>
                <a:cs typeface="Arial" panose="020B0604020202020204" pitchFamily="34" charset="0"/>
              </a:rPr>
              <a:t> </a:t>
            </a:r>
            <a:r>
              <a:rPr lang="de-DE" sz="1000" b="1" dirty="0" err="1">
                <a:latin typeface="Arial" panose="020B0604020202020204" pitchFamily="34" charset="0"/>
                <a:cs typeface="Arial" panose="020B0604020202020204" pitchFamily="34" charset="0"/>
              </a:rPr>
              <a:t>include</a:t>
            </a:r>
            <a:r>
              <a:rPr lang="de-DE" sz="1000" b="1" dirty="0">
                <a:latin typeface="Arial" panose="020B0604020202020204" pitchFamily="34" charset="0"/>
                <a:cs typeface="Arial" panose="020B0604020202020204" pitchFamily="34" charset="0"/>
              </a:rPr>
              <a:t> winter </a:t>
            </a:r>
            <a:r>
              <a:rPr lang="de-DE" sz="1000" b="1" dirty="0" err="1">
                <a:latin typeface="Arial" panose="020B0604020202020204" pitchFamily="34" charset="0"/>
                <a:cs typeface="Arial" panose="020B0604020202020204" pitchFamily="34" charset="0"/>
              </a:rPr>
              <a:t>damage</a:t>
            </a:r>
            <a:r>
              <a:rPr lang="de-DE" sz="1000" b="1" dirty="0">
                <a:latin typeface="Arial" panose="020B0604020202020204" pitchFamily="34" charset="0"/>
                <a:cs typeface="Arial" panose="020B0604020202020204" pitchFamily="34" charset="0"/>
              </a:rPr>
              <a:t>, </a:t>
            </a:r>
            <a:r>
              <a:rPr lang="de-DE" sz="1000" b="1" dirty="0" err="1">
                <a:latin typeface="Arial" panose="020B0604020202020204" pitchFamily="34" charset="0"/>
                <a:cs typeface="Arial" panose="020B0604020202020204" pitchFamily="34" charset="0"/>
              </a:rPr>
              <a:t>blizzard</a:t>
            </a:r>
            <a:r>
              <a:rPr lang="de-DE" sz="1000" b="1" dirty="0">
                <a:latin typeface="Arial" panose="020B0604020202020204" pitchFamily="34" charset="0"/>
                <a:cs typeface="Arial" panose="020B0604020202020204" pitchFamily="34" charset="0"/>
              </a:rPr>
              <a:t>, </a:t>
            </a:r>
            <a:r>
              <a:rPr lang="de-DE" sz="1000" b="1" dirty="0" err="1">
                <a:latin typeface="Arial" panose="020B0604020202020204" pitchFamily="34" charset="0"/>
                <a:cs typeface="Arial" panose="020B0604020202020204" pitchFamily="34" charset="0"/>
              </a:rPr>
              <a:t>snow</a:t>
            </a:r>
            <a:r>
              <a:rPr lang="de-DE" sz="1000" b="1" dirty="0">
                <a:latin typeface="Arial" panose="020B0604020202020204" pitchFamily="34" charset="0"/>
                <a:cs typeface="Arial" panose="020B0604020202020204" pitchFamily="34" charset="0"/>
              </a:rPr>
              <a:t> </a:t>
            </a:r>
            <a:r>
              <a:rPr lang="de-DE" sz="1000" b="1" dirty="0" err="1">
                <a:latin typeface="Arial" panose="020B0604020202020204" pitchFamily="34" charset="0"/>
                <a:cs typeface="Arial" panose="020B0604020202020204" pitchFamily="34" charset="0"/>
              </a:rPr>
              <a:t>storm</a:t>
            </a:r>
            <a:r>
              <a:rPr lang="de-DE" sz="1000" b="1" dirty="0">
                <a:latin typeface="Arial" panose="020B0604020202020204" pitchFamily="34" charset="0"/>
                <a:cs typeface="Arial" panose="020B0604020202020204" pitchFamily="34" charset="0"/>
              </a:rPr>
              <a:t> </a:t>
            </a:r>
            <a:r>
              <a:rPr lang="de-DE" sz="1000" b="1" dirty="0" err="1">
                <a:latin typeface="Arial" panose="020B0604020202020204" pitchFamily="34" charset="0"/>
                <a:cs typeface="Arial" panose="020B0604020202020204" pitchFamily="34" charset="0"/>
              </a:rPr>
              <a:t>and</a:t>
            </a:r>
            <a:r>
              <a:rPr lang="de-DE" sz="1000" b="1" dirty="0">
                <a:latin typeface="Arial" panose="020B0604020202020204" pitchFamily="34" charset="0"/>
                <a:cs typeface="Arial" panose="020B0604020202020204" pitchFamily="34" charset="0"/>
              </a:rPr>
              <a:t> </a:t>
            </a:r>
            <a:r>
              <a:rPr lang="de-DE" sz="1000" b="1" dirty="0" err="1">
                <a:latin typeface="Arial" panose="020B0604020202020204" pitchFamily="34" charset="0"/>
                <a:cs typeface="Arial" panose="020B0604020202020204" pitchFamily="34" charset="0"/>
              </a:rPr>
              <a:t>cold</a:t>
            </a:r>
            <a:r>
              <a:rPr lang="de-DE" sz="1000" b="1" dirty="0">
                <a:latin typeface="Arial" panose="020B0604020202020204" pitchFamily="34" charset="0"/>
                <a:cs typeface="Arial" panose="020B0604020202020204" pitchFamily="34" charset="0"/>
              </a:rPr>
              <a:t> </a:t>
            </a:r>
            <a:r>
              <a:rPr lang="de-DE" sz="1000" b="1" dirty="0" err="1">
                <a:latin typeface="Arial" panose="020B0604020202020204" pitchFamily="34" charset="0"/>
                <a:cs typeface="Arial" panose="020B0604020202020204" pitchFamily="34" charset="0"/>
              </a:rPr>
              <a:t>wave</a:t>
            </a:r>
            <a:endParaRPr lang="de-DE" sz="1000" b="1" dirty="0">
              <a:latin typeface="Arial" panose="020B0604020202020204" pitchFamily="34" charset="0"/>
              <a:cs typeface="Arial" panose="020B0604020202020204" pitchFamily="34" charset="0"/>
            </a:endParaRPr>
          </a:p>
        </p:txBody>
      </p:sp>
      <p:sp>
        <p:nvSpPr>
          <p:cNvPr id="15" name="TextBox 14"/>
          <p:cNvSpPr txBox="1"/>
          <p:nvPr/>
        </p:nvSpPr>
        <p:spPr>
          <a:xfrm>
            <a:off x="8433033" y="6464868"/>
            <a:ext cx="685800" cy="246221"/>
          </a:xfrm>
          <a:prstGeom prst="rect">
            <a:avLst/>
          </a:prstGeom>
          <a:noFill/>
        </p:spPr>
        <p:txBody>
          <a:bodyPr wrap="square" lIns="91436" tIns="45718" rIns="91436" bIns="45718" rtlCol="0" anchor="ctr">
            <a:spAutoFit/>
          </a:bodyPr>
          <a:lstStyle/>
          <a:p>
            <a:pPr algn="r"/>
            <a:fld id="{09D5B349-258F-4228-B765-8A08036DA0B9}" type="slidenum">
              <a:rPr lang="en-US" sz="1000">
                <a:solidFill>
                  <a:schemeClr val="accent4">
                    <a:lumMod val="75000"/>
                  </a:schemeClr>
                </a:solidFill>
              </a:rPr>
              <a:pPr algn="r"/>
              <a:t>129</a:t>
            </a:fld>
            <a:endParaRPr lang="en-US" sz="1000" dirty="0">
              <a:solidFill>
                <a:schemeClr val="accent4">
                  <a:lumMod val="75000"/>
                </a:schemeClr>
              </a:solidFill>
            </a:endParaRPr>
          </a:p>
        </p:txBody>
      </p:sp>
      <p:pic>
        <p:nvPicPr>
          <p:cNvPr id="3" name="Picture 2"/>
          <p:cNvPicPr>
            <a:picLocks noChangeAspect="1" noChangeArrowheads="1"/>
          </p:cNvPicPr>
          <p:nvPr/>
        </p:nvPicPr>
        <p:blipFill>
          <a:blip r:embed="rId4" cstate="screen"/>
          <a:srcRect/>
          <a:stretch>
            <a:fillRect/>
          </a:stretch>
        </p:blipFill>
        <p:spPr bwMode="auto">
          <a:xfrm>
            <a:off x="10008" y="2227991"/>
            <a:ext cx="8674523" cy="3764045"/>
          </a:xfrm>
          <a:prstGeom prst="rect">
            <a:avLst/>
          </a:prstGeom>
          <a:noFill/>
          <a:ln w="9525">
            <a:noFill/>
            <a:miter lim="800000"/>
            <a:headEnd/>
            <a:tailEnd/>
          </a:ln>
          <a:effectLst/>
        </p:spPr>
      </p:pic>
      <p:sp>
        <p:nvSpPr>
          <p:cNvPr id="22" name="Text Box 49"/>
          <p:cNvSpPr txBox="1">
            <a:spLocks noChangeArrowheads="1"/>
          </p:cNvSpPr>
          <p:nvPr/>
        </p:nvSpPr>
        <p:spPr bwMode="auto">
          <a:xfrm>
            <a:off x="336243" y="6464868"/>
            <a:ext cx="5942012" cy="138499"/>
          </a:xfrm>
          <a:prstGeom prst="rect">
            <a:avLst/>
          </a:prstGeom>
          <a:noFill/>
          <a:ln w="9525">
            <a:noFill/>
            <a:miter lim="800000"/>
            <a:headEnd/>
            <a:tailEnd/>
          </a:ln>
        </p:spPr>
        <p:txBody>
          <a:bodyPr wrap="square" lIns="0" tIns="0" rIns="0" bIns="0">
            <a:spAutoFit/>
          </a:bodyPr>
          <a:lstStyle/>
          <a:p>
            <a:pPr>
              <a:spcBef>
                <a:spcPct val="10000"/>
              </a:spcBef>
            </a:pPr>
            <a:r>
              <a:rPr lang="en-US" sz="900" dirty="0">
                <a:solidFill>
                  <a:schemeClr val="accent4">
                    <a:lumMod val="75000"/>
                  </a:schemeClr>
                </a:solidFill>
                <a:latin typeface="Arial" panose="020B0604020202020204" pitchFamily="34" charset="0"/>
                <a:cs typeface="Arial" panose="020B0604020202020204" pitchFamily="34" charset="0"/>
              </a:rPr>
              <a:t>Source: Property Claim Services, MR </a:t>
            </a:r>
            <a:r>
              <a:rPr lang="en-US" sz="900" dirty="0" err="1">
                <a:solidFill>
                  <a:schemeClr val="accent4">
                    <a:lumMod val="75000"/>
                  </a:schemeClr>
                </a:solidFill>
                <a:latin typeface="Arial" panose="020B0604020202020204" pitchFamily="34" charset="0"/>
                <a:cs typeface="Arial" panose="020B0604020202020204" pitchFamily="34" charset="0"/>
              </a:rPr>
              <a:t>NatCatSERVICE</a:t>
            </a:r>
            <a:r>
              <a:rPr lang="en-US" sz="900" dirty="0">
                <a:solidFill>
                  <a:schemeClr val="accent4">
                    <a:lumMod val="75000"/>
                  </a:schemeClr>
                </a:solidFill>
                <a:latin typeface="Arial" panose="020B0604020202020204" pitchFamily="34" charset="0"/>
                <a:cs typeface="Arial" panose="020B0604020202020204" pitchFamily="34" charset="0"/>
              </a:rPr>
              <a:t>.</a:t>
            </a:r>
          </a:p>
        </p:txBody>
      </p:sp>
      <p:sp>
        <p:nvSpPr>
          <p:cNvPr id="24" name="Textfeld 9"/>
          <p:cNvSpPr txBox="1"/>
          <p:nvPr/>
        </p:nvSpPr>
        <p:spPr bwMode="auto">
          <a:xfrm>
            <a:off x="10008" y="1815565"/>
            <a:ext cx="2459865" cy="307773"/>
          </a:xfrm>
          <a:prstGeom prst="rect">
            <a:avLst/>
          </a:prstGeom>
          <a:noFill/>
          <a:ln w="9525">
            <a:noFill/>
            <a:miter lim="800000"/>
            <a:headEnd/>
            <a:tailEnd/>
          </a:ln>
        </p:spPr>
        <p:txBody>
          <a:bodyPr wrap="square" lIns="91436" tIns="45718" rIns="91436" bIns="45718" rtlCol="0">
            <a:spAutoFit/>
          </a:bodyPr>
          <a:lstStyle/>
          <a:p>
            <a:pPr algn="just" eaLnBrk="0" hangingPunct="0">
              <a:buClr>
                <a:srgbClr val="FF3300"/>
              </a:buClr>
            </a:pPr>
            <a:r>
              <a:rPr lang="de-DE" sz="1400" b="1" dirty="0" smtClean="0">
                <a:solidFill>
                  <a:srgbClr val="2B7299"/>
                </a:solidFill>
              </a:rPr>
              <a:t>$ </a:t>
            </a:r>
            <a:r>
              <a:rPr lang="de-DE" sz="1400" b="1" dirty="0" smtClean="0">
                <a:solidFill>
                  <a:srgbClr val="2B7299"/>
                </a:solidFill>
                <a:latin typeface="Arial" panose="020B0604020202020204" pitchFamily="34" charset="0"/>
                <a:cs typeface="Arial" panose="020B0604020202020204" pitchFamily="34" charset="0"/>
              </a:rPr>
              <a:t>Billions, in 2014 Dollars</a:t>
            </a:r>
            <a:endParaRPr lang="de-DE" sz="1400" b="1" dirty="0">
              <a:solidFill>
                <a:srgbClr val="2B7299"/>
              </a:solidFill>
              <a:latin typeface="Arial" panose="020B0604020202020204" pitchFamily="34" charset="0"/>
              <a:cs typeface="Arial" panose="020B0604020202020204" pitchFamily="34" charset="0"/>
            </a:endParaRPr>
          </a:p>
        </p:txBody>
      </p:sp>
      <p:sp>
        <p:nvSpPr>
          <p:cNvPr id="4" name="Rectangle 3"/>
          <p:cNvSpPr/>
          <p:nvPr/>
        </p:nvSpPr>
        <p:spPr>
          <a:xfrm>
            <a:off x="8574417" y="3797569"/>
            <a:ext cx="110114" cy="184868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utoShape 7"/>
          <p:cNvSpPr>
            <a:spLocks noChangeArrowheads="1"/>
          </p:cNvSpPr>
          <p:nvPr/>
        </p:nvSpPr>
        <p:spPr bwMode="blackWhite">
          <a:xfrm>
            <a:off x="6539858" y="1359372"/>
            <a:ext cx="2554188" cy="1382865"/>
          </a:xfrm>
          <a:prstGeom prst="wedgeRectCallout">
            <a:avLst>
              <a:gd name="adj1" fmla="val 31113"/>
              <a:gd name="adj2" fmla="val 12065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latin typeface="Arial" panose="020B0604020202020204" pitchFamily="34" charset="0"/>
                <a:cs typeface="Arial" panose="020B0604020202020204" pitchFamily="34" charset="0"/>
              </a:rPr>
              <a:t>2015 insured winter storm losses totaled $2.3B, similar to 2014 and about double the long-run average</a:t>
            </a:r>
            <a:endParaRPr lang="en-US" sz="1600" b="1" dirty="0">
              <a:solidFill>
                <a:srgbClr val="FFFFFF"/>
              </a:solidFill>
              <a:latin typeface="Arial" panose="020B0604020202020204" pitchFamily="34" charset="0"/>
              <a:cs typeface="Arial" panose="020B0604020202020204" pitchFamily="34" charset="0"/>
            </a:endParaRPr>
          </a:p>
        </p:txBody>
      </p:sp>
      <p:sp>
        <p:nvSpPr>
          <p:cNvPr id="21" name="AutoShape 7"/>
          <p:cNvSpPr>
            <a:spLocks noChangeArrowheads="1"/>
          </p:cNvSpPr>
          <p:nvPr/>
        </p:nvSpPr>
        <p:spPr bwMode="blackWhite">
          <a:xfrm>
            <a:off x="3958300" y="1104050"/>
            <a:ext cx="2563424" cy="1765802"/>
          </a:xfrm>
          <a:prstGeom prst="wedgeRectCallout">
            <a:avLst>
              <a:gd name="adj1" fmla="val -55474"/>
              <a:gd name="adj2" fmla="val 3726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600" b="1" dirty="0" smtClean="0">
                <a:solidFill>
                  <a:srgbClr val="FFFFFF"/>
                </a:solidFill>
                <a:latin typeface="Arial" pitchFamily="34" charset="0"/>
                <a:cs typeface="Arial" pitchFamily="34" charset="0"/>
              </a:rPr>
              <a:t>Three of the four most costly years ever for insured losses from winter storms and damage occurred in the 1990s, led by the “Storm of the Century” in 1993.</a:t>
            </a:r>
            <a:endParaRPr lang="en-US" sz="1600" b="1" dirty="0">
              <a:solidFill>
                <a:srgbClr val="FFFFFF"/>
              </a:solidFill>
              <a:latin typeface="Arial" pitchFamily="34" charset="0"/>
              <a:cs typeface="Arial" pitchFamily="34" charset="0"/>
            </a:endParaRPr>
          </a:p>
        </p:txBody>
      </p:sp>
      <p:sp>
        <p:nvSpPr>
          <p:cNvPr id="26" name="AutoShape 7"/>
          <p:cNvSpPr>
            <a:spLocks noChangeArrowheads="1"/>
          </p:cNvSpPr>
          <p:nvPr/>
        </p:nvSpPr>
        <p:spPr bwMode="blackWhite">
          <a:xfrm>
            <a:off x="1420913" y="2663841"/>
            <a:ext cx="1693862" cy="854597"/>
          </a:xfrm>
          <a:prstGeom prst="wedgeRectCallout">
            <a:avLst>
              <a:gd name="adj1" fmla="val 53292"/>
              <a:gd name="adj2" fmla="val 103804"/>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5-year running average</a:t>
            </a:r>
            <a:endParaRPr lang="en-US" b="1" dirty="0">
              <a:solidFill>
                <a:srgbClr val="FFFFFF"/>
              </a:solidFill>
              <a:latin typeface="Arial" pitchFamily="34" charset="0"/>
              <a:cs typeface="Arial" pitchFamily="34" charset="0"/>
            </a:endParaRPr>
          </a:p>
        </p:txBody>
      </p:sp>
      <p:sp>
        <p:nvSpPr>
          <p:cNvPr id="27" name="Title 7"/>
          <p:cNvSpPr txBox="1">
            <a:spLocks/>
          </p:cNvSpPr>
          <p:nvPr/>
        </p:nvSpPr>
        <p:spPr bwMode="black">
          <a:xfrm>
            <a:off x="153929" y="73740"/>
            <a:ext cx="7608742" cy="812800"/>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2800" b="1" i="0" u="none" strike="noStrike" kern="1200" cap="none" spc="0" normalizeH="0" baseline="0" noProof="0" dirty="0" smtClean="0">
                <a:ln>
                  <a:noFill/>
                </a:ln>
                <a:solidFill>
                  <a:srgbClr val="225A7A"/>
                </a:solidFill>
                <a:effectLst/>
                <a:uLnTx/>
                <a:uFillTx/>
                <a:latin typeface="Arial"/>
                <a:cs typeface="Arial"/>
              </a:rPr>
              <a:t>Winter Storm and Winter Damage Events in the US, 1980-2015 (2014 US$)</a:t>
            </a:r>
            <a:endParaRPr kumimoji="0" lang="en-US" sz="2800" b="1" i="0" u="none" strike="noStrike" kern="0" cap="none" spc="0" normalizeH="0" baseline="0" noProof="0" dirty="0">
              <a:ln>
                <a:noFill/>
              </a:ln>
              <a:solidFill>
                <a:srgbClr val="225A7A"/>
              </a:solidFill>
              <a:effectLst/>
              <a:uLnTx/>
              <a:uFillTx/>
              <a:ea typeface="+mj-ea"/>
              <a:cs typeface="+mj-cs"/>
            </a:endParaRPr>
          </a:p>
        </p:txBody>
      </p:sp>
    </p:spTree>
    <p:custDataLst>
      <p:tags r:id="rId1"/>
    </p:custDataLst>
    <p:extLst>
      <p:ext uri="{BB962C8B-B14F-4D97-AF65-F5344CB8AC3E}">
        <p14:creationId xmlns:p14="http://schemas.microsoft.com/office/powerpoint/2010/main" val="2734184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childTnLst>
                          </p:cTn>
                        </p:par>
                        <p:par>
                          <p:cTn id="12" fill="hold">
                            <p:stCondLst>
                              <p:cond delay="2400"/>
                            </p:stCondLst>
                            <p:childTnLst>
                              <p:par>
                                <p:cTn id="13" presetID="22" presetClass="entr" presetSubtype="2" fill="hold" grpId="0" nodeType="afterEffect">
                                  <p:stCondLst>
                                    <p:cond delay="700"/>
                                  </p:stCondLst>
                                  <p:childTnLst>
                                    <p:set>
                                      <p:cBhvr>
                                        <p:cTn id="14" dur="1" fill="hold">
                                          <p:stCondLst>
                                            <p:cond delay="0"/>
                                          </p:stCondLst>
                                        </p:cTn>
                                        <p:tgtEl>
                                          <p:spTgt spid="26"/>
                                        </p:tgtEl>
                                        <p:attrNameLst>
                                          <p:attrName>style.visibility</p:attrName>
                                        </p:attrNameLst>
                                      </p:cBhvr>
                                      <p:to>
                                        <p:strVal val="visible"/>
                                      </p:to>
                                    </p:set>
                                    <p:animEffect transition="in" filter="wipe(right)">
                                      <p:cBhvr>
                                        <p:cTn id="1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05"/>
          <p:cNvSpPr>
            <a:spLocks noGrp="1" noChangeArrowheads="1"/>
          </p:cNvSpPr>
          <p:nvPr>
            <p:ph type="dt" sz="quarter" idx="10"/>
          </p:nvPr>
        </p:nvSpPr>
        <p:spPr>
          <a:noFill/>
        </p:spPr>
        <p:txBody>
          <a:bodyPr/>
          <a:lstStyle/>
          <a:p>
            <a:r>
              <a:rPr lang="en-US" smtClean="0"/>
              <a:t>12/01/09 - 9pm</a:t>
            </a:r>
          </a:p>
        </p:txBody>
      </p:sp>
      <p:sp>
        <p:nvSpPr>
          <p:cNvPr id="10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029" name="Rectangle 110"/>
          <p:cNvSpPr>
            <a:spLocks noGrp="1" noChangeArrowheads="1"/>
          </p:cNvSpPr>
          <p:nvPr>
            <p:ph type="sldNum" sz="quarter" idx="12"/>
          </p:nvPr>
        </p:nvSpPr>
        <p:spPr>
          <a:noFill/>
        </p:spPr>
        <p:txBody>
          <a:bodyPr/>
          <a:lstStyle/>
          <a:p>
            <a:fld id="{3AFDFB25-8CBA-40AE-965F-72913933AEBD}" type="slidenum">
              <a:rPr lang="en-US" smtClean="0"/>
              <a:pPr/>
              <a:t>13</a:t>
            </a:fld>
            <a:endParaRPr lang="en-US" smtClean="0"/>
          </a:p>
        </p:txBody>
      </p:sp>
      <p:sp>
        <p:nvSpPr>
          <p:cNvPr id="1030" name="Rectangle 2"/>
          <p:cNvSpPr>
            <a:spLocks noGrp="1" noChangeArrowheads="1"/>
          </p:cNvSpPr>
          <p:nvPr>
            <p:ph type="title"/>
          </p:nvPr>
        </p:nvSpPr>
        <p:spPr/>
        <p:txBody>
          <a:bodyPr/>
          <a:lstStyle/>
          <a:p>
            <a:r>
              <a:rPr lang="en-US" dirty="0" smtClean="0"/>
              <a:t>Distribution of Direct Premiums Written by Segment/Line, 2013</a:t>
            </a:r>
          </a:p>
        </p:txBody>
      </p:sp>
      <p:sp>
        <p:nvSpPr>
          <p:cNvPr id="1031" name="Rectangle 3"/>
          <p:cNvSpPr>
            <a:spLocks noChangeArrowheads="1"/>
          </p:cNvSpPr>
          <p:nvPr/>
        </p:nvSpPr>
        <p:spPr bwMode="auto">
          <a:xfrm>
            <a:off x="0" y="6389688"/>
            <a:ext cx="7569200" cy="468312"/>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a:p>
          <a:p>
            <a:pPr eaLnBrk="0" hangingPunct="0">
              <a:lnSpc>
                <a:spcPct val="85000"/>
              </a:lnSpc>
              <a:spcBef>
                <a:spcPct val="25000"/>
              </a:spcBef>
              <a:buClr>
                <a:schemeClr val="accent2"/>
              </a:buClr>
              <a:buFont typeface="Wingdings" pitchFamily="2" charset="2"/>
              <a:buNone/>
            </a:pPr>
            <a:r>
              <a:rPr lang="en-US" sz="1100"/>
              <a:t>Sources: A.M. Best; Insurance Information Institute research.</a:t>
            </a:r>
          </a:p>
        </p:txBody>
      </p:sp>
      <p:sp>
        <p:nvSpPr>
          <p:cNvPr id="2102276" name="Rectangle 4"/>
          <p:cNvSpPr>
            <a:spLocks noChangeArrowheads="1"/>
          </p:cNvSpPr>
          <p:nvPr/>
        </p:nvSpPr>
        <p:spPr bwMode="blackWhite">
          <a:xfrm>
            <a:off x="449263" y="1587500"/>
            <a:ext cx="3641725" cy="4597400"/>
          </a:xfrm>
          <a:prstGeom prst="rect">
            <a:avLst/>
          </a:prstGeom>
          <a:solidFill>
            <a:srgbClr val="ECF6F8"/>
          </a:solidFill>
          <a:ln w="12700" algn="ctr">
            <a:solidFill>
              <a:schemeClr val="accent1"/>
            </a:solidFill>
            <a:miter lim="800000"/>
            <a:headEnd/>
            <a:tailEnd/>
          </a:ln>
        </p:spPr>
        <p:txBody>
          <a:bodyPr tIns="640080" bIns="91440"/>
          <a:lstStyle/>
          <a:p>
            <a:pPr marL="227013" indent="-227013" eaLnBrk="0" hangingPunct="0">
              <a:lnSpc>
                <a:spcPct val="90000"/>
              </a:lnSpc>
              <a:spcBef>
                <a:spcPct val="75000"/>
              </a:spcBef>
              <a:buClr>
                <a:schemeClr val="accent2"/>
              </a:buClr>
              <a:buFont typeface="Wingdings" pitchFamily="2" charset="2"/>
              <a:buChar char="n"/>
            </a:pPr>
            <a:r>
              <a:rPr lang="en-US" dirty="0"/>
              <a:t>Personal/Commercial lines split has been about 50/50 for many </a:t>
            </a:r>
            <a:r>
              <a:rPr lang="en-US" dirty="0" smtClean="0"/>
              <a:t>years</a:t>
            </a:r>
            <a:endParaRPr lang="en-US" dirty="0"/>
          </a:p>
          <a:p>
            <a:pPr marL="227013" indent="-227013" eaLnBrk="0" hangingPunct="0">
              <a:lnSpc>
                <a:spcPct val="90000"/>
              </a:lnSpc>
              <a:spcBef>
                <a:spcPct val="75000"/>
              </a:spcBef>
              <a:buClr>
                <a:schemeClr val="accent2"/>
              </a:buClr>
              <a:buFont typeface="Wingdings" pitchFamily="2" charset="2"/>
              <a:buChar char="n"/>
            </a:pPr>
            <a:r>
              <a:rPr lang="en-US" dirty="0"/>
              <a:t>Pvt. Passenger Auto is by far the largest line of insurance and is currently the most important source of industry profits</a:t>
            </a:r>
          </a:p>
          <a:p>
            <a:pPr marL="227013" indent="-227013" eaLnBrk="0" hangingPunct="0">
              <a:lnSpc>
                <a:spcPct val="90000"/>
              </a:lnSpc>
              <a:spcBef>
                <a:spcPct val="75000"/>
              </a:spcBef>
              <a:buClr>
                <a:schemeClr val="accent2"/>
              </a:buClr>
              <a:buFont typeface="Wingdings" pitchFamily="2" charset="2"/>
              <a:buChar char="n"/>
            </a:pPr>
            <a:r>
              <a:rPr lang="en-US" dirty="0"/>
              <a:t>Billions of additional dollars in homeowners insurance premiums are written by state-run residual market plans</a:t>
            </a:r>
          </a:p>
        </p:txBody>
      </p:sp>
      <p:sp>
        <p:nvSpPr>
          <p:cNvPr id="2102277" name="Rectangle 5"/>
          <p:cNvSpPr>
            <a:spLocks noChangeArrowheads="1"/>
          </p:cNvSpPr>
          <p:nvPr/>
        </p:nvSpPr>
        <p:spPr bwMode="blackWhite">
          <a:xfrm>
            <a:off x="449263" y="1587500"/>
            <a:ext cx="3641725" cy="495300"/>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lIns="45720" rIns="45720" anchor="ctr"/>
          <a:lstStyle/>
          <a:p>
            <a:pPr algn="ctr">
              <a:lnSpc>
                <a:spcPct val="95000"/>
              </a:lnSpc>
              <a:spcBef>
                <a:spcPct val="25000"/>
              </a:spcBef>
              <a:defRPr/>
            </a:pPr>
            <a:r>
              <a:rPr lang="en-US" sz="2000" b="1" dirty="0">
                <a:solidFill>
                  <a:schemeClr val="bg1"/>
                </a:solidFill>
              </a:rPr>
              <a:t>Distribution Facts</a:t>
            </a:r>
          </a:p>
        </p:txBody>
      </p:sp>
      <p:graphicFrame>
        <p:nvGraphicFramePr>
          <p:cNvPr id="1026" name="Object 6"/>
          <p:cNvGraphicFramePr>
            <a:graphicFrameLocks/>
          </p:cNvGraphicFramePr>
          <p:nvPr>
            <p:extLst/>
          </p:nvPr>
        </p:nvGraphicFramePr>
        <p:xfrm>
          <a:off x="5241925" y="2185988"/>
          <a:ext cx="3308350" cy="3265487"/>
        </p:xfrm>
        <a:graphic>
          <a:graphicData uri="http://schemas.openxmlformats.org/presentationml/2006/ole">
            <mc:AlternateContent xmlns:mc="http://schemas.openxmlformats.org/markup-compatibility/2006">
              <mc:Choice xmlns:v="urn:schemas-microsoft-com:vml" Requires="v">
                <p:oleObj spid="_x0000_s28421204" name="Chart" r:id="rId4" imgW="3286014" imgH="3248198" progId="MSGraph.Chart.8">
                  <p:embed followColorScheme="full"/>
                </p:oleObj>
              </mc:Choice>
              <mc:Fallback>
                <p:oleObj name="Chart" r:id="rId4" imgW="3286014" imgH="3248198" progId="MSGraph.Chart.8">
                  <p:embed followColorScheme="full"/>
                  <p:pic>
                    <p:nvPicPr>
                      <p:cNvPr id="0" name=""/>
                      <p:cNvPicPr preferRelativeResize="0">
                        <a:picLocks noChangeArrowheads="1"/>
                      </p:cNvPicPr>
                      <p:nvPr/>
                    </p:nvPicPr>
                    <p:blipFill>
                      <a:blip r:embed="rId5"/>
                      <a:srcRect/>
                      <a:stretch>
                        <a:fillRect/>
                      </a:stretch>
                    </p:blipFill>
                    <p:spPr bwMode="gray">
                      <a:xfrm>
                        <a:off x="5241925" y="2185988"/>
                        <a:ext cx="3308350" cy="3265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4" name="Text Box 7"/>
          <p:cNvSpPr txBox="1">
            <a:spLocks noChangeArrowheads="1"/>
          </p:cNvSpPr>
          <p:nvPr/>
        </p:nvSpPr>
        <p:spPr bwMode="auto">
          <a:xfrm>
            <a:off x="6118225" y="2770188"/>
            <a:ext cx="1909763" cy="388937"/>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dirty="0">
                <a:solidFill>
                  <a:schemeClr val="bg1"/>
                </a:solidFill>
              </a:rPr>
              <a:t>Commercial Lines</a:t>
            </a:r>
          </a:p>
          <a:p>
            <a:pPr algn="ctr" eaLnBrk="0" hangingPunct="0">
              <a:lnSpc>
                <a:spcPct val="90000"/>
              </a:lnSpc>
              <a:buSzPct val="90000"/>
              <a:buFont typeface="Wingdings" pitchFamily="2" charset="2"/>
              <a:buNone/>
            </a:pPr>
            <a:r>
              <a:rPr lang="en-US" sz="1400" b="1" dirty="0">
                <a:solidFill>
                  <a:schemeClr val="bg1"/>
                </a:solidFill>
              </a:rPr>
              <a:t>$</a:t>
            </a:r>
            <a:r>
              <a:rPr lang="en-US" sz="1400" b="1" dirty="0" smtClean="0">
                <a:solidFill>
                  <a:schemeClr val="bg1"/>
                </a:solidFill>
              </a:rPr>
              <a:t>269.2B/51%</a:t>
            </a:r>
            <a:endParaRPr lang="en-US" sz="1400" b="1" dirty="0">
              <a:solidFill>
                <a:schemeClr val="bg1"/>
              </a:solidFill>
            </a:endParaRPr>
          </a:p>
        </p:txBody>
      </p:sp>
      <p:sp>
        <p:nvSpPr>
          <p:cNvPr id="1035" name="Rectangle 10"/>
          <p:cNvSpPr>
            <a:spLocks noChangeArrowheads="1"/>
          </p:cNvSpPr>
          <p:nvPr/>
        </p:nvSpPr>
        <p:spPr bwMode="black">
          <a:xfrm>
            <a:off x="5362575" y="1701800"/>
            <a:ext cx="3187700" cy="247650"/>
          </a:xfrm>
          <a:prstGeom prst="rect">
            <a:avLst/>
          </a:prstGeom>
          <a:noFill/>
          <a:ln w="9525" algn="ctr">
            <a:noFill/>
            <a:miter lim="800000"/>
            <a:headEnd/>
            <a:tailEnd/>
          </a:ln>
        </p:spPr>
        <p:txBody>
          <a:bodyPr lIns="45720" tIns="0" rIns="45720" bIns="0">
            <a:spAutoFit/>
          </a:bodyPr>
          <a:lstStyle/>
          <a:p>
            <a:pPr algn="ctr" defTabSz="114300" eaLnBrk="0" hangingPunct="0">
              <a:lnSpc>
                <a:spcPct val="90000"/>
              </a:lnSpc>
              <a:spcBef>
                <a:spcPct val="20000"/>
              </a:spcBef>
            </a:pPr>
            <a:r>
              <a:rPr lang="en-US" b="1" dirty="0" smtClean="0">
                <a:solidFill>
                  <a:srgbClr val="225A7A"/>
                </a:solidFill>
              </a:rPr>
              <a:t>2013</a:t>
            </a:r>
            <a:endParaRPr lang="en-US" b="1" dirty="0">
              <a:solidFill>
                <a:srgbClr val="225A7A"/>
              </a:solidFill>
            </a:endParaRPr>
          </a:p>
        </p:txBody>
      </p:sp>
      <p:sp>
        <p:nvSpPr>
          <p:cNvPr id="1036" name="Text Box 7"/>
          <p:cNvSpPr txBox="1">
            <a:spLocks noChangeArrowheads="1"/>
          </p:cNvSpPr>
          <p:nvPr/>
        </p:nvSpPr>
        <p:spPr bwMode="auto">
          <a:xfrm>
            <a:off x="5975350" y="4308475"/>
            <a:ext cx="1909763" cy="387350"/>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dirty="0">
                <a:solidFill>
                  <a:schemeClr val="bg1"/>
                </a:solidFill>
              </a:rPr>
              <a:t>Pvt. Pass Auto</a:t>
            </a:r>
          </a:p>
          <a:p>
            <a:pPr algn="ctr" eaLnBrk="0" hangingPunct="0">
              <a:lnSpc>
                <a:spcPct val="90000"/>
              </a:lnSpc>
              <a:buSzPct val="90000"/>
              <a:buFont typeface="Wingdings" pitchFamily="2" charset="2"/>
              <a:buNone/>
            </a:pPr>
            <a:r>
              <a:rPr lang="en-US" sz="1400" b="1" dirty="0">
                <a:solidFill>
                  <a:schemeClr val="bg1"/>
                </a:solidFill>
              </a:rPr>
              <a:t>$</a:t>
            </a:r>
            <a:r>
              <a:rPr lang="en-US" sz="1400" b="1" dirty="0" smtClean="0">
                <a:solidFill>
                  <a:schemeClr val="bg1"/>
                </a:solidFill>
              </a:rPr>
              <a:t>180.8B/34%</a:t>
            </a:r>
            <a:endParaRPr lang="en-US" sz="1400" b="1" dirty="0">
              <a:solidFill>
                <a:schemeClr val="bg1"/>
              </a:solidFill>
            </a:endParaRPr>
          </a:p>
        </p:txBody>
      </p:sp>
      <p:sp>
        <p:nvSpPr>
          <p:cNvPr id="1037" name="Text Box 7"/>
          <p:cNvSpPr txBox="1">
            <a:spLocks noChangeArrowheads="1"/>
          </p:cNvSpPr>
          <p:nvPr/>
        </p:nvSpPr>
        <p:spPr bwMode="auto">
          <a:xfrm>
            <a:off x="5105400" y="3492500"/>
            <a:ext cx="1909763" cy="387350"/>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dirty="0">
                <a:solidFill>
                  <a:schemeClr val="bg1"/>
                </a:solidFill>
              </a:rPr>
              <a:t>Homeowners</a:t>
            </a:r>
          </a:p>
          <a:p>
            <a:pPr algn="ctr" eaLnBrk="0" hangingPunct="0">
              <a:lnSpc>
                <a:spcPct val="90000"/>
              </a:lnSpc>
              <a:buSzPct val="90000"/>
              <a:buFont typeface="Wingdings" pitchFamily="2" charset="2"/>
              <a:buNone/>
            </a:pPr>
            <a:r>
              <a:rPr lang="en-US" sz="1400" b="1" dirty="0" smtClean="0">
                <a:solidFill>
                  <a:schemeClr val="bg1"/>
                </a:solidFill>
              </a:rPr>
              <a:t>$80.7B/15%</a:t>
            </a:r>
            <a:endParaRPr lang="en-US" sz="1400" b="1" dirty="0">
              <a:solidFill>
                <a:schemeClr val="bg1"/>
              </a:solidFill>
            </a:endParaRPr>
          </a:p>
        </p:txBody>
      </p:sp>
    </p:spTree>
    <p:extLst>
      <p:ext uri="{BB962C8B-B14F-4D97-AF65-F5344CB8AC3E}">
        <p14:creationId xmlns:p14="http://schemas.microsoft.com/office/powerpoint/2010/main" val="114302684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2102277"/>
                                        </p:tgtEl>
                                        <p:attrNameLst>
                                          <p:attrName>style.visibility</p:attrName>
                                        </p:attrNameLst>
                                      </p:cBhvr>
                                      <p:to>
                                        <p:strVal val="visible"/>
                                      </p:to>
                                    </p:set>
                                    <p:animEffect transition="in" filter="wipe(left)">
                                      <p:cBhvr>
                                        <p:cTn id="7" dur="500"/>
                                        <p:tgtEl>
                                          <p:spTgt spid="2102277"/>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2102276"/>
                                        </p:tgtEl>
                                        <p:attrNameLst>
                                          <p:attrName>style.visibility</p:attrName>
                                        </p:attrNameLst>
                                      </p:cBhvr>
                                      <p:to>
                                        <p:strVal val="visible"/>
                                      </p:to>
                                    </p:set>
                                    <p:animEffect transition="in" filter="wipe(left)">
                                      <p:cBhvr>
                                        <p:cTn id="10" dur="500"/>
                                        <p:tgtEl>
                                          <p:spTgt spid="2102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2276" grpId="0" animBg="1"/>
      <p:bldP spid="2102277" grpId="0" animBg="1"/>
    </p:bldLst>
  </p:timing>
</p:sld>
</file>

<file path=ppt/slides/slide1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215681"/>
            <a:ext cx="7183119" cy="540000"/>
          </a:xfrm>
        </p:spPr>
        <p:txBody>
          <a:bodyPr/>
          <a:lstStyle/>
          <a:p>
            <a:pPr rtl="0" eaLnBrk="1" latinLnBrk="0" hangingPunct="1"/>
            <a:r>
              <a:rPr lang="en-US" sz="2800" dirty="0" smtClean="0">
                <a:latin typeface="Arial"/>
                <a:ea typeface="Arial Unicode MS"/>
                <a:cs typeface="Arial"/>
              </a:rPr>
              <a:t>Natural </a:t>
            </a:r>
            <a:r>
              <a:rPr lang="en-US" sz="2800" dirty="0">
                <a:latin typeface="Arial"/>
                <a:ea typeface="Arial Unicode MS"/>
                <a:cs typeface="Arial"/>
              </a:rPr>
              <a:t>D</a:t>
            </a:r>
            <a:r>
              <a:rPr lang="en-US" sz="2800" dirty="0" smtClean="0">
                <a:latin typeface="Arial"/>
                <a:ea typeface="Arial Unicode MS"/>
                <a:cs typeface="Arial"/>
              </a:rPr>
              <a:t>isaster Losses </a:t>
            </a:r>
            <a:r>
              <a:rPr lang="en-US" sz="2800" dirty="0">
                <a:latin typeface="Arial"/>
                <a:ea typeface="Arial Unicode MS"/>
                <a:cs typeface="Arial"/>
              </a:rPr>
              <a:t>in the U.S</a:t>
            </a:r>
            <a:r>
              <a:rPr lang="en-US" sz="2800" dirty="0" smtClean="0">
                <a:latin typeface="Arial"/>
                <a:ea typeface="Arial Unicode MS"/>
                <a:cs typeface="Arial"/>
              </a:rPr>
              <a:t>.,</a:t>
            </a:r>
            <a:br>
              <a:rPr lang="en-US" sz="2800" dirty="0" smtClean="0">
                <a:latin typeface="Arial"/>
                <a:ea typeface="Arial Unicode MS"/>
                <a:cs typeface="Arial"/>
              </a:rPr>
            </a:br>
            <a:r>
              <a:rPr lang="en-US" sz="2800" dirty="0" smtClean="0">
                <a:latin typeface="Arial"/>
                <a:ea typeface="Arial Unicode MS"/>
                <a:cs typeface="Arial"/>
              </a:rPr>
              <a:t>First Half 2015</a:t>
            </a:r>
            <a:endParaRPr lang="de-DE" sz="2000" dirty="0">
              <a:latin typeface="Arial"/>
              <a:ea typeface="Arial Unicode MS"/>
              <a:cs typeface="Arial"/>
            </a:endParaRPr>
          </a:p>
        </p:txBody>
      </p:sp>
      <p:graphicFrame>
        <p:nvGraphicFramePr>
          <p:cNvPr id="6" name="Group 5"/>
          <p:cNvGraphicFramePr>
            <a:graphicFrameLocks/>
          </p:cNvGraphicFramePr>
          <p:nvPr>
            <p:extLst>
              <p:ext uri="{D42A27DB-BD31-4B8C-83A1-F6EECF244321}">
                <p14:modId xmlns:p14="http://schemas.microsoft.com/office/powerpoint/2010/main" val="2727533420"/>
              </p:ext>
            </p:extLst>
          </p:nvPr>
        </p:nvGraphicFramePr>
        <p:xfrm>
          <a:off x="230189" y="1835792"/>
          <a:ext cx="8651874" cy="3966044"/>
        </p:xfrm>
        <a:graphic>
          <a:graphicData uri="http://schemas.openxmlformats.org/drawingml/2006/table">
            <a:tbl>
              <a:tblPr>
                <a:effectLst/>
              </a:tblPr>
              <a:tblGrid>
                <a:gridCol w="2645091"/>
                <a:gridCol w="944880"/>
                <a:gridCol w="1125225"/>
                <a:gridCol w="1895036"/>
                <a:gridCol w="2041642"/>
              </a:tblGrid>
              <a:tr h="763773">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defRPr/>
                      </a:pPr>
                      <a:r>
                        <a:rPr lang="en-US" sz="1400" b="0" dirty="0" smtClean="0">
                          <a:solidFill>
                            <a:srgbClr val="FFFFFF"/>
                          </a:solidFill>
                          <a:latin typeface="Arial" charset="0"/>
                        </a:rPr>
                        <a:t>As of July 1, 2015</a:t>
                      </a:r>
                      <a:endParaRPr lang="en-US" sz="1400" b="0" i="1" dirty="0" smtClean="0">
                        <a:solidFill>
                          <a:srgbClr val="FFFFFF"/>
                        </a:solidFill>
                        <a:latin typeface="Arial" charset="0"/>
                      </a:endParaRPr>
                    </a:p>
                  </a:txBody>
                  <a:tcPr anchor="b" horzOverflow="overflow">
                    <a:lnL w="2857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rgbClr val="FFFFFF"/>
                          </a:solidFill>
                          <a:effectLst/>
                          <a:latin typeface="Arial" charset="0"/>
                        </a:rPr>
                        <a:t>Number of  Events</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rgbClr val="FFFFFF"/>
                          </a:solidFill>
                          <a:effectLst/>
                          <a:latin typeface="Arial" charset="0"/>
                        </a:rPr>
                        <a:t>Fatalities</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rgbClr val="FFFFFF"/>
                          </a:solidFill>
                          <a:effectLst/>
                          <a:latin typeface="Arial" charset="0"/>
                        </a:rPr>
                        <a:t>Estimated Overall Losses (US $m)</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rgbClr val="FFFFFF"/>
                          </a:solidFill>
                          <a:effectLst/>
                          <a:latin typeface="Arial" charset="0"/>
                        </a:rPr>
                        <a:t>Estimated Insured Losses (US $m)*</a:t>
                      </a:r>
                    </a:p>
                  </a:txBody>
                  <a:tcPr anchor="b" horzOverflow="overflow">
                    <a:lnL w="1270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r>
              <a:tr h="407249">
                <a:tc>
                  <a:txBody>
                    <a:bodyPr/>
                    <a:lstStyle/>
                    <a:p>
                      <a:pPr marL="0" marR="0" indent="0" algn="l" rtl="0" eaLnBrk="1" fontAlgn="base" latinLnBrk="0" hangingPunct="1">
                        <a:lnSpc>
                          <a:spcPct val="110000"/>
                        </a:lnSpc>
                        <a:spcBef>
                          <a:spcPts val="660"/>
                        </a:spcBef>
                        <a:spcAft>
                          <a:spcPts val="0"/>
                        </a:spcAft>
                      </a:pPr>
                      <a:r>
                        <a:rPr lang="en-US" sz="1400" b="0" i="0" u="none" strike="noStrike" kern="1200" baseline="0" dirty="0" smtClean="0">
                          <a:solidFill>
                            <a:schemeClr val="tx1"/>
                          </a:solidFill>
                          <a:latin typeface="Arial"/>
                          <a:ea typeface="Arial Unicode MS"/>
                          <a:cs typeface="Arial"/>
                        </a:rPr>
                        <a:t>Severe Thunderstorm</a:t>
                      </a:r>
                      <a:endParaRPr lang="en-US" sz="2400" b="0" i="0" u="none" strike="noStrike" dirty="0">
                        <a:latin typeface="Arial"/>
                      </a:endParaRPr>
                    </a:p>
                  </a:txBody>
                  <a:tcPr anchor="ctr">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0" i="0" u="none" strike="noStrike" dirty="0" smtClean="0">
                          <a:latin typeface="Arial"/>
                        </a:rPr>
                        <a:t>38</a:t>
                      </a:r>
                      <a:endParaRPr lang="en-US" sz="14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0" i="0" u="none" strike="noStrike" dirty="0" smtClean="0">
                          <a:latin typeface="Arial"/>
                        </a:rPr>
                        <a:t>66</a:t>
                      </a:r>
                      <a:endParaRPr lang="en-US" sz="14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0" i="0" u="none" strike="noStrike" dirty="0" smtClean="0">
                          <a:latin typeface="Arial"/>
                        </a:rPr>
                        <a:t>7,000</a:t>
                      </a:r>
                      <a:endParaRPr lang="en-US" sz="14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0" i="0" u="none" strike="noStrike" dirty="0" smtClean="0">
                          <a:solidFill>
                            <a:schemeClr val="tx1"/>
                          </a:solidFill>
                          <a:latin typeface="Arial"/>
                        </a:rPr>
                        <a:t>5,100</a:t>
                      </a:r>
                      <a:endParaRPr lang="en-US" sz="1400" b="0" i="0" u="none" strike="noStrike" dirty="0">
                        <a:solidFill>
                          <a:schemeClr val="tx1"/>
                        </a:solidFill>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447525">
                <a:tc>
                  <a:txBody>
                    <a:bodyPr/>
                    <a:lstStyle/>
                    <a:p>
                      <a:pPr marL="0" marR="0" indent="0" algn="l" rtl="0" eaLnBrk="1" fontAlgn="base" latinLnBrk="0" hangingPunct="1">
                        <a:lnSpc>
                          <a:spcPct val="110000"/>
                        </a:lnSpc>
                        <a:spcBef>
                          <a:spcPts val="660"/>
                        </a:spcBef>
                        <a:spcAft>
                          <a:spcPts val="0"/>
                        </a:spcAft>
                      </a:pPr>
                      <a:r>
                        <a:rPr lang="en-US" sz="1400" b="1" i="1" u="none" strike="noStrike" kern="1200" baseline="0" dirty="0">
                          <a:solidFill>
                            <a:srgbClr val="0070C0"/>
                          </a:solidFill>
                          <a:latin typeface="Arial"/>
                          <a:ea typeface="Arial Unicode MS"/>
                          <a:cs typeface="Arial"/>
                        </a:rPr>
                        <a:t>Winter Storms &amp; Cold Waves</a:t>
                      </a:r>
                      <a:endParaRPr lang="en-US" sz="2400" b="1" i="1" u="none" strike="noStrike" dirty="0">
                        <a:solidFill>
                          <a:srgbClr val="0070C0"/>
                        </a:solidFill>
                        <a:latin typeface="Arial"/>
                      </a:endParaRPr>
                    </a:p>
                  </a:txBody>
                  <a:tcPr anchor="ctr">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1" i="1" u="none" strike="noStrike" dirty="0" smtClean="0">
                          <a:solidFill>
                            <a:srgbClr val="0070C0"/>
                          </a:solidFill>
                          <a:latin typeface="Arial"/>
                        </a:rPr>
                        <a:t>11</a:t>
                      </a:r>
                      <a:endParaRPr lang="en-US" sz="1400" b="1" i="1" u="none" strike="noStrike" dirty="0">
                        <a:solidFill>
                          <a:srgbClr val="0070C0"/>
                        </a:solidFill>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1" i="1" u="none" strike="noStrike" dirty="0" smtClean="0">
                          <a:solidFill>
                            <a:srgbClr val="0070C0"/>
                          </a:solidFill>
                          <a:latin typeface="Arial"/>
                        </a:rPr>
                        <a:t>80</a:t>
                      </a:r>
                      <a:endParaRPr lang="en-US" sz="1400" b="1" i="1" u="none" strike="noStrike" dirty="0">
                        <a:solidFill>
                          <a:srgbClr val="0070C0"/>
                        </a:solidFill>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1" i="1" u="none" strike="noStrike" dirty="0" smtClean="0">
                          <a:solidFill>
                            <a:srgbClr val="0070C0"/>
                          </a:solidFill>
                          <a:latin typeface="Arial"/>
                        </a:rPr>
                        <a:t>3,800</a:t>
                      </a:r>
                      <a:endParaRPr lang="en-US" sz="1400" b="1" i="1" u="none" strike="noStrike" dirty="0">
                        <a:solidFill>
                          <a:srgbClr val="0070C0"/>
                        </a:solidFill>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1" i="1" u="none" strike="noStrike" dirty="0" smtClean="0">
                          <a:solidFill>
                            <a:srgbClr val="0070C0"/>
                          </a:solidFill>
                          <a:latin typeface="Arial"/>
                        </a:rPr>
                        <a:t>2,900</a:t>
                      </a:r>
                      <a:endParaRPr lang="en-US" sz="1400" b="1" i="1" u="none" strike="noStrike" dirty="0">
                        <a:solidFill>
                          <a:srgbClr val="0070C0"/>
                        </a:solidFill>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407249">
                <a:tc>
                  <a:txBody>
                    <a:bodyPr/>
                    <a:lstStyle/>
                    <a:p>
                      <a:pPr marL="0" marR="0" indent="0" algn="l" rtl="0" eaLnBrk="1" fontAlgn="base" latinLnBrk="0" hangingPunct="1">
                        <a:lnSpc>
                          <a:spcPct val="110000"/>
                        </a:lnSpc>
                        <a:spcBef>
                          <a:spcPts val="660"/>
                        </a:spcBef>
                        <a:spcAft>
                          <a:spcPts val="0"/>
                        </a:spcAft>
                      </a:pPr>
                      <a:r>
                        <a:rPr lang="en-US" sz="1400" b="0" i="0" u="none" strike="noStrike" kern="1200" baseline="0" dirty="0">
                          <a:solidFill>
                            <a:schemeClr val="tx1"/>
                          </a:solidFill>
                          <a:latin typeface="Arial"/>
                          <a:ea typeface="Arial Unicode MS"/>
                          <a:cs typeface="Arial"/>
                        </a:rPr>
                        <a:t>Flood, </a:t>
                      </a:r>
                      <a:r>
                        <a:rPr lang="en-US" sz="1400" b="0" i="0" u="none" strike="noStrike" kern="1200" baseline="0" dirty="0" smtClean="0">
                          <a:solidFill>
                            <a:schemeClr val="tx1"/>
                          </a:solidFill>
                          <a:latin typeface="Arial"/>
                          <a:ea typeface="Arial Unicode MS"/>
                          <a:cs typeface="Arial"/>
                        </a:rPr>
                        <a:t>Flash </a:t>
                      </a:r>
                      <a:r>
                        <a:rPr lang="en-US" sz="1400" b="0" i="0" u="none" strike="noStrike" kern="1200" baseline="0" dirty="0">
                          <a:solidFill>
                            <a:schemeClr val="tx1"/>
                          </a:solidFill>
                          <a:latin typeface="Arial"/>
                          <a:ea typeface="Arial Unicode MS"/>
                          <a:cs typeface="Arial"/>
                        </a:rPr>
                        <a:t>F</a:t>
                      </a:r>
                      <a:r>
                        <a:rPr lang="en-US" sz="1400" b="0" i="0" u="none" strike="noStrike" kern="1200" baseline="0" dirty="0" smtClean="0">
                          <a:solidFill>
                            <a:schemeClr val="tx1"/>
                          </a:solidFill>
                          <a:latin typeface="Arial"/>
                          <a:ea typeface="Arial Unicode MS"/>
                          <a:cs typeface="Arial"/>
                        </a:rPr>
                        <a:t>lood</a:t>
                      </a:r>
                      <a:endParaRPr lang="en-US" sz="2400" b="0" i="0" u="none" strike="noStrike" dirty="0">
                        <a:latin typeface="Arial"/>
                      </a:endParaRPr>
                    </a:p>
                  </a:txBody>
                  <a:tcPr anchor="ctr">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0" i="0" u="none" strike="noStrike" dirty="0" smtClean="0">
                          <a:latin typeface="Arial"/>
                        </a:rPr>
                        <a:t>10</a:t>
                      </a:r>
                      <a:endParaRPr lang="en-US" sz="14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0" i="0" u="none" strike="noStrike" dirty="0" smtClean="0">
                          <a:latin typeface="Arial"/>
                        </a:rPr>
                        <a:t>4</a:t>
                      </a:r>
                      <a:endParaRPr lang="en-US" sz="14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0" i="0" u="none" strike="noStrike" dirty="0" smtClean="0">
                          <a:latin typeface="Arial"/>
                        </a:rPr>
                        <a:t>500</a:t>
                      </a:r>
                      <a:endParaRPr lang="en-US" sz="14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0" i="0" u="none" strike="noStrike" dirty="0" smtClean="0">
                          <a:latin typeface="Arial"/>
                        </a:rPr>
                        <a:t>150</a:t>
                      </a:r>
                      <a:endParaRPr lang="en-US" sz="14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533163">
                <a:tc>
                  <a:txBody>
                    <a:bodyPr/>
                    <a:lstStyle/>
                    <a:p>
                      <a:pPr marL="0" marR="0" indent="0" algn="l" rtl="0" eaLnBrk="1" fontAlgn="base" latinLnBrk="0" hangingPunct="1">
                        <a:lnSpc>
                          <a:spcPct val="110000"/>
                        </a:lnSpc>
                        <a:spcBef>
                          <a:spcPts val="660"/>
                        </a:spcBef>
                        <a:spcAft>
                          <a:spcPts val="0"/>
                        </a:spcAft>
                      </a:pPr>
                      <a:r>
                        <a:rPr lang="en-US" sz="1400" b="0" i="0" u="none" strike="noStrike" kern="1200" baseline="0" dirty="0">
                          <a:solidFill>
                            <a:schemeClr val="tx1"/>
                          </a:solidFill>
                          <a:latin typeface="Arial"/>
                          <a:ea typeface="Arial Unicode MS"/>
                          <a:cs typeface="Arial"/>
                        </a:rPr>
                        <a:t>Earthquake &amp; </a:t>
                      </a:r>
                      <a:r>
                        <a:rPr lang="en-US" sz="1400" b="0" i="0" u="none" strike="noStrike" kern="1200" baseline="0" dirty="0" smtClean="0">
                          <a:solidFill>
                            <a:schemeClr val="tx1"/>
                          </a:solidFill>
                          <a:latin typeface="Arial"/>
                          <a:ea typeface="Arial Unicode MS"/>
                          <a:cs typeface="Arial"/>
                        </a:rPr>
                        <a:t>Geophysical</a:t>
                      </a:r>
                      <a:endParaRPr lang="en-US" sz="2400" b="0" i="0" u="none" strike="noStrike" dirty="0">
                        <a:latin typeface="Arial"/>
                      </a:endParaRPr>
                    </a:p>
                  </a:txBody>
                  <a:tcPr anchor="ctr">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0" i="0" u="none" strike="noStrike" dirty="0" smtClean="0">
                          <a:latin typeface="Arial"/>
                        </a:rPr>
                        <a:t>1</a:t>
                      </a:r>
                      <a:endParaRPr lang="en-US" sz="14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0" i="0" u="none" strike="noStrike" dirty="0" smtClean="0">
                          <a:latin typeface="Arial"/>
                        </a:rPr>
                        <a:t>-</a:t>
                      </a:r>
                      <a:endParaRPr lang="en-US" sz="14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0" i="0" u="none" strike="noStrike" dirty="0" smtClean="0">
                          <a:latin typeface="Arial"/>
                        </a:rPr>
                        <a:t>-</a:t>
                      </a:r>
                      <a:endParaRPr lang="en-US" sz="14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defTabSz="914355" rtl="0" eaLnBrk="1" fontAlgn="base" latinLnBrk="0" hangingPunct="1">
                        <a:lnSpc>
                          <a:spcPct val="110000"/>
                        </a:lnSpc>
                        <a:spcBef>
                          <a:spcPts val="660"/>
                        </a:spcBef>
                        <a:spcAft>
                          <a:spcPts val="0"/>
                        </a:spcAft>
                        <a:buClrTx/>
                        <a:buSzTx/>
                        <a:buFontTx/>
                        <a:buNone/>
                        <a:tabLst/>
                        <a:defRPr/>
                      </a:pPr>
                      <a:r>
                        <a:rPr lang="de-DE" sz="1400" b="0" i="0" u="none" strike="noStrike" dirty="0" smtClean="0">
                          <a:latin typeface="+mn-lt"/>
                        </a:rPr>
                        <a:t>-</a:t>
                      </a:r>
                      <a:endParaRPr lang="en-US" sz="1400" b="0" i="0" u="none" strike="noStrike" dirty="0" smtClean="0">
                        <a:latin typeface="+mn-lt"/>
                      </a:endParaRPr>
                    </a:p>
                  </a:txBody>
                  <a:tcPr anchor="ctr">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407249">
                <a:tc>
                  <a:txBody>
                    <a:bodyPr/>
                    <a:lstStyle/>
                    <a:p>
                      <a:pPr marL="0" marR="0" indent="0" algn="l" rtl="0" eaLnBrk="1" fontAlgn="base" latinLnBrk="0" hangingPunct="1">
                        <a:lnSpc>
                          <a:spcPct val="110000"/>
                        </a:lnSpc>
                        <a:spcBef>
                          <a:spcPts val="660"/>
                        </a:spcBef>
                        <a:spcAft>
                          <a:spcPts val="0"/>
                        </a:spcAft>
                      </a:pPr>
                      <a:r>
                        <a:rPr lang="en-US" sz="1400" b="0" i="0" u="none" strike="noStrike" kern="1200" baseline="0" dirty="0">
                          <a:solidFill>
                            <a:schemeClr val="tx1"/>
                          </a:solidFill>
                          <a:latin typeface="Arial"/>
                          <a:ea typeface="Arial Unicode MS"/>
                          <a:cs typeface="Arial"/>
                        </a:rPr>
                        <a:t>Tropical Cyclone</a:t>
                      </a:r>
                      <a:endParaRPr lang="en-US" sz="2400" b="0" i="0" u="none" strike="noStrike" dirty="0">
                        <a:latin typeface="Arial"/>
                      </a:endParaRPr>
                    </a:p>
                  </a:txBody>
                  <a:tcPr anchor="ctr">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0" i="0" u="none" strike="noStrike" dirty="0" smtClean="0">
                          <a:latin typeface="Arial"/>
                        </a:rPr>
                        <a:t>2</a:t>
                      </a:r>
                      <a:endParaRPr lang="en-US" sz="14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0" i="0" u="none" strike="noStrike" dirty="0" smtClean="0">
                          <a:latin typeface="Arial"/>
                        </a:rPr>
                        <a:t>4</a:t>
                      </a:r>
                      <a:endParaRPr lang="en-US" sz="14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0" i="0" u="none" strike="noStrike" dirty="0" smtClean="0">
                          <a:latin typeface="Arial"/>
                        </a:rPr>
                        <a:t>Loss </a:t>
                      </a:r>
                      <a:r>
                        <a:rPr lang="de-DE" sz="1400" b="0" i="0" u="none" strike="noStrike" dirty="0" err="1" smtClean="0">
                          <a:latin typeface="Arial"/>
                        </a:rPr>
                        <a:t>est.</a:t>
                      </a:r>
                      <a:r>
                        <a:rPr lang="de-DE" sz="1400" b="0" i="0" u="none" strike="noStrike" dirty="0" smtClean="0">
                          <a:latin typeface="Arial"/>
                        </a:rPr>
                        <a:t> in </a:t>
                      </a:r>
                      <a:r>
                        <a:rPr lang="de-DE" sz="1400" b="0" i="0" u="none" strike="noStrike" dirty="0" err="1" smtClean="0">
                          <a:latin typeface="Arial"/>
                        </a:rPr>
                        <a:t>progress</a:t>
                      </a:r>
                      <a:endParaRPr lang="en-US" sz="14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0" i="0" u="none" strike="noStrike" dirty="0" smtClean="0">
                          <a:latin typeface="+mn-lt"/>
                        </a:rPr>
                        <a:t>Loss </a:t>
                      </a:r>
                      <a:r>
                        <a:rPr lang="de-DE" sz="1400" b="0" i="0" u="none" strike="noStrike" dirty="0" err="1" smtClean="0">
                          <a:latin typeface="+mn-lt"/>
                        </a:rPr>
                        <a:t>est.</a:t>
                      </a:r>
                      <a:r>
                        <a:rPr lang="de-DE" sz="1400" b="0" i="0" u="none" strike="noStrike" dirty="0" smtClean="0">
                          <a:latin typeface="+mn-lt"/>
                        </a:rPr>
                        <a:t> in </a:t>
                      </a:r>
                      <a:r>
                        <a:rPr lang="de-DE" sz="1400" b="0" i="0" u="none" strike="noStrike" dirty="0" err="1" smtClean="0">
                          <a:latin typeface="+mn-lt"/>
                        </a:rPr>
                        <a:t>progress</a:t>
                      </a:r>
                      <a:endParaRPr lang="en-US" sz="1400" b="0" i="0" u="none" strike="noStrike" dirty="0">
                        <a:latin typeface="+mn-lt"/>
                      </a:endParaRPr>
                    </a:p>
                  </a:txBody>
                  <a:tcPr anchor="ctr">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533163">
                <a:tc>
                  <a:txBody>
                    <a:bodyPr/>
                    <a:lstStyle/>
                    <a:p>
                      <a:pPr marL="0" marR="0" indent="0" algn="l" rtl="0" eaLnBrk="1" fontAlgn="base" latinLnBrk="0" hangingPunct="1">
                        <a:lnSpc>
                          <a:spcPct val="110000"/>
                        </a:lnSpc>
                        <a:spcBef>
                          <a:spcPts val="660"/>
                        </a:spcBef>
                        <a:spcAft>
                          <a:spcPts val="0"/>
                        </a:spcAft>
                      </a:pPr>
                      <a:r>
                        <a:rPr lang="en-US" sz="1400" b="0" i="0" u="none" strike="noStrike" kern="1200" baseline="0">
                          <a:solidFill>
                            <a:schemeClr val="tx1"/>
                          </a:solidFill>
                          <a:latin typeface="Arial"/>
                          <a:ea typeface="Arial Unicode MS"/>
                          <a:cs typeface="Arial"/>
                        </a:rPr>
                        <a:t>Wildfire, Heat Waves, &amp; Drought</a:t>
                      </a:r>
                      <a:endParaRPr lang="en-US" sz="2400" b="0" i="0" u="none" strike="noStrike">
                        <a:latin typeface="Arial"/>
                      </a:endParaRPr>
                    </a:p>
                  </a:txBody>
                  <a:tcPr anchor="ctr">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0" i="0" u="none" strike="noStrike" dirty="0" smtClean="0">
                          <a:latin typeface="Arial"/>
                        </a:rPr>
                        <a:t>18</a:t>
                      </a:r>
                      <a:endParaRPr lang="en-US" sz="14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0" i="0" u="none" strike="noStrike" dirty="0" smtClean="0">
                          <a:latin typeface="Arial"/>
                        </a:rPr>
                        <a:t>-</a:t>
                      </a:r>
                      <a:endParaRPr lang="en-US" sz="14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0" i="0" u="none" strike="noStrike" dirty="0" smtClean="0">
                          <a:latin typeface="Arial"/>
                        </a:rPr>
                        <a:t>1,300</a:t>
                      </a:r>
                      <a:endParaRPr lang="en-US" sz="14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defTabSz="914355" rtl="0" eaLnBrk="1" fontAlgn="base" latinLnBrk="0" hangingPunct="1">
                        <a:lnSpc>
                          <a:spcPct val="110000"/>
                        </a:lnSpc>
                        <a:spcBef>
                          <a:spcPts val="660"/>
                        </a:spcBef>
                        <a:spcAft>
                          <a:spcPts val="0"/>
                        </a:spcAft>
                        <a:buClrTx/>
                        <a:buSzTx/>
                        <a:buFontTx/>
                        <a:buNone/>
                        <a:tabLst/>
                        <a:defRPr/>
                      </a:pPr>
                      <a:r>
                        <a:rPr lang="de-DE" sz="1400" b="0" i="0" u="none" strike="noStrike" dirty="0" smtClean="0">
                          <a:latin typeface="+mn-lt"/>
                        </a:rPr>
                        <a:t>Minor </a:t>
                      </a:r>
                      <a:r>
                        <a:rPr lang="de-DE" sz="1400" b="0" i="0" u="none" strike="noStrike" dirty="0" err="1" smtClean="0">
                          <a:latin typeface="+mn-lt"/>
                        </a:rPr>
                        <a:t>market</a:t>
                      </a:r>
                      <a:r>
                        <a:rPr lang="de-DE" sz="1400" b="0" i="0" u="none" strike="noStrike" dirty="0" smtClean="0">
                          <a:latin typeface="+mn-lt"/>
                        </a:rPr>
                        <a:t> </a:t>
                      </a:r>
                      <a:r>
                        <a:rPr lang="de-DE" sz="1400" b="0" i="0" u="none" strike="noStrike" dirty="0" err="1" smtClean="0">
                          <a:latin typeface="+mn-lt"/>
                        </a:rPr>
                        <a:t>loss</a:t>
                      </a:r>
                      <a:endParaRPr lang="en-US" sz="1400" b="0" i="0" u="none" strike="noStrike" dirty="0" smtClean="0">
                        <a:latin typeface="+mn-lt"/>
                      </a:endParaRPr>
                    </a:p>
                  </a:txBody>
                  <a:tcPr anchor="ctr">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407249">
                <a:tc>
                  <a:txBody>
                    <a:bodyPr/>
                    <a:lstStyle/>
                    <a:p>
                      <a:pPr marL="0" marR="0" indent="0" algn="l" rtl="0" eaLnBrk="1" fontAlgn="base" latinLnBrk="0" hangingPunct="1">
                        <a:lnSpc>
                          <a:spcPct val="110000"/>
                        </a:lnSpc>
                        <a:spcBef>
                          <a:spcPts val="660"/>
                        </a:spcBef>
                        <a:spcAft>
                          <a:spcPts val="0"/>
                        </a:spcAft>
                      </a:pPr>
                      <a:r>
                        <a:rPr lang="en-US" sz="1400" b="1" i="0" u="none" strike="noStrike" kern="1200" baseline="0" dirty="0">
                          <a:solidFill>
                            <a:schemeClr val="tx1"/>
                          </a:solidFill>
                          <a:latin typeface="Arial"/>
                          <a:ea typeface="Arial Unicode MS"/>
                          <a:cs typeface="Arial"/>
                        </a:rPr>
                        <a:t>Totals</a:t>
                      </a:r>
                      <a:endParaRPr lang="en-US" sz="2400" b="1" i="0" u="none" strike="noStrike" dirty="0">
                        <a:latin typeface="Arial"/>
                      </a:endParaRPr>
                    </a:p>
                  </a:txBody>
                  <a:tcPr anchor="ctr">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indent="0" algn="ctr" rtl="0" eaLnBrk="1" fontAlgn="base" latinLnBrk="0" hangingPunct="1">
                        <a:lnSpc>
                          <a:spcPct val="110000"/>
                        </a:lnSpc>
                        <a:spcBef>
                          <a:spcPts val="660"/>
                        </a:spcBef>
                        <a:spcAft>
                          <a:spcPts val="0"/>
                        </a:spcAft>
                      </a:pPr>
                      <a:r>
                        <a:rPr lang="de-DE" sz="1400" b="1" i="0" u="none" strike="noStrike" dirty="0" smtClean="0">
                          <a:latin typeface="Arial"/>
                        </a:rPr>
                        <a:t>80</a:t>
                      </a:r>
                      <a:endParaRPr lang="en-US" sz="1400" b="1"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indent="0" algn="ctr" rtl="0" eaLnBrk="1" fontAlgn="base" latinLnBrk="0" hangingPunct="1">
                        <a:lnSpc>
                          <a:spcPct val="110000"/>
                        </a:lnSpc>
                        <a:spcBef>
                          <a:spcPts val="660"/>
                        </a:spcBef>
                        <a:spcAft>
                          <a:spcPts val="0"/>
                        </a:spcAft>
                      </a:pPr>
                      <a:r>
                        <a:rPr lang="de-DE" sz="1400" b="1" i="0" u="none" strike="noStrike" dirty="0" smtClean="0">
                          <a:latin typeface="Arial"/>
                        </a:rPr>
                        <a:t>154</a:t>
                      </a:r>
                      <a:endParaRPr lang="en-US" sz="1400" b="1"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indent="0" algn="ctr" rtl="0" eaLnBrk="1" fontAlgn="base" latinLnBrk="0" hangingPunct="1">
                        <a:lnSpc>
                          <a:spcPct val="110000"/>
                        </a:lnSpc>
                        <a:spcBef>
                          <a:spcPts val="660"/>
                        </a:spcBef>
                        <a:spcAft>
                          <a:spcPts val="0"/>
                        </a:spcAft>
                      </a:pPr>
                      <a:r>
                        <a:rPr lang="de-DE" sz="1400" b="1" i="0" u="none" strike="noStrike" dirty="0" smtClean="0">
                          <a:latin typeface="Arial"/>
                        </a:rPr>
                        <a:t>12,600</a:t>
                      </a:r>
                      <a:endParaRPr lang="en-US" sz="1400" b="1"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indent="0" algn="ctr" rtl="0" eaLnBrk="1" fontAlgn="base" latinLnBrk="0" hangingPunct="1">
                        <a:lnSpc>
                          <a:spcPct val="110000"/>
                        </a:lnSpc>
                        <a:spcBef>
                          <a:spcPts val="660"/>
                        </a:spcBef>
                        <a:spcAft>
                          <a:spcPts val="0"/>
                        </a:spcAft>
                      </a:pPr>
                      <a:r>
                        <a:rPr lang="de-DE" sz="1400" b="1" i="0" u="none" strike="noStrike" dirty="0" smtClean="0">
                          <a:latin typeface="Arial"/>
                        </a:rPr>
                        <a:t>8,200</a:t>
                      </a:r>
                      <a:endParaRPr lang="en-US" sz="1400" b="1"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r>
            </a:tbl>
          </a:graphicData>
        </a:graphic>
      </p:graphicFrame>
      <p:sp>
        <p:nvSpPr>
          <p:cNvPr id="7" name="TextBox 6"/>
          <p:cNvSpPr txBox="1"/>
          <p:nvPr/>
        </p:nvSpPr>
        <p:spPr>
          <a:xfrm>
            <a:off x="8414658" y="5742412"/>
            <a:ext cx="685800" cy="246221"/>
          </a:xfrm>
          <a:prstGeom prst="rect">
            <a:avLst/>
          </a:prstGeom>
          <a:noFill/>
        </p:spPr>
        <p:txBody>
          <a:bodyPr wrap="square" lIns="91436" tIns="45718" rIns="91436" bIns="45718" rtlCol="0" anchor="ctr">
            <a:spAutoFit/>
          </a:bodyPr>
          <a:lstStyle/>
          <a:p>
            <a:pPr algn="r"/>
            <a:fld id="{09D5B349-258F-4228-B765-8A08036DA0B9}" type="slidenum">
              <a:rPr lang="en-US" sz="1000">
                <a:solidFill>
                  <a:schemeClr val="accent4">
                    <a:lumMod val="75000"/>
                  </a:schemeClr>
                </a:solidFill>
              </a:rPr>
              <a:pPr algn="r"/>
              <a:t>130</a:t>
            </a:fld>
            <a:endParaRPr lang="en-US" sz="1000" dirty="0">
              <a:solidFill>
                <a:schemeClr val="accent4">
                  <a:lumMod val="75000"/>
                </a:schemeClr>
              </a:solidFill>
            </a:endParaRPr>
          </a:p>
        </p:txBody>
      </p:sp>
      <p:sp>
        <p:nvSpPr>
          <p:cNvPr id="2" name="Textfeld 1"/>
          <p:cNvSpPr txBox="1"/>
          <p:nvPr/>
        </p:nvSpPr>
        <p:spPr>
          <a:xfrm>
            <a:off x="152401" y="6309230"/>
            <a:ext cx="3685624" cy="230832"/>
          </a:xfrm>
          <a:prstGeom prst="rect">
            <a:avLst/>
          </a:prstGeom>
          <a:noFill/>
          <a:effectLst/>
        </p:spPr>
        <p:txBody>
          <a:bodyPr wrap="none" rtlCol="0">
            <a:spAutoFit/>
          </a:bodyPr>
          <a:lstStyle/>
          <a:p>
            <a:r>
              <a:rPr lang="de-DE" sz="900" dirty="0"/>
              <a:t>*Source: Property Claim Services (PCS) as of </a:t>
            </a:r>
            <a:r>
              <a:rPr lang="de-DE" sz="900" dirty="0" smtClean="0"/>
              <a:t>7/7/2015; Munich Re.</a:t>
            </a:r>
            <a:endParaRPr lang="en-US" sz="900" dirty="0" err="1"/>
          </a:p>
        </p:txBody>
      </p:sp>
    </p:spTree>
    <p:custDataLst>
      <p:tags r:id="rId1"/>
    </p:custDataLst>
    <p:extLst>
      <p:ext uri="{BB962C8B-B14F-4D97-AF65-F5344CB8AC3E}">
        <p14:creationId xmlns:p14="http://schemas.microsoft.com/office/powerpoint/2010/main" val="25727752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6" name="Group 5"/>
          <p:cNvGraphicFramePr>
            <a:graphicFrameLocks/>
          </p:cNvGraphicFramePr>
          <p:nvPr>
            <p:extLst>
              <p:ext uri="{D42A27DB-BD31-4B8C-83A1-F6EECF244321}">
                <p14:modId xmlns:p14="http://schemas.microsoft.com/office/powerpoint/2010/main" val="183870843"/>
              </p:ext>
            </p:extLst>
          </p:nvPr>
        </p:nvGraphicFramePr>
        <p:xfrm>
          <a:off x="230186" y="1962151"/>
          <a:ext cx="8651876" cy="3781502"/>
        </p:xfrm>
        <a:graphic>
          <a:graphicData uri="http://schemas.openxmlformats.org/drawingml/2006/table">
            <a:tbl>
              <a:tblPr>
                <a:effectLst/>
              </a:tblPr>
              <a:tblGrid>
                <a:gridCol w="1970863"/>
                <a:gridCol w="1334125"/>
                <a:gridCol w="1334125"/>
                <a:gridCol w="1971120"/>
                <a:gridCol w="2041643"/>
              </a:tblGrid>
              <a:tr h="504398">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defRPr/>
                      </a:pPr>
                      <a:r>
                        <a:rPr lang="en-US" sz="1200" b="0" dirty="0" smtClean="0">
                          <a:solidFill>
                            <a:srgbClr val="FFFFFF"/>
                          </a:solidFill>
                          <a:latin typeface="Arial" charset="0"/>
                        </a:rPr>
                        <a:t>As of January, 2015</a:t>
                      </a:r>
                      <a:endParaRPr lang="en-US" sz="1200" b="0" i="1" dirty="0" smtClean="0">
                        <a:solidFill>
                          <a:srgbClr val="FFFFFF"/>
                        </a:solidFill>
                        <a:latin typeface="Arial" charset="0"/>
                      </a:endParaRPr>
                    </a:p>
                  </a:txBody>
                  <a:tcPr anchor="b" horzOverflow="overflow">
                    <a:lnL w="2857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B7299"/>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rgbClr val="FFFFFF"/>
                          </a:solidFill>
                          <a:effectLst/>
                          <a:latin typeface="Arial" charset="0"/>
                        </a:rPr>
                        <a:t>Number of  Events</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B7299"/>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rgbClr val="FFFFFF"/>
                          </a:solidFill>
                          <a:effectLst/>
                          <a:latin typeface="Arial" charset="0"/>
                        </a:rPr>
                        <a:t>Fatalities</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B7299"/>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rgbClr val="FFFFFF"/>
                          </a:solidFill>
                          <a:effectLst/>
                          <a:latin typeface="Arial" charset="0"/>
                        </a:rPr>
                        <a:t>Estimated Overall Losses (US $m)</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B7299"/>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rgbClr val="FFFFFF"/>
                          </a:solidFill>
                          <a:effectLst/>
                          <a:latin typeface="Arial" charset="0"/>
                        </a:rPr>
                        <a:t>Estimated Insured Losses (US $m)</a:t>
                      </a:r>
                    </a:p>
                  </a:txBody>
                  <a:tcPr anchor="b" horzOverflow="overflow">
                    <a:lnL w="1270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B7299"/>
                    </a:solidFill>
                  </a:tcPr>
                </a:tc>
              </a:tr>
              <a:tr h="488506">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Severe</a:t>
                      </a:r>
                      <a:br>
                        <a:rPr kumimoji="0" lang="en-US" sz="1200" b="0" i="0" u="none" strike="noStrike" cap="none" normalizeH="0" baseline="0" dirty="0" smtClean="0">
                          <a:ln>
                            <a:noFill/>
                          </a:ln>
                          <a:solidFill>
                            <a:schemeClr val="tx1"/>
                          </a:solidFill>
                          <a:effectLst/>
                          <a:latin typeface="Arial" charset="0"/>
                        </a:rPr>
                      </a:br>
                      <a:r>
                        <a:rPr kumimoji="0" lang="en-US" sz="1200" b="0" i="0" u="none" strike="noStrike" cap="none" normalizeH="0" baseline="0" dirty="0" smtClean="0">
                          <a:ln>
                            <a:noFill/>
                          </a:ln>
                          <a:solidFill>
                            <a:schemeClr val="tx1"/>
                          </a:solidFill>
                          <a:effectLst/>
                          <a:latin typeface="Arial" charset="0"/>
                        </a:rPr>
                        <a:t>Thunderstorm</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62</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98</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17,000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kern="1200" cap="none" normalizeH="0" baseline="0" dirty="0" smtClean="0">
                          <a:ln>
                            <a:noFill/>
                          </a:ln>
                          <a:solidFill>
                            <a:schemeClr val="tx1"/>
                          </a:solidFill>
                          <a:effectLst/>
                          <a:latin typeface="Arial" charset="0"/>
                          <a:ea typeface="+mn-ea"/>
                          <a:cs typeface="+mn-cs"/>
                        </a:rPr>
                        <a:t>12,300</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780492">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1" i="1" u="none" strike="noStrike" cap="none" normalizeH="0" baseline="0" dirty="0" smtClean="0">
                          <a:ln>
                            <a:noFill/>
                          </a:ln>
                          <a:solidFill>
                            <a:srgbClr val="0070C0"/>
                          </a:solidFill>
                          <a:effectLst/>
                          <a:latin typeface="Arial" charset="0"/>
                        </a:rPr>
                        <a:t>Winter Storm, winter damage, cold wave, snow storm</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1" i="1" u="none" strike="noStrike" cap="none" normalizeH="0" baseline="0" dirty="0" smtClean="0">
                          <a:ln>
                            <a:noFill/>
                          </a:ln>
                          <a:solidFill>
                            <a:srgbClr val="0070C0"/>
                          </a:solidFill>
                          <a:effectLst/>
                          <a:latin typeface="Arial" charset="0"/>
                        </a:rPr>
                        <a:t>13</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200" b="1" i="1" u="none" strike="noStrike" cap="none" normalizeH="0" baseline="0" dirty="0" smtClean="0">
                          <a:ln>
                            <a:noFill/>
                          </a:ln>
                          <a:solidFill>
                            <a:srgbClr val="0070C0"/>
                          </a:solidFill>
                          <a:effectLst/>
                          <a:latin typeface="Arial" charset="0"/>
                        </a:rPr>
                        <a:t>115</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1" i="1" u="none" strike="noStrike" cap="none" normalizeH="0" baseline="0" dirty="0" smtClean="0">
                          <a:ln>
                            <a:noFill/>
                          </a:ln>
                          <a:solidFill>
                            <a:srgbClr val="0070C0"/>
                          </a:solidFill>
                          <a:effectLst/>
                          <a:latin typeface="Arial" charset="0"/>
                        </a:rPr>
                        <a:t>3,700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1" i="1" u="none" strike="noStrike" cap="none" normalizeH="0" baseline="0" dirty="0" smtClean="0">
                          <a:ln>
                            <a:noFill/>
                          </a:ln>
                          <a:solidFill>
                            <a:srgbClr val="0070C0"/>
                          </a:solidFill>
                          <a:effectLst/>
                          <a:latin typeface="Arial" charset="0"/>
                        </a:rPr>
                        <a:t>2,300</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00"/>
                    </a:solidFill>
                  </a:tcPr>
                </a:tc>
              </a:tr>
              <a:tr h="488506">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Flood, flash flood, storm surge</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20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5</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200" b="0" i="0" u="none" strike="noStrike" cap="none" normalizeH="0" baseline="0" dirty="0" smtClean="0">
                          <a:ln>
                            <a:noFill/>
                          </a:ln>
                          <a:solidFill>
                            <a:schemeClr val="tx1"/>
                          </a:solidFill>
                          <a:effectLst/>
                          <a:latin typeface="Arial" charset="0"/>
                        </a:rPr>
                        <a:t>1,800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500</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488506">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Earthquake &amp; Geophysical, landslides</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11</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45</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200" b="0" i="0" u="none" strike="noStrike" cap="none" normalizeH="0" baseline="0" dirty="0" smtClean="0">
                          <a:ln>
                            <a:noFill/>
                          </a:ln>
                          <a:solidFill>
                            <a:schemeClr val="tx1"/>
                          </a:solidFill>
                          <a:effectLst/>
                          <a:latin typeface="Arial" charset="0"/>
                        </a:rPr>
                        <a:t>750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200" b="0" i="0" u="none" strike="noStrike" cap="none" normalizeH="0" baseline="0" dirty="0" smtClean="0">
                          <a:ln>
                            <a:noFill/>
                          </a:ln>
                          <a:solidFill>
                            <a:schemeClr val="tx1"/>
                          </a:solidFill>
                          <a:effectLst/>
                          <a:latin typeface="Arial" charset="0"/>
                        </a:rPr>
                        <a:t>150</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283011">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Tropical Cyclone</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2</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1</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200" b="0" i="0" u="none" strike="noStrike" cap="none" normalizeH="0" baseline="0" dirty="0" smtClean="0">
                          <a:ln>
                            <a:noFill/>
                          </a:ln>
                          <a:solidFill>
                            <a:schemeClr val="tx1"/>
                          </a:solidFill>
                          <a:effectLst/>
                          <a:latin typeface="Arial" charset="0"/>
                        </a:rPr>
                        <a:t>95</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Minor market losses</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430068">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Wildfire, Heat, &amp; Drought</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11</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2</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1,700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200" b="0" i="0" u="none" strike="noStrike" cap="none" normalizeH="0" baseline="0" dirty="0" smtClean="0">
                          <a:ln>
                            <a:noFill/>
                          </a:ln>
                          <a:solidFill>
                            <a:schemeClr val="tx1"/>
                          </a:solidFill>
                          <a:effectLst/>
                          <a:latin typeface="Arial" charset="0"/>
                        </a:rPr>
                        <a:t>Minor market losses</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283011">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Totals</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119</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200" b="0" i="0" u="none" strike="noStrike" cap="none" normalizeH="0" baseline="0" dirty="0" smtClean="0">
                          <a:ln>
                            <a:noFill/>
                          </a:ln>
                          <a:solidFill>
                            <a:schemeClr val="tx1"/>
                          </a:solidFill>
                          <a:effectLst/>
                          <a:latin typeface="Arial" charset="0"/>
                        </a:rPr>
                        <a:t>266</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200" b="0" i="0" u="none" strike="noStrike" cap="none" normalizeH="0" baseline="0" dirty="0" smtClean="0">
                          <a:ln>
                            <a:noFill/>
                          </a:ln>
                          <a:solidFill>
                            <a:schemeClr val="tx1"/>
                          </a:solidFill>
                          <a:effectLst/>
                          <a:latin typeface="Arial" charset="0"/>
                        </a:rPr>
                        <a:t>25,000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200" b="0" i="0" u="none" strike="noStrike" cap="none" normalizeH="0" baseline="0" dirty="0" smtClean="0">
                          <a:ln>
                            <a:noFill/>
                          </a:ln>
                          <a:solidFill>
                            <a:schemeClr val="tx1"/>
                          </a:solidFill>
                          <a:effectLst/>
                          <a:latin typeface="Arial" charset="0"/>
                        </a:rPr>
                        <a:t>15,300</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r>
            </a:tbl>
          </a:graphicData>
        </a:graphic>
      </p:graphicFrame>
      <p:sp>
        <p:nvSpPr>
          <p:cNvPr id="5" name="TextBox 4"/>
          <p:cNvSpPr txBox="1"/>
          <p:nvPr/>
        </p:nvSpPr>
        <p:spPr>
          <a:xfrm>
            <a:off x="8357508" y="6305545"/>
            <a:ext cx="685800" cy="246217"/>
          </a:xfrm>
          <a:prstGeom prst="rect">
            <a:avLst/>
          </a:prstGeom>
          <a:noFill/>
        </p:spPr>
        <p:txBody>
          <a:bodyPr wrap="square" lIns="91436" tIns="45718" rIns="91436" bIns="45718" rtlCol="0" anchor="ctr">
            <a:spAutoFit/>
          </a:bodyPr>
          <a:lstStyle/>
          <a:p>
            <a:pPr algn="r"/>
            <a:fld id="{09D5B349-258F-4228-B765-8A08036DA0B9}" type="slidenum">
              <a:rPr lang="en-US" sz="1000">
                <a:solidFill>
                  <a:schemeClr val="accent4">
                    <a:lumMod val="75000"/>
                  </a:schemeClr>
                </a:solidFill>
              </a:rPr>
              <a:pPr algn="r"/>
              <a:t>131</a:t>
            </a:fld>
            <a:endParaRPr lang="en-US" sz="1000" dirty="0">
              <a:solidFill>
                <a:schemeClr val="accent4">
                  <a:lumMod val="75000"/>
                </a:schemeClr>
              </a:solidFill>
            </a:endParaRPr>
          </a:p>
        </p:txBody>
      </p:sp>
      <p:sp>
        <p:nvSpPr>
          <p:cNvPr id="9" name="Title 8"/>
          <p:cNvSpPr>
            <a:spLocks noGrp="1"/>
          </p:cNvSpPr>
          <p:nvPr>
            <p:ph type="title"/>
          </p:nvPr>
        </p:nvSpPr>
        <p:spPr>
          <a:xfrm>
            <a:off x="156297" y="221095"/>
            <a:ext cx="6840000" cy="540000"/>
          </a:xfrm>
        </p:spPr>
        <p:txBody>
          <a:bodyPr/>
          <a:lstStyle/>
          <a:p>
            <a:pPr lvl="0"/>
            <a:r>
              <a:rPr lang="en-US" sz="2800" kern="1200" dirty="0">
                <a:latin typeface="Arial"/>
                <a:ea typeface="Arial Unicode MS"/>
                <a:cs typeface="Arial"/>
              </a:rPr>
              <a:t>Natural </a:t>
            </a:r>
            <a:r>
              <a:rPr lang="en-US" sz="2800" kern="1200" dirty="0" smtClean="0">
                <a:latin typeface="Arial"/>
                <a:ea typeface="Arial Unicode MS"/>
                <a:cs typeface="Arial"/>
              </a:rPr>
              <a:t>Disaster Losses </a:t>
            </a:r>
            <a:r>
              <a:rPr lang="en-US" sz="2800" kern="1200" dirty="0">
                <a:latin typeface="Arial"/>
                <a:ea typeface="Arial Unicode MS"/>
                <a:cs typeface="Arial"/>
              </a:rPr>
              <a:t>in the </a:t>
            </a:r>
            <a:r>
              <a:rPr lang="en-US" sz="2800" kern="1200" dirty="0" smtClean="0">
                <a:latin typeface="Arial"/>
                <a:ea typeface="Arial Unicode MS"/>
                <a:cs typeface="Arial"/>
              </a:rPr>
              <a:t>US, </a:t>
            </a:r>
            <a:r>
              <a:rPr lang="en-US" sz="2800" kern="1200" dirty="0">
                <a:latin typeface="Arial"/>
                <a:ea typeface="Arial Unicode MS"/>
                <a:cs typeface="Arial"/>
              </a:rPr>
              <a:t>2014</a:t>
            </a:r>
            <a:r>
              <a:rPr lang="en-US" sz="2800" kern="1200" dirty="0">
                <a:solidFill>
                  <a:srgbClr val="FF00FF"/>
                </a:solidFill>
                <a:latin typeface="Arial"/>
                <a:ea typeface="Arial Unicode MS"/>
                <a:cs typeface="Arial"/>
              </a:rPr>
              <a:t/>
            </a:r>
            <a:br>
              <a:rPr lang="en-US" sz="2800" kern="1200" dirty="0">
                <a:solidFill>
                  <a:srgbClr val="FF00FF"/>
                </a:solidFill>
                <a:latin typeface="Arial"/>
                <a:ea typeface="Arial Unicode MS"/>
                <a:cs typeface="Arial"/>
              </a:rPr>
            </a:br>
            <a:r>
              <a:rPr lang="en-US" sz="2000" dirty="0"/>
              <a:t>Based on perils </a:t>
            </a:r>
            <a:endParaRPr lang="en-US" sz="3600" dirty="0" smtClean="0"/>
          </a:p>
        </p:txBody>
      </p:sp>
      <p:sp>
        <p:nvSpPr>
          <p:cNvPr id="8" name="TextBox 7"/>
          <p:cNvSpPr txBox="1"/>
          <p:nvPr/>
        </p:nvSpPr>
        <p:spPr bwMode="auto">
          <a:xfrm>
            <a:off x="4682067" y="857251"/>
            <a:ext cx="2802466" cy="207749"/>
          </a:xfrm>
          <a:prstGeom prst="rect">
            <a:avLst/>
          </a:prstGeom>
          <a:noFill/>
          <a:ln w="9525">
            <a:noFill/>
            <a:miter lim="800000"/>
            <a:headEnd/>
            <a:tailEnd/>
          </a:ln>
        </p:spPr>
        <p:txBody>
          <a:bodyPr wrap="square" rtlCol="0">
            <a:spAutoFit/>
          </a:bodyPr>
          <a:lstStyle/>
          <a:p>
            <a:pPr algn="just" eaLnBrk="0" hangingPunct="0">
              <a:buClr>
                <a:srgbClr val="FF3300"/>
              </a:buClr>
            </a:pPr>
            <a:endParaRPr lang="en-US" sz="750" dirty="0">
              <a:solidFill>
                <a:schemeClr val="tx2"/>
              </a:solidFill>
            </a:endParaRPr>
          </a:p>
        </p:txBody>
      </p:sp>
      <p:sp>
        <p:nvSpPr>
          <p:cNvPr id="10" name="Rectangle 4"/>
          <p:cNvSpPr>
            <a:spLocks noChangeArrowheads="1"/>
          </p:cNvSpPr>
          <p:nvPr/>
        </p:nvSpPr>
        <p:spPr bwMode="auto">
          <a:xfrm>
            <a:off x="-230909" y="6245525"/>
            <a:ext cx="8214852" cy="612475"/>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
            </a:r>
            <a:br>
              <a:rPr lang="en-US" sz="1100" dirty="0">
                <a:solidFill>
                  <a:srgbClr val="000000"/>
                </a:solidFill>
                <a:latin typeface="Arial" charset="0"/>
                <a:cs typeface="Arial" charset="0"/>
              </a:rPr>
            </a:br>
            <a:endParaRPr lang="en-US" sz="1100" dirty="0">
              <a:solidFill>
                <a:srgbClr val="000000"/>
              </a:solidFill>
              <a:latin typeface="Arial" charset="0"/>
              <a:cs typeface="Arial" charset="0"/>
            </a:endParaRPr>
          </a:p>
          <a:p>
            <a:pPr algn="l" eaLnBrk="0" hangingPunct="0">
              <a:lnSpc>
                <a:spcPct val="85000"/>
              </a:lnSpc>
              <a:spcBef>
                <a:spcPct val="25000"/>
              </a:spcBef>
              <a:buClr>
                <a:srgbClr val="FF6801"/>
              </a:buClr>
            </a:pPr>
            <a:r>
              <a:rPr lang="en-US" sz="1100" dirty="0" smtClean="0">
                <a:solidFill>
                  <a:srgbClr val="000000"/>
                </a:solidFill>
                <a:latin typeface="Arial" charset="0"/>
                <a:cs typeface="Arial" charset="0"/>
              </a:rPr>
              <a:t>Source</a:t>
            </a: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Munich Re.</a:t>
            </a:r>
            <a:endParaRPr lang="en-US" sz="1100" dirty="0">
              <a:solidFill>
                <a:srgbClr val="000000"/>
              </a:solidFill>
              <a:latin typeface="Arial" charset="0"/>
              <a:cs typeface="Arial" charset="0"/>
            </a:endParaRPr>
          </a:p>
        </p:txBody>
      </p:sp>
    </p:spTree>
    <p:custDataLst>
      <p:tags r:id="rId1"/>
    </p:custDataLst>
    <p:extLst>
      <p:ext uri="{BB962C8B-B14F-4D97-AF65-F5344CB8AC3E}">
        <p14:creationId xmlns:p14="http://schemas.microsoft.com/office/powerpoint/2010/main" val="26945409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Foliennummernplatzhalter 4"/>
          <p:cNvSpPr>
            <a:spLocks noGrp="1"/>
          </p:cNvSpPr>
          <p:nvPr>
            <p:ph type="sldNum" sz="quarter" idx="12"/>
          </p:nvPr>
        </p:nvSpPr>
        <p:spPr>
          <a:xfrm>
            <a:off x="8601075" y="6656388"/>
            <a:ext cx="447675" cy="117725"/>
          </a:xfrm>
        </p:spPr>
        <p:txBody>
          <a:bodyPr/>
          <a:lstStyle/>
          <a:p>
            <a:fld id="{D94909C6-CC71-4962-A18E-AF0515723D95}" type="slidenum">
              <a:rPr lang="en-GB" noProof="0" smtClean="0"/>
              <a:pPr/>
              <a:t>132</a:t>
            </a:fld>
            <a:endParaRPr lang="en-GB" noProof="0"/>
          </a:p>
        </p:txBody>
      </p:sp>
      <p:sp>
        <p:nvSpPr>
          <p:cNvPr id="7" name="Textplatzhalter 2"/>
          <p:cNvSpPr txBox="1">
            <a:spLocks/>
          </p:cNvSpPr>
          <p:nvPr/>
        </p:nvSpPr>
        <p:spPr>
          <a:xfrm>
            <a:off x="314337" y="1940738"/>
            <a:ext cx="8569325" cy="4464397"/>
          </a:xfrm>
          <a:prstGeom prst="rect">
            <a:avLst/>
          </a:prstGeom>
        </p:spPr>
        <p:txBody>
          <a:bodyPr vert="horz" lIns="0" tIns="0" rIns="0" bIns="0" rtlCol="0">
            <a:noAutofit/>
          </a:bodyPr>
          <a:lstStyle/>
          <a:p>
            <a:pPr fontAlgn="auto">
              <a:lnSpc>
                <a:spcPct val="120000"/>
              </a:lnSpc>
              <a:spcBef>
                <a:spcPts val="1200"/>
              </a:spcBef>
              <a:spcAft>
                <a:spcPts val="0"/>
              </a:spcAft>
              <a:defRPr/>
            </a:pPr>
            <a:endParaRPr lang="de-DE" sz="1600" dirty="0">
              <a:solidFill>
                <a:schemeClr val="tx1">
                  <a:lumMod val="85000"/>
                  <a:lumOff val="15000"/>
                </a:schemeClr>
              </a:solidFill>
              <a:latin typeface="+mn-lt"/>
              <a:cs typeface="+mn-cs"/>
            </a:endParaRPr>
          </a:p>
        </p:txBody>
      </p:sp>
      <p:sp>
        <p:nvSpPr>
          <p:cNvPr id="9" name="Titel 8"/>
          <p:cNvSpPr>
            <a:spLocks noGrp="1"/>
          </p:cNvSpPr>
          <p:nvPr>
            <p:ph type="title"/>
          </p:nvPr>
        </p:nvSpPr>
        <p:spPr>
          <a:xfrm>
            <a:off x="206849" y="223593"/>
            <a:ext cx="6840000" cy="540000"/>
          </a:xfrm>
        </p:spPr>
        <p:txBody>
          <a:bodyPr/>
          <a:lstStyle/>
          <a:p>
            <a:r>
              <a:rPr lang="de-DE" sz="2800" dirty="0" smtClean="0"/>
              <a:t>The World is Warmer...With One Big Exception!</a:t>
            </a:r>
            <a:endParaRPr lang="de-DE" sz="2800" dirty="0"/>
          </a:p>
        </p:txBody>
      </p:sp>
      <p:sp>
        <p:nvSpPr>
          <p:cNvPr id="11" name="Textfeld 10"/>
          <p:cNvSpPr txBox="1"/>
          <p:nvPr/>
        </p:nvSpPr>
        <p:spPr>
          <a:xfrm>
            <a:off x="206849" y="1419426"/>
            <a:ext cx="3605130" cy="4801314"/>
          </a:xfrm>
          <a:prstGeom prst="rect">
            <a:avLst/>
          </a:prstGeom>
          <a:noFill/>
          <a:effectLst/>
        </p:spPr>
        <p:txBody>
          <a:bodyPr wrap="square" rtlCol="0">
            <a:spAutoFit/>
          </a:bodyPr>
          <a:lstStyle/>
          <a:p>
            <a:pPr algn="ctr"/>
            <a:r>
              <a:rPr lang="en-US" b="1" u="sng" dirty="0" smtClean="0">
                <a:solidFill>
                  <a:schemeClr val="tx1">
                    <a:lumMod val="75000"/>
                    <a:lumOff val="25000"/>
                  </a:schemeClr>
                </a:solidFill>
              </a:rPr>
              <a:t>HIGHLIGHTS</a:t>
            </a:r>
          </a:p>
          <a:p>
            <a:pPr algn="ctr"/>
            <a:endParaRPr lang="en-US" b="1" u="sng" dirty="0" smtClean="0">
              <a:solidFill>
                <a:schemeClr val="tx1">
                  <a:lumMod val="75000"/>
                  <a:lumOff val="25000"/>
                </a:schemeClr>
              </a:solidFill>
            </a:endParaRPr>
          </a:p>
          <a:p>
            <a:pPr marL="285750" indent="-285750">
              <a:buFont typeface="Arial" panose="020B0604020202020204" pitchFamily="34" charset="0"/>
              <a:buChar char="•"/>
            </a:pPr>
            <a:r>
              <a:rPr lang="en-US" b="1" dirty="0" smtClean="0">
                <a:solidFill>
                  <a:schemeClr val="tx1">
                    <a:lumMod val="75000"/>
                    <a:lumOff val="25000"/>
                  </a:schemeClr>
                </a:solidFill>
              </a:rPr>
              <a:t>2014 was the warmest year across global land and ocean surfaces since records began in 1880.</a:t>
            </a:r>
          </a:p>
          <a:p>
            <a:pPr marL="285750" indent="-285750">
              <a:buFont typeface="Arial" panose="020B0604020202020204" pitchFamily="34" charset="0"/>
              <a:buChar char="•"/>
            </a:pPr>
            <a:endParaRPr lang="en-US" b="1" dirty="0" smtClean="0">
              <a:solidFill>
                <a:schemeClr val="tx1">
                  <a:lumMod val="75000"/>
                  <a:lumOff val="25000"/>
                </a:schemeClr>
              </a:solidFill>
            </a:endParaRPr>
          </a:p>
          <a:p>
            <a:pPr marL="285750" indent="-285750">
              <a:buFont typeface="Arial" panose="020B0604020202020204" pitchFamily="34" charset="0"/>
              <a:buChar char="•"/>
            </a:pPr>
            <a:r>
              <a:rPr lang="en-US" b="1" dirty="0" smtClean="0">
                <a:solidFill>
                  <a:schemeClr val="tx1">
                    <a:lumMod val="75000"/>
                    <a:lumOff val="25000"/>
                  </a:schemeClr>
                </a:solidFill>
              </a:rPr>
              <a:t>9 of the 10 warmest years in the 135-year period of record have occurred in the 21</a:t>
            </a:r>
            <a:r>
              <a:rPr lang="en-US" b="1" baseline="30000" dirty="0" smtClean="0">
                <a:solidFill>
                  <a:schemeClr val="tx1">
                    <a:lumMod val="75000"/>
                    <a:lumOff val="25000"/>
                  </a:schemeClr>
                </a:solidFill>
              </a:rPr>
              <a:t>st</a:t>
            </a:r>
            <a:r>
              <a:rPr lang="en-US" b="1" dirty="0" smtClean="0">
                <a:solidFill>
                  <a:schemeClr val="tx1">
                    <a:lumMod val="75000"/>
                    <a:lumOff val="25000"/>
                  </a:schemeClr>
                </a:solidFill>
              </a:rPr>
              <a:t> century. 1998 currently ranks as the fourth warmest year on record.</a:t>
            </a:r>
          </a:p>
          <a:p>
            <a:pPr marL="285750" indent="-285750">
              <a:buFont typeface="Arial" panose="020B0604020202020204" pitchFamily="34" charset="0"/>
              <a:buChar char="•"/>
            </a:pPr>
            <a:endParaRPr lang="en-US" dirty="0" smtClean="0">
              <a:solidFill>
                <a:schemeClr val="tx1">
                  <a:lumMod val="75000"/>
                  <a:lumOff val="25000"/>
                </a:schemeClr>
              </a:solidFill>
            </a:endParaRPr>
          </a:p>
          <a:p>
            <a:pPr marL="285750" indent="-285750">
              <a:buFont typeface="Arial" panose="020B0604020202020204" pitchFamily="34" charset="0"/>
              <a:buChar char="•"/>
            </a:pPr>
            <a:r>
              <a:rPr lang="en-US" b="1" i="1" dirty="0" smtClean="0">
                <a:solidFill>
                  <a:srgbClr val="C00000"/>
                </a:solidFill>
              </a:rPr>
              <a:t>January to May 2015 warmest first five months on record!</a:t>
            </a:r>
          </a:p>
        </p:txBody>
      </p:sp>
      <p:pic>
        <p:nvPicPr>
          <p:cNvPr id="3" name="Grafik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919467" y="1784879"/>
            <a:ext cx="4964195" cy="3835969"/>
          </a:xfrm>
          <a:prstGeom prst="rect">
            <a:avLst/>
          </a:prstGeom>
        </p:spPr>
      </p:pic>
      <p:sp>
        <p:nvSpPr>
          <p:cNvPr id="8" name="Text Box 49"/>
          <p:cNvSpPr txBox="1">
            <a:spLocks noChangeArrowheads="1"/>
          </p:cNvSpPr>
          <p:nvPr/>
        </p:nvSpPr>
        <p:spPr bwMode="auto">
          <a:xfrm>
            <a:off x="205030" y="6539318"/>
            <a:ext cx="5942012" cy="153888"/>
          </a:xfrm>
          <a:prstGeom prst="rect">
            <a:avLst/>
          </a:prstGeom>
          <a:noFill/>
          <a:ln w="9525">
            <a:noFill/>
            <a:miter lim="800000"/>
            <a:headEnd/>
            <a:tailEnd/>
          </a:ln>
        </p:spPr>
        <p:txBody>
          <a:bodyPr wrap="square" lIns="0" tIns="0" rIns="0" bIns="0">
            <a:spAutoFit/>
          </a:bodyPr>
          <a:lstStyle/>
          <a:p>
            <a:pPr>
              <a:spcBef>
                <a:spcPct val="10000"/>
              </a:spcBef>
            </a:pPr>
            <a:r>
              <a:rPr lang="de-DE" sz="1000" dirty="0">
                <a:solidFill>
                  <a:schemeClr val="accent4">
                    <a:lumMod val="75000"/>
                  </a:schemeClr>
                </a:solidFill>
              </a:rPr>
              <a:t>Source: </a:t>
            </a:r>
            <a:r>
              <a:rPr lang="de-DE" sz="1000" dirty="0" smtClean="0">
                <a:solidFill>
                  <a:schemeClr val="accent4">
                    <a:lumMod val="75000"/>
                  </a:schemeClr>
                </a:solidFill>
              </a:rPr>
              <a:t>NOAA; Munich Re.</a:t>
            </a:r>
            <a:endParaRPr lang="en-US" sz="1000" dirty="0">
              <a:solidFill>
                <a:schemeClr val="accent4">
                  <a:lumMod val="75000"/>
                </a:schemeClr>
              </a:solidFill>
            </a:endParaRPr>
          </a:p>
        </p:txBody>
      </p:sp>
      <p:sp>
        <p:nvSpPr>
          <p:cNvPr id="2" name="Oval 1"/>
          <p:cNvSpPr/>
          <p:nvPr/>
        </p:nvSpPr>
        <p:spPr>
          <a:xfrm rot="2564747">
            <a:off x="5185258" y="2518438"/>
            <a:ext cx="447040" cy="10999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75753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smtClean="0"/>
              <a:t>12/01/09 - 9pm</a:t>
            </a:r>
          </a:p>
        </p:txBody>
      </p:sp>
      <p:sp>
        <p:nvSpPr>
          <p:cNvPr id="82947" name="Rectangle 106"/>
          <p:cNvSpPr>
            <a:spLocks noGrp="1" noChangeArrowheads="1"/>
          </p:cNvSpPr>
          <p:nvPr>
            <p:ph type="ftr" sz="quarter" idx="11"/>
          </p:nvPr>
        </p:nvSpPr>
        <p:spPr/>
        <p:txBody>
          <a:bodyPr/>
          <a:lstStyle/>
          <a:p>
            <a:pPr>
              <a:defRPr/>
            </a:pPr>
            <a:r>
              <a:rPr lang="en-US" dirty="0" err="1" smtClean="0"/>
              <a:t>eSlide</a:t>
            </a:r>
            <a:r>
              <a:rPr lang="en-US" smtClean="0"/>
              <a:t>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133</a:t>
            </a:fld>
            <a:endParaRPr lang="en-US" smtClean="0"/>
          </a:p>
        </p:txBody>
      </p:sp>
      <p:sp>
        <p:nvSpPr>
          <p:cNvPr id="82949" name="Rectangle 2"/>
          <p:cNvSpPr>
            <a:spLocks noGrp="1" noChangeArrowheads="1"/>
          </p:cNvSpPr>
          <p:nvPr>
            <p:ph type="title"/>
          </p:nvPr>
        </p:nvSpPr>
        <p:spPr>
          <a:xfrm>
            <a:off x="106730" y="90491"/>
            <a:ext cx="7665679" cy="860425"/>
          </a:xfrm>
        </p:spPr>
        <p:txBody>
          <a:bodyPr/>
          <a:lstStyle/>
          <a:p>
            <a:r>
              <a:rPr lang="en-US" dirty="0" smtClean="0"/>
              <a:t>Top 11 Insured Loss Events from Riots and Civil Commotion</a:t>
            </a:r>
            <a:endParaRPr lang="en-US" i="1" dirty="0" smtClean="0"/>
          </a:p>
        </p:txBody>
      </p:sp>
      <p:sp>
        <p:nvSpPr>
          <p:cNvPr id="7" name="Rectangle 3"/>
          <p:cNvSpPr>
            <a:spLocks noChangeArrowheads="1"/>
          </p:cNvSpPr>
          <p:nvPr/>
        </p:nvSpPr>
        <p:spPr bwMode="auto">
          <a:xfrm>
            <a:off x="-181746" y="6293005"/>
            <a:ext cx="8863781" cy="607859"/>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000" dirty="0">
              <a:latin typeface="Arial "/>
            </a:endParaRPr>
          </a:p>
          <a:p>
            <a:pPr eaLnBrk="0" hangingPunct="0">
              <a:lnSpc>
                <a:spcPct val="85000"/>
              </a:lnSpc>
              <a:spcBef>
                <a:spcPct val="25000"/>
              </a:spcBef>
              <a:buClr>
                <a:schemeClr val="accent2"/>
              </a:buClr>
              <a:buFont typeface="Wingdings" pitchFamily="2" charset="2"/>
              <a:buNone/>
            </a:pPr>
            <a:r>
              <a:rPr lang="en-US" sz="1000" dirty="0" smtClean="0">
                <a:latin typeface="Arial "/>
              </a:rPr>
              <a:t>*As of 6/10/15.  </a:t>
            </a:r>
          </a:p>
          <a:p>
            <a:pPr eaLnBrk="0" hangingPunct="0">
              <a:lnSpc>
                <a:spcPct val="85000"/>
              </a:lnSpc>
              <a:spcBef>
                <a:spcPct val="25000"/>
              </a:spcBef>
              <a:buClr>
                <a:schemeClr val="accent2"/>
              </a:buClr>
              <a:buFont typeface="Wingdings" pitchFamily="2" charset="2"/>
              <a:buNone/>
            </a:pPr>
            <a:r>
              <a:rPr lang="en-US" sz="1000" dirty="0" smtClean="0">
                <a:latin typeface="Arial "/>
              </a:rPr>
              <a:t>Source: PCS unit of Verisk Analytics;  Insurance Information Institute</a:t>
            </a:r>
            <a:endParaRPr lang="en-US" sz="1000" dirty="0">
              <a:latin typeface="Arial "/>
            </a:endParaRPr>
          </a:p>
        </p:txBody>
      </p:sp>
      <p:graphicFrame>
        <p:nvGraphicFramePr>
          <p:cNvPr id="3" name="Content Placeholder 2"/>
          <p:cNvGraphicFramePr>
            <a:graphicFrameLocks noGrp="1"/>
          </p:cNvGraphicFramePr>
          <p:nvPr>
            <p:ph idx="1"/>
            <p:extLst/>
          </p:nvPr>
        </p:nvGraphicFramePr>
        <p:xfrm>
          <a:off x="473440" y="1103623"/>
          <a:ext cx="8208595" cy="4754880"/>
        </p:xfrm>
        <a:graphic>
          <a:graphicData uri="http://schemas.openxmlformats.org/drawingml/2006/table">
            <a:tbl>
              <a:tblPr firstRow="1" firstCol="1" bandRow="1">
                <a:tableStyleId>{5C22544A-7EE6-4342-B048-85BDC9FD1C3A}</a:tableStyleId>
              </a:tblPr>
              <a:tblGrid>
                <a:gridCol w="1034900"/>
                <a:gridCol w="876769"/>
                <a:gridCol w="2110688"/>
                <a:gridCol w="1000125"/>
                <a:gridCol w="1871664"/>
                <a:gridCol w="1314449"/>
              </a:tblGrid>
              <a:tr h="669039">
                <a:tc>
                  <a:txBody>
                    <a:bodyPr/>
                    <a:lstStyle/>
                    <a:p>
                      <a:pPr marL="0" marR="0" algn="ctr">
                        <a:lnSpc>
                          <a:spcPct val="150000"/>
                        </a:lnSpc>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Year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Deaths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Date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State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Insured Loss When Occurred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Insured Losses    (2014 $MM)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34520">
                <a:tc>
                  <a:txBody>
                    <a:bodyPr/>
                    <a:lstStyle/>
                    <a:p>
                      <a:pPr marL="0" marR="0" algn="ctr">
                        <a:lnSpc>
                          <a:spcPct val="150000"/>
                        </a:lnSpc>
                        <a:spcBef>
                          <a:spcPts val="0"/>
                        </a:spcBef>
                        <a:spcAft>
                          <a:spcPts val="0"/>
                        </a:spcAft>
                      </a:pPr>
                      <a:r>
                        <a:rPr lang="en-US" sz="1600" dirty="0">
                          <a:effectLst/>
                          <a:latin typeface="Arial "/>
                        </a:rPr>
                        <a:t>1992</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14</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Apr 29 - May 4</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a:effectLst/>
                          <a:latin typeface="Arial "/>
                        </a:rPr>
                        <a:t>CA</a:t>
                      </a:r>
                      <a:endParaRPr lang="en-US" sz="160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775,000,000</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smtClean="0">
                          <a:effectLst/>
                          <a:latin typeface="Arial "/>
                          <a:ea typeface="Verdana" panose="020B0604030504040204" pitchFamily="34" charset="0"/>
                          <a:cs typeface="Verdana" panose="020B0604030504040204" pitchFamily="34" charset="0"/>
                        </a:rPr>
                        <a:t>1,307.7</a:t>
                      </a:r>
                      <a:endParaRPr lang="en-US" sz="1600" dirty="0">
                        <a:effectLst/>
                        <a:latin typeface="Arial "/>
                        <a:ea typeface="Verdana" panose="020B0604030504040204" pitchFamily="34" charset="0"/>
                        <a:cs typeface="Verdana" panose="020B0604030504040204" pitchFamily="34" charset="0"/>
                      </a:endParaRPr>
                    </a:p>
                  </a:txBody>
                  <a:tcPr marL="68580" marR="68580" marT="0" marB="0" anchor="ctr"/>
                </a:tc>
              </a:tr>
              <a:tr h="334520">
                <a:tc>
                  <a:txBody>
                    <a:bodyPr/>
                    <a:lstStyle/>
                    <a:p>
                      <a:pPr marL="0" marR="0" algn="ctr">
                        <a:lnSpc>
                          <a:spcPct val="150000"/>
                        </a:lnSpc>
                        <a:spcBef>
                          <a:spcPts val="0"/>
                        </a:spcBef>
                        <a:spcAft>
                          <a:spcPts val="0"/>
                        </a:spcAft>
                      </a:pPr>
                      <a:r>
                        <a:rPr lang="en-US" sz="1600" dirty="0">
                          <a:effectLst/>
                          <a:latin typeface="Arial "/>
                        </a:rPr>
                        <a:t>1980</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62</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a:effectLst/>
                          <a:latin typeface="Arial "/>
                        </a:rPr>
                        <a:t>May 17 - 19</a:t>
                      </a:r>
                      <a:endParaRPr lang="en-US" sz="160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a:effectLst/>
                          <a:latin typeface="Arial "/>
                        </a:rPr>
                        <a:t>FL</a:t>
                      </a:r>
                      <a:endParaRPr lang="en-US" sz="160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65,250,000</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smtClean="0">
                          <a:effectLst/>
                          <a:latin typeface="Arial "/>
                          <a:ea typeface="Verdana" panose="020B0604030504040204" pitchFamily="34" charset="0"/>
                          <a:cs typeface="Verdana" panose="020B0604030504040204" pitchFamily="34" charset="0"/>
                        </a:rPr>
                        <a:t>187.5</a:t>
                      </a:r>
                      <a:endParaRPr lang="en-US" sz="1600" dirty="0">
                        <a:effectLst/>
                        <a:latin typeface="Arial "/>
                        <a:ea typeface="Verdana" panose="020B0604030504040204" pitchFamily="34" charset="0"/>
                        <a:cs typeface="Verdana" panose="020B0604030504040204" pitchFamily="34" charset="0"/>
                      </a:endParaRPr>
                    </a:p>
                  </a:txBody>
                  <a:tcPr marL="68580" marR="68580" marT="0" marB="0" anchor="ctr"/>
                </a:tc>
              </a:tr>
              <a:tr h="334520">
                <a:tc>
                  <a:txBody>
                    <a:bodyPr/>
                    <a:lstStyle/>
                    <a:p>
                      <a:pPr marL="0" marR="0" algn="ctr">
                        <a:lnSpc>
                          <a:spcPct val="150000"/>
                        </a:lnSpc>
                        <a:spcBef>
                          <a:spcPts val="0"/>
                        </a:spcBef>
                        <a:spcAft>
                          <a:spcPts val="0"/>
                        </a:spcAft>
                      </a:pPr>
                      <a:r>
                        <a:rPr lang="en-US" sz="1600" dirty="0">
                          <a:effectLst/>
                          <a:latin typeface="Arial "/>
                        </a:rPr>
                        <a:t>1967</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48</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Jul 23 - 31</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a:effectLst/>
                          <a:latin typeface="Arial "/>
                        </a:rPr>
                        <a:t>MI</a:t>
                      </a:r>
                      <a:endParaRPr lang="en-US" sz="160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41,500,000</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smtClean="0">
                          <a:effectLst/>
                          <a:latin typeface="Arial "/>
                          <a:ea typeface="Verdana" panose="020B0604030504040204" pitchFamily="34" charset="0"/>
                          <a:cs typeface="Verdana" panose="020B0604030504040204" pitchFamily="34" charset="0"/>
                        </a:rPr>
                        <a:t>294.2</a:t>
                      </a:r>
                      <a:endParaRPr lang="en-US" sz="1600" dirty="0">
                        <a:effectLst/>
                        <a:latin typeface="Arial "/>
                        <a:ea typeface="Verdana" panose="020B0604030504040204" pitchFamily="34" charset="0"/>
                        <a:cs typeface="Verdana" panose="020B0604030504040204" pitchFamily="34" charset="0"/>
                      </a:endParaRPr>
                    </a:p>
                  </a:txBody>
                  <a:tcPr marL="68580" marR="68580" marT="0" marB="0" anchor="ctr"/>
                </a:tc>
              </a:tr>
              <a:tr h="334520">
                <a:tc>
                  <a:txBody>
                    <a:bodyPr/>
                    <a:lstStyle/>
                    <a:p>
                      <a:pPr marL="0" marR="0" algn="ctr">
                        <a:lnSpc>
                          <a:spcPct val="150000"/>
                        </a:lnSpc>
                        <a:spcBef>
                          <a:spcPts val="0"/>
                        </a:spcBef>
                        <a:spcAft>
                          <a:spcPts val="0"/>
                        </a:spcAft>
                      </a:pPr>
                      <a:r>
                        <a:rPr lang="en-US" sz="1600" dirty="0">
                          <a:effectLst/>
                          <a:latin typeface="Arial "/>
                        </a:rPr>
                        <a:t>1965</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87</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11-Aug</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a:effectLst/>
                          <a:latin typeface="Arial "/>
                        </a:rPr>
                        <a:t>CA</a:t>
                      </a:r>
                      <a:endParaRPr lang="en-US" sz="160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38,000,000</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smtClean="0">
                          <a:effectLst/>
                          <a:latin typeface="Arial "/>
                          <a:ea typeface="Verdana" panose="020B0604030504040204" pitchFamily="34" charset="0"/>
                          <a:cs typeface="Verdana" panose="020B0604030504040204" pitchFamily="34" charset="0"/>
                        </a:rPr>
                        <a:t>285.6</a:t>
                      </a:r>
                      <a:endParaRPr lang="en-US" sz="1600" dirty="0">
                        <a:effectLst/>
                        <a:latin typeface="Arial "/>
                        <a:ea typeface="Verdana" panose="020B0604030504040204" pitchFamily="34" charset="0"/>
                        <a:cs typeface="Verdana" panose="020B0604030504040204" pitchFamily="34" charset="0"/>
                      </a:endParaRPr>
                    </a:p>
                  </a:txBody>
                  <a:tcPr marL="68580" marR="68580" marT="0" marB="0" anchor="ctr"/>
                </a:tc>
              </a:tr>
              <a:tr h="334520">
                <a:tc>
                  <a:txBody>
                    <a:bodyPr/>
                    <a:lstStyle/>
                    <a:p>
                      <a:pPr marL="0" marR="0" algn="ctr">
                        <a:lnSpc>
                          <a:spcPct val="150000"/>
                        </a:lnSpc>
                        <a:spcBef>
                          <a:spcPts val="0"/>
                        </a:spcBef>
                        <a:spcAft>
                          <a:spcPts val="0"/>
                        </a:spcAft>
                      </a:pPr>
                      <a:r>
                        <a:rPr lang="en-US" sz="1600" dirty="0">
                          <a:effectLst/>
                          <a:latin typeface="Arial "/>
                        </a:rPr>
                        <a:t>1977</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99</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Jul 13 - 14</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a:effectLst/>
                          <a:latin typeface="Arial "/>
                        </a:rPr>
                        <a:t>NY</a:t>
                      </a:r>
                      <a:endParaRPr lang="en-US" sz="160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28,000,000</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smtClean="0">
                          <a:effectLst/>
                          <a:latin typeface="Arial "/>
                          <a:ea typeface="Verdana" panose="020B0604030504040204" pitchFamily="34" charset="0"/>
                          <a:cs typeface="Verdana" panose="020B0604030504040204" pitchFamily="34" charset="0"/>
                        </a:rPr>
                        <a:t>109.4</a:t>
                      </a:r>
                      <a:endParaRPr lang="en-US" sz="1600" dirty="0">
                        <a:effectLst/>
                        <a:latin typeface="Arial "/>
                        <a:ea typeface="Verdana" panose="020B0604030504040204" pitchFamily="34" charset="0"/>
                        <a:cs typeface="Verdana" panose="020B0604030504040204" pitchFamily="34" charset="0"/>
                      </a:endParaRPr>
                    </a:p>
                  </a:txBody>
                  <a:tcPr marL="68580" marR="68580" marT="0" marB="0" anchor="ctr"/>
                </a:tc>
              </a:tr>
              <a:tr h="334520">
                <a:tc>
                  <a:txBody>
                    <a:bodyPr/>
                    <a:lstStyle/>
                    <a:p>
                      <a:pPr marL="0" marR="0" algn="ctr">
                        <a:lnSpc>
                          <a:spcPct val="150000"/>
                        </a:lnSpc>
                        <a:spcBef>
                          <a:spcPts val="0"/>
                        </a:spcBef>
                        <a:spcAft>
                          <a:spcPts val="0"/>
                        </a:spcAft>
                      </a:pPr>
                      <a:r>
                        <a:rPr lang="en-US" sz="1600" dirty="0">
                          <a:effectLst/>
                          <a:latin typeface="Arial "/>
                        </a:rPr>
                        <a:t>1967</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a:effectLst/>
                          <a:latin typeface="Arial "/>
                        </a:rPr>
                        <a:t>47</a:t>
                      </a:r>
                      <a:endParaRPr lang="en-US" sz="160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Jul 12 - 21</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a:effectLst/>
                          <a:latin typeface="Arial "/>
                        </a:rPr>
                        <a:t>NJ</a:t>
                      </a:r>
                      <a:endParaRPr lang="en-US" sz="160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11,000,000</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smtClean="0">
                          <a:effectLst/>
                          <a:latin typeface="Arial "/>
                          <a:ea typeface="Verdana" panose="020B0604030504040204" pitchFamily="34" charset="0"/>
                          <a:cs typeface="Verdana" panose="020B0604030504040204" pitchFamily="34" charset="0"/>
                        </a:rPr>
                        <a:t>78.0</a:t>
                      </a:r>
                      <a:endParaRPr lang="en-US" sz="1600" dirty="0">
                        <a:effectLst/>
                        <a:latin typeface="Arial "/>
                        <a:ea typeface="Verdana" panose="020B0604030504040204" pitchFamily="34" charset="0"/>
                        <a:cs typeface="Verdana" panose="020B0604030504040204" pitchFamily="34" charset="0"/>
                      </a:endParaRPr>
                    </a:p>
                  </a:txBody>
                  <a:tcPr marL="68580" marR="68580" marT="0" marB="0" anchor="ctr"/>
                </a:tc>
              </a:tr>
              <a:tr h="334520">
                <a:tc>
                  <a:txBody>
                    <a:bodyPr/>
                    <a:lstStyle/>
                    <a:p>
                      <a:pPr marL="0" marR="0" algn="ctr">
                        <a:lnSpc>
                          <a:spcPct val="150000"/>
                        </a:lnSpc>
                        <a:spcBef>
                          <a:spcPts val="0"/>
                        </a:spcBef>
                        <a:spcAft>
                          <a:spcPts val="0"/>
                        </a:spcAft>
                      </a:pPr>
                      <a:r>
                        <a:rPr lang="en-US" sz="1600" dirty="0">
                          <a:effectLst/>
                          <a:latin typeface="Arial "/>
                        </a:rPr>
                        <a:t>1966</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20</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12-Jul</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IL</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4,000,000</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smtClean="0">
                          <a:effectLst/>
                          <a:latin typeface="Arial "/>
                          <a:ea typeface="Verdana" panose="020B0604030504040204" pitchFamily="34" charset="0"/>
                          <a:cs typeface="Verdana" panose="020B0604030504040204" pitchFamily="34" charset="0"/>
                        </a:rPr>
                        <a:t>29.2</a:t>
                      </a:r>
                      <a:endParaRPr lang="en-US" sz="1600" dirty="0">
                        <a:effectLst/>
                        <a:latin typeface="Arial "/>
                        <a:ea typeface="Verdana" panose="020B0604030504040204" pitchFamily="34" charset="0"/>
                        <a:cs typeface="Verdana" panose="020B0604030504040204" pitchFamily="34" charset="0"/>
                      </a:endParaRPr>
                    </a:p>
                  </a:txBody>
                  <a:tcPr marL="68580" marR="68580" marT="0" marB="0" anchor="ctr"/>
                </a:tc>
              </a:tr>
              <a:tr h="334520">
                <a:tc>
                  <a:txBody>
                    <a:bodyPr/>
                    <a:lstStyle/>
                    <a:p>
                      <a:pPr marL="0" marR="0" algn="ctr">
                        <a:lnSpc>
                          <a:spcPct val="150000"/>
                        </a:lnSpc>
                        <a:spcBef>
                          <a:spcPts val="0"/>
                        </a:spcBef>
                        <a:spcAft>
                          <a:spcPts val="0"/>
                        </a:spcAft>
                      </a:pPr>
                      <a:r>
                        <a:rPr lang="en-US" sz="1600" b="1" i="1" dirty="0" smtClean="0">
                          <a:solidFill>
                            <a:srgbClr val="FF0000"/>
                          </a:solidFill>
                          <a:effectLst/>
                          <a:latin typeface="Arial "/>
                          <a:ea typeface="Calibri" panose="020F0502020204030204" pitchFamily="34" charset="0"/>
                          <a:cs typeface="Times New Roman" panose="02020603050405020304" pitchFamily="18" charset="0"/>
                        </a:rPr>
                        <a:t>2015</a:t>
                      </a:r>
                      <a:endParaRPr lang="en-US" sz="1600" b="1" i="1" dirty="0">
                        <a:solidFill>
                          <a:srgbClr val="FF0000"/>
                        </a:solidFill>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b="1" i="1" dirty="0" smtClean="0">
                          <a:solidFill>
                            <a:srgbClr val="FF0000"/>
                          </a:solidFill>
                          <a:effectLst/>
                          <a:latin typeface="Arial "/>
                          <a:ea typeface="Calibri" panose="020F0502020204030204" pitchFamily="34" charset="0"/>
                          <a:cs typeface="Times New Roman" panose="02020603050405020304" pitchFamily="18" charset="0"/>
                        </a:rPr>
                        <a:t>0</a:t>
                      </a:r>
                      <a:endParaRPr lang="en-US" sz="1600" b="1" i="1" dirty="0">
                        <a:solidFill>
                          <a:srgbClr val="FF0000"/>
                        </a:solidFill>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b="1" i="1" dirty="0" smtClean="0">
                          <a:solidFill>
                            <a:srgbClr val="FF0000"/>
                          </a:solidFill>
                          <a:effectLst/>
                          <a:latin typeface="Arial "/>
                          <a:ea typeface="Calibri" panose="020F0502020204030204" pitchFamily="34" charset="0"/>
                          <a:cs typeface="Times New Roman" panose="02020603050405020304" pitchFamily="18" charset="0"/>
                        </a:rPr>
                        <a:t>Apr 18 – May 1</a:t>
                      </a:r>
                      <a:endParaRPr lang="en-US" sz="1600" b="1" i="1" dirty="0">
                        <a:solidFill>
                          <a:srgbClr val="FF0000"/>
                        </a:solidFill>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b="1" i="1" dirty="0" smtClean="0">
                          <a:solidFill>
                            <a:srgbClr val="FF0000"/>
                          </a:solidFill>
                          <a:effectLst/>
                          <a:latin typeface="Arial "/>
                          <a:ea typeface="Calibri" panose="020F0502020204030204" pitchFamily="34" charset="0"/>
                          <a:cs typeface="Times New Roman" panose="02020603050405020304" pitchFamily="18" charset="0"/>
                        </a:rPr>
                        <a:t>MD</a:t>
                      </a:r>
                      <a:endParaRPr lang="en-US" sz="1600" b="1" i="1" dirty="0">
                        <a:solidFill>
                          <a:srgbClr val="FF0000"/>
                        </a:solidFill>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b="1" i="1" dirty="0" smtClean="0">
                          <a:solidFill>
                            <a:srgbClr val="FF0000"/>
                          </a:solidFill>
                          <a:effectLst/>
                          <a:latin typeface="Arial "/>
                          <a:ea typeface="Calibri" panose="020F0502020204030204" pitchFamily="34" charset="0"/>
                          <a:cs typeface="Times New Roman" panose="02020603050405020304" pitchFamily="18" charset="0"/>
                        </a:rPr>
                        <a:t>23,900,000</a:t>
                      </a:r>
                      <a:endParaRPr lang="en-US" sz="1600" b="1" i="1" dirty="0">
                        <a:solidFill>
                          <a:srgbClr val="FF0000"/>
                        </a:solidFill>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b="1" i="1" dirty="0" smtClean="0">
                          <a:solidFill>
                            <a:srgbClr val="FF0000"/>
                          </a:solidFill>
                          <a:effectLst/>
                          <a:latin typeface="Arial "/>
                          <a:ea typeface="Verdana" panose="020B0604030504040204" pitchFamily="34" charset="0"/>
                          <a:cs typeface="Verdana" panose="020B0604030504040204" pitchFamily="34" charset="0"/>
                        </a:rPr>
                        <a:t>23.9*</a:t>
                      </a:r>
                      <a:endParaRPr lang="en-US" sz="1600" b="1" i="1" dirty="0">
                        <a:solidFill>
                          <a:srgbClr val="FF0000"/>
                        </a:solidFill>
                        <a:effectLst/>
                        <a:latin typeface="Arial "/>
                        <a:ea typeface="Verdana" panose="020B0604030504040204" pitchFamily="34" charset="0"/>
                        <a:cs typeface="Verdana" panose="020B0604030504040204" pitchFamily="34" charset="0"/>
                      </a:endParaRPr>
                    </a:p>
                  </a:txBody>
                  <a:tcPr marL="68580" marR="68580" marT="0" marB="0" anchor="ctr"/>
                </a:tc>
              </a:tr>
              <a:tr h="334520">
                <a:tc>
                  <a:txBody>
                    <a:bodyPr/>
                    <a:lstStyle/>
                    <a:p>
                      <a:pPr marL="0" marR="0" algn="ctr">
                        <a:lnSpc>
                          <a:spcPct val="150000"/>
                        </a:lnSpc>
                        <a:spcBef>
                          <a:spcPts val="0"/>
                        </a:spcBef>
                        <a:spcAft>
                          <a:spcPts val="0"/>
                        </a:spcAft>
                      </a:pPr>
                      <a:r>
                        <a:rPr lang="en-US" sz="1600" dirty="0">
                          <a:effectLst/>
                          <a:latin typeface="Arial "/>
                        </a:rPr>
                        <a:t>1971</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63</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Jun 13 - 15</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NM</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3,000,000</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smtClean="0">
                          <a:effectLst/>
                          <a:latin typeface="Arial "/>
                          <a:ea typeface="Verdana" panose="020B0604030504040204" pitchFamily="34" charset="0"/>
                          <a:cs typeface="Verdana" panose="020B0604030504040204" pitchFamily="34" charset="0"/>
                        </a:rPr>
                        <a:t>17.5</a:t>
                      </a:r>
                      <a:endParaRPr lang="en-US" sz="1600" dirty="0">
                        <a:effectLst/>
                        <a:latin typeface="Arial "/>
                        <a:ea typeface="Verdana" panose="020B0604030504040204" pitchFamily="34" charset="0"/>
                        <a:cs typeface="Verdana" panose="020B0604030504040204" pitchFamily="34" charset="0"/>
                      </a:endParaRPr>
                    </a:p>
                  </a:txBody>
                  <a:tcPr marL="68580" marR="68580" marT="0" marB="0" anchor="ctr"/>
                </a:tc>
              </a:tr>
              <a:tr h="334520">
                <a:tc>
                  <a:txBody>
                    <a:bodyPr/>
                    <a:lstStyle/>
                    <a:p>
                      <a:pPr marL="0" marR="0" algn="ctr">
                        <a:lnSpc>
                          <a:spcPct val="150000"/>
                        </a:lnSpc>
                        <a:spcBef>
                          <a:spcPts val="0"/>
                        </a:spcBef>
                        <a:spcAft>
                          <a:spcPts val="0"/>
                        </a:spcAft>
                      </a:pPr>
                      <a:r>
                        <a:rPr lang="en-US" sz="1600" dirty="0">
                          <a:effectLst/>
                          <a:latin typeface="Arial "/>
                        </a:rPr>
                        <a:t>1977</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a:effectLst/>
                          <a:latin typeface="Arial "/>
                        </a:rPr>
                        <a:t>11</a:t>
                      </a:r>
                      <a:endParaRPr lang="en-US" sz="160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a:effectLst/>
                          <a:latin typeface="Arial "/>
                        </a:rPr>
                        <a:t>Jul 13 - 14</a:t>
                      </a:r>
                      <a:endParaRPr lang="en-US" sz="160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NY</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2,000,000</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smtClean="0">
                          <a:effectLst/>
                          <a:latin typeface="Arial "/>
                          <a:ea typeface="Verdana" panose="020B0604030504040204" pitchFamily="34" charset="0"/>
                          <a:cs typeface="Verdana" panose="020B0604030504040204" pitchFamily="34" charset="0"/>
                        </a:rPr>
                        <a:t>7.8</a:t>
                      </a:r>
                      <a:endParaRPr lang="en-US" sz="1600" dirty="0">
                        <a:effectLst/>
                        <a:latin typeface="Arial "/>
                        <a:ea typeface="Verdana" panose="020B0604030504040204" pitchFamily="34" charset="0"/>
                        <a:cs typeface="Verdana" panose="020B0604030504040204" pitchFamily="34" charset="0"/>
                      </a:endParaRPr>
                    </a:p>
                  </a:txBody>
                  <a:tcPr marL="68580" marR="68580" marT="0" marB="0" anchor="ctr"/>
                </a:tc>
              </a:tr>
              <a:tr h="334520">
                <a:tc>
                  <a:txBody>
                    <a:bodyPr/>
                    <a:lstStyle/>
                    <a:p>
                      <a:pPr marL="0" marR="0" algn="ctr">
                        <a:lnSpc>
                          <a:spcPct val="150000"/>
                        </a:lnSpc>
                        <a:spcBef>
                          <a:spcPts val="0"/>
                        </a:spcBef>
                        <a:spcAft>
                          <a:spcPts val="0"/>
                        </a:spcAft>
                      </a:pPr>
                      <a:r>
                        <a:rPr lang="en-US" sz="1600" dirty="0">
                          <a:effectLst/>
                          <a:latin typeface="Arial "/>
                        </a:rPr>
                        <a:t>1968</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a:effectLst/>
                          <a:latin typeface="Arial "/>
                        </a:rPr>
                        <a:t>77</a:t>
                      </a:r>
                      <a:endParaRPr lang="en-US" sz="160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a:effectLst/>
                          <a:latin typeface="Arial "/>
                        </a:rPr>
                        <a:t>Jul 23 - 24</a:t>
                      </a:r>
                      <a:endParaRPr lang="en-US" sz="160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a:effectLst/>
                          <a:latin typeface="Arial "/>
                        </a:rPr>
                        <a:t>OH</a:t>
                      </a:r>
                      <a:endParaRPr lang="en-US" sz="160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1,500,000</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smtClean="0">
                          <a:effectLst/>
                          <a:latin typeface="Arial "/>
                          <a:ea typeface="Calibri" panose="020F0502020204030204" pitchFamily="34" charset="0"/>
                          <a:cs typeface="Times New Roman" panose="02020603050405020304" pitchFamily="18" charset="0"/>
                        </a:rPr>
                        <a:t>10.2</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4" name="Rectangle 1"/>
          <p:cNvSpPr>
            <a:spLocks noChangeArrowheads="1"/>
          </p:cNvSpPr>
          <p:nvPr/>
        </p:nvSpPr>
        <p:spPr bwMode="auto">
          <a:xfrm>
            <a:off x="976630" y="140413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kumimoji="0" lang="en-US" altLang="ja-JP" sz="1800" b="0" i="0" u="none" strike="noStrike" cap="none" normalizeH="0" baseline="0" smtClean="0">
              <a:ln>
                <a:noFill/>
              </a:ln>
              <a:solidFill>
                <a:schemeClr val="tx1"/>
              </a:solidFill>
              <a:effectLst/>
              <a:latin typeface="Arial" panose="020B0604020202020204" pitchFamily="34" charset="0"/>
            </a:endParaRPr>
          </a:p>
        </p:txBody>
      </p:sp>
      <p:sp>
        <p:nvSpPr>
          <p:cNvPr id="11" name="Rectangle 5"/>
          <p:cNvSpPr>
            <a:spLocks noChangeArrowheads="1"/>
          </p:cNvSpPr>
          <p:nvPr/>
        </p:nvSpPr>
        <p:spPr bwMode="blackWhite">
          <a:xfrm>
            <a:off x="299915" y="5603380"/>
            <a:ext cx="8480100" cy="834214"/>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latin typeface="Arial "/>
              </a:rPr>
              <a:t>April 2015 Baltimore riots were designated a PCS CAT event on April 29 (first PCS designation for a riot in 23 years) as of 6/10/15 insured losses totaled $23.9 million (2014 Ferguson riots did not receive PCS designation)</a:t>
            </a:r>
            <a:endParaRPr lang="en-US" b="1" dirty="0">
              <a:solidFill>
                <a:srgbClr val="FFFFFF"/>
              </a:solidFill>
              <a:latin typeface="Arial "/>
            </a:endParaRPr>
          </a:p>
        </p:txBody>
      </p:sp>
    </p:spTree>
    <p:extLst>
      <p:ext uri="{BB962C8B-B14F-4D97-AF65-F5344CB8AC3E}">
        <p14:creationId xmlns:p14="http://schemas.microsoft.com/office/powerpoint/2010/main" val="348251922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3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smtClean="0"/>
              <a:t>12/01/09 - 9pm</a:t>
            </a:r>
          </a:p>
        </p:txBody>
      </p:sp>
      <p:sp>
        <p:nvSpPr>
          <p:cNvPr id="82947" name="Rectangle 106"/>
          <p:cNvSpPr>
            <a:spLocks noGrp="1" noChangeArrowheads="1"/>
          </p:cNvSpPr>
          <p:nvPr>
            <p:ph type="ftr" sz="quarter" idx="11"/>
          </p:nvPr>
        </p:nvSpPr>
        <p:spPr/>
        <p:txBody>
          <a:bodyPr/>
          <a:lstStyle/>
          <a:p>
            <a:pPr>
              <a:defRPr/>
            </a:pPr>
            <a:r>
              <a:rPr lang="en-US" dirty="0" err="1" smtClean="0"/>
              <a:t>eSlide</a:t>
            </a:r>
            <a:r>
              <a:rPr lang="en-US" smtClean="0"/>
              <a:t>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134</a:t>
            </a:fld>
            <a:endParaRPr lang="en-US" smtClean="0"/>
          </a:p>
        </p:txBody>
      </p:sp>
      <p:sp>
        <p:nvSpPr>
          <p:cNvPr id="82949" name="Rectangle 2"/>
          <p:cNvSpPr>
            <a:spLocks noGrp="1" noChangeArrowheads="1"/>
          </p:cNvSpPr>
          <p:nvPr>
            <p:ph type="title"/>
          </p:nvPr>
        </p:nvSpPr>
        <p:spPr>
          <a:xfrm>
            <a:off x="106730" y="90491"/>
            <a:ext cx="7665679" cy="860425"/>
          </a:xfrm>
        </p:spPr>
        <p:txBody>
          <a:bodyPr/>
          <a:lstStyle/>
          <a:p>
            <a:r>
              <a:rPr lang="en-US" dirty="0" smtClean="0"/>
              <a:t>Insurance Coverage for Riots and Civil Commotions: Home, Auto </a:t>
            </a:r>
            <a:r>
              <a:rPr lang="en-US" smtClean="0"/>
              <a:t>and Business</a:t>
            </a:r>
            <a:endParaRPr lang="en-US" i="1" dirty="0" smtClean="0"/>
          </a:p>
        </p:txBody>
      </p:sp>
      <p:sp>
        <p:nvSpPr>
          <p:cNvPr id="1922051" name="Rectangle 3"/>
          <p:cNvSpPr>
            <a:spLocks noGrp="1" noChangeArrowheads="1"/>
          </p:cNvSpPr>
          <p:nvPr>
            <p:ph type="body" idx="1"/>
          </p:nvPr>
        </p:nvSpPr>
        <p:spPr>
          <a:xfrm>
            <a:off x="194875" y="982036"/>
            <a:ext cx="8853875" cy="5448301"/>
          </a:xfrm>
        </p:spPr>
        <p:txBody>
          <a:bodyPr/>
          <a:lstStyle/>
          <a:p>
            <a:pPr>
              <a:lnSpc>
                <a:spcPts val="2100"/>
              </a:lnSpc>
            </a:pPr>
            <a:r>
              <a:rPr lang="en-US" sz="2000" dirty="0"/>
              <a:t>Auto, homeowners, and business insurance policies generally include coverage for property losses caused by riots and civil </a:t>
            </a:r>
            <a:r>
              <a:rPr lang="en-US" sz="2000" dirty="0" smtClean="0"/>
              <a:t>commotions</a:t>
            </a:r>
            <a:endParaRPr lang="en-US" sz="2000" dirty="0"/>
          </a:p>
          <a:p>
            <a:pPr>
              <a:lnSpc>
                <a:spcPts val="2100"/>
              </a:lnSpc>
            </a:pPr>
            <a:r>
              <a:rPr lang="en-US" sz="2000" dirty="0"/>
              <a:t>Homeowners policies pay to repair, or rebuild, an insured home if its structure is damaged or destroyed as the result of a riot or civil commotion, as well as to replace the homeowner’s personal belongings if they are damaged or stolen during the event</a:t>
            </a:r>
            <a:r>
              <a:rPr lang="en-US" sz="2000" dirty="0" smtClean="0"/>
              <a:t>.</a:t>
            </a:r>
            <a:endParaRPr lang="en-US" sz="2000" dirty="0"/>
          </a:p>
          <a:p>
            <a:pPr lvl="1">
              <a:lnSpc>
                <a:spcPts val="2100"/>
              </a:lnSpc>
            </a:pPr>
            <a:r>
              <a:rPr lang="en-US" sz="1800" dirty="0"/>
              <a:t>If the home is rendered uninhabitable by the damage caused by a riot or civil commotion, policyholders can file an additional living expenses (ALE) claim to finance their </a:t>
            </a:r>
            <a:r>
              <a:rPr lang="en-US" sz="1800" dirty="0" smtClean="0"/>
              <a:t>temp. </a:t>
            </a:r>
            <a:r>
              <a:rPr lang="en-US" sz="1800" dirty="0"/>
              <a:t>housing expenses until </a:t>
            </a:r>
            <a:r>
              <a:rPr lang="en-US" sz="1800" dirty="0" smtClean="0"/>
              <a:t>the </a:t>
            </a:r>
            <a:r>
              <a:rPr lang="en-US" sz="1800" dirty="0"/>
              <a:t>residence has been repaired.</a:t>
            </a:r>
            <a:endParaRPr lang="en-US" sz="1800" dirty="0" smtClean="0"/>
          </a:p>
          <a:p>
            <a:pPr>
              <a:lnSpc>
                <a:spcPts val="2100"/>
              </a:lnSpc>
            </a:pPr>
            <a:r>
              <a:rPr lang="en-US" sz="2000" dirty="0" smtClean="0"/>
              <a:t>The </a:t>
            </a:r>
            <a:r>
              <a:rPr lang="en-US" sz="2000" dirty="0"/>
              <a:t>optional comprehensive coverage on an auto insurance policy reimburses losses to a vehicle due to damage caused by falling objects, fire, riots and vandalism, among other things</a:t>
            </a:r>
            <a:r>
              <a:rPr lang="en-US" sz="2000" dirty="0" smtClean="0"/>
              <a:t>.</a:t>
            </a:r>
            <a:r>
              <a:rPr lang="en-US" sz="2000" dirty="0"/>
              <a:t> </a:t>
            </a:r>
          </a:p>
          <a:p>
            <a:pPr>
              <a:lnSpc>
                <a:spcPts val="2100"/>
              </a:lnSpc>
            </a:pPr>
            <a:r>
              <a:rPr lang="en-US" sz="2000" dirty="0"/>
              <a:t>Standard business property insurance policies provide coverage for the structure of the building as well as the contents inside, and cover losses arising from riots or civil commotion. Business interruption (BI) coverage, whereby the policyholder can file a claim for lost income, is usually only triggered when the insured business incurs direct physical damage. </a:t>
            </a:r>
            <a:endParaRPr lang="en-US" sz="1800" b="1" dirty="0"/>
          </a:p>
        </p:txBody>
      </p:sp>
      <p:sp>
        <p:nvSpPr>
          <p:cNvPr id="7" name="Rectangle 3"/>
          <p:cNvSpPr>
            <a:spLocks noChangeArrowheads="1"/>
          </p:cNvSpPr>
          <p:nvPr/>
        </p:nvSpPr>
        <p:spPr bwMode="auto">
          <a:xfrm>
            <a:off x="-205092" y="6462985"/>
            <a:ext cx="8863781" cy="438582"/>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000" dirty="0"/>
          </a:p>
          <a:p>
            <a:pPr eaLnBrk="0" hangingPunct="0">
              <a:lnSpc>
                <a:spcPct val="85000"/>
              </a:lnSpc>
              <a:spcBef>
                <a:spcPct val="25000"/>
              </a:spcBef>
              <a:buClr>
                <a:schemeClr val="accent2"/>
              </a:buClr>
              <a:buFont typeface="Wingdings" pitchFamily="2" charset="2"/>
              <a:buNone/>
            </a:pPr>
            <a:r>
              <a:rPr lang="en-US" sz="1000" dirty="0" smtClean="0"/>
              <a:t>Source: Insurance Information Institute, </a:t>
            </a:r>
            <a:r>
              <a:rPr lang="en-US" sz="1000" dirty="0" smtClean="0">
                <a:hlinkClick r:id="rId3"/>
              </a:rPr>
              <a:t>www.iii.org</a:t>
            </a:r>
            <a:r>
              <a:rPr lang="en-US" sz="1000" dirty="0" smtClean="0"/>
              <a:t> . </a:t>
            </a:r>
            <a:endParaRPr lang="en-US" sz="1000" dirty="0"/>
          </a:p>
        </p:txBody>
      </p:sp>
    </p:spTree>
    <p:extLst>
      <p:ext uri="{BB962C8B-B14F-4D97-AF65-F5344CB8AC3E}">
        <p14:creationId xmlns:p14="http://schemas.microsoft.com/office/powerpoint/2010/main" val="362542940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922051">
                                            <p:txEl>
                                              <p:pRg st="2" end="2"/>
                                            </p:txEl>
                                          </p:spTgt>
                                        </p:tgtEl>
                                        <p:attrNameLst>
                                          <p:attrName>style.visibility</p:attrName>
                                        </p:attrNameLst>
                                      </p:cBhvr>
                                      <p:to>
                                        <p:strVal val="visible"/>
                                      </p:to>
                                    </p:set>
                                    <p:animEffect transition="in" filter="wipe(left)">
                                      <p:cBhvr>
                                        <p:cTn id="15" dur="500"/>
                                        <p:tgtEl>
                                          <p:spTgt spid="192205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922051">
                                            <p:txEl>
                                              <p:pRg st="3" end="3"/>
                                            </p:txEl>
                                          </p:spTgt>
                                        </p:tgtEl>
                                        <p:attrNameLst>
                                          <p:attrName>style.visibility</p:attrName>
                                        </p:attrNameLst>
                                      </p:cBhvr>
                                      <p:to>
                                        <p:strVal val="visible"/>
                                      </p:to>
                                    </p:set>
                                    <p:animEffect transition="in" filter="wipe(left)">
                                      <p:cBhvr>
                                        <p:cTn id="20" dur="500"/>
                                        <p:tgtEl>
                                          <p:spTgt spid="1922051">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922051">
                                            <p:txEl>
                                              <p:pRg st="4" end="4"/>
                                            </p:txEl>
                                          </p:spTgt>
                                        </p:tgtEl>
                                        <p:attrNameLst>
                                          <p:attrName>style.visibility</p:attrName>
                                        </p:attrNameLst>
                                      </p:cBhvr>
                                      <p:to>
                                        <p:strVal val="visible"/>
                                      </p:to>
                                    </p:set>
                                    <p:animEffect transition="in" filter="wipe(left)">
                                      <p:cBhvr>
                                        <p:cTn id="25" dur="500"/>
                                        <p:tgtEl>
                                          <p:spTgt spid="19220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7409" name="Picture 1"/>
          <p:cNvPicPr>
            <a:picLocks noChangeAspect="1" noChangeArrowheads="1"/>
          </p:cNvPicPr>
          <p:nvPr/>
        </p:nvPicPr>
        <p:blipFill>
          <a:blip r:embed="rId4" cstate="screen"/>
          <a:srcRect/>
          <a:stretch>
            <a:fillRect/>
          </a:stretch>
        </p:blipFill>
        <p:spPr bwMode="auto">
          <a:xfrm>
            <a:off x="140530" y="2260431"/>
            <a:ext cx="6396749" cy="3208930"/>
          </a:xfrm>
          <a:prstGeom prst="rect">
            <a:avLst/>
          </a:prstGeom>
          <a:noFill/>
          <a:ln w="9525">
            <a:noFill/>
            <a:miter lim="800000"/>
            <a:headEnd/>
            <a:tailEnd/>
          </a:ln>
          <a:effectLst/>
        </p:spPr>
      </p:pic>
      <p:sp>
        <p:nvSpPr>
          <p:cNvPr id="20" name="Titel 26"/>
          <p:cNvSpPr>
            <a:spLocks noGrp="1"/>
          </p:cNvSpPr>
          <p:nvPr>
            <p:ph type="title"/>
          </p:nvPr>
        </p:nvSpPr>
        <p:spPr>
          <a:xfrm>
            <a:off x="219274" y="178794"/>
            <a:ext cx="8609510" cy="795370"/>
          </a:xfrm>
        </p:spPr>
        <p:txBody>
          <a:bodyPr/>
          <a:lstStyle/>
          <a:p>
            <a:pPr lvl="0"/>
            <a:r>
              <a:rPr lang="de-DE" dirty="0"/>
              <a:t>Loss events in the </a:t>
            </a:r>
            <a:r>
              <a:rPr lang="de-DE" dirty="0" smtClean="0"/>
              <a:t>US, </a:t>
            </a:r>
            <a:r>
              <a:rPr lang="de-DE" dirty="0"/>
              <a:t>1980 – </a:t>
            </a:r>
            <a:r>
              <a:rPr lang="de-DE" dirty="0" smtClean="0"/>
              <a:t>2014</a:t>
            </a:r>
            <a:r>
              <a:rPr lang="de-DE" dirty="0"/>
              <a:t/>
            </a:r>
            <a:br>
              <a:rPr lang="de-DE" dirty="0"/>
            </a:br>
            <a:r>
              <a:rPr lang="en-US" sz="2000" dirty="0"/>
              <a:t>Number of events </a:t>
            </a:r>
            <a:endParaRPr lang="de-DE" sz="2000" dirty="0">
              <a:solidFill>
                <a:srgbClr val="4D4E53"/>
              </a:solidFill>
            </a:endParaRPr>
          </a:p>
        </p:txBody>
      </p:sp>
      <p:sp>
        <p:nvSpPr>
          <p:cNvPr id="28" name="TextBox 27"/>
          <p:cNvSpPr txBox="1"/>
          <p:nvPr/>
        </p:nvSpPr>
        <p:spPr>
          <a:xfrm>
            <a:off x="8350713" y="6312543"/>
            <a:ext cx="685800" cy="246217"/>
          </a:xfrm>
          <a:prstGeom prst="rect">
            <a:avLst/>
          </a:prstGeom>
          <a:noFill/>
        </p:spPr>
        <p:txBody>
          <a:bodyPr wrap="square" lIns="91436" tIns="45718" rIns="91436" bIns="45718" rtlCol="0" anchor="ctr">
            <a:spAutoFit/>
          </a:bodyPr>
          <a:lstStyle/>
          <a:p>
            <a:pPr algn="r"/>
            <a:fld id="{09D5B349-258F-4228-B765-8A08036DA0B9}" type="slidenum">
              <a:rPr lang="en-US" sz="1000">
                <a:solidFill>
                  <a:schemeClr val="accent4">
                    <a:lumMod val="75000"/>
                  </a:schemeClr>
                </a:solidFill>
              </a:rPr>
              <a:pPr algn="r"/>
              <a:t>135</a:t>
            </a:fld>
            <a:endParaRPr lang="en-US" sz="1000" dirty="0">
              <a:solidFill>
                <a:schemeClr val="accent4">
                  <a:lumMod val="75000"/>
                </a:schemeClr>
              </a:solidFill>
            </a:endParaRPr>
          </a:p>
        </p:txBody>
      </p:sp>
      <p:grpSp>
        <p:nvGrpSpPr>
          <p:cNvPr id="2" name="Gruppieren 5"/>
          <p:cNvGrpSpPr/>
          <p:nvPr/>
        </p:nvGrpSpPr>
        <p:grpSpPr>
          <a:xfrm>
            <a:off x="7173624" y="2045281"/>
            <a:ext cx="1782382" cy="2626018"/>
            <a:chOff x="759170" y="5824703"/>
            <a:chExt cx="1782382" cy="2626017"/>
          </a:xfrm>
        </p:grpSpPr>
        <p:grpSp>
          <p:nvGrpSpPr>
            <p:cNvPr id="3" name="Gruppieren 37"/>
            <p:cNvGrpSpPr/>
            <p:nvPr/>
          </p:nvGrpSpPr>
          <p:grpSpPr>
            <a:xfrm>
              <a:off x="759170" y="6408869"/>
              <a:ext cx="1782382" cy="861774"/>
              <a:chOff x="5310930" y="3565430"/>
              <a:chExt cx="1782382" cy="861774"/>
            </a:xfrm>
          </p:grpSpPr>
          <p:sp>
            <p:nvSpPr>
              <p:cNvPr id="65" name="Text Box 34"/>
              <p:cNvSpPr txBox="1">
                <a:spLocks noChangeArrowheads="1"/>
              </p:cNvSpPr>
              <p:nvPr/>
            </p:nvSpPr>
            <p:spPr bwMode="auto">
              <a:xfrm>
                <a:off x="5398507" y="3565430"/>
                <a:ext cx="1694805" cy="861774"/>
              </a:xfrm>
              <a:prstGeom prst="rect">
                <a:avLst/>
              </a:prstGeom>
              <a:noFill/>
              <a:ln w="9525">
                <a:noFill/>
                <a:miter lim="800000"/>
                <a:headEnd/>
                <a:tailEnd/>
              </a:ln>
            </p:spPr>
            <p:txBody>
              <a:bodyPr wrap="square">
                <a:spAutoFit/>
              </a:bodyPr>
              <a:lstStyle/>
              <a:p>
                <a:pPr>
                  <a:lnSpc>
                    <a:spcPct val="100000"/>
                  </a:lnSpc>
                </a:pPr>
                <a:r>
                  <a:rPr lang="en-GB" sz="1000" b="1" dirty="0"/>
                  <a:t>Meteorological</a:t>
                </a:r>
                <a:r>
                  <a:rPr lang="en-GB" sz="1000" dirty="0"/>
                  <a:t> </a:t>
                </a:r>
                <a:r>
                  <a:rPr lang="en-GB" sz="1000" b="1" dirty="0"/>
                  <a:t>events</a:t>
                </a:r>
              </a:p>
              <a:p>
                <a:pPr>
                  <a:lnSpc>
                    <a:spcPct val="100000"/>
                  </a:lnSpc>
                </a:pPr>
                <a:r>
                  <a:rPr lang="en-GB" sz="1000" dirty="0"/>
                  <a:t>(Tropical storm, </a:t>
                </a:r>
                <a:r>
                  <a:rPr lang="en-GB" sz="1000" dirty="0" err="1"/>
                  <a:t>extratropical</a:t>
                </a:r>
                <a:r>
                  <a:rPr lang="en-GB" sz="1000" dirty="0"/>
                  <a:t> storm, convective storm, </a:t>
                </a:r>
              </a:p>
              <a:p>
                <a:pPr>
                  <a:lnSpc>
                    <a:spcPct val="100000"/>
                  </a:lnSpc>
                </a:pPr>
                <a:r>
                  <a:rPr lang="en-GB" sz="1000" dirty="0"/>
                  <a:t>local storm)</a:t>
                </a:r>
              </a:p>
            </p:txBody>
          </p:sp>
          <p:sp>
            <p:nvSpPr>
              <p:cNvPr id="66" name="Rectangle 29"/>
              <p:cNvSpPr>
                <a:spLocks noChangeArrowheads="1"/>
              </p:cNvSpPr>
              <p:nvPr/>
            </p:nvSpPr>
            <p:spPr bwMode="auto">
              <a:xfrm>
                <a:off x="5310930" y="3668052"/>
                <a:ext cx="108000" cy="119708"/>
              </a:xfrm>
              <a:prstGeom prst="rect">
                <a:avLst/>
              </a:prstGeom>
              <a:solidFill>
                <a:srgbClr val="00B050"/>
              </a:solidFill>
              <a:ln w="9525">
                <a:solidFill>
                  <a:srgbClr val="4D4E53"/>
                </a:solidFill>
                <a:miter lim="800000"/>
                <a:headEnd/>
                <a:tailEnd/>
              </a:ln>
            </p:spPr>
            <p:txBody>
              <a:bodyPr wrap="none" anchor="ctr"/>
              <a:lstStyle/>
              <a:p>
                <a:endParaRPr lang="de-DE" sz="1000" dirty="0"/>
              </a:p>
            </p:txBody>
          </p:sp>
        </p:grpSp>
        <p:grpSp>
          <p:nvGrpSpPr>
            <p:cNvPr id="4" name="Gruppieren 40"/>
            <p:cNvGrpSpPr/>
            <p:nvPr/>
          </p:nvGrpSpPr>
          <p:grpSpPr>
            <a:xfrm>
              <a:off x="759170" y="7279642"/>
              <a:ext cx="1519989" cy="553998"/>
              <a:chOff x="3219729" y="5160323"/>
              <a:chExt cx="1519989" cy="553998"/>
            </a:xfrm>
          </p:grpSpPr>
          <p:sp>
            <p:nvSpPr>
              <p:cNvPr id="63" name="Text Box 35"/>
              <p:cNvSpPr txBox="1">
                <a:spLocks noChangeArrowheads="1"/>
              </p:cNvSpPr>
              <p:nvPr/>
            </p:nvSpPr>
            <p:spPr bwMode="auto">
              <a:xfrm>
                <a:off x="3307306" y="5160323"/>
                <a:ext cx="1432412" cy="553998"/>
              </a:xfrm>
              <a:prstGeom prst="rect">
                <a:avLst/>
              </a:prstGeom>
              <a:noFill/>
              <a:ln w="9525">
                <a:noFill/>
                <a:miter lim="800000"/>
                <a:headEnd/>
                <a:tailEnd/>
              </a:ln>
            </p:spPr>
            <p:txBody>
              <a:bodyPr wrap="square">
                <a:spAutoFit/>
              </a:bodyPr>
              <a:lstStyle/>
              <a:p>
                <a:pPr>
                  <a:lnSpc>
                    <a:spcPct val="100000"/>
                  </a:lnSpc>
                </a:pPr>
                <a:r>
                  <a:rPr lang="de-DE" sz="1000" b="1" dirty="0"/>
                  <a:t>Hydrological</a:t>
                </a:r>
                <a:r>
                  <a:rPr lang="de-DE" sz="1000" dirty="0"/>
                  <a:t> </a:t>
                </a:r>
                <a:r>
                  <a:rPr lang="de-DE" sz="1000" b="1" dirty="0" err="1"/>
                  <a:t>events</a:t>
                </a:r>
                <a:endParaRPr lang="de-DE" sz="1000" b="1" dirty="0"/>
              </a:p>
              <a:p>
                <a:pPr>
                  <a:lnSpc>
                    <a:spcPct val="100000"/>
                  </a:lnSpc>
                </a:pPr>
                <a:r>
                  <a:rPr lang="de-DE" sz="1000" dirty="0"/>
                  <a:t>(</a:t>
                </a:r>
                <a:r>
                  <a:rPr lang="de-DE" sz="1000" dirty="0" err="1"/>
                  <a:t>Flood</a:t>
                </a:r>
                <a:r>
                  <a:rPr lang="de-DE" sz="1000" dirty="0"/>
                  <a:t>, </a:t>
                </a:r>
              </a:p>
              <a:p>
                <a:pPr>
                  <a:lnSpc>
                    <a:spcPct val="100000"/>
                  </a:lnSpc>
                </a:pPr>
                <a:r>
                  <a:rPr lang="de-DE" sz="1000" dirty="0" err="1"/>
                  <a:t>mass</a:t>
                </a:r>
                <a:r>
                  <a:rPr lang="de-DE" sz="1000" dirty="0"/>
                  <a:t> </a:t>
                </a:r>
                <a:r>
                  <a:rPr lang="de-DE" sz="1000" dirty="0" err="1"/>
                  <a:t>movement</a:t>
                </a:r>
                <a:r>
                  <a:rPr lang="de-DE" sz="1000" dirty="0"/>
                  <a:t>)</a:t>
                </a:r>
              </a:p>
            </p:txBody>
          </p:sp>
          <p:sp>
            <p:nvSpPr>
              <p:cNvPr id="64" name="Rectangle 30"/>
              <p:cNvSpPr>
                <a:spLocks noChangeArrowheads="1"/>
              </p:cNvSpPr>
              <p:nvPr/>
            </p:nvSpPr>
            <p:spPr bwMode="auto">
              <a:xfrm>
                <a:off x="3219729" y="5229332"/>
                <a:ext cx="108000" cy="108000"/>
              </a:xfrm>
              <a:prstGeom prst="rect">
                <a:avLst/>
              </a:prstGeom>
              <a:solidFill>
                <a:srgbClr val="3333CC"/>
              </a:solidFill>
              <a:ln w="9525">
                <a:solidFill>
                  <a:srgbClr val="4D4E53"/>
                </a:solidFill>
                <a:miter lim="800000"/>
                <a:headEnd/>
                <a:tailEnd/>
              </a:ln>
            </p:spPr>
            <p:txBody>
              <a:bodyPr wrap="none" anchor="ctr"/>
              <a:lstStyle/>
              <a:p>
                <a:endParaRPr lang="de-DE" sz="1000" dirty="0"/>
              </a:p>
            </p:txBody>
          </p:sp>
        </p:grpSp>
        <p:grpSp>
          <p:nvGrpSpPr>
            <p:cNvPr id="5" name="Gruppieren 43"/>
            <p:cNvGrpSpPr/>
            <p:nvPr/>
          </p:nvGrpSpPr>
          <p:grpSpPr>
            <a:xfrm>
              <a:off x="759170" y="7896722"/>
              <a:ext cx="1655160" cy="553998"/>
              <a:chOff x="2677079" y="6567977"/>
              <a:chExt cx="1261870" cy="553998"/>
            </a:xfrm>
          </p:grpSpPr>
          <p:sp>
            <p:nvSpPr>
              <p:cNvPr id="61" name="Text Box 33"/>
              <p:cNvSpPr txBox="1">
                <a:spLocks noChangeArrowheads="1"/>
              </p:cNvSpPr>
              <p:nvPr/>
            </p:nvSpPr>
            <p:spPr bwMode="auto">
              <a:xfrm>
                <a:off x="2743845" y="6567977"/>
                <a:ext cx="1195104" cy="553998"/>
              </a:xfrm>
              <a:prstGeom prst="rect">
                <a:avLst/>
              </a:prstGeom>
              <a:noFill/>
              <a:ln w="9525">
                <a:noFill/>
                <a:miter lim="800000"/>
                <a:headEnd/>
                <a:tailEnd/>
              </a:ln>
            </p:spPr>
            <p:txBody>
              <a:bodyPr wrap="square">
                <a:spAutoFit/>
              </a:bodyPr>
              <a:lstStyle/>
              <a:p>
                <a:pPr>
                  <a:lnSpc>
                    <a:spcPct val="100000"/>
                  </a:lnSpc>
                </a:pPr>
                <a:r>
                  <a:rPr lang="de-DE" sz="1000" b="1" dirty="0" err="1"/>
                  <a:t>Climatological</a:t>
                </a:r>
                <a:r>
                  <a:rPr lang="de-DE" sz="1000" dirty="0"/>
                  <a:t> </a:t>
                </a:r>
                <a:r>
                  <a:rPr lang="de-DE" sz="1000" b="1" dirty="0" err="1"/>
                  <a:t>events</a:t>
                </a:r>
                <a:r>
                  <a:rPr lang="de-DE" sz="1000" dirty="0"/>
                  <a:t/>
                </a:r>
                <a:br>
                  <a:rPr lang="de-DE" sz="1000" dirty="0"/>
                </a:br>
                <a:r>
                  <a:rPr lang="de-DE" sz="1000" dirty="0"/>
                  <a:t>(Extreme </a:t>
                </a:r>
                <a:r>
                  <a:rPr lang="de-DE" sz="1000" dirty="0" err="1"/>
                  <a:t>temperature</a:t>
                </a:r>
                <a:r>
                  <a:rPr lang="de-DE" sz="1000" dirty="0"/>
                  <a:t>, </a:t>
                </a:r>
              </a:p>
              <a:p>
                <a:pPr>
                  <a:lnSpc>
                    <a:spcPct val="100000"/>
                  </a:lnSpc>
                </a:pPr>
                <a:r>
                  <a:rPr lang="de-DE" sz="1000" dirty="0" err="1"/>
                  <a:t>drought</a:t>
                </a:r>
                <a:r>
                  <a:rPr lang="de-DE" sz="1000" dirty="0"/>
                  <a:t>, </a:t>
                </a:r>
                <a:r>
                  <a:rPr lang="de-DE" sz="1000" dirty="0" err="1"/>
                  <a:t>forest</a:t>
                </a:r>
                <a:r>
                  <a:rPr lang="de-DE" sz="1000" dirty="0"/>
                  <a:t> </a:t>
                </a:r>
                <a:r>
                  <a:rPr lang="de-DE" sz="1000" dirty="0" err="1"/>
                  <a:t>fire</a:t>
                </a:r>
                <a:r>
                  <a:rPr lang="de-DE" sz="1000" dirty="0"/>
                  <a:t>)</a:t>
                </a:r>
              </a:p>
            </p:txBody>
          </p:sp>
          <p:sp>
            <p:nvSpPr>
              <p:cNvPr id="62" name="Rectangle 31"/>
              <p:cNvSpPr>
                <a:spLocks noChangeArrowheads="1"/>
              </p:cNvSpPr>
              <p:nvPr/>
            </p:nvSpPr>
            <p:spPr bwMode="auto">
              <a:xfrm>
                <a:off x="2677079" y="6640122"/>
                <a:ext cx="82338" cy="108000"/>
              </a:xfrm>
              <a:prstGeom prst="rect">
                <a:avLst/>
              </a:prstGeom>
              <a:solidFill>
                <a:schemeClr val="accent2"/>
              </a:solidFill>
              <a:ln w="9525">
                <a:solidFill>
                  <a:srgbClr val="4D4E53"/>
                </a:solidFill>
                <a:miter lim="800000"/>
                <a:headEnd/>
                <a:tailEnd/>
              </a:ln>
            </p:spPr>
            <p:txBody>
              <a:bodyPr wrap="none" anchor="ctr"/>
              <a:lstStyle/>
              <a:p>
                <a:endParaRPr lang="de-DE" sz="1000" dirty="0">
                  <a:solidFill>
                    <a:srgbClr val="C00000"/>
                  </a:solidFill>
                </a:endParaRPr>
              </a:p>
            </p:txBody>
          </p:sp>
        </p:grpSp>
        <p:grpSp>
          <p:nvGrpSpPr>
            <p:cNvPr id="6" name="Gruppieren 46"/>
            <p:cNvGrpSpPr/>
            <p:nvPr/>
          </p:nvGrpSpPr>
          <p:grpSpPr>
            <a:xfrm>
              <a:off x="760347" y="5824703"/>
              <a:ext cx="1525653" cy="553998"/>
              <a:chOff x="7299756" y="2133759"/>
              <a:chExt cx="1525653" cy="553998"/>
            </a:xfrm>
          </p:grpSpPr>
          <p:sp>
            <p:nvSpPr>
              <p:cNvPr id="59" name="Text Box 32"/>
              <p:cNvSpPr txBox="1">
                <a:spLocks noChangeArrowheads="1"/>
              </p:cNvSpPr>
              <p:nvPr/>
            </p:nvSpPr>
            <p:spPr bwMode="auto">
              <a:xfrm>
                <a:off x="7384525" y="2133759"/>
                <a:ext cx="1440884" cy="553998"/>
              </a:xfrm>
              <a:prstGeom prst="rect">
                <a:avLst/>
              </a:prstGeom>
              <a:noFill/>
              <a:ln w="9525">
                <a:noFill/>
                <a:miter lim="800000"/>
                <a:headEnd/>
                <a:tailEnd/>
              </a:ln>
            </p:spPr>
            <p:txBody>
              <a:bodyPr wrap="square">
                <a:spAutoFit/>
              </a:bodyPr>
              <a:lstStyle/>
              <a:p>
                <a:pPr>
                  <a:lnSpc>
                    <a:spcPct val="100000"/>
                  </a:lnSpc>
                </a:pPr>
                <a:r>
                  <a:rPr lang="en-GB" sz="1000" b="1" dirty="0"/>
                  <a:t>Geophysical</a:t>
                </a:r>
                <a:r>
                  <a:rPr lang="en-GB" sz="1000" dirty="0"/>
                  <a:t> </a:t>
                </a:r>
                <a:r>
                  <a:rPr lang="en-GB" sz="1000" b="1" dirty="0"/>
                  <a:t>events</a:t>
                </a:r>
                <a:r>
                  <a:rPr lang="en-GB" sz="1000" dirty="0"/>
                  <a:t/>
                </a:r>
                <a:br>
                  <a:rPr lang="en-GB" sz="1000" dirty="0"/>
                </a:br>
                <a:r>
                  <a:rPr lang="en-GB" sz="1000" dirty="0"/>
                  <a:t>(Earthquake, tsunami, </a:t>
                </a:r>
                <a:br>
                  <a:rPr lang="en-GB" sz="1000" dirty="0"/>
                </a:br>
                <a:r>
                  <a:rPr lang="en-GB" sz="1000" dirty="0"/>
                  <a:t>volcanic activity)</a:t>
                </a:r>
              </a:p>
            </p:txBody>
          </p:sp>
          <p:sp>
            <p:nvSpPr>
              <p:cNvPr id="60" name="Rectangle 28"/>
              <p:cNvSpPr>
                <a:spLocks noChangeArrowheads="1"/>
              </p:cNvSpPr>
              <p:nvPr/>
            </p:nvSpPr>
            <p:spPr bwMode="auto">
              <a:xfrm>
                <a:off x="7299756" y="2206175"/>
                <a:ext cx="108000" cy="108000"/>
              </a:xfrm>
              <a:prstGeom prst="rect">
                <a:avLst/>
              </a:prstGeom>
              <a:solidFill>
                <a:srgbClr val="FF0000"/>
              </a:solidFill>
              <a:ln w="9525">
                <a:solidFill>
                  <a:srgbClr val="4D4E53"/>
                </a:solidFill>
                <a:miter lim="800000"/>
                <a:headEnd/>
                <a:tailEnd/>
              </a:ln>
            </p:spPr>
            <p:txBody>
              <a:bodyPr wrap="none" anchor="ctr"/>
              <a:lstStyle/>
              <a:p>
                <a:endParaRPr lang="de-DE" sz="1000" dirty="0"/>
              </a:p>
            </p:txBody>
          </p:sp>
        </p:grpSp>
      </p:grpSp>
      <p:sp>
        <p:nvSpPr>
          <p:cNvPr id="67" name="Textfeld 18"/>
          <p:cNvSpPr txBox="1"/>
          <p:nvPr/>
        </p:nvSpPr>
        <p:spPr bwMode="auto">
          <a:xfrm>
            <a:off x="140529" y="1417241"/>
            <a:ext cx="2086538" cy="338550"/>
          </a:xfrm>
          <a:prstGeom prst="rect">
            <a:avLst/>
          </a:prstGeom>
          <a:noFill/>
          <a:ln w="9525">
            <a:noFill/>
            <a:miter lim="800000"/>
            <a:headEnd/>
            <a:tailEnd/>
          </a:ln>
        </p:spPr>
        <p:txBody>
          <a:bodyPr wrap="square" lIns="91436" tIns="45718" rIns="91436" bIns="45718" rtlCol="0">
            <a:spAutoFit/>
          </a:bodyPr>
          <a:lstStyle/>
          <a:p>
            <a:pPr algn="just" eaLnBrk="0" hangingPunct="0">
              <a:buClr>
                <a:srgbClr val="FF3300"/>
              </a:buClr>
            </a:pPr>
            <a:r>
              <a:rPr lang="de-DE" sz="1600" b="1" dirty="0" smtClean="0">
                <a:solidFill>
                  <a:srgbClr val="225A7A"/>
                </a:solidFill>
              </a:rPr>
              <a:t>Number of Events</a:t>
            </a:r>
            <a:endParaRPr lang="de-DE" sz="1600" b="1" dirty="0">
              <a:solidFill>
                <a:srgbClr val="225A7A"/>
              </a:solidFill>
            </a:endParaRPr>
          </a:p>
        </p:txBody>
      </p:sp>
      <p:sp>
        <p:nvSpPr>
          <p:cNvPr id="68" name="Textfeld 24"/>
          <p:cNvSpPr txBox="1"/>
          <p:nvPr/>
        </p:nvSpPr>
        <p:spPr>
          <a:xfrm>
            <a:off x="6497381" y="4961123"/>
            <a:ext cx="360000" cy="246217"/>
          </a:xfrm>
          <a:prstGeom prst="rect">
            <a:avLst/>
          </a:prstGeom>
          <a:solidFill>
            <a:srgbClr val="C00000"/>
          </a:solidFill>
          <a:effectLst/>
        </p:spPr>
        <p:txBody>
          <a:bodyPr wrap="square" lIns="91436" tIns="45718" rIns="91436" bIns="45718" rtlCol="0">
            <a:spAutoFit/>
          </a:bodyPr>
          <a:lstStyle/>
          <a:p>
            <a:pPr algn="ctr"/>
            <a:r>
              <a:rPr lang="de-DE" sz="1000" b="1" dirty="0">
                <a:solidFill>
                  <a:schemeClr val="bg1"/>
                </a:solidFill>
              </a:rPr>
              <a:t>7</a:t>
            </a:r>
          </a:p>
        </p:txBody>
      </p:sp>
      <p:sp>
        <p:nvSpPr>
          <p:cNvPr id="69" name="Textfeld 39"/>
          <p:cNvSpPr txBox="1"/>
          <p:nvPr/>
        </p:nvSpPr>
        <p:spPr>
          <a:xfrm>
            <a:off x="6497381" y="4641676"/>
            <a:ext cx="360000" cy="246217"/>
          </a:xfrm>
          <a:prstGeom prst="rect">
            <a:avLst/>
          </a:prstGeom>
          <a:solidFill>
            <a:srgbClr val="00B050"/>
          </a:solidFill>
          <a:effectLst/>
        </p:spPr>
        <p:txBody>
          <a:bodyPr wrap="square" lIns="91436" tIns="45718" rIns="91436" bIns="45718" rtlCol="0">
            <a:spAutoFit/>
          </a:bodyPr>
          <a:lstStyle/>
          <a:p>
            <a:pPr algn="ctr"/>
            <a:r>
              <a:rPr lang="de-DE" sz="1000" b="1" dirty="0">
                <a:solidFill>
                  <a:schemeClr val="bg1"/>
                </a:solidFill>
              </a:rPr>
              <a:t>72</a:t>
            </a:r>
          </a:p>
        </p:txBody>
      </p:sp>
      <p:sp>
        <p:nvSpPr>
          <p:cNvPr id="70" name="Textfeld 40"/>
          <p:cNvSpPr txBox="1"/>
          <p:nvPr/>
        </p:nvSpPr>
        <p:spPr>
          <a:xfrm>
            <a:off x="6497381" y="4322228"/>
            <a:ext cx="360000" cy="246217"/>
          </a:xfrm>
          <a:prstGeom prst="rect">
            <a:avLst/>
          </a:prstGeom>
          <a:solidFill>
            <a:schemeClr val="accent1">
              <a:lumMod val="75000"/>
            </a:schemeClr>
          </a:solidFill>
          <a:effectLst/>
        </p:spPr>
        <p:txBody>
          <a:bodyPr wrap="square" lIns="91436" tIns="45718" rIns="91436" bIns="45718" rtlCol="0">
            <a:spAutoFit/>
          </a:bodyPr>
          <a:lstStyle/>
          <a:p>
            <a:pPr algn="ctr"/>
            <a:r>
              <a:rPr lang="de-DE" sz="1000" b="1" dirty="0">
                <a:solidFill>
                  <a:schemeClr val="bg1"/>
                </a:solidFill>
              </a:rPr>
              <a:t>24</a:t>
            </a:r>
          </a:p>
        </p:txBody>
      </p:sp>
      <p:sp>
        <p:nvSpPr>
          <p:cNvPr id="71" name="Textfeld 41"/>
          <p:cNvSpPr txBox="1"/>
          <p:nvPr/>
        </p:nvSpPr>
        <p:spPr>
          <a:xfrm>
            <a:off x="6497381" y="4002780"/>
            <a:ext cx="360000" cy="246217"/>
          </a:xfrm>
          <a:prstGeom prst="rect">
            <a:avLst/>
          </a:prstGeom>
          <a:solidFill>
            <a:schemeClr val="accent2"/>
          </a:solidFill>
          <a:effectLst/>
        </p:spPr>
        <p:txBody>
          <a:bodyPr wrap="square" lIns="91436" tIns="45718" rIns="91436" bIns="45718" rtlCol="0">
            <a:spAutoFit/>
          </a:bodyPr>
          <a:lstStyle/>
          <a:p>
            <a:pPr algn="ctr"/>
            <a:r>
              <a:rPr lang="de-DE" sz="1000" b="1" dirty="0">
                <a:solidFill>
                  <a:schemeClr val="bg1"/>
                </a:solidFill>
              </a:rPr>
              <a:t>16</a:t>
            </a:r>
          </a:p>
        </p:txBody>
      </p:sp>
      <p:sp>
        <p:nvSpPr>
          <p:cNvPr id="73" name="Text Box 15"/>
          <p:cNvSpPr txBox="1">
            <a:spLocks noChangeArrowheads="1"/>
          </p:cNvSpPr>
          <p:nvPr/>
        </p:nvSpPr>
        <p:spPr bwMode="auto">
          <a:xfrm>
            <a:off x="2798567" y="1294130"/>
            <a:ext cx="1902021" cy="646327"/>
          </a:xfrm>
          <a:prstGeom prst="rect">
            <a:avLst/>
          </a:prstGeom>
          <a:solidFill>
            <a:srgbClr val="2B7299"/>
          </a:solidFill>
          <a:ln w="9525" algn="ctr">
            <a:noFill/>
            <a:miter lim="800000"/>
            <a:headEnd/>
            <a:tailEnd/>
          </a:ln>
        </p:spPr>
        <p:txBody>
          <a:bodyPr wrap="square" lIns="91436" tIns="45718" rIns="91436" bIns="45718">
            <a:spAutoFit/>
          </a:bodyPr>
          <a:lstStyle/>
          <a:p>
            <a:pPr algn="ctr"/>
            <a:r>
              <a:rPr lang="en-US" b="1" dirty="0">
                <a:solidFill>
                  <a:schemeClr val="bg1"/>
                </a:solidFill>
              </a:rPr>
              <a:t>2014 Total:</a:t>
            </a:r>
          </a:p>
          <a:p>
            <a:pPr algn="ctr"/>
            <a:r>
              <a:rPr lang="en-US" dirty="0" smtClean="0">
                <a:solidFill>
                  <a:schemeClr val="bg1"/>
                </a:solidFill>
              </a:rPr>
              <a:t>119 </a:t>
            </a:r>
            <a:r>
              <a:rPr lang="en-US" dirty="0">
                <a:solidFill>
                  <a:schemeClr val="bg1"/>
                </a:solidFill>
              </a:rPr>
              <a:t>Events </a:t>
            </a:r>
          </a:p>
        </p:txBody>
      </p:sp>
      <p:sp>
        <p:nvSpPr>
          <p:cNvPr id="26" name="Text Box 49"/>
          <p:cNvSpPr txBox="1">
            <a:spLocks noChangeArrowheads="1"/>
          </p:cNvSpPr>
          <p:nvPr/>
        </p:nvSpPr>
        <p:spPr bwMode="auto">
          <a:xfrm>
            <a:off x="140530" y="6250988"/>
            <a:ext cx="5942012" cy="123111"/>
          </a:xfrm>
          <a:prstGeom prst="rect">
            <a:avLst/>
          </a:prstGeom>
          <a:noFill/>
          <a:ln w="9525">
            <a:noFill/>
            <a:miter lim="800000"/>
            <a:headEnd/>
            <a:tailEnd/>
          </a:ln>
        </p:spPr>
        <p:txBody>
          <a:bodyPr wrap="square" lIns="0" tIns="0" rIns="0" bIns="0">
            <a:spAutoFit/>
          </a:bodyPr>
          <a:lstStyle/>
          <a:p>
            <a:pPr>
              <a:spcBef>
                <a:spcPct val="10000"/>
              </a:spcBef>
            </a:pPr>
            <a:r>
              <a:rPr lang="de-DE" sz="800" dirty="0">
                <a:solidFill>
                  <a:schemeClr val="accent4">
                    <a:lumMod val="75000"/>
                  </a:schemeClr>
                </a:solidFill>
              </a:rPr>
              <a:t>Source: Geo Risks Research, NatCatSERVICE</a:t>
            </a:r>
            <a:endParaRPr lang="en-US" sz="800" dirty="0">
              <a:solidFill>
                <a:schemeClr val="accent4">
                  <a:lumMod val="75000"/>
                </a:schemeClr>
              </a:solidFill>
            </a:endParaRPr>
          </a:p>
        </p:txBody>
      </p:sp>
      <p:sp>
        <p:nvSpPr>
          <p:cNvPr id="25" name="AutoShape 13"/>
          <p:cNvSpPr>
            <a:spLocks noChangeArrowheads="1"/>
          </p:cNvSpPr>
          <p:nvPr/>
        </p:nvSpPr>
        <p:spPr bwMode="blackWhite">
          <a:xfrm>
            <a:off x="832151" y="2225698"/>
            <a:ext cx="3691878" cy="1151620"/>
          </a:xfrm>
          <a:prstGeom prst="wedgeRectCallout">
            <a:avLst>
              <a:gd name="adj1" fmla="val 77457"/>
              <a:gd name="adj2" fmla="val 31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The number of loss events surged from 2006 – 2010, though insured losses remained elevated through 2012</a:t>
            </a:r>
            <a:endParaRPr lang="en-US" b="1" dirty="0">
              <a:solidFill>
                <a:schemeClr val="bg1"/>
              </a:solidFill>
            </a:endParaRPr>
          </a:p>
        </p:txBody>
      </p:sp>
      <p:sp>
        <p:nvSpPr>
          <p:cNvPr id="27" name="Text Box 15"/>
          <p:cNvSpPr txBox="1">
            <a:spLocks noChangeArrowheads="1"/>
          </p:cNvSpPr>
          <p:nvPr/>
        </p:nvSpPr>
        <p:spPr bwMode="auto">
          <a:xfrm>
            <a:off x="4953193" y="1273104"/>
            <a:ext cx="1902021" cy="646327"/>
          </a:xfrm>
          <a:prstGeom prst="rect">
            <a:avLst/>
          </a:prstGeom>
          <a:solidFill>
            <a:srgbClr val="C00000"/>
          </a:solidFill>
          <a:ln w="9525" algn="ctr">
            <a:noFill/>
            <a:miter lim="800000"/>
            <a:headEnd/>
            <a:tailEnd/>
          </a:ln>
        </p:spPr>
        <p:txBody>
          <a:bodyPr wrap="square" lIns="91436" tIns="45718" rIns="91436" bIns="45718">
            <a:spAutoFit/>
          </a:bodyPr>
          <a:lstStyle/>
          <a:p>
            <a:pPr algn="ctr"/>
            <a:r>
              <a:rPr lang="en-US" b="1" dirty="0" smtClean="0">
                <a:solidFill>
                  <a:schemeClr val="bg1"/>
                </a:solidFill>
              </a:rPr>
              <a:t>2015 First Half:</a:t>
            </a:r>
            <a:endParaRPr lang="en-US" b="1" dirty="0">
              <a:solidFill>
                <a:schemeClr val="bg1"/>
              </a:solidFill>
            </a:endParaRPr>
          </a:p>
          <a:p>
            <a:pPr algn="ctr"/>
            <a:r>
              <a:rPr lang="en-US" dirty="0" smtClean="0">
                <a:solidFill>
                  <a:schemeClr val="bg1"/>
                </a:solidFill>
              </a:rPr>
              <a:t>80 </a:t>
            </a:r>
            <a:r>
              <a:rPr lang="en-US" dirty="0">
                <a:solidFill>
                  <a:schemeClr val="bg1"/>
                </a:solidFill>
              </a:rPr>
              <a:t>Events </a:t>
            </a:r>
          </a:p>
        </p:txBody>
      </p:sp>
    </p:spTree>
    <p:custDataLst>
      <p:tags r:id="rId1"/>
    </p:custDataLst>
    <p:extLst>
      <p:ext uri="{BB962C8B-B14F-4D97-AF65-F5344CB8AC3E}">
        <p14:creationId xmlns:p14="http://schemas.microsoft.com/office/powerpoint/2010/main" val="19308282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25"/>
                                        </p:tgtEl>
                                        <p:attrNameLst>
                                          <p:attrName>style.visibility</p:attrName>
                                        </p:attrNameLst>
                                      </p:cBhvr>
                                      <p:to>
                                        <p:strVal val="visible"/>
                                      </p:to>
                                    </p:set>
                                    <p:animEffect transition="in" filter="wipe(right)">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el 26"/>
          <p:cNvSpPr>
            <a:spLocks noGrp="1"/>
          </p:cNvSpPr>
          <p:nvPr>
            <p:ph type="title"/>
          </p:nvPr>
        </p:nvSpPr>
        <p:spPr>
          <a:xfrm>
            <a:off x="148048" y="157352"/>
            <a:ext cx="8609510" cy="795370"/>
          </a:xfrm>
        </p:spPr>
        <p:txBody>
          <a:bodyPr/>
          <a:lstStyle/>
          <a:p>
            <a:pPr lvl="0"/>
            <a:r>
              <a:rPr lang="en-US" dirty="0">
                <a:ea typeface="Arial"/>
                <a:cs typeface="Times New Roman"/>
              </a:rPr>
              <a:t>Convective </a:t>
            </a:r>
            <a:r>
              <a:rPr lang="en-US" dirty="0" smtClean="0">
                <a:ea typeface="Arial"/>
                <a:cs typeface="Times New Roman"/>
              </a:rPr>
              <a:t>Loss Events </a:t>
            </a:r>
            <a:r>
              <a:rPr lang="en-US" dirty="0"/>
              <a:t>in the US</a:t>
            </a:r>
            <a:r>
              <a:rPr lang="de-DE" dirty="0">
                <a:solidFill>
                  <a:srgbClr val="FF00FF"/>
                </a:solidFill>
              </a:rPr>
              <a:t/>
            </a:r>
            <a:br>
              <a:rPr lang="de-DE" dirty="0">
                <a:solidFill>
                  <a:srgbClr val="FF00FF"/>
                </a:solidFill>
              </a:rPr>
            </a:br>
            <a:r>
              <a:rPr lang="de-DE" dirty="0"/>
              <a:t>O</a:t>
            </a:r>
            <a:r>
              <a:rPr lang="en-US" dirty="0" err="1"/>
              <a:t>verall</a:t>
            </a:r>
            <a:r>
              <a:rPr lang="en-US" dirty="0"/>
              <a:t> and insured </a:t>
            </a:r>
            <a:r>
              <a:rPr lang="en-US" dirty="0" smtClean="0"/>
              <a:t>losses, </a:t>
            </a:r>
            <a:r>
              <a:rPr lang="en-US" dirty="0"/>
              <a:t>1980 – 2014</a:t>
            </a:r>
            <a:endParaRPr lang="de-DE" dirty="0">
              <a:solidFill>
                <a:srgbClr val="4D4E53"/>
              </a:solidFill>
            </a:endParaRPr>
          </a:p>
        </p:txBody>
      </p:sp>
      <p:sp>
        <p:nvSpPr>
          <p:cNvPr id="14" name="TextBox 13"/>
          <p:cNvSpPr txBox="1"/>
          <p:nvPr/>
        </p:nvSpPr>
        <p:spPr>
          <a:xfrm>
            <a:off x="8364786" y="6354656"/>
            <a:ext cx="685800" cy="246217"/>
          </a:xfrm>
          <a:prstGeom prst="rect">
            <a:avLst/>
          </a:prstGeom>
          <a:noFill/>
        </p:spPr>
        <p:txBody>
          <a:bodyPr wrap="square" lIns="91436" tIns="45718" rIns="91436" bIns="45718" rtlCol="0" anchor="ctr">
            <a:spAutoFit/>
          </a:bodyPr>
          <a:lstStyle/>
          <a:p>
            <a:pPr algn="r"/>
            <a:fld id="{09D5B349-258F-4228-B765-8A08036DA0B9}" type="slidenum">
              <a:rPr lang="en-US" sz="1000">
                <a:solidFill>
                  <a:schemeClr val="accent4">
                    <a:lumMod val="75000"/>
                  </a:schemeClr>
                </a:solidFill>
              </a:rPr>
              <a:pPr algn="r"/>
              <a:t>136</a:t>
            </a:fld>
            <a:endParaRPr lang="en-US" sz="1000" dirty="0">
              <a:solidFill>
                <a:schemeClr val="accent4">
                  <a:lumMod val="75000"/>
                </a:schemeClr>
              </a:solidFill>
            </a:endParaRPr>
          </a:p>
        </p:txBody>
      </p:sp>
      <p:sp>
        <p:nvSpPr>
          <p:cNvPr id="44" name="Textfeld 9"/>
          <p:cNvSpPr txBox="1"/>
          <p:nvPr/>
        </p:nvSpPr>
        <p:spPr bwMode="auto">
          <a:xfrm>
            <a:off x="205030" y="1541657"/>
            <a:ext cx="1243011" cy="338550"/>
          </a:xfrm>
          <a:prstGeom prst="rect">
            <a:avLst/>
          </a:prstGeom>
          <a:noFill/>
          <a:ln w="9525">
            <a:noFill/>
            <a:miter lim="800000"/>
            <a:headEnd/>
            <a:tailEnd/>
          </a:ln>
        </p:spPr>
        <p:txBody>
          <a:bodyPr wrap="square" lIns="91436" tIns="45718" rIns="91436" bIns="45718" rtlCol="0">
            <a:spAutoFit/>
          </a:bodyPr>
          <a:lstStyle/>
          <a:p>
            <a:pPr algn="just" eaLnBrk="0" hangingPunct="0">
              <a:buClr>
                <a:srgbClr val="FF3300"/>
              </a:buClr>
            </a:pPr>
            <a:r>
              <a:rPr lang="de-DE" sz="1600" b="1" dirty="0" smtClean="0">
                <a:solidFill>
                  <a:srgbClr val="2B7299"/>
                </a:solidFill>
              </a:rPr>
              <a:t>$ Billions</a:t>
            </a:r>
            <a:endParaRPr lang="de-DE" sz="1600" b="1" dirty="0">
              <a:solidFill>
                <a:srgbClr val="2B7299"/>
              </a:solidFill>
            </a:endParaRPr>
          </a:p>
        </p:txBody>
      </p:sp>
      <p:sp>
        <p:nvSpPr>
          <p:cNvPr id="46" name="Text Box 34"/>
          <p:cNvSpPr txBox="1">
            <a:spLocks noChangeArrowheads="1"/>
          </p:cNvSpPr>
          <p:nvPr/>
        </p:nvSpPr>
        <p:spPr bwMode="auto">
          <a:xfrm>
            <a:off x="6474050" y="6167768"/>
            <a:ext cx="2102541" cy="553994"/>
          </a:xfrm>
          <a:prstGeom prst="rect">
            <a:avLst/>
          </a:prstGeom>
          <a:noFill/>
          <a:ln w="9525">
            <a:noFill/>
            <a:miter lim="800000"/>
            <a:headEnd/>
            <a:tailEnd/>
          </a:ln>
        </p:spPr>
        <p:txBody>
          <a:bodyPr wrap="square" lIns="91436" tIns="45718" rIns="91436" bIns="45718">
            <a:spAutoFit/>
          </a:bodyPr>
          <a:lstStyle/>
          <a:p>
            <a:pPr>
              <a:lnSpc>
                <a:spcPct val="100000"/>
              </a:lnSpc>
            </a:pPr>
            <a:r>
              <a:rPr lang="en-GB" sz="1000" b="1" dirty="0"/>
              <a:t>Analysis contains: </a:t>
            </a:r>
          </a:p>
          <a:p>
            <a:pPr>
              <a:lnSpc>
                <a:spcPct val="100000"/>
              </a:lnSpc>
            </a:pPr>
            <a:r>
              <a:rPr lang="en-GB" sz="1000" dirty="0"/>
              <a:t>severe storm, tornado, hail, flash flood and lightning</a:t>
            </a:r>
          </a:p>
        </p:txBody>
      </p:sp>
      <p:pic>
        <p:nvPicPr>
          <p:cNvPr id="19457" name="Picture 1"/>
          <p:cNvPicPr>
            <a:picLocks noChangeAspect="1" noChangeArrowheads="1"/>
          </p:cNvPicPr>
          <p:nvPr/>
        </p:nvPicPr>
        <p:blipFill>
          <a:blip r:embed="rId4" cstate="screen"/>
          <a:srcRect/>
          <a:stretch>
            <a:fillRect/>
          </a:stretch>
        </p:blipFill>
        <p:spPr bwMode="auto">
          <a:xfrm>
            <a:off x="82537" y="2075940"/>
            <a:ext cx="8249583" cy="4138405"/>
          </a:xfrm>
          <a:prstGeom prst="rect">
            <a:avLst/>
          </a:prstGeom>
          <a:noFill/>
          <a:ln w="9525">
            <a:noFill/>
            <a:miter lim="800000"/>
            <a:headEnd/>
            <a:tailEnd/>
          </a:ln>
          <a:effectLst/>
        </p:spPr>
      </p:pic>
      <p:sp>
        <p:nvSpPr>
          <p:cNvPr id="15" name="Textfeld 11"/>
          <p:cNvSpPr txBox="1"/>
          <p:nvPr/>
        </p:nvSpPr>
        <p:spPr>
          <a:xfrm>
            <a:off x="148048" y="6255573"/>
            <a:ext cx="2657329" cy="230828"/>
          </a:xfrm>
          <a:prstGeom prst="rect">
            <a:avLst/>
          </a:prstGeom>
          <a:noFill/>
          <a:effectLst/>
        </p:spPr>
        <p:txBody>
          <a:bodyPr wrap="square" lIns="91436" tIns="45718" rIns="91436" bIns="45718" rtlCol="0">
            <a:spAutoFit/>
          </a:bodyPr>
          <a:lstStyle/>
          <a:p>
            <a:r>
              <a:rPr lang="de-DE" sz="900" dirty="0"/>
              <a:t>*Losses adjusted to inflation based on </a:t>
            </a:r>
            <a:r>
              <a:rPr lang="de-DE" sz="900" dirty="0" smtClean="0"/>
              <a:t>CPI</a:t>
            </a:r>
            <a:endParaRPr lang="en-US" sz="900" dirty="0" err="1"/>
          </a:p>
        </p:txBody>
      </p:sp>
      <p:sp>
        <p:nvSpPr>
          <p:cNvPr id="22" name="Text Box 49"/>
          <p:cNvSpPr txBox="1">
            <a:spLocks noChangeArrowheads="1"/>
          </p:cNvSpPr>
          <p:nvPr/>
        </p:nvSpPr>
        <p:spPr bwMode="auto">
          <a:xfrm>
            <a:off x="205030" y="6539318"/>
            <a:ext cx="5942012" cy="123111"/>
          </a:xfrm>
          <a:prstGeom prst="rect">
            <a:avLst/>
          </a:prstGeom>
          <a:noFill/>
          <a:ln w="9525">
            <a:noFill/>
            <a:miter lim="800000"/>
            <a:headEnd/>
            <a:tailEnd/>
          </a:ln>
        </p:spPr>
        <p:txBody>
          <a:bodyPr wrap="square" lIns="0" tIns="0" rIns="0" bIns="0">
            <a:spAutoFit/>
          </a:bodyPr>
          <a:lstStyle/>
          <a:p>
            <a:pPr>
              <a:spcBef>
                <a:spcPct val="10000"/>
              </a:spcBef>
            </a:pPr>
            <a:r>
              <a:rPr lang="de-DE" sz="800" dirty="0">
                <a:solidFill>
                  <a:schemeClr val="accent4">
                    <a:lumMod val="75000"/>
                  </a:schemeClr>
                </a:solidFill>
              </a:rPr>
              <a:t>Source: Geo Risks Research, NatCatSERVICE</a:t>
            </a:r>
            <a:endParaRPr lang="en-US" sz="800" dirty="0">
              <a:solidFill>
                <a:schemeClr val="accent4">
                  <a:lumMod val="75000"/>
                </a:schemeClr>
              </a:solidFill>
            </a:endParaRPr>
          </a:p>
        </p:txBody>
      </p:sp>
      <p:grpSp>
        <p:nvGrpSpPr>
          <p:cNvPr id="23" name="Gruppieren 18"/>
          <p:cNvGrpSpPr>
            <a:grpSpLocks/>
          </p:cNvGrpSpPr>
          <p:nvPr/>
        </p:nvGrpSpPr>
        <p:grpSpPr bwMode="auto">
          <a:xfrm>
            <a:off x="6757995" y="1180123"/>
            <a:ext cx="1394267" cy="920325"/>
            <a:chOff x="1766028" y="5053062"/>
            <a:chExt cx="1011375" cy="923407"/>
          </a:xfrm>
        </p:grpSpPr>
        <p:sp>
          <p:nvSpPr>
            <p:cNvPr id="24" name="Textfeld 25"/>
            <p:cNvSpPr txBox="1">
              <a:spLocks noChangeArrowheads="1"/>
            </p:cNvSpPr>
            <p:nvPr/>
          </p:nvSpPr>
          <p:spPr bwMode="auto">
            <a:xfrm>
              <a:off x="1867866" y="5053062"/>
              <a:ext cx="909533" cy="401450"/>
            </a:xfrm>
            <a:prstGeom prst="rect">
              <a:avLst/>
            </a:prstGeom>
            <a:noFill/>
            <a:ln w="9525">
              <a:noFill/>
              <a:miter lim="800000"/>
              <a:headEnd/>
              <a:tailEnd/>
            </a:ln>
          </p:spPr>
          <p:txBody>
            <a:bodyPr wrap="none">
              <a:spAutoFit/>
            </a:bodyPr>
            <a:lstStyle/>
            <a:p>
              <a:r>
                <a:rPr lang="de-DE" sz="1000" b="1" dirty="0"/>
                <a:t>Overall </a:t>
              </a:r>
              <a:r>
                <a:rPr lang="de-DE" sz="1000" b="1" dirty="0" err="1"/>
                <a:t>losses</a:t>
              </a:r>
              <a:r>
                <a:rPr lang="de-DE" sz="1000" b="1" dirty="0"/>
                <a:t> </a:t>
              </a:r>
            </a:p>
            <a:p>
              <a:r>
                <a:rPr lang="de-DE" sz="1000" b="1" dirty="0"/>
                <a:t>(in 2014 values)*  </a:t>
              </a:r>
            </a:p>
          </p:txBody>
        </p:sp>
        <p:sp>
          <p:nvSpPr>
            <p:cNvPr id="25" name="Textfeld 26"/>
            <p:cNvSpPr txBox="1">
              <a:spLocks noChangeArrowheads="1"/>
            </p:cNvSpPr>
            <p:nvPr/>
          </p:nvSpPr>
          <p:spPr bwMode="auto">
            <a:xfrm>
              <a:off x="1867870" y="5531361"/>
              <a:ext cx="909533" cy="401450"/>
            </a:xfrm>
            <a:prstGeom prst="rect">
              <a:avLst/>
            </a:prstGeom>
            <a:noFill/>
            <a:ln w="9525">
              <a:noFill/>
              <a:miter lim="800000"/>
              <a:headEnd/>
              <a:tailEnd/>
            </a:ln>
          </p:spPr>
          <p:txBody>
            <a:bodyPr wrap="none">
              <a:spAutoFit/>
            </a:bodyPr>
            <a:lstStyle/>
            <a:p>
              <a:r>
                <a:rPr lang="de-DE" sz="1000" b="1" dirty="0" err="1"/>
                <a:t>Insured</a:t>
              </a:r>
              <a:r>
                <a:rPr lang="de-DE" sz="1000" b="1" dirty="0"/>
                <a:t> </a:t>
              </a:r>
              <a:r>
                <a:rPr lang="de-DE" sz="1000" b="1" dirty="0" err="1"/>
                <a:t>losses</a:t>
              </a:r>
              <a:r>
                <a:rPr lang="de-DE" sz="1000" b="1" dirty="0"/>
                <a:t> </a:t>
              </a:r>
            </a:p>
            <a:p>
              <a:r>
                <a:rPr lang="de-DE" sz="1000" b="1" dirty="0"/>
                <a:t>(in 2014 values)*  </a:t>
              </a:r>
            </a:p>
          </p:txBody>
        </p:sp>
        <p:sp>
          <p:nvSpPr>
            <p:cNvPr id="26" name="Rechteck 30"/>
            <p:cNvSpPr>
              <a:spLocks noChangeArrowheads="1"/>
            </p:cNvSpPr>
            <p:nvPr/>
          </p:nvSpPr>
          <p:spPr bwMode="auto">
            <a:xfrm>
              <a:off x="1766234" y="5121258"/>
              <a:ext cx="134883" cy="370569"/>
            </a:xfrm>
            <a:prstGeom prst="rect">
              <a:avLst/>
            </a:prstGeom>
            <a:solidFill>
              <a:srgbClr val="92D050"/>
            </a:solidFill>
            <a:ln w="9525" algn="ctr">
              <a:solidFill>
                <a:srgbClr val="4D4E53"/>
              </a:solidFill>
              <a:round/>
              <a:headEnd/>
              <a:tailEnd/>
            </a:ln>
          </p:spPr>
          <p:txBody>
            <a:bodyPr wrap="none">
              <a:spAutoFit/>
            </a:bodyPr>
            <a:lstStyle/>
            <a:p>
              <a:pPr marL="266687" indent="-265100"/>
              <a:endParaRPr lang="de-DE" dirty="0"/>
            </a:p>
          </p:txBody>
        </p:sp>
        <p:sp>
          <p:nvSpPr>
            <p:cNvPr id="27" name="Rechteck 31"/>
            <p:cNvSpPr>
              <a:spLocks noChangeArrowheads="1"/>
            </p:cNvSpPr>
            <p:nvPr/>
          </p:nvSpPr>
          <p:spPr bwMode="auto">
            <a:xfrm>
              <a:off x="1766028" y="5605900"/>
              <a:ext cx="92860" cy="370569"/>
            </a:xfrm>
            <a:prstGeom prst="rect">
              <a:avLst/>
            </a:prstGeom>
            <a:solidFill>
              <a:srgbClr val="002060"/>
            </a:solidFill>
            <a:ln w="9525" algn="ctr">
              <a:solidFill>
                <a:srgbClr val="4D4E53"/>
              </a:solidFill>
              <a:round/>
              <a:headEnd/>
              <a:tailEnd/>
            </a:ln>
          </p:spPr>
          <p:txBody>
            <a:bodyPr>
              <a:spAutoFit/>
            </a:bodyPr>
            <a:lstStyle/>
            <a:p>
              <a:pPr marL="266687" indent="-265100"/>
              <a:endParaRPr lang="de-DE" dirty="0"/>
            </a:p>
          </p:txBody>
        </p:sp>
      </p:grpSp>
      <p:sp>
        <p:nvSpPr>
          <p:cNvPr id="16" name="AutoShape 13"/>
          <p:cNvSpPr>
            <a:spLocks noChangeArrowheads="1"/>
          </p:cNvSpPr>
          <p:nvPr/>
        </p:nvSpPr>
        <p:spPr bwMode="blackWhite">
          <a:xfrm>
            <a:off x="2014539" y="1656826"/>
            <a:ext cx="3691878" cy="1712175"/>
          </a:xfrm>
          <a:prstGeom prst="wedgeRectCallout">
            <a:avLst>
              <a:gd name="adj1" fmla="val 90615"/>
              <a:gd name="adj2" fmla="val 8762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The period from 2008-2014 has been the most expensive on record for insured losses from “Convective Events” (severe thunderstorms, tornado, hail, lightning and flash flood)</a:t>
            </a:r>
            <a:endParaRPr lang="en-US" b="1" dirty="0">
              <a:solidFill>
                <a:schemeClr val="bg1"/>
              </a:solidFill>
            </a:endParaRPr>
          </a:p>
        </p:txBody>
      </p:sp>
      <p:sp>
        <p:nvSpPr>
          <p:cNvPr id="17" name="Text Box 15"/>
          <p:cNvSpPr txBox="1">
            <a:spLocks noChangeArrowheads="1"/>
          </p:cNvSpPr>
          <p:nvPr/>
        </p:nvSpPr>
        <p:spPr bwMode="auto">
          <a:xfrm>
            <a:off x="1059197" y="3568893"/>
            <a:ext cx="3095257" cy="923326"/>
          </a:xfrm>
          <a:prstGeom prst="rect">
            <a:avLst/>
          </a:prstGeom>
          <a:solidFill>
            <a:srgbClr val="C00000"/>
          </a:solidFill>
          <a:ln w="9525" algn="ctr">
            <a:noFill/>
            <a:miter lim="800000"/>
            <a:headEnd/>
            <a:tailEnd/>
          </a:ln>
        </p:spPr>
        <p:txBody>
          <a:bodyPr wrap="square" lIns="91436" tIns="45718" rIns="91436" bIns="45718">
            <a:spAutoFit/>
          </a:bodyPr>
          <a:lstStyle/>
          <a:p>
            <a:pPr algn="ctr"/>
            <a:r>
              <a:rPr lang="en-US" b="1" u="sng" dirty="0" smtClean="0">
                <a:solidFill>
                  <a:schemeClr val="bg1"/>
                </a:solidFill>
              </a:rPr>
              <a:t>2015 First Half</a:t>
            </a:r>
            <a:r>
              <a:rPr lang="en-US" b="1" dirty="0" smtClean="0">
                <a:solidFill>
                  <a:schemeClr val="bg1"/>
                </a:solidFill>
              </a:rPr>
              <a:t>:</a:t>
            </a:r>
            <a:endParaRPr lang="en-US" b="1" dirty="0">
              <a:solidFill>
                <a:schemeClr val="bg1"/>
              </a:solidFill>
            </a:endParaRPr>
          </a:p>
          <a:p>
            <a:pPr algn="ctr"/>
            <a:r>
              <a:rPr lang="en-US" dirty="0" smtClean="0">
                <a:solidFill>
                  <a:schemeClr val="bg1"/>
                </a:solidFill>
              </a:rPr>
              <a:t>$5.1 Billion Insured Losses</a:t>
            </a:r>
          </a:p>
          <a:p>
            <a:pPr algn="ctr"/>
            <a:r>
              <a:rPr lang="en-US" dirty="0" smtClean="0">
                <a:solidFill>
                  <a:schemeClr val="bg1"/>
                </a:solidFill>
              </a:rPr>
              <a:t>$7.0 Overall Losses</a:t>
            </a:r>
            <a:endParaRPr lang="en-US" dirty="0">
              <a:solidFill>
                <a:schemeClr val="bg1"/>
              </a:solidFill>
            </a:endParaRPr>
          </a:p>
        </p:txBody>
      </p:sp>
    </p:spTree>
    <p:custDataLst>
      <p:tags r:id="rId1"/>
    </p:custDataLst>
    <p:extLst>
      <p:ext uri="{BB962C8B-B14F-4D97-AF65-F5344CB8AC3E}">
        <p14:creationId xmlns:p14="http://schemas.microsoft.com/office/powerpoint/2010/main" val="2453469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96259"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B4FC32C-87B1-44C7-8DC7-77CCE9CCF57C}" type="slidenum">
              <a:rPr lang="en-US" sz="900">
                <a:solidFill>
                  <a:schemeClr val="bg1"/>
                </a:solidFill>
              </a:rPr>
              <a:pPr algn="r" eaLnBrk="0" hangingPunct="0">
                <a:lnSpc>
                  <a:spcPct val="85000"/>
                </a:lnSpc>
                <a:spcBef>
                  <a:spcPct val="20000"/>
                </a:spcBef>
              </a:pPr>
              <a:t>137</a:t>
            </a:fld>
            <a:endParaRPr lang="en-US" sz="900">
              <a:solidFill>
                <a:schemeClr val="bg1"/>
              </a:solidFill>
            </a:endParaRPr>
          </a:p>
        </p:txBody>
      </p:sp>
      <p:pic>
        <p:nvPicPr>
          <p:cNvPr id="96260"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24102" name="Rectangle 6"/>
          <p:cNvSpPr>
            <a:spLocks noChangeArrowheads="1"/>
          </p:cNvSpPr>
          <p:nvPr/>
        </p:nvSpPr>
        <p:spPr bwMode="blackWhite">
          <a:xfrm>
            <a:off x="609600" y="1971674"/>
            <a:ext cx="8239125" cy="223161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800" b="1" dirty="0" smtClean="0">
                <a:solidFill>
                  <a:srgbClr val="FFFFFF"/>
                </a:solidFill>
              </a:rPr>
              <a:t>Federal Disaster Declarations Patterns: 1953-2015</a:t>
            </a: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79649112-2361-4913-9798-B6AEBB59A8D4}" type="slidenum">
              <a:rPr lang="en-US" smtClean="0"/>
              <a:pPr>
                <a:defRPr/>
              </a:pPr>
              <a:t>137</a:t>
            </a:fld>
            <a:endParaRPr lang="en-US"/>
          </a:p>
        </p:txBody>
      </p:sp>
      <p:sp>
        <p:nvSpPr>
          <p:cNvPr id="10" name="Rectangle 8"/>
          <p:cNvSpPr>
            <a:spLocks noChangeArrowheads="1"/>
          </p:cNvSpPr>
          <p:nvPr/>
        </p:nvSpPr>
        <p:spPr bwMode="auto">
          <a:xfrm>
            <a:off x="576158" y="4499145"/>
            <a:ext cx="8008373" cy="1089529"/>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3600" b="1" dirty="0" smtClean="0">
                <a:solidFill>
                  <a:srgbClr val="225A7A"/>
                </a:solidFill>
              </a:rPr>
              <a:t>Disaster Declarations Set New Records in Recent Years</a:t>
            </a:r>
            <a:endParaRPr lang="en-US" sz="3600" b="1" dirty="0">
              <a:solidFill>
                <a:srgbClr val="225A7A"/>
              </a:solidFill>
              <a:latin typeface="Arial" charset="0"/>
              <a:cs typeface="Arial" charset="0"/>
            </a:endParaRPr>
          </a:p>
        </p:txBody>
      </p:sp>
    </p:spTree>
    <p:extLst>
      <p:ext uri="{BB962C8B-B14F-4D97-AF65-F5344CB8AC3E}">
        <p14:creationId xmlns:p14="http://schemas.microsoft.com/office/powerpoint/2010/main" val="3471832078"/>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a:xfrm>
            <a:off x="228600" y="90488"/>
            <a:ext cx="7400925" cy="860425"/>
          </a:xfrm>
        </p:spPr>
        <p:txBody>
          <a:bodyPr/>
          <a:lstStyle/>
          <a:p>
            <a:r>
              <a:rPr lang="en-US" dirty="0" smtClean="0"/>
              <a:t>Number of Federal Major Disaster Declarations, 1953-2015*</a:t>
            </a:r>
          </a:p>
        </p:txBody>
      </p:sp>
      <p:graphicFrame>
        <p:nvGraphicFramePr>
          <p:cNvPr id="34818" name="Object 3"/>
          <p:cNvGraphicFramePr>
            <a:graphicFrameLocks noGrp="1"/>
          </p:cNvGraphicFramePr>
          <p:nvPr>
            <p:ph idx="4294967295"/>
            <p:extLst/>
          </p:nvPr>
        </p:nvGraphicFramePr>
        <p:xfrm>
          <a:off x="207963" y="1300163"/>
          <a:ext cx="8559800" cy="4067175"/>
        </p:xfrm>
        <a:graphic>
          <a:graphicData uri="http://schemas.openxmlformats.org/presentationml/2006/ole">
            <mc:AlternateContent xmlns:mc="http://schemas.openxmlformats.org/markup-compatibility/2006">
              <mc:Choice xmlns:v="urn:schemas-microsoft-com:vml" Requires="v">
                <p:oleObj spid="_x0000_s28447789" name="Chart" r:id="rId4" imgW="8600977" imgH="4086121" progId="MSGraph.Chart.8">
                  <p:embed followColorScheme="full"/>
                </p:oleObj>
              </mc:Choice>
              <mc:Fallback>
                <p:oleObj name="Chart" r:id="rId4" imgW="8600977" imgH="4086121" progId="MSGraph.Chart.8">
                  <p:embed followColorScheme="full"/>
                  <p:pic>
                    <p:nvPicPr>
                      <p:cNvPr id="0" name=""/>
                      <p:cNvPicPr preferRelativeResize="0">
                        <a:picLocks noChangeArrowheads="1"/>
                      </p:cNvPicPr>
                      <p:nvPr/>
                    </p:nvPicPr>
                    <p:blipFill>
                      <a:blip r:embed="rId5"/>
                      <a:srcRect/>
                      <a:stretch>
                        <a:fillRect/>
                      </a:stretch>
                    </p:blipFill>
                    <p:spPr bwMode="gray">
                      <a:xfrm>
                        <a:off x="207963" y="1300163"/>
                        <a:ext cx="8559800" cy="4067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820" name="Rectangle 4"/>
          <p:cNvSpPr>
            <a:spLocks noChangeArrowheads="1"/>
          </p:cNvSpPr>
          <p:nvPr/>
        </p:nvSpPr>
        <p:spPr bwMode="auto">
          <a:xfrm>
            <a:off x="0" y="6113295"/>
            <a:ext cx="8214852" cy="798680"/>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
            </a:r>
            <a:br>
              <a:rPr lang="en-US" sz="1100" dirty="0">
                <a:solidFill>
                  <a:srgbClr val="000000"/>
                </a:solidFill>
                <a:latin typeface="Arial" charset="0"/>
                <a:cs typeface="Arial" charset="0"/>
              </a:rPr>
            </a:br>
            <a:endParaRPr lang="en-US" sz="1100" dirty="0">
              <a:solidFill>
                <a:srgbClr val="000000"/>
              </a:solidFill>
              <a:latin typeface="Arial" charset="0"/>
              <a:cs typeface="Arial" charset="0"/>
            </a:endParaRPr>
          </a:p>
          <a:p>
            <a:pPr algn="l"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*Through </a:t>
            </a:r>
            <a:r>
              <a:rPr lang="en-US" sz="1100" dirty="0" smtClean="0">
                <a:solidFill>
                  <a:srgbClr val="000000"/>
                </a:solidFill>
              </a:rPr>
              <a:t>October 3</a:t>
            </a:r>
            <a:r>
              <a:rPr lang="en-US" sz="1100" dirty="0" smtClean="0">
                <a:solidFill>
                  <a:srgbClr val="000000"/>
                </a:solidFill>
                <a:latin typeface="Arial" charset="0"/>
                <a:cs typeface="Arial" charset="0"/>
              </a:rPr>
              <a:t>, 2015.</a:t>
            </a:r>
            <a:endParaRPr lang="en-US" sz="1100" dirty="0">
              <a:solidFill>
                <a:srgbClr val="000000"/>
              </a:solidFill>
              <a:latin typeface="Arial" charset="0"/>
              <a:cs typeface="Arial" charset="0"/>
            </a:endParaRPr>
          </a:p>
          <a:p>
            <a:pPr algn="l" eaLnBrk="0" hangingPunct="0">
              <a:lnSpc>
                <a:spcPct val="85000"/>
              </a:lnSpc>
              <a:spcBef>
                <a:spcPct val="25000"/>
              </a:spcBef>
              <a:buClr>
                <a:srgbClr val="FF6801"/>
              </a:buClr>
            </a:pPr>
            <a:r>
              <a:rPr lang="en-US" sz="1100" dirty="0">
                <a:solidFill>
                  <a:srgbClr val="000000"/>
                </a:solidFill>
                <a:latin typeface="Arial" charset="0"/>
                <a:cs typeface="Arial" charset="0"/>
              </a:rPr>
              <a:t>Source: Federal Emergency Management </a:t>
            </a:r>
            <a:r>
              <a:rPr lang="en-US" sz="1100" dirty="0" smtClean="0">
                <a:solidFill>
                  <a:srgbClr val="000000"/>
                </a:solidFill>
              </a:rPr>
              <a:t>Administration; </a:t>
            </a:r>
            <a:r>
              <a:rPr lang="en-US" sz="1100" dirty="0" smtClean="0">
                <a:solidFill>
                  <a:srgbClr val="000000"/>
                </a:solidFill>
                <a:hlinkClick r:id="rId6"/>
              </a:rPr>
              <a:t>http://www.fema.gov/disasters</a:t>
            </a:r>
            <a:r>
              <a:rPr lang="en-US" sz="1100" dirty="0" smtClean="0">
                <a:solidFill>
                  <a:srgbClr val="000000"/>
                </a:solidFill>
              </a:rPr>
              <a:t>;  </a:t>
            </a:r>
            <a:r>
              <a:rPr lang="en-US" sz="1100" dirty="0">
                <a:solidFill>
                  <a:srgbClr val="000000"/>
                </a:solidFill>
                <a:latin typeface="Arial" charset="0"/>
                <a:cs typeface="Arial" charset="0"/>
              </a:rPr>
              <a:t>Insurance Information Institute.</a:t>
            </a:r>
          </a:p>
        </p:txBody>
      </p:sp>
      <p:sp>
        <p:nvSpPr>
          <p:cNvPr id="321541" name="Rectangle 5"/>
          <p:cNvSpPr>
            <a:spLocks noChangeArrowheads="1"/>
          </p:cNvSpPr>
          <p:nvPr/>
        </p:nvSpPr>
        <p:spPr bwMode="blackWhite">
          <a:xfrm>
            <a:off x="353960" y="5592812"/>
            <a:ext cx="8604352" cy="6096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FFFFFF"/>
                </a:solidFill>
                <a:latin typeface="Arial" charset="0"/>
                <a:cs typeface="Arial" charset="0"/>
              </a:rPr>
              <a:t>The Number of Federal Disaster Declarations Is </a:t>
            </a:r>
            <a:r>
              <a:rPr lang="en-US" b="1" dirty="0" smtClean="0">
                <a:solidFill>
                  <a:srgbClr val="FFFFFF"/>
                </a:solidFill>
                <a:latin typeface="Arial" charset="0"/>
                <a:cs typeface="Arial" charset="0"/>
              </a:rPr>
              <a:t>Generally Rising and Set New Records in 2010 </a:t>
            </a:r>
            <a:r>
              <a:rPr lang="en-US" b="1" i="1" dirty="0" smtClean="0">
                <a:solidFill>
                  <a:srgbClr val="FFFFFF"/>
                </a:solidFill>
                <a:latin typeface="Arial" charset="0"/>
                <a:cs typeface="Arial" charset="0"/>
              </a:rPr>
              <a:t>and</a:t>
            </a:r>
            <a:r>
              <a:rPr lang="en-US" b="1" dirty="0" smtClean="0">
                <a:solidFill>
                  <a:srgbClr val="FFFFFF"/>
                </a:solidFill>
                <a:latin typeface="Arial" charset="0"/>
                <a:cs typeface="Arial" charset="0"/>
              </a:rPr>
              <a:t> 2011</a:t>
            </a:r>
            <a:r>
              <a:rPr lang="en-US" b="1" dirty="0" smtClean="0">
                <a:solidFill>
                  <a:srgbClr val="FFFFFF"/>
                </a:solidFill>
              </a:rPr>
              <a:t> Before Dropping in 2012-2014</a:t>
            </a:r>
            <a:endParaRPr lang="en-US" b="1" dirty="0">
              <a:solidFill>
                <a:srgbClr val="FFFFFF"/>
              </a:solidFill>
              <a:latin typeface="Arial" charset="0"/>
              <a:cs typeface="Arial" charset="0"/>
            </a:endParaRPr>
          </a:p>
        </p:txBody>
      </p:sp>
      <p:sp>
        <p:nvSpPr>
          <p:cNvPr id="7" name="AutoShape 7"/>
          <p:cNvSpPr>
            <a:spLocks noChangeArrowheads="1"/>
          </p:cNvSpPr>
          <p:nvPr/>
        </p:nvSpPr>
        <p:spPr bwMode="blackWhite">
          <a:xfrm>
            <a:off x="3529269" y="1191582"/>
            <a:ext cx="3667944" cy="1256651"/>
          </a:xfrm>
          <a:prstGeom prst="wedgeRectCallout">
            <a:avLst>
              <a:gd name="adj1" fmla="val 72007"/>
              <a:gd name="adj2" fmla="val 23721"/>
            </a:avLst>
          </a:prstGeom>
          <a:gradFill rotWithShape="1">
            <a:gsLst>
              <a:gs pos="0">
                <a:schemeClr val="tx2">
                  <a:alpha val="42000"/>
                </a:schemeClr>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charset="0"/>
                <a:cs typeface="Arial" charset="0"/>
              </a:rPr>
              <a:t>The number of federal disaster declarations </a:t>
            </a:r>
            <a:r>
              <a:rPr lang="en-US" b="1" dirty="0" smtClean="0">
                <a:solidFill>
                  <a:srgbClr val="FFFFFF"/>
                </a:solidFill>
                <a:latin typeface="Arial" charset="0"/>
                <a:cs typeface="Arial" charset="0"/>
              </a:rPr>
              <a:t>set a </a:t>
            </a:r>
            <a:r>
              <a:rPr lang="en-US" b="1" dirty="0">
                <a:solidFill>
                  <a:srgbClr val="FFFFFF"/>
                </a:solidFill>
                <a:latin typeface="Arial" charset="0"/>
                <a:cs typeface="Arial" charset="0"/>
              </a:rPr>
              <a:t>new record in 2011, </a:t>
            </a:r>
            <a:r>
              <a:rPr lang="en-US" b="1" dirty="0" smtClean="0">
                <a:solidFill>
                  <a:srgbClr val="FFFFFF"/>
                </a:solidFill>
                <a:latin typeface="Arial" charset="0"/>
                <a:cs typeface="Arial" charset="0"/>
              </a:rPr>
              <a:t>with 99, shattering 2010’s record 81 declarations.</a:t>
            </a:r>
            <a:endParaRPr lang="en-US" b="1" dirty="0">
              <a:solidFill>
                <a:srgbClr val="FFFFFF"/>
              </a:solidFill>
              <a:latin typeface="Arial" charset="0"/>
              <a:cs typeface="Arial" charset="0"/>
            </a:endParaRPr>
          </a:p>
        </p:txBody>
      </p:sp>
      <p:cxnSp>
        <p:nvCxnSpPr>
          <p:cNvPr id="9" name="Straight Connector 8"/>
          <p:cNvCxnSpPr/>
          <p:nvPr/>
        </p:nvCxnSpPr>
        <p:spPr>
          <a:xfrm flipV="1">
            <a:off x="725488" y="3978840"/>
            <a:ext cx="8081962" cy="41275"/>
          </a:xfrm>
          <a:prstGeom prst="line">
            <a:avLst/>
          </a:prstGeom>
          <a:ln w="25400">
            <a:solidFill>
              <a:srgbClr val="C000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1" name="AutoShape 7"/>
          <p:cNvSpPr>
            <a:spLocks noChangeArrowheads="1"/>
          </p:cNvSpPr>
          <p:nvPr/>
        </p:nvSpPr>
        <p:spPr bwMode="blackWhite">
          <a:xfrm>
            <a:off x="880190" y="1209675"/>
            <a:ext cx="2218610" cy="1924050"/>
          </a:xfrm>
          <a:prstGeom prst="wedgeRectCallout">
            <a:avLst>
              <a:gd name="adj1" fmla="val -27185"/>
              <a:gd name="adj2" fmla="val 9288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There have been </a:t>
            </a:r>
            <a:r>
              <a:rPr lang="en-US" sz="1400" b="1" dirty="0" smtClean="0">
                <a:solidFill>
                  <a:srgbClr val="FFFFFF"/>
                </a:solidFill>
                <a:latin typeface="Arial" charset="0"/>
                <a:cs typeface="Arial" charset="0"/>
              </a:rPr>
              <a:t>2,239 </a:t>
            </a:r>
            <a:r>
              <a:rPr lang="en-US" sz="1400" b="1" dirty="0">
                <a:solidFill>
                  <a:srgbClr val="FFFFFF"/>
                </a:solidFill>
                <a:latin typeface="Arial" charset="0"/>
                <a:cs typeface="Arial" charset="0"/>
              </a:rPr>
              <a:t>federal disaster declarations since 1953.  The average number of declarations per year is </a:t>
            </a:r>
            <a:r>
              <a:rPr lang="en-US" sz="1400" b="1" dirty="0" smtClean="0">
                <a:solidFill>
                  <a:srgbClr val="FFFFFF"/>
                </a:solidFill>
                <a:latin typeface="Arial" charset="0"/>
                <a:cs typeface="Arial" charset="0"/>
              </a:rPr>
              <a:t>36 </a:t>
            </a:r>
            <a:r>
              <a:rPr lang="en-US" sz="1400" b="1" dirty="0">
                <a:solidFill>
                  <a:srgbClr val="FFFFFF"/>
                </a:solidFill>
                <a:latin typeface="Arial" charset="0"/>
                <a:cs typeface="Arial" charset="0"/>
              </a:rPr>
              <a:t>from </a:t>
            </a:r>
            <a:r>
              <a:rPr lang="en-US" sz="1400" b="1" dirty="0" smtClean="0">
                <a:solidFill>
                  <a:srgbClr val="FFFFFF"/>
                </a:solidFill>
                <a:latin typeface="Arial" charset="0"/>
                <a:cs typeface="Arial" charset="0"/>
              </a:rPr>
              <a:t>1953-2014, </a:t>
            </a:r>
            <a:r>
              <a:rPr lang="en-US" sz="1400" b="1" dirty="0">
                <a:solidFill>
                  <a:srgbClr val="FFFFFF"/>
                </a:solidFill>
                <a:latin typeface="Arial" charset="0"/>
                <a:cs typeface="Arial" charset="0"/>
              </a:rPr>
              <a:t>though </a:t>
            </a:r>
            <a:r>
              <a:rPr lang="en-US" sz="1400" b="1" dirty="0" smtClean="0">
                <a:solidFill>
                  <a:srgbClr val="FFFFFF"/>
                </a:solidFill>
                <a:latin typeface="Arial" charset="0"/>
                <a:cs typeface="Arial" charset="0"/>
              </a:rPr>
              <a:t>there haven’t been that few </a:t>
            </a:r>
            <a:r>
              <a:rPr lang="en-US" sz="1400" b="1" dirty="0">
                <a:solidFill>
                  <a:srgbClr val="FFFFFF"/>
                </a:solidFill>
                <a:latin typeface="Arial" charset="0"/>
                <a:cs typeface="Arial" charset="0"/>
              </a:rPr>
              <a:t>recorded since 1995.</a:t>
            </a:r>
          </a:p>
        </p:txBody>
      </p:sp>
      <p:sp>
        <p:nvSpPr>
          <p:cNvPr id="10" name="AutoShape 7"/>
          <p:cNvSpPr>
            <a:spLocks noChangeArrowheads="1"/>
          </p:cNvSpPr>
          <p:nvPr/>
        </p:nvSpPr>
        <p:spPr bwMode="blackWhite">
          <a:xfrm>
            <a:off x="5561349" y="4245590"/>
            <a:ext cx="2685175" cy="687938"/>
          </a:xfrm>
          <a:prstGeom prst="wedgeRectCallout">
            <a:avLst>
              <a:gd name="adj1" fmla="val 62082"/>
              <a:gd name="adj2" fmla="val 21548"/>
            </a:avLst>
          </a:prstGeom>
          <a:gradFill rotWithShape="1">
            <a:gsLst>
              <a:gs pos="0">
                <a:schemeClr val="tx2"/>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36 </a:t>
            </a:r>
            <a:r>
              <a:rPr lang="en-US" sz="1600" b="1" dirty="0" smtClean="0">
                <a:solidFill>
                  <a:srgbClr val="FFFFFF"/>
                </a:solidFill>
                <a:latin typeface="Arial" charset="0"/>
                <a:cs typeface="Arial" charset="0"/>
              </a:rPr>
              <a:t>federal disasters </a:t>
            </a:r>
            <a:r>
              <a:rPr lang="en-US" sz="1600" b="1" dirty="0" smtClean="0">
                <a:solidFill>
                  <a:srgbClr val="FFFFFF"/>
                </a:solidFill>
              </a:rPr>
              <a:t>have</a:t>
            </a:r>
            <a:r>
              <a:rPr lang="en-US" sz="1600" b="1" dirty="0" smtClean="0">
                <a:solidFill>
                  <a:srgbClr val="FFFFFF"/>
                </a:solidFill>
                <a:latin typeface="Arial" charset="0"/>
                <a:cs typeface="Arial" charset="0"/>
              </a:rPr>
              <a:t> declared so far </a:t>
            </a:r>
            <a:r>
              <a:rPr lang="en-US" sz="1600" b="1" dirty="0" smtClean="0">
                <a:solidFill>
                  <a:srgbClr val="FFFFFF"/>
                </a:solidFill>
              </a:rPr>
              <a:t>i</a:t>
            </a:r>
            <a:r>
              <a:rPr lang="en-US" sz="1600" b="1" dirty="0" smtClean="0">
                <a:solidFill>
                  <a:srgbClr val="FFFFFF"/>
                </a:solidFill>
                <a:latin typeface="Arial" charset="0"/>
                <a:cs typeface="Arial" charset="0"/>
              </a:rPr>
              <a:t>n 2015*</a:t>
            </a:r>
            <a:endParaRPr lang="en-US" sz="1600" b="1" dirty="0">
              <a:solidFill>
                <a:srgbClr val="FFFFFF"/>
              </a:solidFill>
              <a:latin typeface="Arial" charset="0"/>
              <a:cs typeface="Arial" charset="0"/>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103D1549-189B-430A-BC2E-B6FA9183E25C}" type="slidenum">
              <a:rPr lang="en-US" smtClean="0"/>
              <a:pPr>
                <a:defRPr/>
              </a:pPr>
              <a:t>138</a:t>
            </a:fld>
            <a:endParaRPr lang="en-US"/>
          </a:p>
        </p:txBody>
      </p:sp>
    </p:spTree>
    <p:extLst>
      <p:ext uri="{BB962C8B-B14F-4D97-AF65-F5344CB8AC3E}">
        <p14:creationId xmlns:p14="http://schemas.microsoft.com/office/powerpoint/2010/main" val="29326527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321541"/>
                                        </p:tgtEl>
                                        <p:attrNameLst>
                                          <p:attrName>style.visibility</p:attrName>
                                        </p:attrNameLst>
                                      </p:cBhvr>
                                      <p:to>
                                        <p:strVal val="visible"/>
                                      </p:to>
                                    </p:set>
                                    <p:anim calcmode="lin" valueType="num">
                                      <p:cBhvr>
                                        <p:cTn id="7" dur="500" fill="hold"/>
                                        <p:tgtEl>
                                          <p:spTgt spid="321541"/>
                                        </p:tgtEl>
                                        <p:attrNameLst>
                                          <p:attrName>ppt_w</p:attrName>
                                        </p:attrNameLst>
                                      </p:cBhvr>
                                      <p:tavLst>
                                        <p:tav tm="0">
                                          <p:val>
                                            <p:fltVal val="0"/>
                                          </p:val>
                                        </p:tav>
                                        <p:tav tm="100000">
                                          <p:val>
                                            <p:strVal val="#ppt_w"/>
                                          </p:val>
                                        </p:tav>
                                      </p:tavLst>
                                    </p:anim>
                                    <p:anim calcmode="lin" valueType="num">
                                      <p:cBhvr>
                                        <p:cTn id="8" dur="500" fill="hold"/>
                                        <p:tgtEl>
                                          <p:spTgt spid="321541"/>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4" fill="hold" grpId="0" nodeType="afterEffect">
                                  <p:stCondLst>
                                    <p:cond delay="70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par>
                          <p:cTn id="13" fill="hold">
                            <p:stCondLst>
                              <p:cond delay="2400"/>
                            </p:stCondLst>
                            <p:childTnLst>
                              <p:par>
                                <p:cTn id="14" presetID="22" presetClass="entr" presetSubtype="2" fill="hold" grpId="0" nodeType="afterEffect">
                                  <p:stCondLst>
                                    <p:cond delay="70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par>
                          <p:cTn id="17" fill="hold">
                            <p:stCondLst>
                              <p:cond delay="3600"/>
                            </p:stCondLst>
                            <p:childTnLst>
                              <p:par>
                                <p:cTn id="18" presetID="22" presetClass="entr" presetSubtype="4" fill="hold" grpId="0" nodeType="afterEffect">
                                  <p:stCondLst>
                                    <p:cond delay="70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41" grpId="0" animBg="1"/>
      <p:bldP spid="7" grpId="0" animBg="1"/>
      <p:bldP spid="11" grpId="0" animBg="1"/>
      <p:bldP spid="10" grpId="0" animBg="1"/>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p:txBody>
          <a:bodyPr/>
          <a:lstStyle/>
          <a:p>
            <a:pPr>
              <a:defRPr/>
            </a:pPr>
            <a:fld id="{2FED0B32-072D-409A-B530-B21CB09A71EC}" type="slidenum">
              <a:rPr lang="en-US" smtClean="0">
                <a:solidFill>
                  <a:srgbClr val="000000"/>
                </a:solidFill>
              </a:rPr>
              <a:pPr>
                <a:defRPr/>
              </a:pPr>
              <a:t>139</a:t>
            </a:fld>
            <a:endParaRPr lang="en-US" smtClean="0">
              <a:solidFill>
                <a:srgbClr val="000000"/>
              </a:solidFill>
            </a:endParaRPr>
          </a:p>
        </p:txBody>
      </p:sp>
      <p:sp>
        <p:nvSpPr>
          <p:cNvPr id="35844" name="Rectangle 2"/>
          <p:cNvSpPr>
            <a:spLocks noGrp="1" noChangeArrowheads="1"/>
          </p:cNvSpPr>
          <p:nvPr>
            <p:ph type="title" idx="4294967295"/>
          </p:nvPr>
        </p:nvSpPr>
        <p:spPr>
          <a:xfrm>
            <a:off x="152400" y="-123825"/>
            <a:ext cx="8686801" cy="1143000"/>
          </a:xfrm>
        </p:spPr>
        <p:txBody>
          <a:bodyPr lIns="92075" tIns="46038" rIns="92075" bIns="46038" anchor="b"/>
          <a:lstStyle/>
          <a:p>
            <a:r>
              <a:rPr lang="en-US" dirty="0" smtClean="0"/>
              <a:t>Federal Disasters Declarations by State, </a:t>
            </a:r>
            <a:br>
              <a:rPr lang="en-US" dirty="0" smtClean="0"/>
            </a:br>
            <a:r>
              <a:rPr lang="en-US" dirty="0" smtClean="0"/>
              <a:t>1953 – 2015: Highest 25 States*</a:t>
            </a:r>
          </a:p>
        </p:txBody>
      </p:sp>
      <p:graphicFrame>
        <p:nvGraphicFramePr>
          <p:cNvPr id="35842" name="Object 3"/>
          <p:cNvGraphicFramePr>
            <a:graphicFrameLocks noGrp="1" noChangeAspect="1"/>
          </p:cNvGraphicFramePr>
          <p:nvPr>
            <p:ph idx="4294967295"/>
            <p:extLst>
              <p:ext uri="{D42A27DB-BD31-4B8C-83A1-F6EECF244321}">
                <p14:modId xmlns:p14="http://schemas.microsoft.com/office/powerpoint/2010/main" val="2932696239"/>
              </p:ext>
            </p:extLst>
          </p:nvPr>
        </p:nvGraphicFramePr>
        <p:xfrm>
          <a:off x="0" y="1704975"/>
          <a:ext cx="9055100" cy="4692650"/>
        </p:xfrm>
        <a:graphic>
          <a:graphicData uri="http://schemas.openxmlformats.org/presentationml/2006/ole">
            <mc:AlternateContent xmlns:mc="http://schemas.openxmlformats.org/markup-compatibility/2006">
              <mc:Choice xmlns:v="urn:schemas-microsoft-com:vml" Requires="v">
                <p:oleObj spid="_x0000_s28204311" name="Chart" r:id="rId4" imgW="8839408" imgH="4581560" progId="MSGraph.Chart.8">
                  <p:embed followColorScheme="full"/>
                </p:oleObj>
              </mc:Choice>
              <mc:Fallback>
                <p:oleObj name="Chart" r:id="rId4" imgW="8839408" imgH="4581560" progId="MSGraph.Chart.8">
                  <p:embed followColorScheme="full"/>
                  <p:pic>
                    <p:nvPicPr>
                      <p:cNvPr id="0" name=""/>
                      <p:cNvPicPr>
                        <a:picLocks noChangeAspect="1" noChangeArrowheads="1"/>
                      </p:cNvPicPr>
                      <p:nvPr/>
                    </p:nvPicPr>
                    <p:blipFill>
                      <a:blip r:embed="rId5"/>
                      <a:srcRect/>
                      <a:stretch>
                        <a:fillRect/>
                      </a:stretch>
                    </p:blipFill>
                    <p:spPr bwMode="auto">
                      <a:xfrm>
                        <a:off x="0" y="1704975"/>
                        <a:ext cx="9055100" cy="4692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AutoShape 7"/>
          <p:cNvSpPr>
            <a:spLocks noChangeArrowheads="1"/>
          </p:cNvSpPr>
          <p:nvPr/>
        </p:nvSpPr>
        <p:spPr bwMode="blackWhite">
          <a:xfrm>
            <a:off x="3348318" y="1284453"/>
            <a:ext cx="3366807" cy="1608697"/>
          </a:xfrm>
          <a:prstGeom prst="wedgeRectCallout">
            <a:avLst>
              <a:gd name="adj1" fmla="val -44065"/>
              <a:gd name="adj2" fmla="val 7227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charset="0"/>
                <a:cs typeface="Arial" charset="0"/>
              </a:rPr>
              <a:t>Over the </a:t>
            </a:r>
            <a:r>
              <a:rPr lang="en-US" b="1" dirty="0" smtClean="0">
                <a:solidFill>
                  <a:srgbClr val="FFFFFF"/>
                </a:solidFill>
                <a:latin typeface="Arial" charset="0"/>
                <a:cs typeface="Arial" charset="0"/>
              </a:rPr>
              <a:t>past 60 years, </a:t>
            </a:r>
            <a:r>
              <a:rPr lang="en-US" b="1" dirty="0" smtClean="0">
                <a:solidFill>
                  <a:srgbClr val="FFFFFF"/>
                </a:solidFill>
              </a:rPr>
              <a:t>Alabama</a:t>
            </a:r>
            <a:r>
              <a:rPr lang="en-US" b="1" dirty="0" smtClean="0">
                <a:solidFill>
                  <a:srgbClr val="FFFFFF"/>
                </a:solidFill>
                <a:latin typeface="Arial" charset="0"/>
                <a:cs typeface="Arial" charset="0"/>
              </a:rPr>
              <a:t> has had the 8</a:t>
            </a:r>
            <a:r>
              <a:rPr lang="en-US" b="1" baseline="30000" dirty="0" smtClean="0">
                <a:solidFill>
                  <a:srgbClr val="FFFFFF"/>
                </a:solidFill>
                <a:latin typeface="Arial" charset="0"/>
                <a:cs typeface="Arial" charset="0"/>
              </a:rPr>
              <a:t>th</a:t>
            </a:r>
            <a:r>
              <a:rPr lang="en-US" b="1" dirty="0" smtClean="0">
                <a:solidFill>
                  <a:srgbClr val="FFFFFF"/>
                </a:solidFill>
                <a:latin typeface="Arial" charset="0"/>
                <a:cs typeface="Arial" charset="0"/>
              </a:rPr>
              <a:t> highest </a:t>
            </a:r>
            <a:r>
              <a:rPr lang="en-US" b="1" dirty="0">
                <a:solidFill>
                  <a:srgbClr val="FFFFFF"/>
                </a:solidFill>
                <a:latin typeface="Arial" charset="0"/>
                <a:cs typeface="Arial" charset="0"/>
              </a:rPr>
              <a:t>number of Federal Disaster </a:t>
            </a:r>
            <a:r>
              <a:rPr lang="en-US" b="1" dirty="0" smtClean="0">
                <a:solidFill>
                  <a:srgbClr val="FFFFFF"/>
                </a:solidFill>
                <a:latin typeface="Arial" charset="0"/>
                <a:cs typeface="Arial" charset="0"/>
              </a:rPr>
              <a:t>Declarations</a:t>
            </a:r>
            <a:endParaRPr lang="en-US" b="1" dirty="0">
              <a:solidFill>
                <a:srgbClr val="FFFFFF"/>
              </a:solidFill>
              <a:latin typeface="Arial" charset="0"/>
              <a:cs typeface="Arial" charset="0"/>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Text Box 4"/>
          <p:cNvSpPr txBox="1">
            <a:spLocks noChangeArrowheads="1"/>
          </p:cNvSpPr>
          <p:nvPr/>
        </p:nvSpPr>
        <p:spPr bwMode="auto">
          <a:xfrm>
            <a:off x="100106" y="6400556"/>
            <a:ext cx="9017000" cy="417103"/>
          </a:xfrm>
          <a:prstGeom prst="rect">
            <a:avLst/>
          </a:prstGeom>
          <a:noFill/>
          <a:ln w="9525">
            <a:noFill/>
            <a:miter lim="800000"/>
            <a:headEnd/>
            <a:tailEnd/>
          </a:ln>
        </p:spPr>
        <p:txBody>
          <a:bodyPr lIns="92075" tIns="46038" rIns="92075" bIns="46038">
            <a:spAutoFit/>
          </a:bodyPr>
          <a:lstStyle/>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*Through </a:t>
            </a:r>
            <a:r>
              <a:rPr lang="en-US" sz="1100" dirty="0" smtClean="0">
                <a:solidFill>
                  <a:srgbClr val="000000"/>
                </a:solidFill>
              </a:rPr>
              <a:t>Oct. 3, 2015</a:t>
            </a:r>
            <a:r>
              <a:rPr lang="en-US" sz="1100" dirty="0" smtClean="0">
                <a:solidFill>
                  <a:srgbClr val="000000"/>
                </a:solidFill>
                <a:latin typeface="Arial" charset="0"/>
                <a:cs typeface="Arial" charset="0"/>
              </a:rPr>
              <a:t>. Includes Puerto Rico and the District of Columbia.</a:t>
            </a:r>
          </a:p>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Source</a:t>
            </a: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FEMA: </a:t>
            </a:r>
            <a:r>
              <a:rPr lang="en-US" sz="1100" dirty="0" smtClean="0">
                <a:solidFill>
                  <a:srgbClr val="000000"/>
                </a:solidFill>
                <a:latin typeface="Arial" charset="0"/>
                <a:cs typeface="Arial" charset="0"/>
                <a:hlinkClick r:id="rId6"/>
              </a:rPr>
              <a:t>http://www.fema.gov/news/disaster_totals_annual.fema</a:t>
            </a:r>
            <a:r>
              <a:rPr lang="en-US" sz="1100" dirty="0" smtClean="0">
                <a:solidFill>
                  <a:srgbClr val="000000"/>
                </a:solidFill>
                <a:latin typeface="Arial" charset="0"/>
                <a:cs typeface="Arial" charset="0"/>
              </a:rPr>
              <a:t>; Insurance Information Institute.</a:t>
            </a:r>
            <a:r>
              <a:rPr lang="en-US" sz="1100" dirty="0">
                <a:solidFill>
                  <a:srgbClr val="000000"/>
                </a:solidFill>
                <a:latin typeface="Arial" charset="0"/>
                <a:cs typeface="Arial" charset="0"/>
              </a:rPr>
              <a:t>		</a:t>
            </a:r>
          </a:p>
        </p:txBody>
      </p:sp>
    </p:spTree>
    <p:extLst>
      <p:ext uri="{BB962C8B-B14F-4D97-AF65-F5344CB8AC3E}">
        <p14:creationId xmlns:p14="http://schemas.microsoft.com/office/powerpoint/2010/main" val="35331946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9D5646EB-362A-483F-BF88-F05F54F12F08}" type="slidenum">
              <a:rPr lang="en-US" smtClean="0"/>
              <a:pPr/>
              <a:t>14</a:t>
            </a:fld>
            <a:endParaRPr lang="en-US" smtClean="0"/>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2600" dirty="0" smtClean="0"/>
              <a:t>RNW All Lines by State, 2004-2013 Average:</a:t>
            </a:r>
            <a:br>
              <a:rPr lang="en-US" sz="2600" dirty="0" smtClean="0"/>
            </a:br>
            <a:r>
              <a:rPr lang="en-US" sz="2600" dirty="0" smtClean="0"/>
              <a:t>Highest 25 States</a:t>
            </a:r>
          </a:p>
        </p:txBody>
      </p:sp>
      <p:graphicFrame>
        <p:nvGraphicFramePr>
          <p:cNvPr id="1026" name="Object 3"/>
          <p:cNvGraphicFramePr>
            <a:graphicFrameLocks noGrp="1" noChangeAspect="1"/>
          </p:cNvGraphicFramePr>
          <p:nvPr>
            <p:ph idx="4294967295"/>
            <p:extLst>
              <p:ext uri="{D42A27DB-BD31-4B8C-83A1-F6EECF244321}">
                <p14:modId xmlns:p14="http://schemas.microsoft.com/office/powerpoint/2010/main" val="1599941979"/>
              </p:ext>
            </p:extLst>
          </p:nvPr>
        </p:nvGraphicFramePr>
        <p:xfrm>
          <a:off x="1588" y="1541463"/>
          <a:ext cx="9140825" cy="4722812"/>
        </p:xfrm>
        <a:graphic>
          <a:graphicData uri="http://schemas.openxmlformats.org/presentationml/2006/ole">
            <mc:AlternateContent xmlns:mc="http://schemas.openxmlformats.org/markup-compatibility/2006">
              <mc:Choice xmlns:v="urn:schemas-microsoft-com:vml" Requires="v">
                <p:oleObj spid="_x0000_s28091836" name="Chart" r:id="rId4" imgW="8810697" imgH="4552881" progId="MSGraph.Chart.8">
                  <p:embed followColorScheme="full"/>
                </p:oleObj>
              </mc:Choice>
              <mc:Fallback>
                <p:oleObj name="Chart" r:id="rId4" imgW="8810697" imgH="4552881" progId="MSGraph.Chart.8">
                  <p:embed followColorScheme="full"/>
                  <p:pic>
                    <p:nvPicPr>
                      <p:cNvPr id="0" name=""/>
                      <p:cNvPicPr>
                        <a:picLocks noChangeAspect="1" noChangeArrowheads="1"/>
                      </p:cNvPicPr>
                      <p:nvPr/>
                    </p:nvPicPr>
                    <p:blipFill>
                      <a:blip r:embed="rId5"/>
                      <a:srcRect/>
                      <a:stretch>
                        <a:fillRect/>
                      </a:stretch>
                    </p:blipFill>
                    <p:spPr bwMode="auto">
                      <a:xfrm>
                        <a:off x="1588" y="1541463"/>
                        <a:ext cx="9140825" cy="4722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AutoShape 9"/>
          <p:cNvSpPr>
            <a:spLocks noChangeArrowheads="1"/>
          </p:cNvSpPr>
          <p:nvPr/>
        </p:nvSpPr>
        <p:spPr bwMode="blackWhite">
          <a:xfrm>
            <a:off x="1746762" y="1391971"/>
            <a:ext cx="3170903" cy="1179871"/>
          </a:xfrm>
          <a:prstGeom prst="wedgeRectCallout">
            <a:avLst>
              <a:gd name="adj1" fmla="val -36857"/>
              <a:gd name="adj2" fmla="val 79809"/>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600" b="1" dirty="0" smtClean="0">
                <a:solidFill>
                  <a:srgbClr val="FFFFFF"/>
                </a:solidFill>
              </a:rPr>
              <a:t>The most profitable states over the past decade are widely distributed geographically, though none are in the Gulf region</a:t>
            </a:r>
            <a:endParaRPr lang="en-US" sz="1600" b="1" dirty="0">
              <a:solidFill>
                <a:srgbClr val="FFFFFF"/>
              </a:solidFill>
            </a:endParaRPr>
          </a:p>
        </p:txBody>
      </p:sp>
      <p:sp>
        <p:nvSpPr>
          <p:cNvPr id="7" name="Rectangle 7"/>
          <p:cNvSpPr>
            <a:spLocks noChangeArrowheads="1"/>
          </p:cNvSpPr>
          <p:nvPr/>
        </p:nvSpPr>
        <p:spPr bwMode="auto">
          <a:xfrm>
            <a:off x="0" y="6386511"/>
            <a:ext cx="8750300" cy="428625"/>
          </a:xfrm>
          <a:prstGeom prst="rect">
            <a:avLst/>
          </a:prstGeom>
          <a:noFill/>
          <a:ln w="9525">
            <a:noFill/>
            <a:miter lim="800000"/>
            <a:headEnd/>
            <a:tailEnd/>
          </a:ln>
        </p:spPr>
        <p:txBody>
          <a:bodyPr>
            <a:spAutoFit/>
          </a:bodyPr>
          <a:lstStyle/>
          <a:p>
            <a:endParaRPr lang="en-US" sz="1100" dirty="0"/>
          </a:p>
          <a:p>
            <a:r>
              <a:rPr lang="en-US" sz="1100" dirty="0"/>
              <a:t>Source: </a:t>
            </a:r>
            <a:r>
              <a:rPr lang="en-US" sz="1100" dirty="0" smtClean="0"/>
              <a:t>NAIC; Insurance Information Institute.</a:t>
            </a:r>
            <a:r>
              <a:rPr lang="en-US" sz="1100" dirty="0"/>
              <a:t>	</a:t>
            </a:r>
          </a:p>
        </p:txBody>
      </p:sp>
      <p:sp>
        <p:nvSpPr>
          <p:cNvPr id="8" name="Text Box 6"/>
          <p:cNvSpPr txBox="1">
            <a:spLocks noChangeArrowheads="1"/>
          </p:cNvSpPr>
          <p:nvPr/>
        </p:nvSpPr>
        <p:spPr bwMode="blackWhite">
          <a:xfrm>
            <a:off x="5132141" y="1814605"/>
            <a:ext cx="3797383" cy="1514475"/>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u="sng" dirty="0" smtClean="0">
                <a:solidFill>
                  <a:schemeClr val="bg1"/>
                </a:solidFill>
                <a:cs typeface="+mn-cs"/>
              </a:rPr>
              <a:t>Profitability Benchmark: All P/C</a:t>
            </a:r>
          </a:p>
          <a:p>
            <a:pPr algn="ctr" eaLnBrk="0" hangingPunct="0">
              <a:lnSpc>
                <a:spcPct val="85000"/>
              </a:lnSpc>
              <a:spcBef>
                <a:spcPct val="50000"/>
              </a:spcBef>
              <a:buClr>
                <a:schemeClr val="bg1"/>
              </a:buClr>
              <a:buFont typeface="Wingdings" pitchFamily="2" charset="2"/>
              <a:buNone/>
              <a:defRPr/>
            </a:pPr>
            <a:r>
              <a:rPr lang="en-US" sz="1600" b="1" dirty="0" smtClean="0">
                <a:solidFill>
                  <a:schemeClr val="bg1"/>
                </a:solidFill>
                <a:cs typeface="+mn-cs"/>
              </a:rPr>
              <a:t>US: 7.9%</a:t>
            </a:r>
            <a:endParaRPr lang="en-US" sz="1600" b="1" dirty="0">
              <a:solidFill>
                <a:schemeClr val="bg1"/>
              </a:solidFill>
              <a:cs typeface="+mn-cs"/>
            </a:endParaRPr>
          </a:p>
        </p:txBody>
      </p:sp>
    </p:spTree>
    <p:extLst>
      <p:ext uri="{BB962C8B-B14F-4D97-AF65-F5344CB8AC3E}">
        <p14:creationId xmlns:p14="http://schemas.microsoft.com/office/powerpoint/2010/main" val="25123703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1000"/>
                            </p:stCondLst>
                            <p:childTnLst>
                              <p:par>
                                <p:cTn id="9" presetID="10" presetClass="entr" presetSubtype="0" fill="hold" grpId="0" nodeType="afterEffect">
                                  <p:stCondLst>
                                    <p:cond delay="7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p:txBody>
          <a:bodyPr/>
          <a:lstStyle/>
          <a:p>
            <a:pPr>
              <a:defRPr/>
            </a:pPr>
            <a:fld id="{9DB28C07-2B9F-4138-A2C4-BE11C1A53A4D}" type="slidenum">
              <a:rPr lang="en-US" smtClean="0">
                <a:solidFill>
                  <a:srgbClr val="000000"/>
                </a:solidFill>
              </a:rPr>
              <a:pPr>
                <a:defRPr/>
              </a:pPr>
              <a:t>140</a:t>
            </a:fld>
            <a:endParaRPr lang="en-US" smtClean="0">
              <a:solidFill>
                <a:srgbClr val="000000"/>
              </a:solidFill>
            </a:endParaRPr>
          </a:p>
        </p:txBody>
      </p:sp>
      <p:sp>
        <p:nvSpPr>
          <p:cNvPr id="36868" name="Rectangle 2"/>
          <p:cNvSpPr>
            <a:spLocks noGrp="1" noChangeArrowheads="1"/>
          </p:cNvSpPr>
          <p:nvPr>
            <p:ph type="title" idx="4294967295"/>
          </p:nvPr>
        </p:nvSpPr>
        <p:spPr>
          <a:xfrm>
            <a:off x="152400" y="-123825"/>
            <a:ext cx="8686800" cy="1143000"/>
          </a:xfrm>
        </p:spPr>
        <p:txBody>
          <a:bodyPr lIns="92075" tIns="46038" rIns="92075" bIns="46038" anchor="b"/>
          <a:lstStyle/>
          <a:p>
            <a:r>
              <a:rPr lang="en-US" dirty="0" smtClean="0"/>
              <a:t>Federal Disasters Declarations by State, </a:t>
            </a:r>
            <a:br>
              <a:rPr lang="en-US" dirty="0" smtClean="0"/>
            </a:br>
            <a:r>
              <a:rPr lang="en-US" dirty="0" smtClean="0"/>
              <a:t>1953 – 2015: Lowest 25 States*</a:t>
            </a:r>
          </a:p>
        </p:txBody>
      </p:sp>
      <p:graphicFrame>
        <p:nvGraphicFramePr>
          <p:cNvPr id="36866" name="Object 3"/>
          <p:cNvGraphicFramePr>
            <a:graphicFrameLocks noGrp="1" noChangeAspect="1"/>
          </p:cNvGraphicFramePr>
          <p:nvPr>
            <p:ph idx="4294967295"/>
            <p:extLst>
              <p:ext uri="{D42A27DB-BD31-4B8C-83A1-F6EECF244321}">
                <p14:modId xmlns:p14="http://schemas.microsoft.com/office/powerpoint/2010/main" val="3851846979"/>
              </p:ext>
            </p:extLst>
          </p:nvPr>
        </p:nvGraphicFramePr>
        <p:xfrm>
          <a:off x="26988" y="1797050"/>
          <a:ext cx="9051925" cy="4697413"/>
        </p:xfrm>
        <a:graphic>
          <a:graphicData uri="http://schemas.openxmlformats.org/presentationml/2006/ole">
            <mc:AlternateContent xmlns:mc="http://schemas.openxmlformats.org/markup-compatibility/2006">
              <mc:Choice xmlns:v="urn:schemas-microsoft-com:vml" Requires="v">
                <p:oleObj spid="_x0000_s28205335" name="Chart" r:id="rId4" imgW="8829838" imgH="4581560" progId="MSGraph.Chart.8">
                  <p:embed followColorScheme="full"/>
                </p:oleObj>
              </mc:Choice>
              <mc:Fallback>
                <p:oleObj name="Chart" r:id="rId4" imgW="8829838" imgH="4581560" progId="MSGraph.Chart.8">
                  <p:embed followColorScheme="full"/>
                  <p:pic>
                    <p:nvPicPr>
                      <p:cNvPr id="0" name=""/>
                      <p:cNvPicPr>
                        <a:picLocks noChangeAspect="1" noChangeArrowheads="1"/>
                      </p:cNvPicPr>
                      <p:nvPr/>
                    </p:nvPicPr>
                    <p:blipFill>
                      <a:blip r:embed="rId5"/>
                      <a:srcRect/>
                      <a:stretch>
                        <a:fillRect/>
                      </a:stretch>
                    </p:blipFill>
                    <p:spPr bwMode="auto">
                      <a:xfrm>
                        <a:off x="26988" y="1797050"/>
                        <a:ext cx="9051925" cy="4697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5462543" y="1527019"/>
            <a:ext cx="2784475" cy="1626534"/>
          </a:xfrm>
          <a:prstGeom prst="wedgeRectCallout">
            <a:avLst>
              <a:gd name="adj1" fmla="val 56630"/>
              <a:gd name="adj2" fmla="val 14811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charset="0"/>
                <a:cs typeface="Arial" charset="0"/>
              </a:rPr>
              <a:t>Over the past </a:t>
            </a:r>
            <a:r>
              <a:rPr lang="en-US" b="1" dirty="0" smtClean="0">
                <a:solidFill>
                  <a:srgbClr val="FFFFFF"/>
                </a:solidFill>
                <a:latin typeface="Arial" charset="0"/>
                <a:cs typeface="Arial" charset="0"/>
              </a:rPr>
              <a:t>60 years, Wyoming  and Utah had the fewest </a:t>
            </a:r>
            <a:r>
              <a:rPr lang="en-US" b="1" dirty="0">
                <a:solidFill>
                  <a:srgbClr val="FFFFFF"/>
                </a:solidFill>
                <a:latin typeface="Arial" charset="0"/>
                <a:cs typeface="Arial" charset="0"/>
              </a:rPr>
              <a:t>number of Federal Disaster Declarations</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10" name="Text Box 4"/>
          <p:cNvSpPr txBox="1">
            <a:spLocks noChangeArrowheads="1"/>
          </p:cNvSpPr>
          <p:nvPr/>
        </p:nvSpPr>
        <p:spPr bwMode="auto">
          <a:xfrm>
            <a:off x="100106" y="6400556"/>
            <a:ext cx="9017000" cy="417103"/>
          </a:xfrm>
          <a:prstGeom prst="rect">
            <a:avLst/>
          </a:prstGeom>
          <a:noFill/>
          <a:ln w="9525">
            <a:noFill/>
            <a:miter lim="800000"/>
            <a:headEnd/>
            <a:tailEnd/>
          </a:ln>
        </p:spPr>
        <p:txBody>
          <a:bodyPr lIns="92075" tIns="46038" rIns="92075" bIns="46038">
            <a:spAutoFit/>
          </a:bodyPr>
          <a:lstStyle/>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*Through Oct. 3</a:t>
            </a:r>
            <a:r>
              <a:rPr lang="en-US" sz="1100" dirty="0" smtClean="0">
                <a:solidFill>
                  <a:srgbClr val="000000"/>
                </a:solidFill>
              </a:rPr>
              <a:t>, 2015</a:t>
            </a:r>
            <a:r>
              <a:rPr lang="en-US" sz="1100" dirty="0" smtClean="0">
                <a:solidFill>
                  <a:srgbClr val="000000"/>
                </a:solidFill>
                <a:latin typeface="Arial" charset="0"/>
                <a:cs typeface="Arial" charset="0"/>
              </a:rPr>
              <a:t>. Includes Puerto Rico and the District of Columbia.</a:t>
            </a:r>
          </a:p>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Source</a:t>
            </a: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FEMA: </a:t>
            </a:r>
            <a:r>
              <a:rPr lang="en-US" sz="1100" dirty="0" smtClean="0">
                <a:solidFill>
                  <a:srgbClr val="000000"/>
                </a:solidFill>
                <a:latin typeface="Arial" charset="0"/>
                <a:cs typeface="Arial" charset="0"/>
                <a:hlinkClick r:id="rId6"/>
              </a:rPr>
              <a:t>http://www.fema.gov/news/disaster_totals_annual.fema</a:t>
            </a:r>
            <a:r>
              <a:rPr lang="en-US" sz="1100" dirty="0" smtClean="0">
                <a:solidFill>
                  <a:srgbClr val="000000"/>
                </a:solidFill>
                <a:latin typeface="Arial" charset="0"/>
                <a:cs typeface="Arial" charset="0"/>
              </a:rPr>
              <a:t>; Insurance Information Institute.</a:t>
            </a:r>
            <a:r>
              <a:rPr lang="en-US" sz="1100" dirty="0">
                <a:solidFill>
                  <a:srgbClr val="000000"/>
                </a:solidFill>
                <a:latin typeface="Arial" charset="0"/>
                <a:cs typeface="Arial" charset="0"/>
              </a:rPr>
              <a:t>		</a:t>
            </a:r>
          </a:p>
        </p:txBody>
      </p:sp>
    </p:spTree>
    <p:extLst>
      <p:ext uri="{BB962C8B-B14F-4D97-AF65-F5344CB8AC3E}">
        <p14:creationId xmlns:p14="http://schemas.microsoft.com/office/powerpoint/2010/main" val="23554644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F56FDE7A-220C-4524-92A0-0389C83E5601}" type="slidenum">
              <a:rPr lang="en-US" altLang="en-US" sz="900" smtClean="0"/>
              <a:pPr>
                <a:lnSpc>
                  <a:spcPct val="85000"/>
                </a:lnSpc>
                <a:spcBef>
                  <a:spcPct val="20000"/>
                </a:spcBef>
                <a:buClrTx/>
                <a:buFontTx/>
                <a:buNone/>
              </a:pPr>
              <a:t>141</a:t>
            </a:fld>
            <a:endParaRPr lang="en-US" altLang="en-US" sz="900" smtClean="0"/>
          </a:p>
        </p:txBody>
      </p:sp>
      <p:sp>
        <p:nvSpPr>
          <p:cNvPr id="5123" name="Rectangle 2"/>
          <p:cNvSpPr>
            <a:spLocks noGrp="1" noChangeArrowheads="1"/>
          </p:cNvSpPr>
          <p:nvPr>
            <p:ph type="title" idx="4294967295"/>
          </p:nvPr>
        </p:nvSpPr>
        <p:spPr>
          <a:xfrm>
            <a:off x="0" y="-123825"/>
            <a:ext cx="8686800" cy="1143000"/>
          </a:xfrm>
        </p:spPr>
        <p:txBody>
          <a:bodyPr lIns="92075" tIns="46038" rIns="92075" bIns="46038" anchor="b"/>
          <a:lstStyle/>
          <a:p>
            <a:r>
              <a:rPr lang="en-US" altLang="en-US" dirty="0" smtClean="0">
                <a:latin typeface="Arial" panose="020B0604020202020204" pitchFamily="34" charset="0"/>
              </a:rPr>
              <a:t>Natural Hazard Risk Scores, 2014</a:t>
            </a:r>
            <a:br>
              <a:rPr lang="en-US" altLang="en-US" dirty="0" smtClean="0">
                <a:latin typeface="Arial" panose="020B0604020202020204" pitchFamily="34" charset="0"/>
              </a:rPr>
            </a:br>
            <a:r>
              <a:rPr lang="en-US" altLang="en-US" dirty="0" smtClean="0">
                <a:latin typeface="Arial" panose="020B0604020202020204" pitchFamily="34" charset="0"/>
              </a:rPr>
              <a:t>Highest 25 States*</a:t>
            </a:r>
          </a:p>
        </p:txBody>
      </p:sp>
      <p:graphicFrame>
        <p:nvGraphicFramePr>
          <p:cNvPr id="5124" name="Object 3"/>
          <p:cNvGraphicFramePr>
            <a:graphicFrameLocks noGrp="1" noChangeAspect="1"/>
          </p:cNvGraphicFramePr>
          <p:nvPr>
            <p:ph idx="4294967295"/>
            <p:extLst/>
          </p:nvPr>
        </p:nvGraphicFramePr>
        <p:xfrm>
          <a:off x="25400" y="1397000"/>
          <a:ext cx="9140825" cy="4730750"/>
        </p:xfrm>
        <a:graphic>
          <a:graphicData uri="http://schemas.openxmlformats.org/presentationml/2006/ole">
            <mc:AlternateContent xmlns:mc="http://schemas.openxmlformats.org/markup-compatibility/2006">
              <mc:Choice xmlns:v="urn:schemas-microsoft-com:vml" Requires="v">
                <p:oleObj spid="_x0000_s28117411" name="Chart" r:id="rId4" imgW="8820230" imgH="4562424" progId="MSGraph.Chart.8">
                  <p:embed followColorScheme="full"/>
                </p:oleObj>
              </mc:Choice>
              <mc:Fallback>
                <p:oleObj name="Chart" r:id="rId4" imgW="8820230" imgH="4562424" progId="MSGraph.Chart.8">
                  <p:embed followColorScheme="full"/>
                  <p:pic>
                    <p:nvPicPr>
                      <p:cNvPr id="0" name=""/>
                      <p:cNvPicPr>
                        <a:picLocks noChangeAspect="1" noChangeArrowheads="1"/>
                      </p:cNvPicPr>
                      <p:nvPr/>
                    </p:nvPicPr>
                    <p:blipFill>
                      <a:blip r:embed="rId5"/>
                      <a:srcRect/>
                      <a:stretch>
                        <a:fillRect/>
                      </a:stretch>
                    </p:blipFill>
                    <p:spPr bwMode="auto">
                      <a:xfrm>
                        <a:off x="25400" y="1397000"/>
                        <a:ext cx="9140825" cy="473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25" name="Text Box 4"/>
          <p:cNvSpPr txBox="1">
            <a:spLocks noChangeArrowheads="1"/>
          </p:cNvSpPr>
          <p:nvPr/>
        </p:nvSpPr>
        <p:spPr bwMode="auto">
          <a:xfrm>
            <a:off x="28576" y="5895963"/>
            <a:ext cx="9017000" cy="939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0000"/>
              </a:lnSpc>
              <a:spcBef>
                <a:spcPct val="50000"/>
              </a:spcBef>
              <a:buClr>
                <a:srgbClr val="FF3300"/>
              </a:buClr>
              <a:buFont typeface="Wingdings" panose="05000000000000000000" pitchFamily="2" charset="2"/>
              <a:buNone/>
            </a:pPr>
            <a:r>
              <a:rPr lang="en-US" altLang="en-US" sz="1100" dirty="0" smtClean="0"/>
              <a:t>Note: Score is based on data on 9 natural hazards: flood, wildfire, tornado, storm surge, earthquake, straight-line wind, hurricane, wind, hail and sinkhole.</a:t>
            </a:r>
          </a:p>
          <a:p>
            <a:pPr>
              <a:lnSpc>
                <a:spcPct val="80000"/>
              </a:lnSpc>
              <a:spcBef>
                <a:spcPct val="50000"/>
              </a:spcBef>
              <a:buClr>
                <a:srgbClr val="FF3300"/>
              </a:buClr>
              <a:buFont typeface="Wingdings" panose="05000000000000000000" pitchFamily="2" charset="2"/>
              <a:buNone/>
            </a:pPr>
            <a:r>
              <a:rPr lang="en-US" altLang="en-US" sz="1100" dirty="0" smtClean="0"/>
              <a:t>*Analysis Includes DC.  Excludes Alaska and Hawaii due to limited natural hazard risk data.</a:t>
            </a:r>
            <a:endParaRPr lang="en-US" altLang="en-US" sz="1100" dirty="0"/>
          </a:p>
          <a:p>
            <a:pPr>
              <a:lnSpc>
                <a:spcPct val="80000"/>
              </a:lnSpc>
              <a:spcBef>
                <a:spcPct val="50000"/>
              </a:spcBef>
              <a:buClr>
                <a:srgbClr val="FF3300"/>
              </a:buClr>
              <a:buFont typeface="Wingdings" panose="05000000000000000000" pitchFamily="2" charset="2"/>
              <a:buNone/>
            </a:pPr>
            <a:r>
              <a:rPr lang="en-US" altLang="en-US" sz="1100" dirty="0"/>
              <a:t>Sources: </a:t>
            </a:r>
            <a:r>
              <a:rPr lang="en-US" altLang="en-US" sz="1100" dirty="0" err="1" smtClean="0"/>
              <a:t>CoreLogic</a:t>
            </a:r>
            <a:r>
              <a:rPr lang="en-US" altLang="en-US" sz="1100" dirty="0" smtClean="0"/>
              <a:t> release </a:t>
            </a:r>
            <a:r>
              <a:rPr lang="en-US" altLang="en-US" sz="1100" i="1" dirty="0" smtClean="0"/>
              <a:t>“</a:t>
            </a:r>
            <a:r>
              <a:rPr lang="en-US" altLang="en-US" sz="1100" i="1" dirty="0" err="1" smtClean="0"/>
              <a:t>CoreLogic</a:t>
            </a:r>
            <a:r>
              <a:rPr lang="en-US" altLang="en-US" sz="1100" i="1" dirty="0" smtClean="0"/>
              <a:t> Identifies US States at Highest Risk of Property Damage Loss from Natural Hazards,”</a:t>
            </a:r>
            <a:r>
              <a:rPr lang="en-US" altLang="en-US" sz="1100" dirty="0" smtClean="0"/>
              <a:t> Sept. 10, 2014; </a:t>
            </a:r>
            <a:r>
              <a:rPr lang="en-US" altLang="en-US" sz="1100" dirty="0"/>
              <a:t>Insurance Information Institute.		</a:t>
            </a:r>
          </a:p>
        </p:txBody>
      </p:sp>
      <p:sp>
        <p:nvSpPr>
          <p:cNvPr id="7" name="AutoShape 6"/>
          <p:cNvSpPr>
            <a:spLocks noChangeArrowheads="1"/>
          </p:cNvSpPr>
          <p:nvPr/>
        </p:nvSpPr>
        <p:spPr bwMode="blackWhite">
          <a:xfrm>
            <a:off x="3687764" y="1268407"/>
            <a:ext cx="3098800" cy="1090618"/>
          </a:xfrm>
          <a:prstGeom prst="wedgeRectCallout">
            <a:avLst>
              <a:gd name="adj1" fmla="val -119128"/>
              <a:gd name="adj2" fmla="val 590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defRPr/>
            </a:pPr>
            <a:r>
              <a:rPr lang="en-US" b="1" dirty="0" smtClean="0">
                <a:solidFill>
                  <a:schemeClr val="bg1"/>
                </a:solidFill>
              </a:rPr>
              <a:t>Florida received the  highest Natural Hazard Risk Score</a:t>
            </a:r>
            <a:endParaRPr lang="en-US" b="1" dirty="0">
              <a:solidFill>
                <a:schemeClr val="bg1"/>
              </a:solidFill>
            </a:endParaRPr>
          </a:p>
        </p:txBody>
      </p:sp>
    </p:spTree>
    <p:extLst>
      <p:ext uri="{BB962C8B-B14F-4D97-AF65-F5344CB8AC3E}">
        <p14:creationId xmlns:p14="http://schemas.microsoft.com/office/powerpoint/2010/main" val="395259099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F56FDE7A-220C-4524-92A0-0389C83E5601}" type="slidenum">
              <a:rPr lang="en-US" altLang="en-US" sz="900" smtClean="0"/>
              <a:pPr>
                <a:lnSpc>
                  <a:spcPct val="85000"/>
                </a:lnSpc>
                <a:spcBef>
                  <a:spcPct val="20000"/>
                </a:spcBef>
                <a:buClrTx/>
                <a:buFontTx/>
                <a:buNone/>
              </a:pPr>
              <a:t>142</a:t>
            </a:fld>
            <a:endParaRPr lang="en-US" altLang="en-US" sz="900" smtClean="0"/>
          </a:p>
        </p:txBody>
      </p:sp>
      <p:sp>
        <p:nvSpPr>
          <p:cNvPr id="5123" name="Rectangle 2"/>
          <p:cNvSpPr>
            <a:spLocks noGrp="1" noChangeArrowheads="1"/>
          </p:cNvSpPr>
          <p:nvPr>
            <p:ph type="title" idx="4294967295"/>
          </p:nvPr>
        </p:nvSpPr>
        <p:spPr>
          <a:xfrm>
            <a:off x="0" y="-123825"/>
            <a:ext cx="8686800" cy="1143000"/>
          </a:xfrm>
        </p:spPr>
        <p:txBody>
          <a:bodyPr lIns="92075" tIns="46038" rIns="92075" bIns="46038" anchor="b"/>
          <a:lstStyle/>
          <a:p>
            <a:r>
              <a:rPr lang="en-US" altLang="en-US" dirty="0" smtClean="0">
                <a:latin typeface="Arial" panose="020B0604020202020204" pitchFamily="34" charset="0"/>
              </a:rPr>
              <a:t>Natural Hazard Risk Scores, 2014</a:t>
            </a:r>
            <a:br>
              <a:rPr lang="en-US" altLang="en-US" dirty="0" smtClean="0">
                <a:latin typeface="Arial" panose="020B0604020202020204" pitchFamily="34" charset="0"/>
              </a:rPr>
            </a:br>
            <a:r>
              <a:rPr lang="en-US" altLang="en-US" dirty="0" smtClean="0">
                <a:latin typeface="Arial" panose="020B0604020202020204" pitchFamily="34" charset="0"/>
              </a:rPr>
              <a:t>Bottom 24 States*</a:t>
            </a:r>
          </a:p>
        </p:txBody>
      </p:sp>
      <p:graphicFrame>
        <p:nvGraphicFramePr>
          <p:cNvPr id="5124" name="Object 3"/>
          <p:cNvGraphicFramePr>
            <a:graphicFrameLocks noGrp="1" noChangeAspect="1"/>
          </p:cNvGraphicFramePr>
          <p:nvPr>
            <p:ph idx="4294967295"/>
            <p:extLst/>
          </p:nvPr>
        </p:nvGraphicFramePr>
        <p:xfrm>
          <a:off x="11113" y="1439863"/>
          <a:ext cx="9140825" cy="4730750"/>
        </p:xfrm>
        <a:graphic>
          <a:graphicData uri="http://schemas.openxmlformats.org/presentationml/2006/ole">
            <mc:AlternateContent xmlns:mc="http://schemas.openxmlformats.org/markup-compatibility/2006">
              <mc:Choice xmlns:v="urn:schemas-microsoft-com:vml" Requires="v">
                <p:oleObj spid="_x0000_s28118435" name="Chart" r:id="rId4" imgW="8820230" imgH="4562424" progId="MSGraph.Chart.8">
                  <p:embed followColorScheme="full"/>
                </p:oleObj>
              </mc:Choice>
              <mc:Fallback>
                <p:oleObj name="Chart" r:id="rId4" imgW="8820230" imgH="4562424" progId="MSGraph.Chart.8">
                  <p:embed followColorScheme="full"/>
                  <p:pic>
                    <p:nvPicPr>
                      <p:cNvPr id="0" name=""/>
                      <p:cNvPicPr>
                        <a:picLocks noChangeAspect="1" noChangeArrowheads="1"/>
                      </p:cNvPicPr>
                      <p:nvPr/>
                    </p:nvPicPr>
                    <p:blipFill>
                      <a:blip r:embed="rId5"/>
                      <a:srcRect/>
                      <a:stretch>
                        <a:fillRect/>
                      </a:stretch>
                    </p:blipFill>
                    <p:spPr bwMode="auto">
                      <a:xfrm>
                        <a:off x="11113" y="1439863"/>
                        <a:ext cx="9140825" cy="473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Text Box 4"/>
          <p:cNvSpPr txBox="1">
            <a:spLocks noChangeArrowheads="1"/>
          </p:cNvSpPr>
          <p:nvPr/>
        </p:nvSpPr>
        <p:spPr bwMode="auto">
          <a:xfrm>
            <a:off x="28576" y="5895963"/>
            <a:ext cx="9017000" cy="939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0000"/>
              </a:lnSpc>
              <a:spcBef>
                <a:spcPct val="50000"/>
              </a:spcBef>
              <a:buClr>
                <a:srgbClr val="FF3300"/>
              </a:buClr>
              <a:buFont typeface="Wingdings" panose="05000000000000000000" pitchFamily="2" charset="2"/>
              <a:buNone/>
            </a:pPr>
            <a:r>
              <a:rPr lang="en-US" altLang="en-US" sz="1100" dirty="0" smtClean="0"/>
              <a:t>Note: Score is based on data on 9 natural hazards: flood, wildfire, tornado, storm surge, earthquake, straight-line wind, hurricane, wind, hail and sinkhole.</a:t>
            </a:r>
          </a:p>
          <a:p>
            <a:pPr>
              <a:lnSpc>
                <a:spcPct val="80000"/>
              </a:lnSpc>
              <a:spcBef>
                <a:spcPct val="50000"/>
              </a:spcBef>
              <a:buClr>
                <a:srgbClr val="FF3300"/>
              </a:buClr>
              <a:buFont typeface="Wingdings" panose="05000000000000000000" pitchFamily="2" charset="2"/>
              <a:buNone/>
            </a:pPr>
            <a:r>
              <a:rPr lang="en-US" altLang="en-US" sz="1100" dirty="0" smtClean="0"/>
              <a:t>*Analysis Includes DC.  Excludes Alaska and Hawaii due to limited natural hazard risk data.</a:t>
            </a:r>
            <a:endParaRPr lang="en-US" altLang="en-US" sz="1100" dirty="0"/>
          </a:p>
          <a:p>
            <a:pPr>
              <a:lnSpc>
                <a:spcPct val="80000"/>
              </a:lnSpc>
              <a:spcBef>
                <a:spcPct val="50000"/>
              </a:spcBef>
              <a:buClr>
                <a:srgbClr val="FF3300"/>
              </a:buClr>
              <a:buFont typeface="Wingdings" panose="05000000000000000000" pitchFamily="2" charset="2"/>
              <a:buNone/>
            </a:pPr>
            <a:r>
              <a:rPr lang="en-US" altLang="en-US" sz="1100" dirty="0"/>
              <a:t>Sources: </a:t>
            </a:r>
            <a:r>
              <a:rPr lang="en-US" altLang="en-US" sz="1100" dirty="0" err="1" smtClean="0"/>
              <a:t>CoreLogic</a:t>
            </a:r>
            <a:r>
              <a:rPr lang="en-US" altLang="en-US" sz="1100" dirty="0" smtClean="0"/>
              <a:t> release </a:t>
            </a:r>
            <a:r>
              <a:rPr lang="en-US" altLang="en-US" sz="1100" i="1" dirty="0" smtClean="0"/>
              <a:t>“</a:t>
            </a:r>
            <a:r>
              <a:rPr lang="en-US" altLang="en-US" sz="1100" i="1" dirty="0" err="1" smtClean="0"/>
              <a:t>CoreLogic</a:t>
            </a:r>
            <a:r>
              <a:rPr lang="en-US" altLang="en-US" sz="1100" i="1" dirty="0" smtClean="0"/>
              <a:t> Identifies US States at Highest Risk of Property Damage Loss from Natural Hazards,”</a:t>
            </a:r>
            <a:r>
              <a:rPr lang="en-US" altLang="en-US" sz="1100" dirty="0" smtClean="0"/>
              <a:t> Sept. 10, 2014; </a:t>
            </a:r>
            <a:r>
              <a:rPr lang="en-US" altLang="en-US" sz="1100" dirty="0"/>
              <a:t>Insurance Information Institute.		</a:t>
            </a:r>
          </a:p>
        </p:txBody>
      </p:sp>
      <p:sp>
        <p:nvSpPr>
          <p:cNvPr id="10" name="AutoShape 6"/>
          <p:cNvSpPr>
            <a:spLocks noChangeArrowheads="1"/>
          </p:cNvSpPr>
          <p:nvPr/>
        </p:nvSpPr>
        <p:spPr bwMode="blackWhite">
          <a:xfrm>
            <a:off x="4887913" y="1396995"/>
            <a:ext cx="3495675" cy="1090618"/>
          </a:xfrm>
          <a:prstGeom prst="wedgeRectCallout">
            <a:avLst>
              <a:gd name="adj1" fmla="val 49704"/>
              <a:gd name="adj2" fmla="val 15289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defRPr/>
            </a:pPr>
            <a:r>
              <a:rPr lang="en-US" b="1" dirty="0" smtClean="0">
                <a:solidFill>
                  <a:schemeClr val="bg1"/>
                </a:solidFill>
              </a:rPr>
              <a:t>Michigan and West Virginia received the lowest Natural Hazard Risk Score</a:t>
            </a:r>
            <a:endParaRPr lang="en-US" b="1" dirty="0">
              <a:solidFill>
                <a:schemeClr val="bg1"/>
              </a:solidFill>
            </a:endParaRPr>
          </a:p>
        </p:txBody>
      </p:sp>
    </p:spTree>
    <p:extLst>
      <p:ext uri="{BB962C8B-B14F-4D97-AF65-F5344CB8AC3E}">
        <p14:creationId xmlns:p14="http://schemas.microsoft.com/office/powerpoint/2010/main" val="32458264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467692"/>
            <a:ext cx="7981950" cy="20161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smtClean="0">
                <a:solidFill>
                  <a:schemeClr val="bg1"/>
                </a:solidFill>
              </a:rPr>
              <a:t>The Strength of the Economy Will Influence P/C Insurer Growth Opportunities</a:t>
            </a:r>
          </a:p>
        </p:txBody>
      </p:sp>
      <p:sp>
        <p:nvSpPr>
          <p:cNvPr id="15155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143</a:t>
            </a:fld>
            <a:endParaRPr lang="en-US" sz="900">
              <a:solidFill>
                <a:schemeClr val="bg1"/>
              </a:solidFill>
            </a:endParaRPr>
          </a:p>
        </p:txBody>
      </p:sp>
      <p:pic>
        <p:nvPicPr>
          <p:cNvPr id="151557"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51558" name="TextBox 5"/>
          <p:cNvSpPr txBox="1">
            <a:spLocks noChangeArrowheads="1"/>
          </p:cNvSpPr>
          <p:nvPr/>
        </p:nvSpPr>
        <p:spPr bwMode="auto">
          <a:xfrm>
            <a:off x="472607" y="4735266"/>
            <a:ext cx="8189259" cy="1077218"/>
          </a:xfrm>
          <a:prstGeom prst="rect">
            <a:avLst/>
          </a:prstGeom>
          <a:noFill/>
          <a:ln w="9525">
            <a:noFill/>
            <a:miter lim="800000"/>
            <a:headEnd/>
            <a:tailEnd/>
          </a:ln>
        </p:spPr>
        <p:txBody>
          <a:bodyPr wrap="square">
            <a:spAutoFit/>
          </a:bodyPr>
          <a:lstStyle/>
          <a:p>
            <a:pPr algn="ctr"/>
            <a:r>
              <a:rPr lang="en-US" sz="3200" b="1" dirty="0">
                <a:solidFill>
                  <a:srgbClr val="2B7299"/>
                </a:solidFill>
              </a:rPr>
              <a:t>Growth </a:t>
            </a:r>
            <a:r>
              <a:rPr lang="en-US" sz="3200" b="1" dirty="0" smtClean="0">
                <a:solidFill>
                  <a:srgbClr val="2B7299"/>
                </a:solidFill>
              </a:rPr>
              <a:t>Will Expand Insurer Exposure Base Across Most Lines</a:t>
            </a:r>
            <a:endParaRPr lang="en-US" sz="3200" b="1" i="1" dirty="0">
              <a:solidFill>
                <a:srgbClr val="FF0000"/>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143</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144</a:t>
            </a:fld>
            <a:endParaRPr lang="en-US" smtClean="0"/>
          </a:p>
        </p:txBody>
      </p:sp>
      <p:sp>
        <p:nvSpPr>
          <p:cNvPr id="66566" name="Rectangle 11"/>
          <p:cNvSpPr>
            <a:spLocks noGrp="1" noChangeArrowheads="1"/>
          </p:cNvSpPr>
          <p:nvPr>
            <p:ph type="title"/>
          </p:nvPr>
        </p:nvSpPr>
        <p:spPr/>
        <p:txBody>
          <a:bodyPr/>
          <a:lstStyle/>
          <a:p>
            <a:r>
              <a:rPr lang="en-US" smtClean="0"/>
              <a:t>US Real GDP Growth*</a:t>
            </a:r>
          </a:p>
        </p:txBody>
      </p:sp>
      <p:sp>
        <p:nvSpPr>
          <p:cNvPr id="66567" name="Rectangle 3"/>
          <p:cNvSpPr>
            <a:spLocks noChangeArrowheads="1"/>
          </p:cNvSpPr>
          <p:nvPr/>
        </p:nvSpPr>
        <p:spPr bwMode="auto">
          <a:xfrm>
            <a:off x="0" y="6392863"/>
            <a:ext cx="7569200"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tabLst>
                <a:tab pos="342900" algn="l"/>
              </a:tabLst>
            </a:pPr>
            <a:r>
              <a:rPr lang="en-US" sz="1100" dirty="0"/>
              <a:t>*	Estimates/Forecasts from Blue Chip Economic Indicators.</a:t>
            </a:r>
          </a:p>
          <a:p>
            <a:pPr eaLnBrk="0" hangingPunct="0">
              <a:lnSpc>
                <a:spcPct val="85000"/>
              </a:lnSpc>
              <a:spcBef>
                <a:spcPct val="25000"/>
              </a:spcBef>
              <a:buClr>
                <a:schemeClr val="accent2"/>
              </a:buClr>
              <a:buFont typeface="Wingdings" pitchFamily="2" charset="2"/>
              <a:buNone/>
              <a:tabLst>
                <a:tab pos="342900" algn="l"/>
              </a:tabLst>
            </a:pPr>
            <a:r>
              <a:rPr lang="en-US" sz="1100" dirty="0"/>
              <a:t>Source: US Department of Commerce, Blue Economic Indicators </a:t>
            </a:r>
            <a:r>
              <a:rPr lang="en-US" sz="1100" dirty="0" smtClean="0"/>
              <a:t>10/15; </a:t>
            </a:r>
            <a:r>
              <a:rPr lang="en-US" sz="1100" dirty="0"/>
              <a:t>Insurance Information Institute.</a:t>
            </a:r>
          </a:p>
        </p:txBody>
      </p:sp>
      <p:graphicFrame>
        <p:nvGraphicFramePr>
          <p:cNvPr id="66562" name="Object 4"/>
          <p:cNvGraphicFramePr>
            <a:graphicFrameLocks noChangeAspect="1"/>
          </p:cNvGraphicFramePr>
          <p:nvPr>
            <p:extLst/>
          </p:nvPr>
        </p:nvGraphicFramePr>
        <p:xfrm>
          <a:off x="38100" y="1639888"/>
          <a:ext cx="8955088" cy="3922712"/>
        </p:xfrm>
        <a:graphic>
          <a:graphicData uri="http://schemas.openxmlformats.org/presentationml/2006/ole">
            <mc:AlternateContent xmlns:mc="http://schemas.openxmlformats.org/markup-compatibility/2006">
              <mc:Choice xmlns:v="urn:schemas-microsoft-com:vml" Requires="v">
                <p:oleObj spid="_x0000_s28469264" name="Chart" r:id="rId4" imgW="8600977" imgH="3781460" progId="MSGraph.Chart.8">
                  <p:embed followColorScheme="full"/>
                </p:oleObj>
              </mc:Choice>
              <mc:Fallback>
                <p:oleObj name="Chart" r:id="rId4" imgW="8600977" imgH="3781460" progId="MSGraph.Chart.8">
                  <p:embed followColorScheme="full"/>
                  <p:pic>
                    <p:nvPicPr>
                      <p:cNvPr id="0" name=""/>
                      <p:cNvPicPr>
                        <a:picLocks noChangeAspect="1" noChangeArrowheads="1"/>
                      </p:cNvPicPr>
                      <p:nvPr/>
                    </p:nvPicPr>
                    <p:blipFill>
                      <a:blip r:embed="rId5"/>
                      <a:srcRect/>
                      <a:stretch>
                        <a:fillRect/>
                      </a:stretch>
                    </p:blipFill>
                    <p:spPr bwMode="gray">
                      <a:xfrm>
                        <a:off x="38100" y="1639888"/>
                        <a:ext cx="8955088" cy="3922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6568" name="Rectangle 5"/>
          <p:cNvSpPr>
            <a:spLocks noChangeArrowheads="1"/>
          </p:cNvSpPr>
          <p:nvPr/>
        </p:nvSpPr>
        <p:spPr bwMode="auto">
          <a:xfrm>
            <a:off x="457200" y="6400800"/>
            <a:ext cx="200025" cy="88900"/>
          </a:xfrm>
          <a:prstGeom prst="rect">
            <a:avLst/>
          </a:prstGeom>
          <a:solidFill>
            <a:schemeClr val="tx2"/>
          </a:solidFill>
          <a:ln w="9525">
            <a:noFill/>
            <a:miter lim="800000"/>
            <a:headEnd/>
            <a:tailEnd/>
          </a:ln>
        </p:spPr>
        <p:txBody>
          <a:bodyPr wrap="none" anchor="ctr"/>
          <a:lstStyle/>
          <a:p>
            <a:endParaRPr lang="en-US"/>
          </a:p>
        </p:txBody>
      </p:sp>
      <p:sp>
        <p:nvSpPr>
          <p:cNvPr id="1926150" name="Rectangle 6"/>
          <p:cNvSpPr>
            <a:spLocks noChangeArrowheads="1"/>
          </p:cNvSpPr>
          <p:nvPr/>
        </p:nvSpPr>
        <p:spPr bwMode="blackWhite">
          <a:xfrm>
            <a:off x="298450" y="5473700"/>
            <a:ext cx="853122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Demand for Insurance </a:t>
            </a:r>
            <a:r>
              <a:rPr lang="en-US" b="1" dirty="0" smtClean="0">
                <a:solidFill>
                  <a:srgbClr val="FFFFFF"/>
                </a:solidFill>
              </a:rPr>
              <a:t>Should Increase in 2016 as GDP Growth Continues at a Steady, Albeit Moderate Pace </a:t>
            </a:r>
            <a:r>
              <a:rPr lang="en-US" b="1" dirty="0">
                <a:solidFill>
                  <a:srgbClr val="FFFFFF"/>
                </a:solidFill>
              </a:rPr>
              <a:t>and Gradually </a:t>
            </a:r>
            <a:r>
              <a:rPr lang="en-US" b="1" dirty="0" smtClean="0">
                <a:solidFill>
                  <a:srgbClr val="FFFFFF"/>
                </a:solidFill>
              </a:rPr>
              <a:t>Benefits </a:t>
            </a:r>
            <a:r>
              <a:rPr lang="en-US" b="1" dirty="0">
                <a:solidFill>
                  <a:srgbClr val="FFFFFF"/>
                </a:solidFill>
              </a:rPr>
              <a:t>the Economy Broadly</a:t>
            </a:r>
          </a:p>
        </p:txBody>
      </p:sp>
      <p:sp>
        <p:nvSpPr>
          <p:cNvPr id="66570" name="Rectangle 8"/>
          <p:cNvSpPr>
            <a:spLocks noChangeArrowheads="1"/>
          </p:cNvSpPr>
          <p:nvPr/>
        </p:nvSpPr>
        <p:spPr bwMode="black">
          <a:xfrm>
            <a:off x="96947"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Real GDP Growth (%)</a:t>
            </a:r>
          </a:p>
        </p:txBody>
      </p:sp>
      <p:sp>
        <p:nvSpPr>
          <p:cNvPr id="1926153" name="AutoShape 9"/>
          <p:cNvSpPr>
            <a:spLocks noChangeArrowheads="1"/>
          </p:cNvSpPr>
          <p:nvPr/>
        </p:nvSpPr>
        <p:spPr bwMode="blackWhite">
          <a:xfrm>
            <a:off x="773724" y="3316795"/>
            <a:ext cx="1084384" cy="1053592"/>
          </a:xfrm>
          <a:prstGeom prst="wedgeRectCallout">
            <a:avLst>
              <a:gd name="adj1" fmla="val 57194"/>
              <a:gd name="adj2" fmla="val -6565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Recession began in </a:t>
            </a:r>
            <a:r>
              <a:rPr lang="en-US" sz="1400" b="1" dirty="0" smtClean="0">
                <a:solidFill>
                  <a:schemeClr val="bg1"/>
                </a:solidFill>
              </a:rPr>
              <a:t>in June 2009</a:t>
            </a:r>
            <a:endParaRPr lang="en-US" sz="1400" b="1" dirty="0">
              <a:solidFill>
                <a:schemeClr val="bg1"/>
              </a:solidFill>
            </a:endParaRPr>
          </a:p>
        </p:txBody>
      </p:sp>
      <p:sp>
        <p:nvSpPr>
          <p:cNvPr id="1926154" name="AutoShape 10"/>
          <p:cNvSpPr>
            <a:spLocks noChangeArrowheads="1"/>
          </p:cNvSpPr>
          <p:nvPr/>
        </p:nvSpPr>
        <p:spPr bwMode="blackWhite">
          <a:xfrm>
            <a:off x="2292110" y="1140542"/>
            <a:ext cx="2407708" cy="688258"/>
          </a:xfrm>
          <a:prstGeom prst="wedgeRectCallout">
            <a:avLst>
              <a:gd name="adj1" fmla="val -20340"/>
              <a:gd name="adj2" fmla="val 20085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The Q4:2008 decline was the steepest since the Q1:1982 drop of 6.8%</a:t>
            </a:r>
          </a:p>
        </p:txBody>
      </p:sp>
      <p:sp>
        <p:nvSpPr>
          <p:cNvPr id="14" name="AutoShape 10"/>
          <p:cNvSpPr>
            <a:spLocks noChangeArrowheads="1"/>
          </p:cNvSpPr>
          <p:nvPr/>
        </p:nvSpPr>
        <p:spPr bwMode="blackWhite">
          <a:xfrm>
            <a:off x="4308746" y="3545011"/>
            <a:ext cx="1961532" cy="973399"/>
          </a:xfrm>
          <a:prstGeom prst="wedgeRectCallout">
            <a:avLst>
              <a:gd name="adj1" fmla="val 67353"/>
              <a:gd name="adj2" fmla="val -6824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Q1 2014/15 GDP data were hit hard by this year’s “Polar Vortex” and harsh winter</a:t>
            </a:r>
            <a:endParaRPr lang="en-US" sz="1400" b="1" dirty="0">
              <a:solidFill>
                <a:schemeClr val="bg1"/>
              </a:solidFill>
            </a:endParaRPr>
          </a:p>
        </p:txBody>
      </p:sp>
      <p:sp>
        <p:nvSpPr>
          <p:cNvPr id="15" name="Rectangle 7"/>
          <p:cNvSpPr>
            <a:spLocks noChangeArrowheads="1"/>
          </p:cNvSpPr>
          <p:nvPr/>
        </p:nvSpPr>
        <p:spPr bwMode="grayWhite">
          <a:xfrm>
            <a:off x="2092569" y="3049101"/>
            <a:ext cx="1169466" cy="1804987"/>
          </a:xfrm>
          <a:prstGeom prst="rect">
            <a:avLst/>
          </a:prstGeom>
          <a:noFill/>
          <a:ln w="28575">
            <a:solidFill>
              <a:schemeClr val="folHlink"/>
            </a:solidFill>
            <a:miter lim="800000"/>
            <a:headEnd/>
            <a:tailEnd/>
          </a:ln>
        </p:spPr>
        <p:txBody>
          <a:bodyPr wrap="none" anchor="ctr"/>
          <a:lstStyle/>
          <a:p>
            <a:endParaRPr lang="en-US"/>
          </a:p>
        </p:txBody>
      </p:sp>
    </p:spTree>
    <p:extLst>
      <p:ext uri="{BB962C8B-B14F-4D97-AF65-F5344CB8AC3E}">
        <p14:creationId xmlns:p14="http://schemas.microsoft.com/office/powerpoint/2010/main" val="192064132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2" presetClass="entr" presetSubtype="8" fill="hold" grpId="0" nodeType="afterEffect">
                                  <p:stCondLst>
                                    <p:cond delay="1000"/>
                                  </p:stCondLst>
                                  <p:childTnLst>
                                    <p:set>
                                      <p:cBhvr>
                                        <p:cTn id="10" dur="1" fill="hold">
                                          <p:stCondLst>
                                            <p:cond delay="0"/>
                                          </p:stCondLst>
                                        </p:cTn>
                                        <p:tgtEl>
                                          <p:spTgt spid="1926154"/>
                                        </p:tgtEl>
                                        <p:attrNameLst>
                                          <p:attrName>style.visibility</p:attrName>
                                        </p:attrNameLst>
                                      </p:cBhvr>
                                      <p:to>
                                        <p:strVal val="visible"/>
                                      </p:to>
                                    </p:set>
                                    <p:animEffect transition="in" filter="wipe(left)">
                                      <p:cBhvr>
                                        <p:cTn id="11" dur="500"/>
                                        <p:tgtEl>
                                          <p:spTgt spid="1926154"/>
                                        </p:tgtEl>
                                      </p:cBhvr>
                                    </p:animEffect>
                                  </p:childTnLst>
                                </p:cTn>
                              </p:par>
                            </p:childTnLst>
                          </p:cTn>
                        </p:par>
                        <p:par>
                          <p:cTn id="12" fill="hold">
                            <p:stCondLst>
                              <p:cond delay="2000"/>
                            </p:stCondLst>
                            <p:childTnLst>
                              <p:par>
                                <p:cTn id="13" presetID="23" presetClass="entr" presetSubtype="16" fill="hold" grpId="0" nodeType="afterEffect">
                                  <p:stCondLst>
                                    <p:cond delay="1000"/>
                                  </p:stCondLst>
                                  <p:childTnLst>
                                    <p:set>
                                      <p:cBhvr>
                                        <p:cTn id="14" dur="1" fill="hold">
                                          <p:stCondLst>
                                            <p:cond delay="0"/>
                                          </p:stCondLst>
                                        </p:cTn>
                                        <p:tgtEl>
                                          <p:spTgt spid="1926150"/>
                                        </p:tgtEl>
                                        <p:attrNameLst>
                                          <p:attrName>style.visibility</p:attrName>
                                        </p:attrNameLst>
                                      </p:cBhvr>
                                      <p:to>
                                        <p:strVal val="visible"/>
                                      </p:to>
                                    </p:set>
                                    <p:anim calcmode="lin" valueType="num">
                                      <p:cBhvr>
                                        <p:cTn id="15" dur="500" fill="hold"/>
                                        <p:tgtEl>
                                          <p:spTgt spid="1926150"/>
                                        </p:tgtEl>
                                        <p:attrNameLst>
                                          <p:attrName>ppt_w</p:attrName>
                                        </p:attrNameLst>
                                      </p:cBhvr>
                                      <p:tavLst>
                                        <p:tav tm="0">
                                          <p:val>
                                            <p:fltVal val="0"/>
                                          </p:val>
                                        </p:tav>
                                        <p:tav tm="100000">
                                          <p:val>
                                            <p:strVal val="#ppt_w"/>
                                          </p:val>
                                        </p:tav>
                                      </p:tavLst>
                                    </p:anim>
                                    <p:anim calcmode="lin" valueType="num">
                                      <p:cBhvr>
                                        <p:cTn id="16" dur="500" fill="hold"/>
                                        <p:tgtEl>
                                          <p:spTgt spid="1926150"/>
                                        </p:tgtEl>
                                        <p:attrNameLst>
                                          <p:attrName>ppt_h</p:attrName>
                                        </p:attrNameLst>
                                      </p:cBhvr>
                                      <p:tavLst>
                                        <p:tav tm="0">
                                          <p:val>
                                            <p:fltVal val="0"/>
                                          </p:val>
                                        </p:tav>
                                        <p:tav tm="100000">
                                          <p:val>
                                            <p:strVal val="#ppt_h"/>
                                          </p:val>
                                        </p:tav>
                                      </p:tavLst>
                                    </p:anim>
                                  </p:childTnLst>
                                </p:cTn>
                              </p:par>
                            </p:childTnLst>
                          </p:cTn>
                        </p:par>
                        <p:par>
                          <p:cTn id="17" fill="hold">
                            <p:stCondLst>
                              <p:cond delay="3500"/>
                            </p:stCondLst>
                            <p:childTnLst>
                              <p:par>
                                <p:cTn id="18" presetID="22" presetClass="entr" presetSubtype="8" fill="hold" grpId="0" nodeType="afterEffect">
                                  <p:stCondLst>
                                    <p:cond delay="100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par>
                                <p:cTn id="21" presetID="16" presetClass="entr" presetSubtype="26" fill="hold" grpId="0" nodeType="withEffect">
                                  <p:stCondLst>
                                    <p:cond delay="1000"/>
                                  </p:stCondLst>
                                  <p:childTnLst>
                                    <p:set>
                                      <p:cBhvr>
                                        <p:cTn id="22" dur="1" fill="hold">
                                          <p:stCondLst>
                                            <p:cond delay="0"/>
                                          </p:stCondLst>
                                        </p:cTn>
                                        <p:tgtEl>
                                          <p:spTgt spid="15"/>
                                        </p:tgtEl>
                                        <p:attrNameLst>
                                          <p:attrName>style.visibility</p:attrName>
                                        </p:attrNameLst>
                                      </p:cBhvr>
                                      <p:to>
                                        <p:strVal val="visible"/>
                                      </p:to>
                                    </p:set>
                                    <p:animEffect transition="in" filter="barn(inHorizontal)">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926154" grpId="0" animBg="1"/>
      <p:bldP spid="14" grpId="0" animBg="1"/>
      <p:bldP spid="15" grpId="0" animBg="1"/>
    </p:bldLst>
  </p:timing>
</p:sld>
</file>

<file path=ppt/slides/slide1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0" y="73025"/>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State Leading Economic Indicators through November 2015</a:t>
            </a:r>
            <a:endParaRPr lang="en-US" sz="3000" b="1" kern="0" dirty="0">
              <a:solidFill>
                <a:srgbClr val="225A7A"/>
              </a:solidFill>
              <a:ea typeface="+mj-ea"/>
              <a:cs typeface="+mj-cs"/>
            </a:endParaRPr>
          </a:p>
        </p:txBody>
      </p:sp>
      <p:sp>
        <p:nvSpPr>
          <p:cNvPr id="74758" name="Rectangle 6"/>
          <p:cNvSpPr>
            <a:spLocks noChangeArrowheads="1"/>
          </p:cNvSpPr>
          <p:nvPr/>
        </p:nvSpPr>
        <p:spPr bwMode="auto">
          <a:xfrm>
            <a:off x="0" y="6581775"/>
            <a:ext cx="8942388" cy="27622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050" dirty="0"/>
              <a:t>Sources: Federal Reserve Bank of Philadelphia at </a:t>
            </a:r>
            <a:r>
              <a:rPr lang="en-US" sz="1050" dirty="0">
                <a:hlinkClick r:id="rId3"/>
              </a:rPr>
              <a:t>http://www.philadelphiafed.org/index.cfm</a:t>
            </a:r>
            <a:r>
              <a:rPr lang="en-US" sz="1050" dirty="0"/>
              <a:t> ;Insurance Information Institute.</a:t>
            </a:r>
          </a:p>
        </p:txBody>
      </p:sp>
      <p:sp>
        <p:nvSpPr>
          <p:cNvPr id="9" name="Date Placeholder 8"/>
          <p:cNvSpPr>
            <a:spLocks noGrp="1"/>
          </p:cNvSpPr>
          <p:nvPr>
            <p:ph type="dt" sz="quarter" idx="10"/>
          </p:nvPr>
        </p:nvSpPr>
        <p:spPr/>
        <p:txBody>
          <a:bodyPr/>
          <a:lstStyle/>
          <a:p>
            <a:pPr>
              <a:defRPr/>
            </a:pPr>
            <a:r>
              <a:rPr lang="en-US"/>
              <a:t>12/01/09 - 9pm</a:t>
            </a:r>
          </a:p>
        </p:txBody>
      </p:sp>
      <p:sp>
        <p:nvSpPr>
          <p:cNvPr id="11" name="Slide Number Placeholder 10"/>
          <p:cNvSpPr>
            <a:spLocks noGrp="1"/>
          </p:cNvSpPr>
          <p:nvPr>
            <p:ph type="sldNum" sz="quarter" idx="12"/>
          </p:nvPr>
        </p:nvSpPr>
        <p:spPr/>
        <p:txBody>
          <a:bodyPr/>
          <a:lstStyle/>
          <a:p>
            <a:pPr>
              <a:defRPr/>
            </a:pPr>
            <a:fld id="{0EB074E3-34FC-4F2A-8E61-DEE1E5BB130A}" type="slidenum">
              <a:rPr lang="en-US" smtClean="0"/>
              <a:pPr>
                <a:defRPr/>
              </a:pPr>
              <a:t>145</a:t>
            </a:fld>
            <a:endParaRPr lang="en-US"/>
          </a:p>
        </p:txBody>
      </p:sp>
      <p:sp>
        <p:nvSpPr>
          <p:cNvPr id="38918" name="AutoShape 2"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19" name="AutoShape 4"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20" name="AutoShape 6" descr="Chart 2, annual percent change in real GDP by region"/>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pic>
        <p:nvPicPr>
          <p:cNvPr id="4" name="Picture 3"/>
          <p:cNvPicPr>
            <a:picLocks noChangeAspect="1"/>
          </p:cNvPicPr>
          <p:nvPr/>
        </p:nvPicPr>
        <p:blipFill>
          <a:blip r:embed="rId4"/>
          <a:stretch>
            <a:fillRect/>
          </a:stretch>
        </p:blipFill>
        <p:spPr>
          <a:xfrm>
            <a:off x="1117601" y="1076827"/>
            <a:ext cx="6727084" cy="4988693"/>
          </a:xfrm>
          <a:prstGeom prst="rect">
            <a:avLst/>
          </a:prstGeom>
        </p:spPr>
      </p:pic>
      <p:sp>
        <p:nvSpPr>
          <p:cNvPr id="17" name="AutoShape 7"/>
          <p:cNvSpPr>
            <a:spLocks noChangeArrowheads="1"/>
          </p:cNvSpPr>
          <p:nvPr/>
        </p:nvSpPr>
        <p:spPr bwMode="blackWhite">
          <a:xfrm>
            <a:off x="155575" y="3390729"/>
            <a:ext cx="1277938" cy="1317174"/>
          </a:xfrm>
          <a:prstGeom prst="wedgeRectCallout">
            <a:avLst>
              <a:gd name="adj1" fmla="val 72153"/>
              <a:gd name="adj2" fmla="val -4713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Growth in the West is finally beginning to pick up</a:t>
            </a:r>
            <a:endParaRPr lang="en-US" sz="1600" b="1" dirty="0">
              <a:solidFill>
                <a:srgbClr val="FFFFFF"/>
              </a:solidFill>
            </a:endParaRPr>
          </a:p>
        </p:txBody>
      </p:sp>
      <p:sp>
        <p:nvSpPr>
          <p:cNvPr id="18" name="AutoShape 8"/>
          <p:cNvSpPr>
            <a:spLocks noChangeArrowheads="1"/>
          </p:cNvSpPr>
          <p:nvPr/>
        </p:nvSpPr>
        <p:spPr bwMode="blackWhite">
          <a:xfrm>
            <a:off x="6908166" y="4049316"/>
            <a:ext cx="2044382" cy="1901031"/>
          </a:xfrm>
          <a:prstGeom prst="wedgeRectCallout">
            <a:avLst>
              <a:gd name="adj1" fmla="val -67472"/>
              <a:gd name="adj2" fmla="val -4399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The economic outlook for most of the US is generally positive, though flat-to-negative for 10 states, several of them energy dependent</a:t>
            </a:r>
            <a:endParaRPr lang="en-US" sz="1600" b="1" dirty="0">
              <a:solidFill>
                <a:schemeClr val="bg1"/>
              </a:solidFill>
            </a:endParaRPr>
          </a:p>
        </p:txBody>
      </p:sp>
    </p:spTree>
    <p:extLst>
      <p:ext uri="{BB962C8B-B14F-4D97-AF65-F5344CB8AC3E}">
        <p14:creationId xmlns:p14="http://schemas.microsoft.com/office/powerpoint/2010/main" val="80118290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9FC89B55-9087-4145-A2AC-474DCC89A582}" type="slidenum">
              <a:rPr lang="en-US" smtClean="0"/>
              <a:pPr/>
              <a:t>146</a:t>
            </a:fld>
            <a:endParaRPr lang="en-US" smtClean="0"/>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dirty="0" smtClean="0"/>
              <a:t>Real GDP by State Percent Change, 2014*:</a:t>
            </a:r>
            <a:br>
              <a:rPr lang="en-US" dirty="0" smtClean="0"/>
            </a:br>
            <a:r>
              <a:rPr lang="en-US" dirty="0" smtClean="0"/>
              <a:t>Highest 25 States</a:t>
            </a:r>
          </a:p>
        </p:txBody>
      </p:sp>
      <p:graphicFrame>
        <p:nvGraphicFramePr>
          <p:cNvPr id="1026" name="Object 3"/>
          <p:cNvGraphicFramePr>
            <a:graphicFrameLocks noGrp="1" noChangeAspect="1"/>
          </p:cNvGraphicFramePr>
          <p:nvPr>
            <p:ph idx="4294967295"/>
            <p:extLst>
              <p:ext uri="{D42A27DB-BD31-4B8C-83A1-F6EECF244321}">
                <p14:modId xmlns:p14="http://schemas.microsoft.com/office/powerpoint/2010/main" val="1305505351"/>
              </p:ext>
            </p:extLst>
          </p:nvPr>
        </p:nvGraphicFramePr>
        <p:xfrm>
          <a:off x="-50800" y="1814513"/>
          <a:ext cx="9082088" cy="4722812"/>
        </p:xfrm>
        <a:graphic>
          <a:graphicData uri="http://schemas.openxmlformats.org/presentationml/2006/ole">
            <mc:AlternateContent xmlns:mc="http://schemas.openxmlformats.org/markup-compatibility/2006">
              <mc:Choice xmlns:v="urn:schemas-microsoft-com:vml" Requires="v">
                <p:oleObj spid="_x0000_s28264676" name="Chart" r:id="rId4" imgW="5873798" imgH="3054512" progId="MSGraph.Chart.8">
                  <p:embed followColorScheme="full"/>
                </p:oleObj>
              </mc:Choice>
              <mc:Fallback>
                <p:oleObj name="Chart" r:id="rId4" imgW="5873798" imgH="3054512" progId="MSGraph.Chart.8">
                  <p:embed followColorScheme="full"/>
                  <p:pic>
                    <p:nvPicPr>
                      <p:cNvPr id="0" name=""/>
                      <p:cNvPicPr>
                        <a:picLocks noChangeAspect="1" noChangeArrowheads="1"/>
                      </p:cNvPicPr>
                      <p:nvPr/>
                    </p:nvPicPr>
                    <p:blipFill>
                      <a:blip r:embed="rId5"/>
                      <a:srcRect/>
                      <a:stretch>
                        <a:fillRect/>
                      </a:stretch>
                    </p:blipFill>
                    <p:spPr bwMode="auto">
                      <a:xfrm>
                        <a:off x="-50800" y="1814513"/>
                        <a:ext cx="9082088" cy="4722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Text Box 4"/>
          <p:cNvSpPr txBox="1">
            <a:spLocks noChangeArrowheads="1"/>
          </p:cNvSpPr>
          <p:nvPr/>
        </p:nvSpPr>
        <p:spPr bwMode="auto">
          <a:xfrm>
            <a:off x="0" y="6367463"/>
            <a:ext cx="9017000" cy="4175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a:t>*Advance statistics</a:t>
            </a:r>
          </a:p>
          <a:p>
            <a:pPr eaLnBrk="0" hangingPunct="0">
              <a:lnSpc>
                <a:spcPct val="70000"/>
              </a:lnSpc>
              <a:spcBef>
                <a:spcPct val="50000"/>
              </a:spcBef>
              <a:buClr>
                <a:srgbClr val="FF3300"/>
              </a:buClr>
              <a:buFont typeface="Wingdings" pitchFamily="2" charset="2"/>
              <a:buNone/>
            </a:pPr>
            <a:r>
              <a:rPr lang="en-US" sz="1100" dirty="0"/>
              <a:t>Sources: </a:t>
            </a:r>
            <a:r>
              <a:rPr lang="en-US" sz="1100" dirty="0" smtClean="0">
                <a:hlinkClick r:id="rId6"/>
              </a:rPr>
              <a:t>U.S</a:t>
            </a:r>
            <a:r>
              <a:rPr lang="en-US" sz="1100" dirty="0">
                <a:hlinkClick r:id="rId6"/>
              </a:rPr>
              <a:t>. Bureau of Economic Analysis</a:t>
            </a:r>
            <a:r>
              <a:rPr lang="en-US" sz="1100" dirty="0"/>
              <a:t>; Insurance Information Institute.		</a:t>
            </a:r>
          </a:p>
        </p:txBody>
      </p:sp>
      <p:sp>
        <p:nvSpPr>
          <p:cNvPr id="6" name="AutoShape 10"/>
          <p:cNvSpPr>
            <a:spLocks noChangeArrowheads="1"/>
          </p:cNvSpPr>
          <p:nvPr/>
        </p:nvSpPr>
        <p:spPr bwMode="blackWhite">
          <a:xfrm>
            <a:off x="1947981" y="1611723"/>
            <a:ext cx="1980008" cy="900419"/>
          </a:xfrm>
          <a:prstGeom prst="wedgeRectCallout">
            <a:avLst>
              <a:gd name="adj1" fmla="val -78128"/>
              <a:gd name="adj2" fmla="val 3060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North Dakota was the economic growth juggernaut of the US in 2014—by far</a:t>
            </a:r>
            <a:endParaRPr lang="en-US" sz="1400" b="1" dirty="0">
              <a:solidFill>
                <a:schemeClr val="bg1"/>
              </a:solidFill>
            </a:endParaRPr>
          </a:p>
        </p:txBody>
      </p:sp>
      <p:sp>
        <p:nvSpPr>
          <p:cNvPr id="7" name="AutoShape 7"/>
          <p:cNvSpPr>
            <a:spLocks noChangeArrowheads="1"/>
          </p:cNvSpPr>
          <p:nvPr/>
        </p:nvSpPr>
        <p:spPr bwMode="blackWhite">
          <a:xfrm>
            <a:off x="4343399" y="1761619"/>
            <a:ext cx="4343401" cy="1108541"/>
          </a:xfrm>
          <a:prstGeom prst="wedgeRectCallout">
            <a:avLst>
              <a:gd name="adj1" fmla="val -98892"/>
              <a:gd name="adj2" fmla="val 7002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Only 7 states experienced growth in excess of 3% in 2014, which is a growth rate we would see nationally in a more typical recovery</a:t>
            </a:r>
            <a:endParaRPr lang="en-US" b="1" dirty="0">
              <a:solidFill>
                <a:srgbClr val="FFFFFF"/>
              </a:solidFill>
              <a:latin typeface="Arial" charset="0"/>
              <a:cs typeface="Arial" charset="0"/>
            </a:endParaRPr>
          </a:p>
        </p:txBody>
      </p:sp>
      <p:sp>
        <p:nvSpPr>
          <p:cNvPr id="10" name="Text Box 6"/>
          <p:cNvSpPr txBox="1">
            <a:spLocks noChangeArrowheads="1"/>
          </p:cNvSpPr>
          <p:nvPr/>
        </p:nvSpPr>
        <p:spPr bwMode="blackWhite">
          <a:xfrm>
            <a:off x="4772025" y="3241813"/>
            <a:ext cx="3914775" cy="917999"/>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u="sng" dirty="0" smtClean="0">
                <a:solidFill>
                  <a:schemeClr val="bg1"/>
                </a:solidFill>
                <a:cs typeface="+mn-cs"/>
              </a:rPr>
              <a:t>Growth Benchmarks: Real GDP</a:t>
            </a:r>
          </a:p>
          <a:p>
            <a:pPr algn="ctr" eaLnBrk="0" hangingPunct="0">
              <a:lnSpc>
                <a:spcPct val="85000"/>
              </a:lnSpc>
              <a:spcBef>
                <a:spcPct val="50000"/>
              </a:spcBef>
              <a:buClr>
                <a:schemeClr val="bg1"/>
              </a:buClr>
              <a:buFont typeface="Wingdings" pitchFamily="2" charset="2"/>
              <a:buNone/>
              <a:defRPr/>
            </a:pPr>
            <a:r>
              <a:rPr lang="en-US" sz="1600" b="1" dirty="0" smtClean="0">
                <a:solidFill>
                  <a:schemeClr val="bg1"/>
                </a:solidFill>
                <a:cs typeface="+mn-cs"/>
              </a:rPr>
              <a:t>US: 2.2%</a:t>
            </a:r>
            <a:endParaRPr lang="en-US" sz="1600" b="1" dirty="0">
              <a:solidFill>
                <a:schemeClr val="bg1"/>
              </a:solidFill>
              <a:cs typeface="+mn-cs"/>
            </a:endParaRPr>
          </a:p>
        </p:txBody>
      </p:sp>
    </p:spTree>
    <p:extLst>
      <p:ext uri="{BB962C8B-B14F-4D97-AF65-F5344CB8AC3E}">
        <p14:creationId xmlns:p14="http://schemas.microsoft.com/office/powerpoint/2010/main" val="40927524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2700"/>
                            </p:stCondLst>
                            <p:childTnLst>
                              <p:par>
                                <p:cTn id="13" presetID="10" presetClass="entr" presetSubtype="0" fill="hold" grpId="0" nodeType="afterEffect">
                                  <p:stCondLst>
                                    <p:cond delay="70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65445506-0443-4CA3-B54E-C16A6B4D6011}" type="slidenum">
              <a:rPr lang="en-US" smtClean="0"/>
              <a:pPr/>
              <a:t>147</a:t>
            </a:fld>
            <a:endParaRPr lang="en-US" smtClean="0"/>
          </a:p>
        </p:txBody>
      </p:sp>
      <p:graphicFrame>
        <p:nvGraphicFramePr>
          <p:cNvPr id="2050" name="Object 3"/>
          <p:cNvGraphicFramePr>
            <a:graphicFrameLocks noGrp="1" noChangeAspect="1"/>
          </p:cNvGraphicFramePr>
          <p:nvPr>
            <p:ph idx="4294967295"/>
            <p:extLst>
              <p:ext uri="{D42A27DB-BD31-4B8C-83A1-F6EECF244321}">
                <p14:modId xmlns:p14="http://schemas.microsoft.com/office/powerpoint/2010/main" val="141442991"/>
              </p:ext>
            </p:extLst>
          </p:nvPr>
        </p:nvGraphicFramePr>
        <p:xfrm>
          <a:off x="4763" y="1709738"/>
          <a:ext cx="9139237" cy="4722812"/>
        </p:xfrm>
        <a:graphic>
          <a:graphicData uri="http://schemas.openxmlformats.org/presentationml/2006/ole">
            <mc:AlternateContent xmlns:mc="http://schemas.openxmlformats.org/markup-compatibility/2006">
              <mc:Choice xmlns:v="urn:schemas-microsoft-com:vml" Requires="v">
                <p:oleObj spid="_x0000_s28265699" name="Chart" r:id="rId4" imgW="8810697" imgH="4552881" progId="MSGraph.Chart.8">
                  <p:embed followColorScheme="full"/>
                </p:oleObj>
              </mc:Choice>
              <mc:Fallback>
                <p:oleObj name="Chart" r:id="rId4" imgW="8810697" imgH="4552881" progId="MSGraph.Chart.8">
                  <p:embed followColorScheme="full"/>
                  <p:pic>
                    <p:nvPicPr>
                      <p:cNvPr id="0" name=""/>
                      <p:cNvPicPr>
                        <a:picLocks noChangeAspect="1" noChangeArrowheads="1"/>
                      </p:cNvPicPr>
                      <p:nvPr/>
                    </p:nvPicPr>
                    <p:blipFill>
                      <a:blip r:embed="rId5"/>
                      <a:srcRect/>
                      <a:stretch>
                        <a:fillRect/>
                      </a:stretch>
                    </p:blipFill>
                    <p:spPr bwMode="auto">
                      <a:xfrm>
                        <a:off x="4763" y="1709738"/>
                        <a:ext cx="9139237" cy="4722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2" name="Rectangle 2"/>
          <p:cNvSpPr txBox="1">
            <a:spLocks noChangeArrowheads="1"/>
          </p:cNvSpPr>
          <p:nvPr/>
        </p:nvSpPr>
        <p:spPr bwMode="auto">
          <a:xfrm>
            <a:off x="0" y="0"/>
            <a:ext cx="8035925" cy="1041400"/>
          </a:xfrm>
          <a:prstGeom prst="rect">
            <a:avLst/>
          </a:prstGeom>
          <a:noFill/>
          <a:ln w="9525">
            <a:noFill/>
            <a:miter lim="800000"/>
            <a:headEnd/>
            <a:tailEnd/>
          </a:ln>
        </p:spPr>
        <p:txBody>
          <a:bodyPr lIns="92075" tIns="46038" rIns="92075" bIns="46038" anchor="b"/>
          <a:lstStyle/>
          <a:p>
            <a:pPr eaLnBrk="0" hangingPunct="0"/>
            <a:r>
              <a:rPr lang="en-US" sz="3000" b="1" dirty="0">
                <a:solidFill>
                  <a:schemeClr val="accent1"/>
                </a:solidFill>
              </a:rPr>
              <a:t>Real GDP by State Percent Change, </a:t>
            </a:r>
            <a:r>
              <a:rPr lang="en-US" sz="3000" b="1" dirty="0" smtClean="0">
                <a:solidFill>
                  <a:schemeClr val="accent1"/>
                </a:solidFill>
              </a:rPr>
              <a:t>2014*: </a:t>
            </a:r>
            <a:endParaRPr lang="en-US" sz="3000" b="1" dirty="0">
              <a:solidFill>
                <a:schemeClr val="accent1"/>
              </a:solidFill>
            </a:endParaRPr>
          </a:p>
          <a:p>
            <a:pPr eaLnBrk="0" hangingPunct="0"/>
            <a:r>
              <a:rPr lang="en-US" sz="3000" b="1" dirty="0">
                <a:solidFill>
                  <a:schemeClr val="accent1"/>
                </a:solidFill>
              </a:rPr>
              <a:t>Lowest 25 States</a:t>
            </a:r>
          </a:p>
        </p:txBody>
      </p:sp>
      <p:sp>
        <p:nvSpPr>
          <p:cNvPr id="2053" name="Rectangle 7"/>
          <p:cNvSpPr>
            <a:spLocks noChangeArrowheads="1"/>
          </p:cNvSpPr>
          <p:nvPr/>
        </p:nvSpPr>
        <p:spPr bwMode="auto">
          <a:xfrm>
            <a:off x="0" y="6372223"/>
            <a:ext cx="8750300" cy="428625"/>
          </a:xfrm>
          <a:prstGeom prst="rect">
            <a:avLst/>
          </a:prstGeom>
          <a:noFill/>
          <a:ln w="9525">
            <a:noFill/>
            <a:miter lim="800000"/>
            <a:headEnd/>
            <a:tailEnd/>
          </a:ln>
        </p:spPr>
        <p:txBody>
          <a:bodyPr>
            <a:spAutoFit/>
          </a:bodyPr>
          <a:lstStyle/>
          <a:p>
            <a:r>
              <a:rPr lang="en-US" sz="1100" dirty="0" smtClean="0"/>
              <a:t>*Advance statistics</a:t>
            </a:r>
            <a:endParaRPr lang="en-US" sz="1100" dirty="0"/>
          </a:p>
          <a:p>
            <a:r>
              <a:rPr lang="en-US" sz="1100" dirty="0"/>
              <a:t>Sources: </a:t>
            </a:r>
            <a:r>
              <a:rPr lang="en-US" sz="1100" dirty="0" smtClean="0">
                <a:hlinkClick r:id="rId6"/>
              </a:rPr>
              <a:t>US </a:t>
            </a:r>
            <a:r>
              <a:rPr lang="en-US" sz="1100" dirty="0">
                <a:hlinkClick r:id="rId6"/>
              </a:rPr>
              <a:t>Bureau of </a:t>
            </a:r>
            <a:r>
              <a:rPr lang="en-US" sz="1100" dirty="0" smtClean="0">
                <a:hlinkClick r:id="rId6"/>
              </a:rPr>
              <a:t>Economic Analysis</a:t>
            </a:r>
            <a:r>
              <a:rPr lang="en-US" sz="1100" dirty="0" smtClean="0"/>
              <a:t>; </a:t>
            </a:r>
            <a:r>
              <a:rPr lang="en-US" sz="1100" dirty="0"/>
              <a:t>Insurance Information Institute.	</a:t>
            </a:r>
          </a:p>
        </p:txBody>
      </p:sp>
      <p:sp>
        <p:nvSpPr>
          <p:cNvPr id="6" name="AutoShape 10"/>
          <p:cNvSpPr>
            <a:spLocks noChangeArrowheads="1"/>
          </p:cNvSpPr>
          <p:nvPr/>
        </p:nvSpPr>
        <p:spPr bwMode="blackWhite">
          <a:xfrm>
            <a:off x="5824251" y="4306023"/>
            <a:ext cx="1705899" cy="900419"/>
          </a:xfrm>
          <a:prstGeom prst="wedgeRectCallout">
            <a:avLst>
              <a:gd name="adj1" fmla="val 93161"/>
              <a:gd name="adj2" fmla="val 3746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Mississippi and Alaska  were the only states to shrink in 2014</a:t>
            </a:r>
            <a:endParaRPr lang="en-US" sz="1400" b="1" dirty="0">
              <a:solidFill>
                <a:schemeClr val="bg1"/>
              </a:solidFill>
            </a:endParaRPr>
          </a:p>
        </p:txBody>
      </p:sp>
      <p:sp>
        <p:nvSpPr>
          <p:cNvPr id="7" name="AutoShape 7"/>
          <p:cNvSpPr>
            <a:spLocks noChangeArrowheads="1"/>
          </p:cNvSpPr>
          <p:nvPr/>
        </p:nvSpPr>
        <p:spPr bwMode="blackWhite">
          <a:xfrm>
            <a:off x="5103988" y="1155792"/>
            <a:ext cx="3008670" cy="1108541"/>
          </a:xfrm>
          <a:prstGeom prst="wedgeRectCallout">
            <a:avLst>
              <a:gd name="adj1" fmla="val -34150"/>
              <a:gd name="adj2" fmla="val 11394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Growth rates in 16 states  were still below 1% in 2014, including in AL</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35795412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12/01/09 - 9pm</a:t>
            </a:r>
            <a:endParaRPr lang="en-US"/>
          </a:p>
        </p:txBody>
      </p:sp>
      <p:sp>
        <p:nvSpPr>
          <p:cNvPr id="3" name="Slide Number Placeholder 2"/>
          <p:cNvSpPr>
            <a:spLocks noGrp="1"/>
          </p:cNvSpPr>
          <p:nvPr>
            <p:ph type="sldNum" sz="quarter" idx="12"/>
          </p:nvPr>
        </p:nvSpPr>
        <p:spPr/>
        <p:txBody>
          <a:bodyPr/>
          <a:lstStyle/>
          <a:p>
            <a:pPr>
              <a:defRPr/>
            </a:pPr>
            <a:fld id="{79649112-2361-4913-9798-B6AEBB59A8D4}" type="slidenum">
              <a:rPr lang="en-US" smtClean="0"/>
              <a:pPr>
                <a:defRPr/>
              </a:pPr>
              <a:t>148</a:t>
            </a:fld>
            <a:endParaRPr lang="en-US"/>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00050" y="1300162"/>
            <a:ext cx="7943850" cy="5130800"/>
          </a:xfrm>
          <a:prstGeom prst="rect">
            <a:avLst/>
          </a:prstGeom>
          <a:ln>
            <a:solidFill>
              <a:srgbClr val="225A7A"/>
            </a:solidFill>
          </a:ln>
        </p:spPr>
      </p:pic>
      <p:sp>
        <p:nvSpPr>
          <p:cNvPr id="5" name="Rectangle 2"/>
          <p:cNvSpPr txBox="1">
            <a:spLocks noChangeArrowheads="1"/>
          </p:cNvSpPr>
          <p:nvPr/>
        </p:nvSpPr>
        <p:spPr bwMode="auto">
          <a:xfrm>
            <a:off x="0" y="200025"/>
            <a:ext cx="8035925" cy="569912"/>
          </a:xfrm>
          <a:prstGeom prst="rect">
            <a:avLst/>
          </a:prstGeom>
          <a:noFill/>
          <a:ln w="9525">
            <a:noFill/>
            <a:miter lim="800000"/>
            <a:headEnd/>
            <a:tailEnd/>
          </a:ln>
        </p:spPr>
        <p:txBody>
          <a:bodyPr lIns="92075" tIns="46038" rIns="92075" bIns="46038" anchor="b"/>
          <a:lstStyle/>
          <a:p>
            <a:pPr eaLnBrk="0" hangingPunct="0"/>
            <a:r>
              <a:rPr lang="en-US" sz="2900" b="1" dirty="0" smtClean="0">
                <a:solidFill>
                  <a:schemeClr val="accent1"/>
                </a:solidFill>
              </a:rPr>
              <a:t>Percent Change in Real GDP by State, 2013</a:t>
            </a:r>
            <a:endParaRPr lang="en-US" sz="2900" b="1" dirty="0">
              <a:solidFill>
                <a:schemeClr val="accent1"/>
              </a:solidFill>
            </a:endParaRPr>
          </a:p>
        </p:txBody>
      </p:sp>
      <p:sp>
        <p:nvSpPr>
          <p:cNvPr id="6" name="Rectangle 7"/>
          <p:cNvSpPr>
            <a:spLocks noChangeArrowheads="1"/>
          </p:cNvSpPr>
          <p:nvPr/>
        </p:nvSpPr>
        <p:spPr bwMode="auto">
          <a:xfrm>
            <a:off x="0" y="6372223"/>
            <a:ext cx="8750300" cy="428625"/>
          </a:xfrm>
          <a:prstGeom prst="rect">
            <a:avLst/>
          </a:prstGeom>
          <a:noFill/>
          <a:ln w="9525">
            <a:noFill/>
            <a:miter lim="800000"/>
            <a:headEnd/>
            <a:tailEnd/>
          </a:ln>
        </p:spPr>
        <p:txBody>
          <a:bodyPr>
            <a:spAutoFit/>
          </a:bodyPr>
          <a:lstStyle/>
          <a:p>
            <a:endParaRPr lang="en-US" sz="1100" dirty="0"/>
          </a:p>
          <a:p>
            <a:r>
              <a:rPr lang="en-US" sz="1100" dirty="0"/>
              <a:t>Sources: </a:t>
            </a:r>
            <a:r>
              <a:rPr lang="en-US" sz="1100" dirty="0" smtClean="0">
                <a:hlinkClick r:id="rId4"/>
              </a:rPr>
              <a:t>US </a:t>
            </a:r>
            <a:r>
              <a:rPr lang="en-US" sz="1100" dirty="0">
                <a:hlinkClick r:id="rId4"/>
              </a:rPr>
              <a:t>Bureau of </a:t>
            </a:r>
            <a:r>
              <a:rPr lang="en-US" sz="1100" dirty="0" smtClean="0">
                <a:hlinkClick r:id="rId4"/>
              </a:rPr>
              <a:t>Economic Analysis</a:t>
            </a:r>
            <a:r>
              <a:rPr lang="en-US" sz="1100" dirty="0" smtClean="0"/>
              <a:t>; </a:t>
            </a:r>
            <a:r>
              <a:rPr lang="en-US" sz="1100" dirty="0"/>
              <a:t>Insurance Information Institute.	</a:t>
            </a:r>
          </a:p>
        </p:txBody>
      </p:sp>
    </p:spTree>
    <p:extLst>
      <p:ext uri="{BB962C8B-B14F-4D97-AF65-F5344CB8AC3E}">
        <p14:creationId xmlns:p14="http://schemas.microsoft.com/office/powerpoint/2010/main" val="36289734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462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462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74B7E49-AEF1-4704-8A19-33DD2C8B551B}" type="slidenum">
              <a:rPr lang="en-US" sz="900">
                <a:solidFill>
                  <a:schemeClr val="bg1"/>
                </a:solidFill>
              </a:rPr>
              <a:pPr algn="r" eaLnBrk="0" hangingPunct="0">
                <a:lnSpc>
                  <a:spcPct val="85000"/>
                </a:lnSpc>
                <a:spcBef>
                  <a:spcPct val="20000"/>
                </a:spcBef>
              </a:pPr>
              <a:t>149</a:t>
            </a:fld>
            <a:endParaRPr lang="en-US" sz="900">
              <a:solidFill>
                <a:schemeClr val="bg1"/>
              </a:solidFill>
            </a:endParaRPr>
          </a:p>
        </p:txBody>
      </p:sp>
      <p:pic>
        <p:nvPicPr>
          <p:cNvPr id="154628"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40486" name="Rectangle 6"/>
          <p:cNvSpPr>
            <a:spLocks noChangeArrowheads="1"/>
          </p:cNvSpPr>
          <p:nvPr/>
        </p:nvSpPr>
        <p:spPr bwMode="blackWhite">
          <a:xfrm>
            <a:off x="609600" y="2219325"/>
            <a:ext cx="7924800" cy="1441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000" b="1">
                <a:solidFill>
                  <a:srgbClr val="FFFFFF"/>
                </a:solidFill>
              </a:rPr>
              <a:t>Labor Market Trends</a:t>
            </a:r>
            <a:endParaRPr lang="en-US" sz="4000" b="1" i="1">
              <a:solidFill>
                <a:srgbClr val="FFFFFF"/>
              </a:solidFill>
            </a:endParaRPr>
          </a:p>
        </p:txBody>
      </p:sp>
      <p:sp>
        <p:nvSpPr>
          <p:cNvPr id="1940487" name="Rectangle 7"/>
          <p:cNvSpPr>
            <a:spLocks noChangeArrowheads="1"/>
          </p:cNvSpPr>
          <p:nvPr/>
        </p:nvSpPr>
        <p:spPr bwMode="auto">
          <a:xfrm>
            <a:off x="228600" y="4052888"/>
            <a:ext cx="8601075" cy="2085975"/>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a:solidFill>
                  <a:srgbClr val="225A7A"/>
                </a:solidFill>
              </a:rPr>
              <a:t>Massive Job Losses Sapped the Economy and Commercial/Personal  Lines Exposure, But Trend </a:t>
            </a:r>
            <a:r>
              <a:rPr lang="en-US" sz="3600" b="1" dirty="0" smtClean="0">
                <a:solidFill>
                  <a:srgbClr val="225A7A"/>
                </a:solidFill>
              </a:rPr>
              <a:t>Has Greatly Improved</a:t>
            </a:r>
            <a:endParaRPr lang="en-US" sz="36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149</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40486"/>
                                        </p:tgtEl>
                                        <p:attrNameLst>
                                          <p:attrName>style.visibility</p:attrName>
                                        </p:attrNameLst>
                                      </p:cBhvr>
                                      <p:to>
                                        <p:strVal val="visible"/>
                                      </p:to>
                                    </p:set>
                                    <p:animEffect transition="in" filter="barn(outVertical)">
                                      <p:cBhvr>
                                        <p:cTn id="7" dur="1000"/>
                                        <p:tgtEl>
                                          <p:spTgt spid="1940486"/>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940487"/>
                                        </p:tgtEl>
                                        <p:attrNameLst>
                                          <p:attrName>style.visibility</p:attrName>
                                        </p:attrNameLst>
                                      </p:cBhvr>
                                      <p:to>
                                        <p:strVal val="visible"/>
                                      </p:to>
                                    </p:set>
                                    <p:animEffect transition="in" filter="barn(outVertical)">
                                      <p:cBhvr>
                                        <p:cTn id="10" dur="1000"/>
                                        <p:tgtEl>
                                          <p:spTgt spid="194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0486" grpId="0" animBg="1"/>
      <p:bldP spid="194048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587FEC58-C3B1-4DBD-89E8-2FF98000DBAF}" type="slidenum">
              <a:rPr lang="en-US" smtClean="0"/>
              <a:pPr/>
              <a:t>15</a:t>
            </a:fld>
            <a:endParaRPr lang="en-US" smtClean="0"/>
          </a:p>
        </p:txBody>
      </p:sp>
      <p:graphicFrame>
        <p:nvGraphicFramePr>
          <p:cNvPr id="2050" name="Object 3"/>
          <p:cNvGraphicFramePr>
            <a:graphicFrameLocks noGrp="1" noChangeAspect="1"/>
          </p:cNvGraphicFramePr>
          <p:nvPr>
            <p:ph idx="4294967295"/>
            <p:extLst>
              <p:ext uri="{D42A27DB-BD31-4B8C-83A1-F6EECF244321}">
                <p14:modId xmlns:p14="http://schemas.microsoft.com/office/powerpoint/2010/main" val="1590136368"/>
              </p:ext>
            </p:extLst>
          </p:nvPr>
        </p:nvGraphicFramePr>
        <p:xfrm>
          <a:off x="20638" y="1808163"/>
          <a:ext cx="9067800" cy="4700587"/>
        </p:xfrm>
        <a:graphic>
          <a:graphicData uri="http://schemas.openxmlformats.org/presentationml/2006/ole">
            <mc:AlternateContent xmlns:mc="http://schemas.openxmlformats.org/markup-compatibility/2006">
              <mc:Choice xmlns:v="urn:schemas-microsoft-com:vml" Requires="v">
                <p:oleObj spid="_x0000_s28092864" name="Chart" r:id="rId4" imgW="8820267" imgH="4572000" progId="MSGraph.Chart.8">
                  <p:embed followColorScheme="full"/>
                </p:oleObj>
              </mc:Choice>
              <mc:Fallback>
                <p:oleObj name="Chart" r:id="rId4" imgW="8820267" imgH="4572000" progId="MSGraph.Chart.8">
                  <p:embed followColorScheme="full"/>
                  <p:pic>
                    <p:nvPicPr>
                      <p:cNvPr id="0" name=""/>
                      <p:cNvPicPr>
                        <a:picLocks noChangeAspect="1" noChangeArrowheads="1"/>
                      </p:cNvPicPr>
                      <p:nvPr/>
                    </p:nvPicPr>
                    <p:blipFill>
                      <a:blip r:embed="rId5"/>
                      <a:srcRect/>
                      <a:stretch>
                        <a:fillRect/>
                      </a:stretch>
                    </p:blipFill>
                    <p:spPr bwMode="auto">
                      <a:xfrm>
                        <a:off x="20638" y="1808163"/>
                        <a:ext cx="9067800" cy="4700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2" name="Rectangle 2"/>
          <p:cNvSpPr txBox="1">
            <a:spLocks noChangeArrowheads="1"/>
          </p:cNvSpPr>
          <p:nvPr/>
        </p:nvSpPr>
        <p:spPr bwMode="auto">
          <a:xfrm>
            <a:off x="0" y="0"/>
            <a:ext cx="8035925" cy="1041400"/>
          </a:xfrm>
          <a:prstGeom prst="rect">
            <a:avLst/>
          </a:prstGeom>
          <a:noFill/>
          <a:ln w="9525">
            <a:noFill/>
            <a:miter lim="800000"/>
            <a:headEnd/>
            <a:tailEnd/>
          </a:ln>
        </p:spPr>
        <p:txBody>
          <a:bodyPr lIns="92075" tIns="46038" rIns="92075" bIns="46038" anchor="b"/>
          <a:lstStyle/>
          <a:p>
            <a:pPr eaLnBrk="0" hangingPunct="0"/>
            <a:r>
              <a:rPr lang="en-US" sz="2600" b="1" dirty="0">
                <a:solidFill>
                  <a:schemeClr val="accent1"/>
                </a:solidFill>
              </a:rPr>
              <a:t>RNW All Lines by State, </a:t>
            </a:r>
            <a:r>
              <a:rPr lang="en-US" sz="2600" b="1" dirty="0" smtClean="0">
                <a:solidFill>
                  <a:schemeClr val="accent1"/>
                </a:solidFill>
              </a:rPr>
              <a:t>2004-2013 </a:t>
            </a:r>
            <a:r>
              <a:rPr lang="en-US" sz="2600" b="1" dirty="0">
                <a:solidFill>
                  <a:schemeClr val="accent1"/>
                </a:solidFill>
              </a:rPr>
              <a:t>Average: </a:t>
            </a:r>
          </a:p>
          <a:p>
            <a:pPr eaLnBrk="0" hangingPunct="0"/>
            <a:r>
              <a:rPr lang="en-US" sz="2600" b="1" dirty="0">
                <a:solidFill>
                  <a:schemeClr val="accent1"/>
                </a:solidFill>
              </a:rPr>
              <a:t>Lowest 25 States</a:t>
            </a:r>
          </a:p>
        </p:txBody>
      </p:sp>
      <p:sp>
        <p:nvSpPr>
          <p:cNvPr id="2053" name="Rectangle 7"/>
          <p:cNvSpPr>
            <a:spLocks noChangeArrowheads="1"/>
          </p:cNvSpPr>
          <p:nvPr/>
        </p:nvSpPr>
        <p:spPr bwMode="auto">
          <a:xfrm>
            <a:off x="0" y="6429375"/>
            <a:ext cx="8750300" cy="428625"/>
          </a:xfrm>
          <a:prstGeom prst="rect">
            <a:avLst/>
          </a:prstGeom>
          <a:noFill/>
          <a:ln w="9525">
            <a:noFill/>
            <a:miter lim="800000"/>
            <a:headEnd/>
            <a:tailEnd/>
          </a:ln>
        </p:spPr>
        <p:txBody>
          <a:bodyPr>
            <a:spAutoFit/>
          </a:bodyPr>
          <a:lstStyle/>
          <a:p>
            <a:endParaRPr lang="en-US" sz="1100" dirty="0"/>
          </a:p>
          <a:p>
            <a:r>
              <a:rPr lang="en-US" sz="1100" dirty="0"/>
              <a:t>Source: </a:t>
            </a:r>
            <a:r>
              <a:rPr lang="en-US" sz="1100" dirty="0" smtClean="0"/>
              <a:t>NAIC; Insurance Information Institute.</a:t>
            </a:r>
            <a:r>
              <a:rPr lang="en-US" sz="1100" dirty="0"/>
              <a:t>	</a:t>
            </a:r>
          </a:p>
        </p:txBody>
      </p:sp>
      <p:sp>
        <p:nvSpPr>
          <p:cNvPr id="6" name="AutoShape 9"/>
          <p:cNvSpPr>
            <a:spLocks noChangeArrowheads="1"/>
          </p:cNvSpPr>
          <p:nvPr/>
        </p:nvSpPr>
        <p:spPr bwMode="blackWhite">
          <a:xfrm>
            <a:off x="3610304" y="3926630"/>
            <a:ext cx="3578562" cy="1179871"/>
          </a:xfrm>
          <a:prstGeom prst="wedgeRectCallout">
            <a:avLst>
              <a:gd name="adj1" fmla="val 62129"/>
              <a:gd name="adj2" fmla="val -62005"/>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b="1" dirty="0" smtClean="0">
                <a:solidFill>
                  <a:srgbClr val="FFFFFF"/>
                </a:solidFill>
              </a:rPr>
              <a:t>Some of the least profitable states over the past decade were hit hard by catastrophes, including Alabama</a:t>
            </a:r>
            <a:endParaRPr lang="en-US" b="1" dirty="0">
              <a:solidFill>
                <a:srgbClr val="FFFFFF"/>
              </a:solidFill>
            </a:endParaRPr>
          </a:p>
        </p:txBody>
      </p:sp>
    </p:spTree>
    <p:extLst>
      <p:ext uri="{BB962C8B-B14F-4D97-AF65-F5344CB8AC3E}">
        <p14:creationId xmlns:p14="http://schemas.microsoft.com/office/powerpoint/2010/main" val="28731977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7412"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741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845D708-4164-431C-A278-AB5AB4E5DF68}" type="slidenum">
              <a:rPr lang="en-US" sz="900"/>
              <a:pPr algn="r" eaLnBrk="0" hangingPunct="0">
                <a:lnSpc>
                  <a:spcPct val="85000"/>
                </a:lnSpc>
                <a:spcBef>
                  <a:spcPct val="20000"/>
                </a:spcBef>
              </a:pPr>
              <a:t>150</a:t>
            </a:fld>
            <a:endParaRPr lang="en-US" sz="900"/>
          </a:p>
        </p:txBody>
      </p:sp>
      <p:sp>
        <p:nvSpPr>
          <p:cNvPr id="17414" name="Rectangle 2"/>
          <p:cNvSpPr>
            <a:spLocks noGrp="1" noChangeArrowheads="1"/>
          </p:cNvSpPr>
          <p:nvPr>
            <p:ph type="title" idx="4294967295"/>
          </p:nvPr>
        </p:nvSpPr>
        <p:spPr>
          <a:xfrm>
            <a:off x="649288" y="161925"/>
            <a:ext cx="6867525" cy="836613"/>
          </a:xfrm>
        </p:spPr>
        <p:txBody>
          <a:bodyPr/>
          <a:lstStyle/>
          <a:p>
            <a:r>
              <a:rPr lang="en-US" sz="2800" dirty="0" smtClean="0"/>
              <a:t>Unemployment and Underemployment Rates: Still Too High, But Falling</a:t>
            </a:r>
          </a:p>
        </p:txBody>
      </p:sp>
      <p:graphicFrame>
        <p:nvGraphicFramePr>
          <p:cNvPr id="17410" name="Object 2"/>
          <p:cNvGraphicFramePr>
            <a:graphicFrameLocks noGrp="1"/>
          </p:cNvGraphicFramePr>
          <p:nvPr>
            <p:ph idx="4294967295"/>
            <p:extLst>
              <p:ext uri="{D42A27DB-BD31-4B8C-83A1-F6EECF244321}">
                <p14:modId xmlns:p14="http://schemas.microsoft.com/office/powerpoint/2010/main" val="1006818718"/>
              </p:ext>
            </p:extLst>
          </p:nvPr>
        </p:nvGraphicFramePr>
        <p:xfrm>
          <a:off x="120650" y="1350963"/>
          <a:ext cx="6846888" cy="4718050"/>
        </p:xfrm>
        <a:graphic>
          <a:graphicData uri="http://schemas.openxmlformats.org/presentationml/2006/ole">
            <mc:AlternateContent xmlns:mc="http://schemas.openxmlformats.org/markup-compatibility/2006">
              <mc:Choice xmlns:v="urn:schemas-microsoft-com:vml" Requires="v">
                <p:oleObj spid="_x0000_s28287202" name="Chart" r:id="rId4" imgW="7077186" imgH="4876661" progId="MSGraph.Chart.8">
                  <p:embed followColorScheme="full"/>
                </p:oleObj>
              </mc:Choice>
              <mc:Fallback>
                <p:oleObj name="Chart" r:id="rId4" imgW="7077186" imgH="4876661" progId="MSGraph.Chart.8">
                  <p:embed followColorScheme="full"/>
                  <p:pic>
                    <p:nvPicPr>
                      <p:cNvPr id="0" name=""/>
                      <p:cNvPicPr>
                        <a:picLocks noGrp="1" noChangeArrowheads="1"/>
                      </p:cNvPicPr>
                      <p:nvPr/>
                    </p:nvPicPr>
                    <p:blipFill>
                      <a:blip r:embed="rId5"/>
                      <a:srcRect/>
                      <a:stretch>
                        <a:fillRect/>
                      </a:stretch>
                    </p:blipFill>
                    <p:spPr bwMode="auto">
                      <a:xfrm>
                        <a:off x="120650" y="1350963"/>
                        <a:ext cx="6846888" cy="4718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72775" name="AutoShape 7"/>
          <p:cNvSpPr>
            <a:spLocks noChangeArrowheads="1"/>
          </p:cNvSpPr>
          <p:nvPr/>
        </p:nvSpPr>
        <p:spPr bwMode="blackWhite">
          <a:xfrm>
            <a:off x="7275919" y="4154488"/>
            <a:ext cx="1692275" cy="1252537"/>
          </a:xfrm>
          <a:prstGeom prst="wedgeRectCallout">
            <a:avLst>
              <a:gd name="adj1" fmla="val -76204"/>
              <a:gd name="adj2" fmla="val -21137"/>
            </a:avLst>
          </a:prstGeom>
          <a:solidFill>
            <a:schemeClr val="accent2"/>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cs typeface="+mn-cs"/>
              </a:rPr>
              <a:t>“Headline” unemployment was </a:t>
            </a:r>
            <a:r>
              <a:rPr lang="en-US" sz="1400" b="1" dirty="0" smtClean="0">
                <a:solidFill>
                  <a:schemeClr val="bg1"/>
                </a:solidFill>
                <a:cs typeface="+mn-cs"/>
              </a:rPr>
              <a:t>5.1% </a:t>
            </a:r>
            <a:r>
              <a:rPr lang="en-US" sz="1400" b="1" dirty="0">
                <a:solidFill>
                  <a:schemeClr val="bg1"/>
                </a:solidFill>
                <a:cs typeface="+mn-cs"/>
              </a:rPr>
              <a:t>in </a:t>
            </a:r>
            <a:r>
              <a:rPr lang="en-US" sz="1400" b="1" dirty="0" smtClean="0">
                <a:solidFill>
                  <a:schemeClr val="bg1"/>
                </a:solidFill>
                <a:cs typeface="+mn-cs"/>
              </a:rPr>
              <a:t>Sep.</a:t>
            </a:r>
            <a:r>
              <a:rPr lang="en-US" sz="1400" b="1" dirty="0" smtClean="0">
                <a:solidFill>
                  <a:schemeClr val="bg1"/>
                </a:solidFill>
              </a:rPr>
              <a:t> </a:t>
            </a:r>
            <a:r>
              <a:rPr lang="en-US" sz="1400" b="1" dirty="0" smtClean="0">
                <a:solidFill>
                  <a:schemeClr val="bg1"/>
                </a:solidFill>
                <a:cs typeface="+mn-cs"/>
              </a:rPr>
              <a:t>2015.</a:t>
            </a:r>
            <a:r>
              <a:rPr lang="en-US" sz="1400" b="1" dirty="0" smtClean="0">
                <a:solidFill>
                  <a:schemeClr val="bg1"/>
                </a:solidFill>
              </a:rPr>
              <a:t> 4.5% </a:t>
            </a:r>
            <a:r>
              <a:rPr lang="en-US" sz="1400" b="1" dirty="0">
                <a:solidFill>
                  <a:schemeClr val="bg1"/>
                </a:solidFill>
              </a:rPr>
              <a:t>to </a:t>
            </a:r>
            <a:r>
              <a:rPr lang="en-US" sz="1400" b="1" dirty="0" smtClean="0">
                <a:solidFill>
                  <a:schemeClr val="bg1"/>
                </a:solidFill>
              </a:rPr>
              <a:t>5.5% </a:t>
            </a:r>
            <a:r>
              <a:rPr lang="en-US" sz="1400" b="1" dirty="0">
                <a:solidFill>
                  <a:schemeClr val="bg1"/>
                </a:solidFill>
              </a:rPr>
              <a:t>is “normal.”</a:t>
            </a:r>
            <a:endParaRPr lang="en-US" sz="1400" b="1" dirty="0">
              <a:solidFill>
                <a:schemeClr val="bg1"/>
              </a:solidFill>
              <a:cs typeface="+mn-cs"/>
            </a:endParaRPr>
          </a:p>
        </p:txBody>
      </p:sp>
      <p:sp>
        <p:nvSpPr>
          <p:cNvPr id="17416" name="Rectangle 8"/>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Bureau of Labor Statistics; Insurance Information Institute.</a:t>
            </a:r>
          </a:p>
        </p:txBody>
      </p:sp>
      <p:sp>
        <p:nvSpPr>
          <p:cNvPr id="17418" name="Rectangle 11"/>
          <p:cNvSpPr>
            <a:spLocks noChangeArrowheads="1"/>
          </p:cNvSpPr>
          <p:nvPr/>
        </p:nvSpPr>
        <p:spPr bwMode="black">
          <a:xfrm>
            <a:off x="223838" y="1042988"/>
            <a:ext cx="3911600" cy="44291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2000 through </a:t>
            </a:r>
            <a:r>
              <a:rPr lang="en-US" sz="1600" b="1" dirty="0" smtClean="0">
                <a:solidFill>
                  <a:srgbClr val="225A7A"/>
                </a:solidFill>
              </a:rPr>
              <a:t>September 2015, </a:t>
            </a:r>
            <a:r>
              <a:rPr lang="en-US" sz="1600" b="1" dirty="0">
                <a:solidFill>
                  <a:srgbClr val="225A7A"/>
                </a:solidFill>
              </a:rPr>
              <a:t>Seasonally Adjusted (%)</a:t>
            </a:r>
          </a:p>
        </p:txBody>
      </p:sp>
      <p:sp>
        <p:nvSpPr>
          <p:cNvPr id="14" name="Rectangle 6"/>
          <p:cNvSpPr>
            <a:spLocks noChangeArrowheads="1"/>
          </p:cNvSpPr>
          <p:nvPr/>
        </p:nvSpPr>
        <p:spPr bwMode="blackWhite">
          <a:xfrm>
            <a:off x="481013" y="6000750"/>
            <a:ext cx="8220075" cy="555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Stubbornly high unemployment and underemployment constrain overall economic growth, but the job market </a:t>
            </a:r>
            <a:r>
              <a:rPr lang="en-US" b="1" dirty="0" smtClean="0">
                <a:solidFill>
                  <a:srgbClr val="FFFFFF"/>
                </a:solidFill>
              </a:rPr>
              <a:t>is continuing to improve.</a:t>
            </a:r>
            <a:endParaRPr lang="en-US" b="1" dirty="0">
              <a:solidFill>
                <a:srgbClr val="FFFFFF"/>
              </a:solidFill>
            </a:endParaRPr>
          </a:p>
        </p:txBody>
      </p:sp>
      <p:sp>
        <p:nvSpPr>
          <p:cNvPr id="15" name="Date Placeholder 14"/>
          <p:cNvSpPr>
            <a:spLocks noGrp="1"/>
          </p:cNvSpPr>
          <p:nvPr>
            <p:ph type="dt" sz="quarter" idx="10"/>
          </p:nvPr>
        </p:nvSpPr>
        <p:spPr/>
        <p:txBody>
          <a:bodyPr/>
          <a:lstStyle/>
          <a:p>
            <a:pPr>
              <a:defRPr/>
            </a:pPr>
            <a:r>
              <a:rPr lang="en-US"/>
              <a:t>12/01/09 - 9pm</a:t>
            </a:r>
          </a:p>
        </p:txBody>
      </p:sp>
      <p:sp>
        <p:nvSpPr>
          <p:cNvPr id="16" name="Slide Number Placeholder 15"/>
          <p:cNvSpPr>
            <a:spLocks noGrp="1"/>
          </p:cNvSpPr>
          <p:nvPr>
            <p:ph type="sldNum" sz="quarter" idx="12"/>
          </p:nvPr>
        </p:nvSpPr>
        <p:spPr/>
        <p:txBody>
          <a:bodyPr/>
          <a:lstStyle/>
          <a:p>
            <a:pPr>
              <a:defRPr/>
            </a:pPr>
            <a:fld id="{698A961A-58BF-498B-852A-4E152ACAA0C1}" type="slidenum">
              <a:rPr lang="en-US" smtClean="0"/>
              <a:pPr>
                <a:defRPr/>
              </a:pPr>
              <a:t>150</a:t>
            </a:fld>
            <a:endParaRPr lang="en-US"/>
          </a:p>
        </p:txBody>
      </p:sp>
      <p:sp>
        <p:nvSpPr>
          <p:cNvPr id="17" name="AutoShape 38"/>
          <p:cNvSpPr>
            <a:spLocks noChangeArrowheads="1"/>
          </p:cNvSpPr>
          <p:nvPr/>
        </p:nvSpPr>
        <p:spPr bwMode="blackWhite">
          <a:xfrm>
            <a:off x="7259638" y="1411288"/>
            <a:ext cx="1639887" cy="1666875"/>
          </a:xfrm>
          <a:prstGeom prst="wedgeRectCallout">
            <a:avLst>
              <a:gd name="adj1" fmla="val -71691"/>
              <a:gd name="adj2" fmla="val 4196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cs typeface="+mn-cs"/>
              </a:rPr>
              <a:t>U-6 </a:t>
            </a:r>
            <a:r>
              <a:rPr lang="en-US" sz="1400" b="1" dirty="0" smtClean="0">
                <a:solidFill>
                  <a:schemeClr val="bg1"/>
                </a:solidFill>
                <a:cs typeface="+mn-cs"/>
              </a:rPr>
              <a:t>soared </a:t>
            </a:r>
            <a:r>
              <a:rPr lang="en-US" sz="1400" b="1" dirty="0">
                <a:solidFill>
                  <a:schemeClr val="bg1"/>
                </a:solidFill>
                <a:cs typeface="+mn-cs"/>
              </a:rPr>
              <a:t>from 8.0% in March 2007 to 17.5% in </a:t>
            </a:r>
            <a:br>
              <a:rPr lang="en-US" sz="1400" b="1" dirty="0">
                <a:solidFill>
                  <a:schemeClr val="bg1"/>
                </a:solidFill>
                <a:cs typeface="+mn-cs"/>
              </a:rPr>
            </a:br>
            <a:r>
              <a:rPr lang="en-US" sz="1400" b="1" dirty="0">
                <a:solidFill>
                  <a:schemeClr val="bg1"/>
                </a:solidFill>
                <a:cs typeface="+mn-cs"/>
              </a:rPr>
              <a:t>October 2009; Stood at </a:t>
            </a:r>
            <a:r>
              <a:rPr lang="en-US" sz="1400" b="1" dirty="0" smtClean="0">
                <a:solidFill>
                  <a:schemeClr val="bg1"/>
                </a:solidFill>
                <a:cs typeface="+mn-cs"/>
              </a:rPr>
              <a:t>10.0% </a:t>
            </a:r>
            <a:r>
              <a:rPr lang="en-US" sz="1400" b="1" dirty="0">
                <a:solidFill>
                  <a:schemeClr val="bg1"/>
                </a:solidFill>
                <a:cs typeface="+mn-cs"/>
              </a:rPr>
              <a:t>in </a:t>
            </a:r>
            <a:r>
              <a:rPr lang="en-US" sz="1400" b="1" dirty="0" smtClean="0">
                <a:solidFill>
                  <a:schemeClr val="bg1"/>
                </a:solidFill>
                <a:cs typeface="+mn-cs"/>
              </a:rPr>
              <a:t>Sept. 2015.</a:t>
            </a:r>
            <a:r>
              <a:rPr lang="en-US" sz="1400" b="1" dirty="0">
                <a:solidFill>
                  <a:schemeClr val="bg1"/>
                </a:solidFill>
                <a:cs typeface="+mn-cs"/>
              </a:rPr>
              <a:t/>
            </a:r>
            <a:br>
              <a:rPr lang="en-US" sz="1400" b="1" dirty="0">
                <a:solidFill>
                  <a:schemeClr val="bg1"/>
                </a:solidFill>
                <a:cs typeface="+mn-cs"/>
              </a:rPr>
            </a:br>
            <a:r>
              <a:rPr lang="en-US" sz="1400" b="1" dirty="0">
                <a:solidFill>
                  <a:schemeClr val="bg1"/>
                </a:solidFill>
                <a:cs typeface="+mn-cs"/>
              </a:rPr>
              <a:t>8% to 10% is “normal.”</a:t>
            </a:r>
          </a:p>
        </p:txBody>
      </p:sp>
    </p:spTree>
    <p:extLst>
      <p:ext uri="{BB962C8B-B14F-4D97-AF65-F5344CB8AC3E}">
        <p14:creationId xmlns:p14="http://schemas.microsoft.com/office/powerpoint/2010/main" val="290309627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7072775"/>
                                        </p:tgtEl>
                                        <p:attrNameLst>
                                          <p:attrName>style.visibility</p:attrName>
                                        </p:attrNameLst>
                                      </p:cBhvr>
                                      <p:to>
                                        <p:strVal val="visible"/>
                                      </p:to>
                                    </p:set>
                                    <p:animEffect transition="in" filter="wipe(right)">
                                      <p:cBhvr>
                                        <p:cTn id="7" dur="500"/>
                                        <p:tgtEl>
                                          <p:spTgt spid="7072775"/>
                                        </p:tgtEl>
                                      </p:cBhvr>
                                    </p:animEffect>
                                  </p:childTnLst>
                                </p:cTn>
                              </p:par>
                            </p:childTnLst>
                          </p:cTn>
                        </p:par>
                        <p:par>
                          <p:cTn id="8" fill="hold">
                            <p:stCondLst>
                              <p:cond delay="1000"/>
                            </p:stCondLst>
                            <p:childTnLst>
                              <p:par>
                                <p:cTn id="9" presetID="23" presetClass="entr" presetSubtype="16" fill="hold" grpId="0" nodeType="afterEffect">
                                  <p:stCondLst>
                                    <p:cond delay="100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childTnLst>
                                </p:cTn>
                              </p:par>
                            </p:childTnLst>
                          </p:cTn>
                        </p:par>
                        <p:par>
                          <p:cTn id="13" fill="hold">
                            <p:stCondLst>
                              <p:cond delay="2500"/>
                            </p:stCondLst>
                            <p:childTnLst>
                              <p:par>
                                <p:cTn id="14" presetID="22" presetClass="entr" presetSubtype="8" fill="hold" grpId="0" nodeType="afterEffect">
                                  <p:stCondLst>
                                    <p:cond delay="50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2775" grpId="0" animBg="1"/>
      <p:bldP spid="14" grpId="0" animBg="1"/>
      <p:bldP spid="17" grpId="0" animBg="1"/>
    </p:bldLst>
  </p:timing>
</p:sld>
</file>

<file path=ppt/slides/slide1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1986" name="Object 3"/>
          <p:cNvGraphicFramePr>
            <a:graphicFrameLocks noGrp="1"/>
          </p:cNvGraphicFramePr>
          <p:nvPr>
            <p:ph idx="4294967295"/>
            <p:extLst>
              <p:ext uri="{D42A27DB-BD31-4B8C-83A1-F6EECF244321}">
                <p14:modId xmlns:p14="http://schemas.microsoft.com/office/powerpoint/2010/main" val="3047991225"/>
              </p:ext>
            </p:extLst>
          </p:nvPr>
        </p:nvGraphicFramePr>
        <p:xfrm>
          <a:off x="333375" y="1455738"/>
          <a:ext cx="8521700" cy="4086225"/>
        </p:xfrm>
        <a:graphic>
          <a:graphicData uri="http://schemas.openxmlformats.org/presentationml/2006/ole">
            <mc:AlternateContent xmlns:mc="http://schemas.openxmlformats.org/markup-compatibility/2006">
              <mc:Choice xmlns:v="urn:schemas-microsoft-com:vml" Requires="v">
                <p:oleObj spid="_x0000_s28291300" name="Chart" r:id="rId4" imgW="8581836" imgH="4114800" progId="MSGraph.Chart.8">
                  <p:embed followColorScheme="full"/>
                </p:oleObj>
              </mc:Choice>
              <mc:Fallback>
                <p:oleObj name="Chart" r:id="rId4" imgW="8581836" imgH="4114800" progId="MSGraph.Chart.8">
                  <p:embed followColorScheme="full"/>
                  <p:pic>
                    <p:nvPicPr>
                      <p:cNvPr id="0" name=""/>
                      <p:cNvPicPr preferRelativeResize="0">
                        <a:picLocks noChangeArrowheads="1"/>
                      </p:cNvPicPr>
                      <p:nvPr/>
                    </p:nvPicPr>
                    <p:blipFill>
                      <a:blip r:embed="rId5"/>
                      <a:srcRect/>
                      <a:stretch>
                        <a:fillRect/>
                      </a:stretch>
                    </p:blipFill>
                    <p:spPr bwMode="gray">
                      <a:xfrm>
                        <a:off x="333375" y="1455738"/>
                        <a:ext cx="8521700" cy="4086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a:solidFill>
                  <a:srgbClr val="225A7A"/>
                </a:solidFill>
                <a:ea typeface="+mj-ea"/>
                <a:cs typeface="+mj-cs"/>
              </a:rPr>
              <a:t>Monthly Change in Private Employment</a:t>
            </a:r>
          </a:p>
        </p:txBody>
      </p:sp>
      <p:sp>
        <p:nvSpPr>
          <p:cNvPr id="41988"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2007 </a:t>
            </a:r>
            <a:r>
              <a:rPr lang="en-US" sz="1600" b="1" dirty="0">
                <a:solidFill>
                  <a:srgbClr val="225A7A"/>
                </a:solidFill>
              </a:rPr>
              <a:t>through </a:t>
            </a:r>
            <a:r>
              <a:rPr lang="en-US" sz="1600" b="1" dirty="0" smtClean="0">
                <a:solidFill>
                  <a:srgbClr val="225A7A"/>
                </a:solidFill>
              </a:rPr>
              <a:t>Sept. 2015 (000s, Seasonally Adj.)</a:t>
            </a:r>
            <a:endParaRPr lang="en-US" sz="1600" b="1" dirty="0">
              <a:solidFill>
                <a:srgbClr val="225A7A"/>
              </a:solidFill>
            </a:endParaRPr>
          </a:p>
        </p:txBody>
      </p:sp>
      <p:sp>
        <p:nvSpPr>
          <p:cNvPr id="10" name="Rectangle 7"/>
          <p:cNvSpPr>
            <a:spLocks noChangeArrowheads="1"/>
          </p:cNvSpPr>
          <p:nvPr/>
        </p:nvSpPr>
        <p:spPr bwMode="blackWhite">
          <a:xfrm>
            <a:off x="806450" y="5562600"/>
            <a:ext cx="7680325"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Private Employers Added </a:t>
            </a:r>
            <a:r>
              <a:rPr lang="en-US" b="1" dirty="0" smtClean="0">
                <a:solidFill>
                  <a:srgbClr val="FFFFFF"/>
                </a:solidFill>
              </a:rPr>
              <a:t>13.03 Million </a:t>
            </a:r>
            <a:r>
              <a:rPr lang="en-US" b="1" dirty="0">
                <a:solidFill>
                  <a:srgbClr val="FFFFFF"/>
                </a:solidFill>
              </a:rPr>
              <a:t>Jobs Since Jan. 2010 After Having </a:t>
            </a:r>
            <a:r>
              <a:rPr lang="en-US" b="1" dirty="0" smtClean="0">
                <a:solidFill>
                  <a:srgbClr val="FFFFFF"/>
                </a:solidFill>
              </a:rPr>
              <a:t>Shed 5.01 </a:t>
            </a:r>
            <a:r>
              <a:rPr lang="en-US" b="1" dirty="0">
                <a:solidFill>
                  <a:srgbClr val="FFFFFF"/>
                </a:solidFill>
              </a:rPr>
              <a:t>Million Jobs in 2009 and </a:t>
            </a:r>
            <a:r>
              <a:rPr lang="en-US" b="1" dirty="0" smtClean="0">
                <a:solidFill>
                  <a:srgbClr val="FFFFFF"/>
                </a:solidFill>
              </a:rPr>
              <a:t>3.76 </a:t>
            </a:r>
            <a:r>
              <a:rPr lang="en-US" b="1" dirty="0">
                <a:solidFill>
                  <a:srgbClr val="FFFFFF"/>
                </a:solidFill>
              </a:rPr>
              <a:t>Million in 2008 (State and Local Governments Have Shed Hundreds of Thousands of </a:t>
            </a:r>
            <a:r>
              <a:rPr lang="en-US" b="1" dirty="0" smtClean="0">
                <a:solidFill>
                  <a:srgbClr val="FFFFFF"/>
                </a:solidFill>
              </a:rPr>
              <a:t>Jobs)</a:t>
            </a:r>
            <a:endParaRPr lang="en-US" b="1" dirty="0">
              <a:solidFill>
                <a:srgbClr val="FFFFFF"/>
              </a:solidFill>
            </a:endParaRPr>
          </a:p>
        </p:txBody>
      </p:sp>
      <p:sp>
        <p:nvSpPr>
          <p:cNvPr id="41990" name="Rectangle 6"/>
          <p:cNvSpPr>
            <a:spLocks noChangeArrowheads="1"/>
          </p:cNvSpPr>
          <p:nvPr/>
        </p:nvSpPr>
        <p:spPr bwMode="auto">
          <a:xfrm>
            <a:off x="-45091" y="6575510"/>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Bureau of Labor Statistics: </a:t>
            </a:r>
            <a:r>
              <a:rPr lang="en-US" sz="1100" dirty="0">
                <a:hlinkClick r:id="rId6"/>
              </a:rPr>
              <a:t>http://www.bls.gov/ces/home.htm</a:t>
            </a:r>
            <a:r>
              <a:rPr lang="en-US" sz="1100" dirty="0"/>
              <a:t>; Insurance Information Institute</a:t>
            </a:r>
          </a:p>
        </p:txBody>
      </p:sp>
      <p:sp>
        <p:nvSpPr>
          <p:cNvPr id="12" name="AutoShape 5"/>
          <p:cNvSpPr>
            <a:spLocks noChangeArrowheads="1"/>
          </p:cNvSpPr>
          <p:nvPr/>
        </p:nvSpPr>
        <p:spPr bwMode="blackWhite">
          <a:xfrm>
            <a:off x="1107440" y="4024965"/>
            <a:ext cx="1444359" cy="1020862"/>
          </a:xfrm>
          <a:prstGeom prst="wedgeRectCallout">
            <a:avLst>
              <a:gd name="adj1" fmla="val 61418"/>
              <a:gd name="adj2" fmla="val -280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200" b="1" dirty="0">
                <a:solidFill>
                  <a:schemeClr val="bg1"/>
                </a:solidFill>
              </a:rPr>
              <a:t>Monthly </a:t>
            </a:r>
            <a:r>
              <a:rPr lang="en-US" sz="1200" b="1" dirty="0" smtClean="0">
                <a:solidFill>
                  <a:schemeClr val="bg1"/>
                </a:solidFill>
              </a:rPr>
              <a:t>losses </a:t>
            </a:r>
            <a:r>
              <a:rPr lang="en-US" sz="1200" b="1" dirty="0">
                <a:solidFill>
                  <a:schemeClr val="bg1"/>
                </a:solidFill>
              </a:rPr>
              <a:t>in   Dec. 08–Mar. 09 </a:t>
            </a:r>
            <a:r>
              <a:rPr lang="en-US" sz="1200" b="1" dirty="0" smtClean="0">
                <a:solidFill>
                  <a:schemeClr val="bg1"/>
                </a:solidFill>
              </a:rPr>
              <a:t>were </a:t>
            </a:r>
            <a:r>
              <a:rPr lang="en-US" sz="1200" b="1" dirty="0">
                <a:solidFill>
                  <a:schemeClr val="bg1"/>
                </a:solidFill>
              </a:rPr>
              <a:t>the </a:t>
            </a:r>
            <a:r>
              <a:rPr lang="en-US" sz="1200" b="1" dirty="0" smtClean="0">
                <a:solidFill>
                  <a:schemeClr val="bg1"/>
                </a:solidFill>
              </a:rPr>
              <a:t>largest </a:t>
            </a:r>
            <a:r>
              <a:rPr lang="en-US" sz="1200" b="1" dirty="0">
                <a:solidFill>
                  <a:schemeClr val="bg1"/>
                </a:solidFill>
              </a:rPr>
              <a:t>in the </a:t>
            </a:r>
            <a:br>
              <a:rPr lang="en-US" sz="1200" b="1" dirty="0">
                <a:solidFill>
                  <a:schemeClr val="bg1"/>
                </a:solidFill>
              </a:rPr>
            </a:br>
            <a:r>
              <a:rPr lang="en-US" sz="1200" b="1" dirty="0" smtClean="0">
                <a:solidFill>
                  <a:schemeClr val="bg1"/>
                </a:solidFill>
              </a:rPr>
              <a:t>post-WW </a:t>
            </a:r>
            <a:r>
              <a:rPr lang="en-US" sz="1200" b="1" dirty="0">
                <a:solidFill>
                  <a:schemeClr val="bg1"/>
                </a:solidFill>
              </a:rPr>
              <a:t>II </a:t>
            </a:r>
            <a:r>
              <a:rPr lang="en-US" sz="1200" b="1" dirty="0" smtClean="0">
                <a:solidFill>
                  <a:schemeClr val="bg1"/>
                </a:solidFill>
              </a:rPr>
              <a:t>period</a:t>
            </a:r>
            <a:endParaRPr lang="en-US" sz="1200" b="1" dirty="0">
              <a:solidFill>
                <a:schemeClr val="bg1"/>
              </a:solidFill>
            </a:endParaRPr>
          </a:p>
        </p:txBody>
      </p:sp>
      <p:sp>
        <p:nvSpPr>
          <p:cNvPr id="14" name="AutoShape 7"/>
          <p:cNvSpPr>
            <a:spLocks noChangeArrowheads="1"/>
          </p:cNvSpPr>
          <p:nvPr/>
        </p:nvSpPr>
        <p:spPr bwMode="blackWhite">
          <a:xfrm>
            <a:off x="6897840" y="3461433"/>
            <a:ext cx="1927072" cy="804932"/>
          </a:xfrm>
          <a:prstGeom prst="wedgeRectCallout">
            <a:avLst>
              <a:gd name="adj1" fmla="val 44468"/>
              <a:gd name="adj2" fmla="val -10536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cs typeface="+mn-cs"/>
              </a:rPr>
              <a:t>118,000 </a:t>
            </a:r>
            <a:r>
              <a:rPr lang="en-US" sz="1400" b="1" dirty="0">
                <a:cs typeface="+mn-cs"/>
              </a:rPr>
              <a:t>private sector jobs were created in </a:t>
            </a:r>
            <a:r>
              <a:rPr lang="en-US" sz="1400" b="1" dirty="0" smtClean="0">
                <a:cs typeface="+mn-cs"/>
              </a:rPr>
              <a:t>Sept.</a:t>
            </a:r>
            <a:endParaRPr lang="en-US" sz="1400" b="1" i="1" dirty="0">
              <a:solidFill>
                <a:srgbClr val="FF0000"/>
              </a:solidFill>
              <a:cs typeface="+mn-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151</a:t>
            </a:fld>
            <a:endParaRPr lang="en-US"/>
          </a:p>
        </p:txBody>
      </p:sp>
      <p:sp>
        <p:nvSpPr>
          <p:cNvPr id="13" name="Text Box 17"/>
          <p:cNvSpPr txBox="1">
            <a:spLocks noChangeArrowheads="1"/>
          </p:cNvSpPr>
          <p:nvPr/>
        </p:nvSpPr>
        <p:spPr bwMode="auto">
          <a:xfrm>
            <a:off x="4517219" y="3363287"/>
            <a:ext cx="1897627" cy="1384995"/>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1400" b="1" u="sng" dirty="0" smtClean="0">
                <a:solidFill>
                  <a:schemeClr val="bg1"/>
                </a:solidFill>
              </a:rPr>
              <a:t>Jobs Created</a:t>
            </a:r>
            <a:endParaRPr lang="en-US" sz="1400" b="1" dirty="0" smtClean="0">
              <a:solidFill>
                <a:schemeClr val="bg1"/>
              </a:solidFill>
            </a:endParaRPr>
          </a:p>
          <a:p>
            <a:pPr algn="ctr">
              <a:defRPr/>
            </a:pPr>
            <a:r>
              <a:rPr lang="en-US" sz="1400" b="1" dirty="0" smtClean="0">
                <a:solidFill>
                  <a:schemeClr val="bg1"/>
                </a:solidFill>
              </a:rPr>
              <a:t>2014: 3.042 Mill</a:t>
            </a:r>
          </a:p>
          <a:p>
            <a:pPr algn="ctr">
              <a:defRPr/>
            </a:pPr>
            <a:r>
              <a:rPr lang="en-US" sz="1400" b="1" dirty="0" smtClean="0">
                <a:solidFill>
                  <a:schemeClr val="bg1"/>
                </a:solidFill>
              </a:rPr>
              <a:t>2013: 2.452 Mill</a:t>
            </a:r>
          </a:p>
          <a:p>
            <a:pPr algn="ctr">
              <a:defRPr/>
            </a:pPr>
            <a:r>
              <a:rPr lang="en-US" sz="1400" b="1" dirty="0" smtClean="0">
                <a:solidFill>
                  <a:schemeClr val="bg1"/>
                </a:solidFill>
              </a:rPr>
              <a:t>2012: 2.315 Mill</a:t>
            </a:r>
          </a:p>
          <a:p>
            <a:pPr algn="ctr">
              <a:defRPr/>
            </a:pPr>
            <a:r>
              <a:rPr lang="en-US" sz="1400" b="1" dirty="0" smtClean="0">
                <a:solidFill>
                  <a:schemeClr val="bg1"/>
                </a:solidFill>
              </a:rPr>
              <a:t>2011: 2.396 Mill</a:t>
            </a:r>
          </a:p>
          <a:p>
            <a:pPr algn="ctr">
              <a:defRPr/>
            </a:pPr>
            <a:r>
              <a:rPr lang="en-US" sz="1400" b="1" dirty="0" smtClean="0">
                <a:solidFill>
                  <a:schemeClr val="bg1"/>
                </a:solidFill>
              </a:rPr>
              <a:t>2010: 1.282 Mill</a:t>
            </a:r>
          </a:p>
        </p:txBody>
      </p:sp>
      <p:sp>
        <p:nvSpPr>
          <p:cNvPr id="15" name="AutoShape 7"/>
          <p:cNvSpPr>
            <a:spLocks noChangeArrowheads="1"/>
          </p:cNvSpPr>
          <p:nvPr/>
        </p:nvSpPr>
        <p:spPr bwMode="blackWhite">
          <a:xfrm>
            <a:off x="5933213" y="1111072"/>
            <a:ext cx="2984602" cy="531998"/>
          </a:xfrm>
          <a:prstGeom prst="wedgeRectCallout">
            <a:avLst>
              <a:gd name="adj1" fmla="val 14391"/>
              <a:gd name="adj2" fmla="val 7762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3,042,000 jobs were created in 2014, the most since 1997</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260025279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par>
                          <p:cTn id="13" fill="hold">
                            <p:stCondLst>
                              <p:cond delay="1500"/>
                            </p:stCondLst>
                            <p:childTnLst>
                              <p:par>
                                <p:cTn id="14" presetID="22" presetClass="entr" presetSubtype="2" fill="hold" grpId="0" nodeType="afterEffect">
                                  <p:stCondLst>
                                    <p:cond delay="500"/>
                                  </p:stCondLst>
                                  <p:childTnLst>
                                    <p:set>
                                      <p:cBhvr>
                                        <p:cTn id="15" dur="1" fill="hold">
                                          <p:stCondLst>
                                            <p:cond delay="0"/>
                                          </p:stCondLst>
                                        </p:cTn>
                                        <p:tgtEl>
                                          <p:spTgt spid="14"/>
                                        </p:tgtEl>
                                        <p:attrNameLst>
                                          <p:attrName>style.visibility</p:attrName>
                                        </p:attrNameLst>
                                      </p:cBhvr>
                                      <p:to>
                                        <p:strVal val="visible"/>
                                      </p:to>
                                    </p:set>
                                    <p:animEffect transition="in" filter="wipe(right)">
                                      <p:cBhvr>
                                        <p:cTn id="16" dur="500"/>
                                        <p:tgtEl>
                                          <p:spTgt spid="14"/>
                                        </p:tgtEl>
                                      </p:cBhvr>
                                    </p:animEffect>
                                  </p:childTnLst>
                                </p:cTn>
                              </p:par>
                            </p:childTnLst>
                          </p:cTn>
                        </p:par>
                        <p:par>
                          <p:cTn id="17" fill="hold">
                            <p:stCondLst>
                              <p:cond delay="2500"/>
                            </p:stCondLst>
                            <p:childTnLst>
                              <p:par>
                                <p:cTn id="18" presetID="22" presetClass="entr" presetSubtype="4" fill="hold" grpId="0" nodeType="afterEffect">
                                  <p:stCondLst>
                                    <p:cond delay="700"/>
                                  </p:stCondLst>
                                  <p:childTnLst>
                                    <p:set>
                                      <p:cBhvr>
                                        <p:cTn id="19" dur="1" fill="hold">
                                          <p:stCondLst>
                                            <p:cond delay="0"/>
                                          </p:stCondLst>
                                        </p:cTn>
                                        <p:tgtEl>
                                          <p:spTgt spid="15"/>
                                        </p:tgtEl>
                                        <p:attrNameLst>
                                          <p:attrName>style.visibility</p:attrName>
                                        </p:attrNameLst>
                                      </p:cBhvr>
                                      <p:to>
                                        <p:strVal val="visible"/>
                                      </p:to>
                                    </p:set>
                                    <p:animEffect transition="in" filter="wipe(down)">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P spid="15" grpId="0" animBg="1"/>
    </p:bldLst>
  </p:timing>
</p:sld>
</file>

<file path=ppt/slides/slide1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9" name="Rectangle 105"/>
          <p:cNvSpPr>
            <a:spLocks noGrp="1" noChangeArrowheads="1"/>
          </p:cNvSpPr>
          <p:nvPr>
            <p:ph type="dt" sz="quarter" idx="10"/>
          </p:nvPr>
        </p:nvSpPr>
        <p:spPr/>
        <p:txBody>
          <a:bodyPr/>
          <a:lstStyle/>
          <a:p>
            <a:pPr>
              <a:defRPr/>
            </a:pPr>
            <a:r>
              <a:rPr lang="en-US" smtClean="0"/>
              <a:t>12/01/09 - 9pm</a:t>
            </a:r>
          </a:p>
        </p:txBody>
      </p:sp>
      <p:sp>
        <p:nvSpPr>
          <p:cNvPr id="91141" name="Rectangle 110"/>
          <p:cNvSpPr>
            <a:spLocks noGrp="1" noChangeArrowheads="1"/>
          </p:cNvSpPr>
          <p:nvPr>
            <p:ph type="sldNum" sz="quarter" idx="12"/>
          </p:nvPr>
        </p:nvSpPr>
        <p:spPr/>
        <p:txBody>
          <a:bodyPr/>
          <a:lstStyle/>
          <a:p>
            <a:pPr>
              <a:defRPr/>
            </a:pPr>
            <a:fld id="{1383CDEA-1BE3-4BCF-B1BC-9FD78CF63BE8}" type="slidenum">
              <a:rPr lang="en-US" smtClean="0"/>
              <a:pPr>
                <a:defRPr/>
              </a:pPr>
              <a:t>152</a:t>
            </a:fld>
            <a:endParaRPr lang="en-US" smtClean="0"/>
          </a:p>
        </p:txBody>
      </p:sp>
      <p:sp>
        <p:nvSpPr>
          <p:cNvPr id="45062" name="Rectangle 2"/>
          <p:cNvSpPr>
            <a:spLocks noGrp="1" noChangeArrowheads="1"/>
          </p:cNvSpPr>
          <p:nvPr>
            <p:ph type="title"/>
          </p:nvPr>
        </p:nvSpPr>
        <p:spPr/>
        <p:txBody>
          <a:bodyPr/>
          <a:lstStyle/>
          <a:p>
            <a:r>
              <a:rPr lang="en-US" dirty="0" smtClean="0"/>
              <a:t>US Unemployment Rate Forecast</a:t>
            </a:r>
          </a:p>
        </p:txBody>
      </p:sp>
      <p:graphicFrame>
        <p:nvGraphicFramePr>
          <p:cNvPr id="6924291" name="Object 3"/>
          <p:cNvGraphicFramePr>
            <a:graphicFrameLocks noGrp="1" noChangeAspect="1"/>
          </p:cNvGraphicFramePr>
          <p:nvPr>
            <p:ph type="chart" idx="4294967295"/>
            <p:extLst/>
          </p:nvPr>
        </p:nvGraphicFramePr>
        <p:xfrm>
          <a:off x="239713" y="1873250"/>
          <a:ext cx="8548687" cy="4383088"/>
        </p:xfrm>
        <a:graphic>
          <a:graphicData uri="http://schemas.openxmlformats.org/presentationml/2006/ole">
            <mc:AlternateContent xmlns:mc="http://schemas.openxmlformats.org/markup-compatibility/2006">
              <mc:Choice xmlns:v="urn:schemas-microsoft-com:vml" Requires="v">
                <p:oleObj spid="_x0000_s28470288" name="Chart" r:id="rId4" imgW="8229808" imgH="4219540" progId="MSGraph.Chart.8">
                  <p:embed followColorScheme="full"/>
                </p:oleObj>
              </mc:Choice>
              <mc:Fallback>
                <p:oleObj name="Chart" r:id="rId4" imgW="8229808" imgH="4219540" progId="MSGraph.Chart.8">
                  <p:embed followColorScheme="full"/>
                  <p:pic>
                    <p:nvPicPr>
                      <p:cNvPr id="0" name=""/>
                      <p:cNvPicPr>
                        <a:picLocks noChangeAspect="1" noChangeArrowheads="1"/>
                      </p:cNvPicPr>
                      <p:nvPr/>
                    </p:nvPicPr>
                    <p:blipFill>
                      <a:blip r:embed="rId5"/>
                      <a:srcRect/>
                      <a:stretch>
                        <a:fillRect/>
                      </a:stretch>
                    </p:blipFill>
                    <p:spPr bwMode="auto">
                      <a:xfrm>
                        <a:off x="239713" y="1873250"/>
                        <a:ext cx="8548687" cy="4383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73797" name="AutoShape 5"/>
          <p:cNvSpPr>
            <a:spLocks noChangeArrowheads="1"/>
          </p:cNvSpPr>
          <p:nvPr/>
        </p:nvSpPr>
        <p:spPr bwMode="blackWhite">
          <a:xfrm>
            <a:off x="5417237" y="1055410"/>
            <a:ext cx="2568942" cy="1511944"/>
          </a:xfrm>
          <a:prstGeom prst="wedgeRectCallout">
            <a:avLst>
              <a:gd name="adj1" fmla="val -129204"/>
              <a:gd name="adj2" fmla="val 1518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Rising unemployment </a:t>
            </a:r>
            <a:br>
              <a:rPr lang="en-US" sz="1600" b="1" dirty="0">
                <a:solidFill>
                  <a:schemeClr val="bg1"/>
                </a:solidFill>
                <a:cs typeface="+mn-cs"/>
              </a:rPr>
            </a:br>
            <a:r>
              <a:rPr lang="en-US" sz="1600" b="1" dirty="0">
                <a:solidFill>
                  <a:schemeClr val="bg1"/>
                </a:solidFill>
                <a:cs typeface="+mn-cs"/>
              </a:rPr>
              <a:t>eroded payrolls </a:t>
            </a:r>
            <a:br>
              <a:rPr lang="en-US" sz="1600" b="1" dirty="0">
                <a:solidFill>
                  <a:schemeClr val="bg1"/>
                </a:solidFill>
                <a:cs typeface="+mn-cs"/>
              </a:rPr>
            </a:br>
            <a:r>
              <a:rPr lang="en-US" sz="1600" b="1" dirty="0">
                <a:solidFill>
                  <a:schemeClr val="bg1"/>
                </a:solidFill>
                <a:cs typeface="+mn-cs"/>
              </a:rPr>
              <a:t>and </a:t>
            </a:r>
            <a:r>
              <a:rPr lang="en-US" sz="1600" b="1" dirty="0" smtClean="0">
                <a:solidFill>
                  <a:schemeClr val="bg1"/>
                </a:solidFill>
                <a:cs typeface="+mn-cs"/>
              </a:rPr>
              <a:t>WC’s </a:t>
            </a:r>
            <a:r>
              <a:rPr lang="en-US" sz="1600" b="1" dirty="0">
                <a:solidFill>
                  <a:schemeClr val="bg1"/>
                </a:solidFill>
                <a:cs typeface="+mn-cs"/>
              </a:rPr>
              <a:t/>
            </a:r>
            <a:br>
              <a:rPr lang="en-US" sz="1600" b="1" dirty="0">
                <a:solidFill>
                  <a:schemeClr val="bg1"/>
                </a:solidFill>
                <a:cs typeface="+mn-cs"/>
              </a:rPr>
            </a:br>
            <a:r>
              <a:rPr lang="en-US" sz="1600" b="1" dirty="0">
                <a:solidFill>
                  <a:schemeClr val="bg1"/>
                </a:solidFill>
                <a:cs typeface="+mn-cs"/>
              </a:rPr>
              <a:t>exposure base.</a:t>
            </a:r>
          </a:p>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Unemployment peaked at 10% in late 2009.</a:t>
            </a:r>
          </a:p>
        </p:txBody>
      </p:sp>
      <p:sp>
        <p:nvSpPr>
          <p:cNvPr id="45064" name="Rectangle 5"/>
          <p:cNvSpPr>
            <a:spLocks noChangeArrowheads="1"/>
          </p:cNvSpPr>
          <p:nvPr/>
        </p:nvSpPr>
        <p:spPr bwMode="auto">
          <a:xfrm>
            <a:off x="-1" y="6389410"/>
            <a:ext cx="8498541" cy="468590"/>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 actual;          = forecasts</a:t>
            </a:r>
          </a:p>
          <a:p>
            <a:pPr eaLnBrk="0" hangingPunct="0">
              <a:lnSpc>
                <a:spcPct val="85000"/>
              </a:lnSpc>
              <a:spcBef>
                <a:spcPct val="25000"/>
              </a:spcBef>
              <a:buClr>
                <a:schemeClr val="accent2"/>
              </a:buClr>
              <a:buFont typeface="Wingdings" pitchFamily="2" charset="2"/>
              <a:buNone/>
            </a:pPr>
            <a:r>
              <a:rPr lang="en-US" sz="1100" dirty="0"/>
              <a:t>Sources: US Bureau of Labor Statistics; </a:t>
            </a:r>
            <a:r>
              <a:rPr lang="en-US" sz="1100" dirty="0" smtClean="0"/>
              <a:t>Blue Chip Economic Indicators (9/15 edition);  </a:t>
            </a:r>
            <a:r>
              <a:rPr lang="en-US" sz="1100" dirty="0"/>
              <a:t>Insurance Information </a:t>
            </a:r>
            <a:r>
              <a:rPr lang="en-US" sz="1100" dirty="0" smtClean="0"/>
              <a:t>Institute.</a:t>
            </a:r>
            <a:endParaRPr lang="en-US" sz="1100" dirty="0"/>
          </a:p>
        </p:txBody>
      </p:sp>
      <p:sp>
        <p:nvSpPr>
          <p:cNvPr id="45065" name="Rectangle 6"/>
          <p:cNvSpPr>
            <a:spLocks noChangeArrowheads="1"/>
          </p:cNvSpPr>
          <p:nvPr/>
        </p:nvSpPr>
        <p:spPr bwMode="auto">
          <a:xfrm>
            <a:off x="442913" y="6402388"/>
            <a:ext cx="263525" cy="125412"/>
          </a:xfrm>
          <a:prstGeom prst="rect">
            <a:avLst/>
          </a:prstGeom>
          <a:solidFill>
            <a:schemeClr val="tx2"/>
          </a:solidFill>
          <a:ln w="9525">
            <a:noFill/>
            <a:miter lim="800000"/>
            <a:headEnd/>
            <a:tailEnd/>
          </a:ln>
        </p:spPr>
        <p:txBody>
          <a:bodyPr wrap="none" anchor="ctr"/>
          <a:lstStyle/>
          <a:p>
            <a:endParaRPr lang="en-US"/>
          </a:p>
        </p:txBody>
      </p:sp>
      <p:sp>
        <p:nvSpPr>
          <p:cNvPr id="45066" name="Rectangle 7"/>
          <p:cNvSpPr>
            <a:spLocks noChangeArrowheads="1"/>
          </p:cNvSpPr>
          <p:nvPr/>
        </p:nvSpPr>
        <p:spPr bwMode="auto">
          <a:xfrm>
            <a:off x="1355725" y="6402388"/>
            <a:ext cx="263525" cy="125412"/>
          </a:xfrm>
          <a:prstGeom prst="rect">
            <a:avLst/>
          </a:prstGeom>
          <a:solidFill>
            <a:schemeClr val="accent1"/>
          </a:solidFill>
          <a:ln w="9525">
            <a:noFill/>
            <a:miter lim="800000"/>
            <a:headEnd/>
            <a:tailEnd/>
          </a:ln>
        </p:spPr>
        <p:txBody>
          <a:bodyPr wrap="none" anchor="ctr"/>
          <a:lstStyle/>
          <a:p>
            <a:endParaRPr lang="en-US"/>
          </a:p>
        </p:txBody>
      </p:sp>
      <p:sp>
        <p:nvSpPr>
          <p:cNvPr id="45067" name="Rectangle 8"/>
          <p:cNvSpPr>
            <a:spLocks noChangeArrowheads="1"/>
          </p:cNvSpPr>
          <p:nvPr/>
        </p:nvSpPr>
        <p:spPr bwMode="black">
          <a:xfrm>
            <a:off x="280988" y="1112022"/>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2007:Q1 to </a:t>
            </a:r>
            <a:r>
              <a:rPr lang="en-US" sz="1600" b="1" dirty="0" smtClean="0">
                <a:solidFill>
                  <a:srgbClr val="225A7A"/>
                </a:solidFill>
              </a:rPr>
              <a:t>2016:Q4F</a:t>
            </a:r>
            <a:r>
              <a:rPr lang="en-US" sz="1600" b="1" dirty="0">
                <a:solidFill>
                  <a:srgbClr val="225A7A"/>
                </a:solidFill>
              </a:rPr>
              <a:t>*</a:t>
            </a:r>
          </a:p>
        </p:txBody>
      </p:sp>
      <p:sp>
        <p:nvSpPr>
          <p:cNvPr id="12" name="AutoShape 7"/>
          <p:cNvSpPr>
            <a:spLocks noChangeArrowheads="1"/>
          </p:cNvSpPr>
          <p:nvPr/>
        </p:nvSpPr>
        <p:spPr bwMode="blackWhite">
          <a:xfrm>
            <a:off x="2952301" y="3895669"/>
            <a:ext cx="2689225" cy="1262062"/>
          </a:xfrm>
          <a:prstGeom prst="wedgeRectCallout">
            <a:avLst>
              <a:gd name="adj1" fmla="val -48470"/>
              <a:gd name="adj2" fmla="val -2693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cs typeface="+mn-cs"/>
              </a:rPr>
              <a:t>Unemployment forecasts </a:t>
            </a:r>
            <a:r>
              <a:rPr lang="en-US" sz="1400" b="1" dirty="0" smtClean="0">
                <a:cs typeface="+mn-cs"/>
              </a:rPr>
              <a:t>have been revised modestly downwards. Optimistic scenarios put the unemployment as low as 5.0% by Q4 of 2015.</a:t>
            </a:r>
            <a:endParaRPr lang="en-US" sz="1400" b="1" dirty="0">
              <a:cs typeface="+mn-cs"/>
            </a:endParaRPr>
          </a:p>
        </p:txBody>
      </p:sp>
      <p:sp>
        <p:nvSpPr>
          <p:cNvPr id="13" name="AutoShape 5"/>
          <p:cNvSpPr>
            <a:spLocks noChangeArrowheads="1"/>
          </p:cNvSpPr>
          <p:nvPr/>
        </p:nvSpPr>
        <p:spPr bwMode="blackWhite">
          <a:xfrm>
            <a:off x="6727352" y="2828869"/>
            <a:ext cx="2155582" cy="1066800"/>
          </a:xfrm>
          <a:prstGeom prst="wedgeRectCallout">
            <a:avLst>
              <a:gd name="adj1" fmla="val 4078"/>
              <a:gd name="adj2" fmla="val 9297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Jobless figures have been revised </a:t>
            </a:r>
            <a:r>
              <a:rPr lang="en-US" sz="1600" b="1" dirty="0" smtClean="0">
                <a:solidFill>
                  <a:schemeClr val="bg1"/>
                </a:solidFill>
                <a:cs typeface="+mn-cs"/>
              </a:rPr>
              <a:t>downwards </a:t>
            </a:r>
            <a:r>
              <a:rPr lang="en-US" sz="1600" b="1" dirty="0">
                <a:solidFill>
                  <a:schemeClr val="bg1"/>
                </a:solidFill>
                <a:cs typeface="+mn-cs"/>
              </a:rPr>
              <a:t>for </a:t>
            </a:r>
            <a:r>
              <a:rPr lang="en-US" sz="1600" b="1" dirty="0" smtClean="0">
                <a:solidFill>
                  <a:schemeClr val="bg1"/>
                </a:solidFill>
                <a:cs typeface="+mn-cs"/>
              </a:rPr>
              <a:t>2015/16</a:t>
            </a:r>
            <a:endParaRPr lang="en-US" sz="1600" b="1" dirty="0">
              <a:solidFill>
                <a:schemeClr val="bg1"/>
              </a:solidFill>
              <a:cs typeface="+mn-cs"/>
            </a:endParaRPr>
          </a:p>
        </p:txBody>
      </p:sp>
    </p:spTree>
    <p:extLst>
      <p:ext uri="{BB962C8B-B14F-4D97-AF65-F5344CB8AC3E}">
        <p14:creationId xmlns:p14="http://schemas.microsoft.com/office/powerpoint/2010/main" val="19560342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7073797"/>
                                        </p:tgtEl>
                                        <p:attrNameLst>
                                          <p:attrName>style.visibility</p:attrName>
                                        </p:attrNameLst>
                                      </p:cBhvr>
                                      <p:to>
                                        <p:strVal val="visible"/>
                                      </p:to>
                                    </p:set>
                                    <p:animEffect transition="in" filter="wipe(right)">
                                      <p:cBhvr>
                                        <p:cTn id="7" dur="500"/>
                                        <p:tgtEl>
                                          <p:spTgt spid="7073797"/>
                                        </p:tgtEl>
                                      </p:cBhvr>
                                    </p:animEffect>
                                  </p:childTnLst>
                                </p:cTn>
                              </p:par>
                            </p:childTnLst>
                          </p:cTn>
                        </p:par>
                        <p:par>
                          <p:cTn id="8" fill="hold">
                            <p:stCondLst>
                              <p:cond delay="1200"/>
                            </p:stCondLst>
                            <p:childTnLst>
                              <p:par>
                                <p:cTn id="9" presetID="22" presetClass="entr" presetSubtype="2" fill="hold" grpId="0" nodeType="afterEffect">
                                  <p:stCondLst>
                                    <p:cond delay="50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par>
                          <p:cTn id="12" fill="hold">
                            <p:stCondLst>
                              <p:cond delay="2200"/>
                            </p:stCondLst>
                            <p:childTnLst>
                              <p:par>
                                <p:cTn id="13" presetID="22" presetClass="entr" presetSubtype="2" fill="hold" grpId="0" nodeType="afterEffect">
                                  <p:stCondLst>
                                    <p:cond delay="700"/>
                                  </p:stCondLst>
                                  <p:childTnLst>
                                    <p:set>
                                      <p:cBhvr>
                                        <p:cTn id="14" dur="1" fill="hold">
                                          <p:stCondLst>
                                            <p:cond delay="0"/>
                                          </p:stCondLst>
                                        </p:cTn>
                                        <p:tgtEl>
                                          <p:spTgt spid="13"/>
                                        </p:tgtEl>
                                        <p:attrNameLst>
                                          <p:attrName>style.visibility</p:attrName>
                                        </p:attrNameLst>
                                      </p:cBhvr>
                                      <p:to>
                                        <p:strVal val="visible"/>
                                      </p:to>
                                    </p:set>
                                    <p:animEffect transition="in" filter="wipe(right)">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3797" grpId="0" animBg="1"/>
      <p:bldP spid="12" grpId="0" animBg="1"/>
      <p:bldP spid="13" grpId="0" animBg="1"/>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6C33831D-C598-4A0B-9203-B736337DDAF7}" type="slidenum">
              <a:rPr lang="en-US" altLang="en-US" sz="900" smtClean="0"/>
              <a:pPr>
                <a:lnSpc>
                  <a:spcPct val="85000"/>
                </a:lnSpc>
                <a:spcBef>
                  <a:spcPct val="20000"/>
                </a:spcBef>
                <a:buClrTx/>
                <a:buFontTx/>
                <a:buNone/>
              </a:pPr>
              <a:t>153</a:t>
            </a:fld>
            <a:endParaRPr lang="en-US" altLang="en-US" sz="900" dirty="0" smtClean="0"/>
          </a:p>
        </p:txBody>
      </p:sp>
      <p:sp>
        <p:nvSpPr>
          <p:cNvPr id="5123" name="Rectangle 2"/>
          <p:cNvSpPr>
            <a:spLocks noGrp="1" noChangeArrowheads="1"/>
          </p:cNvSpPr>
          <p:nvPr>
            <p:ph type="title" idx="4294967295"/>
          </p:nvPr>
        </p:nvSpPr>
        <p:spPr>
          <a:xfrm>
            <a:off x="0" y="-123825"/>
            <a:ext cx="8686800" cy="1143000"/>
          </a:xfrm>
        </p:spPr>
        <p:txBody>
          <a:bodyPr lIns="92075" tIns="46038" rIns="92075" bIns="46038" anchor="b"/>
          <a:lstStyle/>
          <a:p>
            <a:r>
              <a:rPr lang="en-US" altLang="en-US" sz="2600" dirty="0" smtClean="0">
                <a:latin typeface="Arial" panose="020B0604020202020204" pitchFamily="34" charset="0"/>
              </a:rPr>
              <a:t>Unemployment Rates by State, August 2015:</a:t>
            </a:r>
            <a:br>
              <a:rPr lang="en-US" altLang="en-US" sz="2600" dirty="0" smtClean="0">
                <a:latin typeface="Arial" panose="020B0604020202020204" pitchFamily="34" charset="0"/>
              </a:rPr>
            </a:br>
            <a:r>
              <a:rPr lang="en-US" altLang="en-US" sz="2600" dirty="0" smtClean="0">
                <a:latin typeface="Arial" panose="020B0604020202020204" pitchFamily="34" charset="0"/>
              </a:rPr>
              <a:t>Highest 25 States*</a:t>
            </a:r>
          </a:p>
        </p:txBody>
      </p:sp>
      <p:graphicFrame>
        <p:nvGraphicFramePr>
          <p:cNvPr id="5124" name="Object 3"/>
          <p:cNvGraphicFramePr>
            <a:graphicFrameLocks noGrp="1" noChangeAspect="1"/>
          </p:cNvGraphicFramePr>
          <p:nvPr>
            <p:ph idx="4294967295"/>
            <p:extLst>
              <p:ext uri="{D42A27DB-BD31-4B8C-83A1-F6EECF244321}">
                <p14:modId xmlns:p14="http://schemas.microsoft.com/office/powerpoint/2010/main" val="4180336159"/>
              </p:ext>
            </p:extLst>
          </p:nvPr>
        </p:nvGraphicFramePr>
        <p:xfrm>
          <a:off x="9525" y="1541463"/>
          <a:ext cx="9144000" cy="4725987"/>
        </p:xfrm>
        <a:graphic>
          <a:graphicData uri="http://schemas.openxmlformats.org/presentationml/2006/ole">
            <mc:AlternateContent xmlns:mc="http://schemas.openxmlformats.org/markup-compatibility/2006">
              <mc:Choice xmlns:v="urn:schemas-microsoft-com:vml" Requires="v">
                <p:oleObj spid="_x0000_s28471312" name="Chart" r:id="rId4" imgW="8810697" imgH="4552881" progId="MSGraph.Chart.8">
                  <p:embed followColorScheme="full"/>
                </p:oleObj>
              </mc:Choice>
              <mc:Fallback>
                <p:oleObj name="Chart" r:id="rId4" imgW="8810697" imgH="4552881" progId="MSGraph.Chart.8">
                  <p:embed followColorScheme="full"/>
                  <p:pic>
                    <p:nvPicPr>
                      <p:cNvPr id="0" name=""/>
                      <p:cNvPicPr>
                        <a:picLocks noChangeAspect="1" noChangeArrowheads="1"/>
                      </p:cNvPicPr>
                      <p:nvPr/>
                    </p:nvPicPr>
                    <p:blipFill>
                      <a:blip r:embed="rId5"/>
                      <a:srcRect/>
                      <a:stretch>
                        <a:fillRect/>
                      </a:stretch>
                    </p:blipFill>
                    <p:spPr bwMode="auto">
                      <a:xfrm>
                        <a:off x="9525" y="1541463"/>
                        <a:ext cx="9144000" cy="472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25" name="Text Box 4"/>
          <p:cNvSpPr txBox="1">
            <a:spLocks noChangeArrowheads="1"/>
          </p:cNvSpPr>
          <p:nvPr/>
        </p:nvSpPr>
        <p:spPr bwMode="auto">
          <a:xfrm>
            <a:off x="0" y="6367463"/>
            <a:ext cx="9017000"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70000"/>
              </a:lnSpc>
              <a:spcBef>
                <a:spcPct val="50000"/>
              </a:spcBef>
              <a:buClr>
                <a:srgbClr val="FF3300"/>
              </a:buClr>
              <a:buFont typeface="Wingdings" panose="05000000000000000000" pitchFamily="2" charset="2"/>
              <a:buNone/>
            </a:pPr>
            <a:r>
              <a:rPr lang="en-US" altLang="en-US" sz="1100" dirty="0"/>
              <a:t>*Provisional figures </a:t>
            </a:r>
            <a:r>
              <a:rPr lang="en-US" altLang="en-US" sz="1100" dirty="0" smtClean="0"/>
              <a:t>for August 2015, </a:t>
            </a:r>
            <a:r>
              <a:rPr lang="en-US" altLang="en-US" sz="1100" dirty="0"/>
              <a:t>seasonally adjusted.</a:t>
            </a:r>
          </a:p>
          <a:p>
            <a:pPr>
              <a:lnSpc>
                <a:spcPct val="70000"/>
              </a:lnSpc>
              <a:spcBef>
                <a:spcPct val="50000"/>
              </a:spcBef>
              <a:buClr>
                <a:srgbClr val="FF3300"/>
              </a:buClr>
              <a:buFont typeface="Wingdings" panose="05000000000000000000" pitchFamily="2" charset="2"/>
              <a:buNone/>
            </a:pPr>
            <a:r>
              <a:rPr lang="en-US" altLang="en-US" sz="1100" dirty="0"/>
              <a:t>Sources: US Bureau of Labor Statistics; Insurance Information Institute.		</a:t>
            </a:r>
          </a:p>
        </p:txBody>
      </p:sp>
      <p:sp>
        <p:nvSpPr>
          <p:cNvPr id="8" name="AutoShape 6"/>
          <p:cNvSpPr>
            <a:spLocks noChangeArrowheads="1"/>
          </p:cNvSpPr>
          <p:nvPr/>
        </p:nvSpPr>
        <p:spPr bwMode="blackWhite">
          <a:xfrm>
            <a:off x="5105400" y="1154113"/>
            <a:ext cx="3495675" cy="1355725"/>
          </a:xfrm>
          <a:prstGeom prst="wedgeRectCallout">
            <a:avLst>
              <a:gd name="adj1" fmla="val -86809"/>
              <a:gd name="adj2" fmla="val -518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nSpc>
                <a:spcPct val="90000"/>
              </a:lnSpc>
              <a:spcBef>
                <a:spcPct val="50000"/>
              </a:spcBef>
              <a:buClr>
                <a:schemeClr val="bg1"/>
              </a:buClr>
              <a:defRPr/>
            </a:pPr>
            <a:r>
              <a:rPr lang="en-US" sz="1400" b="1" dirty="0" smtClean="0">
                <a:solidFill>
                  <a:schemeClr val="bg1"/>
                </a:solidFill>
                <a:latin typeface="Arial" charset="0"/>
              </a:rPr>
              <a:t/>
            </a:r>
            <a:br>
              <a:rPr lang="en-US" sz="1400" b="1" dirty="0" smtClean="0">
                <a:solidFill>
                  <a:schemeClr val="bg1"/>
                </a:solidFill>
                <a:latin typeface="Arial" charset="0"/>
              </a:rPr>
            </a:br>
            <a:r>
              <a:rPr lang="en-US" sz="1400" b="1" dirty="0" smtClean="0">
                <a:solidFill>
                  <a:schemeClr val="bg1"/>
                </a:solidFill>
                <a:latin typeface="Arial" charset="0"/>
              </a:rPr>
              <a:t>In August</a:t>
            </a:r>
            <a:r>
              <a:rPr lang="en-US" sz="1400" b="1" dirty="0">
                <a:solidFill>
                  <a:schemeClr val="bg1"/>
                </a:solidFill>
                <a:latin typeface="Arial" charset="0"/>
              </a:rPr>
              <a:t>, 29 states had over-the-month unemployment rate decreases, 10 states had increases, and 11 states and the District of Columbia had no change</a:t>
            </a:r>
            <a:r>
              <a:rPr lang="en-US" sz="1400" b="1" dirty="0" smtClean="0">
                <a:solidFill>
                  <a:schemeClr val="bg1"/>
                </a:solidFill>
                <a:latin typeface="Arial" charset="0"/>
              </a:rPr>
              <a:t>.</a:t>
            </a:r>
            <a:endParaRPr lang="en-US" sz="1400" b="1" dirty="0">
              <a:solidFill>
                <a:schemeClr val="bg1"/>
              </a:solidFill>
              <a:latin typeface="Arial" charset="0"/>
            </a:endParaRPr>
          </a:p>
          <a:p>
            <a:pPr>
              <a:lnSpc>
                <a:spcPct val="90000"/>
              </a:lnSpc>
              <a:spcBef>
                <a:spcPct val="50000"/>
              </a:spcBef>
              <a:buClr>
                <a:schemeClr val="bg1"/>
              </a:buClr>
              <a:defRPr/>
            </a:pPr>
            <a:endParaRPr lang="en-US" sz="1400" b="1" dirty="0">
              <a:solidFill>
                <a:schemeClr val="bg1"/>
              </a:solidFill>
              <a:latin typeface="Arial" charset="0"/>
            </a:endParaRPr>
          </a:p>
        </p:txBody>
      </p:sp>
    </p:spTree>
    <p:extLst>
      <p:ext uri="{BB962C8B-B14F-4D97-AF65-F5344CB8AC3E}">
        <p14:creationId xmlns:p14="http://schemas.microsoft.com/office/powerpoint/2010/main" val="30961950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328F0D3D-4E77-4C5F-892B-176CC0F7E22D}" type="slidenum">
              <a:rPr lang="en-US" altLang="en-US" sz="900" smtClean="0"/>
              <a:pPr>
                <a:lnSpc>
                  <a:spcPct val="85000"/>
                </a:lnSpc>
                <a:spcBef>
                  <a:spcPct val="20000"/>
                </a:spcBef>
                <a:buClrTx/>
                <a:buFontTx/>
                <a:buNone/>
              </a:pPr>
              <a:t>154</a:t>
            </a:fld>
            <a:endParaRPr lang="en-US" altLang="en-US" sz="900" dirty="0" smtClean="0"/>
          </a:p>
        </p:txBody>
      </p:sp>
      <p:graphicFrame>
        <p:nvGraphicFramePr>
          <p:cNvPr id="7171" name="Object 3"/>
          <p:cNvGraphicFramePr>
            <a:graphicFrameLocks noGrp="1" noChangeAspect="1"/>
          </p:cNvGraphicFramePr>
          <p:nvPr>
            <p:ph idx="4294967295"/>
            <p:extLst/>
          </p:nvPr>
        </p:nvGraphicFramePr>
        <p:xfrm>
          <a:off x="9525" y="1836738"/>
          <a:ext cx="9134475" cy="4733925"/>
        </p:xfrm>
        <a:graphic>
          <a:graphicData uri="http://schemas.openxmlformats.org/presentationml/2006/ole">
            <mc:AlternateContent xmlns:mc="http://schemas.openxmlformats.org/markup-compatibility/2006">
              <mc:Choice xmlns:v="urn:schemas-microsoft-com:vml" Requires="v">
                <p:oleObj spid="_x0000_s28472336" name="Chart" r:id="rId4" imgW="8820267" imgH="4572000" progId="MSGraph.Chart.8">
                  <p:embed followColorScheme="full"/>
                </p:oleObj>
              </mc:Choice>
              <mc:Fallback>
                <p:oleObj name="Chart" r:id="rId4" imgW="8820267" imgH="4572000" progId="MSGraph.Chart.8">
                  <p:embed followColorScheme="full"/>
                  <p:pic>
                    <p:nvPicPr>
                      <p:cNvPr id="0" name=""/>
                      <p:cNvPicPr>
                        <a:picLocks noChangeAspect="1" noChangeArrowheads="1"/>
                      </p:cNvPicPr>
                      <p:nvPr/>
                    </p:nvPicPr>
                    <p:blipFill>
                      <a:blip r:embed="rId5"/>
                      <a:srcRect/>
                      <a:stretch>
                        <a:fillRect/>
                      </a:stretch>
                    </p:blipFill>
                    <p:spPr bwMode="auto">
                      <a:xfrm>
                        <a:off x="9525" y="1836738"/>
                        <a:ext cx="9134475" cy="473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172" name="Rectangle 2"/>
          <p:cNvSpPr txBox="1">
            <a:spLocks noChangeArrowheads="1"/>
          </p:cNvSpPr>
          <p:nvPr/>
        </p:nvSpPr>
        <p:spPr bwMode="auto">
          <a:xfrm>
            <a:off x="0" y="0"/>
            <a:ext cx="8035925"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0"/>
              </a:spcBef>
              <a:buClrTx/>
              <a:buFontTx/>
              <a:buNone/>
            </a:pPr>
            <a:r>
              <a:rPr lang="en-US" altLang="en-US" sz="2600" b="1" dirty="0">
                <a:solidFill>
                  <a:schemeClr val="accent1"/>
                </a:solidFill>
              </a:rPr>
              <a:t>Unemployment Rates by State, </a:t>
            </a:r>
            <a:r>
              <a:rPr lang="en-US" altLang="en-US" sz="2600" b="1" dirty="0" smtClean="0">
                <a:solidFill>
                  <a:schemeClr val="accent1"/>
                </a:solidFill>
              </a:rPr>
              <a:t>August 2015: </a:t>
            </a:r>
            <a:endParaRPr lang="en-US" altLang="en-US" sz="2600" b="1" dirty="0">
              <a:solidFill>
                <a:schemeClr val="accent1"/>
              </a:solidFill>
            </a:endParaRPr>
          </a:p>
          <a:p>
            <a:pPr>
              <a:lnSpc>
                <a:spcPct val="100000"/>
              </a:lnSpc>
              <a:spcBef>
                <a:spcPct val="0"/>
              </a:spcBef>
              <a:buClrTx/>
              <a:buFontTx/>
              <a:buNone/>
            </a:pPr>
            <a:r>
              <a:rPr lang="en-US" altLang="en-US" sz="2600" b="1" dirty="0">
                <a:solidFill>
                  <a:schemeClr val="accent1"/>
                </a:solidFill>
              </a:rPr>
              <a:t>Lowest 25 States*</a:t>
            </a:r>
          </a:p>
        </p:txBody>
      </p:sp>
      <p:sp>
        <p:nvSpPr>
          <p:cNvPr id="7173" name="Rectangle 7"/>
          <p:cNvSpPr>
            <a:spLocks noChangeArrowheads="1"/>
          </p:cNvSpPr>
          <p:nvPr/>
        </p:nvSpPr>
        <p:spPr bwMode="auto">
          <a:xfrm>
            <a:off x="0" y="6429375"/>
            <a:ext cx="87503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100" dirty="0"/>
              <a:t>*Provisional figures for </a:t>
            </a:r>
            <a:r>
              <a:rPr lang="en-US" altLang="en-US" sz="1100" dirty="0" smtClean="0"/>
              <a:t>August 2015, </a:t>
            </a:r>
            <a:r>
              <a:rPr lang="en-US" altLang="en-US" sz="1100" dirty="0"/>
              <a:t>seasonally adjusted.</a:t>
            </a:r>
          </a:p>
          <a:p>
            <a:pPr eaLnBrk="1" hangingPunct="1">
              <a:lnSpc>
                <a:spcPct val="100000"/>
              </a:lnSpc>
              <a:spcBef>
                <a:spcPct val="0"/>
              </a:spcBef>
              <a:buClrTx/>
              <a:buFontTx/>
              <a:buNone/>
            </a:pPr>
            <a:r>
              <a:rPr lang="en-US" altLang="en-US" sz="1100" dirty="0"/>
              <a:t>Sources: US Bureau of Labor Statistics; Insurance Information Institute.	</a:t>
            </a:r>
          </a:p>
        </p:txBody>
      </p:sp>
      <p:sp>
        <p:nvSpPr>
          <p:cNvPr id="7" name="AutoShape 6"/>
          <p:cNvSpPr>
            <a:spLocks noChangeArrowheads="1"/>
          </p:cNvSpPr>
          <p:nvPr/>
        </p:nvSpPr>
        <p:spPr bwMode="blackWhite">
          <a:xfrm>
            <a:off x="3512185" y="1238250"/>
            <a:ext cx="3495675" cy="1355725"/>
          </a:xfrm>
          <a:prstGeom prst="wedgeRectCallout">
            <a:avLst>
              <a:gd name="adj1" fmla="val -86809"/>
              <a:gd name="adj2" fmla="val -518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nSpc>
                <a:spcPct val="90000"/>
              </a:lnSpc>
              <a:spcBef>
                <a:spcPct val="50000"/>
              </a:spcBef>
              <a:buClr>
                <a:schemeClr val="bg1"/>
              </a:buClr>
              <a:defRPr/>
            </a:pPr>
            <a:r>
              <a:rPr lang="en-US" sz="1400" b="1" dirty="0" smtClean="0">
                <a:solidFill>
                  <a:schemeClr val="bg1"/>
                </a:solidFill>
                <a:latin typeface="Arial" charset="0"/>
              </a:rPr>
              <a:t/>
            </a:r>
            <a:br>
              <a:rPr lang="en-US" sz="1400" b="1" dirty="0" smtClean="0">
                <a:solidFill>
                  <a:schemeClr val="bg1"/>
                </a:solidFill>
                <a:latin typeface="Arial" charset="0"/>
              </a:rPr>
            </a:br>
            <a:r>
              <a:rPr lang="en-US" sz="1400" b="1" dirty="0">
                <a:solidFill>
                  <a:schemeClr val="bg1"/>
                </a:solidFill>
                <a:latin typeface="Arial" charset="0"/>
              </a:rPr>
              <a:t>In August, 29 states had over-the-month unemployment rate decreases, 10 states had increases, and 11 states and the District of Columbia had no change</a:t>
            </a:r>
            <a:r>
              <a:rPr lang="en-US" sz="1400" b="1" dirty="0" smtClean="0">
                <a:solidFill>
                  <a:schemeClr val="bg1"/>
                </a:solidFill>
                <a:latin typeface="Arial" charset="0"/>
              </a:rPr>
              <a:t>.</a:t>
            </a:r>
            <a:endParaRPr lang="en-US" sz="1400" b="1" dirty="0">
              <a:solidFill>
                <a:schemeClr val="bg1"/>
              </a:solidFill>
              <a:latin typeface="Arial" charset="0"/>
            </a:endParaRPr>
          </a:p>
          <a:p>
            <a:pPr>
              <a:lnSpc>
                <a:spcPct val="90000"/>
              </a:lnSpc>
              <a:spcBef>
                <a:spcPct val="50000"/>
              </a:spcBef>
              <a:buClr>
                <a:schemeClr val="bg1"/>
              </a:buClr>
              <a:defRPr/>
            </a:pPr>
            <a:endParaRPr lang="en-US" sz="1400" b="1" dirty="0">
              <a:solidFill>
                <a:schemeClr val="bg1"/>
              </a:solidFill>
              <a:latin typeface="Arial" charset="0"/>
            </a:endParaRPr>
          </a:p>
        </p:txBody>
      </p:sp>
    </p:spTree>
    <p:extLst>
      <p:ext uri="{BB962C8B-B14F-4D97-AF65-F5344CB8AC3E}">
        <p14:creationId xmlns:p14="http://schemas.microsoft.com/office/powerpoint/2010/main" val="364597200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81025" y="2335213"/>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CONSTRUCTION INDUSTRY OVERVIEW &amp; OUTLOOK</a:t>
            </a:r>
          </a:p>
        </p:txBody>
      </p:sp>
      <p:sp>
        <p:nvSpPr>
          <p:cNvPr id="130051"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0052"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768AB0DD-6747-40A0-AC06-7D6A13F73FFF}" type="slidenum">
              <a:rPr lang="en-US" sz="900">
                <a:solidFill>
                  <a:schemeClr val="bg1"/>
                </a:solidFill>
              </a:rPr>
              <a:pPr algn="r" eaLnBrk="0" hangingPunct="0">
                <a:lnSpc>
                  <a:spcPct val="85000"/>
                </a:lnSpc>
                <a:spcBef>
                  <a:spcPct val="20000"/>
                </a:spcBef>
              </a:pPr>
              <a:t>155</a:t>
            </a:fld>
            <a:endParaRPr lang="en-US" sz="900">
              <a:solidFill>
                <a:schemeClr val="bg1"/>
              </a:solidFill>
            </a:endParaRPr>
          </a:p>
        </p:txBody>
      </p:sp>
      <p:pic>
        <p:nvPicPr>
          <p:cNvPr id="130053"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646113" y="4322763"/>
            <a:ext cx="7832725" cy="1754326"/>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The Construction Sector Is Critical to the Economy and the P/C Insurance Industry</a:t>
            </a:r>
            <a:endParaRPr lang="en-US" sz="40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155</a:t>
            </a:fld>
            <a:endParaRPr lang="en-US"/>
          </a:p>
        </p:txBody>
      </p:sp>
    </p:spTree>
    <p:extLst>
      <p:ext uri="{BB962C8B-B14F-4D97-AF65-F5344CB8AC3E}">
        <p14:creationId xmlns:p14="http://schemas.microsoft.com/office/powerpoint/2010/main" val="4220862831"/>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018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018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6E6B276-B00D-4649-880D-E50F174CC9ED}" type="slidenum">
              <a:rPr lang="en-US" sz="900"/>
              <a:pPr algn="r" eaLnBrk="0" hangingPunct="0">
                <a:lnSpc>
                  <a:spcPct val="85000"/>
                </a:lnSpc>
                <a:spcBef>
                  <a:spcPct val="20000"/>
                </a:spcBef>
              </a:pPr>
              <a:t>156</a:t>
            </a:fld>
            <a:endParaRPr lang="en-US" sz="900"/>
          </a:p>
        </p:txBody>
      </p:sp>
      <p:sp>
        <p:nvSpPr>
          <p:cNvPr id="50182" name="Rectangle 2"/>
          <p:cNvSpPr>
            <a:spLocks noGrp="1" noChangeArrowheads="1"/>
          </p:cNvSpPr>
          <p:nvPr>
            <p:ph type="title" idx="4294967295"/>
          </p:nvPr>
        </p:nvSpPr>
        <p:spPr>
          <a:xfrm>
            <a:off x="190298" y="90488"/>
            <a:ext cx="7587021" cy="860425"/>
          </a:xfrm>
        </p:spPr>
        <p:txBody>
          <a:bodyPr/>
          <a:lstStyle/>
          <a:p>
            <a:r>
              <a:rPr lang="en-US" dirty="0" smtClean="0"/>
              <a:t>Value of New Private Construction: Residential &amp; Nonresidential, 2003-2015*</a:t>
            </a:r>
          </a:p>
        </p:txBody>
      </p:sp>
      <p:sp>
        <p:nvSpPr>
          <p:cNvPr id="50184" name="Rectangle 4"/>
          <p:cNvSpPr>
            <a:spLocks noChangeArrowheads="1"/>
          </p:cNvSpPr>
          <p:nvPr/>
        </p:nvSpPr>
        <p:spPr bwMode="black">
          <a:xfrm>
            <a:off x="174813" y="1506071"/>
            <a:ext cx="2030506"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Billions of Dollars</a:t>
            </a:r>
            <a:endParaRPr lang="en-US" sz="1600" b="1" dirty="0">
              <a:solidFill>
                <a:srgbClr val="225A7A"/>
              </a:solidFill>
            </a:endParaRPr>
          </a:p>
        </p:txBody>
      </p:sp>
      <p:graphicFrame>
        <p:nvGraphicFramePr>
          <p:cNvPr id="50178" name="Object 3"/>
          <p:cNvGraphicFramePr>
            <a:graphicFrameLocks/>
          </p:cNvGraphicFramePr>
          <p:nvPr>
            <p:extLst>
              <p:ext uri="{D42A27DB-BD31-4B8C-83A1-F6EECF244321}">
                <p14:modId xmlns:p14="http://schemas.microsoft.com/office/powerpoint/2010/main" val="1831649869"/>
              </p:ext>
            </p:extLst>
          </p:nvPr>
        </p:nvGraphicFramePr>
        <p:xfrm>
          <a:off x="184867" y="1873767"/>
          <a:ext cx="8537575" cy="3832412"/>
        </p:xfrm>
        <a:graphic>
          <a:graphicData uri="http://schemas.openxmlformats.org/presentationml/2006/ole">
            <mc:AlternateContent xmlns:mc="http://schemas.openxmlformats.org/markup-compatibility/2006">
              <mc:Choice xmlns:v="urn:schemas-microsoft-com:vml" Requires="v">
                <p:oleObj spid="_x0000_s28395645" name="Chart" r:id="rId4" imgW="5848415" imgH="2203288" progId="MSGraph.Chart.8">
                  <p:embed followColorScheme="full"/>
                </p:oleObj>
              </mc:Choice>
              <mc:Fallback>
                <p:oleObj name="Chart" r:id="rId4" imgW="5848415" imgH="2203288" progId="MSGraph.Chart.8">
                  <p:embed followColorScheme="full"/>
                  <p:pic>
                    <p:nvPicPr>
                      <p:cNvPr id="0" name=""/>
                      <p:cNvPicPr>
                        <a:picLocks noChangeArrowheads="1"/>
                      </p:cNvPicPr>
                      <p:nvPr/>
                    </p:nvPicPr>
                    <p:blipFill>
                      <a:blip r:embed="rId5"/>
                      <a:srcRect/>
                      <a:stretch>
                        <a:fillRect/>
                      </a:stretch>
                    </p:blipFill>
                    <p:spPr bwMode="auto">
                      <a:xfrm>
                        <a:off x="184867" y="1873767"/>
                        <a:ext cx="8537575" cy="383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5"/>
          <p:cNvSpPr>
            <a:spLocks noChangeArrowheads="1"/>
          </p:cNvSpPr>
          <p:nvPr/>
        </p:nvSpPr>
        <p:spPr bwMode="blackWhite">
          <a:xfrm>
            <a:off x="833718" y="5665812"/>
            <a:ext cx="7812741" cy="70549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Private Construction Activity Is Moving in a Positive Direction though Remains Well Below Pre-Crisis Peak; Residential Dominates</a:t>
            </a:r>
            <a:endParaRPr lang="en-US" b="1" dirty="0">
              <a:solidFill>
                <a:srgbClr val="FFFFFF"/>
              </a:solidFill>
            </a:endParaRPr>
          </a:p>
        </p:txBody>
      </p:sp>
      <p:sp>
        <p:nvSpPr>
          <p:cNvPr id="26" name="TextBox 10"/>
          <p:cNvSpPr txBox="1">
            <a:spLocks noChangeArrowheads="1"/>
          </p:cNvSpPr>
          <p:nvPr/>
        </p:nvSpPr>
        <p:spPr bwMode="auto">
          <a:xfrm>
            <a:off x="2578028" y="3566692"/>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$298.1</a:t>
            </a:r>
            <a:endParaRPr lang="en-US" sz="1400" b="1" dirty="0">
              <a:solidFill>
                <a:schemeClr val="accent3"/>
              </a:solidFill>
            </a:endParaRPr>
          </a:p>
        </p:txBody>
      </p:sp>
      <p:sp>
        <p:nvSpPr>
          <p:cNvPr id="27" name="TextBox 10"/>
          <p:cNvSpPr txBox="1">
            <a:spLocks noChangeArrowheads="1"/>
          </p:cNvSpPr>
          <p:nvPr/>
        </p:nvSpPr>
        <p:spPr bwMode="auto">
          <a:xfrm>
            <a:off x="1058617" y="226545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$15.0</a:t>
            </a:r>
            <a:endParaRPr lang="en-US" sz="1400" b="1" dirty="0">
              <a:solidFill>
                <a:schemeClr val="accent3"/>
              </a:solidFill>
            </a:endParaRPr>
          </a:p>
        </p:txBody>
      </p:sp>
      <p:sp>
        <p:nvSpPr>
          <p:cNvPr id="31" name="TextBox 10"/>
          <p:cNvSpPr txBox="1">
            <a:spLocks noChangeArrowheads="1"/>
          </p:cNvSpPr>
          <p:nvPr/>
        </p:nvSpPr>
        <p:spPr bwMode="auto">
          <a:xfrm>
            <a:off x="2506805" y="2561864"/>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$613.7</a:t>
            </a:r>
            <a:endParaRPr lang="en-US" sz="1400" b="1" dirty="0">
              <a:solidFill>
                <a:schemeClr val="accent3"/>
              </a:solidFill>
            </a:endParaRPr>
          </a:p>
        </p:txBody>
      </p:sp>
      <p:sp>
        <p:nvSpPr>
          <p:cNvPr id="39" name="AutoShape 8"/>
          <p:cNvSpPr>
            <a:spLocks noChangeArrowheads="1"/>
          </p:cNvSpPr>
          <p:nvPr/>
        </p:nvSpPr>
        <p:spPr bwMode="blackWhite">
          <a:xfrm>
            <a:off x="2113935" y="1356852"/>
            <a:ext cx="2281083" cy="589935"/>
          </a:xfrm>
          <a:prstGeom prst="wedgeRectCallout">
            <a:avLst>
              <a:gd name="adj1" fmla="val -15109"/>
              <a:gd name="adj2" fmla="val 109026"/>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New Construction peaks at $911.8. in 2006</a:t>
            </a:r>
            <a:endParaRPr lang="en-US" sz="1400" b="1" dirty="0">
              <a:solidFill>
                <a:schemeClr val="bg1"/>
              </a:solidFill>
            </a:endParaRPr>
          </a:p>
        </p:txBody>
      </p:sp>
      <p:sp>
        <p:nvSpPr>
          <p:cNvPr id="36" name="AutoShape 8"/>
          <p:cNvSpPr>
            <a:spLocks noChangeArrowheads="1"/>
          </p:cNvSpPr>
          <p:nvPr/>
        </p:nvSpPr>
        <p:spPr bwMode="blackWhite">
          <a:xfrm>
            <a:off x="4747577" y="1795113"/>
            <a:ext cx="1734093" cy="1089211"/>
          </a:xfrm>
          <a:prstGeom prst="wedgeRectCallout">
            <a:avLst>
              <a:gd name="adj1" fmla="val 13981"/>
              <a:gd name="adj2" fmla="val 112385"/>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Trough in 2010 at $500.6B, after plunging 55.1% ($411.2B)</a:t>
            </a:r>
            <a:endParaRPr lang="en-US" sz="1600" b="1" dirty="0">
              <a:solidFill>
                <a:schemeClr val="bg1"/>
              </a:solidFill>
            </a:endParaRPr>
          </a:p>
        </p:txBody>
      </p:sp>
      <p:sp>
        <p:nvSpPr>
          <p:cNvPr id="45" name="AutoShape 8"/>
          <p:cNvSpPr>
            <a:spLocks noChangeArrowheads="1"/>
          </p:cNvSpPr>
          <p:nvPr/>
        </p:nvSpPr>
        <p:spPr bwMode="blackWhite">
          <a:xfrm>
            <a:off x="6736081" y="1071716"/>
            <a:ext cx="2240772" cy="1631298"/>
          </a:xfrm>
          <a:prstGeom prst="wedgeRectCallout">
            <a:avLst>
              <a:gd name="adj1" fmla="val 24027"/>
              <a:gd name="adj2" fmla="val 55119"/>
            </a:avLst>
          </a:prstGeom>
          <a:solidFill>
            <a:schemeClr val="accent1"/>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2015: Value of new </a:t>
            </a:r>
            <a:r>
              <a:rPr lang="en-US" sz="1600" b="1" dirty="0" err="1" smtClean="0">
                <a:solidFill>
                  <a:schemeClr val="bg1"/>
                </a:solidFill>
              </a:rPr>
              <a:t>pvt.</a:t>
            </a:r>
            <a:r>
              <a:rPr lang="en-US" sz="1600" b="1" dirty="0" smtClean="0">
                <a:solidFill>
                  <a:schemeClr val="bg1"/>
                </a:solidFill>
              </a:rPr>
              <a:t> construction hits $787.8B as of July 2015, up 57.4% from the 2010 trough but still 13.6% below 2006 peak </a:t>
            </a:r>
            <a:endParaRPr lang="en-US" sz="1600" b="1" dirty="0">
              <a:solidFill>
                <a:schemeClr val="bg1"/>
              </a:solidFill>
            </a:endParaRPr>
          </a:p>
        </p:txBody>
      </p:sp>
      <p:sp>
        <p:nvSpPr>
          <p:cNvPr id="18" name="Date Placeholder 17"/>
          <p:cNvSpPr>
            <a:spLocks noGrp="1"/>
          </p:cNvSpPr>
          <p:nvPr>
            <p:ph type="dt" sz="half" idx="10"/>
          </p:nvPr>
        </p:nvSpPr>
        <p:spPr/>
        <p:txBody>
          <a:bodyPr/>
          <a:lstStyle/>
          <a:p>
            <a:pPr>
              <a:defRPr/>
            </a:pPr>
            <a:r>
              <a:rPr lang="en-US" smtClean="0"/>
              <a:t>12/01/09 - 9pm</a:t>
            </a:r>
            <a:endParaRPr lang="en-US"/>
          </a:p>
        </p:txBody>
      </p:sp>
      <p:sp>
        <p:nvSpPr>
          <p:cNvPr id="19" name="Slide Number Placeholder 18"/>
          <p:cNvSpPr>
            <a:spLocks noGrp="1"/>
          </p:cNvSpPr>
          <p:nvPr>
            <p:ph type="sldNum" sz="quarter" idx="12"/>
          </p:nvPr>
        </p:nvSpPr>
        <p:spPr/>
        <p:txBody>
          <a:bodyPr/>
          <a:lstStyle/>
          <a:p>
            <a:pPr>
              <a:defRPr/>
            </a:pPr>
            <a:fld id="{79649112-2361-4913-9798-B6AEBB59A8D4}" type="slidenum">
              <a:rPr lang="en-US" smtClean="0"/>
              <a:pPr>
                <a:defRPr/>
              </a:pPr>
              <a:t>156</a:t>
            </a:fld>
            <a:endParaRPr lang="en-US"/>
          </a:p>
        </p:txBody>
      </p:sp>
      <p:sp>
        <p:nvSpPr>
          <p:cNvPr id="20" name="TextBox 10"/>
          <p:cNvSpPr txBox="1">
            <a:spLocks noChangeArrowheads="1"/>
          </p:cNvSpPr>
          <p:nvPr/>
        </p:nvSpPr>
        <p:spPr bwMode="auto">
          <a:xfrm>
            <a:off x="5362694" y="3848877"/>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$261.8</a:t>
            </a:r>
            <a:endParaRPr lang="en-US" sz="1400" b="1" dirty="0">
              <a:solidFill>
                <a:schemeClr val="accent3"/>
              </a:solidFill>
            </a:endParaRPr>
          </a:p>
        </p:txBody>
      </p:sp>
      <p:sp>
        <p:nvSpPr>
          <p:cNvPr id="21" name="TextBox 10"/>
          <p:cNvSpPr txBox="1">
            <a:spLocks noChangeArrowheads="1"/>
          </p:cNvSpPr>
          <p:nvPr/>
        </p:nvSpPr>
        <p:spPr bwMode="auto">
          <a:xfrm>
            <a:off x="5394172" y="4685344"/>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$238.8</a:t>
            </a:r>
            <a:endParaRPr lang="en-US" sz="1400" b="1" dirty="0">
              <a:solidFill>
                <a:schemeClr val="accent3"/>
              </a:solidFill>
            </a:endParaRPr>
          </a:p>
        </p:txBody>
      </p:sp>
      <p:sp>
        <p:nvSpPr>
          <p:cNvPr id="22" name="TextBox 10"/>
          <p:cNvSpPr txBox="1">
            <a:spLocks noChangeArrowheads="1"/>
          </p:cNvSpPr>
          <p:nvPr/>
        </p:nvSpPr>
        <p:spPr bwMode="auto">
          <a:xfrm>
            <a:off x="8311373" y="3344634"/>
            <a:ext cx="889000" cy="307777"/>
          </a:xfrm>
          <a:prstGeom prst="rect">
            <a:avLst/>
          </a:prstGeom>
          <a:noFill/>
          <a:ln w="9525">
            <a:noFill/>
            <a:miter lim="800000"/>
            <a:headEnd/>
            <a:tailEnd/>
          </a:ln>
        </p:spPr>
        <p:txBody>
          <a:bodyPr>
            <a:spAutoFit/>
          </a:bodyPr>
          <a:lstStyle/>
          <a:p>
            <a:pPr algn="ctr"/>
            <a:r>
              <a:rPr lang="en-US" sz="1400" b="1" dirty="0" smtClean="0"/>
              <a:t>$407.0</a:t>
            </a:r>
            <a:endParaRPr lang="en-US" sz="1400" b="1" dirty="0"/>
          </a:p>
        </p:txBody>
      </p:sp>
      <p:sp>
        <p:nvSpPr>
          <p:cNvPr id="23" name="TextBox 10"/>
          <p:cNvSpPr txBox="1">
            <a:spLocks noChangeArrowheads="1"/>
          </p:cNvSpPr>
          <p:nvPr/>
        </p:nvSpPr>
        <p:spPr bwMode="auto">
          <a:xfrm>
            <a:off x="8289414" y="4528762"/>
            <a:ext cx="889000" cy="307777"/>
          </a:xfrm>
          <a:prstGeom prst="rect">
            <a:avLst/>
          </a:prstGeom>
          <a:noFill/>
          <a:ln w="9525">
            <a:noFill/>
            <a:miter lim="800000"/>
            <a:headEnd/>
            <a:tailEnd/>
          </a:ln>
        </p:spPr>
        <p:txBody>
          <a:bodyPr>
            <a:spAutoFit/>
          </a:bodyPr>
          <a:lstStyle/>
          <a:p>
            <a:pPr algn="ctr"/>
            <a:r>
              <a:rPr lang="en-US" sz="1400" b="1" dirty="0" smtClean="0"/>
              <a:t>$380.8</a:t>
            </a:r>
            <a:endParaRPr lang="en-US" sz="1400" b="1" dirty="0"/>
          </a:p>
        </p:txBody>
      </p:sp>
      <p:sp>
        <p:nvSpPr>
          <p:cNvPr id="24" name="Rectangle 5"/>
          <p:cNvSpPr>
            <a:spLocks noChangeArrowheads="1"/>
          </p:cNvSpPr>
          <p:nvPr/>
        </p:nvSpPr>
        <p:spPr bwMode="auto">
          <a:xfrm>
            <a:off x="-1" y="6449415"/>
            <a:ext cx="8423031" cy="468590"/>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*2015 figure is a seasonally adjusted annual rate as of July.</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US Department of Commerce </a:t>
            </a:r>
            <a:r>
              <a:rPr lang="en-US" sz="1100" dirty="0">
                <a:hlinkClick r:id="rId6"/>
              </a:rPr>
              <a:t>http://www.census.gov/construction/c30/c30index.html</a:t>
            </a:r>
            <a:r>
              <a:rPr lang="en-US" sz="1100" dirty="0"/>
              <a:t> ; </a:t>
            </a:r>
            <a:r>
              <a:rPr lang="en-US" sz="1100" dirty="0" smtClean="0"/>
              <a:t>Insurance Information Institute. </a:t>
            </a:r>
            <a:endParaRPr lang="en-US" sz="1100" dirty="0"/>
          </a:p>
        </p:txBody>
      </p:sp>
    </p:spTree>
    <p:extLst>
      <p:ext uri="{BB962C8B-B14F-4D97-AF65-F5344CB8AC3E}">
        <p14:creationId xmlns:p14="http://schemas.microsoft.com/office/powerpoint/2010/main" val="348016780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wipe(left)">
                                      <p:cBhvr>
                                        <p:cTn id="2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9" grpId="0" animBg="1"/>
      <p:bldP spid="36" grpId="0" animBg="1"/>
      <p:bldP spid="45" grpId="0" animBg="1"/>
    </p:bldLst>
  </p:timing>
</p:sld>
</file>

<file path=ppt/slides/slide1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157</a:t>
            </a:fld>
            <a:endParaRPr lang="en-US" smtClean="0"/>
          </a:p>
        </p:txBody>
      </p:sp>
      <p:sp>
        <p:nvSpPr>
          <p:cNvPr id="66566" name="Rectangle 11"/>
          <p:cNvSpPr>
            <a:spLocks noGrp="1" noChangeArrowheads="1"/>
          </p:cNvSpPr>
          <p:nvPr>
            <p:ph type="title"/>
          </p:nvPr>
        </p:nvSpPr>
        <p:spPr/>
        <p:txBody>
          <a:bodyPr/>
          <a:lstStyle/>
          <a:p>
            <a:r>
              <a:rPr lang="en-US" dirty="0" smtClean="0"/>
              <a:t>Value of Construction Put in Place,   July 2015 vs. July 2014*</a:t>
            </a:r>
          </a:p>
        </p:txBody>
      </p:sp>
      <p:graphicFrame>
        <p:nvGraphicFramePr>
          <p:cNvPr id="66562" name="Object 4"/>
          <p:cNvGraphicFramePr>
            <a:graphicFrameLocks noChangeAspect="1"/>
          </p:cNvGraphicFramePr>
          <p:nvPr>
            <p:extLst>
              <p:ext uri="{D42A27DB-BD31-4B8C-83A1-F6EECF244321}">
                <p14:modId xmlns:p14="http://schemas.microsoft.com/office/powerpoint/2010/main" val="1034935311"/>
              </p:ext>
            </p:extLst>
          </p:nvPr>
        </p:nvGraphicFramePr>
        <p:xfrm>
          <a:off x="34925" y="1616075"/>
          <a:ext cx="8834438" cy="3905250"/>
        </p:xfrm>
        <a:graphic>
          <a:graphicData uri="http://schemas.openxmlformats.org/presentationml/2006/ole">
            <mc:AlternateContent xmlns:mc="http://schemas.openxmlformats.org/markup-compatibility/2006">
              <mc:Choice xmlns:v="urn:schemas-microsoft-com:vml" Requires="v">
                <p:oleObj spid="_x0000_s28399721" name="Chart" r:id="rId4" imgW="5689461" imgH="2514600" progId="MSGraph.Chart.8">
                  <p:embed followColorScheme="full"/>
                </p:oleObj>
              </mc:Choice>
              <mc:Fallback>
                <p:oleObj name="Chart" r:id="rId4" imgW="5689461" imgH="2514600" progId="MSGraph.Chart.8">
                  <p:embed followColorScheme="full"/>
                  <p:pic>
                    <p:nvPicPr>
                      <p:cNvPr id="0" name=""/>
                      <p:cNvPicPr>
                        <a:picLocks noChangeAspect="1" noChangeArrowheads="1"/>
                      </p:cNvPicPr>
                      <p:nvPr/>
                    </p:nvPicPr>
                    <p:blipFill>
                      <a:blip r:embed="rId5"/>
                      <a:srcRect/>
                      <a:stretch>
                        <a:fillRect/>
                      </a:stretch>
                    </p:blipFill>
                    <p:spPr bwMode="gray">
                      <a:xfrm>
                        <a:off x="34925" y="1616075"/>
                        <a:ext cx="8834438" cy="3905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461963" y="5464175"/>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Overall Construction Activity is Up Again After Languishing in Early 2015; State/Local Sector Government Sector May Be Recovering as Budget Woes Ease in Some Jurisdictions</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846129" y="1819602"/>
            <a:ext cx="2794459" cy="983280"/>
          </a:xfrm>
          <a:prstGeom prst="wedgeRectCallout">
            <a:avLst>
              <a:gd name="adj1" fmla="val 48501"/>
              <a:gd name="adj2" fmla="val 7470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Private sector construction activity is up in both the residential and nonresidential segments</a:t>
            </a:r>
            <a:endParaRPr lang="en-US" sz="14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a:t>
            </a:r>
            <a:r>
              <a:rPr lang="en-US" sz="1100" dirty="0" smtClean="0"/>
              <a:t>Bureau, </a:t>
            </a:r>
            <a:r>
              <a:rPr lang="en-US" sz="1100" dirty="0" smtClean="0">
                <a:hlinkClick r:id="rId6"/>
              </a:rPr>
              <a:t>http://www.census.gov/construction/c30/c30index.html</a:t>
            </a:r>
            <a:r>
              <a:rPr lang="en-US" sz="1100" dirty="0" smtClean="0"/>
              <a:t> ; Insurance Information Institute.  </a:t>
            </a:r>
            <a:endParaRPr lang="en-US" sz="1100" dirty="0"/>
          </a:p>
        </p:txBody>
      </p:sp>
      <p:sp>
        <p:nvSpPr>
          <p:cNvPr id="17" name="Rectangle 3"/>
          <p:cNvSpPr>
            <a:spLocks noChangeArrowheads="1"/>
          </p:cNvSpPr>
          <p:nvPr/>
        </p:nvSpPr>
        <p:spPr bwMode="black">
          <a:xfrm>
            <a:off x="1090709" y="1433905"/>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Private: +16.9%</a:t>
            </a:r>
            <a:endParaRPr lang="en-US" sz="2400" b="1" u="sng" dirty="0">
              <a:solidFill>
                <a:srgbClr val="225A7A"/>
              </a:solidFill>
            </a:endParaRPr>
          </a:p>
        </p:txBody>
      </p:sp>
      <p:sp>
        <p:nvSpPr>
          <p:cNvPr id="18" name="Rectangle 3"/>
          <p:cNvSpPr>
            <a:spLocks noChangeArrowheads="1"/>
          </p:cNvSpPr>
          <p:nvPr/>
        </p:nvSpPr>
        <p:spPr bwMode="black">
          <a:xfrm>
            <a:off x="4726048" y="1434987"/>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Public: +6.1%</a:t>
            </a:r>
            <a:endParaRPr lang="en-US" sz="2400" b="1" u="sng" dirty="0">
              <a:solidFill>
                <a:srgbClr val="225A7A"/>
              </a:solidFill>
            </a:endParaRPr>
          </a:p>
        </p:txBody>
      </p:sp>
      <p:sp>
        <p:nvSpPr>
          <p:cNvPr id="12" name="AutoShape 9"/>
          <p:cNvSpPr>
            <a:spLocks noChangeArrowheads="1"/>
          </p:cNvSpPr>
          <p:nvPr/>
        </p:nvSpPr>
        <p:spPr bwMode="blackWhite">
          <a:xfrm>
            <a:off x="4224714" y="1859190"/>
            <a:ext cx="2030261" cy="1046237"/>
          </a:xfrm>
          <a:prstGeom prst="wedgeRectCallout">
            <a:avLst>
              <a:gd name="adj1" fmla="val 71793"/>
              <a:gd name="adj2" fmla="val -4557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Public sector construction activity is finally beginning to create less drag up after years of decline</a:t>
            </a:r>
            <a:endParaRPr lang="en-US" sz="1400" b="1" dirty="0">
              <a:solidFill>
                <a:schemeClr val="bg1"/>
              </a:solidFill>
            </a:endParaRPr>
          </a:p>
        </p:txBody>
      </p:sp>
      <p:sp>
        <p:nvSpPr>
          <p:cNvPr id="2" name="Oval 1"/>
          <p:cNvSpPr/>
          <p:nvPr/>
        </p:nvSpPr>
        <p:spPr>
          <a:xfrm>
            <a:off x="6190468" y="1260976"/>
            <a:ext cx="2422745" cy="65631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671626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childTnLst>
                          </p:cTn>
                        </p:par>
                        <p:par>
                          <p:cTn id="13" fill="hold">
                            <p:stCondLst>
                              <p:cond delay="2000"/>
                            </p:stCondLst>
                            <p:childTnLst>
                              <p:par>
                                <p:cTn id="14" presetID="22" presetClass="entr" presetSubtype="2"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right)">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2" grpId="0" animBg="1"/>
    </p:bldLst>
  </p:timing>
</p:sld>
</file>

<file path=ppt/slides/slide1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158</a:t>
            </a:fld>
            <a:endParaRPr lang="en-US" smtClean="0"/>
          </a:p>
        </p:txBody>
      </p:sp>
      <p:sp>
        <p:nvSpPr>
          <p:cNvPr id="66566" name="Rectangle 11"/>
          <p:cNvSpPr>
            <a:spLocks noGrp="1" noChangeArrowheads="1"/>
          </p:cNvSpPr>
          <p:nvPr>
            <p:ph type="title"/>
          </p:nvPr>
        </p:nvSpPr>
        <p:spPr/>
        <p:txBody>
          <a:bodyPr/>
          <a:lstStyle/>
          <a:p>
            <a:r>
              <a:rPr lang="en-US" sz="2800" dirty="0" smtClean="0"/>
              <a:t>Value of Private Construction Put in Place, by Segment,  July 2015 vs. July 2014*</a:t>
            </a:r>
          </a:p>
        </p:txBody>
      </p:sp>
      <p:graphicFrame>
        <p:nvGraphicFramePr>
          <p:cNvPr id="66562" name="Object 4"/>
          <p:cNvGraphicFramePr>
            <a:graphicFrameLocks noChangeAspect="1"/>
          </p:cNvGraphicFramePr>
          <p:nvPr>
            <p:extLst>
              <p:ext uri="{D42A27DB-BD31-4B8C-83A1-F6EECF244321}">
                <p14:modId xmlns:p14="http://schemas.microsoft.com/office/powerpoint/2010/main" val="1157526984"/>
              </p:ext>
            </p:extLst>
          </p:nvPr>
        </p:nvGraphicFramePr>
        <p:xfrm>
          <a:off x="0" y="1830023"/>
          <a:ext cx="8867775" cy="3771900"/>
        </p:xfrm>
        <a:graphic>
          <a:graphicData uri="http://schemas.openxmlformats.org/presentationml/2006/ole">
            <mc:AlternateContent xmlns:mc="http://schemas.openxmlformats.org/markup-compatibility/2006">
              <mc:Choice xmlns:v="urn:schemas-microsoft-com:vml" Requires="v">
                <p:oleObj spid="_x0000_s28400745" name="Chart" r:id="rId4" imgW="5689461" imgH="2514600" progId="MSGraph.Chart.8">
                  <p:embed followColorScheme="full"/>
                </p:oleObj>
              </mc:Choice>
              <mc:Fallback>
                <p:oleObj name="Chart" r:id="rId4" imgW="5689461" imgH="2514600" progId="MSGraph.Chart.8">
                  <p:embed followColorScheme="full"/>
                  <p:pic>
                    <p:nvPicPr>
                      <p:cNvPr id="0" name=""/>
                      <p:cNvPicPr>
                        <a:picLocks noChangeAspect="1" noChangeArrowheads="1"/>
                      </p:cNvPicPr>
                      <p:nvPr/>
                    </p:nvPicPr>
                    <p:blipFill>
                      <a:blip r:embed="rId5"/>
                      <a:srcRect/>
                      <a:stretch>
                        <a:fillRect/>
                      </a:stretch>
                    </p:blipFill>
                    <p:spPr bwMode="gray">
                      <a:xfrm>
                        <a:off x="0" y="1830023"/>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461963" y="5572327"/>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Private Construction Activity is Up in Most Segments in the Second Half of 2015; Expansion Should Continue</a:t>
            </a:r>
            <a:endParaRPr lang="en-US" b="1" dirty="0">
              <a:solidFill>
                <a:srgbClr val="FFFFFF"/>
              </a:solidFill>
            </a:endParaRPr>
          </a:p>
        </p:txBody>
      </p:sp>
      <p:sp>
        <p:nvSpPr>
          <p:cNvPr id="66570" name="Rectangle 8"/>
          <p:cNvSpPr>
            <a:spLocks noChangeArrowheads="1"/>
          </p:cNvSpPr>
          <p:nvPr/>
        </p:nvSpPr>
        <p:spPr bwMode="black">
          <a:xfrm>
            <a:off x="157024"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3099398" y="1078335"/>
            <a:ext cx="4459642" cy="1162877"/>
          </a:xfrm>
          <a:prstGeom prst="wedgeRectCallout">
            <a:avLst>
              <a:gd name="adj1" fmla="val 66747"/>
              <a:gd name="adj2" fmla="val 6502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Led by the Manufacturing, Lodging, Office and Amusement &amp; Recreations segments, Private nonresidential sector construction activity continues to rise after plunging during the “Great Recession.”</a:t>
            </a:r>
            <a:endParaRPr lang="en-US" sz="16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a:t>
            </a:r>
            <a:r>
              <a:rPr lang="en-US" sz="1100" dirty="0" smtClean="0"/>
              <a:t>Bureau, </a:t>
            </a:r>
            <a:r>
              <a:rPr lang="en-US" sz="1100" dirty="0" smtClean="0">
                <a:hlinkClick r:id="rId6"/>
              </a:rPr>
              <a:t>http://www.census.gov/construction/c30/c30index.html</a:t>
            </a:r>
            <a:r>
              <a:rPr lang="en-US" sz="1100" dirty="0" smtClean="0"/>
              <a:t> ; Insurance Information Institute.  </a:t>
            </a:r>
            <a:endParaRPr lang="en-US" sz="1100" dirty="0"/>
          </a:p>
        </p:txBody>
      </p:sp>
      <p:sp>
        <p:nvSpPr>
          <p:cNvPr id="10" name="Rectangle 7"/>
          <p:cNvSpPr>
            <a:spLocks noChangeArrowheads="1"/>
          </p:cNvSpPr>
          <p:nvPr/>
        </p:nvSpPr>
        <p:spPr bwMode="grayWhite">
          <a:xfrm>
            <a:off x="1731955" y="3063402"/>
            <a:ext cx="579263" cy="865762"/>
          </a:xfrm>
          <a:prstGeom prst="rect">
            <a:avLst/>
          </a:prstGeom>
          <a:noFill/>
          <a:ln w="57150">
            <a:solidFill>
              <a:schemeClr val="folHlink"/>
            </a:solidFill>
            <a:miter lim="800000"/>
            <a:headEnd/>
            <a:tailEnd/>
          </a:ln>
        </p:spPr>
        <p:txBody>
          <a:bodyPr wrap="none" anchor="ctr"/>
          <a:lstStyle/>
          <a:p>
            <a:endParaRPr lang="en-US"/>
          </a:p>
        </p:txBody>
      </p:sp>
    </p:spTree>
    <p:extLst>
      <p:ext uri="{BB962C8B-B14F-4D97-AF65-F5344CB8AC3E}">
        <p14:creationId xmlns:p14="http://schemas.microsoft.com/office/powerpoint/2010/main" val="407497644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par>
                                <p:cTn id="13" presetID="16" presetClass="entr" presetSubtype="26" fill="hold" grpId="0" nodeType="withEffect">
                                  <p:stCondLst>
                                    <p:cond delay="1000"/>
                                  </p:stCondLst>
                                  <p:childTnLst>
                                    <p:set>
                                      <p:cBhvr>
                                        <p:cTn id="14" dur="1" fill="hold">
                                          <p:stCondLst>
                                            <p:cond delay="0"/>
                                          </p:stCondLst>
                                        </p:cTn>
                                        <p:tgtEl>
                                          <p:spTgt spid="10"/>
                                        </p:tgtEl>
                                        <p:attrNameLst>
                                          <p:attrName>style.visibility</p:attrName>
                                        </p:attrNameLst>
                                      </p:cBhvr>
                                      <p:to>
                                        <p:strVal val="visible"/>
                                      </p:to>
                                    </p:set>
                                    <p:animEffect transition="in" filter="barn(inHorizont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0" grpId="0" animBg="1"/>
    </p:bldLst>
  </p:timing>
</p:sld>
</file>

<file path=ppt/slides/slide1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159</a:t>
            </a:fld>
            <a:endParaRPr lang="en-US" smtClean="0"/>
          </a:p>
        </p:txBody>
      </p:sp>
      <p:sp>
        <p:nvSpPr>
          <p:cNvPr id="66566" name="Rectangle 11"/>
          <p:cNvSpPr>
            <a:spLocks noGrp="1" noChangeArrowheads="1"/>
          </p:cNvSpPr>
          <p:nvPr>
            <p:ph type="title"/>
          </p:nvPr>
        </p:nvSpPr>
        <p:spPr/>
        <p:txBody>
          <a:bodyPr/>
          <a:lstStyle/>
          <a:p>
            <a:r>
              <a:rPr lang="en-US" sz="2800" dirty="0" smtClean="0"/>
              <a:t>Value of Public Construction Put in Place, by Segment,  July 2015 vs. July 2014*</a:t>
            </a:r>
          </a:p>
        </p:txBody>
      </p:sp>
      <p:graphicFrame>
        <p:nvGraphicFramePr>
          <p:cNvPr id="66562" name="Object 4"/>
          <p:cNvGraphicFramePr>
            <a:graphicFrameLocks noChangeAspect="1"/>
          </p:cNvGraphicFramePr>
          <p:nvPr>
            <p:extLst>
              <p:ext uri="{D42A27DB-BD31-4B8C-83A1-F6EECF244321}">
                <p14:modId xmlns:p14="http://schemas.microsoft.com/office/powerpoint/2010/main" val="2457066874"/>
              </p:ext>
            </p:extLst>
          </p:nvPr>
        </p:nvGraphicFramePr>
        <p:xfrm>
          <a:off x="39688" y="1786079"/>
          <a:ext cx="8867775" cy="3771900"/>
        </p:xfrm>
        <a:graphic>
          <a:graphicData uri="http://schemas.openxmlformats.org/presentationml/2006/ole">
            <mc:AlternateContent xmlns:mc="http://schemas.openxmlformats.org/markup-compatibility/2006">
              <mc:Choice xmlns:v="urn:schemas-microsoft-com:vml" Requires="v">
                <p:oleObj spid="_x0000_s28401769" name="Chart" r:id="rId4" imgW="5689461" imgH="2514600" progId="MSGraph.Chart.8">
                  <p:embed followColorScheme="full"/>
                </p:oleObj>
              </mc:Choice>
              <mc:Fallback>
                <p:oleObj name="Chart" r:id="rId4" imgW="5689461" imgH="2514600" progId="MSGraph.Chart.8">
                  <p:embed followColorScheme="full"/>
                  <p:pic>
                    <p:nvPicPr>
                      <p:cNvPr id="0" name=""/>
                      <p:cNvPicPr>
                        <a:picLocks noChangeAspect="1" noChangeArrowheads="1"/>
                      </p:cNvPicPr>
                      <p:nvPr/>
                    </p:nvPicPr>
                    <p:blipFill>
                      <a:blip r:embed="rId5"/>
                      <a:srcRect/>
                      <a:stretch>
                        <a:fillRect/>
                      </a:stretch>
                    </p:blipFill>
                    <p:spPr bwMode="gray">
                      <a:xfrm>
                        <a:off x="39688" y="1786079"/>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250825" y="5591677"/>
            <a:ext cx="8445500"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Public Construction Activity is Beginning to Recover from its Long Contraction which Will Drive Demand in Many Commercial Insurance Lines</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a:t>
            </a:r>
            <a:r>
              <a:rPr lang="en-US" sz="1100" dirty="0" smtClean="0"/>
              <a:t>Bureau, </a:t>
            </a:r>
            <a:r>
              <a:rPr lang="en-US" sz="1100" dirty="0" smtClean="0">
                <a:hlinkClick r:id="rId6"/>
              </a:rPr>
              <a:t>http://www.census.gov/construction/c30/c30index.html</a:t>
            </a:r>
            <a:r>
              <a:rPr lang="en-US" sz="1100" dirty="0" smtClean="0"/>
              <a:t> ; Insurance Information Institute.  </a:t>
            </a:r>
            <a:endParaRPr lang="en-US" sz="1100" dirty="0"/>
          </a:p>
        </p:txBody>
      </p:sp>
      <p:sp>
        <p:nvSpPr>
          <p:cNvPr id="11" name="AutoShape 9"/>
          <p:cNvSpPr>
            <a:spLocks noChangeArrowheads="1"/>
          </p:cNvSpPr>
          <p:nvPr/>
        </p:nvSpPr>
        <p:spPr bwMode="blackWhite">
          <a:xfrm>
            <a:off x="1755837" y="1043716"/>
            <a:ext cx="3716596" cy="914398"/>
          </a:xfrm>
          <a:prstGeom prst="wedgeRectCallout">
            <a:avLst>
              <a:gd name="adj1" fmla="val 6393"/>
              <a:gd name="adj2" fmla="val 12324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Public sector construction activity finally up in most segments after many months of decline, pushing up public entity risk exposures</a:t>
            </a:r>
            <a:endParaRPr lang="en-US" sz="1400" b="1" dirty="0">
              <a:solidFill>
                <a:schemeClr val="bg1"/>
              </a:solidFill>
            </a:endParaRPr>
          </a:p>
        </p:txBody>
      </p:sp>
      <p:sp>
        <p:nvSpPr>
          <p:cNvPr id="10" name="AutoShape 7"/>
          <p:cNvSpPr>
            <a:spLocks noChangeArrowheads="1"/>
          </p:cNvSpPr>
          <p:nvPr/>
        </p:nvSpPr>
        <p:spPr bwMode="blackWhite">
          <a:xfrm>
            <a:off x="5883564" y="1054825"/>
            <a:ext cx="2812761" cy="903289"/>
          </a:xfrm>
          <a:prstGeom prst="wedgeRectCallout">
            <a:avLst>
              <a:gd name="adj1" fmla="val -49879"/>
              <a:gd name="adj2" fmla="val 10101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Residential, Commercial and Conservation lead public sector construction</a:t>
            </a:r>
            <a:endParaRPr lang="en-US" sz="1400" b="1" dirty="0">
              <a:solidFill>
                <a:srgbClr val="FFFFFF"/>
              </a:solidFill>
              <a:latin typeface="Arial" charset="0"/>
              <a:cs typeface="Arial" charset="0"/>
            </a:endParaRPr>
          </a:p>
        </p:txBody>
      </p:sp>
    </p:spTree>
    <p:extLst>
      <p:ext uri="{BB962C8B-B14F-4D97-AF65-F5344CB8AC3E}">
        <p14:creationId xmlns:p14="http://schemas.microsoft.com/office/powerpoint/2010/main" val="300831878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26150"/>
                                        </p:tgtEl>
                                        <p:attrNameLst>
                                          <p:attrName>style.visibility</p:attrName>
                                        </p:attrNameLst>
                                      </p:cBhvr>
                                      <p:to>
                                        <p:strVal val="visible"/>
                                      </p:to>
                                    </p:set>
                                    <p:anim calcmode="lin" valueType="num">
                                      <p:cBhvr>
                                        <p:cTn id="7" dur="500" fill="hold"/>
                                        <p:tgtEl>
                                          <p:spTgt spid="1926150"/>
                                        </p:tgtEl>
                                        <p:attrNameLst>
                                          <p:attrName>ppt_w</p:attrName>
                                        </p:attrNameLst>
                                      </p:cBhvr>
                                      <p:tavLst>
                                        <p:tav tm="0">
                                          <p:val>
                                            <p:fltVal val="0"/>
                                          </p:val>
                                        </p:tav>
                                        <p:tav tm="100000">
                                          <p:val>
                                            <p:strVal val="#ppt_w"/>
                                          </p:val>
                                        </p:tav>
                                      </p:tavLst>
                                    </p:anim>
                                    <p:anim calcmode="lin" valueType="num">
                                      <p:cBhvr>
                                        <p:cTn id="8" dur="500" fill="hold"/>
                                        <p:tgtEl>
                                          <p:spTgt spid="192615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right)">
                                      <p:cBhvr>
                                        <p:cTn id="12" dur="500"/>
                                        <p:tgtEl>
                                          <p:spTgt spid="11"/>
                                        </p:tgtEl>
                                      </p:cBhvr>
                                    </p:animEffect>
                                  </p:childTnLst>
                                </p:cTn>
                              </p:par>
                            </p:childTnLst>
                          </p:cTn>
                        </p:par>
                        <p:par>
                          <p:cTn id="13" fill="hold">
                            <p:stCondLst>
                              <p:cond delay="2000"/>
                            </p:stCondLst>
                            <p:childTnLst>
                              <p:par>
                                <p:cTn id="14" presetID="22" presetClass="entr" presetSubtype="4" fill="hold" grpId="0" nodeType="afterEffect">
                                  <p:stCondLst>
                                    <p:cond delay="70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1"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6388" name="Rectangle 4"/>
          <p:cNvSpPr>
            <a:spLocks noChangeArrowheads="1"/>
          </p:cNvSpPr>
          <p:nvPr/>
        </p:nvSpPr>
        <p:spPr bwMode="auto">
          <a:xfrm>
            <a:off x="244272" y="6263007"/>
            <a:ext cx="8640966" cy="43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sz="1100" dirty="0">
              <a:solidFill>
                <a:srgbClr val="000000"/>
              </a:solidFill>
            </a:endParaRPr>
          </a:p>
          <a:p>
            <a:r>
              <a:rPr lang="en-US" sz="1100" dirty="0" smtClean="0">
                <a:solidFill>
                  <a:srgbClr val="000000"/>
                </a:solidFill>
              </a:rPr>
              <a:t>Source</a:t>
            </a:r>
            <a:r>
              <a:rPr lang="en-US" sz="1100" dirty="0">
                <a:solidFill>
                  <a:srgbClr val="000000"/>
                </a:solidFill>
              </a:rPr>
              <a:t>: </a:t>
            </a:r>
            <a:r>
              <a:rPr lang="en-US" sz="1100" dirty="0" smtClean="0">
                <a:solidFill>
                  <a:srgbClr val="000000"/>
                </a:solidFill>
              </a:rPr>
              <a:t> A.M. Best; Barclays research for estimates.</a:t>
            </a:r>
            <a:endParaRPr lang="en-US" sz="1100" dirty="0">
              <a:solidFill>
                <a:srgbClr val="000000"/>
              </a:solidFill>
            </a:endParaRPr>
          </a:p>
        </p:txBody>
      </p:sp>
      <p:sp>
        <p:nvSpPr>
          <p:cNvPr id="16408" name="Rectangle 7"/>
          <p:cNvSpPr>
            <a:spLocks noChangeArrowheads="1"/>
          </p:cNvSpPr>
          <p:nvPr/>
        </p:nvSpPr>
        <p:spPr bwMode="black">
          <a:xfrm>
            <a:off x="244272" y="1790860"/>
            <a:ext cx="1609146"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dirty="0" smtClean="0">
                <a:solidFill>
                  <a:srgbClr val="225A7A"/>
                </a:solidFill>
              </a:rPr>
              <a:t>Reserve Change</a:t>
            </a:r>
            <a:endParaRPr lang="en-US" sz="1600" b="1" dirty="0">
              <a:solidFill>
                <a:srgbClr val="225A7A"/>
              </a:solidFill>
            </a:endParaRPr>
          </a:p>
        </p:txBody>
      </p:sp>
      <p:sp>
        <p:nvSpPr>
          <p:cNvPr id="21" name="Rectangle 3"/>
          <p:cNvSpPr txBox="1">
            <a:spLocks noChangeArrowheads="1"/>
          </p:cNvSpPr>
          <p:nvPr/>
        </p:nvSpPr>
        <p:spPr bwMode="black">
          <a:xfrm>
            <a:off x="42356" y="-64758"/>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kern="0" dirty="0" smtClean="0">
                <a:latin typeface="Arial" panose="020B0604020202020204" pitchFamily="34" charset="0"/>
              </a:rPr>
              <a:t>P/C Insurance Loss Reserve Development, 1992 – 2016E*</a:t>
            </a:r>
          </a:p>
        </p:txBody>
      </p:sp>
      <p:pic>
        <p:nvPicPr>
          <p:cNvPr id="3" name="Picture 2"/>
          <p:cNvPicPr>
            <a:picLocks noChangeAspect="1"/>
          </p:cNvPicPr>
          <p:nvPr/>
        </p:nvPicPr>
        <p:blipFill>
          <a:blip r:embed="rId4"/>
          <a:stretch>
            <a:fillRect/>
          </a:stretch>
        </p:blipFill>
        <p:spPr>
          <a:xfrm>
            <a:off x="251326" y="2343011"/>
            <a:ext cx="7984044" cy="3739677"/>
          </a:xfrm>
          <a:prstGeom prst="rect">
            <a:avLst/>
          </a:prstGeom>
        </p:spPr>
      </p:pic>
      <p:sp>
        <p:nvSpPr>
          <p:cNvPr id="10" name="AutoShape 6"/>
          <p:cNvSpPr>
            <a:spLocks noChangeArrowheads="1"/>
          </p:cNvSpPr>
          <p:nvPr/>
        </p:nvSpPr>
        <p:spPr bwMode="blackWhite">
          <a:xfrm>
            <a:off x="4017818" y="1120017"/>
            <a:ext cx="3805381" cy="1336855"/>
          </a:xfrm>
          <a:prstGeom prst="wedgeRectCallout">
            <a:avLst>
              <a:gd name="adj1" fmla="val 31939"/>
              <a:gd name="adj2" fmla="val 14792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Reserve releases are expected to gradually taper off, but will continue to benefit the bottom line and combined ratio through at least 2016</a:t>
            </a:r>
            <a:endParaRPr lang="en-US" b="1" dirty="0">
              <a:solidFill>
                <a:schemeClr val="bg1"/>
              </a:solidFill>
              <a:cs typeface="+mn-cs"/>
            </a:endParaRPr>
          </a:p>
        </p:txBody>
      </p:sp>
    </p:spTree>
    <p:custDataLst>
      <p:tags r:id="rId1"/>
    </p:custDataLst>
    <p:extLst>
      <p:ext uri="{BB962C8B-B14F-4D97-AF65-F5344CB8AC3E}">
        <p14:creationId xmlns:p14="http://schemas.microsoft.com/office/powerpoint/2010/main" val="10650652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105"/>
          <p:cNvSpPr>
            <a:spLocks noGrp="1" noChangeArrowheads="1"/>
          </p:cNvSpPr>
          <p:nvPr>
            <p:ph type="dt" sz="half" idx="10"/>
          </p:nvPr>
        </p:nvSpPr>
        <p:spPr>
          <a:ln/>
        </p:spPr>
        <p:txBody>
          <a:bodyPr/>
          <a:lstStyle/>
          <a:p>
            <a:r>
              <a:rPr lang="en-US"/>
              <a:t>12/01/09 - 9pm</a:t>
            </a:r>
          </a:p>
        </p:txBody>
      </p:sp>
      <p:sp>
        <p:nvSpPr>
          <p:cNvPr id="8" name="Rectangle 106"/>
          <p:cNvSpPr>
            <a:spLocks noGrp="1" noChangeArrowheads="1"/>
          </p:cNvSpPr>
          <p:nvPr>
            <p:ph type="ftr" sz="quarter" idx="11"/>
          </p:nvPr>
        </p:nvSpPr>
        <p:spPr>
          <a:ln/>
        </p:spPr>
        <p:txBody>
          <a:bodyPr/>
          <a:lstStyle/>
          <a:p>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p>
            <a:fld id="{A1942173-93C8-46AA-965D-EEE2C1FC5D48}" type="slidenum">
              <a:rPr lang="en-US"/>
              <a:pPr/>
              <a:t>160</a:t>
            </a:fld>
            <a:endParaRPr lang="en-US" dirty="0"/>
          </a:p>
        </p:txBody>
      </p:sp>
      <p:graphicFrame>
        <p:nvGraphicFramePr>
          <p:cNvPr id="1936387" name="Object 3"/>
          <p:cNvGraphicFramePr>
            <a:graphicFrameLocks noChangeAspect="1"/>
          </p:cNvGraphicFramePr>
          <p:nvPr>
            <p:extLst>
              <p:ext uri="{D42A27DB-BD31-4B8C-83A1-F6EECF244321}">
                <p14:modId xmlns:p14="http://schemas.microsoft.com/office/powerpoint/2010/main" val="925151198"/>
              </p:ext>
            </p:extLst>
          </p:nvPr>
        </p:nvGraphicFramePr>
        <p:xfrm>
          <a:off x="381000" y="1831256"/>
          <a:ext cx="8296275" cy="3752850"/>
        </p:xfrm>
        <a:graphic>
          <a:graphicData uri="http://schemas.openxmlformats.org/presentationml/2006/ole">
            <mc:AlternateContent xmlns:mc="http://schemas.openxmlformats.org/markup-compatibility/2006">
              <mc:Choice xmlns:v="urn:schemas-microsoft-com:vml" Requires="v">
                <p:oleObj spid="_x0000_s28402793" name="Chart" r:id="rId4" imgW="5518024" imgH="2520835" progId="MSGraph.Chart.8">
                  <p:embed followColorScheme="full"/>
                </p:oleObj>
              </mc:Choice>
              <mc:Fallback>
                <p:oleObj name="Chart" r:id="rId4" imgW="5518024" imgH="2520835" progId="MSGraph.Chart.8">
                  <p:embed followColorScheme="full"/>
                  <p:pic>
                    <p:nvPicPr>
                      <p:cNvPr id="0" name=""/>
                      <p:cNvPicPr>
                        <a:picLocks noChangeAspect="1" noChangeArrowheads="1"/>
                      </p:cNvPicPr>
                      <p:nvPr/>
                    </p:nvPicPr>
                    <p:blipFill>
                      <a:blip r:embed="rId5"/>
                      <a:srcRect/>
                      <a:stretch>
                        <a:fillRect/>
                      </a:stretch>
                    </p:blipFill>
                    <p:spPr bwMode="gray">
                      <a:xfrm>
                        <a:off x="381000" y="1831256"/>
                        <a:ext cx="8296275" cy="3752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36389" name="Rectangle 5"/>
          <p:cNvSpPr>
            <a:spLocks noChangeArrowheads="1"/>
          </p:cNvSpPr>
          <p:nvPr/>
        </p:nvSpPr>
        <p:spPr bwMode="black">
          <a:xfrm>
            <a:off x="347663" y="1266825"/>
            <a:ext cx="8221662" cy="220663"/>
          </a:xfrm>
          <a:prstGeom prst="rect">
            <a:avLst/>
          </a:prstGeom>
          <a:noFill/>
          <a:ln w="9525" algn="ctr">
            <a:noFill/>
            <a:miter lim="800000"/>
            <a:headEnd/>
            <a:tailEnd/>
          </a:ln>
          <a:effectLst/>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Billions)</a:t>
            </a:r>
            <a:endParaRPr lang="en-US" sz="1600" b="1" dirty="0">
              <a:solidFill>
                <a:srgbClr val="225A7A"/>
              </a:solidFill>
            </a:endParaRPr>
          </a:p>
        </p:txBody>
      </p:sp>
      <p:sp>
        <p:nvSpPr>
          <p:cNvPr id="1936390" name="Rectangle 6"/>
          <p:cNvSpPr>
            <a:spLocks noChangeArrowheads="1"/>
          </p:cNvSpPr>
          <p:nvPr/>
        </p:nvSpPr>
        <p:spPr bwMode="blackWhite">
          <a:xfrm>
            <a:off x="457200" y="5545394"/>
            <a:ext cx="8220075" cy="875071"/>
          </a:xfrm>
          <a:prstGeom prst="rect">
            <a:avLst/>
          </a:prstGeom>
          <a:gradFill rotWithShape="1">
            <a:gsLst>
              <a:gs pos="0">
                <a:srgbClr val="FF6801"/>
              </a:gs>
              <a:gs pos="100000">
                <a:srgbClr val="FF6801">
                  <a:gamma/>
                  <a:shade val="86275"/>
                  <a:invGamma/>
                </a:srgbClr>
              </a:gs>
            </a:gsLst>
            <a:lin ang="5400000" scaled="1"/>
          </a:gradFill>
          <a:ln w="12700" algn="ctr">
            <a:solidFill>
              <a:srgbClr val="FF6801"/>
            </a:solidFill>
            <a:miter lim="800000"/>
            <a:headEnd/>
            <a:tailEnd/>
          </a:ln>
          <a:effectLst/>
        </p:spPr>
        <p:txBody>
          <a:bodyPr bIns="64008" anchor="ctr"/>
          <a:lstStyle/>
          <a:p>
            <a:pPr algn="ctr">
              <a:lnSpc>
                <a:spcPct val="95000"/>
              </a:lnSpc>
              <a:spcBef>
                <a:spcPct val="25000"/>
              </a:spcBef>
            </a:pPr>
            <a:r>
              <a:rPr lang="en-US" b="1" dirty="0" smtClean="0">
                <a:solidFill>
                  <a:srgbClr val="FFFFFF"/>
                </a:solidFill>
              </a:rPr>
              <a:t>Government Construction Spending Peaked in 2009, Helped by Stimulus Spending, but Contracted As State/Local Governments Grappled with Deficits and Federal Sequestration; Only Now Recovering</a:t>
            </a:r>
            <a:endParaRPr lang="en-US" b="1" dirty="0">
              <a:solidFill>
                <a:srgbClr val="FFFFFF"/>
              </a:solidFill>
            </a:endParaRPr>
          </a:p>
        </p:txBody>
      </p:sp>
      <p:sp>
        <p:nvSpPr>
          <p:cNvPr id="11" name="Rectangle 2"/>
          <p:cNvSpPr txBox="1">
            <a:spLocks noChangeArrowheads="1"/>
          </p:cNvSpPr>
          <p:nvPr/>
        </p:nvSpPr>
        <p:spPr bwMode="black">
          <a:xfrm>
            <a:off x="141137" y="49160"/>
            <a:ext cx="7587021"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Value of New Federal,</a:t>
            </a:r>
            <a:r>
              <a:rPr kumimoji="0" lang="en-US" sz="3000" b="1" i="0" u="none" strike="noStrike" kern="0" cap="none" spc="0" normalizeH="0" noProof="0" dirty="0" smtClean="0">
                <a:ln>
                  <a:noFill/>
                </a:ln>
                <a:solidFill>
                  <a:srgbClr val="225A7A"/>
                </a:solidFill>
                <a:effectLst/>
                <a:uLnTx/>
                <a:uFillTx/>
                <a:latin typeface="Arial" charset="0"/>
                <a:ea typeface="+mj-ea"/>
                <a:cs typeface="+mj-cs"/>
              </a:rPr>
              <a:t> State and Local Government </a:t>
            </a: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 Construction: 2003-2015*</a:t>
            </a:r>
          </a:p>
        </p:txBody>
      </p:sp>
      <p:sp>
        <p:nvSpPr>
          <p:cNvPr id="12" name="Rectangle 5"/>
          <p:cNvSpPr>
            <a:spLocks noChangeArrowheads="1"/>
          </p:cNvSpPr>
          <p:nvPr/>
        </p:nvSpPr>
        <p:spPr bwMode="auto">
          <a:xfrm>
            <a:off x="-1" y="6449415"/>
            <a:ext cx="8601075" cy="468590"/>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*2015 figure is a seasonally adjusted annual rate as of June; </a:t>
            </a:r>
            <a:r>
              <a:rPr lang="en-US" sz="1100" dirty="0">
                <a:hlinkClick r:id="rId6"/>
              </a:rPr>
              <a:t>http://</a:t>
            </a:r>
            <a:r>
              <a:rPr lang="en-US" sz="1100" dirty="0" smtClean="0">
                <a:hlinkClick r:id="rId6"/>
              </a:rPr>
              <a:t>www.census.gov/construction/c30/historical_data.html</a:t>
            </a:r>
            <a:r>
              <a:rPr lang="en-US" sz="1100" dirty="0" smtClean="0"/>
              <a:t> </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US Department of Commerce; Insurance Information Institute. </a:t>
            </a:r>
            <a:endParaRPr lang="en-US" sz="1100" dirty="0"/>
          </a:p>
        </p:txBody>
      </p:sp>
      <p:sp>
        <p:nvSpPr>
          <p:cNvPr id="13" name="AutoShape 8"/>
          <p:cNvSpPr>
            <a:spLocks noChangeArrowheads="1"/>
          </p:cNvSpPr>
          <p:nvPr/>
        </p:nvSpPr>
        <p:spPr bwMode="blackWhite">
          <a:xfrm>
            <a:off x="1661653" y="1111045"/>
            <a:ext cx="1950402" cy="1141989"/>
          </a:xfrm>
          <a:prstGeom prst="wedgeRectCallout">
            <a:avLst>
              <a:gd name="adj1" fmla="val 102932"/>
              <a:gd name="adj2" fmla="val 33054"/>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Construction across all levels of government peaked at $314.9B in 2009</a:t>
            </a:r>
            <a:endParaRPr lang="en-US" sz="1600" b="1" dirty="0">
              <a:solidFill>
                <a:schemeClr val="bg1"/>
              </a:solidFill>
            </a:endParaRPr>
          </a:p>
        </p:txBody>
      </p:sp>
      <p:sp>
        <p:nvSpPr>
          <p:cNvPr id="14" name="AutoShape 8"/>
          <p:cNvSpPr>
            <a:spLocks noChangeArrowheads="1"/>
          </p:cNvSpPr>
          <p:nvPr/>
        </p:nvSpPr>
        <p:spPr bwMode="blackWhite">
          <a:xfrm>
            <a:off x="5496128" y="1091380"/>
            <a:ext cx="3420431" cy="1019086"/>
          </a:xfrm>
          <a:prstGeom prst="wedgeRectCallout">
            <a:avLst>
              <a:gd name="adj1" fmla="val 30312"/>
              <a:gd name="adj2" fmla="val 62441"/>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u="sng" dirty="0" smtClean="0">
                <a:solidFill>
                  <a:schemeClr val="bg1"/>
                </a:solidFill>
              </a:rPr>
              <a:t>Austerity Reigns</a:t>
            </a:r>
            <a:r>
              <a:rPr lang="en-US" sz="1600" b="1" dirty="0" smtClean="0">
                <a:solidFill>
                  <a:schemeClr val="bg1"/>
                </a:solidFill>
              </a:rPr>
              <a:t> </a:t>
            </a:r>
          </a:p>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Govt. construction MAY finally be turning around; still down $16.7B or 5.3% since 2009 peak</a:t>
            </a:r>
            <a:endParaRPr lang="en-US" sz="1600" b="1" dirty="0">
              <a:solidFill>
                <a:schemeClr val="bg1"/>
              </a:solidFill>
            </a:endParaRPr>
          </a:p>
        </p:txBody>
      </p:sp>
    </p:spTree>
    <p:extLst>
      <p:ext uri="{BB962C8B-B14F-4D97-AF65-F5344CB8AC3E}">
        <p14:creationId xmlns:p14="http://schemas.microsoft.com/office/powerpoint/2010/main" val="325525467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P spid="13" grpId="0" animBg="1"/>
      <p:bldP spid="14" grpId="0" animBg="1"/>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946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946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ECB0FDB-F106-4775-B3AE-80BA2F902B30}" type="slidenum">
              <a:rPr lang="en-US" sz="900"/>
              <a:pPr algn="r" eaLnBrk="0" hangingPunct="0">
                <a:lnSpc>
                  <a:spcPct val="85000"/>
                </a:lnSpc>
                <a:spcBef>
                  <a:spcPct val="20000"/>
                </a:spcBef>
              </a:pPr>
              <a:t>161</a:t>
            </a:fld>
            <a:endParaRPr lang="en-US" sz="900"/>
          </a:p>
        </p:txBody>
      </p:sp>
      <p:sp>
        <p:nvSpPr>
          <p:cNvPr id="19462" name="Rectangle 7"/>
          <p:cNvSpPr>
            <a:spLocks noGrp="1" noChangeArrowheads="1"/>
          </p:cNvSpPr>
          <p:nvPr>
            <p:ph type="title" idx="4294967295"/>
          </p:nvPr>
        </p:nvSpPr>
        <p:spPr>
          <a:xfrm>
            <a:off x="450850" y="103188"/>
            <a:ext cx="7400925" cy="860425"/>
          </a:xfrm>
        </p:spPr>
        <p:txBody>
          <a:bodyPr/>
          <a:lstStyle/>
          <a:p>
            <a:r>
              <a:rPr lang="en-US" sz="3200" dirty="0" smtClean="0"/>
              <a:t>Construction Employment,</a:t>
            </a:r>
            <a:br>
              <a:rPr lang="en-US" sz="3200" dirty="0" smtClean="0"/>
            </a:br>
            <a:r>
              <a:rPr lang="en-US" sz="3200" dirty="0" smtClean="0"/>
              <a:t>Jan. 2010—Sept. 2015</a:t>
            </a:r>
            <a:r>
              <a:rPr lang="en-US" dirty="0" smtClean="0"/>
              <a:t>*</a:t>
            </a:r>
          </a:p>
        </p:txBody>
      </p:sp>
      <p:sp>
        <p:nvSpPr>
          <p:cNvPr id="19463" name="Text Box 5"/>
          <p:cNvSpPr txBox="1">
            <a:spLocks noChangeArrowheads="1"/>
          </p:cNvSpPr>
          <p:nvPr/>
        </p:nvSpPr>
        <p:spPr bwMode="auto">
          <a:xfrm>
            <a:off x="85725" y="6462713"/>
            <a:ext cx="8580438" cy="468312"/>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endParaRPr lang="en-US" sz="1100" dirty="0"/>
          </a:p>
          <a:p>
            <a:pPr eaLnBrk="0" hangingPunct="0">
              <a:lnSpc>
                <a:spcPct val="85000"/>
              </a:lnSpc>
              <a:spcBef>
                <a:spcPct val="25000"/>
              </a:spcBef>
              <a:buClr>
                <a:schemeClr val="accent2"/>
              </a:buClr>
              <a:buFont typeface="Wingdings" pitchFamily="2" charset="2"/>
              <a:buNone/>
            </a:pPr>
            <a:r>
              <a:rPr lang="en-US" sz="1100" dirty="0"/>
              <a:t>Sources: US Bureau of Labor Statistics at </a:t>
            </a:r>
            <a:r>
              <a:rPr lang="en-US" sz="1100" dirty="0">
                <a:hlinkClick r:id="rId4"/>
              </a:rPr>
              <a:t>http://data.bls.gov</a:t>
            </a:r>
            <a:r>
              <a:rPr lang="en-US" sz="1100" dirty="0"/>
              <a:t>; Insurance Information </a:t>
            </a:r>
            <a:r>
              <a:rPr lang="en-US" sz="1100" dirty="0" smtClean="0"/>
              <a:t>Institute</a:t>
            </a:r>
            <a:r>
              <a:rPr lang="en-US" sz="1100" dirty="0"/>
              <a:t>.</a:t>
            </a:r>
          </a:p>
        </p:txBody>
      </p:sp>
      <p:graphicFrame>
        <p:nvGraphicFramePr>
          <p:cNvPr id="19458" name="Object 8"/>
          <p:cNvGraphicFramePr>
            <a:graphicFrameLocks noChangeAspect="1"/>
          </p:cNvGraphicFramePr>
          <p:nvPr>
            <p:extLst>
              <p:ext uri="{D42A27DB-BD31-4B8C-83A1-F6EECF244321}">
                <p14:modId xmlns:p14="http://schemas.microsoft.com/office/powerpoint/2010/main" val="3015970184"/>
              </p:ext>
            </p:extLst>
          </p:nvPr>
        </p:nvGraphicFramePr>
        <p:xfrm>
          <a:off x="261593" y="1172818"/>
          <a:ext cx="8499475" cy="4838700"/>
        </p:xfrm>
        <a:graphic>
          <a:graphicData uri="http://schemas.openxmlformats.org/presentationml/2006/ole">
            <mc:AlternateContent xmlns:mc="http://schemas.openxmlformats.org/markup-compatibility/2006">
              <mc:Choice xmlns:v="urn:schemas-microsoft-com:vml" Requires="v">
                <p:oleObj spid="_x0000_s28407913" name="Chart" r:id="rId5" imgW="8343822" imgH="4381639" progId="MSGraph.Chart.8">
                  <p:embed followColorScheme="full"/>
                </p:oleObj>
              </mc:Choice>
              <mc:Fallback>
                <p:oleObj name="Chart" r:id="rId5" imgW="8343822" imgH="4381639" progId="MSGraph.Chart.8">
                  <p:embed followColorScheme="full"/>
                  <p:pic>
                    <p:nvPicPr>
                      <p:cNvPr id="0" name=""/>
                      <p:cNvPicPr>
                        <a:picLocks noChangeAspect="1" noChangeArrowheads="1"/>
                      </p:cNvPicPr>
                      <p:nvPr/>
                    </p:nvPicPr>
                    <p:blipFill>
                      <a:blip r:embed="rId6"/>
                      <a:srcRect/>
                      <a:stretch>
                        <a:fillRect/>
                      </a:stretch>
                    </p:blipFill>
                    <p:spPr bwMode="gray">
                      <a:xfrm>
                        <a:off x="261593" y="1172818"/>
                        <a:ext cx="8499475"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3339134" y="1154114"/>
            <a:ext cx="3141663" cy="1065213"/>
          </a:xfrm>
          <a:prstGeom prst="wedgeRectCallout">
            <a:avLst>
              <a:gd name="adj1" fmla="val 104045"/>
              <a:gd name="adj2" fmla="val -229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a:solidFill>
                  <a:schemeClr val="bg1"/>
                </a:solidFill>
              </a:rPr>
              <a:t>Construction  employment is </a:t>
            </a:r>
            <a:r>
              <a:rPr lang="en-US" b="1" dirty="0" smtClean="0">
                <a:solidFill>
                  <a:schemeClr val="bg1"/>
                </a:solidFill>
              </a:rPr>
              <a:t>+948,000 </a:t>
            </a:r>
            <a:r>
              <a:rPr lang="en-US" b="1" dirty="0">
                <a:solidFill>
                  <a:schemeClr val="bg1"/>
                </a:solidFill>
              </a:rPr>
              <a:t>above</a:t>
            </a:r>
            <a:br>
              <a:rPr lang="en-US" b="1" dirty="0">
                <a:solidFill>
                  <a:schemeClr val="bg1"/>
                </a:solidFill>
              </a:rPr>
            </a:br>
            <a:r>
              <a:rPr lang="en-US" b="1" dirty="0">
                <a:solidFill>
                  <a:schemeClr val="bg1"/>
                </a:solidFill>
              </a:rPr>
              <a:t>Jan. 2011 </a:t>
            </a:r>
            <a:r>
              <a:rPr lang="en-US" b="1" dirty="0" smtClean="0">
                <a:solidFill>
                  <a:schemeClr val="bg1"/>
                </a:solidFill>
              </a:rPr>
              <a:t>(+17.4%) trough</a:t>
            </a:r>
            <a:endParaRPr lang="en-US" b="1" dirty="0">
              <a:solidFill>
                <a:schemeClr val="bg1"/>
              </a:solidFill>
              <a:latin typeface="Arial" pitchFamily="34" charset="0"/>
            </a:endParaRPr>
          </a:p>
        </p:txBody>
      </p:sp>
      <p:sp>
        <p:nvSpPr>
          <p:cNvPr id="19465" name="Rectangle 7"/>
          <p:cNvSpPr>
            <a:spLocks noChangeArrowheads="1"/>
          </p:cNvSpPr>
          <p:nvPr/>
        </p:nvSpPr>
        <p:spPr bwMode="black">
          <a:xfrm>
            <a:off x="221353" y="1093994"/>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(Thousands)</a:t>
            </a:r>
          </a:p>
        </p:txBody>
      </p:sp>
      <p:sp>
        <p:nvSpPr>
          <p:cNvPr id="10" name="Rectangle 6"/>
          <p:cNvSpPr>
            <a:spLocks noChangeArrowheads="1"/>
          </p:cNvSpPr>
          <p:nvPr/>
        </p:nvSpPr>
        <p:spPr bwMode="blackWhite">
          <a:xfrm>
            <a:off x="85725" y="5901359"/>
            <a:ext cx="8963025" cy="49944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50" b="1" dirty="0" smtClean="0">
                <a:solidFill>
                  <a:srgbClr val="FFFFFF"/>
                </a:solidFill>
              </a:rPr>
              <a:t>Construction and manufacturing employment constitute 1/3 of all WC payroll exposure.</a:t>
            </a:r>
            <a:endParaRPr lang="en-US" sz="1650" b="1" dirty="0">
              <a:solidFill>
                <a:srgbClr val="FFFFFF"/>
              </a:solidFill>
            </a:endParaRPr>
          </a:p>
        </p:txBody>
      </p:sp>
    </p:spTree>
    <p:extLst>
      <p:ext uri="{BB962C8B-B14F-4D97-AF65-F5344CB8AC3E}">
        <p14:creationId xmlns:p14="http://schemas.microsoft.com/office/powerpoint/2010/main" val="98049151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3" presetClass="entr" presetSubtype="16"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05"/>
          <p:cNvSpPr>
            <a:spLocks noGrp="1" noChangeArrowheads="1"/>
          </p:cNvSpPr>
          <p:nvPr>
            <p:ph type="dt" sz="quarter" idx="10"/>
          </p:nvPr>
        </p:nvSpPr>
        <p:spPr/>
        <p:txBody>
          <a:bodyPr/>
          <a:lstStyle/>
          <a:p>
            <a:pPr>
              <a:defRPr/>
            </a:pPr>
            <a:r>
              <a:rPr lang="en-US" smtClean="0"/>
              <a:t>12/01/09 - 9pm</a:t>
            </a:r>
          </a:p>
        </p:txBody>
      </p:sp>
      <p:sp>
        <p:nvSpPr>
          <p:cNvPr id="13317" name="Rectangle 110"/>
          <p:cNvSpPr>
            <a:spLocks noGrp="1" noChangeArrowheads="1"/>
          </p:cNvSpPr>
          <p:nvPr>
            <p:ph type="sldNum" sz="quarter" idx="12"/>
          </p:nvPr>
        </p:nvSpPr>
        <p:spPr/>
        <p:txBody>
          <a:bodyPr/>
          <a:lstStyle/>
          <a:p>
            <a:pPr>
              <a:defRPr/>
            </a:pPr>
            <a:fld id="{ABF663C9-B40D-4605-84E2-C28F5021D9BD}" type="slidenum">
              <a:rPr lang="en-US" smtClean="0"/>
              <a:pPr>
                <a:defRPr/>
              </a:pPr>
              <a:t>162</a:t>
            </a:fld>
            <a:endParaRPr lang="en-US" smtClean="0"/>
          </a:p>
        </p:txBody>
      </p:sp>
      <p:sp>
        <p:nvSpPr>
          <p:cNvPr id="38918" name="Rectangle 2"/>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(Millions of Units)</a:t>
            </a:r>
          </a:p>
        </p:txBody>
      </p:sp>
      <p:sp>
        <p:nvSpPr>
          <p:cNvPr id="38919" name="Rectangle 3"/>
          <p:cNvSpPr>
            <a:spLocks noGrp="1" noChangeArrowheads="1"/>
          </p:cNvSpPr>
          <p:nvPr>
            <p:ph type="title"/>
          </p:nvPr>
        </p:nvSpPr>
        <p:spPr/>
        <p:txBody>
          <a:bodyPr/>
          <a:lstStyle/>
          <a:p>
            <a:r>
              <a:rPr lang="en-US" dirty="0" smtClean="0"/>
              <a:t>New Private Housing Starts, 1990-2021F</a:t>
            </a:r>
          </a:p>
        </p:txBody>
      </p:sp>
      <p:graphicFrame>
        <p:nvGraphicFramePr>
          <p:cNvPr id="38914" name="Object 4"/>
          <p:cNvGraphicFramePr>
            <a:graphicFrameLocks noChangeAspect="1"/>
          </p:cNvGraphicFramePr>
          <p:nvPr>
            <p:extLst/>
          </p:nvPr>
        </p:nvGraphicFramePr>
        <p:xfrm>
          <a:off x="216566" y="1122824"/>
          <a:ext cx="8656637" cy="4314825"/>
        </p:xfrm>
        <a:graphic>
          <a:graphicData uri="http://schemas.openxmlformats.org/presentationml/2006/ole">
            <mc:AlternateContent xmlns:mc="http://schemas.openxmlformats.org/markup-compatibility/2006">
              <mc:Choice xmlns:v="urn:schemas-microsoft-com:vml" Requires="v">
                <p:oleObj spid="_x0000_s28473360" name="Chart" r:id="rId4" imgW="7839082" imgH="4095681" progId="MSGraph.Chart.8">
                  <p:embed followColorScheme="full"/>
                </p:oleObj>
              </mc:Choice>
              <mc:Fallback>
                <p:oleObj name="Chart" r:id="rId4" imgW="7839082" imgH="4095681" progId="MSGraph.Chart.8">
                  <p:embed followColorScheme="full"/>
                  <p:pic>
                    <p:nvPicPr>
                      <p:cNvPr id="0" name=""/>
                      <p:cNvPicPr>
                        <a:picLocks noChangeAspect="1" noChangeArrowheads="1"/>
                      </p:cNvPicPr>
                      <p:nvPr/>
                    </p:nvPicPr>
                    <p:blipFill>
                      <a:blip r:embed="rId5"/>
                      <a:srcRect/>
                      <a:stretch>
                        <a:fillRect/>
                      </a:stretch>
                    </p:blipFill>
                    <p:spPr bwMode="gray">
                      <a:xfrm>
                        <a:off x="216566" y="1122824"/>
                        <a:ext cx="8656637" cy="431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920" name="Rectangle 5"/>
          <p:cNvSpPr>
            <a:spLocks noChangeArrowheads="1"/>
          </p:cNvSpPr>
          <p:nvPr/>
        </p:nvSpPr>
        <p:spPr bwMode="auto">
          <a:xfrm>
            <a:off x="0" y="6580188"/>
            <a:ext cx="8551863"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Department of Commerce; Blue Chip Economic Indicators </a:t>
            </a:r>
            <a:r>
              <a:rPr lang="en-US" sz="1100" dirty="0" smtClean="0"/>
              <a:t>(10/15); </a:t>
            </a:r>
            <a:r>
              <a:rPr lang="en-US" sz="1100" dirty="0"/>
              <a:t>Insurance Information </a:t>
            </a:r>
            <a:r>
              <a:rPr lang="en-US" sz="1100" dirty="0" smtClean="0"/>
              <a:t>Institute.</a:t>
            </a:r>
            <a:endParaRPr lang="en-US" sz="1100" dirty="0"/>
          </a:p>
        </p:txBody>
      </p:sp>
      <p:sp>
        <p:nvSpPr>
          <p:cNvPr id="1915910" name="Rectangle 6"/>
          <p:cNvSpPr>
            <a:spLocks noChangeArrowheads="1"/>
          </p:cNvSpPr>
          <p:nvPr/>
        </p:nvSpPr>
        <p:spPr bwMode="blackWhite">
          <a:xfrm>
            <a:off x="117984" y="5513388"/>
            <a:ext cx="8905875" cy="8651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Insurers Are Continue to See Meaningful Exposure Growth in the Wake of the “Great Recession” Associated with Home Construction: Construction </a:t>
            </a:r>
            <a:r>
              <a:rPr lang="en-US" b="1" dirty="0">
                <a:solidFill>
                  <a:srgbClr val="FFFFFF"/>
                </a:solidFill>
              </a:rPr>
              <a:t>Risk Exposure, </a:t>
            </a:r>
            <a:r>
              <a:rPr lang="en-US" b="1" dirty="0" smtClean="0">
                <a:solidFill>
                  <a:srgbClr val="FFFFFF"/>
                </a:solidFill>
              </a:rPr>
              <a:t>Surety, Commercial Auto; Potent Driver of Workers Comp Exposure</a:t>
            </a:r>
            <a:endParaRPr lang="en-US" b="1" dirty="0">
              <a:solidFill>
                <a:srgbClr val="FFFFFF"/>
              </a:solidFill>
            </a:endParaRPr>
          </a:p>
        </p:txBody>
      </p:sp>
      <p:sp>
        <p:nvSpPr>
          <p:cNvPr id="1915917" name="AutoShape 13"/>
          <p:cNvSpPr>
            <a:spLocks noChangeArrowheads="1"/>
          </p:cNvSpPr>
          <p:nvPr/>
        </p:nvSpPr>
        <p:spPr bwMode="blackWhite">
          <a:xfrm>
            <a:off x="2237555" y="3177510"/>
            <a:ext cx="2344994" cy="1799303"/>
          </a:xfrm>
          <a:prstGeom prst="wedgeRectCallout">
            <a:avLst>
              <a:gd name="adj1" fmla="val 94687"/>
              <a:gd name="adj2" fmla="val 3921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New home starts plunged 72% from 2005-2009; A net annual decline of 1.49 million units, lowest since records began in 1959</a:t>
            </a:r>
          </a:p>
        </p:txBody>
      </p:sp>
      <p:sp>
        <p:nvSpPr>
          <p:cNvPr id="1915918" name="AutoShape 14"/>
          <p:cNvSpPr>
            <a:spLocks noChangeArrowheads="1"/>
          </p:cNvSpPr>
          <p:nvPr/>
        </p:nvSpPr>
        <p:spPr bwMode="blackWhite">
          <a:xfrm>
            <a:off x="5043950" y="1122824"/>
            <a:ext cx="3313470" cy="1101213"/>
          </a:xfrm>
          <a:prstGeom prst="wedgeRectCallout">
            <a:avLst>
              <a:gd name="adj1" fmla="val 20880"/>
              <a:gd name="adj2" fmla="val 8028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Job growth, low inventories of existing homes,  low mortgage rates and demographics should continue to stimulate new home construction for several more years</a:t>
            </a:r>
            <a:endParaRPr lang="en-US" sz="1400" b="1" dirty="0">
              <a:solidFill>
                <a:schemeClr val="bg1"/>
              </a:solidFill>
            </a:endParaRPr>
          </a:p>
        </p:txBody>
      </p:sp>
    </p:spTree>
    <p:extLst>
      <p:ext uri="{BB962C8B-B14F-4D97-AF65-F5344CB8AC3E}">
        <p14:creationId xmlns:p14="http://schemas.microsoft.com/office/powerpoint/2010/main" val="359275652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1915917"/>
                                        </p:tgtEl>
                                        <p:attrNameLst>
                                          <p:attrName>style.visibility</p:attrName>
                                        </p:attrNameLst>
                                      </p:cBhvr>
                                      <p:to>
                                        <p:strVal val="visible"/>
                                      </p:to>
                                    </p:set>
                                    <p:animEffect transition="in" filter="wipe(down)">
                                      <p:cBhvr>
                                        <p:cTn id="7" dur="500"/>
                                        <p:tgtEl>
                                          <p:spTgt spid="1915917"/>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915918"/>
                                        </p:tgtEl>
                                        <p:attrNameLst>
                                          <p:attrName>style.visibility</p:attrName>
                                        </p:attrNameLst>
                                      </p:cBhvr>
                                      <p:to>
                                        <p:strVal val="visible"/>
                                      </p:to>
                                    </p:set>
                                    <p:animEffect transition="in" filter="wipe(right)">
                                      <p:cBhvr>
                                        <p:cTn id="11" dur="500"/>
                                        <p:tgtEl>
                                          <p:spTgt spid="1915918"/>
                                        </p:tgtEl>
                                      </p:cBhvr>
                                    </p:animEffect>
                                  </p:childTnLst>
                                </p:cTn>
                              </p:par>
                            </p:childTnLst>
                          </p:cTn>
                        </p:par>
                        <p:par>
                          <p:cTn id="12" fill="hold">
                            <p:stCondLst>
                              <p:cond delay="3000"/>
                            </p:stCondLst>
                            <p:childTnLst>
                              <p:par>
                                <p:cTn id="13" presetID="23" presetClass="entr" presetSubtype="16" fill="hold" grpId="0" nodeType="afterEffect">
                                  <p:stCondLst>
                                    <p:cond delay="1000"/>
                                  </p:stCondLst>
                                  <p:childTnLst>
                                    <p:set>
                                      <p:cBhvr>
                                        <p:cTn id="14" dur="1" fill="hold">
                                          <p:stCondLst>
                                            <p:cond delay="0"/>
                                          </p:stCondLst>
                                        </p:cTn>
                                        <p:tgtEl>
                                          <p:spTgt spid="1915910"/>
                                        </p:tgtEl>
                                        <p:attrNameLst>
                                          <p:attrName>style.visibility</p:attrName>
                                        </p:attrNameLst>
                                      </p:cBhvr>
                                      <p:to>
                                        <p:strVal val="visible"/>
                                      </p:to>
                                    </p:set>
                                    <p:anim calcmode="lin" valueType="num">
                                      <p:cBhvr>
                                        <p:cTn id="15" dur="500" fill="hold"/>
                                        <p:tgtEl>
                                          <p:spTgt spid="1915910"/>
                                        </p:tgtEl>
                                        <p:attrNameLst>
                                          <p:attrName>ppt_w</p:attrName>
                                        </p:attrNameLst>
                                      </p:cBhvr>
                                      <p:tavLst>
                                        <p:tav tm="0">
                                          <p:val>
                                            <p:fltVal val="0"/>
                                          </p:val>
                                        </p:tav>
                                        <p:tav tm="100000">
                                          <p:val>
                                            <p:strVal val="#ppt_w"/>
                                          </p:val>
                                        </p:tav>
                                      </p:tavLst>
                                    </p:anim>
                                    <p:anim calcmode="lin" valueType="num">
                                      <p:cBhvr>
                                        <p:cTn id="16" dur="500" fill="hold"/>
                                        <p:tgtEl>
                                          <p:spTgt spid="19159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910" grpId="0" animBg="1"/>
      <p:bldP spid="1915917" grpId="0" animBg="1"/>
      <p:bldP spid="1915918" grpId="0" animBg="1"/>
    </p:bldLst>
  </p:timing>
</p:sld>
</file>

<file path=ppt/slides/slide1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5" name="Rectangle 105"/>
          <p:cNvSpPr>
            <a:spLocks noGrp="1" noChangeArrowheads="1"/>
          </p:cNvSpPr>
          <p:nvPr>
            <p:ph type="dt" sz="quarter" idx="10"/>
          </p:nvPr>
        </p:nvSpPr>
        <p:spPr/>
        <p:txBody>
          <a:bodyPr/>
          <a:lstStyle/>
          <a:p>
            <a:pPr>
              <a:defRPr/>
            </a:pPr>
            <a:r>
              <a:rPr lang="en-US"/>
              <a:t>12/01/09 - 9pm</a:t>
            </a:r>
          </a:p>
        </p:txBody>
      </p:sp>
      <p:sp>
        <p:nvSpPr>
          <p:cNvPr id="105475"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F1AB3B57-913F-4166-938B-D42E2A5548FE}" type="slidenum">
              <a:rPr lang="en-US" altLang="en-US" sz="900" smtClean="0"/>
              <a:pPr>
                <a:lnSpc>
                  <a:spcPct val="85000"/>
                </a:lnSpc>
                <a:spcBef>
                  <a:spcPct val="20000"/>
                </a:spcBef>
                <a:buClrTx/>
                <a:buFontTx/>
                <a:buNone/>
              </a:pPr>
              <a:t>163</a:t>
            </a:fld>
            <a:endParaRPr lang="en-US" altLang="en-US" sz="900" smtClean="0"/>
          </a:p>
        </p:txBody>
      </p:sp>
      <p:sp>
        <p:nvSpPr>
          <p:cNvPr id="105476" name="Rectangle 2"/>
          <p:cNvSpPr>
            <a:spLocks noChangeArrowheads="1"/>
          </p:cNvSpPr>
          <p:nvPr/>
        </p:nvSpPr>
        <p:spPr bwMode="black">
          <a:xfrm>
            <a:off x="163513" y="1130300"/>
            <a:ext cx="294005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Units in Multiple-Unit Projects</a:t>
            </a:r>
            <a:br>
              <a:rPr lang="en-US" altLang="en-US" sz="1600" b="1">
                <a:solidFill>
                  <a:srgbClr val="225A7A"/>
                </a:solidFill>
              </a:rPr>
            </a:br>
            <a:r>
              <a:rPr lang="en-US" altLang="en-US" sz="1600" b="1">
                <a:solidFill>
                  <a:srgbClr val="225A7A"/>
                </a:solidFill>
              </a:rPr>
              <a:t>as Percent of Total</a:t>
            </a:r>
          </a:p>
        </p:txBody>
      </p:sp>
      <p:sp>
        <p:nvSpPr>
          <p:cNvPr id="105477" name="Rectangle 3"/>
          <p:cNvSpPr>
            <a:spLocks noGrp="1" noChangeArrowheads="1"/>
          </p:cNvSpPr>
          <p:nvPr>
            <p:ph type="title"/>
          </p:nvPr>
        </p:nvSpPr>
        <p:spPr/>
        <p:txBody>
          <a:bodyPr/>
          <a:lstStyle/>
          <a:p>
            <a:r>
              <a:rPr lang="en-US" altLang="en-US" dirty="0" smtClean="0">
                <a:latin typeface="Arial" panose="020B0604020202020204" pitchFamily="34" charset="0"/>
              </a:rPr>
              <a:t>U.S.: Pct. Of Private Housing Unit Starts</a:t>
            </a:r>
            <a:br>
              <a:rPr lang="en-US" altLang="en-US" dirty="0" smtClean="0">
                <a:latin typeface="Arial" panose="020B0604020202020204" pitchFamily="34" charset="0"/>
              </a:rPr>
            </a:br>
            <a:r>
              <a:rPr lang="en-US" altLang="en-US" dirty="0" smtClean="0">
                <a:latin typeface="Arial" panose="020B0604020202020204" pitchFamily="34" charset="0"/>
              </a:rPr>
              <a:t>In Multi-Unit Projects, 1990-2015</a:t>
            </a:r>
          </a:p>
        </p:txBody>
      </p:sp>
      <p:graphicFrame>
        <p:nvGraphicFramePr>
          <p:cNvPr id="105478" name="Object 4"/>
          <p:cNvGraphicFramePr>
            <a:graphicFrameLocks noChangeAspect="1"/>
          </p:cNvGraphicFramePr>
          <p:nvPr>
            <p:extLst>
              <p:ext uri="{D42A27DB-BD31-4B8C-83A1-F6EECF244321}">
                <p14:modId xmlns:p14="http://schemas.microsoft.com/office/powerpoint/2010/main" val="156085281"/>
              </p:ext>
            </p:extLst>
          </p:nvPr>
        </p:nvGraphicFramePr>
        <p:xfrm>
          <a:off x="163513" y="1228725"/>
          <a:ext cx="8656637" cy="4314825"/>
        </p:xfrm>
        <a:graphic>
          <a:graphicData uri="http://schemas.openxmlformats.org/presentationml/2006/ole">
            <mc:AlternateContent xmlns:mc="http://schemas.openxmlformats.org/markup-compatibility/2006">
              <mc:Choice xmlns:v="urn:schemas-microsoft-com:vml" Requires="v">
                <p:oleObj spid="_x0000_s28404840" name="Chart" r:id="rId4" imgW="5219674" imgH="2736965" progId="MSGraph.Chart.8">
                  <p:embed followColorScheme="full"/>
                </p:oleObj>
              </mc:Choice>
              <mc:Fallback>
                <p:oleObj name="Chart" r:id="rId4" imgW="5219674" imgH="2736965" progId="MSGraph.Chart.8">
                  <p:embed followColorScheme="full"/>
                  <p:pic>
                    <p:nvPicPr>
                      <p:cNvPr id="0" name=""/>
                      <p:cNvPicPr>
                        <a:picLocks noChangeAspect="1" noChangeArrowheads="1"/>
                      </p:cNvPicPr>
                      <p:nvPr/>
                    </p:nvPicPr>
                    <p:blipFill>
                      <a:blip r:embed="rId5"/>
                      <a:srcRect/>
                      <a:stretch>
                        <a:fillRect/>
                      </a:stretch>
                    </p:blipFill>
                    <p:spPr bwMode="auto">
                      <a:xfrm>
                        <a:off x="163513" y="1228725"/>
                        <a:ext cx="8656637"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5479" name="Rectangle 5"/>
          <p:cNvSpPr>
            <a:spLocks noChangeArrowheads="1"/>
          </p:cNvSpPr>
          <p:nvPr/>
        </p:nvSpPr>
        <p:spPr bwMode="auto">
          <a:xfrm>
            <a:off x="0" y="6292850"/>
            <a:ext cx="8551863"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r>
              <a:rPr lang="en-US" altLang="en-US" sz="1100"/>
              <a:t>*January through April 2015; April is preliminary; calculations based on seasonally adjusted at annual rates</a:t>
            </a:r>
            <a:br>
              <a:rPr lang="en-US" altLang="en-US" sz="1100"/>
            </a:br>
            <a:r>
              <a:rPr lang="en-US" altLang="en-US" sz="1100"/>
              <a:t>Sources: U.S. Census Bureau, New Residential Construction in April 2015 and earlier releases; next release June 16, 2015; Insurance Information Institute calculations.</a:t>
            </a:r>
          </a:p>
        </p:txBody>
      </p:sp>
      <p:sp>
        <p:nvSpPr>
          <p:cNvPr id="1915910" name="Rectangle 6"/>
          <p:cNvSpPr>
            <a:spLocks noChangeArrowheads="1"/>
          </p:cNvSpPr>
          <p:nvPr/>
        </p:nvSpPr>
        <p:spPr bwMode="blackWhite">
          <a:xfrm>
            <a:off x="330200" y="5413375"/>
            <a:ext cx="8596313" cy="8350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95000"/>
              </a:lnSpc>
              <a:spcBef>
                <a:spcPct val="25000"/>
              </a:spcBef>
              <a:buClrTx/>
              <a:buFontTx/>
              <a:buNone/>
            </a:pPr>
            <a:r>
              <a:rPr lang="en-US" altLang="en-US" sz="1800" b="1">
                <a:solidFill>
                  <a:srgbClr val="FFFFFF"/>
                </a:solidFill>
              </a:rPr>
              <a:t>For the U.S. as a whole, the trend toward multi-unit housing projects (vs. single-unit homes) is recent. Commercial insurers with Workers Comp, Construction risk exposure, and Surety benefit.</a:t>
            </a:r>
          </a:p>
        </p:txBody>
      </p:sp>
      <p:sp>
        <p:nvSpPr>
          <p:cNvPr id="1915917" name="AutoShape 13"/>
          <p:cNvSpPr>
            <a:spLocks noChangeArrowheads="1"/>
          </p:cNvSpPr>
          <p:nvPr/>
        </p:nvSpPr>
        <p:spPr bwMode="blackWhite">
          <a:xfrm>
            <a:off x="3389313" y="1130301"/>
            <a:ext cx="2476500" cy="1271588"/>
          </a:xfrm>
          <a:prstGeom prst="wedgeRectCallout">
            <a:avLst>
              <a:gd name="adj1" fmla="val 98852"/>
              <a:gd name="adj2" fmla="val 4021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600" b="1" dirty="0">
                <a:solidFill>
                  <a:schemeClr val="bg1"/>
                </a:solidFill>
              </a:rPr>
              <a:t>A NEW NORMAL?</a:t>
            </a:r>
            <a:br>
              <a:rPr lang="en-US" altLang="en-US" sz="1600" b="1" dirty="0">
                <a:solidFill>
                  <a:schemeClr val="bg1"/>
                </a:solidFill>
              </a:rPr>
            </a:br>
            <a:r>
              <a:rPr lang="en-US" altLang="en-US" sz="1600" b="1" dirty="0">
                <a:solidFill>
                  <a:schemeClr val="bg1"/>
                </a:solidFill>
              </a:rPr>
              <a:t>In 5 of the last 7 years, over 30% of housing unit starts were in 5+-unit projects</a:t>
            </a:r>
          </a:p>
        </p:txBody>
      </p:sp>
      <p:sp>
        <p:nvSpPr>
          <p:cNvPr id="11" name="Rectangle 7"/>
          <p:cNvSpPr>
            <a:spLocks noChangeArrowheads="1"/>
          </p:cNvSpPr>
          <p:nvPr/>
        </p:nvSpPr>
        <p:spPr bwMode="grayWhite">
          <a:xfrm>
            <a:off x="6248400" y="1785938"/>
            <a:ext cx="2495550" cy="1585912"/>
          </a:xfrm>
          <a:prstGeom prst="rect">
            <a:avLst/>
          </a:prstGeom>
          <a:noFill/>
          <a:ln w="2857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altLang="en-US" sz="1800"/>
          </a:p>
        </p:txBody>
      </p:sp>
    </p:spTree>
    <p:extLst>
      <p:ext uri="{BB962C8B-B14F-4D97-AF65-F5344CB8AC3E}">
        <p14:creationId xmlns:p14="http://schemas.microsoft.com/office/powerpoint/2010/main" val="165819955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1915917"/>
                                        </p:tgtEl>
                                        <p:attrNameLst>
                                          <p:attrName>style.visibility</p:attrName>
                                        </p:attrNameLst>
                                      </p:cBhvr>
                                      <p:to>
                                        <p:strVal val="visible"/>
                                      </p:to>
                                    </p:set>
                                    <p:animEffect transition="in" filter="wipe(down)">
                                      <p:cBhvr>
                                        <p:cTn id="7" dur="500"/>
                                        <p:tgtEl>
                                          <p:spTgt spid="1915917"/>
                                        </p:tgtEl>
                                      </p:cBhvr>
                                    </p:animEffect>
                                  </p:childTnLst>
                                </p:cTn>
                              </p:par>
                            </p:childTnLst>
                          </p:cTn>
                        </p:par>
                        <p:par>
                          <p:cTn id="8" fill="hold" nodeType="afterGroup">
                            <p:stCondLst>
                              <p:cond delay="1500"/>
                            </p:stCondLst>
                            <p:childTnLst>
                              <p:par>
                                <p:cTn id="9" presetID="23" presetClass="entr" presetSubtype="16" fill="hold" grpId="0" nodeType="afterEffect">
                                  <p:stCondLst>
                                    <p:cond delay="1000"/>
                                  </p:stCondLst>
                                  <p:childTnLst>
                                    <p:set>
                                      <p:cBhvr>
                                        <p:cTn id="10" dur="1" fill="hold">
                                          <p:stCondLst>
                                            <p:cond delay="0"/>
                                          </p:stCondLst>
                                        </p:cTn>
                                        <p:tgtEl>
                                          <p:spTgt spid="1915910"/>
                                        </p:tgtEl>
                                        <p:attrNameLst>
                                          <p:attrName>style.visibility</p:attrName>
                                        </p:attrNameLst>
                                      </p:cBhvr>
                                      <p:to>
                                        <p:strVal val="visible"/>
                                      </p:to>
                                    </p:set>
                                    <p:anim calcmode="lin" valueType="num">
                                      <p:cBhvr>
                                        <p:cTn id="11" dur="500" fill="hold"/>
                                        <p:tgtEl>
                                          <p:spTgt spid="1915910"/>
                                        </p:tgtEl>
                                        <p:attrNameLst>
                                          <p:attrName>ppt_w</p:attrName>
                                        </p:attrNameLst>
                                      </p:cBhvr>
                                      <p:tavLst>
                                        <p:tav tm="0">
                                          <p:val>
                                            <p:fltVal val="0"/>
                                          </p:val>
                                        </p:tav>
                                        <p:tav tm="100000">
                                          <p:val>
                                            <p:strVal val="#ppt_w"/>
                                          </p:val>
                                        </p:tav>
                                      </p:tavLst>
                                    </p:anim>
                                    <p:anim calcmode="lin" valueType="num">
                                      <p:cBhvr>
                                        <p:cTn id="12" dur="500" fill="hold"/>
                                        <p:tgtEl>
                                          <p:spTgt spid="1915910"/>
                                        </p:tgtEl>
                                        <p:attrNameLst>
                                          <p:attrName>ppt_h</p:attrName>
                                        </p:attrNameLst>
                                      </p:cBhvr>
                                      <p:tavLst>
                                        <p:tav tm="0">
                                          <p:val>
                                            <p:fltVal val="0"/>
                                          </p:val>
                                        </p:tav>
                                        <p:tav tm="100000">
                                          <p:val>
                                            <p:strVal val="#ppt_h"/>
                                          </p:val>
                                        </p:tav>
                                      </p:tavLst>
                                    </p:anim>
                                  </p:childTnLst>
                                </p:cTn>
                              </p:par>
                              <p:par>
                                <p:cTn id="13" presetID="16" presetClass="entr" presetSubtype="26" fill="hold" grpId="0" nodeType="withEffect">
                                  <p:stCondLst>
                                    <p:cond delay="1000"/>
                                  </p:stCondLst>
                                  <p:childTnLst>
                                    <p:set>
                                      <p:cBhvr>
                                        <p:cTn id="14" dur="1" fill="hold">
                                          <p:stCondLst>
                                            <p:cond delay="0"/>
                                          </p:stCondLst>
                                        </p:cTn>
                                        <p:tgtEl>
                                          <p:spTgt spid="11"/>
                                        </p:tgtEl>
                                        <p:attrNameLst>
                                          <p:attrName>style.visibility</p:attrName>
                                        </p:attrNameLst>
                                      </p:cBhvr>
                                      <p:to>
                                        <p:strVal val="visible"/>
                                      </p:to>
                                    </p:set>
                                    <p:animEffect transition="in" filter="barn(inHorizont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910" grpId="0" animBg="1"/>
      <p:bldP spid="1915917" grpId="0" animBg="1"/>
      <p:bldP spid="11" grpId="0" animBg="1"/>
    </p:bldLst>
  </p:timing>
</p:sld>
</file>

<file path=ppt/slides/slide1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7282"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altLang="en-US" sz="900">
                <a:solidFill>
                  <a:schemeClr val="bg1"/>
                </a:solidFill>
              </a:rPr>
              <a:t>12/01/09 - 9pm</a:t>
            </a:r>
          </a:p>
        </p:txBody>
      </p:sp>
      <p:sp>
        <p:nvSpPr>
          <p:cNvPr id="97283"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85000"/>
              </a:lnSpc>
              <a:spcBef>
                <a:spcPct val="20000"/>
              </a:spcBef>
              <a:buClrTx/>
              <a:buFontTx/>
              <a:buNone/>
            </a:pPr>
            <a:r>
              <a:rPr lang="en-US" altLang="en-US" sz="900">
                <a:solidFill>
                  <a:schemeClr val="bg1"/>
                </a:solidFill>
              </a:rPr>
              <a:t>eSlide – P6466 – The Financial Crisis and the Future of the P/C</a:t>
            </a:r>
          </a:p>
        </p:txBody>
      </p:sp>
      <p:sp>
        <p:nvSpPr>
          <p:cNvPr id="97284"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8B461C51-CFE1-475A-994C-0485D0042B8B}" type="slidenum">
              <a:rPr lang="en-US" altLang="en-US" sz="900"/>
              <a:pPr algn="r">
                <a:lnSpc>
                  <a:spcPct val="85000"/>
                </a:lnSpc>
                <a:spcBef>
                  <a:spcPct val="20000"/>
                </a:spcBef>
                <a:buClrTx/>
                <a:buFontTx/>
                <a:buNone/>
              </a:pPr>
              <a:t>164</a:t>
            </a:fld>
            <a:endParaRPr lang="en-US" altLang="en-US" sz="900"/>
          </a:p>
        </p:txBody>
      </p:sp>
      <p:sp>
        <p:nvSpPr>
          <p:cNvPr id="97285" name="Rectangle 2"/>
          <p:cNvSpPr>
            <a:spLocks noGrp="1" noChangeArrowheads="1"/>
          </p:cNvSpPr>
          <p:nvPr>
            <p:ph type="title" idx="4294967295"/>
          </p:nvPr>
        </p:nvSpPr>
        <p:spPr>
          <a:xfrm>
            <a:off x="242888" y="61913"/>
            <a:ext cx="7467600" cy="836613"/>
          </a:xfrm>
        </p:spPr>
        <p:txBody>
          <a:bodyPr/>
          <a:lstStyle/>
          <a:p>
            <a:r>
              <a:rPr lang="en-US" altLang="en-US" sz="2600" dirty="0" smtClean="0">
                <a:latin typeface="Arial" panose="020B0604020202020204" pitchFamily="34" charset="0"/>
              </a:rPr>
              <a:t>Rental-Occupied Housing Units as % of Total Occupied Units, Quarterly, 1990:Q1-2015:Q1</a:t>
            </a:r>
          </a:p>
        </p:txBody>
      </p:sp>
      <p:graphicFrame>
        <p:nvGraphicFramePr>
          <p:cNvPr id="97286" name="Object 2"/>
          <p:cNvGraphicFramePr>
            <a:graphicFrameLocks noGrp="1"/>
          </p:cNvGraphicFramePr>
          <p:nvPr>
            <p:ph idx="4294967295"/>
            <p:extLst>
              <p:ext uri="{D42A27DB-BD31-4B8C-83A1-F6EECF244321}">
                <p14:modId xmlns:p14="http://schemas.microsoft.com/office/powerpoint/2010/main" val="4114370961"/>
              </p:ext>
            </p:extLst>
          </p:nvPr>
        </p:nvGraphicFramePr>
        <p:xfrm>
          <a:off x="881063" y="1144588"/>
          <a:ext cx="7081837" cy="4867275"/>
        </p:xfrm>
        <a:graphic>
          <a:graphicData uri="http://schemas.openxmlformats.org/presentationml/2006/ole">
            <mc:AlternateContent xmlns:mc="http://schemas.openxmlformats.org/markup-compatibility/2006">
              <mc:Choice xmlns:v="urn:schemas-microsoft-com:vml" Requires="v">
                <p:oleObj spid="_x0000_s28405864" name="Chart" r:id="rId4" imgW="4730746" imgH="3251108" progId="MSGraph.Chart.8">
                  <p:embed followColorScheme="full"/>
                </p:oleObj>
              </mc:Choice>
              <mc:Fallback>
                <p:oleObj name="Chart" r:id="rId4" imgW="4730746" imgH="3251108" progId="MSGraph.Chart.8">
                  <p:embed followColorScheme="full"/>
                  <p:pic>
                    <p:nvPicPr>
                      <p:cNvPr id="0" name=""/>
                      <p:cNvPicPr>
                        <a:picLocks noGrp="1" noChangeArrowheads="1"/>
                      </p:cNvPicPr>
                      <p:nvPr/>
                    </p:nvPicPr>
                    <p:blipFill>
                      <a:blip r:embed="rId5"/>
                      <a:srcRect/>
                      <a:stretch>
                        <a:fillRect/>
                      </a:stretch>
                    </p:blipFill>
                    <p:spPr bwMode="auto">
                      <a:xfrm>
                        <a:off x="881063" y="1144588"/>
                        <a:ext cx="7081837" cy="486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7287" name="Rectangle 8"/>
          <p:cNvSpPr>
            <a:spLocks noChangeArrowheads="1"/>
          </p:cNvSpPr>
          <p:nvPr/>
        </p:nvSpPr>
        <p:spPr bwMode="auto">
          <a:xfrm>
            <a:off x="0" y="6430963"/>
            <a:ext cx="87630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r>
              <a:rPr lang="en-US" altLang="en-US" sz="1100"/>
              <a:t>Sources: US Census Bureau, </a:t>
            </a:r>
            <a:r>
              <a:rPr lang="en-US" altLang="en-US" sz="1100" i="1"/>
              <a:t>Residential Vacancies &amp; Home Ownership in the First Quarter of 2015 </a:t>
            </a:r>
            <a:r>
              <a:rPr lang="en-US" altLang="en-US" sz="1100"/>
              <a:t>(released April 28, 2015) and earlier issues; Insurance Information Institute. Next Census Bureau report to be released on July 28, 2015.</a:t>
            </a:r>
          </a:p>
        </p:txBody>
      </p:sp>
      <p:sp>
        <p:nvSpPr>
          <p:cNvPr id="2094089" name="AutoShape 38"/>
          <p:cNvSpPr>
            <a:spLocks noChangeArrowheads="1"/>
          </p:cNvSpPr>
          <p:nvPr/>
        </p:nvSpPr>
        <p:spPr bwMode="blackWhite">
          <a:xfrm>
            <a:off x="2286000" y="4324350"/>
            <a:ext cx="1695450" cy="906463"/>
          </a:xfrm>
          <a:prstGeom prst="wedgeRectCallout">
            <a:avLst>
              <a:gd name="adj1" fmla="val 124122"/>
              <a:gd name="adj2" fmla="val 744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b="1" dirty="0">
                <a:solidFill>
                  <a:schemeClr val="bg1"/>
                </a:solidFill>
                <a:latin typeface="Arial "/>
              </a:rPr>
              <a:t>Trough in 2004:Q2 and Q4 at 30.8%</a:t>
            </a:r>
          </a:p>
        </p:txBody>
      </p:sp>
      <p:sp>
        <p:nvSpPr>
          <p:cNvPr id="14" name="Rectangle 6"/>
          <p:cNvSpPr>
            <a:spLocks noChangeArrowheads="1"/>
          </p:cNvSpPr>
          <p:nvPr/>
        </p:nvSpPr>
        <p:spPr bwMode="blackWhite">
          <a:xfrm>
            <a:off x="381000" y="6000750"/>
            <a:ext cx="8320088" cy="4000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95000"/>
              </a:lnSpc>
              <a:spcBef>
                <a:spcPct val="25000"/>
              </a:spcBef>
              <a:buClrTx/>
              <a:buFontTx/>
              <a:buNone/>
            </a:pPr>
            <a:r>
              <a:rPr lang="en-US" altLang="en-US" sz="1400" b="1">
                <a:solidFill>
                  <a:srgbClr val="FFFFFF"/>
                </a:solidFill>
              </a:rPr>
              <a:t>Since the Great Recession ended in June 2009, renters occupied 5.7 million more units (+15.6%).</a:t>
            </a:r>
          </a:p>
        </p:txBody>
      </p:sp>
      <p:sp>
        <p:nvSpPr>
          <p:cNvPr id="15" name="Date Placeholder 14"/>
          <p:cNvSpPr>
            <a:spLocks noGrp="1"/>
          </p:cNvSpPr>
          <p:nvPr>
            <p:ph type="dt" sz="quarter" idx="10"/>
          </p:nvPr>
        </p:nvSpPr>
        <p:spPr/>
        <p:txBody>
          <a:bodyPr/>
          <a:lstStyle/>
          <a:p>
            <a:pPr>
              <a:defRPr/>
            </a:pPr>
            <a:r>
              <a:rPr lang="en-US"/>
              <a:t>12/01/09 - 9pm</a:t>
            </a:r>
          </a:p>
        </p:txBody>
      </p:sp>
      <p:sp>
        <p:nvSpPr>
          <p:cNvPr id="97291" name="Slide Number Placeholder 1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86317E5B-F0F8-42E7-BB35-BE7CE836907C}" type="slidenum">
              <a:rPr lang="en-US" altLang="en-US" sz="900" smtClean="0">
                <a:solidFill>
                  <a:srgbClr val="000000"/>
                </a:solidFill>
              </a:rPr>
              <a:pPr>
                <a:lnSpc>
                  <a:spcPct val="85000"/>
                </a:lnSpc>
                <a:spcBef>
                  <a:spcPct val="20000"/>
                </a:spcBef>
                <a:buClrTx/>
                <a:buFontTx/>
                <a:buNone/>
              </a:pPr>
              <a:t>164</a:t>
            </a:fld>
            <a:endParaRPr lang="en-US" altLang="en-US" sz="900" smtClean="0">
              <a:solidFill>
                <a:srgbClr val="000000"/>
              </a:solidFill>
            </a:endParaRPr>
          </a:p>
        </p:txBody>
      </p:sp>
      <p:sp>
        <p:nvSpPr>
          <p:cNvPr id="17" name="AutoShape 38"/>
          <p:cNvSpPr>
            <a:spLocks noChangeArrowheads="1"/>
          </p:cNvSpPr>
          <p:nvPr/>
        </p:nvSpPr>
        <p:spPr bwMode="blackWhite">
          <a:xfrm>
            <a:off x="7475538" y="3492500"/>
            <a:ext cx="1447800" cy="927100"/>
          </a:xfrm>
          <a:prstGeom prst="wedgeRectCallout">
            <a:avLst>
              <a:gd name="adj1" fmla="val 13831"/>
              <a:gd name="adj2" fmla="val -24360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b="1" dirty="0">
                <a:solidFill>
                  <a:schemeClr val="bg1"/>
                </a:solidFill>
                <a:latin typeface="Arial "/>
              </a:rPr>
              <a:t>Latest was 36.3% in 2015:Q1</a:t>
            </a:r>
          </a:p>
        </p:txBody>
      </p:sp>
      <p:sp>
        <p:nvSpPr>
          <p:cNvPr id="18" name="AutoShape 38"/>
          <p:cNvSpPr>
            <a:spLocks noChangeArrowheads="1"/>
          </p:cNvSpPr>
          <p:nvPr/>
        </p:nvSpPr>
        <p:spPr bwMode="blackWhite">
          <a:xfrm>
            <a:off x="3124200" y="1144588"/>
            <a:ext cx="2209800" cy="885825"/>
          </a:xfrm>
          <a:prstGeom prst="wedgeRectCallout">
            <a:avLst>
              <a:gd name="adj1" fmla="val -68897"/>
              <a:gd name="adj2" fmla="val 2018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b="1" dirty="0">
                <a:solidFill>
                  <a:schemeClr val="bg1"/>
                </a:solidFill>
                <a:latin typeface="Arial "/>
              </a:rPr>
              <a:t>Trend down began in 1994:Q3 from 36.2% in Q2</a:t>
            </a:r>
          </a:p>
        </p:txBody>
      </p:sp>
      <p:sp>
        <p:nvSpPr>
          <p:cNvPr id="19" name="AutoShape 38"/>
          <p:cNvSpPr>
            <a:spLocks noChangeArrowheads="1"/>
          </p:cNvSpPr>
          <p:nvPr/>
        </p:nvSpPr>
        <p:spPr bwMode="blackWhite">
          <a:xfrm>
            <a:off x="1295400" y="2844800"/>
            <a:ext cx="1600200" cy="862013"/>
          </a:xfrm>
          <a:prstGeom prst="wedgeRectCallout">
            <a:avLst>
              <a:gd name="adj1" fmla="val 104317"/>
              <a:gd name="adj2" fmla="val 4484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b="1" dirty="0">
                <a:solidFill>
                  <a:schemeClr val="bg1"/>
                </a:solidFill>
                <a:latin typeface="Arial" panose="020B0604020202020204" pitchFamily="34" charset="0"/>
                <a:cs typeface="Arial" panose="020B0604020202020204" pitchFamily="34" charset="0"/>
              </a:rPr>
              <a:t>Increasing percent of owners</a:t>
            </a:r>
          </a:p>
        </p:txBody>
      </p:sp>
      <p:sp>
        <p:nvSpPr>
          <p:cNvPr id="20" name="AutoShape 38"/>
          <p:cNvSpPr>
            <a:spLocks noChangeArrowheads="1"/>
          </p:cNvSpPr>
          <p:nvPr/>
        </p:nvSpPr>
        <p:spPr bwMode="blackWhite">
          <a:xfrm>
            <a:off x="4986338" y="2276476"/>
            <a:ext cx="1524000" cy="890588"/>
          </a:xfrm>
          <a:prstGeom prst="wedgeRectCallout">
            <a:avLst>
              <a:gd name="adj1" fmla="val 84299"/>
              <a:gd name="adj2" fmla="val 5439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b="1" dirty="0">
                <a:solidFill>
                  <a:schemeClr val="bg1"/>
                </a:solidFill>
                <a:latin typeface="Arial "/>
              </a:rPr>
              <a:t>Increasing percent of renters</a:t>
            </a:r>
          </a:p>
        </p:txBody>
      </p:sp>
    </p:spTree>
    <p:extLst>
      <p:ext uri="{BB962C8B-B14F-4D97-AF65-F5344CB8AC3E}">
        <p14:creationId xmlns:p14="http://schemas.microsoft.com/office/powerpoint/2010/main" val="277549065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2094089"/>
                                        </p:tgtEl>
                                        <p:attrNameLst>
                                          <p:attrName>style.visibility</p:attrName>
                                        </p:attrNameLst>
                                      </p:cBhvr>
                                      <p:to>
                                        <p:strVal val="visible"/>
                                      </p:to>
                                    </p:set>
                                    <p:animEffect transition="in" filter="wipe(left)">
                                      <p:cBhvr>
                                        <p:cTn id="7" dur="500"/>
                                        <p:tgtEl>
                                          <p:spTgt spid="2094089"/>
                                        </p:tgtEl>
                                      </p:cBhvr>
                                    </p:animEffect>
                                  </p:childTnLst>
                                </p:cTn>
                              </p:par>
                            </p:childTnLst>
                          </p:cTn>
                        </p:par>
                        <p:par>
                          <p:cTn id="8" fill="hold" nodeType="afterGroup">
                            <p:stCondLst>
                              <p:cond delay="1000"/>
                            </p:stCondLst>
                            <p:childTnLst>
                              <p:par>
                                <p:cTn id="9" presetID="23" presetClass="entr" presetSubtype="16" fill="hold" grpId="0" nodeType="afterEffect">
                                  <p:stCondLst>
                                    <p:cond delay="100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childTnLst>
                                </p:cTn>
                              </p:par>
                            </p:childTnLst>
                          </p:cTn>
                        </p:par>
                        <p:par>
                          <p:cTn id="13" fill="hold" nodeType="afterGroup">
                            <p:stCondLst>
                              <p:cond delay="2500"/>
                            </p:stCondLst>
                            <p:childTnLst>
                              <p:par>
                                <p:cTn id="14" presetID="22" presetClass="entr" presetSubtype="8" fill="hold" grpId="0" nodeType="afterEffect">
                                  <p:stCondLst>
                                    <p:cond delay="50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par>
                          <p:cTn id="17" fill="hold" nodeType="afterGroup">
                            <p:stCondLst>
                              <p:cond delay="3500"/>
                            </p:stCondLst>
                            <p:childTnLst>
                              <p:par>
                                <p:cTn id="18" presetID="22" presetClass="entr" presetSubtype="8" fill="hold" grpId="0" nodeType="afterEffect">
                                  <p:stCondLst>
                                    <p:cond delay="500"/>
                                  </p:stCondLst>
                                  <p:childTnLst>
                                    <p:set>
                                      <p:cBhvr>
                                        <p:cTn id="19" dur="1" fill="hold">
                                          <p:stCondLst>
                                            <p:cond delay="0"/>
                                          </p:stCondLst>
                                        </p:cTn>
                                        <p:tgtEl>
                                          <p:spTgt spid="18"/>
                                        </p:tgtEl>
                                        <p:attrNameLst>
                                          <p:attrName>style.visibility</p:attrName>
                                        </p:attrNameLst>
                                      </p:cBhvr>
                                      <p:to>
                                        <p:strVal val="visible"/>
                                      </p:to>
                                    </p:set>
                                    <p:animEffect transition="in" filter="wipe(left)">
                                      <p:cBhvr>
                                        <p:cTn id="20" dur="500"/>
                                        <p:tgtEl>
                                          <p:spTgt spid="18"/>
                                        </p:tgtEl>
                                      </p:cBhvr>
                                    </p:animEffect>
                                  </p:childTnLst>
                                </p:cTn>
                              </p:par>
                            </p:childTnLst>
                          </p:cTn>
                        </p:par>
                        <p:par>
                          <p:cTn id="21" fill="hold" nodeType="afterGroup">
                            <p:stCondLst>
                              <p:cond delay="4500"/>
                            </p:stCondLst>
                            <p:childTnLst>
                              <p:par>
                                <p:cTn id="22" presetID="22" presetClass="entr" presetSubtype="8" fill="hold" grpId="0" nodeType="afterEffect">
                                  <p:stCondLst>
                                    <p:cond delay="500"/>
                                  </p:stCondLst>
                                  <p:childTnLst>
                                    <p:set>
                                      <p:cBhvr>
                                        <p:cTn id="23" dur="1" fill="hold">
                                          <p:stCondLst>
                                            <p:cond delay="0"/>
                                          </p:stCondLst>
                                        </p:cTn>
                                        <p:tgtEl>
                                          <p:spTgt spid="19"/>
                                        </p:tgtEl>
                                        <p:attrNameLst>
                                          <p:attrName>style.visibility</p:attrName>
                                        </p:attrNameLst>
                                      </p:cBhvr>
                                      <p:to>
                                        <p:strVal val="visible"/>
                                      </p:to>
                                    </p:set>
                                    <p:animEffect transition="in" filter="wipe(left)">
                                      <p:cBhvr>
                                        <p:cTn id="24" dur="500"/>
                                        <p:tgtEl>
                                          <p:spTgt spid="19"/>
                                        </p:tgtEl>
                                      </p:cBhvr>
                                    </p:animEffect>
                                  </p:childTnLst>
                                </p:cTn>
                              </p:par>
                            </p:childTnLst>
                          </p:cTn>
                        </p:par>
                        <p:par>
                          <p:cTn id="25" fill="hold" nodeType="afterGroup">
                            <p:stCondLst>
                              <p:cond delay="5500"/>
                            </p:stCondLst>
                            <p:childTnLst>
                              <p:par>
                                <p:cTn id="26" presetID="22" presetClass="entr" presetSubtype="8" fill="hold" grpId="0" nodeType="afterEffect">
                                  <p:stCondLst>
                                    <p:cond delay="500"/>
                                  </p:stCondLst>
                                  <p:childTnLst>
                                    <p:set>
                                      <p:cBhvr>
                                        <p:cTn id="27" dur="1" fill="hold">
                                          <p:stCondLst>
                                            <p:cond delay="0"/>
                                          </p:stCondLst>
                                        </p:cTn>
                                        <p:tgtEl>
                                          <p:spTgt spid="20"/>
                                        </p:tgtEl>
                                        <p:attrNameLst>
                                          <p:attrName>style.visibility</p:attrName>
                                        </p:attrNameLst>
                                      </p:cBhvr>
                                      <p:to>
                                        <p:strVal val="visible"/>
                                      </p:to>
                                    </p:set>
                                    <p:animEffect transition="in" filter="wipe(left)">
                                      <p:cBhvr>
                                        <p:cTn id="2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4089" grpId="0" animBg="1"/>
      <p:bldP spid="14" grpId="0" animBg="1"/>
      <p:bldP spid="17" grpId="0" animBg="1"/>
      <p:bldP spid="18" grpId="0" animBg="1"/>
      <p:bldP spid="19" grpId="0" animBg="1"/>
      <p:bldP spid="20" grpId="0" animBg="1"/>
    </p:bld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05"/>
          <p:cNvSpPr>
            <a:spLocks noGrp="1" noChangeArrowheads="1"/>
          </p:cNvSpPr>
          <p:nvPr>
            <p:ph type="dt" sz="quarter" idx="10"/>
          </p:nvPr>
        </p:nvSpPr>
        <p:spPr>
          <a:noFill/>
        </p:spPr>
        <p:txBody>
          <a:bodyPr/>
          <a:lstStyle/>
          <a:p>
            <a:r>
              <a:rPr lang="en-US" smtClean="0">
                <a:solidFill>
                  <a:srgbClr val="FFFFFF"/>
                </a:solidFill>
              </a:rPr>
              <a:t>12/01/09 - 9pm</a:t>
            </a:r>
          </a:p>
        </p:txBody>
      </p:sp>
      <p:sp>
        <p:nvSpPr>
          <p:cNvPr id="1028" name="Rectangle 106"/>
          <p:cNvSpPr>
            <a:spLocks noGrp="1" noChangeArrowheads="1"/>
          </p:cNvSpPr>
          <p:nvPr>
            <p:ph type="ftr" sz="quarter" idx="11"/>
          </p:nvPr>
        </p:nvSpPr>
        <p:spPr>
          <a:noFill/>
        </p:spPr>
        <p:txBody>
          <a:bodyPr/>
          <a:lstStyle/>
          <a:p>
            <a:r>
              <a:rPr lang="en-US" smtClean="0">
                <a:solidFill>
                  <a:srgbClr val="FFFFFF"/>
                </a:solidFill>
              </a:rPr>
              <a:t>eSlide – P6466 – The Financial Crisis and the Future of the P/C</a:t>
            </a:r>
          </a:p>
        </p:txBody>
      </p:sp>
      <p:sp>
        <p:nvSpPr>
          <p:cNvPr id="1029" name="Rectangle 110"/>
          <p:cNvSpPr>
            <a:spLocks noGrp="1" noChangeArrowheads="1"/>
          </p:cNvSpPr>
          <p:nvPr>
            <p:ph type="sldNum" sz="quarter" idx="12"/>
          </p:nvPr>
        </p:nvSpPr>
        <p:spPr>
          <a:noFill/>
        </p:spPr>
        <p:txBody>
          <a:bodyPr/>
          <a:lstStyle/>
          <a:p>
            <a:fld id="{EE22D9B5-EA2F-4906-A047-8391D6D5F408}" type="slidenum">
              <a:rPr lang="en-US" smtClean="0">
                <a:solidFill>
                  <a:srgbClr val="000000"/>
                </a:solidFill>
              </a:rPr>
              <a:pPr/>
              <a:t>165</a:t>
            </a:fld>
            <a:endParaRPr lang="en-US" smtClean="0">
              <a:solidFill>
                <a:srgbClr val="000000"/>
              </a:solidFill>
            </a:endParaRPr>
          </a:p>
        </p:txBody>
      </p:sp>
      <p:sp>
        <p:nvSpPr>
          <p:cNvPr id="1030" name="Rectangle 2"/>
          <p:cNvSpPr>
            <a:spLocks noGrp="1" noChangeArrowheads="1"/>
          </p:cNvSpPr>
          <p:nvPr>
            <p:ph type="title"/>
          </p:nvPr>
        </p:nvSpPr>
        <p:spPr/>
        <p:txBody>
          <a:bodyPr/>
          <a:lstStyle/>
          <a:p>
            <a:r>
              <a:rPr lang="en-US" dirty="0" err="1" smtClean="0"/>
              <a:t>I.I.I.</a:t>
            </a:r>
            <a:r>
              <a:rPr lang="en-US" dirty="0" smtClean="0"/>
              <a:t> Poll: Renter’s Insurance</a:t>
            </a:r>
            <a:endParaRPr lang="en-US" baseline="30000" dirty="0" smtClean="0"/>
          </a:p>
        </p:txBody>
      </p:sp>
      <p:sp>
        <p:nvSpPr>
          <p:cNvPr id="1031" name="Rectangle 3"/>
          <p:cNvSpPr>
            <a:spLocks noChangeArrowheads="1"/>
          </p:cNvSpPr>
          <p:nvPr/>
        </p:nvSpPr>
        <p:spPr bwMode="auto">
          <a:xfrm>
            <a:off x="0" y="6578600"/>
            <a:ext cx="8636000" cy="279400"/>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a:solidFill>
                  <a:srgbClr val="000000"/>
                </a:solidFill>
                <a:latin typeface="Arial" charset="0"/>
                <a:cs typeface="Arial" charset="0"/>
              </a:rPr>
              <a:t>Source: Insurance Information Institute Annual </a:t>
            </a:r>
            <a:r>
              <a:rPr lang="en-US" sz="1100" i="1">
                <a:solidFill>
                  <a:srgbClr val="000000"/>
                </a:solidFill>
                <a:latin typeface="Arial" charset="0"/>
                <a:cs typeface="Arial" charset="0"/>
              </a:rPr>
              <a:t>Pulse</a:t>
            </a:r>
            <a:r>
              <a:rPr lang="en-US" sz="1100">
                <a:solidFill>
                  <a:srgbClr val="000000"/>
                </a:solidFill>
                <a:latin typeface="Arial" charset="0"/>
                <a:cs typeface="Arial" charset="0"/>
              </a:rPr>
              <a:t> Survey.</a:t>
            </a:r>
          </a:p>
        </p:txBody>
      </p:sp>
      <p:graphicFrame>
        <p:nvGraphicFramePr>
          <p:cNvPr id="2" name="Object 2"/>
          <p:cNvGraphicFramePr>
            <a:graphicFrameLocks noChangeAspect="1"/>
          </p:cNvGraphicFramePr>
          <p:nvPr>
            <p:extLst/>
          </p:nvPr>
        </p:nvGraphicFramePr>
        <p:xfrm>
          <a:off x="101600" y="2295665"/>
          <a:ext cx="9042400" cy="3662362"/>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5"/>
          <p:cNvSpPr>
            <a:spLocks noChangeArrowheads="1"/>
          </p:cNvSpPr>
          <p:nvPr/>
        </p:nvSpPr>
        <p:spPr bwMode="blackWhite">
          <a:xfrm>
            <a:off x="298450" y="5454363"/>
            <a:ext cx="8618784" cy="65694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smtClean="0">
                <a:solidFill>
                  <a:srgbClr val="FFFFFF"/>
                </a:solidFill>
                <a:latin typeface="Arial" charset="0"/>
                <a:cs typeface="Arial" charset="0"/>
              </a:rPr>
              <a:t>The Percentage of Renters Who Have Renters Insurance Has Been Rising Since 2011.</a:t>
            </a:r>
            <a:endParaRPr lang="en-US" b="1" dirty="0">
              <a:solidFill>
                <a:srgbClr val="FFFFFF"/>
              </a:solidFill>
              <a:latin typeface="Arial" charset="0"/>
              <a:cs typeface="Arial" charset="0"/>
            </a:endParaRPr>
          </a:p>
        </p:txBody>
      </p:sp>
      <p:sp>
        <p:nvSpPr>
          <p:cNvPr id="3" name="Rectangle 2"/>
          <p:cNvSpPr/>
          <p:nvPr/>
        </p:nvSpPr>
        <p:spPr>
          <a:xfrm>
            <a:off x="298450" y="1256985"/>
            <a:ext cx="3696846" cy="830997"/>
          </a:xfrm>
          <a:prstGeom prst="rect">
            <a:avLst/>
          </a:prstGeom>
        </p:spPr>
        <p:txBody>
          <a:bodyPr wrap="none">
            <a:spAutoFit/>
          </a:bodyPr>
          <a:lstStyle/>
          <a:p>
            <a:pPr fontAlgn="base">
              <a:spcBef>
                <a:spcPct val="0"/>
              </a:spcBef>
              <a:spcAft>
                <a:spcPct val="0"/>
              </a:spcAft>
            </a:pPr>
            <a:r>
              <a:rPr lang="en-US" sz="1600" b="1" dirty="0">
                <a:solidFill>
                  <a:srgbClr val="225A7A"/>
                </a:solidFill>
                <a:latin typeface="Arial" charset="0"/>
                <a:cs typeface="Arial" charset="0"/>
              </a:rPr>
              <a:t>Q</a:t>
            </a:r>
            <a:r>
              <a:rPr lang="en-US" sz="1600" b="1" dirty="0">
                <a:solidFill>
                  <a:srgbClr val="28688C"/>
                </a:solidFill>
                <a:latin typeface="Arial" charset="0"/>
                <a:cs typeface="Arial" charset="0"/>
              </a:rPr>
              <a:t>.</a:t>
            </a:r>
            <a:r>
              <a:rPr lang="en-US" sz="1600" i="1" dirty="0">
                <a:solidFill>
                  <a:srgbClr val="000000"/>
                </a:solidFill>
                <a:latin typeface="Arial" charset="0"/>
                <a:cs typeface="Arial" charset="0"/>
              </a:rPr>
              <a:t> </a:t>
            </a:r>
            <a:r>
              <a:rPr lang="en-US" sz="1600" b="1" dirty="0" smtClean="0">
                <a:solidFill>
                  <a:srgbClr val="28688C"/>
                </a:solidFill>
                <a:latin typeface="Arial" charset="0"/>
                <a:cs typeface="Arial" charset="0"/>
              </a:rPr>
              <a:t>Do you have renters insurance?</a:t>
            </a:r>
            <a:r>
              <a:rPr lang="en-US" sz="1600" b="1" baseline="30000" dirty="0">
                <a:solidFill>
                  <a:srgbClr val="225A7A"/>
                </a:solidFill>
                <a:latin typeface="Arial" charset="0"/>
                <a:cs typeface="Arial" charset="0"/>
              </a:rPr>
              <a:t> 1</a:t>
            </a:r>
          </a:p>
          <a:p>
            <a:pPr fontAlgn="base">
              <a:spcBef>
                <a:spcPct val="0"/>
              </a:spcBef>
              <a:spcAft>
                <a:spcPct val="0"/>
              </a:spcAft>
            </a:pPr>
            <a:endParaRPr lang="en-US" sz="1600" b="1" dirty="0" smtClean="0">
              <a:solidFill>
                <a:srgbClr val="28688C"/>
              </a:solidFill>
              <a:latin typeface="Arial" charset="0"/>
              <a:cs typeface="Arial" charset="0"/>
            </a:endParaRPr>
          </a:p>
          <a:p>
            <a:pPr fontAlgn="base">
              <a:spcBef>
                <a:spcPct val="0"/>
              </a:spcBef>
              <a:spcAft>
                <a:spcPct val="0"/>
              </a:spcAft>
            </a:pPr>
            <a:endParaRPr lang="en-US" sz="1600" dirty="0">
              <a:solidFill>
                <a:srgbClr val="000000"/>
              </a:solidFill>
              <a:latin typeface="Arial" charset="0"/>
              <a:cs typeface="Arial" charset="0"/>
            </a:endParaRPr>
          </a:p>
        </p:txBody>
      </p:sp>
      <p:sp>
        <p:nvSpPr>
          <p:cNvPr id="8" name="Rectangle 7"/>
          <p:cNvSpPr/>
          <p:nvPr/>
        </p:nvSpPr>
        <p:spPr>
          <a:xfrm>
            <a:off x="298450" y="6150204"/>
            <a:ext cx="4572000" cy="236219"/>
          </a:xfrm>
          <a:prstGeom prst="rect">
            <a:avLst/>
          </a:prstGeom>
        </p:spPr>
        <p:txBody>
          <a:bodyPr>
            <a:spAutoFit/>
          </a:bodyPr>
          <a:lstStyle/>
          <a:p>
            <a:pPr eaLnBrk="0" fontAlgn="base" hangingPunct="0">
              <a:lnSpc>
                <a:spcPct val="85000"/>
              </a:lnSpc>
              <a:spcBef>
                <a:spcPct val="25000"/>
              </a:spcBef>
              <a:spcAft>
                <a:spcPct val="0"/>
              </a:spcAft>
              <a:buClr>
                <a:srgbClr val="FF6801"/>
              </a:buClr>
            </a:pPr>
            <a:r>
              <a:rPr lang="en-US" sz="1100" baseline="30000" dirty="0">
                <a:solidFill>
                  <a:srgbClr val="000000"/>
                </a:solidFill>
                <a:latin typeface="Arial" charset="0"/>
                <a:cs typeface="Arial" charset="0"/>
              </a:rPr>
              <a:t>1</a:t>
            </a:r>
            <a:r>
              <a:rPr lang="en-US" sz="1100" dirty="0">
                <a:solidFill>
                  <a:srgbClr val="000000"/>
                </a:solidFill>
                <a:latin typeface="Arial" charset="0"/>
                <a:cs typeface="Arial" charset="0"/>
              </a:rPr>
              <a:t>Asked of those who </a:t>
            </a:r>
            <a:r>
              <a:rPr lang="en-US" sz="1100" dirty="0" smtClean="0">
                <a:solidFill>
                  <a:srgbClr val="000000"/>
                </a:solidFill>
                <a:latin typeface="Arial" charset="0"/>
                <a:cs typeface="Arial" charset="0"/>
              </a:rPr>
              <a:t>rent their home.</a:t>
            </a:r>
            <a:endParaRPr lang="en-US" sz="1100" dirty="0">
              <a:solidFill>
                <a:srgbClr val="000000"/>
              </a:solidFill>
              <a:latin typeface="Arial" charset="0"/>
              <a:cs typeface="Arial" charset="0"/>
            </a:endParaRPr>
          </a:p>
        </p:txBody>
      </p:sp>
      <p:sp>
        <p:nvSpPr>
          <p:cNvPr id="11" name="AutoShape 6"/>
          <p:cNvSpPr>
            <a:spLocks noChangeArrowheads="1"/>
          </p:cNvSpPr>
          <p:nvPr/>
        </p:nvSpPr>
        <p:spPr bwMode="blackWhite">
          <a:xfrm>
            <a:off x="2695575" y="1672483"/>
            <a:ext cx="5829738" cy="1466430"/>
          </a:xfrm>
          <a:prstGeom prst="wedgeRectCallout">
            <a:avLst>
              <a:gd name="adj1" fmla="val -26968"/>
              <a:gd name="adj2" fmla="val -4541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fontAlgn="base" hangingPunct="0">
              <a:lnSpc>
                <a:spcPct val="90000"/>
              </a:lnSpc>
              <a:spcBef>
                <a:spcPct val="50000"/>
              </a:spcBef>
              <a:spcAft>
                <a:spcPct val="0"/>
              </a:spcAft>
              <a:buClr>
                <a:srgbClr val="FFFFFF"/>
              </a:buClr>
              <a:buFont typeface="Wingdings" pitchFamily="2" charset="2"/>
              <a:buNone/>
            </a:pPr>
            <a:r>
              <a:rPr lang="en-US" sz="2400" b="1" dirty="0" smtClean="0">
                <a:solidFill>
                  <a:srgbClr val="FFFFFF"/>
                </a:solidFill>
                <a:latin typeface="Arial" panose="020B0604020202020204" pitchFamily="34" charset="0"/>
                <a:cs typeface="Arial" panose="020B0604020202020204" pitchFamily="34" charset="0"/>
              </a:rPr>
              <a:t>Americans are increasingly choosing to rent, but are slow to understand the need to insure, exacerbating the underinsurance gap</a:t>
            </a:r>
            <a:endParaRPr lang="en-US" sz="2400" b="1"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635129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7522"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altLang="en-US" sz="900">
                <a:solidFill>
                  <a:schemeClr val="bg1"/>
                </a:solidFill>
              </a:rPr>
              <a:t>12/01/09 - 9pm</a:t>
            </a:r>
          </a:p>
        </p:txBody>
      </p:sp>
      <p:sp>
        <p:nvSpPr>
          <p:cNvPr id="107523"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85000"/>
              </a:lnSpc>
              <a:spcBef>
                <a:spcPct val="20000"/>
              </a:spcBef>
              <a:buClrTx/>
              <a:buFontTx/>
              <a:buNone/>
            </a:pPr>
            <a:r>
              <a:rPr lang="en-US" altLang="en-US" sz="900">
                <a:solidFill>
                  <a:schemeClr val="bg1"/>
                </a:solidFill>
              </a:rPr>
              <a:t>eSlide – P6466 – The Financial Crisis and the Future of the P/C</a:t>
            </a:r>
          </a:p>
        </p:txBody>
      </p:sp>
      <p:sp>
        <p:nvSpPr>
          <p:cNvPr id="107524"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A2A9DBF8-FC2F-44EE-A5A9-B70D5B4A0F78}" type="slidenum">
              <a:rPr lang="en-US" altLang="en-US" sz="900"/>
              <a:pPr algn="r">
                <a:lnSpc>
                  <a:spcPct val="85000"/>
                </a:lnSpc>
                <a:spcBef>
                  <a:spcPct val="20000"/>
                </a:spcBef>
                <a:buClrTx/>
                <a:buFontTx/>
                <a:buNone/>
              </a:pPr>
              <a:t>166</a:t>
            </a:fld>
            <a:endParaRPr lang="en-US" altLang="en-US" sz="900"/>
          </a:p>
        </p:txBody>
      </p:sp>
      <p:sp>
        <p:nvSpPr>
          <p:cNvPr id="107525" name="Rectangle 2"/>
          <p:cNvSpPr>
            <a:spLocks noGrp="1" noChangeArrowheads="1"/>
          </p:cNvSpPr>
          <p:nvPr>
            <p:ph type="title" idx="4294967295"/>
          </p:nvPr>
        </p:nvSpPr>
        <p:spPr>
          <a:xfrm>
            <a:off x="242888" y="50800"/>
            <a:ext cx="5953125" cy="990600"/>
          </a:xfrm>
        </p:spPr>
        <p:txBody>
          <a:bodyPr/>
          <a:lstStyle/>
          <a:p>
            <a:r>
              <a:rPr lang="en-US" altLang="en-US" sz="2800" dirty="0" smtClean="0">
                <a:latin typeface="Arial" panose="020B0604020202020204" pitchFamily="34" charset="0"/>
              </a:rPr>
              <a:t>Rental Vacancy Rates, Quarterly,</a:t>
            </a:r>
            <a:br>
              <a:rPr lang="en-US" altLang="en-US" sz="2800" dirty="0" smtClean="0">
                <a:latin typeface="Arial" panose="020B0604020202020204" pitchFamily="34" charset="0"/>
              </a:rPr>
            </a:br>
            <a:r>
              <a:rPr lang="en-US" altLang="en-US" sz="2800" dirty="0" smtClean="0">
                <a:latin typeface="Arial" panose="020B0604020202020204" pitchFamily="34" charset="0"/>
              </a:rPr>
              <a:t>1990:Q1-2015:Q1</a:t>
            </a:r>
          </a:p>
        </p:txBody>
      </p:sp>
      <p:graphicFrame>
        <p:nvGraphicFramePr>
          <p:cNvPr id="107526" name="Object 2"/>
          <p:cNvGraphicFramePr>
            <a:graphicFrameLocks noGrp="1"/>
          </p:cNvGraphicFramePr>
          <p:nvPr>
            <p:ph idx="4294967295"/>
            <p:extLst>
              <p:ext uri="{D42A27DB-BD31-4B8C-83A1-F6EECF244321}">
                <p14:modId xmlns:p14="http://schemas.microsoft.com/office/powerpoint/2010/main" val="1361361270"/>
              </p:ext>
            </p:extLst>
          </p:nvPr>
        </p:nvGraphicFramePr>
        <p:xfrm>
          <a:off x="1003300" y="1144588"/>
          <a:ext cx="6837363" cy="4699000"/>
        </p:xfrm>
        <a:graphic>
          <a:graphicData uri="http://schemas.openxmlformats.org/presentationml/2006/ole">
            <mc:AlternateContent xmlns:mc="http://schemas.openxmlformats.org/markup-compatibility/2006">
              <mc:Choice xmlns:v="urn:schemas-microsoft-com:vml" Requires="v">
                <p:oleObj spid="_x0000_s28406888" name="Chart" r:id="rId4" imgW="4730746" imgH="3251108" progId="MSGraph.Chart.8">
                  <p:embed followColorScheme="full"/>
                </p:oleObj>
              </mc:Choice>
              <mc:Fallback>
                <p:oleObj name="Chart" r:id="rId4" imgW="4730746" imgH="3251108" progId="MSGraph.Chart.8">
                  <p:embed followColorScheme="full"/>
                  <p:pic>
                    <p:nvPicPr>
                      <p:cNvPr id="0" name=""/>
                      <p:cNvPicPr>
                        <a:picLocks noGrp="1" noChangeArrowheads="1"/>
                      </p:cNvPicPr>
                      <p:nvPr/>
                    </p:nvPicPr>
                    <p:blipFill>
                      <a:blip r:embed="rId5"/>
                      <a:srcRect/>
                      <a:stretch>
                        <a:fillRect/>
                      </a:stretch>
                    </p:blipFill>
                    <p:spPr bwMode="gray">
                      <a:xfrm>
                        <a:off x="1003300" y="1144588"/>
                        <a:ext cx="6837363" cy="469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7527" name="Rectangle 8"/>
          <p:cNvSpPr>
            <a:spLocks noChangeArrowheads="1"/>
          </p:cNvSpPr>
          <p:nvPr/>
        </p:nvSpPr>
        <p:spPr bwMode="auto">
          <a:xfrm>
            <a:off x="0" y="6430963"/>
            <a:ext cx="8682038"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r>
              <a:rPr lang="en-US" altLang="en-US" sz="1100"/>
              <a:t>Sources: US Census Bureau, </a:t>
            </a:r>
            <a:r>
              <a:rPr lang="en-US" altLang="en-US" sz="1100" i="1"/>
              <a:t>Residential Vacancies &amp; Home Ownership in the First Quarter of 2015 </a:t>
            </a:r>
            <a:r>
              <a:rPr lang="en-US" altLang="en-US" sz="1100"/>
              <a:t>(released April 28, 2015) and earlier issues; Insurance Information Institute. Next Census Bureau report to be released on July 28, 2015.</a:t>
            </a:r>
          </a:p>
        </p:txBody>
      </p:sp>
      <p:sp>
        <p:nvSpPr>
          <p:cNvPr id="2094089" name="AutoShape 38"/>
          <p:cNvSpPr>
            <a:spLocks noChangeArrowheads="1"/>
          </p:cNvSpPr>
          <p:nvPr/>
        </p:nvSpPr>
        <p:spPr bwMode="blackWhite">
          <a:xfrm>
            <a:off x="4341813" y="1042988"/>
            <a:ext cx="1905000" cy="846772"/>
          </a:xfrm>
          <a:prstGeom prst="wedgeRectCallout">
            <a:avLst>
              <a:gd name="adj1" fmla="val 71382"/>
              <a:gd name="adj2" fmla="val 2123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b="1" dirty="0">
                <a:solidFill>
                  <a:schemeClr val="bg1"/>
                </a:solidFill>
                <a:latin typeface="Arial" charset="0"/>
                <a:cs typeface="+mn-cs"/>
              </a:rPr>
              <a:t>Peak vacancy rate 11.1% in 2009:Q3</a:t>
            </a:r>
          </a:p>
        </p:txBody>
      </p:sp>
      <p:sp>
        <p:nvSpPr>
          <p:cNvPr id="107529" name="Rectangle 6"/>
          <p:cNvSpPr>
            <a:spLocks noChangeArrowheads="1"/>
          </p:cNvSpPr>
          <p:nvPr/>
        </p:nvSpPr>
        <p:spPr bwMode="blackWhite">
          <a:xfrm>
            <a:off x="461963" y="5770880"/>
            <a:ext cx="8220075" cy="62833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95000"/>
              </a:lnSpc>
              <a:spcBef>
                <a:spcPct val="25000"/>
              </a:spcBef>
              <a:buClrTx/>
              <a:buFontTx/>
              <a:buNone/>
            </a:pPr>
            <a:r>
              <a:rPr lang="en-US" altLang="en-US" sz="1800" b="1" dirty="0">
                <a:solidFill>
                  <a:srgbClr val="FFFFFF"/>
                </a:solidFill>
              </a:rPr>
              <a:t>Before the 2001 recession, rental vacancy rates were 8% or less.</a:t>
            </a:r>
            <a:br>
              <a:rPr lang="en-US" altLang="en-US" sz="1800" b="1" dirty="0">
                <a:solidFill>
                  <a:srgbClr val="FFFFFF"/>
                </a:solidFill>
              </a:rPr>
            </a:br>
            <a:r>
              <a:rPr lang="en-US" altLang="en-US" sz="1800" b="1" dirty="0">
                <a:solidFill>
                  <a:srgbClr val="FFFFFF"/>
                </a:solidFill>
              </a:rPr>
              <a:t>We’re below those levels now. =&gt; More multi-unit construction?</a:t>
            </a:r>
          </a:p>
        </p:txBody>
      </p:sp>
      <p:sp>
        <p:nvSpPr>
          <p:cNvPr id="15" name="Date Placeholder 14"/>
          <p:cNvSpPr>
            <a:spLocks noGrp="1"/>
          </p:cNvSpPr>
          <p:nvPr>
            <p:ph type="dt" sz="quarter" idx="10"/>
          </p:nvPr>
        </p:nvSpPr>
        <p:spPr/>
        <p:txBody>
          <a:bodyPr/>
          <a:lstStyle/>
          <a:p>
            <a:pPr>
              <a:defRPr/>
            </a:pPr>
            <a:r>
              <a:rPr lang="en-US"/>
              <a:t>12/01/09 - 9pm</a:t>
            </a:r>
          </a:p>
        </p:txBody>
      </p:sp>
      <p:sp>
        <p:nvSpPr>
          <p:cNvPr id="107531" name="Slide Number Placeholder 1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B6405D42-19A4-4881-ADA4-DB6A3F1BDB58}" type="slidenum">
              <a:rPr lang="en-US" altLang="en-US" sz="900" smtClean="0">
                <a:solidFill>
                  <a:srgbClr val="000000"/>
                </a:solidFill>
              </a:rPr>
              <a:pPr>
                <a:lnSpc>
                  <a:spcPct val="85000"/>
                </a:lnSpc>
                <a:spcBef>
                  <a:spcPct val="20000"/>
                </a:spcBef>
                <a:buClrTx/>
                <a:buFontTx/>
                <a:buNone/>
              </a:pPr>
              <a:t>166</a:t>
            </a:fld>
            <a:endParaRPr lang="en-US" altLang="en-US" sz="900" smtClean="0">
              <a:solidFill>
                <a:srgbClr val="000000"/>
              </a:solidFill>
            </a:endParaRPr>
          </a:p>
        </p:txBody>
      </p:sp>
      <p:sp>
        <p:nvSpPr>
          <p:cNvPr id="107532" name="TextBox 1"/>
          <p:cNvSpPr txBox="1">
            <a:spLocks noChangeArrowheads="1"/>
          </p:cNvSpPr>
          <p:nvPr/>
        </p:nvSpPr>
        <p:spPr bwMode="auto">
          <a:xfrm>
            <a:off x="85725" y="990600"/>
            <a:ext cx="20478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a:t>Percent vacant</a:t>
            </a:r>
          </a:p>
        </p:txBody>
      </p:sp>
      <p:sp>
        <p:nvSpPr>
          <p:cNvPr id="17" name="AutoShape 38"/>
          <p:cNvSpPr>
            <a:spLocks noChangeArrowheads="1"/>
          </p:cNvSpPr>
          <p:nvPr/>
        </p:nvSpPr>
        <p:spPr bwMode="blackWhite">
          <a:xfrm>
            <a:off x="7143750" y="1144588"/>
            <a:ext cx="1905000" cy="966787"/>
          </a:xfrm>
          <a:prstGeom prst="wedgeRectCallout">
            <a:avLst>
              <a:gd name="adj1" fmla="val 12588"/>
              <a:gd name="adj2" fmla="val 3534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b="1" dirty="0">
                <a:solidFill>
                  <a:schemeClr val="bg1"/>
                </a:solidFill>
                <a:latin typeface="Arial" panose="020B0604020202020204" pitchFamily="34" charset="0"/>
                <a:cs typeface="Arial" panose="020B0604020202020204" pitchFamily="34" charset="0"/>
              </a:rPr>
              <a:t>Latest vacancy rate was 7.1% in 2015:Q1</a:t>
            </a:r>
          </a:p>
        </p:txBody>
      </p:sp>
      <p:sp>
        <p:nvSpPr>
          <p:cNvPr id="16" name="AutoShape 38"/>
          <p:cNvSpPr>
            <a:spLocks noChangeArrowheads="1"/>
          </p:cNvSpPr>
          <p:nvPr/>
        </p:nvSpPr>
        <p:spPr bwMode="blackWhite">
          <a:xfrm>
            <a:off x="2590800" y="2194560"/>
            <a:ext cx="1562100" cy="894715"/>
          </a:xfrm>
          <a:prstGeom prst="wedgeRectCallout">
            <a:avLst>
              <a:gd name="adj1" fmla="val 101605"/>
              <a:gd name="adj2" fmla="val -5551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b="1" dirty="0">
                <a:solidFill>
                  <a:schemeClr val="bg1"/>
                </a:solidFill>
                <a:latin typeface="Arial" charset="0"/>
                <a:cs typeface="+mn-cs"/>
              </a:rPr>
              <a:t>Vacancy rate 10.4% in 2004:Q1</a:t>
            </a:r>
          </a:p>
        </p:txBody>
      </p:sp>
    </p:spTree>
    <p:extLst>
      <p:ext uri="{BB962C8B-B14F-4D97-AF65-F5344CB8AC3E}">
        <p14:creationId xmlns:p14="http://schemas.microsoft.com/office/powerpoint/2010/main" val="1604014814"/>
      </p:ext>
    </p:extLst>
  </p:cSld>
  <p:clrMapOvr>
    <a:masterClrMapping/>
  </p:clrMapOvr>
  <p:transition>
    <p:wipe dir="r"/>
  </p:transition>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174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174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2D49CA0-B047-4B42-9E08-5BCAF29776AF}" type="slidenum">
              <a:rPr lang="en-US" sz="900"/>
              <a:pPr algn="r" eaLnBrk="0" hangingPunct="0">
                <a:lnSpc>
                  <a:spcPct val="85000"/>
                </a:lnSpc>
                <a:spcBef>
                  <a:spcPct val="20000"/>
                </a:spcBef>
              </a:pPr>
              <a:t>167</a:t>
            </a:fld>
            <a:endParaRPr lang="en-US" sz="900"/>
          </a:p>
        </p:txBody>
      </p:sp>
      <p:sp>
        <p:nvSpPr>
          <p:cNvPr id="31750" name="Rectangle 7"/>
          <p:cNvSpPr>
            <a:spLocks noGrp="1" noChangeArrowheads="1"/>
          </p:cNvSpPr>
          <p:nvPr>
            <p:ph type="title" idx="4294967295"/>
          </p:nvPr>
        </p:nvSpPr>
        <p:spPr>
          <a:xfrm>
            <a:off x="565150" y="127974"/>
            <a:ext cx="7102475" cy="860425"/>
          </a:xfrm>
        </p:spPr>
        <p:txBody>
          <a:bodyPr/>
          <a:lstStyle/>
          <a:p>
            <a:r>
              <a:rPr lang="en-US" dirty="0" smtClean="0"/>
              <a:t>Construction Employment, </a:t>
            </a:r>
            <a:br>
              <a:rPr lang="en-US" dirty="0" smtClean="0"/>
            </a:br>
            <a:r>
              <a:rPr lang="en-US" dirty="0" smtClean="0"/>
              <a:t>Jan. 2003–Sept. 2015 </a:t>
            </a:r>
          </a:p>
        </p:txBody>
      </p:sp>
      <p:sp>
        <p:nvSpPr>
          <p:cNvPr id="31751" name="Text Box 5"/>
          <p:cNvSpPr txBox="1">
            <a:spLocks noChangeArrowheads="1"/>
          </p:cNvSpPr>
          <p:nvPr/>
        </p:nvSpPr>
        <p:spPr bwMode="auto">
          <a:xfrm>
            <a:off x="0" y="6429751"/>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Note</a:t>
            </a:r>
            <a:r>
              <a:rPr lang="en-US" sz="1100" dirty="0"/>
              <a:t>: </a:t>
            </a:r>
            <a:r>
              <a:rPr lang="en-US" sz="1100" dirty="0" smtClean="0"/>
              <a:t>Recession </a:t>
            </a:r>
            <a:r>
              <a:rPr lang="en-US" sz="1100" dirty="0"/>
              <a:t>indicated by gray shaded </a:t>
            </a:r>
            <a:r>
              <a:rPr lang="en-US" sz="1100" dirty="0" smtClean="0"/>
              <a:t>column.</a:t>
            </a:r>
            <a:endParaRPr lang="en-US" sz="1100" dirty="0"/>
          </a:p>
          <a:p>
            <a:pPr eaLnBrk="0" hangingPunct="0">
              <a:lnSpc>
                <a:spcPct val="85000"/>
              </a:lnSpc>
              <a:spcBef>
                <a:spcPct val="25000"/>
              </a:spcBef>
              <a:buClr>
                <a:schemeClr val="accent2"/>
              </a:buClr>
              <a:buFont typeface="Wingdings" pitchFamily="2" charset="2"/>
              <a:buNone/>
            </a:pPr>
            <a:r>
              <a:rPr lang="en-US" sz="1100" dirty="0"/>
              <a:t>Sources: </a:t>
            </a:r>
            <a:r>
              <a:rPr lang="en-US" sz="1100" dirty="0" smtClean="0"/>
              <a:t>U.S. Bureau of Labor Statistics; </a:t>
            </a:r>
            <a:r>
              <a:rPr lang="en-US" sz="1100" dirty="0"/>
              <a:t>Insurance Information </a:t>
            </a:r>
            <a:r>
              <a:rPr lang="en-US" sz="1100" dirty="0" smtClean="0"/>
              <a:t>Institute.</a:t>
            </a:r>
            <a:endParaRPr lang="en-US" sz="1100" dirty="0"/>
          </a:p>
        </p:txBody>
      </p:sp>
      <p:graphicFrame>
        <p:nvGraphicFramePr>
          <p:cNvPr id="31746" name="Object 8"/>
          <p:cNvGraphicFramePr>
            <a:graphicFrameLocks noChangeAspect="1"/>
          </p:cNvGraphicFramePr>
          <p:nvPr>
            <p:extLst>
              <p:ext uri="{D42A27DB-BD31-4B8C-83A1-F6EECF244321}">
                <p14:modId xmlns:p14="http://schemas.microsoft.com/office/powerpoint/2010/main" val="3340185812"/>
              </p:ext>
            </p:extLst>
          </p:nvPr>
        </p:nvGraphicFramePr>
        <p:xfrm>
          <a:off x="463550" y="1248694"/>
          <a:ext cx="8404225" cy="4666226"/>
        </p:xfrm>
        <a:graphic>
          <a:graphicData uri="http://schemas.openxmlformats.org/presentationml/2006/ole">
            <mc:AlternateContent xmlns:mc="http://schemas.openxmlformats.org/markup-compatibility/2006">
              <mc:Choice xmlns:v="urn:schemas-microsoft-com:vml" Requires="v">
                <p:oleObj spid="_x0000_s28408937" name="Chart" r:id="rId4" imgW="8343822" imgH="4381639" progId="MSGraph.Chart.8">
                  <p:embed followColorScheme="full"/>
                </p:oleObj>
              </mc:Choice>
              <mc:Fallback>
                <p:oleObj name="Chart" r:id="rId4" imgW="8343822" imgH="4381639" progId="MSGraph.Chart.8">
                  <p:embed followColorScheme="full"/>
                  <p:pic>
                    <p:nvPicPr>
                      <p:cNvPr id="0" name=""/>
                      <p:cNvPicPr>
                        <a:picLocks noChangeAspect="1" noChangeArrowheads="1"/>
                      </p:cNvPicPr>
                      <p:nvPr/>
                    </p:nvPicPr>
                    <p:blipFill>
                      <a:blip r:embed="rId5"/>
                      <a:srcRect/>
                      <a:stretch>
                        <a:fillRect/>
                      </a:stretch>
                    </p:blipFill>
                    <p:spPr bwMode="auto">
                      <a:xfrm>
                        <a:off x="463550" y="1248694"/>
                        <a:ext cx="8404225" cy="46662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38"/>
          <p:cNvSpPr>
            <a:spLocks noChangeArrowheads="1"/>
          </p:cNvSpPr>
          <p:nvPr/>
        </p:nvSpPr>
        <p:spPr bwMode="blackWhite">
          <a:xfrm>
            <a:off x="1244791" y="3240373"/>
            <a:ext cx="2838450" cy="809625"/>
          </a:xfrm>
          <a:prstGeom prst="wedgeRectCallout">
            <a:avLst>
              <a:gd name="adj1" fmla="val 70834"/>
              <a:gd name="adj2" fmla="val -4458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The “Great Recession” and housing bust destroyed 2.3 million constructions jobs</a:t>
            </a:r>
            <a:endParaRPr lang="en-US" sz="1400" b="1" dirty="0">
              <a:solidFill>
                <a:schemeClr val="bg1"/>
              </a:solidFill>
            </a:endParaRPr>
          </a:p>
        </p:txBody>
      </p:sp>
      <p:sp>
        <p:nvSpPr>
          <p:cNvPr id="10" name="Oval 8"/>
          <p:cNvSpPr>
            <a:spLocks noChangeArrowheads="1"/>
          </p:cNvSpPr>
          <p:nvPr/>
        </p:nvSpPr>
        <p:spPr bwMode="auto">
          <a:xfrm rot="16200000">
            <a:off x="8377725" y="3306118"/>
            <a:ext cx="688870" cy="730661"/>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31754" name="Rectangle 4"/>
          <p:cNvSpPr>
            <a:spLocks noChangeArrowheads="1"/>
          </p:cNvSpPr>
          <p:nvPr/>
        </p:nvSpPr>
        <p:spPr bwMode="blackWhite">
          <a:xfrm>
            <a:off x="447675" y="5805023"/>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The Construction Sector Was a Growth Leader in 2014-15 as the Housing Market,  Private Investment and Govt. Spending Recover.  WC Insurers Will Benefit.</a:t>
            </a:r>
            <a:endParaRPr lang="en-US" sz="1600" b="1" dirty="0">
              <a:solidFill>
                <a:schemeClr val="bg1"/>
              </a:solidFill>
            </a:endParaRPr>
          </a:p>
        </p:txBody>
      </p:sp>
      <p:sp>
        <p:nvSpPr>
          <p:cNvPr id="11" name="AutoShape 38"/>
          <p:cNvSpPr>
            <a:spLocks noChangeArrowheads="1"/>
          </p:cNvSpPr>
          <p:nvPr/>
        </p:nvSpPr>
        <p:spPr bwMode="blackWhite">
          <a:xfrm>
            <a:off x="1244791" y="4103226"/>
            <a:ext cx="2427441" cy="1141058"/>
          </a:xfrm>
          <a:prstGeom prst="wedgeRectCallout">
            <a:avLst>
              <a:gd name="adj1" fmla="val 148796"/>
              <a:gd name="adj2" fmla="val 1242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200" b="1" dirty="0" smtClean="0">
                <a:solidFill>
                  <a:schemeClr val="bg1"/>
                </a:solidFill>
              </a:rPr>
              <a:t>Construction employment troughed at 5.435 million in Jan. 2011, after a loss of 2.291 million jobs, a 29.7% plunge from the April 2006 peak</a:t>
            </a:r>
            <a:endParaRPr lang="en-US" sz="1200" b="1" dirty="0">
              <a:solidFill>
                <a:schemeClr val="bg1"/>
              </a:solidFill>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167</a:t>
            </a:fld>
            <a:endParaRPr lang="en-US"/>
          </a:p>
        </p:txBody>
      </p:sp>
      <p:sp>
        <p:nvSpPr>
          <p:cNvPr id="14" name="AutoShape 38"/>
          <p:cNvSpPr>
            <a:spLocks noChangeArrowheads="1"/>
          </p:cNvSpPr>
          <p:nvPr/>
        </p:nvSpPr>
        <p:spPr bwMode="blackWhite">
          <a:xfrm>
            <a:off x="1344868" y="1332272"/>
            <a:ext cx="1427828" cy="1027469"/>
          </a:xfrm>
          <a:prstGeom prst="wedgeRectCallout">
            <a:avLst>
              <a:gd name="adj1" fmla="val 89145"/>
              <a:gd name="adj2" fmla="val -501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Construction employment peaked at 7.726 million in April 2006</a:t>
            </a:r>
            <a:endParaRPr lang="en-US" sz="1400" b="1" dirty="0">
              <a:solidFill>
                <a:schemeClr val="bg1"/>
              </a:solidFill>
            </a:endParaRPr>
          </a:p>
        </p:txBody>
      </p:sp>
      <p:sp>
        <p:nvSpPr>
          <p:cNvPr id="15" name="Text Box 5"/>
          <p:cNvSpPr txBox="1">
            <a:spLocks noChangeArrowheads="1"/>
          </p:cNvSpPr>
          <p:nvPr/>
        </p:nvSpPr>
        <p:spPr bwMode="auto">
          <a:xfrm>
            <a:off x="298418" y="1018766"/>
            <a:ext cx="1255473" cy="307777"/>
          </a:xfrm>
          <a:prstGeom prst="rect">
            <a:avLst/>
          </a:prstGeom>
          <a:noFill/>
          <a:ln w="9525">
            <a:noFill/>
            <a:miter lim="800000"/>
            <a:headEnd/>
            <a:tailEnd/>
          </a:ln>
        </p:spPr>
        <p:txBody>
          <a:bodyPr wrap="none">
            <a:spAutoFit/>
          </a:bodyPr>
          <a:lstStyle/>
          <a:p>
            <a:pPr algn="ctr"/>
            <a:r>
              <a:rPr lang="en-US" sz="1400" b="1" dirty="0" smtClean="0">
                <a:solidFill>
                  <a:schemeClr val="accent1"/>
                </a:solidFill>
              </a:rPr>
              <a:t>(Thousands)</a:t>
            </a:r>
            <a:endParaRPr lang="en-US" sz="1400" b="1" dirty="0">
              <a:solidFill>
                <a:schemeClr val="accent1"/>
              </a:solidFill>
            </a:endParaRPr>
          </a:p>
        </p:txBody>
      </p:sp>
      <p:sp>
        <p:nvSpPr>
          <p:cNvPr id="16" name="AutoShape 38"/>
          <p:cNvSpPr>
            <a:spLocks noChangeArrowheads="1"/>
          </p:cNvSpPr>
          <p:nvPr/>
        </p:nvSpPr>
        <p:spPr bwMode="blackWhite">
          <a:xfrm>
            <a:off x="7138219" y="1145459"/>
            <a:ext cx="1769806" cy="1243780"/>
          </a:xfrm>
          <a:prstGeom prst="wedgeRectCallout">
            <a:avLst>
              <a:gd name="adj1" fmla="val 40421"/>
              <a:gd name="adj2" fmla="val 13688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200" b="1" dirty="0" smtClean="0">
                <a:solidFill>
                  <a:schemeClr val="bg1"/>
                </a:solidFill>
              </a:rPr>
              <a:t>Construction employment as of Sept. 2015 totaled 6.396 million, an increase of 961,000 jobs or 17.7% from the Jan. 2011 trough</a:t>
            </a:r>
            <a:endParaRPr lang="en-US" sz="1200" b="1" dirty="0">
              <a:solidFill>
                <a:schemeClr val="bg1"/>
              </a:solidFill>
            </a:endParaRPr>
          </a:p>
        </p:txBody>
      </p:sp>
      <p:sp>
        <p:nvSpPr>
          <p:cNvPr id="17" name="AutoShape 14"/>
          <p:cNvSpPr>
            <a:spLocks noChangeArrowheads="1"/>
          </p:cNvSpPr>
          <p:nvPr/>
        </p:nvSpPr>
        <p:spPr bwMode="blackWhite">
          <a:xfrm>
            <a:off x="5521968" y="2429410"/>
            <a:ext cx="2139746" cy="1539210"/>
          </a:xfrm>
          <a:prstGeom prst="wedgeRectCallout">
            <a:avLst>
              <a:gd name="adj1" fmla="val 76721"/>
              <a:gd name="adj2" fmla="val 29160"/>
            </a:avLst>
          </a:prstGeom>
          <a:solidFill>
            <a:srgbClr val="FFC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Gap between pre-recession construction peak and today: 1.33 million jobs</a:t>
            </a:r>
            <a:endParaRPr lang="en-US" b="1" dirty="0">
              <a:solidFill>
                <a:schemeClr val="bg1"/>
              </a:solidFill>
            </a:endParaRPr>
          </a:p>
        </p:txBody>
      </p:sp>
    </p:spTree>
    <p:extLst>
      <p:ext uri="{BB962C8B-B14F-4D97-AF65-F5344CB8AC3E}">
        <p14:creationId xmlns:p14="http://schemas.microsoft.com/office/powerpoint/2010/main" val="192076125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17" presetClass="entr" presetSubtype="4"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ppt_x</p:attrName>
                                        </p:attrNameLst>
                                      </p:cBhvr>
                                      <p:tavLst>
                                        <p:tav tm="0">
                                          <p:val>
                                            <p:strVal val="#ppt_x"/>
                                          </p:val>
                                        </p:tav>
                                        <p:tav tm="100000">
                                          <p:val>
                                            <p:strVal val="#ppt_x"/>
                                          </p:val>
                                        </p:tav>
                                      </p:tavLst>
                                    </p:anim>
                                    <p:anim calcmode="lin" valueType="num">
                                      <p:cBhvr>
                                        <p:cTn id="12" dur="500" fill="hold"/>
                                        <p:tgtEl>
                                          <p:spTgt spid="10"/>
                                        </p:tgtEl>
                                        <p:attrNameLst>
                                          <p:attrName>ppt_y</p:attrName>
                                        </p:attrNameLst>
                                      </p:cBhvr>
                                      <p:tavLst>
                                        <p:tav tm="0">
                                          <p:val>
                                            <p:strVal val="#ppt_y+#ppt_h/2"/>
                                          </p:val>
                                        </p:tav>
                                        <p:tav tm="100000">
                                          <p:val>
                                            <p:strVal val="#ppt_y"/>
                                          </p:val>
                                        </p:tav>
                                      </p:tavLst>
                                    </p:anim>
                                    <p:anim calcmode="lin" valueType="num">
                                      <p:cBhvr>
                                        <p:cTn id="13" dur="500" fill="hold"/>
                                        <p:tgtEl>
                                          <p:spTgt spid="10"/>
                                        </p:tgtEl>
                                        <p:attrNameLst>
                                          <p:attrName>ppt_w</p:attrName>
                                        </p:attrNameLst>
                                      </p:cBhvr>
                                      <p:tavLst>
                                        <p:tav tm="0">
                                          <p:val>
                                            <p:strVal val="#ppt_w"/>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childTnLst>
                                </p:cTn>
                              </p:par>
                            </p:childTnLst>
                          </p:cTn>
                        </p:par>
                        <p:par>
                          <p:cTn id="15" fill="hold">
                            <p:stCondLst>
                              <p:cond delay="2500"/>
                            </p:stCondLst>
                            <p:childTnLst>
                              <p:par>
                                <p:cTn id="16" presetID="22" presetClass="entr" presetSubtype="8" fill="hold" grpId="0" nodeType="afterEffect">
                                  <p:stCondLst>
                                    <p:cond delay="50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3500"/>
                            </p:stCondLst>
                            <p:childTnLst>
                              <p:par>
                                <p:cTn id="20" presetID="22" presetClass="entr" presetSubtype="8" fill="hold" grpId="0" nodeType="afterEffect">
                                  <p:stCondLst>
                                    <p:cond delay="50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par>
                          <p:cTn id="23" fill="hold">
                            <p:stCondLst>
                              <p:cond delay="4500"/>
                            </p:stCondLst>
                            <p:childTnLst>
                              <p:par>
                                <p:cTn id="24" presetID="22" presetClass="entr" presetSubtype="8" fill="hold" grpId="0" nodeType="afterEffect">
                                  <p:stCondLst>
                                    <p:cond delay="50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5500"/>
                            </p:stCondLst>
                            <p:childTnLst>
                              <p:par>
                                <p:cTn id="28" presetID="22" presetClass="entr" presetSubtype="2" fill="hold" grpId="0" nodeType="afterEffect">
                                  <p:stCondLst>
                                    <p:cond delay="1000"/>
                                  </p:stCondLst>
                                  <p:childTnLst>
                                    <p:set>
                                      <p:cBhvr>
                                        <p:cTn id="29" dur="1" fill="hold">
                                          <p:stCondLst>
                                            <p:cond delay="0"/>
                                          </p:stCondLst>
                                        </p:cTn>
                                        <p:tgtEl>
                                          <p:spTgt spid="17"/>
                                        </p:tgtEl>
                                        <p:attrNameLst>
                                          <p:attrName>style.visibility</p:attrName>
                                        </p:attrNameLst>
                                      </p:cBhvr>
                                      <p:to>
                                        <p:strVal val="visible"/>
                                      </p:to>
                                    </p:set>
                                    <p:animEffect transition="in" filter="wipe(right)">
                                      <p:cBhvr>
                                        <p:cTn id="3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4" grpId="0" animBg="1"/>
      <p:bldP spid="16" grpId="0" animBg="1"/>
      <p:bldP spid="17" grpId="0" animBg="1"/>
    </p:bldLst>
  </p:timing>
</p:sld>
</file>

<file path=ppt/slides/slide1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81025" y="2000251"/>
            <a:ext cx="7981950" cy="1804988"/>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ENERGY SECTOR: OIL &amp; GAS INDUSTRY FUTURE IS BRIGHT BUT VOLATILE</a:t>
            </a:r>
          </a:p>
        </p:txBody>
      </p:sp>
      <p:sp>
        <p:nvSpPr>
          <p:cNvPr id="130051"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0052"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768AB0DD-6747-40A0-AC06-7D6A13F73FFF}" type="slidenum">
              <a:rPr lang="en-US" sz="900">
                <a:solidFill>
                  <a:schemeClr val="bg1"/>
                </a:solidFill>
              </a:rPr>
              <a:pPr algn="r" eaLnBrk="0" hangingPunct="0">
                <a:lnSpc>
                  <a:spcPct val="85000"/>
                </a:lnSpc>
                <a:spcBef>
                  <a:spcPct val="20000"/>
                </a:spcBef>
              </a:pPr>
              <a:t>168</a:t>
            </a:fld>
            <a:endParaRPr lang="en-US" sz="900">
              <a:solidFill>
                <a:schemeClr val="bg1"/>
              </a:solidFill>
            </a:endParaRPr>
          </a:p>
        </p:txBody>
      </p:sp>
      <p:pic>
        <p:nvPicPr>
          <p:cNvPr id="130053"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412962" y="4086788"/>
            <a:ext cx="8257612" cy="1754326"/>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US Is Becoming an Energy Powerhouse but Fall in Prices Will Have Negative Impact</a:t>
            </a:r>
            <a:endParaRPr lang="en-US" sz="4000" b="1" i="1" dirty="0">
              <a:solidFill>
                <a:srgbClr val="FF0000"/>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168</a:t>
            </a:fld>
            <a:endParaRPr lang="en-US"/>
          </a:p>
        </p:txBody>
      </p:sp>
    </p:spTree>
    <p:extLst>
      <p:ext uri="{BB962C8B-B14F-4D97-AF65-F5344CB8AC3E}">
        <p14:creationId xmlns:p14="http://schemas.microsoft.com/office/powerpoint/2010/main" val="2291248159"/>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1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7292930" name="Object 2"/>
          <p:cNvGraphicFramePr>
            <a:graphicFrameLocks noChangeAspect="1"/>
          </p:cNvGraphicFramePr>
          <p:nvPr>
            <p:extLst>
              <p:ext uri="{D42A27DB-BD31-4B8C-83A1-F6EECF244321}">
                <p14:modId xmlns:p14="http://schemas.microsoft.com/office/powerpoint/2010/main" val="1740253655"/>
              </p:ext>
            </p:extLst>
          </p:nvPr>
        </p:nvGraphicFramePr>
        <p:xfrm>
          <a:off x="58738" y="1549400"/>
          <a:ext cx="8932862" cy="5451475"/>
        </p:xfrm>
        <a:graphic>
          <a:graphicData uri="http://schemas.openxmlformats.org/presentationml/2006/ole">
            <mc:AlternateContent xmlns:mc="http://schemas.openxmlformats.org/markup-compatibility/2006">
              <mc:Choice xmlns:v="urn:schemas-microsoft-com:vml" Requires="v">
                <p:oleObj spid="_x0000_s28409959" name="Chart" r:id="rId3" imgW="8201097" imgH="5381660" progId="MSGraph.Chart.8">
                  <p:embed followColorScheme="full"/>
                </p:oleObj>
              </mc:Choice>
              <mc:Fallback>
                <p:oleObj name="Chart" r:id="rId3" imgW="8201097" imgH="5381660" progId="MSGraph.Chart.8">
                  <p:embed followColorScheme="full"/>
                  <p:pic>
                    <p:nvPicPr>
                      <p:cNvPr id="0" name=""/>
                      <p:cNvPicPr>
                        <a:picLocks noChangeAspect="1" noChangeArrowheads="1"/>
                      </p:cNvPicPr>
                      <p:nvPr/>
                    </p:nvPicPr>
                    <p:blipFill>
                      <a:blip r:embed="rId4"/>
                      <a:srcRect/>
                      <a:stretch>
                        <a:fillRect/>
                      </a:stretch>
                    </p:blipFill>
                    <p:spPr bwMode="auto">
                      <a:xfrm>
                        <a:off x="58738" y="1549400"/>
                        <a:ext cx="8932862" cy="5451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92931" name="Rectangle 3"/>
          <p:cNvSpPr>
            <a:spLocks noGrp="1" noChangeArrowheads="1"/>
          </p:cNvSpPr>
          <p:nvPr>
            <p:ph type="title"/>
          </p:nvPr>
        </p:nvSpPr>
        <p:spPr>
          <a:xfrm>
            <a:off x="166688" y="0"/>
            <a:ext cx="7389812" cy="838200"/>
          </a:xfrm>
        </p:spPr>
        <p:txBody>
          <a:bodyPr/>
          <a:lstStyle/>
          <a:p>
            <a:r>
              <a:rPr lang="en-US" dirty="0" smtClean="0"/>
              <a:t>U.S. Crude Oil Production</a:t>
            </a:r>
            <a:r>
              <a:rPr lang="en-US" sz="3200" dirty="0" smtClean="0"/>
              <a:t>, 2005-2016P</a:t>
            </a:r>
            <a:endParaRPr lang="en-US" dirty="0" smtClean="0"/>
          </a:p>
        </p:txBody>
      </p:sp>
      <p:sp>
        <p:nvSpPr>
          <p:cNvPr id="37892" name="Text Box 4"/>
          <p:cNvSpPr txBox="1">
            <a:spLocks noChangeArrowheads="1"/>
          </p:cNvSpPr>
          <p:nvPr/>
        </p:nvSpPr>
        <p:spPr bwMode="auto">
          <a:xfrm>
            <a:off x="125628" y="6520248"/>
            <a:ext cx="8763000" cy="262252"/>
          </a:xfrm>
          <a:prstGeom prst="rect">
            <a:avLst/>
          </a:prstGeom>
          <a:noFill/>
          <a:ln w="9525">
            <a:noFill/>
            <a:miter lim="800000"/>
            <a:headEnd/>
            <a:tailEnd/>
          </a:ln>
        </p:spPr>
        <p:txBody>
          <a:bodyPr lIns="92075" tIns="46038" rIns="92075" bIns="46038">
            <a:spAutoFit/>
          </a:bodyPr>
          <a:lstStyle/>
          <a:p>
            <a:r>
              <a:rPr lang="en-US" sz="1100" dirty="0"/>
              <a:t>Source: Energy Information Administration</a:t>
            </a:r>
            <a:r>
              <a:rPr lang="en-US" sz="1100" dirty="0" smtClean="0"/>
              <a:t>,</a:t>
            </a:r>
            <a:r>
              <a:rPr lang="en-US" sz="1100" i="1" dirty="0" smtClean="0"/>
              <a:t> Short-Term </a:t>
            </a:r>
            <a:r>
              <a:rPr lang="en-US" sz="1100" i="1" dirty="0"/>
              <a:t>Energy </a:t>
            </a:r>
            <a:r>
              <a:rPr lang="en-US" sz="1100" i="1" dirty="0" smtClean="0"/>
              <a:t>Outlook </a:t>
            </a:r>
            <a:r>
              <a:rPr lang="en-US" sz="1100" dirty="0" smtClean="0"/>
              <a:t>(January 15, 2015) , </a:t>
            </a:r>
            <a:r>
              <a:rPr lang="en-US" sz="1100" dirty="0"/>
              <a:t>Insurance Information Institute.</a:t>
            </a:r>
          </a:p>
        </p:txBody>
      </p:sp>
      <p:sp>
        <p:nvSpPr>
          <p:cNvPr id="37894" name="Text Box 3"/>
          <p:cNvSpPr txBox="1">
            <a:spLocks noChangeArrowheads="1"/>
          </p:cNvSpPr>
          <p:nvPr/>
        </p:nvSpPr>
        <p:spPr bwMode="auto">
          <a:xfrm>
            <a:off x="166688" y="1179426"/>
            <a:ext cx="5259859" cy="369974"/>
          </a:xfrm>
          <a:prstGeom prst="rect">
            <a:avLst/>
          </a:prstGeom>
          <a:noFill/>
          <a:ln w="9525">
            <a:noFill/>
            <a:miter lim="800000"/>
            <a:headEnd/>
            <a:tailEnd/>
          </a:ln>
        </p:spPr>
        <p:txBody>
          <a:bodyPr wrap="square" lIns="92075" tIns="46038" rIns="92075" bIns="46038">
            <a:spAutoFit/>
          </a:bodyPr>
          <a:lstStyle/>
          <a:p>
            <a:r>
              <a:rPr lang="en-US" b="1" dirty="0" smtClean="0">
                <a:solidFill>
                  <a:srgbClr val="225A7A"/>
                </a:solidFill>
              </a:rPr>
              <a:t>Millions of Barrels per Day</a:t>
            </a:r>
            <a:endParaRPr lang="en-US" b="1" dirty="0">
              <a:solidFill>
                <a:srgbClr val="225A7A"/>
              </a:solidFill>
            </a:endParaRPr>
          </a:p>
        </p:txBody>
      </p:sp>
      <p:sp>
        <p:nvSpPr>
          <p:cNvPr id="7" name="AutoShape 13"/>
          <p:cNvSpPr>
            <a:spLocks noChangeArrowheads="1"/>
          </p:cNvSpPr>
          <p:nvPr/>
        </p:nvSpPr>
        <p:spPr bwMode="blackWhite">
          <a:xfrm>
            <a:off x="2214563" y="1684080"/>
            <a:ext cx="2915572" cy="1563330"/>
          </a:xfrm>
          <a:prstGeom prst="wedgeRectCallout">
            <a:avLst>
              <a:gd name="adj1" fmla="val 152194"/>
              <a:gd name="adj2" fmla="val -2579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Crude oil production in the U.S. is expected to increase by 90.6% from 2008 through 2016</a:t>
            </a:r>
            <a:r>
              <a:rPr lang="en-US" sz="1600" b="1" i="1" dirty="0" smtClean="0">
                <a:solidFill>
                  <a:schemeClr val="bg1"/>
                </a:solidFill>
              </a:rPr>
              <a:t>—and could overtake Saudi Arabia as the world’s largest oil producer</a:t>
            </a:r>
            <a:endParaRPr lang="en-US" sz="1600" b="1" i="1" dirty="0">
              <a:solidFill>
                <a:schemeClr val="bg1"/>
              </a:solidFill>
            </a:endParaRPr>
          </a:p>
        </p:txBody>
      </p:sp>
    </p:spTree>
    <p:extLst>
      <p:ext uri="{BB962C8B-B14F-4D97-AF65-F5344CB8AC3E}">
        <p14:creationId xmlns:p14="http://schemas.microsoft.com/office/powerpoint/2010/main" val="23544172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292931"/>
                                        </p:tgtEl>
                                        <p:attrNameLst>
                                          <p:attrName>style.visibility</p:attrName>
                                        </p:attrNameLst>
                                      </p:cBhvr>
                                      <p:to>
                                        <p:strVal val="visible"/>
                                      </p:to>
                                    </p:set>
                                    <p:anim calcmode="lin" valueType="num">
                                      <p:cBhvr additive="base">
                                        <p:cTn id="7" dur="500" fill="hold"/>
                                        <p:tgtEl>
                                          <p:spTgt spid="7292931"/>
                                        </p:tgtEl>
                                        <p:attrNameLst>
                                          <p:attrName>ppt_x</p:attrName>
                                        </p:attrNameLst>
                                      </p:cBhvr>
                                      <p:tavLst>
                                        <p:tav tm="0">
                                          <p:val>
                                            <p:strVal val="#ppt_x"/>
                                          </p:val>
                                        </p:tav>
                                        <p:tav tm="100000">
                                          <p:val>
                                            <p:strVal val="#ppt_x"/>
                                          </p:val>
                                        </p:tav>
                                      </p:tavLst>
                                    </p:anim>
                                    <p:anim calcmode="lin" valueType="num">
                                      <p:cBhvr additive="base">
                                        <p:cTn id="8" dur="500" fill="hold"/>
                                        <p:tgtEl>
                                          <p:spTgt spid="729293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7292930"/>
                                        </p:tgtEl>
                                        <p:attrNameLst>
                                          <p:attrName>style.visibility</p:attrName>
                                        </p:attrNameLst>
                                      </p:cBhvr>
                                      <p:to>
                                        <p:strVal val="visible"/>
                                      </p:to>
                                    </p:set>
                                    <p:animEffect transition="in" filter="wipe(left)">
                                      <p:cBhvr>
                                        <p:cTn id="13" dur="500"/>
                                        <p:tgtEl>
                                          <p:spTgt spid="7292930"/>
                                        </p:tgtEl>
                                      </p:cBhvr>
                                    </p:animEffect>
                                  </p:childTnLst>
                                </p:cTn>
                              </p:par>
                            </p:childTnLst>
                          </p:cTn>
                        </p:par>
                        <p:par>
                          <p:cTn id="14" fill="hold">
                            <p:stCondLst>
                              <p:cond delay="500"/>
                            </p:stCondLst>
                            <p:childTnLst>
                              <p:par>
                                <p:cTn id="15" presetID="22" presetClass="entr" presetSubtype="2" fill="hold" grpId="0" nodeType="afterEffect">
                                  <p:stCondLst>
                                    <p:cond delay="500"/>
                                  </p:stCondLst>
                                  <p:childTnLst>
                                    <p:set>
                                      <p:cBhvr>
                                        <p:cTn id="16" dur="1" fill="hold">
                                          <p:stCondLst>
                                            <p:cond delay="0"/>
                                          </p:stCondLst>
                                        </p:cTn>
                                        <p:tgtEl>
                                          <p:spTgt spid="7"/>
                                        </p:tgtEl>
                                        <p:attrNameLst>
                                          <p:attrName>style.visibility</p:attrName>
                                        </p:attrNameLst>
                                      </p:cBhvr>
                                      <p:to>
                                        <p:strVal val="visible"/>
                                      </p:to>
                                    </p:set>
                                    <p:animEffect transition="in" filter="wipe(righ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7292930" grpId="0" bld="series" animBg="0"/>
      <p:bldP spid="7292931" grpId="0" autoUpdateAnimBg="0"/>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51529" y="2231967"/>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INVESTMENTS: </a:t>
            </a:r>
            <a:br>
              <a:rPr lang="en-US" sz="3800" dirty="0" smtClean="0">
                <a:solidFill>
                  <a:schemeClr val="bg1"/>
                </a:solidFill>
              </a:rPr>
            </a:br>
            <a:r>
              <a:rPr lang="en-US" sz="3800" dirty="0" smtClean="0">
                <a:solidFill>
                  <a:schemeClr val="bg1"/>
                </a:solidFill>
              </a:rPr>
              <a:t>THE NEW REALITY</a:t>
            </a:r>
          </a:p>
        </p:txBody>
      </p:sp>
      <p:sp>
        <p:nvSpPr>
          <p:cNvPr id="14336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336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FAF68DA-B98E-484D-9896-A23C0EED5EBE}" type="slidenum">
              <a:rPr lang="en-US" sz="900">
                <a:solidFill>
                  <a:schemeClr val="bg1"/>
                </a:solidFill>
              </a:rPr>
              <a:pPr algn="r" eaLnBrk="0" hangingPunct="0">
                <a:lnSpc>
                  <a:spcPct val="85000"/>
                </a:lnSpc>
                <a:spcBef>
                  <a:spcPct val="20000"/>
                </a:spcBef>
              </a:pPr>
              <a:t>17</a:t>
            </a:fld>
            <a:endParaRPr lang="en-US" sz="900">
              <a:solidFill>
                <a:schemeClr val="bg1"/>
              </a:solidFill>
            </a:endParaRPr>
          </a:p>
        </p:txBody>
      </p:sp>
      <p:pic>
        <p:nvPicPr>
          <p:cNvPr id="143365"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339213" y="4005661"/>
            <a:ext cx="8450825" cy="2462213"/>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a:solidFill>
                  <a:srgbClr val="225A7A"/>
                </a:solidFill>
              </a:rPr>
              <a:t>Investment Performance is a Key Driver of </a:t>
            </a:r>
            <a:r>
              <a:rPr lang="en-US" sz="4000" b="1" dirty="0" smtClean="0">
                <a:solidFill>
                  <a:srgbClr val="225A7A"/>
                </a:solidFill>
              </a:rPr>
              <a:t>Profitability</a:t>
            </a:r>
          </a:p>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 </a:t>
            </a:r>
            <a:r>
              <a:rPr lang="en-US" sz="4000" b="1" i="1" dirty="0" smtClean="0">
                <a:solidFill>
                  <a:srgbClr val="225A7A"/>
                </a:solidFill>
              </a:rPr>
              <a:t>Depressed Yields Will Necessarily Influence Underwriting &amp; Pricing</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17</a:t>
            </a:fld>
            <a:endParaRPr lang="en-US"/>
          </a:p>
        </p:txBody>
      </p:sp>
    </p:spTree>
    <p:extLst>
      <p:ext uri="{BB962C8B-B14F-4D97-AF65-F5344CB8AC3E}">
        <p14:creationId xmlns:p14="http://schemas.microsoft.com/office/powerpoint/2010/main" val="3760082217"/>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17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7292930" name="Object 2"/>
          <p:cNvGraphicFramePr>
            <a:graphicFrameLocks noChangeAspect="1"/>
          </p:cNvGraphicFramePr>
          <p:nvPr>
            <p:extLst>
              <p:ext uri="{D42A27DB-BD31-4B8C-83A1-F6EECF244321}">
                <p14:modId xmlns:p14="http://schemas.microsoft.com/office/powerpoint/2010/main" val="1589759185"/>
              </p:ext>
            </p:extLst>
          </p:nvPr>
        </p:nvGraphicFramePr>
        <p:xfrm>
          <a:off x="58738" y="1549400"/>
          <a:ext cx="8932862" cy="5451475"/>
        </p:xfrm>
        <a:graphic>
          <a:graphicData uri="http://schemas.openxmlformats.org/presentationml/2006/ole">
            <mc:AlternateContent xmlns:mc="http://schemas.openxmlformats.org/markup-compatibility/2006">
              <mc:Choice xmlns:v="urn:schemas-microsoft-com:vml" Requires="v">
                <p:oleObj spid="_x0000_s28410983" name="Chart" r:id="rId3" imgW="8210667" imgH="5362540" progId="MSGraph.Chart.8">
                  <p:embed followColorScheme="full"/>
                </p:oleObj>
              </mc:Choice>
              <mc:Fallback>
                <p:oleObj name="Chart" r:id="rId3" imgW="8210667" imgH="5362540" progId="MSGraph.Chart.8">
                  <p:embed followColorScheme="full"/>
                  <p:pic>
                    <p:nvPicPr>
                      <p:cNvPr id="0" name=""/>
                      <p:cNvPicPr>
                        <a:picLocks noChangeAspect="1" noChangeArrowheads="1"/>
                      </p:cNvPicPr>
                      <p:nvPr/>
                    </p:nvPicPr>
                    <p:blipFill>
                      <a:blip r:embed="rId4"/>
                      <a:srcRect/>
                      <a:stretch>
                        <a:fillRect/>
                      </a:stretch>
                    </p:blipFill>
                    <p:spPr bwMode="auto">
                      <a:xfrm>
                        <a:off x="58738" y="1549400"/>
                        <a:ext cx="8932862" cy="5451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92931" name="Rectangle 3"/>
          <p:cNvSpPr>
            <a:spLocks noGrp="1" noChangeArrowheads="1"/>
          </p:cNvSpPr>
          <p:nvPr>
            <p:ph type="title"/>
          </p:nvPr>
        </p:nvSpPr>
        <p:spPr>
          <a:xfrm>
            <a:off x="166688" y="0"/>
            <a:ext cx="7389812" cy="838200"/>
          </a:xfrm>
        </p:spPr>
        <p:txBody>
          <a:bodyPr/>
          <a:lstStyle/>
          <a:p>
            <a:r>
              <a:rPr lang="en-US" dirty="0" smtClean="0"/>
              <a:t>U.S. Natural Gas Production</a:t>
            </a:r>
            <a:r>
              <a:rPr lang="en-US" sz="3200" dirty="0" smtClean="0"/>
              <a:t>, 2000-2013</a:t>
            </a:r>
            <a:endParaRPr lang="en-US" dirty="0" smtClean="0"/>
          </a:p>
        </p:txBody>
      </p:sp>
      <p:sp>
        <p:nvSpPr>
          <p:cNvPr id="37892" name="Text Box 4"/>
          <p:cNvSpPr txBox="1">
            <a:spLocks noChangeArrowheads="1"/>
          </p:cNvSpPr>
          <p:nvPr/>
        </p:nvSpPr>
        <p:spPr bwMode="auto">
          <a:xfrm>
            <a:off x="76200" y="6553200"/>
            <a:ext cx="8763000" cy="262252"/>
          </a:xfrm>
          <a:prstGeom prst="rect">
            <a:avLst/>
          </a:prstGeom>
          <a:noFill/>
          <a:ln w="9525">
            <a:noFill/>
            <a:miter lim="800000"/>
            <a:headEnd/>
            <a:tailEnd/>
          </a:ln>
        </p:spPr>
        <p:txBody>
          <a:bodyPr lIns="92075" tIns="46038" rIns="92075" bIns="46038">
            <a:spAutoFit/>
          </a:bodyPr>
          <a:lstStyle/>
          <a:p>
            <a:r>
              <a:rPr lang="en-US" sz="1100" dirty="0"/>
              <a:t>Source: Energy Information Administration</a:t>
            </a:r>
            <a:r>
              <a:rPr lang="en-US" sz="1100" dirty="0" smtClean="0"/>
              <a:t>,</a:t>
            </a:r>
            <a:r>
              <a:rPr lang="en-US" sz="1100" i="1" dirty="0" smtClean="0"/>
              <a:t> Short-Term </a:t>
            </a:r>
            <a:r>
              <a:rPr lang="en-US" sz="1100" i="1" dirty="0"/>
              <a:t>Energy </a:t>
            </a:r>
            <a:r>
              <a:rPr lang="en-US" sz="1100" i="1" dirty="0" smtClean="0"/>
              <a:t>Outlook </a:t>
            </a:r>
            <a:r>
              <a:rPr lang="en-US" sz="1100" dirty="0" smtClean="0"/>
              <a:t>(April 8, 2014) , </a:t>
            </a:r>
            <a:r>
              <a:rPr lang="en-US" sz="1100" dirty="0"/>
              <a:t>Insurance Information Institute.</a:t>
            </a:r>
          </a:p>
        </p:txBody>
      </p:sp>
      <p:sp>
        <p:nvSpPr>
          <p:cNvPr id="37894" name="Text Box 3"/>
          <p:cNvSpPr txBox="1">
            <a:spLocks noChangeArrowheads="1"/>
          </p:cNvSpPr>
          <p:nvPr/>
        </p:nvSpPr>
        <p:spPr bwMode="auto">
          <a:xfrm>
            <a:off x="166688" y="1179426"/>
            <a:ext cx="5259859" cy="369974"/>
          </a:xfrm>
          <a:prstGeom prst="rect">
            <a:avLst/>
          </a:prstGeom>
          <a:noFill/>
          <a:ln w="9525">
            <a:noFill/>
            <a:miter lim="800000"/>
            <a:headEnd/>
            <a:tailEnd/>
          </a:ln>
        </p:spPr>
        <p:txBody>
          <a:bodyPr wrap="square" lIns="92075" tIns="46038" rIns="92075" bIns="46038">
            <a:spAutoFit/>
          </a:bodyPr>
          <a:lstStyle/>
          <a:p>
            <a:r>
              <a:rPr lang="en-US" b="1" dirty="0" smtClean="0">
                <a:solidFill>
                  <a:srgbClr val="225A7A"/>
                </a:solidFill>
              </a:rPr>
              <a:t>Trillions of Cubic Ft. per Year</a:t>
            </a:r>
            <a:endParaRPr lang="en-US" b="1" dirty="0">
              <a:solidFill>
                <a:srgbClr val="225A7A"/>
              </a:solidFill>
            </a:endParaRPr>
          </a:p>
        </p:txBody>
      </p:sp>
      <p:sp>
        <p:nvSpPr>
          <p:cNvPr id="7" name="AutoShape 13"/>
          <p:cNvSpPr>
            <a:spLocks noChangeArrowheads="1"/>
          </p:cNvSpPr>
          <p:nvPr/>
        </p:nvSpPr>
        <p:spPr bwMode="blackWhite">
          <a:xfrm>
            <a:off x="3014664" y="4308388"/>
            <a:ext cx="4211304" cy="1471699"/>
          </a:xfrm>
          <a:prstGeom prst="wedgeRectCallout">
            <a:avLst>
              <a:gd name="adj1" fmla="val 79914"/>
              <a:gd name="adj2" fmla="val -1422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rPr>
              <a:t>The U.S. is already the world’s largest natural gas producer—recently overtaking Russia.  This is a potent driver of commercial insurance exposures</a:t>
            </a:r>
            <a:endParaRPr lang="en-US" sz="2000" b="1" i="1" dirty="0">
              <a:solidFill>
                <a:schemeClr val="bg1"/>
              </a:solidFill>
            </a:endParaRPr>
          </a:p>
        </p:txBody>
      </p:sp>
    </p:spTree>
    <p:extLst>
      <p:ext uri="{BB962C8B-B14F-4D97-AF65-F5344CB8AC3E}">
        <p14:creationId xmlns:p14="http://schemas.microsoft.com/office/powerpoint/2010/main" val="38660843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292931"/>
                                        </p:tgtEl>
                                        <p:attrNameLst>
                                          <p:attrName>style.visibility</p:attrName>
                                        </p:attrNameLst>
                                      </p:cBhvr>
                                      <p:to>
                                        <p:strVal val="visible"/>
                                      </p:to>
                                    </p:set>
                                    <p:anim calcmode="lin" valueType="num">
                                      <p:cBhvr additive="base">
                                        <p:cTn id="7" dur="500" fill="hold"/>
                                        <p:tgtEl>
                                          <p:spTgt spid="7292931"/>
                                        </p:tgtEl>
                                        <p:attrNameLst>
                                          <p:attrName>ppt_x</p:attrName>
                                        </p:attrNameLst>
                                      </p:cBhvr>
                                      <p:tavLst>
                                        <p:tav tm="0">
                                          <p:val>
                                            <p:strVal val="#ppt_x"/>
                                          </p:val>
                                        </p:tav>
                                        <p:tav tm="100000">
                                          <p:val>
                                            <p:strVal val="#ppt_x"/>
                                          </p:val>
                                        </p:tav>
                                      </p:tavLst>
                                    </p:anim>
                                    <p:anim calcmode="lin" valueType="num">
                                      <p:cBhvr additive="base">
                                        <p:cTn id="8" dur="500" fill="hold"/>
                                        <p:tgtEl>
                                          <p:spTgt spid="729293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7292930"/>
                                        </p:tgtEl>
                                        <p:attrNameLst>
                                          <p:attrName>style.visibility</p:attrName>
                                        </p:attrNameLst>
                                      </p:cBhvr>
                                      <p:to>
                                        <p:strVal val="visible"/>
                                      </p:to>
                                    </p:set>
                                    <p:animEffect transition="in" filter="wipe(left)">
                                      <p:cBhvr>
                                        <p:cTn id="13" dur="500"/>
                                        <p:tgtEl>
                                          <p:spTgt spid="7292930"/>
                                        </p:tgtEl>
                                      </p:cBhvr>
                                    </p:animEffect>
                                  </p:childTnLst>
                                </p:cTn>
                              </p:par>
                            </p:childTnLst>
                          </p:cTn>
                        </p:par>
                        <p:par>
                          <p:cTn id="14" fill="hold">
                            <p:stCondLst>
                              <p:cond delay="500"/>
                            </p:stCondLst>
                            <p:childTnLst>
                              <p:par>
                                <p:cTn id="15" presetID="22" presetClass="entr" presetSubtype="2" fill="hold" grpId="0" nodeType="afterEffect">
                                  <p:stCondLst>
                                    <p:cond delay="500"/>
                                  </p:stCondLst>
                                  <p:childTnLst>
                                    <p:set>
                                      <p:cBhvr>
                                        <p:cTn id="16" dur="1" fill="hold">
                                          <p:stCondLst>
                                            <p:cond delay="0"/>
                                          </p:stCondLst>
                                        </p:cTn>
                                        <p:tgtEl>
                                          <p:spTgt spid="7"/>
                                        </p:tgtEl>
                                        <p:attrNameLst>
                                          <p:attrName>style.visibility</p:attrName>
                                        </p:attrNameLst>
                                      </p:cBhvr>
                                      <p:to>
                                        <p:strVal val="visible"/>
                                      </p:to>
                                    </p:set>
                                    <p:animEffect transition="in" filter="wipe(righ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7292930" grpId="0" bld="series" animBg="0"/>
      <p:bldP spid="7292931" grpId="0" autoUpdateAnimBg="0"/>
      <p:bldP spid="7" grpId="0" animBg="1"/>
    </p:bld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latin typeface="Arial" charset="0"/>
                <a:cs typeface="Arial" charset="0"/>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latin typeface="Arial" charset="0"/>
                <a:cs typeface="Arial" charset="0"/>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2304D1B2-FCFB-47FF-9729-B56EB152D928}" type="slidenum">
              <a:rPr lang="en-US" sz="900">
                <a:solidFill>
                  <a:srgbClr val="000000"/>
                </a:solidFill>
                <a:latin typeface="Arial" charset="0"/>
                <a:cs typeface="Arial" charset="0"/>
              </a:rPr>
              <a:pPr algn="r" eaLnBrk="0" fontAlgn="base" hangingPunct="0">
                <a:lnSpc>
                  <a:spcPct val="85000"/>
                </a:lnSpc>
                <a:spcBef>
                  <a:spcPct val="20000"/>
                </a:spcBef>
                <a:spcAft>
                  <a:spcPct val="0"/>
                </a:spcAft>
              </a:pPr>
              <a:t>171</a:t>
            </a:fld>
            <a:endParaRPr lang="en-US" sz="900">
              <a:solidFill>
                <a:srgbClr val="000000"/>
              </a:solidFill>
              <a:latin typeface="Arial" charset="0"/>
              <a:cs typeface="Arial" charset="0"/>
            </a:endParaRPr>
          </a:p>
        </p:txBody>
      </p:sp>
      <p:sp>
        <p:nvSpPr>
          <p:cNvPr id="11270" name="Rectangle 7"/>
          <p:cNvSpPr>
            <a:spLocks noGrp="1" noChangeArrowheads="1"/>
          </p:cNvSpPr>
          <p:nvPr>
            <p:ph type="title" idx="4294967295"/>
          </p:nvPr>
        </p:nvSpPr>
        <p:spPr>
          <a:xfrm>
            <a:off x="450850" y="102933"/>
            <a:ext cx="7400925" cy="860425"/>
          </a:xfrm>
        </p:spPr>
        <p:txBody>
          <a:bodyPr/>
          <a:lstStyle/>
          <a:p>
            <a:r>
              <a:rPr lang="en-US" dirty="0" smtClean="0"/>
              <a:t>Employment in Oil &amp; Gas Extraction,</a:t>
            </a:r>
            <a:br>
              <a:rPr lang="en-US" dirty="0" smtClean="0"/>
            </a:br>
            <a:r>
              <a:rPr lang="en-US" dirty="0" smtClean="0"/>
              <a:t>Jan. 2010—Sept. 2015*</a:t>
            </a:r>
          </a:p>
        </p:txBody>
      </p:sp>
      <p:sp>
        <p:nvSpPr>
          <p:cNvPr id="11271" name="Text Box 5"/>
          <p:cNvSpPr txBox="1">
            <a:spLocks noChangeArrowheads="1"/>
          </p:cNvSpPr>
          <p:nvPr/>
        </p:nvSpPr>
        <p:spPr bwMode="auto">
          <a:xfrm>
            <a:off x="-58992" y="6463150"/>
            <a:ext cx="8724900" cy="468590"/>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*Seasonally </a:t>
            </a:r>
            <a:r>
              <a:rPr lang="en-US" sz="1100" dirty="0">
                <a:solidFill>
                  <a:srgbClr val="000000"/>
                </a:solidFill>
                <a:latin typeface="Arial" charset="0"/>
                <a:cs typeface="Arial" charset="0"/>
              </a:rPr>
              <a:t>adjusted</a:t>
            </a:r>
          </a:p>
          <a:p>
            <a:pPr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Sources</a:t>
            </a:r>
            <a:r>
              <a:rPr lang="en-US" sz="1100" dirty="0">
                <a:solidFill>
                  <a:srgbClr val="000000"/>
                </a:solidFill>
                <a:latin typeface="Arial" charset="0"/>
                <a:cs typeface="Arial" charset="0"/>
              </a:rPr>
              <a:t>: US Bureau of Labor </a:t>
            </a:r>
            <a:r>
              <a:rPr lang="en-US" sz="1100" dirty="0" smtClean="0">
                <a:solidFill>
                  <a:srgbClr val="000000"/>
                </a:solidFill>
                <a:latin typeface="Arial" charset="0"/>
                <a:cs typeface="Arial" charset="0"/>
              </a:rPr>
              <a:t>Statistics at </a:t>
            </a:r>
            <a:r>
              <a:rPr lang="en-US" sz="1100" dirty="0" smtClean="0">
                <a:solidFill>
                  <a:srgbClr val="000000"/>
                </a:solidFill>
                <a:latin typeface="Arial" charset="0"/>
                <a:cs typeface="Arial" charset="0"/>
                <a:hlinkClick r:id="rId3"/>
              </a:rPr>
              <a:t>http://data.bls.gov</a:t>
            </a:r>
            <a:r>
              <a:rPr lang="en-US" sz="1100" dirty="0" smtClean="0">
                <a:solidFill>
                  <a:srgbClr val="000000"/>
                </a:solidFill>
                <a:latin typeface="Arial" charset="0"/>
                <a:cs typeface="Arial" charset="0"/>
              </a:rPr>
              <a:t>; </a:t>
            </a:r>
            <a:r>
              <a:rPr lang="en-US" sz="1100" dirty="0">
                <a:solidFill>
                  <a:srgbClr val="000000"/>
                </a:solidFill>
                <a:latin typeface="Arial" charset="0"/>
                <a:cs typeface="Arial" charset="0"/>
              </a:rPr>
              <a:t>Insurance Information </a:t>
            </a:r>
            <a:r>
              <a:rPr lang="en-US" sz="1100" dirty="0" smtClean="0">
                <a:solidFill>
                  <a:srgbClr val="000000"/>
                </a:solidFill>
                <a:latin typeface="Arial" charset="0"/>
                <a:cs typeface="Arial" charset="0"/>
              </a:rPr>
              <a:t>Institute.</a:t>
            </a:r>
            <a:endParaRPr lang="en-US" sz="1100" dirty="0">
              <a:solidFill>
                <a:srgbClr val="000000"/>
              </a:solidFill>
              <a:latin typeface="Arial" charset="0"/>
              <a:cs typeface="Arial" charset="0"/>
            </a:endParaRPr>
          </a:p>
        </p:txBody>
      </p:sp>
      <p:graphicFrame>
        <p:nvGraphicFramePr>
          <p:cNvPr id="2" name="Object 8"/>
          <p:cNvGraphicFramePr>
            <a:graphicFrameLocks noChangeAspect="1"/>
          </p:cNvGraphicFramePr>
          <p:nvPr>
            <p:extLst>
              <p:ext uri="{D42A27DB-BD31-4B8C-83A1-F6EECF244321}">
                <p14:modId xmlns:p14="http://schemas.microsoft.com/office/powerpoint/2010/main" val="1513441964"/>
              </p:ext>
            </p:extLst>
          </p:nvPr>
        </p:nvGraphicFramePr>
        <p:xfrm>
          <a:off x="272026" y="1742145"/>
          <a:ext cx="8398899" cy="4737100"/>
        </p:xfrm>
        <a:graphic>
          <a:graphicData uri="http://schemas.openxmlformats.org/drawingml/2006/chart">
            <c:chart xmlns:c="http://schemas.openxmlformats.org/drawingml/2006/chart" xmlns:r="http://schemas.openxmlformats.org/officeDocument/2006/relationships" r:id="rId4"/>
          </a:graphicData>
        </a:graphic>
      </p:graphicFrame>
      <p:sp>
        <p:nvSpPr>
          <p:cNvPr id="8" name="AutoShape 7"/>
          <p:cNvSpPr>
            <a:spLocks noChangeArrowheads="1"/>
          </p:cNvSpPr>
          <p:nvPr/>
        </p:nvSpPr>
        <p:spPr bwMode="blackWhite">
          <a:xfrm>
            <a:off x="1188864" y="1245583"/>
            <a:ext cx="2736748" cy="1471420"/>
          </a:xfrm>
          <a:prstGeom prst="wedgeRectCallout">
            <a:avLst>
              <a:gd name="adj1" fmla="val 31955"/>
              <a:gd name="adj2" fmla="val 35077"/>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defRPr/>
            </a:pPr>
            <a:r>
              <a:rPr lang="en-US" b="1" dirty="0" smtClean="0">
                <a:solidFill>
                  <a:srgbClr val="FFFFFF"/>
                </a:solidFill>
                <a:latin typeface="Arial" charset="0"/>
                <a:cs typeface="Arial" charset="0"/>
              </a:rPr>
              <a:t>Oil and gas extraction employment was up 28.8% </a:t>
            </a:r>
            <a:r>
              <a:rPr lang="en-US" b="1" dirty="0" smtClean="0">
                <a:solidFill>
                  <a:srgbClr val="FFFFFF"/>
                </a:solidFill>
              </a:rPr>
              <a:t>by Oct.</a:t>
            </a:r>
            <a:r>
              <a:rPr lang="en-US" b="1" dirty="0" smtClean="0">
                <a:solidFill>
                  <a:srgbClr val="FFFFFF"/>
                </a:solidFill>
                <a:latin typeface="Arial" charset="0"/>
                <a:cs typeface="Arial" charset="0"/>
              </a:rPr>
              <a:t> 2014 but falling energy prices have taken their toll</a:t>
            </a:r>
            <a:endParaRPr lang="en-US" b="1" dirty="0">
              <a:solidFill>
                <a:srgbClr val="FFFFFF"/>
              </a:solidFill>
              <a:latin typeface="Arial" pitchFamily="34" charset="0"/>
              <a:cs typeface="Arial" charset="0"/>
            </a:endParaRPr>
          </a:p>
        </p:txBody>
      </p:sp>
      <p:sp>
        <p:nvSpPr>
          <p:cNvPr id="9" name="Rectangle 7"/>
          <p:cNvSpPr>
            <a:spLocks noChangeArrowheads="1"/>
          </p:cNvSpPr>
          <p:nvPr/>
        </p:nvSpPr>
        <p:spPr bwMode="black">
          <a:xfrm>
            <a:off x="275305" y="1292881"/>
            <a:ext cx="805526" cy="221599"/>
          </a:xfrm>
          <a:prstGeom prst="rect">
            <a:avLst/>
          </a:prstGeom>
          <a:noFill/>
          <a:ln w="9525" algn="ctr">
            <a:noFill/>
            <a:miter lim="800000"/>
            <a:headEnd/>
            <a:tailEnd/>
          </a:ln>
        </p:spPr>
        <p:txBody>
          <a:bodyPr wrap="square"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latin typeface="Arial" charset="0"/>
                <a:cs typeface="Arial" charset="0"/>
              </a:rPr>
              <a:t>(000)</a:t>
            </a:r>
            <a:endParaRPr lang="en-US" sz="1600" b="1" dirty="0">
              <a:solidFill>
                <a:srgbClr val="225A7A"/>
              </a:solidFill>
              <a:latin typeface="Arial" charset="0"/>
              <a:cs typeface="Arial" charset="0"/>
            </a:endParaRPr>
          </a:p>
        </p:txBody>
      </p:sp>
      <p:sp>
        <p:nvSpPr>
          <p:cNvPr id="11" name="AutoShape 7"/>
          <p:cNvSpPr>
            <a:spLocks noChangeArrowheads="1"/>
          </p:cNvSpPr>
          <p:nvPr/>
        </p:nvSpPr>
        <p:spPr bwMode="blackWhite">
          <a:xfrm>
            <a:off x="5246671" y="3416618"/>
            <a:ext cx="2859036" cy="966195"/>
          </a:xfrm>
          <a:prstGeom prst="wedgeRectCallout">
            <a:avLst>
              <a:gd name="adj1" fmla="val 63683"/>
              <a:gd name="adj2" fmla="val -8732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Em</a:t>
            </a:r>
            <a:r>
              <a:rPr lang="en-US" sz="1600" b="1" dirty="0" smtClean="0">
                <a:solidFill>
                  <a:srgbClr val="FFFFFF"/>
                </a:solidFill>
                <a:latin typeface="Arial" charset="0"/>
                <a:cs typeface="Arial" charset="0"/>
              </a:rPr>
              <a:t>ployment in the O&amp;G segment is down 5.2% since its Oct. 2014 peak</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292261021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1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81025" y="2335213"/>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MANUFACTURING SECTOR OVERVIEW &amp; OUTLOOK</a:t>
            </a:r>
          </a:p>
        </p:txBody>
      </p:sp>
      <p:sp>
        <p:nvSpPr>
          <p:cNvPr id="130051"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0052"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768AB0DD-6747-40A0-AC06-7D6A13F73FFF}" type="slidenum">
              <a:rPr lang="en-US" sz="900">
                <a:solidFill>
                  <a:schemeClr val="bg1"/>
                </a:solidFill>
              </a:rPr>
              <a:pPr algn="r" eaLnBrk="0" hangingPunct="0">
                <a:lnSpc>
                  <a:spcPct val="85000"/>
                </a:lnSpc>
                <a:spcBef>
                  <a:spcPct val="20000"/>
                </a:spcBef>
              </a:pPr>
              <a:t>172</a:t>
            </a:fld>
            <a:endParaRPr lang="en-US" sz="900">
              <a:solidFill>
                <a:schemeClr val="bg1"/>
              </a:solidFill>
            </a:endParaRPr>
          </a:p>
        </p:txBody>
      </p:sp>
      <p:pic>
        <p:nvPicPr>
          <p:cNvPr id="130053"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243191" y="4086788"/>
            <a:ext cx="8427383" cy="2308324"/>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The U.S. Was Experiencing a Mini Manufacturing Renaissance but Headwinds from Weak Export Markets and Strong Dollar Hurt</a:t>
            </a:r>
            <a:endParaRPr lang="en-US" sz="40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172</a:t>
            </a:fld>
            <a:endParaRPr lang="en-US"/>
          </a:p>
        </p:txBody>
      </p:sp>
    </p:spTree>
    <p:extLst>
      <p:ext uri="{BB962C8B-B14F-4D97-AF65-F5344CB8AC3E}">
        <p14:creationId xmlns:p14="http://schemas.microsoft.com/office/powerpoint/2010/main" val="2226641735"/>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1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74754" name="Object 3"/>
          <p:cNvGraphicFramePr>
            <a:graphicFrameLocks noGrp="1"/>
          </p:cNvGraphicFramePr>
          <p:nvPr>
            <p:ph idx="4294967295"/>
            <p:extLst>
              <p:ext uri="{D42A27DB-BD31-4B8C-83A1-F6EECF244321}">
                <p14:modId xmlns:p14="http://schemas.microsoft.com/office/powerpoint/2010/main" val="3831284615"/>
              </p:ext>
            </p:extLst>
          </p:nvPr>
        </p:nvGraphicFramePr>
        <p:xfrm>
          <a:off x="227013" y="1397000"/>
          <a:ext cx="8526462" cy="4087813"/>
        </p:xfrm>
        <a:graphic>
          <a:graphicData uri="http://schemas.openxmlformats.org/presentationml/2006/ole">
            <mc:AlternateContent xmlns:mc="http://schemas.openxmlformats.org/markup-compatibility/2006">
              <mc:Choice xmlns:v="urn:schemas-microsoft-com:vml" Requires="v">
                <p:oleObj spid="_x0000_s28412007" name="Chart" r:id="rId4" imgW="5721502" imgH="2743200" progId="MSGraph.Chart.8">
                  <p:embed followColorScheme="full"/>
                </p:oleObj>
              </mc:Choice>
              <mc:Fallback>
                <p:oleObj name="Chart" r:id="rId4" imgW="5721502" imgH="2743200" progId="MSGraph.Chart.8">
                  <p:embed followColorScheme="full"/>
                  <p:pic>
                    <p:nvPicPr>
                      <p:cNvPr id="0" name=""/>
                      <p:cNvPicPr preferRelativeResize="0">
                        <a:picLocks noChangeArrowheads="1"/>
                      </p:cNvPicPr>
                      <p:nvPr/>
                    </p:nvPicPr>
                    <p:blipFill>
                      <a:blip r:embed="rId5"/>
                      <a:srcRect/>
                      <a:stretch>
                        <a:fillRect/>
                      </a:stretch>
                    </p:blipFill>
                    <p:spPr bwMode="gray">
                      <a:xfrm>
                        <a:off x="227013" y="1397000"/>
                        <a:ext cx="8526462" cy="4087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ISM Manufacturing Index</a:t>
            </a:r>
          </a:p>
          <a:p>
            <a:pPr defTabSz="114300" eaLnBrk="0" hangingPunct="0">
              <a:lnSpc>
                <a:spcPct val="90000"/>
              </a:lnSpc>
              <a:defRPr/>
            </a:pPr>
            <a:r>
              <a:rPr lang="en-US" sz="3000" b="1" i="1" kern="0" dirty="0" smtClean="0">
                <a:solidFill>
                  <a:srgbClr val="225A7A"/>
                </a:solidFill>
                <a:ea typeface="+mj-ea"/>
                <a:cs typeface="+mj-cs"/>
              </a:rPr>
              <a:t>(Values &gt; 50 Indicate Expansion)</a:t>
            </a:r>
            <a:endParaRPr lang="en-US" sz="3000" b="1" i="1" kern="0" dirty="0">
              <a:solidFill>
                <a:srgbClr val="225A7A"/>
              </a:solidFill>
              <a:ea typeface="+mj-ea"/>
              <a:cs typeface="+mj-cs"/>
            </a:endParaRPr>
          </a:p>
        </p:txBody>
      </p:sp>
      <p:sp>
        <p:nvSpPr>
          <p:cNvPr id="74756"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2010 </a:t>
            </a:r>
            <a:r>
              <a:rPr lang="en-US" sz="1600" b="1" dirty="0">
                <a:solidFill>
                  <a:srgbClr val="225A7A"/>
                </a:solidFill>
              </a:rPr>
              <a:t>through </a:t>
            </a:r>
            <a:r>
              <a:rPr lang="en-US" sz="1600" b="1" dirty="0" smtClean="0">
                <a:solidFill>
                  <a:srgbClr val="225A7A"/>
                </a:solidFill>
              </a:rPr>
              <a:t>April 2015</a:t>
            </a:r>
            <a:endParaRPr lang="en-US" sz="1600" b="1" dirty="0">
              <a:solidFill>
                <a:srgbClr val="225A7A"/>
              </a:solidFill>
            </a:endParaRPr>
          </a:p>
        </p:txBody>
      </p:sp>
      <p:sp>
        <p:nvSpPr>
          <p:cNvPr id="10" name="Rectangle 7"/>
          <p:cNvSpPr>
            <a:spLocks noChangeArrowheads="1"/>
          </p:cNvSpPr>
          <p:nvPr/>
        </p:nvSpPr>
        <p:spPr bwMode="blackWhite">
          <a:xfrm>
            <a:off x="545691" y="5562600"/>
            <a:ext cx="8065198"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manufacturing sector expanded for 62 of the 64 months from Jan. 2010 through Apr. 2015.  Pace of recovery has been uneven due to economic turbulence in the U.S., Europe and China and the high dollar.</a:t>
            </a:r>
            <a:endParaRPr lang="en-US" b="1" dirty="0">
              <a:solidFill>
                <a:srgbClr val="FFFFFF"/>
              </a:solidFill>
            </a:endParaRPr>
          </a:p>
        </p:txBody>
      </p:sp>
      <p:sp>
        <p:nvSpPr>
          <p:cNvPr id="74758" name="Rectangle 6"/>
          <p:cNvSpPr>
            <a:spLocks noChangeArrowheads="1"/>
          </p:cNvSpPr>
          <p:nvPr/>
        </p:nvSpPr>
        <p:spPr bwMode="auto">
          <a:xfrm>
            <a:off x="-201613" y="6615303"/>
            <a:ext cx="8727048" cy="28238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Institute for Supply Management at </a:t>
            </a:r>
            <a:r>
              <a:rPr lang="en-US" sz="1100" dirty="0" smtClean="0">
                <a:hlinkClick r:id="rId6"/>
              </a:rPr>
              <a:t>http://www.ism.ws/ismreport/mfgrob.cfm</a:t>
            </a:r>
            <a:r>
              <a:rPr lang="en-US" sz="1100" dirty="0" smtClean="0"/>
              <a:t>; </a:t>
            </a:r>
            <a:r>
              <a:rPr lang="en-US" sz="1100" dirty="0"/>
              <a:t>Insurance Information </a:t>
            </a:r>
            <a:r>
              <a:rPr lang="en-US" sz="1100" dirty="0" smtClean="0"/>
              <a:t>Institute.</a:t>
            </a:r>
            <a:endParaRPr lang="en-US" sz="1100" dirty="0"/>
          </a:p>
        </p:txBody>
      </p:sp>
      <p:sp>
        <p:nvSpPr>
          <p:cNvPr id="12" name="AutoShape 5"/>
          <p:cNvSpPr>
            <a:spLocks noChangeArrowheads="1"/>
          </p:cNvSpPr>
          <p:nvPr/>
        </p:nvSpPr>
        <p:spPr bwMode="blackWhite">
          <a:xfrm>
            <a:off x="4458494" y="4018892"/>
            <a:ext cx="2745466" cy="624546"/>
          </a:xfrm>
          <a:prstGeom prst="wedgeRectCallout">
            <a:avLst>
              <a:gd name="adj1" fmla="val 100592"/>
              <a:gd name="adj2" fmla="val -10028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Manufacturing continues to expand in 2015</a:t>
            </a:r>
            <a:endParaRPr lang="en-US" sz="1600" b="1" dirty="0">
              <a:solidFill>
                <a:schemeClr val="bg1"/>
              </a:solidFill>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173</a:t>
            </a:fld>
            <a:endParaRPr lang="en-US"/>
          </a:p>
        </p:txBody>
      </p:sp>
    </p:spTree>
    <p:extLst>
      <p:ext uri="{BB962C8B-B14F-4D97-AF65-F5344CB8AC3E}">
        <p14:creationId xmlns:p14="http://schemas.microsoft.com/office/powerpoint/2010/main" val="124108446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1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174</a:t>
            </a:fld>
            <a:endParaRPr lang="en-US" smtClean="0"/>
          </a:p>
        </p:txBody>
      </p:sp>
      <p:sp>
        <p:nvSpPr>
          <p:cNvPr id="66566" name="Rectangle 11"/>
          <p:cNvSpPr>
            <a:spLocks noGrp="1" noChangeArrowheads="1"/>
          </p:cNvSpPr>
          <p:nvPr>
            <p:ph type="title"/>
          </p:nvPr>
        </p:nvSpPr>
        <p:spPr/>
        <p:txBody>
          <a:bodyPr/>
          <a:lstStyle/>
          <a:p>
            <a:r>
              <a:rPr lang="en-US" dirty="0" smtClean="0"/>
              <a:t>Manufacturing Growth for Selected Sectors, 2015 vs. 2014*</a:t>
            </a:r>
          </a:p>
        </p:txBody>
      </p:sp>
      <p:graphicFrame>
        <p:nvGraphicFramePr>
          <p:cNvPr id="66562" name="Object 4"/>
          <p:cNvGraphicFramePr>
            <a:graphicFrameLocks noChangeAspect="1"/>
          </p:cNvGraphicFramePr>
          <p:nvPr>
            <p:extLst>
              <p:ext uri="{D42A27DB-BD31-4B8C-83A1-F6EECF244321}">
                <p14:modId xmlns:p14="http://schemas.microsoft.com/office/powerpoint/2010/main" val="1540118573"/>
              </p:ext>
            </p:extLst>
          </p:nvPr>
        </p:nvGraphicFramePr>
        <p:xfrm>
          <a:off x="39688" y="1638300"/>
          <a:ext cx="8867775" cy="3771900"/>
        </p:xfrm>
        <a:graphic>
          <a:graphicData uri="http://schemas.openxmlformats.org/presentationml/2006/ole">
            <mc:AlternateContent xmlns:mc="http://schemas.openxmlformats.org/markup-compatibility/2006">
              <mc:Choice xmlns:v="urn:schemas-microsoft-com:vml" Requires="v">
                <p:oleObj spid="_x0000_s28413031" name="Chart" r:id="rId4" imgW="5689461" imgH="2514600" progId="MSGraph.Chart.8">
                  <p:embed followColorScheme="full"/>
                </p:oleObj>
              </mc:Choice>
              <mc:Fallback>
                <p:oleObj name="Chart" r:id="rId4" imgW="5689461" imgH="2514600" progId="MSGraph.Chart.8">
                  <p:embed followColorScheme="full"/>
                  <p:pic>
                    <p:nvPicPr>
                      <p:cNvPr id="0" name=""/>
                      <p:cNvPicPr>
                        <a:picLocks noChangeAspect="1" noChangeArrowheads="1"/>
                      </p:cNvPicPr>
                      <p:nvPr/>
                    </p:nvPicPr>
                    <p:blipFill>
                      <a:blip r:embed="rId5"/>
                      <a:srcRect/>
                      <a:stretch>
                        <a:fillRect/>
                      </a:stretch>
                    </p:blipFill>
                    <p:spPr bwMode="gray">
                      <a:xfrm>
                        <a:off x="39688" y="1638300"/>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206477" y="5268429"/>
            <a:ext cx="8760542" cy="113339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Manufacturing Is Expanding in Many Sectors But Declining Energy Prices Are Dragging Down Industry Figures.  Continued </a:t>
            </a:r>
            <a:r>
              <a:rPr lang="en-US" b="1" dirty="0" err="1" smtClean="0">
                <a:solidFill>
                  <a:srgbClr val="FFFFFF"/>
                </a:solidFill>
              </a:rPr>
              <a:t>Gortwh</a:t>
            </a:r>
            <a:r>
              <a:rPr lang="en-US" b="1" dirty="0" smtClean="0">
                <a:solidFill>
                  <a:srgbClr val="FFFFFF"/>
                </a:solidFill>
              </a:rPr>
              <a:t> Across a Number of Sectors that Will Contribute to Growth in Insurable Exposures Including: WC, Commercial Property, Commercial Auto and Many Liability Coverages</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1120223" y="3139633"/>
            <a:ext cx="2411972" cy="769233"/>
          </a:xfrm>
          <a:prstGeom prst="wedgeRectCallout">
            <a:avLst>
              <a:gd name="adj1" fmla="val -17756"/>
              <a:gd name="adj2" fmla="val -12280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Manufacturing of durable goods is stronger than nondurables in 2015</a:t>
            </a:r>
            <a:endParaRPr lang="en-US" sz="14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*Seasonally adjusted; Date are YTD comparing data through February 2015 to the same period in 2014.</a:t>
            </a:r>
            <a:r>
              <a:rPr lang="en-US" sz="1100" dirty="0"/>
              <a:t/>
            </a:r>
            <a:br>
              <a:rPr lang="en-US" sz="1100" dirty="0"/>
            </a:br>
            <a:r>
              <a:rPr lang="en-US" sz="1100" dirty="0"/>
              <a:t>Source: U.S. Census Bureau, </a:t>
            </a:r>
            <a:r>
              <a:rPr lang="en-US" sz="1100" i="1" dirty="0"/>
              <a:t>Full Report on Manufacturers’ Shipments, Inventories, and </a:t>
            </a:r>
            <a:r>
              <a:rPr lang="en-US" sz="1100" i="1" dirty="0" smtClean="0"/>
              <a:t>Orders, </a:t>
            </a:r>
            <a:r>
              <a:rPr lang="en-US" sz="1100" dirty="0" smtClean="0">
                <a:hlinkClick r:id="rId6"/>
              </a:rPr>
              <a:t>http://www.census.gov/manufacturing/m3/</a:t>
            </a:r>
            <a:r>
              <a:rPr lang="en-US" sz="1100" dirty="0" smtClean="0"/>
              <a:t> </a:t>
            </a:r>
            <a:endParaRPr lang="en-US" sz="1100" dirty="0"/>
          </a:p>
        </p:txBody>
      </p:sp>
      <p:sp>
        <p:nvSpPr>
          <p:cNvPr id="17" name="Rectangle 3"/>
          <p:cNvSpPr>
            <a:spLocks noChangeArrowheads="1"/>
          </p:cNvSpPr>
          <p:nvPr/>
        </p:nvSpPr>
        <p:spPr bwMode="black">
          <a:xfrm>
            <a:off x="739028" y="1464049"/>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Durables: +3.0%</a:t>
            </a:r>
            <a:endParaRPr lang="en-US" sz="2400" b="1" u="sng" dirty="0">
              <a:solidFill>
                <a:srgbClr val="225A7A"/>
              </a:solidFill>
            </a:endParaRPr>
          </a:p>
        </p:txBody>
      </p:sp>
      <p:sp>
        <p:nvSpPr>
          <p:cNvPr id="18" name="Rectangle 3"/>
          <p:cNvSpPr>
            <a:spLocks noChangeArrowheads="1"/>
          </p:cNvSpPr>
          <p:nvPr/>
        </p:nvSpPr>
        <p:spPr bwMode="black">
          <a:xfrm>
            <a:off x="4488296" y="1455084"/>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Non-Durables: -9.7%</a:t>
            </a:r>
            <a:endParaRPr lang="en-US" sz="2400" b="1" u="sng" dirty="0">
              <a:solidFill>
                <a:srgbClr val="225A7A"/>
              </a:solidFill>
            </a:endParaRPr>
          </a:p>
        </p:txBody>
      </p:sp>
      <p:sp>
        <p:nvSpPr>
          <p:cNvPr id="12" name="AutoShape 9"/>
          <p:cNvSpPr>
            <a:spLocks noChangeArrowheads="1"/>
          </p:cNvSpPr>
          <p:nvPr/>
        </p:nvSpPr>
        <p:spPr bwMode="blackWhite">
          <a:xfrm>
            <a:off x="4612729" y="3414713"/>
            <a:ext cx="1607099" cy="595427"/>
          </a:xfrm>
          <a:prstGeom prst="wedgeRectCallout">
            <a:avLst>
              <a:gd name="adj1" fmla="val 94209"/>
              <a:gd name="adj2" fmla="val -2228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Impact of falling energy prices</a:t>
            </a:r>
            <a:endParaRPr lang="en-US" sz="1400" b="1" dirty="0">
              <a:solidFill>
                <a:schemeClr val="bg1"/>
              </a:solidFill>
            </a:endParaRPr>
          </a:p>
        </p:txBody>
      </p:sp>
    </p:spTree>
    <p:extLst>
      <p:ext uri="{BB962C8B-B14F-4D97-AF65-F5344CB8AC3E}">
        <p14:creationId xmlns:p14="http://schemas.microsoft.com/office/powerpoint/2010/main" val="83757397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childTnLst>
                          </p:cTn>
                        </p:par>
                        <p:par>
                          <p:cTn id="13" fill="hold">
                            <p:stCondLst>
                              <p:cond delay="2000"/>
                            </p:stCondLst>
                            <p:childTnLst>
                              <p:par>
                                <p:cTn id="14" presetID="22" presetClass="entr" presetSubtype="2"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right)">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2" grpId="0" animBg="1"/>
    </p:bldLst>
  </p:timing>
</p:sld>
</file>

<file path=ppt/slides/slide1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p:txBody>
          <a:bodyPr/>
          <a:lstStyle/>
          <a:p>
            <a:pPr>
              <a:defRPr/>
            </a:pPr>
            <a:r>
              <a:rPr lang="en-US" smtClean="0"/>
              <a:t>12/01/09 - 9pm</a:t>
            </a:r>
          </a:p>
        </p:txBody>
      </p:sp>
      <p:sp>
        <p:nvSpPr>
          <p:cNvPr id="14341" name="Rectangle 110"/>
          <p:cNvSpPr>
            <a:spLocks noGrp="1" noChangeArrowheads="1"/>
          </p:cNvSpPr>
          <p:nvPr>
            <p:ph type="sldNum" sz="quarter" idx="12"/>
          </p:nvPr>
        </p:nvSpPr>
        <p:spPr/>
        <p:txBody>
          <a:bodyPr/>
          <a:lstStyle/>
          <a:p>
            <a:pPr>
              <a:defRPr/>
            </a:pPr>
            <a:fld id="{9E5D4AB7-0BC4-4316-806B-2997DBF9740D}" type="slidenum">
              <a:rPr lang="en-US" smtClean="0"/>
              <a:pPr>
                <a:defRPr/>
              </a:pPr>
              <a:t>175</a:t>
            </a:fld>
            <a:endParaRPr lang="en-US" smtClean="0"/>
          </a:p>
        </p:txBody>
      </p:sp>
      <p:graphicFrame>
        <p:nvGraphicFramePr>
          <p:cNvPr id="39938" name="Object 11"/>
          <p:cNvGraphicFramePr>
            <a:graphicFrameLocks noChangeAspect="1"/>
          </p:cNvGraphicFramePr>
          <p:nvPr>
            <p:extLst>
              <p:ext uri="{D42A27DB-BD31-4B8C-83A1-F6EECF244321}">
                <p14:modId xmlns:p14="http://schemas.microsoft.com/office/powerpoint/2010/main" val="1720535476"/>
              </p:ext>
            </p:extLst>
          </p:nvPr>
        </p:nvGraphicFramePr>
        <p:xfrm>
          <a:off x="327026" y="1266825"/>
          <a:ext cx="8359774" cy="4330700"/>
        </p:xfrm>
        <a:graphic>
          <a:graphicData uri="http://schemas.openxmlformats.org/presentationml/2006/ole">
            <mc:AlternateContent xmlns:mc="http://schemas.openxmlformats.org/markup-compatibility/2006">
              <mc:Choice xmlns:v="urn:schemas-microsoft-com:vml" Requires="v">
                <p:oleObj spid="_x0000_s28414056" name="Chart" r:id="rId4" imgW="7839082" imgH="3838402" progId="MSGraph.Chart.8">
                  <p:embed followColorScheme="full"/>
                </p:oleObj>
              </mc:Choice>
              <mc:Fallback>
                <p:oleObj name="Chart" r:id="rId4" imgW="7839082" imgH="3838402" progId="MSGraph.Chart.8">
                  <p:embed followColorScheme="full"/>
                  <p:pic>
                    <p:nvPicPr>
                      <p:cNvPr id="0" name=""/>
                      <p:cNvPicPr>
                        <a:picLocks noChangeAspect="1" noChangeArrowheads="1"/>
                      </p:cNvPicPr>
                      <p:nvPr/>
                    </p:nvPicPr>
                    <p:blipFill>
                      <a:blip r:embed="rId5"/>
                      <a:srcRect/>
                      <a:stretch>
                        <a:fillRect/>
                      </a:stretch>
                    </p:blipFill>
                    <p:spPr bwMode="gray">
                      <a:xfrm>
                        <a:off x="327026" y="1266825"/>
                        <a:ext cx="8359774" cy="4330700"/>
                      </a:xfrm>
                      <a:prstGeom prst="rect">
                        <a:avLst/>
                      </a:prstGeom>
                      <a:noFill/>
                      <a:extLst/>
                    </p:spPr>
                  </p:pic>
                </p:oleObj>
              </mc:Fallback>
            </mc:AlternateContent>
          </a:graphicData>
        </a:graphic>
      </p:graphicFrame>
      <p:sp>
        <p:nvSpPr>
          <p:cNvPr id="39942" name="Rectangle 2"/>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(Millions of Units)</a:t>
            </a:r>
          </a:p>
        </p:txBody>
      </p:sp>
      <p:sp>
        <p:nvSpPr>
          <p:cNvPr id="39943" name="Rectangle 3"/>
          <p:cNvSpPr>
            <a:spLocks noGrp="1" noChangeArrowheads="1"/>
          </p:cNvSpPr>
          <p:nvPr>
            <p:ph type="title"/>
          </p:nvPr>
        </p:nvSpPr>
        <p:spPr/>
        <p:txBody>
          <a:bodyPr/>
          <a:lstStyle/>
          <a:p>
            <a:r>
              <a:rPr lang="en-US" dirty="0" smtClean="0"/>
              <a:t>Auto/Light Truck Sales, 1999-2021F</a:t>
            </a:r>
          </a:p>
        </p:txBody>
      </p:sp>
      <p:sp>
        <p:nvSpPr>
          <p:cNvPr id="39944" name="Rectangle 5"/>
          <p:cNvSpPr>
            <a:spLocks noChangeArrowheads="1"/>
          </p:cNvSpPr>
          <p:nvPr/>
        </p:nvSpPr>
        <p:spPr bwMode="auto">
          <a:xfrm>
            <a:off x="0" y="6580188"/>
            <a:ext cx="8404225"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Department of Commerce; Blue Chip Economic Indicators </a:t>
            </a:r>
            <a:r>
              <a:rPr lang="en-US" sz="1100" dirty="0" smtClean="0"/>
              <a:t>(10/15); </a:t>
            </a:r>
            <a:r>
              <a:rPr lang="en-US" sz="1100" dirty="0"/>
              <a:t>Insurance Information Institute.</a:t>
            </a:r>
          </a:p>
        </p:txBody>
      </p:sp>
      <p:sp>
        <p:nvSpPr>
          <p:cNvPr id="2079751" name="AutoShape 7"/>
          <p:cNvSpPr>
            <a:spLocks noChangeArrowheads="1"/>
          </p:cNvSpPr>
          <p:nvPr/>
        </p:nvSpPr>
        <p:spPr bwMode="blackWhite">
          <a:xfrm>
            <a:off x="921297" y="3492727"/>
            <a:ext cx="2949575" cy="1356135"/>
          </a:xfrm>
          <a:prstGeom prst="wedgeRectCallout">
            <a:avLst>
              <a:gd name="adj1" fmla="val 62971"/>
              <a:gd name="adj2" fmla="val 4666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New auto/light truck sales fell to the lowest level since the late 1960s. Forecast for </a:t>
            </a:r>
            <a:r>
              <a:rPr lang="en-US" sz="1400" b="1" dirty="0" smtClean="0">
                <a:solidFill>
                  <a:schemeClr val="bg1"/>
                </a:solidFill>
              </a:rPr>
              <a:t>2014-15 </a:t>
            </a:r>
            <a:r>
              <a:rPr lang="en-US" sz="1400" b="1" dirty="0">
                <a:solidFill>
                  <a:schemeClr val="bg1"/>
                </a:solidFill>
              </a:rPr>
              <a:t>is </a:t>
            </a:r>
            <a:r>
              <a:rPr lang="en-US" sz="1400" b="1" dirty="0" smtClean="0">
                <a:solidFill>
                  <a:schemeClr val="bg1"/>
                </a:solidFill>
              </a:rPr>
              <a:t>still below </a:t>
            </a:r>
            <a:r>
              <a:rPr lang="en-US" sz="1400" b="1" dirty="0">
                <a:solidFill>
                  <a:schemeClr val="bg1"/>
                </a:solidFill>
              </a:rPr>
              <a:t>1999-2007 average of 17 million units, but a </a:t>
            </a:r>
            <a:r>
              <a:rPr lang="en-US" sz="1400" b="1" dirty="0" smtClean="0">
                <a:solidFill>
                  <a:schemeClr val="bg1"/>
                </a:solidFill>
              </a:rPr>
              <a:t>robust recovery </a:t>
            </a:r>
            <a:r>
              <a:rPr lang="en-US" sz="1400" b="1" dirty="0">
                <a:solidFill>
                  <a:schemeClr val="bg1"/>
                </a:solidFill>
              </a:rPr>
              <a:t>is </a:t>
            </a:r>
            <a:r>
              <a:rPr lang="en-US" sz="1400" b="1" dirty="0" smtClean="0">
                <a:solidFill>
                  <a:schemeClr val="bg1"/>
                </a:solidFill>
              </a:rPr>
              <a:t>well underway</a:t>
            </a:r>
            <a:r>
              <a:rPr lang="en-US" sz="1400" b="1" dirty="0">
                <a:solidFill>
                  <a:schemeClr val="bg1"/>
                </a:solidFill>
              </a:rPr>
              <a:t>.</a:t>
            </a:r>
          </a:p>
        </p:txBody>
      </p:sp>
      <p:sp>
        <p:nvSpPr>
          <p:cNvPr id="2079752" name="AutoShape 8"/>
          <p:cNvSpPr>
            <a:spLocks noChangeArrowheads="1"/>
          </p:cNvSpPr>
          <p:nvPr/>
        </p:nvSpPr>
        <p:spPr bwMode="blackWhite">
          <a:xfrm>
            <a:off x="3443533" y="1081665"/>
            <a:ext cx="2689710" cy="1042308"/>
          </a:xfrm>
          <a:prstGeom prst="wedgeRectCallout">
            <a:avLst>
              <a:gd name="adj1" fmla="val 46086"/>
              <a:gd name="adj2" fmla="val 6640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Job growth and improved credit market conditions will boost auto sales in </a:t>
            </a:r>
            <a:r>
              <a:rPr lang="en-US" sz="1600" b="1" dirty="0" smtClean="0">
                <a:solidFill>
                  <a:schemeClr val="bg1"/>
                </a:solidFill>
              </a:rPr>
              <a:t>2014 </a:t>
            </a:r>
            <a:r>
              <a:rPr lang="en-US" sz="1600" b="1" dirty="0">
                <a:solidFill>
                  <a:schemeClr val="bg1"/>
                </a:solidFill>
              </a:rPr>
              <a:t>and beyond</a:t>
            </a:r>
          </a:p>
        </p:txBody>
      </p:sp>
      <p:sp>
        <p:nvSpPr>
          <p:cNvPr id="11" name="AutoShape 7"/>
          <p:cNvSpPr>
            <a:spLocks noChangeArrowheads="1"/>
          </p:cNvSpPr>
          <p:nvPr/>
        </p:nvSpPr>
        <p:spPr bwMode="blackWhite">
          <a:xfrm>
            <a:off x="6352716" y="3626069"/>
            <a:ext cx="2580970" cy="1222793"/>
          </a:xfrm>
          <a:prstGeom prst="wedgeRectCallout">
            <a:avLst>
              <a:gd name="adj1" fmla="val -47072"/>
              <a:gd name="adj2" fmla="val -9961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Truck, SUV purchases by contractors are especially strong</a:t>
            </a:r>
            <a:endParaRPr lang="en-US" sz="2000" b="1" dirty="0">
              <a:solidFill>
                <a:srgbClr val="FFFFFF"/>
              </a:solidFill>
            </a:endParaRPr>
          </a:p>
        </p:txBody>
      </p:sp>
      <p:sp>
        <p:nvSpPr>
          <p:cNvPr id="12" name="Rectangle 6"/>
          <p:cNvSpPr>
            <a:spLocks noChangeArrowheads="1"/>
          </p:cNvSpPr>
          <p:nvPr/>
        </p:nvSpPr>
        <p:spPr bwMode="blackWhite">
          <a:xfrm>
            <a:off x="700576" y="5494338"/>
            <a:ext cx="8175625" cy="1036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FFFFFF"/>
                </a:solidFill>
                <a:latin typeface="Arial" charset="0"/>
                <a:cs typeface="Arial" charset="0"/>
              </a:rPr>
              <a:t>Yearly car/light truck sales will </a:t>
            </a:r>
            <a:r>
              <a:rPr lang="en-US" b="1" dirty="0" smtClean="0">
                <a:solidFill>
                  <a:srgbClr val="FFFFFF"/>
                </a:solidFill>
                <a:latin typeface="Arial" charset="0"/>
                <a:cs typeface="Arial" charset="0"/>
              </a:rPr>
              <a:t>likely continue at current levels, </a:t>
            </a:r>
            <a:r>
              <a:rPr lang="en-US" b="1" dirty="0">
                <a:solidFill>
                  <a:srgbClr val="FFFFFF"/>
                </a:solidFill>
                <a:latin typeface="Arial" charset="0"/>
                <a:cs typeface="Arial" charset="0"/>
              </a:rPr>
              <a:t>in part replacing cars that were held onto in 2008-12. New vehicles will generate more physical damage insurance coverage but will be more expensive to </a:t>
            </a:r>
            <a:r>
              <a:rPr lang="en-US" b="1" dirty="0" smtClean="0">
                <a:solidFill>
                  <a:srgbClr val="FFFFFF"/>
                </a:solidFill>
                <a:latin typeface="Arial" charset="0"/>
                <a:cs typeface="Arial" charset="0"/>
              </a:rPr>
              <a:t>repair. PP </a:t>
            </a:r>
            <a:r>
              <a:rPr lang="en-US" b="1" dirty="0">
                <a:solidFill>
                  <a:srgbClr val="FFFFFF"/>
                </a:solidFill>
                <a:latin typeface="Arial" charset="0"/>
                <a:cs typeface="Arial" charset="0"/>
              </a:rPr>
              <a:t>Auto premium might grow by </a:t>
            </a:r>
            <a:r>
              <a:rPr lang="en-US" b="1" dirty="0" smtClean="0">
                <a:solidFill>
                  <a:srgbClr val="FFFFFF"/>
                </a:solidFill>
                <a:latin typeface="Arial" charset="0"/>
                <a:cs typeface="Arial" charset="0"/>
              </a:rPr>
              <a:t>5% - 6</a:t>
            </a:r>
            <a:r>
              <a:rPr lang="en-US" b="1" dirty="0">
                <a:solidFill>
                  <a:srgbClr val="FFFFFF"/>
                </a:solidFill>
                <a:latin typeface="Arial" charset="0"/>
                <a:cs typeface="Arial" charset="0"/>
              </a:rPr>
              <a:t>%.</a:t>
            </a:r>
          </a:p>
        </p:txBody>
      </p:sp>
      <p:sp>
        <p:nvSpPr>
          <p:cNvPr id="13" name="AutoShape 8"/>
          <p:cNvSpPr>
            <a:spLocks noChangeArrowheads="1"/>
          </p:cNvSpPr>
          <p:nvPr/>
        </p:nvSpPr>
        <p:spPr bwMode="blackWhite">
          <a:xfrm>
            <a:off x="7138058" y="1090914"/>
            <a:ext cx="1795628" cy="719625"/>
          </a:xfrm>
          <a:prstGeom prst="wedgeRectCallout">
            <a:avLst>
              <a:gd name="adj1" fmla="val -71104"/>
              <a:gd name="adj2" fmla="val 5825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Sales have returned to pre-crisis levels</a:t>
            </a:r>
            <a:endParaRPr lang="en-US" sz="1600" b="1" dirty="0">
              <a:solidFill>
                <a:schemeClr val="bg1"/>
              </a:solidFill>
            </a:endParaRPr>
          </a:p>
        </p:txBody>
      </p:sp>
    </p:spTree>
    <p:extLst>
      <p:ext uri="{BB962C8B-B14F-4D97-AF65-F5344CB8AC3E}">
        <p14:creationId xmlns:p14="http://schemas.microsoft.com/office/powerpoint/2010/main" val="424593760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2079751"/>
                                        </p:tgtEl>
                                        <p:attrNameLst>
                                          <p:attrName>style.visibility</p:attrName>
                                        </p:attrNameLst>
                                      </p:cBhvr>
                                      <p:to>
                                        <p:strVal val="visible"/>
                                      </p:to>
                                    </p:set>
                                    <p:animEffect transition="in" filter="wipe(down)">
                                      <p:cBhvr>
                                        <p:cTn id="7" dur="500"/>
                                        <p:tgtEl>
                                          <p:spTgt spid="2079751"/>
                                        </p:tgtEl>
                                      </p:cBhvr>
                                    </p:animEffect>
                                  </p:childTnLst>
                                </p:cTn>
                              </p:par>
                            </p:childTnLst>
                          </p:cTn>
                        </p:par>
                        <p:par>
                          <p:cTn id="8" fill="hold">
                            <p:stCondLst>
                              <p:cond delay="1500"/>
                            </p:stCondLst>
                            <p:childTnLst>
                              <p:par>
                                <p:cTn id="9" presetID="22" presetClass="entr" presetSubtype="2" fill="hold" grpId="0" nodeType="afterEffect">
                                  <p:stCondLst>
                                    <p:cond delay="700"/>
                                  </p:stCondLst>
                                  <p:childTnLst>
                                    <p:set>
                                      <p:cBhvr>
                                        <p:cTn id="10" dur="1" fill="hold">
                                          <p:stCondLst>
                                            <p:cond delay="0"/>
                                          </p:stCondLst>
                                        </p:cTn>
                                        <p:tgtEl>
                                          <p:spTgt spid="2079752"/>
                                        </p:tgtEl>
                                        <p:attrNameLst>
                                          <p:attrName>style.visibility</p:attrName>
                                        </p:attrNameLst>
                                      </p:cBhvr>
                                      <p:to>
                                        <p:strVal val="visible"/>
                                      </p:to>
                                    </p:set>
                                    <p:animEffect transition="in" filter="wipe(right)">
                                      <p:cBhvr>
                                        <p:cTn id="11" dur="500"/>
                                        <p:tgtEl>
                                          <p:spTgt spid="2079752"/>
                                        </p:tgtEl>
                                      </p:cBhvr>
                                    </p:animEffect>
                                  </p:childTnLst>
                                </p:cTn>
                              </p:par>
                            </p:childTnLst>
                          </p:cTn>
                        </p:par>
                        <p:par>
                          <p:cTn id="12" fill="hold">
                            <p:stCondLst>
                              <p:cond delay="2700"/>
                            </p:stCondLst>
                            <p:childTnLst>
                              <p:par>
                                <p:cTn id="13" presetID="22" presetClass="entr" presetSubtype="4" fill="hold" grpId="0" nodeType="afterEffect">
                                  <p:stCondLst>
                                    <p:cond delay="70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par>
                          <p:cTn id="16" fill="hold">
                            <p:stCondLst>
                              <p:cond delay="3900"/>
                            </p:stCondLst>
                            <p:childTnLst>
                              <p:par>
                                <p:cTn id="17" presetID="23" presetClass="entr" presetSubtype="16" fill="hold" grpId="0" nodeType="afterEffect">
                                  <p:stCondLst>
                                    <p:cond delay="7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childTnLst>
                                </p:cTn>
                              </p:par>
                            </p:childTnLst>
                          </p:cTn>
                        </p:par>
                        <p:par>
                          <p:cTn id="21" fill="hold">
                            <p:stCondLst>
                              <p:cond delay="5100"/>
                            </p:stCondLst>
                            <p:childTnLst>
                              <p:par>
                                <p:cTn id="22" presetID="22" presetClass="entr" presetSubtype="2" fill="hold" grpId="0" nodeType="afterEffect">
                                  <p:stCondLst>
                                    <p:cond delay="700"/>
                                  </p:stCondLst>
                                  <p:childTnLst>
                                    <p:set>
                                      <p:cBhvr>
                                        <p:cTn id="23" dur="1" fill="hold">
                                          <p:stCondLst>
                                            <p:cond delay="0"/>
                                          </p:stCondLst>
                                        </p:cTn>
                                        <p:tgtEl>
                                          <p:spTgt spid="13"/>
                                        </p:tgtEl>
                                        <p:attrNameLst>
                                          <p:attrName>style.visibility</p:attrName>
                                        </p:attrNameLst>
                                      </p:cBhvr>
                                      <p:to>
                                        <p:strVal val="visible"/>
                                      </p:to>
                                    </p:set>
                                    <p:animEffect transition="in" filter="wipe(right)">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9751" grpId="0" animBg="1"/>
      <p:bldP spid="2079752" grpId="0" animBg="1"/>
      <p:bldP spid="11" grpId="0" animBg="1"/>
      <p:bldP spid="12" grpId="0" animBg="1"/>
      <p:bldP spid="13" grpId="0" animBg="1"/>
    </p:bld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20484"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20485"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360BACC6-EA7C-415D-9B9D-FADEB79FAE5F}" type="slidenum">
              <a:rPr lang="en-US" sz="900"/>
              <a:pPr algn="r" eaLnBrk="0" hangingPunct="0">
                <a:lnSpc>
                  <a:spcPct val="85000"/>
                </a:lnSpc>
                <a:spcBef>
                  <a:spcPct val="20000"/>
                </a:spcBef>
              </a:pPr>
              <a:t>176</a:t>
            </a:fld>
            <a:endParaRPr lang="en-US" sz="900"/>
          </a:p>
        </p:txBody>
      </p:sp>
      <p:sp>
        <p:nvSpPr>
          <p:cNvPr id="20486" name="Rectangle 7"/>
          <p:cNvSpPr>
            <a:spLocks noGrp="1" noChangeArrowheads="1"/>
          </p:cNvSpPr>
          <p:nvPr>
            <p:ph type="title" idx="4294967295"/>
          </p:nvPr>
        </p:nvSpPr>
        <p:spPr>
          <a:xfrm>
            <a:off x="450850" y="93663"/>
            <a:ext cx="7400925" cy="860425"/>
          </a:xfrm>
        </p:spPr>
        <p:txBody>
          <a:bodyPr/>
          <a:lstStyle/>
          <a:p>
            <a:r>
              <a:rPr lang="en-US" sz="3200" dirty="0" smtClean="0"/>
              <a:t>Manufacturing Employment,</a:t>
            </a:r>
            <a:br>
              <a:rPr lang="en-US" sz="3200" dirty="0" smtClean="0"/>
            </a:br>
            <a:r>
              <a:rPr lang="en-US" sz="3200" dirty="0" smtClean="0"/>
              <a:t>Jan. 2010—Sept. 2015</a:t>
            </a:r>
            <a:r>
              <a:rPr lang="en-US" dirty="0" smtClean="0"/>
              <a:t>*</a:t>
            </a:r>
          </a:p>
        </p:txBody>
      </p:sp>
      <p:graphicFrame>
        <p:nvGraphicFramePr>
          <p:cNvPr id="20482" name="Object 8"/>
          <p:cNvGraphicFramePr>
            <a:graphicFrameLocks noChangeAspect="1"/>
          </p:cNvGraphicFramePr>
          <p:nvPr>
            <p:extLst>
              <p:ext uri="{D42A27DB-BD31-4B8C-83A1-F6EECF244321}">
                <p14:modId xmlns:p14="http://schemas.microsoft.com/office/powerpoint/2010/main" val="2180325804"/>
              </p:ext>
            </p:extLst>
          </p:nvPr>
        </p:nvGraphicFramePr>
        <p:xfrm>
          <a:off x="360363" y="1252538"/>
          <a:ext cx="8501062" cy="4452937"/>
        </p:xfrm>
        <a:graphic>
          <a:graphicData uri="http://schemas.openxmlformats.org/presentationml/2006/ole">
            <mc:AlternateContent xmlns:mc="http://schemas.openxmlformats.org/markup-compatibility/2006">
              <mc:Choice xmlns:v="urn:schemas-microsoft-com:vml" Requires="v">
                <p:oleObj spid="_x0000_s28415079" name="Chart" r:id="rId4" imgW="8343822" imgH="4381639" progId="MSGraph.Chart.8">
                  <p:embed followColorScheme="full"/>
                </p:oleObj>
              </mc:Choice>
              <mc:Fallback>
                <p:oleObj name="Chart" r:id="rId4" imgW="8343822" imgH="4381639" progId="MSGraph.Chart.8">
                  <p:embed followColorScheme="full"/>
                  <p:pic>
                    <p:nvPicPr>
                      <p:cNvPr id="0" name=""/>
                      <p:cNvPicPr>
                        <a:picLocks noChangeAspect="1" noChangeArrowheads="1"/>
                      </p:cNvPicPr>
                      <p:nvPr/>
                    </p:nvPicPr>
                    <p:blipFill>
                      <a:blip r:embed="rId5"/>
                      <a:srcRect/>
                      <a:stretch>
                        <a:fillRect/>
                      </a:stretch>
                    </p:blipFill>
                    <p:spPr bwMode="gray">
                      <a:xfrm>
                        <a:off x="360363" y="1252538"/>
                        <a:ext cx="8501062" cy="4452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357188" y="5715000"/>
            <a:ext cx="8369300" cy="625475"/>
          </a:xfrm>
          <a:prstGeom prst="wedgeRectCallout">
            <a:avLst>
              <a:gd name="adj1" fmla="val 27963"/>
              <a:gd name="adj2" fmla="val 31949"/>
            </a:avLst>
          </a:prstGeom>
          <a:solidFill>
            <a:schemeClr val="accent2"/>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pPr>
            <a:r>
              <a:rPr lang="en-US" b="1" dirty="0">
                <a:solidFill>
                  <a:schemeClr val="bg1"/>
                </a:solidFill>
              </a:rPr>
              <a:t>Manufacturing employment </a:t>
            </a:r>
            <a:r>
              <a:rPr lang="en-US" b="1" dirty="0" smtClean="0">
                <a:solidFill>
                  <a:schemeClr val="bg1"/>
                </a:solidFill>
              </a:rPr>
              <a:t>has been </a:t>
            </a:r>
            <a:r>
              <a:rPr lang="en-US" b="1" dirty="0">
                <a:solidFill>
                  <a:schemeClr val="bg1"/>
                </a:solidFill>
              </a:rPr>
              <a:t>a surprising source of strength in the economy.  Employment </a:t>
            </a:r>
            <a:r>
              <a:rPr lang="en-US" b="1" dirty="0" smtClean="0">
                <a:solidFill>
                  <a:schemeClr val="bg1"/>
                </a:solidFill>
              </a:rPr>
              <a:t>was at </a:t>
            </a:r>
            <a:r>
              <a:rPr lang="en-US" b="1" dirty="0">
                <a:solidFill>
                  <a:schemeClr val="bg1"/>
                </a:solidFill>
              </a:rPr>
              <a:t>a multi-year </a:t>
            </a:r>
            <a:r>
              <a:rPr lang="en-US" b="1" dirty="0" smtClean="0">
                <a:solidFill>
                  <a:schemeClr val="bg1"/>
                </a:solidFill>
              </a:rPr>
              <a:t>high until recently.</a:t>
            </a:r>
            <a:endParaRPr lang="en-US" b="1" dirty="0">
              <a:solidFill>
                <a:schemeClr val="bg1"/>
              </a:solidFill>
            </a:endParaRPr>
          </a:p>
        </p:txBody>
      </p:sp>
      <p:sp>
        <p:nvSpPr>
          <p:cNvPr id="20488" name="Text Box 5"/>
          <p:cNvSpPr txBox="1">
            <a:spLocks noChangeArrowheads="1"/>
          </p:cNvSpPr>
          <p:nvPr/>
        </p:nvSpPr>
        <p:spPr bwMode="auto">
          <a:xfrm>
            <a:off x="-58738" y="6433859"/>
            <a:ext cx="8724901"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p>
          <a:p>
            <a:pPr eaLnBrk="0" hangingPunct="0">
              <a:lnSpc>
                <a:spcPct val="85000"/>
              </a:lnSpc>
              <a:spcBef>
                <a:spcPct val="25000"/>
              </a:spcBef>
              <a:buClr>
                <a:schemeClr val="accent2"/>
              </a:buClr>
              <a:buFont typeface="Wingdings" pitchFamily="2" charset="2"/>
              <a:buNone/>
            </a:pPr>
            <a:r>
              <a:rPr lang="en-US" sz="1100" dirty="0" smtClean="0"/>
              <a:t> Sources</a:t>
            </a:r>
            <a:r>
              <a:rPr lang="en-US" sz="1100" dirty="0"/>
              <a:t>: US Bureau of Labor Statistics at </a:t>
            </a:r>
            <a:r>
              <a:rPr lang="en-US" sz="1100" dirty="0">
                <a:hlinkClick r:id="rId6"/>
              </a:rPr>
              <a:t>http://data.bls.gov</a:t>
            </a:r>
            <a:r>
              <a:rPr lang="en-US" sz="1100" dirty="0"/>
              <a:t>; Insurance Information Institute.</a:t>
            </a:r>
          </a:p>
        </p:txBody>
      </p:sp>
      <p:sp>
        <p:nvSpPr>
          <p:cNvPr id="20489" name="Rectangle 7"/>
          <p:cNvSpPr>
            <a:spLocks noChangeArrowheads="1"/>
          </p:cNvSpPr>
          <p:nvPr/>
        </p:nvSpPr>
        <p:spPr bwMode="black">
          <a:xfrm>
            <a:off x="152400" y="1122363"/>
            <a:ext cx="1508125"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(Thousands)</a:t>
            </a:r>
          </a:p>
        </p:txBody>
      </p:sp>
      <p:sp>
        <p:nvSpPr>
          <p:cNvPr id="10" name="AutoShape 7"/>
          <p:cNvSpPr>
            <a:spLocks noChangeArrowheads="1"/>
          </p:cNvSpPr>
          <p:nvPr/>
        </p:nvSpPr>
        <p:spPr bwMode="blackWhite">
          <a:xfrm>
            <a:off x="1438275" y="1122363"/>
            <a:ext cx="4322715" cy="1347788"/>
          </a:xfrm>
          <a:prstGeom prst="wedgeRectCallout">
            <a:avLst>
              <a:gd name="adj1" fmla="val 40751"/>
              <a:gd name="adj2" fmla="val 830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a:solidFill>
                  <a:schemeClr val="bg1"/>
                </a:solidFill>
              </a:rPr>
              <a:t>Since Jan 2010, manufacturing employment is up </a:t>
            </a:r>
            <a:r>
              <a:rPr lang="en-US" b="1" dirty="0" smtClean="0">
                <a:solidFill>
                  <a:schemeClr val="bg1"/>
                </a:solidFill>
              </a:rPr>
              <a:t>(+858,000 </a:t>
            </a:r>
            <a:r>
              <a:rPr lang="en-US" b="1" dirty="0">
                <a:solidFill>
                  <a:schemeClr val="bg1"/>
                </a:solidFill>
              </a:rPr>
              <a:t>or </a:t>
            </a:r>
            <a:r>
              <a:rPr lang="en-US" b="1" dirty="0" smtClean="0">
                <a:solidFill>
                  <a:schemeClr val="bg1"/>
                </a:solidFill>
              </a:rPr>
              <a:t>+7.5%) but has slipped in recent months as economies abroad weaken, hurting exports of manufactured goods</a:t>
            </a:r>
            <a:endParaRPr lang="en-US" b="1" dirty="0">
              <a:solidFill>
                <a:schemeClr val="bg1"/>
              </a:solidFill>
              <a:latin typeface="Arial" pitchFamily="34" charset="0"/>
            </a:endParaRPr>
          </a:p>
        </p:txBody>
      </p:sp>
    </p:spTree>
    <p:extLst>
      <p:ext uri="{BB962C8B-B14F-4D97-AF65-F5344CB8AC3E}">
        <p14:creationId xmlns:p14="http://schemas.microsoft.com/office/powerpoint/2010/main" val="426045269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92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92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4CF365C-A4C7-4257-845A-69DF68F9C436}" type="slidenum">
              <a:rPr lang="en-US" sz="900"/>
              <a:pPr algn="r" eaLnBrk="0" hangingPunct="0">
                <a:lnSpc>
                  <a:spcPct val="85000"/>
                </a:lnSpc>
                <a:spcBef>
                  <a:spcPct val="20000"/>
                </a:spcBef>
              </a:pPr>
              <a:t>177</a:t>
            </a:fld>
            <a:endParaRPr lang="en-US" sz="900"/>
          </a:p>
        </p:txBody>
      </p:sp>
      <p:graphicFrame>
        <p:nvGraphicFramePr>
          <p:cNvPr id="9218" name="Object 3"/>
          <p:cNvGraphicFramePr>
            <a:graphicFrameLocks/>
          </p:cNvGraphicFramePr>
          <p:nvPr>
            <p:extLst>
              <p:ext uri="{D42A27DB-BD31-4B8C-83A1-F6EECF244321}">
                <p14:modId xmlns:p14="http://schemas.microsoft.com/office/powerpoint/2010/main" val="363572749"/>
              </p:ext>
            </p:extLst>
          </p:nvPr>
        </p:nvGraphicFramePr>
        <p:xfrm>
          <a:off x="336550" y="1047750"/>
          <a:ext cx="8597900" cy="4343400"/>
        </p:xfrm>
        <a:graphic>
          <a:graphicData uri="http://schemas.openxmlformats.org/presentationml/2006/ole">
            <mc:AlternateContent xmlns:mc="http://schemas.openxmlformats.org/markup-compatibility/2006">
              <mc:Choice xmlns:v="urn:schemas-microsoft-com:vml" Requires="v">
                <p:oleObj spid="_x0000_s28416103" name="Chart" r:id="rId4" imgW="8286815" imgH="4010060" progId="MSGraph.Chart.8">
                  <p:embed followColorScheme="full"/>
                </p:oleObj>
              </mc:Choice>
              <mc:Fallback>
                <p:oleObj name="Chart" r:id="rId4" imgW="8286815" imgH="4010060" progId="MSGraph.Chart.8">
                  <p:embed followColorScheme="full"/>
                  <p:pic>
                    <p:nvPicPr>
                      <p:cNvPr id="0" name=""/>
                      <p:cNvPicPr preferRelativeResize="0">
                        <a:picLocks noChangeArrowheads="1"/>
                      </p:cNvPicPr>
                      <p:nvPr/>
                    </p:nvPicPr>
                    <p:blipFill>
                      <a:blip r:embed="rId5"/>
                      <a:srcRect/>
                      <a:stretch>
                        <a:fillRect/>
                      </a:stretch>
                    </p:blipFill>
                    <p:spPr bwMode="auto">
                      <a:xfrm>
                        <a:off x="336550" y="1047750"/>
                        <a:ext cx="8597900"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9222" name="Rectangle 2"/>
          <p:cNvSpPr>
            <a:spLocks noGrp="1" noChangeArrowheads="1"/>
          </p:cNvSpPr>
          <p:nvPr>
            <p:ph type="title" idx="4294967295"/>
          </p:nvPr>
        </p:nvSpPr>
        <p:spPr>
          <a:xfrm>
            <a:off x="523875" y="131763"/>
            <a:ext cx="7219950" cy="860425"/>
          </a:xfrm>
        </p:spPr>
        <p:txBody>
          <a:bodyPr/>
          <a:lstStyle/>
          <a:p>
            <a:r>
              <a:rPr lang="en-US" dirty="0" smtClean="0"/>
              <a:t>Dollar Value* of Manufacturers’ Shipments </a:t>
            </a:r>
            <a:r>
              <a:rPr lang="en-US" sz="2000" dirty="0" smtClean="0"/>
              <a:t>Monthly, Jan. 1992—March 2015</a:t>
            </a:r>
          </a:p>
        </p:txBody>
      </p:sp>
      <p:sp>
        <p:nvSpPr>
          <p:cNvPr id="9223" name="Rectangle 4"/>
          <p:cNvSpPr>
            <a:spLocks noChangeArrowheads="1"/>
          </p:cNvSpPr>
          <p:nvPr/>
        </p:nvSpPr>
        <p:spPr bwMode="auto">
          <a:xfrm>
            <a:off x="-147638" y="6430963"/>
            <a:ext cx="9090026" cy="4270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 Seasonally adjusted; Data </a:t>
            </a:r>
            <a:r>
              <a:rPr lang="en-US" sz="1100" dirty="0"/>
              <a:t>published </a:t>
            </a:r>
            <a:r>
              <a:rPr lang="en-US" sz="1100" dirty="0" smtClean="0"/>
              <a:t>May </a:t>
            </a:r>
            <a:r>
              <a:rPr lang="en-US" sz="1100" dirty="0"/>
              <a:t>4</a:t>
            </a:r>
            <a:r>
              <a:rPr lang="en-US" sz="1100" dirty="0" smtClean="0"/>
              <a:t>, 2015.</a:t>
            </a:r>
            <a:r>
              <a:rPr lang="en-US" sz="1100" dirty="0"/>
              <a:t/>
            </a:r>
            <a:br>
              <a:rPr lang="en-US" sz="1100" dirty="0"/>
            </a:br>
            <a:r>
              <a:rPr lang="en-US" sz="1100" dirty="0"/>
              <a:t>Source: U.S. Census Bureau, </a:t>
            </a:r>
            <a:r>
              <a:rPr lang="en-US" sz="1100" i="1" dirty="0"/>
              <a:t>Full Report on Manufacturers’ Shipments, Inventories, and Orders, </a:t>
            </a:r>
            <a:r>
              <a:rPr lang="en-US" sz="1100" dirty="0">
                <a:hlinkClick r:id="rId6"/>
              </a:rPr>
              <a:t>http://www.census.gov/manufacturing/m3/</a:t>
            </a:r>
            <a:r>
              <a:rPr lang="en-US" sz="1100" dirty="0"/>
              <a:t> </a:t>
            </a:r>
          </a:p>
        </p:txBody>
      </p:sp>
      <p:sp>
        <p:nvSpPr>
          <p:cNvPr id="2129925" name="Rectangle 5"/>
          <p:cNvSpPr>
            <a:spLocks noChangeArrowheads="1"/>
          </p:cNvSpPr>
          <p:nvPr/>
        </p:nvSpPr>
        <p:spPr bwMode="blackWhite">
          <a:xfrm>
            <a:off x="44244" y="5367338"/>
            <a:ext cx="9026525" cy="100806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700" b="1" dirty="0">
                <a:solidFill>
                  <a:schemeClr val="bg1"/>
                </a:solidFill>
              </a:rPr>
              <a:t>Monthly shipments in </a:t>
            </a:r>
            <a:r>
              <a:rPr lang="en-US" sz="1700" b="1" dirty="0" smtClean="0">
                <a:solidFill>
                  <a:schemeClr val="bg1"/>
                </a:solidFill>
              </a:rPr>
              <a:t>March 2015 are similar to pre-crisis </a:t>
            </a:r>
            <a:r>
              <a:rPr lang="en-US" sz="1700" b="1" dirty="0">
                <a:solidFill>
                  <a:schemeClr val="bg1"/>
                </a:solidFill>
              </a:rPr>
              <a:t>(July 2008) </a:t>
            </a:r>
            <a:r>
              <a:rPr lang="en-US" sz="1700" b="1" dirty="0" smtClean="0">
                <a:solidFill>
                  <a:schemeClr val="bg1"/>
                </a:solidFill>
              </a:rPr>
              <a:t>peak but has declined in recent months due to the strong US dollar and weakness abroad. </a:t>
            </a:r>
            <a:r>
              <a:rPr lang="en-US" sz="1700" b="1" dirty="0">
                <a:solidFill>
                  <a:schemeClr val="bg1"/>
                </a:solidFill>
              </a:rPr>
              <a:t>Manufacturing is energy-intensive and growth leads to gains in many commercial exposures: WC, Commercial Auto, Marine, Property, and various Liability </a:t>
            </a:r>
            <a:r>
              <a:rPr lang="en-US" sz="1700" b="1" dirty="0" err="1">
                <a:solidFill>
                  <a:schemeClr val="bg1"/>
                </a:solidFill>
              </a:rPr>
              <a:t>Coverages</a:t>
            </a:r>
            <a:r>
              <a:rPr lang="en-US" sz="1700" b="1" dirty="0">
                <a:solidFill>
                  <a:schemeClr val="bg1"/>
                </a:solidFill>
              </a:rPr>
              <a:t>.</a:t>
            </a:r>
            <a:endParaRPr lang="en-US" sz="1700" b="1" dirty="0">
              <a:solidFill>
                <a:srgbClr val="FFFFFF"/>
              </a:solidFill>
            </a:endParaRPr>
          </a:p>
        </p:txBody>
      </p:sp>
      <p:sp>
        <p:nvSpPr>
          <p:cNvPr id="9225" name="Rectangle 8"/>
          <p:cNvSpPr>
            <a:spLocks noChangeArrowheads="1"/>
          </p:cNvSpPr>
          <p:nvPr/>
        </p:nvSpPr>
        <p:spPr bwMode="black">
          <a:xfrm>
            <a:off x="347663" y="111918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Millions</a:t>
            </a: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11B33BDB-253A-4F22-A4CE-99B94C858058}" type="slidenum">
              <a:rPr lang="en-US" smtClean="0"/>
              <a:pPr>
                <a:defRPr/>
              </a:pPr>
              <a:t>177</a:t>
            </a:fld>
            <a:endParaRPr lang="en-US"/>
          </a:p>
        </p:txBody>
      </p:sp>
      <p:sp>
        <p:nvSpPr>
          <p:cNvPr id="15" name="AutoShape 5"/>
          <p:cNvSpPr>
            <a:spLocks noChangeArrowheads="1"/>
          </p:cNvSpPr>
          <p:nvPr/>
        </p:nvSpPr>
        <p:spPr bwMode="blackWhite">
          <a:xfrm>
            <a:off x="2087418" y="1173163"/>
            <a:ext cx="3484707" cy="914400"/>
          </a:xfrm>
          <a:prstGeom prst="wedgeRectCallout">
            <a:avLst>
              <a:gd name="adj1" fmla="val 141942"/>
              <a:gd name="adj2" fmla="val -2184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The value of Manufacturing Shipments in </a:t>
            </a:r>
            <a:r>
              <a:rPr lang="en-US" sz="1600" b="1" dirty="0" smtClean="0">
                <a:solidFill>
                  <a:schemeClr val="bg1"/>
                </a:solidFill>
              </a:rPr>
              <a:t>March 2015 </a:t>
            </a:r>
            <a:r>
              <a:rPr lang="en-US" sz="1600" b="1" dirty="0">
                <a:solidFill>
                  <a:schemeClr val="bg1"/>
                </a:solidFill>
              </a:rPr>
              <a:t>was </a:t>
            </a:r>
            <a:r>
              <a:rPr lang="en-US" sz="1600" b="1" dirty="0" smtClean="0">
                <a:solidFill>
                  <a:schemeClr val="bg1"/>
                </a:solidFill>
              </a:rPr>
              <a:t>$482.2B—down 5.1% since the July 2014 record high of $508.1B</a:t>
            </a:r>
            <a:endParaRPr lang="en-US" sz="1600" b="1" dirty="0">
              <a:solidFill>
                <a:schemeClr val="bg1"/>
              </a:solidFill>
            </a:endParaRPr>
          </a:p>
        </p:txBody>
      </p:sp>
    </p:spTree>
    <p:extLst>
      <p:ext uri="{BB962C8B-B14F-4D97-AF65-F5344CB8AC3E}">
        <p14:creationId xmlns:p14="http://schemas.microsoft.com/office/powerpoint/2010/main" val="300577721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129925"/>
                                        </p:tgtEl>
                                        <p:attrNameLst>
                                          <p:attrName>style.visibility</p:attrName>
                                        </p:attrNameLst>
                                      </p:cBhvr>
                                      <p:to>
                                        <p:strVal val="visible"/>
                                      </p:to>
                                    </p:set>
                                    <p:anim calcmode="lin" valueType="num">
                                      <p:cBhvr>
                                        <p:cTn id="7" dur="500" fill="hold"/>
                                        <p:tgtEl>
                                          <p:spTgt spid="2129925"/>
                                        </p:tgtEl>
                                        <p:attrNameLst>
                                          <p:attrName>ppt_w</p:attrName>
                                        </p:attrNameLst>
                                      </p:cBhvr>
                                      <p:tavLst>
                                        <p:tav tm="0">
                                          <p:val>
                                            <p:fltVal val="0"/>
                                          </p:val>
                                        </p:tav>
                                        <p:tav tm="100000">
                                          <p:val>
                                            <p:strVal val="#ppt_w"/>
                                          </p:val>
                                        </p:tav>
                                      </p:tavLst>
                                    </p:anim>
                                    <p:anim calcmode="lin" valueType="num">
                                      <p:cBhvr>
                                        <p:cTn id="8" dur="500" fill="hold"/>
                                        <p:tgtEl>
                                          <p:spTgt spid="2129925"/>
                                        </p:tgtEl>
                                        <p:attrNameLst>
                                          <p:attrName>ppt_h</p:attrName>
                                        </p:attrNameLst>
                                      </p:cBhvr>
                                      <p:tavLst>
                                        <p:tav tm="0">
                                          <p:val>
                                            <p:fltVal val="0"/>
                                          </p:val>
                                        </p:tav>
                                        <p:tav tm="100000">
                                          <p:val>
                                            <p:strVal val="#ppt_h"/>
                                          </p:val>
                                        </p:tav>
                                      </p:tavLst>
                                    </p:anim>
                                    <p:animEffect transition="in" filter="fade">
                                      <p:cBhvr>
                                        <p:cTn id="9" dur="500"/>
                                        <p:tgtEl>
                                          <p:spTgt spid="2129925"/>
                                        </p:tgtEl>
                                      </p:cBhvr>
                                    </p:animEffect>
                                  </p:childTnLst>
                                </p:cTn>
                              </p:par>
                            </p:childTnLst>
                          </p:cTn>
                        </p:par>
                        <p:par>
                          <p:cTn id="10" fill="hold">
                            <p:stCondLst>
                              <p:cond delay="1200"/>
                            </p:stCondLst>
                            <p:childTnLst>
                              <p:par>
                                <p:cTn id="11" presetID="22" presetClass="entr" presetSubtype="2"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right)">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25" grpId="0" animBg="1"/>
      <p:bldP spid="15" grpId="0" animBg="1"/>
    </p:bldLst>
  </p:timing>
</p:sld>
</file>

<file path=ppt/slides/slide1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Chart 3"/>
          <p:cNvGraphicFramePr/>
          <p:nvPr>
            <p:extLst/>
          </p:nvPr>
        </p:nvGraphicFramePr>
        <p:xfrm>
          <a:off x="447675" y="1397000"/>
          <a:ext cx="8382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8195"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latin typeface="Arial" charset="0"/>
                <a:cs typeface="Arial" charset="0"/>
              </a:rPr>
              <a:t>12/01/09 - 9pm</a:t>
            </a:r>
          </a:p>
        </p:txBody>
      </p:sp>
      <p:sp>
        <p:nvSpPr>
          <p:cNvPr id="8196"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latin typeface="Arial" charset="0"/>
                <a:cs typeface="Arial" charset="0"/>
              </a:rPr>
              <a:t>eSlide – P6466 – The Financial Crisis and the Future of the P/C</a:t>
            </a:r>
          </a:p>
        </p:txBody>
      </p:sp>
      <p:sp>
        <p:nvSpPr>
          <p:cNvPr id="819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E524E1F3-4F6E-4FA8-9113-C51FC343ED7E}" type="slidenum">
              <a:rPr lang="en-US" sz="900">
                <a:solidFill>
                  <a:srgbClr val="000000"/>
                </a:solidFill>
                <a:latin typeface="Arial" charset="0"/>
                <a:cs typeface="Arial" charset="0"/>
              </a:rPr>
              <a:pPr algn="r" eaLnBrk="0" fontAlgn="base" hangingPunct="0">
                <a:lnSpc>
                  <a:spcPct val="85000"/>
                </a:lnSpc>
                <a:spcBef>
                  <a:spcPct val="20000"/>
                </a:spcBef>
                <a:spcAft>
                  <a:spcPct val="0"/>
                </a:spcAft>
              </a:pPr>
              <a:t>178</a:t>
            </a:fld>
            <a:endParaRPr lang="en-US" sz="900">
              <a:solidFill>
                <a:srgbClr val="000000"/>
              </a:solidFill>
              <a:latin typeface="Arial" charset="0"/>
              <a:cs typeface="Arial" charset="0"/>
            </a:endParaRPr>
          </a:p>
        </p:txBody>
      </p:sp>
      <p:sp>
        <p:nvSpPr>
          <p:cNvPr id="8198" name="Rectangle 7"/>
          <p:cNvSpPr>
            <a:spLocks noGrp="1" noChangeArrowheads="1"/>
          </p:cNvSpPr>
          <p:nvPr>
            <p:ph type="title" idx="4294967295"/>
          </p:nvPr>
        </p:nvSpPr>
        <p:spPr>
          <a:xfrm>
            <a:off x="565150" y="147638"/>
            <a:ext cx="7332854" cy="860425"/>
          </a:xfrm>
        </p:spPr>
        <p:txBody>
          <a:bodyPr/>
          <a:lstStyle/>
          <a:p>
            <a:r>
              <a:rPr lang="en-US" sz="2800" dirty="0" smtClean="0"/>
              <a:t>Index of Total Industrial Production:*</a:t>
            </a:r>
            <a:br>
              <a:rPr lang="en-US" sz="2800" dirty="0" smtClean="0"/>
            </a:br>
            <a:r>
              <a:rPr lang="en-US" sz="2800" dirty="0" smtClean="0"/>
              <a:t>A Near Peak as of December 2014</a:t>
            </a:r>
          </a:p>
        </p:txBody>
      </p:sp>
      <p:sp>
        <p:nvSpPr>
          <p:cNvPr id="8199" name="Text Box 5"/>
          <p:cNvSpPr txBox="1">
            <a:spLocks noChangeArrowheads="1"/>
          </p:cNvSpPr>
          <p:nvPr/>
        </p:nvSpPr>
        <p:spPr bwMode="auto">
          <a:xfrm>
            <a:off x="0" y="6284913"/>
            <a:ext cx="8724900" cy="612775"/>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*Monthly, seasonally adjusted, through </a:t>
            </a:r>
            <a:r>
              <a:rPr lang="en-US" sz="1100" dirty="0" smtClean="0">
                <a:solidFill>
                  <a:srgbClr val="000000"/>
                </a:solidFill>
                <a:latin typeface="Arial" charset="0"/>
                <a:cs typeface="Arial" charset="0"/>
              </a:rPr>
              <a:t>December 2014 </a:t>
            </a:r>
            <a:r>
              <a:rPr lang="en-US" sz="1100" dirty="0">
                <a:solidFill>
                  <a:srgbClr val="000000"/>
                </a:solidFill>
                <a:latin typeface="Arial" charset="0"/>
                <a:cs typeface="Arial" charset="0"/>
              </a:rPr>
              <a:t>(which is preliminary). Index based on year 2007 = 100</a:t>
            </a:r>
          </a:p>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Sources: Federal Reserve Board at </a:t>
            </a:r>
            <a:r>
              <a:rPr lang="en-US" sz="1100" dirty="0">
                <a:solidFill>
                  <a:srgbClr val="000000"/>
                </a:solidFill>
                <a:latin typeface="Arial" charset="0"/>
                <a:cs typeface="Arial" charset="0"/>
                <a:hlinkClick r:id="rId4"/>
              </a:rPr>
              <a:t>http://www.federalreserve.gov/releases/g17/ipdisk/ip_sa.txt</a:t>
            </a:r>
            <a:r>
              <a:rPr lang="en-US" sz="1100" dirty="0">
                <a:solidFill>
                  <a:srgbClr val="000000"/>
                </a:solidFill>
                <a:latin typeface="Arial" charset="0"/>
                <a:cs typeface="Arial" charset="0"/>
              </a:rPr>
              <a:t> .  </a:t>
            </a:r>
            <a:br>
              <a:rPr lang="en-US" sz="1100" dirty="0">
                <a:solidFill>
                  <a:srgbClr val="000000"/>
                </a:solidFill>
                <a:latin typeface="Arial" charset="0"/>
                <a:cs typeface="Arial" charset="0"/>
              </a:rPr>
            </a:br>
            <a:r>
              <a:rPr lang="en-US" sz="1100" dirty="0">
                <a:solidFill>
                  <a:srgbClr val="000000"/>
                </a:solidFill>
                <a:latin typeface="Arial" charset="0"/>
                <a:cs typeface="Arial" charset="0"/>
              </a:rPr>
              <a:t>National Bureau of Economic Research (recession dates); Insurance Information </a:t>
            </a:r>
            <a:r>
              <a:rPr lang="en-US" sz="1100" dirty="0" smtClean="0">
                <a:solidFill>
                  <a:srgbClr val="000000"/>
                </a:solidFill>
                <a:latin typeface="Arial" charset="0"/>
                <a:cs typeface="Arial" charset="0"/>
              </a:rPr>
              <a:t>Institute.</a:t>
            </a:r>
            <a:endParaRPr lang="en-US" sz="1100" dirty="0">
              <a:solidFill>
                <a:srgbClr val="000000"/>
              </a:solidFill>
              <a:latin typeface="Arial" charset="0"/>
              <a:cs typeface="Arial" charset="0"/>
            </a:endParaRPr>
          </a:p>
        </p:txBody>
      </p:sp>
      <p:sp>
        <p:nvSpPr>
          <p:cNvPr id="9" name="AutoShape 38"/>
          <p:cNvSpPr>
            <a:spLocks noChangeArrowheads="1"/>
          </p:cNvSpPr>
          <p:nvPr/>
        </p:nvSpPr>
        <p:spPr bwMode="blackWhite">
          <a:xfrm>
            <a:off x="4973933" y="3370263"/>
            <a:ext cx="1754305" cy="1052512"/>
          </a:xfrm>
          <a:prstGeom prst="wedgeRectCallout">
            <a:avLst>
              <a:gd name="adj1" fmla="val 32273"/>
              <a:gd name="adj2" fmla="val -16680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Peak at 100.82 in December 2007 (officially  the 1</a:t>
            </a:r>
            <a:r>
              <a:rPr lang="en-US" sz="1400" b="1" baseline="30000">
                <a:solidFill>
                  <a:srgbClr val="FFFFFF"/>
                </a:solidFill>
                <a:latin typeface="Arial" charset="0"/>
                <a:cs typeface="Arial" charset="0"/>
              </a:rPr>
              <a:t>st</a:t>
            </a:r>
            <a:r>
              <a:rPr lang="en-US" sz="1400" b="1">
                <a:solidFill>
                  <a:srgbClr val="FFFFFF"/>
                </a:solidFill>
                <a:latin typeface="Arial" charset="0"/>
                <a:cs typeface="Arial" charset="0"/>
              </a:rPr>
              <a:t> month of the Great Recession)</a:t>
            </a:r>
          </a:p>
        </p:txBody>
      </p:sp>
      <p:sp>
        <p:nvSpPr>
          <p:cNvPr id="8201" name="Rectangle 4"/>
          <p:cNvSpPr>
            <a:spLocks noChangeArrowheads="1"/>
          </p:cNvSpPr>
          <p:nvPr/>
        </p:nvSpPr>
        <p:spPr bwMode="blackWhite">
          <a:xfrm>
            <a:off x="357188" y="5516563"/>
            <a:ext cx="8472487" cy="7223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a:solidFill>
                  <a:srgbClr val="FFFFFF"/>
                </a:solidFill>
                <a:latin typeface="Arial" charset="0"/>
                <a:cs typeface="Arial" charset="0"/>
              </a:rPr>
              <a:t>Insurance exposures for industrial production will continue growing in </a:t>
            </a:r>
            <a:r>
              <a:rPr lang="en-US" sz="1600" b="1" dirty="0" smtClean="0">
                <a:solidFill>
                  <a:srgbClr val="FFFFFF"/>
                </a:solidFill>
                <a:latin typeface="Arial" charset="0"/>
                <a:cs typeface="Arial" charset="0"/>
              </a:rPr>
              <a:t>2015, </a:t>
            </a:r>
            <a:r>
              <a:rPr lang="en-US" sz="1600" b="1" dirty="0">
                <a:solidFill>
                  <a:srgbClr val="FFFFFF"/>
                </a:solidFill>
                <a:latin typeface="Arial" charset="0"/>
                <a:cs typeface="Arial" charset="0"/>
              </a:rPr>
              <a:t>and commercial insurance premium volume with them. </a:t>
            </a:r>
            <a:r>
              <a:rPr lang="en-US" sz="1600" b="1" dirty="0" smtClean="0">
                <a:solidFill>
                  <a:srgbClr val="FFFFFF"/>
                </a:solidFill>
                <a:latin typeface="Arial" charset="0"/>
                <a:cs typeface="Arial" charset="0"/>
              </a:rPr>
              <a:t>Y-o-Y </a:t>
            </a:r>
            <a:r>
              <a:rPr lang="en-US" sz="1600" b="1" dirty="0">
                <a:solidFill>
                  <a:srgbClr val="FFFFFF"/>
                </a:solidFill>
                <a:latin typeface="Arial" charset="0"/>
                <a:cs typeface="Arial" charset="0"/>
              </a:rPr>
              <a:t>growth to </a:t>
            </a:r>
            <a:r>
              <a:rPr lang="en-US" sz="1600" b="1" dirty="0" smtClean="0">
                <a:solidFill>
                  <a:srgbClr val="FFFFFF"/>
                </a:solidFill>
                <a:latin typeface="Arial" charset="0"/>
                <a:cs typeface="Arial" charset="0"/>
              </a:rPr>
              <a:t>December 2014 </a:t>
            </a:r>
            <a:r>
              <a:rPr lang="en-US" sz="1600" b="1" dirty="0">
                <a:solidFill>
                  <a:srgbClr val="FFFFFF"/>
                </a:solidFill>
                <a:latin typeface="Arial" charset="0"/>
                <a:cs typeface="Arial" charset="0"/>
              </a:rPr>
              <a:t>was </a:t>
            </a:r>
            <a:r>
              <a:rPr lang="en-US" sz="1600" b="1" dirty="0" smtClean="0">
                <a:solidFill>
                  <a:srgbClr val="FFFFFF"/>
                </a:solidFill>
                <a:latin typeface="Arial" charset="0"/>
                <a:cs typeface="Arial" charset="0"/>
              </a:rPr>
              <a:t>4.6%. </a:t>
            </a:r>
            <a:r>
              <a:rPr lang="en-US" sz="1600" b="1" dirty="0">
                <a:solidFill>
                  <a:srgbClr val="FFFFFF"/>
                </a:solidFill>
                <a:latin typeface="Arial" charset="0"/>
                <a:cs typeface="Arial" charset="0"/>
              </a:rPr>
              <a:t>Both production and premium volume growth for </a:t>
            </a:r>
            <a:r>
              <a:rPr lang="en-US" sz="1600" b="1" dirty="0" smtClean="0">
                <a:solidFill>
                  <a:srgbClr val="FFFFFF"/>
                </a:solidFill>
                <a:latin typeface="Arial" charset="0"/>
                <a:cs typeface="Arial" charset="0"/>
              </a:rPr>
              <a:t>2015 </a:t>
            </a:r>
            <a:r>
              <a:rPr lang="en-US" sz="1600" b="1" dirty="0">
                <a:solidFill>
                  <a:srgbClr val="FFFFFF"/>
                </a:solidFill>
                <a:latin typeface="Arial" charset="0"/>
                <a:cs typeface="Arial" charset="0"/>
              </a:rPr>
              <a:t>should exceed this.</a:t>
            </a:r>
          </a:p>
        </p:txBody>
      </p:sp>
      <p:sp>
        <p:nvSpPr>
          <p:cNvPr id="12" name="Date Placeholder 11"/>
          <p:cNvSpPr>
            <a:spLocks noGrp="1"/>
          </p:cNvSpPr>
          <p:nvPr>
            <p:ph type="dt" sz="quarter" idx="10"/>
          </p:nvPr>
        </p:nvSpPr>
        <p:spPr/>
        <p:txBody>
          <a:bodyPr/>
          <a:lstStyle/>
          <a:p>
            <a:pPr>
              <a:defRPr/>
            </a:pPr>
            <a:r>
              <a:rPr lang="en-US">
                <a:solidFill>
                  <a:srgbClr val="FFFFFF"/>
                </a:solidFill>
              </a:rPr>
              <a:t>12/01/09 - 9pm</a:t>
            </a:r>
          </a:p>
        </p:txBody>
      </p:sp>
      <p:sp>
        <p:nvSpPr>
          <p:cNvPr id="13" name="Slide Number Placeholder 12"/>
          <p:cNvSpPr>
            <a:spLocks noGrp="1"/>
          </p:cNvSpPr>
          <p:nvPr>
            <p:ph type="sldNum" sz="quarter" idx="12"/>
          </p:nvPr>
        </p:nvSpPr>
        <p:spPr/>
        <p:txBody>
          <a:bodyPr/>
          <a:lstStyle/>
          <a:p>
            <a:pPr>
              <a:defRPr/>
            </a:pPr>
            <a:fld id="{2842E5D0-DDC1-427B-9B51-3D78018024B9}" type="slidenum">
              <a:rPr lang="en-US" smtClean="0">
                <a:solidFill>
                  <a:srgbClr val="000000"/>
                </a:solidFill>
              </a:rPr>
              <a:pPr>
                <a:defRPr/>
              </a:pPr>
              <a:t>178</a:t>
            </a:fld>
            <a:endParaRPr lang="en-US">
              <a:solidFill>
                <a:srgbClr val="000000"/>
              </a:solidFill>
            </a:endParaRPr>
          </a:p>
        </p:txBody>
      </p:sp>
      <p:sp>
        <p:nvSpPr>
          <p:cNvPr id="15" name="AutoShape 38"/>
          <p:cNvSpPr>
            <a:spLocks noChangeArrowheads="1"/>
          </p:cNvSpPr>
          <p:nvPr/>
        </p:nvSpPr>
        <p:spPr bwMode="blackWhite">
          <a:xfrm>
            <a:off x="7281862" y="3134519"/>
            <a:ext cx="1543050" cy="762000"/>
          </a:xfrm>
          <a:prstGeom prst="wedgeRectCallout">
            <a:avLst>
              <a:gd name="adj1" fmla="val 31529"/>
              <a:gd name="adj2" fmla="val -19718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smtClean="0">
                <a:solidFill>
                  <a:srgbClr val="FFFFFF"/>
                </a:solidFill>
                <a:latin typeface="Arial" charset="0"/>
                <a:cs typeface="Arial" charset="0"/>
              </a:rPr>
              <a:t>December 2014 Index </a:t>
            </a:r>
            <a:r>
              <a:rPr lang="en-US" sz="1400" b="1" dirty="0">
                <a:solidFill>
                  <a:srgbClr val="FFFFFF"/>
                </a:solidFill>
                <a:latin typeface="Arial" charset="0"/>
                <a:cs typeface="Arial" charset="0"/>
              </a:rPr>
              <a:t>at </a:t>
            </a:r>
            <a:r>
              <a:rPr lang="en-US" sz="1400" b="1" dirty="0" smtClean="0">
                <a:solidFill>
                  <a:srgbClr val="FFFFFF"/>
                </a:solidFill>
                <a:latin typeface="Arial" charset="0"/>
                <a:cs typeface="Arial" charset="0"/>
              </a:rPr>
              <a:t>106.5</a:t>
            </a:r>
            <a:endParaRPr lang="en-US" sz="1400" b="1" dirty="0">
              <a:solidFill>
                <a:srgbClr val="FFFFFF"/>
              </a:solidFill>
              <a:latin typeface="Arial" charset="0"/>
              <a:cs typeface="Arial" charset="0"/>
            </a:endParaRPr>
          </a:p>
        </p:txBody>
      </p:sp>
      <p:sp>
        <p:nvSpPr>
          <p:cNvPr id="16" name="AutoShape 7"/>
          <p:cNvSpPr>
            <a:spLocks noChangeArrowheads="1"/>
          </p:cNvSpPr>
          <p:nvPr/>
        </p:nvSpPr>
        <p:spPr bwMode="blackWhite">
          <a:xfrm>
            <a:off x="1230999" y="1323801"/>
            <a:ext cx="2102226" cy="1058587"/>
          </a:xfrm>
          <a:prstGeom prst="wedgeRectCallout">
            <a:avLst>
              <a:gd name="adj1" fmla="val -48653"/>
              <a:gd name="adj2" fmla="val 1881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charset="0"/>
                <a:cs typeface="Arial" charset="0"/>
              </a:rPr>
              <a:t>Many economists expect business investment to rise in 2015</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308820878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childTnLst>
                          </p:cTn>
                        </p:par>
                        <p:par>
                          <p:cTn id="12" fill="hold">
                            <p:stCondLst>
                              <p:cond delay="2000"/>
                            </p:stCondLst>
                            <p:childTnLst>
                              <p:par>
                                <p:cTn id="13" presetID="22" presetClass="entr" presetSubtype="4" fill="hold" grpId="0" nodeType="afterEffect">
                                  <p:stCondLst>
                                    <p:cond delay="70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animBg="1"/>
      <p:bldP spid="16" grpId="0" animBg="1"/>
    </p:bldLst>
  </p:timing>
</p:sld>
</file>

<file path=ppt/slides/slide17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6380546" name="Object 2"/>
          <p:cNvGraphicFramePr>
            <a:graphicFrameLocks noChangeAspect="1"/>
          </p:cNvGraphicFramePr>
          <p:nvPr>
            <p:extLst>
              <p:ext uri="{D42A27DB-BD31-4B8C-83A1-F6EECF244321}">
                <p14:modId xmlns:p14="http://schemas.microsoft.com/office/powerpoint/2010/main" val="2638385210"/>
              </p:ext>
            </p:extLst>
          </p:nvPr>
        </p:nvGraphicFramePr>
        <p:xfrm>
          <a:off x="202046" y="1457325"/>
          <a:ext cx="8839200" cy="5083175"/>
        </p:xfrm>
        <a:graphic>
          <a:graphicData uri="http://schemas.openxmlformats.org/presentationml/2006/ole">
            <mc:AlternateContent xmlns:mc="http://schemas.openxmlformats.org/markup-compatibility/2006">
              <mc:Choice xmlns:v="urn:schemas-microsoft-com:vml" Requires="v">
                <p:oleObj spid="_x0000_s28417127" name="Chart" r:id="rId5" imgW="8134519" imgH="5391219" progId="MSGraph.Chart.8">
                  <p:embed followColorScheme="full"/>
                </p:oleObj>
              </mc:Choice>
              <mc:Fallback>
                <p:oleObj name="Chart" r:id="rId5" imgW="8134519" imgH="5391219" progId="MSGraph.Chart.8">
                  <p:embed followColorScheme="full"/>
                  <p:pic>
                    <p:nvPicPr>
                      <p:cNvPr id="0" name=""/>
                      <p:cNvPicPr>
                        <a:picLocks noChangeAspect="1" noChangeArrowheads="1"/>
                      </p:cNvPicPr>
                      <p:nvPr/>
                    </p:nvPicPr>
                    <p:blipFill>
                      <a:blip r:embed="rId6"/>
                      <a:srcRect/>
                      <a:stretch>
                        <a:fillRect/>
                      </a:stretch>
                    </p:blipFill>
                    <p:spPr bwMode="auto">
                      <a:xfrm>
                        <a:off x="202046" y="1457325"/>
                        <a:ext cx="8839200" cy="50831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6380547" name="Rectangle 3"/>
          <p:cNvSpPr>
            <a:spLocks noGrp="1" noChangeArrowheads="1"/>
          </p:cNvSpPr>
          <p:nvPr>
            <p:ph type="title" idx="4294967295"/>
          </p:nvPr>
        </p:nvSpPr>
        <p:spPr>
          <a:xfrm>
            <a:off x="88900" y="203200"/>
            <a:ext cx="7615238" cy="685800"/>
          </a:xfrm>
        </p:spPr>
        <p:txBody>
          <a:bodyPr lIns="92075" tIns="46038" rIns="92075" bIns="46038" anchor="b"/>
          <a:lstStyle/>
          <a:p>
            <a:pPr>
              <a:lnSpc>
                <a:spcPct val="85000"/>
              </a:lnSpc>
            </a:pPr>
            <a:r>
              <a:rPr lang="en-US" smtClean="0"/>
              <a:t>Recovery in Capacity Utilization is a Positive Sign for Commercial Exposures</a:t>
            </a:r>
          </a:p>
        </p:txBody>
      </p:sp>
      <p:sp>
        <p:nvSpPr>
          <p:cNvPr id="6380548" name="Rectangle 4"/>
          <p:cNvSpPr>
            <a:spLocks noChangeArrowheads="1"/>
          </p:cNvSpPr>
          <p:nvPr/>
        </p:nvSpPr>
        <p:spPr bwMode="auto">
          <a:xfrm>
            <a:off x="278246" y="6470753"/>
            <a:ext cx="7721600" cy="260350"/>
          </a:xfrm>
          <a:prstGeom prst="rect">
            <a:avLst/>
          </a:prstGeom>
          <a:noFill/>
          <a:ln w="9525">
            <a:noFill/>
            <a:miter lim="800000"/>
            <a:headEnd/>
            <a:tailEnd/>
          </a:ln>
        </p:spPr>
        <p:txBody>
          <a:bodyPr lIns="92075" tIns="46038" rIns="92075" bIns="46038">
            <a:spAutoFit/>
          </a:bodyPr>
          <a:lstStyle/>
          <a:p>
            <a:pPr eaLnBrk="0" hangingPunct="0"/>
            <a:r>
              <a:rPr lang="en-US" sz="1100" dirty="0"/>
              <a:t>Source:  Federal Reserve Board statistical releases at  </a:t>
            </a:r>
            <a:r>
              <a:rPr lang="en-US" sz="1100" dirty="0">
                <a:hlinkClick r:id="rId7"/>
              </a:rPr>
              <a:t>http://www.federalreserve.gov/releases/g17/Current/default.htm</a:t>
            </a:r>
            <a:r>
              <a:rPr lang="en-US" sz="1100" dirty="0"/>
              <a:t>. </a:t>
            </a:r>
          </a:p>
        </p:txBody>
      </p:sp>
      <p:sp>
        <p:nvSpPr>
          <p:cNvPr id="69637" name="AutoShape 7"/>
          <p:cNvSpPr>
            <a:spLocks noChangeArrowheads="1"/>
          </p:cNvSpPr>
          <p:nvPr/>
        </p:nvSpPr>
        <p:spPr bwMode="auto">
          <a:xfrm>
            <a:off x="7315200" y="2514600"/>
            <a:ext cx="685800" cy="379413"/>
          </a:xfrm>
          <a:prstGeom prst="rightArrow">
            <a:avLst>
              <a:gd name="adj1" fmla="val 50000"/>
              <a:gd name="adj2" fmla="val 45188"/>
            </a:avLst>
          </a:prstGeom>
          <a:noFill/>
          <a:ln w="9525">
            <a:noFill/>
            <a:miter lim="800000"/>
            <a:headEnd/>
            <a:tailEnd/>
          </a:ln>
        </p:spPr>
        <p:txBody>
          <a:bodyPr wrap="non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69639" name="Slide Number Placeholder 10"/>
          <p:cNvSpPr txBox="1">
            <a:spLocks noGrp="1"/>
          </p:cNvSpPr>
          <p:nvPr/>
        </p:nvSpPr>
        <p:spPr bwMode="auto">
          <a:xfrm>
            <a:off x="6553200" y="6324600"/>
            <a:ext cx="1905000" cy="457200"/>
          </a:xfrm>
          <a:prstGeom prst="rect">
            <a:avLst/>
          </a:prstGeom>
          <a:noFill/>
          <a:ln w="9525">
            <a:noFill/>
            <a:miter lim="800000"/>
            <a:headEnd/>
            <a:tailEnd/>
          </a:ln>
        </p:spPr>
        <p:txBody>
          <a:bodyPr wrap="none" lIns="92075" tIns="46038" rIns="92075" bIns="46038" anchor="ctr"/>
          <a:lstStyle/>
          <a:p>
            <a:pPr algn="r" eaLnBrk="0" hangingPunct="0"/>
            <a:fld id="{97F9AB6A-6234-45E3-9680-BB6E9594E6F2}" type="slidenum">
              <a:rPr lang="en-US" sz="1400"/>
              <a:pPr algn="r" eaLnBrk="0" hangingPunct="0"/>
              <a:t>179</a:t>
            </a:fld>
            <a:endParaRPr lang="en-US" sz="1400"/>
          </a:p>
        </p:txBody>
      </p:sp>
      <p:sp>
        <p:nvSpPr>
          <p:cNvPr id="69640" name="Text Box 10"/>
          <p:cNvSpPr txBox="1">
            <a:spLocks noChangeArrowheads="1"/>
          </p:cNvSpPr>
          <p:nvPr/>
        </p:nvSpPr>
        <p:spPr bwMode="auto">
          <a:xfrm>
            <a:off x="0" y="1292225"/>
            <a:ext cx="2864224" cy="308419"/>
          </a:xfrm>
          <a:prstGeom prst="rect">
            <a:avLst/>
          </a:prstGeom>
          <a:noFill/>
          <a:ln w="9525">
            <a:noFill/>
            <a:miter lim="800000"/>
            <a:headEnd/>
            <a:tailEnd/>
          </a:ln>
        </p:spPr>
        <p:txBody>
          <a:bodyPr wrap="square" lIns="92075" tIns="46038" rIns="92075" bIns="46038">
            <a:spAutoFit/>
          </a:bodyPr>
          <a:lstStyle/>
          <a:p>
            <a:pPr eaLnBrk="0" hangingPunct="0">
              <a:spcBef>
                <a:spcPct val="50000"/>
              </a:spcBef>
              <a:buClr>
                <a:srgbClr val="FF3300"/>
              </a:buClr>
              <a:buFont typeface="Wingdings" pitchFamily="2" charset="2"/>
              <a:buNone/>
            </a:pPr>
            <a:r>
              <a:rPr lang="en-US" sz="1400" b="1" dirty="0"/>
              <a:t>Percent of Industrial Capacity</a:t>
            </a:r>
          </a:p>
        </p:txBody>
      </p:sp>
      <p:sp>
        <p:nvSpPr>
          <p:cNvPr id="69641" name="AutoShape 5"/>
          <p:cNvSpPr>
            <a:spLocks noChangeArrowheads="1"/>
          </p:cNvSpPr>
          <p:nvPr/>
        </p:nvSpPr>
        <p:spPr bwMode="auto">
          <a:xfrm>
            <a:off x="1545705" y="1875706"/>
            <a:ext cx="1371600" cy="381000"/>
          </a:xfrm>
          <a:prstGeom prst="wedgeRectCallout">
            <a:avLst>
              <a:gd name="adj1" fmla="val 95117"/>
              <a:gd name="adj2" fmla="val 126250"/>
            </a:avLst>
          </a:prstGeom>
          <a:solidFill>
            <a:srgbClr val="28688C"/>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400" b="1">
                <a:solidFill>
                  <a:schemeClr val="bg1"/>
                </a:solidFill>
              </a:rPr>
              <a:t>Hurricane Katrina</a:t>
            </a:r>
          </a:p>
        </p:txBody>
      </p:sp>
      <p:sp>
        <p:nvSpPr>
          <p:cNvPr id="375816" name="Oval 8"/>
          <p:cNvSpPr>
            <a:spLocks noChangeArrowheads="1"/>
          </p:cNvSpPr>
          <p:nvPr/>
        </p:nvSpPr>
        <p:spPr bwMode="auto">
          <a:xfrm rot="16200000">
            <a:off x="4370377" y="1861813"/>
            <a:ext cx="504850" cy="637307"/>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69643" name="AutoShape 5"/>
          <p:cNvSpPr>
            <a:spLocks noChangeArrowheads="1"/>
          </p:cNvSpPr>
          <p:nvPr/>
        </p:nvSpPr>
        <p:spPr bwMode="auto">
          <a:xfrm>
            <a:off x="1079500" y="4851400"/>
            <a:ext cx="1600200" cy="504825"/>
          </a:xfrm>
          <a:prstGeom prst="wedgeRectCallout">
            <a:avLst>
              <a:gd name="adj1" fmla="val -27182"/>
              <a:gd name="adj2" fmla="val -188995"/>
            </a:avLst>
          </a:prstGeom>
          <a:solidFill>
            <a:srgbClr val="28688C"/>
          </a:solidFill>
          <a:ln w="9525">
            <a:noFill/>
            <a:miter lim="800000"/>
            <a:headEnd/>
            <a:tailEnd/>
          </a:ln>
        </p:spPr>
        <p:txBody>
          <a:bodyPr lIns="92075" tIns="46038" rIns="92075" bIns="46038"/>
          <a:lstStyle/>
          <a:p>
            <a:pPr algn="ctr" eaLnBrk="0" hangingPunct="0">
              <a:lnSpc>
                <a:spcPct val="75000"/>
              </a:lnSpc>
              <a:spcBef>
                <a:spcPct val="50000"/>
              </a:spcBef>
              <a:buClr>
                <a:srgbClr val="FF3300"/>
              </a:buClr>
              <a:buFont typeface="Wingdings" pitchFamily="2" charset="2"/>
              <a:buNone/>
            </a:pPr>
            <a:r>
              <a:rPr lang="en-US" sz="1400" b="1">
                <a:solidFill>
                  <a:schemeClr val="bg1"/>
                </a:solidFill>
              </a:rPr>
              <a:t>March 2001-November 2001 recession </a:t>
            </a:r>
          </a:p>
        </p:txBody>
      </p:sp>
      <p:sp>
        <p:nvSpPr>
          <p:cNvPr id="69644" name="Rectangle 8"/>
          <p:cNvSpPr>
            <a:spLocks noChangeArrowheads="1"/>
          </p:cNvSpPr>
          <p:nvPr/>
        </p:nvSpPr>
        <p:spPr bwMode="auto">
          <a:xfrm>
            <a:off x="965659" y="2676525"/>
            <a:ext cx="597669" cy="1384300"/>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69645" name="AutoShape 5"/>
          <p:cNvSpPr>
            <a:spLocks noChangeArrowheads="1"/>
          </p:cNvSpPr>
          <p:nvPr/>
        </p:nvSpPr>
        <p:spPr bwMode="auto">
          <a:xfrm>
            <a:off x="6762728" y="4008541"/>
            <a:ext cx="1752600" cy="1279422"/>
          </a:xfrm>
          <a:prstGeom prst="wedgeRectCallout">
            <a:avLst>
              <a:gd name="adj1" fmla="val 64400"/>
              <a:gd name="adj2" fmla="val -153741"/>
            </a:avLst>
          </a:prstGeom>
          <a:solidFill>
            <a:srgbClr val="28688C"/>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600" b="1" dirty="0" smtClean="0">
                <a:solidFill>
                  <a:schemeClr val="bg1"/>
                </a:solidFill>
              </a:rPr>
              <a:t>Capacity</a:t>
            </a:r>
            <a:r>
              <a:rPr lang="en-US" sz="1600" b="1" dirty="0">
                <a:solidFill>
                  <a:schemeClr val="bg1"/>
                </a:solidFill>
              </a:rPr>
              <a:t> </a:t>
            </a:r>
            <a:r>
              <a:rPr lang="en-US" sz="1600" b="1" dirty="0" smtClean="0">
                <a:solidFill>
                  <a:schemeClr val="bg1"/>
                </a:solidFill>
              </a:rPr>
              <a:t>utilization is falling due to strong dollar and falling energy prices</a:t>
            </a:r>
            <a:endParaRPr lang="en-US" sz="1600" b="1" dirty="0">
              <a:solidFill>
                <a:schemeClr val="bg1"/>
              </a:solidFill>
            </a:endParaRPr>
          </a:p>
        </p:txBody>
      </p:sp>
      <p:sp>
        <p:nvSpPr>
          <p:cNvPr id="69647" name="AutoShape 5"/>
          <p:cNvSpPr>
            <a:spLocks noChangeArrowheads="1"/>
          </p:cNvSpPr>
          <p:nvPr/>
        </p:nvSpPr>
        <p:spPr bwMode="auto">
          <a:xfrm>
            <a:off x="6390970" y="1111048"/>
            <a:ext cx="2416380" cy="806242"/>
          </a:xfrm>
          <a:prstGeom prst="wedgeRectCallout">
            <a:avLst>
              <a:gd name="adj1" fmla="val 48264"/>
              <a:gd name="adj2" fmla="val 80722"/>
            </a:avLst>
          </a:prstGeom>
          <a:solidFill>
            <a:schemeClr val="tx2"/>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200" b="1" dirty="0"/>
              <a:t>The US operated at </a:t>
            </a:r>
            <a:r>
              <a:rPr lang="en-US" sz="1200" b="1" dirty="0" smtClean="0"/>
              <a:t>78.4% </a:t>
            </a:r>
            <a:r>
              <a:rPr lang="en-US" sz="1200" b="1" dirty="0"/>
              <a:t>of industrial capacity in </a:t>
            </a:r>
            <a:r>
              <a:rPr lang="en-US" sz="1200" b="1" dirty="0" smtClean="0"/>
              <a:t>Feb. 2015, well above </a:t>
            </a:r>
            <a:r>
              <a:rPr lang="en-US" sz="1200" b="1" dirty="0"/>
              <a:t>the June 2009 low of </a:t>
            </a:r>
            <a:r>
              <a:rPr lang="en-US" sz="1200" b="1" dirty="0" smtClean="0"/>
              <a:t>66.9% but is still below pre-recession levels.</a:t>
            </a:r>
            <a:endParaRPr lang="en-US" sz="1200" b="1" dirty="0"/>
          </a:p>
        </p:txBody>
      </p:sp>
      <p:sp>
        <p:nvSpPr>
          <p:cNvPr id="69649" name="Rectangle 8"/>
          <p:cNvSpPr>
            <a:spLocks noChangeArrowheads="1"/>
          </p:cNvSpPr>
          <p:nvPr/>
        </p:nvSpPr>
        <p:spPr bwMode="auto">
          <a:xfrm>
            <a:off x="4870429" y="2432892"/>
            <a:ext cx="911358" cy="3451254"/>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8" name="Rectangle 8"/>
          <p:cNvSpPr>
            <a:spLocks noChangeArrowheads="1"/>
          </p:cNvSpPr>
          <p:nvPr/>
        </p:nvSpPr>
        <p:spPr bwMode="black">
          <a:xfrm>
            <a:off x="159404" y="1065679"/>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March 2001 </a:t>
            </a:r>
            <a:r>
              <a:rPr lang="en-US" sz="1600" b="1" dirty="0">
                <a:solidFill>
                  <a:srgbClr val="225A7A"/>
                </a:solidFill>
              </a:rPr>
              <a:t>through </a:t>
            </a:r>
            <a:r>
              <a:rPr lang="en-US" sz="1600" b="1" dirty="0" smtClean="0">
                <a:solidFill>
                  <a:srgbClr val="225A7A"/>
                </a:solidFill>
              </a:rPr>
              <a:t>March 2015</a:t>
            </a:r>
            <a:endParaRPr lang="en-US" sz="1600" b="1" dirty="0">
              <a:solidFill>
                <a:srgbClr val="225A7A"/>
              </a:solidFill>
            </a:endParaRPr>
          </a:p>
        </p:txBody>
      </p:sp>
      <p:sp>
        <p:nvSpPr>
          <p:cNvPr id="19" name="Date Placeholder 18"/>
          <p:cNvSpPr>
            <a:spLocks noGrp="1"/>
          </p:cNvSpPr>
          <p:nvPr>
            <p:ph type="dt" sz="half" idx="10"/>
          </p:nvPr>
        </p:nvSpPr>
        <p:spPr/>
        <p:txBody>
          <a:bodyPr/>
          <a:lstStyle/>
          <a:p>
            <a:pPr>
              <a:defRPr/>
            </a:pPr>
            <a:r>
              <a:rPr lang="en-US" smtClean="0"/>
              <a:t>12/01/09 - 9pm</a:t>
            </a:r>
            <a:endParaRPr lang="en-US"/>
          </a:p>
        </p:txBody>
      </p:sp>
      <p:sp>
        <p:nvSpPr>
          <p:cNvPr id="20" name="Slide Number Placeholder 19"/>
          <p:cNvSpPr>
            <a:spLocks noGrp="1"/>
          </p:cNvSpPr>
          <p:nvPr>
            <p:ph type="sldNum" sz="quarter" idx="12"/>
          </p:nvPr>
        </p:nvSpPr>
        <p:spPr/>
        <p:txBody>
          <a:bodyPr/>
          <a:lstStyle/>
          <a:p>
            <a:pPr>
              <a:defRPr/>
            </a:pPr>
            <a:fld id="{79649112-2361-4913-9798-B6AEBB59A8D4}" type="slidenum">
              <a:rPr lang="en-US" smtClean="0"/>
              <a:pPr>
                <a:defRPr/>
              </a:pPr>
              <a:t>179</a:t>
            </a:fld>
            <a:endParaRPr lang="en-US"/>
          </a:p>
        </p:txBody>
      </p:sp>
      <p:sp>
        <p:nvSpPr>
          <p:cNvPr id="22" name="AutoShape 5"/>
          <p:cNvSpPr>
            <a:spLocks noChangeArrowheads="1"/>
          </p:cNvSpPr>
          <p:nvPr/>
        </p:nvSpPr>
        <p:spPr bwMode="auto">
          <a:xfrm>
            <a:off x="3013188" y="5287963"/>
            <a:ext cx="2063750" cy="393700"/>
          </a:xfrm>
          <a:prstGeom prst="wedgeRectCallout">
            <a:avLst>
              <a:gd name="adj1" fmla="val 61365"/>
              <a:gd name="adj2" fmla="val -118337"/>
            </a:avLst>
          </a:prstGeom>
          <a:solidFill>
            <a:srgbClr val="28688C"/>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400" b="1" dirty="0" smtClean="0">
                <a:solidFill>
                  <a:schemeClr val="bg1"/>
                </a:solidFill>
              </a:rPr>
              <a:t>December </a:t>
            </a:r>
            <a:r>
              <a:rPr lang="en-US" sz="1400" b="1" dirty="0">
                <a:solidFill>
                  <a:schemeClr val="bg1"/>
                </a:solidFill>
              </a:rPr>
              <a:t>2007-</a:t>
            </a:r>
            <a:br>
              <a:rPr lang="en-US" sz="1400" b="1" dirty="0">
                <a:solidFill>
                  <a:schemeClr val="bg1"/>
                </a:solidFill>
              </a:rPr>
            </a:br>
            <a:r>
              <a:rPr lang="en-US" sz="1400" b="1" dirty="0">
                <a:solidFill>
                  <a:schemeClr val="bg1"/>
                </a:solidFill>
              </a:rPr>
              <a:t>June 2009 Recession</a:t>
            </a:r>
          </a:p>
        </p:txBody>
      </p:sp>
      <p:sp>
        <p:nvSpPr>
          <p:cNvPr id="23" name="AutoShape 38"/>
          <p:cNvSpPr>
            <a:spLocks noChangeArrowheads="1"/>
          </p:cNvSpPr>
          <p:nvPr/>
        </p:nvSpPr>
        <p:spPr bwMode="blackWhite">
          <a:xfrm>
            <a:off x="1899635" y="3585738"/>
            <a:ext cx="3109913" cy="1219200"/>
          </a:xfrm>
          <a:prstGeom prst="wedgeRectCallout">
            <a:avLst>
              <a:gd name="adj1" fmla="val 42806"/>
              <a:gd name="adj2" fmla="val -4505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100000"/>
              </a:spcBef>
              <a:buClr>
                <a:schemeClr val="accent2"/>
              </a:buClr>
              <a:buFont typeface="Wingdings" pitchFamily="2" charset="2"/>
              <a:buNone/>
            </a:pPr>
            <a:r>
              <a:rPr lang="en-US" b="1">
                <a:solidFill>
                  <a:schemeClr val="bg1"/>
                </a:solidFill>
              </a:rPr>
              <a:t>The closer the economy is to operating at “full capacity,” the greater the inflationary pressure</a:t>
            </a:r>
          </a:p>
        </p:txBody>
      </p:sp>
    </p:spTree>
    <p:extLst>
      <p:ext uri="{BB962C8B-B14F-4D97-AF65-F5344CB8AC3E}">
        <p14:creationId xmlns:p14="http://schemas.microsoft.com/office/powerpoint/2010/main" val="289128331"/>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380547"/>
                                        </p:tgtEl>
                                        <p:attrNameLst>
                                          <p:attrName>style.visibility</p:attrName>
                                        </p:attrNameLst>
                                      </p:cBhvr>
                                      <p:to>
                                        <p:strVal val="visible"/>
                                      </p:to>
                                    </p:set>
                                    <p:anim calcmode="lin" valueType="num">
                                      <p:cBhvr additive="base">
                                        <p:cTn id="7" dur="500" fill="hold"/>
                                        <p:tgtEl>
                                          <p:spTgt spid="6380547"/>
                                        </p:tgtEl>
                                        <p:attrNameLst>
                                          <p:attrName>ppt_x</p:attrName>
                                        </p:attrNameLst>
                                      </p:cBhvr>
                                      <p:tavLst>
                                        <p:tav tm="0">
                                          <p:val>
                                            <p:strVal val="#ppt_x"/>
                                          </p:val>
                                        </p:tav>
                                        <p:tav tm="100000">
                                          <p:val>
                                            <p:strVal val="#ppt_x"/>
                                          </p:val>
                                        </p:tav>
                                      </p:tavLst>
                                    </p:anim>
                                    <p:anim calcmode="lin" valueType="num">
                                      <p:cBhvr additive="base">
                                        <p:cTn id="8" dur="500" fill="hold"/>
                                        <p:tgtEl>
                                          <p:spTgt spid="638054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6380546"/>
                                        </p:tgtEl>
                                        <p:attrNameLst>
                                          <p:attrName>style.visibility</p:attrName>
                                        </p:attrNameLst>
                                      </p:cBhvr>
                                      <p:to>
                                        <p:strVal val="visible"/>
                                      </p:to>
                                    </p:set>
                                    <p:animEffect transition="in" filter="wipe(left)">
                                      <p:cBhvr>
                                        <p:cTn id="13" dur="500"/>
                                        <p:tgtEl>
                                          <p:spTgt spid="6380546"/>
                                        </p:tgtEl>
                                      </p:cBhvr>
                                    </p:animEffect>
                                  </p:childTnLst>
                                  <p:subTnLst>
                                    <p:audio>
                                      <p:cMediaNode>
                                        <p:cTn display="0" masterRel="sameClick">
                                          <p:stCondLst>
                                            <p:cond evt="begin" delay="0">
                                              <p:tn val="11"/>
                                            </p:cond>
                                          </p:stCondLst>
                                          <p:endCondLst>
                                            <p:cond evt="onStopAudio" delay="0">
                                              <p:tgtEl>
                                                <p:sldTgt/>
                                              </p:tgtEl>
                                            </p:cond>
                                          </p:endCondLst>
                                        </p:cTn>
                                        <p:tgtEl>
                                          <p:sndTgt r:embed="rId4" name="PROJCTOR.WAV"/>
                                        </p:tgtEl>
                                      </p:cMediaNode>
                                    </p:audio>
                                  </p:subTnLst>
                                </p:cTn>
                              </p:par>
                            </p:childTnLst>
                          </p:cTn>
                        </p:par>
                        <p:par>
                          <p:cTn id="14" fill="hold">
                            <p:stCondLst>
                              <p:cond delay="500"/>
                            </p:stCondLst>
                            <p:childTnLst>
                              <p:par>
                                <p:cTn id="15" presetID="3" presetClass="entr" presetSubtype="10" fill="hold" grpId="0" nodeType="afterEffect">
                                  <p:stCondLst>
                                    <p:cond delay="0"/>
                                  </p:stCondLst>
                                  <p:childTnLst>
                                    <p:set>
                                      <p:cBhvr>
                                        <p:cTn id="16" dur="1" fill="hold">
                                          <p:stCondLst>
                                            <p:cond delay="0"/>
                                          </p:stCondLst>
                                        </p:cTn>
                                        <p:tgtEl>
                                          <p:spTgt spid="6380548"/>
                                        </p:tgtEl>
                                        <p:attrNameLst>
                                          <p:attrName>style.visibility</p:attrName>
                                        </p:attrNameLst>
                                      </p:cBhvr>
                                      <p:to>
                                        <p:strVal val="visible"/>
                                      </p:to>
                                    </p:set>
                                    <p:animEffect transition="in" filter="blinds(horizontal)">
                                      <p:cBhvr>
                                        <p:cTn id="17" dur="500"/>
                                        <p:tgtEl>
                                          <p:spTgt spid="6380548"/>
                                        </p:tgtEl>
                                      </p:cBhvr>
                                    </p:animEffect>
                                  </p:childTnLst>
                                </p:cTn>
                              </p:par>
                            </p:childTnLst>
                          </p:cTn>
                        </p:par>
                        <p:par>
                          <p:cTn id="18" fill="hold">
                            <p:stCondLst>
                              <p:cond delay="1000"/>
                            </p:stCondLst>
                            <p:childTnLst>
                              <p:par>
                                <p:cTn id="19" presetID="17" presetClass="entr" presetSubtype="4" fill="hold" grpId="0" nodeType="afterEffect">
                                  <p:stCondLst>
                                    <p:cond delay="1000"/>
                                  </p:stCondLst>
                                  <p:childTnLst>
                                    <p:set>
                                      <p:cBhvr>
                                        <p:cTn id="20" dur="1" fill="hold">
                                          <p:stCondLst>
                                            <p:cond delay="0"/>
                                          </p:stCondLst>
                                        </p:cTn>
                                        <p:tgtEl>
                                          <p:spTgt spid="375816"/>
                                        </p:tgtEl>
                                        <p:attrNameLst>
                                          <p:attrName>style.visibility</p:attrName>
                                        </p:attrNameLst>
                                      </p:cBhvr>
                                      <p:to>
                                        <p:strVal val="visible"/>
                                      </p:to>
                                    </p:set>
                                    <p:anim calcmode="lin" valueType="num">
                                      <p:cBhvr>
                                        <p:cTn id="21" dur="500" fill="hold"/>
                                        <p:tgtEl>
                                          <p:spTgt spid="375816"/>
                                        </p:tgtEl>
                                        <p:attrNameLst>
                                          <p:attrName>ppt_x</p:attrName>
                                        </p:attrNameLst>
                                      </p:cBhvr>
                                      <p:tavLst>
                                        <p:tav tm="0">
                                          <p:val>
                                            <p:strVal val="#ppt_x"/>
                                          </p:val>
                                        </p:tav>
                                        <p:tav tm="100000">
                                          <p:val>
                                            <p:strVal val="#ppt_x"/>
                                          </p:val>
                                        </p:tav>
                                      </p:tavLst>
                                    </p:anim>
                                    <p:anim calcmode="lin" valueType="num">
                                      <p:cBhvr>
                                        <p:cTn id="22" dur="500" fill="hold"/>
                                        <p:tgtEl>
                                          <p:spTgt spid="375816"/>
                                        </p:tgtEl>
                                        <p:attrNameLst>
                                          <p:attrName>ppt_y</p:attrName>
                                        </p:attrNameLst>
                                      </p:cBhvr>
                                      <p:tavLst>
                                        <p:tav tm="0">
                                          <p:val>
                                            <p:strVal val="#ppt_y+#ppt_h/2"/>
                                          </p:val>
                                        </p:tav>
                                        <p:tav tm="100000">
                                          <p:val>
                                            <p:strVal val="#ppt_y"/>
                                          </p:val>
                                        </p:tav>
                                      </p:tavLst>
                                    </p:anim>
                                    <p:anim calcmode="lin" valueType="num">
                                      <p:cBhvr>
                                        <p:cTn id="23" dur="500" fill="hold"/>
                                        <p:tgtEl>
                                          <p:spTgt spid="375816"/>
                                        </p:tgtEl>
                                        <p:attrNameLst>
                                          <p:attrName>ppt_w</p:attrName>
                                        </p:attrNameLst>
                                      </p:cBhvr>
                                      <p:tavLst>
                                        <p:tav tm="0">
                                          <p:val>
                                            <p:strVal val="#ppt_w"/>
                                          </p:val>
                                        </p:tav>
                                        <p:tav tm="100000">
                                          <p:val>
                                            <p:strVal val="#ppt_w"/>
                                          </p:val>
                                        </p:tav>
                                      </p:tavLst>
                                    </p:anim>
                                    <p:anim calcmode="lin" valueType="num">
                                      <p:cBhvr>
                                        <p:cTn id="24" dur="500" fill="hold"/>
                                        <p:tgtEl>
                                          <p:spTgt spid="375816"/>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8" fill="hold" grpId="0" nodeType="afterEffect">
                                  <p:stCondLst>
                                    <p:cond delay="500"/>
                                  </p:stCondLst>
                                  <p:childTnLst>
                                    <p:set>
                                      <p:cBhvr>
                                        <p:cTn id="27" dur="1" fill="hold">
                                          <p:stCondLst>
                                            <p:cond delay="0"/>
                                          </p:stCondLst>
                                        </p:cTn>
                                        <p:tgtEl>
                                          <p:spTgt spid="23"/>
                                        </p:tgtEl>
                                        <p:attrNameLst>
                                          <p:attrName>style.visibility</p:attrName>
                                        </p:attrNameLst>
                                      </p:cBhvr>
                                      <p:to>
                                        <p:strVal val="visible"/>
                                      </p:to>
                                    </p:set>
                                    <p:animEffect transition="in" filter="wipe(left)">
                                      <p:cBhvr>
                                        <p:cTn id="2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80547" grpId="0" autoUpdateAnimBg="0"/>
      <p:bldP spid="6380548" grpId="0" autoUpdateAnimBg="0"/>
      <p:bldP spid="375816" grpId="0" animBg="1"/>
      <p:bldP spid="2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Property/Casualty Insurance Industry Investment Income: 2000–2015E</a:t>
            </a:r>
            <a:r>
              <a:rPr lang="en-US" baseline="30000" dirty="0" smtClean="0"/>
              <a:t>1</a:t>
            </a:r>
          </a:p>
        </p:txBody>
      </p:sp>
      <p:graphicFrame>
        <p:nvGraphicFramePr>
          <p:cNvPr id="58370" name="Object 3"/>
          <p:cNvGraphicFramePr>
            <a:graphicFrameLocks/>
          </p:cNvGraphicFramePr>
          <p:nvPr>
            <p:extLst>
              <p:ext uri="{D42A27DB-BD31-4B8C-83A1-F6EECF244321}">
                <p14:modId xmlns:p14="http://schemas.microsoft.com/office/powerpoint/2010/main" val="2098060022"/>
              </p:ext>
            </p:extLst>
          </p:nvPr>
        </p:nvGraphicFramePr>
        <p:xfrm>
          <a:off x="225893" y="1518584"/>
          <a:ext cx="8451850" cy="3663950"/>
        </p:xfrm>
        <a:graphic>
          <a:graphicData uri="http://schemas.openxmlformats.org/presentationml/2006/ole">
            <mc:AlternateContent xmlns:mc="http://schemas.openxmlformats.org/markup-compatibility/2006">
              <mc:Choice xmlns:v="urn:schemas-microsoft-com:vml" Requires="v">
                <p:oleObj spid="_x0000_s28209412" name="Chart" r:id="rId4" imgW="8439111" imgH="3657600" progId="MSGraph.Chart.8">
                  <p:embed followColorScheme="full"/>
                </p:oleObj>
              </mc:Choice>
              <mc:Fallback>
                <p:oleObj name="Chart" r:id="rId4" imgW="8439111" imgH="3657600" progId="MSGraph.Chart.8">
                  <p:embed followColorScheme="full"/>
                  <p:pic>
                    <p:nvPicPr>
                      <p:cNvPr id="0" name=""/>
                      <p:cNvPicPr>
                        <a:picLocks noChangeArrowheads="1"/>
                      </p:cNvPicPr>
                      <p:nvPr/>
                    </p:nvPicPr>
                    <p:blipFill>
                      <a:blip r:embed="rId5"/>
                      <a:srcRect/>
                      <a:stretch>
                        <a:fillRect/>
                      </a:stretch>
                    </p:blipFill>
                    <p:spPr bwMode="auto">
                      <a:xfrm>
                        <a:off x="225893" y="1518584"/>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437323" y="5225536"/>
            <a:ext cx="8240420"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Due </a:t>
            </a:r>
            <a:r>
              <a:rPr lang="en-US" sz="2000" b="1" dirty="0">
                <a:solidFill>
                  <a:srgbClr val="FFFFFF"/>
                </a:solidFill>
              </a:rPr>
              <a:t>to persistently low interest </a:t>
            </a:r>
            <a:r>
              <a:rPr lang="en-US" sz="2000" b="1" dirty="0" smtClean="0">
                <a:solidFill>
                  <a:srgbClr val="FFFFFF"/>
                </a:solidFill>
              </a:rPr>
              <a:t>rates,</a:t>
            </a:r>
            <a:br>
              <a:rPr lang="en-US" sz="2000" b="1" dirty="0" smtClean="0">
                <a:solidFill>
                  <a:srgbClr val="FFFFFF"/>
                </a:solidFill>
              </a:rPr>
            </a:br>
            <a:r>
              <a:rPr lang="en-US" sz="2000" b="1" dirty="0" smtClean="0">
                <a:solidFill>
                  <a:srgbClr val="FFFFFF"/>
                </a:solidFill>
              </a:rPr>
              <a:t>investment income </a:t>
            </a:r>
            <a:r>
              <a:rPr lang="en-US" sz="2000" b="1" dirty="0">
                <a:solidFill>
                  <a:srgbClr val="FFFFFF"/>
                </a:solidFill>
              </a:rPr>
              <a:t>f</a:t>
            </a:r>
            <a:r>
              <a:rPr lang="en-US" sz="2000" b="1" dirty="0" smtClean="0">
                <a:solidFill>
                  <a:srgbClr val="FFFFFF"/>
                </a:solidFill>
              </a:rPr>
              <a:t>ell in 2012, 2013 and 2014.</a:t>
            </a:r>
            <a:endParaRPr lang="en-US" sz="2000" b="1" dirty="0">
              <a:solidFill>
                <a:srgbClr val="FFFFFF"/>
              </a:solidFill>
            </a:endParaRPr>
          </a:p>
        </p:txBody>
      </p:sp>
      <p:sp>
        <p:nvSpPr>
          <p:cNvPr id="58373" name="Rectangle 5"/>
          <p:cNvSpPr>
            <a:spLocks noChangeArrowheads="1"/>
          </p:cNvSpPr>
          <p:nvPr/>
        </p:nvSpPr>
        <p:spPr bwMode="auto">
          <a:xfrm>
            <a:off x="-1" y="6454490"/>
            <a:ext cx="8915401" cy="44319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dirty="0" smtClean="0"/>
              <a:t>1</a:t>
            </a:r>
            <a:r>
              <a:rPr lang="en-US" sz="1100" dirty="0" smtClean="0"/>
              <a:t> </a:t>
            </a:r>
            <a:r>
              <a:rPr lang="en-US" sz="1100" dirty="0"/>
              <a:t>Investment gains consist primarily of </a:t>
            </a:r>
            <a:r>
              <a:rPr lang="en-US" sz="1100" dirty="0" smtClean="0"/>
              <a:t>interest and </a:t>
            </a:r>
            <a:r>
              <a:rPr lang="en-US" sz="1100" dirty="0"/>
              <a:t>stock </a:t>
            </a:r>
            <a:r>
              <a:rPr lang="en-US" sz="1100" dirty="0" smtClean="0"/>
              <a:t>dividends.        *2015 figure is estimated based on annualized data through Q2.</a:t>
            </a:r>
          </a:p>
          <a:p>
            <a:pPr marL="133350" indent="-133350" eaLnBrk="0" hangingPunct="0">
              <a:lnSpc>
                <a:spcPct val="90000"/>
              </a:lnSpc>
              <a:buClr>
                <a:schemeClr val="accent2"/>
              </a:buClr>
              <a:tabLst>
                <a:tab pos="112713" algn="r"/>
              </a:tabLst>
            </a:pPr>
            <a:r>
              <a:rPr lang="en-US" sz="1100" dirty="0" smtClean="0"/>
              <a:t>Sources</a:t>
            </a:r>
            <a:r>
              <a:rPr lang="en-US" sz="1100" dirty="0"/>
              <a:t>: </a:t>
            </a:r>
            <a:r>
              <a:rPr lang="en-US" sz="1100" dirty="0" smtClean="0"/>
              <a:t>ISO; Insurance </a:t>
            </a:r>
            <a:r>
              <a:rPr lang="en-US" sz="1100" dirty="0"/>
              <a:t>Information </a:t>
            </a:r>
            <a:r>
              <a:rPr lang="en-US" sz="1100" dirty="0" smtClean="0"/>
              <a:t>Institute.</a:t>
            </a:r>
            <a:endParaRPr lang="en-US" sz="1100" dirty="0"/>
          </a:p>
        </p:txBody>
      </p:sp>
      <p:sp>
        <p:nvSpPr>
          <p:cNvPr id="58374"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8" name="AutoShape 7"/>
          <p:cNvSpPr>
            <a:spLocks noChangeArrowheads="1"/>
          </p:cNvSpPr>
          <p:nvPr/>
        </p:nvSpPr>
        <p:spPr bwMode="blackWhite">
          <a:xfrm>
            <a:off x="6425736" y="1105268"/>
            <a:ext cx="2489664" cy="795771"/>
          </a:xfrm>
          <a:prstGeom prst="wedgeRectCallout">
            <a:avLst>
              <a:gd name="adj1" fmla="val 25062"/>
              <a:gd name="adj2" fmla="val 13554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latin typeface="Arial" pitchFamily="34" charset="0"/>
                <a:cs typeface="+mn-cs"/>
              </a:rPr>
              <a:t>Investment earnings are still below their 2007 pre-crisis peak</a:t>
            </a:r>
            <a:endParaRPr lang="en-US" b="1" dirty="0">
              <a:solidFill>
                <a:schemeClr val="bg1"/>
              </a:solidFill>
              <a:latin typeface="Arial" pitchFamily="34" charset="0"/>
              <a:cs typeface="+mn-cs"/>
            </a:endParaRPr>
          </a:p>
        </p:txBody>
      </p:sp>
    </p:spTree>
    <p:extLst>
      <p:ext uri="{BB962C8B-B14F-4D97-AF65-F5344CB8AC3E}">
        <p14:creationId xmlns:p14="http://schemas.microsoft.com/office/powerpoint/2010/main" val="345668242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1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63490" name="Chart 3"/>
          <p:cNvGraphicFramePr>
            <a:graphicFrameLocks/>
          </p:cNvGraphicFramePr>
          <p:nvPr>
            <p:extLst/>
          </p:nvPr>
        </p:nvGraphicFramePr>
        <p:xfrm>
          <a:off x="357188" y="1323975"/>
          <a:ext cx="8674100" cy="4237038"/>
        </p:xfrm>
        <a:graphic>
          <a:graphicData uri="http://schemas.openxmlformats.org/presentationml/2006/ole">
            <mc:AlternateContent xmlns:mc="http://schemas.openxmlformats.org/markup-compatibility/2006">
              <mc:Choice xmlns:v="urn:schemas-microsoft-com:vml" Requires="v">
                <p:oleObj spid="_x0000_s28418151" name="Worksheet" r:id="rId5" imgW="8677257" imgH="4248253" progId="Excel.Sheet.8">
                  <p:embed/>
                </p:oleObj>
              </mc:Choice>
              <mc:Fallback>
                <p:oleObj name="Worksheet" r:id="rId5" imgW="8677257" imgH="4248253" progId="Excel.Sheet.8">
                  <p:embed/>
                  <p:pic>
                    <p:nvPicPr>
                      <p:cNvPr id="0" name=""/>
                      <p:cNvPicPr>
                        <a:picLocks noChangeArrowheads="1"/>
                      </p:cNvPicPr>
                      <p:nvPr/>
                    </p:nvPicPr>
                    <p:blipFill>
                      <a:blip r:embed="rId6"/>
                      <a:srcRect/>
                      <a:stretch>
                        <a:fillRect/>
                      </a:stretch>
                    </p:blipFill>
                    <p:spPr bwMode="auto">
                      <a:xfrm>
                        <a:off x="357188" y="1323975"/>
                        <a:ext cx="8674100" cy="423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3491"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spcBef>
                <a:spcPct val="20000"/>
              </a:spcBef>
            </a:pPr>
            <a:r>
              <a:rPr lang="en-US" altLang="en-US" sz="900">
                <a:solidFill>
                  <a:srgbClr val="FFFFFF"/>
                </a:solidFill>
              </a:rPr>
              <a:t>12/01/09 - 9pm</a:t>
            </a:r>
          </a:p>
        </p:txBody>
      </p:sp>
      <p:sp>
        <p:nvSpPr>
          <p:cNvPr id="63492"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85000"/>
              </a:lnSpc>
              <a:spcBef>
                <a:spcPct val="20000"/>
              </a:spcBef>
            </a:pPr>
            <a:r>
              <a:rPr lang="en-US" altLang="en-US" sz="900">
                <a:solidFill>
                  <a:srgbClr val="FFFFFF"/>
                </a:solidFill>
              </a:rPr>
              <a:t>eSlide – P6466 – The Financial Crisis and the Future of the P/C</a:t>
            </a:r>
          </a:p>
        </p:txBody>
      </p:sp>
      <p:sp>
        <p:nvSpPr>
          <p:cNvPr id="63493"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lnSpc>
                <a:spcPct val="85000"/>
              </a:lnSpc>
              <a:spcBef>
                <a:spcPct val="20000"/>
              </a:spcBef>
            </a:pPr>
            <a:fld id="{9CCBA39C-7FD4-4312-BC39-172A2AAA3DFD}" type="slidenum">
              <a:rPr lang="en-US" altLang="en-US" sz="900">
                <a:solidFill>
                  <a:srgbClr val="000000"/>
                </a:solidFill>
              </a:rPr>
              <a:pPr algn="r">
                <a:lnSpc>
                  <a:spcPct val="85000"/>
                </a:lnSpc>
                <a:spcBef>
                  <a:spcPct val="20000"/>
                </a:spcBef>
              </a:pPr>
              <a:t>180</a:t>
            </a:fld>
            <a:endParaRPr lang="en-US" altLang="en-US" sz="900">
              <a:solidFill>
                <a:srgbClr val="000000"/>
              </a:solidFill>
            </a:endParaRPr>
          </a:p>
        </p:txBody>
      </p:sp>
      <p:sp>
        <p:nvSpPr>
          <p:cNvPr id="63494" name="Rectangle 7"/>
          <p:cNvSpPr>
            <a:spLocks noGrp="1" noChangeArrowheads="1"/>
          </p:cNvSpPr>
          <p:nvPr>
            <p:ph type="title" idx="4294967295"/>
          </p:nvPr>
        </p:nvSpPr>
        <p:spPr>
          <a:xfrm>
            <a:off x="255588" y="88272"/>
            <a:ext cx="7332663" cy="860425"/>
          </a:xfrm>
        </p:spPr>
        <p:txBody>
          <a:bodyPr/>
          <a:lstStyle/>
          <a:p>
            <a:r>
              <a:rPr lang="en-US" altLang="en-US" sz="2800" dirty="0" smtClean="0">
                <a:latin typeface="Arial" panose="020B0604020202020204" pitchFamily="34" charset="0"/>
              </a:rPr>
              <a:t>Index of Total Industrial Production:*</a:t>
            </a:r>
            <a:br>
              <a:rPr lang="en-US" altLang="en-US" sz="2800" dirty="0" smtClean="0">
                <a:latin typeface="Arial" panose="020B0604020202020204" pitchFamily="34" charset="0"/>
              </a:rPr>
            </a:br>
            <a:r>
              <a:rPr lang="en-US" altLang="en-US" sz="2800" dirty="0" smtClean="0">
                <a:latin typeface="Arial" panose="020B0604020202020204" pitchFamily="34" charset="0"/>
              </a:rPr>
              <a:t>Strong Dollar Is a Headwind</a:t>
            </a:r>
          </a:p>
        </p:txBody>
      </p:sp>
      <p:sp>
        <p:nvSpPr>
          <p:cNvPr id="63495" name="Text Box 5"/>
          <p:cNvSpPr txBox="1">
            <a:spLocks noChangeArrowheads="1"/>
          </p:cNvSpPr>
          <p:nvPr/>
        </p:nvSpPr>
        <p:spPr bwMode="auto">
          <a:xfrm>
            <a:off x="0" y="6284913"/>
            <a:ext cx="87249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spcBef>
                <a:spcPct val="25000"/>
              </a:spcBef>
              <a:buClr>
                <a:srgbClr val="FF6801"/>
              </a:buClr>
              <a:buFont typeface="Wingdings" panose="05000000000000000000" pitchFamily="2" charset="2"/>
              <a:buNone/>
            </a:pPr>
            <a:r>
              <a:rPr lang="en-US" altLang="en-US" sz="1100" dirty="0">
                <a:solidFill>
                  <a:srgbClr val="000000"/>
                </a:solidFill>
              </a:rPr>
              <a:t>*Monthly, seasonally adjusted, through March 2015 (which is preliminary). Index based on year 2007 = 100</a:t>
            </a:r>
          </a:p>
          <a:p>
            <a:pPr>
              <a:lnSpc>
                <a:spcPct val="85000"/>
              </a:lnSpc>
              <a:spcBef>
                <a:spcPct val="25000"/>
              </a:spcBef>
              <a:buClr>
                <a:srgbClr val="FF6801"/>
              </a:buClr>
              <a:buFont typeface="Wingdings" panose="05000000000000000000" pitchFamily="2" charset="2"/>
              <a:buNone/>
            </a:pPr>
            <a:r>
              <a:rPr lang="en-US" altLang="en-US" sz="1100" dirty="0">
                <a:solidFill>
                  <a:srgbClr val="000000"/>
                </a:solidFill>
              </a:rPr>
              <a:t>Sources: Federal Reserve Board at </a:t>
            </a:r>
            <a:r>
              <a:rPr lang="en-US" altLang="en-US" sz="1100" dirty="0">
                <a:solidFill>
                  <a:srgbClr val="000000"/>
                </a:solidFill>
                <a:hlinkClick r:id="rId7"/>
              </a:rPr>
              <a:t>http://www.federalreserve.gov/releases/g17/ipdisk/ip_sa.txt</a:t>
            </a:r>
            <a:r>
              <a:rPr lang="en-US" altLang="en-US" sz="1100" dirty="0">
                <a:solidFill>
                  <a:srgbClr val="000000"/>
                </a:solidFill>
              </a:rPr>
              <a:t> .  </a:t>
            </a:r>
            <a:br>
              <a:rPr lang="en-US" altLang="en-US" sz="1100" dirty="0">
                <a:solidFill>
                  <a:srgbClr val="000000"/>
                </a:solidFill>
              </a:rPr>
            </a:br>
            <a:r>
              <a:rPr lang="en-US" altLang="en-US" sz="1100" dirty="0">
                <a:solidFill>
                  <a:srgbClr val="000000"/>
                </a:solidFill>
              </a:rPr>
              <a:t>National Bureau of Economic Research (recession dates); Insurance Information Institute.</a:t>
            </a:r>
          </a:p>
        </p:txBody>
      </p:sp>
      <p:sp>
        <p:nvSpPr>
          <p:cNvPr id="9" name="AutoShape 38"/>
          <p:cNvSpPr>
            <a:spLocks noChangeArrowheads="1"/>
          </p:cNvSpPr>
          <p:nvPr/>
        </p:nvSpPr>
        <p:spPr bwMode="blackWhite">
          <a:xfrm>
            <a:off x="4914900" y="3606800"/>
            <a:ext cx="1754188" cy="1052513"/>
          </a:xfrm>
          <a:prstGeom prst="wedgeRectCallout">
            <a:avLst>
              <a:gd name="adj1" fmla="val 32273"/>
              <a:gd name="adj2" fmla="val -16680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rgbClr val="FFFFFF"/>
              </a:buClr>
              <a:buFont typeface="Wingdings" panose="05000000000000000000" pitchFamily="2" charset="2"/>
              <a:buNone/>
            </a:pPr>
            <a:r>
              <a:rPr lang="en-US" altLang="en-US" sz="1400" b="1">
                <a:solidFill>
                  <a:srgbClr val="FFFFFF"/>
                </a:solidFill>
              </a:rPr>
              <a:t>Peak at 100.82 in December 2007 (officially  the 1</a:t>
            </a:r>
            <a:r>
              <a:rPr lang="en-US" altLang="en-US" sz="1400" b="1" baseline="30000">
                <a:solidFill>
                  <a:srgbClr val="FFFFFF"/>
                </a:solidFill>
              </a:rPr>
              <a:t>st</a:t>
            </a:r>
            <a:r>
              <a:rPr lang="en-US" altLang="en-US" sz="1400" b="1">
                <a:solidFill>
                  <a:srgbClr val="FFFFFF"/>
                </a:solidFill>
              </a:rPr>
              <a:t> month of the Great Recession)</a:t>
            </a:r>
          </a:p>
        </p:txBody>
      </p:sp>
      <p:sp>
        <p:nvSpPr>
          <p:cNvPr id="63497" name="Rectangle 4"/>
          <p:cNvSpPr>
            <a:spLocks noChangeArrowheads="1"/>
          </p:cNvSpPr>
          <p:nvPr/>
        </p:nvSpPr>
        <p:spPr bwMode="blackWhite">
          <a:xfrm>
            <a:off x="357188" y="5383213"/>
            <a:ext cx="8472487" cy="85566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rgbClr val="FFFFFF"/>
              </a:buClr>
              <a:buFont typeface="Wingdings" panose="05000000000000000000" pitchFamily="2" charset="2"/>
              <a:buNone/>
            </a:pPr>
            <a:r>
              <a:rPr lang="en-US" altLang="en-US" sz="1600" b="1" dirty="0">
                <a:solidFill>
                  <a:srgbClr val="FFFFFF"/>
                </a:solidFill>
              </a:rPr>
              <a:t>Insurance exposures for industrial production will continue growing in 2015, and commercial insurance premium volume with them. </a:t>
            </a:r>
            <a:r>
              <a:rPr lang="en-US" altLang="en-US" sz="1600" b="1" dirty="0" smtClean="0">
                <a:solidFill>
                  <a:srgbClr val="FFFFFF"/>
                </a:solidFill>
              </a:rPr>
              <a:t>Y-o-y </a:t>
            </a:r>
            <a:r>
              <a:rPr lang="en-US" altLang="en-US" sz="1600" b="1" dirty="0">
                <a:solidFill>
                  <a:srgbClr val="FFFFFF"/>
                </a:solidFill>
              </a:rPr>
              <a:t>growth to December 2014 was 4.6%. Both production and premium volume growth for 2015 should exceed this.</a:t>
            </a:r>
          </a:p>
        </p:txBody>
      </p:sp>
      <p:sp>
        <p:nvSpPr>
          <p:cNvPr id="12" name="Date Placeholder 11"/>
          <p:cNvSpPr>
            <a:spLocks noGrp="1"/>
          </p:cNvSpPr>
          <p:nvPr>
            <p:ph type="dt" sz="quarter" idx="10"/>
          </p:nvPr>
        </p:nvSpPr>
        <p:spPr/>
        <p:txBody>
          <a:bodyPr/>
          <a:lstStyle/>
          <a:p>
            <a:pPr>
              <a:defRPr/>
            </a:pPr>
            <a:r>
              <a:rPr lang="en-US">
                <a:solidFill>
                  <a:srgbClr val="FFFFFF"/>
                </a:solidFill>
              </a:rPr>
              <a:t>12/01/09 - 9pm</a:t>
            </a:r>
          </a:p>
        </p:txBody>
      </p:sp>
      <p:sp>
        <p:nvSpPr>
          <p:cNvPr id="63499" name="Slide Number Placeholder 1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CF46EF0-0608-433E-B8BE-B249AB877300}" type="slidenum">
              <a:rPr lang="en-US" altLang="en-US" smtClean="0">
                <a:solidFill>
                  <a:srgbClr val="000000"/>
                </a:solidFill>
              </a:rPr>
              <a:pPr/>
              <a:t>180</a:t>
            </a:fld>
            <a:endParaRPr lang="en-US" altLang="en-US" smtClean="0">
              <a:solidFill>
                <a:srgbClr val="000000"/>
              </a:solidFill>
            </a:endParaRPr>
          </a:p>
        </p:txBody>
      </p:sp>
      <p:sp>
        <p:nvSpPr>
          <p:cNvPr id="15" name="AutoShape 38"/>
          <p:cNvSpPr>
            <a:spLocks noChangeArrowheads="1"/>
          </p:cNvSpPr>
          <p:nvPr/>
        </p:nvSpPr>
        <p:spPr bwMode="blackWhite">
          <a:xfrm>
            <a:off x="7341961" y="2763524"/>
            <a:ext cx="1543050" cy="552450"/>
          </a:xfrm>
          <a:prstGeom prst="wedgeRectCallout">
            <a:avLst>
              <a:gd name="adj1" fmla="val 35435"/>
              <a:gd name="adj2" fmla="val -19718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rgbClr val="FFFFFF"/>
              </a:buClr>
              <a:buFont typeface="Wingdings" panose="05000000000000000000" pitchFamily="2" charset="2"/>
              <a:buNone/>
            </a:pPr>
            <a:r>
              <a:rPr lang="en-US" altLang="en-US" sz="1400" b="1" dirty="0" smtClean="0">
                <a:solidFill>
                  <a:srgbClr val="FFFFFF"/>
                </a:solidFill>
              </a:rPr>
              <a:t>April 2015 </a:t>
            </a:r>
            <a:r>
              <a:rPr lang="en-US" altLang="en-US" sz="1400" b="1" dirty="0">
                <a:solidFill>
                  <a:srgbClr val="FFFFFF"/>
                </a:solidFill>
              </a:rPr>
              <a:t>Index at 105.2</a:t>
            </a:r>
          </a:p>
        </p:txBody>
      </p:sp>
      <p:sp>
        <p:nvSpPr>
          <p:cNvPr id="16" name="AutoShape 7"/>
          <p:cNvSpPr>
            <a:spLocks noChangeArrowheads="1"/>
          </p:cNvSpPr>
          <p:nvPr/>
        </p:nvSpPr>
        <p:spPr bwMode="blackWhite">
          <a:xfrm>
            <a:off x="1230313" y="1323975"/>
            <a:ext cx="2103437" cy="1058863"/>
          </a:xfrm>
          <a:prstGeom prst="wedgeRectCallout">
            <a:avLst>
              <a:gd name="adj1" fmla="val -48653"/>
              <a:gd name="adj2" fmla="val 1881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a:solidFill>
                  <a:srgbClr val="FFFFFF"/>
                </a:solidFill>
                <a:latin typeface="Arial" charset="0"/>
                <a:cs typeface="Arial" charset="0"/>
              </a:rPr>
              <a:t>Many economists expect business investment to rise in 2015</a:t>
            </a:r>
          </a:p>
        </p:txBody>
      </p:sp>
    </p:spTree>
    <p:extLst>
      <p:ext uri="{BB962C8B-B14F-4D97-AF65-F5344CB8AC3E}">
        <p14:creationId xmlns:p14="http://schemas.microsoft.com/office/powerpoint/2010/main" val="129649900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nodeType="afterGroup">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childTnLst>
                          </p:cTn>
                        </p:par>
                        <p:par>
                          <p:cTn id="12" fill="hold" nodeType="afterGroup">
                            <p:stCondLst>
                              <p:cond delay="2000"/>
                            </p:stCondLst>
                            <p:childTnLst>
                              <p:par>
                                <p:cTn id="13" presetID="22" presetClass="entr" presetSubtype="4" fill="hold" grpId="0" nodeType="afterEffect">
                                  <p:stCondLst>
                                    <p:cond delay="70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animBg="1"/>
      <p:bldP spid="16" grpId="0" animBg="1"/>
    </p:bldLst>
  </p:timing>
</p:sld>
</file>

<file path=ppt/slides/slide1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467692"/>
            <a:ext cx="7981950" cy="2016125"/>
          </a:xfrm>
          <a:solidFill>
            <a:srgbClr val="002060"/>
          </a:solidFill>
          <a:ln w="12700" cap="flat" algn="ctr">
            <a:noFill/>
          </a:ln>
        </p:spPr>
        <p:txBody>
          <a:bodyPr/>
          <a:lstStyle/>
          <a:p>
            <a:pPr algn="ctr" defTabSz="914400" eaLnBrk="1" hangingPunct="1">
              <a:lnSpc>
                <a:spcPct val="95000"/>
              </a:lnSpc>
              <a:spcBef>
                <a:spcPct val="25000"/>
              </a:spcBef>
            </a:pPr>
            <a:r>
              <a:rPr lang="en-US" sz="4200" dirty="0" smtClean="0">
                <a:solidFill>
                  <a:schemeClr val="bg1"/>
                </a:solidFill>
              </a:rPr>
              <a:t>Profitability &amp; Politics</a:t>
            </a:r>
          </a:p>
        </p:txBody>
      </p:sp>
      <p:sp>
        <p:nvSpPr>
          <p:cNvPr id="15155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181</a:t>
            </a:fld>
            <a:endParaRPr lang="en-US" sz="900">
              <a:solidFill>
                <a:schemeClr val="bg1"/>
              </a:solidFill>
            </a:endParaRPr>
          </a:p>
        </p:txBody>
      </p:sp>
      <p:pic>
        <p:nvPicPr>
          <p:cNvPr id="151557"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181</a:t>
            </a:fld>
            <a:endParaRPr lang="en-US"/>
          </a:p>
        </p:txBody>
      </p:sp>
      <p:sp>
        <p:nvSpPr>
          <p:cNvPr id="10" name="Rectangle 8"/>
          <p:cNvSpPr>
            <a:spLocks noChangeArrowheads="1"/>
          </p:cNvSpPr>
          <p:nvPr/>
        </p:nvSpPr>
        <p:spPr bwMode="auto">
          <a:xfrm>
            <a:off x="449194" y="4919931"/>
            <a:ext cx="7842715" cy="1200329"/>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i="1" dirty="0" smtClean="0">
                <a:solidFill>
                  <a:srgbClr val="FF0000"/>
                </a:solidFill>
              </a:rPr>
              <a:t>How Is Profitability Affected by the President’s Political Party?</a:t>
            </a:r>
            <a:endParaRPr lang="en-US" sz="4000" b="1" i="1" dirty="0">
              <a:solidFill>
                <a:srgbClr val="FF0000"/>
              </a:solidFill>
            </a:endParaRPr>
          </a:p>
        </p:txBody>
      </p:sp>
    </p:spTree>
    <p:extLst>
      <p:ext uri="{BB962C8B-B14F-4D97-AF65-F5344CB8AC3E}">
        <p14:creationId xmlns:p14="http://schemas.microsoft.com/office/powerpoint/2010/main" val="2347887897"/>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0"/>
                                        </p:tgtEl>
                                        <p:attrNameLst>
                                          <p:attrName>style.visibility</p:attrName>
                                        </p:attrNameLst>
                                      </p:cBhvr>
                                      <p:to>
                                        <p:strVal val="visible"/>
                                      </p:to>
                                    </p:set>
                                    <p:animEffect transition="in" filter="barn(outVertical)">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P spid="10" grpId="0"/>
    </p:bldLst>
  </p:timing>
</p:sld>
</file>

<file path=ppt/slides/slide1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5362" name="Object 2"/>
          <p:cNvGraphicFramePr>
            <a:graphicFrameLocks noGrp="1" noChangeAspect="1"/>
          </p:cNvGraphicFramePr>
          <p:nvPr>
            <p:ph type="chart" idx="4294967295"/>
            <p:extLst>
              <p:ext uri="{D42A27DB-BD31-4B8C-83A1-F6EECF244321}">
                <p14:modId xmlns:p14="http://schemas.microsoft.com/office/powerpoint/2010/main" val="4197236620"/>
              </p:ext>
            </p:extLst>
          </p:nvPr>
        </p:nvGraphicFramePr>
        <p:xfrm>
          <a:off x="0" y="1228725"/>
          <a:ext cx="8566150" cy="5210175"/>
        </p:xfrm>
        <a:graphic>
          <a:graphicData uri="http://schemas.openxmlformats.org/presentationml/2006/ole">
            <mc:AlternateContent xmlns:mc="http://schemas.openxmlformats.org/markup-compatibility/2006">
              <mc:Choice xmlns:v="urn:schemas-microsoft-com:vml" Requires="v">
                <p:oleObj spid="_x0000_s28378250" name="Chart" r:id="rId4" imgW="8629689" imgH="5248240" progId="MSGraph.Chart.8">
                  <p:embed followColorScheme="full"/>
                </p:oleObj>
              </mc:Choice>
              <mc:Fallback>
                <p:oleObj name="Chart" r:id="rId4" imgW="8629689" imgH="5248240" progId="MSGraph.Chart.8">
                  <p:embed followColorScheme="full"/>
                  <p:pic>
                    <p:nvPicPr>
                      <p:cNvPr id="0" name=""/>
                      <p:cNvPicPr>
                        <a:picLocks noChangeAspect="1" noChangeArrowheads="1"/>
                      </p:cNvPicPr>
                      <p:nvPr/>
                    </p:nvPicPr>
                    <p:blipFill>
                      <a:blip r:embed="rId5"/>
                      <a:srcRect/>
                      <a:stretch>
                        <a:fillRect/>
                      </a:stretch>
                    </p:blipFill>
                    <p:spPr bwMode="auto">
                      <a:xfrm>
                        <a:off x="0" y="1228725"/>
                        <a:ext cx="8566150" cy="5210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63" name="Rectangle 4"/>
          <p:cNvSpPr>
            <a:spLocks noChangeArrowheads="1"/>
          </p:cNvSpPr>
          <p:nvPr/>
        </p:nvSpPr>
        <p:spPr bwMode="auto">
          <a:xfrm>
            <a:off x="34412" y="6388592"/>
            <a:ext cx="8428652" cy="400752"/>
          </a:xfrm>
          <a:prstGeom prst="rect">
            <a:avLst/>
          </a:prstGeom>
          <a:noFill/>
          <a:ln w="9525">
            <a:noFill/>
            <a:miter lim="800000"/>
            <a:headEnd/>
            <a:tailEnd/>
          </a:ln>
        </p:spPr>
        <p:txBody>
          <a:bodyPr wrap="square" lIns="92075" tIns="46038" rIns="92075" bIns="46038">
            <a:spAutoFit/>
          </a:bodyPr>
          <a:lstStyle/>
          <a:p>
            <a:pPr>
              <a:spcBef>
                <a:spcPct val="0"/>
              </a:spcBef>
              <a:buClrTx/>
              <a:buFontTx/>
              <a:buNone/>
            </a:pPr>
            <a:r>
              <a:rPr lang="en-US" sz="1000" dirty="0" smtClean="0">
                <a:latin typeface="Arial" charset="0"/>
              </a:rPr>
              <a:t>*Truman </a:t>
            </a:r>
            <a:r>
              <a:rPr lang="en-US" sz="1000" dirty="0">
                <a:latin typeface="Arial" charset="0"/>
              </a:rPr>
              <a:t>administration ROE of 6.97% based on 3 years only, </a:t>
            </a:r>
            <a:r>
              <a:rPr lang="en-US" sz="1000" dirty="0" smtClean="0">
                <a:latin typeface="Arial" charset="0"/>
              </a:rPr>
              <a:t>1950-52;</a:t>
            </a:r>
            <a:r>
              <a:rPr lang="en-US" sz="1000" dirty="0" smtClean="0"/>
              <a:t>.</a:t>
            </a:r>
            <a:endParaRPr lang="en-US" sz="1000" dirty="0">
              <a:latin typeface="Arial" charset="0"/>
            </a:endParaRPr>
          </a:p>
          <a:p>
            <a:pPr>
              <a:spcBef>
                <a:spcPct val="0"/>
              </a:spcBef>
              <a:buClrTx/>
              <a:buFontTx/>
              <a:buNone/>
            </a:pPr>
            <a:r>
              <a:rPr lang="en-US" sz="1000" dirty="0" smtClean="0">
                <a:latin typeface="Arial" charset="0"/>
              </a:rPr>
              <a:t>  Source</a:t>
            </a:r>
            <a:r>
              <a:rPr lang="en-US" sz="1000" dirty="0">
                <a:latin typeface="Arial" charset="0"/>
              </a:rPr>
              <a:t>: Insurance Information Institute</a:t>
            </a:r>
          </a:p>
        </p:txBody>
      </p:sp>
      <p:sp>
        <p:nvSpPr>
          <p:cNvPr id="7045125" name="Text Box 5"/>
          <p:cNvSpPr txBox="1">
            <a:spLocks noChangeArrowheads="1"/>
          </p:cNvSpPr>
          <p:nvPr/>
        </p:nvSpPr>
        <p:spPr bwMode="auto">
          <a:xfrm>
            <a:off x="5718175" y="2482850"/>
            <a:ext cx="3273425" cy="1421928"/>
          </a:xfrm>
          <a:prstGeom prst="rect">
            <a:avLst/>
          </a:prstGeom>
          <a:solidFill>
            <a:schemeClr val="bg1"/>
          </a:solidFill>
          <a:ln w="38100">
            <a:solidFill>
              <a:srgbClr val="FF0000"/>
            </a:solidFill>
            <a:miter lim="800000"/>
            <a:headEnd type="none" w="sm" len="sm"/>
            <a:tailEnd type="none" w="sm" len="sm"/>
          </a:ln>
        </p:spPr>
        <p:txBody>
          <a:bodyPr wrap="square">
            <a:spAutoFit/>
          </a:bodyPr>
          <a:lstStyle/>
          <a:p>
            <a:pPr algn="ctr">
              <a:lnSpc>
                <a:spcPct val="90000"/>
              </a:lnSpc>
              <a:buClrTx/>
              <a:buFontTx/>
              <a:buNone/>
            </a:pPr>
            <a:r>
              <a:rPr lang="en-US" sz="2400" b="1" dirty="0">
                <a:latin typeface="Arial" charset="0"/>
              </a:rPr>
              <a:t>OVERALL RECORD: </a:t>
            </a:r>
            <a:r>
              <a:rPr lang="en-US" sz="2400" b="1" u="sng" dirty="0" smtClean="0">
                <a:latin typeface="Arial" charset="0"/>
              </a:rPr>
              <a:t>1950-2014</a:t>
            </a:r>
            <a:r>
              <a:rPr lang="en-US" sz="2400" b="1" dirty="0" smtClean="0">
                <a:latin typeface="Arial" charset="0"/>
              </a:rPr>
              <a:t>*</a:t>
            </a:r>
            <a:endParaRPr lang="en-US" sz="2400" b="1" dirty="0">
              <a:latin typeface="Arial" charset="0"/>
            </a:endParaRPr>
          </a:p>
          <a:p>
            <a:pPr>
              <a:lnSpc>
                <a:spcPct val="90000"/>
              </a:lnSpc>
              <a:buClrTx/>
              <a:buFontTx/>
              <a:buNone/>
            </a:pPr>
            <a:r>
              <a:rPr lang="en-US" sz="2400" b="1" dirty="0">
                <a:solidFill>
                  <a:srgbClr val="3333FF"/>
                </a:solidFill>
                <a:latin typeface="Arial" charset="0"/>
              </a:rPr>
              <a:t>Democrats	  </a:t>
            </a:r>
            <a:r>
              <a:rPr lang="en-US" sz="2400" b="1" dirty="0" smtClean="0">
                <a:solidFill>
                  <a:srgbClr val="3333FF"/>
                </a:solidFill>
                <a:latin typeface="Arial" charset="0"/>
              </a:rPr>
              <a:t>7.72%</a:t>
            </a:r>
            <a:endParaRPr lang="en-US" sz="2400" b="1" dirty="0">
              <a:solidFill>
                <a:srgbClr val="3333FF"/>
              </a:solidFill>
              <a:latin typeface="Arial" charset="0"/>
            </a:endParaRPr>
          </a:p>
          <a:p>
            <a:pPr>
              <a:lnSpc>
                <a:spcPct val="90000"/>
              </a:lnSpc>
              <a:buClrTx/>
              <a:buFontTx/>
              <a:buNone/>
            </a:pPr>
            <a:r>
              <a:rPr lang="en-US" sz="2400" b="1" dirty="0">
                <a:solidFill>
                  <a:srgbClr val="FF0000"/>
                </a:solidFill>
                <a:latin typeface="Arial" charset="0"/>
              </a:rPr>
              <a:t>Republicans	  </a:t>
            </a:r>
            <a:r>
              <a:rPr lang="en-US" sz="2400" b="1" dirty="0" smtClean="0">
                <a:solidFill>
                  <a:srgbClr val="FF0000"/>
                </a:solidFill>
                <a:latin typeface="Arial" charset="0"/>
              </a:rPr>
              <a:t>7.85%</a:t>
            </a:r>
            <a:endParaRPr lang="en-US" sz="2400" b="1" dirty="0">
              <a:solidFill>
                <a:srgbClr val="FF0000"/>
              </a:solidFill>
              <a:latin typeface="Arial" charset="0"/>
            </a:endParaRPr>
          </a:p>
        </p:txBody>
      </p:sp>
      <p:sp>
        <p:nvSpPr>
          <p:cNvPr id="7045126" name="Text Box 6"/>
          <p:cNvSpPr txBox="1">
            <a:spLocks noChangeArrowheads="1"/>
          </p:cNvSpPr>
          <p:nvPr/>
        </p:nvSpPr>
        <p:spPr bwMode="auto">
          <a:xfrm>
            <a:off x="5405281" y="4106510"/>
            <a:ext cx="3429000" cy="1419225"/>
          </a:xfrm>
          <a:prstGeom prst="rect">
            <a:avLst/>
          </a:prstGeom>
          <a:noFill/>
          <a:ln w="38100">
            <a:solidFill>
              <a:srgbClr val="FF0000"/>
            </a:solidFill>
            <a:miter lim="800000"/>
            <a:headEnd type="none" w="sm" len="sm"/>
            <a:tailEnd type="none" w="sm" len="sm"/>
          </a:ln>
          <a:effectLst/>
        </p:spPr>
        <p:txBody>
          <a:bodyPr>
            <a:spAutoFit/>
          </a:bodyPr>
          <a:lstStyle/>
          <a:p>
            <a:pPr algn="ctr">
              <a:lnSpc>
                <a:spcPct val="90000"/>
              </a:lnSpc>
              <a:buClrTx/>
              <a:buFontTx/>
              <a:buNone/>
              <a:defRPr/>
            </a:pPr>
            <a:r>
              <a:rPr lang="en-US" sz="2400" b="1" dirty="0">
                <a:solidFill>
                  <a:srgbClr val="3333FF"/>
                </a:solidFill>
                <a:latin typeface="Arial" pitchFamily="34" charset="0"/>
                <a:cs typeface="Arial" pitchFamily="34" charset="0"/>
              </a:rPr>
              <a:t>Party of President has marginal bearing on profitability of P/C insurance industry</a:t>
            </a:r>
          </a:p>
        </p:txBody>
      </p:sp>
      <p:sp>
        <p:nvSpPr>
          <p:cNvPr id="7" name="Rectangle 2"/>
          <p:cNvSpPr txBox="1">
            <a:spLocks noChangeArrowheads="1"/>
          </p:cNvSpPr>
          <p:nvPr/>
        </p:nvSpPr>
        <p:spPr>
          <a:xfrm>
            <a:off x="131301" y="0"/>
            <a:ext cx="7557525" cy="860425"/>
          </a:xfrm>
          <a:prstGeom prst="rect">
            <a:avLst/>
          </a:prstGeom>
        </p:spPr>
        <p:txBody>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P/C</a:t>
            </a:r>
            <a:r>
              <a:rPr kumimoji="0" lang="en-US" sz="3000" b="1" i="0" u="none" strike="noStrike" kern="0" cap="none" spc="0" normalizeH="0" noProof="0" dirty="0" smtClean="0">
                <a:ln>
                  <a:noFill/>
                </a:ln>
                <a:solidFill>
                  <a:srgbClr val="225A7A"/>
                </a:solidFill>
                <a:effectLst/>
                <a:uLnTx/>
                <a:uFillTx/>
                <a:latin typeface="Arial" charset="0"/>
                <a:ea typeface="+mj-ea"/>
                <a:cs typeface="+mj-cs"/>
              </a:rPr>
              <a:t> </a:t>
            </a:r>
            <a:r>
              <a:rPr lang="en-US" sz="3000" b="1" kern="0" noProof="0" dirty="0" smtClean="0">
                <a:solidFill>
                  <a:srgbClr val="225A7A"/>
                </a:solidFill>
                <a:ea typeface="+mj-ea"/>
                <a:cs typeface="+mj-cs"/>
              </a:rPr>
              <a:t>I</a:t>
            </a:r>
            <a:r>
              <a:rPr lang="en-US" sz="3000" b="1" kern="0" dirty="0" err="1" smtClean="0">
                <a:solidFill>
                  <a:srgbClr val="225A7A"/>
                </a:solidFill>
                <a:ea typeface="+mj-ea"/>
                <a:cs typeface="+mj-cs"/>
              </a:rPr>
              <a:t>nsurance</a:t>
            </a:r>
            <a:r>
              <a:rPr lang="en-US" sz="3000" b="1" kern="0" dirty="0" smtClean="0">
                <a:solidFill>
                  <a:srgbClr val="225A7A"/>
                </a:solidFill>
                <a:ea typeface="+mj-ea"/>
                <a:cs typeface="+mj-cs"/>
              </a:rPr>
              <a:t> Industry ROE by Presidential Administration, 1950-2014*</a:t>
            </a:r>
            <a:endParaRPr kumimoji="0" lang="en-US" sz="3000" b="1" i="0" u="none" strike="noStrike" kern="0" cap="none" spc="0" normalizeH="0" baseline="0" noProof="0" dirty="0" smtClean="0">
              <a:ln>
                <a:noFill/>
              </a:ln>
              <a:solidFill>
                <a:srgbClr val="225A7A"/>
              </a:solidFill>
              <a:effectLst/>
              <a:uLnTx/>
              <a:uFillTx/>
              <a:latin typeface="Arial" charset="0"/>
              <a:ea typeface="+mj-ea"/>
              <a:cs typeface="+mj-cs"/>
            </a:endParaRPr>
          </a:p>
        </p:txBody>
      </p:sp>
    </p:spTree>
    <p:extLst>
      <p:ext uri="{BB962C8B-B14F-4D97-AF65-F5344CB8AC3E}">
        <p14:creationId xmlns:p14="http://schemas.microsoft.com/office/powerpoint/2010/main" val="1548236180"/>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7045125"/>
                                        </p:tgtEl>
                                        <p:attrNameLst>
                                          <p:attrName>style.visibility</p:attrName>
                                        </p:attrNameLst>
                                      </p:cBhvr>
                                      <p:to>
                                        <p:strVal val="visible"/>
                                      </p:to>
                                    </p:set>
                                    <p:animEffect transition="in" filter="dissolve">
                                      <p:cBhvr>
                                        <p:cTn id="7" dur="500"/>
                                        <p:tgtEl>
                                          <p:spTgt spid="7045125"/>
                                        </p:tgtEl>
                                      </p:cBhvr>
                                    </p:animEffect>
                                  </p:childTnLst>
                                </p:cTn>
                              </p:par>
                            </p:childTnLst>
                          </p:cTn>
                        </p:par>
                        <p:par>
                          <p:cTn id="8" fill="hold">
                            <p:stCondLst>
                              <p:cond delay="1500"/>
                            </p:stCondLst>
                            <p:childTnLst>
                              <p:par>
                                <p:cTn id="9" presetID="9" presetClass="entr" presetSubtype="0" fill="hold" grpId="0" nodeType="afterEffect">
                                  <p:stCondLst>
                                    <p:cond delay="1000"/>
                                  </p:stCondLst>
                                  <p:childTnLst>
                                    <p:set>
                                      <p:cBhvr>
                                        <p:cTn id="10" dur="1" fill="hold">
                                          <p:stCondLst>
                                            <p:cond delay="0"/>
                                          </p:stCondLst>
                                        </p:cTn>
                                        <p:tgtEl>
                                          <p:spTgt spid="7045126"/>
                                        </p:tgtEl>
                                        <p:attrNameLst>
                                          <p:attrName>style.visibility</p:attrName>
                                        </p:attrNameLst>
                                      </p:cBhvr>
                                      <p:to>
                                        <p:strVal val="visible"/>
                                      </p:to>
                                    </p:set>
                                    <p:animEffect transition="in" filter="dissolve">
                                      <p:cBhvr>
                                        <p:cTn id="11" dur="500"/>
                                        <p:tgtEl>
                                          <p:spTgt spid="704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45125" grpId="0" animBg="1"/>
      <p:bldP spid="7045126" grpId="0" animBg="1"/>
    </p:bld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046146" name="Object 2"/>
          <p:cNvGraphicFramePr>
            <a:graphicFrameLocks noChangeAspect="1"/>
          </p:cNvGraphicFramePr>
          <p:nvPr>
            <p:extLst>
              <p:ext uri="{D42A27DB-BD31-4B8C-83A1-F6EECF244321}">
                <p14:modId xmlns:p14="http://schemas.microsoft.com/office/powerpoint/2010/main" val="3863878493"/>
              </p:ext>
            </p:extLst>
          </p:nvPr>
        </p:nvGraphicFramePr>
        <p:xfrm>
          <a:off x="0" y="1236408"/>
          <a:ext cx="8880475" cy="5891213"/>
        </p:xfrm>
        <a:graphic>
          <a:graphicData uri="http://schemas.openxmlformats.org/presentationml/2006/ole">
            <mc:AlternateContent xmlns:mc="http://schemas.openxmlformats.org/markup-compatibility/2006">
              <mc:Choice xmlns:v="urn:schemas-microsoft-com:vml" Requires="v">
                <p:oleObj spid="_x0000_s28379274" name="Chart" r:id="rId4" imgW="8286815" imgH="5524639" progId="MSGraph.Chart.8">
                  <p:embed followColorScheme="full"/>
                </p:oleObj>
              </mc:Choice>
              <mc:Fallback>
                <p:oleObj name="Chart" r:id="rId4" imgW="8286815" imgH="5524639" progId="MSGraph.Chart.8">
                  <p:embed followColorScheme="full"/>
                  <p:pic>
                    <p:nvPicPr>
                      <p:cNvPr id="0" name=""/>
                      <p:cNvPicPr>
                        <a:picLocks noChangeAspect="1" noChangeArrowheads="1"/>
                      </p:cNvPicPr>
                      <p:nvPr/>
                    </p:nvPicPr>
                    <p:blipFill>
                      <a:blip r:embed="rId5"/>
                      <a:srcRect/>
                      <a:stretch>
                        <a:fillRect/>
                      </a:stretch>
                    </p:blipFill>
                    <p:spPr bwMode="auto">
                      <a:xfrm>
                        <a:off x="0" y="1236408"/>
                        <a:ext cx="8880475" cy="5891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46148" name="Rectangle 4"/>
          <p:cNvSpPr>
            <a:spLocks noChangeArrowheads="1"/>
          </p:cNvSpPr>
          <p:nvPr/>
        </p:nvSpPr>
        <p:spPr bwMode="auto">
          <a:xfrm>
            <a:off x="1339652" y="1152833"/>
            <a:ext cx="6875207" cy="366713"/>
          </a:xfrm>
          <a:prstGeom prst="rect">
            <a:avLst/>
          </a:prstGeom>
          <a:noFill/>
          <a:ln w="9525">
            <a:noFill/>
            <a:miter lim="800000"/>
            <a:headEnd/>
            <a:tailEnd/>
          </a:ln>
        </p:spPr>
        <p:txBody>
          <a:bodyPr wrap="square" lIns="92075" tIns="46038" rIns="92075" bIns="46038">
            <a:spAutoFit/>
          </a:bodyPr>
          <a:lstStyle/>
          <a:p>
            <a:pPr>
              <a:spcBef>
                <a:spcPct val="0"/>
              </a:spcBef>
              <a:buClrTx/>
              <a:buFontTx/>
              <a:buNone/>
            </a:pPr>
            <a:r>
              <a:rPr lang="en-US" sz="1800" b="1" dirty="0">
                <a:solidFill>
                  <a:srgbClr val="3333FF"/>
                </a:solidFill>
                <a:latin typeface="Arial" charset="0"/>
              </a:rPr>
              <a:t>BLUE</a:t>
            </a:r>
            <a:r>
              <a:rPr lang="en-US" sz="1400" b="1" dirty="0">
                <a:latin typeface="Arial" charset="0"/>
              </a:rPr>
              <a:t> = </a:t>
            </a:r>
            <a:r>
              <a:rPr lang="en-US" b="1" dirty="0">
                <a:latin typeface="Arial" charset="0"/>
              </a:rPr>
              <a:t>Democratic President</a:t>
            </a:r>
            <a:r>
              <a:rPr lang="en-US" sz="1400" b="1" dirty="0">
                <a:latin typeface="Arial" charset="0"/>
              </a:rPr>
              <a:t>        </a:t>
            </a:r>
            <a:r>
              <a:rPr lang="en-US" sz="1800" b="1" dirty="0">
                <a:solidFill>
                  <a:srgbClr val="FF3300"/>
                </a:solidFill>
                <a:latin typeface="Arial" charset="0"/>
              </a:rPr>
              <a:t>RED</a:t>
            </a:r>
            <a:r>
              <a:rPr lang="en-US" sz="1400" b="1" dirty="0">
                <a:latin typeface="Arial" charset="0"/>
              </a:rPr>
              <a:t> = </a:t>
            </a:r>
            <a:r>
              <a:rPr lang="en-US" b="1" dirty="0">
                <a:latin typeface="Arial" charset="0"/>
              </a:rPr>
              <a:t>Republican President</a:t>
            </a:r>
          </a:p>
        </p:txBody>
      </p:sp>
      <p:sp>
        <p:nvSpPr>
          <p:cNvPr id="16388" name="Rectangle 5"/>
          <p:cNvSpPr>
            <a:spLocks noChangeArrowheads="1"/>
          </p:cNvSpPr>
          <p:nvPr/>
        </p:nvSpPr>
        <p:spPr bwMode="auto">
          <a:xfrm>
            <a:off x="2169268" y="1651819"/>
            <a:ext cx="544436" cy="4215581"/>
          </a:xfrm>
          <a:prstGeom prst="rect">
            <a:avLst/>
          </a:prstGeom>
          <a:solidFill>
            <a:srgbClr val="99CCFF">
              <a:alpha val="49019"/>
            </a:srgbClr>
          </a:solidFill>
          <a:ln w="9525">
            <a:noFill/>
            <a:miter lim="800000"/>
            <a:headEnd/>
            <a:tailEnd/>
          </a:ln>
        </p:spPr>
        <p:txBody>
          <a:bodyPr wrap="none" lIns="92075" tIns="46038" rIns="92075" bIns="46038" anchor="ctr"/>
          <a:lstStyle/>
          <a:p>
            <a:endParaRPr lang="en-US"/>
          </a:p>
        </p:txBody>
      </p:sp>
      <p:sp>
        <p:nvSpPr>
          <p:cNvPr id="16389" name="Rectangle 6"/>
          <p:cNvSpPr>
            <a:spLocks noChangeArrowheads="1"/>
          </p:cNvSpPr>
          <p:nvPr/>
        </p:nvSpPr>
        <p:spPr bwMode="auto">
          <a:xfrm>
            <a:off x="2362200" y="5715000"/>
            <a:ext cx="685800" cy="152400"/>
          </a:xfrm>
          <a:prstGeom prst="rect">
            <a:avLst/>
          </a:prstGeom>
          <a:noFill/>
          <a:ln w="9525">
            <a:noFill/>
            <a:miter lim="800000"/>
            <a:headEnd/>
            <a:tailEnd/>
          </a:ln>
        </p:spPr>
        <p:txBody>
          <a:bodyPr wrap="none" lIns="92075" tIns="46038" rIns="92075" bIns="46038" anchor="ctr"/>
          <a:lstStyle/>
          <a:p>
            <a:endParaRPr lang="en-US"/>
          </a:p>
        </p:txBody>
      </p:sp>
      <p:sp>
        <p:nvSpPr>
          <p:cNvPr id="16390" name="Rectangle 7"/>
          <p:cNvSpPr>
            <a:spLocks noChangeArrowheads="1"/>
          </p:cNvSpPr>
          <p:nvPr/>
        </p:nvSpPr>
        <p:spPr bwMode="auto">
          <a:xfrm>
            <a:off x="2713704" y="1651824"/>
            <a:ext cx="412529" cy="4247530"/>
          </a:xfrm>
          <a:prstGeom prst="rect">
            <a:avLst/>
          </a:prstGeom>
          <a:solidFill>
            <a:srgbClr val="99CCFF">
              <a:alpha val="49019"/>
            </a:srgbClr>
          </a:solidFill>
          <a:ln w="9525">
            <a:noFill/>
            <a:miter lim="800000"/>
            <a:headEnd/>
            <a:tailEnd/>
          </a:ln>
        </p:spPr>
        <p:txBody>
          <a:bodyPr wrap="none" lIns="92075" tIns="46038" rIns="92075" bIns="46038" anchor="ctr"/>
          <a:lstStyle/>
          <a:p>
            <a:endParaRPr lang="en-US"/>
          </a:p>
        </p:txBody>
      </p:sp>
      <p:sp>
        <p:nvSpPr>
          <p:cNvPr id="16391" name="Rectangle 8"/>
          <p:cNvSpPr>
            <a:spLocks noChangeArrowheads="1"/>
          </p:cNvSpPr>
          <p:nvPr/>
        </p:nvSpPr>
        <p:spPr bwMode="auto">
          <a:xfrm>
            <a:off x="6983008" y="1647007"/>
            <a:ext cx="967251" cy="4242619"/>
          </a:xfrm>
          <a:prstGeom prst="rect">
            <a:avLst/>
          </a:prstGeom>
          <a:solidFill>
            <a:srgbClr val="FF3300">
              <a:alpha val="49019"/>
            </a:srgbClr>
          </a:solidFill>
          <a:ln w="9525">
            <a:noFill/>
            <a:miter lim="800000"/>
            <a:headEnd/>
            <a:tailEnd/>
          </a:ln>
        </p:spPr>
        <p:txBody>
          <a:bodyPr wrap="none" lIns="92075" tIns="46038" rIns="92075" bIns="46038" anchor="ctr"/>
          <a:lstStyle/>
          <a:p>
            <a:endParaRPr lang="en-US"/>
          </a:p>
        </p:txBody>
      </p:sp>
      <p:sp>
        <p:nvSpPr>
          <p:cNvPr id="16392" name="Rectangle 9"/>
          <p:cNvSpPr>
            <a:spLocks noChangeArrowheads="1"/>
          </p:cNvSpPr>
          <p:nvPr/>
        </p:nvSpPr>
        <p:spPr bwMode="auto">
          <a:xfrm>
            <a:off x="6006277" y="1651824"/>
            <a:ext cx="981629" cy="4247531"/>
          </a:xfrm>
          <a:prstGeom prst="rect">
            <a:avLst/>
          </a:prstGeom>
          <a:solidFill>
            <a:srgbClr val="99CCFF">
              <a:alpha val="49019"/>
            </a:srgbClr>
          </a:solidFill>
          <a:ln w="9525">
            <a:noFill/>
            <a:miter lim="800000"/>
            <a:headEnd/>
            <a:tailEnd/>
          </a:ln>
        </p:spPr>
        <p:txBody>
          <a:bodyPr wrap="none" lIns="92075" tIns="46038" rIns="92075" bIns="46038" anchor="ctr"/>
          <a:lstStyle/>
          <a:p>
            <a:endParaRPr lang="en-US"/>
          </a:p>
        </p:txBody>
      </p:sp>
      <p:sp>
        <p:nvSpPr>
          <p:cNvPr id="16393" name="Rectangle 10"/>
          <p:cNvSpPr>
            <a:spLocks noChangeArrowheads="1"/>
          </p:cNvSpPr>
          <p:nvPr/>
        </p:nvSpPr>
        <p:spPr bwMode="auto">
          <a:xfrm>
            <a:off x="4585549" y="1651824"/>
            <a:ext cx="1418484" cy="4247531"/>
          </a:xfrm>
          <a:prstGeom prst="rect">
            <a:avLst/>
          </a:prstGeom>
          <a:solidFill>
            <a:srgbClr val="FF3300">
              <a:alpha val="49019"/>
            </a:srgbClr>
          </a:solidFill>
          <a:ln w="9525">
            <a:noFill/>
            <a:miter lim="800000"/>
            <a:headEnd/>
            <a:tailEnd/>
          </a:ln>
        </p:spPr>
        <p:txBody>
          <a:bodyPr wrap="none" lIns="92075" tIns="46038" rIns="92075" bIns="46038" anchor="ctr"/>
          <a:lstStyle/>
          <a:p>
            <a:endParaRPr lang="en-US"/>
          </a:p>
        </p:txBody>
      </p:sp>
      <p:sp>
        <p:nvSpPr>
          <p:cNvPr id="16394" name="Rectangle 11"/>
          <p:cNvSpPr>
            <a:spLocks noChangeArrowheads="1"/>
          </p:cNvSpPr>
          <p:nvPr/>
        </p:nvSpPr>
        <p:spPr bwMode="auto">
          <a:xfrm>
            <a:off x="823452" y="1652136"/>
            <a:ext cx="366253" cy="4191000"/>
          </a:xfrm>
          <a:prstGeom prst="rect">
            <a:avLst/>
          </a:prstGeom>
          <a:solidFill>
            <a:srgbClr val="99CCFF">
              <a:alpha val="49019"/>
            </a:srgbClr>
          </a:solidFill>
          <a:ln w="9525">
            <a:noFill/>
            <a:miter lim="800000"/>
            <a:headEnd/>
            <a:tailEnd/>
          </a:ln>
        </p:spPr>
        <p:txBody>
          <a:bodyPr wrap="none" lIns="92075" tIns="46038" rIns="92075" bIns="46038" anchor="ctr"/>
          <a:lstStyle/>
          <a:p>
            <a:endParaRPr lang="en-US"/>
          </a:p>
        </p:txBody>
      </p:sp>
      <p:sp>
        <p:nvSpPr>
          <p:cNvPr id="16395" name="Rectangle 12"/>
          <p:cNvSpPr>
            <a:spLocks noChangeArrowheads="1"/>
          </p:cNvSpPr>
          <p:nvPr/>
        </p:nvSpPr>
        <p:spPr bwMode="auto">
          <a:xfrm>
            <a:off x="3132204" y="1651819"/>
            <a:ext cx="982596" cy="4249997"/>
          </a:xfrm>
          <a:prstGeom prst="rect">
            <a:avLst/>
          </a:prstGeom>
          <a:solidFill>
            <a:srgbClr val="FF3300">
              <a:alpha val="49019"/>
            </a:srgbClr>
          </a:solidFill>
          <a:ln w="9525">
            <a:noFill/>
            <a:miter lim="800000"/>
            <a:headEnd/>
            <a:tailEnd/>
          </a:ln>
        </p:spPr>
        <p:txBody>
          <a:bodyPr wrap="none" lIns="92075" tIns="46038" rIns="92075" bIns="46038" anchor="ctr"/>
          <a:lstStyle/>
          <a:p>
            <a:endParaRPr lang="en-US"/>
          </a:p>
        </p:txBody>
      </p:sp>
      <p:sp>
        <p:nvSpPr>
          <p:cNvPr id="16396" name="Rectangle 13"/>
          <p:cNvSpPr>
            <a:spLocks noChangeArrowheads="1"/>
          </p:cNvSpPr>
          <p:nvPr/>
        </p:nvSpPr>
        <p:spPr bwMode="auto">
          <a:xfrm>
            <a:off x="1177047" y="1651819"/>
            <a:ext cx="1005715" cy="4191317"/>
          </a:xfrm>
          <a:prstGeom prst="rect">
            <a:avLst/>
          </a:prstGeom>
          <a:solidFill>
            <a:srgbClr val="FF3300">
              <a:alpha val="49019"/>
            </a:srgbClr>
          </a:solidFill>
          <a:ln w="9525">
            <a:noFill/>
            <a:miter lim="800000"/>
            <a:headEnd/>
            <a:tailEnd/>
          </a:ln>
        </p:spPr>
        <p:txBody>
          <a:bodyPr wrap="none" lIns="92075" tIns="46038" rIns="92075" bIns="46038" anchor="ctr"/>
          <a:lstStyle/>
          <a:p>
            <a:endParaRPr lang="en-US"/>
          </a:p>
        </p:txBody>
      </p:sp>
      <p:sp>
        <p:nvSpPr>
          <p:cNvPr id="16397" name="Rectangle 14"/>
          <p:cNvSpPr>
            <a:spLocks noChangeArrowheads="1"/>
          </p:cNvSpPr>
          <p:nvPr/>
        </p:nvSpPr>
        <p:spPr bwMode="auto">
          <a:xfrm>
            <a:off x="4110721" y="1651819"/>
            <a:ext cx="474827" cy="4232788"/>
          </a:xfrm>
          <a:prstGeom prst="rect">
            <a:avLst/>
          </a:prstGeom>
          <a:solidFill>
            <a:srgbClr val="99CCFF">
              <a:alpha val="49019"/>
            </a:srgbClr>
          </a:solidFill>
          <a:ln w="9525">
            <a:noFill/>
            <a:miter lim="800000"/>
            <a:headEnd/>
            <a:tailEnd/>
          </a:ln>
        </p:spPr>
        <p:txBody>
          <a:bodyPr wrap="none" lIns="92075" tIns="46038" rIns="92075" bIns="46038" anchor="ctr"/>
          <a:lstStyle/>
          <a:p>
            <a:endParaRPr lang="en-US"/>
          </a:p>
        </p:txBody>
      </p:sp>
      <p:sp>
        <p:nvSpPr>
          <p:cNvPr id="16399" name="Text Box 16"/>
          <p:cNvSpPr txBox="1">
            <a:spLocks noChangeArrowheads="1"/>
          </p:cNvSpPr>
          <p:nvPr/>
        </p:nvSpPr>
        <p:spPr bwMode="auto">
          <a:xfrm rot="-5400000">
            <a:off x="523672" y="2057400"/>
            <a:ext cx="914400" cy="304800"/>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r>
              <a:rPr lang="en-US" sz="1400" b="1" dirty="0"/>
              <a:t>Truman</a:t>
            </a:r>
          </a:p>
        </p:txBody>
      </p:sp>
      <p:sp>
        <p:nvSpPr>
          <p:cNvPr id="16400" name="Text Box 17"/>
          <p:cNvSpPr txBox="1">
            <a:spLocks noChangeArrowheads="1"/>
          </p:cNvSpPr>
          <p:nvPr/>
        </p:nvSpPr>
        <p:spPr bwMode="auto">
          <a:xfrm>
            <a:off x="2977556" y="1821432"/>
            <a:ext cx="1293813" cy="304800"/>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r>
              <a:rPr lang="en-US" sz="1400" b="1" dirty="0"/>
              <a:t>Nixon/Ford</a:t>
            </a:r>
          </a:p>
        </p:txBody>
      </p:sp>
      <p:sp>
        <p:nvSpPr>
          <p:cNvPr id="16401" name="Text Box 18"/>
          <p:cNvSpPr txBox="1">
            <a:spLocks noChangeArrowheads="1"/>
          </p:cNvSpPr>
          <p:nvPr/>
        </p:nvSpPr>
        <p:spPr bwMode="auto">
          <a:xfrm rot="16200000">
            <a:off x="1919795" y="2152924"/>
            <a:ext cx="1453100" cy="523862"/>
          </a:xfrm>
          <a:prstGeom prst="rect">
            <a:avLst/>
          </a:prstGeom>
          <a:noFill/>
          <a:ln w="9525">
            <a:noFill/>
            <a:miter lim="800000"/>
            <a:headEnd/>
            <a:tailEnd/>
          </a:ln>
        </p:spPr>
        <p:txBody>
          <a:bodyPr wrap="square" lIns="92075" tIns="46038" rIns="92075" bIns="46038">
            <a:spAutoFit/>
          </a:bodyPr>
          <a:lstStyle/>
          <a:p>
            <a:pPr marL="342900" indent="-342900" algn="r">
              <a:buClr>
                <a:schemeClr val="tx1"/>
              </a:buClr>
              <a:buFontTx/>
              <a:buNone/>
            </a:pPr>
            <a:r>
              <a:rPr lang="en-US" sz="1400" b="1" dirty="0"/>
              <a:t>Kennedy/ Johnson</a:t>
            </a:r>
          </a:p>
        </p:txBody>
      </p:sp>
      <p:sp>
        <p:nvSpPr>
          <p:cNvPr id="16402" name="Text Box 19"/>
          <p:cNvSpPr txBox="1">
            <a:spLocks noChangeArrowheads="1"/>
          </p:cNvSpPr>
          <p:nvPr/>
        </p:nvSpPr>
        <p:spPr bwMode="auto">
          <a:xfrm rot="16200000">
            <a:off x="1041352" y="2057400"/>
            <a:ext cx="1293812" cy="304800"/>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r>
              <a:rPr lang="en-US" sz="1400" b="1" dirty="0"/>
              <a:t>Eisenhower</a:t>
            </a:r>
          </a:p>
        </p:txBody>
      </p:sp>
      <p:sp>
        <p:nvSpPr>
          <p:cNvPr id="16403" name="Text Box 20"/>
          <p:cNvSpPr txBox="1">
            <a:spLocks noChangeArrowheads="1"/>
          </p:cNvSpPr>
          <p:nvPr/>
        </p:nvSpPr>
        <p:spPr bwMode="auto">
          <a:xfrm rot="16200000">
            <a:off x="3692506" y="1865676"/>
            <a:ext cx="1293812" cy="304800"/>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r>
              <a:rPr lang="en-US" sz="1400" b="1" dirty="0"/>
              <a:t>Carter</a:t>
            </a:r>
          </a:p>
        </p:txBody>
      </p:sp>
      <p:sp>
        <p:nvSpPr>
          <p:cNvPr id="16404" name="Text Box 21"/>
          <p:cNvSpPr txBox="1">
            <a:spLocks noChangeArrowheads="1"/>
          </p:cNvSpPr>
          <p:nvPr/>
        </p:nvSpPr>
        <p:spPr bwMode="auto">
          <a:xfrm>
            <a:off x="4578593" y="1848571"/>
            <a:ext cx="1443755" cy="308419"/>
          </a:xfrm>
          <a:prstGeom prst="rect">
            <a:avLst/>
          </a:prstGeom>
          <a:noFill/>
          <a:ln w="9525">
            <a:noFill/>
            <a:miter lim="800000"/>
            <a:headEnd/>
            <a:tailEnd/>
          </a:ln>
        </p:spPr>
        <p:txBody>
          <a:bodyPr wrap="square" lIns="92075" tIns="46038" rIns="92075" bIns="46038">
            <a:spAutoFit/>
          </a:bodyPr>
          <a:lstStyle/>
          <a:p>
            <a:pPr marL="342900" indent="-342900" algn="ctr">
              <a:buClr>
                <a:schemeClr val="tx1"/>
              </a:buClr>
              <a:buFontTx/>
              <a:buNone/>
            </a:pPr>
            <a:r>
              <a:rPr lang="en-US" sz="1400" b="1" dirty="0" smtClean="0"/>
              <a:t>Reagan/Bush I</a:t>
            </a:r>
            <a:endParaRPr lang="en-US" sz="1400" b="1" dirty="0"/>
          </a:p>
        </p:txBody>
      </p:sp>
      <p:sp>
        <p:nvSpPr>
          <p:cNvPr id="16405" name="Text Box 22"/>
          <p:cNvSpPr txBox="1">
            <a:spLocks noChangeArrowheads="1"/>
          </p:cNvSpPr>
          <p:nvPr/>
        </p:nvSpPr>
        <p:spPr bwMode="auto">
          <a:xfrm>
            <a:off x="5834985" y="1850928"/>
            <a:ext cx="1293813" cy="304800"/>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r>
              <a:rPr lang="en-US" sz="1400" b="1" dirty="0"/>
              <a:t>Clinton</a:t>
            </a:r>
          </a:p>
        </p:txBody>
      </p:sp>
      <p:sp>
        <p:nvSpPr>
          <p:cNvPr id="16406" name="Text Box 23"/>
          <p:cNvSpPr txBox="1">
            <a:spLocks noChangeArrowheads="1"/>
          </p:cNvSpPr>
          <p:nvPr/>
        </p:nvSpPr>
        <p:spPr bwMode="auto">
          <a:xfrm>
            <a:off x="6833064" y="1850926"/>
            <a:ext cx="1293813" cy="308419"/>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r>
              <a:rPr lang="en-US" sz="1400" b="1" dirty="0" smtClean="0"/>
              <a:t>Bush II</a:t>
            </a:r>
            <a:endParaRPr lang="en-US" sz="1400" b="1" dirty="0"/>
          </a:p>
        </p:txBody>
      </p:sp>
      <p:sp>
        <p:nvSpPr>
          <p:cNvPr id="24" name="Rectangle 2"/>
          <p:cNvSpPr txBox="1">
            <a:spLocks noChangeArrowheads="1"/>
          </p:cNvSpPr>
          <p:nvPr/>
        </p:nvSpPr>
        <p:spPr>
          <a:xfrm>
            <a:off x="131301" y="0"/>
            <a:ext cx="7557525" cy="860425"/>
          </a:xfrm>
          <a:prstGeom prst="rect">
            <a:avLst/>
          </a:prstGeom>
        </p:spPr>
        <p:txBody>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P/C</a:t>
            </a:r>
            <a:r>
              <a:rPr kumimoji="0" lang="en-US" sz="3000" b="1" i="0" u="none" strike="noStrike" kern="0" cap="none" spc="0" normalizeH="0" noProof="0" dirty="0" smtClean="0">
                <a:ln>
                  <a:noFill/>
                </a:ln>
                <a:solidFill>
                  <a:srgbClr val="225A7A"/>
                </a:solidFill>
                <a:effectLst/>
                <a:uLnTx/>
                <a:uFillTx/>
                <a:latin typeface="Arial" charset="0"/>
                <a:ea typeface="+mj-ea"/>
                <a:cs typeface="+mj-cs"/>
              </a:rPr>
              <a:t> </a:t>
            </a:r>
            <a:r>
              <a:rPr lang="en-US" sz="3000" b="1" kern="0" dirty="0" smtClean="0">
                <a:solidFill>
                  <a:srgbClr val="225A7A"/>
                </a:solidFill>
                <a:ea typeface="+mj-ea"/>
                <a:cs typeface="+mj-cs"/>
              </a:rPr>
              <a:t>insurance Industry ROE by Presidential Party Affiliation, 1950- 2014</a:t>
            </a:r>
            <a:endParaRPr kumimoji="0" lang="en-US" sz="3000" b="1" i="0" u="none" strike="noStrike" kern="0" cap="none" spc="0" normalizeH="0" baseline="0" noProof="0" dirty="0" smtClean="0">
              <a:ln>
                <a:noFill/>
              </a:ln>
              <a:solidFill>
                <a:srgbClr val="225A7A"/>
              </a:solidFill>
              <a:effectLst/>
              <a:uLnTx/>
              <a:uFillTx/>
              <a:latin typeface="Arial" charset="0"/>
              <a:ea typeface="+mj-ea"/>
              <a:cs typeface="+mj-cs"/>
            </a:endParaRPr>
          </a:p>
        </p:txBody>
      </p:sp>
      <p:sp>
        <p:nvSpPr>
          <p:cNvPr id="26" name="Rectangle 14"/>
          <p:cNvSpPr>
            <a:spLocks noChangeArrowheads="1"/>
          </p:cNvSpPr>
          <p:nvPr/>
        </p:nvSpPr>
        <p:spPr bwMode="auto">
          <a:xfrm>
            <a:off x="7950259" y="1641994"/>
            <a:ext cx="756089" cy="4232788"/>
          </a:xfrm>
          <a:prstGeom prst="rect">
            <a:avLst/>
          </a:prstGeom>
          <a:solidFill>
            <a:srgbClr val="99CCFF">
              <a:alpha val="49019"/>
            </a:srgbClr>
          </a:solidFill>
          <a:ln w="9525">
            <a:noFill/>
            <a:miter lim="800000"/>
            <a:headEnd/>
            <a:tailEnd/>
          </a:ln>
        </p:spPr>
        <p:txBody>
          <a:bodyPr wrap="none" lIns="92075" tIns="46038" rIns="92075" bIns="46038" anchor="ctr"/>
          <a:lstStyle/>
          <a:p>
            <a:endParaRPr lang="en-US"/>
          </a:p>
        </p:txBody>
      </p:sp>
      <p:sp>
        <p:nvSpPr>
          <p:cNvPr id="27" name="Text Box 20"/>
          <p:cNvSpPr txBox="1">
            <a:spLocks noChangeArrowheads="1"/>
          </p:cNvSpPr>
          <p:nvPr/>
        </p:nvSpPr>
        <p:spPr bwMode="auto">
          <a:xfrm rot="16200000">
            <a:off x="7805848" y="1898283"/>
            <a:ext cx="1293812" cy="308419"/>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endParaRPr lang="en-US" sz="1400" b="1" dirty="0"/>
          </a:p>
        </p:txBody>
      </p:sp>
      <p:sp>
        <p:nvSpPr>
          <p:cNvPr id="28" name="Text Box 20"/>
          <p:cNvSpPr txBox="1">
            <a:spLocks noChangeArrowheads="1"/>
          </p:cNvSpPr>
          <p:nvPr/>
        </p:nvSpPr>
        <p:spPr bwMode="auto">
          <a:xfrm>
            <a:off x="7703548" y="1839603"/>
            <a:ext cx="1293812" cy="308419"/>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r>
              <a:rPr lang="en-US" sz="1400" b="1" dirty="0" smtClean="0"/>
              <a:t>Obama</a:t>
            </a:r>
            <a:endParaRPr lang="en-US" sz="1400" b="1" dirty="0"/>
          </a:p>
        </p:txBody>
      </p:sp>
      <p:sp>
        <p:nvSpPr>
          <p:cNvPr id="29" name="Rectangle 4"/>
          <p:cNvSpPr>
            <a:spLocks noChangeArrowheads="1"/>
          </p:cNvSpPr>
          <p:nvPr/>
        </p:nvSpPr>
        <p:spPr bwMode="auto">
          <a:xfrm>
            <a:off x="9873" y="6437792"/>
            <a:ext cx="8428652" cy="400752"/>
          </a:xfrm>
          <a:prstGeom prst="rect">
            <a:avLst/>
          </a:prstGeom>
          <a:noFill/>
          <a:ln w="9525">
            <a:noFill/>
            <a:miter lim="800000"/>
            <a:headEnd/>
            <a:tailEnd/>
          </a:ln>
        </p:spPr>
        <p:txBody>
          <a:bodyPr wrap="square" lIns="92075" tIns="46038" rIns="92075" bIns="46038">
            <a:spAutoFit/>
          </a:bodyPr>
          <a:lstStyle/>
          <a:p>
            <a:pPr>
              <a:spcBef>
                <a:spcPct val="0"/>
              </a:spcBef>
              <a:buClrTx/>
              <a:buFontTx/>
              <a:buNone/>
            </a:pPr>
            <a:r>
              <a:rPr lang="en-US" sz="1000" dirty="0" smtClean="0"/>
              <a:t>.</a:t>
            </a:r>
            <a:endParaRPr lang="en-US" sz="1000" dirty="0">
              <a:latin typeface="Arial" charset="0"/>
            </a:endParaRPr>
          </a:p>
          <a:p>
            <a:pPr>
              <a:spcBef>
                <a:spcPct val="0"/>
              </a:spcBef>
              <a:buClrTx/>
              <a:buFontTx/>
              <a:buNone/>
            </a:pPr>
            <a:r>
              <a:rPr lang="en-US" sz="1000" dirty="0" smtClean="0">
                <a:latin typeface="Arial" charset="0"/>
              </a:rPr>
              <a:t>  Source</a:t>
            </a:r>
            <a:r>
              <a:rPr lang="en-US" sz="1000" dirty="0">
                <a:latin typeface="Arial" charset="0"/>
              </a:rPr>
              <a:t>: Insurance Information Institute</a:t>
            </a:r>
          </a:p>
        </p:txBody>
      </p:sp>
    </p:spTree>
    <p:extLst>
      <p:ext uri="{BB962C8B-B14F-4D97-AF65-F5344CB8AC3E}">
        <p14:creationId xmlns:p14="http://schemas.microsoft.com/office/powerpoint/2010/main" val="8646115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046146"/>
                                        </p:tgtEl>
                                        <p:attrNameLst>
                                          <p:attrName>style.visibility</p:attrName>
                                        </p:attrNameLst>
                                      </p:cBhvr>
                                      <p:to>
                                        <p:strVal val="visible"/>
                                      </p:to>
                                    </p:set>
                                    <p:animEffect transition="in" filter="wipe(left)">
                                      <p:cBhvr>
                                        <p:cTn id="7" dur="500"/>
                                        <p:tgtEl>
                                          <p:spTgt spid="704614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7046148"/>
                                        </p:tgtEl>
                                        <p:attrNameLst>
                                          <p:attrName>style.visibility</p:attrName>
                                        </p:attrNameLst>
                                      </p:cBhvr>
                                      <p:to>
                                        <p:strVal val="visible"/>
                                      </p:to>
                                    </p:set>
                                    <p:anim calcmode="lin" valueType="num">
                                      <p:cBhvr additive="base">
                                        <p:cTn id="11" dur="500" fill="hold"/>
                                        <p:tgtEl>
                                          <p:spTgt spid="7046148"/>
                                        </p:tgtEl>
                                        <p:attrNameLst>
                                          <p:attrName>ppt_x</p:attrName>
                                        </p:attrNameLst>
                                      </p:cBhvr>
                                      <p:tavLst>
                                        <p:tav tm="0">
                                          <p:val>
                                            <p:strVal val="1+#ppt_w/2"/>
                                          </p:val>
                                        </p:tav>
                                        <p:tav tm="100000">
                                          <p:val>
                                            <p:strVal val="#ppt_x"/>
                                          </p:val>
                                        </p:tav>
                                      </p:tavLst>
                                    </p:anim>
                                    <p:anim calcmode="lin" valueType="num">
                                      <p:cBhvr additive="base">
                                        <p:cTn id="12" dur="500" fill="hold"/>
                                        <p:tgtEl>
                                          <p:spTgt spid="70461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7046146" grpId="0" bld="series" animBg="0"/>
      <p:bldP spid="7046148" grpId="0" autoUpdateAnimBg="0"/>
    </p:bldLst>
  </p:timing>
</p:sld>
</file>

<file path=ppt/slides/slide1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8594" name="Rectangle 2"/>
          <p:cNvSpPr>
            <a:spLocks noGrp="1" noChangeArrowheads="1"/>
          </p:cNvSpPr>
          <p:nvPr>
            <p:ph type="ctrTitle" idx="4294967295"/>
          </p:nvPr>
        </p:nvSpPr>
        <p:spPr bwMode="blackWhite">
          <a:xfrm>
            <a:off x="561706" y="2070714"/>
            <a:ext cx="7981950" cy="1485900"/>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CYBER RISK &amp;                     CYBER INSURANCE</a:t>
            </a:r>
          </a:p>
        </p:txBody>
      </p:sp>
      <p:sp>
        <p:nvSpPr>
          <p:cNvPr id="132099"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2100"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B2701F8-62E7-47D2-B0A1-8E4DCCE89FD3}" type="slidenum">
              <a:rPr lang="en-US" sz="900">
                <a:solidFill>
                  <a:schemeClr val="bg1"/>
                </a:solidFill>
              </a:rPr>
              <a:pPr algn="r" eaLnBrk="0" hangingPunct="0">
                <a:lnSpc>
                  <a:spcPct val="85000"/>
                </a:lnSpc>
                <a:spcBef>
                  <a:spcPct val="20000"/>
                </a:spcBef>
              </a:pPr>
              <a:t>184</a:t>
            </a:fld>
            <a:endParaRPr lang="en-US" sz="900">
              <a:solidFill>
                <a:schemeClr val="bg1"/>
              </a:solidFill>
            </a:endParaRPr>
          </a:p>
        </p:txBody>
      </p:sp>
      <p:pic>
        <p:nvPicPr>
          <p:cNvPr id="132101"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8598" name="Rectangle 6"/>
          <p:cNvSpPr>
            <a:spLocks noChangeArrowheads="1"/>
          </p:cNvSpPr>
          <p:nvPr/>
        </p:nvSpPr>
        <p:spPr bwMode="auto">
          <a:xfrm>
            <a:off x="218940" y="3865546"/>
            <a:ext cx="8667481" cy="1588127"/>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225A7A"/>
                </a:solidFill>
                <a:latin typeface="Arial "/>
              </a:rPr>
              <a:t>Cyber Risk is a Rapidly Emerging Exposure for Businesses Large and Small in Every Industry</a:t>
            </a:r>
            <a:endParaRPr lang="en-US" sz="3200" b="1" i="1" dirty="0" smtClean="0">
              <a:solidFill>
                <a:srgbClr val="C00000"/>
              </a:solidFill>
              <a:latin typeface="Arial "/>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184</a:t>
            </a:fld>
            <a:endParaRPr lang="en-US"/>
          </a:p>
        </p:txBody>
      </p:sp>
    </p:spTree>
    <p:extLst>
      <p:ext uri="{BB962C8B-B14F-4D97-AF65-F5344CB8AC3E}">
        <p14:creationId xmlns:p14="http://schemas.microsoft.com/office/powerpoint/2010/main" val="247783973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8594"/>
                                        </p:tgtEl>
                                        <p:attrNameLst>
                                          <p:attrName>style.visibility</p:attrName>
                                        </p:attrNameLst>
                                      </p:cBhvr>
                                      <p:to>
                                        <p:strVal val="visible"/>
                                      </p:to>
                                    </p:set>
                                    <p:animEffect transition="in" filter="barn(outVertical)">
                                      <p:cBhvr>
                                        <p:cTn id="7" dur="1000"/>
                                        <p:tgtEl>
                                          <p:spTgt spid="2158594"/>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8598"/>
                                        </p:tgtEl>
                                        <p:attrNameLst>
                                          <p:attrName>style.visibility</p:attrName>
                                        </p:attrNameLst>
                                      </p:cBhvr>
                                      <p:to>
                                        <p:strVal val="visible"/>
                                      </p:to>
                                    </p:set>
                                    <p:animEffect transition="in" filter="barn(outVertical)">
                                      <p:cBhvr>
                                        <p:cTn id="10" dur="1000"/>
                                        <p:tgtEl>
                                          <p:spTgt spid="21585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8594" grpId="0" animBg="1"/>
      <p:bldP spid="2158598" grpId="0"/>
    </p:bld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260350" y="90488"/>
            <a:ext cx="7550150" cy="860425"/>
          </a:xfrm>
        </p:spPr>
        <p:txBody>
          <a:bodyPr/>
          <a:lstStyle/>
          <a:p>
            <a:r>
              <a:rPr lang="en-US" dirty="0" smtClean="0">
                <a:latin typeface="Arial" pitchFamily="34" charset="0"/>
              </a:rPr>
              <a:t>Data Breaches 2005-2015, by Number of Breaches and Records Exposed</a:t>
            </a:r>
          </a:p>
        </p:txBody>
      </p:sp>
      <p:sp>
        <p:nvSpPr>
          <p:cNvPr id="1028" name="Rectangle 3"/>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cs typeface="Arial" pitchFamily="34" charset="0"/>
              </a:rPr>
              <a:t># Data Breaches/Millions of Records Exposed</a:t>
            </a:r>
          </a:p>
        </p:txBody>
      </p:sp>
      <p:sp>
        <p:nvSpPr>
          <p:cNvPr id="1029" name="Rectangle 4"/>
          <p:cNvSpPr>
            <a:spLocks noChangeArrowheads="1"/>
          </p:cNvSpPr>
          <p:nvPr/>
        </p:nvSpPr>
        <p:spPr bwMode="auto">
          <a:xfrm>
            <a:off x="-1" y="6414802"/>
            <a:ext cx="9144001" cy="443198"/>
          </a:xfrm>
          <a:prstGeom prst="rect">
            <a:avLst/>
          </a:prstGeom>
          <a:noFill/>
          <a:ln w="9525">
            <a:noFill/>
            <a:miter lim="800000"/>
            <a:headEnd/>
            <a:tailEnd/>
          </a:ln>
        </p:spPr>
        <p:txBody>
          <a:bodyPr wrap="square" lIns="365760" tIns="0" rIns="0" bIns="137160" anchor="b">
            <a:spAutoFit/>
          </a:bodyPr>
          <a:lstStyle/>
          <a:p>
            <a:pPr marL="133350" indent="-133350" eaLnBrk="0" hangingPunct="0">
              <a:lnSpc>
                <a:spcPct val="90000"/>
              </a:lnSpc>
              <a:buClr>
                <a:srgbClr val="FF6801"/>
              </a:buClr>
              <a:tabLst>
                <a:tab pos="112713" algn="r"/>
              </a:tabLst>
            </a:pPr>
            <a:r>
              <a:rPr lang="en-US" sz="1100" dirty="0" smtClean="0">
                <a:solidFill>
                  <a:srgbClr val="000000"/>
                </a:solidFill>
                <a:cs typeface="Arial" pitchFamily="34" charset="0"/>
              </a:rPr>
              <a:t>*Figures </a:t>
            </a:r>
            <a:r>
              <a:rPr lang="en-US" sz="1100" dirty="0">
                <a:solidFill>
                  <a:srgbClr val="000000"/>
                </a:solidFill>
                <a:cs typeface="Arial" pitchFamily="34" charset="0"/>
              </a:rPr>
              <a:t>as of </a:t>
            </a:r>
            <a:r>
              <a:rPr lang="en-US" sz="1100" dirty="0" smtClean="0">
                <a:solidFill>
                  <a:srgbClr val="000000"/>
                </a:solidFill>
                <a:cs typeface="Arial" pitchFamily="34" charset="0"/>
              </a:rPr>
              <a:t>June 30, 2015, from the Identity Theft Resource Center,</a:t>
            </a:r>
          </a:p>
          <a:p>
            <a:pPr marL="133350" indent="-133350" eaLnBrk="0" hangingPunct="0">
              <a:lnSpc>
                <a:spcPct val="90000"/>
              </a:lnSpc>
              <a:buClr>
                <a:srgbClr val="FF6801"/>
              </a:buClr>
              <a:tabLst>
                <a:tab pos="112713" algn="r"/>
              </a:tabLst>
            </a:pPr>
            <a:r>
              <a:rPr lang="en-US" sz="1100" dirty="0" smtClean="0">
                <a:solidFill>
                  <a:srgbClr val="000000"/>
                </a:solidFill>
                <a:cs typeface="Arial" pitchFamily="34" charset="0"/>
              </a:rPr>
              <a:t>http://www.idtheftcenter.org/images/breach/ITRCBreachReport2015.pdf</a:t>
            </a:r>
            <a:endParaRPr lang="en-US" sz="1100" dirty="0">
              <a:solidFill>
                <a:srgbClr val="000000"/>
              </a:solidFill>
              <a:cs typeface="Arial" pitchFamily="34" charset="0"/>
            </a:endParaRPr>
          </a:p>
        </p:txBody>
      </p:sp>
      <p:graphicFrame>
        <p:nvGraphicFramePr>
          <p:cNvPr id="1026" name="Object 2"/>
          <p:cNvGraphicFramePr>
            <a:graphicFrameLocks/>
          </p:cNvGraphicFramePr>
          <p:nvPr>
            <p:extLst/>
          </p:nvPr>
        </p:nvGraphicFramePr>
        <p:xfrm>
          <a:off x="273049" y="1376220"/>
          <a:ext cx="8597900" cy="4203700"/>
        </p:xfrm>
        <a:graphic>
          <a:graphicData uri="http://schemas.openxmlformats.org/presentationml/2006/ole">
            <mc:AlternateContent xmlns:mc="http://schemas.openxmlformats.org/markup-compatibility/2006">
              <mc:Choice xmlns:v="urn:schemas-microsoft-com:vml" Requires="v">
                <p:oleObj spid="_x0000_s28383355" name="Chart" r:id="rId4" imgW="8581836" imgH="4124360" progId="MSGraph.Chart.8">
                  <p:embed followColorScheme="full"/>
                </p:oleObj>
              </mc:Choice>
              <mc:Fallback>
                <p:oleObj name="Chart" r:id="rId4" imgW="8581836" imgH="4124360" progId="MSGraph.Chart.8">
                  <p:embed followColorScheme="full"/>
                  <p:pic>
                    <p:nvPicPr>
                      <p:cNvPr id="0" name=""/>
                      <p:cNvPicPr>
                        <a:picLocks noChangeArrowheads="1"/>
                      </p:cNvPicPr>
                      <p:nvPr/>
                    </p:nvPicPr>
                    <p:blipFill>
                      <a:blip r:embed="rId5"/>
                      <a:srcRect/>
                      <a:stretch>
                        <a:fillRect/>
                      </a:stretch>
                    </p:blipFill>
                    <p:spPr bwMode="auto">
                      <a:xfrm>
                        <a:off x="273049" y="1376220"/>
                        <a:ext cx="8597900" cy="420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07206" name="Rectangle 6"/>
          <p:cNvSpPr>
            <a:spLocks noChangeArrowheads="1"/>
          </p:cNvSpPr>
          <p:nvPr/>
        </p:nvSpPr>
        <p:spPr bwMode="blackWhite">
          <a:xfrm>
            <a:off x="414338" y="5537200"/>
            <a:ext cx="7967662" cy="763116"/>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cs typeface="Arial" pitchFamily="34" charset="0"/>
              </a:rPr>
              <a:t>The </a:t>
            </a:r>
            <a:r>
              <a:rPr lang="en-US" b="1" dirty="0" smtClean="0">
                <a:solidFill>
                  <a:srgbClr val="FFFFFF"/>
                </a:solidFill>
                <a:cs typeface="Arial" pitchFamily="34" charset="0"/>
              </a:rPr>
              <a:t>total number of data breaches (+27.5%) hit a record high of 783 in 2014, exposing 85.6 million records. Through June 30, this year has seen 117.6 million records exposed in 400 breaches.*</a:t>
            </a:r>
            <a:endParaRPr lang="en-US" b="1" dirty="0">
              <a:solidFill>
                <a:srgbClr val="FFFFFF"/>
              </a:solidFill>
              <a:cs typeface="Arial" pitchFamily="34" charset="0"/>
            </a:endParaRPr>
          </a:p>
        </p:txBody>
      </p:sp>
      <p:sp>
        <p:nvSpPr>
          <p:cNvPr id="1031" name="Rectangle 3"/>
          <p:cNvSpPr>
            <a:spLocks noChangeArrowheads="1"/>
          </p:cNvSpPr>
          <p:nvPr/>
        </p:nvSpPr>
        <p:spPr bwMode="black">
          <a:xfrm>
            <a:off x="8031163" y="1333500"/>
            <a:ext cx="7699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cs typeface="Arial" pitchFamily="34" charset="0"/>
              </a:rPr>
              <a:t>Millions</a:t>
            </a:r>
          </a:p>
        </p:txBody>
      </p:sp>
      <p:pic>
        <p:nvPicPr>
          <p:cNvPr id="8" name="Picture 4" descr="https://encrypted-tbn0.gstatic.com/images?q=tbn:ANd9GcSh6ORZLNYgoUo4jcSKlBVamg_OKlcLZwHcqkIqZ8NpxyY1NNE7T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745891" y="1123156"/>
            <a:ext cx="1049338"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rotWithShape="1">
          <a:blip r:embed="rId7" cstate="screen">
            <a:extLst>
              <a:ext uri="{28A0092B-C50C-407E-A947-70E740481C1C}">
                <a14:useLocalDpi xmlns:a14="http://schemas.microsoft.com/office/drawing/2010/main"/>
              </a:ext>
            </a:extLst>
          </a:blip>
          <a:srcRect l="-1" t="36631" r="-9371" b="38519"/>
          <a:stretch/>
        </p:blipFill>
        <p:spPr>
          <a:xfrm>
            <a:off x="5740859" y="1234176"/>
            <a:ext cx="1036052" cy="257453"/>
          </a:xfrm>
          <a:prstGeom prst="rect">
            <a:avLst/>
          </a:prstGeom>
        </p:spPr>
      </p:pic>
      <p:pic>
        <p:nvPicPr>
          <p:cNvPr id="2" name="Picture 1"/>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53111" y="1133880"/>
            <a:ext cx="1101852" cy="299917"/>
          </a:xfrm>
          <a:prstGeom prst="rect">
            <a:avLst/>
          </a:prstGeom>
        </p:spPr>
      </p:pic>
      <p:pic>
        <p:nvPicPr>
          <p:cNvPr id="11" name="Picture 2"/>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773517" y="1515762"/>
            <a:ext cx="1801812"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5078871" y="2097881"/>
            <a:ext cx="661988"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utoShape 4" descr="Image result for office of personnel management logo"/>
          <p:cNvSpPr>
            <a:spLocks noChangeAspect="1" noChangeArrowheads="1"/>
          </p:cNvSpPr>
          <p:nvPr/>
        </p:nvSpPr>
        <p:spPr bwMode="auto">
          <a:xfrm>
            <a:off x="-31750" y="-136525"/>
            <a:ext cx="1209675" cy="12096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Image result for office of personnel management logo"/>
          <p:cNvSpPr>
            <a:spLocks noChangeAspect="1" noChangeArrowheads="1"/>
          </p:cNvSpPr>
          <p:nvPr/>
        </p:nvSpPr>
        <p:spPr bwMode="auto">
          <a:xfrm>
            <a:off x="120650" y="15875"/>
            <a:ext cx="1209675" cy="12096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024043" y="1682307"/>
            <a:ext cx="868680" cy="868680"/>
          </a:xfrm>
          <a:prstGeom prst="rect">
            <a:avLst/>
          </a:prstGeom>
        </p:spPr>
      </p:pic>
      <p:pic>
        <p:nvPicPr>
          <p:cNvPr id="7" name="Picture 6"/>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5871429" y="1549400"/>
            <a:ext cx="960120" cy="484061"/>
          </a:xfrm>
          <a:prstGeom prst="rect">
            <a:avLst/>
          </a:prstGeom>
        </p:spPr>
      </p:pic>
      <p:pic>
        <p:nvPicPr>
          <p:cNvPr id="10" name="Picture 9"/>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937550" y="1755537"/>
            <a:ext cx="968228" cy="659605"/>
          </a:xfrm>
          <a:prstGeom prst="rect">
            <a:avLst/>
          </a:prstGeom>
        </p:spPr>
      </p:pic>
      <p:pic>
        <p:nvPicPr>
          <p:cNvPr id="13" name="Picture 12"/>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1016703" y="2633456"/>
            <a:ext cx="1069316" cy="697729"/>
          </a:xfrm>
          <a:prstGeom prst="rect">
            <a:avLst/>
          </a:prstGeom>
        </p:spPr>
      </p:pic>
    </p:spTree>
    <p:extLst>
      <p:ext uri="{BB962C8B-B14F-4D97-AF65-F5344CB8AC3E}">
        <p14:creationId xmlns:p14="http://schemas.microsoft.com/office/powerpoint/2010/main" val="15159975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Lst>
  </p:timing>
</p:sld>
</file>

<file path=ppt/slides/slide1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8" name="Title 7"/>
          <p:cNvSpPr>
            <a:spLocks noGrp="1"/>
          </p:cNvSpPr>
          <p:nvPr>
            <p:ph type="title" idx="4294967295"/>
          </p:nvPr>
        </p:nvSpPr>
        <p:spPr>
          <a:xfrm>
            <a:off x="192087" y="47625"/>
            <a:ext cx="6998421" cy="812800"/>
          </a:xfrm>
        </p:spPr>
        <p:txBody>
          <a:bodyPr lIns="0" tIns="0" rIns="0" bIns="0" anchor="t"/>
          <a:lstStyle/>
          <a:p>
            <a:r>
              <a:rPr lang="en-US" dirty="0" smtClean="0">
                <a:cs typeface="Arial" charset="0"/>
              </a:rPr>
              <a:t>High Profile Data Breaches, 2014-2015</a:t>
            </a:r>
            <a:endParaRPr lang="en-US" dirty="0" smtClean="0"/>
          </a:p>
        </p:txBody>
      </p:sp>
      <p:graphicFrame>
        <p:nvGraphicFramePr>
          <p:cNvPr id="346262" name="Group 150"/>
          <p:cNvGraphicFramePr>
            <a:graphicFrameLocks noGrp="1"/>
          </p:cNvGraphicFramePr>
          <p:nvPr>
            <p:ph idx="4294967295"/>
          </p:nvPr>
        </p:nvGraphicFramePr>
        <p:xfrm>
          <a:off x="96982" y="601104"/>
          <a:ext cx="9047018" cy="6069958"/>
        </p:xfrm>
        <a:graphic>
          <a:graphicData uri="http://schemas.openxmlformats.org/drawingml/2006/table">
            <a:tbl>
              <a:tblPr/>
              <a:tblGrid>
                <a:gridCol w="969818"/>
                <a:gridCol w="1579418"/>
                <a:gridCol w="6497782"/>
              </a:tblGrid>
              <a:tr h="363066">
                <a:tc>
                  <a:txBody>
                    <a:bodyPr/>
                    <a:lstStyle/>
                    <a:p>
                      <a:pPr marL="0" marR="0" lvl="0" indent="0" algn="l" defTabSz="914400" rtl="0" eaLnBrk="1" fontAlgn="base" latinLnBrk="0" hangingPunct="1">
                        <a:lnSpc>
                          <a:spcPct val="100000"/>
                        </a:lnSpc>
                        <a:spcBef>
                          <a:spcPct val="100000"/>
                        </a:spcBef>
                        <a:spcAft>
                          <a:spcPct val="0"/>
                        </a:spcAft>
                        <a:buClr>
                          <a:srgbClr val="FF3300"/>
                        </a:buClr>
                        <a:buSzTx/>
                        <a:buFont typeface="Wingdings" pitchFamily="2" charset="2"/>
                        <a:buNone/>
                        <a:tabLst/>
                      </a:pPr>
                      <a:r>
                        <a:rPr kumimoji="0" lang="en-US" sz="1800" b="1" i="0" u="none" strike="noStrike" cap="none" normalizeH="0" baseline="0" dirty="0" smtClean="0">
                          <a:ln>
                            <a:noFill/>
                          </a:ln>
                          <a:solidFill>
                            <a:schemeClr val="bg1"/>
                          </a:solidFill>
                          <a:effectLst/>
                          <a:latin typeface="Arial" charset="0"/>
                        </a:rPr>
                        <a:t>Date</a:t>
                      </a:r>
                    </a:p>
                  </a:txBody>
                  <a:tcPr marT="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100000"/>
                        </a:spcBef>
                        <a:spcAft>
                          <a:spcPct val="0"/>
                        </a:spcAft>
                        <a:buClr>
                          <a:srgbClr val="FF3300"/>
                        </a:buClr>
                        <a:buSzTx/>
                        <a:buFont typeface="Wingdings" pitchFamily="2" charset="2"/>
                        <a:buNone/>
                        <a:tabLst/>
                        <a:defRPr/>
                      </a:pPr>
                      <a:r>
                        <a:rPr kumimoji="0" lang="en-US" sz="1800" b="1" i="0" u="none" strike="noStrike" cap="none" normalizeH="0" baseline="0" dirty="0" smtClean="0">
                          <a:ln>
                            <a:noFill/>
                          </a:ln>
                          <a:solidFill>
                            <a:schemeClr val="bg1"/>
                          </a:solidFill>
                          <a:effectLst/>
                          <a:latin typeface="Arial" charset="0"/>
                          <a:ea typeface="+mn-ea"/>
                          <a:cs typeface="+mn-cs"/>
                        </a:rPr>
                        <a:t>Company</a:t>
                      </a:r>
                    </a:p>
                  </a:txBody>
                  <a:tcPr marT="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100000"/>
                        </a:spcBef>
                        <a:spcAft>
                          <a:spcPct val="0"/>
                        </a:spcAft>
                        <a:buClr>
                          <a:srgbClr val="FF3300"/>
                        </a:buClr>
                        <a:buSzTx/>
                        <a:buFont typeface="Wingdings" pitchFamily="2" charset="2"/>
                        <a:buNone/>
                        <a:tabLst/>
                        <a:defRPr/>
                      </a:pPr>
                      <a:r>
                        <a:rPr kumimoji="0" lang="en-US" sz="1800" b="1" i="0" u="none" strike="noStrike" cap="none" normalizeH="0" baseline="0" dirty="0" smtClean="0">
                          <a:ln>
                            <a:noFill/>
                          </a:ln>
                          <a:solidFill>
                            <a:schemeClr val="bg1"/>
                          </a:solidFill>
                          <a:effectLst/>
                          <a:latin typeface="Arial" charset="0"/>
                        </a:rPr>
                        <a:t>Description of Breach</a:t>
                      </a:r>
                    </a:p>
                  </a:txBody>
                  <a:tcPr anchor="ctr" horzOverflow="overflow">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r h="210772">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May 2015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OPM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Hackers broke into U.S. Government Personnel Office stealing personal identifying information of as many as 14 million civilian U.S. government employees.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210772">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Mar 2015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err="1" smtClean="0">
                          <a:ln>
                            <a:noFill/>
                          </a:ln>
                          <a:solidFill>
                            <a:schemeClr val="tx1"/>
                          </a:solidFill>
                          <a:effectLst/>
                          <a:latin typeface="Arial" charset="0"/>
                        </a:rPr>
                        <a:t>Premera</a:t>
                      </a:r>
                      <a:r>
                        <a:rPr kumimoji="0" lang="en-US" sz="1200" b="0" i="0" u="none" strike="noStrike" cap="none" normalizeH="0" baseline="0" dirty="0" smtClean="0">
                          <a:ln>
                            <a:noFill/>
                          </a:ln>
                          <a:solidFill>
                            <a:schemeClr val="tx1"/>
                          </a:solidFill>
                          <a:effectLst/>
                          <a:latin typeface="Arial" charset="0"/>
                        </a:rPr>
                        <a:t> Blue Cross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Data breach compromises financial and medical records of 11 million customers.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319719">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Feb 2015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Anthem, Inc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Massive data breach after hackers gained access to corporate data base containing personal information of as many as 80 million current and former U.S. customers and employees.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580905">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Dec 2014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Sony Pictures Entertainment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Hacker break-in involving theft of unreleased motion pictures, and theft of more than 25 gigabytes of sensitive data on tens of thousands of Sony employees, including social security numbers, medical and salary information.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320500">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Nov 2014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Staples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Point-of-sale (POS) malware attack and breach exposing  customer data, and resulting in  compromise of 1.2 million records.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232385">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defRPr/>
                      </a:pPr>
                      <a:r>
                        <a:rPr kumimoji="0" lang="en-US" sz="1200" b="0" i="0" u="none" strike="noStrike" cap="none" normalizeH="0" baseline="0" dirty="0" smtClean="0">
                          <a:ln>
                            <a:noFill/>
                          </a:ln>
                          <a:solidFill>
                            <a:schemeClr val="tx1"/>
                          </a:solidFill>
                          <a:effectLst/>
                          <a:latin typeface="Arial" charset="0"/>
                        </a:rPr>
                        <a:t>Sept 2014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defRPr/>
                      </a:pPr>
                      <a:r>
                        <a:rPr kumimoji="0" lang="en-US" sz="1200" b="0" i="0" u="none" strike="noStrike" cap="none" normalizeH="0" baseline="0" dirty="0" smtClean="0">
                          <a:ln>
                            <a:noFill/>
                          </a:ln>
                          <a:solidFill>
                            <a:schemeClr val="tx1"/>
                          </a:solidFill>
                          <a:effectLst/>
                          <a:latin typeface="Arial" charset="0"/>
                        </a:rPr>
                        <a:t>Home Depot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smtClean="0">
                          <a:ln>
                            <a:noFill/>
                          </a:ln>
                          <a:solidFill>
                            <a:schemeClr val="tx1"/>
                          </a:solidFill>
                          <a:effectLst/>
                          <a:latin typeface="Arial" charset="0"/>
                        </a:rPr>
                        <a:t>Huge </a:t>
                      </a:r>
                      <a:r>
                        <a:rPr kumimoji="0" lang="en-US" sz="1200" b="0" i="0" u="none" strike="noStrike" cap="none" normalizeH="0" baseline="0" dirty="0" smtClean="0">
                          <a:ln>
                            <a:noFill/>
                          </a:ln>
                          <a:solidFill>
                            <a:schemeClr val="tx1"/>
                          </a:solidFill>
                          <a:effectLst/>
                          <a:latin typeface="Arial" charset="0"/>
                        </a:rPr>
                        <a:t>data </a:t>
                      </a:r>
                      <a:r>
                        <a:rPr kumimoji="0" lang="en-US" sz="1200" b="0" i="0" u="none" strike="noStrike" cap="none" normalizeH="0" baseline="0" smtClean="0">
                          <a:ln>
                            <a:noFill/>
                          </a:ln>
                          <a:solidFill>
                            <a:schemeClr val="tx1"/>
                          </a:solidFill>
                          <a:effectLst/>
                          <a:latin typeface="Arial" charset="0"/>
                        </a:rPr>
                        <a:t>breach exposes </a:t>
                      </a:r>
                      <a:r>
                        <a:rPr kumimoji="0" lang="en-US" sz="1200" b="0" i="0" u="none" strike="noStrike" cap="none" normalizeH="0" baseline="0" dirty="0" smtClean="0">
                          <a:ln>
                            <a:noFill/>
                          </a:ln>
                          <a:solidFill>
                            <a:schemeClr val="tx1"/>
                          </a:solidFill>
                          <a:effectLst/>
                          <a:latin typeface="Arial" charset="0"/>
                        </a:rPr>
                        <a:t>56 million credit and debit cards and 53 million email addresses.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429120">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Aug 2014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Community Health Systems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smtClean="0">
                          <a:ln>
                            <a:noFill/>
                          </a:ln>
                          <a:solidFill>
                            <a:schemeClr val="tx1"/>
                          </a:solidFill>
                          <a:effectLst/>
                          <a:latin typeface="Arial" charset="0"/>
                        </a:rPr>
                        <a:t>Cyber attack originating in China resulted in data breach, compromising 4.5 million patient records. Hackers broke into company’s computer system by exploiting </a:t>
                      </a:r>
                      <a:r>
                        <a:rPr kumimoji="0" lang="en-US" sz="1200" b="0" i="0" u="none" strike="noStrike" cap="none" normalizeH="0" baseline="0" dirty="0" err="1" smtClean="0">
                          <a:ln>
                            <a:noFill/>
                          </a:ln>
                          <a:solidFill>
                            <a:schemeClr val="tx1"/>
                          </a:solidFill>
                          <a:effectLst/>
                          <a:latin typeface="Arial" charset="0"/>
                        </a:rPr>
                        <a:t>Heartbleed</a:t>
                      </a:r>
                      <a:r>
                        <a:rPr kumimoji="0" lang="en-US" sz="1200" b="0" i="0" u="none" strike="noStrike" cap="none" normalizeH="0" baseline="0" dirty="0" smtClean="0">
                          <a:ln>
                            <a:noFill/>
                          </a:ln>
                          <a:solidFill>
                            <a:schemeClr val="tx1"/>
                          </a:solidFill>
                          <a:effectLst/>
                          <a:latin typeface="Arial" charset="0"/>
                        </a:rPr>
                        <a:t> bug.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410278">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June/July 2014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JP Morgan Chase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Massive data breach compromised data associated with 76 million household and 7 million small business accounts. Hackers obtained personal identifying </a:t>
                      </a:r>
                      <a:r>
                        <a:rPr kumimoji="0" lang="en-US" sz="1200" b="0" i="0" u="none" strike="noStrike" cap="none" normalizeH="0" baseline="0" dirty="0" err="1" smtClean="0">
                          <a:ln>
                            <a:noFill/>
                          </a:ln>
                          <a:solidFill>
                            <a:schemeClr val="tx1"/>
                          </a:solidFill>
                          <a:effectLst/>
                          <a:latin typeface="Arial" charset="0"/>
                        </a:rPr>
                        <a:t>nformation</a:t>
                      </a:r>
                      <a:r>
                        <a:rPr kumimoji="0" lang="en-US" sz="1200" b="0" i="0" u="none" strike="noStrike" cap="none" normalizeH="0" baseline="0" dirty="0" smtClean="0">
                          <a:ln>
                            <a:noFill/>
                          </a:ln>
                          <a:solidFill>
                            <a:schemeClr val="tx1"/>
                          </a:solidFill>
                          <a:effectLst/>
                          <a:latin typeface="Arial"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370376">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June 2014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PF </a:t>
                      </a:r>
                      <a:r>
                        <a:rPr kumimoji="0" lang="en-US" sz="1200" b="0" i="0" u="none" strike="noStrike" cap="none" normalizeH="0" baseline="0" dirty="0" err="1" smtClean="0">
                          <a:ln>
                            <a:noFill/>
                          </a:ln>
                          <a:solidFill>
                            <a:schemeClr val="tx1"/>
                          </a:solidFill>
                          <a:effectLst/>
                          <a:latin typeface="Arial" charset="0"/>
                        </a:rPr>
                        <a:t>Changs</a:t>
                      </a:r>
                      <a:endParaRPr kumimoji="0" lang="en-US" sz="12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Security breach affected customers at 33 restaurants located in 16 states, with potential credit and debit card data stolen.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365389">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May 2014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eBay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Massive data breach exposed records of site’s 233 million customers, including names, email addresses, physical addresses, phone numbers and birthdates.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360401">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Feb 2014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Michaels Stores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Possible fraudulent activity on some U.S. payment cards used at Michaels stores suggests it may have experienced data security attack, exposing 2.6 million records.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216868">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Jan 2014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defRPr/>
                      </a:pPr>
                      <a:r>
                        <a:rPr kumimoji="0" lang="en-US" sz="1200" b="0" i="0" u="none" strike="noStrike" cap="none" normalizeH="0" baseline="0" dirty="0" err="1" smtClean="0">
                          <a:ln>
                            <a:noFill/>
                          </a:ln>
                          <a:solidFill>
                            <a:schemeClr val="tx1"/>
                          </a:solidFill>
                          <a:effectLst/>
                          <a:latin typeface="Arial" charset="0"/>
                        </a:rPr>
                        <a:t>Snapchat</a:t>
                      </a:r>
                      <a:endParaRPr kumimoji="0" lang="en-US" sz="12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defRPr/>
                      </a:pPr>
                      <a:r>
                        <a:rPr kumimoji="0" lang="en-US" sz="1200" b="0" i="0" u="none" strike="noStrike" cap="none" normalizeH="0" baseline="0" dirty="0" smtClean="0">
                          <a:ln>
                            <a:noFill/>
                          </a:ln>
                          <a:solidFill>
                            <a:schemeClr val="tx1"/>
                          </a:solidFill>
                          <a:effectLst/>
                          <a:latin typeface="Arial" charset="0"/>
                        </a:rPr>
                        <a:t>Security breach compromises phone numbers and usernames for 4.6 million accounts.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321054">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Jan 2014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defRPr/>
                      </a:pPr>
                      <a:r>
                        <a:rPr kumimoji="0" lang="en-US" sz="1200" b="0" i="0" u="none" strike="noStrike" cap="none" normalizeH="0" baseline="0" dirty="0" smtClean="0">
                          <a:ln>
                            <a:noFill/>
                          </a:ln>
                          <a:solidFill>
                            <a:schemeClr val="tx1"/>
                          </a:solidFill>
                          <a:effectLst/>
                          <a:latin typeface="Arial" charset="0"/>
                        </a:rPr>
                        <a:t>Neiman Marcus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defRPr/>
                      </a:pPr>
                      <a:r>
                        <a:rPr kumimoji="0" lang="en-US" sz="1200" b="0" i="0" u="none" strike="noStrike" cap="none" normalizeH="0" baseline="0" dirty="0" smtClean="0">
                          <a:ln>
                            <a:noFill/>
                          </a:ln>
                          <a:solidFill>
                            <a:schemeClr val="tx1"/>
                          </a:solidFill>
                          <a:effectLst/>
                          <a:latin typeface="Arial" charset="0"/>
                        </a:rPr>
                        <a:t>Hacker break-in exposed  unknown no. of  customer cards, compromising  est. 1.1 million records.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510406">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Nov/Dec 2013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Target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smtClean="0">
                          <a:ln>
                            <a:noFill/>
                          </a:ln>
                          <a:solidFill>
                            <a:schemeClr val="tx1"/>
                          </a:solidFill>
                          <a:effectLst/>
                          <a:latin typeface="Arial" charset="0"/>
                        </a:rPr>
                        <a:t>Malware stored on Target’s checkout registers led to theft of data from about 40 million credit and debit card accounts and the personal information of up to 70 million customers.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bl>
          </a:graphicData>
        </a:graphic>
      </p:graphicFrame>
      <p:sp>
        <p:nvSpPr>
          <p:cNvPr id="14386" name="Rectangle 5"/>
          <p:cNvSpPr>
            <a:spLocks noChangeArrowheads="1"/>
          </p:cNvSpPr>
          <p:nvPr/>
        </p:nvSpPr>
        <p:spPr bwMode="auto">
          <a:xfrm>
            <a:off x="0" y="6611779"/>
            <a:ext cx="8597900" cy="246221"/>
          </a:xfrm>
          <a:prstGeom prst="rect">
            <a:avLst/>
          </a:prstGeom>
          <a:noFill/>
          <a:ln w="9525" algn="ctr">
            <a:noFill/>
            <a:miter lim="800000"/>
            <a:headEnd/>
            <a:tailEnd/>
          </a:ln>
        </p:spPr>
        <p:txBody>
          <a:bodyPr wrap="square">
            <a:spAutoFit/>
          </a:bodyPr>
          <a:lstStyle/>
          <a:p>
            <a:pPr eaLnBrk="0" hangingPunct="0">
              <a:spcBef>
                <a:spcPct val="50000"/>
              </a:spcBef>
              <a:buClr>
                <a:srgbClr val="FF3300"/>
              </a:buClr>
            </a:pPr>
            <a:r>
              <a:rPr lang="en-US" sz="1000" dirty="0" smtClean="0">
                <a:latin typeface="Verdana" pitchFamily="34" charset="0"/>
              </a:rPr>
              <a:t>Sources</a:t>
            </a:r>
            <a:r>
              <a:rPr lang="en-US" sz="1000" dirty="0">
                <a:latin typeface="Verdana" pitchFamily="34" charset="0"/>
              </a:rPr>
              <a:t>: Identity Theft Resource </a:t>
            </a:r>
            <a:r>
              <a:rPr lang="en-US" sz="1000" dirty="0" smtClean="0">
                <a:latin typeface="Verdana" pitchFamily="34" charset="0"/>
              </a:rPr>
              <a:t>Center; Insurance </a:t>
            </a:r>
            <a:r>
              <a:rPr lang="en-US" sz="1000" dirty="0">
                <a:latin typeface="Verdana" pitchFamily="34" charset="0"/>
              </a:rPr>
              <a:t>Information Institute (I.I.I.) research.</a:t>
            </a:r>
            <a:endParaRPr lang="en-US" sz="1100" dirty="0"/>
          </a:p>
        </p:txBody>
      </p:sp>
    </p:spTree>
    <p:extLst>
      <p:ext uri="{BB962C8B-B14F-4D97-AF65-F5344CB8AC3E}">
        <p14:creationId xmlns:p14="http://schemas.microsoft.com/office/powerpoint/2010/main" val="3630699515"/>
      </p:ext>
    </p:extLst>
  </p:cSld>
  <p:clrMapOvr>
    <a:masterClrMapping/>
  </p:clrMapOvr>
  <p:transition/>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260350" y="90488"/>
            <a:ext cx="7550150" cy="860425"/>
          </a:xfrm>
        </p:spPr>
        <p:txBody>
          <a:bodyPr/>
          <a:lstStyle/>
          <a:p>
            <a:r>
              <a:rPr lang="en-US" altLang="en-US" smtClean="0">
                <a:latin typeface="Arial" panose="020B0604020202020204" pitchFamily="34" charset="0"/>
                <a:ea typeface="ＭＳ Ｐゴシック" panose="020B0600070205080204" pitchFamily="34" charset="-128"/>
              </a:rPr>
              <a:t>Worldwide Cybersecurity Spending, 2011- 2016F </a:t>
            </a:r>
          </a:p>
        </p:txBody>
      </p:sp>
      <p:sp>
        <p:nvSpPr>
          <p:cNvPr id="1028" name="Rectangle 3"/>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a:lnSpc>
                <a:spcPct val="90000"/>
              </a:lnSpc>
              <a:spcBef>
                <a:spcPct val="20000"/>
              </a:spcBef>
              <a:defRPr/>
            </a:pPr>
            <a:r>
              <a:rPr lang="en-US" sz="1600" b="1" dirty="0">
                <a:solidFill>
                  <a:srgbClr val="225A7A"/>
                </a:solidFill>
                <a:latin typeface="Arial" charset="0"/>
                <a:ea typeface="+mn-ea"/>
                <a:cs typeface="Arial" pitchFamily="34" charset="0"/>
              </a:rPr>
              <a:t>($ Billions)</a:t>
            </a:r>
          </a:p>
        </p:txBody>
      </p:sp>
      <p:graphicFrame>
        <p:nvGraphicFramePr>
          <p:cNvPr id="41988" name="Object 2"/>
          <p:cNvGraphicFramePr>
            <a:graphicFrameLocks/>
          </p:cNvGraphicFramePr>
          <p:nvPr>
            <p:extLst/>
          </p:nvPr>
        </p:nvGraphicFramePr>
        <p:xfrm>
          <a:off x="260350" y="1336675"/>
          <a:ext cx="8597900" cy="4203700"/>
        </p:xfrm>
        <a:graphic>
          <a:graphicData uri="http://schemas.openxmlformats.org/presentationml/2006/ole">
            <mc:AlternateContent xmlns:mc="http://schemas.openxmlformats.org/markup-compatibility/2006">
              <mc:Choice xmlns:v="urn:schemas-microsoft-com:vml" Requires="v">
                <p:oleObj spid="_x0000_s28384379" name="Chart" r:id="rId4" imgW="8600977" imgH="4114800" progId="MSGraph.Chart.8">
                  <p:embed followColorScheme="full"/>
                </p:oleObj>
              </mc:Choice>
              <mc:Fallback>
                <p:oleObj name="Chart" r:id="rId4" imgW="8600977" imgH="4114800" progId="MSGraph.Chart.8">
                  <p:embed followColorScheme="full"/>
                  <p:pic>
                    <p:nvPicPr>
                      <p:cNvPr id="0" name=""/>
                      <p:cNvPicPr>
                        <a:picLocks noChangeArrowheads="1"/>
                      </p:cNvPicPr>
                      <p:nvPr/>
                    </p:nvPicPr>
                    <p:blipFill>
                      <a:blip r:embed="rId5"/>
                      <a:srcRect/>
                      <a:stretch>
                        <a:fillRect/>
                      </a:stretch>
                    </p:blipFill>
                    <p:spPr bwMode="gray">
                      <a:xfrm>
                        <a:off x="260350" y="1336675"/>
                        <a:ext cx="8597900" cy="420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07206" name="Rectangle 6"/>
          <p:cNvSpPr>
            <a:spLocks noChangeArrowheads="1"/>
          </p:cNvSpPr>
          <p:nvPr/>
        </p:nvSpPr>
        <p:spPr bwMode="blackWhite">
          <a:xfrm>
            <a:off x="501650" y="5699125"/>
            <a:ext cx="7796213" cy="655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5000"/>
              </a:lnSpc>
              <a:spcBef>
                <a:spcPct val="25000"/>
              </a:spcBef>
            </a:pPr>
            <a:r>
              <a:rPr lang="en-US" altLang="en-US" sz="1800" b="1">
                <a:solidFill>
                  <a:srgbClr val="FFFFFF"/>
                </a:solidFill>
                <a:cs typeface="Arial" panose="020B0604020202020204" pitchFamily="34" charset="0"/>
              </a:rPr>
              <a:t>Cybersecurity Spending Is Rising Sharply, Up by About 8%+ Annually through 2016—a Projected Increase of $12.1 Billion from 2014 to 2016</a:t>
            </a:r>
          </a:p>
        </p:txBody>
      </p:sp>
      <p:sp>
        <p:nvSpPr>
          <p:cNvPr id="15" name="AutoShape 5"/>
          <p:cNvSpPr>
            <a:spLocks noChangeArrowheads="1"/>
          </p:cNvSpPr>
          <p:nvPr/>
        </p:nvSpPr>
        <p:spPr bwMode="blackWhite">
          <a:xfrm>
            <a:off x="4092575" y="3687763"/>
            <a:ext cx="3717925" cy="806450"/>
          </a:xfrm>
          <a:prstGeom prst="wedgeRectCallout">
            <a:avLst>
              <a:gd name="adj1" fmla="val -13250"/>
              <a:gd name="adj2" fmla="val -10969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600" b="1" dirty="0">
                <a:solidFill>
                  <a:srgbClr val="FFFFFF"/>
                </a:solidFill>
                <a:latin typeface="Arial" charset="0"/>
                <a:ea typeface="+mn-ea"/>
                <a:cs typeface="Arial" charset="0"/>
              </a:rPr>
              <a:t>Cybersecurity spending </a:t>
            </a:r>
            <a:r>
              <a:rPr lang="en-US" sz="1600" b="1" dirty="0" smtClean="0">
                <a:solidFill>
                  <a:srgbClr val="FFFFFF"/>
                </a:solidFill>
                <a:latin typeface="Arial" charset="0"/>
                <a:ea typeface="+mn-ea"/>
                <a:cs typeface="Arial" charset="0"/>
              </a:rPr>
              <a:t>increased </a:t>
            </a:r>
            <a:r>
              <a:rPr lang="en-US" sz="1600" b="1" dirty="0">
                <a:solidFill>
                  <a:srgbClr val="FFFFFF"/>
                </a:solidFill>
                <a:latin typeface="Arial" charset="0"/>
                <a:ea typeface="+mn-ea"/>
                <a:cs typeface="Arial" charset="0"/>
              </a:rPr>
              <a:t>by </a:t>
            </a:r>
            <a:r>
              <a:rPr lang="en-US" sz="1600" b="1" dirty="0" smtClean="0">
                <a:solidFill>
                  <a:srgbClr val="FFFFFF"/>
                </a:solidFill>
                <a:latin typeface="Arial" charset="0"/>
                <a:ea typeface="+mn-ea"/>
                <a:cs typeface="Arial" charset="0"/>
              </a:rPr>
              <a:t>an estimated $5.2B </a:t>
            </a:r>
            <a:r>
              <a:rPr lang="en-US" sz="1600" b="1" dirty="0">
                <a:solidFill>
                  <a:srgbClr val="FFFFFF"/>
                </a:solidFill>
                <a:latin typeface="Arial" charset="0"/>
                <a:ea typeface="+mn-ea"/>
                <a:cs typeface="Arial" charset="0"/>
              </a:rPr>
              <a:t>in 2014, $5.8B in 2015 and $6.3B in 2016</a:t>
            </a:r>
          </a:p>
        </p:txBody>
      </p:sp>
      <p:sp>
        <p:nvSpPr>
          <p:cNvPr id="41991" name="Rectangle 4"/>
          <p:cNvSpPr>
            <a:spLocks noChangeArrowheads="1"/>
          </p:cNvSpPr>
          <p:nvPr/>
        </p:nvSpPr>
        <p:spPr bwMode="auto">
          <a:xfrm>
            <a:off x="0" y="6581775"/>
            <a:ext cx="9144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tabLst>
                <a:tab pos="112713" algn="r"/>
              </a:tabLst>
              <a:defRPr sz="2400">
                <a:solidFill>
                  <a:schemeClr val="tx1"/>
                </a:solidFill>
                <a:latin typeface="Arial" panose="020B0604020202020204" pitchFamily="34" charset="0"/>
                <a:ea typeface="ＭＳ Ｐゴシック" panose="020B0600070205080204" pitchFamily="34" charset="-128"/>
              </a:defRPr>
            </a:lvl1pPr>
            <a:lvl2pPr marL="742950" indent="-285750">
              <a:tabLst>
                <a:tab pos="112713" algn="r"/>
              </a:tabLst>
              <a:defRPr sz="2400">
                <a:solidFill>
                  <a:schemeClr val="tx1"/>
                </a:solidFill>
                <a:latin typeface="Arial" panose="020B0604020202020204" pitchFamily="34" charset="0"/>
                <a:ea typeface="ＭＳ Ｐゴシック" panose="020B0600070205080204" pitchFamily="34" charset="-128"/>
              </a:defRPr>
            </a:lvl2pPr>
            <a:lvl3pPr marL="1143000" indent="-228600">
              <a:tabLst>
                <a:tab pos="112713" algn="r"/>
              </a:tabLst>
              <a:defRPr sz="2400">
                <a:solidFill>
                  <a:schemeClr val="tx1"/>
                </a:solidFill>
                <a:latin typeface="Arial" panose="020B0604020202020204" pitchFamily="34" charset="0"/>
                <a:ea typeface="ＭＳ Ｐゴシック" panose="020B0600070205080204" pitchFamily="34" charset="-128"/>
              </a:defRPr>
            </a:lvl3pPr>
            <a:lvl4pPr marL="1600200" indent="-228600">
              <a:tabLst>
                <a:tab pos="112713" algn="r"/>
              </a:tabLst>
              <a:defRPr sz="2400">
                <a:solidFill>
                  <a:schemeClr val="tx1"/>
                </a:solidFill>
                <a:latin typeface="Arial" panose="020B0604020202020204" pitchFamily="34" charset="0"/>
                <a:ea typeface="ＭＳ Ｐゴシック" panose="020B0600070205080204" pitchFamily="34" charset="-128"/>
              </a:defRPr>
            </a:lvl4pPr>
            <a:lvl5pPr marL="2057400" indent="-228600">
              <a:tabLst>
                <a:tab pos="112713" algn="r"/>
              </a:tabLst>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tabLst>
                <a:tab pos="112713" algn="r"/>
              </a:tabLs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tabLst>
                <a:tab pos="112713" algn="r"/>
              </a:tabLs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tabLst>
                <a:tab pos="112713" algn="r"/>
              </a:tabLs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tabLst>
                <a:tab pos="112713" algn="r"/>
              </a:tabLs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buClr>
                <a:srgbClr val="FF6801"/>
              </a:buClr>
              <a:buFont typeface="Wingdings" panose="05000000000000000000" pitchFamily="2" charset="2"/>
              <a:buNone/>
            </a:pPr>
            <a:r>
              <a:rPr lang="en-US" altLang="en-US" sz="1000">
                <a:solidFill>
                  <a:srgbClr val="000000"/>
                </a:solidFill>
                <a:cs typeface="Arial" panose="020B0604020202020204" pitchFamily="34" charset="0"/>
              </a:rPr>
              <a:t>	Source: Gartner Group; Insurance Information Institute; Adapted from </a:t>
            </a:r>
            <a:r>
              <a:rPr lang="en-US" altLang="en-US" sz="1000" i="1">
                <a:solidFill>
                  <a:srgbClr val="000000"/>
                </a:solidFill>
                <a:cs typeface="Arial" panose="020B0604020202020204" pitchFamily="34" charset="0"/>
              </a:rPr>
              <a:t>Wall Street Journal</a:t>
            </a:r>
            <a:r>
              <a:rPr lang="en-US" altLang="en-US" sz="1000">
                <a:solidFill>
                  <a:srgbClr val="000000"/>
                </a:solidFill>
                <a:cs typeface="Arial" panose="020B0604020202020204" pitchFamily="34" charset="0"/>
              </a:rPr>
              <a:t>: “Financial Firms Boost Cybersecurity Funds,” Nov. 17, 2014.</a:t>
            </a:r>
          </a:p>
        </p:txBody>
      </p:sp>
      <p:sp>
        <p:nvSpPr>
          <p:cNvPr id="41992" name="TextBox 4"/>
          <p:cNvSpPr txBox="1">
            <a:spLocks noChangeArrowheads="1"/>
          </p:cNvSpPr>
          <p:nvPr/>
        </p:nvSpPr>
        <p:spPr bwMode="auto">
          <a:xfrm>
            <a:off x="8382000" y="6107113"/>
            <a:ext cx="533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B299D7D1-5BFD-459E-81CF-D751E3E56F22}" type="slidenum">
              <a:rPr lang="en-US" altLang="en-US" sz="1200"/>
              <a:pPr algn="r"/>
              <a:t>187</a:t>
            </a:fld>
            <a:endParaRPr lang="en-US" altLang="en-US" sz="1800"/>
          </a:p>
        </p:txBody>
      </p:sp>
    </p:spTree>
    <p:extLst>
      <p:ext uri="{BB962C8B-B14F-4D97-AF65-F5344CB8AC3E}">
        <p14:creationId xmlns:p14="http://schemas.microsoft.com/office/powerpoint/2010/main" val="142251581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par>
                          <p:cTn id="9" fill="hold" nodeType="afterGroup">
                            <p:stCondLst>
                              <p:cond delay="1500"/>
                            </p:stCondLst>
                            <p:childTnLst>
                              <p:par>
                                <p:cTn id="10" presetID="22" presetClass="entr" presetSubtype="1" fill="hold" grpId="0" nodeType="afterEffect">
                                  <p:stCondLst>
                                    <p:cond delay="700"/>
                                  </p:stCondLst>
                                  <p:childTnLst>
                                    <p:set>
                                      <p:cBhvr>
                                        <p:cTn id="11" dur="1" fill="hold">
                                          <p:stCondLst>
                                            <p:cond delay="0"/>
                                          </p:stCondLst>
                                        </p:cTn>
                                        <p:tgtEl>
                                          <p:spTgt spid="15"/>
                                        </p:tgtEl>
                                        <p:attrNameLst>
                                          <p:attrName>style.visibility</p:attrName>
                                        </p:attrNameLst>
                                      </p:cBhvr>
                                      <p:to>
                                        <p:strVal val="visible"/>
                                      </p:to>
                                    </p:set>
                                    <p:animEffect transition="in" filter="wipe(up)">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P spid="15" grpId="0" animBg="1"/>
    </p:bldLst>
  </p:timing>
</p:sld>
</file>

<file path=ppt/slides/slide1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DB70655-A38D-4E90-BE35-D4B533D3EFCA}" type="slidenum">
              <a:rPr lang="en-US" sz="900"/>
              <a:pPr algn="r" eaLnBrk="0" hangingPunct="0">
                <a:lnSpc>
                  <a:spcPct val="85000"/>
                </a:lnSpc>
                <a:spcBef>
                  <a:spcPct val="20000"/>
                </a:spcBef>
              </a:pPr>
              <a:t>188</a:t>
            </a:fld>
            <a:endParaRPr lang="en-US" sz="900"/>
          </a:p>
        </p:txBody>
      </p:sp>
      <p:sp>
        <p:nvSpPr>
          <p:cNvPr id="4100" name="Rectangle 2"/>
          <p:cNvSpPr>
            <a:spLocks noGrp="1" noChangeArrowheads="1"/>
          </p:cNvSpPr>
          <p:nvPr>
            <p:ph type="title" idx="4294967295"/>
          </p:nvPr>
        </p:nvSpPr>
        <p:spPr>
          <a:xfrm>
            <a:off x="66675" y="90488"/>
            <a:ext cx="7451725" cy="860425"/>
          </a:xfrm>
        </p:spPr>
        <p:txBody>
          <a:bodyPr/>
          <a:lstStyle/>
          <a:p>
            <a:r>
              <a:rPr lang="en-US" sz="2600" dirty="0" smtClean="0"/>
              <a:t>Top 10 Global Business Risks for 2015</a:t>
            </a:r>
          </a:p>
        </p:txBody>
      </p:sp>
      <p:sp>
        <p:nvSpPr>
          <p:cNvPr id="4101" name="Rectangle 4"/>
          <p:cNvSpPr>
            <a:spLocks noChangeArrowheads="1"/>
          </p:cNvSpPr>
          <p:nvPr/>
        </p:nvSpPr>
        <p:spPr bwMode="auto">
          <a:xfrm>
            <a:off x="-47625" y="6410325"/>
            <a:ext cx="9191625"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Allianz Risk Barometer on Business Risks 2015</a:t>
            </a:r>
            <a:endParaRPr lang="en-US" sz="1100" dirty="0"/>
          </a:p>
        </p:txBody>
      </p:sp>
      <p:graphicFrame>
        <p:nvGraphicFramePr>
          <p:cNvPr id="4098" name="Object 2"/>
          <p:cNvGraphicFramePr>
            <a:graphicFrameLocks/>
          </p:cNvGraphicFramePr>
          <p:nvPr>
            <p:extLst/>
          </p:nvPr>
        </p:nvGraphicFramePr>
        <p:xfrm>
          <a:off x="205509" y="1818408"/>
          <a:ext cx="8547100" cy="4111337"/>
        </p:xfrm>
        <a:graphic>
          <a:graphicData uri="http://schemas.openxmlformats.org/presentationml/2006/ole">
            <mc:AlternateContent xmlns:mc="http://schemas.openxmlformats.org/markup-compatibility/2006">
              <mc:Choice xmlns:v="urn:schemas-microsoft-com:vml" Requires="v">
                <p:oleObj spid="_x0000_s28385403" name="Chart" r:id="rId4" imgW="8962992" imgH="4305161" progId="MSGraph.Chart.8">
                  <p:embed followColorScheme="full"/>
                </p:oleObj>
              </mc:Choice>
              <mc:Fallback>
                <p:oleObj name="Chart" r:id="rId4" imgW="8962992" imgH="4305161" progId="MSGraph.Chart.8">
                  <p:embed followColorScheme="full"/>
                  <p:pic>
                    <p:nvPicPr>
                      <p:cNvPr id="0" name=""/>
                      <p:cNvPicPr>
                        <a:picLocks noChangeArrowheads="1"/>
                      </p:cNvPicPr>
                      <p:nvPr/>
                    </p:nvPicPr>
                    <p:blipFill>
                      <a:blip r:embed="rId5"/>
                      <a:srcRect/>
                      <a:stretch>
                        <a:fillRect/>
                      </a:stretch>
                    </p:blipFill>
                    <p:spPr bwMode="auto">
                      <a:xfrm>
                        <a:off x="205509" y="1818408"/>
                        <a:ext cx="8547100" cy="4111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4980" name="Rectangle 4"/>
          <p:cNvSpPr>
            <a:spLocks noChangeArrowheads="1"/>
          </p:cNvSpPr>
          <p:nvPr/>
        </p:nvSpPr>
        <p:spPr bwMode="blackWhite">
          <a:xfrm>
            <a:off x="304802" y="1212273"/>
            <a:ext cx="7924800" cy="7731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smtClean="0">
                <a:solidFill>
                  <a:srgbClr val="FFFFFF"/>
                </a:solidFill>
              </a:rPr>
              <a:t>Cyber is one of the most significant movers in this year’s Risk Barometer rankings, gaining five percentage points to move into the top 5 global business risks for the first time.</a:t>
            </a:r>
            <a:endParaRPr lang="en-US" sz="1600" b="1" dirty="0">
              <a:solidFill>
                <a:srgbClr val="FFFFFF"/>
              </a:solidFill>
            </a:endParaRPr>
          </a:p>
        </p:txBody>
      </p:sp>
    </p:spTree>
    <p:extLst>
      <p:ext uri="{BB962C8B-B14F-4D97-AF65-F5344CB8AC3E}">
        <p14:creationId xmlns:p14="http://schemas.microsoft.com/office/powerpoint/2010/main" val="44326969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1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1D5D9F09-BB4C-4EBB-B52E-FDC9F684F6D8}" type="slidenum">
              <a:rPr lang="en-US" smtClean="0">
                <a:latin typeface="Arial" pitchFamily="34" charset="0"/>
              </a:rPr>
              <a:pPr/>
              <a:t>189</a:t>
            </a:fld>
            <a:endParaRPr lang="en-US" smtClean="0">
              <a:latin typeface="Arial" pitchFamily="34" charset="0"/>
            </a:endParaRPr>
          </a:p>
        </p:txBody>
      </p:sp>
      <p:sp>
        <p:nvSpPr>
          <p:cNvPr id="2052" name="Freeform 2"/>
          <p:cNvSpPr>
            <a:spLocks/>
          </p:cNvSpPr>
          <p:nvPr/>
        </p:nvSpPr>
        <p:spPr bwMode="gray">
          <a:xfrm>
            <a:off x="6210300" y="24828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2053" name="Rectangle 3"/>
          <p:cNvSpPr>
            <a:spLocks noGrp="1" noChangeArrowheads="1"/>
          </p:cNvSpPr>
          <p:nvPr>
            <p:ph type="title"/>
          </p:nvPr>
        </p:nvSpPr>
        <p:spPr/>
        <p:txBody>
          <a:bodyPr/>
          <a:lstStyle/>
          <a:p>
            <a:r>
              <a:rPr lang="en-US" dirty="0" smtClean="0">
                <a:latin typeface="Arial" pitchFamily="34" charset="0"/>
              </a:rPr>
              <a:t>2014 Data Breaches By Business Category, By Number of Breaches</a:t>
            </a:r>
          </a:p>
        </p:txBody>
      </p:sp>
      <p:graphicFrame>
        <p:nvGraphicFramePr>
          <p:cNvPr id="6151176" name="Object 8"/>
          <p:cNvGraphicFramePr>
            <a:graphicFrameLocks noGrp="1"/>
          </p:cNvGraphicFramePr>
          <p:nvPr>
            <p:ph idx="4294967295"/>
            <p:extLst/>
          </p:nvPr>
        </p:nvGraphicFramePr>
        <p:xfrm>
          <a:off x="1878013" y="2070100"/>
          <a:ext cx="5184775" cy="4216400"/>
        </p:xfrm>
        <a:graphic>
          <a:graphicData uri="http://schemas.openxmlformats.org/presentationml/2006/ole">
            <mc:AlternateContent xmlns:mc="http://schemas.openxmlformats.org/markup-compatibility/2006">
              <mc:Choice xmlns:v="urn:schemas-microsoft-com:vml" Requires="v">
                <p:oleObj spid="_x0000_s28386428" name="Chart" r:id="rId4" imgW="5200533" imgH="4229100" progId="MSGraph.Chart.8">
                  <p:embed followColorScheme="full"/>
                </p:oleObj>
              </mc:Choice>
              <mc:Fallback>
                <p:oleObj name="Chart" r:id="rId4" imgW="5200533" imgH="4229100" progId="MSGraph.Chart.8">
                  <p:embed followColorScheme="full"/>
                  <p:pic>
                    <p:nvPicPr>
                      <p:cNvPr id="0" name=""/>
                      <p:cNvPicPr>
                        <a:picLocks noGrp="1" noChangeArrowheads="1"/>
                      </p:cNvPicPr>
                      <p:nvPr/>
                    </p:nvPicPr>
                    <p:blipFill>
                      <a:blip r:embed="rId5"/>
                      <a:srcRect/>
                      <a:stretch>
                        <a:fillRect/>
                      </a:stretch>
                    </p:blipFill>
                    <p:spPr bwMode="auto">
                      <a:xfrm>
                        <a:off x="1878013" y="2070100"/>
                        <a:ext cx="5184775" cy="421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4" name="Rectangle 5"/>
          <p:cNvSpPr>
            <a:spLocks noChangeArrowheads="1"/>
          </p:cNvSpPr>
          <p:nvPr/>
        </p:nvSpPr>
        <p:spPr bwMode="auto">
          <a:xfrm>
            <a:off x="-241300" y="6389410"/>
            <a:ext cx="864870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chemeClr val="accent2"/>
              </a:buClr>
              <a:buFont typeface="Wingdings" pitchFamily="2" charset="2"/>
              <a:buNone/>
            </a:pPr>
            <a:r>
              <a:rPr lang="en-US" sz="1100" dirty="0"/>
              <a:t>Source: </a:t>
            </a:r>
            <a:r>
              <a:rPr lang="en-US" sz="1100" dirty="0">
                <a:latin typeface="Verdana" pitchFamily="34" charset="0"/>
              </a:rPr>
              <a:t>Identity Theft Resource Center, </a:t>
            </a:r>
            <a:r>
              <a:rPr lang="en-US" sz="1100" dirty="0" smtClean="0">
                <a:solidFill>
                  <a:srgbClr val="000000"/>
                </a:solidFill>
                <a:cs typeface="Arial" pitchFamily="34" charset="0"/>
              </a:rPr>
              <a:t>http://www.idtheftcenter.org/ITRC-Surveys-Studies/2014databreaches.html</a:t>
            </a:r>
            <a:endParaRPr lang="en-US" sz="1100" dirty="0"/>
          </a:p>
        </p:txBody>
      </p:sp>
      <p:sp>
        <p:nvSpPr>
          <p:cNvPr id="2006022" name="Rectangle 6"/>
          <p:cNvSpPr>
            <a:spLocks noChangeArrowheads="1"/>
          </p:cNvSpPr>
          <p:nvPr/>
        </p:nvSpPr>
        <p:spPr bwMode="blackWhite">
          <a:xfrm>
            <a:off x="315913" y="1092200"/>
            <a:ext cx="8437562" cy="6223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a:solidFill>
                  <a:srgbClr val="FFFFFF"/>
                </a:solidFill>
              </a:rPr>
              <a:t>The majority of the </a:t>
            </a:r>
            <a:r>
              <a:rPr lang="en-US" sz="1600" b="1" dirty="0" smtClean="0">
                <a:solidFill>
                  <a:srgbClr val="FFFFFF"/>
                </a:solidFill>
              </a:rPr>
              <a:t>783 </a:t>
            </a:r>
            <a:r>
              <a:rPr lang="en-US" sz="1600" b="1" dirty="0">
                <a:solidFill>
                  <a:srgbClr val="FFFFFF"/>
                </a:solidFill>
              </a:rPr>
              <a:t>data breaches in </a:t>
            </a:r>
            <a:r>
              <a:rPr lang="en-US" sz="1600" b="1" dirty="0" smtClean="0">
                <a:solidFill>
                  <a:srgbClr val="FFFFFF"/>
                </a:solidFill>
              </a:rPr>
              <a:t>2014 </a:t>
            </a:r>
            <a:r>
              <a:rPr lang="en-US" sz="1600" b="1" dirty="0">
                <a:solidFill>
                  <a:srgbClr val="FFFFFF"/>
                </a:solidFill>
              </a:rPr>
              <a:t>affected business and medical/healthcare organizations, according to the Identity Theft Resource Center.</a:t>
            </a:r>
          </a:p>
        </p:txBody>
      </p:sp>
      <p:sp>
        <p:nvSpPr>
          <p:cNvPr id="2056" name="TextBox 18"/>
          <p:cNvSpPr txBox="1">
            <a:spLocks noChangeArrowheads="1"/>
          </p:cNvSpPr>
          <p:nvPr/>
        </p:nvSpPr>
        <p:spPr bwMode="auto">
          <a:xfrm>
            <a:off x="6324600" y="2298700"/>
            <a:ext cx="1986441" cy="523220"/>
          </a:xfrm>
          <a:prstGeom prst="rect">
            <a:avLst/>
          </a:prstGeom>
          <a:noFill/>
          <a:ln w="9525">
            <a:noFill/>
            <a:miter lim="800000"/>
            <a:headEnd/>
            <a:tailEnd/>
          </a:ln>
        </p:spPr>
        <p:txBody>
          <a:bodyPr wrap="none">
            <a:spAutoFit/>
          </a:bodyPr>
          <a:lstStyle/>
          <a:p>
            <a:r>
              <a:rPr lang="en-US" sz="1400" dirty="0"/>
              <a:t>Business, </a:t>
            </a:r>
            <a:r>
              <a:rPr lang="en-US" sz="1400" dirty="0" smtClean="0"/>
              <a:t>258 </a:t>
            </a:r>
            <a:r>
              <a:rPr lang="en-US" sz="1400" dirty="0"/>
              <a:t>(</a:t>
            </a:r>
            <a:r>
              <a:rPr lang="en-US" sz="1400" dirty="0" smtClean="0"/>
              <a:t>33.3%)</a:t>
            </a:r>
            <a:endParaRPr lang="en-US" sz="1400" dirty="0"/>
          </a:p>
          <a:p>
            <a:endParaRPr lang="en-US" sz="1400" dirty="0"/>
          </a:p>
        </p:txBody>
      </p:sp>
      <p:sp>
        <p:nvSpPr>
          <p:cNvPr id="2057" name="Rectangle 7"/>
          <p:cNvSpPr>
            <a:spLocks noChangeArrowheads="1"/>
          </p:cNvSpPr>
          <p:nvPr/>
        </p:nvSpPr>
        <p:spPr bwMode="gray">
          <a:xfrm>
            <a:off x="1625600" y="2230438"/>
            <a:ext cx="2247900" cy="182562"/>
          </a:xfrm>
          <a:prstGeom prst="rect">
            <a:avLst/>
          </a:prstGeom>
          <a:noFill/>
          <a:ln w="9525">
            <a:noFill/>
            <a:miter lim="800000"/>
            <a:headEnd/>
            <a:tailEnd/>
          </a:ln>
        </p:spPr>
        <p:txBody>
          <a:bodyPr lIns="0" tIns="0" rIns="0" bIns="0" anchor="ctr">
            <a:spAutoFit/>
          </a:bodyPr>
          <a:lstStyle/>
          <a:p>
            <a:pPr>
              <a:lnSpc>
                <a:spcPct val="85000"/>
              </a:lnSpc>
            </a:pPr>
            <a:r>
              <a:rPr lang="en-US" sz="1400" dirty="0" err="1"/>
              <a:t>Govt</a:t>
            </a:r>
            <a:r>
              <a:rPr lang="en-US" sz="1400" dirty="0"/>
              <a:t>/Military, </a:t>
            </a:r>
            <a:r>
              <a:rPr lang="en-US" sz="1400" dirty="0" smtClean="0"/>
              <a:t>92 (11.7%) </a:t>
            </a:r>
            <a:endParaRPr lang="en-US" sz="1400" dirty="0"/>
          </a:p>
        </p:txBody>
      </p:sp>
      <p:sp>
        <p:nvSpPr>
          <p:cNvPr id="2058" name="Rectangle 7"/>
          <p:cNvSpPr>
            <a:spLocks noChangeArrowheads="1"/>
          </p:cNvSpPr>
          <p:nvPr/>
        </p:nvSpPr>
        <p:spPr bwMode="gray">
          <a:xfrm>
            <a:off x="4051300" y="1747838"/>
            <a:ext cx="2082800" cy="365125"/>
          </a:xfrm>
          <a:prstGeom prst="rect">
            <a:avLst/>
          </a:prstGeom>
          <a:noFill/>
          <a:ln w="9525">
            <a:noFill/>
            <a:miter lim="800000"/>
            <a:headEnd/>
            <a:tailEnd/>
          </a:ln>
        </p:spPr>
        <p:txBody>
          <a:bodyPr lIns="0" tIns="0" rIns="0" bIns="0" anchor="ctr">
            <a:spAutoFit/>
          </a:bodyPr>
          <a:lstStyle/>
          <a:p>
            <a:pPr>
              <a:lnSpc>
                <a:spcPct val="85000"/>
              </a:lnSpc>
            </a:pPr>
            <a:r>
              <a:rPr lang="en-US" sz="1400" dirty="0"/>
              <a:t>Banking/Credit/Financial, </a:t>
            </a:r>
            <a:r>
              <a:rPr lang="en-US" sz="1400" dirty="0" smtClean="0"/>
              <a:t>43 (5.5%)</a:t>
            </a:r>
            <a:endParaRPr lang="en-US" sz="1400" dirty="0"/>
          </a:p>
        </p:txBody>
      </p:sp>
      <p:sp>
        <p:nvSpPr>
          <p:cNvPr id="2059" name="Rectangle 7"/>
          <p:cNvSpPr>
            <a:spLocks noChangeArrowheads="1"/>
          </p:cNvSpPr>
          <p:nvPr/>
        </p:nvSpPr>
        <p:spPr bwMode="gray">
          <a:xfrm>
            <a:off x="815975" y="33623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dirty="0"/>
              <a:t>Educational, </a:t>
            </a:r>
            <a:r>
              <a:rPr lang="en-US" sz="1400" dirty="0" smtClean="0"/>
              <a:t>57 (7.3%)</a:t>
            </a:r>
            <a:endParaRPr lang="en-US" sz="1400" dirty="0"/>
          </a:p>
        </p:txBody>
      </p:sp>
      <p:sp>
        <p:nvSpPr>
          <p:cNvPr id="2060" name="Rectangle 7"/>
          <p:cNvSpPr>
            <a:spLocks noChangeArrowheads="1"/>
          </p:cNvSpPr>
          <p:nvPr/>
        </p:nvSpPr>
        <p:spPr bwMode="gray">
          <a:xfrm>
            <a:off x="266700" y="5340068"/>
            <a:ext cx="2667000" cy="183127"/>
          </a:xfrm>
          <a:prstGeom prst="rect">
            <a:avLst/>
          </a:prstGeom>
          <a:noFill/>
          <a:ln w="9525">
            <a:noFill/>
            <a:miter lim="800000"/>
            <a:headEnd/>
            <a:tailEnd/>
          </a:ln>
        </p:spPr>
        <p:txBody>
          <a:bodyPr lIns="0" tIns="0" rIns="0" bIns="0" anchor="ctr">
            <a:spAutoFit/>
          </a:bodyPr>
          <a:lstStyle/>
          <a:p>
            <a:pPr>
              <a:lnSpc>
                <a:spcPct val="85000"/>
              </a:lnSpc>
            </a:pPr>
            <a:r>
              <a:rPr lang="en-US" sz="1400" dirty="0"/>
              <a:t>Medical/Healthcare, </a:t>
            </a:r>
            <a:r>
              <a:rPr lang="en-US" sz="1400" dirty="0" smtClean="0"/>
              <a:t>333 (42.5%)</a:t>
            </a:r>
            <a:endParaRPr lang="en-US" sz="1400" dirty="0"/>
          </a:p>
        </p:txBody>
      </p:sp>
    </p:spTree>
    <p:extLst>
      <p:ext uri="{BB962C8B-B14F-4D97-AF65-F5344CB8AC3E}">
        <p14:creationId xmlns:p14="http://schemas.microsoft.com/office/powerpoint/2010/main" val="345859536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53890" name="Rectangle 2"/>
          <p:cNvSpPr>
            <a:spLocks noGrp="1" noChangeArrowheads="1"/>
          </p:cNvSpPr>
          <p:nvPr>
            <p:ph type="title"/>
          </p:nvPr>
        </p:nvSpPr>
        <p:spPr>
          <a:xfrm>
            <a:off x="228600" y="223838"/>
            <a:ext cx="8178800" cy="457200"/>
          </a:xfrm>
        </p:spPr>
        <p:txBody>
          <a:bodyPr/>
          <a:lstStyle/>
          <a:p>
            <a:r>
              <a:rPr lang="en-US" altLang="en-US" dirty="0"/>
              <a:t>Distribution of Invested Assets: P/C Insurance Industry, </a:t>
            </a:r>
            <a:r>
              <a:rPr lang="en-US" altLang="en-US" dirty="0" smtClean="0"/>
              <a:t>2013</a:t>
            </a:r>
            <a:endParaRPr lang="en-US" altLang="en-US" dirty="0"/>
          </a:p>
        </p:txBody>
      </p:sp>
      <p:graphicFrame>
        <p:nvGraphicFramePr>
          <p:cNvPr id="2853891" name="Object 3"/>
          <p:cNvGraphicFramePr>
            <a:graphicFrameLocks noGrp="1" noChangeAspect="1"/>
          </p:cNvGraphicFramePr>
          <p:nvPr>
            <p:ph idx="1"/>
            <p:extLst/>
          </p:nvPr>
        </p:nvGraphicFramePr>
        <p:xfrm>
          <a:off x="-1827213" y="1641475"/>
          <a:ext cx="11347451" cy="5673725"/>
        </p:xfrm>
        <a:graphic>
          <a:graphicData uri="http://schemas.openxmlformats.org/presentationml/2006/ole">
            <mc:AlternateContent xmlns:mc="http://schemas.openxmlformats.org/markup-compatibility/2006">
              <mc:Choice xmlns:v="urn:schemas-microsoft-com:vml" Requires="v">
                <p:oleObj spid="_x0000_s28130705" name="Chart" r:id="rId3" imgW="10820504" imgH="5410145" progId="MSGraph.Chart.8">
                  <p:embed followColorScheme="full"/>
                </p:oleObj>
              </mc:Choice>
              <mc:Fallback>
                <p:oleObj name="Chart" r:id="rId3" imgW="10820504" imgH="5410145" progId="MSGraph.Chart.8">
                  <p:embed followColorScheme="full"/>
                  <p:pic>
                    <p:nvPicPr>
                      <p:cNvPr id="0" name=""/>
                      <p:cNvPicPr>
                        <a:picLocks noChangeAspect="1" noChangeArrowheads="1"/>
                      </p:cNvPicPr>
                      <p:nvPr/>
                    </p:nvPicPr>
                    <p:blipFill>
                      <a:blip r:embed="rId4"/>
                      <a:srcRect/>
                      <a:stretch>
                        <a:fillRect/>
                      </a:stretch>
                    </p:blipFill>
                    <p:spPr bwMode="auto">
                      <a:xfrm>
                        <a:off x="-1827213" y="1641475"/>
                        <a:ext cx="11347451" cy="5673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53892" name="Rectangle 4"/>
          <p:cNvSpPr>
            <a:spLocks noChangeArrowheads="1"/>
          </p:cNvSpPr>
          <p:nvPr/>
        </p:nvSpPr>
        <p:spPr bwMode="auto">
          <a:xfrm>
            <a:off x="228600" y="6264275"/>
            <a:ext cx="8712200" cy="52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0"/>
              </a:spcBef>
              <a:buClrTx/>
              <a:buFontTx/>
              <a:buNone/>
            </a:pPr>
            <a:endParaRPr lang="en-US" altLang="en-US" sz="1400" b="1" dirty="0">
              <a:latin typeface="Arial" panose="020B0604020202020204" pitchFamily="34" charset="0"/>
            </a:endParaRPr>
          </a:p>
          <a:p>
            <a:pPr>
              <a:spcBef>
                <a:spcPct val="0"/>
              </a:spcBef>
              <a:buClrTx/>
              <a:buFontTx/>
              <a:buNone/>
            </a:pPr>
            <a:r>
              <a:rPr lang="en-US" altLang="en-US" sz="1400" b="1" dirty="0">
                <a:latin typeface="Arial" panose="020B0604020202020204" pitchFamily="34" charset="0"/>
              </a:rPr>
              <a:t>Source:  Insurance Information Institute </a:t>
            </a:r>
            <a:r>
              <a:rPr lang="en-US" altLang="en-US" sz="1400" b="1" i="1" dirty="0">
                <a:latin typeface="Arial" panose="020B0604020202020204" pitchFamily="34" charset="0"/>
              </a:rPr>
              <a:t>Fact Book </a:t>
            </a:r>
            <a:r>
              <a:rPr lang="en-US" altLang="en-US" sz="1400" b="1" i="1" dirty="0" smtClean="0">
                <a:latin typeface="Arial" panose="020B0604020202020204" pitchFamily="34" charset="0"/>
              </a:rPr>
              <a:t>2015, </a:t>
            </a:r>
            <a:r>
              <a:rPr lang="en-US" altLang="en-US" sz="1400" b="1" dirty="0">
                <a:latin typeface="Arial" panose="020B0604020202020204" pitchFamily="34" charset="0"/>
              </a:rPr>
              <a:t>A.M. Best.</a:t>
            </a:r>
          </a:p>
        </p:txBody>
      </p:sp>
      <p:sp>
        <p:nvSpPr>
          <p:cNvPr id="2853894" name="Text Box 6"/>
          <p:cNvSpPr txBox="1">
            <a:spLocks noChangeArrowheads="1"/>
          </p:cNvSpPr>
          <p:nvPr/>
        </p:nvSpPr>
        <p:spPr bwMode="auto">
          <a:xfrm>
            <a:off x="6400800" y="4254500"/>
            <a:ext cx="2133600" cy="1090613"/>
          </a:xfrm>
          <a:prstGeom prst="rect">
            <a:avLst/>
          </a:prstGeom>
          <a:solidFill>
            <a:srgbClr val="FFFF00"/>
          </a:solidFill>
          <a:ln w="12700">
            <a:solidFill>
              <a:srgbClr val="0000CC"/>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90000"/>
              </a:lnSpc>
              <a:buClrTx/>
              <a:buFontTx/>
              <a:buNone/>
            </a:pPr>
            <a:r>
              <a:rPr lang="en-US" altLang="en-US" sz="2400" dirty="0"/>
              <a:t>Total Invested Assets = $</a:t>
            </a:r>
            <a:r>
              <a:rPr lang="en-US" altLang="en-US" sz="2400" dirty="0" smtClean="0"/>
              <a:t>1.5 </a:t>
            </a:r>
            <a:r>
              <a:rPr lang="en-US" altLang="en-US" sz="2400" dirty="0"/>
              <a:t>Trillion</a:t>
            </a:r>
            <a:endParaRPr lang="en-US" altLang="en-US" sz="2400" i="1" dirty="0"/>
          </a:p>
        </p:txBody>
      </p:sp>
      <p:sp>
        <p:nvSpPr>
          <p:cNvPr id="2853895" name="Text Box 7"/>
          <p:cNvSpPr txBox="1">
            <a:spLocks noChangeArrowheads="1"/>
          </p:cNvSpPr>
          <p:nvPr/>
        </p:nvSpPr>
        <p:spPr bwMode="auto">
          <a:xfrm>
            <a:off x="3124200" y="1371600"/>
            <a:ext cx="2438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a:r>
              <a:rPr lang="en-US" altLang="en-US" sz="3200" b="1"/>
              <a:t>$ Billions</a:t>
            </a:r>
          </a:p>
        </p:txBody>
      </p:sp>
    </p:spTree>
    <p:extLst>
      <p:ext uri="{BB962C8B-B14F-4D97-AF65-F5344CB8AC3E}">
        <p14:creationId xmlns:p14="http://schemas.microsoft.com/office/powerpoint/2010/main" val="36620689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2853894"/>
                                        </p:tgtEl>
                                        <p:attrNameLst>
                                          <p:attrName>style.visibility</p:attrName>
                                        </p:attrNameLst>
                                      </p:cBhvr>
                                      <p:to>
                                        <p:strVal val="visible"/>
                                      </p:to>
                                    </p:set>
                                    <p:anim calcmode="lin" valueType="num">
                                      <p:cBhvr additive="base">
                                        <p:cTn id="7" dur="500" fill="hold"/>
                                        <p:tgtEl>
                                          <p:spTgt spid="2853894"/>
                                        </p:tgtEl>
                                        <p:attrNameLst>
                                          <p:attrName>ppt_x</p:attrName>
                                        </p:attrNameLst>
                                      </p:cBhvr>
                                      <p:tavLst>
                                        <p:tav tm="0">
                                          <p:val>
                                            <p:strVal val="0-#ppt_w/2"/>
                                          </p:val>
                                        </p:tav>
                                        <p:tav tm="100000">
                                          <p:val>
                                            <p:strVal val="#ppt_x"/>
                                          </p:val>
                                        </p:tav>
                                      </p:tavLst>
                                    </p:anim>
                                    <p:anim calcmode="lin" valueType="num">
                                      <p:cBhvr additive="base">
                                        <p:cTn id="8" dur="500" fill="hold"/>
                                        <p:tgtEl>
                                          <p:spTgt spid="28538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3894" grpId="0" animBg="1" autoUpdateAnimBg="0"/>
    </p:bldLst>
  </p:timing>
</p:sld>
</file>

<file path=ppt/slides/slide19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98308" name="Rectangle 110"/>
          <p:cNvSpPr>
            <a:spLocks noGrp="1" noChangeArrowheads="1"/>
          </p:cNvSpPr>
          <p:nvPr>
            <p:ph type="sldNum" sz="quarter" idx="12"/>
          </p:nvPr>
        </p:nvSpPr>
        <p:spPr/>
        <p:txBody>
          <a:bodyPr/>
          <a:lstStyle/>
          <a:p>
            <a:pPr>
              <a:defRPr/>
            </a:pPr>
            <a:fld id="{EE81879D-6B97-4781-B593-DB70C8599200}" type="slidenum">
              <a:rPr lang="en-US" smtClean="0"/>
              <a:pPr>
                <a:defRPr/>
              </a:pPr>
              <a:t>190</a:t>
            </a:fld>
            <a:endParaRPr lang="en-US" smtClean="0"/>
          </a:p>
        </p:txBody>
      </p:sp>
      <p:sp>
        <p:nvSpPr>
          <p:cNvPr id="1922051" name="Rectangle 3"/>
          <p:cNvSpPr>
            <a:spLocks noGrp="1" noChangeArrowheads="1"/>
          </p:cNvSpPr>
          <p:nvPr>
            <p:ph type="body" idx="1"/>
          </p:nvPr>
        </p:nvSpPr>
        <p:spPr>
          <a:xfrm>
            <a:off x="647700" y="1142999"/>
            <a:ext cx="7772400" cy="5160820"/>
          </a:xfrm>
        </p:spPr>
        <p:txBody>
          <a:bodyPr/>
          <a:lstStyle/>
          <a:p>
            <a:pPr>
              <a:lnSpc>
                <a:spcPct val="100000"/>
              </a:lnSpc>
              <a:spcBef>
                <a:spcPts val="0"/>
              </a:spcBef>
              <a:buClrTx/>
              <a:buNone/>
            </a:pPr>
            <a:r>
              <a:rPr lang="en-US" sz="2800" b="1" dirty="0" smtClean="0">
                <a:solidFill>
                  <a:srgbClr val="2B7299"/>
                </a:solidFill>
                <a:latin typeface="Arial" pitchFamily="34" charset="0"/>
                <a:cs typeface="Arial" pitchFamily="34" charset="0"/>
              </a:rPr>
              <a:t>State sponsored groups:</a:t>
            </a:r>
          </a:p>
          <a:p>
            <a:pPr>
              <a:lnSpc>
                <a:spcPct val="100000"/>
              </a:lnSpc>
              <a:spcBef>
                <a:spcPts val="0"/>
              </a:spcBef>
              <a:buClrTx/>
              <a:buFont typeface="Wingdings" pitchFamily="2" charset="2"/>
              <a:buChar char="§"/>
            </a:pPr>
            <a:r>
              <a:rPr lang="en-US" sz="2000" dirty="0" smtClean="0">
                <a:latin typeface="Arial" pitchFamily="34" charset="0"/>
                <a:cs typeface="Arial" pitchFamily="34" charset="0"/>
              </a:rPr>
              <a:t>Foreign government sponsored</a:t>
            </a:r>
          </a:p>
          <a:p>
            <a:pPr>
              <a:lnSpc>
                <a:spcPct val="100000"/>
              </a:lnSpc>
              <a:spcBef>
                <a:spcPts val="0"/>
              </a:spcBef>
              <a:buClrTx/>
              <a:buFont typeface="Wingdings" pitchFamily="2" charset="2"/>
              <a:buChar char="§"/>
            </a:pPr>
            <a:r>
              <a:rPr lang="en-US" sz="2000" dirty="0" smtClean="0">
                <a:latin typeface="Arial" pitchFamily="34" charset="0"/>
                <a:cs typeface="Arial" pitchFamily="34" charset="0"/>
              </a:rPr>
              <a:t>Sophisticated and well-funded</a:t>
            </a:r>
          </a:p>
          <a:p>
            <a:pPr>
              <a:lnSpc>
                <a:spcPct val="100000"/>
              </a:lnSpc>
              <a:spcBef>
                <a:spcPts val="0"/>
              </a:spcBef>
              <a:buClrTx/>
              <a:buNone/>
            </a:pPr>
            <a:r>
              <a:rPr lang="en-US" sz="2800" b="1" dirty="0" smtClean="0">
                <a:solidFill>
                  <a:srgbClr val="2B7299"/>
                </a:solidFill>
                <a:latin typeface="Arial" pitchFamily="34" charset="0"/>
                <a:cs typeface="Arial" pitchFamily="34" charset="0"/>
              </a:rPr>
              <a:t>Organized cyber criminals:</a:t>
            </a:r>
          </a:p>
          <a:p>
            <a:pPr>
              <a:lnSpc>
                <a:spcPct val="100000"/>
              </a:lnSpc>
              <a:spcBef>
                <a:spcPts val="0"/>
              </a:spcBef>
              <a:buClrTx/>
              <a:buFont typeface="Wingdings" pitchFamily="2" charset="2"/>
              <a:buChar char="§"/>
            </a:pPr>
            <a:r>
              <a:rPr lang="en-US" sz="2000" dirty="0" smtClean="0">
                <a:latin typeface="Arial" pitchFamily="34" charset="0"/>
                <a:cs typeface="Arial" pitchFamily="34" charset="0"/>
              </a:rPr>
              <a:t>Traditional organized crime groups</a:t>
            </a:r>
          </a:p>
          <a:p>
            <a:pPr>
              <a:lnSpc>
                <a:spcPct val="100000"/>
              </a:lnSpc>
              <a:spcBef>
                <a:spcPts val="0"/>
              </a:spcBef>
              <a:buClrTx/>
              <a:buFont typeface="Wingdings" pitchFamily="2" charset="2"/>
              <a:buChar char="§"/>
            </a:pPr>
            <a:r>
              <a:rPr lang="en-US" sz="2000" dirty="0" smtClean="0">
                <a:latin typeface="Arial" pitchFamily="34" charset="0"/>
                <a:cs typeface="Arial" pitchFamily="34" charset="0"/>
              </a:rPr>
              <a:t>Loosely organized global hacker crews</a:t>
            </a:r>
          </a:p>
          <a:p>
            <a:pPr>
              <a:lnSpc>
                <a:spcPct val="100000"/>
              </a:lnSpc>
              <a:spcBef>
                <a:spcPts val="0"/>
              </a:spcBef>
              <a:buClrTx/>
              <a:buNone/>
            </a:pPr>
            <a:r>
              <a:rPr lang="en-US" sz="2800" b="1" dirty="0" err="1" smtClean="0">
                <a:solidFill>
                  <a:srgbClr val="2B7299"/>
                </a:solidFill>
                <a:latin typeface="Arial" pitchFamily="34" charset="0"/>
                <a:cs typeface="Arial" pitchFamily="34" charset="0"/>
              </a:rPr>
              <a:t>Hacktivists</a:t>
            </a:r>
            <a:r>
              <a:rPr lang="en-US" sz="2800" b="1" dirty="0" smtClean="0">
                <a:solidFill>
                  <a:srgbClr val="2B7299"/>
                </a:solidFill>
                <a:latin typeface="Arial" pitchFamily="34" charset="0"/>
                <a:cs typeface="Arial" pitchFamily="34" charset="0"/>
              </a:rPr>
              <a:t>:</a:t>
            </a:r>
          </a:p>
          <a:p>
            <a:pPr>
              <a:lnSpc>
                <a:spcPct val="100000"/>
              </a:lnSpc>
              <a:spcBef>
                <a:spcPts val="0"/>
              </a:spcBef>
              <a:buClrTx/>
              <a:buFont typeface="Wingdings" pitchFamily="2" charset="2"/>
              <a:buChar char="§"/>
            </a:pPr>
            <a:r>
              <a:rPr lang="en-US" sz="2000" dirty="0" smtClean="0">
                <a:latin typeface="Arial" pitchFamily="34" charset="0"/>
                <a:cs typeface="Arial" pitchFamily="34" charset="0"/>
              </a:rPr>
              <a:t>Politically-motivated hackers</a:t>
            </a:r>
          </a:p>
          <a:p>
            <a:pPr>
              <a:lnSpc>
                <a:spcPct val="100000"/>
              </a:lnSpc>
              <a:spcBef>
                <a:spcPts val="0"/>
              </a:spcBef>
              <a:buClrTx/>
              <a:buFont typeface="Wingdings" pitchFamily="2" charset="2"/>
              <a:buChar char="§"/>
            </a:pPr>
            <a:r>
              <a:rPr lang="en-US" sz="2000" dirty="0" smtClean="0">
                <a:latin typeface="Arial" pitchFamily="34" charset="0"/>
                <a:cs typeface="Arial" pitchFamily="34" charset="0"/>
              </a:rPr>
              <a:t>Increasing capabilities</a:t>
            </a:r>
          </a:p>
          <a:p>
            <a:pPr>
              <a:lnSpc>
                <a:spcPct val="100000"/>
              </a:lnSpc>
              <a:spcBef>
                <a:spcPts val="0"/>
              </a:spcBef>
              <a:buClrTx/>
              <a:buNone/>
            </a:pPr>
            <a:r>
              <a:rPr lang="en-US" sz="2800" b="1" dirty="0" smtClean="0">
                <a:solidFill>
                  <a:srgbClr val="2B7299"/>
                </a:solidFill>
                <a:latin typeface="Arial" pitchFamily="34" charset="0"/>
                <a:cs typeface="Arial" pitchFamily="34" charset="0"/>
              </a:rPr>
              <a:t>Insiders:</a:t>
            </a:r>
          </a:p>
          <a:p>
            <a:pPr>
              <a:lnSpc>
                <a:spcPct val="100000"/>
              </a:lnSpc>
              <a:spcBef>
                <a:spcPts val="0"/>
              </a:spcBef>
              <a:buClrTx/>
              <a:buFont typeface="Wingdings" pitchFamily="2" charset="2"/>
              <a:buChar char="§"/>
            </a:pPr>
            <a:r>
              <a:rPr lang="en-US" sz="2000" dirty="0" smtClean="0">
                <a:latin typeface="Arial" pitchFamily="34" charset="0"/>
                <a:cs typeface="Arial" pitchFamily="34" charset="0"/>
              </a:rPr>
              <a:t>Easy access to sensitive information</a:t>
            </a:r>
          </a:p>
          <a:p>
            <a:pPr>
              <a:lnSpc>
                <a:spcPct val="100000"/>
              </a:lnSpc>
              <a:spcBef>
                <a:spcPts val="0"/>
              </a:spcBef>
              <a:buClrTx/>
              <a:buFont typeface="Wingdings" pitchFamily="2" charset="2"/>
              <a:buChar char="§"/>
            </a:pPr>
            <a:r>
              <a:rPr lang="en-US" sz="2000" dirty="0" smtClean="0">
                <a:latin typeface="Arial" pitchFamily="34" charset="0"/>
                <a:cs typeface="Arial" pitchFamily="34" charset="0"/>
              </a:rPr>
              <a:t>Difficult to detect</a:t>
            </a:r>
          </a:p>
          <a:p>
            <a:pPr>
              <a:lnSpc>
                <a:spcPct val="100000"/>
              </a:lnSpc>
              <a:spcBef>
                <a:spcPts val="0"/>
              </a:spcBef>
              <a:buClrTx/>
              <a:buNone/>
            </a:pPr>
            <a:r>
              <a:rPr lang="en-US" sz="2800" b="1" dirty="0" smtClean="0">
                <a:solidFill>
                  <a:srgbClr val="2B7299"/>
                </a:solidFill>
                <a:latin typeface="Arial" pitchFamily="34" charset="0"/>
                <a:cs typeface="Arial" pitchFamily="34" charset="0"/>
              </a:rPr>
              <a:t>Terrorists:</a:t>
            </a:r>
          </a:p>
          <a:p>
            <a:pPr>
              <a:lnSpc>
                <a:spcPct val="100000"/>
              </a:lnSpc>
              <a:spcBef>
                <a:spcPts val="0"/>
              </a:spcBef>
              <a:buClrTx/>
              <a:buFont typeface="Wingdings" pitchFamily="2" charset="2"/>
              <a:buChar char="§"/>
            </a:pPr>
            <a:r>
              <a:rPr lang="en-US" sz="2000" dirty="0" smtClean="0">
                <a:latin typeface="Arial" pitchFamily="34" charset="0"/>
                <a:cs typeface="Arial" pitchFamily="34" charset="0"/>
              </a:rPr>
              <a:t>Destruction of physical </a:t>
            </a:r>
            <a:r>
              <a:rPr lang="en-US" sz="2000" b="1" dirty="0" smtClean="0">
                <a:latin typeface="Arial" pitchFamily="34" charset="0"/>
                <a:cs typeface="Arial" pitchFamily="34" charset="0"/>
              </a:rPr>
              <a:t>and</a:t>
            </a:r>
            <a:r>
              <a:rPr lang="en-US" sz="2000" dirty="0" smtClean="0">
                <a:latin typeface="Arial" pitchFamily="34" charset="0"/>
                <a:cs typeface="Arial" pitchFamily="34" charset="0"/>
              </a:rPr>
              <a:t> digital assets</a:t>
            </a:r>
          </a:p>
        </p:txBody>
      </p:sp>
      <p:sp>
        <p:nvSpPr>
          <p:cNvPr id="8" name="Rectangle 2"/>
          <p:cNvSpPr txBox="1">
            <a:spLocks noChangeArrowheads="1"/>
          </p:cNvSpPr>
          <p:nvPr/>
        </p:nvSpPr>
        <p:spPr bwMode="black">
          <a:xfrm>
            <a:off x="627484" y="152400"/>
            <a:ext cx="7162800" cy="761999"/>
          </a:xfrm>
          <a:prstGeom prst="rect">
            <a:avLst/>
          </a:prstGeom>
          <a:noFill/>
          <a:ln w="9525">
            <a:noFill/>
            <a:miter lim="800000"/>
            <a:headEnd/>
            <a:tailEnd/>
          </a:ln>
        </p:spPr>
        <p:txBody>
          <a:bodyPr lIns="45720" rIns="45720" anchor="ctr"/>
          <a:lstStyle/>
          <a:p>
            <a:pPr defTabSz="114300" eaLnBrk="0" hangingPunct="0">
              <a:lnSpc>
                <a:spcPct val="90000"/>
              </a:lnSpc>
              <a:defRPr/>
            </a:pPr>
            <a:r>
              <a:rPr lang="en-US" sz="2600" b="1" dirty="0" smtClean="0">
                <a:solidFill>
                  <a:srgbClr val="225A7A"/>
                </a:solidFill>
                <a:latin typeface="Arial" panose="020B0604020202020204" pitchFamily="34" charset="0"/>
                <a:cs typeface="Arial" panose="020B0604020202020204" pitchFamily="34" charset="0"/>
              </a:rPr>
              <a:t>Evolving Threats: Cyber Crime and Cyber Terrorism</a:t>
            </a:r>
            <a:endParaRPr lang="en-US" sz="2600" b="1" kern="0" dirty="0">
              <a:solidFill>
                <a:schemeClr val="accent1"/>
              </a:solidFill>
              <a:ea typeface="+mj-ea"/>
              <a:cs typeface="+mj-cs"/>
            </a:endParaRPr>
          </a:p>
        </p:txBody>
      </p:sp>
      <p:sp>
        <p:nvSpPr>
          <p:cNvPr id="7" name="Rectangle 4"/>
          <p:cNvSpPr>
            <a:spLocks noChangeArrowheads="1"/>
          </p:cNvSpPr>
          <p:nvPr/>
        </p:nvSpPr>
        <p:spPr bwMode="auto">
          <a:xfrm>
            <a:off x="-47625" y="6410325"/>
            <a:ext cx="9191625"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Lewis </a:t>
            </a:r>
            <a:r>
              <a:rPr lang="en-US" sz="1100" dirty="0" err="1" smtClean="0"/>
              <a:t>Brisbois</a:t>
            </a:r>
            <a:r>
              <a:rPr lang="en-US" sz="1100" dirty="0" smtClean="0"/>
              <a:t>, </a:t>
            </a:r>
            <a:r>
              <a:rPr lang="en-US" sz="1100" i="1" dirty="0" smtClean="0"/>
              <a:t>Practical Strategies to Address Cyber Risk in Your Business</a:t>
            </a:r>
            <a:r>
              <a:rPr lang="en-US" sz="1100" dirty="0" smtClean="0"/>
              <a:t>, November 2014</a:t>
            </a:r>
            <a:endParaRPr lang="en-US" sz="1100" dirty="0"/>
          </a:p>
        </p:txBody>
      </p:sp>
    </p:spTree>
    <p:extLst>
      <p:ext uri="{BB962C8B-B14F-4D97-AF65-F5344CB8AC3E}">
        <p14:creationId xmlns:p14="http://schemas.microsoft.com/office/powerpoint/2010/main" val="115146877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220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220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2205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2205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2205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2205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22051">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22051">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22051">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922051">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922051">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922051">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922051">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p:bld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110"/>
          <p:cNvSpPr>
            <a:spLocks noGrp="1" noChangeArrowheads="1"/>
          </p:cNvSpPr>
          <p:nvPr>
            <p:ph type="sldNum" sz="quarter" idx="12"/>
          </p:nvPr>
        </p:nvSpPr>
        <p:spPr>
          <a:noFill/>
        </p:spPr>
        <p:txBody>
          <a:bodyPr/>
          <a:lstStyle/>
          <a:p>
            <a:fld id="{C1E07142-DE44-46F8-9BD5-4FBD13855DFF}" type="slidenum">
              <a:rPr lang="en-US" smtClean="0"/>
              <a:pPr/>
              <a:t>191</a:t>
            </a:fld>
            <a:endParaRPr lang="en-US" smtClean="0"/>
          </a:p>
        </p:txBody>
      </p:sp>
      <p:sp>
        <p:nvSpPr>
          <p:cNvPr id="8196" name="Freeform 2"/>
          <p:cNvSpPr>
            <a:spLocks/>
          </p:cNvSpPr>
          <p:nvPr/>
        </p:nvSpPr>
        <p:spPr bwMode="gray">
          <a:xfrm>
            <a:off x="6210300" y="24828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8197" name="Rectangle 3"/>
          <p:cNvSpPr>
            <a:spLocks noGrp="1" noChangeArrowheads="1"/>
          </p:cNvSpPr>
          <p:nvPr>
            <p:ph type="title"/>
          </p:nvPr>
        </p:nvSpPr>
        <p:spPr/>
        <p:txBody>
          <a:bodyPr/>
          <a:lstStyle/>
          <a:p>
            <a:r>
              <a:rPr lang="en-US" dirty="0" smtClean="0"/>
              <a:t>Main Causes of Data Breach Globally</a:t>
            </a:r>
          </a:p>
        </p:txBody>
      </p:sp>
      <p:graphicFrame>
        <p:nvGraphicFramePr>
          <p:cNvPr id="6151176" name="Object 8"/>
          <p:cNvGraphicFramePr>
            <a:graphicFrameLocks noGrp="1"/>
          </p:cNvGraphicFramePr>
          <p:nvPr>
            <p:ph idx="4294967295"/>
            <p:extLst/>
          </p:nvPr>
        </p:nvGraphicFramePr>
        <p:xfrm>
          <a:off x="1878013" y="2070100"/>
          <a:ext cx="5184775" cy="4216400"/>
        </p:xfrm>
        <a:graphic>
          <a:graphicData uri="http://schemas.openxmlformats.org/presentationml/2006/ole">
            <mc:AlternateContent xmlns:mc="http://schemas.openxmlformats.org/markup-compatibility/2006">
              <mc:Choice xmlns:v="urn:schemas-microsoft-com:vml" Requires="v">
                <p:oleObj spid="_x0000_s28387451" name="Chart" r:id="rId4" imgW="5200533" imgH="4229100" progId="MSGraph.Chart.8">
                  <p:embed followColorScheme="full"/>
                </p:oleObj>
              </mc:Choice>
              <mc:Fallback>
                <p:oleObj name="Chart" r:id="rId4" imgW="5200533" imgH="4229100" progId="MSGraph.Chart.8">
                  <p:embed followColorScheme="full"/>
                  <p:pic>
                    <p:nvPicPr>
                      <p:cNvPr id="0" name=""/>
                      <p:cNvPicPr preferRelativeResize="0">
                        <a:picLocks noGrp="1" noChangeArrowheads="1"/>
                      </p:cNvPicPr>
                      <p:nvPr/>
                    </p:nvPicPr>
                    <p:blipFill>
                      <a:blip r:embed="rId5"/>
                      <a:srcRect/>
                      <a:stretch>
                        <a:fillRect/>
                      </a:stretch>
                    </p:blipFill>
                    <p:spPr bwMode="gray">
                      <a:xfrm>
                        <a:off x="1878013" y="2070100"/>
                        <a:ext cx="5184775" cy="421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198" name="Rectangle 5"/>
          <p:cNvSpPr>
            <a:spLocks noChangeArrowheads="1"/>
          </p:cNvSpPr>
          <p:nvPr/>
        </p:nvSpPr>
        <p:spPr bwMode="auto">
          <a:xfrm>
            <a:off x="-185880" y="6053224"/>
            <a:ext cx="8107363" cy="98488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chemeClr val="accent2"/>
              </a:buClr>
            </a:pPr>
            <a:r>
              <a:rPr lang="en-US" sz="1100" dirty="0" smtClean="0"/>
              <a:t>*The most common types of malicious or criminal attacks include malware infections, criminal insiders, phishing/social engineering and SQL injection.</a:t>
            </a:r>
          </a:p>
          <a:p>
            <a:pPr eaLnBrk="0" hangingPunct="0">
              <a:lnSpc>
                <a:spcPct val="85000"/>
              </a:lnSpc>
              <a:spcBef>
                <a:spcPct val="25000"/>
              </a:spcBef>
              <a:buClr>
                <a:schemeClr val="accent2"/>
              </a:buClr>
            </a:pPr>
            <a:r>
              <a:rPr lang="en-US" sz="1100" dirty="0" smtClean="0"/>
              <a:t>Source</a:t>
            </a:r>
            <a:r>
              <a:rPr lang="en-US" sz="1100" dirty="0"/>
              <a:t>: </a:t>
            </a:r>
            <a:r>
              <a:rPr lang="en-US" sz="1100" dirty="0" smtClean="0"/>
              <a:t>2014 Cost of a Data Breach Study: Global Analysis, the </a:t>
            </a:r>
            <a:r>
              <a:rPr lang="en-US" sz="1100" dirty="0" err="1" smtClean="0"/>
              <a:t>Ponemon</a:t>
            </a:r>
            <a:r>
              <a:rPr lang="en-US" sz="1100" dirty="0" smtClean="0"/>
              <a:t> Institute, sponsored by IBM, May 2014</a:t>
            </a:r>
          </a:p>
          <a:p>
            <a:pPr eaLnBrk="0" hangingPunct="0">
              <a:lnSpc>
                <a:spcPct val="85000"/>
              </a:lnSpc>
              <a:spcBef>
                <a:spcPct val="25000"/>
              </a:spcBef>
              <a:buClr>
                <a:schemeClr val="accent2"/>
              </a:buClr>
              <a:buFont typeface="Wingdings" pitchFamily="2" charset="2"/>
              <a:buNone/>
            </a:pPr>
            <a:endParaRPr lang="en-US" sz="1100" dirty="0"/>
          </a:p>
        </p:txBody>
      </p:sp>
      <p:sp>
        <p:nvSpPr>
          <p:cNvPr id="2006022" name="Rectangle 6"/>
          <p:cNvSpPr>
            <a:spLocks noChangeArrowheads="1"/>
          </p:cNvSpPr>
          <p:nvPr/>
        </p:nvSpPr>
        <p:spPr bwMode="blackWhite">
          <a:xfrm>
            <a:off x="368300" y="1092200"/>
            <a:ext cx="7734300" cy="7747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smtClean="0">
                <a:solidFill>
                  <a:srgbClr val="FFFFFF"/>
                </a:solidFill>
              </a:rPr>
              <a:t>Malicious or criminal attacks </a:t>
            </a:r>
            <a:r>
              <a:rPr lang="en-US" sz="1600" b="1" dirty="0">
                <a:solidFill>
                  <a:srgbClr val="FFFFFF"/>
                </a:solidFill>
              </a:rPr>
              <a:t>are most often the cause of </a:t>
            </a:r>
            <a:r>
              <a:rPr lang="en-US" sz="1600" b="1" dirty="0" smtClean="0">
                <a:solidFill>
                  <a:srgbClr val="FFFFFF"/>
                </a:solidFill>
              </a:rPr>
              <a:t>data breach globally. </a:t>
            </a:r>
            <a:r>
              <a:rPr lang="en-US" sz="1600" b="1" dirty="0">
                <a:solidFill>
                  <a:srgbClr val="FFFFFF"/>
                </a:solidFill>
              </a:rPr>
              <a:t>Some </a:t>
            </a:r>
            <a:r>
              <a:rPr lang="en-US" sz="1600" b="1" dirty="0" smtClean="0">
                <a:solidFill>
                  <a:srgbClr val="FFFFFF"/>
                </a:solidFill>
              </a:rPr>
              <a:t>42 </a:t>
            </a:r>
            <a:r>
              <a:rPr lang="en-US" sz="1600" b="1" dirty="0">
                <a:solidFill>
                  <a:srgbClr val="FFFFFF"/>
                </a:solidFill>
              </a:rPr>
              <a:t>percent of </a:t>
            </a:r>
            <a:r>
              <a:rPr lang="en-US" sz="1600" b="1" dirty="0" smtClean="0">
                <a:solidFill>
                  <a:srgbClr val="FFFFFF"/>
                </a:solidFill>
              </a:rPr>
              <a:t>incidents concern a malicious or criminal attack, while 30 percent concern a negligent employee or contractor (human factor).</a:t>
            </a:r>
            <a:endParaRPr lang="en-US" sz="1600" b="1" dirty="0">
              <a:solidFill>
                <a:srgbClr val="FFFFFF"/>
              </a:solidFill>
            </a:endParaRPr>
          </a:p>
        </p:txBody>
      </p:sp>
      <p:sp>
        <p:nvSpPr>
          <p:cNvPr id="8200" name="TextBox 18"/>
          <p:cNvSpPr txBox="1">
            <a:spLocks noChangeArrowheads="1"/>
          </p:cNvSpPr>
          <p:nvPr/>
        </p:nvSpPr>
        <p:spPr bwMode="auto">
          <a:xfrm>
            <a:off x="6324600" y="2298700"/>
            <a:ext cx="2404826" cy="307777"/>
          </a:xfrm>
          <a:prstGeom prst="rect">
            <a:avLst/>
          </a:prstGeom>
          <a:noFill/>
          <a:ln w="9525">
            <a:noFill/>
            <a:miter lim="800000"/>
            <a:headEnd/>
            <a:tailEnd/>
          </a:ln>
        </p:spPr>
        <p:txBody>
          <a:bodyPr wrap="none">
            <a:spAutoFit/>
          </a:bodyPr>
          <a:lstStyle/>
          <a:p>
            <a:r>
              <a:rPr lang="en-US" sz="1400" dirty="0" smtClean="0"/>
              <a:t>Malicious or criminal attack*</a:t>
            </a:r>
            <a:endParaRPr lang="en-US" sz="1400" dirty="0"/>
          </a:p>
        </p:txBody>
      </p:sp>
      <p:sp>
        <p:nvSpPr>
          <p:cNvPr id="8201" name="Rectangle 7"/>
          <p:cNvSpPr>
            <a:spLocks noChangeArrowheads="1"/>
          </p:cNvSpPr>
          <p:nvPr/>
        </p:nvSpPr>
        <p:spPr bwMode="gray">
          <a:xfrm>
            <a:off x="1552575" y="30067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dirty="0" smtClean="0"/>
              <a:t>Human error</a:t>
            </a:r>
            <a:endParaRPr lang="en-US" sz="1400" dirty="0"/>
          </a:p>
        </p:txBody>
      </p:sp>
      <p:sp>
        <p:nvSpPr>
          <p:cNvPr id="8202" name="Rectangle 7"/>
          <p:cNvSpPr>
            <a:spLocks noChangeArrowheads="1"/>
          </p:cNvSpPr>
          <p:nvPr/>
        </p:nvSpPr>
        <p:spPr bwMode="gray">
          <a:xfrm>
            <a:off x="1308100" y="5371024"/>
            <a:ext cx="1651000" cy="183127"/>
          </a:xfrm>
          <a:prstGeom prst="rect">
            <a:avLst/>
          </a:prstGeom>
          <a:noFill/>
          <a:ln w="9525">
            <a:noFill/>
            <a:miter lim="800000"/>
            <a:headEnd/>
            <a:tailEnd/>
          </a:ln>
        </p:spPr>
        <p:txBody>
          <a:bodyPr lIns="0" tIns="0" rIns="0" bIns="0" anchor="ctr">
            <a:spAutoFit/>
          </a:bodyPr>
          <a:lstStyle/>
          <a:p>
            <a:pPr>
              <a:lnSpc>
                <a:spcPct val="85000"/>
              </a:lnSpc>
            </a:pPr>
            <a:r>
              <a:rPr lang="en-US" sz="1400" dirty="0" smtClean="0"/>
              <a:t>System glitch</a:t>
            </a:r>
            <a:endParaRPr lang="en-US" sz="1400" dirty="0"/>
          </a:p>
        </p:txBody>
      </p:sp>
    </p:spTree>
    <p:extLst>
      <p:ext uri="{BB962C8B-B14F-4D97-AF65-F5344CB8AC3E}">
        <p14:creationId xmlns:p14="http://schemas.microsoft.com/office/powerpoint/2010/main" val="307385865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1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a:noFill/>
        </p:spPr>
        <p:txBody>
          <a:bodyPr/>
          <a:lstStyle/>
          <a:p>
            <a:fld id="{47A72E84-84B2-44BC-9CEA-8621AE277965}" type="slidenum">
              <a:rPr lang="en-US" smtClean="0"/>
              <a:pPr/>
              <a:t>192</a:t>
            </a:fld>
            <a:endParaRPr lang="en-US" smtClean="0"/>
          </a:p>
        </p:txBody>
      </p:sp>
      <p:sp>
        <p:nvSpPr>
          <p:cNvPr id="5124" name="Freeform 2"/>
          <p:cNvSpPr>
            <a:spLocks/>
          </p:cNvSpPr>
          <p:nvPr/>
        </p:nvSpPr>
        <p:spPr bwMode="gray">
          <a:xfrm>
            <a:off x="6210300" y="24828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5125" name="Rectangle 3"/>
          <p:cNvSpPr>
            <a:spLocks noGrp="1" noChangeArrowheads="1"/>
          </p:cNvSpPr>
          <p:nvPr>
            <p:ph type="title"/>
          </p:nvPr>
        </p:nvSpPr>
        <p:spPr/>
        <p:txBody>
          <a:bodyPr/>
          <a:lstStyle/>
          <a:p>
            <a:r>
              <a:rPr lang="en-US" dirty="0" smtClean="0"/>
              <a:t>US: Most Costly Types of Cyber Crimes, Fiscal Year 2014</a:t>
            </a:r>
          </a:p>
        </p:txBody>
      </p:sp>
      <p:graphicFrame>
        <p:nvGraphicFramePr>
          <p:cNvPr id="6151176" name="Object 8"/>
          <p:cNvGraphicFramePr>
            <a:graphicFrameLocks noGrp="1"/>
          </p:cNvGraphicFramePr>
          <p:nvPr>
            <p:ph idx="4294967295"/>
            <p:extLst/>
          </p:nvPr>
        </p:nvGraphicFramePr>
        <p:xfrm>
          <a:off x="1878013" y="2070100"/>
          <a:ext cx="5184775" cy="4216400"/>
        </p:xfrm>
        <a:graphic>
          <a:graphicData uri="http://schemas.openxmlformats.org/presentationml/2006/ole">
            <mc:AlternateContent xmlns:mc="http://schemas.openxmlformats.org/markup-compatibility/2006">
              <mc:Choice xmlns:v="urn:schemas-microsoft-com:vml" Requires="v">
                <p:oleObj spid="_x0000_s28388476" name="Chart" r:id="rId4" imgW="5200533" imgH="4229100" progId="MSGraph.Chart.8">
                  <p:embed followColorScheme="full"/>
                </p:oleObj>
              </mc:Choice>
              <mc:Fallback>
                <p:oleObj name="Chart" r:id="rId4" imgW="5200533" imgH="4229100" progId="MSGraph.Chart.8">
                  <p:embed followColorScheme="full"/>
                  <p:pic>
                    <p:nvPicPr>
                      <p:cNvPr id="0" name=""/>
                      <p:cNvPicPr preferRelativeResize="0">
                        <a:picLocks noGrp="1" noChangeArrowheads="1"/>
                      </p:cNvPicPr>
                      <p:nvPr/>
                    </p:nvPicPr>
                    <p:blipFill>
                      <a:blip r:embed="rId5"/>
                      <a:srcRect/>
                      <a:stretch>
                        <a:fillRect/>
                      </a:stretch>
                    </p:blipFill>
                    <p:spPr bwMode="gray">
                      <a:xfrm>
                        <a:off x="1878013" y="2070100"/>
                        <a:ext cx="5184775" cy="421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6" name="Rectangle 5"/>
          <p:cNvSpPr>
            <a:spLocks noChangeArrowheads="1"/>
          </p:cNvSpPr>
          <p:nvPr/>
        </p:nvSpPr>
        <p:spPr bwMode="auto">
          <a:xfrm>
            <a:off x="-241300" y="6389688"/>
            <a:ext cx="8107363"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chemeClr val="accent2"/>
              </a:buClr>
              <a:buFont typeface="Wingdings" pitchFamily="2" charset="2"/>
              <a:buNone/>
            </a:pPr>
            <a:r>
              <a:rPr lang="en-US" sz="1100" dirty="0"/>
              <a:t>Source: </a:t>
            </a:r>
            <a:r>
              <a:rPr lang="en-US" sz="1100" i="1" dirty="0" smtClean="0"/>
              <a:t>2014 </a:t>
            </a:r>
            <a:r>
              <a:rPr lang="en-US" sz="1100" i="1" dirty="0"/>
              <a:t>Cost of Cyber Crime: United States</a:t>
            </a:r>
            <a:r>
              <a:rPr lang="en-US" sz="1100" dirty="0"/>
              <a:t>, </a:t>
            </a:r>
            <a:r>
              <a:rPr lang="en-US" sz="1100" dirty="0" err="1"/>
              <a:t>Ponemon</a:t>
            </a:r>
            <a:r>
              <a:rPr lang="en-US" sz="1100" dirty="0"/>
              <a:t> Institute.</a:t>
            </a:r>
          </a:p>
        </p:txBody>
      </p:sp>
      <p:sp>
        <p:nvSpPr>
          <p:cNvPr id="2006022" name="Rectangle 6"/>
          <p:cNvSpPr>
            <a:spLocks noChangeArrowheads="1"/>
          </p:cNvSpPr>
          <p:nvPr/>
        </p:nvSpPr>
        <p:spPr bwMode="blackWhite">
          <a:xfrm>
            <a:off x="193964" y="1092200"/>
            <a:ext cx="8559511" cy="6223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smtClean="0">
                <a:solidFill>
                  <a:srgbClr val="FFFFFF"/>
                </a:solidFill>
              </a:rPr>
              <a:t>Malicious code, denial of service </a:t>
            </a:r>
            <a:r>
              <a:rPr lang="en-US" sz="1600" b="1" dirty="0">
                <a:solidFill>
                  <a:srgbClr val="FFFFFF"/>
                </a:solidFill>
              </a:rPr>
              <a:t>and web-based attacks account for </a:t>
            </a:r>
            <a:r>
              <a:rPr lang="en-US" sz="1600" b="1" dirty="0" smtClean="0">
                <a:solidFill>
                  <a:srgbClr val="FFFFFF"/>
                </a:solidFill>
              </a:rPr>
              <a:t>more than 55 </a:t>
            </a:r>
            <a:r>
              <a:rPr lang="en-US" sz="1600" b="1" dirty="0">
                <a:solidFill>
                  <a:srgbClr val="FFFFFF"/>
                </a:solidFill>
              </a:rPr>
              <a:t>percent of </a:t>
            </a:r>
            <a:r>
              <a:rPr lang="en-US" sz="1600" b="1" dirty="0" smtClean="0">
                <a:solidFill>
                  <a:srgbClr val="FFFFFF"/>
                </a:solidFill>
              </a:rPr>
              <a:t>the total annualized cost of cyber crime experienced by 59 U.S. companies.</a:t>
            </a:r>
            <a:endParaRPr lang="en-US" sz="1600" b="1" dirty="0">
              <a:solidFill>
                <a:srgbClr val="FFFFFF"/>
              </a:solidFill>
            </a:endParaRPr>
          </a:p>
        </p:txBody>
      </p:sp>
      <p:sp>
        <p:nvSpPr>
          <p:cNvPr id="5128" name="TextBox 18"/>
          <p:cNvSpPr txBox="1">
            <a:spLocks noChangeArrowheads="1"/>
          </p:cNvSpPr>
          <p:nvPr/>
        </p:nvSpPr>
        <p:spPr bwMode="auto">
          <a:xfrm>
            <a:off x="6324600" y="2298700"/>
            <a:ext cx="1370013" cy="307975"/>
          </a:xfrm>
          <a:prstGeom prst="rect">
            <a:avLst/>
          </a:prstGeom>
          <a:noFill/>
          <a:ln w="9525">
            <a:noFill/>
            <a:miter lim="800000"/>
            <a:headEnd/>
            <a:tailEnd/>
          </a:ln>
        </p:spPr>
        <p:txBody>
          <a:bodyPr wrap="none">
            <a:spAutoFit/>
          </a:bodyPr>
          <a:lstStyle/>
          <a:p>
            <a:r>
              <a:rPr lang="en-US" sz="1400"/>
              <a:t>Malicious code</a:t>
            </a:r>
          </a:p>
        </p:txBody>
      </p:sp>
      <p:sp>
        <p:nvSpPr>
          <p:cNvPr id="5129" name="Rectangle 7"/>
          <p:cNvSpPr>
            <a:spLocks noChangeArrowheads="1"/>
          </p:cNvSpPr>
          <p:nvPr/>
        </p:nvSpPr>
        <p:spPr bwMode="gray">
          <a:xfrm>
            <a:off x="2466111" y="1894335"/>
            <a:ext cx="1698336" cy="366254"/>
          </a:xfrm>
          <a:prstGeom prst="rect">
            <a:avLst/>
          </a:prstGeom>
          <a:noFill/>
          <a:ln w="9525">
            <a:noFill/>
            <a:miter lim="800000"/>
            <a:headEnd/>
            <a:tailEnd/>
          </a:ln>
        </p:spPr>
        <p:txBody>
          <a:bodyPr wrap="square" lIns="0" tIns="0" rIns="0" bIns="0" anchor="ctr">
            <a:spAutoFit/>
          </a:bodyPr>
          <a:lstStyle/>
          <a:p>
            <a:pPr>
              <a:lnSpc>
                <a:spcPct val="85000"/>
              </a:lnSpc>
            </a:pPr>
            <a:r>
              <a:rPr lang="en-US" sz="1400" dirty="0" smtClean="0"/>
              <a:t>Viruses, Worms, Trojans</a:t>
            </a:r>
            <a:endParaRPr lang="en-US" sz="1400" dirty="0"/>
          </a:p>
        </p:txBody>
      </p:sp>
      <p:sp>
        <p:nvSpPr>
          <p:cNvPr id="5130" name="Rectangle 7"/>
          <p:cNvSpPr>
            <a:spLocks noChangeArrowheads="1"/>
          </p:cNvSpPr>
          <p:nvPr/>
        </p:nvSpPr>
        <p:spPr bwMode="gray">
          <a:xfrm>
            <a:off x="6442075" y="53689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Denial of service</a:t>
            </a:r>
          </a:p>
        </p:txBody>
      </p:sp>
      <p:sp>
        <p:nvSpPr>
          <p:cNvPr id="5131" name="Rectangle 7"/>
          <p:cNvSpPr>
            <a:spLocks noChangeArrowheads="1"/>
          </p:cNvSpPr>
          <p:nvPr/>
        </p:nvSpPr>
        <p:spPr bwMode="gray">
          <a:xfrm>
            <a:off x="4100657" y="18510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dirty="0" err="1" smtClean="0"/>
              <a:t>Botnets</a:t>
            </a:r>
            <a:endParaRPr lang="en-US" sz="1400" dirty="0"/>
          </a:p>
        </p:txBody>
      </p:sp>
      <p:sp>
        <p:nvSpPr>
          <p:cNvPr id="5132" name="Rectangle 7"/>
          <p:cNvSpPr>
            <a:spLocks noChangeArrowheads="1"/>
          </p:cNvSpPr>
          <p:nvPr/>
        </p:nvSpPr>
        <p:spPr bwMode="gray">
          <a:xfrm>
            <a:off x="2216439" y="2442520"/>
            <a:ext cx="900834" cy="183127"/>
          </a:xfrm>
          <a:prstGeom prst="rect">
            <a:avLst/>
          </a:prstGeom>
          <a:noFill/>
          <a:ln w="9525">
            <a:noFill/>
            <a:miter lim="800000"/>
            <a:headEnd/>
            <a:tailEnd/>
          </a:ln>
        </p:spPr>
        <p:txBody>
          <a:bodyPr wrap="square" lIns="0" tIns="0" rIns="0" bIns="0" anchor="ctr">
            <a:spAutoFit/>
          </a:bodyPr>
          <a:lstStyle/>
          <a:p>
            <a:pPr>
              <a:lnSpc>
                <a:spcPct val="85000"/>
              </a:lnSpc>
            </a:pPr>
            <a:r>
              <a:rPr lang="en-US" sz="1400" dirty="0" smtClean="0"/>
              <a:t>Malware</a:t>
            </a:r>
            <a:endParaRPr lang="en-US" sz="1400" dirty="0"/>
          </a:p>
        </p:txBody>
      </p:sp>
      <p:sp>
        <p:nvSpPr>
          <p:cNvPr id="5133" name="Rectangle 7"/>
          <p:cNvSpPr>
            <a:spLocks noChangeArrowheads="1"/>
          </p:cNvSpPr>
          <p:nvPr/>
        </p:nvSpPr>
        <p:spPr bwMode="gray">
          <a:xfrm>
            <a:off x="1276638" y="3125001"/>
            <a:ext cx="1984375" cy="183127"/>
          </a:xfrm>
          <a:prstGeom prst="rect">
            <a:avLst/>
          </a:prstGeom>
          <a:noFill/>
          <a:ln w="9525">
            <a:noFill/>
            <a:miter lim="800000"/>
            <a:headEnd/>
            <a:tailEnd/>
          </a:ln>
        </p:spPr>
        <p:txBody>
          <a:bodyPr lIns="0" tIns="0" rIns="0" bIns="0" anchor="ctr">
            <a:spAutoFit/>
          </a:bodyPr>
          <a:lstStyle/>
          <a:p>
            <a:pPr>
              <a:lnSpc>
                <a:spcPct val="85000"/>
              </a:lnSpc>
            </a:pPr>
            <a:r>
              <a:rPr lang="en-US" sz="1400" dirty="0" smtClean="0"/>
              <a:t>Malicious insiders</a:t>
            </a:r>
            <a:endParaRPr lang="en-US" sz="1400" dirty="0"/>
          </a:p>
        </p:txBody>
      </p:sp>
      <p:sp>
        <p:nvSpPr>
          <p:cNvPr id="5134" name="Rectangle 7"/>
          <p:cNvSpPr>
            <a:spLocks noChangeArrowheads="1"/>
          </p:cNvSpPr>
          <p:nvPr/>
        </p:nvSpPr>
        <p:spPr bwMode="gray">
          <a:xfrm>
            <a:off x="1171575" y="4303279"/>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dirty="0" smtClean="0"/>
              <a:t>Stolen devices</a:t>
            </a:r>
            <a:endParaRPr lang="en-US" sz="1400" dirty="0"/>
          </a:p>
        </p:txBody>
      </p:sp>
      <p:sp>
        <p:nvSpPr>
          <p:cNvPr id="5135" name="Rectangle 7"/>
          <p:cNvSpPr>
            <a:spLocks noChangeArrowheads="1"/>
          </p:cNvSpPr>
          <p:nvPr/>
        </p:nvSpPr>
        <p:spPr bwMode="gray">
          <a:xfrm>
            <a:off x="1592118" y="5640834"/>
            <a:ext cx="1498600" cy="366254"/>
          </a:xfrm>
          <a:prstGeom prst="rect">
            <a:avLst/>
          </a:prstGeom>
          <a:noFill/>
          <a:ln w="9525">
            <a:noFill/>
            <a:miter lim="800000"/>
            <a:headEnd/>
            <a:tailEnd/>
          </a:ln>
        </p:spPr>
        <p:txBody>
          <a:bodyPr lIns="0" tIns="0" rIns="0" bIns="0" anchor="ctr">
            <a:spAutoFit/>
          </a:bodyPr>
          <a:lstStyle/>
          <a:p>
            <a:pPr>
              <a:lnSpc>
                <a:spcPct val="85000"/>
              </a:lnSpc>
            </a:pPr>
            <a:r>
              <a:rPr lang="en-US" sz="1400" dirty="0" smtClean="0"/>
              <a:t>Phishing + social engineering</a:t>
            </a:r>
            <a:endParaRPr lang="en-US" sz="1400" dirty="0"/>
          </a:p>
        </p:txBody>
      </p:sp>
      <p:sp>
        <p:nvSpPr>
          <p:cNvPr id="5136" name="Rectangle 7"/>
          <p:cNvSpPr>
            <a:spLocks noChangeArrowheads="1"/>
          </p:cNvSpPr>
          <p:nvPr/>
        </p:nvSpPr>
        <p:spPr bwMode="gray">
          <a:xfrm>
            <a:off x="3987512" y="6285634"/>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dirty="0"/>
              <a:t>Web-based attacks</a:t>
            </a:r>
          </a:p>
        </p:txBody>
      </p:sp>
    </p:spTree>
    <p:extLst>
      <p:ext uri="{BB962C8B-B14F-4D97-AF65-F5344CB8AC3E}">
        <p14:creationId xmlns:p14="http://schemas.microsoft.com/office/powerpoint/2010/main" val="349032780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110"/>
          <p:cNvSpPr>
            <a:spLocks noGrp="1" noChangeArrowheads="1"/>
          </p:cNvSpPr>
          <p:nvPr>
            <p:ph type="sldNum" sz="quarter" idx="12"/>
          </p:nvPr>
        </p:nvSpPr>
        <p:spPr>
          <a:noFill/>
        </p:spPr>
        <p:txBody>
          <a:bodyPr/>
          <a:lstStyle/>
          <a:p>
            <a:fld id="{FD4EF8A4-7EC1-4375-85A3-FD93E9C1A60B}" type="slidenum">
              <a:rPr lang="en-US" smtClean="0"/>
              <a:pPr/>
              <a:t>193</a:t>
            </a:fld>
            <a:endParaRPr lang="en-US" smtClean="0"/>
          </a:p>
        </p:txBody>
      </p:sp>
      <p:sp>
        <p:nvSpPr>
          <p:cNvPr id="6148" name="Freeform 2"/>
          <p:cNvSpPr>
            <a:spLocks/>
          </p:cNvSpPr>
          <p:nvPr/>
        </p:nvSpPr>
        <p:spPr bwMode="gray">
          <a:xfrm>
            <a:off x="6210300" y="24828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6149" name="Rectangle 3"/>
          <p:cNvSpPr>
            <a:spLocks noGrp="1" noChangeArrowheads="1"/>
          </p:cNvSpPr>
          <p:nvPr>
            <p:ph type="title"/>
          </p:nvPr>
        </p:nvSpPr>
        <p:spPr/>
        <p:txBody>
          <a:bodyPr/>
          <a:lstStyle/>
          <a:p>
            <a:r>
              <a:rPr lang="en-US" dirty="0" smtClean="0"/>
              <a:t>US: External Cyber Crime Costs:    Fiscal Year 2014</a:t>
            </a:r>
          </a:p>
        </p:txBody>
      </p:sp>
      <p:graphicFrame>
        <p:nvGraphicFramePr>
          <p:cNvPr id="6151176" name="Object 8"/>
          <p:cNvGraphicFramePr>
            <a:graphicFrameLocks noGrp="1"/>
          </p:cNvGraphicFramePr>
          <p:nvPr>
            <p:ph idx="4294967295"/>
            <p:extLst/>
          </p:nvPr>
        </p:nvGraphicFramePr>
        <p:xfrm>
          <a:off x="1878013" y="2070100"/>
          <a:ext cx="5184775" cy="4216400"/>
        </p:xfrm>
        <a:graphic>
          <a:graphicData uri="http://schemas.openxmlformats.org/presentationml/2006/ole">
            <mc:AlternateContent xmlns:mc="http://schemas.openxmlformats.org/markup-compatibility/2006">
              <mc:Choice xmlns:v="urn:schemas-microsoft-com:vml" Requires="v">
                <p:oleObj spid="_x0000_s28389499" name="Chart" r:id="rId4" imgW="5200533" imgH="4229100" progId="MSGraph.Chart.8">
                  <p:embed followColorScheme="full"/>
                </p:oleObj>
              </mc:Choice>
              <mc:Fallback>
                <p:oleObj name="Chart" r:id="rId4" imgW="5200533" imgH="4229100" progId="MSGraph.Chart.8">
                  <p:embed followColorScheme="full"/>
                  <p:pic>
                    <p:nvPicPr>
                      <p:cNvPr id="0" name=""/>
                      <p:cNvPicPr preferRelativeResize="0">
                        <a:picLocks noGrp="1" noChangeArrowheads="1"/>
                      </p:cNvPicPr>
                      <p:nvPr/>
                    </p:nvPicPr>
                    <p:blipFill>
                      <a:blip r:embed="rId5"/>
                      <a:srcRect/>
                      <a:stretch>
                        <a:fillRect/>
                      </a:stretch>
                    </p:blipFill>
                    <p:spPr bwMode="gray">
                      <a:xfrm>
                        <a:off x="1878013" y="2070100"/>
                        <a:ext cx="5184775" cy="421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50" name="Rectangle 5"/>
          <p:cNvSpPr>
            <a:spLocks noChangeArrowheads="1"/>
          </p:cNvSpPr>
          <p:nvPr/>
        </p:nvSpPr>
        <p:spPr bwMode="auto">
          <a:xfrm>
            <a:off x="-241300" y="6203950"/>
            <a:ext cx="8107363" cy="65405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chemeClr val="accent2"/>
              </a:buClr>
              <a:buFont typeface="Wingdings" pitchFamily="2" charset="2"/>
              <a:buNone/>
            </a:pPr>
            <a:r>
              <a:rPr lang="en-US" sz="1100" dirty="0"/>
              <a:t>* Other costs include direct and indirect costs that could not be allocated to a main external cost category</a:t>
            </a:r>
          </a:p>
          <a:p>
            <a:pPr eaLnBrk="0" hangingPunct="0">
              <a:lnSpc>
                <a:spcPct val="85000"/>
              </a:lnSpc>
              <a:spcBef>
                <a:spcPct val="25000"/>
              </a:spcBef>
              <a:buClr>
                <a:schemeClr val="accent2"/>
              </a:buClr>
              <a:buFont typeface="Wingdings" pitchFamily="2" charset="2"/>
              <a:buNone/>
            </a:pPr>
            <a:r>
              <a:rPr lang="en-US" sz="1100" dirty="0"/>
              <a:t>Source: </a:t>
            </a:r>
            <a:r>
              <a:rPr lang="en-US" sz="1100" i="1" dirty="0" smtClean="0"/>
              <a:t>2014 </a:t>
            </a:r>
            <a:r>
              <a:rPr lang="en-US" sz="1100" i="1" dirty="0"/>
              <a:t>Cost of Cyber Crime: United States</a:t>
            </a:r>
            <a:r>
              <a:rPr lang="en-US" sz="1100" dirty="0"/>
              <a:t>, </a:t>
            </a:r>
            <a:r>
              <a:rPr lang="en-US" sz="1100" dirty="0" err="1"/>
              <a:t>Ponemon</a:t>
            </a:r>
            <a:r>
              <a:rPr lang="en-US" sz="1100" dirty="0"/>
              <a:t> Institute.</a:t>
            </a:r>
          </a:p>
        </p:txBody>
      </p:sp>
      <p:sp>
        <p:nvSpPr>
          <p:cNvPr id="2006022" name="Rectangle 6"/>
          <p:cNvSpPr>
            <a:spLocks noChangeArrowheads="1"/>
          </p:cNvSpPr>
          <p:nvPr/>
        </p:nvSpPr>
        <p:spPr bwMode="blackWhite">
          <a:xfrm>
            <a:off x="315913" y="1092200"/>
            <a:ext cx="8437562" cy="6223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a:solidFill>
                  <a:srgbClr val="FFFFFF"/>
                </a:solidFill>
              </a:rPr>
              <a:t>Information </a:t>
            </a:r>
            <a:r>
              <a:rPr lang="en-US" sz="1600" b="1" dirty="0" smtClean="0">
                <a:solidFill>
                  <a:srgbClr val="FFFFFF"/>
                </a:solidFill>
              </a:rPr>
              <a:t>theft </a:t>
            </a:r>
            <a:r>
              <a:rPr lang="en-US" sz="1600" b="1" dirty="0">
                <a:solidFill>
                  <a:srgbClr val="FFFFFF"/>
                </a:solidFill>
              </a:rPr>
              <a:t>(</a:t>
            </a:r>
            <a:r>
              <a:rPr lang="en-US" sz="1600" b="1" dirty="0" smtClean="0">
                <a:solidFill>
                  <a:srgbClr val="FFFFFF"/>
                </a:solidFill>
              </a:rPr>
              <a:t>40%) </a:t>
            </a:r>
            <a:r>
              <a:rPr lang="en-US" sz="1600" b="1" dirty="0">
                <a:solidFill>
                  <a:srgbClr val="FFFFFF"/>
                </a:solidFill>
              </a:rPr>
              <a:t>and business disruption or lost productivity (</a:t>
            </a:r>
            <a:r>
              <a:rPr lang="en-US" sz="1600" b="1" dirty="0" smtClean="0">
                <a:solidFill>
                  <a:srgbClr val="FFFFFF"/>
                </a:solidFill>
              </a:rPr>
              <a:t>38%) </a:t>
            </a:r>
            <a:r>
              <a:rPr lang="en-US" sz="1600" b="1" dirty="0">
                <a:solidFill>
                  <a:srgbClr val="FFFFFF"/>
                </a:solidFill>
              </a:rPr>
              <a:t>account for the majority of external costs due to cyber crime.</a:t>
            </a:r>
          </a:p>
        </p:txBody>
      </p:sp>
      <p:sp>
        <p:nvSpPr>
          <p:cNvPr id="6152" name="TextBox 18"/>
          <p:cNvSpPr txBox="1">
            <a:spLocks noChangeArrowheads="1"/>
          </p:cNvSpPr>
          <p:nvPr/>
        </p:nvSpPr>
        <p:spPr bwMode="auto">
          <a:xfrm>
            <a:off x="6324600" y="2298700"/>
            <a:ext cx="1476686" cy="307777"/>
          </a:xfrm>
          <a:prstGeom prst="rect">
            <a:avLst/>
          </a:prstGeom>
          <a:noFill/>
          <a:ln w="9525">
            <a:noFill/>
            <a:miter lim="800000"/>
            <a:headEnd/>
            <a:tailEnd/>
          </a:ln>
        </p:spPr>
        <p:txBody>
          <a:bodyPr wrap="none">
            <a:spAutoFit/>
          </a:bodyPr>
          <a:lstStyle/>
          <a:p>
            <a:r>
              <a:rPr lang="en-US" sz="1400" dirty="0"/>
              <a:t>Information </a:t>
            </a:r>
            <a:r>
              <a:rPr lang="en-US" sz="1400" dirty="0" smtClean="0"/>
              <a:t>theft</a:t>
            </a:r>
            <a:endParaRPr lang="en-US" sz="1400" dirty="0"/>
          </a:p>
        </p:txBody>
      </p:sp>
      <p:sp>
        <p:nvSpPr>
          <p:cNvPr id="6153" name="Rectangle 7"/>
          <p:cNvSpPr>
            <a:spLocks noChangeArrowheads="1"/>
          </p:cNvSpPr>
          <p:nvPr/>
        </p:nvSpPr>
        <p:spPr bwMode="gray">
          <a:xfrm>
            <a:off x="2523837" y="1969511"/>
            <a:ext cx="1905000" cy="182562"/>
          </a:xfrm>
          <a:prstGeom prst="rect">
            <a:avLst/>
          </a:prstGeom>
          <a:noFill/>
          <a:ln w="9525">
            <a:noFill/>
            <a:miter lim="800000"/>
            <a:headEnd/>
            <a:tailEnd/>
          </a:ln>
        </p:spPr>
        <p:txBody>
          <a:bodyPr lIns="0" tIns="0" rIns="0" bIns="0" anchor="ctr">
            <a:spAutoFit/>
          </a:bodyPr>
          <a:lstStyle/>
          <a:p>
            <a:pPr>
              <a:lnSpc>
                <a:spcPct val="85000"/>
              </a:lnSpc>
            </a:pPr>
            <a:r>
              <a:rPr lang="en-US" sz="1400" dirty="0"/>
              <a:t>Equipment damages</a:t>
            </a:r>
          </a:p>
        </p:txBody>
      </p:sp>
      <p:sp>
        <p:nvSpPr>
          <p:cNvPr id="6154" name="Rectangle 7"/>
          <p:cNvSpPr>
            <a:spLocks noChangeArrowheads="1"/>
          </p:cNvSpPr>
          <p:nvPr/>
        </p:nvSpPr>
        <p:spPr bwMode="gray">
          <a:xfrm>
            <a:off x="4232275" y="18383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Other costs*</a:t>
            </a:r>
          </a:p>
        </p:txBody>
      </p:sp>
      <p:sp>
        <p:nvSpPr>
          <p:cNvPr id="6155" name="Rectangle 7"/>
          <p:cNvSpPr>
            <a:spLocks noChangeArrowheads="1"/>
          </p:cNvSpPr>
          <p:nvPr/>
        </p:nvSpPr>
        <p:spPr bwMode="gray">
          <a:xfrm>
            <a:off x="1489075" y="32226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Revenue loss</a:t>
            </a:r>
          </a:p>
        </p:txBody>
      </p:sp>
      <p:sp>
        <p:nvSpPr>
          <p:cNvPr id="6156" name="Rectangle 7"/>
          <p:cNvSpPr>
            <a:spLocks noChangeArrowheads="1"/>
          </p:cNvSpPr>
          <p:nvPr/>
        </p:nvSpPr>
        <p:spPr bwMode="gray">
          <a:xfrm>
            <a:off x="1384300" y="5357813"/>
            <a:ext cx="1651000" cy="184150"/>
          </a:xfrm>
          <a:prstGeom prst="rect">
            <a:avLst/>
          </a:prstGeom>
          <a:noFill/>
          <a:ln w="9525">
            <a:noFill/>
            <a:miter lim="800000"/>
            <a:headEnd/>
            <a:tailEnd/>
          </a:ln>
        </p:spPr>
        <p:txBody>
          <a:bodyPr lIns="0" tIns="0" rIns="0" bIns="0" anchor="ctr">
            <a:spAutoFit/>
          </a:bodyPr>
          <a:lstStyle/>
          <a:p>
            <a:pPr>
              <a:lnSpc>
                <a:spcPct val="85000"/>
              </a:lnSpc>
            </a:pPr>
            <a:r>
              <a:rPr lang="en-US" sz="1400"/>
              <a:t>Business disruption</a:t>
            </a:r>
          </a:p>
        </p:txBody>
      </p:sp>
    </p:spTree>
    <p:extLst>
      <p:ext uri="{BB962C8B-B14F-4D97-AF65-F5344CB8AC3E}">
        <p14:creationId xmlns:p14="http://schemas.microsoft.com/office/powerpoint/2010/main" val="118756421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smtClean="0">
                <a:solidFill>
                  <a:srgbClr val="FFFFFF"/>
                </a:solidFill>
              </a:rPr>
              <a:t>12/01/09 - 9pm</a:t>
            </a:r>
          </a:p>
        </p:txBody>
      </p:sp>
      <p:sp>
        <p:nvSpPr>
          <p:cNvPr id="68611" name="Rectangle 106"/>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a:solidFill>
                  <a:srgbClr val="FFFFFF"/>
                </a:solidFill>
              </a:rPr>
              <a:t>eSlide – P6466 – The Financial Crisis and the Future of the P/C</a:t>
            </a:r>
          </a:p>
        </p:txBody>
      </p:sp>
      <p:sp>
        <p:nvSpPr>
          <p:cNvPr id="68612" name="Rectangle 2"/>
          <p:cNvSpPr>
            <a:spLocks noGrp="1" noChangeArrowheads="1"/>
          </p:cNvSpPr>
          <p:nvPr>
            <p:ph type="title"/>
          </p:nvPr>
        </p:nvSpPr>
        <p:spPr/>
        <p:txBody>
          <a:bodyPr/>
          <a:lstStyle/>
          <a:p>
            <a:r>
              <a:rPr lang="en-US" altLang="en-US" smtClean="0">
                <a:latin typeface="Arial" panose="020B0604020202020204" pitchFamily="34" charset="0"/>
                <a:ea typeface="ＭＳ Ｐゴシック" panose="020B0600070205080204" pitchFamily="34" charset="-128"/>
              </a:rPr>
              <a:t>Data/Privacy Breach:</a:t>
            </a:r>
            <a:br>
              <a:rPr lang="en-US" altLang="en-US" smtClean="0">
                <a:latin typeface="Arial" panose="020B0604020202020204" pitchFamily="34" charset="0"/>
                <a:ea typeface="ＭＳ Ｐゴシック" panose="020B0600070205080204" pitchFamily="34" charset="-128"/>
              </a:rPr>
            </a:br>
            <a:r>
              <a:rPr lang="en-US" altLang="en-US" smtClean="0">
                <a:latin typeface="Arial" panose="020B0604020202020204" pitchFamily="34" charset="0"/>
                <a:ea typeface="ＭＳ Ｐゴシック" panose="020B0600070205080204" pitchFamily="34" charset="-128"/>
              </a:rPr>
              <a:t>Many Potential Costs Can Be Insured</a:t>
            </a:r>
          </a:p>
        </p:txBody>
      </p:sp>
      <p:sp>
        <p:nvSpPr>
          <p:cNvPr id="11" name="Rectangle 6"/>
          <p:cNvSpPr>
            <a:spLocks noChangeArrowheads="1"/>
          </p:cNvSpPr>
          <p:nvPr/>
        </p:nvSpPr>
        <p:spPr bwMode="auto">
          <a:xfrm>
            <a:off x="-201613" y="6429375"/>
            <a:ext cx="7569201" cy="468313"/>
          </a:xfrm>
          <a:prstGeom prst="rect">
            <a:avLst/>
          </a:prstGeom>
          <a:noFill/>
          <a:ln w="9525">
            <a:noFill/>
            <a:miter lim="800000"/>
            <a:headEnd/>
            <a:tailEnd/>
          </a:ln>
        </p:spPr>
        <p:txBody>
          <a:bodyPr lIns="365760" tIns="0" rIns="0" bIns="137160" anchor="b">
            <a:spAutoFit/>
          </a:bodyPr>
          <a:lstStyle/>
          <a:p>
            <a:pPr>
              <a:lnSpc>
                <a:spcPct val="85000"/>
              </a:lnSpc>
              <a:spcBef>
                <a:spcPct val="25000"/>
              </a:spcBef>
              <a:buClr>
                <a:srgbClr val="FF6801"/>
              </a:buClr>
              <a:buFont typeface="Wingdings" pitchFamily="2" charset="2"/>
              <a:buNone/>
              <a:defRPr/>
            </a:pPr>
            <a:endParaRPr lang="en-US" sz="1100" dirty="0">
              <a:solidFill>
                <a:srgbClr val="000000"/>
              </a:solidFill>
              <a:latin typeface="Arial" charset="0"/>
              <a:ea typeface="+mn-ea"/>
              <a:cs typeface="Arial" charset="0"/>
            </a:endParaRPr>
          </a:p>
          <a:p>
            <a:pPr>
              <a:lnSpc>
                <a:spcPct val="85000"/>
              </a:lnSpc>
              <a:spcBef>
                <a:spcPct val="25000"/>
              </a:spcBef>
              <a:buClr>
                <a:srgbClr val="FF6801"/>
              </a:buClr>
              <a:buFont typeface="Wingdings" pitchFamily="2" charset="2"/>
              <a:buNone/>
              <a:defRPr/>
            </a:pPr>
            <a:r>
              <a:rPr lang="en-US" sz="1100" dirty="0">
                <a:solidFill>
                  <a:srgbClr val="000000"/>
                </a:solidFill>
                <a:latin typeface="Arial" charset="0"/>
                <a:ea typeface="+mn-ea"/>
                <a:cs typeface="Arial" charset="0"/>
              </a:rPr>
              <a:t>Source: Zurich Insurance;  Insurance Information Institute</a:t>
            </a:r>
          </a:p>
        </p:txBody>
      </p:sp>
      <p:graphicFrame>
        <p:nvGraphicFramePr>
          <p:cNvPr id="3" name="Diagram 2"/>
          <p:cNvGraphicFramePr/>
          <p:nvPr/>
        </p:nvGraphicFramePr>
        <p:xfrm>
          <a:off x="871539" y="1227613"/>
          <a:ext cx="7286624" cy="49808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ounded Rectangle 1"/>
          <p:cNvSpPr/>
          <p:nvPr/>
        </p:nvSpPr>
        <p:spPr>
          <a:xfrm>
            <a:off x="1143000" y="4786313"/>
            <a:ext cx="1824038" cy="88265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dirty="0">
                <a:solidFill>
                  <a:srgbClr val="FFFFFF"/>
                </a:solidFill>
              </a:rPr>
              <a:t>Forensic costs to discover cause</a:t>
            </a:r>
          </a:p>
        </p:txBody>
      </p:sp>
      <p:cxnSp>
        <p:nvCxnSpPr>
          <p:cNvPr id="5" name="Straight Connector 4"/>
          <p:cNvCxnSpPr/>
          <p:nvPr/>
        </p:nvCxnSpPr>
        <p:spPr>
          <a:xfrm flipV="1">
            <a:off x="2843213" y="4357688"/>
            <a:ext cx="885825" cy="428625"/>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8617" name="TextBox 4"/>
          <p:cNvSpPr txBox="1">
            <a:spLocks noChangeArrowheads="1"/>
          </p:cNvSpPr>
          <p:nvPr/>
        </p:nvSpPr>
        <p:spPr bwMode="auto">
          <a:xfrm>
            <a:off x="8596313" y="6477000"/>
            <a:ext cx="533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E606A481-C36E-4059-9632-DCF5118F4A44}" type="slidenum">
              <a:rPr lang="en-US" altLang="en-US" sz="1200"/>
              <a:pPr algn="r"/>
              <a:t>194</a:t>
            </a:fld>
            <a:endParaRPr lang="en-US" altLang="en-US" sz="1800"/>
          </a:p>
        </p:txBody>
      </p:sp>
    </p:spTree>
    <p:extLst>
      <p:ext uri="{BB962C8B-B14F-4D97-AF65-F5344CB8AC3E}">
        <p14:creationId xmlns:p14="http://schemas.microsoft.com/office/powerpoint/2010/main" val="1493533505"/>
      </p:ext>
    </p:extLst>
  </p:cSld>
  <p:clrMapOvr>
    <a:masterClrMapping/>
  </p:clrMapOvr>
  <p:transition>
    <p:wipe dir="r"/>
  </p:transition>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Rectangle 3"/>
          <p:cNvSpPr>
            <a:spLocks noChangeArrowheads="1"/>
          </p:cNvSpPr>
          <p:nvPr/>
        </p:nvSpPr>
        <p:spPr bwMode="auto">
          <a:xfrm>
            <a:off x="0" y="6554788"/>
            <a:ext cx="3500438" cy="246062"/>
          </a:xfrm>
          <a:prstGeom prst="rect">
            <a:avLst/>
          </a:prstGeom>
          <a:noFill/>
          <a:ln w="9525" algn="ctr">
            <a:noFill/>
            <a:miter lim="800000"/>
            <a:headEnd/>
            <a:tailEnd/>
          </a:ln>
        </p:spPr>
        <p:txBody>
          <a:bodyPr anchor="ctr">
            <a:spAutoFit/>
          </a:bodyPr>
          <a:lstStyle/>
          <a:p>
            <a:pPr eaLnBrk="1" hangingPunct="1">
              <a:defRPr/>
            </a:pPr>
            <a:r>
              <a:rPr lang="en-US" sz="1000" dirty="0">
                <a:solidFill>
                  <a:srgbClr val="000000">
                    <a:lumMod val="75000"/>
                  </a:srgbClr>
                </a:solidFill>
                <a:latin typeface="Arial" charset="0"/>
                <a:ea typeface="+mn-ea"/>
                <a:cs typeface="Arial" charset="0"/>
              </a:rPr>
              <a:t>Source: Insurance Information Institute research.</a:t>
            </a:r>
            <a:endParaRPr lang="en-US" sz="1000" i="1" dirty="0">
              <a:solidFill>
                <a:srgbClr val="000000">
                  <a:lumMod val="75000"/>
                </a:srgbClr>
              </a:solidFill>
              <a:latin typeface="Arial" charset="0"/>
              <a:ea typeface="+mn-ea"/>
              <a:cs typeface="Arial" charset="0"/>
            </a:endParaRPr>
          </a:p>
        </p:txBody>
      </p:sp>
      <p:sp>
        <p:nvSpPr>
          <p:cNvPr id="62467" name="Title 1"/>
          <p:cNvSpPr>
            <a:spLocks noGrp="1"/>
          </p:cNvSpPr>
          <p:nvPr>
            <p:ph type="title"/>
          </p:nvPr>
        </p:nvSpPr>
        <p:spPr>
          <a:xfrm>
            <a:off x="0" y="61913"/>
            <a:ext cx="7858125" cy="860425"/>
          </a:xfrm>
        </p:spPr>
        <p:txBody>
          <a:bodyPr/>
          <a:lstStyle/>
          <a:p>
            <a:r>
              <a:rPr lang="en-US" altLang="en-US" smtClean="0">
                <a:latin typeface="Arial" panose="020B0604020202020204" pitchFamily="34" charset="0"/>
                <a:ea typeface="ＭＳ Ｐゴシック" panose="020B0600070205080204" pitchFamily="34" charset="-128"/>
              </a:rPr>
              <a:t>The Three Basic Elements of Cyber Coverage: Prevention, Transfer, Response</a:t>
            </a:r>
          </a:p>
        </p:txBody>
      </p:sp>
      <p:graphicFrame>
        <p:nvGraphicFramePr>
          <p:cNvPr id="4" name="Diagram 3"/>
          <p:cNvGraphicFramePr/>
          <p:nvPr/>
        </p:nvGraphicFramePr>
        <p:xfrm>
          <a:off x="556176" y="1325563"/>
          <a:ext cx="7858482"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Text Box 17"/>
          <p:cNvSpPr txBox="1">
            <a:spLocks noChangeArrowheads="1"/>
          </p:cNvSpPr>
          <p:nvPr/>
        </p:nvSpPr>
        <p:spPr bwMode="auto">
          <a:xfrm>
            <a:off x="1728788" y="4546600"/>
            <a:ext cx="5486400" cy="1631950"/>
          </a:xfrm>
          <a:prstGeom prst="rect">
            <a:avLst/>
          </a:prstGeom>
          <a:solidFill>
            <a:srgbClr val="28688C"/>
          </a:solidFill>
          <a:ln>
            <a:noFill/>
          </a:ln>
          <a:extLst>
            <a:ext uri="{91240B29-F687-4f45-9708-019B960494DF}"/>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sz="2000" b="1" dirty="0" smtClean="0">
                <a:solidFill>
                  <a:srgbClr val="FFFFFF"/>
                </a:solidFill>
                <a:ea typeface="+mn-ea"/>
              </a:rPr>
              <a:t>Cyber risk management today involves three essential components, each designed to reduce, mitigate or avoid loss.  An increasing number of cyber risk products offered by insurers today provide all three.</a:t>
            </a:r>
            <a:endParaRPr lang="en-US" sz="2000" b="1" dirty="0">
              <a:solidFill>
                <a:srgbClr val="FFFFFF"/>
              </a:solidFill>
              <a:ea typeface="+mn-ea"/>
            </a:endParaRPr>
          </a:p>
        </p:txBody>
      </p:sp>
      <p:sp>
        <p:nvSpPr>
          <p:cNvPr id="62470" name="TextBox 4"/>
          <p:cNvSpPr txBox="1">
            <a:spLocks noChangeArrowheads="1"/>
          </p:cNvSpPr>
          <p:nvPr/>
        </p:nvSpPr>
        <p:spPr bwMode="auto">
          <a:xfrm>
            <a:off x="8534400" y="6477000"/>
            <a:ext cx="533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99106BC4-F48F-4E8A-9FAC-A0B9B99623CC}" type="slidenum">
              <a:rPr lang="en-US" altLang="en-US" sz="1200"/>
              <a:pPr algn="r"/>
              <a:t>195</a:t>
            </a:fld>
            <a:endParaRPr lang="en-US" altLang="en-US" sz="1800"/>
          </a:p>
        </p:txBody>
      </p:sp>
    </p:spTree>
    <p:custDataLst>
      <p:tags r:id="rId1"/>
    </p:custDataLst>
    <p:extLst>
      <p:ext uri="{BB962C8B-B14F-4D97-AF65-F5344CB8AC3E}">
        <p14:creationId xmlns:p14="http://schemas.microsoft.com/office/powerpoint/2010/main" val="3549847443"/>
      </p:ext>
    </p:extLst>
  </p:cSld>
  <p:clrMapOvr>
    <a:masterClrMapping/>
  </p:clrMapOvr>
  <p:transition/>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05"/>
          <p:cNvSpPr>
            <a:spLocks noGrp="1" noChangeArrowheads="1"/>
          </p:cNvSpPr>
          <p:nvPr>
            <p:ph type="dt" sz="quarter" idx="10"/>
          </p:nvPr>
        </p:nvSpPr>
        <p:spPr>
          <a:noFill/>
        </p:spPr>
        <p:txBody>
          <a:bodyPr/>
          <a:lstStyle/>
          <a:p>
            <a:r>
              <a:rPr lang="en-US" smtClean="0"/>
              <a:t>12/01/09 - 9pm</a:t>
            </a:r>
          </a:p>
        </p:txBody>
      </p:sp>
      <p:sp>
        <p:nvSpPr>
          <p:cNvPr id="11267"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1268" name="Rectangle 110"/>
          <p:cNvSpPr>
            <a:spLocks noGrp="1" noChangeArrowheads="1"/>
          </p:cNvSpPr>
          <p:nvPr>
            <p:ph type="sldNum" sz="quarter" idx="12"/>
          </p:nvPr>
        </p:nvSpPr>
        <p:spPr>
          <a:noFill/>
        </p:spPr>
        <p:txBody>
          <a:bodyPr/>
          <a:lstStyle/>
          <a:p>
            <a:fld id="{CE588EF0-0E3C-4A09-A53A-6DFC514A5652}" type="slidenum">
              <a:rPr lang="en-US" smtClean="0"/>
              <a:pPr/>
              <a:t>196</a:t>
            </a:fld>
            <a:endParaRPr lang="en-US" smtClean="0"/>
          </a:p>
        </p:txBody>
      </p:sp>
      <p:sp>
        <p:nvSpPr>
          <p:cNvPr id="11269" name="Rectangle 2"/>
          <p:cNvSpPr>
            <a:spLocks noGrp="1" noChangeArrowheads="1"/>
          </p:cNvSpPr>
          <p:nvPr>
            <p:ph type="title"/>
          </p:nvPr>
        </p:nvSpPr>
        <p:spPr>
          <a:xfrm>
            <a:off x="82106" y="109324"/>
            <a:ext cx="7913671" cy="860425"/>
          </a:xfrm>
        </p:spPr>
        <p:txBody>
          <a:bodyPr/>
          <a:lstStyle/>
          <a:p>
            <a:r>
              <a:rPr lang="en-US" dirty="0" smtClean="0"/>
              <a:t>I.I.I. Will Release its Third Cyber Report in 2015: </a:t>
            </a:r>
            <a:r>
              <a:rPr lang="en-US" i="1" dirty="0" smtClean="0"/>
              <a:t>Cyber Risks Threat and Opportunity</a:t>
            </a:r>
            <a:endParaRPr lang="en-US" sz="2400" i="1" dirty="0" smtClean="0"/>
          </a:p>
        </p:txBody>
      </p:sp>
      <p:sp>
        <p:nvSpPr>
          <p:cNvPr id="11" name="Rectangle 3"/>
          <p:cNvSpPr txBox="1">
            <a:spLocks noChangeArrowheads="1"/>
          </p:cNvSpPr>
          <p:nvPr/>
        </p:nvSpPr>
        <p:spPr bwMode="auto">
          <a:xfrm>
            <a:off x="4601980" y="1169118"/>
            <a:ext cx="4542020" cy="4652962"/>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marL="292100" marR="0" lvl="0" indent="-292100" algn="l" defTabSz="914400" rtl="0" eaLnBrk="0" fontAlgn="base" latinLnBrk="0" hangingPunct="0">
              <a:lnSpc>
                <a:spcPct val="70000"/>
              </a:lnSpc>
              <a:spcBef>
                <a:spcPct val="100000"/>
              </a:spcBef>
              <a:spcAft>
                <a:spcPct val="0"/>
              </a:spcAft>
              <a:buClr>
                <a:schemeClr val="accent2"/>
              </a:buClr>
              <a:buSzTx/>
              <a:buFont typeface="Wingdings" pitchFamily="2" charset="2"/>
              <a:buChar char="n"/>
              <a:tabLst/>
              <a:defRPr/>
            </a:pPr>
            <a:r>
              <a:rPr kumimoji="0" lang="en-US" sz="1900" b="1"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I.I.I.’s 3</a:t>
            </a:r>
            <a:r>
              <a:rPr kumimoji="0" lang="en-US" sz="1900" b="1" i="0" u="none" strike="noStrike" kern="0" cap="none" spc="0" normalizeH="0" baseline="30000" noProof="0" dirty="0" smtClean="0">
                <a:ln>
                  <a:noFill/>
                </a:ln>
                <a:solidFill>
                  <a:schemeClr val="tx1"/>
                </a:solidFill>
                <a:effectLst/>
                <a:uLnTx/>
                <a:uFillTx/>
                <a:latin typeface="Arial" panose="020B0604020202020204" pitchFamily="34" charset="0"/>
                <a:cs typeface="Arial" panose="020B0604020202020204" pitchFamily="34" charset="0"/>
              </a:rPr>
              <a:t>rd</a:t>
            </a:r>
            <a:r>
              <a:rPr kumimoji="0" lang="en-US" sz="1900" b="1"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 report on cyber risk </a:t>
            </a:r>
            <a:r>
              <a:rPr lang="en-US" sz="1900" b="1" kern="0" dirty="0" smtClean="0">
                <a:latin typeface="Arial" panose="020B0604020202020204" pitchFamily="34" charset="0"/>
                <a:cs typeface="Arial" panose="020B0604020202020204" pitchFamily="34" charset="0"/>
              </a:rPr>
              <a:t>scheduled for</a:t>
            </a:r>
            <a:r>
              <a:rPr kumimoji="0" lang="en-US" sz="1900" b="1"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 Q4 2015</a:t>
            </a:r>
          </a:p>
          <a:p>
            <a:pPr marL="292100" marR="0" lvl="0" indent="-292100" algn="l" defTabSz="914400" rtl="0" eaLnBrk="0" fontAlgn="base" latinLnBrk="0" hangingPunct="0">
              <a:lnSpc>
                <a:spcPct val="70000"/>
              </a:lnSpc>
              <a:spcBef>
                <a:spcPct val="100000"/>
              </a:spcBef>
              <a:spcAft>
                <a:spcPct val="0"/>
              </a:spcAft>
              <a:buClr>
                <a:schemeClr val="accent2"/>
              </a:buClr>
              <a:buSzTx/>
              <a:buFont typeface="Wingdings" pitchFamily="2" charset="2"/>
              <a:buChar char="n"/>
              <a:tabLst/>
              <a:defRPr/>
            </a:pPr>
            <a:r>
              <a:rPr lang="en-US" sz="1900" b="1" kern="0" dirty="0" smtClean="0">
                <a:latin typeface="Arial" panose="020B0604020202020204" pitchFamily="34" charset="0"/>
                <a:cs typeface="Arial" panose="020B0604020202020204" pitchFamily="34" charset="0"/>
              </a:rPr>
              <a:t>Provides information on cyber threats and insurance market solutions</a:t>
            </a:r>
            <a:endParaRPr kumimoji="0" lang="en-US" sz="1900" b="1"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endParaRPr>
          </a:p>
          <a:p>
            <a:pPr marL="292100" indent="-292100" eaLnBrk="0" hangingPunct="0">
              <a:lnSpc>
                <a:spcPct val="70000"/>
              </a:lnSpc>
              <a:spcBef>
                <a:spcPct val="100000"/>
              </a:spcBef>
              <a:buClr>
                <a:schemeClr val="accent2"/>
              </a:buClr>
              <a:buFont typeface="Wingdings" pitchFamily="2" charset="2"/>
              <a:buChar char="n"/>
            </a:pPr>
            <a:r>
              <a:rPr lang="en-US" sz="1900" b="1" kern="0" dirty="0" smtClean="0">
                <a:latin typeface="Arial" panose="020B0604020202020204" pitchFamily="34" charset="0"/>
                <a:cs typeface="Arial" panose="020B0604020202020204" pitchFamily="34" charset="0"/>
              </a:rPr>
              <a:t>Global cyber risk overview</a:t>
            </a:r>
          </a:p>
          <a:p>
            <a:pPr marL="749300" lvl="1" indent="-292100" eaLnBrk="0" hangingPunct="0">
              <a:lnSpc>
                <a:spcPct val="70000"/>
              </a:lnSpc>
              <a:spcBef>
                <a:spcPct val="100000"/>
              </a:spcBef>
              <a:buClr>
                <a:schemeClr val="accent2"/>
              </a:buClr>
              <a:buFont typeface="Wingdings" pitchFamily="2" charset="2"/>
              <a:buChar char="n"/>
            </a:pPr>
            <a:r>
              <a:rPr lang="en-US" sz="1900" b="1" kern="0" dirty="0" smtClean="0">
                <a:latin typeface="Arial" panose="020B0604020202020204" pitchFamily="34" charset="0"/>
                <a:cs typeface="Arial" panose="020B0604020202020204" pitchFamily="34" charset="0"/>
              </a:rPr>
              <a:t>Quantification of threats by type and industry</a:t>
            </a:r>
          </a:p>
          <a:p>
            <a:pPr marL="292100" marR="0" lvl="0" indent="-292100" algn="l" defTabSz="914400" rtl="0" eaLnBrk="0" fontAlgn="base" latinLnBrk="0" hangingPunct="0">
              <a:lnSpc>
                <a:spcPct val="70000"/>
              </a:lnSpc>
              <a:spcBef>
                <a:spcPct val="100000"/>
              </a:spcBef>
              <a:spcAft>
                <a:spcPct val="0"/>
              </a:spcAft>
              <a:buClr>
                <a:schemeClr val="accent2"/>
              </a:buClr>
              <a:buSzTx/>
              <a:buFont typeface="Wingdings" pitchFamily="2" charset="2"/>
              <a:buChar char="n"/>
              <a:tabLst/>
              <a:defRPr/>
            </a:pPr>
            <a:r>
              <a:rPr lang="en-US" sz="1900" b="1" kern="0" dirty="0" smtClean="0">
                <a:latin typeface="Arial" panose="020B0604020202020204" pitchFamily="34" charset="0"/>
                <a:cs typeface="Arial" panose="020B0604020202020204" pitchFamily="34" charset="0"/>
              </a:rPr>
              <a:t>Cyber security and cost of attacks</a:t>
            </a:r>
          </a:p>
          <a:p>
            <a:pPr marL="292100" marR="0" lvl="0" indent="-292100" algn="l" defTabSz="914400" rtl="0" eaLnBrk="0" fontAlgn="base" latinLnBrk="0" hangingPunct="0">
              <a:lnSpc>
                <a:spcPct val="70000"/>
              </a:lnSpc>
              <a:spcBef>
                <a:spcPct val="100000"/>
              </a:spcBef>
              <a:spcAft>
                <a:spcPct val="0"/>
              </a:spcAft>
              <a:buClr>
                <a:schemeClr val="accent2"/>
              </a:buClr>
              <a:buSzTx/>
              <a:buFont typeface="Wingdings" pitchFamily="2" charset="2"/>
              <a:buChar char="n"/>
              <a:tabLst/>
              <a:defRPr/>
            </a:pPr>
            <a:r>
              <a:rPr lang="en-US" sz="1900" b="1" kern="0" dirty="0" smtClean="0">
                <a:latin typeface="Arial" panose="020B0604020202020204" pitchFamily="34" charset="0"/>
                <a:cs typeface="Arial" panose="020B0604020202020204" pitchFamily="34" charset="0"/>
              </a:rPr>
              <a:t>Cyber terrorism</a:t>
            </a:r>
          </a:p>
          <a:p>
            <a:pPr marL="292100" marR="0" lvl="0" indent="-292100" algn="l" defTabSz="914400" rtl="0" eaLnBrk="0" fontAlgn="base" latinLnBrk="0" hangingPunct="0">
              <a:lnSpc>
                <a:spcPct val="70000"/>
              </a:lnSpc>
              <a:spcBef>
                <a:spcPct val="100000"/>
              </a:spcBef>
              <a:spcAft>
                <a:spcPct val="0"/>
              </a:spcAft>
              <a:buClr>
                <a:schemeClr val="accent2"/>
              </a:buClr>
              <a:buSzTx/>
              <a:buFont typeface="Wingdings" pitchFamily="2" charset="2"/>
              <a:buChar char="n"/>
              <a:tabLst/>
              <a:defRPr/>
            </a:pPr>
            <a:r>
              <a:rPr lang="en-US" sz="1900" b="1" kern="0" dirty="0" smtClean="0">
                <a:latin typeface="Arial" panose="020B0604020202020204" pitchFamily="34" charset="0"/>
                <a:cs typeface="Arial" panose="020B0604020202020204" pitchFamily="34" charset="0"/>
              </a:rPr>
              <a:t>Cyber liability</a:t>
            </a:r>
          </a:p>
          <a:p>
            <a:pPr marL="292100" marR="0" lvl="0" indent="-292100" algn="l" defTabSz="914400" rtl="0" eaLnBrk="0" fontAlgn="base" latinLnBrk="0" hangingPunct="0">
              <a:lnSpc>
                <a:spcPct val="70000"/>
              </a:lnSpc>
              <a:spcBef>
                <a:spcPct val="100000"/>
              </a:spcBef>
              <a:spcAft>
                <a:spcPct val="0"/>
              </a:spcAft>
              <a:buClr>
                <a:schemeClr val="accent2"/>
              </a:buClr>
              <a:buSzTx/>
              <a:buFont typeface="Wingdings" pitchFamily="2" charset="2"/>
              <a:buChar char="n"/>
              <a:tabLst/>
              <a:defRPr/>
            </a:pPr>
            <a:r>
              <a:rPr lang="en-US" sz="1900" b="1" kern="0" dirty="0" smtClean="0">
                <a:latin typeface="Arial" panose="020B0604020202020204" pitchFamily="34" charset="0"/>
                <a:cs typeface="Arial" panose="020B0604020202020204" pitchFamily="34" charset="0"/>
              </a:rPr>
              <a:t>Insurance market for cyber risk</a:t>
            </a:r>
            <a:endParaRPr kumimoji="0" lang="en-US" sz="1900" b="1"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39291" y="1311782"/>
            <a:ext cx="4190138" cy="5160138"/>
          </a:xfrm>
          <a:prstGeom prst="rect">
            <a:avLst/>
          </a:prstGeom>
          <a:ln>
            <a:solidFill>
              <a:srgbClr val="225A7A"/>
            </a:solidFill>
          </a:ln>
        </p:spPr>
      </p:pic>
    </p:spTree>
    <p:extLst>
      <p:ext uri="{BB962C8B-B14F-4D97-AF65-F5344CB8AC3E}">
        <p14:creationId xmlns:p14="http://schemas.microsoft.com/office/powerpoint/2010/main" val="43932237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wipe(left)">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wipe(left)">
                                      <p:cBhvr>
                                        <p:cTn id="17" dur="500"/>
                                        <p:tgtEl>
                                          <p:spTgt spid="11">
                                            <p:txEl>
                                              <p:pRg st="2" end="2"/>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1">
                                            <p:txEl>
                                              <p:pRg st="3" end="3"/>
                                            </p:txEl>
                                          </p:spTgt>
                                        </p:tgtEl>
                                        <p:attrNameLst>
                                          <p:attrName>style.visibility</p:attrName>
                                        </p:attrNameLst>
                                      </p:cBhvr>
                                      <p:to>
                                        <p:strVal val="visible"/>
                                      </p:to>
                                    </p:set>
                                    <p:animEffect transition="in" filter="wipe(left)">
                                      <p:cBhvr>
                                        <p:cTn id="20" dur="500"/>
                                        <p:tgtEl>
                                          <p:spTgt spid="11">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1">
                                            <p:txEl>
                                              <p:pRg st="4" end="4"/>
                                            </p:txEl>
                                          </p:spTgt>
                                        </p:tgtEl>
                                        <p:attrNameLst>
                                          <p:attrName>style.visibility</p:attrName>
                                        </p:attrNameLst>
                                      </p:cBhvr>
                                      <p:to>
                                        <p:strVal val="visible"/>
                                      </p:to>
                                    </p:set>
                                    <p:animEffect transition="in" filter="wipe(left)">
                                      <p:cBhvr>
                                        <p:cTn id="25" dur="500"/>
                                        <p:tgtEl>
                                          <p:spTgt spid="11">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1">
                                            <p:txEl>
                                              <p:pRg st="5" end="5"/>
                                            </p:txEl>
                                          </p:spTgt>
                                        </p:tgtEl>
                                        <p:attrNameLst>
                                          <p:attrName>style.visibility</p:attrName>
                                        </p:attrNameLst>
                                      </p:cBhvr>
                                      <p:to>
                                        <p:strVal val="visible"/>
                                      </p:to>
                                    </p:set>
                                    <p:animEffect transition="in" filter="wipe(left)">
                                      <p:cBhvr>
                                        <p:cTn id="30" dur="500"/>
                                        <p:tgtEl>
                                          <p:spTgt spid="11">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1">
                                            <p:txEl>
                                              <p:pRg st="6" end="6"/>
                                            </p:txEl>
                                          </p:spTgt>
                                        </p:tgtEl>
                                        <p:attrNameLst>
                                          <p:attrName>style.visibility</p:attrName>
                                        </p:attrNameLst>
                                      </p:cBhvr>
                                      <p:to>
                                        <p:strVal val="visible"/>
                                      </p:to>
                                    </p:set>
                                    <p:animEffect transition="in" filter="wipe(left)">
                                      <p:cBhvr>
                                        <p:cTn id="35" dur="500"/>
                                        <p:tgtEl>
                                          <p:spTgt spid="11">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1">
                                            <p:txEl>
                                              <p:pRg st="7" end="7"/>
                                            </p:txEl>
                                          </p:spTgt>
                                        </p:tgtEl>
                                        <p:attrNameLst>
                                          <p:attrName>style.visibility</p:attrName>
                                        </p:attrNameLst>
                                      </p:cBhvr>
                                      <p:to>
                                        <p:strVal val="visible"/>
                                      </p:to>
                                    </p:set>
                                    <p:animEffect transition="in" filter="wipe(left)">
                                      <p:cBhvr>
                                        <p:cTn id="40" dur="500"/>
                                        <p:tgtEl>
                                          <p:spTgt spid="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utoUpdateAnimBg="0"/>
    </p:bldLst>
  </p:timing>
</p:sld>
</file>

<file path=ppt/slides/slide1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DB70655-A38D-4E90-BE35-D4B533D3EFCA}" type="slidenum">
              <a:rPr lang="en-US" sz="900"/>
              <a:pPr algn="r" eaLnBrk="0" hangingPunct="0">
                <a:lnSpc>
                  <a:spcPct val="85000"/>
                </a:lnSpc>
                <a:spcBef>
                  <a:spcPct val="20000"/>
                </a:spcBef>
              </a:pPr>
              <a:t>197</a:t>
            </a:fld>
            <a:endParaRPr lang="en-US" sz="900"/>
          </a:p>
        </p:txBody>
      </p:sp>
      <p:sp>
        <p:nvSpPr>
          <p:cNvPr id="4100" name="Rectangle 2"/>
          <p:cNvSpPr>
            <a:spLocks noGrp="1" noChangeArrowheads="1"/>
          </p:cNvSpPr>
          <p:nvPr>
            <p:ph type="title" idx="4294967295"/>
          </p:nvPr>
        </p:nvSpPr>
        <p:spPr>
          <a:xfrm>
            <a:off x="66675" y="90488"/>
            <a:ext cx="7451725" cy="860425"/>
          </a:xfrm>
        </p:spPr>
        <p:txBody>
          <a:bodyPr/>
          <a:lstStyle/>
          <a:p>
            <a:r>
              <a:rPr lang="en-US" sz="2600" dirty="0" smtClean="0"/>
              <a:t>PWC Survey: Cybercrime Costs Greater for U.S. Companies</a:t>
            </a:r>
          </a:p>
        </p:txBody>
      </p:sp>
      <p:sp>
        <p:nvSpPr>
          <p:cNvPr id="4101" name="Rectangle 4"/>
          <p:cNvSpPr>
            <a:spLocks noChangeArrowheads="1"/>
          </p:cNvSpPr>
          <p:nvPr/>
        </p:nvSpPr>
        <p:spPr bwMode="auto">
          <a:xfrm>
            <a:off x="-47625" y="6410325"/>
            <a:ext cx="9191625"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2014 Global Economic Crime Survey, PWC.</a:t>
            </a:r>
            <a:endParaRPr lang="en-US" sz="1100" dirty="0"/>
          </a:p>
        </p:txBody>
      </p:sp>
      <p:graphicFrame>
        <p:nvGraphicFramePr>
          <p:cNvPr id="4098" name="Object 2"/>
          <p:cNvGraphicFramePr>
            <a:graphicFrameLocks/>
          </p:cNvGraphicFramePr>
          <p:nvPr>
            <p:extLst/>
          </p:nvPr>
        </p:nvGraphicFramePr>
        <p:xfrm>
          <a:off x="205509" y="1818409"/>
          <a:ext cx="8547100" cy="4203700"/>
        </p:xfrm>
        <a:graphic>
          <a:graphicData uri="http://schemas.openxmlformats.org/presentationml/2006/ole">
            <mc:AlternateContent xmlns:mc="http://schemas.openxmlformats.org/markup-compatibility/2006">
              <mc:Choice xmlns:v="urn:schemas-microsoft-com:vml" Requires="v">
                <p:oleObj spid="_x0000_s28390523" name="Chart" r:id="rId4" imgW="8962992" imgH="4305161" progId="MSGraph.Chart.8">
                  <p:embed followColorScheme="full"/>
                </p:oleObj>
              </mc:Choice>
              <mc:Fallback>
                <p:oleObj name="Chart" r:id="rId4" imgW="8962992" imgH="4305161" progId="MSGraph.Chart.8">
                  <p:embed followColorScheme="full"/>
                  <p:pic>
                    <p:nvPicPr>
                      <p:cNvPr id="0" name=""/>
                      <p:cNvPicPr>
                        <a:picLocks noChangeArrowheads="1"/>
                      </p:cNvPicPr>
                      <p:nvPr/>
                    </p:nvPicPr>
                    <p:blipFill>
                      <a:blip r:embed="rId5"/>
                      <a:srcRect/>
                      <a:stretch>
                        <a:fillRect/>
                      </a:stretch>
                    </p:blipFill>
                    <p:spPr bwMode="auto">
                      <a:xfrm>
                        <a:off x="205509" y="1818409"/>
                        <a:ext cx="8547100" cy="420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4980" name="Rectangle 4"/>
          <p:cNvSpPr>
            <a:spLocks noChangeArrowheads="1"/>
          </p:cNvSpPr>
          <p:nvPr/>
        </p:nvSpPr>
        <p:spPr bwMode="blackWhite">
          <a:xfrm>
            <a:off x="4479059" y="2852968"/>
            <a:ext cx="4056149" cy="106729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U.S. organizations are more at risk of suffering financial losses in excess of $1 million due to cybercrime.</a:t>
            </a:r>
            <a:endParaRPr lang="en-US" b="1" dirty="0">
              <a:solidFill>
                <a:srgbClr val="FFFFFF"/>
              </a:solidFill>
            </a:endParaRPr>
          </a:p>
        </p:txBody>
      </p:sp>
    </p:spTree>
    <p:extLst>
      <p:ext uri="{BB962C8B-B14F-4D97-AF65-F5344CB8AC3E}">
        <p14:creationId xmlns:p14="http://schemas.microsoft.com/office/powerpoint/2010/main" val="408394326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F9B86E4-5F4C-4BE7-BB43-21F6061BF600}" type="slidenum">
              <a:rPr lang="en-US" sz="900"/>
              <a:pPr algn="r" eaLnBrk="0" hangingPunct="0">
                <a:lnSpc>
                  <a:spcPct val="85000"/>
                </a:lnSpc>
                <a:spcBef>
                  <a:spcPct val="20000"/>
                </a:spcBef>
              </a:pPr>
              <a:t>198</a:t>
            </a:fld>
            <a:endParaRPr lang="en-US" sz="900"/>
          </a:p>
        </p:txBody>
      </p:sp>
      <p:sp>
        <p:nvSpPr>
          <p:cNvPr id="9220" name="Rectangle 2"/>
          <p:cNvSpPr>
            <a:spLocks noGrp="1" noChangeArrowheads="1"/>
          </p:cNvSpPr>
          <p:nvPr>
            <p:ph type="title" idx="4294967295"/>
          </p:nvPr>
        </p:nvSpPr>
        <p:spPr>
          <a:xfrm>
            <a:off x="66675" y="90488"/>
            <a:ext cx="7451725" cy="860425"/>
          </a:xfrm>
        </p:spPr>
        <p:txBody>
          <a:bodyPr/>
          <a:lstStyle/>
          <a:p>
            <a:r>
              <a:rPr lang="en-US" sz="2600" dirty="0" smtClean="0"/>
              <a:t>Marsh: Percentage of U.S. Companies Purchasing Cyber Insurance Increased in 2014</a:t>
            </a:r>
          </a:p>
        </p:txBody>
      </p:sp>
      <p:sp>
        <p:nvSpPr>
          <p:cNvPr id="9221" name="Rectangle 4"/>
          <p:cNvSpPr>
            <a:spLocks noChangeArrowheads="1"/>
          </p:cNvSpPr>
          <p:nvPr/>
        </p:nvSpPr>
        <p:spPr bwMode="auto">
          <a:xfrm>
            <a:off x="0" y="6245525"/>
            <a:ext cx="8886825" cy="612475"/>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*Take-up rate refers to the overall percentage of clients that purchased standalone cyber insurance.</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i="1" dirty="0" smtClean="0"/>
              <a:t>Benchmarking Trends: As Cyber Concerns Broaden, Insurance Purchases Rise</a:t>
            </a:r>
            <a:r>
              <a:rPr lang="en-US" sz="1100" dirty="0" smtClean="0"/>
              <a:t>, </a:t>
            </a:r>
            <a:r>
              <a:rPr lang="en-US" sz="1100" dirty="0"/>
              <a:t>Marsh Risk Management Research Briefing, </a:t>
            </a:r>
            <a:r>
              <a:rPr lang="en-US" sz="1100" dirty="0" smtClean="0"/>
              <a:t>March 2015</a:t>
            </a:r>
            <a:endParaRPr lang="en-US" sz="1100" dirty="0"/>
          </a:p>
        </p:txBody>
      </p:sp>
      <p:graphicFrame>
        <p:nvGraphicFramePr>
          <p:cNvPr id="9218" name="Object 2"/>
          <p:cNvGraphicFramePr>
            <a:graphicFrameLocks/>
          </p:cNvGraphicFramePr>
          <p:nvPr>
            <p:extLst/>
          </p:nvPr>
        </p:nvGraphicFramePr>
        <p:xfrm>
          <a:off x="177800" y="1638300"/>
          <a:ext cx="8547100" cy="4483100"/>
        </p:xfrm>
        <a:graphic>
          <a:graphicData uri="http://schemas.openxmlformats.org/presentationml/2006/ole">
            <mc:AlternateContent xmlns:mc="http://schemas.openxmlformats.org/markup-compatibility/2006">
              <mc:Choice xmlns:v="urn:schemas-microsoft-com:vml" Requires="v">
                <p:oleObj spid="_x0000_s28391547" name="Chart" r:id="rId4" imgW="8962992" imgH="4314721" progId="MSGraph.Chart.8">
                  <p:embed followColorScheme="full"/>
                </p:oleObj>
              </mc:Choice>
              <mc:Fallback>
                <p:oleObj name="Chart" r:id="rId4" imgW="8962992" imgH="4314721" progId="MSGraph.Chart.8">
                  <p:embed followColorScheme="full"/>
                  <p:pic>
                    <p:nvPicPr>
                      <p:cNvPr id="0" name=""/>
                      <p:cNvPicPr>
                        <a:picLocks noChangeArrowheads="1"/>
                      </p:cNvPicPr>
                      <p:nvPr/>
                    </p:nvPicPr>
                    <p:blipFill>
                      <a:blip r:embed="rId5"/>
                      <a:srcRect/>
                      <a:stretch>
                        <a:fillRect/>
                      </a:stretch>
                    </p:blipFill>
                    <p:spPr bwMode="auto">
                      <a:xfrm>
                        <a:off x="177800" y="1638300"/>
                        <a:ext cx="8547100" cy="4483100"/>
                      </a:xfrm>
                      <a:prstGeom prst="rect">
                        <a:avLst/>
                      </a:prstGeom>
                      <a:noFill/>
                      <a:ln>
                        <a:solidFill>
                          <a:srgbClr val="C00000"/>
                        </a:solidFill>
                      </a:ln>
                      <a:extLst/>
                    </p:spPr>
                  </p:pic>
                </p:oleObj>
              </mc:Fallback>
            </mc:AlternateContent>
          </a:graphicData>
        </a:graphic>
      </p:graphicFrame>
      <p:sp>
        <p:nvSpPr>
          <p:cNvPr id="254980" name="Rectangle 4"/>
          <p:cNvSpPr>
            <a:spLocks noChangeArrowheads="1"/>
          </p:cNvSpPr>
          <p:nvPr/>
        </p:nvSpPr>
        <p:spPr bwMode="blackWhite">
          <a:xfrm>
            <a:off x="6048086" y="3074542"/>
            <a:ext cx="2676814" cy="2072614"/>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smtClean="0">
                <a:solidFill>
                  <a:srgbClr val="FFFFFF"/>
                </a:solidFill>
              </a:rPr>
              <a:t>Ever larger numbers of </a:t>
            </a:r>
            <a:r>
              <a:rPr lang="en-US" sz="1600" b="1" dirty="0" err="1" smtClean="0">
                <a:solidFill>
                  <a:srgbClr val="FFFFFF"/>
                </a:solidFill>
              </a:rPr>
              <a:t>insureds</a:t>
            </a:r>
            <a:r>
              <a:rPr lang="en-US" sz="1600" b="1" dirty="0" smtClean="0">
                <a:solidFill>
                  <a:srgbClr val="FFFFFF"/>
                </a:solidFill>
              </a:rPr>
              <a:t> seek financial protection via cyber insurance. </a:t>
            </a:r>
            <a:r>
              <a:rPr lang="en-US" sz="1600" b="1" dirty="0">
                <a:solidFill>
                  <a:srgbClr val="FFFFFF"/>
                </a:solidFill>
              </a:rPr>
              <a:t>The </a:t>
            </a:r>
            <a:r>
              <a:rPr lang="en-US" sz="1600" b="1" dirty="0" smtClean="0">
                <a:solidFill>
                  <a:srgbClr val="FFFFFF"/>
                </a:solidFill>
              </a:rPr>
              <a:t>percentage </a:t>
            </a:r>
            <a:r>
              <a:rPr lang="en-US" sz="1600" b="1" dirty="0">
                <a:solidFill>
                  <a:srgbClr val="FFFFFF"/>
                </a:solidFill>
              </a:rPr>
              <a:t>of </a:t>
            </a:r>
            <a:r>
              <a:rPr lang="en-US" sz="1600" b="1" dirty="0" smtClean="0">
                <a:solidFill>
                  <a:srgbClr val="FFFFFF"/>
                </a:solidFill>
              </a:rPr>
              <a:t>U.S. companies buying </a:t>
            </a:r>
            <a:r>
              <a:rPr lang="en-US" sz="1600" b="1" dirty="0">
                <a:solidFill>
                  <a:srgbClr val="FFFFFF"/>
                </a:solidFill>
              </a:rPr>
              <a:t>cyber insurance </a:t>
            </a:r>
            <a:r>
              <a:rPr lang="en-US" sz="1600" b="1" dirty="0" smtClean="0">
                <a:solidFill>
                  <a:srgbClr val="FFFFFF"/>
                </a:solidFill>
              </a:rPr>
              <a:t>rose to 16 percent in 2014.</a:t>
            </a:r>
            <a:endParaRPr lang="en-US" sz="1600" b="1" dirty="0">
              <a:solidFill>
                <a:srgbClr val="FFFFFF"/>
              </a:solidFill>
            </a:endParaRPr>
          </a:p>
        </p:txBody>
      </p:sp>
    </p:spTree>
    <p:extLst>
      <p:ext uri="{BB962C8B-B14F-4D97-AF65-F5344CB8AC3E}">
        <p14:creationId xmlns:p14="http://schemas.microsoft.com/office/powerpoint/2010/main" val="198913869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2046849-38C7-4253-AA00-A26674FE626C}" type="slidenum">
              <a:rPr lang="en-US" sz="900"/>
              <a:pPr algn="r" eaLnBrk="0" hangingPunct="0">
                <a:lnSpc>
                  <a:spcPct val="85000"/>
                </a:lnSpc>
                <a:spcBef>
                  <a:spcPct val="20000"/>
                </a:spcBef>
              </a:pPr>
              <a:t>199</a:t>
            </a:fld>
            <a:endParaRPr lang="en-US" sz="900"/>
          </a:p>
        </p:txBody>
      </p:sp>
      <p:sp>
        <p:nvSpPr>
          <p:cNvPr id="10244" name="Rectangle 2"/>
          <p:cNvSpPr>
            <a:spLocks noGrp="1" noChangeArrowheads="1"/>
          </p:cNvSpPr>
          <p:nvPr>
            <p:ph type="title" idx="4294967295"/>
          </p:nvPr>
        </p:nvSpPr>
        <p:spPr>
          <a:xfrm>
            <a:off x="66675" y="90488"/>
            <a:ext cx="7451725" cy="860425"/>
          </a:xfrm>
        </p:spPr>
        <p:txBody>
          <a:bodyPr/>
          <a:lstStyle/>
          <a:p>
            <a:r>
              <a:rPr lang="en-US" sz="2600" smtClean="0"/>
              <a:t>Marsh: Total Limits Purchased, By Industry – Cyber Liability, All Revenue Size</a:t>
            </a:r>
          </a:p>
        </p:txBody>
      </p:sp>
      <p:sp>
        <p:nvSpPr>
          <p:cNvPr id="10245" name="Rectangle 4"/>
          <p:cNvSpPr>
            <a:spLocks noChangeArrowheads="1"/>
          </p:cNvSpPr>
          <p:nvPr/>
        </p:nvSpPr>
        <p:spPr bwMode="auto">
          <a:xfrm>
            <a:off x="0" y="6431729"/>
            <a:ext cx="9019309" cy="426271"/>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i="1" dirty="0" smtClean="0"/>
              <a:t>Benchmarking Trends: As Cyber Concerns Broaden, Insurance Purchases Rise</a:t>
            </a:r>
            <a:r>
              <a:rPr lang="en-US" sz="1100" dirty="0" smtClean="0"/>
              <a:t>, Marsh Risk Management Research Briefing, March 2015</a:t>
            </a:r>
            <a:endParaRPr lang="en-US" sz="1100" dirty="0"/>
          </a:p>
        </p:txBody>
      </p:sp>
      <p:graphicFrame>
        <p:nvGraphicFramePr>
          <p:cNvPr id="10242" name="Object 2"/>
          <p:cNvGraphicFramePr>
            <a:graphicFrameLocks/>
          </p:cNvGraphicFramePr>
          <p:nvPr>
            <p:extLst/>
          </p:nvPr>
        </p:nvGraphicFramePr>
        <p:xfrm>
          <a:off x="115164" y="2130107"/>
          <a:ext cx="8620125" cy="3987800"/>
        </p:xfrm>
        <a:graphic>
          <a:graphicData uri="http://schemas.openxmlformats.org/presentationml/2006/ole">
            <mc:AlternateContent xmlns:mc="http://schemas.openxmlformats.org/markup-compatibility/2006">
              <mc:Choice xmlns:v="urn:schemas-microsoft-com:vml" Requires="v">
                <p:oleObj spid="_x0000_s28392571" name="Chart" r:id="rId4" imgW="8982134" imgH="4143479" progId="MSGraph.Chart.8">
                  <p:embed followColorScheme="full"/>
                </p:oleObj>
              </mc:Choice>
              <mc:Fallback>
                <p:oleObj name="Chart" r:id="rId4" imgW="8982134" imgH="4143479" progId="MSGraph.Chart.8">
                  <p:embed followColorScheme="full"/>
                  <p:pic>
                    <p:nvPicPr>
                      <p:cNvPr id="0" name=""/>
                      <p:cNvPicPr>
                        <a:picLocks noChangeArrowheads="1"/>
                      </p:cNvPicPr>
                      <p:nvPr/>
                    </p:nvPicPr>
                    <p:blipFill>
                      <a:blip r:embed="rId5"/>
                      <a:srcRect/>
                      <a:stretch>
                        <a:fillRect/>
                      </a:stretch>
                    </p:blipFill>
                    <p:spPr bwMode="auto">
                      <a:xfrm>
                        <a:off x="115164" y="2130107"/>
                        <a:ext cx="8620125" cy="398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4980" name="Rectangle 4"/>
          <p:cNvSpPr>
            <a:spLocks noChangeArrowheads="1"/>
          </p:cNvSpPr>
          <p:nvPr/>
        </p:nvSpPr>
        <p:spPr bwMode="blackWhite">
          <a:xfrm>
            <a:off x="284017" y="1105977"/>
            <a:ext cx="8451272" cy="71235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smtClean="0">
                <a:solidFill>
                  <a:srgbClr val="FFFFFF"/>
                </a:solidFill>
              </a:rPr>
              <a:t>Average limits purchased for cyber risk rose to $12.8 million for all industries and all company sizes in 2014. </a:t>
            </a:r>
            <a:r>
              <a:rPr lang="en-US" sz="1600" b="1" i="1" dirty="0" smtClean="0">
                <a:solidFill>
                  <a:srgbClr val="FFFFFF"/>
                </a:solidFill>
              </a:rPr>
              <a:t>Power and utility companies witnessed the sharpest percentage increase in average limits, at 59 percent.</a:t>
            </a:r>
            <a:endParaRPr lang="en-US" sz="1600" b="1" i="1" dirty="0">
              <a:solidFill>
                <a:srgbClr val="FFFFFF"/>
              </a:solidFill>
            </a:endParaRPr>
          </a:p>
        </p:txBody>
      </p:sp>
      <p:sp>
        <p:nvSpPr>
          <p:cNvPr id="10247" name="Rectangle 7"/>
          <p:cNvSpPr>
            <a:spLocks noChangeArrowheads="1"/>
          </p:cNvSpPr>
          <p:nvPr/>
        </p:nvSpPr>
        <p:spPr bwMode="black">
          <a:xfrm>
            <a:off x="195263" y="19399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Millions)</a:t>
            </a:r>
          </a:p>
        </p:txBody>
      </p:sp>
    </p:spTree>
    <p:extLst>
      <p:ext uri="{BB962C8B-B14F-4D97-AF65-F5344CB8AC3E}">
        <p14:creationId xmlns:p14="http://schemas.microsoft.com/office/powerpoint/2010/main" val="133277772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40963"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1AA2504-BC28-4AD6-BA7C-608BD075952B}" type="slidenum">
              <a:rPr lang="en-US" sz="900">
                <a:solidFill>
                  <a:schemeClr val="bg1"/>
                </a:solidFill>
              </a:rPr>
              <a:pPr algn="r" eaLnBrk="0" hangingPunct="0">
                <a:lnSpc>
                  <a:spcPct val="85000"/>
                </a:lnSpc>
                <a:spcBef>
                  <a:spcPct val="20000"/>
                </a:spcBef>
              </a:pPr>
              <a:t>2</a:t>
            </a:fld>
            <a:endParaRPr lang="en-US" sz="900">
              <a:solidFill>
                <a:schemeClr val="bg1"/>
              </a:solidFill>
            </a:endParaRPr>
          </a:p>
        </p:txBody>
      </p:sp>
      <p:pic>
        <p:nvPicPr>
          <p:cNvPr id="40964"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40486" name="Rectangle 6"/>
          <p:cNvSpPr>
            <a:spLocks noChangeArrowheads="1"/>
          </p:cNvSpPr>
          <p:nvPr/>
        </p:nvSpPr>
        <p:spPr bwMode="blackWhite">
          <a:xfrm>
            <a:off x="609600" y="2219325"/>
            <a:ext cx="7924800" cy="1441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000" b="1" dirty="0" smtClean="0">
                <a:solidFill>
                  <a:srgbClr val="FFFFFF"/>
                </a:solidFill>
              </a:rPr>
              <a:t>Insurance Industry        Financial Performance</a:t>
            </a:r>
            <a:endParaRPr lang="en-US" sz="4000" b="1" i="1" dirty="0">
              <a:solidFill>
                <a:srgbClr val="FFFFFF"/>
              </a:solidFill>
            </a:endParaRPr>
          </a:p>
        </p:txBody>
      </p:sp>
      <p:sp>
        <p:nvSpPr>
          <p:cNvPr id="1940487" name="Rectangle 7"/>
          <p:cNvSpPr>
            <a:spLocks noChangeArrowheads="1"/>
          </p:cNvSpPr>
          <p:nvPr/>
        </p:nvSpPr>
        <p:spPr bwMode="auto">
          <a:xfrm>
            <a:off x="596900" y="3952875"/>
            <a:ext cx="8020050" cy="1228028"/>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i="1" dirty="0" smtClean="0">
                <a:solidFill>
                  <a:srgbClr val="225A7A"/>
                </a:solidFill>
              </a:rPr>
              <a:t>2014 Was a Reasonably Good Year</a:t>
            </a:r>
            <a:endParaRPr lang="en-US" sz="3600" b="1" dirty="0" smtClean="0">
              <a:solidFill>
                <a:srgbClr val="225A7A"/>
              </a:solidFill>
            </a:endParaRPr>
          </a:p>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225A7A"/>
                </a:solidFill>
              </a:rPr>
              <a:t>2015: A Repeat of 2014?</a:t>
            </a:r>
            <a:endParaRPr lang="en-US" sz="3600" b="1" i="1" dirty="0">
              <a:solidFill>
                <a:srgbClr val="225A7A"/>
              </a:solidFill>
            </a:endParaRPr>
          </a:p>
        </p:txBody>
      </p:sp>
      <p:sp>
        <p:nvSpPr>
          <p:cNvPr id="7" name="Date Placeholder 6"/>
          <p:cNvSpPr>
            <a:spLocks noGrp="1"/>
          </p:cNvSpPr>
          <p:nvPr>
            <p:ph type="dt" sz="quarter" idx="10"/>
          </p:nvPr>
        </p:nvSpPr>
        <p:spPr/>
        <p:txBody>
          <a:bodyPr/>
          <a:lstStyle/>
          <a:p>
            <a:pPr>
              <a:defRPr/>
            </a:pPr>
            <a:r>
              <a:rPr lang="en-US"/>
              <a:t>12/01/09 - 9pm</a:t>
            </a:r>
          </a:p>
        </p:txBody>
      </p:sp>
      <p:sp>
        <p:nvSpPr>
          <p:cNvPr id="8" name="Slide Number Placeholder 7"/>
          <p:cNvSpPr>
            <a:spLocks noGrp="1"/>
          </p:cNvSpPr>
          <p:nvPr>
            <p:ph type="sldNum" sz="quarter" idx="12"/>
          </p:nvPr>
        </p:nvSpPr>
        <p:spPr/>
        <p:txBody>
          <a:bodyPr/>
          <a:lstStyle/>
          <a:p>
            <a:pPr>
              <a:defRPr/>
            </a:pPr>
            <a:fld id="{7426C877-B266-4C1B-993F-5E881D9B13BD}" type="slidenum">
              <a:rPr lang="en-US" smtClean="0"/>
              <a:pPr>
                <a:defRPr/>
              </a:pPr>
              <a:t>2</a:t>
            </a:fld>
            <a:endParaRPr lang="en-US"/>
          </a:p>
        </p:txBody>
      </p:sp>
    </p:spTree>
    <p:extLst>
      <p:ext uri="{BB962C8B-B14F-4D97-AF65-F5344CB8AC3E}">
        <p14:creationId xmlns:p14="http://schemas.microsoft.com/office/powerpoint/2010/main" val="259410671"/>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40486"/>
                                        </p:tgtEl>
                                        <p:attrNameLst>
                                          <p:attrName>style.visibility</p:attrName>
                                        </p:attrNameLst>
                                      </p:cBhvr>
                                      <p:to>
                                        <p:strVal val="visible"/>
                                      </p:to>
                                    </p:set>
                                    <p:animEffect transition="in" filter="barn(outVertical)">
                                      <p:cBhvr>
                                        <p:cTn id="7" dur="1000"/>
                                        <p:tgtEl>
                                          <p:spTgt spid="1940486"/>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940487"/>
                                        </p:tgtEl>
                                        <p:attrNameLst>
                                          <p:attrName>style.visibility</p:attrName>
                                        </p:attrNameLst>
                                      </p:cBhvr>
                                      <p:to>
                                        <p:strVal val="visible"/>
                                      </p:to>
                                    </p:set>
                                    <p:animEffect transition="in" filter="barn(outVertical)">
                                      <p:cBhvr>
                                        <p:cTn id="10" dur="1000"/>
                                        <p:tgtEl>
                                          <p:spTgt spid="194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0486" grpId="0" animBg="1"/>
      <p:bldP spid="194048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5C05A54-118B-41A1-B90D-339B96E840C1}" type="slidenum">
              <a:rPr lang="en-US" sz="900"/>
              <a:pPr algn="r" eaLnBrk="0" hangingPunct="0">
                <a:lnSpc>
                  <a:spcPct val="85000"/>
                </a:lnSpc>
                <a:spcBef>
                  <a:spcPct val="20000"/>
                </a:spcBef>
              </a:pPr>
              <a:t>20</a:t>
            </a:fld>
            <a:endParaRPr lang="en-US" sz="900"/>
          </a:p>
        </p:txBody>
      </p:sp>
      <p:sp>
        <p:nvSpPr>
          <p:cNvPr id="11270" name="Rectangle 7"/>
          <p:cNvSpPr>
            <a:spLocks noGrp="1" noChangeArrowheads="1"/>
          </p:cNvSpPr>
          <p:nvPr>
            <p:ph type="title" idx="4294967295"/>
          </p:nvPr>
        </p:nvSpPr>
        <p:spPr>
          <a:xfrm>
            <a:off x="565150" y="147638"/>
            <a:ext cx="7102475" cy="860425"/>
          </a:xfrm>
        </p:spPr>
        <p:txBody>
          <a:bodyPr/>
          <a:lstStyle/>
          <a:p>
            <a:r>
              <a:rPr lang="en-US" dirty="0" smtClean="0">
                <a:latin typeface="Arial" pitchFamily="34" charset="0"/>
              </a:rPr>
              <a:t>U.S. Treasury Security Yields:</a:t>
            </a:r>
            <a:br>
              <a:rPr lang="en-US" dirty="0" smtClean="0">
                <a:latin typeface="Arial" pitchFamily="34" charset="0"/>
              </a:rPr>
            </a:br>
            <a:r>
              <a:rPr lang="en-US" dirty="0" smtClean="0">
                <a:latin typeface="Arial" pitchFamily="34" charset="0"/>
              </a:rPr>
              <a:t>A Long Downward Trend, 1990–2015*</a:t>
            </a:r>
          </a:p>
        </p:txBody>
      </p:sp>
      <p:sp>
        <p:nvSpPr>
          <p:cNvPr id="11271" name="Text Box 5"/>
          <p:cNvSpPr txBox="1">
            <a:spLocks noChangeArrowheads="1"/>
          </p:cNvSpPr>
          <p:nvPr/>
        </p:nvSpPr>
        <p:spPr bwMode="auto">
          <a:xfrm>
            <a:off x="0" y="6284913"/>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*Monthly, constant maturity, nominal rates, through </a:t>
            </a:r>
            <a:r>
              <a:rPr lang="en-US" sz="1100" dirty="0" smtClean="0"/>
              <a:t>August 2015.</a:t>
            </a:r>
            <a:endParaRPr lang="en-US" sz="1100" dirty="0"/>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a:hlinkClick r:id="rId4"/>
              </a:rPr>
              <a:t>http://</a:t>
            </a:r>
            <a:r>
              <a:rPr lang="en-US" sz="1100" dirty="0" smtClean="0">
                <a:hlinkClick r:id="rId4"/>
              </a:rPr>
              <a:t>www.federalreserve.gov/releases/h15/data.htm</a:t>
            </a:r>
            <a:r>
              <a:rPr lang="en-US" sz="1100" dirty="0" smtClean="0"/>
              <a:t>. National </a:t>
            </a:r>
            <a:r>
              <a:rPr lang="en-US" sz="1100" dirty="0"/>
              <a:t>Bureau of Economic Research (recession dates); Insurance Information </a:t>
            </a:r>
            <a:r>
              <a:rPr lang="en-US" sz="1100" dirty="0" smtClean="0"/>
              <a:t>Institute.</a:t>
            </a:r>
            <a:endParaRPr lang="en-US" sz="1100" dirty="0"/>
          </a:p>
        </p:txBody>
      </p:sp>
      <p:graphicFrame>
        <p:nvGraphicFramePr>
          <p:cNvPr id="11266" name="Object 2"/>
          <p:cNvGraphicFramePr>
            <a:graphicFrameLocks noChangeAspect="1"/>
          </p:cNvGraphicFramePr>
          <p:nvPr>
            <p:extLst>
              <p:ext uri="{D42A27DB-BD31-4B8C-83A1-F6EECF244321}">
                <p14:modId xmlns:p14="http://schemas.microsoft.com/office/powerpoint/2010/main" val="4058825774"/>
              </p:ext>
            </p:extLst>
          </p:nvPr>
        </p:nvGraphicFramePr>
        <p:xfrm>
          <a:off x="463550" y="977900"/>
          <a:ext cx="8404225" cy="4838700"/>
        </p:xfrm>
        <a:graphic>
          <a:graphicData uri="http://schemas.openxmlformats.org/presentationml/2006/ole">
            <mc:AlternateContent xmlns:mc="http://schemas.openxmlformats.org/markup-compatibility/2006">
              <mc:Choice xmlns:v="urn:schemas-microsoft-com:vml" Requires="v">
                <p:oleObj spid="_x0000_s28368039" name="Chart" r:id="rId5" imgW="8343822" imgH="4381639" progId="MSGraph.Chart.8">
                  <p:embed followColorScheme="full"/>
                </p:oleObj>
              </mc:Choice>
              <mc:Fallback>
                <p:oleObj name="Chart" r:id="rId5" imgW="8343822" imgH="4381639" progId="MSGraph.Chart.8">
                  <p:embed followColorScheme="full"/>
                  <p:pic>
                    <p:nvPicPr>
                      <p:cNvPr id="0" name=""/>
                      <p:cNvPicPr>
                        <a:picLocks noChangeAspect="1" noChangeArrowheads="1"/>
                      </p:cNvPicPr>
                      <p:nvPr/>
                    </p:nvPicPr>
                    <p:blipFill>
                      <a:blip r:embed="rId6"/>
                      <a:srcRect/>
                      <a:stretch>
                        <a:fillRect/>
                      </a:stretch>
                    </p:blipFill>
                    <p:spPr bwMode="auto">
                      <a:xfrm>
                        <a:off x="463550" y="977900"/>
                        <a:ext cx="8404225"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38"/>
          <p:cNvSpPr>
            <a:spLocks noChangeArrowheads="1"/>
          </p:cNvSpPr>
          <p:nvPr/>
        </p:nvSpPr>
        <p:spPr bwMode="blackWhite">
          <a:xfrm>
            <a:off x="3352800" y="1143000"/>
            <a:ext cx="2876550" cy="809625"/>
          </a:xfrm>
          <a:prstGeom prst="wedgeRectCallout">
            <a:avLst>
              <a:gd name="adj1" fmla="val 16981"/>
              <a:gd name="adj2" fmla="val 20600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Yields on 10-Year U.S. Treasury Notes have been essentially  below 5% for a full decade. </a:t>
            </a:r>
          </a:p>
        </p:txBody>
      </p:sp>
      <p:sp>
        <p:nvSpPr>
          <p:cNvPr id="11273"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Since roughly 80% of P/C bond/cash investments are in 10-year or shorter durations, most P/C insurer portfolios will have low-yielding bonds for years to </a:t>
            </a:r>
            <a:r>
              <a:rPr lang="en-US" sz="1600" b="1" dirty="0" smtClean="0">
                <a:solidFill>
                  <a:schemeClr val="bg1"/>
                </a:solidFill>
              </a:rPr>
              <a:t>come. </a:t>
            </a:r>
            <a:endParaRPr lang="en-US" sz="1600" b="1" dirty="0">
              <a:solidFill>
                <a:schemeClr val="bg1"/>
              </a:solidFill>
            </a:endParaRPr>
          </a:p>
        </p:txBody>
      </p:sp>
      <p:sp>
        <p:nvSpPr>
          <p:cNvPr id="11" name="AutoShape 38"/>
          <p:cNvSpPr>
            <a:spLocks noChangeArrowheads="1"/>
          </p:cNvSpPr>
          <p:nvPr/>
        </p:nvSpPr>
        <p:spPr bwMode="blackWhite">
          <a:xfrm>
            <a:off x="7177549" y="1207675"/>
            <a:ext cx="1704975" cy="1500289"/>
          </a:xfrm>
          <a:prstGeom prst="wedgeRectCallout">
            <a:avLst>
              <a:gd name="adj1" fmla="val 26748"/>
              <a:gd name="adj2" fmla="val 12784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U.S. Treasury </a:t>
            </a:r>
            <a:r>
              <a:rPr lang="en-US" sz="1400" b="1" dirty="0" smtClean="0">
                <a:solidFill>
                  <a:schemeClr val="bg1"/>
                </a:solidFill>
              </a:rPr>
              <a:t>yields </a:t>
            </a:r>
            <a:r>
              <a:rPr lang="en-US" sz="1400" b="1" dirty="0">
                <a:solidFill>
                  <a:schemeClr val="bg1"/>
                </a:solidFill>
              </a:rPr>
              <a:t>plunged to </a:t>
            </a:r>
            <a:r>
              <a:rPr lang="en-US" sz="1400" b="1" dirty="0" smtClean="0">
                <a:solidFill>
                  <a:schemeClr val="bg1"/>
                </a:solidFill>
              </a:rPr>
              <a:t>historic lows in 2013. Longer-term yields rebounded then sank fell again.</a:t>
            </a:r>
            <a:endParaRPr lang="en-US" sz="1400" b="1" dirty="0">
              <a:solidFill>
                <a:schemeClr val="bg1"/>
              </a:solidFill>
            </a:endParaRP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A96446C4-2A73-4543-B6D3-B7D75012C05C}" type="slidenum">
              <a:rPr lang="en-US" smtClean="0"/>
              <a:pPr>
                <a:defRPr/>
              </a:pPr>
              <a:t>20</a:t>
            </a:fld>
            <a:endParaRPr lang="en-US"/>
          </a:p>
        </p:txBody>
      </p:sp>
      <p:sp>
        <p:nvSpPr>
          <p:cNvPr id="14" name="Rectangle 7"/>
          <p:cNvSpPr>
            <a:spLocks noChangeArrowheads="1"/>
          </p:cNvSpPr>
          <p:nvPr/>
        </p:nvSpPr>
        <p:spPr bwMode="grayWhite">
          <a:xfrm>
            <a:off x="7939257" y="3657928"/>
            <a:ext cx="845601" cy="1981200"/>
          </a:xfrm>
          <a:prstGeom prst="rect">
            <a:avLst/>
          </a:prstGeom>
          <a:noFill/>
          <a:ln w="28575">
            <a:solidFill>
              <a:schemeClr val="folHlink"/>
            </a:solidFill>
            <a:miter lim="800000"/>
            <a:headEnd/>
            <a:tailEnd/>
          </a:ln>
        </p:spPr>
        <p:txBody>
          <a:bodyPr wrap="none" anchor="ctr"/>
          <a:lstStyle/>
          <a:p>
            <a:endParaRPr lang="en-US"/>
          </a:p>
        </p:txBody>
      </p:sp>
    </p:spTree>
    <p:extLst>
      <p:ext uri="{BB962C8B-B14F-4D97-AF65-F5344CB8AC3E}">
        <p14:creationId xmlns:p14="http://schemas.microsoft.com/office/powerpoint/2010/main" val="79513929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16" presetClass="entr" presetSubtype="26" fill="hold" grpId="0" nodeType="withEffect">
                                  <p:stCondLst>
                                    <p:cond delay="1000"/>
                                  </p:stCondLst>
                                  <p:childTnLst>
                                    <p:set>
                                      <p:cBhvr>
                                        <p:cTn id="13" dur="1" fill="hold">
                                          <p:stCondLst>
                                            <p:cond delay="0"/>
                                          </p:stCondLst>
                                        </p:cTn>
                                        <p:tgtEl>
                                          <p:spTgt spid="14"/>
                                        </p:tgtEl>
                                        <p:attrNameLst>
                                          <p:attrName>style.visibility</p:attrName>
                                        </p:attrNameLst>
                                      </p:cBhvr>
                                      <p:to>
                                        <p:strVal val="visible"/>
                                      </p:to>
                                    </p:set>
                                    <p:animEffect transition="in" filter="barn(inHorizontal)">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4" grpId="0" animBg="1"/>
    </p:bldLst>
  </p:timing>
</p:sld>
</file>

<file path=ppt/slides/slide2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946A42C-BC54-4214-BE80-3102AAE5FE13}" type="slidenum">
              <a:rPr lang="en-US" sz="900"/>
              <a:pPr algn="r" eaLnBrk="0" hangingPunct="0">
                <a:lnSpc>
                  <a:spcPct val="85000"/>
                </a:lnSpc>
                <a:spcBef>
                  <a:spcPct val="20000"/>
                </a:spcBef>
              </a:pPr>
              <a:t>200</a:t>
            </a:fld>
            <a:endParaRPr lang="en-US" sz="900"/>
          </a:p>
        </p:txBody>
      </p:sp>
      <p:sp>
        <p:nvSpPr>
          <p:cNvPr id="11268" name="Rectangle 2"/>
          <p:cNvSpPr>
            <a:spLocks noGrp="1" noChangeArrowheads="1"/>
          </p:cNvSpPr>
          <p:nvPr>
            <p:ph type="title" idx="4294967295"/>
          </p:nvPr>
        </p:nvSpPr>
        <p:spPr>
          <a:xfrm>
            <a:off x="66675" y="90488"/>
            <a:ext cx="7451725" cy="860425"/>
          </a:xfrm>
        </p:spPr>
        <p:txBody>
          <a:bodyPr/>
          <a:lstStyle/>
          <a:p>
            <a:r>
              <a:rPr lang="en-US" sz="2600" smtClean="0"/>
              <a:t>Marsh: Total Limits Purchased, By Industry – Cyber Liability, Revenue $1 Billion+</a:t>
            </a:r>
          </a:p>
        </p:txBody>
      </p:sp>
      <p:sp>
        <p:nvSpPr>
          <p:cNvPr id="11269" name="Rectangle 4"/>
          <p:cNvSpPr>
            <a:spLocks noChangeArrowheads="1"/>
          </p:cNvSpPr>
          <p:nvPr/>
        </p:nvSpPr>
        <p:spPr bwMode="auto">
          <a:xfrm>
            <a:off x="-47624" y="6266629"/>
            <a:ext cx="8900680" cy="426271"/>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i="1" dirty="0" smtClean="0"/>
              <a:t>Benchmarking Trends: As Cyber Concerns Broaden, Insurance Purchases Rise</a:t>
            </a:r>
            <a:r>
              <a:rPr lang="en-US" sz="1100" dirty="0" smtClean="0"/>
              <a:t>, Marsh Risk Management Research Briefing, March 2015</a:t>
            </a:r>
            <a:endParaRPr lang="en-US" sz="1100" dirty="0"/>
          </a:p>
        </p:txBody>
      </p:sp>
      <p:graphicFrame>
        <p:nvGraphicFramePr>
          <p:cNvPr id="11266" name="Object 2"/>
          <p:cNvGraphicFramePr>
            <a:graphicFrameLocks/>
          </p:cNvGraphicFramePr>
          <p:nvPr>
            <p:extLst/>
          </p:nvPr>
        </p:nvGraphicFramePr>
        <p:xfrm>
          <a:off x="185103" y="1883541"/>
          <a:ext cx="8610600" cy="3987800"/>
        </p:xfrm>
        <a:graphic>
          <a:graphicData uri="http://schemas.openxmlformats.org/presentationml/2006/ole">
            <mc:AlternateContent xmlns:mc="http://schemas.openxmlformats.org/markup-compatibility/2006">
              <mc:Choice xmlns:v="urn:schemas-microsoft-com:vml" Requires="v">
                <p:oleObj spid="_x0000_s28393595" name="Chart" r:id="rId4" imgW="8982134" imgH="4143479" progId="MSGraph.Chart.8">
                  <p:embed followColorScheme="full"/>
                </p:oleObj>
              </mc:Choice>
              <mc:Fallback>
                <p:oleObj name="Chart" r:id="rId4" imgW="8982134" imgH="4143479" progId="MSGraph.Chart.8">
                  <p:embed followColorScheme="full"/>
                  <p:pic>
                    <p:nvPicPr>
                      <p:cNvPr id="0" name=""/>
                      <p:cNvPicPr>
                        <a:picLocks noChangeArrowheads="1"/>
                      </p:cNvPicPr>
                      <p:nvPr/>
                    </p:nvPicPr>
                    <p:blipFill>
                      <a:blip r:embed="rId5"/>
                      <a:srcRect/>
                      <a:stretch>
                        <a:fillRect/>
                      </a:stretch>
                    </p:blipFill>
                    <p:spPr bwMode="auto">
                      <a:xfrm>
                        <a:off x="185103" y="1883541"/>
                        <a:ext cx="8610600" cy="398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4980" name="Rectangle 4"/>
          <p:cNvSpPr>
            <a:spLocks noChangeArrowheads="1"/>
          </p:cNvSpPr>
          <p:nvPr/>
        </p:nvSpPr>
        <p:spPr bwMode="blackWhite">
          <a:xfrm>
            <a:off x="584200" y="1168400"/>
            <a:ext cx="7772400" cy="5969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a:solidFill>
                  <a:srgbClr val="FFFFFF"/>
                </a:solidFill>
              </a:rPr>
              <a:t>Among larger companies, average cyber insurance limits </a:t>
            </a:r>
            <a:r>
              <a:rPr lang="en-US" sz="1600" b="1" dirty="0" smtClean="0">
                <a:solidFill>
                  <a:srgbClr val="FFFFFF"/>
                </a:solidFill>
              </a:rPr>
              <a:t>purchased increased by 22 percent to $34.1 million in 2014, from $27.8 million in 2013.</a:t>
            </a:r>
            <a:endParaRPr lang="en-US" sz="1600" b="1" dirty="0">
              <a:solidFill>
                <a:srgbClr val="FFFFFF"/>
              </a:solidFill>
            </a:endParaRPr>
          </a:p>
        </p:txBody>
      </p:sp>
      <p:sp>
        <p:nvSpPr>
          <p:cNvPr id="11271" name="Rectangle 7"/>
          <p:cNvSpPr>
            <a:spLocks noChangeArrowheads="1"/>
          </p:cNvSpPr>
          <p:nvPr/>
        </p:nvSpPr>
        <p:spPr bwMode="black">
          <a:xfrm>
            <a:off x="195263" y="19399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Millions)</a:t>
            </a:r>
          </a:p>
        </p:txBody>
      </p:sp>
    </p:spTree>
    <p:extLst>
      <p:ext uri="{BB962C8B-B14F-4D97-AF65-F5344CB8AC3E}">
        <p14:creationId xmlns:p14="http://schemas.microsoft.com/office/powerpoint/2010/main" val="272281470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20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2291" name="Rectangle 110"/>
          <p:cNvSpPr>
            <a:spLocks noGrp="1" noChangeArrowheads="1"/>
          </p:cNvSpPr>
          <p:nvPr>
            <p:ph type="sldNum" sz="quarter" idx="12"/>
          </p:nvPr>
        </p:nvSpPr>
        <p:spPr>
          <a:noFill/>
        </p:spPr>
        <p:txBody>
          <a:bodyPr/>
          <a:lstStyle/>
          <a:p>
            <a:fld id="{F3BECAE8-C525-4DBA-B47C-7F1B540839C9}" type="slidenum">
              <a:rPr lang="en-US" smtClean="0"/>
              <a:pPr/>
              <a:t>201</a:t>
            </a:fld>
            <a:endParaRPr lang="en-US" smtClean="0"/>
          </a:p>
        </p:txBody>
      </p:sp>
      <p:sp>
        <p:nvSpPr>
          <p:cNvPr id="12292" name="Rectangle 2"/>
          <p:cNvSpPr>
            <a:spLocks noGrp="1" noChangeArrowheads="1"/>
          </p:cNvSpPr>
          <p:nvPr>
            <p:ph type="title"/>
          </p:nvPr>
        </p:nvSpPr>
        <p:spPr/>
        <p:txBody>
          <a:bodyPr/>
          <a:lstStyle/>
          <a:p>
            <a:r>
              <a:rPr lang="en-US" smtClean="0"/>
              <a:t>Cyber Liability: Historical Rate (price per million) Changes</a:t>
            </a:r>
          </a:p>
        </p:txBody>
      </p:sp>
      <p:graphicFrame>
        <p:nvGraphicFramePr>
          <p:cNvPr id="6924291" name="Object 3"/>
          <p:cNvGraphicFramePr>
            <a:graphicFrameLocks noGrp="1"/>
          </p:cNvGraphicFramePr>
          <p:nvPr>
            <p:ph type="chart" idx="4294967295"/>
            <p:extLst/>
          </p:nvPr>
        </p:nvGraphicFramePr>
        <p:xfrm>
          <a:off x="260350" y="1549400"/>
          <a:ext cx="8507413" cy="3911600"/>
        </p:xfrm>
        <a:graphic>
          <a:graphicData uri="http://schemas.openxmlformats.org/presentationml/2006/ole">
            <mc:AlternateContent xmlns:mc="http://schemas.openxmlformats.org/markup-compatibility/2006">
              <mc:Choice xmlns:v="urn:schemas-microsoft-com:vml" Requires="v">
                <p:oleObj spid="_x0000_s28394619" name="Chart" r:id="rId4" imgW="8534400" imgH="3924439" progId="MSGraph.Chart.8">
                  <p:embed followColorScheme="full"/>
                </p:oleObj>
              </mc:Choice>
              <mc:Fallback>
                <p:oleObj name="Chart" r:id="rId4" imgW="8534400" imgH="3924439" progId="MSGraph.Chart.8">
                  <p:embed followColorScheme="full"/>
                  <p:pic>
                    <p:nvPicPr>
                      <p:cNvPr id="0" name=""/>
                      <p:cNvPicPr>
                        <a:picLocks noChangeArrowheads="1"/>
                      </p:cNvPicPr>
                      <p:nvPr/>
                    </p:nvPicPr>
                    <p:blipFill>
                      <a:blip r:embed="rId5"/>
                      <a:srcRect/>
                      <a:stretch>
                        <a:fillRect/>
                      </a:stretch>
                    </p:blipFill>
                    <p:spPr bwMode="gray">
                      <a:xfrm>
                        <a:off x="260350" y="1549400"/>
                        <a:ext cx="8507413" cy="3911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73797" name="AutoShape 5"/>
          <p:cNvSpPr>
            <a:spLocks noChangeArrowheads="1"/>
          </p:cNvSpPr>
          <p:nvPr/>
        </p:nvSpPr>
        <p:spPr bwMode="blackWhite">
          <a:xfrm>
            <a:off x="3075709" y="3881728"/>
            <a:ext cx="5015347" cy="842672"/>
          </a:xfrm>
          <a:prstGeom prst="wedgeRectCallout">
            <a:avLst>
              <a:gd name="adj1" fmla="val 37503"/>
              <a:gd name="adj2" fmla="val -9770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Cyber insurance premiums were generally volatile in 2014 due to increased frequency and severity of losses. Average rate increases at renewal for both primary layers and total programs were lower in Q4 2014 than in Q1.</a:t>
            </a:r>
            <a:endParaRPr lang="en-US" sz="1400" b="1" dirty="0">
              <a:solidFill>
                <a:schemeClr val="bg1"/>
              </a:solidFill>
            </a:endParaRPr>
          </a:p>
        </p:txBody>
      </p:sp>
      <p:sp>
        <p:nvSpPr>
          <p:cNvPr id="12294" name="Rectangle 5"/>
          <p:cNvSpPr>
            <a:spLocks noChangeArrowheads="1"/>
          </p:cNvSpPr>
          <p:nvPr/>
        </p:nvSpPr>
        <p:spPr bwMode="auto">
          <a:xfrm>
            <a:off x="-1" y="6431729"/>
            <a:ext cx="8811491"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i="1" dirty="0" smtClean="0"/>
              <a:t>Benchmarking Trends: As Cyber Concerns Broaden, Insurance Purchases Rise</a:t>
            </a:r>
            <a:r>
              <a:rPr lang="en-US" sz="1100" dirty="0" smtClean="0"/>
              <a:t>, Marsh Risk Management Research Briefing, March 2015</a:t>
            </a:r>
            <a:endParaRPr lang="en-US" sz="1100" dirty="0"/>
          </a:p>
        </p:txBody>
      </p:sp>
    </p:spTree>
    <p:extLst>
      <p:ext uri="{BB962C8B-B14F-4D97-AF65-F5344CB8AC3E}">
        <p14:creationId xmlns:p14="http://schemas.microsoft.com/office/powerpoint/2010/main" val="174057610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700"/>
                                  </p:stCondLst>
                                  <p:childTnLst>
                                    <p:set>
                                      <p:cBhvr>
                                        <p:cTn id="6" dur="1" fill="hold">
                                          <p:stCondLst>
                                            <p:cond delay="0"/>
                                          </p:stCondLst>
                                        </p:cTn>
                                        <p:tgtEl>
                                          <p:spTgt spid="7073797"/>
                                        </p:tgtEl>
                                        <p:attrNameLst>
                                          <p:attrName>style.visibility</p:attrName>
                                        </p:attrNameLst>
                                      </p:cBhvr>
                                      <p:to>
                                        <p:strVal val="visible"/>
                                      </p:to>
                                    </p:set>
                                    <p:animEffect transition="in" filter="wipe(up)">
                                      <p:cBhvr>
                                        <p:cTn id="7" dur="500"/>
                                        <p:tgtEl>
                                          <p:spTgt spid="7073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3797" grpId="0" animBg="1"/>
    </p:bldLst>
  </p:timing>
</p:sld>
</file>

<file path=ppt/slides/slide2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22" name="Rectangle 3"/>
          <p:cNvSpPr>
            <a:spLocks noChangeArrowheads="1"/>
          </p:cNvSpPr>
          <p:nvPr/>
        </p:nvSpPr>
        <p:spPr bwMode="auto">
          <a:xfrm>
            <a:off x="0" y="6556378"/>
            <a:ext cx="9144000" cy="301625"/>
          </a:xfrm>
          <a:prstGeom prst="rect">
            <a:avLst/>
          </a:prstGeom>
          <a:solidFill>
            <a:srgbClr val="225A7A"/>
          </a:solidFill>
          <a:ln w="9525">
            <a:noFill/>
            <a:miter lim="800000"/>
            <a:headEnd/>
            <a:tailEnd/>
          </a:ln>
        </p:spPr>
        <p:txBody>
          <a:bodyPr wrap="none" anchor="ctr"/>
          <a:lstStyle/>
          <a:p>
            <a:endParaRPr lang="en-US"/>
          </a:p>
        </p:txBody>
      </p:sp>
      <p:sp>
        <p:nvSpPr>
          <p:cNvPr id="133123" name="Rectangle 4"/>
          <p:cNvSpPr>
            <a:spLocks noChangeArrowheads="1"/>
          </p:cNvSpPr>
          <p:nvPr/>
        </p:nvSpPr>
        <p:spPr bwMode="auto">
          <a:xfrm>
            <a:off x="8601078" y="6656391"/>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2F20732-A4D4-4BEA-B6BE-959695E8D56F}" type="slidenum">
              <a:rPr lang="en-US" sz="900">
                <a:solidFill>
                  <a:schemeClr val="bg1"/>
                </a:solidFill>
              </a:rPr>
              <a:pPr algn="r" eaLnBrk="0" hangingPunct="0">
                <a:lnSpc>
                  <a:spcPct val="85000"/>
                </a:lnSpc>
                <a:spcBef>
                  <a:spcPct val="20000"/>
                </a:spcBef>
              </a:pPr>
              <a:t>202</a:t>
            </a:fld>
            <a:endParaRPr lang="en-US" sz="900">
              <a:solidFill>
                <a:schemeClr val="bg1"/>
              </a:solidFill>
            </a:endParaRPr>
          </a:p>
        </p:txBody>
      </p:sp>
      <p:pic>
        <p:nvPicPr>
          <p:cNvPr id="133124" name="Picture 5"/>
          <p:cNvPicPr>
            <a:picLocks noChangeAspect="1" noChangeArrowheads="1"/>
          </p:cNvPicPr>
          <p:nvPr/>
        </p:nvPicPr>
        <p:blipFill>
          <a:blip r:embed="rId3" cstate="print"/>
          <a:srcRect/>
          <a:stretch>
            <a:fillRect/>
          </a:stretch>
        </p:blipFill>
        <p:spPr bwMode="auto">
          <a:xfrm>
            <a:off x="3051177"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7" y="2125661"/>
            <a:ext cx="7981951"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297">
              <a:lnSpc>
                <a:spcPct val="95000"/>
              </a:lnSpc>
              <a:spcBef>
                <a:spcPct val="25000"/>
              </a:spcBef>
            </a:pPr>
            <a:r>
              <a:rPr lang="en-US" sz="4200" b="1" dirty="0" smtClean="0">
                <a:solidFill>
                  <a:schemeClr val="bg1"/>
                </a:solidFill>
              </a:rPr>
              <a:t>INDUSTRY </a:t>
            </a:r>
            <a:r>
              <a:rPr lang="en-US" sz="4200" b="1" dirty="0">
                <a:solidFill>
                  <a:schemeClr val="bg1"/>
                </a:solidFill>
              </a:rPr>
              <a:t>DISRUPTORS</a:t>
            </a:r>
          </a:p>
        </p:txBody>
      </p:sp>
      <p:sp>
        <p:nvSpPr>
          <p:cNvPr id="2152456" name="Rectangle 8"/>
          <p:cNvSpPr>
            <a:spLocks noChangeArrowheads="1"/>
          </p:cNvSpPr>
          <p:nvPr/>
        </p:nvSpPr>
        <p:spPr bwMode="auto">
          <a:xfrm>
            <a:off x="1301546" y="3629792"/>
            <a:ext cx="6784259" cy="2462213"/>
          </a:xfrm>
          <a:prstGeom prst="rect">
            <a:avLst/>
          </a:prstGeom>
          <a:noFill/>
          <a:ln w="9525" algn="ctr">
            <a:noFill/>
            <a:miter lim="800000"/>
            <a:headEnd/>
            <a:tailEnd/>
          </a:ln>
        </p:spPr>
        <p:txBody>
          <a:bodyPr wrap="square" lIns="45720" rIns="45720">
            <a:spAutoFit/>
          </a:bodyPr>
          <a:lstStyle/>
          <a:p>
            <a:pPr marL="292093" indent="-292093" algn="ctr" eaLnBrk="0" hangingPunct="0">
              <a:lnSpc>
                <a:spcPct val="90000"/>
              </a:lnSpc>
              <a:spcBef>
                <a:spcPct val="25000"/>
              </a:spcBef>
              <a:buClr>
                <a:schemeClr val="accent2"/>
              </a:buClr>
            </a:pPr>
            <a:r>
              <a:rPr lang="en-US" sz="4000" b="1" dirty="0">
                <a:solidFill>
                  <a:srgbClr val="225A7A"/>
                </a:solidFill>
              </a:rPr>
              <a:t>Technology, Society and the Economy Are All Changing at a Rapid Pace</a:t>
            </a:r>
          </a:p>
          <a:p>
            <a:pPr marL="292093" indent="-292093" algn="ctr" eaLnBrk="0" hangingPunct="0">
              <a:lnSpc>
                <a:spcPct val="90000"/>
              </a:lnSpc>
              <a:spcBef>
                <a:spcPct val="25000"/>
              </a:spcBef>
              <a:buClr>
                <a:schemeClr val="accent2"/>
              </a:buClr>
            </a:pPr>
            <a:r>
              <a:rPr lang="en-US" sz="4000" b="1" i="1" dirty="0">
                <a:solidFill>
                  <a:srgbClr val="FF0000"/>
                </a:solidFill>
              </a:rPr>
              <a:t>Thoughts on the Future</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202</a:t>
            </a:fld>
            <a:endParaRPr lang="en-US"/>
          </a:p>
        </p:txBody>
      </p:sp>
    </p:spTree>
    <p:extLst>
      <p:ext uri="{BB962C8B-B14F-4D97-AF65-F5344CB8AC3E}">
        <p14:creationId xmlns:p14="http://schemas.microsoft.com/office/powerpoint/2010/main" val="2756222822"/>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203.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96258" name="Rectangle 3"/>
          <p:cNvSpPr>
            <a:spLocks noChangeArrowheads="1"/>
          </p:cNvSpPr>
          <p:nvPr/>
        </p:nvSpPr>
        <p:spPr bwMode="auto">
          <a:xfrm>
            <a:off x="0" y="6556378"/>
            <a:ext cx="9144000" cy="301625"/>
          </a:xfrm>
          <a:prstGeom prst="rect">
            <a:avLst/>
          </a:prstGeom>
          <a:solidFill>
            <a:srgbClr val="225A7A"/>
          </a:solidFill>
          <a:ln w="9525">
            <a:noFill/>
            <a:miter lim="800000"/>
            <a:headEnd/>
            <a:tailEnd/>
          </a:ln>
        </p:spPr>
        <p:txBody>
          <a:bodyPr wrap="none" anchor="ctr"/>
          <a:lstStyle/>
          <a:p>
            <a:endParaRPr lang="en-US"/>
          </a:p>
        </p:txBody>
      </p:sp>
      <p:sp>
        <p:nvSpPr>
          <p:cNvPr id="96259" name="Rectangle 4"/>
          <p:cNvSpPr>
            <a:spLocks noChangeArrowheads="1"/>
          </p:cNvSpPr>
          <p:nvPr/>
        </p:nvSpPr>
        <p:spPr bwMode="auto">
          <a:xfrm>
            <a:off x="8601078" y="6656391"/>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B4FC32C-87B1-44C7-8DC7-77CCE9CCF57C}" type="slidenum">
              <a:rPr lang="en-US" sz="900">
                <a:solidFill>
                  <a:schemeClr val="bg1"/>
                </a:solidFill>
              </a:rPr>
              <a:pPr algn="r" eaLnBrk="0" hangingPunct="0">
                <a:lnSpc>
                  <a:spcPct val="85000"/>
                </a:lnSpc>
                <a:spcBef>
                  <a:spcPct val="20000"/>
                </a:spcBef>
              </a:pPr>
              <a:t>203</a:t>
            </a:fld>
            <a:endParaRPr lang="en-US" sz="900">
              <a:solidFill>
                <a:schemeClr val="bg1"/>
              </a:solidFill>
            </a:endParaRPr>
          </a:p>
        </p:txBody>
      </p:sp>
      <p:pic>
        <p:nvPicPr>
          <p:cNvPr id="96260" name="Picture 5"/>
          <p:cNvPicPr>
            <a:picLocks noChangeAspect="1" noChangeArrowheads="1"/>
          </p:cNvPicPr>
          <p:nvPr/>
        </p:nvPicPr>
        <p:blipFill>
          <a:blip r:embed="rId3" cstate="print"/>
          <a:srcRect/>
          <a:stretch>
            <a:fillRect/>
          </a:stretch>
        </p:blipFill>
        <p:spPr bwMode="auto">
          <a:xfrm>
            <a:off x="3051177" y="838200"/>
            <a:ext cx="3032125" cy="838200"/>
          </a:xfrm>
          <a:prstGeom prst="rect">
            <a:avLst/>
          </a:prstGeom>
          <a:noFill/>
          <a:ln w="9525">
            <a:noFill/>
            <a:miter lim="800000"/>
            <a:headEnd/>
            <a:tailEnd/>
          </a:ln>
        </p:spPr>
      </p:pic>
      <p:sp>
        <p:nvSpPr>
          <p:cNvPr id="1924102" name="Rectangle 6"/>
          <p:cNvSpPr>
            <a:spLocks noChangeArrowheads="1"/>
          </p:cNvSpPr>
          <p:nvPr/>
        </p:nvSpPr>
        <p:spPr bwMode="blackWhite">
          <a:xfrm>
            <a:off x="474691" y="2034578"/>
            <a:ext cx="8239125" cy="223161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297">
              <a:lnSpc>
                <a:spcPct val="95000"/>
              </a:lnSpc>
              <a:spcBef>
                <a:spcPct val="25000"/>
              </a:spcBef>
            </a:pPr>
            <a:r>
              <a:rPr lang="en-US" sz="4800" b="1" dirty="0" smtClean="0">
                <a:solidFill>
                  <a:srgbClr val="FFFFFF"/>
                </a:solidFill>
              </a:rPr>
              <a:t>Technology and Insurance</a:t>
            </a:r>
            <a:endParaRPr lang="en-US" sz="4800" b="1" dirty="0">
              <a:solidFill>
                <a:srgbClr val="FFFFFF"/>
              </a:solidFill>
            </a:endParaRP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79649112-2361-4913-9798-B6AEBB59A8D4}" type="slidenum">
              <a:rPr lang="en-US" smtClean="0"/>
              <a:pPr>
                <a:defRPr/>
              </a:pPr>
              <a:t>203</a:t>
            </a:fld>
            <a:endParaRPr lang="en-US"/>
          </a:p>
        </p:txBody>
      </p:sp>
      <p:sp>
        <p:nvSpPr>
          <p:cNvPr id="10" name="Rectangle 8"/>
          <p:cNvSpPr>
            <a:spLocks noChangeArrowheads="1"/>
          </p:cNvSpPr>
          <p:nvPr/>
        </p:nvSpPr>
        <p:spPr bwMode="auto">
          <a:xfrm>
            <a:off x="444395" y="4476733"/>
            <a:ext cx="8299719" cy="1588127"/>
          </a:xfrm>
          <a:prstGeom prst="rect">
            <a:avLst/>
          </a:prstGeom>
          <a:noFill/>
          <a:ln w="9525" algn="ctr">
            <a:noFill/>
            <a:miter lim="800000"/>
            <a:headEnd/>
            <a:tailEnd/>
          </a:ln>
        </p:spPr>
        <p:txBody>
          <a:bodyPr wrap="square" lIns="45720" rIns="45720">
            <a:spAutoFit/>
          </a:bodyPr>
          <a:lstStyle/>
          <a:p>
            <a:pPr marL="292093" indent="-292093" algn="ctr" eaLnBrk="0" hangingPunct="0">
              <a:lnSpc>
                <a:spcPct val="90000"/>
              </a:lnSpc>
              <a:spcBef>
                <a:spcPct val="25000"/>
              </a:spcBef>
              <a:buClr>
                <a:srgbClr val="FF6801"/>
              </a:buClr>
            </a:pPr>
            <a:r>
              <a:rPr lang="en-US" sz="3600" b="1" dirty="0">
                <a:solidFill>
                  <a:srgbClr val="225A7A"/>
                </a:solidFill>
              </a:rPr>
              <a:t>Rapid Technological Innovations </a:t>
            </a:r>
            <a:r>
              <a:rPr lang="en-US" sz="3600" b="1" dirty="0" smtClean="0">
                <a:solidFill>
                  <a:srgbClr val="225A7A"/>
                </a:solidFill>
              </a:rPr>
              <a:t>Are Impacting Many Segments of the P/C Insurance Industry</a:t>
            </a:r>
            <a:endParaRPr lang="en-US" sz="3600" b="1" dirty="0">
              <a:solidFill>
                <a:srgbClr val="225A7A"/>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191250" y="100014"/>
            <a:ext cx="2857500" cy="1724025"/>
          </a:xfrm>
          <a:prstGeom prst="rect">
            <a:avLst/>
          </a:prstGeom>
        </p:spPr>
      </p:pic>
    </p:spTree>
    <p:extLst>
      <p:ext uri="{BB962C8B-B14F-4D97-AF65-F5344CB8AC3E}">
        <p14:creationId xmlns:p14="http://schemas.microsoft.com/office/powerpoint/2010/main" val="3666290405"/>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20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dirty="0" smtClean="0"/>
              <a:t>12/01/09 - 9pm</a:t>
            </a:r>
          </a:p>
        </p:txBody>
      </p:sp>
      <p:sp>
        <p:nvSpPr>
          <p:cNvPr id="82947" name="Rectangle 106"/>
          <p:cNvSpPr>
            <a:spLocks noGrp="1" noChangeArrowheads="1"/>
          </p:cNvSpPr>
          <p:nvPr>
            <p:ph type="ftr" sz="quarter" idx="11"/>
          </p:nvPr>
        </p:nvSpPr>
        <p:spPr/>
        <p:txBody>
          <a:bodyPr/>
          <a:lstStyle/>
          <a:p>
            <a:pPr>
              <a:defRPr/>
            </a:pPr>
            <a:r>
              <a:rPr lang="en-US" dirty="0" smtClean="0"/>
              <a:t>eSlide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204</a:t>
            </a:fld>
            <a:endParaRPr lang="en-US" dirty="0" smtClean="0"/>
          </a:p>
        </p:txBody>
      </p:sp>
      <p:sp>
        <p:nvSpPr>
          <p:cNvPr id="82949" name="Rectangle 2"/>
          <p:cNvSpPr>
            <a:spLocks noGrp="1" noChangeArrowheads="1"/>
          </p:cNvSpPr>
          <p:nvPr>
            <p:ph type="title"/>
          </p:nvPr>
        </p:nvSpPr>
        <p:spPr>
          <a:xfrm>
            <a:off x="85724" y="81727"/>
            <a:ext cx="8156575" cy="860425"/>
          </a:xfrm>
        </p:spPr>
        <p:txBody>
          <a:bodyPr/>
          <a:lstStyle/>
          <a:p>
            <a:r>
              <a:rPr lang="en-US" sz="2700" dirty="0" smtClean="0"/>
              <a:t>Media is Obsessed with Driverless Vehicles: Often Predicting the Demise of Auto Insurance</a:t>
            </a:r>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0513" y="1219102"/>
            <a:ext cx="4560095" cy="5104773"/>
          </a:xfrm>
          <a:prstGeom prst="rect">
            <a:avLst/>
          </a:prstGeom>
        </p:spPr>
      </p:pic>
      <p:sp>
        <p:nvSpPr>
          <p:cNvPr id="7" name="AutoShape 14"/>
          <p:cNvSpPr>
            <a:spLocks noChangeArrowheads="1"/>
          </p:cNvSpPr>
          <p:nvPr/>
        </p:nvSpPr>
        <p:spPr bwMode="blackWhite">
          <a:xfrm>
            <a:off x="5469067" y="1219102"/>
            <a:ext cx="3132008" cy="1278593"/>
          </a:xfrm>
          <a:prstGeom prst="wedgeRectCallout">
            <a:avLst>
              <a:gd name="adj1" fmla="val -86566"/>
              <a:gd name="adj2" fmla="val 45071"/>
            </a:avLst>
          </a:prstGeom>
          <a:gradFill rotWithShape="1">
            <a:gsLst>
              <a:gs pos="0">
                <a:schemeClr val="accent1">
                  <a:alpha val="50000"/>
                </a:schemeClr>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latin typeface="Arial "/>
              </a:rPr>
              <a:t>By </a:t>
            </a:r>
            <a:r>
              <a:rPr lang="en-US" b="1" dirty="0">
                <a:solidFill>
                  <a:schemeClr val="bg1"/>
                </a:solidFill>
                <a:latin typeface="Arial "/>
              </a:rPr>
              <a:t>2035, it is estimated that 25% of new vehicle sales could be fully autonomous models</a:t>
            </a:r>
          </a:p>
        </p:txBody>
      </p:sp>
      <p:sp>
        <p:nvSpPr>
          <p:cNvPr id="8" name="Text Box 5"/>
          <p:cNvSpPr txBox="1">
            <a:spLocks noChangeArrowheads="1"/>
          </p:cNvSpPr>
          <p:nvPr/>
        </p:nvSpPr>
        <p:spPr bwMode="auto">
          <a:xfrm>
            <a:off x="0" y="6515100"/>
            <a:ext cx="8242300" cy="261938"/>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100" dirty="0"/>
              <a:t>Source: </a:t>
            </a:r>
            <a:r>
              <a:rPr lang="en-US" sz="1100" dirty="0" smtClean="0"/>
              <a:t>Boston Consulting Group.</a:t>
            </a:r>
            <a:endParaRPr lang="en-US" sz="1100" dirty="0"/>
          </a:p>
        </p:txBody>
      </p:sp>
      <p:sp>
        <p:nvSpPr>
          <p:cNvPr id="9" name="Rectangle 3"/>
          <p:cNvSpPr txBox="1">
            <a:spLocks noChangeArrowheads="1"/>
          </p:cNvSpPr>
          <p:nvPr/>
        </p:nvSpPr>
        <p:spPr bwMode="auto">
          <a:xfrm>
            <a:off x="5241701" y="2681845"/>
            <a:ext cx="3807049" cy="3684719"/>
          </a:xfrm>
          <a:prstGeom prst="rect">
            <a:avLst/>
          </a:prstGeom>
          <a:noFill/>
          <a:ln w="57150" algn="ctr">
            <a:solidFill>
              <a:srgbClr val="C00000"/>
            </a:solidFill>
            <a:miter lim="800000"/>
            <a:headEnd/>
            <a:tailEnd/>
          </a:ln>
        </p:spPr>
        <p:txBody>
          <a:bodyPr vert="horz" wrap="square" lIns="45720" tIns="45720" rIns="45720" bIns="45720" numCol="1" anchor="t" anchorCtr="0" compatLnSpc="1">
            <a:prstTxWarp prst="textNoShape">
              <a:avLst/>
            </a:prstTxWarp>
          </a:bodyPr>
          <a:lst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a:lstStyle>
          <a:p>
            <a:pPr marL="0" indent="0" algn="ctr">
              <a:lnSpc>
                <a:spcPts val="2400"/>
              </a:lnSpc>
              <a:spcBef>
                <a:spcPct val="50000"/>
              </a:spcBef>
              <a:buNone/>
            </a:pPr>
            <a:r>
              <a:rPr lang="en-US" sz="2100" b="1" u="sng" kern="0" dirty="0" smtClean="0"/>
              <a:t>Questions</a:t>
            </a:r>
          </a:p>
          <a:p>
            <a:pPr>
              <a:lnSpc>
                <a:spcPts val="2400"/>
              </a:lnSpc>
              <a:spcBef>
                <a:spcPct val="50000"/>
              </a:spcBef>
            </a:pPr>
            <a:r>
              <a:rPr lang="en-US" sz="2100" b="1" kern="0" dirty="0" smtClean="0"/>
              <a:t>Are auto insurers monitoring these trends?</a:t>
            </a:r>
          </a:p>
          <a:p>
            <a:pPr>
              <a:lnSpc>
                <a:spcPts val="2400"/>
              </a:lnSpc>
              <a:spcBef>
                <a:spcPct val="50000"/>
              </a:spcBef>
            </a:pPr>
            <a:r>
              <a:rPr lang="en-US" sz="2100" b="1" kern="0" dirty="0" smtClean="0"/>
              <a:t>How are they reacting?</a:t>
            </a:r>
          </a:p>
          <a:p>
            <a:pPr>
              <a:lnSpc>
                <a:spcPts val="2400"/>
              </a:lnSpc>
              <a:spcBef>
                <a:spcPct val="50000"/>
              </a:spcBef>
            </a:pPr>
            <a:r>
              <a:rPr lang="en-US" sz="2100" b="1" kern="0" dirty="0" smtClean="0"/>
              <a:t>Will Google take over the industry? </a:t>
            </a:r>
          </a:p>
          <a:p>
            <a:pPr>
              <a:lnSpc>
                <a:spcPts val="2400"/>
              </a:lnSpc>
              <a:spcBef>
                <a:spcPct val="50000"/>
              </a:spcBef>
            </a:pPr>
            <a:r>
              <a:rPr lang="en-US" sz="2100" b="1" kern="0" dirty="0" smtClean="0"/>
              <a:t>Will the number of auto insurers shrink?</a:t>
            </a:r>
          </a:p>
          <a:p>
            <a:pPr>
              <a:lnSpc>
                <a:spcPts val="2400"/>
              </a:lnSpc>
              <a:spcBef>
                <a:spcPct val="50000"/>
              </a:spcBef>
            </a:pPr>
            <a:r>
              <a:rPr lang="en-US" sz="2100" b="1" kern="0" dirty="0" smtClean="0"/>
              <a:t>How will liability shift?</a:t>
            </a:r>
          </a:p>
        </p:txBody>
      </p:sp>
      <p:pic>
        <p:nvPicPr>
          <p:cNvPr id="10" name="Picture 9"/>
          <p:cNvPicPr>
            <a:picLocks noChangeAspect="1"/>
          </p:cNvPicPr>
          <p:nvPr/>
        </p:nvPicPr>
        <p:blipFill>
          <a:blip r:embed="rId4"/>
          <a:stretch>
            <a:fillRect/>
          </a:stretch>
        </p:blipFill>
        <p:spPr>
          <a:xfrm>
            <a:off x="144927" y="3136123"/>
            <a:ext cx="5101295" cy="2776162"/>
          </a:xfrm>
          <a:prstGeom prst="rect">
            <a:avLst/>
          </a:prstGeom>
          <a:ln>
            <a:solidFill>
              <a:schemeClr val="tx1"/>
            </a:solidFill>
          </a:ln>
          <a:scene3d>
            <a:camera prst="perspectiveContrastingRightFacing"/>
            <a:lightRig rig="threePt" dir="t"/>
          </a:scene3d>
        </p:spPr>
      </p:pic>
    </p:spTree>
    <p:extLst>
      <p:ext uri="{BB962C8B-B14F-4D97-AF65-F5344CB8AC3E}">
        <p14:creationId xmlns:p14="http://schemas.microsoft.com/office/powerpoint/2010/main" val="41048732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left)">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wipe(left)">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wipe(left)">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wipe(left)">
                                      <p:cBhvr>
                                        <p:cTn id="27" dur="500"/>
                                        <p:tgtEl>
                                          <p:spTgt spid="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xEl>
                                              <p:pRg st="4" end="4"/>
                                            </p:txEl>
                                          </p:spTgt>
                                        </p:tgtEl>
                                        <p:attrNameLst>
                                          <p:attrName>style.visibility</p:attrName>
                                        </p:attrNameLst>
                                      </p:cBhvr>
                                      <p:to>
                                        <p:strVal val="visible"/>
                                      </p:to>
                                    </p:set>
                                    <p:animEffect transition="in" filter="wipe(left)">
                                      <p:cBhvr>
                                        <p:cTn id="32" dur="500"/>
                                        <p:tgtEl>
                                          <p:spTgt spid="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9">
                                            <p:txEl>
                                              <p:pRg st="5" end="5"/>
                                            </p:txEl>
                                          </p:spTgt>
                                        </p:tgtEl>
                                        <p:attrNameLst>
                                          <p:attrName>style.visibility</p:attrName>
                                        </p:attrNameLst>
                                      </p:cBhvr>
                                      <p:to>
                                        <p:strVal val="visible"/>
                                      </p:to>
                                    </p:set>
                                    <p:animEffect transition="in" filter="wipe(left)">
                                      <p:cBhvr>
                                        <p:cTn id="37" dur="500"/>
                                        <p:tgtEl>
                                          <p:spTgt spid="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autoUpdateAnimBg="0"/>
    </p:bldLst>
  </p:timing>
</p:sld>
</file>

<file path=ppt/slides/slide20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205</a:t>
            </a:fld>
            <a:endParaRPr lang="en-US" sz="900"/>
          </a:p>
        </p:txBody>
      </p:sp>
      <p:sp>
        <p:nvSpPr>
          <p:cNvPr id="65541" name="Rectangle 2"/>
          <p:cNvSpPr>
            <a:spLocks noGrp="1" noChangeArrowheads="1"/>
          </p:cNvSpPr>
          <p:nvPr>
            <p:ph type="title" idx="4294967295"/>
          </p:nvPr>
        </p:nvSpPr>
        <p:spPr>
          <a:xfrm>
            <a:off x="32981" y="129816"/>
            <a:ext cx="7950815" cy="860425"/>
          </a:xfrm>
        </p:spPr>
        <p:txBody>
          <a:bodyPr/>
          <a:lstStyle/>
          <a:p>
            <a:r>
              <a:rPr lang="en-US" dirty="0" smtClean="0"/>
              <a:t>On-Demand/Sharing/Peer-to-Peer Economy Impacts Many Lines of Insurance</a:t>
            </a:r>
          </a:p>
        </p:txBody>
      </p:sp>
      <p:sp>
        <p:nvSpPr>
          <p:cNvPr id="1922051" name="Rectangle 3"/>
          <p:cNvSpPr>
            <a:spLocks noGrp="1" noChangeArrowheads="1"/>
          </p:cNvSpPr>
          <p:nvPr>
            <p:ph type="body" idx="4294967295"/>
          </p:nvPr>
        </p:nvSpPr>
        <p:spPr>
          <a:xfrm>
            <a:off x="160802" y="1103313"/>
            <a:ext cx="5088425" cy="4652963"/>
          </a:xfrm>
        </p:spPr>
        <p:txBody>
          <a:bodyPr/>
          <a:lstStyle/>
          <a:p>
            <a:pPr>
              <a:lnSpc>
                <a:spcPts val="2400"/>
              </a:lnSpc>
              <a:spcBef>
                <a:spcPct val="50000"/>
              </a:spcBef>
            </a:pPr>
            <a:r>
              <a:rPr lang="en-US" sz="2100" b="1" dirty="0" smtClean="0"/>
              <a:t>The “On-Demand” Economy is or will impact many segments of the economy important to P/C insurers</a:t>
            </a:r>
          </a:p>
          <a:p>
            <a:pPr lvl="1">
              <a:lnSpc>
                <a:spcPts val="2400"/>
              </a:lnSpc>
            </a:pPr>
            <a:r>
              <a:rPr lang="en-US" sz="1900" b="1" dirty="0" smtClean="0"/>
              <a:t>Auto (personal and commercial)</a:t>
            </a:r>
          </a:p>
          <a:p>
            <a:pPr lvl="1">
              <a:lnSpc>
                <a:spcPts val="2400"/>
              </a:lnSpc>
            </a:pPr>
            <a:r>
              <a:rPr lang="en-US" sz="1900" b="1" dirty="0" smtClean="0"/>
              <a:t>Homeowners/Renters</a:t>
            </a:r>
          </a:p>
          <a:p>
            <a:pPr lvl="1">
              <a:lnSpc>
                <a:spcPts val="2400"/>
              </a:lnSpc>
            </a:pPr>
            <a:r>
              <a:rPr lang="en-US" sz="1900" b="1" dirty="0" smtClean="0"/>
              <a:t>Many Liability Coverages</a:t>
            </a:r>
          </a:p>
          <a:p>
            <a:pPr lvl="1">
              <a:lnSpc>
                <a:spcPts val="2400"/>
              </a:lnSpc>
            </a:pPr>
            <a:r>
              <a:rPr lang="en-US" sz="1900" b="1" dirty="0" smtClean="0"/>
              <a:t>Professional Liability</a:t>
            </a:r>
          </a:p>
          <a:p>
            <a:pPr lvl="1">
              <a:lnSpc>
                <a:spcPts val="2400"/>
              </a:lnSpc>
            </a:pPr>
            <a:r>
              <a:rPr lang="en-US" sz="2400" b="1" i="1" dirty="0">
                <a:solidFill>
                  <a:srgbClr val="FF0000"/>
                </a:solidFill>
              </a:rPr>
              <a:t>Workers </a:t>
            </a:r>
            <a:r>
              <a:rPr lang="en-US" sz="2400" b="1" i="1" dirty="0" smtClean="0">
                <a:solidFill>
                  <a:srgbClr val="FF0000"/>
                </a:solidFill>
              </a:rPr>
              <a:t>Comp</a:t>
            </a:r>
          </a:p>
          <a:p>
            <a:pPr>
              <a:lnSpc>
                <a:spcPts val="2400"/>
              </a:lnSpc>
              <a:spcBef>
                <a:spcPct val="50000"/>
              </a:spcBef>
            </a:pPr>
            <a:r>
              <a:rPr lang="en-US" sz="2100" b="1" dirty="0" smtClean="0"/>
              <a:t>Many unanswered insurance questions</a:t>
            </a:r>
          </a:p>
          <a:p>
            <a:pPr>
              <a:lnSpc>
                <a:spcPts val="2400"/>
              </a:lnSpc>
              <a:spcBef>
                <a:spcPct val="50000"/>
              </a:spcBef>
            </a:pPr>
            <a:r>
              <a:rPr lang="en-US" sz="2100" b="1" dirty="0" smtClean="0"/>
              <a:t>Insurance solutions are increasingly available to fill the many insurance gaps that arise</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112845" y="1202163"/>
            <a:ext cx="2962275" cy="1543050"/>
          </a:xfrm>
          <a:prstGeom prst="rect">
            <a:avLst/>
          </a:prstGeom>
        </p:spPr>
      </p:pic>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425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577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730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81847" y="2745213"/>
            <a:ext cx="2593273" cy="1886201"/>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314156" y="3905642"/>
            <a:ext cx="2825892" cy="2825892"/>
          </a:xfrm>
          <a:prstGeom prst="rect">
            <a:avLst/>
          </a:prstGeom>
        </p:spPr>
      </p:pic>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882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322562" y="5990431"/>
            <a:ext cx="3048000" cy="723900"/>
          </a:xfrm>
          <a:prstGeom prst="rect">
            <a:avLst/>
          </a:prstGeom>
        </p:spPr>
      </p:pic>
    </p:spTree>
    <p:extLst>
      <p:ext uri="{BB962C8B-B14F-4D97-AF65-F5344CB8AC3E}">
        <p14:creationId xmlns:p14="http://schemas.microsoft.com/office/powerpoint/2010/main" val="87099094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22051">
                                            <p:txEl>
                                              <p:pRg st="3" end="3"/>
                                            </p:txEl>
                                          </p:spTgt>
                                        </p:tgtEl>
                                        <p:attrNameLst>
                                          <p:attrName>style.visibility</p:attrName>
                                        </p:attrNameLst>
                                      </p:cBhvr>
                                      <p:to>
                                        <p:strVal val="visible"/>
                                      </p:to>
                                    </p:set>
                                    <p:animEffect transition="in" filter="wipe(left)">
                                      <p:cBhvr>
                                        <p:cTn id="16" dur="500"/>
                                        <p:tgtEl>
                                          <p:spTgt spid="1922051">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922051">
                                            <p:txEl>
                                              <p:pRg st="4" end="4"/>
                                            </p:txEl>
                                          </p:spTgt>
                                        </p:tgtEl>
                                        <p:attrNameLst>
                                          <p:attrName>style.visibility</p:attrName>
                                        </p:attrNameLst>
                                      </p:cBhvr>
                                      <p:to>
                                        <p:strVal val="visible"/>
                                      </p:to>
                                    </p:set>
                                    <p:animEffect transition="in" filter="wipe(left)">
                                      <p:cBhvr>
                                        <p:cTn id="19" dur="500"/>
                                        <p:tgtEl>
                                          <p:spTgt spid="1922051">
                                            <p:txEl>
                                              <p:pRg st="4" end="4"/>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922051">
                                            <p:txEl>
                                              <p:pRg st="5" end="5"/>
                                            </p:txEl>
                                          </p:spTgt>
                                        </p:tgtEl>
                                        <p:attrNameLst>
                                          <p:attrName>style.visibility</p:attrName>
                                        </p:attrNameLst>
                                      </p:cBhvr>
                                      <p:to>
                                        <p:strVal val="visible"/>
                                      </p:to>
                                    </p:set>
                                    <p:animEffect transition="in" filter="wipe(left)">
                                      <p:cBhvr>
                                        <p:cTn id="22" dur="500"/>
                                        <p:tgtEl>
                                          <p:spTgt spid="1922051">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22051">
                                            <p:txEl>
                                              <p:pRg st="6" end="6"/>
                                            </p:txEl>
                                          </p:spTgt>
                                        </p:tgtEl>
                                        <p:attrNameLst>
                                          <p:attrName>style.visibility</p:attrName>
                                        </p:attrNameLst>
                                      </p:cBhvr>
                                      <p:to>
                                        <p:strVal val="visible"/>
                                      </p:to>
                                    </p:set>
                                    <p:animEffect transition="in" filter="wipe(left)">
                                      <p:cBhvr>
                                        <p:cTn id="27" dur="500"/>
                                        <p:tgtEl>
                                          <p:spTgt spid="1922051">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22051">
                                            <p:txEl>
                                              <p:pRg st="7" end="7"/>
                                            </p:txEl>
                                          </p:spTgt>
                                        </p:tgtEl>
                                        <p:attrNameLst>
                                          <p:attrName>style.visibility</p:attrName>
                                        </p:attrNameLst>
                                      </p:cBhvr>
                                      <p:to>
                                        <p:strVal val="visible"/>
                                      </p:to>
                                    </p:set>
                                    <p:animEffect transition="in" filter="wipe(left)">
                                      <p:cBhvr>
                                        <p:cTn id="32" dur="500"/>
                                        <p:tgtEl>
                                          <p:spTgt spid="192205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20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22" name="Rectangle 105"/>
          <p:cNvSpPr>
            <a:spLocks noGrp="1" noChangeArrowheads="1"/>
          </p:cNvSpPr>
          <p:nvPr>
            <p:ph type="dt" sz="quarter" idx="10"/>
          </p:nvPr>
        </p:nvSpPr>
        <p:spPr>
          <a:noFill/>
        </p:spPr>
        <p:txBody>
          <a:bodyPr/>
          <a:lstStyle/>
          <a:p>
            <a:r>
              <a:rPr lang="en-US" smtClean="0"/>
              <a:t>12/01/09 - 9pm</a:t>
            </a:r>
          </a:p>
        </p:txBody>
      </p:sp>
      <p:sp>
        <p:nvSpPr>
          <p:cNvPr id="107523"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07524" name="Rectangle 110"/>
          <p:cNvSpPr>
            <a:spLocks noGrp="1" noChangeArrowheads="1"/>
          </p:cNvSpPr>
          <p:nvPr>
            <p:ph type="sldNum" sz="quarter" idx="12"/>
          </p:nvPr>
        </p:nvSpPr>
        <p:spPr>
          <a:noFill/>
        </p:spPr>
        <p:txBody>
          <a:bodyPr/>
          <a:lstStyle/>
          <a:p>
            <a:fld id="{A4C7BCE1-8634-4D87-B8C2-16540BBDFA5A}" type="slidenum">
              <a:rPr lang="en-US" smtClean="0"/>
              <a:pPr/>
              <a:t>206</a:t>
            </a:fld>
            <a:endParaRPr lang="en-US" smtClean="0"/>
          </a:p>
        </p:txBody>
      </p:sp>
      <p:sp>
        <p:nvSpPr>
          <p:cNvPr id="107525" name="Rectangle 2"/>
          <p:cNvSpPr>
            <a:spLocks noGrp="1" noChangeArrowheads="1"/>
          </p:cNvSpPr>
          <p:nvPr>
            <p:ph type="title"/>
          </p:nvPr>
        </p:nvSpPr>
        <p:spPr>
          <a:xfrm>
            <a:off x="85725" y="99359"/>
            <a:ext cx="7647371" cy="860425"/>
          </a:xfrm>
        </p:spPr>
        <p:txBody>
          <a:bodyPr/>
          <a:lstStyle/>
          <a:p>
            <a:r>
              <a:rPr lang="en-US" dirty="0" smtClean="0"/>
              <a:t>A Few Thoughts on the Future of Auto Insurance</a:t>
            </a:r>
          </a:p>
        </p:txBody>
      </p:sp>
      <p:sp>
        <p:nvSpPr>
          <p:cNvPr id="1922051" name="Rectangle 3"/>
          <p:cNvSpPr>
            <a:spLocks noGrp="1" noChangeArrowheads="1"/>
          </p:cNvSpPr>
          <p:nvPr>
            <p:ph type="body" idx="1"/>
          </p:nvPr>
        </p:nvSpPr>
        <p:spPr>
          <a:xfrm>
            <a:off x="195262" y="1090924"/>
            <a:ext cx="8629650" cy="4652963"/>
          </a:xfrm>
        </p:spPr>
        <p:txBody>
          <a:bodyPr/>
          <a:lstStyle/>
          <a:p>
            <a:pPr>
              <a:lnSpc>
                <a:spcPts val="2100"/>
              </a:lnSpc>
              <a:spcBef>
                <a:spcPct val="50000"/>
              </a:spcBef>
            </a:pPr>
            <a:r>
              <a:rPr lang="en-US" sz="2000" b="1" dirty="0" smtClean="0"/>
              <a:t>Global auto insurance premiums written total about $600B</a:t>
            </a:r>
          </a:p>
          <a:p>
            <a:pPr lvl="1">
              <a:lnSpc>
                <a:spcPts val="2100"/>
              </a:lnSpc>
            </a:pPr>
            <a:r>
              <a:rPr lang="en-US" sz="1800" b="1" dirty="0" smtClean="0"/>
              <a:t>~80% personal, 20% commercial</a:t>
            </a:r>
          </a:p>
          <a:p>
            <a:pPr lvl="1">
              <a:lnSpc>
                <a:spcPts val="2100"/>
              </a:lnSpc>
            </a:pPr>
            <a:r>
              <a:rPr lang="en-US" sz="1800" b="1" dirty="0" smtClean="0"/>
              <a:t>US accounts for more than 1/3 of this total (about $210B in 2014)</a:t>
            </a:r>
            <a:endParaRPr lang="en-US" sz="1600" b="1" dirty="0" smtClean="0"/>
          </a:p>
          <a:p>
            <a:pPr>
              <a:lnSpc>
                <a:spcPts val="2100"/>
              </a:lnSpc>
              <a:spcBef>
                <a:spcPct val="50000"/>
              </a:spcBef>
            </a:pPr>
            <a:r>
              <a:rPr lang="en-US" sz="2000" b="1" dirty="0" smtClean="0"/>
              <a:t>Innovations in automobile safety will, over time, reduced claim frequency but severities could still rise as repair costs escalate</a:t>
            </a:r>
          </a:p>
          <a:p>
            <a:pPr lvl="1">
              <a:lnSpc>
                <a:spcPts val="2100"/>
              </a:lnSpc>
            </a:pPr>
            <a:r>
              <a:rPr lang="en-US" sz="1800" b="1" dirty="0" smtClean="0"/>
              <a:t>Claim activity clearly not immune to economy</a:t>
            </a:r>
          </a:p>
          <a:p>
            <a:pPr>
              <a:lnSpc>
                <a:spcPts val="2100"/>
              </a:lnSpc>
              <a:spcBef>
                <a:spcPct val="50000"/>
              </a:spcBef>
            </a:pPr>
            <a:r>
              <a:rPr lang="en-US" sz="2000" b="1" dirty="0" smtClean="0"/>
              <a:t>Frequency declines could lead price declines, aiding profitability</a:t>
            </a:r>
          </a:p>
          <a:p>
            <a:pPr>
              <a:lnSpc>
                <a:spcPts val="2100"/>
              </a:lnSpc>
              <a:spcBef>
                <a:spcPct val="50000"/>
              </a:spcBef>
            </a:pPr>
            <a:r>
              <a:rPr lang="en-US" sz="2000" b="1" dirty="0" smtClean="0"/>
              <a:t>More cars, not fewer will be on highways in the US, world</a:t>
            </a:r>
          </a:p>
          <a:p>
            <a:pPr lvl="1">
              <a:lnSpc>
                <a:spcPts val="2100"/>
              </a:lnSpc>
            </a:pPr>
            <a:r>
              <a:rPr lang="en-US" sz="1800" b="1" dirty="0" smtClean="0"/>
              <a:t>Exposure (insured car years) grows even as frequency declines</a:t>
            </a:r>
          </a:p>
          <a:p>
            <a:pPr>
              <a:lnSpc>
                <a:spcPts val="2100"/>
              </a:lnSpc>
              <a:spcBef>
                <a:spcPct val="50000"/>
              </a:spcBef>
            </a:pPr>
            <a:r>
              <a:rPr lang="en-US" sz="2000" b="1" dirty="0" smtClean="0"/>
              <a:t>Timeline for large numbers of mass produced autonomous vehicles on American highways is wildly optimistic</a:t>
            </a:r>
          </a:p>
          <a:p>
            <a:pPr lvl="1">
              <a:lnSpc>
                <a:spcPts val="2100"/>
              </a:lnSpc>
            </a:pPr>
            <a:r>
              <a:rPr lang="en-US" sz="1600" b="1" dirty="0" smtClean="0"/>
              <a:t>Mid-2030s is more likely timeframe; Transition occurring through mid-</a:t>
            </a:r>
            <a:r>
              <a:rPr lang="en-US" sz="1600" b="1" dirty="0"/>
              <a:t>c</a:t>
            </a:r>
            <a:r>
              <a:rPr lang="en-US" sz="1600" b="1" dirty="0" smtClean="0"/>
              <a:t>entury</a:t>
            </a:r>
          </a:p>
          <a:p>
            <a:pPr lvl="1">
              <a:lnSpc>
                <a:spcPts val="2100"/>
              </a:lnSpc>
            </a:pPr>
            <a:r>
              <a:rPr lang="en-US" sz="1600" b="1" dirty="0" smtClean="0"/>
              <a:t>Tech media is enamored with anything involving Google, Apple</a:t>
            </a:r>
            <a:endParaRPr lang="en-US" sz="1800" dirty="0" smtClean="0"/>
          </a:p>
          <a:p>
            <a:pPr>
              <a:lnSpc>
                <a:spcPts val="2100"/>
              </a:lnSpc>
              <a:spcBef>
                <a:spcPct val="50000"/>
              </a:spcBef>
            </a:pPr>
            <a:r>
              <a:rPr lang="en-US" sz="2000" b="1" dirty="0" smtClean="0"/>
              <a:t>Auto insurance will be the largest, most important of all P/C lines for many years to come</a:t>
            </a:r>
          </a:p>
        </p:txBody>
      </p:sp>
    </p:spTree>
    <p:extLst>
      <p:ext uri="{BB962C8B-B14F-4D97-AF65-F5344CB8AC3E}">
        <p14:creationId xmlns:p14="http://schemas.microsoft.com/office/powerpoint/2010/main" val="405039814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922051">
                                            <p:txEl>
                                              <p:pRg st="3" end="3"/>
                                            </p:txEl>
                                          </p:spTgt>
                                        </p:tgtEl>
                                        <p:attrNameLst>
                                          <p:attrName>style.visibility</p:attrName>
                                        </p:attrNameLst>
                                      </p:cBhvr>
                                      <p:to>
                                        <p:strVal val="visible"/>
                                      </p:to>
                                    </p:set>
                                    <p:animEffect transition="in" filter="wipe(left)">
                                      <p:cBhvr>
                                        <p:cTn id="18" dur="500"/>
                                        <p:tgtEl>
                                          <p:spTgt spid="1922051">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922051">
                                            <p:txEl>
                                              <p:pRg st="4" end="4"/>
                                            </p:txEl>
                                          </p:spTgt>
                                        </p:tgtEl>
                                        <p:attrNameLst>
                                          <p:attrName>style.visibility</p:attrName>
                                        </p:attrNameLst>
                                      </p:cBhvr>
                                      <p:to>
                                        <p:strVal val="visible"/>
                                      </p:to>
                                    </p:set>
                                    <p:animEffect transition="in" filter="wipe(left)">
                                      <p:cBhvr>
                                        <p:cTn id="21" dur="500"/>
                                        <p:tgtEl>
                                          <p:spTgt spid="1922051">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922051">
                                            <p:txEl>
                                              <p:pRg st="5" end="5"/>
                                            </p:txEl>
                                          </p:spTgt>
                                        </p:tgtEl>
                                        <p:attrNameLst>
                                          <p:attrName>style.visibility</p:attrName>
                                        </p:attrNameLst>
                                      </p:cBhvr>
                                      <p:to>
                                        <p:strVal val="visible"/>
                                      </p:to>
                                    </p:set>
                                    <p:animEffect transition="in" filter="wipe(left)">
                                      <p:cBhvr>
                                        <p:cTn id="26" dur="500"/>
                                        <p:tgtEl>
                                          <p:spTgt spid="1922051">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922051">
                                            <p:txEl>
                                              <p:pRg st="6" end="6"/>
                                            </p:txEl>
                                          </p:spTgt>
                                        </p:tgtEl>
                                        <p:attrNameLst>
                                          <p:attrName>style.visibility</p:attrName>
                                        </p:attrNameLst>
                                      </p:cBhvr>
                                      <p:to>
                                        <p:strVal val="visible"/>
                                      </p:to>
                                    </p:set>
                                    <p:animEffect transition="in" filter="wipe(left)">
                                      <p:cBhvr>
                                        <p:cTn id="31" dur="500"/>
                                        <p:tgtEl>
                                          <p:spTgt spid="1922051">
                                            <p:txEl>
                                              <p:pRg st="6" end="6"/>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22051">
                                            <p:txEl>
                                              <p:pRg st="7" end="7"/>
                                            </p:txEl>
                                          </p:spTgt>
                                        </p:tgtEl>
                                        <p:attrNameLst>
                                          <p:attrName>style.visibility</p:attrName>
                                        </p:attrNameLst>
                                      </p:cBhvr>
                                      <p:to>
                                        <p:strVal val="visible"/>
                                      </p:to>
                                    </p:set>
                                    <p:animEffect transition="in" filter="wipe(left)">
                                      <p:cBhvr>
                                        <p:cTn id="34" dur="500"/>
                                        <p:tgtEl>
                                          <p:spTgt spid="1922051">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922051">
                                            <p:txEl>
                                              <p:pRg st="8" end="8"/>
                                            </p:txEl>
                                          </p:spTgt>
                                        </p:tgtEl>
                                        <p:attrNameLst>
                                          <p:attrName>style.visibility</p:attrName>
                                        </p:attrNameLst>
                                      </p:cBhvr>
                                      <p:to>
                                        <p:strVal val="visible"/>
                                      </p:to>
                                    </p:set>
                                    <p:animEffect transition="in" filter="wipe(left)">
                                      <p:cBhvr>
                                        <p:cTn id="39" dur="500"/>
                                        <p:tgtEl>
                                          <p:spTgt spid="1922051">
                                            <p:txEl>
                                              <p:pRg st="8" end="8"/>
                                            </p:txEl>
                                          </p:spTgt>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1922051">
                                            <p:txEl>
                                              <p:pRg st="9" end="9"/>
                                            </p:txEl>
                                          </p:spTgt>
                                        </p:tgtEl>
                                        <p:attrNameLst>
                                          <p:attrName>style.visibility</p:attrName>
                                        </p:attrNameLst>
                                      </p:cBhvr>
                                      <p:to>
                                        <p:strVal val="visible"/>
                                      </p:to>
                                    </p:set>
                                    <p:animEffect transition="in" filter="wipe(left)">
                                      <p:cBhvr>
                                        <p:cTn id="42" dur="500"/>
                                        <p:tgtEl>
                                          <p:spTgt spid="1922051">
                                            <p:txEl>
                                              <p:pRg st="9" end="9"/>
                                            </p:txEl>
                                          </p:spTgt>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922051">
                                            <p:txEl>
                                              <p:pRg st="10" end="10"/>
                                            </p:txEl>
                                          </p:spTgt>
                                        </p:tgtEl>
                                        <p:attrNameLst>
                                          <p:attrName>style.visibility</p:attrName>
                                        </p:attrNameLst>
                                      </p:cBhvr>
                                      <p:to>
                                        <p:strVal val="visible"/>
                                      </p:to>
                                    </p:set>
                                    <p:animEffect transition="in" filter="wipe(left)">
                                      <p:cBhvr>
                                        <p:cTn id="45" dur="500"/>
                                        <p:tgtEl>
                                          <p:spTgt spid="1922051">
                                            <p:txEl>
                                              <p:pRg st="10" end="1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922051">
                                            <p:txEl>
                                              <p:pRg st="11" end="11"/>
                                            </p:txEl>
                                          </p:spTgt>
                                        </p:tgtEl>
                                        <p:attrNameLst>
                                          <p:attrName>style.visibility</p:attrName>
                                        </p:attrNameLst>
                                      </p:cBhvr>
                                      <p:to>
                                        <p:strVal val="visible"/>
                                      </p:to>
                                    </p:set>
                                    <p:animEffect transition="in" filter="wipe(left)">
                                      <p:cBhvr>
                                        <p:cTn id="50" dur="500"/>
                                        <p:tgtEl>
                                          <p:spTgt spid="192205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20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solidFill>
                  <a:srgbClr val="000000"/>
                </a:solidFill>
              </a:rPr>
              <a:pPr>
                <a:defRPr/>
              </a:pPr>
              <a:t>207</a:t>
            </a:fld>
            <a:endParaRPr lang="en-US" smtClean="0">
              <a:solidFill>
                <a:srgbClr val="000000"/>
              </a:solidFill>
            </a:endParaRPr>
          </a:p>
        </p:txBody>
      </p:sp>
      <p:sp>
        <p:nvSpPr>
          <p:cNvPr id="5124" name="Rectangle 3"/>
          <p:cNvSpPr>
            <a:spLocks noGrp="1" noChangeArrowheads="1"/>
          </p:cNvSpPr>
          <p:nvPr>
            <p:ph type="title"/>
          </p:nvPr>
        </p:nvSpPr>
        <p:spPr>
          <a:xfrm>
            <a:off x="127897" y="92143"/>
            <a:ext cx="8396671" cy="860425"/>
          </a:xfrm>
        </p:spPr>
        <p:txBody>
          <a:bodyPr/>
          <a:lstStyle/>
          <a:p>
            <a:r>
              <a:rPr lang="en-US" dirty="0" smtClean="0"/>
              <a:t>Labor on Demand: Huge Implications for    the US Economy, Workers &amp; Insurers</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rot="21183800">
            <a:off x="412807" y="3699528"/>
            <a:ext cx="4604160" cy="2592258"/>
          </a:xfrm>
          <a:prstGeom prst="rect">
            <a:avLst/>
          </a:prstGeom>
        </p:spPr>
      </p:pic>
      <p:pic>
        <p:nvPicPr>
          <p:cNvPr id="12" name="Picture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07784" y="4086883"/>
            <a:ext cx="1880945" cy="2473443"/>
          </a:xfrm>
          <a:prstGeom prst="rect">
            <a:avLst/>
          </a:prstGeom>
        </p:spPr>
      </p:pic>
      <p:sp>
        <p:nvSpPr>
          <p:cNvPr id="14" name="AutoShape 6"/>
          <p:cNvSpPr>
            <a:spLocks noChangeArrowheads="1"/>
          </p:cNvSpPr>
          <p:nvPr/>
        </p:nvSpPr>
        <p:spPr bwMode="blackWhite">
          <a:xfrm rot="1063534">
            <a:off x="233232" y="2019163"/>
            <a:ext cx="1786445" cy="970514"/>
          </a:xfrm>
          <a:prstGeom prst="wedgeRectCallout">
            <a:avLst>
              <a:gd name="adj1" fmla="val 84947"/>
              <a:gd name="adj2" fmla="val 12645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
              </a:rPr>
              <a:t>Will </a:t>
            </a:r>
            <a:r>
              <a:rPr lang="en-US" b="1" i="1" dirty="0" smtClean="0">
                <a:solidFill>
                  <a:srgbClr val="FFFFFF"/>
                </a:solidFill>
                <a:latin typeface="Arial "/>
              </a:rPr>
              <a:t>YOUR</a:t>
            </a:r>
            <a:r>
              <a:rPr lang="en-US" b="1" dirty="0" smtClean="0">
                <a:solidFill>
                  <a:srgbClr val="FFFFFF"/>
                </a:solidFill>
                <a:latin typeface="Arial "/>
              </a:rPr>
              <a:t> job be reduced to an app?</a:t>
            </a:r>
            <a:endParaRPr lang="en-US" b="1" dirty="0">
              <a:solidFill>
                <a:srgbClr val="FFFFFF"/>
              </a:solidFill>
              <a:latin typeface="Arial "/>
              <a:cs typeface="Arial" charset="0"/>
            </a:endParaRPr>
          </a:p>
        </p:txBody>
      </p:sp>
      <p:pic>
        <p:nvPicPr>
          <p:cNvPr id="15" name="Picture 14" descr="WSJGraphic.png"/>
          <p:cNvPicPr>
            <a:picLocks noChangeAspect="1"/>
          </p:cNvPicPr>
          <p:nvPr/>
        </p:nvPicPr>
        <p:blipFill>
          <a:blip r:embed="rId5">
            <a:extLst>
              <a:ext uri="{28A0092B-C50C-407E-A947-70E740481C1C}">
                <a14:useLocalDpi xmlns:a14="http://schemas.microsoft.com/office/drawing/2010/main"/>
              </a:ext>
            </a:extLst>
          </a:blip>
          <a:stretch>
            <a:fillRect/>
          </a:stretch>
        </p:blipFill>
        <p:spPr>
          <a:xfrm rot="370675">
            <a:off x="1875245" y="1409657"/>
            <a:ext cx="7200900" cy="3111500"/>
          </a:xfrm>
          <a:prstGeom prst="rect">
            <a:avLst/>
          </a:prstGeom>
        </p:spPr>
      </p:pic>
    </p:spTree>
    <p:extLst>
      <p:ext uri="{BB962C8B-B14F-4D97-AF65-F5344CB8AC3E}">
        <p14:creationId xmlns:p14="http://schemas.microsoft.com/office/powerpoint/2010/main" val="350617278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par>
                          <p:cTn id="8" fill="hold">
                            <p:stCondLst>
                              <p:cond delay="500"/>
                            </p:stCondLst>
                            <p:childTnLst>
                              <p:par>
                                <p:cTn id="9" presetID="22" presetClass="entr" presetSubtype="4" fill="hold" nodeType="afterEffect">
                                  <p:stCondLst>
                                    <p:cond delay="50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1000"/>
                                        <p:tgtEl>
                                          <p:spTgt spid="12"/>
                                        </p:tgtEl>
                                      </p:cBhvr>
                                    </p:animEffect>
                                  </p:childTnLst>
                                </p:cTn>
                              </p:par>
                            </p:childTnLst>
                          </p:cTn>
                        </p:par>
                        <p:par>
                          <p:cTn id="12" fill="hold">
                            <p:stCondLst>
                              <p:cond delay="2000"/>
                            </p:stCondLst>
                            <p:childTnLst>
                              <p:par>
                                <p:cTn id="13" presetID="22" presetClass="entr" presetSubtype="4" fill="hold" nodeType="afterEffect">
                                  <p:stCondLst>
                                    <p:cond delay="50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childTnLst>
                          </p:cTn>
                        </p:par>
                        <p:par>
                          <p:cTn id="16" fill="hold">
                            <p:stCondLst>
                              <p:cond delay="3500"/>
                            </p:stCondLst>
                            <p:childTnLst>
                              <p:par>
                                <p:cTn id="17" presetID="22" presetClass="entr" presetSubtype="2"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right)">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solidFill>
                  <a:srgbClr val="000000"/>
                </a:solidFill>
              </a:rPr>
              <a:pPr>
                <a:defRPr/>
              </a:pPr>
              <a:t>208</a:t>
            </a:fld>
            <a:endParaRPr lang="en-US" smtClean="0">
              <a:solidFill>
                <a:srgbClr val="000000"/>
              </a:solidFill>
            </a:endParaRPr>
          </a:p>
        </p:txBody>
      </p:sp>
      <p:sp>
        <p:nvSpPr>
          <p:cNvPr id="5124" name="Rectangle 3"/>
          <p:cNvSpPr>
            <a:spLocks noGrp="1" noChangeArrowheads="1"/>
          </p:cNvSpPr>
          <p:nvPr>
            <p:ph type="title"/>
          </p:nvPr>
        </p:nvSpPr>
        <p:spPr>
          <a:xfrm>
            <a:off x="127897" y="92143"/>
            <a:ext cx="8396671" cy="860425"/>
          </a:xfrm>
        </p:spPr>
        <p:txBody>
          <a:bodyPr/>
          <a:lstStyle/>
          <a:p>
            <a:r>
              <a:rPr lang="en-US" dirty="0" smtClean="0"/>
              <a:t>Send in the Drones: Potential Rapid </a:t>
            </a:r>
            <a:br>
              <a:rPr lang="en-US" dirty="0" smtClean="0"/>
            </a:br>
            <a:r>
              <a:rPr lang="en-US" dirty="0" smtClean="0"/>
              <a:t>Adoption in Industry; Media Loves It</a:t>
            </a:r>
          </a:p>
        </p:txBody>
      </p:sp>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18574" y="1313645"/>
            <a:ext cx="3310236" cy="2018231"/>
          </a:xfrm>
          <a:prstGeom prst="rect">
            <a:avLst/>
          </a:prstGeom>
        </p:spPr>
      </p:pic>
      <p:sp>
        <p:nvSpPr>
          <p:cNvPr id="9" name="Rectangle 3"/>
          <p:cNvSpPr txBox="1">
            <a:spLocks noChangeArrowheads="1"/>
          </p:cNvSpPr>
          <p:nvPr/>
        </p:nvSpPr>
        <p:spPr bwMode="auto">
          <a:xfrm>
            <a:off x="3863662" y="1091419"/>
            <a:ext cx="5185088" cy="5564969"/>
          </a:xfrm>
          <a:prstGeom prst="rect">
            <a:avLst/>
          </a:prstGeom>
          <a:noFill/>
          <a:ln w="57150" algn="ctr">
            <a:noFill/>
            <a:miter lim="800000"/>
            <a:headEnd/>
            <a:tailEnd/>
          </a:ln>
        </p:spPr>
        <p:txBody>
          <a:bodyPr vert="horz" wrap="square" lIns="45720" tIns="45720" rIns="45720" bIns="45720" numCol="1" anchor="t" anchorCtr="0" compatLnSpc="1">
            <a:prstTxWarp prst="textNoShape">
              <a:avLst/>
            </a:prstTxWarp>
          </a:bodyPr>
          <a:lst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a:lstStyle>
          <a:p>
            <a:pPr>
              <a:lnSpc>
                <a:spcPts val="2400"/>
              </a:lnSpc>
              <a:spcBef>
                <a:spcPct val="50000"/>
              </a:spcBef>
            </a:pPr>
            <a:r>
              <a:rPr lang="en-US" sz="2100" b="1" kern="0" dirty="0" smtClean="0"/>
              <a:t>Drones or Unmanned Aerial Vehicle (UAV) technology is seeing rapid adoption rate in many industries, including insurance</a:t>
            </a:r>
          </a:p>
          <a:p>
            <a:pPr>
              <a:lnSpc>
                <a:spcPts val="2400"/>
              </a:lnSpc>
              <a:spcBef>
                <a:spcPct val="50000"/>
              </a:spcBef>
            </a:pPr>
            <a:r>
              <a:rPr lang="en-US" sz="2100" b="1" kern="0" dirty="0" smtClean="0"/>
              <a:t>FAA granting Section 333 exemptions for commercial use and testing of UAS</a:t>
            </a:r>
          </a:p>
          <a:p>
            <a:pPr>
              <a:lnSpc>
                <a:spcPts val="2400"/>
              </a:lnSpc>
              <a:spcBef>
                <a:spcPct val="50000"/>
              </a:spcBef>
            </a:pPr>
            <a:r>
              <a:rPr lang="en-US" sz="2100" b="1" kern="0" dirty="0" smtClean="0"/>
              <a:t>At least 5 insurers have received permission to test</a:t>
            </a:r>
          </a:p>
          <a:p>
            <a:pPr>
              <a:lnSpc>
                <a:spcPts val="2400"/>
              </a:lnSpc>
              <a:spcBef>
                <a:spcPct val="50000"/>
              </a:spcBef>
            </a:pPr>
            <a:r>
              <a:rPr lang="en-US" sz="2100" b="1" kern="0" dirty="0" smtClean="0"/>
              <a:t>Wide variety of applications: claims, pre-event property inspections…</a:t>
            </a:r>
          </a:p>
          <a:p>
            <a:pPr>
              <a:lnSpc>
                <a:spcPts val="2400"/>
              </a:lnSpc>
              <a:spcBef>
                <a:spcPct val="50000"/>
              </a:spcBef>
            </a:pPr>
            <a:r>
              <a:rPr lang="en-US" sz="2100" b="1" kern="0" dirty="0" smtClean="0"/>
              <a:t>Insurers partnering with construction industry to guide R&amp;D and regulation of UAV use via </a:t>
            </a:r>
            <a:r>
              <a:rPr lang="en-US" sz="2100" b="1" i="1" kern="0" dirty="0" smtClean="0"/>
              <a:t>Property Drone Consortium</a:t>
            </a:r>
            <a:r>
              <a:rPr lang="en-US" sz="2100" b="1" kern="0" dirty="0" smtClean="0"/>
              <a:t>: </a:t>
            </a:r>
            <a:r>
              <a:rPr lang="en-US" sz="2100" b="1" kern="0" dirty="0" smtClean="0">
                <a:hlinkClick r:id="rId4"/>
              </a:rPr>
              <a:t>www.propertydrone.org</a:t>
            </a:r>
            <a:r>
              <a:rPr lang="en-US" sz="2100" b="1" kern="0" dirty="0" smtClean="0"/>
              <a:t> </a:t>
            </a:r>
          </a:p>
          <a:p>
            <a:pPr>
              <a:lnSpc>
                <a:spcPts val="2400"/>
              </a:lnSpc>
              <a:spcBef>
                <a:spcPct val="50000"/>
              </a:spcBef>
            </a:pPr>
            <a:endParaRPr lang="en-US" sz="2100" b="1" kern="0" dirty="0" smtClean="0"/>
          </a:p>
          <a:p>
            <a:pPr>
              <a:lnSpc>
                <a:spcPts val="2400"/>
              </a:lnSpc>
              <a:spcBef>
                <a:spcPct val="50000"/>
              </a:spcBef>
            </a:pPr>
            <a:endParaRPr lang="en-US" sz="2100" b="1" kern="0" dirty="0" smtClean="0"/>
          </a:p>
        </p:txBody>
      </p:sp>
      <p:pic>
        <p:nvPicPr>
          <p:cNvPr id="4" name="Picture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7897" y="3692953"/>
            <a:ext cx="3542582" cy="2242865"/>
          </a:xfrm>
          <a:prstGeom prst="rect">
            <a:avLst/>
          </a:prstGeom>
          <a:ln>
            <a:solidFill>
              <a:schemeClr val="accent1"/>
            </a:solidFill>
          </a:ln>
        </p:spPr>
      </p:pic>
    </p:spTree>
    <p:extLst>
      <p:ext uri="{BB962C8B-B14F-4D97-AF65-F5344CB8AC3E}">
        <p14:creationId xmlns:p14="http://schemas.microsoft.com/office/powerpoint/2010/main" val="142668193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left)">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left)">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wipe(left)">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wipe(left)">
                                      <p:cBhvr>
                                        <p:cTn id="27"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utoUpdateAnimBg="0"/>
    </p:bldLst>
  </p:timing>
</p:sld>
</file>

<file path=ppt/slides/slide20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4151" y="5807467"/>
            <a:ext cx="6487607" cy="648072"/>
          </a:xfrm>
        </p:spPr>
        <p:txBody>
          <a:bodyPr/>
          <a:lstStyle/>
          <a:p>
            <a:pPr marL="0" indent="0">
              <a:buNone/>
            </a:pPr>
            <a:r>
              <a:rPr lang="en-US" sz="1200" dirty="0"/>
              <a:t>Likelihood of small US businesses buying insurance online directly from the insurer, overall and by annual company revenue, in </a:t>
            </a:r>
            <a:r>
              <a:rPr lang="en-US" sz="1200" dirty="0" smtClean="0"/>
              <a:t>2013</a:t>
            </a:r>
          </a:p>
          <a:p>
            <a:pPr marL="0" indent="0">
              <a:buNone/>
            </a:pPr>
            <a:r>
              <a:rPr lang="en-US" sz="1200" dirty="0" smtClean="0"/>
              <a:t>Source: Swiss Re from </a:t>
            </a:r>
            <a:r>
              <a:rPr lang="en-US" sz="1200" dirty="0"/>
              <a:t>“Voice of the Small Commercial Insurance Consumer Survey.” </a:t>
            </a:r>
            <a:r>
              <a:rPr lang="en-US" sz="1200" dirty="0" smtClean="0"/>
              <a:t> Deloitte</a:t>
            </a:r>
            <a:r>
              <a:rPr lang="en-US" sz="1200" dirty="0"/>
              <a:t>, March (2013)</a:t>
            </a:r>
            <a:endParaRPr lang="en-GB" sz="1200" dirty="0"/>
          </a:p>
        </p:txBody>
      </p:sp>
      <p:sp>
        <p:nvSpPr>
          <p:cNvPr id="3" name="Title 2"/>
          <p:cNvSpPr>
            <a:spLocks noGrp="1"/>
          </p:cNvSpPr>
          <p:nvPr>
            <p:ph type="title"/>
          </p:nvPr>
        </p:nvSpPr>
        <p:spPr>
          <a:xfrm>
            <a:off x="184151" y="177800"/>
            <a:ext cx="7991474" cy="576610"/>
          </a:xfrm>
        </p:spPr>
        <p:txBody>
          <a:bodyPr/>
          <a:lstStyle/>
          <a:p>
            <a:r>
              <a:rPr lang="en-US" dirty="0" smtClean="0"/>
              <a:t>Proportion of  Businesses Interested in Buying Insurance Online</a:t>
            </a:r>
            <a:endParaRPr lang="en-GB" dirty="0"/>
          </a:p>
        </p:txBody>
      </p:sp>
      <p:sp>
        <p:nvSpPr>
          <p:cNvPr id="4" name="Slide Number Placeholder 3"/>
          <p:cNvSpPr>
            <a:spLocks noGrp="1"/>
          </p:cNvSpPr>
          <p:nvPr>
            <p:ph type="sldNum" sz="quarter" idx="12"/>
          </p:nvPr>
        </p:nvSpPr>
        <p:spPr/>
        <p:txBody>
          <a:bodyPr/>
          <a:lstStyle/>
          <a:p>
            <a:fld id="{5E4D2043-7E31-4A53-BD33-72A88E682172}" type="slidenum">
              <a:rPr lang="en-GB" smtClean="0"/>
              <a:pPr/>
              <a:t>209</a:t>
            </a:fld>
            <a:endParaRPr lang="en-GB" dirty="0"/>
          </a:p>
        </p:txBody>
      </p:sp>
      <p:pic>
        <p:nvPicPr>
          <p:cNvPr id="10242" name="Picture 2" descr="C:\Users\S5PKNH\AppData\Local\Temp\wz0023\Figure_10.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80229" y="1474255"/>
            <a:ext cx="7704856" cy="4054260"/>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13"/>
          <p:cNvSpPr>
            <a:spLocks noChangeArrowheads="1"/>
          </p:cNvSpPr>
          <p:nvPr/>
        </p:nvSpPr>
        <p:spPr bwMode="blackWhite">
          <a:xfrm>
            <a:off x="7067550" y="5433089"/>
            <a:ext cx="1757362" cy="1161213"/>
          </a:xfrm>
          <a:prstGeom prst="wedgeRectCallout">
            <a:avLst>
              <a:gd name="adj1" fmla="val 9539"/>
              <a:gd name="adj2" fmla="val -83037"/>
            </a:avLst>
          </a:prstGeom>
          <a:solidFill>
            <a:srgbClr val="2B7299"/>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rPr>
              <a:t>Interest diminishes with account size</a:t>
            </a:r>
            <a:endParaRPr lang="en-US" sz="2000" b="1" i="1" dirty="0">
              <a:solidFill>
                <a:schemeClr val="bg1"/>
              </a:solidFill>
            </a:endParaRPr>
          </a:p>
        </p:txBody>
      </p:sp>
    </p:spTree>
    <p:extLst>
      <p:ext uri="{BB962C8B-B14F-4D97-AF65-F5344CB8AC3E}">
        <p14:creationId xmlns:p14="http://schemas.microsoft.com/office/powerpoint/2010/main" val="4959940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2771" name="Rectangle 105"/>
          <p:cNvSpPr>
            <a:spLocks noGrp="1" noChangeArrowheads="1"/>
          </p:cNvSpPr>
          <p:nvPr>
            <p:ph type="dt" sz="quarter" idx="10"/>
          </p:nvPr>
        </p:nvSpPr>
        <p:spPr/>
        <p:txBody>
          <a:bodyPr/>
          <a:lstStyle/>
          <a:p>
            <a:pPr>
              <a:defRPr/>
            </a:pPr>
            <a:r>
              <a:rPr lang="en-US" smtClean="0"/>
              <a:t>12/01/09 - 9pm</a:t>
            </a:r>
          </a:p>
        </p:txBody>
      </p:sp>
      <p:sp>
        <p:nvSpPr>
          <p:cNvPr id="32773" name="Rectangle 110"/>
          <p:cNvSpPr>
            <a:spLocks noGrp="1" noChangeArrowheads="1"/>
          </p:cNvSpPr>
          <p:nvPr>
            <p:ph type="sldNum" sz="quarter" idx="12"/>
          </p:nvPr>
        </p:nvSpPr>
        <p:spPr/>
        <p:txBody>
          <a:bodyPr/>
          <a:lstStyle/>
          <a:p>
            <a:pPr>
              <a:defRPr/>
            </a:pPr>
            <a:fld id="{69CC7C34-1D1D-46EB-AE51-2805A64C4A02}" type="slidenum">
              <a:rPr lang="en-US" smtClean="0"/>
              <a:pPr>
                <a:defRPr/>
              </a:pPr>
              <a:t>21</a:t>
            </a:fld>
            <a:endParaRPr lang="en-US" smtClean="0"/>
          </a:p>
        </p:txBody>
      </p:sp>
      <p:sp>
        <p:nvSpPr>
          <p:cNvPr id="59398" name="Rectangle 2"/>
          <p:cNvSpPr>
            <a:spLocks noGrp="1" noChangeArrowheads="1"/>
          </p:cNvSpPr>
          <p:nvPr>
            <p:ph type="title"/>
          </p:nvPr>
        </p:nvSpPr>
        <p:spPr>
          <a:xfrm>
            <a:off x="190500" y="90488"/>
            <a:ext cx="7500938" cy="860425"/>
          </a:xfrm>
        </p:spPr>
        <p:txBody>
          <a:bodyPr/>
          <a:lstStyle/>
          <a:p>
            <a:r>
              <a:rPr lang="en-US" dirty="0" smtClean="0"/>
              <a:t>Treasury Yield Curves:  </a:t>
            </a:r>
            <a:br>
              <a:rPr lang="en-US" dirty="0" smtClean="0"/>
            </a:br>
            <a:r>
              <a:rPr lang="en-US" dirty="0" smtClean="0"/>
              <a:t>Pre-Crisis (July 2007) vs. June 2015 </a:t>
            </a:r>
          </a:p>
        </p:txBody>
      </p:sp>
      <p:graphicFrame>
        <p:nvGraphicFramePr>
          <p:cNvPr id="59394" name="Object 3"/>
          <p:cNvGraphicFramePr>
            <a:graphicFrameLocks noChangeAspect="1"/>
          </p:cNvGraphicFramePr>
          <p:nvPr>
            <p:extLst>
              <p:ext uri="{D42A27DB-BD31-4B8C-83A1-F6EECF244321}">
                <p14:modId xmlns:p14="http://schemas.microsoft.com/office/powerpoint/2010/main" val="56369757"/>
              </p:ext>
            </p:extLst>
          </p:nvPr>
        </p:nvGraphicFramePr>
        <p:xfrm>
          <a:off x="444500" y="1290638"/>
          <a:ext cx="8335963" cy="4262437"/>
        </p:xfrm>
        <a:graphic>
          <a:graphicData uri="http://schemas.openxmlformats.org/presentationml/2006/ole">
            <mc:AlternateContent xmlns:mc="http://schemas.openxmlformats.org/markup-compatibility/2006">
              <mc:Choice xmlns:v="urn:schemas-microsoft-com:vml" Requires="v">
                <p:oleObj spid="_x0000_s28251373" name="Chart" r:id="rId4" imgW="5626213" imgH="2876619" progId="MSGraph.Chart.8">
                  <p:embed followColorScheme="full"/>
                </p:oleObj>
              </mc:Choice>
              <mc:Fallback>
                <p:oleObj name="Chart" r:id="rId4" imgW="5626213" imgH="2876619" progId="MSGraph.Chart.8">
                  <p:embed followColorScheme="full"/>
                  <p:pic>
                    <p:nvPicPr>
                      <p:cNvPr id="0" name=""/>
                      <p:cNvPicPr>
                        <a:picLocks noChangeAspect="1" noChangeArrowheads="1"/>
                      </p:cNvPicPr>
                      <p:nvPr/>
                    </p:nvPicPr>
                    <p:blipFill>
                      <a:blip r:embed="rId5"/>
                      <a:srcRect/>
                      <a:stretch>
                        <a:fillRect/>
                      </a:stretch>
                    </p:blipFill>
                    <p:spPr bwMode="gray">
                      <a:xfrm>
                        <a:off x="444500" y="1290638"/>
                        <a:ext cx="8335963" cy="4262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00228" name="AutoShape 4"/>
          <p:cNvSpPr>
            <a:spLocks noChangeArrowheads="1"/>
          </p:cNvSpPr>
          <p:nvPr/>
        </p:nvSpPr>
        <p:spPr bwMode="blackWhite">
          <a:xfrm>
            <a:off x="1007746" y="2274858"/>
            <a:ext cx="3468688" cy="1991031"/>
          </a:xfrm>
          <a:prstGeom prst="wedgeRectCallout">
            <a:avLst>
              <a:gd name="adj1" fmla="val 13080"/>
              <a:gd name="adj2" fmla="val 6305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cs typeface="+mn-cs"/>
              </a:rPr>
              <a:t>Treasury yield curve remains near its most depressed level in at least </a:t>
            </a:r>
            <a:r>
              <a:rPr lang="en-US" b="1" dirty="0" smtClean="0">
                <a:solidFill>
                  <a:schemeClr val="bg1"/>
                </a:solidFill>
                <a:cs typeface="+mn-cs"/>
              </a:rPr>
              <a:t>45 </a:t>
            </a:r>
            <a:r>
              <a:rPr lang="en-US" b="1" dirty="0">
                <a:solidFill>
                  <a:schemeClr val="bg1"/>
                </a:solidFill>
                <a:cs typeface="+mn-cs"/>
              </a:rPr>
              <a:t>years. Investment income is falling as a result.  </a:t>
            </a:r>
            <a:r>
              <a:rPr lang="en-US" b="1" dirty="0" smtClean="0">
                <a:solidFill>
                  <a:schemeClr val="bg1"/>
                </a:solidFill>
                <a:cs typeface="+mn-cs"/>
              </a:rPr>
              <a:t>Even when the Fed  begins to raise rates, yields unlikely to return to pre-crisis levels anytime soon</a:t>
            </a:r>
            <a:endParaRPr lang="en-US" b="1" dirty="0">
              <a:solidFill>
                <a:schemeClr val="bg1"/>
              </a:solidFill>
              <a:cs typeface="+mn-cs"/>
            </a:endParaRPr>
          </a:p>
        </p:txBody>
      </p:sp>
      <p:sp>
        <p:nvSpPr>
          <p:cNvPr id="2100229" name="Rectangle 5"/>
          <p:cNvSpPr>
            <a:spLocks noChangeArrowheads="1"/>
          </p:cNvSpPr>
          <p:nvPr/>
        </p:nvSpPr>
        <p:spPr bwMode="blackWhite">
          <a:xfrm>
            <a:off x="530225" y="5553075"/>
            <a:ext cx="8070850" cy="94389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The </a:t>
            </a:r>
            <a:r>
              <a:rPr lang="en-US" b="1" dirty="0" smtClean="0">
                <a:solidFill>
                  <a:srgbClr val="FFFFFF"/>
                </a:solidFill>
              </a:rPr>
              <a:t>Fed Is Actively is Signaling that it Is Likely to Begin Raising Rates Later in 2015 but Only Very Gradually</a:t>
            </a:r>
            <a:endParaRPr lang="en-US" b="1" dirty="0">
              <a:solidFill>
                <a:srgbClr val="FFFFFF"/>
              </a:solidFill>
            </a:endParaRPr>
          </a:p>
        </p:txBody>
      </p:sp>
      <p:sp>
        <p:nvSpPr>
          <p:cNvPr id="10" name="Rectangle 4"/>
          <p:cNvSpPr>
            <a:spLocks noChangeArrowheads="1"/>
          </p:cNvSpPr>
          <p:nvPr/>
        </p:nvSpPr>
        <p:spPr bwMode="auto">
          <a:xfrm>
            <a:off x="0" y="6389410"/>
            <a:ext cx="756920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Federal Reserve Board of Governors; </a:t>
            </a:r>
            <a:r>
              <a:rPr lang="en-US" sz="1100" dirty="0"/>
              <a:t>Insurance Information Institute.</a:t>
            </a:r>
          </a:p>
        </p:txBody>
      </p:sp>
    </p:spTree>
    <p:extLst>
      <p:ext uri="{BB962C8B-B14F-4D97-AF65-F5344CB8AC3E}">
        <p14:creationId xmlns:p14="http://schemas.microsoft.com/office/powerpoint/2010/main" val="261715032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2100228"/>
                                        </p:tgtEl>
                                        <p:attrNameLst>
                                          <p:attrName>style.visibility</p:attrName>
                                        </p:attrNameLst>
                                      </p:cBhvr>
                                      <p:to>
                                        <p:strVal val="visible"/>
                                      </p:to>
                                    </p:set>
                                    <p:animEffect transition="in" filter="wipe(right)">
                                      <p:cBhvr>
                                        <p:cTn id="7" dur="500"/>
                                        <p:tgtEl>
                                          <p:spTgt spid="2100228"/>
                                        </p:tgtEl>
                                      </p:cBhvr>
                                    </p:animEffect>
                                  </p:childTnLst>
                                </p:cTn>
                              </p:par>
                            </p:childTnLst>
                          </p:cTn>
                        </p:par>
                        <p:par>
                          <p:cTn id="8" fill="hold">
                            <p:stCondLst>
                              <p:cond delay="1000"/>
                            </p:stCondLst>
                            <p:childTnLst>
                              <p:par>
                                <p:cTn id="9" presetID="53" presetClass="entr" presetSubtype="0" fill="hold" grpId="0" nodeType="afterEffect">
                                  <p:stCondLst>
                                    <p:cond delay="500"/>
                                  </p:stCondLst>
                                  <p:childTnLst>
                                    <p:set>
                                      <p:cBhvr>
                                        <p:cTn id="10" dur="1" fill="hold">
                                          <p:stCondLst>
                                            <p:cond delay="0"/>
                                          </p:stCondLst>
                                        </p:cTn>
                                        <p:tgtEl>
                                          <p:spTgt spid="2100229"/>
                                        </p:tgtEl>
                                        <p:attrNameLst>
                                          <p:attrName>style.visibility</p:attrName>
                                        </p:attrNameLst>
                                      </p:cBhvr>
                                      <p:to>
                                        <p:strVal val="visible"/>
                                      </p:to>
                                    </p:set>
                                    <p:anim calcmode="lin" valueType="num">
                                      <p:cBhvr>
                                        <p:cTn id="11" dur="500" fill="hold"/>
                                        <p:tgtEl>
                                          <p:spTgt spid="2100229"/>
                                        </p:tgtEl>
                                        <p:attrNameLst>
                                          <p:attrName>ppt_w</p:attrName>
                                        </p:attrNameLst>
                                      </p:cBhvr>
                                      <p:tavLst>
                                        <p:tav tm="0">
                                          <p:val>
                                            <p:fltVal val="0"/>
                                          </p:val>
                                        </p:tav>
                                        <p:tav tm="100000">
                                          <p:val>
                                            <p:strVal val="#ppt_w"/>
                                          </p:val>
                                        </p:tav>
                                      </p:tavLst>
                                    </p:anim>
                                    <p:anim calcmode="lin" valueType="num">
                                      <p:cBhvr>
                                        <p:cTn id="12" dur="500" fill="hold"/>
                                        <p:tgtEl>
                                          <p:spTgt spid="2100229"/>
                                        </p:tgtEl>
                                        <p:attrNameLst>
                                          <p:attrName>ppt_h</p:attrName>
                                        </p:attrNameLst>
                                      </p:cBhvr>
                                      <p:tavLst>
                                        <p:tav tm="0">
                                          <p:val>
                                            <p:fltVal val="0"/>
                                          </p:val>
                                        </p:tav>
                                        <p:tav tm="100000">
                                          <p:val>
                                            <p:strVal val="#ppt_h"/>
                                          </p:val>
                                        </p:tav>
                                      </p:tavLst>
                                    </p:anim>
                                    <p:animEffect transition="in" filter="fade">
                                      <p:cBhvr>
                                        <p:cTn id="13" dur="500"/>
                                        <p:tgtEl>
                                          <p:spTgt spid="2100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0228" grpId="0" animBg="1"/>
      <p:bldP spid="2100229" grpId="0" animBg="1"/>
    </p:bldLst>
  </p:timing>
</p:sld>
</file>

<file path=ppt/slides/slide2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42210"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000" smtClean="0">
                <a:solidFill>
                  <a:schemeClr val="bg1"/>
                </a:solidFill>
              </a:rPr>
              <a:t>Shifting Legal Liability &amp; </a:t>
            </a:r>
            <a:br>
              <a:rPr lang="en-US" sz="4000" smtClean="0">
                <a:solidFill>
                  <a:schemeClr val="bg1"/>
                </a:solidFill>
              </a:rPr>
            </a:br>
            <a:r>
              <a:rPr lang="en-US" sz="4000" smtClean="0">
                <a:solidFill>
                  <a:schemeClr val="bg1"/>
                </a:solidFill>
              </a:rPr>
              <a:t>Tort Environment</a:t>
            </a:r>
          </a:p>
        </p:txBody>
      </p:sp>
      <p:sp>
        <p:nvSpPr>
          <p:cNvPr id="144387"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4388"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710E649-C827-46C1-98F4-B0DC0381DD96}" type="slidenum">
              <a:rPr lang="en-US" sz="900">
                <a:solidFill>
                  <a:schemeClr val="bg1"/>
                </a:solidFill>
              </a:rPr>
              <a:pPr algn="r" eaLnBrk="0" hangingPunct="0">
                <a:lnSpc>
                  <a:spcPct val="85000"/>
                </a:lnSpc>
                <a:spcBef>
                  <a:spcPct val="20000"/>
                </a:spcBef>
              </a:pPr>
              <a:t>210</a:t>
            </a:fld>
            <a:endParaRPr lang="en-US" sz="900">
              <a:solidFill>
                <a:schemeClr val="bg1"/>
              </a:solidFill>
            </a:endParaRPr>
          </a:p>
        </p:txBody>
      </p:sp>
      <p:pic>
        <p:nvPicPr>
          <p:cNvPr id="144389"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42214" name="Rectangle 6"/>
          <p:cNvSpPr>
            <a:spLocks noChangeArrowheads="1"/>
          </p:cNvSpPr>
          <p:nvPr/>
        </p:nvSpPr>
        <p:spPr bwMode="auto">
          <a:xfrm>
            <a:off x="363538" y="4324350"/>
            <a:ext cx="8416925" cy="1076325"/>
          </a:xfrm>
          <a:prstGeom prst="rect">
            <a:avLst/>
          </a:prstGeom>
          <a:noFill/>
          <a:ln w="9525" algn="ctr">
            <a:noFill/>
            <a:miter lim="800000"/>
            <a:headEnd/>
            <a:tailEnd/>
          </a:ln>
        </p:spPr>
        <p:txBody>
          <a:bodyPr lIns="45720" rIns="45720">
            <a:spAutoFit/>
          </a:bodyPr>
          <a:lstStyle/>
          <a:p>
            <a:pPr marL="292100" indent="-292100" algn="ctr" eaLnBrk="0" hangingPunct="0">
              <a:lnSpc>
                <a:spcPct val="85000"/>
              </a:lnSpc>
              <a:spcBef>
                <a:spcPct val="25000"/>
              </a:spcBef>
              <a:buClr>
                <a:schemeClr val="accent2"/>
              </a:buClr>
              <a:buFont typeface="Wingdings" pitchFamily="2" charset="2"/>
              <a:buNone/>
            </a:pPr>
            <a:r>
              <a:rPr lang="en-US" sz="3800" b="1" dirty="0" smtClean="0">
                <a:solidFill>
                  <a:srgbClr val="225A7A"/>
                </a:solidFill>
              </a:rPr>
              <a:t>Will </a:t>
            </a:r>
            <a:r>
              <a:rPr lang="en-US" sz="3800" b="1" dirty="0">
                <a:solidFill>
                  <a:srgbClr val="225A7A"/>
                </a:solidFill>
              </a:rPr>
              <a:t>the Tort Pendulum</a:t>
            </a:r>
            <a:br>
              <a:rPr lang="en-US" sz="3800" b="1" dirty="0">
                <a:solidFill>
                  <a:srgbClr val="225A7A"/>
                </a:solidFill>
              </a:rPr>
            </a:br>
            <a:r>
              <a:rPr lang="en-US" sz="3800" b="1" dirty="0" smtClean="0">
                <a:solidFill>
                  <a:srgbClr val="225A7A"/>
                </a:solidFill>
              </a:rPr>
              <a:t>Swing </a:t>
            </a:r>
            <a:r>
              <a:rPr lang="en-US" sz="3800" b="1" dirty="0">
                <a:solidFill>
                  <a:srgbClr val="225A7A"/>
                </a:solidFill>
              </a:rPr>
              <a:t>Against Insurers?</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210</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42210"/>
                                        </p:tgtEl>
                                        <p:attrNameLst>
                                          <p:attrName>style.visibility</p:attrName>
                                        </p:attrNameLst>
                                      </p:cBhvr>
                                      <p:to>
                                        <p:strVal val="visible"/>
                                      </p:to>
                                    </p:set>
                                    <p:animEffect transition="in" filter="barn(outVertical)">
                                      <p:cBhvr>
                                        <p:cTn id="7" dur="1000"/>
                                        <p:tgtEl>
                                          <p:spTgt spid="2142210"/>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42214"/>
                                        </p:tgtEl>
                                        <p:attrNameLst>
                                          <p:attrName>style.visibility</p:attrName>
                                        </p:attrNameLst>
                                      </p:cBhvr>
                                      <p:to>
                                        <p:strVal val="visible"/>
                                      </p:to>
                                    </p:set>
                                    <p:animEffect transition="in" filter="barn(outVertical)">
                                      <p:cBhvr>
                                        <p:cTn id="10" dur="1000"/>
                                        <p:tgtEl>
                                          <p:spTgt spid="2142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2210" grpId="0" animBg="1"/>
      <p:bldP spid="2142214" grpId="0"/>
    </p:bldLst>
  </p:timing>
</p:sld>
</file>

<file path=ppt/slides/slide2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419" name="Rectangle 105"/>
          <p:cNvSpPr>
            <a:spLocks noGrp="1" noChangeArrowheads="1"/>
          </p:cNvSpPr>
          <p:nvPr>
            <p:ph type="dt" sz="quarter" idx="10"/>
          </p:nvPr>
        </p:nvSpPr>
        <p:spPr/>
        <p:txBody>
          <a:bodyPr/>
          <a:lstStyle/>
          <a:p>
            <a:pPr>
              <a:defRPr/>
            </a:pPr>
            <a:r>
              <a:rPr lang="en-US" smtClean="0"/>
              <a:t>12/01/09 - 9pm</a:t>
            </a:r>
          </a:p>
        </p:txBody>
      </p:sp>
      <p:sp>
        <p:nvSpPr>
          <p:cNvPr id="60421" name="Rectangle 110"/>
          <p:cNvSpPr>
            <a:spLocks noGrp="1" noChangeArrowheads="1"/>
          </p:cNvSpPr>
          <p:nvPr>
            <p:ph type="sldNum" sz="quarter" idx="12"/>
          </p:nvPr>
        </p:nvSpPr>
        <p:spPr/>
        <p:txBody>
          <a:bodyPr/>
          <a:lstStyle/>
          <a:p>
            <a:pPr>
              <a:defRPr/>
            </a:pPr>
            <a:fld id="{73AB3AF9-3C12-49F0-BEBE-033FFF75D5DB}" type="slidenum">
              <a:rPr lang="en-US" smtClean="0"/>
              <a:pPr>
                <a:defRPr/>
              </a:pPr>
              <a:t>211</a:t>
            </a:fld>
            <a:endParaRPr lang="en-US" smtClean="0"/>
          </a:p>
        </p:txBody>
      </p:sp>
      <p:sp>
        <p:nvSpPr>
          <p:cNvPr id="61446" name="Rectangle 2"/>
          <p:cNvSpPr>
            <a:spLocks noGrp="1" noChangeArrowheads="1"/>
          </p:cNvSpPr>
          <p:nvPr>
            <p:ph type="title"/>
          </p:nvPr>
        </p:nvSpPr>
        <p:spPr>
          <a:xfrm>
            <a:off x="134470" y="90488"/>
            <a:ext cx="7699375" cy="860425"/>
          </a:xfrm>
        </p:spPr>
        <p:txBody>
          <a:bodyPr/>
          <a:lstStyle/>
          <a:p>
            <a:r>
              <a:rPr lang="en-US" sz="2400" dirty="0" smtClean="0"/>
              <a:t>Over the Last Three Decades, Total Tort Costs as a % of GDP Appear Somewhat Cyclical, 1980-2013E</a:t>
            </a:r>
          </a:p>
        </p:txBody>
      </p:sp>
      <p:graphicFrame>
        <p:nvGraphicFramePr>
          <p:cNvPr id="61442" name="Object 3"/>
          <p:cNvGraphicFramePr>
            <a:graphicFrameLocks noGrp="1"/>
          </p:cNvGraphicFramePr>
          <p:nvPr>
            <p:ph type="chart" idx="4294967295"/>
          </p:nvPr>
        </p:nvGraphicFramePr>
        <p:xfrm>
          <a:off x="166688" y="1627188"/>
          <a:ext cx="8731250" cy="4532312"/>
        </p:xfrm>
        <a:graphic>
          <a:graphicData uri="http://schemas.openxmlformats.org/presentationml/2006/ole">
            <mc:AlternateContent xmlns:mc="http://schemas.openxmlformats.org/markup-compatibility/2006">
              <mc:Choice xmlns:v="urn:schemas-microsoft-com:vml" Requires="v">
                <p:oleObj spid="_x0000_s28474383" name="Chart" r:id="rId4" imgW="8715408" imgH="4524202" progId="MSGraph.Chart.8">
                  <p:embed followColorScheme="full"/>
                </p:oleObj>
              </mc:Choice>
              <mc:Fallback>
                <p:oleObj name="Chart" r:id="rId4" imgW="8715408" imgH="4524202" progId="MSGraph.Chart.8">
                  <p:embed followColorScheme="full"/>
                  <p:pic>
                    <p:nvPicPr>
                      <p:cNvPr id="0" name=""/>
                      <p:cNvPicPr preferRelativeResize="0">
                        <a:picLocks noChangeArrowheads="1"/>
                      </p:cNvPicPr>
                      <p:nvPr/>
                    </p:nvPicPr>
                    <p:blipFill>
                      <a:blip r:embed="rId5"/>
                      <a:srcRect/>
                      <a:stretch>
                        <a:fillRect/>
                      </a:stretch>
                    </p:blipFill>
                    <p:spPr bwMode="gray">
                      <a:xfrm>
                        <a:off x="166688" y="1627188"/>
                        <a:ext cx="8731250" cy="4532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447" name="Rectangle 4"/>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 Billions)</a:t>
            </a:r>
          </a:p>
        </p:txBody>
      </p:sp>
      <p:sp>
        <p:nvSpPr>
          <p:cNvPr id="61448" name="Rectangle 5"/>
          <p:cNvSpPr>
            <a:spLocks noChangeArrowheads="1"/>
          </p:cNvSpPr>
          <p:nvPr/>
        </p:nvSpPr>
        <p:spPr bwMode="auto">
          <a:xfrm>
            <a:off x="0" y="6575425"/>
            <a:ext cx="75692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Towers Watson, </a:t>
            </a:r>
            <a:r>
              <a:rPr lang="en-US" sz="1100" i="1" dirty="0" smtClean="0"/>
              <a:t>2011 </a:t>
            </a:r>
            <a:r>
              <a:rPr lang="en-US" sz="1100" i="1" dirty="0"/>
              <a:t>Update on US Tort Cost Trends</a:t>
            </a:r>
            <a:r>
              <a:rPr lang="en-US" sz="1100" dirty="0"/>
              <a:t>, Appendix 1A</a:t>
            </a:r>
          </a:p>
        </p:txBody>
      </p:sp>
      <p:sp>
        <p:nvSpPr>
          <p:cNvPr id="1989639" name="AutoShape 7"/>
          <p:cNvSpPr>
            <a:spLocks noChangeArrowheads="1"/>
          </p:cNvSpPr>
          <p:nvPr/>
        </p:nvSpPr>
        <p:spPr bwMode="blackWhite">
          <a:xfrm>
            <a:off x="2402262" y="4775667"/>
            <a:ext cx="3864067" cy="935037"/>
          </a:xfrm>
          <a:prstGeom prst="wedgeRectCallout">
            <a:avLst>
              <a:gd name="adj1" fmla="val 71004"/>
              <a:gd name="adj2" fmla="val -3410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Tort </a:t>
            </a:r>
            <a:r>
              <a:rPr lang="en-US" sz="1600" b="1" dirty="0" smtClean="0">
                <a:solidFill>
                  <a:schemeClr val="bg1"/>
                </a:solidFill>
                <a:cs typeface="+mn-cs"/>
              </a:rPr>
              <a:t>costs  in dollar terms have </a:t>
            </a:r>
            <a:r>
              <a:rPr lang="en-US" sz="1600" b="1" dirty="0">
                <a:solidFill>
                  <a:schemeClr val="bg1"/>
                </a:solidFill>
                <a:cs typeface="+mn-cs"/>
              </a:rPr>
              <a:t>r</a:t>
            </a:r>
            <a:r>
              <a:rPr lang="en-US" sz="1600" b="1" dirty="0" smtClean="0">
                <a:solidFill>
                  <a:schemeClr val="bg1"/>
                </a:solidFill>
                <a:cs typeface="+mn-cs"/>
              </a:rPr>
              <a:t>emained </a:t>
            </a:r>
            <a:r>
              <a:rPr lang="en-US" sz="1600" b="1" dirty="0">
                <a:solidFill>
                  <a:schemeClr val="bg1"/>
                </a:solidFill>
                <a:cs typeface="+mn-cs"/>
              </a:rPr>
              <a:t>h</a:t>
            </a:r>
            <a:r>
              <a:rPr lang="en-US" sz="1600" b="1" dirty="0" smtClean="0">
                <a:solidFill>
                  <a:schemeClr val="bg1"/>
                </a:solidFill>
                <a:cs typeface="+mn-cs"/>
              </a:rPr>
              <a:t>igh </a:t>
            </a:r>
            <a:r>
              <a:rPr lang="en-US" sz="1600" b="1" dirty="0">
                <a:solidFill>
                  <a:schemeClr val="bg1"/>
                </a:solidFill>
                <a:cs typeface="+mn-cs"/>
              </a:rPr>
              <a:t>but </a:t>
            </a:r>
            <a:r>
              <a:rPr lang="en-US" sz="1600" b="1" dirty="0" smtClean="0">
                <a:solidFill>
                  <a:schemeClr val="bg1"/>
                </a:solidFill>
                <a:cs typeface="+mn-cs"/>
              </a:rPr>
              <a:t>relatively </a:t>
            </a:r>
            <a:r>
              <a:rPr lang="en-US" sz="1600" b="1" dirty="0">
                <a:solidFill>
                  <a:schemeClr val="bg1"/>
                </a:solidFill>
                <a:cs typeface="+mn-cs"/>
              </a:rPr>
              <a:t>s</a:t>
            </a:r>
            <a:r>
              <a:rPr lang="en-US" sz="1600" b="1" dirty="0" smtClean="0">
                <a:solidFill>
                  <a:schemeClr val="bg1"/>
                </a:solidFill>
                <a:cs typeface="+mn-cs"/>
              </a:rPr>
              <a:t>table since </a:t>
            </a:r>
            <a:r>
              <a:rPr lang="en-US" sz="1600" b="1" dirty="0">
                <a:solidFill>
                  <a:schemeClr val="bg1"/>
                </a:solidFill>
                <a:cs typeface="+mn-cs"/>
              </a:rPr>
              <a:t>the mid-2000s</a:t>
            </a:r>
            <a:r>
              <a:rPr lang="en-US" sz="1600" b="1" dirty="0" smtClean="0">
                <a:solidFill>
                  <a:schemeClr val="bg1"/>
                </a:solidFill>
                <a:cs typeface="+mn-cs"/>
              </a:rPr>
              <a:t>., but are down   substantially as a share of GDP</a:t>
            </a:r>
            <a:endParaRPr lang="en-US" sz="1600" b="1" dirty="0">
              <a:solidFill>
                <a:schemeClr val="bg1"/>
              </a:solidFill>
              <a:cs typeface="+mn-cs"/>
            </a:endParaRPr>
          </a:p>
        </p:txBody>
      </p:sp>
      <p:sp>
        <p:nvSpPr>
          <p:cNvPr id="11" name="AutoShape 7"/>
          <p:cNvSpPr>
            <a:spLocks noChangeArrowheads="1"/>
          </p:cNvSpPr>
          <p:nvPr/>
        </p:nvSpPr>
        <p:spPr bwMode="blackWhite">
          <a:xfrm>
            <a:off x="6213363" y="2904565"/>
            <a:ext cx="1559037" cy="753035"/>
          </a:xfrm>
          <a:prstGeom prst="wedgeRectCallout">
            <a:avLst>
              <a:gd name="adj1" fmla="val 2754"/>
              <a:gd name="adj2" fmla="val 15171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Deepwater Horizon Spike in 2010</a:t>
            </a:r>
            <a:endParaRPr lang="en-US" sz="1600" b="1" dirty="0">
              <a:solidFill>
                <a:schemeClr val="bg1"/>
              </a:solidFill>
              <a:latin typeface="Arial" pitchFamily="34" charset="0"/>
              <a:cs typeface="+mn-cs"/>
            </a:endParaRPr>
          </a:p>
        </p:txBody>
      </p:sp>
      <p:sp>
        <p:nvSpPr>
          <p:cNvPr id="12" name="AutoShape 7"/>
          <p:cNvSpPr>
            <a:spLocks noChangeArrowheads="1"/>
          </p:cNvSpPr>
          <p:nvPr/>
        </p:nvSpPr>
        <p:spPr bwMode="blackWhite">
          <a:xfrm>
            <a:off x="7894246" y="4927226"/>
            <a:ext cx="1061495" cy="720538"/>
          </a:xfrm>
          <a:prstGeom prst="wedgeRectCallout">
            <a:avLst>
              <a:gd name="adj1" fmla="val -69415"/>
              <a:gd name="adj2" fmla="val -3815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1.68% of GDP in 2013</a:t>
            </a:r>
            <a:endParaRPr lang="en-US" sz="1600" b="1" dirty="0">
              <a:solidFill>
                <a:schemeClr val="bg1"/>
              </a:solidFill>
              <a:latin typeface="Arial" pitchFamily="34" charset="0"/>
              <a:cs typeface="+mn-cs"/>
            </a:endParaRPr>
          </a:p>
        </p:txBody>
      </p:sp>
      <p:sp>
        <p:nvSpPr>
          <p:cNvPr id="13" name="AutoShape 7"/>
          <p:cNvSpPr>
            <a:spLocks noChangeArrowheads="1"/>
          </p:cNvSpPr>
          <p:nvPr/>
        </p:nvSpPr>
        <p:spPr bwMode="blackWhite">
          <a:xfrm>
            <a:off x="3980329" y="2094378"/>
            <a:ext cx="1456765" cy="958103"/>
          </a:xfrm>
          <a:prstGeom prst="wedgeRectCallout">
            <a:avLst>
              <a:gd name="adj1" fmla="val 68667"/>
              <a:gd name="adj2" fmla="val 3968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2.21% of GDP in 2003 = pre-tort reform peak</a:t>
            </a:r>
            <a:endParaRPr lang="en-US" sz="1600" b="1" dirty="0">
              <a:solidFill>
                <a:schemeClr val="bg1"/>
              </a:solidFill>
              <a:latin typeface="Arial" pitchFamily="34" charset="0"/>
              <a:cs typeface="+mn-cs"/>
            </a:endParaRPr>
          </a:p>
        </p:txBody>
      </p:sp>
    </p:spTree>
    <p:extLst>
      <p:ext uri="{BB962C8B-B14F-4D97-AF65-F5344CB8AC3E}">
        <p14:creationId xmlns:p14="http://schemas.microsoft.com/office/powerpoint/2010/main" val="400870430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89639"/>
                                        </p:tgtEl>
                                        <p:attrNameLst>
                                          <p:attrName>style.visibility</p:attrName>
                                        </p:attrNameLst>
                                      </p:cBhvr>
                                      <p:to>
                                        <p:strVal val="visible"/>
                                      </p:to>
                                    </p:set>
                                    <p:animEffect transition="in" filter="wipe(right)">
                                      <p:cBhvr>
                                        <p:cTn id="7" dur="500"/>
                                        <p:tgtEl>
                                          <p:spTgt spid="1989639"/>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par>
                          <p:cTn id="12" fill="hold">
                            <p:stCondLst>
                              <p:cond delay="2400"/>
                            </p:stCondLst>
                            <p:childTnLst>
                              <p:par>
                                <p:cTn id="13" presetID="22" presetClass="entr" presetSubtype="4" fill="hold" grpId="0" nodeType="afterEffect">
                                  <p:stCondLst>
                                    <p:cond delay="70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par>
                          <p:cTn id="16" fill="hold">
                            <p:stCondLst>
                              <p:cond delay="3600"/>
                            </p:stCondLst>
                            <p:childTnLst>
                              <p:par>
                                <p:cTn id="17" presetID="22" presetClass="entr" presetSubtype="4" fill="hold" grpId="0" nodeType="afterEffect">
                                  <p:stCondLst>
                                    <p:cond delay="70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9639" grpId="0" animBg="1"/>
      <p:bldP spid="11" grpId="0" animBg="1"/>
      <p:bldP spid="12" grpId="0" animBg="1"/>
      <p:bldP spid="13" grpId="0" animBg="1"/>
    </p:bldLst>
  </p:timing>
</p:sld>
</file>

<file path=ppt/slides/slide2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018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018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6E6B276-B00D-4649-880D-E50F174CC9ED}" type="slidenum">
              <a:rPr lang="en-US" sz="900"/>
              <a:pPr algn="r" eaLnBrk="0" hangingPunct="0">
                <a:lnSpc>
                  <a:spcPct val="85000"/>
                </a:lnSpc>
                <a:spcBef>
                  <a:spcPct val="20000"/>
                </a:spcBef>
              </a:pPr>
              <a:t>212</a:t>
            </a:fld>
            <a:endParaRPr lang="en-US" sz="900"/>
          </a:p>
        </p:txBody>
      </p:sp>
      <p:sp>
        <p:nvSpPr>
          <p:cNvPr id="50182" name="Rectangle 2"/>
          <p:cNvSpPr>
            <a:spLocks noGrp="1" noChangeArrowheads="1"/>
          </p:cNvSpPr>
          <p:nvPr>
            <p:ph type="title" idx="4294967295"/>
          </p:nvPr>
        </p:nvSpPr>
        <p:spPr/>
        <p:txBody>
          <a:bodyPr/>
          <a:lstStyle/>
          <a:p>
            <a:r>
              <a:rPr lang="en-US" dirty="0" smtClean="0"/>
              <a:t>Commercial Lines Tort Costs: Insured vs. Self-(Un)Insured Shares, 1973-2010</a:t>
            </a:r>
          </a:p>
        </p:txBody>
      </p:sp>
      <p:sp>
        <p:nvSpPr>
          <p:cNvPr id="50184" name="Rectangle 4"/>
          <p:cNvSpPr>
            <a:spLocks noChangeArrowheads="1"/>
          </p:cNvSpPr>
          <p:nvPr/>
        </p:nvSpPr>
        <p:spPr bwMode="black">
          <a:xfrm>
            <a:off x="174813" y="1506071"/>
            <a:ext cx="2030506"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Billions of Dollars</a:t>
            </a:r>
            <a:endParaRPr lang="en-US" sz="1600" b="1" dirty="0">
              <a:solidFill>
                <a:srgbClr val="225A7A"/>
              </a:solidFill>
            </a:endParaRPr>
          </a:p>
        </p:txBody>
      </p:sp>
      <p:graphicFrame>
        <p:nvGraphicFramePr>
          <p:cNvPr id="50178" name="Object 3"/>
          <p:cNvGraphicFramePr>
            <a:graphicFrameLocks/>
          </p:cNvGraphicFramePr>
          <p:nvPr/>
        </p:nvGraphicFramePr>
        <p:xfrm>
          <a:off x="263525" y="1922929"/>
          <a:ext cx="8537575" cy="3832412"/>
        </p:xfrm>
        <a:graphic>
          <a:graphicData uri="http://schemas.openxmlformats.org/presentationml/2006/ole">
            <mc:AlternateContent xmlns:mc="http://schemas.openxmlformats.org/markup-compatibility/2006">
              <mc:Choice xmlns:v="urn:schemas-microsoft-com:vml" Requires="v">
                <p:oleObj spid="_x0000_s4455059" name="Chart" r:id="rId4" imgW="8772538" imgH="3305067" progId="MSGraph.Chart.8">
                  <p:embed followColorScheme="full"/>
                </p:oleObj>
              </mc:Choice>
              <mc:Fallback>
                <p:oleObj name="Chart" r:id="rId4" imgW="8772538" imgH="3305067"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525" y="1922929"/>
                        <a:ext cx="8537575" cy="383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5"/>
          <p:cNvSpPr>
            <a:spLocks noChangeArrowheads="1"/>
          </p:cNvSpPr>
          <p:nvPr/>
        </p:nvSpPr>
        <p:spPr bwMode="blackWhite">
          <a:xfrm>
            <a:off x="833718" y="5724804"/>
            <a:ext cx="7812741" cy="8239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Tort Costs and the Share Retained by Risks Both Grew Rapidly from the mid-1970s to mid-2000s, When Tort Costs Began to Fall But Self-Insurance Shares Continued to Rise</a:t>
            </a:r>
            <a:endParaRPr lang="en-US" b="1" dirty="0">
              <a:solidFill>
                <a:srgbClr val="FFFFFF"/>
              </a:solidFill>
            </a:endParaRPr>
          </a:p>
        </p:txBody>
      </p:sp>
      <p:sp>
        <p:nvSpPr>
          <p:cNvPr id="26" name="TextBox 10"/>
          <p:cNvSpPr txBox="1">
            <a:spLocks noChangeArrowheads="1"/>
          </p:cNvSpPr>
          <p:nvPr/>
        </p:nvSpPr>
        <p:spPr bwMode="auto">
          <a:xfrm>
            <a:off x="2631926" y="342189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$9.5</a:t>
            </a:r>
            <a:endParaRPr lang="en-US" sz="1400" b="1" dirty="0">
              <a:solidFill>
                <a:schemeClr val="accent3"/>
              </a:solidFill>
            </a:endParaRPr>
          </a:p>
        </p:txBody>
      </p:sp>
      <p:sp>
        <p:nvSpPr>
          <p:cNvPr id="27" name="TextBox 10"/>
          <p:cNvSpPr txBox="1">
            <a:spLocks noChangeArrowheads="1"/>
          </p:cNvSpPr>
          <p:nvPr/>
        </p:nvSpPr>
        <p:spPr bwMode="auto">
          <a:xfrm>
            <a:off x="1058617" y="226545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$15.0</a:t>
            </a:r>
            <a:endParaRPr lang="en-US" sz="1400" b="1" dirty="0">
              <a:solidFill>
                <a:schemeClr val="accent3"/>
              </a:solidFill>
            </a:endParaRPr>
          </a:p>
        </p:txBody>
      </p:sp>
      <p:sp>
        <p:nvSpPr>
          <p:cNvPr id="31" name="TextBox 10"/>
          <p:cNvSpPr txBox="1">
            <a:spLocks noChangeArrowheads="1"/>
          </p:cNvSpPr>
          <p:nvPr/>
        </p:nvSpPr>
        <p:spPr bwMode="auto">
          <a:xfrm>
            <a:off x="4182821" y="348016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$6.0</a:t>
            </a:r>
            <a:endParaRPr lang="en-US" sz="1400" b="1" dirty="0">
              <a:solidFill>
                <a:schemeClr val="accent3"/>
              </a:solidFill>
            </a:endParaRPr>
          </a:p>
        </p:txBody>
      </p:sp>
      <p:sp>
        <p:nvSpPr>
          <p:cNvPr id="39" name="AutoShape 8"/>
          <p:cNvSpPr>
            <a:spLocks noChangeArrowheads="1"/>
          </p:cNvSpPr>
          <p:nvPr/>
        </p:nvSpPr>
        <p:spPr bwMode="blackWhite">
          <a:xfrm>
            <a:off x="1362633" y="2743200"/>
            <a:ext cx="1474696" cy="1873625"/>
          </a:xfrm>
          <a:prstGeom prst="wedgeRectCallout">
            <a:avLst>
              <a:gd name="adj1" fmla="val -59804"/>
              <a:gd name="adj2" fmla="val 75915"/>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1973: Commercial Tort Costs Totaled $6.49B, 94% was insured, 6% self-(un)insured</a:t>
            </a:r>
            <a:endParaRPr lang="en-US" sz="1600" b="1" dirty="0">
              <a:solidFill>
                <a:schemeClr val="bg1"/>
              </a:solidFill>
            </a:endParaRPr>
          </a:p>
        </p:txBody>
      </p:sp>
      <p:sp>
        <p:nvSpPr>
          <p:cNvPr id="36" name="AutoShape 8"/>
          <p:cNvSpPr>
            <a:spLocks noChangeArrowheads="1"/>
          </p:cNvSpPr>
          <p:nvPr/>
        </p:nvSpPr>
        <p:spPr bwMode="blackWhite">
          <a:xfrm>
            <a:off x="2926968" y="2756648"/>
            <a:ext cx="1658479" cy="1089211"/>
          </a:xfrm>
          <a:prstGeom prst="wedgeRectCallout">
            <a:avLst>
              <a:gd name="adj1" fmla="val -13186"/>
              <a:gd name="adj2" fmla="val 90730"/>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1985: $46.6B 74.5% insured, 25.5% self-(un)insured</a:t>
            </a:r>
            <a:endParaRPr lang="en-US" sz="1600" b="1" dirty="0">
              <a:solidFill>
                <a:schemeClr val="bg1"/>
              </a:solidFill>
            </a:endParaRPr>
          </a:p>
        </p:txBody>
      </p:sp>
      <p:sp>
        <p:nvSpPr>
          <p:cNvPr id="43" name="AutoShape 8"/>
          <p:cNvSpPr>
            <a:spLocks noChangeArrowheads="1"/>
          </p:cNvSpPr>
          <p:nvPr/>
        </p:nvSpPr>
        <p:spPr bwMode="blackWhite">
          <a:xfrm>
            <a:off x="4719902" y="2129122"/>
            <a:ext cx="1658479" cy="1089211"/>
          </a:xfrm>
          <a:prstGeom prst="wedgeRectCallout">
            <a:avLst>
              <a:gd name="adj1" fmla="val -5078"/>
              <a:gd name="adj2" fmla="val 88261"/>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1995: $83.6B 69.5% insured, 30.5% self-(un)insured</a:t>
            </a:r>
            <a:endParaRPr lang="en-US" sz="1600" b="1" dirty="0">
              <a:solidFill>
                <a:schemeClr val="bg1"/>
              </a:solidFill>
            </a:endParaRPr>
          </a:p>
        </p:txBody>
      </p:sp>
      <p:sp>
        <p:nvSpPr>
          <p:cNvPr id="44" name="AutoShape 8"/>
          <p:cNvSpPr>
            <a:spLocks noChangeArrowheads="1"/>
          </p:cNvSpPr>
          <p:nvPr/>
        </p:nvSpPr>
        <p:spPr bwMode="blackWhite">
          <a:xfrm>
            <a:off x="6459048" y="1098187"/>
            <a:ext cx="1658479" cy="1089211"/>
          </a:xfrm>
          <a:prstGeom prst="wedgeRectCallout">
            <a:avLst>
              <a:gd name="adj1" fmla="val 11139"/>
              <a:gd name="adj2" fmla="val 69742"/>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2005: $143.5B 66.4% insured, 33.6% self-(un)insured</a:t>
            </a:r>
            <a:endParaRPr lang="en-US" sz="1600" b="1" dirty="0">
              <a:solidFill>
                <a:schemeClr val="bg1"/>
              </a:solidFill>
            </a:endParaRPr>
          </a:p>
        </p:txBody>
      </p:sp>
      <p:sp>
        <p:nvSpPr>
          <p:cNvPr id="45" name="AutoShape 8"/>
          <p:cNvSpPr>
            <a:spLocks noChangeArrowheads="1"/>
          </p:cNvSpPr>
          <p:nvPr/>
        </p:nvSpPr>
        <p:spPr bwMode="blackWhite">
          <a:xfrm>
            <a:off x="6719024" y="4101363"/>
            <a:ext cx="1658479" cy="1089211"/>
          </a:xfrm>
          <a:prstGeom prst="wedgeRectCallout">
            <a:avLst>
              <a:gd name="adj1" fmla="val 54112"/>
              <a:gd name="adj2" fmla="val -132727"/>
            </a:avLst>
          </a:prstGeom>
          <a:solidFill>
            <a:schemeClr val="accent1"/>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2009: $126.5B 64.4% insured, 35.6% self-(un)insured</a:t>
            </a:r>
            <a:endParaRPr lang="en-US" sz="1600" b="1" dirty="0">
              <a:solidFill>
                <a:schemeClr val="bg1"/>
              </a:solidFill>
            </a:endParaRPr>
          </a:p>
        </p:txBody>
      </p:sp>
      <p:sp>
        <p:nvSpPr>
          <p:cNvPr id="46" name="Rectangle 5"/>
          <p:cNvSpPr>
            <a:spLocks noChangeArrowheads="1"/>
          </p:cNvSpPr>
          <p:nvPr/>
        </p:nvSpPr>
        <p:spPr bwMode="auto">
          <a:xfrm>
            <a:off x="0" y="6615766"/>
            <a:ext cx="75692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Towers Watson, </a:t>
            </a:r>
            <a:r>
              <a:rPr lang="en-US" sz="1100" i="1" dirty="0" smtClean="0"/>
              <a:t>2011 </a:t>
            </a:r>
            <a:r>
              <a:rPr lang="en-US" sz="1100" i="1" dirty="0"/>
              <a:t>Update on US Tort Cost Trends</a:t>
            </a:r>
            <a:r>
              <a:rPr lang="en-US" sz="1100" dirty="0"/>
              <a:t>, </a:t>
            </a:r>
            <a:r>
              <a:rPr lang="en-US" sz="1100" dirty="0" smtClean="0"/>
              <a:t>III Calculations based on data from Appendix  4.</a:t>
            </a:r>
            <a:endParaRPr lang="en-US" sz="1100" dirty="0"/>
          </a:p>
        </p:txBody>
      </p:sp>
      <p:sp>
        <p:nvSpPr>
          <p:cNvPr id="18" name="Date Placeholder 17"/>
          <p:cNvSpPr>
            <a:spLocks noGrp="1"/>
          </p:cNvSpPr>
          <p:nvPr>
            <p:ph type="dt" sz="half" idx="10"/>
          </p:nvPr>
        </p:nvSpPr>
        <p:spPr/>
        <p:txBody>
          <a:bodyPr/>
          <a:lstStyle/>
          <a:p>
            <a:pPr>
              <a:defRPr/>
            </a:pPr>
            <a:r>
              <a:rPr lang="en-US" smtClean="0"/>
              <a:t>12/01/09 - 9pm</a:t>
            </a:r>
            <a:endParaRPr lang="en-US"/>
          </a:p>
        </p:txBody>
      </p:sp>
      <p:sp>
        <p:nvSpPr>
          <p:cNvPr id="19" name="Slide Number Placeholder 18"/>
          <p:cNvSpPr>
            <a:spLocks noGrp="1"/>
          </p:cNvSpPr>
          <p:nvPr>
            <p:ph type="sldNum" sz="quarter" idx="12"/>
          </p:nvPr>
        </p:nvSpPr>
        <p:spPr/>
        <p:txBody>
          <a:bodyPr/>
          <a:lstStyle/>
          <a:p>
            <a:pPr>
              <a:defRPr/>
            </a:pPr>
            <a:fld id="{79649112-2361-4913-9798-B6AEBB59A8D4}" type="slidenum">
              <a:rPr lang="en-US" smtClean="0"/>
              <a:pPr>
                <a:defRPr/>
              </a:pPr>
              <a:t>212</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wipe(left)">
                                      <p:cBhvr>
                                        <p:cTn id="20" dur="500"/>
                                        <p:tgtEl>
                                          <p:spTgt spid="43"/>
                                        </p:tgtEl>
                                      </p:cBhvr>
                                    </p:animEffect>
                                  </p:childTnLst>
                                </p:cTn>
                              </p:par>
                            </p:childTnLst>
                          </p:cTn>
                        </p:par>
                        <p:par>
                          <p:cTn id="21" fill="hold">
                            <p:stCondLst>
                              <p:cond delay="3000"/>
                            </p:stCondLst>
                            <p:childTnLst>
                              <p:par>
                                <p:cTn id="22" presetID="22" presetClass="entr" presetSubtype="8" fill="hold" grpId="0" nodeType="after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wipe(left)">
                                      <p:cBhvr>
                                        <p:cTn id="24" dur="500"/>
                                        <p:tgtEl>
                                          <p:spTgt spid="44"/>
                                        </p:tgtEl>
                                      </p:cBhvr>
                                    </p:animEffect>
                                  </p:childTnLst>
                                </p:cTn>
                              </p:par>
                            </p:childTnLst>
                          </p:cTn>
                        </p:par>
                        <p:par>
                          <p:cTn id="25" fill="hold">
                            <p:stCondLst>
                              <p:cond delay="3500"/>
                            </p:stCondLst>
                            <p:childTnLst>
                              <p:par>
                                <p:cTn id="26" presetID="22" presetClass="entr" presetSubtype="8" fill="hold" grpId="0" nodeType="after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wipe(left)">
                                      <p:cBhvr>
                                        <p:cTn id="2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9" grpId="0" animBg="1"/>
      <p:bldP spid="36" grpId="0" animBg="1"/>
      <p:bldP spid="43" grpId="0" animBg="1"/>
      <p:bldP spid="44" grpId="0" animBg="1"/>
      <p:bldP spid="45" grpId="0" animBg="1"/>
    </p:bldLst>
  </p:timing>
</p:sld>
</file>

<file path=ppt/slides/slide2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018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018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6E6B276-B00D-4649-880D-E50F174CC9ED}" type="slidenum">
              <a:rPr lang="en-US" sz="900"/>
              <a:pPr algn="r" eaLnBrk="0" hangingPunct="0">
                <a:lnSpc>
                  <a:spcPct val="85000"/>
                </a:lnSpc>
                <a:spcBef>
                  <a:spcPct val="20000"/>
                </a:spcBef>
              </a:pPr>
              <a:t>213</a:t>
            </a:fld>
            <a:endParaRPr lang="en-US" sz="900"/>
          </a:p>
        </p:txBody>
      </p:sp>
      <p:sp>
        <p:nvSpPr>
          <p:cNvPr id="50182" name="Rectangle 2"/>
          <p:cNvSpPr>
            <a:spLocks noGrp="1" noChangeArrowheads="1"/>
          </p:cNvSpPr>
          <p:nvPr>
            <p:ph type="title" idx="4294967295"/>
          </p:nvPr>
        </p:nvSpPr>
        <p:spPr/>
        <p:txBody>
          <a:bodyPr/>
          <a:lstStyle/>
          <a:p>
            <a:r>
              <a:rPr lang="en-US" dirty="0" smtClean="0"/>
              <a:t>Commercial Lines Tort Costs: Insured vs. Self-(Un)Insured Shares, 1973-2010</a:t>
            </a:r>
          </a:p>
        </p:txBody>
      </p:sp>
      <p:sp>
        <p:nvSpPr>
          <p:cNvPr id="50184" name="Rectangle 4"/>
          <p:cNvSpPr>
            <a:spLocks noChangeArrowheads="1"/>
          </p:cNvSpPr>
          <p:nvPr/>
        </p:nvSpPr>
        <p:spPr bwMode="black">
          <a:xfrm>
            <a:off x="174813" y="1506071"/>
            <a:ext cx="2030506"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Percent</a:t>
            </a:r>
            <a:endParaRPr lang="en-US" sz="1600" b="1" dirty="0">
              <a:solidFill>
                <a:srgbClr val="225A7A"/>
              </a:solidFill>
            </a:endParaRPr>
          </a:p>
        </p:txBody>
      </p:sp>
      <p:graphicFrame>
        <p:nvGraphicFramePr>
          <p:cNvPr id="50178" name="Object 3"/>
          <p:cNvGraphicFramePr>
            <a:graphicFrameLocks/>
          </p:cNvGraphicFramePr>
          <p:nvPr/>
        </p:nvGraphicFramePr>
        <p:xfrm>
          <a:off x="263525" y="1922929"/>
          <a:ext cx="8537575" cy="3832412"/>
        </p:xfrm>
        <a:graphic>
          <a:graphicData uri="http://schemas.openxmlformats.org/presentationml/2006/ole">
            <mc:AlternateContent xmlns:mc="http://schemas.openxmlformats.org/markup-compatibility/2006">
              <mc:Choice xmlns:v="urn:schemas-microsoft-com:vml" Requires="v">
                <p:oleObj spid="_x0000_s4458131" name="Chart" r:id="rId4" imgW="8772538" imgH="3305067" progId="MSGraph.Chart.8">
                  <p:embed followColorScheme="full"/>
                </p:oleObj>
              </mc:Choice>
              <mc:Fallback>
                <p:oleObj name="Chart" r:id="rId4" imgW="8772538" imgH="3305067"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525" y="1922929"/>
                        <a:ext cx="8537575" cy="383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5"/>
          <p:cNvSpPr>
            <a:spLocks noChangeArrowheads="1"/>
          </p:cNvSpPr>
          <p:nvPr/>
        </p:nvSpPr>
        <p:spPr bwMode="blackWhite">
          <a:xfrm>
            <a:off x="833718" y="5724804"/>
            <a:ext cx="7812741" cy="8239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Share of Tort Costs Retained by Risks Has Been Steadily Increasing for Nearly 40 Years.  This Trend Contributes Has Left Insurers With Less Control Over Pricing.</a:t>
            </a:r>
            <a:endParaRPr lang="en-US" b="1" dirty="0">
              <a:solidFill>
                <a:srgbClr val="FFFFFF"/>
              </a:solidFill>
            </a:endParaRPr>
          </a:p>
        </p:txBody>
      </p:sp>
      <p:sp>
        <p:nvSpPr>
          <p:cNvPr id="39" name="AutoShape 8"/>
          <p:cNvSpPr>
            <a:spLocks noChangeArrowheads="1"/>
          </p:cNvSpPr>
          <p:nvPr/>
        </p:nvSpPr>
        <p:spPr bwMode="blackWhite">
          <a:xfrm>
            <a:off x="1510552" y="3133164"/>
            <a:ext cx="1461248" cy="1062319"/>
          </a:xfrm>
          <a:prstGeom prst="wedgeRectCallout">
            <a:avLst>
              <a:gd name="adj1" fmla="val -60734"/>
              <a:gd name="adj2" fmla="val -121469"/>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1973: 94% was insured, 6% self-(un)insured</a:t>
            </a:r>
            <a:endParaRPr lang="en-US" sz="1600" b="1" dirty="0">
              <a:solidFill>
                <a:schemeClr val="bg1"/>
              </a:solidFill>
            </a:endParaRPr>
          </a:p>
        </p:txBody>
      </p:sp>
      <p:sp>
        <p:nvSpPr>
          <p:cNvPr id="36" name="AutoShape 8"/>
          <p:cNvSpPr>
            <a:spLocks noChangeArrowheads="1"/>
          </p:cNvSpPr>
          <p:nvPr/>
        </p:nvSpPr>
        <p:spPr bwMode="blackWhite">
          <a:xfrm>
            <a:off x="3088334" y="3133165"/>
            <a:ext cx="1389538" cy="1089211"/>
          </a:xfrm>
          <a:prstGeom prst="wedgeRectCallout">
            <a:avLst>
              <a:gd name="adj1" fmla="val -23727"/>
              <a:gd name="adj2" fmla="val -67295"/>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1985:74.5% insured, 25.5% self-(un)insured</a:t>
            </a:r>
            <a:endParaRPr lang="en-US" sz="1600" b="1" dirty="0">
              <a:solidFill>
                <a:schemeClr val="bg1"/>
              </a:solidFill>
            </a:endParaRPr>
          </a:p>
        </p:txBody>
      </p:sp>
      <p:sp>
        <p:nvSpPr>
          <p:cNvPr id="43" name="AutoShape 8"/>
          <p:cNvSpPr>
            <a:spLocks noChangeArrowheads="1"/>
          </p:cNvSpPr>
          <p:nvPr/>
        </p:nvSpPr>
        <p:spPr bwMode="blackWhite">
          <a:xfrm>
            <a:off x="4585431" y="3514169"/>
            <a:ext cx="1479193" cy="1089211"/>
          </a:xfrm>
          <a:prstGeom prst="wedgeRectCallout">
            <a:avLst>
              <a:gd name="adj1" fmla="val 14774"/>
              <a:gd name="adj2" fmla="val -84579"/>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1995: 69.5% insured, 30.5% self-(un)insured</a:t>
            </a:r>
            <a:endParaRPr lang="en-US" sz="1600" b="1" dirty="0">
              <a:solidFill>
                <a:schemeClr val="bg1"/>
              </a:solidFill>
            </a:endParaRPr>
          </a:p>
        </p:txBody>
      </p:sp>
      <p:sp>
        <p:nvSpPr>
          <p:cNvPr id="44" name="AutoShape 8"/>
          <p:cNvSpPr>
            <a:spLocks noChangeArrowheads="1"/>
          </p:cNvSpPr>
          <p:nvPr/>
        </p:nvSpPr>
        <p:spPr bwMode="blackWhite">
          <a:xfrm>
            <a:off x="6230447" y="3451422"/>
            <a:ext cx="1367141" cy="1187813"/>
          </a:xfrm>
          <a:prstGeom prst="wedgeRectCallout">
            <a:avLst>
              <a:gd name="adj1" fmla="val 39392"/>
              <a:gd name="adj2" fmla="val -72234"/>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2005: 66.4% insured, 33.6% self-(un)insured</a:t>
            </a:r>
            <a:endParaRPr lang="en-US" sz="1600" b="1" dirty="0">
              <a:solidFill>
                <a:schemeClr val="bg1"/>
              </a:solidFill>
            </a:endParaRPr>
          </a:p>
        </p:txBody>
      </p:sp>
      <p:sp>
        <p:nvSpPr>
          <p:cNvPr id="45" name="AutoShape 8"/>
          <p:cNvSpPr>
            <a:spLocks noChangeArrowheads="1"/>
          </p:cNvSpPr>
          <p:nvPr/>
        </p:nvSpPr>
        <p:spPr bwMode="blackWhite">
          <a:xfrm>
            <a:off x="5096435" y="1438836"/>
            <a:ext cx="3119717" cy="1317811"/>
          </a:xfrm>
          <a:prstGeom prst="wedgeRectCallout">
            <a:avLst>
              <a:gd name="adj1" fmla="val 57644"/>
              <a:gd name="adj2" fmla="val 103995"/>
            </a:avLst>
          </a:prstGeom>
          <a:solidFill>
            <a:schemeClr val="accent1"/>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2010: $138.1B 56.6% insured, 44.4% self-(un)insured (distorted by Deepwater Horizon event with most losses retained by BP)</a:t>
            </a:r>
            <a:endParaRPr lang="en-US" sz="1600" b="1" dirty="0">
              <a:solidFill>
                <a:schemeClr val="bg1"/>
              </a:solidFill>
            </a:endParaRPr>
          </a:p>
        </p:txBody>
      </p:sp>
      <p:sp>
        <p:nvSpPr>
          <p:cNvPr id="46" name="Rectangle 5"/>
          <p:cNvSpPr>
            <a:spLocks noChangeArrowheads="1"/>
          </p:cNvSpPr>
          <p:nvPr/>
        </p:nvSpPr>
        <p:spPr bwMode="auto">
          <a:xfrm>
            <a:off x="0" y="6615766"/>
            <a:ext cx="75692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Towers Watson, </a:t>
            </a:r>
            <a:r>
              <a:rPr lang="en-US" sz="1100" i="1" dirty="0" smtClean="0"/>
              <a:t>2011 </a:t>
            </a:r>
            <a:r>
              <a:rPr lang="en-US" sz="1100" i="1" dirty="0"/>
              <a:t>Update on US Tort Cost Trends</a:t>
            </a:r>
            <a:r>
              <a:rPr lang="en-US" sz="1100" dirty="0"/>
              <a:t>, </a:t>
            </a:r>
            <a:r>
              <a:rPr lang="en-US" sz="1100" dirty="0" smtClean="0"/>
              <a:t>III Calculations based on data from Appendix  4.</a:t>
            </a:r>
            <a:endParaRPr lang="en-US" sz="1100" dirty="0"/>
          </a:p>
        </p:txBody>
      </p:sp>
      <p:sp>
        <p:nvSpPr>
          <p:cNvPr id="15" name="Date Placeholder 14"/>
          <p:cNvSpPr>
            <a:spLocks noGrp="1"/>
          </p:cNvSpPr>
          <p:nvPr>
            <p:ph type="dt" sz="half" idx="10"/>
          </p:nvPr>
        </p:nvSpPr>
        <p:spPr/>
        <p:txBody>
          <a:bodyPr/>
          <a:lstStyle/>
          <a:p>
            <a:pPr>
              <a:defRPr/>
            </a:pPr>
            <a:r>
              <a:rPr lang="en-US" smtClean="0"/>
              <a:t>12/01/09 - 9pm</a:t>
            </a:r>
            <a:endParaRPr lang="en-US"/>
          </a:p>
        </p:txBody>
      </p:sp>
      <p:sp>
        <p:nvSpPr>
          <p:cNvPr id="16" name="Slide Number Placeholder 15"/>
          <p:cNvSpPr>
            <a:spLocks noGrp="1"/>
          </p:cNvSpPr>
          <p:nvPr>
            <p:ph type="sldNum" sz="quarter" idx="12"/>
          </p:nvPr>
        </p:nvSpPr>
        <p:spPr/>
        <p:txBody>
          <a:bodyPr/>
          <a:lstStyle/>
          <a:p>
            <a:pPr>
              <a:defRPr/>
            </a:pPr>
            <a:fld id="{79649112-2361-4913-9798-B6AEBB59A8D4}" type="slidenum">
              <a:rPr lang="en-US" smtClean="0"/>
              <a:pPr>
                <a:defRPr/>
              </a:pPr>
              <a:t>213</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wipe(left)">
                                      <p:cBhvr>
                                        <p:cTn id="20" dur="500"/>
                                        <p:tgtEl>
                                          <p:spTgt spid="43"/>
                                        </p:tgtEl>
                                      </p:cBhvr>
                                    </p:animEffect>
                                  </p:childTnLst>
                                </p:cTn>
                              </p:par>
                            </p:childTnLst>
                          </p:cTn>
                        </p:par>
                        <p:par>
                          <p:cTn id="21" fill="hold">
                            <p:stCondLst>
                              <p:cond delay="3000"/>
                            </p:stCondLst>
                            <p:childTnLst>
                              <p:par>
                                <p:cTn id="22" presetID="22" presetClass="entr" presetSubtype="8" fill="hold" grpId="0" nodeType="after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wipe(left)">
                                      <p:cBhvr>
                                        <p:cTn id="24" dur="500"/>
                                        <p:tgtEl>
                                          <p:spTgt spid="44"/>
                                        </p:tgtEl>
                                      </p:cBhvr>
                                    </p:animEffect>
                                  </p:childTnLst>
                                </p:cTn>
                              </p:par>
                            </p:childTnLst>
                          </p:cTn>
                        </p:par>
                        <p:par>
                          <p:cTn id="25" fill="hold">
                            <p:stCondLst>
                              <p:cond delay="3500"/>
                            </p:stCondLst>
                            <p:childTnLst>
                              <p:par>
                                <p:cTn id="26" presetID="22" presetClass="entr" presetSubtype="8" fill="hold" grpId="0" nodeType="after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wipe(left)">
                                      <p:cBhvr>
                                        <p:cTn id="2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9" grpId="0" animBg="1"/>
      <p:bldP spid="36" grpId="0" animBg="1"/>
      <p:bldP spid="43" grpId="0" animBg="1"/>
      <p:bldP spid="44" grpId="0" animBg="1"/>
      <p:bldP spid="45" grpId="0" animBg="1"/>
    </p:bldLst>
  </p:timing>
</p:sld>
</file>

<file path=ppt/slides/slide2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274638" y="0"/>
            <a:ext cx="7086600" cy="1143000"/>
          </a:xfrm>
        </p:spPr>
        <p:txBody>
          <a:bodyPr/>
          <a:lstStyle/>
          <a:p>
            <a:r>
              <a:rPr lang="en-US" dirty="0" smtClean="0"/>
              <a:t>Business Leaders Ranking of Liability Systems in 2015</a:t>
            </a:r>
          </a:p>
        </p:txBody>
      </p:sp>
      <p:sp>
        <p:nvSpPr>
          <p:cNvPr id="145411" name="Rectangle 3"/>
          <p:cNvSpPr>
            <a:spLocks noGrp="1" noChangeArrowheads="1"/>
          </p:cNvSpPr>
          <p:nvPr>
            <p:ph type="body" sz="half" idx="1"/>
          </p:nvPr>
        </p:nvSpPr>
        <p:spPr>
          <a:xfrm>
            <a:off x="0" y="1246188"/>
            <a:ext cx="3810000" cy="4572000"/>
          </a:xfrm>
        </p:spPr>
        <p:txBody>
          <a:bodyPr/>
          <a:lstStyle/>
          <a:p>
            <a:pPr marL="533400" indent="-533400"/>
            <a:r>
              <a:rPr lang="en-US" sz="2400" b="1" u="sng" dirty="0" smtClean="0"/>
              <a:t>Best States</a:t>
            </a:r>
          </a:p>
          <a:p>
            <a:pPr marL="533400" indent="-533400">
              <a:buFontTx/>
              <a:buAutoNum type="arabicPeriod"/>
            </a:pPr>
            <a:r>
              <a:rPr lang="en-US" sz="1600" dirty="0" smtClean="0"/>
              <a:t>Delaware</a:t>
            </a:r>
          </a:p>
          <a:p>
            <a:pPr marL="533400" indent="-533400">
              <a:buFontTx/>
              <a:buAutoNum type="arabicPeriod"/>
            </a:pPr>
            <a:r>
              <a:rPr lang="en-US" sz="1600" dirty="0" smtClean="0"/>
              <a:t>Vermont</a:t>
            </a:r>
          </a:p>
          <a:p>
            <a:pPr marL="533400" indent="-533400">
              <a:buFontTx/>
              <a:buAutoNum type="arabicPeriod"/>
            </a:pPr>
            <a:r>
              <a:rPr lang="en-US" sz="1600" dirty="0" smtClean="0"/>
              <a:t>Nebraska</a:t>
            </a:r>
          </a:p>
          <a:p>
            <a:pPr marL="533400" indent="-533400">
              <a:buFontTx/>
              <a:buAutoNum type="arabicPeriod"/>
            </a:pPr>
            <a:r>
              <a:rPr lang="en-US" sz="1600" dirty="0" smtClean="0"/>
              <a:t>Iowa</a:t>
            </a:r>
          </a:p>
          <a:p>
            <a:pPr marL="533400" indent="-533400">
              <a:buFontTx/>
              <a:buAutoNum type="arabicPeriod"/>
            </a:pPr>
            <a:r>
              <a:rPr lang="en-US" sz="1600" dirty="0" smtClean="0"/>
              <a:t>New Hampshire</a:t>
            </a:r>
          </a:p>
          <a:p>
            <a:pPr marL="533400" indent="-533400">
              <a:buFontTx/>
              <a:buAutoNum type="arabicPeriod"/>
            </a:pPr>
            <a:r>
              <a:rPr lang="en-US" sz="1600" dirty="0" smtClean="0"/>
              <a:t>Idaho</a:t>
            </a:r>
          </a:p>
          <a:p>
            <a:pPr marL="533400" indent="-533400">
              <a:buFontTx/>
              <a:buAutoNum type="arabicPeriod"/>
            </a:pPr>
            <a:r>
              <a:rPr lang="en-US" sz="1600" dirty="0" smtClean="0"/>
              <a:t>North Carolina</a:t>
            </a:r>
          </a:p>
          <a:p>
            <a:pPr marL="533400" indent="-533400">
              <a:buFontTx/>
              <a:buAutoNum type="arabicPeriod"/>
            </a:pPr>
            <a:r>
              <a:rPr lang="en-US" sz="1600" dirty="0" smtClean="0"/>
              <a:t>Wyoming</a:t>
            </a:r>
          </a:p>
          <a:p>
            <a:pPr marL="533400" indent="-533400">
              <a:buFontTx/>
              <a:buAutoNum type="arabicPeriod"/>
            </a:pPr>
            <a:r>
              <a:rPr lang="en-US" sz="1600" dirty="0" smtClean="0"/>
              <a:t>South Dakota</a:t>
            </a:r>
          </a:p>
          <a:p>
            <a:pPr marL="533400" indent="-533400">
              <a:buFontTx/>
              <a:buAutoNum type="arabicPeriod"/>
            </a:pPr>
            <a:r>
              <a:rPr lang="en-US" sz="1600" dirty="0" smtClean="0"/>
              <a:t>Utah</a:t>
            </a:r>
          </a:p>
        </p:txBody>
      </p:sp>
      <p:sp>
        <p:nvSpPr>
          <p:cNvPr id="145412" name="Rectangle 4"/>
          <p:cNvSpPr>
            <a:spLocks noGrp="1" noChangeArrowheads="1"/>
          </p:cNvSpPr>
          <p:nvPr>
            <p:ph type="body" sz="half" idx="2"/>
          </p:nvPr>
        </p:nvSpPr>
        <p:spPr>
          <a:xfrm>
            <a:off x="4856163" y="1222375"/>
            <a:ext cx="3810000" cy="4572000"/>
          </a:xfrm>
        </p:spPr>
        <p:txBody>
          <a:bodyPr/>
          <a:lstStyle/>
          <a:p>
            <a:pPr marL="533400" indent="-533400"/>
            <a:r>
              <a:rPr lang="en-US" sz="2400" b="1" u="sng" dirty="0" smtClean="0"/>
              <a:t>Worst States</a:t>
            </a:r>
          </a:p>
          <a:p>
            <a:pPr marL="533400" indent="-533400">
              <a:buFontTx/>
              <a:buAutoNum type="arabicPeriod" startAt="41"/>
            </a:pPr>
            <a:r>
              <a:rPr lang="en-US" sz="1600" dirty="0" smtClean="0"/>
              <a:t>Arkansas</a:t>
            </a:r>
          </a:p>
          <a:p>
            <a:pPr marL="533400" indent="-533400">
              <a:buFontTx/>
              <a:buAutoNum type="arabicPeriod" startAt="41"/>
            </a:pPr>
            <a:r>
              <a:rPr lang="en-US" sz="1600" dirty="0" smtClean="0"/>
              <a:t>Missouri</a:t>
            </a:r>
          </a:p>
          <a:p>
            <a:pPr marL="533400" indent="-533400">
              <a:buFontTx/>
              <a:buAutoNum type="arabicPeriod" startAt="41"/>
            </a:pPr>
            <a:r>
              <a:rPr lang="en-US" sz="1600" dirty="0" smtClean="0"/>
              <a:t>Mississippi</a:t>
            </a:r>
          </a:p>
          <a:p>
            <a:pPr marL="533400" indent="-533400">
              <a:buFontTx/>
              <a:buAutoNum type="arabicPeriod" startAt="41"/>
            </a:pPr>
            <a:r>
              <a:rPr lang="en-US" sz="1600" dirty="0" smtClean="0"/>
              <a:t>Florida</a:t>
            </a:r>
          </a:p>
          <a:p>
            <a:pPr marL="533400" indent="-533400">
              <a:buFontTx/>
              <a:buAutoNum type="arabicPeriod" startAt="41"/>
            </a:pPr>
            <a:r>
              <a:rPr lang="en-US" sz="1600" dirty="0" smtClean="0"/>
              <a:t>New Mexico</a:t>
            </a:r>
          </a:p>
          <a:p>
            <a:pPr marL="533400" indent="-533400">
              <a:buFontTx/>
              <a:buAutoNum type="arabicPeriod" startAt="41"/>
            </a:pPr>
            <a:r>
              <a:rPr lang="en-US" sz="2000" b="1" i="1" dirty="0" smtClean="0">
                <a:solidFill>
                  <a:srgbClr val="FF0000"/>
                </a:solidFill>
              </a:rPr>
              <a:t>Alabama</a:t>
            </a:r>
          </a:p>
          <a:p>
            <a:pPr marL="533400" indent="-533400">
              <a:buFontTx/>
              <a:buAutoNum type="arabicPeriod" startAt="41"/>
            </a:pPr>
            <a:r>
              <a:rPr lang="en-US" sz="1600" dirty="0" smtClean="0"/>
              <a:t>California</a:t>
            </a:r>
          </a:p>
          <a:p>
            <a:pPr marL="533400" indent="-533400">
              <a:buFontTx/>
              <a:buAutoNum type="arabicPeriod" startAt="41"/>
            </a:pPr>
            <a:r>
              <a:rPr lang="en-US" sz="1600" dirty="0" smtClean="0"/>
              <a:t>Illinois</a:t>
            </a:r>
          </a:p>
          <a:p>
            <a:pPr marL="533400" indent="-533400">
              <a:buFontTx/>
              <a:buAutoNum type="arabicPeriod" startAt="41"/>
            </a:pPr>
            <a:r>
              <a:rPr lang="en-US" sz="1600" dirty="0" smtClean="0"/>
              <a:t>Louisiana</a:t>
            </a:r>
          </a:p>
          <a:p>
            <a:pPr marL="533400" indent="-533400">
              <a:buFontTx/>
              <a:buAutoNum type="arabicPeriod" startAt="41"/>
            </a:pPr>
            <a:r>
              <a:rPr lang="en-US" sz="1600" dirty="0" smtClean="0"/>
              <a:t>West Virginia</a:t>
            </a:r>
          </a:p>
        </p:txBody>
      </p:sp>
      <p:sp>
        <p:nvSpPr>
          <p:cNvPr id="145413" name="Rectangle 5"/>
          <p:cNvSpPr>
            <a:spLocks noChangeArrowheads="1"/>
          </p:cNvSpPr>
          <p:nvPr/>
        </p:nvSpPr>
        <p:spPr bwMode="auto">
          <a:xfrm>
            <a:off x="76200" y="6477000"/>
            <a:ext cx="6868868" cy="262252"/>
          </a:xfrm>
          <a:prstGeom prst="rect">
            <a:avLst/>
          </a:prstGeom>
          <a:noFill/>
          <a:ln w="9525">
            <a:noFill/>
            <a:miter lim="800000"/>
            <a:headEnd/>
            <a:tailEnd/>
          </a:ln>
        </p:spPr>
        <p:txBody>
          <a:bodyPr wrap="none" lIns="92075" tIns="46038" rIns="92075" bIns="46038">
            <a:spAutoFit/>
          </a:bodyPr>
          <a:lstStyle/>
          <a:p>
            <a:r>
              <a:rPr lang="en-US" sz="1100" dirty="0"/>
              <a:t>Source:  US Chamber of Commerce </a:t>
            </a:r>
            <a:r>
              <a:rPr lang="en-US" sz="1100" dirty="0" smtClean="0"/>
              <a:t>2015 </a:t>
            </a:r>
            <a:r>
              <a:rPr lang="en-US" sz="1100" dirty="0"/>
              <a:t>State Liability Systems Ranking Study; Insurance Info. Institute.</a:t>
            </a:r>
          </a:p>
        </p:txBody>
      </p:sp>
      <p:grpSp>
        <p:nvGrpSpPr>
          <p:cNvPr id="2" name="Group 98"/>
          <p:cNvGrpSpPr>
            <a:grpSpLocks/>
          </p:cNvGrpSpPr>
          <p:nvPr/>
        </p:nvGrpSpPr>
        <p:grpSpPr bwMode="auto">
          <a:xfrm>
            <a:off x="2451100" y="1450975"/>
            <a:ext cx="1889125" cy="4000858"/>
            <a:chOff x="69" y="668"/>
            <a:chExt cx="1432" cy="2778"/>
          </a:xfrm>
        </p:grpSpPr>
        <p:sp>
          <p:nvSpPr>
            <p:cNvPr id="145423" name="Rectangle 99"/>
            <p:cNvSpPr>
              <a:spLocks noChangeArrowheads="1"/>
            </p:cNvSpPr>
            <p:nvPr/>
          </p:nvSpPr>
          <p:spPr bwMode="blackWhite">
            <a:xfrm>
              <a:off x="77" y="672"/>
              <a:ext cx="1391" cy="1064"/>
            </a:xfrm>
            <a:prstGeom prst="rect">
              <a:avLst/>
            </a:prstGeom>
            <a:solidFill>
              <a:srgbClr val="ECF6F8"/>
            </a:solidFill>
            <a:ln w="12700">
              <a:solidFill>
                <a:srgbClr val="378798"/>
              </a:solidFill>
              <a:miter lim="800000"/>
              <a:headEnd/>
              <a:tailEnd/>
            </a:ln>
          </p:spPr>
          <p:txBody>
            <a:bodyPr wrap="none" anchor="ctr"/>
            <a:lstStyle/>
            <a:p>
              <a:endParaRPr lang="en-US" dirty="0"/>
            </a:p>
          </p:txBody>
        </p:sp>
        <p:sp>
          <p:nvSpPr>
            <p:cNvPr id="145424" name="Rectangle 100"/>
            <p:cNvSpPr>
              <a:spLocks noChangeArrowheads="1"/>
            </p:cNvSpPr>
            <p:nvPr/>
          </p:nvSpPr>
          <p:spPr bwMode="blackWhite">
            <a:xfrm>
              <a:off x="69" y="668"/>
              <a:ext cx="1416" cy="289"/>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5000"/>
                </a:lnSpc>
                <a:spcBef>
                  <a:spcPct val="25000"/>
                </a:spcBef>
              </a:pPr>
              <a:r>
                <a:rPr lang="en-US" b="1" dirty="0">
                  <a:solidFill>
                    <a:srgbClr val="FFFFFF"/>
                  </a:solidFill>
                </a:rPr>
                <a:t>New in </a:t>
              </a:r>
              <a:r>
                <a:rPr lang="en-US" b="1" dirty="0" smtClean="0">
                  <a:solidFill>
                    <a:srgbClr val="FFFFFF"/>
                  </a:solidFill>
                </a:rPr>
                <a:t>2015</a:t>
              </a:r>
              <a:endParaRPr lang="en-US" b="1" dirty="0">
                <a:solidFill>
                  <a:srgbClr val="FFFFFF"/>
                </a:solidFill>
              </a:endParaRPr>
            </a:p>
          </p:txBody>
        </p:sp>
        <p:sp>
          <p:nvSpPr>
            <p:cNvPr id="145425" name="Text Box 101"/>
            <p:cNvSpPr txBox="1">
              <a:spLocks noChangeArrowheads="1"/>
            </p:cNvSpPr>
            <p:nvPr/>
          </p:nvSpPr>
          <p:spPr bwMode="auto">
            <a:xfrm>
              <a:off x="89" y="974"/>
              <a:ext cx="1387" cy="761"/>
            </a:xfrm>
            <a:prstGeom prst="rect">
              <a:avLst/>
            </a:prstGeom>
            <a:noFill/>
            <a:ln w="9525">
              <a:noFill/>
              <a:miter lim="800000"/>
              <a:headEnd/>
              <a:tailEnd/>
            </a:ln>
          </p:spPr>
          <p:txBody>
            <a:bodyPr wrap="square"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Vermont</a:t>
              </a:r>
            </a:p>
            <a:p>
              <a:pPr marL="228600" indent="-228600" eaLnBrk="0" hangingPunct="0">
                <a:lnSpc>
                  <a:spcPct val="90000"/>
                </a:lnSpc>
                <a:spcBef>
                  <a:spcPct val="25000"/>
                </a:spcBef>
                <a:buClr>
                  <a:schemeClr val="accent2"/>
                </a:buClr>
                <a:buFont typeface="Wingdings" pitchFamily="2" charset="2"/>
                <a:buChar char="n"/>
              </a:pPr>
              <a:r>
                <a:rPr lang="en-US" sz="1500" dirty="0" smtClean="0"/>
                <a:t>New Hampshire</a:t>
              </a:r>
            </a:p>
            <a:p>
              <a:pPr marL="228600" indent="-228600" eaLnBrk="0" hangingPunct="0">
                <a:lnSpc>
                  <a:spcPct val="90000"/>
                </a:lnSpc>
                <a:spcBef>
                  <a:spcPct val="25000"/>
                </a:spcBef>
                <a:buClr>
                  <a:schemeClr val="accent2"/>
                </a:buClr>
                <a:buFont typeface="Wingdings" pitchFamily="2" charset="2"/>
                <a:buChar char="n"/>
              </a:pPr>
              <a:r>
                <a:rPr lang="en-US" sz="1500" dirty="0" smtClean="0"/>
                <a:t>North Carolina</a:t>
              </a:r>
            </a:p>
            <a:p>
              <a:pPr marL="228600" indent="-228600" eaLnBrk="0" hangingPunct="0">
                <a:lnSpc>
                  <a:spcPct val="90000"/>
                </a:lnSpc>
                <a:spcBef>
                  <a:spcPct val="25000"/>
                </a:spcBef>
                <a:buClr>
                  <a:schemeClr val="accent2"/>
                </a:buClr>
                <a:buFont typeface="Wingdings" pitchFamily="2" charset="2"/>
                <a:buChar char="n"/>
              </a:pPr>
              <a:r>
                <a:rPr lang="en-US" sz="1500" dirty="0" smtClean="0"/>
                <a:t>South Dakota</a:t>
              </a:r>
              <a:endParaRPr lang="en-US" sz="1500" dirty="0"/>
            </a:p>
          </p:txBody>
        </p:sp>
        <p:sp>
          <p:nvSpPr>
            <p:cNvPr id="145426" name="Rectangle 102"/>
            <p:cNvSpPr>
              <a:spLocks noChangeArrowheads="1"/>
            </p:cNvSpPr>
            <p:nvPr/>
          </p:nvSpPr>
          <p:spPr bwMode="blackWhite">
            <a:xfrm>
              <a:off x="77" y="2071"/>
              <a:ext cx="1416" cy="1205"/>
            </a:xfrm>
            <a:prstGeom prst="rect">
              <a:avLst/>
            </a:prstGeom>
            <a:solidFill>
              <a:srgbClr val="F0F1EF"/>
            </a:solidFill>
            <a:ln w="12700" algn="ctr">
              <a:solidFill>
                <a:srgbClr val="808080"/>
              </a:solidFill>
              <a:miter lim="800000"/>
              <a:headEnd/>
              <a:tailEnd/>
            </a:ln>
          </p:spPr>
          <p:txBody>
            <a:bodyPr wrap="none" anchor="ctr"/>
            <a:lstStyle/>
            <a:p>
              <a:endParaRPr lang="en-US" dirty="0"/>
            </a:p>
          </p:txBody>
        </p:sp>
        <p:sp>
          <p:nvSpPr>
            <p:cNvPr id="145427" name="Rectangle 103"/>
            <p:cNvSpPr>
              <a:spLocks noChangeArrowheads="1"/>
            </p:cNvSpPr>
            <p:nvPr/>
          </p:nvSpPr>
          <p:spPr bwMode="blackWhite">
            <a:xfrm>
              <a:off x="85" y="2063"/>
              <a:ext cx="1416" cy="310"/>
            </a:xfrm>
            <a:prstGeom prst="rect">
              <a:avLst/>
            </a:prstGeom>
            <a:gradFill rotWithShape="1">
              <a:gsLst>
                <a:gs pos="0">
                  <a:srgbClr val="808080"/>
                </a:gs>
                <a:gs pos="100000">
                  <a:srgbClr val="3B3B3B"/>
                </a:gs>
              </a:gsLst>
              <a:lin ang="5400000" scaled="1"/>
            </a:gradFill>
            <a:ln w="12700" algn="ctr">
              <a:solidFill>
                <a:srgbClr val="808080"/>
              </a:solidFill>
              <a:miter lim="800000"/>
              <a:headEnd/>
              <a:tailEnd/>
            </a:ln>
          </p:spPr>
          <p:txBody>
            <a:bodyPr lIns="45720" rIns="45720" anchor="ctr"/>
            <a:lstStyle/>
            <a:p>
              <a:pPr algn="ctr">
                <a:lnSpc>
                  <a:spcPct val="90000"/>
                </a:lnSpc>
                <a:spcBef>
                  <a:spcPct val="25000"/>
                </a:spcBef>
              </a:pPr>
              <a:r>
                <a:rPr lang="en-US" b="1" dirty="0">
                  <a:solidFill>
                    <a:srgbClr val="FFFFFF"/>
                  </a:solidFill>
                </a:rPr>
                <a:t>Drop-offs</a:t>
              </a:r>
            </a:p>
          </p:txBody>
        </p:sp>
        <p:sp>
          <p:nvSpPr>
            <p:cNvPr id="145428" name="Text Box 104"/>
            <p:cNvSpPr txBox="1">
              <a:spLocks noChangeArrowheads="1"/>
            </p:cNvSpPr>
            <p:nvPr/>
          </p:nvSpPr>
          <p:spPr bwMode="auto">
            <a:xfrm>
              <a:off x="109" y="2500"/>
              <a:ext cx="1369" cy="946"/>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Minnesota</a:t>
              </a:r>
            </a:p>
            <a:p>
              <a:pPr marL="228600" indent="-228600" eaLnBrk="0" hangingPunct="0">
                <a:lnSpc>
                  <a:spcPct val="90000"/>
                </a:lnSpc>
                <a:spcBef>
                  <a:spcPct val="25000"/>
                </a:spcBef>
                <a:buClr>
                  <a:schemeClr val="accent2"/>
                </a:buClr>
                <a:buFont typeface="Wingdings" pitchFamily="2" charset="2"/>
                <a:buChar char="n"/>
              </a:pPr>
              <a:r>
                <a:rPr lang="en-US" sz="1500" dirty="0" smtClean="0"/>
                <a:t>Kansas</a:t>
              </a:r>
            </a:p>
            <a:p>
              <a:pPr marL="228600" indent="-228600" eaLnBrk="0" hangingPunct="0">
                <a:lnSpc>
                  <a:spcPct val="90000"/>
                </a:lnSpc>
                <a:spcBef>
                  <a:spcPct val="25000"/>
                </a:spcBef>
                <a:buClr>
                  <a:schemeClr val="accent2"/>
                </a:buClr>
                <a:buFont typeface="Wingdings" pitchFamily="2" charset="2"/>
                <a:buChar char="n"/>
              </a:pPr>
              <a:r>
                <a:rPr lang="en-US" sz="1500" dirty="0" smtClean="0"/>
                <a:t>Virginia</a:t>
              </a:r>
            </a:p>
            <a:p>
              <a:pPr marL="228600" indent="-228600" eaLnBrk="0" hangingPunct="0">
                <a:lnSpc>
                  <a:spcPct val="90000"/>
                </a:lnSpc>
                <a:spcBef>
                  <a:spcPct val="25000"/>
                </a:spcBef>
                <a:buClr>
                  <a:schemeClr val="accent2"/>
                </a:buClr>
                <a:buFont typeface="Wingdings" pitchFamily="2" charset="2"/>
                <a:buChar char="n"/>
              </a:pPr>
              <a:r>
                <a:rPr lang="en-US" sz="1500" dirty="0" smtClean="0"/>
                <a:t>North Dakota</a:t>
              </a:r>
            </a:p>
            <a:p>
              <a:pPr marL="228600" indent="-228600" eaLnBrk="0" hangingPunct="0">
                <a:lnSpc>
                  <a:spcPct val="90000"/>
                </a:lnSpc>
                <a:spcBef>
                  <a:spcPct val="25000"/>
                </a:spcBef>
                <a:buClr>
                  <a:schemeClr val="accent2"/>
                </a:buClr>
                <a:buFont typeface="Wingdings" pitchFamily="2" charset="2"/>
                <a:buChar char="n"/>
              </a:pPr>
              <a:endParaRPr lang="en-US" sz="1500" dirty="0"/>
            </a:p>
          </p:txBody>
        </p:sp>
      </p:grpSp>
      <p:grpSp>
        <p:nvGrpSpPr>
          <p:cNvPr id="3" name="Group 98"/>
          <p:cNvGrpSpPr>
            <a:grpSpLocks/>
          </p:cNvGrpSpPr>
          <p:nvPr/>
        </p:nvGrpSpPr>
        <p:grpSpPr bwMode="auto">
          <a:xfrm>
            <a:off x="6896100" y="1762125"/>
            <a:ext cx="1987550" cy="3228975"/>
            <a:chOff x="69" y="668"/>
            <a:chExt cx="1424" cy="1862"/>
          </a:xfrm>
        </p:grpSpPr>
        <p:sp>
          <p:nvSpPr>
            <p:cNvPr id="145417" name="Rectangle 99"/>
            <p:cNvSpPr>
              <a:spLocks noChangeArrowheads="1"/>
            </p:cNvSpPr>
            <p:nvPr/>
          </p:nvSpPr>
          <p:spPr bwMode="blackWhite">
            <a:xfrm>
              <a:off x="77" y="672"/>
              <a:ext cx="1416" cy="830"/>
            </a:xfrm>
            <a:prstGeom prst="rect">
              <a:avLst/>
            </a:prstGeom>
            <a:solidFill>
              <a:srgbClr val="ECF6F8"/>
            </a:solidFill>
            <a:ln w="12700">
              <a:solidFill>
                <a:srgbClr val="378798"/>
              </a:solidFill>
              <a:miter lim="800000"/>
              <a:headEnd/>
              <a:tailEnd/>
            </a:ln>
          </p:spPr>
          <p:txBody>
            <a:bodyPr wrap="none" anchor="ctr"/>
            <a:lstStyle/>
            <a:p>
              <a:endParaRPr lang="en-US" dirty="0"/>
            </a:p>
          </p:txBody>
        </p:sp>
        <p:sp>
          <p:nvSpPr>
            <p:cNvPr id="145418" name="Rectangle 100"/>
            <p:cNvSpPr>
              <a:spLocks noChangeArrowheads="1"/>
            </p:cNvSpPr>
            <p:nvPr/>
          </p:nvSpPr>
          <p:spPr bwMode="blackWhite">
            <a:xfrm>
              <a:off x="69" y="668"/>
              <a:ext cx="1416" cy="289"/>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5000"/>
                </a:lnSpc>
                <a:spcBef>
                  <a:spcPct val="25000"/>
                </a:spcBef>
              </a:pPr>
              <a:r>
                <a:rPr lang="en-US" b="1" dirty="0">
                  <a:solidFill>
                    <a:srgbClr val="FFFFFF"/>
                  </a:solidFill>
                </a:rPr>
                <a:t>Newly Notorious</a:t>
              </a:r>
            </a:p>
          </p:txBody>
        </p:sp>
        <p:sp>
          <p:nvSpPr>
            <p:cNvPr id="145419" name="Text Box 101"/>
            <p:cNvSpPr txBox="1">
              <a:spLocks noChangeArrowheads="1"/>
            </p:cNvSpPr>
            <p:nvPr/>
          </p:nvSpPr>
          <p:spPr bwMode="auto">
            <a:xfrm>
              <a:off x="96" y="1056"/>
              <a:ext cx="1385" cy="326"/>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Arkansas</a:t>
              </a:r>
            </a:p>
            <a:p>
              <a:pPr marL="228600" indent="-228600" eaLnBrk="0" hangingPunct="0">
                <a:lnSpc>
                  <a:spcPct val="90000"/>
                </a:lnSpc>
                <a:spcBef>
                  <a:spcPct val="25000"/>
                </a:spcBef>
                <a:buClr>
                  <a:schemeClr val="accent2"/>
                </a:buClr>
                <a:buFont typeface="Wingdings" pitchFamily="2" charset="2"/>
                <a:buChar char="n"/>
              </a:pPr>
              <a:r>
                <a:rPr lang="en-US" sz="1500" dirty="0" smtClean="0"/>
                <a:t>Missouri</a:t>
              </a:r>
              <a:endParaRPr lang="en-US" sz="1500" dirty="0"/>
            </a:p>
          </p:txBody>
        </p:sp>
        <p:sp>
          <p:nvSpPr>
            <p:cNvPr id="145420" name="Rectangle 102"/>
            <p:cNvSpPr>
              <a:spLocks noChangeArrowheads="1"/>
            </p:cNvSpPr>
            <p:nvPr/>
          </p:nvSpPr>
          <p:spPr bwMode="blackWhite">
            <a:xfrm>
              <a:off x="77" y="1597"/>
              <a:ext cx="1416" cy="933"/>
            </a:xfrm>
            <a:prstGeom prst="rect">
              <a:avLst/>
            </a:prstGeom>
            <a:solidFill>
              <a:srgbClr val="F0F1EF"/>
            </a:solidFill>
            <a:ln w="12700" algn="ctr">
              <a:solidFill>
                <a:srgbClr val="808080"/>
              </a:solidFill>
              <a:miter lim="800000"/>
              <a:headEnd/>
              <a:tailEnd/>
            </a:ln>
          </p:spPr>
          <p:txBody>
            <a:bodyPr wrap="none" anchor="ctr"/>
            <a:lstStyle/>
            <a:p>
              <a:endParaRPr lang="en-US" dirty="0"/>
            </a:p>
          </p:txBody>
        </p:sp>
        <p:sp>
          <p:nvSpPr>
            <p:cNvPr id="145421" name="Rectangle 103"/>
            <p:cNvSpPr>
              <a:spLocks noChangeArrowheads="1"/>
            </p:cNvSpPr>
            <p:nvPr/>
          </p:nvSpPr>
          <p:spPr bwMode="blackWhite">
            <a:xfrm>
              <a:off x="76" y="1614"/>
              <a:ext cx="1416" cy="310"/>
            </a:xfrm>
            <a:prstGeom prst="rect">
              <a:avLst/>
            </a:prstGeom>
            <a:gradFill rotWithShape="1">
              <a:gsLst>
                <a:gs pos="0">
                  <a:srgbClr val="808080"/>
                </a:gs>
                <a:gs pos="100000">
                  <a:srgbClr val="3B3B3B"/>
                </a:gs>
              </a:gsLst>
              <a:lin ang="5400000" scaled="1"/>
            </a:gradFill>
            <a:ln w="12700" algn="ctr">
              <a:solidFill>
                <a:srgbClr val="808080"/>
              </a:solidFill>
              <a:miter lim="800000"/>
              <a:headEnd/>
              <a:tailEnd/>
            </a:ln>
          </p:spPr>
          <p:txBody>
            <a:bodyPr lIns="45720" rIns="45720" anchor="ctr"/>
            <a:lstStyle/>
            <a:p>
              <a:pPr algn="ctr">
                <a:lnSpc>
                  <a:spcPct val="90000"/>
                </a:lnSpc>
                <a:spcBef>
                  <a:spcPct val="25000"/>
                </a:spcBef>
              </a:pPr>
              <a:r>
                <a:rPr lang="en-US" b="1" dirty="0">
                  <a:solidFill>
                    <a:srgbClr val="FFFFFF"/>
                  </a:solidFill>
                </a:rPr>
                <a:t>Rising Above</a:t>
              </a:r>
            </a:p>
          </p:txBody>
        </p:sp>
        <p:sp>
          <p:nvSpPr>
            <p:cNvPr id="145422" name="Text Box 104"/>
            <p:cNvSpPr txBox="1">
              <a:spLocks noChangeArrowheads="1"/>
            </p:cNvSpPr>
            <p:nvPr/>
          </p:nvSpPr>
          <p:spPr bwMode="auto">
            <a:xfrm>
              <a:off x="91" y="2009"/>
              <a:ext cx="1369" cy="326"/>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Oklahoma</a:t>
              </a:r>
            </a:p>
            <a:p>
              <a:pPr marL="228600" indent="-228600" eaLnBrk="0" hangingPunct="0">
                <a:lnSpc>
                  <a:spcPct val="90000"/>
                </a:lnSpc>
                <a:spcBef>
                  <a:spcPct val="25000"/>
                </a:spcBef>
                <a:buClr>
                  <a:schemeClr val="accent2"/>
                </a:buClr>
                <a:buFont typeface="Wingdings" pitchFamily="2" charset="2"/>
                <a:buChar char="n"/>
              </a:pPr>
              <a:r>
                <a:rPr lang="en-US" sz="1500" dirty="0" smtClean="0"/>
                <a:t>Montana</a:t>
              </a:r>
              <a:endParaRPr lang="en-US" sz="1500" dirty="0"/>
            </a:p>
          </p:txBody>
        </p:sp>
      </p:grpSp>
      <p:sp>
        <p:nvSpPr>
          <p:cNvPr id="22" name="Slide Number Placeholder 21"/>
          <p:cNvSpPr>
            <a:spLocks noGrp="1"/>
          </p:cNvSpPr>
          <p:nvPr>
            <p:ph type="sldNum" sz="quarter" idx="12"/>
          </p:nvPr>
        </p:nvSpPr>
        <p:spPr/>
        <p:txBody>
          <a:bodyPr/>
          <a:lstStyle/>
          <a:p>
            <a:pPr>
              <a:defRPr/>
            </a:pPr>
            <a:fld id="{DB690DBB-527D-49DE-BE17-F2C090C1D32C}" type="slidenum">
              <a:rPr lang="en-US" smtClean="0"/>
              <a:pPr>
                <a:defRPr/>
              </a:pPr>
              <a:t>214</a:t>
            </a:fld>
            <a:endParaRPr lang="en-US" dirty="0"/>
          </a:p>
        </p:txBody>
      </p:sp>
    </p:spTree>
    <p:extLst>
      <p:ext uri="{BB962C8B-B14F-4D97-AF65-F5344CB8AC3E}">
        <p14:creationId xmlns:p14="http://schemas.microsoft.com/office/powerpoint/2010/main" val="34238398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pPr>
                <a:defRPr/>
              </a:pPr>
              <a:t>215</a:t>
            </a:fld>
            <a:endParaRPr lang="en-US" smtClean="0"/>
          </a:p>
        </p:txBody>
      </p:sp>
      <p:graphicFrame>
        <p:nvGraphicFramePr>
          <p:cNvPr id="5122" name="Object 2"/>
          <p:cNvGraphicFramePr>
            <a:graphicFrameLocks/>
          </p:cNvGraphicFramePr>
          <p:nvPr>
            <p:extLst/>
          </p:nvPr>
        </p:nvGraphicFramePr>
        <p:xfrm>
          <a:off x="29980" y="1697895"/>
          <a:ext cx="8926513" cy="4676775"/>
        </p:xfrm>
        <a:graphic>
          <a:graphicData uri="http://schemas.openxmlformats.org/presentationml/2006/ole">
            <mc:AlternateContent xmlns:mc="http://schemas.openxmlformats.org/markup-compatibility/2006">
              <mc:Choice xmlns:v="urn:schemas-microsoft-com:vml" Requires="v">
                <p:oleObj spid="_x0000_s28475407" name="Chart" r:id="rId4" imgW="8724978" imgH="4562440" progId="MSGraph.Chart.8">
                  <p:embed followColorScheme="full"/>
                </p:oleObj>
              </mc:Choice>
              <mc:Fallback>
                <p:oleObj name="Chart" r:id="rId4" imgW="8724978" imgH="4562440" progId="MSGraph.Chart.8">
                  <p:embed followColorScheme="full"/>
                  <p:pic>
                    <p:nvPicPr>
                      <p:cNvPr id="0" name=""/>
                      <p:cNvPicPr>
                        <a:picLocks noChangeArrowheads="1"/>
                      </p:cNvPicPr>
                      <p:nvPr/>
                    </p:nvPicPr>
                    <p:blipFill>
                      <a:blip r:embed="rId5"/>
                      <a:srcRect/>
                      <a:stretch>
                        <a:fillRect/>
                      </a:stretch>
                    </p:blipFill>
                    <p:spPr bwMode="auto">
                      <a:xfrm>
                        <a:off x="29980" y="1697895"/>
                        <a:ext cx="8926513" cy="4676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4" name="Rectangle 3"/>
          <p:cNvSpPr>
            <a:spLocks noGrp="1" noChangeArrowheads="1"/>
          </p:cNvSpPr>
          <p:nvPr>
            <p:ph type="title"/>
          </p:nvPr>
        </p:nvSpPr>
        <p:spPr>
          <a:xfrm>
            <a:off x="29817" y="19878"/>
            <a:ext cx="8055044" cy="860425"/>
          </a:xfrm>
        </p:spPr>
        <p:txBody>
          <a:bodyPr/>
          <a:lstStyle/>
          <a:p>
            <a:r>
              <a:rPr lang="en-US" dirty="0" smtClean="0"/>
              <a:t>Average Personal Injury Jury Award,</a:t>
            </a:r>
            <a:br>
              <a:rPr lang="en-US" dirty="0" smtClean="0"/>
            </a:br>
            <a:r>
              <a:rPr lang="en-US" dirty="0" smtClean="0"/>
              <a:t>2009 – 2013</a:t>
            </a:r>
          </a:p>
        </p:txBody>
      </p:sp>
      <p:sp>
        <p:nvSpPr>
          <p:cNvPr id="1969158" name="AutoShape 6"/>
          <p:cNvSpPr>
            <a:spLocks noChangeArrowheads="1"/>
          </p:cNvSpPr>
          <p:nvPr/>
        </p:nvSpPr>
        <p:spPr bwMode="blackWhite">
          <a:xfrm>
            <a:off x="2091469" y="1282489"/>
            <a:ext cx="2986967" cy="1473569"/>
          </a:xfrm>
          <a:prstGeom prst="wedgeRectCallout">
            <a:avLst>
              <a:gd name="adj1" fmla="val 90050"/>
              <a:gd name="adj2" fmla="val 3440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Average awards in Personal Injury cases have increased by more than 1/3 in recent years</a:t>
            </a:r>
            <a:endParaRPr lang="en-US" b="1" dirty="0">
              <a:solidFill>
                <a:schemeClr val="bg1"/>
              </a:solidFill>
              <a:cs typeface="+mn-cs"/>
            </a:endParaRPr>
          </a:p>
        </p:txBody>
      </p:sp>
      <p:sp>
        <p:nvSpPr>
          <p:cNvPr id="7" name="Rectangle 6"/>
          <p:cNvSpPr>
            <a:spLocks noChangeArrowheads="1"/>
          </p:cNvSpPr>
          <p:nvPr/>
        </p:nvSpPr>
        <p:spPr bwMode="auto">
          <a:xfrm>
            <a:off x="76200" y="6327769"/>
            <a:ext cx="6718955" cy="277641"/>
          </a:xfrm>
          <a:prstGeom prst="rect">
            <a:avLst/>
          </a:prstGeom>
          <a:noFill/>
          <a:ln w="9525">
            <a:noFill/>
            <a:miter lim="800000"/>
            <a:headEnd/>
            <a:tailEnd/>
          </a:ln>
        </p:spPr>
        <p:txBody>
          <a:bodyPr wrap="none" lIns="92075" tIns="46038" rIns="92075" bIns="46038">
            <a:spAutoFit/>
          </a:bodyPr>
          <a:lstStyle/>
          <a:p>
            <a:pPr eaLnBrk="0" hangingPunct="0"/>
            <a:r>
              <a:rPr lang="en-US" sz="1200" dirty="0" smtClean="0"/>
              <a:t>Source</a:t>
            </a:r>
            <a:r>
              <a:rPr lang="en-US" sz="1200" dirty="0"/>
              <a:t>: </a:t>
            </a:r>
            <a:r>
              <a:rPr lang="en-US" sz="1200" i="1" dirty="0"/>
              <a:t>C</a:t>
            </a:r>
            <a:r>
              <a:rPr lang="en-US" sz="1200" i="1" dirty="0" smtClean="0"/>
              <a:t>urrent Award Trends in Personal Injury, </a:t>
            </a:r>
            <a:r>
              <a:rPr lang="en-US" sz="1200" dirty="0" smtClean="0"/>
              <a:t>54</a:t>
            </a:r>
            <a:r>
              <a:rPr lang="en-US" sz="1200" baseline="30000" dirty="0" smtClean="0"/>
              <a:t>th</a:t>
            </a:r>
            <a:r>
              <a:rPr lang="en-US" sz="1200" dirty="0" smtClean="0"/>
              <a:t> Edition; Insurance Information </a:t>
            </a:r>
            <a:r>
              <a:rPr lang="en-US" sz="1200" dirty="0"/>
              <a:t>Institute.</a:t>
            </a:r>
          </a:p>
        </p:txBody>
      </p:sp>
    </p:spTree>
    <p:extLst>
      <p:ext uri="{BB962C8B-B14F-4D97-AF65-F5344CB8AC3E}">
        <p14:creationId xmlns:p14="http://schemas.microsoft.com/office/powerpoint/2010/main" val="71362905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69158"/>
                                        </p:tgtEl>
                                        <p:attrNameLst>
                                          <p:attrName>style.visibility</p:attrName>
                                        </p:attrNameLst>
                                      </p:cBhvr>
                                      <p:to>
                                        <p:strVal val="visible"/>
                                      </p:to>
                                    </p:set>
                                    <p:animEffect transition="in" filter="wipe(right)">
                                      <p:cBhvr>
                                        <p:cTn id="7" dur="500"/>
                                        <p:tgtEl>
                                          <p:spTgt spid="1969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9158" grpId="0" animBg="1"/>
    </p:bld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pPr>
                <a:defRPr/>
              </a:pPr>
              <a:t>216</a:t>
            </a:fld>
            <a:endParaRPr lang="en-US" smtClean="0"/>
          </a:p>
        </p:txBody>
      </p:sp>
      <p:graphicFrame>
        <p:nvGraphicFramePr>
          <p:cNvPr id="5122" name="Object 2"/>
          <p:cNvGraphicFramePr>
            <a:graphicFrameLocks/>
          </p:cNvGraphicFramePr>
          <p:nvPr>
            <p:extLst/>
          </p:nvPr>
        </p:nvGraphicFramePr>
        <p:xfrm>
          <a:off x="193040" y="1697895"/>
          <a:ext cx="8763453" cy="4676775"/>
        </p:xfrm>
        <a:graphic>
          <a:graphicData uri="http://schemas.openxmlformats.org/presentationml/2006/ole">
            <mc:AlternateContent xmlns:mc="http://schemas.openxmlformats.org/markup-compatibility/2006">
              <mc:Choice xmlns:v="urn:schemas-microsoft-com:vml" Requires="v">
                <p:oleObj spid="_x0000_s28476431" name="Chart" r:id="rId4" imgW="8724978" imgH="4562440" progId="MSGraph.Chart.8">
                  <p:embed followColorScheme="full"/>
                </p:oleObj>
              </mc:Choice>
              <mc:Fallback>
                <p:oleObj name="Chart" r:id="rId4" imgW="8724978" imgH="4562440" progId="MSGraph.Chart.8">
                  <p:embed followColorScheme="full"/>
                  <p:pic>
                    <p:nvPicPr>
                      <p:cNvPr id="0" name=""/>
                      <p:cNvPicPr>
                        <a:picLocks noChangeArrowheads="1"/>
                      </p:cNvPicPr>
                      <p:nvPr/>
                    </p:nvPicPr>
                    <p:blipFill>
                      <a:blip r:embed="rId5"/>
                      <a:srcRect/>
                      <a:stretch>
                        <a:fillRect/>
                      </a:stretch>
                    </p:blipFill>
                    <p:spPr bwMode="auto">
                      <a:xfrm>
                        <a:off x="193040" y="1697895"/>
                        <a:ext cx="8763453" cy="4676775"/>
                      </a:xfrm>
                      <a:prstGeom prst="rect">
                        <a:avLst/>
                      </a:prstGeom>
                      <a:noFill/>
                      <a:extLst/>
                    </p:spPr>
                  </p:pic>
                </p:oleObj>
              </mc:Fallback>
            </mc:AlternateContent>
          </a:graphicData>
        </a:graphic>
      </p:graphicFrame>
      <p:sp>
        <p:nvSpPr>
          <p:cNvPr id="5124" name="Rectangle 3"/>
          <p:cNvSpPr>
            <a:spLocks noGrp="1" noChangeArrowheads="1"/>
          </p:cNvSpPr>
          <p:nvPr>
            <p:ph type="title"/>
          </p:nvPr>
        </p:nvSpPr>
        <p:spPr>
          <a:xfrm>
            <a:off x="29817" y="19878"/>
            <a:ext cx="8055044" cy="860425"/>
          </a:xfrm>
        </p:spPr>
        <p:txBody>
          <a:bodyPr/>
          <a:lstStyle/>
          <a:p>
            <a:r>
              <a:rPr lang="en-US" dirty="0" smtClean="0"/>
              <a:t>Percent of Personal Injury Jury Awards Over $1 Million, 2003 – 2013*</a:t>
            </a:r>
          </a:p>
        </p:txBody>
      </p:sp>
      <p:sp>
        <p:nvSpPr>
          <p:cNvPr id="1969158" name="AutoShape 6"/>
          <p:cNvSpPr>
            <a:spLocks noChangeArrowheads="1"/>
          </p:cNvSpPr>
          <p:nvPr/>
        </p:nvSpPr>
        <p:spPr bwMode="blackWhite">
          <a:xfrm>
            <a:off x="3849149" y="1697895"/>
            <a:ext cx="2986967" cy="1037843"/>
          </a:xfrm>
          <a:prstGeom prst="wedgeRectCallout">
            <a:avLst>
              <a:gd name="adj1" fmla="val 74403"/>
              <a:gd name="adj2" fmla="val 7258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The share of $1MM+ jury awards has returned </a:t>
            </a:r>
            <a:r>
              <a:rPr lang="en-US" b="1" dirty="0" err="1" smtClean="0">
                <a:solidFill>
                  <a:schemeClr val="bg1"/>
                </a:solidFill>
                <a:cs typeface="+mn-cs"/>
              </a:rPr>
              <a:t>ot</a:t>
            </a:r>
            <a:r>
              <a:rPr lang="en-US" b="1" dirty="0" smtClean="0">
                <a:solidFill>
                  <a:schemeClr val="bg1"/>
                </a:solidFill>
                <a:cs typeface="+mn-cs"/>
              </a:rPr>
              <a:t> its pre-crisis high</a:t>
            </a:r>
            <a:endParaRPr lang="en-US" b="1" dirty="0">
              <a:solidFill>
                <a:schemeClr val="bg1"/>
              </a:solidFill>
              <a:cs typeface="+mn-cs"/>
            </a:endParaRPr>
          </a:p>
        </p:txBody>
      </p:sp>
      <p:sp>
        <p:nvSpPr>
          <p:cNvPr id="7" name="Rectangle 6"/>
          <p:cNvSpPr>
            <a:spLocks noChangeArrowheads="1"/>
          </p:cNvSpPr>
          <p:nvPr/>
        </p:nvSpPr>
        <p:spPr bwMode="auto">
          <a:xfrm>
            <a:off x="76200" y="6327769"/>
            <a:ext cx="7195047" cy="462307"/>
          </a:xfrm>
          <a:prstGeom prst="rect">
            <a:avLst/>
          </a:prstGeom>
          <a:noFill/>
          <a:ln w="9525">
            <a:noFill/>
            <a:miter lim="800000"/>
            <a:headEnd/>
            <a:tailEnd/>
          </a:ln>
        </p:spPr>
        <p:txBody>
          <a:bodyPr wrap="none" lIns="92075" tIns="46038" rIns="92075" bIns="46038">
            <a:spAutoFit/>
          </a:bodyPr>
          <a:lstStyle/>
          <a:p>
            <a:pPr eaLnBrk="0" hangingPunct="0"/>
            <a:r>
              <a:rPr lang="en-US" sz="1200" dirty="0" smtClean="0"/>
              <a:t>*Latest available.</a:t>
            </a:r>
          </a:p>
          <a:p>
            <a:pPr eaLnBrk="0" hangingPunct="0"/>
            <a:r>
              <a:rPr lang="en-US" sz="1200" dirty="0" smtClean="0"/>
              <a:t>Source</a:t>
            </a:r>
            <a:r>
              <a:rPr lang="en-US" sz="1200" dirty="0"/>
              <a:t>: </a:t>
            </a:r>
            <a:r>
              <a:rPr lang="en-US" sz="1200" i="1" dirty="0"/>
              <a:t>C</a:t>
            </a:r>
            <a:r>
              <a:rPr lang="en-US" sz="1200" i="1" dirty="0" smtClean="0"/>
              <a:t>urrent Award Trends in Personal Injury, </a:t>
            </a:r>
            <a:r>
              <a:rPr lang="en-US" sz="1200" dirty="0" smtClean="0"/>
              <a:t>53</a:t>
            </a:r>
            <a:r>
              <a:rPr lang="en-US" sz="1200" baseline="30000" dirty="0" smtClean="0"/>
              <a:t>rd</a:t>
            </a:r>
            <a:r>
              <a:rPr lang="en-US" sz="1200" i="1" dirty="0" smtClean="0"/>
              <a:t> and </a:t>
            </a:r>
            <a:r>
              <a:rPr lang="en-US" sz="1200" dirty="0" smtClean="0"/>
              <a:t>54</a:t>
            </a:r>
            <a:r>
              <a:rPr lang="en-US" sz="1200" baseline="30000" dirty="0" smtClean="0"/>
              <a:t>th</a:t>
            </a:r>
            <a:r>
              <a:rPr lang="en-US" sz="1200" dirty="0" smtClean="0"/>
              <a:t> Editions; Insurance Information </a:t>
            </a:r>
            <a:r>
              <a:rPr lang="en-US" sz="1200" dirty="0"/>
              <a:t>Institute.</a:t>
            </a:r>
          </a:p>
        </p:txBody>
      </p:sp>
    </p:spTree>
    <p:extLst>
      <p:ext uri="{BB962C8B-B14F-4D97-AF65-F5344CB8AC3E}">
        <p14:creationId xmlns:p14="http://schemas.microsoft.com/office/powerpoint/2010/main" val="230405505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69158"/>
                                        </p:tgtEl>
                                        <p:attrNameLst>
                                          <p:attrName>style.visibility</p:attrName>
                                        </p:attrNameLst>
                                      </p:cBhvr>
                                      <p:to>
                                        <p:strVal val="visible"/>
                                      </p:to>
                                    </p:set>
                                    <p:animEffect transition="in" filter="wipe(right)">
                                      <p:cBhvr>
                                        <p:cTn id="7" dur="500"/>
                                        <p:tgtEl>
                                          <p:spTgt spid="1969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9158" grpId="0" animBg="1"/>
    </p:bldLst>
  </p:timing>
</p:sld>
</file>

<file path=ppt/slides/slide2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pPr>
                <a:defRPr/>
              </a:pPr>
              <a:t>217</a:t>
            </a:fld>
            <a:endParaRPr lang="en-US" smtClean="0"/>
          </a:p>
        </p:txBody>
      </p:sp>
      <p:graphicFrame>
        <p:nvGraphicFramePr>
          <p:cNvPr id="5122" name="Object 2"/>
          <p:cNvGraphicFramePr>
            <a:graphicFrameLocks/>
          </p:cNvGraphicFramePr>
          <p:nvPr>
            <p:extLst/>
          </p:nvPr>
        </p:nvGraphicFramePr>
        <p:xfrm>
          <a:off x="255221" y="1540240"/>
          <a:ext cx="8926513" cy="4676775"/>
        </p:xfrm>
        <a:graphic>
          <a:graphicData uri="http://schemas.openxmlformats.org/presentationml/2006/ole">
            <mc:AlternateContent xmlns:mc="http://schemas.openxmlformats.org/markup-compatibility/2006">
              <mc:Choice xmlns:v="urn:schemas-microsoft-com:vml" Requires="v">
                <p:oleObj spid="_x0000_s28477455" name="Chart" r:id="rId4" imgW="8715408" imgH="4572000" progId="MSGraph.Chart.8">
                  <p:embed followColorScheme="full"/>
                </p:oleObj>
              </mc:Choice>
              <mc:Fallback>
                <p:oleObj name="Chart" r:id="rId4" imgW="8715408" imgH="4572000" progId="MSGraph.Chart.8">
                  <p:embed followColorScheme="full"/>
                  <p:pic>
                    <p:nvPicPr>
                      <p:cNvPr id="0" name=""/>
                      <p:cNvPicPr>
                        <a:picLocks noChangeArrowheads="1"/>
                      </p:cNvPicPr>
                      <p:nvPr/>
                    </p:nvPicPr>
                    <p:blipFill>
                      <a:blip r:embed="rId5"/>
                      <a:srcRect/>
                      <a:stretch>
                        <a:fillRect/>
                      </a:stretch>
                    </p:blipFill>
                    <p:spPr bwMode="auto">
                      <a:xfrm>
                        <a:off x="255221" y="1540240"/>
                        <a:ext cx="8926513" cy="4676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4" name="Rectangle 3"/>
          <p:cNvSpPr>
            <a:spLocks noGrp="1" noChangeArrowheads="1"/>
          </p:cNvSpPr>
          <p:nvPr>
            <p:ph type="title"/>
          </p:nvPr>
        </p:nvSpPr>
        <p:spPr>
          <a:xfrm>
            <a:off x="29817" y="19878"/>
            <a:ext cx="8055044" cy="860425"/>
          </a:xfrm>
        </p:spPr>
        <p:txBody>
          <a:bodyPr/>
          <a:lstStyle/>
          <a:p>
            <a:r>
              <a:rPr lang="en-US" dirty="0" smtClean="0"/>
              <a:t>Dollar Value of Top 100 Verdicts in 2013 by Cause of Action, 2013</a:t>
            </a:r>
          </a:p>
        </p:txBody>
      </p:sp>
      <p:sp>
        <p:nvSpPr>
          <p:cNvPr id="1969158" name="AutoShape 6"/>
          <p:cNvSpPr>
            <a:spLocks noChangeArrowheads="1"/>
          </p:cNvSpPr>
          <p:nvPr/>
        </p:nvSpPr>
        <p:spPr bwMode="blackWhite">
          <a:xfrm>
            <a:off x="4469290" y="1361562"/>
            <a:ext cx="2986967" cy="1473569"/>
          </a:xfrm>
          <a:prstGeom prst="wedgeRectCallout">
            <a:avLst>
              <a:gd name="adj1" fmla="val -55098"/>
              <a:gd name="adj2" fmla="val 8147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cs typeface="+mn-cs"/>
              </a:rPr>
              <a:t>Many causes of action can give rise to catastrophic casualty claims, including </a:t>
            </a:r>
            <a:r>
              <a:rPr lang="en-US" sz="2000" b="1" dirty="0" err="1" smtClean="0">
                <a:solidFill>
                  <a:schemeClr val="bg1"/>
                </a:solidFill>
                <a:cs typeface="+mn-cs"/>
              </a:rPr>
              <a:t>motoe</a:t>
            </a:r>
            <a:r>
              <a:rPr lang="en-US" sz="2000" b="1" dirty="0" smtClean="0">
                <a:solidFill>
                  <a:schemeClr val="bg1"/>
                </a:solidFill>
                <a:cs typeface="+mn-cs"/>
              </a:rPr>
              <a:t> vehicle claims</a:t>
            </a:r>
            <a:endParaRPr lang="en-US" sz="2000" b="1" dirty="0">
              <a:solidFill>
                <a:schemeClr val="bg1"/>
              </a:solidFill>
              <a:cs typeface="+mn-cs"/>
            </a:endParaRPr>
          </a:p>
        </p:txBody>
      </p:sp>
      <p:sp>
        <p:nvSpPr>
          <p:cNvPr id="7" name="Rectangle 6"/>
          <p:cNvSpPr>
            <a:spLocks noChangeArrowheads="1"/>
          </p:cNvSpPr>
          <p:nvPr/>
        </p:nvSpPr>
        <p:spPr bwMode="auto">
          <a:xfrm>
            <a:off x="155027" y="6395693"/>
            <a:ext cx="7301230" cy="462307"/>
          </a:xfrm>
          <a:prstGeom prst="rect">
            <a:avLst/>
          </a:prstGeom>
          <a:noFill/>
          <a:ln w="9525">
            <a:noFill/>
            <a:miter lim="800000"/>
            <a:headEnd/>
            <a:tailEnd/>
          </a:ln>
        </p:spPr>
        <p:txBody>
          <a:bodyPr wrap="none" lIns="92075" tIns="46038" rIns="92075" bIns="46038">
            <a:spAutoFit/>
          </a:bodyPr>
          <a:lstStyle/>
          <a:p>
            <a:pPr eaLnBrk="0" hangingPunct="0"/>
            <a:r>
              <a:rPr lang="en-US" sz="1200" dirty="0" smtClean="0"/>
              <a:t>Source</a:t>
            </a:r>
            <a:r>
              <a:rPr lang="en-US" sz="1200" dirty="0"/>
              <a:t>: </a:t>
            </a:r>
            <a:r>
              <a:rPr lang="en-US" sz="1200" dirty="0" err="1" smtClean="0"/>
              <a:t>VerdictSearch</a:t>
            </a:r>
            <a:r>
              <a:rPr lang="en-US" sz="1200" dirty="0" smtClean="0"/>
              <a:t> as cited in </a:t>
            </a:r>
            <a:r>
              <a:rPr lang="en-US" sz="1200" i="1" dirty="0"/>
              <a:t>Reevaluating Excess Casualty Protection as Liability Losses Increase</a:t>
            </a:r>
            <a:r>
              <a:rPr lang="en-US" sz="1200" dirty="0"/>
              <a:t>, </a:t>
            </a:r>
            <a:endParaRPr lang="en-US" sz="1200" dirty="0" smtClean="0"/>
          </a:p>
          <a:p>
            <a:pPr eaLnBrk="0" hangingPunct="0"/>
            <a:r>
              <a:rPr lang="en-US" sz="1200" dirty="0" smtClean="0"/>
              <a:t>Marsh </a:t>
            </a:r>
            <a:r>
              <a:rPr lang="en-US" sz="1200" dirty="0"/>
              <a:t>Risk Management Research Briefing, Oct. </a:t>
            </a:r>
            <a:r>
              <a:rPr lang="en-US" sz="1200" dirty="0" smtClean="0"/>
              <a:t>2014.</a:t>
            </a:r>
            <a:endParaRPr lang="en-US" sz="1200" dirty="0"/>
          </a:p>
        </p:txBody>
      </p:sp>
      <p:sp>
        <p:nvSpPr>
          <p:cNvPr id="8" name="Rectangle 4"/>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 </a:t>
            </a:r>
            <a:r>
              <a:rPr lang="en-US" sz="1600" b="1" dirty="0" smtClean="0">
                <a:solidFill>
                  <a:srgbClr val="225A7A"/>
                </a:solidFill>
              </a:rPr>
              <a:t>Millions</a:t>
            </a:r>
            <a:r>
              <a:rPr lang="en-US" sz="1600" b="1" dirty="0">
                <a:solidFill>
                  <a:srgbClr val="225A7A"/>
                </a:solidFill>
              </a:rPr>
              <a:t>)</a:t>
            </a:r>
          </a:p>
        </p:txBody>
      </p:sp>
    </p:spTree>
    <p:extLst>
      <p:ext uri="{BB962C8B-B14F-4D97-AF65-F5344CB8AC3E}">
        <p14:creationId xmlns:p14="http://schemas.microsoft.com/office/powerpoint/2010/main" val="140145985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69158"/>
                                        </p:tgtEl>
                                        <p:attrNameLst>
                                          <p:attrName>style.visibility</p:attrName>
                                        </p:attrNameLst>
                                      </p:cBhvr>
                                      <p:to>
                                        <p:strVal val="visible"/>
                                      </p:to>
                                    </p:set>
                                    <p:animEffect transition="in" filter="wipe(right)">
                                      <p:cBhvr>
                                        <p:cTn id="7" dur="500"/>
                                        <p:tgtEl>
                                          <p:spTgt spid="1969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9158" grpId="0" animBg="1"/>
    </p:bldLst>
  </p:timing>
</p:sld>
</file>

<file path=ppt/slides/slide2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2046849-38C7-4253-AA00-A26674FE626C}" type="slidenum">
              <a:rPr lang="en-US" sz="900"/>
              <a:pPr algn="r" eaLnBrk="0" hangingPunct="0">
                <a:lnSpc>
                  <a:spcPct val="85000"/>
                </a:lnSpc>
                <a:spcBef>
                  <a:spcPct val="20000"/>
                </a:spcBef>
              </a:pPr>
              <a:t>218</a:t>
            </a:fld>
            <a:endParaRPr lang="en-US" sz="900"/>
          </a:p>
        </p:txBody>
      </p:sp>
      <p:graphicFrame>
        <p:nvGraphicFramePr>
          <p:cNvPr id="10242" name="Object 2"/>
          <p:cNvGraphicFramePr>
            <a:graphicFrameLocks/>
          </p:cNvGraphicFramePr>
          <p:nvPr>
            <p:extLst/>
          </p:nvPr>
        </p:nvGraphicFramePr>
        <p:xfrm>
          <a:off x="115164" y="2130107"/>
          <a:ext cx="8620125" cy="3987800"/>
        </p:xfrm>
        <a:graphic>
          <a:graphicData uri="http://schemas.openxmlformats.org/presentationml/2006/ole">
            <mc:AlternateContent xmlns:mc="http://schemas.openxmlformats.org/markup-compatibility/2006">
              <mc:Choice xmlns:v="urn:schemas-microsoft-com:vml" Requires="v">
                <p:oleObj spid="_x0000_s28478479" name="Chart" r:id="rId4" imgW="8982134" imgH="4143479" progId="MSGraph.Chart.8">
                  <p:embed followColorScheme="full"/>
                </p:oleObj>
              </mc:Choice>
              <mc:Fallback>
                <p:oleObj name="Chart" r:id="rId4" imgW="8982134" imgH="4143479" progId="MSGraph.Chart.8">
                  <p:embed followColorScheme="full"/>
                  <p:pic>
                    <p:nvPicPr>
                      <p:cNvPr id="0" name=""/>
                      <p:cNvPicPr>
                        <a:picLocks noChangeArrowheads="1"/>
                      </p:cNvPicPr>
                      <p:nvPr/>
                    </p:nvPicPr>
                    <p:blipFill>
                      <a:blip r:embed="rId5"/>
                      <a:srcRect/>
                      <a:stretch>
                        <a:fillRect/>
                      </a:stretch>
                    </p:blipFill>
                    <p:spPr bwMode="auto">
                      <a:xfrm>
                        <a:off x="115164" y="2130107"/>
                        <a:ext cx="8620125" cy="398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4980" name="Rectangle 4"/>
          <p:cNvSpPr>
            <a:spLocks noChangeArrowheads="1"/>
          </p:cNvSpPr>
          <p:nvPr/>
        </p:nvSpPr>
        <p:spPr bwMode="blackWhite">
          <a:xfrm>
            <a:off x="1817396" y="1207890"/>
            <a:ext cx="5441534" cy="71235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err="1" smtClean="0">
                <a:solidFill>
                  <a:srgbClr val="FFFFFF"/>
                </a:solidFill>
              </a:rPr>
              <a:t>Porducts</a:t>
            </a:r>
            <a:r>
              <a:rPr lang="en-US" sz="1600" b="1" dirty="0" smtClean="0">
                <a:solidFill>
                  <a:srgbClr val="FFFFFF"/>
                </a:solidFill>
              </a:rPr>
              <a:t> Liability and Medical Malpractice cases tend to have among the highest jury awards</a:t>
            </a:r>
            <a:endParaRPr lang="en-US" sz="1600" b="1" i="1" dirty="0">
              <a:solidFill>
                <a:srgbClr val="FFFFFF"/>
              </a:solidFill>
            </a:endParaRPr>
          </a:p>
        </p:txBody>
      </p:sp>
      <p:sp>
        <p:nvSpPr>
          <p:cNvPr id="8" name="Rectangle 3"/>
          <p:cNvSpPr txBox="1">
            <a:spLocks noChangeArrowheads="1"/>
          </p:cNvSpPr>
          <p:nvPr/>
        </p:nvSpPr>
        <p:spPr>
          <a:xfrm>
            <a:off x="29817" y="19878"/>
            <a:ext cx="8055044" cy="860425"/>
          </a:xfrm>
          <a:prstGeom prst="rect">
            <a:avLst/>
          </a:prstGeom>
        </p:spPr>
        <p:txBody>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kern="0" dirty="0" smtClean="0"/>
              <a:t>Median and Average Personal Injury Jury Award by Type of Liability, 2013</a:t>
            </a:r>
          </a:p>
        </p:txBody>
      </p:sp>
      <p:sp>
        <p:nvSpPr>
          <p:cNvPr id="9" name="Rectangle 8"/>
          <p:cNvSpPr>
            <a:spLocks noChangeArrowheads="1"/>
          </p:cNvSpPr>
          <p:nvPr/>
        </p:nvSpPr>
        <p:spPr bwMode="auto">
          <a:xfrm>
            <a:off x="76200" y="6327769"/>
            <a:ext cx="6718955" cy="277641"/>
          </a:xfrm>
          <a:prstGeom prst="rect">
            <a:avLst/>
          </a:prstGeom>
          <a:noFill/>
          <a:ln w="9525">
            <a:noFill/>
            <a:miter lim="800000"/>
            <a:headEnd/>
            <a:tailEnd/>
          </a:ln>
        </p:spPr>
        <p:txBody>
          <a:bodyPr wrap="none" lIns="92075" tIns="46038" rIns="92075" bIns="46038">
            <a:spAutoFit/>
          </a:bodyPr>
          <a:lstStyle/>
          <a:p>
            <a:pPr eaLnBrk="0" hangingPunct="0"/>
            <a:r>
              <a:rPr lang="en-US" sz="1200" dirty="0" smtClean="0"/>
              <a:t>Source</a:t>
            </a:r>
            <a:r>
              <a:rPr lang="en-US" sz="1200" dirty="0"/>
              <a:t>: </a:t>
            </a:r>
            <a:r>
              <a:rPr lang="en-US" sz="1200" i="1" dirty="0"/>
              <a:t>C</a:t>
            </a:r>
            <a:r>
              <a:rPr lang="en-US" sz="1200" i="1" dirty="0" smtClean="0"/>
              <a:t>urrent Award Trends in Personal Injury, </a:t>
            </a:r>
            <a:r>
              <a:rPr lang="en-US" sz="1200" dirty="0" smtClean="0"/>
              <a:t>54</a:t>
            </a:r>
            <a:r>
              <a:rPr lang="en-US" sz="1200" baseline="30000" dirty="0" smtClean="0"/>
              <a:t>th</a:t>
            </a:r>
            <a:r>
              <a:rPr lang="en-US" sz="1200" dirty="0" smtClean="0"/>
              <a:t> Edition; Insurance Information </a:t>
            </a:r>
            <a:r>
              <a:rPr lang="en-US" sz="1200" dirty="0"/>
              <a:t>Institute.</a:t>
            </a:r>
          </a:p>
        </p:txBody>
      </p:sp>
      <p:sp>
        <p:nvSpPr>
          <p:cNvPr id="2" name="Rectangle 1"/>
          <p:cNvSpPr/>
          <p:nvPr/>
        </p:nvSpPr>
        <p:spPr>
          <a:xfrm>
            <a:off x="7274696" y="4288217"/>
            <a:ext cx="1191282" cy="1719328"/>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904617" y="4267191"/>
            <a:ext cx="1191282" cy="1719328"/>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170641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2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9266" name="Rectangle 105"/>
          <p:cNvSpPr>
            <a:spLocks noGrp="1" noChangeArrowheads="1"/>
          </p:cNvSpPr>
          <p:nvPr>
            <p:ph type="dt" sz="quarter" idx="10"/>
          </p:nvPr>
        </p:nvSpPr>
        <p:spPr/>
        <p:txBody>
          <a:bodyPr/>
          <a:lstStyle/>
          <a:p>
            <a:pPr>
              <a:defRPr/>
            </a:pPr>
            <a:r>
              <a:rPr lang="en-US" smtClean="0"/>
              <a:t>12/01/09 - 9pm</a:t>
            </a:r>
          </a:p>
        </p:txBody>
      </p:sp>
      <p:sp>
        <p:nvSpPr>
          <p:cNvPr id="139268" name="Rectangle 110"/>
          <p:cNvSpPr>
            <a:spLocks noGrp="1" noChangeArrowheads="1"/>
          </p:cNvSpPr>
          <p:nvPr>
            <p:ph type="sldNum" sz="quarter" idx="12"/>
          </p:nvPr>
        </p:nvSpPr>
        <p:spPr/>
        <p:txBody>
          <a:bodyPr/>
          <a:lstStyle/>
          <a:p>
            <a:pPr>
              <a:defRPr/>
            </a:pPr>
            <a:fld id="{67472DED-89E9-44F4-98CD-CF15D6D469E8}" type="slidenum">
              <a:rPr lang="en-US" smtClean="0"/>
              <a:pPr>
                <a:defRPr/>
              </a:pPr>
              <a:t>219</a:t>
            </a:fld>
            <a:endParaRPr lang="en-US" smtClean="0"/>
          </a:p>
        </p:txBody>
      </p:sp>
      <p:sp>
        <p:nvSpPr>
          <p:cNvPr id="146437" name="Rectangle 2"/>
          <p:cNvSpPr>
            <a:spLocks noGrp="1" noChangeArrowheads="1"/>
          </p:cNvSpPr>
          <p:nvPr>
            <p:ph type="title"/>
          </p:nvPr>
        </p:nvSpPr>
        <p:spPr/>
        <p:txBody>
          <a:bodyPr/>
          <a:lstStyle/>
          <a:p>
            <a:r>
              <a:rPr lang="en-US" dirty="0" smtClean="0"/>
              <a:t>The Nation’s Judicial “Hellholes”: 2014/2015</a:t>
            </a:r>
          </a:p>
        </p:txBody>
      </p:sp>
      <p:grpSp>
        <p:nvGrpSpPr>
          <p:cNvPr id="2" name="Group 3"/>
          <p:cNvGrpSpPr>
            <a:grpSpLocks/>
          </p:cNvGrpSpPr>
          <p:nvPr/>
        </p:nvGrpSpPr>
        <p:grpSpPr bwMode="auto">
          <a:xfrm>
            <a:off x="1327150" y="1697038"/>
            <a:ext cx="7334250" cy="4130675"/>
            <a:chOff x="691" y="950"/>
            <a:chExt cx="4194" cy="2361"/>
          </a:xfrm>
        </p:grpSpPr>
        <p:grpSp>
          <p:nvGrpSpPr>
            <p:cNvPr id="3" name="Group 4"/>
            <p:cNvGrpSpPr>
              <a:grpSpLocks/>
            </p:cNvGrpSpPr>
            <p:nvPr/>
          </p:nvGrpSpPr>
          <p:grpSpPr bwMode="auto">
            <a:xfrm>
              <a:off x="691" y="2497"/>
              <a:ext cx="815" cy="764"/>
              <a:chOff x="395" y="1153"/>
              <a:chExt cx="207" cy="194"/>
            </a:xfrm>
          </p:grpSpPr>
          <p:sp>
            <p:nvSpPr>
              <p:cNvPr id="146531" name="Freeform 5"/>
              <p:cNvSpPr>
                <a:spLocks/>
              </p:cNvSpPr>
              <p:nvPr/>
            </p:nvSpPr>
            <p:spPr bwMode="grayWhite">
              <a:xfrm>
                <a:off x="573" y="1313"/>
                <a:ext cx="4" cy="7"/>
              </a:xfrm>
              <a:custGeom>
                <a:avLst/>
                <a:gdLst>
                  <a:gd name="T0" fmla="*/ 1 w 8"/>
                  <a:gd name="T1" fmla="*/ 1 h 13"/>
                  <a:gd name="T2" fmla="*/ 1 w 8"/>
                  <a:gd name="T3" fmla="*/ 1 h 13"/>
                  <a:gd name="T4" fmla="*/ 1 w 8"/>
                  <a:gd name="T5" fmla="*/ 0 h 13"/>
                  <a:gd name="T6" fmla="*/ 1 w 8"/>
                  <a:gd name="T7" fmla="*/ 1 h 13"/>
                  <a:gd name="T8" fmla="*/ 0 w 8"/>
                  <a:gd name="T9" fmla="*/ 1 h 13"/>
                  <a:gd name="T10" fmla="*/ 0 w 8"/>
                  <a:gd name="T11" fmla="*/ 1 h 13"/>
                  <a:gd name="T12" fmla="*/ 0 w 8"/>
                  <a:gd name="T13" fmla="*/ 1 h 13"/>
                  <a:gd name="T14" fmla="*/ 1 w 8"/>
                  <a:gd name="T15" fmla="*/ 1 h 13"/>
                  <a:gd name="T16" fmla="*/ 1 w 8"/>
                  <a:gd name="T17" fmla="*/ 1 h 13"/>
                  <a:gd name="T18" fmla="*/ 1 w 8"/>
                  <a:gd name="T19" fmla="*/ 1 h 13"/>
                  <a:gd name="T20" fmla="*/ 1 w 8"/>
                  <a:gd name="T21" fmla="*/ 1 h 13"/>
                  <a:gd name="T22" fmla="*/ 1 w 8"/>
                  <a:gd name="T23" fmla="*/ 1 h 13"/>
                  <a:gd name="T24" fmla="*/ 1 w 8"/>
                  <a:gd name="T25" fmla="*/ 1 h 13"/>
                  <a:gd name="T26" fmla="*/ 1 w 8"/>
                  <a:gd name="T27" fmla="*/ 1 h 13"/>
                  <a:gd name="T28" fmla="*/ 1 w 8"/>
                  <a:gd name="T29" fmla="*/ 1 h 13"/>
                  <a:gd name="T30" fmla="*/ 1 w 8"/>
                  <a:gd name="T31" fmla="*/ 1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
                  <a:gd name="T49" fmla="*/ 0 h 13"/>
                  <a:gd name="T50" fmla="*/ 8 w 8"/>
                  <a:gd name="T51" fmla="*/ 13 h 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 h="13">
                    <a:moveTo>
                      <a:pt x="5" y="1"/>
                    </a:moveTo>
                    <a:lnTo>
                      <a:pt x="5" y="1"/>
                    </a:lnTo>
                    <a:lnTo>
                      <a:pt x="4" y="0"/>
                    </a:lnTo>
                    <a:lnTo>
                      <a:pt x="1" y="1"/>
                    </a:lnTo>
                    <a:lnTo>
                      <a:pt x="0" y="1"/>
                    </a:lnTo>
                    <a:lnTo>
                      <a:pt x="0" y="4"/>
                    </a:lnTo>
                    <a:lnTo>
                      <a:pt x="0" y="6"/>
                    </a:lnTo>
                    <a:lnTo>
                      <a:pt x="1" y="10"/>
                    </a:lnTo>
                    <a:lnTo>
                      <a:pt x="2" y="11"/>
                    </a:lnTo>
                    <a:lnTo>
                      <a:pt x="5" y="13"/>
                    </a:lnTo>
                    <a:lnTo>
                      <a:pt x="6" y="11"/>
                    </a:lnTo>
                    <a:lnTo>
                      <a:pt x="8" y="10"/>
                    </a:lnTo>
                    <a:lnTo>
                      <a:pt x="8" y="6"/>
                    </a:lnTo>
                    <a:lnTo>
                      <a:pt x="5" y="1"/>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32" name="Freeform 6"/>
              <p:cNvSpPr>
                <a:spLocks/>
              </p:cNvSpPr>
              <p:nvPr/>
            </p:nvSpPr>
            <p:spPr bwMode="grayWhite">
              <a:xfrm>
                <a:off x="411" y="1153"/>
                <a:ext cx="191" cy="194"/>
              </a:xfrm>
              <a:custGeom>
                <a:avLst/>
                <a:gdLst>
                  <a:gd name="T0" fmla="*/ 1 w 382"/>
                  <a:gd name="T1" fmla="*/ 1 h 386"/>
                  <a:gd name="T2" fmla="*/ 1 w 382"/>
                  <a:gd name="T3" fmla="*/ 1 h 386"/>
                  <a:gd name="T4" fmla="*/ 1 w 382"/>
                  <a:gd name="T5" fmla="*/ 1 h 386"/>
                  <a:gd name="T6" fmla="*/ 1 w 382"/>
                  <a:gd name="T7" fmla="*/ 1 h 386"/>
                  <a:gd name="T8" fmla="*/ 1 w 382"/>
                  <a:gd name="T9" fmla="*/ 1 h 386"/>
                  <a:gd name="T10" fmla="*/ 1 w 382"/>
                  <a:gd name="T11" fmla="*/ 1 h 386"/>
                  <a:gd name="T12" fmla="*/ 1 w 382"/>
                  <a:gd name="T13" fmla="*/ 1 h 386"/>
                  <a:gd name="T14" fmla="*/ 1 w 382"/>
                  <a:gd name="T15" fmla="*/ 1 h 386"/>
                  <a:gd name="T16" fmla="*/ 1 w 382"/>
                  <a:gd name="T17" fmla="*/ 1 h 386"/>
                  <a:gd name="T18" fmla="*/ 1 w 382"/>
                  <a:gd name="T19" fmla="*/ 1 h 386"/>
                  <a:gd name="T20" fmla="*/ 1 w 382"/>
                  <a:gd name="T21" fmla="*/ 1 h 386"/>
                  <a:gd name="T22" fmla="*/ 1 w 382"/>
                  <a:gd name="T23" fmla="*/ 1 h 386"/>
                  <a:gd name="T24" fmla="*/ 1 w 382"/>
                  <a:gd name="T25" fmla="*/ 1 h 386"/>
                  <a:gd name="T26" fmla="*/ 1 w 382"/>
                  <a:gd name="T27" fmla="*/ 1 h 386"/>
                  <a:gd name="T28" fmla="*/ 1 w 382"/>
                  <a:gd name="T29" fmla="*/ 1 h 386"/>
                  <a:gd name="T30" fmla="*/ 1 w 382"/>
                  <a:gd name="T31" fmla="*/ 1 h 386"/>
                  <a:gd name="T32" fmla="*/ 1 w 382"/>
                  <a:gd name="T33" fmla="*/ 1 h 386"/>
                  <a:gd name="T34" fmla="*/ 1 w 382"/>
                  <a:gd name="T35" fmla="*/ 1 h 386"/>
                  <a:gd name="T36" fmla="*/ 1 w 382"/>
                  <a:gd name="T37" fmla="*/ 1 h 386"/>
                  <a:gd name="T38" fmla="*/ 1 w 382"/>
                  <a:gd name="T39" fmla="*/ 1 h 386"/>
                  <a:gd name="T40" fmla="*/ 1 w 382"/>
                  <a:gd name="T41" fmla="*/ 1 h 386"/>
                  <a:gd name="T42" fmla="*/ 1 w 382"/>
                  <a:gd name="T43" fmla="*/ 1 h 386"/>
                  <a:gd name="T44" fmla="*/ 1 w 382"/>
                  <a:gd name="T45" fmla="*/ 1 h 386"/>
                  <a:gd name="T46" fmla="*/ 1 w 382"/>
                  <a:gd name="T47" fmla="*/ 1 h 386"/>
                  <a:gd name="T48" fmla="*/ 1 w 382"/>
                  <a:gd name="T49" fmla="*/ 1 h 386"/>
                  <a:gd name="T50" fmla="*/ 1 w 382"/>
                  <a:gd name="T51" fmla="*/ 1 h 386"/>
                  <a:gd name="T52" fmla="*/ 1 w 382"/>
                  <a:gd name="T53" fmla="*/ 1 h 386"/>
                  <a:gd name="T54" fmla="*/ 1 w 382"/>
                  <a:gd name="T55" fmla="*/ 1 h 386"/>
                  <a:gd name="T56" fmla="*/ 1 w 382"/>
                  <a:gd name="T57" fmla="*/ 1 h 386"/>
                  <a:gd name="T58" fmla="*/ 1 w 382"/>
                  <a:gd name="T59" fmla="*/ 1 h 386"/>
                  <a:gd name="T60" fmla="*/ 1 w 382"/>
                  <a:gd name="T61" fmla="*/ 1 h 386"/>
                  <a:gd name="T62" fmla="*/ 1 w 382"/>
                  <a:gd name="T63" fmla="*/ 1 h 386"/>
                  <a:gd name="T64" fmla="*/ 1 w 382"/>
                  <a:gd name="T65" fmla="*/ 1 h 386"/>
                  <a:gd name="T66" fmla="*/ 1 w 382"/>
                  <a:gd name="T67" fmla="*/ 1 h 386"/>
                  <a:gd name="T68" fmla="*/ 1 w 382"/>
                  <a:gd name="T69" fmla="*/ 1 h 386"/>
                  <a:gd name="T70" fmla="*/ 1 w 382"/>
                  <a:gd name="T71" fmla="*/ 1 h 386"/>
                  <a:gd name="T72" fmla="*/ 1 w 382"/>
                  <a:gd name="T73" fmla="*/ 1 h 386"/>
                  <a:gd name="T74" fmla="*/ 1 w 382"/>
                  <a:gd name="T75" fmla="*/ 1 h 386"/>
                  <a:gd name="T76" fmla="*/ 1 w 382"/>
                  <a:gd name="T77" fmla="*/ 1 h 386"/>
                  <a:gd name="T78" fmla="*/ 1 w 382"/>
                  <a:gd name="T79" fmla="*/ 1 h 386"/>
                  <a:gd name="T80" fmla="*/ 1 w 382"/>
                  <a:gd name="T81" fmla="*/ 1 h 386"/>
                  <a:gd name="T82" fmla="*/ 1 w 382"/>
                  <a:gd name="T83" fmla="*/ 1 h 386"/>
                  <a:gd name="T84" fmla="*/ 1 w 382"/>
                  <a:gd name="T85" fmla="*/ 1 h 386"/>
                  <a:gd name="T86" fmla="*/ 1 w 382"/>
                  <a:gd name="T87" fmla="*/ 1 h 386"/>
                  <a:gd name="T88" fmla="*/ 1 w 382"/>
                  <a:gd name="T89" fmla="*/ 1 h 386"/>
                  <a:gd name="T90" fmla="*/ 1 w 382"/>
                  <a:gd name="T91" fmla="*/ 1 h 386"/>
                  <a:gd name="T92" fmla="*/ 1 w 382"/>
                  <a:gd name="T93" fmla="*/ 1 h 386"/>
                  <a:gd name="T94" fmla="*/ 1 w 382"/>
                  <a:gd name="T95" fmla="*/ 1 h 386"/>
                  <a:gd name="T96" fmla="*/ 1 w 382"/>
                  <a:gd name="T97" fmla="*/ 1 h 386"/>
                  <a:gd name="T98" fmla="*/ 1 w 382"/>
                  <a:gd name="T99" fmla="*/ 1 h 386"/>
                  <a:gd name="T100" fmla="*/ 1 w 382"/>
                  <a:gd name="T101" fmla="*/ 1 h 386"/>
                  <a:gd name="T102" fmla="*/ 1 w 382"/>
                  <a:gd name="T103" fmla="*/ 1 h 386"/>
                  <a:gd name="T104" fmla="*/ 1 w 382"/>
                  <a:gd name="T105" fmla="*/ 1 h 386"/>
                  <a:gd name="T106" fmla="*/ 1 w 382"/>
                  <a:gd name="T107" fmla="*/ 1 h 386"/>
                  <a:gd name="T108" fmla="*/ 1 w 382"/>
                  <a:gd name="T109" fmla="*/ 1 h 386"/>
                  <a:gd name="T110" fmla="*/ 1 w 382"/>
                  <a:gd name="T111" fmla="*/ 1 h 386"/>
                  <a:gd name="T112" fmla="*/ 1 w 382"/>
                  <a:gd name="T113" fmla="*/ 1 h 38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82"/>
                  <a:gd name="T172" fmla="*/ 0 h 386"/>
                  <a:gd name="T173" fmla="*/ 382 w 382"/>
                  <a:gd name="T174" fmla="*/ 386 h 38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82" h="386">
                    <a:moveTo>
                      <a:pt x="263" y="38"/>
                    </a:moveTo>
                    <a:lnTo>
                      <a:pt x="263" y="38"/>
                    </a:lnTo>
                    <a:lnTo>
                      <a:pt x="261" y="36"/>
                    </a:lnTo>
                    <a:lnTo>
                      <a:pt x="257" y="34"/>
                    </a:lnTo>
                    <a:lnTo>
                      <a:pt x="254" y="34"/>
                    </a:lnTo>
                    <a:lnTo>
                      <a:pt x="251" y="34"/>
                    </a:lnTo>
                    <a:lnTo>
                      <a:pt x="247" y="34"/>
                    </a:lnTo>
                    <a:lnTo>
                      <a:pt x="242" y="36"/>
                    </a:lnTo>
                    <a:lnTo>
                      <a:pt x="234" y="36"/>
                    </a:lnTo>
                    <a:lnTo>
                      <a:pt x="227" y="35"/>
                    </a:lnTo>
                    <a:lnTo>
                      <a:pt x="224" y="34"/>
                    </a:lnTo>
                    <a:lnTo>
                      <a:pt x="220" y="31"/>
                    </a:lnTo>
                    <a:lnTo>
                      <a:pt x="218" y="31"/>
                    </a:lnTo>
                    <a:lnTo>
                      <a:pt x="213" y="31"/>
                    </a:lnTo>
                    <a:lnTo>
                      <a:pt x="207" y="28"/>
                    </a:lnTo>
                    <a:lnTo>
                      <a:pt x="205" y="27"/>
                    </a:lnTo>
                    <a:lnTo>
                      <a:pt x="204" y="25"/>
                    </a:lnTo>
                    <a:lnTo>
                      <a:pt x="199" y="22"/>
                    </a:lnTo>
                    <a:lnTo>
                      <a:pt x="195" y="21"/>
                    </a:lnTo>
                    <a:lnTo>
                      <a:pt x="191" y="19"/>
                    </a:lnTo>
                    <a:lnTo>
                      <a:pt x="186" y="17"/>
                    </a:lnTo>
                    <a:lnTo>
                      <a:pt x="181" y="15"/>
                    </a:lnTo>
                    <a:lnTo>
                      <a:pt x="179" y="17"/>
                    </a:lnTo>
                    <a:lnTo>
                      <a:pt x="178" y="17"/>
                    </a:lnTo>
                    <a:lnTo>
                      <a:pt x="178" y="21"/>
                    </a:lnTo>
                    <a:lnTo>
                      <a:pt x="179" y="25"/>
                    </a:lnTo>
                    <a:lnTo>
                      <a:pt x="179" y="27"/>
                    </a:lnTo>
                    <a:lnTo>
                      <a:pt x="178" y="28"/>
                    </a:lnTo>
                    <a:lnTo>
                      <a:pt x="177" y="28"/>
                    </a:lnTo>
                    <a:lnTo>
                      <a:pt x="173" y="26"/>
                    </a:lnTo>
                    <a:lnTo>
                      <a:pt x="170" y="23"/>
                    </a:lnTo>
                    <a:lnTo>
                      <a:pt x="166" y="19"/>
                    </a:lnTo>
                    <a:lnTo>
                      <a:pt x="162" y="15"/>
                    </a:lnTo>
                    <a:lnTo>
                      <a:pt x="136" y="4"/>
                    </a:lnTo>
                    <a:lnTo>
                      <a:pt x="134" y="2"/>
                    </a:lnTo>
                    <a:lnTo>
                      <a:pt x="127" y="0"/>
                    </a:lnTo>
                    <a:lnTo>
                      <a:pt x="123" y="0"/>
                    </a:lnTo>
                    <a:lnTo>
                      <a:pt x="118" y="0"/>
                    </a:lnTo>
                    <a:lnTo>
                      <a:pt x="112" y="1"/>
                    </a:lnTo>
                    <a:lnTo>
                      <a:pt x="105" y="4"/>
                    </a:lnTo>
                    <a:lnTo>
                      <a:pt x="95" y="8"/>
                    </a:lnTo>
                    <a:lnTo>
                      <a:pt x="90" y="9"/>
                    </a:lnTo>
                    <a:lnTo>
                      <a:pt x="86" y="9"/>
                    </a:lnTo>
                    <a:lnTo>
                      <a:pt x="82" y="9"/>
                    </a:lnTo>
                    <a:lnTo>
                      <a:pt x="77" y="10"/>
                    </a:lnTo>
                    <a:lnTo>
                      <a:pt x="71" y="13"/>
                    </a:lnTo>
                    <a:lnTo>
                      <a:pt x="67" y="17"/>
                    </a:lnTo>
                    <a:lnTo>
                      <a:pt x="65" y="21"/>
                    </a:lnTo>
                    <a:lnTo>
                      <a:pt x="62" y="30"/>
                    </a:lnTo>
                    <a:lnTo>
                      <a:pt x="56" y="41"/>
                    </a:lnTo>
                    <a:lnTo>
                      <a:pt x="52" y="48"/>
                    </a:lnTo>
                    <a:lnTo>
                      <a:pt x="48" y="53"/>
                    </a:lnTo>
                    <a:lnTo>
                      <a:pt x="43" y="56"/>
                    </a:lnTo>
                    <a:lnTo>
                      <a:pt x="39" y="57"/>
                    </a:lnTo>
                    <a:lnTo>
                      <a:pt x="30" y="58"/>
                    </a:lnTo>
                    <a:lnTo>
                      <a:pt x="22" y="61"/>
                    </a:lnTo>
                    <a:lnTo>
                      <a:pt x="19" y="62"/>
                    </a:lnTo>
                    <a:lnTo>
                      <a:pt x="17" y="65"/>
                    </a:lnTo>
                    <a:lnTo>
                      <a:pt x="14" y="68"/>
                    </a:lnTo>
                    <a:lnTo>
                      <a:pt x="14" y="71"/>
                    </a:lnTo>
                    <a:lnTo>
                      <a:pt x="15" y="77"/>
                    </a:lnTo>
                    <a:lnTo>
                      <a:pt x="18" y="82"/>
                    </a:lnTo>
                    <a:lnTo>
                      <a:pt x="31" y="94"/>
                    </a:lnTo>
                    <a:lnTo>
                      <a:pt x="40" y="104"/>
                    </a:lnTo>
                    <a:lnTo>
                      <a:pt x="52" y="117"/>
                    </a:lnTo>
                    <a:lnTo>
                      <a:pt x="56" y="122"/>
                    </a:lnTo>
                    <a:lnTo>
                      <a:pt x="58" y="129"/>
                    </a:lnTo>
                    <a:lnTo>
                      <a:pt x="58" y="134"/>
                    </a:lnTo>
                    <a:lnTo>
                      <a:pt x="58" y="135"/>
                    </a:lnTo>
                    <a:lnTo>
                      <a:pt x="57" y="138"/>
                    </a:lnTo>
                    <a:lnTo>
                      <a:pt x="53" y="139"/>
                    </a:lnTo>
                    <a:lnTo>
                      <a:pt x="50" y="140"/>
                    </a:lnTo>
                    <a:lnTo>
                      <a:pt x="48" y="139"/>
                    </a:lnTo>
                    <a:lnTo>
                      <a:pt x="45" y="138"/>
                    </a:lnTo>
                    <a:lnTo>
                      <a:pt x="41" y="134"/>
                    </a:lnTo>
                    <a:lnTo>
                      <a:pt x="36" y="130"/>
                    </a:lnTo>
                    <a:lnTo>
                      <a:pt x="30" y="130"/>
                    </a:lnTo>
                    <a:lnTo>
                      <a:pt x="22" y="131"/>
                    </a:lnTo>
                    <a:lnTo>
                      <a:pt x="14" y="135"/>
                    </a:lnTo>
                    <a:lnTo>
                      <a:pt x="10" y="138"/>
                    </a:lnTo>
                    <a:lnTo>
                      <a:pt x="8" y="142"/>
                    </a:lnTo>
                    <a:lnTo>
                      <a:pt x="2" y="148"/>
                    </a:lnTo>
                    <a:lnTo>
                      <a:pt x="0" y="155"/>
                    </a:lnTo>
                    <a:lnTo>
                      <a:pt x="0" y="159"/>
                    </a:lnTo>
                    <a:lnTo>
                      <a:pt x="1" y="161"/>
                    </a:lnTo>
                    <a:lnTo>
                      <a:pt x="4" y="165"/>
                    </a:lnTo>
                    <a:lnTo>
                      <a:pt x="8" y="168"/>
                    </a:lnTo>
                    <a:lnTo>
                      <a:pt x="17" y="174"/>
                    </a:lnTo>
                    <a:lnTo>
                      <a:pt x="27" y="178"/>
                    </a:lnTo>
                    <a:lnTo>
                      <a:pt x="32" y="179"/>
                    </a:lnTo>
                    <a:lnTo>
                      <a:pt x="37" y="179"/>
                    </a:lnTo>
                    <a:lnTo>
                      <a:pt x="44" y="179"/>
                    </a:lnTo>
                    <a:lnTo>
                      <a:pt x="49" y="177"/>
                    </a:lnTo>
                    <a:lnTo>
                      <a:pt x="58" y="173"/>
                    </a:lnTo>
                    <a:lnTo>
                      <a:pt x="65" y="170"/>
                    </a:lnTo>
                    <a:lnTo>
                      <a:pt x="67" y="170"/>
                    </a:lnTo>
                    <a:lnTo>
                      <a:pt x="69" y="172"/>
                    </a:lnTo>
                    <a:lnTo>
                      <a:pt x="70" y="174"/>
                    </a:lnTo>
                    <a:lnTo>
                      <a:pt x="70" y="176"/>
                    </a:lnTo>
                    <a:lnTo>
                      <a:pt x="67" y="177"/>
                    </a:lnTo>
                    <a:lnTo>
                      <a:pt x="66" y="179"/>
                    </a:lnTo>
                    <a:lnTo>
                      <a:pt x="66" y="181"/>
                    </a:lnTo>
                    <a:lnTo>
                      <a:pt x="66" y="183"/>
                    </a:lnTo>
                    <a:lnTo>
                      <a:pt x="71" y="191"/>
                    </a:lnTo>
                    <a:lnTo>
                      <a:pt x="71" y="192"/>
                    </a:lnTo>
                    <a:lnTo>
                      <a:pt x="71" y="194"/>
                    </a:lnTo>
                    <a:lnTo>
                      <a:pt x="70" y="196"/>
                    </a:lnTo>
                    <a:lnTo>
                      <a:pt x="67" y="199"/>
                    </a:lnTo>
                    <a:lnTo>
                      <a:pt x="60" y="203"/>
                    </a:lnTo>
                    <a:lnTo>
                      <a:pt x="50" y="207"/>
                    </a:lnTo>
                    <a:lnTo>
                      <a:pt x="47" y="209"/>
                    </a:lnTo>
                    <a:lnTo>
                      <a:pt x="44" y="212"/>
                    </a:lnTo>
                    <a:lnTo>
                      <a:pt x="41" y="216"/>
                    </a:lnTo>
                    <a:lnTo>
                      <a:pt x="41" y="220"/>
                    </a:lnTo>
                    <a:lnTo>
                      <a:pt x="41" y="221"/>
                    </a:lnTo>
                    <a:lnTo>
                      <a:pt x="30" y="229"/>
                    </a:lnTo>
                    <a:lnTo>
                      <a:pt x="19" y="235"/>
                    </a:lnTo>
                    <a:lnTo>
                      <a:pt x="13" y="241"/>
                    </a:lnTo>
                    <a:lnTo>
                      <a:pt x="11" y="243"/>
                    </a:lnTo>
                    <a:lnTo>
                      <a:pt x="13" y="246"/>
                    </a:lnTo>
                    <a:lnTo>
                      <a:pt x="14" y="248"/>
                    </a:lnTo>
                    <a:lnTo>
                      <a:pt x="17" y="252"/>
                    </a:lnTo>
                    <a:lnTo>
                      <a:pt x="21" y="255"/>
                    </a:lnTo>
                    <a:lnTo>
                      <a:pt x="31" y="258"/>
                    </a:lnTo>
                    <a:lnTo>
                      <a:pt x="30" y="260"/>
                    </a:lnTo>
                    <a:lnTo>
                      <a:pt x="30" y="267"/>
                    </a:lnTo>
                    <a:lnTo>
                      <a:pt x="30" y="271"/>
                    </a:lnTo>
                    <a:lnTo>
                      <a:pt x="31" y="274"/>
                    </a:lnTo>
                    <a:lnTo>
                      <a:pt x="34" y="278"/>
                    </a:lnTo>
                    <a:lnTo>
                      <a:pt x="37" y="281"/>
                    </a:lnTo>
                    <a:lnTo>
                      <a:pt x="53" y="281"/>
                    </a:lnTo>
                    <a:lnTo>
                      <a:pt x="56" y="286"/>
                    </a:lnTo>
                    <a:lnTo>
                      <a:pt x="57" y="293"/>
                    </a:lnTo>
                    <a:lnTo>
                      <a:pt x="58" y="299"/>
                    </a:lnTo>
                    <a:lnTo>
                      <a:pt x="60" y="301"/>
                    </a:lnTo>
                    <a:lnTo>
                      <a:pt x="62" y="302"/>
                    </a:lnTo>
                    <a:lnTo>
                      <a:pt x="66" y="301"/>
                    </a:lnTo>
                    <a:lnTo>
                      <a:pt x="69" y="299"/>
                    </a:lnTo>
                    <a:lnTo>
                      <a:pt x="70" y="297"/>
                    </a:lnTo>
                    <a:lnTo>
                      <a:pt x="74" y="297"/>
                    </a:lnTo>
                    <a:lnTo>
                      <a:pt x="77" y="298"/>
                    </a:lnTo>
                    <a:lnTo>
                      <a:pt x="78" y="302"/>
                    </a:lnTo>
                    <a:lnTo>
                      <a:pt x="78" y="304"/>
                    </a:lnTo>
                    <a:lnTo>
                      <a:pt x="82" y="307"/>
                    </a:lnTo>
                    <a:lnTo>
                      <a:pt x="83" y="308"/>
                    </a:lnTo>
                    <a:lnTo>
                      <a:pt x="87" y="308"/>
                    </a:lnTo>
                    <a:lnTo>
                      <a:pt x="90" y="307"/>
                    </a:lnTo>
                    <a:lnTo>
                      <a:pt x="95" y="304"/>
                    </a:lnTo>
                    <a:lnTo>
                      <a:pt x="101" y="298"/>
                    </a:lnTo>
                    <a:lnTo>
                      <a:pt x="105" y="295"/>
                    </a:lnTo>
                    <a:lnTo>
                      <a:pt x="108" y="295"/>
                    </a:lnTo>
                    <a:lnTo>
                      <a:pt x="108" y="298"/>
                    </a:lnTo>
                    <a:lnTo>
                      <a:pt x="105" y="308"/>
                    </a:lnTo>
                    <a:lnTo>
                      <a:pt x="103" y="316"/>
                    </a:lnTo>
                    <a:lnTo>
                      <a:pt x="99" y="324"/>
                    </a:lnTo>
                    <a:lnTo>
                      <a:pt x="86" y="334"/>
                    </a:lnTo>
                    <a:lnTo>
                      <a:pt x="75" y="343"/>
                    </a:lnTo>
                    <a:lnTo>
                      <a:pt x="66" y="353"/>
                    </a:lnTo>
                    <a:lnTo>
                      <a:pt x="60" y="357"/>
                    </a:lnTo>
                    <a:lnTo>
                      <a:pt x="53" y="362"/>
                    </a:lnTo>
                    <a:lnTo>
                      <a:pt x="50" y="364"/>
                    </a:lnTo>
                    <a:lnTo>
                      <a:pt x="49" y="368"/>
                    </a:lnTo>
                    <a:lnTo>
                      <a:pt x="56" y="366"/>
                    </a:lnTo>
                    <a:lnTo>
                      <a:pt x="74" y="360"/>
                    </a:lnTo>
                    <a:lnTo>
                      <a:pt x="79" y="358"/>
                    </a:lnTo>
                    <a:lnTo>
                      <a:pt x="86" y="354"/>
                    </a:lnTo>
                    <a:lnTo>
                      <a:pt x="100" y="343"/>
                    </a:lnTo>
                    <a:lnTo>
                      <a:pt x="113" y="332"/>
                    </a:lnTo>
                    <a:lnTo>
                      <a:pt x="125" y="320"/>
                    </a:lnTo>
                    <a:lnTo>
                      <a:pt x="129" y="317"/>
                    </a:lnTo>
                    <a:lnTo>
                      <a:pt x="138" y="312"/>
                    </a:lnTo>
                    <a:lnTo>
                      <a:pt x="142" y="308"/>
                    </a:lnTo>
                    <a:lnTo>
                      <a:pt x="144" y="304"/>
                    </a:lnTo>
                    <a:lnTo>
                      <a:pt x="144" y="301"/>
                    </a:lnTo>
                    <a:lnTo>
                      <a:pt x="142" y="297"/>
                    </a:lnTo>
                    <a:lnTo>
                      <a:pt x="140" y="295"/>
                    </a:lnTo>
                    <a:lnTo>
                      <a:pt x="138" y="294"/>
                    </a:lnTo>
                    <a:lnTo>
                      <a:pt x="138" y="293"/>
                    </a:lnTo>
                    <a:lnTo>
                      <a:pt x="138" y="291"/>
                    </a:lnTo>
                    <a:lnTo>
                      <a:pt x="139" y="290"/>
                    </a:lnTo>
                    <a:lnTo>
                      <a:pt x="142" y="288"/>
                    </a:lnTo>
                    <a:lnTo>
                      <a:pt x="149" y="276"/>
                    </a:lnTo>
                    <a:lnTo>
                      <a:pt x="156" y="265"/>
                    </a:lnTo>
                    <a:lnTo>
                      <a:pt x="160" y="255"/>
                    </a:lnTo>
                    <a:lnTo>
                      <a:pt x="161" y="254"/>
                    </a:lnTo>
                    <a:lnTo>
                      <a:pt x="168" y="250"/>
                    </a:lnTo>
                    <a:lnTo>
                      <a:pt x="177" y="247"/>
                    </a:lnTo>
                    <a:lnTo>
                      <a:pt x="183" y="247"/>
                    </a:lnTo>
                    <a:lnTo>
                      <a:pt x="190" y="247"/>
                    </a:lnTo>
                    <a:lnTo>
                      <a:pt x="194" y="250"/>
                    </a:lnTo>
                    <a:lnTo>
                      <a:pt x="196" y="252"/>
                    </a:lnTo>
                    <a:lnTo>
                      <a:pt x="195" y="254"/>
                    </a:lnTo>
                    <a:lnTo>
                      <a:pt x="194" y="255"/>
                    </a:lnTo>
                    <a:lnTo>
                      <a:pt x="190" y="255"/>
                    </a:lnTo>
                    <a:lnTo>
                      <a:pt x="182" y="258"/>
                    </a:lnTo>
                    <a:lnTo>
                      <a:pt x="177" y="259"/>
                    </a:lnTo>
                    <a:lnTo>
                      <a:pt x="172" y="261"/>
                    </a:lnTo>
                    <a:lnTo>
                      <a:pt x="169" y="264"/>
                    </a:lnTo>
                    <a:lnTo>
                      <a:pt x="166" y="269"/>
                    </a:lnTo>
                    <a:lnTo>
                      <a:pt x="165" y="273"/>
                    </a:lnTo>
                    <a:lnTo>
                      <a:pt x="164" y="277"/>
                    </a:lnTo>
                    <a:lnTo>
                      <a:pt x="161" y="280"/>
                    </a:lnTo>
                    <a:lnTo>
                      <a:pt x="160" y="282"/>
                    </a:lnTo>
                    <a:lnTo>
                      <a:pt x="161" y="288"/>
                    </a:lnTo>
                    <a:lnTo>
                      <a:pt x="162" y="290"/>
                    </a:lnTo>
                    <a:lnTo>
                      <a:pt x="164" y="293"/>
                    </a:lnTo>
                    <a:lnTo>
                      <a:pt x="168" y="293"/>
                    </a:lnTo>
                    <a:lnTo>
                      <a:pt x="172" y="291"/>
                    </a:lnTo>
                    <a:lnTo>
                      <a:pt x="183" y="284"/>
                    </a:lnTo>
                    <a:lnTo>
                      <a:pt x="191" y="277"/>
                    </a:lnTo>
                    <a:lnTo>
                      <a:pt x="194" y="274"/>
                    </a:lnTo>
                    <a:lnTo>
                      <a:pt x="195" y="272"/>
                    </a:lnTo>
                    <a:lnTo>
                      <a:pt x="195" y="268"/>
                    </a:lnTo>
                    <a:lnTo>
                      <a:pt x="198" y="261"/>
                    </a:lnTo>
                    <a:lnTo>
                      <a:pt x="199" y="259"/>
                    </a:lnTo>
                    <a:lnTo>
                      <a:pt x="201" y="258"/>
                    </a:lnTo>
                    <a:lnTo>
                      <a:pt x="205" y="259"/>
                    </a:lnTo>
                    <a:lnTo>
                      <a:pt x="211" y="261"/>
                    </a:lnTo>
                    <a:lnTo>
                      <a:pt x="213" y="263"/>
                    </a:lnTo>
                    <a:lnTo>
                      <a:pt x="220" y="263"/>
                    </a:lnTo>
                    <a:lnTo>
                      <a:pt x="226" y="265"/>
                    </a:lnTo>
                    <a:lnTo>
                      <a:pt x="229" y="268"/>
                    </a:lnTo>
                    <a:lnTo>
                      <a:pt x="231" y="272"/>
                    </a:lnTo>
                    <a:lnTo>
                      <a:pt x="238" y="273"/>
                    </a:lnTo>
                    <a:lnTo>
                      <a:pt x="246" y="276"/>
                    </a:lnTo>
                    <a:lnTo>
                      <a:pt x="257" y="277"/>
                    </a:lnTo>
                    <a:lnTo>
                      <a:pt x="263" y="280"/>
                    </a:lnTo>
                    <a:lnTo>
                      <a:pt x="268" y="282"/>
                    </a:lnTo>
                    <a:lnTo>
                      <a:pt x="270" y="286"/>
                    </a:lnTo>
                    <a:lnTo>
                      <a:pt x="273" y="285"/>
                    </a:lnTo>
                    <a:lnTo>
                      <a:pt x="277" y="282"/>
                    </a:lnTo>
                    <a:lnTo>
                      <a:pt x="278" y="281"/>
                    </a:lnTo>
                    <a:lnTo>
                      <a:pt x="281" y="281"/>
                    </a:lnTo>
                    <a:lnTo>
                      <a:pt x="283" y="282"/>
                    </a:lnTo>
                    <a:lnTo>
                      <a:pt x="285" y="284"/>
                    </a:lnTo>
                    <a:lnTo>
                      <a:pt x="291" y="293"/>
                    </a:lnTo>
                    <a:lnTo>
                      <a:pt x="303" y="304"/>
                    </a:lnTo>
                    <a:lnTo>
                      <a:pt x="319" y="319"/>
                    </a:lnTo>
                    <a:lnTo>
                      <a:pt x="329" y="299"/>
                    </a:lnTo>
                    <a:lnTo>
                      <a:pt x="337" y="308"/>
                    </a:lnTo>
                    <a:lnTo>
                      <a:pt x="341" y="316"/>
                    </a:lnTo>
                    <a:lnTo>
                      <a:pt x="345" y="324"/>
                    </a:lnTo>
                    <a:lnTo>
                      <a:pt x="349" y="329"/>
                    </a:lnTo>
                    <a:lnTo>
                      <a:pt x="356" y="338"/>
                    </a:lnTo>
                    <a:lnTo>
                      <a:pt x="356" y="345"/>
                    </a:lnTo>
                    <a:lnTo>
                      <a:pt x="359" y="351"/>
                    </a:lnTo>
                    <a:lnTo>
                      <a:pt x="360" y="354"/>
                    </a:lnTo>
                    <a:lnTo>
                      <a:pt x="363" y="357"/>
                    </a:lnTo>
                    <a:lnTo>
                      <a:pt x="363" y="359"/>
                    </a:lnTo>
                    <a:lnTo>
                      <a:pt x="365" y="359"/>
                    </a:lnTo>
                    <a:lnTo>
                      <a:pt x="371" y="357"/>
                    </a:lnTo>
                    <a:lnTo>
                      <a:pt x="372" y="358"/>
                    </a:lnTo>
                    <a:lnTo>
                      <a:pt x="372" y="360"/>
                    </a:lnTo>
                    <a:lnTo>
                      <a:pt x="373" y="368"/>
                    </a:lnTo>
                    <a:lnTo>
                      <a:pt x="372" y="371"/>
                    </a:lnTo>
                    <a:lnTo>
                      <a:pt x="371" y="376"/>
                    </a:lnTo>
                    <a:lnTo>
                      <a:pt x="371" y="380"/>
                    </a:lnTo>
                    <a:lnTo>
                      <a:pt x="371" y="383"/>
                    </a:lnTo>
                    <a:lnTo>
                      <a:pt x="373" y="385"/>
                    </a:lnTo>
                    <a:lnTo>
                      <a:pt x="377" y="386"/>
                    </a:lnTo>
                    <a:lnTo>
                      <a:pt x="381" y="373"/>
                    </a:lnTo>
                    <a:lnTo>
                      <a:pt x="382" y="362"/>
                    </a:lnTo>
                    <a:lnTo>
                      <a:pt x="382" y="358"/>
                    </a:lnTo>
                    <a:lnTo>
                      <a:pt x="382" y="355"/>
                    </a:lnTo>
                    <a:lnTo>
                      <a:pt x="376" y="349"/>
                    </a:lnTo>
                    <a:lnTo>
                      <a:pt x="371" y="342"/>
                    </a:lnTo>
                    <a:lnTo>
                      <a:pt x="365" y="333"/>
                    </a:lnTo>
                    <a:lnTo>
                      <a:pt x="349" y="310"/>
                    </a:lnTo>
                    <a:lnTo>
                      <a:pt x="335" y="293"/>
                    </a:lnTo>
                    <a:lnTo>
                      <a:pt x="330" y="286"/>
                    </a:lnTo>
                    <a:lnTo>
                      <a:pt x="326" y="284"/>
                    </a:lnTo>
                    <a:lnTo>
                      <a:pt x="321" y="289"/>
                    </a:lnTo>
                    <a:lnTo>
                      <a:pt x="316" y="291"/>
                    </a:lnTo>
                    <a:lnTo>
                      <a:pt x="309" y="294"/>
                    </a:lnTo>
                    <a:lnTo>
                      <a:pt x="294" y="281"/>
                    </a:lnTo>
                    <a:lnTo>
                      <a:pt x="282" y="272"/>
                    </a:lnTo>
                    <a:lnTo>
                      <a:pt x="273" y="267"/>
                    </a:lnTo>
                    <a:lnTo>
                      <a:pt x="263" y="264"/>
                    </a:lnTo>
                    <a:lnTo>
                      <a:pt x="263" y="38"/>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33" name="Freeform 7"/>
              <p:cNvSpPr>
                <a:spLocks/>
              </p:cNvSpPr>
              <p:nvPr/>
            </p:nvSpPr>
            <p:spPr bwMode="grayWhite">
              <a:xfrm>
                <a:off x="395" y="1251"/>
                <a:ext cx="10" cy="10"/>
              </a:xfrm>
              <a:custGeom>
                <a:avLst/>
                <a:gdLst>
                  <a:gd name="T0" fmla="*/ 0 w 21"/>
                  <a:gd name="T1" fmla="*/ 1 h 19"/>
                  <a:gd name="T2" fmla="*/ 0 w 21"/>
                  <a:gd name="T3" fmla="*/ 1 h 19"/>
                  <a:gd name="T4" fmla="*/ 0 w 21"/>
                  <a:gd name="T5" fmla="*/ 0 h 19"/>
                  <a:gd name="T6" fmla="*/ 0 w 21"/>
                  <a:gd name="T7" fmla="*/ 0 h 19"/>
                  <a:gd name="T8" fmla="*/ 0 w 21"/>
                  <a:gd name="T9" fmla="*/ 0 h 19"/>
                  <a:gd name="T10" fmla="*/ 0 w 21"/>
                  <a:gd name="T11" fmla="*/ 1 h 19"/>
                  <a:gd name="T12" fmla="*/ 0 w 21"/>
                  <a:gd name="T13" fmla="*/ 1 h 19"/>
                  <a:gd name="T14" fmla="*/ 0 w 21"/>
                  <a:gd name="T15" fmla="*/ 1 h 19"/>
                  <a:gd name="T16" fmla="*/ 0 w 21"/>
                  <a:gd name="T17" fmla="*/ 1 h 19"/>
                  <a:gd name="T18" fmla="*/ 0 w 21"/>
                  <a:gd name="T19" fmla="*/ 1 h 19"/>
                  <a:gd name="T20" fmla="*/ 0 w 21"/>
                  <a:gd name="T21" fmla="*/ 1 h 19"/>
                  <a:gd name="T22" fmla="*/ 0 w 21"/>
                  <a:gd name="T23" fmla="*/ 1 h 19"/>
                  <a:gd name="T24" fmla="*/ 0 w 21"/>
                  <a:gd name="T25" fmla="*/ 1 h 19"/>
                  <a:gd name="T26" fmla="*/ 0 w 21"/>
                  <a:gd name="T27" fmla="*/ 1 h 19"/>
                  <a:gd name="T28" fmla="*/ 0 w 21"/>
                  <a:gd name="T29" fmla="*/ 1 h 19"/>
                  <a:gd name="T30" fmla="*/ 0 w 21"/>
                  <a:gd name="T31" fmla="*/ 1 h 19"/>
                  <a:gd name="T32" fmla="*/ 0 w 21"/>
                  <a:gd name="T33" fmla="*/ 1 h 19"/>
                  <a:gd name="T34" fmla="*/ 0 w 21"/>
                  <a:gd name="T35" fmla="*/ 1 h 19"/>
                  <a:gd name="T36" fmla="*/ 0 w 21"/>
                  <a:gd name="T37" fmla="*/ 1 h 19"/>
                  <a:gd name="T38" fmla="*/ 0 w 21"/>
                  <a:gd name="T39" fmla="*/ 1 h 19"/>
                  <a:gd name="T40" fmla="*/ 0 w 21"/>
                  <a:gd name="T41" fmla="*/ 1 h 19"/>
                  <a:gd name="T42" fmla="*/ 0 w 21"/>
                  <a:gd name="T43" fmla="*/ 1 h 1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
                  <a:gd name="T67" fmla="*/ 0 h 19"/>
                  <a:gd name="T68" fmla="*/ 21 w 21"/>
                  <a:gd name="T69" fmla="*/ 19 h 1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 h="19">
                    <a:moveTo>
                      <a:pt x="11" y="2"/>
                    </a:moveTo>
                    <a:lnTo>
                      <a:pt x="11" y="2"/>
                    </a:lnTo>
                    <a:lnTo>
                      <a:pt x="8" y="0"/>
                    </a:lnTo>
                    <a:lnTo>
                      <a:pt x="3" y="0"/>
                    </a:lnTo>
                    <a:lnTo>
                      <a:pt x="2" y="0"/>
                    </a:lnTo>
                    <a:lnTo>
                      <a:pt x="0" y="3"/>
                    </a:lnTo>
                    <a:lnTo>
                      <a:pt x="0" y="6"/>
                    </a:lnTo>
                    <a:lnTo>
                      <a:pt x="3" y="11"/>
                    </a:lnTo>
                    <a:lnTo>
                      <a:pt x="8" y="15"/>
                    </a:lnTo>
                    <a:lnTo>
                      <a:pt x="12" y="17"/>
                    </a:lnTo>
                    <a:lnTo>
                      <a:pt x="15" y="19"/>
                    </a:lnTo>
                    <a:lnTo>
                      <a:pt x="18" y="17"/>
                    </a:lnTo>
                    <a:lnTo>
                      <a:pt x="21" y="15"/>
                    </a:lnTo>
                    <a:lnTo>
                      <a:pt x="21" y="11"/>
                    </a:lnTo>
                    <a:lnTo>
                      <a:pt x="21" y="10"/>
                    </a:lnTo>
                    <a:lnTo>
                      <a:pt x="20" y="8"/>
                    </a:lnTo>
                    <a:lnTo>
                      <a:pt x="13" y="3"/>
                    </a:lnTo>
                    <a:lnTo>
                      <a:pt x="11" y="2"/>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34" name="Freeform 8"/>
              <p:cNvSpPr>
                <a:spLocks/>
              </p:cNvSpPr>
              <p:nvPr/>
            </p:nvSpPr>
            <p:spPr bwMode="grayWhite">
              <a:xfrm>
                <a:off x="477" y="1315"/>
                <a:ext cx="6" cy="8"/>
              </a:xfrm>
              <a:custGeom>
                <a:avLst/>
                <a:gdLst>
                  <a:gd name="T0" fmla="*/ 1 w 12"/>
                  <a:gd name="T1" fmla="*/ 0 h 17"/>
                  <a:gd name="T2" fmla="*/ 1 w 12"/>
                  <a:gd name="T3" fmla="*/ 0 h 17"/>
                  <a:gd name="T4" fmla="*/ 1 w 12"/>
                  <a:gd name="T5" fmla="*/ 0 h 17"/>
                  <a:gd name="T6" fmla="*/ 1 w 12"/>
                  <a:gd name="T7" fmla="*/ 0 h 17"/>
                  <a:gd name="T8" fmla="*/ 1 w 12"/>
                  <a:gd name="T9" fmla="*/ 0 h 17"/>
                  <a:gd name="T10" fmla="*/ 0 w 12"/>
                  <a:gd name="T11" fmla="*/ 0 h 17"/>
                  <a:gd name="T12" fmla="*/ 0 w 12"/>
                  <a:gd name="T13" fmla="*/ 0 h 17"/>
                  <a:gd name="T14" fmla="*/ 0 w 12"/>
                  <a:gd name="T15" fmla="*/ 0 h 17"/>
                  <a:gd name="T16" fmla="*/ 1 w 12"/>
                  <a:gd name="T17" fmla="*/ 0 h 17"/>
                  <a:gd name="T18" fmla="*/ 1 w 12"/>
                  <a:gd name="T19" fmla="*/ 0 h 17"/>
                  <a:gd name="T20" fmla="*/ 1 w 12"/>
                  <a:gd name="T21" fmla="*/ 0 h 17"/>
                  <a:gd name="T22" fmla="*/ 1 w 12"/>
                  <a:gd name="T23" fmla="*/ 0 h 17"/>
                  <a:gd name="T24" fmla="*/ 1 w 12"/>
                  <a:gd name="T25" fmla="*/ 0 h 17"/>
                  <a:gd name="T26" fmla="*/ 1 w 12"/>
                  <a:gd name="T27" fmla="*/ 0 h 17"/>
                  <a:gd name="T28" fmla="*/ 1 w 12"/>
                  <a:gd name="T29" fmla="*/ 0 h 17"/>
                  <a:gd name="T30" fmla="*/ 1 w 12"/>
                  <a:gd name="T31" fmla="*/ 0 h 17"/>
                  <a:gd name="T32" fmla="*/ 1 w 12"/>
                  <a:gd name="T33" fmla="*/ 0 h 17"/>
                  <a:gd name="T34" fmla="*/ 1 w 12"/>
                  <a:gd name="T35" fmla="*/ 0 h 17"/>
                  <a:gd name="T36" fmla="*/ 1 w 12"/>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
                  <a:gd name="T58" fmla="*/ 0 h 17"/>
                  <a:gd name="T59" fmla="*/ 12 w 12"/>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 h="17">
                    <a:moveTo>
                      <a:pt x="7" y="0"/>
                    </a:moveTo>
                    <a:lnTo>
                      <a:pt x="7" y="0"/>
                    </a:lnTo>
                    <a:lnTo>
                      <a:pt x="4" y="0"/>
                    </a:lnTo>
                    <a:lnTo>
                      <a:pt x="2" y="4"/>
                    </a:lnTo>
                    <a:lnTo>
                      <a:pt x="0" y="11"/>
                    </a:lnTo>
                    <a:lnTo>
                      <a:pt x="0" y="13"/>
                    </a:lnTo>
                    <a:lnTo>
                      <a:pt x="2" y="16"/>
                    </a:lnTo>
                    <a:lnTo>
                      <a:pt x="2" y="17"/>
                    </a:lnTo>
                    <a:lnTo>
                      <a:pt x="4" y="17"/>
                    </a:lnTo>
                    <a:lnTo>
                      <a:pt x="7" y="17"/>
                    </a:lnTo>
                    <a:lnTo>
                      <a:pt x="12" y="13"/>
                    </a:lnTo>
                    <a:lnTo>
                      <a:pt x="12" y="8"/>
                    </a:lnTo>
                    <a:lnTo>
                      <a:pt x="11" y="3"/>
                    </a:lnTo>
                    <a:lnTo>
                      <a:pt x="10" y="2"/>
                    </a:lnTo>
                    <a:lnTo>
                      <a:pt x="7" y="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grpSp>
        <p:sp>
          <p:nvSpPr>
            <p:cNvPr id="146478" name="Freeform 9"/>
            <p:cNvSpPr>
              <a:spLocks/>
            </p:cNvSpPr>
            <p:nvPr/>
          </p:nvSpPr>
          <p:spPr bwMode="grayWhite">
            <a:xfrm>
              <a:off x="1246" y="950"/>
              <a:ext cx="489" cy="356"/>
            </a:xfrm>
            <a:custGeom>
              <a:avLst/>
              <a:gdLst>
                <a:gd name="T0" fmla="*/ 6 w 526"/>
                <a:gd name="T1" fmla="*/ 6 h 384"/>
                <a:gd name="T2" fmla="*/ 0 w 526"/>
                <a:gd name="T3" fmla="*/ 6 h 384"/>
                <a:gd name="T4" fmla="*/ 4 w 526"/>
                <a:gd name="T5" fmla="*/ 6 h 384"/>
                <a:gd name="T6" fmla="*/ 6 w 526"/>
                <a:gd name="T7" fmla="*/ 6 h 384"/>
                <a:gd name="T8" fmla="*/ 7 w 526"/>
                <a:gd name="T9" fmla="*/ 6 h 384"/>
                <a:gd name="T10" fmla="*/ 7 w 526"/>
                <a:gd name="T11" fmla="*/ 6 h 384"/>
                <a:gd name="T12" fmla="*/ 7 w 526"/>
                <a:gd name="T13" fmla="*/ 6 h 384"/>
                <a:gd name="T14" fmla="*/ 7 w 526"/>
                <a:gd name="T15" fmla="*/ 6 h 384"/>
                <a:gd name="T16" fmla="*/ 7 w 526"/>
                <a:gd name="T17" fmla="*/ 6 h 384"/>
                <a:gd name="T18" fmla="*/ 7 w 526"/>
                <a:gd name="T19" fmla="*/ 6 h 384"/>
                <a:gd name="T20" fmla="*/ 7 w 526"/>
                <a:gd name="T21" fmla="*/ 6 h 384"/>
                <a:gd name="T22" fmla="*/ 7 w 526"/>
                <a:gd name="T23" fmla="*/ 6 h 384"/>
                <a:gd name="T24" fmla="*/ 7 w 526"/>
                <a:gd name="T25" fmla="*/ 6 h 384"/>
                <a:gd name="T26" fmla="*/ 7 w 526"/>
                <a:gd name="T27" fmla="*/ 6 h 384"/>
                <a:gd name="T28" fmla="*/ 7 w 526"/>
                <a:gd name="T29" fmla="*/ 6 h 384"/>
                <a:gd name="T30" fmla="*/ 7 w 526"/>
                <a:gd name="T31" fmla="*/ 6 h 384"/>
                <a:gd name="T32" fmla="*/ 7 w 526"/>
                <a:gd name="T33" fmla="*/ 6 h 384"/>
                <a:gd name="T34" fmla="*/ 7 w 526"/>
                <a:gd name="T35" fmla="*/ 6 h 384"/>
                <a:gd name="T36" fmla="*/ 7 w 526"/>
                <a:gd name="T37" fmla="*/ 6 h 384"/>
                <a:gd name="T38" fmla="*/ 7 w 526"/>
                <a:gd name="T39" fmla="*/ 6 h 384"/>
                <a:gd name="T40" fmla="*/ 7 w 526"/>
                <a:gd name="T41" fmla="*/ 6 h 384"/>
                <a:gd name="T42" fmla="*/ 7 w 526"/>
                <a:gd name="T43" fmla="*/ 6 h 384"/>
                <a:gd name="T44" fmla="*/ 7 w 526"/>
                <a:gd name="T45" fmla="*/ 6 h 384"/>
                <a:gd name="T46" fmla="*/ 7 w 526"/>
                <a:gd name="T47" fmla="*/ 6 h 384"/>
                <a:gd name="T48" fmla="*/ 7 w 526"/>
                <a:gd name="T49" fmla="*/ 6 h 384"/>
                <a:gd name="T50" fmla="*/ 7 w 526"/>
                <a:gd name="T51" fmla="*/ 6 h 384"/>
                <a:gd name="T52" fmla="*/ 7 w 526"/>
                <a:gd name="T53" fmla="*/ 6 h 384"/>
                <a:gd name="T54" fmla="*/ 7 w 526"/>
                <a:gd name="T55" fmla="*/ 6 h 384"/>
                <a:gd name="T56" fmla="*/ 7 w 526"/>
                <a:gd name="T57" fmla="*/ 6 h 384"/>
                <a:gd name="T58" fmla="*/ 7 w 526"/>
                <a:gd name="T59" fmla="*/ 6 h 384"/>
                <a:gd name="T60" fmla="*/ 7 w 526"/>
                <a:gd name="T61" fmla="*/ 6 h 384"/>
                <a:gd name="T62" fmla="*/ 7 w 526"/>
                <a:gd name="T63" fmla="*/ 6 h 384"/>
                <a:gd name="T64" fmla="*/ 7 w 526"/>
                <a:gd name="T65" fmla="*/ 6 h 384"/>
                <a:gd name="T66" fmla="*/ 7 w 526"/>
                <a:gd name="T67" fmla="*/ 6 h 384"/>
                <a:gd name="T68" fmla="*/ 7 w 526"/>
                <a:gd name="T69" fmla="*/ 6 h 384"/>
                <a:gd name="T70" fmla="*/ 7 w 526"/>
                <a:gd name="T71" fmla="*/ 6 h 384"/>
                <a:gd name="T72" fmla="*/ 7 w 526"/>
                <a:gd name="T73" fmla="*/ 0 h 384"/>
                <a:gd name="T74" fmla="*/ 7 w 526"/>
                <a:gd name="T75" fmla="*/ 6 h 384"/>
                <a:gd name="T76" fmla="*/ 7 w 526"/>
                <a:gd name="T77" fmla="*/ 6 h 384"/>
                <a:gd name="T78" fmla="*/ 7 w 526"/>
                <a:gd name="T79" fmla="*/ 6 h 384"/>
                <a:gd name="T80" fmla="*/ 7 w 526"/>
                <a:gd name="T81" fmla="*/ 6 h 384"/>
                <a:gd name="T82" fmla="*/ 7 w 526"/>
                <a:gd name="T83" fmla="*/ 6 h 384"/>
                <a:gd name="T84" fmla="*/ 7 w 526"/>
                <a:gd name="T85" fmla="*/ 6 h 384"/>
                <a:gd name="T86" fmla="*/ 7 w 526"/>
                <a:gd name="T87" fmla="*/ 6 h 384"/>
                <a:gd name="T88" fmla="*/ 7 w 526"/>
                <a:gd name="T89" fmla="*/ 6 h 384"/>
                <a:gd name="T90" fmla="*/ 7 w 526"/>
                <a:gd name="T91" fmla="*/ 6 h 384"/>
                <a:gd name="T92" fmla="*/ 7 w 526"/>
                <a:gd name="T93" fmla="*/ 6 h 384"/>
                <a:gd name="T94" fmla="*/ 7 w 526"/>
                <a:gd name="T95" fmla="*/ 6 h 384"/>
                <a:gd name="T96" fmla="*/ 7 w 526"/>
                <a:gd name="T97" fmla="*/ 6 h 384"/>
                <a:gd name="T98" fmla="*/ 7 w 526"/>
                <a:gd name="T99" fmla="*/ 6 h 384"/>
                <a:gd name="T100" fmla="*/ 7 w 526"/>
                <a:gd name="T101" fmla="*/ 6 h 384"/>
                <a:gd name="T102" fmla="*/ 7 w 526"/>
                <a:gd name="T103" fmla="*/ 6 h 384"/>
                <a:gd name="T104" fmla="*/ 7 w 526"/>
                <a:gd name="T105" fmla="*/ 6 h 384"/>
                <a:gd name="T106" fmla="*/ 7 w 526"/>
                <a:gd name="T107" fmla="*/ 6 h 384"/>
                <a:gd name="T108" fmla="*/ 7 w 526"/>
                <a:gd name="T109" fmla="*/ 6 h 384"/>
                <a:gd name="T110" fmla="*/ 7 w 526"/>
                <a:gd name="T111" fmla="*/ 6 h 384"/>
                <a:gd name="T112" fmla="*/ 7 w 526"/>
                <a:gd name="T113" fmla="*/ 6 h 384"/>
                <a:gd name="T114" fmla="*/ 7 w 526"/>
                <a:gd name="T115" fmla="*/ 6 h 384"/>
                <a:gd name="T116" fmla="*/ 7 w 526"/>
                <a:gd name="T117" fmla="*/ 6 h 384"/>
                <a:gd name="T118" fmla="*/ 7 w 526"/>
                <a:gd name="T119" fmla="*/ 6 h 3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26"/>
                <a:gd name="T181" fmla="*/ 0 h 384"/>
                <a:gd name="T182" fmla="*/ 526 w 526"/>
                <a:gd name="T183" fmla="*/ 384 h 3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26" h="384">
                  <a:moveTo>
                    <a:pt x="20" y="242"/>
                  </a:moveTo>
                  <a:lnTo>
                    <a:pt x="6" y="232"/>
                  </a:lnTo>
                  <a:lnTo>
                    <a:pt x="2" y="232"/>
                  </a:lnTo>
                  <a:lnTo>
                    <a:pt x="0" y="232"/>
                  </a:lnTo>
                  <a:lnTo>
                    <a:pt x="0" y="228"/>
                  </a:lnTo>
                  <a:lnTo>
                    <a:pt x="4" y="216"/>
                  </a:lnTo>
                  <a:lnTo>
                    <a:pt x="6" y="210"/>
                  </a:lnTo>
                  <a:lnTo>
                    <a:pt x="6" y="206"/>
                  </a:lnTo>
                  <a:lnTo>
                    <a:pt x="6" y="202"/>
                  </a:lnTo>
                  <a:lnTo>
                    <a:pt x="8" y="202"/>
                  </a:lnTo>
                  <a:lnTo>
                    <a:pt x="10" y="202"/>
                  </a:lnTo>
                  <a:lnTo>
                    <a:pt x="12" y="210"/>
                  </a:lnTo>
                  <a:lnTo>
                    <a:pt x="10" y="214"/>
                  </a:lnTo>
                  <a:lnTo>
                    <a:pt x="10" y="216"/>
                  </a:lnTo>
                  <a:lnTo>
                    <a:pt x="10" y="218"/>
                  </a:lnTo>
                  <a:lnTo>
                    <a:pt x="20" y="210"/>
                  </a:lnTo>
                  <a:lnTo>
                    <a:pt x="18" y="208"/>
                  </a:lnTo>
                  <a:lnTo>
                    <a:pt x="18" y="202"/>
                  </a:lnTo>
                  <a:lnTo>
                    <a:pt x="22" y="198"/>
                  </a:lnTo>
                  <a:lnTo>
                    <a:pt x="20" y="192"/>
                  </a:lnTo>
                  <a:lnTo>
                    <a:pt x="14" y="190"/>
                  </a:lnTo>
                  <a:lnTo>
                    <a:pt x="14" y="176"/>
                  </a:lnTo>
                  <a:lnTo>
                    <a:pt x="16" y="174"/>
                  </a:lnTo>
                  <a:lnTo>
                    <a:pt x="20" y="176"/>
                  </a:lnTo>
                  <a:lnTo>
                    <a:pt x="22" y="174"/>
                  </a:lnTo>
                  <a:lnTo>
                    <a:pt x="32" y="170"/>
                  </a:lnTo>
                  <a:lnTo>
                    <a:pt x="24" y="164"/>
                  </a:lnTo>
                  <a:lnTo>
                    <a:pt x="24" y="162"/>
                  </a:lnTo>
                  <a:lnTo>
                    <a:pt x="16" y="166"/>
                  </a:lnTo>
                  <a:lnTo>
                    <a:pt x="16" y="154"/>
                  </a:lnTo>
                  <a:lnTo>
                    <a:pt x="16" y="148"/>
                  </a:lnTo>
                  <a:lnTo>
                    <a:pt x="18" y="136"/>
                  </a:lnTo>
                  <a:lnTo>
                    <a:pt x="18" y="126"/>
                  </a:lnTo>
                  <a:lnTo>
                    <a:pt x="16" y="118"/>
                  </a:lnTo>
                  <a:lnTo>
                    <a:pt x="18" y="98"/>
                  </a:lnTo>
                  <a:lnTo>
                    <a:pt x="20" y="90"/>
                  </a:lnTo>
                  <a:lnTo>
                    <a:pt x="12" y="62"/>
                  </a:lnTo>
                  <a:lnTo>
                    <a:pt x="12" y="44"/>
                  </a:lnTo>
                  <a:lnTo>
                    <a:pt x="14" y="34"/>
                  </a:lnTo>
                  <a:lnTo>
                    <a:pt x="18" y="18"/>
                  </a:lnTo>
                  <a:lnTo>
                    <a:pt x="68" y="54"/>
                  </a:lnTo>
                  <a:lnTo>
                    <a:pt x="92" y="68"/>
                  </a:lnTo>
                  <a:lnTo>
                    <a:pt x="112" y="74"/>
                  </a:lnTo>
                  <a:lnTo>
                    <a:pt x="124" y="82"/>
                  </a:lnTo>
                  <a:lnTo>
                    <a:pt x="134" y="82"/>
                  </a:lnTo>
                  <a:lnTo>
                    <a:pt x="138" y="84"/>
                  </a:lnTo>
                  <a:lnTo>
                    <a:pt x="142" y="88"/>
                  </a:lnTo>
                  <a:lnTo>
                    <a:pt x="144" y="114"/>
                  </a:lnTo>
                  <a:lnTo>
                    <a:pt x="142" y="118"/>
                  </a:lnTo>
                  <a:lnTo>
                    <a:pt x="134" y="124"/>
                  </a:lnTo>
                  <a:lnTo>
                    <a:pt x="130" y="134"/>
                  </a:lnTo>
                  <a:lnTo>
                    <a:pt x="130" y="144"/>
                  </a:lnTo>
                  <a:lnTo>
                    <a:pt x="132" y="148"/>
                  </a:lnTo>
                  <a:lnTo>
                    <a:pt x="132" y="152"/>
                  </a:lnTo>
                  <a:lnTo>
                    <a:pt x="130" y="156"/>
                  </a:lnTo>
                  <a:lnTo>
                    <a:pt x="130" y="162"/>
                  </a:lnTo>
                  <a:lnTo>
                    <a:pt x="134" y="166"/>
                  </a:lnTo>
                  <a:lnTo>
                    <a:pt x="144" y="160"/>
                  </a:lnTo>
                  <a:lnTo>
                    <a:pt x="148" y="138"/>
                  </a:lnTo>
                  <a:lnTo>
                    <a:pt x="154" y="134"/>
                  </a:lnTo>
                  <a:lnTo>
                    <a:pt x="158" y="124"/>
                  </a:lnTo>
                  <a:lnTo>
                    <a:pt x="170" y="110"/>
                  </a:lnTo>
                  <a:lnTo>
                    <a:pt x="170" y="106"/>
                  </a:lnTo>
                  <a:lnTo>
                    <a:pt x="164" y="86"/>
                  </a:lnTo>
                  <a:lnTo>
                    <a:pt x="154" y="58"/>
                  </a:lnTo>
                  <a:lnTo>
                    <a:pt x="154" y="54"/>
                  </a:lnTo>
                  <a:lnTo>
                    <a:pt x="158" y="52"/>
                  </a:lnTo>
                  <a:lnTo>
                    <a:pt x="164" y="54"/>
                  </a:lnTo>
                  <a:lnTo>
                    <a:pt x="170" y="42"/>
                  </a:lnTo>
                  <a:lnTo>
                    <a:pt x="168" y="28"/>
                  </a:lnTo>
                  <a:lnTo>
                    <a:pt x="160" y="26"/>
                  </a:lnTo>
                  <a:lnTo>
                    <a:pt x="158" y="18"/>
                  </a:lnTo>
                  <a:lnTo>
                    <a:pt x="158" y="0"/>
                  </a:lnTo>
                  <a:lnTo>
                    <a:pt x="262" y="28"/>
                  </a:lnTo>
                  <a:lnTo>
                    <a:pt x="362" y="54"/>
                  </a:lnTo>
                  <a:lnTo>
                    <a:pt x="524" y="92"/>
                  </a:lnTo>
                  <a:lnTo>
                    <a:pt x="526" y="92"/>
                  </a:lnTo>
                  <a:lnTo>
                    <a:pt x="470" y="342"/>
                  </a:lnTo>
                  <a:lnTo>
                    <a:pt x="468" y="344"/>
                  </a:lnTo>
                  <a:lnTo>
                    <a:pt x="466" y="350"/>
                  </a:lnTo>
                  <a:lnTo>
                    <a:pt x="468" y="354"/>
                  </a:lnTo>
                  <a:lnTo>
                    <a:pt x="470" y="358"/>
                  </a:lnTo>
                  <a:lnTo>
                    <a:pt x="472" y="362"/>
                  </a:lnTo>
                  <a:lnTo>
                    <a:pt x="472" y="366"/>
                  </a:lnTo>
                  <a:lnTo>
                    <a:pt x="470" y="366"/>
                  </a:lnTo>
                  <a:lnTo>
                    <a:pt x="466" y="372"/>
                  </a:lnTo>
                  <a:lnTo>
                    <a:pt x="466" y="378"/>
                  </a:lnTo>
                  <a:lnTo>
                    <a:pt x="468" y="384"/>
                  </a:lnTo>
                  <a:lnTo>
                    <a:pt x="330" y="352"/>
                  </a:lnTo>
                  <a:lnTo>
                    <a:pt x="318" y="354"/>
                  </a:lnTo>
                  <a:lnTo>
                    <a:pt x="312" y="354"/>
                  </a:lnTo>
                  <a:lnTo>
                    <a:pt x="304" y="352"/>
                  </a:lnTo>
                  <a:lnTo>
                    <a:pt x="296" y="352"/>
                  </a:lnTo>
                  <a:lnTo>
                    <a:pt x="290" y="350"/>
                  </a:lnTo>
                  <a:lnTo>
                    <a:pt x="284" y="350"/>
                  </a:lnTo>
                  <a:lnTo>
                    <a:pt x="276" y="352"/>
                  </a:lnTo>
                  <a:lnTo>
                    <a:pt x="266" y="350"/>
                  </a:lnTo>
                  <a:lnTo>
                    <a:pt x="256" y="350"/>
                  </a:lnTo>
                  <a:lnTo>
                    <a:pt x="246" y="354"/>
                  </a:lnTo>
                  <a:lnTo>
                    <a:pt x="238" y="356"/>
                  </a:lnTo>
                  <a:lnTo>
                    <a:pt x="222" y="354"/>
                  </a:lnTo>
                  <a:lnTo>
                    <a:pt x="218" y="352"/>
                  </a:lnTo>
                  <a:lnTo>
                    <a:pt x="206" y="346"/>
                  </a:lnTo>
                  <a:lnTo>
                    <a:pt x="176" y="352"/>
                  </a:lnTo>
                  <a:lnTo>
                    <a:pt x="170" y="342"/>
                  </a:lnTo>
                  <a:lnTo>
                    <a:pt x="144" y="334"/>
                  </a:lnTo>
                  <a:lnTo>
                    <a:pt x="130" y="332"/>
                  </a:lnTo>
                  <a:lnTo>
                    <a:pt x="114" y="334"/>
                  </a:lnTo>
                  <a:lnTo>
                    <a:pt x="90" y="332"/>
                  </a:lnTo>
                  <a:lnTo>
                    <a:pt x="70" y="324"/>
                  </a:lnTo>
                  <a:lnTo>
                    <a:pt x="66" y="314"/>
                  </a:lnTo>
                  <a:lnTo>
                    <a:pt x="68" y="290"/>
                  </a:lnTo>
                  <a:lnTo>
                    <a:pt x="70" y="284"/>
                  </a:lnTo>
                  <a:lnTo>
                    <a:pt x="66" y="270"/>
                  </a:lnTo>
                  <a:lnTo>
                    <a:pt x="52" y="258"/>
                  </a:lnTo>
                  <a:lnTo>
                    <a:pt x="40" y="258"/>
                  </a:lnTo>
                  <a:lnTo>
                    <a:pt x="40" y="254"/>
                  </a:lnTo>
                  <a:lnTo>
                    <a:pt x="34" y="248"/>
                  </a:lnTo>
                  <a:lnTo>
                    <a:pt x="20" y="24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79" name="Freeform 10"/>
            <p:cNvSpPr>
              <a:spLocks/>
            </p:cNvSpPr>
            <p:nvPr/>
          </p:nvSpPr>
          <p:spPr bwMode="grayWhite">
            <a:xfrm>
              <a:off x="1115" y="1175"/>
              <a:ext cx="587" cy="489"/>
            </a:xfrm>
            <a:custGeom>
              <a:avLst/>
              <a:gdLst>
                <a:gd name="T0" fmla="*/ 6 w 634"/>
                <a:gd name="T1" fmla="*/ 6 h 528"/>
                <a:gd name="T2" fmla="*/ 4 w 634"/>
                <a:gd name="T3" fmla="*/ 6 h 528"/>
                <a:gd name="T4" fmla="*/ 6 w 634"/>
                <a:gd name="T5" fmla="*/ 6 h 528"/>
                <a:gd name="T6" fmla="*/ 6 w 634"/>
                <a:gd name="T7" fmla="*/ 6 h 528"/>
                <a:gd name="T8" fmla="*/ 6 w 634"/>
                <a:gd name="T9" fmla="*/ 6 h 528"/>
                <a:gd name="T10" fmla="*/ 6 w 634"/>
                <a:gd name="T11" fmla="*/ 6 h 528"/>
                <a:gd name="T12" fmla="*/ 6 w 634"/>
                <a:gd name="T13" fmla="*/ 6 h 528"/>
                <a:gd name="T14" fmla="*/ 6 w 634"/>
                <a:gd name="T15" fmla="*/ 6 h 528"/>
                <a:gd name="T16" fmla="*/ 6 w 634"/>
                <a:gd name="T17" fmla="*/ 6 h 528"/>
                <a:gd name="T18" fmla="*/ 6 w 634"/>
                <a:gd name="T19" fmla="*/ 6 h 528"/>
                <a:gd name="T20" fmla="*/ 6 w 634"/>
                <a:gd name="T21" fmla="*/ 6 h 528"/>
                <a:gd name="T22" fmla="*/ 6 w 634"/>
                <a:gd name="T23" fmla="*/ 2 h 528"/>
                <a:gd name="T24" fmla="*/ 6 w 634"/>
                <a:gd name="T25" fmla="*/ 2 h 528"/>
                <a:gd name="T26" fmla="*/ 6 w 634"/>
                <a:gd name="T27" fmla="*/ 6 h 528"/>
                <a:gd name="T28" fmla="*/ 6 w 634"/>
                <a:gd name="T29" fmla="*/ 6 h 528"/>
                <a:gd name="T30" fmla="*/ 6 w 634"/>
                <a:gd name="T31" fmla="*/ 6 h 528"/>
                <a:gd name="T32" fmla="*/ 6 w 634"/>
                <a:gd name="T33" fmla="*/ 6 h 528"/>
                <a:gd name="T34" fmla="*/ 6 w 634"/>
                <a:gd name="T35" fmla="*/ 6 h 528"/>
                <a:gd name="T36" fmla="*/ 6 w 634"/>
                <a:gd name="T37" fmla="*/ 6 h 528"/>
                <a:gd name="T38" fmla="*/ 6 w 634"/>
                <a:gd name="T39" fmla="*/ 6 h 528"/>
                <a:gd name="T40" fmla="*/ 6 w 634"/>
                <a:gd name="T41" fmla="*/ 6 h 528"/>
                <a:gd name="T42" fmla="*/ 6 w 634"/>
                <a:gd name="T43" fmla="*/ 6 h 528"/>
                <a:gd name="T44" fmla="*/ 6 w 634"/>
                <a:gd name="T45" fmla="*/ 6 h 528"/>
                <a:gd name="T46" fmla="*/ 6 w 634"/>
                <a:gd name="T47" fmla="*/ 6 h 528"/>
                <a:gd name="T48" fmla="*/ 6 w 634"/>
                <a:gd name="T49" fmla="*/ 6 h 528"/>
                <a:gd name="T50" fmla="*/ 6 w 634"/>
                <a:gd name="T51" fmla="*/ 6 h 528"/>
                <a:gd name="T52" fmla="*/ 6 w 634"/>
                <a:gd name="T53" fmla="*/ 6 h 528"/>
                <a:gd name="T54" fmla="*/ 6 w 634"/>
                <a:gd name="T55" fmla="*/ 6 h 528"/>
                <a:gd name="T56" fmla="*/ 6 w 634"/>
                <a:gd name="T57" fmla="*/ 6 h 528"/>
                <a:gd name="T58" fmla="*/ 6 w 634"/>
                <a:gd name="T59" fmla="*/ 6 h 528"/>
                <a:gd name="T60" fmla="*/ 6 w 634"/>
                <a:gd name="T61" fmla="*/ 6 h 528"/>
                <a:gd name="T62" fmla="*/ 6 w 634"/>
                <a:gd name="T63" fmla="*/ 6 h 528"/>
                <a:gd name="T64" fmla="*/ 6 w 634"/>
                <a:gd name="T65" fmla="*/ 6 h 528"/>
                <a:gd name="T66" fmla="*/ 6 w 634"/>
                <a:gd name="T67" fmla="*/ 6 h 528"/>
                <a:gd name="T68" fmla="*/ 6 w 634"/>
                <a:gd name="T69" fmla="*/ 6 h 528"/>
                <a:gd name="T70" fmla="*/ 6 w 634"/>
                <a:gd name="T71" fmla="*/ 6 h 528"/>
                <a:gd name="T72" fmla="*/ 6 w 634"/>
                <a:gd name="T73" fmla="*/ 6 h 528"/>
                <a:gd name="T74" fmla="*/ 6 w 634"/>
                <a:gd name="T75" fmla="*/ 6 h 528"/>
                <a:gd name="T76" fmla="*/ 6 w 634"/>
                <a:gd name="T77" fmla="*/ 6 h 528"/>
                <a:gd name="T78" fmla="*/ 6 w 634"/>
                <a:gd name="T79" fmla="*/ 6 h 52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34"/>
                <a:gd name="T121" fmla="*/ 0 h 528"/>
                <a:gd name="T122" fmla="*/ 634 w 634"/>
                <a:gd name="T123" fmla="*/ 528 h 52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34" h="528">
                  <a:moveTo>
                    <a:pt x="8" y="398"/>
                  </a:moveTo>
                  <a:lnTo>
                    <a:pt x="6" y="392"/>
                  </a:lnTo>
                  <a:lnTo>
                    <a:pt x="0" y="372"/>
                  </a:lnTo>
                  <a:lnTo>
                    <a:pt x="4" y="362"/>
                  </a:lnTo>
                  <a:lnTo>
                    <a:pt x="4" y="354"/>
                  </a:lnTo>
                  <a:lnTo>
                    <a:pt x="10" y="338"/>
                  </a:lnTo>
                  <a:lnTo>
                    <a:pt x="8" y="306"/>
                  </a:lnTo>
                  <a:lnTo>
                    <a:pt x="12" y="300"/>
                  </a:lnTo>
                  <a:lnTo>
                    <a:pt x="18" y="296"/>
                  </a:lnTo>
                  <a:lnTo>
                    <a:pt x="22" y="292"/>
                  </a:lnTo>
                  <a:lnTo>
                    <a:pt x="26" y="282"/>
                  </a:lnTo>
                  <a:lnTo>
                    <a:pt x="30" y="278"/>
                  </a:lnTo>
                  <a:lnTo>
                    <a:pt x="32" y="264"/>
                  </a:lnTo>
                  <a:lnTo>
                    <a:pt x="34" y="262"/>
                  </a:lnTo>
                  <a:lnTo>
                    <a:pt x="54" y="240"/>
                  </a:lnTo>
                  <a:lnTo>
                    <a:pt x="62" y="220"/>
                  </a:lnTo>
                  <a:lnTo>
                    <a:pt x="78" y="188"/>
                  </a:lnTo>
                  <a:lnTo>
                    <a:pt x="98" y="134"/>
                  </a:lnTo>
                  <a:lnTo>
                    <a:pt x="110" y="110"/>
                  </a:lnTo>
                  <a:lnTo>
                    <a:pt x="122" y="76"/>
                  </a:lnTo>
                  <a:lnTo>
                    <a:pt x="136" y="34"/>
                  </a:lnTo>
                  <a:lnTo>
                    <a:pt x="142" y="20"/>
                  </a:lnTo>
                  <a:lnTo>
                    <a:pt x="144" y="6"/>
                  </a:lnTo>
                  <a:lnTo>
                    <a:pt x="144" y="2"/>
                  </a:lnTo>
                  <a:lnTo>
                    <a:pt x="150" y="0"/>
                  </a:lnTo>
                  <a:lnTo>
                    <a:pt x="158" y="2"/>
                  </a:lnTo>
                  <a:lnTo>
                    <a:pt x="162" y="0"/>
                  </a:lnTo>
                  <a:lnTo>
                    <a:pt x="176" y="6"/>
                  </a:lnTo>
                  <a:lnTo>
                    <a:pt x="182" y="12"/>
                  </a:lnTo>
                  <a:lnTo>
                    <a:pt x="182" y="16"/>
                  </a:lnTo>
                  <a:lnTo>
                    <a:pt x="194" y="16"/>
                  </a:lnTo>
                  <a:lnTo>
                    <a:pt x="208" y="28"/>
                  </a:lnTo>
                  <a:lnTo>
                    <a:pt x="212" y="42"/>
                  </a:lnTo>
                  <a:lnTo>
                    <a:pt x="210" y="48"/>
                  </a:lnTo>
                  <a:lnTo>
                    <a:pt x="208" y="72"/>
                  </a:lnTo>
                  <a:lnTo>
                    <a:pt x="212" y="82"/>
                  </a:lnTo>
                  <a:lnTo>
                    <a:pt x="232" y="90"/>
                  </a:lnTo>
                  <a:lnTo>
                    <a:pt x="256" y="92"/>
                  </a:lnTo>
                  <a:lnTo>
                    <a:pt x="272" y="90"/>
                  </a:lnTo>
                  <a:lnTo>
                    <a:pt x="286" y="92"/>
                  </a:lnTo>
                  <a:lnTo>
                    <a:pt x="312" y="100"/>
                  </a:lnTo>
                  <a:lnTo>
                    <a:pt x="318" y="110"/>
                  </a:lnTo>
                  <a:lnTo>
                    <a:pt x="348" y="104"/>
                  </a:lnTo>
                  <a:lnTo>
                    <a:pt x="360" y="110"/>
                  </a:lnTo>
                  <a:lnTo>
                    <a:pt x="364" y="112"/>
                  </a:lnTo>
                  <a:lnTo>
                    <a:pt x="380" y="114"/>
                  </a:lnTo>
                  <a:lnTo>
                    <a:pt x="388" y="112"/>
                  </a:lnTo>
                  <a:lnTo>
                    <a:pt x="398" y="108"/>
                  </a:lnTo>
                  <a:lnTo>
                    <a:pt x="408" y="108"/>
                  </a:lnTo>
                  <a:lnTo>
                    <a:pt x="418" y="110"/>
                  </a:lnTo>
                  <a:lnTo>
                    <a:pt x="426" y="108"/>
                  </a:lnTo>
                  <a:lnTo>
                    <a:pt x="432" y="108"/>
                  </a:lnTo>
                  <a:lnTo>
                    <a:pt x="438" y="110"/>
                  </a:lnTo>
                  <a:lnTo>
                    <a:pt x="446" y="110"/>
                  </a:lnTo>
                  <a:lnTo>
                    <a:pt x="454" y="112"/>
                  </a:lnTo>
                  <a:lnTo>
                    <a:pt x="460" y="112"/>
                  </a:lnTo>
                  <a:lnTo>
                    <a:pt x="472" y="110"/>
                  </a:lnTo>
                  <a:lnTo>
                    <a:pt x="610" y="142"/>
                  </a:lnTo>
                  <a:lnTo>
                    <a:pt x="612" y="150"/>
                  </a:lnTo>
                  <a:lnTo>
                    <a:pt x="618" y="160"/>
                  </a:lnTo>
                  <a:lnTo>
                    <a:pt x="624" y="162"/>
                  </a:lnTo>
                  <a:lnTo>
                    <a:pt x="632" y="168"/>
                  </a:lnTo>
                  <a:lnTo>
                    <a:pt x="634" y="182"/>
                  </a:lnTo>
                  <a:lnTo>
                    <a:pt x="600" y="234"/>
                  </a:lnTo>
                  <a:lnTo>
                    <a:pt x="594" y="240"/>
                  </a:lnTo>
                  <a:lnTo>
                    <a:pt x="592" y="246"/>
                  </a:lnTo>
                  <a:lnTo>
                    <a:pt x="586" y="254"/>
                  </a:lnTo>
                  <a:lnTo>
                    <a:pt x="574" y="260"/>
                  </a:lnTo>
                  <a:lnTo>
                    <a:pt x="558" y="286"/>
                  </a:lnTo>
                  <a:lnTo>
                    <a:pt x="554" y="298"/>
                  </a:lnTo>
                  <a:lnTo>
                    <a:pt x="556" y="306"/>
                  </a:lnTo>
                  <a:lnTo>
                    <a:pt x="568" y="310"/>
                  </a:lnTo>
                  <a:lnTo>
                    <a:pt x="572" y="318"/>
                  </a:lnTo>
                  <a:lnTo>
                    <a:pt x="570" y="324"/>
                  </a:lnTo>
                  <a:lnTo>
                    <a:pt x="568" y="326"/>
                  </a:lnTo>
                  <a:lnTo>
                    <a:pt x="566" y="328"/>
                  </a:lnTo>
                  <a:lnTo>
                    <a:pt x="566" y="340"/>
                  </a:lnTo>
                  <a:lnTo>
                    <a:pt x="556" y="352"/>
                  </a:lnTo>
                  <a:lnTo>
                    <a:pt x="516" y="528"/>
                  </a:lnTo>
                  <a:lnTo>
                    <a:pt x="304" y="478"/>
                  </a:lnTo>
                  <a:lnTo>
                    <a:pt x="8" y="39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0" name="Freeform 11"/>
            <p:cNvSpPr>
              <a:spLocks/>
            </p:cNvSpPr>
            <p:nvPr/>
          </p:nvSpPr>
          <p:spPr bwMode="grayWhite">
            <a:xfrm>
              <a:off x="1066" y="1544"/>
              <a:ext cx="585" cy="998"/>
            </a:xfrm>
            <a:custGeom>
              <a:avLst/>
              <a:gdLst>
                <a:gd name="T0" fmla="*/ 6 w 630"/>
                <a:gd name="T1" fmla="*/ 6 h 1076"/>
                <a:gd name="T2" fmla="*/ 6 w 630"/>
                <a:gd name="T3" fmla="*/ 6 h 1076"/>
                <a:gd name="T4" fmla="*/ 6 w 630"/>
                <a:gd name="T5" fmla="*/ 6 h 1076"/>
                <a:gd name="T6" fmla="*/ 6 w 630"/>
                <a:gd name="T7" fmla="*/ 6 h 1076"/>
                <a:gd name="T8" fmla="*/ 6 w 630"/>
                <a:gd name="T9" fmla="*/ 6 h 1076"/>
                <a:gd name="T10" fmla="*/ 6 w 630"/>
                <a:gd name="T11" fmla="*/ 6 h 1076"/>
                <a:gd name="T12" fmla="*/ 6 w 630"/>
                <a:gd name="T13" fmla="*/ 6 h 1076"/>
                <a:gd name="T14" fmla="*/ 6 w 630"/>
                <a:gd name="T15" fmla="*/ 6 h 1076"/>
                <a:gd name="T16" fmla="*/ 6 w 630"/>
                <a:gd name="T17" fmla="*/ 6 h 1076"/>
                <a:gd name="T18" fmla="*/ 6 w 630"/>
                <a:gd name="T19" fmla="*/ 6 h 1076"/>
                <a:gd name="T20" fmla="*/ 6 w 630"/>
                <a:gd name="T21" fmla="*/ 6 h 1076"/>
                <a:gd name="T22" fmla="*/ 6 w 630"/>
                <a:gd name="T23" fmla="*/ 6 h 1076"/>
                <a:gd name="T24" fmla="*/ 6 w 630"/>
                <a:gd name="T25" fmla="*/ 6 h 1076"/>
                <a:gd name="T26" fmla="*/ 6 w 630"/>
                <a:gd name="T27" fmla="*/ 6 h 1076"/>
                <a:gd name="T28" fmla="*/ 6 w 630"/>
                <a:gd name="T29" fmla="*/ 6 h 1076"/>
                <a:gd name="T30" fmla="*/ 6 w 630"/>
                <a:gd name="T31" fmla="*/ 6 h 1076"/>
                <a:gd name="T32" fmla="*/ 6 w 630"/>
                <a:gd name="T33" fmla="*/ 6 h 1076"/>
                <a:gd name="T34" fmla="*/ 6 w 630"/>
                <a:gd name="T35" fmla="*/ 6 h 1076"/>
                <a:gd name="T36" fmla="*/ 6 w 630"/>
                <a:gd name="T37" fmla="*/ 6 h 1076"/>
                <a:gd name="T38" fmla="*/ 6 w 630"/>
                <a:gd name="T39" fmla="*/ 6 h 1076"/>
                <a:gd name="T40" fmla="*/ 6 w 630"/>
                <a:gd name="T41" fmla="*/ 6 h 1076"/>
                <a:gd name="T42" fmla="*/ 6 w 630"/>
                <a:gd name="T43" fmla="*/ 6 h 1076"/>
                <a:gd name="T44" fmla="*/ 6 w 630"/>
                <a:gd name="T45" fmla="*/ 6 h 1076"/>
                <a:gd name="T46" fmla="*/ 6 w 630"/>
                <a:gd name="T47" fmla="*/ 6 h 1076"/>
                <a:gd name="T48" fmla="*/ 6 w 630"/>
                <a:gd name="T49" fmla="*/ 6 h 1076"/>
                <a:gd name="T50" fmla="*/ 6 w 630"/>
                <a:gd name="T51" fmla="*/ 6 h 1076"/>
                <a:gd name="T52" fmla="*/ 6 w 630"/>
                <a:gd name="T53" fmla="*/ 6 h 1076"/>
                <a:gd name="T54" fmla="*/ 6 w 630"/>
                <a:gd name="T55" fmla="*/ 6 h 1076"/>
                <a:gd name="T56" fmla="*/ 6 w 630"/>
                <a:gd name="T57" fmla="*/ 6 h 1076"/>
                <a:gd name="T58" fmla="*/ 6 w 630"/>
                <a:gd name="T59" fmla="*/ 6 h 1076"/>
                <a:gd name="T60" fmla="*/ 6 w 630"/>
                <a:gd name="T61" fmla="*/ 6 h 1076"/>
                <a:gd name="T62" fmla="*/ 4 w 630"/>
                <a:gd name="T63" fmla="*/ 6 h 1076"/>
                <a:gd name="T64" fmla="*/ 2 w 630"/>
                <a:gd name="T65" fmla="*/ 6 h 1076"/>
                <a:gd name="T66" fmla="*/ 6 w 630"/>
                <a:gd name="T67" fmla="*/ 6 h 1076"/>
                <a:gd name="T68" fmla="*/ 6 w 630"/>
                <a:gd name="T69" fmla="*/ 6 h 1076"/>
                <a:gd name="T70" fmla="*/ 6 w 630"/>
                <a:gd name="T71" fmla="*/ 6 h 1076"/>
                <a:gd name="T72" fmla="*/ 6 w 630"/>
                <a:gd name="T73" fmla="*/ 6 h 1076"/>
                <a:gd name="T74" fmla="*/ 6 w 630"/>
                <a:gd name="T75" fmla="*/ 6 h 1076"/>
                <a:gd name="T76" fmla="*/ 6 w 630"/>
                <a:gd name="T77" fmla="*/ 6 h 1076"/>
                <a:gd name="T78" fmla="*/ 6 w 630"/>
                <a:gd name="T79" fmla="*/ 6 h 1076"/>
                <a:gd name="T80" fmla="*/ 6 w 630"/>
                <a:gd name="T81" fmla="*/ 6 h 1076"/>
                <a:gd name="T82" fmla="*/ 6 w 630"/>
                <a:gd name="T83" fmla="*/ 6 h 1076"/>
                <a:gd name="T84" fmla="*/ 6 w 630"/>
                <a:gd name="T85" fmla="*/ 6 h 1076"/>
                <a:gd name="T86" fmla="*/ 6 w 630"/>
                <a:gd name="T87" fmla="*/ 6 h 1076"/>
                <a:gd name="T88" fmla="*/ 6 w 630"/>
                <a:gd name="T89" fmla="*/ 6 h 1076"/>
                <a:gd name="T90" fmla="*/ 6 w 630"/>
                <a:gd name="T91" fmla="*/ 6 h 1076"/>
                <a:gd name="T92" fmla="*/ 6 w 630"/>
                <a:gd name="T93" fmla="*/ 6 h 107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30"/>
                <a:gd name="T142" fmla="*/ 0 h 1076"/>
                <a:gd name="T143" fmla="*/ 630 w 630"/>
                <a:gd name="T144" fmla="*/ 1076 h 107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30" h="1076">
                  <a:moveTo>
                    <a:pt x="548" y="1072"/>
                  </a:moveTo>
                  <a:lnTo>
                    <a:pt x="358" y="1052"/>
                  </a:lnTo>
                  <a:lnTo>
                    <a:pt x="356" y="1050"/>
                  </a:lnTo>
                  <a:lnTo>
                    <a:pt x="354" y="1040"/>
                  </a:lnTo>
                  <a:lnTo>
                    <a:pt x="356" y="1036"/>
                  </a:lnTo>
                  <a:lnTo>
                    <a:pt x="358" y="1034"/>
                  </a:lnTo>
                  <a:lnTo>
                    <a:pt x="356" y="1032"/>
                  </a:lnTo>
                  <a:lnTo>
                    <a:pt x="352" y="1030"/>
                  </a:lnTo>
                  <a:lnTo>
                    <a:pt x="350" y="1022"/>
                  </a:lnTo>
                  <a:lnTo>
                    <a:pt x="352" y="1020"/>
                  </a:lnTo>
                  <a:lnTo>
                    <a:pt x="350" y="988"/>
                  </a:lnTo>
                  <a:lnTo>
                    <a:pt x="334" y="952"/>
                  </a:lnTo>
                  <a:lnTo>
                    <a:pt x="324" y="942"/>
                  </a:lnTo>
                  <a:lnTo>
                    <a:pt x="316" y="928"/>
                  </a:lnTo>
                  <a:lnTo>
                    <a:pt x="296" y="912"/>
                  </a:lnTo>
                  <a:lnTo>
                    <a:pt x="284" y="912"/>
                  </a:lnTo>
                  <a:lnTo>
                    <a:pt x="278" y="906"/>
                  </a:lnTo>
                  <a:lnTo>
                    <a:pt x="282" y="896"/>
                  </a:lnTo>
                  <a:lnTo>
                    <a:pt x="280" y="890"/>
                  </a:lnTo>
                  <a:lnTo>
                    <a:pt x="280" y="884"/>
                  </a:lnTo>
                  <a:lnTo>
                    <a:pt x="274" y="876"/>
                  </a:lnTo>
                  <a:lnTo>
                    <a:pt x="254" y="874"/>
                  </a:lnTo>
                  <a:lnTo>
                    <a:pt x="242" y="870"/>
                  </a:lnTo>
                  <a:lnTo>
                    <a:pt x="228" y="858"/>
                  </a:lnTo>
                  <a:lnTo>
                    <a:pt x="220" y="836"/>
                  </a:lnTo>
                  <a:lnTo>
                    <a:pt x="208" y="826"/>
                  </a:lnTo>
                  <a:lnTo>
                    <a:pt x="194" y="822"/>
                  </a:lnTo>
                  <a:lnTo>
                    <a:pt x="158" y="806"/>
                  </a:lnTo>
                  <a:lnTo>
                    <a:pt x="148" y="806"/>
                  </a:lnTo>
                  <a:lnTo>
                    <a:pt x="132" y="798"/>
                  </a:lnTo>
                  <a:lnTo>
                    <a:pt x="124" y="788"/>
                  </a:lnTo>
                  <a:lnTo>
                    <a:pt x="124" y="780"/>
                  </a:lnTo>
                  <a:lnTo>
                    <a:pt x="128" y="774"/>
                  </a:lnTo>
                  <a:lnTo>
                    <a:pt x="132" y="756"/>
                  </a:lnTo>
                  <a:lnTo>
                    <a:pt x="134" y="746"/>
                  </a:lnTo>
                  <a:lnTo>
                    <a:pt x="136" y="740"/>
                  </a:lnTo>
                  <a:lnTo>
                    <a:pt x="134" y="728"/>
                  </a:lnTo>
                  <a:lnTo>
                    <a:pt x="124" y="724"/>
                  </a:lnTo>
                  <a:lnTo>
                    <a:pt x="124" y="712"/>
                  </a:lnTo>
                  <a:lnTo>
                    <a:pt x="126" y="710"/>
                  </a:lnTo>
                  <a:lnTo>
                    <a:pt x="128" y="710"/>
                  </a:lnTo>
                  <a:lnTo>
                    <a:pt x="128" y="700"/>
                  </a:lnTo>
                  <a:lnTo>
                    <a:pt x="118" y="692"/>
                  </a:lnTo>
                  <a:lnTo>
                    <a:pt x="96" y="650"/>
                  </a:lnTo>
                  <a:lnTo>
                    <a:pt x="94" y="638"/>
                  </a:lnTo>
                  <a:lnTo>
                    <a:pt x="90" y="628"/>
                  </a:lnTo>
                  <a:lnTo>
                    <a:pt x="88" y="620"/>
                  </a:lnTo>
                  <a:lnTo>
                    <a:pt x="70" y="594"/>
                  </a:lnTo>
                  <a:lnTo>
                    <a:pt x="72" y="570"/>
                  </a:lnTo>
                  <a:lnTo>
                    <a:pt x="76" y="564"/>
                  </a:lnTo>
                  <a:lnTo>
                    <a:pt x="82" y="564"/>
                  </a:lnTo>
                  <a:lnTo>
                    <a:pt x="90" y="554"/>
                  </a:lnTo>
                  <a:lnTo>
                    <a:pt x="92" y="536"/>
                  </a:lnTo>
                  <a:lnTo>
                    <a:pt x="86" y="532"/>
                  </a:lnTo>
                  <a:lnTo>
                    <a:pt x="74" y="526"/>
                  </a:lnTo>
                  <a:lnTo>
                    <a:pt x="60" y="514"/>
                  </a:lnTo>
                  <a:lnTo>
                    <a:pt x="56" y="502"/>
                  </a:lnTo>
                  <a:lnTo>
                    <a:pt x="56" y="470"/>
                  </a:lnTo>
                  <a:lnTo>
                    <a:pt x="60" y="466"/>
                  </a:lnTo>
                  <a:lnTo>
                    <a:pt x="58" y="456"/>
                  </a:lnTo>
                  <a:lnTo>
                    <a:pt x="62" y="454"/>
                  </a:lnTo>
                  <a:lnTo>
                    <a:pt x="64" y="438"/>
                  </a:lnTo>
                  <a:lnTo>
                    <a:pt x="68" y="438"/>
                  </a:lnTo>
                  <a:lnTo>
                    <a:pt x="70" y="444"/>
                  </a:lnTo>
                  <a:lnTo>
                    <a:pt x="70" y="456"/>
                  </a:lnTo>
                  <a:lnTo>
                    <a:pt x="72" y="460"/>
                  </a:lnTo>
                  <a:lnTo>
                    <a:pt x="84" y="468"/>
                  </a:lnTo>
                  <a:lnTo>
                    <a:pt x="86" y="466"/>
                  </a:lnTo>
                  <a:lnTo>
                    <a:pt x="88" y="456"/>
                  </a:lnTo>
                  <a:lnTo>
                    <a:pt x="82" y="438"/>
                  </a:lnTo>
                  <a:lnTo>
                    <a:pt x="80" y="428"/>
                  </a:lnTo>
                  <a:lnTo>
                    <a:pt x="82" y="414"/>
                  </a:lnTo>
                  <a:lnTo>
                    <a:pt x="78" y="412"/>
                  </a:lnTo>
                  <a:lnTo>
                    <a:pt x="70" y="422"/>
                  </a:lnTo>
                  <a:lnTo>
                    <a:pt x="70" y="426"/>
                  </a:lnTo>
                  <a:lnTo>
                    <a:pt x="68" y="432"/>
                  </a:lnTo>
                  <a:lnTo>
                    <a:pt x="56" y="428"/>
                  </a:lnTo>
                  <a:lnTo>
                    <a:pt x="46" y="412"/>
                  </a:lnTo>
                  <a:lnTo>
                    <a:pt x="34" y="406"/>
                  </a:lnTo>
                  <a:lnTo>
                    <a:pt x="38" y="396"/>
                  </a:lnTo>
                  <a:lnTo>
                    <a:pt x="38" y="360"/>
                  </a:lnTo>
                  <a:lnTo>
                    <a:pt x="24" y="342"/>
                  </a:lnTo>
                  <a:lnTo>
                    <a:pt x="18" y="330"/>
                  </a:lnTo>
                  <a:lnTo>
                    <a:pt x="6" y="300"/>
                  </a:lnTo>
                  <a:lnTo>
                    <a:pt x="12" y="290"/>
                  </a:lnTo>
                  <a:lnTo>
                    <a:pt x="10" y="280"/>
                  </a:lnTo>
                  <a:lnTo>
                    <a:pt x="8" y="272"/>
                  </a:lnTo>
                  <a:lnTo>
                    <a:pt x="14" y="250"/>
                  </a:lnTo>
                  <a:lnTo>
                    <a:pt x="22" y="240"/>
                  </a:lnTo>
                  <a:lnTo>
                    <a:pt x="22" y="234"/>
                  </a:lnTo>
                  <a:lnTo>
                    <a:pt x="22" y="212"/>
                  </a:lnTo>
                  <a:lnTo>
                    <a:pt x="12" y="192"/>
                  </a:lnTo>
                  <a:lnTo>
                    <a:pt x="12" y="188"/>
                  </a:lnTo>
                  <a:lnTo>
                    <a:pt x="8" y="182"/>
                  </a:lnTo>
                  <a:lnTo>
                    <a:pt x="4" y="176"/>
                  </a:lnTo>
                  <a:lnTo>
                    <a:pt x="0" y="166"/>
                  </a:lnTo>
                  <a:lnTo>
                    <a:pt x="0" y="154"/>
                  </a:lnTo>
                  <a:lnTo>
                    <a:pt x="2" y="150"/>
                  </a:lnTo>
                  <a:lnTo>
                    <a:pt x="0" y="140"/>
                  </a:lnTo>
                  <a:lnTo>
                    <a:pt x="12" y="124"/>
                  </a:lnTo>
                  <a:lnTo>
                    <a:pt x="40" y="94"/>
                  </a:lnTo>
                  <a:lnTo>
                    <a:pt x="40" y="86"/>
                  </a:lnTo>
                  <a:lnTo>
                    <a:pt x="42" y="76"/>
                  </a:lnTo>
                  <a:lnTo>
                    <a:pt x="48" y="70"/>
                  </a:lnTo>
                  <a:lnTo>
                    <a:pt x="54" y="58"/>
                  </a:lnTo>
                  <a:lnTo>
                    <a:pt x="58" y="30"/>
                  </a:lnTo>
                  <a:lnTo>
                    <a:pt x="50" y="18"/>
                  </a:lnTo>
                  <a:lnTo>
                    <a:pt x="58" y="4"/>
                  </a:lnTo>
                  <a:lnTo>
                    <a:pt x="60" y="0"/>
                  </a:lnTo>
                  <a:lnTo>
                    <a:pt x="356" y="80"/>
                  </a:lnTo>
                  <a:lnTo>
                    <a:pt x="282" y="374"/>
                  </a:lnTo>
                  <a:lnTo>
                    <a:pt x="606" y="852"/>
                  </a:lnTo>
                  <a:lnTo>
                    <a:pt x="606" y="866"/>
                  </a:lnTo>
                  <a:lnTo>
                    <a:pt x="608" y="872"/>
                  </a:lnTo>
                  <a:lnTo>
                    <a:pt x="606" y="876"/>
                  </a:lnTo>
                  <a:lnTo>
                    <a:pt x="612" y="888"/>
                  </a:lnTo>
                  <a:lnTo>
                    <a:pt x="612" y="898"/>
                  </a:lnTo>
                  <a:lnTo>
                    <a:pt x="616" y="904"/>
                  </a:lnTo>
                  <a:lnTo>
                    <a:pt x="618" y="916"/>
                  </a:lnTo>
                  <a:lnTo>
                    <a:pt x="624" y="920"/>
                  </a:lnTo>
                  <a:lnTo>
                    <a:pt x="628" y="926"/>
                  </a:lnTo>
                  <a:lnTo>
                    <a:pt x="630" y="934"/>
                  </a:lnTo>
                  <a:lnTo>
                    <a:pt x="628" y="938"/>
                  </a:lnTo>
                  <a:lnTo>
                    <a:pt x="626" y="936"/>
                  </a:lnTo>
                  <a:lnTo>
                    <a:pt x="616" y="944"/>
                  </a:lnTo>
                  <a:lnTo>
                    <a:pt x="604" y="948"/>
                  </a:lnTo>
                  <a:lnTo>
                    <a:pt x="594" y="960"/>
                  </a:lnTo>
                  <a:lnTo>
                    <a:pt x="588" y="986"/>
                  </a:lnTo>
                  <a:lnTo>
                    <a:pt x="572" y="1006"/>
                  </a:lnTo>
                  <a:lnTo>
                    <a:pt x="564" y="1006"/>
                  </a:lnTo>
                  <a:lnTo>
                    <a:pt x="564" y="1012"/>
                  </a:lnTo>
                  <a:lnTo>
                    <a:pt x="566" y="1020"/>
                  </a:lnTo>
                  <a:lnTo>
                    <a:pt x="566" y="1026"/>
                  </a:lnTo>
                  <a:lnTo>
                    <a:pt x="562" y="1038"/>
                  </a:lnTo>
                  <a:lnTo>
                    <a:pt x="564" y="1044"/>
                  </a:lnTo>
                  <a:lnTo>
                    <a:pt x="576" y="1052"/>
                  </a:lnTo>
                  <a:lnTo>
                    <a:pt x="578" y="1058"/>
                  </a:lnTo>
                  <a:lnTo>
                    <a:pt x="574" y="1062"/>
                  </a:lnTo>
                  <a:lnTo>
                    <a:pt x="572" y="1068"/>
                  </a:lnTo>
                  <a:lnTo>
                    <a:pt x="566" y="1076"/>
                  </a:lnTo>
                  <a:lnTo>
                    <a:pt x="562" y="1074"/>
                  </a:lnTo>
                  <a:lnTo>
                    <a:pt x="548" y="107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1" name="Freeform 12"/>
            <p:cNvSpPr>
              <a:spLocks/>
            </p:cNvSpPr>
            <p:nvPr/>
          </p:nvSpPr>
          <p:spPr bwMode="grayWhite">
            <a:xfrm>
              <a:off x="1593" y="1034"/>
              <a:ext cx="436" cy="710"/>
            </a:xfrm>
            <a:custGeom>
              <a:avLst/>
              <a:gdLst>
                <a:gd name="T0" fmla="*/ 6 w 470"/>
                <a:gd name="T1" fmla="*/ 7 h 762"/>
                <a:gd name="T2" fmla="*/ 6 w 470"/>
                <a:gd name="T3" fmla="*/ 7 h 762"/>
                <a:gd name="T4" fmla="*/ 6 w 470"/>
                <a:gd name="T5" fmla="*/ 7 h 762"/>
                <a:gd name="T6" fmla="*/ 6 w 470"/>
                <a:gd name="T7" fmla="*/ 7 h 762"/>
                <a:gd name="T8" fmla="*/ 6 w 470"/>
                <a:gd name="T9" fmla="*/ 7 h 762"/>
                <a:gd name="T10" fmla="*/ 6 w 470"/>
                <a:gd name="T11" fmla="*/ 7 h 762"/>
                <a:gd name="T12" fmla="*/ 6 w 470"/>
                <a:gd name="T13" fmla="*/ 7 h 762"/>
                <a:gd name="T14" fmla="*/ 6 w 470"/>
                <a:gd name="T15" fmla="*/ 7 h 762"/>
                <a:gd name="T16" fmla="*/ 6 w 470"/>
                <a:gd name="T17" fmla="*/ 7 h 762"/>
                <a:gd name="T18" fmla="*/ 6 w 470"/>
                <a:gd name="T19" fmla="*/ 7 h 762"/>
                <a:gd name="T20" fmla="*/ 6 w 470"/>
                <a:gd name="T21" fmla="*/ 7 h 762"/>
                <a:gd name="T22" fmla="*/ 6 w 470"/>
                <a:gd name="T23" fmla="*/ 7 h 762"/>
                <a:gd name="T24" fmla="*/ 6 w 470"/>
                <a:gd name="T25" fmla="*/ 7 h 762"/>
                <a:gd name="T26" fmla="*/ 6 w 470"/>
                <a:gd name="T27" fmla="*/ 7 h 762"/>
                <a:gd name="T28" fmla="*/ 6 w 470"/>
                <a:gd name="T29" fmla="*/ 0 h 762"/>
                <a:gd name="T30" fmla="*/ 6 w 470"/>
                <a:gd name="T31" fmla="*/ 7 h 762"/>
                <a:gd name="T32" fmla="*/ 6 w 470"/>
                <a:gd name="T33" fmla="*/ 7 h 762"/>
                <a:gd name="T34" fmla="*/ 6 w 470"/>
                <a:gd name="T35" fmla="*/ 7 h 762"/>
                <a:gd name="T36" fmla="*/ 6 w 470"/>
                <a:gd name="T37" fmla="*/ 7 h 762"/>
                <a:gd name="T38" fmla="*/ 6 w 470"/>
                <a:gd name="T39" fmla="*/ 7 h 762"/>
                <a:gd name="T40" fmla="*/ 6 w 470"/>
                <a:gd name="T41" fmla="*/ 7 h 762"/>
                <a:gd name="T42" fmla="*/ 6 w 470"/>
                <a:gd name="T43" fmla="*/ 7 h 762"/>
                <a:gd name="T44" fmla="*/ 6 w 470"/>
                <a:gd name="T45" fmla="*/ 7 h 762"/>
                <a:gd name="T46" fmla="*/ 6 w 470"/>
                <a:gd name="T47" fmla="*/ 7 h 762"/>
                <a:gd name="T48" fmla="*/ 6 w 470"/>
                <a:gd name="T49" fmla="*/ 7 h 762"/>
                <a:gd name="T50" fmla="*/ 6 w 470"/>
                <a:gd name="T51" fmla="*/ 7 h 762"/>
                <a:gd name="T52" fmla="*/ 6 w 470"/>
                <a:gd name="T53" fmla="*/ 7 h 762"/>
                <a:gd name="T54" fmla="*/ 6 w 470"/>
                <a:gd name="T55" fmla="*/ 7 h 762"/>
                <a:gd name="T56" fmla="*/ 6 w 470"/>
                <a:gd name="T57" fmla="*/ 7 h 762"/>
                <a:gd name="T58" fmla="*/ 6 w 470"/>
                <a:gd name="T59" fmla="*/ 7 h 762"/>
                <a:gd name="T60" fmla="*/ 6 w 470"/>
                <a:gd name="T61" fmla="*/ 7 h 762"/>
                <a:gd name="T62" fmla="*/ 6 w 470"/>
                <a:gd name="T63" fmla="*/ 7 h 762"/>
                <a:gd name="T64" fmla="*/ 6 w 470"/>
                <a:gd name="T65" fmla="*/ 7 h 762"/>
                <a:gd name="T66" fmla="*/ 6 w 470"/>
                <a:gd name="T67" fmla="*/ 7 h 762"/>
                <a:gd name="T68" fmla="*/ 6 w 470"/>
                <a:gd name="T69" fmla="*/ 7 h 762"/>
                <a:gd name="T70" fmla="*/ 6 w 470"/>
                <a:gd name="T71" fmla="*/ 7 h 762"/>
                <a:gd name="T72" fmla="*/ 6 w 470"/>
                <a:gd name="T73" fmla="*/ 7 h 762"/>
                <a:gd name="T74" fmla="*/ 6 w 470"/>
                <a:gd name="T75" fmla="*/ 7 h 762"/>
                <a:gd name="T76" fmla="*/ 6 w 470"/>
                <a:gd name="T77" fmla="*/ 7 h 762"/>
                <a:gd name="T78" fmla="*/ 6 w 470"/>
                <a:gd name="T79" fmla="*/ 7 h 762"/>
                <a:gd name="T80" fmla="*/ 6 w 470"/>
                <a:gd name="T81" fmla="*/ 7 h 762"/>
                <a:gd name="T82" fmla="*/ 6 w 470"/>
                <a:gd name="T83" fmla="*/ 7 h 762"/>
                <a:gd name="T84" fmla="*/ 6 w 470"/>
                <a:gd name="T85" fmla="*/ 7 h 762"/>
                <a:gd name="T86" fmla="*/ 6 w 470"/>
                <a:gd name="T87" fmla="*/ 7 h 762"/>
                <a:gd name="T88" fmla="*/ 6 w 470"/>
                <a:gd name="T89" fmla="*/ 7 h 762"/>
                <a:gd name="T90" fmla="*/ 6 w 470"/>
                <a:gd name="T91" fmla="*/ 7 h 762"/>
                <a:gd name="T92" fmla="*/ 6 w 470"/>
                <a:gd name="T93" fmla="*/ 7 h 762"/>
                <a:gd name="T94" fmla="*/ 6 w 470"/>
                <a:gd name="T95" fmla="*/ 7 h 762"/>
                <a:gd name="T96" fmla="*/ 6 w 470"/>
                <a:gd name="T97" fmla="*/ 7 h 76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0"/>
                <a:gd name="T148" fmla="*/ 0 h 762"/>
                <a:gd name="T149" fmla="*/ 470 w 470"/>
                <a:gd name="T150" fmla="*/ 762 h 76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0" h="762">
                  <a:moveTo>
                    <a:pt x="0" y="678"/>
                  </a:moveTo>
                  <a:lnTo>
                    <a:pt x="40" y="502"/>
                  </a:lnTo>
                  <a:lnTo>
                    <a:pt x="50" y="490"/>
                  </a:lnTo>
                  <a:lnTo>
                    <a:pt x="50" y="478"/>
                  </a:lnTo>
                  <a:lnTo>
                    <a:pt x="52" y="476"/>
                  </a:lnTo>
                  <a:lnTo>
                    <a:pt x="54" y="474"/>
                  </a:lnTo>
                  <a:lnTo>
                    <a:pt x="56" y="468"/>
                  </a:lnTo>
                  <a:lnTo>
                    <a:pt x="52" y="460"/>
                  </a:lnTo>
                  <a:lnTo>
                    <a:pt x="40" y="456"/>
                  </a:lnTo>
                  <a:lnTo>
                    <a:pt x="38" y="448"/>
                  </a:lnTo>
                  <a:lnTo>
                    <a:pt x="42" y="436"/>
                  </a:lnTo>
                  <a:lnTo>
                    <a:pt x="58" y="410"/>
                  </a:lnTo>
                  <a:lnTo>
                    <a:pt x="70" y="404"/>
                  </a:lnTo>
                  <a:lnTo>
                    <a:pt x="76" y="396"/>
                  </a:lnTo>
                  <a:lnTo>
                    <a:pt x="78" y="390"/>
                  </a:lnTo>
                  <a:lnTo>
                    <a:pt x="84" y="384"/>
                  </a:lnTo>
                  <a:lnTo>
                    <a:pt x="118" y="332"/>
                  </a:lnTo>
                  <a:lnTo>
                    <a:pt x="116" y="318"/>
                  </a:lnTo>
                  <a:lnTo>
                    <a:pt x="108" y="312"/>
                  </a:lnTo>
                  <a:lnTo>
                    <a:pt x="102" y="310"/>
                  </a:lnTo>
                  <a:lnTo>
                    <a:pt x="96" y="300"/>
                  </a:lnTo>
                  <a:lnTo>
                    <a:pt x="94" y="292"/>
                  </a:lnTo>
                  <a:lnTo>
                    <a:pt x="92" y="280"/>
                  </a:lnTo>
                  <a:lnTo>
                    <a:pt x="96" y="274"/>
                  </a:lnTo>
                  <a:lnTo>
                    <a:pt x="98" y="270"/>
                  </a:lnTo>
                  <a:lnTo>
                    <a:pt x="94" y="262"/>
                  </a:lnTo>
                  <a:lnTo>
                    <a:pt x="94" y="252"/>
                  </a:lnTo>
                  <a:lnTo>
                    <a:pt x="96" y="250"/>
                  </a:lnTo>
                  <a:lnTo>
                    <a:pt x="152" y="0"/>
                  </a:lnTo>
                  <a:lnTo>
                    <a:pt x="150" y="0"/>
                  </a:lnTo>
                  <a:lnTo>
                    <a:pt x="214" y="16"/>
                  </a:lnTo>
                  <a:lnTo>
                    <a:pt x="196" y="110"/>
                  </a:lnTo>
                  <a:lnTo>
                    <a:pt x="208" y="136"/>
                  </a:lnTo>
                  <a:lnTo>
                    <a:pt x="212" y="154"/>
                  </a:lnTo>
                  <a:lnTo>
                    <a:pt x="208" y="162"/>
                  </a:lnTo>
                  <a:lnTo>
                    <a:pt x="204" y="168"/>
                  </a:lnTo>
                  <a:lnTo>
                    <a:pt x="208" y="172"/>
                  </a:lnTo>
                  <a:lnTo>
                    <a:pt x="216" y="184"/>
                  </a:lnTo>
                  <a:lnTo>
                    <a:pt x="234" y="200"/>
                  </a:lnTo>
                  <a:lnTo>
                    <a:pt x="246" y="226"/>
                  </a:lnTo>
                  <a:lnTo>
                    <a:pt x="248" y="238"/>
                  </a:lnTo>
                  <a:lnTo>
                    <a:pt x="254" y="252"/>
                  </a:lnTo>
                  <a:lnTo>
                    <a:pt x="264" y="252"/>
                  </a:lnTo>
                  <a:lnTo>
                    <a:pt x="264" y="260"/>
                  </a:lnTo>
                  <a:lnTo>
                    <a:pt x="280" y="262"/>
                  </a:lnTo>
                  <a:lnTo>
                    <a:pt x="284" y="268"/>
                  </a:lnTo>
                  <a:lnTo>
                    <a:pt x="268" y="300"/>
                  </a:lnTo>
                  <a:lnTo>
                    <a:pt x="270" y="304"/>
                  </a:lnTo>
                  <a:lnTo>
                    <a:pt x="264" y="310"/>
                  </a:lnTo>
                  <a:lnTo>
                    <a:pt x="262" y="326"/>
                  </a:lnTo>
                  <a:lnTo>
                    <a:pt x="264" y="326"/>
                  </a:lnTo>
                  <a:lnTo>
                    <a:pt x="264" y="336"/>
                  </a:lnTo>
                  <a:lnTo>
                    <a:pt x="252" y="344"/>
                  </a:lnTo>
                  <a:lnTo>
                    <a:pt x="252" y="352"/>
                  </a:lnTo>
                  <a:lnTo>
                    <a:pt x="254" y="358"/>
                  </a:lnTo>
                  <a:lnTo>
                    <a:pt x="250" y="366"/>
                  </a:lnTo>
                  <a:lnTo>
                    <a:pt x="264" y="378"/>
                  </a:lnTo>
                  <a:lnTo>
                    <a:pt x="268" y="378"/>
                  </a:lnTo>
                  <a:lnTo>
                    <a:pt x="288" y="360"/>
                  </a:lnTo>
                  <a:lnTo>
                    <a:pt x="292" y="360"/>
                  </a:lnTo>
                  <a:lnTo>
                    <a:pt x="294" y="360"/>
                  </a:lnTo>
                  <a:lnTo>
                    <a:pt x="296" y="368"/>
                  </a:lnTo>
                  <a:lnTo>
                    <a:pt x="300" y="370"/>
                  </a:lnTo>
                  <a:lnTo>
                    <a:pt x="304" y="374"/>
                  </a:lnTo>
                  <a:lnTo>
                    <a:pt x="302" y="386"/>
                  </a:lnTo>
                  <a:lnTo>
                    <a:pt x="302" y="406"/>
                  </a:lnTo>
                  <a:lnTo>
                    <a:pt x="306" y="418"/>
                  </a:lnTo>
                  <a:lnTo>
                    <a:pt x="314" y="430"/>
                  </a:lnTo>
                  <a:lnTo>
                    <a:pt x="314" y="436"/>
                  </a:lnTo>
                  <a:lnTo>
                    <a:pt x="308" y="444"/>
                  </a:lnTo>
                  <a:lnTo>
                    <a:pt x="316" y="458"/>
                  </a:lnTo>
                  <a:lnTo>
                    <a:pt x="324" y="458"/>
                  </a:lnTo>
                  <a:lnTo>
                    <a:pt x="332" y="466"/>
                  </a:lnTo>
                  <a:lnTo>
                    <a:pt x="334" y="474"/>
                  </a:lnTo>
                  <a:lnTo>
                    <a:pt x="330" y="486"/>
                  </a:lnTo>
                  <a:lnTo>
                    <a:pt x="330" y="490"/>
                  </a:lnTo>
                  <a:lnTo>
                    <a:pt x="336" y="500"/>
                  </a:lnTo>
                  <a:lnTo>
                    <a:pt x="346" y="506"/>
                  </a:lnTo>
                  <a:lnTo>
                    <a:pt x="350" y="496"/>
                  </a:lnTo>
                  <a:lnTo>
                    <a:pt x="356" y="494"/>
                  </a:lnTo>
                  <a:lnTo>
                    <a:pt x="370" y="500"/>
                  </a:lnTo>
                  <a:lnTo>
                    <a:pt x="376" y="502"/>
                  </a:lnTo>
                  <a:lnTo>
                    <a:pt x="384" y="494"/>
                  </a:lnTo>
                  <a:lnTo>
                    <a:pt x="388" y="494"/>
                  </a:lnTo>
                  <a:lnTo>
                    <a:pt x="392" y="498"/>
                  </a:lnTo>
                  <a:lnTo>
                    <a:pt x="412" y="498"/>
                  </a:lnTo>
                  <a:lnTo>
                    <a:pt x="420" y="504"/>
                  </a:lnTo>
                  <a:lnTo>
                    <a:pt x="424" y="502"/>
                  </a:lnTo>
                  <a:lnTo>
                    <a:pt x="444" y="502"/>
                  </a:lnTo>
                  <a:lnTo>
                    <a:pt x="442" y="494"/>
                  </a:lnTo>
                  <a:lnTo>
                    <a:pt x="452" y="488"/>
                  </a:lnTo>
                  <a:lnTo>
                    <a:pt x="462" y="496"/>
                  </a:lnTo>
                  <a:lnTo>
                    <a:pt x="464" y="508"/>
                  </a:lnTo>
                  <a:lnTo>
                    <a:pt x="470" y="516"/>
                  </a:lnTo>
                  <a:lnTo>
                    <a:pt x="436" y="762"/>
                  </a:lnTo>
                  <a:lnTo>
                    <a:pt x="434" y="762"/>
                  </a:lnTo>
                  <a:lnTo>
                    <a:pt x="216" y="722"/>
                  </a:lnTo>
                  <a:lnTo>
                    <a:pt x="0" y="67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2" name="Freeform 13"/>
            <p:cNvSpPr>
              <a:spLocks/>
            </p:cNvSpPr>
            <p:nvPr/>
          </p:nvSpPr>
          <p:spPr bwMode="grayWhite">
            <a:xfrm>
              <a:off x="1328" y="1619"/>
              <a:ext cx="465" cy="716"/>
            </a:xfrm>
            <a:custGeom>
              <a:avLst/>
              <a:gdLst>
                <a:gd name="T0" fmla="*/ 6 w 502"/>
                <a:gd name="T1" fmla="*/ 0 h 772"/>
                <a:gd name="T2" fmla="*/ 0 w 502"/>
                <a:gd name="T3" fmla="*/ 6 h 772"/>
                <a:gd name="T4" fmla="*/ 6 w 502"/>
                <a:gd name="T5" fmla="*/ 6 h 772"/>
                <a:gd name="T6" fmla="*/ 6 w 502"/>
                <a:gd name="T7" fmla="*/ 6 h 772"/>
                <a:gd name="T8" fmla="*/ 6 w 502"/>
                <a:gd name="T9" fmla="*/ 6 h 772"/>
                <a:gd name="T10" fmla="*/ 6 w 502"/>
                <a:gd name="T11" fmla="*/ 6 h 772"/>
                <a:gd name="T12" fmla="*/ 6 w 502"/>
                <a:gd name="T13" fmla="*/ 6 h 772"/>
                <a:gd name="T14" fmla="*/ 6 w 502"/>
                <a:gd name="T15" fmla="*/ 6 h 772"/>
                <a:gd name="T16" fmla="*/ 6 w 502"/>
                <a:gd name="T17" fmla="*/ 6 h 772"/>
                <a:gd name="T18" fmla="*/ 6 w 502"/>
                <a:gd name="T19" fmla="*/ 6 h 772"/>
                <a:gd name="T20" fmla="*/ 6 w 502"/>
                <a:gd name="T21" fmla="*/ 6 h 772"/>
                <a:gd name="T22" fmla="*/ 6 w 502"/>
                <a:gd name="T23" fmla="*/ 6 h 772"/>
                <a:gd name="T24" fmla="*/ 6 w 502"/>
                <a:gd name="T25" fmla="*/ 6 h 772"/>
                <a:gd name="T26" fmla="*/ 6 w 502"/>
                <a:gd name="T27" fmla="*/ 6 h 772"/>
                <a:gd name="T28" fmla="*/ 6 w 502"/>
                <a:gd name="T29" fmla="*/ 6 h 772"/>
                <a:gd name="T30" fmla="*/ 6 w 502"/>
                <a:gd name="T31" fmla="*/ 6 h 772"/>
                <a:gd name="T32" fmla="*/ 6 w 502"/>
                <a:gd name="T33" fmla="*/ 6 h 772"/>
                <a:gd name="T34" fmla="*/ 6 w 502"/>
                <a:gd name="T35" fmla="*/ 6 h 772"/>
                <a:gd name="T36" fmla="*/ 6 w 502"/>
                <a:gd name="T37" fmla="*/ 6 h 772"/>
                <a:gd name="T38" fmla="*/ 6 w 502"/>
                <a:gd name="T39" fmla="*/ 6 h 772"/>
                <a:gd name="T40" fmla="*/ 6 w 502"/>
                <a:gd name="T41" fmla="*/ 0 h 7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2"/>
                <a:gd name="T64" fmla="*/ 0 h 772"/>
                <a:gd name="T65" fmla="*/ 502 w 502"/>
                <a:gd name="T66" fmla="*/ 772 h 77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2" h="772">
                  <a:moveTo>
                    <a:pt x="74" y="0"/>
                  </a:moveTo>
                  <a:lnTo>
                    <a:pt x="0" y="294"/>
                  </a:lnTo>
                  <a:lnTo>
                    <a:pt x="324" y="772"/>
                  </a:lnTo>
                  <a:lnTo>
                    <a:pt x="324" y="768"/>
                  </a:lnTo>
                  <a:lnTo>
                    <a:pt x="328" y="760"/>
                  </a:lnTo>
                  <a:lnTo>
                    <a:pt x="334" y="740"/>
                  </a:lnTo>
                  <a:lnTo>
                    <a:pt x="330" y="732"/>
                  </a:lnTo>
                  <a:lnTo>
                    <a:pt x="336" y="686"/>
                  </a:lnTo>
                  <a:lnTo>
                    <a:pt x="332" y="668"/>
                  </a:lnTo>
                  <a:lnTo>
                    <a:pt x="336" y="662"/>
                  </a:lnTo>
                  <a:lnTo>
                    <a:pt x="348" y="660"/>
                  </a:lnTo>
                  <a:lnTo>
                    <a:pt x="364" y="664"/>
                  </a:lnTo>
                  <a:lnTo>
                    <a:pt x="368" y="670"/>
                  </a:lnTo>
                  <a:lnTo>
                    <a:pt x="368" y="674"/>
                  </a:lnTo>
                  <a:lnTo>
                    <a:pt x="374" y="680"/>
                  </a:lnTo>
                  <a:lnTo>
                    <a:pt x="382" y="680"/>
                  </a:lnTo>
                  <a:lnTo>
                    <a:pt x="398" y="638"/>
                  </a:lnTo>
                  <a:lnTo>
                    <a:pt x="406" y="586"/>
                  </a:lnTo>
                  <a:lnTo>
                    <a:pt x="502" y="94"/>
                  </a:lnTo>
                  <a:lnTo>
                    <a:pt x="286" y="50"/>
                  </a:lnTo>
                  <a:lnTo>
                    <a:pt x="74"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3" name="Freeform 14"/>
            <p:cNvSpPr>
              <a:spLocks/>
            </p:cNvSpPr>
            <p:nvPr/>
          </p:nvSpPr>
          <p:spPr bwMode="grayWhite">
            <a:xfrm>
              <a:off x="2069" y="1853"/>
              <a:ext cx="531" cy="420"/>
            </a:xfrm>
            <a:custGeom>
              <a:avLst/>
              <a:gdLst>
                <a:gd name="T0" fmla="*/ 0 w 572"/>
                <a:gd name="T1" fmla="*/ 6 h 454"/>
                <a:gd name="T2" fmla="*/ 6 w 572"/>
                <a:gd name="T3" fmla="*/ 0 h 454"/>
                <a:gd name="T4" fmla="*/ 6 w 572"/>
                <a:gd name="T5" fmla="*/ 6 h 454"/>
                <a:gd name="T6" fmla="*/ 6 w 572"/>
                <a:gd name="T7" fmla="*/ 6 h 454"/>
                <a:gd name="T8" fmla="*/ 6 w 572"/>
                <a:gd name="T9" fmla="*/ 6 h 454"/>
                <a:gd name="T10" fmla="*/ 6 w 572"/>
                <a:gd name="T11" fmla="*/ 6 h 454"/>
                <a:gd name="T12" fmla="*/ 6 w 572"/>
                <a:gd name="T13" fmla="*/ 6 h 454"/>
                <a:gd name="T14" fmla="*/ 0 w 572"/>
                <a:gd name="T15" fmla="*/ 6 h 454"/>
                <a:gd name="T16" fmla="*/ 0 60000 65536"/>
                <a:gd name="T17" fmla="*/ 0 60000 65536"/>
                <a:gd name="T18" fmla="*/ 0 60000 65536"/>
                <a:gd name="T19" fmla="*/ 0 60000 65536"/>
                <a:gd name="T20" fmla="*/ 0 60000 65536"/>
                <a:gd name="T21" fmla="*/ 0 60000 65536"/>
                <a:gd name="T22" fmla="*/ 0 60000 65536"/>
                <a:gd name="T23" fmla="*/ 0 60000 65536"/>
                <a:gd name="T24" fmla="*/ 0 w 572"/>
                <a:gd name="T25" fmla="*/ 0 h 454"/>
                <a:gd name="T26" fmla="*/ 572 w 572"/>
                <a:gd name="T27" fmla="*/ 454 h 4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2" h="454">
                  <a:moveTo>
                    <a:pt x="0" y="396"/>
                  </a:moveTo>
                  <a:lnTo>
                    <a:pt x="54" y="0"/>
                  </a:lnTo>
                  <a:lnTo>
                    <a:pt x="424" y="42"/>
                  </a:lnTo>
                  <a:lnTo>
                    <a:pt x="572" y="54"/>
                  </a:lnTo>
                  <a:lnTo>
                    <a:pt x="566" y="154"/>
                  </a:lnTo>
                  <a:lnTo>
                    <a:pt x="548" y="454"/>
                  </a:lnTo>
                  <a:lnTo>
                    <a:pt x="472" y="448"/>
                  </a:lnTo>
                  <a:lnTo>
                    <a:pt x="0" y="39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4" name="Freeform 15"/>
            <p:cNvSpPr>
              <a:spLocks/>
            </p:cNvSpPr>
            <p:nvPr/>
          </p:nvSpPr>
          <p:spPr bwMode="grayWhite">
            <a:xfrm>
              <a:off x="1995" y="2219"/>
              <a:ext cx="511" cy="530"/>
            </a:xfrm>
            <a:custGeom>
              <a:avLst/>
              <a:gdLst>
                <a:gd name="T0" fmla="*/ 6 w 552"/>
                <a:gd name="T1" fmla="*/ 0 h 570"/>
                <a:gd name="T2" fmla="*/ 0 w 552"/>
                <a:gd name="T3" fmla="*/ 7 h 570"/>
                <a:gd name="T4" fmla="*/ 0 w 552"/>
                <a:gd name="T5" fmla="*/ 7 h 570"/>
                <a:gd name="T6" fmla="*/ 6 w 552"/>
                <a:gd name="T7" fmla="*/ 7 h 570"/>
                <a:gd name="T8" fmla="*/ 6 w 552"/>
                <a:gd name="T9" fmla="*/ 7 h 570"/>
                <a:gd name="T10" fmla="*/ 6 w 552"/>
                <a:gd name="T11" fmla="*/ 7 h 570"/>
                <a:gd name="T12" fmla="*/ 6 w 552"/>
                <a:gd name="T13" fmla="*/ 7 h 570"/>
                <a:gd name="T14" fmla="*/ 6 w 552"/>
                <a:gd name="T15" fmla="*/ 7 h 570"/>
                <a:gd name="T16" fmla="*/ 6 w 552"/>
                <a:gd name="T17" fmla="*/ 7 h 570"/>
                <a:gd name="T18" fmla="*/ 6 w 552"/>
                <a:gd name="T19" fmla="*/ 7 h 570"/>
                <a:gd name="T20" fmla="*/ 6 w 552"/>
                <a:gd name="T21" fmla="*/ 7 h 570"/>
                <a:gd name="T22" fmla="*/ 6 w 552"/>
                <a:gd name="T23" fmla="*/ 7 h 570"/>
                <a:gd name="T24" fmla="*/ 6 w 552"/>
                <a:gd name="T25" fmla="*/ 7 h 570"/>
                <a:gd name="T26" fmla="*/ 6 w 552"/>
                <a:gd name="T27" fmla="*/ 7 h 570"/>
                <a:gd name="T28" fmla="*/ 6 w 552"/>
                <a:gd name="T29" fmla="*/ 7 h 570"/>
                <a:gd name="T30" fmla="*/ 6 w 552"/>
                <a:gd name="T31" fmla="*/ 7 h 570"/>
                <a:gd name="T32" fmla="*/ 6 w 552"/>
                <a:gd name="T33" fmla="*/ 0 h 5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2"/>
                <a:gd name="T52" fmla="*/ 0 h 570"/>
                <a:gd name="T53" fmla="*/ 552 w 552"/>
                <a:gd name="T54" fmla="*/ 570 h 5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2" h="570">
                  <a:moveTo>
                    <a:pt x="80" y="0"/>
                  </a:moveTo>
                  <a:lnTo>
                    <a:pt x="0" y="560"/>
                  </a:lnTo>
                  <a:lnTo>
                    <a:pt x="72" y="570"/>
                  </a:lnTo>
                  <a:lnTo>
                    <a:pt x="78" y="526"/>
                  </a:lnTo>
                  <a:lnTo>
                    <a:pt x="214" y="542"/>
                  </a:lnTo>
                  <a:lnTo>
                    <a:pt x="214" y="540"/>
                  </a:lnTo>
                  <a:lnTo>
                    <a:pt x="210" y="532"/>
                  </a:lnTo>
                  <a:lnTo>
                    <a:pt x="214" y="528"/>
                  </a:lnTo>
                  <a:lnTo>
                    <a:pt x="212" y="526"/>
                  </a:lnTo>
                  <a:lnTo>
                    <a:pt x="210" y="522"/>
                  </a:lnTo>
                  <a:lnTo>
                    <a:pt x="212" y="520"/>
                  </a:lnTo>
                  <a:lnTo>
                    <a:pt x="508" y="550"/>
                  </a:lnTo>
                  <a:lnTo>
                    <a:pt x="544" y="102"/>
                  </a:lnTo>
                  <a:lnTo>
                    <a:pt x="550" y="102"/>
                  </a:lnTo>
                  <a:lnTo>
                    <a:pt x="552" y="52"/>
                  </a:lnTo>
                  <a:lnTo>
                    <a:pt x="80"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5" name="Freeform 16"/>
            <p:cNvSpPr>
              <a:spLocks/>
            </p:cNvSpPr>
            <p:nvPr/>
          </p:nvSpPr>
          <p:spPr bwMode="grayWhite">
            <a:xfrm>
              <a:off x="2462" y="1706"/>
              <a:ext cx="605" cy="298"/>
            </a:xfrm>
            <a:custGeom>
              <a:avLst/>
              <a:gdLst>
                <a:gd name="T0" fmla="*/ 0 w 650"/>
                <a:gd name="T1" fmla="*/ 6 h 322"/>
                <a:gd name="T2" fmla="*/ 7 w 650"/>
                <a:gd name="T3" fmla="*/ 0 h 322"/>
                <a:gd name="T4" fmla="*/ 7 w 650"/>
                <a:gd name="T5" fmla="*/ 6 h 322"/>
                <a:gd name="T6" fmla="*/ 7 w 650"/>
                <a:gd name="T7" fmla="*/ 6 h 322"/>
                <a:gd name="T8" fmla="*/ 7 w 650"/>
                <a:gd name="T9" fmla="*/ 6 h 322"/>
                <a:gd name="T10" fmla="*/ 7 w 650"/>
                <a:gd name="T11" fmla="*/ 6 h 322"/>
                <a:gd name="T12" fmla="*/ 7 w 650"/>
                <a:gd name="T13" fmla="*/ 6 h 322"/>
                <a:gd name="T14" fmla="*/ 7 w 650"/>
                <a:gd name="T15" fmla="*/ 6 h 322"/>
                <a:gd name="T16" fmla="*/ 7 w 650"/>
                <a:gd name="T17" fmla="*/ 6 h 322"/>
                <a:gd name="T18" fmla="*/ 7 w 650"/>
                <a:gd name="T19" fmla="*/ 6 h 322"/>
                <a:gd name="T20" fmla="*/ 7 w 650"/>
                <a:gd name="T21" fmla="*/ 6 h 322"/>
                <a:gd name="T22" fmla="*/ 7 w 650"/>
                <a:gd name="T23" fmla="*/ 6 h 322"/>
                <a:gd name="T24" fmla="*/ 7 w 650"/>
                <a:gd name="T25" fmla="*/ 6 h 322"/>
                <a:gd name="T26" fmla="*/ 7 w 650"/>
                <a:gd name="T27" fmla="*/ 6 h 322"/>
                <a:gd name="T28" fmla="*/ 7 w 650"/>
                <a:gd name="T29" fmla="*/ 6 h 322"/>
                <a:gd name="T30" fmla="*/ 7 w 650"/>
                <a:gd name="T31" fmla="*/ 6 h 322"/>
                <a:gd name="T32" fmla="*/ 7 w 650"/>
                <a:gd name="T33" fmla="*/ 6 h 322"/>
                <a:gd name="T34" fmla="*/ 7 w 650"/>
                <a:gd name="T35" fmla="*/ 6 h 322"/>
                <a:gd name="T36" fmla="*/ 7 w 650"/>
                <a:gd name="T37" fmla="*/ 6 h 322"/>
                <a:gd name="T38" fmla="*/ 7 w 650"/>
                <a:gd name="T39" fmla="*/ 6 h 322"/>
                <a:gd name="T40" fmla="*/ 7 w 650"/>
                <a:gd name="T41" fmla="*/ 6 h 322"/>
                <a:gd name="T42" fmla="*/ 7 w 650"/>
                <a:gd name="T43" fmla="*/ 6 h 322"/>
                <a:gd name="T44" fmla="*/ 7 w 650"/>
                <a:gd name="T45" fmla="*/ 6 h 322"/>
                <a:gd name="T46" fmla="*/ 7 w 650"/>
                <a:gd name="T47" fmla="*/ 6 h 322"/>
                <a:gd name="T48" fmla="*/ 7 w 650"/>
                <a:gd name="T49" fmla="*/ 6 h 322"/>
                <a:gd name="T50" fmla="*/ 7 w 650"/>
                <a:gd name="T51" fmla="*/ 6 h 322"/>
                <a:gd name="T52" fmla="*/ 7 w 650"/>
                <a:gd name="T53" fmla="*/ 6 h 322"/>
                <a:gd name="T54" fmla="*/ 7 w 650"/>
                <a:gd name="T55" fmla="*/ 6 h 322"/>
                <a:gd name="T56" fmla="*/ 7 w 650"/>
                <a:gd name="T57" fmla="*/ 6 h 322"/>
                <a:gd name="T58" fmla="*/ 7 w 650"/>
                <a:gd name="T59" fmla="*/ 6 h 322"/>
                <a:gd name="T60" fmla="*/ 7 w 650"/>
                <a:gd name="T61" fmla="*/ 6 h 322"/>
                <a:gd name="T62" fmla="*/ 7 w 650"/>
                <a:gd name="T63" fmla="*/ 6 h 322"/>
                <a:gd name="T64" fmla="*/ 7 w 650"/>
                <a:gd name="T65" fmla="*/ 6 h 322"/>
                <a:gd name="T66" fmla="*/ 7 w 650"/>
                <a:gd name="T67" fmla="*/ 6 h 322"/>
                <a:gd name="T68" fmla="*/ 7 w 650"/>
                <a:gd name="T69" fmla="*/ 6 h 322"/>
                <a:gd name="T70" fmla="*/ 7 w 650"/>
                <a:gd name="T71" fmla="*/ 6 h 322"/>
                <a:gd name="T72" fmla="*/ 7 w 650"/>
                <a:gd name="T73" fmla="*/ 6 h 322"/>
                <a:gd name="T74" fmla="*/ 7 w 650"/>
                <a:gd name="T75" fmla="*/ 6 h 322"/>
                <a:gd name="T76" fmla="*/ 7 w 650"/>
                <a:gd name="T77" fmla="*/ 6 h 322"/>
                <a:gd name="T78" fmla="*/ 7 w 650"/>
                <a:gd name="T79" fmla="*/ 6 h 322"/>
                <a:gd name="T80" fmla="*/ 7 w 650"/>
                <a:gd name="T81" fmla="*/ 6 h 322"/>
                <a:gd name="T82" fmla="*/ 7 w 650"/>
                <a:gd name="T83" fmla="*/ 6 h 322"/>
                <a:gd name="T84" fmla="*/ 7 w 650"/>
                <a:gd name="T85" fmla="*/ 6 h 322"/>
                <a:gd name="T86" fmla="*/ 7 w 650"/>
                <a:gd name="T87" fmla="*/ 6 h 322"/>
                <a:gd name="T88" fmla="*/ 7 w 650"/>
                <a:gd name="T89" fmla="*/ 6 h 322"/>
                <a:gd name="T90" fmla="*/ 0 w 650"/>
                <a:gd name="T91" fmla="*/ 6 h 322"/>
                <a:gd name="T92" fmla="*/ 0 w 650"/>
                <a:gd name="T93" fmla="*/ 6 h 32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50"/>
                <a:gd name="T142" fmla="*/ 0 h 322"/>
                <a:gd name="T143" fmla="*/ 650 w 650"/>
                <a:gd name="T144" fmla="*/ 322 h 32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50" h="322">
                  <a:moveTo>
                    <a:pt x="0" y="200"/>
                  </a:moveTo>
                  <a:lnTo>
                    <a:pt x="16" y="0"/>
                  </a:lnTo>
                  <a:lnTo>
                    <a:pt x="418" y="22"/>
                  </a:lnTo>
                  <a:lnTo>
                    <a:pt x="428" y="38"/>
                  </a:lnTo>
                  <a:lnTo>
                    <a:pt x="442" y="38"/>
                  </a:lnTo>
                  <a:lnTo>
                    <a:pt x="452" y="34"/>
                  </a:lnTo>
                  <a:lnTo>
                    <a:pt x="460" y="40"/>
                  </a:lnTo>
                  <a:lnTo>
                    <a:pt x="464" y="52"/>
                  </a:lnTo>
                  <a:lnTo>
                    <a:pt x="476" y="56"/>
                  </a:lnTo>
                  <a:lnTo>
                    <a:pt x="486" y="52"/>
                  </a:lnTo>
                  <a:lnTo>
                    <a:pt x="496" y="46"/>
                  </a:lnTo>
                  <a:lnTo>
                    <a:pt x="510" y="46"/>
                  </a:lnTo>
                  <a:lnTo>
                    <a:pt x="518" y="48"/>
                  </a:lnTo>
                  <a:lnTo>
                    <a:pt x="550" y="68"/>
                  </a:lnTo>
                  <a:lnTo>
                    <a:pt x="564" y="80"/>
                  </a:lnTo>
                  <a:lnTo>
                    <a:pt x="566" y="90"/>
                  </a:lnTo>
                  <a:lnTo>
                    <a:pt x="576" y="96"/>
                  </a:lnTo>
                  <a:lnTo>
                    <a:pt x="576" y="102"/>
                  </a:lnTo>
                  <a:lnTo>
                    <a:pt x="570" y="116"/>
                  </a:lnTo>
                  <a:lnTo>
                    <a:pt x="578" y="124"/>
                  </a:lnTo>
                  <a:lnTo>
                    <a:pt x="584" y="140"/>
                  </a:lnTo>
                  <a:lnTo>
                    <a:pt x="592" y="148"/>
                  </a:lnTo>
                  <a:lnTo>
                    <a:pt x="590" y="156"/>
                  </a:lnTo>
                  <a:lnTo>
                    <a:pt x="592" y="164"/>
                  </a:lnTo>
                  <a:lnTo>
                    <a:pt x="602" y="172"/>
                  </a:lnTo>
                  <a:lnTo>
                    <a:pt x="604" y="180"/>
                  </a:lnTo>
                  <a:lnTo>
                    <a:pt x="602" y="188"/>
                  </a:lnTo>
                  <a:lnTo>
                    <a:pt x="600" y="204"/>
                  </a:lnTo>
                  <a:lnTo>
                    <a:pt x="610" y="208"/>
                  </a:lnTo>
                  <a:lnTo>
                    <a:pt x="612" y="216"/>
                  </a:lnTo>
                  <a:lnTo>
                    <a:pt x="608" y="224"/>
                  </a:lnTo>
                  <a:lnTo>
                    <a:pt x="610" y="232"/>
                  </a:lnTo>
                  <a:lnTo>
                    <a:pt x="616" y="240"/>
                  </a:lnTo>
                  <a:lnTo>
                    <a:pt x="612" y="248"/>
                  </a:lnTo>
                  <a:lnTo>
                    <a:pt x="616" y="258"/>
                  </a:lnTo>
                  <a:lnTo>
                    <a:pt x="618" y="262"/>
                  </a:lnTo>
                  <a:lnTo>
                    <a:pt x="624" y="272"/>
                  </a:lnTo>
                  <a:lnTo>
                    <a:pt x="632" y="280"/>
                  </a:lnTo>
                  <a:lnTo>
                    <a:pt x="634" y="294"/>
                  </a:lnTo>
                  <a:lnTo>
                    <a:pt x="644" y="306"/>
                  </a:lnTo>
                  <a:lnTo>
                    <a:pt x="650" y="308"/>
                  </a:lnTo>
                  <a:lnTo>
                    <a:pt x="648" y="320"/>
                  </a:lnTo>
                  <a:lnTo>
                    <a:pt x="648" y="322"/>
                  </a:lnTo>
                  <a:lnTo>
                    <a:pt x="142" y="312"/>
                  </a:lnTo>
                  <a:lnTo>
                    <a:pt x="148" y="212"/>
                  </a:lnTo>
                  <a:lnTo>
                    <a:pt x="0" y="20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6" name="Freeform 17"/>
            <p:cNvSpPr>
              <a:spLocks/>
            </p:cNvSpPr>
            <p:nvPr/>
          </p:nvSpPr>
          <p:spPr bwMode="grayWhite">
            <a:xfrm>
              <a:off x="2578" y="1995"/>
              <a:ext cx="542" cy="289"/>
            </a:xfrm>
            <a:custGeom>
              <a:avLst/>
              <a:gdLst>
                <a:gd name="T0" fmla="*/ 6 w 584"/>
                <a:gd name="T1" fmla="*/ 0 h 312"/>
                <a:gd name="T2" fmla="*/ 6 w 584"/>
                <a:gd name="T3" fmla="*/ 6 h 312"/>
                <a:gd name="T4" fmla="*/ 6 w 584"/>
                <a:gd name="T5" fmla="*/ 6 h 312"/>
                <a:gd name="T6" fmla="*/ 6 w 584"/>
                <a:gd name="T7" fmla="*/ 6 h 312"/>
                <a:gd name="T8" fmla="*/ 6 w 584"/>
                <a:gd name="T9" fmla="*/ 6 h 312"/>
                <a:gd name="T10" fmla="*/ 6 w 584"/>
                <a:gd name="T11" fmla="*/ 6 h 312"/>
                <a:gd name="T12" fmla="*/ 6 w 584"/>
                <a:gd name="T13" fmla="*/ 6 h 312"/>
                <a:gd name="T14" fmla="*/ 6 w 584"/>
                <a:gd name="T15" fmla="*/ 6 h 312"/>
                <a:gd name="T16" fmla="*/ 6 w 584"/>
                <a:gd name="T17" fmla="*/ 6 h 312"/>
                <a:gd name="T18" fmla="*/ 6 w 584"/>
                <a:gd name="T19" fmla="*/ 6 h 312"/>
                <a:gd name="T20" fmla="*/ 6 w 584"/>
                <a:gd name="T21" fmla="*/ 6 h 312"/>
                <a:gd name="T22" fmla="*/ 6 w 584"/>
                <a:gd name="T23" fmla="*/ 6 h 312"/>
                <a:gd name="T24" fmla="*/ 0 w 584"/>
                <a:gd name="T25" fmla="*/ 6 h 312"/>
                <a:gd name="T26" fmla="*/ 6 w 584"/>
                <a:gd name="T27" fmla="*/ 0 h 3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84"/>
                <a:gd name="T43" fmla="*/ 0 h 312"/>
                <a:gd name="T44" fmla="*/ 584 w 584"/>
                <a:gd name="T45" fmla="*/ 312 h 3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84" h="312">
                  <a:moveTo>
                    <a:pt x="18" y="0"/>
                  </a:moveTo>
                  <a:lnTo>
                    <a:pt x="524" y="10"/>
                  </a:lnTo>
                  <a:lnTo>
                    <a:pt x="558" y="36"/>
                  </a:lnTo>
                  <a:lnTo>
                    <a:pt x="548" y="48"/>
                  </a:lnTo>
                  <a:lnTo>
                    <a:pt x="546" y="60"/>
                  </a:lnTo>
                  <a:lnTo>
                    <a:pt x="550" y="66"/>
                  </a:lnTo>
                  <a:lnTo>
                    <a:pt x="558" y="70"/>
                  </a:lnTo>
                  <a:lnTo>
                    <a:pt x="564" y="88"/>
                  </a:lnTo>
                  <a:lnTo>
                    <a:pt x="572" y="92"/>
                  </a:lnTo>
                  <a:lnTo>
                    <a:pt x="578" y="94"/>
                  </a:lnTo>
                  <a:lnTo>
                    <a:pt x="582" y="96"/>
                  </a:lnTo>
                  <a:lnTo>
                    <a:pt x="584" y="312"/>
                  </a:lnTo>
                  <a:lnTo>
                    <a:pt x="0" y="300"/>
                  </a:lnTo>
                  <a:lnTo>
                    <a:pt x="18"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7" name="Freeform 18"/>
            <p:cNvSpPr>
              <a:spLocks/>
            </p:cNvSpPr>
            <p:nvPr/>
          </p:nvSpPr>
          <p:spPr bwMode="grayWhite">
            <a:xfrm>
              <a:off x="2942" y="1141"/>
              <a:ext cx="483" cy="543"/>
            </a:xfrm>
            <a:custGeom>
              <a:avLst/>
              <a:gdLst>
                <a:gd name="T0" fmla="*/ 7 w 518"/>
                <a:gd name="T1" fmla="*/ 7 h 584"/>
                <a:gd name="T2" fmla="*/ 7 w 518"/>
                <a:gd name="T3" fmla="*/ 7 h 584"/>
                <a:gd name="T4" fmla="*/ 7 w 518"/>
                <a:gd name="T5" fmla="*/ 7 h 584"/>
                <a:gd name="T6" fmla="*/ 7 w 518"/>
                <a:gd name="T7" fmla="*/ 7 h 584"/>
                <a:gd name="T8" fmla="*/ 7 w 518"/>
                <a:gd name="T9" fmla="*/ 7 h 584"/>
                <a:gd name="T10" fmla="*/ 7 w 518"/>
                <a:gd name="T11" fmla="*/ 7 h 584"/>
                <a:gd name="T12" fmla="*/ 7 w 518"/>
                <a:gd name="T13" fmla="*/ 7 h 584"/>
                <a:gd name="T14" fmla="*/ 7 w 518"/>
                <a:gd name="T15" fmla="*/ 7 h 584"/>
                <a:gd name="T16" fmla="*/ 2 w 518"/>
                <a:gd name="T17" fmla="*/ 7 h 584"/>
                <a:gd name="T18" fmla="*/ 7 w 518"/>
                <a:gd name="T19" fmla="*/ 7 h 584"/>
                <a:gd name="T20" fmla="*/ 0 w 518"/>
                <a:gd name="T21" fmla="*/ 7 h 584"/>
                <a:gd name="T22" fmla="*/ 7 w 518"/>
                <a:gd name="T23" fmla="*/ 7 h 584"/>
                <a:gd name="T24" fmla="*/ 7 w 518"/>
                <a:gd name="T25" fmla="*/ 0 h 584"/>
                <a:gd name="T26" fmla="*/ 7 w 518"/>
                <a:gd name="T27" fmla="*/ 7 h 584"/>
                <a:gd name="T28" fmla="*/ 7 w 518"/>
                <a:gd name="T29" fmla="*/ 7 h 584"/>
                <a:gd name="T30" fmla="*/ 7 w 518"/>
                <a:gd name="T31" fmla="*/ 7 h 584"/>
                <a:gd name="T32" fmla="*/ 7 w 518"/>
                <a:gd name="T33" fmla="*/ 7 h 584"/>
                <a:gd name="T34" fmla="*/ 7 w 518"/>
                <a:gd name="T35" fmla="*/ 7 h 584"/>
                <a:gd name="T36" fmla="*/ 7 w 518"/>
                <a:gd name="T37" fmla="*/ 7 h 584"/>
                <a:gd name="T38" fmla="*/ 7 w 518"/>
                <a:gd name="T39" fmla="*/ 7 h 584"/>
                <a:gd name="T40" fmla="*/ 7 w 518"/>
                <a:gd name="T41" fmla="*/ 7 h 584"/>
                <a:gd name="T42" fmla="*/ 7 w 518"/>
                <a:gd name="T43" fmla="*/ 7 h 584"/>
                <a:gd name="T44" fmla="*/ 7 w 518"/>
                <a:gd name="T45" fmla="*/ 7 h 584"/>
                <a:gd name="T46" fmla="*/ 7 w 518"/>
                <a:gd name="T47" fmla="*/ 7 h 584"/>
                <a:gd name="T48" fmla="*/ 7 w 518"/>
                <a:gd name="T49" fmla="*/ 7 h 584"/>
                <a:gd name="T50" fmla="*/ 7 w 518"/>
                <a:gd name="T51" fmla="*/ 7 h 584"/>
                <a:gd name="T52" fmla="*/ 7 w 518"/>
                <a:gd name="T53" fmla="*/ 7 h 584"/>
                <a:gd name="T54" fmla="*/ 7 w 518"/>
                <a:gd name="T55" fmla="*/ 7 h 584"/>
                <a:gd name="T56" fmla="*/ 7 w 518"/>
                <a:gd name="T57" fmla="*/ 7 h 584"/>
                <a:gd name="T58" fmla="*/ 7 w 518"/>
                <a:gd name="T59" fmla="*/ 7 h 584"/>
                <a:gd name="T60" fmla="*/ 7 w 518"/>
                <a:gd name="T61" fmla="*/ 7 h 584"/>
                <a:gd name="T62" fmla="*/ 7 w 518"/>
                <a:gd name="T63" fmla="*/ 7 h 584"/>
                <a:gd name="T64" fmla="*/ 7 w 518"/>
                <a:gd name="T65" fmla="*/ 7 h 584"/>
                <a:gd name="T66" fmla="*/ 7 w 518"/>
                <a:gd name="T67" fmla="*/ 7 h 584"/>
                <a:gd name="T68" fmla="*/ 7 w 518"/>
                <a:gd name="T69" fmla="*/ 7 h 584"/>
                <a:gd name="T70" fmla="*/ 7 w 518"/>
                <a:gd name="T71" fmla="*/ 7 h 584"/>
                <a:gd name="T72" fmla="*/ 7 w 518"/>
                <a:gd name="T73" fmla="*/ 7 h 584"/>
                <a:gd name="T74" fmla="*/ 7 w 518"/>
                <a:gd name="T75" fmla="*/ 7 h 584"/>
                <a:gd name="T76" fmla="*/ 7 w 518"/>
                <a:gd name="T77" fmla="*/ 7 h 584"/>
                <a:gd name="T78" fmla="*/ 7 w 518"/>
                <a:gd name="T79" fmla="*/ 7 h 584"/>
                <a:gd name="T80" fmla="*/ 7 w 518"/>
                <a:gd name="T81" fmla="*/ 7 h 584"/>
                <a:gd name="T82" fmla="*/ 7 w 518"/>
                <a:gd name="T83" fmla="*/ 7 h 584"/>
                <a:gd name="T84" fmla="*/ 7 w 518"/>
                <a:gd name="T85" fmla="*/ 7 h 584"/>
                <a:gd name="T86" fmla="*/ 7 w 518"/>
                <a:gd name="T87" fmla="*/ 7 h 584"/>
                <a:gd name="T88" fmla="*/ 7 w 518"/>
                <a:gd name="T89" fmla="*/ 7 h 584"/>
                <a:gd name="T90" fmla="*/ 7 w 518"/>
                <a:gd name="T91" fmla="*/ 7 h 584"/>
                <a:gd name="T92" fmla="*/ 7 w 518"/>
                <a:gd name="T93" fmla="*/ 7 h 584"/>
                <a:gd name="T94" fmla="*/ 7 w 518"/>
                <a:gd name="T95" fmla="*/ 7 h 584"/>
                <a:gd name="T96" fmla="*/ 7 w 518"/>
                <a:gd name="T97" fmla="*/ 7 h 584"/>
                <a:gd name="T98" fmla="*/ 7 w 518"/>
                <a:gd name="T99" fmla="*/ 7 h 584"/>
                <a:gd name="T100" fmla="*/ 7 w 518"/>
                <a:gd name="T101" fmla="*/ 7 h 584"/>
                <a:gd name="T102" fmla="*/ 7 w 518"/>
                <a:gd name="T103" fmla="*/ 7 h 584"/>
                <a:gd name="T104" fmla="*/ 7 w 518"/>
                <a:gd name="T105" fmla="*/ 7 h 5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18"/>
                <a:gd name="T160" fmla="*/ 0 h 584"/>
                <a:gd name="T161" fmla="*/ 518 w 518"/>
                <a:gd name="T162" fmla="*/ 584 h 58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18" h="584">
                  <a:moveTo>
                    <a:pt x="50" y="584"/>
                  </a:moveTo>
                  <a:lnTo>
                    <a:pt x="50" y="402"/>
                  </a:lnTo>
                  <a:lnTo>
                    <a:pt x="24" y="378"/>
                  </a:lnTo>
                  <a:lnTo>
                    <a:pt x="22" y="370"/>
                  </a:lnTo>
                  <a:lnTo>
                    <a:pt x="36" y="356"/>
                  </a:lnTo>
                  <a:lnTo>
                    <a:pt x="40" y="346"/>
                  </a:lnTo>
                  <a:lnTo>
                    <a:pt x="40" y="338"/>
                  </a:lnTo>
                  <a:lnTo>
                    <a:pt x="40" y="324"/>
                  </a:lnTo>
                  <a:lnTo>
                    <a:pt x="40" y="310"/>
                  </a:lnTo>
                  <a:lnTo>
                    <a:pt x="30" y="274"/>
                  </a:lnTo>
                  <a:lnTo>
                    <a:pt x="28" y="268"/>
                  </a:lnTo>
                  <a:lnTo>
                    <a:pt x="28" y="250"/>
                  </a:lnTo>
                  <a:lnTo>
                    <a:pt x="26" y="240"/>
                  </a:lnTo>
                  <a:lnTo>
                    <a:pt x="24" y="190"/>
                  </a:lnTo>
                  <a:lnTo>
                    <a:pt x="18" y="160"/>
                  </a:lnTo>
                  <a:lnTo>
                    <a:pt x="10" y="152"/>
                  </a:lnTo>
                  <a:lnTo>
                    <a:pt x="4" y="120"/>
                  </a:lnTo>
                  <a:lnTo>
                    <a:pt x="2" y="92"/>
                  </a:lnTo>
                  <a:lnTo>
                    <a:pt x="4" y="76"/>
                  </a:lnTo>
                  <a:lnTo>
                    <a:pt x="8" y="68"/>
                  </a:lnTo>
                  <a:lnTo>
                    <a:pt x="0" y="44"/>
                  </a:lnTo>
                  <a:lnTo>
                    <a:pt x="0" y="36"/>
                  </a:lnTo>
                  <a:lnTo>
                    <a:pt x="134" y="36"/>
                  </a:lnTo>
                  <a:lnTo>
                    <a:pt x="134" y="14"/>
                  </a:lnTo>
                  <a:lnTo>
                    <a:pt x="136" y="0"/>
                  </a:lnTo>
                  <a:lnTo>
                    <a:pt x="146" y="0"/>
                  </a:lnTo>
                  <a:lnTo>
                    <a:pt x="160" y="6"/>
                  </a:lnTo>
                  <a:lnTo>
                    <a:pt x="162" y="28"/>
                  </a:lnTo>
                  <a:lnTo>
                    <a:pt x="166" y="42"/>
                  </a:lnTo>
                  <a:lnTo>
                    <a:pt x="164" y="56"/>
                  </a:lnTo>
                  <a:lnTo>
                    <a:pt x="180" y="66"/>
                  </a:lnTo>
                  <a:lnTo>
                    <a:pt x="184" y="64"/>
                  </a:lnTo>
                  <a:lnTo>
                    <a:pt x="194" y="66"/>
                  </a:lnTo>
                  <a:lnTo>
                    <a:pt x="200" y="72"/>
                  </a:lnTo>
                  <a:lnTo>
                    <a:pt x="212" y="72"/>
                  </a:lnTo>
                  <a:lnTo>
                    <a:pt x="224" y="72"/>
                  </a:lnTo>
                  <a:lnTo>
                    <a:pt x="226" y="78"/>
                  </a:lnTo>
                  <a:lnTo>
                    <a:pt x="226" y="82"/>
                  </a:lnTo>
                  <a:lnTo>
                    <a:pt x="246" y="80"/>
                  </a:lnTo>
                  <a:lnTo>
                    <a:pt x="252" y="74"/>
                  </a:lnTo>
                  <a:lnTo>
                    <a:pt x="282" y="72"/>
                  </a:lnTo>
                  <a:lnTo>
                    <a:pt x="300" y="78"/>
                  </a:lnTo>
                  <a:lnTo>
                    <a:pt x="304" y="78"/>
                  </a:lnTo>
                  <a:lnTo>
                    <a:pt x="302" y="82"/>
                  </a:lnTo>
                  <a:lnTo>
                    <a:pt x="308" y="86"/>
                  </a:lnTo>
                  <a:lnTo>
                    <a:pt x="310" y="86"/>
                  </a:lnTo>
                  <a:lnTo>
                    <a:pt x="314" y="90"/>
                  </a:lnTo>
                  <a:lnTo>
                    <a:pt x="318" y="102"/>
                  </a:lnTo>
                  <a:lnTo>
                    <a:pt x="324" y="106"/>
                  </a:lnTo>
                  <a:lnTo>
                    <a:pt x="332" y="96"/>
                  </a:lnTo>
                  <a:lnTo>
                    <a:pt x="336" y="94"/>
                  </a:lnTo>
                  <a:lnTo>
                    <a:pt x="344" y="96"/>
                  </a:lnTo>
                  <a:lnTo>
                    <a:pt x="348" y="106"/>
                  </a:lnTo>
                  <a:lnTo>
                    <a:pt x="364" y="110"/>
                  </a:lnTo>
                  <a:lnTo>
                    <a:pt x="368" y="116"/>
                  </a:lnTo>
                  <a:lnTo>
                    <a:pt x="376" y="122"/>
                  </a:lnTo>
                  <a:lnTo>
                    <a:pt x="386" y="122"/>
                  </a:lnTo>
                  <a:lnTo>
                    <a:pt x="396" y="120"/>
                  </a:lnTo>
                  <a:lnTo>
                    <a:pt x="422" y="102"/>
                  </a:lnTo>
                  <a:lnTo>
                    <a:pt x="426" y="104"/>
                  </a:lnTo>
                  <a:lnTo>
                    <a:pt x="432" y="112"/>
                  </a:lnTo>
                  <a:lnTo>
                    <a:pt x="470" y="112"/>
                  </a:lnTo>
                  <a:lnTo>
                    <a:pt x="476" y="114"/>
                  </a:lnTo>
                  <a:lnTo>
                    <a:pt x="482" y="116"/>
                  </a:lnTo>
                  <a:lnTo>
                    <a:pt x="492" y="124"/>
                  </a:lnTo>
                  <a:lnTo>
                    <a:pt x="500" y="120"/>
                  </a:lnTo>
                  <a:lnTo>
                    <a:pt x="518" y="118"/>
                  </a:lnTo>
                  <a:lnTo>
                    <a:pt x="508" y="128"/>
                  </a:lnTo>
                  <a:lnTo>
                    <a:pt x="484" y="140"/>
                  </a:lnTo>
                  <a:lnTo>
                    <a:pt x="472" y="144"/>
                  </a:lnTo>
                  <a:lnTo>
                    <a:pt x="464" y="148"/>
                  </a:lnTo>
                  <a:lnTo>
                    <a:pt x="454" y="158"/>
                  </a:lnTo>
                  <a:lnTo>
                    <a:pt x="434" y="166"/>
                  </a:lnTo>
                  <a:lnTo>
                    <a:pt x="424" y="174"/>
                  </a:lnTo>
                  <a:lnTo>
                    <a:pt x="392" y="210"/>
                  </a:lnTo>
                  <a:lnTo>
                    <a:pt x="344" y="252"/>
                  </a:lnTo>
                  <a:lnTo>
                    <a:pt x="340" y="260"/>
                  </a:lnTo>
                  <a:lnTo>
                    <a:pt x="334" y="264"/>
                  </a:lnTo>
                  <a:lnTo>
                    <a:pt x="336" y="318"/>
                  </a:lnTo>
                  <a:lnTo>
                    <a:pt x="332" y="324"/>
                  </a:lnTo>
                  <a:lnTo>
                    <a:pt x="324" y="326"/>
                  </a:lnTo>
                  <a:lnTo>
                    <a:pt x="304" y="342"/>
                  </a:lnTo>
                  <a:lnTo>
                    <a:pt x="304" y="352"/>
                  </a:lnTo>
                  <a:lnTo>
                    <a:pt x="302" y="354"/>
                  </a:lnTo>
                  <a:lnTo>
                    <a:pt x="296" y="370"/>
                  </a:lnTo>
                  <a:lnTo>
                    <a:pt x="306" y="374"/>
                  </a:lnTo>
                  <a:lnTo>
                    <a:pt x="314" y="388"/>
                  </a:lnTo>
                  <a:lnTo>
                    <a:pt x="308" y="398"/>
                  </a:lnTo>
                  <a:lnTo>
                    <a:pt x="310" y="408"/>
                  </a:lnTo>
                  <a:lnTo>
                    <a:pt x="306" y="426"/>
                  </a:lnTo>
                  <a:lnTo>
                    <a:pt x="306" y="450"/>
                  </a:lnTo>
                  <a:lnTo>
                    <a:pt x="310" y="456"/>
                  </a:lnTo>
                  <a:lnTo>
                    <a:pt x="318" y="462"/>
                  </a:lnTo>
                  <a:lnTo>
                    <a:pt x="320" y="466"/>
                  </a:lnTo>
                  <a:lnTo>
                    <a:pt x="338" y="470"/>
                  </a:lnTo>
                  <a:lnTo>
                    <a:pt x="342" y="472"/>
                  </a:lnTo>
                  <a:lnTo>
                    <a:pt x="342" y="476"/>
                  </a:lnTo>
                  <a:lnTo>
                    <a:pt x="348" y="480"/>
                  </a:lnTo>
                  <a:lnTo>
                    <a:pt x="368" y="490"/>
                  </a:lnTo>
                  <a:lnTo>
                    <a:pt x="376" y="504"/>
                  </a:lnTo>
                  <a:lnTo>
                    <a:pt x="396" y="520"/>
                  </a:lnTo>
                  <a:lnTo>
                    <a:pt x="418" y="534"/>
                  </a:lnTo>
                  <a:lnTo>
                    <a:pt x="420" y="540"/>
                  </a:lnTo>
                  <a:lnTo>
                    <a:pt x="420" y="552"/>
                  </a:lnTo>
                  <a:lnTo>
                    <a:pt x="422" y="572"/>
                  </a:lnTo>
                  <a:lnTo>
                    <a:pt x="50" y="58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8" name="Freeform 19"/>
            <p:cNvSpPr>
              <a:spLocks/>
            </p:cNvSpPr>
            <p:nvPr/>
          </p:nvSpPr>
          <p:spPr bwMode="grayWhite">
            <a:xfrm>
              <a:off x="3036" y="1942"/>
              <a:ext cx="491" cy="422"/>
            </a:xfrm>
            <a:custGeom>
              <a:avLst/>
              <a:gdLst>
                <a:gd name="T0" fmla="*/ 7 w 528"/>
                <a:gd name="T1" fmla="*/ 6 h 456"/>
                <a:gd name="T2" fmla="*/ 7 w 528"/>
                <a:gd name="T3" fmla="*/ 6 h 456"/>
                <a:gd name="T4" fmla="*/ 7 w 528"/>
                <a:gd name="T5" fmla="*/ 6 h 456"/>
                <a:gd name="T6" fmla="*/ 7 w 528"/>
                <a:gd name="T7" fmla="*/ 6 h 456"/>
                <a:gd name="T8" fmla="*/ 7 w 528"/>
                <a:gd name="T9" fmla="*/ 6 h 456"/>
                <a:gd name="T10" fmla="*/ 7 w 528"/>
                <a:gd name="T11" fmla="*/ 6 h 456"/>
                <a:gd name="T12" fmla="*/ 7 w 528"/>
                <a:gd name="T13" fmla="*/ 6 h 456"/>
                <a:gd name="T14" fmla="*/ 7 w 528"/>
                <a:gd name="T15" fmla="*/ 6 h 456"/>
                <a:gd name="T16" fmla="*/ 7 w 528"/>
                <a:gd name="T17" fmla="*/ 6 h 456"/>
                <a:gd name="T18" fmla="*/ 7 w 528"/>
                <a:gd name="T19" fmla="*/ 6 h 456"/>
                <a:gd name="T20" fmla="*/ 7 w 528"/>
                <a:gd name="T21" fmla="*/ 6 h 456"/>
                <a:gd name="T22" fmla="*/ 7 w 528"/>
                <a:gd name="T23" fmla="*/ 6 h 456"/>
                <a:gd name="T24" fmla="*/ 7 w 528"/>
                <a:gd name="T25" fmla="*/ 6 h 456"/>
                <a:gd name="T26" fmla="*/ 7 w 528"/>
                <a:gd name="T27" fmla="*/ 6 h 456"/>
                <a:gd name="T28" fmla="*/ 7 w 528"/>
                <a:gd name="T29" fmla="*/ 6 h 456"/>
                <a:gd name="T30" fmla="*/ 7 w 528"/>
                <a:gd name="T31" fmla="*/ 6 h 456"/>
                <a:gd name="T32" fmla="*/ 7 w 528"/>
                <a:gd name="T33" fmla="*/ 6 h 456"/>
                <a:gd name="T34" fmla="*/ 7 w 528"/>
                <a:gd name="T35" fmla="*/ 6 h 456"/>
                <a:gd name="T36" fmla="*/ 7 w 528"/>
                <a:gd name="T37" fmla="*/ 6 h 456"/>
                <a:gd name="T38" fmla="*/ 7 w 528"/>
                <a:gd name="T39" fmla="*/ 6 h 456"/>
                <a:gd name="T40" fmla="*/ 7 w 528"/>
                <a:gd name="T41" fmla="*/ 6 h 456"/>
                <a:gd name="T42" fmla="*/ 7 w 528"/>
                <a:gd name="T43" fmla="*/ 6 h 456"/>
                <a:gd name="T44" fmla="*/ 7 w 528"/>
                <a:gd name="T45" fmla="*/ 6 h 456"/>
                <a:gd name="T46" fmla="*/ 7 w 528"/>
                <a:gd name="T47" fmla="*/ 6 h 456"/>
                <a:gd name="T48" fmla="*/ 7 w 528"/>
                <a:gd name="T49" fmla="*/ 6 h 456"/>
                <a:gd name="T50" fmla="*/ 7 w 528"/>
                <a:gd name="T51" fmla="*/ 6 h 456"/>
                <a:gd name="T52" fmla="*/ 7 w 528"/>
                <a:gd name="T53" fmla="*/ 6 h 456"/>
                <a:gd name="T54" fmla="*/ 7 w 528"/>
                <a:gd name="T55" fmla="*/ 6 h 456"/>
                <a:gd name="T56" fmla="*/ 0 w 528"/>
                <a:gd name="T57" fmla="*/ 6 h 456"/>
                <a:gd name="T58" fmla="*/ 7 w 528"/>
                <a:gd name="T59" fmla="*/ 6 h 456"/>
                <a:gd name="T60" fmla="*/ 7 w 528"/>
                <a:gd name="T61" fmla="*/ 6 h 456"/>
                <a:gd name="T62" fmla="*/ 7 w 528"/>
                <a:gd name="T63" fmla="*/ 6 h 456"/>
                <a:gd name="T64" fmla="*/ 7 w 528"/>
                <a:gd name="T65" fmla="*/ 6 h 456"/>
                <a:gd name="T66" fmla="*/ 7 w 528"/>
                <a:gd name="T67" fmla="*/ 6 h 456"/>
                <a:gd name="T68" fmla="*/ 7 w 528"/>
                <a:gd name="T69" fmla="*/ 6 h 456"/>
                <a:gd name="T70" fmla="*/ 7 w 528"/>
                <a:gd name="T71" fmla="*/ 6 h 456"/>
                <a:gd name="T72" fmla="*/ 7 w 528"/>
                <a:gd name="T73" fmla="*/ 6 h 456"/>
                <a:gd name="T74" fmla="*/ 7 w 528"/>
                <a:gd name="T75" fmla="*/ 6 h 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28"/>
                <a:gd name="T115" fmla="*/ 0 h 456"/>
                <a:gd name="T116" fmla="*/ 528 w 528"/>
                <a:gd name="T117" fmla="*/ 456 h 45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28" h="456">
                  <a:moveTo>
                    <a:pt x="92" y="420"/>
                  </a:moveTo>
                  <a:lnTo>
                    <a:pt x="444" y="404"/>
                  </a:lnTo>
                  <a:lnTo>
                    <a:pt x="442" y="408"/>
                  </a:lnTo>
                  <a:lnTo>
                    <a:pt x="450" y="414"/>
                  </a:lnTo>
                  <a:lnTo>
                    <a:pt x="454" y="422"/>
                  </a:lnTo>
                  <a:lnTo>
                    <a:pt x="452" y="430"/>
                  </a:lnTo>
                  <a:lnTo>
                    <a:pt x="442" y="438"/>
                  </a:lnTo>
                  <a:lnTo>
                    <a:pt x="432" y="450"/>
                  </a:lnTo>
                  <a:lnTo>
                    <a:pt x="430" y="456"/>
                  </a:lnTo>
                  <a:lnTo>
                    <a:pt x="484" y="452"/>
                  </a:lnTo>
                  <a:lnTo>
                    <a:pt x="488" y="438"/>
                  </a:lnTo>
                  <a:lnTo>
                    <a:pt x="486" y="432"/>
                  </a:lnTo>
                  <a:lnTo>
                    <a:pt x="490" y="416"/>
                  </a:lnTo>
                  <a:lnTo>
                    <a:pt x="496" y="402"/>
                  </a:lnTo>
                  <a:lnTo>
                    <a:pt x="502" y="394"/>
                  </a:lnTo>
                  <a:lnTo>
                    <a:pt x="512" y="390"/>
                  </a:lnTo>
                  <a:lnTo>
                    <a:pt x="516" y="392"/>
                  </a:lnTo>
                  <a:lnTo>
                    <a:pt x="520" y="388"/>
                  </a:lnTo>
                  <a:lnTo>
                    <a:pt x="528" y="364"/>
                  </a:lnTo>
                  <a:lnTo>
                    <a:pt x="526" y="354"/>
                  </a:lnTo>
                  <a:lnTo>
                    <a:pt x="520" y="352"/>
                  </a:lnTo>
                  <a:lnTo>
                    <a:pt x="518" y="350"/>
                  </a:lnTo>
                  <a:lnTo>
                    <a:pt x="518" y="348"/>
                  </a:lnTo>
                  <a:lnTo>
                    <a:pt x="516" y="346"/>
                  </a:lnTo>
                  <a:lnTo>
                    <a:pt x="510" y="346"/>
                  </a:lnTo>
                  <a:lnTo>
                    <a:pt x="510" y="350"/>
                  </a:lnTo>
                  <a:lnTo>
                    <a:pt x="506" y="352"/>
                  </a:lnTo>
                  <a:lnTo>
                    <a:pt x="490" y="324"/>
                  </a:lnTo>
                  <a:lnTo>
                    <a:pt x="490" y="320"/>
                  </a:lnTo>
                  <a:lnTo>
                    <a:pt x="496" y="314"/>
                  </a:lnTo>
                  <a:lnTo>
                    <a:pt x="498" y="310"/>
                  </a:lnTo>
                  <a:lnTo>
                    <a:pt x="490" y="302"/>
                  </a:lnTo>
                  <a:lnTo>
                    <a:pt x="486" y="284"/>
                  </a:lnTo>
                  <a:lnTo>
                    <a:pt x="464" y="264"/>
                  </a:lnTo>
                  <a:lnTo>
                    <a:pt x="452" y="262"/>
                  </a:lnTo>
                  <a:lnTo>
                    <a:pt x="430" y="248"/>
                  </a:lnTo>
                  <a:lnTo>
                    <a:pt x="418" y="234"/>
                  </a:lnTo>
                  <a:lnTo>
                    <a:pt x="412" y="224"/>
                  </a:lnTo>
                  <a:lnTo>
                    <a:pt x="416" y="218"/>
                  </a:lnTo>
                  <a:lnTo>
                    <a:pt x="430" y="200"/>
                  </a:lnTo>
                  <a:lnTo>
                    <a:pt x="428" y="186"/>
                  </a:lnTo>
                  <a:lnTo>
                    <a:pt x="432" y="174"/>
                  </a:lnTo>
                  <a:lnTo>
                    <a:pt x="428" y="168"/>
                  </a:lnTo>
                  <a:lnTo>
                    <a:pt x="410" y="158"/>
                  </a:lnTo>
                  <a:lnTo>
                    <a:pt x="404" y="162"/>
                  </a:lnTo>
                  <a:lnTo>
                    <a:pt x="396" y="170"/>
                  </a:lnTo>
                  <a:lnTo>
                    <a:pt x="392" y="166"/>
                  </a:lnTo>
                  <a:lnTo>
                    <a:pt x="380" y="130"/>
                  </a:lnTo>
                  <a:lnTo>
                    <a:pt x="374" y="124"/>
                  </a:lnTo>
                  <a:lnTo>
                    <a:pt x="350" y="106"/>
                  </a:lnTo>
                  <a:lnTo>
                    <a:pt x="328" y="80"/>
                  </a:lnTo>
                  <a:lnTo>
                    <a:pt x="328" y="72"/>
                  </a:lnTo>
                  <a:lnTo>
                    <a:pt x="320" y="56"/>
                  </a:lnTo>
                  <a:lnTo>
                    <a:pt x="320" y="38"/>
                  </a:lnTo>
                  <a:lnTo>
                    <a:pt x="324" y="26"/>
                  </a:lnTo>
                  <a:lnTo>
                    <a:pt x="324" y="22"/>
                  </a:lnTo>
                  <a:lnTo>
                    <a:pt x="300" y="0"/>
                  </a:lnTo>
                  <a:lnTo>
                    <a:pt x="0" y="8"/>
                  </a:lnTo>
                  <a:lnTo>
                    <a:pt x="6" y="18"/>
                  </a:lnTo>
                  <a:lnTo>
                    <a:pt x="14" y="26"/>
                  </a:lnTo>
                  <a:lnTo>
                    <a:pt x="16" y="40"/>
                  </a:lnTo>
                  <a:lnTo>
                    <a:pt x="26" y="52"/>
                  </a:lnTo>
                  <a:lnTo>
                    <a:pt x="32" y="54"/>
                  </a:lnTo>
                  <a:lnTo>
                    <a:pt x="30" y="66"/>
                  </a:lnTo>
                  <a:lnTo>
                    <a:pt x="30" y="68"/>
                  </a:lnTo>
                  <a:lnTo>
                    <a:pt x="64" y="94"/>
                  </a:lnTo>
                  <a:lnTo>
                    <a:pt x="54" y="106"/>
                  </a:lnTo>
                  <a:lnTo>
                    <a:pt x="52" y="118"/>
                  </a:lnTo>
                  <a:lnTo>
                    <a:pt x="56" y="124"/>
                  </a:lnTo>
                  <a:lnTo>
                    <a:pt x="64" y="128"/>
                  </a:lnTo>
                  <a:lnTo>
                    <a:pt x="70" y="146"/>
                  </a:lnTo>
                  <a:lnTo>
                    <a:pt x="78" y="150"/>
                  </a:lnTo>
                  <a:lnTo>
                    <a:pt x="84" y="152"/>
                  </a:lnTo>
                  <a:lnTo>
                    <a:pt x="88" y="154"/>
                  </a:lnTo>
                  <a:lnTo>
                    <a:pt x="90" y="370"/>
                  </a:lnTo>
                  <a:lnTo>
                    <a:pt x="92" y="42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89" name="Freeform 20"/>
            <p:cNvSpPr>
              <a:spLocks/>
            </p:cNvSpPr>
            <p:nvPr/>
          </p:nvSpPr>
          <p:spPr bwMode="grayWhite">
            <a:xfrm>
              <a:off x="3167" y="2644"/>
              <a:ext cx="418" cy="360"/>
            </a:xfrm>
            <a:custGeom>
              <a:avLst/>
              <a:gdLst>
                <a:gd name="T0" fmla="*/ 7 w 448"/>
                <a:gd name="T1" fmla="*/ 6 h 388"/>
                <a:gd name="T2" fmla="*/ 7 w 448"/>
                <a:gd name="T3" fmla="*/ 6 h 388"/>
                <a:gd name="T4" fmla="*/ 7 w 448"/>
                <a:gd name="T5" fmla="*/ 6 h 388"/>
                <a:gd name="T6" fmla="*/ 7 w 448"/>
                <a:gd name="T7" fmla="*/ 6 h 388"/>
                <a:gd name="T8" fmla="*/ 7 w 448"/>
                <a:gd name="T9" fmla="*/ 6 h 388"/>
                <a:gd name="T10" fmla="*/ 7 w 448"/>
                <a:gd name="T11" fmla="*/ 6 h 388"/>
                <a:gd name="T12" fmla="*/ 7 w 448"/>
                <a:gd name="T13" fmla="*/ 6 h 388"/>
                <a:gd name="T14" fmla="*/ 7 w 448"/>
                <a:gd name="T15" fmla="*/ 6 h 388"/>
                <a:gd name="T16" fmla="*/ 7 w 448"/>
                <a:gd name="T17" fmla="*/ 6 h 388"/>
                <a:gd name="T18" fmla="*/ 7 w 448"/>
                <a:gd name="T19" fmla="*/ 6 h 388"/>
                <a:gd name="T20" fmla="*/ 7 w 448"/>
                <a:gd name="T21" fmla="*/ 6 h 388"/>
                <a:gd name="T22" fmla="*/ 7 w 448"/>
                <a:gd name="T23" fmla="*/ 6 h 388"/>
                <a:gd name="T24" fmla="*/ 7 w 448"/>
                <a:gd name="T25" fmla="*/ 6 h 388"/>
                <a:gd name="T26" fmla="*/ 7 w 448"/>
                <a:gd name="T27" fmla="*/ 6 h 388"/>
                <a:gd name="T28" fmla="*/ 7 w 448"/>
                <a:gd name="T29" fmla="*/ 6 h 388"/>
                <a:gd name="T30" fmla="*/ 7 w 448"/>
                <a:gd name="T31" fmla="*/ 6 h 388"/>
                <a:gd name="T32" fmla="*/ 7 w 448"/>
                <a:gd name="T33" fmla="*/ 6 h 388"/>
                <a:gd name="T34" fmla="*/ 7 w 448"/>
                <a:gd name="T35" fmla="*/ 6 h 388"/>
                <a:gd name="T36" fmla="*/ 7 w 448"/>
                <a:gd name="T37" fmla="*/ 6 h 388"/>
                <a:gd name="T38" fmla="*/ 7 w 448"/>
                <a:gd name="T39" fmla="*/ 6 h 388"/>
                <a:gd name="T40" fmla="*/ 7 w 448"/>
                <a:gd name="T41" fmla="*/ 6 h 388"/>
                <a:gd name="T42" fmla="*/ 7 w 448"/>
                <a:gd name="T43" fmla="*/ 6 h 388"/>
                <a:gd name="T44" fmla="*/ 7 w 448"/>
                <a:gd name="T45" fmla="*/ 6 h 388"/>
                <a:gd name="T46" fmla="*/ 7 w 448"/>
                <a:gd name="T47" fmla="*/ 6 h 388"/>
                <a:gd name="T48" fmla="*/ 7 w 448"/>
                <a:gd name="T49" fmla="*/ 6 h 388"/>
                <a:gd name="T50" fmla="*/ 7 w 448"/>
                <a:gd name="T51" fmla="*/ 6 h 388"/>
                <a:gd name="T52" fmla="*/ 7 w 448"/>
                <a:gd name="T53" fmla="*/ 6 h 388"/>
                <a:gd name="T54" fmla="*/ 7 w 448"/>
                <a:gd name="T55" fmla="*/ 6 h 388"/>
                <a:gd name="T56" fmla="*/ 7 w 448"/>
                <a:gd name="T57" fmla="*/ 6 h 388"/>
                <a:gd name="T58" fmla="*/ 7 w 448"/>
                <a:gd name="T59" fmla="*/ 6 h 388"/>
                <a:gd name="T60" fmla="*/ 7 w 448"/>
                <a:gd name="T61" fmla="*/ 6 h 388"/>
                <a:gd name="T62" fmla="*/ 7 w 448"/>
                <a:gd name="T63" fmla="*/ 6 h 388"/>
                <a:gd name="T64" fmla="*/ 7 w 448"/>
                <a:gd name="T65" fmla="*/ 6 h 388"/>
                <a:gd name="T66" fmla="*/ 7 w 448"/>
                <a:gd name="T67" fmla="*/ 6 h 388"/>
                <a:gd name="T68" fmla="*/ 7 w 448"/>
                <a:gd name="T69" fmla="*/ 6 h 388"/>
                <a:gd name="T70" fmla="*/ 7 w 448"/>
                <a:gd name="T71" fmla="*/ 6 h 388"/>
                <a:gd name="T72" fmla="*/ 7 w 448"/>
                <a:gd name="T73" fmla="*/ 6 h 388"/>
                <a:gd name="T74" fmla="*/ 7 w 448"/>
                <a:gd name="T75" fmla="*/ 6 h 388"/>
                <a:gd name="T76" fmla="*/ 7 w 448"/>
                <a:gd name="T77" fmla="*/ 6 h 388"/>
                <a:gd name="T78" fmla="*/ 7 w 448"/>
                <a:gd name="T79" fmla="*/ 6 h 388"/>
                <a:gd name="T80" fmla="*/ 7 w 448"/>
                <a:gd name="T81" fmla="*/ 6 h 388"/>
                <a:gd name="T82" fmla="*/ 6 w 448"/>
                <a:gd name="T83" fmla="*/ 6 h 38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48"/>
                <a:gd name="T127" fmla="*/ 0 h 388"/>
                <a:gd name="T128" fmla="*/ 448 w 448"/>
                <a:gd name="T129" fmla="*/ 388 h 38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48" h="388">
                  <a:moveTo>
                    <a:pt x="0" y="6"/>
                  </a:moveTo>
                  <a:lnTo>
                    <a:pt x="240" y="0"/>
                  </a:lnTo>
                  <a:lnTo>
                    <a:pt x="240" y="8"/>
                  </a:lnTo>
                  <a:lnTo>
                    <a:pt x="250" y="28"/>
                  </a:lnTo>
                  <a:lnTo>
                    <a:pt x="250" y="46"/>
                  </a:lnTo>
                  <a:lnTo>
                    <a:pt x="256" y="58"/>
                  </a:lnTo>
                  <a:lnTo>
                    <a:pt x="262" y="62"/>
                  </a:lnTo>
                  <a:lnTo>
                    <a:pt x="262" y="72"/>
                  </a:lnTo>
                  <a:lnTo>
                    <a:pt x="252" y="78"/>
                  </a:lnTo>
                  <a:lnTo>
                    <a:pt x="248" y="82"/>
                  </a:lnTo>
                  <a:lnTo>
                    <a:pt x="244" y="102"/>
                  </a:lnTo>
                  <a:lnTo>
                    <a:pt x="228" y="126"/>
                  </a:lnTo>
                  <a:lnTo>
                    <a:pt x="214" y="168"/>
                  </a:lnTo>
                  <a:lnTo>
                    <a:pt x="214" y="198"/>
                  </a:lnTo>
                  <a:lnTo>
                    <a:pt x="368" y="192"/>
                  </a:lnTo>
                  <a:lnTo>
                    <a:pt x="372" y="198"/>
                  </a:lnTo>
                  <a:lnTo>
                    <a:pt x="368" y="212"/>
                  </a:lnTo>
                  <a:lnTo>
                    <a:pt x="368" y="234"/>
                  </a:lnTo>
                  <a:lnTo>
                    <a:pt x="386" y="250"/>
                  </a:lnTo>
                  <a:lnTo>
                    <a:pt x="388" y="270"/>
                  </a:lnTo>
                  <a:lnTo>
                    <a:pt x="366" y="266"/>
                  </a:lnTo>
                  <a:lnTo>
                    <a:pt x="346" y="256"/>
                  </a:lnTo>
                  <a:lnTo>
                    <a:pt x="342" y="254"/>
                  </a:lnTo>
                  <a:lnTo>
                    <a:pt x="334" y="258"/>
                  </a:lnTo>
                  <a:lnTo>
                    <a:pt x="320" y="272"/>
                  </a:lnTo>
                  <a:lnTo>
                    <a:pt x="320" y="278"/>
                  </a:lnTo>
                  <a:lnTo>
                    <a:pt x="326" y="286"/>
                  </a:lnTo>
                  <a:lnTo>
                    <a:pt x="334" y="288"/>
                  </a:lnTo>
                  <a:lnTo>
                    <a:pt x="350" y="286"/>
                  </a:lnTo>
                  <a:lnTo>
                    <a:pt x="360" y="280"/>
                  </a:lnTo>
                  <a:lnTo>
                    <a:pt x="366" y="276"/>
                  </a:lnTo>
                  <a:lnTo>
                    <a:pt x="376" y="278"/>
                  </a:lnTo>
                  <a:lnTo>
                    <a:pt x="382" y="276"/>
                  </a:lnTo>
                  <a:lnTo>
                    <a:pt x="382" y="280"/>
                  </a:lnTo>
                  <a:lnTo>
                    <a:pt x="380" y="284"/>
                  </a:lnTo>
                  <a:lnTo>
                    <a:pt x="374" y="290"/>
                  </a:lnTo>
                  <a:lnTo>
                    <a:pt x="374" y="296"/>
                  </a:lnTo>
                  <a:lnTo>
                    <a:pt x="380" y="300"/>
                  </a:lnTo>
                  <a:lnTo>
                    <a:pt x="386" y="300"/>
                  </a:lnTo>
                  <a:lnTo>
                    <a:pt x="390" y="296"/>
                  </a:lnTo>
                  <a:lnTo>
                    <a:pt x="398" y="284"/>
                  </a:lnTo>
                  <a:lnTo>
                    <a:pt x="414" y="278"/>
                  </a:lnTo>
                  <a:lnTo>
                    <a:pt x="420" y="274"/>
                  </a:lnTo>
                  <a:lnTo>
                    <a:pt x="424" y="274"/>
                  </a:lnTo>
                  <a:lnTo>
                    <a:pt x="428" y="280"/>
                  </a:lnTo>
                  <a:lnTo>
                    <a:pt x="426" y="286"/>
                  </a:lnTo>
                  <a:lnTo>
                    <a:pt x="428" y="290"/>
                  </a:lnTo>
                  <a:lnTo>
                    <a:pt x="426" y="296"/>
                  </a:lnTo>
                  <a:lnTo>
                    <a:pt x="420" y="302"/>
                  </a:lnTo>
                  <a:lnTo>
                    <a:pt x="406" y="318"/>
                  </a:lnTo>
                  <a:lnTo>
                    <a:pt x="394" y="328"/>
                  </a:lnTo>
                  <a:lnTo>
                    <a:pt x="394" y="336"/>
                  </a:lnTo>
                  <a:lnTo>
                    <a:pt x="398" y="344"/>
                  </a:lnTo>
                  <a:lnTo>
                    <a:pt x="414" y="354"/>
                  </a:lnTo>
                  <a:lnTo>
                    <a:pt x="444" y="366"/>
                  </a:lnTo>
                  <a:lnTo>
                    <a:pt x="448" y="370"/>
                  </a:lnTo>
                  <a:lnTo>
                    <a:pt x="444" y="378"/>
                  </a:lnTo>
                  <a:lnTo>
                    <a:pt x="440" y="380"/>
                  </a:lnTo>
                  <a:lnTo>
                    <a:pt x="416" y="388"/>
                  </a:lnTo>
                  <a:lnTo>
                    <a:pt x="414" y="370"/>
                  </a:lnTo>
                  <a:lnTo>
                    <a:pt x="400" y="364"/>
                  </a:lnTo>
                  <a:lnTo>
                    <a:pt x="376" y="354"/>
                  </a:lnTo>
                  <a:lnTo>
                    <a:pt x="372" y="346"/>
                  </a:lnTo>
                  <a:lnTo>
                    <a:pt x="366" y="342"/>
                  </a:lnTo>
                  <a:lnTo>
                    <a:pt x="360" y="346"/>
                  </a:lnTo>
                  <a:lnTo>
                    <a:pt x="356" y="364"/>
                  </a:lnTo>
                  <a:lnTo>
                    <a:pt x="360" y="366"/>
                  </a:lnTo>
                  <a:lnTo>
                    <a:pt x="360" y="370"/>
                  </a:lnTo>
                  <a:lnTo>
                    <a:pt x="346" y="380"/>
                  </a:lnTo>
                  <a:lnTo>
                    <a:pt x="342" y="378"/>
                  </a:lnTo>
                  <a:lnTo>
                    <a:pt x="334" y="368"/>
                  </a:lnTo>
                  <a:lnTo>
                    <a:pt x="330" y="368"/>
                  </a:lnTo>
                  <a:lnTo>
                    <a:pt x="322" y="370"/>
                  </a:lnTo>
                  <a:lnTo>
                    <a:pt x="318" y="366"/>
                  </a:lnTo>
                  <a:lnTo>
                    <a:pt x="314" y="368"/>
                  </a:lnTo>
                  <a:lnTo>
                    <a:pt x="302" y="380"/>
                  </a:lnTo>
                  <a:lnTo>
                    <a:pt x="288" y="380"/>
                  </a:lnTo>
                  <a:lnTo>
                    <a:pt x="284" y="376"/>
                  </a:lnTo>
                  <a:lnTo>
                    <a:pt x="270" y="374"/>
                  </a:lnTo>
                  <a:lnTo>
                    <a:pt x="250" y="348"/>
                  </a:lnTo>
                  <a:lnTo>
                    <a:pt x="238" y="346"/>
                  </a:lnTo>
                  <a:lnTo>
                    <a:pt x="226" y="342"/>
                  </a:lnTo>
                  <a:lnTo>
                    <a:pt x="222" y="334"/>
                  </a:lnTo>
                  <a:lnTo>
                    <a:pt x="220" y="332"/>
                  </a:lnTo>
                  <a:lnTo>
                    <a:pt x="216" y="332"/>
                  </a:lnTo>
                  <a:lnTo>
                    <a:pt x="216" y="330"/>
                  </a:lnTo>
                  <a:lnTo>
                    <a:pt x="216" y="326"/>
                  </a:lnTo>
                  <a:lnTo>
                    <a:pt x="212" y="324"/>
                  </a:lnTo>
                  <a:lnTo>
                    <a:pt x="208" y="326"/>
                  </a:lnTo>
                  <a:lnTo>
                    <a:pt x="198" y="324"/>
                  </a:lnTo>
                  <a:lnTo>
                    <a:pt x="198" y="322"/>
                  </a:lnTo>
                  <a:lnTo>
                    <a:pt x="196" y="316"/>
                  </a:lnTo>
                  <a:lnTo>
                    <a:pt x="190" y="316"/>
                  </a:lnTo>
                  <a:lnTo>
                    <a:pt x="174" y="330"/>
                  </a:lnTo>
                  <a:lnTo>
                    <a:pt x="182" y="340"/>
                  </a:lnTo>
                  <a:lnTo>
                    <a:pt x="178" y="342"/>
                  </a:lnTo>
                  <a:lnTo>
                    <a:pt x="152" y="344"/>
                  </a:lnTo>
                  <a:lnTo>
                    <a:pt x="108" y="334"/>
                  </a:lnTo>
                  <a:lnTo>
                    <a:pt x="82" y="326"/>
                  </a:lnTo>
                  <a:lnTo>
                    <a:pt x="24" y="334"/>
                  </a:lnTo>
                  <a:lnTo>
                    <a:pt x="20" y="330"/>
                  </a:lnTo>
                  <a:lnTo>
                    <a:pt x="18" y="324"/>
                  </a:lnTo>
                  <a:lnTo>
                    <a:pt x="22" y="320"/>
                  </a:lnTo>
                  <a:lnTo>
                    <a:pt x="24" y="314"/>
                  </a:lnTo>
                  <a:lnTo>
                    <a:pt x="30" y="308"/>
                  </a:lnTo>
                  <a:lnTo>
                    <a:pt x="36" y="286"/>
                  </a:lnTo>
                  <a:lnTo>
                    <a:pt x="32" y="278"/>
                  </a:lnTo>
                  <a:lnTo>
                    <a:pt x="32" y="270"/>
                  </a:lnTo>
                  <a:lnTo>
                    <a:pt x="34" y="266"/>
                  </a:lnTo>
                  <a:lnTo>
                    <a:pt x="32" y="260"/>
                  </a:lnTo>
                  <a:lnTo>
                    <a:pt x="36" y="248"/>
                  </a:lnTo>
                  <a:lnTo>
                    <a:pt x="42" y="242"/>
                  </a:lnTo>
                  <a:lnTo>
                    <a:pt x="44" y="232"/>
                  </a:lnTo>
                  <a:lnTo>
                    <a:pt x="48" y="214"/>
                  </a:lnTo>
                  <a:lnTo>
                    <a:pt x="48" y="204"/>
                  </a:lnTo>
                  <a:lnTo>
                    <a:pt x="44" y="188"/>
                  </a:lnTo>
                  <a:lnTo>
                    <a:pt x="38" y="178"/>
                  </a:lnTo>
                  <a:lnTo>
                    <a:pt x="36" y="176"/>
                  </a:lnTo>
                  <a:lnTo>
                    <a:pt x="36" y="170"/>
                  </a:lnTo>
                  <a:lnTo>
                    <a:pt x="34" y="166"/>
                  </a:lnTo>
                  <a:lnTo>
                    <a:pt x="30" y="156"/>
                  </a:lnTo>
                  <a:lnTo>
                    <a:pt x="24" y="152"/>
                  </a:lnTo>
                  <a:lnTo>
                    <a:pt x="22" y="148"/>
                  </a:lnTo>
                  <a:lnTo>
                    <a:pt x="26" y="138"/>
                  </a:lnTo>
                  <a:lnTo>
                    <a:pt x="18" y="124"/>
                  </a:lnTo>
                  <a:lnTo>
                    <a:pt x="6" y="112"/>
                  </a:lnTo>
                  <a:lnTo>
                    <a:pt x="2" y="106"/>
                  </a:lnTo>
                  <a:lnTo>
                    <a:pt x="0" y="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0" name="Freeform 21"/>
            <p:cNvSpPr>
              <a:spLocks/>
            </p:cNvSpPr>
            <p:nvPr/>
          </p:nvSpPr>
          <p:spPr bwMode="grayWhite">
            <a:xfrm>
              <a:off x="3333" y="1750"/>
              <a:ext cx="292" cy="518"/>
            </a:xfrm>
            <a:custGeom>
              <a:avLst/>
              <a:gdLst>
                <a:gd name="T0" fmla="*/ 7 w 314"/>
                <a:gd name="T1" fmla="*/ 6 h 558"/>
                <a:gd name="T2" fmla="*/ 7 w 314"/>
                <a:gd name="T3" fmla="*/ 6 h 558"/>
                <a:gd name="T4" fmla="*/ 7 w 314"/>
                <a:gd name="T5" fmla="*/ 6 h 558"/>
                <a:gd name="T6" fmla="*/ 7 w 314"/>
                <a:gd name="T7" fmla="*/ 6 h 558"/>
                <a:gd name="T8" fmla="*/ 7 w 314"/>
                <a:gd name="T9" fmla="*/ 6 h 558"/>
                <a:gd name="T10" fmla="*/ 7 w 314"/>
                <a:gd name="T11" fmla="*/ 6 h 558"/>
                <a:gd name="T12" fmla="*/ 7 w 314"/>
                <a:gd name="T13" fmla="*/ 6 h 558"/>
                <a:gd name="T14" fmla="*/ 7 w 314"/>
                <a:gd name="T15" fmla="*/ 6 h 558"/>
                <a:gd name="T16" fmla="*/ 7 w 314"/>
                <a:gd name="T17" fmla="*/ 6 h 558"/>
                <a:gd name="T18" fmla="*/ 7 w 314"/>
                <a:gd name="T19" fmla="*/ 6 h 558"/>
                <a:gd name="T20" fmla="*/ 7 w 314"/>
                <a:gd name="T21" fmla="*/ 6 h 558"/>
                <a:gd name="T22" fmla="*/ 7 w 314"/>
                <a:gd name="T23" fmla="*/ 6 h 558"/>
                <a:gd name="T24" fmla="*/ 4 w 314"/>
                <a:gd name="T25" fmla="*/ 6 h 558"/>
                <a:gd name="T26" fmla="*/ 0 w 314"/>
                <a:gd name="T27" fmla="*/ 6 h 558"/>
                <a:gd name="T28" fmla="*/ 7 w 314"/>
                <a:gd name="T29" fmla="*/ 6 h 558"/>
                <a:gd name="T30" fmla="*/ 7 w 314"/>
                <a:gd name="T31" fmla="*/ 6 h 558"/>
                <a:gd name="T32" fmla="*/ 7 w 314"/>
                <a:gd name="T33" fmla="*/ 6 h 558"/>
                <a:gd name="T34" fmla="*/ 7 w 314"/>
                <a:gd name="T35" fmla="*/ 6 h 558"/>
                <a:gd name="T36" fmla="*/ 7 w 314"/>
                <a:gd name="T37" fmla="*/ 6 h 558"/>
                <a:gd name="T38" fmla="*/ 7 w 314"/>
                <a:gd name="T39" fmla="*/ 6 h 558"/>
                <a:gd name="T40" fmla="*/ 7 w 314"/>
                <a:gd name="T41" fmla="*/ 6 h 558"/>
                <a:gd name="T42" fmla="*/ 7 w 314"/>
                <a:gd name="T43" fmla="*/ 6 h 558"/>
                <a:gd name="T44" fmla="*/ 7 w 314"/>
                <a:gd name="T45" fmla="*/ 6 h 558"/>
                <a:gd name="T46" fmla="*/ 7 w 314"/>
                <a:gd name="T47" fmla="*/ 6 h 558"/>
                <a:gd name="T48" fmla="*/ 7 w 314"/>
                <a:gd name="T49" fmla="*/ 6 h 558"/>
                <a:gd name="T50" fmla="*/ 7 w 314"/>
                <a:gd name="T51" fmla="*/ 6 h 558"/>
                <a:gd name="T52" fmla="*/ 7 w 314"/>
                <a:gd name="T53" fmla="*/ 6 h 558"/>
                <a:gd name="T54" fmla="*/ 7 w 314"/>
                <a:gd name="T55" fmla="*/ 6 h 558"/>
                <a:gd name="T56" fmla="*/ 7 w 314"/>
                <a:gd name="T57" fmla="*/ 6 h 558"/>
                <a:gd name="T58" fmla="*/ 7 w 314"/>
                <a:gd name="T59" fmla="*/ 6 h 558"/>
                <a:gd name="T60" fmla="*/ 7 w 314"/>
                <a:gd name="T61" fmla="*/ 6 h 558"/>
                <a:gd name="T62" fmla="*/ 7 w 314"/>
                <a:gd name="T63" fmla="*/ 6 h 558"/>
                <a:gd name="T64" fmla="*/ 7 w 314"/>
                <a:gd name="T65" fmla="*/ 6 h 558"/>
                <a:gd name="T66" fmla="*/ 7 w 314"/>
                <a:gd name="T67" fmla="*/ 6 h 558"/>
                <a:gd name="T68" fmla="*/ 7 w 314"/>
                <a:gd name="T69" fmla="*/ 6 h 558"/>
                <a:gd name="T70" fmla="*/ 7 w 314"/>
                <a:gd name="T71" fmla="*/ 6 h 558"/>
                <a:gd name="T72" fmla="*/ 7 w 314"/>
                <a:gd name="T73" fmla="*/ 6 h 558"/>
                <a:gd name="T74" fmla="*/ 7 w 314"/>
                <a:gd name="T75" fmla="*/ 6 h 558"/>
                <a:gd name="T76" fmla="*/ 7 w 314"/>
                <a:gd name="T77" fmla="*/ 6 h 558"/>
                <a:gd name="T78" fmla="*/ 7 w 314"/>
                <a:gd name="T79" fmla="*/ 6 h 558"/>
                <a:gd name="T80" fmla="*/ 7 w 314"/>
                <a:gd name="T81" fmla="*/ 6 h 558"/>
                <a:gd name="T82" fmla="*/ 7 w 314"/>
                <a:gd name="T83" fmla="*/ 6 h 558"/>
                <a:gd name="T84" fmla="*/ 7 w 314"/>
                <a:gd name="T85" fmla="*/ 6 h 558"/>
                <a:gd name="T86" fmla="*/ 7 w 314"/>
                <a:gd name="T87" fmla="*/ 6 h 558"/>
                <a:gd name="T88" fmla="*/ 7 w 314"/>
                <a:gd name="T89" fmla="*/ 6 h 558"/>
                <a:gd name="T90" fmla="*/ 7 w 314"/>
                <a:gd name="T91" fmla="*/ 6 h 558"/>
                <a:gd name="T92" fmla="*/ 7 w 314"/>
                <a:gd name="T93" fmla="*/ 6 h 558"/>
                <a:gd name="T94" fmla="*/ 7 w 314"/>
                <a:gd name="T95" fmla="*/ 6 h 55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14"/>
                <a:gd name="T145" fmla="*/ 0 h 558"/>
                <a:gd name="T146" fmla="*/ 314 w 314"/>
                <a:gd name="T147" fmla="*/ 558 h 55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14" h="558">
                  <a:moveTo>
                    <a:pt x="258" y="0"/>
                  </a:moveTo>
                  <a:lnTo>
                    <a:pt x="52" y="14"/>
                  </a:lnTo>
                  <a:lnTo>
                    <a:pt x="56" y="18"/>
                  </a:lnTo>
                  <a:lnTo>
                    <a:pt x="70" y="30"/>
                  </a:lnTo>
                  <a:lnTo>
                    <a:pt x="72" y="38"/>
                  </a:lnTo>
                  <a:lnTo>
                    <a:pt x="86" y="46"/>
                  </a:lnTo>
                  <a:lnTo>
                    <a:pt x="92" y="64"/>
                  </a:lnTo>
                  <a:lnTo>
                    <a:pt x="90" y="72"/>
                  </a:lnTo>
                  <a:lnTo>
                    <a:pt x="86" y="82"/>
                  </a:lnTo>
                  <a:lnTo>
                    <a:pt x="80" y="88"/>
                  </a:lnTo>
                  <a:lnTo>
                    <a:pt x="80" y="96"/>
                  </a:lnTo>
                  <a:lnTo>
                    <a:pt x="68" y="110"/>
                  </a:lnTo>
                  <a:lnTo>
                    <a:pt x="56" y="114"/>
                  </a:lnTo>
                  <a:lnTo>
                    <a:pt x="52" y="118"/>
                  </a:lnTo>
                  <a:lnTo>
                    <a:pt x="36" y="120"/>
                  </a:lnTo>
                  <a:lnTo>
                    <a:pt x="30" y="124"/>
                  </a:lnTo>
                  <a:lnTo>
                    <a:pt x="24" y="134"/>
                  </a:lnTo>
                  <a:lnTo>
                    <a:pt x="26" y="142"/>
                  </a:lnTo>
                  <a:lnTo>
                    <a:pt x="34" y="152"/>
                  </a:lnTo>
                  <a:lnTo>
                    <a:pt x="38" y="158"/>
                  </a:lnTo>
                  <a:lnTo>
                    <a:pt x="34" y="172"/>
                  </a:lnTo>
                  <a:lnTo>
                    <a:pt x="24" y="198"/>
                  </a:lnTo>
                  <a:lnTo>
                    <a:pt x="12" y="204"/>
                  </a:lnTo>
                  <a:lnTo>
                    <a:pt x="8" y="212"/>
                  </a:lnTo>
                  <a:lnTo>
                    <a:pt x="10" y="220"/>
                  </a:lnTo>
                  <a:lnTo>
                    <a:pt x="4" y="228"/>
                  </a:lnTo>
                  <a:lnTo>
                    <a:pt x="4" y="232"/>
                  </a:lnTo>
                  <a:lnTo>
                    <a:pt x="0" y="244"/>
                  </a:lnTo>
                  <a:lnTo>
                    <a:pt x="0" y="262"/>
                  </a:lnTo>
                  <a:lnTo>
                    <a:pt x="8" y="278"/>
                  </a:lnTo>
                  <a:lnTo>
                    <a:pt x="8" y="286"/>
                  </a:lnTo>
                  <a:lnTo>
                    <a:pt x="30" y="312"/>
                  </a:lnTo>
                  <a:lnTo>
                    <a:pt x="54" y="330"/>
                  </a:lnTo>
                  <a:lnTo>
                    <a:pt x="60" y="336"/>
                  </a:lnTo>
                  <a:lnTo>
                    <a:pt x="72" y="372"/>
                  </a:lnTo>
                  <a:lnTo>
                    <a:pt x="76" y="376"/>
                  </a:lnTo>
                  <a:lnTo>
                    <a:pt x="84" y="368"/>
                  </a:lnTo>
                  <a:lnTo>
                    <a:pt x="90" y="364"/>
                  </a:lnTo>
                  <a:lnTo>
                    <a:pt x="108" y="374"/>
                  </a:lnTo>
                  <a:lnTo>
                    <a:pt x="112" y="380"/>
                  </a:lnTo>
                  <a:lnTo>
                    <a:pt x="108" y="392"/>
                  </a:lnTo>
                  <a:lnTo>
                    <a:pt x="110" y="406"/>
                  </a:lnTo>
                  <a:lnTo>
                    <a:pt x="96" y="424"/>
                  </a:lnTo>
                  <a:lnTo>
                    <a:pt x="92" y="430"/>
                  </a:lnTo>
                  <a:lnTo>
                    <a:pt x="98" y="440"/>
                  </a:lnTo>
                  <a:lnTo>
                    <a:pt x="110" y="454"/>
                  </a:lnTo>
                  <a:lnTo>
                    <a:pt x="132" y="468"/>
                  </a:lnTo>
                  <a:lnTo>
                    <a:pt x="144" y="470"/>
                  </a:lnTo>
                  <a:lnTo>
                    <a:pt x="166" y="490"/>
                  </a:lnTo>
                  <a:lnTo>
                    <a:pt x="170" y="508"/>
                  </a:lnTo>
                  <a:lnTo>
                    <a:pt x="178" y="516"/>
                  </a:lnTo>
                  <a:lnTo>
                    <a:pt x="176" y="520"/>
                  </a:lnTo>
                  <a:lnTo>
                    <a:pt x="170" y="526"/>
                  </a:lnTo>
                  <a:lnTo>
                    <a:pt x="170" y="530"/>
                  </a:lnTo>
                  <a:lnTo>
                    <a:pt x="186" y="558"/>
                  </a:lnTo>
                  <a:lnTo>
                    <a:pt x="190" y="556"/>
                  </a:lnTo>
                  <a:lnTo>
                    <a:pt x="190" y="552"/>
                  </a:lnTo>
                  <a:lnTo>
                    <a:pt x="196" y="552"/>
                  </a:lnTo>
                  <a:lnTo>
                    <a:pt x="198" y="554"/>
                  </a:lnTo>
                  <a:lnTo>
                    <a:pt x="202" y="538"/>
                  </a:lnTo>
                  <a:lnTo>
                    <a:pt x="212" y="532"/>
                  </a:lnTo>
                  <a:lnTo>
                    <a:pt x="224" y="534"/>
                  </a:lnTo>
                  <a:lnTo>
                    <a:pt x="234" y="540"/>
                  </a:lnTo>
                  <a:lnTo>
                    <a:pt x="244" y="546"/>
                  </a:lnTo>
                  <a:lnTo>
                    <a:pt x="254" y="542"/>
                  </a:lnTo>
                  <a:lnTo>
                    <a:pt x="250" y="522"/>
                  </a:lnTo>
                  <a:lnTo>
                    <a:pt x="248" y="510"/>
                  </a:lnTo>
                  <a:lnTo>
                    <a:pt x="256" y="506"/>
                  </a:lnTo>
                  <a:lnTo>
                    <a:pt x="280" y="500"/>
                  </a:lnTo>
                  <a:lnTo>
                    <a:pt x="282" y="498"/>
                  </a:lnTo>
                  <a:lnTo>
                    <a:pt x="274" y="488"/>
                  </a:lnTo>
                  <a:lnTo>
                    <a:pt x="272" y="484"/>
                  </a:lnTo>
                  <a:lnTo>
                    <a:pt x="276" y="482"/>
                  </a:lnTo>
                  <a:lnTo>
                    <a:pt x="278" y="474"/>
                  </a:lnTo>
                  <a:lnTo>
                    <a:pt x="280" y="470"/>
                  </a:lnTo>
                  <a:lnTo>
                    <a:pt x="280" y="468"/>
                  </a:lnTo>
                  <a:lnTo>
                    <a:pt x="278" y="464"/>
                  </a:lnTo>
                  <a:lnTo>
                    <a:pt x="278" y="460"/>
                  </a:lnTo>
                  <a:lnTo>
                    <a:pt x="284" y="442"/>
                  </a:lnTo>
                  <a:lnTo>
                    <a:pt x="284" y="428"/>
                  </a:lnTo>
                  <a:lnTo>
                    <a:pt x="294" y="416"/>
                  </a:lnTo>
                  <a:lnTo>
                    <a:pt x="302" y="400"/>
                  </a:lnTo>
                  <a:lnTo>
                    <a:pt x="302" y="394"/>
                  </a:lnTo>
                  <a:lnTo>
                    <a:pt x="314" y="374"/>
                  </a:lnTo>
                  <a:lnTo>
                    <a:pt x="310" y="354"/>
                  </a:lnTo>
                  <a:lnTo>
                    <a:pt x="302" y="336"/>
                  </a:lnTo>
                  <a:lnTo>
                    <a:pt x="304" y="324"/>
                  </a:lnTo>
                  <a:lnTo>
                    <a:pt x="302" y="314"/>
                  </a:lnTo>
                  <a:lnTo>
                    <a:pt x="306" y="310"/>
                  </a:lnTo>
                  <a:lnTo>
                    <a:pt x="286" y="74"/>
                  </a:lnTo>
                  <a:lnTo>
                    <a:pt x="282" y="72"/>
                  </a:lnTo>
                  <a:lnTo>
                    <a:pt x="280" y="66"/>
                  </a:lnTo>
                  <a:lnTo>
                    <a:pt x="274" y="46"/>
                  </a:lnTo>
                  <a:lnTo>
                    <a:pt x="272" y="38"/>
                  </a:lnTo>
                  <a:lnTo>
                    <a:pt x="264" y="32"/>
                  </a:lnTo>
                  <a:lnTo>
                    <a:pt x="258" y="18"/>
                  </a:lnTo>
                  <a:lnTo>
                    <a:pt x="258" y="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91" name="Freeform 22"/>
            <p:cNvSpPr>
              <a:spLocks/>
            </p:cNvSpPr>
            <p:nvPr/>
          </p:nvSpPr>
          <p:spPr bwMode="grayWhite">
            <a:xfrm>
              <a:off x="3640" y="1424"/>
              <a:ext cx="285" cy="389"/>
            </a:xfrm>
            <a:custGeom>
              <a:avLst/>
              <a:gdLst>
                <a:gd name="T0" fmla="*/ 7 w 306"/>
                <a:gd name="T1" fmla="*/ 6 h 420"/>
                <a:gd name="T2" fmla="*/ 7 w 306"/>
                <a:gd name="T3" fmla="*/ 6 h 420"/>
                <a:gd name="T4" fmla="*/ 7 w 306"/>
                <a:gd name="T5" fmla="*/ 6 h 420"/>
                <a:gd name="T6" fmla="*/ 7 w 306"/>
                <a:gd name="T7" fmla="*/ 6 h 420"/>
                <a:gd name="T8" fmla="*/ 7 w 306"/>
                <a:gd name="T9" fmla="*/ 6 h 420"/>
                <a:gd name="T10" fmla="*/ 7 w 306"/>
                <a:gd name="T11" fmla="*/ 6 h 420"/>
                <a:gd name="T12" fmla="*/ 7 w 306"/>
                <a:gd name="T13" fmla="*/ 6 h 420"/>
                <a:gd name="T14" fmla="*/ 7 w 306"/>
                <a:gd name="T15" fmla="*/ 6 h 420"/>
                <a:gd name="T16" fmla="*/ 7 w 306"/>
                <a:gd name="T17" fmla="*/ 6 h 420"/>
                <a:gd name="T18" fmla="*/ 7 w 306"/>
                <a:gd name="T19" fmla="*/ 6 h 420"/>
                <a:gd name="T20" fmla="*/ 7 w 306"/>
                <a:gd name="T21" fmla="*/ 6 h 420"/>
                <a:gd name="T22" fmla="*/ 7 w 306"/>
                <a:gd name="T23" fmla="*/ 6 h 420"/>
                <a:gd name="T24" fmla="*/ 7 w 306"/>
                <a:gd name="T25" fmla="*/ 6 h 420"/>
                <a:gd name="T26" fmla="*/ 7 w 306"/>
                <a:gd name="T27" fmla="*/ 6 h 420"/>
                <a:gd name="T28" fmla="*/ 7 w 306"/>
                <a:gd name="T29" fmla="*/ 6 h 420"/>
                <a:gd name="T30" fmla="*/ 7 w 306"/>
                <a:gd name="T31" fmla="*/ 6 h 420"/>
                <a:gd name="T32" fmla="*/ 7 w 306"/>
                <a:gd name="T33" fmla="*/ 6 h 420"/>
                <a:gd name="T34" fmla="*/ 7 w 306"/>
                <a:gd name="T35" fmla="*/ 6 h 420"/>
                <a:gd name="T36" fmla="*/ 7 w 306"/>
                <a:gd name="T37" fmla="*/ 6 h 420"/>
                <a:gd name="T38" fmla="*/ 7 w 306"/>
                <a:gd name="T39" fmla="*/ 6 h 420"/>
                <a:gd name="T40" fmla="*/ 7 w 306"/>
                <a:gd name="T41" fmla="*/ 6 h 420"/>
                <a:gd name="T42" fmla="*/ 7 w 306"/>
                <a:gd name="T43" fmla="*/ 6 h 420"/>
                <a:gd name="T44" fmla="*/ 7 w 306"/>
                <a:gd name="T45" fmla="*/ 6 h 420"/>
                <a:gd name="T46" fmla="*/ 7 w 306"/>
                <a:gd name="T47" fmla="*/ 6 h 420"/>
                <a:gd name="T48" fmla="*/ 7 w 306"/>
                <a:gd name="T49" fmla="*/ 6 h 420"/>
                <a:gd name="T50" fmla="*/ 7 w 306"/>
                <a:gd name="T51" fmla="*/ 6 h 420"/>
                <a:gd name="T52" fmla="*/ 7 w 306"/>
                <a:gd name="T53" fmla="*/ 6 h 420"/>
                <a:gd name="T54" fmla="*/ 7 w 306"/>
                <a:gd name="T55" fmla="*/ 6 h 420"/>
                <a:gd name="T56" fmla="*/ 7 w 306"/>
                <a:gd name="T57" fmla="*/ 6 h 420"/>
                <a:gd name="T58" fmla="*/ 7 w 306"/>
                <a:gd name="T59" fmla="*/ 6 h 420"/>
                <a:gd name="T60" fmla="*/ 7 w 306"/>
                <a:gd name="T61" fmla="*/ 6 h 420"/>
                <a:gd name="T62" fmla="*/ 7 w 306"/>
                <a:gd name="T63" fmla="*/ 6 h 420"/>
                <a:gd name="T64" fmla="*/ 7 w 306"/>
                <a:gd name="T65" fmla="*/ 6 h 420"/>
                <a:gd name="T66" fmla="*/ 7 w 306"/>
                <a:gd name="T67" fmla="*/ 6 h 420"/>
                <a:gd name="T68" fmla="*/ 7 w 306"/>
                <a:gd name="T69" fmla="*/ 6 h 420"/>
                <a:gd name="T70" fmla="*/ 7 w 306"/>
                <a:gd name="T71" fmla="*/ 6 h 420"/>
                <a:gd name="T72" fmla="*/ 7 w 306"/>
                <a:gd name="T73" fmla="*/ 6 h 420"/>
                <a:gd name="T74" fmla="*/ 7 w 306"/>
                <a:gd name="T75" fmla="*/ 6 h 420"/>
                <a:gd name="T76" fmla="*/ 7 w 306"/>
                <a:gd name="T77" fmla="*/ 6 h 420"/>
                <a:gd name="T78" fmla="*/ 7 w 306"/>
                <a:gd name="T79" fmla="*/ 6 h 420"/>
                <a:gd name="T80" fmla="*/ 7 w 306"/>
                <a:gd name="T81" fmla="*/ 6 h 420"/>
                <a:gd name="T82" fmla="*/ 7 w 306"/>
                <a:gd name="T83" fmla="*/ 6 h 420"/>
                <a:gd name="T84" fmla="*/ 7 w 306"/>
                <a:gd name="T85" fmla="*/ 6 h 420"/>
                <a:gd name="T86" fmla="*/ 7 w 306"/>
                <a:gd name="T87" fmla="*/ 6 h 420"/>
                <a:gd name="T88" fmla="*/ 7 w 306"/>
                <a:gd name="T89" fmla="*/ 6 h 420"/>
                <a:gd name="T90" fmla="*/ 4 w 306"/>
                <a:gd name="T91" fmla="*/ 6 h 420"/>
                <a:gd name="T92" fmla="*/ 7 w 306"/>
                <a:gd name="T93" fmla="*/ 6 h 420"/>
                <a:gd name="T94" fmla="*/ 7 w 306"/>
                <a:gd name="T95" fmla="*/ 6 h 420"/>
                <a:gd name="T96" fmla="*/ 7 w 306"/>
                <a:gd name="T97" fmla="*/ 6 h 420"/>
                <a:gd name="T98" fmla="*/ 7 w 306"/>
                <a:gd name="T99" fmla="*/ 6 h 420"/>
                <a:gd name="T100" fmla="*/ 7 w 306"/>
                <a:gd name="T101" fmla="*/ 6 h 420"/>
                <a:gd name="T102" fmla="*/ 7 w 306"/>
                <a:gd name="T103" fmla="*/ 6 h 420"/>
                <a:gd name="T104" fmla="*/ 7 w 306"/>
                <a:gd name="T105" fmla="*/ 6 h 420"/>
                <a:gd name="T106" fmla="*/ 0 w 306"/>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6"/>
                <a:gd name="T163" fmla="*/ 0 h 420"/>
                <a:gd name="T164" fmla="*/ 306 w 306"/>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solidFill>
              <a:srgbClr val="BADEDA"/>
            </a:solidFill>
            <a:ln w="6350" cmpd="sng">
              <a:solidFill>
                <a:srgbClr val="50A69C"/>
              </a:solidFill>
              <a:round/>
              <a:headEnd/>
              <a:tailEnd/>
            </a:ln>
          </p:spPr>
          <p:txBody>
            <a:bodyPr/>
            <a:lstStyle/>
            <a:p>
              <a:endParaRPr lang="en-US"/>
            </a:p>
          </p:txBody>
        </p:sp>
        <p:sp>
          <p:nvSpPr>
            <p:cNvPr id="146492" name="Freeform 23"/>
            <p:cNvSpPr>
              <a:spLocks/>
            </p:cNvSpPr>
            <p:nvPr/>
          </p:nvSpPr>
          <p:spPr bwMode="grayWhite">
            <a:xfrm>
              <a:off x="3373" y="1292"/>
              <a:ext cx="447" cy="218"/>
            </a:xfrm>
            <a:custGeom>
              <a:avLst/>
              <a:gdLst>
                <a:gd name="T0" fmla="*/ 7 w 480"/>
                <a:gd name="T1" fmla="*/ 6 h 236"/>
                <a:gd name="T2" fmla="*/ 7 w 480"/>
                <a:gd name="T3" fmla="*/ 6 h 236"/>
                <a:gd name="T4" fmla="*/ 7 w 480"/>
                <a:gd name="T5" fmla="*/ 6 h 236"/>
                <a:gd name="T6" fmla="*/ 7 w 480"/>
                <a:gd name="T7" fmla="*/ 4 h 236"/>
                <a:gd name="T8" fmla="*/ 7 w 480"/>
                <a:gd name="T9" fmla="*/ 4 h 236"/>
                <a:gd name="T10" fmla="*/ 7 w 480"/>
                <a:gd name="T11" fmla="*/ 6 h 236"/>
                <a:gd name="T12" fmla="*/ 7 w 480"/>
                <a:gd name="T13" fmla="*/ 6 h 236"/>
                <a:gd name="T14" fmla="*/ 7 w 480"/>
                <a:gd name="T15" fmla="*/ 6 h 236"/>
                <a:gd name="T16" fmla="*/ 7 w 480"/>
                <a:gd name="T17" fmla="*/ 6 h 236"/>
                <a:gd name="T18" fmla="*/ 7 w 480"/>
                <a:gd name="T19" fmla="*/ 6 h 236"/>
                <a:gd name="T20" fmla="*/ 7 w 480"/>
                <a:gd name="T21" fmla="*/ 6 h 236"/>
                <a:gd name="T22" fmla="*/ 7 w 480"/>
                <a:gd name="T23" fmla="*/ 6 h 236"/>
                <a:gd name="T24" fmla="*/ 7 w 480"/>
                <a:gd name="T25" fmla="*/ 6 h 236"/>
                <a:gd name="T26" fmla="*/ 7 w 480"/>
                <a:gd name="T27" fmla="*/ 6 h 236"/>
                <a:gd name="T28" fmla="*/ 7 w 480"/>
                <a:gd name="T29" fmla="*/ 6 h 236"/>
                <a:gd name="T30" fmla="*/ 7 w 480"/>
                <a:gd name="T31" fmla="*/ 6 h 236"/>
                <a:gd name="T32" fmla="*/ 7 w 480"/>
                <a:gd name="T33" fmla="*/ 6 h 236"/>
                <a:gd name="T34" fmla="*/ 7 w 480"/>
                <a:gd name="T35" fmla="*/ 6 h 236"/>
                <a:gd name="T36" fmla="*/ 7 w 480"/>
                <a:gd name="T37" fmla="*/ 6 h 236"/>
                <a:gd name="T38" fmla="*/ 7 w 480"/>
                <a:gd name="T39" fmla="*/ 6 h 236"/>
                <a:gd name="T40" fmla="*/ 7 w 480"/>
                <a:gd name="T41" fmla="*/ 6 h 236"/>
                <a:gd name="T42" fmla="*/ 7 w 480"/>
                <a:gd name="T43" fmla="*/ 6 h 236"/>
                <a:gd name="T44" fmla="*/ 7 w 480"/>
                <a:gd name="T45" fmla="*/ 6 h 236"/>
                <a:gd name="T46" fmla="*/ 7 w 480"/>
                <a:gd name="T47" fmla="*/ 6 h 236"/>
                <a:gd name="T48" fmla="*/ 7 w 480"/>
                <a:gd name="T49" fmla="*/ 6 h 236"/>
                <a:gd name="T50" fmla="*/ 7 w 480"/>
                <a:gd name="T51" fmla="*/ 6 h 236"/>
                <a:gd name="T52" fmla="*/ 7 w 480"/>
                <a:gd name="T53" fmla="*/ 6 h 236"/>
                <a:gd name="T54" fmla="*/ 7 w 480"/>
                <a:gd name="T55" fmla="*/ 6 h 236"/>
                <a:gd name="T56" fmla="*/ 7 w 480"/>
                <a:gd name="T57" fmla="*/ 6 h 236"/>
                <a:gd name="T58" fmla="*/ 7 w 480"/>
                <a:gd name="T59" fmla="*/ 6 h 236"/>
                <a:gd name="T60" fmla="*/ 7 w 480"/>
                <a:gd name="T61" fmla="*/ 6 h 236"/>
                <a:gd name="T62" fmla="*/ 7 w 480"/>
                <a:gd name="T63" fmla="*/ 6 h 236"/>
                <a:gd name="T64" fmla="*/ 7 w 480"/>
                <a:gd name="T65" fmla="*/ 6 h 236"/>
                <a:gd name="T66" fmla="*/ 7 w 480"/>
                <a:gd name="T67" fmla="*/ 6 h 236"/>
                <a:gd name="T68" fmla="*/ 7 w 480"/>
                <a:gd name="T69" fmla="*/ 6 h 236"/>
                <a:gd name="T70" fmla="*/ 7 w 480"/>
                <a:gd name="T71" fmla="*/ 6 h 236"/>
                <a:gd name="T72" fmla="*/ 7 w 480"/>
                <a:gd name="T73" fmla="*/ 6 h 236"/>
                <a:gd name="T74" fmla="*/ 7 w 480"/>
                <a:gd name="T75" fmla="*/ 6 h 236"/>
                <a:gd name="T76" fmla="*/ 7 w 480"/>
                <a:gd name="T77" fmla="*/ 6 h 236"/>
                <a:gd name="T78" fmla="*/ 7 w 480"/>
                <a:gd name="T79" fmla="*/ 6 h 236"/>
                <a:gd name="T80" fmla="*/ 7 w 480"/>
                <a:gd name="T81" fmla="*/ 6 h 236"/>
                <a:gd name="T82" fmla="*/ 7 w 480"/>
                <a:gd name="T83" fmla="*/ 6 h 236"/>
                <a:gd name="T84" fmla="*/ 7 w 480"/>
                <a:gd name="T85" fmla="*/ 6 h 236"/>
                <a:gd name="T86" fmla="*/ 0 w 480"/>
                <a:gd name="T87" fmla="*/ 6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0"/>
                <a:gd name="T133" fmla="*/ 0 h 236"/>
                <a:gd name="T134" fmla="*/ 480 w 480"/>
                <a:gd name="T135" fmla="*/ 236 h 2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solidFill>
              <a:srgbClr val="BADEDA"/>
            </a:solidFill>
            <a:ln w="6350" cmpd="sng">
              <a:solidFill>
                <a:srgbClr val="50A69C"/>
              </a:solidFill>
              <a:round/>
              <a:headEnd/>
              <a:tailEnd/>
            </a:ln>
          </p:spPr>
          <p:txBody>
            <a:bodyPr/>
            <a:lstStyle/>
            <a:p>
              <a:endParaRPr lang="en-US"/>
            </a:p>
          </p:txBody>
        </p:sp>
        <p:sp>
          <p:nvSpPr>
            <p:cNvPr id="146493" name="Freeform 24"/>
            <p:cNvSpPr>
              <a:spLocks/>
            </p:cNvSpPr>
            <p:nvPr/>
          </p:nvSpPr>
          <p:spPr bwMode="grayWhite">
            <a:xfrm>
              <a:off x="3640" y="1424"/>
              <a:ext cx="285" cy="389"/>
            </a:xfrm>
            <a:custGeom>
              <a:avLst/>
              <a:gdLst>
                <a:gd name="T0" fmla="*/ 7 w 306"/>
                <a:gd name="T1" fmla="*/ 6 h 420"/>
                <a:gd name="T2" fmla="*/ 7 w 306"/>
                <a:gd name="T3" fmla="*/ 6 h 420"/>
                <a:gd name="T4" fmla="*/ 7 w 306"/>
                <a:gd name="T5" fmla="*/ 6 h 420"/>
                <a:gd name="T6" fmla="*/ 7 w 306"/>
                <a:gd name="T7" fmla="*/ 6 h 420"/>
                <a:gd name="T8" fmla="*/ 7 w 306"/>
                <a:gd name="T9" fmla="*/ 6 h 420"/>
                <a:gd name="T10" fmla="*/ 7 w 306"/>
                <a:gd name="T11" fmla="*/ 6 h 420"/>
                <a:gd name="T12" fmla="*/ 7 w 306"/>
                <a:gd name="T13" fmla="*/ 6 h 420"/>
                <a:gd name="T14" fmla="*/ 7 w 306"/>
                <a:gd name="T15" fmla="*/ 6 h 420"/>
                <a:gd name="T16" fmla="*/ 7 w 306"/>
                <a:gd name="T17" fmla="*/ 6 h 420"/>
                <a:gd name="T18" fmla="*/ 7 w 306"/>
                <a:gd name="T19" fmla="*/ 6 h 420"/>
                <a:gd name="T20" fmla="*/ 7 w 306"/>
                <a:gd name="T21" fmla="*/ 6 h 420"/>
                <a:gd name="T22" fmla="*/ 7 w 306"/>
                <a:gd name="T23" fmla="*/ 6 h 420"/>
                <a:gd name="T24" fmla="*/ 7 w 306"/>
                <a:gd name="T25" fmla="*/ 6 h 420"/>
                <a:gd name="T26" fmla="*/ 7 w 306"/>
                <a:gd name="T27" fmla="*/ 6 h 420"/>
                <a:gd name="T28" fmla="*/ 7 w 306"/>
                <a:gd name="T29" fmla="*/ 6 h 420"/>
                <a:gd name="T30" fmla="*/ 7 w 306"/>
                <a:gd name="T31" fmla="*/ 6 h 420"/>
                <a:gd name="T32" fmla="*/ 7 w 306"/>
                <a:gd name="T33" fmla="*/ 6 h 420"/>
                <a:gd name="T34" fmla="*/ 7 w 306"/>
                <a:gd name="T35" fmla="*/ 6 h 420"/>
                <a:gd name="T36" fmla="*/ 7 w 306"/>
                <a:gd name="T37" fmla="*/ 6 h 420"/>
                <a:gd name="T38" fmla="*/ 7 w 306"/>
                <a:gd name="T39" fmla="*/ 6 h 420"/>
                <a:gd name="T40" fmla="*/ 7 w 306"/>
                <a:gd name="T41" fmla="*/ 6 h 420"/>
                <a:gd name="T42" fmla="*/ 7 w 306"/>
                <a:gd name="T43" fmla="*/ 6 h 420"/>
                <a:gd name="T44" fmla="*/ 7 w 306"/>
                <a:gd name="T45" fmla="*/ 6 h 420"/>
                <a:gd name="T46" fmla="*/ 7 w 306"/>
                <a:gd name="T47" fmla="*/ 6 h 420"/>
                <a:gd name="T48" fmla="*/ 7 w 306"/>
                <a:gd name="T49" fmla="*/ 6 h 420"/>
                <a:gd name="T50" fmla="*/ 7 w 306"/>
                <a:gd name="T51" fmla="*/ 6 h 420"/>
                <a:gd name="T52" fmla="*/ 7 w 306"/>
                <a:gd name="T53" fmla="*/ 6 h 420"/>
                <a:gd name="T54" fmla="*/ 7 w 306"/>
                <a:gd name="T55" fmla="*/ 6 h 420"/>
                <a:gd name="T56" fmla="*/ 7 w 306"/>
                <a:gd name="T57" fmla="*/ 6 h 420"/>
                <a:gd name="T58" fmla="*/ 7 w 306"/>
                <a:gd name="T59" fmla="*/ 6 h 420"/>
                <a:gd name="T60" fmla="*/ 7 w 306"/>
                <a:gd name="T61" fmla="*/ 6 h 420"/>
                <a:gd name="T62" fmla="*/ 7 w 306"/>
                <a:gd name="T63" fmla="*/ 6 h 420"/>
                <a:gd name="T64" fmla="*/ 7 w 306"/>
                <a:gd name="T65" fmla="*/ 6 h 420"/>
                <a:gd name="T66" fmla="*/ 7 w 306"/>
                <a:gd name="T67" fmla="*/ 6 h 420"/>
                <a:gd name="T68" fmla="*/ 7 w 306"/>
                <a:gd name="T69" fmla="*/ 6 h 420"/>
                <a:gd name="T70" fmla="*/ 7 w 306"/>
                <a:gd name="T71" fmla="*/ 6 h 420"/>
                <a:gd name="T72" fmla="*/ 7 w 306"/>
                <a:gd name="T73" fmla="*/ 6 h 420"/>
                <a:gd name="T74" fmla="*/ 7 w 306"/>
                <a:gd name="T75" fmla="*/ 6 h 420"/>
                <a:gd name="T76" fmla="*/ 7 w 306"/>
                <a:gd name="T77" fmla="*/ 6 h 420"/>
                <a:gd name="T78" fmla="*/ 7 w 306"/>
                <a:gd name="T79" fmla="*/ 6 h 420"/>
                <a:gd name="T80" fmla="*/ 7 w 306"/>
                <a:gd name="T81" fmla="*/ 6 h 420"/>
                <a:gd name="T82" fmla="*/ 7 w 306"/>
                <a:gd name="T83" fmla="*/ 6 h 420"/>
                <a:gd name="T84" fmla="*/ 7 w 306"/>
                <a:gd name="T85" fmla="*/ 6 h 420"/>
                <a:gd name="T86" fmla="*/ 7 w 306"/>
                <a:gd name="T87" fmla="*/ 6 h 420"/>
                <a:gd name="T88" fmla="*/ 7 w 306"/>
                <a:gd name="T89" fmla="*/ 6 h 420"/>
                <a:gd name="T90" fmla="*/ 4 w 306"/>
                <a:gd name="T91" fmla="*/ 6 h 420"/>
                <a:gd name="T92" fmla="*/ 7 w 306"/>
                <a:gd name="T93" fmla="*/ 6 h 420"/>
                <a:gd name="T94" fmla="*/ 7 w 306"/>
                <a:gd name="T95" fmla="*/ 6 h 420"/>
                <a:gd name="T96" fmla="*/ 7 w 306"/>
                <a:gd name="T97" fmla="*/ 6 h 420"/>
                <a:gd name="T98" fmla="*/ 7 w 306"/>
                <a:gd name="T99" fmla="*/ 6 h 420"/>
                <a:gd name="T100" fmla="*/ 7 w 306"/>
                <a:gd name="T101" fmla="*/ 6 h 420"/>
                <a:gd name="T102" fmla="*/ 7 w 306"/>
                <a:gd name="T103" fmla="*/ 6 h 420"/>
                <a:gd name="T104" fmla="*/ 7 w 306"/>
                <a:gd name="T105" fmla="*/ 6 h 420"/>
                <a:gd name="T106" fmla="*/ 0 w 306"/>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6"/>
                <a:gd name="T163" fmla="*/ 0 h 420"/>
                <a:gd name="T164" fmla="*/ 306 w 306"/>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4" name="Freeform 25"/>
            <p:cNvSpPr>
              <a:spLocks/>
            </p:cNvSpPr>
            <p:nvPr/>
          </p:nvSpPr>
          <p:spPr bwMode="grayWhite">
            <a:xfrm>
              <a:off x="3373" y="1292"/>
              <a:ext cx="447" cy="218"/>
            </a:xfrm>
            <a:custGeom>
              <a:avLst/>
              <a:gdLst>
                <a:gd name="T0" fmla="*/ 7 w 480"/>
                <a:gd name="T1" fmla="*/ 6 h 236"/>
                <a:gd name="T2" fmla="*/ 7 w 480"/>
                <a:gd name="T3" fmla="*/ 6 h 236"/>
                <a:gd name="T4" fmla="*/ 7 w 480"/>
                <a:gd name="T5" fmla="*/ 6 h 236"/>
                <a:gd name="T6" fmla="*/ 7 w 480"/>
                <a:gd name="T7" fmla="*/ 4 h 236"/>
                <a:gd name="T8" fmla="*/ 7 w 480"/>
                <a:gd name="T9" fmla="*/ 4 h 236"/>
                <a:gd name="T10" fmla="*/ 7 w 480"/>
                <a:gd name="T11" fmla="*/ 6 h 236"/>
                <a:gd name="T12" fmla="*/ 7 w 480"/>
                <a:gd name="T13" fmla="*/ 6 h 236"/>
                <a:gd name="T14" fmla="*/ 7 w 480"/>
                <a:gd name="T15" fmla="*/ 6 h 236"/>
                <a:gd name="T16" fmla="*/ 7 w 480"/>
                <a:gd name="T17" fmla="*/ 6 h 236"/>
                <a:gd name="T18" fmla="*/ 7 w 480"/>
                <a:gd name="T19" fmla="*/ 6 h 236"/>
                <a:gd name="T20" fmla="*/ 7 w 480"/>
                <a:gd name="T21" fmla="*/ 6 h 236"/>
                <a:gd name="T22" fmla="*/ 7 w 480"/>
                <a:gd name="T23" fmla="*/ 6 h 236"/>
                <a:gd name="T24" fmla="*/ 7 w 480"/>
                <a:gd name="T25" fmla="*/ 6 h 236"/>
                <a:gd name="T26" fmla="*/ 7 w 480"/>
                <a:gd name="T27" fmla="*/ 6 h 236"/>
                <a:gd name="T28" fmla="*/ 7 w 480"/>
                <a:gd name="T29" fmla="*/ 6 h 236"/>
                <a:gd name="T30" fmla="*/ 7 w 480"/>
                <a:gd name="T31" fmla="*/ 6 h 236"/>
                <a:gd name="T32" fmla="*/ 7 w 480"/>
                <a:gd name="T33" fmla="*/ 6 h 236"/>
                <a:gd name="T34" fmla="*/ 7 w 480"/>
                <a:gd name="T35" fmla="*/ 6 h 236"/>
                <a:gd name="T36" fmla="*/ 7 w 480"/>
                <a:gd name="T37" fmla="*/ 6 h 236"/>
                <a:gd name="T38" fmla="*/ 7 w 480"/>
                <a:gd name="T39" fmla="*/ 6 h 236"/>
                <a:gd name="T40" fmla="*/ 7 w 480"/>
                <a:gd name="T41" fmla="*/ 6 h 236"/>
                <a:gd name="T42" fmla="*/ 7 w 480"/>
                <a:gd name="T43" fmla="*/ 6 h 236"/>
                <a:gd name="T44" fmla="*/ 7 w 480"/>
                <a:gd name="T45" fmla="*/ 6 h 236"/>
                <a:gd name="T46" fmla="*/ 7 w 480"/>
                <a:gd name="T47" fmla="*/ 6 h 236"/>
                <a:gd name="T48" fmla="*/ 7 w 480"/>
                <a:gd name="T49" fmla="*/ 6 h 236"/>
                <a:gd name="T50" fmla="*/ 7 w 480"/>
                <a:gd name="T51" fmla="*/ 6 h 236"/>
                <a:gd name="T52" fmla="*/ 7 w 480"/>
                <a:gd name="T53" fmla="*/ 6 h 236"/>
                <a:gd name="T54" fmla="*/ 7 w 480"/>
                <a:gd name="T55" fmla="*/ 6 h 236"/>
                <a:gd name="T56" fmla="*/ 7 w 480"/>
                <a:gd name="T57" fmla="*/ 6 h 236"/>
                <a:gd name="T58" fmla="*/ 7 w 480"/>
                <a:gd name="T59" fmla="*/ 6 h 236"/>
                <a:gd name="T60" fmla="*/ 7 w 480"/>
                <a:gd name="T61" fmla="*/ 6 h 236"/>
                <a:gd name="T62" fmla="*/ 7 w 480"/>
                <a:gd name="T63" fmla="*/ 6 h 236"/>
                <a:gd name="T64" fmla="*/ 7 w 480"/>
                <a:gd name="T65" fmla="*/ 6 h 236"/>
                <a:gd name="T66" fmla="*/ 7 w 480"/>
                <a:gd name="T67" fmla="*/ 6 h 236"/>
                <a:gd name="T68" fmla="*/ 7 w 480"/>
                <a:gd name="T69" fmla="*/ 6 h 236"/>
                <a:gd name="T70" fmla="*/ 7 w 480"/>
                <a:gd name="T71" fmla="*/ 6 h 236"/>
                <a:gd name="T72" fmla="*/ 7 w 480"/>
                <a:gd name="T73" fmla="*/ 6 h 236"/>
                <a:gd name="T74" fmla="*/ 7 w 480"/>
                <a:gd name="T75" fmla="*/ 6 h 236"/>
                <a:gd name="T76" fmla="*/ 7 w 480"/>
                <a:gd name="T77" fmla="*/ 6 h 236"/>
                <a:gd name="T78" fmla="*/ 7 w 480"/>
                <a:gd name="T79" fmla="*/ 6 h 236"/>
                <a:gd name="T80" fmla="*/ 7 w 480"/>
                <a:gd name="T81" fmla="*/ 6 h 236"/>
                <a:gd name="T82" fmla="*/ 7 w 480"/>
                <a:gd name="T83" fmla="*/ 6 h 236"/>
                <a:gd name="T84" fmla="*/ 7 w 480"/>
                <a:gd name="T85" fmla="*/ 6 h 236"/>
                <a:gd name="T86" fmla="*/ 0 w 480"/>
                <a:gd name="T87" fmla="*/ 6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0"/>
                <a:gd name="T133" fmla="*/ 0 h 236"/>
                <a:gd name="T134" fmla="*/ 480 w 480"/>
                <a:gd name="T135" fmla="*/ 236 h 2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5" name="Freeform 26"/>
            <p:cNvSpPr>
              <a:spLocks/>
            </p:cNvSpPr>
            <p:nvPr/>
          </p:nvSpPr>
          <p:spPr bwMode="grayWhite">
            <a:xfrm>
              <a:off x="3640" y="1424"/>
              <a:ext cx="285" cy="389"/>
            </a:xfrm>
            <a:custGeom>
              <a:avLst/>
              <a:gdLst>
                <a:gd name="T0" fmla="*/ 7 w 306"/>
                <a:gd name="T1" fmla="*/ 6 h 420"/>
                <a:gd name="T2" fmla="*/ 7 w 306"/>
                <a:gd name="T3" fmla="*/ 6 h 420"/>
                <a:gd name="T4" fmla="*/ 7 w 306"/>
                <a:gd name="T5" fmla="*/ 6 h 420"/>
                <a:gd name="T6" fmla="*/ 7 w 306"/>
                <a:gd name="T7" fmla="*/ 6 h 420"/>
                <a:gd name="T8" fmla="*/ 7 w 306"/>
                <a:gd name="T9" fmla="*/ 6 h 420"/>
                <a:gd name="T10" fmla="*/ 7 w 306"/>
                <a:gd name="T11" fmla="*/ 6 h 420"/>
                <a:gd name="T12" fmla="*/ 7 w 306"/>
                <a:gd name="T13" fmla="*/ 6 h 420"/>
                <a:gd name="T14" fmla="*/ 7 w 306"/>
                <a:gd name="T15" fmla="*/ 6 h 420"/>
                <a:gd name="T16" fmla="*/ 7 w 306"/>
                <a:gd name="T17" fmla="*/ 6 h 420"/>
                <a:gd name="T18" fmla="*/ 7 w 306"/>
                <a:gd name="T19" fmla="*/ 6 h 420"/>
                <a:gd name="T20" fmla="*/ 7 w 306"/>
                <a:gd name="T21" fmla="*/ 6 h 420"/>
                <a:gd name="T22" fmla="*/ 7 w 306"/>
                <a:gd name="T23" fmla="*/ 6 h 420"/>
                <a:gd name="T24" fmla="*/ 7 w 306"/>
                <a:gd name="T25" fmla="*/ 6 h 420"/>
                <a:gd name="T26" fmla="*/ 7 w 306"/>
                <a:gd name="T27" fmla="*/ 6 h 420"/>
                <a:gd name="T28" fmla="*/ 7 w 306"/>
                <a:gd name="T29" fmla="*/ 6 h 420"/>
                <a:gd name="T30" fmla="*/ 7 w 306"/>
                <a:gd name="T31" fmla="*/ 6 h 420"/>
                <a:gd name="T32" fmla="*/ 7 w 306"/>
                <a:gd name="T33" fmla="*/ 6 h 420"/>
                <a:gd name="T34" fmla="*/ 7 w 306"/>
                <a:gd name="T35" fmla="*/ 6 h 420"/>
                <a:gd name="T36" fmla="*/ 7 w 306"/>
                <a:gd name="T37" fmla="*/ 6 h 420"/>
                <a:gd name="T38" fmla="*/ 7 w 306"/>
                <a:gd name="T39" fmla="*/ 6 h 420"/>
                <a:gd name="T40" fmla="*/ 7 w 306"/>
                <a:gd name="T41" fmla="*/ 6 h 420"/>
                <a:gd name="T42" fmla="*/ 7 w 306"/>
                <a:gd name="T43" fmla="*/ 6 h 420"/>
                <a:gd name="T44" fmla="*/ 7 w 306"/>
                <a:gd name="T45" fmla="*/ 6 h 420"/>
                <a:gd name="T46" fmla="*/ 7 w 306"/>
                <a:gd name="T47" fmla="*/ 6 h 420"/>
                <a:gd name="T48" fmla="*/ 7 w 306"/>
                <a:gd name="T49" fmla="*/ 6 h 420"/>
                <a:gd name="T50" fmla="*/ 7 w 306"/>
                <a:gd name="T51" fmla="*/ 6 h 420"/>
                <a:gd name="T52" fmla="*/ 7 w 306"/>
                <a:gd name="T53" fmla="*/ 6 h 420"/>
                <a:gd name="T54" fmla="*/ 7 w 306"/>
                <a:gd name="T55" fmla="*/ 6 h 420"/>
                <a:gd name="T56" fmla="*/ 7 w 306"/>
                <a:gd name="T57" fmla="*/ 6 h 420"/>
                <a:gd name="T58" fmla="*/ 7 w 306"/>
                <a:gd name="T59" fmla="*/ 6 h 420"/>
                <a:gd name="T60" fmla="*/ 7 w 306"/>
                <a:gd name="T61" fmla="*/ 6 h 420"/>
                <a:gd name="T62" fmla="*/ 7 w 306"/>
                <a:gd name="T63" fmla="*/ 6 h 420"/>
                <a:gd name="T64" fmla="*/ 7 w 306"/>
                <a:gd name="T65" fmla="*/ 6 h 420"/>
                <a:gd name="T66" fmla="*/ 7 w 306"/>
                <a:gd name="T67" fmla="*/ 6 h 420"/>
                <a:gd name="T68" fmla="*/ 7 w 306"/>
                <a:gd name="T69" fmla="*/ 6 h 420"/>
                <a:gd name="T70" fmla="*/ 7 w 306"/>
                <a:gd name="T71" fmla="*/ 6 h 420"/>
                <a:gd name="T72" fmla="*/ 7 w 306"/>
                <a:gd name="T73" fmla="*/ 6 h 420"/>
                <a:gd name="T74" fmla="*/ 7 w 306"/>
                <a:gd name="T75" fmla="*/ 6 h 420"/>
                <a:gd name="T76" fmla="*/ 7 w 306"/>
                <a:gd name="T77" fmla="*/ 6 h 420"/>
                <a:gd name="T78" fmla="*/ 7 w 306"/>
                <a:gd name="T79" fmla="*/ 6 h 420"/>
                <a:gd name="T80" fmla="*/ 7 w 306"/>
                <a:gd name="T81" fmla="*/ 6 h 420"/>
                <a:gd name="T82" fmla="*/ 7 w 306"/>
                <a:gd name="T83" fmla="*/ 6 h 420"/>
                <a:gd name="T84" fmla="*/ 7 w 306"/>
                <a:gd name="T85" fmla="*/ 6 h 420"/>
                <a:gd name="T86" fmla="*/ 7 w 306"/>
                <a:gd name="T87" fmla="*/ 6 h 420"/>
                <a:gd name="T88" fmla="*/ 7 w 306"/>
                <a:gd name="T89" fmla="*/ 6 h 420"/>
                <a:gd name="T90" fmla="*/ 4 w 306"/>
                <a:gd name="T91" fmla="*/ 6 h 420"/>
                <a:gd name="T92" fmla="*/ 7 w 306"/>
                <a:gd name="T93" fmla="*/ 6 h 420"/>
                <a:gd name="T94" fmla="*/ 7 w 306"/>
                <a:gd name="T95" fmla="*/ 6 h 420"/>
                <a:gd name="T96" fmla="*/ 7 w 306"/>
                <a:gd name="T97" fmla="*/ 6 h 420"/>
                <a:gd name="T98" fmla="*/ 7 w 306"/>
                <a:gd name="T99" fmla="*/ 6 h 420"/>
                <a:gd name="T100" fmla="*/ 7 w 306"/>
                <a:gd name="T101" fmla="*/ 6 h 420"/>
                <a:gd name="T102" fmla="*/ 7 w 306"/>
                <a:gd name="T103" fmla="*/ 6 h 420"/>
                <a:gd name="T104" fmla="*/ 7 w 306"/>
                <a:gd name="T105" fmla="*/ 6 h 420"/>
                <a:gd name="T106" fmla="*/ 0 w 306"/>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6"/>
                <a:gd name="T163" fmla="*/ 0 h 420"/>
                <a:gd name="T164" fmla="*/ 306 w 306"/>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6" name="Freeform 27"/>
            <p:cNvSpPr>
              <a:spLocks/>
            </p:cNvSpPr>
            <p:nvPr/>
          </p:nvSpPr>
          <p:spPr bwMode="grayWhite">
            <a:xfrm>
              <a:off x="3373" y="1292"/>
              <a:ext cx="447" cy="218"/>
            </a:xfrm>
            <a:custGeom>
              <a:avLst/>
              <a:gdLst>
                <a:gd name="T0" fmla="*/ 7 w 480"/>
                <a:gd name="T1" fmla="*/ 6 h 236"/>
                <a:gd name="T2" fmla="*/ 7 w 480"/>
                <a:gd name="T3" fmla="*/ 6 h 236"/>
                <a:gd name="T4" fmla="*/ 7 w 480"/>
                <a:gd name="T5" fmla="*/ 6 h 236"/>
                <a:gd name="T6" fmla="*/ 7 w 480"/>
                <a:gd name="T7" fmla="*/ 4 h 236"/>
                <a:gd name="T8" fmla="*/ 7 w 480"/>
                <a:gd name="T9" fmla="*/ 4 h 236"/>
                <a:gd name="T10" fmla="*/ 7 w 480"/>
                <a:gd name="T11" fmla="*/ 6 h 236"/>
                <a:gd name="T12" fmla="*/ 7 w 480"/>
                <a:gd name="T13" fmla="*/ 6 h 236"/>
                <a:gd name="T14" fmla="*/ 7 w 480"/>
                <a:gd name="T15" fmla="*/ 6 h 236"/>
                <a:gd name="T16" fmla="*/ 7 w 480"/>
                <a:gd name="T17" fmla="*/ 6 h 236"/>
                <a:gd name="T18" fmla="*/ 7 w 480"/>
                <a:gd name="T19" fmla="*/ 6 h 236"/>
                <a:gd name="T20" fmla="*/ 7 w 480"/>
                <a:gd name="T21" fmla="*/ 6 h 236"/>
                <a:gd name="T22" fmla="*/ 7 w 480"/>
                <a:gd name="T23" fmla="*/ 6 h 236"/>
                <a:gd name="T24" fmla="*/ 7 w 480"/>
                <a:gd name="T25" fmla="*/ 6 h 236"/>
                <a:gd name="T26" fmla="*/ 7 w 480"/>
                <a:gd name="T27" fmla="*/ 6 h 236"/>
                <a:gd name="T28" fmla="*/ 7 w 480"/>
                <a:gd name="T29" fmla="*/ 6 h 236"/>
                <a:gd name="T30" fmla="*/ 7 w 480"/>
                <a:gd name="T31" fmla="*/ 6 h 236"/>
                <a:gd name="T32" fmla="*/ 7 w 480"/>
                <a:gd name="T33" fmla="*/ 6 h 236"/>
                <a:gd name="T34" fmla="*/ 7 w 480"/>
                <a:gd name="T35" fmla="*/ 6 h 236"/>
                <a:gd name="T36" fmla="*/ 7 w 480"/>
                <a:gd name="T37" fmla="*/ 6 h 236"/>
                <a:gd name="T38" fmla="*/ 7 w 480"/>
                <a:gd name="T39" fmla="*/ 6 h 236"/>
                <a:gd name="T40" fmla="*/ 7 w 480"/>
                <a:gd name="T41" fmla="*/ 6 h 236"/>
                <a:gd name="T42" fmla="*/ 7 w 480"/>
                <a:gd name="T43" fmla="*/ 6 h 236"/>
                <a:gd name="T44" fmla="*/ 7 w 480"/>
                <a:gd name="T45" fmla="*/ 6 h 236"/>
                <a:gd name="T46" fmla="*/ 7 w 480"/>
                <a:gd name="T47" fmla="*/ 6 h 236"/>
                <a:gd name="T48" fmla="*/ 7 w 480"/>
                <a:gd name="T49" fmla="*/ 6 h 236"/>
                <a:gd name="T50" fmla="*/ 7 w 480"/>
                <a:gd name="T51" fmla="*/ 6 h 236"/>
                <a:gd name="T52" fmla="*/ 7 w 480"/>
                <a:gd name="T53" fmla="*/ 6 h 236"/>
                <a:gd name="T54" fmla="*/ 7 w 480"/>
                <a:gd name="T55" fmla="*/ 6 h 236"/>
                <a:gd name="T56" fmla="*/ 7 w 480"/>
                <a:gd name="T57" fmla="*/ 6 h 236"/>
                <a:gd name="T58" fmla="*/ 7 w 480"/>
                <a:gd name="T59" fmla="*/ 6 h 236"/>
                <a:gd name="T60" fmla="*/ 7 w 480"/>
                <a:gd name="T61" fmla="*/ 6 h 236"/>
                <a:gd name="T62" fmla="*/ 7 w 480"/>
                <a:gd name="T63" fmla="*/ 6 h 236"/>
                <a:gd name="T64" fmla="*/ 7 w 480"/>
                <a:gd name="T65" fmla="*/ 6 h 236"/>
                <a:gd name="T66" fmla="*/ 7 w 480"/>
                <a:gd name="T67" fmla="*/ 6 h 236"/>
                <a:gd name="T68" fmla="*/ 7 w 480"/>
                <a:gd name="T69" fmla="*/ 6 h 236"/>
                <a:gd name="T70" fmla="*/ 7 w 480"/>
                <a:gd name="T71" fmla="*/ 6 h 236"/>
                <a:gd name="T72" fmla="*/ 7 w 480"/>
                <a:gd name="T73" fmla="*/ 6 h 236"/>
                <a:gd name="T74" fmla="*/ 7 w 480"/>
                <a:gd name="T75" fmla="*/ 6 h 236"/>
                <a:gd name="T76" fmla="*/ 7 w 480"/>
                <a:gd name="T77" fmla="*/ 6 h 236"/>
                <a:gd name="T78" fmla="*/ 7 w 480"/>
                <a:gd name="T79" fmla="*/ 6 h 236"/>
                <a:gd name="T80" fmla="*/ 7 w 480"/>
                <a:gd name="T81" fmla="*/ 6 h 236"/>
                <a:gd name="T82" fmla="*/ 7 w 480"/>
                <a:gd name="T83" fmla="*/ 6 h 236"/>
                <a:gd name="T84" fmla="*/ 7 w 480"/>
                <a:gd name="T85" fmla="*/ 6 h 236"/>
                <a:gd name="T86" fmla="*/ 0 w 480"/>
                <a:gd name="T87" fmla="*/ 6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0"/>
                <a:gd name="T133" fmla="*/ 0 h 236"/>
                <a:gd name="T134" fmla="*/ 480 w 480"/>
                <a:gd name="T135" fmla="*/ 236 h 2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97" name="Freeform 28"/>
            <p:cNvSpPr>
              <a:spLocks/>
            </p:cNvSpPr>
            <p:nvPr/>
          </p:nvSpPr>
          <p:spPr bwMode="grayWhite">
            <a:xfrm>
              <a:off x="3591" y="1797"/>
              <a:ext cx="223" cy="389"/>
            </a:xfrm>
            <a:custGeom>
              <a:avLst/>
              <a:gdLst>
                <a:gd name="T0" fmla="*/ 7 w 240"/>
                <a:gd name="T1" fmla="*/ 6 h 420"/>
                <a:gd name="T2" fmla="*/ 7 w 240"/>
                <a:gd name="T3" fmla="*/ 6 h 420"/>
                <a:gd name="T4" fmla="*/ 7 w 240"/>
                <a:gd name="T5" fmla="*/ 6 h 420"/>
                <a:gd name="T6" fmla="*/ 7 w 240"/>
                <a:gd name="T7" fmla="*/ 6 h 420"/>
                <a:gd name="T8" fmla="*/ 7 w 240"/>
                <a:gd name="T9" fmla="*/ 6 h 420"/>
                <a:gd name="T10" fmla="*/ 7 w 240"/>
                <a:gd name="T11" fmla="*/ 6 h 420"/>
                <a:gd name="T12" fmla="*/ 7 w 240"/>
                <a:gd name="T13" fmla="*/ 6 h 420"/>
                <a:gd name="T14" fmla="*/ 7 w 240"/>
                <a:gd name="T15" fmla="*/ 6 h 420"/>
                <a:gd name="T16" fmla="*/ 7 w 240"/>
                <a:gd name="T17" fmla="*/ 6 h 420"/>
                <a:gd name="T18" fmla="*/ 7 w 240"/>
                <a:gd name="T19" fmla="*/ 6 h 420"/>
                <a:gd name="T20" fmla="*/ 6 w 240"/>
                <a:gd name="T21" fmla="*/ 6 h 420"/>
                <a:gd name="T22" fmla="*/ 6 w 240"/>
                <a:gd name="T23" fmla="*/ 6 h 420"/>
                <a:gd name="T24" fmla="*/ 0 w 240"/>
                <a:gd name="T25" fmla="*/ 6 h 420"/>
                <a:gd name="T26" fmla="*/ 0 w 240"/>
                <a:gd name="T27" fmla="*/ 6 h 420"/>
                <a:gd name="T28" fmla="*/ 2 w 240"/>
                <a:gd name="T29" fmla="*/ 6 h 420"/>
                <a:gd name="T30" fmla="*/ 2 w 240"/>
                <a:gd name="T31" fmla="*/ 6 h 420"/>
                <a:gd name="T32" fmla="*/ 7 w 240"/>
                <a:gd name="T33" fmla="*/ 6 h 420"/>
                <a:gd name="T34" fmla="*/ 7 w 240"/>
                <a:gd name="T35" fmla="*/ 6 h 420"/>
                <a:gd name="T36" fmla="*/ 7 w 240"/>
                <a:gd name="T37" fmla="*/ 6 h 420"/>
                <a:gd name="T38" fmla="*/ 7 w 240"/>
                <a:gd name="T39" fmla="*/ 6 h 420"/>
                <a:gd name="T40" fmla="*/ 7 w 240"/>
                <a:gd name="T41" fmla="*/ 6 h 420"/>
                <a:gd name="T42" fmla="*/ 7 w 240"/>
                <a:gd name="T43" fmla="*/ 6 h 420"/>
                <a:gd name="T44" fmla="*/ 7 w 240"/>
                <a:gd name="T45" fmla="*/ 6 h 420"/>
                <a:gd name="T46" fmla="*/ 7 w 240"/>
                <a:gd name="T47" fmla="*/ 6 h 420"/>
                <a:gd name="T48" fmla="*/ 7 w 240"/>
                <a:gd name="T49" fmla="*/ 6 h 420"/>
                <a:gd name="T50" fmla="*/ 7 w 240"/>
                <a:gd name="T51" fmla="*/ 6 h 420"/>
                <a:gd name="T52" fmla="*/ 7 w 240"/>
                <a:gd name="T53" fmla="*/ 6 h 420"/>
                <a:gd name="T54" fmla="*/ 7 w 240"/>
                <a:gd name="T55" fmla="*/ 6 h 420"/>
                <a:gd name="T56" fmla="*/ 7 w 240"/>
                <a:gd name="T57" fmla="*/ 6 h 420"/>
                <a:gd name="T58" fmla="*/ 7 w 240"/>
                <a:gd name="T59" fmla="*/ 6 h 420"/>
                <a:gd name="T60" fmla="*/ 7 w 240"/>
                <a:gd name="T61" fmla="*/ 6 h 420"/>
                <a:gd name="T62" fmla="*/ 7 w 240"/>
                <a:gd name="T63" fmla="*/ 6 h 420"/>
                <a:gd name="T64" fmla="*/ 7 w 240"/>
                <a:gd name="T65" fmla="*/ 6 h 420"/>
                <a:gd name="T66" fmla="*/ 7 w 240"/>
                <a:gd name="T67" fmla="*/ 6 h 420"/>
                <a:gd name="T68" fmla="*/ 7 w 240"/>
                <a:gd name="T69" fmla="*/ 6 h 420"/>
                <a:gd name="T70" fmla="*/ 7 w 240"/>
                <a:gd name="T71" fmla="*/ 6 h 420"/>
                <a:gd name="T72" fmla="*/ 7 w 240"/>
                <a:gd name="T73" fmla="*/ 6 h 420"/>
                <a:gd name="T74" fmla="*/ 7 w 240"/>
                <a:gd name="T75" fmla="*/ 6 h 420"/>
                <a:gd name="T76" fmla="*/ 7 w 240"/>
                <a:gd name="T77" fmla="*/ 6 h 420"/>
                <a:gd name="T78" fmla="*/ 7 w 240"/>
                <a:gd name="T79" fmla="*/ 6 h 420"/>
                <a:gd name="T80" fmla="*/ 7 w 240"/>
                <a:gd name="T81" fmla="*/ 6 h 420"/>
                <a:gd name="T82" fmla="*/ 7 w 240"/>
                <a:gd name="T83" fmla="*/ 6 h 420"/>
                <a:gd name="T84" fmla="*/ 7 w 240"/>
                <a:gd name="T85" fmla="*/ 6 h 420"/>
                <a:gd name="T86" fmla="*/ 7 w 240"/>
                <a:gd name="T87" fmla="*/ 6 h 420"/>
                <a:gd name="T88" fmla="*/ 7 w 240"/>
                <a:gd name="T89" fmla="*/ 6 h 420"/>
                <a:gd name="T90" fmla="*/ 7 w 240"/>
                <a:gd name="T91" fmla="*/ 6 h 420"/>
                <a:gd name="T92" fmla="*/ 7 w 240"/>
                <a:gd name="T93" fmla="*/ 4 h 420"/>
                <a:gd name="T94" fmla="*/ 7 w 240"/>
                <a:gd name="T95" fmla="*/ 0 h 420"/>
                <a:gd name="T96" fmla="*/ 7 w 240"/>
                <a:gd name="T97" fmla="*/ 6 h 420"/>
                <a:gd name="T98" fmla="*/ 7 w 240"/>
                <a:gd name="T99" fmla="*/ 6 h 420"/>
                <a:gd name="T100" fmla="*/ 7 w 240"/>
                <a:gd name="T101" fmla="*/ 6 h 420"/>
                <a:gd name="T102" fmla="*/ 7 w 240"/>
                <a:gd name="T103" fmla="*/ 6 h 420"/>
                <a:gd name="T104" fmla="*/ 7 w 240"/>
                <a:gd name="T105" fmla="*/ 6 h 420"/>
                <a:gd name="T106" fmla="*/ 7 w 240"/>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40"/>
                <a:gd name="T163" fmla="*/ 0 h 420"/>
                <a:gd name="T164" fmla="*/ 240 w 240"/>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40" h="420">
                  <a:moveTo>
                    <a:pt x="8" y="24"/>
                  </a:moveTo>
                  <a:lnTo>
                    <a:pt x="28" y="260"/>
                  </a:lnTo>
                  <a:lnTo>
                    <a:pt x="24" y="264"/>
                  </a:lnTo>
                  <a:lnTo>
                    <a:pt x="26" y="274"/>
                  </a:lnTo>
                  <a:lnTo>
                    <a:pt x="24" y="286"/>
                  </a:lnTo>
                  <a:lnTo>
                    <a:pt x="32" y="304"/>
                  </a:lnTo>
                  <a:lnTo>
                    <a:pt x="36" y="324"/>
                  </a:lnTo>
                  <a:lnTo>
                    <a:pt x="24" y="344"/>
                  </a:lnTo>
                  <a:lnTo>
                    <a:pt x="24" y="350"/>
                  </a:lnTo>
                  <a:lnTo>
                    <a:pt x="16" y="366"/>
                  </a:lnTo>
                  <a:lnTo>
                    <a:pt x="6" y="378"/>
                  </a:lnTo>
                  <a:lnTo>
                    <a:pt x="6" y="392"/>
                  </a:lnTo>
                  <a:lnTo>
                    <a:pt x="0" y="410"/>
                  </a:lnTo>
                  <a:lnTo>
                    <a:pt x="0" y="414"/>
                  </a:lnTo>
                  <a:lnTo>
                    <a:pt x="2" y="418"/>
                  </a:lnTo>
                  <a:lnTo>
                    <a:pt x="8" y="420"/>
                  </a:lnTo>
                  <a:lnTo>
                    <a:pt x="14" y="418"/>
                  </a:lnTo>
                  <a:lnTo>
                    <a:pt x="12" y="414"/>
                  </a:lnTo>
                  <a:lnTo>
                    <a:pt x="16" y="406"/>
                  </a:lnTo>
                  <a:lnTo>
                    <a:pt x="30" y="408"/>
                  </a:lnTo>
                  <a:lnTo>
                    <a:pt x="48" y="400"/>
                  </a:lnTo>
                  <a:lnTo>
                    <a:pt x="72" y="412"/>
                  </a:lnTo>
                  <a:lnTo>
                    <a:pt x="74" y="414"/>
                  </a:lnTo>
                  <a:lnTo>
                    <a:pt x="78" y="412"/>
                  </a:lnTo>
                  <a:lnTo>
                    <a:pt x="84" y="398"/>
                  </a:lnTo>
                  <a:lnTo>
                    <a:pt x="96" y="392"/>
                  </a:lnTo>
                  <a:lnTo>
                    <a:pt x="102" y="400"/>
                  </a:lnTo>
                  <a:lnTo>
                    <a:pt x="110" y="404"/>
                  </a:lnTo>
                  <a:lnTo>
                    <a:pt x="116" y="400"/>
                  </a:lnTo>
                  <a:lnTo>
                    <a:pt x="122" y="380"/>
                  </a:lnTo>
                  <a:lnTo>
                    <a:pt x="128" y="372"/>
                  </a:lnTo>
                  <a:lnTo>
                    <a:pt x="132" y="374"/>
                  </a:lnTo>
                  <a:lnTo>
                    <a:pt x="142" y="384"/>
                  </a:lnTo>
                  <a:lnTo>
                    <a:pt x="162" y="382"/>
                  </a:lnTo>
                  <a:lnTo>
                    <a:pt x="166" y="366"/>
                  </a:lnTo>
                  <a:lnTo>
                    <a:pt x="198" y="324"/>
                  </a:lnTo>
                  <a:lnTo>
                    <a:pt x="198" y="310"/>
                  </a:lnTo>
                  <a:lnTo>
                    <a:pt x="204" y="306"/>
                  </a:lnTo>
                  <a:lnTo>
                    <a:pt x="216" y="308"/>
                  </a:lnTo>
                  <a:lnTo>
                    <a:pt x="226" y="300"/>
                  </a:lnTo>
                  <a:lnTo>
                    <a:pt x="236" y="298"/>
                  </a:lnTo>
                  <a:lnTo>
                    <a:pt x="240" y="292"/>
                  </a:lnTo>
                  <a:lnTo>
                    <a:pt x="234" y="274"/>
                  </a:lnTo>
                  <a:lnTo>
                    <a:pt x="234" y="270"/>
                  </a:lnTo>
                  <a:lnTo>
                    <a:pt x="236" y="262"/>
                  </a:lnTo>
                  <a:lnTo>
                    <a:pt x="208" y="4"/>
                  </a:lnTo>
                  <a:lnTo>
                    <a:pt x="208" y="0"/>
                  </a:lnTo>
                  <a:lnTo>
                    <a:pt x="54" y="18"/>
                  </a:lnTo>
                  <a:lnTo>
                    <a:pt x="50" y="22"/>
                  </a:lnTo>
                  <a:lnTo>
                    <a:pt x="40" y="26"/>
                  </a:lnTo>
                  <a:lnTo>
                    <a:pt x="32" y="30"/>
                  </a:lnTo>
                  <a:lnTo>
                    <a:pt x="18" y="32"/>
                  </a:lnTo>
                  <a:lnTo>
                    <a:pt x="8" y="24"/>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98" name="Freeform 29"/>
            <p:cNvSpPr>
              <a:spLocks/>
            </p:cNvSpPr>
            <p:nvPr/>
          </p:nvSpPr>
          <p:spPr bwMode="grayWhite">
            <a:xfrm>
              <a:off x="3367" y="2444"/>
              <a:ext cx="255" cy="451"/>
            </a:xfrm>
            <a:custGeom>
              <a:avLst/>
              <a:gdLst>
                <a:gd name="T0" fmla="*/ 6 w 276"/>
                <a:gd name="T1" fmla="*/ 0 h 486"/>
                <a:gd name="T2" fmla="*/ 6 w 276"/>
                <a:gd name="T3" fmla="*/ 6 h 486"/>
                <a:gd name="T4" fmla="*/ 6 w 276"/>
                <a:gd name="T5" fmla="*/ 6 h 486"/>
                <a:gd name="T6" fmla="*/ 6 w 276"/>
                <a:gd name="T7" fmla="*/ 6 h 486"/>
                <a:gd name="T8" fmla="*/ 6 w 276"/>
                <a:gd name="T9" fmla="*/ 6 h 486"/>
                <a:gd name="T10" fmla="*/ 6 w 276"/>
                <a:gd name="T11" fmla="*/ 6 h 486"/>
                <a:gd name="T12" fmla="*/ 6 w 276"/>
                <a:gd name="T13" fmla="*/ 6 h 486"/>
                <a:gd name="T14" fmla="*/ 6 w 276"/>
                <a:gd name="T15" fmla="*/ 6 h 486"/>
                <a:gd name="T16" fmla="*/ 6 w 276"/>
                <a:gd name="T17" fmla="*/ 6 h 486"/>
                <a:gd name="T18" fmla="*/ 6 w 276"/>
                <a:gd name="T19" fmla="*/ 6 h 486"/>
                <a:gd name="T20" fmla="*/ 6 w 276"/>
                <a:gd name="T21" fmla="*/ 6 h 486"/>
                <a:gd name="T22" fmla="*/ 6 w 276"/>
                <a:gd name="T23" fmla="*/ 6 h 486"/>
                <a:gd name="T24" fmla="*/ 6 w 276"/>
                <a:gd name="T25" fmla="*/ 6 h 486"/>
                <a:gd name="T26" fmla="*/ 6 w 276"/>
                <a:gd name="T27" fmla="*/ 6 h 486"/>
                <a:gd name="T28" fmla="*/ 6 w 276"/>
                <a:gd name="T29" fmla="*/ 6 h 486"/>
                <a:gd name="T30" fmla="*/ 6 w 276"/>
                <a:gd name="T31" fmla="*/ 6 h 486"/>
                <a:gd name="T32" fmla="*/ 6 w 276"/>
                <a:gd name="T33" fmla="*/ 6 h 486"/>
                <a:gd name="T34" fmla="*/ 6 w 276"/>
                <a:gd name="T35" fmla="*/ 6 h 486"/>
                <a:gd name="T36" fmla="*/ 6 w 276"/>
                <a:gd name="T37" fmla="*/ 6 h 486"/>
                <a:gd name="T38" fmla="*/ 6 w 276"/>
                <a:gd name="T39" fmla="*/ 6 h 486"/>
                <a:gd name="T40" fmla="*/ 6 w 276"/>
                <a:gd name="T41" fmla="*/ 6 h 486"/>
                <a:gd name="T42" fmla="*/ 6 w 276"/>
                <a:gd name="T43" fmla="*/ 6 h 486"/>
                <a:gd name="T44" fmla="*/ 6 w 276"/>
                <a:gd name="T45" fmla="*/ 6 h 486"/>
                <a:gd name="T46" fmla="*/ 6 w 276"/>
                <a:gd name="T47" fmla="*/ 6 h 486"/>
                <a:gd name="T48" fmla="*/ 6 w 276"/>
                <a:gd name="T49" fmla="*/ 6 h 486"/>
                <a:gd name="T50" fmla="*/ 6 w 276"/>
                <a:gd name="T51" fmla="*/ 6 h 486"/>
                <a:gd name="T52" fmla="*/ 6 w 276"/>
                <a:gd name="T53" fmla="*/ 6 h 486"/>
                <a:gd name="T54" fmla="*/ 6 w 276"/>
                <a:gd name="T55" fmla="*/ 6 h 486"/>
                <a:gd name="T56" fmla="*/ 6 w 276"/>
                <a:gd name="T57" fmla="*/ 6 h 486"/>
                <a:gd name="T58" fmla="*/ 6 w 276"/>
                <a:gd name="T59" fmla="*/ 6 h 486"/>
                <a:gd name="T60" fmla="*/ 6 w 276"/>
                <a:gd name="T61" fmla="*/ 6 h 486"/>
                <a:gd name="T62" fmla="*/ 6 w 276"/>
                <a:gd name="T63" fmla="*/ 6 h 486"/>
                <a:gd name="T64" fmla="*/ 6 w 276"/>
                <a:gd name="T65" fmla="*/ 6 h 486"/>
                <a:gd name="T66" fmla="*/ 0 w 276"/>
                <a:gd name="T67" fmla="*/ 6 h 486"/>
                <a:gd name="T68" fmla="*/ 0 w 276"/>
                <a:gd name="T69" fmla="*/ 6 h 486"/>
                <a:gd name="T70" fmla="*/ 6 w 276"/>
                <a:gd name="T71" fmla="*/ 6 h 486"/>
                <a:gd name="T72" fmla="*/ 6 w 276"/>
                <a:gd name="T73" fmla="*/ 6 h 486"/>
                <a:gd name="T74" fmla="*/ 6 w 276"/>
                <a:gd name="T75" fmla="*/ 6 h 486"/>
                <a:gd name="T76" fmla="*/ 6 w 276"/>
                <a:gd name="T77" fmla="*/ 6 h 486"/>
                <a:gd name="T78" fmla="*/ 6 w 276"/>
                <a:gd name="T79" fmla="*/ 6 h 486"/>
                <a:gd name="T80" fmla="*/ 6 w 276"/>
                <a:gd name="T81" fmla="*/ 6 h 486"/>
                <a:gd name="T82" fmla="*/ 6 w 276"/>
                <a:gd name="T83" fmla="*/ 6 h 486"/>
                <a:gd name="T84" fmla="*/ 6 w 276"/>
                <a:gd name="T85" fmla="*/ 6 h 486"/>
                <a:gd name="T86" fmla="*/ 6 w 276"/>
                <a:gd name="T87" fmla="*/ 6 h 486"/>
                <a:gd name="T88" fmla="*/ 6 w 276"/>
                <a:gd name="T89" fmla="*/ 6 h 486"/>
                <a:gd name="T90" fmla="*/ 6 w 276"/>
                <a:gd name="T91" fmla="*/ 6 h 486"/>
                <a:gd name="T92" fmla="*/ 6 w 276"/>
                <a:gd name="T93" fmla="*/ 6 h 486"/>
                <a:gd name="T94" fmla="*/ 6 w 276"/>
                <a:gd name="T95" fmla="*/ 6 h 486"/>
                <a:gd name="T96" fmla="*/ 6 w 276"/>
                <a:gd name="T97" fmla="*/ 6 h 486"/>
                <a:gd name="T98" fmla="*/ 6 w 276"/>
                <a:gd name="T99" fmla="*/ 6 h 486"/>
                <a:gd name="T100" fmla="*/ 6 w 276"/>
                <a:gd name="T101" fmla="*/ 6 h 486"/>
                <a:gd name="T102" fmla="*/ 6 w 276"/>
                <a:gd name="T103" fmla="*/ 6 h 486"/>
                <a:gd name="T104" fmla="*/ 6 w 276"/>
                <a:gd name="T105" fmla="*/ 0 h 48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76"/>
                <a:gd name="T160" fmla="*/ 0 h 486"/>
                <a:gd name="T161" fmla="*/ 276 w 276"/>
                <a:gd name="T162" fmla="*/ 486 h 48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76" h="486">
                  <a:moveTo>
                    <a:pt x="256" y="0"/>
                  </a:moveTo>
                  <a:lnTo>
                    <a:pt x="90" y="14"/>
                  </a:lnTo>
                  <a:lnTo>
                    <a:pt x="88" y="18"/>
                  </a:lnTo>
                  <a:lnTo>
                    <a:pt x="72" y="32"/>
                  </a:lnTo>
                  <a:lnTo>
                    <a:pt x="68" y="48"/>
                  </a:lnTo>
                  <a:lnTo>
                    <a:pt x="68" y="62"/>
                  </a:lnTo>
                  <a:lnTo>
                    <a:pt x="66" y="72"/>
                  </a:lnTo>
                  <a:lnTo>
                    <a:pt x="52" y="80"/>
                  </a:lnTo>
                  <a:lnTo>
                    <a:pt x="42" y="96"/>
                  </a:lnTo>
                  <a:lnTo>
                    <a:pt x="38" y="100"/>
                  </a:lnTo>
                  <a:lnTo>
                    <a:pt x="38" y="112"/>
                  </a:lnTo>
                  <a:lnTo>
                    <a:pt x="30" y="122"/>
                  </a:lnTo>
                  <a:lnTo>
                    <a:pt x="30" y="132"/>
                  </a:lnTo>
                  <a:lnTo>
                    <a:pt x="26" y="144"/>
                  </a:lnTo>
                  <a:lnTo>
                    <a:pt x="18" y="158"/>
                  </a:lnTo>
                  <a:lnTo>
                    <a:pt x="20" y="174"/>
                  </a:lnTo>
                  <a:lnTo>
                    <a:pt x="28" y="182"/>
                  </a:lnTo>
                  <a:lnTo>
                    <a:pt x="30" y="192"/>
                  </a:lnTo>
                  <a:lnTo>
                    <a:pt x="32" y="194"/>
                  </a:lnTo>
                  <a:lnTo>
                    <a:pt x="32" y="198"/>
                  </a:lnTo>
                  <a:lnTo>
                    <a:pt x="28" y="202"/>
                  </a:lnTo>
                  <a:lnTo>
                    <a:pt x="26" y="210"/>
                  </a:lnTo>
                  <a:lnTo>
                    <a:pt x="26" y="216"/>
                  </a:lnTo>
                  <a:lnTo>
                    <a:pt x="26" y="224"/>
                  </a:lnTo>
                  <a:lnTo>
                    <a:pt x="36" y="244"/>
                  </a:lnTo>
                  <a:lnTo>
                    <a:pt x="36" y="262"/>
                  </a:lnTo>
                  <a:lnTo>
                    <a:pt x="42" y="274"/>
                  </a:lnTo>
                  <a:lnTo>
                    <a:pt x="48" y="278"/>
                  </a:lnTo>
                  <a:lnTo>
                    <a:pt x="48" y="288"/>
                  </a:lnTo>
                  <a:lnTo>
                    <a:pt x="38" y="294"/>
                  </a:lnTo>
                  <a:lnTo>
                    <a:pt x="34" y="298"/>
                  </a:lnTo>
                  <a:lnTo>
                    <a:pt x="30" y="318"/>
                  </a:lnTo>
                  <a:lnTo>
                    <a:pt x="14" y="342"/>
                  </a:lnTo>
                  <a:lnTo>
                    <a:pt x="0" y="384"/>
                  </a:lnTo>
                  <a:lnTo>
                    <a:pt x="0" y="414"/>
                  </a:lnTo>
                  <a:lnTo>
                    <a:pt x="154" y="408"/>
                  </a:lnTo>
                  <a:lnTo>
                    <a:pt x="158" y="414"/>
                  </a:lnTo>
                  <a:lnTo>
                    <a:pt x="154" y="428"/>
                  </a:lnTo>
                  <a:lnTo>
                    <a:pt x="154" y="450"/>
                  </a:lnTo>
                  <a:lnTo>
                    <a:pt x="172" y="466"/>
                  </a:lnTo>
                  <a:lnTo>
                    <a:pt x="174" y="486"/>
                  </a:lnTo>
                  <a:lnTo>
                    <a:pt x="186" y="486"/>
                  </a:lnTo>
                  <a:lnTo>
                    <a:pt x="202" y="472"/>
                  </a:lnTo>
                  <a:lnTo>
                    <a:pt x="240" y="460"/>
                  </a:lnTo>
                  <a:lnTo>
                    <a:pt x="250" y="464"/>
                  </a:lnTo>
                  <a:lnTo>
                    <a:pt x="264" y="460"/>
                  </a:lnTo>
                  <a:lnTo>
                    <a:pt x="266" y="462"/>
                  </a:lnTo>
                  <a:lnTo>
                    <a:pt x="274" y="466"/>
                  </a:lnTo>
                  <a:lnTo>
                    <a:pt x="276" y="464"/>
                  </a:lnTo>
                  <a:lnTo>
                    <a:pt x="260" y="316"/>
                  </a:lnTo>
                  <a:lnTo>
                    <a:pt x="258" y="302"/>
                  </a:lnTo>
                  <a:lnTo>
                    <a:pt x="264" y="10"/>
                  </a:lnTo>
                  <a:lnTo>
                    <a:pt x="256"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9" name="Freeform 30"/>
            <p:cNvSpPr>
              <a:spLocks/>
            </p:cNvSpPr>
            <p:nvPr/>
          </p:nvSpPr>
          <p:spPr bwMode="grayWhite">
            <a:xfrm>
              <a:off x="3605" y="2428"/>
              <a:ext cx="282" cy="449"/>
            </a:xfrm>
            <a:custGeom>
              <a:avLst/>
              <a:gdLst>
                <a:gd name="T0" fmla="*/ 0 w 304"/>
                <a:gd name="T1" fmla="*/ 6 h 484"/>
                <a:gd name="T2" fmla="*/ 6 w 304"/>
                <a:gd name="T3" fmla="*/ 6 h 484"/>
                <a:gd name="T4" fmla="*/ 2 w 304"/>
                <a:gd name="T5" fmla="*/ 6 h 484"/>
                <a:gd name="T6" fmla="*/ 4 w 304"/>
                <a:gd name="T7" fmla="*/ 6 h 484"/>
                <a:gd name="T8" fmla="*/ 6 w 304"/>
                <a:gd name="T9" fmla="*/ 6 h 484"/>
                <a:gd name="T10" fmla="*/ 6 w 304"/>
                <a:gd name="T11" fmla="*/ 6 h 484"/>
                <a:gd name="T12" fmla="*/ 6 w 304"/>
                <a:gd name="T13" fmla="*/ 6 h 484"/>
                <a:gd name="T14" fmla="*/ 6 w 304"/>
                <a:gd name="T15" fmla="*/ 6 h 484"/>
                <a:gd name="T16" fmla="*/ 6 w 304"/>
                <a:gd name="T17" fmla="*/ 6 h 484"/>
                <a:gd name="T18" fmla="*/ 6 w 304"/>
                <a:gd name="T19" fmla="*/ 6 h 484"/>
                <a:gd name="T20" fmla="*/ 6 w 304"/>
                <a:gd name="T21" fmla="*/ 6 h 484"/>
                <a:gd name="T22" fmla="*/ 6 w 304"/>
                <a:gd name="T23" fmla="*/ 6 h 484"/>
                <a:gd name="T24" fmla="*/ 6 w 304"/>
                <a:gd name="T25" fmla="*/ 6 h 484"/>
                <a:gd name="T26" fmla="*/ 6 w 304"/>
                <a:gd name="T27" fmla="*/ 6 h 484"/>
                <a:gd name="T28" fmla="*/ 6 w 304"/>
                <a:gd name="T29" fmla="*/ 6 h 484"/>
                <a:gd name="T30" fmla="*/ 6 w 304"/>
                <a:gd name="T31" fmla="*/ 6 h 484"/>
                <a:gd name="T32" fmla="*/ 6 w 304"/>
                <a:gd name="T33" fmla="*/ 6 h 484"/>
                <a:gd name="T34" fmla="*/ 6 w 304"/>
                <a:gd name="T35" fmla="*/ 6 h 484"/>
                <a:gd name="T36" fmla="*/ 6 w 304"/>
                <a:gd name="T37" fmla="*/ 6 h 484"/>
                <a:gd name="T38" fmla="*/ 6 w 304"/>
                <a:gd name="T39" fmla="*/ 6 h 484"/>
                <a:gd name="T40" fmla="*/ 6 w 304"/>
                <a:gd name="T41" fmla="*/ 6 h 484"/>
                <a:gd name="T42" fmla="*/ 6 w 304"/>
                <a:gd name="T43" fmla="*/ 6 h 484"/>
                <a:gd name="T44" fmla="*/ 6 w 304"/>
                <a:gd name="T45" fmla="*/ 6 h 484"/>
                <a:gd name="T46" fmla="*/ 6 w 304"/>
                <a:gd name="T47" fmla="*/ 6 h 484"/>
                <a:gd name="T48" fmla="*/ 6 w 304"/>
                <a:gd name="T49" fmla="*/ 6 h 484"/>
                <a:gd name="T50" fmla="*/ 6 w 304"/>
                <a:gd name="T51" fmla="*/ 6 h 484"/>
                <a:gd name="T52" fmla="*/ 6 w 304"/>
                <a:gd name="T53" fmla="*/ 6 h 484"/>
                <a:gd name="T54" fmla="*/ 6 w 304"/>
                <a:gd name="T55" fmla="*/ 6 h 484"/>
                <a:gd name="T56" fmla="*/ 6 w 304"/>
                <a:gd name="T57" fmla="*/ 6 h 484"/>
                <a:gd name="T58" fmla="*/ 6 w 304"/>
                <a:gd name="T59" fmla="*/ 6 h 484"/>
                <a:gd name="T60" fmla="*/ 6 w 304"/>
                <a:gd name="T61" fmla="*/ 6 h 484"/>
                <a:gd name="T62" fmla="*/ 6 w 304"/>
                <a:gd name="T63" fmla="*/ 6 h 484"/>
                <a:gd name="T64" fmla="*/ 6 w 304"/>
                <a:gd name="T65" fmla="*/ 6 h 484"/>
                <a:gd name="T66" fmla="*/ 6 w 304"/>
                <a:gd name="T67" fmla="*/ 6 h 484"/>
                <a:gd name="T68" fmla="*/ 6 w 304"/>
                <a:gd name="T69" fmla="*/ 6 h 484"/>
                <a:gd name="T70" fmla="*/ 6 w 304"/>
                <a:gd name="T71" fmla="*/ 6 h 484"/>
                <a:gd name="T72" fmla="*/ 6 w 304"/>
                <a:gd name="T73" fmla="*/ 6 h 484"/>
                <a:gd name="T74" fmla="*/ 6 w 304"/>
                <a:gd name="T75" fmla="*/ 6 h 484"/>
                <a:gd name="T76" fmla="*/ 6 w 304"/>
                <a:gd name="T77" fmla="*/ 6 h 484"/>
                <a:gd name="T78" fmla="*/ 6 w 304"/>
                <a:gd name="T79" fmla="*/ 6 h 484"/>
                <a:gd name="T80" fmla="*/ 6 w 304"/>
                <a:gd name="T81" fmla="*/ 6 h 484"/>
                <a:gd name="T82" fmla="*/ 6 w 304"/>
                <a:gd name="T83" fmla="*/ 6 h 484"/>
                <a:gd name="T84" fmla="*/ 6 w 304"/>
                <a:gd name="T85" fmla="*/ 6 h 484"/>
                <a:gd name="T86" fmla="*/ 6 w 304"/>
                <a:gd name="T87" fmla="*/ 6 h 484"/>
                <a:gd name="T88" fmla="*/ 6 w 304"/>
                <a:gd name="T89" fmla="*/ 6 h 484"/>
                <a:gd name="T90" fmla="*/ 6 w 304"/>
                <a:gd name="T91" fmla="*/ 6 h 484"/>
                <a:gd name="T92" fmla="*/ 6 w 304"/>
                <a:gd name="T93" fmla="*/ 6 h 484"/>
                <a:gd name="T94" fmla="*/ 6 w 304"/>
                <a:gd name="T95" fmla="*/ 6 h 484"/>
                <a:gd name="T96" fmla="*/ 6 w 304"/>
                <a:gd name="T97" fmla="*/ 6 h 484"/>
                <a:gd name="T98" fmla="*/ 6 w 304"/>
                <a:gd name="T99" fmla="*/ 6 h 484"/>
                <a:gd name="T100" fmla="*/ 6 w 304"/>
                <a:gd name="T101" fmla="*/ 6 h 484"/>
                <a:gd name="T102" fmla="*/ 6 w 304"/>
                <a:gd name="T103" fmla="*/ 0 h 484"/>
                <a:gd name="T104" fmla="*/ 0 w 304"/>
                <a:gd name="T105" fmla="*/ 6 h 4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04"/>
                <a:gd name="T160" fmla="*/ 0 h 484"/>
                <a:gd name="T161" fmla="*/ 304 w 304"/>
                <a:gd name="T162" fmla="*/ 484 h 48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04" h="484">
                  <a:moveTo>
                    <a:pt x="0" y="18"/>
                  </a:moveTo>
                  <a:lnTo>
                    <a:pt x="8" y="28"/>
                  </a:lnTo>
                  <a:lnTo>
                    <a:pt x="2" y="320"/>
                  </a:lnTo>
                  <a:lnTo>
                    <a:pt x="4" y="334"/>
                  </a:lnTo>
                  <a:lnTo>
                    <a:pt x="20" y="482"/>
                  </a:lnTo>
                  <a:lnTo>
                    <a:pt x="24" y="478"/>
                  </a:lnTo>
                  <a:lnTo>
                    <a:pt x="30" y="476"/>
                  </a:lnTo>
                  <a:lnTo>
                    <a:pt x="42" y="480"/>
                  </a:lnTo>
                  <a:lnTo>
                    <a:pt x="46" y="474"/>
                  </a:lnTo>
                  <a:lnTo>
                    <a:pt x="48" y="452"/>
                  </a:lnTo>
                  <a:lnTo>
                    <a:pt x="54" y="438"/>
                  </a:lnTo>
                  <a:lnTo>
                    <a:pt x="62" y="452"/>
                  </a:lnTo>
                  <a:lnTo>
                    <a:pt x="60" y="458"/>
                  </a:lnTo>
                  <a:lnTo>
                    <a:pt x="64" y="470"/>
                  </a:lnTo>
                  <a:lnTo>
                    <a:pt x="74" y="484"/>
                  </a:lnTo>
                  <a:lnTo>
                    <a:pt x="82" y="484"/>
                  </a:lnTo>
                  <a:lnTo>
                    <a:pt x="90" y="484"/>
                  </a:lnTo>
                  <a:lnTo>
                    <a:pt x="100" y="472"/>
                  </a:lnTo>
                  <a:lnTo>
                    <a:pt x="102" y="472"/>
                  </a:lnTo>
                  <a:lnTo>
                    <a:pt x="106" y="468"/>
                  </a:lnTo>
                  <a:lnTo>
                    <a:pt x="106" y="466"/>
                  </a:lnTo>
                  <a:lnTo>
                    <a:pt x="106" y="464"/>
                  </a:lnTo>
                  <a:lnTo>
                    <a:pt x="100" y="460"/>
                  </a:lnTo>
                  <a:lnTo>
                    <a:pt x="100" y="458"/>
                  </a:lnTo>
                  <a:lnTo>
                    <a:pt x="104" y="450"/>
                  </a:lnTo>
                  <a:lnTo>
                    <a:pt x="104" y="446"/>
                  </a:lnTo>
                  <a:lnTo>
                    <a:pt x="96" y="442"/>
                  </a:lnTo>
                  <a:lnTo>
                    <a:pt x="94" y="440"/>
                  </a:lnTo>
                  <a:lnTo>
                    <a:pt x="90" y="436"/>
                  </a:lnTo>
                  <a:lnTo>
                    <a:pt x="84" y="428"/>
                  </a:lnTo>
                  <a:lnTo>
                    <a:pt x="82" y="420"/>
                  </a:lnTo>
                  <a:lnTo>
                    <a:pt x="86" y="418"/>
                  </a:lnTo>
                  <a:lnTo>
                    <a:pt x="84" y="416"/>
                  </a:lnTo>
                  <a:lnTo>
                    <a:pt x="84" y="410"/>
                  </a:lnTo>
                  <a:lnTo>
                    <a:pt x="304" y="390"/>
                  </a:lnTo>
                  <a:lnTo>
                    <a:pt x="302" y="384"/>
                  </a:lnTo>
                  <a:lnTo>
                    <a:pt x="292" y="368"/>
                  </a:lnTo>
                  <a:lnTo>
                    <a:pt x="294" y="342"/>
                  </a:lnTo>
                  <a:lnTo>
                    <a:pt x="284" y="320"/>
                  </a:lnTo>
                  <a:lnTo>
                    <a:pt x="282" y="304"/>
                  </a:lnTo>
                  <a:lnTo>
                    <a:pt x="288" y="292"/>
                  </a:lnTo>
                  <a:lnTo>
                    <a:pt x="288" y="278"/>
                  </a:lnTo>
                  <a:lnTo>
                    <a:pt x="296" y="266"/>
                  </a:lnTo>
                  <a:lnTo>
                    <a:pt x="296" y="264"/>
                  </a:lnTo>
                  <a:lnTo>
                    <a:pt x="290" y="256"/>
                  </a:lnTo>
                  <a:lnTo>
                    <a:pt x="292" y="246"/>
                  </a:lnTo>
                  <a:lnTo>
                    <a:pt x="286" y="242"/>
                  </a:lnTo>
                  <a:lnTo>
                    <a:pt x="278" y="236"/>
                  </a:lnTo>
                  <a:lnTo>
                    <a:pt x="276" y="230"/>
                  </a:lnTo>
                  <a:lnTo>
                    <a:pt x="272" y="214"/>
                  </a:lnTo>
                  <a:lnTo>
                    <a:pt x="266" y="210"/>
                  </a:lnTo>
                  <a:lnTo>
                    <a:pt x="208" y="0"/>
                  </a:lnTo>
                  <a:lnTo>
                    <a:pt x="0" y="1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0" name="Freeform 31"/>
            <p:cNvSpPr>
              <a:spLocks/>
            </p:cNvSpPr>
            <p:nvPr/>
          </p:nvSpPr>
          <p:spPr bwMode="grayWhite">
            <a:xfrm>
              <a:off x="3927" y="1942"/>
              <a:ext cx="558" cy="317"/>
            </a:xfrm>
            <a:custGeom>
              <a:avLst/>
              <a:gdLst>
                <a:gd name="T0" fmla="*/ 7 w 600"/>
                <a:gd name="T1" fmla="*/ 6 h 344"/>
                <a:gd name="T2" fmla="*/ 7 w 600"/>
                <a:gd name="T3" fmla="*/ 6 h 344"/>
                <a:gd name="T4" fmla="*/ 7 w 600"/>
                <a:gd name="T5" fmla="*/ 6 h 344"/>
                <a:gd name="T6" fmla="*/ 7 w 600"/>
                <a:gd name="T7" fmla="*/ 6 h 344"/>
                <a:gd name="T8" fmla="*/ 7 w 600"/>
                <a:gd name="T9" fmla="*/ 6 h 344"/>
                <a:gd name="T10" fmla="*/ 7 w 600"/>
                <a:gd name="T11" fmla="*/ 6 h 344"/>
                <a:gd name="T12" fmla="*/ 7 w 600"/>
                <a:gd name="T13" fmla="*/ 6 h 344"/>
                <a:gd name="T14" fmla="*/ 7 w 600"/>
                <a:gd name="T15" fmla="*/ 6 h 344"/>
                <a:gd name="T16" fmla="*/ 7 w 600"/>
                <a:gd name="T17" fmla="*/ 6 h 344"/>
                <a:gd name="T18" fmla="*/ 7 w 600"/>
                <a:gd name="T19" fmla="*/ 6 h 344"/>
                <a:gd name="T20" fmla="*/ 7 w 600"/>
                <a:gd name="T21" fmla="*/ 6 h 344"/>
                <a:gd name="T22" fmla="*/ 7 w 600"/>
                <a:gd name="T23" fmla="*/ 6 h 344"/>
                <a:gd name="T24" fmla="*/ 7 w 600"/>
                <a:gd name="T25" fmla="*/ 6 h 344"/>
                <a:gd name="T26" fmla="*/ 7 w 600"/>
                <a:gd name="T27" fmla="*/ 6 h 344"/>
                <a:gd name="T28" fmla="*/ 7 w 600"/>
                <a:gd name="T29" fmla="*/ 6 h 344"/>
                <a:gd name="T30" fmla="*/ 7 w 600"/>
                <a:gd name="T31" fmla="*/ 6 h 344"/>
                <a:gd name="T32" fmla="*/ 7 w 600"/>
                <a:gd name="T33" fmla="*/ 6 h 344"/>
                <a:gd name="T34" fmla="*/ 7 w 600"/>
                <a:gd name="T35" fmla="*/ 6 h 344"/>
                <a:gd name="T36" fmla="*/ 7 w 600"/>
                <a:gd name="T37" fmla="*/ 6 h 344"/>
                <a:gd name="T38" fmla="*/ 7 w 600"/>
                <a:gd name="T39" fmla="*/ 6 h 344"/>
                <a:gd name="T40" fmla="*/ 7 w 600"/>
                <a:gd name="T41" fmla="*/ 6 h 344"/>
                <a:gd name="T42" fmla="*/ 7 w 600"/>
                <a:gd name="T43" fmla="*/ 4 h 344"/>
                <a:gd name="T44" fmla="*/ 7 w 600"/>
                <a:gd name="T45" fmla="*/ 6 h 344"/>
                <a:gd name="T46" fmla="*/ 7 w 600"/>
                <a:gd name="T47" fmla="*/ 6 h 344"/>
                <a:gd name="T48" fmla="*/ 7 w 600"/>
                <a:gd name="T49" fmla="*/ 6 h 344"/>
                <a:gd name="T50" fmla="*/ 7 w 600"/>
                <a:gd name="T51" fmla="*/ 6 h 344"/>
                <a:gd name="T52" fmla="*/ 7 w 600"/>
                <a:gd name="T53" fmla="*/ 6 h 344"/>
                <a:gd name="T54" fmla="*/ 7 w 600"/>
                <a:gd name="T55" fmla="*/ 6 h 344"/>
                <a:gd name="T56" fmla="*/ 7 w 600"/>
                <a:gd name="T57" fmla="*/ 6 h 344"/>
                <a:gd name="T58" fmla="*/ 7 w 600"/>
                <a:gd name="T59" fmla="*/ 6 h 344"/>
                <a:gd name="T60" fmla="*/ 7 w 600"/>
                <a:gd name="T61" fmla="*/ 6 h 344"/>
                <a:gd name="T62" fmla="*/ 7 w 600"/>
                <a:gd name="T63" fmla="*/ 6 h 344"/>
                <a:gd name="T64" fmla="*/ 7 w 600"/>
                <a:gd name="T65" fmla="*/ 6 h 344"/>
                <a:gd name="T66" fmla="*/ 7 w 600"/>
                <a:gd name="T67" fmla="*/ 6 h 344"/>
                <a:gd name="T68" fmla="*/ 7 w 600"/>
                <a:gd name="T69" fmla="*/ 6 h 344"/>
                <a:gd name="T70" fmla="*/ 7 w 600"/>
                <a:gd name="T71" fmla="*/ 6 h 344"/>
                <a:gd name="T72" fmla="*/ 7 w 600"/>
                <a:gd name="T73" fmla="*/ 6 h 344"/>
                <a:gd name="T74" fmla="*/ 7 w 600"/>
                <a:gd name="T75" fmla="*/ 6 h 344"/>
                <a:gd name="T76" fmla="*/ 7 w 600"/>
                <a:gd name="T77" fmla="*/ 6 h 344"/>
                <a:gd name="T78" fmla="*/ 7 w 600"/>
                <a:gd name="T79" fmla="*/ 6 h 344"/>
                <a:gd name="T80" fmla="*/ 7 w 600"/>
                <a:gd name="T81" fmla="*/ 6 h 344"/>
                <a:gd name="T82" fmla="*/ 7 w 600"/>
                <a:gd name="T83" fmla="*/ 6 h 34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0"/>
                <a:gd name="T127" fmla="*/ 0 h 344"/>
                <a:gd name="T128" fmla="*/ 600 w 600"/>
                <a:gd name="T129" fmla="*/ 344 h 34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0" h="344">
                  <a:moveTo>
                    <a:pt x="592" y="250"/>
                  </a:moveTo>
                  <a:lnTo>
                    <a:pt x="394" y="288"/>
                  </a:lnTo>
                  <a:lnTo>
                    <a:pt x="186" y="322"/>
                  </a:lnTo>
                  <a:lnTo>
                    <a:pt x="182" y="322"/>
                  </a:lnTo>
                  <a:lnTo>
                    <a:pt x="174" y="324"/>
                  </a:lnTo>
                  <a:lnTo>
                    <a:pt x="152" y="326"/>
                  </a:lnTo>
                  <a:lnTo>
                    <a:pt x="154" y="322"/>
                  </a:lnTo>
                  <a:lnTo>
                    <a:pt x="132" y="326"/>
                  </a:lnTo>
                  <a:lnTo>
                    <a:pt x="132" y="328"/>
                  </a:lnTo>
                  <a:lnTo>
                    <a:pt x="0" y="344"/>
                  </a:lnTo>
                  <a:lnTo>
                    <a:pt x="6" y="340"/>
                  </a:lnTo>
                  <a:lnTo>
                    <a:pt x="34" y="326"/>
                  </a:lnTo>
                  <a:lnTo>
                    <a:pt x="38" y="318"/>
                  </a:lnTo>
                  <a:lnTo>
                    <a:pt x="54" y="308"/>
                  </a:lnTo>
                  <a:lnTo>
                    <a:pt x="54" y="300"/>
                  </a:lnTo>
                  <a:lnTo>
                    <a:pt x="56" y="296"/>
                  </a:lnTo>
                  <a:lnTo>
                    <a:pt x="64" y="292"/>
                  </a:lnTo>
                  <a:lnTo>
                    <a:pt x="64" y="284"/>
                  </a:lnTo>
                  <a:lnTo>
                    <a:pt x="72" y="276"/>
                  </a:lnTo>
                  <a:lnTo>
                    <a:pt x="112" y="242"/>
                  </a:lnTo>
                  <a:lnTo>
                    <a:pt x="116" y="234"/>
                  </a:lnTo>
                  <a:lnTo>
                    <a:pt x="118" y="236"/>
                  </a:lnTo>
                  <a:lnTo>
                    <a:pt x="116" y="244"/>
                  </a:lnTo>
                  <a:lnTo>
                    <a:pt x="126" y="256"/>
                  </a:lnTo>
                  <a:lnTo>
                    <a:pt x="144" y="262"/>
                  </a:lnTo>
                  <a:lnTo>
                    <a:pt x="152" y="262"/>
                  </a:lnTo>
                  <a:lnTo>
                    <a:pt x="162" y="256"/>
                  </a:lnTo>
                  <a:lnTo>
                    <a:pt x="162" y="250"/>
                  </a:lnTo>
                  <a:lnTo>
                    <a:pt x="168" y="246"/>
                  </a:lnTo>
                  <a:lnTo>
                    <a:pt x="176" y="252"/>
                  </a:lnTo>
                  <a:lnTo>
                    <a:pt x="178" y="254"/>
                  </a:lnTo>
                  <a:lnTo>
                    <a:pt x="184" y="252"/>
                  </a:lnTo>
                  <a:lnTo>
                    <a:pt x="204" y="244"/>
                  </a:lnTo>
                  <a:lnTo>
                    <a:pt x="208" y="232"/>
                  </a:lnTo>
                  <a:lnTo>
                    <a:pt x="210" y="232"/>
                  </a:lnTo>
                  <a:lnTo>
                    <a:pt x="214" y="236"/>
                  </a:lnTo>
                  <a:lnTo>
                    <a:pt x="230" y="222"/>
                  </a:lnTo>
                  <a:lnTo>
                    <a:pt x="236" y="226"/>
                  </a:lnTo>
                  <a:lnTo>
                    <a:pt x="248" y="208"/>
                  </a:lnTo>
                  <a:lnTo>
                    <a:pt x="244" y="202"/>
                  </a:lnTo>
                  <a:lnTo>
                    <a:pt x="246" y="190"/>
                  </a:lnTo>
                  <a:lnTo>
                    <a:pt x="260" y="166"/>
                  </a:lnTo>
                  <a:lnTo>
                    <a:pt x="276" y="100"/>
                  </a:lnTo>
                  <a:lnTo>
                    <a:pt x="280" y="100"/>
                  </a:lnTo>
                  <a:lnTo>
                    <a:pt x="290" y="106"/>
                  </a:lnTo>
                  <a:lnTo>
                    <a:pt x="290" y="110"/>
                  </a:lnTo>
                  <a:lnTo>
                    <a:pt x="296" y="114"/>
                  </a:lnTo>
                  <a:lnTo>
                    <a:pt x="306" y="112"/>
                  </a:lnTo>
                  <a:lnTo>
                    <a:pt x="312" y="102"/>
                  </a:lnTo>
                  <a:lnTo>
                    <a:pt x="318" y="76"/>
                  </a:lnTo>
                  <a:lnTo>
                    <a:pt x="324" y="68"/>
                  </a:lnTo>
                  <a:lnTo>
                    <a:pt x="334" y="72"/>
                  </a:lnTo>
                  <a:lnTo>
                    <a:pt x="340" y="58"/>
                  </a:lnTo>
                  <a:lnTo>
                    <a:pt x="346" y="54"/>
                  </a:lnTo>
                  <a:lnTo>
                    <a:pt x="350" y="48"/>
                  </a:lnTo>
                  <a:lnTo>
                    <a:pt x="356" y="34"/>
                  </a:lnTo>
                  <a:lnTo>
                    <a:pt x="360" y="32"/>
                  </a:lnTo>
                  <a:lnTo>
                    <a:pt x="360" y="28"/>
                  </a:lnTo>
                  <a:lnTo>
                    <a:pt x="358" y="26"/>
                  </a:lnTo>
                  <a:lnTo>
                    <a:pt x="358" y="6"/>
                  </a:lnTo>
                  <a:lnTo>
                    <a:pt x="360" y="2"/>
                  </a:lnTo>
                  <a:lnTo>
                    <a:pt x="364" y="0"/>
                  </a:lnTo>
                  <a:lnTo>
                    <a:pt x="400" y="22"/>
                  </a:lnTo>
                  <a:lnTo>
                    <a:pt x="404" y="24"/>
                  </a:lnTo>
                  <a:lnTo>
                    <a:pt x="406" y="22"/>
                  </a:lnTo>
                  <a:lnTo>
                    <a:pt x="410" y="4"/>
                  </a:lnTo>
                  <a:lnTo>
                    <a:pt x="416" y="2"/>
                  </a:lnTo>
                  <a:lnTo>
                    <a:pt x="422" y="6"/>
                  </a:lnTo>
                  <a:lnTo>
                    <a:pt x="430" y="8"/>
                  </a:lnTo>
                  <a:lnTo>
                    <a:pt x="426" y="16"/>
                  </a:lnTo>
                  <a:lnTo>
                    <a:pt x="434" y="26"/>
                  </a:lnTo>
                  <a:lnTo>
                    <a:pt x="450" y="26"/>
                  </a:lnTo>
                  <a:lnTo>
                    <a:pt x="456" y="32"/>
                  </a:lnTo>
                  <a:lnTo>
                    <a:pt x="466" y="36"/>
                  </a:lnTo>
                  <a:lnTo>
                    <a:pt x="472" y="44"/>
                  </a:lnTo>
                  <a:lnTo>
                    <a:pt x="470" y="48"/>
                  </a:lnTo>
                  <a:lnTo>
                    <a:pt x="460" y="66"/>
                  </a:lnTo>
                  <a:lnTo>
                    <a:pt x="456" y="82"/>
                  </a:lnTo>
                  <a:lnTo>
                    <a:pt x="456" y="92"/>
                  </a:lnTo>
                  <a:lnTo>
                    <a:pt x="468" y="94"/>
                  </a:lnTo>
                  <a:lnTo>
                    <a:pt x="478" y="86"/>
                  </a:lnTo>
                  <a:lnTo>
                    <a:pt x="486" y="96"/>
                  </a:lnTo>
                  <a:lnTo>
                    <a:pt x="492" y="98"/>
                  </a:lnTo>
                  <a:lnTo>
                    <a:pt x="496" y="100"/>
                  </a:lnTo>
                  <a:lnTo>
                    <a:pt x="500" y="104"/>
                  </a:lnTo>
                  <a:lnTo>
                    <a:pt x="504" y="106"/>
                  </a:lnTo>
                  <a:lnTo>
                    <a:pt x="510" y="104"/>
                  </a:lnTo>
                  <a:lnTo>
                    <a:pt x="512" y="104"/>
                  </a:lnTo>
                  <a:lnTo>
                    <a:pt x="530" y="114"/>
                  </a:lnTo>
                  <a:lnTo>
                    <a:pt x="544" y="116"/>
                  </a:lnTo>
                  <a:lnTo>
                    <a:pt x="550" y="124"/>
                  </a:lnTo>
                  <a:lnTo>
                    <a:pt x="548" y="128"/>
                  </a:lnTo>
                  <a:lnTo>
                    <a:pt x="544" y="132"/>
                  </a:lnTo>
                  <a:lnTo>
                    <a:pt x="546" y="144"/>
                  </a:lnTo>
                  <a:lnTo>
                    <a:pt x="544" y="148"/>
                  </a:lnTo>
                  <a:lnTo>
                    <a:pt x="540" y="150"/>
                  </a:lnTo>
                  <a:lnTo>
                    <a:pt x="554" y="158"/>
                  </a:lnTo>
                  <a:lnTo>
                    <a:pt x="558" y="166"/>
                  </a:lnTo>
                  <a:lnTo>
                    <a:pt x="558" y="170"/>
                  </a:lnTo>
                  <a:lnTo>
                    <a:pt x="556" y="174"/>
                  </a:lnTo>
                  <a:lnTo>
                    <a:pt x="546" y="172"/>
                  </a:lnTo>
                  <a:lnTo>
                    <a:pt x="544" y="176"/>
                  </a:lnTo>
                  <a:lnTo>
                    <a:pt x="548" y="180"/>
                  </a:lnTo>
                  <a:lnTo>
                    <a:pt x="550" y="180"/>
                  </a:lnTo>
                  <a:lnTo>
                    <a:pt x="550" y="184"/>
                  </a:lnTo>
                  <a:lnTo>
                    <a:pt x="544" y="186"/>
                  </a:lnTo>
                  <a:lnTo>
                    <a:pt x="540" y="186"/>
                  </a:lnTo>
                  <a:lnTo>
                    <a:pt x="540" y="188"/>
                  </a:lnTo>
                  <a:lnTo>
                    <a:pt x="544" y="192"/>
                  </a:lnTo>
                  <a:lnTo>
                    <a:pt x="552" y="194"/>
                  </a:lnTo>
                  <a:lnTo>
                    <a:pt x="562" y="196"/>
                  </a:lnTo>
                  <a:lnTo>
                    <a:pt x="564" y="200"/>
                  </a:lnTo>
                  <a:lnTo>
                    <a:pt x="554" y="210"/>
                  </a:lnTo>
                  <a:lnTo>
                    <a:pt x="550" y="210"/>
                  </a:lnTo>
                  <a:lnTo>
                    <a:pt x="538" y="206"/>
                  </a:lnTo>
                  <a:lnTo>
                    <a:pt x="538" y="210"/>
                  </a:lnTo>
                  <a:lnTo>
                    <a:pt x="546" y="216"/>
                  </a:lnTo>
                  <a:lnTo>
                    <a:pt x="554" y="220"/>
                  </a:lnTo>
                  <a:lnTo>
                    <a:pt x="562" y="218"/>
                  </a:lnTo>
                  <a:lnTo>
                    <a:pt x="570" y="210"/>
                  </a:lnTo>
                  <a:lnTo>
                    <a:pt x="578" y="212"/>
                  </a:lnTo>
                  <a:lnTo>
                    <a:pt x="590" y="210"/>
                  </a:lnTo>
                  <a:lnTo>
                    <a:pt x="592" y="212"/>
                  </a:lnTo>
                  <a:lnTo>
                    <a:pt x="600" y="240"/>
                  </a:lnTo>
                  <a:lnTo>
                    <a:pt x="594" y="246"/>
                  </a:lnTo>
                  <a:lnTo>
                    <a:pt x="592" y="246"/>
                  </a:lnTo>
                  <a:lnTo>
                    <a:pt x="592" y="25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1" name="Freeform 32"/>
            <p:cNvSpPr>
              <a:spLocks/>
            </p:cNvSpPr>
            <p:nvPr/>
          </p:nvSpPr>
          <p:spPr bwMode="grayWhite">
            <a:xfrm>
              <a:off x="3967" y="2366"/>
              <a:ext cx="376" cy="282"/>
            </a:xfrm>
            <a:custGeom>
              <a:avLst/>
              <a:gdLst>
                <a:gd name="T0" fmla="*/ 7 w 404"/>
                <a:gd name="T1" fmla="*/ 6 h 304"/>
                <a:gd name="T2" fmla="*/ 7 w 404"/>
                <a:gd name="T3" fmla="*/ 6 h 304"/>
                <a:gd name="T4" fmla="*/ 7 w 404"/>
                <a:gd name="T5" fmla="*/ 6 h 304"/>
                <a:gd name="T6" fmla="*/ 7 w 404"/>
                <a:gd name="T7" fmla="*/ 6 h 304"/>
                <a:gd name="T8" fmla="*/ 7 w 404"/>
                <a:gd name="T9" fmla="*/ 6 h 304"/>
                <a:gd name="T10" fmla="*/ 7 w 404"/>
                <a:gd name="T11" fmla="*/ 6 h 304"/>
                <a:gd name="T12" fmla="*/ 7 w 404"/>
                <a:gd name="T13" fmla="*/ 6 h 304"/>
                <a:gd name="T14" fmla="*/ 7 w 404"/>
                <a:gd name="T15" fmla="*/ 6 h 304"/>
                <a:gd name="T16" fmla="*/ 7 w 404"/>
                <a:gd name="T17" fmla="*/ 6 h 304"/>
                <a:gd name="T18" fmla="*/ 7 w 404"/>
                <a:gd name="T19" fmla="*/ 6 h 304"/>
                <a:gd name="T20" fmla="*/ 7 w 404"/>
                <a:gd name="T21" fmla="*/ 6 h 304"/>
                <a:gd name="T22" fmla="*/ 7 w 404"/>
                <a:gd name="T23" fmla="*/ 6 h 304"/>
                <a:gd name="T24" fmla="*/ 7 w 404"/>
                <a:gd name="T25" fmla="*/ 6 h 304"/>
                <a:gd name="T26" fmla="*/ 6 w 404"/>
                <a:gd name="T27" fmla="*/ 6 h 304"/>
                <a:gd name="T28" fmla="*/ 7 w 404"/>
                <a:gd name="T29" fmla="*/ 6 h 304"/>
                <a:gd name="T30" fmla="*/ 7 w 404"/>
                <a:gd name="T31" fmla="*/ 6 h 304"/>
                <a:gd name="T32" fmla="*/ 7 w 404"/>
                <a:gd name="T33" fmla="*/ 6 h 304"/>
                <a:gd name="T34" fmla="*/ 7 w 404"/>
                <a:gd name="T35" fmla="*/ 6 h 304"/>
                <a:gd name="T36" fmla="*/ 7 w 404"/>
                <a:gd name="T37" fmla="*/ 6 h 304"/>
                <a:gd name="T38" fmla="*/ 7 w 404"/>
                <a:gd name="T39" fmla="*/ 6 h 304"/>
                <a:gd name="T40" fmla="*/ 7 w 404"/>
                <a:gd name="T41" fmla="*/ 2 h 304"/>
                <a:gd name="T42" fmla="*/ 7 w 404"/>
                <a:gd name="T43" fmla="*/ 6 h 304"/>
                <a:gd name="T44" fmla="*/ 7 w 404"/>
                <a:gd name="T45" fmla="*/ 6 h 304"/>
                <a:gd name="T46" fmla="*/ 7 w 404"/>
                <a:gd name="T47" fmla="*/ 6 h 304"/>
                <a:gd name="T48" fmla="*/ 7 w 404"/>
                <a:gd name="T49" fmla="*/ 6 h 304"/>
                <a:gd name="T50" fmla="*/ 7 w 404"/>
                <a:gd name="T51" fmla="*/ 6 h 304"/>
                <a:gd name="T52" fmla="*/ 7 w 404"/>
                <a:gd name="T53" fmla="*/ 6 h 304"/>
                <a:gd name="T54" fmla="*/ 7 w 404"/>
                <a:gd name="T55" fmla="*/ 6 h 304"/>
                <a:gd name="T56" fmla="*/ 7 w 404"/>
                <a:gd name="T57" fmla="*/ 6 h 304"/>
                <a:gd name="T58" fmla="*/ 7 w 404"/>
                <a:gd name="T59" fmla="*/ 6 h 304"/>
                <a:gd name="T60" fmla="*/ 7 w 404"/>
                <a:gd name="T61" fmla="*/ 6 h 304"/>
                <a:gd name="T62" fmla="*/ 7 w 404"/>
                <a:gd name="T63" fmla="*/ 6 h 304"/>
                <a:gd name="T64" fmla="*/ 7 w 404"/>
                <a:gd name="T65" fmla="*/ 6 h 304"/>
                <a:gd name="T66" fmla="*/ 7 w 404"/>
                <a:gd name="T67" fmla="*/ 6 h 304"/>
                <a:gd name="T68" fmla="*/ 7 w 404"/>
                <a:gd name="T69" fmla="*/ 6 h 304"/>
                <a:gd name="T70" fmla="*/ 7 w 404"/>
                <a:gd name="T71" fmla="*/ 6 h 304"/>
                <a:gd name="T72" fmla="*/ 7 w 404"/>
                <a:gd name="T73" fmla="*/ 6 h 304"/>
                <a:gd name="T74" fmla="*/ 7 w 404"/>
                <a:gd name="T75" fmla="*/ 6 h 304"/>
                <a:gd name="T76" fmla="*/ 7 w 404"/>
                <a:gd name="T77" fmla="*/ 6 h 304"/>
                <a:gd name="T78" fmla="*/ 7 w 404"/>
                <a:gd name="T79" fmla="*/ 6 h 304"/>
                <a:gd name="T80" fmla="*/ 7 w 404"/>
                <a:gd name="T81" fmla="*/ 6 h 304"/>
                <a:gd name="T82" fmla="*/ 7 w 404"/>
                <a:gd name="T83" fmla="*/ 6 h 304"/>
                <a:gd name="T84" fmla="*/ 7 w 404"/>
                <a:gd name="T85" fmla="*/ 6 h 304"/>
                <a:gd name="T86" fmla="*/ 7 w 404"/>
                <a:gd name="T87" fmla="*/ 6 h 30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4"/>
                <a:gd name="T133" fmla="*/ 0 h 304"/>
                <a:gd name="T134" fmla="*/ 404 w 404"/>
                <a:gd name="T135" fmla="*/ 304 h 30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4" h="304">
                  <a:moveTo>
                    <a:pt x="242" y="304"/>
                  </a:moveTo>
                  <a:lnTo>
                    <a:pt x="238" y="304"/>
                  </a:lnTo>
                  <a:lnTo>
                    <a:pt x="226" y="302"/>
                  </a:lnTo>
                  <a:lnTo>
                    <a:pt x="224" y="300"/>
                  </a:lnTo>
                  <a:lnTo>
                    <a:pt x="220" y="296"/>
                  </a:lnTo>
                  <a:lnTo>
                    <a:pt x="216" y="276"/>
                  </a:lnTo>
                  <a:lnTo>
                    <a:pt x="206" y="262"/>
                  </a:lnTo>
                  <a:lnTo>
                    <a:pt x="194" y="256"/>
                  </a:lnTo>
                  <a:lnTo>
                    <a:pt x="188" y="236"/>
                  </a:lnTo>
                  <a:lnTo>
                    <a:pt x="178" y="228"/>
                  </a:lnTo>
                  <a:lnTo>
                    <a:pt x="176" y="216"/>
                  </a:lnTo>
                  <a:lnTo>
                    <a:pt x="168" y="214"/>
                  </a:lnTo>
                  <a:lnTo>
                    <a:pt x="154" y="208"/>
                  </a:lnTo>
                  <a:lnTo>
                    <a:pt x="146" y="196"/>
                  </a:lnTo>
                  <a:lnTo>
                    <a:pt x="136" y="190"/>
                  </a:lnTo>
                  <a:lnTo>
                    <a:pt x="136" y="184"/>
                  </a:lnTo>
                  <a:lnTo>
                    <a:pt x="132" y="174"/>
                  </a:lnTo>
                  <a:lnTo>
                    <a:pt x="128" y="172"/>
                  </a:lnTo>
                  <a:lnTo>
                    <a:pt x="114" y="166"/>
                  </a:lnTo>
                  <a:lnTo>
                    <a:pt x="88" y="144"/>
                  </a:lnTo>
                  <a:lnTo>
                    <a:pt x="76" y="140"/>
                  </a:lnTo>
                  <a:lnTo>
                    <a:pt x="74" y="132"/>
                  </a:lnTo>
                  <a:lnTo>
                    <a:pt x="62" y="122"/>
                  </a:lnTo>
                  <a:lnTo>
                    <a:pt x="56" y="106"/>
                  </a:lnTo>
                  <a:lnTo>
                    <a:pt x="48" y="98"/>
                  </a:lnTo>
                  <a:lnTo>
                    <a:pt x="44" y="92"/>
                  </a:lnTo>
                  <a:lnTo>
                    <a:pt x="28" y="90"/>
                  </a:lnTo>
                  <a:lnTo>
                    <a:pt x="6" y="78"/>
                  </a:lnTo>
                  <a:lnTo>
                    <a:pt x="0" y="72"/>
                  </a:lnTo>
                  <a:lnTo>
                    <a:pt x="8" y="56"/>
                  </a:lnTo>
                  <a:lnTo>
                    <a:pt x="12" y="52"/>
                  </a:lnTo>
                  <a:lnTo>
                    <a:pt x="16" y="46"/>
                  </a:lnTo>
                  <a:lnTo>
                    <a:pt x="18" y="42"/>
                  </a:lnTo>
                  <a:lnTo>
                    <a:pt x="16" y="40"/>
                  </a:lnTo>
                  <a:lnTo>
                    <a:pt x="40" y="28"/>
                  </a:lnTo>
                  <a:lnTo>
                    <a:pt x="48" y="28"/>
                  </a:lnTo>
                  <a:lnTo>
                    <a:pt x="48" y="24"/>
                  </a:lnTo>
                  <a:lnTo>
                    <a:pt x="68" y="14"/>
                  </a:lnTo>
                  <a:lnTo>
                    <a:pt x="70" y="10"/>
                  </a:lnTo>
                  <a:lnTo>
                    <a:pt x="74" y="12"/>
                  </a:lnTo>
                  <a:lnTo>
                    <a:pt x="178" y="0"/>
                  </a:lnTo>
                  <a:lnTo>
                    <a:pt x="180" y="2"/>
                  </a:lnTo>
                  <a:lnTo>
                    <a:pt x="178" y="6"/>
                  </a:lnTo>
                  <a:lnTo>
                    <a:pt x="182" y="10"/>
                  </a:lnTo>
                  <a:lnTo>
                    <a:pt x="188" y="4"/>
                  </a:lnTo>
                  <a:lnTo>
                    <a:pt x="206" y="18"/>
                  </a:lnTo>
                  <a:lnTo>
                    <a:pt x="208" y="30"/>
                  </a:lnTo>
                  <a:lnTo>
                    <a:pt x="296" y="18"/>
                  </a:lnTo>
                  <a:lnTo>
                    <a:pt x="404" y="92"/>
                  </a:lnTo>
                  <a:lnTo>
                    <a:pt x="400" y="94"/>
                  </a:lnTo>
                  <a:lnTo>
                    <a:pt x="390" y="100"/>
                  </a:lnTo>
                  <a:lnTo>
                    <a:pt x="384" y="110"/>
                  </a:lnTo>
                  <a:lnTo>
                    <a:pt x="370" y="130"/>
                  </a:lnTo>
                  <a:lnTo>
                    <a:pt x="366" y="138"/>
                  </a:lnTo>
                  <a:lnTo>
                    <a:pt x="362" y="150"/>
                  </a:lnTo>
                  <a:lnTo>
                    <a:pt x="364" y="160"/>
                  </a:lnTo>
                  <a:lnTo>
                    <a:pt x="364" y="168"/>
                  </a:lnTo>
                  <a:lnTo>
                    <a:pt x="360" y="172"/>
                  </a:lnTo>
                  <a:lnTo>
                    <a:pt x="358" y="178"/>
                  </a:lnTo>
                  <a:lnTo>
                    <a:pt x="352" y="178"/>
                  </a:lnTo>
                  <a:lnTo>
                    <a:pt x="346" y="182"/>
                  </a:lnTo>
                  <a:lnTo>
                    <a:pt x="342" y="188"/>
                  </a:lnTo>
                  <a:lnTo>
                    <a:pt x="336" y="196"/>
                  </a:lnTo>
                  <a:lnTo>
                    <a:pt x="332" y="204"/>
                  </a:lnTo>
                  <a:lnTo>
                    <a:pt x="318" y="214"/>
                  </a:lnTo>
                  <a:lnTo>
                    <a:pt x="312" y="224"/>
                  </a:lnTo>
                  <a:lnTo>
                    <a:pt x="304" y="232"/>
                  </a:lnTo>
                  <a:lnTo>
                    <a:pt x="294" y="238"/>
                  </a:lnTo>
                  <a:lnTo>
                    <a:pt x="290" y="244"/>
                  </a:lnTo>
                  <a:lnTo>
                    <a:pt x="284" y="248"/>
                  </a:lnTo>
                  <a:lnTo>
                    <a:pt x="276" y="252"/>
                  </a:lnTo>
                  <a:lnTo>
                    <a:pt x="272" y="254"/>
                  </a:lnTo>
                  <a:lnTo>
                    <a:pt x="268" y="258"/>
                  </a:lnTo>
                  <a:lnTo>
                    <a:pt x="270" y="260"/>
                  </a:lnTo>
                  <a:lnTo>
                    <a:pt x="268" y="262"/>
                  </a:lnTo>
                  <a:lnTo>
                    <a:pt x="266" y="270"/>
                  </a:lnTo>
                  <a:lnTo>
                    <a:pt x="258" y="276"/>
                  </a:lnTo>
                  <a:lnTo>
                    <a:pt x="252" y="276"/>
                  </a:lnTo>
                  <a:lnTo>
                    <a:pt x="250" y="278"/>
                  </a:lnTo>
                  <a:lnTo>
                    <a:pt x="252" y="280"/>
                  </a:lnTo>
                  <a:lnTo>
                    <a:pt x="254" y="282"/>
                  </a:lnTo>
                  <a:lnTo>
                    <a:pt x="256" y="284"/>
                  </a:lnTo>
                  <a:lnTo>
                    <a:pt x="254" y="288"/>
                  </a:lnTo>
                  <a:lnTo>
                    <a:pt x="252" y="290"/>
                  </a:lnTo>
                  <a:lnTo>
                    <a:pt x="244" y="296"/>
                  </a:lnTo>
                  <a:lnTo>
                    <a:pt x="242" y="302"/>
                  </a:lnTo>
                  <a:lnTo>
                    <a:pt x="242" y="30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2" name="Freeform 33"/>
            <p:cNvSpPr>
              <a:spLocks/>
            </p:cNvSpPr>
            <p:nvPr/>
          </p:nvSpPr>
          <p:spPr bwMode="grayWhite">
            <a:xfrm>
              <a:off x="3798" y="2404"/>
              <a:ext cx="400" cy="413"/>
            </a:xfrm>
            <a:custGeom>
              <a:avLst/>
              <a:gdLst>
                <a:gd name="T0" fmla="*/ 6 w 432"/>
                <a:gd name="T1" fmla="*/ 6 h 446"/>
                <a:gd name="T2" fmla="*/ 6 w 432"/>
                <a:gd name="T3" fmla="*/ 6 h 446"/>
                <a:gd name="T4" fmla="*/ 6 w 432"/>
                <a:gd name="T5" fmla="*/ 6 h 446"/>
                <a:gd name="T6" fmla="*/ 6 w 432"/>
                <a:gd name="T7" fmla="*/ 6 h 446"/>
                <a:gd name="T8" fmla="*/ 6 w 432"/>
                <a:gd name="T9" fmla="*/ 6 h 446"/>
                <a:gd name="T10" fmla="*/ 6 w 432"/>
                <a:gd name="T11" fmla="*/ 6 h 446"/>
                <a:gd name="T12" fmla="*/ 6 w 432"/>
                <a:gd name="T13" fmla="*/ 6 h 446"/>
                <a:gd name="T14" fmla="*/ 6 w 432"/>
                <a:gd name="T15" fmla="*/ 6 h 446"/>
                <a:gd name="T16" fmla="*/ 6 w 432"/>
                <a:gd name="T17" fmla="*/ 6 h 446"/>
                <a:gd name="T18" fmla="*/ 6 w 432"/>
                <a:gd name="T19" fmla="*/ 6 h 446"/>
                <a:gd name="T20" fmla="*/ 6 w 432"/>
                <a:gd name="T21" fmla="*/ 6 h 446"/>
                <a:gd name="T22" fmla="*/ 6 w 432"/>
                <a:gd name="T23" fmla="*/ 6 h 446"/>
                <a:gd name="T24" fmla="*/ 6 w 432"/>
                <a:gd name="T25" fmla="*/ 6 h 446"/>
                <a:gd name="T26" fmla="*/ 6 w 432"/>
                <a:gd name="T27" fmla="*/ 6 h 446"/>
                <a:gd name="T28" fmla="*/ 6 w 432"/>
                <a:gd name="T29" fmla="*/ 6 h 446"/>
                <a:gd name="T30" fmla="*/ 6 w 432"/>
                <a:gd name="T31" fmla="*/ 6 h 446"/>
                <a:gd name="T32" fmla="*/ 6 w 432"/>
                <a:gd name="T33" fmla="*/ 6 h 446"/>
                <a:gd name="T34" fmla="*/ 6 w 432"/>
                <a:gd name="T35" fmla="*/ 6 h 446"/>
                <a:gd name="T36" fmla="*/ 6 w 432"/>
                <a:gd name="T37" fmla="*/ 6 h 446"/>
                <a:gd name="T38" fmla="*/ 6 w 432"/>
                <a:gd name="T39" fmla="*/ 6 h 446"/>
                <a:gd name="T40" fmla="*/ 6 w 432"/>
                <a:gd name="T41" fmla="*/ 6 h 446"/>
                <a:gd name="T42" fmla="*/ 6 w 432"/>
                <a:gd name="T43" fmla="*/ 6 h 446"/>
                <a:gd name="T44" fmla="*/ 6 w 432"/>
                <a:gd name="T45" fmla="*/ 6 h 446"/>
                <a:gd name="T46" fmla="*/ 6 w 432"/>
                <a:gd name="T47" fmla="*/ 6 h 446"/>
                <a:gd name="T48" fmla="*/ 6 w 432"/>
                <a:gd name="T49" fmla="*/ 6 h 446"/>
                <a:gd name="T50" fmla="*/ 6 w 432"/>
                <a:gd name="T51" fmla="*/ 6 h 446"/>
                <a:gd name="T52" fmla="*/ 6 w 432"/>
                <a:gd name="T53" fmla="*/ 6 h 446"/>
                <a:gd name="T54" fmla="*/ 6 w 432"/>
                <a:gd name="T55" fmla="*/ 6 h 446"/>
                <a:gd name="T56" fmla="*/ 6 w 432"/>
                <a:gd name="T57" fmla="*/ 6 h 446"/>
                <a:gd name="T58" fmla="*/ 6 w 432"/>
                <a:gd name="T59" fmla="*/ 6 h 446"/>
                <a:gd name="T60" fmla="*/ 6 w 432"/>
                <a:gd name="T61" fmla="*/ 6 h 446"/>
                <a:gd name="T62" fmla="*/ 6 w 432"/>
                <a:gd name="T63" fmla="*/ 6 h 446"/>
                <a:gd name="T64" fmla="*/ 6 w 432"/>
                <a:gd name="T65" fmla="*/ 6 h 446"/>
                <a:gd name="T66" fmla="*/ 6 w 432"/>
                <a:gd name="T67" fmla="*/ 6 h 446"/>
                <a:gd name="T68" fmla="*/ 6 w 432"/>
                <a:gd name="T69" fmla="*/ 6 h 446"/>
                <a:gd name="T70" fmla="*/ 6 w 432"/>
                <a:gd name="T71" fmla="*/ 6 h 446"/>
                <a:gd name="T72" fmla="*/ 6 w 432"/>
                <a:gd name="T73" fmla="*/ 6 h 446"/>
                <a:gd name="T74" fmla="*/ 6 w 432"/>
                <a:gd name="T75" fmla="*/ 6 h 446"/>
                <a:gd name="T76" fmla="*/ 6 w 432"/>
                <a:gd name="T77" fmla="*/ 6 h 446"/>
                <a:gd name="T78" fmla="*/ 6 w 432"/>
                <a:gd name="T79" fmla="*/ 0 h 446"/>
                <a:gd name="T80" fmla="*/ 0 w 432"/>
                <a:gd name="T81" fmla="*/ 6 h 4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32"/>
                <a:gd name="T124" fmla="*/ 0 h 446"/>
                <a:gd name="T125" fmla="*/ 432 w 432"/>
                <a:gd name="T126" fmla="*/ 446 h 44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32" h="446">
                  <a:moveTo>
                    <a:pt x="0" y="26"/>
                  </a:moveTo>
                  <a:lnTo>
                    <a:pt x="58" y="236"/>
                  </a:lnTo>
                  <a:lnTo>
                    <a:pt x="64" y="240"/>
                  </a:lnTo>
                  <a:lnTo>
                    <a:pt x="68" y="256"/>
                  </a:lnTo>
                  <a:lnTo>
                    <a:pt x="70" y="262"/>
                  </a:lnTo>
                  <a:lnTo>
                    <a:pt x="78" y="268"/>
                  </a:lnTo>
                  <a:lnTo>
                    <a:pt x="84" y="272"/>
                  </a:lnTo>
                  <a:lnTo>
                    <a:pt x="82" y="282"/>
                  </a:lnTo>
                  <a:lnTo>
                    <a:pt x="88" y="290"/>
                  </a:lnTo>
                  <a:lnTo>
                    <a:pt x="88" y="292"/>
                  </a:lnTo>
                  <a:lnTo>
                    <a:pt x="80" y="304"/>
                  </a:lnTo>
                  <a:lnTo>
                    <a:pt x="80" y="318"/>
                  </a:lnTo>
                  <a:lnTo>
                    <a:pt x="74" y="330"/>
                  </a:lnTo>
                  <a:lnTo>
                    <a:pt x="76" y="346"/>
                  </a:lnTo>
                  <a:lnTo>
                    <a:pt x="86" y="368"/>
                  </a:lnTo>
                  <a:lnTo>
                    <a:pt x="84" y="394"/>
                  </a:lnTo>
                  <a:lnTo>
                    <a:pt x="94" y="410"/>
                  </a:lnTo>
                  <a:lnTo>
                    <a:pt x="96" y="416"/>
                  </a:lnTo>
                  <a:lnTo>
                    <a:pt x="96" y="420"/>
                  </a:lnTo>
                  <a:lnTo>
                    <a:pt x="104" y="428"/>
                  </a:lnTo>
                  <a:lnTo>
                    <a:pt x="104" y="434"/>
                  </a:lnTo>
                  <a:lnTo>
                    <a:pt x="110" y="442"/>
                  </a:lnTo>
                  <a:lnTo>
                    <a:pt x="336" y="428"/>
                  </a:lnTo>
                  <a:lnTo>
                    <a:pt x="340" y="440"/>
                  </a:lnTo>
                  <a:lnTo>
                    <a:pt x="342" y="444"/>
                  </a:lnTo>
                  <a:lnTo>
                    <a:pt x="354" y="446"/>
                  </a:lnTo>
                  <a:lnTo>
                    <a:pt x="356" y="434"/>
                  </a:lnTo>
                  <a:lnTo>
                    <a:pt x="350" y="412"/>
                  </a:lnTo>
                  <a:lnTo>
                    <a:pt x="350" y="404"/>
                  </a:lnTo>
                  <a:lnTo>
                    <a:pt x="352" y="400"/>
                  </a:lnTo>
                  <a:lnTo>
                    <a:pt x="360" y="396"/>
                  </a:lnTo>
                  <a:lnTo>
                    <a:pt x="376" y="402"/>
                  </a:lnTo>
                  <a:lnTo>
                    <a:pt x="390" y="404"/>
                  </a:lnTo>
                  <a:lnTo>
                    <a:pt x="396" y="402"/>
                  </a:lnTo>
                  <a:lnTo>
                    <a:pt x="394" y="386"/>
                  </a:lnTo>
                  <a:lnTo>
                    <a:pt x="392" y="376"/>
                  </a:lnTo>
                  <a:lnTo>
                    <a:pt x="392" y="366"/>
                  </a:lnTo>
                  <a:lnTo>
                    <a:pt x="394" y="358"/>
                  </a:lnTo>
                  <a:lnTo>
                    <a:pt x="406" y="324"/>
                  </a:lnTo>
                  <a:lnTo>
                    <a:pt x="408" y="310"/>
                  </a:lnTo>
                  <a:lnTo>
                    <a:pt x="412" y="296"/>
                  </a:lnTo>
                  <a:lnTo>
                    <a:pt x="420" y="280"/>
                  </a:lnTo>
                  <a:lnTo>
                    <a:pt x="428" y="274"/>
                  </a:lnTo>
                  <a:lnTo>
                    <a:pt x="430" y="272"/>
                  </a:lnTo>
                  <a:lnTo>
                    <a:pt x="432" y="268"/>
                  </a:lnTo>
                  <a:lnTo>
                    <a:pt x="426" y="266"/>
                  </a:lnTo>
                  <a:lnTo>
                    <a:pt x="426" y="264"/>
                  </a:lnTo>
                  <a:lnTo>
                    <a:pt x="422" y="264"/>
                  </a:lnTo>
                  <a:lnTo>
                    <a:pt x="410" y="262"/>
                  </a:lnTo>
                  <a:lnTo>
                    <a:pt x="408" y="260"/>
                  </a:lnTo>
                  <a:lnTo>
                    <a:pt x="404" y="256"/>
                  </a:lnTo>
                  <a:lnTo>
                    <a:pt x="400" y="236"/>
                  </a:lnTo>
                  <a:lnTo>
                    <a:pt x="390" y="222"/>
                  </a:lnTo>
                  <a:lnTo>
                    <a:pt x="378" y="216"/>
                  </a:lnTo>
                  <a:lnTo>
                    <a:pt x="372" y="196"/>
                  </a:lnTo>
                  <a:lnTo>
                    <a:pt x="362" y="188"/>
                  </a:lnTo>
                  <a:lnTo>
                    <a:pt x="360" y="176"/>
                  </a:lnTo>
                  <a:lnTo>
                    <a:pt x="352" y="174"/>
                  </a:lnTo>
                  <a:lnTo>
                    <a:pt x="338" y="168"/>
                  </a:lnTo>
                  <a:lnTo>
                    <a:pt x="330" y="156"/>
                  </a:lnTo>
                  <a:lnTo>
                    <a:pt x="320" y="150"/>
                  </a:lnTo>
                  <a:lnTo>
                    <a:pt x="320" y="144"/>
                  </a:lnTo>
                  <a:lnTo>
                    <a:pt x="316" y="134"/>
                  </a:lnTo>
                  <a:lnTo>
                    <a:pt x="312" y="132"/>
                  </a:lnTo>
                  <a:lnTo>
                    <a:pt x="298" y="126"/>
                  </a:lnTo>
                  <a:lnTo>
                    <a:pt x="272" y="104"/>
                  </a:lnTo>
                  <a:lnTo>
                    <a:pt x="260" y="100"/>
                  </a:lnTo>
                  <a:lnTo>
                    <a:pt x="258" y="92"/>
                  </a:lnTo>
                  <a:lnTo>
                    <a:pt x="246" y="82"/>
                  </a:lnTo>
                  <a:lnTo>
                    <a:pt x="240" y="66"/>
                  </a:lnTo>
                  <a:lnTo>
                    <a:pt x="232" y="58"/>
                  </a:lnTo>
                  <a:lnTo>
                    <a:pt x="228" y="52"/>
                  </a:lnTo>
                  <a:lnTo>
                    <a:pt x="212" y="50"/>
                  </a:lnTo>
                  <a:lnTo>
                    <a:pt x="190" y="38"/>
                  </a:lnTo>
                  <a:lnTo>
                    <a:pt x="184" y="32"/>
                  </a:lnTo>
                  <a:lnTo>
                    <a:pt x="192" y="16"/>
                  </a:lnTo>
                  <a:lnTo>
                    <a:pt x="196" y="12"/>
                  </a:lnTo>
                  <a:lnTo>
                    <a:pt x="200" y="6"/>
                  </a:lnTo>
                  <a:lnTo>
                    <a:pt x="202" y="2"/>
                  </a:lnTo>
                  <a:lnTo>
                    <a:pt x="200" y="0"/>
                  </a:lnTo>
                  <a:lnTo>
                    <a:pt x="80" y="18"/>
                  </a:lnTo>
                  <a:lnTo>
                    <a:pt x="0" y="2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3" name="Freeform 34"/>
            <p:cNvSpPr>
              <a:spLocks/>
            </p:cNvSpPr>
            <p:nvPr/>
          </p:nvSpPr>
          <p:spPr bwMode="grayWhite">
            <a:xfrm>
              <a:off x="3680" y="2771"/>
              <a:ext cx="669" cy="504"/>
            </a:xfrm>
            <a:custGeom>
              <a:avLst/>
              <a:gdLst>
                <a:gd name="T0" fmla="*/ 2 w 720"/>
                <a:gd name="T1" fmla="*/ 6 h 544"/>
                <a:gd name="T2" fmla="*/ 2 w 720"/>
                <a:gd name="T3" fmla="*/ 6 h 544"/>
                <a:gd name="T4" fmla="*/ 7 w 720"/>
                <a:gd name="T5" fmla="*/ 6 h 544"/>
                <a:gd name="T6" fmla="*/ 7 w 720"/>
                <a:gd name="T7" fmla="*/ 6 h 544"/>
                <a:gd name="T8" fmla="*/ 7 w 720"/>
                <a:gd name="T9" fmla="*/ 6 h 544"/>
                <a:gd name="T10" fmla="*/ 7 w 720"/>
                <a:gd name="T11" fmla="*/ 6 h 544"/>
                <a:gd name="T12" fmla="*/ 7 w 720"/>
                <a:gd name="T13" fmla="*/ 6 h 544"/>
                <a:gd name="T14" fmla="*/ 7 w 720"/>
                <a:gd name="T15" fmla="*/ 6 h 544"/>
                <a:gd name="T16" fmla="*/ 7 w 720"/>
                <a:gd name="T17" fmla="*/ 6 h 544"/>
                <a:gd name="T18" fmla="*/ 7 w 720"/>
                <a:gd name="T19" fmla="*/ 6 h 544"/>
                <a:gd name="T20" fmla="*/ 7 w 720"/>
                <a:gd name="T21" fmla="*/ 6 h 544"/>
                <a:gd name="T22" fmla="*/ 7 w 720"/>
                <a:gd name="T23" fmla="*/ 6 h 544"/>
                <a:gd name="T24" fmla="*/ 7 w 720"/>
                <a:gd name="T25" fmla="*/ 6 h 544"/>
                <a:gd name="T26" fmla="*/ 7 w 720"/>
                <a:gd name="T27" fmla="*/ 6 h 544"/>
                <a:gd name="T28" fmla="*/ 7 w 720"/>
                <a:gd name="T29" fmla="*/ 6 h 544"/>
                <a:gd name="T30" fmla="*/ 7 w 720"/>
                <a:gd name="T31" fmla="*/ 6 h 544"/>
                <a:gd name="T32" fmla="*/ 7 w 720"/>
                <a:gd name="T33" fmla="*/ 6 h 544"/>
                <a:gd name="T34" fmla="*/ 7 w 720"/>
                <a:gd name="T35" fmla="*/ 6 h 544"/>
                <a:gd name="T36" fmla="*/ 7 w 720"/>
                <a:gd name="T37" fmla="*/ 6 h 544"/>
                <a:gd name="T38" fmla="*/ 7 w 720"/>
                <a:gd name="T39" fmla="*/ 6 h 544"/>
                <a:gd name="T40" fmla="*/ 7 w 720"/>
                <a:gd name="T41" fmla="*/ 6 h 544"/>
                <a:gd name="T42" fmla="*/ 7 w 720"/>
                <a:gd name="T43" fmla="*/ 6 h 544"/>
                <a:gd name="T44" fmla="*/ 7 w 720"/>
                <a:gd name="T45" fmla="*/ 6 h 544"/>
                <a:gd name="T46" fmla="*/ 7 w 720"/>
                <a:gd name="T47" fmla="*/ 6 h 544"/>
                <a:gd name="T48" fmla="*/ 7 w 720"/>
                <a:gd name="T49" fmla="*/ 6 h 544"/>
                <a:gd name="T50" fmla="*/ 7 w 720"/>
                <a:gd name="T51" fmla="*/ 6 h 544"/>
                <a:gd name="T52" fmla="*/ 7 w 720"/>
                <a:gd name="T53" fmla="*/ 6 h 544"/>
                <a:gd name="T54" fmla="*/ 7 w 720"/>
                <a:gd name="T55" fmla="*/ 6 h 544"/>
                <a:gd name="T56" fmla="*/ 7 w 720"/>
                <a:gd name="T57" fmla="*/ 6 h 544"/>
                <a:gd name="T58" fmla="*/ 7 w 720"/>
                <a:gd name="T59" fmla="*/ 6 h 544"/>
                <a:gd name="T60" fmla="*/ 7 w 720"/>
                <a:gd name="T61" fmla="*/ 6 h 544"/>
                <a:gd name="T62" fmla="*/ 7 w 720"/>
                <a:gd name="T63" fmla="*/ 6 h 544"/>
                <a:gd name="T64" fmla="*/ 7 w 720"/>
                <a:gd name="T65" fmla="*/ 6 h 544"/>
                <a:gd name="T66" fmla="*/ 7 w 720"/>
                <a:gd name="T67" fmla="*/ 6 h 544"/>
                <a:gd name="T68" fmla="*/ 7 w 720"/>
                <a:gd name="T69" fmla="*/ 6 h 544"/>
                <a:gd name="T70" fmla="*/ 7 w 720"/>
                <a:gd name="T71" fmla="*/ 6 h 544"/>
                <a:gd name="T72" fmla="*/ 7 w 720"/>
                <a:gd name="T73" fmla="*/ 6 h 544"/>
                <a:gd name="T74" fmla="*/ 7 w 720"/>
                <a:gd name="T75" fmla="*/ 6 h 544"/>
                <a:gd name="T76" fmla="*/ 7 w 720"/>
                <a:gd name="T77" fmla="*/ 6 h 544"/>
                <a:gd name="T78" fmla="*/ 7 w 720"/>
                <a:gd name="T79" fmla="*/ 6 h 544"/>
                <a:gd name="T80" fmla="*/ 7 w 720"/>
                <a:gd name="T81" fmla="*/ 6 h 544"/>
                <a:gd name="T82" fmla="*/ 7 w 720"/>
                <a:gd name="T83" fmla="*/ 6 h 544"/>
                <a:gd name="T84" fmla="*/ 7 w 720"/>
                <a:gd name="T85" fmla="*/ 6 h 544"/>
                <a:gd name="T86" fmla="*/ 7 w 720"/>
                <a:gd name="T87" fmla="*/ 6 h 544"/>
                <a:gd name="T88" fmla="*/ 7 w 720"/>
                <a:gd name="T89" fmla="*/ 6 h 544"/>
                <a:gd name="T90" fmla="*/ 7 w 720"/>
                <a:gd name="T91" fmla="*/ 6 h 544"/>
                <a:gd name="T92" fmla="*/ 7 w 720"/>
                <a:gd name="T93" fmla="*/ 6 h 544"/>
                <a:gd name="T94" fmla="*/ 7 w 720"/>
                <a:gd name="T95" fmla="*/ 6 h 544"/>
                <a:gd name="T96" fmla="*/ 7 w 720"/>
                <a:gd name="T97" fmla="*/ 6 h 544"/>
                <a:gd name="T98" fmla="*/ 7 w 720"/>
                <a:gd name="T99" fmla="*/ 6 h 544"/>
                <a:gd name="T100" fmla="*/ 7 w 720"/>
                <a:gd name="T101" fmla="*/ 6 h 544"/>
                <a:gd name="T102" fmla="*/ 7 w 720"/>
                <a:gd name="T103" fmla="*/ 6 h 544"/>
                <a:gd name="T104" fmla="*/ 7 w 720"/>
                <a:gd name="T105" fmla="*/ 6 h 544"/>
                <a:gd name="T106" fmla="*/ 7 w 720"/>
                <a:gd name="T107" fmla="*/ 6 h 544"/>
                <a:gd name="T108" fmla="*/ 7 w 720"/>
                <a:gd name="T109" fmla="*/ 6 h 544"/>
                <a:gd name="T110" fmla="*/ 7 w 720"/>
                <a:gd name="T111" fmla="*/ 4 h 544"/>
                <a:gd name="T112" fmla="*/ 7 w 720"/>
                <a:gd name="T113" fmla="*/ 6 h 544"/>
                <a:gd name="T114" fmla="*/ 7 w 720"/>
                <a:gd name="T115" fmla="*/ 6 h 544"/>
                <a:gd name="T116" fmla="*/ 7 w 720"/>
                <a:gd name="T117" fmla="*/ 6 h 544"/>
                <a:gd name="T118" fmla="*/ 7 w 720"/>
                <a:gd name="T119" fmla="*/ 6 h 54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20"/>
                <a:gd name="T181" fmla="*/ 0 h 544"/>
                <a:gd name="T182" fmla="*/ 720 w 720"/>
                <a:gd name="T183" fmla="*/ 544 h 54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20" h="544">
                  <a:moveTo>
                    <a:pt x="222" y="20"/>
                  </a:moveTo>
                  <a:lnTo>
                    <a:pt x="2" y="40"/>
                  </a:lnTo>
                  <a:lnTo>
                    <a:pt x="2" y="46"/>
                  </a:lnTo>
                  <a:lnTo>
                    <a:pt x="4" y="48"/>
                  </a:lnTo>
                  <a:lnTo>
                    <a:pt x="0" y="50"/>
                  </a:lnTo>
                  <a:lnTo>
                    <a:pt x="2" y="58"/>
                  </a:lnTo>
                  <a:lnTo>
                    <a:pt x="8" y="66"/>
                  </a:lnTo>
                  <a:lnTo>
                    <a:pt x="12" y="70"/>
                  </a:lnTo>
                  <a:lnTo>
                    <a:pt x="14" y="72"/>
                  </a:lnTo>
                  <a:lnTo>
                    <a:pt x="22" y="76"/>
                  </a:lnTo>
                  <a:lnTo>
                    <a:pt x="22" y="80"/>
                  </a:lnTo>
                  <a:lnTo>
                    <a:pt x="18" y="88"/>
                  </a:lnTo>
                  <a:lnTo>
                    <a:pt x="18" y="90"/>
                  </a:lnTo>
                  <a:lnTo>
                    <a:pt x="24" y="94"/>
                  </a:lnTo>
                  <a:lnTo>
                    <a:pt x="24" y="96"/>
                  </a:lnTo>
                  <a:lnTo>
                    <a:pt x="24" y="98"/>
                  </a:lnTo>
                  <a:lnTo>
                    <a:pt x="20" y="102"/>
                  </a:lnTo>
                  <a:lnTo>
                    <a:pt x="20" y="108"/>
                  </a:lnTo>
                  <a:lnTo>
                    <a:pt x="22" y="110"/>
                  </a:lnTo>
                  <a:lnTo>
                    <a:pt x="36" y="106"/>
                  </a:lnTo>
                  <a:lnTo>
                    <a:pt x="40" y="102"/>
                  </a:lnTo>
                  <a:lnTo>
                    <a:pt x="44" y="90"/>
                  </a:lnTo>
                  <a:lnTo>
                    <a:pt x="46" y="86"/>
                  </a:lnTo>
                  <a:lnTo>
                    <a:pt x="50" y="88"/>
                  </a:lnTo>
                  <a:lnTo>
                    <a:pt x="56" y="88"/>
                  </a:lnTo>
                  <a:lnTo>
                    <a:pt x="58" y="86"/>
                  </a:lnTo>
                  <a:lnTo>
                    <a:pt x="62" y="88"/>
                  </a:lnTo>
                  <a:lnTo>
                    <a:pt x="60" y="90"/>
                  </a:lnTo>
                  <a:lnTo>
                    <a:pt x="52" y="98"/>
                  </a:lnTo>
                  <a:lnTo>
                    <a:pt x="54" y="100"/>
                  </a:lnTo>
                  <a:lnTo>
                    <a:pt x="60" y="96"/>
                  </a:lnTo>
                  <a:lnTo>
                    <a:pt x="72" y="96"/>
                  </a:lnTo>
                  <a:lnTo>
                    <a:pt x="110" y="82"/>
                  </a:lnTo>
                  <a:lnTo>
                    <a:pt x="116" y="82"/>
                  </a:lnTo>
                  <a:lnTo>
                    <a:pt x="116" y="86"/>
                  </a:lnTo>
                  <a:lnTo>
                    <a:pt x="108" y="92"/>
                  </a:lnTo>
                  <a:lnTo>
                    <a:pt x="112" y="94"/>
                  </a:lnTo>
                  <a:lnTo>
                    <a:pt x="130" y="94"/>
                  </a:lnTo>
                  <a:lnTo>
                    <a:pt x="146" y="100"/>
                  </a:lnTo>
                  <a:lnTo>
                    <a:pt x="164" y="110"/>
                  </a:lnTo>
                  <a:lnTo>
                    <a:pt x="168" y="112"/>
                  </a:lnTo>
                  <a:lnTo>
                    <a:pt x="168" y="106"/>
                  </a:lnTo>
                  <a:lnTo>
                    <a:pt x="172" y="102"/>
                  </a:lnTo>
                  <a:lnTo>
                    <a:pt x="174" y="108"/>
                  </a:lnTo>
                  <a:lnTo>
                    <a:pt x="184" y="110"/>
                  </a:lnTo>
                  <a:lnTo>
                    <a:pt x="188" y="112"/>
                  </a:lnTo>
                  <a:lnTo>
                    <a:pt x="188" y="114"/>
                  </a:lnTo>
                  <a:lnTo>
                    <a:pt x="184" y="116"/>
                  </a:lnTo>
                  <a:lnTo>
                    <a:pt x="186" y="118"/>
                  </a:lnTo>
                  <a:lnTo>
                    <a:pt x="208" y="136"/>
                  </a:lnTo>
                  <a:lnTo>
                    <a:pt x="210" y="142"/>
                  </a:lnTo>
                  <a:lnTo>
                    <a:pt x="208" y="146"/>
                  </a:lnTo>
                  <a:lnTo>
                    <a:pt x="206" y="150"/>
                  </a:lnTo>
                  <a:lnTo>
                    <a:pt x="204" y="148"/>
                  </a:lnTo>
                  <a:lnTo>
                    <a:pt x="202" y="142"/>
                  </a:lnTo>
                  <a:lnTo>
                    <a:pt x="200" y="148"/>
                  </a:lnTo>
                  <a:lnTo>
                    <a:pt x="202" y="152"/>
                  </a:lnTo>
                  <a:lnTo>
                    <a:pt x="206" y="154"/>
                  </a:lnTo>
                  <a:lnTo>
                    <a:pt x="236" y="146"/>
                  </a:lnTo>
                  <a:lnTo>
                    <a:pt x="238" y="142"/>
                  </a:lnTo>
                  <a:lnTo>
                    <a:pt x="250" y="140"/>
                  </a:lnTo>
                  <a:lnTo>
                    <a:pt x="274" y="120"/>
                  </a:lnTo>
                  <a:lnTo>
                    <a:pt x="290" y="120"/>
                  </a:lnTo>
                  <a:lnTo>
                    <a:pt x="290" y="116"/>
                  </a:lnTo>
                  <a:lnTo>
                    <a:pt x="288" y="112"/>
                  </a:lnTo>
                  <a:lnTo>
                    <a:pt x="292" y="102"/>
                  </a:lnTo>
                  <a:lnTo>
                    <a:pt x="320" y="98"/>
                  </a:lnTo>
                  <a:lnTo>
                    <a:pt x="358" y="118"/>
                  </a:lnTo>
                  <a:lnTo>
                    <a:pt x="360" y="124"/>
                  </a:lnTo>
                  <a:lnTo>
                    <a:pt x="370" y="132"/>
                  </a:lnTo>
                  <a:lnTo>
                    <a:pt x="378" y="146"/>
                  </a:lnTo>
                  <a:lnTo>
                    <a:pt x="402" y="162"/>
                  </a:lnTo>
                  <a:lnTo>
                    <a:pt x="406" y="170"/>
                  </a:lnTo>
                  <a:lnTo>
                    <a:pt x="412" y="176"/>
                  </a:lnTo>
                  <a:lnTo>
                    <a:pt x="432" y="176"/>
                  </a:lnTo>
                  <a:lnTo>
                    <a:pt x="446" y="196"/>
                  </a:lnTo>
                  <a:lnTo>
                    <a:pt x="450" y="200"/>
                  </a:lnTo>
                  <a:lnTo>
                    <a:pt x="448" y="206"/>
                  </a:lnTo>
                  <a:lnTo>
                    <a:pt x="454" y="228"/>
                  </a:lnTo>
                  <a:lnTo>
                    <a:pt x="452" y="252"/>
                  </a:lnTo>
                  <a:lnTo>
                    <a:pt x="446" y="278"/>
                  </a:lnTo>
                  <a:lnTo>
                    <a:pt x="446" y="300"/>
                  </a:lnTo>
                  <a:lnTo>
                    <a:pt x="450" y="306"/>
                  </a:lnTo>
                  <a:lnTo>
                    <a:pt x="466" y="316"/>
                  </a:lnTo>
                  <a:lnTo>
                    <a:pt x="470" y="308"/>
                  </a:lnTo>
                  <a:lnTo>
                    <a:pt x="466" y="304"/>
                  </a:lnTo>
                  <a:lnTo>
                    <a:pt x="460" y="290"/>
                  </a:lnTo>
                  <a:lnTo>
                    <a:pt x="462" y="288"/>
                  </a:lnTo>
                  <a:lnTo>
                    <a:pt x="470" y="286"/>
                  </a:lnTo>
                  <a:lnTo>
                    <a:pt x="476" y="300"/>
                  </a:lnTo>
                  <a:lnTo>
                    <a:pt x="480" y="300"/>
                  </a:lnTo>
                  <a:lnTo>
                    <a:pt x="482" y="292"/>
                  </a:lnTo>
                  <a:lnTo>
                    <a:pt x="484" y="292"/>
                  </a:lnTo>
                  <a:lnTo>
                    <a:pt x="488" y="294"/>
                  </a:lnTo>
                  <a:lnTo>
                    <a:pt x="488" y="300"/>
                  </a:lnTo>
                  <a:lnTo>
                    <a:pt x="484" y="308"/>
                  </a:lnTo>
                  <a:lnTo>
                    <a:pt x="480" y="314"/>
                  </a:lnTo>
                  <a:lnTo>
                    <a:pt x="474" y="330"/>
                  </a:lnTo>
                  <a:lnTo>
                    <a:pt x="470" y="332"/>
                  </a:lnTo>
                  <a:lnTo>
                    <a:pt x="470" y="340"/>
                  </a:lnTo>
                  <a:lnTo>
                    <a:pt x="476" y="346"/>
                  </a:lnTo>
                  <a:lnTo>
                    <a:pt x="484" y="354"/>
                  </a:lnTo>
                  <a:lnTo>
                    <a:pt x="498" y="384"/>
                  </a:lnTo>
                  <a:lnTo>
                    <a:pt x="518" y="396"/>
                  </a:lnTo>
                  <a:lnTo>
                    <a:pt x="520" y="396"/>
                  </a:lnTo>
                  <a:lnTo>
                    <a:pt x="520" y="390"/>
                  </a:lnTo>
                  <a:lnTo>
                    <a:pt x="528" y="390"/>
                  </a:lnTo>
                  <a:lnTo>
                    <a:pt x="532" y="402"/>
                  </a:lnTo>
                  <a:lnTo>
                    <a:pt x="532" y="408"/>
                  </a:lnTo>
                  <a:lnTo>
                    <a:pt x="540" y="424"/>
                  </a:lnTo>
                  <a:lnTo>
                    <a:pt x="548" y="430"/>
                  </a:lnTo>
                  <a:lnTo>
                    <a:pt x="558" y="432"/>
                  </a:lnTo>
                  <a:lnTo>
                    <a:pt x="572" y="474"/>
                  </a:lnTo>
                  <a:lnTo>
                    <a:pt x="578" y="476"/>
                  </a:lnTo>
                  <a:lnTo>
                    <a:pt x="598" y="482"/>
                  </a:lnTo>
                  <a:lnTo>
                    <a:pt x="606" y="486"/>
                  </a:lnTo>
                  <a:lnTo>
                    <a:pt x="630" y="514"/>
                  </a:lnTo>
                  <a:lnTo>
                    <a:pt x="640" y="522"/>
                  </a:lnTo>
                  <a:lnTo>
                    <a:pt x="644" y="522"/>
                  </a:lnTo>
                  <a:lnTo>
                    <a:pt x="650" y="526"/>
                  </a:lnTo>
                  <a:lnTo>
                    <a:pt x="652" y="532"/>
                  </a:lnTo>
                  <a:lnTo>
                    <a:pt x="646" y="532"/>
                  </a:lnTo>
                  <a:lnTo>
                    <a:pt x="642" y="532"/>
                  </a:lnTo>
                  <a:lnTo>
                    <a:pt x="640" y="532"/>
                  </a:lnTo>
                  <a:lnTo>
                    <a:pt x="638" y="532"/>
                  </a:lnTo>
                  <a:lnTo>
                    <a:pt x="636" y="536"/>
                  </a:lnTo>
                  <a:lnTo>
                    <a:pt x="640" y="540"/>
                  </a:lnTo>
                  <a:lnTo>
                    <a:pt x="652" y="544"/>
                  </a:lnTo>
                  <a:lnTo>
                    <a:pt x="658" y="540"/>
                  </a:lnTo>
                  <a:lnTo>
                    <a:pt x="666" y="538"/>
                  </a:lnTo>
                  <a:lnTo>
                    <a:pt x="702" y="524"/>
                  </a:lnTo>
                  <a:lnTo>
                    <a:pt x="708" y="512"/>
                  </a:lnTo>
                  <a:lnTo>
                    <a:pt x="710" y="508"/>
                  </a:lnTo>
                  <a:lnTo>
                    <a:pt x="704" y="490"/>
                  </a:lnTo>
                  <a:lnTo>
                    <a:pt x="706" y="480"/>
                  </a:lnTo>
                  <a:lnTo>
                    <a:pt x="712" y="464"/>
                  </a:lnTo>
                  <a:lnTo>
                    <a:pt x="720" y="466"/>
                  </a:lnTo>
                  <a:lnTo>
                    <a:pt x="712" y="432"/>
                  </a:lnTo>
                  <a:lnTo>
                    <a:pt x="714" y="414"/>
                  </a:lnTo>
                  <a:lnTo>
                    <a:pt x="712" y="382"/>
                  </a:lnTo>
                  <a:lnTo>
                    <a:pt x="704" y="356"/>
                  </a:lnTo>
                  <a:lnTo>
                    <a:pt x="700" y="348"/>
                  </a:lnTo>
                  <a:lnTo>
                    <a:pt x="676" y="316"/>
                  </a:lnTo>
                  <a:lnTo>
                    <a:pt x="662" y="280"/>
                  </a:lnTo>
                  <a:lnTo>
                    <a:pt x="642" y="256"/>
                  </a:lnTo>
                  <a:lnTo>
                    <a:pt x="644" y="252"/>
                  </a:lnTo>
                  <a:lnTo>
                    <a:pt x="642" y="248"/>
                  </a:lnTo>
                  <a:lnTo>
                    <a:pt x="636" y="234"/>
                  </a:lnTo>
                  <a:lnTo>
                    <a:pt x="636" y="228"/>
                  </a:lnTo>
                  <a:lnTo>
                    <a:pt x="642" y="218"/>
                  </a:lnTo>
                  <a:lnTo>
                    <a:pt x="642" y="216"/>
                  </a:lnTo>
                  <a:lnTo>
                    <a:pt x="618" y="182"/>
                  </a:lnTo>
                  <a:lnTo>
                    <a:pt x="604" y="168"/>
                  </a:lnTo>
                  <a:lnTo>
                    <a:pt x="594" y="162"/>
                  </a:lnTo>
                  <a:lnTo>
                    <a:pt x="592" y="158"/>
                  </a:lnTo>
                  <a:lnTo>
                    <a:pt x="576" y="138"/>
                  </a:lnTo>
                  <a:lnTo>
                    <a:pt x="556" y="100"/>
                  </a:lnTo>
                  <a:lnTo>
                    <a:pt x="550" y="78"/>
                  </a:lnTo>
                  <a:lnTo>
                    <a:pt x="538" y="48"/>
                  </a:lnTo>
                  <a:lnTo>
                    <a:pt x="538" y="42"/>
                  </a:lnTo>
                  <a:lnTo>
                    <a:pt x="532" y="38"/>
                  </a:lnTo>
                  <a:lnTo>
                    <a:pt x="528" y="36"/>
                  </a:lnTo>
                  <a:lnTo>
                    <a:pt x="526" y="14"/>
                  </a:lnTo>
                  <a:lnTo>
                    <a:pt x="522" y="6"/>
                  </a:lnTo>
                  <a:lnTo>
                    <a:pt x="516" y="8"/>
                  </a:lnTo>
                  <a:lnTo>
                    <a:pt x="502" y="6"/>
                  </a:lnTo>
                  <a:lnTo>
                    <a:pt x="486" y="0"/>
                  </a:lnTo>
                  <a:lnTo>
                    <a:pt x="478" y="4"/>
                  </a:lnTo>
                  <a:lnTo>
                    <a:pt x="476" y="8"/>
                  </a:lnTo>
                  <a:lnTo>
                    <a:pt x="476" y="16"/>
                  </a:lnTo>
                  <a:lnTo>
                    <a:pt x="482" y="38"/>
                  </a:lnTo>
                  <a:lnTo>
                    <a:pt x="480" y="50"/>
                  </a:lnTo>
                  <a:lnTo>
                    <a:pt x="468" y="48"/>
                  </a:lnTo>
                  <a:lnTo>
                    <a:pt x="466" y="44"/>
                  </a:lnTo>
                  <a:lnTo>
                    <a:pt x="462" y="32"/>
                  </a:lnTo>
                  <a:lnTo>
                    <a:pt x="236" y="46"/>
                  </a:lnTo>
                  <a:lnTo>
                    <a:pt x="230" y="38"/>
                  </a:lnTo>
                  <a:lnTo>
                    <a:pt x="230" y="32"/>
                  </a:lnTo>
                  <a:lnTo>
                    <a:pt x="222" y="24"/>
                  </a:lnTo>
                  <a:lnTo>
                    <a:pt x="222" y="2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4" name="Freeform 35"/>
            <p:cNvSpPr>
              <a:spLocks/>
            </p:cNvSpPr>
            <p:nvPr/>
          </p:nvSpPr>
          <p:spPr bwMode="grayWhite">
            <a:xfrm>
              <a:off x="4176" y="1879"/>
              <a:ext cx="336" cy="163"/>
            </a:xfrm>
            <a:custGeom>
              <a:avLst/>
              <a:gdLst>
                <a:gd name="T0" fmla="*/ 6 w 362"/>
                <a:gd name="T1" fmla="*/ 7 h 174"/>
                <a:gd name="T2" fmla="*/ 6 w 362"/>
                <a:gd name="T3" fmla="*/ 7 h 174"/>
                <a:gd name="T4" fmla="*/ 6 w 362"/>
                <a:gd name="T5" fmla="*/ 7 h 174"/>
                <a:gd name="T6" fmla="*/ 6 w 362"/>
                <a:gd name="T7" fmla="*/ 7 h 174"/>
                <a:gd name="T8" fmla="*/ 6 w 362"/>
                <a:gd name="T9" fmla="*/ 7 h 174"/>
                <a:gd name="T10" fmla="*/ 6 w 362"/>
                <a:gd name="T11" fmla="*/ 7 h 174"/>
                <a:gd name="T12" fmla="*/ 6 w 362"/>
                <a:gd name="T13" fmla="*/ 7 h 174"/>
                <a:gd name="T14" fmla="*/ 6 w 362"/>
                <a:gd name="T15" fmla="*/ 7 h 174"/>
                <a:gd name="T16" fmla="*/ 6 w 362"/>
                <a:gd name="T17" fmla="*/ 7 h 174"/>
                <a:gd name="T18" fmla="*/ 6 w 362"/>
                <a:gd name="T19" fmla="*/ 7 h 174"/>
                <a:gd name="T20" fmla="*/ 6 w 362"/>
                <a:gd name="T21" fmla="*/ 7 h 174"/>
                <a:gd name="T22" fmla="*/ 6 w 362"/>
                <a:gd name="T23" fmla="*/ 7 h 174"/>
                <a:gd name="T24" fmla="*/ 6 w 362"/>
                <a:gd name="T25" fmla="*/ 7 h 174"/>
                <a:gd name="T26" fmla="*/ 6 w 362"/>
                <a:gd name="T27" fmla="*/ 7 h 174"/>
                <a:gd name="T28" fmla="*/ 6 w 362"/>
                <a:gd name="T29" fmla="*/ 7 h 174"/>
                <a:gd name="T30" fmla="*/ 6 w 362"/>
                <a:gd name="T31" fmla="*/ 7 h 174"/>
                <a:gd name="T32" fmla="*/ 6 w 362"/>
                <a:gd name="T33" fmla="*/ 7 h 174"/>
                <a:gd name="T34" fmla="*/ 6 w 362"/>
                <a:gd name="T35" fmla="*/ 7 h 174"/>
                <a:gd name="T36" fmla="*/ 6 w 362"/>
                <a:gd name="T37" fmla="*/ 7 h 174"/>
                <a:gd name="T38" fmla="*/ 6 w 362"/>
                <a:gd name="T39" fmla="*/ 7 h 174"/>
                <a:gd name="T40" fmla="*/ 6 w 362"/>
                <a:gd name="T41" fmla="*/ 7 h 174"/>
                <a:gd name="T42" fmla="*/ 6 w 362"/>
                <a:gd name="T43" fmla="*/ 7 h 174"/>
                <a:gd name="T44" fmla="*/ 6 w 362"/>
                <a:gd name="T45" fmla="*/ 7 h 174"/>
                <a:gd name="T46" fmla="*/ 6 w 362"/>
                <a:gd name="T47" fmla="*/ 7 h 174"/>
                <a:gd name="T48" fmla="*/ 6 w 362"/>
                <a:gd name="T49" fmla="*/ 7 h 174"/>
                <a:gd name="T50" fmla="*/ 6 w 362"/>
                <a:gd name="T51" fmla="*/ 7 h 174"/>
                <a:gd name="T52" fmla="*/ 6 w 362"/>
                <a:gd name="T53" fmla="*/ 7 h 174"/>
                <a:gd name="T54" fmla="*/ 6 w 362"/>
                <a:gd name="T55" fmla="*/ 7 h 174"/>
                <a:gd name="T56" fmla="*/ 6 w 362"/>
                <a:gd name="T57" fmla="*/ 7 h 174"/>
                <a:gd name="T58" fmla="*/ 6 w 362"/>
                <a:gd name="T59" fmla="*/ 7 h 174"/>
                <a:gd name="T60" fmla="*/ 6 w 362"/>
                <a:gd name="T61" fmla="*/ 7 h 174"/>
                <a:gd name="T62" fmla="*/ 6 w 362"/>
                <a:gd name="T63" fmla="*/ 7 h 174"/>
                <a:gd name="T64" fmla="*/ 6 w 362"/>
                <a:gd name="T65" fmla="*/ 7 h 174"/>
                <a:gd name="T66" fmla="*/ 6 w 362"/>
                <a:gd name="T67" fmla="*/ 7 h 174"/>
                <a:gd name="T68" fmla="*/ 6 w 362"/>
                <a:gd name="T69" fmla="*/ 7 h 174"/>
                <a:gd name="T70" fmla="*/ 6 w 362"/>
                <a:gd name="T71" fmla="*/ 7 h 174"/>
                <a:gd name="T72" fmla="*/ 6 w 362"/>
                <a:gd name="T73" fmla="*/ 7 h 174"/>
                <a:gd name="T74" fmla="*/ 6 w 362"/>
                <a:gd name="T75" fmla="*/ 7 h 174"/>
                <a:gd name="T76" fmla="*/ 6 w 362"/>
                <a:gd name="T77" fmla="*/ 7 h 174"/>
                <a:gd name="T78" fmla="*/ 6 w 362"/>
                <a:gd name="T79" fmla="*/ 7 h 174"/>
                <a:gd name="T80" fmla="*/ 6 w 362"/>
                <a:gd name="T81" fmla="*/ 7 h 174"/>
                <a:gd name="T82" fmla="*/ 6 w 362"/>
                <a:gd name="T83" fmla="*/ 7 h 174"/>
                <a:gd name="T84" fmla="*/ 6 w 362"/>
                <a:gd name="T85" fmla="*/ 7 h 174"/>
                <a:gd name="T86" fmla="*/ 6 w 362"/>
                <a:gd name="T87" fmla="*/ 7 h 174"/>
                <a:gd name="T88" fmla="*/ 6 w 362"/>
                <a:gd name="T89" fmla="*/ 7 h 174"/>
                <a:gd name="T90" fmla="*/ 6 w 362"/>
                <a:gd name="T91" fmla="*/ 7 h 174"/>
                <a:gd name="T92" fmla="*/ 6 w 362"/>
                <a:gd name="T93" fmla="*/ 7 h 174"/>
                <a:gd name="T94" fmla="*/ 6 w 362"/>
                <a:gd name="T95" fmla="*/ 7 h 174"/>
                <a:gd name="T96" fmla="*/ 6 w 362"/>
                <a:gd name="T97" fmla="*/ 7 h 174"/>
                <a:gd name="T98" fmla="*/ 6 w 362"/>
                <a:gd name="T99" fmla="*/ 7 h 174"/>
                <a:gd name="T100" fmla="*/ 6 w 362"/>
                <a:gd name="T101" fmla="*/ 7 h 174"/>
                <a:gd name="T102" fmla="*/ 6 w 362"/>
                <a:gd name="T103" fmla="*/ 7 h 174"/>
                <a:gd name="T104" fmla="*/ 6 w 362"/>
                <a:gd name="T105" fmla="*/ 0 h 17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62"/>
                <a:gd name="T160" fmla="*/ 0 h 174"/>
                <a:gd name="T161" fmla="*/ 362 w 362"/>
                <a:gd name="T162" fmla="*/ 174 h 17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62" h="174">
                  <a:moveTo>
                    <a:pt x="274" y="0"/>
                  </a:moveTo>
                  <a:lnTo>
                    <a:pt x="208" y="12"/>
                  </a:lnTo>
                  <a:lnTo>
                    <a:pt x="0" y="52"/>
                  </a:lnTo>
                  <a:lnTo>
                    <a:pt x="12" y="104"/>
                  </a:lnTo>
                  <a:lnTo>
                    <a:pt x="16" y="96"/>
                  </a:lnTo>
                  <a:lnTo>
                    <a:pt x="20" y="94"/>
                  </a:lnTo>
                  <a:lnTo>
                    <a:pt x="36" y="76"/>
                  </a:lnTo>
                  <a:lnTo>
                    <a:pt x="42" y="74"/>
                  </a:lnTo>
                  <a:lnTo>
                    <a:pt x="48" y="66"/>
                  </a:lnTo>
                  <a:lnTo>
                    <a:pt x="54" y="62"/>
                  </a:lnTo>
                  <a:lnTo>
                    <a:pt x="58" y="52"/>
                  </a:lnTo>
                  <a:lnTo>
                    <a:pt x="62" y="58"/>
                  </a:lnTo>
                  <a:lnTo>
                    <a:pt x="72" y="60"/>
                  </a:lnTo>
                  <a:lnTo>
                    <a:pt x="82" y="56"/>
                  </a:lnTo>
                  <a:lnTo>
                    <a:pt x="84" y="50"/>
                  </a:lnTo>
                  <a:lnTo>
                    <a:pt x="108" y="42"/>
                  </a:lnTo>
                  <a:lnTo>
                    <a:pt x="114" y="44"/>
                  </a:lnTo>
                  <a:lnTo>
                    <a:pt x="120" y="46"/>
                  </a:lnTo>
                  <a:lnTo>
                    <a:pt x="128" y="42"/>
                  </a:lnTo>
                  <a:lnTo>
                    <a:pt x="130" y="50"/>
                  </a:lnTo>
                  <a:lnTo>
                    <a:pt x="134" y="52"/>
                  </a:lnTo>
                  <a:lnTo>
                    <a:pt x="142" y="70"/>
                  </a:lnTo>
                  <a:lnTo>
                    <a:pt x="148" y="68"/>
                  </a:lnTo>
                  <a:lnTo>
                    <a:pt x="154" y="72"/>
                  </a:lnTo>
                  <a:lnTo>
                    <a:pt x="162" y="74"/>
                  </a:lnTo>
                  <a:lnTo>
                    <a:pt x="158" y="82"/>
                  </a:lnTo>
                  <a:lnTo>
                    <a:pt x="166" y="92"/>
                  </a:lnTo>
                  <a:lnTo>
                    <a:pt x="182" y="92"/>
                  </a:lnTo>
                  <a:lnTo>
                    <a:pt x="188" y="98"/>
                  </a:lnTo>
                  <a:lnTo>
                    <a:pt x="198" y="102"/>
                  </a:lnTo>
                  <a:lnTo>
                    <a:pt x="204" y="110"/>
                  </a:lnTo>
                  <a:lnTo>
                    <a:pt x="202" y="114"/>
                  </a:lnTo>
                  <a:lnTo>
                    <a:pt x="192" y="132"/>
                  </a:lnTo>
                  <a:lnTo>
                    <a:pt x="188" y="148"/>
                  </a:lnTo>
                  <a:lnTo>
                    <a:pt x="188" y="158"/>
                  </a:lnTo>
                  <a:lnTo>
                    <a:pt x="200" y="160"/>
                  </a:lnTo>
                  <a:lnTo>
                    <a:pt x="210" y="152"/>
                  </a:lnTo>
                  <a:lnTo>
                    <a:pt x="218" y="162"/>
                  </a:lnTo>
                  <a:lnTo>
                    <a:pt x="224" y="164"/>
                  </a:lnTo>
                  <a:lnTo>
                    <a:pt x="224" y="162"/>
                  </a:lnTo>
                  <a:lnTo>
                    <a:pt x="232" y="160"/>
                  </a:lnTo>
                  <a:lnTo>
                    <a:pt x="246" y="160"/>
                  </a:lnTo>
                  <a:lnTo>
                    <a:pt x="262" y="166"/>
                  </a:lnTo>
                  <a:lnTo>
                    <a:pt x="268" y="170"/>
                  </a:lnTo>
                  <a:lnTo>
                    <a:pt x="272" y="170"/>
                  </a:lnTo>
                  <a:lnTo>
                    <a:pt x="272" y="166"/>
                  </a:lnTo>
                  <a:lnTo>
                    <a:pt x="268" y="162"/>
                  </a:lnTo>
                  <a:lnTo>
                    <a:pt x="262" y="150"/>
                  </a:lnTo>
                  <a:lnTo>
                    <a:pt x="256" y="148"/>
                  </a:lnTo>
                  <a:lnTo>
                    <a:pt x="254" y="146"/>
                  </a:lnTo>
                  <a:lnTo>
                    <a:pt x="256" y="144"/>
                  </a:lnTo>
                  <a:lnTo>
                    <a:pt x="258" y="144"/>
                  </a:lnTo>
                  <a:lnTo>
                    <a:pt x="260" y="140"/>
                  </a:lnTo>
                  <a:lnTo>
                    <a:pt x="252" y="136"/>
                  </a:lnTo>
                  <a:lnTo>
                    <a:pt x="246" y="126"/>
                  </a:lnTo>
                  <a:lnTo>
                    <a:pt x="240" y="110"/>
                  </a:lnTo>
                  <a:lnTo>
                    <a:pt x="238" y="104"/>
                  </a:lnTo>
                  <a:lnTo>
                    <a:pt x="238" y="92"/>
                  </a:lnTo>
                  <a:lnTo>
                    <a:pt x="240" y="74"/>
                  </a:lnTo>
                  <a:lnTo>
                    <a:pt x="240" y="70"/>
                  </a:lnTo>
                  <a:lnTo>
                    <a:pt x="236" y="68"/>
                  </a:lnTo>
                  <a:lnTo>
                    <a:pt x="236" y="62"/>
                  </a:lnTo>
                  <a:lnTo>
                    <a:pt x="238" y="58"/>
                  </a:lnTo>
                  <a:lnTo>
                    <a:pt x="240" y="54"/>
                  </a:lnTo>
                  <a:lnTo>
                    <a:pt x="242" y="48"/>
                  </a:lnTo>
                  <a:lnTo>
                    <a:pt x="256" y="38"/>
                  </a:lnTo>
                  <a:lnTo>
                    <a:pt x="258" y="36"/>
                  </a:lnTo>
                  <a:lnTo>
                    <a:pt x="262" y="22"/>
                  </a:lnTo>
                  <a:lnTo>
                    <a:pt x="270" y="22"/>
                  </a:lnTo>
                  <a:lnTo>
                    <a:pt x="272" y="28"/>
                  </a:lnTo>
                  <a:lnTo>
                    <a:pt x="266" y="38"/>
                  </a:lnTo>
                  <a:lnTo>
                    <a:pt x="262" y="46"/>
                  </a:lnTo>
                  <a:lnTo>
                    <a:pt x="256" y="52"/>
                  </a:lnTo>
                  <a:lnTo>
                    <a:pt x="252" y="60"/>
                  </a:lnTo>
                  <a:lnTo>
                    <a:pt x="258" y="70"/>
                  </a:lnTo>
                  <a:lnTo>
                    <a:pt x="264" y="72"/>
                  </a:lnTo>
                  <a:lnTo>
                    <a:pt x="268" y="90"/>
                  </a:lnTo>
                  <a:lnTo>
                    <a:pt x="266" y="92"/>
                  </a:lnTo>
                  <a:lnTo>
                    <a:pt x="256" y="100"/>
                  </a:lnTo>
                  <a:lnTo>
                    <a:pt x="258" y="104"/>
                  </a:lnTo>
                  <a:lnTo>
                    <a:pt x="266" y="106"/>
                  </a:lnTo>
                  <a:lnTo>
                    <a:pt x="268" y="110"/>
                  </a:lnTo>
                  <a:lnTo>
                    <a:pt x="266" y="118"/>
                  </a:lnTo>
                  <a:lnTo>
                    <a:pt x="268" y="124"/>
                  </a:lnTo>
                  <a:lnTo>
                    <a:pt x="268" y="128"/>
                  </a:lnTo>
                  <a:lnTo>
                    <a:pt x="272" y="140"/>
                  </a:lnTo>
                  <a:lnTo>
                    <a:pt x="284" y="148"/>
                  </a:lnTo>
                  <a:lnTo>
                    <a:pt x="290" y="148"/>
                  </a:lnTo>
                  <a:lnTo>
                    <a:pt x="292" y="144"/>
                  </a:lnTo>
                  <a:lnTo>
                    <a:pt x="300" y="144"/>
                  </a:lnTo>
                  <a:lnTo>
                    <a:pt x="302" y="146"/>
                  </a:lnTo>
                  <a:lnTo>
                    <a:pt x="300" y="152"/>
                  </a:lnTo>
                  <a:lnTo>
                    <a:pt x="306" y="162"/>
                  </a:lnTo>
                  <a:lnTo>
                    <a:pt x="308" y="166"/>
                  </a:lnTo>
                  <a:lnTo>
                    <a:pt x="310" y="172"/>
                  </a:lnTo>
                  <a:lnTo>
                    <a:pt x="320" y="172"/>
                  </a:lnTo>
                  <a:lnTo>
                    <a:pt x="322" y="174"/>
                  </a:lnTo>
                  <a:lnTo>
                    <a:pt x="328" y="166"/>
                  </a:lnTo>
                  <a:lnTo>
                    <a:pt x="352" y="158"/>
                  </a:lnTo>
                  <a:lnTo>
                    <a:pt x="354" y="154"/>
                  </a:lnTo>
                  <a:lnTo>
                    <a:pt x="356" y="148"/>
                  </a:lnTo>
                  <a:lnTo>
                    <a:pt x="362" y="114"/>
                  </a:lnTo>
                  <a:lnTo>
                    <a:pt x="360" y="112"/>
                  </a:lnTo>
                  <a:lnTo>
                    <a:pt x="310" y="122"/>
                  </a:lnTo>
                  <a:lnTo>
                    <a:pt x="274"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5" name="Freeform 36"/>
            <p:cNvSpPr>
              <a:spLocks/>
            </p:cNvSpPr>
            <p:nvPr/>
          </p:nvSpPr>
          <p:spPr bwMode="grayWhite">
            <a:xfrm>
              <a:off x="4429" y="1866"/>
              <a:ext cx="80" cy="127"/>
            </a:xfrm>
            <a:custGeom>
              <a:avLst/>
              <a:gdLst>
                <a:gd name="T0" fmla="*/ 7 w 86"/>
                <a:gd name="T1" fmla="*/ 6 h 138"/>
                <a:gd name="T2" fmla="*/ 7 w 86"/>
                <a:gd name="T3" fmla="*/ 6 h 138"/>
                <a:gd name="T4" fmla="*/ 7 w 86"/>
                <a:gd name="T5" fmla="*/ 6 h 138"/>
                <a:gd name="T6" fmla="*/ 7 w 86"/>
                <a:gd name="T7" fmla="*/ 6 h 138"/>
                <a:gd name="T8" fmla="*/ 7 w 86"/>
                <a:gd name="T9" fmla="*/ 6 h 138"/>
                <a:gd name="T10" fmla="*/ 7 w 86"/>
                <a:gd name="T11" fmla="*/ 6 h 138"/>
                <a:gd name="T12" fmla="*/ 7 w 86"/>
                <a:gd name="T13" fmla="*/ 6 h 138"/>
                <a:gd name="T14" fmla="*/ 7 w 86"/>
                <a:gd name="T15" fmla="*/ 6 h 138"/>
                <a:gd name="T16" fmla="*/ 7 w 86"/>
                <a:gd name="T17" fmla="*/ 6 h 138"/>
                <a:gd name="T18" fmla="*/ 7 w 86"/>
                <a:gd name="T19" fmla="*/ 6 h 138"/>
                <a:gd name="T20" fmla="*/ 7 w 86"/>
                <a:gd name="T21" fmla="*/ 6 h 138"/>
                <a:gd name="T22" fmla="*/ 7 w 86"/>
                <a:gd name="T23" fmla="*/ 6 h 138"/>
                <a:gd name="T24" fmla="*/ 7 w 86"/>
                <a:gd name="T25" fmla="*/ 6 h 138"/>
                <a:gd name="T26" fmla="*/ 7 w 86"/>
                <a:gd name="T27" fmla="*/ 6 h 138"/>
                <a:gd name="T28" fmla="*/ 7 w 86"/>
                <a:gd name="T29" fmla="*/ 2 h 138"/>
                <a:gd name="T30" fmla="*/ 7 w 86"/>
                <a:gd name="T31" fmla="*/ 0 h 138"/>
                <a:gd name="T32" fmla="*/ 7 w 86"/>
                <a:gd name="T33" fmla="*/ 0 h 138"/>
                <a:gd name="T34" fmla="*/ 4 w 86"/>
                <a:gd name="T35" fmla="*/ 6 h 138"/>
                <a:gd name="T36" fmla="*/ 4 w 86"/>
                <a:gd name="T37" fmla="*/ 6 h 138"/>
                <a:gd name="T38" fmla="*/ 2 w 86"/>
                <a:gd name="T39" fmla="*/ 6 h 138"/>
                <a:gd name="T40" fmla="*/ 0 w 86"/>
                <a:gd name="T41" fmla="*/ 6 h 138"/>
                <a:gd name="T42" fmla="*/ 7 w 86"/>
                <a:gd name="T43" fmla="*/ 6 h 138"/>
                <a:gd name="T44" fmla="*/ 7 w 86"/>
                <a:gd name="T45" fmla="*/ 6 h 13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6"/>
                <a:gd name="T70" fmla="*/ 0 h 138"/>
                <a:gd name="T71" fmla="*/ 86 w 86"/>
                <a:gd name="T72" fmla="*/ 138 h 13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6" h="138">
                  <a:moveTo>
                    <a:pt x="86" y="128"/>
                  </a:moveTo>
                  <a:lnTo>
                    <a:pt x="86" y="118"/>
                  </a:lnTo>
                  <a:lnTo>
                    <a:pt x="80" y="104"/>
                  </a:lnTo>
                  <a:lnTo>
                    <a:pt x="70" y="94"/>
                  </a:lnTo>
                  <a:lnTo>
                    <a:pt x="56" y="86"/>
                  </a:lnTo>
                  <a:lnTo>
                    <a:pt x="52" y="80"/>
                  </a:lnTo>
                  <a:lnTo>
                    <a:pt x="48" y="72"/>
                  </a:lnTo>
                  <a:lnTo>
                    <a:pt x="38" y="54"/>
                  </a:lnTo>
                  <a:lnTo>
                    <a:pt x="34" y="46"/>
                  </a:lnTo>
                  <a:lnTo>
                    <a:pt x="24" y="36"/>
                  </a:lnTo>
                  <a:lnTo>
                    <a:pt x="22" y="30"/>
                  </a:lnTo>
                  <a:lnTo>
                    <a:pt x="20" y="24"/>
                  </a:lnTo>
                  <a:lnTo>
                    <a:pt x="20" y="22"/>
                  </a:lnTo>
                  <a:lnTo>
                    <a:pt x="20" y="20"/>
                  </a:lnTo>
                  <a:lnTo>
                    <a:pt x="26" y="2"/>
                  </a:lnTo>
                  <a:lnTo>
                    <a:pt x="20" y="0"/>
                  </a:lnTo>
                  <a:lnTo>
                    <a:pt x="12" y="0"/>
                  </a:lnTo>
                  <a:lnTo>
                    <a:pt x="4" y="8"/>
                  </a:lnTo>
                  <a:lnTo>
                    <a:pt x="4" y="14"/>
                  </a:lnTo>
                  <a:lnTo>
                    <a:pt x="2" y="14"/>
                  </a:lnTo>
                  <a:lnTo>
                    <a:pt x="0" y="16"/>
                  </a:lnTo>
                  <a:lnTo>
                    <a:pt x="36" y="138"/>
                  </a:lnTo>
                  <a:lnTo>
                    <a:pt x="86" y="12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6" name="Freeform 37"/>
            <p:cNvSpPr>
              <a:spLocks/>
            </p:cNvSpPr>
            <p:nvPr/>
          </p:nvSpPr>
          <p:spPr bwMode="grayWhite">
            <a:xfrm>
              <a:off x="4449" y="1715"/>
              <a:ext cx="103" cy="224"/>
            </a:xfrm>
            <a:custGeom>
              <a:avLst/>
              <a:gdLst>
                <a:gd name="T0" fmla="*/ 0 w 110"/>
                <a:gd name="T1" fmla="*/ 6 h 242"/>
                <a:gd name="T2" fmla="*/ 4 w 110"/>
                <a:gd name="T3" fmla="*/ 6 h 242"/>
                <a:gd name="T4" fmla="*/ 7 w 110"/>
                <a:gd name="T5" fmla="*/ 6 h 242"/>
                <a:gd name="T6" fmla="*/ 7 w 110"/>
                <a:gd name="T7" fmla="*/ 6 h 242"/>
                <a:gd name="T8" fmla="*/ 7 w 110"/>
                <a:gd name="T9" fmla="*/ 6 h 242"/>
                <a:gd name="T10" fmla="*/ 7 w 110"/>
                <a:gd name="T11" fmla="*/ 6 h 242"/>
                <a:gd name="T12" fmla="*/ 7 w 110"/>
                <a:gd name="T13" fmla="*/ 6 h 242"/>
                <a:gd name="T14" fmla="*/ 7 w 110"/>
                <a:gd name="T15" fmla="*/ 6 h 242"/>
                <a:gd name="T16" fmla="*/ 7 w 110"/>
                <a:gd name="T17" fmla="*/ 6 h 242"/>
                <a:gd name="T18" fmla="*/ 7 w 110"/>
                <a:gd name="T19" fmla="*/ 6 h 242"/>
                <a:gd name="T20" fmla="*/ 7 w 110"/>
                <a:gd name="T21" fmla="*/ 6 h 242"/>
                <a:gd name="T22" fmla="*/ 7 w 110"/>
                <a:gd name="T23" fmla="*/ 6 h 242"/>
                <a:gd name="T24" fmla="*/ 7 w 110"/>
                <a:gd name="T25" fmla="*/ 6 h 242"/>
                <a:gd name="T26" fmla="*/ 7 w 110"/>
                <a:gd name="T27" fmla="*/ 6 h 242"/>
                <a:gd name="T28" fmla="*/ 7 w 110"/>
                <a:gd name="T29" fmla="*/ 6 h 242"/>
                <a:gd name="T30" fmla="*/ 7 w 110"/>
                <a:gd name="T31" fmla="*/ 6 h 242"/>
                <a:gd name="T32" fmla="*/ 7 w 110"/>
                <a:gd name="T33" fmla="*/ 6 h 242"/>
                <a:gd name="T34" fmla="*/ 7 w 110"/>
                <a:gd name="T35" fmla="*/ 6 h 242"/>
                <a:gd name="T36" fmla="*/ 7 w 110"/>
                <a:gd name="T37" fmla="*/ 6 h 242"/>
                <a:gd name="T38" fmla="*/ 7 w 110"/>
                <a:gd name="T39" fmla="*/ 6 h 242"/>
                <a:gd name="T40" fmla="*/ 7 w 110"/>
                <a:gd name="T41" fmla="*/ 0 h 242"/>
                <a:gd name="T42" fmla="*/ 7 w 110"/>
                <a:gd name="T43" fmla="*/ 6 h 242"/>
                <a:gd name="T44" fmla="*/ 7 w 110"/>
                <a:gd name="T45" fmla="*/ 6 h 242"/>
                <a:gd name="T46" fmla="*/ 4 w 110"/>
                <a:gd name="T47" fmla="*/ 6 h 242"/>
                <a:gd name="T48" fmla="*/ 7 w 110"/>
                <a:gd name="T49" fmla="*/ 6 h 242"/>
                <a:gd name="T50" fmla="*/ 6 w 110"/>
                <a:gd name="T51" fmla="*/ 6 h 242"/>
                <a:gd name="T52" fmla="*/ 7 w 110"/>
                <a:gd name="T53" fmla="*/ 6 h 242"/>
                <a:gd name="T54" fmla="*/ 7 w 110"/>
                <a:gd name="T55" fmla="*/ 6 h 242"/>
                <a:gd name="T56" fmla="*/ 7 w 110"/>
                <a:gd name="T57" fmla="*/ 6 h 242"/>
                <a:gd name="T58" fmla="*/ 7 w 110"/>
                <a:gd name="T59" fmla="*/ 6 h 242"/>
                <a:gd name="T60" fmla="*/ 7 w 110"/>
                <a:gd name="T61" fmla="*/ 6 h 242"/>
                <a:gd name="T62" fmla="*/ 7 w 110"/>
                <a:gd name="T63" fmla="*/ 6 h 242"/>
                <a:gd name="T64" fmla="*/ 6 w 110"/>
                <a:gd name="T65" fmla="*/ 6 h 2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0"/>
                <a:gd name="T100" fmla="*/ 0 h 242"/>
                <a:gd name="T101" fmla="*/ 110 w 110"/>
                <a:gd name="T102" fmla="*/ 242 h 2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0" h="242">
                  <a:moveTo>
                    <a:pt x="6" y="164"/>
                  </a:moveTo>
                  <a:lnTo>
                    <a:pt x="0" y="182"/>
                  </a:lnTo>
                  <a:lnTo>
                    <a:pt x="0" y="184"/>
                  </a:lnTo>
                  <a:lnTo>
                    <a:pt x="4" y="182"/>
                  </a:lnTo>
                  <a:lnTo>
                    <a:pt x="8" y="192"/>
                  </a:lnTo>
                  <a:lnTo>
                    <a:pt x="14" y="198"/>
                  </a:lnTo>
                  <a:lnTo>
                    <a:pt x="20" y="206"/>
                  </a:lnTo>
                  <a:lnTo>
                    <a:pt x="38" y="214"/>
                  </a:lnTo>
                  <a:lnTo>
                    <a:pt x="44" y="216"/>
                  </a:lnTo>
                  <a:lnTo>
                    <a:pt x="56" y="218"/>
                  </a:lnTo>
                  <a:lnTo>
                    <a:pt x="62" y="220"/>
                  </a:lnTo>
                  <a:lnTo>
                    <a:pt x="62" y="232"/>
                  </a:lnTo>
                  <a:lnTo>
                    <a:pt x="62" y="238"/>
                  </a:lnTo>
                  <a:lnTo>
                    <a:pt x="66" y="242"/>
                  </a:lnTo>
                  <a:lnTo>
                    <a:pt x="70" y="236"/>
                  </a:lnTo>
                  <a:lnTo>
                    <a:pt x="76" y="226"/>
                  </a:lnTo>
                  <a:lnTo>
                    <a:pt x="76" y="214"/>
                  </a:lnTo>
                  <a:lnTo>
                    <a:pt x="84" y="200"/>
                  </a:lnTo>
                  <a:lnTo>
                    <a:pt x="88" y="190"/>
                  </a:lnTo>
                  <a:lnTo>
                    <a:pt x="100" y="174"/>
                  </a:lnTo>
                  <a:lnTo>
                    <a:pt x="104" y="162"/>
                  </a:lnTo>
                  <a:lnTo>
                    <a:pt x="110" y="150"/>
                  </a:lnTo>
                  <a:lnTo>
                    <a:pt x="108" y="144"/>
                  </a:lnTo>
                  <a:lnTo>
                    <a:pt x="106" y="110"/>
                  </a:lnTo>
                  <a:lnTo>
                    <a:pt x="104" y="84"/>
                  </a:lnTo>
                  <a:lnTo>
                    <a:pt x="98" y="76"/>
                  </a:lnTo>
                  <a:lnTo>
                    <a:pt x="88" y="80"/>
                  </a:lnTo>
                  <a:lnTo>
                    <a:pt x="84" y="82"/>
                  </a:lnTo>
                  <a:lnTo>
                    <a:pt x="80" y="82"/>
                  </a:lnTo>
                  <a:lnTo>
                    <a:pt x="78" y="78"/>
                  </a:lnTo>
                  <a:lnTo>
                    <a:pt x="76" y="82"/>
                  </a:lnTo>
                  <a:lnTo>
                    <a:pt x="74" y="80"/>
                  </a:lnTo>
                  <a:lnTo>
                    <a:pt x="74" y="76"/>
                  </a:lnTo>
                  <a:lnTo>
                    <a:pt x="80" y="64"/>
                  </a:lnTo>
                  <a:lnTo>
                    <a:pt x="82" y="60"/>
                  </a:lnTo>
                  <a:lnTo>
                    <a:pt x="86" y="60"/>
                  </a:lnTo>
                  <a:lnTo>
                    <a:pt x="86" y="50"/>
                  </a:lnTo>
                  <a:lnTo>
                    <a:pt x="88" y="42"/>
                  </a:lnTo>
                  <a:lnTo>
                    <a:pt x="90" y="38"/>
                  </a:lnTo>
                  <a:lnTo>
                    <a:pt x="94" y="34"/>
                  </a:lnTo>
                  <a:lnTo>
                    <a:pt x="90" y="24"/>
                  </a:lnTo>
                  <a:lnTo>
                    <a:pt x="26" y="0"/>
                  </a:lnTo>
                  <a:lnTo>
                    <a:pt x="22" y="4"/>
                  </a:lnTo>
                  <a:lnTo>
                    <a:pt x="18" y="12"/>
                  </a:lnTo>
                  <a:lnTo>
                    <a:pt x="18" y="16"/>
                  </a:lnTo>
                  <a:lnTo>
                    <a:pt x="14" y="30"/>
                  </a:lnTo>
                  <a:lnTo>
                    <a:pt x="6" y="40"/>
                  </a:lnTo>
                  <a:lnTo>
                    <a:pt x="4" y="42"/>
                  </a:lnTo>
                  <a:lnTo>
                    <a:pt x="4" y="46"/>
                  </a:lnTo>
                  <a:lnTo>
                    <a:pt x="10" y="52"/>
                  </a:lnTo>
                  <a:lnTo>
                    <a:pt x="10" y="62"/>
                  </a:lnTo>
                  <a:lnTo>
                    <a:pt x="6" y="64"/>
                  </a:lnTo>
                  <a:lnTo>
                    <a:pt x="6" y="82"/>
                  </a:lnTo>
                  <a:lnTo>
                    <a:pt x="8" y="84"/>
                  </a:lnTo>
                  <a:lnTo>
                    <a:pt x="18" y="86"/>
                  </a:lnTo>
                  <a:lnTo>
                    <a:pt x="20" y="98"/>
                  </a:lnTo>
                  <a:lnTo>
                    <a:pt x="30" y="100"/>
                  </a:lnTo>
                  <a:lnTo>
                    <a:pt x="32" y="102"/>
                  </a:lnTo>
                  <a:lnTo>
                    <a:pt x="38" y="106"/>
                  </a:lnTo>
                  <a:lnTo>
                    <a:pt x="42" y="110"/>
                  </a:lnTo>
                  <a:lnTo>
                    <a:pt x="52" y="118"/>
                  </a:lnTo>
                  <a:lnTo>
                    <a:pt x="52" y="120"/>
                  </a:lnTo>
                  <a:lnTo>
                    <a:pt x="40" y="128"/>
                  </a:lnTo>
                  <a:lnTo>
                    <a:pt x="28" y="140"/>
                  </a:lnTo>
                  <a:lnTo>
                    <a:pt x="26" y="150"/>
                  </a:lnTo>
                  <a:lnTo>
                    <a:pt x="6" y="16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7" name="Freeform 38"/>
            <p:cNvSpPr>
              <a:spLocks/>
            </p:cNvSpPr>
            <p:nvPr/>
          </p:nvSpPr>
          <p:spPr bwMode="grayWhite">
            <a:xfrm>
              <a:off x="4540" y="1517"/>
              <a:ext cx="241" cy="124"/>
            </a:xfrm>
            <a:custGeom>
              <a:avLst/>
              <a:gdLst>
                <a:gd name="T0" fmla="*/ 6 w 260"/>
                <a:gd name="T1" fmla="*/ 6 h 134"/>
                <a:gd name="T2" fmla="*/ 6 w 260"/>
                <a:gd name="T3" fmla="*/ 6 h 134"/>
                <a:gd name="T4" fmla="*/ 6 w 260"/>
                <a:gd name="T5" fmla="*/ 6 h 134"/>
                <a:gd name="T6" fmla="*/ 6 w 260"/>
                <a:gd name="T7" fmla="*/ 6 h 134"/>
                <a:gd name="T8" fmla="*/ 6 w 260"/>
                <a:gd name="T9" fmla="*/ 0 h 134"/>
                <a:gd name="T10" fmla="*/ 6 w 260"/>
                <a:gd name="T11" fmla="*/ 2 h 134"/>
                <a:gd name="T12" fmla="*/ 6 w 260"/>
                <a:gd name="T13" fmla="*/ 6 h 134"/>
                <a:gd name="T14" fmla="*/ 6 w 260"/>
                <a:gd name="T15" fmla="*/ 6 h 134"/>
                <a:gd name="T16" fmla="*/ 6 w 260"/>
                <a:gd name="T17" fmla="*/ 6 h 134"/>
                <a:gd name="T18" fmla="*/ 6 w 260"/>
                <a:gd name="T19" fmla="*/ 6 h 134"/>
                <a:gd name="T20" fmla="*/ 6 w 260"/>
                <a:gd name="T21" fmla="*/ 6 h 134"/>
                <a:gd name="T22" fmla="*/ 6 w 260"/>
                <a:gd name="T23" fmla="*/ 6 h 134"/>
                <a:gd name="T24" fmla="*/ 6 w 260"/>
                <a:gd name="T25" fmla="*/ 6 h 134"/>
                <a:gd name="T26" fmla="*/ 6 w 260"/>
                <a:gd name="T27" fmla="*/ 6 h 134"/>
                <a:gd name="T28" fmla="*/ 6 w 260"/>
                <a:gd name="T29" fmla="*/ 6 h 134"/>
                <a:gd name="T30" fmla="*/ 6 w 260"/>
                <a:gd name="T31" fmla="*/ 6 h 134"/>
                <a:gd name="T32" fmla="*/ 6 w 260"/>
                <a:gd name="T33" fmla="*/ 6 h 134"/>
                <a:gd name="T34" fmla="*/ 6 w 260"/>
                <a:gd name="T35" fmla="*/ 6 h 134"/>
                <a:gd name="T36" fmla="*/ 6 w 260"/>
                <a:gd name="T37" fmla="*/ 6 h 134"/>
                <a:gd name="T38" fmla="*/ 6 w 260"/>
                <a:gd name="T39" fmla="*/ 6 h 134"/>
                <a:gd name="T40" fmla="*/ 6 w 260"/>
                <a:gd name="T41" fmla="*/ 6 h 134"/>
                <a:gd name="T42" fmla="*/ 6 w 260"/>
                <a:gd name="T43" fmla="*/ 6 h 134"/>
                <a:gd name="T44" fmla="*/ 6 w 260"/>
                <a:gd name="T45" fmla="*/ 6 h 134"/>
                <a:gd name="T46" fmla="*/ 6 w 260"/>
                <a:gd name="T47" fmla="*/ 6 h 134"/>
                <a:gd name="T48" fmla="*/ 6 w 260"/>
                <a:gd name="T49" fmla="*/ 6 h 134"/>
                <a:gd name="T50" fmla="*/ 6 w 260"/>
                <a:gd name="T51" fmla="*/ 6 h 134"/>
                <a:gd name="T52" fmla="*/ 6 w 260"/>
                <a:gd name="T53" fmla="*/ 6 h 134"/>
                <a:gd name="T54" fmla="*/ 6 w 260"/>
                <a:gd name="T55" fmla="*/ 6 h 134"/>
                <a:gd name="T56" fmla="*/ 6 w 260"/>
                <a:gd name="T57" fmla="*/ 6 h 134"/>
                <a:gd name="T58" fmla="*/ 6 w 260"/>
                <a:gd name="T59" fmla="*/ 6 h 134"/>
                <a:gd name="T60" fmla="*/ 6 w 260"/>
                <a:gd name="T61" fmla="*/ 6 h 134"/>
                <a:gd name="T62" fmla="*/ 6 w 260"/>
                <a:gd name="T63" fmla="*/ 6 h 134"/>
                <a:gd name="T64" fmla="*/ 0 w 260"/>
                <a:gd name="T65" fmla="*/ 6 h 1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0"/>
                <a:gd name="T100" fmla="*/ 0 h 134"/>
                <a:gd name="T101" fmla="*/ 260 w 260"/>
                <a:gd name="T102" fmla="*/ 134 h 13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0" h="134">
                  <a:moveTo>
                    <a:pt x="0" y="56"/>
                  </a:moveTo>
                  <a:lnTo>
                    <a:pt x="52" y="44"/>
                  </a:lnTo>
                  <a:lnTo>
                    <a:pt x="138" y="26"/>
                  </a:lnTo>
                  <a:lnTo>
                    <a:pt x="138" y="22"/>
                  </a:lnTo>
                  <a:lnTo>
                    <a:pt x="142" y="20"/>
                  </a:lnTo>
                  <a:lnTo>
                    <a:pt x="144" y="22"/>
                  </a:lnTo>
                  <a:lnTo>
                    <a:pt x="144" y="20"/>
                  </a:lnTo>
                  <a:lnTo>
                    <a:pt x="144" y="14"/>
                  </a:lnTo>
                  <a:lnTo>
                    <a:pt x="150" y="12"/>
                  </a:lnTo>
                  <a:lnTo>
                    <a:pt x="156" y="0"/>
                  </a:lnTo>
                  <a:lnTo>
                    <a:pt x="162" y="0"/>
                  </a:lnTo>
                  <a:lnTo>
                    <a:pt x="166" y="2"/>
                  </a:lnTo>
                  <a:lnTo>
                    <a:pt x="170" y="14"/>
                  </a:lnTo>
                  <a:lnTo>
                    <a:pt x="180" y="22"/>
                  </a:lnTo>
                  <a:lnTo>
                    <a:pt x="182" y="26"/>
                  </a:lnTo>
                  <a:lnTo>
                    <a:pt x="182" y="30"/>
                  </a:lnTo>
                  <a:lnTo>
                    <a:pt x="176" y="32"/>
                  </a:lnTo>
                  <a:lnTo>
                    <a:pt x="172" y="42"/>
                  </a:lnTo>
                  <a:lnTo>
                    <a:pt x="168" y="52"/>
                  </a:lnTo>
                  <a:lnTo>
                    <a:pt x="168" y="58"/>
                  </a:lnTo>
                  <a:lnTo>
                    <a:pt x="180" y="58"/>
                  </a:lnTo>
                  <a:lnTo>
                    <a:pt x="190" y="64"/>
                  </a:lnTo>
                  <a:lnTo>
                    <a:pt x="204" y="78"/>
                  </a:lnTo>
                  <a:lnTo>
                    <a:pt x="210" y="88"/>
                  </a:lnTo>
                  <a:lnTo>
                    <a:pt x="216" y="96"/>
                  </a:lnTo>
                  <a:lnTo>
                    <a:pt x="234" y="98"/>
                  </a:lnTo>
                  <a:lnTo>
                    <a:pt x="244" y="94"/>
                  </a:lnTo>
                  <a:lnTo>
                    <a:pt x="250" y="82"/>
                  </a:lnTo>
                  <a:lnTo>
                    <a:pt x="246" y="78"/>
                  </a:lnTo>
                  <a:lnTo>
                    <a:pt x="240" y="72"/>
                  </a:lnTo>
                  <a:lnTo>
                    <a:pt x="232" y="68"/>
                  </a:lnTo>
                  <a:lnTo>
                    <a:pt x="232" y="64"/>
                  </a:lnTo>
                  <a:lnTo>
                    <a:pt x="238" y="64"/>
                  </a:lnTo>
                  <a:lnTo>
                    <a:pt x="242" y="64"/>
                  </a:lnTo>
                  <a:lnTo>
                    <a:pt x="254" y="82"/>
                  </a:lnTo>
                  <a:lnTo>
                    <a:pt x="260" y="98"/>
                  </a:lnTo>
                  <a:lnTo>
                    <a:pt x="260" y="106"/>
                  </a:lnTo>
                  <a:lnTo>
                    <a:pt x="252" y="100"/>
                  </a:lnTo>
                  <a:lnTo>
                    <a:pt x="244" y="106"/>
                  </a:lnTo>
                  <a:lnTo>
                    <a:pt x="232" y="112"/>
                  </a:lnTo>
                  <a:lnTo>
                    <a:pt x="220" y="124"/>
                  </a:lnTo>
                  <a:lnTo>
                    <a:pt x="214" y="124"/>
                  </a:lnTo>
                  <a:lnTo>
                    <a:pt x="214" y="122"/>
                  </a:lnTo>
                  <a:lnTo>
                    <a:pt x="214" y="116"/>
                  </a:lnTo>
                  <a:lnTo>
                    <a:pt x="212" y="108"/>
                  </a:lnTo>
                  <a:lnTo>
                    <a:pt x="208" y="108"/>
                  </a:lnTo>
                  <a:lnTo>
                    <a:pt x="202" y="120"/>
                  </a:lnTo>
                  <a:lnTo>
                    <a:pt x="192" y="132"/>
                  </a:lnTo>
                  <a:lnTo>
                    <a:pt x="190" y="134"/>
                  </a:lnTo>
                  <a:lnTo>
                    <a:pt x="184" y="128"/>
                  </a:lnTo>
                  <a:lnTo>
                    <a:pt x="184" y="126"/>
                  </a:lnTo>
                  <a:lnTo>
                    <a:pt x="180" y="126"/>
                  </a:lnTo>
                  <a:lnTo>
                    <a:pt x="178" y="124"/>
                  </a:lnTo>
                  <a:lnTo>
                    <a:pt x="174" y="120"/>
                  </a:lnTo>
                  <a:lnTo>
                    <a:pt x="174" y="116"/>
                  </a:lnTo>
                  <a:lnTo>
                    <a:pt x="160" y="112"/>
                  </a:lnTo>
                  <a:lnTo>
                    <a:pt x="156" y="104"/>
                  </a:lnTo>
                  <a:lnTo>
                    <a:pt x="152" y="102"/>
                  </a:lnTo>
                  <a:lnTo>
                    <a:pt x="148" y="92"/>
                  </a:lnTo>
                  <a:lnTo>
                    <a:pt x="122" y="98"/>
                  </a:lnTo>
                  <a:lnTo>
                    <a:pt x="54" y="116"/>
                  </a:lnTo>
                  <a:lnTo>
                    <a:pt x="52" y="120"/>
                  </a:lnTo>
                  <a:lnTo>
                    <a:pt x="52" y="122"/>
                  </a:lnTo>
                  <a:lnTo>
                    <a:pt x="48" y="116"/>
                  </a:lnTo>
                  <a:lnTo>
                    <a:pt x="2" y="128"/>
                  </a:lnTo>
                  <a:lnTo>
                    <a:pt x="0" y="124"/>
                  </a:lnTo>
                  <a:lnTo>
                    <a:pt x="0" y="5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8" name="Freeform 39"/>
            <p:cNvSpPr>
              <a:spLocks/>
            </p:cNvSpPr>
            <p:nvPr/>
          </p:nvSpPr>
          <p:spPr bwMode="grayWhite">
            <a:xfrm>
              <a:off x="4654" y="1601"/>
              <a:ext cx="62" cy="72"/>
            </a:xfrm>
            <a:custGeom>
              <a:avLst/>
              <a:gdLst>
                <a:gd name="T0" fmla="*/ 0 w 68"/>
                <a:gd name="T1" fmla="*/ 6 h 76"/>
                <a:gd name="T2" fmla="*/ 5 w 68"/>
                <a:gd name="T3" fmla="*/ 9 h 76"/>
                <a:gd name="T4" fmla="*/ 5 w 68"/>
                <a:gd name="T5" fmla="*/ 9 h 76"/>
                <a:gd name="T6" fmla="*/ 5 w 68"/>
                <a:gd name="T7" fmla="*/ 9 h 76"/>
                <a:gd name="T8" fmla="*/ 5 w 68"/>
                <a:gd name="T9" fmla="*/ 9 h 76"/>
                <a:gd name="T10" fmla="*/ 5 w 68"/>
                <a:gd name="T11" fmla="*/ 9 h 76"/>
                <a:gd name="T12" fmla="*/ 5 w 68"/>
                <a:gd name="T13" fmla="*/ 9 h 76"/>
                <a:gd name="T14" fmla="*/ 5 w 68"/>
                <a:gd name="T15" fmla="*/ 9 h 76"/>
                <a:gd name="T16" fmla="*/ 5 w 68"/>
                <a:gd name="T17" fmla="*/ 9 h 76"/>
                <a:gd name="T18" fmla="*/ 5 w 68"/>
                <a:gd name="T19" fmla="*/ 9 h 76"/>
                <a:gd name="T20" fmla="*/ 5 w 68"/>
                <a:gd name="T21" fmla="*/ 9 h 76"/>
                <a:gd name="T22" fmla="*/ 5 w 68"/>
                <a:gd name="T23" fmla="*/ 9 h 76"/>
                <a:gd name="T24" fmla="*/ 5 w 68"/>
                <a:gd name="T25" fmla="*/ 9 h 76"/>
                <a:gd name="T26" fmla="*/ 5 w 68"/>
                <a:gd name="T27" fmla="*/ 9 h 76"/>
                <a:gd name="T28" fmla="*/ 5 w 68"/>
                <a:gd name="T29" fmla="*/ 9 h 76"/>
                <a:gd name="T30" fmla="*/ 5 w 68"/>
                <a:gd name="T31" fmla="*/ 9 h 76"/>
                <a:gd name="T32" fmla="*/ 5 w 68"/>
                <a:gd name="T33" fmla="*/ 9 h 76"/>
                <a:gd name="T34" fmla="*/ 5 w 68"/>
                <a:gd name="T35" fmla="*/ 9 h 76"/>
                <a:gd name="T36" fmla="*/ 5 w 68"/>
                <a:gd name="T37" fmla="*/ 9 h 76"/>
                <a:gd name="T38" fmla="*/ 5 w 68"/>
                <a:gd name="T39" fmla="*/ 9 h 76"/>
                <a:gd name="T40" fmla="*/ 5 w 68"/>
                <a:gd name="T41" fmla="*/ 9 h 76"/>
                <a:gd name="T42" fmla="*/ 5 w 68"/>
                <a:gd name="T43" fmla="*/ 9 h 76"/>
                <a:gd name="T44" fmla="*/ 5 w 68"/>
                <a:gd name="T45" fmla="*/ 9 h 76"/>
                <a:gd name="T46" fmla="*/ 5 w 68"/>
                <a:gd name="T47" fmla="*/ 9 h 76"/>
                <a:gd name="T48" fmla="*/ 5 w 68"/>
                <a:gd name="T49" fmla="*/ 9 h 76"/>
                <a:gd name="T50" fmla="*/ 5 w 68"/>
                <a:gd name="T51" fmla="*/ 9 h 76"/>
                <a:gd name="T52" fmla="*/ 5 w 68"/>
                <a:gd name="T53" fmla="*/ 9 h 76"/>
                <a:gd name="T54" fmla="*/ 5 w 68"/>
                <a:gd name="T55" fmla="*/ 9 h 76"/>
                <a:gd name="T56" fmla="*/ 5 w 68"/>
                <a:gd name="T57" fmla="*/ 9 h 76"/>
                <a:gd name="T58" fmla="*/ 5 w 68"/>
                <a:gd name="T59" fmla="*/ 9 h 76"/>
                <a:gd name="T60" fmla="*/ 5 w 68"/>
                <a:gd name="T61" fmla="*/ 9 h 76"/>
                <a:gd name="T62" fmla="*/ 5 w 68"/>
                <a:gd name="T63" fmla="*/ 9 h 76"/>
                <a:gd name="T64" fmla="*/ 5 w 68"/>
                <a:gd name="T65" fmla="*/ 0 h 76"/>
                <a:gd name="T66" fmla="*/ 0 w 68"/>
                <a:gd name="T67" fmla="*/ 6 h 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8"/>
                <a:gd name="T103" fmla="*/ 0 h 76"/>
                <a:gd name="T104" fmla="*/ 68 w 68"/>
                <a:gd name="T105" fmla="*/ 76 h 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8" h="76">
                  <a:moveTo>
                    <a:pt x="0" y="6"/>
                  </a:moveTo>
                  <a:lnTo>
                    <a:pt x="14" y="62"/>
                  </a:lnTo>
                  <a:lnTo>
                    <a:pt x="12" y="68"/>
                  </a:lnTo>
                  <a:lnTo>
                    <a:pt x="12" y="70"/>
                  </a:lnTo>
                  <a:lnTo>
                    <a:pt x="12" y="74"/>
                  </a:lnTo>
                  <a:lnTo>
                    <a:pt x="12" y="76"/>
                  </a:lnTo>
                  <a:lnTo>
                    <a:pt x="16" y="76"/>
                  </a:lnTo>
                  <a:lnTo>
                    <a:pt x="30" y="66"/>
                  </a:lnTo>
                  <a:lnTo>
                    <a:pt x="40" y="60"/>
                  </a:lnTo>
                  <a:lnTo>
                    <a:pt x="40" y="54"/>
                  </a:lnTo>
                  <a:lnTo>
                    <a:pt x="36" y="48"/>
                  </a:lnTo>
                  <a:lnTo>
                    <a:pt x="36" y="40"/>
                  </a:lnTo>
                  <a:lnTo>
                    <a:pt x="42" y="34"/>
                  </a:lnTo>
                  <a:lnTo>
                    <a:pt x="46" y="36"/>
                  </a:lnTo>
                  <a:lnTo>
                    <a:pt x="46" y="42"/>
                  </a:lnTo>
                  <a:lnTo>
                    <a:pt x="46" y="54"/>
                  </a:lnTo>
                  <a:lnTo>
                    <a:pt x="48" y="56"/>
                  </a:lnTo>
                  <a:lnTo>
                    <a:pt x="52" y="56"/>
                  </a:lnTo>
                  <a:lnTo>
                    <a:pt x="52" y="48"/>
                  </a:lnTo>
                  <a:lnTo>
                    <a:pt x="56" y="48"/>
                  </a:lnTo>
                  <a:lnTo>
                    <a:pt x="60" y="46"/>
                  </a:lnTo>
                  <a:lnTo>
                    <a:pt x="68" y="44"/>
                  </a:lnTo>
                  <a:lnTo>
                    <a:pt x="68" y="42"/>
                  </a:lnTo>
                  <a:lnTo>
                    <a:pt x="62" y="36"/>
                  </a:lnTo>
                  <a:lnTo>
                    <a:pt x="62" y="34"/>
                  </a:lnTo>
                  <a:lnTo>
                    <a:pt x="58" y="34"/>
                  </a:lnTo>
                  <a:lnTo>
                    <a:pt x="56" y="32"/>
                  </a:lnTo>
                  <a:lnTo>
                    <a:pt x="52" y="28"/>
                  </a:lnTo>
                  <a:lnTo>
                    <a:pt x="52" y="24"/>
                  </a:lnTo>
                  <a:lnTo>
                    <a:pt x="38" y="20"/>
                  </a:lnTo>
                  <a:lnTo>
                    <a:pt x="34" y="12"/>
                  </a:lnTo>
                  <a:lnTo>
                    <a:pt x="30" y="10"/>
                  </a:lnTo>
                  <a:lnTo>
                    <a:pt x="26" y="0"/>
                  </a:lnTo>
                  <a:lnTo>
                    <a:pt x="0" y="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9" name="Freeform 40"/>
            <p:cNvSpPr>
              <a:spLocks/>
            </p:cNvSpPr>
            <p:nvPr/>
          </p:nvSpPr>
          <p:spPr bwMode="grayWhite">
            <a:xfrm>
              <a:off x="4480" y="1337"/>
              <a:ext cx="129" cy="231"/>
            </a:xfrm>
            <a:custGeom>
              <a:avLst/>
              <a:gdLst>
                <a:gd name="T0" fmla="*/ 0 w 138"/>
                <a:gd name="T1" fmla="*/ 7 h 248"/>
                <a:gd name="T2" fmla="*/ 6 w 138"/>
                <a:gd name="T3" fmla="*/ 7 h 248"/>
                <a:gd name="T4" fmla="*/ 4 w 138"/>
                <a:gd name="T5" fmla="*/ 7 h 248"/>
                <a:gd name="T6" fmla="*/ 7 w 138"/>
                <a:gd name="T7" fmla="*/ 7 h 248"/>
                <a:gd name="T8" fmla="*/ 7 w 138"/>
                <a:gd name="T9" fmla="*/ 7 h 248"/>
                <a:gd name="T10" fmla="*/ 7 w 138"/>
                <a:gd name="T11" fmla="*/ 7 h 248"/>
                <a:gd name="T12" fmla="*/ 7 w 138"/>
                <a:gd name="T13" fmla="*/ 7 h 248"/>
                <a:gd name="T14" fmla="*/ 7 w 138"/>
                <a:gd name="T15" fmla="*/ 7 h 248"/>
                <a:gd name="T16" fmla="*/ 7 w 138"/>
                <a:gd name="T17" fmla="*/ 7 h 248"/>
                <a:gd name="T18" fmla="*/ 7 w 138"/>
                <a:gd name="T19" fmla="*/ 7 h 248"/>
                <a:gd name="T20" fmla="*/ 7 w 138"/>
                <a:gd name="T21" fmla="*/ 7 h 248"/>
                <a:gd name="T22" fmla="*/ 7 w 138"/>
                <a:gd name="T23" fmla="*/ 7 h 248"/>
                <a:gd name="T24" fmla="*/ 7 w 138"/>
                <a:gd name="T25" fmla="*/ 7 h 248"/>
                <a:gd name="T26" fmla="*/ 7 w 138"/>
                <a:gd name="T27" fmla="*/ 7 h 248"/>
                <a:gd name="T28" fmla="*/ 7 w 138"/>
                <a:gd name="T29" fmla="*/ 7 h 248"/>
                <a:gd name="T30" fmla="*/ 7 w 138"/>
                <a:gd name="T31" fmla="*/ 7 h 248"/>
                <a:gd name="T32" fmla="*/ 7 w 138"/>
                <a:gd name="T33" fmla="*/ 7 h 248"/>
                <a:gd name="T34" fmla="*/ 7 w 138"/>
                <a:gd name="T35" fmla="*/ 7 h 248"/>
                <a:gd name="T36" fmla="*/ 7 w 138"/>
                <a:gd name="T37" fmla="*/ 7 h 248"/>
                <a:gd name="T38" fmla="*/ 7 w 138"/>
                <a:gd name="T39" fmla="*/ 7 h 248"/>
                <a:gd name="T40" fmla="*/ 7 w 138"/>
                <a:gd name="T41" fmla="*/ 7 h 248"/>
                <a:gd name="T42" fmla="*/ 7 w 138"/>
                <a:gd name="T43" fmla="*/ 7 h 248"/>
                <a:gd name="T44" fmla="*/ 7 w 138"/>
                <a:gd name="T45" fmla="*/ 7 h 248"/>
                <a:gd name="T46" fmla="*/ 7 w 138"/>
                <a:gd name="T47" fmla="*/ 7 h 248"/>
                <a:gd name="T48" fmla="*/ 7 w 138"/>
                <a:gd name="T49" fmla="*/ 7 h 248"/>
                <a:gd name="T50" fmla="*/ 7 w 138"/>
                <a:gd name="T51" fmla="*/ 7 h 248"/>
                <a:gd name="T52" fmla="*/ 7 w 138"/>
                <a:gd name="T53" fmla="*/ 7 h 248"/>
                <a:gd name="T54" fmla="*/ 7 w 138"/>
                <a:gd name="T55" fmla="*/ 7 h 248"/>
                <a:gd name="T56" fmla="*/ 7 w 138"/>
                <a:gd name="T57" fmla="*/ 7 h 248"/>
                <a:gd name="T58" fmla="*/ 7 w 138"/>
                <a:gd name="T59" fmla="*/ 7 h 248"/>
                <a:gd name="T60" fmla="*/ 7 w 138"/>
                <a:gd name="T61" fmla="*/ 7 h 248"/>
                <a:gd name="T62" fmla="*/ 7 w 138"/>
                <a:gd name="T63" fmla="*/ 7 h 248"/>
                <a:gd name="T64" fmla="*/ 7 w 138"/>
                <a:gd name="T65" fmla="*/ 7 h 248"/>
                <a:gd name="T66" fmla="*/ 7 w 138"/>
                <a:gd name="T67" fmla="*/ 7 h 248"/>
                <a:gd name="T68" fmla="*/ 7 w 138"/>
                <a:gd name="T69" fmla="*/ 7 h 248"/>
                <a:gd name="T70" fmla="*/ 7 w 138"/>
                <a:gd name="T71" fmla="*/ 7 h 248"/>
                <a:gd name="T72" fmla="*/ 7 w 138"/>
                <a:gd name="T73" fmla="*/ 7 h 248"/>
                <a:gd name="T74" fmla="*/ 7 w 138"/>
                <a:gd name="T75" fmla="*/ 7 h 248"/>
                <a:gd name="T76" fmla="*/ 7 w 138"/>
                <a:gd name="T77" fmla="*/ 7 h 248"/>
                <a:gd name="T78" fmla="*/ 7 w 138"/>
                <a:gd name="T79" fmla="*/ 7 h 248"/>
                <a:gd name="T80" fmla="*/ 7 w 138"/>
                <a:gd name="T81" fmla="*/ 0 h 248"/>
                <a:gd name="T82" fmla="*/ 0 w 138"/>
                <a:gd name="T83" fmla="*/ 7 h 248"/>
                <a:gd name="T84" fmla="*/ 0 w 138"/>
                <a:gd name="T85" fmla="*/ 7 h 24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8"/>
                <a:gd name="T130" fmla="*/ 0 h 248"/>
                <a:gd name="T131" fmla="*/ 138 w 138"/>
                <a:gd name="T132" fmla="*/ 248 h 24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8" h="248">
                  <a:moveTo>
                    <a:pt x="0" y="32"/>
                  </a:moveTo>
                  <a:lnTo>
                    <a:pt x="6" y="42"/>
                  </a:lnTo>
                  <a:lnTo>
                    <a:pt x="4" y="46"/>
                  </a:lnTo>
                  <a:lnTo>
                    <a:pt x="8" y="50"/>
                  </a:lnTo>
                  <a:lnTo>
                    <a:pt x="8" y="54"/>
                  </a:lnTo>
                  <a:lnTo>
                    <a:pt x="20" y="82"/>
                  </a:lnTo>
                  <a:lnTo>
                    <a:pt x="24" y="102"/>
                  </a:lnTo>
                  <a:lnTo>
                    <a:pt x="18" y="114"/>
                  </a:lnTo>
                  <a:lnTo>
                    <a:pt x="20" y="124"/>
                  </a:lnTo>
                  <a:lnTo>
                    <a:pt x="32" y="152"/>
                  </a:lnTo>
                  <a:lnTo>
                    <a:pt x="30" y="164"/>
                  </a:lnTo>
                  <a:lnTo>
                    <a:pt x="32" y="170"/>
                  </a:lnTo>
                  <a:lnTo>
                    <a:pt x="34" y="168"/>
                  </a:lnTo>
                  <a:lnTo>
                    <a:pt x="34" y="166"/>
                  </a:lnTo>
                  <a:lnTo>
                    <a:pt x="38" y="164"/>
                  </a:lnTo>
                  <a:lnTo>
                    <a:pt x="46" y="178"/>
                  </a:lnTo>
                  <a:lnTo>
                    <a:pt x="50" y="202"/>
                  </a:lnTo>
                  <a:lnTo>
                    <a:pt x="50" y="216"/>
                  </a:lnTo>
                  <a:lnTo>
                    <a:pt x="56" y="232"/>
                  </a:lnTo>
                  <a:lnTo>
                    <a:pt x="64" y="248"/>
                  </a:lnTo>
                  <a:lnTo>
                    <a:pt x="116" y="236"/>
                  </a:lnTo>
                  <a:lnTo>
                    <a:pt x="116" y="232"/>
                  </a:lnTo>
                  <a:lnTo>
                    <a:pt x="110" y="226"/>
                  </a:lnTo>
                  <a:lnTo>
                    <a:pt x="110" y="216"/>
                  </a:lnTo>
                  <a:lnTo>
                    <a:pt x="112" y="212"/>
                  </a:lnTo>
                  <a:lnTo>
                    <a:pt x="110" y="202"/>
                  </a:lnTo>
                  <a:lnTo>
                    <a:pt x="106" y="162"/>
                  </a:lnTo>
                  <a:lnTo>
                    <a:pt x="106" y="150"/>
                  </a:lnTo>
                  <a:lnTo>
                    <a:pt x="110" y="126"/>
                  </a:lnTo>
                  <a:lnTo>
                    <a:pt x="114" y="110"/>
                  </a:lnTo>
                  <a:lnTo>
                    <a:pt x="116" y="100"/>
                  </a:lnTo>
                  <a:lnTo>
                    <a:pt x="110" y="90"/>
                  </a:lnTo>
                  <a:lnTo>
                    <a:pt x="110" y="82"/>
                  </a:lnTo>
                  <a:lnTo>
                    <a:pt x="114" y="76"/>
                  </a:lnTo>
                  <a:lnTo>
                    <a:pt x="130" y="64"/>
                  </a:lnTo>
                  <a:lnTo>
                    <a:pt x="138" y="42"/>
                  </a:lnTo>
                  <a:lnTo>
                    <a:pt x="130" y="28"/>
                  </a:lnTo>
                  <a:lnTo>
                    <a:pt x="128" y="22"/>
                  </a:lnTo>
                  <a:lnTo>
                    <a:pt x="132" y="18"/>
                  </a:lnTo>
                  <a:lnTo>
                    <a:pt x="130" y="14"/>
                  </a:lnTo>
                  <a:lnTo>
                    <a:pt x="126" y="0"/>
                  </a:lnTo>
                  <a:lnTo>
                    <a:pt x="0" y="3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0" name="Freeform 41"/>
            <p:cNvSpPr>
              <a:spLocks/>
            </p:cNvSpPr>
            <p:nvPr/>
          </p:nvSpPr>
          <p:spPr bwMode="grayWhite">
            <a:xfrm>
              <a:off x="4578" y="1303"/>
              <a:ext cx="118" cy="254"/>
            </a:xfrm>
            <a:custGeom>
              <a:avLst/>
              <a:gdLst>
                <a:gd name="T0" fmla="*/ 7 w 126"/>
                <a:gd name="T1" fmla="*/ 6 h 274"/>
                <a:gd name="T2" fmla="*/ 7 w 126"/>
                <a:gd name="T3" fmla="*/ 6 h 274"/>
                <a:gd name="T4" fmla="*/ 7 w 126"/>
                <a:gd name="T5" fmla="*/ 6 h 274"/>
                <a:gd name="T6" fmla="*/ 7 w 126"/>
                <a:gd name="T7" fmla="*/ 6 h 274"/>
                <a:gd name="T8" fmla="*/ 7 w 126"/>
                <a:gd name="T9" fmla="*/ 6 h 274"/>
                <a:gd name="T10" fmla="*/ 7 w 126"/>
                <a:gd name="T11" fmla="*/ 6 h 274"/>
                <a:gd name="T12" fmla="*/ 7 w 126"/>
                <a:gd name="T13" fmla="*/ 6 h 274"/>
                <a:gd name="T14" fmla="*/ 7 w 126"/>
                <a:gd name="T15" fmla="*/ 6 h 274"/>
                <a:gd name="T16" fmla="*/ 7 w 126"/>
                <a:gd name="T17" fmla="*/ 6 h 274"/>
                <a:gd name="T18" fmla="*/ 7 w 126"/>
                <a:gd name="T19" fmla="*/ 6 h 274"/>
                <a:gd name="T20" fmla="*/ 7 w 126"/>
                <a:gd name="T21" fmla="*/ 6 h 274"/>
                <a:gd name="T22" fmla="*/ 7 w 126"/>
                <a:gd name="T23" fmla="*/ 6 h 274"/>
                <a:gd name="T24" fmla="*/ 4 w 126"/>
                <a:gd name="T25" fmla="*/ 6 h 274"/>
                <a:gd name="T26" fmla="*/ 4 w 126"/>
                <a:gd name="T27" fmla="*/ 6 h 274"/>
                <a:gd name="T28" fmla="*/ 6 w 126"/>
                <a:gd name="T29" fmla="*/ 6 h 274"/>
                <a:gd name="T30" fmla="*/ 4 w 126"/>
                <a:gd name="T31" fmla="*/ 6 h 274"/>
                <a:gd name="T32" fmla="*/ 0 w 126"/>
                <a:gd name="T33" fmla="*/ 6 h 274"/>
                <a:gd name="T34" fmla="*/ 0 w 126"/>
                <a:gd name="T35" fmla="*/ 6 h 274"/>
                <a:gd name="T36" fmla="*/ 4 w 126"/>
                <a:gd name="T37" fmla="*/ 6 h 274"/>
                <a:gd name="T38" fmla="*/ 7 w 126"/>
                <a:gd name="T39" fmla="*/ 6 h 274"/>
                <a:gd name="T40" fmla="*/ 7 w 126"/>
                <a:gd name="T41" fmla="*/ 6 h 274"/>
                <a:gd name="T42" fmla="*/ 4 w 126"/>
                <a:gd name="T43" fmla="*/ 6 h 274"/>
                <a:gd name="T44" fmla="*/ 4 w 126"/>
                <a:gd name="T45" fmla="*/ 6 h 274"/>
                <a:gd name="T46" fmla="*/ 7 w 126"/>
                <a:gd name="T47" fmla="*/ 6 h 274"/>
                <a:gd name="T48" fmla="*/ 7 w 126"/>
                <a:gd name="T49" fmla="*/ 6 h 274"/>
                <a:gd name="T50" fmla="*/ 7 w 126"/>
                <a:gd name="T51" fmla="*/ 6 h 274"/>
                <a:gd name="T52" fmla="*/ 7 w 126"/>
                <a:gd name="T53" fmla="*/ 6 h 274"/>
                <a:gd name="T54" fmla="*/ 7 w 126"/>
                <a:gd name="T55" fmla="*/ 6 h 274"/>
                <a:gd name="T56" fmla="*/ 7 w 126"/>
                <a:gd name="T57" fmla="*/ 6 h 274"/>
                <a:gd name="T58" fmla="*/ 7 w 126"/>
                <a:gd name="T59" fmla="*/ 6 h 274"/>
                <a:gd name="T60" fmla="*/ 7 w 126"/>
                <a:gd name="T61" fmla="*/ 6 h 274"/>
                <a:gd name="T62" fmla="*/ 7 w 126"/>
                <a:gd name="T63" fmla="*/ 6 h 274"/>
                <a:gd name="T64" fmla="*/ 7 w 126"/>
                <a:gd name="T65" fmla="*/ 6 h 274"/>
                <a:gd name="T66" fmla="*/ 7 w 126"/>
                <a:gd name="T67" fmla="*/ 6 h 274"/>
                <a:gd name="T68" fmla="*/ 7 w 126"/>
                <a:gd name="T69" fmla="*/ 6 h 274"/>
                <a:gd name="T70" fmla="*/ 7 w 126"/>
                <a:gd name="T71" fmla="*/ 4 h 274"/>
                <a:gd name="T72" fmla="*/ 7 w 126"/>
                <a:gd name="T73" fmla="*/ 6 h 274"/>
                <a:gd name="T74" fmla="*/ 7 w 126"/>
                <a:gd name="T75" fmla="*/ 6 h 274"/>
                <a:gd name="T76" fmla="*/ 7 w 126"/>
                <a:gd name="T77" fmla="*/ 0 h 274"/>
                <a:gd name="T78" fmla="*/ 7 w 126"/>
                <a:gd name="T79" fmla="*/ 6 h 274"/>
                <a:gd name="T80" fmla="*/ 7 w 126"/>
                <a:gd name="T81" fmla="*/ 6 h 274"/>
                <a:gd name="T82" fmla="*/ 7 w 126"/>
                <a:gd name="T83" fmla="*/ 6 h 274"/>
                <a:gd name="T84" fmla="*/ 7 w 126"/>
                <a:gd name="T85" fmla="*/ 6 h 274"/>
                <a:gd name="T86" fmla="*/ 7 w 126"/>
                <a:gd name="T87" fmla="*/ 6 h 274"/>
                <a:gd name="T88" fmla="*/ 7 w 126"/>
                <a:gd name="T89" fmla="*/ 6 h 274"/>
                <a:gd name="T90" fmla="*/ 7 w 126"/>
                <a:gd name="T91" fmla="*/ 6 h 274"/>
                <a:gd name="T92" fmla="*/ 7 w 126"/>
                <a:gd name="T93" fmla="*/ 6 h 274"/>
                <a:gd name="T94" fmla="*/ 7 w 126"/>
                <a:gd name="T95" fmla="*/ 6 h 274"/>
                <a:gd name="T96" fmla="*/ 7 w 126"/>
                <a:gd name="T97" fmla="*/ 6 h 274"/>
                <a:gd name="T98" fmla="*/ 7 w 126"/>
                <a:gd name="T99" fmla="*/ 6 h 274"/>
                <a:gd name="T100" fmla="*/ 7 w 126"/>
                <a:gd name="T101" fmla="*/ 6 h 27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6"/>
                <a:gd name="T154" fmla="*/ 0 h 274"/>
                <a:gd name="T155" fmla="*/ 126 w 126"/>
                <a:gd name="T156" fmla="*/ 274 h 27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6" h="274">
                  <a:moveTo>
                    <a:pt x="124" y="232"/>
                  </a:moveTo>
                  <a:lnTo>
                    <a:pt x="120" y="230"/>
                  </a:lnTo>
                  <a:lnTo>
                    <a:pt x="114" y="230"/>
                  </a:lnTo>
                  <a:lnTo>
                    <a:pt x="108" y="242"/>
                  </a:lnTo>
                  <a:lnTo>
                    <a:pt x="102" y="244"/>
                  </a:lnTo>
                  <a:lnTo>
                    <a:pt x="102" y="250"/>
                  </a:lnTo>
                  <a:lnTo>
                    <a:pt x="102" y="252"/>
                  </a:lnTo>
                  <a:lnTo>
                    <a:pt x="100" y="250"/>
                  </a:lnTo>
                  <a:lnTo>
                    <a:pt x="96" y="252"/>
                  </a:lnTo>
                  <a:lnTo>
                    <a:pt x="96" y="256"/>
                  </a:lnTo>
                  <a:lnTo>
                    <a:pt x="10" y="274"/>
                  </a:lnTo>
                  <a:lnTo>
                    <a:pt x="10" y="270"/>
                  </a:lnTo>
                  <a:lnTo>
                    <a:pt x="4" y="264"/>
                  </a:lnTo>
                  <a:lnTo>
                    <a:pt x="4" y="254"/>
                  </a:lnTo>
                  <a:lnTo>
                    <a:pt x="6" y="250"/>
                  </a:lnTo>
                  <a:lnTo>
                    <a:pt x="4" y="240"/>
                  </a:lnTo>
                  <a:lnTo>
                    <a:pt x="0" y="200"/>
                  </a:lnTo>
                  <a:lnTo>
                    <a:pt x="0" y="188"/>
                  </a:lnTo>
                  <a:lnTo>
                    <a:pt x="4" y="164"/>
                  </a:lnTo>
                  <a:lnTo>
                    <a:pt x="8" y="148"/>
                  </a:lnTo>
                  <a:lnTo>
                    <a:pt x="10" y="138"/>
                  </a:lnTo>
                  <a:lnTo>
                    <a:pt x="4" y="128"/>
                  </a:lnTo>
                  <a:lnTo>
                    <a:pt x="4" y="120"/>
                  </a:lnTo>
                  <a:lnTo>
                    <a:pt x="8" y="114"/>
                  </a:lnTo>
                  <a:lnTo>
                    <a:pt x="24" y="102"/>
                  </a:lnTo>
                  <a:lnTo>
                    <a:pt x="32" y="80"/>
                  </a:lnTo>
                  <a:lnTo>
                    <a:pt x="24" y="66"/>
                  </a:lnTo>
                  <a:lnTo>
                    <a:pt x="22" y="60"/>
                  </a:lnTo>
                  <a:lnTo>
                    <a:pt x="26" y="56"/>
                  </a:lnTo>
                  <a:lnTo>
                    <a:pt x="24" y="52"/>
                  </a:lnTo>
                  <a:lnTo>
                    <a:pt x="20" y="38"/>
                  </a:lnTo>
                  <a:lnTo>
                    <a:pt x="24" y="20"/>
                  </a:lnTo>
                  <a:lnTo>
                    <a:pt x="20" y="14"/>
                  </a:lnTo>
                  <a:lnTo>
                    <a:pt x="22" y="10"/>
                  </a:lnTo>
                  <a:lnTo>
                    <a:pt x="26" y="10"/>
                  </a:lnTo>
                  <a:lnTo>
                    <a:pt x="30" y="4"/>
                  </a:lnTo>
                  <a:lnTo>
                    <a:pt x="34" y="6"/>
                  </a:lnTo>
                  <a:lnTo>
                    <a:pt x="38" y="6"/>
                  </a:lnTo>
                  <a:lnTo>
                    <a:pt x="42" y="0"/>
                  </a:lnTo>
                  <a:lnTo>
                    <a:pt x="98" y="168"/>
                  </a:lnTo>
                  <a:lnTo>
                    <a:pt x="100" y="172"/>
                  </a:lnTo>
                  <a:lnTo>
                    <a:pt x="100" y="180"/>
                  </a:lnTo>
                  <a:lnTo>
                    <a:pt x="100" y="182"/>
                  </a:lnTo>
                  <a:lnTo>
                    <a:pt x="114" y="194"/>
                  </a:lnTo>
                  <a:lnTo>
                    <a:pt x="116" y="194"/>
                  </a:lnTo>
                  <a:lnTo>
                    <a:pt x="118" y="200"/>
                  </a:lnTo>
                  <a:lnTo>
                    <a:pt x="118" y="202"/>
                  </a:lnTo>
                  <a:lnTo>
                    <a:pt x="126" y="216"/>
                  </a:lnTo>
                  <a:lnTo>
                    <a:pt x="126" y="220"/>
                  </a:lnTo>
                  <a:lnTo>
                    <a:pt x="124" y="226"/>
                  </a:lnTo>
                  <a:lnTo>
                    <a:pt x="124" y="23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1" name="Freeform 42"/>
            <p:cNvSpPr>
              <a:spLocks/>
            </p:cNvSpPr>
            <p:nvPr/>
          </p:nvSpPr>
          <p:spPr bwMode="grayWhite">
            <a:xfrm>
              <a:off x="4618" y="1072"/>
              <a:ext cx="267" cy="432"/>
            </a:xfrm>
            <a:custGeom>
              <a:avLst/>
              <a:gdLst>
                <a:gd name="T0" fmla="*/ 6 w 288"/>
                <a:gd name="T1" fmla="*/ 7 h 464"/>
                <a:gd name="T2" fmla="*/ 6 w 288"/>
                <a:gd name="T3" fmla="*/ 7 h 464"/>
                <a:gd name="T4" fmla="*/ 6 w 288"/>
                <a:gd name="T5" fmla="*/ 7 h 464"/>
                <a:gd name="T6" fmla="*/ 6 w 288"/>
                <a:gd name="T7" fmla="*/ 7 h 464"/>
                <a:gd name="T8" fmla="*/ 6 w 288"/>
                <a:gd name="T9" fmla="*/ 7 h 464"/>
                <a:gd name="T10" fmla="*/ 6 w 288"/>
                <a:gd name="T11" fmla="*/ 7 h 464"/>
                <a:gd name="T12" fmla="*/ 6 w 288"/>
                <a:gd name="T13" fmla="*/ 7 h 464"/>
                <a:gd name="T14" fmla="*/ 6 w 288"/>
                <a:gd name="T15" fmla="*/ 7 h 464"/>
                <a:gd name="T16" fmla="*/ 6 w 288"/>
                <a:gd name="T17" fmla="*/ 7 h 464"/>
                <a:gd name="T18" fmla="*/ 6 w 288"/>
                <a:gd name="T19" fmla="*/ 7 h 464"/>
                <a:gd name="T20" fmla="*/ 6 w 288"/>
                <a:gd name="T21" fmla="*/ 7 h 464"/>
                <a:gd name="T22" fmla="*/ 6 w 288"/>
                <a:gd name="T23" fmla="*/ 7 h 464"/>
                <a:gd name="T24" fmla="*/ 6 w 288"/>
                <a:gd name="T25" fmla="*/ 7 h 464"/>
                <a:gd name="T26" fmla="*/ 6 w 288"/>
                <a:gd name="T27" fmla="*/ 7 h 464"/>
                <a:gd name="T28" fmla="*/ 6 w 288"/>
                <a:gd name="T29" fmla="*/ 7 h 464"/>
                <a:gd name="T30" fmla="*/ 6 w 288"/>
                <a:gd name="T31" fmla="*/ 7 h 464"/>
                <a:gd name="T32" fmla="*/ 6 w 288"/>
                <a:gd name="T33" fmla="*/ 7 h 464"/>
                <a:gd name="T34" fmla="*/ 6 w 288"/>
                <a:gd name="T35" fmla="*/ 7 h 464"/>
                <a:gd name="T36" fmla="*/ 6 w 288"/>
                <a:gd name="T37" fmla="*/ 7 h 464"/>
                <a:gd name="T38" fmla="*/ 6 w 288"/>
                <a:gd name="T39" fmla="*/ 7 h 464"/>
                <a:gd name="T40" fmla="*/ 6 w 288"/>
                <a:gd name="T41" fmla="*/ 7 h 464"/>
                <a:gd name="T42" fmla="*/ 6 w 288"/>
                <a:gd name="T43" fmla="*/ 7 h 464"/>
                <a:gd name="T44" fmla="*/ 6 w 288"/>
                <a:gd name="T45" fmla="*/ 7 h 464"/>
                <a:gd name="T46" fmla="*/ 6 w 288"/>
                <a:gd name="T47" fmla="*/ 7 h 464"/>
                <a:gd name="T48" fmla="*/ 6 w 288"/>
                <a:gd name="T49" fmla="*/ 7 h 464"/>
                <a:gd name="T50" fmla="*/ 6 w 288"/>
                <a:gd name="T51" fmla="*/ 7 h 464"/>
                <a:gd name="T52" fmla="*/ 6 w 288"/>
                <a:gd name="T53" fmla="*/ 7 h 464"/>
                <a:gd name="T54" fmla="*/ 6 w 288"/>
                <a:gd name="T55" fmla="*/ 7 h 464"/>
                <a:gd name="T56" fmla="*/ 6 w 288"/>
                <a:gd name="T57" fmla="*/ 7 h 464"/>
                <a:gd name="T58" fmla="*/ 6 w 288"/>
                <a:gd name="T59" fmla="*/ 7 h 464"/>
                <a:gd name="T60" fmla="*/ 6 w 288"/>
                <a:gd name="T61" fmla="*/ 7 h 464"/>
                <a:gd name="T62" fmla="*/ 6 w 288"/>
                <a:gd name="T63" fmla="*/ 7 h 464"/>
                <a:gd name="T64" fmla="*/ 6 w 288"/>
                <a:gd name="T65" fmla="*/ 7 h 464"/>
                <a:gd name="T66" fmla="*/ 6 w 288"/>
                <a:gd name="T67" fmla="*/ 7 h 464"/>
                <a:gd name="T68" fmla="*/ 6 w 288"/>
                <a:gd name="T69" fmla="*/ 7 h 464"/>
                <a:gd name="T70" fmla="*/ 6 w 288"/>
                <a:gd name="T71" fmla="*/ 7 h 464"/>
                <a:gd name="T72" fmla="*/ 6 w 288"/>
                <a:gd name="T73" fmla="*/ 7 h 464"/>
                <a:gd name="T74" fmla="*/ 6 w 288"/>
                <a:gd name="T75" fmla="*/ 7 h 464"/>
                <a:gd name="T76" fmla="*/ 6 w 288"/>
                <a:gd name="T77" fmla="*/ 7 h 464"/>
                <a:gd name="T78" fmla="*/ 6 w 288"/>
                <a:gd name="T79" fmla="*/ 2 h 464"/>
                <a:gd name="T80" fmla="*/ 6 w 288"/>
                <a:gd name="T81" fmla="*/ 2 h 464"/>
                <a:gd name="T82" fmla="*/ 6 w 288"/>
                <a:gd name="T83" fmla="*/ 7 h 464"/>
                <a:gd name="T84" fmla="*/ 6 w 288"/>
                <a:gd name="T85" fmla="*/ 7 h 464"/>
                <a:gd name="T86" fmla="*/ 6 w 288"/>
                <a:gd name="T87" fmla="*/ 7 h 464"/>
                <a:gd name="T88" fmla="*/ 6 w 288"/>
                <a:gd name="T89" fmla="*/ 7 h 464"/>
                <a:gd name="T90" fmla="*/ 6 w 288"/>
                <a:gd name="T91" fmla="*/ 7 h 464"/>
                <a:gd name="T92" fmla="*/ 6 w 288"/>
                <a:gd name="T93" fmla="*/ 7 h 464"/>
                <a:gd name="T94" fmla="*/ 6 w 288"/>
                <a:gd name="T95" fmla="*/ 7 h 464"/>
                <a:gd name="T96" fmla="*/ 6 w 288"/>
                <a:gd name="T97" fmla="*/ 7 h 464"/>
                <a:gd name="T98" fmla="*/ 6 w 288"/>
                <a:gd name="T99" fmla="*/ 7 h 464"/>
                <a:gd name="T100" fmla="*/ 6 w 288"/>
                <a:gd name="T101" fmla="*/ 7 h 464"/>
                <a:gd name="T102" fmla="*/ 6 w 288"/>
                <a:gd name="T103" fmla="*/ 7 h 464"/>
                <a:gd name="T104" fmla="*/ 6 w 288"/>
                <a:gd name="T105" fmla="*/ 7 h 464"/>
                <a:gd name="T106" fmla="*/ 6 w 288"/>
                <a:gd name="T107" fmla="*/ 7 h 464"/>
                <a:gd name="T108" fmla="*/ 6 w 288"/>
                <a:gd name="T109" fmla="*/ 7 h 464"/>
                <a:gd name="T110" fmla="*/ 6 w 288"/>
                <a:gd name="T111" fmla="*/ 7 h 46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8"/>
                <a:gd name="T169" fmla="*/ 0 h 464"/>
                <a:gd name="T170" fmla="*/ 288 w 288"/>
                <a:gd name="T171" fmla="*/ 464 h 46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8" h="464">
                  <a:moveTo>
                    <a:pt x="0" y="248"/>
                  </a:moveTo>
                  <a:lnTo>
                    <a:pt x="56" y="416"/>
                  </a:lnTo>
                  <a:lnTo>
                    <a:pt x="58" y="420"/>
                  </a:lnTo>
                  <a:lnTo>
                    <a:pt x="58" y="428"/>
                  </a:lnTo>
                  <a:lnTo>
                    <a:pt x="58" y="430"/>
                  </a:lnTo>
                  <a:lnTo>
                    <a:pt x="72" y="442"/>
                  </a:lnTo>
                  <a:lnTo>
                    <a:pt x="74" y="442"/>
                  </a:lnTo>
                  <a:lnTo>
                    <a:pt x="76" y="448"/>
                  </a:lnTo>
                  <a:lnTo>
                    <a:pt x="76" y="450"/>
                  </a:lnTo>
                  <a:lnTo>
                    <a:pt x="84" y="464"/>
                  </a:lnTo>
                  <a:lnTo>
                    <a:pt x="86" y="462"/>
                  </a:lnTo>
                  <a:lnTo>
                    <a:pt x="88" y="450"/>
                  </a:lnTo>
                  <a:lnTo>
                    <a:pt x="88" y="438"/>
                  </a:lnTo>
                  <a:lnTo>
                    <a:pt x="94" y="426"/>
                  </a:lnTo>
                  <a:lnTo>
                    <a:pt x="100" y="408"/>
                  </a:lnTo>
                  <a:lnTo>
                    <a:pt x="106" y="400"/>
                  </a:lnTo>
                  <a:lnTo>
                    <a:pt x="108" y="396"/>
                  </a:lnTo>
                  <a:lnTo>
                    <a:pt x="104" y="394"/>
                  </a:lnTo>
                  <a:lnTo>
                    <a:pt x="100" y="384"/>
                  </a:lnTo>
                  <a:lnTo>
                    <a:pt x="118" y="366"/>
                  </a:lnTo>
                  <a:lnTo>
                    <a:pt x="122" y="368"/>
                  </a:lnTo>
                  <a:lnTo>
                    <a:pt x="124" y="376"/>
                  </a:lnTo>
                  <a:lnTo>
                    <a:pt x="126" y="378"/>
                  </a:lnTo>
                  <a:lnTo>
                    <a:pt x="130" y="376"/>
                  </a:lnTo>
                  <a:lnTo>
                    <a:pt x="130" y="368"/>
                  </a:lnTo>
                  <a:lnTo>
                    <a:pt x="130" y="362"/>
                  </a:lnTo>
                  <a:lnTo>
                    <a:pt x="144" y="360"/>
                  </a:lnTo>
                  <a:lnTo>
                    <a:pt x="150" y="356"/>
                  </a:lnTo>
                  <a:lnTo>
                    <a:pt x="150" y="348"/>
                  </a:lnTo>
                  <a:lnTo>
                    <a:pt x="154" y="346"/>
                  </a:lnTo>
                  <a:lnTo>
                    <a:pt x="160" y="346"/>
                  </a:lnTo>
                  <a:lnTo>
                    <a:pt x="166" y="342"/>
                  </a:lnTo>
                  <a:lnTo>
                    <a:pt x="168" y="338"/>
                  </a:lnTo>
                  <a:lnTo>
                    <a:pt x="172" y="328"/>
                  </a:lnTo>
                  <a:lnTo>
                    <a:pt x="170" y="318"/>
                  </a:lnTo>
                  <a:lnTo>
                    <a:pt x="178" y="308"/>
                  </a:lnTo>
                  <a:lnTo>
                    <a:pt x="178" y="302"/>
                  </a:lnTo>
                  <a:lnTo>
                    <a:pt x="182" y="302"/>
                  </a:lnTo>
                  <a:lnTo>
                    <a:pt x="192" y="304"/>
                  </a:lnTo>
                  <a:lnTo>
                    <a:pt x="198" y="300"/>
                  </a:lnTo>
                  <a:lnTo>
                    <a:pt x="200" y="296"/>
                  </a:lnTo>
                  <a:lnTo>
                    <a:pt x="204" y="286"/>
                  </a:lnTo>
                  <a:lnTo>
                    <a:pt x="208" y="286"/>
                  </a:lnTo>
                  <a:lnTo>
                    <a:pt x="216" y="274"/>
                  </a:lnTo>
                  <a:lnTo>
                    <a:pt x="226" y="276"/>
                  </a:lnTo>
                  <a:lnTo>
                    <a:pt x="234" y="282"/>
                  </a:lnTo>
                  <a:lnTo>
                    <a:pt x="244" y="264"/>
                  </a:lnTo>
                  <a:lnTo>
                    <a:pt x="252" y="258"/>
                  </a:lnTo>
                  <a:lnTo>
                    <a:pt x="268" y="246"/>
                  </a:lnTo>
                  <a:lnTo>
                    <a:pt x="272" y="238"/>
                  </a:lnTo>
                  <a:lnTo>
                    <a:pt x="274" y="236"/>
                  </a:lnTo>
                  <a:lnTo>
                    <a:pt x="278" y="236"/>
                  </a:lnTo>
                  <a:lnTo>
                    <a:pt x="286" y="234"/>
                  </a:lnTo>
                  <a:lnTo>
                    <a:pt x="288" y="226"/>
                  </a:lnTo>
                  <a:lnTo>
                    <a:pt x="288" y="218"/>
                  </a:lnTo>
                  <a:lnTo>
                    <a:pt x="282" y="216"/>
                  </a:lnTo>
                  <a:lnTo>
                    <a:pt x="280" y="216"/>
                  </a:lnTo>
                  <a:lnTo>
                    <a:pt x="276" y="214"/>
                  </a:lnTo>
                  <a:lnTo>
                    <a:pt x="280" y="208"/>
                  </a:lnTo>
                  <a:lnTo>
                    <a:pt x="282" y="206"/>
                  </a:lnTo>
                  <a:lnTo>
                    <a:pt x="280" y="200"/>
                  </a:lnTo>
                  <a:lnTo>
                    <a:pt x="276" y="188"/>
                  </a:lnTo>
                  <a:lnTo>
                    <a:pt x="268" y="184"/>
                  </a:lnTo>
                  <a:lnTo>
                    <a:pt x="262" y="184"/>
                  </a:lnTo>
                  <a:lnTo>
                    <a:pt x="260" y="188"/>
                  </a:lnTo>
                  <a:lnTo>
                    <a:pt x="254" y="190"/>
                  </a:lnTo>
                  <a:lnTo>
                    <a:pt x="248" y="188"/>
                  </a:lnTo>
                  <a:lnTo>
                    <a:pt x="240" y="162"/>
                  </a:lnTo>
                  <a:lnTo>
                    <a:pt x="244" y="158"/>
                  </a:lnTo>
                  <a:lnTo>
                    <a:pt x="242" y="154"/>
                  </a:lnTo>
                  <a:lnTo>
                    <a:pt x="240" y="152"/>
                  </a:lnTo>
                  <a:lnTo>
                    <a:pt x="236" y="152"/>
                  </a:lnTo>
                  <a:lnTo>
                    <a:pt x="232" y="154"/>
                  </a:lnTo>
                  <a:lnTo>
                    <a:pt x="222" y="150"/>
                  </a:lnTo>
                  <a:lnTo>
                    <a:pt x="216" y="150"/>
                  </a:lnTo>
                  <a:lnTo>
                    <a:pt x="212" y="148"/>
                  </a:lnTo>
                  <a:lnTo>
                    <a:pt x="208" y="132"/>
                  </a:lnTo>
                  <a:lnTo>
                    <a:pt x="208" y="130"/>
                  </a:lnTo>
                  <a:lnTo>
                    <a:pt x="172" y="20"/>
                  </a:lnTo>
                  <a:lnTo>
                    <a:pt x="142" y="2"/>
                  </a:lnTo>
                  <a:lnTo>
                    <a:pt x="134" y="0"/>
                  </a:lnTo>
                  <a:lnTo>
                    <a:pt x="128" y="2"/>
                  </a:lnTo>
                  <a:lnTo>
                    <a:pt x="124" y="6"/>
                  </a:lnTo>
                  <a:lnTo>
                    <a:pt x="122" y="12"/>
                  </a:lnTo>
                  <a:lnTo>
                    <a:pt x="118" y="12"/>
                  </a:lnTo>
                  <a:lnTo>
                    <a:pt x="108" y="16"/>
                  </a:lnTo>
                  <a:lnTo>
                    <a:pt x="92" y="30"/>
                  </a:lnTo>
                  <a:lnTo>
                    <a:pt x="88" y="30"/>
                  </a:lnTo>
                  <a:lnTo>
                    <a:pt x="82" y="22"/>
                  </a:lnTo>
                  <a:lnTo>
                    <a:pt x="82" y="12"/>
                  </a:lnTo>
                  <a:lnTo>
                    <a:pt x="80" y="8"/>
                  </a:lnTo>
                  <a:lnTo>
                    <a:pt x="74" y="8"/>
                  </a:lnTo>
                  <a:lnTo>
                    <a:pt x="64" y="12"/>
                  </a:lnTo>
                  <a:lnTo>
                    <a:pt x="38" y="96"/>
                  </a:lnTo>
                  <a:lnTo>
                    <a:pt x="38" y="110"/>
                  </a:lnTo>
                  <a:lnTo>
                    <a:pt x="42" y="114"/>
                  </a:lnTo>
                  <a:lnTo>
                    <a:pt x="42" y="124"/>
                  </a:lnTo>
                  <a:lnTo>
                    <a:pt x="40" y="130"/>
                  </a:lnTo>
                  <a:lnTo>
                    <a:pt x="36" y="134"/>
                  </a:lnTo>
                  <a:lnTo>
                    <a:pt x="32" y="142"/>
                  </a:lnTo>
                  <a:lnTo>
                    <a:pt x="40" y="176"/>
                  </a:lnTo>
                  <a:lnTo>
                    <a:pt x="36" y="188"/>
                  </a:lnTo>
                  <a:lnTo>
                    <a:pt x="36" y="196"/>
                  </a:lnTo>
                  <a:lnTo>
                    <a:pt x="24" y="214"/>
                  </a:lnTo>
                  <a:lnTo>
                    <a:pt x="22" y="220"/>
                  </a:lnTo>
                  <a:lnTo>
                    <a:pt x="26" y="230"/>
                  </a:lnTo>
                  <a:lnTo>
                    <a:pt x="26" y="232"/>
                  </a:lnTo>
                  <a:lnTo>
                    <a:pt x="18" y="232"/>
                  </a:lnTo>
                  <a:lnTo>
                    <a:pt x="20" y="240"/>
                  </a:lnTo>
                  <a:lnTo>
                    <a:pt x="18" y="246"/>
                  </a:lnTo>
                  <a:lnTo>
                    <a:pt x="14" y="246"/>
                  </a:lnTo>
                  <a:lnTo>
                    <a:pt x="8" y="244"/>
                  </a:lnTo>
                  <a:lnTo>
                    <a:pt x="0" y="24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2" name="Freeform 43"/>
            <p:cNvSpPr>
              <a:spLocks/>
            </p:cNvSpPr>
            <p:nvPr/>
          </p:nvSpPr>
          <p:spPr bwMode="grayWhite">
            <a:xfrm>
              <a:off x="3122" y="2315"/>
              <a:ext cx="363" cy="336"/>
            </a:xfrm>
            <a:custGeom>
              <a:avLst/>
              <a:gdLst>
                <a:gd name="T0" fmla="*/ 0 w 392"/>
                <a:gd name="T1" fmla="*/ 7 h 360"/>
                <a:gd name="T2" fmla="*/ 6 w 392"/>
                <a:gd name="T3" fmla="*/ 0 h 360"/>
                <a:gd name="T4" fmla="*/ 6 w 392"/>
                <a:gd name="T5" fmla="*/ 4 h 360"/>
                <a:gd name="T6" fmla="*/ 6 w 392"/>
                <a:gd name="T7" fmla="*/ 7 h 360"/>
                <a:gd name="T8" fmla="*/ 6 w 392"/>
                <a:gd name="T9" fmla="*/ 7 h 360"/>
                <a:gd name="T10" fmla="*/ 6 w 392"/>
                <a:gd name="T11" fmla="*/ 7 h 360"/>
                <a:gd name="T12" fmla="*/ 6 w 392"/>
                <a:gd name="T13" fmla="*/ 7 h 360"/>
                <a:gd name="T14" fmla="*/ 6 w 392"/>
                <a:gd name="T15" fmla="*/ 7 h 360"/>
                <a:gd name="T16" fmla="*/ 6 w 392"/>
                <a:gd name="T17" fmla="*/ 7 h 360"/>
                <a:gd name="T18" fmla="*/ 6 w 392"/>
                <a:gd name="T19" fmla="*/ 7 h 360"/>
                <a:gd name="T20" fmla="*/ 6 w 392"/>
                <a:gd name="T21" fmla="*/ 7 h 360"/>
                <a:gd name="T22" fmla="*/ 6 w 392"/>
                <a:gd name="T23" fmla="*/ 7 h 360"/>
                <a:gd name="T24" fmla="*/ 6 w 392"/>
                <a:gd name="T25" fmla="*/ 7 h 360"/>
                <a:gd name="T26" fmla="*/ 6 w 392"/>
                <a:gd name="T27" fmla="*/ 7 h 360"/>
                <a:gd name="T28" fmla="*/ 6 w 392"/>
                <a:gd name="T29" fmla="*/ 7 h 360"/>
                <a:gd name="T30" fmla="*/ 6 w 392"/>
                <a:gd name="T31" fmla="*/ 7 h 360"/>
                <a:gd name="T32" fmla="*/ 6 w 392"/>
                <a:gd name="T33" fmla="*/ 7 h 360"/>
                <a:gd name="T34" fmla="*/ 6 w 392"/>
                <a:gd name="T35" fmla="*/ 7 h 360"/>
                <a:gd name="T36" fmla="*/ 6 w 392"/>
                <a:gd name="T37" fmla="*/ 7 h 360"/>
                <a:gd name="T38" fmla="*/ 6 w 392"/>
                <a:gd name="T39" fmla="*/ 7 h 360"/>
                <a:gd name="T40" fmla="*/ 6 w 392"/>
                <a:gd name="T41" fmla="*/ 7 h 360"/>
                <a:gd name="T42" fmla="*/ 6 w 392"/>
                <a:gd name="T43" fmla="*/ 7 h 360"/>
                <a:gd name="T44" fmla="*/ 6 w 392"/>
                <a:gd name="T45" fmla="*/ 7 h 360"/>
                <a:gd name="T46" fmla="*/ 6 w 392"/>
                <a:gd name="T47" fmla="*/ 7 h 360"/>
                <a:gd name="T48" fmla="*/ 6 w 392"/>
                <a:gd name="T49" fmla="*/ 7 h 360"/>
                <a:gd name="T50" fmla="*/ 6 w 392"/>
                <a:gd name="T51" fmla="*/ 7 h 360"/>
                <a:gd name="T52" fmla="*/ 6 w 392"/>
                <a:gd name="T53" fmla="*/ 7 h 360"/>
                <a:gd name="T54" fmla="*/ 6 w 392"/>
                <a:gd name="T55" fmla="*/ 7 h 360"/>
                <a:gd name="T56" fmla="*/ 6 w 392"/>
                <a:gd name="T57" fmla="*/ 7 h 360"/>
                <a:gd name="T58" fmla="*/ 6 w 392"/>
                <a:gd name="T59" fmla="*/ 7 h 360"/>
                <a:gd name="T60" fmla="*/ 6 w 392"/>
                <a:gd name="T61" fmla="*/ 7 h 360"/>
                <a:gd name="T62" fmla="*/ 6 w 392"/>
                <a:gd name="T63" fmla="*/ 7 h 360"/>
                <a:gd name="T64" fmla="*/ 6 w 392"/>
                <a:gd name="T65" fmla="*/ 7 h 360"/>
                <a:gd name="T66" fmla="*/ 6 w 392"/>
                <a:gd name="T67" fmla="*/ 7 h 360"/>
                <a:gd name="T68" fmla="*/ 6 w 392"/>
                <a:gd name="T69" fmla="*/ 7 h 360"/>
                <a:gd name="T70" fmla="*/ 6 w 392"/>
                <a:gd name="T71" fmla="*/ 7 h 360"/>
                <a:gd name="T72" fmla="*/ 6 w 392"/>
                <a:gd name="T73" fmla="*/ 7 h 360"/>
                <a:gd name="T74" fmla="*/ 6 w 392"/>
                <a:gd name="T75" fmla="*/ 7 h 360"/>
                <a:gd name="T76" fmla="*/ 6 w 392"/>
                <a:gd name="T77" fmla="*/ 7 h 360"/>
                <a:gd name="T78" fmla="*/ 6 w 392"/>
                <a:gd name="T79" fmla="*/ 7 h 360"/>
                <a:gd name="T80" fmla="*/ 6 w 392"/>
                <a:gd name="T81" fmla="*/ 7 h 360"/>
                <a:gd name="T82" fmla="*/ 6 w 392"/>
                <a:gd name="T83" fmla="*/ 7 h 360"/>
                <a:gd name="T84" fmla="*/ 6 w 392"/>
                <a:gd name="T85" fmla="*/ 7 h 360"/>
                <a:gd name="T86" fmla="*/ 6 w 392"/>
                <a:gd name="T87" fmla="*/ 7 h 360"/>
                <a:gd name="T88" fmla="*/ 6 w 392"/>
                <a:gd name="T89" fmla="*/ 7 h 360"/>
                <a:gd name="T90" fmla="*/ 6 w 392"/>
                <a:gd name="T91" fmla="*/ 7 h 360"/>
                <a:gd name="T92" fmla="*/ 6 w 392"/>
                <a:gd name="T93" fmla="*/ 7 h 360"/>
                <a:gd name="T94" fmla="*/ 6 w 392"/>
                <a:gd name="T95" fmla="*/ 7 h 360"/>
                <a:gd name="T96" fmla="*/ 0 w 392"/>
                <a:gd name="T97" fmla="*/ 7 h 3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92"/>
                <a:gd name="T148" fmla="*/ 0 h 360"/>
                <a:gd name="T149" fmla="*/ 392 w 392"/>
                <a:gd name="T150" fmla="*/ 360 h 36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92" h="360">
                  <a:moveTo>
                    <a:pt x="0" y="16"/>
                  </a:moveTo>
                  <a:lnTo>
                    <a:pt x="352" y="0"/>
                  </a:lnTo>
                  <a:lnTo>
                    <a:pt x="350" y="4"/>
                  </a:lnTo>
                  <a:lnTo>
                    <a:pt x="358" y="10"/>
                  </a:lnTo>
                  <a:lnTo>
                    <a:pt x="362" y="18"/>
                  </a:lnTo>
                  <a:lnTo>
                    <a:pt x="360" y="26"/>
                  </a:lnTo>
                  <a:lnTo>
                    <a:pt x="350" y="34"/>
                  </a:lnTo>
                  <a:lnTo>
                    <a:pt x="340" y="46"/>
                  </a:lnTo>
                  <a:lnTo>
                    <a:pt x="338" y="52"/>
                  </a:lnTo>
                  <a:lnTo>
                    <a:pt x="392" y="48"/>
                  </a:lnTo>
                  <a:lnTo>
                    <a:pt x="390" y="54"/>
                  </a:lnTo>
                  <a:lnTo>
                    <a:pt x="392" y="58"/>
                  </a:lnTo>
                  <a:lnTo>
                    <a:pt x="388" y="66"/>
                  </a:lnTo>
                  <a:lnTo>
                    <a:pt x="378" y="76"/>
                  </a:lnTo>
                  <a:lnTo>
                    <a:pt x="374" y="98"/>
                  </a:lnTo>
                  <a:lnTo>
                    <a:pt x="364" y="110"/>
                  </a:lnTo>
                  <a:lnTo>
                    <a:pt x="366" y="124"/>
                  </a:lnTo>
                  <a:lnTo>
                    <a:pt x="364" y="142"/>
                  </a:lnTo>
                  <a:lnTo>
                    <a:pt x="362" y="142"/>
                  </a:lnTo>
                  <a:lnTo>
                    <a:pt x="354" y="152"/>
                  </a:lnTo>
                  <a:lnTo>
                    <a:pt x="352" y="156"/>
                  </a:lnTo>
                  <a:lnTo>
                    <a:pt x="336" y="170"/>
                  </a:lnTo>
                  <a:lnTo>
                    <a:pt x="332" y="186"/>
                  </a:lnTo>
                  <a:lnTo>
                    <a:pt x="332" y="200"/>
                  </a:lnTo>
                  <a:lnTo>
                    <a:pt x="330" y="210"/>
                  </a:lnTo>
                  <a:lnTo>
                    <a:pt x="316" y="218"/>
                  </a:lnTo>
                  <a:lnTo>
                    <a:pt x="306" y="234"/>
                  </a:lnTo>
                  <a:lnTo>
                    <a:pt x="302" y="238"/>
                  </a:lnTo>
                  <a:lnTo>
                    <a:pt x="302" y="250"/>
                  </a:lnTo>
                  <a:lnTo>
                    <a:pt x="294" y="260"/>
                  </a:lnTo>
                  <a:lnTo>
                    <a:pt x="294" y="270"/>
                  </a:lnTo>
                  <a:lnTo>
                    <a:pt x="290" y="282"/>
                  </a:lnTo>
                  <a:lnTo>
                    <a:pt x="282" y="296"/>
                  </a:lnTo>
                  <a:lnTo>
                    <a:pt x="284" y="312"/>
                  </a:lnTo>
                  <a:lnTo>
                    <a:pt x="292" y="320"/>
                  </a:lnTo>
                  <a:lnTo>
                    <a:pt x="294" y="330"/>
                  </a:lnTo>
                  <a:lnTo>
                    <a:pt x="296" y="332"/>
                  </a:lnTo>
                  <a:lnTo>
                    <a:pt x="296" y="336"/>
                  </a:lnTo>
                  <a:lnTo>
                    <a:pt x="292" y="340"/>
                  </a:lnTo>
                  <a:lnTo>
                    <a:pt x="290" y="348"/>
                  </a:lnTo>
                  <a:lnTo>
                    <a:pt x="290" y="354"/>
                  </a:lnTo>
                  <a:lnTo>
                    <a:pt x="50" y="360"/>
                  </a:lnTo>
                  <a:lnTo>
                    <a:pt x="50" y="308"/>
                  </a:lnTo>
                  <a:lnTo>
                    <a:pt x="38" y="306"/>
                  </a:lnTo>
                  <a:lnTo>
                    <a:pt x="28" y="310"/>
                  </a:lnTo>
                  <a:lnTo>
                    <a:pt x="24" y="308"/>
                  </a:lnTo>
                  <a:lnTo>
                    <a:pt x="12" y="300"/>
                  </a:lnTo>
                  <a:lnTo>
                    <a:pt x="14" y="124"/>
                  </a:lnTo>
                  <a:lnTo>
                    <a:pt x="0" y="1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3" name="Freeform 44"/>
            <p:cNvSpPr>
              <a:spLocks/>
            </p:cNvSpPr>
            <p:nvPr/>
          </p:nvSpPr>
          <p:spPr bwMode="grayWhite">
            <a:xfrm>
              <a:off x="1704" y="1706"/>
              <a:ext cx="416" cy="513"/>
            </a:xfrm>
            <a:custGeom>
              <a:avLst/>
              <a:gdLst>
                <a:gd name="T0" fmla="*/ 7 w 446"/>
                <a:gd name="T1" fmla="*/ 6 h 554"/>
                <a:gd name="T2" fmla="*/ 7 w 446"/>
                <a:gd name="T3" fmla="*/ 6 h 554"/>
                <a:gd name="T4" fmla="*/ 7 w 446"/>
                <a:gd name="T5" fmla="*/ 6 h 554"/>
                <a:gd name="T6" fmla="*/ 7 w 446"/>
                <a:gd name="T7" fmla="*/ 6 h 554"/>
                <a:gd name="T8" fmla="*/ 7 w 446"/>
                <a:gd name="T9" fmla="*/ 0 h 554"/>
                <a:gd name="T10" fmla="*/ 0 w 446"/>
                <a:gd name="T11" fmla="*/ 6 h 554"/>
                <a:gd name="T12" fmla="*/ 0 w 446"/>
                <a:gd name="T13" fmla="*/ 6 h 554"/>
                <a:gd name="T14" fmla="*/ 7 w 446"/>
                <a:gd name="T15" fmla="*/ 6 h 554"/>
                <a:gd name="T16" fmla="*/ 0 60000 65536"/>
                <a:gd name="T17" fmla="*/ 0 60000 65536"/>
                <a:gd name="T18" fmla="*/ 0 60000 65536"/>
                <a:gd name="T19" fmla="*/ 0 60000 65536"/>
                <a:gd name="T20" fmla="*/ 0 60000 65536"/>
                <a:gd name="T21" fmla="*/ 0 60000 65536"/>
                <a:gd name="T22" fmla="*/ 0 60000 65536"/>
                <a:gd name="T23" fmla="*/ 0 60000 65536"/>
                <a:gd name="T24" fmla="*/ 0 w 446"/>
                <a:gd name="T25" fmla="*/ 0 h 554"/>
                <a:gd name="T26" fmla="*/ 446 w 446"/>
                <a:gd name="T27" fmla="*/ 554 h 5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6" h="554">
                  <a:moveTo>
                    <a:pt x="392" y="554"/>
                  </a:moveTo>
                  <a:lnTo>
                    <a:pt x="446" y="158"/>
                  </a:lnTo>
                  <a:lnTo>
                    <a:pt x="300" y="136"/>
                  </a:lnTo>
                  <a:lnTo>
                    <a:pt x="314" y="40"/>
                  </a:lnTo>
                  <a:lnTo>
                    <a:pt x="96" y="0"/>
                  </a:lnTo>
                  <a:lnTo>
                    <a:pt x="0" y="492"/>
                  </a:lnTo>
                  <a:lnTo>
                    <a:pt x="392" y="55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4" name="Freeform 45"/>
            <p:cNvSpPr>
              <a:spLocks/>
            </p:cNvSpPr>
            <p:nvPr/>
          </p:nvSpPr>
          <p:spPr bwMode="grayWhite">
            <a:xfrm>
              <a:off x="1775" y="1050"/>
              <a:ext cx="749" cy="474"/>
            </a:xfrm>
            <a:custGeom>
              <a:avLst/>
              <a:gdLst>
                <a:gd name="T0" fmla="*/ 7 w 806"/>
                <a:gd name="T1" fmla="*/ 7 h 510"/>
                <a:gd name="T2" fmla="*/ 7 w 806"/>
                <a:gd name="T3" fmla="*/ 7 h 510"/>
                <a:gd name="T4" fmla="*/ 7 w 806"/>
                <a:gd name="T5" fmla="*/ 7 h 510"/>
                <a:gd name="T6" fmla="*/ 7 w 806"/>
                <a:gd name="T7" fmla="*/ 7 h 510"/>
                <a:gd name="T8" fmla="*/ 7 w 806"/>
                <a:gd name="T9" fmla="*/ 7 h 510"/>
                <a:gd name="T10" fmla="*/ 7 w 806"/>
                <a:gd name="T11" fmla="*/ 7 h 510"/>
                <a:gd name="T12" fmla="*/ 7 w 806"/>
                <a:gd name="T13" fmla="*/ 7 h 510"/>
                <a:gd name="T14" fmla="*/ 7 w 806"/>
                <a:gd name="T15" fmla="*/ 7 h 510"/>
                <a:gd name="T16" fmla="*/ 7 w 806"/>
                <a:gd name="T17" fmla="*/ 7 h 510"/>
                <a:gd name="T18" fmla="*/ 7 w 806"/>
                <a:gd name="T19" fmla="*/ 7 h 510"/>
                <a:gd name="T20" fmla="*/ 7 w 806"/>
                <a:gd name="T21" fmla="*/ 7 h 510"/>
                <a:gd name="T22" fmla="*/ 7 w 806"/>
                <a:gd name="T23" fmla="*/ 7 h 510"/>
                <a:gd name="T24" fmla="*/ 7 w 806"/>
                <a:gd name="T25" fmla="*/ 7 h 510"/>
                <a:gd name="T26" fmla="*/ 7 w 806"/>
                <a:gd name="T27" fmla="*/ 7 h 510"/>
                <a:gd name="T28" fmla="*/ 7 w 806"/>
                <a:gd name="T29" fmla="*/ 7 h 510"/>
                <a:gd name="T30" fmla="*/ 7 w 806"/>
                <a:gd name="T31" fmla="*/ 7 h 510"/>
                <a:gd name="T32" fmla="*/ 7 w 806"/>
                <a:gd name="T33" fmla="*/ 7 h 510"/>
                <a:gd name="T34" fmla="*/ 7 w 806"/>
                <a:gd name="T35" fmla="*/ 7 h 510"/>
                <a:gd name="T36" fmla="*/ 7 w 806"/>
                <a:gd name="T37" fmla="*/ 7 h 510"/>
                <a:gd name="T38" fmla="*/ 7 w 806"/>
                <a:gd name="T39" fmla="*/ 7 h 510"/>
                <a:gd name="T40" fmla="*/ 7 w 806"/>
                <a:gd name="T41" fmla="*/ 7 h 510"/>
                <a:gd name="T42" fmla="*/ 7 w 806"/>
                <a:gd name="T43" fmla="*/ 7 h 510"/>
                <a:gd name="T44" fmla="*/ 7 w 806"/>
                <a:gd name="T45" fmla="*/ 7 h 510"/>
                <a:gd name="T46" fmla="*/ 7 w 806"/>
                <a:gd name="T47" fmla="*/ 7 h 510"/>
                <a:gd name="T48" fmla="*/ 7 w 806"/>
                <a:gd name="T49" fmla="*/ 7 h 510"/>
                <a:gd name="T50" fmla="*/ 7 w 806"/>
                <a:gd name="T51" fmla="*/ 7 h 510"/>
                <a:gd name="T52" fmla="*/ 7 w 806"/>
                <a:gd name="T53" fmla="*/ 7 h 510"/>
                <a:gd name="T54" fmla="*/ 7 w 806"/>
                <a:gd name="T55" fmla="*/ 7 h 510"/>
                <a:gd name="T56" fmla="*/ 7 w 806"/>
                <a:gd name="T57" fmla="*/ 7 h 510"/>
                <a:gd name="T58" fmla="*/ 7 w 806"/>
                <a:gd name="T59" fmla="*/ 7 h 510"/>
                <a:gd name="T60" fmla="*/ 7 w 806"/>
                <a:gd name="T61" fmla="*/ 7 h 510"/>
                <a:gd name="T62" fmla="*/ 7 w 806"/>
                <a:gd name="T63" fmla="*/ 7 h 510"/>
                <a:gd name="T64" fmla="*/ 0 w 806"/>
                <a:gd name="T65" fmla="*/ 7 h 510"/>
                <a:gd name="T66" fmla="*/ 7 w 806"/>
                <a:gd name="T67" fmla="*/ 7 h 510"/>
                <a:gd name="T68" fmla="*/ 7 w 806"/>
                <a:gd name="T69" fmla="*/ 7 h 510"/>
                <a:gd name="T70" fmla="*/ 7 w 806"/>
                <a:gd name="T71" fmla="*/ 7 h 5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06"/>
                <a:gd name="T109" fmla="*/ 0 h 510"/>
                <a:gd name="T110" fmla="*/ 806 w 806"/>
                <a:gd name="T111" fmla="*/ 510 h 5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06" h="510">
                  <a:moveTo>
                    <a:pt x="772" y="510"/>
                  </a:moveTo>
                  <a:lnTo>
                    <a:pt x="282" y="450"/>
                  </a:lnTo>
                  <a:lnTo>
                    <a:pt x="274" y="500"/>
                  </a:lnTo>
                  <a:lnTo>
                    <a:pt x="268" y="492"/>
                  </a:lnTo>
                  <a:lnTo>
                    <a:pt x="266" y="480"/>
                  </a:lnTo>
                  <a:lnTo>
                    <a:pt x="256" y="472"/>
                  </a:lnTo>
                  <a:lnTo>
                    <a:pt x="246" y="478"/>
                  </a:lnTo>
                  <a:lnTo>
                    <a:pt x="248" y="486"/>
                  </a:lnTo>
                  <a:lnTo>
                    <a:pt x="228" y="486"/>
                  </a:lnTo>
                  <a:lnTo>
                    <a:pt x="224" y="488"/>
                  </a:lnTo>
                  <a:lnTo>
                    <a:pt x="216" y="482"/>
                  </a:lnTo>
                  <a:lnTo>
                    <a:pt x="196" y="482"/>
                  </a:lnTo>
                  <a:lnTo>
                    <a:pt x="192" y="478"/>
                  </a:lnTo>
                  <a:lnTo>
                    <a:pt x="188" y="478"/>
                  </a:lnTo>
                  <a:lnTo>
                    <a:pt x="180" y="486"/>
                  </a:lnTo>
                  <a:lnTo>
                    <a:pt x="174" y="484"/>
                  </a:lnTo>
                  <a:lnTo>
                    <a:pt x="160" y="478"/>
                  </a:lnTo>
                  <a:lnTo>
                    <a:pt x="154" y="480"/>
                  </a:lnTo>
                  <a:lnTo>
                    <a:pt x="150" y="490"/>
                  </a:lnTo>
                  <a:lnTo>
                    <a:pt x="140" y="484"/>
                  </a:lnTo>
                  <a:lnTo>
                    <a:pt x="134" y="474"/>
                  </a:lnTo>
                  <a:lnTo>
                    <a:pt x="134" y="470"/>
                  </a:lnTo>
                  <a:lnTo>
                    <a:pt x="138" y="458"/>
                  </a:lnTo>
                  <a:lnTo>
                    <a:pt x="136" y="450"/>
                  </a:lnTo>
                  <a:lnTo>
                    <a:pt x="128" y="442"/>
                  </a:lnTo>
                  <a:lnTo>
                    <a:pt x="120" y="442"/>
                  </a:lnTo>
                  <a:lnTo>
                    <a:pt x="112" y="428"/>
                  </a:lnTo>
                  <a:lnTo>
                    <a:pt x="118" y="420"/>
                  </a:lnTo>
                  <a:lnTo>
                    <a:pt x="118" y="414"/>
                  </a:lnTo>
                  <a:lnTo>
                    <a:pt x="110" y="402"/>
                  </a:lnTo>
                  <a:lnTo>
                    <a:pt x="106" y="390"/>
                  </a:lnTo>
                  <a:lnTo>
                    <a:pt x="106" y="370"/>
                  </a:lnTo>
                  <a:lnTo>
                    <a:pt x="108" y="358"/>
                  </a:lnTo>
                  <a:lnTo>
                    <a:pt x="104" y="354"/>
                  </a:lnTo>
                  <a:lnTo>
                    <a:pt x="100" y="352"/>
                  </a:lnTo>
                  <a:lnTo>
                    <a:pt x="98" y="344"/>
                  </a:lnTo>
                  <a:lnTo>
                    <a:pt x="96" y="344"/>
                  </a:lnTo>
                  <a:lnTo>
                    <a:pt x="92" y="344"/>
                  </a:lnTo>
                  <a:lnTo>
                    <a:pt x="72" y="362"/>
                  </a:lnTo>
                  <a:lnTo>
                    <a:pt x="68" y="362"/>
                  </a:lnTo>
                  <a:lnTo>
                    <a:pt x="54" y="350"/>
                  </a:lnTo>
                  <a:lnTo>
                    <a:pt x="58" y="342"/>
                  </a:lnTo>
                  <a:lnTo>
                    <a:pt x="56" y="336"/>
                  </a:lnTo>
                  <a:lnTo>
                    <a:pt x="56" y="328"/>
                  </a:lnTo>
                  <a:lnTo>
                    <a:pt x="68" y="320"/>
                  </a:lnTo>
                  <a:lnTo>
                    <a:pt x="68" y="310"/>
                  </a:lnTo>
                  <a:lnTo>
                    <a:pt x="66" y="310"/>
                  </a:lnTo>
                  <a:lnTo>
                    <a:pt x="68" y="294"/>
                  </a:lnTo>
                  <a:lnTo>
                    <a:pt x="74" y="288"/>
                  </a:lnTo>
                  <a:lnTo>
                    <a:pt x="72" y="284"/>
                  </a:lnTo>
                  <a:lnTo>
                    <a:pt x="88" y="252"/>
                  </a:lnTo>
                  <a:lnTo>
                    <a:pt x="84" y="246"/>
                  </a:lnTo>
                  <a:lnTo>
                    <a:pt x="68" y="244"/>
                  </a:lnTo>
                  <a:lnTo>
                    <a:pt x="68" y="236"/>
                  </a:lnTo>
                  <a:lnTo>
                    <a:pt x="58" y="236"/>
                  </a:lnTo>
                  <a:lnTo>
                    <a:pt x="52" y="222"/>
                  </a:lnTo>
                  <a:lnTo>
                    <a:pt x="50" y="210"/>
                  </a:lnTo>
                  <a:lnTo>
                    <a:pt x="38" y="184"/>
                  </a:lnTo>
                  <a:lnTo>
                    <a:pt x="20" y="168"/>
                  </a:lnTo>
                  <a:lnTo>
                    <a:pt x="12" y="156"/>
                  </a:lnTo>
                  <a:lnTo>
                    <a:pt x="8" y="152"/>
                  </a:lnTo>
                  <a:lnTo>
                    <a:pt x="12" y="146"/>
                  </a:lnTo>
                  <a:lnTo>
                    <a:pt x="16" y="138"/>
                  </a:lnTo>
                  <a:lnTo>
                    <a:pt x="12" y="120"/>
                  </a:lnTo>
                  <a:lnTo>
                    <a:pt x="0" y="94"/>
                  </a:lnTo>
                  <a:lnTo>
                    <a:pt x="18" y="0"/>
                  </a:lnTo>
                  <a:lnTo>
                    <a:pt x="92" y="12"/>
                  </a:lnTo>
                  <a:lnTo>
                    <a:pt x="288" y="46"/>
                  </a:lnTo>
                  <a:lnTo>
                    <a:pt x="490" y="80"/>
                  </a:lnTo>
                  <a:lnTo>
                    <a:pt x="806" y="112"/>
                  </a:lnTo>
                  <a:lnTo>
                    <a:pt x="782" y="414"/>
                  </a:lnTo>
                  <a:lnTo>
                    <a:pt x="772" y="51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5" name="Freeform 46"/>
            <p:cNvSpPr>
              <a:spLocks/>
            </p:cNvSpPr>
            <p:nvPr/>
          </p:nvSpPr>
          <p:spPr bwMode="grayWhite">
            <a:xfrm>
              <a:off x="1984" y="1468"/>
              <a:ext cx="507" cy="422"/>
            </a:xfrm>
            <a:custGeom>
              <a:avLst/>
              <a:gdLst>
                <a:gd name="T0" fmla="*/ 6 w 548"/>
                <a:gd name="T1" fmla="*/ 6 h 456"/>
                <a:gd name="T2" fmla="*/ 6 w 548"/>
                <a:gd name="T3" fmla="*/ 6 h 456"/>
                <a:gd name="T4" fmla="*/ 6 w 548"/>
                <a:gd name="T5" fmla="*/ 6 h 456"/>
                <a:gd name="T6" fmla="*/ 6 w 548"/>
                <a:gd name="T7" fmla="*/ 0 h 456"/>
                <a:gd name="T8" fmla="*/ 6 w 548"/>
                <a:gd name="T9" fmla="*/ 6 h 456"/>
                <a:gd name="T10" fmla="*/ 6 w 548"/>
                <a:gd name="T11" fmla="*/ 6 h 456"/>
                <a:gd name="T12" fmla="*/ 6 w 548"/>
                <a:gd name="T13" fmla="*/ 6 h 456"/>
                <a:gd name="T14" fmla="*/ 0 w 548"/>
                <a:gd name="T15" fmla="*/ 6 h 456"/>
                <a:gd name="T16" fmla="*/ 6 w 548"/>
                <a:gd name="T17" fmla="*/ 6 h 456"/>
                <a:gd name="T18" fmla="*/ 6 w 548"/>
                <a:gd name="T19" fmla="*/ 6 h 456"/>
                <a:gd name="T20" fmla="*/ 6 w 548"/>
                <a:gd name="T21" fmla="*/ 6 h 4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48"/>
                <a:gd name="T34" fmla="*/ 0 h 456"/>
                <a:gd name="T35" fmla="*/ 548 w 548"/>
                <a:gd name="T36" fmla="*/ 456 h 4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48" h="456">
                  <a:moveTo>
                    <a:pt x="516" y="456"/>
                  </a:moveTo>
                  <a:lnTo>
                    <a:pt x="532" y="256"/>
                  </a:lnTo>
                  <a:lnTo>
                    <a:pt x="548" y="60"/>
                  </a:lnTo>
                  <a:lnTo>
                    <a:pt x="58" y="0"/>
                  </a:lnTo>
                  <a:lnTo>
                    <a:pt x="50" y="50"/>
                  </a:lnTo>
                  <a:lnTo>
                    <a:pt x="16" y="296"/>
                  </a:lnTo>
                  <a:lnTo>
                    <a:pt x="14" y="296"/>
                  </a:lnTo>
                  <a:lnTo>
                    <a:pt x="0" y="392"/>
                  </a:lnTo>
                  <a:lnTo>
                    <a:pt x="146" y="414"/>
                  </a:lnTo>
                  <a:lnTo>
                    <a:pt x="516" y="45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6" name="Freeform 47"/>
            <p:cNvSpPr>
              <a:spLocks/>
            </p:cNvSpPr>
            <p:nvPr/>
          </p:nvSpPr>
          <p:spPr bwMode="grayWhite">
            <a:xfrm>
              <a:off x="2502" y="1155"/>
              <a:ext cx="478" cy="300"/>
            </a:xfrm>
            <a:custGeom>
              <a:avLst/>
              <a:gdLst>
                <a:gd name="T0" fmla="*/ 0 w 516"/>
                <a:gd name="T1" fmla="*/ 6 h 324"/>
                <a:gd name="T2" fmla="*/ 6 w 516"/>
                <a:gd name="T3" fmla="*/ 0 h 324"/>
                <a:gd name="T4" fmla="*/ 6 w 516"/>
                <a:gd name="T5" fmla="*/ 6 h 324"/>
                <a:gd name="T6" fmla="*/ 6 w 516"/>
                <a:gd name="T7" fmla="*/ 6 h 324"/>
                <a:gd name="T8" fmla="*/ 6 w 516"/>
                <a:gd name="T9" fmla="*/ 6 h 324"/>
                <a:gd name="T10" fmla="*/ 6 w 516"/>
                <a:gd name="T11" fmla="*/ 6 h 324"/>
                <a:gd name="T12" fmla="*/ 6 w 516"/>
                <a:gd name="T13" fmla="*/ 6 h 324"/>
                <a:gd name="T14" fmla="*/ 6 w 516"/>
                <a:gd name="T15" fmla="*/ 6 h 324"/>
                <a:gd name="T16" fmla="*/ 6 w 516"/>
                <a:gd name="T17" fmla="*/ 6 h 324"/>
                <a:gd name="T18" fmla="*/ 6 w 516"/>
                <a:gd name="T19" fmla="*/ 6 h 324"/>
                <a:gd name="T20" fmla="*/ 6 w 516"/>
                <a:gd name="T21" fmla="*/ 6 h 324"/>
                <a:gd name="T22" fmla="*/ 6 w 516"/>
                <a:gd name="T23" fmla="*/ 6 h 324"/>
                <a:gd name="T24" fmla="*/ 6 w 516"/>
                <a:gd name="T25" fmla="*/ 6 h 324"/>
                <a:gd name="T26" fmla="*/ 6 w 516"/>
                <a:gd name="T27" fmla="*/ 6 h 324"/>
                <a:gd name="T28" fmla="*/ 6 w 516"/>
                <a:gd name="T29" fmla="*/ 6 h 324"/>
                <a:gd name="T30" fmla="*/ 6 w 516"/>
                <a:gd name="T31" fmla="*/ 6 h 324"/>
                <a:gd name="T32" fmla="*/ 6 w 516"/>
                <a:gd name="T33" fmla="*/ 6 h 324"/>
                <a:gd name="T34" fmla="*/ 6 w 516"/>
                <a:gd name="T35" fmla="*/ 6 h 324"/>
                <a:gd name="T36" fmla="*/ 6 w 516"/>
                <a:gd name="T37" fmla="*/ 6 h 324"/>
                <a:gd name="T38" fmla="*/ 0 w 516"/>
                <a:gd name="T39" fmla="*/ 6 h 3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16"/>
                <a:gd name="T61" fmla="*/ 0 h 324"/>
                <a:gd name="T62" fmla="*/ 516 w 516"/>
                <a:gd name="T63" fmla="*/ 324 h 32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16" h="324">
                  <a:moveTo>
                    <a:pt x="0" y="302"/>
                  </a:moveTo>
                  <a:lnTo>
                    <a:pt x="24" y="0"/>
                  </a:lnTo>
                  <a:lnTo>
                    <a:pt x="252" y="16"/>
                  </a:lnTo>
                  <a:lnTo>
                    <a:pt x="476" y="22"/>
                  </a:lnTo>
                  <a:lnTo>
                    <a:pt x="476" y="30"/>
                  </a:lnTo>
                  <a:lnTo>
                    <a:pt x="484" y="54"/>
                  </a:lnTo>
                  <a:lnTo>
                    <a:pt x="480" y="62"/>
                  </a:lnTo>
                  <a:lnTo>
                    <a:pt x="478" y="78"/>
                  </a:lnTo>
                  <a:lnTo>
                    <a:pt x="480" y="106"/>
                  </a:lnTo>
                  <a:lnTo>
                    <a:pt x="486" y="138"/>
                  </a:lnTo>
                  <a:lnTo>
                    <a:pt x="494" y="146"/>
                  </a:lnTo>
                  <a:lnTo>
                    <a:pt x="500" y="176"/>
                  </a:lnTo>
                  <a:lnTo>
                    <a:pt x="502" y="226"/>
                  </a:lnTo>
                  <a:lnTo>
                    <a:pt x="504" y="236"/>
                  </a:lnTo>
                  <a:lnTo>
                    <a:pt x="504" y="254"/>
                  </a:lnTo>
                  <a:lnTo>
                    <a:pt x="506" y="260"/>
                  </a:lnTo>
                  <a:lnTo>
                    <a:pt x="516" y="296"/>
                  </a:lnTo>
                  <a:lnTo>
                    <a:pt x="516" y="310"/>
                  </a:lnTo>
                  <a:lnTo>
                    <a:pt x="516" y="324"/>
                  </a:lnTo>
                  <a:lnTo>
                    <a:pt x="0" y="30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7" name="Freeform 48"/>
            <p:cNvSpPr>
              <a:spLocks/>
            </p:cNvSpPr>
            <p:nvPr/>
          </p:nvSpPr>
          <p:spPr bwMode="grayWhite">
            <a:xfrm>
              <a:off x="2478" y="1435"/>
              <a:ext cx="511" cy="344"/>
            </a:xfrm>
            <a:custGeom>
              <a:avLst/>
              <a:gdLst>
                <a:gd name="T0" fmla="*/ 0 w 552"/>
                <a:gd name="T1" fmla="*/ 6 h 372"/>
                <a:gd name="T2" fmla="*/ 6 w 552"/>
                <a:gd name="T3" fmla="*/ 6 h 372"/>
                <a:gd name="T4" fmla="*/ 6 w 552"/>
                <a:gd name="T5" fmla="*/ 0 h 372"/>
                <a:gd name="T6" fmla="*/ 6 w 552"/>
                <a:gd name="T7" fmla="*/ 6 h 372"/>
                <a:gd name="T8" fmla="*/ 6 w 552"/>
                <a:gd name="T9" fmla="*/ 6 h 372"/>
                <a:gd name="T10" fmla="*/ 6 w 552"/>
                <a:gd name="T11" fmla="*/ 6 h 372"/>
                <a:gd name="T12" fmla="*/ 6 w 552"/>
                <a:gd name="T13" fmla="*/ 6 h 372"/>
                <a:gd name="T14" fmla="*/ 6 w 552"/>
                <a:gd name="T15" fmla="*/ 6 h 372"/>
                <a:gd name="T16" fmla="*/ 6 w 552"/>
                <a:gd name="T17" fmla="*/ 6 h 372"/>
                <a:gd name="T18" fmla="*/ 6 w 552"/>
                <a:gd name="T19" fmla="*/ 6 h 372"/>
                <a:gd name="T20" fmla="*/ 6 w 552"/>
                <a:gd name="T21" fmla="*/ 6 h 372"/>
                <a:gd name="T22" fmla="*/ 6 w 552"/>
                <a:gd name="T23" fmla="*/ 6 h 372"/>
                <a:gd name="T24" fmla="*/ 6 w 552"/>
                <a:gd name="T25" fmla="*/ 6 h 372"/>
                <a:gd name="T26" fmla="*/ 6 w 552"/>
                <a:gd name="T27" fmla="*/ 6 h 372"/>
                <a:gd name="T28" fmla="*/ 6 w 552"/>
                <a:gd name="T29" fmla="*/ 6 h 372"/>
                <a:gd name="T30" fmla="*/ 6 w 552"/>
                <a:gd name="T31" fmla="*/ 6 h 372"/>
                <a:gd name="T32" fmla="*/ 6 w 552"/>
                <a:gd name="T33" fmla="*/ 6 h 372"/>
                <a:gd name="T34" fmla="*/ 6 w 552"/>
                <a:gd name="T35" fmla="*/ 6 h 372"/>
                <a:gd name="T36" fmla="*/ 6 w 552"/>
                <a:gd name="T37" fmla="*/ 6 h 372"/>
                <a:gd name="T38" fmla="*/ 6 w 552"/>
                <a:gd name="T39" fmla="*/ 6 h 372"/>
                <a:gd name="T40" fmla="*/ 6 w 552"/>
                <a:gd name="T41" fmla="*/ 6 h 372"/>
                <a:gd name="T42" fmla="*/ 6 w 552"/>
                <a:gd name="T43" fmla="*/ 6 h 372"/>
                <a:gd name="T44" fmla="*/ 6 w 552"/>
                <a:gd name="T45" fmla="*/ 6 h 372"/>
                <a:gd name="T46" fmla="*/ 6 w 552"/>
                <a:gd name="T47" fmla="*/ 6 h 372"/>
                <a:gd name="T48" fmla="*/ 6 w 552"/>
                <a:gd name="T49" fmla="*/ 6 h 372"/>
                <a:gd name="T50" fmla="*/ 6 w 552"/>
                <a:gd name="T51" fmla="*/ 6 h 372"/>
                <a:gd name="T52" fmla="*/ 6 w 552"/>
                <a:gd name="T53" fmla="*/ 6 h 372"/>
                <a:gd name="T54" fmla="*/ 6 w 552"/>
                <a:gd name="T55" fmla="*/ 6 h 372"/>
                <a:gd name="T56" fmla="*/ 6 w 552"/>
                <a:gd name="T57" fmla="*/ 6 h 372"/>
                <a:gd name="T58" fmla="*/ 6 w 552"/>
                <a:gd name="T59" fmla="*/ 6 h 372"/>
                <a:gd name="T60" fmla="*/ 6 w 552"/>
                <a:gd name="T61" fmla="*/ 6 h 372"/>
                <a:gd name="T62" fmla="*/ 6 w 552"/>
                <a:gd name="T63" fmla="*/ 6 h 372"/>
                <a:gd name="T64" fmla="*/ 6 w 552"/>
                <a:gd name="T65" fmla="*/ 6 h 372"/>
                <a:gd name="T66" fmla="*/ 6 w 552"/>
                <a:gd name="T67" fmla="*/ 6 h 372"/>
                <a:gd name="T68" fmla="*/ 6 w 552"/>
                <a:gd name="T69" fmla="*/ 6 h 372"/>
                <a:gd name="T70" fmla="*/ 0 w 552"/>
                <a:gd name="T71" fmla="*/ 6 h 37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52"/>
                <a:gd name="T109" fmla="*/ 0 h 372"/>
                <a:gd name="T110" fmla="*/ 552 w 552"/>
                <a:gd name="T111" fmla="*/ 372 h 37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52" h="372">
                  <a:moveTo>
                    <a:pt x="0" y="292"/>
                  </a:moveTo>
                  <a:lnTo>
                    <a:pt x="16" y="96"/>
                  </a:lnTo>
                  <a:lnTo>
                    <a:pt x="26" y="0"/>
                  </a:lnTo>
                  <a:lnTo>
                    <a:pt x="542" y="22"/>
                  </a:lnTo>
                  <a:lnTo>
                    <a:pt x="542" y="30"/>
                  </a:lnTo>
                  <a:lnTo>
                    <a:pt x="538" y="40"/>
                  </a:lnTo>
                  <a:lnTo>
                    <a:pt x="524" y="54"/>
                  </a:lnTo>
                  <a:lnTo>
                    <a:pt x="526" y="62"/>
                  </a:lnTo>
                  <a:lnTo>
                    <a:pt x="552" y="86"/>
                  </a:lnTo>
                  <a:lnTo>
                    <a:pt x="552" y="268"/>
                  </a:lnTo>
                  <a:lnTo>
                    <a:pt x="546" y="266"/>
                  </a:lnTo>
                  <a:lnTo>
                    <a:pt x="540" y="268"/>
                  </a:lnTo>
                  <a:lnTo>
                    <a:pt x="544" y="274"/>
                  </a:lnTo>
                  <a:lnTo>
                    <a:pt x="546" y="280"/>
                  </a:lnTo>
                  <a:lnTo>
                    <a:pt x="542" y="290"/>
                  </a:lnTo>
                  <a:lnTo>
                    <a:pt x="548" y="294"/>
                  </a:lnTo>
                  <a:lnTo>
                    <a:pt x="552" y="310"/>
                  </a:lnTo>
                  <a:lnTo>
                    <a:pt x="546" y="314"/>
                  </a:lnTo>
                  <a:lnTo>
                    <a:pt x="546" y="324"/>
                  </a:lnTo>
                  <a:lnTo>
                    <a:pt x="540" y="340"/>
                  </a:lnTo>
                  <a:lnTo>
                    <a:pt x="546" y="358"/>
                  </a:lnTo>
                  <a:lnTo>
                    <a:pt x="550" y="368"/>
                  </a:lnTo>
                  <a:lnTo>
                    <a:pt x="548" y="372"/>
                  </a:lnTo>
                  <a:lnTo>
                    <a:pt x="534" y="360"/>
                  </a:lnTo>
                  <a:lnTo>
                    <a:pt x="502" y="340"/>
                  </a:lnTo>
                  <a:lnTo>
                    <a:pt x="494" y="338"/>
                  </a:lnTo>
                  <a:lnTo>
                    <a:pt x="480" y="338"/>
                  </a:lnTo>
                  <a:lnTo>
                    <a:pt x="470" y="344"/>
                  </a:lnTo>
                  <a:lnTo>
                    <a:pt x="460" y="348"/>
                  </a:lnTo>
                  <a:lnTo>
                    <a:pt x="448" y="344"/>
                  </a:lnTo>
                  <a:lnTo>
                    <a:pt x="444" y="332"/>
                  </a:lnTo>
                  <a:lnTo>
                    <a:pt x="436" y="326"/>
                  </a:lnTo>
                  <a:lnTo>
                    <a:pt x="426" y="330"/>
                  </a:lnTo>
                  <a:lnTo>
                    <a:pt x="412" y="330"/>
                  </a:lnTo>
                  <a:lnTo>
                    <a:pt x="402" y="314"/>
                  </a:lnTo>
                  <a:lnTo>
                    <a:pt x="0" y="29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8" name="Freeform 49"/>
            <p:cNvSpPr>
              <a:spLocks/>
            </p:cNvSpPr>
            <p:nvPr/>
          </p:nvSpPr>
          <p:spPr bwMode="grayWhite">
            <a:xfrm>
              <a:off x="2978" y="1673"/>
              <a:ext cx="440" cy="289"/>
            </a:xfrm>
            <a:custGeom>
              <a:avLst/>
              <a:gdLst>
                <a:gd name="T0" fmla="*/ 6 w 474"/>
                <a:gd name="T1" fmla="*/ 0 h 312"/>
                <a:gd name="T2" fmla="*/ 6 w 474"/>
                <a:gd name="T3" fmla="*/ 6 h 312"/>
                <a:gd name="T4" fmla="*/ 6 w 474"/>
                <a:gd name="T5" fmla="*/ 6 h 312"/>
                <a:gd name="T6" fmla="*/ 6 w 474"/>
                <a:gd name="T7" fmla="*/ 6 h 312"/>
                <a:gd name="T8" fmla="*/ 6 w 474"/>
                <a:gd name="T9" fmla="*/ 6 h 312"/>
                <a:gd name="T10" fmla="*/ 6 w 474"/>
                <a:gd name="T11" fmla="*/ 6 h 312"/>
                <a:gd name="T12" fmla="*/ 6 w 474"/>
                <a:gd name="T13" fmla="*/ 6 h 312"/>
                <a:gd name="T14" fmla="*/ 6 w 474"/>
                <a:gd name="T15" fmla="*/ 6 h 312"/>
                <a:gd name="T16" fmla="*/ 6 w 474"/>
                <a:gd name="T17" fmla="*/ 6 h 312"/>
                <a:gd name="T18" fmla="*/ 6 w 474"/>
                <a:gd name="T19" fmla="*/ 6 h 312"/>
                <a:gd name="T20" fmla="*/ 6 w 474"/>
                <a:gd name="T21" fmla="*/ 6 h 312"/>
                <a:gd name="T22" fmla="*/ 6 w 474"/>
                <a:gd name="T23" fmla="*/ 6 h 312"/>
                <a:gd name="T24" fmla="*/ 6 w 474"/>
                <a:gd name="T25" fmla="*/ 6 h 312"/>
                <a:gd name="T26" fmla="*/ 6 w 474"/>
                <a:gd name="T27" fmla="*/ 6 h 312"/>
                <a:gd name="T28" fmla="*/ 6 w 474"/>
                <a:gd name="T29" fmla="*/ 6 h 312"/>
                <a:gd name="T30" fmla="*/ 6 w 474"/>
                <a:gd name="T31" fmla="*/ 6 h 312"/>
                <a:gd name="T32" fmla="*/ 6 w 474"/>
                <a:gd name="T33" fmla="*/ 6 h 312"/>
                <a:gd name="T34" fmla="*/ 6 w 474"/>
                <a:gd name="T35" fmla="*/ 6 h 312"/>
                <a:gd name="T36" fmla="*/ 6 w 474"/>
                <a:gd name="T37" fmla="*/ 6 h 312"/>
                <a:gd name="T38" fmla="*/ 6 w 474"/>
                <a:gd name="T39" fmla="*/ 6 h 312"/>
                <a:gd name="T40" fmla="*/ 6 w 474"/>
                <a:gd name="T41" fmla="*/ 6 h 312"/>
                <a:gd name="T42" fmla="*/ 6 w 474"/>
                <a:gd name="T43" fmla="*/ 6 h 312"/>
                <a:gd name="T44" fmla="*/ 6 w 474"/>
                <a:gd name="T45" fmla="*/ 6 h 312"/>
                <a:gd name="T46" fmla="*/ 6 w 474"/>
                <a:gd name="T47" fmla="*/ 6 h 312"/>
                <a:gd name="T48" fmla="*/ 6 w 474"/>
                <a:gd name="T49" fmla="*/ 6 h 312"/>
                <a:gd name="T50" fmla="*/ 6 w 474"/>
                <a:gd name="T51" fmla="*/ 6 h 312"/>
                <a:gd name="T52" fmla="*/ 6 w 474"/>
                <a:gd name="T53" fmla="*/ 6 h 312"/>
                <a:gd name="T54" fmla="*/ 6 w 474"/>
                <a:gd name="T55" fmla="*/ 6 h 312"/>
                <a:gd name="T56" fmla="*/ 6 w 474"/>
                <a:gd name="T57" fmla="*/ 6 h 312"/>
                <a:gd name="T58" fmla="*/ 6 w 474"/>
                <a:gd name="T59" fmla="*/ 6 h 312"/>
                <a:gd name="T60" fmla="*/ 6 w 474"/>
                <a:gd name="T61" fmla="*/ 6 h 312"/>
                <a:gd name="T62" fmla="*/ 6 w 474"/>
                <a:gd name="T63" fmla="*/ 6 h 312"/>
                <a:gd name="T64" fmla="*/ 2 w 474"/>
                <a:gd name="T65" fmla="*/ 6 h 312"/>
                <a:gd name="T66" fmla="*/ 4 w 474"/>
                <a:gd name="T67" fmla="*/ 6 h 312"/>
                <a:gd name="T68" fmla="*/ 6 w 474"/>
                <a:gd name="T69" fmla="*/ 6 h 3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74"/>
                <a:gd name="T106" fmla="*/ 0 h 312"/>
                <a:gd name="T107" fmla="*/ 474 w 474"/>
                <a:gd name="T108" fmla="*/ 312 h 31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74" h="312">
                  <a:moveTo>
                    <a:pt x="12" y="12"/>
                  </a:moveTo>
                  <a:lnTo>
                    <a:pt x="384" y="0"/>
                  </a:lnTo>
                  <a:lnTo>
                    <a:pt x="390" y="12"/>
                  </a:lnTo>
                  <a:lnTo>
                    <a:pt x="398" y="18"/>
                  </a:lnTo>
                  <a:lnTo>
                    <a:pt x="396" y="26"/>
                  </a:lnTo>
                  <a:lnTo>
                    <a:pt x="392" y="34"/>
                  </a:lnTo>
                  <a:lnTo>
                    <a:pt x="396" y="46"/>
                  </a:lnTo>
                  <a:lnTo>
                    <a:pt x="402" y="74"/>
                  </a:lnTo>
                  <a:lnTo>
                    <a:pt x="424" y="82"/>
                  </a:lnTo>
                  <a:lnTo>
                    <a:pt x="432" y="88"/>
                  </a:lnTo>
                  <a:lnTo>
                    <a:pt x="434" y="98"/>
                  </a:lnTo>
                  <a:lnTo>
                    <a:pt x="438" y="102"/>
                  </a:lnTo>
                  <a:lnTo>
                    <a:pt x="452" y="114"/>
                  </a:lnTo>
                  <a:lnTo>
                    <a:pt x="454" y="122"/>
                  </a:lnTo>
                  <a:lnTo>
                    <a:pt x="468" y="130"/>
                  </a:lnTo>
                  <a:lnTo>
                    <a:pt x="474" y="148"/>
                  </a:lnTo>
                  <a:lnTo>
                    <a:pt x="472" y="156"/>
                  </a:lnTo>
                  <a:lnTo>
                    <a:pt x="468" y="166"/>
                  </a:lnTo>
                  <a:lnTo>
                    <a:pt x="462" y="172"/>
                  </a:lnTo>
                  <a:lnTo>
                    <a:pt x="462" y="180"/>
                  </a:lnTo>
                  <a:lnTo>
                    <a:pt x="450" y="194"/>
                  </a:lnTo>
                  <a:lnTo>
                    <a:pt x="438" y="198"/>
                  </a:lnTo>
                  <a:lnTo>
                    <a:pt x="434" y="202"/>
                  </a:lnTo>
                  <a:lnTo>
                    <a:pt x="418" y="204"/>
                  </a:lnTo>
                  <a:lnTo>
                    <a:pt x="412" y="208"/>
                  </a:lnTo>
                  <a:lnTo>
                    <a:pt x="406" y="218"/>
                  </a:lnTo>
                  <a:lnTo>
                    <a:pt x="408" y="226"/>
                  </a:lnTo>
                  <a:lnTo>
                    <a:pt x="416" y="236"/>
                  </a:lnTo>
                  <a:lnTo>
                    <a:pt x="420" y="242"/>
                  </a:lnTo>
                  <a:lnTo>
                    <a:pt x="416" y="256"/>
                  </a:lnTo>
                  <a:lnTo>
                    <a:pt x="406" y="282"/>
                  </a:lnTo>
                  <a:lnTo>
                    <a:pt x="394" y="288"/>
                  </a:lnTo>
                  <a:lnTo>
                    <a:pt x="390" y="296"/>
                  </a:lnTo>
                  <a:lnTo>
                    <a:pt x="392" y="304"/>
                  </a:lnTo>
                  <a:lnTo>
                    <a:pt x="386" y="312"/>
                  </a:lnTo>
                  <a:lnTo>
                    <a:pt x="362" y="290"/>
                  </a:lnTo>
                  <a:lnTo>
                    <a:pt x="62" y="298"/>
                  </a:lnTo>
                  <a:lnTo>
                    <a:pt x="60" y="294"/>
                  </a:lnTo>
                  <a:lnTo>
                    <a:pt x="56" y="284"/>
                  </a:lnTo>
                  <a:lnTo>
                    <a:pt x="60" y="276"/>
                  </a:lnTo>
                  <a:lnTo>
                    <a:pt x="54" y="268"/>
                  </a:lnTo>
                  <a:lnTo>
                    <a:pt x="52" y="260"/>
                  </a:lnTo>
                  <a:lnTo>
                    <a:pt x="56" y="252"/>
                  </a:lnTo>
                  <a:lnTo>
                    <a:pt x="54" y="244"/>
                  </a:lnTo>
                  <a:lnTo>
                    <a:pt x="44" y="240"/>
                  </a:lnTo>
                  <a:lnTo>
                    <a:pt x="46" y="224"/>
                  </a:lnTo>
                  <a:lnTo>
                    <a:pt x="48" y="216"/>
                  </a:lnTo>
                  <a:lnTo>
                    <a:pt x="46" y="208"/>
                  </a:lnTo>
                  <a:lnTo>
                    <a:pt x="36" y="200"/>
                  </a:lnTo>
                  <a:lnTo>
                    <a:pt x="34" y="192"/>
                  </a:lnTo>
                  <a:lnTo>
                    <a:pt x="36" y="184"/>
                  </a:lnTo>
                  <a:lnTo>
                    <a:pt x="28" y="176"/>
                  </a:lnTo>
                  <a:lnTo>
                    <a:pt x="22" y="160"/>
                  </a:lnTo>
                  <a:lnTo>
                    <a:pt x="14" y="152"/>
                  </a:lnTo>
                  <a:lnTo>
                    <a:pt x="20" y="138"/>
                  </a:lnTo>
                  <a:lnTo>
                    <a:pt x="20" y="132"/>
                  </a:lnTo>
                  <a:lnTo>
                    <a:pt x="10" y="126"/>
                  </a:lnTo>
                  <a:lnTo>
                    <a:pt x="8" y="116"/>
                  </a:lnTo>
                  <a:lnTo>
                    <a:pt x="10" y="112"/>
                  </a:lnTo>
                  <a:lnTo>
                    <a:pt x="6" y="102"/>
                  </a:lnTo>
                  <a:lnTo>
                    <a:pt x="0" y="84"/>
                  </a:lnTo>
                  <a:lnTo>
                    <a:pt x="6" y="68"/>
                  </a:lnTo>
                  <a:lnTo>
                    <a:pt x="6" y="58"/>
                  </a:lnTo>
                  <a:lnTo>
                    <a:pt x="12" y="54"/>
                  </a:lnTo>
                  <a:lnTo>
                    <a:pt x="8" y="38"/>
                  </a:lnTo>
                  <a:lnTo>
                    <a:pt x="2" y="34"/>
                  </a:lnTo>
                  <a:lnTo>
                    <a:pt x="6" y="24"/>
                  </a:lnTo>
                  <a:lnTo>
                    <a:pt x="4" y="18"/>
                  </a:lnTo>
                  <a:lnTo>
                    <a:pt x="0" y="12"/>
                  </a:lnTo>
                  <a:lnTo>
                    <a:pt x="6" y="10"/>
                  </a:lnTo>
                  <a:lnTo>
                    <a:pt x="12" y="12"/>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19" name="Freeform 50"/>
            <p:cNvSpPr>
              <a:spLocks/>
            </p:cNvSpPr>
            <p:nvPr/>
          </p:nvSpPr>
          <p:spPr bwMode="grayWhite">
            <a:xfrm>
              <a:off x="3218" y="1352"/>
              <a:ext cx="387" cy="412"/>
            </a:xfrm>
            <a:custGeom>
              <a:avLst/>
              <a:gdLst>
                <a:gd name="T0" fmla="*/ 7 w 416"/>
                <a:gd name="T1" fmla="*/ 7 h 442"/>
                <a:gd name="T2" fmla="*/ 7 w 416"/>
                <a:gd name="T3" fmla="*/ 7 h 442"/>
                <a:gd name="T4" fmla="*/ 7 w 416"/>
                <a:gd name="T5" fmla="*/ 7 h 442"/>
                <a:gd name="T6" fmla="*/ 7 w 416"/>
                <a:gd name="T7" fmla="*/ 7 h 442"/>
                <a:gd name="T8" fmla="*/ 7 w 416"/>
                <a:gd name="T9" fmla="*/ 7 h 442"/>
                <a:gd name="T10" fmla="*/ 7 w 416"/>
                <a:gd name="T11" fmla="*/ 7 h 442"/>
                <a:gd name="T12" fmla="*/ 7 w 416"/>
                <a:gd name="T13" fmla="*/ 7 h 442"/>
                <a:gd name="T14" fmla="*/ 7 w 416"/>
                <a:gd name="T15" fmla="*/ 7 h 442"/>
                <a:gd name="T16" fmla="*/ 7 w 416"/>
                <a:gd name="T17" fmla="*/ 7 h 442"/>
                <a:gd name="T18" fmla="*/ 7 w 416"/>
                <a:gd name="T19" fmla="*/ 7 h 442"/>
                <a:gd name="T20" fmla="*/ 7 w 416"/>
                <a:gd name="T21" fmla="*/ 7 h 442"/>
                <a:gd name="T22" fmla="*/ 7 w 416"/>
                <a:gd name="T23" fmla="*/ 7 h 442"/>
                <a:gd name="T24" fmla="*/ 7 w 416"/>
                <a:gd name="T25" fmla="*/ 7 h 442"/>
                <a:gd name="T26" fmla="*/ 7 w 416"/>
                <a:gd name="T27" fmla="*/ 7 h 442"/>
                <a:gd name="T28" fmla="*/ 0 w 416"/>
                <a:gd name="T29" fmla="*/ 7 h 442"/>
                <a:gd name="T30" fmla="*/ 7 w 416"/>
                <a:gd name="T31" fmla="*/ 7 h 442"/>
                <a:gd name="T32" fmla="*/ 7 w 416"/>
                <a:gd name="T33" fmla="*/ 7 h 442"/>
                <a:gd name="T34" fmla="*/ 7 w 416"/>
                <a:gd name="T35" fmla="*/ 7 h 442"/>
                <a:gd name="T36" fmla="*/ 7 w 416"/>
                <a:gd name="T37" fmla="*/ 7 h 442"/>
                <a:gd name="T38" fmla="*/ 7 w 416"/>
                <a:gd name="T39" fmla="*/ 7 h 442"/>
                <a:gd name="T40" fmla="*/ 7 w 416"/>
                <a:gd name="T41" fmla="*/ 7 h 442"/>
                <a:gd name="T42" fmla="*/ 7 w 416"/>
                <a:gd name="T43" fmla="*/ 0 h 442"/>
                <a:gd name="T44" fmla="*/ 7 w 416"/>
                <a:gd name="T45" fmla="*/ 2 h 442"/>
                <a:gd name="T46" fmla="*/ 7 w 416"/>
                <a:gd name="T47" fmla="*/ 7 h 442"/>
                <a:gd name="T48" fmla="*/ 7 w 416"/>
                <a:gd name="T49" fmla="*/ 7 h 442"/>
                <a:gd name="T50" fmla="*/ 7 w 416"/>
                <a:gd name="T51" fmla="*/ 7 h 442"/>
                <a:gd name="T52" fmla="*/ 7 w 416"/>
                <a:gd name="T53" fmla="*/ 7 h 442"/>
                <a:gd name="T54" fmla="*/ 7 w 416"/>
                <a:gd name="T55" fmla="*/ 7 h 442"/>
                <a:gd name="T56" fmla="*/ 7 w 416"/>
                <a:gd name="T57" fmla="*/ 7 h 442"/>
                <a:gd name="T58" fmla="*/ 7 w 416"/>
                <a:gd name="T59" fmla="*/ 7 h 442"/>
                <a:gd name="T60" fmla="*/ 7 w 416"/>
                <a:gd name="T61" fmla="*/ 7 h 442"/>
                <a:gd name="T62" fmla="*/ 7 w 416"/>
                <a:gd name="T63" fmla="*/ 7 h 442"/>
                <a:gd name="T64" fmla="*/ 7 w 416"/>
                <a:gd name="T65" fmla="*/ 7 h 442"/>
                <a:gd name="T66" fmla="*/ 7 w 416"/>
                <a:gd name="T67" fmla="*/ 7 h 442"/>
                <a:gd name="T68" fmla="*/ 7 w 416"/>
                <a:gd name="T69" fmla="*/ 7 h 442"/>
                <a:gd name="T70" fmla="*/ 7 w 416"/>
                <a:gd name="T71" fmla="*/ 7 h 442"/>
                <a:gd name="T72" fmla="*/ 7 w 416"/>
                <a:gd name="T73" fmla="*/ 7 h 442"/>
                <a:gd name="T74" fmla="*/ 7 w 416"/>
                <a:gd name="T75" fmla="*/ 7 h 442"/>
                <a:gd name="T76" fmla="*/ 7 w 416"/>
                <a:gd name="T77" fmla="*/ 7 h 442"/>
                <a:gd name="T78" fmla="*/ 7 w 416"/>
                <a:gd name="T79" fmla="*/ 7 h 442"/>
                <a:gd name="T80" fmla="*/ 7 w 416"/>
                <a:gd name="T81" fmla="*/ 7 h 442"/>
                <a:gd name="T82" fmla="*/ 7 w 416"/>
                <a:gd name="T83" fmla="*/ 7 h 442"/>
                <a:gd name="T84" fmla="*/ 7 w 416"/>
                <a:gd name="T85" fmla="*/ 7 h 442"/>
                <a:gd name="T86" fmla="*/ 7 w 416"/>
                <a:gd name="T87" fmla="*/ 7 h 442"/>
                <a:gd name="T88" fmla="*/ 7 w 416"/>
                <a:gd name="T89" fmla="*/ 7 h 442"/>
                <a:gd name="T90" fmla="*/ 7 w 416"/>
                <a:gd name="T91" fmla="*/ 7 h 442"/>
                <a:gd name="T92" fmla="*/ 7 w 416"/>
                <a:gd name="T93" fmla="*/ 7 h 442"/>
                <a:gd name="T94" fmla="*/ 7 w 416"/>
                <a:gd name="T95" fmla="*/ 7 h 442"/>
                <a:gd name="T96" fmla="*/ 7 w 416"/>
                <a:gd name="T97" fmla="*/ 7 h 442"/>
                <a:gd name="T98" fmla="*/ 7 w 416"/>
                <a:gd name="T99" fmla="*/ 7 h 442"/>
                <a:gd name="T100" fmla="*/ 7 w 416"/>
                <a:gd name="T101" fmla="*/ 7 h 442"/>
                <a:gd name="T102" fmla="*/ 7 w 416"/>
                <a:gd name="T103" fmla="*/ 7 h 442"/>
                <a:gd name="T104" fmla="*/ 7 w 416"/>
                <a:gd name="T105" fmla="*/ 7 h 442"/>
                <a:gd name="T106" fmla="*/ 7 w 416"/>
                <a:gd name="T107" fmla="*/ 7 h 442"/>
                <a:gd name="T108" fmla="*/ 7 w 416"/>
                <a:gd name="T109" fmla="*/ 7 h 442"/>
                <a:gd name="T110" fmla="*/ 7 w 416"/>
                <a:gd name="T111" fmla="*/ 7 h 442"/>
                <a:gd name="T112" fmla="*/ 7 w 416"/>
                <a:gd name="T113" fmla="*/ 7 h 442"/>
                <a:gd name="T114" fmla="*/ 7 w 416"/>
                <a:gd name="T115" fmla="*/ 7 h 442"/>
                <a:gd name="T116" fmla="*/ 7 w 416"/>
                <a:gd name="T117" fmla="*/ 7 h 442"/>
                <a:gd name="T118" fmla="*/ 7 w 416"/>
                <a:gd name="T119" fmla="*/ 7 h 442"/>
                <a:gd name="T120" fmla="*/ 7 w 416"/>
                <a:gd name="T121" fmla="*/ 7 h 4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16"/>
                <a:gd name="T184" fmla="*/ 0 h 442"/>
                <a:gd name="T185" fmla="*/ 416 w 416"/>
                <a:gd name="T186" fmla="*/ 442 h 4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16" h="442">
                  <a:moveTo>
                    <a:pt x="176" y="442"/>
                  </a:moveTo>
                  <a:lnTo>
                    <a:pt x="174" y="432"/>
                  </a:lnTo>
                  <a:lnTo>
                    <a:pt x="166" y="426"/>
                  </a:lnTo>
                  <a:lnTo>
                    <a:pt x="144" y="418"/>
                  </a:lnTo>
                  <a:lnTo>
                    <a:pt x="138" y="390"/>
                  </a:lnTo>
                  <a:lnTo>
                    <a:pt x="134" y="378"/>
                  </a:lnTo>
                  <a:lnTo>
                    <a:pt x="138" y="370"/>
                  </a:lnTo>
                  <a:lnTo>
                    <a:pt x="140" y="362"/>
                  </a:lnTo>
                  <a:lnTo>
                    <a:pt x="132" y="356"/>
                  </a:lnTo>
                  <a:lnTo>
                    <a:pt x="126" y="344"/>
                  </a:lnTo>
                  <a:lnTo>
                    <a:pt x="124" y="324"/>
                  </a:lnTo>
                  <a:lnTo>
                    <a:pt x="124" y="312"/>
                  </a:lnTo>
                  <a:lnTo>
                    <a:pt x="122" y="306"/>
                  </a:lnTo>
                  <a:lnTo>
                    <a:pt x="100" y="292"/>
                  </a:lnTo>
                  <a:lnTo>
                    <a:pt x="80" y="276"/>
                  </a:lnTo>
                  <a:lnTo>
                    <a:pt x="72" y="262"/>
                  </a:lnTo>
                  <a:lnTo>
                    <a:pt x="52" y="252"/>
                  </a:lnTo>
                  <a:lnTo>
                    <a:pt x="46" y="248"/>
                  </a:lnTo>
                  <a:lnTo>
                    <a:pt x="46" y="244"/>
                  </a:lnTo>
                  <a:lnTo>
                    <a:pt x="42" y="242"/>
                  </a:lnTo>
                  <a:lnTo>
                    <a:pt x="24" y="238"/>
                  </a:lnTo>
                  <a:lnTo>
                    <a:pt x="22" y="234"/>
                  </a:lnTo>
                  <a:lnTo>
                    <a:pt x="14" y="228"/>
                  </a:lnTo>
                  <a:lnTo>
                    <a:pt x="10" y="222"/>
                  </a:lnTo>
                  <a:lnTo>
                    <a:pt x="10" y="198"/>
                  </a:lnTo>
                  <a:lnTo>
                    <a:pt x="14" y="180"/>
                  </a:lnTo>
                  <a:lnTo>
                    <a:pt x="12" y="170"/>
                  </a:lnTo>
                  <a:lnTo>
                    <a:pt x="18" y="160"/>
                  </a:lnTo>
                  <a:lnTo>
                    <a:pt x="10" y="146"/>
                  </a:lnTo>
                  <a:lnTo>
                    <a:pt x="0" y="142"/>
                  </a:lnTo>
                  <a:lnTo>
                    <a:pt x="6" y="126"/>
                  </a:lnTo>
                  <a:lnTo>
                    <a:pt x="8" y="124"/>
                  </a:lnTo>
                  <a:lnTo>
                    <a:pt x="8" y="114"/>
                  </a:lnTo>
                  <a:lnTo>
                    <a:pt x="28" y="98"/>
                  </a:lnTo>
                  <a:lnTo>
                    <a:pt x="36" y="96"/>
                  </a:lnTo>
                  <a:lnTo>
                    <a:pt x="40" y="90"/>
                  </a:lnTo>
                  <a:lnTo>
                    <a:pt x="38" y="36"/>
                  </a:lnTo>
                  <a:lnTo>
                    <a:pt x="44" y="32"/>
                  </a:lnTo>
                  <a:lnTo>
                    <a:pt x="48" y="24"/>
                  </a:lnTo>
                  <a:lnTo>
                    <a:pt x="56" y="28"/>
                  </a:lnTo>
                  <a:lnTo>
                    <a:pt x="66" y="30"/>
                  </a:lnTo>
                  <a:lnTo>
                    <a:pt x="78" y="30"/>
                  </a:lnTo>
                  <a:lnTo>
                    <a:pt x="96" y="18"/>
                  </a:lnTo>
                  <a:lnTo>
                    <a:pt x="130" y="0"/>
                  </a:lnTo>
                  <a:lnTo>
                    <a:pt x="138" y="0"/>
                  </a:lnTo>
                  <a:lnTo>
                    <a:pt x="140" y="2"/>
                  </a:lnTo>
                  <a:lnTo>
                    <a:pt x="140" y="10"/>
                  </a:lnTo>
                  <a:lnTo>
                    <a:pt x="136" y="16"/>
                  </a:lnTo>
                  <a:lnTo>
                    <a:pt x="136" y="20"/>
                  </a:lnTo>
                  <a:lnTo>
                    <a:pt x="132" y="34"/>
                  </a:lnTo>
                  <a:lnTo>
                    <a:pt x="146" y="28"/>
                  </a:lnTo>
                  <a:lnTo>
                    <a:pt x="152" y="28"/>
                  </a:lnTo>
                  <a:lnTo>
                    <a:pt x="160" y="36"/>
                  </a:lnTo>
                  <a:lnTo>
                    <a:pt x="168" y="34"/>
                  </a:lnTo>
                  <a:lnTo>
                    <a:pt x="172" y="40"/>
                  </a:lnTo>
                  <a:lnTo>
                    <a:pt x="182" y="42"/>
                  </a:lnTo>
                  <a:lnTo>
                    <a:pt x="188" y="46"/>
                  </a:lnTo>
                  <a:lnTo>
                    <a:pt x="190" y="56"/>
                  </a:lnTo>
                  <a:lnTo>
                    <a:pt x="196" y="60"/>
                  </a:lnTo>
                  <a:lnTo>
                    <a:pt x="260" y="72"/>
                  </a:lnTo>
                  <a:lnTo>
                    <a:pt x="268" y="72"/>
                  </a:lnTo>
                  <a:lnTo>
                    <a:pt x="282" y="84"/>
                  </a:lnTo>
                  <a:lnTo>
                    <a:pt x="292" y="84"/>
                  </a:lnTo>
                  <a:lnTo>
                    <a:pt x="294" y="88"/>
                  </a:lnTo>
                  <a:lnTo>
                    <a:pt x="298" y="84"/>
                  </a:lnTo>
                  <a:lnTo>
                    <a:pt x="302" y="84"/>
                  </a:lnTo>
                  <a:lnTo>
                    <a:pt x="318" y="86"/>
                  </a:lnTo>
                  <a:lnTo>
                    <a:pt x="328" y="90"/>
                  </a:lnTo>
                  <a:lnTo>
                    <a:pt x="334" y="94"/>
                  </a:lnTo>
                  <a:lnTo>
                    <a:pt x="330" y="96"/>
                  </a:lnTo>
                  <a:lnTo>
                    <a:pt x="330" y="100"/>
                  </a:lnTo>
                  <a:lnTo>
                    <a:pt x="340" y="102"/>
                  </a:lnTo>
                  <a:lnTo>
                    <a:pt x="354" y="110"/>
                  </a:lnTo>
                  <a:lnTo>
                    <a:pt x="356" y="118"/>
                  </a:lnTo>
                  <a:lnTo>
                    <a:pt x="352" y="142"/>
                  </a:lnTo>
                  <a:lnTo>
                    <a:pt x="354" y="144"/>
                  </a:lnTo>
                  <a:lnTo>
                    <a:pt x="366" y="142"/>
                  </a:lnTo>
                  <a:lnTo>
                    <a:pt x="368" y="142"/>
                  </a:lnTo>
                  <a:lnTo>
                    <a:pt x="366" y="148"/>
                  </a:lnTo>
                  <a:lnTo>
                    <a:pt x="362" y="152"/>
                  </a:lnTo>
                  <a:lnTo>
                    <a:pt x="366" y="164"/>
                  </a:lnTo>
                  <a:lnTo>
                    <a:pt x="376" y="170"/>
                  </a:lnTo>
                  <a:lnTo>
                    <a:pt x="374" y="172"/>
                  </a:lnTo>
                  <a:lnTo>
                    <a:pt x="360" y="188"/>
                  </a:lnTo>
                  <a:lnTo>
                    <a:pt x="352" y="206"/>
                  </a:lnTo>
                  <a:lnTo>
                    <a:pt x="348" y="218"/>
                  </a:lnTo>
                  <a:lnTo>
                    <a:pt x="346" y="224"/>
                  </a:lnTo>
                  <a:lnTo>
                    <a:pt x="350" y="228"/>
                  </a:lnTo>
                  <a:lnTo>
                    <a:pt x="360" y="222"/>
                  </a:lnTo>
                  <a:lnTo>
                    <a:pt x="372" y="200"/>
                  </a:lnTo>
                  <a:lnTo>
                    <a:pt x="384" y="190"/>
                  </a:lnTo>
                  <a:lnTo>
                    <a:pt x="390" y="188"/>
                  </a:lnTo>
                  <a:lnTo>
                    <a:pt x="392" y="182"/>
                  </a:lnTo>
                  <a:lnTo>
                    <a:pt x="398" y="176"/>
                  </a:lnTo>
                  <a:lnTo>
                    <a:pt x="400" y="170"/>
                  </a:lnTo>
                  <a:lnTo>
                    <a:pt x="400" y="162"/>
                  </a:lnTo>
                  <a:lnTo>
                    <a:pt x="400" y="158"/>
                  </a:lnTo>
                  <a:lnTo>
                    <a:pt x="404" y="154"/>
                  </a:lnTo>
                  <a:lnTo>
                    <a:pt x="406" y="148"/>
                  </a:lnTo>
                  <a:lnTo>
                    <a:pt x="410" y="146"/>
                  </a:lnTo>
                  <a:lnTo>
                    <a:pt x="414" y="146"/>
                  </a:lnTo>
                  <a:lnTo>
                    <a:pt x="416" y="150"/>
                  </a:lnTo>
                  <a:lnTo>
                    <a:pt x="414" y="162"/>
                  </a:lnTo>
                  <a:lnTo>
                    <a:pt x="404" y="188"/>
                  </a:lnTo>
                  <a:lnTo>
                    <a:pt x="400" y="194"/>
                  </a:lnTo>
                  <a:lnTo>
                    <a:pt x="396" y="202"/>
                  </a:lnTo>
                  <a:lnTo>
                    <a:pt x="396" y="208"/>
                  </a:lnTo>
                  <a:lnTo>
                    <a:pt x="388" y="228"/>
                  </a:lnTo>
                  <a:lnTo>
                    <a:pt x="388" y="246"/>
                  </a:lnTo>
                  <a:lnTo>
                    <a:pt x="386" y="258"/>
                  </a:lnTo>
                  <a:lnTo>
                    <a:pt x="378" y="268"/>
                  </a:lnTo>
                  <a:lnTo>
                    <a:pt x="376" y="274"/>
                  </a:lnTo>
                  <a:lnTo>
                    <a:pt x="378" y="288"/>
                  </a:lnTo>
                  <a:lnTo>
                    <a:pt x="380" y="312"/>
                  </a:lnTo>
                  <a:lnTo>
                    <a:pt x="376" y="316"/>
                  </a:lnTo>
                  <a:lnTo>
                    <a:pt x="368" y="342"/>
                  </a:lnTo>
                  <a:lnTo>
                    <a:pt x="372" y="378"/>
                  </a:lnTo>
                  <a:lnTo>
                    <a:pt x="382" y="404"/>
                  </a:lnTo>
                  <a:lnTo>
                    <a:pt x="380" y="408"/>
                  </a:lnTo>
                  <a:lnTo>
                    <a:pt x="382" y="412"/>
                  </a:lnTo>
                  <a:lnTo>
                    <a:pt x="380" y="418"/>
                  </a:lnTo>
                  <a:lnTo>
                    <a:pt x="382" y="428"/>
                  </a:lnTo>
                  <a:lnTo>
                    <a:pt x="176" y="442"/>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20" name="Freeform 51"/>
            <p:cNvSpPr>
              <a:spLocks/>
            </p:cNvSpPr>
            <p:nvPr/>
          </p:nvSpPr>
          <p:spPr bwMode="grayWhite">
            <a:xfrm>
              <a:off x="1568" y="2162"/>
              <a:ext cx="501" cy="578"/>
            </a:xfrm>
            <a:custGeom>
              <a:avLst/>
              <a:gdLst>
                <a:gd name="T0" fmla="*/ 7 w 538"/>
                <a:gd name="T1" fmla="*/ 7 h 622"/>
                <a:gd name="T2" fmla="*/ 7 w 538"/>
                <a:gd name="T3" fmla="*/ 7 h 622"/>
                <a:gd name="T4" fmla="*/ 7 w 538"/>
                <a:gd name="T5" fmla="*/ 0 h 622"/>
                <a:gd name="T6" fmla="*/ 7 w 538"/>
                <a:gd name="T7" fmla="*/ 0 h 622"/>
                <a:gd name="T8" fmla="*/ 7 w 538"/>
                <a:gd name="T9" fmla="*/ 7 h 622"/>
                <a:gd name="T10" fmla="*/ 7 w 538"/>
                <a:gd name="T11" fmla="*/ 7 h 622"/>
                <a:gd name="T12" fmla="*/ 7 w 538"/>
                <a:gd name="T13" fmla="*/ 7 h 622"/>
                <a:gd name="T14" fmla="*/ 7 w 538"/>
                <a:gd name="T15" fmla="*/ 7 h 622"/>
                <a:gd name="T16" fmla="*/ 7 w 538"/>
                <a:gd name="T17" fmla="*/ 7 h 622"/>
                <a:gd name="T18" fmla="*/ 7 w 538"/>
                <a:gd name="T19" fmla="*/ 7 h 622"/>
                <a:gd name="T20" fmla="*/ 7 w 538"/>
                <a:gd name="T21" fmla="*/ 7 h 622"/>
                <a:gd name="T22" fmla="*/ 7 w 538"/>
                <a:gd name="T23" fmla="*/ 7 h 622"/>
                <a:gd name="T24" fmla="*/ 7 w 538"/>
                <a:gd name="T25" fmla="*/ 7 h 622"/>
                <a:gd name="T26" fmla="*/ 7 w 538"/>
                <a:gd name="T27" fmla="*/ 7 h 622"/>
                <a:gd name="T28" fmla="*/ 7 w 538"/>
                <a:gd name="T29" fmla="*/ 7 h 622"/>
                <a:gd name="T30" fmla="*/ 7 w 538"/>
                <a:gd name="T31" fmla="*/ 7 h 622"/>
                <a:gd name="T32" fmla="*/ 7 w 538"/>
                <a:gd name="T33" fmla="*/ 7 h 622"/>
                <a:gd name="T34" fmla="*/ 7 w 538"/>
                <a:gd name="T35" fmla="*/ 7 h 622"/>
                <a:gd name="T36" fmla="*/ 7 w 538"/>
                <a:gd name="T37" fmla="*/ 7 h 622"/>
                <a:gd name="T38" fmla="*/ 7 w 538"/>
                <a:gd name="T39" fmla="*/ 7 h 622"/>
                <a:gd name="T40" fmla="*/ 7 w 538"/>
                <a:gd name="T41" fmla="*/ 7 h 622"/>
                <a:gd name="T42" fmla="*/ 7 w 538"/>
                <a:gd name="T43" fmla="*/ 7 h 622"/>
                <a:gd name="T44" fmla="*/ 7 w 538"/>
                <a:gd name="T45" fmla="*/ 7 h 622"/>
                <a:gd name="T46" fmla="*/ 7 w 538"/>
                <a:gd name="T47" fmla="*/ 7 h 622"/>
                <a:gd name="T48" fmla="*/ 7 w 538"/>
                <a:gd name="T49" fmla="*/ 7 h 622"/>
                <a:gd name="T50" fmla="*/ 7 w 538"/>
                <a:gd name="T51" fmla="*/ 7 h 622"/>
                <a:gd name="T52" fmla="*/ 7 w 538"/>
                <a:gd name="T53" fmla="*/ 7 h 622"/>
                <a:gd name="T54" fmla="*/ 7 w 538"/>
                <a:gd name="T55" fmla="*/ 7 h 622"/>
                <a:gd name="T56" fmla="*/ 7 w 538"/>
                <a:gd name="T57" fmla="*/ 7 h 622"/>
                <a:gd name="T58" fmla="*/ 7 w 538"/>
                <a:gd name="T59" fmla="*/ 7 h 622"/>
                <a:gd name="T60" fmla="*/ 7 w 538"/>
                <a:gd name="T61" fmla="*/ 7 h 622"/>
                <a:gd name="T62" fmla="*/ 7 w 538"/>
                <a:gd name="T63" fmla="*/ 7 h 622"/>
                <a:gd name="T64" fmla="*/ 7 w 538"/>
                <a:gd name="T65" fmla="*/ 7 h 622"/>
                <a:gd name="T66" fmla="*/ 7 w 538"/>
                <a:gd name="T67" fmla="*/ 7 h 622"/>
                <a:gd name="T68" fmla="*/ 7 w 538"/>
                <a:gd name="T69" fmla="*/ 7 h 622"/>
                <a:gd name="T70" fmla="*/ 7 w 538"/>
                <a:gd name="T71" fmla="*/ 7 h 622"/>
                <a:gd name="T72" fmla="*/ 7 w 538"/>
                <a:gd name="T73" fmla="*/ 7 h 622"/>
                <a:gd name="T74" fmla="*/ 7 w 538"/>
                <a:gd name="T75" fmla="*/ 7 h 622"/>
                <a:gd name="T76" fmla="*/ 7 w 538"/>
                <a:gd name="T77" fmla="*/ 7 h 622"/>
                <a:gd name="T78" fmla="*/ 7 w 538"/>
                <a:gd name="T79" fmla="*/ 7 h 622"/>
                <a:gd name="T80" fmla="*/ 7 w 538"/>
                <a:gd name="T81" fmla="*/ 7 h 622"/>
                <a:gd name="T82" fmla="*/ 7 w 538"/>
                <a:gd name="T83" fmla="*/ 7 h 622"/>
                <a:gd name="T84" fmla="*/ 7 w 538"/>
                <a:gd name="T85" fmla="*/ 7 h 622"/>
                <a:gd name="T86" fmla="*/ 7 w 538"/>
                <a:gd name="T87" fmla="*/ 7 h 622"/>
                <a:gd name="T88" fmla="*/ 7 w 538"/>
                <a:gd name="T89" fmla="*/ 7 h 622"/>
                <a:gd name="T90" fmla="*/ 7 w 538"/>
                <a:gd name="T91" fmla="*/ 7 h 622"/>
                <a:gd name="T92" fmla="*/ 7 w 538"/>
                <a:gd name="T93" fmla="*/ 7 h 622"/>
                <a:gd name="T94" fmla="*/ 7 w 538"/>
                <a:gd name="T95" fmla="*/ 7 h 622"/>
                <a:gd name="T96" fmla="*/ 6 w 538"/>
                <a:gd name="T97" fmla="*/ 7 h 622"/>
                <a:gd name="T98" fmla="*/ 0 w 538"/>
                <a:gd name="T99" fmla="*/ 7 h 622"/>
                <a:gd name="T100" fmla="*/ 7 w 538"/>
                <a:gd name="T101" fmla="*/ 7 h 622"/>
                <a:gd name="T102" fmla="*/ 7 w 538"/>
                <a:gd name="T103" fmla="*/ 7 h 622"/>
                <a:gd name="T104" fmla="*/ 7 w 538"/>
                <a:gd name="T105" fmla="*/ 7 h 62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38"/>
                <a:gd name="T160" fmla="*/ 0 h 622"/>
                <a:gd name="T161" fmla="*/ 538 w 538"/>
                <a:gd name="T162" fmla="*/ 622 h 62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38" h="622">
                  <a:moveTo>
                    <a:pt x="458" y="622"/>
                  </a:moveTo>
                  <a:lnTo>
                    <a:pt x="538" y="62"/>
                  </a:lnTo>
                  <a:lnTo>
                    <a:pt x="146" y="0"/>
                  </a:lnTo>
                  <a:lnTo>
                    <a:pt x="138" y="52"/>
                  </a:lnTo>
                  <a:lnTo>
                    <a:pt x="122" y="94"/>
                  </a:lnTo>
                  <a:lnTo>
                    <a:pt x="114" y="94"/>
                  </a:lnTo>
                  <a:lnTo>
                    <a:pt x="108" y="88"/>
                  </a:lnTo>
                  <a:lnTo>
                    <a:pt x="108" y="84"/>
                  </a:lnTo>
                  <a:lnTo>
                    <a:pt x="104" y="78"/>
                  </a:lnTo>
                  <a:lnTo>
                    <a:pt x="88" y="74"/>
                  </a:lnTo>
                  <a:lnTo>
                    <a:pt x="76" y="76"/>
                  </a:lnTo>
                  <a:lnTo>
                    <a:pt x="72" y="82"/>
                  </a:lnTo>
                  <a:lnTo>
                    <a:pt x="76" y="100"/>
                  </a:lnTo>
                  <a:lnTo>
                    <a:pt x="70" y="146"/>
                  </a:lnTo>
                  <a:lnTo>
                    <a:pt x="74" y="154"/>
                  </a:lnTo>
                  <a:lnTo>
                    <a:pt x="68" y="174"/>
                  </a:lnTo>
                  <a:lnTo>
                    <a:pt x="64" y="182"/>
                  </a:lnTo>
                  <a:lnTo>
                    <a:pt x="64" y="186"/>
                  </a:lnTo>
                  <a:lnTo>
                    <a:pt x="64" y="200"/>
                  </a:lnTo>
                  <a:lnTo>
                    <a:pt x="66" y="206"/>
                  </a:lnTo>
                  <a:lnTo>
                    <a:pt x="64" y="210"/>
                  </a:lnTo>
                  <a:lnTo>
                    <a:pt x="70" y="222"/>
                  </a:lnTo>
                  <a:lnTo>
                    <a:pt x="70" y="232"/>
                  </a:lnTo>
                  <a:lnTo>
                    <a:pt x="74" y="238"/>
                  </a:lnTo>
                  <a:lnTo>
                    <a:pt x="76" y="250"/>
                  </a:lnTo>
                  <a:lnTo>
                    <a:pt x="82" y="254"/>
                  </a:lnTo>
                  <a:lnTo>
                    <a:pt x="86" y="260"/>
                  </a:lnTo>
                  <a:lnTo>
                    <a:pt x="88" y="268"/>
                  </a:lnTo>
                  <a:lnTo>
                    <a:pt x="86" y="272"/>
                  </a:lnTo>
                  <a:lnTo>
                    <a:pt x="84" y="270"/>
                  </a:lnTo>
                  <a:lnTo>
                    <a:pt x="74" y="278"/>
                  </a:lnTo>
                  <a:lnTo>
                    <a:pt x="62" y="282"/>
                  </a:lnTo>
                  <a:lnTo>
                    <a:pt x="52" y="294"/>
                  </a:lnTo>
                  <a:lnTo>
                    <a:pt x="46" y="320"/>
                  </a:lnTo>
                  <a:lnTo>
                    <a:pt x="30" y="340"/>
                  </a:lnTo>
                  <a:lnTo>
                    <a:pt x="22" y="340"/>
                  </a:lnTo>
                  <a:lnTo>
                    <a:pt x="22" y="346"/>
                  </a:lnTo>
                  <a:lnTo>
                    <a:pt x="24" y="354"/>
                  </a:lnTo>
                  <a:lnTo>
                    <a:pt x="24" y="360"/>
                  </a:lnTo>
                  <a:lnTo>
                    <a:pt x="20" y="372"/>
                  </a:lnTo>
                  <a:lnTo>
                    <a:pt x="22" y="378"/>
                  </a:lnTo>
                  <a:lnTo>
                    <a:pt x="34" y="386"/>
                  </a:lnTo>
                  <a:lnTo>
                    <a:pt x="36" y="392"/>
                  </a:lnTo>
                  <a:lnTo>
                    <a:pt x="32" y="396"/>
                  </a:lnTo>
                  <a:lnTo>
                    <a:pt x="30" y="402"/>
                  </a:lnTo>
                  <a:lnTo>
                    <a:pt x="24" y="410"/>
                  </a:lnTo>
                  <a:lnTo>
                    <a:pt x="20" y="408"/>
                  </a:lnTo>
                  <a:lnTo>
                    <a:pt x="6" y="406"/>
                  </a:lnTo>
                  <a:lnTo>
                    <a:pt x="0" y="430"/>
                  </a:lnTo>
                  <a:lnTo>
                    <a:pt x="290" y="596"/>
                  </a:lnTo>
                  <a:lnTo>
                    <a:pt x="458" y="62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1" name="Freeform 52"/>
            <p:cNvSpPr>
              <a:spLocks/>
            </p:cNvSpPr>
            <p:nvPr/>
          </p:nvSpPr>
          <p:spPr bwMode="grayWhite">
            <a:xfrm>
              <a:off x="2504" y="2268"/>
              <a:ext cx="629" cy="327"/>
            </a:xfrm>
            <a:custGeom>
              <a:avLst/>
              <a:gdLst>
                <a:gd name="T0" fmla="*/ 6 w 678"/>
                <a:gd name="T1" fmla="*/ 6 h 352"/>
                <a:gd name="T2" fmla="*/ 0 w 678"/>
                <a:gd name="T3" fmla="*/ 7 h 352"/>
                <a:gd name="T4" fmla="*/ 6 w 678"/>
                <a:gd name="T5" fmla="*/ 7 h 352"/>
                <a:gd name="T6" fmla="*/ 6 w 678"/>
                <a:gd name="T7" fmla="*/ 7 h 352"/>
                <a:gd name="T8" fmla="*/ 6 w 678"/>
                <a:gd name="T9" fmla="*/ 7 h 352"/>
                <a:gd name="T10" fmla="*/ 6 w 678"/>
                <a:gd name="T11" fmla="*/ 7 h 352"/>
                <a:gd name="T12" fmla="*/ 6 w 678"/>
                <a:gd name="T13" fmla="*/ 7 h 352"/>
                <a:gd name="T14" fmla="*/ 6 w 678"/>
                <a:gd name="T15" fmla="*/ 7 h 352"/>
                <a:gd name="T16" fmla="*/ 6 w 678"/>
                <a:gd name="T17" fmla="*/ 7 h 352"/>
                <a:gd name="T18" fmla="*/ 6 w 678"/>
                <a:gd name="T19" fmla="*/ 7 h 352"/>
                <a:gd name="T20" fmla="*/ 6 w 678"/>
                <a:gd name="T21" fmla="*/ 7 h 352"/>
                <a:gd name="T22" fmla="*/ 6 w 678"/>
                <a:gd name="T23" fmla="*/ 7 h 352"/>
                <a:gd name="T24" fmla="*/ 6 w 678"/>
                <a:gd name="T25" fmla="*/ 7 h 352"/>
                <a:gd name="T26" fmla="*/ 6 w 678"/>
                <a:gd name="T27" fmla="*/ 7 h 352"/>
                <a:gd name="T28" fmla="*/ 6 w 678"/>
                <a:gd name="T29" fmla="*/ 7 h 352"/>
                <a:gd name="T30" fmla="*/ 6 w 678"/>
                <a:gd name="T31" fmla="*/ 7 h 352"/>
                <a:gd name="T32" fmla="*/ 6 w 678"/>
                <a:gd name="T33" fmla="*/ 7 h 352"/>
                <a:gd name="T34" fmla="*/ 6 w 678"/>
                <a:gd name="T35" fmla="*/ 7 h 352"/>
                <a:gd name="T36" fmla="*/ 6 w 678"/>
                <a:gd name="T37" fmla="*/ 7 h 352"/>
                <a:gd name="T38" fmla="*/ 6 w 678"/>
                <a:gd name="T39" fmla="*/ 7 h 352"/>
                <a:gd name="T40" fmla="*/ 6 w 678"/>
                <a:gd name="T41" fmla="*/ 7 h 352"/>
                <a:gd name="T42" fmla="*/ 6 w 678"/>
                <a:gd name="T43" fmla="*/ 7 h 352"/>
                <a:gd name="T44" fmla="*/ 6 w 678"/>
                <a:gd name="T45" fmla="*/ 7 h 352"/>
                <a:gd name="T46" fmla="*/ 6 w 678"/>
                <a:gd name="T47" fmla="*/ 7 h 352"/>
                <a:gd name="T48" fmla="*/ 6 w 678"/>
                <a:gd name="T49" fmla="*/ 7 h 352"/>
                <a:gd name="T50" fmla="*/ 6 w 678"/>
                <a:gd name="T51" fmla="*/ 7 h 352"/>
                <a:gd name="T52" fmla="*/ 6 w 678"/>
                <a:gd name="T53" fmla="*/ 7 h 352"/>
                <a:gd name="T54" fmla="*/ 6 w 678"/>
                <a:gd name="T55" fmla="*/ 7 h 352"/>
                <a:gd name="T56" fmla="*/ 6 w 678"/>
                <a:gd name="T57" fmla="*/ 7 h 352"/>
                <a:gd name="T58" fmla="*/ 6 w 678"/>
                <a:gd name="T59" fmla="*/ 7 h 352"/>
                <a:gd name="T60" fmla="*/ 6 w 678"/>
                <a:gd name="T61" fmla="*/ 7 h 352"/>
                <a:gd name="T62" fmla="*/ 6 w 678"/>
                <a:gd name="T63" fmla="*/ 7 h 352"/>
                <a:gd name="T64" fmla="*/ 6 w 678"/>
                <a:gd name="T65" fmla="*/ 7 h 352"/>
                <a:gd name="T66" fmla="*/ 6 w 678"/>
                <a:gd name="T67" fmla="*/ 7 h 352"/>
                <a:gd name="T68" fmla="*/ 6 w 678"/>
                <a:gd name="T69" fmla="*/ 7 h 3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78"/>
                <a:gd name="T106" fmla="*/ 0 h 352"/>
                <a:gd name="T107" fmla="*/ 678 w 678"/>
                <a:gd name="T108" fmla="*/ 352 h 3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78" h="352">
                  <a:moveTo>
                    <a:pt x="662" y="18"/>
                  </a:moveTo>
                  <a:lnTo>
                    <a:pt x="78" y="6"/>
                  </a:lnTo>
                  <a:lnTo>
                    <a:pt x="2" y="0"/>
                  </a:lnTo>
                  <a:lnTo>
                    <a:pt x="0" y="50"/>
                  </a:lnTo>
                  <a:lnTo>
                    <a:pt x="236" y="64"/>
                  </a:lnTo>
                  <a:lnTo>
                    <a:pt x="230" y="256"/>
                  </a:lnTo>
                  <a:lnTo>
                    <a:pt x="238" y="256"/>
                  </a:lnTo>
                  <a:lnTo>
                    <a:pt x="242" y="260"/>
                  </a:lnTo>
                  <a:lnTo>
                    <a:pt x="254" y="276"/>
                  </a:lnTo>
                  <a:lnTo>
                    <a:pt x="260" y="278"/>
                  </a:lnTo>
                  <a:lnTo>
                    <a:pt x="276" y="276"/>
                  </a:lnTo>
                  <a:lnTo>
                    <a:pt x="282" y="270"/>
                  </a:lnTo>
                  <a:lnTo>
                    <a:pt x="290" y="276"/>
                  </a:lnTo>
                  <a:lnTo>
                    <a:pt x="294" y="280"/>
                  </a:lnTo>
                  <a:lnTo>
                    <a:pt x="294" y="284"/>
                  </a:lnTo>
                  <a:lnTo>
                    <a:pt x="298" y="292"/>
                  </a:lnTo>
                  <a:lnTo>
                    <a:pt x="300" y="294"/>
                  </a:lnTo>
                  <a:lnTo>
                    <a:pt x="322" y="298"/>
                  </a:lnTo>
                  <a:lnTo>
                    <a:pt x="330" y="302"/>
                  </a:lnTo>
                  <a:lnTo>
                    <a:pt x="334" y="302"/>
                  </a:lnTo>
                  <a:lnTo>
                    <a:pt x="336" y="300"/>
                  </a:lnTo>
                  <a:lnTo>
                    <a:pt x="342" y="298"/>
                  </a:lnTo>
                  <a:lnTo>
                    <a:pt x="346" y="306"/>
                  </a:lnTo>
                  <a:lnTo>
                    <a:pt x="356" y="310"/>
                  </a:lnTo>
                  <a:lnTo>
                    <a:pt x="362" y="304"/>
                  </a:lnTo>
                  <a:lnTo>
                    <a:pt x="382" y="306"/>
                  </a:lnTo>
                  <a:lnTo>
                    <a:pt x="382" y="310"/>
                  </a:lnTo>
                  <a:lnTo>
                    <a:pt x="390" y="318"/>
                  </a:lnTo>
                  <a:lnTo>
                    <a:pt x="394" y="320"/>
                  </a:lnTo>
                  <a:lnTo>
                    <a:pt x="394" y="330"/>
                  </a:lnTo>
                  <a:lnTo>
                    <a:pt x="410" y="334"/>
                  </a:lnTo>
                  <a:lnTo>
                    <a:pt x="412" y="322"/>
                  </a:lnTo>
                  <a:lnTo>
                    <a:pt x="418" y="320"/>
                  </a:lnTo>
                  <a:lnTo>
                    <a:pt x="438" y="334"/>
                  </a:lnTo>
                  <a:lnTo>
                    <a:pt x="442" y="334"/>
                  </a:lnTo>
                  <a:lnTo>
                    <a:pt x="450" y="330"/>
                  </a:lnTo>
                  <a:lnTo>
                    <a:pt x="456" y="330"/>
                  </a:lnTo>
                  <a:lnTo>
                    <a:pt x="458" y="334"/>
                  </a:lnTo>
                  <a:lnTo>
                    <a:pt x="456" y="340"/>
                  </a:lnTo>
                  <a:lnTo>
                    <a:pt x="460" y="348"/>
                  </a:lnTo>
                  <a:lnTo>
                    <a:pt x="466" y="344"/>
                  </a:lnTo>
                  <a:lnTo>
                    <a:pt x="464" y="338"/>
                  </a:lnTo>
                  <a:lnTo>
                    <a:pt x="470" y="330"/>
                  </a:lnTo>
                  <a:lnTo>
                    <a:pt x="478" y="326"/>
                  </a:lnTo>
                  <a:lnTo>
                    <a:pt x="480" y="326"/>
                  </a:lnTo>
                  <a:lnTo>
                    <a:pt x="482" y="332"/>
                  </a:lnTo>
                  <a:lnTo>
                    <a:pt x="492" y="336"/>
                  </a:lnTo>
                  <a:lnTo>
                    <a:pt x="496" y="334"/>
                  </a:lnTo>
                  <a:lnTo>
                    <a:pt x="498" y="330"/>
                  </a:lnTo>
                  <a:lnTo>
                    <a:pt x="506" y="332"/>
                  </a:lnTo>
                  <a:lnTo>
                    <a:pt x="506" y="334"/>
                  </a:lnTo>
                  <a:lnTo>
                    <a:pt x="514" y="340"/>
                  </a:lnTo>
                  <a:lnTo>
                    <a:pt x="526" y="348"/>
                  </a:lnTo>
                  <a:lnTo>
                    <a:pt x="540" y="338"/>
                  </a:lnTo>
                  <a:lnTo>
                    <a:pt x="544" y="334"/>
                  </a:lnTo>
                  <a:lnTo>
                    <a:pt x="562" y="334"/>
                  </a:lnTo>
                  <a:lnTo>
                    <a:pt x="576" y="328"/>
                  </a:lnTo>
                  <a:lnTo>
                    <a:pt x="582" y="326"/>
                  </a:lnTo>
                  <a:lnTo>
                    <a:pt x="590" y="326"/>
                  </a:lnTo>
                  <a:lnTo>
                    <a:pt x="608" y="330"/>
                  </a:lnTo>
                  <a:lnTo>
                    <a:pt x="620" y="326"/>
                  </a:lnTo>
                  <a:lnTo>
                    <a:pt x="622" y="324"/>
                  </a:lnTo>
                  <a:lnTo>
                    <a:pt x="660" y="344"/>
                  </a:lnTo>
                  <a:lnTo>
                    <a:pt x="668" y="346"/>
                  </a:lnTo>
                  <a:lnTo>
                    <a:pt x="672" y="350"/>
                  </a:lnTo>
                  <a:lnTo>
                    <a:pt x="676" y="352"/>
                  </a:lnTo>
                  <a:lnTo>
                    <a:pt x="678" y="176"/>
                  </a:lnTo>
                  <a:lnTo>
                    <a:pt x="664" y="68"/>
                  </a:lnTo>
                  <a:lnTo>
                    <a:pt x="662" y="1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2" name="Freeform 53"/>
            <p:cNvSpPr>
              <a:spLocks/>
            </p:cNvSpPr>
            <p:nvPr/>
          </p:nvSpPr>
          <p:spPr bwMode="grayWhite">
            <a:xfrm>
              <a:off x="2189" y="2315"/>
              <a:ext cx="1022" cy="996"/>
            </a:xfrm>
            <a:custGeom>
              <a:avLst/>
              <a:gdLst>
                <a:gd name="T0" fmla="*/ 6 w 1102"/>
                <a:gd name="T1" fmla="*/ 6 h 1074"/>
                <a:gd name="T2" fmla="*/ 6 w 1102"/>
                <a:gd name="T3" fmla="*/ 6 h 1074"/>
                <a:gd name="T4" fmla="*/ 6 w 1102"/>
                <a:gd name="T5" fmla="*/ 6 h 1074"/>
                <a:gd name="T6" fmla="*/ 6 w 1102"/>
                <a:gd name="T7" fmla="*/ 6 h 1074"/>
                <a:gd name="T8" fmla="*/ 6 w 1102"/>
                <a:gd name="T9" fmla="*/ 6 h 1074"/>
                <a:gd name="T10" fmla="*/ 6 w 1102"/>
                <a:gd name="T11" fmla="*/ 6 h 1074"/>
                <a:gd name="T12" fmla="*/ 6 w 1102"/>
                <a:gd name="T13" fmla="*/ 6 h 1074"/>
                <a:gd name="T14" fmla="*/ 6 w 1102"/>
                <a:gd name="T15" fmla="*/ 6 h 1074"/>
                <a:gd name="T16" fmla="*/ 6 w 1102"/>
                <a:gd name="T17" fmla="*/ 6 h 1074"/>
                <a:gd name="T18" fmla="*/ 6 w 1102"/>
                <a:gd name="T19" fmla="*/ 6 h 1074"/>
                <a:gd name="T20" fmla="*/ 6 w 1102"/>
                <a:gd name="T21" fmla="*/ 6 h 1074"/>
                <a:gd name="T22" fmla="*/ 6 w 1102"/>
                <a:gd name="T23" fmla="*/ 6 h 1074"/>
                <a:gd name="T24" fmla="*/ 6 w 1102"/>
                <a:gd name="T25" fmla="*/ 6 h 1074"/>
                <a:gd name="T26" fmla="*/ 6 w 1102"/>
                <a:gd name="T27" fmla="*/ 6 h 1074"/>
                <a:gd name="T28" fmla="*/ 6 w 1102"/>
                <a:gd name="T29" fmla="*/ 6 h 1074"/>
                <a:gd name="T30" fmla="*/ 6 w 1102"/>
                <a:gd name="T31" fmla="*/ 0 h 1074"/>
                <a:gd name="T32" fmla="*/ 0 w 1102"/>
                <a:gd name="T33" fmla="*/ 6 h 1074"/>
                <a:gd name="T34" fmla="*/ 4 w 1102"/>
                <a:gd name="T35" fmla="*/ 6 h 1074"/>
                <a:gd name="T36" fmla="*/ 6 w 1102"/>
                <a:gd name="T37" fmla="*/ 6 h 1074"/>
                <a:gd name="T38" fmla="*/ 6 w 1102"/>
                <a:gd name="T39" fmla="*/ 6 h 1074"/>
                <a:gd name="T40" fmla="*/ 6 w 1102"/>
                <a:gd name="T41" fmla="*/ 6 h 1074"/>
                <a:gd name="T42" fmla="*/ 6 w 1102"/>
                <a:gd name="T43" fmla="*/ 6 h 1074"/>
                <a:gd name="T44" fmla="*/ 6 w 1102"/>
                <a:gd name="T45" fmla="*/ 6 h 1074"/>
                <a:gd name="T46" fmla="*/ 6 w 1102"/>
                <a:gd name="T47" fmla="*/ 6 h 1074"/>
                <a:gd name="T48" fmla="*/ 6 w 1102"/>
                <a:gd name="T49" fmla="*/ 6 h 1074"/>
                <a:gd name="T50" fmla="*/ 6 w 1102"/>
                <a:gd name="T51" fmla="*/ 6 h 1074"/>
                <a:gd name="T52" fmla="*/ 6 w 1102"/>
                <a:gd name="T53" fmla="*/ 6 h 1074"/>
                <a:gd name="T54" fmla="*/ 6 w 1102"/>
                <a:gd name="T55" fmla="*/ 6 h 1074"/>
                <a:gd name="T56" fmla="*/ 6 w 1102"/>
                <a:gd name="T57" fmla="*/ 6 h 1074"/>
                <a:gd name="T58" fmla="*/ 6 w 1102"/>
                <a:gd name="T59" fmla="*/ 6 h 1074"/>
                <a:gd name="T60" fmla="*/ 6 w 1102"/>
                <a:gd name="T61" fmla="*/ 6 h 1074"/>
                <a:gd name="T62" fmla="*/ 6 w 1102"/>
                <a:gd name="T63" fmla="*/ 6 h 1074"/>
                <a:gd name="T64" fmla="*/ 6 w 1102"/>
                <a:gd name="T65" fmla="*/ 6 h 1074"/>
                <a:gd name="T66" fmla="*/ 6 w 1102"/>
                <a:gd name="T67" fmla="*/ 6 h 1074"/>
                <a:gd name="T68" fmla="*/ 6 w 1102"/>
                <a:gd name="T69" fmla="*/ 6 h 1074"/>
                <a:gd name="T70" fmla="*/ 6 w 1102"/>
                <a:gd name="T71" fmla="*/ 6 h 1074"/>
                <a:gd name="T72" fmla="*/ 6 w 1102"/>
                <a:gd name="T73" fmla="*/ 6 h 1074"/>
                <a:gd name="T74" fmla="*/ 6 w 1102"/>
                <a:gd name="T75" fmla="*/ 6 h 1074"/>
                <a:gd name="T76" fmla="*/ 6 w 1102"/>
                <a:gd name="T77" fmla="*/ 6 h 1074"/>
                <a:gd name="T78" fmla="*/ 6 w 1102"/>
                <a:gd name="T79" fmla="*/ 6 h 1074"/>
                <a:gd name="T80" fmla="*/ 6 w 1102"/>
                <a:gd name="T81" fmla="*/ 6 h 1074"/>
                <a:gd name="T82" fmla="*/ 6 w 1102"/>
                <a:gd name="T83" fmla="*/ 6 h 1074"/>
                <a:gd name="T84" fmla="*/ 6 w 1102"/>
                <a:gd name="T85" fmla="*/ 6 h 1074"/>
                <a:gd name="T86" fmla="*/ 6 w 1102"/>
                <a:gd name="T87" fmla="*/ 6 h 1074"/>
                <a:gd name="T88" fmla="*/ 6 w 1102"/>
                <a:gd name="T89" fmla="*/ 6 h 1074"/>
                <a:gd name="T90" fmla="*/ 6 w 1102"/>
                <a:gd name="T91" fmla="*/ 6 h 1074"/>
                <a:gd name="T92" fmla="*/ 6 w 1102"/>
                <a:gd name="T93" fmla="*/ 6 h 1074"/>
                <a:gd name="T94" fmla="*/ 6 w 1102"/>
                <a:gd name="T95" fmla="*/ 6 h 1074"/>
                <a:gd name="T96" fmla="*/ 6 w 1102"/>
                <a:gd name="T97" fmla="*/ 6 h 1074"/>
                <a:gd name="T98" fmla="*/ 6 w 1102"/>
                <a:gd name="T99" fmla="*/ 6 h 1074"/>
                <a:gd name="T100" fmla="*/ 6 w 1102"/>
                <a:gd name="T101" fmla="*/ 6 h 1074"/>
                <a:gd name="T102" fmla="*/ 6 w 1102"/>
                <a:gd name="T103" fmla="*/ 6 h 1074"/>
                <a:gd name="T104" fmla="*/ 6 w 1102"/>
                <a:gd name="T105" fmla="*/ 6 h 1074"/>
                <a:gd name="T106" fmla="*/ 6 w 1102"/>
                <a:gd name="T107" fmla="*/ 6 h 1074"/>
                <a:gd name="T108" fmla="*/ 6 w 1102"/>
                <a:gd name="T109" fmla="*/ 6 h 1074"/>
                <a:gd name="T110" fmla="*/ 6 w 1102"/>
                <a:gd name="T111" fmla="*/ 6 h 1074"/>
                <a:gd name="T112" fmla="*/ 6 w 1102"/>
                <a:gd name="T113" fmla="*/ 6 h 1074"/>
                <a:gd name="T114" fmla="*/ 6 w 1102"/>
                <a:gd name="T115" fmla="*/ 6 h 1074"/>
                <a:gd name="T116" fmla="*/ 6 w 1102"/>
                <a:gd name="T117" fmla="*/ 6 h 1074"/>
                <a:gd name="T118" fmla="*/ 6 w 1102"/>
                <a:gd name="T119" fmla="*/ 6 h 107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02"/>
                <a:gd name="T181" fmla="*/ 0 h 1074"/>
                <a:gd name="T182" fmla="*/ 1102 w 1102"/>
                <a:gd name="T183" fmla="*/ 1074 h 107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02" h="1074">
                  <a:moveTo>
                    <a:pt x="1016" y="302"/>
                  </a:moveTo>
                  <a:lnTo>
                    <a:pt x="1012" y="300"/>
                  </a:lnTo>
                  <a:lnTo>
                    <a:pt x="1008" y="296"/>
                  </a:lnTo>
                  <a:lnTo>
                    <a:pt x="1000" y="294"/>
                  </a:lnTo>
                  <a:lnTo>
                    <a:pt x="962" y="274"/>
                  </a:lnTo>
                  <a:lnTo>
                    <a:pt x="960" y="276"/>
                  </a:lnTo>
                  <a:lnTo>
                    <a:pt x="948" y="280"/>
                  </a:lnTo>
                  <a:lnTo>
                    <a:pt x="930" y="276"/>
                  </a:lnTo>
                  <a:lnTo>
                    <a:pt x="922" y="276"/>
                  </a:lnTo>
                  <a:lnTo>
                    <a:pt x="916" y="278"/>
                  </a:lnTo>
                  <a:lnTo>
                    <a:pt x="902" y="284"/>
                  </a:lnTo>
                  <a:lnTo>
                    <a:pt x="884" y="284"/>
                  </a:lnTo>
                  <a:lnTo>
                    <a:pt x="880" y="288"/>
                  </a:lnTo>
                  <a:lnTo>
                    <a:pt x="866" y="298"/>
                  </a:lnTo>
                  <a:lnTo>
                    <a:pt x="854" y="290"/>
                  </a:lnTo>
                  <a:lnTo>
                    <a:pt x="846" y="284"/>
                  </a:lnTo>
                  <a:lnTo>
                    <a:pt x="846" y="282"/>
                  </a:lnTo>
                  <a:lnTo>
                    <a:pt x="838" y="280"/>
                  </a:lnTo>
                  <a:lnTo>
                    <a:pt x="836" y="284"/>
                  </a:lnTo>
                  <a:lnTo>
                    <a:pt x="832" y="286"/>
                  </a:lnTo>
                  <a:lnTo>
                    <a:pt x="822" y="282"/>
                  </a:lnTo>
                  <a:lnTo>
                    <a:pt x="820" y="276"/>
                  </a:lnTo>
                  <a:lnTo>
                    <a:pt x="818" y="276"/>
                  </a:lnTo>
                  <a:lnTo>
                    <a:pt x="810" y="280"/>
                  </a:lnTo>
                  <a:lnTo>
                    <a:pt x="804" y="288"/>
                  </a:lnTo>
                  <a:lnTo>
                    <a:pt x="806" y="294"/>
                  </a:lnTo>
                  <a:lnTo>
                    <a:pt x="800" y="298"/>
                  </a:lnTo>
                  <a:lnTo>
                    <a:pt x="796" y="290"/>
                  </a:lnTo>
                  <a:lnTo>
                    <a:pt x="798" y="284"/>
                  </a:lnTo>
                  <a:lnTo>
                    <a:pt x="796" y="280"/>
                  </a:lnTo>
                  <a:lnTo>
                    <a:pt x="790" y="280"/>
                  </a:lnTo>
                  <a:lnTo>
                    <a:pt x="782" y="284"/>
                  </a:lnTo>
                  <a:lnTo>
                    <a:pt x="778" y="284"/>
                  </a:lnTo>
                  <a:lnTo>
                    <a:pt x="758" y="270"/>
                  </a:lnTo>
                  <a:lnTo>
                    <a:pt x="752" y="272"/>
                  </a:lnTo>
                  <a:lnTo>
                    <a:pt x="750" y="284"/>
                  </a:lnTo>
                  <a:lnTo>
                    <a:pt x="734" y="280"/>
                  </a:lnTo>
                  <a:lnTo>
                    <a:pt x="734" y="270"/>
                  </a:lnTo>
                  <a:lnTo>
                    <a:pt x="730" y="268"/>
                  </a:lnTo>
                  <a:lnTo>
                    <a:pt x="722" y="260"/>
                  </a:lnTo>
                  <a:lnTo>
                    <a:pt x="722" y="256"/>
                  </a:lnTo>
                  <a:lnTo>
                    <a:pt x="702" y="254"/>
                  </a:lnTo>
                  <a:lnTo>
                    <a:pt x="696" y="260"/>
                  </a:lnTo>
                  <a:lnTo>
                    <a:pt x="686" y="256"/>
                  </a:lnTo>
                  <a:lnTo>
                    <a:pt x="682" y="248"/>
                  </a:lnTo>
                  <a:lnTo>
                    <a:pt x="676" y="250"/>
                  </a:lnTo>
                  <a:lnTo>
                    <a:pt x="674" y="252"/>
                  </a:lnTo>
                  <a:lnTo>
                    <a:pt x="670" y="252"/>
                  </a:lnTo>
                  <a:lnTo>
                    <a:pt x="662" y="248"/>
                  </a:lnTo>
                  <a:lnTo>
                    <a:pt x="640" y="244"/>
                  </a:lnTo>
                  <a:lnTo>
                    <a:pt x="638" y="242"/>
                  </a:lnTo>
                  <a:lnTo>
                    <a:pt x="634" y="234"/>
                  </a:lnTo>
                  <a:lnTo>
                    <a:pt x="634" y="230"/>
                  </a:lnTo>
                  <a:lnTo>
                    <a:pt x="630" y="226"/>
                  </a:lnTo>
                  <a:lnTo>
                    <a:pt x="622" y="220"/>
                  </a:lnTo>
                  <a:lnTo>
                    <a:pt x="616" y="226"/>
                  </a:lnTo>
                  <a:lnTo>
                    <a:pt x="600" y="228"/>
                  </a:lnTo>
                  <a:lnTo>
                    <a:pt x="594" y="226"/>
                  </a:lnTo>
                  <a:lnTo>
                    <a:pt x="582" y="210"/>
                  </a:lnTo>
                  <a:lnTo>
                    <a:pt x="578" y="206"/>
                  </a:lnTo>
                  <a:lnTo>
                    <a:pt x="570" y="206"/>
                  </a:lnTo>
                  <a:lnTo>
                    <a:pt x="576" y="14"/>
                  </a:lnTo>
                  <a:lnTo>
                    <a:pt x="340" y="0"/>
                  </a:lnTo>
                  <a:lnTo>
                    <a:pt x="334" y="0"/>
                  </a:lnTo>
                  <a:lnTo>
                    <a:pt x="298" y="448"/>
                  </a:lnTo>
                  <a:lnTo>
                    <a:pt x="2" y="418"/>
                  </a:lnTo>
                  <a:lnTo>
                    <a:pt x="0" y="420"/>
                  </a:lnTo>
                  <a:lnTo>
                    <a:pt x="2" y="424"/>
                  </a:lnTo>
                  <a:lnTo>
                    <a:pt x="4" y="426"/>
                  </a:lnTo>
                  <a:lnTo>
                    <a:pt x="0" y="430"/>
                  </a:lnTo>
                  <a:lnTo>
                    <a:pt x="4" y="438"/>
                  </a:lnTo>
                  <a:lnTo>
                    <a:pt x="4" y="440"/>
                  </a:lnTo>
                  <a:lnTo>
                    <a:pt x="20" y="450"/>
                  </a:lnTo>
                  <a:lnTo>
                    <a:pt x="24" y="462"/>
                  </a:lnTo>
                  <a:lnTo>
                    <a:pt x="30" y="474"/>
                  </a:lnTo>
                  <a:lnTo>
                    <a:pt x="46" y="484"/>
                  </a:lnTo>
                  <a:lnTo>
                    <a:pt x="92" y="540"/>
                  </a:lnTo>
                  <a:lnTo>
                    <a:pt x="130" y="572"/>
                  </a:lnTo>
                  <a:lnTo>
                    <a:pt x="134" y="576"/>
                  </a:lnTo>
                  <a:lnTo>
                    <a:pt x="136" y="584"/>
                  </a:lnTo>
                  <a:lnTo>
                    <a:pt x="136" y="592"/>
                  </a:lnTo>
                  <a:lnTo>
                    <a:pt x="138" y="596"/>
                  </a:lnTo>
                  <a:lnTo>
                    <a:pt x="148" y="610"/>
                  </a:lnTo>
                  <a:lnTo>
                    <a:pt x="146" y="642"/>
                  </a:lnTo>
                  <a:lnTo>
                    <a:pt x="148" y="652"/>
                  </a:lnTo>
                  <a:lnTo>
                    <a:pt x="162" y="674"/>
                  </a:lnTo>
                  <a:lnTo>
                    <a:pt x="220" y="718"/>
                  </a:lnTo>
                  <a:lnTo>
                    <a:pt x="260" y="742"/>
                  </a:lnTo>
                  <a:lnTo>
                    <a:pt x="272" y="744"/>
                  </a:lnTo>
                  <a:lnTo>
                    <a:pt x="278" y="740"/>
                  </a:lnTo>
                  <a:lnTo>
                    <a:pt x="288" y="728"/>
                  </a:lnTo>
                  <a:lnTo>
                    <a:pt x="294" y="724"/>
                  </a:lnTo>
                  <a:lnTo>
                    <a:pt x="312" y="684"/>
                  </a:lnTo>
                  <a:lnTo>
                    <a:pt x="320" y="672"/>
                  </a:lnTo>
                  <a:lnTo>
                    <a:pt x="326" y="668"/>
                  </a:lnTo>
                  <a:lnTo>
                    <a:pt x="340" y="672"/>
                  </a:lnTo>
                  <a:lnTo>
                    <a:pt x="342" y="672"/>
                  </a:lnTo>
                  <a:lnTo>
                    <a:pt x="346" y="666"/>
                  </a:lnTo>
                  <a:lnTo>
                    <a:pt x="350" y="662"/>
                  </a:lnTo>
                  <a:lnTo>
                    <a:pt x="356" y="664"/>
                  </a:lnTo>
                  <a:lnTo>
                    <a:pt x="364" y="668"/>
                  </a:lnTo>
                  <a:lnTo>
                    <a:pt x="386" y="672"/>
                  </a:lnTo>
                  <a:lnTo>
                    <a:pt x="392" y="674"/>
                  </a:lnTo>
                  <a:lnTo>
                    <a:pt x="408" y="680"/>
                  </a:lnTo>
                  <a:lnTo>
                    <a:pt x="414" y="676"/>
                  </a:lnTo>
                  <a:lnTo>
                    <a:pt x="432" y="686"/>
                  </a:lnTo>
                  <a:lnTo>
                    <a:pt x="436" y="696"/>
                  </a:lnTo>
                  <a:lnTo>
                    <a:pt x="438" y="698"/>
                  </a:lnTo>
                  <a:lnTo>
                    <a:pt x="440" y="702"/>
                  </a:lnTo>
                  <a:lnTo>
                    <a:pt x="444" y="702"/>
                  </a:lnTo>
                  <a:lnTo>
                    <a:pt x="452" y="708"/>
                  </a:lnTo>
                  <a:lnTo>
                    <a:pt x="462" y="722"/>
                  </a:lnTo>
                  <a:lnTo>
                    <a:pt x="478" y="736"/>
                  </a:lnTo>
                  <a:lnTo>
                    <a:pt x="488" y="750"/>
                  </a:lnTo>
                  <a:lnTo>
                    <a:pt x="488" y="754"/>
                  </a:lnTo>
                  <a:lnTo>
                    <a:pt x="514" y="818"/>
                  </a:lnTo>
                  <a:lnTo>
                    <a:pt x="518" y="828"/>
                  </a:lnTo>
                  <a:lnTo>
                    <a:pt x="546" y="862"/>
                  </a:lnTo>
                  <a:lnTo>
                    <a:pt x="548" y="868"/>
                  </a:lnTo>
                  <a:lnTo>
                    <a:pt x="568" y="890"/>
                  </a:lnTo>
                  <a:lnTo>
                    <a:pt x="572" y="894"/>
                  </a:lnTo>
                  <a:lnTo>
                    <a:pt x="580" y="902"/>
                  </a:lnTo>
                  <a:lnTo>
                    <a:pt x="582" y="908"/>
                  </a:lnTo>
                  <a:lnTo>
                    <a:pt x="582" y="928"/>
                  </a:lnTo>
                  <a:lnTo>
                    <a:pt x="588" y="936"/>
                  </a:lnTo>
                  <a:lnTo>
                    <a:pt x="590" y="960"/>
                  </a:lnTo>
                  <a:lnTo>
                    <a:pt x="596" y="968"/>
                  </a:lnTo>
                  <a:lnTo>
                    <a:pt x="616" y="1006"/>
                  </a:lnTo>
                  <a:lnTo>
                    <a:pt x="618" y="1018"/>
                  </a:lnTo>
                  <a:lnTo>
                    <a:pt x="632" y="1018"/>
                  </a:lnTo>
                  <a:lnTo>
                    <a:pt x="648" y="1028"/>
                  </a:lnTo>
                  <a:lnTo>
                    <a:pt x="666" y="1034"/>
                  </a:lnTo>
                  <a:lnTo>
                    <a:pt x="694" y="1052"/>
                  </a:lnTo>
                  <a:lnTo>
                    <a:pt x="732" y="1054"/>
                  </a:lnTo>
                  <a:lnTo>
                    <a:pt x="738" y="1056"/>
                  </a:lnTo>
                  <a:lnTo>
                    <a:pt x="758" y="1070"/>
                  </a:lnTo>
                  <a:lnTo>
                    <a:pt x="770" y="1074"/>
                  </a:lnTo>
                  <a:lnTo>
                    <a:pt x="778" y="1062"/>
                  </a:lnTo>
                  <a:lnTo>
                    <a:pt x="788" y="1064"/>
                  </a:lnTo>
                  <a:lnTo>
                    <a:pt x="790" y="1062"/>
                  </a:lnTo>
                  <a:lnTo>
                    <a:pt x="790" y="1056"/>
                  </a:lnTo>
                  <a:lnTo>
                    <a:pt x="782" y="1054"/>
                  </a:lnTo>
                  <a:lnTo>
                    <a:pt x="782" y="1050"/>
                  </a:lnTo>
                  <a:lnTo>
                    <a:pt x="774" y="1040"/>
                  </a:lnTo>
                  <a:lnTo>
                    <a:pt x="762" y="994"/>
                  </a:lnTo>
                  <a:lnTo>
                    <a:pt x="756" y="974"/>
                  </a:lnTo>
                  <a:lnTo>
                    <a:pt x="766" y="946"/>
                  </a:lnTo>
                  <a:lnTo>
                    <a:pt x="764" y="938"/>
                  </a:lnTo>
                  <a:lnTo>
                    <a:pt x="762" y="936"/>
                  </a:lnTo>
                  <a:lnTo>
                    <a:pt x="758" y="936"/>
                  </a:lnTo>
                  <a:lnTo>
                    <a:pt x="758" y="934"/>
                  </a:lnTo>
                  <a:lnTo>
                    <a:pt x="758" y="932"/>
                  </a:lnTo>
                  <a:lnTo>
                    <a:pt x="760" y="930"/>
                  </a:lnTo>
                  <a:lnTo>
                    <a:pt x="772" y="922"/>
                  </a:lnTo>
                  <a:lnTo>
                    <a:pt x="780" y="896"/>
                  </a:lnTo>
                  <a:lnTo>
                    <a:pt x="774" y="894"/>
                  </a:lnTo>
                  <a:lnTo>
                    <a:pt x="770" y="882"/>
                  </a:lnTo>
                  <a:lnTo>
                    <a:pt x="778" y="874"/>
                  </a:lnTo>
                  <a:lnTo>
                    <a:pt x="786" y="880"/>
                  </a:lnTo>
                  <a:lnTo>
                    <a:pt x="800" y="870"/>
                  </a:lnTo>
                  <a:lnTo>
                    <a:pt x="804" y="856"/>
                  </a:lnTo>
                  <a:lnTo>
                    <a:pt x="796" y="852"/>
                  </a:lnTo>
                  <a:lnTo>
                    <a:pt x="800" y="846"/>
                  </a:lnTo>
                  <a:lnTo>
                    <a:pt x="804" y="846"/>
                  </a:lnTo>
                  <a:lnTo>
                    <a:pt x="806" y="848"/>
                  </a:lnTo>
                  <a:lnTo>
                    <a:pt x="810" y="844"/>
                  </a:lnTo>
                  <a:lnTo>
                    <a:pt x="814" y="846"/>
                  </a:lnTo>
                  <a:lnTo>
                    <a:pt x="820" y="846"/>
                  </a:lnTo>
                  <a:lnTo>
                    <a:pt x="822" y="844"/>
                  </a:lnTo>
                  <a:lnTo>
                    <a:pt x="824" y="842"/>
                  </a:lnTo>
                  <a:lnTo>
                    <a:pt x="824" y="830"/>
                  </a:lnTo>
                  <a:lnTo>
                    <a:pt x="826" y="826"/>
                  </a:lnTo>
                  <a:lnTo>
                    <a:pt x="828" y="826"/>
                  </a:lnTo>
                  <a:lnTo>
                    <a:pt x="832" y="828"/>
                  </a:lnTo>
                  <a:lnTo>
                    <a:pt x="834" y="828"/>
                  </a:lnTo>
                  <a:lnTo>
                    <a:pt x="856" y="824"/>
                  </a:lnTo>
                  <a:lnTo>
                    <a:pt x="858" y="822"/>
                  </a:lnTo>
                  <a:lnTo>
                    <a:pt x="858" y="820"/>
                  </a:lnTo>
                  <a:lnTo>
                    <a:pt x="856" y="818"/>
                  </a:lnTo>
                  <a:lnTo>
                    <a:pt x="846" y="810"/>
                  </a:lnTo>
                  <a:lnTo>
                    <a:pt x="846" y="806"/>
                  </a:lnTo>
                  <a:lnTo>
                    <a:pt x="866" y="800"/>
                  </a:lnTo>
                  <a:lnTo>
                    <a:pt x="868" y="796"/>
                  </a:lnTo>
                  <a:lnTo>
                    <a:pt x="874" y="794"/>
                  </a:lnTo>
                  <a:lnTo>
                    <a:pt x="876" y="796"/>
                  </a:lnTo>
                  <a:lnTo>
                    <a:pt x="874" y="798"/>
                  </a:lnTo>
                  <a:lnTo>
                    <a:pt x="876" y="804"/>
                  </a:lnTo>
                  <a:lnTo>
                    <a:pt x="880" y="804"/>
                  </a:lnTo>
                  <a:lnTo>
                    <a:pt x="884" y="802"/>
                  </a:lnTo>
                  <a:lnTo>
                    <a:pt x="914" y="792"/>
                  </a:lnTo>
                  <a:lnTo>
                    <a:pt x="964" y="758"/>
                  </a:lnTo>
                  <a:lnTo>
                    <a:pt x="966" y="746"/>
                  </a:lnTo>
                  <a:lnTo>
                    <a:pt x="990" y="726"/>
                  </a:lnTo>
                  <a:lnTo>
                    <a:pt x="990" y="724"/>
                  </a:lnTo>
                  <a:lnTo>
                    <a:pt x="982" y="710"/>
                  </a:lnTo>
                  <a:lnTo>
                    <a:pt x="982" y="698"/>
                  </a:lnTo>
                  <a:lnTo>
                    <a:pt x="998" y="692"/>
                  </a:lnTo>
                  <a:lnTo>
                    <a:pt x="1002" y="692"/>
                  </a:lnTo>
                  <a:lnTo>
                    <a:pt x="1000" y="704"/>
                  </a:lnTo>
                  <a:lnTo>
                    <a:pt x="1000" y="708"/>
                  </a:lnTo>
                  <a:lnTo>
                    <a:pt x="1020" y="706"/>
                  </a:lnTo>
                  <a:lnTo>
                    <a:pt x="1022" y="710"/>
                  </a:lnTo>
                  <a:lnTo>
                    <a:pt x="1058" y="694"/>
                  </a:lnTo>
                  <a:lnTo>
                    <a:pt x="1078" y="694"/>
                  </a:lnTo>
                  <a:lnTo>
                    <a:pt x="1080" y="692"/>
                  </a:lnTo>
                  <a:lnTo>
                    <a:pt x="1078" y="690"/>
                  </a:lnTo>
                  <a:lnTo>
                    <a:pt x="1074" y="686"/>
                  </a:lnTo>
                  <a:lnTo>
                    <a:pt x="1072" y="680"/>
                  </a:lnTo>
                  <a:lnTo>
                    <a:pt x="1076" y="676"/>
                  </a:lnTo>
                  <a:lnTo>
                    <a:pt x="1078" y="670"/>
                  </a:lnTo>
                  <a:lnTo>
                    <a:pt x="1084" y="664"/>
                  </a:lnTo>
                  <a:lnTo>
                    <a:pt x="1090" y="642"/>
                  </a:lnTo>
                  <a:lnTo>
                    <a:pt x="1086" y="634"/>
                  </a:lnTo>
                  <a:lnTo>
                    <a:pt x="1086" y="626"/>
                  </a:lnTo>
                  <a:lnTo>
                    <a:pt x="1088" y="622"/>
                  </a:lnTo>
                  <a:lnTo>
                    <a:pt x="1086" y="616"/>
                  </a:lnTo>
                  <a:lnTo>
                    <a:pt x="1090" y="604"/>
                  </a:lnTo>
                  <a:lnTo>
                    <a:pt x="1096" y="598"/>
                  </a:lnTo>
                  <a:lnTo>
                    <a:pt x="1098" y="588"/>
                  </a:lnTo>
                  <a:lnTo>
                    <a:pt x="1102" y="570"/>
                  </a:lnTo>
                  <a:lnTo>
                    <a:pt x="1102" y="560"/>
                  </a:lnTo>
                  <a:lnTo>
                    <a:pt x="1098" y="544"/>
                  </a:lnTo>
                  <a:lnTo>
                    <a:pt x="1092" y="534"/>
                  </a:lnTo>
                  <a:lnTo>
                    <a:pt x="1090" y="532"/>
                  </a:lnTo>
                  <a:lnTo>
                    <a:pt x="1090" y="526"/>
                  </a:lnTo>
                  <a:lnTo>
                    <a:pt x="1088" y="522"/>
                  </a:lnTo>
                  <a:lnTo>
                    <a:pt x="1084" y="512"/>
                  </a:lnTo>
                  <a:lnTo>
                    <a:pt x="1078" y="508"/>
                  </a:lnTo>
                  <a:lnTo>
                    <a:pt x="1076" y="504"/>
                  </a:lnTo>
                  <a:lnTo>
                    <a:pt x="1080" y="494"/>
                  </a:lnTo>
                  <a:lnTo>
                    <a:pt x="1072" y="480"/>
                  </a:lnTo>
                  <a:lnTo>
                    <a:pt x="1060" y="468"/>
                  </a:lnTo>
                  <a:lnTo>
                    <a:pt x="1056" y="462"/>
                  </a:lnTo>
                  <a:lnTo>
                    <a:pt x="1054" y="362"/>
                  </a:lnTo>
                  <a:lnTo>
                    <a:pt x="1054" y="310"/>
                  </a:lnTo>
                  <a:lnTo>
                    <a:pt x="1042" y="308"/>
                  </a:lnTo>
                  <a:lnTo>
                    <a:pt x="1032" y="312"/>
                  </a:lnTo>
                  <a:lnTo>
                    <a:pt x="1028" y="310"/>
                  </a:lnTo>
                  <a:lnTo>
                    <a:pt x="1016" y="30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3" name="Freeform 54"/>
            <p:cNvSpPr>
              <a:spLocks/>
            </p:cNvSpPr>
            <p:nvPr/>
          </p:nvSpPr>
          <p:spPr bwMode="grayWhite">
            <a:xfrm>
              <a:off x="3496" y="2037"/>
              <a:ext cx="538" cy="278"/>
            </a:xfrm>
            <a:custGeom>
              <a:avLst/>
              <a:gdLst>
                <a:gd name="T0" fmla="*/ 6 w 580"/>
                <a:gd name="T1" fmla="*/ 7 h 298"/>
                <a:gd name="T2" fmla="*/ 6 w 580"/>
                <a:gd name="T3" fmla="*/ 7 h 298"/>
                <a:gd name="T4" fmla="*/ 6 w 580"/>
                <a:gd name="T5" fmla="*/ 7 h 298"/>
                <a:gd name="T6" fmla="*/ 6 w 580"/>
                <a:gd name="T7" fmla="*/ 7 h 298"/>
                <a:gd name="T8" fmla="*/ 6 w 580"/>
                <a:gd name="T9" fmla="*/ 7 h 298"/>
                <a:gd name="T10" fmla="*/ 6 w 580"/>
                <a:gd name="T11" fmla="*/ 7 h 298"/>
                <a:gd name="T12" fmla="*/ 6 w 580"/>
                <a:gd name="T13" fmla="*/ 7 h 298"/>
                <a:gd name="T14" fmla="*/ 6 w 580"/>
                <a:gd name="T15" fmla="*/ 7 h 298"/>
                <a:gd name="T16" fmla="*/ 6 w 580"/>
                <a:gd name="T17" fmla="*/ 7 h 298"/>
                <a:gd name="T18" fmla="*/ 6 w 580"/>
                <a:gd name="T19" fmla="*/ 7 h 298"/>
                <a:gd name="T20" fmla="*/ 6 w 580"/>
                <a:gd name="T21" fmla="*/ 7 h 298"/>
                <a:gd name="T22" fmla="*/ 6 w 580"/>
                <a:gd name="T23" fmla="*/ 7 h 298"/>
                <a:gd name="T24" fmla="*/ 6 w 580"/>
                <a:gd name="T25" fmla="*/ 7 h 298"/>
                <a:gd name="T26" fmla="*/ 6 w 580"/>
                <a:gd name="T27" fmla="*/ 7 h 298"/>
                <a:gd name="T28" fmla="*/ 6 w 580"/>
                <a:gd name="T29" fmla="*/ 7 h 298"/>
                <a:gd name="T30" fmla="*/ 6 w 580"/>
                <a:gd name="T31" fmla="*/ 7 h 298"/>
                <a:gd name="T32" fmla="*/ 6 w 580"/>
                <a:gd name="T33" fmla="*/ 7 h 298"/>
                <a:gd name="T34" fmla="*/ 6 w 580"/>
                <a:gd name="T35" fmla="*/ 7 h 298"/>
                <a:gd name="T36" fmla="*/ 6 w 580"/>
                <a:gd name="T37" fmla="*/ 7 h 298"/>
                <a:gd name="T38" fmla="*/ 6 w 580"/>
                <a:gd name="T39" fmla="*/ 7 h 298"/>
                <a:gd name="T40" fmla="*/ 6 w 580"/>
                <a:gd name="T41" fmla="*/ 7 h 298"/>
                <a:gd name="T42" fmla="*/ 6 w 580"/>
                <a:gd name="T43" fmla="*/ 7 h 298"/>
                <a:gd name="T44" fmla="*/ 6 w 580"/>
                <a:gd name="T45" fmla="*/ 7 h 298"/>
                <a:gd name="T46" fmla="*/ 6 w 580"/>
                <a:gd name="T47" fmla="*/ 7 h 298"/>
                <a:gd name="T48" fmla="*/ 6 w 580"/>
                <a:gd name="T49" fmla="*/ 0 h 298"/>
                <a:gd name="T50" fmla="*/ 6 w 580"/>
                <a:gd name="T51" fmla="*/ 6 h 298"/>
                <a:gd name="T52" fmla="*/ 6 w 580"/>
                <a:gd name="T53" fmla="*/ 2 h 298"/>
                <a:gd name="T54" fmla="*/ 6 w 580"/>
                <a:gd name="T55" fmla="*/ 7 h 298"/>
                <a:gd name="T56" fmla="*/ 6 w 580"/>
                <a:gd name="T57" fmla="*/ 7 h 298"/>
                <a:gd name="T58" fmla="*/ 6 w 580"/>
                <a:gd name="T59" fmla="*/ 7 h 298"/>
                <a:gd name="T60" fmla="*/ 6 w 580"/>
                <a:gd name="T61" fmla="*/ 7 h 298"/>
                <a:gd name="T62" fmla="*/ 6 w 580"/>
                <a:gd name="T63" fmla="*/ 7 h 298"/>
                <a:gd name="T64" fmla="*/ 6 w 580"/>
                <a:gd name="T65" fmla="*/ 7 h 298"/>
                <a:gd name="T66" fmla="*/ 6 w 580"/>
                <a:gd name="T67" fmla="*/ 7 h 298"/>
                <a:gd name="T68" fmla="*/ 6 w 580"/>
                <a:gd name="T69" fmla="*/ 7 h 298"/>
                <a:gd name="T70" fmla="*/ 6 w 580"/>
                <a:gd name="T71" fmla="*/ 7 h 298"/>
                <a:gd name="T72" fmla="*/ 6 w 580"/>
                <a:gd name="T73" fmla="*/ 7 h 298"/>
                <a:gd name="T74" fmla="*/ 6 w 580"/>
                <a:gd name="T75" fmla="*/ 7 h 298"/>
                <a:gd name="T76" fmla="*/ 6 w 580"/>
                <a:gd name="T77" fmla="*/ 7 h 298"/>
                <a:gd name="T78" fmla="*/ 6 w 580"/>
                <a:gd name="T79" fmla="*/ 7 h 298"/>
                <a:gd name="T80" fmla="*/ 6 w 580"/>
                <a:gd name="T81" fmla="*/ 7 h 298"/>
                <a:gd name="T82" fmla="*/ 6 w 580"/>
                <a:gd name="T83" fmla="*/ 7 h 298"/>
                <a:gd name="T84" fmla="*/ 6 w 580"/>
                <a:gd name="T85" fmla="*/ 7 h 298"/>
                <a:gd name="T86" fmla="*/ 6 w 580"/>
                <a:gd name="T87" fmla="*/ 7 h 298"/>
                <a:gd name="T88" fmla="*/ 6 w 580"/>
                <a:gd name="T89" fmla="*/ 7 h 298"/>
                <a:gd name="T90" fmla="*/ 6 w 580"/>
                <a:gd name="T91" fmla="*/ 7 h 298"/>
                <a:gd name="T92" fmla="*/ 6 w 580"/>
                <a:gd name="T93" fmla="*/ 7 h 298"/>
                <a:gd name="T94" fmla="*/ 6 w 580"/>
                <a:gd name="T95" fmla="*/ 7 h 298"/>
                <a:gd name="T96" fmla="*/ 6 w 580"/>
                <a:gd name="T97" fmla="*/ 7 h 298"/>
                <a:gd name="T98" fmla="*/ 6 w 580"/>
                <a:gd name="T99" fmla="*/ 7 h 298"/>
                <a:gd name="T100" fmla="*/ 6 w 580"/>
                <a:gd name="T101" fmla="*/ 7 h 298"/>
                <a:gd name="T102" fmla="*/ 6 w 580"/>
                <a:gd name="T103" fmla="*/ 7 h 298"/>
                <a:gd name="T104" fmla="*/ 6 w 580"/>
                <a:gd name="T105" fmla="*/ 7 h 298"/>
                <a:gd name="T106" fmla="*/ 6 w 580"/>
                <a:gd name="T107" fmla="*/ 7 h 298"/>
                <a:gd name="T108" fmla="*/ 6 w 580"/>
                <a:gd name="T109" fmla="*/ 7 h 29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80"/>
                <a:gd name="T166" fmla="*/ 0 h 298"/>
                <a:gd name="T167" fmla="*/ 580 w 580"/>
                <a:gd name="T168" fmla="*/ 298 h 29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80" h="298">
                  <a:moveTo>
                    <a:pt x="0" y="298"/>
                  </a:moveTo>
                  <a:lnTo>
                    <a:pt x="116" y="288"/>
                  </a:lnTo>
                  <a:lnTo>
                    <a:pt x="116" y="278"/>
                  </a:lnTo>
                  <a:lnTo>
                    <a:pt x="114" y="274"/>
                  </a:lnTo>
                  <a:lnTo>
                    <a:pt x="126" y="272"/>
                  </a:lnTo>
                  <a:lnTo>
                    <a:pt x="132" y="274"/>
                  </a:lnTo>
                  <a:lnTo>
                    <a:pt x="458" y="246"/>
                  </a:lnTo>
                  <a:lnTo>
                    <a:pt x="464" y="240"/>
                  </a:lnTo>
                  <a:lnTo>
                    <a:pt x="470" y="236"/>
                  </a:lnTo>
                  <a:lnTo>
                    <a:pt x="498" y="222"/>
                  </a:lnTo>
                  <a:lnTo>
                    <a:pt x="502" y="214"/>
                  </a:lnTo>
                  <a:lnTo>
                    <a:pt x="518" y="204"/>
                  </a:lnTo>
                  <a:lnTo>
                    <a:pt x="518" y="196"/>
                  </a:lnTo>
                  <a:lnTo>
                    <a:pt x="520" y="192"/>
                  </a:lnTo>
                  <a:lnTo>
                    <a:pt x="528" y="188"/>
                  </a:lnTo>
                  <a:lnTo>
                    <a:pt x="528" y="180"/>
                  </a:lnTo>
                  <a:lnTo>
                    <a:pt x="536" y="172"/>
                  </a:lnTo>
                  <a:lnTo>
                    <a:pt x="576" y="138"/>
                  </a:lnTo>
                  <a:lnTo>
                    <a:pt x="580" y="130"/>
                  </a:lnTo>
                  <a:lnTo>
                    <a:pt x="574" y="130"/>
                  </a:lnTo>
                  <a:lnTo>
                    <a:pt x="568" y="126"/>
                  </a:lnTo>
                  <a:lnTo>
                    <a:pt x="566" y="126"/>
                  </a:lnTo>
                  <a:lnTo>
                    <a:pt x="564" y="122"/>
                  </a:lnTo>
                  <a:lnTo>
                    <a:pt x="556" y="120"/>
                  </a:lnTo>
                  <a:lnTo>
                    <a:pt x="552" y="120"/>
                  </a:lnTo>
                  <a:lnTo>
                    <a:pt x="550" y="118"/>
                  </a:lnTo>
                  <a:lnTo>
                    <a:pt x="540" y="102"/>
                  </a:lnTo>
                  <a:lnTo>
                    <a:pt x="524" y="82"/>
                  </a:lnTo>
                  <a:lnTo>
                    <a:pt x="522" y="76"/>
                  </a:lnTo>
                  <a:lnTo>
                    <a:pt x="522" y="70"/>
                  </a:lnTo>
                  <a:lnTo>
                    <a:pt x="522" y="62"/>
                  </a:lnTo>
                  <a:lnTo>
                    <a:pt x="520" y="48"/>
                  </a:lnTo>
                  <a:lnTo>
                    <a:pt x="518" y="46"/>
                  </a:lnTo>
                  <a:lnTo>
                    <a:pt x="508" y="38"/>
                  </a:lnTo>
                  <a:lnTo>
                    <a:pt x="500" y="38"/>
                  </a:lnTo>
                  <a:lnTo>
                    <a:pt x="492" y="26"/>
                  </a:lnTo>
                  <a:lnTo>
                    <a:pt x="488" y="20"/>
                  </a:lnTo>
                  <a:lnTo>
                    <a:pt x="478" y="26"/>
                  </a:lnTo>
                  <a:lnTo>
                    <a:pt x="476" y="32"/>
                  </a:lnTo>
                  <a:lnTo>
                    <a:pt x="470" y="34"/>
                  </a:lnTo>
                  <a:lnTo>
                    <a:pt x="468" y="36"/>
                  </a:lnTo>
                  <a:lnTo>
                    <a:pt x="458" y="38"/>
                  </a:lnTo>
                  <a:lnTo>
                    <a:pt x="444" y="32"/>
                  </a:lnTo>
                  <a:lnTo>
                    <a:pt x="438" y="34"/>
                  </a:lnTo>
                  <a:lnTo>
                    <a:pt x="432" y="42"/>
                  </a:lnTo>
                  <a:lnTo>
                    <a:pt x="416" y="30"/>
                  </a:lnTo>
                  <a:lnTo>
                    <a:pt x="400" y="32"/>
                  </a:lnTo>
                  <a:lnTo>
                    <a:pt x="388" y="26"/>
                  </a:lnTo>
                  <a:lnTo>
                    <a:pt x="382" y="12"/>
                  </a:lnTo>
                  <a:lnTo>
                    <a:pt x="366" y="0"/>
                  </a:lnTo>
                  <a:lnTo>
                    <a:pt x="358" y="6"/>
                  </a:lnTo>
                  <a:lnTo>
                    <a:pt x="354" y="6"/>
                  </a:lnTo>
                  <a:lnTo>
                    <a:pt x="346" y="2"/>
                  </a:lnTo>
                  <a:lnTo>
                    <a:pt x="338" y="2"/>
                  </a:lnTo>
                  <a:lnTo>
                    <a:pt x="336" y="10"/>
                  </a:lnTo>
                  <a:lnTo>
                    <a:pt x="336" y="14"/>
                  </a:lnTo>
                  <a:lnTo>
                    <a:pt x="342" y="32"/>
                  </a:lnTo>
                  <a:lnTo>
                    <a:pt x="338" y="38"/>
                  </a:lnTo>
                  <a:lnTo>
                    <a:pt x="328" y="40"/>
                  </a:lnTo>
                  <a:lnTo>
                    <a:pt x="318" y="48"/>
                  </a:lnTo>
                  <a:lnTo>
                    <a:pt x="306" y="46"/>
                  </a:lnTo>
                  <a:lnTo>
                    <a:pt x="300" y="50"/>
                  </a:lnTo>
                  <a:lnTo>
                    <a:pt x="300" y="64"/>
                  </a:lnTo>
                  <a:lnTo>
                    <a:pt x="268" y="106"/>
                  </a:lnTo>
                  <a:lnTo>
                    <a:pt x="264" y="122"/>
                  </a:lnTo>
                  <a:lnTo>
                    <a:pt x="244" y="124"/>
                  </a:lnTo>
                  <a:lnTo>
                    <a:pt x="234" y="114"/>
                  </a:lnTo>
                  <a:lnTo>
                    <a:pt x="230" y="112"/>
                  </a:lnTo>
                  <a:lnTo>
                    <a:pt x="224" y="120"/>
                  </a:lnTo>
                  <a:lnTo>
                    <a:pt x="218" y="140"/>
                  </a:lnTo>
                  <a:lnTo>
                    <a:pt x="212" y="144"/>
                  </a:lnTo>
                  <a:lnTo>
                    <a:pt x="204" y="140"/>
                  </a:lnTo>
                  <a:lnTo>
                    <a:pt x="198" y="132"/>
                  </a:lnTo>
                  <a:lnTo>
                    <a:pt x="186" y="138"/>
                  </a:lnTo>
                  <a:lnTo>
                    <a:pt x="180" y="152"/>
                  </a:lnTo>
                  <a:lnTo>
                    <a:pt x="176" y="154"/>
                  </a:lnTo>
                  <a:lnTo>
                    <a:pt x="174" y="152"/>
                  </a:lnTo>
                  <a:lnTo>
                    <a:pt x="150" y="140"/>
                  </a:lnTo>
                  <a:lnTo>
                    <a:pt x="132" y="148"/>
                  </a:lnTo>
                  <a:lnTo>
                    <a:pt x="118" y="146"/>
                  </a:lnTo>
                  <a:lnTo>
                    <a:pt x="114" y="154"/>
                  </a:lnTo>
                  <a:lnTo>
                    <a:pt x="116" y="158"/>
                  </a:lnTo>
                  <a:lnTo>
                    <a:pt x="110" y="160"/>
                  </a:lnTo>
                  <a:lnTo>
                    <a:pt x="104" y="158"/>
                  </a:lnTo>
                  <a:lnTo>
                    <a:pt x="104" y="160"/>
                  </a:lnTo>
                  <a:lnTo>
                    <a:pt x="102" y="164"/>
                  </a:lnTo>
                  <a:lnTo>
                    <a:pt x="100" y="172"/>
                  </a:lnTo>
                  <a:lnTo>
                    <a:pt x="96" y="174"/>
                  </a:lnTo>
                  <a:lnTo>
                    <a:pt x="98" y="178"/>
                  </a:lnTo>
                  <a:lnTo>
                    <a:pt x="106" y="188"/>
                  </a:lnTo>
                  <a:lnTo>
                    <a:pt x="104" y="190"/>
                  </a:lnTo>
                  <a:lnTo>
                    <a:pt x="80" y="196"/>
                  </a:lnTo>
                  <a:lnTo>
                    <a:pt x="72" y="200"/>
                  </a:lnTo>
                  <a:lnTo>
                    <a:pt x="74" y="212"/>
                  </a:lnTo>
                  <a:lnTo>
                    <a:pt x="78" y="232"/>
                  </a:lnTo>
                  <a:lnTo>
                    <a:pt x="68" y="236"/>
                  </a:lnTo>
                  <a:lnTo>
                    <a:pt x="58" y="230"/>
                  </a:lnTo>
                  <a:lnTo>
                    <a:pt x="48" y="224"/>
                  </a:lnTo>
                  <a:lnTo>
                    <a:pt x="36" y="222"/>
                  </a:lnTo>
                  <a:lnTo>
                    <a:pt x="26" y="228"/>
                  </a:lnTo>
                  <a:lnTo>
                    <a:pt x="22" y="244"/>
                  </a:lnTo>
                  <a:lnTo>
                    <a:pt x="22" y="246"/>
                  </a:lnTo>
                  <a:lnTo>
                    <a:pt x="24" y="248"/>
                  </a:lnTo>
                  <a:lnTo>
                    <a:pt x="30" y="250"/>
                  </a:lnTo>
                  <a:lnTo>
                    <a:pt x="32" y="260"/>
                  </a:lnTo>
                  <a:lnTo>
                    <a:pt x="24" y="284"/>
                  </a:lnTo>
                  <a:lnTo>
                    <a:pt x="20" y="288"/>
                  </a:lnTo>
                  <a:lnTo>
                    <a:pt x="16" y="286"/>
                  </a:lnTo>
                  <a:lnTo>
                    <a:pt x="6" y="290"/>
                  </a:lnTo>
                  <a:lnTo>
                    <a:pt x="0" y="298"/>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24" name="Freeform 55"/>
            <p:cNvSpPr>
              <a:spLocks/>
            </p:cNvSpPr>
            <p:nvPr/>
          </p:nvSpPr>
          <p:spPr bwMode="grayWhite">
            <a:xfrm>
              <a:off x="3449" y="2246"/>
              <a:ext cx="600" cy="211"/>
            </a:xfrm>
            <a:custGeom>
              <a:avLst/>
              <a:gdLst>
                <a:gd name="T0" fmla="*/ 7 w 646"/>
                <a:gd name="T1" fmla="*/ 0 h 228"/>
                <a:gd name="T2" fmla="*/ 7 w 646"/>
                <a:gd name="T3" fmla="*/ 6 h 228"/>
                <a:gd name="T4" fmla="*/ 7 w 646"/>
                <a:gd name="T5" fmla="*/ 6 h 228"/>
                <a:gd name="T6" fmla="*/ 7 w 646"/>
                <a:gd name="T7" fmla="*/ 6 h 228"/>
                <a:gd name="T8" fmla="*/ 7 w 646"/>
                <a:gd name="T9" fmla="*/ 6 h 228"/>
                <a:gd name="T10" fmla="*/ 7 w 646"/>
                <a:gd name="T11" fmla="*/ 6 h 228"/>
                <a:gd name="T12" fmla="*/ 7 w 646"/>
                <a:gd name="T13" fmla="*/ 6 h 228"/>
                <a:gd name="T14" fmla="*/ 7 w 646"/>
                <a:gd name="T15" fmla="*/ 6 h 228"/>
                <a:gd name="T16" fmla="*/ 7 w 646"/>
                <a:gd name="T17" fmla="*/ 6 h 228"/>
                <a:gd name="T18" fmla="*/ 7 w 646"/>
                <a:gd name="T19" fmla="*/ 6 h 228"/>
                <a:gd name="T20" fmla="*/ 7 w 646"/>
                <a:gd name="T21" fmla="*/ 6 h 228"/>
                <a:gd name="T22" fmla="*/ 7 w 646"/>
                <a:gd name="T23" fmla="*/ 6 h 228"/>
                <a:gd name="T24" fmla="*/ 7 w 646"/>
                <a:gd name="T25" fmla="*/ 6 h 228"/>
                <a:gd name="T26" fmla="*/ 7 w 646"/>
                <a:gd name="T27" fmla="*/ 6 h 228"/>
                <a:gd name="T28" fmla="*/ 7 w 646"/>
                <a:gd name="T29" fmla="*/ 6 h 228"/>
                <a:gd name="T30" fmla="*/ 7 w 646"/>
                <a:gd name="T31" fmla="*/ 6 h 228"/>
                <a:gd name="T32" fmla="*/ 7 w 646"/>
                <a:gd name="T33" fmla="*/ 6 h 228"/>
                <a:gd name="T34" fmla="*/ 7 w 646"/>
                <a:gd name="T35" fmla="*/ 6 h 228"/>
                <a:gd name="T36" fmla="*/ 7 w 646"/>
                <a:gd name="T37" fmla="*/ 6 h 228"/>
                <a:gd name="T38" fmla="*/ 7 w 646"/>
                <a:gd name="T39" fmla="*/ 6 h 228"/>
                <a:gd name="T40" fmla="*/ 7 w 646"/>
                <a:gd name="T41" fmla="*/ 6 h 228"/>
                <a:gd name="T42" fmla="*/ 7 w 646"/>
                <a:gd name="T43" fmla="*/ 6 h 228"/>
                <a:gd name="T44" fmla="*/ 0 w 646"/>
                <a:gd name="T45" fmla="*/ 6 h 228"/>
                <a:gd name="T46" fmla="*/ 7 w 646"/>
                <a:gd name="T47" fmla="*/ 6 h 228"/>
                <a:gd name="T48" fmla="*/ 7 w 646"/>
                <a:gd name="T49" fmla="*/ 6 h 228"/>
                <a:gd name="T50" fmla="*/ 7 w 646"/>
                <a:gd name="T51" fmla="*/ 6 h 228"/>
                <a:gd name="T52" fmla="*/ 7 w 646"/>
                <a:gd name="T53" fmla="*/ 6 h 228"/>
                <a:gd name="T54" fmla="*/ 7 w 646"/>
                <a:gd name="T55" fmla="*/ 6 h 228"/>
                <a:gd name="T56" fmla="*/ 7 w 646"/>
                <a:gd name="T57" fmla="*/ 6 h 228"/>
                <a:gd name="T58" fmla="*/ 7 w 646"/>
                <a:gd name="T59" fmla="*/ 6 h 228"/>
                <a:gd name="T60" fmla="*/ 7 w 646"/>
                <a:gd name="T61" fmla="*/ 6 h 228"/>
                <a:gd name="T62" fmla="*/ 7 w 646"/>
                <a:gd name="T63" fmla="*/ 6 h 228"/>
                <a:gd name="T64" fmla="*/ 7 w 646"/>
                <a:gd name="T65" fmla="*/ 6 h 228"/>
                <a:gd name="T66" fmla="*/ 7 w 646"/>
                <a:gd name="T67" fmla="*/ 6 h 228"/>
                <a:gd name="T68" fmla="*/ 7 w 646"/>
                <a:gd name="T69" fmla="*/ 6 h 228"/>
                <a:gd name="T70" fmla="*/ 7 w 646"/>
                <a:gd name="T71" fmla="*/ 6 h 228"/>
                <a:gd name="T72" fmla="*/ 7 w 646"/>
                <a:gd name="T73" fmla="*/ 6 h 228"/>
                <a:gd name="T74" fmla="*/ 7 w 646"/>
                <a:gd name="T75" fmla="*/ 6 h 228"/>
                <a:gd name="T76" fmla="*/ 7 w 646"/>
                <a:gd name="T77" fmla="*/ 6 h 228"/>
                <a:gd name="T78" fmla="*/ 7 w 646"/>
                <a:gd name="T79" fmla="*/ 6 h 228"/>
                <a:gd name="T80" fmla="*/ 7 w 646"/>
                <a:gd name="T81" fmla="*/ 6 h 228"/>
                <a:gd name="T82" fmla="*/ 7 w 646"/>
                <a:gd name="T83" fmla="*/ 6 h 228"/>
                <a:gd name="T84" fmla="*/ 7 w 646"/>
                <a:gd name="T85" fmla="*/ 6 h 228"/>
                <a:gd name="T86" fmla="*/ 7 w 646"/>
                <a:gd name="T87" fmla="*/ 6 h 228"/>
                <a:gd name="T88" fmla="*/ 7 w 646"/>
                <a:gd name="T89" fmla="*/ 6 h 228"/>
                <a:gd name="T90" fmla="*/ 7 w 646"/>
                <a:gd name="T91" fmla="*/ 6 h 228"/>
                <a:gd name="T92" fmla="*/ 7 w 646"/>
                <a:gd name="T93" fmla="*/ 6 h 228"/>
                <a:gd name="T94" fmla="*/ 7 w 646"/>
                <a:gd name="T95" fmla="*/ 6 h 228"/>
                <a:gd name="T96" fmla="*/ 7 w 646"/>
                <a:gd name="T97" fmla="*/ 6 h 228"/>
                <a:gd name="T98" fmla="*/ 7 w 646"/>
                <a:gd name="T99" fmla="*/ 6 h 228"/>
                <a:gd name="T100" fmla="*/ 7 w 646"/>
                <a:gd name="T101" fmla="*/ 6 h 228"/>
                <a:gd name="T102" fmla="*/ 7 w 646"/>
                <a:gd name="T103" fmla="*/ 6 h 228"/>
                <a:gd name="T104" fmla="*/ 7 w 646"/>
                <a:gd name="T105" fmla="*/ 6 h 228"/>
                <a:gd name="T106" fmla="*/ 7 w 646"/>
                <a:gd name="T107" fmla="*/ 6 h 228"/>
                <a:gd name="T108" fmla="*/ 7 w 646"/>
                <a:gd name="T109" fmla="*/ 6 h 228"/>
                <a:gd name="T110" fmla="*/ 7 w 646"/>
                <a:gd name="T111" fmla="*/ 6 h 228"/>
                <a:gd name="T112" fmla="*/ 7 w 646"/>
                <a:gd name="T113" fmla="*/ 6 h 228"/>
                <a:gd name="T114" fmla="*/ 7 w 646"/>
                <a:gd name="T115" fmla="*/ 0 h 22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46"/>
                <a:gd name="T175" fmla="*/ 0 h 228"/>
                <a:gd name="T176" fmla="*/ 646 w 646"/>
                <a:gd name="T177" fmla="*/ 228 h 22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46" h="228">
                  <a:moveTo>
                    <a:pt x="646" y="0"/>
                  </a:moveTo>
                  <a:lnTo>
                    <a:pt x="514" y="16"/>
                  </a:lnTo>
                  <a:lnTo>
                    <a:pt x="508" y="22"/>
                  </a:lnTo>
                  <a:lnTo>
                    <a:pt x="182" y="50"/>
                  </a:lnTo>
                  <a:lnTo>
                    <a:pt x="176" y="48"/>
                  </a:lnTo>
                  <a:lnTo>
                    <a:pt x="164" y="50"/>
                  </a:lnTo>
                  <a:lnTo>
                    <a:pt x="166" y="54"/>
                  </a:lnTo>
                  <a:lnTo>
                    <a:pt x="166" y="64"/>
                  </a:lnTo>
                  <a:lnTo>
                    <a:pt x="50" y="74"/>
                  </a:lnTo>
                  <a:lnTo>
                    <a:pt x="44" y="88"/>
                  </a:lnTo>
                  <a:lnTo>
                    <a:pt x="40" y="104"/>
                  </a:lnTo>
                  <a:lnTo>
                    <a:pt x="42" y="110"/>
                  </a:lnTo>
                  <a:lnTo>
                    <a:pt x="38" y="124"/>
                  </a:lnTo>
                  <a:lnTo>
                    <a:pt x="36" y="130"/>
                  </a:lnTo>
                  <a:lnTo>
                    <a:pt x="38" y="134"/>
                  </a:lnTo>
                  <a:lnTo>
                    <a:pt x="34" y="142"/>
                  </a:lnTo>
                  <a:lnTo>
                    <a:pt x="24" y="152"/>
                  </a:lnTo>
                  <a:lnTo>
                    <a:pt x="20" y="174"/>
                  </a:lnTo>
                  <a:lnTo>
                    <a:pt x="10" y="186"/>
                  </a:lnTo>
                  <a:lnTo>
                    <a:pt x="12" y="200"/>
                  </a:lnTo>
                  <a:lnTo>
                    <a:pt x="10" y="218"/>
                  </a:lnTo>
                  <a:lnTo>
                    <a:pt x="8" y="218"/>
                  </a:lnTo>
                  <a:lnTo>
                    <a:pt x="0" y="228"/>
                  </a:lnTo>
                  <a:lnTo>
                    <a:pt x="166" y="214"/>
                  </a:lnTo>
                  <a:lnTo>
                    <a:pt x="374" y="196"/>
                  </a:lnTo>
                  <a:lnTo>
                    <a:pt x="454" y="188"/>
                  </a:lnTo>
                  <a:lnTo>
                    <a:pt x="456" y="164"/>
                  </a:lnTo>
                  <a:lnTo>
                    <a:pt x="464" y="164"/>
                  </a:lnTo>
                  <a:lnTo>
                    <a:pt x="468" y="164"/>
                  </a:lnTo>
                  <a:lnTo>
                    <a:pt x="474" y="158"/>
                  </a:lnTo>
                  <a:lnTo>
                    <a:pt x="474" y="152"/>
                  </a:lnTo>
                  <a:lnTo>
                    <a:pt x="474" y="146"/>
                  </a:lnTo>
                  <a:lnTo>
                    <a:pt x="476" y="140"/>
                  </a:lnTo>
                  <a:lnTo>
                    <a:pt x="482" y="134"/>
                  </a:lnTo>
                  <a:lnTo>
                    <a:pt x="498" y="126"/>
                  </a:lnTo>
                  <a:lnTo>
                    <a:pt x="518" y="122"/>
                  </a:lnTo>
                  <a:lnTo>
                    <a:pt x="536" y="106"/>
                  </a:lnTo>
                  <a:lnTo>
                    <a:pt x="542" y="102"/>
                  </a:lnTo>
                  <a:lnTo>
                    <a:pt x="554" y="92"/>
                  </a:lnTo>
                  <a:lnTo>
                    <a:pt x="556" y="82"/>
                  </a:lnTo>
                  <a:lnTo>
                    <a:pt x="560" y="82"/>
                  </a:lnTo>
                  <a:lnTo>
                    <a:pt x="564" y="82"/>
                  </a:lnTo>
                  <a:lnTo>
                    <a:pt x="568" y="78"/>
                  </a:lnTo>
                  <a:lnTo>
                    <a:pt x="568" y="76"/>
                  </a:lnTo>
                  <a:lnTo>
                    <a:pt x="574" y="70"/>
                  </a:lnTo>
                  <a:lnTo>
                    <a:pt x="578" y="70"/>
                  </a:lnTo>
                  <a:lnTo>
                    <a:pt x="582" y="74"/>
                  </a:lnTo>
                  <a:lnTo>
                    <a:pt x="588" y="70"/>
                  </a:lnTo>
                  <a:lnTo>
                    <a:pt x="590" y="66"/>
                  </a:lnTo>
                  <a:lnTo>
                    <a:pt x="598" y="58"/>
                  </a:lnTo>
                  <a:lnTo>
                    <a:pt x="606" y="56"/>
                  </a:lnTo>
                  <a:lnTo>
                    <a:pt x="618" y="56"/>
                  </a:lnTo>
                  <a:lnTo>
                    <a:pt x="632" y="34"/>
                  </a:lnTo>
                  <a:lnTo>
                    <a:pt x="642" y="26"/>
                  </a:lnTo>
                  <a:lnTo>
                    <a:pt x="644" y="20"/>
                  </a:lnTo>
                  <a:lnTo>
                    <a:pt x="646" y="14"/>
                  </a:lnTo>
                  <a:lnTo>
                    <a:pt x="644" y="6"/>
                  </a:lnTo>
                  <a:lnTo>
                    <a:pt x="646"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5" name="Freeform 56"/>
            <p:cNvSpPr>
              <a:spLocks/>
            </p:cNvSpPr>
            <p:nvPr/>
          </p:nvSpPr>
          <p:spPr bwMode="grayWhite">
            <a:xfrm>
              <a:off x="3785" y="1739"/>
              <a:ext cx="306" cy="343"/>
            </a:xfrm>
            <a:custGeom>
              <a:avLst/>
              <a:gdLst>
                <a:gd name="T0" fmla="*/ 6 w 330"/>
                <a:gd name="T1" fmla="*/ 6 h 370"/>
                <a:gd name="T2" fmla="*/ 6 w 330"/>
                <a:gd name="T3" fmla="*/ 6 h 370"/>
                <a:gd name="T4" fmla="*/ 6 w 330"/>
                <a:gd name="T5" fmla="*/ 6 h 370"/>
                <a:gd name="T6" fmla="*/ 6 w 330"/>
                <a:gd name="T7" fmla="*/ 6 h 370"/>
                <a:gd name="T8" fmla="*/ 6 w 330"/>
                <a:gd name="T9" fmla="*/ 6 h 370"/>
                <a:gd name="T10" fmla="*/ 6 w 330"/>
                <a:gd name="T11" fmla="*/ 6 h 370"/>
                <a:gd name="T12" fmla="*/ 6 w 330"/>
                <a:gd name="T13" fmla="*/ 6 h 370"/>
                <a:gd name="T14" fmla="*/ 6 w 330"/>
                <a:gd name="T15" fmla="*/ 6 h 370"/>
                <a:gd name="T16" fmla="*/ 6 w 330"/>
                <a:gd name="T17" fmla="*/ 6 h 370"/>
                <a:gd name="T18" fmla="*/ 6 w 330"/>
                <a:gd name="T19" fmla="*/ 6 h 370"/>
                <a:gd name="T20" fmla="*/ 6 w 330"/>
                <a:gd name="T21" fmla="*/ 6 h 370"/>
                <a:gd name="T22" fmla="*/ 6 w 330"/>
                <a:gd name="T23" fmla="*/ 6 h 370"/>
                <a:gd name="T24" fmla="*/ 6 w 330"/>
                <a:gd name="T25" fmla="*/ 6 h 370"/>
                <a:gd name="T26" fmla="*/ 6 w 330"/>
                <a:gd name="T27" fmla="*/ 6 h 370"/>
                <a:gd name="T28" fmla="*/ 6 w 330"/>
                <a:gd name="T29" fmla="*/ 6 h 370"/>
                <a:gd name="T30" fmla="*/ 6 w 330"/>
                <a:gd name="T31" fmla="*/ 6 h 370"/>
                <a:gd name="T32" fmla="*/ 6 w 330"/>
                <a:gd name="T33" fmla="*/ 6 h 370"/>
                <a:gd name="T34" fmla="*/ 6 w 330"/>
                <a:gd name="T35" fmla="*/ 6 h 370"/>
                <a:gd name="T36" fmla="*/ 6 w 330"/>
                <a:gd name="T37" fmla="*/ 6 h 370"/>
                <a:gd name="T38" fmla="*/ 6 w 330"/>
                <a:gd name="T39" fmla="*/ 6 h 370"/>
                <a:gd name="T40" fmla="*/ 6 w 330"/>
                <a:gd name="T41" fmla="*/ 6 h 370"/>
                <a:gd name="T42" fmla="*/ 6 w 330"/>
                <a:gd name="T43" fmla="*/ 6 h 370"/>
                <a:gd name="T44" fmla="*/ 6 w 330"/>
                <a:gd name="T45" fmla="*/ 6 h 370"/>
                <a:gd name="T46" fmla="*/ 6 w 330"/>
                <a:gd name="T47" fmla="*/ 6 h 370"/>
                <a:gd name="T48" fmla="*/ 6 w 330"/>
                <a:gd name="T49" fmla="*/ 6 h 370"/>
                <a:gd name="T50" fmla="*/ 6 w 330"/>
                <a:gd name="T51" fmla="*/ 6 h 370"/>
                <a:gd name="T52" fmla="*/ 6 w 330"/>
                <a:gd name="T53" fmla="*/ 6 h 370"/>
                <a:gd name="T54" fmla="*/ 6 w 330"/>
                <a:gd name="T55" fmla="*/ 6 h 370"/>
                <a:gd name="T56" fmla="*/ 6 w 330"/>
                <a:gd name="T57" fmla="*/ 6 h 370"/>
                <a:gd name="T58" fmla="*/ 6 w 330"/>
                <a:gd name="T59" fmla="*/ 6 h 370"/>
                <a:gd name="T60" fmla="*/ 6 w 330"/>
                <a:gd name="T61" fmla="*/ 6 h 370"/>
                <a:gd name="T62" fmla="*/ 6 w 330"/>
                <a:gd name="T63" fmla="*/ 6 h 370"/>
                <a:gd name="T64" fmla="*/ 6 w 330"/>
                <a:gd name="T65" fmla="*/ 6 h 370"/>
                <a:gd name="T66" fmla="*/ 6 w 330"/>
                <a:gd name="T67" fmla="*/ 6 h 370"/>
                <a:gd name="T68" fmla="*/ 6 w 330"/>
                <a:gd name="T69" fmla="*/ 6 h 370"/>
                <a:gd name="T70" fmla="*/ 6 w 330"/>
                <a:gd name="T71" fmla="*/ 6 h 370"/>
                <a:gd name="T72" fmla="*/ 6 w 330"/>
                <a:gd name="T73" fmla="*/ 6 h 370"/>
                <a:gd name="T74" fmla="*/ 0 w 330"/>
                <a:gd name="T75" fmla="*/ 6 h 37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30"/>
                <a:gd name="T115" fmla="*/ 0 h 370"/>
                <a:gd name="T116" fmla="*/ 330 w 330"/>
                <a:gd name="T117" fmla="*/ 370 h 37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30" h="370">
                  <a:moveTo>
                    <a:pt x="0" y="66"/>
                  </a:moveTo>
                  <a:lnTo>
                    <a:pt x="28" y="324"/>
                  </a:lnTo>
                  <a:lnTo>
                    <a:pt x="36" y="324"/>
                  </a:lnTo>
                  <a:lnTo>
                    <a:pt x="44" y="328"/>
                  </a:lnTo>
                  <a:lnTo>
                    <a:pt x="48" y="328"/>
                  </a:lnTo>
                  <a:lnTo>
                    <a:pt x="56" y="322"/>
                  </a:lnTo>
                  <a:lnTo>
                    <a:pt x="72" y="334"/>
                  </a:lnTo>
                  <a:lnTo>
                    <a:pt x="78" y="348"/>
                  </a:lnTo>
                  <a:lnTo>
                    <a:pt x="90" y="354"/>
                  </a:lnTo>
                  <a:lnTo>
                    <a:pt x="106" y="352"/>
                  </a:lnTo>
                  <a:lnTo>
                    <a:pt x="122" y="364"/>
                  </a:lnTo>
                  <a:lnTo>
                    <a:pt x="128" y="356"/>
                  </a:lnTo>
                  <a:lnTo>
                    <a:pt x="134" y="354"/>
                  </a:lnTo>
                  <a:lnTo>
                    <a:pt x="148" y="360"/>
                  </a:lnTo>
                  <a:lnTo>
                    <a:pt x="158" y="358"/>
                  </a:lnTo>
                  <a:lnTo>
                    <a:pt x="160" y="356"/>
                  </a:lnTo>
                  <a:lnTo>
                    <a:pt x="166" y="354"/>
                  </a:lnTo>
                  <a:lnTo>
                    <a:pt x="168" y="348"/>
                  </a:lnTo>
                  <a:lnTo>
                    <a:pt x="178" y="342"/>
                  </a:lnTo>
                  <a:lnTo>
                    <a:pt x="182" y="348"/>
                  </a:lnTo>
                  <a:lnTo>
                    <a:pt x="190" y="360"/>
                  </a:lnTo>
                  <a:lnTo>
                    <a:pt x="198" y="360"/>
                  </a:lnTo>
                  <a:lnTo>
                    <a:pt x="208" y="368"/>
                  </a:lnTo>
                  <a:lnTo>
                    <a:pt x="210" y="370"/>
                  </a:lnTo>
                  <a:lnTo>
                    <a:pt x="220" y="370"/>
                  </a:lnTo>
                  <a:lnTo>
                    <a:pt x="228" y="356"/>
                  </a:lnTo>
                  <a:lnTo>
                    <a:pt x="234" y="352"/>
                  </a:lnTo>
                  <a:lnTo>
                    <a:pt x="234" y="342"/>
                  </a:lnTo>
                  <a:lnTo>
                    <a:pt x="234" y="330"/>
                  </a:lnTo>
                  <a:lnTo>
                    <a:pt x="240" y="306"/>
                  </a:lnTo>
                  <a:lnTo>
                    <a:pt x="246" y="306"/>
                  </a:lnTo>
                  <a:lnTo>
                    <a:pt x="254" y="318"/>
                  </a:lnTo>
                  <a:lnTo>
                    <a:pt x="262" y="308"/>
                  </a:lnTo>
                  <a:lnTo>
                    <a:pt x="260" y="296"/>
                  </a:lnTo>
                  <a:lnTo>
                    <a:pt x="268" y="280"/>
                  </a:lnTo>
                  <a:lnTo>
                    <a:pt x="274" y="272"/>
                  </a:lnTo>
                  <a:lnTo>
                    <a:pt x="274" y="268"/>
                  </a:lnTo>
                  <a:lnTo>
                    <a:pt x="280" y="262"/>
                  </a:lnTo>
                  <a:lnTo>
                    <a:pt x="288" y="264"/>
                  </a:lnTo>
                  <a:lnTo>
                    <a:pt x="296" y="260"/>
                  </a:lnTo>
                  <a:lnTo>
                    <a:pt x="298" y="258"/>
                  </a:lnTo>
                  <a:lnTo>
                    <a:pt x="312" y="240"/>
                  </a:lnTo>
                  <a:lnTo>
                    <a:pt x="316" y="238"/>
                  </a:lnTo>
                  <a:lnTo>
                    <a:pt x="324" y="230"/>
                  </a:lnTo>
                  <a:lnTo>
                    <a:pt x="322" y="220"/>
                  </a:lnTo>
                  <a:lnTo>
                    <a:pt x="320" y="214"/>
                  </a:lnTo>
                  <a:lnTo>
                    <a:pt x="320" y="206"/>
                  </a:lnTo>
                  <a:lnTo>
                    <a:pt x="324" y="198"/>
                  </a:lnTo>
                  <a:lnTo>
                    <a:pt x="330" y="162"/>
                  </a:lnTo>
                  <a:lnTo>
                    <a:pt x="316" y="154"/>
                  </a:lnTo>
                  <a:lnTo>
                    <a:pt x="326" y="146"/>
                  </a:lnTo>
                  <a:lnTo>
                    <a:pt x="322" y="136"/>
                  </a:lnTo>
                  <a:lnTo>
                    <a:pt x="328" y="130"/>
                  </a:lnTo>
                  <a:lnTo>
                    <a:pt x="330" y="132"/>
                  </a:lnTo>
                  <a:lnTo>
                    <a:pt x="308" y="0"/>
                  </a:lnTo>
                  <a:lnTo>
                    <a:pt x="270" y="20"/>
                  </a:lnTo>
                  <a:lnTo>
                    <a:pt x="254" y="30"/>
                  </a:lnTo>
                  <a:lnTo>
                    <a:pt x="246" y="34"/>
                  </a:lnTo>
                  <a:lnTo>
                    <a:pt x="224" y="58"/>
                  </a:lnTo>
                  <a:lnTo>
                    <a:pt x="218" y="62"/>
                  </a:lnTo>
                  <a:lnTo>
                    <a:pt x="212" y="62"/>
                  </a:lnTo>
                  <a:lnTo>
                    <a:pt x="200" y="62"/>
                  </a:lnTo>
                  <a:lnTo>
                    <a:pt x="194" y="64"/>
                  </a:lnTo>
                  <a:lnTo>
                    <a:pt x="176" y="78"/>
                  </a:lnTo>
                  <a:lnTo>
                    <a:pt x="168" y="76"/>
                  </a:lnTo>
                  <a:lnTo>
                    <a:pt x="154" y="72"/>
                  </a:lnTo>
                  <a:lnTo>
                    <a:pt x="150" y="74"/>
                  </a:lnTo>
                  <a:lnTo>
                    <a:pt x="146" y="72"/>
                  </a:lnTo>
                  <a:lnTo>
                    <a:pt x="150" y="66"/>
                  </a:lnTo>
                  <a:lnTo>
                    <a:pt x="146" y="66"/>
                  </a:lnTo>
                  <a:lnTo>
                    <a:pt x="136" y="64"/>
                  </a:lnTo>
                  <a:lnTo>
                    <a:pt x="112" y="56"/>
                  </a:lnTo>
                  <a:lnTo>
                    <a:pt x="108" y="56"/>
                  </a:lnTo>
                  <a:lnTo>
                    <a:pt x="96" y="58"/>
                  </a:lnTo>
                  <a:lnTo>
                    <a:pt x="96" y="52"/>
                  </a:lnTo>
                  <a:lnTo>
                    <a:pt x="0" y="66"/>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26" name="Freeform 57"/>
            <p:cNvSpPr>
              <a:spLocks/>
            </p:cNvSpPr>
            <p:nvPr/>
          </p:nvSpPr>
          <p:spPr bwMode="grayWhite">
            <a:xfrm>
              <a:off x="4114" y="1368"/>
              <a:ext cx="551" cy="422"/>
            </a:xfrm>
            <a:custGeom>
              <a:avLst/>
              <a:gdLst>
                <a:gd name="T0" fmla="*/ 6 w 594"/>
                <a:gd name="T1" fmla="*/ 6 h 456"/>
                <a:gd name="T2" fmla="*/ 6 w 594"/>
                <a:gd name="T3" fmla="*/ 6 h 456"/>
                <a:gd name="T4" fmla="*/ 6 w 594"/>
                <a:gd name="T5" fmla="*/ 6 h 456"/>
                <a:gd name="T6" fmla="*/ 6 w 594"/>
                <a:gd name="T7" fmla="*/ 6 h 456"/>
                <a:gd name="T8" fmla="*/ 6 w 594"/>
                <a:gd name="T9" fmla="*/ 6 h 456"/>
                <a:gd name="T10" fmla="*/ 6 w 594"/>
                <a:gd name="T11" fmla="*/ 6 h 456"/>
                <a:gd name="T12" fmla="*/ 6 w 594"/>
                <a:gd name="T13" fmla="*/ 6 h 456"/>
                <a:gd name="T14" fmla="*/ 6 w 594"/>
                <a:gd name="T15" fmla="*/ 6 h 456"/>
                <a:gd name="T16" fmla="*/ 6 w 594"/>
                <a:gd name="T17" fmla="*/ 6 h 456"/>
                <a:gd name="T18" fmla="*/ 6 w 594"/>
                <a:gd name="T19" fmla="*/ 6 h 456"/>
                <a:gd name="T20" fmla="*/ 6 w 594"/>
                <a:gd name="T21" fmla="*/ 6 h 456"/>
                <a:gd name="T22" fmla="*/ 6 w 594"/>
                <a:gd name="T23" fmla="*/ 6 h 456"/>
                <a:gd name="T24" fmla="*/ 6 w 594"/>
                <a:gd name="T25" fmla="*/ 6 h 456"/>
                <a:gd name="T26" fmla="*/ 6 w 594"/>
                <a:gd name="T27" fmla="*/ 6 h 456"/>
                <a:gd name="T28" fmla="*/ 6 w 594"/>
                <a:gd name="T29" fmla="*/ 6 h 456"/>
                <a:gd name="T30" fmla="*/ 6 w 594"/>
                <a:gd name="T31" fmla="*/ 6 h 456"/>
                <a:gd name="T32" fmla="*/ 6 w 594"/>
                <a:gd name="T33" fmla="*/ 6 h 456"/>
                <a:gd name="T34" fmla="*/ 6 w 594"/>
                <a:gd name="T35" fmla="*/ 6 h 456"/>
                <a:gd name="T36" fmla="*/ 6 w 594"/>
                <a:gd name="T37" fmla="*/ 6 h 456"/>
                <a:gd name="T38" fmla="*/ 6 w 594"/>
                <a:gd name="T39" fmla="*/ 6 h 456"/>
                <a:gd name="T40" fmla="*/ 6 w 594"/>
                <a:gd name="T41" fmla="*/ 6 h 456"/>
                <a:gd name="T42" fmla="*/ 6 w 594"/>
                <a:gd name="T43" fmla="*/ 6 h 456"/>
                <a:gd name="T44" fmla="*/ 6 w 594"/>
                <a:gd name="T45" fmla="*/ 6 h 456"/>
                <a:gd name="T46" fmla="*/ 6 w 594"/>
                <a:gd name="T47" fmla="*/ 6 h 456"/>
                <a:gd name="T48" fmla="*/ 6 w 594"/>
                <a:gd name="T49" fmla="*/ 6 h 456"/>
                <a:gd name="T50" fmla="*/ 6 w 594"/>
                <a:gd name="T51" fmla="*/ 6 h 456"/>
                <a:gd name="T52" fmla="*/ 6 w 594"/>
                <a:gd name="T53" fmla="*/ 0 h 456"/>
                <a:gd name="T54" fmla="*/ 6 w 594"/>
                <a:gd name="T55" fmla="*/ 6 h 456"/>
                <a:gd name="T56" fmla="*/ 6 w 594"/>
                <a:gd name="T57" fmla="*/ 6 h 456"/>
                <a:gd name="T58" fmla="*/ 6 w 594"/>
                <a:gd name="T59" fmla="*/ 6 h 456"/>
                <a:gd name="T60" fmla="*/ 6 w 594"/>
                <a:gd name="T61" fmla="*/ 6 h 456"/>
                <a:gd name="T62" fmla="*/ 6 w 594"/>
                <a:gd name="T63" fmla="*/ 6 h 456"/>
                <a:gd name="T64" fmla="*/ 6 w 594"/>
                <a:gd name="T65" fmla="*/ 6 h 456"/>
                <a:gd name="T66" fmla="*/ 6 w 594"/>
                <a:gd name="T67" fmla="*/ 6 h 456"/>
                <a:gd name="T68" fmla="*/ 6 w 594"/>
                <a:gd name="T69" fmla="*/ 6 h 456"/>
                <a:gd name="T70" fmla="*/ 6 w 594"/>
                <a:gd name="T71" fmla="*/ 6 h 456"/>
                <a:gd name="T72" fmla="*/ 6 w 594"/>
                <a:gd name="T73" fmla="*/ 6 h 456"/>
                <a:gd name="T74" fmla="*/ 6 w 594"/>
                <a:gd name="T75" fmla="*/ 6 h 456"/>
                <a:gd name="T76" fmla="*/ 6 w 594"/>
                <a:gd name="T77" fmla="*/ 6 h 456"/>
                <a:gd name="T78" fmla="*/ 6 w 594"/>
                <a:gd name="T79" fmla="*/ 6 h 456"/>
                <a:gd name="T80" fmla="*/ 6 w 594"/>
                <a:gd name="T81" fmla="*/ 6 h 456"/>
                <a:gd name="T82" fmla="*/ 6 w 594"/>
                <a:gd name="T83" fmla="*/ 6 h 456"/>
                <a:gd name="T84" fmla="*/ 6 w 594"/>
                <a:gd name="T85" fmla="*/ 6 h 456"/>
                <a:gd name="T86" fmla="*/ 6 w 594"/>
                <a:gd name="T87" fmla="*/ 6 h 456"/>
                <a:gd name="T88" fmla="*/ 6 w 594"/>
                <a:gd name="T89" fmla="*/ 6 h 4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94"/>
                <a:gd name="T136" fmla="*/ 0 h 456"/>
                <a:gd name="T137" fmla="*/ 594 w 594"/>
                <a:gd name="T138" fmla="*/ 456 h 45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94" h="456">
                  <a:moveTo>
                    <a:pt x="386" y="374"/>
                  </a:moveTo>
                  <a:lnTo>
                    <a:pt x="450" y="398"/>
                  </a:lnTo>
                  <a:lnTo>
                    <a:pt x="454" y="408"/>
                  </a:lnTo>
                  <a:lnTo>
                    <a:pt x="450" y="412"/>
                  </a:lnTo>
                  <a:lnTo>
                    <a:pt x="448" y="416"/>
                  </a:lnTo>
                  <a:lnTo>
                    <a:pt x="446" y="424"/>
                  </a:lnTo>
                  <a:lnTo>
                    <a:pt x="446" y="434"/>
                  </a:lnTo>
                  <a:lnTo>
                    <a:pt x="442" y="434"/>
                  </a:lnTo>
                  <a:lnTo>
                    <a:pt x="440" y="438"/>
                  </a:lnTo>
                  <a:lnTo>
                    <a:pt x="434" y="450"/>
                  </a:lnTo>
                  <a:lnTo>
                    <a:pt x="434" y="454"/>
                  </a:lnTo>
                  <a:lnTo>
                    <a:pt x="436" y="456"/>
                  </a:lnTo>
                  <a:lnTo>
                    <a:pt x="438" y="452"/>
                  </a:lnTo>
                  <a:lnTo>
                    <a:pt x="440" y="450"/>
                  </a:lnTo>
                  <a:lnTo>
                    <a:pt x="450" y="440"/>
                  </a:lnTo>
                  <a:lnTo>
                    <a:pt x="456" y="442"/>
                  </a:lnTo>
                  <a:lnTo>
                    <a:pt x="470" y="442"/>
                  </a:lnTo>
                  <a:lnTo>
                    <a:pt x="474" y="438"/>
                  </a:lnTo>
                  <a:lnTo>
                    <a:pt x="488" y="434"/>
                  </a:lnTo>
                  <a:lnTo>
                    <a:pt x="500" y="430"/>
                  </a:lnTo>
                  <a:lnTo>
                    <a:pt x="506" y="424"/>
                  </a:lnTo>
                  <a:lnTo>
                    <a:pt x="514" y="416"/>
                  </a:lnTo>
                  <a:lnTo>
                    <a:pt x="550" y="392"/>
                  </a:lnTo>
                  <a:lnTo>
                    <a:pt x="560" y="386"/>
                  </a:lnTo>
                  <a:lnTo>
                    <a:pt x="568" y="380"/>
                  </a:lnTo>
                  <a:lnTo>
                    <a:pt x="574" y="378"/>
                  </a:lnTo>
                  <a:lnTo>
                    <a:pt x="578" y="372"/>
                  </a:lnTo>
                  <a:lnTo>
                    <a:pt x="586" y="368"/>
                  </a:lnTo>
                  <a:lnTo>
                    <a:pt x="590" y="364"/>
                  </a:lnTo>
                  <a:lnTo>
                    <a:pt x="594" y="356"/>
                  </a:lnTo>
                  <a:lnTo>
                    <a:pt x="594" y="354"/>
                  </a:lnTo>
                  <a:lnTo>
                    <a:pt x="594" y="352"/>
                  </a:lnTo>
                  <a:lnTo>
                    <a:pt x="586" y="360"/>
                  </a:lnTo>
                  <a:lnTo>
                    <a:pt x="578" y="362"/>
                  </a:lnTo>
                  <a:lnTo>
                    <a:pt x="568" y="366"/>
                  </a:lnTo>
                  <a:lnTo>
                    <a:pt x="564" y="370"/>
                  </a:lnTo>
                  <a:lnTo>
                    <a:pt x="560" y="376"/>
                  </a:lnTo>
                  <a:lnTo>
                    <a:pt x="552" y="382"/>
                  </a:lnTo>
                  <a:lnTo>
                    <a:pt x="550" y="378"/>
                  </a:lnTo>
                  <a:lnTo>
                    <a:pt x="552" y="372"/>
                  </a:lnTo>
                  <a:lnTo>
                    <a:pt x="560" y="364"/>
                  </a:lnTo>
                  <a:lnTo>
                    <a:pt x="566" y="352"/>
                  </a:lnTo>
                  <a:lnTo>
                    <a:pt x="564" y="350"/>
                  </a:lnTo>
                  <a:lnTo>
                    <a:pt x="558" y="356"/>
                  </a:lnTo>
                  <a:lnTo>
                    <a:pt x="554" y="364"/>
                  </a:lnTo>
                  <a:lnTo>
                    <a:pt x="548" y="368"/>
                  </a:lnTo>
                  <a:lnTo>
                    <a:pt x="528" y="380"/>
                  </a:lnTo>
                  <a:lnTo>
                    <a:pt x="504" y="392"/>
                  </a:lnTo>
                  <a:lnTo>
                    <a:pt x="482" y="402"/>
                  </a:lnTo>
                  <a:lnTo>
                    <a:pt x="474" y="408"/>
                  </a:lnTo>
                  <a:lnTo>
                    <a:pt x="466" y="418"/>
                  </a:lnTo>
                  <a:lnTo>
                    <a:pt x="462" y="414"/>
                  </a:lnTo>
                  <a:lnTo>
                    <a:pt x="460" y="406"/>
                  </a:lnTo>
                  <a:lnTo>
                    <a:pt x="464" y="398"/>
                  </a:lnTo>
                  <a:lnTo>
                    <a:pt x="470" y="392"/>
                  </a:lnTo>
                  <a:lnTo>
                    <a:pt x="462" y="384"/>
                  </a:lnTo>
                  <a:lnTo>
                    <a:pt x="474" y="372"/>
                  </a:lnTo>
                  <a:lnTo>
                    <a:pt x="474" y="368"/>
                  </a:lnTo>
                  <a:lnTo>
                    <a:pt x="470" y="360"/>
                  </a:lnTo>
                  <a:lnTo>
                    <a:pt x="460" y="288"/>
                  </a:lnTo>
                  <a:lnTo>
                    <a:pt x="458" y="284"/>
                  </a:lnTo>
                  <a:lnTo>
                    <a:pt x="458" y="216"/>
                  </a:lnTo>
                  <a:lnTo>
                    <a:pt x="450" y="200"/>
                  </a:lnTo>
                  <a:lnTo>
                    <a:pt x="444" y="184"/>
                  </a:lnTo>
                  <a:lnTo>
                    <a:pt x="444" y="170"/>
                  </a:lnTo>
                  <a:lnTo>
                    <a:pt x="440" y="146"/>
                  </a:lnTo>
                  <a:lnTo>
                    <a:pt x="432" y="132"/>
                  </a:lnTo>
                  <a:lnTo>
                    <a:pt x="428" y="134"/>
                  </a:lnTo>
                  <a:lnTo>
                    <a:pt x="428" y="136"/>
                  </a:lnTo>
                  <a:lnTo>
                    <a:pt x="426" y="138"/>
                  </a:lnTo>
                  <a:lnTo>
                    <a:pt x="424" y="132"/>
                  </a:lnTo>
                  <a:lnTo>
                    <a:pt x="426" y="120"/>
                  </a:lnTo>
                  <a:lnTo>
                    <a:pt x="414" y="92"/>
                  </a:lnTo>
                  <a:lnTo>
                    <a:pt x="412" y="82"/>
                  </a:lnTo>
                  <a:lnTo>
                    <a:pt x="418" y="70"/>
                  </a:lnTo>
                  <a:lnTo>
                    <a:pt x="414" y="50"/>
                  </a:lnTo>
                  <a:lnTo>
                    <a:pt x="402" y="22"/>
                  </a:lnTo>
                  <a:lnTo>
                    <a:pt x="402" y="18"/>
                  </a:lnTo>
                  <a:lnTo>
                    <a:pt x="398" y="14"/>
                  </a:lnTo>
                  <a:lnTo>
                    <a:pt x="400" y="10"/>
                  </a:lnTo>
                  <a:lnTo>
                    <a:pt x="394" y="0"/>
                  </a:lnTo>
                  <a:lnTo>
                    <a:pt x="300" y="24"/>
                  </a:lnTo>
                  <a:lnTo>
                    <a:pt x="300" y="20"/>
                  </a:lnTo>
                  <a:lnTo>
                    <a:pt x="296" y="20"/>
                  </a:lnTo>
                  <a:lnTo>
                    <a:pt x="288" y="26"/>
                  </a:lnTo>
                  <a:lnTo>
                    <a:pt x="266" y="48"/>
                  </a:lnTo>
                  <a:lnTo>
                    <a:pt x="244" y="80"/>
                  </a:lnTo>
                  <a:lnTo>
                    <a:pt x="240" y="86"/>
                  </a:lnTo>
                  <a:lnTo>
                    <a:pt x="242" y="90"/>
                  </a:lnTo>
                  <a:lnTo>
                    <a:pt x="238" y="102"/>
                  </a:lnTo>
                  <a:lnTo>
                    <a:pt x="234" y="108"/>
                  </a:lnTo>
                  <a:lnTo>
                    <a:pt x="210" y="130"/>
                  </a:lnTo>
                  <a:lnTo>
                    <a:pt x="208" y="134"/>
                  </a:lnTo>
                  <a:lnTo>
                    <a:pt x="212" y="144"/>
                  </a:lnTo>
                  <a:lnTo>
                    <a:pt x="214" y="146"/>
                  </a:lnTo>
                  <a:lnTo>
                    <a:pt x="220" y="144"/>
                  </a:lnTo>
                  <a:lnTo>
                    <a:pt x="224" y="148"/>
                  </a:lnTo>
                  <a:lnTo>
                    <a:pt x="226" y="154"/>
                  </a:lnTo>
                  <a:lnTo>
                    <a:pt x="220" y="158"/>
                  </a:lnTo>
                  <a:lnTo>
                    <a:pt x="222" y="166"/>
                  </a:lnTo>
                  <a:lnTo>
                    <a:pt x="228" y="174"/>
                  </a:lnTo>
                  <a:lnTo>
                    <a:pt x="228" y="188"/>
                  </a:lnTo>
                  <a:lnTo>
                    <a:pt x="212" y="194"/>
                  </a:lnTo>
                  <a:lnTo>
                    <a:pt x="190" y="218"/>
                  </a:lnTo>
                  <a:lnTo>
                    <a:pt x="174" y="224"/>
                  </a:lnTo>
                  <a:lnTo>
                    <a:pt x="136" y="234"/>
                  </a:lnTo>
                  <a:lnTo>
                    <a:pt x="124" y="230"/>
                  </a:lnTo>
                  <a:lnTo>
                    <a:pt x="114" y="228"/>
                  </a:lnTo>
                  <a:lnTo>
                    <a:pt x="94" y="230"/>
                  </a:lnTo>
                  <a:lnTo>
                    <a:pt x="72" y="234"/>
                  </a:lnTo>
                  <a:lnTo>
                    <a:pt x="52" y="242"/>
                  </a:lnTo>
                  <a:lnTo>
                    <a:pt x="40" y="248"/>
                  </a:lnTo>
                  <a:lnTo>
                    <a:pt x="38" y="262"/>
                  </a:lnTo>
                  <a:lnTo>
                    <a:pt x="38" y="270"/>
                  </a:lnTo>
                  <a:lnTo>
                    <a:pt x="54" y="288"/>
                  </a:lnTo>
                  <a:lnTo>
                    <a:pt x="56" y="296"/>
                  </a:lnTo>
                  <a:lnTo>
                    <a:pt x="54" y="302"/>
                  </a:lnTo>
                  <a:lnTo>
                    <a:pt x="48" y="306"/>
                  </a:lnTo>
                  <a:lnTo>
                    <a:pt x="42" y="320"/>
                  </a:lnTo>
                  <a:lnTo>
                    <a:pt x="12" y="350"/>
                  </a:lnTo>
                  <a:lnTo>
                    <a:pt x="0" y="360"/>
                  </a:lnTo>
                  <a:lnTo>
                    <a:pt x="6" y="386"/>
                  </a:lnTo>
                  <a:lnTo>
                    <a:pt x="324" y="322"/>
                  </a:lnTo>
                  <a:lnTo>
                    <a:pt x="330" y="326"/>
                  </a:lnTo>
                  <a:lnTo>
                    <a:pt x="332" y="330"/>
                  </a:lnTo>
                  <a:lnTo>
                    <a:pt x="334" y="334"/>
                  </a:lnTo>
                  <a:lnTo>
                    <a:pt x="338" y="332"/>
                  </a:lnTo>
                  <a:lnTo>
                    <a:pt x="340" y="336"/>
                  </a:lnTo>
                  <a:lnTo>
                    <a:pt x="346" y="336"/>
                  </a:lnTo>
                  <a:lnTo>
                    <a:pt x="356" y="356"/>
                  </a:lnTo>
                  <a:lnTo>
                    <a:pt x="356" y="362"/>
                  </a:lnTo>
                  <a:lnTo>
                    <a:pt x="360" y="366"/>
                  </a:lnTo>
                  <a:lnTo>
                    <a:pt x="360" y="368"/>
                  </a:lnTo>
                  <a:lnTo>
                    <a:pt x="380" y="370"/>
                  </a:lnTo>
                  <a:lnTo>
                    <a:pt x="386" y="37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7" name="Freeform 58"/>
            <p:cNvSpPr>
              <a:spLocks/>
            </p:cNvSpPr>
            <p:nvPr/>
          </p:nvSpPr>
          <p:spPr bwMode="grayWhite">
            <a:xfrm>
              <a:off x="4069" y="1666"/>
              <a:ext cx="427" cy="278"/>
            </a:xfrm>
            <a:custGeom>
              <a:avLst/>
              <a:gdLst>
                <a:gd name="T0" fmla="*/ 6 w 460"/>
                <a:gd name="T1" fmla="*/ 7 h 298"/>
                <a:gd name="T2" fmla="*/ 6 w 460"/>
                <a:gd name="T3" fmla="*/ 7 h 298"/>
                <a:gd name="T4" fmla="*/ 6 w 460"/>
                <a:gd name="T5" fmla="*/ 7 h 298"/>
                <a:gd name="T6" fmla="*/ 6 w 460"/>
                <a:gd name="T7" fmla="*/ 7 h 298"/>
                <a:gd name="T8" fmla="*/ 6 w 460"/>
                <a:gd name="T9" fmla="*/ 7 h 298"/>
                <a:gd name="T10" fmla="*/ 6 w 460"/>
                <a:gd name="T11" fmla="*/ 7 h 298"/>
                <a:gd name="T12" fmla="*/ 6 w 460"/>
                <a:gd name="T13" fmla="*/ 7 h 298"/>
                <a:gd name="T14" fmla="*/ 6 w 460"/>
                <a:gd name="T15" fmla="*/ 7 h 298"/>
                <a:gd name="T16" fmla="*/ 6 w 460"/>
                <a:gd name="T17" fmla="*/ 7 h 298"/>
                <a:gd name="T18" fmla="*/ 6 w 460"/>
                <a:gd name="T19" fmla="*/ 7 h 298"/>
                <a:gd name="T20" fmla="*/ 6 w 460"/>
                <a:gd name="T21" fmla="*/ 7 h 298"/>
                <a:gd name="T22" fmla="*/ 6 w 460"/>
                <a:gd name="T23" fmla="*/ 7 h 298"/>
                <a:gd name="T24" fmla="*/ 6 w 460"/>
                <a:gd name="T25" fmla="*/ 7 h 298"/>
                <a:gd name="T26" fmla="*/ 6 w 460"/>
                <a:gd name="T27" fmla="*/ 7 h 298"/>
                <a:gd name="T28" fmla="*/ 6 w 460"/>
                <a:gd name="T29" fmla="*/ 7 h 298"/>
                <a:gd name="T30" fmla="*/ 6 w 460"/>
                <a:gd name="T31" fmla="*/ 7 h 298"/>
                <a:gd name="T32" fmla="*/ 6 w 460"/>
                <a:gd name="T33" fmla="*/ 7 h 298"/>
                <a:gd name="T34" fmla="*/ 6 w 460"/>
                <a:gd name="T35" fmla="*/ 7 h 298"/>
                <a:gd name="T36" fmla="*/ 6 w 460"/>
                <a:gd name="T37" fmla="*/ 7 h 298"/>
                <a:gd name="T38" fmla="*/ 6 w 460"/>
                <a:gd name="T39" fmla="*/ 7 h 298"/>
                <a:gd name="T40" fmla="*/ 6 w 460"/>
                <a:gd name="T41" fmla="*/ 7 h 298"/>
                <a:gd name="T42" fmla="*/ 6 w 460"/>
                <a:gd name="T43" fmla="*/ 7 h 298"/>
                <a:gd name="T44" fmla="*/ 6 w 460"/>
                <a:gd name="T45" fmla="*/ 7 h 298"/>
                <a:gd name="T46" fmla="*/ 6 w 460"/>
                <a:gd name="T47" fmla="*/ 7 h 298"/>
                <a:gd name="T48" fmla="*/ 6 w 460"/>
                <a:gd name="T49" fmla="*/ 7 h 298"/>
                <a:gd name="T50" fmla="*/ 6 w 460"/>
                <a:gd name="T51" fmla="*/ 7 h 298"/>
                <a:gd name="T52" fmla="*/ 6 w 460"/>
                <a:gd name="T53" fmla="*/ 7 h 298"/>
                <a:gd name="T54" fmla="*/ 6 w 460"/>
                <a:gd name="T55" fmla="*/ 7 h 298"/>
                <a:gd name="T56" fmla="*/ 6 w 460"/>
                <a:gd name="T57" fmla="*/ 7 h 298"/>
                <a:gd name="T58" fmla="*/ 6 w 460"/>
                <a:gd name="T59" fmla="*/ 7 h 298"/>
                <a:gd name="T60" fmla="*/ 6 w 460"/>
                <a:gd name="T61" fmla="*/ 7 h 298"/>
                <a:gd name="T62" fmla="*/ 6 w 460"/>
                <a:gd name="T63" fmla="*/ 7 h 298"/>
                <a:gd name="T64" fmla="*/ 6 w 460"/>
                <a:gd name="T65" fmla="*/ 7 h 298"/>
                <a:gd name="T66" fmla="*/ 6 w 460"/>
                <a:gd name="T67" fmla="*/ 7 h 298"/>
                <a:gd name="T68" fmla="*/ 6 w 460"/>
                <a:gd name="T69" fmla="*/ 7 h 298"/>
                <a:gd name="T70" fmla="*/ 6 w 460"/>
                <a:gd name="T71" fmla="*/ 7 h 298"/>
                <a:gd name="T72" fmla="*/ 6 w 460"/>
                <a:gd name="T73" fmla="*/ 7 h 298"/>
                <a:gd name="T74" fmla="*/ 6 w 460"/>
                <a:gd name="T75" fmla="*/ 7 h 298"/>
                <a:gd name="T76" fmla="*/ 6 w 460"/>
                <a:gd name="T77" fmla="*/ 7 h 298"/>
                <a:gd name="T78" fmla="*/ 6 w 460"/>
                <a:gd name="T79" fmla="*/ 7 h 298"/>
                <a:gd name="T80" fmla="*/ 6 w 460"/>
                <a:gd name="T81" fmla="*/ 7 h 298"/>
                <a:gd name="T82" fmla="*/ 6 w 460"/>
                <a:gd name="T83" fmla="*/ 7 h 298"/>
                <a:gd name="T84" fmla="*/ 6 w 460"/>
                <a:gd name="T85" fmla="*/ 7 h 298"/>
                <a:gd name="T86" fmla="*/ 6 w 460"/>
                <a:gd name="T87" fmla="*/ 4 h 298"/>
                <a:gd name="T88" fmla="*/ 6 w 460"/>
                <a:gd name="T89" fmla="*/ 0 h 298"/>
                <a:gd name="T90" fmla="*/ 6 w 460"/>
                <a:gd name="T91" fmla="*/ 7 h 298"/>
                <a:gd name="T92" fmla="*/ 6 w 460"/>
                <a:gd name="T93" fmla="*/ 7 h 298"/>
                <a:gd name="T94" fmla="*/ 6 w 460"/>
                <a:gd name="T95" fmla="*/ 7 h 298"/>
                <a:gd name="T96" fmla="*/ 6 w 460"/>
                <a:gd name="T97" fmla="*/ 7 h 298"/>
                <a:gd name="T98" fmla="*/ 6 w 460"/>
                <a:gd name="T99" fmla="*/ 7 h 298"/>
                <a:gd name="T100" fmla="*/ 6 w 460"/>
                <a:gd name="T101" fmla="*/ 7 h 298"/>
                <a:gd name="T102" fmla="*/ 6 w 460"/>
                <a:gd name="T103" fmla="*/ 7 h 298"/>
                <a:gd name="T104" fmla="*/ 4 w 460"/>
                <a:gd name="T105" fmla="*/ 7 h 298"/>
                <a:gd name="T106" fmla="*/ 0 w 460"/>
                <a:gd name="T107" fmla="*/ 7 h 298"/>
                <a:gd name="T108" fmla="*/ 6 w 460"/>
                <a:gd name="T109" fmla="*/ 7 h 298"/>
                <a:gd name="T110" fmla="*/ 6 w 460"/>
                <a:gd name="T111" fmla="*/ 7 h 298"/>
                <a:gd name="T112" fmla="*/ 6 w 460"/>
                <a:gd name="T113" fmla="*/ 7 h 2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60"/>
                <a:gd name="T172" fmla="*/ 0 h 298"/>
                <a:gd name="T173" fmla="*/ 460 w 460"/>
                <a:gd name="T174" fmla="*/ 298 h 29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60" h="298">
                  <a:moveTo>
                    <a:pt x="114" y="282"/>
                  </a:moveTo>
                  <a:lnTo>
                    <a:pt x="322" y="242"/>
                  </a:lnTo>
                  <a:lnTo>
                    <a:pt x="388" y="230"/>
                  </a:lnTo>
                  <a:lnTo>
                    <a:pt x="390" y="228"/>
                  </a:lnTo>
                  <a:lnTo>
                    <a:pt x="392" y="228"/>
                  </a:lnTo>
                  <a:lnTo>
                    <a:pt x="392" y="222"/>
                  </a:lnTo>
                  <a:lnTo>
                    <a:pt x="400" y="214"/>
                  </a:lnTo>
                  <a:lnTo>
                    <a:pt x="408" y="214"/>
                  </a:lnTo>
                  <a:lnTo>
                    <a:pt x="414" y="216"/>
                  </a:lnTo>
                  <a:lnTo>
                    <a:pt x="434" y="202"/>
                  </a:lnTo>
                  <a:lnTo>
                    <a:pt x="436" y="192"/>
                  </a:lnTo>
                  <a:lnTo>
                    <a:pt x="448" y="180"/>
                  </a:lnTo>
                  <a:lnTo>
                    <a:pt x="460" y="172"/>
                  </a:lnTo>
                  <a:lnTo>
                    <a:pt x="460" y="170"/>
                  </a:lnTo>
                  <a:lnTo>
                    <a:pt x="450" y="162"/>
                  </a:lnTo>
                  <a:lnTo>
                    <a:pt x="446" y="158"/>
                  </a:lnTo>
                  <a:lnTo>
                    <a:pt x="440" y="154"/>
                  </a:lnTo>
                  <a:lnTo>
                    <a:pt x="438" y="152"/>
                  </a:lnTo>
                  <a:lnTo>
                    <a:pt x="428" y="150"/>
                  </a:lnTo>
                  <a:lnTo>
                    <a:pt x="426" y="138"/>
                  </a:lnTo>
                  <a:lnTo>
                    <a:pt x="416" y="136"/>
                  </a:lnTo>
                  <a:lnTo>
                    <a:pt x="414" y="134"/>
                  </a:lnTo>
                  <a:lnTo>
                    <a:pt x="414" y="116"/>
                  </a:lnTo>
                  <a:lnTo>
                    <a:pt x="418" y="114"/>
                  </a:lnTo>
                  <a:lnTo>
                    <a:pt x="418" y="104"/>
                  </a:lnTo>
                  <a:lnTo>
                    <a:pt x="412" y="98"/>
                  </a:lnTo>
                  <a:lnTo>
                    <a:pt x="412" y="94"/>
                  </a:lnTo>
                  <a:lnTo>
                    <a:pt x="414" y="92"/>
                  </a:lnTo>
                  <a:lnTo>
                    <a:pt x="422" y="82"/>
                  </a:lnTo>
                  <a:lnTo>
                    <a:pt x="426" y="68"/>
                  </a:lnTo>
                  <a:lnTo>
                    <a:pt x="426" y="64"/>
                  </a:lnTo>
                  <a:lnTo>
                    <a:pt x="430" y="56"/>
                  </a:lnTo>
                  <a:lnTo>
                    <a:pt x="434" y="52"/>
                  </a:lnTo>
                  <a:lnTo>
                    <a:pt x="428" y="48"/>
                  </a:lnTo>
                  <a:lnTo>
                    <a:pt x="408" y="46"/>
                  </a:lnTo>
                  <a:lnTo>
                    <a:pt x="408" y="44"/>
                  </a:lnTo>
                  <a:lnTo>
                    <a:pt x="404" y="40"/>
                  </a:lnTo>
                  <a:lnTo>
                    <a:pt x="404" y="34"/>
                  </a:lnTo>
                  <a:lnTo>
                    <a:pt x="394" y="14"/>
                  </a:lnTo>
                  <a:lnTo>
                    <a:pt x="388" y="14"/>
                  </a:lnTo>
                  <a:lnTo>
                    <a:pt x="386" y="10"/>
                  </a:lnTo>
                  <a:lnTo>
                    <a:pt x="382" y="12"/>
                  </a:lnTo>
                  <a:lnTo>
                    <a:pt x="380" y="8"/>
                  </a:lnTo>
                  <a:lnTo>
                    <a:pt x="378" y="4"/>
                  </a:lnTo>
                  <a:lnTo>
                    <a:pt x="372" y="0"/>
                  </a:lnTo>
                  <a:lnTo>
                    <a:pt x="54" y="64"/>
                  </a:lnTo>
                  <a:lnTo>
                    <a:pt x="48" y="38"/>
                  </a:lnTo>
                  <a:lnTo>
                    <a:pt x="32" y="54"/>
                  </a:lnTo>
                  <a:lnTo>
                    <a:pt x="28" y="56"/>
                  </a:lnTo>
                  <a:lnTo>
                    <a:pt x="26" y="52"/>
                  </a:lnTo>
                  <a:lnTo>
                    <a:pt x="24" y="52"/>
                  </a:lnTo>
                  <a:lnTo>
                    <a:pt x="20" y="62"/>
                  </a:lnTo>
                  <a:lnTo>
                    <a:pt x="4" y="74"/>
                  </a:lnTo>
                  <a:lnTo>
                    <a:pt x="0" y="78"/>
                  </a:lnTo>
                  <a:lnTo>
                    <a:pt x="22" y="210"/>
                  </a:lnTo>
                  <a:lnTo>
                    <a:pt x="38" y="298"/>
                  </a:lnTo>
                  <a:lnTo>
                    <a:pt x="114" y="28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8" name="Freeform 59"/>
            <p:cNvSpPr>
              <a:spLocks/>
            </p:cNvSpPr>
            <p:nvPr/>
          </p:nvSpPr>
          <p:spPr bwMode="grayWhite">
            <a:xfrm>
              <a:off x="3871" y="2173"/>
              <a:ext cx="645" cy="278"/>
            </a:xfrm>
            <a:custGeom>
              <a:avLst/>
              <a:gdLst>
                <a:gd name="T0" fmla="*/ 7 w 694"/>
                <a:gd name="T1" fmla="*/ 6 h 300"/>
                <a:gd name="T2" fmla="*/ 7 w 694"/>
                <a:gd name="T3" fmla="*/ 6 h 300"/>
                <a:gd name="T4" fmla="*/ 7 w 694"/>
                <a:gd name="T5" fmla="*/ 6 h 300"/>
                <a:gd name="T6" fmla="*/ 7 w 694"/>
                <a:gd name="T7" fmla="*/ 6 h 300"/>
                <a:gd name="T8" fmla="*/ 7 w 694"/>
                <a:gd name="T9" fmla="*/ 6 h 300"/>
                <a:gd name="T10" fmla="*/ 7 w 694"/>
                <a:gd name="T11" fmla="*/ 6 h 300"/>
                <a:gd name="T12" fmla="*/ 7 w 694"/>
                <a:gd name="T13" fmla="*/ 6 h 300"/>
                <a:gd name="T14" fmla="*/ 7 w 694"/>
                <a:gd name="T15" fmla="*/ 6 h 300"/>
                <a:gd name="T16" fmla="*/ 7 w 694"/>
                <a:gd name="T17" fmla="*/ 6 h 300"/>
                <a:gd name="T18" fmla="*/ 7 w 694"/>
                <a:gd name="T19" fmla="*/ 6 h 300"/>
                <a:gd name="T20" fmla="*/ 7 w 694"/>
                <a:gd name="T21" fmla="*/ 6 h 300"/>
                <a:gd name="T22" fmla="*/ 7 w 694"/>
                <a:gd name="T23" fmla="*/ 6 h 300"/>
                <a:gd name="T24" fmla="*/ 7 w 694"/>
                <a:gd name="T25" fmla="*/ 6 h 300"/>
                <a:gd name="T26" fmla="*/ 7 w 694"/>
                <a:gd name="T27" fmla="*/ 4 h 300"/>
                <a:gd name="T28" fmla="*/ 7 w 694"/>
                <a:gd name="T29" fmla="*/ 6 h 300"/>
                <a:gd name="T30" fmla="*/ 7 w 694"/>
                <a:gd name="T31" fmla="*/ 6 h 300"/>
                <a:gd name="T32" fmla="*/ 7 w 694"/>
                <a:gd name="T33" fmla="*/ 6 h 300"/>
                <a:gd name="T34" fmla="*/ 7 w 694"/>
                <a:gd name="T35" fmla="*/ 6 h 300"/>
                <a:gd name="T36" fmla="*/ 7 w 694"/>
                <a:gd name="T37" fmla="*/ 6 h 300"/>
                <a:gd name="T38" fmla="*/ 7 w 694"/>
                <a:gd name="T39" fmla="*/ 6 h 300"/>
                <a:gd name="T40" fmla="*/ 7 w 694"/>
                <a:gd name="T41" fmla="*/ 6 h 300"/>
                <a:gd name="T42" fmla="*/ 7 w 694"/>
                <a:gd name="T43" fmla="*/ 6 h 300"/>
                <a:gd name="T44" fmla="*/ 7 w 694"/>
                <a:gd name="T45" fmla="*/ 6 h 300"/>
                <a:gd name="T46" fmla="*/ 7 w 694"/>
                <a:gd name="T47" fmla="*/ 6 h 300"/>
                <a:gd name="T48" fmla="*/ 7 w 694"/>
                <a:gd name="T49" fmla="*/ 6 h 300"/>
                <a:gd name="T50" fmla="*/ 7 w 694"/>
                <a:gd name="T51" fmla="*/ 6 h 300"/>
                <a:gd name="T52" fmla="*/ 7 w 694"/>
                <a:gd name="T53" fmla="*/ 6 h 300"/>
                <a:gd name="T54" fmla="*/ 7 w 694"/>
                <a:gd name="T55" fmla="*/ 6 h 300"/>
                <a:gd name="T56" fmla="*/ 7 w 694"/>
                <a:gd name="T57" fmla="*/ 6 h 300"/>
                <a:gd name="T58" fmla="*/ 7 w 694"/>
                <a:gd name="T59" fmla="*/ 6 h 300"/>
                <a:gd name="T60" fmla="*/ 7 w 694"/>
                <a:gd name="T61" fmla="*/ 6 h 300"/>
                <a:gd name="T62" fmla="*/ 7 w 694"/>
                <a:gd name="T63" fmla="*/ 6 h 300"/>
                <a:gd name="T64" fmla="*/ 7 w 694"/>
                <a:gd name="T65" fmla="*/ 6 h 300"/>
                <a:gd name="T66" fmla="*/ 7 w 694"/>
                <a:gd name="T67" fmla="*/ 6 h 300"/>
                <a:gd name="T68" fmla="*/ 7 w 694"/>
                <a:gd name="T69" fmla="*/ 6 h 300"/>
                <a:gd name="T70" fmla="*/ 7 w 694"/>
                <a:gd name="T71" fmla="*/ 6 h 300"/>
                <a:gd name="T72" fmla="*/ 7 w 694"/>
                <a:gd name="T73" fmla="*/ 6 h 300"/>
                <a:gd name="T74" fmla="*/ 7 w 694"/>
                <a:gd name="T75" fmla="*/ 6 h 300"/>
                <a:gd name="T76" fmla="*/ 7 w 694"/>
                <a:gd name="T77" fmla="*/ 6 h 300"/>
                <a:gd name="T78" fmla="*/ 7 w 694"/>
                <a:gd name="T79" fmla="*/ 6 h 300"/>
                <a:gd name="T80" fmla="*/ 7 w 694"/>
                <a:gd name="T81" fmla="*/ 6 h 300"/>
                <a:gd name="T82" fmla="*/ 7 w 694"/>
                <a:gd name="T83" fmla="*/ 6 h 300"/>
                <a:gd name="T84" fmla="*/ 7 w 694"/>
                <a:gd name="T85" fmla="*/ 6 h 300"/>
                <a:gd name="T86" fmla="*/ 7 w 694"/>
                <a:gd name="T87" fmla="*/ 6 h 300"/>
                <a:gd name="T88" fmla="*/ 7 w 694"/>
                <a:gd name="T89" fmla="*/ 6 h 300"/>
                <a:gd name="T90" fmla="*/ 7 w 694"/>
                <a:gd name="T91" fmla="*/ 6 h 300"/>
                <a:gd name="T92" fmla="*/ 7 w 694"/>
                <a:gd name="T93" fmla="*/ 6 h 300"/>
                <a:gd name="T94" fmla="*/ 7 w 694"/>
                <a:gd name="T95" fmla="*/ 6 h 300"/>
                <a:gd name="T96" fmla="*/ 7 w 694"/>
                <a:gd name="T97" fmla="*/ 6 h 300"/>
                <a:gd name="T98" fmla="*/ 0 w 694"/>
                <a:gd name="T99" fmla="*/ 6 h 3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4"/>
                <a:gd name="T151" fmla="*/ 0 h 300"/>
                <a:gd name="T152" fmla="*/ 694 w 694"/>
                <a:gd name="T153" fmla="*/ 300 h 3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4" h="300">
                  <a:moveTo>
                    <a:pt x="0" y="266"/>
                  </a:moveTo>
                  <a:lnTo>
                    <a:pt x="2" y="242"/>
                  </a:lnTo>
                  <a:lnTo>
                    <a:pt x="10" y="242"/>
                  </a:lnTo>
                  <a:lnTo>
                    <a:pt x="14" y="242"/>
                  </a:lnTo>
                  <a:lnTo>
                    <a:pt x="20" y="236"/>
                  </a:lnTo>
                  <a:lnTo>
                    <a:pt x="20" y="230"/>
                  </a:lnTo>
                  <a:lnTo>
                    <a:pt x="20" y="224"/>
                  </a:lnTo>
                  <a:lnTo>
                    <a:pt x="22" y="218"/>
                  </a:lnTo>
                  <a:lnTo>
                    <a:pt x="28" y="212"/>
                  </a:lnTo>
                  <a:lnTo>
                    <a:pt x="44" y="204"/>
                  </a:lnTo>
                  <a:lnTo>
                    <a:pt x="64" y="200"/>
                  </a:lnTo>
                  <a:lnTo>
                    <a:pt x="82" y="184"/>
                  </a:lnTo>
                  <a:lnTo>
                    <a:pt x="88" y="180"/>
                  </a:lnTo>
                  <a:lnTo>
                    <a:pt x="100" y="170"/>
                  </a:lnTo>
                  <a:lnTo>
                    <a:pt x="102" y="160"/>
                  </a:lnTo>
                  <a:lnTo>
                    <a:pt x="106" y="160"/>
                  </a:lnTo>
                  <a:lnTo>
                    <a:pt x="110" y="160"/>
                  </a:lnTo>
                  <a:lnTo>
                    <a:pt x="114" y="156"/>
                  </a:lnTo>
                  <a:lnTo>
                    <a:pt x="114" y="154"/>
                  </a:lnTo>
                  <a:lnTo>
                    <a:pt x="120" y="148"/>
                  </a:lnTo>
                  <a:lnTo>
                    <a:pt x="124" y="148"/>
                  </a:lnTo>
                  <a:lnTo>
                    <a:pt x="128" y="152"/>
                  </a:lnTo>
                  <a:lnTo>
                    <a:pt x="134" y="148"/>
                  </a:lnTo>
                  <a:lnTo>
                    <a:pt x="136" y="144"/>
                  </a:lnTo>
                  <a:lnTo>
                    <a:pt x="144" y="136"/>
                  </a:lnTo>
                  <a:lnTo>
                    <a:pt x="152" y="134"/>
                  </a:lnTo>
                  <a:lnTo>
                    <a:pt x="164" y="134"/>
                  </a:lnTo>
                  <a:lnTo>
                    <a:pt x="178" y="112"/>
                  </a:lnTo>
                  <a:lnTo>
                    <a:pt x="188" y="104"/>
                  </a:lnTo>
                  <a:lnTo>
                    <a:pt x="190" y="98"/>
                  </a:lnTo>
                  <a:lnTo>
                    <a:pt x="192" y="92"/>
                  </a:lnTo>
                  <a:lnTo>
                    <a:pt x="190" y="84"/>
                  </a:lnTo>
                  <a:lnTo>
                    <a:pt x="192" y="78"/>
                  </a:lnTo>
                  <a:lnTo>
                    <a:pt x="192" y="76"/>
                  </a:lnTo>
                  <a:lnTo>
                    <a:pt x="214" y="72"/>
                  </a:lnTo>
                  <a:lnTo>
                    <a:pt x="212" y="76"/>
                  </a:lnTo>
                  <a:lnTo>
                    <a:pt x="234" y="74"/>
                  </a:lnTo>
                  <a:lnTo>
                    <a:pt x="242" y="72"/>
                  </a:lnTo>
                  <a:lnTo>
                    <a:pt x="246" y="72"/>
                  </a:lnTo>
                  <a:lnTo>
                    <a:pt x="454" y="38"/>
                  </a:lnTo>
                  <a:lnTo>
                    <a:pt x="652" y="0"/>
                  </a:lnTo>
                  <a:lnTo>
                    <a:pt x="656" y="4"/>
                  </a:lnTo>
                  <a:lnTo>
                    <a:pt x="658" y="8"/>
                  </a:lnTo>
                  <a:lnTo>
                    <a:pt x="664" y="10"/>
                  </a:lnTo>
                  <a:lnTo>
                    <a:pt x="666" y="12"/>
                  </a:lnTo>
                  <a:lnTo>
                    <a:pt x="670" y="16"/>
                  </a:lnTo>
                  <a:lnTo>
                    <a:pt x="672" y="20"/>
                  </a:lnTo>
                  <a:lnTo>
                    <a:pt x="678" y="30"/>
                  </a:lnTo>
                  <a:lnTo>
                    <a:pt x="676" y="32"/>
                  </a:lnTo>
                  <a:lnTo>
                    <a:pt x="674" y="32"/>
                  </a:lnTo>
                  <a:lnTo>
                    <a:pt x="672" y="30"/>
                  </a:lnTo>
                  <a:lnTo>
                    <a:pt x="666" y="32"/>
                  </a:lnTo>
                  <a:lnTo>
                    <a:pt x="662" y="32"/>
                  </a:lnTo>
                  <a:lnTo>
                    <a:pt x="658" y="30"/>
                  </a:lnTo>
                  <a:lnTo>
                    <a:pt x="656" y="30"/>
                  </a:lnTo>
                  <a:lnTo>
                    <a:pt x="658" y="34"/>
                  </a:lnTo>
                  <a:lnTo>
                    <a:pt x="656" y="36"/>
                  </a:lnTo>
                  <a:lnTo>
                    <a:pt x="638" y="46"/>
                  </a:lnTo>
                  <a:lnTo>
                    <a:pt x="634" y="50"/>
                  </a:lnTo>
                  <a:lnTo>
                    <a:pt x="628" y="56"/>
                  </a:lnTo>
                  <a:lnTo>
                    <a:pt x="616" y="58"/>
                  </a:lnTo>
                  <a:lnTo>
                    <a:pt x="612" y="66"/>
                  </a:lnTo>
                  <a:lnTo>
                    <a:pt x="612" y="68"/>
                  </a:lnTo>
                  <a:lnTo>
                    <a:pt x="614" y="70"/>
                  </a:lnTo>
                  <a:lnTo>
                    <a:pt x="620" y="68"/>
                  </a:lnTo>
                  <a:lnTo>
                    <a:pt x="632" y="62"/>
                  </a:lnTo>
                  <a:lnTo>
                    <a:pt x="644" y="58"/>
                  </a:lnTo>
                  <a:lnTo>
                    <a:pt x="652" y="54"/>
                  </a:lnTo>
                  <a:lnTo>
                    <a:pt x="664" y="54"/>
                  </a:lnTo>
                  <a:lnTo>
                    <a:pt x="664" y="56"/>
                  </a:lnTo>
                  <a:lnTo>
                    <a:pt x="664" y="64"/>
                  </a:lnTo>
                  <a:lnTo>
                    <a:pt x="664" y="66"/>
                  </a:lnTo>
                  <a:lnTo>
                    <a:pt x="668" y="70"/>
                  </a:lnTo>
                  <a:lnTo>
                    <a:pt x="672" y="68"/>
                  </a:lnTo>
                  <a:lnTo>
                    <a:pt x="674" y="64"/>
                  </a:lnTo>
                  <a:lnTo>
                    <a:pt x="682" y="54"/>
                  </a:lnTo>
                  <a:lnTo>
                    <a:pt x="686" y="54"/>
                  </a:lnTo>
                  <a:lnTo>
                    <a:pt x="692" y="64"/>
                  </a:lnTo>
                  <a:lnTo>
                    <a:pt x="692" y="80"/>
                  </a:lnTo>
                  <a:lnTo>
                    <a:pt x="694" y="84"/>
                  </a:lnTo>
                  <a:lnTo>
                    <a:pt x="694" y="88"/>
                  </a:lnTo>
                  <a:lnTo>
                    <a:pt x="684" y="96"/>
                  </a:lnTo>
                  <a:lnTo>
                    <a:pt x="682" y="102"/>
                  </a:lnTo>
                  <a:lnTo>
                    <a:pt x="680" y="106"/>
                  </a:lnTo>
                  <a:lnTo>
                    <a:pt x="672" y="112"/>
                  </a:lnTo>
                  <a:lnTo>
                    <a:pt x="666" y="114"/>
                  </a:lnTo>
                  <a:lnTo>
                    <a:pt x="660" y="118"/>
                  </a:lnTo>
                  <a:lnTo>
                    <a:pt x="646" y="116"/>
                  </a:lnTo>
                  <a:lnTo>
                    <a:pt x="642" y="116"/>
                  </a:lnTo>
                  <a:lnTo>
                    <a:pt x="640" y="116"/>
                  </a:lnTo>
                  <a:lnTo>
                    <a:pt x="638" y="110"/>
                  </a:lnTo>
                  <a:lnTo>
                    <a:pt x="638" y="108"/>
                  </a:lnTo>
                  <a:lnTo>
                    <a:pt x="636" y="106"/>
                  </a:lnTo>
                  <a:lnTo>
                    <a:pt x="632" y="104"/>
                  </a:lnTo>
                  <a:lnTo>
                    <a:pt x="630" y="106"/>
                  </a:lnTo>
                  <a:lnTo>
                    <a:pt x="632" y="120"/>
                  </a:lnTo>
                  <a:lnTo>
                    <a:pt x="630" y="122"/>
                  </a:lnTo>
                  <a:lnTo>
                    <a:pt x="628" y="120"/>
                  </a:lnTo>
                  <a:lnTo>
                    <a:pt x="632" y="128"/>
                  </a:lnTo>
                  <a:lnTo>
                    <a:pt x="638" y="128"/>
                  </a:lnTo>
                  <a:lnTo>
                    <a:pt x="642" y="134"/>
                  </a:lnTo>
                  <a:lnTo>
                    <a:pt x="638" y="140"/>
                  </a:lnTo>
                  <a:lnTo>
                    <a:pt x="642" y="144"/>
                  </a:lnTo>
                  <a:lnTo>
                    <a:pt x="626" y="162"/>
                  </a:lnTo>
                  <a:lnTo>
                    <a:pt x="622" y="164"/>
                  </a:lnTo>
                  <a:lnTo>
                    <a:pt x="614" y="162"/>
                  </a:lnTo>
                  <a:lnTo>
                    <a:pt x="608" y="162"/>
                  </a:lnTo>
                  <a:lnTo>
                    <a:pt x="606" y="164"/>
                  </a:lnTo>
                  <a:lnTo>
                    <a:pt x="612" y="168"/>
                  </a:lnTo>
                  <a:lnTo>
                    <a:pt x="628" y="166"/>
                  </a:lnTo>
                  <a:lnTo>
                    <a:pt x="638" y="164"/>
                  </a:lnTo>
                  <a:lnTo>
                    <a:pt x="652" y="156"/>
                  </a:lnTo>
                  <a:lnTo>
                    <a:pt x="654" y="152"/>
                  </a:lnTo>
                  <a:lnTo>
                    <a:pt x="658" y="152"/>
                  </a:lnTo>
                  <a:lnTo>
                    <a:pt x="664" y="158"/>
                  </a:lnTo>
                  <a:lnTo>
                    <a:pt x="658" y="170"/>
                  </a:lnTo>
                  <a:lnTo>
                    <a:pt x="646" y="184"/>
                  </a:lnTo>
                  <a:lnTo>
                    <a:pt x="632" y="186"/>
                  </a:lnTo>
                  <a:lnTo>
                    <a:pt x="628" y="188"/>
                  </a:lnTo>
                  <a:lnTo>
                    <a:pt x="612" y="190"/>
                  </a:lnTo>
                  <a:lnTo>
                    <a:pt x="598" y="212"/>
                  </a:lnTo>
                  <a:lnTo>
                    <a:pt x="592" y="214"/>
                  </a:lnTo>
                  <a:lnTo>
                    <a:pt x="592" y="218"/>
                  </a:lnTo>
                  <a:lnTo>
                    <a:pt x="576" y="228"/>
                  </a:lnTo>
                  <a:lnTo>
                    <a:pt x="568" y="240"/>
                  </a:lnTo>
                  <a:lnTo>
                    <a:pt x="560" y="258"/>
                  </a:lnTo>
                  <a:lnTo>
                    <a:pt x="556" y="282"/>
                  </a:lnTo>
                  <a:lnTo>
                    <a:pt x="552" y="288"/>
                  </a:lnTo>
                  <a:lnTo>
                    <a:pt x="542" y="292"/>
                  </a:lnTo>
                  <a:lnTo>
                    <a:pt x="510" y="296"/>
                  </a:lnTo>
                  <a:lnTo>
                    <a:pt x="508" y="300"/>
                  </a:lnTo>
                  <a:lnTo>
                    <a:pt x="400" y="226"/>
                  </a:lnTo>
                  <a:lnTo>
                    <a:pt x="312" y="238"/>
                  </a:lnTo>
                  <a:lnTo>
                    <a:pt x="310" y="226"/>
                  </a:lnTo>
                  <a:lnTo>
                    <a:pt x="292" y="212"/>
                  </a:lnTo>
                  <a:lnTo>
                    <a:pt x="286" y="218"/>
                  </a:lnTo>
                  <a:lnTo>
                    <a:pt x="282" y="214"/>
                  </a:lnTo>
                  <a:lnTo>
                    <a:pt x="284" y="210"/>
                  </a:lnTo>
                  <a:lnTo>
                    <a:pt x="282" y="208"/>
                  </a:lnTo>
                  <a:lnTo>
                    <a:pt x="178" y="220"/>
                  </a:lnTo>
                  <a:lnTo>
                    <a:pt x="174" y="218"/>
                  </a:lnTo>
                  <a:lnTo>
                    <a:pt x="172" y="222"/>
                  </a:lnTo>
                  <a:lnTo>
                    <a:pt x="152" y="232"/>
                  </a:lnTo>
                  <a:lnTo>
                    <a:pt x="152" y="236"/>
                  </a:lnTo>
                  <a:lnTo>
                    <a:pt x="144" y="236"/>
                  </a:lnTo>
                  <a:lnTo>
                    <a:pt x="120" y="248"/>
                  </a:lnTo>
                  <a:lnTo>
                    <a:pt x="0" y="26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9" name="Freeform 60"/>
            <p:cNvSpPr>
              <a:spLocks/>
            </p:cNvSpPr>
            <p:nvPr/>
          </p:nvSpPr>
          <p:spPr bwMode="grayWhite">
            <a:xfrm>
              <a:off x="3978" y="1859"/>
              <a:ext cx="329" cy="325"/>
            </a:xfrm>
            <a:custGeom>
              <a:avLst/>
              <a:gdLst>
                <a:gd name="T0" fmla="*/ 7 w 354"/>
                <a:gd name="T1" fmla="*/ 0 h 350"/>
                <a:gd name="T2" fmla="*/ 7 w 354"/>
                <a:gd name="T3" fmla="*/ 6 h 350"/>
                <a:gd name="T4" fmla="*/ 7 w 354"/>
                <a:gd name="T5" fmla="*/ 6 h 350"/>
                <a:gd name="T6" fmla="*/ 7 w 354"/>
                <a:gd name="T7" fmla="*/ 6 h 350"/>
                <a:gd name="T8" fmla="*/ 7 w 354"/>
                <a:gd name="T9" fmla="*/ 6 h 350"/>
                <a:gd name="T10" fmla="*/ 7 w 354"/>
                <a:gd name="T11" fmla="*/ 6 h 350"/>
                <a:gd name="T12" fmla="*/ 7 w 354"/>
                <a:gd name="T13" fmla="*/ 6 h 350"/>
                <a:gd name="T14" fmla="*/ 7 w 354"/>
                <a:gd name="T15" fmla="*/ 6 h 350"/>
                <a:gd name="T16" fmla="*/ 7 w 354"/>
                <a:gd name="T17" fmla="*/ 6 h 350"/>
                <a:gd name="T18" fmla="*/ 7 w 354"/>
                <a:gd name="T19" fmla="*/ 6 h 350"/>
                <a:gd name="T20" fmla="*/ 7 w 354"/>
                <a:gd name="T21" fmla="*/ 6 h 350"/>
                <a:gd name="T22" fmla="*/ 7 w 354"/>
                <a:gd name="T23" fmla="*/ 6 h 350"/>
                <a:gd name="T24" fmla="*/ 7 w 354"/>
                <a:gd name="T25" fmla="*/ 6 h 350"/>
                <a:gd name="T26" fmla="*/ 7 w 354"/>
                <a:gd name="T27" fmla="*/ 6 h 350"/>
                <a:gd name="T28" fmla="*/ 7 w 354"/>
                <a:gd name="T29" fmla="*/ 6 h 350"/>
                <a:gd name="T30" fmla="*/ 2 w 354"/>
                <a:gd name="T31" fmla="*/ 6 h 350"/>
                <a:gd name="T32" fmla="*/ 2 w 354"/>
                <a:gd name="T33" fmla="*/ 6 h 350"/>
                <a:gd name="T34" fmla="*/ 7 w 354"/>
                <a:gd name="T35" fmla="*/ 6 h 350"/>
                <a:gd name="T36" fmla="*/ 7 w 354"/>
                <a:gd name="T37" fmla="*/ 6 h 350"/>
                <a:gd name="T38" fmla="*/ 7 w 354"/>
                <a:gd name="T39" fmla="*/ 6 h 350"/>
                <a:gd name="T40" fmla="*/ 7 w 354"/>
                <a:gd name="T41" fmla="*/ 6 h 350"/>
                <a:gd name="T42" fmla="*/ 7 w 354"/>
                <a:gd name="T43" fmla="*/ 6 h 350"/>
                <a:gd name="T44" fmla="*/ 7 w 354"/>
                <a:gd name="T45" fmla="*/ 6 h 350"/>
                <a:gd name="T46" fmla="*/ 7 w 354"/>
                <a:gd name="T47" fmla="*/ 6 h 350"/>
                <a:gd name="T48" fmla="*/ 7 w 354"/>
                <a:gd name="T49" fmla="*/ 6 h 350"/>
                <a:gd name="T50" fmla="*/ 7 w 354"/>
                <a:gd name="T51" fmla="*/ 6 h 350"/>
                <a:gd name="T52" fmla="*/ 7 w 354"/>
                <a:gd name="T53" fmla="*/ 6 h 350"/>
                <a:gd name="T54" fmla="*/ 7 w 354"/>
                <a:gd name="T55" fmla="*/ 6 h 350"/>
                <a:gd name="T56" fmla="*/ 7 w 354"/>
                <a:gd name="T57" fmla="*/ 6 h 350"/>
                <a:gd name="T58" fmla="*/ 7 w 354"/>
                <a:gd name="T59" fmla="*/ 6 h 350"/>
                <a:gd name="T60" fmla="*/ 7 w 354"/>
                <a:gd name="T61" fmla="*/ 6 h 350"/>
                <a:gd name="T62" fmla="*/ 7 w 354"/>
                <a:gd name="T63" fmla="*/ 6 h 350"/>
                <a:gd name="T64" fmla="*/ 7 w 354"/>
                <a:gd name="T65" fmla="*/ 6 h 350"/>
                <a:gd name="T66" fmla="*/ 7 w 354"/>
                <a:gd name="T67" fmla="*/ 6 h 350"/>
                <a:gd name="T68" fmla="*/ 7 w 354"/>
                <a:gd name="T69" fmla="*/ 6 h 350"/>
                <a:gd name="T70" fmla="*/ 7 w 354"/>
                <a:gd name="T71" fmla="*/ 6 h 350"/>
                <a:gd name="T72" fmla="*/ 7 w 354"/>
                <a:gd name="T73" fmla="*/ 6 h 350"/>
                <a:gd name="T74" fmla="*/ 7 w 354"/>
                <a:gd name="T75" fmla="*/ 6 h 350"/>
                <a:gd name="T76" fmla="*/ 7 w 354"/>
                <a:gd name="T77" fmla="*/ 6 h 350"/>
                <a:gd name="T78" fmla="*/ 7 w 354"/>
                <a:gd name="T79" fmla="*/ 6 h 350"/>
                <a:gd name="T80" fmla="*/ 7 w 354"/>
                <a:gd name="T81" fmla="*/ 6 h 350"/>
                <a:gd name="T82" fmla="*/ 7 w 354"/>
                <a:gd name="T83" fmla="*/ 6 h 350"/>
                <a:gd name="T84" fmla="*/ 7 w 354"/>
                <a:gd name="T85" fmla="*/ 6 h 350"/>
                <a:gd name="T86" fmla="*/ 7 w 354"/>
                <a:gd name="T87" fmla="*/ 6 h 350"/>
                <a:gd name="T88" fmla="*/ 7 w 354"/>
                <a:gd name="T89" fmla="*/ 6 h 350"/>
                <a:gd name="T90" fmla="*/ 7 w 354"/>
                <a:gd name="T91" fmla="*/ 6 h 350"/>
                <a:gd name="T92" fmla="*/ 7 w 354"/>
                <a:gd name="T93" fmla="*/ 6 h 350"/>
                <a:gd name="T94" fmla="*/ 7 w 354"/>
                <a:gd name="T95" fmla="*/ 6 h 350"/>
                <a:gd name="T96" fmla="*/ 7 w 354"/>
                <a:gd name="T97" fmla="*/ 6 h 350"/>
                <a:gd name="T98" fmla="*/ 7 w 354"/>
                <a:gd name="T99" fmla="*/ 6 h 350"/>
                <a:gd name="T100" fmla="*/ 7 w 354"/>
                <a:gd name="T101" fmla="*/ 6 h 350"/>
                <a:gd name="T102" fmla="*/ 7 w 354"/>
                <a:gd name="T103" fmla="*/ 6 h 350"/>
                <a:gd name="T104" fmla="*/ 7 w 354"/>
                <a:gd name="T105" fmla="*/ 6 h 350"/>
                <a:gd name="T106" fmla="*/ 7 w 354"/>
                <a:gd name="T107" fmla="*/ 6 h 350"/>
                <a:gd name="T108" fmla="*/ 7 w 354"/>
                <a:gd name="T109" fmla="*/ 6 h 35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54"/>
                <a:gd name="T166" fmla="*/ 0 h 350"/>
                <a:gd name="T167" fmla="*/ 354 w 354"/>
                <a:gd name="T168" fmla="*/ 350 h 35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54" h="350">
                  <a:moveTo>
                    <a:pt x="120" y="2"/>
                  </a:moveTo>
                  <a:lnTo>
                    <a:pt x="118" y="0"/>
                  </a:lnTo>
                  <a:lnTo>
                    <a:pt x="112" y="6"/>
                  </a:lnTo>
                  <a:lnTo>
                    <a:pt x="116" y="16"/>
                  </a:lnTo>
                  <a:lnTo>
                    <a:pt x="106" y="24"/>
                  </a:lnTo>
                  <a:lnTo>
                    <a:pt x="120" y="32"/>
                  </a:lnTo>
                  <a:lnTo>
                    <a:pt x="114" y="68"/>
                  </a:lnTo>
                  <a:lnTo>
                    <a:pt x="110" y="76"/>
                  </a:lnTo>
                  <a:lnTo>
                    <a:pt x="110" y="84"/>
                  </a:lnTo>
                  <a:lnTo>
                    <a:pt x="112" y="90"/>
                  </a:lnTo>
                  <a:lnTo>
                    <a:pt x="114" y="100"/>
                  </a:lnTo>
                  <a:lnTo>
                    <a:pt x="106" y="108"/>
                  </a:lnTo>
                  <a:lnTo>
                    <a:pt x="102" y="110"/>
                  </a:lnTo>
                  <a:lnTo>
                    <a:pt x="88" y="128"/>
                  </a:lnTo>
                  <a:lnTo>
                    <a:pt x="86" y="130"/>
                  </a:lnTo>
                  <a:lnTo>
                    <a:pt x="78" y="134"/>
                  </a:lnTo>
                  <a:lnTo>
                    <a:pt x="70" y="132"/>
                  </a:lnTo>
                  <a:lnTo>
                    <a:pt x="64" y="138"/>
                  </a:lnTo>
                  <a:lnTo>
                    <a:pt x="64" y="142"/>
                  </a:lnTo>
                  <a:lnTo>
                    <a:pt x="58" y="150"/>
                  </a:lnTo>
                  <a:lnTo>
                    <a:pt x="50" y="166"/>
                  </a:lnTo>
                  <a:lnTo>
                    <a:pt x="52" y="178"/>
                  </a:lnTo>
                  <a:lnTo>
                    <a:pt x="44" y="188"/>
                  </a:lnTo>
                  <a:lnTo>
                    <a:pt x="36" y="176"/>
                  </a:lnTo>
                  <a:lnTo>
                    <a:pt x="30" y="176"/>
                  </a:lnTo>
                  <a:lnTo>
                    <a:pt x="24" y="200"/>
                  </a:lnTo>
                  <a:lnTo>
                    <a:pt x="24" y="212"/>
                  </a:lnTo>
                  <a:lnTo>
                    <a:pt x="24" y="222"/>
                  </a:lnTo>
                  <a:lnTo>
                    <a:pt x="18" y="226"/>
                  </a:lnTo>
                  <a:lnTo>
                    <a:pt x="10" y="240"/>
                  </a:lnTo>
                  <a:lnTo>
                    <a:pt x="0" y="240"/>
                  </a:lnTo>
                  <a:lnTo>
                    <a:pt x="2" y="254"/>
                  </a:lnTo>
                  <a:lnTo>
                    <a:pt x="2" y="262"/>
                  </a:lnTo>
                  <a:lnTo>
                    <a:pt x="2" y="268"/>
                  </a:lnTo>
                  <a:lnTo>
                    <a:pt x="4" y="274"/>
                  </a:lnTo>
                  <a:lnTo>
                    <a:pt x="20" y="294"/>
                  </a:lnTo>
                  <a:lnTo>
                    <a:pt x="30" y="310"/>
                  </a:lnTo>
                  <a:lnTo>
                    <a:pt x="32" y="312"/>
                  </a:lnTo>
                  <a:lnTo>
                    <a:pt x="36" y="312"/>
                  </a:lnTo>
                  <a:lnTo>
                    <a:pt x="44" y="314"/>
                  </a:lnTo>
                  <a:lnTo>
                    <a:pt x="46" y="318"/>
                  </a:lnTo>
                  <a:lnTo>
                    <a:pt x="48" y="318"/>
                  </a:lnTo>
                  <a:lnTo>
                    <a:pt x="54" y="322"/>
                  </a:lnTo>
                  <a:lnTo>
                    <a:pt x="60" y="322"/>
                  </a:lnTo>
                  <a:lnTo>
                    <a:pt x="62" y="324"/>
                  </a:lnTo>
                  <a:lnTo>
                    <a:pt x="60" y="332"/>
                  </a:lnTo>
                  <a:lnTo>
                    <a:pt x="70" y="344"/>
                  </a:lnTo>
                  <a:lnTo>
                    <a:pt x="88" y="350"/>
                  </a:lnTo>
                  <a:lnTo>
                    <a:pt x="96" y="350"/>
                  </a:lnTo>
                  <a:lnTo>
                    <a:pt x="106" y="344"/>
                  </a:lnTo>
                  <a:lnTo>
                    <a:pt x="106" y="338"/>
                  </a:lnTo>
                  <a:lnTo>
                    <a:pt x="112" y="334"/>
                  </a:lnTo>
                  <a:lnTo>
                    <a:pt x="120" y="340"/>
                  </a:lnTo>
                  <a:lnTo>
                    <a:pt x="122" y="342"/>
                  </a:lnTo>
                  <a:lnTo>
                    <a:pt x="128" y="340"/>
                  </a:lnTo>
                  <a:lnTo>
                    <a:pt x="148" y="332"/>
                  </a:lnTo>
                  <a:lnTo>
                    <a:pt x="152" y="320"/>
                  </a:lnTo>
                  <a:lnTo>
                    <a:pt x="154" y="320"/>
                  </a:lnTo>
                  <a:lnTo>
                    <a:pt x="158" y="324"/>
                  </a:lnTo>
                  <a:lnTo>
                    <a:pt x="174" y="310"/>
                  </a:lnTo>
                  <a:lnTo>
                    <a:pt x="180" y="314"/>
                  </a:lnTo>
                  <a:lnTo>
                    <a:pt x="192" y="296"/>
                  </a:lnTo>
                  <a:lnTo>
                    <a:pt x="188" y="290"/>
                  </a:lnTo>
                  <a:lnTo>
                    <a:pt x="190" y="278"/>
                  </a:lnTo>
                  <a:lnTo>
                    <a:pt x="204" y="254"/>
                  </a:lnTo>
                  <a:lnTo>
                    <a:pt x="220" y="188"/>
                  </a:lnTo>
                  <a:lnTo>
                    <a:pt x="224" y="188"/>
                  </a:lnTo>
                  <a:lnTo>
                    <a:pt x="234" y="194"/>
                  </a:lnTo>
                  <a:lnTo>
                    <a:pt x="234" y="198"/>
                  </a:lnTo>
                  <a:lnTo>
                    <a:pt x="240" y="202"/>
                  </a:lnTo>
                  <a:lnTo>
                    <a:pt x="250" y="200"/>
                  </a:lnTo>
                  <a:lnTo>
                    <a:pt x="256" y="190"/>
                  </a:lnTo>
                  <a:lnTo>
                    <a:pt x="262" y="164"/>
                  </a:lnTo>
                  <a:lnTo>
                    <a:pt x="268" y="156"/>
                  </a:lnTo>
                  <a:lnTo>
                    <a:pt x="278" y="160"/>
                  </a:lnTo>
                  <a:lnTo>
                    <a:pt x="284" y="146"/>
                  </a:lnTo>
                  <a:lnTo>
                    <a:pt x="290" y="142"/>
                  </a:lnTo>
                  <a:lnTo>
                    <a:pt x="294" y="136"/>
                  </a:lnTo>
                  <a:lnTo>
                    <a:pt x="300" y="122"/>
                  </a:lnTo>
                  <a:lnTo>
                    <a:pt x="304" y="120"/>
                  </a:lnTo>
                  <a:lnTo>
                    <a:pt x="304" y="116"/>
                  </a:lnTo>
                  <a:lnTo>
                    <a:pt x="302" y="114"/>
                  </a:lnTo>
                  <a:lnTo>
                    <a:pt x="302" y="94"/>
                  </a:lnTo>
                  <a:lnTo>
                    <a:pt x="304" y="90"/>
                  </a:lnTo>
                  <a:lnTo>
                    <a:pt x="308" y="88"/>
                  </a:lnTo>
                  <a:lnTo>
                    <a:pt x="344" y="110"/>
                  </a:lnTo>
                  <a:lnTo>
                    <a:pt x="348" y="112"/>
                  </a:lnTo>
                  <a:lnTo>
                    <a:pt x="350" y="110"/>
                  </a:lnTo>
                  <a:lnTo>
                    <a:pt x="354" y="92"/>
                  </a:lnTo>
                  <a:lnTo>
                    <a:pt x="346" y="74"/>
                  </a:lnTo>
                  <a:lnTo>
                    <a:pt x="342" y="72"/>
                  </a:lnTo>
                  <a:lnTo>
                    <a:pt x="340" y="64"/>
                  </a:lnTo>
                  <a:lnTo>
                    <a:pt x="332" y="68"/>
                  </a:lnTo>
                  <a:lnTo>
                    <a:pt x="326" y="66"/>
                  </a:lnTo>
                  <a:lnTo>
                    <a:pt x="320" y="64"/>
                  </a:lnTo>
                  <a:lnTo>
                    <a:pt x="296" y="72"/>
                  </a:lnTo>
                  <a:lnTo>
                    <a:pt x="294" y="78"/>
                  </a:lnTo>
                  <a:lnTo>
                    <a:pt x="284" y="82"/>
                  </a:lnTo>
                  <a:lnTo>
                    <a:pt x="274" y="80"/>
                  </a:lnTo>
                  <a:lnTo>
                    <a:pt x="270" y="74"/>
                  </a:lnTo>
                  <a:lnTo>
                    <a:pt x="266" y="84"/>
                  </a:lnTo>
                  <a:lnTo>
                    <a:pt x="260" y="88"/>
                  </a:lnTo>
                  <a:lnTo>
                    <a:pt x="254" y="96"/>
                  </a:lnTo>
                  <a:lnTo>
                    <a:pt x="248" y="98"/>
                  </a:lnTo>
                  <a:lnTo>
                    <a:pt x="232" y="116"/>
                  </a:lnTo>
                  <a:lnTo>
                    <a:pt x="228" y="118"/>
                  </a:lnTo>
                  <a:lnTo>
                    <a:pt x="224" y="126"/>
                  </a:lnTo>
                  <a:lnTo>
                    <a:pt x="212" y="74"/>
                  </a:lnTo>
                  <a:lnTo>
                    <a:pt x="136" y="90"/>
                  </a:lnTo>
                  <a:lnTo>
                    <a:pt x="120" y="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30" name="Freeform 61"/>
            <p:cNvSpPr>
              <a:spLocks/>
            </p:cNvSpPr>
            <p:nvPr/>
          </p:nvSpPr>
          <p:spPr bwMode="grayWhite">
            <a:xfrm>
              <a:off x="4540" y="1608"/>
              <a:ext cx="125" cy="122"/>
            </a:xfrm>
            <a:custGeom>
              <a:avLst/>
              <a:gdLst>
                <a:gd name="T0" fmla="*/ 0 w 134"/>
                <a:gd name="T1" fmla="*/ 5 h 134"/>
                <a:gd name="T2" fmla="*/ 7 w 134"/>
                <a:gd name="T3" fmla="*/ 5 h 134"/>
                <a:gd name="T4" fmla="*/ 7 w 134"/>
                <a:gd name="T5" fmla="*/ 5 h 134"/>
                <a:gd name="T6" fmla="*/ 7 w 134"/>
                <a:gd name="T7" fmla="*/ 5 h 134"/>
                <a:gd name="T8" fmla="*/ 7 w 134"/>
                <a:gd name="T9" fmla="*/ 5 h 134"/>
                <a:gd name="T10" fmla="*/ 7 w 134"/>
                <a:gd name="T11" fmla="*/ 0 h 134"/>
                <a:gd name="T12" fmla="*/ 7 w 134"/>
                <a:gd name="T13" fmla="*/ 5 h 134"/>
                <a:gd name="T14" fmla="*/ 7 w 134"/>
                <a:gd name="T15" fmla="*/ 5 h 134"/>
                <a:gd name="T16" fmla="*/ 7 w 134"/>
                <a:gd name="T17" fmla="*/ 5 h 134"/>
                <a:gd name="T18" fmla="*/ 7 w 134"/>
                <a:gd name="T19" fmla="*/ 5 h 134"/>
                <a:gd name="T20" fmla="*/ 7 w 134"/>
                <a:gd name="T21" fmla="*/ 5 h 134"/>
                <a:gd name="T22" fmla="*/ 7 w 134"/>
                <a:gd name="T23" fmla="*/ 5 h 134"/>
                <a:gd name="T24" fmla="*/ 7 w 134"/>
                <a:gd name="T25" fmla="*/ 5 h 134"/>
                <a:gd name="T26" fmla="*/ 7 w 134"/>
                <a:gd name="T27" fmla="*/ 5 h 134"/>
                <a:gd name="T28" fmla="*/ 7 w 134"/>
                <a:gd name="T29" fmla="*/ 5 h 134"/>
                <a:gd name="T30" fmla="*/ 7 w 134"/>
                <a:gd name="T31" fmla="*/ 5 h 134"/>
                <a:gd name="T32" fmla="*/ 7 w 134"/>
                <a:gd name="T33" fmla="*/ 5 h 134"/>
                <a:gd name="T34" fmla="*/ 7 w 134"/>
                <a:gd name="T35" fmla="*/ 5 h 134"/>
                <a:gd name="T36" fmla="*/ 7 w 134"/>
                <a:gd name="T37" fmla="*/ 5 h 134"/>
                <a:gd name="T38" fmla="*/ 7 w 134"/>
                <a:gd name="T39" fmla="*/ 5 h 134"/>
                <a:gd name="T40" fmla="*/ 7 w 134"/>
                <a:gd name="T41" fmla="*/ 5 h 134"/>
                <a:gd name="T42" fmla="*/ 7 w 134"/>
                <a:gd name="T43" fmla="*/ 5 h 134"/>
                <a:gd name="T44" fmla="*/ 7 w 134"/>
                <a:gd name="T45" fmla="*/ 5 h 134"/>
                <a:gd name="T46" fmla="*/ 2 w 134"/>
                <a:gd name="T47" fmla="*/ 5 h 134"/>
                <a:gd name="T48" fmla="*/ 7 w 134"/>
                <a:gd name="T49" fmla="*/ 5 h 134"/>
                <a:gd name="T50" fmla="*/ 7 w 134"/>
                <a:gd name="T51" fmla="*/ 5 h 134"/>
                <a:gd name="T52" fmla="*/ 7 w 134"/>
                <a:gd name="T53" fmla="*/ 5 h 134"/>
                <a:gd name="T54" fmla="*/ 0 w 134"/>
                <a:gd name="T55" fmla="*/ 5 h 13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34"/>
                <a:gd name="T85" fmla="*/ 0 h 134"/>
                <a:gd name="T86" fmla="*/ 134 w 134"/>
                <a:gd name="T87" fmla="*/ 134 h 13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34" h="134">
                  <a:moveTo>
                    <a:pt x="0" y="30"/>
                  </a:moveTo>
                  <a:lnTo>
                    <a:pt x="46" y="18"/>
                  </a:lnTo>
                  <a:lnTo>
                    <a:pt x="50" y="24"/>
                  </a:lnTo>
                  <a:lnTo>
                    <a:pt x="50" y="22"/>
                  </a:lnTo>
                  <a:lnTo>
                    <a:pt x="52" y="18"/>
                  </a:lnTo>
                  <a:lnTo>
                    <a:pt x="120" y="0"/>
                  </a:lnTo>
                  <a:lnTo>
                    <a:pt x="134" y="56"/>
                  </a:lnTo>
                  <a:lnTo>
                    <a:pt x="132" y="62"/>
                  </a:lnTo>
                  <a:lnTo>
                    <a:pt x="132" y="64"/>
                  </a:lnTo>
                  <a:lnTo>
                    <a:pt x="132" y="68"/>
                  </a:lnTo>
                  <a:lnTo>
                    <a:pt x="132" y="70"/>
                  </a:lnTo>
                  <a:lnTo>
                    <a:pt x="124" y="70"/>
                  </a:lnTo>
                  <a:lnTo>
                    <a:pt x="102" y="80"/>
                  </a:lnTo>
                  <a:lnTo>
                    <a:pt x="96" y="80"/>
                  </a:lnTo>
                  <a:lnTo>
                    <a:pt x="94" y="82"/>
                  </a:lnTo>
                  <a:lnTo>
                    <a:pt x="92" y="86"/>
                  </a:lnTo>
                  <a:lnTo>
                    <a:pt x="92" y="88"/>
                  </a:lnTo>
                  <a:lnTo>
                    <a:pt x="78" y="90"/>
                  </a:lnTo>
                  <a:lnTo>
                    <a:pt x="60" y="98"/>
                  </a:lnTo>
                  <a:lnTo>
                    <a:pt x="58" y="94"/>
                  </a:lnTo>
                  <a:lnTo>
                    <a:pt x="46" y="106"/>
                  </a:lnTo>
                  <a:lnTo>
                    <a:pt x="20" y="128"/>
                  </a:lnTo>
                  <a:lnTo>
                    <a:pt x="10" y="134"/>
                  </a:lnTo>
                  <a:lnTo>
                    <a:pt x="2" y="126"/>
                  </a:lnTo>
                  <a:lnTo>
                    <a:pt x="14" y="114"/>
                  </a:lnTo>
                  <a:lnTo>
                    <a:pt x="14" y="110"/>
                  </a:lnTo>
                  <a:lnTo>
                    <a:pt x="10" y="102"/>
                  </a:lnTo>
                  <a:lnTo>
                    <a:pt x="0" y="3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98" name="Freeform 20"/>
            <p:cNvSpPr>
              <a:spLocks/>
            </p:cNvSpPr>
            <p:nvPr/>
          </p:nvSpPr>
          <p:spPr bwMode="grayWhite">
            <a:xfrm>
              <a:off x="3162" y="2650"/>
              <a:ext cx="418" cy="360"/>
            </a:xfrm>
            <a:custGeom>
              <a:avLst/>
              <a:gdLst>
                <a:gd name="T0" fmla="*/ 7 w 448"/>
                <a:gd name="T1" fmla="*/ 6 h 388"/>
                <a:gd name="T2" fmla="*/ 7 w 448"/>
                <a:gd name="T3" fmla="*/ 6 h 388"/>
                <a:gd name="T4" fmla="*/ 7 w 448"/>
                <a:gd name="T5" fmla="*/ 6 h 388"/>
                <a:gd name="T6" fmla="*/ 7 w 448"/>
                <a:gd name="T7" fmla="*/ 6 h 388"/>
                <a:gd name="T8" fmla="*/ 7 w 448"/>
                <a:gd name="T9" fmla="*/ 6 h 388"/>
                <a:gd name="T10" fmla="*/ 7 w 448"/>
                <a:gd name="T11" fmla="*/ 6 h 388"/>
                <a:gd name="T12" fmla="*/ 7 w 448"/>
                <a:gd name="T13" fmla="*/ 6 h 388"/>
                <a:gd name="T14" fmla="*/ 7 w 448"/>
                <a:gd name="T15" fmla="*/ 6 h 388"/>
                <a:gd name="T16" fmla="*/ 7 w 448"/>
                <a:gd name="T17" fmla="*/ 6 h 388"/>
                <a:gd name="T18" fmla="*/ 7 w 448"/>
                <a:gd name="T19" fmla="*/ 6 h 388"/>
                <a:gd name="T20" fmla="*/ 7 w 448"/>
                <a:gd name="T21" fmla="*/ 6 h 388"/>
                <a:gd name="T22" fmla="*/ 7 w 448"/>
                <a:gd name="T23" fmla="*/ 6 h 388"/>
                <a:gd name="T24" fmla="*/ 7 w 448"/>
                <a:gd name="T25" fmla="*/ 6 h 388"/>
                <a:gd name="T26" fmla="*/ 7 w 448"/>
                <a:gd name="T27" fmla="*/ 6 h 388"/>
                <a:gd name="T28" fmla="*/ 7 w 448"/>
                <a:gd name="T29" fmla="*/ 6 h 388"/>
                <a:gd name="T30" fmla="*/ 7 w 448"/>
                <a:gd name="T31" fmla="*/ 6 h 388"/>
                <a:gd name="T32" fmla="*/ 7 w 448"/>
                <a:gd name="T33" fmla="*/ 6 h 388"/>
                <a:gd name="T34" fmla="*/ 7 w 448"/>
                <a:gd name="T35" fmla="*/ 6 h 388"/>
                <a:gd name="T36" fmla="*/ 7 w 448"/>
                <a:gd name="T37" fmla="*/ 6 h 388"/>
                <a:gd name="T38" fmla="*/ 7 w 448"/>
                <a:gd name="T39" fmla="*/ 6 h 388"/>
                <a:gd name="T40" fmla="*/ 7 w 448"/>
                <a:gd name="T41" fmla="*/ 6 h 388"/>
                <a:gd name="T42" fmla="*/ 7 w 448"/>
                <a:gd name="T43" fmla="*/ 6 h 388"/>
                <a:gd name="T44" fmla="*/ 7 w 448"/>
                <a:gd name="T45" fmla="*/ 6 h 388"/>
                <a:gd name="T46" fmla="*/ 7 w 448"/>
                <a:gd name="T47" fmla="*/ 6 h 388"/>
                <a:gd name="T48" fmla="*/ 7 w 448"/>
                <a:gd name="T49" fmla="*/ 6 h 388"/>
                <a:gd name="T50" fmla="*/ 7 w 448"/>
                <a:gd name="T51" fmla="*/ 6 h 388"/>
                <a:gd name="T52" fmla="*/ 7 w 448"/>
                <a:gd name="T53" fmla="*/ 6 h 388"/>
                <a:gd name="T54" fmla="*/ 7 w 448"/>
                <a:gd name="T55" fmla="*/ 6 h 388"/>
                <a:gd name="T56" fmla="*/ 7 w 448"/>
                <a:gd name="T57" fmla="*/ 6 h 388"/>
                <a:gd name="T58" fmla="*/ 7 w 448"/>
                <a:gd name="T59" fmla="*/ 6 h 388"/>
                <a:gd name="T60" fmla="*/ 7 w 448"/>
                <a:gd name="T61" fmla="*/ 6 h 388"/>
                <a:gd name="T62" fmla="*/ 7 w 448"/>
                <a:gd name="T63" fmla="*/ 6 h 388"/>
                <a:gd name="T64" fmla="*/ 7 w 448"/>
                <a:gd name="T65" fmla="*/ 6 h 388"/>
                <a:gd name="T66" fmla="*/ 7 w 448"/>
                <a:gd name="T67" fmla="*/ 6 h 388"/>
                <a:gd name="T68" fmla="*/ 7 w 448"/>
                <a:gd name="T69" fmla="*/ 6 h 388"/>
                <a:gd name="T70" fmla="*/ 7 w 448"/>
                <a:gd name="T71" fmla="*/ 6 h 388"/>
                <a:gd name="T72" fmla="*/ 7 w 448"/>
                <a:gd name="T73" fmla="*/ 6 h 388"/>
                <a:gd name="T74" fmla="*/ 7 w 448"/>
                <a:gd name="T75" fmla="*/ 6 h 388"/>
                <a:gd name="T76" fmla="*/ 7 w 448"/>
                <a:gd name="T77" fmla="*/ 6 h 388"/>
                <a:gd name="T78" fmla="*/ 7 w 448"/>
                <a:gd name="T79" fmla="*/ 6 h 388"/>
                <a:gd name="T80" fmla="*/ 7 w 448"/>
                <a:gd name="T81" fmla="*/ 6 h 388"/>
                <a:gd name="T82" fmla="*/ 6 w 448"/>
                <a:gd name="T83" fmla="*/ 6 h 38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48"/>
                <a:gd name="T127" fmla="*/ 0 h 388"/>
                <a:gd name="T128" fmla="*/ 448 w 448"/>
                <a:gd name="T129" fmla="*/ 388 h 38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48" h="388">
                  <a:moveTo>
                    <a:pt x="0" y="6"/>
                  </a:moveTo>
                  <a:lnTo>
                    <a:pt x="240" y="0"/>
                  </a:lnTo>
                  <a:lnTo>
                    <a:pt x="240" y="8"/>
                  </a:lnTo>
                  <a:lnTo>
                    <a:pt x="250" y="28"/>
                  </a:lnTo>
                  <a:lnTo>
                    <a:pt x="250" y="46"/>
                  </a:lnTo>
                  <a:lnTo>
                    <a:pt x="256" y="58"/>
                  </a:lnTo>
                  <a:lnTo>
                    <a:pt x="262" y="62"/>
                  </a:lnTo>
                  <a:lnTo>
                    <a:pt x="262" y="72"/>
                  </a:lnTo>
                  <a:lnTo>
                    <a:pt x="252" y="78"/>
                  </a:lnTo>
                  <a:lnTo>
                    <a:pt x="248" y="82"/>
                  </a:lnTo>
                  <a:lnTo>
                    <a:pt x="244" y="102"/>
                  </a:lnTo>
                  <a:lnTo>
                    <a:pt x="228" y="126"/>
                  </a:lnTo>
                  <a:lnTo>
                    <a:pt x="214" y="168"/>
                  </a:lnTo>
                  <a:lnTo>
                    <a:pt x="214" y="198"/>
                  </a:lnTo>
                  <a:lnTo>
                    <a:pt x="368" y="192"/>
                  </a:lnTo>
                  <a:lnTo>
                    <a:pt x="372" y="198"/>
                  </a:lnTo>
                  <a:lnTo>
                    <a:pt x="368" y="212"/>
                  </a:lnTo>
                  <a:lnTo>
                    <a:pt x="368" y="234"/>
                  </a:lnTo>
                  <a:lnTo>
                    <a:pt x="386" y="250"/>
                  </a:lnTo>
                  <a:lnTo>
                    <a:pt x="388" y="270"/>
                  </a:lnTo>
                  <a:lnTo>
                    <a:pt x="366" y="266"/>
                  </a:lnTo>
                  <a:lnTo>
                    <a:pt x="346" y="256"/>
                  </a:lnTo>
                  <a:lnTo>
                    <a:pt x="342" y="254"/>
                  </a:lnTo>
                  <a:lnTo>
                    <a:pt x="334" y="258"/>
                  </a:lnTo>
                  <a:lnTo>
                    <a:pt x="320" y="272"/>
                  </a:lnTo>
                  <a:lnTo>
                    <a:pt x="320" y="278"/>
                  </a:lnTo>
                  <a:lnTo>
                    <a:pt x="326" y="286"/>
                  </a:lnTo>
                  <a:lnTo>
                    <a:pt x="334" y="288"/>
                  </a:lnTo>
                  <a:lnTo>
                    <a:pt x="350" y="286"/>
                  </a:lnTo>
                  <a:lnTo>
                    <a:pt x="360" y="280"/>
                  </a:lnTo>
                  <a:lnTo>
                    <a:pt x="366" y="276"/>
                  </a:lnTo>
                  <a:lnTo>
                    <a:pt x="376" y="278"/>
                  </a:lnTo>
                  <a:lnTo>
                    <a:pt x="382" y="276"/>
                  </a:lnTo>
                  <a:lnTo>
                    <a:pt x="382" y="280"/>
                  </a:lnTo>
                  <a:lnTo>
                    <a:pt x="380" y="284"/>
                  </a:lnTo>
                  <a:lnTo>
                    <a:pt x="374" y="290"/>
                  </a:lnTo>
                  <a:lnTo>
                    <a:pt x="374" y="296"/>
                  </a:lnTo>
                  <a:lnTo>
                    <a:pt x="380" y="300"/>
                  </a:lnTo>
                  <a:lnTo>
                    <a:pt x="386" y="300"/>
                  </a:lnTo>
                  <a:lnTo>
                    <a:pt x="390" y="296"/>
                  </a:lnTo>
                  <a:lnTo>
                    <a:pt x="398" y="284"/>
                  </a:lnTo>
                  <a:lnTo>
                    <a:pt x="414" y="278"/>
                  </a:lnTo>
                  <a:lnTo>
                    <a:pt x="420" y="274"/>
                  </a:lnTo>
                  <a:lnTo>
                    <a:pt x="424" y="274"/>
                  </a:lnTo>
                  <a:lnTo>
                    <a:pt x="428" y="280"/>
                  </a:lnTo>
                  <a:lnTo>
                    <a:pt x="426" y="286"/>
                  </a:lnTo>
                  <a:lnTo>
                    <a:pt x="428" y="290"/>
                  </a:lnTo>
                  <a:lnTo>
                    <a:pt x="426" y="296"/>
                  </a:lnTo>
                  <a:lnTo>
                    <a:pt x="420" y="302"/>
                  </a:lnTo>
                  <a:lnTo>
                    <a:pt x="406" y="318"/>
                  </a:lnTo>
                  <a:lnTo>
                    <a:pt x="394" y="328"/>
                  </a:lnTo>
                  <a:lnTo>
                    <a:pt x="394" y="336"/>
                  </a:lnTo>
                  <a:lnTo>
                    <a:pt x="398" y="344"/>
                  </a:lnTo>
                  <a:lnTo>
                    <a:pt x="414" y="354"/>
                  </a:lnTo>
                  <a:lnTo>
                    <a:pt x="444" y="366"/>
                  </a:lnTo>
                  <a:lnTo>
                    <a:pt x="448" y="370"/>
                  </a:lnTo>
                  <a:lnTo>
                    <a:pt x="444" y="378"/>
                  </a:lnTo>
                  <a:lnTo>
                    <a:pt x="440" y="380"/>
                  </a:lnTo>
                  <a:lnTo>
                    <a:pt x="416" y="388"/>
                  </a:lnTo>
                  <a:lnTo>
                    <a:pt x="414" y="370"/>
                  </a:lnTo>
                  <a:lnTo>
                    <a:pt x="400" y="364"/>
                  </a:lnTo>
                  <a:lnTo>
                    <a:pt x="376" y="354"/>
                  </a:lnTo>
                  <a:lnTo>
                    <a:pt x="372" y="346"/>
                  </a:lnTo>
                  <a:lnTo>
                    <a:pt x="366" y="342"/>
                  </a:lnTo>
                  <a:lnTo>
                    <a:pt x="360" y="346"/>
                  </a:lnTo>
                  <a:lnTo>
                    <a:pt x="356" y="364"/>
                  </a:lnTo>
                  <a:lnTo>
                    <a:pt x="360" y="366"/>
                  </a:lnTo>
                  <a:lnTo>
                    <a:pt x="360" y="370"/>
                  </a:lnTo>
                  <a:lnTo>
                    <a:pt x="346" y="380"/>
                  </a:lnTo>
                  <a:lnTo>
                    <a:pt x="342" y="378"/>
                  </a:lnTo>
                  <a:lnTo>
                    <a:pt x="334" y="368"/>
                  </a:lnTo>
                  <a:lnTo>
                    <a:pt x="330" y="368"/>
                  </a:lnTo>
                  <a:lnTo>
                    <a:pt x="322" y="370"/>
                  </a:lnTo>
                  <a:lnTo>
                    <a:pt x="318" y="366"/>
                  </a:lnTo>
                  <a:lnTo>
                    <a:pt x="314" y="368"/>
                  </a:lnTo>
                  <a:lnTo>
                    <a:pt x="302" y="380"/>
                  </a:lnTo>
                  <a:lnTo>
                    <a:pt x="288" y="380"/>
                  </a:lnTo>
                  <a:lnTo>
                    <a:pt x="284" y="376"/>
                  </a:lnTo>
                  <a:lnTo>
                    <a:pt x="270" y="374"/>
                  </a:lnTo>
                  <a:lnTo>
                    <a:pt x="250" y="348"/>
                  </a:lnTo>
                  <a:lnTo>
                    <a:pt x="238" y="346"/>
                  </a:lnTo>
                  <a:lnTo>
                    <a:pt x="226" y="342"/>
                  </a:lnTo>
                  <a:lnTo>
                    <a:pt x="222" y="334"/>
                  </a:lnTo>
                  <a:lnTo>
                    <a:pt x="220" y="332"/>
                  </a:lnTo>
                  <a:lnTo>
                    <a:pt x="216" y="332"/>
                  </a:lnTo>
                  <a:lnTo>
                    <a:pt x="216" y="330"/>
                  </a:lnTo>
                  <a:lnTo>
                    <a:pt x="216" y="326"/>
                  </a:lnTo>
                  <a:lnTo>
                    <a:pt x="212" y="324"/>
                  </a:lnTo>
                  <a:lnTo>
                    <a:pt x="208" y="326"/>
                  </a:lnTo>
                  <a:lnTo>
                    <a:pt x="198" y="324"/>
                  </a:lnTo>
                  <a:lnTo>
                    <a:pt x="198" y="322"/>
                  </a:lnTo>
                  <a:lnTo>
                    <a:pt x="196" y="316"/>
                  </a:lnTo>
                  <a:lnTo>
                    <a:pt x="190" y="316"/>
                  </a:lnTo>
                  <a:lnTo>
                    <a:pt x="174" y="330"/>
                  </a:lnTo>
                  <a:lnTo>
                    <a:pt x="182" y="340"/>
                  </a:lnTo>
                  <a:lnTo>
                    <a:pt x="178" y="342"/>
                  </a:lnTo>
                  <a:lnTo>
                    <a:pt x="152" y="344"/>
                  </a:lnTo>
                  <a:lnTo>
                    <a:pt x="108" y="334"/>
                  </a:lnTo>
                  <a:lnTo>
                    <a:pt x="82" y="326"/>
                  </a:lnTo>
                  <a:lnTo>
                    <a:pt x="24" y="334"/>
                  </a:lnTo>
                  <a:lnTo>
                    <a:pt x="20" y="330"/>
                  </a:lnTo>
                  <a:lnTo>
                    <a:pt x="18" y="324"/>
                  </a:lnTo>
                  <a:lnTo>
                    <a:pt x="22" y="320"/>
                  </a:lnTo>
                  <a:lnTo>
                    <a:pt x="24" y="314"/>
                  </a:lnTo>
                  <a:lnTo>
                    <a:pt x="30" y="308"/>
                  </a:lnTo>
                  <a:lnTo>
                    <a:pt x="36" y="286"/>
                  </a:lnTo>
                  <a:lnTo>
                    <a:pt x="32" y="278"/>
                  </a:lnTo>
                  <a:lnTo>
                    <a:pt x="32" y="270"/>
                  </a:lnTo>
                  <a:lnTo>
                    <a:pt x="34" y="266"/>
                  </a:lnTo>
                  <a:lnTo>
                    <a:pt x="32" y="260"/>
                  </a:lnTo>
                  <a:lnTo>
                    <a:pt x="36" y="248"/>
                  </a:lnTo>
                  <a:lnTo>
                    <a:pt x="42" y="242"/>
                  </a:lnTo>
                  <a:lnTo>
                    <a:pt x="44" y="232"/>
                  </a:lnTo>
                  <a:lnTo>
                    <a:pt x="48" y="214"/>
                  </a:lnTo>
                  <a:lnTo>
                    <a:pt x="48" y="204"/>
                  </a:lnTo>
                  <a:lnTo>
                    <a:pt x="44" y="188"/>
                  </a:lnTo>
                  <a:lnTo>
                    <a:pt x="38" y="178"/>
                  </a:lnTo>
                  <a:lnTo>
                    <a:pt x="36" y="176"/>
                  </a:lnTo>
                  <a:lnTo>
                    <a:pt x="36" y="170"/>
                  </a:lnTo>
                  <a:lnTo>
                    <a:pt x="34" y="166"/>
                  </a:lnTo>
                  <a:lnTo>
                    <a:pt x="30" y="156"/>
                  </a:lnTo>
                  <a:lnTo>
                    <a:pt x="24" y="152"/>
                  </a:lnTo>
                  <a:lnTo>
                    <a:pt x="22" y="148"/>
                  </a:lnTo>
                  <a:lnTo>
                    <a:pt x="26" y="138"/>
                  </a:lnTo>
                  <a:lnTo>
                    <a:pt x="18" y="124"/>
                  </a:lnTo>
                  <a:lnTo>
                    <a:pt x="6" y="112"/>
                  </a:lnTo>
                  <a:lnTo>
                    <a:pt x="2" y="106"/>
                  </a:lnTo>
                  <a:lnTo>
                    <a:pt x="0" y="6"/>
                  </a:lnTo>
                  <a:close/>
                </a:path>
              </a:pathLst>
            </a:custGeom>
            <a:solidFill>
              <a:srgbClr val="BADEDA"/>
            </a:solidFill>
            <a:ln w="6350" cmpd="sng">
              <a:solidFill>
                <a:srgbClr val="50A69C"/>
              </a:solidFill>
              <a:prstDash val="solid"/>
              <a:round/>
              <a:headEnd/>
              <a:tailEnd/>
            </a:ln>
          </p:spPr>
          <p:txBody>
            <a:bodyPr/>
            <a:lstStyle/>
            <a:p>
              <a:endParaRPr lang="en-US"/>
            </a:p>
          </p:txBody>
        </p:sp>
      </p:grpSp>
      <p:sp>
        <p:nvSpPr>
          <p:cNvPr id="146439" name="Rectangle 62"/>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American Tort Reform Association; Insurance Information Institute</a:t>
            </a:r>
          </a:p>
        </p:txBody>
      </p:sp>
      <p:grpSp>
        <p:nvGrpSpPr>
          <p:cNvPr id="4" name="Group 63"/>
          <p:cNvGrpSpPr>
            <a:grpSpLocks/>
          </p:cNvGrpSpPr>
          <p:nvPr/>
        </p:nvGrpSpPr>
        <p:grpSpPr bwMode="auto">
          <a:xfrm>
            <a:off x="2426633" y="4075019"/>
            <a:ext cx="212725" cy="212725"/>
            <a:chOff x="3300" y="3702"/>
            <a:chExt cx="162" cy="162"/>
          </a:xfrm>
        </p:grpSpPr>
        <p:sp>
          <p:nvSpPr>
            <p:cNvPr id="146475" name="Oval 64"/>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45" name="AutoShape 65"/>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grpSp>
        <p:nvGrpSpPr>
          <p:cNvPr id="5" name="Group 66"/>
          <p:cNvGrpSpPr>
            <a:grpSpLocks/>
          </p:cNvGrpSpPr>
          <p:nvPr/>
        </p:nvGrpSpPr>
        <p:grpSpPr bwMode="auto">
          <a:xfrm>
            <a:off x="7153275" y="3568700"/>
            <a:ext cx="212725" cy="212725"/>
            <a:chOff x="3300" y="3702"/>
            <a:chExt cx="162" cy="162"/>
          </a:xfrm>
        </p:grpSpPr>
        <p:sp>
          <p:nvSpPr>
            <p:cNvPr id="146473" name="Oval 67"/>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48" name="AutoShape 68"/>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grpSp>
        <p:nvGrpSpPr>
          <p:cNvPr id="6" name="Group 75"/>
          <p:cNvGrpSpPr>
            <a:grpSpLocks/>
          </p:cNvGrpSpPr>
          <p:nvPr/>
        </p:nvGrpSpPr>
        <p:grpSpPr bwMode="auto">
          <a:xfrm>
            <a:off x="6133540" y="3536483"/>
            <a:ext cx="212725" cy="212725"/>
            <a:chOff x="3300" y="3702"/>
            <a:chExt cx="162" cy="162"/>
          </a:xfrm>
        </p:grpSpPr>
        <p:sp>
          <p:nvSpPr>
            <p:cNvPr id="146469" name="Oval 76"/>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57" name="AutoShape 77"/>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grpSp>
        <p:nvGrpSpPr>
          <p:cNvPr id="7" name="Group 81"/>
          <p:cNvGrpSpPr>
            <a:grpSpLocks/>
          </p:cNvGrpSpPr>
          <p:nvPr/>
        </p:nvGrpSpPr>
        <p:grpSpPr bwMode="auto">
          <a:xfrm>
            <a:off x="7794625" y="2713038"/>
            <a:ext cx="212725" cy="212725"/>
            <a:chOff x="3300" y="3702"/>
            <a:chExt cx="162" cy="162"/>
          </a:xfrm>
        </p:grpSpPr>
        <p:sp>
          <p:nvSpPr>
            <p:cNvPr id="146467" name="Oval 82"/>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63" name="AutoShape 83"/>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sp>
        <p:nvSpPr>
          <p:cNvPr id="146448" name="Line 90"/>
          <p:cNvSpPr>
            <a:spLocks noChangeShapeType="1"/>
          </p:cNvSpPr>
          <p:nvPr/>
        </p:nvSpPr>
        <p:spPr bwMode="auto">
          <a:xfrm>
            <a:off x="7259638" y="1539875"/>
            <a:ext cx="0" cy="2003425"/>
          </a:xfrm>
          <a:prstGeom prst="line">
            <a:avLst/>
          </a:prstGeom>
          <a:noFill/>
          <a:ln w="28575">
            <a:solidFill>
              <a:schemeClr val="tx1"/>
            </a:solidFill>
            <a:round/>
            <a:headEnd/>
            <a:tailEnd type="triangle" w="lg" len="med"/>
          </a:ln>
        </p:spPr>
        <p:txBody>
          <a:bodyPr/>
          <a:lstStyle/>
          <a:p>
            <a:endParaRPr lang="en-US"/>
          </a:p>
        </p:txBody>
      </p:sp>
      <p:sp>
        <p:nvSpPr>
          <p:cNvPr id="1991771" name="Rectangle 91"/>
          <p:cNvSpPr>
            <a:spLocks noChangeArrowheads="1"/>
          </p:cNvSpPr>
          <p:nvPr/>
        </p:nvSpPr>
        <p:spPr bwMode="blackWhite">
          <a:xfrm>
            <a:off x="5881688" y="1206500"/>
            <a:ext cx="1444625" cy="469900"/>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a:solidFill>
                  <a:schemeClr val="bg1"/>
                </a:solidFill>
              </a:rPr>
              <a:t>West Virginia</a:t>
            </a:r>
          </a:p>
        </p:txBody>
      </p:sp>
      <p:sp>
        <p:nvSpPr>
          <p:cNvPr id="146450" name="Freeform 92"/>
          <p:cNvSpPr>
            <a:spLocks/>
          </p:cNvSpPr>
          <p:nvPr/>
        </p:nvSpPr>
        <p:spPr bwMode="auto">
          <a:xfrm rot="21424727">
            <a:off x="5516096" y="1762779"/>
            <a:ext cx="555625" cy="1908268"/>
          </a:xfrm>
          <a:custGeom>
            <a:avLst/>
            <a:gdLst>
              <a:gd name="T0" fmla="*/ 0 w 350"/>
              <a:gd name="T1" fmla="*/ 0 h 984"/>
              <a:gd name="T2" fmla="*/ 0 w 350"/>
              <a:gd name="T3" fmla="*/ 2147483647 h 984"/>
              <a:gd name="T4" fmla="*/ 2147483647 w 350"/>
              <a:gd name="T5" fmla="*/ 2147483647 h 984"/>
              <a:gd name="T6" fmla="*/ 0 60000 65536"/>
              <a:gd name="T7" fmla="*/ 0 60000 65536"/>
              <a:gd name="T8" fmla="*/ 0 60000 65536"/>
              <a:gd name="T9" fmla="*/ 0 w 350"/>
              <a:gd name="T10" fmla="*/ 0 h 984"/>
              <a:gd name="T11" fmla="*/ 350 w 350"/>
              <a:gd name="T12" fmla="*/ 984 h 984"/>
            </a:gdLst>
            <a:ahLst/>
            <a:cxnLst>
              <a:cxn ang="T6">
                <a:pos x="T0" y="T1"/>
              </a:cxn>
              <a:cxn ang="T7">
                <a:pos x="T2" y="T3"/>
              </a:cxn>
              <a:cxn ang="T8">
                <a:pos x="T4" y="T5"/>
              </a:cxn>
            </a:cxnLst>
            <a:rect l="T9" t="T10" r="T11" b="T12"/>
            <a:pathLst>
              <a:path w="350" h="984">
                <a:moveTo>
                  <a:pt x="0" y="0"/>
                </a:moveTo>
                <a:lnTo>
                  <a:pt x="0" y="984"/>
                </a:lnTo>
                <a:lnTo>
                  <a:pt x="350" y="984"/>
                </a:lnTo>
              </a:path>
            </a:pathLst>
          </a:custGeom>
          <a:noFill/>
          <a:ln w="28575" cap="flat" cmpd="sng">
            <a:solidFill>
              <a:schemeClr val="tx1"/>
            </a:solidFill>
            <a:prstDash val="solid"/>
            <a:round/>
            <a:headEnd type="none" w="med" len="med"/>
            <a:tailEnd type="triangle" w="lg" len="med"/>
          </a:ln>
        </p:spPr>
        <p:txBody>
          <a:bodyPr/>
          <a:lstStyle/>
          <a:p>
            <a:endParaRPr lang="en-US"/>
          </a:p>
        </p:txBody>
      </p:sp>
      <p:sp>
        <p:nvSpPr>
          <p:cNvPr id="1991773" name="Rectangle 93"/>
          <p:cNvSpPr>
            <a:spLocks noChangeArrowheads="1"/>
          </p:cNvSpPr>
          <p:nvPr/>
        </p:nvSpPr>
        <p:spPr bwMode="blackWhite">
          <a:xfrm>
            <a:off x="3848100" y="1076325"/>
            <a:ext cx="1870076" cy="838200"/>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a:solidFill>
                  <a:schemeClr val="bg1"/>
                </a:solidFill>
              </a:rPr>
              <a:t>Illinois</a:t>
            </a:r>
          </a:p>
          <a:p>
            <a:pPr algn="ctr">
              <a:lnSpc>
                <a:spcPct val="90000"/>
              </a:lnSpc>
              <a:spcBef>
                <a:spcPct val="25000"/>
              </a:spcBef>
              <a:defRPr/>
            </a:pPr>
            <a:r>
              <a:rPr lang="en-US" sz="1400" b="1" dirty="0" smtClean="0">
                <a:solidFill>
                  <a:schemeClr val="bg1"/>
                </a:solidFill>
              </a:rPr>
              <a:t>Madison County</a:t>
            </a:r>
            <a:endParaRPr lang="en-US" sz="1400" b="1" dirty="0">
              <a:solidFill>
                <a:schemeClr val="bg1"/>
              </a:solidFill>
            </a:endParaRPr>
          </a:p>
        </p:txBody>
      </p:sp>
      <p:sp>
        <p:nvSpPr>
          <p:cNvPr id="146452" name="Line 96"/>
          <p:cNvSpPr>
            <a:spLocks noChangeShapeType="1"/>
          </p:cNvSpPr>
          <p:nvPr/>
        </p:nvSpPr>
        <p:spPr bwMode="auto">
          <a:xfrm flipH="1" flipV="1">
            <a:off x="8010525" y="2933699"/>
            <a:ext cx="258763" cy="849313"/>
          </a:xfrm>
          <a:prstGeom prst="line">
            <a:avLst/>
          </a:prstGeom>
          <a:noFill/>
          <a:ln w="28575">
            <a:solidFill>
              <a:schemeClr val="tx1"/>
            </a:solidFill>
            <a:round/>
            <a:headEnd/>
            <a:tailEnd type="triangle" w="lg" len="med"/>
          </a:ln>
        </p:spPr>
        <p:txBody>
          <a:bodyPr/>
          <a:lstStyle/>
          <a:p>
            <a:endParaRPr lang="en-US"/>
          </a:p>
        </p:txBody>
      </p:sp>
      <p:sp>
        <p:nvSpPr>
          <p:cNvPr id="1991777" name="Rectangle 97"/>
          <p:cNvSpPr>
            <a:spLocks noChangeArrowheads="1"/>
          </p:cNvSpPr>
          <p:nvPr/>
        </p:nvSpPr>
        <p:spPr bwMode="blackWhite">
          <a:xfrm>
            <a:off x="7440613" y="3862388"/>
            <a:ext cx="1444625" cy="7905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endParaRPr lang="en-US" sz="1600" b="1" i="1" dirty="0" smtClean="0">
              <a:solidFill>
                <a:schemeClr val="bg1"/>
              </a:solidFill>
            </a:endParaRPr>
          </a:p>
          <a:p>
            <a:pPr algn="ctr">
              <a:lnSpc>
                <a:spcPct val="90000"/>
              </a:lnSpc>
              <a:spcBef>
                <a:spcPct val="25000"/>
              </a:spcBef>
              <a:defRPr/>
            </a:pPr>
            <a:r>
              <a:rPr lang="en-US" sz="1600" b="1" i="1" dirty="0" smtClean="0">
                <a:solidFill>
                  <a:schemeClr val="bg1"/>
                </a:solidFill>
              </a:rPr>
              <a:t>New York City Asbestos Litigation</a:t>
            </a:r>
            <a:endParaRPr lang="en-US" sz="1600" b="1" i="1" dirty="0">
              <a:solidFill>
                <a:schemeClr val="bg1"/>
              </a:solidFill>
            </a:endParaRPr>
          </a:p>
          <a:p>
            <a:pPr algn="ctr">
              <a:lnSpc>
                <a:spcPct val="90000"/>
              </a:lnSpc>
              <a:spcBef>
                <a:spcPct val="25000"/>
              </a:spcBef>
              <a:defRPr/>
            </a:pPr>
            <a:endParaRPr lang="en-US" sz="1400" b="1" dirty="0">
              <a:solidFill>
                <a:schemeClr val="bg1"/>
              </a:solidFill>
            </a:endParaRPr>
          </a:p>
        </p:txBody>
      </p:sp>
      <p:grpSp>
        <p:nvGrpSpPr>
          <p:cNvPr id="8" name="Group 98"/>
          <p:cNvGrpSpPr>
            <a:grpSpLocks/>
          </p:cNvGrpSpPr>
          <p:nvPr/>
        </p:nvGrpSpPr>
        <p:grpSpPr bwMode="auto">
          <a:xfrm>
            <a:off x="179388" y="1181101"/>
            <a:ext cx="2070100" cy="4165600"/>
            <a:chOff x="100" y="760"/>
            <a:chExt cx="1416" cy="2641"/>
          </a:xfrm>
        </p:grpSpPr>
        <p:sp>
          <p:nvSpPr>
            <p:cNvPr id="146461" name="Rectangle 99"/>
            <p:cNvSpPr>
              <a:spLocks noChangeArrowheads="1"/>
            </p:cNvSpPr>
            <p:nvPr/>
          </p:nvSpPr>
          <p:spPr bwMode="blackWhite">
            <a:xfrm>
              <a:off x="100" y="856"/>
              <a:ext cx="1416" cy="1336"/>
            </a:xfrm>
            <a:prstGeom prst="rect">
              <a:avLst/>
            </a:prstGeom>
            <a:solidFill>
              <a:srgbClr val="ECF6F8"/>
            </a:solidFill>
            <a:ln w="12700">
              <a:solidFill>
                <a:srgbClr val="378798"/>
              </a:solidFill>
              <a:miter lim="800000"/>
              <a:headEnd/>
              <a:tailEnd/>
            </a:ln>
          </p:spPr>
          <p:txBody>
            <a:bodyPr wrap="none" anchor="ctr"/>
            <a:lstStyle/>
            <a:p>
              <a:endParaRPr lang="en-US"/>
            </a:p>
          </p:txBody>
        </p:sp>
        <p:sp>
          <p:nvSpPr>
            <p:cNvPr id="146462" name="Rectangle 100"/>
            <p:cNvSpPr>
              <a:spLocks noChangeArrowheads="1"/>
            </p:cNvSpPr>
            <p:nvPr/>
          </p:nvSpPr>
          <p:spPr bwMode="blackWhite">
            <a:xfrm>
              <a:off x="100" y="760"/>
              <a:ext cx="1416" cy="289"/>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5000"/>
                </a:lnSpc>
                <a:spcBef>
                  <a:spcPct val="25000"/>
                </a:spcBef>
              </a:pPr>
              <a:r>
                <a:rPr lang="en-US" b="1">
                  <a:solidFill>
                    <a:srgbClr val="FFFFFF"/>
                  </a:solidFill>
                </a:rPr>
                <a:t>Watch List</a:t>
              </a:r>
            </a:p>
          </p:txBody>
        </p:sp>
        <p:sp>
          <p:nvSpPr>
            <p:cNvPr id="146463" name="Text Box 101"/>
            <p:cNvSpPr txBox="1">
              <a:spLocks noChangeArrowheads="1"/>
            </p:cNvSpPr>
            <p:nvPr/>
          </p:nvSpPr>
          <p:spPr bwMode="auto">
            <a:xfrm>
              <a:off x="127" y="1079"/>
              <a:ext cx="1385" cy="1216"/>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200" b="1" dirty="0" smtClean="0"/>
                <a:t>Atlantic County, New Jersey</a:t>
              </a:r>
            </a:p>
            <a:p>
              <a:pPr marL="228600" indent="-228600" eaLnBrk="0" hangingPunct="0">
                <a:lnSpc>
                  <a:spcPct val="90000"/>
                </a:lnSpc>
                <a:spcBef>
                  <a:spcPct val="25000"/>
                </a:spcBef>
                <a:buClr>
                  <a:schemeClr val="accent2"/>
                </a:buClr>
                <a:buFont typeface="Wingdings" pitchFamily="2" charset="2"/>
                <a:buChar char="n"/>
              </a:pPr>
              <a:r>
                <a:rPr lang="en-US" sz="1200" b="1" dirty="0" smtClean="0"/>
                <a:t>Mississippi Delta</a:t>
              </a:r>
            </a:p>
            <a:p>
              <a:pPr marL="228600" indent="-228600" eaLnBrk="0" hangingPunct="0">
                <a:lnSpc>
                  <a:spcPct val="90000"/>
                </a:lnSpc>
                <a:spcBef>
                  <a:spcPct val="25000"/>
                </a:spcBef>
                <a:buClr>
                  <a:schemeClr val="accent2"/>
                </a:buClr>
                <a:buFont typeface="Wingdings" pitchFamily="2" charset="2"/>
                <a:buChar char="n"/>
              </a:pPr>
              <a:r>
                <a:rPr lang="en-US" sz="1200" b="1" dirty="0" smtClean="0"/>
                <a:t>Montana</a:t>
              </a:r>
            </a:p>
            <a:p>
              <a:pPr marL="228600" indent="-228600" eaLnBrk="0" hangingPunct="0">
                <a:lnSpc>
                  <a:spcPct val="90000"/>
                </a:lnSpc>
                <a:spcBef>
                  <a:spcPct val="25000"/>
                </a:spcBef>
                <a:buClr>
                  <a:schemeClr val="accent2"/>
                </a:buClr>
                <a:buFont typeface="Wingdings" pitchFamily="2" charset="2"/>
                <a:buChar char="n"/>
              </a:pPr>
              <a:r>
                <a:rPr lang="en-US" sz="1200" b="1" dirty="0" smtClean="0"/>
                <a:t>Nevada</a:t>
              </a:r>
            </a:p>
            <a:p>
              <a:pPr marL="228600" indent="-228600" eaLnBrk="0" hangingPunct="0">
                <a:lnSpc>
                  <a:spcPct val="90000"/>
                </a:lnSpc>
                <a:spcBef>
                  <a:spcPct val="25000"/>
                </a:spcBef>
                <a:buClr>
                  <a:schemeClr val="accent2"/>
                </a:buClr>
                <a:buFont typeface="Wingdings" pitchFamily="2" charset="2"/>
                <a:buChar char="n"/>
              </a:pPr>
              <a:r>
                <a:rPr lang="en-US" sz="1200" b="1" dirty="0" smtClean="0"/>
                <a:t>Newport News, Virginia</a:t>
              </a:r>
            </a:p>
            <a:p>
              <a:pPr marL="228600" indent="-228600" eaLnBrk="0" hangingPunct="0">
                <a:lnSpc>
                  <a:spcPct val="90000"/>
                </a:lnSpc>
                <a:spcBef>
                  <a:spcPct val="25000"/>
                </a:spcBef>
                <a:buClr>
                  <a:schemeClr val="accent2"/>
                </a:buClr>
                <a:buFont typeface="Wingdings" pitchFamily="2" charset="2"/>
                <a:buChar char="n"/>
              </a:pPr>
              <a:r>
                <a:rPr lang="en-US" sz="1200" b="1" dirty="0" smtClean="0"/>
                <a:t>Philadelphia, Pennsylvania</a:t>
              </a:r>
            </a:p>
            <a:p>
              <a:pPr marL="228600" indent="-228600" eaLnBrk="0" hangingPunct="0">
                <a:lnSpc>
                  <a:spcPct val="90000"/>
                </a:lnSpc>
                <a:spcBef>
                  <a:spcPct val="25000"/>
                </a:spcBef>
                <a:buClr>
                  <a:schemeClr val="accent2"/>
                </a:buClr>
                <a:buFont typeface="Wingdings" pitchFamily="2" charset="2"/>
                <a:buChar char="n"/>
              </a:pPr>
              <a:endParaRPr lang="en-US" sz="1500" dirty="0"/>
            </a:p>
          </p:txBody>
        </p:sp>
        <p:sp>
          <p:nvSpPr>
            <p:cNvPr id="146464" name="Rectangle 102"/>
            <p:cNvSpPr>
              <a:spLocks noChangeArrowheads="1"/>
            </p:cNvSpPr>
            <p:nvPr/>
          </p:nvSpPr>
          <p:spPr bwMode="blackWhite">
            <a:xfrm>
              <a:off x="100" y="2486"/>
              <a:ext cx="1416" cy="915"/>
            </a:xfrm>
            <a:prstGeom prst="rect">
              <a:avLst/>
            </a:prstGeom>
            <a:solidFill>
              <a:srgbClr val="F0F1EF"/>
            </a:solidFill>
            <a:ln w="12700" algn="ctr">
              <a:solidFill>
                <a:srgbClr val="808080"/>
              </a:solidFill>
              <a:miter lim="800000"/>
              <a:headEnd/>
              <a:tailEnd/>
            </a:ln>
          </p:spPr>
          <p:txBody>
            <a:bodyPr wrap="none" anchor="ctr"/>
            <a:lstStyle/>
            <a:p>
              <a:endParaRPr lang="en-US"/>
            </a:p>
          </p:txBody>
        </p:sp>
        <p:sp>
          <p:nvSpPr>
            <p:cNvPr id="146465" name="Rectangle 103"/>
            <p:cNvSpPr>
              <a:spLocks noChangeArrowheads="1"/>
            </p:cNvSpPr>
            <p:nvPr/>
          </p:nvSpPr>
          <p:spPr bwMode="blackWhite">
            <a:xfrm>
              <a:off x="100" y="2270"/>
              <a:ext cx="1416" cy="409"/>
            </a:xfrm>
            <a:prstGeom prst="rect">
              <a:avLst/>
            </a:prstGeom>
            <a:gradFill rotWithShape="1">
              <a:gsLst>
                <a:gs pos="0">
                  <a:srgbClr val="808080"/>
                </a:gs>
                <a:gs pos="100000">
                  <a:srgbClr val="3B3B3B"/>
                </a:gs>
              </a:gsLst>
              <a:lin ang="5400000" scaled="1"/>
            </a:gradFill>
            <a:ln w="12700" algn="ctr">
              <a:solidFill>
                <a:srgbClr val="808080"/>
              </a:solidFill>
              <a:miter lim="800000"/>
              <a:headEnd/>
              <a:tailEnd/>
            </a:ln>
          </p:spPr>
          <p:txBody>
            <a:bodyPr lIns="45720" rIns="45720" anchor="ctr"/>
            <a:lstStyle/>
            <a:p>
              <a:pPr algn="ctr">
                <a:lnSpc>
                  <a:spcPct val="90000"/>
                </a:lnSpc>
                <a:spcBef>
                  <a:spcPct val="25000"/>
                </a:spcBef>
              </a:pPr>
              <a:r>
                <a:rPr lang="en-US" b="1">
                  <a:solidFill>
                    <a:srgbClr val="FFFFFF"/>
                  </a:solidFill>
                </a:rPr>
                <a:t>Dishonorable Mention</a:t>
              </a:r>
            </a:p>
          </p:txBody>
        </p:sp>
        <p:sp>
          <p:nvSpPr>
            <p:cNvPr id="146466" name="Text Box 104"/>
            <p:cNvSpPr txBox="1">
              <a:spLocks noChangeArrowheads="1"/>
            </p:cNvSpPr>
            <p:nvPr/>
          </p:nvSpPr>
          <p:spPr bwMode="auto">
            <a:xfrm>
              <a:off x="127" y="2709"/>
              <a:ext cx="1369" cy="359"/>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AL </a:t>
              </a:r>
              <a:r>
                <a:rPr lang="en-US" sz="1500" dirty="0"/>
                <a:t>Supreme Court</a:t>
              </a:r>
            </a:p>
            <a:p>
              <a:pPr marL="228600" indent="-228600" eaLnBrk="0" hangingPunct="0">
                <a:lnSpc>
                  <a:spcPct val="90000"/>
                </a:lnSpc>
                <a:spcBef>
                  <a:spcPct val="25000"/>
                </a:spcBef>
                <a:buClr>
                  <a:schemeClr val="accent2"/>
                </a:buClr>
                <a:buFont typeface="Wingdings" pitchFamily="2" charset="2"/>
                <a:buChar char="n"/>
              </a:pPr>
              <a:r>
                <a:rPr lang="en-US" sz="1500" dirty="0" smtClean="0"/>
                <a:t>PA Supreme Court</a:t>
              </a:r>
              <a:endParaRPr lang="en-US" sz="1500" dirty="0"/>
            </a:p>
          </p:txBody>
        </p:sp>
      </p:grpSp>
      <p:sp>
        <p:nvSpPr>
          <p:cNvPr id="146455" name="Line 84"/>
          <p:cNvSpPr>
            <a:spLocks noChangeShapeType="1"/>
          </p:cNvSpPr>
          <p:nvPr/>
        </p:nvSpPr>
        <p:spPr bwMode="auto">
          <a:xfrm flipH="1">
            <a:off x="2595282" y="3375213"/>
            <a:ext cx="255494" cy="632012"/>
          </a:xfrm>
          <a:prstGeom prst="line">
            <a:avLst/>
          </a:prstGeom>
          <a:noFill/>
          <a:ln w="28575">
            <a:solidFill>
              <a:schemeClr val="tx1"/>
            </a:solidFill>
            <a:round/>
            <a:headEnd/>
            <a:tailEnd type="triangle" w="lg" len="med"/>
          </a:ln>
        </p:spPr>
        <p:txBody>
          <a:bodyPr/>
          <a:lstStyle/>
          <a:p>
            <a:endParaRPr lang="en-US"/>
          </a:p>
        </p:txBody>
      </p:sp>
      <p:sp>
        <p:nvSpPr>
          <p:cNvPr id="109" name="Rectangle 89"/>
          <p:cNvSpPr>
            <a:spLocks noChangeArrowheads="1"/>
          </p:cNvSpPr>
          <p:nvPr/>
        </p:nvSpPr>
        <p:spPr bwMode="blackWhite">
          <a:xfrm>
            <a:off x="2790825" y="2762250"/>
            <a:ext cx="1209675" cy="59372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smtClean="0">
                <a:solidFill>
                  <a:schemeClr val="bg1"/>
                </a:solidFill>
              </a:rPr>
              <a:t>California</a:t>
            </a:r>
            <a:endParaRPr lang="en-US" sz="1600" b="1" i="1" dirty="0">
              <a:solidFill>
                <a:schemeClr val="bg1"/>
              </a:solidFill>
            </a:endParaRPr>
          </a:p>
        </p:txBody>
      </p:sp>
      <p:sp>
        <p:nvSpPr>
          <p:cNvPr id="110" name="Rectangle 89"/>
          <p:cNvSpPr>
            <a:spLocks noChangeArrowheads="1"/>
          </p:cNvSpPr>
          <p:nvPr/>
        </p:nvSpPr>
        <p:spPr bwMode="blackWhite">
          <a:xfrm>
            <a:off x="6368546" y="5773343"/>
            <a:ext cx="1495425" cy="5365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smtClean="0">
                <a:solidFill>
                  <a:schemeClr val="bg1"/>
                </a:solidFill>
              </a:rPr>
              <a:t>Florida</a:t>
            </a:r>
            <a:endParaRPr lang="en-US" sz="1400" b="1" dirty="0">
              <a:solidFill>
                <a:schemeClr val="bg1"/>
              </a:solidFill>
            </a:endParaRPr>
          </a:p>
        </p:txBody>
      </p:sp>
      <p:grpSp>
        <p:nvGrpSpPr>
          <p:cNvPr id="9" name="Group 63"/>
          <p:cNvGrpSpPr>
            <a:grpSpLocks/>
          </p:cNvGrpSpPr>
          <p:nvPr/>
        </p:nvGrpSpPr>
        <p:grpSpPr bwMode="auto">
          <a:xfrm>
            <a:off x="7395053" y="5326437"/>
            <a:ext cx="212725" cy="212725"/>
            <a:chOff x="3300" y="3702"/>
            <a:chExt cx="162" cy="162"/>
          </a:xfrm>
        </p:grpSpPr>
        <p:sp>
          <p:nvSpPr>
            <p:cNvPr id="146459" name="Oval 64"/>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13" name="AutoShape 65"/>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cxnSp>
        <p:nvCxnSpPr>
          <p:cNvPr id="11" name="Straight Arrow Connector 10"/>
          <p:cNvCxnSpPr/>
          <p:nvPr/>
        </p:nvCxnSpPr>
        <p:spPr>
          <a:xfrm flipV="1">
            <a:off x="6888169" y="5346134"/>
            <a:ext cx="424946" cy="39410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99" name="Rectangle 4"/>
          <p:cNvSpPr>
            <a:spLocks noChangeArrowheads="1"/>
          </p:cNvSpPr>
          <p:nvPr/>
        </p:nvSpPr>
        <p:spPr bwMode="blackWhite">
          <a:xfrm>
            <a:off x="2328182" y="4933696"/>
            <a:ext cx="3985116" cy="150468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Volkswagen:  Massive tort actions, fines, penalties certain.  Are others vulnerable? Issue of cheating on environmental standards and liability looms large.</a:t>
            </a:r>
            <a:endParaRPr lang="en-US" b="1" dirty="0">
              <a:solidFill>
                <a:srgbClr val="FFFFFF"/>
              </a:solidFill>
            </a:endParaRPr>
          </a:p>
        </p:txBody>
      </p:sp>
    </p:spTree>
    <p:extLst>
      <p:ext uri="{BB962C8B-B14F-4D97-AF65-F5344CB8AC3E}">
        <p14:creationId xmlns:p14="http://schemas.microsoft.com/office/powerpoint/2010/main" val="301202705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par>
                          <p:cTn id="8" fill="hold">
                            <p:stCondLst>
                              <p:cond delay="1000"/>
                            </p:stCondLst>
                            <p:childTnLst>
                              <p:par>
                                <p:cTn id="9" presetID="53" presetClass="entr" presetSubtype="0" fill="hold" grpId="0" nodeType="afterEffect">
                                  <p:stCondLst>
                                    <p:cond delay="700"/>
                                  </p:stCondLst>
                                  <p:childTnLst>
                                    <p:set>
                                      <p:cBhvr>
                                        <p:cTn id="10" dur="1" fill="hold">
                                          <p:stCondLst>
                                            <p:cond delay="0"/>
                                          </p:stCondLst>
                                        </p:cTn>
                                        <p:tgtEl>
                                          <p:spTgt spid="99"/>
                                        </p:tgtEl>
                                        <p:attrNameLst>
                                          <p:attrName>style.visibility</p:attrName>
                                        </p:attrNameLst>
                                      </p:cBhvr>
                                      <p:to>
                                        <p:strVal val="visible"/>
                                      </p:to>
                                    </p:set>
                                    <p:anim calcmode="lin" valueType="num">
                                      <p:cBhvr>
                                        <p:cTn id="11" dur="500" fill="hold"/>
                                        <p:tgtEl>
                                          <p:spTgt spid="99"/>
                                        </p:tgtEl>
                                        <p:attrNameLst>
                                          <p:attrName>ppt_w</p:attrName>
                                        </p:attrNameLst>
                                      </p:cBhvr>
                                      <p:tavLst>
                                        <p:tav tm="0">
                                          <p:val>
                                            <p:fltVal val="0"/>
                                          </p:val>
                                        </p:tav>
                                        <p:tav tm="100000">
                                          <p:val>
                                            <p:strVal val="#ppt_w"/>
                                          </p:val>
                                        </p:tav>
                                      </p:tavLst>
                                    </p:anim>
                                    <p:anim calcmode="lin" valueType="num">
                                      <p:cBhvr>
                                        <p:cTn id="12" dur="500" fill="hold"/>
                                        <p:tgtEl>
                                          <p:spTgt spid="99"/>
                                        </p:tgtEl>
                                        <p:attrNameLst>
                                          <p:attrName>ppt_h</p:attrName>
                                        </p:attrNameLst>
                                      </p:cBhvr>
                                      <p:tavLst>
                                        <p:tav tm="0">
                                          <p:val>
                                            <p:fltVal val="0"/>
                                          </p:val>
                                        </p:tav>
                                        <p:tav tm="100000">
                                          <p:val>
                                            <p:strVal val="#ppt_h"/>
                                          </p:val>
                                        </p:tav>
                                      </p:tavLst>
                                    </p:anim>
                                    <p:animEffect transition="in" filter="fade">
                                      <p:cBhvr>
                                        <p:cTn id="13"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Net Yield on Property/Casualty Insurance Invested Assets, 2007–2015*</a:t>
            </a:r>
            <a:endParaRPr lang="en-US" baseline="30000" dirty="0" smtClean="0"/>
          </a:p>
        </p:txBody>
      </p:sp>
      <p:graphicFrame>
        <p:nvGraphicFramePr>
          <p:cNvPr id="58370" name="Object 3"/>
          <p:cNvGraphicFramePr>
            <a:graphicFrameLocks/>
          </p:cNvGraphicFramePr>
          <p:nvPr>
            <p:extLst>
              <p:ext uri="{D42A27DB-BD31-4B8C-83A1-F6EECF244321}">
                <p14:modId xmlns:p14="http://schemas.microsoft.com/office/powerpoint/2010/main" val="543693492"/>
              </p:ext>
            </p:extLst>
          </p:nvPr>
        </p:nvGraphicFramePr>
        <p:xfrm>
          <a:off x="429816" y="1916743"/>
          <a:ext cx="7779464" cy="3279535"/>
        </p:xfrm>
        <a:graphic>
          <a:graphicData uri="http://schemas.openxmlformats.org/presentationml/2006/ole">
            <mc:AlternateContent xmlns:mc="http://schemas.openxmlformats.org/markup-compatibility/2006">
              <mc:Choice xmlns:v="urn:schemas-microsoft-com:vml" Requires="v">
                <p:oleObj spid="_x0000_s28369061" name="Chart" r:id="rId4" imgW="5619555" imgH="2444773" progId="MSGraph.Chart.8">
                  <p:embed followColorScheme="full"/>
                </p:oleObj>
              </mc:Choice>
              <mc:Fallback>
                <p:oleObj name="Chart" r:id="rId4" imgW="5619555" imgH="2444773" progId="MSGraph.Chart.8">
                  <p:embed followColorScheme="full"/>
                  <p:pic>
                    <p:nvPicPr>
                      <p:cNvPr id="0" name=""/>
                      <p:cNvPicPr>
                        <a:picLocks noChangeArrowheads="1"/>
                      </p:cNvPicPr>
                      <p:nvPr/>
                    </p:nvPicPr>
                    <p:blipFill>
                      <a:blip r:embed="rId5"/>
                      <a:srcRect/>
                      <a:stretch>
                        <a:fillRect/>
                      </a:stretch>
                    </p:blipFill>
                    <p:spPr bwMode="auto">
                      <a:xfrm>
                        <a:off x="429816" y="1916743"/>
                        <a:ext cx="7779464" cy="3279535"/>
                      </a:xfrm>
                      <a:prstGeom prst="rect">
                        <a:avLst/>
                      </a:prstGeom>
                      <a:noFill/>
                      <a:ln>
                        <a:noFill/>
                      </a:ln>
                      <a:effectLst/>
                      <a:extLst/>
                    </p:spPr>
                  </p:pic>
                </p:oleObj>
              </mc:Fallback>
            </mc:AlternateContent>
          </a:graphicData>
        </a:graphic>
      </p:graphicFrame>
      <p:sp>
        <p:nvSpPr>
          <p:cNvPr id="242692" name="Rectangle 4"/>
          <p:cNvSpPr>
            <a:spLocks noChangeArrowheads="1"/>
          </p:cNvSpPr>
          <p:nvPr/>
        </p:nvSpPr>
        <p:spPr bwMode="blackWhite">
          <a:xfrm>
            <a:off x="389158" y="5369719"/>
            <a:ext cx="8338281" cy="74660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48006" anchor="ctr"/>
          <a:lstStyle/>
          <a:p>
            <a:pPr algn="ctr">
              <a:lnSpc>
                <a:spcPct val="95000"/>
              </a:lnSpc>
              <a:spcBef>
                <a:spcPct val="25000"/>
              </a:spcBef>
            </a:pPr>
            <a:r>
              <a:rPr lang="en-US" sz="1500" b="1" dirty="0">
                <a:solidFill>
                  <a:srgbClr val="FFFFFF"/>
                </a:solidFill>
              </a:rPr>
              <a:t>The yield on invested assets remains low relative to pre-crisis yields.  The Fed’s plan to raise interest rates in late 2015 has already pushed up some yields, albeit quite modestly.</a:t>
            </a:r>
          </a:p>
        </p:txBody>
      </p:sp>
      <p:sp>
        <p:nvSpPr>
          <p:cNvPr id="58373" name="Rectangle 5"/>
          <p:cNvSpPr>
            <a:spLocks noChangeArrowheads="1"/>
          </p:cNvSpPr>
          <p:nvPr/>
        </p:nvSpPr>
        <p:spPr bwMode="auto">
          <a:xfrm>
            <a:off x="0" y="6511234"/>
            <a:ext cx="6686551" cy="332399"/>
          </a:xfrm>
          <a:prstGeom prst="rect">
            <a:avLst/>
          </a:prstGeom>
          <a:noFill/>
          <a:ln w="9525" algn="ctr">
            <a:noFill/>
            <a:miter lim="800000"/>
            <a:headEnd/>
            <a:tailEnd/>
          </a:ln>
        </p:spPr>
        <p:txBody>
          <a:bodyPr wrap="square" lIns="274320" tIns="0" rIns="0" bIns="102870" anchor="b">
            <a:spAutoFit/>
          </a:bodyPr>
          <a:lstStyle/>
          <a:p>
            <a:pPr marL="100010" indent="-100010" eaLnBrk="0" hangingPunct="0">
              <a:lnSpc>
                <a:spcPct val="90000"/>
              </a:lnSpc>
              <a:buClr>
                <a:schemeClr val="accent2"/>
              </a:buClr>
              <a:tabLst>
                <a:tab pos="84533" algn="r"/>
              </a:tabLst>
            </a:pPr>
            <a:r>
              <a:rPr lang="en-US" sz="825" dirty="0"/>
              <a:t>*2015 figure is the average of the four quarters ending in </a:t>
            </a:r>
            <a:r>
              <a:rPr lang="en-US" sz="825" dirty="0" smtClean="0"/>
              <a:t>2015:Q2.</a:t>
            </a:r>
            <a:endParaRPr lang="en-US" sz="825" dirty="0"/>
          </a:p>
          <a:p>
            <a:pPr marL="100010" indent="-100010" eaLnBrk="0" hangingPunct="0">
              <a:lnSpc>
                <a:spcPct val="90000"/>
              </a:lnSpc>
              <a:buClr>
                <a:schemeClr val="accent2"/>
              </a:buClr>
              <a:tabLst>
                <a:tab pos="84533" algn="r"/>
              </a:tabLst>
            </a:pPr>
            <a:r>
              <a:rPr lang="en-US" sz="825" dirty="0"/>
              <a:t>Sources: SNL Financial; Insurance Information Institute</a:t>
            </a:r>
          </a:p>
        </p:txBody>
      </p:sp>
      <p:sp>
        <p:nvSpPr>
          <p:cNvPr id="58374" name="Rectangle 6"/>
          <p:cNvSpPr>
            <a:spLocks noChangeArrowheads="1"/>
          </p:cNvSpPr>
          <p:nvPr/>
        </p:nvSpPr>
        <p:spPr bwMode="black">
          <a:xfrm>
            <a:off x="429816" y="1650103"/>
            <a:ext cx="6166247" cy="249299"/>
          </a:xfrm>
          <a:prstGeom prst="rect">
            <a:avLst/>
          </a:prstGeom>
          <a:noFill/>
          <a:ln w="9525" algn="ctr">
            <a:noFill/>
            <a:miter lim="800000"/>
            <a:headEnd/>
            <a:tailEnd/>
          </a:ln>
        </p:spPr>
        <p:txBody>
          <a:bodyPr lIns="0" tIns="0" rIns="0" bIns="0">
            <a:spAutoFit/>
          </a:bodyPr>
          <a:lstStyle/>
          <a:p>
            <a:pPr defTabSz="85723" eaLnBrk="0" hangingPunct="0">
              <a:lnSpc>
                <a:spcPct val="90000"/>
              </a:lnSpc>
              <a:spcBef>
                <a:spcPct val="20000"/>
              </a:spcBef>
            </a:pPr>
            <a:r>
              <a:rPr lang="en-US" b="1" dirty="0" smtClean="0">
                <a:solidFill>
                  <a:srgbClr val="225A7A"/>
                </a:solidFill>
              </a:rPr>
              <a:t>(Percent)</a:t>
            </a:r>
            <a:endParaRPr lang="en-US" b="1" dirty="0">
              <a:solidFill>
                <a:srgbClr val="225A7A"/>
              </a:solidFill>
            </a:endParaRPr>
          </a:p>
        </p:txBody>
      </p:sp>
      <p:sp>
        <p:nvSpPr>
          <p:cNvPr id="8" name="AutoShape 7"/>
          <p:cNvSpPr>
            <a:spLocks noChangeArrowheads="1"/>
          </p:cNvSpPr>
          <p:nvPr/>
        </p:nvSpPr>
        <p:spPr bwMode="blackWhite">
          <a:xfrm>
            <a:off x="6380901" y="1612190"/>
            <a:ext cx="2143125" cy="845480"/>
          </a:xfrm>
          <a:prstGeom prst="wedgeRectCallout">
            <a:avLst>
              <a:gd name="adj1" fmla="val 10777"/>
              <a:gd name="adj2" fmla="val 15330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68580" bIns="68580" anchor="ctr"/>
          <a:lstStyle/>
          <a:p>
            <a:pPr algn="ctr" eaLnBrk="0" hangingPunct="0">
              <a:lnSpc>
                <a:spcPct val="90000"/>
              </a:lnSpc>
              <a:spcBef>
                <a:spcPct val="50000"/>
              </a:spcBef>
              <a:buClr>
                <a:schemeClr val="bg1"/>
              </a:buClr>
              <a:buFont typeface="Wingdings" pitchFamily="2" charset="2"/>
              <a:buNone/>
              <a:defRPr/>
            </a:pPr>
            <a:r>
              <a:rPr lang="en-US" sz="1500" b="1" dirty="0">
                <a:solidFill>
                  <a:schemeClr val="bg1"/>
                </a:solidFill>
                <a:latin typeface="Arial" pitchFamily="34" charset="0"/>
                <a:cs typeface="+mn-cs"/>
              </a:rPr>
              <a:t>Book yield in 2015 is down </a:t>
            </a:r>
            <a:r>
              <a:rPr lang="en-US" sz="1500" b="1" dirty="0" smtClean="0">
                <a:solidFill>
                  <a:schemeClr val="bg1"/>
                </a:solidFill>
                <a:latin typeface="Arial" pitchFamily="34" charset="0"/>
                <a:cs typeface="+mn-cs"/>
              </a:rPr>
              <a:t>77 </a:t>
            </a:r>
            <a:r>
              <a:rPr lang="en-US" sz="1500" b="1" dirty="0">
                <a:solidFill>
                  <a:schemeClr val="bg1"/>
                </a:solidFill>
                <a:latin typeface="Arial" pitchFamily="34" charset="0"/>
                <a:cs typeface="+mn-cs"/>
              </a:rPr>
              <a:t>BP from pre-crisis levels</a:t>
            </a:r>
          </a:p>
        </p:txBody>
      </p:sp>
    </p:spTree>
    <p:extLst>
      <p:ext uri="{BB962C8B-B14F-4D97-AF65-F5344CB8AC3E}">
        <p14:creationId xmlns:p14="http://schemas.microsoft.com/office/powerpoint/2010/main" val="162890073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7699" name="Rectangle 3"/>
          <p:cNvSpPr>
            <a:spLocks noChangeArrowheads="1"/>
          </p:cNvSpPr>
          <p:nvPr/>
        </p:nvSpPr>
        <p:spPr bwMode="blackWhite">
          <a:xfrm>
            <a:off x="685800" y="2327275"/>
            <a:ext cx="7772400" cy="14700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6000" b="1">
                <a:solidFill>
                  <a:srgbClr val="FFFFFF"/>
                </a:solidFill>
              </a:rPr>
              <a:t>www.iii.org</a:t>
            </a:r>
          </a:p>
        </p:txBody>
      </p:sp>
      <p:sp>
        <p:nvSpPr>
          <p:cNvPr id="2077700" name="Rectangle 4"/>
          <p:cNvSpPr>
            <a:spLocks noChangeArrowheads="1"/>
          </p:cNvSpPr>
          <p:nvPr/>
        </p:nvSpPr>
        <p:spPr bwMode="auto">
          <a:xfrm>
            <a:off x="161925" y="4232275"/>
            <a:ext cx="8696325" cy="2363724"/>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pPr>
            <a:r>
              <a:rPr lang="en-US" sz="3600" b="1" i="1" dirty="0">
                <a:solidFill>
                  <a:srgbClr val="225A7A"/>
                </a:solidFill>
              </a:rPr>
              <a:t>Thank you for your time</a:t>
            </a:r>
            <a:br>
              <a:rPr lang="en-US" sz="3600" b="1" i="1" dirty="0">
                <a:solidFill>
                  <a:srgbClr val="225A7A"/>
                </a:solidFill>
              </a:rPr>
            </a:br>
            <a:r>
              <a:rPr lang="en-US" sz="3600" b="1" i="1" dirty="0">
                <a:solidFill>
                  <a:srgbClr val="225A7A"/>
                </a:solidFill>
              </a:rPr>
              <a:t>and your attention!</a:t>
            </a:r>
            <a:endParaRPr lang="en-US" sz="3600" b="1" i="1" dirty="0">
              <a:solidFill>
                <a:srgbClr val="FF0000"/>
              </a:solidFill>
            </a:endParaRPr>
          </a:p>
          <a:p>
            <a:pPr algn="ctr" eaLnBrk="0" hangingPunct="0">
              <a:lnSpc>
                <a:spcPct val="90000"/>
              </a:lnSpc>
              <a:spcBef>
                <a:spcPct val="25000"/>
              </a:spcBef>
              <a:buClr>
                <a:schemeClr val="accent2"/>
              </a:buClr>
              <a:buFont typeface="Wingdings" pitchFamily="2" charset="2"/>
              <a:buNone/>
            </a:pPr>
            <a:r>
              <a:rPr lang="en-US" sz="3600" b="1" i="1" dirty="0">
                <a:solidFill>
                  <a:srgbClr val="FF0000"/>
                </a:solidFill>
              </a:rPr>
              <a:t>Twitter: </a:t>
            </a:r>
            <a:r>
              <a:rPr lang="en-US" sz="3600" b="1" i="1" dirty="0" smtClean="0">
                <a:solidFill>
                  <a:srgbClr val="00B050"/>
                </a:solidFill>
              </a:rPr>
              <a:t>twitter.com/</a:t>
            </a:r>
            <a:r>
              <a:rPr lang="en-US" sz="3600" b="1" i="1" dirty="0" err="1" smtClean="0">
                <a:solidFill>
                  <a:srgbClr val="00B050"/>
                </a:solidFill>
              </a:rPr>
              <a:t>bob_Hartwig</a:t>
            </a:r>
            <a:endParaRPr lang="en-US" sz="3600" b="1" i="1" dirty="0" smtClean="0">
              <a:solidFill>
                <a:srgbClr val="00B050"/>
              </a:solidFill>
            </a:endParaRPr>
          </a:p>
          <a:p>
            <a:pPr algn="ctr" eaLnBrk="0" hangingPunct="0">
              <a:lnSpc>
                <a:spcPct val="90000"/>
              </a:lnSpc>
              <a:spcBef>
                <a:spcPct val="25000"/>
              </a:spcBef>
              <a:buClr>
                <a:schemeClr val="accent2"/>
              </a:buClr>
              <a:buFont typeface="Wingdings" pitchFamily="2" charset="2"/>
              <a:buNone/>
            </a:pPr>
            <a:r>
              <a:rPr lang="en-US" sz="3600" b="1" i="1" dirty="0" smtClean="0">
                <a:solidFill>
                  <a:srgbClr val="00B050"/>
                </a:solidFill>
              </a:rPr>
              <a:t>Download at </a:t>
            </a:r>
            <a:r>
              <a:rPr lang="en-US" sz="3600" b="1" i="1" dirty="0" smtClean="0">
                <a:solidFill>
                  <a:srgbClr val="00B050"/>
                </a:solidFill>
                <a:hlinkClick r:id="rId3"/>
              </a:rPr>
              <a:t>www.iii.org/presentations</a:t>
            </a:r>
            <a:r>
              <a:rPr lang="en-US" sz="3600" b="1" i="1" dirty="0" smtClean="0">
                <a:solidFill>
                  <a:srgbClr val="00B050"/>
                </a:solidFill>
              </a:rPr>
              <a:t> </a:t>
            </a:r>
            <a:endParaRPr lang="en-US" sz="3600" b="1" i="1" dirty="0">
              <a:solidFill>
                <a:srgbClr val="C00000"/>
              </a:solidFill>
            </a:endParaRPr>
          </a:p>
        </p:txBody>
      </p:sp>
      <p:sp>
        <p:nvSpPr>
          <p:cNvPr id="2077702" name="Rectangle 6"/>
          <p:cNvSpPr>
            <a:spLocks noChangeArrowheads="1"/>
          </p:cNvSpPr>
          <p:nvPr/>
        </p:nvSpPr>
        <p:spPr bwMode="auto">
          <a:xfrm>
            <a:off x="668338" y="1597025"/>
            <a:ext cx="7807325" cy="4762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tabLst>
                <a:tab pos="6172200" algn="l"/>
              </a:tabLst>
            </a:pPr>
            <a:r>
              <a:rPr lang="en-US" sz="2800" b="1">
                <a:solidFill>
                  <a:srgbClr val="225A7A"/>
                </a:solidFill>
              </a:rPr>
              <a:t>Insurance Information Institute Online:</a:t>
            </a:r>
          </a:p>
        </p:txBody>
      </p:sp>
      <p:sp>
        <p:nvSpPr>
          <p:cNvPr id="5" name="Date Placeholder 4"/>
          <p:cNvSpPr>
            <a:spLocks noGrp="1"/>
          </p:cNvSpPr>
          <p:nvPr>
            <p:ph type="dt" sz="half" idx="10"/>
          </p:nvPr>
        </p:nvSpPr>
        <p:spPr/>
        <p:txBody>
          <a:bodyPr/>
          <a:lstStyle/>
          <a:p>
            <a:pPr>
              <a:defRPr/>
            </a:pPr>
            <a:r>
              <a:rPr lang="en-US" smtClean="0"/>
              <a:t>12/01/09 - 9pm</a:t>
            </a:r>
            <a:endParaRPr lang="en-US"/>
          </a:p>
        </p:txBody>
      </p:sp>
      <p:sp>
        <p:nvSpPr>
          <p:cNvPr id="6" name="Slide Number Placeholder 5"/>
          <p:cNvSpPr>
            <a:spLocks noGrp="1"/>
          </p:cNvSpPr>
          <p:nvPr>
            <p:ph type="sldNum" sz="quarter" idx="12"/>
          </p:nvPr>
        </p:nvSpPr>
        <p:spPr/>
        <p:txBody>
          <a:bodyPr/>
          <a:lstStyle/>
          <a:p>
            <a:pPr>
              <a:defRPr/>
            </a:pPr>
            <a:fld id="{103D1549-189B-430A-BC2E-B6FA9183E25C}" type="slidenum">
              <a:rPr lang="en-US" smtClean="0"/>
              <a:pPr>
                <a:defRPr/>
              </a:pPr>
              <a:t>220</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77702"/>
                                        </p:tgtEl>
                                        <p:attrNameLst>
                                          <p:attrName>style.visibility</p:attrName>
                                        </p:attrNameLst>
                                      </p:cBhvr>
                                      <p:to>
                                        <p:strVal val="visible"/>
                                      </p:to>
                                    </p:set>
                                    <p:animEffect transition="in" filter="fade">
                                      <p:cBhvr>
                                        <p:cTn id="7" dur="1000"/>
                                        <p:tgtEl>
                                          <p:spTgt spid="2077702"/>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2077699"/>
                                        </p:tgtEl>
                                        <p:attrNameLst>
                                          <p:attrName>style.visibility</p:attrName>
                                        </p:attrNameLst>
                                      </p:cBhvr>
                                      <p:to>
                                        <p:strVal val="visible"/>
                                      </p:to>
                                    </p:set>
                                    <p:animEffect transition="in" filter="fade">
                                      <p:cBhvr>
                                        <p:cTn id="10" dur="1000"/>
                                        <p:tgtEl>
                                          <p:spTgt spid="2077699"/>
                                        </p:tgtEl>
                                      </p:cBhvr>
                                    </p:animEffect>
                                    <p:anim calcmode="lin" valueType="num">
                                      <p:cBhvr>
                                        <p:cTn id="11" dur="1000" fill="hold"/>
                                        <p:tgtEl>
                                          <p:spTgt spid="2077699"/>
                                        </p:tgtEl>
                                        <p:attrNameLst>
                                          <p:attrName>ppt_x</p:attrName>
                                        </p:attrNameLst>
                                      </p:cBhvr>
                                      <p:tavLst>
                                        <p:tav tm="0">
                                          <p:val>
                                            <p:strVal val="#ppt_x"/>
                                          </p:val>
                                        </p:tav>
                                        <p:tav tm="100000">
                                          <p:val>
                                            <p:strVal val="#ppt_x"/>
                                          </p:val>
                                        </p:tav>
                                      </p:tavLst>
                                    </p:anim>
                                    <p:anim calcmode="lin" valueType="num">
                                      <p:cBhvr>
                                        <p:cTn id="12" dur="900" decel="100000" fill="hold"/>
                                        <p:tgtEl>
                                          <p:spTgt spid="2077699"/>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2077699"/>
                                        </p:tgtEl>
                                        <p:attrNameLst>
                                          <p:attrName>ppt_y</p:attrName>
                                        </p:attrNameLst>
                                      </p:cBhvr>
                                      <p:tavLst>
                                        <p:tav tm="0">
                                          <p:val>
                                            <p:strVal val="#ppt_y-.03"/>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077700"/>
                                        </p:tgtEl>
                                        <p:attrNameLst>
                                          <p:attrName>style.visibility</p:attrName>
                                        </p:attrNameLst>
                                      </p:cBhvr>
                                      <p:to>
                                        <p:strVal val="visible"/>
                                      </p:to>
                                    </p:set>
                                    <p:animEffect transition="in" filter="fade">
                                      <p:cBhvr>
                                        <p:cTn id="17" dur="1000"/>
                                        <p:tgtEl>
                                          <p:spTgt spid="2077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7699" grpId="0" animBg="1"/>
      <p:bldP spid="2077700" grpId="0"/>
      <p:bldP spid="207770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23</a:t>
            </a:fld>
            <a:endParaRPr lang="en-US" smtClean="0"/>
          </a:p>
        </p:txBody>
      </p:sp>
      <p:sp>
        <p:nvSpPr>
          <p:cNvPr id="66566" name="Rectangle 11"/>
          <p:cNvSpPr>
            <a:spLocks noGrp="1" noChangeArrowheads="1"/>
          </p:cNvSpPr>
          <p:nvPr>
            <p:ph type="title"/>
          </p:nvPr>
        </p:nvSpPr>
        <p:spPr/>
        <p:txBody>
          <a:bodyPr/>
          <a:lstStyle/>
          <a:p>
            <a:r>
              <a:rPr lang="en-US" dirty="0" smtClean="0"/>
              <a:t>Interest Rate Forecasts: 2015 – 2021</a:t>
            </a:r>
          </a:p>
        </p:txBody>
      </p:sp>
      <p:graphicFrame>
        <p:nvGraphicFramePr>
          <p:cNvPr id="66562" name="Object 4"/>
          <p:cNvGraphicFramePr>
            <a:graphicFrameLocks noChangeAspect="1"/>
          </p:cNvGraphicFramePr>
          <p:nvPr>
            <p:extLst/>
          </p:nvPr>
        </p:nvGraphicFramePr>
        <p:xfrm>
          <a:off x="39687" y="1668667"/>
          <a:ext cx="8867775" cy="3771900"/>
        </p:xfrm>
        <a:graphic>
          <a:graphicData uri="http://schemas.openxmlformats.org/presentationml/2006/ole">
            <mc:AlternateContent xmlns:mc="http://schemas.openxmlformats.org/markup-compatibility/2006">
              <mc:Choice xmlns:v="urn:schemas-microsoft-com:vml" Requires="v">
                <p:oleObj spid="_x0000_s28468242" name="Chart" r:id="rId4" imgW="8534400" imgH="3771900" progId="MSGraph.Chart.8">
                  <p:embed followColorScheme="full"/>
                </p:oleObj>
              </mc:Choice>
              <mc:Fallback>
                <p:oleObj name="Chart" r:id="rId4" imgW="8534400" imgH="3771900" progId="MSGraph.Chart.8">
                  <p:embed followColorScheme="full"/>
                  <p:pic>
                    <p:nvPicPr>
                      <p:cNvPr id="0" name=""/>
                      <p:cNvPicPr>
                        <a:picLocks noChangeAspect="1" noChangeArrowheads="1"/>
                      </p:cNvPicPr>
                      <p:nvPr/>
                    </p:nvPicPr>
                    <p:blipFill>
                      <a:blip r:embed="rId5"/>
                      <a:srcRect/>
                      <a:stretch>
                        <a:fillRect/>
                      </a:stretch>
                    </p:blipFill>
                    <p:spPr bwMode="gray">
                      <a:xfrm>
                        <a:off x="39687" y="1668667"/>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146920" y="5447440"/>
            <a:ext cx="8760542" cy="758349"/>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latin typeface="Arial" panose="020B0604020202020204" pitchFamily="34" charset="0"/>
                <a:cs typeface="Arial" panose="020B0604020202020204" pitchFamily="34" charset="0"/>
              </a:rPr>
              <a:t>A full normalization of interest rates is unlikely until the 2020s, more than a decade after the onset of the financial crisis.</a:t>
            </a:r>
            <a:endParaRPr lang="en-US" sz="2000" b="1" dirty="0">
              <a:solidFill>
                <a:srgbClr val="FFFFFF"/>
              </a:solidFill>
              <a:latin typeface="Arial" panose="020B0604020202020204" pitchFamily="34" charset="0"/>
              <a:cs typeface="Arial" panose="020B0604020202020204" pitchFamily="34" charset="0"/>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Yield (%)</a:t>
            </a:r>
            <a:endParaRPr lang="en-US" sz="1600" b="1" dirty="0">
              <a:solidFill>
                <a:srgbClr val="225A7A"/>
              </a:solidFill>
            </a:endParaRPr>
          </a:p>
        </p:txBody>
      </p:sp>
      <p:sp>
        <p:nvSpPr>
          <p:cNvPr id="12" name="Rectangle 5"/>
          <p:cNvSpPr>
            <a:spLocks noChangeArrowheads="1"/>
          </p:cNvSpPr>
          <p:nvPr/>
        </p:nvSpPr>
        <p:spPr bwMode="auto">
          <a:xfrm>
            <a:off x="0" y="6449878"/>
            <a:ext cx="8601075" cy="282385"/>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latin typeface="Arial "/>
              </a:rPr>
              <a:t>Sources: Blue Chip Economic Indicators (10/15 for 2015 and 2016; for 2017-2021 10/15 issue); Insurance Info. Institute. </a:t>
            </a:r>
            <a:endParaRPr lang="en-US" sz="1100" dirty="0">
              <a:latin typeface="Arial "/>
            </a:endParaRPr>
          </a:p>
        </p:txBody>
      </p:sp>
      <p:sp>
        <p:nvSpPr>
          <p:cNvPr id="13" name="Rectangle 3"/>
          <p:cNvSpPr>
            <a:spLocks noChangeArrowheads="1"/>
          </p:cNvSpPr>
          <p:nvPr/>
        </p:nvSpPr>
        <p:spPr bwMode="black">
          <a:xfrm>
            <a:off x="965068" y="1417229"/>
            <a:ext cx="3508507" cy="3323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latin typeface="Arial" panose="020B0604020202020204" pitchFamily="34" charset="0"/>
                <a:cs typeface="Arial" panose="020B0604020202020204" pitchFamily="34" charset="0"/>
              </a:rPr>
              <a:t>3-Month Treasury</a:t>
            </a:r>
            <a:endParaRPr lang="en-US" sz="2400" b="1" u="sng" dirty="0">
              <a:solidFill>
                <a:srgbClr val="225A7A"/>
              </a:solidFill>
              <a:latin typeface="Arial" panose="020B0604020202020204" pitchFamily="34" charset="0"/>
              <a:cs typeface="Arial" panose="020B0604020202020204" pitchFamily="34" charset="0"/>
            </a:endParaRPr>
          </a:p>
        </p:txBody>
      </p:sp>
      <p:sp>
        <p:nvSpPr>
          <p:cNvPr id="16" name="Rectangle 3"/>
          <p:cNvSpPr>
            <a:spLocks noChangeArrowheads="1"/>
          </p:cNvSpPr>
          <p:nvPr/>
        </p:nvSpPr>
        <p:spPr bwMode="black">
          <a:xfrm>
            <a:off x="5275131" y="1426749"/>
            <a:ext cx="3508507" cy="3323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latin typeface="Arial" panose="020B0604020202020204" pitchFamily="34" charset="0"/>
                <a:cs typeface="Arial" panose="020B0604020202020204" pitchFamily="34" charset="0"/>
              </a:rPr>
              <a:t>10-Year Treasury</a:t>
            </a:r>
            <a:endParaRPr lang="en-US" sz="2400" b="1" u="sng" dirty="0">
              <a:solidFill>
                <a:srgbClr val="225A7A"/>
              </a:solidFill>
              <a:latin typeface="Arial" panose="020B0604020202020204" pitchFamily="34" charset="0"/>
              <a:cs typeface="Arial" panose="020B0604020202020204" pitchFamily="34" charset="0"/>
            </a:endParaRPr>
          </a:p>
        </p:txBody>
      </p:sp>
      <p:sp>
        <p:nvSpPr>
          <p:cNvPr id="18" name="AutoShape 38"/>
          <p:cNvSpPr>
            <a:spLocks noChangeArrowheads="1"/>
          </p:cNvSpPr>
          <p:nvPr/>
        </p:nvSpPr>
        <p:spPr bwMode="blackWhite">
          <a:xfrm>
            <a:off x="6742113" y="3545840"/>
            <a:ext cx="2306637" cy="1243678"/>
          </a:xfrm>
          <a:prstGeom prst="wedgeRectCallout">
            <a:avLst>
              <a:gd name="adj1" fmla="val -110599"/>
              <a:gd name="adj2" fmla="val -3645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latin typeface="Arial" panose="020B0604020202020204" pitchFamily="34" charset="0"/>
                <a:cs typeface="Arial" panose="020B0604020202020204" pitchFamily="34" charset="0"/>
              </a:rPr>
              <a:t>The end of the Fed’s QE program in 2014 and a stronger economy have yet to push longer-term yields much higher</a:t>
            </a:r>
            <a:endParaRPr lang="en-US" sz="1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601294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26150"/>
                                        </p:tgtEl>
                                        <p:attrNameLst>
                                          <p:attrName>style.visibility</p:attrName>
                                        </p:attrNameLst>
                                      </p:cBhvr>
                                      <p:to>
                                        <p:strVal val="visible"/>
                                      </p:to>
                                    </p:set>
                                    <p:anim calcmode="lin" valueType="num">
                                      <p:cBhvr>
                                        <p:cTn id="7" dur="500" fill="hold"/>
                                        <p:tgtEl>
                                          <p:spTgt spid="1926150"/>
                                        </p:tgtEl>
                                        <p:attrNameLst>
                                          <p:attrName>ppt_w</p:attrName>
                                        </p:attrNameLst>
                                      </p:cBhvr>
                                      <p:tavLst>
                                        <p:tav tm="0">
                                          <p:val>
                                            <p:fltVal val="0"/>
                                          </p:val>
                                        </p:tav>
                                        <p:tav tm="100000">
                                          <p:val>
                                            <p:strVal val="#ppt_w"/>
                                          </p:val>
                                        </p:tav>
                                      </p:tavLst>
                                    </p:anim>
                                    <p:anim calcmode="lin" valueType="num">
                                      <p:cBhvr>
                                        <p:cTn id="8" dur="500" fill="hold"/>
                                        <p:tgtEl>
                                          <p:spTgt spid="192615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50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8"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2707" name="Rectangle 105"/>
          <p:cNvSpPr>
            <a:spLocks noGrp="1" noChangeArrowheads="1"/>
          </p:cNvSpPr>
          <p:nvPr>
            <p:ph type="dt" sz="quarter" idx="10"/>
          </p:nvPr>
        </p:nvSpPr>
        <p:spPr/>
        <p:txBody>
          <a:bodyPr/>
          <a:lstStyle/>
          <a:p>
            <a:pPr>
              <a:defRPr/>
            </a:pPr>
            <a:r>
              <a:rPr lang="en-US" smtClean="0"/>
              <a:t>12/01/09 - 9pm</a:t>
            </a:r>
          </a:p>
        </p:txBody>
      </p:sp>
      <p:sp>
        <p:nvSpPr>
          <p:cNvPr id="72709" name="Rectangle 110"/>
          <p:cNvSpPr>
            <a:spLocks noGrp="1" noChangeArrowheads="1"/>
          </p:cNvSpPr>
          <p:nvPr>
            <p:ph type="sldNum" sz="quarter" idx="12"/>
          </p:nvPr>
        </p:nvSpPr>
        <p:spPr/>
        <p:txBody>
          <a:bodyPr/>
          <a:lstStyle/>
          <a:p>
            <a:pPr>
              <a:defRPr/>
            </a:pPr>
            <a:fld id="{81AD1AA6-5342-47E3-91E6-60DBEF277DA8}" type="slidenum">
              <a:rPr lang="en-US" smtClean="0"/>
              <a:pPr>
                <a:defRPr/>
              </a:pPr>
              <a:t>24</a:t>
            </a:fld>
            <a:endParaRPr lang="en-US" smtClean="0"/>
          </a:p>
        </p:txBody>
      </p:sp>
      <p:sp>
        <p:nvSpPr>
          <p:cNvPr id="35846" name="Rectangle 2"/>
          <p:cNvSpPr>
            <a:spLocks noGrp="1" noChangeArrowheads="1"/>
          </p:cNvSpPr>
          <p:nvPr>
            <p:ph type="title"/>
          </p:nvPr>
        </p:nvSpPr>
        <p:spPr>
          <a:xfrm>
            <a:off x="155575" y="0"/>
            <a:ext cx="7550150" cy="989013"/>
          </a:xfrm>
        </p:spPr>
        <p:txBody>
          <a:bodyPr/>
          <a:lstStyle/>
          <a:p>
            <a:r>
              <a:rPr lang="en-US" dirty="0" smtClean="0"/>
              <a:t>Annual Inflation Rates, (CPI-U, %),</a:t>
            </a:r>
            <a:br>
              <a:rPr lang="en-US" dirty="0" smtClean="0"/>
            </a:br>
            <a:r>
              <a:rPr lang="en-US" dirty="0" smtClean="0"/>
              <a:t>1990–2016F</a:t>
            </a:r>
          </a:p>
        </p:txBody>
      </p:sp>
      <p:graphicFrame>
        <p:nvGraphicFramePr>
          <p:cNvPr id="35842" name="Object 3"/>
          <p:cNvGraphicFramePr>
            <a:graphicFrameLocks noChangeAspect="1"/>
          </p:cNvGraphicFramePr>
          <p:nvPr>
            <p:extLst>
              <p:ext uri="{D42A27DB-BD31-4B8C-83A1-F6EECF244321}">
                <p14:modId xmlns:p14="http://schemas.microsoft.com/office/powerpoint/2010/main" val="998078630"/>
              </p:ext>
            </p:extLst>
          </p:nvPr>
        </p:nvGraphicFramePr>
        <p:xfrm>
          <a:off x="161925" y="1639888"/>
          <a:ext cx="8659813" cy="4008437"/>
        </p:xfrm>
        <a:graphic>
          <a:graphicData uri="http://schemas.openxmlformats.org/presentationml/2006/ole">
            <mc:AlternateContent xmlns:mc="http://schemas.openxmlformats.org/markup-compatibility/2006">
              <mc:Choice xmlns:v="urn:schemas-microsoft-com:vml" Requires="v">
                <p:oleObj spid="_x0000_s28253421" name="Chart" r:id="rId4" imgW="8296386" imgH="3838402" progId="MSGraph.Chart.8">
                  <p:embed followColorScheme="full"/>
                </p:oleObj>
              </mc:Choice>
              <mc:Fallback>
                <p:oleObj name="Chart" r:id="rId4" imgW="8296386" imgH="3838402" progId="MSGraph.Chart.8">
                  <p:embed followColorScheme="full"/>
                  <p:pic>
                    <p:nvPicPr>
                      <p:cNvPr id="0" name=""/>
                      <p:cNvPicPr>
                        <a:picLocks noChangeAspect="1" noChangeArrowheads="1"/>
                      </p:cNvPicPr>
                      <p:nvPr/>
                    </p:nvPicPr>
                    <p:blipFill>
                      <a:blip r:embed="rId5"/>
                      <a:srcRect/>
                      <a:stretch>
                        <a:fillRect/>
                      </a:stretch>
                    </p:blipFill>
                    <p:spPr bwMode="gray">
                      <a:xfrm>
                        <a:off x="161925" y="1639888"/>
                        <a:ext cx="8659813" cy="4008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847" name="Rectangle 4"/>
          <p:cNvSpPr>
            <a:spLocks noChangeArrowheads="1"/>
          </p:cNvSpPr>
          <p:nvPr/>
        </p:nvSpPr>
        <p:spPr bwMode="auto">
          <a:xfrm>
            <a:off x="0" y="6392863"/>
            <a:ext cx="7569200"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chemeClr val="accent2"/>
              </a:buClr>
              <a:buFont typeface="Wingdings" pitchFamily="2" charset="2"/>
              <a:buNone/>
            </a:pPr>
            <a:r>
              <a:rPr lang="en-US" sz="1100" dirty="0"/>
              <a:t>Sources: US Bureau of Labor Statistics; Blue Chip Economic Indicators, 9</a:t>
            </a:r>
            <a:r>
              <a:rPr lang="en-US" sz="1100" dirty="0" smtClean="0"/>
              <a:t>/15 </a:t>
            </a:r>
            <a:r>
              <a:rPr lang="en-US" sz="1100" dirty="0"/>
              <a:t>(forecasts). </a:t>
            </a:r>
          </a:p>
        </p:txBody>
      </p:sp>
      <p:sp>
        <p:nvSpPr>
          <p:cNvPr id="1965061" name="Rectangle 5"/>
          <p:cNvSpPr>
            <a:spLocks noChangeArrowheads="1"/>
          </p:cNvSpPr>
          <p:nvPr/>
        </p:nvSpPr>
        <p:spPr bwMode="blackWhite">
          <a:xfrm>
            <a:off x="984736" y="5534025"/>
            <a:ext cx="7338649" cy="9731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S</a:t>
            </a:r>
            <a:r>
              <a:rPr lang="en-US" b="1" dirty="0" smtClean="0">
                <a:solidFill>
                  <a:srgbClr val="FFFFFF"/>
                </a:solidFill>
              </a:rPr>
              <a:t>lack </a:t>
            </a:r>
            <a:r>
              <a:rPr lang="en-US" b="1" dirty="0">
                <a:solidFill>
                  <a:srgbClr val="FFFFFF"/>
                </a:solidFill>
              </a:rPr>
              <a:t>in the U.S. economy </a:t>
            </a:r>
            <a:r>
              <a:rPr lang="en-US" b="1" dirty="0" smtClean="0">
                <a:solidFill>
                  <a:srgbClr val="FFFFFF"/>
                </a:solidFill>
              </a:rPr>
              <a:t>and falling energy prices suggests </a:t>
            </a:r>
            <a:r>
              <a:rPr lang="en-US" b="1" dirty="0">
                <a:solidFill>
                  <a:srgbClr val="FFFFFF"/>
                </a:solidFill>
              </a:rPr>
              <a:t>that </a:t>
            </a:r>
            <a:r>
              <a:rPr lang="en-US" b="1" dirty="0" smtClean="0">
                <a:solidFill>
                  <a:srgbClr val="FFFFFF"/>
                </a:solidFill>
              </a:rPr>
              <a:t>inflationary pressures should remain subdued for an extended period of times</a:t>
            </a:r>
            <a:endParaRPr lang="en-US" b="1" dirty="0">
              <a:solidFill>
                <a:srgbClr val="FFFFFF"/>
              </a:solidFill>
            </a:endParaRPr>
          </a:p>
        </p:txBody>
      </p:sp>
      <p:sp>
        <p:nvSpPr>
          <p:cNvPr id="35849" name="Rectangle 6"/>
          <p:cNvSpPr>
            <a:spLocks noChangeArrowheads="1"/>
          </p:cNvSpPr>
          <p:nvPr/>
        </p:nvSpPr>
        <p:spPr bwMode="black">
          <a:xfrm>
            <a:off x="233363" y="1162050"/>
            <a:ext cx="1090612" cy="68580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Annual Inflation Rates (%)</a:t>
            </a:r>
          </a:p>
        </p:txBody>
      </p:sp>
      <p:sp>
        <p:nvSpPr>
          <p:cNvPr id="1965063" name="AutoShape 7"/>
          <p:cNvSpPr>
            <a:spLocks noChangeArrowheads="1"/>
          </p:cNvSpPr>
          <p:nvPr/>
        </p:nvSpPr>
        <p:spPr bwMode="blackWhite">
          <a:xfrm>
            <a:off x="2908300" y="1150938"/>
            <a:ext cx="4048125" cy="1309687"/>
          </a:xfrm>
          <a:prstGeom prst="wedgeRectCallout">
            <a:avLst>
              <a:gd name="adj1" fmla="val 16391"/>
              <a:gd name="adj2" fmla="val 7349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Inflation peaked at 5.6% in August 2008 on high energy and commodity crisis. The recession and the collapse of the commodity bubble reduced inflationary pressures in 2009/10</a:t>
            </a:r>
          </a:p>
        </p:txBody>
      </p:sp>
      <p:sp>
        <p:nvSpPr>
          <p:cNvPr id="11" name="AutoShape 7"/>
          <p:cNvSpPr>
            <a:spLocks noChangeArrowheads="1"/>
          </p:cNvSpPr>
          <p:nvPr/>
        </p:nvSpPr>
        <p:spPr bwMode="blackWhite">
          <a:xfrm>
            <a:off x="7273904" y="1155699"/>
            <a:ext cx="1620223" cy="1874715"/>
          </a:xfrm>
          <a:prstGeom prst="wedgeRectCallout">
            <a:avLst>
              <a:gd name="adj1" fmla="val 10089"/>
              <a:gd name="adj2" fmla="val 10082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cs typeface="+mn-cs"/>
              </a:rPr>
              <a:t>Inflationary expectations have slipped (due in part to falling energy costs) allowing the Fed to maintain low interest rates</a:t>
            </a:r>
            <a:endParaRPr lang="en-US" sz="1400" b="1" dirty="0">
              <a:cs typeface="+mn-cs"/>
            </a:endParaRPr>
          </a:p>
        </p:txBody>
      </p:sp>
    </p:spTree>
    <p:extLst>
      <p:ext uri="{BB962C8B-B14F-4D97-AF65-F5344CB8AC3E}">
        <p14:creationId xmlns:p14="http://schemas.microsoft.com/office/powerpoint/2010/main" val="235976455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965063"/>
                                        </p:tgtEl>
                                        <p:attrNameLst>
                                          <p:attrName>style.visibility</p:attrName>
                                        </p:attrNameLst>
                                      </p:cBhvr>
                                      <p:to>
                                        <p:strVal val="visible"/>
                                      </p:to>
                                    </p:set>
                                    <p:animEffect transition="in" filter="wipe(down)">
                                      <p:cBhvr>
                                        <p:cTn id="7" dur="500"/>
                                        <p:tgtEl>
                                          <p:spTgt spid="1965063"/>
                                        </p:tgtEl>
                                      </p:cBhvr>
                                    </p:animEffect>
                                  </p:childTnLst>
                                </p:cTn>
                              </p:par>
                            </p:childTnLst>
                          </p:cTn>
                        </p:par>
                        <p:par>
                          <p:cTn id="8" fill="hold">
                            <p:stCondLst>
                              <p:cond delay="1200"/>
                            </p:stCondLst>
                            <p:childTnLst>
                              <p:par>
                                <p:cTn id="9" presetID="23" presetClass="entr" presetSubtype="16" fill="hold" grpId="0" nodeType="afterEffect">
                                  <p:stCondLst>
                                    <p:cond delay="700"/>
                                  </p:stCondLst>
                                  <p:childTnLst>
                                    <p:set>
                                      <p:cBhvr>
                                        <p:cTn id="10" dur="1" fill="hold">
                                          <p:stCondLst>
                                            <p:cond delay="0"/>
                                          </p:stCondLst>
                                        </p:cTn>
                                        <p:tgtEl>
                                          <p:spTgt spid="1965061"/>
                                        </p:tgtEl>
                                        <p:attrNameLst>
                                          <p:attrName>style.visibility</p:attrName>
                                        </p:attrNameLst>
                                      </p:cBhvr>
                                      <p:to>
                                        <p:strVal val="visible"/>
                                      </p:to>
                                    </p:set>
                                    <p:anim calcmode="lin" valueType="num">
                                      <p:cBhvr>
                                        <p:cTn id="11" dur="500" fill="hold"/>
                                        <p:tgtEl>
                                          <p:spTgt spid="1965061"/>
                                        </p:tgtEl>
                                        <p:attrNameLst>
                                          <p:attrName>ppt_w</p:attrName>
                                        </p:attrNameLst>
                                      </p:cBhvr>
                                      <p:tavLst>
                                        <p:tav tm="0">
                                          <p:val>
                                            <p:fltVal val="0"/>
                                          </p:val>
                                        </p:tav>
                                        <p:tav tm="100000">
                                          <p:val>
                                            <p:strVal val="#ppt_w"/>
                                          </p:val>
                                        </p:tav>
                                      </p:tavLst>
                                    </p:anim>
                                    <p:anim calcmode="lin" valueType="num">
                                      <p:cBhvr>
                                        <p:cTn id="12" dur="500" fill="hold"/>
                                        <p:tgtEl>
                                          <p:spTgt spid="1965061"/>
                                        </p:tgtEl>
                                        <p:attrNameLst>
                                          <p:attrName>ppt_h</p:attrName>
                                        </p:attrNameLst>
                                      </p:cBhvr>
                                      <p:tavLst>
                                        <p:tav tm="0">
                                          <p:val>
                                            <p:fltVal val="0"/>
                                          </p:val>
                                        </p:tav>
                                        <p:tav tm="100000">
                                          <p:val>
                                            <p:strVal val="#ppt_h"/>
                                          </p:val>
                                        </p:tav>
                                      </p:tavLst>
                                    </p:anim>
                                  </p:childTnLst>
                                </p:cTn>
                              </p:par>
                            </p:childTnLst>
                          </p:cTn>
                        </p:par>
                        <p:par>
                          <p:cTn id="13" fill="hold">
                            <p:stCondLst>
                              <p:cond delay="2400"/>
                            </p:stCondLst>
                            <p:childTnLst>
                              <p:par>
                                <p:cTn id="14" presetID="22" presetClass="entr" presetSubtype="2" fill="hold" grpId="0" nodeType="afterEffect">
                                  <p:stCondLst>
                                    <p:cond delay="50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5061" grpId="0" animBg="1"/>
      <p:bldP spid="1965063" grpId="0" animBg="1"/>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04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04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54C3BA2-5309-47FB-8C6B-909E44510230}" type="slidenum">
              <a:rPr lang="en-US" sz="900"/>
              <a:pPr algn="r" eaLnBrk="0" hangingPunct="0">
                <a:lnSpc>
                  <a:spcPct val="85000"/>
                </a:lnSpc>
                <a:spcBef>
                  <a:spcPct val="20000"/>
                </a:spcBef>
              </a:pPr>
              <a:t>25</a:t>
            </a:fld>
            <a:endParaRPr lang="en-US" sz="900"/>
          </a:p>
        </p:txBody>
      </p:sp>
      <p:graphicFrame>
        <p:nvGraphicFramePr>
          <p:cNvPr id="60418" name="Object 3"/>
          <p:cNvGraphicFramePr>
            <a:graphicFrameLocks/>
          </p:cNvGraphicFramePr>
          <p:nvPr>
            <p:extLst>
              <p:ext uri="{D42A27DB-BD31-4B8C-83A1-F6EECF244321}">
                <p14:modId xmlns:p14="http://schemas.microsoft.com/office/powerpoint/2010/main" val="544913540"/>
              </p:ext>
            </p:extLst>
          </p:nvPr>
        </p:nvGraphicFramePr>
        <p:xfrm>
          <a:off x="304800" y="1447800"/>
          <a:ext cx="8623300" cy="3771900"/>
        </p:xfrm>
        <a:graphic>
          <a:graphicData uri="http://schemas.openxmlformats.org/presentationml/2006/ole">
            <mc:AlternateContent xmlns:mc="http://schemas.openxmlformats.org/markup-compatibility/2006">
              <mc:Choice xmlns:v="urn:schemas-microsoft-com:vml" Requires="v">
                <p:oleObj spid="_x0000_s28056022" name="Chart" r:id="rId4" imgW="3447881" imgH="1508760" progId="MSGraph.Chart.8">
                  <p:embed followColorScheme="full"/>
                </p:oleObj>
              </mc:Choice>
              <mc:Fallback>
                <p:oleObj name="Chart" r:id="rId4" imgW="3447881" imgH="1508760" progId="MSGraph.Chart.8">
                  <p:embed followColorScheme="full"/>
                  <p:pic>
                    <p:nvPicPr>
                      <p:cNvPr id="0" name=""/>
                      <p:cNvPicPr>
                        <a:picLocks noChangeArrowheads="1"/>
                      </p:cNvPicPr>
                      <p:nvPr/>
                    </p:nvPicPr>
                    <p:blipFill>
                      <a:blip r:embed="rId5"/>
                      <a:srcRect/>
                      <a:stretch>
                        <a:fillRect/>
                      </a:stretch>
                    </p:blipFill>
                    <p:spPr bwMode="auto">
                      <a:xfrm>
                        <a:off x="304800" y="1447800"/>
                        <a:ext cx="8623300" cy="377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5"/>
          <p:cNvSpPr>
            <a:spLocks noChangeArrowheads="1"/>
          </p:cNvSpPr>
          <p:nvPr/>
        </p:nvSpPr>
        <p:spPr bwMode="blackWhite">
          <a:xfrm>
            <a:off x="1050925" y="5410200"/>
            <a:ext cx="69627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a:solidFill>
                  <a:srgbClr val="FFFFFF"/>
                </a:solidFill>
              </a:rPr>
              <a:t>Lower Investment Earnings Place a Greater Burden on Underwriting and Pricing Discipline</a:t>
            </a:r>
          </a:p>
        </p:txBody>
      </p:sp>
      <p:sp>
        <p:nvSpPr>
          <p:cNvPr id="60423" name="Rectangle 4"/>
          <p:cNvSpPr>
            <a:spLocks noChangeArrowheads="1"/>
          </p:cNvSpPr>
          <p:nvPr/>
        </p:nvSpPr>
        <p:spPr bwMode="auto">
          <a:xfrm>
            <a:off x="0" y="6203950"/>
            <a:ext cx="7569200" cy="65405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*Based on 2008 Invested Assets and Earned Premiums</a:t>
            </a:r>
          </a:p>
          <a:p>
            <a:pPr eaLnBrk="0" hangingPunct="0">
              <a:lnSpc>
                <a:spcPct val="85000"/>
              </a:lnSpc>
              <a:spcBef>
                <a:spcPct val="25000"/>
              </a:spcBef>
              <a:buClr>
                <a:schemeClr val="accent2"/>
              </a:buClr>
              <a:buFont typeface="Wingdings" pitchFamily="2" charset="2"/>
              <a:buNone/>
            </a:pPr>
            <a:r>
              <a:rPr lang="en-US" sz="1100" dirty="0"/>
              <a:t>**US domestic reinsurance only</a:t>
            </a:r>
          </a:p>
          <a:p>
            <a:pPr eaLnBrk="0" hangingPunct="0">
              <a:lnSpc>
                <a:spcPct val="85000"/>
              </a:lnSpc>
              <a:spcBef>
                <a:spcPct val="25000"/>
              </a:spcBef>
              <a:buClr>
                <a:schemeClr val="accent2"/>
              </a:buClr>
              <a:buFont typeface="Wingdings" pitchFamily="2" charset="2"/>
              <a:buNone/>
            </a:pPr>
            <a:r>
              <a:rPr lang="en-US" sz="1100" dirty="0"/>
              <a:t>Source: A.M. Best; Insurance Information Institute.</a:t>
            </a:r>
          </a:p>
        </p:txBody>
      </p:sp>
      <p:sp>
        <p:nvSpPr>
          <p:cNvPr id="12" name="Rectangle 2"/>
          <p:cNvSpPr txBox="1">
            <a:spLocks noChangeArrowheads="1"/>
          </p:cNvSpPr>
          <p:nvPr/>
        </p:nvSpPr>
        <p:spPr>
          <a:xfrm>
            <a:off x="31750" y="-46038"/>
            <a:ext cx="7400925" cy="860426"/>
          </a:xfrm>
          <a:prstGeom prst="rect">
            <a:avLst/>
          </a:prstGeom>
        </p:spPr>
        <p:txBody>
          <a:bodyPr/>
          <a:lstStyle/>
          <a:p>
            <a:pPr defTabSz="114300" eaLnBrk="0" hangingPunct="0">
              <a:lnSpc>
                <a:spcPct val="90000"/>
              </a:lnSpc>
              <a:defRPr/>
            </a:pPr>
            <a:r>
              <a:rPr lang="en-US" sz="2400" b="1" kern="0">
                <a:solidFill>
                  <a:srgbClr val="225A7A"/>
                </a:solidFill>
                <a:ea typeface="+mj-ea"/>
                <a:cs typeface="+mj-cs"/>
              </a:rPr>
              <a:t>Reduction in Combined Ratio Necessary to Offset 1% Decline in Investment Yield to Maintain Constant ROE, by Line*</a:t>
            </a:r>
            <a:endParaRPr lang="en-US" sz="2400" b="1" kern="0" dirty="0">
              <a:solidFill>
                <a:srgbClr val="225A7A"/>
              </a:solidFill>
              <a:ea typeface="+mj-ea"/>
              <a:cs typeface="+mj-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79649112-2361-4913-9798-B6AEBB59A8D4}" type="slidenum">
              <a:rPr lang="en-US" smtClean="0"/>
              <a:pPr>
                <a:defRPr/>
              </a:pPr>
              <a:t>25</a:t>
            </a:fld>
            <a:endParaRPr lang="en-US"/>
          </a:p>
        </p:txBody>
      </p:sp>
    </p:spTree>
    <p:extLst>
      <p:ext uri="{BB962C8B-B14F-4D97-AF65-F5344CB8AC3E}">
        <p14:creationId xmlns:p14="http://schemas.microsoft.com/office/powerpoint/2010/main" val="413142875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2771"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2772"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277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7A114D5-877E-4294-A425-BF743B05D88E}" type="slidenum">
              <a:rPr lang="en-US" sz="900"/>
              <a:pPr algn="r" eaLnBrk="0" hangingPunct="0">
                <a:lnSpc>
                  <a:spcPct val="85000"/>
                </a:lnSpc>
                <a:spcBef>
                  <a:spcPct val="20000"/>
                </a:spcBef>
              </a:pPr>
              <a:t>26</a:t>
            </a:fld>
            <a:endParaRPr lang="en-US" sz="900"/>
          </a:p>
        </p:txBody>
      </p:sp>
      <p:sp>
        <p:nvSpPr>
          <p:cNvPr id="32774" name="Rectangle 2"/>
          <p:cNvSpPr>
            <a:spLocks noGrp="1" noChangeArrowheads="1"/>
          </p:cNvSpPr>
          <p:nvPr>
            <p:ph type="title" idx="4294967295"/>
          </p:nvPr>
        </p:nvSpPr>
        <p:spPr/>
        <p:txBody>
          <a:bodyPr/>
          <a:lstStyle/>
          <a:p>
            <a:r>
              <a:rPr lang="en-US" dirty="0" smtClean="0"/>
              <a:t>P/C Insurer Net Realized </a:t>
            </a:r>
            <a:br>
              <a:rPr lang="en-US" dirty="0" smtClean="0"/>
            </a:br>
            <a:r>
              <a:rPr lang="en-US" dirty="0" smtClean="0"/>
              <a:t>Capital Gains/Losses, 1990-2015:Q2</a:t>
            </a:r>
          </a:p>
        </p:txBody>
      </p:sp>
      <p:sp>
        <p:nvSpPr>
          <p:cNvPr id="32775" name="Rectangle 4"/>
          <p:cNvSpPr>
            <a:spLocks noChangeArrowheads="1"/>
          </p:cNvSpPr>
          <p:nvPr/>
        </p:nvSpPr>
        <p:spPr bwMode="auto">
          <a:xfrm>
            <a:off x="0" y="6414802"/>
            <a:ext cx="8596313" cy="443198"/>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smtClean="0"/>
              <a:t>*Through Q2 2015.</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Sources</a:t>
            </a:r>
            <a:r>
              <a:rPr lang="en-US" sz="1100" dirty="0"/>
              <a:t>: A.M. Best, ISO, </a:t>
            </a:r>
            <a:r>
              <a:rPr lang="en-US" sz="1100" dirty="0" smtClean="0"/>
              <a:t>SNL, Insurance </a:t>
            </a:r>
            <a:r>
              <a:rPr lang="en-US" sz="1100" dirty="0"/>
              <a:t>Information Institute.                                   </a:t>
            </a:r>
          </a:p>
        </p:txBody>
      </p:sp>
      <p:graphicFrame>
        <p:nvGraphicFramePr>
          <p:cNvPr id="32770" name="Object 3"/>
          <p:cNvGraphicFramePr>
            <a:graphicFrameLocks/>
          </p:cNvGraphicFramePr>
          <p:nvPr>
            <p:extLst>
              <p:ext uri="{D42A27DB-BD31-4B8C-83A1-F6EECF244321}">
                <p14:modId xmlns:p14="http://schemas.microsoft.com/office/powerpoint/2010/main" val="3247862868"/>
              </p:ext>
            </p:extLst>
          </p:nvPr>
        </p:nvGraphicFramePr>
        <p:xfrm>
          <a:off x="304800" y="1152525"/>
          <a:ext cx="8582025" cy="4572000"/>
        </p:xfrm>
        <a:graphic>
          <a:graphicData uri="http://schemas.openxmlformats.org/presentationml/2006/ole">
            <mc:AlternateContent xmlns:mc="http://schemas.openxmlformats.org/markup-compatibility/2006">
              <mc:Choice xmlns:v="urn:schemas-microsoft-com:vml" Requires="v">
                <p:oleObj spid="_x0000_s28211463" name="Chart" r:id="rId4" imgW="8581836" imgH="4162598" progId="MSGraph.Chart.8">
                  <p:embed followColorScheme="full"/>
                </p:oleObj>
              </mc:Choice>
              <mc:Fallback>
                <p:oleObj name="Chart" r:id="rId4" imgW="8581836" imgH="4162598" progId="MSGraph.Chart.8">
                  <p:embed followColorScheme="full"/>
                  <p:pic>
                    <p:nvPicPr>
                      <p:cNvPr id="0" name=""/>
                      <p:cNvPicPr>
                        <a:picLocks noChangeArrowheads="1"/>
                      </p:cNvPicPr>
                      <p:nvPr/>
                    </p:nvPicPr>
                    <p:blipFill>
                      <a:blip r:embed="rId5"/>
                      <a:srcRect/>
                      <a:stretch>
                        <a:fillRect/>
                      </a:stretch>
                    </p:blipFill>
                    <p:spPr bwMode="auto">
                      <a:xfrm>
                        <a:off x="304800" y="1152525"/>
                        <a:ext cx="8582025"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65413" name="Rectangle 5"/>
          <p:cNvSpPr>
            <a:spLocks noChangeArrowheads="1"/>
          </p:cNvSpPr>
          <p:nvPr/>
        </p:nvSpPr>
        <p:spPr bwMode="blackWhite">
          <a:xfrm>
            <a:off x="263525" y="5492376"/>
            <a:ext cx="8664575" cy="86518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Insurers Posted Net Realized Capital Gains in 2010 - 2014 Following Two Years of Realized Losses During the Financial Crisis.  Realized </a:t>
            </a:r>
            <a:r>
              <a:rPr lang="en-US" b="1" dirty="0">
                <a:solidFill>
                  <a:srgbClr val="FFFFFF"/>
                </a:solidFill>
              </a:rPr>
              <a:t>Capital Losses Were a</a:t>
            </a:r>
            <a:r>
              <a:rPr lang="en-US" b="1" dirty="0" smtClean="0">
                <a:solidFill>
                  <a:srgbClr val="FFFFFF"/>
                </a:solidFill>
              </a:rPr>
              <a:t> </a:t>
            </a:r>
            <a:r>
              <a:rPr lang="en-US" b="1" dirty="0">
                <a:solidFill>
                  <a:srgbClr val="FFFFFF"/>
                </a:solidFill>
              </a:rPr>
              <a:t>Primary Cause </a:t>
            </a:r>
            <a:r>
              <a:rPr lang="en-US" b="1" dirty="0" smtClean="0">
                <a:solidFill>
                  <a:srgbClr val="FFFFFF"/>
                </a:solidFill>
              </a:rPr>
              <a:t>of </a:t>
            </a:r>
            <a:r>
              <a:rPr lang="en-US" b="1" dirty="0">
                <a:solidFill>
                  <a:srgbClr val="FFFFFF"/>
                </a:solidFill>
              </a:rPr>
              <a:t>2008/2009’s Large Drop in Profits and </a:t>
            </a:r>
            <a:r>
              <a:rPr lang="en-US" b="1" dirty="0" smtClean="0">
                <a:solidFill>
                  <a:srgbClr val="FFFFFF"/>
                </a:solidFill>
              </a:rPr>
              <a:t>ROE.</a:t>
            </a:r>
            <a:endParaRPr lang="en-US" b="1" dirty="0">
              <a:solidFill>
                <a:srgbClr val="FFFFFF"/>
              </a:solidFill>
            </a:endParaRPr>
          </a:p>
        </p:txBody>
      </p:sp>
      <p:sp>
        <p:nvSpPr>
          <p:cNvPr id="32777"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32778" name="Rectangle 8"/>
          <p:cNvSpPr>
            <a:spLocks noChangeArrowheads="1"/>
          </p:cNvSpPr>
          <p:nvPr/>
        </p:nvSpPr>
        <p:spPr bwMode="auto">
          <a:xfrm>
            <a:off x="7820516" y="1397607"/>
            <a:ext cx="656831" cy="1872368"/>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2" name="AutoShape 8"/>
          <p:cNvSpPr>
            <a:spLocks noChangeArrowheads="1"/>
          </p:cNvSpPr>
          <p:nvPr/>
        </p:nvSpPr>
        <p:spPr bwMode="blackWhite">
          <a:xfrm>
            <a:off x="4673600" y="1152525"/>
            <a:ext cx="2815784" cy="710383"/>
          </a:xfrm>
          <a:prstGeom prst="wedgeRectCallout">
            <a:avLst>
              <a:gd name="adj1" fmla="val 60033"/>
              <a:gd name="adj2" fmla="val 1950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Realized capital gains rose sharply as equity markets rallied in 2013-14</a:t>
            </a:r>
            <a:endParaRPr lang="en-US" sz="1600" b="1" dirty="0">
              <a:solidFill>
                <a:schemeClr val="bg1"/>
              </a:solidFill>
            </a:endParaRPr>
          </a:p>
        </p:txBody>
      </p:sp>
    </p:spTree>
    <p:extLst>
      <p:ext uri="{BB962C8B-B14F-4D97-AF65-F5344CB8AC3E}">
        <p14:creationId xmlns:p14="http://schemas.microsoft.com/office/powerpoint/2010/main" val="304291200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65413"/>
                                        </p:tgtEl>
                                        <p:attrNameLst>
                                          <p:attrName>style.visibility</p:attrName>
                                        </p:attrNameLst>
                                      </p:cBhvr>
                                      <p:to>
                                        <p:strVal val="visible"/>
                                      </p:to>
                                    </p:set>
                                    <p:anim calcmode="lin" valueType="num">
                                      <p:cBhvr>
                                        <p:cTn id="7" dur="500" fill="hold"/>
                                        <p:tgtEl>
                                          <p:spTgt spid="2065413"/>
                                        </p:tgtEl>
                                        <p:attrNameLst>
                                          <p:attrName>ppt_w</p:attrName>
                                        </p:attrNameLst>
                                      </p:cBhvr>
                                      <p:tavLst>
                                        <p:tav tm="0">
                                          <p:val>
                                            <p:fltVal val="0"/>
                                          </p:val>
                                        </p:tav>
                                        <p:tav tm="100000">
                                          <p:val>
                                            <p:strVal val="#ppt_w"/>
                                          </p:val>
                                        </p:tav>
                                      </p:tavLst>
                                    </p:anim>
                                    <p:anim calcmode="lin" valueType="num">
                                      <p:cBhvr>
                                        <p:cTn id="8" dur="500" fill="hold"/>
                                        <p:tgtEl>
                                          <p:spTgt spid="2065413"/>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5413" grpId="0" animBg="1"/>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Property/Casualty Insurance Industry Investment Gain: 1994–2015:Q2</a:t>
            </a:r>
            <a:r>
              <a:rPr lang="en-US" baseline="30000" dirty="0" smtClean="0"/>
              <a:t>1</a:t>
            </a:r>
          </a:p>
        </p:txBody>
      </p:sp>
      <p:graphicFrame>
        <p:nvGraphicFramePr>
          <p:cNvPr id="58370" name="Object 3"/>
          <p:cNvGraphicFramePr>
            <a:graphicFrameLocks/>
          </p:cNvGraphicFramePr>
          <p:nvPr>
            <p:extLst>
              <p:ext uri="{D42A27DB-BD31-4B8C-83A1-F6EECF244321}">
                <p14:modId xmlns:p14="http://schemas.microsoft.com/office/powerpoint/2010/main" val="415926307"/>
              </p:ext>
            </p:extLst>
          </p:nvPr>
        </p:nvGraphicFramePr>
        <p:xfrm>
          <a:off x="360363" y="1558925"/>
          <a:ext cx="8451850" cy="3663950"/>
        </p:xfrm>
        <a:graphic>
          <a:graphicData uri="http://schemas.openxmlformats.org/presentationml/2006/ole">
            <mc:AlternateContent xmlns:mc="http://schemas.openxmlformats.org/markup-compatibility/2006">
              <mc:Choice xmlns:v="urn:schemas-microsoft-com:vml" Requires="v">
                <p:oleObj spid="_x0000_s28058072" name="Chart" r:id="rId4" imgW="8458252" imgH="3638481" progId="MSGraph.Chart.8">
                  <p:embed followColorScheme="full"/>
                </p:oleObj>
              </mc:Choice>
              <mc:Fallback>
                <p:oleObj name="Chart" r:id="rId4" imgW="8458252" imgH="3638481" progId="MSGraph.Chart.8">
                  <p:embed followColorScheme="full"/>
                  <p:pic>
                    <p:nvPicPr>
                      <p:cNvPr id="0" name=""/>
                      <p:cNvPicPr>
                        <a:picLocks noChangeArrowheads="1"/>
                      </p:cNvPicPr>
                      <p:nvPr/>
                    </p:nvPicPr>
                    <p:blipFill>
                      <a:blip r:embed="rId5"/>
                      <a:srcRect/>
                      <a:stretch>
                        <a:fillRect/>
                      </a:stretch>
                    </p:blipFill>
                    <p:spPr bwMode="auto">
                      <a:xfrm>
                        <a:off x="360363" y="1558925"/>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484094" y="5202985"/>
            <a:ext cx="8283295"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Total Investment Gains Were Down Slightly in 2014 as Low Interest Rates Pressured Investment Income but Realized Capital Gains Remained Robust</a:t>
            </a:r>
            <a:endParaRPr lang="en-US" b="1" dirty="0">
              <a:solidFill>
                <a:srgbClr val="FFFFFF"/>
              </a:solidFill>
            </a:endParaRPr>
          </a:p>
        </p:txBody>
      </p:sp>
      <p:sp>
        <p:nvSpPr>
          <p:cNvPr id="58373" name="Rectangle 5"/>
          <p:cNvSpPr>
            <a:spLocks noChangeArrowheads="1"/>
          </p:cNvSpPr>
          <p:nvPr/>
        </p:nvSpPr>
        <p:spPr bwMode="auto">
          <a:xfrm>
            <a:off x="-103236" y="6302140"/>
            <a:ext cx="9144000" cy="59554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dirty="0"/>
              <a:t>1</a:t>
            </a:r>
            <a:r>
              <a:rPr lang="en-US" sz="1100" dirty="0"/>
              <a:t> Investment gains consist primarily of interest, stock dividends and realized capital gains and losses.</a:t>
            </a:r>
          </a:p>
          <a:p>
            <a:pPr marL="133350" indent="-133350" eaLnBrk="0" hangingPunct="0">
              <a:lnSpc>
                <a:spcPct val="90000"/>
              </a:lnSpc>
              <a:buClr>
                <a:schemeClr val="accent2"/>
              </a:buClr>
              <a:buFont typeface="Wingdings" pitchFamily="2" charset="2"/>
              <a:buNone/>
              <a:tabLst>
                <a:tab pos="112713" algn="r"/>
              </a:tabLst>
            </a:pPr>
            <a:r>
              <a:rPr lang="en-US" sz="1100" dirty="0"/>
              <a:t>* 2005 figure includes special one-time dividend of $</a:t>
            </a:r>
            <a:r>
              <a:rPr lang="en-US" sz="1100" dirty="0" smtClean="0"/>
              <a:t>3.2B; 2015 figure is through Q2 2015.</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t>
            </a:r>
            <a:r>
              <a:rPr lang="en-US" sz="1100" dirty="0" smtClean="0"/>
              <a:t>ISO, SNL; </a:t>
            </a:r>
            <a:r>
              <a:rPr lang="en-US" sz="1100" dirty="0"/>
              <a:t>Insurance Information Institute.</a:t>
            </a:r>
          </a:p>
        </p:txBody>
      </p:sp>
      <p:sp>
        <p:nvSpPr>
          <p:cNvPr id="58374"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8" name="AutoShape 7"/>
          <p:cNvSpPr>
            <a:spLocks noChangeArrowheads="1"/>
          </p:cNvSpPr>
          <p:nvPr/>
        </p:nvSpPr>
        <p:spPr bwMode="blackWhite">
          <a:xfrm>
            <a:off x="3814762" y="3716594"/>
            <a:ext cx="2810735" cy="976429"/>
          </a:xfrm>
          <a:prstGeom prst="wedgeRectCallout">
            <a:avLst>
              <a:gd name="adj1" fmla="val 102372"/>
              <a:gd name="adj2" fmla="val -12588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Investment </a:t>
            </a:r>
            <a:r>
              <a:rPr lang="en-US" sz="1600" b="1" dirty="0">
                <a:solidFill>
                  <a:schemeClr val="bg1"/>
                </a:solidFill>
                <a:latin typeface="Arial" pitchFamily="34" charset="0"/>
                <a:cs typeface="+mn-cs"/>
              </a:rPr>
              <a:t>gains </a:t>
            </a:r>
            <a:r>
              <a:rPr lang="en-US" sz="1600" b="1" dirty="0" smtClean="0">
                <a:solidFill>
                  <a:schemeClr val="bg1"/>
                </a:solidFill>
                <a:latin typeface="Arial" pitchFamily="34" charset="0"/>
                <a:cs typeface="+mn-cs"/>
              </a:rPr>
              <a:t>in 2014 will rival the post-crisis high reached in 2013</a:t>
            </a:r>
            <a:endParaRPr lang="en-US" sz="1600" b="1" dirty="0">
              <a:solidFill>
                <a:schemeClr val="bg1"/>
              </a:solidFill>
              <a:latin typeface="Arial" pitchFamily="34" charset="0"/>
              <a:cs typeface="+mn-cs"/>
            </a:endParaRPr>
          </a:p>
        </p:txBody>
      </p:sp>
    </p:spTree>
    <p:extLst>
      <p:ext uri="{BB962C8B-B14F-4D97-AF65-F5344CB8AC3E}">
        <p14:creationId xmlns:p14="http://schemas.microsoft.com/office/powerpoint/2010/main" val="346167700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ext uri="{D42A27DB-BD31-4B8C-83A1-F6EECF244321}">
                <p14:modId xmlns:p14="http://schemas.microsoft.com/office/powerpoint/2010/main" val="1577688908"/>
              </p:ext>
            </p:extLst>
          </p:nvPr>
        </p:nvGraphicFramePr>
        <p:xfrm>
          <a:off x="-30163" y="1181575"/>
          <a:ext cx="8915401" cy="5889625"/>
        </p:xfrm>
        <a:graphic>
          <a:graphicData uri="http://schemas.openxmlformats.org/presentationml/2006/ole">
            <mc:AlternateContent xmlns:mc="http://schemas.openxmlformats.org/markup-compatibility/2006">
              <mc:Choice xmlns:v="urn:schemas-microsoft-com:vml" Requires="v">
                <p:oleObj spid="_x0000_s28089796" name="Chart" r:id="rId5" imgW="8258103" imgH="5534198" progId="MSGraph.Chart.8">
                  <p:embed followColorScheme="full"/>
                </p:oleObj>
              </mc:Choice>
              <mc:Fallback>
                <p:oleObj name="Chart" r:id="rId5" imgW="8258103" imgH="5534198" progId="MSGraph.Chart.8">
                  <p:embed followColorScheme="full"/>
                  <p:pic>
                    <p:nvPicPr>
                      <p:cNvPr id="0" name=""/>
                      <p:cNvPicPr>
                        <a:picLocks noChangeAspect="1" noChangeArrowheads="1"/>
                      </p:cNvPicPr>
                      <p:nvPr/>
                    </p:nvPicPr>
                    <p:blipFill>
                      <a:blip r:embed="rId6"/>
                      <a:srcRect/>
                      <a:stretch>
                        <a:fillRect/>
                      </a:stretch>
                    </p:blipFill>
                    <p:spPr bwMode="auto">
                      <a:xfrm>
                        <a:off x="-30163" y="1181575"/>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8" name="Rectangle 4"/>
          <p:cNvSpPr>
            <a:spLocks noChangeArrowheads="1"/>
          </p:cNvSpPr>
          <p:nvPr/>
        </p:nvSpPr>
        <p:spPr bwMode="auto">
          <a:xfrm>
            <a:off x="244272" y="6154005"/>
            <a:ext cx="8640966" cy="60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sz="1100" dirty="0">
              <a:solidFill>
                <a:srgbClr val="000000"/>
              </a:solidFill>
            </a:endParaRPr>
          </a:p>
          <a:p>
            <a:r>
              <a:rPr lang="en-US" sz="1100" dirty="0" smtClean="0">
                <a:solidFill>
                  <a:srgbClr val="000000"/>
                </a:solidFill>
              </a:rPr>
              <a:t>*Through Oct. 9, 2015.</a:t>
            </a:r>
          </a:p>
          <a:p>
            <a:r>
              <a:rPr lang="en-US" sz="1100" dirty="0" smtClean="0">
                <a:solidFill>
                  <a:srgbClr val="000000"/>
                </a:solidFill>
              </a:rPr>
              <a:t>Source</a:t>
            </a:r>
            <a:r>
              <a:rPr lang="en-US" sz="1100" dirty="0">
                <a:solidFill>
                  <a:srgbClr val="000000"/>
                </a:solidFill>
              </a:rPr>
              <a:t>: </a:t>
            </a:r>
            <a:r>
              <a:rPr lang="en-US" sz="1100" dirty="0" smtClean="0">
                <a:solidFill>
                  <a:srgbClr val="000000"/>
                </a:solidFill>
              </a:rPr>
              <a:t> NYU Stern School </a:t>
            </a:r>
            <a:r>
              <a:rPr lang="en-US" sz="1100" dirty="0">
                <a:solidFill>
                  <a:srgbClr val="000000"/>
                </a:solidFill>
              </a:rPr>
              <a:t>of Business: </a:t>
            </a:r>
            <a:r>
              <a:rPr lang="en-US" sz="1100" dirty="0">
                <a:solidFill>
                  <a:srgbClr val="000000"/>
                </a:solidFill>
                <a:hlinkClick r:id="rId7"/>
              </a:rPr>
              <a:t>http://pages.stern.nyu.edu/~</a:t>
            </a:r>
            <a:r>
              <a:rPr lang="en-US" sz="1100" dirty="0" smtClean="0">
                <a:solidFill>
                  <a:srgbClr val="000000"/>
                </a:solidFill>
                <a:hlinkClick r:id="rId7"/>
              </a:rPr>
              <a:t>adamodar/New_Home_Page/datafile/histretSP.html</a:t>
            </a:r>
            <a:r>
              <a:rPr lang="en-US" sz="1100" dirty="0" smtClean="0">
                <a:solidFill>
                  <a:srgbClr val="000000"/>
                </a:solidFill>
              </a:rPr>
              <a:t>  Ins. Info. Inst.</a:t>
            </a:r>
            <a:endParaRPr lang="en-US" sz="1100" dirty="0">
              <a:solidFill>
                <a:srgbClr val="000000"/>
              </a:solidFill>
            </a:endParaRPr>
          </a:p>
        </p:txBody>
      </p:sp>
      <p:sp>
        <p:nvSpPr>
          <p:cNvPr id="16401" name="AutoShape 18"/>
          <p:cNvSpPr>
            <a:spLocks noChangeArrowheads="1"/>
          </p:cNvSpPr>
          <p:nvPr/>
        </p:nvSpPr>
        <p:spPr bwMode="auto">
          <a:xfrm>
            <a:off x="5603726" y="4719118"/>
            <a:ext cx="1171418" cy="506782"/>
          </a:xfrm>
          <a:prstGeom prst="wedgeRectCallout">
            <a:avLst>
              <a:gd name="adj1" fmla="val 66134"/>
              <a:gd name="adj2" fmla="val -26633"/>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Tech Bubble Implosion</a:t>
            </a:r>
            <a:endParaRPr lang="en-US" sz="1000" dirty="0">
              <a:solidFill>
                <a:srgbClr val="000000"/>
              </a:solidFill>
            </a:endParaRPr>
          </a:p>
        </p:txBody>
      </p:sp>
      <p:sp>
        <p:nvSpPr>
          <p:cNvPr id="16403" name="AutoShape 20"/>
          <p:cNvSpPr>
            <a:spLocks noChangeArrowheads="1"/>
          </p:cNvSpPr>
          <p:nvPr/>
        </p:nvSpPr>
        <p:spPr bwMode="auto">
          <a:xfrm>
            <a:off x="6385115" y="5329395"/>
            <a:ext cx="1078171" cy="405481"/>
          </a:xfrm>
          <a:prstGeom prst="wedgeRectCallout">
            <a:avLst>
              <a:gd name="adj1" fmla="val 72480"/>
              <a:gd name="adj2" fmla="val -26424"/>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Financial Crisis</a:t>
            </a:r>
            <a:endParaRPr lang="en-US" sz="1000" dirty="0">
              <a:solidFill>
                <a:srgbClr val="000000"/>
              </a:solidFill>
            </a:endParaRPr>
          </a:p>
        </p:txBody>
      </p:sp>
      <p:sp>
        <p:nvSpPr>
          <p:cNvPr id="16408" name="Rectangle 7"/>
          <p:cNvSpPr>
            <a:spLocks noChangeArrowheads="1"/>
          </p:cNvSpPr>
          <p:nvPr/>
        </p:nvSpPr>
        <p:spPr bwMode="black">
          <a:xfrm>
            <a:off x="185738" y="1155700"/>
            <a:ext cx="1609146"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dirty="0" smtClean="0">
                <a:solidFill>
                  <a:srgbClr val="225A7A"/>
                </a:solidFill>
              </a:rPr>
              <a:t>Annual Return</a:t>
            </a:r>
            <a:endParaRPr lang="en-US" sz="1600" b="1" dirty="0">
              <a:solidFill>
                <a:srgbClr val="225A7A"/>
              </a:solidFill>
            </a:endParaRPr>
          </a:p>
        </p:txBody>
      </p:sp>
      <p:sp>
        <p:nvSpPr>
          <p:cNvPr id="16409" name="AutoShape 6"/>
          <p:cNvSpPr>
            <a:spLocks noChangeArrowheads="1"/>
          </p:cNvSpPr>
          <p:nvPr/>
        </p:nvSpPr>
        <p:spPr bwMode="auto">
          <a:xfrm>
            <a:off x="3578034" y="5412386"/>
            <a:ext cx="1202806" cy="275619"/>
          </a:xfrm>
          <a:prstGeom prst="wedgeRectCallout">
            <a:avLst>
              <a:gd name="adj1" fmla="val -31527"/>
              <a:gd name="adj2" fmla="val -164537"/>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Energy Crisis</a:t>
            </a:r>
            <a:endParaRPr lang="en-US" sz="1000" dirty="0">
              <a:solidFill>
                <a:srgbClr val="000000"/>
              </a:solidFill>
            </a:endParaRPr>
          </a:p>
        </p:txBody>
      </p:sp>
      <p:sp>
        <p:nvSpPr>
          <p:cNvPr id="19" name="AutoShape 8"/>
          <p:cNvSpPr>
            <a:spLocks noChangeArrowheads="1"/>
          </p:cNvSpPr>
          <p:nvPr/>
        </p:nvSpPr>
        <p:spPr bwMode="blackWhite">
          <a:xfrm>
            <a:off x="7993234" y="4869432"/>
            <a:ext cx="772370" cy="542954"/>
          </a:xfrm>
          <a:prstGeom prst="wedgeRectCallout">
            <a:avLst>
              <a:gd name="adj1" fmla="val 28255"/>
              <a:gd name="adj2" fmla="val -18372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200" b="1" dirty="0" smtClean="0">
                <a:solidFill>
                  <a:srgbClr val="FFFFFF"/>
                </a:solidFill>
              </a:rPr>
              <a:t>2015*:</a:t>
            </a:r>
          </a:p>
          <a:p>
            <a:pPr algn="ctr">
              <a:lnSpc>
                <a:spcPct val="90000"/>
              </a:lnSpc>
              <a:spcBef>
                <a:spcPct val="50000"/>
              </a:spcBef>
              <a:buClr>
                <a:srgbClr val="FFFFFF"/>
              </a:buClr>
              <a:buFont typeface="Wingdings" pitchFamily="2" charset="2"/>
              <a:buNone/>
              <a:defRPr/>
            </a:pPr>
            <a:r>
              <a:rPr lang="en-US" sz="1200" b="1" dirty="0" smtClean="0">
                <a:solidFill>
                  <a:srgbClr val="FFFFFF"/>
                </a:solidFill>
              </a:rPr>
              <a:t>-2.1%</a:t>
            </a:r>
            <a:endParaRPr lang="en-US" sz="1200" b="1" dirty="0">
              <a:solidFill>
                <a:srgbClr val="FFFFFF"/>
              </a:solidFill>
            </a:endParaRPr>
          </a:p>
        </p:txBody>
      </p:sp>
      <p:sp>
        <p:nvSpPr>
          <p:cNvPr id="21" name="Rectangle 3"/>
          <p:cNvSpPr txBox="1">
            <a:spLocks noChangeArrowheads="1"/>
          </p:cNvSpPr>
          <p:nvPr/>
        </p:nvSpPr>
        <p:spPr bwMode="black">
          <a:xfrm>
            <a:off x="42356" y="-184830"/>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kern="0" dirty="0" smtClean="0">
                <a:latin typeface="Arial" panose="020B0604020202020204" pitchFamily="34" charset="0"/>
              </a:rPr>
              <a:t>S&amp;P 500 Index Returns</a:t>
            </a:r>
            <a:r>
              <a:rPr lang="en-US" kern="0" dirty="0">
                <a:latin typeface="Arial" panose="020B0604020202020204" pitchFamily="34" charset="0"/>
              </a:rPr>
              <a:t>,</a:t>
            </a:r>
            <a:r>
              <a:rPr lang="en-US" kern="0" dirty="0" smtClean="0">
                <a:latin typeface="Arial" panose="020B0604020202020204" pitchFamily="34" charset="0"/>
              </a:rPr>
              <a:t> 1950 – 2015*</a:t>
            </a:r>
          </a:p>
        </p:txBody>
      </p:sp>
      <p:sp>
        <p:nvSpPr>
          <p:cNvPr id="22" name="AutoShape 6"/>
          <p:cNvSpPr>
            <a:spLocks noChangeArrowheads="1"/>
          </p:cNvSpPr>
          <p:nvPr/>
        </p:nvSpPr>
        <p:spPr bwMode="auto">
          <a:xfrm>
            <a:off x="4179437" y="4470569"/>
            <a:ext cx="1365550" cy="309114"/>
          </a:xfrm>
          <a:prstGeom prst="wedgeRectCallout">
            <a:avLst>
              <a:gd name="adj1" fmla="val -44426"/>
              <a:gd name="adj2" fmla="val -130631"/>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Fed Raises Rate</a:t>
            </a:r>
            <a:endParaRPr lang="en-US" sz="1000" dirty="0">
              <a:solidFill>
                <a:srgbClr val="000000"/>
              </a:solidFill>
            </a:endParaRPr>
          </a:p>
        </p:txBody>
      </p:sp>
      <p:sp>
        <p:nvSpPr>
          <p:cNvPr id="31" name="AutoShape 6"/>
          <p:cNvSpPr>
            <a:spLocks noChangeArrowheads="1"/>
          </p:cNvSpPr>
          <p:nvPr/>
        </p:nvSpPr>
        <p:spPr bwMode="blackWhite">
          <a:xfrm>
            <a:off x="2386013" y="1061665"/>
            <a:ext cx="5849357" cy="1119499"/>
          </a:xfrm>
          <a:prstGeom prst="wedgeRectCallout">
            <a:avLst>
              <a:gd name="adj1" fmla="val 3411"/>
              <a:gd name="adj2" fmla="val 7833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cs typeface="+mn-cs"/>
              </a:rPr>
              <a:t>Volatility is endemic to stock markets—and may be increasing—but there is no persistent downward trend over long periods of time</a:t>
            </a:r>
            <a:endParaRPr lang="en-US" sz="2000" b="1" dirty="0">
              <a:solidFill>
                <a:schemeClr val="bg1"/>
              </a:solidFill>
              <a:cs typeface="+mn-cs"/>
            </a:endParaRPr>
          </a:p>
        </p:txBody>
      </p:sp>
    </p:spTree>
    <p:custDataLst>
      <p:tags r:id="rId2"/>
    </p:custDataLst>
    <p:extLst>
      <p:ext uri="{BB962C8B-B14F-4D97-AF65-F5344CB8AC3E}">
        <p14:creationId xmlns:p14="http://schemas.microsoft.com/office/powerpoint/2010/main" val="21642414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31"/>
                                        </p:tgtEl>
                                        <p:attrNameLst>
                                          <p:attrName>style.visibility</p:attrName>
                                        </p:attrNameLst>
                                      </p:cBhvr>
                                      <p:to>
                                        <p:strVal val="visible"/>
                                      </p:to>
                                    </p:set>
                                    <p:animEffect transition="in" filter="wipe(right)">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0483" name="Rectangle 105"/>
          <p:cNvSpPr>
            <a:spLocks noGrp="1" noChangeArrowheads="1"/>
          </p:cNvSpPr>
          <p:nvPr>
            <p:ph type="dt" sz="quarter" idx="10"/>
          </p:nvPr>
        </p:nvSpPr>
        <p:spPr/>
        <p:txBody>
          <a:bodyPr/>
          <a:lstStyle/>
          <a:p>
            <a:pPr>
              <a:defRPr/>
            </a:pPr>
            <a:r>
              <a:rPr lang="en-US" smtClean="0"/>
              <a:t>12/01/09 - 9pm</a:t>
            </a:r>
          </a:p>
        </p:txBody>
      </p:sp>
      <p:sp>
        <p:nvSpPr>
          <p:cNvPr id="20484"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113668"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3AF5DC5B-F6B8-40B2-84D4-591C15945005}" type="slidenum">
              <a:rPr lang="en-US" sz="900" smtClean="0"/>
              <a:pPr>
                <a:lnSpc>
                  <a:spcPct val="85000"/>
                </a:lnSpc>
                <a:spcBef>
                  <a:spcPct val="20000"/>
                </a:spcBef>
                <a:buClrTx/>
                <a:buFontTx/>
                <a:buNone/>
              </a:pPr>
              <a:t>29</a:t>
            </a:fld>
            <a:endParaRPr lang="en-US" sz="900" smtClean="0"/>
          </a:p>
        </p:txBody>
      </p:sp>
      <p:sp>
        <p:nvSpPr>
          <p:cNvPr id="113669" name="Rectangle 2"/>
          <p:cNvSpPr>
            <a:spLocks noGrp="1" noChangeArrowheads="1"/>
          </p:cNvSpPr>
          <p:nvPr>
            <p:ph type="title"/>
          </p:nvPr>
        </p:nvSpPr>
        <p:spPr>
          <a:xfrm>
            <a:off x="612775" y="157163"/>
            <a:ext cx="7064375" cy="860425"/>
          </a:xfrm>
        </p:spPr>
        <p:txBody>
          <a:bodyPr/>
          <a:lstStyle/>
          <a:p>
            <a:r>
              <a:rPr lang="en-US" smtClean="0">
                <a:latin typeface="Arial" panose="020B0604020202020204" pitchFamily="34" charset="0"/>
              </a:rPr>
              <a:t>Distribution of Bond Maturities,</a:t>
            </a:r>
            <a:br>
              <a:rPr lang="en-US" smtClean="0">
                <a:latin typeface="Arial" panose="020B0604020202020204" pitchFamily="34" charset="0"/>
              </a:rPr>
            </a:br>
            <a:r>
              <a:rPr lang="en-US" smtClean="0">
                <a:latin typeface="Arial" panose="020B0604020202020204" pitchFamily="34" charset="0"/>
              </a:rPr>
              <a:t>P/C Insurance Industry, 2003-2013</a:t>
            </a:r>
            <a:endParaRPr lang="en-US" sz="2000" smtClean="0">
              <a:latin typeface="Arial" panose="020B0604020202020204" pitchFamily="34" charset="0"/>
            </a:endParaRPr>
          </a:p>
        </p:txBody>
      </p:sp>
      <p:graphicFrame>
        <p:nvGraphicFramePr>
          <p:cNvPr id="2" name="Object 3"/>
          <p:cNvGraphicFramePr>
            <a:graphicFrameLocks noChangeAspect="1"/>
          </p:cNvGraphicFramePr>
          <p:nvPr>
            <p:extLst/>
          </p:nvPr>
        </p:nvGraphicFramePr>
        <p:xfrm>
          <a:off x="401934" y="793820"/>
          <a:ext cx="8340132" cy="5283130"/>
        </p:xfrm>
        <a:graphic>
          <a:graphicData uri="http://schemas.openxmlformats.org/drawingml/2006/chart">
            <c:chart xmlns:c="http://schemas.openxmlformats.org/drawingml/2006/chart" xmlns:r="http://schemas.openxmlformats.org/officeDocument/2006/relationships" r:id="rId3"/>
          </a:graphicData>
        </a:graphic>
      </p:graphicFrame>
      <p:sp>
        <p:nvSpPr>
          <p:cNvPr id="113671" name="Rectangle 4"/>
          <p:cNvSpPr>
            <a:spLocks noChangeArrowheads="1"/>
          </p:cNvSpPr>
          <p:nvPr/>
        </p:nvSpPr>
        <p:spPr bwMode="auto">
          <a:xfrm>
            <a:off x="0" y="6389688"/>
            <a:ext cx="81216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endParaRPr lang="en-US" sz="1100"/>
          </a:p>
          <a:p>
            <a:pPr>
              <a:lnSpc>
                <a:spcPct val="85000"/>
              </a:lnSpc>
              <a:spcBef>
                <a:spcPct val="25000"/>
              </a:spcBef>
              <a:buFont typeface="Wingdings" panose="05000000000000000000" pitchFamily="2" charset="2"/>
              <a:buNone/>
            </a:pPr>
            <a:r>
              <a:rPr lang="en-US" sz="1100"/>
              <a:t>Sources: SNL Financial; Insurance Information Institute. </a:t>
            </a:r>
          </a:p>
        </p:txBody>
      </p:sp>
      <p:sp>
        <p:nvSpPr>
          <p:cNvPr id="113672" name="Rectangle 5"/>
          <p:cNvSpPr>
            <a:spLocks noChangeArrowheads="1"/>
          </p:cNvSpPr>
          <p:nvPr/>
        </p:nvSpPr>
        <p:spPr bwMode="blackWhite">
          <a:xfrm>
            <a:off x="222250" y="5248275"/>
            <a:ext cx="8740775" cy="12668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Tx/>
              <a:buNone/>
            </a:pPr>
            <a:r>
              <a:rPr lang="en-US" sz="1600" b="1">
                <a:solidFill>
                  <a:schemeClr val="bg1"/>
                </a:solidFill>
              </a:rPr>
              <a:t>The main shift over these years has been from bonds with longer maturities to bonds with shorter maturities. The industry first trimmed its holdings of over-10-year bonds (from 24.6% in 2003 to 15.5% in 2012) and then trimmed bonds in the 5-10-year category (from 31.3% in 2003 to 27.6% in 2012) .</a:t>
            </a:r>
            <a:r>
              <a:rPr lang="en-US" sz="1600" b="1">
                <a:solidFill>
                  <a:srgbClr val="FFFFFF"/>
                </a:solidFill>
              </a:rPr>
              <a:t> Falling average maturity of the P/C industry’s bond portfolio is contributing to a drop in investment income along with lower yields.</a:t>
            </a:r>
          </a:p>
        </p:txBody>
      </p:sp>
    </p:spTree>
    <p:extLst>
      <p:ext uri="{BB962C8B-B14F-4D97-AF65-F5344CB8AC3E}">
        <p14:creationId xmlns:p14="http://schemas.microsoft.com/office/powerpoint/2010/main" val="291515201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chart seriesIdx="-4" categoryIdx="0" bldStep="category"/>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chart seriesIdx="-4" categoryIdx="1" bldStep="category"/>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graphicEl>
                                              <a:chart seriesIdx="-4" categoryIdx="2" bldStep="category"/>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graphicEl>
                                              <a:chart seriesIdx="-4" categoryIdx="3" bldStep="category"/>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graphicEl>
                                              <a:chart seriesIdx="-4" categoryIdx="4" bldStep="category"/>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graphicEl>
                                              <a:chart seriesIdx="-4" categoryIdx="5" bldStep="category"/>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graphicEl>
                                              <a:chart seriesIdx="-4" categoryIdx="6" bldStep="category"/>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graphicEl>
                                              <a:chart seriesIdx="-4" categoryIdx="7" bldStep="category"/>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graphicEl>
                                              <a:chart seriesIdx="-4" categoryIdx="8" bldStep="category"/>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graphicEl>
                                              <a:chart seriesIdx="-4" categoryIdx="9" bldStep="category"/>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
                                            <p:graphicEl>
                                              <a:chart seriesIdx="-4" categoryIdx="10" bldStep="category"/>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Chart bld="category" animBg="0"/>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773349" y="134938"/>
            <a:ext cx="6921230" cy="860425"/>
          </a:xfrm>
        </p:spPr>
        <p:txBody>
          <a:bodyPr/>
          <a:lstStyle/>
          <a:p>
            <a:r>
              <a:rPr lang="en-US" dirty="0" smtClean="0">
                <a:latin typeface="Arial" panose="020B0604020202020204" pitchFamily="34" charset="0"/>
              </a:rPr>
              <a:t>P/C Industry Net Income After Taxes</a:t>
            </a:r>
            <a:br>
              <a:rPr lang="en-US" dirty="0" smtClean="0">
                <a:latin typeface="Arial" panose="020B0604020202020204" pitchFamily="34" charset="0"/>
              </a:rPr>
            </a:br>
            <a:r>
              <a:rPr lang="en-US" dirty="0" smtClean="0">
                <a:latin typeface="Arial" panose="020B0604020202020204" pitchFamily="34" charset="0"/>
              </a:rPr>
              <a:t>1991–2015:H1</a:t>
            </a:r>
          </a:p>
        </p:txBody>
      </p:sp>
      <p:sp>
        <p:nvSpPr>
          <p:cNvPr id="14339" name="Text Box 5"/>
          <p:cNvSpPr txBox="1">
            <a:spLocks noChangeArrowheads="1"/>
          </p:cNvSpPr>
          <p:nvPr/>
        </p:nvSpPr>
        <p:spPr bwMode="auto">
          <a:xfrm>
            <a:off x="832357" y="1067118"/>
            <a:ext cx="2374900" cy="24936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198438" indent="-198438">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2005 ROE*= 9.6%</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2006 ROE = 12.7%</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2007 ROE = 10.9%</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2008 ROE = 0.1%</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2009 ROE = 5.0%</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2010 ROE = 6.6%</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2011 ROAS</a:t>
            </a:r>
            <a:r>
              <a:rPr lang="en-US" sz="1200" baseline="30000" dirty="0">
                <a:solidFill>
                  <a:srgbClr val="000000"/>
                </a:solidFill>
              </a:rPr>
              <a:t>1</a:t>
            </a:r>
            <a:r>
              <a:rPr lang="en-US" sz="1200" dirty="0">
                <a:solidFill>
                  <a:srgbClr val="000000"/>
                </a:solidFill>
              </a:rPr>
              <a:t> = 3.5%</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2012 ROAS</a:t>
            </a:r>
            <a:r>
              <a:rPr lang="en-US" sz="1200" baseline="30000" dirty="0">
                <a:solidFill>
                  <a:srgbClr val="000000"/>
                </a:solidFill>
              </a:rPr>
              <a:t>1</a:t>
            </a:r>
            <a:r>
              <a:rPr lang="en-US" sz="1200" dirty="0">
                <a:solidFill>
                  <a:srgbClr val="000000"/>
                </a:solidFill>
              </a:rPr>
              <a:t> = 5.9%</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smtClean="0">
                <a:solidFill>
                  <a:srgbClr val="000000"/>
                </a:solidFill>
              </a:rPr>
              <a:t>2013 </a:t>
            </a:r>
            <a:r>
              <a:rPr lang="en-US" sz="1200" dirty="0">
                <a:solidFill>
                  <a:srgbClr val="000000"/>
                </a:solidFill>
              </a:rPr>
              <a:t>ROAS</a:t>
            </a:r>
            <a:r>
              <a:rPr lang="en-US" sz="1200" baseline="30000" dirty="0">
                <a:solidFill>
                  <a:srgbClr val="000000"/>
                </a:solidFill>
              </a:rPr>
              <a:t>1</a:t>
            </a:r>
            <a:r>
              <a:rPr lang="en-US" sz="1200" dirty="0">
                <a:solidFill>
                  <a:srgbClr val="000000"/>
                </a:solidFill>
              </a:rPr>
              <a:t> = </a:t>
            </a:r>
            <a:r>
              <a:rPr lang="en-US" sz="1200" dirty="0" smtClean="0">
                <a:solidFill>
                  <a:srgbClr val="000000"/>
                </a:solidFill>
              </a:rPr>
              <a:t>10.2%</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smtClean="0">
                <a:solidFill>
                  <a:srgbClr val="000000"/>
                </a:solidFill>
              </a:rPr>
              <a:t>2014</a:t>
            </a:r>
            <a:r>
              <a:rPr lang="en-US" sz="1200" dirty="0">
                <a:solidFill>
                  <a:srgbClr val="000000"/>
                </a:solidFill>
              </a:rPr>
              <a:t> ROAS</a:t>
            </a:r>
            <a:r>
              <a:rPr lang="en-US" sz="1200" baseline="30000" dirty="0">
                <a:solidFill>
                  <a:srgbClr val="000000"/>
                </a:solidFill>
              </a:rPr>
              <a:t>1</a:t>
            </a:r>
            <a:r>
              <a:rPr lang="en-US" sz="1200" dirty="0">
                <a:solidFill>
                  <a:srgbClr val="000000"/>
                </a:solidFill>
              </a:rPr>
              <a:t> = </a:t>
            </a:r>
            <a:r>
              <a:rPr lang="en-US" sz="1200" dirty="0" smtClean="0">
                <a:solidFill>
                  <a:srgbClr val="000000"/>
                </a:solidFill>
              </a:rPr>
              <a:t>8.4%</a:t>
            </a:r>
          </a:p>
          <a:p>
            <a:pPr>
              <a:lnSpc>
                <a:spcPct val="90000"/>
              </a:lnSpc>
              <a:spcBef>
                <a:spcPct val="20000"/>
              </a:spcBef>
              <a:buClr>
                <a:srgbClr val="FF6801"/>
              </a:buClr>
              <a:buFont typeface="Wingdings" panose="05000000000000000000" pitchFamily="2" charset="2"/>
              <a:buChar char="n"/>
            </a:pPr>
            <a:r>
              <a:rPr lang="en-US" sz="1200" dirty="0" smtClean="0">
                <a:solidFill>
                  <a:srgbClr val="000000"/>
                </a:solidFill>
              </a:rPr>
              <a:t>2015:H1 ROAS </a:t>
            </a:r>
            <a:r>
              <a:rPr lang="en-US" sz="1200" dirty="0">
                <a:solidFill>
                  <a:srgbClr val="000000"/>
                </a:solidFill>
              </a:rPr>
              <a:t>= </a:t>
            </a:r>
            <a:r>
              <a:rPr lang="en-US" sz="1200" dirty="0" smtClean="0">
                <a:solidFill>
                  <a:srgbClr val="000000"/>
                </a:solidFill>
              </a:rPr>
              <a:t>9.2%</a:t>
            </a:r>
            <a:endParaRPr lang="en-US" sz="1200" dirty="0">
              <a:solidFill>
                <a:srgbClr val="000000"/>
              </a:solidFill>
            </a:endParaRPr>
          </a:p>
          <a:p>
            <a:pPr fontAlgn="base">
              <a:lnSpc>
                <a:spcPct val="90000"/>
              </a:lnSpc>
              <a:spcBef>
                <a:spcPct val="20000"/>
              </a:spcBef>
              <a:spcAft>
                <a:spcPct val="0"/>
              </a:spcAft>
              <a:buClr>
                <a:srgbClr val="FF6801"/>
              </a:buClr>
              <a:buFont typeface="Wingdings" panose="05000000000000000000" pitchFamily="2" charset="2"/>
              <a:buChar char="n"/>
            </a:pPr>
            <a:endParaRPr lang="en-US" sz="1200" dirty="0" smtClean="0">
              <a:solidFill>
                <a:srgbClr val="000000"/>
              </a:solidFill>
            </a:endParaRPr>
          </a:p>
        </p:txBody>
      </p:sp>
      <p:sp>
        <p:nvSpPr>
          <p:cNvPr id="14340" name="Rectangle 5"/>
          <p:cNvSpPr>
            <a:spLocks noChangeArrowheads="1"/>
          </p:cNvSpPr>
          <p:nvPr/>
        </p:nvSpPr>
        <p:spPr bwMode="auto">
          <a:xfrm>
            <a:off x="0" y="6249988"/>
            <a:ext cx="861060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lnSpc>
                <a:spcPct val="85000"/>
              </a:lnSpc>
              <a:spcBef>
                <a:spcPct val="25000"/>
              </a:spcBef>
              <a:spcAft>
                <a:spcPct val="0"/>
              </a:spcAft>
              <a:buClr>
                <a:srgbClr val="FF6801"/>
              </a:buClr>
              <a:buFont typeface="Arial" panose="020B0604020202020204" pitchFamily="34" charset="0"/>
              <a:buChar char="•"/>
            </a:pPr>
            <a:r>
              <a:rPr lang="en-US" sz="1100" dirty="0">
                <a:solidFill>
                  <a:srgbClr val="000000"/>
                </a:solidFill>
              </a:rPr>
              <a:t>ROE figures are GAAP; </a:t>
            </a:r>
            <a:r>
              <a:rPr lang="en-US" sz="1100" baseline="30000" dirty="0">
                <a:solidFill>
                  <a:srgbClr val="000000"/>
                </a:solidFill>
              </a:rPr>
              <a:t>1</a:t>
            </a:r>
            <a:r>
              <a:rPr lang="en-US" sz="1100" dirty="0">
                <a:solidFill>
                  <a:srgbClr val="000000"/>
                </a:solidFill>
              </a:rPr>
              <a:t>Return on avg. surplus.  Excluding Mortgage &amp; Financial Guaranty insurers yields </a:t>
            </a:r>
            <a:r>
              <a:rPr lang="en-US" sz="1100" dirty="0" smtClean="0">
                <a:solidFill>
                  <a:srgbClr val="000000"/>
                </a:solidFill>
              </a:rPr>
              <a:t>a 8.2% ROAS in 2014, 9.8% </a:t>
            </a:r>
            <a:r>
              <a:rPr lang="en-US" sz="1100" dirty="0">
                <a:solidFill>
                  <a:srgbClr val="000000"/>
                </a:solidFill>
              </a:rPr>
              <a:t>ROAS </a:t>
            </a:r>
            <a:r>
              <a:rPr lang="en-US" sz="1100" dirty="0" smtClean="0">
                <a:solidFill>
                  <a:srgbClr val="000000"/>
                </a:solidFill>
              </a:rPr>
              <a:t>in 2013, </a:t>
            </a:r>
            <a:r>
              <a:rPr lang="en-US" sz="1100" dirty="0">
                <a:solidFill>
                  <a:srgbClr val="000000"/>
                </a:solidFill>
              </a:rPr>
              <a:t>6.2% ROAS in 2012, 4.7% ROAS for 2011, 7.6% for 2010 and 7.4% for 2009.</a:t>
            </a:r>
          </a:p>
          <a:p>
            <a:pPr fontAlgn="base">
              <a:lnSpc>
                <a:spcPct val="85000"/>
              </a:lnSpc>
              <a:spcBef>
                <a:spcPct val="25000"/>
              </a:spcBef>
              <a:spcAft>
                <a:spcPct val="0"/>
              </a:spcAft>
              <a:buClr>
                <a:srgbClr val="FF6801"/>
              </a:buClr>
            </a:pPr>
            <a:r>
              <a:rPr lang="en-US" sz="1100" dirty="0">
                <a:solidFill>
                  <a:srgbClr val="000000"/>
                </a:solidFill>
              </a:rPr>
              <a:t>Sources: A.M. Best, </a:t>
            </a:r>
            <a:r>
              <a:rPr lang="en-US" sz="1100" dirty="0" smtClean="0">
                <a:solidFill>
                  <a:srgbClr val="000000"/>
                </a:solidFill>
              </a:rPr>
              <a:t>ISO; Insurance </a:t>
            </a:r>
            <a:r>
              <a:rPr lang="en-US" sz="1100" dirty="0">
                <a:solidFill>
                  <a:srgbClr val="000000"/>
                </a:solidFill>
              </a:rPr>
              <a:t>Information Institute</a:t>
            </a:r>
          </a:p>
        </p:txBody>
      </p:sp>
      <p:graphicFrame>
        <p:nvGraphicFramePr>
          <p:cNvPr id="14341" name="Object 3"/>
          <p:cNvGraphicFramePr>
            <a:graphicFrameLocks/>
          </p:cNvGraphicFramePr>
          <p:nvPr>
            <p:extLst>
              <p:ext uri="{D42A27DB-BD31-4B8C-83A1-F6EECF244321}">
                <p14:modId xmlns:p14="http://schemas.microsoft.com/office/powerpoint/2010/main" val="3985384423"/>
              </p:ext>
            </p:extLst>
          </p:nvPr>
        </p:nvGraphicFramePr>
        <p:xfrm>
          <a:off x="96398" y="1395273"/>
          <a:ext cx="8748712" cy="5064125"/>
        </p:xfrm>
        <a:graphic>
          <a:graphicData uri="http://schemas.openxmlformats.org/presentationml/2006/ole">
            <mc:AlternateContent xmlns:mc="http://schemas.openxmlformats.org/markup-compatibility/2006">
              <mc:Choice xmlns:v="urn:schemas-microsoft-com:vml" Requires="v">
                <p:oleObj spid="_x0000_s28362918" name="Chart" r:id="rId5" imgW="8715408" imgH="5048319" progId="MSGraph.Chart.8">
                  <p:embed followColorScheme="full"/>
                </p:oleObj>
              </mc:Choice>
              <mc:Fallback>
                <p:oleObj name="Chart" r:id="rId5" imgW="8715408" imgH="5048319" progId="MSGraph.Chart.8">
                  <p:embed followColorScheme="full"/>
                  <p:pic>
                    <p:nvPicPr>
                      <p:cNvPr id="0" name=""/>
                      <p:cNvPicPr>
                        <a:picLocks noChangeArrowheads="1"/>
                      </p:cNvPicPr>
                      <p:nvPr/>
                    </p:nvPicPr>
                    <p:blipFill>
                      <a:blip r:embed="rId6"/>
                      <a:srcRect/>
                      <a:stretch>
                        <a:fillRect/>
                      </a:stretch>
                    </p:blipFill>
                    <p:spPr bwMode="auto">
                      <a:xfrm>
                        <a:off x="96398" y="1395273"/>
                        <a:ext cx="8748712" cy="506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PPTShape_0"/>
          <p:cNvSpPr>
            <a:spLocks noChangeArrowheads="1"/>
          </p:cNvSpPr>
          <p:nvPr/>
        </p:nvSpPr>
        <p:spPr bwMode="blackWhite">
          <a:xfrm>
            <a:off x="6191286" y="1563547"/>
            <a:ext cx="1503293" cy="912809"/>
          </a:xfrm>
          <a:prstGeom prst="wedgeRectCallout">
            <a:avLst>
              <a:gd name="adj1" fmla="val 84852"/>
              <a:gd name="adj2" fmla="val 136862"/>
            </a:avLst>
          </a:prstGeom>
          <a:solidFill>
            <a:schemeClr val="tx2"/>
          </a:soli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lnSpc>
                <a:spcPct val="90000"/>
              </a:lnSpc>
              <a:spcBef>
                <a:spcPct val="50000"/>
              </a:spcBef>
              <a:spcAft>
                <a:spcPct val="0"/>
              </a:spcAft>
              <a:buClr>
                <a:srgbClr val="FFFFFF"/>
              </a:buClr>
              <a:buFont typeface="Wingdings" panose="05000000000000000000" pitchFamily="2" charset="2"/>
              <a:buNone/>
            </a:pPr>
            <a:r>
              <a:rPr lang="en-US" sz="1400" b="1" dirty="0">
                <a:solidFill>
                  <a:srgbClr val="000000"/>
                </a:solidFill>
              </a:rPr>
              <a:t>Net income </a:t>
            </a:r>
            <a:r>
              <a:rPr lang="en-US" sz="1400" b="1" dirty="0" smtClean="0">
                <a:solidFill>
                  <a:srgbClr val="000000"/>
                </a:solidFill>
              </a:rPr>
              <a:t>fell modestly             (-12.5%) in 2014 vs. 2013</a:t>
            </a:r>
            <a:endParaRPr lang="en-US" sz="1400" b="1" dirty="0">
              <a:solidFill>
                <a:srgbClr val="000000"/>
              </a:solidFill>
            </a:endParaRPr>
          </a:p>
        </p:txBody>
      </p:sp>
      <p:sp>
        <p:nvSpPr>
          <p:cNvPr id="2" name="TextBox 1"/>
          <p:cNvSpPr txBox="1"/>
          <p:nvPr/>
        </p:nvSpPr>
        <p:spPr>
          <a:xfrm>
            <a:off x="73924" y="1118274"/>
            <a:ext cx="940239" cy="276999"/>
          </a:xfrm>
          <a:prstGeom prst="rect">
            <a:avLst/>
          </a:prstGeom>
          <a:noFill/>
        </p:spPr>
        <p:txBody>
          <a:bodyPr wrap="square" rtlCol="0">
            <a:spAutoFit/>
          </a:bodyPr>
          <a:lstStyle/>
          <a:p>
            <a:pPr fontAlgn="base">
              <a:spcBef>
                <a:spcPct val="0"/>
              </a:spcBef>
              <a:spcAft>
                <a:spcPct val="0"/>
              </a:spcAft>
            </a:pPr>
            <a:r>
              <a:rPr lang="en-US" sz="1200" dirty="0" smtClean="0">
                <a:solidFill>
                  <a:srgbClr val="000000"/>
                </a:solidFill>
                <a:latin typeface="Arial" charset="0"/>
                <a:cs typeface="Arial" charset="0"/>
              </a:rPr>
              <a:t>$ Millions</a:t>
            </a:r>
            <a:endParaRPr lang="en-US" sz="1200" dirty="0">
              <a:solidFill>
                <a:srgbClr val="000000"/>
              </a:solidFill>
              <a:latin typeface="Arial" charset="0"/>
              <a:cs typeface="Arial" charset="0"/>
            </a:endParaRPr>
          </a:p>
        </p:txBody>
      </p:sp>
    </p:spTree>
    <p:custDataLst>
      <p:tags r:id="rId2"/>
    </p:custDataLst>
    <p:extLst>
      <p:ext uri="{BB962C8B-B14F-4D97-AF65-F5344CB8AC3E}">
        <p14:creationId xmlns:p14="http://schemas.microsoft.com/office/powerpoint/2010/main" val="210125481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3"/>
          <p:cNvSpPr>
            <a:spLocks noChangeArrowheads="1"/>
          </p:cNvSpPr>
          <p:nvPr/>
        </p:nvSpPr>
        <p:spPr bwMode="auto">
          <a:xfrm>
            <a:off x="0" y="6556375"/>
            <a:ext cx="9144000" cy="301625"/>
          </a:xfrm>
          <a:prstGeom prst="rect">
            <a:avLst/>
          </a:prstGeom>
          <a:solidFill>
            <a:srgbClr val="225A7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altLang="en-US" sz="1800"/>
          </a:p>
        </p:txBody>
      </p:sp>
      <p:sp>
        <p:nvSpPr>
          <p:cNvPr id="9219" name="Rectangle 4"/>
          <p:cNvSpPr>
            <a:spLocks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382B5D15-42E2-486D-8A5F-8E666430DB17}" type="slidenum">
              <a:rPr lang="en-US" altLang="en-US" sz="900">
                <a:solidFill>
                  <a:schemeClr val="bg1"/>
                </a:solidFill>
              </a:rPr>
              <a:pPr algn="r">
                <a:lnSpc>
                  <a:spcPct val="85000"/>
                </a:lnSpc>
                <a:spcBef>
                  <a:spcPct val="20000"/>
                </a:spcBef>
                <a:buClrTx/>
                <a:buFontTx/>
                <a:buNone/>
              </a:pPr>
              <a:t>30</a:t>
            </a:fld>
            <a:endParaRPr lang="en-US" altLang="en-US" sz="900">
              <a:solidFill>
                <a:schemeClr val="bg1"/>
              </a:solidFill>
            </a:endParaRPr>
          </a:p>
        </p:txBody>
      </p:sp>
      <p:pic>
        <p:nvPicPr>
          <p:cNvPr id="9220"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51175" y="838200"/>
            <a:ext cx="30321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455" name="Rectangle 7"/>
          <p:cNvSpPr>
            <a:spLocks noChangeArrowheads="1"/>
          </p:cNvSpPr>
          <p:nvPr/>
        </p:nvSpPr>
        <p:spPr bwMode="blackWhite">
          <a:xfrm>
            <a:off x="828675" y="1949450"/>
            <a:ext cx="7686675" cy="185578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95000"/>
              </a:lnSpc>
              <a:spcBef>
                <a:spcPct val="25000"/>
              </a:spcBef>
              <a:buClrTx/>
              <a:buFontTx/>
              <a:buNone/>
            </a:pPr>
            <a:r>
              <a:rPr lang="en-US" altLang="en-US" sz="4200" b="1">
                <a:solidFill>
                  <a:schemeClr val="bg1"/>
                </a:solidFill>
              </a:rPr>
              <a:t>Profitability and Growth in Alabama P/C Insurance Markets</a:t>
            </a:r>
          </a:p>
        </p:txBody>
      </p:sp>
      <p:sp>
        <p:nvSpPr>
          <p:cNvPr id="2152456" name="Rectangle 8"/>
          <p:cNvSpPr>
            <a:spLocks noChangeArrowheads="1"/>
          </p:cNvSpPr>
          <p:nvPr/>
        </p:nvSpPr>
        <p:spPr bwMode="auto">
          <a:xfrm>
            <a:off x="854075" y="4362450"/>
            <a:ext cx="77089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5720" rIns="45720">
            <a:spAutoFit/>
          </a:bodyPr>
          <a:lstStyle>
            <a:lvl1pPr marL="292100" indent="-2921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25000"/>
              </a:spcBef>
              <a:buFont typeface="Wingdings" panose="05000000000000000000" pitchFamily="2" charset="2"/>
              <a:buNone/>
            </a:pPr>
            <a:r>
              <a:rPr lang="en-US" altLang="en-US" sz="4000" b="1">
                <a:solidFill>
                  <a:srgbClr val="225A7A"/>
                </a:solidFill>
              </a:rPr>
              <a:t> Analysis by Line and Nearby State Comparisons</a:t>
            </a:r>
          </a:p>
        </p:txBody>
      </p:sp>
    </p:spTree>
    <p:extLst>
      <p:ext uri="{BB962C8B-B14F-4D97-AF65-F5344CB8AC3E}">
        <p14:creationId xmlns:p14="http://schemas.microsoft.com/office/powerpoint/2010/main" val="4171033784"/>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FE0F3D88-DC12-4441-B5B8-ED4F098B7D83}" type="slidenum">
              <a:rPr lang="en-US" altLang="en-US" sz="900"/>
              <a:pPr algn="r">
                <a:lnSpc>
                  <a:spcPct val="85000"/>
                </a:lnSpc>
                <a:spcBef>
                  <a:spcPct val="20000"/>
                </a:spcBef>
                <a:buClrTx/>
                <a:buFontTx/>
                <a:buNone/>
              </a:pPr>
              <a:t>31</a:t>
            </a:fld>
            <a:endParaRPr lang="en-US" altLang="en-US" sz="900"/>
          </a:p>
        </p:txBody>
      </p:sp>
      <p:sp>
        <p:nvSpPr>
          <p:cNvPr id="11267" name="Rectangle 2"/>
          <p:cNvSpPr>
            <a:spLocks noGrp="1" noChangeArrowheads="1"/>
          </p:cNvSpPr>
          <p:nvPr>
            <p:ph type="title" idx="4294967295"/>
          </p:nvPr>
        </p:nvSpPr>
        <p:spPr/>
        <p:txBody>
          <a:bodyPr/>
          <a:lstStyle/>
          <a:p>
            <a:r>
              <a:rPr lang="en-US" altLang="en-US" smtClean="0">
                <a:latin typeface="Arial" panose="020B0604020202020204" pitchFamily="34" charset="0"/>
              </a:rPr>
              <a:t>RNW All Lines: AL vs. U.S., 2004-2013</a:t>
            </a:r>
          </a:p>
        </p:txBody>
      </p:sp>
      <p:sp>
        <p:nvSpPr>
          <p:cNvPr id="11268" name="Rectangle 3"/>
          <p:cNvSpPr>
            <a:spLocks noChangeArrowheads="1"/>
          </p:cNvSpPr>
          <p:nvPr/>
        </p:nvSpPr>
        <p:spPr bwMode="auto">
          <a:xfrm>
            <a:off x="0" y="6570663"/>
            <a:ext cx="756920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t>	Sources: NAIC.</a:t>
            </a:r>
          </a:p>
        </p:txBody>
      </p:sp>
      <p:graphicFrame>
        <p:nvGraphicFramePr>
          <p:cNvPr id="2026500" name="Object 2"/>
          <p:cNvGraphicFramePr>
            <a:graphicFrameLocks/>
          </p:cNvGraphicFramePr>
          <p:nvPr/>
        </p:nvGraphicFramePr>
        <p:xfrm>
          <a:off x="304800" y="1296988"/>
          <a:ext cx="8569325" cy="4579937"/>
        </p:xfrm>
        <a:graphic>
          <a:graphicData uri="http://schemas.openxmlformats.org/presentationml/2006/ole">
            <mc:AlternateContent xmlns:mc="http://schemas.openxmlformats.org/markup-compatibility/2006">
              <mc:Choice xmlns:v="urn:schemas-microsoft-com:vml" Requires="v">
                <p:oleObj spid="_x0000_s28450836" name="Chart" r:id="rId4" imgW="8600977" imgH="4600679" progId="MSGraph.Chart.8">
                  <p:embed followColorScheme="full"/>
                </p:oleObj>
              </mc:Choice>
              <mc:Fallback>
                <p:oleObj name="Chart" r:id="rId4" imgW="8600977" imgH="4600679" progId="MSGraph.Chart.8">
                  <p:embed followColorScheme="full"/>
                  <p:pic>
                    <p:nvPicPr>
                      <p:cNvPr id="0" name=""/>
                      <p:cNvPicPr>
                        <a:picLocks noChangeArrowheads="1"/>
                      </p:cNvPicPr>
                      <p:nvPr/>
                    </p:nvPicPr>
                    <p:blipFill>
                      <a:blip r:embed="rId5"/>
                      <a:srcRect/>
                      <a:stretch>
                        <a:fillRect/>
                      </a:stretch>
                    </p:blipFill>
                    <p:spPr bwMode="gray">
                      <a:xfrm>
                        <a:off x="304800" y="1296988"/>
                        <a:ext cx="8569325" cy="4579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270" name="Rectangle 5"/>
          <p:cNvSpPr>
            <a:spLocks noChangeArrowheads="1"/>
          </p:cNvSpPr>
          <p:nvPr/>
        </p:nvSpPr>
        <p:spPr bwMode="blackWhite">
          <a:xfrm>
            <a:off x="2959100" y="3424238"/>
            <a:ext cx="2998788" cy="16668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95000"/>
              </a:lnSpc>
              <a:spcBef>
                <a:spcPct val="25000"/>
              </a:spcBef>
              <a:buClrTx/>
              <a:buFontTx/>
              <a:buNone/>
            </a:pPr>
            <a:r>
              <a:rPr lang="pt-BR" altLang="en-US" sz="1600" b="1">
                <a:solidFill>
                  <a:srgbClr val="FFFFFF"/>
                </a:solidFill>
              </a:rPr>
              <a:t>P/C Insurer profitability in AL is below that of the US overall over the past decade</a:t>
            </a:r>
          </a:p>
          <a:p>
            <a:pPr algn="ctr" eaLnBrk="1" hangingPunct="1">
              <a:lnSpc>
                <a:spcPct val="95000"/>
              </a:lnSpc>
              <a:spcBef>
                <a:spcPct val="25000"/>
              </a:spcBef>
              <a:buClrTx/>
              <a:buFontTx/>
              <a:buNone/>
            </a:pPr>
            <a:r>
              <a:rPr lang="pt-BR" altLang="en-US" sz="1600" b="1">
                <a:solidFill>
                  <a:srgbClr val="FFFFFF"/>
                </a:solidFill>
              </a:rPr>
              <a:t>US: 7.9%</a:t>
            </a:r>
          </a:p>
          <a:p>
            <a:pPr algn="ctr" eaLnBrk="1" hangingPunct="1">
              <a:lnSpc>
                <a:spcPct val="95000"/>
              </a:lnSpc>
              <a:spcBef>
                <a:spcPct val="25000"/>
              </a:spcBef>
              <a:buClrTx/>
              <a:buFontTx/>
              <a:buNone/>
            </a:pPr>
            <a:r>
              <a:rPr lang="pt-BR" altLang="en-US" sz="1600" b="1">
                <a:solidFill>
                  <a:srgbClr val="FFFFFF"/>
                </a:solidFill>
              </a:rPr>
              <a:t>AL: 2.5%</a:t>
            </a:r>
          </a:p>
        </p:txBody>
      </p:sp>
      <p:sp>
        <p:nvSpPr>
          <p:cNvPr id="11271" name="Rectangle 31"/>
          <p:cNvSpPr>
            <a:spLocks noChangeArrowheads="1"/>
          </p:cNvSpPr>
          <p:nvPr/>
        </p:nvSpPr>
        <p:spPr bwMode="black">
          <a:xfrm>
            <a:off x="347663" y="1139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(Percent)</a:t>
            </a:r>
          </a:p>
        </p:txBody>
      </p:sp>
      <p:sp>
        <p:nvSpPr>
          <p:cNvPr id="8" name="AutoShape 14"/>
          <p:cNvSpPr>
            <a:spLocks noChangeArrowheads="1"/>
          </p:cNvSpPr>
          <p:nvPr/>
        </p:nvSpPr>
        <p:spPr bwMode="blackWhite">
          <a:xfrm>
            <a:off x="1138019" y="4257675"/>
            <a:ext cx="1289871" cy="611187"/>
          </a:xfrm>
          <a:prstGeom prst="wedgeRectCallout">
            <a:avLst>
              <a:gd name="adj1" fmla="val 13958"/>
              <a:gd name="adj2" fmla="val -9774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chemeClr val="bg1"/>
              </a:buClr>
              <a:buFont typeface="Wingdings" panose="05000000000000000000" pitchFamily="2" charset="2"/>
              <a:buNone/>
            </a:pPr>
            <a:r>
              <a:rPr lang="en-US" altLang="en-US" sz="1400" b="1" dirty="0" smtClean="0">
                <a:solidFill>
                  <a:schemeClr val="bg1"/>
                </a:solidFill>
              </a:rPr>
              <a:t>2004/05 hurricanes</a:t>
            </a:r>
            <a:endParaRPr lang="en-US" altLang="en-US" sz="1400" b="1" dirty="0">
              <a:solidFill>
                <a:schemeClr val="bg1"/>
              </a:solidFill>
            </a:endParaRPr>
          </a:p>
        </p:txBody>
      </p:sp>
      <p:sp>
        <p:nvSpPr>
          <p:cNvPr id="9" name="AutoShape 14"/>
          <p:cNvSpPr>
            <a:spLocks noChangeArrowheads="1"/>
          </p:cNvSpPr>
          <p:nvPr/>
        </p:nvSpPr>
        <p:spPr bwMode="blackWhite">
          <a:xfrm>
            <a:off x="7322317" y="4257674"/>
            <a:ext cx="1289871" cy="611187"/>
          </a:xfrm>
          <a:prstGeom prst="wedgeRectCallout">
            <a:avLst>
              <a:gd name="adj1" fmla="val -77711"/>
              <a:gd name="adj2" fmla="val 4412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chemeClr val="bg1"/>
              </a:buClr>
              <a:buFont typeface="Wingdings" panose="05000000000000000000" pitchFamily="2" charset="2"/>
              <a:buNone/>
            </a:pPr>
            <a:r>
              <a:rPr lang="en-US" altLang="en-US" sz="1400" b="1" dirty="0" smtClean="0">
                <a:solidFill>
                  <a:schemeClr val="bg1"/>
                </a:solidFill>
              </a:rPr>
              <a:t>Tuscaloosa tornado</a:t>
            </a:r>
            <a:endParaRPr lang="en-US" altLang="en-US" sz="1400" b="1" dirty="0">
              <a:solidFill>
                <a:schemeClr val="bg1"/>
              </a:solidFill>
            </a:endParaRPr>
          </a:p>
        </p:txBody>
      </p:sp>
    </p:spTree>
    <p:extLst>
      <p:ext uri="{BB962C8B-B14F-4D97-AF65-F5344CB8AC3E}">
        <p14:creationId xmlns:p14="http://schemas.microsoft.com/office/powerpoint/2010/main" val="368069670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nodeType="afterGroup">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par>
                          <p:cTn id="12" fill="hold">
                            <p:stCondLst>
                              <p:cond delay="3400"/>
                            </p:stCondLst>
                            <p:childTnLst>
                              <p:par>
                                <p:cTn id="13" presetID="22" presetClass="entr" presetSubtype="2" fill="hold" grpId="0" nodeType="afterEffect">
                                  <p:stCondLst>
                                    <p:cond delay="1000"/>
                                  </p:stCondLst>
                                  <p:childTnLst>
                                    <p:set>
                                      <p:cBhvr>
                                        <p:cTn id="14" dur="1" fill="hold">
                                          <p:stCondLst>
                                            <p:cond delay="0"/>
                                          </p:stCondLst>
                                        </p:cTn>
                                        <p:tgtEl>
                                          <p:spTgt spid="8"/>
                                        </p:tgtEl>
                                        <p:attrNameLst>
                                          <p:attrName>style.visibility</p:attrName>
                                        </p:attrNameLst>
                                      </p:cBhvr>
                                      <p:to>
                                        <p:strVal val="visible"/>
                                      </p:to>
                                    </p:set>
                                    <p:animEffect transition="in" filter="wipe(right)">
                                      <p:cBhvr>
                                        <p:cTn id="15" dur="500"/>
                                        <p:tgtEl>
                                          <p:spTgt spid="8"/>
                                        </p:tgtEl>
                                      </p:cBhvr>
                                    </p:animEffect>
                                  </p:childTnLst>
                                </p:cTn>
                              </p:par>
                            </p:childTnLst>
                          </p:cTn>
                        </p:par>
                        <p:par>
                          <p:cTn id="16" fill="hold">
                            <p:stCondLst>
                              <p:cond delay="4900"/>
                            </p:stCondLst>
                            <p:childTnLst>
                              <p:par>
                                <p:cTn id="17" presetID="22" presetClass="entr" presetSubtype="2" fill="hold" grpId="0" nodeType="afterEffect">
                                  <p:stCondLst>
                                    <p:cond delay="1000"/>
                                  </p:stCondLst>
                                  <p:childTnLst>
                                    <p:set>
                                      <p:cBhvr>
                                        <p:cTn id="18" dur="1" fill="hold">
                                          <p:stCondLst>
                                            <p:cond delay="0"/>
                                          </p:stCondLst>
                                        </p:cTn>
                                        <p:tgtEl>
                                          <p:spTgt spid="9"/>
                                        </p:tgtEl>
                                        <p:attrNameLst>
                                          <p:attrName>style.visibility</p:attrName>
                                        </p:attrNameLst>
                                      </p:cBhvr>
                                      <p:to>
                                        <p:strVal val="visible"/>
                                      </p:to>
                                    </p:set>
                                    <p:animEffect transition="in" filter="wipe(right)">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8"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9B6D315E-16F3-453B-9D84-AD93112E23D4}" type="slidenum">
              <a:rPr lang="en-US" altLang="en-US" sz="900"/>
              <a:pPr algn="r">
                <a:lnSpc>
                  <a:spcPct val="85000"/>
                </a:lnSpc>
                <a:spcBef>
                  <a:spcPct val="20000"/>
                </a:spcBef>
                <a:buClrTx/>
                <a:buFontTx/>
                <a:buNone/>
              </a:pPr>
              <a:t>32</a:t>
            </a:fld>
            <a:endParaRPr lang="en-US" altLang="en-US" sz="900"/>
          </a:p>
        </p:txBody>
      </p:sp>
      <p:sp>
        <p:nvSpPr>
          <p:cNvPr id="13315" name="Rectangle 2"/>
          <p:cNvSpPr>
            <a:spLocks noGrp="1" noChangeArrowheads="1"/>
          </p:cNvSpPr>
          <p:nvPr>
            <p:ph type="title" idx="4294967295"/>
          </p:nvPr>
        </p:nvSpPr>
        <p:spPr/>
        <p:txBody>
          <a:bodyPr/>
          <a:lstStyle/>
          <a:p>
            <a:r>
              <a:rPr lang="en-US" altLang="en-US" smtClean="0">
                <a:latin typeface="Arial" panose="020B0604020202020204" pitchFamily="34" charset="0"/>
              </a:rPr>
              <a:t>RNW PP Auto: AL vs. U.S., 2004-2013</a:t>
            </a:r>
          </a:p>
        </p:txBody>
      </p:sp>
      <p:sp>
        <p:nvSpPr>
          <p:cNvPr id="13316" name="Rectangle 3"/>
          <p:cNvSpPr>
            <a:spLocks noChangeArrowheads="1"/>
          </p:cNvSpPr>
          <p:nvPr/>
        </p:nvSpPr>
        <p:spPr bwMode="auto">
          <a:xfrm>
            <a:off x="0" y="6570663"/>
            <a:ext cx="756920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t>	Sources: NAIC.</a:t>
            </a:r>
          </a:p>
        </p:txBody>
      </p:sp>
      <p:graphicFrame>
        <p:nvGraphicFramePr>
          <p:cNvPr id="2026500" name="Object 2"/>
          <p:cNvGraphicFramePr>
            <a:graphicFrameLocks/>
          </p:cNvGraphicFramePr>
          <p:nvPr/>
        </p:nvGraphicFramePr>
        <p:xfrm>
          <a:off x="276225" y="1296988"/>
          <a:ext cx="8569325" cy="4579937"/>
        </p:xfrm>
        <a:graphic>
          <a:graphicData uri="http://schemas.openxmlformats.org/presentationml/2006/ole">
            <mc:AlternateContent xmlns:mc="http://schemas.openxmlformats.org/markup-compatibility/2006">
              <mc:Choice xmlns:v="urn:schemas-microsoft-com:vml" Requires="v">
                <p:oleObj spid="_x0000_s28451860" name="Chart" r:id="rId4" imgW="8600977" imgH="4600679" progId="MSGraph.Chart.8">
                  <p:embed followColorScheme="full"/>
                </p:oleObj>
              </mc:Choice>
              <mc:Fallback>
                <p:oleObj name="Chart" r:id="rId4" imgW="8600977" imgH="4600679" progId="MSGraph.Chart.8">
                  <p:embed followColorScheme="full"/>
                  <p:pic>
                    <p:nvPicPr>
                      <p:cNvPr id="0" name=""/>
                      <p:cNvPicPr>
                        <a:picLocks noChangeArrowheads="1"/>
                      </p:cNvPicPr>
                      <p:nvPr/>
                    </p:nvPicPr>
                    <p:blipFill>
                      <a:blip r:embed="rId5"/>
                      <a:srcRect/>
                      <a:stretch>
                        <a:fillRect/>
                      </a:stretch>
                    </p:blipFill>
                    <p:spPr bwMode="gray">
                      <a:xfrm>
                        <a:off x="276225" y="1296988"/>
                        <a:ext cx="8569325" cy="4579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 name="Text Box 6"/>
          <p:cNvSpPr txBox="1">
            <a:spLocks noChangeArrowheads="1"/>
          </p:cNvSpPr>
          <p:nvPr/>
        </p:nvSpPr>
        <p:spPr bwMode="blackWhite">
          <a:xfrm>
            <a:off x="5575300" y="1296988"/>
            <a:ext cx="2474913" cy="1417637"/>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a:lnSpc>
                <a:spcPct val="85000"/>
              </a:lnSpc>
              <a:spcBef>
                <a:spcPct val="50000"/>
              </a:spcBef>
              <a:buClr>
                <a:schemeClr val="bg1"/>
              </a:buClr>
              <a:buFont typeface="Wingdings" pitchFamily="2" charset="2"/>
              <a:buNone/>
              <a:defRPr/>
            </a:pPr>
            <a:r>
              <a:rPr lang="en-US" b="1" u="sng" dirty="0">
                <a:solidFill>
                  <a:schemeClr val="bg1"/>
                </a:solidFill>
                <a:latin typeface="Arial" charset="0"/>
                <a:cs typeface="Arial" charset="0"/>
              </a:rPr>
              <a:t>Average 2004-2013</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US: 7.1%</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AL: 7.6%</a:t>
            </a:r>
          </a:p>
        </p:txBody>
      </p:sp>
      <p:sp>
        <p:nvSpPr>
          <p:cNvPr id="7" name="AutoShape 14"/>
          <p:cNvSpPr>
            <a:spLocks noChangeArrowheads="1"/>
          </p:cNvSpPr>
          <p:nvPr/>
        </p:nvSpPr>
        <p:spPr bwMode="blackWhite">
          <a:xfrm>
            <a:off x="4560887" y="4446860"/>
            <a:ext cx="1289871" cy="611187"/>
          </a:xfrm>
          <a:prstGeom prst="wedgeRectCallout">
            <a:avLst>
              <a:gd name="adj1" fmla="val 98293"/>
              <a:gd name="adj2" fmla="val 3896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chemeClr val="bg1"/>
              </a:buClr>
              <a:buFont typeface="Wingdings" panose="05000000000000000000" pitchFamily="2" charset="2"/>
              <a:buNone/>
            </a:pPr>
            <a:r>
              <a:rPr lang="en-US" altLang="en-US" sz="1400" b="1" dirty="0" smtClean="0">
                <a:solidFill>
                  <a:schemeClr val="bg1"/>
                </a:solidFill>
              </a:rPr>
              <a:t>Tuscaloosa tornados</a:t>
            </a:r>
            <a:endParaRPr lang="en-US" altLang="en-US" sz="1400" b="1" dirty="0">
              <a:solidFill>
                <a:schemeClr val="bg1"/>
              </a:solidFill>
            </a:endParaRPr>
          </a:p>
        </p:txBody>
      </p:sp>
      <p:sp>
        <p:nvSpPr>
          <p:cNvPr id="8" name="AutoShape 14"/>
          <p:cNvSpPr>
            <a:spLocks noChangeArrowheads="1"/>
          </p:cNvSpPr>
          <p:nvPr/>
        </p:nvSpPr>
        <p:spPr bwMode="blackWhite">
          <a:xfrm>
            <a:off x="1264143" y="3835673"/>
            <a:ext cx="1289871" cy="611187"/>
          </a:xfrm>
          <a:prstGeom prst="wedgeRectCallout">
            <a:avLst>
              <a:gd name="adj1" fmla="val 13958"/>
              <a:gd name="adj2" fmla="val -9774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chemeClr val="bg1"/>
              </a:buClr>
              <a:buFont typeface="Wingdings" panose="05000000000000000000" pitchFamily="2" charset="2"/>
              <a:buNone/>
            </a:pPr>
            <a:r>
              <a:rPr lang="en-US" altLang="en-US" sz="1400" b="1" dirty="0" smtClean="0">
                <a:solidFill>
                  <a:schemeClr val="bg1"/>
                </a:solidFill>
              </a:rPr>
              <a:t>Katrina and other storms</a:t>
            </a:r>
            <a:endParaRPr lang="en-US" altLang="en-US" sz="1400" b="1" dirty="0">
              <a:solidFill>
                <a:schemeClr val="bg1"/>
              </a:solidFill>
            </a:endParaRPr>
          </a:p>
        </p:txBody>
      </p:sp>
    </p:spTree>
    <p:extLst>
      <p:ext uri="{BB962C8B-B14F-4D97-AF65-F5344CB8AC3E}">
        <p14:creationId xmlns:p14="http://schemas.microsoft.com/office/powerpoint/2010/main" val="304290911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nodeType="afterGroup">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par>
                          <p:cTn id="12" fill="hold" nodeType="afterGroup">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4600"/>
                            </p:stCondLst>
                            <p:childTnLst>
                              <p:par>
                                <p:cTn id="17" presetID="22" presetClass="entr" presetSubtype="2" fill="hold" grpId="0" nodeType="afterEffect">
                                  <p:stCondLst>
                                    <p:cond delay="1000"/>
                                  </p:stCondLst>
                                  <p:childTnLst>
                                    <p:set>
                                      <p:cBhvr>
                                        <p:cTn id="18" dur="1" fill="hold">
                                          <p:stCondLst>
                                            <p:cond delay="0"/>
                                          </p:stCondLst>
                                        </p:cTn>
                                        <p:tgtEl>
                                          <p:spTgt spid="7"/>
                                        </p:tgtEl>
                                        <p:attrNameLst>
                                          <p:attrName>style.visibility</p:attrName>
                                        </p:attrNameLst>
                                      </p:cBhvr>
                                      <p:to>
                                        <p:strVal val="visible"/>
                                      </p:to>
                                    </p:set>
                                    <p:animEffect transition="in" filter="wipe(right)">
                                      <p:cBhvr>
                                        <p:cTn id="19" dur="500"/>
                                        <p:tgtEl>
                                          <p:spTgt spid="7"/>
                                        </p:tgtEl>
                                      </p:cBhvr>
                                    </p:animEffect>
                                  </p:childTnLst>
                                </p:cTn>
                              </p:par>
                            </p:childTnLst>
                          </p:cTn>
                        </p:par>
                        <p:par>
                          <p:cTn id="20" fill="hold">
                            <p:stCondLst>
                              <p:cond delay="6100"/>
                            </p:stCondLst>
                            <p:childTnLst>
                              <p:par>
                                <p:cTn id="21" presetID="22" presetClass="entr" presetSubtype="2" fill="hold" grpId="0" nodeType="afterEffect">
                                  <p:stCondLst>
                                    <p:cond delay="1000"/>
                                  </p:stCondLst>
                                  <p:childTnLst>
                                    <p:set>
                                      <p:cBhvr>
                                        <p:cTn id="22" dur="1" fill="hold">
                                          <p:stCondLst>
                                            <p:cond delay="0"/>
                                          </p:stCondLst>
                                        </p:cTn>
                                        <p:tgtEl>
                                          <p:spTgt spid="8"/>
                                        </p:tgtEl>
                                        <p:attrNameLst>
                                          <p:attrName>style.visibility</p:attrName>
                                        </p:attrNameLst>
                                      </p:cBhvr>
                                      <p:to>
                                        <p:strVal val="visible"/>
                                      </p:to>
                                    </p:set>
                                    <p:animEffect transition="in" filter="wipe(right)">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9" grpId="0" animBg="1"/>
      <p:bldP spid="7" grpId="0" animBg="1"/>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607D816E-6620-4B9B-9D88-24BAEE73E9E5}" type="slidenum">
              <a:rPr lang="en-US" altLang="en-US" sz="900"/>
              <a:pPr algn="r">
                <a:lnSpc>
                  <a:spcPct val="85000"/>
                </a:lnSpc>
                <a:spcBef>
                  <a:spcPct val="20000"/>
                </a:spcBef>
                <a:buClrTx/>
                <a:buFontTx/>
                <a:buNone/>
              </a:pPr>
              <a:t>33</a:t>
            </a:fld>
            <a:endParaRPr lang="en-US" altLang="en-US" sz="900"/>
          </a:p>
        </p:txBody>
      </p:sp>
      <p:sp>
        <p:nvSpPr>
          <p:cNvPr id="15363" name="Rectangle 2"/>
          <p:cNvSpPr>
            <a:spLocks noGrp="1" noChangeArrowheads="1"/>
          </p:cNvSpPr>
          <p:nvPr>
            <p:ph type="title" idx="4294967295"/>
          </p:nvPr>
        </p:nvSpPr>
        <p:spPr/>
        <p:txBody>
          <a:bodyPr/>
          <a:lstStyle/>
          <a:p>
            <a:r>
              <a:rPr lang="en-US" altLang="en-US" smtClean="0">
                <a:latin typeface="Arial" panose="020B0604020202020204" pitchFamily="34" charset="0"/>
              </a:rPr>
              <a:t>RNW Comm. Auto: AL vs. U.S.,</a:t>
            </a:r>
            <a:br>
              <a:rPr lang="en-US" altLang="en-US" smtClean="0">
                <a:latin typeface="Arial" panose="020B0604020202020204" pitchFamily="34" charset="0"/>
              </a:rPr>
            </a:br>
            <a:r>
              <a:rPr lang="en-US" altLang="en-US" smtClean="0">
                <a:latin typeface="Arial" panose="020B0604020202020204" pitchFamily="34" charset="0"/>
              </a:rPr>
              <a:t>2004-2013</a:t>
            </a:r>
          </a:p>
        </p:txBody>
      </p:sp>
      <p:sp>
        <p:nvSpPr>
          <p:cNvPr id="15364" name="Rectangle 3"/>
          <p:cNvSpPr>
            <a:spLocks noChangeArrowheads="1"/>
          </p:cNvSpPr>
          <p:nvPr/>
        </p:nvSpPr>
        <p:spPr bwMode="auto">
          <a:xfrm>
            <a:off x="0" y="6570663"/>
            <a:ext cx="756920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t>	Sources: NAIC.</a:t>
            </a:r>
          </a:p>
        </p:txBody>
      </p:sp>
      <p:graphicFrame>
        <p:nvGraphicFramePr>
          <p:cNvPr id="2026500" name="Object 2"/>
          <p:cNvGraphicFramePr>
            <a:graphicFrameLocks/>
          </p:cNvGraphicFramePr>
          <p:nvPr/>
        </p:nvGraphicFramePr>
        <p:xfrm>
          <a:off x="347663" y="1471613"/>
          <a:ext cx="8569325" cy="4578350"/>
        </p:xfrm>
        <a:graphic>
          <a:graphicData uri="http://schemas.openxmlformats.org/presentationml/2006/ole">
            <mc:AlternateContent xmlns:mc="http://schemas.openxmlformats.org/markup-compatibility/2006">
              <mc:Choice xmlns:v="urn:schemas-microsoft-com:vml" Requires="v">
                <p:oleObj spid="_x0000_s28452884" name="Chart" r:id="rId4" imgW="8610548" imgH="4610239" progId="MSGraph.Chart.8">
                  <p:embed followColorScheme="full"/>
                </p:oleObj>
              </mc:Choice>
              <mc:Fallback>
                <p:oleObj name="Chart" r:id="rId4" imgW="8610548" imgH="4610239" progId="MSGraph.Chart.8">
                  <p:embed followColorScheme="full"/>
                  <p:pic>
                    <p:nvPicPr>
                      <p:cNvPr id="0" name=""/>
                      <p:cNvPicPr>
                        <a:picLocks noChangeArrowheads="1"/>
                      </p:cNvPicPr>
                      <p:nvPr/>
                    </p:nvPicPr>
                    <p:blipFill>
                      <a:blip r:embed="rId5"/>
                      <a:srcRect/>
                      <a:stretch>
                        <a:fillRect/>
                      </a:stretch>
                    </p:blipFill>
                    <p:spPr bwMode="gray">
                      <a:xfrm>
                        <a:off x="347663" y="1471613"/>
                        <a:ext cx="8569325" cy="4578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366" name="Rectangle 31"/>
          <p:cNvSpPr>
            <a:spLocks noChangeArrowheads="1"/>
          </p:cNvSpPr>
          <p:nvPr/>
        </p:nvSpPr>
        <p:spPr bwMode="black">
          <a:xfrm>
            <a:off x="347663" y="1139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(Percent)</a:t>
            </a:r>
          </a:p>
        </p:txBody>
      </p:sp>
      <p:sp>
        <p:nvSpPr>
          <p:cNvPr id="15367" name="Rectangle 5"/>
          <p:cNvSpPr>
            <a:spLocks noChangeArrowheads="1"/>
          </p:cNvSpPr>
          <p:nvPr/>
        </p:nvSpPr>
        <p:spPr bwMode="blackWhite">
          <a:xfrm>
            <a:off x="5880537" y="1352550"/>
            <a:ext cx="2599887" cy="10509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95000"/>
              </a:lnSpc>
              <a:spcBef>
                <a:spcPct val="25000"/>
              </a:spcBef>
              <a:buClrTx/>
              <a:buFontTx/>
              <a:buNone/>
            </a:pPr>
            <a:r>
              <a:rPr lang="pt-BR" altLang="en-US" sz="1800" b="1" dirty="0">
                <a:solidFill>
                  <a:srgbClr val="FFFFFF"/>
                </a:solidFill>
              </a:rPr>
              <a:t>Commercial Auto profitability in AL is generally below the US average</a:t>
            </a:r>
          </a:p>
        </p:txBody>
      </p:sp>
      <p:sp>
        <p:nvSpPr>
          <p:cNvPr id="9" name="Text Box 6"/>
          <p:cNvSpPr txBox="1">
            <a:spLocks noChangeArrowheads="1"/>
          </p:cNvSpPr>
          <p:nvPr/>
        </p:nvSpPr>
        <p:spPr bwMode="blackWhite">
          <a:xfrm>
            <a:off x="3952491" y="3851574"/>
            <a:ext cx="2474913" cy="1417638"/>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a:lnSpc>
                <a:spcPct val="85000"/>
              </a:lnSpc>
              <a:spcBef>
                <a:spcPct val="50000"/>
              </a:spcBef>
              <a:buClr>
                <a:schemeClr val="bg1"/>
              </a:buClr>
              <a:buFont typeface="Wingdings" pitchFamily="2" charset="2"/>
              <a:buNone/>
              <a:defRPr/>
            </a:pPr>
            <a:r>
              <a:rPr lang="en-US" b="1" u="sng" dirty="0">
                <a:solidFill>
                  <a:schemeClr val="bg1"/>
                </a:solidFill>
                <a:latin typeface="Arial" charset="0"/>
                <a:cs typeface="Arial" charset="0"/>
              </a:rPr>
              <a:t>Average 2004-2013</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US: 9.2%</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AL: 3.7%</a:t>
            </a:r>
          </a:p>
        </p:txBody>
      </p:sp>
      <p:sp>
        <p:nvSpPr>
          <p:cNvPr id="10" name="AutoShape 14"/>
          <p:cNvSpPr>
            <a:spLocks noChangeArrowheads="1"/>
          </p:cNvSpPr>
          <p:nvPr/>
        </p:nvSpPr>
        <p:spPr bwMode="blackWhite">
          <a:xfrm>
            <a:off x="2494729" y="4560393"/>
            <a:ext cx="1289871" cy="611187"/>
          </a:xfrm>
          <a:prstGeom prst="wedgeRectCallout">
            <a:avLst>
              <a:gd name="adj1" fmla="val -69155"/>
              <a:gd name="adj2" fmla="val -488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chemeClr val="bg1"/>
              </a:buClr>
              <a:buFont typeface="Wingdings" panose="05000000000000000000" pitchFamily="2" charset="2"/>
              <a:buNone/>
            </a:pPr>
            <a:r>
              <a:rPr lang="en-US" altLang="en-US" sz="1400" b="1" dirty="0" smtClean="0">
                <a:solidFill>
                  <a:schemeClr val="bg1"/>
                </a:solidFill>
              </a:rPr>
              <a:t>Katrina and other storms</a:t>
            </a:r>
            <a:endParaRPr lang="en-US" altLang="en-US" sz="1400" b="1" dirty="0">
              <a:solidFill>
                <a:schemeClr val="bg1"/>
              </a:solidFill>
            </a:endParaRPr>
          </a:p>
        </p:txBody>
      </p:sp>
    </p:spTree>
    <p:extLst>
      <p:ext uri="{BB962C8B-B14F-4D97-AF65-F5344CB8AC3E}">
        <p14:creationId xmlns:p14="http://schemas.microsoft.com/office/powerpoint/2010/main" val="149750751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nodeType="afterGroup">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par>
                          <p:cTn id="12" fill="hold" nodeType="afterGroup">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4600"/>
                            </p:stCondLst>
                            <p:childTnLst>
                              <p:par>
                                <p:cTn id="17" presetID="22" presetClass="entr" presetSubtype="2" fill="hold" grpId="0" nodeType="afterEffect">
                                  <p:stCondLst>
                                    <p:cond delay="1000"/>
                                  </p:stCondLst>
                                  <p:childTnLst>
                                    <p:set>
                                      <p:cBhvr>
                                        <p:cTn id="18" dur="1" fill="hold">
                                          <p:stCondLst>
                                            <p:cond delay="0"/>
                                          </p:stCondLst>
                                        </p:cTn>
                                        <p:tgtEl>
                                          <p:spTgt spid="10"/>
                                        </p:tgtEl>
                                        <p:attrNameLst>
                                          <p:attrName>style.visibility</p:attrName>
                                        </p:attrNameLst>
                                      </p:cBhvr>
                                      <p:to>
                                        <p:strVal val="visible"/>
                                      </p:to>
                                    </p:set>
                                    <p:animEffect transition="in" filter="wipe(right)">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9" grpId="0" animBg="1"/>
      <p:bldP spid="10"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7831A0D8-8863-4FC2-A4BF-900D122D951C}" type="slidenum">
              <a:rPr lang="en-US" altLang="en-US" sz="900"/>
              <a:pPr algn="r">
                <a:lnSpc>
                  <a:spcPct val="85000"/>
                </a:lnSpc>
                <a:spcBef>
                  <a:spcPct val="20000"/>
                </a:spcBef>
                <a:buClrTx/>
                <a:buFontTx/>
                <a:buNone/>
              </a:pPr>
              <a:t>34</a:t>
            </a:fld>
            <a:endParaRPr lang="en-US" altLang="en-US" sz="900"/>
          </a:p>
        </p:txBody>
      </p:sp>
      <p:sp>
        <p:nvSpPr>
          <p:cNvPr id="17411" name="Rectangle 2"/>
          <p:cNvSpPr>
            <a:spLocks noGrp="1" noChangeArrowheads="1"/>
          </p:cNvSpPr>
          <p:nvPr>
            <p:ph type="title" idx="4294967295"/>
          </p:nvPr>
        </p:nvSpPr>
        <p:spPr/>
        <p:txBody>
          <a:bodyPr/>
          <a:lstStyle/>
          <a:p>
            <a:r>
              <a:rPr lang="en-US" altLang="en-US" smtClean="0">
                <a:latin typeface="Arial" panose="020B0604020202020204" pitchFamily="34" charset="0"/>
              </a:rPr>
              <a:t>RNW Comm. Multi-Peril: AL vs. U.S.,</a:t>
            </a:r>
            <a:br>
              <a:rPr lang="en-US" altLang="en-US" smtClean="0">
                <a:latin typeface="Arial" panose="020B0604020202020204" pitchFamily="34" charset="0"/>
              </a:rPr>
            </a:br>
            <a:r>
              <a:rPr lang="en-US" altLang="en-US" smtClean="0">
                <a:latin typeface="Arial" panose="020B0604020202020204" pitchFamily="34" charset="0"/>
              </a:rPr>
              <a:t>2004-2013</a:t>
            </a:r>
          </a:p>
        </p:txBody>
      </p:sp>
      <p:sp>
        <p:nvSpPr>
          <p:cNvPr id="17412" name="Rectangle 3"/>
          <p:cNvSpPr>
            <a:spLocks noChangeArrowheads="1"/>
          </p:cNvSpPr>
          <p:nvPr/>
        </p:nvSpPr>
        <p:spPr bwMode="auto">
          <a:xfrm>
            <a:off x="0" y="6570663"/>
            <a:ext cx="756920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t>	Sources: NAIC.</a:t>
            </a:r>
          </a:p>
        </p:txBody>
      </p:sp>
      <p:graphicFrame>
        <p:nvGraphicFramePr>
          <p:cNvPr id="2026500" name="Object 2"/>
          <p:cNvGraphicFramePr>
            <a:graphicFrameLocks/>
          </p:cNvGraphicFramePr>
          <p:nvPr/>
        </p:nvGraphicFramePr>
        <p:xfrm>
          <a:off x="333375" y="1296988"/>
          <a:ext cx="8569325" cy="4579937"/>
        </p:xfrm>
        <a:graphic>
          <a:graphicData uri="http://schemas.openxmlformats.org/presentationml/2006/ole">
            <mc:AlternateContent xmlns:mc="http://schemas.openxmlformats.org/markup-compatibility/2006">
              <mc:Choice xmlns:v="urn:schemas-microsoft-com:vml" Requires="v">
                <p:oleObj spid="_x0000_s28453908" name="Chart" r:id="rId4" imgW="8610548" imgH="4610239" progId="MSGraph.Chart.8">
                  <p:embed followColorScheme="full"/>
                </p:oleObj>
              </mc:Choice>
              <mc:Fallback>
                <p:oleObj name="Chart" r:id="rId4" imgW="8610548" imgH="4610239" progId="MSGraph.Chart.8">
                  <p:embed followColorScheme="full"/>
                  <p:pic>
                    <p:nvPicPr>
                      <p:cNvPr id="0" name=""/>
                      <p:cNvPicPr>
                        <a:picLocks noChangeArrowheads="1"/>
                      </p:cNvPicPr>
                      <p:nvPr/>
                    </p:nvPicPr>
                    <p:blipFill>
                      <a:blip r:embed="rId5"/>
                      <a:srcRect/>
                      <a:stretch>
                        <a:fillRect/>
                      </a:stretch>
                    </p:blipFill>
                    <p:spPr bwMode="gray">
                      <a:xfrm>
                        <a:off x="333375" y="1296988"/>
                        <a:ext cx="8569325" cy="4579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414" name="Rectangle 31"/>
          <p:cNvSpPr>
            <a:spLocks noChangeArrowheads="1"/>
          </p:cNvSpPr>
          <p:nvPr/>
        </p:nvSpPr>
        <p:spPr bwMode="black">
          <a:xfrm>
            <a:off x="347663" y="1139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(Percent)</a:t>
            </a:r>
          </a:p>
        </p:txBody>
      </p:sp>
      <p:sp>
        <p:nvSpPr>
          <p:cNvPr id="9" name="Text Box 6"/>
          <p:cNvSpPr txBox="1">
            <a:spLocks noChangeArrowheads="1"/>
          </p:cNvSpPr>
          <p:nvPr/>
        </p:nvSpPr>
        <p:spPr bwMode="blackWhite">
          <a:xfrm>
            <a:off x="3086100" y="3224213"/>
            <a:ext cx="2474913" cy="1417637"/>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a:lnSpc>
                <a:spcPct val="85000"/>
              </a:lnSpc>
              <a:spcBef>
                <a:spcPct val="50000"/>
              </a:spcBef>
              <a:buClr>
                <a:schemeClr val="bg1"/>
              </a:buClr>
              <a:buFont typeface="Wingdings" pitchFamily="2" charset="2"/>
              <a:buNone/>
              <a:defRPr/>
            </a:pPr>
            <a:r>
              <a:rPr lang="en-US" b="1" u="sng" dirty="0">
                <a:solidFill>
                  <a:schemeClr val="bg1"/>
                </a:solidFill>
                <a:latin typeface="Arial" charset="0"/>
                <a:cs typeface="Arial" charset="0"/>
              </a:rPr>
              <a:t>Average 2004-2013</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US: 8.9%</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AL: -1.6%</a:t>
            </a:r>
          </a:p>
        </p:txBody>
      </p:sp>
      <p:sp>
        <p:nvSpPr>
          <p:cNvPr id="8" name="AutoShape 14"/>
          <p:cNvSpPr>
            <a:spLocks noChangeArrowheads="1"/>
          </p:cNvSpPr>
          <p:nvPr/>
        </p:nvSpPr>
        <p:spPr bwMode="blackWhite">
          <a:xfrm>
            <a:off x="7436233" y="4030663"/>
            <a:ext cx="1289871" cy="611187"/>
          </a:xfrm>
          <a:prstGeom prst="wedgeRectCallout">
            <a:avLst>
              <a:gd name="adj1" fmla="val -83823"/>
              <a:gd name="adj2" fmla="val 9571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chemeClr val="bg1"/>
              </a:buClr>
              <a:buFont typeface="Wingdings" panose="05000000000000000000" pitchFamily="2" charset="2"/>
              <a:buNone/>
            </a:pPr>
            <a:r>
              <a:rPr lang="en-US" altLang="en-US" sz="1400" b="1" dirty="0" smtClean="0">
                <a:solidFill>
                  <a:schemeClr val="bg1"/>
                </a:solidFill>
              </a:rPr>
              <a:t>Tuscaloosa tornados</a:t>
            </a:r>
            <a:endParaRPr lang="en-US" altLang="en-US" sz="1400" b="1" dirty="0">
              <a:solidFill>
                <a:schemeClr val="bg1"/>
              </a:solidFill>
            </a:endParaRPr>
          </a:p>
        </p:txBody>
      </p:sp>
      <p:sp>
        <p:nvSpPr>
          <p:cNvPr id="10" name="AutoShape 14"/>
          <p:cNvSpPr>
            <a:spLocks noChangeArrowheads="1"/>
          </p:cNvSpPr>
          <p:nvPr/>
        </p:nvSpPr>
        <p:spPr bwMode="blackWhite">
          <a:xfrm>
            <a:off x="1619633" y="4116279"/>
            <a:ext cx="1289871" cy="611187"/>
          </a:xfrm>
          <a:prstGeom prst="wedgeRectCallout">
            <a:avLst>
              <a:gd name="adj1" fmla="val -36154"/>
              <a:gd name="adj2" fmla="val -14675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chemeClr val="bg1"/>
              </a:buClr>
              <a:buFont typeface="Wingdings" panose="05000000000000000000" pitchFamily="2" charset="2"/>
              <a:buNone/>
            </a:pPr>
            <a:r>
              <a:rPr lang="en-US" altLang="en-US" sz="1400" b="1" dirty="0" smtClean="0">
                <a:solidFill>
                  <a:schemeClr val="bg1"/>
                </a:solidFill>
              </a:rPr>
              <a:t>Katrina and other storms in 2004/05</a:t>
            </a:r>
            <a:endParaRPr lang="en-US" altLang="en-US" sz="1400" b="1" dirty="0">
              <a:solidFill>
                <a:schemeClr val="bg1"/>
              </a:solidFill>
            </a:endParaRPr>
          </a:p>
        </p:txBody>
      </p:sp>
    </p:spTree>
    <p:extLst>
      <p:ext uri="{BB962C8B-B14F-4D97-AF65-F5344CB8AC3E}">
        <p14:creationId xmlns:p14="http://schemas.microsoft.com/office/powerpoint/2010/main" val="186863759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nodeType="afterGroup">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par>
                          <p:cTn id="12" fill="hold" nodeType="afterGroup">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4600"/>
                            </p:stCondLst>
                            <p:childTnLst>
                              <p:par>
                                <p:cTn id="17" presetID="22" presetClass="entr" presetSubtype="2" fill="hold" grpId="0" nodeType="afterEffect">
                                  <p:stCondLst>
                                    <p:cond delay="1000"/>
                                  </p:stCondLst>
                                  <p:childTnLst>
                                    <p:set>
                                      <p:cBhvr>
                                        <p:cTn id="18" dur="1" fill="hold">
                                          <p:stCondLst>
                                            <p:cond delay="0"/>
                                          </p:stCondLst>
                                        </p:cTn>
                                        <p:tgtEl>
                                          <p:spTgt spid="8"/>
                                        </p:tgtEl>
                                        <p:attrNameLst>
                                          <p:attrName>style.visibility</p:attrName>
                                        </p:attrNameLst>
                                      </p:cBhvr>
                                      <p:to>
                                        <p:strVal val="visible"/>
                                      </p:to>
                                    </p:set>
                                    <p:animEffect transition="in" filter="wipe(right)">
                                      <p:cBhvr>
                                        <p:cTn id="19" dur="500"/>
                                        <p:tgtEl>
                                          <p:spTgt spid="8"/>
                                        </p:tgtEl>
                                      </p:cBhvr>
                                    </p:animEffect>
                                  </p:childTnLst>
                                </p:cTn>
                              </p:par>
                            </p:childTnLst>
                          </p:cTn>
                        </p:par>
                        <p:par>
                          <p:cTn id="20" fill="hold">
                            <p:stCondLst>
                              <p:cond delay="6100"/>
                            </p:stCondLst>
                            <p:childTnLst>
                              <p:par>
                                <p:cTn id="21" presetID="22" presetClass="entr" presetSubtype="2" fill="hold" grpId="0" nodeType="afterEffect">
                                  <p:stCondLst>
                                    <p:cond delay="1000"/>
                                  </p:stCondLst>
                                  <p:childTnLst>
                                    <p:set>
                                      <p:cBhvr>
                                        <p:cTn id="22" dur="1" fill="hold">
                                          <p:stCondLst>
                                            <p:cond delay="0"/>
                                          </p:stCondLst>
                                        </p:cTn>
                                        <p:tgtEl>
                                          <p:spTgt spid="10"/>
                                        </p:tgtEl>
                                        <p:attrNameLst>
                                          <p:attrName>style.visibility</p:attrName>
                                        </p:attrNameLst>
                                      </p:cBhvr>
                                      <p:to>
                                        <p:strVal val="visible"/>
                                      </p:to>
                                    </p:set>
                                    <p:animEffect transition="in" filter="wipe(right)">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9" grpId="0" animBg="1"/>
      <p:bldP spid="8" grpId="0" animBg="1"/>
      <p:bldP spid="10"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977A9737-2D0F-4D79-8A76-B3EEC7D88277}" type="slidenum">
              <a:rPr lang="en-US" altLang="en-US" sz="900"/>
              <a:pPr algn="r">
                <a:lnSpc>
                  <a:spcPct val="85000"/>
                </a:lnSpc>
                <a:spcBef>
                  <a:spcPct val="20000"/>
                </a:spcBef>
                <a:buClrTx/>
                <a:buFontTx/>
                <a:buNone/>
              </a:pPr>
              <a:t>35</a:t>
            </a:fld>
            <a:endParaRPr lang="en-US" altLang="en-US" sz="900"/>
          </a:p>
        </p:txBody>
      </p:sp>
      <p:sp>
        <p:nvSpPr>
          <p:cNvPr id="19459" name="Rectangle 2"/>
          <p:cNvSpPr>
            <a:spLocks noGrp="1" noChangeArrowheads="1"/>
          </p:cNvSpPr>
          <p:nvPr>
            <p:ph type="title" idx="4294967295"/>
          </p:nvPr>
        </p:nvSpPr>
        <p:spPr/>
        <p:txBody>
          <a:bodyPr/>
          <a:lstStyle/>
          <a:p>
            <a:r>
              <a:rPr lang="en-US" altLang="en-US" smtClean="0">
                <a:latin typeface="Arial" panose="020B0604020202020204" pitchFamily="34" charset="0"/>
              </a:rPr>
              <a:t>RNW Homeowners: AL vs. U.S.,</a:t>
            </a:r>
            <a:br>
              <a:rPr lang="en-US" altLang="en-US" smtClean="0">
                <a:latin typeface="Arial" panose="020B0604020202020204" pitchFamily="34" charset="0"/>
              </a:rPr>
            </a:br>
            <a:r>
              <a:rPr lang="en-US" altLang="en-US" smtClean="0">
                <a:latin typeface="Arial" panose="020B0604020202020204" pitchFamily="34" charset="0"/>
              </a:rPr>
              <a:t>2004-2013</a:t>
            </a:r>
          </a:p>
        </p:txBody>
      </p:sp>
      <p:sp>
        <p:nvSpPr>
          <p:cNvPr id="19460" name="Rectangle 3"/>
          <p:cNvSpPr>
            <a:spLocks noChangeArrowheads="1"/>
          </p:cNvSpPr>
          <p:nvPr/>
        </p:nvSpPr>
        <p:spPr bwMode="auto">
          <a:xfrm>
            <a:off x="0" y="6570663"/>
            <a:ext cx="756920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t>	Sources: NAIC.</a:t>
            </a:r>
          </a:p>
        </p:txBody>
      </p:sp>
      <p:graphicFrame>
        <p:nvGraphicFramePr>
          <p:cNvPr id="2026500" name="Object 2"/>
          <p:cNvGraphicFramePr>
            <a:graphicFrameLocks/>
          </p:cNvGraphicFramePr>
          <p:nvPr/>
        </p:nvGraphicFramePr>
        <p:xfrm>
          <a:off x="298450" y="1709738"/>
          <a:ext cx="8569325" cy="4579937"/>
        </p:xfrm>
        <a:graphic>
          <a:graphicData uri="http://schemas.openxmlformats.org/presentationml/2006/ole">
            <mc:AlternateContent xmlns:mc="http://schemas.openxmlformats.org/markup-compatibility/2006">
              <mc:Choice xmlns:v="urn:schemas-microsoft-com:vml" Requires="v">
                <p:oleObj spid="_x0000_s28454932" name="Chart" r:id="rId4" imgW="8600977" imgH="4600679" progId="MSGraph.Chart.8">
                  <p:embed followColorScheme="full"/>
                </p:oleObj>
              </mc:Choice>
              <mc:Fallback>
                <p:oleObj name="Chart" r:id="rId4" imgW="8600977" imgH="4600679" progId="MSGraph.Chart.8">
                  <p:embed followColorScheme="full"/>
                  <p:pic>
                    <p:nvPicPr>
                      <p:cNvPr id="0" name=""/>
                      <p:cNvPicPr>
                        <a:picLocks noChangeArrowheads="1"/>
                      </p:cNvPicPr>
                      <p:nvPr/>
                    </p:nvPicPr>
                    <p:blipFill>
                      <a:blip r:embed="rId5"/>
                      <a:srcRect/>
                      <a:stretch>
                        <a:fillRect/>
                      </a:stretch>
                    </p:blipFill>
                    <p:spPr bwMode="gray">
                      <a:xfrm>
                        <a:off x="298450" y="1709738"/>
                        <a:ext cx="8569325" cy="4579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462" name="Rectangle 31"/>
          <p:cNvSpPr>
            <a:spLocks noChangeArrowheads="1"/>
          </p:cNvSpPr>
          <p:nvPr/>
        </p:nvSpPr>
        <p:spPr bwMode="black">
          <a:xfrm>
            <a:off x="347663" y="1139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(Percent)</a:t>
            </a:r>
          </a:p>
        </p:txBody>
      </p:sp>
      <p:sp>
        <p:nvSpPr>
          <p:cNvPr id="9" name="Text Box 6"/>
          <p:cNvSpPr txBox="1">
            <a:spLocks noChangeArrowheads="1"/>
          </p:cNvSpPr>
          <p:nvPr/>
        </p:nvSpPr>
        <p:spPr bwMode="blackWhite">
          <a:xfrm>
            <a:off x="3071976" y="3974471"/>
            <a:ext cx="2474913" cy="1417637"/>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a:lnSpc>
                <a:spcPct val="85000"/>
              </a:lnSpc>
              <a:spcBef>
                <a:spcPct val="50000"/>
              </a:spcBef>
              <a:buClr>
                <a:schemeClr val="bg1"/>
              </a:buClr>
              <a:buFont typeface="Wingdings" pitchFamily="2" charset="2"/>
              <a:buNone/>
              <a:defRPr/>
            </a:pPr>
            <a:r>
              <a:rPr lang="en-US" b="1" u="sng" dirty="0">
                <a:solidFill>
                  <a:schemeClr val="bg1"/>
                </a:solidFill>
                <a:latin typeface="Arial" charset="0"/>
                <a:cs typeface="Arial" charset="0"/>
              </a:rPr>
              <a:t>Average 2004-2013</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US: 6.6%</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AL: -13.1%</a:t>
            </a:r>
          </a:p>
        </p:txBody>
      </p:sp>
      <p:sp>
        <p:nvSpPr>
          <p:cNvPr id="8" name="AutoShape 14"/>
          <p:cNvSpPr>
            <a:spLocks noChangeArrowheads="1"/>
          </p:cNvSpPr>
          <p:nvPr/>
        </p:nvSpPr>
        <p:spPr bwMode="blackWhite">
          <a:xfrm>
            <a:off x="7311204" y="4593431"/>
            <a:ext cx="1289871" cy="611187"/>
          </a:xfrm>
          <a:prstGeom prst="wedgeRectCallout">
            <a:avLst>
              <a:gd name="adj1" fmla="val -75267"/>
              <a:gd name="adj2" fmla="val 5960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chemeClr val="bg1"/>
              </a:buClr>
              <a:buFont typeface="Wingdings" panose="05000000000000000000" pitchFamily="2" charset="2"/>
              <a:buNone/>
            </a:pPr>
            <a:r>
              <a:rPr lang="en-US" altLang="en-US" sz="1400" b="1" dirty="0" smtClean="0">
                <a:solidFill>
                  <a:schemeClr val="bg1"/>
                </a:solidFill>
              </a:rPr>
              <a:t>Tuscaloosa tornados</a:t>
            </a:r>
            <a:endParaRPr lang="en-US" altLang="en-US" sz="1400" b="1" dirty="0">
              <a:solidFill>
                <a:schemeClr val="bg1"/>
              </a:solidFill>
            </a:endParaRPr>
          </a:p>
        </p:txBody>
      </p:sp>
      <p:sp>
        <p:nvSpPr>
          <p:cNvPr id="10" name="AutoShape 14"/>
          <p:cNvSpPr>
            <a:spLocks noChangeArrowheads="1"/>
          </p:cNvSpPr>
          <p:nvPr/>
        </p:nvSpPr>
        <p:spPr bwMode="blackWhite">
          <a:xfrm>
            <a:off x="1577154" y="4972051"/>
            <a:ext cx="1289871" cy="611187"/>
          </a:xfrm>
          <a:prstGeom prst="wedgeRectCallout">
            <a:avLst>
              <a:gd name="adj1" fmla="val -36154"/>
              <a:gd name="adj2" fmla="val -14675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chemeClr val="bg1"/>
              </a:buClr>
              <a:buFont typeface="Wingdings" panose="05000000000000000000" pitchFamily="2" charset="2"/>
              <a:buNone/>
            </a:pPr>
            <a:r>
              <a:rPr lang="en-US" altLang="en-US" sz="1400" b="1" dirty="0" smtClean="0">
                <a:solidFill>
                  <a:schemeClr val="bg1"/>
                </a:solidFill>
              </a:rPr>
              <a:t>Katrina and other storms in 2004/05</a:t>
            </a:r>
            <a:endParaRPr lang="en-US" altLang="en-US" sz="1400" b="1" dirty="0">
              <a:solidFill>
                <a:schemeClr val="bg1"/>
              </a:solidFill>
            </a:endParaRPr>
          </a:p>
        </p:txBody>
      </p:sp>
    </p:spTree>
    <p:extLst>
      <p:ext uri="{BB962C8B-B14F-4D97-AF65-F5344CB8AC3E}">
        <p14:creationId xmlns:p14="http://schemas.microsoft.com/office/powerpoint/2010/main" val="212178025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nodeType="afterGroup">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par>
                          <p:cTn id="12" fill="hold" nodeType="afterGroup">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4600"/>
                            </p:stCondLst>
                            <p:childTnLst>
                              <p:par>
                                <p:cTn id="17" presetID="22" presetClass="entr" presetSubtype="2" fill="hold" grpId="0" nodeType="afterEffect">
                                  <p:stCondLst>
                                    <p:cond delay="1000"/>
                                  </p:stCondLst>
                                  <p:childTnLst>
                                    <p:set>
                                      <p:cBhvr>
                                        <p:cTn id="18" dur="1" fill="hold">
                                          <p:stCondLst>
                                            <p:cond delay="0"/>
                                          </p:stCondLst>
                                        </p:cTn>
                                        <p:tgtEl>
                                          <p:spTgt spid="8"/>
                                        </p:tgtEl>
                                        <p:attrNameLst>
                                          <p:attrName>style.visibility</p:attrName>
                                        </p:attrNameLst>
                                      </p:cBhvr>
                                      <p:to>
                                        <p:strVal val="visible"/>
                                      </p:to>
                                    </p:set>
                                    <p:animEffect transition="in" filter="wipe(right)">
                                      <p:cBhvr>
                                        <p:cTn id="19" dur="500"/>
                                        <p:tgtEl>
                                          <p:spTgt spid="8"/>
                                        </p:tgtEl>
                                      </p:cBhvr>
                                    </p:animEffect>
                                  </p:childTnLst>
                                </p:cTn>
                              </p:par>
                            </p:childTnLst>
                          </p:cTn>
                        </p:par>
                        <p:par>
                          <p:cTn id="20" fill="hold">
                            <p:stCondLst>
                              <p:cond delay="6100"/>
                            </p:stCondLst>
                            <p:childTnLst>
                              <p:par>
                                <p:cTn id="21" presetID="22" presetClass="entr" presetSubtype="2" fill="hold" grpId="0" nodeType="afterEffect">
                                  <p:stCondLst>
                                    <p:cond delay="1000"/>
                                  </p:stCondLst>
                                  <p:childTnLst>
                                    <p:set>
                                      <p:cBhvr>
                                        <p:cTn id="22" dur="1" fill="hold">
                                          <p:stCondLst>
                                            <p:cond delay="0"/>
                                          </p:stCondLst>
                                        </p:cTn>
                                        <p:tgtEl>
                                          <p:spTgt spid="10"/>
                                        </p:tgtEl>
                                        <p:attrNameLst>
                                          <p:attrName>style.visibility</p:attrName>
                                        </p:attrNameLst>
                                      </p:cBhvr>
                                      <p:to>
                                        <p:strVal val="visible"/>
                                      </p:to>
                                    </p:set>
                                    <p:animEffect transition="in" filter="wipe(right)">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9" grpId="0" animBg="1"/>
      <p:bldP spid="8"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E45A04A8-46F5-4411-88DA-954D10492624}" type="slidenum">
              <a:rPr lang="en-US" altLang="en-US" sz="900"/>
              <a:pPr algn="r">
                <a:lnSpc>
                  <a:spcPct val="85000"/>
                </a:lnSpc>
                <a:spcBef>
                  <a:spcPct val="20000"/>
                </a:spcBef>
                <a:buClrTx/>
                <a:buFontTx/>
                <a:buNone/>
              </a:pPr>
              <a:t>36</a:t>
            </a:fld>
            <a:endParaRPr lang="en-US" altLang="en-US" sz="900"/>
          </a:p>
        </p:txBody>
      </p:sp>
      <p:sp>
        <p:nvSpPr>
          <p:cNvPr id="21507" name="Rectangle 2"/>
          <p:cNvSpPr>
            <a:spLocks noGrp="1" noChangeArrowheads="1"/>
          </p:cNvSpPr>
          <p:nvPr>
            <p:ph type="title" idx="4294967295"/>
          </p:nvPr>
        </p:nvSpPr>
        <p:spPr/>
        <p:txBody>
          <a:bodyPr/>
          <a:lstStyle/>
          <a:p>
            <a:r>
              <a:rPr lang="en-US" altLang="en-US" smtClean="0">
                <a:latin typeface="Arial" panose="020B0604020202020204" pitchFamily="34" charset="0"/>
              </a:rPr>
              <a:t>RNW Workers Comp: AL vs. U.S.,</a:t>
            </a:r>
            <a:br>
              <a:rPr lang="en-US" altLang="en-US" smtClean="0">
                <a:latin typeface="Arial" panose="020B0604020202020204" pitchFamily="34" charset="0"/>
              </a:rPr>
            </a:br>
            <a:r>
              <a:rPr lang="en-US" altLang="en-US" smtClean="0">
                <a:latin typeface="Arial" panose="020B0604020202020204" pitchFamily="34" charset="0"/>
              </a:rPr>
              <a:t>2004-2013</a:t>
            </a:r>
          </a:p>
        </p:txBody>
      </p:sp>
      <p:sp>
        <p:nvSpPr>
          <p:cNvPr id="21508" name="Rectangle 3"/>
          <p:cNvSpPr>
            <a:spLocks noChangeArrowheads="1"/>
          </p:cNvSpPr>
          <p:nvPr/>
        </p:nvSpPr>
        <p:spPr bwMode="auto">
          <a:xfrm>
            <a:off x="0" y="6570663"/>
            <a:ext cx="756920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t>	Sources: NAIC.</a:t>
            </a:r>
          </a:p>
        </p:txBody>
      </p:sp>
      <p:graphicFrame>
        <p:nvGraphicFramePr>
          <p:cNvPr id="2026500" name="Object 2"/>
          <p:cNvGraphicFramePr>
            <a:graphicFrameLocks/>
          </p:cNvGraphicFramePr>
          <p:nvPr/>
        </p:nvGraphicFramePr>
        <p:xfrm>
          <a:off x="304800" y="1296988"/>
          <a:ext cx="8569325" cy="4579937"/>
        </p:xfrm>
        <a:graphic>
          <a:graphicData uri="http://schemas.openxmlformats.org/presentationml/2006/ole">
            <mc:AlternateContent xmlns:mc="http://schemas.openxmlformats.org/markup-compatibility/2006">
              <mc:Choice xmlns:v="urn:schemas-microsoft-com:vml" Requires="v">
                <p:oleObj spid="_x0000_s28455956" name="Chart" r:id="rId4" imgW="8600977" imgH="4600679" progId="MSGraph.Chart.8">
                  <p:embed followColorScheme="full"/>
                </p:oleObj>
              </mc:Choice>
              <mc:Fallback>
                <p:oleObj name="Chart" r:id="rId4" imgW="8600977" imgH="4600679" progId="MSGraph.Chart.8">
                  <p:embed followColorScheme="full"/>
                  <p:pic>
                    <p:nvPicPr>
                      <p:cNvPr id="0" name=""/>
                      <p:cNvPicPr>
                        <a:picLocks noChangeArrowheads="1"/>
                      </p:cNvPicPr>
                      <p:nvPr/>
                    </p:nvPicPr>
                    <p:blipFill>
                      <a:blip r:embed="rId5"/>
                      <a:srcRect/>
                      <a:stretch>
                        <a:fillRect/>
                      </a:stretch>
                    </p:blipFill>
                    <p:spPr bwMode="gray">
                      <a:xfrm>
                        <a:off x="304800" y="1296988"/>
                        <a:ext cx="8569325" cy="4579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510" name="Rectangle 31"/>
          <p:cNvSpPr>
            <a:spLocks noChangeArrowheads="1"/>
          </p:cNvSpPr>
          <p:nvPr/>
        </p:nvSpPr>
        <p:spPr bwMode="black">
          <a:xfrm>
            <a:off x="347663" y="1139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(Percent)</a:t>
            </a:r>
          </a:p>
        </p:txBody>
      </p:sp>
      <p:sp>
        <p:nvSpPr>
          <p:cNvPr id="9" name="Text Box 6"/>
          <p:cNvSpPr txBox="1">
            <a:spLocks noChangeArrowheads="1"/>
          </p:cNvSpPr>
          <p:nvPr/>
        </p:nvSpPr>
        <p:spPr bwMode="blackWhite">
          <a:xfrm>
            <a:off x="4459288" y="1296988"/>
            <a:ext cx="2473325" cy="1417637"/>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a:lnSpc>
                <a:spcPct val="85000"/>
              </a:lnSpc>
              <a:spcBef>
                <a:spcPct val="50000"/>
              </a:spcBef>
              <a:buClr>
                <a:schemeClr val="bg1"/>
              </a:buClr>
              <a:buFont typeface="Wingdings" pitchFamily="2" charset="2"/>
              <a:buNone/>
              <a:defRPr/>
            </a:pPr>
            <a:r>
              <a:rPr lang="en-US" b="1" u="sng" dirty="0">
                <a:solidFill>
                  <a:schemeClr val="bg1"/>
                </a:solidFill>
                <a:latin typeface="Arial" charset="0"/>
                <a:cs typeface="Arial" charset="0"/>
              </a:rPr>
              <a:t>Average 2004-2013</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US: 7.1%</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AL: 7.9%</a:t>
            </a:r>
          </a:p>
        </p:txBody>
      </p:sp>
    </p:spTree>
    <p:extLst>
      <p:ext uri="{BB962C8B-B14F-4D97-AF65-F5344CB8AC3E}">
        <p14:creationId xmlns:p14="http://schemas.microsoft.com/office/powerpoint/2010/main" val="374153598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nodeType="afterGroup">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par>
                          <p:cTn id="12" fill="hold" nodeType="afterGroup">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9"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203200" y="177800"/>
            <a:ext cx="7769225" cy="762000"/>
          </a:xfrm>
        </p:spPr>
        <p:txBody>
          <a:bodyPr/>
          <a:lstStyle/>
          <a:p>
            <a:pPr>
              <a:lnSpc>
                <a:spcPct val="75000"/>
              </a:lnSpc>
            </a:pPr>
            <a:r>
              <a:rPr lang="en-US" altLang="en-US" smtClean="0">
                <a:latin typeface="Arial" panose="020B0604020202020204" pitchFamily="34" charset="0"/>
              </a:rPr>
              <a:t>All Lines: 10-Year Average RNW AL &amp; Nearby States</a:t>
            </a:r>
          </a:p>
        </p:txBody>
      </p:sp>
      <p:graphicFrame>
        <p:nvGraphicFramePr>
          <p:cNvPr id="23555" name="Object 3"/>
          <p:cNvGraphicFramePr>
            <a:graphicFrameLocks noGrp="1" noChangeAspect="1"/>
          </p:cNvGraphicFramePr>
          <p:nvPr>
            <p:ph type="chart" idx="1"/>
          </p:nvPr>
        </p:nvGraphicFramePr>
        <p:xfrm>
          <a:off x="325438" y="1677988"/>
          <a:ext cx="8818562" cy="4718050"/>
        </p:xfrm>
        <a:graphic>
          <a:graphicData uri="http://schemas.openxmlformats.org/presentationml/2006/ole">
            <mc:AlternateContent xmlns:mc="http://schemas.openxmlformats.org/markup-compatibility/2006">
              <mc:Choice xmlns:v="urn:schemas-microsoft-com:vml" Requires="v">
                <p:oleObj spid="_x0000_s28456980" name="Chart" r:id="rId4" imgW="8829838" imgH="4724539" progId="MSGraph.Chart.8">
                  <p:embed followColorScheme="full"/>
                </p:oleObj>
              </mc:Choice>
              <mc:Fallback>
                <p:oleObj name="Chart" r:id="rId4" imgW="8829838" imgH="4724539" progId="MSGraph.Chart.8">
                  <p:embed followColorScheme="full"/>
                  <p:pic>
                    <p:nvPicPr>
                      <p:cNvPr id="0" name=""/>
                      <p:cNvPicPr>
                        <a:picLocks noChangeAspect="1" noChangeArrowheads="1"/>
                      </p:cNvPicPr>
                      <p:nvPr/>
                    </p:nvPicPr>
                    <p:blipFill>
                      <a:blip r:embed="rId5"/>
                      <a:srcRect/>
                      <a:stretch>
                        <a:fillRect/>
                      </a:stretch>
                    </p:blipFill>
                    <p:spPr bwMode="auto">
                      <a:xfrm>
                        <a:off x="325438" y="1677988"/>
                        <a:ext cx="8818562" cy="471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556" name="Rectangle 4"/>
          <p:cNvSpPr>
            <a:spLocks noChangeArrowheads="1"/>
          </p:cNvSpPr>
          <p:nvPr/>
        </p:nvSpPr>
        <p:spPr bwMode="auto">
          <a:xfrm>
            <a:off x="609600" y="6281738"/>
            <a:ext cx="38100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0"/>
              </a:spcBef>
              <a:buClrTx/>
              <a:buFontTx/>
              <a:buNone/>
            </a:pPr>
            <a:r>
              <a:rPr lang="en-US" altLang="en-US" sz="1400" b="1"/>
              <a:t>Source: NAIC, Insurance Information Institute</a:t>
            </a:r>
          </a:p>
        </p:txBody>
      </p:sp>
      <p:sp>
        <p:nvSpPr>
          <p:cNvPr id="23557" name="Text Box 5"/>
          <p:cNvSpPr txBox="1">
            <a:spLocks noChangeArrowheads="1"/>
          </p:cNvSpPr>
          <p:nvPr/>
        </p:nvSpPr>
        <p:spPr bwMode="auto">
          <a:xfrm>
            <a:off x="609600" y="1447800"/>
            <a:ext cx="784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100000"/>
              </a:lnSpc>
              <a:spcBef>
                <a:spcPct val="50000"/>
              </a:spcBef>
              <a:buClrTx/>
              <a:buFontTx/>
              <a:buNone/>
            </a:pPr>
            <a:r>
              <a:rPr lang="en-US" altLang="en-US" sz="1800" b="1"/>
              <a:t>2004-2013</a:t>
            </a:r>
          </a:p>
        </p:txBody>
      </p:sp>
      <p:sp>
        <p:nvSpPr>
          <p:cNvPr id="6" name="AutoShape 6"/>
          <p:cNvSpPr>
            <a:spLocks noChangeArrowheads="1"/>
          </p:cNvSpPr>
          <p:nvPr/>
        </p:nvSpPr>
        <p:spPr bwMode="blackWhite">
          <a:xfrm rot="10800000" flipH="1" flipV="1">
            <a:off x="698500" y="2781300"/>
            <a:ext cx="2568575" cy="1266825"/>
          </a:xfrm>
          <a:prstGeom prst="wedgeRectCallout">
            <a:avLst>
              <a:gd name="adj1" fmla="val 78755"/>
              <a:gd name="adj2" fmla="val 76491"/>
            </a:avLst>
          </a:prstGeom>
          <a:solidFill>
            <a:srgbClr val="C00000"/>
          </a:soli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600" b="1">
                <a:solidFill>
                  <a:schemeClr val="bg1"/>
                </a:solidFill>
              </a:rPr>
              <a:t>Alabama All Lines profitability is below the US and the regional average</a:t>
            </a:r>
          </a:p>
        </p:txBody>
      </p:sp>
    </p:spTree>
    <p:extLst>
      <p:ext uri="{BB962C8B-B14F-4D97-AF65-F5344CB8AC3E}">
        <p14:creationId xmlns:p14="http://schemas.microsoft.com/office/powerpoint/2010/main" val="21306884"/>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333826"/>
                                        </p:tgtEl>
                                        <p:attrNameLst>
                                          <p:attrName>style.visibility</p:attrName>
                                        </p:attrNameLst>
                                      </p:cBhvr>
                                      <p:to>
                                        <p:strVal val="visible"/>
                                      </p:to>
                                    </p:set>
                                    <p:anim calcmode="lin" valueType="num">
                                      <p:cBhvr>
                                        <p:cTn id="7" dur="500" fill="hold"/>
                                        <p:tgtEl>
                                          <p:spTgt spid="333826"/>
                                        </p:tgtEl>
                                        <p:attrNameLst>
                                          <p:attrName>ppt_x</p:attrName>
                                        </p:attrNameLst>
                                      </p:cBhvr>
                                      <p:tavLst>
                                        <p:tav tm="0">
                                          <p:val>
                                            <p:strVal val="#ppt_x+#ppt_w/2"/>
                                          </p:val>
                                        </p:tav>
                                        <p:tav tm="100000">
                                          <p:val>
                                            <p:strVal val="#ppt_x"/>
                                          </p:val>
                                        </p:tav>
                                      </p:tavLst>
                                    </p:anim>
                                    <p:anim calcmode="lin" valueType="num">
                                      <p:cBhvr>
                                        <p:cTn id="8" dur="500" fill="hold"/>
                                        <p:tgtEl>
                                          <p:spTgt spid="333826"/>
                                        </p:tgtEl>
                                        <p:attrNameLst>
                                          <p:attrName>ppt_y</p:attrName>
                                        </p:attrNameLst>
                                      </p:cBhvr>
                                      <p:tavLst>
                                        <p:tav tm="0">
                                          <p:val>
                                            <p:strVal val="#ppt_y"/>
                                          </p:val>
                                        </p:tav>
                                        <p:tav tm="100000">
                                          <p:val>
                                            <p:strVal val="#ppt_y"/>
                                          </p:val>
                                        </p:tav>
                                      </p:tavLst>
                                    </p:anim>
                                    <p:anim calcmode="lin" valueType="num">
                                      <p:cBhvr>
                                        <p:cTn id="9" dur="500" fill="hold"/>
                                        <p:tgtEl>
                                          <p:spTgt spid="333826"/>
                                        </p:tgtEl>
                                        <p:attrNameLst>
                                          <p:attrName>ppt_w</p:attrName>
                                        </p:attrNameLst>
                                      </p:cBhvr>
                                      <p:tavLst>
                                        <p:tav tm="0">
                                          <p:val>
                                            <p:fltVal val="0"/>
                                          </p:val>
                                        </p:tav>
                                        <p:tav tm="100000">
                                          <p:val>
                                            <p:strVal val="#ppt_w"/>
                                          </p:val>
                                        </p:tav>
                                      </p:tavLst>
                                    </p:anim>
                                    <p:anim calcmode="lin" valueType="num">
                                      <p:cBhvr>
                                        <p:cTn id="10" dur="500" fill="hold"/>
                                        <p:tgtEl>
                                          <p:spTgt spid="333826"/>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500"/>
                            </p:stCondLst>
                            <p:childTnLst>
                              <p:par>
                                <p:cTn id="12" presetID="22" presetClass="entr" presetSubtype="2" fill="hold" grpId="0" nodeType="after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6" grpId="0" autoUpdateAnimBg="0"/>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142875" y="117475"/>
            <a:ext cx="7769225" cy="762000"/>
          </a:xfrm>
        </p:spPr>
        <p:txBody>
          <a:bodyPr/>
          <a:lstStyle/>
          <a:p>
            <a:pPr>
              <a:lnSpc>
                <a:spcPct val="75000"/>
              </a:lnSpc>
            </a:pPr>
            <a:r>
              <a:rPr lang="en-US" altLang="en-US" smtClean="0">
                <a:latin typeface="Arial" panose="020B0604020202020204" pitchFamily="34" charset="0"/>
              </a:rPr>
              <a:t>PP Auto: 10-Year Average RNW AL &amp; Nearby States</a:t>
            </a:r>
          </a:p>
        </p:txBody>
      </p:sp>
      <p:graphicFrame>
        <p:nvGraphicFramePr>
          <p:cNvPr id="25603" name="Object 3"/>
          <p:cNvGraphicFramePr>
            <a:graphicFrameLocks noGrp="1" noChangeAspect="1"/>
          </p:cNvGraphicFramePr>
          <p:nvPr>
            <p:ph type="chart" idx="1"/>
          </p:nvPr>
        </p:nvGraphicFramePr>
        <p:xfrm>
          <a:off x="406400" y="1466850"/>
          <a:ext cx="8818563" cy="4718050"/>
        </p:xfrm>
        <a:graphic>
          <a:graphicData uri="http://schemas.openxmlformats.org/presentationml/2006/ole">
            <mc:AlternateContent xmlns:mc="http://schemas.openxmlformats.org/markup-compatibility/2006">
              <mc:Choice xmlns:v="urn:schemas-microsoft-com:vml" Requires="v">
                <p:oleObj spid="_x0000_s28458004" name="Chart" r:id="rId4" imgW="8829838" imgH="4724539" progId="MSGraph.Chart.8">
                  <p:embed followColorScheme="full"/>
                </p:oleObj>
              </mc:Choice>
              <mc:Fallback>
                <p:oleObj name="Chart" r:id="rId4" imgW="8829838" imgH="4724539" progId="MSGraph.Chart.8">
                  <p:embed followColorScheme="full"/>
                  <p:pic>
                    <p:nvPicPr>
                      <p:cNvPr id="0" name=""/>
                      <p:cNvPicPr>
                        <a:picLocks noChangeAspect="1" noChangeArrowheads="1"/>
                      </p:cNvPicPr>
                      <p:nvPr/>
                    </p:nvPicPr>
                    <p:blipFill>
                      <a:blip r:embed="rId5"/>
                      <a:srcRect/>
                      <a:stretch>
                        <a:fillRect/>
                      </a:stretch>
                    </p:blipFill>
                    <p:spPr bwMode="auto">
                      <a:xfrm>
                        <a:off x="406400" y="1466850"/>
                        <a:ext cx="8818563" cy="471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604" name="Rectangle 4"/>
          <p:cNvSpPr>
            <a:spLocks noChangeArrowheads="1"/>
          </p:cNvSpPr>
          <p:nvPr/>
        </p:nvSpPr>
        <p:spPr bwMode="auto">
          <a:xfrm>
            <a:off x="609600" y="6281738"/>
            <a:ext cx="38100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0"/>
              </a:spcBef>
              <a:buClrTx/>
              <a:buFontTx/>
              <a:buNone/>
            </a:pPr>
            <a:r>
              <a:rPr lang="en-US" altLang="en-US" sz="1400" b="1"/>
              <a:t>Source: NAIC, Insurance Information Institute</a:t>
            </a:r>
          </a:p>
        </p:txBody>
      </p:sp>
      <p:sp>
        <p:nvSpPr>
          <p:cNvPr id="25605" name="Text Box 5"/>
          <p:cNvSpPr txBox="1">
            <a:spLocks noChangeArrowheads="1"/>
          </p:cNvSpPr>
          <p:nvPr/>
        </p:nvSpPr>
        <p:spPr bwMode="auto">
          <a:xfrm>
            <a:off x="609600" y="1447800"/>
            <a:ext cx="784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100000"/>
              </a:lnSpc>
              <a:spcBef>
                <a:spcPct val="50000"/>
              </a:spcBef>
              <a:buClrTx/>
              <a:buFontTx/>
              <a:buNone/>
            </a:pPr>
            <a:r>
              <a:rPr lang="en-US" altLang="en-US" sz="1800" b="1"/>
              <a:t>2004-2013</a:t>
            </a:r>
          </a:p>
        </p:txBody>
      </p:sp>
      <p:sp>
        <p:nvSpPr>
          <p:cNvPr id="6" name="AutoShape 6"/>
          <p:cNvSpPr>
            <a:spLocks noChangeArrowheads="1"/>
          </p:cNvSpPr>
          <p:nvPr/>
        </p:nvSpPr>
        <p:spPr bwMode="blackWhite">
          <a:xfrm>
            <a:off x="1682750" y="2233613"/>
            <a:ext cx="1866900" cy="1371600"/>
          </a:xfrm>
          <a:prstGeom prst="wedgeRectCallout">
            <a:avLst>
              <a:gd name="adj1" fmla="val 118519"/>
              <a:gd name="adj2" fmla="val -49824"/>
            </a:avLst>
          </a:prstGeom>
          <a:solidFill>
            <a:srgbClr val="C00000"/>
          </a:soli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600" b="1">
                <a:solidFill>
                  <a:schemeClr val="bg1"/>
                </a:solidFill>
              </a:rPr>
              <a:t>Alabama PP Auto profitability is above the US and regional average</a:t>
            </a:r>
          </a:p>
        </p:txBody>
      </p:sp>
    </p:spTree>
    <p:extLst>
      <p:ext uri="{BB962C8B-B14F-4D97-AF65-F5344CB8AC3E}">
        <p14:creationId xmlns:p14="http://schemas.microsoft.com/office/powerpoint/2010/main" val="2860430966"/>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333826"/>
                                        </p:tgtEl>
                                        <p:attrNameLst>
                                          <p:attrName>style.visibility</p:attrName>
                                        </p:attrNameLst>
                                      </p:cBhvr>
                                      <p:to>
                                        <p:strVal val="visible"/>
                                      </p:to>
                                    </p:set>
                                    <p:anim calcmode="lin" valueType="num">
                                      <p:cBhvr>
                                        <p:cTn id="7" dur="500" fill="hold"/>
                                        <p:tgtEl>
                                          <p:spTgt spid="333826"/>
                                        </p:tgtEl>
                                        <p:attrNameLst>
                                          <p:attrName>ppt_x</p:attrName>
                                        </p:attrNameLst>
                                      </p:cBhvr>
                                      <p:tavLst>
                                        <p:tav tm="0">
                                          <p:val>
                                            <p:strVal val="#ppt_x+#ppt_w/2"/>
                                          </p:val>
                                        </p:tav>
                                        <p:tav tm="100000">
                                          <p:val>
                                            <p:strVal val="#ppt_x"/>
                                          </p:val>
                                        </p:tav>
                                      </p:tavLst>
                                    </p:anim>
                                    <p:anim calcmode="lin" valueType="num">
                                      <p:cBhvr>
                                        <p:cTn id="8" dur="500" fill="hold"/>
                                        <p:tgtEl>
                                          <p:spTgt spid="333826"/>
                                        </p:tgtEl>
                                        <p:attrNameLst>
                                          <p:attrName>ppt_y</p:attrName>
                                        </p:attrNameLst>
                                      </p:cBhvr>
                                      <p:tavLst>
                                        <p:tav tm="0">
                                          <p:val>
                                            <p:strVal val="#ppt_y"/>
                                          </p:val>
                                        </p:tav>
                                        <p:tav tm="100000">
                                          <p:val>
                                            <p:strVal val="#ppt_y"/>
                                          </p:val>
                                        </p:tav>
                                      </p:tavLst>
                                    </p:anim>
                                    <p:anim calcmode="lin" valueType="num">
                                      <p:cBhvr>
                                        <p:cTn id="9" dur="500" fill="hold"/>
                                        <p:tgtEl>
                                          <p:spTgt spid="333826"/>
                                        </p:tgtEl>
                                        <p:attrNameLst>
                                          <p:attrName>ppt_w</p:attrName>
                                        </p:attrNameLst>
                                      </p:cBhvr>
                                      <p:tavLst>
                                        <p:tav tm="0">
                                          <p:val>
                                            <p:fltVal val="0"/>
                                          </p:val>
                                        </p:tav>
                                        <p:tav tm="100000">
                                          <p:val>
                                            <p:strVal val="#ppt_w"/>
                                          </p:val>
                                        </p:tav>
                                      </p:tavLst>
                                    </p:anim>
                                    <p:anim calcmode="lin" valueType="num">
                                      <p:cBhvr>
                                        <p:cTn id="10" dur="500" fill="hold"/>
                                        <p:tgtEl>
                                          <p:spTgt spid="333826"/>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500"/>
                            </p:stCondLst>
                            <p:childTnLst>
                              <p:par>
                                <p:cTn id="12" presetID="22" presetClass="entr" presetSubtype="2" fill="hold" grpId="0" nodeType="after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6" grpId="0" autoUpdateAnimBg="0"/>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50"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44BF504D-4EAE-4BB5-9497-30E2745B116A}" type="slidenum">
              <a:rPr lang="en-US" altLang="en-US" sz="900" smtClean="0">
                <a:solidFill>
                  <a:srgbClr val="000000"/>
                </a:solidFill>
              </a:rPr>
              <a:pPr>
                <a:lnSpc>
                  <a:spcPct val="85000"/>
                </a:lnSpc>
                <a:spcBef>
                  <a:spcPct val="20000"/>
                </a:spcBef>
                <a:buClrTx/>
                <a:buFontTx/>
                <a:buNone/>
              </a:pPr>
              <a:t>39</a:t>
            </a:fld>
            <a:endParaRPr lang="en-US" altLang="en-US" sz="900" smtClean="0">
              <a:solidFill>
                <a:srgbClr val="000000"/>
              </a:solidFill>
            </a:endParaRPr>
          </a:p>
        </p:txBody>
      </p:sp>
      <p:sp>
        <p:nvSpPr>
          <p:cNvPr id="27651" name="Rectangle 191"/>
          <p:cNvSpPr>
            <a:spLocks noGrp="1" noChangeArrowheads="1"/>
          </p:cNvSpPr>
          <p:nvPr>
            <p:ph type="title"/>
          </p:nvPr>
        </p:nvSpPr>
        <p:spPr/>
        <p:txBody>
          <a:bodyPr/>
          <a:lstStyle/>
          <a:p>
            <a:r>
              <a:rPr lang="en-US" altLang="en-US" sz="2400" smtClean="0">
                <a:latin typeface="Arial" panose="020B0604020202020204" pitchFamily="34" charset="0"/>
              </a:rPr>
              <a:t>Top Ten Most Expensive And Least Expensive States For Automobile Insurance, 2012 (1)</a:t>
            </a:r>
          </a:p>
        </p:txBody>
      </p:sp>
      <p:graphicFrame>
        <p:nvGraphicFramePr>
          <p:cNvPr id="2098375" name="Group 199"/>
          <p:cNvGraphicFramePr>
            <a:graphicFrameLocks noGrp="1"/>
          </p:cNvGraphicFramePr>
          <p:nvPr/>
        </p:nvGraphicFramePr>
        <p:xfrm>
          <a:off x="609600" y="1524000"/>
          <a:ext cx="7519987" cy="2943228"/>
        </p:xfrm>
        <a:graphic>
          <a:graphicData uri="http://schemas.openxmlformats.org/drawingml/2006/table">
            <a:tbl>
              <a:tblPr/>
              <a:tblGrid>
                <a:gridCol w="639027"/>
                <a:gridCol w="1691812"/>
                <a:gridCol w="1324027"/>
                <a:gridCol w="956242"/>
                <a:gridCol w="1618255"/>
                <a:gridCol w="1290624"/>
              </a:tblGrid>
              <a:tr h="445816">
                <a:tc>
                  <a:txBody>
                    <a:bodyPr/>
                    <a:lstStyle/>
                    <a:p>
                      <a:pPr marL="0" marR="0" algn="ctr">
                        <a:spcBef>
                          <a:spcPts val="0"/>
                        </a:spcBef>
                        <a:spcAft>
                          <a:spcPts val="0"/>
                        </a:spcAft>
                      </a:pPr>
                      <a:r>
                        <a:rPr lang="en-US" sz="1400" b="1" dirty="0">
                          <a:solidFill>
                            <a:srgbClr val="FFFFFF"/>
                          </a:solidFill>
                          <a:latin typeface="Arial"/>
                          <a:ea typeface="Calibri"/>
                          <a:cs typeface="Times New Roman"/>
                        </a:rPr>
                        <a:t>Rank</a:t>
                      </a:r>
                      <a:endParaRPr lang="en-US" sz="1400" dirty="0">
                        <a:latin typeface="Calibri"/>
                        <a:ea typeface="Calibri"/>
                        <a:cs typeface="Times New Roman"/>
                      </a:endParaRPr>
                    </a:p>
                  </a:txBody>
                  <a:tcPr marL="9525" marR="9525" marT="9526" marB="9526" anchor="b">
                    <a:lnL cap="flat">
                      <a:noFill/>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Most </a:t>
                      </a:r>
                      <a:endParaRPr lang="en-US" sz="1400" b="1" dirty="0" smtClean="0">
                        <a:solidFill>
                          <a:srgbClr val="FFFFFF"/>
                        </a:solidFill>
                        <a:latin typeface="Arial"/>
                        <a:ea typeface="Calibri"/>
                        <a:cs typeface="Times New Roman"/>
                      </a:endParaRPr>
                    </a:p>
                    <a:p>
                      <a:pPr marL="0" marR="0" algn="ctr">
                        <a:spcBef>
                          <a:spcPts val="0"/>
                        </a:spcBef>
                        <a:spcAft>
                          <a:spcPts val="0"/>
                        </a:spcAft>
                      </a:pPr>
                      <a:r>
                        <a:rPr lang="en-US" sz="1400" b="1" dirty="0" smtClean="0">
                          <a:solidFill>
                            <a:srgbClr val="FFFFFF"/>
                          </a:solidFill>
                          <a:latin typeface="Arial"/>
                          <a:ea typeface="Calibri"/>
                          <a:cs typeface="Times New Roman"/>
                        </a:rPr>
                        <a:t>expensive </a:t>
                      </a:r>
                      <a:r>
                        <a:rPr lang="en-US" sz="1400" b="1" dirty="0">
                          <a:solidFill>
                            <a:srgbClr val="FFFFFF"/>
                          </a:solidFill>
                          <a:latin typeface="Arial"/>
                          <a:ea typeface="Calibri"/>
                          <a:cs typeface="Times New Roman"/>
                        </a:rPr>
                        <a:t>states</a:t>
                      </a:r>
                      <a:endParaRPr lang="en-US" sz="1400" dirty="0">
                        <a:latin typeface="Calibri"/>
                        <a:ea typeface="Calibri"/>
                        <a:cs typeface="Times New Roman"/>
                      </a:endParaRPr>
                    </a:p>
                  </a:txBody>
                  <a:tcPr marL="9525" marR="9525" marT="9526" marB="9526"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Average expenditure</a:t>
                      </a:r>
                      <a:endParaRPr lang="en-US" sz="1400" dirty="0">
                        <a:latin typeface="Calibri"/>
                        <a:ea typeface="Calibri"/>
                        <a:cs typeface="Times New Roman"/>
                      </a:endParaRPr>
                    </a:p>
                  </a:txBody>
                  <a:tcPr marL="9525" marR="9525" marT="9526" marB="9526"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Rank</a:t>
                      </a:r>
                      <a:endParaRPr lang="en-US" sz="1400" dirty="0">
                        <a:latin typeface="Calibri"/>
                        <a:ea typeface="Calibri"/>
                        <a:cs typeface="Times New Roman"/>
                      </a:endParaRPr>
                    </a:p>
                  </a:txBody>
                  <a:tcPr marL="9525" marR="9525" marT="9526" marB="9526"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Least </a:t>
                      </a:r>
                      <a:endParaRPr lang="en-US" sz="1400" b="1" dirty="0" smtClean="0">
                        <a:solidFill>
                          <a:srgbClr val="FFFFFF"/>
                        </a:solidFill>
                        <a:latin typeface="Arial"/>
                        <a:ea typeface="Calibri"/>
                        <a:cs typeface="Times New Roman"/>
                      </a:endParaRPr>
                    </a:p>
                    <a:p>
                      <a:pPr marL="0" marR="0" algn="ctr">
                        <a:spcBef>
                          <a:spcPts val="0"/>
                        </a:spcBef>
                        <a:spcAft>
                          <a:spcPts val="0"/>
                        </a:spcAft>
                      </a:pPr>
                      <a:r>
                        <a:rPr lang="en-US" sz="1400" b="1" dirty="0" smtClean="0">
                          <a:solidFill>
                            <a:srgbClr val="FFFFFF"/>
                          </a:solidFill>
                          <a:latin typeface="Arial"/>
                          <a:ea typeface="Calibri"/>
                          <a:cs typeface="Times New Roman"/>
                        </a:rPr>
                        <a:t>expensive states</a:t>
                      </a:r>
                      <a:endParaRPr lang="en-US" sz="1400" dirty="0">
                        <a:latin typeface="Calibri"/>
                        <a:ea typeface="Calibri"/>
                        <a:cs typeface="Times New Roman"/>
                      </a:endParaRPr>
                    </a:p>
                  </a:txBody>
                  <a:tcPr marL="9525" marR="9525" marT="9526" marB="9526"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Average </a:t>
                      </a:r>
                      <a:endParaRPr lang="en-US" sz="1400" b="1" dirty="0" smtClean="0">
                        <a:solidFill>
                          <a:srgbClr val="FFFFFF"/>
                        </a:solidFill>
                        <a:latin typeface="Arial"/>
                        <a:ea typeface="Calibri"/>
                        <a:cs typeface="Times New Roman"/>
                      </a:endParaRPr>
                    </a:p>
                    <a:p>
                      <a:pPr marL="0" marR="0" algn="ctr">
                        <a:spcBef>
                          <a:spcPts val="0"/>
                        </a:spcBef>
                        <a:spcAft>
                          <a:spcPts val="0"/>
                        </a:spcAft>
                      </a:pPr>
                      <a:r>
                        <a:rPr lang="en-US" sz="1400" b="1" dirty="0" smtClean="0">
                          <a:solidFill>
                            <a:srgbClr val="FFFFFF"/>
                          </a:solidFill>
                          <a:latin typeface="Arial"/>
                          <a:ea typeface="Calibri"/>
                          <a:cs typeface="Times New Roman"/>
                        </a:rPr>
                        <a:t>expenditure</a:t>
                      </a:r>
                      <a:endParaRPr lang="en-US" sz="1400" dirty="0">
                        <a:latin typeface="Calibri"/>
                        <a:ea typeface="Calibri"/>
                        <a:cs typeface="Times New Roman"/>
                      </a:endParaRPr>
                    </a:p>
                  </a:txBody>
                  <a:tcPr marL="9525" marR="9525" marT="9526" marB="9526" anchor="b">
                    <a:lnL w="57150" cap="flat" cmpd="sng" algn="ctr">
                      <a:solidFill>
                        <a:schemeClr val="bg1"/>
                      </a:solidFill>
                      <a:prstDash val="solid"/>
                      <a:round/>
                      <a:headEnd type="none" w="med" len="med"/>
                      <a:tailEnd type="none" w="med" len="med"/>
                    </a:lnL>
                    <a:lnR cap="flat">
                      <a:noFill/>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r>
              <a:tr h="249265">
                <a:tc>
                  <a:txBody>
                    <a:bodyPr/>
                    <a:lstStyle/>
                    <a:p>
                      <a:pPr algn="ctr" fontAlgn="b"/>
                      <a:r>
                        <a:rPr lang="en-US" sz="1200" b="0" i="0" u="none" strike="noStrike">
                          <a:solidFill>
                            <a:srgbClr val="000000"/>
                          </a:solidFill>
                          <a:latin typeface="Arial"/>
                        </a:rPr>
                        <a:t>1</a:t>
                      </a:r>
                    </a:p>
                  </a:txBody>
                  <a:tcPr marL="9525" marR="9525" marT="9526" marB="0" anchor="b">
                    <a:lnL cap="flat">
                      <a:noFill/>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ctr"/>
                      <a:r>
                        <a:rPr lang="en-US" sz="1200" b="0" i="0" u="none" strike="noStrike" dirty="0">
                          <a:solidFill>
                            <a:srgbClr val="000000"/>
                          </a:solidFill>
                          <a:effectLst/>
                          <a:latin typeface="Arial" panose="020B0604020202020204" pitchFamily="34" charset="0"/>
                        </a:rPr>
                        <a:t>New Jersey</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effectLst/>
                          <a:latin typeface="Arial" panose="020B0604020202020204" pitchFamily="34" charset="0"/>
                        </a:rPr>
                        <a:t>$1,219.93</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1</a:t>
                      </a: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sz="1200" b="0" i="0" u="none" strike="noStrike" dirty="0">
                          <a:solidFill>
                            <a:srgbClr val="000000"/>
                          </a:solidFill>
                          <a:effectLst/>
                          <a:latin typeface="Arial" panose="020B0604020202020204" pitchFamily="34" charset="0"/>
                        </a:rPr>
                        <a:t>Idaho</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$534.56</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54027">
                <a:tc>
                  <a:txBody>
                    <a:bodyPr/>
                    <a:lstStyle/>
                    <a:p>
                      <a:pPr algn="ctr" fontAlgn="b"/>
                      <a:r>
                        <a:rPr lang="en-US" sz="1200" b="0" i="0" u="none" strike="noStrike">
                          <a:solidFill>
                            <a:srgbClr val="000000"/>
                          </a:solidFill>
                          <a:latin typeface="Arial"/>
                        </a:rPr>
                        <a:t>2</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ctr"/>
                      <a:r>
                        <a:rPr lang="en-US" sz="1200" b="0" i="0" u="none" strike="noStrike" dirty="0">
                          <a:solidFill>
                            <a:srgbClr val="000000"/>
                          </a:solidFill>
                          <a:effectLst/>
                          <a:latin typeface="Arial" panose="020B0604020202020204" pitchFamily="34" charset="0"/>
                        </a:rPr>
                        <a:t>D.C.</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1,154.91</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2</a:t>
                      </a: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sz="1200" b="0" i="0" u="none" strike="noStrike">
                          <a:solidFill>
                            <a:srgbClr val="000000"/>
                          </a:solidFill>
                          <a:effectLst/>
                          <a:latin typeface="Arial" panose="020B0604020202020204" pitchFamily="34" charset="0"/>
                        </a:rPr>
                        <a:t>South Dakota</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556.51</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a:solidFill>
                            <a:srgbClr val="000000"/>
                          </a:solidFill>
                          <a:latin typeface="Arial"/>
                        </a:rPr>
                        <a:t>3</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ctr"/>
                      <a:r>
                        <a:rPr lang="en-US" sz="1200" b="0" i="0" u="none" strike="noStrike" dirty="0">
                          <a:solidFill>
                            <a:schemeClr val="tx1"/>
                          </a:solidFill>
                          <a:effectLst/>
                          <a:latin typeface="Arial" panose="020B0604020202020204" pitchFamily="34" charset="0"/>
                        </a:rPr>
                        <a:t>New York</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1,152.45</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3</a:t>
                      </a: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sz="1200" b="0" i="0" u="none" strike="noStrike">
                          <a:solidFill>
                            <a:srgbClr val="000000"/>
                          </a:solidFill>
                          <a:effectLst/>
                          <a:latin typeface="Arial" panose="020B0604020202020204" pitchFamily="34" charset="0"/>
                        </a:rPr>
                        <a:t>Iowa</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561.26</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a:solidFill>
                            <a:srgbClr val="000000"/>
                          </a:solidFill>
                          <a:latin typeface="Arial"/>
                        </a:rPr>
                        <a:t>4</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ctr"/>
                      <a:r>
                        <a:rPr lang="en-US" sz="1200" b="0" i="0" u="none" strike="noStrike" dirty="0">
                          <a:solidFill>
                            <a:srgbClr val="000000"/>
                          </a:solidFill>
                          <a:effectLst/>
                          <a:latin typeface="Arial" panose="020B0604020202020204" pitchFamily="34" charset="0"/>
                        </a:rPr>
                        <a:t>Florida</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1,127.93</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4</a:t>
                      </a: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sz="1200" b="0" i="0" u="none" strike="noStrike">
                          <a:solidFill>
                            <a:srgbClr val="000000"/>
                          </a:solidFill>
                          <a:effectLst/>
                          <a:latin typeface="Arial" panose="020B0604020202020204" pitchFamily="34" charset="0"/>
                        </a:rPr>
                        <a:t>North Dakota</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576.08</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a:solidFill>
                            <a:srgbClr val="000000"/>
                          </a:solidFill>
                          <a:latin typeface="Arial"/>
                        </a:rPr>
                        <a:t>5</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ctr"/>
                      <a:r>
                        <a:rPr lang="en-US" sz="1200" b="0" i="0" u="none" strike="noStrike" dirty="0">
                          <a:solidFill>
                            <a:srgbClr val="000000"/>
                          </a:solidFill>
                          <a:effectLst/>
                          <a:latin typeface="Arial" panose="020B0604020202020204" pitchFamily="34" charset="0"/>
                        </a:rPr>
                        <a:t>Louisiana</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1,112.53</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5</a:t>
                      </a: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sz="1200" b="0" i="0" u="none" strike="noStrike">
                          <a:solidFill>
                            <a:srgbClr val="000000"/>
                          </a:solidFill>
                          <a:effectLst/>
                          <a:latin typeface="Arial" panose="020B0604020202020204" pitchFamily="34" charset="0"/>
                        </a:rPr>
                        <a:t>Maine</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582.43</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a:solidFill>
                            <a:srgbClr val="000000"/>
                          </a:solidFill>
                          <a:latin typeface="Arial"/>
                        </a:rPr>
                        <a:t>6</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ctr"/>
                      <a:r>
                        <a:rPr lang="en-US" sz="1200" b="0" i="0" u="none" strike="noStrike" dirty="0">
                          <a:solidFill>
                            <a:srgbClr val="000000"/>
                          </a:solidFill>
                          <a:effectLst/>
                          <a:latin typeface="Arial" panose="020B0604020202020204" pitchFamily="34" charset="0"/>
                        </a:rPr>
                        <a:t>Delaware</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1,065.37</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6</a:t>
                      </a: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sz="1200" b="0" i="0" u="none" strike="noStrike">
                          <a:solidFill>
                            <a:srgbClr val="000000"/>
                          </a:solidFill>
                          <a:effectLst/>
                          <a:latin typeface="Arial" panose="020B0604020202020204" pitchFamily="34" charset="0"/>
                        </a:rPr>
                        <a:t>Wisconsin</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598.84</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a:solidFill>
                            <a:srgbClr val="000000"/>
                          </a:solidFill>
                          <a:latin typeface="Arial"/>
                        </a:rPr>
                        <a:t>7</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ctr"/>
                      <a:r>
                        <a:rPr lang="en-US" sz="1200" b="0" i="0" u="none" strike="noStrike" dirty="0">
                          <a:solidFill>
                            <a:srgbClr val="000000"/>
                          </a:solidFill>
                          <a:effectLst/>
                          <a:latin typeface="Arial" panose="020B0604020202020204" pitchFamily="34" charset="0"/>
                        </a:rPr>
                        <a:t>Michigan</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1,048.87</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7</a:t>
                      </a: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sz="1200" b="0" i="0" u="none" strike="noStrike">
                          <a:solidFill>
                            <a:srgbClr val="000000"/>
                          </a:solidFill>
                          <a:effectLst/>
                          <a:latin typeface="Arial" panose="020B0604020202020204" pitchFamily="34" charset="0"/>
                        </a:rPr>
                        <a:t>North Carolina</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611.48</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a:solidFill>
                            <a:srgbClr val="000000"/>
                          </a:solidFill>
                          <a:latin typeface="Arial"/>
                        </a:rPr>
                        <a:t>8</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ctr"/>
                      <a:r>
                        <a:rPr lang="en-US" sz="1200" b="0" i="0" u="none" strike="noStrike" dirty="0">
                          <a:solidFill>
                            <a:srgbClr val="000000"/>
                          </a:solidFill>
                          <a:effectLst/>
                          <a:latin typeface="Arial" panose="020B0604020202020204" pitchFamily="34" charset="0"/>
                        </a:rPr>
                        <a:t>Rhode Island</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1,034.50</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8</a:t>
                      </a: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sz="1200" b="0" i="0" u="none" strike="noStrike">
                          <a:solidFill>
                            <a:srgbClr val="000000"/>
                          </a:solidFill>
                          <a:effectLst/>
                          <a:latin typeface="Arial" panose="020B0604020202020204" pitchFamily="34" charset="0"/>
                        </a:rPr>
                        <a:t>Nebraska</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616.78</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a:solidFill>
                            <a:srgbClr val="000000"/>
                          </a:solidFill>
                          <a:latin typeface="Arial"/>
                        </a:rPr>
                        <a:t>9</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ctr"/>
                      <a:r>
                        <a:rPr lang="en-US" sz="1200" b="0" i="0" u="none" strike="noStrike" dirty="0">
                          <a:solidFill>
                            <a:srgbClr val="000000"/>
                          </a:solidFill>
                          <a:effectLst/>
                          <a:latin typeface="Arial" panose="020B0604020202020204" pitchFamily="34" charset="0"/>
                        </a:rPr>
                        <a:t>Connecticut</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986.73</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9</a:t>
                      </a: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sz="1200" b="0" i="0" u="none" strike="noStrike">
                          <a:solidFill>
                            <a:srgbClr val="000000"/>
                          </a:solidFill>
                          <a:effectLst/>
                          <a:latin typeface="Arial" panose="020B0604020202020204" pitchFamily="34" charset="0"/>
                        </a:rPr>
                        <a:t>Wyoming</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618.81</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a:solidFill>
                            <a:srgbClr val="000000"/>
                          </a:solidFill>
                          <a:latin typeface="Arial"/>
                        </a:rPr>
                        <a:t>10</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ctr"/>
                      <a:r>
                        <a:rPr lang="en-US" sz="1200" b="0" i="0" u="none" strike="noStrike" dirty="0">
                          <a:solidFill>
                            <a:srgbClr val="000000"/>
                          </a:solidFill>
                          <a:effectLst/>
                          <a:latin typeface="Arial" panose="020B0604020202020204" pitchFamily="34" charset="0"/>
                        </a:rPr>
                        <a:t>Massachusetts</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effectLst/>
                          <a:latin typeface="Arial" panose="020B0604020202020204" pitchFamily="34" charset="0"/>
                        </a:rPr>
                        <a:t>976.65</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10</a:t>
                      </a: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sz="1200" b="0" i="0" u="none" strike="noStrike" dirty="0">
                          <a:solidFill>
                            <a:srgbClr val="000000"/>
                          </a:solidFill>
                          <a:effectLst/>
                          <a:latin typeface="Arial" panose="020B0604020202020204" pitchFamily="34" charset="0"/>
                        </a:rPr>
                        <a:t>Kansas</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632.07</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bl>
          </a:graphicData>
        </a:graphic>
      </p:graphicFrame>
      <p:sp>
        <p:nvSpPr>
          <p:cNvPr id="2098368" name="Text Box 537"/>
          <p:cNvSpPr txBox="1">
            <a:spLocks noChangeArrowheads="1"/>
          </p:cNvSpPr>
          <p:nvPr/>
        </p:nvSpPr>
        <p:spPr bwMode="auto">
          <a:xfrm>
            <a:off x="0" y="6216650"/>
            <a:ext cx="7612063" cy="646113"/>
          </a:xfrm>
          <a:prstGeom prst="rect">
            <a:avLst/>
          </a:prstGeom>
          <a:noFill/>
          <a:ln w="9525" algn="ctr">
            <a:noFill/>
            <a:miter lim="800000"/>
            <a:headEnd/>
            <a:tailEnd/>
          </a:ln>
          <a:effectLst/>
        </p:spPr>
        <p:txBody>
          <a:bodyPr lIns="365760" tIns="0" rIns="0" bIns="137160" anchor="b">
            <a:spAutoFit/>
          </a:bodyPr>
          <a:lstStyle/>
          <a:p>
            <a:pPr marL="228600" indent="-228600" eaLnBrk="1" hangingPunct="1">
              <a:buFontTx/>
              <a:buAutoNum type="arabicParenBoth"/>
              <a:defRPr/>
            </a:pPr>
            <a:r>
              <a:rPr lang="en-US" sz="1100" dirty="0">
                <a:solidFill>
                  <a:srgbClr val="000000"/>
                </a:solidFill>
              </a:rPr>
              <a:t>Based on average automobile insurance expenditures.</a:t>
            </a:r>
          </a:p>
          <a:p>
            <a:pPr marL="228600" indent="-228600" eaLnBrk="1" hangingPunct="1">
              <a:buFontTx/>
              <a:buAutoNum type="arabicParenBoth"/>
              <a:defRPr/>
            </a:pPr>
            <a:endParaRPr lang="en-US" sz="1100" dirty="0">
              <a:solidFill>
                <a:srgbClr val="000000"/>
              </a:solidFill>
            </a:endParaRPr>
          </a:p>
          <a:p>
            <a:pPr eaLnBrk="1" hangingPunct="1">
              <a:defRPr/>
            </a:pPr>
            <a:r>
              <a:rPr lang="en-US" sz="1100" dirty="0">
                <a:solidFill>
                  <a:srgbClr val="000000"/>
                </a:solidFill>
              </a:rPr>
              <a:t>Source: © 2014 National Association of Insurance Commissioners.</a:t>
            </a:r>
          </a:p>
        </p:txBody>
      </p:sp>
      <p:sp>
        <p:nvSpPr>
          <p:cNvPr id="27741" name="Rectangle 5"/>
          <p:cNvSpPr>
            <a:spLocks noChangeArrowheads="1"/>
          </p:cNvSpPr>
          <p:nvPr/>
        </p:nvSpPr>
        <p:spPr bwMode="blackWhite">
          <a:xfrm>
            <a:off x="712788" y="4800600"/>
            <a:ext cx="7369175" cy="8334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95000"/>
              </a:lnSpc>
              <a:spcBef>
                <a:spcPct val="25000"/>
              </a:spcBef>
              <a:buClrTx/>
              <a:buFontTx/>
              <a:buNone/>
            </a:pPr>
            <a:r>
              <a:rPr lang="pt-BR" altLang="en-US" sz="1800" b="1">
                <a:solidFill>
                  <a:srgbClr val="FFFFFF"/>
                </a:solidFill>
              </a:rPr>
              <a:t>Alabama ranked 37th as the most expensive state in 2012, with an average expenditure for auto insurance of $659.06.</a:t>
            </a:r>
            <a:endParaRPr lang="pt-BR" altLang="en-US" sz="1800" b="1" i="1">
              <a:solidFill>
                <a:srgbClr val="FFFFFF"/>
              </a:solidFill>
            </a:endParaRPr>
          </a:p>
        </p:txBody>
      </p:sp>
    </p:spTree>
    <p:extLst>
      <p:ext uri="{BB962C8B-B14F-4D97-AF65-F5344CB8AC3E}">
        <p14:creationId xmlns:p14="http://schemas.microsoft.com/office/powerpoint/2010/main" val="3066924511"/>
      </p:ext>
    </p:ext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ext uri="{D42A27DB-BD31-4B8C-83A1-F6EECF244321}">
                <p14:modId xmlns:p14="http://schemas.microsoft.com/office/powerpoint/2010/main" val="2802110773"/>
              </p:ext>
            </p:extLst>
          </p:nvPr>
        </p:nvGraphicFramePr>
        <p:xfrm>
          <a:off x="-30163" y="1192213"/>
          <a:ext cx="8915401" cy="5889625"/>
        </p:xfrm>
        <a:graphic>
          <a:graphicData uri="http://schemas.openxmlformats.org/presentationml/2006/ole">
            <mc:AlternateContent xmlns:mc="http://schemas.openxmlformats.org/markup-compatibility/2006">
              <mc:Choice xmlns:v="urn:schemas-microsoft-com:vml" Requires="v">
                <p:oleObj spid="_x0000_s28364968" name="Chart" r:id="rId5" imgW="8258103" imgH="5495960" progId="MSGraph.Chart.8">
                  <p:embed followColorScheme="full"/>
                </p:oleObj>
              </mc:Choice>
              <mc:Fallback>
                <p:oleObj name="Chart" r:id="rId5" imgW="8258103" imgH="5495960" progId="MSGraph.Chart.8">
                  <p:embed followColorScheme="full"/>
                  <p:pic>
                    <p:nvPicPr>
                      <p:cNvPr id="0" name=""/>
                      <p:cNvPicPr>
                        <a:picLocks noChangeAspect="1" noChangeArrowheads="1"/>
                      </p:cNvPicPr>
                      <p:nvPr/>
                    </p:nvPicPr>
                    <p:blipFill>
                      <a:blip r:embed="rId6"/>
                      <a:srcRect/>
                      <a:stretch>
                        <a:fillRect/>
                      </a:stretch>
                    </p:blipFill>
                    <p:spPr bwMode="auto">
                      <a:xfrm>
                        <a:off x="-30163" y="1192213"/>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7" name="Rectangle 3"/>
          <p:cNvSpPr>
            <a:spLocks noGrp="1" noChangeArrowheads="1"/>
          </p:cNvSpPr>
          <p:nvPr>
            <p:ph type="title"/>
          </p:nvPr>
        </p:nvSpPr>
        <p:spPr>
          <a:xfrm>
            <a:off x="228600" y="0"/>
            <a:ext cx="7848600" cy="1143000"/>
          </a:xfrm>
        </p:spPr>
        <p:txBody>
          <a:bodyPr/>
          <a:lstStyle/>
          <a:p>
            <a:r>
              <a:rPr lang="en-US" dirty="0" smtClean="0">
                <a:latin typeface="Arial" panose="020B0604020202020204" pitchFamily="34" charset="0"/>
              </a:rPr>
              <a:t>Profitability Peaks &amp; Troughs in the P/C Insurance Industry, 1975 – 2015E</a:t>
            </a:r>
          </a:p>
        </p:txBody>
      </p:sp>
      <p:sp>
        <p:nvSpPr>
          <p:cNvPr id="16388" name="Rectangle 4"/>
          <p:cNvSpPr>
            <a:spLocks noChangeArrowheads="1"/>
          </p:cNvSpPr>
          <p:nvPr/>
        </p:nvSpPr>
        <p:spPr bwMode="auto">
          <a:xfrm>
            <a:off x="244272" y="6154005"/>
            <a:ext cx="8249055" cy="60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100" dirty="0">
                <a:solidFill>
                  <a:srgbClr val="000000"/>
                </a:solidFill>
              </a:rPr>
              <a:t>*Profitability =  P/C insurer ROEs. </a:t>
            </a:r>
            <a:r>
              <a:rPr lang="en-US" sz="1100" dirty="0" smtClean="0">
                <a:solidFill>
                  <a:srgbClr val="000000"/>
                </a:solidFill>
              </a:rPr>
              <a:t>2011-14 </a:t>
            </a:r>
            <a:r>
              <a:rPr lang="en-US" sz="1100" dirty="0">
                <a:solidFill>
                  <a:srgbClr val="000000"/>
                </a:solidFill>
              </a:rPr>
              <a:t>figures are estimates based on ROAS data.  Note:  Data for </a:t>
            </a:r>
            <a:r>
              <a:rPr lang="en-US" sz="1100" dirty="0" smtClean="0">
                <a:solidFill>
                  <a:srgbClr val="000000"/>
                </a:solidFill>
              </a:rPr>
              <a:t>2008-2014 </a:t>
            </a:r>
            <a:r>
              <a:rPr lang="en-US" sz="1100" dirty="0">
                <a:solidFill>
                  <a:srgbClr val="000000"/>
                </a:solidFill>
              </a:rPr>
              <a:t>exclude mortgage and financial guaranty insurers.</a:t>
            </a:r>
          </a:p>
          <a:p>
            <a:r>
              <a:rPr lang="en-US" sz="1100" dirty="0">
                <a:solidFill>
                  <a:srgbClr val="000000"/>
                </a:solidFill>
              </a:rPr>
              <a:t>Source:  Insurance Information Institute; NAIC, ISO, A.M. </a:t>
            </a:r>
            <a:r>
              <a:rPr lang="en-US" sz="1100" dirty="0" smtClean="0">
                <a:solidFill>
                  <a:srgbClr val="000000"/>
                </a:solidFill>
              </a:rPr>
              <a:t>Best, Conning</a:t>
            </a:r>
            <a:endParaRPr lang="en-US" sz="1100" dirty="0">
              <a:solidFill>
                <a:srgbClr val="000000"/>
              </a:solidFill>
            </a:endParaRPr>
          </a:p>
        </p:txBody>
      </p:sp>
      <p:sp>
        <p:nvSpPr>
          <p:cNvPr id="16390" name="AutoShape 7"/>
          <p:cNvSpPr>
            <a:spLocks noChangeArrowheads="1"/>
          </p:cNvSpPr>
          <p:nvPr/>
        </p:nvSpPr>
        <p:spPr bwMode="auto">
          <a:xfrm>
            <a:off x="1209675" y="1200150"/>
            <a:ext cx="1425575" cy="381000"/>
          </a:xfrm>
          <a:prstGeom prst="wedgeRectCallout">
            <a:avLst>
              <a:gd name="adj1" fmla="val -41545"/>
              <a:gd name="adj2" fmla="val 216782"/>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1977:19.0%</a:t>
            </a:r>
            <a:endParaRPr lang="en-US" sz="1200">
              <a:solidFill>
                <a:srgbClr val="000000"/>
              </a:solidFill>
            </a:endParaRPr>
          </a:p>
        </p:txBody>
      </p:sp>
      <p:sp>
        <p:nvSpPr>
          <p:cNvPr id="16394" name="AutoShape 11"/>
          <p:cNvSpPr>
            <a:spLocks noChangeArrowheads="1"/>
          </p:cNvSpPr>
          <p:nvPr/>
        </p:nvSpPr>
        <p:spPr bwMode="auto">
          <a:xfrm>
            <a:off x="3135313" y="1344153"/>
            <a:ext cx="1479550" cy="381000"/>
          </a:xfrm>
          <a:prstGeom prst="wedgeRectCallout">
            <a:avLst>
              <a:gd name="adj1" fmla="val -47653"/>
              <a:gd name="adj2" fmla="val 260160"/>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1987:17.3%</a:t>
            </a:r>
            <a:endParaRPr lang="en-US" sz="1200">
              <a:solidFill>
                <a:srgbClr val="000000"/>
              </a:solidFill>
            </a:endParaRPr>
          </a:p>
        </p:txBody>
      </p:sp>
      <p:sp>
        <p:nvSpPr>
          <p:cNvPr id="16395" name="AutoShape 12"/>
          <p:cNvSpPr>
            <a:spLocks noChangeArrowheads="1"/>
          </p:cNvSpPr>
          <p:nvPr/>
        </p:nvSpPr>
        <p:spPr bwMode="auto">
          <a:xfrm>
            <a:off x="4375492" y="2148335"/>
            <a:ext cx="1677988" cy="381000"/>
          </a:xfrm>
          <a:prstGeom prst="wedgeRectCallout">
            <a:avLst>
              <a:gd name="adj1" fmla="val -10962"/>
              <a:gd name="adj2" fmla="val 22427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1997:11.6%</a:t>
            </a:r>
            <a:endParaRPr lang="en-US" sz="1200">
              <a:solidFill>
                <a:srgbClr val="000000"/>
              </a:solidFill>
            </a:endParaRPr>
          </a:p>
        </p:txBody>
      </p:sp>
      <p:sp>
        <p:nvSpPr>
          <p:cNvPr id="16396" name="AutoShape 13"/>
          <p:cNvSpPr>
            <a:spLocks noChangeArrowheads="1"/>
          </p:cNvSpPr>
          <p:nvPr/>
        </p:nvSpPr>
        <p:spPr bwMode="auto">
          <a:xfrm>
            <a:off x="6175669" y="2137502"/>
            <a:ext cx="1422400" cy="381000"/>
          </a:xfrm>
          <a:prstGeom prst="wedgeRectCallout">
            <a:avLst>
              <a:gd name="adj1" fmla="val -5745"/>
              <a:gd name="adj2" fmla="val 187866"/>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2006:12.7%</a:t>
            </a:r>
            <a:endParaRPr lang="en-US" sz="1200">
              <a:solidFill>
                <a:srgbClr val="000000"/>
              </a:solidFill>
            </a:endParaRPr>
          </a:p>
        </p:txBody>
      </p:sp>
      <p:sp>
        <p:nvSpPr>
          <p:cNvPr id="16401" name="AutoShape 18"/>
          <p:cNvSpPr>
            <a:spLocks noChangeArrowheads="1"/>
          </p:cNvSpPr>
          <p:nvPr/>
        </p:nvSpPr>
        <p:spPr bwMode="auto">
          <a:xfrm>
            <a:off x="2635250" y="5007601"/>
            <a:ext cx="1447800" cy="381000"/>
          </a:xfrm>
          <a:prstGeom prst="wedgeRectCallout">
            <a:avLst>
              <a:gd name="adj1" fmla="val -48611"/>
              <a:gd name="adj2" fmla="val -129759"/>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1984: 1.8%</a:t>
            </a:r>
            <a:endParaRPr lang="en-US" sz="1200">
              <a:solidFill>
                <a:srgbClr val="000000"/>
              </a:solidFill>
            </a:endParaRPr>
          </a:p>
        </p:txBody>
      </p:sp>
      <p:sp>
        <p:nvSpPr>
          <p:cNvPr id="16402" name="AutoShape 19"/>
          <p:cNvSpPr>
            <a:spLocks noChangeArrowheads="1"/>
          </p:cNvSpPr>
          <p:nvPr/>
        </p:nvSpPr>
        <p:spPr bwMode="auto">
          <a:xfrm>
            <a:off x="4292064" y="5007601"/>
            <a:ext cx="1447800" cy="381000"/>
          </a:xfrm>
          <a:prstGeom prst="wedgeRectCallout">
            <a:avLst>
              <a:gd name="adj1" fmla="val -53621"/>
              <a:gd name="adj2" fmla="val -233609"/>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1992: 4.5%</a:t>
            </a:r>
            <a:endParaRPr lang="en-US" sz="1200">
              <a:solidFill>
                <a:srgbClr val="000000"/>
              </a:solidFill>
            </a:endParaRPr>
          </a:p>
        </p:txBody>
      </p:sp>
      <p:sp>
        <p:nvSpPr>
          <p:cNvPr id="16403" name="AutoShape 20"/>
          <p:cNvSpPr>
            <a:spLocks noChangeArrowheads="1"/>
          </p:cNvSpPr>
          <p:nvPr/>
        </p:nvSpPr>
        <p:spPr bwMode="auto">
          <a:xfrm>
            <a:off x="6136505" y="4910576"/>
            <a:ext cx="1600200" cy="381000"/>
          </a:xfrm>
          <a:prstGeom prst="wedgeRectCallout">
            <a:avLst>
              <a:gd name="adj1" fmla="val -60548"/>
              <a:gd name="adj2" fmla="val -32442"/>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2001: -1.2%</a:t>
            </a:r>
            <a:endParaRPr lang="en-US" sz="1200">
              <a:solidFill>
                <a:srgbClr val="000000"/>
              </a:solidFill>
            </a:endParaRPr>
          </a:p>
        </p:txBody>
      </p:sp>
      <p:sp>
        <p:nvSpPr>
          <p:cNvPr id="16404" name="AutoShape 21"/>
          <p:cNvSpPr>
            <a:spLocks noChangeArrowheads="1"/>
          </p:cNvSpPr>
          <p:nvPr/>
        </p:nvSpPr>
        <p:spPr bwMode="auto">
          <a:xfrm rot="511939">
            <a:off x="1493836" y="2070101"/>
            <a:ext cx="1603375" cy="612775"/>
          </a:xfrm>
          <a:prstGeom prst="rightArrow">
            <a:avLst>
              <a:gd name="adj1" fmla="val 50000"/>
              <a:gd name="adj2" fmla="val 9311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a:solidFill>
                  <a:srgbClr val="FFFFFF"/>
                </a:solidFill>
              </a:rPr>
              <a:t>10 Years</a:t>
            </a:r>
          </a:p>
        </p:txBody>
      </p:sp>
      <p:sp>
        <p:nvSpPr>
          <p:cNvPr id="16405" name="AutoShape 22"/>
          <p:cNvSpPr>
            <a:spLocks noChangeArrowheads="1"/>
          </p:cNvSpPr>
          <p:nvPr/>
        </p:nvSpPr>
        <p:spPr bwMode="auto">
          <a:xfrm rot="1557988">
            <a:off x="3346986" y="2598545"/>
            <a:ext cx="1711325" cy="612775"/>
          </a:xfrm>
          <a:prstGeom prst="rightArrow">
            <a:avLst>
              <a:gd name="adj1" fmla="val 50000"/>
              <a:gd name="adj2" fmla="val 9294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a:solidFill>
                  <a:srgbClr val="FFFFFF"/>
                </a:solidFill>
              </a:rPr>
              <a:t>10 Years</a:t>
            </a:r>
          </a:p>
        </p:txBody>
      </p:sp>
      <p:sp>
        <p:nvSpPr>
          <p:cNvPr id="16406" name="AutoShape 23"/>
          <p:cNvSpPr>
            <a:spLocks noChangeArrowheads="1"/>
          </p:cNvSpPr>
          <p:nvPr/>
        </p:nvSpPr>
        <p:spPr bwMode="auto">
          <a:xfrm>
            <a:off x="5329580" y="2907161"/>
            <a:ext cx="1447800" cy="612775"/>
          </a:xfrm>
          <a:prstGeom prst="rightArrow">
            <a:avLst>
              <a:gd name="adj1" fmla="val 50000"/>
              <a:gd name="adj2" fmla="val 8297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dirty="0">
                <a:solidFill>
                  <a:srgbClr val="FFFFFF"/>
                </a:solidFill>
              </a:rPr>
              <a:t>9 Years</a:t>
            </a:r>
          </a:p>
        </p:txBody>
      </p:sp>
      <p:sp>
        <p:nvSpPr>
          <p:cNvPr id="16407" name="Text Box 17"/>
          <p:cNvSpPr txBox="1">
            <a:spLocks noChangeArrowheads="1"/>
          </p:cNvSpPr>
          <p:nvPr/>
        </p:nvSpPr>
        <p:spPr bwMode="auto">
          <a:xfrm>
            <a:off x="5621338" y="1117600"/>
            <a:ext cx="3254375" cy="646331"/>
          </a:xfrm>
          <a:prstGeom prst="rect">
            <a:avLst/>
          </a:prstGeom>
          <a:solidFill>
            <a:srgbClr val="28688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dirty="0">
                <a:solidFill>
                  <a:srgbClr val="FFFFFF"/>
                </a:solidFill>
              </a:rPr>
              <a:t>History suggests next ROE peak will be in </a:t>
            </a:r>
            <a:r>
              <a:rPr lang="en-US" b="1" dirty="0" smtClean="0">
                <a:solidFill>
                  <a:srgbClr val="FFFFFF"/>
                </a:solidFill>
              </a:rPr>
              <a:t>2016-2017</a:t>
            </a:r>
            <a:endParaRPr lang="en-US" b="1" dirty="0">
              <a:solidFill>
                <a:srgbClr val="FFFFFF"/>
              </a:solidFill>
            </a:endParaRPr>
          </a:p>
        </p:txBody>
      </p:sp>
      <p:sp>
        <p:nvSpPr>
          <p:cNvPr id="16408" name="Rectangle 7"/>
          <p:cNvSpPr>
            <a:spLocks noChangeArrowheads="1"/>
          </p:cNvSpPr>
          <p:nvPr/>
        </p:nvSpPr>
        <p:spPr bwMode="black">
          <a:xfrm>
            <a:off x="185738" y="1155700"/>
            <a:ext cx="102393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a:solidFill>
                  <a:srgbClr val="225A7A"/>
                </a:solidFill>
              </a:rPr>
              <a:t>ROE</a:t>
            </a:r>
          </a:p>
        </p:txBody>
      </p:sp>
      <p:sp>
        <p:nvSpPr>
          <p:cNvPr id="16409" name="AutoShape 6"/>
          <p:cNvSpPr>
            <a:spLocks noChangeArrowheads="1"/>
          </p:cNvSpPr>
          <p:nvPr/>
        </p:nvSpPr>
        <p:spPr bwMode="auto">
          <a:xfrm>
            <a:off x="902751" y="4954709"/>
            <a:ext cx="1447800" cy="381000"/>
          </a:xfrm>
          <a:prstGeom prst="wedgeRectCallout">
            <a:avLst>
              <a:gd name="adj1" fmla="val -43472"/>
              <a:gd name="adj2" fmla="val -143778"/>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1975: 2.4%</a:t>
            </a:r>
            <a:endParaRPr lang="en-US" sz="1200">
              <a:solidFill>
                <a:srgbClr val="000000"/>
              </a:solidFill>
            </a:endParaRPr>
          </a:p>
        </p:txBody>
      </p:sp>
      <p:sp>
        <p:nvSpPr>
          <p:cNvPr id="29" name="AutoShape 8"/>
          <p:cNvSpPr>
            <a:spLocks noChangeArrowheads="1"/>
          </p:cNvSpPr>
          <p:nvPr/>
        </p:nvSpPr>
        <p:spPr bwMode="blackWhite">
          <a:xfrm>
            <a:off x="7098902" y="2747848"/>
            <a:ext cx="879475" cy="660400"/>
          </a:xfrm>
          <a:prstGeom prst="wedgeRectCallout">
            <a:avLst>
              <a:gd name="adj1" fmla="val 64912"/>
              <a:gd name="adj2" fmla="val 6358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smtClean="0">
                <a:solidFill>
                  <a:srgbClr val="FFFFFF"/>
                </a:solidFill>
              </a:rPr>
              <a:t>2013 9.8%</a:t>
            </a:r>
            <a:endParaRPr lang="en-US" b="1" dirty="0">
              <a:solidFill>
                <a:srgbClr val="FFFFFF"/>
              </a:solidFill>
            </a:endParaRPr>
          </a:p>
        </p:txBody>
      </p:sp>
      <p:sp>
        <p:nvSpPr>
          <p:cNvPr id="19" name="AutoShape 8"/>
          <p:cNvSpPr>
            <a:spLocks noChangeArrowheads="1"/>
          </p:cNvSpPr>
          <p:nvPr/>
        </p:nvSpPr>
        <p:spPr bwMode="blackWhite">
          <a:xfrm>
            <a:off x="7940127" y="4395062"/>
            <a:ext cx="1106399" cy="612539"/>
          </a:xfrm>
          <a:prstGeom prst="wedgeRectCallout">
            <a:avLst>
              <a:gd name="adj1" fmla="val -9883"/>
              <a:gd name="adj2" fmla="val -12716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smtClean="0">
                <a:solidFill>
                  <a:srgbClr val="FFFFFF"/>
                </a:solidFill>
              </a:rPr>
              <a:t>2014 8.2%</a:t>
            </a:r>
            <a:endParaRPr lang="en-US" b="1" dirty="0">
              <a:solidFill>
                <a:srgbClr val="FFFFFF"/>
              </a:solidFill>
            </a:endParaRPr>
          </a:p>
        </p:txBody>
      </p:sp>
      <p:sp>
        <p:nvSpPr>
          <p:cNvPr id="20" name="AutoShape 8"/>
          <p:cNvSpPr>
            <a:spLocks noChangeArrowheads="1"/>
          </p:cNvSpPr>
          <p:nvPr/>
        </p:nvSpPr>
        <p:spPr bwMode="blackWhite">
          <a:xfrm>
            <a:off x="8026677" y="2623080"/>
            <a:ext cx="1106399" cy="612539"/>
          </a:xfrm>
          <a:prstGeom prst="wedgeRectCallout">
            <a:avLst>
              <a:gd name="adj1" fmla="val 725"/>
              <a:gd name="adj2" fmla="val 11946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smtClean="0">
                <a:solidFill>
                  <a:srgbClr val="FFFFFF"/>
                </a:solidFill>
              </a:rPr>
              <a:t>2015E: 8.8%</a:t>
            </a:r>
            <a:endParaRPr lang="en-US" b="1" dirty="0">
              <a:solidFill>
                <a:srgbClr val="FFFFFF"/>
              </a:solidFill>
            </a:endParaRPr>
          </a:p>
        </p:txBody>
      </p:sp>
    </p:spTree>
    <p:custDataLst>
      <p:tags r:id="rId2"/>
    </p:custDataLst>
    <p:extLst>
      <p:ext uri="{BB962C8B-B14F-4D97-AF65-F5344CB8AC3E}">
        <p14:creationId xmlns:p14="http://schemas.microsoft.com/office/powerpoint/2010/main" val="146979156"/>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203200" y="177800"/>
            <a:ext cx="7769225" cy="762000"/>
          </a:xfrm>
        </p:spPr>
        <p:txBody>
          <a:bodyPr/>
          <a:lstStyle/>
          <a:p>
            <a:pPr>
              <a:lnSpc>
                <a:spcPct val="75000"/>
              </a:lnSpc>
            </a:pPr>
            <a:r>
              <a:rPr lang="en-US" altLang="en-US" smtClean="0">
                <a:latin typeface="Arial" panose="020B0604020202020204" pitchFamily="34" charset="0"/>
              </a:rPr>
              <a:t>Comm. Auto: 10-Year Average RNW </a:t>
            </a:r>
            <a:br>
              <a:rPr lang="en-US" altLang="en-US" smtClean="0">
                <a:latin typeface="Arial" panose="020B0604020202020204" pitchFamily="34" charset="0"/>
              </a:rPr>
            </a:br>
            <a:r>
              <a:rPr lang="en-US" altLang="en-US" smtClean="0">
                <a:latin typeface="Arial" panose="020B0604020202020204" pitchFamily="34" charset="0"/>
              </a:rPr>
              <a:t>AL &amp; Nearby States</a:t>
            </a:r>
          </a:p>
        </p:txBody>
      </p:sp>
      <p:graphicFrame>
        <p:nvGraphicFramePr>
          <p:cNvPr id="29699" name="Object 3"/>
          <p:cNvGraphicFramePr>
            <a:graphicFrameLocks noGrp="1" noChangeAspect="1"/>
          </p:cNvGraphicFramePr>
          <p:nvPr>
            <p:ph type="chart" idx="1"/>
          </p:nvPr>
        </p:nvGraphicFramePr>
        <p:xfrm>
          <a:off x="322263" y="1671638"/>
          <a:ext cx="8818562" cy="4718050"/>
        </p:xfrm>
        <a:graphic>
          <a:graphicData uri="http://schemas.openxmlformats.org/presentationml/2006/ole">
            <mc:AlternateContent xmlns:mc="http://schemas.openxmlformats.org/markup-compatibility/2006">
              <mc:Choice xmlns:v="urn:schemas-microsoft-com:vml" Requires="v">
                <p:oleObj spid="_x0000_s28459028" name="Chart" r:id="rId4" imgW="8829838" imgH="4724539" progId="MSGraph.Chart.8">
                  <p:embed followColorScheme="full"/>
                </p:oleObj>
              </mc:Choice>
              <mc:Fallback>
                <p:oleObj name="Chart" r:id="rId4" imgW="8829838" imgH="4724539" progId="MSGraph.Chart.8">
                  <p:embed followColorScheme="full"/>
                  <p:pic>
                    <p:nvPicPr>
                      <p:cNvPr id="0" name=""/>
                      <p:cNvPicPr>
                        <a:picLocks noChangeAspect="1" noChangeArrowheads="1"/>
                      </p:cNvPicPr>
                      <p:nvPr/>
                    </p:nvPicPr>
                    <p:blipFill>
                      <a:blip r:embed="rId5"/>
                      <a:srcRect/>
                      <a:stretch>
                        <a:fillRect/>
                      </a:stretch>
                    </p:blipFill>
                    <p:spPr bwMode="auto">
                      <a:xfrm>
                        <a:off x="322263" y="1671638"/>
                        <a:ext cx="8818562" cy="471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9700" name="Rectangle 4"/>
          <p:cNvSpPr>
            <a:spLocks noChangeArrowheads="1"/>
          </p:cNvSpPr>
          <p:nvPr/>
        </p:nvSpPr>
        <p:spPr bwMode="auto">
          <a:xfrm>
            <a:off x="609600" y="6281738"/>
            <a:ext cx="38100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0"/>
              </a:spcBef>
              <a:buClrTx/>
              <a:buFontTx/>
              <a:buNone/>
            </a:pPr>
            <a:r>
              <a:rPr lang="en-US" altLang="en-US" sz="1400" b="1"/>
              <a:t>Source: NAIC, Insurance Information Institute</a:t>
            </a:r>
          </a:p>
        </p:txBody>
      </p:sp>
      <p:sp>
        <p:nvSpPr>
          <p:cNvPr id="29701" name="Text Box 5"/>
          <p:cNvSpPr txBox="1">
            <a:spLocks noChangeArrowheads="1"/>
          </p:cNvSpPr>
          <p:nvPr/>
        </p:nvSpPr>
        <p:spPr bwMode="auto">
          <a:xfrm>
            <a:off x="609600" y="1447800"/>
            <a:ext cx="784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100000"/>
              </a:lnSpc>
              <a:spcBef>
                <a:spcPct val="50000"/>
              </a:spcBef>
              <a:buClrTx/>
              <a:buFontTx/>
              <a:buNone/>
            </a:pPr>
            <a:r>
              <a:rPr lang="en-US" altLang="en-US" sz="1800" b="1"/>
              <a:t>2004-2013</a:t>
            </a:r>
          </a:p>
        </p:txBody>
      </p:sp>
      <p:sp>
        <p:nvSpPr>
          <p:cNvPr id="6" name="AutoShape 6"/>
          <p:cNvSpPr>
            <a:spLocks noChangeArrowheads="1"/>
          </p:cNvSpPr>
          <p:nvPr/>
        </p:nvSpPr>
        <p:spPr bwMode="blackWhite">
          <a:xfrm>
            <a:off x="4645025" y="4125913"/>
            <a:ext cx="2457450" cy="1181100"/>
          </a:xfrm>
          <a:prstGeom prst="wedgeRectCallout">
            <a:avLst>
              <a:gd name="adj1" fmla="val -127060"/>
              <a:gd name="adj2" fmla="val 17972"/>
            </a:avLst>
          </a:prstGeom>
          <a:solidFill>
            <a:srgbClr val="C00000"/>
          </a:soli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600" b="1">
                <a:solidFill>
                  <a:schemeClr val="bg1"/>
                </a:solidFill>
              </a:rPr>
              <a:t>Alabama Commercial Auto profitability is below the US and  regional average</a:t>
            </a:r>
          </a:p>
        </p:txBody>
      </p:sp>
    </p:spTree>
    <p:extLst>
      <p:ext uri="{BB962C8B-B14F-4D97-AF65-F5344CB8AC3E}">
        <p14:creationId xmlns:p14="http://schemas.microsoft.com/office/powerpoint/2010/main" val="3530581933"/>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333826"/>
                                        </p:tgtEl>
                                        <p:attrNameLst>
                                          <p:attrName>style.visibility</p:attrName>
                                        </p:attrNameLst>
                                      </p:cBhvr>
                                      <p:to>
                                        <p:strVal val="visible"/>
                                      </p:to>
                                    </p:set>
                                    <p:anim calcmode="lin" valueType="num">
                                      <p:cBhvr>
                                        <p:cTn id="7" dur="500" fill="hold"/>
                                        <p:tgtEl>
                                          <p:spTgt spid="333826"/>
                                        </p:tgtEl>
                                        <p:attrNameLst>
                                          <p:attrName>ppt_x</p:attrName>
                                        </p:attrNameLst>
                                      </p:cBhvr>
                                      <p:tavLst>
                                        <p:tav tm="0">
                                          <p:val>
                                            <p:strVal val="#ppt_x+#ppt_w/2"/>
                                          </p:val>
                                        </p:tav>
                                        <p:tav tm="100000">
                                          <p:val>
                                            <p:strVal val="#ppt_x"/>
                                          </p:val>
                                        </p:tav>
                                      </p:tavLst>
                                    </p:anim>
                                    <p:anim calcmode="lin" valueType="num">
                                      <p:cBhvr>
                                        <p:cTn id="8" dur="500" fill="hold"/>
                                        <p:tgtEl>
                                          <p:spTgt spid="333826"/>
                                        </p:tgtEl>
                                        <p:attrNameLst>
                                          <p:attrName>ppt_y</p:attrName>
                                        </p:attrNameLst>
                                      </p:cBhvr>
                                      <p:tavLst>
                                        <p:tav tm="0">
                                          <p:val>
                                            <p:strVal val="#ppt_y"/>
                                          </p:val>
                                        </p:tav>
                                        <p:tav tm="100000">
                                          <p:val>
                                            <p:strVal val="#ppt_y"/>
                                          </p:val>
                                        </p:tav>
                                      </p:tavLst>
                                    </p:anim>
                                    <p:anim calcmode="lin" valueType="num">
                                      <p:cBhvr>
                                        <p:cTn id="9" dur="500" fill="hold"/>
                                        <p:tgtEl>
                                          <p:spTgt spid="333826"/>
                                        </p:tgtEl>
                                        <p:attrNameLst>
                                          <p:attrName>ppt_w</p:attrName>
                                        </p:attrNameLst>
                                      </p:cBhvr>
                                      <p:tavLst>
                                        <p:tav tm="0">
                                          <p:val>
                                            <p:fltVal val="0"/>
                                          </p:val>
                                        </p:tav>
                                        <p:tav tm="100000">
                                          <p:val>
                                            <p:strVal val="#ppt_w"/>
                                          </p:val>
                                        </p:tav>
                                      </p:tavLst>
                                    </p:anim>
                                    <p:anim calcmode="lin" valueType="num">
                                      <p:cBhvr>
                                        <p:cTn id="10" dur="500" fill="hold"/>
                                        <p:tgtEl>
                                          <p:spTgt spid="333826"/>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500"/>
                            </p:stCondLst>
                            <p:childTnLst>
                              <p:par>
                                <p:cTn id="12" presetID="22" presetClass="entr" presetSubtype="2" fill="hold" grpId="0" nodeType="after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6" grpId="0" autoUpdateAnimBg="0"/>
      <p:bldP spid="6"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203200" y="177800"/>
            <a:ext cx="7769225" cy="762000"/>
          </a:xfrm>
        </p:spPr>
        <p:txBody>
          <a:bodyPr/>
          <a:lstStyle/>
          <a:p>
            <a:pPr>
              <a:lnSpc>
                <a:spcPct val="75000"/>
              </a:lnSpc>
            </a:pPr>
            <a:r>
              <a:rPr lang="en-US" altLang="en-US" smtClean="0">
                <a:latin typeface="Arial" panose="020B0604020202020204" pitchFamily="34" charset="0"/>
              </a:rPr>
              <a:t>Comm. M-P: 10-Year Average RNW </a:t>
            </a:r>
            <a:br>
              <a:rPr lang="en-US" altLang="en-US" smtClean="0">
                <a:latin typeface="Arial" panose="020B0604020202020204" pitchFamily="34" charset="0"/>
              </a:rPr>
            </a:br>
            <a:r>
              <a:rPr lang="en-US" altLang="en-US" smtClean="0">
                <a:latin typeface="Arial" panose="020B0604020202020204" pitchFamily="34" charset="0"/>
              </a:rPr>
              <a:t>AL &amp; Nearby States</a:t>
            </a:r>
          </a:p>
        </p:txBody>
      </p:sp>
      <p:graphicFrame>
        <p:nvGraphicFramePr>
          <p:cNvPr id="31747" name="Object 3"/>
          <p:cNvGraphicFramePr>
            <a:graphicFrameLocks noGrp="1" noChangeAspect="1"/>
          </p:cNvGraphicFramePr>
          <p:nvPr>
            <p:ph type="chart" idx="1"/>
          </p:nvPr>
        </p:nvGraphicFramePr>
        <p:xfrm>
          <a:off x="322263" y="1671638"/>
          <a:ext cx="8818562" cy="4718050"/>
        </p:xfrm>
        <a:graphic>
          <a:graphicData uri="http://schemas.openxmlformats.org/presentationml/2006/ole">
            <mc:AlternateContent xmlns:mc="http://schemas.openxmlformats.org/markup-compatibility/2006">
              <mc:Choice xmlns:v="urn:schemas-microsoft-com:vml" Requires="v">
                <p:oleObj spid="_x0000_s28460052" name="Chart" r:id="rId4" imgW="8829838" imgH="4724539" progId="MSGraph.Chart.8">
                  <p:embed followColorScheme="full"/>
                </p:oleObj>
              </mc:Choice>
              <mc:Fallback>
                <p:oleObj name="Chart" r:id="rId4" imgW="8829838" imgH="4724539" progId="MSGraph.Chart.8">
                  <p:embed followColorScheme="full"/>
                  <p:pic>
                    <p:nvPicPr>
                      <p:cNvPr id="0" name=""/>
                      <p:cNvPicPr>
                        <a:picLocks noChangeAspect="1" noChangeArrowheads="1"/>
                      </p:cNvPicPr>
                      <p:nvPr/>
                    </p:nvPicPr>
                    <p:blipFill>
                      <a:blip r:embed="rId5"/>
                      <a:srcRect/>
                      <a:stretch>
                        <a:fillRect/>
                      </a:stretch>
                    </p:blipFill>
                    <p:spPr bwMode="auto">
                      <a:xfrm>
                        <a:off x="322263" y="1671638"/>
                        <a:ext cx="8818562" cy="471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1748" name="Rectangle 4"/>
          <p:cNvSpPr>
            <a:spLocks noChangeArrowheads="1"/>
          </p:cNvSpPr>
          <p:nvPr/>
        </p:nvSpPr>
        <p:spPr bwMode="auto">
          <a:xfrm>
            <a:off x="609600" y="6281738"/>
            <a:ext cx="38100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0"/>
              </a:spcBef>
              <a:buClrTx/>
              <a:buFontTx/>
              <a:buNone/>
            </a:pPr>
            <a:r>
              <a:rPr lang="en-US" altLang="en-US" sz="1400" b="1"/>
              <a:t>Source: NAIC, Insurance Information Institute</a:t>
            </a:r>
          </a:p>
        </p:txBody>
      </p:sp>
      <p:sp>
        <p:nvSpPr>
          <p:cNvPr id="31749" name="Text Box 5"/>
          <p:cNvSpPr txBox="1">
            <a:spLocks noChangeArrowheads="1"/>
          </p:cNvSpPr>
          <p:nvPr/>
        </p:nvSpPr>
        <p:spPr bwMode="auto">
          <a:xfrm>
            <a:off x="609600" y="1447800"/>
            <a:ext cx="784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100000"/>
              </a:lnSpc>
              <a:spcBef>
                <a:spcPct val="50000"/>
              </a:spcBef>
              <a:buClrTx/>
              <a:buFontTx/>
              <a:buNone/>
            </a:pPr>
            <a:r>
              <a:rPr lang="en-US" altLang="en-US" sz="1800" b="1"/>
              <a:t>2004-2013</a:t>
            </a:r>
          </a:p>
        </p:txBody>
      </p:sp>
      <p:sp>
        <p:nvSpPr>
          <p:cNvPr id="6" name="AutoShape 6"/>
          <p:cNvSpPr>
            <a:spLocks noChangeArrowheads="1"/>
          </p:cNvSpPr>
          <p:nvPr/>
        </p:nvSpPr>
        <p:spPr bwMode="blackWhite">
          <a:xfrm>
            <a:off x="730250" y="2322513"/>
            <a:ext cx="2497138" cy="1504950"/>
          </a:xfrm>
          <a:prstGeom prst="wedgeRectCallout">
            <a:avLst>
              <a:gd name="adj1" fmla="val 59037"/>
              <a:gd name="adj2" fmla="val 68602"/>
            </a:avLst>
          </a:prstGeom>
          <a:solidFill>
            <a:srgbClr val="C00000"/>
          </a:soli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600" b="1">
                <a:solidFill>
                  <a:schemeClr val="bg1"/>
                </a:solidFill>
              </a:rPr>
              <a:t>Alabama Commercial Multi-Peril profitability is below the US average and below the regional average</a:t>
            </a:r>
          </a:p>
        </p:txBody>
      </p:sp>
    </p:spTree>
    <p:extLst>
      <p:ext uri="{BB962C8B-B14F-4D97-AF65-F5344CB8AC3E}">
        <p14:creationId xmlns:p14="http://schemas.microsoft.com/office/powerpoint/2010/main" val="3635637677"/>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333826"/>
                                        </p:tgtEl>
                                        <p:attrNameLst>
                                          <p:attrName>style.visibility</p:attrName>
                                        </p:attrNameLst>
                                      </p:cBhvr>
                                      <p:to>
                                        <p:strVal val="visible"/>
                                      </p:to>
                                    </p:set>
                                    <p:anim calcmode="lin" valueType="num">
                                      <p:cBhvr>
                                        <p:cTn id="7" dur="500" fill="hold"/>
                                        <p:tgtEl>
                                          <p:spTgt spid="333826"/>
                                        </p:tgtEl>
                                        <p:attrNameLst>
                                          <p:attrName>ppt_x</p:attrName>
                                        </p:attrNameLst>
                                      </p:cBhvr>
                                      <p:tavLst>
                                        <p:tav tm="0">
                                          <p:val>
                                            <p:strVal val="#ppt_x+#ppt_w/2"/>
                                          </p:val>
                                        </p:tav>
                                        <p:tav tm="100000">
                                          <p:val>
                                            <p:strVal val="#ppt_x"/>
                                          </p:val>
                                        </p:tav>
                                      </p:tavLst>
                                    </p:anim>
                                    <p:anim calcmode="lin" valueType="num">
                                      <p:cBhvr>
                                        <p:cTn id="8" dur="500" fill="hold"/>
                                        <p:tgtEl>
                                          <p:spTgt spid="333826"/>
                                        </p:tgtEl>
                                        <p:attrNameLst>
                                          <p:attrName>ppt_y</p:attrName>
                                        </p:attrNameLst>
                                      </p:cBhvr>
                                      <p:tavLst>
                                        <p:tav tm="0">
                                          <p:val>
                                            <p:strVal val="#ppt_y"/>
                                          </p:val>
                                        </p:tav>
                                        <p:tav tm="100000">
                                          <p:val>
                                            <p:strVal val="#ppt_y"/>
                                          </p:val>
                                        </p:tav>
                                      </p:tavLst>
                                    </p:anim>
                                    <p:anim calcmode="lin" valueType="num">
                                      <p:cBhvr>
                                        <p:cTn id="9" dur="500" fill="hold"/>
                                        <p:tgtEl>
                                          <p:spTgt spid="333826"/>
                                        </p:tgtEl>
                                        <p:attrNameLst>
                                          <p:attrName>ppt_w</p:attrName>
                                        </p:attrNameLst>
                                      </p:cBhvr>
                                      <p:tavLst>
                                        <p:tav tm="0">
                                          <p:val>
                                            <p:fltVal val="0"/>
                                          </p:val>
                                        </p:tav>
                                        <p:tav tm="100000">
                                          <p:val>
                                            <p:strVal val="#ppt_w"/>
                                          </p:val>
                                        </p:tav>
                                      </p:tavLst>
                                    </p:anim>
                                    <p:anim calcmode="lin" valueType="num">
                                      <p:cBhvr>
                                        <p:cTn id="10" dur="500" fill="hold"/>
                                        <p:tgtEl>
                                          <p:spTgt spid="333826"/>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500"/>
                            </p:stCondLst>
                            <p:childTnLst>
                              <p:par>
                                <p:cTn id="12" presetID="22" presetClass="entr" presetSubtype="2" fill="hold" grpId="0" nodeType="after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6" grpId="0" autoUpdateAnimBg="0"/>
      <p:bldP spid="6"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203200" y="177800"/>
            <a:ext cx="7769225" cy="762000"/>
          </a:xfrm>
        </p:spPr>
        <p:txBody>
          <a:bodyPr/>
          <a:lstStyle/>
          <a:p>
            <a:pPr>
              <a:lnSpc>
                <a:spcPct val="75000"/>
              </a:lnSpc>
            </a:pPr>
            <a:r>
              <a:rPr lang="en-US" altLang="en-US" smtClean="0">
                <a:latin typeface="Arial" panose="020B0604020202020204" pitchFamily="34" charset="0"/>
              </a:rPr>
              <a:t>Homeowners: 10-Year Average RNW </a:t>
            </a:r>
            <a:br>
              <a:rPr lang="en-US" altLang="en-US" smtClean="0">
                <a:latin typeface="Arial" panose="020B0604020202020204" pitchFamily="34" charset="0"/>
              </a:rPr>
            </a:br>
            <a:r>
              <a:rPr lang="en-US" altLang="en-US" smtClean="0">
                <a:latin typeface="Arial" panose="020B0604020202020204" pitchFamily="34" charset="0"/>
              </a:rPr>
              <a:t>AL &amp; Nearby States</a:t>
            </a:r>
          </a:p>
        </p:txBody>
      </p:sp>
      <p:graphicFrame>
        <p:nvGraphicFramePr>
          <p:cNvPr id="33795" name="Object 3"/>
          <p:cNvGraphicFramePr>
            <a:graphicFrameLocks noGrp="1" noChangeAspect="1"/>
          </p:cNvGraphicFramePr>
          <p:nvPr>
            <p:ph type="chart" idx="1"/>
          </p:nvPr>
        </p:nvGraphicFramePr>
        <p:xfrm>
          <a:off x="322263" y="1671638"/>
          <a:ext cx="8818562" cy="4718050"/>
        </p:xfrm>
        <a:graphic>
          <a:graphicData uri="http://schemas.openxmlformats.org/presentationml/2006/ole">
            <mc:AlternateContent xmlns:mc="http://schemas.openxmlformats.org/markup-compatibility/2006">
              <mc:Choice xmlns:v="urn:schemas-microsoft-com:vml" Requires="v">
                <p:oleObj spid="_x0000_s28461077" name="Chart" r:id="rId4" imgW="8829838" imgH="4724539" progId="MSGraph.Chart.8">
                  <p:embed followColorScheme="full"/>
                </p:oleObj>
              </mc:Choice>
              <mc:Fallback>
                <p:oleObj name="Chart" r:id="rId4" imgW="8829838" imgH="4724539" progId="MSGraph.Chart.8">
                  <p:embed followColorScheme="full"/>
                  <p:pic>
                    <p:nvPicPr>
                      <p:cNvPr id="0" name=""/>
                      <p:cNvPicPr>
                        <a:picLocks noChangeAspect="1" noChangeArrowheads="1"/>
                      </p:cNvPicPr>
                      <p:nvPr/>
                    </p:nvPicPr>
                    <p:blipFill>
                      <a:blip r:embed="rId5"/>
                      <a:srcRect/>
                      <a:stretch>
                        <a:fillRect/>
                      </a:stretch>
                    </p:blipFill>
                    <p:spPr bwMode="auto">
                      <a:xfrm>
                        <a:off x="322263" y="1671638"/>
                        <a:ext cx="8818562" cy="471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3796" name="Rectangle 4"/>
          <p:cNvSpPr>
            <a:spLocks noChangeArrowheads="1"/>
          </p:cNvSpPr>
          <p:nvPr/>
        </p:nvSpPr>
        <p:spPr bwMode="auto">
          <a:xfrm>
            <a:off x="609600" y="6281738"/>
            <a:ext cx="38100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0"/>
              </a:spcBef>
              <a:buClrTx/>
              <a:buFontTx/>
              <a:buNone/>
            </a:pPr>
            <a:r>
              <a:rPr lang="en-US" altLang="en-US" sz="1400" b="1"/>
              <a:t>Source: NAIC, Insurance Information Institute</a:t>
            </a:r>
          </a:p>
        </p:txBody>
      </p:sp>
      <p:sp>
        <p:nvSpPr>
          <p:cNvPr id="33797" name="Text Box 5"/>
          <p:cNvSpPr txBox="1">
            <a:spLocks noChangeArrowheads="1"/>
          </p:cNvSpPr>
          <p:nvPr/>
        </p:nvSpPr>
        <p:spPr bwMode="auto">
          <a:xfrm>
            <a:off x="609600" y="1447800"/>
            <a:ext cx="784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100000"/>
              </a:lnSpc>
              <a:spcBef>
                <a:spcPct val="50000"/>
              </a:spcBef>
              <a:buClrTx/>
              <a:buFontTx/>
              <a:buNone/>
            </a:pPr>
            <a:r>
              <a:rPr lang="en-US" altLang="en-US" sz="1800" b="1"/>
              <a:t>2004-2013</a:t>
            </a:r>
          </a:p>
        </p:txBody>
      </p:sp>
      <p:sp>
        <p:nvSpPr>
          <p:cNvPr id="6" name="AutoShape 6"/>
          <p:cNvSpPr>
            <a:spLocks noChangeArrowheads="1"/>
          </p:cNvSpPr>
          <p:nvPr/>
        </p:nvSpPr>
        <p:spPr bwMode="blackWhite">
          <a:xfrm>
            <a:off x="322263" y="1939925"/>
            <a:ext cx="2600325" cy="1212850"/>
          </a:xfrm>
          <a:prstGeom prst="wedgeRectCallout">
            <a:avLst>
              <a:gd name="adj1" fmla="val 73930"/>
              <a:gd name="adj2" fmla="val 142462"/>
            </a:avLst>
          </a:prstGeom>
          <a:solidFill>
            <a:srgbClr val="C00000"/>
          </a:soli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600" b="1">
                <a:solidFill>
                  <a:schemeClr val="bg1"/>
                </a:solidFill>
              </a:rPr>
              <a:t>Alabama Homeowners profitability is below the US average and below the regional average</a:t>
            </a:r>
          </a:p>
        </p:txBody>
      </p:sp>
    </p:spTree>
    <p:extLst>
      <p:ext uri="{BB962C8B-B14F-4D97-AF65-F5344CB8AC3E}">
        <p14:creationId xmlns:p14="http://schemas.microsoft.com/office/powerpoint/2010/main" val="280237115"/>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333826"/>
                                        </p:tgtEl>
                                        <p:attrNameLst>
                                          <p:attrName>style.visibility</p:attrName>
                                        </p:attrNameLst>
                                      </p:cBhvr>
                                      <p:to>
                                        <p:strVal val="visible"/>
                                      </p:to>
                                    </p:set>
                                    <p:anim calcmode="lin" valueType="num">
                                      <p:cBhvr>
                                        <p:cTn id="7" dur="500" fill="hold"/>
                                        <p:tgtEl>
                                          <p:spTgt spid="333826"/>
                                        </p:tgtEl>
                                        <p:attrNameLst>
                                          <p:attrName>ppt_x</p:attrName>
                                        </p:attrNameLst>
                                      </p:cBhvr>
                                      <p:tavLst>
                                        <p:tav tm="0">
                                          <p:val>
                                            <p:strVal val="#ppt_x+#ppt_w/2"/>
                                          </p:val>
                                        </p:tav>
                                        <p:tav tm="100000">
                                          <p:val>
                                            <p:strVal val="#ppt_x"/>
                                          </p:val>
                                        </p:tav>
                                      </p:tavLst>
                                    </p:anim>
                                    <p:anim calcmode="lin" valueType="num">
                                      <p:cBhvr>
                                        <p:cTn id="8" dur="500" fill="hold"/>
                                        <p:tgtEl>
                                          <p:spTgt spid="333826"/>
                                        </p:tgtEl>
                                        <p:attrNameLst>
                                          <p:attrName>ppt_y</p:attrName>
                                        </p:attrNameLst>
                                      </p:cBhvr>
                                      <p:tavLst>
                                        <p:tav tm="0">
                                          <p:val>
                                            <p:strVal val="#ppt_y"/>
                                          </p:val>
                                        </p:tav>
                                        <p:tav tm="100000">
                                          <p:val>
                                            <p:strVal val="#ppt_y"/>
                                          </p:val>
                                        </p:tav>
                                      </p:tavLst>
                                    </p:anim>
                                    <p:anim calcmode="lin" valueType="num">
                                      <p:cBhvr>
                                        <p:cTn id="9" dur="500" fill="hold"/>
                                        <p:tgtEl>
                                          <p:spTgt spid="333826"/>
                                        </p:tgtEl>
                                        <p:attrNameLst>
                                          <p:attrName>ppt_w</p:attrName>
                                        </p:attrNameLst>
                                      </p:cBhvr>
                                      <p:tavLst>
                                        <p:tav tm="0">
                                          <p:val>
                                            <p:fltVal val="0"/>
                                          </p:val>
                                        </p:tav>
                                        <p:tav tm="100000">
                                          <p:val>
                                            <p:strVal val="#ppt_w"/>
                                          </p:val>
                                        </p:tav>
                                      </p:tavLst>
                                    </p:anim>
                                    <p:anim calcmode="lin" valueType="num">
                                      <p:cBhvr>
                                        <p:cTn id="10" dur="500" fill="hold"/>
                                        <p:tgtEl>
                                          <p:spTgt spid="333826"/>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500"/>
                            </p:stCondLst>
                            <p:childTnLst>
                              <p:par>
                                <p:cTn id="12" presetID="22" presetClass="entr" presetSubtype="2" fill="hold" grpId="0" nodeType="after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6" grpId="0" autoUpdateAnimBg="0"/>
      <p:bldP spid="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FEE13F4C-423D-4DAE-8B06-D2D779B695E8}" type="slidenum">
              <a:rPr lang="en-US" altLang="en-US" sz="900" smtClean="0">
                <a:solidFill>
                  <a:srgbClr val="000000"/>
                </a:solidFill>
              </a:rPr>
              <a:pPr>
                <a:lnSpc>
                  <a:spcPct val="85000"/>
                </a:lnSpc>
                <a:spcBef>
                  <a:spcPct val="20000"/>
                </a:spcBef>
                <a:buClrTx/>
                <a:buFontTx/>
                <a:buNone/>
              </a:pPr>
              <a:t>43</a:t>
            </a:fld>
            <a:endParaRPr lang="en-US" altLang="en-US" sz="900" smtClean="0">
              <a:solidFill>
                <a:srgbClr val="000000"/>
              </a:solidFill>
            </a:endParaRPr>
          </a:p>
        </p:txBody>
      </p:sp>
      <p:sp>
        <p:nvSpPr>
          <p:cNvPr id="35843" name="Rectangle 191"/>
          <p:cNvSpPr>
            <a:spLocks noGrp="1" noChangeArrowheads="1"/>
          </p:cNvSpPr>
          <p:nvPr>
            <p:ph type="title"/>
          </p:nvPr>
        </p:nvSpPr>
        <p:spPr/>
        <p:txBody>
          <a:bodyPr/>
          <a:lstStyle/>
          <a:p>
            <a:r>
              <a:rPr lang="en-US" altLang="en-US" sz="2400" smtClean="0">
                <a:latin typeface="Arial" panose="020B0604020202020204" pitchFamily="34" charset="0"/>
              </a:rPr>
              <a:t>Top Ten Most Expensive And Least Expensive States For Homeowners Insurance, 2012 (1)</a:t>
            </a:r>
          </a:p>
        </p:txBody>
      </p:sp>
      <p:graphicFrame>
        <p:nvGraphicFramePr>
          <p:cNvPr id="2098375" name="Group 199"/>
          <p:cNvGraphicFramePr>
            <a:graphicFrameLocks noGrp="1"/>
          </p:cNvGraphicFramePr>
          <p:nvPr>
            <p:extLst>
              <p:ext uri="{D42A27DB-BD31-4B8C-83A1-F6EECF244321}">
                <p14:modId xmlns:p14="http://schemas.microsoft.com/office/powerpoint/2010/main" val="2637211839"/>
              </p:ext>
            </p:extLst>
          </p:nvPr>
        </p:nvGraphicFramePr>
        <p:xfrm>
          <a:off x="598488" y="1874838"/>
          <a:ext cx="7519987" cy="2943228"/>
        </p:xfrm>
        <a:graphic>
          <a:graphicData uri="http://schemas.openxmlformats.org/drawingml/2006/table">
            <a:tbl>
              <a:tblPr/>
              <a:tblGrid>
                <a:gridCol w="639027"/>
                <a:gridCol w="1691812"/>
                <a:gridCol w="1324027"/>
                <a:gridCol w="956242"/>
                <a:gridCol w="1618255"/>
                <a:gridCol w="1290624"/>
              </a:tblGrid>
              <a:tr h="445816">
                <a:tc>
                  <a:txBody>
                    <a:bodyPr/>
                    <a:lstStyle/>
                    <a:p>
                      <a:pPr marL="0" marR="0" algn="ctr">
                        <a:spcBef>
                          <a:spcPts val="0"/>
                        </a:spcBef>
                        <a:spcAft>
                          <a:spcPts val="0"/>
                        </a:spcAft>
                      </a:pPr>
                      <a:r>
                        <a:rPr lang="en-US" sz="1400" b="1" dirty="0" smtClean="0">
                          <a:solidFill>
                            <a:srgbClr val="FFFFFF"/>
                          </a:solidFill>
                          <a:latin typeface="Arial"/>
                          <a:ea typeface="Calibri"/>
                          <a:cs typeface="Times New Roman"/>
                        </a:rPr>
                        <a:t>Rank </a:t>
                      </a:r>
                      <a:endParaRPr lang="en-US" sz="1400" dirty="0">
                        <a:latin typeface="Calibri"/>
                        <a:ea typeface="Calibri"/>
                        <a:cs typeface="Times New Roman"/>
                      </a:endParaRPr>
                    </a:p>
                  </a:txBody>
                  <a:tcPr marL="9525" marR="9525" marT="9526" marB="9526" anchor="b">
                    <a:lnL cap="flat">
                      <a:noFill/>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Most </a:t>
                      </a:r>
                      <a:endParaRPr lang="en-US" sz="1400" b="1" dirty="0" smtClean="0">
                        <a:solidFill>
                          <a:srgbClr val="FFFFFF"/>
                        </a:solidFill>
                        <a:latin typeface="Arial"/>
                        <a:ea typeface="Calibri"/>
                        <a:cs typeface="Times New Roman"/>
                      </a:endParaRPr>
                    </a:p>
                    <a:p>
                      <a:pPr marL="0" marR="0" algn="ctr">
                        <a:spcBef>
                          <a:spcPts val="0"/>
                        </a:spcBef>
                        <a:spcAft>
                          <a:spcPts val="0"/>
                        </a:spcAft>
                      </a:pPr>
                      <a:r>
                        <a:rPr lang="en-US" sz="1400" b="1" dirty="0" smtClean="0">
                          <a:solidFill>
                            <a:srgbClr val="FFFFFF"/>
                          </a:solidFill>
                          <a:latin typeface="Arial"/>
                          <a:ea typeface="Calibri"/>
                          <a:cs typeface="Times New Roman"/>
                        </a:rPr>
                        <a:t>expensive </a:t>
                      </a:r>
                      <a:r>
                        <a:rPr lang="en-US" sz="1400" b="1" dirty="0">
                          <a:solidFill>
                            <a:srgbClr val="FFFFFF"/>
                          </a:solidFill>
                          <a:latin typeface="Arial"/>
                          <a:ea typeface="Calibri"/>
                          <a:cs typeface="Times New Roman"/>
                        </a:rPr>
                        <a:t>states</a:t>
                      </a:r>
                      <a:endParaRPr lang="en-US" sz="1400" dirty="0">
                        <a:latin typeface="Calibri"/>
                        <a:ea typeface="Calibri"/>
                        <a:cs typeface="Times New Roman"/>
                      </a:endParaRPr>
                    </a:p>
                  </a:txBody>
                  <a:tcPr marL="9525" marR="9525" marT="9526" marB="9526"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smtClean="0">
                          <a:solidFill>
                            <a:srgbClr val="FFFFFF"/>
                          </a:solidFill>
                          <a:latin typeface="Arial"/>
                          <a:ea typeface="Calibri"/>
                          <a:cs typeface="Times New Roman"/>
                        </a:rPr>
                        <a:t>HO average</a:t>
                      </a:r>
                      <a:r>
                        <a:rPr lang="en-US" sz="1400" b="1" baseline="0" dirty="0" smtClean="0">
                          <a:solidFill>
                            <a:srgbClr val="FFFFFF"/>
                          </a:solidFill>
                          <a:latin typeface="Arial"/>
                          <a:ea typeface="Calibri"/>
                          <a:cs typeface="Times New Roman"/>
                        </a:rPr>
                        <a:t> premium</a:t>
                      </a:r>
                      <a:endParaRPr lang="en-US" sz="1400" dirty="0">
                        <a:latin typeface="Calibri"/>
                        <a:ea typeface="Calibri"/>
                        <a:cs typeface="Times New Roman"/>
                      </a:endParaRPr>
                    </a:p>
                  </a:txBody>
                  <a:tcPr marL="9525" marR="9525" marT="9526" marB="9526"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Rank</a:t>
                      </a:r>
                      <a:endParaRPr lang="en-US" sz="1400" dirty="0">
                        <a:latin typeface="Calibri"/>
                        <a:ea typeface="Calibri"/>
                        <a:cs typeface="Times New Roman"/>
                      </a:endParaRPr>
                    </a:p>
                  </a:txBody>
                  <a:tcPr marL="9525" marR="9525" marT="9526" marB="9526"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Least </a:t>
                      </a:r>
                      <a:endParaRPr lang="en-US" sz="1400" b="1" dirty="0" smtClean="0">
                        <a:solidFill>
                          <a:srgbClr val="FFFFFF"/>
                        </a:solidFill>
                        <a:latin typeface="Arial"/>
                        <a:ea typeface="Calibri"/>
                        <a:cs typeface="Times New Roman"/>
                      </a:endParaRPr>
                    </a:p>
                    <a:p>
                      <a:pPr marL="0" marR="0" algn="ctr">
                        <a:spcBef>
                          <a:spcPts val="0"/>
                        </a:spcBef>
                        <a:spcAft>
                          <a:spcPts val="0"/>
                        </a:spcAft>
                      </a:pPr>
                      <a:r>
                        <a:rPr lang="en-US" sz="1400" b="1" dirty="0" smtClean="0">
                          <a:solidFill>
                            <a:srgbClr val="FFFFFF"/>
                          </a:solidFill>
                          <a:latin typeface="Arial"/>
                          <a:ea typeface="Calibri"/>
                          <a:cs typeface="Times New Roman"/>
                        </a:rPr>
                        <a:t>expensive states</a:t>
                      </a:r>
                      <a:endParaRPr lang="en-US" sz="1400" dirty="0">
                        <a:latin typeface="Calibri"/>
                        <a:ea typeface="Calibri"/>
                        <a:cs typeface="Times New Roman"/>
                      </a:endParaRPr>
                    </a:p>
                  </a:txBody>
                  <a:tcPr marL="9525" marR="9525" marT="9526" marB="9526"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smtClean="0">
                          <a:solidFill>
                            <a:srgbClr val="FFFFFF"/>
                          </a:solidFill>
                          <a:latin typeface="Arial"/>
                          <a:ea typeface="Calibri"/>
                          <a:cs typeface="Times New Roman"/>
                        </a:rPr>
                        <a:t>HO average</a:t>
                      </a:r>
                      <a:r>
                        <a:rPr lang="en-US" sz="1400" b="1" baseline="0" dirty="0" smtClean="0">
                          <a:solidFill>
                            <a:srgbClr val="FFFFFF"/>
                          </a:solidFill>
                          <a:latin typeface="Arial"/>
                          <a:ea typeface="Calibri"/>
                          <a:cs typeface="Times New Roman"/>
                        </a:rPr>
                        <a:t> premium </a:t>
                      </a:r>
                      <a:endParaRPr lang="en-US" sz="1400" dirty="0">
                        <a:latin typeface="Calibri"/>
                        <a:ea typeface="Calibri"/>
                        <a:cs typeface="Times New Roman"/>
                      </a:endParaRPr>
                    </a:p>
                  </a:txBody>
                  <a:tcPr marL="9525" marR="9525" marT="9526" marB="9526" anchor="b">
                    <a:lnL w="57150" cap="flat" cmpd="sng" algn="ctr">
                      <a:solidFill>
                        <a:schemeClr val="bg1"/>
                      </a:solidFill>
                      <a:prstDash val="solid"/>
                      <a:round/>
                      <a:headEnd type="none" w="med" len="med"/>
                      <a:tailEnd type="none" w="med" len="med"/>
                    </a:lnL>
                    <a:lnR cap="flat">
                      <a:noFill/>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r>
              <a:tr h="249265">
                <a:tc>
                  <a:txBody>
                    <a:bodyPr/>
                    <a:lstStyle/>
                    <a:p>
                      <a:pPr algn="ctr" fontAlgn="b"/>
                      <a:r>
                        <a:rPr lang="en-US" sz="1200" b="0" i="0" u="none" strike="noStrike">
                          <a:solidFill>
                            <a:srgbClr val="000000"/>
                          </a:solidFill>
                          <a:latin typeface="Arial"/>
                        </a:rPr>
                        <a:t>1</a:t>
                      </a:r>
                    </a:p>
                  </a:txBody>
                  <a:tcPr marL="9525" marR="9525" marT="9526" marB="0" anchor="b">
                    <a:lnL cap="flat">
                      <a:noFill/>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Florida</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algn="ctr" fontAlgn="b"/>
                      <a:r>
                        <a:rPr lang="en-US" sz="1200" b="0" i="0" u="none" strike="noStrike" dirty="0">
                          <a:solidFill>
                            <a:srgbClr val="000000"/>
                          </a:solidFill>
                          <a:effectLst/>
                          <a:latin typeface="Arial" panose="020B0604020202020204" pitchFamily="34" charset="0"/>
                        </a:rPr>
                        <a:t>$2,084</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1</a:t>
                      </a:r>
                      <a:endParaRPr lang="en-US" sz="1200" b="0" i="0" u="none" strike="noStrike" dirty="0">
                        <a:solidFill>
                          <a:srgbClr val="000000"/>
                        </a:solidFill>
                        <a:latin typeface="Arial"/>
                      </a:endParaRP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effectLst/>
                          <a:latin typeface="Arial" panose="020B0604020202020204" pitchFamily="34" charset="0"/>
                        </a:rPr>
                        <a:t>Idaho</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effectLst/>
                          <a:latin typeface="Arial" panose="020B0604020202020204" pitchFamily="34" charset="0"/>
                        </a:rPr>
                        <a:t>$538</a:t>
                      </a:r>
                      <a:endParaRPr lang="en-US" sz="1200" b="0" i="0" u="none" strike="noStrike" dirty="0">
                        <a:solidFill>
                          <a:srgbClr val="000000"/>
                        </a:solidFill>
                        <a:effectLst/>
                        <a:latin typeface="Arial" panose="020B0604020202020204" pitchFamily="34" charset="0"/>
                      </a:endParaRPr>
                    </a:p>
                  </a:txBody>
                  <a:tcPr marL="6350" marR="6350" marT="6350" marB="0" anchor="b">
                    <a:lnL w="12700" cap="flat" cmpd="sng" algn="ctr">
                      <a:solidFill>
                        <a:schemeClr val="accent1"/>
                      </a:solidFill>
                      <a:prstDash val="solid"/>
                      <a:round/>
                      <a:headEnd type="none" w="med" len="med"/>
                      <a:tailEnd type="none" w="med" len="med"/>
                    </a:lnL>
                    <a:lnR cap="flat">
                      <a:noFill/>
                    </a:lnR>
                    <a:lnT>
                      <a:noFill/>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54027">
                <a:tc>
                  <a:txBody>
                    <a:bodyPr/>
                    <a:lstStyle/>
                    <a:p>
                      <a:pPr algn="ctr" fontAlgn="b"/>
                      <a:r>
                        <a:rPr lang="en-US" sz="1200" b="0" i="0" u="none" strike="noStrike">
                          <a:solidFill>
                            <a:srgbClr val="000000"/>
                          </a:solidFill>
                          <a:latin typeface="Arial"/>
                        </a:rPr>
                        <a:t>2</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effectLst/>
                          <a:latin typeface="Arial" panose="020B0604020202020204" pitchFamily="34" charset="0"/>
                        </a:rPr>
                        <a:t>Louisiana</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algn="ctr" fontAlgn="b"/>
                      <a:r>
                        <a:rPr lang="en-US" sz="1200" b="0" i="0" u="none" strike="noStrike">
                          <a:solidFill>
                            <a:srgbClr val="000000"/>
                          </a:solidFill>
                          <a:effectLst/>
                          <a:latin typeface="Arial" panose="020B0604020202020204" pitchFamily="34" charset="0"/>
                        </a:rPr>
                        <a:t>1,742</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2</a:t>
                      </a:r>
                      <a:endParaRPr lang="en-US" sz="1200" b="0" i="0" u="none" strike="noStrike" dirty="0">
                        <a:solidFill>
                          <a:srgbClr val="000000"/>
                        </a:solidFill>
                        <a:latin typeface="Arial"/>
                      </a:endParaRP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Oregon</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effectLst/>
                          <a:latin typeface="Arial" panose="020B0604020202020204" pitchFamily="34" charset="0"/>
                        </a:rPr>
                        <a:t>567</a:t>
                      </a:r>
                    </a:p>
                  </a:txBody>
                  <a:tcPr marL="6350" marR="6350" marT="6350"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a:solidFill>
                            <a:srgbClr val="000000"/>
                          </a:solidFill>
                          <a:latin typeface="Arial"/>
                        </a:rPr>
                        <a:t>3</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effectLst/>
                          <a:latin typeface="Arial" panose="020B0604020202020204" pitchFamily="34" charset="0"/>
                        </a:rPr>
                        <a:t>Texas</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1,661</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3</a:t>
                      </a:r>
                      <a:endParaRPr lang="en-US" sz="1200" b="0" i="0" u="none" strike="noStrike" dirty="0">
                        <a:solidFill>
                          <a:srgbClr val="000000"/>
                        </a:solidFill>
                        <a:latin typeface="Arial"/>
                      </a:endParaRP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Utah</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effectLst/>
                          <a:latin typeface="Arial" panose="020B0604020202020204" pitchFamily="34" charset="0"/>
                        </a:rPr>
                        <a:t>580</a:t>
                      </a:r>
                    </a:p>
                  </a:txBody>
                  <a:tcPr marL="6350" marR="6350" marT="6350"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a:solidFill>
                            <a:srgbClr val="000000"/>
                          </a:solidFill>
                          <a:latin typeface="Arial"/>
                        </a:rPr>
                        <a:t>4</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effectLst/>
                          <a:latin typeface="Arial" panose="020B0604020202020204" pitchFamily="34" charset="0"/>
                        </a:rPr>
                        <a:t>Oklahoma</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1,501</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4</a:t>
                      </a:r>
                      <a:endParaRPr lang="en-US" sz="1200" b="0" i="0" u="none" strike="noStrike" dirty="0">
                        <a:solidFill>
                          <a:srgbClr val="000000"/>
                        </a:solidFill>
                        <a:latin typeface="Arial"/>
                      </a:endParaRP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Wisconsin</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effectLst/>
                          <a:latin typeface="Arial" panose="020B0604020202020204" pitchFamily="34" charset="0"/>
                        </a:rPr>
                        <a:t>631</a:t>
                      </a:r>
                    </a:p>
                  </a:txBody>
                  <a:tcPr marL="6350" marR="6350" marT="6350"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a:solidFill>
                            <a:srgbClr val="000000"/>
                          </a:solidFill>
                          <a:latin typeface="Arial"/>
                        </a:rPr>
                        <a:t>5</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chemeClr val="tx1"/>
                          </a:solidFill>
                          <a:effectLst/>
                          <a:latin typeface="Arial" panose="020B0604020202020204" pitchFamily="34" charset="0"/>
                        </a:rPr>
                        <a:t>Mississippi</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1,314</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5</a:t>
                      </a:r>
                      <a:endParaRPr lang="en-US" sz="1200" b="0" i="0" u="none" strike="noStrike" dirty="0">
                        <a:solidFill>
                          <a:srgbClr val="000000"/>
                        </a:solidFill>
                        <a:latin typeface="Arial"/>
                      </a:endParaRP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Washington</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648</a:t>
                      </a:r>
                    </a:p>
                  </a:txBody>
                  <a:tcPr marL="6350" marR="6350" marT="6350"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400" b="1" i="0" u="none" strike="noStrike" dirty="0">
                          <a:solidFill>
                            <a:srgbClr val="000000"/>
                          </a:solidFill>
                          <a:latin typeface="Arial"/>
                        </a:rPr>
                        <a:t>6</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400" b="1" i="0" u="none" strike="noStrike" dirty="0">
                          <a:solidFill>
                            <a:schemeClr val="accent2"/>
                          </a:solidFill>
                          <a:effectLst/>
                          <a:latin typeface="Arial" panose="020B0604020202020204" pitchFamily="34" charset="0"/>
                        </a:rPr>
                        <a:t>Alabama</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400" b="1" i="0" u="none" strike="noStrike" dirty="0">
                          <a:solidFill>
                            <a:srgbClr val="000000"/>
                          </a:solidFill>
                          <a:effectLst/>
                          <a:latin typeface="Arial" panose="020B0604020202020204" pitchFamily="34" charset="0"/>
                        </a:rPr>
                        <a:t>1,248</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6</a:t>
                      </a:r>
                      <a:endParaRPr lang="en-US" sz="1200" b="0" i="0" u="none" strike="noStrike" dirty="0">
                        <a:solidFill>
                          <a:srgbClr val="000000"/>
                        </a:solidFill>
                        <a:latin typeface="Arial"/>
                      </a:endParaRP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Nevada</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effectLst/>
                          <a:latin typeface="Arial" panose="020B0604020202020204" pitchFamily="34" charset="0"/>
                        </a:rPr>
                        <a:t>674</a:t>
                      </a:r>
                    </a:p>
                  </a:txBody>
                  <a:tcPr marL="6350" marR="6350" marT="6350"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a:solidFill>
                            <a:srgbClr val="000000"/>
                          </a:solidFill>
                          <a:latin typeface="Arial"/>
                        </a:rPr>
                        <a:t>7</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Rhode Island</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effectLst/>
                          <a:latin typeface="Arial" panose="020B0604020202020204" pitchFamily="34" charset="0"/>
                        </a:rPr>
                        <a:t>1,233</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7</a:t>
                      </a:r>
                      <a:endParaRPr lang="en-US" sz="1200" b="0" i="0" u="none" strike="noStrike" dirty="0">
                        <a:solidFill>
                          <a:srgbClr val="000000"/>
                        </a:solidFill>
                        <a:latin typeface="Arial"/>
                      </a:endParaRP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Delaware</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effectLst/>
                          <a:latin typeface="Arial" panose="020B0604020202020204" pitchFamily="34" charset="0"/>
                        </a:rPr>
                        <a:t>678</a:t>
                      </a:r>
                    </a:p>
                  </a:txBody>
                  <a:tcPr marL="6350" marR="6350" marT="6350"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a:solidFill>
                            <a:srgbClr val="000000"/>
                          </a:solidFill>
                          <a:latin typeface="Arial"/>
                        </a:rPr>
                        <a:t>8</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effectLst/>
                          <a:latin typeface="Arial" panose="020B0604020202020204" pitchFamily="34" charset="0"/>
                        </a:rPr>
                        <a:t>Kansas</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effectLst/>
                          <a:latin typeface="Arial" panose="020B0604020202020204" pitchFamily="34" charset="0"/>
                        </a:rPr>
                        <a:t>1,213</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8</a:t>
                      </a:r>
                      <a:endParaRPr lang="en-US" sz="1200" b="0" i="0" u="none" strike="noStrike" dirty="0">
                        <a:solidFill>
                          <a:srgbClr val="000000"/>
                        </a:solidFill>
                        <a:latin typeface="Arial"/>
                      </a:endParaRP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Arizona </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effectLst/>
                          <a:latin typeface="Arial" panose="020B0604020202020204" pitchFamily="34" charset="0"/>
                        </a:rPr>
                        <a:t>691</a:t>
                      </a:r>
                    </a:p>
                  </a:txBody>
                  <a:tcPr marL="6350" marR="6350" marT="6350"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a:solidFill>
                            <a:srgbClr val="000000"/>
                          </a:solidFill>
                          <a:latin typeface="Arial"/>
                        </a:rPr>
                        <a:t>9</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effectLst/>
                          <a:latin typeface="Arial" panose="020B0604020202020204" pitchFamily="34" charset="0"/>
                        </a:rPr>
                        <a:t>Connecticut</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1,160</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9</a:t>
                      </a:r>
                      <a:endParaRPr lang="en-US" sz="1200" b="0" i="0" u="none" strike="noStrike" dirty="0">
                        <a:solidFill>
                          <a:srgbClr val="000000"/>
                        </a:solidFill>
                        <a:latin typeface="Arial"/>
                      </a:endParaRP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algn="ctr" fontAlgn="b"/>
                      <a:r>
                        <a:rPr lang="en-US" sz="1200" b="0" i="0" u="none" strike="noStrike">
                          <a:solidFill>
                            <a:srgbClr val="000000"/>
                          </a:solidFill>
                          <a:effectLst/>
                          <a:latin typeface="Arial" panose="020B0604020202020204" pitchFamily="34" charset="0"/>
                        </a:rPr>
                        <a:t>Ohio</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effectLst/>
                          <a:latin typeface="Arial" panose="020B0604020202020204" pitchFamily="34" charset="0"/>
                        </a:rPr>
                        <a:t>721</a:t>
                      </a:r>
                    </a:p>
                  </a:txBody>
                  <a:tcPr marL="6350" marR="6350" marT="6350"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249265">
                <a:tc>
                  <a:txBody>
                    <a:bodyPr/>
                    <a:lstStyle/>
                    <a:p>
                      <a:pPr algn="ctr" fontAlgn="b"/>
                      <a:r>
                        <a:rPr lang="en-US" sz="1200" b="0" i="0" u="none" strike="noStrike">
                          <a:solidFill>
                            <a:srgbClr val="000000"/>
                          </a:solidFill>
                          <a:latin typeface="Arial"/>
                        </a:rPr>
                        <a:t>10</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chemeClr val="tx1"/>
                          </a:solidFill>
                          <a:effectLst/>
                          <a:latin typeface="Arial" panose="020B0604020202020204" pitchFamily="34" charset="0"/>
                        </a:rPr>
                        <a:t>New York</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effectLst/>
                          <a:latin typeface="Arial" panose="020B0604020202020204" pitchFamily="34" charset="0"/>
                        </a:rPr>
                        <a:t>1,158</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10</a:t>
                      </a:r>
                      <a:endParaRPr lang="en-US" sz="1200" b="0" i="0" u="none" strike="noStrike" dirty="0">
                        <a:solidFill>
                          <a:srgbClr val="000000"/>
                        </a:solidFill>
                        <a:latin typeface="Arial"/>
                      </a:endParaRP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effectLst/>
                          <a:latin typeface="Arial" panose="020B0604020202020204" pitchFamily="34" charset="0"/>
                        </a:rPr>
                        <a:t>Maine</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741</a:t>
                      </a:r>
                    </a:p>
                  </a:txBody>
                  <a:tcPr marL="6350" marR="6350" marT="6350"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bl>
          </a:graphicData>
        </a:graphic>
      </p:graphicFrame>
      <p:sp>
        <p:nvSpPr>
          <p:cNvPr id="22619" name="Text Box 537"/>
          <p:cNvSpPr txBox="1">
            <a:spLocks noChangeArrowheads="1"/>
          </p:cNvSpPr>
          <p:nvPr/>
        </p:nvSpPr>
        <p:spPr bwMode="auto">
          <a:xfrm>
            <a:off x="0" y="4873625"/>
            <a:ext cx="8763000" cy="1984375"/>
          </a:xfrm>
          <a:prstGeom prst="rect">
            <a:avLst/>
          </a:prstGeom>
          <a:noFill/>
          <a:ln w="9525" algn="ctr">
            <a:noFill/>
            <a:miter lim="800000"/>
            <a:headEnd/>
            <a:tailEnd/>
          </a:ln>
        </p:spPr>
        <p:txBody>
          <a:bodyPr lIns="365760" tIns="0" rIns="0" bIns="137160" anchor="b">
            <a:spAutoFit/>
          </a:bodyPr>
          <a:lstStyle/>
          <a:p>
            <a:pPr marL="228600" indent="-228600" eaLnBrk="1" hangingPunct="1">
              <a:buFontTx/>
              <a:buAutoNum type="arabicParenBoth"/>
              <a:defRPr/>
            </a:pPr>
            <a:r>
              <a:rPr lang="en-US" sz="1000" dirty="0">
                <a:solidFill>
                  <a:srgbClr val="000000"/>
                </a:solidFill>
                <a:latin typeface="Arial" charset="0"/>
                <a:cs typeface="Arial" charset="0"/>
              </a:rPr>
              <a:t>Includes policies written by Citizens Property Insurance Corp. (Florida) and Citizens Property Insurance Corp. (Louisiana), Alabama Insurance Underwriting Association, Mississippi Windstorm Underwriting Association, North Carolina Joint Underwriting Association and South Carolina Wind and Hail Underwriting Association. Other southeastern states have wind pools in operation and their data may not be included in this chart. Based on the HO-3 homeowner package policy for owner-occupied dwellings, 1 to 4 family units. Provides “all risks” coverage (except those specifically excluded in the policy) on buildings and broad named-peril coverage on personal property, and is the most common package written.</a:t>
            </a:r>
          </a:p>
          <a:p>
            <a:pPr marL="228600" indent="-228600" eaLnBrk="1" hangingPunct="1">
              <a:buFontTx/>
              <a:buAutoNum type="arabicParenBoth"/>
              <a:defRPr/>
            </a:pPr>
            <a:r>
              <a:rPr lang="en-US" sz="1000" dirty="0">
                <a:solidFill>
                  <a:srgbClr val="000000"/>
                </a:solidFill>
                <a:latin typeface="Arial" charset="0"/>
                <a:cs typeface="Arial" charset="0"/>
              </a:rPr>
              <a:t>The Texas Department of Insurance developed home insurance policy forms that are similar but not identical to the standard forms. In addition, due to the Texas Windstorm Association (which writes wind-only policies) classifying HO-1, 2 and 5 premiums as HO-3, the average premium for homeowners insurance is artificially high.</a:t>
            </a:r>
          </a:p>
          <a:p>
            <a:pPr eaLnBrk="1" hangingPunct="1">
              <a:defRPr/>
            </a:pPr>
            <a:r>
              <a:rPr lang="en-US" sz="1000" dirty="0">
                <a:solidFill>
                  <a:srgbClr val="000000"/>
                </a:solidFill>
                <a:latin typeface="Arial" charset="0"/>
                <a:cs typeface="Arial" charset="0"/>
              </a:rPr>
              <a:t>Note: Average premium=Premiums/exposure per house years. A house year is equal to 365 days of insured coverage for a single dwelling. The NAIC does not rank state average expenditures and does not endorse any conclusions drawn from this data.</a:t>
            </a:r>
          </a:p>
          <a:p>
            <a:pPr eaLnBrk="1" hangingPunct="1">
              <a:defRPr/>
            </a:pPr>
            <a:r>
              <a:rPr lang="en-US" sz="1000" dirty="0">
                <a:solidFill>
                  <a:srgbClr val="000000"/>
                </a:solidFill>
                <a:latin typeface="Arial" charset="0"/>
                <a:cs typeface="Arial" charset="0"/>
              </a:rPr>
              <a:t>Source: ©2014 National Association of Insurance Commissioners (NAIC). Reprinted with permission. Further reprint or distribution strictly prohibited without written permission of NAIC.</a:t>
            </a:r>
          </a:p>
        </p:txBody>
      </p:sp>
      <p:sp>
        <p:nvSpPr>
          <p:cNvPr id="35932" name="Rectangle 5"/>
          <p:cNvSpPr>
            <a:spLocks noChangeArrowheads="1"/>
          </p:cNvSpPr>
          <p:nvPr/>
        </p:nvSpPr>
        <p:spPr bwMode="blackWhite">
          <a:xfrm>
            <a:off x="381000" y="1047750"/>
            <a:ext cx="8140700" cy="7286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95000"/>
              </a:lnSpc>
              <a:spcBef>
                <a:spcPct val="25000"/>
              </a:spcBef>
              <a:buClrTx/>
              <a:buFontTx/>
              <a:buNone/>
            </a:pPr>
            <a:r>
              <a:rPr lang="pt-BR" altLang="en-US" sz="1800" b="1">
                <a:solidFill>
                  <a:srgbClr val="FFFFFF"/>
                </a:solidFill>
              </a:rPr>
              <a:t>Alabama ranked as the 6th most expensive state for homeowners insurance in 2012, with an average expenditure of $1,248.</a:t>
            </a:r>
          </a:p>
        </p:txBody>
      </p:sp>
    </p:spTree>
    <p:extLst>
      <p:ext uri="{BB962C8B-B14F-4D97-AF65-F5344CB8AC3E}">
        <p14:creationId xmlns:p14="http://schemas.microsoft.com/office/powerpoint/2010/main" val="3839093153"/>
      </p:ext>
    </p:extLst>
  </p:cSld>
  <p:clrMapOvr>
    <a:masterClrMapping/>
  </p:clrMapOvr>
  <p:transition>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203200" y="177800"/>
            <a:ext cx="7769225" cy="762000"/>
          </a:xfrm>
        </p:spPr>
        <p:txBody>
          <a:bodyPr/>
          <a:lstStyle/>
          <a:p>
            <a:pPr>
              <a:lnSpc>
                <a:spcPct val="75000"/>
              </a:lnSpc>
            </a:pPr>
            <a:r>
              <a:rPr lang="en-US" altLang="en-US" smtClean="0">
                <a:latin typeface="Arial" panose="020B0604020202020204" pitchFamily="34" charset="0"/>
              </a:rPr>
              <a:t>Workers Comp: 10-Year Average RNW </a:t>
            </a:r>
            <a:br>
              <a:rPr lang="en-US" altLang="en-US" smtClean="0">
                <a:latin typeface="Arial" panose="020B0604020202020204" pitchFamily="34" charset="0"/>
              </a:rPr>
            </a:br>
            <a:r>
              <a:rPr lang="en-US" altLang="en-US" smtClean="0">
                <a:latin typeface="Arial" panose="020B0604020202020204" pitchFamily="34" charset="0"/>
              </a:rPr>
              <a:t>AL &amp; Nearby States</a:t>
            </a:r>
          </a:p>
        </p:txBody>
      </p:sp>
      <p:graphicFrame>
        <p:nvGraphicFramePr>
          <p:cNvPr id="37891" name="Object 3"/>
          <p:cNvGraphicFramePr>
            <a:graphicFrameLocks noGrp="1" noChangeAspect="1"/>
          </p:cNvGraphicFramePr>
          <p:nvPr>
            <p:ph type="chart" idx="1"/>
          </p:nvPr>
        </p:nvGraphicFramePr>
        <p:xfrm>
          <a:off x="322263" y="1671638"/>
          <a:ext cx="8818562" cy="4718050"/>
        </p:xfrm>
        <a:graphic>
          <a:graphicData uri="http://schemas.openxmlformats.org/presentationml/2006/ole">
            <mc:AlternateContent xmlns:mc="http://schemas.openxmlformats.org/markup-compatibility/2006">
              <mc:Choice xmlns:v="urn:schemas-microsoft-com:vml" Requires="v">
                <p:oleObj spid="_x0000_s28462100" name="Chart" r:id="rId4" imgW="8829838" imgH="4724539" progId="MSGraph.Chart.8">
                  <p:embed followColorScheme="full"/>
                </p:oleObj>
              </mc:Choice>
              <mc:Fallback>
                <p:oleObj name="Chart" r:id="rId4" imgW="8829838" imgH="4724539" progId="MSGraph.Chart.8">
                  <p:embed followColorScheme="full"/>
                  <p:pic>
                    <p:nvPicPr>
                      <p:cNvPr id="0" name=""/>
                      <p:cNvPicPr>
                        <a:picLocks noChangeAspect="1" noChangeArrowheads="1"/>
                      </p:cNvPicPr>
                      <p:nvPr/>
                    </p:nvPicPr>
                    <p:blipFill>
                      <a:blip r:embed="rId5"/>
                      <a:srcRect/>
                      <a:stretch>
                        <a:fillRect/>
                      </a:stretch>
                    </p:blipFill>
                    <p:spPr bwMode="auto">
                      <a:xfrm>
                        <a:off x="322263" y="1671638"/>
                        <a:ext cx="8818562" cy="471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7892" name="Rectangle 4"/>
          <p:cNvSpPr>
            <a:spLocks noChangeArrowheads="1"/>
          </p:cNvSpPr>
          <p:nvPr/>
        </p:nvSpPr>
        <p:spPr bwMode="auto">
          <a:xfrm>
            <a:off x="609600" y="6281738"/>
            <a:ext cx="38100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0"/>
              </a:spcBef>
              <a:buClrTx/>
              <a:buFontTx/>
              <a:buNone/>
            </a:pPr>
            <a:r>
              <a:rPr lang="en-US" altLang="en-US" sz="1400" b="1"/>
              <a:t>Source: NAIC, Insurance Information Institute</a:t>
            </a:r>
          </a:p>
        </p:txBody>
      </p:sp>
      <p:sp>
        <p:nvSpPr>
          <p:cNvPr id="37893" name="Text Box 5"/>
          <p:cNvSpPr txBox="1">
            <a:spLocks noChangeArrowheads="1"/>
          </p:cNvSpPr>
          <p:nvPr/>
        </p:nvSpPr>
        <p:spPr bwMode="auto">
          <a:xfrm>
            <a:off x="609600" y="1447800"/>
            <a:ext cx="784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100000"/>
              </a:lnSpc>
              <a:spcBef>
                <a:spcPct val="50000"/>
              </a:spcBef>
              <a:buClrTx/>
              <a:buFontTx/>
              <a:buNone/>
            </a:pPr>
            <a:r>
              <a:rPr lang="en-US" altLang="en-US" sz="1800" b="1"/>
              <a:t>2004-2013</a:t>
            </a:r>
          </a:p>
        </p:txBody>
      </p:sp>
      <p:sp>
        <p:nvSpPr>
          <p:cNvPr id="6" name="AutoShape 6"/>
          <p:cNvSpPr>
            <a:spLocks noChangeArrowheads="1"/>
          </p:cNvSpPr>
          <p:nvPr/>
        </p:nvSpPr>
        <p:spPr bwMode="blackWhite">
          <a:xfrm>
            <a:off x="777875" y="2951163"/>
            <a:ext cx="2474913" cy="1304925"/>
          </a:xfrm>
          <a:prstGeom prst="wedgeRectCallout">
            <a:avLst>
              <a:gd name="adj1" fmla="val 79991"/>
              <a:gd name="adj2" fmla="val -54912"/>
            </a:avLst>
          </a:prstGeom>
          <a:solidFill>
            <a:srgbClr val="C00000"/>
          </a:soli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600" b="1">
                <a:solidFill>
                  <a:schemeClr val="bg1"/>
                </a:solidFill>
              </a:rPr>
              <a:t>Alabama Workers Comp profitability is above the US average and above the regional average</a:t>
            </a:r>
          </a:p>
        </p:txBody>
      </p:sp>
    </p:spTree>
    <p:extLst>
      <p:ext uri="{BB962C8B-B14F-4D97-AF65-F5344CB8AC3E}">
        <p14:creationId xmlns:p14="http://schemas.microsoft.com/office/powerpoint/2010/main" val="2397084715"/>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333826"/>
                                        </p:tgtEl>
                                        <p:attrNameLst>
                                          <p:attrName>style.visibility</p:attrName>
                                        </p:attrNameLst>
                                      </p:cBhvr>
                                      <p:to>
                                        <p:strVal val="visible"/>
                                      </p:to>
                                    </p:set>
                                    <p:anim calcmode="lin" valueType="num">
                                      <p:cBhvr>
                                        <p:cTn id="7" dur="500" fill="hold"/>
                                        <p:tgtEl>
                                          <p:spTgt spid="333826"/>
                                        </p:tgtEl>
                                        <p:attrNameLst>
                                          <p:attrName>ppt_x</p:attrName>
                                        </p:attrNameLst>
                                      </p:cBhvr>
                                      <p:tavLst>
                                        <p:tav tm="0">
                                          <p:val>
                                            <p:strVal val="#ppt_x+#ppt_w/2"/>
                                          </p:val>
                                        </p:tav>
                                        <p:tav tm="100000">
                                          <p:val>
                                            <p:strVal val="#ppt_x"/>
                                          </p:val>
                                        </p:tav>
                                      </p:tavLst>
                                    </p:anim>
                                    <p:anim calcmode="lin" valueType="num">
                                      <p:cBhvr>
                                        <p:cTn id="8" dur="500" fill="hold"/>
                                        <p:tgtEl>
                                          <p:spTgt spid="333826"/>
                                        </p:tgtEl>
                                        <p:attrNameLst>
                                          <p:attrName>ppt_y</p:attrName>
                                        </p:attrNameLst>
                                      </p:cBhvr>
                                      <p:tavLst>
                                        <p:tav tm="0">
                                          <p:val>
                                            <p:strVal val="#ppt_y"/>
                                          </p:val>
                                        </p:tav>
                                        <p:tav tm="100000">
                                          <p:val>
                                            <p:strVal val="#ppt_y"/>
                                          </p:val>
                                        </p:tav>
                                      </p:tavLst>
                                    </p:anim>
                                    <p:anim calcmode="lin" valueType="num">
                                      <p:cBhvr>
                                        <p:cTn id="9" dur="500" fill="hold"/>
                                        <p:tgtEl>
                                          <p:spTgt spid="333826"/>
                                        </p:tgtEl>
                                        <p:attrNameLst>
                                          <p:attrName>ppt_w</p:attrName>
                                        </p:attrNameLst>
                                      </p:cBhvr>
                                      <p:tavLst>
                                        <p:tav tm="0">
                                          <p:val>
                                            <p:fltVal val="0"/>
                                          </p:val>
                                        </p:tav>
                                        <p:tav tm="100000">
                                          <p:val>
                                            <p:strVal val="#ppt_w"/>
                                          </p:val>
                                        </p:tav>
                                      </p:tavLst>
                                    </p:anim>
                                    <p:anim calcmode="lin" valueType="num">
                                      <p:cBhvr>
                                        <p:cTn id="10" dur="500" fill="hold"/>
                                        <p:tgtEl>
                                          <p:spTgt spid="333826"/>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500"/>
                            </p:stCondLst>
                            <p:childTnLst>
                              <p:par>
                                <p:cTn id="12" presetID="22" presetClass="entr" presetSubtype="2" fill="hold" grpId="0" nodeType="after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6" grpId="0" autoUpdateAnimBg="0"/>
      <p:bldP spid="6" grpId="0" animBg="1"/>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B5E85382-50BE-4EA3-9FB7-A227A88A9F8B}" type="slidenum">
              <a:rPr lang="en-US" altLang="en-US" sz="900"/>
              <a:pPr algn="r">
                <a:lnSpc>
                  <a:spcPct val="85000"/>
                </a:lnSpc>
                <a:spcBef>
                  <a:spcPct val="20000"/>
                </a:spcBef>
                <a:buClrTx/>
                <a:buFontTx/>
                <a:buNone/>
              </a:pPr>
              <a:t>45</a:t>
            </a:fld>
            <a:endParaRPr lang="en-US" altLang="en-US" sz="900"/>
          </a:p>
        </p:txBody>
      </p:sp>
      <p:sp>
        <p:nvSpPr>
          <p:cNvPr id="39939" name="Rectangle 2"/>
          <p:cNvSpPr>
            <a:spLocks noGrp="1" noChangeArrowheads="1"/>
          </p:cNvSpPr>
          <p:nvPr>
            <p:ph type="title" idx="4294967295"/>
          </p:nvPr>
        </p:nvSpPr>
        <p:spPr/>
        <p:txBody>
          <a:bodyPr/>
          <a:lstStyle/>
          <a:p>
            <a:r>
              <a:rPr lang="en-US" altLang="en-US" smtClean="0">
                <a:latin typeface="Arial" panose="020B0604020202020204" pitchFamily="34" charset="0"/>
              </a:rPr>
              <a:t>All Lines DWP Growth: AL vs. U.S., 2005-2014</a:t>
            </a:r>
          </a:p>
        </p:txBody>
      </p:sp>
      <p:sp>
        <p:nvSpPr>
          <p:cNvPr id="39940" name="Rectangle 3"/>
          <p:cNvSpPr>
            <a:spLocks noChangeArrowheads="1"/>
          </p:cNvSpPr>
          <p:nvPr/>
        </p:nvSpPr>
        <p:spPr bwMode="auto">
          <a:xfrm>
            <a:off x="0" y="6567488"/>
            <a:ext cx="75692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t>	Source: SNL Financial.</a:t>
            </a:r>
          </a:p>
        </p:txBody>
      </p:sp>
      <p:graphicFrame>
        <p:nvGraphicFramePr>
          <p:cNvPr id="2026500" name="Object 2"/>
          <p:cNvGraphicFramePr>
            <a:graphicFrameLocks/>
          </p:cNvGraphicFramePr>
          <p:nvPr/>
        </p:nvGraphicFramePr>
        <p:xfrm>
          <a:off x="304800" y="1296988"/>
          <a:ext cx="8623300" cy="4995862"/>
        </p:xfrm>
        <a:graphic>
          <a:graphicData uri="http://schemas.openxmlformats.org/presentationml/2006/ole">
            <mc:AlternateContent xmlns:mc="http://schemas.openxmlformats.org/markup-compatibility/2006">
              <mc:Choice xmlns:v="urn:schemas-microsoft-com:vml" Requires="v">
                <p:oleObj spid="_x0000_s28463124" name="Chart" r:id="rId4" imgW="8600977" imgH="4600679" progId="MSGraph.Chart.8">
                  <p:embed followColorScheme="full"/>
                </p:oleObj>
              </mc:Choice>
              <mc:Fallback>
                <p:oleObj name="Chart" r:id="rId4" imgW="8600977" imgH="4600679" progId="MSGraph.Chart.8">
                  <p:embed followColorScheme="full"/>
                  <p:pic>
                    <p:nvPicPr>
                      <p:cNvPr id="0" name=""/>
                      <p:cNvPicPr>
                        <a:picLocks noChangeArrowheads="1"/>
                      </p:cNvPicPr>
                      <p:nvPr/>
                    </p:nvPicPr>
                    <p:blipFill>
                      <a:blip r:embed="rId5"/>
                      <a:srcRect/>
                      <a:stretch>
                        <a:fillRect/>
                      </a:stretch>
                    </p:blipFill>
                    <p:spPr bwMode="gray">
                      <a:xfrm>
                        <a:off x="304800" y="1296988"/>
                        <a:ext cx="8623300" cy="4995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9942" name="Rectangle 31"/>
          <p:cNvSpPr>
            <a:spLocks noChangeArrowheads="1"/>
          </p:cNvSpPr>
          <p:nvPr/>
        </p:nvSpPr>
        <p:spPr bwMode="black">
          <a:xfrm>
            <a:off x="347663" y="1139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(Percent)</a:t>
            </a:r>
          </a:p>
        </p:txBody>
      </p:sp>
      <p:sp>
        <p:nvSpPr>
          <p:cNvPr id="7" name="Text Box 6"/>
          <p:cNvSpPr txBox="1">
            <a:spLocks noChangeArrowheads="1"/>
          </p:cNvSpPr>
          <p:nvPr/>
        </p:nvSpPr>
        <p:spPr bwMode="blackWhite">
          <a:xfrm>
            <a:off x="2943225" y="1139825"/>
            <a:ext cx="2474913" cy="1417638"/>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a:lnSpc>
                <a:spcPct val="85000"/>
              </a:lnSpc>
              <a:spcBef>
                <a:spcPct val="50000"/>
              </a:spcBef>
              <a:buClr>
                <a:schemeClr val="bg1"/>
              </a:buClr>
              <a:buFont typeface="Wingdings" pitchFamily="2" charset="2"/>
              <a:buNone/>
              <a:defRPr/>
            </a:pPr>
            <a:r>
              <a:rPr lang="en-US" b="1" u="sng" dirty="0">
                <a:solidFill>
                  <a:schemeClr val="bg1"/>
                </a:solidFill>
                <a:latin typeface="Arial" charset="0"/>
                <a:cs typeface="Arial" charset="0"/>
              </a:rPr>
              <a:t>Average 2005-2014</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US: 1.9%</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AL: 2.4%</a:t>
            </a:r>
          </a:p>
        </p:txBody>
      </p:sp>
    </p:spTree>
    <p:extLst>
      <p:ext uri="{BB962C8B-B14F-4D97-AF65-F5344CB8AC3E}">
        <p14:creationId xmlns:p14="http://schemas.microsoft.com/office/powerpoint/2010/main" val="81761072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nodeType="afterGroup">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par>
                          <p:cTn id="12" fill="hold" nodeType="afterGroup">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7" grpId="0" animBg="1"/>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2189B1C7-7339-4F06-BA40-CBF7F77BC388}" type="slidenum">
              <a:rPr lang="en-US" altLang="en-US" sz="900"/>
              <a:pPr algn="r">
                <a:lnSpc>
                  <a:spcPct val="85000"/>
                </a:lnSpc>
                <a:spcBef>
                  <a:spcPct val="20000"/>
                </a:spcBef>
                <a:buClrTx/>
                <a:buFontTx/>
                <a:buNone/>
              </a:pPr>
              <a:t>46</a:t>
            </a:fld>
            <a:endParaRPr lang="en-US" altLang="en-US" sz="900"/>
          </a:p>
        </p:txBody>
      </p:sp>
      <p:sp>
        <p:nvSpPr>
          <p:cNvPr id="41987" name="Rectangle 2"/>
          <p:cNvSpPr>
            <a:spLocks noGrp="1" noChangeArrowheads="1"/>
          </p:cNvSpPr>
          <p:nvPr>
            <p:ph type="title" idx="4294967295"/>
          </p:nvPr>
        </p:nvSpPr>
        <p:spPr/>
        <p:txBody>
          <a:bodyPr/>
          <a:lstStyle/>
          <a:p>
            <a:r>
              <a:rPr lang="en-US" altLang="en-US" smtClean="0">
                <a:latin typeface="Arial" panose="020B0604020202020204" pitchFamily="34" charset="0"/>
              </a:rPr>
              <a:t>Comm. Lines DWP Growth: </a:t>
            </a:r>
            <a:br>
              <a:rPr lang="en-US" altLang="en-US" smtClean="0">
                <a:latin typeface="Arial" panose="020B0604020202020204" pitchFamily="34" charset="0"/>
              </a:rPr>
            </a:br>
            <a:r>
              <a:rPr lang="en-US" altLang="en-US" smtClean="0">
                <a:latin typeface="Arial" panose="020B0604020202020204" pitchFamily="34" charset="0"/>
              </a:rPr>
              <a:t>AL vs. U.S., 2005-2014</a:t>
            </a:r>
          </a:p>
        </p:txBody>
      </p:sp>
      <p:sp>
        <p:nvSpPr>
          <p:cNvPr id="41988" name="Rectangle 3"/>
          <p:cNvSpPr>
            <a:spLocks noChangeArrowheads="1"/>
          </p:cNvSpPr>
          <p:nvPr/>
        </p:nvSpPr>
        <p:spPr bwMode="auto">
          <a:xfrm>
            <a:off x="0" y="6567488"/>
            <a:ext cx="75692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t>	Source: SNL Financial.</a:t>
            </a:r>
          </a:p>
        </p:txBody>
      </p:sp>
      <p:graphicFrame>
        <p:nvGraphicFramePr>
          <p:cNvPr id="2026500" name="Object 2"/>
          <p:cNvGraphicFramePr>
            <a:graphicFrameLocks/>
          </p:cNvGraphicFramePr>
          <p:nvPr/>
        </p:nvGraphicFramePr>
        <p:xfrm>
          <a:off x="347663" y="1674813"/>
          <a:ext cx="8569325" cy="4578350"/>
        </p:xfrm>
        <a:graphic>
          <a:graphicData uri="http://schemas.openxmlformats.org/presentationml/2006/ole">
            <mc:AlternateContent xmlns:mc="http://schemas.openxmlformats.org/markup-compatibility/2006">
              <mc:Choice xmlns:v="urn:schemas-microsoft-com:vml" Requires="v">
                <p:oleObj spid="_x0000_s28464148" name="Chart" r:id="rId4" imgW="8600977" imgH="4600679" progId="MSGraph.Chart.8">
                  <p:embed followColorScheme="full"/>
                </p:oleObj>
              </mc:Choice>
              <mc:Fallback>
                <p:oleObj name="Chart" r:id="rId4" imgW="8600977" imgH="4600679" progId="MSGraph.Chart.8">
                  <p:embed followColorScheme="full"/>
                  <p:pic>
                    <p:nvPicPr>
                      <p:cNvPr id="0" name=""/>
                      <p:cNvPicPr>
                        <a:picLocks noChangeArrowheads="1"/>
                      </p:cNvPicPr>
                      <p:nvPr/>
                    </p:nvPicPr>
                    <p:blipFill>
                      <a:blip r:embed="rId5"/>
                      <a:srcRect/>
                      <a:stretch>
                        <a:fillRect/>
                      </a:stretch>
                    </p:blipFill>
                    <p:spPr bwMode="gray">
                      <a:xfrm>
                        <a:off x="347663" y="1674813"/>
                        <a:ext cx="8569325" cy="4578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990" name="Rectangle 31"/>
          <p:cNvSpPr>
            <a:spLocks noChangeArrowheads="1"/>
          </p:cNvSpPr>
          <p:nvPr/>
        </p:nvSpPr>
        <p:spPr bwMode="black">
          <a:xfrm>
            <a:off x="347663" y="1139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(Percent)</a:t>
            </a:r>
          </a:p>
        </p:txBody>
      </p:sp>
      <p:sp>
        <p:nvSpPr>
          <p:cNvPr id="7" name="Text Box 6"/>
          <p:cNvSpPr txBox="1">
            <a:spLocks noChangeArrowheads="1"/>
          </p:cNvSpPr>
          <p:nvPr/>
        </p:nvSpPr>
        <p:spPr bwMode="blackWhite">
          <a:xfrm>
            <a:off x="3221038" y="1631950"/>
            <a:ext cx="2474912" cy="1417638"/>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a:lnSpc>
                <a:spcPct val="85000"/>
              </a:lnSpc>
              <a:spcBef>
                <a:spcPct val="50000"/>
              </a:spcBef>
              <a:buClr>
                <a:schemeClr val="bg1"/>
              </a:buClr>
              <a:buFont typeface="Wingdings" pitchFamily="2" charset="2"/>
              <a:buNone/>
              <a:defRPr/>
            </a:pPr>
            <a:r>
              <a:rPr lang="en-US" b="1" u="sng" dirty="0">
                <a:solidFill>
                  <a:schemeClr val="bg1"/>
                </a:solidFill>
                <a:latin typeface="Arial" charset="0"/>
                <a:cs typeface="Arial" charset="0"/>
              </a:rPr>
              <a:t>Average 2005-2014</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US: 1.4%</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AL: 1.2%</a:t>
            </a:r>
          </a:p>
        </p:txBody>
      </p:sp>
    </p:spTree>
    <p:extLst>
      <p:ext uri="{BB962C8B-B14F-4D97-AF65-F5344CB8AC3E}">
        <p14:creationId xmlns:p14="http://schemas.microsoft.com/office/powerpoint/2010/main" val="366777271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nodeType="afterGroup">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par>
                          <p:cTn id="12" fill="hold" nodeType="afterGroup">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7" grpId="0" animBg="1"/>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4A0CD459-25DE-4CA6-81F8-4EAAEE0A0F51}" type="slidenum">
              <a:rPr lang="en-US" altLang="en-US" sz="900"/>
              <a:pPr algn="r">
                <a:lnSpc>
                  <a:spcPct val="85000"/>
                </a:lnSpc>
                <a:spcBef>
                  <a:spcPct val="20000"/>
                </a:spcBef>
                <a:buClrTx/>
                <a:buFontTx/>
                <a:buNone/>
              </a:pPr>
              <a:t>47</a:t>
            </a:fld>
            <a:endParaRPr lang="en-US" altLang="en-US" sz="900"/>
          </a:p>
        </p:txBody>
      </p:sp>
      <p:sp>
        <p:nvSpPr>
          <p:cNvPr id="44035" name="Rectangle 2"/>
          <p:cNvSpPr>
            <a:spLocks noGrp="1" noChangeArrowheads="1"/>
          </p:cNvSpPr>
          <p:nvPr>
            <p:ph type="title" idx="4294967295"/>
          </p:nvPr>
        </p:nvSpPr>
        <p:spPr>
          <a:xfrm>
            <a:off x="298450" y="90488"/>
            <a:ext cx="7608888" cy="860425"/>
          </a:xfrm>
        </p:spPr>
        <p:txBody>
          <a:bodyPr/>
          <a:lstStyle/>
          <a:p>
            <a:r>
              <a:rPr lang="en-US" altLang="en-US" smtClean="0">
                <a:latin typeface="Arial" panose="020B0604020202020204" pitchFamily="34" charset="0"/>
              </a:rPr>
              <a:t>Personal Lines DWP Growth: </a:t>
            </a:r>
            <a:br>
              <a:rPr lang="en-US" altLang="en-US" smtClean="0">
                <a:latin typeface="Arial" panose="020B0604020202020204" pitchFamily="34" charset="0"/>
              </a:rPr>
            </a:br>
            <a:r>
              <a:rPr lang="en-US" altLang="en-US" smtClean="0">
                <a:latin typeface="Arial" panose="020B0604020202020204" pitchFamily="34" charset="0"/>
              </a:rPr>
              <a:t>AL vs. U.S., 2005-2014</a:t>
            </a:r>
          </a:p>
        </p:txBody>
      </p:sp>
      <p:sp>
        <p:nvSpPr>
          <p:cNvPr id="44036" name="Rectangle 3"/>
          <p:cNvSpPr>
            <a:spLocks noChangeArrowheads="1"/>
          </p:cNvSpPr>
          <p:nvPr/>
        </p:nvSpPr>
        <p:spPr bwMode="auto">
          <a:xfrm>
            <a:off x="0" y="6567488"/>
            <a:ext cx="75692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t>	Source: SNL Financial.</a:t>
            </a:r>
          </a:p>
        </p:txBody>
      </p:sp>
      <p:graphicFrame>
        <p:nvGraphicFramePr>
          <p:cNvPr id="2026500" name="Object 2"/>
          <p:cNvGraphicFramePr>
            <a:graphicFrameLocks/>
          </p:cNvGraphicFramePr>
          <p:nvPr/>
        </p:nvGraphicFramePr>
        <p:xfrm>
          <a:off x="304800" y="1296988"/>
          <a:ext cx="8569325" cy="4579937"/>
        </p:xfrm>
        <a:graphic>
          <a:graphicData uri="http://schemas.openxmlformats.org/presentationml/2006/ole">
            <mc:AlternateContent xmlns:mc="http://schemas.openxmlformats.org/markup-compatibility/2006">
              <mc:Choice xmlns:v="urn:schemas-microsoft-com:vml" Requires="v">
                <p:oleObj spid="_x0000_s28465172" name="Chart" r:id="rId4" imgW="8610548" imgH="4610239" progId="MSGraph.Chart.8">
                  <p:embed followColorScheme="full"/>
                </p:oleObj>
              </mc:Choice>
              <mc:Fallback>
                <p:oleObj name="Chart" r:id="rId4" imgW="8610548" imgH="4610239" progId="MSGraph.Chart.8">
                  <p:embed followColorScheme="full"/>
                  <p:pic>
                    <p:nvPicPr>
                      <p:cNvPr id="0" name=""/>
                      <p:cNvPicPr>
                        <a:picLocks noChangeArrowheads="1"/>
                      </p:cNvPicPr>
                      <p:nvPr/>
                    </p:nvPicPr>
                    <p:blipFill>
                      <a:blip r:embed="rId5"/>
                      <a:srcRect/>
                      <a:stretch>
                        <a:fillRect/>
                      </a:stretch>
                    </p:blipFill>
                    <p:spPr bwMode="gray">
                      <a:xfrm>
                        <a:off x="304800" y="1296988"/>
                        <a:ext cx="8569325" cy="4579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4038" name="Rectangle 31"/>
          <p:cNvSpPr>
            <a:spLocks noChangeArrowheads="1"/>
          </p:cNvSpPr>
          <p:nvPr/>
        </p:nvSpPr>
        <p:spPr bwMode="black">
          <a:xfrm>
            <a:off x="347663" y="1139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(Percent)</a:t>
            </a:r>
          </a:p>
        </p:txBody>
      </p:sp>
      <p:sp>
        <p:nvSpPr>
          <p:cNvPr id="7" name="Text Box 6"/>
          <p:cNvSpPr txBox="1">
            <a:spLocks noChangeArrowheads="1"/>
          </p:cNvSpPr>
          <p:nvPr/>
        </p:nvSpPr>
        <p:spPr bwMode="blackWhite">
          <a:xfrm>
            <a:off x="4700588" y="1301750"/>
            <a:ext cx="2474912" cy="1417638"/>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a:lnSpc>
                <a:spcPct val="85000"/>
              </a:lnSpc>
              <a:spcBef>
                <a:spcPct val="50000"/>
              </a:spcBef>
              <a:buClr>
                <a:schemeClr val="bg1"/>
              </a:buClr>
              <a:buFont typeface="Wingdings" pitchFamily="2" charset="2"/>
              <a:buNone/>
              <a:defRPr/>
            </a:pPr>
            <a:r>
              <a:rPr lang="en-US" b="1" u="sng" dirty="0">
                <a:solidFill>
                  <a:schemeClr val="bg1"/>
                </a:solidFill>
                <a:latin typeface="Arial" charset="0"/>
                <a:cs typeface="Arial" charset="0"/>
              </a:rPr>
              <a:t>Average 2005-2014</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US: 2.6%</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AL: 3.3%</a:t>
            </a:r>
          </a:p>
        </p:txBody>
      </p:sp>
    </p:spTree>
    <p:extLst>
      <p:ext uri="{BB962C8B-B14F-4D97-AF65-F5344CB8AC3E}">
        <p14:creationId xmlns:p14="http://schemas.microsoft.com/office/powerpoint/2010/main" val="207709061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nodeType="afterGroup">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par>
                          <p:cTn id="12" fill="hold" nodeType="afterGroup">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7" grpId="0" animBg="1"/>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7B1D4BEA-9E9A-45EB-80C8-ED6DB127FD37}" type="slidenum">
              <a:rPr lang="en-US" altLang="en-US" sz="900"/>
              <a:pPr algn="r">
                <a:lnSpc>
                  <a:spcPct val="85000"/>
                </a:lnSpc>
                <a:spcBef>
                  <a:spcPct val="20000"/>
                </a:spcBef>
                <a:buClrTx/>
                <a:buFontTx/>
                <a:buNone/>
              </a:pPr>
              <a:t>48</a:t>
            </a:fld>
            <a:endParaRPr lang="en-US" altLang="en-US" sz="900"/>
          </a:p>
        </p:txBody>
      </p:sp>
      <p:sp>
        <p:nvSpPr>
          <p:cNvPr id="46083" name="Rectangle 2"/>
          <p:cNvSpPr>
            <a:spLocks noGrp="1" noChangeArrowheads="1"/>
          </p:cNvSpPr>
          <p:nvPr>
            <p:ph type="title" idx="4294967295"/>
          </p:nvPr>
        </p:nvSpPr>
        <p:spPr>
          <a:xfrm>
            <a:off x="298450" y="90488"/>
            <a:ext cx="7608888" cy="860425"/>
          </a:xfrm>
        </p:spPr>
        <p:txBody>
          <a:bodyPr/>
          <a:lstStyle/>
          <a:p>
            <a:r>
              <a:rPr lang="en-US" altLang="en-US" smtClean="0">
                <a:latin typeface="Arial" panose="020B0604020202020204" pitchFamily="34" charset="0"/>
              </a:rPr>
              <a:t>Private Passenger Auto DWP Growth: </a:t>
            </a:r>
            <a:br>
              <a:rPr lang="en-US" altLang="en-US" smtClean="0">
                <a:latin typeface="Arial" panose="020B0604020202020204" pitchFamily="34" charset="0"/>
              </a:rPr>
            </a:br>
            <a:r>
              <a:rPr lang="en-US" altLang="en-US" smtClean="0">
                <a:latin typeface="Arial" panose="020B0604020202020204" pitchFamily="34" charset="0"/>
              </a:rPr>
              <a:t>AL vs. U.S., 2005-2014</a:t>
            </a:r>
          </a:p>
        </p:txBody>
      </p:sp>
      <p:sp>
        <p:nvSpPr>
          <p:cNvPr id="46084" name="Rectangle 3"/>
          <p:cNvSpPr>
            <a:spLocks noChangeArrowheads="1"/>
          </p:cNvSpPr>
          <p:nvPr/>
        </p:nvSpPr>
        <p:spPr bwMode="auto">
          <a:xfrm>
            <a:off x="0" y="6567488"/>
            <a:ext cx="75692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t>	Source: SNL Financial.</a:t>
            </a:r>
          </a:p>
        </p:txBody>
      </p:sp>
      <p:graphicFrame>
        <p:nvGraphicFramePr>
          <p:cNvPr id="2026500" name="Object 2"/>
          <p:cNvGraphicFramePr>
            <a:graphicFrameLocks/>
          </p:cNvGraphicFramePr>
          <p:nvPr/>
        </p:nvGraphicFramePr>
        <p:xfrm>
          <a:off x="298450" y="1287463"/>
          <a:ext cx="8569325" cy="4887912"/>
        </p:xfrm>
        <a:graphic>
          <a:graphicData uri="http://schemas.openxmlformats.org/presentationml/2006/ole">
            <mc:AlternateContent xmlns:mc="http://schemas.openxmlformats.org/markup-compatibility/2006">
              <mc:Choice xmlns:v="urn:schemas-microsoft-com:vml" Requires="v">
                <p:oleObj spid="_x0000_s28466196" name="Chart" r:id="rId4" imgW="8610548" imgH="4610239" progId="MSGraph.Chart.8">
                  <p:embed followColorScheme="full"/>
                </p:oleObj>
              </mc:Choice>
              <mc:Fallback>
                <p:oleObj name="Chart" r:id="rId4" imgW="8610548" imgH="4610239" progId="MSGraph.Chart.8">
                  <p:embed followColorScheme="full"/>
                  <p:pic>
                    <p:nvPicPr>
                      <p:cNvPr id="0" name=""/>
                      <p:cNvPicPr>
                        <a:picLocks noChangeArrowheads="1"/>
                      </p:cNvPicPr>
                      <p:nvPr/>
                    </p:nvPicPr>
                    <p:blipFill>
                      <a:blip r:embed="rId5"/>
                      <a:srcRect/>
                      <a:stretch>
                        <a:fillRect/>
                      </a:stretch>
                    </p:blipFill>
                    <p:spPr bwMode="gray">
                      <a:xfrm>
                        <a:off x="298450" y="1287463"/>
                        <a:ext cx="8569325" cy="4887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6086" name="Rectangle 31"/>
          <p:cNvSpPr>
            <a:spLocks noChangeArrowheads="1"/>
          </p:cNvSpPr>
          <p:nvPr/>
        </p:nvSpPr>
        <p:spPr bwMode="black">
          <a:xfrm>
            <a:off x="347663" y="1139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(Percent)</a:t>
            </a:r>
          </a:p>
        </p:txBody>
      </p:sp>
      <p:sp>
        <p:nvSpPr>
          <p:cNvPr id="7" name="Text Box 6"/>
          <p:cNvSpPr txBox="1">
            <a:spLocks noChangeArrowheads="1"/>
          </p:cNvSpPr>
          <p:nvPr/>
        </p:nvSpPr>
        <p:spPr bwMode="blackWhite">
          <a:xfrm>
            <a:off x="3730625" y="1506538"/>
            <a:ext cx="2474913" cy="1387475"/>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a:lnSpc>
                <a:spcPct val="85000"/>
              </a:lnSpc>
              <a:spcBef>
                <a:spcPct val="50000"/>
              </a:spcBef>
              <a:buClr>
                <a:schemeClr val="bg1"/>
              </a:buClr>
              <a:buFont typeface="Wingdings" pitchFamily="2" charset="2"/>
              <a:buNone/>
              <a:defRPr/>
            </a:pPr>
            <a:r>
              <a:rPr lang="en-US" b="1" u="sng" dirty="0">
                <a:solidFill>
                  <a:schemeClr val="bg1"/>
                </a:solidFill>
                <a:latin typeface="Arial" charset="0"/>
                <a:cs typeface="Arial" charset="0"/>
              </a:rPr>
              <a:t>Average 2005-2014</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US: 1.6%</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AL: 2.1%</a:t>
            </a:r>
          </a:p>
        </p:txBody>
      </p:sp>
    </p:spTree>
    <p:extLst>
      <p:ext uri="{BB962C8B-B14F-4D97-AF65-F5344CB8AC3E}">
        <p14:creationId xmlns:p14="http://schemas.microsoft.com/office/powerpoint/2010/main" val="127830513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nodeType="afterGroup">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par>
                          <p:cTn id="12" fill="hold" nodeType="afterGroup">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7"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463E58D1-FAFB-4E48-B1FB-3DD01DFD176B}" type="slidenum">
              <a:rPr lang="en-US" altLang="en-US" sz="900"/>
              <a:pPr algn="r">
                <a:lnSpc>
                  <a:spcPct val="85000"/>
                </a:lnSpc>
                <a:spcBef>
                  <a:spcPct val="20000"/>
                </a:spcBef>
                <a:buClrTx/>
                <a:buFontTx/>
                <a:buNone/>
              </a:pPr>
              <a:t>49</a:t>
            </a:fld>
            <a:endParaRPr lang="en-US" altLang="en-US" sz="900"/>
          </a:p>
        </p:txBody>
      </p:sp>
      <p:sp>
        <p:nvSpPr>
          <p:cNvPr id="48131" name="Rectangle 2"/>
          <p:cNvSpPr>
            <a:spLocks noGrp="1" noChangeArrowheads="1"/>
          </p:cNvSpPr>
          <p:nvPr>
            <p:ph type="title" idx="4294967295"/>
          </p:nvPr>
        </p:nvSpPr>
        <p:spPr>
          <a:xfrm>
            <a:off x="298450" y="90488"/>
            <a:ext cx="7608888" cy="860425"/>
          </a:xfrm>
        </p:spPr>
        <p:txBody>
          <a:bodyPr/>
          <a:lstStyle/>
          <a:p>
            <a:r>
              <a:rPr lang="en-US" altLang="en-US" smtClean="0">
                <a:latin typeface="Arial" panose="020B0604020202020204" pitchFamily="34" charset="0"/>
              </a:rPr>
              <a:t>Homeowner’s MP DWP Growth: AL vs. U.S., 2005-2014</a:t>
            </a:r>
          </a:p>
        </p:txBody>
      </p:sp>
      <p:sp>
        <p:nvSpPr>
          <p:cNvPr id="48132" name="Rectangle 3"/>
          <p:cNvSpPr>
            <a:spLocks noChangeArrowheads="1"/>
          </p:cNvSpPr>
          <p:nvPr/>
        </p:nvSpPr>
        <p:spPr bwMode="auto">
          <a:xfrm>
            <a:off x="0" y="6567488"/>
            <a:ext cx="75692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t>	Source: SNL Financial.</a:t>
            </a:r>
          </a:p>
        </p:txBody>
      </p:sp>
      <p:graphicFrame>
        <p:nvGraphicFramePr>
          <p:cNvPr id="2026500" name="Object 2"/>
          <p:cNvGraphicFramePr>
            <a:graphicFrameLocks/>
          </p:cNvGraphicFramePr>
          <p:nvPr/>
        </p:nvGraphicFramePr>
        <p:xfrm>
          <a:off x="304800" y="1296988"/>
          <a:ext cx="8569325" cy="4579937"/>
        </p:xfrm>
        <a:graphic>
          <a:graphicData uri="http://schemas.openxmlformats.org/presentationml/2006/ole">
            <mc:AlternateContent xmlns:mc="http://schemas.openxmlformats.org/markup-compatibility/2006">
              <mc:Choice xmlns:v="urn:schemas-microsoft-com:vml" Requires="v">
                <p:oleObj spid="_x0000_s28467220" name="Chart" r:id="rId4" imgW="8600977" imgH="4600679" progId="MSGraph.Chart.8">
                  <p:embed followColorScheme="full"/>
                </p:oleObj>
              </mc:Choice>
              <mc:Fallback>
                <p:oleObj name="Chart" r:id="rId4" imgW="8600977" imgH="4600679" progId="MSGraph.Chart.8">
                  <p:embed followColorScheme="full"/>
                  <p:pic>
                    <p:nvPicPr>
                      <p:cNvPr id="0" name=""/>
                      <p:cNvPicPr>
                        <a:picLocks noChangeArrowheads="1"/>
                      </p:cNvPicPr>
                      <p:nvPr/>
                    </p:nvPicPr>
                    <p:blipFill>
                      <a:blip r:embed="rId5"/>
                      <a:srcRect/>
                      <a:stretch>
                        <a:fillRect/>
                      </a:stretch>
                    </p:blipFill>
                    <p:spPr bwMode="gray">
                      <a:xfrm>
                        <a:off x="304800" y="1296988"/>
                        <a:ext cx="8569325" cy="4579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8134" name="Rectangle 31"/>
          <p:cNvSpPr>
            <a:spLocks noChangeArrowheads="1"/>
          </p:cNvSpPr>
          <p:nvPr/>
        </p:nvSpPr>
        <p:spPr bwMode="black">
          <a:xfrm>
            <a:off x="347663" y="1139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(Percent)</a:t>
            </a:r>
          </a:p>
        </p:txBody>
      </p:sp>
      <p:sp>
        <p:nvSpPr>
          <p:cNvPr id="7" name="Text Box 6"/>
          <p:cNvSpPr txBox="1">
            <a:spLocks noChangeArrowheads="1"/>
          </p:cNvSpPr>
          <p:nvPr/>
        </p:nvSpPr>
        <p:spPr bwMode="blackWhite">
          <a:xfrm>
            <a:off x="6407150" y="1317625"/>
            <a:ext cx="2474913" cy="1452563"/>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a:lnSpc>
                <a:spcPct val="85000"/>
              </a:lnSpc>
              <a:spcBef>
                <a:spcPct val="50000"/>
              </a:spcBef>
              <a:buClr>
                <a:schemeClr val="bg1"/>
              </a:buClr>
              <a:buFont typeface="Wingdings" pitchFamily="2" charset="2"/>
              <a:buNone/>
              <a:defRPr/>
            </a:pPr>
            <a:r>
              <a:rPr lang="en-US" b="1" u="sng" dirty="0">
                <a:solidFill>
                  <a:schemeClr val="bg1"/>
                </a:solidFill>
                <a:latin typeface="Arial" charset="0"/>
                <a:cs typeface="Arial" charset="0"/>
              </a:rPr>
              <a:t>Average 2005-2014</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US: 4.8%</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AL: 5.9%</a:t>
            </a:r>
          </a:p>
        </p:txBody>
      </p:sp>
    </p:spTree>
    <p:extLst>
      <p:ext uri="{BB962C8B-B14F-4D97-AF65-F5344CB8AC3E}">
        <p14:creationId xmlns:p14="http://schemas.microsoft.com/office/powerpoint/2010/main" val="114393373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nodeType="afterGroup">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par>
                          <p:cTn id="12" fill="hold" nodeType="afterGroup">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7" name="Rectangle 105"/>
          <p:cNvSpPr>
            <a:spLocks noGrp="1" noChangeArrowheads="1"/>
          </p:cNvSpPr>
          <p:nvPr>
            <p:ph type="dt" sz="quarter" idx="10"/>
          </p:nvPr>
        </p:nvSpPr>
        <p:spPr>
          <a:noFill/>
        </p:spPr>
        <p:txBody>
          <a:bodyPr/>
          <a:lstStyle/>
          <a:p>
            <a:r>
              <a:rPr lang="en-US" smtClean="0"/>
              <a:t>12/01/09 - 9pm</a:t>
            </a:r>
          </a:p>
        </p:txBody>
      </p:sp>
      <p:sp>
        <p:nvSpPr>
          <p:cNvPr id="522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52229" name="Rectangle 110"/>
          <p:cNvSpPr>
            <a:spLocks noGrp="1" noChangeArrowheads="1"/>
          </p:cNvSpPr>
          <p:nvPr>
            <p:ph type="sldNum" sz="quarter" idx="12"/>
          </p:nvPr>
        </p:nvSpPr>
        <p:spPr>
          <a:noFill/>
        </p:spPr>
        <p:txBody>
          <a:bodyPr/>
          <a:lstStyle/>
          <a:p>
            <a:fld id="{985FD483-3650-4448-BB2E-67A90540A8FD}" type="slidenum">
              <a:rPr lang="en-US" smtClean="0"/>
              <a:pPr/>
              <a:t>5</a:t>
            </a:fld>
            <a:endParaRPr lang="en-US" smtClean="0"/>
          </a:p>
        </p:txBody>
      </p:sp>
      <p:sp>
        <p:nvSpPr>
          <p:cNvPr id="52230" name="Rectangle 2"/>
          <p:cNvSpPr>
            <a:spLocks noGrp="1" noChangeArrowheads="1"/>
          </p:cNvSpPr>
          <p:nvPr>
            <p:ph type="title"/>
          </p:nvPr>
        </p:nvSpPr>
        <p:spPr/>
        <p:txBody>
          <a:bodyPr/>
          <a:lstStyle/>
          <a:p>
            <a:r>
              <a:rPr lang="en-US" dirty="0" smtClean="0"/>
              <a:t>ROE: Property/Casualty Insurance by Major Event, 1987–2015E</a:t>
            </a:r>
          </a:p>
        </p:txBody>
      </p:sp>
      <p:sp>
        <p:nvSpPr>
          <p:cNvPr id="52231" name="Rectangle 3"/>
          <p:cNvSpPr>
            <a:spLocks noChangeArrowheads="1"/>
          </p:cNvSpPr>
          <p:nvPr/>
        </p:nvSpPr>
        <p:spPr bwMode="auto">
          <a:xfrm>
            <a:off x="0" y="6414802"/>
            <a:ext cx="7569200" cy="443198"/>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smtClean="0"/>
              <a:t>* 	Excludes </a:t>
            </a:r>
            <a:r>
              <a:rPr lang="en-US" sz="1100" dirty="0"/>
              <a:t>Mortgage &amp; Financial Guarantee in 2008 </a:t>
            </a:r>
            <a:r>
              <a:rPr lang="en-US" sz="1100" dirty="0" smtClean="0"/>
              <a:t>– 2014. </a:t>
            </a:r>
          </a:p>
          <a:p>
            <a:pPr marL="133350" indent="-133350" eaLnBrk="0" hangingPunct="0">
              <a:lnSpc>
                <a:spcPct val="90000"/>
              </a:lnSpc>
              <a:buClr>
                <a:schemeClr val="accent2"/>
              </a:buClr>
              <a:buFont typeface="Wingdings" pitchFamily="2" charset="2"/>
              <a:buNone/>
              <a:tabLst>
                <a:tab pos="112713" algn="r"/>
              </a:tabLst>
            </a:pPr>
            <a:r>
              <a:rPr lang="en-US" sz="1100" dirty="0"/>
              <a:t>	Sources: ISO, </a:t>
            </a:r>
            <a:r>
              <a:rPr lang="en-US" sz="1100" i="1" dirty="0" smtClean="0"/>
              <a:t>Fortune</a:t>
            </a:r>
            <a:r>
              <a:rPr lang="en-US" sz="1100" dirty="0" smtClean="0"/>
              <a:t>; Insurance Information Institute.</a:t>
            </a:r>
            <a:endParaRPr lang="en-US" sz="1100" dirty="0"/>
          </a:p>
        </p:txBody>
      </p:sp>
      <p:graphicFrame>
        <p:nvGraphicFramePr>
          <p:cNvPr id="2026500" name="Object 2"/>
          <p:cNvGraphicFramePr>
            <a:graphicFrameLocks/>
          </p:cNvGraphicFramePr>
          <p:nvPr>
            <p:extLst>
              <p:ext uri="{D42A27DB-BD31-4B8C-83A1-F6EECF244321}">
                <p14:modId xmlns:p14="http://schemas.microsoft.com/office/powerpoint/2010/main" val="2883571768"/>
              </p:ext>
            </p:extLst>
          </p:nvPr>
        </p:nvGraphicFramePr>
        <p:xfrm>
          <a:off x="287337" y="1475843"/>
          <a:ext cx="8569325" cy="4579937"/>
        </p:xfrm>
        <a:graphic>
          <a:graphicData uri="http://schemas.openxmlformats.org/presentationml/2006/ole">
            <mc:AlternateContent xmlns:mc="http://schemas.openxmlformats.org/markup-compatibility/2006">
              <mc:Choice xmlns:v="urn:schemas-microsoft-com:vml" Requires="v">
                <p:oleObj spid="_x0000_s28365990" name="Chart" r:id="rId4" imgW="8600977" imgH="4600679" progId="MSGraph.Chart.8">
                  <p:embed followColorScheme="full"/>
                </p:oleObj>
              </mc:Choice>
              <mc:Fallback>
                <p:oleObj name="Chart" r:id="rId4" imgW="8600977" imgH="4600679" progId="MSGraph.Chart.8">
                  <p:embed followColorScheme="full"/>
                  <p:pic>
                    <p:nvPicPr>
                      <p:cNvPr id="0" name=""/>
                      <p:cNvPicPr>
                        <a:picLocks noChangeArrowheads="1"/>
                      </p:cNvPicPr>
                      <p:nvPr/>
                    </p:nvPicPr>
                    <p:blipFill>
                      <a:blip r:embed="rId5"/>
                      <a:srcRect/>
                      <a:stretch>
                        <a:fillRect/>
                      </a:stretch>
                    </p:blipFill>
                    <p:spPr bwMode="gray">
                      <a:xfrm>
                        <a:off x="287337" y="1475843"/>
                        <a:ext cx="8569325" cy="4579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232" name="Rectangle 5"/>
          <p:cNvSpPr>
            <a:spLocks noChangeArrowheads="1"/>
          </p:cNvSpPr>
          <p:nvPr/>
        </p:nvSpPr>
        <p:spPr bwMode="blackWhite">
          <a:xfrm>
            <a:off x="1666875" y="1377950"/>
            <a:ext cx="3900488" cy="7286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P/C Profitability Is Both by </a:t>
            </a:r>
            <a:br>
              <a:rPr lang="en-US" b="1" dirty="0">
                <a:solidFill>
                  <a:srgbClr val="FFFFFF"/>
                </a:solidFill>
              </a:rPr>
            </a:br>
            <a:r>
              <a:rPr lang="en-US" b="1" dirty="0">
                <a:solidFill>
                  <a:srgbClr val="FFFFFF"/>
                </a:solidFill>
              </a:rPr>
              <a:t> Cyclicality and Ordinary </a:t>
            </a:r>
            <a:r>
              <a:rPr lang="en-US" b="1" dirty="0" smtClean="0">
                <a:solidFill>
                  <a:srgbClr val="FFFFFF"/>
                </a:solidFill>
              </a:rPr>
              <a:t>Volatility</a:t>
            </a:r>
            <a:endParaRPr lang="pt-BR" b="1" dirty="0">
              <a:solidFill>
                <a:srgbClr val="FFFFFF"/>
              </a:solidFill>
            </a:endParaRPr>
          </a:p>
        </p:txBody>
      </p:sp>
      <p:sp>
        <p:nvSpPr>
          <p:cNvPr id="2026503" name="Oval 7"/>
          <p:cNvSpPr>
            <a:spLocks noChangeArrowheads="1"/>
          </p:cNvSpPr>
          <p:nvPr/>
        </p:nvSpPr>
        <p:spPr bwMode="auto">
          <a:xfrm>
            <a:off x="1660298" y="3138300"/>
            <a:ext cx="307975" cy="533400"/>
          </a:xfrm>
          <a:prstGeom prst="ellipse">
            <a:avLst/>
          </a:prstGeom>
          <a:noFill/>
          <a:ln w="38100">
            <a:solidFill>
              <a:srgbClr val="FF6801"/>
            </a:solidFill>
            <a:round/>
            <a:headEnd/>
            <a:tailEnd/>
          </a:ln>
        </p:spPr>
        <p:txBody>
          <a:bodyPr wrap="none" anchor="ctr"/>
          <a:lstStyle/>
          <a:p>
            <a:endParaRPr lang="en-US"/>
          </a:p>
        </p:txBody>
      </p:sp>
      <p:sp>
        <p:nvSpPr>
          <p:cNvPr id="2026504" name="AutoShape 8"/>
          <p:cNvSpPr>
            <a:spLocks noChangeArrowheads="1"/>
          </p:cNvSpPr>
          <p:nvPr/>
        </p:nvSpPr>
        <p:spPr bwMode="blackWhite">
          <a:xfrm>
            <a:off x="1064823" y="3871451"/>
            <a:ext cx="754062" cy="292100"/>
          </a:xfrm>
          <a:prstGeom prst="wedgeRectCallout">
            <a:avLst>
              <a:gd name="adj1" fmla="val 46112"/>
              <a:gd name="adj2" fmla="val -12334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Hugo</a:t>
            </a:r>
          </a:p>
        </p:txBody>
      </p:sp>
      <p:sp>
        <p:nvSpPr>
          <p:cNvPr id="2026506" name="Oval 10"/>
          <p:cNvSpPr>
            <a:spLocks noChangeArrowheads="1"/>
          </p:cNvSpPr>
          <p:nvPr/>
        </p:nvSpPr>
        <p:spPr bwMode="auto">
          <a:xfrm>
            <a:off x="2224636" y="3763786"/>
            <a:ext cx="307975" cy="533400"/>
          </a:xfrm>
          <a:prstGeom prst="ellipse">
            <a:avLst/>
          </a:prstGeom>
          <a:noFill/>
          <a:ln w="38100">
            <a:solidFill>
              <a:srgbClr val="FF6801"/>
            </a:solidFill>
            <a:round/>
            <a:headEnd/>
            <a:tailEnd/>
          </a:ln>
        </p:spPr>
        <p:txBody>
          <a:bodyPr wrap="none" anchor="ctr"/>
          <a:lstStyle/>
          <a:p>
            <a:endParaRPr lang="en-US"/>
          </a:p>
        </p:txBody>
      </p:sp>
      <p:sp>
        <p:nvSpPr>
          <p:cNvPr id="2026507" name="AutoShape 11"/>
          <p:cNvSpPr>
            <a:spLocks noChangeArrowheads="1"/>
          </p:cNvSpPr>
          <p:nvPr/>
        </p:nvSpPr>
        <p:spPr bwMode="blackWhite">
          <a:xfrm>
            <a:off x="1169333" y="4463503"/>
            <a:ext cx="1085850" cy="292100"/>
          </a:xfrm>
          <a:prstGeom prst="wedgeRectCallout">
            <a:avLst>
              <a:gd name="adj1" fmla="val 46408"/>
              <a:gd name="adj2" fmla="val -12805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Andrew</a:t>
            </a:r>
          </a:p>
        </p:txBody>
      </p:sp>
      <p:sp>
        <p:nvSpPr>
          <p:cNvPr id="2026509" name="Oval 13"/>
          <p:cNvSpPr>
            <a:spLocks noChangeArrowheads="1"/>
          </p:cNvSpPr>
          <p:nvPr/>
        </p:nvSpPr>
        <p:spPr bwMode="auto">
          <a:xfrm>
            <a:off x="2759141" y="3635529"/>
            <a:ext cx="307975" cy="533400"/>
          </a:xfrm>
          <a:prstGeom prst="ellipse">
            <a:avLst/>
          </a:prstGeom>
          <a:noFill/>
          <a:ln w="38100">
            <a:solidFill>
              <a:srgbClr val="FF6801"/>
            </a:solidFill>
            <a:round/>
            <a:headEnd/>
            <a:tailEnd/>
          </a:ln>
        </p:spPr>
        <p:txBody>
          <a:bodyPr wrap="none" anchor="ctr"/>
          <a:lstStyle/>
          <a:p>
            <a:endParaRPr lang="en-US"/>
          </a:p>
        </p:txBody>
      </p:sp>
      <p:sp>
        <p:nvSpPr>
          <p:cNvPr id="2026510" name="AutoShape 14"/>
          <p:cNvSpPr>
            <a:spLocks noChangeArrowheads="1"/>
          </p:cNvSpPr>
          <p:nvPr/>
        </p:nvSpPr>
        <p:spPr bwMode="blackWhite">
          <a:xfrm>
            <a:off x="2295070" y="4781363"/>
            <a:ext cx="1162050" cy="292100"/>
          </a:xfrm>
          <a:prstGeom prst="wedgeRectCallout">
            <a:avLst>
              <a:gd name="adj1" fmla="val 12904"/>
              <a:gd name="adj2" fmla="val -24609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Northridge</a:t>
            </a:r>
          </a:p>
        </p:txBody>
      </p:sp>
      <p:sp>
        <p:nvSpPr>
          <p:cNvPr id="2026512" name="Oval 16"/>
          <p:cNvSpPr>
            <a:spLocks noChangeArrowheads="1"/>
          </p:cNvSpPr>
          <p:nvPr/>
        </p:nvSpPr>
        <p:spPr bwMode="auto">
          <a:xfrm>
            <a:off x="3597669" y="2745954"/>
            <a:ext cx="307975" cy="533400"/>
          </a:xfrm>
          <a:prstGeom prst="ellipse">
            <a:avLst/>
          </a:prstGeom>
          <a:noFill/>
          <a:ln w="38100">
            <a:solidFill>
              <a:srgbClr val="FF6801"/>
            </a:solidFill>
            <a:round/>
            <a:headEnd/>
            <a:tailEnd/>
          </a:ln>
        </p:spPr>
        <p:txBody>
          <a:bodyPr wrap="none" anchor="ctr"/>
          <a:lstStyle/>
          <a:p>
            <a:endParaRPr lang="en-US"/>
          </a:p>
        </p:txBody>
      </p:sp>
      <p:sp>
        <p:nvSpPr>
          <p:cNvPr id="2026513" name="AutoShape 17"/>
          <p:cNvSpPr>
            <a:spLocks noChangeArrowheads="1"/>
          </p:cNvSpPr>
          <p:nvPr/>
        </p:nvSpPr>
        <p:spPr bwMode="blackWhite">
          <a:xfrm>
            <a:off x="3329153" y="4017501"/>
            <a:ext cx="1265424" cy="711200"/>
          </a:xfrm>
          <a:prstGeom prst="wedgeRectCallout">
            <a:avLst>
              <a:gd name="adj1" fmla="val -15588"/>
              <a:gd name="adj2" fmla="val -14741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Lowest CAT Losses in </a:t>
            </a:r>
            <a:br>
              <a:rPr lang="en-US" sz="1400" b="1" dirty="0">
                <a:solidFill>
                  <a:schemeClr val="bg1"/>
                </a:solidFill>
              </a:rPr>
            </a:br>
            <a:r>
              <a:rPr lang="en-US" sz="1400" b="1" dirty="0">
                <a:solidFill>
                  <a:schemeClr val="bg1"/>
                </a:solidFill>
              </a:rPr>
              <a:t>15 Years</a:t>
            </a:r>
          </a:p>
        </p:txBody>
      </p:sp>
      <p:sp>
        <p:nvSpPr>
          <p:cNvPr id="2026515" name="Oval 19"/>
          <p:cNvSpPr>
            <a:spLocks noChangeArrowheads="1"/>
          </p:cNvSpPr>
          <p:nvPr/>
        </p:nvSpPr>
        <p:spPr bwMode="auto">
          <a:xfrm>
            <a:off x="4677086" y="4652869"/>
            <a:ext cx="307975" cy="533400"/>
          </a:xfrm>
          <a:prstGeom prst="ellipse">
            <a:avLst/>
          </a:prstGeom>
          <a:noFill/>
          <a:ln w="38100">
            <a:solidFill>
              <a:srgbClr val="FF6801"/>
            </a:solidFill>
            <a:round/>
            <a:headEnd/>
            <a:tailEnd/>
          </a:ln>
        </p:spPr>
        <p:txBody>
          <a:bodyPr wrap="none" anchor="ctr"/>
          <a:lstStyle/>
          <a:p>
            <a:endParaRPr lang="en-US"/>
          </a:p>
        </p:txBody>
      </p:sp>
      <p:sp>
        <p:nvSpPr>
          <p:cNvPr id="2026516" name="AutoShape 20"/>
          <p:cNvSpPr>
            <a:spLocks noChangeArrowheads="1"/>
          </p:cNvSpPr>
          <p:nvPr/>
        </p:nvSpPr>
        <p:spPr bwMode="blackWhite">
          <a:xfrm>
            <a:off x="4284516" y="3447957"/>
            <a:ext cx="958850" cy="292100"/>
          </a:xfrm>
          <a:prstGeom prst="wedgeRectCallout">
            <a:avLst>
              <a:gd name="adj1" fmla="val 8604"/>
              <a:gd name="adj2" fmla="val 33937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Sept. 11</a:t>
            </a:r>
          </a:p>
        </p:txBody>
      </p:sp>
      <p:sp>
        <p:nvSpPr>
          <p:cNvPr id="2026518" name="Oval 22"/>
          <p:cNvSpPr>
            <a:spLocks noChangeArrowheads="1"/>
          </p:cNvSpPr>
          <p:nvPr/>
        </p:nvSpPr>
        <p:spPr bwMode="auto">
          <a:xfrm>
            <a:off x="5800589" y="3037728"/>
            <a:ext cx="307975" cy="533400"/>
          </a:xfrm>
          <a:prstGeom prst="ellipse">
            <a:avLst/>
          </a:prstGeom>
          <a:noFill/>
          <a:ln w="38100">
            <a:solidFill>
              <a:srgbClr val="FF6801"/>
            </a:solidFill>
            <a:round/>
            <a:headEnd/>
            <a:tailEnd/>
          </a:ln>
        </p:spPr>
        <p:txBody>
          <a:bodyPr wrap="none" anchor="ctr"/>
          <a:lstStyle/>
          <a:p>
            <a:endParaRPr lang="en-US"/>
          </a:p>
        </p:txBody>
      </p:sp>
      <p:sp>
        <p:nvSpPr>
          <p:cNvPr id="2026519" name="AutoShape 23"/>
          <p:cNvSpPr>
            <a:spLocks noChangeArrowheads="1"/>
          </p:cNvSpPr>
          <p:nvPr/>
        </p:nvSpPr>
        <p:spPr bwMode="blackWhite">
          <a:xfrm>
            <a:off x="5729556" y="1792031"/>
            <a:ext cx="1174750" cy="508000"/>
          </a:xfrm>
          <a:prstGeom prst="wedgeRectCallout">
            <a:avLst>
              <a:gd name="adj1" fmla="val -33054"/>
              <a:gd name="adj2" fmla="val 1881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Katrina, Rita, Wilma</a:t>
            </a:r>
          </a:p>
        </p:txBody>
      </p:sp>
      <p:sp>
        <p:nvSpPr>
          <p:cNvPr id="2026521" name="Oval 25"/>
          <p:cNvSpPr>
            <a:spLocks noChangeArrowheads="1"/>
          </p:cNvSpPr>
          <p:nvPr/>
        </p:nvSpPr>
        <p:spPr bwMode="auto">
          <a:xfrm>
            <a:off x="5485821" y="3059420"/>
            <a:ext cx="307975" cy="533400"/>
          </a:xfrm>
          <a:prstGeom prst="ellipse">
            <a:avLst/>
          </a:prstGeom>
          <a:noFill/>
          <a:ln w="38100">
            <a:solidFill>
              <a:srgbClr val="FF6801"/>
            </a:solidFill>
            <a:round/>
            <a:headEnd/>
            <a:tailEnd/>
          </a:ln>
        </p:spPr>
        <p:txBody>
          <a:bodyPr wrap="none" anchor="ctr"/>
          <a:lstStyle/>
          <a:p>
            <a:endParaRPr lang="en-US"/>
          </a:p>
        </p:txBody>
      </p:sp>
      <p:sp>
        <p:nvSpPr>
          <p:cNvPr id="2026522" name="AutoShape 26"/>
          <p:cNvSpPr>
            <a:spLocks noChangeArrowheads="1"/>
          </p:cNvSpPr>
          <p:nvPr/>
        </p:nvSpPr>
        <p:spPr bwMode="blackWhite">
          <a:xfrm>
            <a:off x="5252093" y="4184467"/>
            <a:ext cx="1314450" cy="292100"/>
          </a:xfrm>
          <a:prstGeom prst="wedgeRectCallout">
            <a:avLst>
              <a:gd name="adj1" fmla="val -23583"/>
              <a:gd name="adj2" fmla="val -23153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4 Hurricanes</a:t>
            </a:r>
          </a:p>
        </p:txBody>
      </p:sp>
      <p:sp>
        <p:nvSpPr>
          <p:cNvPr id="2026524" name="Oval 28"/>
          <p:cNvSpPr>
            <a:spLocks noChangeArrowheads="1"/>
          </p:cNvSpPr>
          <p:nvPr/>
        </p:nvSpPr>
        <p:spPr bwMode="auto">
          <a:xfrm>
            <a:off x="6606707" y="3815944"/>
            <a:ext cx="307975" cy="533400"/>
          </a:xfrm>
          <a:prstGeom prst="ellipse">
            <a:avLst/>
          </a:prstGeom>
          <a:noFill/>
          <a:ln w="38100">
            <a:solidFill>
              <a:srgbClr val="FF6801"/>
            </a:solidFill>
            <a:round/>
            <a:headEnd/>
            <a:tailEnd/>
          </a:ln>
        </p:spPr>
        <p:txBody>
          <a:bodyPr wrap="none" anchor="ctr"/>
          <a:lstStyle/>
          <a:p>
            <a:endParaRPr lang="en-US"/>
          </a:p>
        </p:txBody>
      </p:sp>
      <p:sp>
        <p:nvSpPr>
          <p:cNvPr id="2026525" name="AutoShape 29"/>
          <p:cNvSpPr>
            <a:spLocks noChangeArrowheads="1"/>
          </p:cNvSpPr>
          <p:nvPr/>
        </p:nvSpPr>
        <p:spPr bwMode="blackWhite">
          <a:xfrm>
            <a:off x="6205268" y="4805269"/>
            <a:ext cx="1152525" cy="546100"/>
          </a:xfrm>
          <a:prstGeom prst="wedgeRectCallout">
            <a:avLst>
              <a:gd name="adj1" fmla="val -7288"/>
              <a:gd name="adj2" fmla="val -129513"/>
            </a:avLst>
          </a:prstGeom>
          <a:gradFill rotWithShape="1">
            <a:gsLst>
              <a:gs pos="0">
                <a:schemeClr val="tx2"/>
              </a:gs>
              <a:gs pos="100000">
                <a:srgbClr val="9E8000"/>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t>Financial Crisis*</a:t>
            </a:r>
          </a:p>
        </p:txBody>
      </p:sp>
      <p:sp>
        <p:nvSpPr>
          <p:cNvPr id="52249" name="Rectangle 31"/>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26" name="AutoShape 26"/>
          <p:cNvSpPr>
            <a:spLocks noChangeArrowheads="1"/>
          </p:cNvSpPr>
          <p:nvPr/>
        </p:nvSpPr>
        <p:spPr bwMode="blackWhite">
          <a:xfrm>
            <a:off x="7357793" y="4632673"/>
            <a:ext cx="1098599" cy="678425"/>
          </a:xfrm>
          <a:prstGeom prst="wedgeRectCallout">
            <a:avLst>
              <a:gd name="adj1" fmla="val -26346"/>
              <a:gd name="adj2" fmla="val -9743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Record Tornado Losses</a:t>
            </a:r>
            <a:endParaRPr lang="en-US" sz="1400" b="1" dirty="0">
              <a:solidFill>
                <a:schemeClr val="bg1"/>
              </a:solidFill>
            </a:endParaRPr>
          </a:p>
        </p:txBody>
      </p:sp>
      <p:sp>
        <p:nvSpPr>
          <p:cNvPr id="27" name="Oval 28"/>
          <p:cNvSpPr>
            <a:spLocks noChangeArrowheads="1"/>
          </p:cNvSpPr>
          <p:nvPr/>
        </p:nvSpPr>
        <p:spPr bwMode="auto">
          <a:xfrm>
            <a:off x="7389778" y="3803522"/>
            <a:ext cx="307975" cy="533400"/>
          </a:xfrm>
          <a:prstGeom prst="ellipse">
            <a:avLst/>
          </a:prstGeom>
          <a:noFill/>
          <a:ln w="38100">
            <a:solidFill>
              <a:srgbClr val="FF6801"/>
            </a:solidFill>
            <a:round/>
            <a:headEnd/>
            <a:tailEnd/>
          </a:ln>
        </p:spPr>
        <p:txBody>
          <a:bodyPr wrap="none" anchor="ctr"/>
          <a:lstStyle/>
          <a:p>
            <a:endParaRPr lang="en-US"/>
          </a:p>
        </p:txBody>
      </p:sp>
      <p:sp>
        <p:nvSpPr>
          <p:cNvPr id="28" name="Oval 28"/>
          <p:cNvSpPr>
            <a:spLocks noChangeArrowheads="1"/>
          </p:cNvSpPr>
          <p:nvPr/>
        </p:nvSpPr>
        <p:spPr bwMode="auto">
          <a:xfrm>
            <a:off x="7695534" y="3516834"/>
            <a:ext cx="307975" cy="533400"/>
          </a:xfrm>
          <a:prstGeom prst="ellipse">
            <a:avLst/>
          </a:prstGeom>
          <a:noFill/>
          <a:ln w="38100">
            <a:solidFill>
              <a:srgbClr val="FF6801"/>
            </a:solidFill>
            <a:round/>
            <a:headEnd/>
            <a:tailEnd/>
          </a:ln>
        </p:spPr>
        <p:txBody>
          <a:bodyPr wrap="none" anchor="ctr"/>
          <a:lstStyle/>
          <a:p>
            <a:endParaRPr lang="en-US"/>
          </a:p>
        </p:txBody>
      </p:sp>
      <p:sp>
        <p:nvSpPr>
          <p:cNvPr id="29" name="AutoShape 26"/>
          <p:cNvSpPr>
            <a:spLocks noChangeArrowheads="1"/>
          </p:cNvSpPr>
          <p:nvPr/>
        </p:nvSpPr>
        <p:spPr bwMode="blackWhite">
          <a:xfrm>
            <a:off x="7955725" y="4244473"/>
            <a:ext cx="766915" cy="329380"/>
          </a:xfrm>
          <a:prstGeom prst="wedgeRectCallout">
            <a:avLst>
              <a:gd name="adj1" fmla="val -49371"/>
              <a:gd name="adj2" fmla="val -11101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Sandy</a:t>
            </a:r>
            <a:endParaRPr lang="en-US" sz="1400" b="1" dirty="0">
              <a:solidFill>
                <a:schemeClr val="bg1"/>
              </a:solidFill>
            </a:endParaRPr>
          </a:p>
        </p:txBody>
      </p:sp>
      <p:sp>
        <p:nvSpPr>
          <p:cNvPr id="30" name="Oval 28"/>
          <p:cNvSpPr>
            <a:spLocks noChangeArrowheads="1"/>
          </p:cNvSpPr>
          <p:nvPr/>
        </p:nvSpPr>
        <p:spPr bwMode="auto">
          <a:xfrm>
            <a:off x="7937252" y="2964875"/>
            <a:ext cx="307975" cy="533400"/>
          </a:xfrm>
          <a:prstGeom prst="ellipse">
            <a:avLst/>
          </a:prstGeom>
          <a:noFill/>
          <a:ln w="38100">
            <a:solidFill>
              <a:srgbClr val="FF6801"/>
            </a:solidFill>
            <a:round/>
            <a:headEnd/>
            <a:tailEnd/>
          </a:ln>
        </p:spPr>
        <p:txBody>
          <a:bodyPr wrap="none" anchor="ctr"/>
          <a:lstStyle/>
          <a:p>
            <a:endParaRPr lang="en-US"/>
          </a:p>
        </p:txBody>
      </p:sp>
      <p:sp>
        <p:nvSpPr>
          <p:cNvPr id="31" name="AutoShape 26"/>
          <p:cNvSpPr>
            <a:spLocks noChangeArrowheads="1"/>
          </p:cNvSpPr>
          <p:nvPr/>
        </p:nvSpPr>
        <p:spPr bwMode="blackWhite">
          <a:xfrm>
            <a:off x="7284258" y="2337910"/>
            <a:ext cx="766915" cy="402509"/>
          </a:xfrm>
          <a:prstGeom prst="wedgeRectCallout">
            <a:avLst>
              <a:gd name="adj1" fmla="val 43223"/>
              <a:gd name="adj2" fmla="val 1110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Low CATs</a:t>
            </a:r>
            <a:endParaRPr lang="en-US" sz="1400" b="1" dirty="0">
              <a:solidFill>
                <a:schemeClr val="bg1"/>
              </a:solidFill>
            </a:endParaRPr>
          </a:p>
        </p:txBody>
      </p:sp>
      <p:sp>
        <p:nvSpPr>
          <p:cNvPr id="32" name="AutoShape 26"/>
          <p:cNvSpPr>
            <a:spLocks noChangeArrowheads="1"/>
          </p:cNvSpPr>
          <p:nvPr/>
        </p:nvSpPr>
        <p:spPr bwMode="blackWhite">
          <a:xfrm>
            <a:off x="8051173" y="1549099"/>
            <a:ext cx="985145" cy="638166"/>
          </a:xfrm>
          <a:prstGeom prst="wedgeRectCallout">
            <a:avLst>
              <a:gd name="adj1" fmla="val -8621"/>
              <a:gd name="adj2" fmla="val 2236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Modestly higher CATs</a:t>
            </a:r>
            <a:endParaRPr lang="en-US" sz="1400" b="1" dirty="0">
              <a:solidFill>
                <a:schemeClr val="bg1"/>
              </a:solidFill>
            </a:endParaRPr>
          </a:p>
        </p:txBody>
      </p:sp>
      <p:sp>
        <p:nvSpPr>
          <p:cNvPr id="33" name="Oval 28"/>
          <p:cNvSpPr>
            <a:spLocks noChangeArrowheads="1"/>
          </p:cNvSpPr>
          <p:nvPr/>
        </p:nvSpPr>
        <p:spPr bwMode="auto">
          <a:xfrm>
            <a:off x="8234632" y="3249304"/>
            <a:ext cx="307975" cy="533400"/>
          </a:xfrm>
          <a:prstGeom prst="ellipse">
            <a:avLst/>
          </a:prstGeom>
          <a:noFill/>
          <a:ln w="38100">
            <a:solidFill>
              <a:srgbClr val="FF6801"/>
            </a:solidFill>
            <a:round/>
            <a:headEnd/>
            <a:tailEnd/>
          </a:ln>
        </p:spPr>
        <p:txBody>
          <a:bodyPr wrap="none" anchor="ctr"/>
          <a:lstStyle/>
          <a:p>
            <a:endParaRPr lang="en-US"/>
          </a:p>
        </p:txBody>
      </p:sp>
    </p:spTree>
    <p:extLst>
      <p:ext uri="{BB962C8B-B14F-4D97-AF65-F5344CB8AC3E}">
        <p14:creationId xmlns:p14="http://schemas.microsoft.com/office/powerpoint/2010/main" val="159278802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p:stCondLst>
                              <p:cond delay="1700"/>
                            </p:stCondLst>
                            <p:childTnLst>
                              <p:par>
                                <p:cTn id="9" presetID="10" presetClass="entr" presetSubtype="0" fill="hold" grpId="0" nodeType="afterEffect">
                                  <p:stCondLst>
                                    <p:cond delay="700"/>
                                  </p:stCondLst>
                                  <p:childTnLst>
                                    <p:set>
                                      <p:cBhvr>
                                        <p:cTn id="10" dur="1" fill="hold">
                                          <p:stCondLst>
                                            <p:cond delay="0"/>
                                          </p:stCondLst>
                                        </p:cTn>
                                        <p:tgtEl>
                                          <p:spTgt spid="2026503"/>
                                        </p:tgtEl>
                                        <p:attrNameLst>
                                          <p:attrName>style.visibility</p:attrName>
                                        </p:attrNameLst>
                                      </p:cBhvr>
                                      <p:to>
                                        <p:strVal val="visible"/>
                                      </p:to>
                                    </p:set>
                                    <p:animEffect transition="in" filter="fade">
                                      <p:cBhvr>
                                        <p:cTn id="11" dur="1000"/>
                                        <p:tgtEl>
                                          <p:spTgt spid="2026503"/>
                                        </p:tgtEl>
                                      </p:cBhvr>
                                    </p:animEffect>
                                  </p:childTnLst>
                                </p:cTn>
                              </p:par>
                            </p:childTnLst>
                          </p:cTn>
                        </p:par>
                        <p:par>
                          <p:cTn id="12" fill="hold">
                            <p:stCondLst>
                              <p:cond delay="3400"/>
                            </p:stCondLst>
                            <p:childTnLst>
                              <p:par>
                                <p:cTn id="13" presetID="22" presetClass="entr" presetSubtype="1" fill="hold" grpId="0" nodeType="afterEffect">
                                  <p:stCondLst>
                                    <p:cond delay="0"/>
                                  </p:stCondLst>
                                  <p:childTnLst>
                                    <p:set>
                                      <p:cBhvr>
                                        <p:cTn id="14" dur="1" fill="hold">
                                          <p:stCondLst>
                                            <p:cond delay="0"/>
                                          </p:stCondLst>
                                        </p:cTn>
                                        <p:tgtEl>
                                          <p:spTgt spid="2026504"/>
                                        </p:tgtEl>
                                        <p:attrNameLst>
                                          <p:attrName>style.visibility</p:attrName>
                                        </p:attrNameLst>
                                      </p:cBhvr>
                                      <p:to>
                                        <p:strVal val="visible"/>
                                      </p:to>
                                    </p:set>
                                    <p:animEffect transition="in" filter="wipe(up)">
                                      <p:cBhvr>
                                        <p:cTn id="15" dur="500"/>
                                        <p:tgtEl>
                                          <p:spTgt spid="2026504"/>
                                        </p:tgtEl>
                                      </p:cBhvr>
                                    </p:animEffect>
                                  </p:childTnLst>
                                </p:cTn>
                              </p:par>
                            </p:childTnLst>
                          </p:cTn>
                        </p:par>
                        <p:par>
                          <p:cTn id="16" fill="hold">
                            <p:stCondLst>
                              <p:cond delay="3900"/>
                            </p:stCondLst>
                            <p:childTnLst>
                              <p:par>
                                <p:cTn id="17" presetID="10" presetClass="entr" presetSubtype="0" fill="hold" grpId="0" nodeType="afterEffect">
                                  <p:stCondLst>
                                    <p:cond delay="700"/>
                                  </p:stCondLst>
                                  <p:childTnLst>
                                    <p:set>
                                      <p:cBhvr>
                                        <p:cTn id="18" dur="1" fill="hold">
                                          <p:stCondLst>
                                            <p:cond delay="0"/>
                                          </p:stCondLst>
                                        </p:cTn>
                                        <p:tgtEl>
                                          <p:spTgt spid="2026506"/>
                                        </p:tgtEl>
                                        <p:attrNameLst>
                                          <p:attrName>style.visibility</p:attrName>
                                        </p:attrNameLst>
                                      </p:cBhvr>
                                      <p:to>
                                        <p:strVal val="visible"/>
                                      </p:to>
                                    </p:set>
                                    <p:animEffect transition="in" filter="fade">
                                      <p:cBhvr>
                                        <p:cTn id="19" dur="1000"/>
                                        <p:tgtEl>
                                          <p:spTgt spid="2026506"/>
                                        </p:tgtEl>
                                      </p:cBhvr>
                                    </p:animEffect>
                                  </p:childTnLst>
                                </p:cTn>
                              </p:par>
                            </p:childTnLst>
                          </p:cTn>
                        </p:par>
                        <p:par>
                          <p:cTn id="20" fill="hold">
                            <p:stCondLst>
                              <p:cond delay="5600"/>
                            </p:stCondLst>
                            <p:childTnLst>
                              <p:par>
                                <p:cTn id="21" presetID="22" presetClass="entr" presetSubtype="1" fill="hold" grpId="0" nodeType="afterEffect">
                                  <p:stCondLst>
                                    <p:cond delay="0"/>
                                  </p:stCondLst>
                                  <p:childTnLst>
                                    <p:set>
                                      <p:cBhvr>
                                        <p:cTn id="22" dur="1" fill="hold">
                                          <p:stCondLst>
                                            <p:cond delay="0"/>
                                          </p:stCondLst>
                                        </p:cTn>
                                        <p:tgtEl>
                                          <p:spTgt spid="2026507"/>
                                        </p:tgtEl>
                                        <p:attrNameLst>
                                          <p:attrName>style.visibility</p:attrName>
                                        </p:attrNameLst>
                                      </p:cBhvr>
                                      <p:to>
                                        <p:strVal val="visible"/>
                                      </p:to>
                                    </p:set>
                                    <p:animEffect transition="in" filter="wipe(up)">
                                      <p:cBhvr>
                                        <p:cTn id="23" dur="500"/>
                                        <p:tgtEl>
                                          <p:spTgt spid="2026507"/>
                                        </p:tgtEl>
                                      </p:cBhvr>
                                    </p:animEffect>
                                  </p:childTnLst>
                                </p:cTn>
                              </p:par>
                            </p:childTnLst>
                          </p:cTn>
                        </p:par>
                        <p:par>
                          <p:cTn id="24" fill="hold">
                            <p:stCondLst>
                              <p:cond delay="6100"/>
                            </p:stCondLst>
                            <p:childTnLst>
                              <p:par>
                                <p:cTn id="25" presetID="10" presetClass="entr" presetSubtype="0" fill="hold" grpId="0" nodeType="afterEffect">
                                  <p:stCondLst>
                                    <p:cond delay="700"/>
                                  </p:stCondLst>
                                  <p:childTnLst>
                                    <p:set>
                                      <p:cBhvr>
                                        <p:cTn id="26" dur="1" fill="hold">
                                          <p:stCondLst>
                                            <p:cond delay="0"/>
                                          </p:stCondLst>
                                        </p:cTn>
                                        <p:tgtEl>
                                          <p:spTgt spid="2026509"/>
                                        </p:tgtEl>
                                        <p:attrNameLst>
                                          <p:attrName>style.visibility</p:attrName>
                                        </p:attrNameLst>
                                      </p:cBhvr>
                                      <p:to>
                                        <p:strVal val="visible"/>
                                      </p:to>
                                    </p:set>
                                    <p:animEffect transition="in" filter="fade">
                                      <p:cBhvr>
                                        <p:cTn id="27" dur="1000"/>
                                        <p:tgtEl>
                                          <p:spTgt spid="2026509"/>
                                        </p:tgtEl>
                                      </p:cBhvr>
                                    </p:animEffect>
                                  </p:childTnLst>
                                </p:cTn>
                              </p:par>
                            </p:childTnLst>
                          </p:cTn>
                        </p:par>
                        <p:par>
                          <p:cTn id="28" fill="hold">
                            <p:stCondLst>
                              <p:cond delay="7800"/>
                            </p:stCondLst>
                            <p:childTnLst>
                              <p:par>
                                <p:cTn id="29" presetID="22" presetClass="entr" presetSubtype="1" fill="hold" grpId="0" nodeType="afterEffect">
                                  <p:stCondLst>
                                    <p:cond delay="0"/>
                                  </p:stCondLst>
                                  <p:childTnLst>
                                    <p:set>
                                      <p:cBhvr>
                                        <p:cTn id="30" dur="1" fill="hold">
                                          <p:stCondLst>
                                            <p:cond delay="0"/>
                                          </p:stCondLst>
                                        </p:cTn>
                                        <p:tgtEl>
                                          <p:spTgt spid="2026510"/>
                                        </p:tgtEl>
                                        <p:attrNameLst>
                                          <p:attrName>style.visibility</p:attrName>
                                        </p:attrNameLst>
                                      </p:cBhvr>
                                      <p:to>
                                        <p:strVal val="visible"/>
                                      </p:to>
                                    </p:set>
                                    <p:animEffect transition="in" filter="wipe(up)">
                                      <p:cBhvr>
                                        <p:cTn id="31" dur="500"/>
                                        <p:tgtEl>
                                          <p:spTgt spid="2026510"/>
                                        </p:tgtEl>
                                      </p:cBhvr>
                                    </p:animEffect>
                                  </p:childTnLst>
                                </p:cTn>
                              </p:par>
                            </p:childTnLst>
                          </p:cTn>
                        </p:par>
                        <p:par>
                          <p:cTn id="32" fill="hold">
                            <p:stCondLst>
                              <p:cond delay="8300"/>
                            </p:stCondLst>
                            <p:childTnLst>
                              <p:par>
                                <p:cTn id="33" presetID="10" presetClass="entr" presetSubtype="0" fill="hold" grpId="0" nodeType="afterEffect">
                                  <p:stCondLst>
                                    <p:cond delay="700"/>
                                  </p:stCondLst>
                                  <p:childTnLst>
                                    <p:set>
                                      <p:cBhvr>
                                        <p:cTn id="34" dur="1" fill="hold">
                                          <p:stCondLst>
                                            <p:cond delay="0"/>
                                          </p:stCondLst>
                                        </p:cTn>
                                        <p:tgtEl>
                                          <p:spTgt spid="2026512"/>
                                        </p:tgtEl>
                                        <p:attrNameLst>
                                          <p:attrName>style.visibility</p:attrName>
                                        </p:attrNameLst>
                                      </p:cBhvr>
                                      <p:to>
                                        <p:strVal val="visible"/>
                                      </p:to>
                                    </p:set>
                                    <p:animEffect transition="in" filter="fade">
                                      <p:cBhvr>
                                        <p:cTn id="35" dur="1000"/>
                                        <p:tgtEl>
                                          <p:spTgt spid="2026512"/>
                                        </p:tgtEl>
                                      </p:cBhvr>
                                    </p:animEffect>
                                  </p:childTnLst>
                                </p:cTn>
                              </p:par>
                            </p:childTnLst>
                          </p:cTn>
                        </p:par>
                        <p:par>
                          <p:cTn id="36" fill="hold">
                            <p:stCondLst>
                              <p:cond delay="10000"/>
                            </p:stCondLst>
                            <p:childTnLst>
                              <p:par>
                                <p:cTn id="37" presetID="22" presetClass="entr" presetSubtype="1" fill="hold" grpId="0" nodeType="afterEffect">
                                  <p:stCondLst>
                                    <p:cond delay="0"/>
                                  </p:stCondLst>
                                  <p:childTnLst>
                                    <p:set>
                                      <p:cBhvr>
                                        <p:cTn id="38" dur="1" fill="hold">
                                          <p:stCondLst>
                                            <p:cond delay="0"/>
                                          </p:stCondLst>
                                        </p:cTn>
                                        <p:tgtEl>
                                          <p:spTgt spid="2026513"/>
                                        </p:tgtEl>
                                        <p:attrNameLst>
                                          <p:attrName>style.visibility</p:attrName>
                                        </p:attrNameLst>
                                      </p:cBhvr>
                                      <p:to>
                                        <p:strVal val="visible"/>
                                      </p:to>
                                    </p:set>
                                    <p:animEffect transition="in" filter="wipe(up)">
                                      <p:cBhvr>
                                        <p:cTn id="39" dur="500"/>
                                        <p:tgtEl>
                                          <p:spTgt spid="2026513"/>
                                        </p:tgtEl>
                                      </p:cBhvr>
                                    </p:animEffect>
                                  </p:childTnLst>
                                </p:cTn>
                              </p:par>
                            </p:childTnLst>
                          </p:cTn>
                        </p:par>
                        <p:par>
                          <p:cTn id="40" fill="hold">
                            <p:stCondLst>
                              <p:cond delay="10500"/>
                            </p:stCondLst>
                            <p:childTnLst>
                              <p:par>
                                <p:cTn id="41" presetID="10" presetClass="entr" presetSubtype="0" fill="hold" grpId="0" nodeType="afterEffect">
                                  <p:stCondLst>
                                    <p:cond delay="700"/>
                                  </p:stCondLst>
                                  <p:childTnLst>
                                    <p:set>
                                      <p:cBhvr>
                                        <p:cTn id="42" dur="1" fill="hold">
                                          <p:stCondLst>
                                            <p:cond delay="0"/>
                                          </p:stCondLst>
                                        </p:cTn>
                                        <p:tgtEl>
                                          <p:spTgt spid="2026515"/>
                                        </p:tgtEl>
                                        <p:attrNameLst>
                                          <p:attrName>style.visibility</p:attrName>
                                        </p:attrNameLst>
                                      </p:cBhvr>
                                      <p:to>
                                        <p:strVal val="visible"/>
                                      </p:to>
                                    </p:set>
                                    <p:animEffect transition="in" filter="fade">
                                      <p:cBhvr>
                                        <p:cTn id="43" dur="1000"/>
                                        <p:tgtEl>
                                          <p:spTgt spid="2026515"/>
                                        </p:tgtEl>
                                      </p:cBhvr>
                                    </p:animEffect>
                                  </p:childTnLst>
                                </p:cTn>
                              </p:par>
                            </p:childTnLst>
                          </p:cTn>
                        </p:par>
                        <p:par>
                          <p:cTn id="44" fill="hold">
                            <p:stCondLst>
                              <p:cond delay="12200"/>
                            </p:stCondLst>
                            <p:childTnLst>
                              <p:par>
                                <p:cTn id="45" presetID="22" presetClass="entr" presetSubtype="4" fill="hold" grpId="0" nodeType="afterEffect">
                                  <p:stCondLst>
                                    <p:cond delay="0"/>
                                  </p:stCondLst>
                                  <p:childTnLst>
                                    <p:set>
                                      <p:cBhvr>
                                        <p:cTn id="46" dur="1" fill="hold">
                                          <p:stCondLst>
                                            <p:cond delay="0"/>
                                          </p:stCondLst>
                                        </p:cTn>
                                        <p:tgtEl>
                                          <p:spTgt spid="2026516"/>
                                        </p:tgtEl>
                                        <p:attrNameLst>
                                          <p:attrName>style.visibility</p:attrName>
                                        </p:attrNameLst>
                                      </p:cBhvr>
                                      <p:to>
                                        <p:strVal val="visible"/>
                                      </p:to>
                                    </p:set>
                                    <p:animEffect transition="in" filter="wipe(down)">
                                      <p:cBhvr>
                                        <p:cTn id="47" dur="500"/>
                                        <p:tgtEl>
                                          <p:spTgt spid="2026516"/>
                                        </p:tgtEl>
                                      </p:cBhvr>
                                    </p:animEffect>
                                  </p:childTnLst>
                                </p:cTn>
                              </p:par>
                            </p:childTnLst>
                          </p:cTn>
                        </p:par>
                        <p:par>
                          <p:cTn id="48" fill="hold">
                            <p:stCondLst>
                              <p:cond delay="12700"/>
                            </p:stCondLst>
                            <p:childTnLst>
                              <p:par>
                                <p:cTn id="49" presetID="10" presetClass="entr" presetSubtype="0" fill="hold" grpId="0" nodeType="afterEffect">
                                  <p:stCondLst>
                                    <p:cond delay="700"/>
                                  </p:stCondLst>
                                  <p:childTnLst>
                                    <p:set>
                                      <p:cBhvr>
                                        <p:cTn id="50" dur="1" fill="hold">
                                          <p:stCondLst>
                                            <p:cond delay="0"/>
                                          </p:stCondLst>
                                        </p:cTn>
                                        <p:tgtEl>
                                          <p:spTgt spid="2026521"/>
                                        </p:tgtEl>
                                        <p:attrNameLst>
                                          <p:attrName>style.visibility</p:attrName>
                                        </p:attrNameLst>
                                      </p:cBhvr>
                                      <p:to>
                                        <p:strVal val="visible"/>
                                      </p:to>
                                    </p:set>
                                    <p:animEffect transition="in" filter="fade">
                                      <p:cBhvr>
                                        <p:cTn id="51" dur="1000"/>
                                        <p:tgtEl>
                                          <p:spTgt spid="2026521"/>
                                        </p:tgtEl>
                                      </p:cBhvr>
                                    </p:animEffect>
                                  </p:childTnLst>
                                </p:cTn>
                              </p:par>
                            </p:childTnLst>
                          </p:cTn>
                        </p:par>
                        <p:par>
                          <p:cTn id="52" fill="hold">
                            <p:stCondLst>
                              <p:cond delay="14400"/>
                            </p:stCondLst>
                            <p:childTnLst>
                              <p:par>
                                <p:cTn id="53" presetID="22" presetClass="entr" presetSubtype="1" fill="hold" grpId="0" nodeType="afterEffect">
                                  <p:stCondLst>
                                    <p:cond delay="0"/>
                                  </p:stCondLst>
                                  <p:childTnLst>
                                    <p:set>
                                      <p:cBhvr>
                                        <p:cTn id="54" dur="1" fill="hold">
                                          <p:stCondLst>
                                            <p:cond delay="0"/>
                                          </p:stCondLst>
                                        </p:cTn>
                                        <p:tgtEl>
                                          <p:spTgt spid="2026522"/>
                                        </p:tgtEl>
                                        <p:attrNameLst>
                                          <p:attrName>style.visibility</p:attrName>
                                        </p:attrNameLst>
                                      </p:cBhvr>
                                      <p:to>
                                        <p:strVal val="visible"/>
                                      </p:to>
                                    </p:set>
                                    <p:animEffect transition="in" filter="wipe(up)">
                                      <p:cBhvr>
                                        <p:cTn id="55" dur="500"/>
                                        <p:tgtEl>
                                          <p:spTgt spid="2026522"/>
                                        </p:tgtEl>
                                      </p:cBhvr>
                                    </p:animEffect>
                                  </p:childTnLst>
                                </p:cTn>
                              </p:par>
                            </p:childTnLst>
                          </p:cTn>
                        </p:par>
                        <p:par>
                          <p:cTn id="56" fill="hold">
                            <p:stCondLst>
                              <p:cond delay="14900"/>
                            </p:stCondLst>
                            <p:childTnLst>
                              <p:par>
                                <p:cTn id="57" presetID="10" presetClass="entr" presetSubtype="0" fill="hold" grpId="0" nodeType="afterEffect">
                                  <p:stCondLst>
                                    <p:cond delay="700"/>
                                  </p:stCondLst>
                                  <p:childTnLst>
                                    <p:set>
                                      <p:cBhvr>
                                        <p:cTn id="58" dur="1" fill="hold">
                                          <p:stCondLst>
                                            <p:cond delay="0"/>
                                          </p:stCondLst>
                                        </p:cTn>
                                        <p:tgtEl>
                                          <p:spTgt spid="2026518"/>
                                        </p:tgtEl>
                                        <p:attrNameLst>
                                          <p:attrName>style.visibility</p:attrName>
                                        </p:attrNameLst>
                                      </p:cBhvr>
                                      <p:to>
                                        <p:strVal val="visible"/>
                                      </p:to>
                                    </p:set>
                                    <p:animEffect transition="in" filter="fade">
                                      <p:cBhvr>
                                        <p:cTn id="59" dur="1000"/>
                                        <p:tgtEl>
                                          <p:spTgt spid="2026518"/>
                                        </p:tgtEl>
                                      </p:cBhvr>
                                    </p:animEffect>
                                  </p:childTnLst>
                                </p:cTn>
                              </p:par>
                            </p:childTnLst>
                          </p:cTn>
                        </p:par>
                        <p:par>
                          <p:cTn id="60" fill="hold">
                            <p:stCondLst>
                              <p:cond delay="16600"/>
                            </p:stCondLst>
                            <p:childTnLst>
                              <p:par>
                                <p:cTn id="61" presetID="22" presetClass="entr" presetSubtype="4" fill="hold" grpId="0" nodeType="afterEffect">
                                  <p:stCondLst>
                                    <p:cond delay="0"/>
                                  </p:stCondLst>
                                  <p:childTnLst>
                                    <p:set>
                                      <p:cBhvr>
                                        <p:cTn id="62" dur="1" fill="hold">
                                          <p:stCondLst>
                                            <p:cond delay="0"/>
                                          </p:stCondLst>
                                        </p:cTn>
                                        <p:tgtEl>
                                          <p:spTgt spid="2026519"/>
                                        </p:tgtEl>
                                        <p:attrNameLst>
                                          <p:attrName>style.visibility</p:attrName>
                                        </p:attrNameLst>
                                      </p:cBhvr>
                                      <p:to>
                                        <p:strVal val="visible"/>
                                      </p:to>
                                    </p:set>
                                    <p:animEffect transition="in" filter="wipe(down)">
                                      <p:cBhvr>
                                        <p:cTn id="63" dur="500"/>
                                        <p:tgtEl>
                                          <p:spTgt spid="2026519"/>
                                        </p:tgtEl>
                                      </p:cBhvr>
                                    </p:animEffect>
                                  </p:childTnLst>
                                </p:cTn>
                              </p:par>
                            </p:childTnLst>
                          </p:cTn>
                        </p:par>
                        <p:par>
                          <p:cTn id="64" fill="hold">
                            <p:stCondLst>
                              <p:cond delay="17100"/>
                            </p:stCondLst>
                            <p:childTnLst>
                              <p:par>
                                <p:cTn id="65" presetID="10" presetClass="entr" presetSubtype="0" fill="hold" grpId="0" nodeType="afterEffect">
                                  <p:stCondLst>
                                    <p:cond delay="700"/>
                                  </p:stCondLst>
                                  <p:childTnLst>
                                    <p:set>
                                      <p:cBhvr>
                                        <p:cTn id="66" dur="1" fill="hold">
                                          <p:stCondLst>
                                            <p:cond delay="0"/>
                                          </p:stCondLst>
                                        </p:cTn>
                                        <p:tgtEl>
                                          <p:spTgt spid="2026524"/>
                                        </p:tgtEl>
                                        <p:attrNameLst>
                                          <p:attrName>style.visibility</p:attrName>
                                        </p:attrNameLst>
                                      </p:cBhvr>
                                      <p:to>
                                        <p:strVal val="visible"/>
                                      </p:to>
                                    </p:set>
                                    <p:animEffect transition="in" filter="fade">
                                      <p:cBhvr>
                                        <p:cTn id="67" dur="1000"/>
                                        <p:tgtEl>
                                          <p:spTgt spid="2026524"/>
                                        </p:tgtEl>
                                      </p:cBhvr>
                                    </p:animEffect>
                                  </p:childTnLst>
                                </p:cTn>
                              </p:par>
                            </p:childTnLst>
                          </p:cTn>
                        </p:par>
                        <p:par>
                          <p:cTn id="68" fill="hold">
                            <p:stCondLst>
                              <p:cond delay="18800"/>
                            </p:stCondLst>
                            <p:childTnLst>
                              <p:par>
                                <p:cTn id="69" presetID="22" presetClass="entr" presetSubtype="1" fill="hold" grpId="0" nodeType="afterEffect">
                                  <p:stCondLst>
                                    <p:cond delay="0"/>
                                  </p:stCondLst>
                                  <p:childTnLst>
                                    <p:set>
                                      <p:cBhvr>
                                        <p:cTn id="70" dur="1" fill="hold">
                                          <p:stCondLst>
                                            <p:cond delay="0"/>
                                          </p:stCondLst>
                                        </p:cTn>
                                        <p:tgtEl>
                                          <p:spTgt spid="2026525"/>
                                        </p:tgtEl>
                                        <p:attrNameLst>
                                          <p:attrName>style.visibility</p:attrName>
                                        </p:attrNameLst>
                                      </p:cBhvr>
                                      <p:to>
                                        <p:strVal val="visible"/>
                                      </p:to>
                                    </p:set>
                                    <p:animEffect transition="in" filter="wipe(up)">
                                      <p:cBhvr>
                                        <p:cTn id="71" dur="500"/>
                                        <p:tgtEl>
                                          <p:spTgt spid="2026525"/>
                                        </p:tgtEl>
                                      </p:cBhvr>
                                    </p:animEffect>
                                  </p:childTnLst>
                                </p:cTn>
                              </p:par>
                            </p:childTnLst>
                          </p:cTn>
                        </p:par>
                        <p:par>
                          <p:cTn id="72" fill="hold">
                            <p:stCondLst>
                              <p:cond delay="19300"/>
                            </p:stCondLst>
                            <p:childTnLst>
                              <p:par>
                                <p:cTn id="73" presetID="22" presetClass="entr" presetSubtype="1"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wipe(up)">
                                      <p:cBhvr>
                                        <p:cTn id="75" dur="500"/>
                                        <p:tgtEl>
                                          <p:spTgt spid="26"/>
                                        </p:tgtEl>
                                      </p:cBhvr>
                                    </p:animEffect>
                                  </p:childTnLst>
                                </p:cTn>
                              </p:par>
                            </p:childTnLst>
                          </p:cTn>
                        </p:par>
                        <p:par>
                          <p:cTn id="76" fill="hold">
                            <p:stCondLst>
                              <p:cond delay="19800"/>
                            </p:stCondLst>
                            <p:childTnLst>
                              <p:par>
                                <p:cTn id="77" presetID="10" presetClass="entr" presetSubtype="0" fill="hold" grpId="0" nodeType="afterEffect">
                                  <p:stCondLst>
                                    <p:cond delay="700"/>
                                  </p:stCondLst>
                                  <p:childTnLst>
                                    <p:set>
                                      <p:cBhvr>
                                        <p:cTn id="78" dur="1" fill="hold">
                                          <p:stCondLst>
                                            <p:cond delay="0"/>
                                          </p:stCondLst>
                                        </p:cTn>
                                        <p:tgtEl>
                                          <p:spTgt spid="27"/>
                                        </p:tgtEl>
                                        <p:attrNameLst>
                                          <p:attrName>style.visibility</p:attrName>
                                        </p:attrNameLst>
                                      </p:cBhvr>
                                      <p:to>
                                        <p:strVal val="visible"/>
                                      </p:to>
                                    </p:set>
                                    <p:animEffect transition="in" filter="fade">
                                      <p:cBhvr>
                                        <p:cTn id="79" dur="1000"/>
                                        <p:tgtEl>
                                          <p:spTgt spid="27"/>
                                        </p:tgtEl>
                                      </p:cBhvr>
                                    </p:animEffect>
                                  </p:childTnLst>
                                </p:cTn>
                              </p:par>
                            </p:childTnLst>
                          </p:cTn>
                        </p:par>
                        <p:par>
                          <p:cTn id="80" fill="hold">
                            <p:stCondLst>
                              <p:cond delay="21500"/>
                            </p:stCondLst>
                            <p:childTnLst>
                              <p:par>
                                <p:cTn id="81" presetID="10" presetClass="entr" presetSubtype="0" fill="hold" grpId="0" nodeType="afterEffect">
                                  <p:stCondLst>
                                    <p:cond delay="700"/>
                                  </p:stCondLst>
                                  <p:childTnLst>
                                    <p:set>
                                      <p:cBhvr>
                                        <p:cTn id="82" dur="1" fill="hold">
                                          <p:stCondLst>
                                            <p:cond delay="0"/>
                                          </p:stCondLst>
                                        </p:cTn>
                                        <p:tgtEl>
                                          <p:spTgt spid="28"/>
                                        </p:tgtEl>
                                        <p:attrNameLst>
                                          <p:attrName>style.visibility</p:attrName>
                                        </p:attrNameLst>
                                      </p:cBhvr>
                                      <p:to>
                                        <p:strVal val="visible"/>
                                      </p:to>
                                    </p:set>
                                    <p:animEffect transition="in" filter="fade">
                                      <p:cBhvr>
                                        <p:cTn id="83" dur="1000"/>
                                        <p:tgtEl>
                                          <p:spTgt spid="28"/>
                                        </p:tgtEl>
                                      </p:cBhvr>
                                    </p:animEffect>
                                  </p:childTnLst>
                                </p:cTn>
                              </p:par>
                            </p:childTnLst>
                          </p:cTn>
                        </p:par>
                        <p:par>
                          <p:cTn id="84" fill="hold">
                            <p:stCondLst>
                              <p:cond delay="232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par>
                          <p:cTn id="88" fill="hold">
                            <p:stCondLst>
                              <p:cond delay="23700"/>
                            </p:stCondLst>
                            <p:childTnLst>
                              <p:par>
                                <p:cTn id="89" presetID="10" presetClass="entr" presetSubtype="0" fill="hold" grpId="0" nodeType="afterEffect">
                                  <p:stCondLst>
                                    <p:cond delay="700"/>
                                  </p:stCondLst>
                                  <p:childTnLst>
                                    <p:set>
                                      <p:cBhvr>
                                        <p:cTn id="90" dur="1" fill="hold">
                                          <p:stCondLst>
                                            <p:cond delay="0"/>
                                          </p:stCondLst>
                                        </p:cTn>
                                        <p:tgtEl>
                                          <p:spTgt spid="30"/>
                                        </p:tgtEl>
                                        <p:attrNameLst>
                                          <p:attrName>style.visibility</p:attrName>
                                        </p:attrNameLst>
                                      </p:cBhvr>
                                      <p:to>
                                        <p:strVal val="visible"/>
                                      </p:to>
                                    </p:set>
                                    <p:animEffect transition="in" filter="fade">
                                      <p:cBhvr>
                                        <p:cTn id="91" dur="1000"/>
                                        <p:tgtEl>
                                          <p:spTgt spid="30"/>
                                        </p:tgtEl>
                                      </p:cBhvr>
                                    </p:animEffect>
                                  </p:childTnLst>
                                </p:cTn>
                              </p:par>
                            </p:childTnLst>
                          </p:cTn>
                        </p:par>
                        <p:par>
                          <p:cTn id="92" fill="hold">
                            <p:stCondLst>
                              <p:cond delay="25400"/>
                            </p:stCondLst>
                            <p:childTnLst>
                              <p:par>
                                <p:cTn id="93" presetID="22" presetClass="entr" presetSubtype="1"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up)">
                                      <p:cBhvr>
                                        <p:cTn id="95" dur="500"/>
                                        <p:tgtEl>
                                          <p:spTgt spid="31"/>
                                        </p:tgtEl>
                                      </p:cBhvr>
                                    </p:animEffect>
                                  </p:childTnLst>
                                </p:cTn>
                              </p:par>
                            </p:childTnLst>
                          </p:cTn>
                        </p:par>
                        <p:par>
                          <p:cTn id="96" fill="hold">
                            <p:stCondLst>
                              <p:cond delay="25900"/>
                            </p:stCondLst>
                            <p:childTnLst>
                              <p:par>
                                <p:cTn id="97" presetID="22" presetClass="entr" presetSubtype="1"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up)">
                                      <p:cBhvr>
                                        <p:cTn id="99" dur="500"/>
                                        <p:tgtEl>
                                          <p:spTgt spid="32"/>
                                        </p:tgtEl>
                                      </p:cBhvr>
                                    </p:animEffect>
                                  </p:childTnLst>
                                </p:cTn>
                              </p:par>
                            </p:childTnLst>
                          </p:cTn>
                        </p:par>
                        <p:par>
                          <p:cTn id="100" fill="hold">
                            <p:stCondLst>
                              <p:cond delay="26400"/>
                            </p:stCondLst>
                            <p:childTnLst>
                              <p:par>
                                <p:cTn id="101" presetID="10" presetClass="entr" presetSubtype="0" fill="hold" grpId="0" nodeType="afterEffect">
                                  <p:stCondLst>
                                    <p:cond delay="700"/>
                                  </p:stCondLst>
                                  <p:childTnLst>
                                    <p:set>
                                      <p:cBhvr>
                                        <p:cTn id="102" dur="1" fill="hold">
                                          <p:stCondLst>
                                            <p:cond delay="0"/>
                                          </p:stCondLst>
                                        </p:cTn>
                                        <p:tgtEl>
                                          <p:spTgt spid="33"/>
                                        </p:tgtEl>
                                        <p:attrNameLst>
                                          <p:attrName>style.visibility</p:attrName>
                                        </p:attrNameLst>
                                      </p:cBhvr>
                                      <p:to>
                                        <p:strVal val="visible"/>
                                      </p:to>
                                    </p:set>
                                    <p:animEffect transition="in" filter="fade">
                                      <p:cBhvr>
                                        <p:cTn id="103"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2026503" grpId="0" animBg="1"/>
      <p:bldP spid="2026504" grpId="0" animBg="1"/>
      <p:bldP spid="2026506" grpId="0" animBg="1"/>
      <p:bldP spid="2026507" grpId="0" animBg="1"/>
      <p:bldP spid="2026509" grpId="0" animBg="1"/>
      <p:bldP spid="2026510" grpId="0" animBg="1"/>
      <p:bldP spid="2026512" grpId="0" animBg="1"/>
      <p:bldP spid="2026513" grpId="0" animBg="1"/>
      <p:bldP spid="2026515" grpId="0" animBg="1"/>
      <p:bldP spid="2026516" grpId="0" animBg="1"/>
      <p:bldP spid="2026518" grpId="0" animBg="1"/>
      <p:bldP spid="2026519" grpId="0" animBg="1"/>
      <p:bldP spid="2026521" grpId="0" animBg="1"/>
      <p:bldP spid="2026522" grpId="0" animBg="1"/>
      <p:bldP spid="2026524" grpId="0" animBg="1"/>
      <p:bldP spid="2026525" grpId="0" animBg="1"/>
      <p:bldP spid="26" grpId="0" animBg="1"/>
      <p:bldP spid="27" grpId="0" animBg="1"/>
      <p:bldP spid="28" grpId="0" animBg="1"/>
      <p:bldP spid="29" grpId="0" animBg="1"/>
      <p:bldP spid="30" grpId="0" animBg="1"/>
      <p:bldP spid="31" grpId="0" animBg="1"/>
      <p:bldP spid="32" grpId="0" animBg="1"/>
      <p:bldP spid="33" grpId="0" animBg="1"/>
    </p:bld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51529" y="2231967"/>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CAPITAL/CAPACITY </a:t>
            </a:r>
          </a:p>
        </p:txBody>
      </p:sp>
      <p:sp>
        <p:nvSpPr>
          <p:cNvPr id="14336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336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FAF68DA-B98E-484D-9896-A23C0EED5EBE}" type="slidenum">
              <a:rPr lang="en-US" sz="900">
                <a:solidFill>
                  <a:schemeClr val="bg1"/>
                </a:solidFill>
              </a:rPr>
              <a:pPr algn="r" eaLnBrk="0" hangingPunct="0">
                <a:lnSpc>
                  <a:spcPct val="85000"/>
                </a:lnSpc>
                <a:spcBef>
                  <a:spcPct val="20000"/>
                </a:spcBef>
              </a:pPr>
              <a:t>50</a:t>
            </a:fld>
            <a:endParaRPr lang="en-US" sz="900">
              <a:solidFill>
                <a:schemeClr val="bg1"/>
              </a:solidFill>
            </a:endParaRPr>
          </a:p>
        </p:txBody>
      </p:sp>
      <p:pic>
        <p:nvPicPr>
          <p:cNvPr id="143365"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339213" y="4005661"/>
            <a:ext cx="8450825" cy="1200329"/>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Capital Accumulation Has   Multiple Impacts  </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50</a:t>
            </a:fld>
            <a:endParaRPr lang="en-US"/>
          </a:p>
        </p:txBody>
      </p:sp>
    </p:spTree>
    <p:extLst>
      <p:ext uri="{BB962C8B-B14F-4D97-AF65-F5344CB8AC3E}">
        <p14:creationId xmlns:p14="http://schemas.microsoft.com/office/powerpoint/2010/main" val="2839869473"/>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latin typeface="Arial" charset="0"/>
                <a:cs typeface="Arial" charset="0"/>
              </a:rPr>
              <a:t>12/01/09 - 9pm</a:t>
            </a:r>
          </a:p>
        </p:txBody>
      </p:sp>
      <p:sp>
        <p:nvSpPr>
          <p:cNvPr id="4710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latin typeface="Arial" charset="0"/>
                <a:cs typeface="Arial" charset="0"/>
              </a:rPr>
              <a:t>eSlide – P6466 – The Financial Crisis and the Future of the P/C</a:t>
            </a:r>
          </a:p>
        </p:txBody>
      </p:sp>
      <p:sp>
        <p:nvSpPr>
          <p:cNvPr id="4710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561E0CFD-BE9A-4019-957A-DD05277E56E1}" type="slidenum">
              <a:rPr lang="en-US" sz="900">
                <a:solidFill>
                  <a:srgbClr val="000000"/>
                </a:solidFill>
                <a:latin typeface="Arial" charset="0"/>
                <a:cs typeface="Arial" charset="0"/>
              </a:rPr>
              <a:pPr algn="r" eaLnBrk="0" fontAlgn="base" hangingPunct="0">
                <a:lnSpc>
                  <a:spcPct val="85000"/>
                </a:lnSpc>
                <a:spcBef>
                  <a:spcPct val="20000"/>
                </a:spcBef>
                <a:spcAft>
                  <a:spcPct val="0"/>
                </a:spcAft>
              </a:pPr>
              <a:t>51</a:t>
            </a:fld>
            <a:endParaRPr lang="en-US" sz="900">
              <a:solidFill>
                <a:srgbClr val="000000"/>
              </a:solidFill>
              <a:latin typeface="Arial" charset="0"/>
              <a:cs typeface="Arial" charset="0"/>
            </a:endParaRPr>
          </a:p>
        </p:txBody>
      </p:sp>
      <p:sp>
        <p:nvSpPr>
          <p:cNvPr id="47110" name="Rectangle 2"/>
          <p:cNvSpPr>
            <a:spLocks noGrp="1" noChangeArrowheads="1"/>
          </p:cNvSpPr>
          <p:nvPr>
            <p:ph type="title" idx="4294967295"/>
          </p:nvPr>
        </p:nvSpPr>
        <p:spPr>
          <a:xfrm>
            <a:off x="259377" y="100116"/>
            <a:ext cx="4312623" cy="860425"/>
          </a:xfrm>
        </p:spPr>
        <p:txBody>
          <a:bodyPr/>
          <a:lstStyle/>
          <a:p>
            <a:r>
              <a:rPr lang="en-US" dirty="0" smtClean="0"/>
              <a:t>Policyholder Surplus, </a:t>
            </a:r>
            <a:br>
              <a:rPr lang="en-US" dirty="0" smtClean="0"/>
            </a:br>
            <a:r>
              <a:rPr lang="en-US" dirty="0" smtClean="0"/>
              <a:t>2006:Q4–2015:Q2</a:t>
            </a:r>
          </a:p>
        </p:txBody>
      </p:sp>
      <p:sp>
        <p:nvSpPr>
          <p:cNvPr id="47111" name="Rectangle 4"/>
          <p:cNvSpPr>
            <a:spLocks noChangeArrowheads="1"/>
          </p:cNvSpPr>
          <p:nvPr/>
        </p:nvSpPr>
        <p:spPr bwMode="auto">
          <a:xfrm>
            <a:off x="-171450" y="6584950"/>
            <a:ext cx="2057400" cy="282575"/>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a:solidFill>
                  <a:srgbClr val="000000"/>
                </a:solidFill>
                <a:latin typeface="Arial" charset="0"/>
                <a:cs typeface="Arial" charset="0"/>
              </a:rPr>
              <a:t>Sources: ISO, A.M .Best.</a:t>
            </a:r>
          </a:p>
        </p:txBody>
      </p:sp>
      <p:sp>
        <p:nvSpPr>
          <p:cNvPr id="47112" name="PPTShape_0"/>
          <p:cNvSpPr>
            <a:spLocks noChangeArrowheads="1"/>
          </p:cNvSpPr>
          <p:nvPr/>
        </p:nvSpPr>
        <p:spPr bwMode="black">
          <a:xfrm>
            <a:off x="169550" y="1123259"/>
            <a:ext cx="8221663"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 Billions)</a:t>
            </a:r>
          </a:p>
        </p:txBody>
      </p:sp>
      <p:graphicFrame>
        <p:nvGraphicFramePr>
          <p:cNvPr id="47106" name="Object 3"/>
          <p:cNvGraphicFramePr>
            <a:graphicFrameLocks/>
          </p:cNvGraphicFramePr>
          <p:nvPr>
            <p:extLst>
              <p:ext uri="{D42A27DB-BD31-4B8C-83A1-F6EECF244321}">
                <p14:modId xmlns:p14="http://schemas.microsoft.com/office/powerpoint/2010/main" val="987031264"/>
              </p:ext>
            </p:extLst>
          </p:nvPr>
        </p:nvGraphicFramePr>
        <p:xfrm>
          <a:off x="228600" y="1299781"/>
          <a:ext cx="8736496" cy="3362325"/>
        </p:xfrm>
        <a:graphic>
          <a:graphicData uri="http://schemas.openxmlformats.org/presentationml/2006/ole">
            <mc:AlternateContent xmlns:mc="http://schemas.openxmlformats.org/markup-compatibility/2006">
              <mc:Choice xmlns:v="urn:schemas-microsoft-com:vml" Requires="v">
                <p:oleObj spid="_x0000_s28371103" name="Chart" r:id="rId5" imgW="8772414" imgH="3305140" progId="MSGraph.Chart.8">
                  <p:embed followColorScheme="full"/>
                </p:oleObj>
              </mc:Choice>
              <mc:Fallback>
                <p:oleObj name="Chart" r:id="rId5" imgW="8772414" imgH="3305140" progId="MSGraph.Chart.8">
                  <p:embed followColorScheme="full"/>
                  <p:pic>
                    <p:nvPicPr>
                      <p:cNvPr id="0" name=""/>
                      <p:cNvPicPr>
                        <a:picLocks noChangeArrowheads="1"/>
                      </p:cNvPicPr>
                      <p:nvPr/>
                    </p:nvPicPr>
                    <p:blipFill>
                      <a:blip r:embed="rId6"/>
                      <a:srcRect/>
                      <a:stretch>
                        <a:fillRect/>
                      </a:stretch>
                    </p:blipFill>
                    <p:spPr bwMode="auto">
                      <a:xfrm>
                        <a:off x="228600" y="1299781"/>
                        <a:ext cx="8736496" cy="336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200776" name="AutoShape 8"/>
          <p:cNvSpPr>
            <a:spLocks noChangeArrowheads="1"/>
          </p:cNvSpPr>
          <p:nvPr/>
        </p:nvSpPr>
        <p:spPr bwMode="blackWhite">
          <a:xfrm>
            <a:off x="1620036" y="1299781"/>
            <a:ext cx="1696563" cy="568325"/>
          </a:xfrm>
          <a:prstGeom prst="wedgeRectCallout">
            <a:avLst>
              <a:gd name="adj1" fmla="val -47891"/>
              <a:gd name="adj2" fmla="val 19669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2007:Q3</a:t>
            </a:r>
            <a:r>
              <a:rPr lang="en-US" sz="1600" b="1" dirty="0">
                <a:solidFill>
                  <a:srgbClr val="FFFFFF"/>
                </a:solidFill>
                <a:latin typeface="Arial" charset="0"/>
                <a:cs typeface="Arial" charset="0"/>
              </a:rPr>
              <a:t/>
            </a:r>
            <a:br>
              <a:rPr lang="en-US" sz="1600" b="1" dirty="0">
                <a:solidFill>
                  <a:srgbClr val="FFFFFF"/>
                </a:solidFill>
                <a:latin typeface="Arial" charset="0"/>
                <a:cs typeface="Arial" charset="0"/>
              </a:rPr>
            </a:br>
            <a:r>
              <a:rPr lang="en-US" sz="1600" b="1" dirty="0" smtClean="0">
                <a:solidFill>
                  <a:srgbClr val="FFFFFF"/>
                </a:solidFill>
                <a:latin typeface="Arial" charset="0"/>
                <a:cs typeface="Arial" charset="0"/>
              </a:rPr>
              <a:t>Pre-Crisis Peak</a:t>
            </a:r>
            <a:endParaRPr lang="en-US" sz="1600" b="1" dirty="0">
              <a:solidFill>
                <a:srgbClr val="FFFFFF"/>
              </a:solidFill>
              <a:latin typeface="Arial" charset="0"/>
              <a:cs typeface="Arial" charset="0"/>
            </a:endParaRPr>
          </a:p>
        </p:txBody>
      </p:sp>
      <p:sp>
        <p:nvSpPr>
          <p:cNvPr id="47122" name="Text Box 5"/>
          <p:cNvSpPr txBox="1">
            <a:spLocks noChangeArrowheads="1"/>
          </p:cNvSpPr>
          <p:nvPr/>
        </p:nvSpPr>
        <p:spPr bwMode="auto">
          <a:xfrm>
            <a:off x="5799089" y="5440557"/>
            <a:ext cx="2660648" cy="844043"/>
          </a:xfrm>
          <a:prstGeom prst="rect">
            <a:avLst/>
          </a:prstGeom>
          <a:noFill/>
          <a:ln w="12700" algn="ctr">
            <a:noFill/>
            <a:miter lim="800000"/>
            <a:headEnd type="none" w="sm" len="sm"/>
            <a:tailEnd type="none" w="sm" len="sm"/>
          </a:ln>
        </p:spPr>
        <p:txBody>
          <a:bodyPr>
            <a:spAutoFit/>
          </a:bodyPr>
          <a:lstStyle/>
          <a:p>
            <a:pPr eaLnBrk="0" fontAlgn="base" hangingPunct="0">
              <a:lnSpc>
                <a:spcPct val="85000"/>
              </a:lnSpc>
              <a:spcBef>
                <a:spcPct val="25000"/>
              </a:spcBef>
              <a:spcAft>
                <a:spcPct val="0"/>
              </a:spcAft>
            </a:pPr>
            <a:endParaRPr lang="en-US" sz="1600" b="1" i="1" dirty="0">
              <a:solidFill>
                <a:srgbClr val="FF0000"/>
              </a:solidFill>
              <a:latin typeface="Arial" charset="0"/>
              <a:cs typeface="Arial" charset="0"/>
            </a:endParaRPr>
          </a:p>
          <a:p>
            <a:pPr eaLnBrk="0" fontAlgn="base" hangingPunct="0">
              <a:lnSpc>
                <a:spcPct val="85000"/>
              </a:lnSpc>
              <a:spcBef>
                <a:spcPct val="25000"/>
              </a:spcBef>
              <a:spcAft>
                <a:spcPct val="0"/>
              </a:spcAft>
            </a:pPr>
            <a:endParaRPr lang="en-US" sz="1600" b="1" dirty="0">
              <a:solidFill>
                <a:srgbClr val="000000"/>
              </a:solidFill>
              <a:latin typeface="Arial" charset="0"/>
              <a:cs typeface="Arial" charset="0"/>
            </a:endParaRPr>
          </a:p>
          <a:p>
            <a:pPr eaLnBrk="0" fontAlgn="base" hangingPunct="0">
              <a:lnSpc>
                <a:spcPct val="85000"/>
              </a:lnSpc>
              <a:spcBef>
                <a:spcPct val="25000"/>
              </a:spcBef>
              <a:spcAft>
                <a:spcPct val="0"/>
              </a:spcAft>
            </a:pPr>
            <a:endParaRPr lang="en-US" sz="1600" b="1" i="1" dirty="0">
              <a:solidFill>
                <a:srgbClr val="339966"/>
              </a:solidFill>
              <a:latin typeface="Arial" charset="0"/>
              <a:cs typeface="Arial" charset="0"/>
            </a:endParaRPr>
          </a:p>
        </p:txBody>
      </p:sp>
      <p:sp>
        <p:nvSpPr>
          <p:cNvPr id="16" name="PPTShape_1"/>
          <p:cNvSpPr>
            <a:spLocks noChangeArrowheads="1"/>
          </p:cNvSpPr>
          <p:nvPr/>
        </p:nvSpPr>
        <p:spPr bwMode="blackWhite">
          <a:xfrm>
            <a:off x="5600701" y="3458818"/>
            <a:ext cx="2739986" cy="556591"/>
          </a:xfrm>
          <a:prstGeom prst="wedgeRectCallout">
            <a:avLst>
              <a:gd name="adj1" fmla="val 62773"/>
              <a:gd name="adj2" fmla="val -145744"/>
            </a:avLst>
          </a:prstGeom>
          <a:solidFill>
            <a:srgbClr val="FFCC00"/>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000000"/>
                </a:solidFill>
                <a:latin typeface="Arial" charset="0"/>
                <a:cs typeface="Arial" charset="0"/>
              </a:rPr>
              <a:t>Surplus </a:t>
            </a:r>
            <a:r>
              <a:rPr lang="en-US" sz="1400" b="1" dirty="0" smtClean="0">
                <a:solidFill>
                  <a:srgbClr val="000000"/>
                </a:solidFill>
                <a:latin typeface="Arial" charset="0"/>
                <a:cs typeface="Arial" charset="0"/>
              </a:rPr>
              <a:t>as of 6/30/15 stood at a near-record high $672.4B</a:t>
            </a:r>
            <a:endParaRPr lang="en-US" sz="1400" b="1" dirty="0">
              <a:solidFill>
                <a:srgbClr val="000000"/>
              </a:solidFill>
              <a:latin typeface="Arial" charset="0"/>
              <a:cs typeface="Arial" charset="0"/>
            </a:endParaRPr>
          </a:p>
        </p:txBody>
      </p:sp>
      <p:sp>
        <p:nvSpPr>
          <p:cNvPr id="47116" name="Text Box 18"/>
          <p:cNvSpPr txBox="1">
            <a:spLocks noChangeArrowheads="1"/>
          </p:cNvSpPr>
          <p:nvPr/>
        </p:nvSpPr>
        <p:spPr bwMode="auto">
          <a:xfrm>
            <a:off x="191123" y="5439216"/>
            <a:ext cx="3112729" cy="1169551"/>
          </a:xfrm>
          <a:prstGeom prst="rect">
            <a:avLst/>
          </a:prstGeom>
          <a:noFill/>
          <a:ln w="9525">
            <a:noFill/>
            <a:miter lim="800000"/>
            <a:headEnd/>
            <a:tailEnd/>
          </a:ln>
        </p:spPr>
        <p:txBody>
          <a:bodyPr wrap="square">
            <a:spAutoFit/>
          </a:bodyPr>
          <a:lstStyle/>
          <a:p>
            <a:pPr fontAlgn="base">
              <a:spcBef>
                <a:spcPct val="50000"/>
              </a:spcBef>
              <a:spcAft>
                <a:spcPct val="0"/>
              </a:spcAft>
            </a:pPr>
            <a:r>
              <a:rPr lang="en-US" sz="1400" dirty="0" smtClean="0">
                <a:solidFill>
                  <a:srgbClr val="000000"/>
                </a:solidFill>
              </a:rPr>
              <a:t>2010:Q1 data i</a:t>
            </a:r>
            <a:r>
              <a:rPr lang="en-US" sz="1400" dirty="0" smtClean="0">
                <a:solidFill>
                  <a:srgbClr val="000000"/>
                </a:solidFill>
                <a:latin typeface="Arial" charset="0"/>
                <a:cs typeface="Arial" charset="0"/>
              </a:rPr>
              <a:t>ncludes </a:t>
            </a:r>
            <a:r>
              <a:rPr lang="en-US" sz="1400" dirty="0">
                <a:solidFill>
                  <a:srgbClr val="000000"/>
                </a:solidFill>
                <a:latin typeface="Arial" charset="0"/>
                <a:cs typeface="Arial" charset="0"/>
              </a:rPr>
              <a:t>$22.5B of paid-in capital from a holding company parent for one insurer’s investment in a non-insurance business </a:t>
            </a:r>
            <a:r>
              <a:rPr lang="en-US" sz="1400" dirty="0" smtClean="0">
                <a:solidFill>
                  <a:srgbClr val="000000"/>
                </a:solidFill>
              </a:rPr>
              <a:t>.</a:t>
            </a:r>
            <a:endParaRPr lang="en-US" sz="1400" dirty="0">
              <a:solidFill>
                <a:srgbClr val="000000"/>
              </a:solidFill>
              <a:latin typeface="Arial" charset="0"/>
              <a:cs typeface="Arial" charset="0"/>
            </a:endParaRPr>
          </a:p>
        </p:txBody>
      </p:sp>
      <p:sp>
        <p:nvSpPr>
          <p:cNvPr id="18" name="AutoShape 7"/>
          <p:cNvSpPr>
            <a:spLocks noChangeArrowheads="1"/>
          </p:cNvSpPr>
          <p:nvPr/>
        </p:nvSpPr>
        <p:spPr bwMode="blackWhite">
          <a:xfrm>
            <a:off x="198782" y="4790660"/>
            <a:ext cx="8686800" cy="655984"/>
          </a:xfrm>
          <a:prstGeom prst="wedgeRectCallout">
            <a:avLst>
              <a:gd name="adj1" fmla="val 49752"/>
              <a:gd name="adj2" fmla="val 222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a:solidFill>
                  <a:srgbClr val="FFFFFF"/>
                </a:solidFill>
                <a:latin typeface="Arial" charset="0"/>
                <a:cs typeface="Arial" charset="0"/>
              </a:rPr>
              <a:t>The </a:t>
            </a:r>
            <a:r>
              <a:rPr lang="en-US" sz="2000" b="1" dirty="0" smtClean="0">
                <a:solidFill>
                  <a:srgbClr val="FFFFFF"/>
                </a:solidFill>
                <a:latin typeface="Arial" charset="0"/>
                <a:cs typeface="Arial" charset="0"/>
              </a:rPr>
              <a:t>industry </a:t>
            </a:r>
            <a:r>
              <a:rPr lang="en-US" sz="2000" b="1" dirty="0">
                <a:solidFill>
                  <a:srgbClr val="FFFFFF"/>
                </a:solidFill>
                <a:latin typeface="Arial" charset="0"/>
                <a:cs typeface="Arial" charset="0"/>
              </a:rPr>
              <a:t>now has $1 of surplus for every $</a:t>
            </a:r>
            <a:r>
              <a:rPr lang="en-US" sz="2000" b="1" dirty="0" smtClean="0">
                <a:solidFill>
                  <a:srgbClr val="FFFFFF"/>
                </a:solidFill>
                <a:latin typeface="Arial" charset="0"/>
                <a:cs typeface="Arial" charset="0"/>
              </a:rPr>
              <a:t>0.73 </a:t>
            </a:r>
            <a:r>
              <a:rPr lang="en-US" sz="2000" b="1" dirty="0">
                <a:solidFill>
                  <a:srgbClr val="FFFFFF"/>
                </a:solidFill>
                <a:latin typeface="Arial" charset="0"/>
                <a:cs typeface="Arial" charset="0"/>
              </a:rPr>
              <a:t>of </a:t>
            </a:r>
            <a:r>
              <a:rPr lang="en-US" sz="2000" b="1" dirty="0" smtClean="0">
                <a:solidFill>
                  <a:srgbClr val="FFFFFF"/>
                </a:solidFill>
                <a:latin typeface="Arial" charset="0"/>
                <a:cs typeface="Arial" charset="0"/>
              </a:rPr>
              <a:t>NPW,</a:t>
            </a:r>
            <a:br>
              <a:rPr lang="en-US" sz="2000" b="1" dirty="0" smtClean="0">
                <a:solidFill>
                  <a:srgbClr val="FFFFFF"/>
                </a:solidFill>
                <a:latin typeface="Arial" charset="0"/>
                <a:cs typeface="Arial" charset="0"/>
              </a:rPr>
            </a:br>
            <a:r>
              <a:rPr lang="en-US" sz="2000" b="1" dirty="0" smtClean="0">
                <a:solidFill>
                  <a:srgbClr val="FFFFFF"/>
                </a:solidFill>
                <a:latin typeface="Arial" charset="0"/>
                <a:cs typeface="Arial" charset="0"/>
              </a:rPr>
              <a:t>close to the </a:t>
            </a:r>
            <a:r>
              <a:rPr lang="en-US" sz="2000" b="1" dirty="0">
                <a:solidFill>
                  <a:srgbClr val="FFFFFF"/>
                </a:solidFill>
                <a:latin typeface="Arial" charset="0"/>
                <a:cs typeface="Arial" charset="0"/>
              </a:rPr>
              <a:t>strongest claims-paying status in its history.</a:t>
            </a:r>
          </a:p>
        </p:txBody>
      </p:sp>
      <p:sp>
        <p:nvSpPr>
          <p:cNvPr id="19" name="PPTShape_2"/>
          <p:cNvSpPr>
            <a:spLocks noChangeArrowheads="1"/>
          </p:cNvSpPr>
          <p:nvPr/>
        </p:nvSpPr>
        <p:spPr bwMode="blackWhite">
          <a:xfrm>
            <a:off x="3810000" y="1180639"/>
            <a:ext cx="2563812" cy="568325"/>
          </a:xfrm>
          <a:prstGeom prst="wedgeRectCallout">
            <a:avLst>
              <a:gd name="adj1" fmla="val 15172"/>
              <a:gd name="adj2" fmla="val 14695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Drop due to near-record 2011 CAT losses</a:t>
            </a:r>
            <a:endParaRPr lang="en-US" sz="1600" b="1" dirty="0">
              <a:solidFill>
                <a:srgbClr val="FFFFFF"/>
              </a:solidFill>
              <a:latin typeface="Arial" charset="0"/>
              <a:cs typeface="Arial" charset="0"/>
            </a:endParaRPr>
          </a:p>
        </p:txBody>
      </p:sp>
      <p:sp>
        <p:nvSpPr>
          <p:cNvPr id="15" name="Rectangle 5"/>
          <p:cNvSpPr>
            <a:spLocks noChangeArrowheads="1"/>
          </p:cNvSpPr>
          <p:nvPr/>
        </p:nvSpPr>
        <p:spPr bwMode="blackWhite">
          <a:xfrm>
            <a:off x="3382297" y="5595730"/>
            <a:ext cx="5449819" cy="93062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smtClean="0">
                <a:solidFill>
                  <a:srgbClr val="FFFFFF"/>
                </a:solidFill>
                <a:latin typeface="Arial" charset="0"/>
                <a:cs typeface="Arial" charset="0"/>
              </a:rPr>
              <a:t>The P/C insurance </a:t>
            </a:r>
            <a:r>
              <a:rPr lang="en-US" sz="2000" b="1" dirty="0" smtClean="0">
                <a:solidFill>
                  <a:srgbClr val="FFFFFF"/>
                </a:solidFill>
              </a:rPr>
              <a:t>i</a:t>
            </a:r>
            <a:r>
              <a:rPr lang="en-US" sz="2000" b="1" dirty="0" smtClean="0">
                <a:solidFill>
                  <a:srgbClr val="FFFFFF"/>
                </a:solidFill>
                <a:latin typeface="Arial" charset="0"/>
                <a:cs typeface="Arial" charset="0"/>
              </a:rPr>
              <a:t>ndustry </a:t>
            </a:r>
            <a:r>
              <a:rPr lang="en-US" sz="2000" b="1" dirty="0" smtClean="0">
                <a:solidFill>
                  <a:srgbClr val="FFFFFF"/>
                </a:solidFill>
              </a:rPr>
              <a:t>e</a:t>
            </a:r>
            <a:r>
              <a:rPr lang="en-US" sz="2000" b="1" dirty="0" smtClean="0">
                <a:solidFill>
                  <a:srgbClr val="FFFFFF"/>
                </a:solidFill>
                <a:latin typeface="Arial" charset="0"/>
                <a:cs typeface="Arial" charset="0"/>
              </a:rPr>
              <a:t>ntered 2015</a:t>
            </a:r>
            <a:br>
              <a:rPr lang="en-US" sz="2000" b="1" dirty="0" smtClean="0">
                <a:solidFill>
                  <a:srgbClr val="FFFFFF"/>
                </a:solidFill>
                <a:latin typeface="Arial" charset="0"/>
                <a:cs typeface="Arial" charset="0"/>
              </a:rPr>
            </a:br>
            <a:r>
              <a:rPr lang="en-US" sz="2000" b="1" dirty="0" smtClean="0">
                <a:solidFill>
                  <a:srgbClr val="FFFFFF"/>
                </a:solidFill>
                <a:latin typeface="Arial" charset="0"/>
                <a:cs typeface="Arial" charset="0"/>
              </a:rPr>
              <a:t>in </a:t>
            </a:r>
            <a:r>
              <a:rPr lang="en-US" sz="2000" b="1" dirty="0" smtClean="0">
                <a:solidFill>
                  <a:srgbClr val="FFFFFF"/>
                </a:solidFill>
              </a:rPr>
              <a:t>v</a:t>
            </a:r>
            <a:r>
              <a:rPr lang="en-US" sz="2000" b="1" dirty="0" smtClean="0">
                <a:solidFill>
                  <a:srgbClr val="FFFFFF"/>
                </a:solidFill>
                <a:latin typeface="Arial" charset="0"/>
                <a:cs typeface="Arial" charset="0"/>
              </a:rPr>
              <a:t>ery </a:t>
            </a:r>
            <a:r>
              <a:rPr lang="en-US" sz="2000" b="1" dirty="0" smtClean="0">
                <a:solidFill>
                  <a:srgbClr val="FFFFFF"/>
                </a:solidFill>
              </a:rPr>
              <a:t>s</a:t>
            </a:r>
            <a:r>
              <a:rPr lang="en-US" sz="2000" b="1" dirty="0" smtClean="0">
                <a:solidFill>
                  <a:srgbClr val="FFFFFF"/>
                </a:solidFill>
                <a:latin typeface="Arial" charset="0"/>
                <a:cs typeface="Arial" charset="0"/>
              </a:rPr>
              <a:t>trong </a:t>
            </a:r>
            <a:r>
              <a:rPr lang="en-US" sz="2000" b="1" dirty="0" smtClean="0">
                <a:solidFill>
                  <a:srgbClr val="FFFFFF"/>
                </a:solidFill>
              </a:rPr>
              <a:t>f</a:t>
            </a:r>
            <a:r>
              <a:rPr lang="en-US" sz="2000" b="1" dirty="0" smtClean="0">
                <a:solidFill>
                  <a:srgbClr val="FFFFFF"/>
                </a:solidFill>
                <a:latin typeface="Arial" charset="0"/>
                <a:cs typeface="Arial" charset="0"/>
              </a:rPr>
              <a:t>inancial condition.</a:t>
            </a:r>
            <a:endParaRPr lang="en-US" sz="2000" b="1" dirty="0">
              <a:solidFill>
                <a:srgbClr val="FFFFFF"/>
              </a:solidFill>
              <a:latin typeface="Arial" charset="0"/>
              <a:cs typeface="Arial" charset="0"/>
            </a:endParaRPr>
          </a:p>
        </p:txBody>
      </p:sp>
    </p:spTree>
    <p:custDataLst>
      <p:tags r:id="rId2"/>
    </p:custDataLst>
    <p:extLst>
      <p:ext uri="{BB962C8B-B14F-4D97-AF65-F5344CB8AC3E}">
        <p14:creationId xmlns:p14="http://schemas.microsoft.com/office/powerpoint/2010/main" val="21689071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00776"/>
                                        </p:tgtEl>
                                        <p:attrNameLst>
                                          <p:attrName>style.visibility</p:attrName>
                                        </p:attrNameLst>
                                      </p:cBhvr>
                                      <p:to>
                                        <p:strVal val="visible"/>
                                      </p:to>
                                    </p:set>
                                    <p:animEffect transition="in" filter="wipe(left)">
                                      <p:cBhvr>
                                        <p:cTn id="7" dur="500"/>
                                        <p:tgtEl>
                                          <p:spTgt spid="720077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22" presetClass="entr" presetSubtype="2" fill="hold" grpId="0" nodeType="afterEffect">
                                  <p:stCondLst>
                                    <p:cond delay="700"/>
                                  </p:stCondLst>
                                  <p:childTnLst>
                                    <p:set>
                                      <p:cBhvr>
                                        <p:cTn id="14" dur="1" fill="hold">
                                          <p:stCondLst>
                                            <p:cond delay="0"/>
                                          </p:stCondLst>
                                        </p:cTn>
                                        <p:tgtEl>
                                          <p:spTgt spid="18"/>
                                        </p:tgtEl>
                                        <p:attrNameLst>
                                          <p:attrName>style.visibility</p:attrName>
                                        </p:attrNameLst>
                                      </p:cBhvr>
                                      <p:to>
                                        <p:strVal val="visible"/>
                                      </p:to>
                                    </p:set>
                                    <p:animEffect transition="in" filter="wipe(right)">
                                      <p:cBhvr>
                                        <p:cTn id="15" dur="500"/>
                                        <p:tgtEl>
                                          <p:spTgt spid="18"/>
                                        </p:tgtEl>
                                      </p:cBhvr>
                                    </p:animEffect>
                                  </p:childTnLst>
                                </p:cTn>
                              </p:par>
                            </p:childTnLst>
                          </p:cTn>
                        </p:par>
                        <p:par>
                          <p:cTn id="16" fill="hold">
                            <p:stCondLst>
                              <p:cond delay="2200"/>
                            </p:stCondLst>
                            <p:childTnLst>
                              <p:par>
                                <p:cTn id="17" presetID="22" presetClass="entr" presetSubtype="8"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par>
                          <p:cTn id="20" fill="hold">
                            <p:stCondLst>
                              <p:cond delay="2700"/>
                            </p:stCondLst>
                            <p:childTnLst>
                              <p:par>
                                <p:cTn id="21" presetID="23" presetClass="entr" presetSubtype="16" fill="hold" grpId="0" nodeType="afterEffect">
                                  <p:stCondLst>
                                    <p:cond delay="100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0776" grpId="0" animBg="1"/>
      <p:bldP spid="16" grpId="0" animBg="1"/>
      <p:bldP spid="18" grpId="0" animBg="1"/>
      <p:bldP spid="19" grpId="0" animBg="1"/>
      <p:bldP spid="15" grpId="0" animBg="1"/>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6380546" name="Object 2"/>
          <p:cNvGraphicFramePr>
            <a:graphicFrameLocks noChangeAspect="1"/>
          </p:cNvGraphicFramePr>
          <p:nvPr>
            <p:extLst>
              <p:ext uri="{D42A27DB-BD31-4B8C-83A1-F6EECF244321}">
                <p14:modId xmlns:p14="http://schemas.microsoft.com/office/powerpoint/2010/main" val="2095199087"/>
              </p:ext>
            </p:extLst>
          </p:nvPr>
        </p:nvGraphicFramePr>
        <p:xfrm>
          <a:off x="138113" y="1498600"/>
          <a:ext cx="8655050" cy="4200525"/>
        </p:xfrm>
        <a:graphic>
          <a:graphicData uri="http://schemas.openxmlformats.org/presentationml/2006/ole">
            <mc:AlternateContent xmlns:mc="http://schemas.openxmlformats.org/markup-compatibility/2006">
              <mc:Choice xmlns:v="urn:schemas-microsoft-com:vml" Requires="v">
                <p:oleObj spid="_x0000_s27952736" name="Chart" r:id="rId4" imgW="8600977" imgH="4190861" progId="MSGraph.Chart.8">
                  <p:embed followColorScheme="full"/>
                </p:oleObj>
              </mc:Choice>
              <mc:Fallback>
                <p:oleObj name="Chart" r:id="rId4" imgW="8600977" imgH="4190861" progId="MSGraph.Chart.8">
                  <p:embed followColorScheme="full"/>
                  <p:pic>
                    <p:nvPicPr>
                      <p:cNvPr id="0" name=""/>
                      <p:cNvPicPr>
                        <a:picLocks noChangeAspect="1" noChangeArrowheads="1"/>
                      </p:cNvPicPr>
                      <p:nvPr/>
                    </p:nvPicPr>
                    <p:blipFill>
                      <a:blip r:embed="rId5"/>
                      <a:srcRect/>
                      <a:stretch>
                        <a:fillRect/>
                      </a:stretch>
                    </p:blipFill>
                    <p:spPr bwMode="gray">
                      <a:xfrm>
                        <a:off x="138113" y="1498600"/>
                        <a:ext cx="8655050" cy="420052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46083" name="Rectangle 3"/>
          <p:cNvSpPr>
            <a:spLocks noGrp="1" noChangeArrowheads="1"/>
          </p:cNvSpPr>
          <p:nvPr>
            <p:ph type="title" idx="4294967295"/>
          </p:nvPr>
        </p:nvSpPr>
        <p:spPr/>
        <p:txBody>
          <a:bodyPr/>
          <a:lstStyle/>
          <a:p>
            <a:r>
              <a:rPr lang="en-US" dirty="0" smtClean="0"/>
              <a:t>US Policyholder Surplus:</a:t>
            </a:r>
            <a:br>
              <a:rPr lang="en-US" dirty="0" smtClean="0"/>
            </a:br>
            <a:r>
              <a:rPr lang="en-US" dirty="0" smtClean="0"/>
              <a:t>1975–2015:Q2*</a:t>
            </a:r>
          </a:p>
        </p:txBody>
      </p:sp>
      <p:sp>
        <p:nvSpPr>
          <p:cNvPr id="46084" name="Rectangle 4"/>
          <p:cNvSpPr>
            <a:spLocks noChangeArrowheads="1"/>
          </p:cNvSpPr>
          <p:nvPr/>
        </p:nvSpPr>
        <p:spPr bwMode="auto">
          <a:xfrm>
            <a:off x="-12700" y="6206380"/>
            <a:ext cx="6651625" cy="65479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As of </a:t>
            </a:r>
            <a:r>
              <a:rPr lang="en-US" sz="1100" dirty="0" smtClean="0"/>
              <a:t>6</a:t>
            </a:r>
          </a:p>
          <a:p>
            <a:pPr eaLnBrk="0" hangingPunct="0">
              <a:lnSpc>
                <a:spcPct val="85000"/>
              </a:lnSpc>
              <a:spcBef>
                <a:spcPct val="25000"/>
              </a:spcBef>
              <a:buClr>
                <a:schemeClr val="accent2"/>
              </a:buClr>
              <a:buFont typeface="Wingdings" pitchFamily="2" charset="2"/>
              <a:buNone/>
            </a:pPr>
            <a:r>
              <a:rPr lang="en-US" sz="1100" dirty="0" smtClean="0"/>
              <a:t>*As of 6/30/15.</a:t>
            </a:r>
            <a:endParaRPr lang="en-US" sz="1100" dirty="0"/>
          </a:p>
          <a:p>
            <a:pPr eaLnBrk="0" hangingPunct="0">
              <a:lnSpc>
                <a:spcPct val="85000"/>
              </a:lnSpc>
              <a:spcBef>
                <a:spcPct val="25000"/>
              </a:spcBef>
              <a:buClr>
                <a:schemeClr val="accent2"/>
              </a:buClr>
              <a:buFont typeface="Wingdings" pitchFamily="2" charset="2"/>
              <a:buNone/>
            </a:pPr>
            <a:r>
              <a:rPr lang="en-US" sz="1100" dirty="0"/>
              <a:t>Source: A.M. Best, ISO, Insurance Information Institute.</a:t>
            </a:r>
          </a:p>
        </p:txBody>
      </p:sp>
      <p:sp>
        <p:nvSpPr>
          <p:cNvPr id="230405" name="Text Box 6"/>
          <p:cNvSpPr txBox="1">
            <a:spLocks noChangeArrowheads="1"/>
          </p:cNvSpPr>
          <p:nvPr/>
        </p:nvSpPr>
        <p:spPr bwMode="blackWhite">
          <a:xfrm>
            <a:off x="5152293" y="3999937"/>
            <a:ext cx="3880247" cy="1078476"/>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dirty="0">
                <a:solidFill>
                  <a:schemeClr val="bg1"/>
                </a:solidFill>
                <a:cs typeface="+mn-cs"/>
              </a:rPr>
              <a:t>“Surplus” is a measure of underwriting capacity.  It is analogous to “Owners Equity” or “Net Worth” in non-insurance organizations</a:t>
            </a:r>
          </a:p>
        </p:txBody>
      </p:sp>
      <p:sp>
        <p:nvSpPr>
          <p:cNvPr id="46086" name="AutoShape 7"/>
          <p:cNvSpPr>
            <a:spLocks noChangeArrowheads="1"/>
          </p:cNvSpPr>
          <p:nvPr/>
        </p:nvSpPr>
        <p:spPr bwMode="auto">
          <a:xfrm>
            <a:off x="7315200" y="2506663"/>
            <a:ext cx="184150" cy="396875"/>
          </a:xfrm>
          <a:prstGeom prst="rightArrow">
            <a:avLst>
              <a:gd name="adj1" fmla="val 50000"/>
              <a:gd name="adj2" fmla="val 25000"/>
            </a:avLst>
          </a:prstGeom>
          <a:noFill/>
          <a:ln w="9525">
            <a:noFill/>
            <a:miter lim="800000"/>
            <a:headEnd/>
            <a:tailEnd/>
          </a:ln>
        </p:spPr>
        <p:txBody>
          <a:bodyPr wrap="non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46087" name="Rectangle 7"/>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230408" name="Rectangle 8"/>
          <p:cNvSpPr>
            <a:spLocks noChangeArrowheads="1"/>
          </p:cNvSpPr>
          <p:nvPr/>
        </p:nvSpPr>
        <p:spPr bwMode="blackWhite">
          <a:xfrm>
            <a:off x="192088" y="5626100"/>
            <a:ext cx="87566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The Premium-to-Surplus Ratio Stood at $</a:t>
            </a:r>
            <a:r>
              <a:rPr lang="en-US" b="1" dirty="0" smtClean="0">
                <a:solidFill>
                  <a:srgbClr val="FFFFFF"/>
                </a:solidFill>
              </a:rPr>
              <a:t>0.76:$</a:t>
            </a:r>
            <a:r>
              <a:rPr lang="en-US" b="1" dirty="0">
                <a:solidFill>
                  <a:srgbClr val="FFFFFF"/>
                </a:solidFill>
              </a:rPr>
              <a:t>1 as of</a:t>
            </a:r>
            <a:br>
              <a:rPr lang="en-US" b="1" dirty="0">
                <a:solidFill>
                  <a:srgbClr val="FFFFFF"/>
                </a:solidFill>
              </a:rPr>
            </a:br>
            <a:r>
              <a:rPr lang="en-US" b="1" dirty="0" smtClean="0">
                <a:solidFill>
                  <a:srgbClr val="FFFFFF"/>
                </a:solidFill>
              </a:rPr>
              <a:t>6/30/15, </a:t>
            </a:r>
            <a:r>
              <a:rPr lang="en-US" b="1" dirty="0">
                <a:solidFill>
                  <a:srgbClr val="FFFFFF"/>
                </a:solidFill>
              </a:rPr>
              <a:t>a</a:t>
            </a:r>
            <a:r>
              <a:rPr lang="en-US" b="1" dirty="0" smtClean="0">
                <a:solidFill>
                  <a:srgbClr val="FFFFFF"/>
                </a:solidFill>
              </a:rPr>
              <a:t> </a:t>
            </a:r>
            <a:r>
              <a:rPr lang="en-US" b="1" dirty="0">
                <a:solidFill>
                  <a:srgbClr val="FFFFFF"/>
                </a:solidFill>
              </a:rPr>
              <a:t>Near Record Low (at Least in Recent History</a:t>
            </a:r>
            <a:r>
              <a:rPr lang="en-US" b="1" dirty="0" smtClean="0">
                <a:solidFill>
                  <a:srgbClr val="FFFFFF"/>
                </a:solidFill>
              </a:rPr>
              <a:t>)</a:t>
            </a:r>
            <a:endParaRPr lang="en-US" b="1" dirty="0">
              <a:solidFill>
                <a:srgbClr val="FFFFFF"/>
              </a:solidFill>
            </a:endParaRPr>
          </a:p>
        </p:txBody>
      </p:sp>
      <p:sp>
        <p:nvSpPr>
          <p:cNvPr id="7200776" name="AutoShape 8"/>
          <p:cNvSpPr>
            <a:spLocks noChangeArrowheads="1"/>
          </p:cNvSpPr>
          <p:nvPr/>
        </p:nvSpPr>
        <p:spPr bwMode="blackWhite">
          <a:xfrm>
            <a:off x="1416049" y="1647826"/>
            <a:ext cx="5505013" cy="873125"/>
          </a:xfrm>
          <a:prstGeom prst="wedgeRectCallout">
            <a:avLst>
              <a:gd name="adj1" fmla="val 83614"/>
              <a:gd name="adj2" fmla="val -1876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Surplus as of 6</a:t>
            </a:r>
            <a:r>
              <a:rPr lang="en-US" sz="1600" b="1" dirty="0" smtClean="0">
                <a:solidFill>
                  <a:schemeClr val="bg1"/>
                </a:solidFill>
              </a:rPr>
              <a:t>/30/15 </a:t>
            </a:r>
            <a:r>
              <a:rPr lang="en-US" sz="1600" b="1" dirty="0">
                <a:solidFill>
                  <a:schemeClr val="bg1"/>
                </a:solidFill>
              </a:rPr>
              <a:t>was </a:t>
            </a:r>
            <a:r>
              <a:rPr lang="en-US" sz="1600" b="1" dirty="0" smtClean="0">
                <a:solidFill>
                  <a:schemeClr val="bg1"/>
                </a:solidFill>
              </a:rPr>
              <a:t>a near-record $672.4, down 0.3% from the record $674.7 of 12/31/14 but up 53.8% ($235.3B) from the crisis trough of </a:t>
            </a:r>
            <a:r>
              <a:rPr lang="en-US" sz="1600" b="1" dirty="0">
                <a:solidFill>
                  <a:schemeClr val="bg1"/>
                </a:solidFill>
              </a:rPr>
              <a:t>$437.1B </a:t>
            </a:r>
            <a:r>
              <a:rPr lang="en-US" sz="1600" b="1" dirty="0" smtClean="0">
                <a:solidFill>
                  <a:schemeClr val="bg1"/>
                </a:solidFill>
              </a:rPr>
              <a:t>at 3/31/09</a:t>
            </a:r>
            <a:endParaRPr lang="en-US" sz="1600" b="1" dirty="0">
              <a:solidFill>
                <a:schemeClr val="bg1"/>
              </a:solidFill>
            </a:endParaRPr>
          </a:p>
        </p:txBody>
      </p:sp>
    </p:spTree>
    <p:extLst>
      <p:ext uri="{BB962C8B-B14F-4D97-AF65-F5344CB8AC3E}">
        <p14:creationId xmlns:p14="http://schemas.microsoft.com/office/powerpoint/2010/main" val="49601666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1000"/>
                                  </p:stCondLst>
                                  <p:childTnLst>
                                    <p:set>
                                      <p:cBhvr>
                                        <p:cTn id="6" dur="1" fill="hold">
                                          <p:stCondLst>
                                            <p:cond delay="0"/>
                                          </p:stCondLst>
                                        </p:cTn>
                                        <p:tgtEl>
                                          <p:spTgt spid="6380546"/>
                                        </p:tgtEl>
                                        <p:attrNameLst>
                                          <p:attrName>style.visibility</p:attrName>
                                        </p:attrNameLst>
                                      </p:cBhvr>
                                      <p:to>
                                        <p:strVal val="visible"/>
                                      </p:to>
                                    </p:set>
                                    <p:animEffect transition="in" filter="wipe(left)">
                                      <p:cBhvr>
                                        <p:cTn id="7" dur="1000"/>
                                        <p:tgtEl>
                                          <p:spTgt spid="6380546"/>
                                        </p:tgtEl>
                                      </p:cBhvr>
                                    </p:animEffect>
                                  </p:childTnLst>
                                </p:cTn>
                              </p:par>
                            </p:childTnLst>
                          </p:cTn>
                        </p:par>
                        <p:par>
                          <p:cTn id="8" fill="hold">
                            <p:stCondLst>
                              <p:cond delay="2000"/>
                            </p:stCondLst>
                            <p:childTnLst>
                              <p:par>
                                <p:cTn id="9" presetID="22" presetClass="entr" presetSubtype="2" fill="hold" grpId="0" nodeType="afterEffect">
                                  <p:stCondLst>
                                    <p:cond delay="700"/>
                                  </p:stCondLst>
                                  <p:childTnLst>
                                    <p:set>
                                      <p:cBhvr>
                                        <p:cTn id="10" dur="1" fill="hold">
                                          <p:stCondLst>
                                            <p:cond delay="0"/>
                                          </p:stCondLst>
                                        </p:cTn>
                                        <p:tgtEl>
                                          <p:spTgt spid="7200776"/>
                                        </p:tgtEl>
                                        <p:attrNameLst>
                                          <p:attrName>style.visibility</p:attrName>
                                        </p:attrNameLst>
                                      </p:cBhvr>
                                      <p:to>
                                        <p:strVal val="visible"/>
                                      </p:to>
                                    </p:set>
                                    <p:animEffect transition="in" filter="wipe(right)">
                                      <p:cBhvr>
                                        <p:cTn id="11" dur="500"/>
                                        <p:tgtEl>
                                          <p:spTgt spid="7200776"/>
                                        </p:tgtEl>
                                      </p:cBhvr>
                                    </p:animEffect>
                                  </p:childTnLst>
                                </p:cTn>
                              </p:par>
                            </p:childTnLst>
                          </p:cTn>
                        </p:par>
                        <p:par>
                          <p:cTn id="12" fill="hold">
                            <p:stCondLst>
                              <p:cond delay="3200"/>
                            </p:stCondLst>
                            <p:childTnLst>
                              <p:par>
                                <p:cTn id="13" presetID="10" presetClass="entr" presetSubtype="0" fill="hold" grpId="0" nodeType="afterEffect">
                                  <p:stCondLst>
                                    <p:cond delay="700"/>
                                  </p:stCondLst>
                                  <p:childTnLst>
                                    <p:set>
                                      <p:cBhvr>
                                        <p:cTn id="14" dur="1" fill="hold">
                                          <p:stCondLst>
                                            <p:cond delay="0"/>
                                          </p:stCondLst>
                                        </p:cTn>
                                        <p:tgtEl>
                                          <p:spTgt spid="230405"/>
                                        </p:tgtEl>
                                        <p:attrNameLst>
                                          <p:attrName>style.visibility</p:attrName>
                                        </p:attrNameLst>
                                      </p:cBhvr>
                                      <p:to>
                                        <p:strVal val="visible"/>
                                      </p:to>
                                    </p:set>
                                    <p:animEffect transition="in" filter="fade">
                                      <p:cBhvr>
                                        <p:cTn id="15" dur="500"/>
                                        <p:tgtEl>
                                          <p:spTgt spid="230405"/>
                                        </p:tgtEl>
                                      </p:cBhvr>
                                    </p:animEffect>
                                  </p:childTnLst>
                                </p:cTn>
                              </p:par>
                            </p:childTnLst>
                          </p:cTn>
                        </p:par>
                        <p:par>
                          <p:cTn id="16" fill="hold">
                            <p:stCondLst>
                              <p:cond delay="4400"/>
                            </p:stCondLst>
                            <p:childTnLst>
                              <p:par>
                                <p:cTn id="17" presetID="23" presetClass="entr" presetSubtype="16" fill="hold" grpId="0" nodeType="afterEffect">
                                  <p:stCondLst>
                                    <p:cond delay="700"/>
                                  </p:stCondLst>
                                  <p:childTnLst>
                                    <p:set>
                                      <p:cBhvr>
                                        <p:cTn id="18" dur="1" fill="hold">
                                          <p:stCondLst>
                                            <p:cond delay="0"/>
                                          </p:stCondLst>
                                        </p:cTn>
                                        <p:tgtEl>
                                          <p:spTgt spid="230408"/>
                                        </p:tgtEl>
                                        <p:attrNameLst>
                                          <p:attrName>style.visibility</p:attrName>
                                        </p:attrNameLst>
                                      </p:cBhvr>
                                      <p:to>
                                        <p:strVal val="visible"/>
                                      </p:to>
                                    </p:set>
                                    <p:anim calcmode="lin" valueType="num">
                                      <p:cBhvr>
                                        <p:cTn id="19" dur="500" fill="hold"/>
                                        <p:tgtEl>
                                          <p:spTgt spid="230408"/>
                                        </p:tgtEl>
                                        <p:attrNameLst>
                                          <p:attrName>ppt_w</p:attrName>
                                        </p:attrNameLst>
                                      </p:cBhvr>
                                      <p:tavLst>
                                        <p:tav tm="0">
                                          <p:val>
                                            <p:fltVal val="0"/>
                                          </p:val>
                                        </p:tav>
                                        <p:tav tm="100000">
                                          <p:val>
                                            <p:strVal val="#ppt_w"/>
                                          </p:val>
                                        </p:tav>
                                      </p:tavLst>
                                    </p:anim>
                                    <p:anim calcmode="lin" valueType="num">
                                      <p:cBhvr>
                                        <p:cTn id="20" dur="500" fill="hold"/>
                                        <p:tgtEl>
                                          <p:spTgt spid="23040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380546" grpId="0" bld="series"/>
      <p:bldP spid="230405" grpId="0" animBg="1"/>
      <p:bldP spid="230408" grpId="0" animBg="1"/>
      <p:bldP spid="7200776" grpId="0" animBg="1"/>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6380546" name="Object 2"/>
          <p:cNvGraphicFramePr>
            <a:graphicFrameLocks noChangeAspect="1"/>
          </p:cNvGraphicFramePr>
          <p:nvPr>
            <p:extLst>
              <p:ext uri="{D42A27DB-BD31-4B8C-83A1-F6EECF244321}">
                <p14:modId xmlns:p14="http://schemas.microsoft.com/office/powerpoint/2010/main" val="1882183675"/>
              </p:ext>
            </p:extLst>
          </p:nvPr>
        </p:nvGraphicFramePr>
        <p:xfrm>
          <a:off x="138113" y="1498600"/>
          <a:ext cx="8655050" cy="4200525"/>
        </p:xfrm>
        <a:graphic>
          <a:graphicData uri="http://schemas.openxmlformats.org/presentationml/2006/ole">
            <mc:AlternateContent xmlns:mc="http://schemas.openxmlformats.org/markup-compatibility/2006">
              <mc:Choice xmlns:v="urn:schemas-microsoft-com:vml" Requires="v">
                <p:oleObj spid="_x0000_s28090813" name="Chart" r:id="rId4" imgW="8610548" imgH="4181634" progId="MSGraph.Chart.8">
                  <p:embed followColorScheme="full"/>
                </p:oleObj>
              </mc:Choice>
              <mc:Fallback>
                <p:oleObj name="Chart" r:id="rId4" imgW="8610548" imgH="4181634" progId="MSGraph.Chart.8">
                  <p:embed followColorScheme="full"/>
                  <p:pic>
                    <p:nvPicPr>
                      <p:cNvPr id="0" name=""/>
                      <p:cNvPicPr>
                        <a:picLocks noChangeAspect="1" noChangeArrowheads="1"/>
                      </p:cNvPicPr>
                      <p:nvPr/>
                    </p:nvPicPr>
                    <p:blipFill>
                      <a:blip r:embed="rId5"/>
                      <a:srcRect/>
                      <a:stretch>
                        <a:fillRect/>
                      </a:stretch>
                    </p:blipFill>
                    <p:spPr bwMode="gray">
                      <a:xfrm>
                        <a:off x="138113" y="1498600"/>
                        <a:ext cx="8655050" cy="420052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46083" name="Rectangle 3"/>
          <p:cNvSpPr>
            <a:spLocks noGrp="1" noChangeArrowheads="1"/>
          </p:cNvSpPr>
          <p:nvPr>
            <p:ph type="title" idx="4294967295"/>
          </p:nvPr>
        </p:nvSpPr>
        <p:spPr/>
        <p:txBody>
          <a:bodyPr/>
          <a:lstStyle/>
          <a:p>
            <a:r>
              <a:rPr lang="en-US" dirty="0" smtClean="0"/>
              <a:t>Premium-to-Surplus Ratio:</a:t>
            </a:r>
            <a:br>
              <a:rPr lang="en-US" dirty="0" smtClean="0"/>
            </a:br>
            <a:r>
              <a:rPr lang="en-US" dirty="0" smtClean="0"/>
              <a:t>1985–2014*</a:t>
            </a:r>
          </a:p>
        </p:txBody>
      </p:sp>
      <p:sp>
        <p:nvSpPr>
          <p:cNvPr id="46084" name="Rectangle 4"/>
          <p:cNvSpPr>
            <a:spLocks noChangeArrowheads="1"/>
          </p:cNvSpPr>
          <p:nvPr/>
        </p:nvSpPr>
        <p:spPr bwMode="auto">
          <a:xfrm>
            <a:off x="-12700" y="6396038"/>
            <a:ext cx="6651625" cy="465137"/>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As of </a:t>
            </a:r>
            <a:r>
              <a:rPr lang="en-US" sz="1100" dirty="0" smtClean="0"/>
              <a:t>12/31/14.</a:t>
            </a:r>
            <a:endParaRPr lang="en-US" sz="1100" dirty="0"/>
          </a:p>
          <a:p>
            <a:pPr eaLnBrk="0" hangingPunct="0">
              <a:lnSpc>
                <a:spcPct val="85000"/>
              </a:lnSpc>
              <a:spcBef>
                <a:spcPct val="25000"/>
              </a:spcBef>
              <a:buClr>
                <a:schemeClr val="accent2"/>
              </a:buClr>
              <a:buFont typeface="Wingdings" pitchFamily="2" charset="2"/>
              <a:buNone/>
            </a:pPr>
            <a:r>
              <a:rPr lang="en-US" sz="1100" dirty="0"/>
              <a:t>Source: A.M. Best, ISO, Insurance Information Institute.</a:t>
            </a:r>
          </a:p>
        </p:txBody>
      </p:sp>
      <p:sp>
        <p:nvSpPr>
          <p:cNvPr id="230405" name="Text Box 6"/>
          <p:cNvSpPr txBox="1">
            <a:spLocks noChangeArrowheads="1"/>
          </p:cNvSpPr>
          <p:nvPr/>
        </p:nvSpPr>
        <p:spPr bwMode="blackWhite">
          <a:xfrm>
            <a:off x="2489597" y="1297579"/>
            <a:ext cx="3952082" cy="959249"/>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dirty="0" smtClean="0">
                <a:solidFill>
                  <a:schemeClr val="bg1"/>
                </a:solidFill>
                <a:cs typeface="+mn-cs"/>
              </a:rPr>
              <a:t>The larger surplus is in relation to premiums—the lower the P:S ratio—and the great the industry’s capacity to handle the risk it has accepted</a:t>
            </a:r>
            <a:endParaRPr lang="en-US" sz="1600" b="1" dirty="0">
              <a:solidFill>
                <a:schemeClr val="bg1"/>
              </a:solidFill>
              <a:cs typeface="+mn-cs"/>
            </a:endParaRPr>
          </a:p>
        </p:txBody>
      </p:sp>
      <p:sp>
        <p:nvSpPr>
          <p:cNvPr id="46086" name="AutoShape 7"/>
          <p:cNvSpPr>
            <a:spLocks noChangeArrowheads="1"/>
          </p:cNvSpPr>
          <p:nvPr/>
        </p:nvSpPr>
        <p:spPr bwMode="auto">
          <a:xfrm>
            <a:off x="7315200" y="2506663"/>
            <a:ext cx="184150" cy="396875"/>
          </a:xfrm>
          <a:prstGeom prst="rightArrow">
            <a:avLst>
              <a:gd name="adj1" fmla="val 50000"/>
              <a:gd name="adj2" fmla="val 25000"/>
            </a:avLst>
          </a:prstGeom>
          <a:noFill/>
          <a:ln w="9525">
            <a:noFill/>
            <a:miter lim="800000"/>
            <a:headEnd/>
            <a:tailEnd/>
          </a:ln>
        </p:spPr>
        <p:txBody>
          <a:bodyPr wrap="non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46087" name="Rectangle 7"/>
          <p:cNvSpPr>
            <a:spLocks noChangeArrowheads="1"/>
          </p:cNvSpPr>
          <p:nvPr/>
        </p:nvSpPr>
        <p:spPr bwMode="black">
          <a:xfrm>
            <a:off x="192088" y="125174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(Ratio of NWP to PHS)</a:t>
            </a:r>
            <a:endParaRPr lang="en-US" sz="1600" b="1" dirty="0">
              <a:solidFill>
                <a:srgbClr val="225A7A"/>
              </a:solidFill>
            </a:endParaRPr>
          </a:p>
        </p:txBody>
      </p:sp>
      <p:sp>
        <p:nvSpPr>
          <p:cNvPr id="230408" name="Rectangle 8"/>
          <p:cNvSpPr>
            <a:spLocks noChangeArrowheads="1"/>
          </p:cNvSpPr>
          <p:nvPr/>
        </p:nvSpPr>
        <p:spPr bwMode="blackWhite">
          <a:xfrm>
            <a:off x="192088" y="5626100"/>
            <a:ext cx="87566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The Premium-to-Surplus Ratio Stood at $</a:t>
            </a:r>
            <a:r>
              <a:rPr lang="en-US" b="1" dirty="0" smtClean="0">
                <a:solidFill>
                  <a:srgbClr val="FFFFFF"/>
                </a:solidFill>
              </a:rPr>
              <a:t>0.73:$</a:t>
            </a:r>
            <a:r>
              <a:rPr lang="en-US" b="1" dirty="0">
                <a:solidFill>
                  <a:srgbClr val="FFFFFF"/>
                </a:solidFill>
              </a:rPr>
              <a:t>1 as of</a:t>
            </a:r>
            <a:br>
              <a:rPr lang="en-US" b="1" dirty="0">
                <a:solidFill>
                  <a:srgbClr val="FFFFFF"/>
                </a:solidFill>
              </a:rPr>
            </a:br>
            <a:r>
              <a:rPr lang="en-US" b="1" dirty="0" smtClean="0">
                <a:solidFill>
                  <a:srgbClr val="FFFFFF"/>
                </a:solidFill>
              </a:rPr>
              <a:t>12/31/14, </a:t>
            </a:r>
            <a:r>
              <a:rPr lang="en-US" b="1" dirty="0">
                <a:solidFill>
                  <a:srgbClr val="FFFFFF"/>
                </a:solidFill>
              </a:rPr>
              <a:t>a</a:t>
            </a:r>
            <a:r>
              <a:rPr lang="en-US" b="1" dirty="0" smtClean="0">
                <a:solidFill>
                  <a:srgbClr val="FFFFFF"/>
                </a:solidFill>
              </a:rPr>
              <a:t> Record </a:t>
            </a:r>
            <a:r>
              <a:rPr lang="en-US" b="1" dirty="0">
                <a:solidFill>
                  <a:srgbClr val="FFFFFF"/>
                </a:solidFill>
              </a:rPr>
              <a:t>Low (at Least in Recent History</a:t>
            </a:r>
            <a:r>
              <a:rPr lang="en-US" b="1" dirty="0" smtClean="0">
                <a:solidFill>
                  <a:srgbClr val="FFFFFF"/>
                </a:solidFill>
              </a:rPr>
              <a:t>)</a:t>
            </a:r>
            <a:endParaRPr lang="en-US" b="1" dirty="0">
              <a:solidFill>
                <a:srgbClr val="FFFFFF"/>
              </a:solidFill>
            </a:endParaRPr>
          </a:p>
        </p:txBody>
      </p:sp>
      <p:sp>
        <p:nvSpPr>
          <p:cNvPr id="7200776" name="AutoShape 8"/>
          <p:cNvSpPr>
            <a:spLocks noChangeArrowheads="1"/>
          </p:cNvSpPr>
          <p:nvPr/>
        </p:nvSpPr>
        <p:spPr bwMode="blackWhite">
          <a:xfrm>
            <a:off x="5883565" y="2669906"/>
            <a:ext cx="2896104" cy="820086"/>
          </a:xfrm>
          <a:prstGeom prst="wedgeRectCallout">
            <a:avLst>
              <a:gd name="adj1" fmla="val 39667"/>
              <a:gd name="adj2" fmla="val 17458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Surplus as of </a:t>
            </a:r>
            <a:r>
              <a:rPr lang="en-US" sz="1600" b="1" dirty="0" smtClean="0">
                <a:solidFill>
                  <a:schemeClr val="bg1"/>
                </a:solidFill>
              </a:rPr>
              <a:t>12/31/14 </a:t>
            </a:r>
            <a:r>
              <a:rPr lang="en-US" sz="1600" b="1" dirty="0">
                <a:solidFill>
                  <a:schemeClr val="bg1"/>
                </a:solidFill>
              </a:rPr>
              <a:t>was </a:t>
            </a:r>
            <a:r>
              <a:rPr lang="en-US" sz="1600" b="1" dirty="0" smtClean="0">
                <a:solidFill>
                  <a:schemeClr val="bg1"/>
                </a:solidFill>
              </a:rPr>
              <a:t>$0.73:$1, a near-record low (at least in modern history)</a:t>
            </a:r>
            <a:endParaRPr lang="en-US" sz="1600" b="1" dirty="0">
              <a:solidFill>
                <a:schemeClr val="bg1"/>
              </a:solidFill>
            </a:endParaRPr>
          </a:p>
        </p:txBody>
      </p:sp>
      <p:sp>
        <p:nvSpPr>
          <p:cNvPr id="11" name="AutoShape 8"/>
          <p:cNvSpPr>
            <a:spLocks noChangeArrowheads="1"/>
          </p:cNvSpPr>
          <p:nvPr/>
        </p:nvSpPr>
        <p:spPr bwMode="blackWhite">
          <a:xfrm>
            <a:off x="4844239" y="4497418"/>
            <a:ext cx="1882235" cy="511103"/>
          </a:xfrm>
          <a:prstGeom prst="wedgeRectCallout">
            <a:avLst>
              <a:gd name="adj1" fmla="val -35788"/>
              <a:gd name="adj2" fmla="val -10519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9/11, Recession &amp; Hard Market</a:t>
            </a:r>
            <a:endParaRPr lang="en-US" sz="1600" b="1" dirty="0">
              <a:solidFill>
                <a:schemeClr val="bg1"/>
              </a:solidFill>
            </a:endParaRPr>
          </a:p>
        </p:txBody>
      </p:sp>
    </p:spTree>
    <p:extLst>
      <p:ext uri="{BB962C8B-B14F-4D97-AF65-F5344CB8AC3E}">
        <p14:creationId xmlns:p14="http://schemas.microsoft.com/office/powerpoint/2010/main" val="8043661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1000"/>
                                  </p:stCondLst>
                                  <p:childTnLst>
                                    <p:set>
                                      <p:cBhvr>
                                        <p:cTn id="6" dur="1" fill="hold">
                                          <p:stCondLst>
                                            <p:cond delay="0"/>
                                          </p:stCondLst>
                                        </p:cTn>
                                        <p:tgtEl>
                                          <p:spTgt spid="6380546"/>
                                        </p:tgtEl>
                                        <p:attrNameLst>
                                          <p:attrName>style.visibility</p:attrName>
                                        </p:attrNameLst>
                                      </p:cBhvr>
                                      <p:to>
                                        <p:strVal val="visible"/>
                                      </p:to>
                                    </p:set>
                                    <p:animEffect transition="in" filter="wipe(left)">
                                      <p:cBhvr>
                                        <p:cTn id="7" dur="1000"/>
                                        <p:tgtEl>
                                          <p:spTgt spid="6380546"/>
                                        </p:tgtEl>
                                      </p:cBhvr>
                                    </p:animEffect>
                                  </p:childTnLst>
                                </p:cTn>
                              </p:par>
                            </p:childTnLst>
                          </p:cTn>
                        </p:par>
                        <p:par>
                          <p:cTn id="8" fill="hold">
                            <p:stCondLst>
                              <p:cond delay="2000"/>
                            </p:stCondLst>
                            <p:childTnLst>
                              <p:par>
                                <p:cTn id="9" presetID="22" presetClass="entr" presetSubtype="2" fill="hold" grpId="0" nodeType="afterEffect">
                                  <p:stCondLst>
                                    <p:cond delay="700"/>
                                  </p:stCondLst>
                                  <p:childTnLst>
                                    <p:set>
                                      <p:cBhvr>
                                        <p:cTn id="10" dur="1" fill="hold">
                                          <p:stCondLst>
                                            <p:cond delay="0"/>
                                          </p:stCondLst>
                                        </p:cTn>
                                        <p:tgtEl>
                                          <p:spTgt spid="7200776"/>
                                        </p:tgtEl>
                                        <p:attrNameLst>
                                          <p:attrName>style.visibility</p:attrName>
                                        </p:attrNameLst>
                                      </p:cBhvr>
                                      <p:to>
                                        <p:strVal val="visible"/>
                                      </p:to>
                                    </p:set>
                                    <p:animEffect transition="in" filter="wipe(right)">
                                      <p:cBhvr>
                                        <p:cTn id="11" dur="500"/>
                                        <p:tgtEl>
                                          <p:spTgt spid="7200776"/>
                                        </p:tgtEl>
                                      </p:cBhvr>
                                    </p:animEffect>
                                  </p:childTnLst>
                                </p:cTn>
                              </p:par>
                            </p:childTnLst>
                          </p:cTn>
                        </p:par>
                        <p:par>
                          <p:cTn id="12" fill="hold">
                            <p:stCondLst>
                              <p:cond delay="3200"/>
                            </p:stCondLst>
                            <p:childTnLst>
                              <p:par>
                                <p:cTn id="13" presetID="10" presetClass="entr" presetSubtype="0" fill="hold" grpId="0" nodeType="afterEffect">
                                  <p:stCondLst>
                                    <p:cond delay="700"/>
                                  </p:stCondLst>
                                  <p:childTnLst>
                                    <p:set>
                                      <p:cBhvr>
                                        <p:cTn id="14" dur="1" fill="hold">
                                          <p:stCondLst>
                                            <p:cond delay="0"/>
                                          </p:stCondLst>
                                        </p:cTn>
                                        <p:tgtEl>
                                          <p:spTgt spid="230405"/>
                                        </p:tgtEl>
                                        <p:attrNameLst>
                                          <p:attrName>style.visibility</p:attrName>
                                        </p:attrNameLst>
                                      </p:cBhvr>
                                      <p:to>
                                        <p:strVal val="visible"/>
                                      </p:to>
                                    </p:set>
                                    <p:animEffect transition="in" filter="fade">
                                      <p:cBhvr>
                                        <p:cTn id="15" dur="500"/>
                                        <p:tgtEl>
                                          <p:spTgt spid="230405"/>
                                        </p:tgtEl>
                                      </p:cBhvr>
                                    </p:animEffect>
                                  </p:childTnLst>
                                </p:cTn>
                              </p:par>
                            </p:childTnLst>
                          </p:cTn>
                        </p:par>
                        <p:par>
                          <p:cTn id="16" fill="hold">
                            <p:stCondLst>
                              <p:cond delay="4400"/>
                            </p:stCondLst>
                            <p:childTnLst>
                              <p:par>
                                <p:cTn id="17" presetID="23" presetClass="entr" presetSubtype="16" fill="hold" grpId="0" nodeType="afterEffect">
                                  <p:stCondLst>
                                    <p:cond delay="700"/>
                                  </p:stCondLst>
                                  <p:childTnLst>
                                    <p:set>
                                      <p:cBhvr>
                                        <p:cTn id="18" dur="1" fill="hold">
                                          <p:stCondLst>
                                            <p:cond delay="0"/>
                                          </p:stCondLst>
                                        </p:cTn>
                                        <p:tgtEl>
                                          <p:spTgt spid="230408"/>
                                        </p:tgtEl>
                                        <p:attrNameLst>
                                          <p:attrName>style.visibility</p:attrName>
                                        </p:attrNameLst>
                                      </p:cBhvr>
                                      <p:to>
                                        <p:strVal val="visible"/>
                                      </p:to>
                                    </p:set>
                                    <p:anim calcmode="lin" valueType="num">
                                      <p:cBhvr>
                                        <p:cTn id="19" dur="500" fill="hold"/>
                                        <p:tgtEl>
                                          <p:spTgt spid="230408"/>
                                        </p:tgtEl>
                                        <p:attrNameLst>
                                          <p:attrName>ppt_w</p:attrName>
                                        </p:attrNameLst>
                                      </p:cBhvr>
                                      <p:tavLst>
                                        <p:tav tm="0">
                                          <p:val>
                                            <p:fltVal val="0"/>
                                          </p:val>
                                        </p:tav>
                                        <p:tav tm="100000">
                                          <p:val>
                                            <p:strVal val="#ppt_w"/>
                                          </p:val>
                                        </p:tav>
                                      </p:tavLst>
                                    </p:anim>
                                    <p:anim calcmode="lin" valueType="num">
                                      <p:cBhvr>
                                        <p:cTn id="20" dur="500" fill="hold"/>
                                        <p:tgtEl>
                                          <p:spTgt spid="230408"/>
                                        </p:tgtEl>
                                        <p:attrNameLst>
                                          <p:attrName>ppt_h</p:attrName>
                                        </p:attrNameLst>
                                      </p:cBhvr>
                                      <p:tavLst>
                                        <p:tav tm="0">
                                          <p:val>
                                            <p:fltVal val="0"/>
                                          </p:val>
                                        </p:tav>
                                        <p:tav tm="100000">
                                          <p:val>
                                            <p:strVal val="#ppt_h"/>
                                          </p:val>
                                        </p:tav>
                                      </p:tavLst>
                                    </p:anim>
                                  </p:childTnLst>
                                </p:cTn>
                              </p:par>
                            </p:childTnLst>
                          </p:cTn>
                        </p:par>
                        <p:par>
                          <p:cTn id="21" fill="hold">
                            <p:stCondLst>
                              <p:cond delay="5600"/>
                            </p:stCondLst>
                            <p:childTnLst>
                              <p:par>
                                <p:cTn id="22" presetID="22" presetClass="entr" presetSubtype="2" fill="hold" grpId="0" nodeType="afterEffect">
                                  <p:stCondLst>
                                    <p:cond delay="700"/>
                                  </p:stCondLst>
                                  <p:childTnLst>
                                    <p:set>
                                      <p:cBhvr>
                                        <p:cTn id="23" dur="1" fill="hold">
                                          <p:stCondLst>
                                            <p:cond delay="0"/>
                                          </p:stCondLst>
                                        </p:cTn>
                                        <p:tgtEl>
                                          <p:spTgt spid="11"/>
                                        </p:tgtEl>
                                        <p:attrNameLst>
                                          <p:attrName>style.visibility</p:attrName>
                                        </p:attrNameLst>
                                      </p:cBhvr>
                                      <p:to>
                                        <p:strVal val="visible"/>
                                      </p:to>
                                    </p:set>
                                    <p:animEffect transition="in" filter="wipe(right)">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380546" grpId="0" bld="series"/>
      <p:bldP spid="230405" grpId="0" animBg="1"/>
      <p:bldP spid="230408" grpId="0" animBg="1"/>
      <p:bldP spid="7200776" grpId="0" animBg="1"/>
      <p:bldP spid="11"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6083" name="Rectangle 3"/>
          <p:cNvSpPr>
            <a:spLocks noGrp="1" noChangeArrowheads="1"/>
          </p:cNvSpPr>
          <p:nvPr>
            <p:ph type="title" idx="4294967295"/>
          </p:nvPr>
        </p:nvSpPr>
        <p:spPr/>
        <p:txBody>
          <a:bodyPr/>
          <a:lstStyle/>
          <a:p>
            <a:r>
              <a:rPr lang="en-US" dirty="0" smtClean="0"/>
              <a:t>US P/C Insurance Industry Excess Capital Position: 1994–2016E</a:t>
            </a:r>
          </a:p>
        </p:txBody>
      </p:sp>
      <p:sp>
        <p:nvSpPr>
          <p:cNvPr id="46084" name="Rectangle 4"/>
          <p:cNvSpPr>
            <a:spLocks noChangeArrowheads="1"/>
          </p:cNvSpPr>
          <p:nvPr/>
        </p:nvSpPr>
        <p:spPr bwMode="auto">
          <a:xfrm>
            <a:off x="-12700" y="6396038"/>
            <a:ext cx="6651625" cy="465137"/>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Barclays Research estimates.</a:t>
            </a:r>
            <a:endParaRPr lang="en-US" sz="1100" dirty="0"/>
          </a:p>
        </p:txBody>
      </p:sp>
      <p:sp>
        <p:nvSpPr>
          <p:cNvPr id="46086" name="AutoShape 7"/>
          <p:cNvSpPr>
            <a:spLocks noChangeArrowheads="1"/>
          </p:cNvSpPr>
          <p:nvPr/>
        </p:nvSpPr>
        <p:spPr bwMode="auto">
          <a:xfrm>
            <a:off x="7315200" y="2506663"/>
            <a:ext cx="184150" cy="396875"/>
          </a:xfrm>
          <a:prstGeom prst="rightArrow">
            <a:avLst>
              <a:gd name="adj1" fmla="val 50000"/>
              <a:gd name="adj2" fmla="val 25000"/>
            </a:avLst>
          </a:prstGeom>
          <a:noFill/>
          <a:ln w="9525">
            <a:noFill/>
            <a:miter lim="800000"/>
            <a:headEnd/>
            <a:tailEnd/>
          </a:ln>
        </p:spPr>
        <p:txBody>
          <a:bodyPr wrap="non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46087" name="Rectangle 7"/>
          <p:cNvSpPr>
            <a:spLocks noChangeArrowheads="1"/>
          </p:cNvSpPr>
          <p:nvPr/>
        </p:nvSpPr>
        <p:spPr bwMode="black">
          <a:xfrm rot="5400000" flipV="1">
            <a:off x="-1473784" y="3026570"/>
            <a:ext cx="3645766" cy="1938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400" b="1" dirty="0" smtClean="0">
                <a:solidFill>
                  <a:srgbClr val="225A7A"/>
                </a:solidFill>
              </a:rPr>
              <a:t>Surplus Redundancy (Deficiency)</a:t>
            </a:r>
            <a:endParaRPr lang="en-US" sz="1400" b="1" dirty="0">
              <a:solidFill>
                <a:srgbClr val="225A7A"/>
              </a:solidFill>
            </a:endParaRPr>
          </a:p>
        </p:txBody>
      </p:sp>
      <p:sp>
        <p:nvSpPr>
          <p:cNvPr id="230408" name="Rectangle 8"/>
          <p:cNvSpPr>
            <a:spLocks noChangeArrowheads="1"/>
          </p:cNvSpPr>
          <p:nvPr/>
        </p:nvSpPr>
        <p:spPr bwMode="blackWhite">
          <a:xfrm>
            <a:off x="252149" y="5560146"/>
            <a:ext cx="7247201" cy="88629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The </a:t>
            </a:r>
            <a:r>
              <a:rPr lang="en-US" b="1" dirty="0" smtClean="0">
                <a:solidFill>
                  <a:srgbClr val="FFFFFF"/>
                </a:solidFill>
              </a:rPr>
              <a:t>Industry’s Strong Capital Position Suggests Insurers Are in a Good Position to Increase Risk Appetite, Repurchase Shares and Pursue Acquisitions</a:t>
            </a:r>
            <a:endParaRPr lang="en-US" b="1" dirty="0">
              <a:solidFill>
                <a:srgbClr val="FFFFFF"/>
              </a:solidFill>
            </a:endParaRPr>
          </a:p>
        </p:txBody>
      </p:sp>
      <p:pic>
        <p:nvPicPr>
          <p:cNvPr id="3" name="Picture 2"/>
          <p:cNvPicPr>
            <a:picLocks noChangeAspect="1"/>
          </p:cNvPicPr>
          <p:nvPr/>
        </p:nvPicPr>
        <p:blipFill>
          <a:blip r:embed="rId3"/>
          <a:stretch>
            <a:fillRect/>
          </a:stretch>
        </p:blipFill>
        <p:spPr>
          <a:xfrm>
            <a:off x="522143" y="2035175"/>
            <a:ext cx="6977207" cy="3450766"/>
          </a:xfrm>
          <a:prstGeom prst="rect">
            <a:avLst/>
          </a:prstGeom>
        </p:spPr>
      </p:pic>
      <p:sp>
        <p:nvSpPr>
          <p:cNvPr id="13" name="Rectangle 7"/>
          <p:cNvSpPr>
            <a:spLocks noChangeArrowheads="1"/>
          </p:cNvSpPr>
          <p:nvPr/>
        </p:nvSpPr>
        <p:spPr bwMode="black">
          <a:xfrm rot="5400000" flipV="1">
            <a:off x="5925605" y="3158580"/>
            <a:ext cx="3645766" cy="1938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400" b="1" dirty="0" smtClean="0">
                <a:solidFill>
                  <a:srgbClr val="225A7A"/>
                </a:solidFill>
              </a:rPr>
              <a:t>Percent Redundancy (Deficiency)</a:t>
            </a:r>
            <a:endParaRPr lang="en-US" sz="1400" b="1" dirty="0">
              <a:solidFill>
                <a:srgbClr val="225A7A"/>
              </a:solidFill>
            </a:endParaRPr>
          </a:p>
        </p:txBody>
      </p:sp>
      <p:sp>
        <p:nvSpPr>
          <p:cNvPr id="14" name="AutoShape 8"/>
          <p:cNvSpPr>
            <a:spLocks noChangeArrowheads="1"/>
          </p:cNvSpPr>
          <p:nvPr/>
        </p:nvSpPr>
        <p:spPr bwMode="blackWhite">
          <a:xfrm>
            <a:off x="3514437" y="1145309"/>
            <a:ext cx="2636982" cy="744825"/>
          </a:xfrm>
          <a:prstGeom prst="wedgeRectCallout">
            <a:avLst>
              <a:gd name="adj1" fmla="val 58045"/>
              <a:gd name="adj2" fmla="val 11888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Barclay’s suggests that surplus is approximately $200B (~30%)</a:t>
            </a:r>
            <a:endParaRPr lang="en-US" sz="1600" b="1" dirty="0">
              <a:solidFill>
                <a:schemeClr val="bg1"/>
              </a:solidFill>
            </a:endParaRPr>
          </a:p>
        </p:txBody>
      </p:sp>
    </p:spTree>
    <p:extLst>
      <p:ext uri="{BB962C8B-B14F-4D97-AF65-F5344CB8AC3E}">
        <p14:creationId xmlns:p14="http://schemas.microsoft.com/office/powerpoint/2010/main" val="75634441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30408"/>
                                        </p:tgtEl>
                                        <p:attrNameLst>
                                          <p:attrName>style.visibility</p:attrName>
                                        </p:attrNameLst>
                                      </p:cBhvr>
                                      <p:to>
                                        <p:strVal val="visible"/>
                                      </p:to>
                                    </p:set>
                                    <p:anim calcmode="lin" valueType="num">
                                      <p:cBhvr>
                                        <p:cTn id="7" dur="500" fill="hold"/>
                                        <p:tgtEl>
                                          <p:spTgt spid="230408"/>
                                        </p:tgtEl>
                                        <p:attrNameLst>
                                          <p:attrName>ppt_w</p:attrName>
                                        </p:attrNameLst>
                                      </p:cBhvr>
                                      <p:tavLst>
                                        <p:tav tm="0">
                                          <p:val>
                                            <p:fltVal val="0"/>
                                          </p:val>
                                        </p:tav>
                                        <p:tav tm="100000">
                                          <p:val>
                                            <p:strVal val="#ppt_w"/>
                                          </p:val>
                                        </p:tav>
                                      </p:tavLst>
                                    </p:anim>
                                    <p:anim calcmode="lin" valueType="num">
                                      <p:cBhvr>
                                        <p:cTn id="8" dur="500" fill="hold"/>
                                        <p:tgtEl>
                                          <p:spTgt spid="230408"/>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2" fill="hold" grpId="0" nodeType="afterEffect">
                                  <p:stCondLst>
                                    <p:cond delay="700"/>
                                  </p:stCondLst>
                                  <p:childTnLst>
                                    <p:set>
                                      <p:cBhvr>
                                        <p:cTn id="11" dur="1" fill="hold">
                                          <p:stCondLst>
                                            <p:cond delay="0"/>
                                          </p:stCondLst>
                                        </p:cTn>
                                        <p:tgtEl>
                                          <p:spTgt spid="14"/>
                                        </p:tgtEl>
                                        <p:attrNameLst>
                                          <p:attrName>style.visibility</p:attrName>
                                        </p:attrNameLst>
                                      </p:cBhvr>
                                      <p:to>
                                        <p:strVal val="visible"/>
                                      </p:to>
                                    </p:set>
                                    <p:animEffect transition="in" filter="wipe(right)">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08" grpId="0" animBg="1"/>
      <p:bldP spid="14" grpId="0" animBg="1"/>
    </p:bld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P/C Industry: Loss Reserve-to-Surplus Ratio, 1971-2014</a:t>
            </a:r>
            <a:endParaRPr lang="en-US" b="1" dirty="0">
              <a:latin typeface="Arial "/>
            </a:endParaRPr>
          </a:p>
        </p:txBody>
      </p:sp>
      <p:sp>
        <p:nvSpPr>
          <p:cNvPr id="4" name="Rectangle 4"/>
          <p:cNvSpPr>
            <a:spLocks noChangeArrowheads="1"/>
          </p:cNvSpPr>
          <p:nvPr/>
        </p:nvSpPr>
        <p:spPr bwMode="auto">
          <a:xfrm>
            <a:off x="0" y="6575615"/>
            <a:ext cx="7569200" cy="282385"/>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 Calculations from A.M. Best and ISO data by Insurance Information Institute.</a:t>
            </a:r>
            <a:endParaRPr lang="en-US" sz="1100" dirty="0"/>
          </a:p>
        </p:txBody>
      </p:sp>
      <p:graphicFrame>
        <p:nvGraphicFramePr>
          <p:cNvPr id="5" name="Object 3"/>
          <p:cNvGraphicFramePr>
            <a:graphicFrameLocks noChangeAspect="1"/>
          </p:cNvGraphicFramePr>
          <p:nvPr>
            <p:extLst>
              <p:ext uri="{D42A27DB-BD31-4B8C-83A1-F6EECF244321}">
                <p14:modId xmlns:p14="http://schemas.microsoft.com/office/powerpoint/2010/main" val="759060186"/>
              </p:ext>
            </p:extLst>
          </p:nvPr>
        </p:nvGraphicFramePr>
        <p:xfrm>
          <a:off x="365233" y="1476581"/>
          <a:ext cx="8194675" cy="4187825"/>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6"/>
          <p:cNvSpPr>
            <a:spLocks noChangeArrowheads="1"/>
          </p:cNvSpPr>
          <p:nvPr/>
        </p:nvSpPr>
        <p:spPr bwMode="blackWhite">
          <a:xfrm>
            <a:off x="457200" y="5664406"/>
            <a:ext cx="8220075" cy="639763"/>
          </a:xfrm>
          <a:prstGeom prst="rect">
            <a:avLst/>
          </a:prstGeom>
          <a:gradFill rotWithShape="1">
            <a:gsLst>
              <a:gs pos="0">
                <a:srgbClr val="FF6801"/>
              </a:gs>
              <a:gs pos="100000">
                <a:srgbClr val="FF6801">
                  <a:gamma/>
                  <a:shade val="86275"/>
                  <a:invGamma/>
                </a:srgbClr>
              </a:gs>
            </a:gsLst>
            <a:lin ang="5400000" scaled="1"/>
          </a:gradFill>
          <a:ln w="12700" algn="ctr">
            <a:solidFill>
              <a:srgbClr val="FF6801"/>
            </a:solidFill>
            <a:miter lim="800000"/>
            <a:headEnd/>
            <a:tailEnd/>
          </a:ln>
          <a:effectLst/>
        </p:spPr>
        <p:txBody>
          <a:bodyPr bIns="64008" anchor="ctr"/>
          <a:lstStyle/>
          <a:p>
            <a:pPr algn="ctr" eaLnBrk="0" hangingPunct="0">
              <a:lnSpc>
                <a:spcPct val="90000"/>
              </a:lnSpc>
              <a:spcBef>
                <a:spcPct val="50000"/>
              </a:spcBef>
              <a:buClr>
                <a:srgbClr val="FFFFFF"/>
              </a:buClr>
            </a:pPr>
            <a:r>
              <a:rPr lang="en-US" b="1" dirty="0" smtClean="0">
                <a:solidFill>
                  <a:srgbClr val="FFFFFF"/>
                </a:solidFill>
              </a:rPr>
              <a:t>The Property/Casualty Industry Adjusted Its Risk Portfolio in Response to Risk-Based Capital Requirements Implemented in 1994.</a:t>
            </a:r>
            <a:endParaRPr lang="en-US" b="1" dirty="0">
              <a:solidFill>
                <a:srgbClr val="FFFFFF"/>
              </a:solidFill>
            </a:endParaRPr>
          </a:p>
        </p:txBody>
      </p:sp>
      <p:sp>
        <p:nvSpPr>
          <p:cNvPr id="6" name="Investors supply capital"/>
          <p:cNvSpPr>
            <a:spLocks noChangeArrowheads="1"/>
          </p:cNvSpPr>
          <p:nvPr/>
        </p:nvSpPr>
        <p:spPr bwMode="blackWhite">
          <a:xfrm>
            <a:off x="1206136" y="1174513"/>
            <a:ext cx="3169919" cy="812190"/>
          </a:xfrm>
          <a:prstGeom prst="wedgeRectCallout">
            <a:avLst>
              <a:gd name="adj1" fmla="val -22540"/>
              <a:gd name="adj2" fmla="val 72649"/>
            </a:avLst>
          </a:prstGeom>
          <a:gradFill rotWithShape="1">
            <a:gsLst>
              <a:gs pos="2000">
                <a:srgbClr val="225A7A"/>
              </a:gs>
              <a:gs pos="100000">
                <a:srgbClr val="225A7A"/>
              </a:gs>
            </a:gsLst>
            <a:lin ang="5400000" scaled="1"/>
          </a:gradFill>
          <a:ln w="28575" algn="ctr">
            <a:solidFill>
              <a:srgbClr val="225A7A"/>
            </a:solidFill>
            <a:miter lim="800000"/>
            <a:headEnd/>
            <a:tailEnd/>
          </a:ln>
        </p:spPr>
        <p:txBody>
          <a:bodyPr tIns="91440" bIns="9144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
              </a:rPr>
              <a:t>Inflation, Liability Crisis Increased Reserves, Plunging Stock Prices Depleted Surplus</a:t>
            </a:r>
            <a:endParaRPr lang="en-US" sz="1600" b="1" dirty="0">
              <a:solidFill>
                <a:srgbClr val="FFFFFF"/>
              </a:solidFill>
              <a:latin typeface="Arial "/>
              <a:cs typeface="Arial" charset="0"/>
            </a:endParaRPr>
          </a:p>
        </p:txBody>
      </p:sp>
      <p:cxnSp>
        <p:nvCxnSpPr>
          <p:cNvPr id="7" name="Straight Connector 6"/>
          <p:cNvCxnSpPr/>
          <p:nvPr/>
        </p:nvCxnSpPr>
        <p:spPr>
          <a:xfrm flipH="1">
            <a:off x="5016138" y="1580608"/>
            <a:ext cx="13062" cy="359228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48682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3"/>
          <p:cNvSpPr>
            <a:spLocks noChangeArrowheads="1"/>
          </p:cNvSpPr>
          <p:nvPr/>
        </p:nvSpPr>
        <p:spPr bwMode="auto">
          <a:xfrm>
            <a:off x="0" y="6556375"/>
            <a:ext cx="9144000" cy="301625"/>
          </a:xfrm>
          <a:prstGeom prst="rect">
            <a:avLst/>
          </a:prstGeom>
          <a:solidFill>
            <a:srgbClr val="225A7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endParaRPr lang="en-US" altLang="en-US" dirty="0" smtClean="0">
              <a:solidFill>
                <a:srgbClr val="000000"/>
              </a:solidFill>
            </a:endParaRPr>
          </a:p>
        </p:txBody>
      </p:sp>
      <p:sp>
        <p:nvSpPr>
          <p:cNvPr id="5123" name="Rectangle 4"/>
          <p:cNvSpPr>
            <a:spLocks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0" fontAlgn="base" hangingPunct="0">
              <a:lnSpc>
                <a:spcPct val="85000"/>
              </a:lnSpc>
              <a:spcBef>
                <a:spcPct val="20000"/>
              </a:spcBef>
              <a:spcAft>
                <a:spcPct val="0"/>
              </a:spcAft>
            </a:pPr>
            <a:fld id="{39ADAE91-60BA-437A-A912-F6A617115E39}" type="slidenum">
              <a:rPr lang="en-US" altLang="en-US" sz="900" smtClean="0">
                <a:solidFill>
                  <a:srgbClr val="FFFFFF"/>
                </a:solidFill>
              </a:rPr>
              <a:pPr algn="r" eaLnBrk="0" fontAlgn="base" hangingPunct="0">
                <a:lnSpc>
                  <a:spcPct val="85000"/>
                </a:lnSpc>
                <a:spcBef>
                  <a:spcPct val="20000"/>
                </a:spcBef>
                <a:spcAft>
                  <a:spcPct val="0"/>
                </a:spcAft>
              </a:pPr>
              <a:t>56</a:t>
            </a:fld>
            <a:endParaRPr lang="en-US" altLang="en-US" sz="900" dirty="0" smtClean="0">
              <a:solidFill>
                <a:srgbClr val="FFFFFF"/>
              </a:solidFill>
            </a:endParaRPr>
          </a:p>
        </p:txBody>
      </p:sp>
      <p:pic>
        <p:nvPicPr>
          <p:cNvPr id="5124"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51175" y="838200"/>
            <a:ext cx="30321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24102" name="Rectangle 6"/>
          <p:cNvSpPr>
            <a:spLocks noChangeArrowheads="1"/>
          </p:cNvSpPr>
          <p:nvPr/>
        </p:nvSpPr>
        <p:spPr bwMode="blackWhite">
          <a:xfrm>
            <a:off x="447674" y="2073006"/>
            <a:ext cx="8239125" cy="173252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lnSpc>
                <a:spcPct val="95000"/>
              </a:lnSpc>
              <a:spcBef>
                <a:spcPct val="25000"/>
              </a:spcBef>
              <a:spcAft>
                <a:spcPct val="0"/>
              </a:spcAft>
            </a:pPr>
            <a:r>
              <a:rPr lang="en-US" altLang="en-US" sz="4800" b="1" dirty="0" smtClean="0">
                <a:solidFill>
                  <a:srgbClr val="FFFFFF"/>
                </a:solidFill>
              </a:rPr>
              <a:t>Alternative Capital</a:t>
            </a:r>
          </a:p>
        </p:txBody>
      </p:sp>
      <p:sp>
        <p:nvSpPr>
          <p:cNvPr id="8" name="Date Placeholder 7"/>
          <p:cNvSpPr>
            <a:spLocks noGrp="1"/>
          </p:cNvSpPr>
          <p:nvPr>
            <p:ph type="dt" sz="quarter" idx="10"/>
          </p:nvPr>
        </p:nvSpPr>
        <p:spPr/>
        <p:txBody>
          <a:bodyPr/>
          <a:lstStyle/>
          <a:p>
            <a:pPr>
              <a:defRPr/>
            </a:pPr>
            <a:r>
              <a:rPr lang="en-US" dirty="0" smtClean="0">
                <a:solidFill>
                  <a:srgbClr val="FFFFFF"/>
                </a:solidFill>
              </a:rPr>
              <a:t>12/01/09 - 9pm</a:t>
            </a:r>
            <a:endParaRPr lang="en-US" dirty="0">
              <a:solidFill>
                <a:srgbClr val="FFFFFF"/>
              </a:solidFill>
            </a:endParaRPr>
          </a:p>
        </p:txBody>
      </p:sp>
      <p:sp>
        <p:nvSpPr>
          <p:cNvPr id="9" name="Slide Number Placeholder 8"/>
          <p:cNvSpPr>
            <a:spLocks noGrp="1"/>
          </p:cNvSpPr>
          <p:nvPr>
            <p:ph type="sldNum" sz="quarter" idx="12"/>
          </p:nvPr>
        </p:nvSpPr>
        <p:spPr/>
        <p:txBody>
          <a:bodyPr/>
          <a:lstStyle/>
          <a:p>
            <a:pPr>
              <a:defRPr/>
            </a:pPr>
            <a:fld id="{01C6CFF6-A16C-47FC-AFD0-A1BB862DCC3B}" type="slidenum">
              <a:rPr lang="en-US" smtClean="0">
                <a:solidFill>
                  <a:srgbClr val="000000"/>
                </a:solidFill>
              </a:rPr>
              <a:pPr>
                <a:defRPr/>
              </a:pPr>
              <a:t>56</a:t>
            </a:fld>
            <a:endParaRPr lang="en-US" dirty="0">
              <a:solidFill>
                <a:srgbClr val="000000"/>
              </a:solidFill>
            </a:endParaRPr>
          </a:p>
        </p:txBody>
      </p:sp>
      <p:sp>
        <p:nvSpPr>
          <p:cNvPr id="5128" name="Rectangle 8"/>
          <p:cNvSpPr>
            <a:spLocks noChangeArrowheads="1"/>
          </p:cNvSpPr>
          <p:nvPr/>
        </p:nvSpPr>
        <p:spPr bwMode="auto">
          <a:xfrm>
            <a:off x="176212" y="4014854"/>
            <a:ext cx="8424863" cy="1726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5720" rIns="45720">
            <a:spAutoFit/>
          </a:bodyPr>
          <a:lstStyle>
            <a:lvl1pPr marL="292100" indent="-2921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0" fontAlgn="base" hangingPunct="0">
              <a:spcBef>
                <a:spcPct val="25000"/>
              </a:spcBef>
              <a:spcAft>
                <a:spcPct val="0"/>
              </a:spcAft>
              <a:buClr>
                <a:srgbClr val="FF6801"/>
              </a:buClr>
              <a:buFont typeface="Wingdings" panose="05000000000000000000" pitchFamily="2" charset="2"/>
              <a:buNone/>
            </a:pPr>
            <a:r>
              <a:rPr lang="en-US" altLang="en-US" sz="3600" b="1" dirty="0" smtClean="0">
                <a:solidFill>
                  <a:srgbClr val="225A7A"/>
                </a:solidFill>
                <a:cs typeface="Arial" panose="020B0604020202020204" pitchFamily="34" charset="0"/>
              </a:rPr>
              <a:t>New Investors Continue to Change the Reinsurance Landscape</a:t>
            </a:r>
          </a:p>
          <a:p>
            <a:pPr algn="ctr" eaLnBrk="0" fontAlgn="base" hangingPunct="0">
              <a:spcBef>
                <a:spcPct val="25000"/>
              </a:spcBef>
              <a:spcAft>
                <a:spcPct val="0"/>
              </a:spcAft>
              <a:buClr>
                <a:srgbClr val="FF6801"/>
              </a:buClr>
              <a:buFont typeface="Wingdings" panose="05000000000000000000" pitchFamily="2" charset="2"/>
              <a:buNone/>
            </a:pPr>
            <a:endParaRPr lang="en-US" altLang="en-US" sz="3600" b="1" dirty="0" smtClean="0">
              <a:solidFill>
                <a:srgbClr val="225A7A"/>
              </a:solidFill>
              <a:cs typeface="Arial" panose="020B0604020202020204" pitchFamily="34" charset="0"/>
            </a:endParaRPr>
          </a:p>
        </p:txBody>
      </p:sp>
      <p:sp>
        <p:nvSpPr>
          <p:cNvPr id="10" name="Rectangle 8"/>
          <p:cNvSpPr>
            <a:spLocks noChangeArrowheads="1"/>
          </p:cNvSpPr>
          <p:nvPr/>
        </p:nvSpPr>
        <p:spPr bwMode="auto">
          <a:xfrm>
            <a:off x="176212" y="5556999"/>
            <a:ext cx="8424863"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5720" rIns="45720">
            <a:spAutoFit/>
          </a:bodyPr>
          <a:lstStyle>
            <a:lvl1pPr marL="292100" indent="-2921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0" fontAlgn="base" hangingPunct="0">
              <a:spcBef>
                <a:spcPct val="25000"/>
              </a:spcBef>
              <a:spcAft>
                <a:spcPct val="0"/>
              </a:spcAft>
              <a:buClr>
                <a:srgbClr val="FF6801"/>
              </a:buClr>
              <a:buFont typeface="Wingdings" panose="05000000000000000000" pitchFamily="2" charset="2"/>
              <a:buNone/>
            </a:pPr>
            <a:r>
              <a:rPr lang="en-US" altLang="en-US" sz="3200" b="1" i="1" dirty="0" smtClean="0">
                <a:solidFill>
                  <a:srgbClr val="C00000"/>
                </a:solidFill>
                <a:cs typeface="Arial" panose="020B0604020202020204" pitchFamily="34" charset="0"/>
              </a:rPr>
              <a:t>First I.I.I. White Paper on Issue Was Released in March 2015</a:t>
            </a:r>
          </a:p>
        </p:txBody>
      </p:sp>
    </p:spTree>
    <p:extLst>
      <p:ext uri="{BB962C8B-B14F-4D97-AF65-F5344CB8AC3E}">
        <p14:creationId xmlns:p14="http://schemas.microsoft.com/office/powerpoint/2010/main" val="3174115523"/>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88900" y="0"/>
            <a:ext cx="8229600" cy="1069975"/>
          </a:xfrm>
        </p:spPr>
        <p:txBody>
          <a:bodyPr/>
          <a:lstStyle/>
          <a:p>
            <a:r>
              <a:rPr lang="en-US" altLang="en-US" dirty="0" smtClean="0">
                <a:latin typeface="Arial "/>
              </a:rPr>
              <a:t>Global Reinsurance Capital (Traditional    and Alternative), 2006 - 2014</a:t>
            </a:r>
          </a:p>
        </p:txBody>
      </p:sp>
      <p:sp>
        <p:nvSpPr>
          <p:cNvPr id="7171" name="Rectangle 4"/>
          <p:cNvSpPr>
            <a:spLocks noChangeArrowheads="1"/>
          </p:cNvSpPr>
          <p:nvPr/>
        </p:nvSpPr>
        <p:spPr bwMode="auto">
          <a:xfrm>
            <a:off x="0" y="6389688"/>
            <a:ext cx="75692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2014 data is as of June 30, 2014.</a:t>
            </a:r>
          </a:p>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Source: Aon Benfield Analytics; Insurance Information Institute.</a:t>
            </a:r>
          </a:p>
        </p:txBody>
      </p:sp>
      <p:sp>
        <p:nvSpPr>
          <p:cNvPr id="6" name="AutoShape 14"/>
          <p:cNvSpPr>
            <a:spLocks noChangeArrowheads="1"/>
          </p:cNvSpPr>
          <p:nvPr/>
        </p:nvSpPr>
        <p:spPr bwMode="blackWhite">
          <a:xfrm>
            <a:off x="4386263" y="909638"/>
            <a:ext cx="3683000" cy="893762"/>
          </a:xfrm>
          <a:prstGeom prst="wedgeRectCallout">
            <a:avLst>
              <a:gd name="adj1" fmla="val 46083"/>
              <a:gd name="adj2" fmla="val 6800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buFont typeface="Wingdings" panose="05000000000000000000" pitchFamily="2" charset="2"/>
              <a:buNone/>
            </a:pPr>
            <a:r>
              <a:rPr lang="en-US" altLang="en-US" sz="1600" b="1" dirty="0" smtClean="0">
                <a:solidFill>
                  <a:srgbClr val="FFFFFF"/>
                </a:solidFill>
              </a:rPr>
              <a:t>Total reinsurance capital reached a record $570B in 2013, up 68% from 2008. </a:t>
            </a:r>
          </a:p>
        </p:txBody>
      </p:sp>
      <p:graphicFrame>
        <p:nvGraphicFramePr>
          <p:cNvPr id="7173" name="Object 3"/>
          <p:cNvGraphicFramePr>
            <a:graphicFrameLocks noChangeAspect="1"/>
          </p:cNvGraphicFramePr>
          <p:nvPr/>
        </p:nvGraphicFramePr>
        <p:xfrm>
          <a:off x="327025" y="1206500"/>
          <a:ext cx="8296275" cy="4289425"/>
        </p:xfrm>
        <a:graphic>
          <a:graphicData uri="http://schemas.openxmlformats.org/presentationml/2006/ole">
            <mc:AlternateContent xmlns:mc="http://schemas.openxmlformats.org/markup-compatibility/2006">
              <mc:Choice xmlns:v="urn:schemas-microsoft-com:vml" Requires="v">
                <p:oleObj spid="_x0000_s28060111" name="Chart" r:id="rId4" imgW="8303472" imgH="4298052" progId="Excel.Chart.8">
                  <p:embed/>
                </p:oleObj>
              </mc:Choice>
              <mc:Fallback>
                <p:oleObj name="Chart" r:id="rId4" imgW="8303472" imgH="4298052"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025" y="1206500"/>
                        <a:ext cx="8296275" cy="428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ectangle 6"/>
          <p:cNvSpPr>
            <a:spLocks noChangeArrowheads="1"/>
          </p:cNvSpPr>
          <p:nvPr/>
        </p:nvSpPr>
        <p:spPr bwMode="blackWhite">
          <a:xfrm>
            <a:off x="457200" y="5664200"/>
            <a:ext cx="82200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pPr>
            <a:r>
              <a:rPr lang="en-US" altLang="en-US" b="1" dirty="0" smtClean="0">
                <a:solidFill>
                  <a:srgbClr val="FFFFFF"/>
                </a:solidFill>
              </a:rPr>
              <a:t>But alternative capacity has grown 210% since 2008, to $50B. It has more than doubled in the past three years.</a:t>
            </a:r>
          </a:p>
        </p:txBody>
      </p:sp>
      <p:sp>
        <p:nvSpPr>
          <p:cNvPr id="3" name="Rectangle 2"/>
          <p:cNvSpPr/>
          <p:nvPr/>
        </p:nvSpPr>
        <p:spPr>
          <a:xfrm>
            <a:off x="6076950" y="5092700"/>
            <a:ext cx="693738" cy="3000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spTree>
    <p:extLst>
      <p:ext uri="{BB962C8B-B14F-4D97-AF65-F5344CB8AC3E}">
        <p14:creationId xmlns:p14="http://schemas.microsoft.com/office/powerpoint/2010/main" val="205335039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nodeType="afterGroup">
                            <p:stCondLst>
                              <p:cond delay="1500"/>
                            </p:stCondLst>
                            <p:childTnLst>
                              <p:par>
                                <p:cTn id="9" presetID="23" presetClass="entr" presetSubtype="16" fill="hold" grpId="0" nodeType="after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88899" y="0"/>
            <a:ext cx="8588375" cy="1069975"/>
          </a:xfrm>
        </p:spPr>
        <p:txBody>
          <a:bodyPr/>
          <a:lstStyle/>
          <a:p>
            <a:r>
              <a:rPr lang="en-US" altLang="en-US" dirty="0" smtClean="0">
                <a:latin typeface="Arial "/>
              </a:rPr>
              <a:t>Alternative Capital as a Percentage of Traditional Global Reinsurance Capital</a:t>
            </a:r>
          </a:p>
        </p:txBody>
      </p:sp>
      <p:sp>
        <p:nvSpPr>
          <p:cNvPr id="8195" name="Rectangle 4"/>
          <p:cNvSpPr>
            <a:spLocks noChangeArrowheads="1"/>
          </p:cNvSpPr>
          <p:nvPr/>
        </p:nvSpPr>
        <p:spPr bwMode="auto">
          <a:xfrm>
            <a:off x="0" y="6389688"/>
            <a:ext cx="75692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2014 data is as of June 30, 2014.</a:t>
            </a:r>
          </a:p>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Source: Aon Benfield Analytics; Insurance Information Institute.</a:t>
            </a:r>
          </a:p>
        </p:txBody>
      </p:sp>
      <p:graphicFrame>
        <p:nvGraphicFramePr>
          <p:cNvPr id="2" name="Object 3"/>
          <p:cNvGraphicFramePr>
            <a:graphicFrameLocks noChangeAspect="1"/>
          </p:cNvGraphicFramePr>
          <p:nvPr>
            <p:extLst>
              <p:ext uri="{D42A27DB-BD31-4B8C-83A1-F6EECF244321}">
                <p14:modId xmlns:p14="http://schemas.microsoft.com/office/powerpoint/2010/main" val="2668159601"/>
              </p:ext>
            </p:extLst>
          </p:nvPr>
        </p:nvGraphicFramePr>
        <p:xfrm>
          <a:off x="377825" y="1257300"/>
          <a:ext cx="8194675" cy="4187825"/>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6"/>
          <p:cNvSpPr>
            <a:spLocks noChangeArrowheads="1"/>
          </p:cNvSpPr>
          <p:nvPr/>
        </p:nvSpPr>
        <p:spPr bwMode="blackWhite">
          <a:xfrm>
            <a:off x="457200" y="5664200"/>
            <a:ext cx="82200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pPr>
            <a:r>
              <a:rPr lang="en-US" altLang="en-US" b="1" dirty="0" smtClean="0">
                <a:solidFill>
                  <a:srgbClr val="FFFFFF"/>
                </a:solidFill>
              </a:rPr>
              <a:t>Alternative Capital’s Share of Global Reinsurance Capital Has More Than Doubled Since 2010.</a:t>
            </a:r>
          </a:p>
        </p:txBody>
      </p:sp>
    </p:spTree>
    <p:extLst>
      <p:ext uri="{BB962C8B-B14F-4D97-AF65-F5344CB8AC3E}">
        <p14:creationId xmlns:p14="http://schemas.microsoft.com/office/powerpoint/2010/main" val="334720813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9218" name="Object 3"/>
          <p:cNvGraphicFramePr>
            <a:graphicFrameLocks noChangeAspect="1"/>
          </p:cNvGraphicFramePr>
          <p:nvPr/>
        </p:nvGraphicFramePr>
        <p:xfrm>
          <a:off x="327025" y="1206500"/>
          <a:ext cx="8296275" cy="4289425"/>
        </p:xfrm>
        <a:graphic>
          <a:graphicData uri="http://schemas.openxmlformats.org/presentationml/2006/ole">
            <mc:AlternateContent xmlns:mc="http://schemas.openxmlformats.org/markup-compatibility/2006">
              <mc:Choice xmlns:v="urn:schemas-microsoft-com:vml" Requires="v">
                <p:oleObj spid="_x0000_s28062157" name="Chart" r:id="rId4" imgW="8303472" imgH="4298052" progId="Excel.Chart.8">
                  <p:embed/>
                </p:oleObj>
              </mc:Choice>
              <mc:Fallback>
                <p:oleObj name="Chart" r:id="rId4" imgW="8303472" imgH="4298052"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025" y="1206500"/>
                        <a:ext cx="8296275" cy="428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219" name="Title 1"/>
          <p:cNvSpPr>
            <a:spLocks noGrp="1"/>
          </p:cNvSpPr>
          <p:nvPr>
            <p:ph type="title"/>
          </p:nvPr>
        </p:nvSpPr>
        <p:spPr>
          <a:xfrm>
            <a:off x="88900" y="0"/>
            <a:ext cx="8229600" cy="1069975"/>
          </a:xfrm>
        </p:spPr>
        <p:txBody>
          <a:bodyPr/>
          <a:lstStyle/>
          <a:p>
            <a:r>
              <a:rPr lang="en-US" altLang="en-US" dirty="0" smtClean="0">
                <a:latin typeface="Arial "/>
              </a:rPr>
              <a:t>Growth of Alternative Capital Structures, 2002 - 2014</a:t>
            </a:r>
          </a:p>
        </p:txBody>
      </p:sp>
      <p:sp>
        <p:nvSpPr>
          <p:cNvPr id="9220" name="Rectangle 4"/>
          <p:cNvSpPr>
            <a:spLocks noChangeArrowheads="1"/>
          </p:cNvSpPr>
          <p:nvPr/>
        </p:nvSpPr>
        <p:spPr bwMode="auto">
          <a:xfrm>
            <a:off x="0" y="6389688"/>
            <a:ext cx="75692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2014 data is as of June 30, 2014.</a:t>
            </a:r>
          </a:p>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Source: Aon Benfield Analytics; Insurance Information Institute.</a:t>
            </a:r>
          </a:p>
        </p:txBody>
      </p:sp>
      <p:sp>
        <p:nvSpPr>
          <p:cNvPr id="6" name="AutoShape 14"/>
          <p:cNvSpPr>
            <a:spLocks noChangeArrowheads="1"/>
          </p:cNvSpPr>
          <p:nvPr/>
        </p:nvSpPr>
        <p:spPr bwMode="blackWhite">
          <a:xfrm>
            <a:off x="3122613" y="1344613"/>
            <a:ext cx="3683000" cy="895350"/>
          </a:xfrm>
          <a:prstGeom prst="wedgeRectCallout">
            <a:avLst>
              <a:gd name="adj1" fmla="val 41264"/>
              <a:gd name="adj2" fmla="val 203986"/>
            </a:avLst>
          </a:prstGeom>
          <a:gradFill rotWithShape="1">
            <a:gsLst>
              <a:gs pos="0">
                <a:schemeClr val="accent1"/>
              </a:gs>
              <a:gs pos="100000">
                <a:srgbClr val="173C51"/>
              </a:gs>
            </a:gsLst>
            <a:lin ang="5400000" scaled="1"/>
          </a:gradFill>
          <a:ln w="28575" algn="ctr">
            <a:solidFill>
              <a:srgbClr val="225A7A"/>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buFont typeface="Wingdings" panose="05000000000000000000" pitchFamily="2" charset="2"/>
              <a:buNone/>
            </a:pPr>
            <a:r>
              <a:rPr lang="en-US" altLang="en-US" sz="1600" b="1" dirty="0" smtClean="0">
                <a:solidFill>
                  <a:srgbClr val="FFFFFF"/>
                </a:solidFill>
              </a:rPr>
              <a:t>Collateralized Re’s Growth Has Accelerated in the Past Three Years. </a:t>
            </a:r>
          </a:p>
        </p:txBody>
      </p:sp>
      <p:sp>
        <p:nvSpPr>
          <p:cNvPr id="8" name="Rectangle 6"/>
          <p:cNvSpPr>
            <a:spLocks noChangeArrowheads="1"/>
          </p:cNvSpPr>
          <p:nvPr/>
        </p:nvSpPr>
        <p:spPr bwMode="blackWhite">
          <a:xfrm>
            <a:off x="457200" y="5664200"/>
            <a:ext cx="82200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pPr>
            <a:r>
              <a:rPr lang="en-US" altLang="en-US" b="1" dirty="0" smtClean="0">
                <a:solidFill>
                  <a:srgbClr val="FFFFFF"/>
                </a:solidFill>
              </a:rPr>
              <a:t>Collateralized Reinsurance and Catastrophe Bonds Currently Dominate the Alternative Capital Market.</a:t>
            </a:r>
          </a:p>
        </p:txBody>
      </p:sp>
    </p:spTree>
    <p:extLst>
      <p:ext uri="{BB962C8B-B14F-4D97-AF65-F5344CB8AC3E}">
        <p14:creationId xmlns:p14="http://schemas.microsoft.com/office/powerpoint/2010/main" val="104524309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nodeType="afterGroup">
                            <p:stCondLst>
                              <p:cond delay="1500"/>
                            </p:stCondLst>
                            <p:childTnLst>
                              <p:par>
                                <p:cTn id="9" presetID="23" presetClass="entr" presetSubtype="16" fill="hold" grpId="0" nodeType="after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ext uri="{D42A27DB-BD31-4B8C-83A1-F6EECF244321}">
                <p14:modId xmlns:p14="http://schemas.microsoft.com/office/powerpoint/2010/main" val="2749583155"/>
              </p:ext>
            </p:extLst>
          </p:nvPr>
        </p:nvGraphicFramePr>
        <p:xfrm>
          <a:off x="-170223" y="1155700"/>
          <a:ext cx="8915401" cy="5889625"/>
        </p:xfrm>
        <a:graphic>
          <a:graphicData uri="http://schemas.openxmlformats.org/presentationml/2006/ole">
            <mc:AlternateContent xmlns:mc="http://schemas.openxmlformats.org/markup-compatibility/2006">
              <mc:Choice xmlns:v="urn:schemas-microsoft-com:vml" Requires="v">
                <p:oleObj spid="_x0000_s28138891" name="Chart" r:id="rId5" imgW="5505541" imgH="3676719" progId="MSGraph.Chart.8">
                  <p:embed followColorScheme="full"/>
                </p:oleObj>
              </mc:Choice>
              <mc:Fallback>
                <p:oleObj name="Chart" r:id="rId5" imgW="5505541" imgH="3676719" progId="MSGraph.Chart.8">
                  <p:embed followColorScheme="full"/>
                  <p:pic>
                    <p:nvPicPr>
                      <p:cNvPr id="0" name=""/>
                      <p:cNvPicPr>
                        <a:picLocks noChangeAspect="1" noChangeArrowheads="1"/>
                      </p:cNvPicPr>
                      <p:nvPr/>
                    </p:nvPicPr>
                    <p:blipFill>
                      <a:blip r:embed="rId6"/>
                      <a:srcRect/>
                      <a:stretch>
                        <a:fillRect/>
                      </a:stretch>
                    </p:blipFill>
                    <p:spPr bwMode="auto">
                      <a:xfrm>
                        <a:off x="-170223" y="1155700"/>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90" name="AutoShape 7"/>
          <p:cNvSpPr>
            <a:spLocks noChangeArrowheads="1"/>
          </p:cNvSpPr>
          <p:nvPr/>
        </p:nvSpPr>
        <p:spPr bwMode="auto">
          <a:xfrm>
            <a:off x="799729" y="1522892"/>
            <a:ext cx="1567439" cy="692666"/>
          </a:xfrm>
          <a:prstGeom prst="wedgeRectCallout">
            <a:avLst>
              <a:gd name="adj1" fmla="val -34073"/>
              <a:gd name="adj2" fmla="val 9489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Economic Shocks, Inflation:</a:t>
            </a:r>
          </a:p>
          <a:p>
            <a:pPr algn="ctr"/>
            <a:r>
              <a:rPr lang="en-US" sz="1200" b="1" dirty="0" smtClean="0">
                <a:solidFill>
                  <a:srgbClr val="000000"/>
                </a:solidFill>
              </a:rPr>
              <a:t>1976: 22.2%</a:t>
            </a:r>
            <a:endParaRPr lang="en-US" sz="1000" dirty="0">
              <a:solidFill>
                <a:srgbClr val="000000"/>
              </a:solidFill>
            </a:endParaRPr>
          </a:p>
        </p:txBody>
      </p:sp>
      <p:sp>
        <p:nvSpPr>
          <p:cNvPr id="16395" name="AutoShape 12"/>
          <p:cNvSpPr>
            <a:spLocks noChangeArrowheads="1"/>
          </p:cNvSpPr>
          <p:nvPr/>
        </p:nvSpPr>
        <p:spPr bwMode="auto">
          <a:xfrm>
            <a:off x="3218190" y="2000295"/>
            <a:ext cx="1299912" cy="432267"/>
          </a:xfrm>
          <a:prstGeom prst="wedgeRectCallout">
            <a:avLst>
              <a:gd name="adj1" fmla="val -63451"/>
              <a:gd name="adj2" fmla="val -67846"/>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Tort Crisis</a:t>
            </a:r>
          </a:p>
          <a:p>
            <a:pPr algn="ctr"/>
            <a:r>
              <a:rPr lang="en-US" sz="1200" b="1" dirty="0" smtClean="0">
                <a:solidFill>
                  <a:srgbClr val="000000"/>
                </a:solidFill>
              </a:rPr>
              <a:t>1986: 30.5%</a:t>
            </a:r>
            <a:endParaRPr lang="en-US" sz="1000" dirty="0">
              <a:solidFill>
                <a:srgbClr val="000000"/>
              </a:solidFill>
            </a:endParaRPr>
          </a:p>
        </p:txBody>
      </p:sp>
      <p:sp>
        <p:nvSpPr>
          <p:cNvPr id="16396" name="AutoShape 13"/>
          <p:cNvSpPr>
            <a:spLocks noChangeArrowheads="1"/>
          </p:cNvSpPr>
          <p:nvPr/>
        </p:nvSpPr>
        <p:spPr bwMode="auto">
          <a:xfrm>
            <a:off x="6615538" y="2480106"/>
            <a:ext cx="1113186" cy="460880"/>
          </a:xfrm>
          <a:prstGeom prst="wedgeRectCallout">
            <a:avLst>
              <a:gd name="adj1" fmla="val -85272"/>
              <a:gd name="adj2" fmla="val -2245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Post-9/11</a:t>
            </a:r>
          </a:p>
          <a:p>
            <a:pPr algn="ctr"/>
            <a:r>
              <a:rPr lang="en-US" sz="1200" b="1" dirty="0" smtClean="0">
                <a:solidFill>
                  <a:srgbClr val="000000"/>
                </a:solidFill>
              </a:rPr>
              <a:t>2002: 22.4%</a:t>
            </a:r>
            <a:endParaRPr lang="en-US" sz="1000" dirty="0">
              <a:solidFill>
                <a:srgbClr val="000000"/>
              </a:solidFill>
            </a:endParaRPr>
          </a:p>
        </p:txBody>
      </p:sp>
      <p:sp>
        <p:nvSpPr>
          <p:cNvPr id="16403" name="AutoShape 20"/>
          <p:cNvSpPr>
            <a:spLocks noChangeArrowheads="1"/>
          </p:cNvSpPr>
          <p:nvPr/>
        </p:nvSpPr>
        <p:spPr bwMode="auto">
          <a:xfrm>
            <a:off x="6031774" y="5161585"/>
            <a:ext cx="1037547" cy="638895"/>
          </a:xfrm>
          <a:prstGeom prst="wedgeRectCallout">
            <a:avLst>
              <a:gd name="adj1" fmla="val 76214"/>
              <a:gd name="adj2" fmla="val -17626"/>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Great Recession:2009: -9.0%</a:t>
            </a:r>
            <a:endParaRPr lang="en-US" sz="1000" dirty="0">
              <a:solidFill>
                <a:srgbClr val="000000"/>
              </a:solidFill>
            </a:endParaRPr>
          </a:p>
        </p:txBody>
      </p:sp>
      <p:sp>
        <p:nvSpPr>
          <p:cNvPr id="16408" name="Rectangle 7"/>
          <p:cNvSpPr>
            <a:spLocks noChangeArrowheads="1"/>
          </p:cNvSpPr>
          <p:nvPr/>
        </p:nvSpPr>
        <p:spPr bwMode="black">
          <a:xfrm>
            <a:off x="185738" y="1155700"/>
            <a:ext cx="102393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a:solidFill>
                  <a:srgbClr val="225A7A"/>
                </a:solidFill>
              </a:rPr>
              <a:t>ROE</a:t>
            </a:r>
          </a:p>
        </p:txBody>
      </p:sp>
      <p:sp>
        <p:nvSpPr>
          <p:cNvPr id="29" name="AutoShape 8"/>
          <p:cNvSpPr>
            <a:spLocks noChangeArrowheads="1"/>
          </p:cNvSpPr>
          <p:nvPr/>
        </p:nvSpPr>
        <p:spPr bwMode="blackWhite">
          <a:xfrm>
            <a:off x="8129491" y="3490444"/>
            <a:ext cx="727671" cy="430787"/>
          </a:xfrm>
          <a:prstGeom prst="wedgeRectCallout">
            <a:avLst>
              <a:gd name="adj1" fmla="val -12519"/>
              <a:gd name="adj2" fmla="val 9965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200" b="1" dirty="0" smtClean="0">
                <a:solidFill>
                  <a:srgbClr val="FFFFFF"/>
                </a:solidFill>
              </a:rPr>
              <a:t>2014E 4.0%</a:t>
            </a:r>
            <a:endParaRPr lang="en-US" sz="1200" b="1" dirty="0">
              <a:solidFill>
                <a:srgbClr val="FFFFFF"/>
              </a:solidFill>
            </a:endParaRPr>
          </a:p>
        </p:txBody>
      </p:sp>
      <p:sp>
        <p:nvSpPr>
          <p:cNvPr id="21" name="Rectangle 3"/>
          <p:cNvSpPr txBox="1">
            <a:spLocks noChangeArrowheads="1"/>
          </p:cNvSpPr>
          <p:nvPr/>
        </p:nvSpPr>
        <p:spPr bwMode="black">
          <a:xfrm>
            <a:off x="42356" y="-184830"/>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sz="2700" kern="0" dirty="0" smtClean="0">
                <a:latin typeface="Arial" panose="020B0604020202020204" pitchFamily="34" charset="0"/>
              </a:rPr>
              <a:t>Commercial Lines NPW Premium Growth:</a:t>
            </a:r>
          </a:p>
          <a:p>
            <a:r>
              <a:rPr lang="en-US" sz="2700" kern="0" dirty="0" smtClean="0">
                <a:latin typeface="Arial" panose="020B0604020202020204" pitchFamily="34" charset="0"/>
              </a:rPr>
              <a:t>1975 – 2014E</a:t>
            </a:r>
          </a:p>
        </p:txBody>
      </p:sp>
      <p:sp>
        <p:nvSpPr>
          <p:cNvPr id="24" name="AutoShape 6"/>
          <p:cNvSpPr>
            <a:spLocks noChangeArrowheads="1"/>
          </p:cNvSpPr>
          <p:nvPr/>
        </p:nvSpPr>
        <p:spPr bwMode="auto">
          <a:xfrm>
            <a:off x="990500" y="4941381"/>
            <a:ext cx="1160517" cy="440407"/>
          </a:xfrm>
          <a:prstGeom prst="wedgeRectCallout">
            <a:avLst>
              <a:gd name="adj1" fmla="val 36802"/>
              <a:gd name="adj2" fmla="val -124201"/>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Recessions:</a:t>
            </a:r>
          </a:p>
          <a:p>
            <a:pPr algn="ctr"/>
            <a:r>
              <a:rPr lang="en-US" sz="1200" b="1" dirty="0" smtClean="0">
                <a:solidFill>
                  <a:srgbClr val="000000"/>
                </a:solidFill>
              </a:rPr>
              <a:t>1982: 1.1% </a:t>
            </a:r>
            <a:endParaRPr lang="en-US" sz="1000" dirty="0">
              <a:solidFill>
                <a:srgbClr val="000000"/>
              </a:solidFill>
            </a:endParaRPr>
          </a:p>
        </p:txBody>
      </p:sp>
      <p:sp>
        <p:nvSpPr>
          <p:cNvPr id="32" name="AutoShape 6"/>
          <p:cNvSpPr>
            <a:spLocks noChangeArrowheads="1"/>
          </p:cNvSpPr>
          <p:nvPr/>
        </p:nvSpPr>
        <p:spPr bwMode="blackWhite">
          <a:xfrm>
            <a:off x="4397829" y="1155700"/>
            <a:ext cx="2774302" cy="739990"/>
          </a:xfrm>
          <a:prstGeom prst="wedgeRectCallout">
            <a:avLst>
              <a:gd name="adj1" fmla="val 35171"/>
              <a:gd name="adj2" fmla="val 10866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dirty="0" smtClean="0">
                <a:solidFill>
                  <a:schemeClr val="bg1"/>
                </a:solidFill>
                <a:cs typeface="+mn-cs"/>
              </a:rPr>
              <a:t>Commercial lines is prone to more cyclical volatility that personal lines.  Recently, growth has stabilized in the 4% to 5% range.</a:t>
            </a:r>
            <a:endParaRPr lang="en-US" sz="1200" b="1" dirty="0">
              <a:solidFill>
                <a:schemeClr val="bg1"/>
              </a:solidFill>
              <a:cs typeface="+mn-cs"/>
            </a:endParaRPr>
          </a:p>
        </p:txBody>
      </p:sp>
      <p:sp>
        <p:nvSpPr>
          <p:cNvPr id="26" name="AutoShape 6"/>
          <p:cNvSpPr>
            <a:spLocks noChangeArrowheads="1"/>
          </p:cNvSpPr>
          <p:nvPr/>
        </p:nvSpPr>
        <p:spPr bwMode="blackWhite">
          <a:xfrm>
            <a:off x="4644060" y="3006739"/>
            <a:ext cx="1001490" cy="590645"/>
          </a:xfrm>
          <a:prstGeom prst="wedgeRectCallout">
            <a:avLst>
              <a:gd name="adj1" fmla="val 824"/>
              <a:gd name="adj2" fmla="val 1016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050" b="1" dirty="0" smtClean="0">
                <a:solidFill>
                  <a:schemeClr val="bg1"/>
                </a:solidFill>
                <a:cs typeface="+mn-cs"/>
              </a:rPr>
              <a:t>1988-2000: Period of inter-cycle stability</a:t>
            </a:r>
            <a:endParaRPr lang="en-US" sz="1050" b="1" dirty="0">
              <a:solidFill>
                <a:schemeClr val="bg1"/>
              </a:solidFill>
              <a:cs typeface="+mn-cs"/>
            </a:endParaRPr>
          </a:p>
        </p:txBody>
      </p:sp>
      <p:sp>
        <p:nvSpPr>
          <p:cNvPr id="34" name="AutoShape 6"/>
          <p:cNvSpPr>
            <a:spLocks noChangeArrowheads="1"/>
          </p:cNvSpPr>
          <p:nvPr/>
        </p:nvSpPr>
        <p:spPr bwMode="blackWhite">
          <a:xfrm>
            <a:off x="7856497" y="4457239"/>
            <a:ext cx="922303" cy="1118970"/>
          </a:xfrm>
          <a:prstGeom prst="wedgeRectCallout">
            <a:avLst>
              <a:gd name="adj1" fmla="val -7674"/>
              <a:gd name="adj2" fmla="val -6414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050" b="1" dirty="0" smtClean="0">
                <a:solidFill>
                  <a:schemeClr val="bg1"/>
                </a:solidFill>
                <a:cs typeface="+mn-cs"/>
              </a:rPr>
              <a:t>2010-20XX? Post-recession period of stable growth?</a:t>
            </a:r>
            <a:endParaRPr lang="en-US" sz="1050" b="1" dirty="0">
              <a:solidFill>
                <a:schemeClr val="bg1"/>
              </a:solidFill>
              <a:cs typeface="+mn-cs"/>
            </a:endParaRPr>
          </a:p>
        </p:txBody>
      </p:sp>
      <p:sp>
        <p:nvSpPr>
          <p:cNvPr id="19" name="Rectangle 4"/>
          <p:cNvSpPr>
            <a:spLocks noChangeArrowheads="1"/>
          </p:cNvSpPr>
          <p:nvPr/>
        </p:nvSpPr>
        <p:spPr bwMode="auto">
          <a:xfrm>
            <a:off x="78807" y="6336889"/>
            <a:ext cx="8249055" cy="43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100" dirty="0" smtClean="0">
                <a:solidFill>
                  <a:srgbClr val="000000"/>
                </a:solidFill>
              </a:rPr>
              <a:t>Note: Data include state funds beginning in 1998.</a:t>
            </a:r>
            <a:endParaRPr lang="en-US" sz="1100" dirty="0">
              <a:solidFill>
                <a:srgbClr val="000000"/>
              </a:solidFill>
            </a:endParaRPr>
          </a:p>
          <a:p>
            <a:r>
              <a:rPr lang="en-US" sz="1100" dirty="0">
                <a:solidFill>
                  <a:srgbClr val="000000"/>
                </a:solidFill>
              </a:rPr>
              <a:t>Source:  </a:t>
            </a:r>
            <a:r>
              <a:rPr lang="en-US" sz="1100" dirty="0" smtClean="0">
                <a:solidFill>
                  <a:srgbClr val="000000"/>
                </a:solidFill>
              </a:rPr>
              <a:t>A.M. Best; Insurance </a:t>
            </a:r>
            <a:r>
              <a:rPr lang="en-US" sz="1100" dirty="0">
                <a:solidFill>
                  <a:srgbClr val="000000"/>
                </a:solidFill>
              </a:rPr>
              <a:t>Information </a:t>
            </a:r>
            <a:r>
              <a:rPr lang="en-US" sz="1100" dirty="0" smtClean="0">
                <a:solidFill>
                  <a:srgbClr val="000000"/>
                </a:solidFill>
              </a:rPr>
              <a:t>Institute.</a:t>
            </a:r>
            <a:endParaRPr lang="en-US" sz="1100" dirty="0">
              <a:solidFill>
                <a:srgbClr val="000000"/>
              </a:solidFill>
            </a:endParaRPr>
          </a:p>
        </p:txBody>
      </p:sp>
      <p:sp>
        <p:nvSpPr>
          <p:cNvPr id="20" name="AutoShape 12"/>
          <p:cNvSpPr>
            <a:spLocks noChangeArrowheads="1"/>
          </p:cNvSpPr>
          <p:nvPr/>
        </p:nvSpPr>
        <p:spPr bwMode="auto">
          <a:xfrm>
            <a:off x="3232164" y="3087328"/>
            <a:ext cx="1299912" cy="610348"/>
          </a:xfrm>
          <a:prstGeom prst="wedgeRectCallout">
            <a:avLst>
              <a:gd name="adj1" fmla="val 33020"/>
              <a:gd name="adj2" fmla="val 77697"/>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Post-Hurricane Andrew Bump:</a:t>
            </a:r>
          </a:p>
          <a:p>
            <a:pPr algn="ctr"/>
            <a:r>
              <a:rPr lang="en-US" sz="1200" b="1" dirty="0" smtClean="0">
                <a:solidFill>
                  <a:srgbClr val="000000"/>
                </a:solidFill>
              </a:rPr>
              <a:t>1993: 6.3%</a:t>
            </a:r>
            <a:endParaRPr lang="en-US" sz="1000" dirty="0">
              <a:solidFill>
                <a:srgbClr val="000000"/>
              </a:solidFill>
            </a:endParaRPr>
          </a:p>
        </p:txBody>
      </p:sp>
      <p:sp>
        <p:nvSpPr>
          <p:cNvPr id="22" name="AutoShape 13"/>
          <p:cNvSpPr>
            <a:spLocks noChangeArrowheads="1"/>
          </p:cNvSpPr>
          <p:nvPr/>
        </p:nvSpPr>
        <p:spPr bwMode="auto">
          <a:xfrm>
            <a:off x="6743311" y="3087328"/>
            <a:ext cx="1113186" cy="633556"/>
          </a:xfrm>
          <a:prstGeom prst="wedgeRectCallout">
            <a:avLst>
              <a:gd name="adj1" fmla="val -35204"/>
              <a:gd name="adj2" fmla="val 66351"/>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Post Katrina Bump:</a:t>
            </a:r>
          </a:p>
          <a:p>
            <a:pPr algn="ctr"/>
            <a:r>
              <a:rPr lang="en-US" sz="1200" b="1" dirty="0" smtClean="0">
                <a:solidFill>
                  <a:srgbClr val="000000"/>
                </a:solidFill>
              </a:rPr>
              <a:t>2006: 7.7%</a:t>
            </a:r>
            <a:endParaRPr lang="en-US" sz="1000" dirty="0">
              <a:solidFill>
                <a:srgbClr val="000000"/>
              </a:solidFill>
            </a:endParaRPr>
          </a:p>
        </p:txBody>
      </p:sp>
    </p:spTree>
    <p:custDataLst>
      <p:tags r:id="rId2"/>
    </p:custDataLst>
    <p:extLst>
      <p:ext uri="{BB962C8B-B14F-4D97-AF65-F5344CB8AC3E}">
        <p14:creationId xmlns:p14="http://schemas.microsoft.com/office/powerpoint/2010/main" val="1794704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26"/>
                                        </p:tgtEl>
                                        <p:attrNameLst>
                                          <p:attrName>style.visibility</p:attrName>
                                        </p:attrNameLst>
                                      </p:cBhvr>
                                      <p:to>
                                        <p:strVal val="visible"/>
                                      </p:to>
                                    </p:set>
                                    <p:animEffect transition="in" filter="wipe(right)">
                                      <p:cBhvr>
                                        <p:cTn id="11" dur="500"/>
                                        <p:tgtEl>
                                          <p:spTgt spid="26"/>
                                        </p:tgtEl>
                                      </p:cBhvr>
                                    </p:animEffect>
                                  </p:childTnLst>
                                </p:cTn>
                              </p:par>
                            </p:childTnLst>
                          </p:cTn>
                        </p:par>
                        <p:par>
                          <p:cTn id="12" fill="hold">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34"/>
                                        </p:tgtEl>
                                        <p:attrNameLst>
                                          <p:attrName>style.visibility</p:attrName>
                                        </p:attrNameLst>
                                      </p:cBhvr>
                                      <p:to>
                                        <p:strVal val="visible"/>
                                      </p:to>
                                    </p:set>
                                    <p:animEffect transition="in" filter="wipe(right)">
                                      <p:cBhvr>
                                        <p:cTn id="1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6" grpId="0" animBg="1"/>
      <p:bldP spid="34"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dirty="0" smtClean="0">
                <a:latin typeface="Arial" panose="020B0604020202020204" pitchFamily="34" charset="0"/>
              </a:rPr>
              <a:t>Catastrophe Bond Issuance and Outstanding: 1997-2015:Q2</a:t>
            </a:r>
          </a:p>
        </p:txBody>
      </p:sp>
      <p:graphicFrame>
        <p:nvGraphicFramePr>
          <p:cNvPr id="2" name="Content Placeholder 9"/>
          <p:cNvGraphicFramePr>
            <a:graphicFrameLocks noGrp="1"/>
          </p:cNvGraphicFramePr>
          <p:nvPr>
            <p:ph idx="1"/>
            <p:extLst/>
          </p:nvPr>
        </p:nvGraphicFramePr>
        <p:xfrm>
          <a:off x="495300" y="1647825"/>
          <a:ext cx="8153400" cy="3665538"/>
        </p:xfrm>
        <a:graphic>
          <a:graphicData uri="http://schemas.openxmlformats.org/drawingml/2006/chart">
            <c:chart xmlns:c="http://schemas.openxmlformats.org/drawingml/2006/chart" xmlns:r="http://schemas.openxmlformats.org/officeDocument/2006/relationships" r:id="rId2"/>
          </a:graphicData>
        </a:graphic>
      </p:graphicFrame>
      <p:sp>
        <p:nvSpPr>
          <p:cNvPr id="4" name="Date Placeholder 3"/>
          <p:cNvSpPr>
            <a:spLocks noGrp="1"/>
          </p:cNvSpPr>
          <p:nvPr>
            <p:ph type="dt" sz="quarter" idx="10"/>
          </p:nvPr>
        </p:nvSpPr>
        <p:spPr/>
        <p:txBody>
          <a:bodyPr/>
          <a:lstStyle/>
          <a:p>
            <a:pPr>
              <a:defRPr/>
            </a:pPr>
            <a:r>
              <a:rPr lang="en-US" dirty="0" smtClean="0">
                <a:solidFill>
                  <a:srgbClr val="FFFFFF"/>
                </a:solidFill>
              </a:rPr>
              <a:t>12/01/09 - 9pm</a:t>
            </a:r>
            <a:endParaRPr lang="en-US" dirty="0">
              <a:solidFill>
                <a:srgbClr val="FFFFFF"/>
              </a:solidFill>
            </a:endParaRPr>
          </a:p>
        </p:txBody>
      </p:sp>
      <p:sp>
        <p:nvSpPr>
          <p:cNvPr id="5" name="Footer Placeholder 4"/>
          <p:cNvSpPr>
            <a:spLocks noGrp="1"/>
          </p:cNvSpPr>
          <p:nvPr>
            <p:ph type="ftr" sz="quarter" idx="11"/>
          </p:nvPr>
        </p:nvSpPr>
        <p:spPr/>
        <p:txBody>
          <a:bodyPr/>
          <a:lstStyle/>
          <a:p>
            <a:pPr>
              <a:defRPr/>
            </a:pPr>
            <a:r>
              <a:rPr lang="en-US" dirty="0" smtClean="0">
                <a:solidFill>
                  <a:srgbClr val="FFFFFF"/>
                </a:solidFill>
              </a:rPr>
              <a:t>eSlide – P6466 – The Financial Crisis and the Future of the P/C</a:t>
            </a:r>
            <a:endParaRPr lang="en-US" dirty="0">
              <a:solidFill>
                <a:srgbClr val="FFFFFF"/>
              </a:solidFill>
            </a:endParaRPr>
          </a:p>
        </p:txBody>
      </p:sp>
      <p:sp>
        <p:nvSpPr>
          <p:cNvPr id="6" name="Slide Number Placeholder 5"/>
          <p:cNvSpPr>
            <a:spLocks noGrp="1"/>
          </p:cNvSpPr>
          <p:nvPr>
            <p:ph type="sldNum" sz="quarter" idx="12"/>
          </p:nvPr>
        </p:nvSpPr>
        <p:spPr/>
        <p:txBody>
          <a:bodyPr/>
          <a:lstStyle/>
          <a:p>
            <a:pPr>
              <a:defRPr/>
            </a:pPr>
            <a:fld id="{B39845FE-BC15-4173-A513-F665543C23C0}" type="slidenum">
              <a:rPr lang="en-US" smtClean="0">
                <a:solidFill>
                  <a:srgbClr val="000000"/>
                </a:solidFill>
              </a:rPr>
              <a:pPr>
                <a:defRPr/>
              </a:pPr>
              <a:t>60</a:t>
            </a:fld>
            <a:endParaRPr lang="en-US" dirty="0">
              <a:solidFill>
                <a:srgbClr val="000000"/>
              </a:solidFill>
            </a:endParaRPr>
          </a:p>
        </p:txBody>
      </p:sp>
      <p:sp>
        <p:nvSpPr>
          <p:cNvPr id="10247" name="Rectangle 3"/>
          <p:cNvSpPr>
            <a:spLocks noChangeArrowheads="1"/>
          </p:cNvSpPr>
          <p:nvPr/>
        </p:nvSpPr>
        <p:spPr bwMode="black">
          <a:xfrm>
            <a:off x="347663" y="1163638"/>
            <a:ext cx="8221662"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spcBef>
                <a:spcPct val="20000"/>
              </a:spcBef>
              <a:spcAft>
                <a:spcPct val="0"/>
              </a:spcAft>
              <a:buClrTx/>
              <a:buFontTx/>
              <a:buNone/>
            </a:pPr>
            <a:r>
              <a:rPr lang="en-US" altLang="en-US" sz="1600" b="1" dirty="0" smtClean="0">
                <a:solidFill>
                  <a:srgbClr val="225A7A"/>
                </a:solidFill>
                <a:cs typeface="Arial" panose="020B0604020202020204" pitchFamily="34" charset="0"/>
              </a:rPr>
              <a:t>Risk Capital Amount ($ Millions)</a:t>
            </a:r>
          </a:p>
        </p:txBody>
      </p:sp>
      <p:sp>
        <p:nvSpPr>
          <p:cNvPr id="12" name="Rectangle 6"/>
          <p:cNvSpPr>
            <a:spLocks noChangeArrowheads="1"/>
          </p:cNvSpPr>
          <p:nvPr/>
        </p:nvSpPr>
        <p:spPr bwMode="blackWhite">
          <a:xfrm>
            <a:off x="574675" y="5416550"/>
            <a:ext cx="83121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95000"/>
              </a:lnSpc>
              <a:spcBef>
                <a:spcPct val="25000"/>
              </a:spcBef>
              <a:spcAft>
                <a:spcPct val="0"/>
              </a:spcAft>
              <a:buClrTx/>
              <a:buFontTx/>
              <a:buNone/>
            </a:pPr>
            <a:r>
              <a:rPr lang="en-US" altLang="en-US" sz="1800" b="1" dirty="0" smtClean="0">
                <a:solidFill>
                  <a:srgbClr val="FFFFFF"/>
                </a:solidFill>
                <a:cs typeface="Arial" panose="020B0604020202020204" pitchFamily="34" charset="0"/>
              </a:rPr>
              <a:t>Cat Bond Issuance Appears to Be Slowing Down in 2015 from 2014’s Record Pace.  Lower Yields on Bonds Explain Some of the Contraction.</a:t>
            </a:r>
          </a:p>
        </p:txBody>
      </p:sp>
      <p:sp>
        <p:nvSpPr>
          <p:cNvPr id="10249" name="TextBox 2"/>
          <p:cNvSpPr txBox="1">
            <a:spLocks noChangeArrowheads="1"/>
          </p:cNvSpPr>
          <p:nvPr/>
        </p:nvSpPr>
        <p:spPr bwMode="auto">
          <a:xfrm>
            <a:off x="347663" y="6386036"/>
            <a:ext cx="5310188"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pPr>
            <a:r>
              <a:rPr lang="en-US" altLang="en-US" sz="1100" dirty="0" smtClean="0">
                <a:solidFill>
                  <a:srgbClr val="000000"/>
                </a:solidFill>
              </a:rPr>
              <a:t>Source: Guy Carpenter.</a:t>
            </a:r>
          </a:p>
        </p:txBody>
      </p:sp>
    </p:spTree>
    <p:extLst>
      <p:ext uri="{BB962C8B-B14F-4D97-AF65-F5344CB8AC3E}">
        <p14:creationId xmlns:p14="http://schemas.microsoft.com/office/powerpoint/2010/main" val="39955811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smtClean="0">
                <a:latin typeface="Arial" panose="020B0604020202020204" pitchFamily="34" charset="0"/>
              </a:rPr>
              <a:t>Largest Sponsors of </a:t>
            </a:r>
            <a:r>
              <a:rPr lang="en-US" altLang="en-US" dirty="0" smtClean="0">
                <a:latin typeface="Arial" panose="020B0604020202020204" pitchFamily="34" charset="0"/>
              </a:rPr>
              <a:t>ILS, Year-End 2014</a:t>
            </a:r>
          </a:p>
        </p:txBody>
      </p:sp>
      <p:graphicFrame>
        <p:nvGraphicFramePr>
          <p:cNvPr id="11267" name="Content Placeholder 8"/>
          <p:cNvGraphicFramePr>
            <a:graphicFrameLocks noGrp="1"/>
          </p:cNvGraphicFramePr>
          <p:nvPr>
            <p:ph idx="1"/>
          </p:nvPr>
        </p:nvGraphicFramePr>
        <p:xfrm>
          <a:off x="396875" y="1171575"/>
          <a:ext cx="8255000" cy="4457700"/>
        </p:xfrm>
        <a:graphic>
          <a:graphicData uri="http://schemas.openxmlformats.org/presentationml/2006/ole">
            <mc:AlternateContent xmlns:mc="http://schemas.openxmlformats.org/markup-compatibility/2006">
              <mc:Choice xmlns:v="urn:schemas-microsoft-com:vml" Requires="v">
                <p:oleObj spid="_x0000_s28064205" name="Chart" r:id="rId4" imgW="8260796" imgH="4462659" progId="Excel.Chart.8">
                  <p:embed/>
                </p:oleObj>
              </mc:Choice>
              <mc:Fallback>
                <p:oleObj name="Chart" r:id="rId4" imgW="8260796" imgH="4462659" progId="Excel.Chart.8">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875" y="1171575"/>
                        <a:ext cx="8255000"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Date Placeholder 3"/>
          <p:cNvSpPr>
            <a:spLocks noGrp="1"/>
          </p:cNvSpPr>
          <p:nvPr>
            <p:ph type="dt" sz="quarter" idx="10"/>
          </p:nvPr>
        </p:nvSpPr>
        <p:spPr/>
        <p:txBody>
          <a:bodyPr/>
          <a:lstStyle/>
          <a:p>
            <a:pPr>
              <a:defRPr/>
            </a:pPr>
            <a:r>
              <a:rPr lang="en-US" dirty="0" smtClean="0">
                <a:solidFill>
                  <a:srgbClr val="FFFFFF"/>
                </a:solidFill>
              </a:rPr>
              <a:t>12/01/09 - 9pm</a:t>
            </a:r>
            <a:endParaRPr lang="en-US" dirty="0">
              <a:solidFill>
                <a:srgbClr val="FFFFFF"/>
              </a:solidFill>
            </a:endParaRPr>
          </a:p>
        </p:txBody>
      </p:sp>
      <p:sp>
        <p:nvSpPr>
          <p:cNvPr id="5" name="Footer Placeholder 4"/>
          <p:cNvSpPr>
            <a:spLocks noGrp="1"/>
          </p:cNvSpPr>
          <p:nvPr>
            <p:ph type="ftr" sz="quarter" idx="11"/>
          </p:nvPr>
        </p:nvSpPr>
        <p:spPr/>
        <p:txBody>
          <a:bodyPr/>
          <a:lstStyle/>
          <a:p>
            <a:pPr>
              <a:defRPr/>
            </a:pPr>
            <a:r>
              <a:rPr lang="en-US" dirty="0" smtClean="0">
                <a:solidFill>
                  <a:srgbClr val="FFFFFF"/>
                </a:solidFill>
              </a:rPr>
              <a:t>eSlide – P6466 – The Financial Crisis and the Future of the P/C</a:t>
            </a:r>
            <a:endParaRPr lang="en-US" dirty="0">
              <a:solidFill>
                <a:srgbClr val="FFFFFF"/>
              </a:solidFill>
            </a:endParaRPr>
          </a:p>
        </p:txBody>
      </p:sp>
      <p:sp>
        <p:nvSpPr>
          <p:cNvPr id="6" name="Slide Number Placeholder 5"/>
          <p:cNvSpPr>
            <a:spLocks noGrp="1"/>
          </p:cNvSpPr>
          <p:nvPr>
            <p:ph type="sldNum" sz="quarter" idx="12"/>
          </p:nvPr>
        </p:nvSpPr>
        <p:spPr/>
        <p:txBody>
          <a:bodyPr/>
          <a:lstStyle/>
          <a:p>
            <a:pPr>
              <a:defRPr/>
            </a:pPr>
            <a:fld id="{3F5CDE5C-039C-4D8D-B8B2-FD17BF00E157}" type="slidenum">
              <a:rPr lang="en-US" smtClean="0">
                <a:solidFill>
                  <a:srgbClr val="000000"/>
                </a:solidFill>
              </a:rPr>
              <a:pPr>
                <a:defRPr/>
              </a:pPr>
              <a:t>61</a:t>
            </a:fld>
            <a:endParaRPr lang="en-US" dirty="0">
              <a:solidFill>
                <a:srgbClr val="000000"/>
              </a:solidFill>
            </a:endParaRPr>
          </a:p>
        </p:txBody>
      </p:sp>
      <p:sp>
        <p:nvSpPr>
          <p:cNvPr id="10" name="Rectangle 6"/>
          <p:cNvSpPr>
            <a:spLocks noChangeArrowheads="1"/>
          </p:cNvSpPr>
          <p:nvPr/>
        </p:nvSpPr>
        <p:spPr bwMode="blackWhite">
          <a:xfrm>
            <a:off x="415925" y="5561013"/>
            <a:ext cx="8312150" cy="7254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lnSpc>
                <a:spcPct val="95000"/>
              </a:lnSpc>
              <a:spcBef>
                <a:spcPct val="25000"/>
              </a:spcBef>
              <a:spcAft>
                <a:spcPct val="0"/>
              </a:spcAft>
            </a:pPr>
            <a:r>
              <a:rPr lang="en-US" altLang="en-US" b="1" dirty="0" smtClean="0">
                <a:solidFill>
                  <a:srgbClr val="FFFFFF"/>
                </a:solidFill>
              </a:rPr>
              <a:t>Two of the Largest ILS Issuers Are Government-Sponsored Insurers. Nine Government-Related Insurers Have $4.6 Billion in Outstanding Securities.</a:t>
            </a:r>
          </a:p>
        </p:txBody>
      </p:sp>
      <p:sp>
        <p:nvSpPr>
          <p:cNvPr id="11272" name="Rectangle 4"/>
          <p:cNvSpPr>
            <a:spLocks noChangeArrowheads="1"/>
          </p:cNvSpPr>
          <p:nvPr/>
        </p:nvSpPr>
        <p:spPr bwMode="auto">
          <a:xfrm>
            <a:off x="0" y="6426200"/>
            <a:ext cx="75692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Source: Artemis.bm; Insurance Information Institute.</a:t>
            </a:r>
          </a:p>
        </p:txBody>
      </p:sp>
    </p:spTree>
    <p:extLst>
      <p:ext uri="{BB962C8B-B14F-4D97-AF65-F5344CB8AC3E}">
        <p14:creationId xmlns:p14="http://schemas.microsoft.com/office/powerpoint/2010/main" val="28200400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90" name="Title 1"/>
          <p:cNvSpPr>
            <a:spLocks noGrp="1"/>
          </p:cNvSpPr>
          <p:nvPr>
            <p:ph type="title"/>
          </p:nvPr>
        </p:nvSpPr>
        <p:spPr>
          <a:xfrm>
            <a:off x="88900" y="0"/>
            <a:ext cx="8229600" cy="1069975"/>
          </a:xfrm>
        </p:spPr>
        <p:txBody>
          <a:bodyPr/>
          <a:lstStyle/>
          <a:p>
            <a:r>
              <a:rPr lang="en-US" altLang="en-US" dirty="0" smtClean="0">
                <a:latin typeface="Arial "/>
              </a:rPr>
              <a:t>Reinsurance Pricing: Change in Rate on Line for Cat Business</a:t>
            </a:r>
          </a:p>
        </p:txBody>
      </p:sp>
      <p:sp>
        <p:nvSpPr>
          <p:cNvPr id="12291" name="Rectangle 4"/>
          <p:cNvSpPr>
            <a:spLocks noChangeArrowheads="1"/>
          </p:cNvSpPr>
          <p:nvPr/>
        </p:nvSpPr>
        <p:spPr bwMode="auto">
          <a:xfrm>
            <a:off x="0" y="6389688"/>
            <a:ext cx="75692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2014 reflects change through June 30 from prior year end. 2015 is for January 1 renewals..</a:t>
            </a:r>
          </a:p>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Source: Guy Carpenter; Insurance Information Institute.</a:t>
            </a:r>
          </a:p>
        </p:txBody>
      </p:sp>
      <p:sp>
        <p:nvSpPr>
          <p:cNvPr id="8" name="Rectangle 6"/>
          <p:cNvSpPr>
            <a:spLocks noChangeArrowheads="1"/>
          </p:cNvSpPr>
          <p:nvPr/>
        </p:nvSpPr>
        <p:spPr bwMode="blackWhite">
          <a:xfrm>
            <a:off x="457200" y="5664200"/>
            <a:ext cx="82200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pPr>
            <a:r>
              <a:rPr lang="en-US" altLang="en-US" b="1" dirty="0" smtClean="0">
                <a:solidFill>
                  <a:srgbClr val="FFFFFF"/>
                </a:solidFill>
              </a:rPr>
              <a:t>Catastrophe Prices Fell 11 Percent on January 1 Renewals, Driven by Emergence of New Capital, Mild Catastrophe Losses.</a:t>
            </a:r>
          </a:p>
        </p:txBody>
      </p:sp>
      <p:graphicFrame>
        <p:nvGraphicFramePr>
          <p:cNvPr id="2" name="Object 3"/>
          <p:cNvGraphicFramePr>
            <a:graphicFrameLocks noChangeAspect="1"/>
          </p:cNvGraphicFramePr>
          <p:nvPr>
            <p:extLst/>
          </p:nvPr>
        </p:nvGraphicFramePr>
        <p:xfrm>
          <a:off x="377825" y="1257300"/>
          <a:ext cx="8194675" cy="4187825"/>
        </p:xfrm>
        <a:graphic>
          <a:graphicData uri="http://schemas.openxmlformats.org/drawingml/2006/chart">
            <c:chart xmlns:c="http://schemas.openxmlformats.org/drawingml/2006/chart" xmlns:r="http://schemas.openxmlformats.org/officeDocument/2006/relationships" r:id="rId2"/>
          </a:graphicData>
        </a:graphic>
      </p:graphicFrame>
      <p:sp>
        <p:nvSpPr>
          <p:cNvPr id="12295" name="TextBox 2"/>
          <p:cNvSpPr txBox="1">
            <a:spLocks noChangeArrowheads="1"/>
          </p:cNvSpPr>
          <p:nvPr/>
        </p:nvSpPr>
        <p:spPr bwMode="auto">
          <a:xfrm>
            <a:off x="3355975" y="1030288"/>
            <a:ext cx="56832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sz="1400" b="1" dirty="0" smtClean="0">
                <a:solidFill>
                  <a:srgbClr val="000000"/>
                </a:solidFill>
              </a:rPr>
              <a:t>76%</a:t>
            </a:r>
          </a:p>
        </p:txBody>
      </p:sp>
      <p:sp>
        <p:nvSpPr>
          <p:cNvPr id="7" name="Pentagon 6"/>
          <p:cNvSpPr/>
          <p:nvPr/>
        </p:nvSpPr>
        <p:spPr>
          <a:xfrm>
            <a:off x="3087781" y="1509464"/>
            <a:ext cx="636494" cy="229095"/>
          </a:xfrm>
          <a:prstGeom prst="homePlate">
            <a:avLst/>
          </a:prstGeom>
          <a:solidFill>
            <a:schemeClr val="accent2"/>
          </a:solidFill>
          <a:ln>
            <a:solidFill>
              <a:schemeClr val="accent2"/>
            </a:solidFill>
          </a:ln>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6801"/>
              </a:solidFill>
            </a:endParaRPr>
          </a:p>
        </p:txBody>
      </p:sp>
      <p:sp>
        <p:nvSpPr>
          <p:cNvPr id="6" name="AutoShape 14"/>
          <p:cNvSpPr>
            <a:spLocks noChangeArrowheads="1"/>
          </p:cNvSpPr>
          <p:nvPr/>
        </p:nvSpPr>
        <p:spPr bwMode="blackWhite">
          <a:xfrm>
            <a:off x="7462838" y="752475"/>
            <a:ext cx="1409700" cy="1743075"/>
          </a:xfrm>
          <a:prstGeom prst="wedgeRectCallout">
            <a:avLst>
              <a:gd name="adj1" fmla="val 6931"/>
              <a:gd name="adj2" fmla="val 117764"/>
            </a:avLst>
          </a:prstGeom>
          <a:gradFill rotWithShape="1">
            <a:gsLst>
              <a:gs pos="0">
                <a:schemeClr val="accent1"/>
              </a:gs>
              <a:gs pos="100000">
                <a:srgbClr val="173C51"/>
              </a:gs>
            </a:gsLst>
            <a:lin ang="5400000" scaled="1"/>
          </a:gradFill>
          <a:ln w="28575" algn="ctr">
            <a:solidFill>
              <a:srgbClr val="225A7A"/>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buFont typeface="Wingdings" panose="05000000000000000000" pitchFamily="2" charset="2"/>
              <a:buNone/>
            </a:pPr>
            <a:r>
              <a:rPr lang="en-US" altLang="en-US" sz="1600" b="1" dirty="0" smtClean="0">
                <a:solidFill>
                  <a:srgbClr val="FFFFFF"/>
                </a:solidFill>
              </a:rPr>
              <a:t>Alternative Capital, Low Levels of Catastrophe Drive Rates Down. </a:t>
            </a:r>
          </a:p>
        </p:txBody>
      </p:sp>
    </p:spTree>
    <p:extLst>
      <p:ext uri="{BB962C8B-B14F-4D97-AF65-F5344CB8AC3E}">
        <p14:creationId xmlns:p14="http://schemas.microsoft.com/office/powerpoint/2010/main" val="94674958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nodeType="afterGroup">
                            <p:stCondLst>
                              <p:cond delay="1500"/>
                            </p:stCondLst>
                            <p:childTnLst>
                              <p:par>
                                <p:cTn id="9" presetID="23" presetClass="entr" presetSubtype="16" fill="hold" grpId="0" nodeType="after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Title 1"/>
          <p:cNvSpPr>
            <a:spLocks noGrp="1"/>
          </p:cNvSpPr>
          <p:nvPr>
            <p:ph type="title"/>
          </p:nvPr>
        </p:nvSpPr>
        <p:spPr>
          <a:xfrm>
            <a:off x="88900" y="0"/>
            <a:ext cx="8229600" cy="1069975"/>
          </a:xfrm>
        </p:spPr>
        <p:txBody>
          <a:bodyPr/>
          <a:lstStyle/>
          <a:p>
            <a:r>
              <a:rPr lang="en-US" altLang="en-US" dirty="0" smtClean="0">
                <a:latin typeface="Arial "/>
              </a:rPr>
              <a:t>ILS Issuance by Trigger</a:t>
            </a:r>
          </a:p>
        </p:txBody>
      </p:sp>
      <p:sp>
        <p:nvSpPr>
          <p:cNvPr id="13315" name="Rectangle 4"/>
          <p:cNvSpPr>
            <a:spLocks noChangeArrowheads="1"/>
          </p:cNvSpPr>
          <p:nvPr/>
        </p:nvSpPr>
        <p:spPr bwMode="auto">
          <a:xfrm>
            <a:off x="0" y="6575425"/>
            <a:ext cx="75692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Source: Artemis.bm; Insurance Information Institute.</a:t>
            </a:r>
          </a:p>
        </p:txBody>
      </p:sp>
      <p:graphicFrame>
        <p:nvGraphicFramePr>
          <p:cNvPr id="13316" name="Chart 9"/>
          <p:cNvGraphicFramePr>
            <a:graphicFrameLocks/>
          </p:cNvGraphicFramePr>
          <p:nvPr/>
        </p:nvGraphicFramePr>
        <p:xfrm>
          <a:off x="4125913" y="1524000"/>
          <a:ext cx="4154487" cy="4043363"/>
        </p:xfrm>
        <a:graphic>
          <a:graphicData uri="http://schemas.openxmlformats.org/presentationml/2006/ole">
            <mc:AlternateContent xmlns:mc="http://schemas.openxmlformats.org/markup-compatibility/2006">
              <mc:Choice xmlns:v="urn:schemas-microsoft-com:vml" Requires="v">
                <p:oleObj spid="_x0000_s28065688" name="Chart" r:id="rId4" imgW="4163929" imgH="4048095" progId="Excel.Chart.8">
                  <p:embed/>
                </p:oleObj>
              </mc:Choice>
              <mc:Fallback>
                <p:oleObj name="Chart" r:id="rId4" imgW="4163929" imgH="4048095"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25913" y="1524000"/>
                        <a:ext cx="4154487" cy="404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317" name="Chart 6"/>
          <p:cNvGraphicFramePr>
            <a:graphicFrameLocks/>
          </p:cNvGraphicFramePr>
          <p:nvPr/>
        </p:nvGraphicFramePr>
        <p:xfrm>
          <a:off x="682625" y="1511300"/>
          <a:ext cx="4154488" cy="4041775"/>
        </p:xfrm>
        <a:graphic>
          <a:graphicData uri="http://schemas.openxmlformats.org/presentationml/2006/ole">
            <mc:AlternateContent xmlns:mc="http://schemas.openxmlformats.org/markup-compatibility/2006">
              <mc:Choice xmlns:v="urn:schemas-microsoft-com:vml" Requires="v">
                <p:oleObj spid="_x0000_s28065689" name="Chart" r:id="rId7" imgW="4163929" imgH="4048095" progId="Excel.Chart.8">
                  <p:embed/>
                </p:oleObj>
              </mc:Choice>
              <mc:Fallback>
                <p:oleObj name="Chart" r:id="rId7" imgW="4163929" imgH="4048095" progId="Excel.Chart.8">
                  <p:embed/>
                  <p:pic>
                    <p:nvPicPr>
                      <p:cNvPr id="0" name=""/>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2625" y="1511300"/>
                        <a:ext cx="4154488" cy="4041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9"/>
          <p:cNvSpPr>
            <a:spLocks noChangeArrowheads="1"/>
          </p:cNvSpPr>
          <p:nvPr/>
        </p:nvSpPr>
        <p:spPr bwMode="blackWhite">
          <a:xfrm>
            <a:off x="403225" y="5664200"/>
            <a:ext cx="82200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pPr>
            <a:r>
              <a:rPr lang="en-US" altLang="en-US" b="1" dirty="0" smtClean="0">
                <a:solidFill>
                  <a:srgbClr val="FFFFFF"/>
                </a:solidFill>
              </a:rPr>
              <a:t>Terms Are Shifting Away From ‘Objective’ Triggers (Favored by Investors) Toward Indemnity Trigger (Favored by Insurers).</a:t>
            </a:r>
          </a:p>
        </p:txBody>
      </p:sp>
    </p:spTree>
    <p:extLst>
      <p:ext uri="{BB962C8B-B14F-4D97-AF65-F5344CB8AC3E}">
        <p14:creationId xmlns:p14="http://schemas.microsoft.com/office/powerpoint/2010/main" val="266662878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dirty="0" smtClean="0"/>
              <a:t>12/01/09 - 9pm</a:t>
            </a:r>
          </a:p>
        </p:txBody>
      </p:sp>
      <p:sp>
        <p:nvSpPr>
          <p:cNvPr id="82947" name="Rectangle 106"/>
          <p:cNvSpPr>
            <a:spLocks noGrp="1" noChangeArrowheads="1"/>
          </p:cNvSpPr>
          <p:nvPr>
            <p:ph type="ftr" sz="quarter" idx="11"/>
          </p:nvPr>
        </p:nvSpPr>
        <p:spPr/>
        <p:txBody>
          <a:bodyPr/>
          <a:lstStyle/>
          <a:p>
            <a:pPr>
              <a:defRPr/>
            </a:pPr>
            <a:r>
              <a:rPr lang="en-US" dirty="0" smtClean="0"/>
              <a:t>eSlide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64</a:t>
            </a:fld>
            <a:endParaRPr lang="en-US" dirty="0" smtClean="0"/>
          </a:p>
        </p:txBody>
      </p:sp>
      <p:sp>
        <p:nvSpPr>
          <p:cNvPr id="82949" name="Rectangle 2"/>
          <p:cNvSpPr>
            <a:spLocks noGrp="1" noChangeArrowheads="1"/>
          </p:cNvSpPr>
          <p:nvPr>
            <p:ph type="title"/>
          </p:nvPr>
        </p:nvSpPr>
        <p:spPr/>
        <p:txBody>
          <a:bodyPr/>
          <a:lstStyle/>
          <a:p>
            <a:r>
              <a:rPr lang="en-US" dirty="0" smtClean="0"/>
              <a:t>Questions Arising from Influence of Alternative Capital</a:t>
            </a:r>
          </a:p>
        </p:txBody>
      </p:sp>
      <p:sp>
        <p:nvSpPr>
          <p:cNvPr id="1922051" name="Rectangle 3"/>
          <p:cNvSpPr>
            <a:spLocks noGrp="1" noChangeArrowheads="1"/>
          </p:cNvSpPr>
          <p:nvPr>
            <p:ph type="body" idx="1"/>
          </p:nvPr>
        </p:nvSpPr>
        <p:spPr>
          <a:xfrm>
            <a:off x="245806" y="1145059"/>
            <a:ext cx="8780207" cy="5448301"/>
          </a:xfrm>
        </p:spPr>
        <p:txBody>
          <a:bodyPr/>
          <a:lstStyle/>
          <a:p>
            <a:pPr>
              <a:lnSpc>
                <a:spcPts val="2100"/>
              </a:lnSpc>
            </a:pPr>
            <a:r>
              <a:rPr lang="en-US" b="1" dirty="0"/>
              <a:t>What Will Happen When Investors Face Large-Scale Losses</a:t>
            </a:r>
            <a:r>
              <a:rPr lang="en-US" b="1" dirty="0" smtClean="0"/>
              <a:t>?</a:t>
            </a:r>
          </a:p>
          <a:p>
            <a:pPr>
              <a:lnSpc>
                <a:spcPts val="2100"/>
              </a:lnSpc>
            </a:pPr>
            <a:r>
              <a:rPr lang="en-US" b="1" dirty="0" smtClean="0"/>
              <a:t>What Happens When Interest </a:t>
            </a:r>
            <a:r>
              <a:rPr lang="en-US" b="1" dirty="0"/>
              <a:t>R</a:t>
            </a:r>
            <a:r>
              <a:rPr lang="en-US" b="1" dirty="0" smtClean="0"/>
              <a:t>ates Rise</a:t>
            </a:r>
            <a:r>
              <a:rPr lang="en-US" b="1" dirty="0"/>
              <a:t>?</a:t>
            </a:r>
          </a:p>
          <a:p>
            <a:pPr>
              <a:lnSpc>
                <a:spcPts val="2100"/>
              </a:lnSpc>
            </a:pPr>
            <a:r>
              <a:rPr lang="en-US" b="1" dirty="0"/>
              <a:t>Does ILS Have a Higher Propensity to Litigate?</a:t>
            </a:r>
          </a:p>
          <a:p>
            <a:pPr>
              <a:lnSpc>
                <a:spcPts val="2100"/>
              </a:lnSpc>
            </a:pPr>
            <a:r>
              <a:rPr lang="en-US" b="1" dirty="0"/>
              <a:t>How </a:t>
            </a:r>
            <a:r>
              <a:rPr lang="en-US" b="1" dirty="0" smtClean="0"/>
              <a:t>Much Lower Will Risk Premiums Shrink/ROLs Fall?</a:t>
            </a:r>
            <a:endParaRPr lang="en-US" b="1" dirty="0"/>
          </a:p>
          <a:p>
            <a:pPr>
              <a:lnSpc>
                <a:spcPts val="2100"/>
              </a:lnSpc>
            </a:pPr>
            <a:r>
              <a:rPr lang="en-US" b="1" dirty="0" smtClean="0"/>
              <a:t>Will There Be Spillover Into Casualty Reinsurance?</a:t>
            </a:r>
          </a:p>
          <a:p>
            <a:pPr>
              <a:lnSpc>
                <a:spcPts val="2400"/>
              </a:lnSpc>
            </a:pPr>
            <a:r>
              <a:rPr lang="en-US" b="1" dirty="0" smtClean="0"/>
              <a:t>Will </a:t>
            </a:r>
            <a:r>
              <a:rPr lang="en-US" b="1" dirty="0"/>
              <a:t>Alternative Capital Drive </a:t>
            </a:r>
            <a:r>
              <a:rPr lang="en-US" b="1" dirty="0" smtClean="0"/>
              <a:t>Consolidation?</a:t>
            </a:r>
            <a:endParaRPr lang="en-US" b="1" dirty="0"/>
          </a:p>
        </p:txBody>
      </p:sp>
    </p:spTree>
    <p:extLst>
      <p:ext uri="{BB962C8B-B14F-4D97-AF65-F5344CB8AC3E}">
        <p14:creationId xmlns:p14="http://schemas.microsoft.com/office/powerpoint/2010/main" val="412048899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22051">
                                            <p:txEl>
                                              <p:pRg st="2" end="2"/>
                                            </p:txEl>
                                          </p:spTgt>
                                        </p:tgtEl>
                                        <p:attrNameLst>
                                          <p:attrName>style.visibility</p:attrName>
                                        </p:attrNameLst>
                                      </p:cBhvr>
                                      <p:to>
                                        <p:strVal val="visible"/>
                                      </p:to>
                                    </p:set>
                                    <p:animEffect transition="in" filter="wipe(left)">
                                      <p:cBhvr>
                                        <p:cTn id="17" dur="500"/>
                                        <p:tgtEl>
                                          <p:spTgt spid="1922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22051">
                                            <p:txEl>
                                              <p:pRg st="3" end="3"/>
                                            </p:txEl>
                                          </p:spTgt>
                                        </p:tgtEl>
                                        <p:attrNameLst>
                                          <p:attrName>style.visibility</p:attrName>
                                        </p:attrNameLst>
                                      </p:cBhvr>
                                      <p:to>
                                        <p:strVal val="visible"/>
                                      </p:to>
                                    </p:set>
                                    <p:animEffect transition="in" filter="wipe(left)">
                                      <p:cBhvr>
                                        <p:cTn id="22" dur="500"/>
                                        <p:tgtEl>
                                          <p:spTgt spid="19220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22051">
                                            <p:txEl>
                                              <p:pRg st="4" end="4"/>
                                            </p:txEl>
                                          </p:spTgt>
                                        </p:tgtEl>
                                        <p:attrNameLst>
                                          <p:attrName>style.visibility</p:attrName>
                                        </p:attrNameLst>
                                      </p:cBhvr>
                                      <p:to>
                                        <p:strVal val="visible"/>
                                      </p:to>
                                    </p:set>
                                    <p:animEffect transition="in" filter="wipe(left)">
                                      <p:cBhvr>
                                        <p:cTn id="27" dur="500"/>
                                        <p:tgtEl>
                                          <p:spTgt spid="192205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22051">
                                            <p:txEl>
                                              <p:pRg st="5" end="5"/>
                                            </p:txEl>
                                          </p:spTgt>
                                        </p:tgtEl>
                                        <p:attrNameLst>
                                          <p:attrName>style.visibility</p:attrName>
                                        </p:attrNameLst>
                                      </p:cBhvr>
                                      <p:to>
                                        <p:strVal val="visible"/>
                                      </p:to>
                                    </p:set>
                                    <p:animEffect transition="in" filter="wipe(left)">
                                      <p:cBhvr>
                                        <p:cTn id="32" dur="500"/>
                                        <p:tgtEl>
                                          <p:spTgt spid="19220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5410" name="Rectangle 2"/>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5411" name="Rectangle 3"/>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7109066-2C1F-4559-A4C4-555C33A2673B}" type="slidenum">
              <a:rPr lang="en-US" sz="900">
                <a:solidFill>
                  <a:schemeClr val="bg1"/>
                </a:solidFill>
              </a:rPr>
              <a:pPr algn="r" eaLnBrk="0" hangingPunct="0">
                <a:lnSpc>
                  <a:spcPct val="85000"/>
                </a:lnSpc>
                <a:spcBef>
                  <a:spcPct val="20000"/>
                </a:spcBef>
              </a:pPr>
              <a:t>65</a:t>
            </a:fld>
            <a:endParaRPr lang="en-US" sz="900">
              <a:solidFill>
                <a:schemeClr val="bg1"/>
              </a:solidFill>
            </a:endParaRPr>
          </a:p>
        </p:txBody>
      </p:sp>
      <p:pic>
        <p:nvPicPr>
          <p:cNvPr id="145412" name="Picture 4"/>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18661" name="Rectangle 5"/>
          <p:cNvSpPr>
            <a:spLocks noChangeArrowheads="1"/>
          </p:cNvSpPr>
          <p:nvPr/>
        </p:nvSpPr>
        <p:spPr bwMode="blackWhite">
          <a:xfrm>
            <a:off x="685800" y="2936875"/>
            <a:ext cx="7772400" cy="20669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100000"/>
              </a:spcBef>
            </a:pPr>
            <a:r>
              <a:rPr lang="en-US" sz="4000" b="1" dirty="0">
                <a:solidFill>
                  <a:srgbClr val="FFFFFF"/>
                </a:solidFill>
              </a:rPr>
              <a:t>Performance by </a:t>
            </a:r>
            <a:r>
              <a:rPr lang="en-US" sz="4000" b="1" dirty="0" smtClean="0">
                <a:solidFill>
                  <a:srgbClr val="FFFFFF"/>
                </a:solidFill>
              </a:rPr>
              <a:t>Segment</a:t>
            </a:r>
            <a:endParaRPr lang="en-US" sz="4000" b="1" dirty="0">
              <a:solidFill>
                <a:srgbClr val="FFFFFF"/>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79649112-2361-4913-9798-B6AEBB59A8D4}" type="slidenum">
              <a:rPr lang="en-US" smtClean="0"/>
              <a:pPr>
                <a:defRPr/>
              </a:pPr>
              <a:t>65</a:t>
            </a:fld>
            <a:endParaRPr lang="en-US"/>
          </a:p>
        </p:txBody>
      </p:sp>
    </p:spTree>
    <p:extLst>
      <p:ext uri="{BB962C8B-B14F-4D97-AF65-F5344CB8AC3E}">
        <p14:creationId xmlns:p14="http://schemas.microsoft.com/office/powerpoint/2010/main" val="4093685028"/>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118661"/>
                                        </p:tgtEl>
                                        <p:attrNameLst>
                                          <p:attrName>style.visibility</p:attrName>
                                        </p:attrNameLst>
                                      </p:cBhvr>
                                      <p:to>
                                        <p:strVal val="visible"/>
                                      </p:to>
                                    </p:set>
                                    <p:anim calcmode="lin" valueType="num">
                                      <p:cBhvr>
                                        <p:cTn id="7" dur="500" fill="hold"/>
                                        <p:tgtEl>
                                          <p:spTgt spid="2118661"/>
                                        </p:tgtEl>
                                        <p:attrNameLst>
                                          <p:attrName>ppt_w</p:attrName>
                                        </p:attrNameLst>
                                      </p:cBhvr>
                                      <p:tavLst>
                                        <p:tav tm="0">
                                          <p:val>
                                            <p:fltVal val="0"/>
                                          </p:val>
                                        </p:tav>
                                        <p:tav tm="100000">
                                          <p:val>
                                            <p:strVal val="#ppt_w"/>
                                          </p:val>
                                        </p:tav>
                                      </p:tavLst>
                                    </p:anim>
                                    <p:anim calcmode="lin" valueType="num">
                                      <p:cBhvr>
                                        <p:cTn id="8" dur="500" fill="hold"/>
                                        <p:tgtEl>
                                          <p:spTgt spid="2118661"/>
                                        </p:tgtEl>
                                        <p:attrNameLst>
                                          <p:attrName>ppt_h</p:attrName>
                                        </p:attrNameLst>
                                      </p:cBhvr>
                                      <p:tavLst>
                                        <p:tav tm="0">
                                          <p:val>
                                            <p:fltVal val="0"/>
                                          </p:val>
                                        </p:tav>
                                        <p:tav tm="100000">
                                          <p:val>
                                            <p:strVal val="#ppt_h"/>
                                          </p:val>
                                        </p:tav>
                                      </p:tavLst>
                                    </p:anim>
                                    <p:animEffect transition="in" filter="fade">
                                      <p:cBhvr>
                                        <p:cTn id="9" dur="500"/>
                                        <p:tgtEl>
                                          <p:spTgt spid="21186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8661"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dirty="0" smtClean="0"/>
              <a:t>Homeowners Insurance Combined Ratio: 1990–2015F</a:t>
            </a:r>
            <a:endParaRPr lang="en-US" baseline="30000" dirty="0" smtClean="0"/>
          </a:p>
        </p:txBody>
      </p:sp>
      <p:graphicFrame>
        <p:nvGraphicFramePr>
          <p:cNvPr id="54274" name="Object 3"/>
          <p:cNvGraphicFramePr>
            <a:graphicFrameLocks/>
          </p:cNvGraphicFramePr>
          <p:nvPr>
            <p:extLst>
              <p:ext uri="{D42A27DB-BD31-4B8C-83A1-F6EECF244321}">
                <p14:modId xmlns:p14="http://schemas.microsoft.com/office/powerpoint/2010/main" val="921618254"/>
              </p:ext>
            </p:extLst>
          </p:nvPr>
        </p:nvGraphicFramePr>
        <p:xfrm>
          <a:off x="250723" y="1587500"/>
          <a:ext cx="8686799" cy="3663950"/>
        </p:xfrm>
        <a:graphic>
          <a:graphicData uri="http://schemas.openxmlformats.org/presentationml/2006/ole">
            <mc:AlternateContent xmlns:mc="http://schemas.openxmlformats.org/markup-compatibility/2006">
              <mc:Choice xmlns:v="urn:schemas-microsoft-com:vml" Requires="v">
                <p:oleObj spid="_x0000_s28420183" name="Chart" r:id="rId4" imgW="5613313" imgH="2438539" progId="MSGraph.Chart.8">
                  <p:embed followColorScheme="full"/>
                </p:oleObj>
              </mc:Choice>
              <mc:Fallback>
                <p:oleObj name="Chart" r:id="rId4" imgW="5613313" imgH="2438539" progId="MSGraph.Chart.8">
                  <p:embed followColorScheme="full"/>
                  <p:pic>
                    <p:nvPicPr>
                      <p:cNvPr id="0" name=""/>
                      <p:cNvPicPr>
                        <a:picLocks noChangeArrowheads="1"/>
                      </p:cNvPicPr>
                      <p:nvPr/>
                    </p:nvPicPr>
                    <p:blipFill>
                      <a:blip r:embed="rId5"/>
                      <a:srcRect/>
                      <a:stretch>
                        <a:fillRect/>
                      </a:stretch>
                    </p:blipFill>
                    <p:spPr bwMode="auto">
                      <a:xfrm>
                        <a:off x="250723" y="1587500"/>
                        <a:ext cx="8686799"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1196975" y="5338763"/>
            <a:ext cx="6951663" cy="103254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Homeowners </a:t>
            </a:r>
            <a:r>
              <a:rPr lang="en-US" b="1" dirty="0" smtClean="0">
                <a:solidFill>
                  <a:srgbClr val="FFFFFF"/>
                </a:solidFill>
              </a:rPr>
              <a:t>Performance in 2011/12 Impacted by Large Cat </a:t>
            </a:r>
            <a:r>
              <a:rPr lang="en-US" b="1" dirty="0">
                <a:solidFill>
                  <a:srgbClr val="FFFFFF"/>
                </a:solidFill>
              </a:rPr>
              <a:t>Losses.  Extreme Regional Variation Can Be Expected Due to Local Catastrophe Loss Activity</a:t>
            </a: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66</a:t>
            </a:fld>
            <a:endParaRPr lang="en-US"/>
          </a:p>
        </p:txBody>
      </p:sp>
      <p:sp>
        <p:nvSpPr>
          <p:cNvPr id="8" name="AutoShape 13"/>
          <p:cNvSpPr>
            <a:spLocks noChangeArrowheads="1"/>
          </p:cNvSpPr>
          <p:nvPr/>
        </p:nvSpPr>
        <p:spPr bwMode="blackWhite">
          <a:xfrm>
            <a:off x="4955460" y="2492477"/>
            <a:ext cx="1165122" cy="636784"/>
          </a:xfrm>
          <a:prstGeom prst="wedgeRectCallout">
            <a:avLst>
              <a:gd name="adj1" fmla="val 77951"/>
              <a:gd name="adj2" fmla="val 4865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Ike</a:t>
            </a:r>
            <a:endParaRPr lang="en-US" sz="1600" b="1" dirty="0">
              <a:solidFill>
                <a:schemeClr val="bg1"/>
              </a:solidFill>
            </a:endParaRPr>
          </a:p>
        </p:txBody>
      </p:sp>
      <p:sp>
        <p:nvSpPr>
          <p:cNvPr id="9" name="AutoShape 13"/>
          <p:cNvSpPr>
            <a:spLocks noChangeArrowheads="1"/>
          </p:cNvSpPr>
          <p:nvPr/>
        </p:nvSpPr>
        <p:spPr bwMode="blackWhite">
          <a:xfrm>
            <a:off x="7772399" y="2157526"/>
            <a:ext cx="1253613" cy="813764"/>
          </a:xfrm>
          <a:prstGeom prst="wedgeRectCallout">
            <a:avLst>
              <a:gd name="adj1" fmla="val -46353"/>
              <a:gd name="adj2" fmla="val 11502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Sandy</a:t>
            </a:r>
            <a:endParaRPr lang="en-US" sz="1600" b="1" dirty="0">
              <a:solidFill>
                <a:schemeClr val="bg1"/>
              </a:solidFill>
            </a:endParaRPr>
          </a:p>
        </p:txBody>
      </p:sp>
      <p:sp>
        <p:nvSpPr>
          <p:cNvPr id="10" name="AutoShape 13"/>
          <p:cNvSpPr>
            <a:spLocks noChangeArrowheads="1"/>
          </p:cNvSpPr>
          <p:nvPr/>
        </p:nvSpPr>
        <p:spPr bwMode="blackWhite">
          <a:xfrm>
            <a:off x="6140246" y="1612491"/>
            <a:ext cx="1366683" cy="813764"/>
          </a:xfrm>
          <a:prstGeom prst="wedgeRectCallout">
            <a:avLst>
              <a:gd name="adj1" fmla="val 46117"/>
              <a:gd name="adj2" fmla="val 10914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Record tornado activity</a:t>
            </a:r>
            <a:endParaRPr lang="en-US" sz="1600" b="1" dirty="0">
              <a:solidFill>
                <a:schemeClr val="bg1"/>
              </a:solidFill>
            </a:endParaRPr>
          </a:p>
        </p:txBody>
      </p:sp>
      <p:sp>
        <p:nvSpPr>
          <p:cNvPr id="11" name="AutoShape 13"/>
          <p:cNvSpPr>
            <a:spLocks noChangeArrowheads="1"/>
          </p:cNvSpPr>
          <p:nvPr/>
        </p:nvSpPr>
        <p:spPr bwMode="blackWhite">
          <a:xfrm>
            <a:off x="2099188" y="1391265"/>
            <a:ext cx="1165122" cy="636784"/>
          </a:xfrm>
          <a:prstGeom prst="wedgeRectCallout">
            <a:avLst>
              <a:gd name="adj1" fmla="val -77745"/>
              <a:gd name="adj2" fmla="val 11582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Andrew</a:t>
            </a:r>
            <a:endParaRPr lang="en-US" sz="1600" b="1" dirty="0">
              <a:solidFill>
                <a:schemeClr val="bg1"/>
              </a:solidFill>
            </a:endParaRPr>
          </a:p>
        </p:txBody>
      </p:sp>
      <p:sp>
        <p:nvSpPr>
          <p:cNvPr id="12"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1990-2014F);Conning (2015F); Insurance Information Institute.</a:t>
            </a:r>
            <a:endParaRPr lang="en-US" sz="1100" dirty="0"/>
          </a:p>
        </p:txBody>
      </p:sp>
    </p:spTree>
    <p:extLst>
      <p:ext uri="{BB962C8B-B14F-4D97-AF65-F5344CB8AC3E}">
        <p14:creationId xmlns:p14="http://schemas.microsoft.com/office/powerpoint/2010/main" val="68303568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par>
                          <p:cTn id="13" fill="hold">
                            <p:stCondLst>
                              <p:cond delay="2500"/>
                            </p:stCondLst>
                            <p:childTnLst>
                              <p:par>
                                <p:cTn id="14" presetID="22" presetClass="entr" presetSubtype="2" fill="hold" grpId="0" nodeType="afterEffect">
                                  <p:stCondLst>
                                    <p:cond delay="50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p:stCondLst>
                              <p:cond delay="3500"/>
                            </p:stCondLst>
                            <p:childTnLst>
                              <p:par>
                                <p:cTn id="18" presetID="22" presetClass="entr" presetSubtype="2" fill="hold" grpId="0" nodeType="afterEffect">
                                  <p:stCondLst>
                                    <p:cond delay="500"/>
                                  </p:stCondLst>
                                  <p:childTnLst>
                                    <p:set>
                                      <p:cBhvr>
                                        <p:cTn id="19" dur="1" fill="hold">
                                          <p:stCondLst>
                                            <p:cond delay="0"/>
                                          </p:stCondLst>
                                        </p:cTn>
                                        <p:tgtEl>
                                          <p:spTgt spid="10"/>
                                        </p:tgtEl>
                                        <p:attrNameLst>
                                          <p:attrName>style.visibility</p:attrName>
                                        </p:attrNameLst>
                                      </p:cBhvr>
                                      <p:to>
                                        <p:strVal val="visible"/>
                                      </p:to>
                                    </p:set>
                                    <p:animEffect transition="in" filter="wipe(right)">
                                      <p:cBhvr>
                                        <p:cTn id="20" dur="500"/>
                                        <p:tgtEl>
                                          <p:spTgt spid="10"/>
                                        </p:tgtEl>
                                      </p:cBhvr>
                                    </p:animEffect>
                                  </p:childTnLst>
                                </p:cTn>
                              </p:par>
                            </p:childTnLst>
                          </p:cTn>
                        </p:par>
                        <p:par>
                          <p:cTn id="21" fill="hold">
                            <p:stCondLst>
                              <p:cond delay="4500"/>
                            </p:stCondLst>
                            <p:childTnLst>
                              <p:par>
                                <p:cTn id="22" presetID="22" presetClass="entr" presetSubtype="2" fill="hold" grpId="0" nodeType="afterEffect">
                                  <p:stCondLst>
                                    <p:cond delay="500"/>
                                  </p:stCondLst>
                                  <p:childTnLst>
                                    <p:set>
                                      <p:cBhvr>
                                        <p:cTn id="23" dur="1" fill="hold">
                                          <p:stCondLst>
                                            <p:cond delay="0"/>
                                          </p:stCondLst>
                                        </p:cTn>
                                        <p:tgtEl>
                                          <p:spTgt spid="11"/>
                                        </p:tgtEl>
                                        <p:attrNameLst>
                                          <p:attrName>style.visibility</p:attrName>
                                        </p:attrNameLst>
                                      </p:cBhvr>
                                      <p:to>
                                        <p:strVal val="visible"/>
                                      </p:to>
                                    </p:set>
                                    <p:animEffect transition="in" filter="wipe(right)">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P spid="9" grpId="0" animBg="1"/>
      <p:bldP spid="10" grpId="0" animBg="1"/>
      <p:bldP spid="11"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lstStyle/>
          <a:p>
            <a:r>
              <a:rPr lang="en-US" dirty="0" smtClean="0">
                <a:latin typeface="Arial" pitchFamily="34" charset="0"/>
              </a:rPr>
              <a:t>Private Passenger Auto Combined Ratio: 1993–2017F</a:t>
            </a:r>
            <a:endParaRPr lang="en-US" baseline="30000" dirty="0" smtClean="0">
              <a:latin typeface="Arial" pitchFamily="34" charset="0"/>
            </a:endParaRPr>
          </a:p>
        </p:txBody>
      </p:sp>
      <p:graphicFrame>
        <p:nvGraphicFramePr>
          <p:cNvPr id="26626" name="Object 3"/>
          <p:cNvGraphicFramePr>
            <a:graphicFrameLocks/>
          </p:cNvGraphicFramePr>
          <p:nvPr>
            <p:extLst>
              <p:ext uri="{D42A27DB-BD31-4B8C-83A1-F6EECF244321}">
                <p14:modId xmlns:p14="http://schemas.microsoft.com/office/powerpoint/2010/main" val="734702057"/>
              </p:ext>
            </p:extLst>
          </p:nvPr>
        </p:nvGraphicFramePr>
        <p:xfrm>
          <a:off x="129848" y="1487488"/>
          <a:ext cx="8705850" cy="3794125"/>
        </p:xfrm>
        <a:graphic>
          <a:graphicData uri="http://schemas.openxmlformats.org/presentationml/2006/ole">
            <mc:AlternateContent xmlns:mc="http://schemas.openxmlformats.org/markup-compatibility/2006">
              <mc:Choice xmlns:v="urn:schemas-microsoft-com:vml" Requires="v">
                <p:oleObj spid="_x0000_s28419160" name="Chart" r:id="rId4" imgW="8448682" imgH="3686279" progId="MSGraph.Chart.8">
                  <p:embed followColorScheme="full"/>
                </p:oleObj>
              </mc:Choice>
              <mc:Fallback>
                <p:oleObj name="Chart" r:id="rId4" imgW="8448682" imgH="3686279" progId="MSGraph.Chart.8">
                  <p:embed followColorScheme="full"/>
                  <p:pic>
                    <p:nvPicPr>
                      <p:cNvPr id="0" name=""/>
                      <p:cNvPicPr>
                        <a:picLocks noChangeArrowheads="1"/>
                      </p:cNvPicPr>
                      <p:nvPr/>
                    </p:nvPicPr>
                    <p:blipFill>
                      <a:blip r:embed="rId5"/>
                      <a:srcRect/>
                      <a:stretch>
                        <a:fillRect/>
                      </a:stretch>
                    </p:blipFill>
                    <p:spPr bwMode="auto">
                      <a:xfrm>
                        <a:off x="129848" y="1487488"/>
                        <a:ext cx="8705850" cy="3794125"/>
                      </a:xfrm>
                      <a:prstGeom prst="rect">
                        <a:avLst/>
                      </a:prstGeom>
                      <a:noFill/>
                      <a:ln>
                        <a:noFill/>
                      </a:ln>
                      <a:effectLst/>
                      <a:extLst/>
                    </p:spPr>
                  </p:pic>
                </p:oleObj>
              </mc:Fallback>
            </mc:AlternateContent>
          </a:graphicData>
        </a:graphic>
      </p:graphicFrame>
      <p:sp>
        <p:nvSpPr>
          <p:cNvPr id="242692" name="Rectangle 4"/>
          <p:cNvSpPr>
            <a:spLocks noChangeArrowheads="1"/>
          </p:cNvSpPr>
          <p:nvPr/>
        </p:nvSpPr>
        <p:spPr bwMode="blackWhite">
          <a:xfrm>
            <a:off x="781843" y="5410857"/>
            <a:ext cx="7634288" cy="8128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Private Passenger Auto </a:t>
            </a:r>
            <a:r>
              <a:rPr lang="en-US" b="1" dirty="0" err="1" smtClean="0">
                <a:solidFill>
                  <a:srgbClr val="FFFFFF"/>
                </a:solidFill>
              </a:rPr>
              <a:t>Underwriitng</a:t>
            </a:r>
            <a:r>
              <a:rPr lang="en-US" b="1" dirty="0" smtClean="0">
                <a:solidFill>
                  <a:srgbClr val="FFFFFF"/>
                </a:solidFill>
              </a:rPr>
              <a:t> Performance Is Exhibiting Remarkable Stability</a:t>
            </a:r>
            <a:endParaRPr lang="en-US" b="1" dirty="0">
              <a:solidFill>
                <a:srgbClr val="FFFFFF"/>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67</a:t>
            </a:fld>
            <a:endParaRPr lang="en-US"/>
          </a:p>
        </p:txBody>
      </p:sp>
      <p:sp>
        <p:nvSpPr>
          <p:cNvPr id="8"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1990-2014); Conning (2015F – 2017F); Insurance Information Institute.</a:t>
            </a:r>
            <a:endParaRPr lang="en-US" sz="1100" dirty="0"/>
          </a:p>
        </p:txBody>
      </p:sp>
    </p:spTree>
    <p:extLst>
      <p:ext uri="{BB962C8B-B14F-4D97-AF65-F5344CB8AC3E}">
        <p14:creationId xmlns:p14="http://schemas.microsoft.com/office/powerpoint/2010/main" val="91842169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105"/>
          <p:cNvSpPr>
            <a:spLocks noGrp="1" noChangeArrowheads="1"/>
          </p:cNvSpPr>
          <p:nvPr>
            <p:ph type="dt" sz="quarter" idx="10"/>
          </p:nvPr>
        </p:nvSpPr>
        <p:spPr>
          <a:noFill/>
        </p:spPr>
        <p:txBody>
          <a:bodyPr/>
          <a:lstStyle/>
          <a:p>
            <a:r>
              <a:rPr lang="en-US" smtClean="0"/>
              <a:t>12/01/09 - 9pm</a:t>
            </a:r>
          </a:p>
        </p:txBody>
      </p:sp>
      <p:sp>
        <p:nvSpPr>
          <p:cNvPr id="43012"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43013" name="Rectangle 110"/>
          <p:cNvSpPr>
            <a:spLocks noGrp="1" noChangeArrowheads="1"/>
          </p:cNvSpPr>
          <p:nvPr>
            <p:ph type="sldNum" sz="quarter" idx="12"/>
          </p:nvPr>
        </p:nvSpPr>
        <p:spPr>
          <a:noFill/>
        </p:spPr>
        <p:txBody>
          <a:bodyPr/>
          <a:lstStyle/>
          <a:p>
            <a:fld id="{0ABDFD3E-526B-46B2-97CB-8005B1766AB7}" type="slidenum">
              <a:rPr lang="en-US" smtClean="0"/>
              <a:pPr/>
              <a:t>68</a:t>
            </a:fld>
            <a:endParaRPr lang="en-US" smtClean="0"/>
          </a:p>
        </p:txBody>
      </p:sp>
      <p:sp>
        <p:nvSpPr>
          <p:cNvPr id="43014" name="Rectangle 2"/>
          <p:cNvSpPr>
            <a:spLocks noGrp="1" noChangeArrowheads="1"/>
          </p:cNvSpPr>
          <p:nvPr>
            <p:ph type="title"/>
          </p:nvPr>
        </p:nvSpPr>
        <p:spPr>
          <a:xfrm>
            <a:off x="66675" y="90488"/>
            <a:ext cx="8201025" cy="860425"/>
          </a:xfrm>
        </p:spPr>
        <p:txBody>
          <a:bodyPr/>
          <a:lstStyle/>
          <a:p>
            <a:r>
              <a:rPr lang="en-US" dirty="0" smtClean="0"/>
              <a:t>Collision Coverage: Severity </a:t>
            </a:r>
            <a:r>
              <a:rPr lang="en-US" dirty="0"/>
              <a:t>&amp;</a:t>
            </a:r>
            <a:r>
              <a:rPr lang="en-US" dirty="0" smtClean="0"/>
              <a:t> Frequency Trends Are Both Higher in 2015*</a:t>
            </a:r>
          </a:p>
        </p:txBody>
      </p:sp>
      <p:graphicFrame>
        <p:nvGraphicFramePr>
          <p:cNvPr id="43010" name="Object 3"/>
          <p:cNvGraphicFramePr>
            <a:graphicFrameLocks noChangeAspect="1"/>
          </p:cNvGraphicFramePr>
          <p:nvPr>
            <p:extLst/>
          </p:nvPr>
        </p:nvGraphicFramePr>
        <p:xfrm>
          <a:off x="381000" y="1600200"/>
          <a:ext cx="8648700" cy="3762375"/>
        </p:xfrm>
        <a:graphic>
          <a:graphicData uri="http://schemas.openxmlformats.org/presentationml/2006/ole">
            <mc:AlternateContent xmlns:mc="http://schemas.openxmlformats.org/markup-compatibility/2006">
              <mc:Choice xmlns:v="urn:schemas-microsoft-com:vml" Requires="v">
                <p:oleObj spid="_x0000_s28444739" name="Chart" r:id="rId4" imgW="8667555" imgH="3762340" progId="MSGraph.Chart.8">
                  <p:embed followColorScheme="full"/>
                </p:oleObj>
              </mc:Choice>
              <mc:Fallback>
                <p:oleObj name="Chart" r:id="rId4" imgW="8667555" imgH="3762340" progId="MSGraph.Chart.8">
                  <p:embed followColorScheme="full"/>
                  <p:pic>
                    <p:nvPicPr>
                      <p:cNvPr id="0" name=""/>
                      <p:cNvPicPr>
                        <a:picLocks noChangeAspect="1" noChangeArrowheads="1"/>
                      </p:cNvPicPr>
                      <p:nvPr/>
                    </p:nvPicPr>
                    <p:blipFill>
                      <a:blip r:embed="rId5"/>
                      <a:srcRect/>
                      <a:stretch>
                        <a:fillRect/>
                      </a:stretch>
                    </p:blipFill>
                    <p:spPr bwMode="gray">
                      <a:xfrm>
                        <a:off x="381000" y="1600200"/>
                        <a:ext cx="8648700" cy="3762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015" name="Rectangle 5"/>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Annual Change, 2005 through </a:t>
            </a:r>
            <a:r>
              <a:rPr lang="en-US" sz="1600" b="1" dirty="0" smtClean="0">
                <a:solidFill>
                  <a:srgbClr val="225A7A"/>
                </a:solidFill>
              </a:rPr>
              <a:t>2015*</a:t>
            </a:r>
            <a:endParaRPr lang="en-US" sz="1600" b="1" dirty="0">
              <a:solidFill>
                <a:srgbClr val="225A7A"/>
              </a:solidFill>
            </a:endParaRPr>
          </a:p>
        </p:txBody>
      </p:sp>
      <p:sp>
        <p:nvSpPr>
          <p:cNvPr id="1936390" name="Rectangle 6"/>
          <p:cNvSpPr>
            <a:spLocks noChangeArrowheads="1"/>
          </p:cNvSpPr>
          <p:nvPr/>
        </p:nvSpPr>
        <p:spPr bwMode="blackWhite">
          <a:xfrm>
            <a:off x="561975" y="5381625"/>
            <a:ext cx="8143875" cy="909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The Recession, High Fuel Prices </a:t>
            </a:r>
            <a:r>
              <a:rPr lang="en-US" sz="2000" b="1" dirty="0" smtClean="0">
                <a:solidFill>
                  <a:srgbClr val="FFFFFF"/>
                </a:solidFill>
              </a:rPr>
              <a:t>Helped Temper Frequency and </a:t>
            </a:r>
            <a:r>
              <a:rPr lang="en-US" sz="2000" b="1" dirty="0">
                <a:solidFill>
                  <a:srgbClr val="FFFFFF"/>
                </a:solidFill>
              </a:rPr>
              <a:t>Severity, But this Trend Will Likely Be Reversed Based on Evidence from Past Recoveries</a:t>
            </a:r>
          </a:p>
        </p:txBody>
      </p:sp>
      <p:sp>
        <p:nvSpPr>
          <p:cNvPr id="10" name="Rectangle 4"/>
          <p:cNvSpPr>
            <a:spLocks noChangeArrowheads="1"/>
          </p:cNvSpPr>
          <p:nvPr/>
        </p:nvSpPr>
        <p:spPr bwMode="auto">
          <a:xfrm>
            <a:off x="0" y="6215905"/>
            <a:ext cx="7302500"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smtClean="0"/>
              <a:t>*2015 figure is for the 4 quarters ending with 2015:Q1.</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ISO/PCI </a:t>
            </a:r>
            <a:r>
              <a:rPr lang="en-US" sz="1100" i="1" dirty="0"/>
              <a:t>Fast Track </a:t>
            </a:r>
            <a:r>
              <a:rPr lang="en-US" sz="1100" dirty="0"/>
              <a:t>data; Insurance Information Institute</a:t>
            </a:r>
          </a:p>
        </p:txBody>
      </p:sp>
    </p:spTree>
    <p:extLst>
      <p:ext uri="{BB962C8B-B14F-4D97-AF65-F5344CB8AC3E}">
        <p14:creationId xmlns:p14="http://schemas.microsoft.com/office/powerpoint/2010/main" val="300338407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08962" name="Object 2"/>
          <p:cNvGraphicFramePr>
            <a:graphicFrameLocks noGrp="1" noChangeAspect="1"/>
          </p:cNvGraphicFramePr>
          <p:nvPr>
            <p:ph type="chart" idx="1"/>
            <p:extLst>
              <p:ext uri="{D42A27DB-BD31-4B8C-83A1-F6EECF244321}">
                <p14:modId xmlns:p14="http://schemas.microsoft.com/office/powerpoint/2010/main" val="3928084634"/>
              </p:ext>
            </p:extLst>
          </p:nvPr>
        </p:nvGraphicFramePr>
        <p:xfrm>
          <a:off x="206375" y="1627188"/>
          <a:ext cx="8766175" cy="4876800"/>
        </p:xfrm>
        <a:graphic>
          <a:graphicData uri="http://schemas.openxmlformats.org/presentationml/2006/ole">
            <mc:AlternateContent xmlns:mc="http://schemas.openxmlformats.org/markup-compatibility/2006">
              <mc:Choice xmlns:v="urn:schemas-microsoft-com:vml" Requires="v">
                <p:oleObj spid="_x0000_s28254443" name="Chart" r:id="rId3" imgW="8372534" imgH="4657621" progId="MSGraph.Chart.8">
                  <p:embed followColorScheme="full"/>
                </p:oleObj>
              </mc:Choice>
              <mc:Fallback>
                <p:oleObj name="Chart" r:id="rId3" imgW="8372534" imgH="4657621" progId="MSGraph.Chart.8">
                  <p:embed followColorScheme="full"/>
                  <p:pic>
                    <p:nvPicPr>
                      <p:cNvPr id="0" name=""/>
                      <p:cNvPicPr>
                        <a:picLocks noChangeAspect="1" noChangeArrowheads="1"/>
                      </p:cNvPicPr>
                      <p:nvPr/>
                    </p:nvPicPr>
                    <p:blipFill>
                      <a:blip r:embed="rId4"/>
                      <a:srcRect/>
                      <a:stretch>
                        <a:fillRect/>
                      </a:stretch>
                    </p:blipFill>
                    <p:spPr bwMode="auto">
                      <a:xfrm>
                        <a:off x="206375" y="1627188"/>
                        <a:ext cx="8766175" cy="487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08963" name="Text Box 3"/>
          <p:cNvSpPr txBox="1">
            <a:spLocks noChangeArrowheads="1"/>
          </p:cNvSpPr>
          <p:nvPr/>
        </p:nvSpPr>
        <p:spPr bwMode="auto">
          <a:xfrm>
            <a:off x="71438" y="6319539"/>
            <a:ext cx="8913812" cy="461665"/>
          </a:xfrm>
          <a:prstGeom prst="rect">
            <a:avLst/>
          </a:prstGeom>
          <a:noFill/>
          <a:ln w="9525">
            <a:noFill/>
            <a:miter lim="800000"/>
            <a:headEnd/>
            <a:tailEnd/>
          </a:ln>
          <a:effectLst/>
        </p:spPr>
        <p:txBody>
          <a:bodyPr>
            <a:spAutoFit/>
          </a:bodyPr>
          <a:lstStyle/>
          <a:p>
            <a:pPr eaLnBrk="1" hangingPunct="1">
              <a:buClrTx/>
              <a:buFontTx/>
              <a:buNone/>
            </a:pPr>
            <a:r>
              <a:rPr lang="en-US" sz="1200" dirty="0" smtClean="0"/>
              <a:t>*2007-2012 figures exclude mortgage and financial guaranty segments.</a:t>
            </a:r>
          </a:p>
          <a:p>
            <a:pPr eaLnBrk="1" hangingPunct="1">
              <a:buClrTx/>
              <a:buFontTx/>
              <a:buNone/>
            </a:pPr>
            <a:r>
              <a:rPr lang="en-US" sz="1200" dirty="0" smtClean="0"/>
              <a:t>Source</a:t>
            </a:r>
            <a:r>
              <a:rPr lang="en-US" sz="1200" dirty="0"/>
              <a:t>: </a:t>
            </a:r>
            <a:r>
              <a:rPr lang="en-US" sz="1200" dirty="0" smtClean="0"/>
              <a:t>A.M</a:t>
            </a:r>
            <a:r>
              <a:rPr lang="en-US" sz="1200" dirty="0"/>
              <a:t>. </a:t>
            </a:r>
            <a:r>
              <a:rPr lang="en-US" sz="1200" dirty="0" smtClean="0"/>
              <a:t>Best (1990-2014); Conning (2015-16F) </a:t>
            </a:r>
            <a:r>
              <a:rPr lang="en-US" sz="1200" dirty="0"/>
              <a:t>Insurance Information </a:t>
            </a:r>
            <a:r>
              <a:rPr lang="en-US" sz="1200" dirty="0" smtClean="0"/>
              <a:t>Institute.</a:t>
            </a:r>
            <a:endParaRPr lang="en-US" sz="1200" dirty="0"/>
          </a:p>
        </p:txBody>
      </p:sp>
      <p:sp>
        <p:nvSpPr>
          <p:cNvPr id="7208964" name="Rectangle 4"/>
          <p:cNvSpPr>
            <a:spLocks noGrp="1" noChangeArrowheads="1"/>
          </p:cNvSpPr>
          <p:nvPr>
            <p:ph type="title"/>
          </p:nvPr>
        </p:nvSpPr>
        <p:spPr/>
        <p:txBody>
          <a:bodyPr/>
          <a:lstStyle/>
          <a:p>
            <a:r>
              <a:rPr lang="en-US" dirty="0" smtClean="0"/>
              <a:t>Commercial </a:t>
            </a:r>
            <a:r>
              <a:rPr lang="en-US" dirty="0"/>
              <a:t>Lines Combined </a:t>
            </a:r>
            <a:r>
              <a:rPr lang="en-US" dirty="0" smtClean="0"/>
              <a:t>Ratio, 1990-2016F*</a:t>
            </a:r>
            <a:endParaRPr lang="en-US" dirty="0"/>
          </a:p>
        </p:txBody>
      </p:sp>
      <p:sp>
        <p:nvSpPr>
          <p:cNvPr id="5" name="AutoShape 13"/>
          <p:cNvSpPr>
            <a:spLocks noChangeArrowheads="1"/>
          </p:cNvSpPr>
          <p:nvPr/>
        </p:nvSpPr>
        <p:spPr bwMode="blackWhite">
          <a:xfrm>
            <a:off x="4700589" y="1184020"/>
            <a:ext cx="3578598" cy="1624925"/>
          </a:xfrm>
          <a:prstGeom prst="wedgeRectCallout">
            <a:avLst>
              <a:gd name="adj1" fmla="val 44590"/>
              <a:gd name="adj2" fmla="val 13312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Commercial lines underwriting performance improved in 2013/14 but higher cats, diminishing prior year reserves and rising loss cost trends in some lines could push combined ratios higher</a:t>
            </a:r>
            <a:endParaRPr lang="en-US" sz="1600" b="1" dirty="0">
              <a:solidFill>
                <a:schemeClr val="bg1"/>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213DCD5A-272D-460F-810D-8B44844B5B0F}" type="slidenum">
              <a:rPr lang="en-US" smtClean="0"/>
              <a:pPr>
                <a:defRPr/>
              </a:pPr>
              <a:t>69</a:t>
            </a:fld>
            <a:endParaRPr lang="en-US"/>
          </a:p>
        </p:txBody>
      </p:sp>
    </p:spTree>
    <p:extLst>
      <p:ext uri="{BB962C8B-B14F-4D97-AF65-F5344CB8AC3E}">
        <p14:creationId xmlns:p14="http://schemas.microsoft.com/office/powerpoint/2010/main" val="27735503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1"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22532" name="Rectangle 106"/>
          <p:cNvSpPr>
            <a:spLocks noGrp="1" noChangeArrowheads="1"/>
          </p:cNvSpPr>
          <p:nvPr>
            <p:ph type="ftr" sz="quarter" idx="11"/>
          </p:nvPr>
        </p:nvSpPr>
        <p:spPr/>
        <p:txBody>
          <a:bodyPr/>
          <a:lstStyle/>
          <a:p>
            <a:pPr>
              <a:defRPr/>
            </a:pPr>
            <a:r>
              <a:rPr lang="en-US" smtClean="0">
                <a:solidFill>
                  <a:srgbClr val="FFFFFF"/>
                </a:solidFill>
              </a:rPr>
              <a:t>eSlide – P6466 – The Financial Crisis and the Future of the P/C</a:t>
            </a:r>
          </a:p>
        </p:txBody>
      </p:sp>
      <p:sp>
        <p:nvSpPr>
          <p:cNvPr id="22533" name="Rectangle 110"/>
          <p:cNvSpPr>
            <a:spLocks noGrp="1" noChangeArrowheads="1"/>
          </p:cNvSpPr>
          <p:nvPr>
            <p:ph type="sldNum" sz="quarter" idx="12"/>
          </p:nvPr>
        </p:nvSpPr>
        <p:spPr/>
        <p:txBody>
          <a:bodyPr/>
          <a:lstStyle/>
          <a:p>
            <a:pPr>
              <a:defRPr/>
            </a:pPr>
            <a:fld id="{44D5F50F-E340-4757-8594-9CD26E9B588B}" type="slidenum">
              <a:rPr lang="en-US" smtClean="0">
                <a:solidFill>
                  <a:srgbClr val="000000"/>
                </a:solidFill>
              </a:rPr>
              <a:pPr>
                <a:defRPr/>
              </a:pPr>
              <a:t>7</a:t>
            </a:fld>
            <a:endParaRPr lang="en-US" smtClean="0">
              <a:solidFill>
                <a:srgbClr val="000000"/>
              </a:solidFill>
            </a:endParaRPr>
          </a:p>
        </p:txBody>
      </p:sp>
      <p:sp>
        <p:nvSpPr>
          <p:cNvPr id="37894" name="Rectangle 2"/>
          <p:cNvSpPr>
            <a:spLocks noGrp="1" noChangeArrowheads="1"/>
          </p:cNvSpPr>
          <p:nvPr>
            <p:ph type="title"/>
          </p:nvPr>
        </p:nvSpPr>
        <p:spPr>
          <a:xfrm>
            <a:off x="235386" y="90488"/>
            <a:ext cx="7400925" cy="860425"/>
          </a:xfrm>
        </p:spPr>
        <p:txBody>
          <a:bodyPr/>
          <a:lstStyle/>
          <a:p>
            <a:r>
              <a:rPr lang="en-US" dirty="0" smtClean="0"/>
              <a:t>P/C Insurance Industry </a:t>
            </a:r>
            <a:br>
              <a:rPr lang="en-US" dirty="0" smtClean="0"/>
            </a:br>
            <a:r>
              <a:rPr lang="en-US" dirty="0" smtClean="0"/>
              <a:t>Combined Ratio, 2001–2015:H1*</a:t>
            </a:r>
          </a:p>
        </p:txBody>
      </p:sp>
      <p:sp>
        <p:nvSpPr>
          <p:cNvPr id="37895" name="Rectangle 3"/>
          <p:cNvSpPr>
            <a:spLocks noChangeArrowheads="1"/>
          </p:cNvSpPr>
          <p:nvPr/>
        </p:nvSpPr>
        <p:spPr bwMode="auto">
          <a:xfrm>
            <a:off x="-50240" y="6308709"/>
            <a:ext cx="8915400" cy="569387"/>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000" dirty="0">
                <a:solidFill>
                  <a:srgbClr val="000000"/>
                </a:solidFill>
                <a:latin typeface="Arial" charset="0"/>
                <a:cs typeface="Arial" charset="0"/>
              </a:rPr>
              <a:t>* Excludes Mortgage &amp; Financial Guaranty insurers 2008--</a:t>
            </a:r>
            <a:r>
              <a:rPr lang="en-US" sz="1000" dirty="0" smtClean="0">
                <a:solidFill>
                  <a:srgbClr val="000000"/>
                </a:solidFill>
                <a:latin typeface="Arial" charset="0"/>
                <a:cs typeface="Arial" charset="0"/>
              </a:rPr>
              <a:t>2014. </a:t>
            </a:r>
            <a:r>
              <a:rPr lang="en-US" sz="1000" dirty="0">
                <a:solidFill>
                  <a:srgbClr val="000000"/>
                </a:solidFill>
                <a:latin typeface="Arial" charset="0"/>
                <a:cs typeface="Arial" charset="0"/>
              </a:rPr>
              <a:t>Including M&amp;FG, 2008=105.1, 2009=100.7, 2010=102.4, </a:t>
            </a:r>
            <a:r>
              <a:rPr lang="en-US" sz="1000" dirty="0" smtClean="0">
                <a:solidFill>
                  <a:srgbClr val="000000"/>
                </a:solidFill>
                <a:latin typeface="Arial" charset="0"/>
                <a:cs typeface="Arial" charset="0"/>
              </a:rPr>
              <a:t>2011=108.1; 2012:=103.2; 2013: = 96.1; 2014: = 97.0.                              </a:t>
            </a:r>
            <a:endParaRPr lang="en-US" sz="1000" dirty="0">
              <a:solidFill>
                <a:srgbClr val="000000"/>
              </a:solidFill>
              <a:latin typeface="Arial" charset="0"/>
              <a:cs typeface="Arial" charset="0"/>
            </a:endParaRPr>
          </a:p>
          <a:p>
            <a:pPr eaLnBrk="0" fontAlgn="base" hangingPunct="0">
              <a:lnSpc>
                <a:spcPct val="85000"/>
              </a:lnSpc>
              <a:spcBef>
                <a:spcPct val="25000"/>
              </a:spcBef>
              <a:spcAft>
                <a:spcPct val="0"/>
              </a:spcAft>
              <a:buClr>
                <a:srgbClr val="FF6801"/>
              </a:buClr>
              <a:buFont typeface="Wingdings" pitchFamily="2" charset="2"/>
              <a:buNone/>
            </a:pPr>
            <a:r>
              <a:rPr lang="en-US" sz="1000" dirty="0">
                <a:solidFill>
                  <a:srgbClr val="000000"/>
                </a:solidFill>
                <a:latin typeface="Arial" charset="0"/>
                <a:cs typeface="Arial" charset="0"/>
              </a:rPr>
              <a:t>Sources: A.M. Best, ISO</a:t>
            </a:r>
            <a:r>
              <a:rPr lang="en-US" sz="1000" dirty="0" smtClean="0">
                <a:solidFill>
                  <a:srgbClr val="000000"/>
                </a:solidFill>
                <a:latin typeface="Arial" charset="0"/>
                <a:cs typeface="Arial" charset="0"/>
              </a:rPr>
              <a:t>.</a:t>
            </a:r>
            <a:endParaRPr lang="en-US" sz="1000" dirty="0">
              <a:solidFill>
                <a:srgbClr val="000000"/>
              </a:solidFill>
              <a:latin typeface="Arial" charset="0"/>
              <a:cs typeface="Arial" charset="0"/>
            </a:endParaRPr>
          </a:p>
        </p:txBody>
      </p:sp>
      <p:graphicFrame>
        <p:nvGraphicFramePr>
          <p:cNvPr id="37890" name="Object 4"/>
          <p:cNvGraphicFramePr>
            <a:graphicFrameLocks noChangeAspect="1"/>
          </p:cNvGraphicFramePr>
          <p:nvPr>
            <p:extLst>
              <p:ext uri="{D42A27DB-BD31-4B8C-83A1-F6EECF244321}">
                <p14:modId xmlns:p14="http://schemas.microsoft.com/office/powerpoint/2010/main" val="1402113457"/>
              </p:ext>
            </p:extLst>
          </p:nvPr>
        </p:nvGraphicFramePr>
        <p:xfrm>
          <a:off x="182563" y="2645473"/>
          <a:ext cx="8577263" cy="3614738"/>
        </p:xfrm>
        <a:graphic>
          <a:graphicData uri="http://schemas.openxmlformats.org/presentationml/2006/ole">
            <mc:AlternateContent xmlns:mc="http://schemas.openxmlformats.org/markup-compatibility/2006">
              <mc:Choice xmlns:v="urn:schemas-microsoft-com:vml" Requires="v">
                <p:oleObj spid="_x0000_s28302556" name="Chart" r:id="rId5" imgW="8534400" imgH="3628921" progId="MSGraph.Chart.8">
                  <p:embed followColorScheme="full"/>
                </p:oleObj>
              </mc:Choice>
              <mc:Fallback>
                <p:oleObj name="Chart" r:id="rId5" imgW="8534400" imgH="3628921" progId="MSGraph.Chart.8">
                  <p:embed followColorScheme="full"/>
                  <p:pic>
                    <p:nvPicPr>
                      <p:cNvPr id="0" name=""/>
                      <p:cNvPicPr>
                        <a:picLocks noChangeAspect="1" noChangeArrowheads="1"/>
                      </p:cNvPicPr>
                      <p:nvPr/>
                    </p:nvPicPr>
                    <p:blipFill>
                      <a:blip r:embed="rId6"/>
                      <a:srcRect/>
                      <a:stretch>
                        <a:fillRect/>
                      </a:stretch>
                    </p:blipFill>
                    <p:spPr bwMode="gray">
                      <a:xfrm>
                        <a:off x="182563" y="2645473"/>
                        <a:ext cx="8577263" cy="3614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51335" name="AutoShape 7"/>
          <p:cNvSpPr>
            <a:spLocks noChangeArrowheads="1"/>
          </p:cNvSpPr>
          <p:nvPr/>
        </p:nvSpPr>
        <p:spPr bwMode="blackWhite">
          <a:xfrm>
            <a:off x="182563" y="1280039"/>
            <a:ext cx="2124075" cy="1231900"/>
          </a:xfrm>
          <a:prstGeom prst="wedgeRectCallout">
            <a:avLst>
              <a:gd name="adj1" fmla="val -11509"/>
              <a:gd name="adj2" fmla="val 9419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As Recently as 2001, Insurers Paid Out Nearly $1.16 for Every $1 in Earned Premiums</a:t>
            </a:r>
          </a:p>
        </p:txBody>
      </p:sp>
      <p:sp>
        <p:nvSpPr>
          <p:cNvPr id="4451336" name="AutoShape 8"/>
          <p:cNvSpPr>
            <a:spLocks noChangeArrowheads="1"/>
          </p:cNvSpPr>
          <p:nvPr/>
        </p:nvSpPr>
        <p:spPr bwMode="blackWhite">
          <a:xfrm>
            <a:off x="3763158" y="2093058"/>
            <a:ext cx="1198563" cy="1228725"/>
          </a:xfrm>
          <a:prstGeom prst="wedgeRectCallout">
            <a:avLst>
              <a:gd name="adj1" fmla="val -17938"/>
              <a:gd name="adj2" fmla="val 185434"/>
            </a:avLst>
          </a:prstGeom>
          <a:gradFill rotWithShape="1">
            <a:gsLst>
              <a:gs pos="0">
                <a:schemeClr val="tx2"/>
              </a:gs>
              <a:gs pos="100000">
                <a:srgbClr val="9E8000"/>
              </a:gs>
            </a:gsLst>
            <a:lin ang="5400000" scaled="1"/>
          </a:gradFill>
          <a:ln w="28575" algn="ctr">
            <a:no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000000"/>
                </a:solidFill>
                <a:latin typeface="Arial" charset="0"/>
                <a:cs typeface="Arial" charset="0"/>
              </a:rPr>
              <a:t>Relatively Low CAT Losses, Reserve Releases</a:t>
            </a:r>
          </a:p>
        </p:txBody>
      </p:sp>
      <p:sp>
        <p:nvSpPr>
          <p:cNvPr id="13" name="AutoShape 5"/>
          <p:cNvSpPr>
            <a:spLocks noChangeArrowheads="1"/>
          </p:cNvSpPr>
          <p:nvPr/>
        </p:nvSpPr>
        <p:spPr bwMode="blackWhite">
          <a:xfrm>
            <a:off x="2316028" y="1114616"/>
            <a:ext cx="1709738" cy="895350"/>
          </a:xfrm>
          <a:prstGeom prst="wedgeRectCallout">
            <a:avLst>
              <a:gd name="adj1" fmla="val -6925"/>
              <a:gd name="adj2" fmla="val 343568"/>
            </a:avLst>
          </a:prstGeom>
          <a:gradFill rotWithShape="1">
            <a:gsLst>
              <a:gs pos="0">
                <a:schemeClr val="folHlink"/>
              </a:gs>
              <a:gs pos="100000">
                <a:srgbClr val="6D0016"/>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Heavy Use of Reinsurance Lowered Net Losses</a:t>
            </a:r>
          </a:p>
        </p:txBody>
      </p:sp>
      <p:sp>
        <p:nvSpPr>
          <p:cNvPr id="3" name="AutoShape 9"/>
          <p:cNvSpPr>
            <a:spLocks noChangeArrowheads="1"/>
          </p:cNvSpPr>
          <p:nvPr/>
        </p:nvSpPr>
        <p:spPr bwMode="blackWhite">
          <a:xfrm>
            <a:off x="5093888" y="1185602"/>
            <a:ext cx="1116013" cy="1206500"/>
          </a:xfrm>
          <a:prstGeom prst="wedgeRectCallout">
            <a:avLst>
              <a:gd name="adj1" fmla="val -42487"/>
              <a:gd name="adj2" fmla="val 238611"/>
            </a:avLst>
          </a:prstGeom>
          <a:solidFill>
            <a:srgbClr val="FF00FF"/>
          </a:solidFill>
          <a:ln w="28575" algn="ctr">
            <a:no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Relatively Low CAT Losses, Reserve Releases</a:t>
            </a:r>
          </a:p>
        </p:txBody>
      </p:sp>
      <p:sp>
        <p:nvSpPr>
          <p:cNvPr id="15" name="PPTShape_1"/>
          <p:cNvSpPr>
            <a:spLocks noChangeArrowheads="1"/>
          </p:cNvSpPr>
          <p:nvPr/>
        </p:nvSpPr>
        <p:spPr bwMode="blackWhite">
          <a:xfrm>
            <a:off x="6765477" y="1098931"/>
            <a:ext cx="1101725" cy="1654175"/>
          </a:xfrm>
          <a:prstGeom prst="wedgeRectCallout">
            <a:avLst>
              <a:gd name="adj1" fmla="val -76758"/>
              <a:gd name="adj2" fmla="val 155514"/>
            </a:avLst>
          </a:prstGeom>
          <a:solidFill>
            <a:schemeClr val="bg1">
              <a:lumMod val="50000"/>
            </a:schemeClr>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Higher CAT Losses, Shrinking Reserve Releases, Toll of Soft Market</a:t>
            </a:r>
          </a:p>
        </p:txBody>
      </p:sp>
      <p:sp>
        <p:nvSpPr>
          <p:cNvPr id="16" name="PPTShape_2"/>
          <p:cNvSpPr>
            <a:spLocks noChangeArrowheads="1"/>
          </p:cNvSpPr>
          <p:nvPr/>
        </p:nvSpPr>
        <p:spPr bwMode="blackWhite">
          <a:xfrm>
            <a:off x="4350777" y="3595201"/>
            <a:ext cx="1316038" cy="571500"/>
          </a:xfrm>
          <a:prstGeom prst="wedgeRectCallout">
            <a:avLst>
              <a:gd name="adj1" fmla="val -31266"/>
              <a:gd name="adj2" fmla="val 109367"/>
            </a:avLst>
          </a:prstGeom>
          <a:gradFill rotWithShape="1">
            <a:gsLst>
              <a:gs pos="0">
                <a:schemeClr val="bg2"/>
              </a:gs>
              <a:gs pos="100000">
                <a:srgbClr val="4A869E"/>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Cyclical Deterioration</a:t>
            </a:r>
          </a:p>
        </p:txBody>
      </p:sp>
      <p:sp>
        <p:nvSpPr>
          <p:cNvPr id="17" name="PPTShape_3"/>
          <p:cNvSpPr>
            <a:spLocks noChangeArrowheads="1"/>
          </p:cNvSpPr>
          <p:nvPr/>
        </p:nvSpPr>
        <p:spPr bwMode="blackWhite">
          <a:xfrm>
            <a:off x="7033177" y="3195713"/>
            <a:ext cx="915740" cy="582804"/>
          </a:xfrm>
          <a:prstGeom prst="wedgeRectCallout">
            <a:avLst>
              <a:gd name="adj1" fmla="val -62991"/>
              <a:gd name="adj2" fmla="val 155800"/>
            </a:avLst>
          </a:prstGeom>
          <a:solidFill>
            <a:srgbClr val="225A7A"/>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charset="0"/>
                <a:cs typeface="Arial" charset="0"/>
              </a:rPr>
              <a:t>Sandy Impacts</a:t>
            </a:r>
            <a:endParaRPr lang="en-US" sz="1400" b="1" dirty="0">
              <a:solidFill>
                <a:srgbClr val="FFFFFF"/>
              </a:solidFill>
              <a:latin typeface="Arial" charset="0"/>
              <a:cs typeface="Arial" charset="0"/>
            </a:endParaRPr>
          </a:p>
        </p:txBody>
      </p:sp>
      <p:sp>
        <p:nvSpPr>
          <p:cNvPr id="18" name="PPTShape_4"/>
          <p:cNvSpPr>
            <a:spLocks noChangeArrowheads="1"/>
          </p:cNvSpPr>
          <p:nvPr/>
        </p:nvSpPr>
        <p:spPr bwMode="blackWhite">
          <a:xfrm>
            <a:off x="7316339" y="3912051"/>
            <a:ext cx="915740" cy="684963"/>
          </a:xfrm>
          <a:prstGeom prst="wedgeRectCallout">
            <a:avLst>
              <a:gd name="adj1" fmla="val -39990"/>
              <a:gd name="adj2" fmla="val 97028"/>
            </a:avLst>
          </a:prstGeom>
          <a:solidFill>
            <a:schemeClr val="tx1"/>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charset="0"/>
                <a:cs typeface="Arial" charset="0"/>
              </a:rPr>
              <a:t>Lower CAT Losses</a:t>
            </a:r>
            <a:endParaRPr lang="en-US" sz="1400" b="1" dirty="0">
              <a:solidFill>
                <a:srgbClr val="FFFFFF"/>
              </a:solidFill>
              <a:latin typeface="Arial" charset="0"/>
              <a:cs typeface="Arial" charset="0"/>
            </a:endParaRPr>
          </a:p>
        </p:txBody>
      </p:sp>
      <p:sp>
        <p:nvSpPr>
          <p:cNvPr id="19" name="AutoShape 6"/>
          <p:cNvSpPr>
            <a:spLocks noChangeArrowheads="1"/>
          </p:cNvSpPr>
          <p:nvPr/>
        </p:nvSpPr>
        <p:spPr bwMode="blackWhite">
          <a:xfrm>
            <a:off x="3084203" y="3516620"/>
            <a:ext cx="1251488" cy="895350"/>
          </a:xfrm>
          <a:prstGeom prst="wedgeRectCallout">
            <a:avLst>
              <a:gd name="adj1" fmla="val -10466"/>
              <a:gd name="adj2" fmla="val 153169"/>
            </a:avLst>
          </a:prstGeom>
          <a:gradFill rotWithShape="1">
            <a:gsLst>
              <a:gs pos="0">
                <a:schemeClr val="hlink"/>
              </a:gs>
              <a:gs pos="100000">
                <a:srgbClr val="226544"/>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Best Combined Ratio Since 1949 (87.6)</a:t>
            </a:r>
          </a:p>
        </p:txBody>
      </p:sp>
      <p:sp>
        <p:nvSpPr>
          <p:cNvPr id="20" name="PPTShape_0"/>
          <p:cNvSpPr>
            <a:spLocks noChangeArrowheads="1"/>
          </p:cNvSpPr>
          <p:nvPr/>
        </p:nvSpPr>
        <p:spPr bwMode="blackWhite">
          <a:xfrm>
            <a:off x="5702053" y="2511939"/>
            <a:ext cx="1038225" cy="1119188"/>
          </a:xfrm>
          <a:prstGeom prst="wedgeRectCallout">
            <a:avLst>
              <a:gd name="adj1" fmla="val -41663"/>
              <a:gd name="adj2" fmla="val 124655"/>
            </a:avLst>
          </a:prstGeom>
          <a:solidFill>
            <a:srgbClr val="0070C0"/>
          </a:solidFill>
          <a:ln w="28575" algn="ctr">
            <a:no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FFFFFF"/>
                </a:solidFill>
                <a:latin typeface="Arial" charset="0"/>
                <a:cs typeface="Arial" charset="0"/>
              </a:rPr>
              <a:t>Avg. CAT Losses, More Reserve Releases</a:t>
            </a:r>
          </a:p>
        </p:txBody>
      </p:sp>
    </p:spTree>
    <p:custDataLst>
      <p:tags r:id="rId2"/>
    </p:custDataLst>
    <p:extLst>
      <p:ext uri="{BB962C8B-B14F-4D97-AF65-F5344CB8AC3E}">
        <p14:creationId xmlns:p14="http://schemas.microsoft.com/office/powerpoint/2010/main" val="252715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4451335"/>
                                        </p:tgtEl>
                                        <p:attrNameLst>
                                          <p:attrName>style.visibility</p:attrName>
                                        </p:attrNameLst>
                                      </p:cBhvr>
                                      <p:to>
                                        <p:strVal val="visible"/>
                                      </p:to>
                                    </p:set>
                                    <p:animEffect transition="in" filter="wipe(down)">
                                      <p:cBhvr>
                                        <p:cTn id="7" dur="500"/>
                                        <p:tgtEl>
                                          <p:spTgt spid="4451335"/>
                                        </p:tgtEl>
                                      </p:cBhvr>
                                    </p:animEffect>
                                  </p:childTnLst>
                                </p:cTn>
                              </p:par>
                            </p:childTnLst>
                          </p:cTn>
                        </p:par>
                        <p:par>
                          <p:cTn id="8" fill="hold">
                            <p:stCondLst>
                              <p:cond delay="1000"/>
                            </p:stCondLst>
                            <p:childTnLst>
                              <p:par>
                                <p:cTn id="9" presetID="22" presetClass="entr" presetSubtype="4" fill="hold" grpId="0" nodeType="afterEffect">
                                  <p:stCondLst>
                                    <p:cond delay="50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2000"/>
                            </p:stCondLst>
                            <p:childTnLst>
                              <p:par>
                                <p:cTn id="13" presetID="22" presetClass="entr" presetSubtype="4" fill="hold" grpId="0" nodeType="afterEffect">
                                  <p:stCondLst>
                                    <p:cond delay="500"/>
                                  </p:stCondLst>
                                  <p:childTnLst>
                                    <p:set>
                                      <p:cBhvr>
                                        <p:cTn id="14" dur="1" fill="hold">
                                          <p:stCondLst>
                                            <p:cond delay="0"/>
                                          </p:stCondLst>
                                        </p:cTn>
                                        <p:tgtEl>
                                          <p:spTgt spid="4451336"/>
                                        </p:tgtEl>
                                        <p:attrNameLst>
                                          <p:attrName>style.visibility</p:attrName>
                                        </p:attrNameLst>
                                      </p:cBhvr>
                                      <p:to>
                                        <p:strVal val="visible"/>
                                      </p:to>
                                    </p:set>
                                    <p:animEffect transition="in" filter="wipe(down)">
                                      <p:cBhvr>
                                        <p:cTn id="15" dur="500"/>
                                        <p:tgtEl>
                                          <p:spTgt spid="4451336"/>
                                        </p:tgtEl>
                                      </p:cBhvr>
                                    </p:animEffect>
                                  </p:childTnLst>
                                </p:cTn>
                              </p:par>
                            </p:childTnLst>
                          </p:cTn>
                        </p:par>
                        <p:par>
                          <p:cTn id="16" fill="hold">
                            <p:stCondLst>
                              <p:cond delay="3000"/>
                            </p:stCondLst>
                            <p:childTnLst>
                              <p:par>
                                <p:cTn id="17" presetID="22" presetClass="entr" presetSubtype="4" fill="hold" grpId="0" nodeType="afterEffect">
                                  <p:stCondLst>
                                    <p:cond delay="50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par>
                          <p:cTn id="20" fill="hold">
                            <p:stCondLst>
                              <p:cond delay="4000"/>
                            </p:stCondLst>
                            <p:childTnLst>
                              <p:par>
                                <p:cTn id="21" presetID="22" presetClass="entr" presetSubtype="4" fill="hold" grpId="0" nodeType="afterEffect">
                                  <p:stCondLst>
                                    <p:cond delay="50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childTnLst>
                          </p:cTn>
                        </p:par>
                        <p:par>
                          <p:cTn id="24" fill="hold">
                            <p:stCondLst>
                              <p:cond delay="5000"/>
                            </p:stCondLst>
                            <p:childTnLst>
                              <p:par>
                                <p:cTn id="25" presetID="22" presetClass="entr" presetSubtype="4" fill="hold" grpId="0" nodeType="after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00"/>
                                        <p:tgtEl>
                                          <p:spTgt spid="16"/>
                                        </p:tgtEl>
                                      </p:cBhvr>
                                    </p:animEffect>
                                  </p:childTnLst>
                                </p:cTn>
                              </p:par>
                            </p:childTnLst>
                          </p:cTn>
                        </p:par>
                        <p:par>
                          <p:cTn id="28" fill="hold">
                            <p:stCondLst>
                              <p:cond delay="6000"/>
                            </p:stCondLst>
                            <p:childTnLst>
                              <p:par>
                                <p:cTn id="29" presetID="22" presetClass="entr" presetSubtype="4" fill="hold" grpId="0" nodeType="afterEffect">
                                  <p:stCondLst>
                                    <p:cond delay="500"/>
                                  </p:stCondLst>
                                  <p:childTnLst>
                                    <p:set>
                                      <p:cBhvr>
                                        <p:cTn id="30" dur="1" fill="hold">
                                          <p:stCondLst>
                                            <p:cond delay="0"/>
                                          </p:stCondLst>
                                        </p:cTn>
                                        <p:tgtEl>
                                          <p:spTgt spid="17"/>
                                        </p:tgtEl>
                                        <p:attrNameLst>
                                          <p:attrName>style.visibility</p:attrName>
                                        </p:attrNameLst>
                                      </p:cBhvr>
                                      <p:to>
                                        <p:strVal val="visible"/>
                                      </p:to>
                                    </p:set>
                                    <p:animEffect transition="in" filter="wipe(down)">
                                      <p:cBhvr>
                                        <p:cTn id="31" dur="500"/>
                                        <p:tgtEl>
                                          <p:spTgt spid="17"/>
                                        </p:tgtEl>
                                      </p:cBhvr>
                                    </p:animEffect>
                                  </p:childTnLst>
                                </p:cTn>
                              </p:par>
                            </p:childTnLst>
                          </p:cTn>
                        </p:par>
                        <p:par>
                          <p:cTn id="32" fill="hold">
                            <p:stCondLst>
                              <p:cond delay="7000"/>
                            </p:stCondLst>
                            <p:childTnLst>
                              <p:par>
                                <p:cTn id="33" presetID="22" presetClass="entr" presetSubtype="4" fill="hold" grpId="0" nodeType="afterEffect">
                                  <p:stCondLst>
                                    <p:cond delay="500"/>
                                  </p:stCondLst>
                                  <p:childTnLst>
                                    <p:set>
                                      <p:cBhvr>
                                        <p:cTn id="34" dur="1" fill="hold">
                                          <p:stCondLst>
                                            <p:cond delay="0"/>
                                          </p:stCondLst>
                                        </p:cTn>
                                        <p:tgtEl>
                                          <p:spTgt spid="18"/>
                                        </p:tgtEl>
                                        <p:attrNameLst>
                                          <p:attrName>style.visibility</p:attrName>
                                        </p:attrNameLst>
                                      </p:cBhvr>
                                      <p:to>
                                        <p:strVal val="visible"/>
                                      </p:to>
                                    </p:set>
                                    <p:animEffect transition="in" filter="wipe(down)">
                                      <p:cBhvr>
                                        <p:cTn id="35" dur="500"/>
                                        <p:tgtEl>
                                          <p:spTgt spid="18"/>
                                        </p:tgtEl>
                                      </p:cBhvr>
                                    </p:animEffect>
                                  </p:childTnLst>
                                </p:cTn>
                              </p:par>
                            </p:childTnLst>
                          </p:cTn>
                        </p:par>
                        <p:par>
                          <p:cTn id="36" fill="hold">
                            <p:stCondLst>
                              <p:cond delay="8000"/>
                            </p:stCondLst>
                            <p:childTnLst>
                              <p:par>
                                <p:cTn id="37" presetID="22" presetClass="entr" presetSubtype="4" fill="hold" grpId="0" nodeType="afterEffect">
                                  <p:stCondLst>
                                    <p:cond delay="500"/>
                                  </p:stCondLst>
                                  <p:childTnLst>
                                    <p:set>
                                      <p:cBhvr>
                                        <p:cTn id="38" dur="1" fill="hold">
                                          <p:stCondLst>
                                            <p:cond delay="0"/>
                                          </p:stCondLst>
                                        </p:cTn>
                                        <p:tgtEl>
                                          <p:spTgt spid="19"/>
                                        </p:tgtEl>
                                        <p:attrNameLst>
                                          <p:attrName>style.visibility</p:attrName>
                                        </p:attrNameLst>
                                      </p:cBhvr>
                                      <p:to>
                                        <p:strVal val="visible"/>
                                      </p:to>
                                    </p:set>
                                    <p:animEffect transition="in" filter="wipe(down)">
                                      <p:cBhvr>
                                        <p:cTn id="39" dur="500"/>
                                        <p:tgtEl>
                                          <p:spTgt spid="19"/>
                                        </p:tgtEl>
                                      </p:cBhvr>
                                    </p:animEffect>
                                  </p:childTnLst>
                                </p:cTn>
                              </p:par>
                            </p:childTnLst>
                          </p:cTn>
                        </p:par>
                        <p:par>
                          <p:cTn id="40" fill="hold">
                            <p:stCondLst>
                              <p:cond delay="9000"/>
                            </p:stCondLst>
                            <p:childTnLst>
                              <p:par>
                                <p:cTn id="41" presetID="22" presetClass="entr" presetSubtype="4" fill="hold" grpId="0" nodeType="afterEffect">
                                  <p:stCondLst>
                                    <p:cond delay="500"/>
                                  </p:stCondLst>
                                  <p:childTnLst>
                                    <p:set>
                                      <p:cBhvr>
                                        <p:cTn id="42" dur="1" fill="hold">
                                          <p:stCondLst>
                                            <p:cond delay="0"/>
                                          </p:stCondLst>
                                        </p:cTn>
                                        <p:tgtEl>
                                          <p:spTgt spid="20"/>
                                        </p:tgtEl>
                                        <p:attrNameLst>
                                          <p:attrName>style.visibility</p:attrName>
                                        </p:attrNameLst>
                                      </p:cBhvr>
                                      <p:to>
                                        <p:strVal val="visible"/>
                                      </p:to>
                                    </p:set>
                                    <p:animEffect transition="in" filter="wipe(down)">
                                      <p:cBhvr>
                                        <p:cTn id="4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1335" grpId="0" animBg="1"/>
      <p:bldP spid="4451336" grpId="0" animBg="1"/>
      <p:bldP spid="13" grpId="0" animBg="1"/>
      <p:bldP spid="3" grpId="0" animBg="1"/>
      <p:bldP spid="15" grpId="0" animBg="1"/>
      <p:bldP spid="16" grpId="0" animBg="1"/>
      <p:bldP spid="17" grpId="0" animBg="1"/>
      <p:bldP spid="18" grpId="0" animBg="1"/>
      <p:bldP spid="19" grpId="0" animBg="1"/>
      <p:bldP spid="20" grpId="0" animBg="1"/>
    </p:bld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US" dirty="0" smtClean="0"/>
              <a:t>Commercial Auto Combined Ratio: 1993–2015F</a:t>
            </a:r>
            <a:endParaRPr lang="en-US" baseline="30000" dirty="0" smtClean="0"/>
          </a:p>
        </p:txBody>
      </p:sp>
      <p:graphicFrame>
        <p:nvGraphicFramePr>
          <p:cNvPr id="53250" name="Object 3"/>
          <p:cNvGraphicFramePr>
            <a:graphicFrameLocks/>
          </p:cNvGraphicFramePr>
          <p:nvPr>
            <p:extLst>
              <p:ext uri="{D42A27DB-BD31-4B8C-83A1-F6EECF244321}">
                <p14:modId xmlns:p14="http://schemas.microsoft.com/office/powerpoint/2010/main" val="4146925671"/>
              </p:ext>
            </p:extLst>
          </p:nvPr>
        </p:nvGraphicFramePr>
        <p:xfrm>
          <a:off x="293688" y="1587500"/>
          <a:ext cx="8451850" cy="3663950"/>
        </p:xfrm>
        <a:graphic>
          <a:graphicData uri="http://schemas.openxmlformats.org/presentationml/2006/ole">
            <mc:AlternateContent xmlns:mc="http://schemas.openxmlformats.org/markup-compatibility/2006">
              <mc:Choice xmlns:v="urn:schemas-microsoft-com:vml" Requires="v">
                <p:oleObj spid="_x0000_s28255469" name="Chart" r:id="rId4" imgW="8419970" imgH="3657600" progId="MSGraph.Chart.8">
                  <p:embed followColorScheme="full"/>
                </p:oleObj>
              </mc:Choice>
              <mc:Fallback>
                <p:oleObj name="Chart" r:id="rId4" imgW="8419970" imgH="3657600" progId="MSGraph.Chart.8">
                  <p:embed followColorScheme="full"/>
                  <p:pic>
                    <p:nvPicPr>
                      <p:cNvPr id="0" name=""/>
                      <p:cNvPicPr>
                        <a:picLocks noChangeArrowheads="1"/>
                      </p:cNvPicPr>
                      <p:nvPr/>
                    </p:nvPicPr>
                    <p:blipFill>
                      <a:blip r:embed="rId5"/>
                      <a:srcRect/>
                      <a:stretch>
                        <a:fillRect/>
                      </a:stretch>
                    </p:blipFill>
                    <p:spPr bwMode="auto">
                      <a:xfrm>
                        <a:off x="293688" y="1587500"/>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899652" y="5390535"/>
            <a:ext cx="7634288" cy="8128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Auto is Expected to </a:t>
            </a:r>
            <a:r>
              <a:rPr lang="en-US" sz="2000" b="1" dirty="0" smtClean="0">
                <a:solidFill>
                  <a:srgbClr val="FFFFFF"/>
                </a:solidFill>
              </a:rPr>
              <a:t>Improve Only Slowly as Rate Gains Barely Offset Adverse Frequency and Severity Trends</a:t>
            </a:r>
            <a:endParaRPr lang="en-US" sz="2000" b="1" dirty="0">
              <a:solidFill>
                <a:srgbClr val="FFFFFF"/>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70</a:t>
            </a:fld>
            <a:endParaRPr lang="en-US"/>
          </a:p>
        </p:txBody>
      </p:sp>
      <p:sp>
        <p:nvSpPr>
          <p:cNvPr id="8"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1990-2014);Conning (2015F); Insurance Information Institute.</a:t>
            </a:r>
            <a:endParaRPr lang="en-US" sz="1100" dirty="0"/>
          </a:p>
        </p:txBody>
      </p:sp>
    </p:spTree>
    <p:extLst>
      <p:ext uri="{BB962C8B-B14F-4D97-AF65-F5344CB8AC3E}">
        <p14:creationId xmlns:p14="http://schemas.microsoft.com/office/powerpoint/2010/main" val="109782202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dirty="0" smtClean="0"/>
              <a:t>Commercial Property Combined Ratio: </a:t>
            </a:r>
            <a:br>
              <a:rPr lang="en-US" dirty="0" smtClean="0"/>
            </a:br>
            <a:r>
              <a:rPr lang="en-US" dirty="0" smtClean="0"/>
              <a:t>2007–2016F</a:t>
            </a:r>
            <a:endParaRPr lang="en-US" baseline="30000" dirty="0" smtClean="0"/>
          </a:p>
        </p:txBody>
      </p:sp>
      <p:graphicFrame>
        <p:nvGraphicFramePr>
          <p:cNvPr id="50178" name="Object 3"/>
          <p:cNvGraphicFramePr>
            <a:graphicFrameLocks/>
          </p:cNvGraphicFramePr>
          <p:nvPr>
            <p:extLst>
              <p:ext uri="{D42A27DB-BD31-4B8C-83A1-F6EECF244321}">
                <p14:modId xmlns:p14="http://schemas.microsoft.com/office/powerpoint/2010/main" val="245555365"/>
              </p:ext>
            </p:extLst>
          </p:nvPr>
        </p:nvGraphicFramePr>
        <p:xfrm>
          <a:off x="293688" y="1331259"/>
          <a:ext cx="8451850" cy="3920191"/>
        </p:xfrm>
        <a:graphic>
          <a:graphicData uri="http://schemas.openxmlformats.org/presentationml/2006/ole">
            <mc:AlternateContent xmlns:mc="http://schemas.openxmlformats.org/markup-compatibility/2006">
              <mc:Choice xmlns:v="urn:schemas-microsoft-com:vml" Requires="v">
                <p:oleObj spid="_x0000_s28256493" name="Chart" r:id="rId4" imgW="5613313" imgH="2438539" progId="MSGraph.Chart.8">
                  <p:embed followColorScheme="full"/>
                </p:oleObj>
              </mc:Choice>
              <mc:Fallback>
                <p:oleObj name="Chart" r:id="rId4" imgW="5613313" imgH="2438539" progId="MSGraph.Chart.8">
                  <p:embed followColorScheme="full"/>
                  <p:pic>
                    <p:nvPicPr>
                      <p:cNvPr id="0" name=""/>
                      <p:cNvPicPr>
                        <a:picLocks noChangeArrowheads="1"/>
                      </p:cNvPicPr>
                      <p:nvPr/>
                    </p:nvPicPr>
                    <p:blipFill>
                      <a:blip r:embed="rId5"/>
                      <a:srcRect/>
                      <a:stretch>
                        <a:fillRect/>
                      </a:stretch>
                    </p:blipFill>
                    <p:spPr bwMode="auto">
                      <a:xfrm>
                        <a:off x="293688" y="1331259"/>
                        <a:ext cx="8451850" cy="3920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1438275" y="5339037"/>
            <a:ext cx="6419850" cy="107576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a:t>
            </a:r>
            <a:r>
              <a:rPr lang="en-US" sz="2000" b="1" dirty="0" smtClean="0">
                <a:solidFill>
                  <a:srgbClr val="FFFFFF"/>
                </a:solidFill>
              </a:rPr>
              <a:t>Property Underwriting Performance Has Been Volatile in Recent Years, Largely Due to Fluctuations in CAT Activity</a:t>
            </a:r>
            <a:endParaRPr lang="en-US" sz="2000" b="1" dirty="0">
              <a:solidFill>
                <a:srgbClr val="FFFFFF"/>
              </a:solidFill>
            </a:endParaRPr>
          </a:p>
        </p:txBody>
      </p:sp>
      <p:sp>
        <p:nvSpPr>
          <p:cNvPr id="50181" name="Rectangle 5"/>
          <p:cNvSpPr>
            <a:spLocks noChangeArrowheads="1"/>
          </p:cNvSpPr>
          <p:nvPr/>
        </p:nvSpPr>
        <p:spPr bwMode="auto">
          <a:xfrm>
            <a:off x="0" y="6414802"/>
            <a:ext cx="7569200" cy="443198"/>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Source: Conning Research and Consulting.</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71</a:t>
            </a:fld>
            <a:endParaRPr lang="en-US"/>
          </a:p>
        </p:txBody>
      </p:sp>
    </p:spTree>
    <p:extLst>
      <p:ext uri="{BB962C8B-B14F-4D97-AF65-F5344CB8AC3E}">
        <p14:creationId xmlns:p14="http://schemas.microsoft.com/office/powerpoint/2010/main" val="137650855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dirty="0" smtClean="0"/>
              <a:t>General Liability Combined Ratio: </a:t>
            </a:r>
            <a:br>
              <a:rPr lang="en-US" dirty="0" smtClean="0"/>
            </a:br>
            <a:r>
              <a:rPr lang="en-US" dirty="0" smtClean="0"/>
              <a:t>2005–2016F</a:t>
            </a:r>
            <a:endParaRPr lang="en-US" baseline="30000" dirty="0" smtClean="0"/>
          </a:p>
        </p:txBody>
      </p:sp>
      <p:graphicFrame>
        <p:nvGraphicFramePr>
          <p:cNvPr id="50178" name="Object 3"/>
          <p:cNvGraphicFramePr>
            <a:graphicFrameLocks/>
          </p:cNvGraphicFramePr>
          <p:nvPr>
            <p:extLst>
              <p:ext uri="{D42A27DB-BD31-4B8C-83A1-F6EECF244321}">
                <p14:modId xmlns:p14="http://schemas.microsoft.com/office/powerpoint/2010/main" val="2957658826"/>
              </p:ext>
            </p:extLst>
          </p:nvPr>
        </p:nvGraphicFramePr>
        <p:xfrm>
          <a:off x="293688" y="1331913"/>
          <a:ext cx="8477250" cy="3684587"/>
        </p:xfrm>
        <a:graphic>
          <a:graphicData uri="http://schemas.openxmlformats.org/presentationml/2006/ole">
            <mc:AlternateContent xmlns:mc="http://schemas.openxmlformats.org/markup-compatibility/2006">
              <mc:Choice xmlns:v="urn:schemas-microsoft-com:vml" Requires="v">
                <p:oleObj spid="_x0000_s28257517" name="Chart" r:id="rId4" imgW="5613313" imgH="2438539" progId="MSGraph.Chart.8">
                  <p:embed followColorScheme="full"/>
                </p:oleObj>
              </mc:Choice>
              <mc:Fallback>
                <p:oleObj name="Chart" r:id="rId4" imgW="5613313" imgH="2438539" progId="MSGraph.Chart.8">
                  <p:embed followColorScheme="full"/>
                  <p:pic>
                    <p:nvPicPr>
                      <p:cNvPr id="0" name=""/>
                      <p:cNvPicPr>
                        <a:picLocks noChangeArrowheads="1"/>
                      </p:cNvPicPr>
                      <p:nvPr/>
                    </p:nvPicPr>
                    <p:blipFill>
                      <a:blip r:embed="rId5"/>
                      <a:srcRect/>
                      <a:stretch>
                        <a:fillRect/>
                      </a:stretch>
                    </p:blipFill>
                    <p:spPr bwMode="auto">
                      <a:xfrm>
                        <a:off x="293688" y="1331913"/>
                        <a:ext cx="8477250" cy="3684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1495425" y="5257799"/>
            <a:ext cx="6419850" cy="107576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a:t>
            </a:r>
            <a:r>
              <a:rPr lang="en-US" sz="2000" b="1" dirty="0" smtClean="0">
                <a:solidFill>
                  <a:srgbClr val="FFFFFF"/>
                </a:solidFill>
              </a:rPr>
              <a:t>General Liability Underwriting Performance Has Been Volatile in Recent Years</a:t>
            </a:r>
            <a:endParaRPr lang="en-US" sz="2000" b="1" dirty="0">
              <a:solidFill>
                <a:srgbClr val="FFFFFF"/>
              </a:solidFill>
            </a:endParaRPr>
          </a:p>
        </p:txBody>
      </p:sp>
      <p:sp>
        <p:nvSpPr>
          <p:cNvPr id="50181" name="Rectangle 5"/>
          <p:cNvSpPr>
            <a:spLocks noChangeArrowheads="1"/>
          </p:cNvSpPr>
          <p:nvPr/>
        </p:nvSpPr>
        <p:spPr bwMode="auto">
          <a:xfrm>
            <a:off x="0" y="6414802"/>
            <a:ext cx="7569200" cy="443198"/>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Source: Conning Research and Consulting.</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72</a:t>
            </a:fld>
            <a:endParaRPr lang="en-US"/>
          </a:p>
        </p:txBody>
      </p:sp>
    </p:spTree>
    <p:extLst>
      <p:ext uri="{BB962C8B-B14F-4D97-AF65-F5344CB8AC3E}">
        <p14:creationId xmlns:p14="http://schemas.microsoft.com/office/powerpoint/2010/main" val="112539230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US" dirty="0" smtClean="0"/>
              <a:t>Workers Compensation Combined Ratio: 1994–2014P</a:t>
            </a:r>
            <a:endParaRPr lang="en-US" baseline="30000" dirty="0" smtClean="0"/>
          </a:p>
        </p:txBody>
      </p:sp>
      <p:graphicFrame>
        <p:nvGraphicFramePr>
          <p:cNvPr id="53250" name="Object 3"/>
          <p:cNvGraphicFramePr>
            <a:graphicFrameLocks/>
          </p:cNvGraphicFramePr>
          <p:nvPr>
            <p:extLst/>
          </p:nvPr>
        </p:nvGraphicFramePr>
        <p:xfrm>
          <a:off x="149225" y="1361133"/>
          <a:ext cx="8451850" cy="3879850"/>
        </p:xfrm>
        <a:graphic>
          <a:graphicData uri="http://schemas.openxmlformats.org/presentationml/2006/ole">
            <mc:AlternateContent xmlns:mc="http://schemas.openxmlformats.org/markup-compatibility/2006">
              <mc:Choice xmlns:v="urn:schemas-microsoft-com:vml" Requires="v">
                <p:oleObj spid="_x0000_s28258539" name="Chart" r:id="rId4" imgW="8419970" imgH="3657600" progId="MSGraph.Chart.8">
                  <p:embed followColorScheme="full"/>
                </p:oleObj>
              </mc:Choice>
              <mc:Fallback>
                <p:oleObj name="Chart" r:id="rId4" imgW="8419970" imgH="3657600" progId="MSGraph.Chart.8">
                  <p:embed followColorScheme="full"/>
                  <p:pic>
                    <p:nvPicPr>
                      <p:cNvPr id="0" name=""/>
                      <p:cNvPicPr>
                        <a:picLocks noChangeArrowheads="1"/>
                      </p:cNvPicPr>
                      <p:nvPr/>
                    </p:nvPicPr>
                    <p:blipFill>
                      <a:blip r:embed="rId5"/>
                      <a:srcRect/>
                      <a:stretch>
                        <a:fillRect/>
                      </a:stretch>
                    </p:blipFill>
                    <p:spPr bwMode="auto">
                      <a:xfrm>
                        <a:off x="149225" y="1361133"/>
                        <a:ext cx="8451850" cy="387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309716" y="5353050"/>
            <a:ext cx="8465573" cy="11414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400" b="1" dirty="0" smtClean="0">
                <a:solidFill>
                  <a:srgbClr val="FFFFFF"/>
                </a:solidFill>
              </a:rPr>
              <a:t>Workers Comp Results Began to Improve in 2012. </a:t>
            </a:r>
            <a:r>
              <a:rPr lang="en-US" sz="2400" b="1" dirty="0">
                <a:solidFill>
                  <a:srgbClr val="FFFFFF"/>
                </a:solidFill>
              </a:rPr>
              <a:t>Underwriting Results </a:t>
            </a:r>
            <a:r>
              <a:rPr lang="en-US" sz="2400" b="1" dirty="0" smtClean="0">
                <a:solidFill>
                  <a:srgbClr val="FFFFFF"/>
                </a:solidFill>
              </a:rPr>
              <a:t> Deteriorated </a:t>
            </a:r>
            <a:r>
              <a:rPr lang="en-US" sz="2400" b="1" dirty="0">
                <a:solidFill>
                  <a:srgbClr val="FFFFFF"/>
                </a:solidFill>
              </a:rPr>
              <a:t>Markedly </a:t>
            </a:r>
            <a:r>
              <a:rPr lang="en-US" sz="2400" b="1" dirty="0" smtClean="0">
                <a:solidFill>
                  <a:srgbClr val="FFFFFF"/>
                </a:solidFill>
              </a:rPr>
              <a:t>from 2007-2010/11 and Were the </a:t>
            </a:r>
            <a:r>
              <a:rPr lang="en-US" sz="2400" b="1" dirty="0">
                <a:solidFill>
                  <a:srgbClr val="FFFFFF"/>
                </a:solidFill>
              </a:rPr>
              <a:t>Worst </a:t>
            </a:r>
            <a:r>
              <a:rPr lang="en-US" sz="2400" b="1" dirty="0" smtClean="0">
                <a:solidFill>
                  <a:srgbClr val="FFFFFF"/>
                </a:solidFill>
              </a:rPr>
              <a:t>They Had </a:t>
            </a:r>
            <a:r>
              <a:rPr lang="en-US" sz="2400" b="1" dirty="0">
                <a:solidFill>
                  <a:srgbClr val="FFFFFF"/>
                </a:solidFill>
              </a:rPr>
              <a:t>Been in a </a:t>
            </a:r>
            <a:r>
              <a:rPr lang="en-US" sz="2400" b="1" dirty="0" smtClean="0">
                <a:solidFill>
                  <a:srgbClr val="FFFFFF"/>
                </a:solidFill>
              </a:rPr>
              <a:t>Decade. </a:t>
            </a:r>
            <a:endParaRPr lang="en-US" sz="2400" b="1" dirty="0">
              <a:solidFill>
                <a:srgbClr val="FFFFFF"/>
              </a:solidFill>
            </a:endParaRPr>
          </a:p>
        </p:txBody>
      </p:sp>
      <p:sp>
        <p:nvSpPr>
          <p:cNvPr id="53253" name="Rectangle 5"/>
          <p:cNvSpPr>
            <a:spLocks noChangeArrowheads="1"/>
          </p:cNvSpPr>
          <p:nvPr/>
        </p:nvSpPr>
        <p:spPr bwMode="auto">
          <a:xfrm>
            <a:off x="-58993" y="6414802"/>
            <a:ext cx="8603227" cy="44319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a:t>
            </a:r>
            <a:r>
              <a:rPr lang="en-US" sz="1100" dirty="0" smtClean="0"/>
              <a:t>Best (1994-2009); NCCI (2010-2014P) and are for private carriers only; Insurance </a:t>
            </a:r>
            <a:r>
              <a:rPr lang="en-US" sz="1100" dirty="0"/>
              <a:t>Information </a:t>
            </a:r>
            <a:r>
              <a:rPr lang="en-US" sz="1100" dirty="0" smtClean="0"/>
              <a:t>Institute.</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73</a:t>
            </a:fld>
            <a:endParaRPr lang="en-US"/>
          </a:p>
        </p:txBody>
      </p:sp>
      <p:sp>
        <p:nvSpPr>
          <p:cNvPr id="8" name="AutoShape 13"/>
          <p:cNvSpPr>
            <a:spLocks noChangeArrowheads="1"/>
          </p:cNvSpPr>
          <p:nvPr/>
        </p:nvSpPr>
        <p:spPr bwMode="blackWhite">
          <a:xfrm>
            <a:off x="6829425" y="1063625"/>
            <a:ext cx="2300287" cy="880121"/>
          </a:xfrm>
          <a:prstGeom prst="wedgeRectCallout">
            <a:avLst>
              <a:gd name="adj1" fmla="val 15752"/>
              <a:gd name="adj2" fmla="val 1834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WC results have improved markedly since 2011</a:t>
            </a:r>
            <a:endParaRPr lang="en-US" sz="1600" b="1" dirty="0">
              <a:solidFill>
                <a:schemeClr val="bg1"/>
              </a:solidFill>
            </a:endParaRPr>
          </a:p>
        </p:txBody>
      </p:sp>
    </p:spTree>
    <p:extLst>
      <p:ext uri="{BB962C8B-B14F-4D97-AF65-F5344CB8AC3E}">
        <p14:creationId xmlns:p14="http://schemas.microsoft.com/office/powerpoint/2010/main" val="294045916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dirty="0" smtClean="0"/>
              <a:t>Commercial Multi-Peril Combined Ratio: 1995–2016F</a:t>
            </a:r>
            <a:endParaRPr lang="en-US" baseline="30000" dirty="0" smtClean="0"/>
          </a:p>
        </p:txBody>
      </p:sp>
      <p:graphicFrame>
        <p:nvGraphicFramePr>
          <p:cNvPr id="50178" name="Object 3"/>
          <p:cNvGraphicFramePr>
            <a:graphicFrameLocks/>
          </p:cNvGraphicFramePr>
          <p:nvPr>
            <p:extLst>
              <p:ext uri="{D42A27DB-BD31-4B8C-83A1-F6EECF244321}">
                <p14:modId xmlns:p14="http://schemas.microsoft.com/office/powerpoint/2010/main" val="1107950561"/>
              </p:ext>
            </p:extLst>
          </p:nvPr>
        </p:nvGraphicFramePr>
        <p:xfrm>
          <a:off x="293688" y="1331259"/>
          <a:ext cx="8451850" cy="3920191"/>
        </p:xfrm>
        <a:graphic>
          <a:graphicData uri="http://schemas.openxmlformats.org/presentationml/2006/ole">
            <mc:AlternateContent xmlns:mc="http://schemas.openxmlformats.org/markup-compatibility/2006">
              <mc:Choice xmlns:v="urn:schemas-microsoft-com:vml" Requires="v">
                <p:oleObj spid="_x0000_s28259566" name="Chart" r:id="rId4" imgW="5613313" imgH="2438539" progId="MSGraph.Chart.8">
                  <p:embed followColorScheme="full"/>
                </p:oleObj>
              </mc:Choice>
              <mc:Fallback>
                <p:oleObj name="Chart" r:id="rId4" imgW="5613313" imgH="2438539" progId="MSGraph.Chart.8">
                  <p:embed followColorScheme="full"/>
                  <p:pic>
                    <p:nvPicPr>
                      <p:cNvPr id="0" name=""/>
                      <p:cNvPicPr>
                        <a:picLocks noChangeArrowheads="1"/>
                      </p:cNvPicPr>
                      <p:nvPr/>
                    </p:nvPicPr>
                    <p:blipFill>
                      <a:blip r:embed="rId5"/>
                      <a:srcRect/>
                      <a:stretch>
                        <a:fillRect/>
                      </a:stretch>
                    </p:blipFill>
                    <p:spPr bwMode="auto">
                      <a:xfrm>
                        <a:off x="293688" y="1331259"/>
                        <a:ext cx="8451850" cy="3920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1036320" y="5332934"/>
            <a:ext cx="7434494" cy="84803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Multi-Peril Underwriting Performance is </a:t>
            </a:r>
            <a:r>
              <a:rPr lang="en-US" sz="2000" b="1" dirty="0" smtClean="0">
                <a:solidFill>
                  <a:srgbClr val="FFFFFF"/>
                </a:solidFill>
              </a:rPr>
              <a:t>Expected </a:t>
            </a:r>
            <a:r>
              <a:rPr lang="en-US" sz="2000" b="1" dirty="0">
                <a:solidFill>
                  <a:srgbClr val="FFFFFF"/>
                </a:solidFill>
              </a:rPr>
              <a:t>to </a:t>
            </a:r>
            <a:r>
              <a:rPr lang="en-US" sz="2000" b="1" dirty="0" smtClean="0">
                <a:solidFill>
                  <a:srgbClr val="FFFFFF"/>
                </a:solidFill>
              </a:rPr>
              <a:t>Remains Stable in 2015 Assuming Normal Catastrophe Loss Activity</a:t>
            </a:r>
            <a:endParaRPr lang="en-US" sz="2000" b="1" dirty="0">
              <a:solidFill>
                <a:srgbClr val="FFFFFF"/>
              </a:solidFill>
            </a:endParaRPr>
          </a:p>
        </p:txBody>
      </p:sp>
      <p:sp>
        <p:nvSpPr>
          <p:cNvPr id="50181" name="Rectangle 5"/>
          <p:cNvSpPr>
            <a:spLocks noChangeArrowheads="1"/>
          </p:cNvSpPr>
          <p:nvPr/>
        </p:nvSpPr>
        <p:spPr bwMode="auto">
          <a:xfrm>
            <a:off x="-1" y="6262452"/>
            <a:ext cx="8554065" cy="59554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*2015F-2016F figures are Conning figures for the combined liability and non-liability components.</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a:t>
            </a:r>
            <a:r>
              <a:rPr lang="en-US" sz="1100" dirty="0" smtClean="0"/>
              <a:t>; Conning; </a:t>
            </a:r>
            <a:r>
              <a:rPr lang="en-US" sz="1100" dirty="0"/>
              <a:t>Insurance Information Institute.</a:t>
            </a: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74</a:t>
            </a:fld>
            <a:endParaRPr lang="en-US"/>
          </a:p>
        </p:txBody>
      </p:sp>
    </p:spTree>
    <p:extLst>
      <p:ext uri="{BB962C8B-B14F-4D97-AF65-F5344CB8AC3E}">
        <p14:creationId xmlns:p14="http://schemas.microsoft.com/office/powerpoint/2010/main" val="395803008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dirty="0" smtClean="0"/>
              <a:t>Inland Marine Combined Ratio: </a:t>
            </a:r>
            <a:br>
              <a:rPr lang="en-US" dirty="0" smtClean="0"/>
            </a:br>
            <a:r>
              <a:rPr lang="en-US" dirty="0" smtClean="0"/>
              <a:t>2004–2015F</a:t>
            </a:r>
            <a:endParaRPr lang="en-US" baseline="30000" dirty="0" smtClean="0"/>
          </a:p>
        </p:txBody>
      </p:sp>
      <p:graphicFrame>
        <p:nvGraphicFramePr>
          <p:cNvPr id="50178" name="Object 3"/>
          <p:cNvGraphicFramePr>
            <a:graphicFrameLocks/>
          </p:cNvGraphicFramePr>
          <p:nvPr>
            <p:extLst>
              <p:ext uri="{D42A27DB-BD31-4B8C-83A1-F6EECF244321}">
                <p14:modId xmlns:p14="http://schemas.microsoft.com/office/powerpoint/2010/main" val="707923256"/>
              </p:ext>
            </p:extLst>
          </p:nvPr>
        </p:nvGraphicFramePr>
        <p:xfrm>
          <a:off x="293688" y="1331259"/>
          <a:ext cx="8451850" cy="3920191"/>
        </p:xfrm>
        <a:graphic>
          <a:graphicData uri="http://schemas.openxmlformats.org/presentationml/2006/ole">
            <mc:AlternateContent xmlns:mc="http://schemas.openxmlformats.org/markup-compatibility/2006">
              <mc:Choice xmlns:v="urn:schemas-microsoft-com:vml" Requires="v">
                <p:oleObj spid="_x0000_s28260587" name="Chart" r:id="rId4" imgW="5613313" imgH="2438539" progId="MSGraph.Chart.8">
                  <p:embed followColorScheme="full"/>
                </p:oleObj>
              </mc:Choice>
              <mc:Fallback>
                <p:oleObj name="Chart" r:id="rId4" imgW="5613313" imgH="2438539" progId="MSGraph.Chart.8">
                  <p:embed followColorScheme="full"/>
                  <p:pic>
                    <p:nvPicPr>
                      <p:cNvPr id="0" name=""/>
                      <p:cNvPicPr>
                        <a:picLocks noChangeArrowheads="1"/>
                      </p:cNvPicPr>
                      <p:nvPr/>
                    </p:nvPicPr>
                    <p:blipFill>
                      <a:blip r:embed="rId5"/>
                      <a:srcRect/>
                      <a:stretch>
                        <a:fillRect/>
                      </a:stretch>
                    </p:blipFill>
                    <p:spPr bwMode="auto">
                      <a:xfrm>
                        <a:off x="293688" y="1331259"/>
                        <a:ext cx="8451850" cy="3920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1495425" y="5257799"/>
            <a:ext cx="6419850" cy="107576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Inland Marine Underwriting Performance Has Been Consistently Strong for Many Years</a:t>
            </a:r>
            <a:endParaRPr lang="en-US" sz="2000" b="1" dirty="0">
              <a:solidFill>
                <a:srgbClr val="FFFFFF"/>
              </a:solidFill>
            </a:endParaRPr>
          </a:p>
        </p:txBody>
      </p:sp>
      <p:sp>
        <p:nvSpPr>
          <p:cNvPr id="50181" name="Rectangle 5"/>
          <p:cNvSpPr>
            <a:spLocks noChangeArrowheads="1"/>
          </p:cNvSpPr>
          <p:nvPr/>
        </p:nvSpPr>
        <p:spPr bwMode="auto">
          <a:xfrm>
            <a:off x="0" y="6414802"/>
            <a:ext cx="7569200" cy="443198"/>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Source: A.M. Best (2004-2014E); Conning Research and Consulting (2015F).</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75</a:t>
            </a:fld>
            <a:endParaRPr lang="en-US"/>
          </a:p>
        </p:txBody>
      </p:sp>
    </p:spTree>
    <p:extLst>
      <p:ext uri="{BB962C8B-B14F-4D97-AF65-F5344CB8AC3E}">
        <p14:creationId xmlns:p14="http://schemas.microsoft.com/office/powerpoint/2010/main" val="43428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76.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146306"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smtClean="0">
                <a:solidFill>
                  <a:schemeClr val="bg1"/>
                </a:solidFill>
              </a:rPr>
              <a:t>Workers Compensation   Operating Environment</a:t>
            </a:r>
          </a:p>
        </p:txBody>
      </p:sp>
      <p:sp>
        <p:nvSpPr>
          <p:cNvPr id="11571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1571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60523EE7-C669-4F06-8A4D-A73393AECA03}" type="slidenum">
              <a:rPr lang="en-US" sz="900">
                <a:solidFill>
                  <a:schemeClr val="bg1"/>
                </a:solidFill>
              </a:rPr>
              <a:pPr algn="r" eaLnBrk="0" hangingPunct="0">
                <a:lnSpc>
                  <a:spcPct val="85000"/>
                </a:lnSpc>
                <a:spcBef>
                  <a:spcPct val="20000"/>
                </a:spcBef>
              </a:pPr>
              <a:t>76</a:t>
            </a:fld>
            <a:endParaRPr lang="en-US" sz="900">
              <a:solidFill>
                <a:schemeClr val="bg1"/>
              </a:solidFill>
            </a:endParaRPr>
          </a:p>
        </p:txBody>
      </p:sp>
      <p:pic>
        <p:nvPicPr>
          <p:cNvPr id="115717"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46310" name="Rectangle 6"/>
          <p:cNvSpPr>
            <a:spLocks noChangeArrowheads="1"/>
          </p:cNvSpPr>
          <p:nvPr/>
        </p:nvSpPr>
        <p:spPr bwMode="auto">
          <a:xfrm>
            <a:off x="363538" y="4324350"/>
            <a:ext cx="8416925" cy="978729"/>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200" b="1" dirty="0" smtClean="0">
                <a:solidFill>
                  <a:srgbClr val="225A7A"/>
                </a:solidFill>
              </a:rPr>
              <a:t>Workers Comp Results Have Improved Substantially in Recent Years</a:t>
            </a:r>
            <a:endParaRPr lang="en-US" sz="32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76</a:t>
            </a:fld>
            <a:endParaRPr lang="en-US"/>
          </a:p>
        </p:txBody>
      </p:sp>
    </p:spTree>
    <p:extLst>
      <p:ext uri="{BB962C8B-B14F-4D97-AF65-F5344CB8AC3E}">
        <p14:creationId xmlns:p14="http://schemas.microsoft.com/office/powerpoint/2010/main" val="2583235742"/>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46306"/>
                                        </p:tgtEl>
                                        <p:attrNameLst>
                                          <p:attrName>style.visibility</p:attrName>
                                        </p:attrNameLst>
                                      </p:cBhvr>
                                      <p:to>
                                        <p:strVal val="visible"/>
                                      </p:to>
                                    </p:set>
                                    <p:animEffect transition="in" filter="barn(outVertical)">
                                      <p:cBhvr>
                                        <p:cTn id="7" dur="1000"/>
                                        <p:tgtEl>
                                          <p:spTgt spid="2146306"/>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46310"/>
                                        </p:tgtEl>
                                        <p:attrNameLst>
                                          <p:attrName>style.visibility</p:attrName>
                                        </p:attrNameLst>
                                      </p:cBhvr>
                                      <p:to>
                                        <p:strVal val="visible"/>
                                      </p:to>
                                    </p:set>
                                    <p:animEffect transition="in" filter="barn(outVertical)">
                                      <p:cBhvr>
                                        <p:cTn id="10" dur="1000"/>
                                        <p:tgtEl>
                                          <p:spTgt spid="21463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6306" grpId="0" animBg="1"/>
      <p:bldP spid="2146310" grpId="0"/>
    </p:bldLst>
  </p:timing>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spcBef>
                <a:spcPct val="20000"/>
              </a:spcBef>
            </a:pPr>
            <a:r>
              <a:rPr lang="en-US" alt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85000"/>
              </a:lnSpc>
              <a:spcBef>
                <a:spcPct val="20000"/>
              </a:spcBef>
            </a:pPr>
            <a:r>
              <a:rPr lang="en-US" alt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lnSpc>
                <a:spcPct val="85000"/>
              </a:lnSpc>
              <a:spcBef>
                <a:spcPct val="20000"/>
              </a:spcBef>
            </a:pPr>
            <a:fld id="{302CD66C-0127-41DD-861A-62E8A119ABAF}" type="slidenum">
              <a:rPr lang="en-US" altLang="en-US" sz="900"/>
              <a:pPr algn="r">
                <a:lnSpc>
                  <a:spcPct val="85000"/>
                </a:lnSpc>
                <a:spcBef>
                  <a:spcPct val="20000"/>
                </a:spcBef>
              </a:pPr>
              <a:t>77</a:t>
            </a:fld>
            <a:endParaRPr lang="en-US" altLang="en-US" sz="900"/>
          </a:p>
        </p:txBody>
      </p:sp>
      <p:sp>
        <p:nvSpPr>
          <p:cNvPr id="65541" name="Rectangle 7"/>
          <p:cNvSpPr>
            <a:spLocks noGrp="1" noChangeArrowheads="1"/>
          </p:cNvSpPr>
          <p:nvPr>
            <p:ph type="title" idx="4294967295"/>
          </p:nvPr>
        </p:nvSpPr>
        <p:spPr>
          <a:xfrm>
            <a:off x="241300" y="128588"/>
            <a:ext cx="6711950" cy="860425"/>
          </a:xfrm>
        </p:spPr>
        <p:txBody>
          <a:bodyPr/>
          <a:lstStyle/>
          <a:p>
            <a:r>
              <a:rPr lang="en-US" altLang="en-US" sz="2800" dirty="0" smtClean="0">
                <a:latin typeface="Arial" panose="020B0604020202020204" pitchFamily="34" charset="0"/>
              </a:rPr>
              <a:t>Nonfarm Payroll (Wages and Salaries):</a:t>
            </a:r>
            <a:br>
              <a:rPr lang="en-US" altLang="en-US" sz="2800" dirty="0" smtClean="0">
                <a:latin typeface="Arial" panose="020B0604020202020204" pitchFamily="34" charset="0"/>
              </a:rPr>
            </a:br>
            <a:r>
              <a:rPr lang="en-US" altLang="en-US" sz="2800" dirty="0" smtClean="0">
                <a:latin typeface="Arial" panose="020B0604020202020204" pitchFamily="34" charset="0"/>
              </a:rPr>
              <a:t>Quarterly, 2005–2015:Q1</a:t>
            </a:r>
          </a:p>
        </p:txBody>
      </p:sp>
      <p:sp>
        <p:nvSpPr>
          <p:cNvPr id="65542" name="Text Box 5"/>
          <p:cNvSpPr txBox="1">
            <a:spLocks noChangeArrowheads="1"/>
          </p:cNvSpPr>
          <p:nvPr/>
        </p:nvSpPr>
        <p:spPr bwMode="auto">
          <a:xfrm>
            <a:off x="0" y="6245225"/>
            <a:ext cx="87249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r>
              <a:rPr lang="en-US" altLang="en-US" sz="1100" dirty="0"/>
              <a:t>Note: Recession indicated by gray shaded column. Data are seasonally adjusted annual rates.</a:t>
            </a:r>
          </a:p>
          <a:p>
            <a:pPr>
              <a:lnSpc>
                <a:spcPct val="85000"/>
              </a:lnSpc>
              <a:spcBef>
                <a:spcPct val="25000"/>
              </a:spcBef>
              <a:buClr>
                <a:schemeClr val="accent2"/>
              </a:buClr>
              <a:buFont typeface="Wingdings" panose="05000000000000000000" pitchFamily="2" charset="2"/>
              <a:buNone/>
            </a:pPr>
            <a:r>
              <a:rPr lang="en-US" altLang="en-US" sz="1100" dirty="0"/>
              <a:t>Sources: </a:t>
            </a:r>
            <a:r>
              <a:rPr lang="en-US" altLang="en-US" sz="1100" dirty="0">
                <a:hlinkClick r:id="rId4"/>
              </a:rPr>
              <a:t>http://research.stlouisfed.org/fred2/series/WASCUR</a:t>
            </a:r>
            <a:r>
              <a:rPr lang="en-US" altLang="en-US" sz="1100" dirty="0"/>
              <a:t>; National Bureau of Economic Research (recession dates); Insurance Information Institute.</a:t>
            </a:r>
          </a:p>
        </p:txBody>
      </p:sp>
      <p:sp>
        <p:nvSpPr>
          <p:cNvPr id="65543" name="Rectangle 6"/>
          <p:cNvSpPr>
            <a:spLocks noChangeArrowheads="1"/>
          </p:cNvSpPr>
          <p:nvPr/>
        </p:nvSpPr>
        <p:spPr bwMode="black">
          <a:xfrm>
            <a:off x="193675" y="1047750"/>
            <a:ext cx="2438400"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altLang="en-US" sz="1600" b="1">
                <a:solidFill>
                  <a:srgbClr val="225A7A"/>
                </a:solidFill>
              </a:rPr>
              <a:t>Billions</a:t>
            </a:r>
          </a:p>
        </p:txBody>
      </p:sp>
      <p:graphicFrame>
        <p:nvGraphicFramePr>
          <p:cNvPr id="65544" name="Object 8"/>
          <p:cNvGraphicFramePr>
            <a:graphicFrameLocks noChangeAspect="1"/>
          </p:cNvGraphicFramePr>
          <p:nvPr>
            <p:extLst>
              <p:ext uri="{D42A27DB-BD31-4B8C-83A1-F6EECF244321}">
                <p14:modId xmlns:p14="http://schemas.microsoft.com/office/powerpoint/2010/main" val="639103996"/>
              </p:ext>
            </p:extLst>
          </p:nvPr>
        </p:nvGraphicFramePr>
        <p:xfrm>
          <a:off x="352425" y="1187450"/>
          <a:ext cx="8535988" cy="4838700"/>
        </p:xfrm>
        <a:graphic>
          <a:graphicData uri="http://schemas.openxmlformats.org/presentationml/2006/ole">
            <mc:AlternateContent xmlns:mc="http://schemas.openxmlformats.org/markup-compatibility/2006">
              <mc:Choice xmlns:v="urn:schemas-microsoft-com:vml" Requires="v">
                <p:oleObj spid="_x0000_s28347583" name="Chart" r:id="rId5" imgW="8343822" imgH="4381639" progId="MSGraph.Chart.8">
                  <p:embed followColorScheme="full"/>
                </p:oleObj>
              </mc:Choice>
              <mc:Fallback>
                <p:oleObj name="Chart" r:id="rId5" imgW="8343822" imgH="4381639" progId="MSGraph.Chart.8">
                  <p:embed followColorScheme="full"/>
                  <p:pic>
                    <p:nvPicPr>
                      <p:cNvPr id="0" name=""/>
                      <p:cNvPicPr>
                        <a:picLocks noChangeAspect="1" noChangeArrowheads="1"/>
                      </p:cNvPicPr>
                      <p:nvPr/>
                    </p:nvPicPr>
                    <p:blipFill>
                      <a:blip r:embed="rId6"/>
                      <a:srcRect/>
                      <a:stretch>
                        <a:fillRect/>
                      </a:stretch>
                    </p:blipFill>
                    <p:spPr bwMode="auto">
                      <a:xfrm>
                        <a:off x="352425" y="1187450"/>
                        <a:ext cx="8535988"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AutoShape 14"/>
          <p:cNvSpPr>
            <a:spLocks noChangeArrowheads="1"/>
          </p:cNvSpPr>
          <p:nvPr/>
        </p:nvSpPr>
        <p:spPr bwMode="blackWhite">
          <a:xfrm>
            <a:off x="1563688" y="1852613"/>
            <a:ext cx="2182812" cy="611187"/>
          </a:xfrm>
          <a:prstGeom prst="wedgeRectCallout">
            <a:avLst>
              <a:gd name="adj1" fmla="val 53070"/>
              <a:gd name="adj2" fmla="val 19889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chemeClr val="bg1"/>
              </a:buClr>
              <a:buFont typeface="Wingdings" panose="05000000000000000000" pitchFamily="2" charset="2"/>
              <a:buNone/>
            </a:pPr>
            <a:r>
              <a:rPr lang="en-US" altLang="en-US" sz="1400" b="1">
                <a:solidFill>
                  <a:schemeClr val="bg1"/>
                </a:solidFill>
              </a:rPr>
              <a:t>Prior Peak was 2008:Q3 at $6.54 trillion</a:t>
            </a:r>
          </a:p>
        </p:txBody>
      </p:sp>
      <p:sp>
        <p:nvSpPr>
          <p:cNvPr id="12" name="AutoShape 14"/>
          <p:cNvSpPr>
            <a:spLocks noChangeArrowheads="1"/>
          </p:cNvSpPr>
          <p:nvPr/>
        </p:nvSpPr>
        <p:spPr bwMode="blackWhite">
          <a:xfrm>
            <a:off x="2632075" y="4430713"/>
            <a:ext cx="2419350" cy="728662"/>
          </a:xfrm>
          <a:prstGeom prst="wedgeRectCallout">
            <a:avLst>
              <a:gd name="adj1" fmla="val 17193"/>
              <a:gd name="adj2" fmla="val -9258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chemeClr val="bg1"/>
              </a:buClr>
              <a:buFont typeface="Wingdings" panose="05000000000000000000" pitchFamily="2" charset="2"/>
              <a:buNone/>
            </a:pPr>
            <a:r>
              <a:rPr lang="en-US" altLang="en-US" sz="1400" b="1">
                <a:solidFill>
                  <a:schemeClr val="bg1"/>
                </a:solidFill>
              </a:rPr>
              <a:t>Recent trough (2009:Q1) was $6.23 trillion, down 5.3% from prior peak</a:t>
            </a:r>
          </a:p>
        </p:txBody>
      </p:sp>
      <p:sp>
        <p:nvSpPr>
          <p:cNvPr id="14" name="AutoShape 14"/>
          <p:cNvSpPr>
            <a:spLocks noChangeArrowheads="1"/>
          </p:cNvSpPr>
          <p:nvPr/>
        </p:nvSpPr>
        <p:spPr bwMode="blackWhite">
          <a:xfrm>
            <a:off x="5903913" y="3836504"/>
            <a:ext cx="2932112" cy="1241909"/>
          </a:xfrm>
          <a:prstGeom prst="wedgeRectCallout">
            <a:avLst>
              <a:gd name="adj1" fmla="val -47954"/>
              <a:gd name="adj2" fmla="val 2903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chemeClr val="bg1"/>
              </a:buClr>
              <a:buFont typeface="Wingdings" panose="05000000000000000000" pitchFamily="2" charset="2"/>
              <a:buNone/>
            </a:pPr>
            <a:r>
              <a:rPr lang="en-US" altLang="en-US" sz="1400" b="1" u="sng" dirty="0">
                <a:solidFill>
                  <a:schemeClr val="bg1"/>
                </a:solidFill>
              </a:rPr>
              <a:t>Growth rates</a:t>
            </a:r>
            <a:br>
              <a:rPr lang="en-US" altLang="en-US" sz="1400" b="1" u="sng" dirty="0">
                <a:solidFill>
                  <a:schemeClr val="bg1"/>
                </a:solidFill>
              </a:rPr>
            </a:br>
            <a:r>
              <a:rPr lang="en-US" altLang="en-US" sz="1400" b="1" dirty="0" smtClean="0">
                <a:solidFill>
                  <a:schemeClr val="bg1"/>
                </a:solidFill>
              </a:rPr>
              <a:t>2011:Q1 </a:t>
            </a:r>
            <a:r>
              <a:rPr lang="en-US" altLang="en-US" sz="1400" b="1" dirty="0">
                <a:solidFill>
                  <a:schemeClr val="bg1"/>
                </a:solidFill>
              </a:rPr>
              <a:t>over </a:t>
            </a:r>
            <a:r>
              <a:rPr lang="en-US" altLang="en-US" sz="1400" b="1" dirty="0" smtClean="0">
                <a:solidFill>
                  <a:schemeClr val="bg1"/>
                </a:solidFill>
              </a:rPr>
              <a:t>2010:Q1: 5.5%</a:t>
            </a:r>
            <a:r>
              <a:rPr lang="en-US" altLang="en-US" sz="1400" b="1" dirty="0">
                <a:solidFill>
                  <a:schemeClr val="bg1"/>
                </a:solidFill>
              </a:rPr>
              <a:t/>
            </a:r>
            <a:br>
              <a:rPr lang="en-US" altLang="en-US" sz="1400" b="1" dirty="0">
                <a:solidFill>
                  <a:schemeClr val="bg1"/>
                </a:solidFill>
              </a:rPr>
            </a:br>
            <a:r>
              <a:rPr lang="en-US" altLang="en-US" sz="1400" b="1" dirty="0" smtClean="0">
                <a:solidFill>
                  <a:schemeClr val="bg1"/>
                </a:solidFill>
              </a:rPr>
              <a:t>2012:Q1 </a:t>
            </a:r>
            <a:r>
              <a:rPr lang="en-US" altLang="en-US" sz="1400" b="1" dirty="0">
                <a:solidFill>
                  <a:schemeClr val="bg1"/>
                </a:solidFill>
              </a:rPr>
              <a:t>over </a:t>
            </a:r>
            <a:r>
              <a:rPr lang="en-US" altLang="en-US" sz="1400" b="1" dirty="0" smtClean="0">
                <a:solidFill>
                  <a:schemeClr val="bg1"/>
                </a:solidFill>
              </a:rPr>
              <a:t>2011:Q1: </a:t>
            </a:r>
            <a:r>
              <a:rPr lang="en-US" altLang="en-US" sz="1400" b="1" dirty="0">
                <a:solidFill>
                  <a:schemeClr val="bg1"/>
                </a:solidFill>
              </a:rPr>
              <a:t>4</a:t>
            </a:r>
            <a:r>
              <a:rPr lang="en-US" altLang="en-US" sz="1400" b="1" dirty="0" smtClean="0">
                <a:solidFill>
                  <a:schemeClr val="bg1"/>
                </a:solidFill>
              </a:rPr>
              <a:t>.2</a:t>
            </a:r>
            <a:r>
              <a:rPr lang="en-US" altLang="en-US" sz="1400" b="1" dirty="0">
                <a:solidFill>
                  <a:schemeClr val="bg1"/>
                </a:solidFill>
              </a:rPr>
              <a:t>%</a:t>
            </a:r>
            <a:br>
              <a:rPr lang="en-US" altLang="en-US" sz="1400" b="1" dirty="0">
                <a:solidFill>
                  <a:schemeClr val="bg1"/>
                </a:solidFill>
              </a:rPr>
            </a:br>
            <a:r>
              <a:rPr lang="en-US" altLang="en-US" sz="1400" b="1" dirty="0" smtClean="0">
                <a:solidFill>
                  <a:schemeClr val="bg1"/>
                </a:solidFill>
              </a:rPr>
              <a:t>2013:Q1 </a:t>
            </a:r>
            <a:r>
              <a:rPr lang="en-US" altLang="en-US" sz="1400" b="1" dirty="0">
                <a:solidFill>
                  <a:schemeClr val="bg1"/>
                </a:solidFill>
              </a:rPr>
              <a:t>over </a:t>
            </a:r>
            <a:r>
              <a:rPr lang="en-US" altLang="en-US" sz="1400" b="1" dirty="0" smtClean="0">
                <a:solidFill>
                  <a:schemeClr val="bg1"/>
                </a:solidFill>
              </a:rPr>
              <a:t>2012:Q1: 2.5%</a:t>
            </a:r>
            <a:r>
              <a:rPr lang="en-US" altLang="en-US" sz="1400" b="1" dirty="0">
                <a:solidFill>
                  <a:schemeClr val="bg1"/>
                </a:solidFill>
              </a:rPr>
              <a:t/>
            </a:r>
            <a:br>
              <a:rPr lang="en-US" altLang="en-US" sz="1400" b="1" dirty="0">
                <a:solidFill>
                  <a:schemeClr val="bg1"/>
                </a:solidFill>
              </a:rPr>
            </a:br>
            <a:r>
              <a:rPr lang="en-US" altLang="en-US" sz="1400" b="1" dirty="0" smtClean="0">
                <a:solidFill>
                  <a:schemeClr val="bg1"/>
                </a:solidFill>
              </a:rPr>
              <a:t>2014:Q1 </a:t>
            </a:r>
            <a:r>
              <a:rPr lang="en-US" altLang="en-US" sz="1400" b="1" dirty="0">
                <a:solidFill>
                  <a:schemeClr val="bg1"/>
                </a:solidFill>
              </a:rPr>
              <a:t>over </a:t>
            </a:r>
            <a:r>
              <a:rPr lang="en-US" altLang="en-US" sz="1400" b="1" dirty="0" smtClean="0">
                <a:solidFill>
                  <a:schemeClr val="bg1"/>
                </a:solidFill>
              </a:rPr>
              <a:t>2013:Q1: 4.3%</a:t>
            </a:r>
            <a:br>
              <a:rPr lang="en-US" altLang="en-US" sz="1400" b="1" dirty="0" smtClean="0">
                <a:solidFill>
                  <a:schemeClr val="bg1"/>
                </a:solidFill>
              </a:rPr>
            </a:br>
            <a:r>
              <a:rPr lang="en-US" altLang="en-US" sz="1400" b="1" dirty="0" smtClean="0">
                <a:solidFill>
                  <a:schemeClr val="bg1"/>
                </a:solidFill>
              </a:rPr>
              <a:t>2015:Q1 over 2014:Q1: 4.4%</a:t>
            </a:r>
            <a:endParaRPr lang="en-US" altLang="en-US" sz="1400" b="1" dirty="0">
              <a:solidFill>
                <a:schemeClr val="bg1"/>
              </a:solidFill>
            </a:endParaRPr>
          </a:p>
        </p:txBody>
      </p:sp>
      <p:sp>
        <p:nvSpPr>
          <p:cNvPr id="15" name="Date Placeholder 14"/>
          <p:cNvSpPr>
            <a:spLocks noGrp="1"/>
          </p:cNvSpPr>
          <p:nvPr>
            <p:ph type="dt" sz="quarter" idx="10"/>
          </p:nvPr>
        </p:nvSpPr>
        <p:spPr/>
        <p:txBody>
          <a:bodyPr/>
          <a:lstStyle/>
          <a:p>
            <a:pPr>
              <a:defRPr/>
            </a:pPr>
            <a:r>
              <a:rPr lang="en-US"/>
              <a:t>12/01/09 - 9pm</a:t>
            </a:r>
          </a:p>
        </p:txBody>
      </p:sp>
      <p:sp>
        <p:nvSpPr>
          <p:cNvPr id="65550" name="Slide Number Placeholder 1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87C8610-914A-4355-AF36-1B67D4861730}" type="slidenum">
              <a:rPr lang="en-US" altLang="en-US" smtClean="0"/>
              <a:pPr/>
              <a:t>77</a:t>
            </a:fld>
            <a:endParaRPr lang="en-US" altLang="en-US" smtClean="0"/>
          </a:p>
        </p:txBody>
      </p:sp>
      <p:sp>
        <p:nvSpPr>
          <p:cNvPr id="16" name="AutoShape 14"/>
          <p:cNvSpPr>
            <a:spLocks noChangeArrowheads="1"/>
          </p:cNvSpPr>
          <p:nvPr/>
        </p:nvSpPr>
        <p:spPr bwMode="blackWhite">
          <a:xfrm>
            <a:off x="5104302" y="1306966"/>
            <a:ext cx="2557000" cy="1091293"/>
          </a:xfrm>
          <a:prstGeom prst="wedgeRectCallout">
            <a:avLst>
              <a:gd name="adj1" fmla="val 86936"/>
              <a:gd name="adj2" fmla="val -28228"/>
            </a:avLst>
          </a:prstGeom>
          <a:solidFill>
            <a:srgbClr val="FFC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Latest (</a:t>
            </a:r>
            <a:r>
              <a:rPr lang="en-US" b="1" dirty="0" smtClean="0">
                <a:solidFill>
                  <a:schemeClr val="bg1"/>
                </a:solidFill>
              </a:rPr>
              <a:t>2015:Q1) </a:t>
            </a:r>
            <a:r>
              <a:rPr lang="en-US" b="1" dirty="0">
                <a:solidFill>
                  <a:schemeClr val="bg1"/>
                </a:solidFill>
              </a:rPr>
              <a:t>was </a:t>
            </a:r>
            <a:r>
              <a:rPr lang="en-US" b="1" dirty="0" smtClean="0">
                <a:solidFill>
                  <a:schemeClr val="bg1"/>
                </a:solidFill>
              </a:rPr>
              <a:t>$7.66 trillion</a:t>
            </a:r>
            <a:r>
              <a:rPr lang="en-US" b="1" dirty="0">
                <a:solidFill>
                  <a:schemeClr val="bg1"/>
                </a:solidFill>
              </a:rPr>
              <a:t>, a new </a:t>
            </a:r>
            <a:r>
              <a:rPr lang="en-US" b="1" dirty="0" smtClean="0">
                <a:solidFill>
                  <a:schemeClr val="bg1"/>
                </a:solidFill>
              </a:rPr>
              <a:t>peak--$1.34 trillion above 2009 trough</a:t>
            </a:r>
            <a:endParaRPr lang="en-US" b="1" dirty="0">
              <a:solidFill>
                <a:schemeClr val="bg1"/>
              </a:solidFill>
            </a:endParaRPr>
          </a:p>
        </p:txBody>
      </p:sp>
    </p:spTree>
    <p:extLst>
      <p:ext uri="{BB962C8B-B14F-4D97-AF65-F5344CB8AC3E}">
        <p14:creationId xmlns:p14="http://schemas.microsoft.com/office/powerpoint/2010/main" val="392591672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nodeType="afterGroup">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par>
                          <p:cTn id="12" fill="hold" nodeType="afterGroup">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14"/>
                                        </p:tgtEl>
                                        <p:attrNameLst>
                                          <p:attrName>style.visibility</p:attrName>
                                        </p:attrNameLst>
                                      </p:cBhvr>
                                      <p:to>
                                        <p:strVal val="visible"/>
                                      </p:to>
                                    </p:set>
                                    <p:animEffect transition="in" filter="wipe(right)">
                                      <p:cBhvr>
                                        <p:cTn id="15" dur="500"/>
                                        <p:tgtEl>
                                          <p:spTgt spid="14"/>
                                        </p:tgtEl>
                                      </p:cBhvr>
                                    </p:animEffect>
                                  </p:childTnLst>
                                </p:cTn>
                              </p:par>
                            </p:childTnLst>
                          </p:cTn>
                        </p:par>
                        <p:par>
                          <p:cTn id="16" fill="hold">
                            <p:stCondLst>
                              <p:cond delay="4500"/>
                            </p:stCondLst>
                            <p:childTnLst>
                              <p:par>
                                <p:cTn id="17" presetID="22" presetClass="entr" presetSubtype="2" fill="hold" grpId="0" nodeType="afterEffect">
                                  <p:stCondLst>
                                    <p:cond delay="1000"/>
                                  </p:stCondLst>
                                  <p:childTnLst>
                                    <p:set>
                                      <p:cBhvr>
                                        <p:cTn id="18" dur="1" fill="hold">
                                          <p:stCondLst>
                                            <p:cond delay="0"/>
                                          </p:stCondLst>
                                        </p:cTn>
                                        <p:tgtEl>
                                          <p:spTgt spid="16"/>
                                        </p:tgtEl>
                                        <p:attrNameLst>
                                          <p:attrName>style.visibility</p:attrName>
                                        </p:attrNameLst>
                                      </p:cBhvr>
                                      <p:to>
                                        <p:strVal val="visible"/>
                                      </p:to>
                                    </p:set>
                                    <p:animEffect transition="in" filter="wipe(right)">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P spid="16" grpId="0" animBg="1"/>
    </p:bldLst>
  </p:timing>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911817" name="Object 9"/>
          <p:cNvGraphicFramePr>
            <a:graphicFrameLocks noChangeAspect="1"/>
          </p:cNvGraphicFramePr>
          <p:nvPr>
            <p:extLst/>
          </p:nvPr>
        </p:nvGraphicFramePr>
        <p:xfrm>
          <a:off x="444500" y="1336263"/>
          <a:ext cx="8401050" cy="4191000"/>
        </p:xfrm>
        <a:graphic>
          <a:graphicData uri="http://schemas.openxmlformats.org/presentationml/2006/ole">
            <mc:AlternateContent xmlns:mc="http://schemas.openxmlformats.org/markup-compatibility/2006">
              <mc:Choice xmlns:v="urn:schemas-microsoft-com:vml" Requires="v">
                <p:oleObj spid="_x0000_s28293343" name="Chart" r:id="rId4" imgW="8410399" imgH="3581539" progId="MSGraph.Chart.8">
                  <p:embed followColorScheme="full"/>
                </p:oleObj>
              </mc:Choice>
              <mc:Fallback>
                <p:oleObj name="Chart" r:id="rId4" imgW="8410399" imgH="3581539" progId="MSGraph.Chart.8">
                  <p:embed followColorScheme="full"/>
                  <p:pic>
                    <p:nvPicPr>
                      <p:cNvPr id="0" name=""/>
                      <p:cNvPicPr>
                        <a:picLocks noChangeAspect="1" noChangeArrowheads="1"/>
                      </p:cNvPicPr>
                      <p:nvPr/>
                    </p:nvPicPr>
                    <p:blipFill>
                      <a:blip r:embed="rId5"/>
                      <a:srcRect/>
                      <a:stretch>
                        <a:fillRect/>
                      </a:stretch>
                    </p:blipFill>
                    <p:spPr bwMode="gray">
                      <a:xfrm>
                        <a:off x="444500" y="1336263"/>
                        <a:ext cx="8401050" cy="419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291" name="Rectangle 105"/>
          <p:cNvSpPr>
            <a:spLocks noGrp="1" noChangeArrowheads="1"/>
          </p:cNvSpPr>
          <p:nvPr>
            <p:ph type="dt" sz="quarter" idx="10"/>
          </p:nvPr>
        </p:nvSpPr>
        <p:spPr/>
        <p:txBody>
          <a:bodyPr/>
          <a:lstStyle/>
          <a:p>
            <a:pPr>
              <a:defRPr/>
            </a:pPr>
            <a:r>
              <a:rPr lang="en-US" smtClean="0"/>
              <a:t>12/01/09 - 9pm</a:t>
            </a:r>
          </a:p>
        </p:txBody>
      </p:sp>
      <p:sp>
        <p:nvSpPr>
          <p:cNvPr id="14341" name="Rectangle 110"/>
          <p:cNvSpPr>
            <a:spLocks noGrp="1" noChangeArrowheads="1"/>
          </p:cNvSpPr>
          <p:nvPr>
            <p:ph type="sldNum" sz="quarter" idx="12"/>
          </p:nvPr>
        </p:nvSpPr>
        <p:spPr>
          <a:noFill/>
        </p:spPr>
        <p:txBody>
          <a:bodyPr/>
          <a:lstStyle/>
          <a:p>
            <a:fld id="{602DEC48-124F-471B-8295-5E8460B7D313}" type="slidenum">
              <a:rPr lang="en-US" smtClean="0">
                <a:cs typeface="Arial" charset="0"/>
              </a:rPr>
              <a:pPr/>
              <a:t>78</a:t>
            </a:fld>
            <a:endParaRPr lang="en-US" smtClean="0">
              <a:cs typeface="Arial" charset="0"/>
            </a:endParaRPr>
          </a:p>
        </p:txBody>
      </p:sp>
      <p:sp>
        <p:nvSpPr>
          <p:cNvPr id="14342" name="Rectangle 15"/>
          <p:cNvSpPr>
            <a:spLocks noChangeArrowheads="1"/>
          </p:cNvSpPr>
          <p:nvPr/>
        </p:nvSpPr>
        <p:spPr bwMode="black">
          <a:xfrm>
            <a:off x="233363" y="1047750"/>
            <a:ext cx="87963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Payroll Base*                                                                                                                   WC NWP</a:t>
            </a:r>
          </a:p>
        </p:txBody>
      </p:sp>
      <p:sp>
        <p:nvSpPr>
          <p:cNvPr id="14343" name="Rectangle 14"/>
          <p:cNvSpPr>
            <a:spLocks noGrp="1" noChangeArrowheads="1"/>
          </p:cNvSpPr>
          <p:nvPr>
            <p:ph type="title"/>
          </p:nvPr>
        </p:nvSpPr>
        <p:spPr>
          <a:xfrm>
            <a:off x="147638" y="107950"/>
            <a:ext cx="7483475" cy="923925"/>
          </a:xfrm>
        </p:spPr>
        <p:txBody>
          <a:bodyPr/>
          <a:lstStyle/>
          <a:p>
            <a:r>
              <a:rPr lang="en-US" dirty="0" smtClean="0"/>
              <a:t>Payroll vs. Workers Comp Net Written Premiums, 1990-2014P</a:t>
            </a:r>
          </a:p>
        </p:txBody>
      </p:sp>
      <p:sp>
        <p:nvSpPr>
          <p:cNvPr id="14344" name="Rectangle 3"/>
          <p:cNvSpPr>
            <a:spLocks noChangeArrowheads="1"/>
          </p:cNvSpPr>
          <p:nvPr/>
        </p:nvSpPr>
        <p:spPr bwMode="auto">
          <a:xfrm>
            <a:off x="0" y="6389688"/>
            <a:ext cx="8772525" cy="468312"/>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*Private employment;  Shaded areas indicate recessions. </a:t>
            </a:r>
            <a:r>
              <a:rPr lang="en-US" sz="1100" dirty="0" smtClean="0"/>
              <a:t>WC </a:t>
            </a:r>
            <a:r>
              <a:rPr lang="en-US" sz="1100" dirty="0"/>
              <a:t>premiums for </a:t>
            </a:r>
            <a:r>
              <a:rPr lang="en-US" sz="1100" dirty="0" smtClean="0"/>
              <a:t>2014 are from NCCI.</a:t>
            </a:r>
            <a:endParaRPr lang="en-US" sz="1100" dirty="0"/>
          </a:p>
          <a:p>
            <a:pPr eaLnBrk="0" hangingPunct="0">
              <a:lnSpc>
                <a:spcPct val="85000"/>
              </a:lnSpc>
              <a:spcBef>
                <a:spcPct val="25000"/>
              </a:spcBef>
              <a:buClr>
                <a:schemeClr val="accent2"/>
              </a:buClr>
              <a:buFont typeface="Wingdings" pitchFamily="2" charset="2"/>
              <a:buNone/>
            </a:pPr>
            <a:r>
              <a:rPr lang="en-US" sz="1100" dirty="0"/>
              <a:t>Sources: NBER (recessions); Federal Reserve Bank of St. Louis at </a:t>
            </a:r>
            <a:r>
              <a:rPr lang="en-US" sz="1100" dirty="0">
                <a:hlinkClick r:id="rId6"/>
              </a:rPr>
              <a:t>http://research.stlouisfed.org/fred2/series/WASCUR</a:t>
            </a:r>
            <a:r>
              <a:rPr lang="en-US" sz="1100" dirty="0"/>
              <a:t> ; NCCI; I.I.I.</a:t>
            </a:r>
          </a:p>
        </p:txBody>
      </p:sp>
      <p:sp>
        <p:nvSpPr>
          <p:cNvPr id="1911821" name="Rectangle 13"/>
          <p:cNvSpPr>
            <a:spLocks noChangeArrowheads="1"/>
          </p:cNvSpPr>
          <p:nvPr/>
        </p:nvSpPr>
        <p:spPr bwMode="blackWhite">
          <a:xfrm>
            <a:off x="428625" y="5636672"/>
            <a:ext cx="8405812" cy="5572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Continued </a:t>
            </a:r>
            <a:r>
              <a:rPr lang="en-US" b="1" dirty="0">
                <a:solidFill>
                  <a:srgbClr val="FFFFFF"/>
                </a:solidFill>
              </a:rPr>
              <a:t>P</a:t>
            </a:r>
            <a:r>
              <a:rPr lang="en-US" b="1" dirty="0" smtClean="0">
                <a:solidFill>
                  <a:srgbClr val="FFFFFF"/>
                </a:solidFill>
              </a:rPr>
              <a:t>ayroll </a:t>
            </a:r>
            <a:r>
              <a:rPr lang="en-US" b="1" dirty="0">
                <a:solidFill>
                  <a:srgbClr val="FFFFFF"/>
                </a:solidFill>
              </a:rPr>
              <a:t>G</a:t>
            </a:r>
            <a:r>
              <a:rPr lang="en-US" b="1" dirty="0" smtClean="0">
                <a:solidFill>
                  <a:srgbClr val="FFFFFF"/>
                </a:solidFill>
              </a:rPr>
              <a:t>rowth </a:t>
            </a:r>
            <a:r>
              <a:rPr lang="en-US" b="1" dirty="0">
                <a:solidFill>
                  <a:srgbClr val="FFFFFF"/>
                </a:solidFill>
              </a:rPr>
              <a:t>and </a:t>
            </a:r>
            <a:r>
              <a:rPr lang="en-US" b="1" dirty="0" smtClean="0">
                <a:solidFill>
                  <a:srgbClr val="FFFFFF"/>
                </a:solidFill>
              </a:rPr>
              <a:t>Rate Gains Suggest </a:t>
            </a:r>
            <a:r>
              <a:rPr lang="en-US" b="1" dirty="0">
                <a:solidFill>
                  <a:srgbClr val="FFFFFF"/>
                </a:solidFill>
              </a:rPr>
              <a:t>WC NWP </a:t>
            </a:r>
            <a:r>
              <a:rPr lang="en-US" b="1" dirty="0" smtClean="0">
                <a:solidFill>
                  <a:srgbClr val="FFFFFF"/>
                </a:solidFill>
              </a:rPr>
              <a:t>Will </a:t>
            </a:r>
            <a:r>
              <a:rPr lang="en-US" b="1" dirty="0">
                <a:solidFill>
                  <a:srgbClr val="FFFFFF"/>
                </a:solidFill>
              </a:rPr>
              <a:t>G</a:t>
            </a:r>
            <a:r>
              <a:rPr lang="en-US" b="1" dirty="0" smtClean="0">
                <a:solidFill>
                  <a:srgbClr val="FFFFFF"/>
                </a:solidFill>
              </a:rPr>
              <a:t>row </a:t>
            </a:r>
            <a:r>
              <a:rPr lang="en-US" b="1" dirty="0">
                <a:solidFill>
                  <a:srgbClr val="FFFFFF"/>
                </a:solidFill>
              </a:rPr>
              <a:t>A</a:t>
            </a:r>
            <a:r>
              <a:rPr lang="en-US" b="1" dirty="0" smtClean="0">
                <a:solidFill>
                  <a:srgbClr val="FFFFFF"/>
                </a:solidFill>
              </a:rPr>
              <a:t>gain </a:t>
            </a:r>
            <a:r>
              <a:rPr lang="en-US" b="1" dirty="0">
                <a:solidFill>
                  <a:srgbClr val="FFFFFF"/>
                </a:solidFill>
              </a:rPr>
              <a:t>in </a:t>
            </a:r>
            <a:r>
              <a:rPr lang="en-US" b="1" dirty="0" smtClean="0">
                <a:solidFill>
                  <a:srgbClr val="FFFFFF"/>
                </a:solidFill>
              </a:rPr>
              <a:t>2015</a:t>
            </a:r>
            <a:endParaRPr lang="en-US" b="1" dirty="0">
              <a:solidFill>
                <a:srgbClr val="FFFFFF"/>
              </a:solidFill>
            </a:endParaRPr>
          </a:p>
        </p:txBody>
      </p:sp>
      <p:sp>
        <p:nvSpPr>
          <p:cNvPr id="14346" name="Text Box 7"/>
          <p:cNvSpPr txBox="1">
            <a:spLocks noChangeArrowheads="1"/>
          </p:cNvSpPr>
          <p:nvPr/>
        </p:nvSpPr>
        <p:spPr bwMode="auto">
          <a:xfrm>
            <a:off x="1254331" y="1952625"/>
            <a:ext cx="641350" cy="182563"/>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dirty="0"/>
              <a:t>7/90-3/91</a:t>
            </a:r>
          </a:p>
        </p:txBody>
      </p:sp>
      <p:sp>
        <p:nvSpPr>
          <p:cNvPr id="14347" name="Text Box 10"/>
          <p:cNvSpPr txBox="1">
            <a:spLocks noChangeArrowheads="1"/>
          </p:cNvSpPr>
          <p:nvPr/>
        </p:nvSpPr>
        <p:spPr bwMode="auto">
          <a:xfrm>
            <a:off x="4317297" y="1952625"/>
            <a:ext cx="725488" cy="182563"/>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dirty="0"/>
              <a:t>3/01-11/01</a:t>
            </a:r>
          </a:p>
        </p:txBody>
      </p:sp>
      <p:sp>
        <p:nvSpPr>
          <p:cNvPr id="14348" name="Rectangle 16"/>
          <p:cNvSpPr>
            <a:spLocks noChangeArrowheads="1"/>
          </p:cNvSpPr>
          <p:nvPr/>
        </p:nvSpPr>
        <p:spPr bwMode="auto">
          <a:xfrm>
            <a:off x="1353245" y="2113884"/>
            <a:ext cx="262756" cy="2900568"/>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49" name="Rectangle 17"/>
          <p:cNvSpPr>
            <a:spLocks noChangeArrowheads="1"/>
          </p:cNvSpPr>
          <p:nvPr/>
        </p:nvSpPr>
        <p:spPr bwMode="auto">
          <a:xfrm>
            <a:off x="4402446" y="2093912"/>
            <a:ext cx="143839" cy="2950035"/>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50" name="Rectangle 18"/>
          <p:cNvSpPr>
            <a:spLocks noChangeArrowheads="1"/>
          </p:cNvSpPr>
          <p:nvPr/>
        </p:nvSpPr>
        <p:spPr bwMode="auto">
          <a:xfrm>
            <a:off x="6236696" y="2073020"/>
            <a:ext cx="511164" cy="2956179"/>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51" name="Text Box 10"/>
          <p:cNvSpPr txBox="1">
            <a:spLocks noChangeArrowheads="1"/>
          </p:cNvSpPr>
          <p:nvPr/>
        </p:nvSpPr>
        <p:spPr bwMode="auto">
          <a:xfrm>
            <a:off x="6137391" y="1817944"/>
            <a:ext cx="733425" cy="185738"/>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dirty="0"/>
              <a:t>12/07-6/09</a:t>
            </a:r>
          </a:p>
        </p:txBody>
      </p:sp>
      <p:sp>
        <p:nvSpPr>
          <p:cNvPr id="14352" name="Rectangle 15"/>
          <p:cNvSpPr>
            <a:spLocks noChangeArrowheads="1"/>
          </p:cNvSpPr>
          <p:nvPr/>
        </p:nvSpPr>
        <p:spPr bwMode="black">
          <a:xfrm>
            <a:off x="185738" y="1247775"/>
            <a:ext cx="87963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$Billions                                                                                                                            $Billions</a:t>
            </a:r>
          </a:p>
        </p:txBody>
      </p:sp>
      <p:sp>
        <p:nvSpPr>
          <p:cNvPr id="17" name="AutoShape 14"/>
          <p:cNvSpPr>
            <a:spLocks noChangeArrowheads="1"/>
          </p:cNvSpPr>
          <p:nvPr/>
        </p:nvSpPr>
        <p:spPr bwMode="blackWhite">
          <a:xfrm>
            <a:off x="2232025" y="2281238"/>
            <a:ext cx="1895475" cy="946150"/>
          </a:xfrm>
          <a:prstGeom prst="wedgeRectCallout">
            <a:avLst>
              <a:gd name="adj1" fmla="val 141823"/>
              <a:gd name="adj2" fmla="val -46186"/>
            </a:avLst>
          </a:prstGeom>
          <a:solidFill>
            <a:schemeClr val="accent2"/>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WC premium volume dropped two years before the recession began</a:t>
            </a:r>
          </a:p>
        </p:txBody>
      </p:sp>
      <p:sp>
        <p:nvSpPr>
          <p:cNvPr id="18" name="AutoShape 38"/>
          <p:cNvSpPr>
            <a:spLocks noChangeArrowheads="1"/>
          </p:cNvSpPr>
          <p:nvPr/>
        </p:nvSpPr>
        <p:spPr bwMode="blackWhite">
          <a:xfrm>
            <a:off x="4513997" y="3430182"/>
            <a:ext cx="1882775" cy="1366837"/>
          </a:xfrm>
          <a:prstGeom prst="wedgeRectCallout">
            <a:avLst>
              <a:gd name="adj1" fmla="val 75206"/>
              <a:gd name="adj2" fmla="val -1375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WC net premiums written were down $14B or 29.3% to $33.8B in 2010 after peaking at $47.8B in 2005</a:t>
            </a:r>
          </a:p>
        </p:txBody>
      </p:sp>
    </p:spTree>
    <p:extLst>
      <p:ext uri="{BB962C8B-B14F-4D97-AF65-F5344CB8AC3E}">
        <p14:creationId xmlns:p14="http://schemas.microsoft.com/office/powerpoint/2010/main" val="171639250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500"/>
                                  </p:stCondLst>
                                  <p:childTnLst>
                                    <p:set>
                                      <p:cBhvr>
                                        <p:cTn id="6" dur="1" fill="hold">
                                          <p:stCondLst>
                                            <p:cond delay="0"/>
                                          </p:stCondLst>
                                        </p:cTn>
                                        <p:tgtEl>
                                          <p:spTgt spid="1911817"/>
                                        </p:tgtEl>
                                        <p:attrNameLst>
                                          <p:attrName>style.visibility</p:attrName>
                                        </p:attrNameLst>
                                      </p:cBhvr>
                                      <p:to>
                                        <p:strVal val="visible"/>
                                      </p:to>
                                    </p:set>
                                    <p:animEffect transition="in" filter="wipe(left)">
                                      <p:cBhvr>
                                        <p:cTn id="7" dur="1000"/>
                                        <p:tgtEl>
                                          <p:spTgt spid="19118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500"/>
                                  </p:stCondLst>
                                  <p:childTnLst>
                                    <p:set>
                                      <p:cBhvr>
                                        <p:cTn id="11" dur="1" fill="hold">
                                          <p:stCondLst>
                                            <p:cond delay="0"/>
                                          </p:stCondLst>
                                        </p:cTn>
                                        <p:tgtEl>
                                          <p:spTgt spid="1911817"/>
                                        </p:tgtEl>
                                        <p:attrNameLst>
                                          <p:attrName>style.visibility</p:attrName>
                                        </p:attrNameLst>
                                      </p:cBhvr>
                                      <p:to>
                                        <p:strVal val="visible"/>
                                      </p:to>
                                    </p:set>
                                    <p:animEffect transition="in" filter="wipe(left)">
                                      <p:cBhvr>
                                        <p:cTn id="12" dur="1000"/>
                                        <p:tgtEl>
                                          <p:spTgt spid="1911817"/>
                                        </p:tgtEl>
                                      </p:cBhvr>
                                    </p:animEffect>
                                  </p:childTnLst>
                                </p:cTn>
                              </p:par>
                            </p:childTnLst>
                          </p:cTn>
                        </p:par>
                        <p:par>
                          <p:cTn id="13" fill="hold">
                            <p:stCondLst>
                              <p:cond delay="1500"/>
                            </p:stCondLst>
                            <p:childTnLst>
                              <p:par>
                                <p:cTn id="14" presetID="23" presetClass="entr" presetSubtype="16" fill="hold" grpId="0" nodeType="afterEffect">
                                  <p:stCondLst>
                                    <p:cond delay="500"/>
                                  </p:stCondLst>
                                  <p:childTnLst>
                                    <p:set>
                                      <p:cBhvr>
                                        <p:cTn id="15" dur="1" fill="hold">
                                          <p:stCondLst>
                                            <p:cond delay="0"/>
                                          </p:stCondLst>
                                        </p:cTn>
                                        <p:tgtEl>
                                          <p:spTgt spid="1911821"/>
                                        </p:tgtEl>
                                        <p:attrNameLst>
                                          <p:attrName>style.visibility</p:attrName>
                                        </p:attrNameLst>
                                      </p:cBhvr>
                                      <p:to>
                                        <p:strVal val="visible"/>
                                      </p:to>
                                    </p:set>
                                    <p:anim calcmode="lin" valueType="num">
                                      <p:cBhvr>
                                        <p:cTn id="16" dur="500" fill="hold"/>
                                        <p:tgtEl>
                                          <p:spTgt spid="1911821"/>
                                        </p:tgtEl>
                                        <p:attrNameLst>
                                          <p:attrName>ppt_w</p:attrName>
                                        </p:attrNameLst>
                                      </p:cBhvr>
                                      <p:tavLst>
                                        <p:tav tm="0">
                                          <p:val>
                                            <p:fltVal val="0"/>
                                          </p:val>
                                        </p:tav>
                                        <p:tav tm="100000">
                                          <p:val>
                                            <p:strVal val="#ppt_w"/>
                                          </p:val>
                                        </p:tav>
                                      </p:tavLst>
                                    </p:anim>
                                    <p:anim calcmode="lin" valueType="num">
                                      <p:cBhvr>
                                        <p:cTn id="17" dur="500" fill="hold"/>
                                        <p:tgtEl>
                                          <p:spTgt spid="1911821"/>
                                        </p:tgtEl>
                                        <p:attrNameLst>
                                          <p:attrName>ppt_h</p:attrName>
                                        </p:attrNameLst>
                                      </p:cBhvr>
                                      <p:tavLst>
                                        <p:tav tm="0">
                                          <p:val>
                                            <p:fltVal val="0"/>
                                          </p:val>
                                        </p:tav>
                                        <p:tav tm="100000">
                                          <p:val>
                                            <p:strVal val="#ppt_h"/>
                                          </p:val>
                                        </p:tav>
                                      </p:tavLst>
                                    </p:anim>
                                  </p:childTnLst>
                                </p:cTn>
                              </p:par>
                            </p:childTnLst>
                          </p:cTn>
                        </p:par>
                        <p:par>
                          <p:cTn id="18" fill="hold">
                            <p:stCondLst>
                              <p:cond delay="2500"/>
                            </p:stCondLst>
                            <p:childTnLst>
                              <p:par>
                                <p:cTn id="19" presetID="22" presetClass="entr" presetSubtype="2" fill="hold" grpId="0" nodeType="afterEffect">
                                  <p:stCondLst>
                                    <p:cond delay="1000"/>
                                  </p:stCondLst>
                                  <p:childTnLst>
                                    <p:set>
                                      <p:cBhvr>
                                        <p:cTn id="20" dur="1" fill="hold">
                                          <p:stCondLst>
                                            <p:cond delay="0"/>
                                          </p:stCondLst>
                                        </p:cTn>
                                        <p:tgtEl>
                                          <p:spTgt spid="17"/>
                                        </p:tgtEl>
                                        <p:attrNameLst>
                                          <p:attrName>style.visibility</p:attrName>
                                        </p:attrNameLst>
                                      </p:cBhvr>
                                      <p:to>
                                        <p:strVal val="visible"/>
                                      </p:to>
                                    </p:set>
                                    <p:animEffect transition="in" filter="wipe(right)">
                                      <p:cBhvr>
                                        <p:cTn id="21" dur="500"/>
                                        <p:tgtEl>
                                          <p:spTgt spid="17"/>
                                        </p:tgtEl>
                                      </p:cBhvr>
                                    </p:animEffect>
                                  </p:childTnLst>
                                </p:cTn>
                              </p:par>
                            </p:childTnLst>
                          </p:cTn>
                        </p:par>
                        <p:par>
                          <p:cTn id="22" fill="hold">
                            <p:stCondLst>
                              <p:cond delay="4000"/>
                            </p:stCondLst>
                            <p:childTnLst>
                              <p:par>
                                <p:cTn id="23" presetID="22" presetClass="entr" presetSubtype="8" fill="hold" grpId="0" nodeType="afterEffect">
                                  <p:stCondLst>
                                    <p:cond delay="50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911817" grpId="0" bld="series" animBg="0"/>
      <p:bldP spid="1911821" grpId="0" animBg="1"/>
      <p:bldP spid="17" grpId="0" animBg="1"/>
      <p:bldP spid="18" grpId="0" animBg="1"/>
    </p:bldLst>
  </p:timing>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US" dirty="0" smtClean="0"/>
              <a:t>Workers Compensation Combined Ratio: 1994–2014P</a:t>
            </a:r>
            <a:endParaRPr lang="en-US" baseline="30000" dirty="0" smtClean="0"/>
          </a:p>
        </p:txBody>
      </p:sp>
      <p:graphicFrame>
        <p:nvGraphicFramePr>
          <p:cNvPr id="53250" name="Object 3"/>
          <p:cNvGraphicFramePr>
            <a:graphicFrameLocks/>
          </p:cNvGraphicFramePr>
          <p:nvPr>
            <p:extLst/>
          </p:nvPr>
        </p:nvGraphicFramePr>
        <p:xfrm>
          <a:off x="149225" y="1361133"/>
          <a:ext cx="8451850" cy="3879850"/>
        </p:xfrm>
        <a:graphic>
          <a:graphicData uri="http://schemas.openxmlformats.org/presentationml/2006/ole">
            <mc:AlternateContent xmlns:mc="http://schemas.openxmlformats.org/markup-compatibility/2006">
              <mc:Choice xmlns:v="urn:schemas-microsoft-com:vml" Requires="v">
                <p:oleObj spid="_x0000_s28294365" name="Chart" r:id="rId4" imgW="8419970" imgH="3657600" progId="MSGraph.Chart.8">
                  <p:embed followColorScheme="full"/>
                </p:oleObj>
              </mc:Choice>
              <mc:Fallback>
                <p:oleObj name="Chart" r:id="rId4" imgW="8419970" imgH="3657600" progId="MSGraph.Chart.8">
                  <p:embed followColorScheme="full"/>
                  <p:pic>
                    <p:nvPicPr>
                      <p:cNvPr id="0" name=""/>
                      <p:cNvPicPr>
                        <a:picLocks noChangeArrowheads="1"/>
                      </p:cNvPicPr>
                      <p:nvPr/>
                    </p:nvPicPr>
                    <p:blipFill>
                      <a:blip r:embed="rId5"/>
                      <a:srcRect/>
                      <a:stretch>
                        <a:fillRect/>
                      </a:stretch>
                    </p:blipFill>
                    <p:spPr bwMode="auto">
                      <a:xfrm>
                        <a:off x="149225" y="1361133"/>
                        <a:ext cx="8451850" cy="387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309716" y="5353050"/>
            <a:ext cx="8465573" cy="11414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400" b="1" dirty="0" smtClean="0">
                <a:solidFill>
                  <a:srgbClr val="FFFFFF"/>
                </a:solidFill>
              </a:rPr>
              <a:t>Workers Comp Results Began to Improve in 2012. </a:t>
            </a:r>
            <a:r>
              <a:rPr lang="en-US" sz="2400" b="1" dirty="0">
                <a:solidFill>
                  <a:srgbClr val="FFFFFF"/>
                </a:solidFill>
              </a:rPr>
              <a:t>Underwriting Results </a:t>
            </a:r>
            <a:r>
              <a:rPr lang="en-US" sz="2400" b="1" dirty="0" smtClean="0">
                <a:solidFill>
                  <a:srgbClr val="FFFFFF"/>
                </a:solidFill>
              </a:rPr>
              <a:t> Deteriorated </a:t>
            </a:r>
            <a:r>
              <a:rPr lang="en-US" sz="2400" b="1" dirty="0">
                <a:solidFill>
                  <a:srgbClr val="FFFFFF"/>
                </a:solidFill>
              </a:rPr>
              <a:t>Markedly </a:t>
            </a:r>
            <a:r>
              <a:rPr lang="en-US" sz="2400" b="1" dirty="0" smtClean="0">
                <a:solidFill>
                  <a:srgbClr val="FFFFFF"/>
                </a:solidFill>
              </a:rPr>
              <a:t>from 2007-2010/11 and Were the </a:t>
            </a:r>
            <a:r>
              <a:rPr lang="en-US" sz="2400" b="1" dirty="0">
                <a:solidFill>
                  <a:srgbClr val="FFFFFF"/>
                </a:solidFill>
              </a:rPr>
              <a:t>Worst </a:t>
            </a:r>
            <a:r>
              <a:rPr lang="en-US" sz="2400" b="1" dirty="0" smtClean="0">
                <a:solidFill>
                  <a:srgbClr val="FFFFFF"/>
                </a:solidFill>
              </a:rPr>
              <a:t>They Had </a:t>
            </a:r>
            <a:r>
              <a:rPr lang="en-US" sz="2400" b="1" dirty="0">
                <a:solidFill>
                  <a:srgbClr val="FFFFFF"/>
                </a:solidFill>
              </a:rPr>
              <a:t>Been in a </a:t>
            </a:r>
            <a:r>
              <a:rPr lang="en-US" sz="2400" b="1" dirty="0" smtClean="0">
                <a:solidFill>
                  <a:srgbClr val="FFFFFF"/>
                </a:solidFill>
              </a:rPr>
              <a:t>Decade. </a:t>
            </a:r>
            <a:endParaRPr lang="en-US" sz="2400" b="1" dirty="0">
              <a:solidFill>
                <a:srgbClr val="FFFFFF"/>
              </a:solidFill>
            </a:endParaRPr>
          </a:p>
        </p:txBody>
      </p:sp>
      <p:sp>
        <p:nvSpPr>
          <p:cNvPr id="53253" name="Rectangle 5"/>
          <p:cNvSpPr>
            <a:spLocks noChangeArrowheads="1"/>
          </p:cNvSpPr>
          <p:nvPr/>
        </p:nvSpPr>
        <p:spPr bwMode="auto">
          <a:xfrm>
            <a:off x="-58993" y="6414802"/>
            <a:ext cx="8603227" cy="44319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a:t>
            </a:r>
            <a:r>
              <a:rPr lang="en-US" sz="1100" dirty="0" smtClean="0"/>
              <a:t>Best (1994-2009); NCCI (2010-2014P) and are for private carriers only; Insurance </a:t>
            </a:r>
            <a:r>
              <a:rPr lang="en-US" sz="1100" dirty="0"/>
              <a:t>Information </a:t>
            </a:r>
            <a:r>
              <a:rPr lang="en-US" sz="1100" dirty="0" smtClean="0"/>
              <a:t>Institute.</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79</a:t>
            </a:fld>
            <a:endParaRPr lang="en-US"/>
          </a:p>
        </p:txBody>
      </p:sp>
      <p:sp>
        <p:nvSpPr>
          <p:cNvPr id="8" name="AutoShape 13"/>
          <p:cNvSpPr>
            <a:spLocks noChangeArrowheads="1"/>
          </p:cNvSpPr>
          <p:nvPr/>
        </p:nvSpPr>
        <p:spPr bwMode="blackWhite">
          <a:xfrm>
            <a:off x="6829425" y="1063625"/>
            <a:ext cx="2300287" cy="880121"/>
          </a:xfrm>
          <a:prstGeom prst="wedgeRectCallout">
            <a:avLst>
              <a:gd name="adj1" fmla="val 15752"/>
              <a:gd name="adj2" fmla="val 1834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WC results have improved markedly since 2011</a:t>
            </a:r>
            <a:endParaRPr lang="en-US" sz="1600" b="1" dirty="0">
              <a:solidFill>
                <a:schemeClr val="bg1"/>
              </a:solidFill>
            </a:endParaRPr>
          </a:p>
        </p:txBody>
      </p:sp>
    </p:spTree>
    <p:extLst>
      <p:ext uri="{BB962C8B-B14F-4D97-AF65-F5344CB8AC3E}">
        <p14:creationId xmlns:p14="http://schemas.microsoft.com/office/powerpoint/2010/main" val="256958672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260132" y="90488"/>
            <a:ext cx="7550150" cy="860425"/>
          </a:xfrm>
        </p:spPr>
        <p:txBody>
          <a:bodyPr/>
          <a:lstStyle/>
          <a:p>
            <a:r>
              <a:rPr lang="en-US" dirty="0" smtClean="0"/>
              <a:t>A 100 Combined Ratio Isn’t What It</a:t>
            </a:r>
            <a:br>
              <a:rPr lang="en-US" dirty="0" smtClean="0"/>
            </a:br>
            <a:r>
              <a:rPr lang="en-US" dirty="0" smtClean="0"/>
              <a:t>Once Was: Investment Impact on ROEs</a:t>
            </a:r>
          </a:p>
        </p:txBody>
      </p:sp>
      <p:sp>
        <p:nvSpPr>
          <p:cNvPr id="2052" name="Rectangle 3"/>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Combined Ratio / ROE</a:t>
            </a:r>
          </a:p>
        </p:txBody>
      </p:sp>
      <p:sp>
        <p:nvSpPr>
          <p:cNvPr id="2053" name="Rectangle 4"/>
          <p:cNvSpPr>
            <a:spLocks noChangeArrowheads="1"/>
          </p:cNvSpPr>
          <p:nvPr/>
        </p:nvSpPr>
        <p:spPr bwMode="auto">
          <a:xfrm>
            <a:off x="0" y="6262688"/>
            <a:ext cx="8636000" cy="595312"/>
          </a:xfrm>
          <a:prstGeom prst="rect">
            <a:avLst/>
          </a:prstGeom>
          <a:noFill/>
          <a:ln w="9525">
            <a:noFill/>
            <a:miter lim="800000"/>
            <a:headEnd/>
            <a:tailEnd/>
          </a:ln>
        </p:spPr>
        <p:txBody>
          <a:bodyPr lIns="365760" tIns="0" rIns="0" bIns="137160" anchor="b">
            <a:spAutoFit/>
          </a:bodyPr>
          <a:lstStyle/>
          <a:p>
            <a:pPr marL="133350" indent="-133350" eaLnBrk="0" fontAlgn="base" hangingPunct="0">
              <a:lnSpc>
                <a:spcPct val="90000"/>
              </a:lnSpc>
              <a:spcBef>
                <a:spcPct val="0"/>
              </a:spcBef>
              <a:spcAft>
                <a:spcPct val="0"/>
              </a:spcAft>
              <a:buClr>
                <a:srgbClr val="FF6801"/>
              </a:buClr>
              <a:buFont typeface="Wingdings" pitchFamily="2" charset="2"/>
              <a:buNone/>
              <a:tabLst>
                <a:tab pos="112713" algn="r"/>
              </a:tabLst>
            </a:pP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2008 </a:t>
            </a:r>
            <a:r>
              <a:rPr lang="en-US" sz="1100" dirty="0">
                <a:solidFill>
                  <a:srgbClr val="000000"/>
                </a:solidFill>
                <a:latin typeface="Arial" charset="0"/>
                <a:cs typeface="Arial" charset="0"/>
              </a:rPr>
              <a:t>-</a:t>
            </a:r>
            <a:r>
              <a:rPr lang="en-US" sz="1100" dirty="0" smtClean="0">
                <a:solidFill>
                  <a:srgbClr val="000000"/>
                </a:solidFill>
                <a:latin typeface="Arial" charset="0"/>
                <a:cs typeface="Arial" charset="0"/>
              </a:rPr>
              <a:t>2014 </a:t>
            </a:r>
            <a:r>
              <a:rPr lang="en-US" sz="1100" dirty="0">
                <a:solidFill>
                  <a:srgbClr val="000000"/>
                </a:solidFill>
                <a:latin typeface="Arial" charset="0"/>
                <a:cs typeface="Arial" charset="0"/>
              </a:rPr>
              <a:t>figures </a:t>
            </a:r>
            <a:r>
              <a:rPr lang="en-US" sz="1100" dirty="0" smtClean="0">
                <a:solidFill>
                  <a:srgbClr val="000000"/>
                </a:solidFill>
                <a:latin typeface="Arial" charset="0"/>
                <a:cs typeface="Arial" charset="0"/>
              </a:rPr>
              <a:t>are return on average surplus and exclude </a:t>
            </a:r>
            <a:r>
              <a:rPr lang="en-US" sz="1100" dirty="0">
                <a:solidFill>
                  <a:srgbClr val="000000"/>
                </a:solidFill>
                <a:latin typeface="Arial" charset="0"/>
                <a:cs typeface="Arial" charset="0"/>
              </a:rPr>
              <a:t>mortgage and financial guaranty </a:t>
            </a:r>
            <a:r>
              <a:rPr lang="en-US" sz="1100" dirty="0" smtClean="0">
                <a:solidFill>
                  <a:srgbClr val="000000"/>
                </a:solidFill>
                <a:latin typeface="Arial" charset="0"/>
                <a:cs typeface="Arial" charset="0"/>
              </a:rPr>
              <a:t>insurers. 2014 combined ratio including M&amp;FG insurers is 97.0; 2013 =  96.1; 2012 =103.2, 2011 = 108.1, ROAS = 3.5%. </a:t>
            </a:r>
            <a:endParaRPr lang="en-US" sz="1100" dirty="0">
              <a:solidFill>
                <a:srgbClr val="000000"/>
              </a:solidFill>
              <a:latin typeface="Arial" charset="0"/>
              <a:cs typeface="Arial" charset="0"/>
            </a:endParaRPr>
          </a:p>
          <a:p>
            <a:pPr marL="133350" indent="-133350" eaLnBrk="0" fontAlgn="base" hangingPunct="0">
              <a:lnSpc>
                <a:spcPct val="90000"/>
              </a:lnSpc>
              <a:spcBef>
                <a:spcPct val="0"/>
              </a:spcBef>
              <a:spcAft>
                <a:spcPct val="0"/>
              </a:spcAft>
              <a:buClr>
                <a:srgbClr val="FF6801"/>
              </a:buClr>
              <a:buFont typeface="Wingdings" pitchFamily="2" charset="2"/>
              <a:buNone/>
              <a:tabLst>
                <a:tab pos="112713" algn="r"/>
              </a:tabLst>
            </a:pPr>
            <a:r>
              <a:rPr lang="en-US" sz="1100" dirty="0">
                <a:solidFill>
                  <a:srgbClr val="000000"/>
                </a:solidFill>
                <a:latin typeface="Arial" charset="0"/>
                <a:cs typeface="Arial" charset="0"/>
              </a:rPr>
              <a:t>	Source: Insurance Information Institute from A.M. Best and </a:t>
            </a:r>
            <a:r>
              <a:rPr lang="en-US" sz="1100" dirty="0" smtClean="0">
                <a:solidFill>
                  <a:srgbClr val="000000"/>
                </a:solidFill>
                <a:latin typeface="Arial" charset="0"/>
                <a:cs typeface="Arial" charset="0"/>
              </a:rPr>
              <a:t>ISO </a:t>
            </a:r>
            <a:r>
              <a:rPr lang="en-US" sz="1100" dirty="0" err="1" smtClean="0">
                <a:solidFill>
                  <a:srgbClr val="000000"/>
                </a:solidFill>
                <a:latin typeface="Arial" charset="0"/>
                <a:cs typeface="Arial" charset="0"/>
              </a:rPr>
              <a:t>Verisk</a:t>
            </a:r>
            <a:r>
              <a:rPr lang="en-US" sz="1100" dirty="0" smtClean="0">
                <a:solidFill>
                  <a:srgbClr val="000000"/>
                </a:solidFill>
                <a:latin typeface="Arial" charset="0"/>
                <a:cs typeface="Arial" charset="0"/>
              </a:rPr>
              <a:t> Analytics </a:t>
            </a:r>
            <a:r>
              <a:rPr lang="en-US" sz="1100" dirty="0">
                <a:solidFill>
                  <a:srgbClr val="000000"/>
                </a:solidFill>
                <a:latin typeface="Arial" charset="0"/>
                <a:cs typeface="Arial" charset="0"/>
              </a:rPr>
              <a:t>data.</a:t>
            </a:r>
          </a:p>
        </p:txBody>
      </p:sp>
      <p:graphicFrame>
        <p:nvGraphicFramePr>
          <p:cNvPr id="2050" name="Object 2"/>
          <p:cNvGraphicFramePr>
            <a:graphicFrameLocks/>
          </p:cNvGraphicFramePr>
          <p:nvPr>
            <p:extLst>
              <p:ext uri="{D42A27DB-BD31-4B8C-83A1-F6EECF244321}">
                <p14:modId xmlns:p14="http://schemas.microsoft.com/office/powerpoint/2010/main" val="985996514"/>
              </p:ext>
            </p:extLst>
          </p:nvPr>
        </p:nvGraphicFramePr>
        <p:xfrm>
          <a:off x="292100" y="1549400"/>
          <a:ext cx="8597900" cy="3937000"/>
        </p:xfrm>
        <a:graphic>
          <a:graphicData uri="http://schemas.openxmlformats.org/presentationml/2006/ole">
            <mc:AlternateContent xmlns:mc="http://schemas.openxmlformats.org/markup-compatibility/2006">
              <mc:Choice xmlns:v="urn:schemas-microsoft-com:vml" Requires="v">
                <p:oleObj spid="_x0000_s28367014" name="Chart" r:id="rId4" imgW="8600977" imgH="3924439" progId="MSGraph.Chart.8">
                  <p:embed followColorScheme="full"/>
                </p:oleObj>
              </mc:Choice>
              <mc:Fallback>
                <p:oleObj name="Chart" r:id="rId4" imgW="8600977" imgH="3924439" progId="MSGraph.Chart.8">
                  <p:embed followColorScheme="full"/>
                  <p:pic>
                    <p:nvPicPr>
                      <p:cNvPr id="0" name=""/>
                      <p:cNvPicPr>
                        <a:picLocks noChangeArrowheads="1"/>
                      </p:cNvPicPr>
                      <p:nvPr/>
                    </p:nvPicPr>
                    <p:blipFill>
                      <a:blip r:embed="rId5"/>
                      <a:srcRect/>
                      <a:stretch>
                        <a:fillRect/>
                      </a:stretch>
                    </p:blipFill>
                    <p:spPr bwMode="gray">
                      <a:xfrm>
                        <a:off x="292100" y="1549400"/>
                        <a:ext cx="8597900" cy="393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07206" name="Rectangle 6"/>
          <p:cNvSpPr>
            <a:spLocks noChangeArrowheads="1"/>
          </p:cNvSpPr>
          <p:nvPr/>
        </p:nvSpPr>
        <p:spPr bwMode="blackWhite">
          <a:xfrm>
            <a:off x="414338" y="5510395"/>
            <a:ext cx="83121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a:solidFill>
                  <a:srgbClr val="FFFFFF"/>
                </a:solidFill>
                <a:latin typeface="Arial" charset="0"/>
                <a:cs typeface="Arial" charset="0"/>
              </a:rPr>
              <a:t>Combined Ratios Must Be Lower in Today’s Depressed</a:t>
            </a:r>
            <a:br>
              <a:rPr lang="en-US" b="1">
                <a:solidFill>
                  <a:srgbClr val="FFFFFF"/>
                </a:solidFill>
                <a:latin typeface="Arial" charset="0"/>
                <a:cs typeface="Arial" charset="0"/>
              </a:rPr>
            </a:br>
            <a:r>
              <a:rPr lang="en-US" b="1">
                <a:solidFill>
                  <a:srgbClr val="FFFFFF"/>
                </a:solidFill>
                <a:latin typeface="Arial" charset="0"/>
                <a:cs typeface="Arial" charset="0"/>
              </a:rPr>
              <a:t>Investment Environment to Generate Risk Appropriate ROEs</a:t>
            </a:r>
          </a:p>
        </p:txBody>
      </p:sp>
      <p:sp>
        <p:nvSpPr>
          <p:cNvPr id="7" name="Rectangle 6"/>
          <p:cNvSpPr>
            <a:spLocks noChangeArrowheads="1"/>
          </p:cNvSpPr>
          <p:nvPr/>
        </p:nvSpPr>
        <p:spPr bwMode="blackWhite">
          <a:xfrm>
            <a:off x="2672179" y="1182781"/>
            <a:ext cx="5437499" cy="755650"/>
          </a:xfrm>
          <a:prstGeom prst="rect">
            <a:avLst/>
          </a:prstGeom>
          <a:solidFill>
            <a:schemeClr val="tx2"/>
          </a:soli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000000"/>
                </a:solidFill>
                <a:latin typeface="Arial" charset="0"/>
                <a:cs typeface="Arial" charset="0"/>
              </a:rPr>
              <a:t>A combined ratio of about 100 </a:t>
            </a:r>
            <a:r>
              <a:rPr lang="en-US" b="1" dirty="0" smtClean="0">
                <a:solidFill>
                  <a:srgbClr val="000000"/>
                </a:solidFill>
                <a:latin typeface="Arial" charset="0"/>
                <a:cs typeface="Arial" charset="0"/>
              </a:rPr>
              <a:t>generates an ROE of ~7.0% in 2012/13, ~7.5</a:t>
            </a:r>
            <a:r>
              <a:rPr lang="en-US" b="1" dirty="0">
                <a:solidFill>
                  <a:srgbClr val="000000"/>
                </a:solidFill>
                <a:latin typeface="Arial" charset="0"/>
                <a:cs typeface="Arial" charset="0"/>
              </a:rPr>
              <a:t>% ROE in 2009/10,</a:t>
            </a:r>
            <a:br>
              <a:rPr lang="en-US" b="1" dirty="0">
                <a:solidFill>
                  <a:srgbClr val="000000"/>
                </a:solidFill>
                <a:latin typeface="Arial" charset="0"/>
                <a:cs typeface="Arial" charset="0"/>
              </a:rPr>
            </a:br>
            <a:r>
              <a:rPr lang="en-US" b="1" dirty="0">
                <a:solidFill>
                  <a:srgbClr val="000000"/>
                </a:solidFill>
                <a:latin typeface="Arial" charset="0"/>
                <a:cs typeface="Arial" charset="0"/>
              </a:rPr>
              <a:t>10% in 2005 and 16% in 1979</a:t>
            </a:r>
          </a:p>
        </p:txBody>
      </p:sp>
      <p:sp>
        <p:nvSpPr>
          <p:cNvPr id="8" name="AutoShape 8"/>
          <p:cNvSpPr>
            <a:spLocks noChangeArrowheads="1"/>
          </p:cNvSpPr>
          <p:nvPr/>
        </p:nvSpPr>
        <p:spPr bwMode="blackWhite">
          <a:xfrm>
            <a:off x="5223753" y="4061821"/>
            <a:ext cx="1472022" cy="680362"/>
          </a:xfrm>
          <a:prstGeom prst="wedgeRectCallout">
            <a:avLst>
              <a:gd name="adj1" fmla="val 104909"/>
              <a:gd name="adj2" fmla="val -4379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Lower CATs helped ROEs in 2013-15:Q2</a:t>
            </a:r>
            <a:endParaRPr lang="en-US" sz="1400"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33023394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3" presetClass="entr" presetSubtype="16" fill="hold" grpId="0" nodeType="afterEffect">
                                  <p:stCondLst>
                                    <p:cond delay="100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childTnLst>
                                </p:cTn>
                              </p:par>
                            </p:childTnLst>
                          </p:cTn>
                        </p:par>
                        <p:par>
                          <p:cTn id="14" fill="hold">
                            <p:stCondLst>
                              <p:cond delay="3000"/>
                            </p:stCondLst>
                            <p:childTnLst>
                              <p:par>
                                <p:cTn id="15" presetID="22" presetClass="entr" presetSubtype="4" fill="hold" grpId="0" nodeType="afterEffect">
                                  <p:stCondLst>
                                    <p:cond delay="70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P spid="7" grpId="0" animBg="1"/>
      <p:bldP spid="8" grpId="0" animBg="1"/>
    </p:bldLst>
  </p:timing>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6738" name="Title 1"/>
          <p:cNvSpPr>
            <a:spLocks noGrp="1"/>
          </p:cNvSpPr>
          <p:nvPr>
            <p:ph type="title"/>
          </p:nvPr>
        </p:nvSpPr>
        <p:spPr>
          <a:xfrm>
            <a:off x="457200" y="379413"/>
            <a:ext cx="8229600" cy="687387"/>
          </a:xfrm>
        </p:spPr>
        <p:txBody>
          <a:bodyPr/>
          <a:lstStyle/>
          <a:p>
            <a:r>
              <a:rPr lang="en-US" dirty="0" smtClean="0">
                <a:cs typeface="Arial" charset="0"/>
              </a:rPr>
              <a:t>Workers Compensation Premium: </a:t>
            </a:r>
            <a:br>
              <a:rPr lang="en-US" dirty="0" smtClean="0">
                <a:cs typeface="Arial" charset="0"/>
              </a:rPr>
            </a:br>
            <a:r>
              <a:rPr lang="en-US" dirty="0" smtClean="0">
                <a:cs typeface="Arial" charset="0"/>
              </a:rPr>
              <a:t>Fourth Consecutive Year of Increase</a:t>
            </a:r>
            <a:br>
              <a:rPr lang="en-US" dirty="0" smtClean="0">
                <a:cs typeface="Arial" charset="0"/>
              </a:rPr>
            </a:br>
            <a:r>
              <a:rPr lang="en-US" sz="800" dirty="0" smtClean="0">
                <a:cs typeface="Arial" charset="0"/>
              </a:rPr>
              <a:t/>
            </a:r>
            <a:br>
              <a:rPr lang="en-US" sz="800" dirty="0" smtClean="0">
                <a:cs typeface="Arial" charset="0"/>
              </a:rPr>
            </a:br>
            <a:r>
              <a:rPr lang="en-US" sz="1600" dirty="0" smtClean="0">
                <a:solidFill>
                  <a:schemeClr val="tx1"/>
                </a:solidFill>
                <a:cs typeface="Arial" charset="0"/>
              </a:rPr>
              <a:t>Net Written Premium</a:t>
            </a:r>
          </a:p>
        </p:txBody>
      </p:sp>
      <p:graphicFrame>
        <p:nvGraphicFramePr>
          <p:cNvPr id="5" name="Content Placeholder 4"/>
          <p:cNvGraphicFramePr>
            <a:graphicFrameLocks noGrp="1"/>
          </p:cNvGraphicFramePr>
          <p:nvPr>
            <p:ph idx="1"/>
            <p:extLst/>
          </p:nvPr>
        </p:nvGraphicFramePr>
        <p:xfrm>
          <a:off x="0" y="1542590"/>
          <a:ext cx="8955088" cy="4310062"/>
        </p:xfrm>
        <a:graphic>
          <a:graphicData uri="http://schemas.openxmlformats.org/drawingml/2006/chart">
            <c:chart xmlns:c="http://schemas.openxmlformats.org/drawingml/2006/chart" xmlns:r="http://schemas.openxmlformats.org/officeDocument/2006/relationships" r:id="rId2"/>
          </a:graphicData>
        </a:graphic>
      </p:graphicFrame>
      <p:sp>
        <p:nvSpPr>
          <p:cNvPr id="18436" name="Slide Number Placeholder 3"/>
          <p:cNvSpPr>
            <a:spLocks noGrp="1"/>
          </p:cNvSpPr>
          <p:nvPr>
            <p:ph type="sldNum" sz="quarter" idx="12"/>
          </p:nvPr>
        </p:nvSpPr>
        <p:spPr>
          <a:xfrm>
            <a:off x="85725" y="6961188"/>
            <a:ext cx="1352550" cy="117475"/>
          </a:xfrm>
        </p:spPr>
        <p:txBody>
          <a:bodyPr/>
          <a:lstStyle/>
          <a:p>
            <a:pPr algn="l" defTabSz="913183">
              <a:spcBef>
                <a:spcPct val="0"/>
              </a:spcBef>
              <a:defRPr/>
            </a:pPr>
            <a:fld id="{46F27BA8-D9E3-4927-B5D7-FC488693ABDC}" type="slidenum">
              <a:rPr lang="en-US">
                <a:solidFill>
                  <a:srgbClr val="FFFFFF"/>
                </a:solidFill>
                <a:latin typeface="+mn-lt"/>
              </a:rPr>
              <a:pPr algn="l" defTabSz="913183">
                <a:spcBef>
                  <a:spcPct val="0"/>
                </a:spcBef>
                <a:defRPr/>
              </a:pPr>
              <a:t>80</a:t>
            </a:fld>
            <a:endParaRPr lang="en-US" dirty="0">
              <a:solidFill>
                <a:srgbClr val="FFFFFF"/>
              </a:solidFill>
              <a:latin typeface="+mn-lt"/>
            </a:endParaRPr>
          </a:p>
        </p:txBody>
      </p:sp>
      <p:sp>
        <p:nvSpPr>
          <p:cNvPr id="116741" name="Text Box 8"/>
          <p:cNvSpPr txBox="1">
            <a:spLocks noChangeArrowheads="1"/>
          </p:cNvSpPr>
          <p:nvPr/>
        </p:nvSpPr>
        <p:spPr bwMode="auto">
          <a:xfrm>
            <a:off x="0" y="1344613"/>
            <a:ext cx="1485900" cy="307975"/>
          </a:xfrm>
          <a:prstGeom prst="rect">
            <a:avLst/>
          </a:prstGeom>
          <a:noFill/>
          <a:ln w="9525">
            <a:noFill/>
            <a:miter lim="800000"/>
            <a:headEnd/>
            <a:tailEnd/>
          </a:ln>
        </p:spPr>
        <p:txBody>
          <a:bodyPr lIns="91397" tIns="45698" rIns="91397" bIns="45698">
            <a:spAutoFit/>
          </a:bodyPr>
          <a:lstStyle/>
          <a:p>
            <a:pPr eaLnBrk="0" hangingPunct="0">
              <a:spcBef>
                <a:spcPts val="438"/>
              </a:spcBef>
            </a:pPr>
            <a:r>
              <a:rPr lang="en-US" sz="1400" b="1"/>
              <a:t>$ Billions</a:t>
            </a:r>
          </a:p>
        </p:txBody>
      </p:sp>
      <p:sp>
        <p:nvSpPr>
          <p:cNvPr id="116742" name="Text Box 4"/>
          <p:cNvSpPr txBox="1">
            <a:spLocks noChangeArrowheads="1"/>
          </p:cNvSpPr>
          <p:nvPr/>
        </p:nvSpPr>
        <p:spPr bwMode="auto">
          <a:xfrm>
            <a:off x="3808413" y="5819775"/>
            <a:ext cx="1547812" cy="277813"/>
          </a:xfrm>
          <a:prstGeom prst="rect">
            <a:avLst/>
          </a:prstGeom>
          <a:noFill/>
          <a:ln w="9525">
            <a:noFill/>
            <a:miter lim="800000"/>
            <a:headEnd/>
            <a:tailEnd/>
          </a:ln>
        </p:spPr>
        <p:txBody>
          <a:bodyPr wrap="none" lIns="91397" tIns="45698" rIns="91397" bIns="45698">
            <a:spAutoFit/>
          </a:bodyPr>
          <a:lstStyle/>
          <a:p>
            <a:pPr eaLnBrk="0" hangingPunct="0">
              <a:lnSpc>
                <a:spcPct val="75000"/>
              </a:lnSpc>
              <a:spcBef>
                <a:spcPct val="25000"/>
              </a:spcBef>
            </a:pPr>
            <a:r>
              <a:rPr lang="en-US" sz="1600" b="1">
                <a:solidFill>
                  <a:schemeClr val="bg1"/>
                </a:solidFill>
              </a:rPr>
              <a:t>Calendar Year</a:t>
            </a:r>
          </a:p>
        </p:txBody>
      </p:sp>
      <p:sp>
        <p:nvSpPr>
          <p:cNvPr id="116743" name="Text Box 5"/>
          <p:cNvSpPr txBox="1">
            <a:spLocks noChangeArrowheads="1"/>
          </p:cNvSpPr>
          <p:nvPr/>
        </p:nvSpPr>
        <p:spPr bwMode="auto">
          <a:xfrm>
            <a:off x="274638" y="5808663"/>
            <a:ext cx="8212137" cy="861730"/>
          </a:xfrm>
          <a:prstGeom prst="rect">
            <a:avLst/>
          </a:prstGeom>
          <a:noFill/>
          <a:ln w="0">
            <a:noFill/>
            <a:miter lim="800000"/>
            <a:headEnd/>
            <a:tailEnd/>
          </a:ln>
        </p:spPr>
        <p:txBody>
          <a:bodyPr lIns="91397" tIns="45698" rIns="91397" bIns="45698">
            <a:spAutoFit/>
          </a:bodyPr>
          <a:lstStyle/>
          <a:p>
            <a:pPr eaLnBrk="0" hangingPunct="0">
              <a:tabLst>
                <a:tab pos="512763" algn="l"/>
              </a:tabLst>
            </a:pPr>
            <a:r>
              <a:rPr lang="en-US" sz="1000" dirty="0"/>
              <a:t>p Preliminary</a:t>
            </a:r>
          </a:p>
          <a:p>
            <a:pPr eaLnBrk="0" hangingPunct="0">
              <a:tabLst>
                <a:tab pos="512763" algn="l"/>
              </a:tabLst>
            </a:pPr>
            <a:endParaRPr lang="en-US" sz="1000" dirty="0"/>
          </a:p>
          <a:p>
            <a:pPr eaLnBrk="0" hangingPunct="0">
              <a:tabLst>
                <a:tab pos="512763" algn="l"/>
              </a:tabLst>
            </a:pPr>
            <a:r>
              <a:rPr lang="en-US" sz="1000" dirty="0"/>
              <a:t>Source:	</a:t>
            </a:r>
            <a:r>
              <a:rPr lang="en-US" sz="1000" dirty="0" smtClean="0"/>
              <a:t>NCCI from Annual Statement Data.</a:t>
            </a:r>
            <a:endParaRPr lang="en-US" sz="1000" dirty="0"/>
          </a:p>
          <a:p>
            <a:pPr eaLnBrk="0" hangingPunct="0">
              <a:tabLst>
                <a:tab pos="512763" algn="l"/>
              </a:tabLst>
            </a:pPr>
            <a:r>
              <a:rPr lang="en-US" sz="1000" dirty="0"/>
              <a:t>	</a:t>
            </a:r>
            <a:r>
              <a:rPr lang="en-US" sz="1000" dirty="0" smtClean="0"/>
              <a:t>Includes state insurance fund data for the following states: </a:t>
            </a:r>
            <a:r>
              <a:rPr lang="en-US" sz="1000" dirty="0"/>
              <a:t>AZ, CA, CO, HI, ID, KY, LA, MD, MO, MT, NM, OK, OR, RI, TX, </a:t>
            </a:r>
            <a:r>
              <a:rPr lang="en-US" sz="1000" dirty="0" smtClean="0"/>
              <a:t>UT.</a:t>
            </a:r>
            <a:endParaRPr lang="en-US" sz="1000" dirty="0"/>
          </a:p>
          <a:p>
            <a:pPr eaLnBrk="0" hangingPunct="0">
              <a:tabLst>
                <a:tab pos="512763" algn="l"/>
              </a:tabLst>
            </a:pPr>
            <a:r>
              <a:rPr lang="en-US" sz="1000" dirty="0" smtClean="0"/>
              <a:t>	Each calendar year total for State </a:t>
            </a:r>
            <a:r>
              <a:rPr lang="en-US" sz="1000" dirty="0"/>
              <a:t>Funds </a:t>
            </a:r>
            <a:r>
              <a:rPr lang="en-US" sz="1000" dirty="0" smtClean="0"/>
              <a:t>includes all funds operating as a state fund that year.</a:t>
            </a:r>
            <a:endParaRPr lang="en-US" sz="1000" dirty="0"/>
          </a:p>
        </p:txBody>
      </p:sp>
      <p:sp>
        <p:nvSpPr>
          <p:cNvPr id="8" name="Date Placeholder 7"/>
          <p:cNvSpPr>
            <a:spLocks noGrp="1"/>
          </p:cNvSpPr>
          <p:nvPr>
            <p:ph type="dt" sz="half" idx="10"/>
          </p:nvPr>
        </p:nvSpPr>
        <p:spPr/>
        <p:txBody>
          <a:bodyPr/>
          <a:lstStyle/>
          <a:p>
            <a:pPr>
              <a:defRPr/>
            </a:pPr>
            <a:r>
              <a:rPr lang="en-US" smtClean="0"/>
              <a:t>12/01/09 - 9pm</a:t>
            </a:r>
            <a:endParaRPr lang="en-US"/>
          </a:p>
        </p:txBody>
      </p:sp>
    </p:spTree>
    <p:extLst>
      <p:ext uri="{BB962C8B-B14F-4D97-AF65-F5344CB8AC3E}">
        <p14:creationId xmlns:p14="http://schemas.microsoft.com/office/powerpoint/2010/main" val="3072757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wipe(left)">
                                      <p:cBhvr>
                                        <p:cTn id="7" dur="1000"/>
                                        <p:tgtEl>
                                          <p:spTgt spid="5">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graphicEl>
                                              <a:chart seriesIdx="1" categoryIdx="-4" bldStep="series"/>
                                            </p:graphicEl>
                                          </p:spTgt>
                                        </p:tgtEl>
                                        <p:attrNameLst>
                                          <p:attrName>style.visibility</p:attrName>
                                        </p:attrNameLst>
                                      </p:cBhvr>
                                      <p:to>
                                        <p:strVal val="visible"/>
                                      </p:to>
                                    </p:set>
                                    <p:animEffect transition="in" filter="wipe(left)">
                                      <p:cBhvr>
                                        <p:cTn id="12" dur="500"/>
                                        <p:tgtEl>
                                          <p:spTgt spid="5">
                                            <p:graphicEl>
                                              <a:chart seriesIdx="1" categoryIdx="-4" bldStep="series"/>
                                            </p:graphic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
                                            <p:graphicEl>
                                              <a:chart seriesIdx="2" categoryIdx="-4" bldStep="series"/>
                                            </p:graphicEl>
                                          </p:spTgt>
                                        </p:tgtEl>
                                        <p:attrNameLst>
                                          <p:attrName>style.visibility</p:attrName>
                                        </p:attrNameLst>
                                      </p:cBhvr>
                                      <p:to>
                                        <p:strVal val="visible"/>
                                      </p:to>
                                    </p:set>
                                    <p:animEffect transition="in" filter="wipe(left)">
                                      <p:cBhvr>
                                        <p:cTn id="15" dur="500"/>
                                        <p:tgtEl>
                                          <p:spTgt spid="5">
                                            <p:graphicEl>
                                              <a:chart seriesIdx="2" categoryIdx="-4" bldStep="series"/>
                                            </p:graphic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
                                            <p:graphicEl>
                                              <a:chart seriesIdx="3" categoryIdx="-4" bldStep="series"/>
                                            </p:graphicEl>
                                          </p:spTgt>
                                        </p:tgtEl>
                                        <p:attrNameLst>
                                          <p:attrName>style.visibility</p:attrName>
                                        </p:attrNameLst>
                                      </p:cBhvr>
                                      <p:to>
                                        <p:strVal val="visible"/>
                                      </p:to>
                                    </p:set>
                                    <p:animEffect transition="in" filter="wipe(left)">
                                      <p:cBhvr>
                                        <p:cTn id="18" dur="1000"/>
                                        <p:tgtEl>
                                          <p:spTgt spid="5">
                                            <p:graphicEl>
                                              <a:chart seriesIdx="3"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animBg="0"/>
        </p:bldSub>
      </p:bldGraphic>
    </p:bldLst>
  </p:timing>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81</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sz="2800" dirty="0" smtClean="0"/>
              <a:t>2014 Workers Compensation Direct Written Premium Growth, by State*</a:t>
            </a:r>
          </a:p>
        </p:txBody>
      </p:sp>
      <p:sp>
        <p:nvSpPr>
          <p:cNvPr id="20" name="Rectangle 6"/>
          <p:cNvSpPr>
            <a:spLocks noChangeArrowheads="1"/>
          </p:cNvSpPr>
          <p:nvPr/>
        </p:nvSpPr>
        <p:spPr bwMode="black">
          <a:xfrm>
            <a:off x="192462" y="1083048"/>
            <a:ext cx="8221662" cy="220663"/>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1600" b="1" dirty="0" smtClean="0">
                <a:solidFill>
                  <a:srgbClr val="225A7A"/>
                </a:solidFill>
              </a:rPr>
              <a:t>PRIVATE CARRIERS: Overall 2014 Growth = +4.6%</a:t>
            </a:r>
            <a:endParaRPr lang="en-US" sz="1600" b="1" dirty="0">
              <a:solidFill>
                <a:srgbClr val="225A7A"/>
              </a:solidFill>
            </a:endParaRPr>
          </a:p>
        </p:txBody>
      </p:sp>
      <p:sp>
        <p:nvSpPr>
          <p:cNvPr id="13" name="Rectangle 4"/>
          <p:cNvSpPr>
            <a:spLocks noChangeArrowheads="1"/>
          </p:cNvSpPr>
          <p:nvPr/>
        </p:nvSpPr>
        <p:spPr bwMode="auto">
          <a:xfrm>
            <a:off x="-188913" y="6230193"/>
            <a:ext cx="7569201"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*Excludes monopolistic fund states (in gray): OH, ND, WA and WY.</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NCCI.</a:t>
            </a:r>
            <a:endParaRPr lang="en-US" sz="1100" dirty="0"/>
          </a:p>
        </p:txBody>
      </p:sp>
      <p:pic>
        <p:nvPicPr>
          <p:cNvPr id="4" name="Picture 3"/>
          <p:cNvPicPr>
            <a:picLocks noChangeAspect="1"/>
          </p:cNvPicPr>
          <p:nvPr/>
        </p:nvPicPr>
        <p:blipFill>
          <a:blip r:embed="rId3"/>
          <a:stretch>
            <a:fillRect/>
          </a:stretch>
        </p:blipFill>
        <p:spPr>
          <a:xfrm>
            <a:off x="69131" y="1728788"/>
            <a:ext cx="8199657" cy="4662595"/>
          </a:xfrm>
          <a:prstGeom prst="rect">
            <a:avLst/>
          </a:prstGeom>
        </p:spPr>
      </p:pic>
      <p:sp>
        <p:nvSpPr>
          <p:cNvPr id="12" name="Text Box 17"/>
          <p:cNvSpPr txBox="1">
            <a:spLocks noChangeArrowheads="1"/>
          </p:cNvSpPr>
          <p:nvPr/>
        </p:nvSpPr>
        <p:spPr bwMode="auto">
          <a:xfrm>
            <a:off x="6915150" y="4255987"/>
            <a:ext cx="2133600" cy="1323439"/>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1600" b="1" dirty="0" smtClean="0">
                <a:solidFill>
                  <a:schemeClr val="bg1"/>
                </a:solidFill>
                <a:latin typeface="Arial" pitchFamily="34" charset="0"/>
                <a:cs typeface="Arial" pitchFamily="34" charset="0"/>
              </a:rPr>
              <a:t>While growth rates varied widely, most states experienced positive growth in 2014</a:t>
            </a:r>
            <a:endParaRPr lang="en-US" sz="16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566992392"/>
      </p:ext>
    </p:extLst>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82</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sz="2800" dirty="0" smtClean="0"/>
              <a:t>2013 Workers Compensation Direct Written Premium Growth, by State*</a:t>
            </a:r>
          </a:p>
        </p:txBody>
      </p:sp>
      <p:sp>
        <p:nvSpPr>
          <p:cNvPr id="20" name="Rectangle 6"/>
          <p:cNvSpPr>
            <a:spLocks noChangeArrowheads="1"/>
          </p:cNvSpPr>
          <p:nvPr/>
        </p:nvSpPr>
        <p:spPr bwMode="black">
          <a:xfrm>
            <a:off x="192462" y="1083048"/>
            <a:ext cx="8221662" cy="220663"/>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1600" b="1" dirty="0" smtClean="0">
                <a:solidFill>
                  <a:srgbClr val="225A7A"/>
                </a:solidFill>
              </a:rPr>
              <a:t>PRIVATE CARRIERS: Overall 2013 Growth = +5.4%</a:t>
            </a:r>
            <a:endParaRPr lang="en-US" sz="1600" b="1" dirty="0">
              <a:solidFill>
                <a:srgbClr val="225A7A"/>
              </a:solidFill>
            </a:endParaRPr>
          </a:p>
        </p:txBody>
      </p:sp>
      <p:sp>
        <p:nvSpPr>
          <p:cNvPr id="13" name="Rectangle 4"/>
          <p:cNvSpPr>
            <a:spLocks noChangeArrowheads="1"/>
          </p:cNvSpPr>
          <p:nvPr/>
        </p:nvSpPr>
        <p:spPr bwMode="auto">
          <a:xfrm>
            <a:off x="-188913" y="6230193"/>
            <a:ext cx="7569201"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*Excludes monopolistic fund states (in white): OH, ND, WA and WY.</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NCCI.</a:t>
            </a:r>
            <a:endParaRPr lang="en-US" sz="1100" dirty="0"/>
          </a:p>
        </p:txBody>
      </p:sp>
      <p:pic>
        <p:nvPicPr>
          <p:cNvPr id="2" name="Picture 1"/>
          <p:cNvPicPr>
            <a:picLocks noChangeAspect="1"/>
          </p:cNvPicPr>
          <p:nvPr/>
        </p:nvPicPr>
        <p:blipFill>
          <a:blip r:embed="rId3"/>
          <a:stretch>
            <a:fillRect/>
          </a:stretch>
        </p:blipFill>
        <p:spPr>
          <a:xfrm>
            <a:off x="219600" y="1971681"/>
            <a:ext cx="8072492" cy="4226550"/>
          </a:xfrm>
          <a:prstGeom prst="rect">
            <a:avLst/>
          </a:prstGeom>
        </p:spPr>
      </p:pic>
      <p:sp>
        <p:nvSpPr>
          <p:cNvPr id="10" name="Text Box 17"/>
          <p:cNvSpPr txBox="1">
            <a:spLocks noChangeArrowheads="1"/>
          </p:cNvSpPr>
          <p:nvPr/>
        </p:nvSpPr>
        <p:spPr bwMode="auto">
          <a:xfrm>
            <a:off x="3131565" y="1376285"/>
            <a:ext cx="5510986" cy="646331"/>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smtClean="0">
                <a:solidFill>
                  <a:schemeClr val="bg1"/>
                </a:solidFill>
                <a:latin typeface="Arial" pitchFamily="34" charset="0"/>
                <a:cs typeface="Arial" pitchFamily="34" charset="0"/>
              </a:rPr>
              <a:t>While growth rates varied widely, all states experienced positive growth in 2013</a:t>
            </a:r>
            <a:endParaRPr lang="en-US"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4041192552"/>
      </p:ext>
    </p:extLst>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83</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dirty="0" smtClean="0"/>
              <a:t>Workers Compensation Components of Written Premium Change, 2013 to 2014</a:t>
            </a:r>
          </a:p>
        </p:txBody>
      </p:sp>
      <p:graphicFrame>
        <p:nvGraphicFramePr>
          <p:cNvPr id="2" name="Table 1"/>
          <p:cNvGraphicFramePr>
            <a:graphicFrameLocks noGrp="1"/>
          </p:cNvGraphicFramePr>
          <p:nvPr>
            <p:extLst/>
          </p:nvPr>
        </p:nvGraphicFramePr>
        <p:xfrm>
          <a:off x="157163" y="1325562"/>
          <a:ext cx="7634287" cy="4267200"/>
        </p:xfrm>
        <a:graphic>
          <a:graphicData uri="http://schemas.openxmlformats.org/drawingml/2006/table">
            <a:tbl>
              <a:tblPr firstRow="1" bandRow="1">
                <a:tableStyleId>{5C22544A-7EE6-4342-B048-85BDC9FD1C3A}</a:tableStyleId>
              </a:tblPr>
              <a:tblGrid>
                <a:gridCol w="5946393"/>
                <a:gridCol w="1687894"/>
              </a:tblGrid>
              <a:tr h="370840">
                <a:tc gridSpan="2">
                  <a:txBody>
                    <a:bodyPr/>
                    <a:lstStyle/>
                    <a:p>
                      <a:pPr algn="ctr"/>
                      <a:r>
                        <a:rPr lang="en-US" sz="2000" b="1" dirty="0" smtClean="0">
                          <a:latin typeface="Arial" panose="020B0604020202020204" pitchFamily="34" charset="0"/>
                          <a:cs typeface="Arial" panose="020B0604020202020204" pitchFamily="34" charset="0"/>
                        </a:rPr>
                        <a:t>Written</a:t>
                      </a:r>
                      <a:r>
                        <a:rPr lang="en-US" sz="2000" b="1" baseline="0" dirty="0" smtClean="0">
                          <a:latin typeface="Arial" panose="020B0604020202020204" pitchFamily="34" charset="0"/>
                          <a:cs typeface="Arial" panose="020B0604020202020204" pitchFamily="34" charset="0"/>
                        </a:rPr>
                        <a:t> Premium Change from 2013 to 2014</a:t>
                      </a:r>
                      <a:endParaRPr lang="en-US" sz="2000" b="1" dirty="0">
                        <a:latin typeface="Arial" panose="020B0604020202020204" pitchFamily="34" charset="0"/>
                        <a:cs typeface="Arial" panose="020B0604020202020204" pitchFamily="34" charset="0"/>
                      </a:endParaRPr>
                    </a:p>
                  </a:txBody>
                  <a:tcPr/>
                </a:tc>
                <a:tc hMerge="1">
                  <a:txBody>
                    <a:bodyPr/>
                    <a:lstStyle/>
                    <a:p>
                      <a:endParaRPr lang="en-US" dirty="0"/>
                    </a:p>
                  </a:txBody>
                  <a:tcPr/>
                </a:tc>
              </a:tr>
              <a:tr h="370840">
                <a:tc>
                  <a:txBody>
                    <a:bodyPr/>
                    <a:lstStyle/>
                    <a:p>
                      <a:r>
                        <a:rPr lang="en-US" sz="2000" b="1" dirty="0" smtClean="0">
                          <a:latin typeface="Arial" panose="020B0604020202020204" pitchFamily="34" charset="0"/>
                          <a:cs typeface="Arial" panose="020B0604020202020204" pitchFamily="34" charset="0"/>
                        </a:rPr>
                        <a:t>Net</a:t>
                      </a:r>
                      <a:r>
                        <a:rPr lang="en-US" sz="2000" b="1" baseline="0" dirty="0" smtClean="0">
                          <a:latin typeface="Arial" panose="020B0604020202020204" pitchFamily="34" charset="0"/>
                          <a:cs typeface="Arial" panose="020B0604020202020204" pitchFamily="34" charset="0"/>
                        </a:rPr>
                        <a:t> Written Premium—Countrywide</a:t>
                      </a:r>
                      <a:endParaRPr lang="en-US" sz="2000" b="1" dirty="0">
                        <a:latin typeface="Arial" panose="020B0604020202020204" pitchFamily="34" charset="0"/>
                        <a:cs typeface="Arial" panose="020B0604020202020204" pitchFamily="34" charset="0"/>
                      </a:endParaRPr>
                    </a:p>
                  </a:txBody>
                  <a:tcPr/>
                </a:tc>
                <a:tc>
                  <a:txBody>
                    <a:bodyPr/>
                    <a:lstStyle/>
                    <a:p>
                      <a:pPr algn="r"/>
                      <a:r>
                        <a:rPr lang="en-US" sz="2000" b="1" dirty="0" smtClean="0">
                          <a:latin typeface="Arial" panose="020B0604020202020204" pitchFamily="34" charset="0"/>
                          <a:cs typeface="Arial" panose="020B0604020202020204" pitchFamily="34" charset="0"/>
                        </a:rPr>
                        <a:t>+4.6%</a:t>
                      </a:r>
                      <a:endParaRPr lang="en-US" sz="2000" b="1" dirty="0">
                        <a:latin typeface="Arial" panose="020B0604020202020204" pitchFamily="34" charset="0"/>
                        <a:cs typeface="Arial" panose="020B0604020202020204" pitchFamily="34" charset="0"/>
                      </a:endParaRPr>
                    </a:p>
                  </a:txBody>
                  <a:tcPr/>
                </a:tc>
              </a:tr>
              <a:tr h="370840">
                <a:tc>
                  <a:txBody>
                    <a:bodyPr/>
                    <a:lstStyle/>
                    <a:p>
                      <a:r>
                        <a:rPr lang="en-US" sz="2000" b="1" dirty="0" smtClean="0">
                          <a:latin typeface="Arial" panose="020B0604020202020204" pitchFamily="34" charset="0"/>
                          <a:cs typeface="Arial" panose="020B0604020202020204" pitchFamily="34" charset="0"/>
                        </a:rPr>
                        <a:t>Direct Written Premium—Countrywide</a:t>
                      </a:r>
                      <a:endParaRPr lang="en-US" sz="2000" b="1" dirty="0">
                        <a:latin typeface="Arial" panose="020B0604020202020204" pitchFamily="34" charset="0"/>
                        <a:cs typeface="Arial" panose="020B0604020202020204" pitchFamily="34" charset="0"/>
                      </a:endParaRPr>
                    </a:p>
                  </a:txBody>
                  <a:tcPr/>
                </a:tc>
                <a:tc>
                  <a:txBody>
                    <a:bodyPr/>
                    <a:lstStyle/>
                    <a:p>
                      <a:pPr algn="r"/>
                      <a:r>
                        <a:rPr lang="en-US" sz="2000" b="1" dirty="0" smtClean="0">
                          <a:latin typeface="Arial" panose="020B0604020202020204" pitchFamily="34" charset="0"/>
                          <a:cs typeface="Arial" panose="020B0604020202020204" pitchFamily="34" charset="0"/>
                        </a:rPr>
                        <a:t>+4.6%</a:t>
                      </a:r>
                      <a:endParaRPr lang="en-US" sz="2000" b="1" dirty="0">
                        <a:latin typeface="Arial" panose="020B0604020202020204" pitchFamily="34" charset="0"/>
                        <a:cs typeface="Arial" panose="020B0604020202020204" pitchFamily="34" charset="0"/>
                      </a:endParaRPr>
                    </a:p>
                  </a:txBody>
                  <a:tcPr/>
                </a:tc>
              </a:tr>
              <a:tr h="0">
                <a:tc>
                  <a:txBody>
                    <a:bodyPr/>
                    <a:lstStyle/>
                    <a:p>
                      <a:r>
                        <a:rPr lang="en-US" sz="2000" b="1" dirty="0" smtClean="0">
                          <a:latin typeface="Arial" panose="020B0604020202020204" pitchFamily="34" charset="0"/>
                          <a:cs typeface="Arial" panose="020B0604020202020204" pitchFamily="34" charset="0"/>
                        </a:rPr>
                        <a:t>Direct Written Premium—NCCI States</a:t>
                      </a:r>
                      <a:endParaRPr lang="en-US" sz="2000" b="1" dirty="0">
                        <a:latin typeface="Arial" panose="020B0604020202020204" pitchFamily="34" charset="0"/>
                        <a:cs typeface="Arial" panose="020B0604020202020204" pitchFamily="34" charset="0"/>
                      </a:endParaRPr>
                    </a:p>
                  </a:txBody>
                  <a:tcPr/>
                </a:tc>
                <a:tc>
                  <a:txBody>
                    <a:bodyPr/>
                    <a:lstStyle/>
                    <a:p>
                      <a:pPr algn="r"/>
                      <a:r>
                        <a:rPr lang="en-US" sz="2000" b="1" dirty="0" smtClean="0">
                          <a:latin typeface="Arial" panose="020B0604020202020204" pitchFamily="34" charset="0"/>
                          <a:cs typeface="Arial" panose="020B0604020202020204" pitchFamily="34" charset="0"/>
                        </a:rPr>
                        <a:t>+4.5%</a:t>
                      </a:r>
                      <a:endParaRPr lang="en-US" sz="2000" b="1" dirty="0">
                        <a:latin typeface="Arial" panose="020B0604020202020204" pitchFamily="34" charset="0"/>
                        <a:cs typeface="Arial" panose="020B0604020202020204" pitchFamily="34" charset="0"/>
                      </a:endParaRPr>
                    </a:p>
                  </a:txBody>
                  <a:tcPr/>
                </a:tc>
              </a:tr>
              <a:tr h="370840">
                <a:tc>
                  <a:txBody>
                    <a:bodyPr/>
                    <a:lstStyle/>
                    <a:p>
                      <a:endParaRPr lang="en-US" sz="2000" b="1" dirty="0" smtClean="0">
                        <a:latin typeface="Arial" panose="020B0604020202020204" pitchFamily="34" charset="0"/>
                        <a:cs typeface="Arial" panose="020B0604020202020204" pitchFamily="34" charset="0"/>
                      </a:endParaRPr>
                    </a:p>
                    <a:p>
                      <a:r>
                        <a:rPr lang="en-US" sz="2000" b="1" dirty="0" smtClean="0">
                          <a:latin typeface="Arial" panose="020B0604020202020204" pitchFamily="34" charset="0"/>
                          <a:cs typeface="Arial" panose="020B0604020202020204" pitchFamily="34" charset="0"/>
                        </a:rPr>
                        <a:t>Components of DWP Change for NCCI</a:t>
                      </a:r>
                      <a:r>
                        <a:rPr lang="en-US" sz="2000" b="1" baseline="0" dirty="0" smtClean="0">
                          <a:latin typeface="Arial" panose="020B0604020202020204" pitchFamily="34" charset="0"/>
                          <a:cs typeface="Arial" panose="020B0604020202020204" pitchFamily="34" charset="0"/>
                        </a:rPr>
                        <a:t> States</a:t>
                      </a:r>
                      <a:endParaRPr lang="en-US" sz="2000" b="1" dirty="0">
                        <a:latin typeface="Arial" panose="020B0604020202020204" pitchFamily="34" charset="0"/>
                        <a:cs typeface="Arial" panose="020B0604020202020204" pitchFamily="34" charset="0"/>
                      </a:endParaRPr>
                    </a:p>
                  </a:txBody>
                  <a:tcPr/>
                </a:tc>
                <a:tc>
                  <a:txBody>
                    <a:bodyPr/>
                    <a:lstStyle/>
                    <a:p>
                      <a:pPr algn="r"/>
                      <a:endParaRPr lang="en-US" sz="2000" b="1" dirty="0">
                        <a:latin typeface="Arial" panose="020B0604020202020204" pitchFamily="34" charset="0"/>
                        <a:cs typeface="Arial" panose="020B0604020202020204" pitchFamily="34" charset="0"/>
                      </a:endParaRPr>
                    </a:p>
                  </a:txBody>
                  <a:tcPr/>
                </a:tc>
              </a:tr>
              <a:tr h="370840">
                <a:tc>
                  <a:txBody>
                    <a:bodyPr/>
                    <a:lstStyle/>
                    <a:p>
                      <a:r>
                        <a:rPr lang="en-US" sz="2000" baseline="0" dirty="0" smtClean="0">
                          <a:latin typeface="Arial" panose="020B0604020202020204" pitchFamily="34" charset="0"/>
                          <a:cs typeface="Arial" panose="020B0604020202020204" pitchFamily="34" charset="0"/>
                        </a:rPr>
                        <a:t>          Change in Carrier Estimated Payroll</a:t>
                      </a:r>
                      <a:endParaRPr lang="en-US" sz="2000" dirty="0">
                        <a:latin typeface="Arial" panose="020B0604020202020204" pitchFamily="34" charset="0"/>
                        <a:cs typeface="Arial" panose="020B0604020202020204" pitchFamily="34" charset="0"/>
                      </a:endParaRPr>
                    </a:p>
                  </a:txBody>
                  <a:tcPr/>
                </a:tc>
                <a:tc>
                  <a:txBody>
                    <a:bodyPr/>
                    <a:lstStyle/>
                    <a:p>
                      <a:pPr algn="r"/>
                      <a:r>
                        <a:rPr lang="en-US" sz="2000" dirty="0" smtClean="0">
                          <a:latin typeface="Arial" panose="020B0604020202020204" pitchFamily="34" charset="0"/>
                          <a:cs typeface="Arial" panose="020B0604020202020204" pitchFamily="34" charset="0"/>
                        </a:rPr>
                        <a:t>+4.7%</a:t>
                      </a:r>
                      <a:endParaRPr lang="en-US" sz="2000" dirty="0">
                        <a:latin typeface="Arial" panose="020B0604020202020204" pitchFamily="34" charset="0"/>
                        <a:cs typeface="Arial" panose="020B0604020202020204" pitchFamily="34" charset="0"/>
                      </a:endParaRPr>
                    </a:p>
                  </a:txBody>
                  <a:tcPr/>
                </a:tc>
              </a:tr>
              <a:tr h="370840">
                <a:tc>
                  <a:txBody>
                    <a:bodyPr/>
                    <a:lstStyle/>
                    <a:p>
                      <a:r>
                        <a:rPr lang="en-US" sz="2000" baseline="0" dirty="0" smtClean="0">
                          <a:latin typeface="Arial" panose="020B0604020202020204" pitchFamily="34" charset="0"/>
                          <a:cs typeface="Arial" panose="020B0604020202020204" pitchFamily="34" charset="0"/>
                        </a:rPr>
                        <a:t>          Change in Bureau Loss Costs and Mix</a:t>
                      </a:r>
                      <a:endParaRPr lang="en-US" sz="2000" dirty="0">
                        <a:latin typeface="Arial" panose="020B0604020202020204" pitchFamily="34" charset="0"/>
                        <a:cs typeface="Arial" panose="020B0604020202020204" pitchFamily="34" charset="0"/>
                      </a:endParaRPr>
                    </a:p>
                  </a:txBody>
                  <a:tcPr/>
                </a:tc>
                <a:tc>
                  <a:txBody>
                    <a:bodyPr/>
                    <a:lstStyle/>
                    <a:p>
                      <a:pPr algn="r"/>
                      <a:r>
                        <a:rPr lang="en-US" sz="2000" dirty="0" smtClean="0">
                          <a:latin typeface="Arial" panose="020B0604020202020204" pitchFamily="34" charset="0"/>
                          <a:cs typeface="Arial" panose="020B0604020202020204" pitchFamily="34" charset="0"/>
                        </a:rPr>
                        <a:t>-1.4%</a:t>
                      </a:r>
                      <a:endParaRPr lang="en-US" sz="2000" dirty="0">
                        <a:latin typeface="Arial" panose="020B0604020202020204" pitchFamily="34" charset="0"/>
                        <a:cs typeface="Arial" panose="020B0604020202020204" pitchFamily="34" charset="0"/>
                      </a:endParaRPr>
                    </a:p>
                  </a:txBody>
                  <a:tcPr/>
                </a:tc>
              </a:tr>
              <a:tr h="370840">
                <a:tc>
                  <a:txBody>
                    <a:bodyPr/>
                    <a:lstStyle/>
                    <a:p>
                      <a:r>
                        <a:rPr lang="en-US" sz="2000" baseline="0" dirty="0" smtClean="0">
                          <a:latin typeface="Arial" panose="020B0604020202020204" pitchFamily="34" charset="0"/>
                          <a:cs typeface="Arial" panose="020B0604020202020204" pitchFamily="34" charset="0"/>
                        </a:rPr>
                        <a:t>          Change in Carrier Discounting</a:t>
                      </a:r>
                      <a:endParaRPr lang="en-US" sz="2000" dirty="0">
                        <a:latin typeface="Arial" panose="020B0604020202020204" pitchFamily="34" charset="0"/>
                        <a:cs typeface="Arial" panose="020B0604020202020204" pitchFamily="34" charset="0"/>
                      </a:endParaRPr>
                    </a:p>
                  </a:txBody>
                  <a:tcPr/>
                </a:tc>
                <a:tc>
                  <a:txBody>
                    <a:bodyPr/>
                    <a:lstStyle/>
                    <a:p>
                      <a:pPr algn="r"/>
                      <a:r>
                        <a:rPr lang="en-US" sz="2000" dirty="0" smtClean="0">
                          <a:latin typeface="Arial" panose="020B0604020202020204" pitchFamily="34" charset="0"/>
                          <a:cs typeface="Arial" panose="020B0604020202020204" pitchFamily="34" charset="0"/>
                        </a:rPr>
                        <a:t>+0.4%</a:t>
                      </a:r>
                      <a:endParaRPr lang="en-US" sz="2000" dirty="0">
                        <a:latin typeface="Arial" panose="020B0604020202020204" pitchFamily="34" charset="0"/>
                        <a:cs typeface="Arial" panose="020B0604020202020204" pitchFamily="34" charset="0"/>
                      </a:endParaRPr>
                    </a:p>
                  </a:txBody>
                  <a:tcPr/>
                </a:tc>
              </a:tr>
              <a:tr h="370840">
                <a:tc>
                  <a:txBody>
                    <a:bodyPr/>
                    <a:lstStyle/>
                    <a:p>
                      <a:r>
                        <a:rPr lang="en-US" sz="2000" baseline="0" dirty="0" smtClean="0">
                          <a:latin typeface="Arial" panose="020B0604020202020204" pitchFamily="34" charset="0"/>
                          <a:cs typeface="Arial" panose="020B0604020202020204" pitchFamily="34" charset="0"/>
                        </a:rPr>
                        <a:t>          Change in Other Factors</a:t>
                      </a:r>
                      <a:endParaRPr lang="en-US" sz="2000" dirty="0">
                        <a:latin typeface="Arial" panose="020B0604020202020204" pitchFamily="34" charset="0"/>
                        <a:cs typeface="Arial" panose="020B0604020202020204" pitchFamily="34" charset="0"/>
                      </a:endParaRPr>
                    </a:p>
                  </a:txBody>
                  <a:tcPr/>
                </a:tc>
                <a:tc>
                  <a:txBody>
                    <a:bodyPr/>
                    <a:lstStyle/>
                    <a:p>
                      <a:pPr algn="r"/>
                      <a:r>
                        <a:rPr lang="en-US" sz="2000" dirty="0" smtClean="0">
                          <a:latin typeface="Arial" panose="020B0604020202020204" pitchFamily="34" charset="0"/>
                          <a:cs typeface="Arial" panose="020B0604020202020204" pitchFamily="34" charset="0"/>
                        </a:rPr>
                        <a:t>+0.8%</a:t>
                      </a:r>
                      <a:endParaRPr lang="en-US" sz="2000" dirty="0">
                        <a:latin typeface="Arial" panose="020B0604020202020204" pitchFamily="34" charset="0"/>
                        <a:cs typeface="Arial" panose="020B0604020202020204" pitchFamily="34" charset="0"/>
                      </a:endParaRPr>
                    </a:p>
                  </a:txBody>
                  <a:tcPr/>
                </a:tc>
              </a:tr>
              <a:tr h="370840">
                <a:tc>
                  <a:txBody>
                    <a:bodyPr/>
                    <a:lstStyle/>
                    <a:p>
                      <a:r>
                        <a:rPr lang="en-US" sz="2000" b="1" dirty="0" smtClean="0">
                          <a:latin typeface="Arial" panose="020B0604020202020204" pitchFamily="34" charset="0"/>
                          <a:cs typeface="Arial" panose="020B0604020202020204" pitchFamily="34" charset="0"/>
                        </a:rPr>
                        <a:t>Combined Effect</a:t>
                      </a:r>
                      <a:endParaRPr lang="en-US" sz="2000" b="1" dirty="0">
                        <a:latin typeface="Arial" panose="020B0604020202020204" pitchFamily="34" charset="0"/>
                        <a:cs typeface="Arial" panose="020B0604020202020204" pitchFamily="34" charset="0"/>
                      </a:endParaRPr>
                    </a:p>
                  </a:txBody>
                  <a:tcPr/>
                </a:tc>
                <a:tc>
                  <a:txBody>
                    <a:bodyPr/>
                    <a:lstStyle/>
                    <a:p>
                      <a:pPr algn="r"/>
                      <a:r>
                        <a:rPr lang="en-US" sz="2000" b="1" dirty="0" smtClean="0">
                          <a:latin typeface="Arial" panose="020B0604020202020204" pitchFamily="34" charset="0"/>
                          <a:cs typeface="Arial" panose="020B0604020202020204" pitchFamily="34" charset="0"/>
                        </a:rPr>
                        <a:t>+4.5%</a:t>
                      </a:r>
                      <a:endParaRPr lang="en-US" sz="2000" b="1" dirty="0">
                        <a:latin typeface="Arial" panose="020B0604020202020204" pitchFamily="34" charset="0"/>
                        <a:cs typeface="Arial" panose="020B0604020202020204" pitchFamily="34" charset="0"/>
                      </a:endParaRPr>
                    </a:p>
                  </a:txBody>
                  <a:tcPr/>
                </a:tc>
              </a:tr>
            </a:tbl>
          </a:graphicData>
        </a:graphic>
      </p:graphicFrame>
      <p:sp>
        <p:nvSpPr>
          <p:cNvPr id="10" name="Text Box 6"/>
          <p:cNvSpPr txBox="1">
            <a:spLocks noChangeArrowheads="1"/>
          </p:cNvSpPr>
          <p:nvPr/>
        </p:nvSpPr>
        <p:spPr bwMode="auto">
          <a:xfrm>
            <a:off x="67099" y="6169987"/>
            <a:ext cx="8384919" cy="553998"/>
          </a:xfrm>
          <a:prstGeom prst="rect">
            <a:avLst/>
          </a:prstGeom>
          <a:noFill/>
          <a:ln w="0">
            <a:noFill/>
            <a:miter lim="800000"/>
            <a:headEnd/>
            <a:tailEnd/>
          </a:ln>
        </p:spPr>
        <p:txBody>
          <a:bodyPr wrap="square">
            <a:spAutoFit/>
          </a:bodyPr>
          <a:lstStyle/>
          <a:p>
            <a:r>
              <a:rPr lang="en-US" sz="1000" dirty="0" smtClean="0"/>
              <a:t>Sources: Countrywide: Annual Statement data.</a:t>
            </a:r>
          </a:p>
          <a:p>
            <a:r>
              <a:rPr lang="en-US" sz="1000" dirty="0" smtClean="0"/>
              <a:t>NCCI States: Annual Statement Statutory Page 14 for all states where NCCI provides ratemaking services.</a:t>
            </a:r>
          </a:p>
          <a:p>
            <a:r>
              <a:rPr lang="en-US" sz="1000" dirty="0" smtClean="0"/>
              <a:t>Components: NCCI Policy data.</a:t>
            </a:r>
            <a:endParaRPr lang="en-US" sz="1000" dirty="0"/>
          </a:p>
        </p:txBody>
      </p:sp>
      <p:sp>
        <p:nvSpPr>
          <p:cNvPr id="11" name="AutoShape 8"/>
          <p:cNvSpPr>
            <a:spLocks noChangeArrowheads="1"/>
          </p:cNvSpPr>
          <p:nvPr/>
        </p:nvSpPr>
        <p:spPr bwMode="blackWhite">
          <a:xfrm>
            <a:off x="8084777" y="3500439"/>
            <a:ext cx="963973" cy="1533296"/>
          </a:xfrm>
          <a:prstGeom prst="wedgeRectCallout">
            <a:avLst>
              <a:gd name="adj1" fmla="val -83599"/>
              <a:gd name="adj2" fmla="val -3099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Growth is now almost entirely payroll driven</a:t>
            </a:r>
            <a:endParaRPr lang="en-US" sz="1600" b="1" dirty="0">
              <a:solidFill>
                <a:schemeClr val="bg1"/>
              </a:solidFill>
            </a:endParaRPr>
          </a:p>
        </p:txBody>
      </p:sp>
    </p:spTree>
    <p:extLst>
      <p:ext uri="{BB962C8B-B14F-4D97-AF65-F5344CB8AC3E}">
        <p14:creationId xmlns:p14="http://schemas.microsoft.com/office/powerpoint/2010/main" val="17627460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63" name="Title 1"/>
          <p:cNvSpPr>
            <a:spLocks noGrp="1"/>
          </p:cNvSpPr>
          <p:nvPr>
            <p:ph type="title"/>
          </p:nvPr>
        </p:nvSpPr>
        <p:spPr>
          <a:xfrm>
            <a:off x="171445" y="161925"/>
            <a:ext cx="8229600" cy="687388"/>
          </a:xfrm>
        </p:spPr>
        <p:txBody>
          <a:bodyPr/>
          <a:lstStyle/>
          <a:p>
            <a:r>
              <a:rPr lang="en-US" dirty="0" smtClean="0">
                <a:cs typeface="Arial" charset="0"/>
              </a:rPr>
              <a:t>WC Approved Changes in Bureau     Premium Level (Rates/Loss Costs)</a:t>
            </a:r>
            <a:endParaRPr lang="en-US" sz="1600" dirty="0" smtClean="0">
              <a:solidFill>
                <a:schemeClr val="tx1"/>
              </a:solidFill>
              <a:cs typeface="Arial" charset="0"/>
            </a:endParaRPr>
          </a:p>
        </p:txBody>
      </p:sp>
      <p:graphicFrame>
        <p:nvGraphicFramePr>
          <p:cNvPr id="40962" name="Content Placeholder 4"/>
          <p:cNvGraphicFramePr>
            <a:graphicFrameLocks noGrp="1"/>
          </p:cNvGraphicFramePr>
          <p:nvPr>
            <p:ph idx="1"/>
            <p:extLst/>
          </p:nvPr>
        </p:nvGraphicFramePr>
        <p:xfrm>
          <a:off x="46038" y="1624013"/>
          <a:ext cx="8807450" cy="4614862"/>
        </p:xfrm>
        <a:graphic>
          <a:graphicData uri="http://schemas.openxmlformats.org/presentationml/2006/ole">
            <mc:AlternateContent xmlns:mc="http://schemas.openxmlformats.org/markup-compatibility/2006">
              <mc:Choice xmlns:v="urn:schemas-microsoft-com:vml" Requires="v">
                <p:oleObj spid="_x0000_s28295389" name="Worksheet" r:id="rId4" imgW="8762844" imgH="4590842" progId="Excel.Sheet.8">
                  <p:embed/>
                </p:oleObj>
              </mc:Choice>
              <mc:Fallback>
                <p:oleObj name="Worksheet" r:id="rId4" imgW="8762844" imgH="4590842" progId="Excel.Sheet.8">
                  <p:embed/>
                  <p:pic>
                    <p:nvPicPr>
                      <p:cNvPr id="0" name=""/>
                      <p:cNvPicPr>
                        <a:picLocks noGrp="1" noChangeArrowheads="1"/>
                      </p:cNvPicPr>
                      <p:nvPr/>
                    </p:nvPicPr>
                    <p:blipFill>
                      <a:blip r:embed="rId5"/>
                      <a:srcRect/>
                      <a:stretch>
                        <a:fillRect/>
                      </a:stretch>
                    </p:blipFill>
                    <p:spPr bwMode="auto">
                      <a:xfrm>
                        <a:off x="46038" y="1624013"/>
                        <a:ext cx="8807450" cy="4614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964" name="Slide Number Placeholder 3"/>
          <p:cNvSpPr>
            <a:spLocks noGrp="1"/>
          </p:cNvSpPr>
          <p:nvPr>
            <p:ph type="sldNum" sz="quarter" idx="12"/>
          </p:nvPr>
        </p:nvSpPr>
        <p:spPr>
          <a:xfrm>
            <a:off x="85725" y="6961188"/>
            <a:ext cx="1352550" cy="117475"/>
          </a:xfrm>
          <a:noFill/>
        </p:spPr>
        <p:txBody>
          <a:bodyPr/>
          <a:lstStyle/>
          <a:p>
            <a:pPr algn="l" defTabSz="912813">
              <a:spcBef>
                <a:spcPct val="0"/>
              </a:spcBef>
            </a:pPr>
            <a:fld id="{4C828E3B-5979-48FB-80D5-3012EEFB3162}" type="slidenum">
              <a:rPr lang="en-US" smtClean="0">
                <a:solidFill>
                  <a:schemeClr val="bg1"/>
                </a:solidFill>
                <a:cs typeface="Arial" charset="0"/>
              </a:rPr>
              <a:pPr algn="l" defTabSz="912813">
                <a:spcBef>
                  <a:spcPct val="0"/>
                </a:spcBef>
              </a:pPr>
              <a:t>84</a:t>
            </a:fld>
            <a:endParaRPr lang="en-US" smtClean="0">
              <a:solidFill>
                <a:schemeClr val="bg1"/>
              </a:solidFill>
              <a:cs typeface="Arial" charset="0"/>
            </a:endParaRPr>
          </a:p>
        </p:txBody>
      </p:sp>
      <p:sp>
        <p:nvSpPr>
          <p:cNvPr id="40965" name="Text Box 8"/>
          <p:cNvSpPr txBox="1">
            <a:spLocks noChangeArrowheads="1"/>
          </p:cNvSpPr>
          <p:nvPr/>
        </p:nvSpPr>
        <p:spPr bwMode="auto">
          <a:xfrm>
            <a:off x="0" y="1327150"/>
            <a:ext cx="1485900" cy="307975"/>
          </a:xfrm>
          <a:prstGeom prst="rect">
            <a:avLst/>
          </a:prstGeom>
          <a:noFill/>
          <a:ln w="9525">
            <a:noFill/>
            <a:miter lim="800000"/>
            <a:headEnd/>
            <a:tailEnd/>
          </a:ln>
        </p:spPr>
        <p:txBody>
          <a:bodyPr lIns="91397" tIns="45698" rIns="91397" bIns="45698">
            <a:spAutoFit/>
          </a:bodyPr>
          <a:lstStyle/>
          <a:p>
            <a:pPr eaLnBrk="0" hangingPunct="0">
              <a:spcBef>
                <a:spcPct val="50000"/>
              </a:spcBef>
            </a:pPr>
            <a:r>
              <a:rPr lang="en-US" sz="1400" b="1"/>
              <a:t>Percent</a:t>
            </a:r>
          </a:p>
        </p:txBody>
      </p:sp>
      <p:sp>
        <p:nvSpPr>
          <p:cNvPr id="40966" name="Text Box 4"/>
          <p:cNvSpPr txBox="1">
            <a:spLocks noChangeArrowheads="1"/>
          </p:cNvSpPr>
          <p:nvPr/>
        </p:nvSpPr>
        <p:spPr bwMode="auto">
          <a:xfrm>
            <a:off x="3686175" y="5530989"/>
            <a:ext cx="1547812" cy="277813"/>
          </a:xfrm>
          <a:prstGeom prst="rect">
            <a:avLst/>
          </a:prstGeom>
          <a:noFill/>
          <a:ln w="9525">
            <a:noFill/>
            <a:miter lim="800000"/>
            <a:headEnd/>
            <a:tailEnd/>
          </a:ln>
        </p:spPr>
        <p:txBody>
          <a:bodyPr wrap="none" lIns="91397" tIns="45698" rIns="91397" bIns="45698">
            <a:spAutoFit/>
          </a:bodyPr>
          <a:lstStyle/>
          <a:p>
            <a:pPr eaLnBrk="0" hangingPunct="0">
              <a:lnSpc>
                <a:spcPct val="75000"/>
              </a:lnSpc>
              <a:spcBef>
                <a:spcPct val="25000"/>
              </a:spcBef>
            </a:pPr>
            <a:r>
              <a:rPr lang="en-US" sz="1600" b="1" dirty="0"/>
              <a:t>Calendar Year</a:t>
            </a:r>
          </a:p>
        </p:txBody>
      </p:sp>
      <p:sp>
        <p:nvSpPr>
          <p:cNvPr id="40968" name="Text Box 17"/>
          <p:cNvSpPr txBox="1">
            <a:spLocks noChangeArrowheads="1"/>
          </p:cNvSpPr>
          <p:nvPr/>
        </p:nvSpPr>
        <p:spPr bwMode="auto">
          <a:xfrm>
            <a:off x="134935" y="4595813"/>
            <a:ext cx="2192338" cy="760412"/>
          </a:xfrm>
          <a:prstGeom prst="rect">
            <a:avLst/>
          </a:prstGeom>
          <a:noFill/>
          <a:ln w="9525">
            <a:noFill/>
            <a:miter lim="800000"/>
            <a:headEnd/>
            <a:tailEnd/>
          </a:ln>
        </p:spPr>
        <p:txBody>
          <a:bodyPr lIns="91397" tIns="45698" rIns="91397" bIns="45698">
            <a:spAutoFit/>
          </a:bodyPr>
          <a:lstStyle/>
          <a:p>
            <a:pPr algn="ctr" eaLnBrk="0" hangingPunct="0">
              <a:lnSpc>
                <a:spcPct val="80000"/>
              </a:lnSpc>
              <a:spcBef>
                <a:spcPct val="20000"/>
              </a:spcBef>
            </a:pPr>
            <a:r>
              <a:rPr lang="en-US" sz="1400" b="1" dirty="0"/>
              <a:t>Cumulative</a:t>
            </a:r>
          </a:p>
          <a:p>
            <a:pPr algn="ctr" eaLnBrk="0" hangingPunct="0">
              <a:lnSpc>
                <a:spcPct val="80000"/>
              </a:lnSpc>
              <a:spcBef>
                <a:spcPct val="20000"/>
              </a:spcBef>
            </a:pPr>
            <a:r>
              <a:rPr lang="en-US" sz="1400" b="1" dirty="0"/>
              <a:t>1990–1993</a:t>
            </a:r>
          </a:p>
          <a:p>
            <a:pPr algn="ctr" eaLnBrk="0" hangingPunct="0">
              <a:lnSpc>
                <a:spcPct val="80000"/>
              </a:lnSpc>
              <a:spcBef>
                <a:spcPct val="50000"/>
              </a:spcBef>
            </a:pPr>
            <a:r>
              <a:rPr lang="en-US" sz="1400" b="1" dirty="0"/>
              <a:t>+36.3%</a:t>
            </a:r>
          </a:p>
        </p:txBody>
      </p:sp>
      <p:sp>
        <p:nvSpPr>
          <p:cNvPr id="40969" name="AutoShape 20"/>
          <p:cNvSpPr>
            <a:spLocks/>
          </p:cNvSpPr>
          <p:nvPr/>
        </p:nvSpPr>
        <p:spPr bwMode="auto">
          <a:xfrm rot="16200000" flipV="1">
            <a:off x="1104823" y="3844847"/>
            <a:ext cx="247138" cy="1143666"/>
          </a:xfrm>
          <a:prstGeom prst="leftBrace">
            <a:avLst>
              <a:gd name="adj1" fmla="val 39992"/>
              <a:gd name="adj2" fmla="val 50000"/>
            </a:avLst>
          </a:prstGeom>
          <a:noFill/>
          <a:ln w="38100">
            <a:solidFill>
              <a:schemeClr val="tx1"/>
            </a:solidFill>
            <a:round/>
            <a:headEnd/>
            <a:tailEnd/>
          </a:ln>
        </p:spPr>
        <p:txBody>
          <a:bodyPr wrap="none" lIns="91397" tIns="45698" rIns="91397" bIns="45698" anchor="ctr"/>
          <a:lstStyle/>
          <a:p>
            <a:endParaRPr lang="en-US">
              <a:latin typeface="Calibri" pitchFamily="34" charset="0"/>
            </a:endParaRPr>
          </a:p>
        </p:txBody>
      </p:sp>
      <p:sp>
        <p:nvSpPr>
          <p:cNvPr id="40970" name="Text Box 22"/>
          <p:cNvSpPr txBox="1">
            <a:spLocks noChangeArrowheads="1"/>
          </p:cNvSpPr>
          <p:nvPr/>
        </p:nvSpPr>
        <p:spPr bwMode="auto">
          <a:xfrm>
            <a:off x="2901810" y="1801813"/>
            <a:ext cx="2868612" cy="544512"/>
          </a:xfrm>
          <a:prstGeom prst="rect">
            <a:avLst/>
          </a:prstGeom>
          <a:noFill/>
          <a:ln w="9525">
            <a:noFill/>
            <a:miter lim="800000"/>
            <a:headEnd/>
            <a:tailEnd/>
          </a:ln>
        </p:spPr>
        <p:txBody>
          <a:bodyPr lIns="91397" tIns="45698" rIns="91397" bIns="45698">
            <a:spAutoFit/>
          </a:bodyPr>
          <a:lstStyle/>
          <a:p>
            <a:pPr algn="ctr" eaLnBrk="0" hangingPunct="0">
              <a:lnSpc>
                <a:spcPct val="80000"/>
              </a:lnSpc>
              <a:spcBef>
                <a:spcPct val="50000"/>
              </a:spcBef>
            </a:pPr>
            <a:r>
              <a:rPr lang="en-US" sz="1400" b="1" dirty="0"/>
              <a:t>Cumulative 2000–2003</a:t>
            </a:r>
          </a:p>
          <a:p>
            <a:pPr algn="ctr" eaLnBrk="0" hangingPunct="0">
              <a:lnSpc>
                <a:spcPct val="80000"/>
              </a:lnSpc>
              <a:spcBef>
                <a:spcPct val="50000"/>
              </a:spcBef>
            </a:pPr>
            <a:r>
              <a:rPr lang="en-US" sz="1400" b="1" dirty="0"/>
              <a:t>+17.1%</a:t>
            </a:r>
          </a:p>
        </p:txBody>
      </p:sp>
      <p:sp>
        <p:nvSpPr>
          <p:cNvPr id="40971" name="AutoShape 23"/>
          <p:cNvSpPr>
            <a:spLocks/>
          </p:cNvSpPr>
          <p:nvPr/>
        </p:nvSpPr>
        <p:spPr bwMode="auto">
          <a:xfrm rot="5400000">
            <a:off x="4154347" y="2053696"/>
            <a:ext cx="363538" cy="1100418"/>
          </a:xfrm>
          <a:prstGeom prst="leftBrace">
            <a:avLst>
              <a:gd name="adj1" fmla="val 40364"/>
              <a:gd name="adj2" fmla="val 50000"/>
            </a:avLst>
          </a:prstGeom>
          <a:noFill/>
          <a:ln w="38100">
            <a:solidFill>
              <a:schemeClr val="tx1"/>
            </a:solidFill>
            <a:round/>
            <a:headEnd/>
            <a:tailEnd/>
          </a:ln>
        </p:spPr>
        <p:txBody>
          <a:bodyPr wrap="none" lIns="91397" tIns="45698" rIns="91397" bIns="45698" anchor="ctr"/>
          <a:lstStyle/>
          <a:p>
            <a:endParaRPr lang="en-US">
              <a:latin typeface="Calibri" pitchFamily="34" charset="0"/>
            </a:endParaRPr>
          </a:p>
        </p:txBody>
      </p:sp>
      <p:sp>
        <p:nvSpPr>
          <p:cNvPr id="40972" name="AutoShape 24"/>
          <p:cNvSpPr>
            <a:spLocks/>
          </p:cNvSpPr>
          <p:nvPr/>
        </p:nvSpPr>
        <p:spPr bwMode="auto">
          <a:xfrm rot="5400000">
            <a:off x="5933069" y="2703300"/>
            <a:ext cx="192881" cy="2057031"/>
          </a:xfrm>
          <a:prstGeom prst="leftBrace">
            <a:avLst>
              <a:gd name="adj1" fmla="val 52568"/>
              <a:gd name="adj2" fmla="val 50000"/>
            </a:avLst>
          </a:prstGeom>
          <a:noFill/>
          <a:ln w="38100">
            <a:solidFill>
              <a:schemeClr val="tx1"/>
            </a:solidFill>
            <a:round/>
            <a:headEnd/>
            <a:tailEnd/>
          </a:ln>
        </p:spPr>
        <p:txBody>
          <a:bodyPr wrap="none" lIns="91397" tIns="45698" rIns="91397" bIns="45698" anchor="ctr"/>
          <a:lstStyle/>
          <a:p>
            <a:endParaRPr lang="en-US">
              <a:latin typeface="Calibri" pitchFamily="34" charset="0"/>
            </a:endParaRPr>
          </a:p>
        </p:txBody>
      </p:sp>
      <p:sp>
        <p:nvSpPr>
          <p:cNvPr id="40973" name="Text Box 25"/>
          <p:cNvSpPr txBox="1">
            <a:spLocks noChangeArrowheads="1"/>
          </p:cNvSpPr>
          <p:nvPr/>
        </p:nvSpPr>
        <p:spPr bwMode="auto">
          <a:xfrm>
            <a:off x="4950008" y="2913062"/>
            <a:ext cx="2187575" cy="546100"/>
          </a:xfrm>
          <a:prstGeom prst="rect">
            <a:avLst/>
          </a:prstGeom>
          <a:noFill/>
          <a:ln w="9525">
            <a:noFill/>
            <a:miter lim="800000"/>
            <a:headEnd/>
            <a:tailEnd/>
          </a:ln>
        </p:spPr>
        <p:txBody>
          <a:bodyPr lIns="91397" tIns="45698" rIns="91397" bIns="45698">
            <a:spAutoFit/>
          </a:bodyPr>
          <a:lstStyle/>
          <a:p>
            <a:pPr algn="ctr" eaLnBrk="0" hangingPunct="0">
              <a:lnSpc>
                <a:spcPct val="80000"/>
              </a:lnSpc>
              <a:spcBef>
                <a:spcPct val="50000"/>
              </a:spcBef>
            </a:pPr>
            <a:r>
              <a:rPr lang="en-US" sz="1400" b="1" dirty="0"/>
              <a:t>Cumulative 2004–2011</a:t>
            </a:r>
          </a:p>
          <a:p>
            <a:pPr algn="ctr" eaLnBrk="0" hangingPunct="0">
              <a:lnSpc>
                <a:spcPct val="80000"/>
              </a:lnSpc>
              <a:spcBef>
                <a:spcPct val="50000"/>
              </a:spcBef>
            </a:pPr>
            <a:r>
              <a:rPr lang="en-US" sz="1400" b="1" dirty="0" smtClean="0"/>
              <a:t>-30.8%</a:t>
            </a:r>
            <a:endParaRPr lang="en-US" sz="1400" b="1" dirty="0"/>
          </a:p>
        </p:txBody>
      </p:sp>
      <p:sp>
        <p:nvSpPr>
          <p:cNvPr id="40974" name="AutoShape 24"/>
          <p:cNvSpPr>
            <a:spLocks/>
          </p:cNvSpPr>
          <p:nvPr/>
        </p:nvSpPr>
        <p:spPr bwMode="auto">
          <a:xfrm rot="5400000">
            <a:off x="2711527" y="2835352"/>
            <a:ext cx="236537" cy="1712758"/>
          </a:xfrm>
          <a:prstGeom prst="leftBrace">
            <a:avLst>
              <a:gd name="adj1" fmla="val 52718"/>
              <a:gd name="adj2" fmla="val 50000"/>
            </a:avLst>
          </a:prstGeom>
          <a:noFill/>
          <a:ln w="38100">
            <a:solidFill>
              <a:schemeClr val="tx1"/>
            </a:solidFill>
            <a:round/>
            <a:headEnd/>
            <a:tailEnd/>
          </a:ln>
        </p:spPr>
        <p:txBody>
          <a:bodyPr wrap="none" lIns="91397" tIns="45698" rIns="91397" bIns="45698" anchor="ctr"/>
          <a:lstStyle/>
          <a:p>
            <a:endParaRPr lang="en-US">
              <a:latin typeface="Calibri" pitchFamily="34" charset="0"/>
            </a:endParaRPr>
          </a:p>
        </p:txBody>
      </p:sp>
      <p:sp>
        <p:nvSpPr>
          <p:cNvPr id="40975" name="Text Box 25"/>
          <p:cNvSpPr txBox="1">
            <a:spLocks noChangeArrowheads="1"/>
          </p:cNvSpPr>
          <p:nvPr/>
        </p:nvSpPr>
        <p:spPr bwMode="auto">
          <a:xfrm>
            <a:off x="1701085" y="2895853"/>
            <a:ext cx="2157412" cy="546100"/>
          </a:xfrm>
          <a:prstGeom prst="rect">
            <a:avLst/>
          </a:prstGeom>
          <a:noFill/>
          <a:ln w="9525">
            <a:noFill/>
            <a:miter lim="800000"/>
            <a:headEnd/>
            <a:tailEnd/>
          </a:ln>
        </p:spPr>
        <p:txBody>
          <a:bodyPr lIns="91397" tIns="45698" rIns="91397" bIns="45698">
            <a:spAutoFit/>
          </a:bodyPr>
          <a:lstStyle/>
          <a:p>
            <a:pPr algn="ctr" eaLnBrk="0" hangingPunct="0">
              <a:lnSpc>
                <a:spcPct val="80000"/>
              </a:lnSpc>
              <a:spcBef>
                <a:spcPct val="50000"/>
              </a:spcBef>
            </a:pPr>
            <a:r>
              <a:rPr lang="en-US" sz="1400" b="1" dirty="0"/>
              <a:t>Cumulative 1994–1999</a:t>
            </a:r>
          </a:p>
          <a:p>
            <a:pPr algn="ctr" eaLnBrk="0" hangingPunct="0">
              <a:lnSpc>
                <a:spcPct val="80000"/>
              </a:lnSpc>
              <a:spcBef>
                <a:spcPct val="50000"/>
              </a:spcBef>
            </a:pPr>
            <a:r>
              <a:rPr lang="en-US" sz="1400" b="1" dirty="0"/>
              <a:t>-27.8%</a:t>
            </a:r>
          </a:p>
        </p:txBody>
      </p:sp>
      <p:sp>
        <p:nvSpPr>
          <p:cNvPr id="40976" name="Text Box 10"/>
          <p:cNvSpPr txBox="1">
            <a:spLocks noChangeArrowheads="1"/>
          </p:cNvSpPr>
          <p:nvPr/>
        </p:nvSpPr>
        <p:spPr bwMode="auto">
          <a:xfrm>
            <a:off x="84138" y="6113972"/>
            <a:ext cx="8678862" cy="707886"/>
          </a:xfrm>
          <a:prstGeom prst="rect">
            <a:avLst/>
          </a:prstGeom>
          <a:noFill/>
          <a:ln w="0">
            <a:noFill/>
            <a:miter lim="800000"/>
            <a:headEnd/>
            <a:tailEnd/>
          </a:ln>
        </p:spPr>
        <p:txBody>
          <a:bodyPr wrap="square">
            <a:spAutoFit/>
          </a:bodyPr>
          <a:lstStyle/>
          <a:p>
            <a:r>
              <a:rPr lang="en-US" sz="1000" dirty="0"/>
              <a:t>*States approved through </a:t>
            </a:r>
            <a:r>
              <a:rPr lang="en-US" sz="1000" dirty="0" smtClean="0"/>
              <a:t>4/24/15.</a:t>
            </a:r>
            <a:endParaRPr lang="en-US" sz="1000" dirty="0"/>
          </a:p>
          <a:p>
            <a:r>
              <a:rPr lang="en-US" sz="1000" dirty="0"/>
              <a:t>Note: </a:t>
            </a:r>
            <a:r>
              <a:rPr lang="en-US" sz="1000" dirty="0" smtClean="0"/>
              <a:t>Bureau premium level changes are countrywide </a:t>
            </a:r>
            <a:r>
              <a:rPr lang="en-US" sz="1000" dirty="0"/>
              <a:t>approved changes in advisory rates, loss costs and assigned risk rates as filed by applicable rating </a:t>
            </a:r>
            <a:r>
              <a:rPr lang="en-US" sz="1000" dirty="0" smtClean="0"/>
              <a:t>organization, relative to those previously approved.</a:t>
            </a:r>
            <a:endParaRPr lang="en-US" sz="1000" dirty="0"/>
          </a:p>
          <a:p>
            <a:r>
              <a:rPr lang="en-US" sz="1000" dirty="0"/>
              <a:t>Source: NCCI.</a:t>
            </a:r>
          </a:p>
        </p:txBody>
      </p:sp>
      <p:sp>
        <p:nvSpPr>
          <p:cNvPr id="40977" name="Text Box 8"/>
          <p:cNvSpPr txBox="1">
            <a:spLocks noChangeArrowheads="1"/>
          </p:cNvSpPr>
          <p:nvPr/>
        </p:nvSpPr>
        <p:spPr bwMode="auto">
          <a:xfrm>
            <a:off x="1654175" y="1196975"/>
            <a:ext cx="6226175" cy="338510"/>
          </a:xfrm>
          <a:prstGeom prst="rect">
            <a:avLst/>
          </a:prstGeom>
          <a:noFill/>
          <a:ln w="9525">
            <a:noFill/>
            <a:miter lim="800000"/>
            <a:headEnd/>
            <a:tailEnd/>
          </a:ln>
        </p:spPr>
        <p:txBody>
          <a:bodyPr lIns="91397" tIns="45698" rIns="91397" bIns="45698">
            <a:spAutoFit/>
          </a:bodyPr>
          <a:lstStyle/>
          <a:p>
            <a:pPr algn="ctr" eaLnBrk="0" hangingPunct="0">
              <a:spcBef>
                <a:spcPct val="50000"/>
              </a:spcBef>
            </a:pPr>
            <a:r>
              <a:rPr lang="en-US" sz="1600" b="1" dirty="0" smtClean="0"/>
              <a:t>By Effective Date for Total Market</a:t>
            </a:r>
            <a:endParaRPr lang="en-US" sz="1600" b="1" dirty="0"/>
          </a:p>
        </p:txBody>
      </p:sp>
      <p:sp>
        <p:nvSpPr>
          <p:cNvPr id="18" name="Date Placeholder 17"/>
          <p:cNvSpPr>
            <a:spLocks noGrp="1"/>
          </p:cNvSpPr>
          <p:nvPr>
            <p:ph type="dt" sz="half" idx="10"/>
          </p:nvPr>
        </p:nvSpPr>
        <p:spPr/>
        <p:txBody>
          <a:bodyPr/>
          <a:lstStyle/>
          <a:p>
            <a:pPr>
              <a:defRPr/>
            </a:pPr>
            <a:r>
              <a:rPr lang="en-US" smtClean="0"/>
              <a:t>12/01/09 - 9pm</a:t>
            </a:r>
            <a:endParaRPr lang="en-US"/>
          </a:p>
        </p:txBody>
      </p:sp>
      <p:sp>
        <p:nvSpPr>
          <p:cNvPr id="19" name="AutoShape 8"/>
          <p:cNvSpPr>
            <a:spLocks noChangeArrowheads="1"/>
          </p:cNvSpPr>
          <p:nvPr/>
        </p:nvSpPr>
        <p:spPr bwMode="blackWhite">
          <a:xfrm>
            <a:off x="6332540" y="4998189"/>
            <a:ext cx="2408595" cy="792783"/>
          </a:xfrm>
          <a:prstGeom prst="wedgeRectCallout">
            <a:avLst>
              <a:gd name="adj1" fmla="val 39419"/>
              <a:gd name="adj2" fmla="val -7945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Approved rates/loss costs are down for the first time since 2010</a:t>
            </a:r>
            <a:endParaRPr lang="en-US" sz="1600" b="1" dirty="0">
              <a:solidFill>
                <a:schemeClr val="bg1"/>
              </a:solidFill>
            </a:endParaRPr>
          </a:p>
        </p:txBody>
      </p:sp>
      <p:sp>
        <p:nvSpPr>
          <p:cNvPr id="20" name="AutoShape 23"/>
          <p:cNvSpPr>
            <a:spLocks/>
          </p:cNvSpPr>
          <p:nvPr/>
        </p:nvSpPr>
        <p:spPr bwMode="auto">
          <a:xfrm rot="5400000">
            <a:off x="7537852" y="1919290"/>
            <a:ext cx="363538" cy="1100418"/>
          </a:xfrm>
          <a:prstGeom prst="leftBrace">
            <a:avLst>
              <a:gd name="adj1" fmla="val 40364"/>
              <a:gd name="adj2" fmla="val 50000"/>
            </a:avLst>
          </a:prstGeom>
          <a:noFill/>
          <a:ln w="38100">
            <a:solidFill>
              <a:schemeClr val="tx1"/>
            </a:solidFill>
            <a:round/>
            <a:headEnd/>
            <a:tailEnd/>
          </a:ln>
        </p:spPr>
        <p:txBody>
          <a:bodyPr wrap="none" lIns="91397" tIns="45698" rIns="91397" bIns="45698" anchor="ctr"/>
          <a:lstStyle/>
          <a:p>
            <a:endParaRPr lang="en-US">
              <a:latin typeface="Calibri" pitchFamily="34" charset="0"/>
            </a:endParaRPr>
          </a:p>
        </p:txBody>
      </p:sp>
      <p:sp>
        <p:nvSpPr>
          <p:cNvPr id="21" name="Text Box 22"/>
          <p:cNvSpPr txBox="1">
            <a:spLocks noChangeArrowheads="1"/>
          </p:cNvSpPr>
          <p:nvPr/>
        </p:nvSpPr>
        <p:spPr bwMode="auto">
          <a:xfrm>
            <a:off x="6275388" y="1750359"/>
            <a:ext cx="2868612" cy="544512"/>
          </a:xfrm>
          <a:prstGeom prst="rect">
            <a:avLst/>
          </a:prstGeom>
          <a:noFill/>
          <a:ln w="9525">
            <a:noFill/>
            <a:miter lim="800000"/>
            <a:headEnd/>
            <a:tailEnd/>
          </a:ln>
        </p:spPr>
        <p:txBody>
          <a:bodyPr lIns="91397" tIns="45698" rIns="91397" bIns="45698">
            <a:spAutoFit/>
          </a:bodyPr>
          <a:lstStyle/>
          <a:p>
            <a:pPr algn="ctr" eaLnBrk="0" hangingPunct="0">
              <a:lnSpc>
                <a:spcPct val="80000"/>
              </a:lnSpc>
              <a:spcBef>
                <a:spcPct val="50000"/>
              </a:spcBef>
            </a:pPr>
            <a:r>
              <a:rPr lang="en-US" sz="1400" b="1" dirty="0"/>
              <a:t>Cumulative </a:t>
            </a:r>
            <a:r>
              <a:rPr lang="en-US" sz="1400" b="1" dirty="0" smtClean="0"/>
              <a:t>2011–2014</a:t>
            </a:r>
            <a:endParaRPr lang="en-US" sz="1400" b="1" dirty="0"/>
          </a:p>
          <a:p>
            <a:pPr algn="ctr" eaLnBrk="0" hangingPunct="0">
              <a:lnSpc>
                <a:spcPct val="80000"/>
              </a:lnSpc>
              <a:spcBef>
                <a:spcPct val="50000"/>
              </a:spcBef>
            </a:pPr>
            <a:r>
              <a:rPr lang="en-US" sz="1400" b="1" dirty="0"/>
              <a:t>+</a:t>
            </a:r>
            <a:r>
              <a:rPr lang="en-US" sz="1400" b="1" dirty="0" smtClean="0"/>
              <a:t>11.8%</a:t>
            </a:r>
            <a:endParaRPr lang="en-US" sz="1400" b="1" dirty="0"/>
          </a:p>
        </p:txBody>
      </p:sp>
    </p:spTree>
    <p:extLst>
      <p:ext uri="{BB962C8B-B14F-4D97-AF65-F5344CB8AC3E}">
        <p14:creationId xmlns:p14="http://schemas.microsoft.com/office/powerpoint/2010/main" val="10967227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85</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dirty="0" smtClean="0"/>
              <a:t>WC Approved or Filed and Pending Change in NCCI Premium Level by State</a:t>
            </a:r>
          </a:p>
        </p:txBody>
      </p:sp>
      <p:sp>
        <p:nvSpPr>
          <p:cNvPr id="20" name="Rectangle 6"/>
          <p:cNvSpPr>
            <a:spLocks noChangeArrowheads="1"/>
          </p:cNvSpPr>
          <p:nvPr/>
        </p:nvSpPr>
        <p:spPr bwMode="black">
          <a:xfrm>
            <a:off x="192462" y="1140200"/>
            <a:ext cx="8221662" cy="276999"/>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000" b="1" dirty="0" smtClean="0">
                <a:solidFill>
                  <a:srgbClr val="225A7A"/>
                </a:solidFill>
              </a:rPr>
              <a:t>Latest Change for Voluntary Market</a:t>
            </a:r>
            <a:endParaRPr lang="en-US" sz="2000" b="1" dirty="0">
              <a:solidFill>
                <a:srgbClr val="225A7A"/>
              </a:solidFill>
            </a:endParaRPr>
          </a:p>
        </p:txBody>
      </p:sp>
      <p:sp>
        <p:nvSpPr>
          <p:cNvPr id="13" name="Rectangle 4"/>
          <p:cNvSpPr>
            <a:spLocks noChangeArrowheads="1"/>
          </p:cNvSpPr>
          <p:nvPr/>
        </p:nvSpPr>
        <p:spPr bwMode="auto">
          <a:xfrm>
            <a:off x="-188913" y="6230193"/>
            <a:ext cx="7569201"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*Excludes monopolistic fund states (in gray): OH, ND, WA and WY.</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NCCI.</a:t>
            </a:r>
            <a:endParaRPr lang="en-US" sz="1100" dirty="0"/>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09561" y="1601680"/>
            <a:ext cx="7672389" cy="4486275"/>
          </a:xfrm>
          <a:prstGeom prst="rect">
            <a:avLst/>
          </a:prstGeom>
        </p:spPr>
      </p:pic>
      <p:sp>
        <p:nvSpPr>
          <p:cNvPr id="14" name="Text Box 17"/>
          <p:cNvSpPr txBox="1">
            <a:spLocks noChangeArrowheads="1"/>
          </p:cNvSpPr>
          <p:nvPr/>
        </p:nvSpPr>
        <p:spPr bwMode="auto">
          <a:xfrm>
            <a:off x="6915150" y="4255987"/>
            <a:ext cx="2133600" cy="1323439"/>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1600" b="1" dirty="0" smtClean="0">
                <a:solidFill>
                  <a:schemeClr val="bg1"/>
                </a:solidFill>
                <a:latin typeface="Arial" pitchFamily="34" charset="0"/>
                <a:cs typeface="Arial" pitchFamily="34" charset="0"/>
              </a:rPr>
              <a:t>While growth rates varied widely, most states experienced positive growth in 2014</a:t>
            </a:r>
            <a:endParaRPr lang="en-US" sz="16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031994510"/>
      </p:ext>
    </p:extLst>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86</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dirty="0" smtClean="0"/>
              <a:t>WC Approved or Filed and Pending Change in NCCI Premium Level by State</a:t>
            </a:r>
          </a:p>
        </p:txBody>
      </p:sp>
      <p:pic>
        <p:nvPicPr>
          <p:cNvPr id="3" name="Picture 2"/>
          <p:cNvPicPr>
            <a:picLocks noChangeAspect="1"/>
          </p:cNvPicPr>
          <p:nvPr/>
        </p:nvPicPr>
        <p:blipFill>
          <a:blip r:embed="rId3"/>
          <a:stretch>
            <a:fillRect/>
          </a:stretch>
        </p:blipFill>
        <p:spPr>
          <a:xfrm>
            <a:off x="38503" y="1601680"/>
            <a:ext cx="9034057" cy="4303130"/>
          </a:xfrm>
          <a:prstGeom prst="rect">
            <a:avLst/>
          </a:prstGeom>
        </p:spPr>
      </p:pic>
      <p:sp>
        <p:nvSpPr>
          <p:cNvPr id="12" name="Text Box 10"/>
          <p:cNvSpPr txBox="1">
            <a:spLocks noChangeArrowheads="1"/>
          </p:cNvSpPr>
          <p:nvPr/>
        </p:nvSpPr>
        <p:spPr bwMode="auto">
          <a:xfrm>
            <a:off x="141290" y="6056820"/>
            <a:ext cx="8678862" cy="707886"/>
          </a:xfrm>
          <a:prstGeom prst="rect">
            <a:avLst/>
          </a:prstGeom>
          <a:noFill/>
          <a:ln w="0">
            <a:noFill/>
            <a:miter lim="800000"/>
            <a:headEnd/>
            <a:tailEnd/>
          </a:ln>
        </p:spPr>
        <p:txBody>
          <a:bodyPr wrap="square">
            <a:spAutoFit/>
          </a:bodyPr>
          <a:lstStyle/>
          <a:p>
            <a:r>
              <a:rPr lang="en-US" sz="1000" dirty="0" smtClean="0"/>
              <a:t>Note</a:t>
            </a:r>
            <a:r>
              <a:rPr lang="en-US" sz="1000" dirty="0"/>
              <a:t>: P</a:t>
            </a:r>
            <a:r>
              <a:rPr lang="en-US" sz="1000" dirty="0" smtClean="0"/>
              <a:t>remium level changes are approved </a:t>
            </a:r>
            <a:r>
              <a:rPr lang="en-US" sz="1000" dirty="0"/>
              <a:t>changes </a:t>
            </a:r>
            <a:r>
              <a:rPr lang="en-US" sz="1000" dirty="0" smtClean="0"/>
              <a:t>are approved or filed and pending changes in </a:t>
            </a:r>
            <a:r>
              <a:rPr lang="en-US" sz="1000" dirty="0"/>
              <a:t>advisory rates, loss costs and </a:t>
            </a:r>
            <a:r>
              <a:rPr lang="en-US" sz="1000" dirty="0" smtClean="0"/>
              <a:t>rating values as of 4/24/15 as filed </a:t>
            </a:r>
            <a:r>
              <a:rPr lang="en-US" sz="1000" dirty="0"/>
              <a:t>by applicable rating </a:t>
            </a:r>
            <a:r>
              <a:rPr lang="en-US" sz="1000" dirty="0" smtClean="0"/>
              <a:t>organization, relative to those previously approved.  SC is filed and pending. IN and NC are in cooperation with state rating bureaus.</a:t>
            </a:r>
            <a:endParaRPr lang="en-US" sz="1000" dirty="0"/>
          </a:p>
          <a:p>
            <a:r>
              <a:rPr lang="en-US" sz="1000" dirty="0"/>
              <a:t>Source: NCCI.</a:t>
            </a:r>
          </a:p>
        </p:txBody>
      </p:sp>
      <p:sp>
        <p:nvSpPr>
          <p:cNvPr id="15" name="Rectangle 6"/>
          <p:cNvSpPr>
            <a:spLocks noChangeArrowheads="1"/>
          </p:cNvSpPr>
          <p:nvPr/>
        </p:nvSpPr>
        <p:spPr bwMode="black">
          <a:xfrm>
            <a:off x="192462" y="1140200"/>
            <a:ext cx="8221662" cy="615553"/>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000" b="1" dirty="0" smtClean="0">
                <a:solidFill>
                  <a:srgbClr val="225A7A"/>
                </a:solidFill>
              </a:rPr>
              <a:t>Latest Change for Voluntary Market</a:t>
            </a:r>
          </a:p>
          <a:p>
            <a:pPr algn="ctr" defTabSz="114300" eaLnBrk="0" hangingPunct="0">
              <a:lnSpc>
                <a:spcPct val="90000"/>
              </a:lnSpc>
              <a:spcBef>
                <a:spcPct val="20000"/>
              </a:spcBef>
            </a:pPr>
            <a:r>
              <a:rPr lang="en-US" sz="2000" b="1" dirty="0" smtClean="0">
                <a:solidFill>
                  <a:srgbClr val="225A7A"/>
                </a:solidFill>
              </a:rPr>
              <a:t>Excludes Law-Only Filings</a:t>
            </a:r>
            <a:endParaRPr lang="en-US" sz="2000" b="1" dirty="0">
              <a:solidFill>
                <a:srgbClr val="225A7A"/>
              </a:solidFill>
            </a:endParaRPr>
          </a:p>
        </p:txBody>
      </p:sp>
      <p:sp>
        <p:nvSpPr>
          <p:cNvPr id="16" name="AutoShape 8"/>
          <p:cNvSpPr>
            <a:spLocks noChangeArrowheads="1"/>
          </p:cNvSpPr>
          <p:nvPr/>
        </p:nvSpPr>
        <p:spPr bwMode="blackWhite">
          <a:xfrm>
            <a:off x="5217751" y="1845926"/>
            <a:ext cx="2573699" cy="1121187"/>
          </a:xfrm>
          <a:prstGeom prst="wedgeRectCallout">
            <a:avLst>
              <a:gd name="adj1" fmla="val -35746"/>
              <a:gd name="adj2" fmla="val 9442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The majority of states experienced decreases in rates/loss costs over </a:t>
            </a:r>
            <a:endParaRPr lang="en-US" b="1" dirty="0">
              <a:solidFill>
                <a:schemeClr val="bg1"/>
              </a:solidFill>
            </a:endParaRPr>
          </a:p>
        </p:txBody>
      </p:sp>
    </p:spTree>
    <p:extLst>
      <p:ext uri="{BB962C8B-B14F-4D97-AF65-F5344CB8AC3E}">
        <p14:creationId xmlns:p14="http://schemas.microsoft.com/office/powerpoint/2010/main" val="38693499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en-US" dirty="0" smtClean="0"/>
              <a:t>Workers Compensation Lost-Time </a:t>
            </a:r>
            <a:br>
              <a:rPr lang="en-US" dirty="0" smtClean="0"/>
            </a:br>
            <a:r>
              <a:rPr lang="en-US" dirty="0" smtClean="0"/>
              <a:t>Claim Frequency Declined in 2014</a:t>
            </a:r>
            <a:r>
              <a:rPr lang="en-US" sz="800" dirty="0"/>
              <a:t/>
            </a:r>
            <a:br>
              <a:rPr lang="en-US" sz="800" dirty="0"/>
            </a:br>
            <a:endParaRPr lang="en-US" sz="1600" dirty="0">
              <a:solidFill>
                <a:schemeClr val="tx1"/>
              </a:solidFill>
              <a:latin typeface="Arial" pitchFamily="34" charset="0"/>
            </a:endParaRPr>
          </a:p>
        </p:txBody>
      </p:sp>
      <p:sp>
        <p:nvSpPr>
          <p:cNvPr id="4" name="Slide Number Placeholder 3"/>
          <p:cNvSpPr>
            <a:spLocks noGrp="1"/>
          </p:cNvSpPr>
          <p:nvPr>
            <p:ph type="sldNum" sz="quarter" idx="4294967295"/>
          </p:nvPr>
        </p:nvSpPr>
        <p:spPr>
          <a:xfrm>
            <a:off x="8500523" y="6411240"/>
            <a:ext cx="457200" cy="274320"/>
          </a:xfrm>
          <a:prstGeom prst="rect">
            <a:avLst/>
          </a:prstGeom>
        </p:spPr>
        <p:txBody>
          <a:bodyPr/>
          <a:lstStyle/>
          <a:p>
            <a:fld id="{92DC2852-4524-4D94-B636-4315D37E8450}" type="slidenum">
              <a:rPr lang="en-US" smtClean="0"/>
              <a:pPr/>
              <a:t>87</a:t>
            </a:fld>
            <a:endParaRPr lang="en-US" dirty="0"/>
          </a:p>
        </p:txBody>
      </p:sp>
      <p:graphicFrame>
        <p:nvGraphicFramePr>
          <p:cNvPr id="5" name="Content Placeholder 4"/>
          <p:cNvGraphicFramePr>
            <a:graphicFrameLocks noGrp="1"/>
          </p:cNvGraphicFramePr>
          <p:nvPr>
            <p:ph idx="4294967295"/>
            <p:extLst/>
          </p:nvPr>
        </p:nvGraphicFramePr>
        <p:xfrm>
          <a:off x="-26158" y="1553941"/>
          <a:ext cx="8915977" cy="419240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Box 8"/>
          <p:cNvSpPr txBox="1">
            <a:spLocks noChangeArrowheads="1"/>
          </p:cNvSpPr>
          <p:nvPr/>
        </p:nvSpPr>
        <p:spPr bwMode="auto">
          <a:xfrm>
            <a:off x="-4549" y="1287808"/>
            <a:ext cx="1485900" cy="308028"/>
          </a:xfrm>
          <a:prstGeom prst="rect">
            <a:avLst/>
          </a:prstGeom>
          <a:noFill/>
          <a:ln w="9525">
            <a:noFill/>
            <a:miter lim="800000"/>
            <a:headEnd/>
            <a:tailEnd/>
          </a:ln>
          <a:effectLst/>
        </p:spPr>
        <p:txBody>
          <a:bodyPr lIns="91397" tIns="45698" rIns="91397" bIns="45698">
            <a:spAutoFit/>
          </a:bodyPr>
          <a:lstStyle/>
          <a:p>
            <a:pPr eaLnBrk="0" hangingPunct="0">
              <a:spcBef>
                <a:spcPct val="50000"/>
              </a:spcBef>
            </a:pPr>
            <a:r>
              <a:rPr lang="en-US" sz="1400" b="1" dirty="0">
                <a:latin typeface="Arial" charset="0"/>
              </a:rPr>
              <a:t>Percent</a:t>
            </a:r>
          </a:p>
        </p:txBody>
      </p:sp>
      <p:sp>
        <p:nvSpPr>
          <p:cNvPr id="8" name="Text Box 4"/>
          <p:cNvSpPr txBox="1">
            <a:spLocks noChangeArrowheads="1"/>
          </p:cNvSpPr>
          <p:nvPr/>
        </p:nvSpPr>
        <p:spPr bwMode="auto">
          <a:xfrm>
            <a:off x="3808416" y="5819776"/>
            <a:ext cx="1570578" cy="274616"/>
          </a:xfrm>
          <a:prstGeom prst="rect">
            <a:avLst/>
          </a:prstGeom>
          <a:noFill/>
          <a:ln w="9525">
            <a:noFill/>
            <a:miter lim="800000"/>
            <a:headEnd/>
            <a:tailEnd/>
          </a:ln>
          <a:effectLst/>
        </p:spPr>
        <p:txBody>
          <a:bodyPr wrap="none" lIns="91397" tIns="45698" rIns="91397" bIns="45698">
            <a:spAutoFit/>
          </a:bodyPr>
          <a:lstStyle/>
          <a:p>
            <a:pPr eaLnBrk="0" hangingPunct="0">
              <a:lnSpc>
                <a:spcPct val="75000"/>
              </a:lnSpc>
              <a:spcBef>
                <a:spcPct val="25000"/>
              </a:spcBef>
            </a:pPr>
            <a:r>
              <a:rPr lang="en-US" sz="1600" b="1" dirty="0">
                <a:latin typeface="Arial" charset="0"/>
              </a:rPr>
              <a:t>Accident Year</a:t>
            </a:r>
          </a:p>
        </p:txBody>
      </p:sp>
      <p:sp>
        <p:nvSpPr>
          <p:cNvPr id="9" name="Text Box 5"/>
          <p:cNvSpPr txBox="1">
            <a:spLocks noChangeArrowheads="1"/>
          </p:cNvSpPr>
          <p:nvPr/>
        </p:nvSpPr>
        <p:spPr bwMode="auto">
          <a:xfrm>
            <a:off x="78656" y="5711915"/>
            <a:ext cx="8213725" cy="1015618"/>
          </a:xfrm>
          <a:prstGeom prst="rect">
            <a:avLst/>
          </a:prstGeom>
          <a:noFill/>
          <a:ln w="0">
            <a:noFill/>
            <a:miter lim="800000"/>
            <a:headEnd/>
            <a:tailEnd/>
          </a:ln>
          <a:effectLst/>
        </p:spPr>
        <p:txBody>
          <a:bodyPr wrap="square" lIns="91397" tIns="45698" rIns="91397" bIns="45698">
            <a:spAutoFit/>
          </a:bodyPr>
          <a:lstStyle/>
          <a:p>
            <a:pPr>
              <a:tabLst>
                <a:tab pos="515695" algn="l"/>
              </a:tabLst>
            </a:pPr>
            <a:endParaRPr lang="en-US" sz="1000" dirty="0">
              <a:latin typeface="Arial" charset="0"/>
              <a:cs typeface="Arial" charset="0"/>
            </a:endParaRPr>
          </a:p>
          <a:p>
            <a:pPr>
              <a:tabLst>
                <a:tab pos="515695" algn="l"/>
              </a:tabLst>
            </a:pPr>
            <a:r>
              <a:rPr lang="en-US" sz="1000" dirty="0" smtClean="0">
                <a:latin typeface="Arial" charset="0"/>
                <a:cs typeface="Arial" charset="0"/>
              </a:rPr>
              <a:t>*Adjustments primarily due to significant audit activity.</a:t>
            </a:r>
          </a:p>
          <a:p>
            <a:pPr>
              <a:tabLst>
                <a:tab pos="515695" algn="l"/>
              </a:tabLst>
            </a:pPr>
            <a:r>
              <a:rPr lang="en-US" sz="1000" dirty="0" smtClean="0">
                <a:latin typeface="Arial" charset="0"/>
                <a:cs typeface="Arial" charset="0"/>
              </a:rPr>
              <a:t>2014p</a:t>
            </a:r>
            <a:r>
              <a:rPr lang="en-US" sz="1000" dirty="0">
                <a:latin typeface="Arial" charset="0"/>
                <a:cs typeface="Arial" charset="0"/>
              </a:rPr>
              <a:t>: Preliminary based on data valued as of </a:t>
            </a:r>
            <a:r>
              <a:rPr lang="en-US" sz="1000" dirty="0" smtClean="0">
                <a:latin typeface="Arial" charset="0"/>
                <a:cs typeface="Arial" charset="0"/>
              </a:rPr>
              <a:t>12/31/2014.</a:t>
            </a:r>
            <a:endParaRPr lang="en-US" sz="1000" dirty="0">
              <a:latin typeface="Arial" charset="0"/>
              <a:cs typeface="Arial" charset="0"/>
            </a:endParaRPr>
          </a:p>
          <a:p>
            <a:pPr>
              <a:tabLst>
                <a:tab pos="515695" algn="l"/>
              </a:tabLst>
            </a:pPr>
            <a:r>
              <a:rPr lang="en-US" sz="1000" dirty="0" smtClean="0">
                <a:latin typeface="Arial" charset="0"/>
                <a:cs typeface="Arial" charset="0"/>
              </a:rPr>
              <a:t>Source: NCCI Financial Call </a:t>
            </a:r>
            <a:r>
              <a:rPr lang="en-US" sz="1000" dirty="0" smtClean="0"/>
              <a:t>data, developed to ultimate and adjusted to current wage an voluntary loss cost level; E</a:t>
            </a:r>
            <a:r>
              <a:rPr lang="en-US" sz="1000" dirty="0" smtClean="0">
                <a:latin typeface="Arial" charset="0"/>
                <a:cs typeface="Arial" charset="0"/>
              </a:rPr>
              <a:t>xcludes </a:t>
            </a:r>
            <a:r>
              <a:rPr lang="en-US" sz="1000" dirty="0">
                <a:latin typeface="Arial" charset="0"/>
                <a:cs typeface="Arial" charset="0"/>
              </a:rPr>
              <a:t>high deductible </a:t>
            </a:r>
            <a:r>
              <a:rPr lang="en-US" sz="1000" dirty="0" smtClean="0">
                <a:latin typeface="Arial" charset="0"/>
                <a:cs typeface="Arial" charset="0"/>
              </a:rPr>
              <a:t>policies; 1994-2013: Based on data through 12/31/13.  Data for all states where NCCI provides ratemaking services, excluding WV.</a:t>
            </a:r>
            <a:endParaRPr lang="en-US" sz="1000" dirty="0">
              <a:latin typeface="Arial" charset="0"/>
              <a:cs typeface="Arial" charset="0"/>
            </a:endParaRPr>
          </a:p>
          <a:p>
            <a:pPr>
              <a:tabLst>
                <a:tab pos="515695" algn="l"/>
              </a:tabLst>
            </a:pPr>
            <a:r>
              <a:rPr lang="en-US" sz="1000" dirty="0">
                <a:latin typeface="Arial" charset="0"/>
                <a:cs typeface="Arial" charset="0"/>
              </a:rPr>
              <a:t>Frequency is the number of lost-time claims per $1M pure premium at current wage and voluntary loss cost </a:t>
            </a:r>
            <a:r>
              <a:rPr lang="en-US" sz="1000" dirty="0" smtClean="0">
                <a:latin typeface="Arial" charset="0"/>
                <a:cs typeface="Arial" charset="0"/>
              </a:rPr>
              <a:t>level</a:t>
            </a:r>
            <a:endParaRPr lang="en-US" sz="1000" dirty="0">
              <a:latin typeface="Arial" charset="0"/>
              <a:cs typeface="Arial" charset="0"/>
            </a:endParaRPr>
          </a:p>
        </p:txBody>
      </p:sp>
      <p:sp>
        <p:nvSpPr>
          <p:cNvPr id="10" name="Text Box 3"/>
          <p:cNvSpPr txBox="1">
            <a:spLocks noChangeArrowheads="1"/>
          </p:cNvSpPr>
          <p:nvPr/>
        </p:nvSpPr>
        <p:spPr bwMode="auto">
          <a:xfrm>
            <a:off x="3998912" y="1595836"/>
            <a:ext cx="3243262" cy="525250"/>
          </a:xfrm>
          <a:prstGeom prst="rect">
            <a:avLst/>
          </a:prstGeom>
          <a:noFill/>
          <a:ln w="0">
            <a:noFill/>
            <a:miter lim="800000"/>
            <a:headEnd/>
            <a:tailEnd/>
          </a:ln>
          <a:effectLst/>
        </p:spPr>
        <p:txBody>
          <a:bodyPr lIns="91397" tIns="45698" rIns="91397" bIns="45698">
            <a:spAutoFit/>
          </a:bodyPr>
          <a:lstStyle/>
          <a:p>
            <a:pPr algn="ctr" eaLnBrk="0" hangingPunct="0"/>
            <a:r>
              <a:rPr lang="en-US" sz="1400" b="1" dirty="0">
                <a:latin typeface="Arial" charset="0"/>
              </a:rPr>
              <a:t>Cumulative Change of –</a:t>
            </a:r>
            <a:r>
              <a:rPr lang="en-US" sz="1400" b="1" dirty="0" smtClean="0">
                <a:latin typeface="Arial" charset="0"/>
              </a:rPr>
              <a:t>51.1%</a:t>
            </a:r>
            <a:endParaRPr lang="en-US" sz="1400" b="1" dirty="0">
              <a:latin typeface="Arial" charset="0"/>
            </a:endParaRPr>
          </a:p>
          <a:p>
            <a:pPr algn="ctr" eaLnBrk="0" hangingPunct="0"/>
            <a:r>
              <a:rPr lang="en-US" sz="1400" b="1" dirty="0">
                <a:latin typeface="Arial" charset="0"/>
              </a:rPr>
              <a:t>(</a:t>
            </a:r>
            <a:r>
              <a:rPr lang="en-US" sz="1400" b="1" dirty="0" smtClean="0">
                <a:latin typeface="Arial" charset="0"/>
              </a:rPr>
              <a:t>1994–2013 </a:t>
            </a:r>
            <a:r>
              <a:rPr lang="en-US" sz="1400" b="1" dirty="0">
                <a:latin typeface="Arial" charset="0"/>
              </a:rPr>
              <a:t>adj.)</a:t>
            </a:r>
            <a:endParaRPr lang="en-US" sz="1400" b="1" dirty="0">
              <a:solidFill>
                <a:schemeClr val="bg2"/>
              </a:solidFill>
              <a:latin typeface="Arial" charset="0"/>
            </a:endParaRPr>
          </a:p>
        </p:txBody>
      </p:sp>
    </p:spTree>
    <p:extLst>
      <p:ext uri="{BB962C8B-B14F-4D97-AF65-F5344CB8AC3E}">
        <p14:creationId xmlns:p14="http://schemas.microsoft.com/office/powerpoint/2010/main" val="36158685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946626" name="Object 2"/>
          <p:cNvGraphicFramePr>
            <a:graphicFrameLocks noChangeAspect="1"/>
          </p:cNvGraphicFramePr>
          <p:nvPr>
            <p:extLst/>
          </p:nvPr>
        </p:nvGraphicFramePr>
        <p:xfrm>
          <a:off x="241298" y="2119312"/>
          <a:ext cx="8832850" cy="4151313"/>
        </p:xfrm>
        <a:graphic>
          <a:graphicData uri="http://schemas.openxmlformats.org/presentationml/2006/ole">
            <mc:AlternateContent xmlns:mc="http://schemas.openxmlformats.org/markup-compatibility/2006">
              <mc:Choice xmlns:v="urn:schemas-microsoft-com:vml" Requires="v">
                <p:oleObj spid="_x0000_s28296415" name="Chart" r:id="rId4" imgW="8439111" imgH="4076561" progId="MSGraph.Chart.8">
                  <p:embed followColorScheme="full"/>
                </p:oleObj>
              </mc:Choice>
              <mc:Fallback>
                <p:oleObj name="Chart" r:id="rId4" imgW="8439111" imgH="4076561" progId="MSGraph.Chart.8">
                  <p:embed followColorScheme="full"/>
                  <p:pic>
                    <p:nvPicPr>
                      <p:cNvPr id="0" name=""/>
                      <p:cNvPicPr>
                        <a:picLocks noChangeAspect="1" noChangeArrowheads="1"/>
                      </p:cNvPicPr>
                      <p:nvPr/>
                    </p:nvPicPr>
                    <p:blipFill>
                      <a:blip r:embed="rId5"/>
                      <a:srcRect/>
                      <a:stretch>
                        <a:fillRect/>
                      </a:stretch>
                    </p:blipFill>
                    <p:spPr bwMode="auto">
                      <a:xfrm>
                        <a:off x="241298" y="2119312"/>
                        <a:ext cx="8832850" cy="415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46627" name="Text Box 3"/>
          <p:cNvSpPr txBox="1">
            <a:spLocks noChangeArrowheads="1"/>
          </p:cNvSpPr>
          <p:nvPr/>
        </p:nvSpPr>
        <p:spPr bwMode="auto">
          <a:xfrm>
            <a:off x="-7938" y="1292225"/>
            <a:ext cx="1835151" cy="523875"/>
          </a:xfrm>
          <a:prstGeom prst="rect">
            <a:avLst/>
          </a:prstGeom>
          <a:noFill/>
          <a:ln w="9525">
            <a:noFill/>
            <a:miter lim="800000"/>
            <a:headEnd/>
            <a:tailEnd/>
          </a:ln>
        </p:spPr>
        <p:txBody>
          <a:bodyPr wrap="none">
            <a:spAutoFit/>
          </a:bodyPr>
          <a:lstStyle/>
          <a:p>
            <a:pPr algn="ctr"/>
            <a:r>
              <a:rPr lang="en-US" sz="1400" b="1">
                <a:solidFill>
                  <a:schemeClr val="accent1"/>
                </a:solidFill>
              </a:rPr>
              <a:t>Indemnity</a:t>
            </a:r>
          </a:p>
          <a:p>
            <a:pPr algn="ctr"/>
            <a:r>
              <a:rPr lang="en-US" sz="1400" b="1">
                <a:solidFill>
                  <a:schemeClr val="accent1"/>
                </a:solidFill>
              </a:rPr>
              <a:t>Claim Cost ($ 000s)</a:t>
            </a:r>
          </a:p>
        </p:txBody>
      </p:sp>
      <p:sp>
        <p:nvSpPr>
          <p:cNvPr id="1946630" name="Text Box 7"/>
          <p:cNvSpPr txBox="1">
            <a:spLocks noChangeArrowheads="1"/>
          </p:cNvSpPr>
          <p:nvPr/>
        </p:nvSpPr>
        <p:spPr bwMode="auto">
          <a:xfrm>
            <a:off x="3808413" y="5972175"/>
            <a:ext cx="1538287" cy="276225"/>
          </a:xfrm>
          <a:prstGeom prst="rect">
            <a:avLst/>
          </a:prstGeom>
          <a:noFill/>
          <a:ln w="9525">
            <a:noFill/>
            <a:miter lim="800000"/>
            <a:headEnd/>
            <a:tailEnd/>
          </a:ln>
        </p:spPr>
        <p:txBody>
          <a:bodyPr wrap="none">
            <a:spAutoFit/>
          </a:bodyPr>
          <a:lstStyle/>
          <a:p>
            <a:pPr>
              <a:lnSpc>
                <a:spcPct val="75000"/>
              </a:lnSpc>
              <a:spcBef>
                <a:spcPct val="25000"/>
              </a:spcBef>
            </a:pPr>
            <a:r>
              <a:rPr lang="en-US" sz="1600" b="1" dirty="0"/>
              <a:t>Accident Year</a:t>
            </a:r>
          </a:p>
        </p:txBody>
      </p:sp>
      <p:sp>
        <p:nvSpPr>
          <p:cNvPr id="9" name="Rectangle 2"/>
          <p:cNvSpPr txBox="1">
            <a:spLocks noChangeArrowheads="1"/>
          </p:cNvSpPr>
          <p:nvPr/>
        </p:nvSpPr>
        <p:spPr>
          <a:xfrm>
            <a:off x="298450" y="90488"/>
            <a:ext cx="7400925" cy="860425"/>
          </a:xfrm>
          <a:prstGeom prst="rect">
            <a:avLst/>
          </a:prstGeom>
        </p:spPr>
        <p:txBody>
          <a:bodyPr/>
          <a:lstStyle/>
          <a:p>
            <a:pPr defTabSz="114300" eaLnBrk="0" hangingPunct="0">
              <a:lnSpc>
                <a:spcPct val="90000"/>
              </a:lnSpc>
              <a:defRPr/>
            </a:pPr>
            <a:r>
              <a:rPr lang="en-US" sz="3000" b="1" kern="0" dirty="0">
                <a:solidFill>
                  <a:srgbClr val="225A7A"/>
                </a:solidFill>
                <a:ea typeface="+mj-ea"/>
                <a:cs typeface="+mj-cs"/>
              </a:rPr>
              <a:t>Workers Comp Indemnity Claim Costs: </a:t>
            </a:r>
            <a:r>
              <a:rPr lang="en-US" sz="3000" b="1" kern="0" dirty="0" smtClean="0">
                <a:solidFill>
                  <a:srgbClr val="225A7A"/>
                </a:solidFill>
                <a:ea typeface="+mj-ea"/>
                <a:cs typeface="+mj-cs"/>
              </a:rPr>
              <a:t>Modest </a:t>
            </a:r>
            <a:r>
              <a:rPr lang="en-US" sz="3000" b="1" kern="0" dirty="0">
                <a:solidFill>
                  <a:srgbClr val="225A7A"/>
                </a:solidFill>
                <a:ea typeface="+mj-ea"/>
                <a:cs typeface="+mj-cs"/>
              </a:rPr>
              <a:t>Increase in </a:t>
            </a:r>
            <a:r>
              <a:rPr lang="en-US" sz="3000" b="1" kern="0" dirty="0" smtClean="0">
                <a:solidFill>
                  <a:srgbClr val="225A7A"/>
                </a:solidFill>
                <a:ea typeface="+mj-ea"/>
                <a:cs typeface="+mj-cs"/>
              </a:rPr>
              <a:t>2014</a:t>
            </a:r>
            <a:endParaRPr lang="en-US" sz="3000" b="1" kern="0" baseline="30000" dirty="0">
              <a:solidFill>
                <a:srgbClr val="225A7A"/>
              </a:solidFill>
              <a:ea typeface="+mj-ea"/>
              <a:cs typeface="+mj-cs"/>
            </a:endParaRPr>
          </a:p>
        </p:txBody>
      </p:sp>
      <p:sp>
        <p:nvSpPr>
          <p:cNvPr id="11" name="AutoShape 6"/>
          <p:cNvSpPr>
            <a:spLocks noChangeArrowheads="1"/>
          </p:cNvSpPr>
          <p:nvPr/>
        </p:nvSpPr>
        <p:spPr bwMode="blackWhite">
          <a:xfrm>
            <a:off x="2211054" y="1550988"/>
            <a:ext cx="3575715" cy="1177925"/>
          </a:xfrm>
          <a:prstGeom prst="wedgeRectCallout">
            <a:avLst>
              <a:gd name="adj1" fmla="val 133625"/>
              <a:gd name="adj2" fmla="val -209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a:solidFill>
                  <a:schemeClr val="bg1"/>
                </a:solidFill>
              </a:rPr>
              <a:t>Average indemnity costs per claim </a:t>
            </a:r>
            <a:r>
              <a:rPr lang="en-US" sz="2000" b="1" dirty="0" smtClean="0">
                <a:solidFill>
                  <a:schemeClr val="bg1"/>
                </a:solidFill>
              </a:rPr>
              <a:t>were up 4% in 2014 to $23,600, the largest increase since 2008</a:t>
            </a:r>
            <a:endParaRPr lang="en-US" sz="2000" b="1" dirty="0">
              <a:solidFill>
                <a:schemeClr val="bg1"/>
              </a:solidFill>
            </a:endParaRPr>
          </a:p>
        </p:txBody>
      </p:sp>
      <p:sp>
        <p:nvSpPr>
          <p:cNvPr id="1946633" name="Text Box 5"/>
          <p:cNvSpPr txBox="1">
            <a:spLocks noChangeArrowheads="1"/>
          </p:cNvSpPr>
          <p:nvPr/>
        </p:nvSpPr>
        <p:spPr bwMode="auto">
          <a:xfrm>
            <a:off x="2151063" y="1050925"/>
            <a:ext cx="5284787" cy="369888"/>
          </a:xfrm>
          <a:prstGeom prst="rect">
            <a:avLst/>
          </a:prstGeom>
          <a:noFill/>
          <a:ln w="9525">
            <a:noFill/>
            <a:miter lim="800000"/>
            <a:headEnd/>
            <a:tailEnd/>
          </a:ln>
        </p:spPr>
        <p:txBody>
          <a:bodyPr>
            <a:spAutoFit/>
          </a:bodyPr>
          <a:lstStyle/>
          <a:p>
            <a:pPr algn="ctr"/>
            <a:r>
              <a:rPr lang="en-US" b="1"/>
              <a:t>Average Indemnity Cost per Lost-Time Claim</a:t>
            </a:r>
          </a:p>
        </p:txBody>
      </p:sp>
      <p:sp>
        <p:nvSpPr>
          <p:cNvPr id="2" name="TextBox 1"/>
          <p:cNvSpPr txBox="1"/>
          <p:nvPr/>
        </p:nvSpPr>
        <p:spPr>
          <a:xfrm>
            <a:off x="8647109" y="2257423"/>
            <a:ext cx="476251" cy="253916"/>
          </a:xfrm>
          <a:prstGeom prst="rect">
            <a:avLst/>
          </a:prstGeom>
          <a:noFill/>
        </p:spPr>
        <p:txBody>
          <a:bodyPr wrap="square" rtlCol="0">
            <a:spAutoFit/>
          </a:bodyPr>
          <a:lstStyle/>
          <a:p>
            <a:pPr algn="ctr"/>
            <a:r>
              <a:rPr lang="en-US" sz="1050" b="1" dirty="0" smtClean="0"/>
              <a:t>+4%</a:t>
            </a:r>
            <a:endParaRPr lang="en-US" sz="1050" b="1" dirty="0"/>
          </a:p>
        </p:txBody>
      </p:sp>
      <p:sp>
        <p:nvSpPr>
          <p:cNvPr id="13" name="TextBox 12"/>
          <p:cNvSpPr txBox="1"/>
          <p:nvPr/>
        </p:nvSpPr>
        <p:spPr>
          <a:xfrm>
            <a:off x="8203931" y="2314575"/>
            <a:ext cx="598496" cy="253916"/>
          </a:xfrm>
          <a:prstGeom prst="rect">
            <a:avLst/>
          </a:prstGeom>
          <a:noFill/>
        </p:spPr>
        <p:txBody>
          <a:bodyPr wrap="square" rtlCol="0">
            <a:spAutoFit/>
          </a:bodyPr>
          <a:lstStyle/>
          <a:p>
            <a:pPr algn="ctr"/>
            <a:r>
              <a:rPr lang="en-US" sz="1050" b="1" dirty="0" smtClean="0"/>
              <a:t>+1.9%</a:t>
            </a:r>
            <a:endParaRPr lang="en-US" sz="1050" b="1" dirty="0"/>
          </a:p>
        </p:txBody>
      </p:sp>
      <p:sp>
        <p:nvSpPr>
          <p:cNvPr id="14" name="Text Box 8"/>
          <p:cNvSpPr txBox="1">
            <a:spLocks noChangeArrowheads="1"/>
          </p:cNvSpPr>
          <p:nvPr/>
        </p:nvSpPr>
        <p:spPr bwMode="auto">
          <a:xfrm>
            <a:off x="658683" y="2754313"/>
            <a:ext cx="3624263" cy="701675"/>
          </a:xfrm>
          <a:prstGeom prst="rect">
            <a:avLst/>
          </a:prstGeom>
          <a:solidFill>
            <a:schemeClr val="bg1"/>
          </a:solidFill>
          <a:ln w="0">
            <a:solidFill>
              <a:srgbClr val="FF3300"/>
            </a:solidFill>
            <a:miter lim="800000"/>
            <a:headEnd/>
            <a:tailEnd/>
          </a:ln>
        </p:spPr>
        <p:txBody>
          <a:bodyPr>
            <a:spAutoFit/>
          </a:bodyPr>
          <a:lstStyle/>
          <a:p>
            <a:pPr algn="ctr"/>
            <a:r>
              <a:rPr lang="en-US" sz="2000" b="1" dirty="0">
                <a:solidFill>
                  <a:srgbClr val="3333FF"/>
                </a:solidFill>
              </a:rPr>
              <a:t>Cumulative Change = </a:t>
            </a:r>
            <a:r>
              <a:rPr lang="en-US" sz="2000" b="1" dirty="0" smtClean="0">
                <a:solidFill>
                  <a:srgbClr val="3333FF"/>
                </a:solidFill>
              </a:rPr>
              <a:t>141%</a:t>
            </a:r>
            <a:endParaRPr lang="en-US" sz="2000" b="1" dirty="0">
              <a:solidFill>
                <a:srgbClr val="3333FF"/>
              </a:solidFill>
            </a:endParaRPr>
          </a:p>
          <a:p>
            <a:pPr algn="ctr"/>
            <a:r>
              <a:rPr lang="en-US" sz="2000" b="1" dirty="0">
                <a:solidFill>
                  <a:srgbClr val="3333FF"/>
                </a:solidFill>
              </a:rPr>
              <a:t>(</a:t>
            </a:r>
            <a:r>
              <a:rPr lang="en-US" sz="2000" b="1" dirty="0" smtClean="0">
                <a:solidFill>
                  <a:srgbClr val="3333FF"/>
                </a:solidFill>
              </a:rPr>
              <a:t>1991-2014p</a:t>
            </a:r>
            <a:r>
              <a:rPr lang="en-US" sz="2000" b="1" dirty="0">
                <a:solidFill>
                  <a:srgbClr val="3333FF"/>
                </a:solidFill>
              </a:rPr>
              <a:t>)</a:t>
            </a:r>
          </a:p>
        </p:txBody>
      </p:sp>
      <p:sp>
        <p:nvSpPr>
          <p:cNvPr id="16" name="Text Box 6"/>
          <p:cNvSpPr txBox="1">
            <a:spLocks noChangeArrowheads="1"/>
          </p:cNvSpPr>
          <p:nvPr/>
        </p:nvSpPr>
        <p:spPr bwMode="auto">
          <a:xfrm>
            <a:off x="90487" y="6219825"/>
            <a:ext cx="8384919" cy="553998"/>
          </a:xfrm>
          <a:prstGeom prst="rect">
            <a:avLst/>
          </a:prstGeom>
          <a:noFill/>
          <a:ln w="0">
            <a:noFill/>
            <a:miter lim="800000"/>
            <a:headEnd/>
            <a:tailEnd/>
          </a:ln>
        </p:spPr>
        <p:txBody>
          <a:bodyPr wrap="square">
            <a:spAutoFit/>
          </a:bodyPr>
          <a:lstStyle/>
          <a:p>
            <a:r>
              <a:rPr lang="en-US" sz="1000" dirty="0" smtClean="0"/>
              <a:t>2014p</a:t>
            </a:r>
            <a:r>
              <a:rPr lang="en-US" sz="1000" dirty="0"/>
              <a:t>: Preliminary based on data valued as of </a:t>
            </a:r>
            <a:r>
              <a:rPr lang="en-US" sz="1000" dirty="0" smtClean="0"/>
              <a:t>12/31/2014.</a:t>
            </a:r>
            <a:endParaRPr lang="en-US" sz="1000" dirty="0"/>
          </a:p>
          <a:p>
            <a:r>
              <a:rPr lang="en-US" sz="1000" dirty="0" smtClean="0"/>
              <a:t>1991-2013: </a:t>
            </a:r>
            <a:r>
              <a:rPr lang="en-US" sz="1000" dirty="0"/>
              <a:t>Based on data through </a:t>
            </a:r>
            <a:r>
              <a:rPr lang="en-US" sz="1000" dirty="0" smtClean="0"/>
              <a:t>12/31/2013, </a:t>
            </a:r>
            <a:r>
              <a:rPr lang="en-US" sz="1000" dirty="0"/>
              <a:t>developed to ultimate</a:t>
            </a:r>
          </a:p>
          <a:p>
            <a:r>
              <a:rPr lang="en-US" sz="1000" dirty="0"/>
              <a:t>Based on the states where NCCI provides ratemaking </a:t>
            </a:r>
            <a:r>
              <a:rPr lang="en-US" sz="1000" dirty="0" smtClean="0"/>
              <a:t>services including state funds, excluding WV; </a:t>
            </a:r>
            <a:r>
              <a:rPr lang="en-US" sz="1000" dirty="0"/>
              <a:t>Excludes high deductible </a:t>
            </a:r>
            <a:r>
              <a:rPr lang="en-US" sz="1000" dirty="0" smtClean="0"/>
              <a:t>policies.</a:t>
            </a:r>
            <a:endParaRPr lang="en-US" sz="1000" dirty="0"/>
          </a:p>
        </p:txBody>
      </p:sp>
    </p:spTree>
    <p:extLst>
      <p:ext uri="{BB962C8B-B14F-4D97-AF65-F5344CB8AC3E}">
        <p14:creationId xmlns:p14="http://schemas.microsoft.com/office/powerpoint/2010/main" val="1787178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61442" name="Object 2"/>
          <p:cNvGraphicFramePr>
            <a:graphicFrameLocks noChangeAspect="1"/>
          </p:cNvGraphicFramePr>
          <p:nvPr>
            <p:extLst/>
          </p:nvPr>
        </p:nvGraphicFramePr>
        <p:xfrm>
          <a:off x="0" y="1066800"/>
          <a:ext cx="8915400" cy="5657850"/>
        </p:xfrm>
        <a:graphic>
          <a:graphicData uri="http://schemas.openxmlformats.org/presentationml/2006/ole">
            <mc:AlternateContent xmlns:mc="http://schemas.openxmlformats.org/markup-compatibility/2006">
              <mc:Choice xmlns:v="urn:schemas-microsoft-com:vml" Requires="v">
                <p:oleObj spid="_x0000_s28297437" name="Chart" r:id="rId3" imgW="8629689" imgH="5515079" progId="MSGraph.Chart.8">
                  <p:embed followColorScheme="full"/>
                </p:oleObj>
              </mc:Choice>
              <mc:Fallback>
                <p:oleObj name="Chart" r:id="rId3" imgW="8629689" imgH="5515079" progId="MSGraph.Chart.8">
                  <p:embed followColorScheme="full"/>
                  <p:pic>
                    <p:nvPicPr>
                      <p:cNvPr id="0" name=""/>
                      <p:cNvPicPr>
                        <a:picLocks noChangeAspect="1" noChangeArrowheads="1"/>
                      </p:cNvPicPr>
                      <p:nvPr/>
                    </p:nvPicPr>
                    <p:blipFill>
                      <a:blip r:embed="rId4"/>
                      <a:srcRect/>
                      <a:stretch>
                        <a:fillRect/>
                      </a:stretch>
                    </p:blipFill>
                    <p:spPr bwMode="auto">
                      <a:xfrm>
                        <a:off x="0" y="1066800"/>
                        <a:ext cx="8915400" cy="5657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443" name="Rectangle 3"/>
          <p:cNvSpPr>
            <a:spLocks noGrp="1" noChangeArrowheads="1"/>
          </p:cNvSpPr>
          <p:nvPr>
            <p:ph type="title"/>
          </p:nvPr>
        </p:nvSpPr>
        <p:spPr>
          <a:xfrm>
            <a:off x="57150" y="0"/>
            <a:ext cx="8050213" cy="1143000"/>
          </a:xfrm>
        </p:spPr>
        <p:txBody>
          <a:bodyPr/>
          <a:lstStyle/>
          <a:p>
            <a:r>
              <a:rPr lang="en-US" dirty="0" smtClean="0"/>
              <a:t>WC Indemnity Severity vs. Wage Inflation, 1995 -2014p</a:t>
            </a:r>
            <a:endParaRPr lang="en-US" sz="3600" dirty="0" smtClean="0"/>
          </a:p>
        </p:txBody>
      </p:sp>
      <p:sp>
        <p:nvSpPr>
          <p:cNvPr id="61444" name="Text Box 4"/>
          <p:cNvSpPr txBox="1">
            <a:spLocks noChangeArrowheads="1"/>
          </p:cNvSpPr>
          <p:nvPr/>
        </p:nvSpPr>
        <p:spPr bwMode="auto">
          <a:xfrm>
            <a:off x="76200" y="6284913"/>
            <a:ext cx="8901113" cy="549275"/>
          </a:xfrm>
          <a:prstGeom prst="rect">
            <a:avLst/>
          </a:prstGeom>
          <a:noFill/>
          <a:ln w="0">
            <a:noFill/>
            <a:miter lim="800000"/>
            <a:headEnd/>
            <a:tailEnd/>
          </a:ln>
        </p:spPr>
        <p:txBody>
          <a:bodyPr>
            <a:spAutoFit/>
          </a:bodyPr>
          <a:lstStyle/>
          <a:p>
            <a:r>
              <a:rPr lang="en-US" sz="1000" dirty="0" smtClean="0"/>
              <a:t>2014p</a:t>
            </a:r>
            <a:r>
              <a:rPr lang="en-US" sz="1000" dirty="0"/>
              <a:t>: Preliminary based on data valued as of </a:t>
            </a:r>
            <a:r>
              <a:rPr lang="en-US" sz="1000" dirty="0" smtClean="0"/>
              <a:t>12/31/2014; 1991-2010: </a:t>
            </a:r>
            <a:r>
              <a:rPr lang="en-US" sz="1000" dirty="0"/>
              <a:t>Based on data through </a:t>
            </a:r>
            <a:r>
              <a:rPr lang="en-US" sz="1000" dirty="0" smtClean="0"/>
              <a:t>12/31/2010, </a:t>
            </a:r>
            <a:r>
              <a:rPr lang="en-US" sz="1000" dirty="0"/>
              <a:t>developed to ultimate. Based on the states where NCCI provides ratemaking services. Excludes the effects of deductible policies.  CPS = Current Population Survey.</a:t>
            </a:r>
          </a:p>
          <a:p>
            <a:r>
              <a:rPr lang="en-US" sz="1000" dirty="0"/>
              <a:t>Source: NCCI</a:t>
            </a:r>
          </a:p>
        </p:txBody>
      </p:sp>
      <p:sp>
        <p:nvSpPr>
          <p:cNvPr id="61446" name="Text Box 4"/>
          <p:cNvSpPr txBox="1">
            <a:spLocks noChangeArrowheads="1"/>
          </p:cNvSpPr>
          <p:nvPr/>
        </p:nvSpPr>
        <p:spPr bwMode="auto">
          <a:xfrm>
            <a:off x="771525" y="4822826"/>
            <a:ext cx="3106737" cy="738664"/>
          </a:xfrm>
          <a:prstGeom prst="rect">
            <a:avLst/>
          </a:prstGeom>
          <a:solidFill>
            <a:schemeClr val="bg1"/>
          </a:solidFill>
          <a:ln w="0">
            <a:noFill/>
            <a:miter lim="800000"/>
            <a:headEnd/>
            <a:tailEnd/>
          </a:ln>
        </p:spPr>
        <p:txBody>
          <a:bodyPr>
            <a:spAutoFit/>
          </a:bodyPr>
          <a:lstStyle/>
          <a:p>
            <a:pPr>
              <a:tabLst>
                <a:tab pos="2628900" algn="dec"/>
              </a:tabLst>
            </a:pPr>
            <a:r>
              <a:rPr lang="en-US" sz="1400" b="1" u="sng" dirty="0"/>
              <a:t>Annual Change </a:t>
            </a:r>
            <a:r>
              <a:rPr lang="en-US" sz="1400" b="1" u="sng" dirty="0" smtClean="0"/>
              <a:t>1994–2014</a:t>
            </a:r>
            <a:endParaRPr lang="en-US" sz="1400" b="1" u="sng" dirty="0"/>
          </a:p>
          <a:p>
            <a:pPr>
              <a:tabLst>
                <a:tab pos="2628900" algn="dec"/>
              </a:tabLst>
            </a:pPr>
            <a:r>
              <a:rPr lang="en-US" sz="1400" dirty="0" smtClean="0"/>
              <a:t>Indemnity Claim </a:t>
            </a:r>
            <a:r>
              <a:rPr lang="en-US" sz="1400" dirty="0" err="1" smtClean="0"/>
              <a:t>Sev</a:t>
            </a:r>
            <a:r>
              <a:rPr lang="en-US" sz="1400" dirty="0" smtClean="0"/>
              <a:t>.:    +4.6	</a:t>
            </a:r>
            <a:r>
              <a:rPr lang="en-US" sz="1400" dirty="0"/>
              <a:t>	</a:t>
            </a:r>
            <a:endParaRPr lang="en-US" sz="1400" dirty="0" smtClean="0"/>
          </a:p>
          <a:p>
            <a:pPr>
              <a:tabLst>
                <a:tab pos="2628900" algn="dec"/>
              </a:tabLst>
            </a:pPr>
            <a:r>
              <a:rPr lang="en-US" sz="1400" dirty="0" smtClean="0"/>
              <a:t>US Avg. Weekly Wage:  +3.4%</a:t>
            </a:r>
            <a:endParaRPr lang="en-US" sz="1400" dirty="0"/>
          </a:p>
        </p:txBody>
      </p:sp>
      <p:sp>
        <p:nvSpPr>
          <p:cNvPr id="7" name="AutoShape 6"/>
          <p:cNvSpPr>
            <a:spLocks noChangeArrowheads="1"/>
          </p:cNvSpPr>
          <p:nvPr/>
        </p:nvSpPr>
        <p:spPr bwMode="blackWhite">
          <a:xfrm>
            <a:off x="6608660" y="2034101"/>
            <a:ext cx="2015614" cy="948812"/>
          </a:xfrm>
          <a:prstGeom prst="wedgeRectCallout">
            <a:avLst>
              <a:gd name="adj1" fmla="val -16772"/>
              <a:gd name="adj2" fmla="val 4931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Indemnity severities usually outpace wage gains</a:t>
            </a:r>
            <a:endParaRPr lang="en-US" sz="1600" b="1" dirty="0">
              <a:solidFill>
                <a:schemeClr val="bg1"/>
              </a:solidFill>
              <a:cs typeface="+mn-cs"/>
            </a:endParaRPr>
          </a:p>
        </p:txBody>
      </p:sp>
      <p:sp>
        <p:nvSpPr>
          <p:cNvPr id="8" name="AutoShape 6"/>
          <p:cNvSpPr>
            <a:spLocks noChangeArrowheads="1"/>
          </p:cNvSpPr>
          <p:nvPr/>
        </p:nvSpPr>
        <p:spPr bwMode="blackWhite">
          <a:xfrm>
            <a:off x="3509245" y="4822826"/>
            <a:ext cx="2281083" cy="928687"/>
          </a:xfrm>
          <a:prstGeom prst="wedgeRectCallout">
            <a:avLst>
              <a:gd name="adj1" fmla="val 101212"/>
              <a:gd name="adj2" fmla="val -5516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WC indemnity severity </a:t>
            </a:r>
            <a:r>
              <a:rPr lang="en-US" sz="1600" b="1" dirty="0" smtClean="0">
                <a:solidFill>
                  <a:schemeClr val="bg1"/>
                </a:solidFill>
              </a:rPr>
              <a:t>turned positive again in 2011</a:t>
            </a:r>
            <a:endParaRPr lang="en-US" sz="1600" b="1" dirty="0">
              <a:solidFill>
                <a:schemeClr val="bg1"/>
              </a:solidFill>
            </a:endParaRPr>
          </a:p>
        </p:txBody>
      </p:sp>
    </p:spTree>
    <p:extLst>
      <p:ext uri="{BB962C8B-B14F-4D97-AF65-F5344CB8AC3E}">
        <p14:creationId xmlns:p14="http://schemas.microsoft.com/office/powerpoint/2010/main" val="32781626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par>
                          <p:cTn id="8" fill="hold">
                            <p:stCondLst>
                              <p:cond delay="1500"/>
                            </p:stCondLst>
                            <p:childTnLst>
                              <p:par>
                                <p:cTn id="9" presetID="22" presetClass="entr" presetSubtype="1" fill="hold" grpId="0" nodeType="afterEffect">
                                  <p:stCondLst>
                                    <p:cond delay="100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C87F3B0-FD48-4542-946D-35DE26E8F8A8}" type="slidenum">
              <a:rPr lang="en-US" sz="900"/>
              <a:pPr algn="r" eaLnBrk="0" hangingPunct="0">
                <a:lnSpc>
                  <a:spcPct val="85000"/>
                </a:lnSpc>
                <a:spcBef>
                  <a:spcPct val="20000"/>
                </a:spcBef>
              </a:pPr>
              <a:t>9</a:t>
            </a:fld>
            <a:endParaRPr lang="en-US" sz="900"/>
          </a:p>
        </p:txBody>
      </p:sp>
      <p:sp>
        <p:nvSpPr>
          <p:cNvPr id="26628" name="Rectangle 2"/>
          <p:cNvSpPr>
            <a:spLocks noGrp="1" noChangeArrowheads="1"/>
          </p:cNvSpPr>
          <p:nvPr>
            <p:ph type="title" idx="4294967295"/>
          </p:nvPr>
        </p:nvSpPr>
        <p:spPr>
          <a:xfrm>
            <a:off x="0" y="90488"/>
            <a:ext cx="8001000" cy="860425"/>
          </a:xfrm>
        </p:spPr>
        <p:txBody>
          <a:bodyPr/>
          <a:lstStyle/>
          <a:p>
            <a:r>
              <a:rPr lang="en-US" dirty="0" smtClean="0"/>
              <a:t>Return on Equity by Financial Services Sector vs. Fortune 500, 2004</a:t>
            </a:r>
            <a:r>
              <a:rPr lang="en-US" sz="2800" dirty="0" smtClean="0"/>
              <a:t>-2014*</a:t>
            </a:r>
          </a:p>
        </p:txBody>
      </p:sp>
      <p:sp>
        <p:nvSpPr>
          <p:cNvPr id="26629" name="Rectangle 3"/>
          <p:cNvSpPr>
            <a:spLocks noChangeArrowheads="1"/>
          </p:cNvSpPr>
          <p:nvPr/>
        </p:nvSpPr>
        <p:spPr bwMode="auto">
          <a:xfrm>
            <a:off x="-161925" y="6454490"/>
            <a:ext cx="7569200" cy="443198"/>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smtClean="0"/>
              <a:t>*GAAP basis. </a:t>
            </a:r>
            <a:r>
              <a:rPr lang="en-US" sz="1100" dirty="0"/>
              <a:t>	</a:t>
            </a:r>
          </a:p>
          <a:p>
            <a:pPr marL="133350" indent="-133350" eaLnBrk="0" hangingPunct="0">
              <a:lnSpc>
                <a:spcPct val="90000"/>
              </a:lnSpc>
              <a:buClr>
                <a:schemeClr val="accent2"/>
              </a:buClr>
              <a:buFont typeface="Wingdings" pitchFamily="2" charset="2"/>
              <a:buNone/>
              <a:tabLst>
                <a:tab pos="112713" algn="r"/>
              </a:tabLst>
            </a:pPr>
            <a:r>
              <a:rPr lang="en-US" sz="1100" dirty="0"/>
              <a:t>Sources: </a:t>
            </a:r>
            <a:r>
              <a:rPr lang="en-US" sz="1100" dirty="0" smtClean="0"/>
              <a:t>ISO, Fortune; Insurance Information Institute.</a:t>
            </a:r>
            <a:endParaRPr lang="en-US" sz="1100" dirty="0"/>
          </a:p>
        </p:txBody>
      </p:sp>
      <p:graphicFrame>
        <p:nvGraphicFramePr>
          <p:cNvPr id="2026500" name="Object 2"/>
          <p:cNvGraphicFramePr>
            <a:graphicFrameLocks/>
          </p:cNvGraphicFramePr>
          <p:nvPr>
            <p:extLst/>
          </p:nvPr>
        </p:nvGraphicFramePr>
        <p:xfrm>
          <a:off x="238125" y="1162050"/>
          <a:ext cx="8569325" cy="4579938"/>
        </p:xfrm>
        <a:graphic>
          <a:graphicData uri="http://schemas.openxmlformats.org/presentationml/2006/ole">
            <mc:AlternateContent xmlns:mc="http://schemas.openxmlformats.org/markup-compatibility/2006">
              <mc:Choice xmlns:v="urn:schemas-microsoft-com:vml" Requires="v">
                <p:oleObj spid="_x0000_s28479502" name="Chart" r:id="rId4" imgW="8610548" imgH="4619798" progId="MSGraph.Chart.8">
                  <p:embed followColorScheme="full"/>
                </p:oleObj>
              </mc:Choice>
              <mc:Fallback>
                <p:oleObj name="Chart" r:id="rId4" imgW="8610548" imgH="4619798" progId="MSGraph.Chart.8">
                  <p:embed followColorScheme="full"/>
                  <p:pic>
                    <p:nvPicPr>
                      <p:cNvPr id="0" name=""/>
                      <p:cNvPicPr>
                        <a:picLocks noChangeArrowheads="1"/>
                      </p:cNvPicPr>
                      <p:nvPr/>
                    </p:nvPicPr>
                    <p:blipFill>
                      <a:blip r:embed="rId5"/>
                      <a:srcRect/>
                      <a:stretch>
                        <a:fillRect/>
                      </a:stretch>
                    </p:blipFill>
                    <p:spPr bwMode="gray">
                      <a:xfrm>
                        <a:off x="238125" y="1162050"/>
                        <a:ext cx="8569325" cy="4579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630" name="Rectangle 31"/>
          <p:cNvSpPr>
            <a:spLocks noChangeArrowheads="1"/>
          </p:cNvSpPr>
          <p:nvPr/>
        </p:nvSpPr>
        <p:spPr bwMode="black">
          <a:xfrm>
            <a:off x="347663" y="110013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8" name="AutoShape 7"/>
          <p:cNvSpPr>
            <a:spLocks noChangeArrowheads="1"/>
          </p:cNvSpPr>
          <p:nvPr/>
        </p:nvSpPr>
        <p:spPr bwMode="blackWhite">
          <a:xfrm>
            <a:off x="898260" y="3547246"/>
            <a:ext cx="2617450" cy="1465275"/>
          </a:xfrm>
          <a:prstGeom prst="wedgeRectCallout">
            <a:avLst>
              <a:gd name="adj1" fmla="val -49991"/>
              <a:gd name="adj2" fmla="val 2476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1600" b="1" u="sng" dirty="0" smtClean="0">
                <a:solidFill>
                  <a:schemeClr val="bg1"/>
                </a:solidFill>
              </a:rPr>
              <a:t>Average: 2004 - 2014</a:t>
            </a:r>
            <a:endParaRPr lang="en-US" sz="1600" b="1" u="sng" dirty="0">
              <a:solidFill>
                <a:schemeClr val="bg1"/>
              </a:solidFill>
            </a:endParaRPr>
          </a:p>
          <a:p>
            <a:pPr algn="ctr" eaLnBrk="0" hangingPunct="0">
              <a:lnSpc>
                <a:spcPct val="90000"/>
              </a:lnSpc>
              <a:spcBef>
                <a:spcPct val="50000"/>
              </a:spcBef>
              <a:buClr>
                <a:schemeClr val="bg1"/>
              </a:buClr>
              <a:defRPr/>
            </a:pPr>
            <a:r>
              <a:rPr lang="en-US" sz="1600" b="1" dirty="0" smtClean="0">
                <a:solidFill>
                  <a:schemeClr val="bg1"/>
                </a:solidFill>
                <a:latin typeface="Arial" pitchFamily="34" charset="0"/>
              </a:rPr>
              <a:t>Fortune 500: 13.9% Commercial Banks: 9.8%                   Life: 8.2%                         P/C: 7.1%</a:t>
            </a:r>
            <a:endParaRPr lang="en-US" sz="1600" b="1" dirty="0">
              <a:solidFill>
                <a:schemeClr val="bg1"/>
              </a:solidFill>
              <a:latin typeface="Arial" pitchFamily="34" charset="0"/>
            </a:endParaRPr>
          </a:p>
        </p:txBody>
      </p:sp>
      <p:sp>
        <p:nvSpPr>
          <p:cNvPr id="10" name="Rectangle 5"/>
          <p:cNvSpPr>
            <a:spLocks noChangeArrowheads="1"/>
          </p:cNvSpPr>
          <p:nvPr/>
        </p:nvSpPr>
        <p:spPr bwMode="blackWhite">
          <a:xfrm>
            <a:off x="457200" y="5567363"/>
            <a:ext cx="8458200" cy="6445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pt-BR" b="1" dirty="0" smtClean="0">
                <a:solidFill>
                  <a:srgbClr val="FFFFFF"/>
                </a:solidFill>
              </a:rPr>
              <a:t>Banks and Insurers Have Substantially Underperformed the Fortune 500 Since the Financial Crisis</a:t>
            </a:r>
            <a:endParaRPr lang="pt-BR" b="1" dirty="0">
              <a:solidFill>
                <a:srgbClr val="FFFFFF"/>
              </a:solidFill>
            </a:endParaRPr>
          </a:p>
        </p:txBody>
      </p:sp>
    </p:spTree>
    <p:extLst>
      <p:ext uri="{BB962C8B-B14F-4D97-AF65-F5344CB8AC3E}">
        <p14:creationId xmlns:p14="http://schemas.microsoft.com/office/powerpoint/2010/main" val="4960651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37089" name="Title 3"/>
          <p:cNvSpPr>
            <a:spLocks noGrp="1"/>
          </p:cNvSpPr>
          <p:nvPr>
            <p:ph type="title"/>
          </p:nvPr>
        </p:nvSpPr>
        <p:spPr>
          <a:xfrm>
            <a:off x="74613" y="73025"/>
            <a:ext cx="9144000" cy="806450"/>
          </a:xfrm>
        </p:spPr>
        <p:txBody>
          <a:bodyPr/>
          <a:lstStyle/>
          <a:p>
            <a:pPr>
              <a:tabLst>
                <a:tab pos="6673850" algn="l"/>
              </a:tabLst>
            </a:pPr>
            <a:r>
              <a:rPr lang="en-US" dirty="0" smtClean="0"/>
              <a:t>Workers Compensation Medical Severity:</a:t>
            </a:r>
            <a:br>
              <a:rPr lang="en-US" dirty="0" smtClean="0"/>
            </a:br>
            <a:r>
              <a:rPr lang="en-US" dirty="0" smtClean="0"/>
              <a:t>Moderate Increase in 2014</a:t>
            </a:r>
            <a:endParaRPr lang="en-US" sz="1600" dirty="0" smtClean="0">
              <a:solidFill>
                <a:schemeClr val="tx1"/>
              </a:solidFill>
            </a:endParaRPr>
          </a:p>
        </p:txBody>
      </p:sp>
      <p:sp>
        <p:nvSpPr>
          <p:cNvPr id="3" name="Slide Number Placeholder 2"/>
          <p:cNvSpPr>
            <a:spLocks noGrp="1"/>
          </p:cNvSpPr>
          <p:nvPr>
            <p:ph type="sldNum" sz="quarter" idx="12"/>
          </p:nvPr>
        </p:nvSpPr>
        <p:spPr>
          <a:xfrm>
            <a:off x="4381500" y="6607175"/>
            <a:ext cx="457200" cy="119063"/>
          </a:xfrm>
        </p:spPr>
        <p:txBody>
          <a:bodyPr/>
          <a:lstStyle/>
          <a:p>
            <a:pPr algn="l">
              <a:defRPr/>
            </a:pPr>
            <a:fld id="{4252D41D-0AC1-48AB-9F77-182A8D0EF7F4}" type="slidenum">
              <a:rPr lang="en-US" smtClean="0">
                <a:solidFill>
                  <a:schemeClr val="bg1"/>
                </a:solidFill>
              </a:rPr>
              <a:pPr algn="l">
                <a:defRPr/>
              </a:pPr>
              <a:t>90</a:t>
            </a:fld>
            <a:endParaRPr lang="en-US" dirty="0">
              <a:solidFill>
                <a:schemeClr val="bg1"/>
              </a:solidFill>
            </a:endParaRPr>
          </a:p>
        </p:txBody>
      </p:sp>
      <p:sp>
        <p:nvSpPr>
          <p:cNvPr id="2137091" name="Text Box 4"/>
          <p:cNvSpPr txBox="1">
            <a:spLocks noChangeArrowheads="1"/>
          </p:cNvSpPr>
          <p:nvPr/>
        </p:nvSpPr>
        <p:spPr bwMode="auto">
          <a:xfrm>
            <a:off x="3808413" y="5819775"/>
            <a:ext cx="1536700" cy="277813"/>
          </a:xfrm>
          <a:prstGeom prst="rect">
            <a:avLst/>
          </a:prstGeom>
          <a:noFill/>
          <a:ln w="9525">
            <a:noFill/>
            <a:miter lim="800000"/>
            <a:headEnd/>
            <a:tailEnd/>
          </a:ln>
        </p:spPr>
        <p:txBody>
          <a:bodyPr wrap="none" lIns="91397" tIns="45698" rIns="91397" bIns="45698">
            <a:spAutoFit/>
          </a:bodyPr>
          <a:lstStyle/>
          <a:p>
            <a:pPr eaLnBrk="0" hangingPunct="0">
              <a:lnSpc>
                <a:spcPct val="75000"/>
              </a:lnSpc>
              <a:spcBef>
                <a:spcPct val="25000"/>
              </a:spcBef>
            </a:pPr>
            <a:r>
              <a:rPr lang="en-US" sz="1600" b="1"/>
              <a:t>Accident Year</a:t>
            </a:r>
          </a:p>
        </p:txBody>
      </p:sp>
      <p:sp>
        <p:nvSpPr>
          <p:cNvPr id="2137092" name="Text Box 4"/>
          <p:cNvSpPr txBox="1">
            <a:spLocks noChangeArrowheads="1"/>
          </p:cNvSpPr>
          <p:nvPr/>
        </p:nvSpPr>
        <p:spPr bwMode="auto">
          <a:xfrm>
            <a:off x="787400" y="2162175"/>
            <a:ext cx="4070350" cy="738188"/>
          </a:xfrm>
          <a:prstGeom prst="rect">
            <a:avLst/>
          </a:prstGeom>
          <a:noFill/>
          <a:ln w="0">
            <a:noFill/>
            <a:miter lim="800000"/>
            <a:headEnd/>
            <a:tailEnd/>
          </a:ln>
        </p:spPr>
        <p:txBody>
          <a:bodyPr lIns="91397" tIns="45698" rIns="91397" bIns="45698">
            <a:spAutoFit/>
          </a:bodyPr>
          <a:lstStyle/>
          <a:p>
            <a:pPr eaLnBrk="0" hangingPunct="0">
              <a:tabLst>
                <a:tab pos="2459038" algn="l"/>
              </a:tabLst>
            </a:pPr>
            <a:r>
              <a:rPr lang="en-US" sz="1400"/>
              <a:t>Annual Change 1991–1993:	</a:t>
            </a:r>
            <a:r>
              <a:rPr lang="en-US" sz="1400" b="1"/>
              <a:t>+1.9%</a:t>
            </a:r>
          </a:p>
          <a:p>
            <a:pPr eaLnBrk="0" hangingPunct="0">
              <a:tabLst>
                <a:tab pos="2459038" algn="l"/>
              </a:tabLst>
            </a:pPr>
            <a:r>
              <a:rPr lang="en-US" sz="1400"/>
              <a:t>Annual Change 1994–2001:	</a:t>
            </a:r>
            <a:r>
              <a:rPr lang="en-US" sz="1400" b="1"/>
              <a:t>+8.9%</a:t>
            </a:r>
          </a:p>
          <a:p>
            <a:pPr eaLnBrk="0" hangingPunct="0">
              <a:tabLst>
                <a:tab pos="2459038" algn="l"/>
              </a:tabLst>
            </a:pPr>
            <a:r>
              <a:rPr lang="en-US" sz="1400"/>
              <a:t>Annual Change 2002–2010:	</a:t>
            </a:r>
            <a:r>
              <a:rPr lang="en-US" sz="1400" b="1"/>
              <a:t>+6.0%</a:t>
            </a:r>
          </a:p>
        </p:txBody>
      </p:sp>
      <p:sp>
        <p:nvSpPr>
          <p:cNvPr id="2137093" name="Text Box 5"/>
          <p:cNvSpPr txBox="1">
            <a:spLocks noChangeArrowheads="1"/>
          </p:cNvSpPr>
          <p:nvPr/>
        </p:nvSpPr>
        <p:spPr bwMode="auto">
          <a:xfrm>
            <a:off x="2366963" y="1146175"/>
            <a:ext cx="4841875" cy="369888"/>
          </a:xfrm>
          <a:prstGeom prst="rect">
            <a:avLst/>
          </a:prstGeom>
          <a:noFill/>
          <a:ln w="9525">
            <a:noFill/>
            <a:miter lim="800000"/>
            <a:headEnd/>
            <a:tailEnd/>
          </a:ln>
        </p:spPr>
        <p:txBody>
          <a:bodyPr>
            <a:spAutoFit/>
          </a:bodyPr>
          <a:lstStyle/>
          <a:p>
            <a:pPr algn="ctr"/>
            <a:r>
              <a:rPr lang="en-US" b="1"/>
              <a:t>Average Medical Cost per Lost-Time Claim</a:t>
            </a:r>
          </a:p>
        </p:txBody>
      </p:sp>
      <p:sp>
        <p:nvSpPr>
          <p:cNvPr id="2137094" name="Text Box 5"/>
          <p:cNvSpPr txBox="1">
            <a:spLocks noChangeArrowheads="1"/>
          </p:cNvSpPr>
          <p:nvPr/>
        </p:nvSpPr>
        <p:spPr bwMode="auto">
          <a:xfrm>
            <a:off x="190500" y="1030439"/>
            <a:ext cx="1785938" cy="523875"/>
          </a:xfrm>
          <a:prstGeom prst="rect">
            <a:avLst/>
          </a:prstGeom>
          <a:noFill/>
          <a:ln w="9525">
            <a:noFill/>
            <a:miter lim="800000"/>
            <a:headEnd/>
            <a:tailEnd/>
          </a:ln>
        </p:spPr>
        <p:txBody>
          <a:bodyPr wrap="none">
            <a:spAutoFit/>
          </a:bodyPr>
          <a:lstStyle/>
          <a:p>
            <a:pPr algn="ctr"/>
            <a:r>
              <a:rPr lang="en-US" sz="1400" b="1" dirty="0">
                <a:solidFill>
                  <a:schemeClr val="accent1"/>
                </a:solidFill>
              </a:rPr>
              <a:t>Medical</a:t>
            </a:r>
          </a:p>
          <a:p>
            <a:pPr algn="ctr"/>
            <a:r>
              <a:rPr lang="en-US" sz="1400" b="1" dirty="0">
                <a:solidFill>
                  <a:schemeClr val="accent1"/>
                </a:solidFill>
              </a:rPr>
              <a:t>Claim Cost ($000s)</a:t>
            </a:r>
          </a:p>
        </p:txBody>
      </p:sp>
      <p:graphicFrame>
        <p:nvGraphicFramePr>
          <p:cNvPr id="2137095" name="Content Placeholder 4"/>
          <p:cNvGraphicFramePr>
            <a:graphicFrameLocks/>
          </p:cNvGraphicFramePr>
          <p:nvPr>
            <p:extLst/>
          </p:nvPr>
        </p:nvGraphicFramePr>
        <p:xfrm>
          <a:off x="192088" y="1471613"/>
          <a:ext cx="8890000" cy="4706937"/>
        </p:xfrm>
        <a:graphic>
          <a:graphicData uri="http://schemas.openxmlformats.org/presentationml/2006/ole">
            <mc:AlternateContent xmlns:mc="http://schemas.openxmlformats.org/markup-compatibility/2006">
              <mc:Choice xmlns:v="urn:schemas-microsoft-com:vml" Requires="v">
                <p:oleObj spid="_x0000_s28298463" name="Worksheet" r:id="rId5" imgW="8753273" imgH="4886110" progId="Excel.Sheet.8">
                  <p:embed/>
                </p:oleObj>
              </mc:Choice>
              <mc:Fallback>
                <p:oleObj name="Worksheet" r:id="rId5" imgW="8753273" imgH="4886110" progId="Excel.Sheet.8">
                  <p:embed/>
                  <p:pic>
                    <p:nvPicPr>
                      <p:cNvPr id="0" name=""/>
                      <p:cNvPicPr>
                        <a:picLocks noChangeArrowheads="1"/>
                      </p:cNvPicPr>
                      <p:nvPr/>
                    </p:nvPicPr>
                    <p:blipFill>
                      <a:blip r:embed="rId6"/>
                      <a:srcRect/>
                      <a:stretch>
                        <a:fillRect/>
                      </a:stretch>
                    </p:blipFill>
                    <p:spPr bwMode="auto">
                      <a:xfrm>
                        <a:off x="192088" y="1471613"/>
                        <a:ext cx="8890000" cy="4706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37096" name="Text Box 6"/>
          <p:cNvSpPr txBox="1">
            <a:spLocks noChangeArrowheads="1"/>
          </p:cNvSpPr>
          <p:nvPr/>
        </p:nvSpPr>
        <p:spPr bwMode="auto">
          <a:xfrm>
            <a:off x="90487" y="6219825"/>
            <a:ext cx="8384919" cy="553998"/>
          </a:xfrm>
          <a:prstGeom prst="rect">
            <a:avLst/>
          </a:prstGeom>
          <a:noFill/>
          <a:ln w="0">
            <a:noFill/>
            <a:miter lim="800000"/>
            <a:headEnd/>
            <a:tailEnd/>
          </a:ln>
        </p:spPr>
        <p:txBody>
          <a:bodyPr wrap="square">
            <a:spAutoFit/>
          </a:bodyPr>
          <a:lstStyle/>
          <a:p>
            <a:r>
              <a:rPr lang="en-US" sz="1000" dirty="0" smtClean="0"/>
              <a:t>2014p</a:t>
            </a:r>
            <a:r>
              <a:rPr lang="en-US" sz="1000" dirty="0"/>
              <a:t>: Preliminary based on data valued as of </a:t>
            </a:r>
            <a:r>
              <a:rPr lang="en-US" sz="1000" dirty="0" smtClean="0"/>
              <a:t>12/31/2014.</a:t>
            </a:r>
            <a:endParaRPr lang="en-US" sz="1000" dirty="0"/>
          </a:p>
          <a:p>
            <a:r>
              <a:rPr lang="en-US" sz="1000" dirty="0" smtClean="0"/>
              <a:t>1991-2013: </a:t>
            </a:r>
            <a:r>
              <a:rPr lang="en-US" sz="1000" dirty="0"/>
              <a:t>Based on data through </a:t>
            </a:r>
            <a:r>
              <a:rPr lang="en-US" sz="1000" dirty="0" smtClean="0"/>
              <a:t>12/31/2013, </a:t>
            </a:r>
            <a:r>
              <a:rPr lang="en-US" sz="1000" dirty="0"/>
              <a:t>developed to ultimate</a:t>
            </a:r>
          </a:p>
          <a:p>
            <a:r>
              <a:rPr lang="en-US" sz="1000" dirty="0"/>
              <a:t>Based on the states where NCCI provides ratemaking </a:t>
            </a:r>
            <a:r>
              <a:rPr lang="en-US" sz="1000" dirty="0" smtClean="0"/>
              <a:t>services including state funds, excluding WV; </a:t>
            </a:r>
            <a:r>
              <a:rPr lang="en-US" sz="1000" dirty="0"/>
              <a:t>Excludes high deductible </a:t>
            </a:r>
            <a:r>
              <a:rPr lang="en-US" sz="1000" dirty="0" smtClean="0"/>
              <a:t>policies.</a:t>
            </a:r>
            <a:endParaRPr lang="en-US" sz="1000" dirty="0"/>
          </a:p>
        </p:txBody>
      </p:sp>
      <p:sp>
        <p:nvSpPr>
          <p:cNvPr id="2137097" name="Text Box 8"/>
          <p:cNvSpPr txBox="1">
            <a:spLocks noChangeArrowheads="1"/>
          </p:cNvSpPr>
          <p:nvPr/>
        </p:nvSpPr>
        <p:spPr bwMode="auto">
          <a:xfrm>
            <a:off x="894300" y="2917184"/>
            <a:ext cx="3624263" cy="701675"/>
          </a:xfrm>
          <a:prstGeom prst="rect">
            <a:avLst/>
          </a:prstGeom>
          <a:solidFill>
            <a:schemeClr val="bg1"/>
          </a:solidFill>
          <a:ln w="0">
            <a:solidFill>
              <a:srgbClr val="FF3300"/>
            </a:solidFill>
            <a:miter lim="800000"/>
            <a:headEnd/>
            <a:tailEnd/>
          </a:ln>
        </p:spPr>
        <p:txBody>
          <a:bodyPr>
            <a:spAutoFit/>
          </a:bodyPr>
          <a:lstStyle/>
          <a:p>
            <a:pPr algn="ctr"/>
            <a:r>
              <a:rPr lang="en-US" sz="2000" b="1" dirty="0">
                <a:solidFill>
                  <a:srgbClr val="3333FF"/>
                </a:solidFill>
              </a:rPr>
              <a:t>Cumulative Change = </a:t>
            </a:r>
            <a:r>
              <a:rPr lang="en-US" sz="2000" b="1" dirty="0" smtClean="0">
                <a:solidFill>
                  <a:srgbClr val="3333FF"/>
                </a:solidFill>
              </a:rPr>
              <a:t>263%</a:t>
            </a:r>
            <a:endParaRPr lang="en-US" sz="2000" b="1" dirty="0">
              <a:solidFill>
                <a:srgbClr val="3333FF"/>
              </a:solidFill>
            </a:endParaRPr>
          </a:p>
          <a:p>
            <a:pPr algn="ctr"/>
            <a:r>
              <a:rPr lang="en-US" sz="2000" b="1" dirty="0">
                <a:solidFill>
                  <a:srgbClr val="3333FF"/>
                </a:solidFill>
              </a:rPr>
              <a:t>(</a:t>
            </a:r>
            <a:r>
              <a:rPr lang="en-US" sz="2000" b="1" dirty="0" smtClean="0">
                <a:solidFill>
                  <a:srgbClr val="3333FF"/>
                </a:solidFill>
              </a:rPr>
              <a:t>1991-2014p</a:t>
            </a:r>
            <a:r>
              <a:rPr lang="en-US" sz="2000" b="1" dirty="0">
                <a:solidFill>
                  <a:srgbClr val="3333FF"/>
                </a:solidFill>
              </a:rPr>
              <a:t>)</a:t>
            </a:r>
          </a:p>
        </p:txBody>
      </p:sp>
      <p:sp>
        <p:nvSpPr>
          <p:cNvPr id="12" name="Text Box 7"/>
          <p:cNvSpPr txBox="1">
            <a:spLocks noChangeArrowheads="1"/>
          </p:cNvSpPr>
          <p:nvPr/>
        </p:nvSpPr>
        <p:spPr bwMode="auto">
          <a:xfrm>
            <a:off x="3749420" y="6129491"/>
            <a:ext cx="1538287" cy="276225"/>
          </a:xfrm>
          <a:prstGeom prst="rect">
            <a:avLst/>
          </a:prstGeom>
          <a:noFill/>
          <a:ln w="9525">
            <a:noFill/>
            <a:miter lim="800000"/>
            <a:headEnd/>
            <a:tailEnd/>
          </a:ln>
        </p:spPr>
        <p:txBody>
          <a:bodyPr wrap="none">
            <a:spAutoFit/>
          </a:bodyPr>
          <a:lstStyle/>
          <a:p>
            <a:pPr>
              <a:lnSpc>
                <a:spcPct val="75000"/>
              </a:lnSpc>
              <a:spcBef>
                <a:spcPct val="25000"/>
              </a:spcBef>
            </a:pPr>
            <a:r>
              <a:rPr lang="en-US" sz="1600" b="1" dirty="0"/>
              <a:t>Accident Year</a:t>
            </a:r>
          </a:p>
        </p:txBody>
      </p:sp>
      <p:sp>
        <p:nvSpPr>
          <p:cNvPr id="13" name="AutoShape 8"/>
          <p:cNvSpPr>
            <a:spLocks noChangeArrowheads="1"/>
          </p:cNvSpPr>
          <p:nvPr/>
        </p:nvSpPr>
        <p:spPr bwMode="blackWhite">
          <a:xfrm>
            <a:off x="1954265" y="1685005"/>
            <a:ext cx="3436373" cy="1145146"/>
          </a:xfrm>
          <a:prstGeom prst="wedgeRectCallout">
            <a:avLst>
              <a:gd name="adj1" fmla="val 141593"/>
              <a:gd name="adj2" fmla="val -1947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Medical severity for lost time claims was up 4% in 2014, the largest increase since 2009</a:t>
            </a:r>
            <a:endParaRPr lang="en-US" b="1" i="1" dirty="0">
              <a:solidFill>
                <a:schemeClr val="bg1"/>
              </a:solidFill>
              <a:cs typeface="+mn-cs"/>
            </a:endParaRPr>
          </a:p>
        </p:txBody>
      </p:sp>
    </p:spTree>
    <p:extLst>
      <p:ext uri="{BB962C8B-B14F-4D97-AF65-F5344CB8AC3E}">
        <p14:creationId xmlns:p14="http://schemas.microsoft.com/office/powerpoint/2010/main" val="39418993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91</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sz="2800" dirty="0" smtClean="0"/>
              <a:t>Workers Comp Change in Medical Severity by State, Avg. Annual Change, 2009-2013</a:t>
            </a:r>
          </a:p>
        </p:txBody>
      </p:sp>
      <p:sp>
        <p:nvSpPr>
          <p:cNvPr id="20" name="Rectangle 6"/>
          <p:cNvSpPr>
            <a:spLocks noChangeArrowheads="1"/>
          </p:cNvSpPr>
          <p:nvPr/>
        </p:nvSpPr>
        <p:spPr bwMode="black">
          <a:xfrm>
            <a:off x="85725" y="1248880"/>
            <a:ext cx="1245813" cy="2215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1600" b="1" dirty="0" smtClean="0">
                <a:solidFill>
                  <a:srgbClr val="225A7A"/>
                </a:solidFill>
              </a:rPr>
              <a:t>Percent</a:t>
            </a:r>
            <a:endParaRPr lang="en-US" sz="1600" b="1" dirty="0">
              <a:solidFill>
                <a:srgbClr val="225A7A"/>
              </a:solidFill>
            </a:endParaRPr>
          </a:p>
        </p:txBody>
      </p:sp>
      <p:sp>
        <p:nvSpPr>
          <p:cNvPr id="13" name="Rectangle 4"/>
          <p:cNvSpPr>
            <a:spLocks noChangeArrowheads="1"/>
          </p:cNvSpPr>
          <p:nvPr/>
        </p:nvSpPr>
        <p:spPr bwMode="auto">
          <a:xfrm>
            <a:off x="-188913" y="5776301"/>
            <a:ext cx="7569201" cy="1027204"/>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NCCI’s Analysis of Frequency and Severity of Claims Across the Country as of 12/31/13 on ncci.com.</a:t>
            </a:r>
          </a:p>
          <a:p>
            <a:pPr eaLnBrk="0" hangingPunct="0">
              <a:lnSpc>
                <a:spcPct val="85000"/>
              </a:lnSpc>
              <a:spcBef>
                <a:spcPct val="25000"/>
              </a:spcBef>
              <a:buClr>
                <a:schemeClr val="accent2"/>
              </a:buClr>
              <a:buFont typeface="Wingdings" pitchFamily="2" charset="2"/>
              <a:buNone/>
            </a:pPr>
            <a:r>
              <a:rPr lang="en-US" sz="1100" dirty="0" smtClean="0"/>
              <a:t>Values reflect methodology and state data underlying the most recent rate/lost cost filing.</a:t>
            </a:r>
          </a:p>
          <a:p>
            <a:pPr eaLnBrk="0" hangingPunct="0">
              <a:lnSpc>
                <a:spcPct val="85000"/>
              </a:lnSpc>
              <a:spcBef>
                <a:spcPct val="25000"/>
              </a:spcBef>
              <a:buClr>
                <a:schemeClr val="accent2"/>
              </a:buClr>
              <a:buFont typeface="Wingdings" pitchFamily="2" charset="2"/>
              <a:buNone/>
            </a:pPr>
            <a:r>
              <a:rPr lang="en-US" sz="1100" dirty="0" smtClean="0"/>
              <a:t>TX changes are for the years 2010-2013.</a:t>
            </a:r>
            <a:endParaRPr lang="en-US" sz="1100" dirty="0"/>
          </a:p>
        </p:txBody>
      </p:sp>
      <p:sp>
        <p:nvSpPr>
          <p:cNvPr id="12" name="Text Box 17"/>
          <p:cNvSpPr txBox="1">
            <a:spLocks noChangeArrowheads="1"/>
          </p:cNvSpPr>
          <p:nvPr/>
        </p:nvSpPr>
        <p:spPr bwMode="auto">
          <a:xfrm>
            <a:off x="6915150" y="4255987"/>
            <a:ext cx="2133600" cy="1323439"/>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1600" b="1" dirty="0" smtClean="0">
                <a:solidFill>
                  <a:schemeClr val="bg1"/>
                </a:solidFill>
                <a:latin typeface="Arial" pitchFamily="34" charset="0"/>
                <a:cs typeface="Arial" pitchFamily="34" charset="0"/>
              </a:rPr>
              <a:t>While growth rates varied widely, most states experienced positive growth in 2014</a:t>
            </a:r>
            <a:endParaRPr lang="en-US" sz="1600" b="1" dirty="0">
              <a:solidFill>
                <a:schemeClr val="bg1"/>
              </a:solidFill>
              <a:latin typeface="Arial" pitchFamily="34" charset="0"/>
              <a:cs typeface="Arial" pitchFamily="34" charset="0"/>
            </a:endParaRPr>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42040" y="1601679"/>
            <a:ext cx="8902423" cy="4275715"/>
          </a:xfrm>
          <a:prstGeom prst="rect">
            <a:avLst/>
          </a:prstGeom>
        </p:spPr>
      </p:pic>
      <p:sp>
        <p:nvSpPr>
          <p:cNvPr id="9" name="AutoShape 7"/>
          <p:cNvSpPr>
            <a:spLocks noChangeArrowheads="1"/>
          </p:cNvSpPr>
          <p:nvPr/>
        </p:nvSpPr>
        <p:spPr bwMode="blackWhite">
          <a:xfrm>
            <a:off x="3595687" y="1248880"/>
            <a:ext cx="4301204" cy="1235484"/>
          </a:xfrm>
          <a:prstGeom prst="wedgeRectCallout">
            <a:avLst>
              <a:gd name="adj1" fmla="val 66008"/>
              <a:gd name="adj2" fmla="val 3830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The change in lost-time medical severities from 2009-2013 ranged from a low of -6% to a high of 9%</a:t>
            </a:r>
            <a:endParaRPr lang="en-US" b="1" dirty="0">
              <a:solidFill>
                <a:schemeClr val="bg1"/>
              </a:solidFill>
            </a:endParaRPr>
          </a:p>
        </p:txBody>
      </p:sp>
    </p:spTree>
    <p:extLst>
      <p:ext uri="{BB962C8B-B14F-4D97-AF65-F5344CB8AC3E}">
        <p14:creationId xmlns:p14="http://schemas.microsoft.com/office/powerpoint/2010/main" val="22449744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2707" name="Rectangle 105"/>
          <p:cNvSpPr>
            <a:spLocks noGrp="1" noChangeArrowheads="1"/>
          </p:cNvSpPr>
          <p:nvPr>
            <p:ph type="dt" sz="quarter" idx="10"/>
          </p:nvPr>
        </p:nvSpPr>
        <p:spPr/>
        <p:txBody>
          <a:bodyPr/>
          <a:lstStyle/>
          <a:p>
            <a:pPr>
              <a:defRPr/>
            </a:pPr>
            <a:r>
              <a:rPr lang="en-US" smtClean="0"/>
              <a:t>12/01/09 - 9pm</a:t>
            </a:r>
          </a:p>
        </p:txBody>
      </p:sp>
      <p:sp>
        <p:nvSpPr>
          <p:cNvPr id="72709" name="Rectangle 110"/>
          <p:cNvSpPr>
            <a:spLocks noGrp="1" noChangeArrowheads="1"/>
          </p:cNvSpPr>
          <p:nvPr>
            <p:ph type="sldNum" sz="quarter" idx="12"/>
          </p:nvPr>
        </p:nvSpPr>
        <p:spPr/>
        <p:txBody>
          <a:bodyPr/>
          <a:lstStyle/>
          <a:p>
            <a:pPr>
              <a:defRPr/>
            </a:pPr>
            <a:fld id="{81AD1AA6-5342-47E3-91E6-60DBEF277DA8}" type="slidenum">
              <a:rPr lang="en-US" smtClean="0"/>
              <a:pPr>
                <a:defRPr/>
              </a:pPr>
              <a:t>92</a:t>
            </a:fld>
            <a:endParaRPr lang="en-US" smtClean="0"/>
          </a:p>
        </p:txBody>
      </p:sp>
      <p:sp>
        <p:nvSpPr>
          <p:cNvPr id="35846" name="Rectangle 2"/>
          <p:cNvSpPr>
            <a:spLocks noGrp="1" noChangeArrowheads="1"/>
          </p:cNvSpPr>
          <p:nvPr>
            <p:ph type="title"/>
          </p:nvPr>
        </p:nvSpPr>
        <p:spPr>
          <a:xfrm>
            <a:off x="155575" y="0"/>
            <a:ext cx="7550150" cy="989013"/>
          </a:xfrm>
        </p:spPr>
        <p:txBody>
          <a:bodyPr/>
          <a:lstStyle/>
          <a:p>
            <a:r>
              <a:rPr lang="en-US" dirty="0" smtClean="0"/>
              <a:t>Annual Inflation Rates, (CPI-U, %),</a:t>
            </a:r>
            <a:br>
              <a:rPr lang="en-US" dirty="0" smtClean="0"/>
            </a:br>
            <a:r>
              <a:rPr lang="en-US" dirty="0" smtClean="0"/>
              <a:t>1990–2016F</a:t>
            </a:r>
          </a:p>
        </p:txBody>
      </p:sp>
      <p:graphicFrame>
        <p:nvGraphicFramePr>
          <p:cNvPr id="35842" name="Object 3"/>
          <p:cNvGraphicFramePr>
            <a:graphicFrameLocks noChangeAspect="1"/>
          </p:cNvGraphicFramePr>
          <p:nvPr>
            <p:extLst/>
          </p:nvPr>
        </p:nvGraphicFramePr>
        <p:xfrm>
          <a:off x="161925" y="1639888"/>
          <a:ext cx="8659813" cy="4008437"/>
        </p:xfrm>
        <a:graphic>
          <a:graphicData uri="http://schemas.openxmlformats.org/presentationml/2006/ole">
            <mc:AlternateContent xmlns:mc="http://schemas.openxmlformats.org/markup-compatibility/2006">
              <mc:Choice xmlns:v="urn:schemas-microsoft-com:vml" Requires="v">
                <p:oleObj spid="_x0000_s28299485" name="Chart" r:id="rId4" imgW="8296386" imgH="3819698" progId="MSGraph.Chart.8">
                  <p:embed followColorScheme="full"/>
                </p:oleObj>
              </mc:Choice>
              <mc:Fallback>
                <p:oleObj name="Chart" r:id="rId4" imgW="8296386" imgH="3819698" progId="MSGraph.Chart.8">
                  <p:embed followColorScheme="full"/>
                  <p:pic>
                    <p:nvPicPr>
                      <p:cNvPr id="0" name=""/>
                      <p:cNvPicPr>
                        <a:picLocks noChangeAspect="1" noChangeArrowheads="1"/>
                      </p:cNvPicPr>
                      <p:nvPr/>
                    </p:nvPicPr>
                    <p:blipFill>
                      <a:blip r:embed="rId5"/>
                      <a:srcRect/>
                      <a:stretch>
                        <a:fillRect/>
                      </a:stretch>
                    </p:blipFill>
                    <p:spPr bwMode="gray">
                      <a:xfrm>
                        <a:off x="161925" y="1639888"/>
                        <a:ext cx="8659813" cy="4008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847" name="Rectangle 4"/>
          <p:cNvSpPr>
            <a:spLocks noChangeArrowheads="1"/>
          </p:cNvSpPr>
          <p:nvPr/>
        </p:nvSpPr>
        <p:spPr bwMode="auto">
          <a:xfrm>
            <a:off x="0" y="6392863"/>
            <a:ext cx="7569200"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chemeClr val="accent2"/>
              </a:buClr>
              <a:buFont typeface="Wingdings" pitchFamily="2" charset="2"/>
              <a:buNone/>
            </a:pPr>
            <a:r>
              <a:rPr lang="en-US" sz="1100" dirty="0"/>
              <a:t>Sources: US Bureau of Labor Statistics; Blue Chip Economic Indicators, 5</a:t>
            </a:r>
            <a:r>
              <a:rPr lang="en-US" sz="1100" dirty="0" smtClean="0"/>
              <a:t>/15 </a:t>
            </a:r>
            <a:r>
              <a:rPr lang="en-US" sz="1100" dirty="0"/>
              <a:t>(forecasts). </a:t>
            </a:r>
          </a:p>
        </p:txBody>
      </p:sp>
      <p:sp>
        <p:nvSpPr>
          <p:cNvPr id="1965061" name="Rectangle 5"/>
          <p:cNvSpPr>
            <a:spLocks noChangeArrowheads="1"/>
          </p:cNvSpPr>
          <p:nvPr/>
        </p:nvSpPr>
        <p:spPr bwMode="blackWhite">
          <a:xfrm>
            <a:off x="984736" y="5534025"/>
            <a:ext cx="7338649" cy="9731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S</a:t>
            </a:r>
            <a:r>
              <a:rPr lang="en-US" b="1" dirty="0" smtClean="0">
                <a:solidFill>
                  <a:srgbClr val="FFFFFF"/>
                </a:solidFill>
              </a:rPr>
              <a:t>lack </a:t>
            </a:r>
            <a:r>
              <a:rPr lang="en-US" b="1" dirty="0">
                <a:solidFill>
                  <a:srgbClr val="FFFFFF"/>
                </a:solidFill>
              </a:rPr>
              <a:t>in the U.S. economy </a:t>
            </a:r>
            <a:r>
              <a:rPr lang="en-US" b="1" dirty="0" smtClean="0">
                <a:solidFill>
                  <a:srgbClr val="FFFFFF"/>
                </a:solidFill>
              </a:rPr>
              <a:t>and falling energy prices suggests </a:t>
            </a:r>
            <a:r>
              <a:rPr lang="en-US" b="1" dirty="0">
                <a:solidFill>
                  <a:srgbClr val="FFFFFF"/>
                </a:solidFill>
              </a:rPr>
              <a:t>that </a:t>
            </a:r>
            <a:r>
              <a:rPr lang="en-US" b="1" dirty="0" smtClean="0">
                <a:solidFill>
                  <a:srgbClr val="FFFFFF"/>
                </a:solidFill>
              </a:rPr>
              <a:t>inflationary pressures should remain subdued for an extended period of times</a:t>
            </a:r>
            <a:endParaRPr lang="en-US" b="1" dirty="0">
              <a:solidFill>
                <a:srgbClr val="FFFFFF"/>
              </a:solidFill>
            </a:endParaRPr>
          </a:p>
        </p:txBody>
      </p:sp>
      <p:sp>
        <p:nvSpPr>
          <p:cNvPr id="35849" name="Rectangle 6"/>
          <p:cNvSpPr>
            <a:spLocks noChangeArrowheads="1"/>
          </p:cNvSpPr>
          <p:nvPr/>
        </p:nvSpPr>
        <p:spPr bwMode="black">
          <a:xfrm>
            <a:off x="233363" y="1162050"/>
            <a:ext cx="1090612" cy="68580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Annual Inflation Rates (%)</a:t>
            </a:r>
          </a:p>
        </p:txBody>
      </p:sp>
      <p:sp>
        <p:nvSpPr>
          <p:cNvPr id="1965063" name="AutoShape 7"/>
          <p:cNvSpPr>
            <a:spLocks noChangeArrowheads="1"/>
          </p:cNvSpPr>
          <p:nvPr/>
        </p:nvSpPr>
        <p:spPr bwMode="blackWhite">
          <a:xfrm>
            <a:off x="2908300" y="1150938"/>
            <a:ext cx="4048125" cy="1309687"/>
          </a:xfrm>
          <a:prstGeom prst="wedgeRectCallout">
            <a:avLst>
              <a:gd name="adj1" fmla="val 16391"/>
              <a:gd name="adj2" fmla="val 7349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Inflation peaked at 5.6% in August 2008 on high energy and commodity crisis. The recession and the collapse of the commodity bubble reduced inflationary pressures in 2009/10</a:t>
            </a:r>
          </a:p>
        </p:txBody>
      </p:sp>
      <p:sp>
        <p:nvSpPr>
          <p:cNvPr id="11" name="AutoShape 7"/>
          <p:cNvSpPr>
            <a:spLocks noChangeArrowheads="1"/>
          </p:cNvSpPr>
          <p:nvPr/>
        </p:nvSpPr>
        <p:spPr bwMode="blackWhite">
          <a:xfrm>
            <a:off x="7273904" y="1155699"/>
            <a:ext cx="1620223" cy="1874715"/>
          </a:xfrm>
          <a:prstGeom prst="wedgeRectCallout">
            <a:avLst>
              <a:gd name="adj1" fmla="val 10089"/>
              <a:gd name="adj2" fmla="val 10082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cs typeface="+mn-cs"/>
              </a:rPr>
              <a:t>Inflationary expectations have slipped (due in part to falling energy costs) allowing the Fed to maintain low interest rates</a:t>
            </a:r>
            <a:endParaRPr lang="en-US" sz="1400" b="1" dirty="0">
              <a:cs typeface="+mn-cs"/>
            </a:endParaRPr>
          </a:p>
        </p:txBody>
      </p:sp>
    </p:spTree>
    <p:extLst>
      <p:ext uri="{BB962C8B-B14F-4D97-AF65-F5344CB8AC3E}">
        <p14:creationId xmlns:p14="http://schemas.microsoft.com/office/powerpoint/2010/main" val="15385994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965063"/>
                                        </p:tgtEl>
                                        <p:attrNameLst>
                                          <p:attrName>style.visibility</p:attrName>
                                        </p:attrNameLst>
                                      </p:cBhvr>
                                      <p:to>
                                        <p:strVal val="visible"/>
                                      </p:to>
                                    </p:set>
                                    <p:animEffect transition="in" filter="wipe(down)">
                                      <p:cBhvr>
                                        <p:cTn id="7" dur="500"/>
                                        <p:tgtEl>
                                          <p:spTgt spid="1965063"/>
                                        </p:tgtEl>
                                      </p:cBhvr>
                                    </p:animEffect>
                                  </p:childTnLst>
                                </p:cTn>
                              </p:par>
                            </p:childTnLst>
                          </p:cTn>
                        </p:par>
                        <p:par>
                          <p:cTn id="8" fill="hold">
                            <p:stCondLst>
                              <p:cond delay="1200"/>
                            </p:stCondLst>
                            <p:childTnLst>
                              <p:par>
                                <p:cTn id="9" presetID="23" presetClass="entr" presetSubtype="16" fill="hold" grpId="0" nodeType="afterEffect">
                                  <p:stCondLst>
                                    <p:cond delay="700"/>
                                  </p:stCondLst>
                                  <p:childTnLst>
                                    <p:set>
                                      <p:cBhvr>
                                        <p:cTn id="10" dur="1" fill="hold">
                                          <p:stCondLst>
                                            <p:cond delay="0"/>
                                          </p:stCondLst>
                                        </p:cTn>
                                        <p:tgtEl>
                                          <p:spTgt spid="1965061"/>
                                        </p:tgtEl>
                                        <p:attrNameLst>
                                          <p:attrName>style.visibility</p:attrName>
                                        </p:attrNameLst>
                                      </p:cBhvr>
                                      <p:to>
                                        <p:strVal val="visible"/>
                                      </p:to>
                                    </p:set>
                                    <p:anim calcmode="lin" valueType="num">
                                      <p:cBhvr>
                                        <p:cTn id="11" dur="500" fill="hold"/>
                                        <p:tgtEl>
                                          <p:spTgt spid="1965061"/>
                                        </p:tgtEl>
                                        <p:attrNameLst>
                                          <p:attrName>ppt_w</p:attrName>
                                        </p:attrNameLst>
                                      </p:cBhvr>
                                      <p:tavLst>
                                        <p:tav tm="0">
                                          <p:val>
                                            <p:fltVal val="0"/>
                                          </p:val>
                                        </p:tav>
                                        <p:tav tm="100000">
                                          <p:val>
                                            <p:strVal val="#ppt_w"/>
                                          </p:val>
                                        </p:tav>
                                      </p:tavLst>
                                    </p:anim>
                                    <p:anim calcmode="lin" valueType="num">
                                      <p:cBhvr>
                                        <p:cTn id="12" dur="500" fill="hold"/>
                                        <p:tgtEl>
                                          <p:spTgt spid="1965061"/>
                                        </p:tgtEl>
                                        <p:attrNameLst>
                                          <p:attrName>ppt_h</p:attrName>
                                        </p:attrNameLst>
                                      </p:cBhvr>
                                      <p:tavLst>
                                        <p:tav tm="0">
                                          <p:val>
                                            <p:fltVal val="0"/>
                                          </p:val>
                                        </p:tav>
                                        <p:tav tm="100000">
                                          <p:val>
                                            <p:strVal val="#ppt_h"/>
                                          </p:val>
                                        </p:tav>
                                      </p:tavLst>
                                    </p:anim>
                                  </p:childTnLst>
                                </p:cTn>
                              </p:par>
                            </p:childTnLst>
                          </p:cTn>
                        </p:par>
                        <p:par>
                          <p:cTn id="13" fill="hold">
                            <p:stCondLst>
                              <p:cond delay="2400"/>
                            </p:stCondLst>
                            <p:childTnLst>
                              <p:par>
                                <p:cTn id="14" presetID="22" presetClass="entr" presetSubtype="2" fill="hold" grpId="0" nodeType="afterEffect">
                                  <p:stCondLst>
                                    <p:cond delay="50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5061" grpId="0" animBg="1"/>
      <p:bldP spid="1965063" grpId="0" animBg="1"/>
      <p:bldP spid="11" grpId="0" animBg="1"/>
    </p:bldLst>
  </p:timing>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 name="Title 3"/>
          <p:cNvSpPr>
            <a:spLocks noGrp="1"/>
          </p:cNvSpPr>
          <p:nvPr>
            <p:ph type="title"/>
          </p:nvPr>
        </p:nvSpPr>
        <p:spPr>
          <a:xfrm>
            <a:off x="100016" y="109288"/>
            <a:ext cx="9144000" cy="806824"/>
          </a:xfrm>
        </p:spPr>
        <p:txBody>
          <a:bodyPr>
            <a:noAutofit/>
          </a:bodyPr>
          <a:lstStyle/>
          <a:p>
            <a:pPr>
              <a:tabLst>
                <a:tab pos="6671236" algn="l"/>
              </a:tabLst>
            </a:pPr>
            <a:r>
              <a:rPr lang="en-US" sz="2800" dirty="0"/>
              <a:t>Workers Compensation</a:t>
            </a:r>
            <a:br>
              <a:rPr lang="en-US" sz="2800" dirty="0"/>
            </a:br>
            <a:r>
              <a:rPr lang="en-US" sz="2800" dirty="0"/>
              <a:t>Change in </a:t>
            </a:r>
            <a:r>
              <a:rPr lang="en-US" sz="2800" dirty="0" smtClean="0"/>
              <a:t>Medical Severity </a:t>
            </a:r>
            <a:r>
              <a:rPr lang="en-US" sz="800" dirty="0"/>
              <a:t/>
            </a:r>
            <a:br>
              <a:rPr lang="en-US" sz="800" dirty="0"/>
            </a:br>
            <a:r>
              <a:rPr lang="en-US" sz="1600" dirty="0" smtClean="0">
                <a:solidFill>
                  <a:schemeClr val="tx1"/>
                </a:solidFill>
                <a:latin typeface="Arial" pitchFamily="34" charset="0"/>
              </a:rPr>
              <a:t>Comparison </a:t>
            </a:r>
            <a:r>
              <a:rPr lang="en-US" sz="1600" dirty="0">
                <a:solidFill>
                  <a:schemeClr val="tx1"/>
                </a:solidFill>
                <a:latin typeface="Arial" pitchFamily="34" charset="0"/>
              </a:rPr>
              <a:t>to Change in </a:t>
            </a:r>
            <a:r>
              <a:rPr lang="en-US" sz="1600" dirty="0" smtClean="0">
                <a:solidFill>
                  <a:schemeClr val="tx1"/>
                </a:solidFill>
                <a:latin typeface="Arial" pitchFamily="34" charset="0"/>
              </a:rPr>
              <a:t>Medical Consumer Price Index (CPI)</a:t>
            </a:r>
            <a:endParaRPr lang="en-US" sz="1600" dirty="0">
              <a:solidFill>
                <a:schemeClr val="tx1"/>
              </a:solidFill>
              <a:latin typeface="Arial" pitchFamily="34" charset="0"/>
            </a:endParaRPr>
          </a:p>
        </p:txBody>
      </p:sp>
      <p:sp>
        <p:nvSpPr>
          <p:cNvPr id="4" name="Slide Number Placeholder 3"/>
          <p:cNvSpPr>
            <a:spLocks noGrp="1"/>
          </p:cNvSpPr>
          <p:nvPr>
            <p:ph type="sldNum" sz="quarter" idx="10"/>
          </p:nvPr>
        </p:nvSpPr>
        <p:spPr/>
        <p:txBody>
          <a:bodyPr lIns="82021" tIns="41010" rIns="82021" bIns="41010"/>
          <a:lstStyle/>
          <a:p>
            <a:fld id="{92DC2852-4524-4D94-B636-4315D37E8450}" type="slidenum">
              <a:rPr lang="en-US" smtClean="0"/>
              <a:pPr/>
              <a:t>93</a:t>
            </a:fld>
            <a:endParaRPr lang="en-US" dirty="0"/>
          </a:p>
        </p:txBody>
      </p:sp>
      <p:graphicFrame>
        <p:nvGraphicFramePr>
          <p:cNvPr id="9" name="Content Placeholder 4"/>
          <p:cNvGraphicFramePr>
            <a:graphicFrameLocks/>
          </p:cNvGraphicFramePr>
          <p:nvPr>
            <p:extLst/>
          </p:nvPr>
        </p:nvGraphicFramePr>
        <p:xfrm>
          <a:off x="1" y="1546416"/>
          <a:ext cx="8915977" cy="4283449"/>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 Box 8"/>
          <p:cNvSpPr txBox="1">
            <a:spLocks noChangeArrowheads="1"/>
          </p:cNvSpPr>
          <p:nvPr/>
        </p:nvSpPr>
        <p:spPr bwMode="auto">
          <a:xfrm>
            <a:off x="19050" y="1062135"/>
            <a:ext cx="1938338" cy="338469"/>
          </a:xfrm>
          <a:prstGeom prst="rect">
            <a:avLst/>
          </a:prstGeom>
          <a:noFill/>
          <a:ln w="9525">
            <a:noFill/>
            <a:miter lim="800000"/>
            <a:headEnd/>
            <a:tailEnd/>
          </a:ln>
          <a:effectLst/>
        </p:spPr>
        <p:txBody>
          <a:bodyPr wrap="square" lIns="91354" tIns="45678" rIns="91354" bIns="45678">
            <a:spAutoFit/>
          </a:bodyPr>
          <a:lstStyle/>
          <a:p>
            <a:pPr eaLnBrk="0" hangingPunct="0">
              <a:spcBef>
                <a:spcPct val="50000"/>
              </a:spcBef>
            </a:pPr>
            <a:r>
              <a:rPr lang="en-US" sz="1600" b="1" dirty="0" smtClean="0">
                <a:solidFill>
                  <a:srgbClr val="225A7A"/>
                </a:solidFill>
                <a:latin typeface="Arial" charset="0"/>
              </a:rPr>
              <a:t>Percent Change</a:t>
            </a:r>
            <a:endParaRPr lang="en-US" sz="1600" b="1" dirty="0">
              <a:solidFill>
                <a:srgbClr val="225A7A"/>
              </a:solidFill>
              <a:latin typeface="Arial" charset="0"/>
            </a:endParaRPr>
          </a:p>
        </p:txBody>
      </p:sp>
      <p:sp>
        <p:nvSpPr>
          <p:cNvPr id="15" name="Text Box 4"/>
          <p:cNvSpPr txBox="1">
            <a:spLocks noChangeArrowheads="1"/>
          </p:cNvSpPr>
          <p:nvPr/>
        </p:nvSpPr>
        <p:spPr bwMode="auto">
          <a:xfrm>
            <a:off x="4259559" y="5571193"/>
            <a:ext cx="617241" cy="277457"/>
          </a:xfrm>
          <a:prstGeom prst="rect">
            <a:avLst/>
          </a:prstGeom>
          <a:noFill/>
          <a:ln w="9525">
            <a:noFill/>
            <a:miter lim="800000"/>
            <a:headEnd/>
            <a:tailEnd/>
          </a:ln>
          <a:effectLst/>
        </p:spPr>
        <p:txBody>
          <a:bodyPr wrap="none" lIns="91387" tIns="45693" rIns="91387" bIns="45693">
            <a:spAutoFit/>
          </a:bodyPr>
          <a:lstStyle/>
          <a:p>
            <a:pPr eaLnBrk="0" hangingPunct="0">
              <a:lnSpc>
                <a:spcPct val="75000"/>
              </a:lnSpc>
              <a:spcBef>
                <a:spcPct val="25000"/>
              </a:spcBef>
            </a:pPr>
            <a:r>
              <a:rPr lang="en-US" sz="1600" b="1" dirty="0" smtClean="0">
                <a:latin typeface="Arial" charset="0"/>
              </a:rPr>
              <a:t>Year</a:t>
            </a:r>
            <a:endParaRPr lang="en-US" sz="1600" b="1" dirty="0">
              <a:latin typeface="Arial" charset="0"/>
            </a:endParaRPr>
          </a:p>
        </p:txBody>
      </p:sp>
      <p:sp>
        <p:nvSpPr>
          <p:cNvPr id="8" name="Text Box 6"/>
          <p:cNvSpPr txBox="1">
            <a:spLocks noChangeArrowheads="1"/>
          </p:cNvSpPr>
          <p:nvPr/>
        </p:nvSpPr>
        <p:spPr bwMode="blackWhite">
          <a:xfrm>
            <a:off x="4672016" y="2196516"/>
            <a:ext cx="4222875" cy="1047136"/>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hangingPunct="0">
              <a:lnSpc>
                <a:spcPct val="85000"/>
              </a:lnSpc>
              <a:spcBef>
                <a:spcPct val="50000"/>
              </a:spcBef>
              <a:buClr>
                <a:srgbClr val="FFFFFF"/>
              </a:buClr>
              <a:buFont typeface="Wingdings" pitchFamily="2" charset="2"/>
              <a:buNone/>
            </a:pPr>
            <a:r>
              <a:rPr lang="en-US" sz="1600" b="1" u="sng" dirty="0" smtClean="0">
                <a:solidFill>
                  <a:srgbClr val="FFFFFF"/>
                </a:solidFill>
                <a:latin typeface="Arial "/>
              </a:rPr>
              <a:t>Average Annual Change: 1994—2014</a:t>
            </a:r>
          </a:p>
          <a:p>
            <a:pPr algn="ctr" eaLnBrk="0" hangingPunct="0">
              <a:lnSpc>
                <a:spcPct val="85000"/>
              </a:lnSpc>
              <a:spcBef>
                <a:spcPct val="50000"/>
              </a:spcBef>
              <a:buClr>
                <a:srgbClr val="FFFFFF"/>
              </a:buClr>
              <a:buFont typeface="Wingdings" pitchFamily="2" charset="2"/>
              <a:buNone/>
            </a:pPr>
            <a:r>
              <a:rPr lang="en-US" sz="1600" b="1" dirty="0" smtClean="0">
                <a:solidFill>
                  <a:srgbClr val="FFFFFF"/>
                </a:solidFill>
                <a:latin typeface="Arial "/>
              </a:rPr>
              <a:t>Lost-Time Medical Severity: </a:t>
            </a:r>
            <a:r>
              <a:rPr lang="en-US" sz="1600" b="1" dirty="0" smtClean="0">
                <a:solidFill>
                  <a:srgbClr val="FFFFFF"/>
                </a:solidFill>
                <a:latin typeface="Arial "/>
                <a:sym typeface="Wingdings" pitchFamily="2" charset="2"/>
              </a:rPr>
              <a:t>+6.4%</a:t>
            </a:r>
          </a:p>
          <a:p>
            <a:pPr algn="ctr" eaLnBrk="0" hangingPunct="0">
              <a:lnSpc>
                <a:spcPct val="85000"/>
              </a:lnSpc>
              <a:spcBef>
                <a:spcPct val="50000"/>
              </a:spcBef>
              <a:buClr>
                <a:srgbClr val="FFFFFF"/>
              </a:buClr>
              <a:buFont typeface="Wingdings" pitchFamily="2" charset="2"/>
              <a:buNone/>
            </a:pPr>
            <a:r>
              <a:rPr lang="en-US" sz="1600" b="1" i="0" dirty="0" smtClean="0">
                <a:solidFill>
                  <a:srgbClr val="FFFFFF"/>
                </a:solidFill>
                <a:latin typeface="Arial "/>
                <a:sym typeface="Wingdings" pitchFamily="2" charset="2"/>
              </a:rPr>
              <a:t>US Medical CPI: +3.7%</a:t>
            </a:r>
            <a:endParaRPr lang="en-US" sz="1600" b="1" i="0" dirty="0">
              <a:solidFill>
                <a:srgbClr val="FFFFFF"/>
              </a:solidFill>
              <a:latin typeface="Arial "/>
            </a:endParaRPr>
          </a:p>
        </p:txBody>
      </p:sp>
      <p:sp>
        <p:nvSpPr>
          <p:cNvPr id="10" name="Text Box 6"/>
          <p:cNvSpPr txBox="1">
            <a:spLocks noChangeArrowheads="1"/>
          </p:cNvSpPr>
          <p:nvPr/>
        </p:nvSpPr>
        <p:spPr bwMode="auto">
          <a:xfrm>
            <a:off x="67099" y="6055685"/>
            <a:ext cx="8384919" cy="707886"/>
          </a:xfrm>
          <a:prstGeom prst="rect">
            <a:avLst/>
          </a:prstGeom>
          <a:noFill/>
          <a:ln w="0">
            <a:noFill/>
            <a:miter lim="800000"/>
            <a:headEnd/>
            <a:tailEnd/>
          </a:ln>
        </p:spPr>
        <p:txBody>
          <a:bodyPr wrap="square">
            <a:spAutoFit/>
          </a:bodyPr>
          <a:lstStyle/>
          <a:p>
            <a:r>
              <a:rPr lang="en-US" sz="1000" dirty="0" smtClean="0"/>
              <a:t>2014p</a:t>
            </a:r>
            <a:r>
              <a:rPr lang="en-US" sz="1000" dirty="0"/>
              <a:t>: Preliminary based on data valued as of </a:t>
            </a:r>
            <a:r>
              <a:rPr lang="en-US" sz="1000" dirty="0" smtClean="0"/>
              <a:t>12/31/2014.</a:t>
            </a:r>
            <a:endParaRPr lang="en-US" sz="1000" dirty="0"/>
          </a:p>
          <a:p>
            <a:r>
              <a:rPr lang="en-US" sz="1000" dirty="0" smtClean="0"/>
              <a:t>Sources: Severity: 995-2013: </a:t>
            </a:r>
            <a:r>
              <a:rPr lang="en-US" sz="1000" dirty="0"/>
              <a:t>Based on data through </a:t>
            </a:r>
            <a:r>
              <a:rPr lang="en-US" sz="1000" dirty="0" smtClean="0"/>
              <a:t>12/31/2013, </a:t>
            </a:r>
            <a:r>
              <a:rPr lang="en-US" sz="1000" dirty="0"/>
              <a:t>developed to ultimate</a:t>
            </a:r>
          </a:p>
          <a:p>
            <a:r>
              <a:rPr lang="en-US" sz="1000" dirty="0"/>
              <a:t>Based on the states where NCCI provides ratemaking </a:t>
            </a:r>
            <a:r>
              <a:rPr lang="en-US" sz="1000" dirty="0" smtClean="0"/>
              <a:t>services including state funds, excluding WV; </a:t>
            </a:r>
            <a:r>
              <a:rPr lang="en-US" sz="1000" dirty="0"/>
              <a:t>Excludes high deductible </a:t>
            </a:r>
            <a:r>
              <a:rPr lang="en-US" sz="1000" dirty="0" smtClean="0"/>
              <a:t>policies.</a:t>
            </a:r>
          </a:p>
          <a:p>
            <a:r>
              <a:rPr lang="en-US" sz="1000" dirty="0" smtClean="0"/>
              <a:t>US Medical CPI: US Bureau of Labor Statistics. </a:t>
            </a:r>
            <a:endParaRPr lang="en-US" sz="1000" dirty="0"/>
          </a:p>
        </p:txBody>
      </p:sp>
    </p:spTree>
    <p:extLst>
      <p:ext uri="{BB962C8B-B14F-4D97-AF65-F5344CB8AC3E}">
        <p14:creationId xmlns:p14="http://schemas.microsoft.com/office/powerpoint/2010/main" val="3209880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53250" name="Object 2"/>
          <p:cNvGraphicFramePr>
            <a:graphicFrameLocks noChangeAspect="1"/>
          </p:cNvGraphicFramePr>
          <p:nvPr>
            <p:extLst/>
          </p:nvPr>
        </p:nvGraphicFramePr>
        <p:xfrm>
          <a:off x="0" y="1162050"/>
          <a:ext cx="8977313" cy="5695950"/>
        </p:xfrm>
        <a:graphic>
          <a:graphicData uri="http://schemas.openxmlformats.org/presentationml/2006/ole">
            <mc:AlternateContent xmlns:mc="http://schemas.openxmlformats.org/markup-compatibility/2006">
              <mc:Choice xmlns:v="urn:schemas-microsoft-com:vml" Requires="v">
                <p:oleObj spid="_x0000_s28300509" name="Chart" r:id="rId3" imgW="8658401" imgH="5505519" progId="MSGraph.Chart.8">
                  <p:embed followColorScheme="full"/>
                </p:oleObj>
              </mc:Choice>
              <mc:Fallback>
                <p:oleObj name="Chart" r:id="rId3" imgW="8658401" imgH="5505519" progId="MSGraph.Chart.8">
                  <p:embed followColorScheme="full"/>
                  <p:pic>
                    <p:nvPicPr>
                      <p:cNvPr id="0" name=""/>
                      <p:cNvPicPr>
                        <a:picLocks noChangeAspect="1" noChangeArrowheads="1"/>
                      </p:cNvPicPr>
                      <p:nvPr/>
                    </p:nvPicPr>
                    <p:blipFill>
                      <a:blip r:embed="rId4"/>
                      <a:srcRect/>
                      <a:stretch>
                        <a:fillRect/>
                      </a:stretch>
                    </p:blipFill>
                    <p:spPr bwMode="auto">
                      <a:xfrm>
                        <a:off x="0" y="1162050"/>
                        <a:ext cx="8977313" cy="5695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251" name="Rectangle 3"/>
          <p:cNvSpPr>
            <a:spLocks noGrp="1" noChangeArrowheads="1"/>
          </p:cNvSpPr>
          <p:nvPr>
            <p:ph type="title" idx="4294967295"/>
          </p:nvPr>
        </p:nvSpPr>
        <p:spPr>
          <a:xfrm>
            <a:off x="109950" y="0"/>
            <a:ext cx="7608887" cy="965200"/>
          </a:xfrm>
        </p:spPr>
        <p:txBody>
          <a:bodyPr lIns="92075" tIns="46038" rIns="92075" bIns="46038" anchor="b"/>
          <a:lstStyle/>
          <a:p>
            <a:pPr>
              <a:lnSpc>
                <a:spcPct val="85000"/>
              </a:lnSpc>
            </a:pPr>
            <a:r>
              <a:rPr lang="en-US" dirty="0" smtClean="0"/>
              <a:t>WC Medical Severity Generally Outpaces the Medical CPI Rate</a:t>
            </a:r>
            <a:endParaRPr lang="en-US" sz="2100" dirty="0" smtClean="0"/>
          </a:p>
        </p:txBody>
      </p:sp>
      <p:sp>
        <p:nvSpPr>
          <p:cNvPr id="53252" name="Rectangle 4"/>
          <p:cNvSpPr>
            <a:spLocks noChangeArrowheads="1"/>
          </p:cNvSpPr>
          <p:nvPr/>
        </p:nvSpPr>
        <p:spPr bwMode="auto">
          <a:xfrm>
            <a:off x="0" y="6553200"/>
            <a:ext cx="6881813" cy="261938"/>
          </a:xfrm>
          <a:prstGeom prst="rect">
            <a:avLst/>
          </a:prstGeom>
          <a:noFill/>
          <a:ln w="9525">
            <a:noFill/>
            <a:miter lim="800000"/>
            <a:headEnd/>
            <a:tailEnd/>
          </a:ln>
        </p:spPr>
        <p:txBody>
          <a:bodyPr wrap="none" lIns="92075" tIns="46038" rIns="92075" bIns="46038">
            <a:spAutoFit/>
          </a:bodyPr>
          <a:lstStyle/>
          <a:p>
            <a:pPr eaLnBrk="0" hangingPunct="0"/>
            <a:r>
              <a:rPr lang="en-US" sz="1100"/>
              <a:t>Sources:  Med CPI from US Bureau of Labor Statistics, WC med severity from NCCI based on NCCI states.</a:t>
            </a:r>
          </a:p>
        </p:txBody>
      </p:sp>
      <p:sp>
        <p:nvSpPr>
          <p:cNvPr id="6487045" name="Text Box 5"/>
          <p:cNvSpPr txBox="1">
            <a:spLocks noChangeArrowheads="1"/>
          </p:cNvSpPr>
          <p:nvPr/>
        </p:nvSpPr>
        <p:spPr bwMode="auto">
          <a:xfrm rot="10800000">
            <a:off x="8353425" y="1905000"/>
            <a:ext cx="428625" cy="1066800"/>
          </a:xfrm>
          <a:prstGeom prst="rect">
            <a:avLst/>
          </a:prstGeom>
          <a:noFill/>
          <a:ln w="9525">
            <a:noFill/>
            <a:miter lim="800000"/>
            <a:headEnd/>
            <a:tailEnd/>
          </a:ln>
        </p:spPr>
        <p:txBody>
          <a:bodyPr rot="10800000" vert="eaVert" lIns="92075" tIns="46038" rIns="92075" bIns="46038">
            <a:spAutoFit/>
          </a:bodyPr>
          <a:lstStyle/>
          <a:p>
            <a:pPr algn="ctr" eaLnBrk="0" hangingPunct="0">
              <a:spcBef>
                <a:spcPct val="50000"/>
              </a:spcBef>
              <a:buClr>
                <a:srgbClr val="FF3300"/>
              </a:buClr>
              <a:buFont typeface="Wingdings" pitchFamily="2" charset="2"/>
              <a:buNone/>
            </a:pPr>
            <a:endParaRPr lang="en-US" sz="1600" b="1">
              <a:latin typeface="Times New Roman" pitchFamily="18" charset="0"/>
            </a:endParaRPr>
          </a:p>
        </p:txBody>
      </p:sp>
      <p:sp>
        <p:nvSpPr>
          <p:cNvPr id="7" name="AutoShape 7"/>
          <p:cNvSpPr>
            <a:spLocks noChangeArrowheads="1"/>
          </p:cNvSpPr>
          <p:nvPr/>
        </p:nvSpPr>
        <p:spPr bwMode="blackWhite">
          <a:xfrm>
            <a:off x="4454013" y="1669948"/>
            <a:ext cx="4301204" cy="1235484"/>
          </a:xfrm>
          <a:prstGeom prst="wedgeRectCallout">
            <a:avLst>
              <a:gd name="adj1" fmla="val 42756"/>
              <a:gd name="adj2" fmla="val 17129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Average annual increase in WC medical severity </a:t>
            </a:r>
            <a:r>
              <a:rPr lang="en-US" sz="1600" b="1" dirty="0" smtClean="0">
                <a:solidFill>
                  <a:schemeClr val="bg1"/>
                </a:solidFill>
              </a:rPr>
              <a:t>from </a:t>
            </a:r>
            <a:r>
              <a:rPr lang="en-US" sz="1600" b="1" dirty="0">
                <a:solidFill>
                  <a:schemeClr val="bg1"/>
                </a:solidFill>
              </a:rPr>
              <a:t>1995 through </a:t>
            </a:r>
            <a:r>
              <a:rPr lang="en-US" sz="1600" b="1" dirty="0" smtClean="0">
                <a:solidFill>
                  <a:schemeClr val="bg1"/>
                </a:solidFill>
              </a:rPr>
              <a:t>2014 </a:t>
            </a:r>
            <a:r>
              <a:rPr lang="en-US" sz="1600" b="1" dirty="0">
                <a:solidFill>
                  <a:schemeClr val="bg1"/>
                </a:solidFill>
              </a:rPr>
              <a:t>was </a:t>
            </a:r>
            <a:r>
              <a:rPr lang="en-US" sz="1600" b="1" dirty="0" smtClean="0">
                <a:solidFill>
                  <a:schemeClr val="bg1"/>
                </a:solidFill>
              </a:rPr>
              <a:t>well above </a:t>
            </a:r>
            <a:r>
              <a:rPr lang="en-US" sz="1600" b="1" dirty="0">
                <a:solidFill>
                  <a:schemeClr val="bg1"/>
                </a:solidFill>
              </a:rPr>
              <a:t>the medical CPI </a:t>
            </a:r>
            <a:r>
              <a:rPr lang="en-US" sz="1600" b="1" dirty="0" smtClean="0">
                <a:solidFill>
                  <a:schemeClr val="bg1"/>
                </a:solidFill>
              </a:rPr>
              <a:t>(6.4% </a:t>
            </a:r>
            <a:r>
              <a:rPr lang="en-US" sz="1600" b="1" dirty="0">
                <a:solidFill>
                  <a:schemeClr val="bg1"/>
                </a:solidFill>
              </a:rPr>
              <a:t>vs. </a:t>
            </a:r>
            <a:r>
              <a:rPr lang="en-US" sz="1600" b="1" dirty="0" smtClean="0">
                <a:solidFill>
                  <a:schemeClr val="bg1"/>
                </a:solidFill>
              </a:rPr>
              <a:t>3.7%), but the gap has narrowing.  Lost-time medical severities appear to on the rise again. </a:t>
            </a:r>
            <a:endParaRPr lang="en-US" sz="1600" b="1" dirty="0">
              <a:solidFill>
                <a:schemeClr val="bg1"/>
              </a:solidFill>
            </a:endParaRPr>
          </a:p>
        </p:txBody>
      </p:sp>
    </p:spTree>
    <p:extLst>
      <p:ext uri="{BB962C8B-B14F-4D97-AF65-F5344CB8AC3E}">
        <p14:creationId xmlns:p14="http://schemas.microsoft.com/office/powerpoint/2010/main" val="347804200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nodePh="1">
                                  <p:stCondLst>
                                    <p:cond delay="0"/>
                                  </p:stCondLst>
                                  <p:endCondLst>
                                    <p:cond evt="begin" delay="0">
                                      <p:tn val="5"/>
                                    </p:cond>
                                  </p:endCondLst>
                                  <p:childTnLst>
                                    <p:set>
                                      <p:cBhvr>
                                        <p:cTn id="6" dur="1" fill="hold">
                                          <p:stCondLst>
                                            <p:cond delay="0"/>
                                          </p:stCondLst>
                                        </p:cTn>
                                        <p:tgtEl>
                                          <p:spTgt spid="6487045"/>
                                        </p:tgtEl>
                                        <p:attrNameLst>
                                          <p:attrName>style.visibility</p:attrName>
                                        </p:attrNameLst>
                                      </p:cBhvr>
                                      <p:to>
                                        <p:strVal val="visible"/>
                                      </p:to>
                                    </p:set>
                                    <p:anim calcmode="lin" valueType="num">
                                      <p:cBhvr additive="base">
                                        <p:cTn id="7" dur="500" fill="hold"/>
                                        <p:tgtEl>
                                          <p:spTgt spid="6487045"/>
                                        </p:tgtEl>
                                        <p:attrNameLst>
                                          <p:attrName>ppt_x</p:attrName>
                                        </p:attrNameLst>
                                      </p:cBhvr>
                                      <p:tavLst>
                                        <p:tav tm="0">
                                          <p:val>
                                            <p:strVal val="0-#ppt_w/2"/>
                                          </p:val>
                                        </p:tav>
                                        <p:tav tm="100000">
                                          <p:val>
                                            <p:strVal val="#ppt_x"/>
                                          </p:val>
                                        </p:tav>
                                      </p:tavLst>
                                    </p:anim>
                                    <p:anim calcmode="lin" valueType="num">
                                      <p:cBhvr additive="base">
                                        <p:cTn id="8" dur="500" fill="hold"/>
                                        <p:tgtEl>
                                          <p:spTgt spid="64870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70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87045" grpId="0" autoUpdateAnimBg="0"/>
      <p:bldP spid="7" grpId="0" animBg="1"/>
    </p:bldLst>
  </p:timing>
</p:sld>
</file>

<file path=ppt/slides/slide9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53250" name="Object 2"/>
          <p:cNvGraphicFramePr>
            <a:graphicFrameLocks noChangeAspect="1"/>
          </p:cNvGraphicFramePr>
          <p:nvPr>
            <p:extLst/>
          </p:nvPr>
        </p:nvGraphicFramePr>
        <p:xfrm>
          <a:off x="-34644" y="1162050"/>
          <a:ext cx="8977313" cy="5695950"/>
        </p:xfrm>
        <a:graphic>
          <a:graphicData uri="http://schemas.openxmlformats.org/presentationml/2006/ole">
            <mc:AlternateContent xmlns:mc="http://schemas.openxmlformats.org/markup-compatibility/2006">
              <mc:Choice xmlns:v="urn:schemas-microsoft-com:vml" Requires="v">
                <p:oleObj spid="_x0000_s28301533" name="Chart" r:id="rId3" imgW="8658401" imgH="5524639" progId="MSGraph.Chart.8">
                  <p:embed followColorScheme="full"/>
                </p:oleObj>
              </mc:Choice>
              <mc:Fallback>
                <p:oleObj name="Chart" r:id="rId3" imgW="8658401" imgH="5524639" progId="MSGraph.Chart.8">
                  <p:embed followColorScheme="full"/>
                  <p:pic>
                    <p:nvPicPr>
                      <p:cNvPr id="0" name=""/>
                      <p:cNvPicPr>
                        <a:picLocks noChangeAspect="1" noChangeArrowheads="1"/>
                      </p:cNvPicPr>
                      <p:nvPr/>
                    </p:nvPicPr>
                    <p:blipFill>
                      <a:blip r:embed="rId4"/>
                      <a:srcRect/>
                      <a:stretch>
                        <a:fillRect/>
                      </a:stretch>
                    </p:blipFill>
                    <p:spPr bwMode="auto">
                      <a:xfrm>
                        <a:off x="-34644" y="1162050"/>
                        <a:ext cx="8977313" cy="5695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251" name="Rectangle 3"/>
          <p:cNvSpPr>
            <a:spLocks noGrp="1" noChangeArrowheads="1"/>
          </p:cNvSpPr>
          <p:nvPr>
            <p:ph type="title" idx="4294967295"/>
          </p:nvPr>
        </p:nvSpPr>
        <p:spPr>
          <a:xfrm>
            <a:off x="109950" y="0"/>
            <a:ext cx="7608887" cy="965200"/>
          </a:xfrm>
        </p:spPr>
        <p:txBody>
          <a:bodyPr lIns="92075" tIns="46038" rIns="92075" bIns="46038" anchor="b"/>
          <a:lstStyle/>
          <a:p>
            <a:pPr>
              <a:lnSpc>
                <a:spcPct val="85000"/>
              </a:lnSpc>
            </a:pPr>
            <a:r>
              <a:rPr lang="en-US" dirty="0" smtClean="0"/>
              <a:t>Medical Cost Inflation vs. Overall CPI, 1995 – 2014*</a:t>
            </a:r>
            <a:endParaRPr lang="en-US" sz="2100" dirty="0" smtClean="0"/>
          </a:p>
        </p:txBody>
      </p:sp>
      <p:sp>
        <p:nvSpPr>
          <p:cNvPr id="53252" name="Rectangle 4"/>
          <p:cNvSpPr>
            <a:spLocks noChangeArrowheads="1"/>
          </p:cNvSpPr>
          <p:nvPr/>
        </p:nvSpPr>
        <p:spPr bwMode="auto">
          <a:xfrm>
            <a:off x="0" y="6338886"/>
            <a:ext cx="6881692" cy="431529"/>
          </a:xfrm>
          <a:prstGeom prst="rect">
            <a:avLst/>
          </a:prstGeom>
          <a:noFill/>
          <a:ln w="9525">
            <a:noFill/>
            <a:miter lim="800000"/>
            <a:headEnd/>
            <a:tailEnd/>
          </a:ln>
        </p:spPr>
        <p:txBody>
          <a:bodyPr wrap="none" lIns="92075" tIns="46038" rIns="92075" bIns="46038">
            <a:spAutoFit/>
          </a:bodyPr>
          <a:lstStyle/>
          <a:p>
            <a:pPr eaLnBrk="0" hangingPunct="0"/>
            <a:r>
              <a:rPr lang="en-US" sz="1100" dirty="0" smtClean="0"/>
              <a:t>*July 2014 compared to July 2013.</a:t>
            </a:r>
          </a:p>
          <a:p>
            <a:pPr eaLnBrk="0" hangingPunct="0"/>
            <a:r>
              <a:rPr lang="en-US" sz="1100" dirty="0" smtClean="0"/>
              <a:t>Sources</a:t>
            </a:r>
            <a:r>
              <a:rPr lang="en-US" sz="1100" dirty="0"/>
              <a:t>:  Med CPI from US Bureau of Labor Statistics, WC med severity from NCCI based on NCCI states.</a:t>
            </a:r>
          </a:p>
        </p:txBody>
      </p:sp>
      <p:sp>
        <p:nvSpPr>
          <p:cNvPr id="6487045" name="Text Box 5"/>
          <p:cNvSpPr txBox="1">
            <a:spLocks noChangeArrowheads="1"/>
          </p:cNvSpPr>
          <p:nvPr/>
        </p:nvSpPr>
        <p:spPr bwMode="auto">
          <a:xfrm rot="10800000">
            <a:off x="8353425" y="1905000"/>
            <a:ext cx="428625" cy="1066800"/>
          </a:xfrm>
          <a:prstGeom prst="rect">
            <a:avLst/>
          </a:prstGeom>
          <a:noFill/>
          <a:ln w="9525">
            <a:noFill/>
            <a:miter lim="800000"/>
            <a:headEnd/>
            <a:tailEnd/>
          </a:ln>
        </p:spPr>
        <p:txBody>
          <a:bodyPr rot="10800000" vert="eaVert" lIns="92075" tIns="46038" rIns="92075" bIns="46038">
            <a:spAutoFit/>
          </a:bodyPr>
          <a:lstStyle/>
          <a:p>
            <a:pPr algn="ctr" eaLnBrk="0" hangingPunct="0">
              <a:spcBef>
                <a:spcPct val="50000"/>
              </a:spcBef>
              <a:buClr>
                <a:srgbClr val="FF3300"/>
              </a:buClr>
              <a:buFont typeface="Wingdings" pitchFamily="2" charset="2"/>
              <a:buNone/>
            </a:pPr>
            <a:endParaRPr lang="en-US" sz="1600" b="1">
              <a:latin typeface="Times New Roman" pitchFamily="18" charset="0"/>
            </a:endParaRPr>
          </a:p>
        </p:txBody>
      </p:sp>
      <p:sp>
        <p:nvSpPr>
          <p:cNvPr id="8" name="Text Box 17"/>
          <p:cNvSpPr txBox="1">
            <a:spLocks noChangeArrowheads="1"/>
          </p:cNvSpPr>
          <p:nvPr/>
        </p:nvSpPr>
        <p:spPr bwMode="auto">
          <a:xfrm>
            <a:off x="1598612" y="4192207"/>
            <a:ext cx="4229029" cy="1200329"/>
          </a:xfrm>
          <a:prstGeom prst="rect">
            <a:avLst/>
          </a:prstGeom>
          <a:solidFill>
            <a:srgbClr val="28688C"/>
          </a:solidFill>
          <a:ln w="9525" algn="ctr">
            <a:noFill/>
            <a:miter lim="800000"/>
            <a:headEnd/>
            <a:tailEnd/>
          </a:ln>
        </p:spPr>
        <p:txBody>
          <a:bodyPr wrap="square">
            <a:spAutoFit/>
          </a:bodyPr>
          <a:lstStyle/>
          <a:p>
            <a:pPr algn="ctr" fontAlgn="base">
              <a:spcBef>
                <a:spcPct val="0"/>
              </a:spcBef>
              <a:spcAft>
                <a:spcPct val="0"/>
              </a:spcAft>
            </a:pPr>
            <a:r>
              <a:rPr lang="en-US" b="1" dirty="0" smtClean="0">
                <a:solidFill>
                  <a:srgbClr val="FFFFFF"/>
                </a:solidFill>
              </a:rPr>
              <a:t>Average Annual Growth Average</a:t>
            </a:r>
            <a:r>
              <a:rPr lang="en-US" b="1" u="sng" dirty="0" smtClean="0">
                <a:solidFill>
                  <a:srgbClr val="FFFFFF"/>
                </a:solidFill>
              </a:rPr>
              <a:t> 1995 – 2013</a:t>
            </a:r>
          </a:p>
          <a:p>
            <a:pPr algn="ctr" fontAlgn="base">
              <a:spcBef>
                <a:spcPct val="0"/>
              </a:spcBef>
              <a:spcAft>
                <a:spcPct val="0"/>
              </a:spcAft>
            </a:pPr>
            <a:r>
              <a:rPr lang="en-US" b="1" dirty="0" smtClean="0">
                <a:solidFill>
                  <a:srgbClr val="FFFFFF"/>
                </a:solidFill>
                <a:latin typeface="Arial" charset="0"/>
                <a:cs typeface="Arial" charset="0"/>
              </a:rPr>
              <a:t>Healthcare: 3.8%</a:t>
            </a:r>
          </a:p>
          <a:p>
            <a:pPr algn="ctr" fontAlgn="base">
              <a:spcBef>
                <a:spcPct val="0"/>
              </a:spcBef>
              <a:spcAft>
                <a:spcPct val="0"/>
              </a:spcAft>
            </a:pPr>
            <a:r>
              <a:rPr lang="en-US" b="1" dirty="0" smtClean="0">
                <a:solidFill>
                  <a:srgbClr val="FFFFFF"/>
                </a:solidFill>
              </a:rPr>
              <a:t>Total Nonfarm: 2.4%</a:t>
            </a:r>
            <a:endParaRPr lang="en-US" b="1" dirty="0">
              <a:solidFill>
                <a:srgbClr val="FFFFFF"/>
              </a:solidFill>
              <a:latin typeface="Arial" charset="0"/>
              <a:cs typeface="Arial" charset="0"/>
            </a:endParaRPr>
          </a:p>
        </p:txBody>
      </p:sp>
      <p:sp>
        <p:nvSpPr>
          <p:cNvPr id="9" name="AutoShape 8"/>
          <p:cNvSpPr>
            <a:spLocks noChangeArrowheads="1"/>
          </p:cNvSpPr>
          <p:nvPr/>
        </p:nvSpPr>
        <p:spPr bwMode="blackWhite">
          <a:xfrm>
            <a:off x="5503081" y="1073150"/>
            <a:ext cx="3471862" cy="788987"/>
          </a:xfrm>
          <a:prstGeom prst="wedgeRectCallout">
            <a:avLst>
              <a:gd name="adj1" fmla="val 42801"/>
              <a:gd name="adj2" fmla="val 19924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latin typeface="Arial" pitchFamily="34" charset="0"/>
                <a:cs typeface="Arial" pitchFamily="34" charset="0"/>
              </a:rPr>
              <a:t>Though moderating, medical inflation will continue to exceed inflation in the overall economy</a:t>
            </a:r>
            <a:endParaRPr lang="en-US" sz="1600"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143089009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nodePh="1">
                                  <p:stCondLst>
                                    <p:cond delay="0"/>
                                  </p:stCondLst>
                                  <p:endCondLst>
                                    <p:cond evt="begin" delay="0">
                                      <p:tn val="5"/>
                                    </p:cond>
                                  </p:endCondLst>
                                  <p:childTnLst>
                                    <p:set>
                                      <p:cBhvr>
                                        <p:cTn id="6" dur="1" fill="hold">
                                          <p:stCondLst>
                                            <p:cond delay="0"/>
                                          </p:stCondLst>
                                        </p:cTn>
                                        <p:tgtEl>
                                          <p:spTgt spid="6487045"/>
                                        </p:tgtEl>
                                        <p:attrNameLst>
                                          <p:attrName>style.visibility</p:attrName>
                                        </p:attrNameLst>
                                      </p:cBhvr>
                                      <p:to>
                                        <p:strVal val="visible"/>
                                      </p:to>
                                    </p:set>
                                    <p:anim calcmode="lin" valueType="num">
                                      <p:cBhvr additive="base">
                                        <p:cTn id="7" dur="500" fill="hold"/>
                                        <p:tgtEl>
                                          <p:spTgt spid="6487045"/>
                                        </p:tgtEl>
                                        <p:attrNameLst>
                                          <p:attrName>ppt_x</p:attrName>
                                        </p:attrNameLst>
                                      </p:cBhvr>
                                      <p:tavLst>
                                        <p:tav tm="0">
                                          <p:val>
                                            <p:strVal val="0-#ppt_w/2"/>
                                          </p:val>
                                        </p:tav>
                                        <p:tav tm="100000">
                                          <p:val>
                                            <p:strVal val="#ppt_x"/>
                                          </p:val>
                                        </p:tav>
                                      </p:tavLst>
                                    </p:anim>
                                    <p:anim calcmode="lin" valueType="num">
                                      <p:cBhvr additive="base">
                                        <p:cTn id="8" dur="500" fill="hold"/>
                                        <p:tgtEl>
                                          <p:spTgt spid="64870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87045" grpId="0" autoUpdateAnimBg="0"/>
      <p:bldP spid="9" grpId="0" animBg="1"/>
    </p:bldLst>
  </p:timing>
</p:sld>
</file>

<file path=ppt/slides/slide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a:xfrm>
            <a:off x="251152" y="90488"/>
            <a:ext cx="7400925" cy="860425"/>
          </a:xfrm>
        </p:spPr>
        <p:txBody>
          <a:bodyPr/>
          <a:lstStyle/>
          <a:p>
            <a:r>
              <a:rPr lang="en-US" dirty="0" smtClean="0"/>
              <a:t>U.S. Health Care Expenditures,</a:t>
            </a:r>
            <a:br>
              <a:rPr lang="en-US" dirty="0" smtClean="0"/>
            </a:br>
            <a:r>
              <a:rPr lang="en-US" dirty="0" smtClean="0"/>
              <a:t>1965–2022F</a:t>
            </a:r>
          </a:p>
        </p:txBody>
      </p:sp>
      <p:graphicFrame>
        <p:nvGraphicFramePr>
          <p:cNvPr id="2" name="Object 3"/>
          <p:cNvGraphicFramePr>
            <a:graphicFrameLocks noGrp="1"/>
          </p:cNvGraphicFramePr>
          <p:nvPr>
            <p:ph idx="4294967295"/>
            <p:extLst/>
          </p:nvPr>
        </p:nvGraphicFramePr>
        <p:xfrm>
          <a:off x="395288" y="1595343"/>
          <a:ext cx="8464550" cy="3986213"/>
        </p:xfrm>
        <a:graphic>
          <a:graphicData uri="http://schemas.openxmlformats.org/drawingml/2006/chart">
            <c:chart xmlns:c="http://schemas.openxmlformats.org/drawingml/2006/chart" xmlns:r="http://schemas.openxmlformats.org/officeDocument/2006/relationships" r:id="rId3"/>
          </a:graphicData>
        </a:graphic>
      </p:graphicFrame>
      <p:sp>
        <p:nvSpPr>
          <p:cNvPr id="321541" name="Rectangle 5"/>
          <p:cNvSpPr>
            <a:spLocks noChangeArrowheads="1"/>
          </p:cNvSpPr>
          <p:nvPr/>
        </p:nvSpPr>
        <p:spPr bwMode="blackWhite">
          <a:xfrm>
            <a:off x="762000" y="5609968"/>
            <a:ext cx="7750776" cy="77778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smtClean="0">
                <a:solidFill>
                  <a:srgbClr val="FFFFFF"/>
                </a:solidFill>
              </a:rPr>
              <a:t>U.S. health care expenditures have been on a relentless climb for most of the past half century, far outstripping population growth, inflation of GDP growth</a:t>
            </a:r>
            <a:endParaRPr lang="en-US" b="1" dirty="0">
              <a:solidFill>
                <a:srgbClr val="FFFFFF"/>
              </a:solidFill>
              <a:latin typeface="Arial" charset="0"/>
              <a:cs typeface="Arial" charset="0"/>
            </a:endParaRP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103D1549-189B-430A-BC2E-B6FA9183E25C}" type="slidenum">
              <a:rPr lang="en-US" smtClean="0"/>
              <a:pPr>
                <a:defRPr/>
              </a:pPr>
              <a:t>96</a:t>
            </a:fld>
            <a:endParaRPr lang="en-US"/>
          </a:p>
        </p:txBody>
      </p:sp>
      <p:sp>
        <p:nvSpPr>
          <p:cNvPr id="10" name="AutoShape 8"/>
          <p:cNvSpPr>
            <a:spLocks noChangeArrowheads="1"/>
          </p:cNvSpPr>
          <p:nvPr/>
        </p:nvSpPr>
        <p:spPr bwMode="blackWhite">
          <a:xfrm>
            <a:off x="1959542" y="1326592"/>
            <a:ext cx="3436373" cy="2071516"/>
          </a:xfrm>
          <a:prstGeom prst="wedgeRectCallout">
            <a:avLst>
              <a:gd name="adj1" fmla="val 110410"/>
              <a:gd name="adj2" fmla="val 2793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From 1965 through 2013, US  health care expenditures had increased by 69 fold.  Population growth over the same period increased by a factor of just 1.6.  By 2022, health spending will have increased 119 fold.</a:t>
            </a:r>
            <a:endParaRPr lang="en-US" b="1" i="1" dirty="0">
              <a:solidFill>
                <a:schemeClr val="bg1"/>
              </a:solidFill>
              <a:cs typeface="+mn-cs"/>
            </a:endParaRPr>
          </a:p>
        </p:txBody>
      </p:sp>
      <p:sp>
        <p:nvSpPr>
          <p:cNvPr id="11" name="Rectangle 7"/>
          <p:cNvSpPr>
            <a:spLocks noChangeArrowheads="1"/>
          </p:cNvSpPr>
          <p:nvPr/>
        </p:nvSpPr>
        <p:spPr bwMode="black">
          <a:xfrm>
            <a:off x="185738" y="1155700"/>
            <a:ext cx="1023937" cy="221599"/>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rPr>
              <a:t>$ Billions</a:t>
            </a:r>
            <a:endParaRPr lang="en-US" sz="1600" b="1" dirty="0">
              <a:solidFill>
                <a:srgbClr val="225A7A"/>
              </a:solidFill>
              <a:latin typeface="Arial" charset="0"/>
              <a:cs typeface="Arial" charset="0"/>
            </a:endParaRPr>
          </a:p>
        </p:txBody>
      </p:sp>
      <p:sp>
        <p:nvSpPr>
          <p:cNvPr id="12" name="Rectangle 4"/>
          <p:cNvSpPr>
            <a:spLocks noChangeArrowheads="1"/>
          </p:cNvSpPr>
          <p:nvPr/>
        </p:nvSpPr>
        <p:spPr bwMode="auto">
          <a:xfrm>
            <a:off x="0" y="6387748"/>
            <a:ext cx="9144000" cy="416141"/>
          </a:xfrm>
          <a:prstGeom prst="rect">
            <a:avLst/>
          </a:prstGeom>
          <a:noFill/>
          <a:ln w="9525">
            <a:noFill/>
            <a:miter lim="800000"/>
            <a:headEnd/>
            <a:tailEnd/>
          </a:ln>
        </p:spPr>
        <p:txBody>
          <a:bodyPr lIns="92075" tIns="46038" rIns="92075" bIns="46038">
            <a:spAutoFit/>
          </a:bodyPr>
          <a:lstStyle/>
          <a:p>
            <a:r>
              <a:rPr lang="en-US" sz="1050" dirty="0" smtClean="0">
                <a:solidFill>
                  <a:srgbClr val="000000"/>
                </a:solidFill>
              </a:rPr>
              <a:t>Sources:  Centers for Medicare &amp; Medicaid Services, Office of the Actuary </a:t>
            </a:r>
            <a:r>
              <a:rPr lang="en-US" sz="1050" dirty="0">
                <a:solidFill>
                  <a:srgbClr val="000000"/>
                </a:solidFill>
              </a:rPr>
              <a:t>at </a:t>
            </a:r>
            <a:r>
              <a:rPr lang="en-US" sz="1050" dirty="0">
                <a:solidFill>
                  <a:srgbClr val="000000"/>
                </a:solidFill>
                <a:hlinkClick r:id="rId4"/>
              </a:rPr>
              <a:t>http://</a:t>
            </a:r>
            <a:r>
              <a:rPr lang="en-US" sz="1050" dirty="0" smtClean="0">
                <a:solidFill>
                  <a:srgbClr val="000000"/>
                </a:solidFill>
                <a:hlinkClick r:id="rId4"/>
              </a:rPr>
              <a:t>www.cms.gov/Research-Statistics-Data-and-Systems/Statistics-Trends-and-Reports/NationalHealthExpendData/NationalHealthAccountsProjected.html</a:t>
            </a:r>
            <a:r>
              <a:rPr lang="en-US" sz="1050" dirty="0" smtClean="0">
                <a:solidFill>
                  <a:srgbClr val="000000"/>
                </a:solidFill>
              </a:rPr>
              <a:t> accessed 3/14/14; Insurance </a:t>
            </a:r>
            <a:r>
              <a:rPr lang="en-US" sz="1050" dirty="0">
                <a:solidFill>
                  <a:srgbClr val="000000"/>
                </a:solidFill>
              </a:rPr>
              <a:t>Information </a:t>
            </a:r>
            <a:r>
              <a:rPr lang="en-US" sz="1050" dirty="0" smtClean="0">
                <a:solidFill>
                  <a:srgbClr val="000000"/>
                </a:solidFill>
              </a:rPr>
              <a:t>Institute.</a:t>
            </a:r>
            <a:endParaRPr lang="en-US" sz="1050" dirty="0">
              <a:solidFill>
                <a:srgbClr val="000000"/>
              </a:solidFill>
            </a:endParaRPr>
          </a:p>
        </p:txBody>
      </p:sp>
    </p:spTree>
    <p:extLst>
      <p:ext uri="{BB962C8B-B14F-4D97-AF65-F5344CB8AC3E}">
        <p14:creationId xmlns:p14="http://schemas.microsoft.com/office/powerpoint/2010/main" val="16975953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321541"/>
                                        </p:tgtEl>
                                        <p:attrNameLst>
                                          <p:attrName>style.visibility</p:attrName>
                                        </p:attrNameLst>
                                      </p:cBhvr>
                                      <p:to>
                                        <p:strVal val="visible"/>
                                      </p:to>
                                    </p:set>
                                    <p:anim calcmode="lin" valueType="num">
                                      <p:cBhvr>
                                        <p:cTn id="7" dur="500" fill="hold"/>
                                        <p:tgtEl>
                                          <p:spTgt spid="321541"/>
                                        </p:tgtEl>
                                        <p:attrNameLst>
                                          <p:attrName>ppt_w</p:attrName>
                                        </p:attrNameLst>
                                      </p:cBhvr>
                                      <p:tavLst>
                                        <p:tav tm="0">
                                          <p:val>
                                            <p:fltVal val="0"/>
                                          </p:val>
                                        </p:tav>
                                        <p:tav tm="100000">
                                          <p:val>
                                            <p:strVal val="#ppt_w"/>
                                          </p:val>
                                        </p:tav>
                                      </p:tavLst>
                                    </p:anim>
                                    <p:anim calcmode="lin" valueType="num">
                                      <p:cBhvr>
                                        <p:cTn id="8" dur="500" fill="hold"/>
                                        <p:tgtEl>
                                          <p:spTgt spid="321541"/>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8" fill="hold" grpId="0" nodeType="afterEffect">
                                  <p:stCondLst>
                                    <p:cond delay="100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41" grpId="0" animBg="1"/>
      <p:bldP spid="10" grpId="0" animBg="1"/>
    </p:bldLst>
  </p:timing>
</p:sld>
</file>

<file path=ppt/slides/slide9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extLst/>
          </p:nvPr>
        </p:nvGraphicFramePr>
        <p:xfrm>
          <a:off x="-29496" y="1192306"/>
          <a:ext cx="8915400" cy="5889625"/>
        </p:xfrm>
        <a:graphic>
          <a:graphicData uri="http://schemas.openxmlformats.org/presentationml/2006/ole">
            <mc:AlternateContent xmlns:mc="http://schemas.openxmlformats.org/markup-compatibility/2006">
              <mc:Choice xmlns:v="urn:schemas-microsoft-com:vml" Requires="v">
                <p:oleObj spid="_x0000_s28006917" name="Chart" r:id="rId5" imgW="8258192" imgH="5514972" progId="MSGraph.Chart.8">
                  <p:embed followColorScheme="full"/>
                </p:oleObj>
              </mc:Choice>
              <mc:Fallback>
                <p:oleObj name="Chart" r:id="rId5" imgW="8258192" imgH="5514972" progId="MSGraph.Chart.8">
                  <p:embed followColorScheme="full"/>
                  <p:pic>
                    <p:nvPicPr>
                      <p:cNvPr id="0" name=""/>
                      <p:cNvPicPr>
                        <a:picLocks noChangeAspect="1" noChangeArrowheads="1"/>
                      </p:cNvPicPr>
                      <p:nvPr/>
                    </p:nvPicPr>
                    <p:blipFill>
                      <a:blip r:embed="rId6"/>
                      <a:srcRect/>
                      <a:stretch>
                        <a:fillRect/>
                      </a:stretch>
                    </p:blipFill>
                    <p:spPr bwMode="auto">
                      <a:xfrm>
                        <a:off x="-29496" y="1192306"/>
                        <a:ext cx="8915400" cy="5889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547011" name="Rectangle 3"/>
          <p:cNvSpPr>
            <a:spLocks noGrp="1" noChangeArrowheads="1"/>
          </p:cNvSpPr>
          <p:nvPr>
            <p:ph type="title"/>
          </p:nvPr>
        </p:nvSpPr>
        <p:spPr>
          <a:xfrm>
            <a:off x="228164" y="0"/>
            <a:ext cx="7848600" cy="1143000"/>
          </a:xfrm>
        </p:spPr>
        <p:txBody>
          <a:bodyPr/>
          <a:lstStyle/>
          <a:p>
            <a:r>
              <a:rPr lang="en-US" dirty="0" smtClean="0"/>
              <a:t>National Health Care Expenditures as a Share of GDP, 1965 – 2022F*</a:t>
            </a:r>
          </a:p>
        </p:txBody>
      </p:sp>
      <p:sp>
        <p:nvSpPr>
          <p:cNvPr id="5547012" name="Rectangle 4"/>
          <p:cNvSpPr>
            <a:spLocks noChangeArrowheads="1"/>
          </p:cNvSpPr>
          <p:nvPr/>
        </p:nvSpPr>
        <p:spPr bwMode="auto">
          <a:xfrm>
            <a:off x="0" y="6350677"/>
            <a:ext cx="9144000" cy="416141"/>
          </a:xfrm>
          <a:prstGeom prst="rect">
            <a:avLst/>
          </a:prstGeom>
          <a:noFill/>
          <a:ln w="9525">
            <a:noFill/>
            <a:miter lim="800000"/>
            <a:headEnd/>
            <a:tailEnd/>
          </a:ln>
        </p:spPr>
        <p:txBody>
          <a:bodyPr lIns="92075" tIns="46038" rIns="92075" bIns="46038">
            <a:spAutoFit/>
          </a:bodyPr>
          <a:lstStyle/>
          <a:p>
            <a:r>
              <a:rPr lang="en-US" sz="1050" dirty="0" smtClean="0">
                <a:solidFill>
                  <a:srgbClr val="000000"/>
                </a:solidFill>
              </a:rPr>
              <a:t>Sources:  Centers for Medicare &amp; Medicaid Services, Office of the Actuary </a:t>
            </a:r>
            <a:r>
              <a:rPr lang="en-US" sz="1050" dirty="0">
                <a:solidFill>
                  <a:srgbClr val="000000"/>
                </a:solidFill>
              </a:rPr>
              <a:t>at </a:t>
            </a:r>
            <a:r>
              <a:rPr lang="en-US" sz="1050" dirty="0">
                <a:solidFill>
                  <a:srgbClr val="000000"/>
                </a:solidFill>
                <a:hlinkClick r:id="rId7"/>
              </a:rPr>
              <a:t>http://</a:t>
            </a:r>
            <a:r>
              <a:rPr lang="en-US" sz="1050" dirty="0" smtClean="0">
                <a:solidFill>
                  <a:srgbClr val="000000"/>
                </a:solidFill>
                <a:hlinkClick r:id="rId7"/>
              </a:rPr>
              <a:t>www.cms.gov/Research-Statistics-Data-and-Systems/Statistics-Trends-and-Reports/NationalHealthExpendData/NationalHealthAccountsProjected.html</a:t>
            </a:r>
            <a:r>
              <a:rPr lang="en-US" sz="1050" dirty="0" smtClean="0">
                <a:solidFill>
                  <a:srgbClr val="000000"/>
                </a:solidFill>
              </a:rPr>
              <a:t> accessed 3/14/14; Insurance </a:t>
            </a:r>
            <a:r>
              <a:rPr lang="en-US" sz="1050" dirty="0">
                <a:solidFill>
                  <a:srgbClr val="000000"/>
                </a:solidFill>
              </a:rPr>
              <a:t>Information </a:t>
            </a:r>
            <a:r>
              <a:rPr lang="en-US" sz="1050" dirty="0" smtClean="0">
                <a:solidFill>
                  <a:srgbClr val="000000"/>
                </a:solidFill>
              </a:rPr>
              <a:t>Institute.</a:t>
            </a:r>
            <a:endParaRPr lang="en-US" sz="1050" dirty="0">
              <a:solidFill>
                <a:srgbClr val="000000"/>
              </a:solidFill>
            </a:endParaRPr>
          </a:p>
        </p:txBody>
      </p:sp>
      <p:sp>
        <p:nvSpPr>
          <p:cNvPr id="5547022" name="Rectangle 14"/>
          <p:cNvSpPr>
            <a:spLocks noChangeArrowheads="1"/>
          </p:cNvSpPr>
          <p:nvPr/>
        </p:nvSpPr>
        <p:spPr bwMode="auto">
          <a:xfrm>
            <a:off x="785255" y="4554934"/>
            <a:ext cx="174532" cy="231437"/>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5547023" name="Rectangle 15"/>
          <p:cNvSpPr>
            <a:spLocks noChangeArrowheads="1"/>
          </p:cNvSpPr>
          <p:nvPr/>
        </p:nvSpPr>
        <p:spPr bwMode="auto">
          <a:xfrm>
            <a:off x="2693139" y="3922763"/>
            <a:ext cx="147312" cy="181036"/>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26" name="PPTShape_1"/>
          <p:cNvSpPr>
            <a:spLocks noChangeArrowheads="1"/>
          </p:cNvSpPr>
          <p:nvPr/>
        </p:nvSpPr>
        <p:spPr bwMode="auto">
          <a:xfrm>
            <a:off x="872238" y="4967326"/>
            <a:ext cx="942171" cy="668338"/>
          </a:xfrm>
          <a:prstGeom prst="wedgeRectCallout">
            <a:avLst>
              <a:gd name="adj1" fmla="val -38958"/>
              <a:gd name="adj2" fmla="val -65994"/>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1965 5.8%</a:t>
            </a:r>
            <a:endParaRPr lang="en-US" sz="1200" dirty="0">
              <a:solidFill>
                <a:srgbClr val="FFFFFF"/>
              </a:solidFill>
              <a:latin typeface="Arial" charset="0"/>
              <a:cs typeface="Arial" charset="0"/>
            </a:endParaRPr>
          </a:p>
        </p:txBody>
      </p:sp>
      <p:sp>
        <p:nvSpPr>
          <p:cNvPr id="3097" name="Text Box 17"/>
          <p:cNvSpPr txBox="1">
            <a:spLocks noChangeArrowheads="1"/>
          </p:cNvSpPr>
          <p:nvPr/>
        </p:nvSpPr>
        <p:spPr bwMode="auto">
          <a:xfrm>
            <a:off x="959787" y="1513108"/>
            <a:ext cx="4229029" cy="1200329"/>
          </a:xfrm>
          <a:prstGeom prst="rect">
            <a:avLst/>
          </a:prstGeom>
          <a:solidFill>
            <a:srgbClr val="28688C"/>
          </a:solidFill>
          <a:ln w="9525" algn="ctr">
            <a:noFill/>
            <a:miter lim="800000"/>
            <a:headEnd/>
            <a:tailEnd/>
          </a:ln>
        </p:spPr>
        <p:txBody>
          <a:bodyPr wrap="square">
            <a:spAutoFit/>
          </a:bodyPr>
          <a:lstStyle/>
          <a:p>
            <a:pPr algn="ctr" fontAlgn="base">
              <a:spcBef>
                <a:spcPct val="0"/>
              </a:spcBef>
              <a:spcAft>
                <a:spcPct val="0"/>
              </a:spcAft>
            </a:pPr>
            <a:r>
              <a:rPr lang="en-US" b="1" dirty="0" smtClean="0">
                <a:solidFill>
                  <a:srgbClr val="FFFFFF"/>
                </a:solidFill>
              </a:rPr>
              <a:t>Health care expenditures as a share of GDP rose from 5.8% in 1965 to 18.0% in 2013 and are expected to reach 19.9% of GDP by 2022</a:t>
            </a:r>
            <a:endParaRPr lang="en-US" b="1" dirty="0">
              <a:solidFill>
                <a:srgbClr val="FFFFFF"/>
              </a:solidFill>
              <a:latin typeface="Arial" charset="0"/>
              <a:cs typeface="Arial" charset="0"/>
            </a:endParaRPr>
          </a:p>
        </p:txBody>
      </p:sp>
      <p:sp>
        <p:nvSpPr>
          <p:cNvPr id="3098" name="Rectangle 7"/>
          <p:cNvSpPr>
            <a:spLocks noChangeArrowheads="1"/>
          </p:cNvSpPr>
          <p:nvPr/>
        </p:nvSpPr>
        <p:spPr bwMode="black">
          <a:xfrm>
            <a:off x="185738" y="1155700"/>
            <a:ext cx="1023937" cy="222250"/>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rPr>
              <a:t>% of GDP</a:t>
            </a:r>
            <a:endParaRPr lang="en-US" sz="1600" b="1" dirty="0">
              <a:solidFill>
                <a:srgbClr val="225A7A"/>
              </a:solidFill>
              <a:latin typeface="Arial" charset="0"/>
              <a:cs typeface="Arial" charset="0"/>
            </a:endParaRPr>
          </a:p>
        </p:txBody>
      </p:sp>
      <p:sp>
        <p:nvSpPr>
          <p:cNvPr id="29" name="AutoShape 8"/>
          <p:cNvSpPr>
            <a:spLocks noChangeArrowheads="1"/>
          </p:cNvSpPr>
          <p:nvPr/>
        </p:nvSpPr>
        <p:spPr bwMode="blackWhite">
          <a:xfrm>
            <a:off x="7925724" y="2037097"/>
            <a:ext cx="1189703" cy="659324"/>
          </a:xfrm>
          <a:prstGeom prst="wedgeRectCallout">
            <a:avLst>
              <a:gd name="adj1" fmla="val 11784"/>
              <a:gd name="adj2" fmla="val -9289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2022 19.9%</a:t>
            </a:r>
            <a:endParaRPr lang="en-US" b="1" dirty="0">
              <a:solidFill>
                <a:srgbClr val="FFFFFF"/>
              </a:solidFill>
              <a:latin typeface="Arial" pitchFamily="34" charset="0"/>
              <a:cs typeface="Arial" pitchFamily="34" charset="0"/>
            </a:endParaRPr>
          </a:p>
        </p:txBody>
      </p:sp>
      <p:sp>
        <p:nvSpPr>
          <p:cNvPr id="31" name="PPTShape_1"/>
          <p:cNvSpPr>
            <a:spLocks noChangeArrowheads="1"/>
          </p:cNvSpPr>
          <p:nvPr/>
        </p:nvSpPr>
        <p:spPr bwMode="auto">
          <a:xfrm>
            <a:off x="2199034" y="4454418"/>
            <a:ext cx="942171" cy="573144"/>
          </a:xfrm>
          <a:prstGeom prst="wedgeRectCallout">
            <a:avLst>
              <a:gd name="adj1" fmla="val 11633"/>
              <a:gd name="adj2" fmla="val -98242"/>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1980: 9.2%</a:t>
            </a:r>
            <a:endParaRPr lang="en-US" sz="1200" dirty="0">
              <a:solidFill>
                <a:srgbClr val="FFFFFF"/>
              </a:solidFill>
              <a:latin typeface="Arial" charset="0"/>
              <a:cs typeface="Arial" charset="0"/>
            </a:endParaRPr>
          </a:p>
        </p:txBody>
      </p:sp>
      <p:sp>
        <p:nvSpPr>
          <p:cNvPr id="32" name="Rectangle 15"/>
          <p:cNvSpPr>
            <a:spLocks noChangeArrowheads="1"/>
          </p:cNvSpPr>
          <p:nvPr/>
        </p:nvSpPr>
        <p:spPr bwMode="auto">
          <a:xfrm>
            <a:off x="4183076" y="3116990"/>
            <a:ext cx="147312" cy="181036"/>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33" name="PPTShape_1"/>
          <p:cNvSpPr>
            <a:spLocks noChangeArrowheads="1"/>
          </p:cNvSpPr>
          <p:nvPr/>
        </p:nvSpPr>
        <p:spPr bwMode="auto">
          <a:xfrm>
            <a:off x="3711987" y="3663544"/>
            <a:ext cx="942171" cy="573144"/>
          </a:xfrm>
          <a:prstGeom prst="wedgeRectCallout">
            <a:avLst>
              <a:gd name="adj1" fmla="val 11633"/>
              <a:gd name="adj2" fmla="val -98242"/>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1990: 12.5%</a:t>
            </a:r>
            <a:endParaRPr lang="en-US" sz="1200" dirty="0">
              <a:solidFill>
                <a:srgbClr val="FFFFFF"/>
              </a:solidFill>
              <a:latin typeface="Arial" charset="0"/>
              <a:cs typeface="Arial" charset="0"/>
            </a:endParaRPr>
          </a:p>
        </p:txBody>
      </p:sp>
      <p:sp>
        <p:nvSpPr>
          <p:cNvPr id="34" name="Rectangle 15"/>
          <p:cNvSpPr>
            <a:spLocks noChangeArrowheads="1"/>
          </p:cNvSpPr>
          <p:nvPr/>
        </p:nvSpPr>
        <p:spPr bwMode="auto">
          <a:xfrm>
            <a:off x="5544283" y="2829134"/>
            <a:ext cx="147312" cy="181036"/>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35" name="PPTShape_1"/>
          <p:cNvSpPr>
            <a:spLocks noChangeArrowheads="1"/>
          </p:cNvSpPr>
          <p:nvPr/>
        </p:nvSpPr>
        <p:spPr bwMode="auto">
          <a:xfrm>
            <a:off x="5092000" y="3358768"/>
            <a:ext cx="942171" cy="573144"/>
          </a:xfrm>
          <a:prstGeom prst="wedgeRectCallout">
            <a:avLst>
              <a:gd name="adj1" fmla="val 11633"/>
              <a:gd name="adj2" fmla="val -98242"/>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2000: 13.8%</a:t>
            </a:r>
            <a:endParaRPr lang="en-US" sz="1200" dirty="0">
              <a:solidFill>
                <a:srgbClr val="FFFFFF"/>
              </a:solidFill>
              <a:latin typeface="Arial" charset="0"/>
              <a:cs typeface="Arial" charset="0"/>
            </a:endParaRPr>
          </a:p>
        </p:txBody>
      </p:sp>
      <p:sp>
        <p:nvSpPr>
          <p:cNvPr id="36" name="Rectangle 15"/>
          <p:cNvSpPr>
            <a:spLocks noChangeArrowheads="1"/>
          </p:cNvSpPr>
          <p:nvPr/>
        </p:nvSpPr>
        <p:spPr bwMode="auto">
          <a:xfrm>
            <a:off x="6903329" y="1925774"/>
            <a:ext cx="147312" cy="181036"/>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37" name="PPTShape_1"/>
          <p:cNvSpPr>
            <a:spLocks noChangeArrowheads="1"/>
          </p:cNvSpPr>
          <p:nvPr/>
        </p:nvSpPr>
        <p:spPr bwMode="auto">
          <a:xfrm>
            <a:off x="6274549" y="2553706"/>
            <a:ext cx="942171" cy="573144"/>
          </a:xfrm>
          <a:prstGeom prst="wedgeRectCallout">
            <a:avLst>
              <a:gd name="adj1" fmla="val 24023"/>
              <a:gd name="adj2" fmla="val -123701"/>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2010: 17.9%</a:t>
            </a:r>
            <a:endParaRPr lang="en-US" sz="1200" dirty="0">
              <a:solidFill>
                <a:srgbClr val="FFFFFF"/>
              </a:solidFill>
              <a:latin typeface="Arial" charset="0"/>
              <a:cs typeface="Arial" charset="0"/>
            </a:endParaRPr>
          </a:p>
        </p:txBody>
      </p:sp>
      <p:sp>
        <p:nvSpPr>
          <p:cNvPr id="38" name="Rectangle 15"/>
          <p:cNvSpPr>
            <a:spLocks noChangeArrowheads="1"/>
          </p:cNvSpPr>
          <p:nvPr/>
        </p:nvSpPr>
        <p:spPr bwMode="auto">
          <a:xfrm>
            <a:off x="8520575" y="1505006"/>
            <a:ext cx="147312" cy="181036"/>
          </a:xfrm>
          <a:prstGeom prst="rect">
            <a:avLst/>
          </a:prstGeom>
          <a:noFill/>
          <a:ln w="38100">
            <a:solidFill>
              <a:srgbClr val="FFC0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39" name="AutoShape 8"/>
          <p:cNvSpPr>
            <a:spLocks noChangeArrowheads="1"/>
          </p:cNvSpPr>
          <p:nvPr/>
        </p:nvSpPr>
        <p:spPr bwMode="blackWhite">
          <a:xfrm>
            <a:off x="6821670" y="3922763"/>
            <a:ext cx="2178996" cy="1712901"/>
          </a:xfrm>
          <a:prstGeom prst="wedgeRectCallout">
            <a:avLst>
              <a:gd name="adj1" fmla="val -26428"/>
              <a:gd name="adj2" fmla="val -15755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latin typeface="Arial" pitchFamily="34" charset="0"/>
                <a:cs typeface="Arial" pitchFamily="34" charset="0"/>
              </a:rPr>
              <a:t>Since 2009, heath expenditures as a % of GDP have flattened out at about 18%--the question is why and will it last?</a:t>
            </a:r>
            <a:endParaRPr lang="en-US" sz="1600" b="1" dirty="0">
              <a:solidFill>
                <a:srgbClr val="FFFFFF"/>
              </a:solidFill>
              <a:latin typeface="Arial" pitchFamily="34" charset="0"/>
              <a:cs typeface="Arial" pitchFamily="34" charset="0"/>
            </a:endParaRPr>
          </a:p>
        </p:txBody>
      </p:sp>
    </p:spTree>
    <p:custDataLst>
      <p:tags r:id="rId2"/>
    </p:custDataLst>
    <p:extLst>
      <p:ext uri="{BB962C8B-B14F-4D97-AF65-F5344CB8AC3E}">
        <p14:creationId xmlns:p14="http://schemas.microsoft.com/office/powerpoint/2010/main" val="791528822"/>
      </p:ext>
    </p:extLst>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9830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364333B5-F606-4F22-B5AB-C00680A5C585}" type="slidenum">
              <a:rPr lang="en-US" sz="900">
                <a:solidFill>
                  <a:srgbClr val="FFFFFF"/>
                </a:solidFill>
                <a:latin typeface="Arial" charset="0"/>
                <a:cs typeface="Arial" charset="0"/>
              </a:rPr>
              <a:pPr algn="r" eaLnBrk="0" fontAlgn="base" hangingPunct="0">
                <a:lnSpc>
                  <a:spcPct val="85000"/>
                </a:lnSpc>
                <a:spcBef>
                  <a:spcPct val="20000"/>
                </a:spcBef>
                <a:spcAft>
                  <a:spcPct val="0"/>
                </a:spcAft>
              </a:pPr>
              <a:t>98</a:t>
            </a:fld>
            <a:endParaRPr lang="en-US" sz="900">
              <a:solidFill>
                <a:srgbClr val="FFFFFF"/>
              </a:solidFill>
              <a:latin typeface="Arial" charset="0"/>
              <a:cs typeface="Arial" charset="0"/>
            </a:endParaRPr>
          </a:p>
        </p:txBody>
      </p:sp>
      <p:pic>
        <p:nvPicPr>
          <p:cNvPr id="98308"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fontAlgn="base">
              <a:lnSpc>
                <a:spcPct val="95000"/>
              </a:lnSpc>
              <a:spcBef>
                <a:spcPct val="25000"/>
              </a:spcBef>
              <a:spcAft>
                <a:spcPct val="0"/>
              </a:spcAft>
            </a:pPr>
            <a:r>
              <a:rPr lang="en-US" sz="4200" b="1" dirty="0" smtClean="0">
                <a:solidFill>
                  <a:srgbClr val="FFFFFF"/>
                </a:solidFill>
              </a:rPr>
              <a:t>Growth Analysis by State and Business Segment</a:t>
            </a:r>
            <a:endParaRPr lang="en-US" sz="4200" b="1" dirty="0">
              <a:solidFill>
                <a:srgbClr val="FFFFFF"/>
              </a:solidFill>
              <a:latin typeface="Arial" charset="0"/>
              <a:cs typeface="Arial" charset="0"/>
            </a:endParaRPr>
          </a:p>
        </p:txBody>
      </p:sp>
      <p:sp>
        <p:nvSpPr>
          <p:cNvPr id="2152456" name="Rectangle 8"/>
          <p:cNvSpPr>
            <a:spLocks noChangeArrowheads="1"/>
          </p:cNvSpPr>
          <p:nvPr/>
        </p:nvSpPr>
        <p:spPr bwMode="auto">
          <a:xfrm>
            <a:off x="501446" y="4180503"/>
            <a:ext cx="7842715" cy="1908215"/>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rPr>
              <a:t>Post-Crisis Paradox? </a:t>
            </a:r>
          </a:p>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i="1" dirty="0" smtClean="0">
                <a:solidFill>
                  <a:srgbClr val="225A7A"/>
                </a:solidFill>
              </a:rPr>
              <a:t>Premium Growth Rates Vary Tremendously by State</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98</a:t>
            </a:fld>
            <a:endParaRPr lang="en-US"/>
          </a:p>
        </p:txBody>
      </p:sp>
    </p:spTree>
    <p:extLst>
      <p:ext uri="{BB962C8B-B14F-4D97-AF65-F5344CB8AC3E}">
        <p14:creationId xmlns:p14="http://schemas.microsoft.com/office/powerpoint/2010/main" val="34056969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p:txBody>
          <a:bodyPr/>
          <a:lstStyle/>
          <a:p>
            <a:pPr>
              <a:defRPr/>
            </a:pPr>
            <a:r>
              <a:rPr lang="en-US" smtClean="0"/>
              <a:t>12/01/09 - 9pm</a:t>
            </a:r>
          </a:p>
        </p:txBody>
      </p:sp>
      <p:sp>
        <p:nvSpPr>
          <p:cNvPr id="1434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14029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3290AF0-4428-4E60-A625-F9EAFEF3B4DF}" type="slidenum">
              <a:rPr lang="en-US" altLang="en-US" smtClean="0">
                <a:solidFill>
                  <a:srgbClr val="000000"/>
                </a:solidFill>
              </a:rPr>
              <a:pPr/>
              <a:t>99</a:t>
            </a:fld>
            <a:endParaRPr lang="en-US" altLang="en-US" smtClean="0">
              <a:solidFill>
                <a:srgbClr val="000000"/>
              </a:solidFill>
            </a:endParaRPr>
          </a:p>
        </p:txBody>
      </p:sp>
      <p:sp>
        <p:nvSpPr>
          <p:cNvPr id="140293" name="Rectangle 6"/>
          <p:cNvSpPr>
            <a:spLocks noChangeArrowheads="1"/>
          </p:cNvSpPr>
          <p:nvPr/>
        </p:nvSpPr>
        <p:spPr bwMode="auto">
          <a:xfrm>
            <a:off x="1673046" y="1836738"/>
            <a:ext cx="708025" cy="3754437"/>
          </a:xfrm>
          <a:prstGeom prst="rect">
            <a:avLst/>
          </a:prstGeom>
          <a:solidFill>
            <a:srgbClr val="225A7A">
              <a:alpha val="23921"/>
            </a:srgb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solidFill>
                <a:srgbClr val="000000"/>
              </a:solidFill>
            </a:endParaRPr>
          </a:p>
        </p:txBody>
      </p:sp>
      <p:sp>
        <p:nvSpPr>
          <p:cNvPr id="140294" name="Rectangle 15"/>
          <p:cNvSpPr>
            <a:spLocks noChangeArrowheads="1"/>
          </p:cNvSpPr>
          <p:nvPr/>
        </p:nvSpPr>
        <p:spPr bwMode="auto">
          <a:xfrm>
            <a:off x="3258243" y="1836738"/>
            <a:ext cx="709612" cy="3754437"/>
          </a:xfrm>
          <a:prstGeom prst="rect">
            <a:avLst/>
          </a:prstGeom>
          <a:solidFill>
            <a:srgbClr val="225A7A">
              <a:alpha val="23921"/>
            </a:srgb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solidFill>
                <a:srgbClr val="000000"/>
              </a:solidFill>
            </a:endParaRPr>
          </a:p>
        </p:txBody>
      </p:sp>
      <p:sp>
        <p:nvSpPr>
          <p:cNvPr id="140295" name="Rectangle 16"/>
          <p:cNvSpPr>
            <a:spLocks noChangeArrowheads="1"/>
          </p:cNvSpPr>
          <p:nvPr/>
        </p:nvSpPr>
        <p:spPr bwMode="auto">
          <a:xfrm>
            <a:off x="6092623" y="1822450"/>
            <a:ext cx="708025" cy="3754438"/>
          </a:xfrm>
          <a:prstGeom prst="rect">
            <a:avLst/>
          </a:prstGeom>
          <a:solidFill>
            <a:srgbClr val="225A7A">
              <a:alpha val="23921"/>
            </a:srgb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solidFill>
                <a:srgbClr val="000000"/>
              </a:solidFill>
            </a:endParaRPr>
          </a:p>
        </p:txBody>
      </p:sp>
      <p:graphicFrame>
        <p:nvGraphicFramePr>
          <p:cNvPr id="140296" name="Object 2"/>
          <p:cNvGraphicFramePr>
            <a:graphicFrameLocks/>
          </p:cNvGraphicFramePr>
          <p:nvPr>
            <p:extLst>
              <p:ext uri="{D42A27DB-BD31-4B8C-83A1-F6EECF244321}">
                <p14:modId xmlns:p14="http://schemas.microsoft.com/office/powerpoint/2010/main" val="2268757790"/>
              </p:ext>
            </p:extLst>
          </p:nvPr>
        </p:nvGraphicFramePr>
        <p:xfrm>
          <a:off x="363538" y="1927225"/>
          <a:ext cx="8718550" cy="4633913"/>
        </p:xfrm>
        <a:graphic>
          <a:graphicData uri="http://schemas.openxmlformats.org/presentationml/2006/ole">
            <mc:AlternateContent xmlns:mc="http://schemas.openxmlformats.org/markup-compatibility/2006">
              <mc:Choice xmlns:v="urn:schemas-microsoft-com:vml" Requires="v">
                <p:oleObj spid="_x0000_s28261610" name="Chart" r:id="rId4" imgW="8591407" imgH="4572000" progId="MSGraph.Chart.8">
                  <p:embed followColorScheme="full"/>
                </p:oleObj>
              </mc:Choice>
              <mc:Fallback>
                <p:oleObj name="Chart" r:id="rId4" imgW="8591407" imgH="4572000" progId="MSGraph.Chart.8">
                  <p:embed followColorScheme="full"/>
                  <p:pic>
                    <p:nvPicPr>
                      <p:cNvPr id="0" name=""/>
                      <p:cNvPicPr>
                        <a:picLocks noChangeArrowheads="1"/>
                      </p:cNvPicPr>
                      <p:nvPr/>
                    </p:nvPicPr>
                    <p:blipFill>
                      <a:blip r:embed="rId5"/>
                      <a:srcRect/>
                      <a:stretch>
                        <a:fillRect/>
                      </a:stretch>
                    </p:blipFill>
                    <p:spPr bwMode="gray">
                      <a:xfrm>
                        <a:off x="363538" y="1927225"/>
                        <a:ext cx="8718550" cy="4633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40297" name="Rectangle 3"/>
          <p:cNvSpPr>
            <a:spLocks noGrp="1" noChangeArrowheads="1"/>
          </p:cNvSpPr>
          <p:nvPr>
            <p:ph type="title"/>
          </p:nvPr>
        </p:nvSpPr>
        <p:spPr>
          <a:xfrm>
            <a:off x="234950" y="90488"/>
            <a:ext cx="7400925" cy="860425"/>
          </a:xfrm>
        </p:spPr>
        <p:txBody>
          <a:bodyPr/>
          <a:lstStyle/>
          <a:p>
            <a:r>
              <a:rPr lang="en-US" altLang="en-US" dirty="0" smtClean="0">
                <a:latin typeface="Arial" panose="020B0604020202020204" pitchFamily="34" charset="0"/>
              </a:rPr>
              <a:t>Net Premium Growth (All P/C Lines): Annual Change, 1971—2015:H1</a:t>
            </a:r>
          </a:p>
        </p:txBody>
      </p:sp>
      <p:sp>
        <p:nvSpPr>
          <p:cNvPr id="140298" name="Rectangle 5"/>
          <p:cNvSpPr>
            <a:spLocks noChangeArrowheads="1"/>
          </p:cNvSpPr>
          <p:nvPr/>
        </p:nvSpPr>
        <p:spPr bwMode="black">
          <a:xfrm>
            <a:off x="347663" y="1266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altLang="en-US" sz="1600" b="1">
                <a:solidFill>
                  <a:srgbClr val="225A7A"/>
                </a:solidFill>
              </a:rPr>
              <a:t>(Percent)</a:t>
            </a:r>
          </a:p>
        </p:txBody>
      </p:sp>
      <p:sp>
        <p:nvSpPr>
          <p:cNvPr id="140299" name="Text Box 10"/>
          <p:cNvSpPr txBox="1">
            <a:spLocks noChangeArrowheads="1"/>
          </p:cNvSpPr>
          <p:nvPr/>
        </p:nvSpPr>
        <p:spPr bwMode="auto">
          <a:xfrm>
            <a:off x="1449388" y="1493838"/>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buClr>
                <a:srgbClr val="FF3300"/>
              </a:buClr>
              <a:buFont typeface="Wingdings" panose="05000000000000000000" pitchFamily="2" charset="2"/>
              <a:buNone/>
            </a:pPr>
            <a:r>
              <a:rPr lang="en-US" altLang="en-US" sz="1400" b="1">
                <a:solidFill>
                  <a:srgbClr val="000000"/>
                </a:solidFill>
              </a:rPr>
              <a:t>1975-78</a:t>
            </a:r>
          </a:p>
        </p:txBody>
      </p:sp>
      <p:sp>
        <p:nvSpPr>
          <p:cNvPr id="140300" name="Text Box 11"/>
          <p:cNvSpPr txBox="1">
            <a:spLocks noChangeArrowheads="1"/>
          </p:cNvSpPr>
          <p:nvPr/>
        </p:nvSpPr>
        <p:spPr bwMode="auto">
          <a:xfrm>
            <a:off x="3170238" y="1493838"/>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buClr>
                <a:srgbClr val="FF3300"/>
              </a:buClr>
              <a:buFont typeface="Wingdings" panose="05000000000000000000" pitchFamily="2" charset="2"/>
              <a:buNone/>
            </a:pPr>
            <a:r>
              <a:rPr lang="en-US" altLang="en-US" sz="1400" b="1">
                <a:solidFill>
                  <a:srgbClr val="000000"/>
                </a:solidFill>
              </a:rPr>
              <a:t>1984-87</a:t>
            </a:r>
          </a:p>
        </p:txBody>
      </p:sp>
      <p:sp>
        <p:nvSpPr>
          <p:cNvPr id="140301" name="Text Box 12"/>
          <p:cNvSpPr txBox="1">
            <a:spLocks noChangeArrowheads="1"/>
          </p:cNvSpPr>
          <p:nvPr/>
        </p:nvSpPr>
        <p:spPr bwMode="auto">
          <a:xfrm>
            <a:off x="6048375" y="1493838"/>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buClr>
                <a:srgbClr val="FF3300"/>
              </a:buClr>
              <a:buFont typeface="Wingdings" panose="05000000000000000000" pitchFamily="2" charset="2"/>
              <a:buNone/>
            </a:pPr>
            <a:r>
              <a:rPr lang="en-US" altLang="en-US" sz="1400" b="1">
                <a:solidFill>
                  <a:srgbClr val="000000"/>
                </a:solidFill>
              </a:rPr>
              <a:t>2000-03</a:t>
            </a:r>
          </a:p>
        </p:txBody>
      </p:sp>
      <p:sp>
        <p:nvSpPr>
          <p:cNvPr id="140302" name="Rectangle 13"/>
          <p:cNvSpPr>
            <a:spLocks noChangeArrowheads="1"/>
          </p:cNvSpPr>
          <p:nvPr/>
        </p:nvSpPr>
        <p:spPr bwMode="auto">
          <a:xfrm>
            <a:off x="-264160" y="6323648"/>
            <a:ext cx="7569200"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buClr>
                <a:srgbClr val="FF6801"/>
              </a:buClr>
              <a:buFont typeface="Wingdings" panose="05000000000000000000" pitchFamily="2" charset="2"/>
              <a:buNone/>
            </a:pPr>
            <a:r>
              <a:rPr lang="en-US" altLang="en-US" sz="1100" dirty="0">
                <a:solidFill>
                  <a:srgbClr val="000000"/>
                </a:solidFill>
              </a:rPr>
              <a:t> </a:t>
            </a:r>
          </a:p>
          <a:p>
            <a:pPr>
              <a:lnSpc>
                <a:spcPct val="90000"/>
              </a:lnSpc>
              <a:buClr>
                <a:srgbClr val="FF6801"/>
              </a:buClr>
              <a:buFont typeface="Wingdings" panose="05000000000000000000" pitchFamily="2" charset="2"/>
              <a:buNone/>
            </a:pPr>
            <a:r>
              <a:rPr lang="en-US" altLang="en-US" sz="1100" dirty="0">
                <a:solidFill>
                  <a:srgbClr val="000000"/>
                </a:solidFill>
              </a:rPr>
              <a:t>Shaded areas denote “hard market” periods</a:t>
            </a:r>
          </a:p>
          <a:p>
            <a:pPr>
              <a:lnSpc>
                <a:spcPct val="90000"/>
              </a:lnSpc>
              <a:buClr>
                <a:srgbClr val="FF6801"/>
              </a:buClr>
              <a:buFont typeface="Wingdings" panose="05000000000000000000" pitchFamily="2" charset="2"/>
              <a:buNone/>
            </a:pPr>
            <a:r>
              <a:rPr lang="en-US" altLang="en-US" sz="1100" dirty="0">
                <a:solidFill>
                  <a:srgbClr val="000000"/>
                </a:solidFill>
              </a:rPr>
              <a:t>Sources:  A.M. Best (1971-2013), ISO (</a:t>
            </a:r>
            <a:r>
              <a:rPr lang="en-US" altLang="en-US" sz="1100" smtClean="0">
                <a:solidFill>
                  <a:srgbClr val="000000"/>
                </a:solidFill>
              </a:rPr>
              <a:t>2014-15).</a:t>
            </a:r>
            <a:endParaRPr lang="en-US" altLang="en-US" sz="1100" dirty="0">
              <a:solidFill>
                <a:srgbClr val="000000"/>
              </a:solidFill>
            </a:endParaRPr>
          </a:p>
        </p:txBody>
      </p:sp>
      <p:sp>
        <p:nvSpPr>
          <p:cNvPr id="2034702" name="AutoShape 14"/>
          <p:cNvSpPr>
            <a:spLocks noChangeArrowheads="1"/>
          </p:cNvSpPr>
          <p:nvPr/>
        </p:nvSpPr>
        <p:spPr bwMode="blackWhite">
          <a:xfrm>
            <a:off x="5090910" y="1925638"/>
            <a:ext cx="2711450" cy="1046162"/>
          </a:xfrm>
          <a:prstGeom prst="wedgeRectCallout">
            <a:avLst>
              <a:gd name="adj1" fmla="val 42574"/>
              <a:gd name="adj2" fmla="val 27537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rgbClr val="FFFFFF"/>
              </a:buClr>
              <a:buFont typeface="Wingdings" panose="05000000000000000000" pitchFamily="2" charset="2"/>
              <a:buNone/>
            </a:pPr>
            <a:r>
              <a:rPr lang="en-US" altLang="en-US" sz="1400" b="1" dirty="0">
                <a:solidFill>
                  <a:srgbClr val="FFFFFF"/>
                </a:solidFill>
              </a:rPr>
              <a:t>Net Written Premiums Fell 0.7% in 2007 (First Decline Since 1943) by 2.0% in 2008, and 4.2% in 2009, the First 3-Year Decline Since 1930-33.</a:t>
            </a:r>
          </a:p>
        </p:txBody>
      </p:sp>
      <p:sp>
        <p:nvSpPr>
          <p:cNvPr id="18" name="AutoShape 7"/>
          <p:cNvSpPr>
            <a:spLocks noChangeArrowheads="1"/>
          </p:cNvSpPr>
          <p:nvPr/>
        </p:nvSpPr>
        <p:spPr bwMode="blackWhite">
          <a:xfrm>
            <a:off x="7450160" y="3128962"/>
            <a:ext cx="1631928" cy="1169988"/>
          </a:xfrm>
          <a:prstGeom prst="wedgeRectCallout">
            <a:avLst>
              <a:gd name="adj1" fmla="val 34208"/>
              <a:gd name="adj2" fmla="val 10325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400" b="1" dirty="0" smtClean="0">
                <a:solidFill>
                  <a:srgbClr val="FFFFFF"/>
                </a:solidFill>
                <a:latin typeface="Arial "/>
                <a:cs typeface="Arial" charset="0"/>
              </a:rPr>
              <a:t>2015:H1: </a:t>
            </a:r>
            <a:r>
              <a:rPr lang="en-US" sz="1400" b="1" dirty="0" smtClean="0">
                <a:solidFill>
                  <a:srgbClr val="FFFFFF"/>
                </a:solidFill>
                <a:latin typeface="Arial "/>
              </a:rPr>
              <a:t>4.1</a:t>
            </a:r>
            <a:r>
              <a:rPr lang="en-US" sz="1400" b="1" dirty="0" smtClean="0">
                <a:solidFill>
                  <a:srgbClr val="FFFFFF"/>
                </a:solidFill>
                <a:latin typeface="Arial "/>
                <a:cs typeface="Arial" charset="0"/>
              </a:rPr>
              <a:t>%</a:t>
            </a:r>
          </a:p>
          <a:p>
            <a:pPr algn="ctr">
              <a:lnSpc>
                <a:spcPct val="90000"/>
              </a:lnSpc>
              <a:spcBef>
                <a:spcPct val="50000"/>
              </a:spcBef>
              <a:buClr>
                <a:srgbClr val="FFFFFF"/>
              </a:buClr>
              <a:buFont typeface="Wingdings" pitchFamily="2" charset="2"/>
              <a:buNone/>
              <a:defRPr/>
            </a:pPr>
            <a:r>
              <a:rPr lang="en-US" sz="1400" b="1" dirty="0" smtClean="0">
                <a:solidFill>
                  <a:srgbClr val="FFFFFF"/>
                </a:solidFill>
                <a:latin typeface="Arial "/>
                <a:cs typeface="Arial" charset="0"/>
              </a:rPr>
              <a:t>2014</a:t>
            </a:r>
            <a:r>
              <a:rPr lang="en-US" sz="1400" b="1" dirty="0">
                <a:solidFill>
                  <a:srgbClr val="FFFFFF"/>
                </a:solidFill>
                <a:latin typeface="Arial "/>
                <a:cs typeface="Arial" charset="0"/>
              </a:rPr>
              <a:t>: 4.1%</a:t>
            </a:r>
          </a:p>
          <a:p>
            <a:pPr algn="ctr">
              <a:lnSpc>
                <a:spcPct val="90000"/>
              </a:lnSpc>
              <a:spcBef>
                <a:spcPct val="50000"/>
              </a:spcBef>
              <a:buClr>
                <a:srgbClr val="FFFFFF"/>
              </a:buClr>
              <a:buFont typeface="Wingdings" pitchFamily="2" charset="2"/>
              <a:buNone/>
              <a:defRPr/>
            </a:pPr>
            <a:r>
              <a:rPr lang="en-US" sz="1400" b="1" dirty="0">
                <a:solidFill>
                  <a:srgbClr val="FFFFFF"/>
                </a:solidFill>
                <a:latin typeface="Arial "/>
                <a:cs typeface="Arial" charset="0"/>
              </a:rPr>
              <a:t>2013: 4.4%</a:t>
            </a:r>
          </a:p>
          <a:p>
            <a:pPr algn="ctr">
              <a:lnSpc>
                <a:spcPct val="90000"/>
              </a:lnSpc>
              <a:spcBef>
                <a:spcPct val="50000"/>
              </a:spcBef>
              <a:buClr>
                <a:srgbClr val="FFFFFF"/>
              </a:buClr>
              <a:buFont typeface="Wingdings" pitchFamily="2" charset="2"/>
              <a:buNone/>
              <a:defRPr/>
            </a:pPr>
            <a:r>
              <a:rPr lang="en-US" sz="1400" b="1" dirty="0">
                <a:solidFill>
                  <a:srgbClr val="FFFFFF"/>
                </a:solidFill>
                <a:latin typeface="Arial "/>
                <a:cs typeface="Arial" charset="0"/>
              </a:rPr>
              <a:t>2012: +</a:t>
            </a:r>
            <a:r>
              <a:rPr lang="en-US" sz="1400" b="1" dirty="0">
                <a:solidFill>
                  <a:srgbClr val="FFFFFF"/>
                </a:solidFill>
                <a:latin typeface="Arial "/>
              </a:rPr>
              <a:t>4.2</a:t>
            </a:r>
            <a:r>
              <a:rPr lang="en-US" sz="1400" b="1" dirty="0">
                <a:solidFill>
                  <a:srgbClr val="FFFFFF"/>
                </a:solidFill>
                <a:latin typeface="Arial "/>
                <a:cs typeface="Arial" charset="0"/>
              </a:rPr>
              <a:t>%</a:t>
            </a:r>
            <a:endParaRPr lang="en-US" sz="1600" b="1" dirty="0">
              <a:solidFill>
                <a:srgbClr val="FFFFFF"/>
              </a:solidFill>
              <a:latin typeface="Arial "/>
              <a:cs typeface="Arial" charset="0"/>
            </a:endParaRPr>
          </a:p>
        </p:txBody>
      </p:sp>
    </p:spTree>
    <p:extLst>
      <p:ext uri="{BB962C8B-B14F-4D97-AF65-F5344CB8AC3E}">
        <p14:creationId xmlns:p14="http://schemas.microsoft.com/office/powerpoint/2010/main" val="185109147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2034702"/>
                                        </p:tgtEl>
                                        <p:attrNameLst>
                                          <p:attrName>style.visibility</p:attrName>
                                        </p:attrNameLst>
                                      </p:cBhvr>
                                      <p:to>
                                        <p:strVal val="visible"/>
                                      </p:to>
                                    </p:set>
                                    <p:animEffect transition="in" filter="wipe(right)">
                                      <p:cBhvr>
                                        <p:cTn id="7" dur="500"/>
                                        <p:tgtEl>
                                          <p:spTgt spid="2034702"/>
                                        </p:tgtEl>
                                      </p:cBhvr>
                                    </p:animEffect>
                                  </p:childTnLst>
                                </p:cTn>
                              </p:par>
                            </p:childTnLst>
                          </p:cTn>
                        </p:par>
                        <p:par>
                          <p:cTn id="8" fill="hold" nodeType="afterGroup">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18"/>
                                        </p:tgtEl>
                                        <p:attrNameLst>
                                          <p:attrName>style.visibility</p:attrName>
                                        </p:attrNameLst>
                                      </p:cBhvr>
                                      <p:to>
                                        <p:strVal val="visible"/>
                                      </p:to>
                                    </p:set>
                                    <p:animEffect transition="in" filter="wipe(down)">
                                      <p:cBhvr>
                                        <p:cTn id="1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4702" grpId="0" animBg="1"/>
      <p:bldP spid="1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11.xml><?xml version="1.0" encoding="utf-8"?>
<p:tagLst xmlns:a="http://schemas.openxmlformats.org/drawingml/2006/main" xmlns:r="http://schemas.openxmlformats.org/officeDocument/2006/relationships" xmlns:p="http://schemas.openxmlformats.org/presentationml/2006/main">
  <p:tag name="ARTICULATE_SLIDE_GUID" val="8d816a7d-974e-4f1a-9550-52aea7948b6c"/>
  <p:tag name="ARTICULATE_SLIDE_NAV" val="48"/>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12.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13.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14.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15.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16.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17.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18.xml><?xml version="1.0" encoding="utf-8"?>
<p:tagLst xmlns:a="http://schemas.openxmlformats.org/drawingml/2006/main" xmlns:r="http://schemas.openxmlformats.org/officeDocument/2006/relationships" xmlns:p="http://schemas.openxmlformats.org/presentationml/2006/main">
  <p:tag name="ORIGINAL_AUDIO_FILEPATH" val="C:\Users\n1100201\Desktop\NATCAT\Articulate\08CH.mp3"/>
  <p:tag name="ELAPSEDTIME" val="36.432"/>
  <p:tag name="ARTICULATE_TITLE_TAG" val="Loss events in the U.S. 1980 – 2014 - Overall and insured losses (annual totals 1980 – 2013 vs. first six months 2014)"/>
  <p:tag name="ARTICULATE_NAV_LEVEL" val="2"/>
  <p:tag name="ARTICULATE_SLIDE_PRESENTER_GUID" val="6a29da7b-ddb8-4065-9744-cac789f56456"/>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630"/>
  <p:tag name="ARTICULATE_USED_LAYOUT" val="6"/>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ORIGINAL_AUDIO_FILEPATH" val="C:\Users\n1100201\Desktop\NATCAT\Articulate\12CH.mp3"/>
  <p:tag name="ELAPSEDTIME" val="22.152"/>
  <p:tag name="ARTICULATE_TITLE_TAG" val="Loss events in the U.S. 1980 – 2014 - Insured losses due to winter storms*"/>
  <p:tag name="ARTICULATE_NAV_LEVEL" val="2"/>
  <p:tag name="ARTICULATE_SLIDE_PRESENTER_GUID" val="6a29da7b-ddb8-4065-9744-cac789f56456"/>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651"/>
  <p:tag name="ARTICULATE_USED_LAYOUT" val="6"/>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SHAPETYPE" val="SlideNumber"/>
</p:tagLst>
</file>

<file path=ppt/tags/tag20.xml><?xml version="1.0" encoding="utf-8"?>
<p:tagLst xmlns:a="http://schemas.openxmlformats.org/drawingml/2006/main" xmlns:r="http://schemas.openxmlformats.org/officeDocument/2006/relationships" xmlns:p="http://schemas.openxmlformats.org/presentationml/2006/main">
  <p:tag name="AUDIO_ID" val="587"/>
  <p:tag name="ORIGINAL_AUDIO_FILEPATH" val="C:\Users\n1100201\Desktop\NATCAT\Articulate\05CH.mp3"/>
  <p:tag name="ELAPSEDTIME" val="72.412"/>
  <p:tag name="ARTICULATE_TITLE_TAG" val="Natural disaster losses in the U.S. 2014 - Based on perils"/>
  <p:tag name="ARTICULATE_NAV_LEVEL" val="2"/>
  <p:tag name="ARTICULATE_SLIDE_PRESENTER" val="Carl Hedde"/>
  <p:tag name="ARTICULATE_SLIDE_PRESENTER_GUID" val="ae416f6e-eec0-42dc-b04f-4728da5273f3"/>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RTICULATE_USED_LAYOUT" val="2"/>
</p:tagLst>
</file>

<file path=ppt/tags/tag21.xml><?xml version="1.0" encoding="utf-8"?>
<p:tagLst xmlns:a="http://schemas.openxmlformats.org/drawingml/2006/main" xmlns:r="http://schemas.openxmlformats.org/officeDocument/2006/relationships" xmlns:p="http://schemas.openxmlformats.org/presentationml/2006/main">
  <p:tag name="ARTICULATE_TITLE_TAG" val="Natural disaster losses in the U.S. 2014 "/>
  <p:tag name="ARTICULATE_NAV_LEVEL" val="2"/>
  <p:tag name="ARTICULATE_SLIDE_PRESENTER" val="Carl Hedde"/>
  <p:tag name="ARTICULATE_SLIDE_PRESENTER_GUID" val="ae416f6e-eec0-42dc-b04f-4728da5273f3"/>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625"/>
  <p:tag name="ARTICULATE_USED_LAYOUT" val="2"/>
</p:tagLst>
</file>

<file path=ppt/tags/tag22.xml><?xml version="1.0" encoding="utf-8"?>
<p:tagLst xmlns:a="http://schemas.openxmlformats.org/drawingml/2006/main" xmlns:r="http://schemas.openxmlformats.org/officeDocument/2006/relationships" xmlns:p="http://schemas.openxmlformats.org/presentationml/2006/main">
  <p:tag name="ORIGINAL_AUDIO_FILEPATH" val="C:\Users\n1100201\Desktop\NATCAT\Articulate\07CH.mp3"/>
  <p:tag name="ELAPSEDTIME" val="27.242"/>
  <p:tag name="ARTICULATE_TITLE_TAG" val="Loss events in the U.S. 1980 – 2014 - Number of events (annual totals 1980 – 2013 vs. first six months 2014)"/>
  <p:tag name="ARTICULATE_NAV_LEVEL" val="2"/>
  <p:tag name="ARTICULATE_SLIDE_PRESENTER_GUID" val="6a29da7b-ddb8-4065-9744-cac789f56456"/>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629"/>
  <p:tag name="ARTICULATE_USED_LAYOUT" val="6"/>
</p:tagLst>
</file>

<file path=ppt/tags/tag23.xml><?xml version="1.0" encoding="utf-8"?>
<p:tagLst xmlns:a="http://schemas.openxmlformats.org/drawingml/2006/main" xmlns:r="http://schemas.openxmlformats.org/officeDocument/2006/relationships" xmlns:p="http://schemas.openxmlformats.org/presentationml/2006/main">
  <p:tag name="ORIGINAL_AUDIO_FILEPATH" val="C:\Users\n1100201\Desktop\NATCAT\Articulate\15CH.mp3"/>
  <p:tag name="ELAPSEDTIME" val="22.032"/>
  <p:tag name="ARTICULATE_TITLE_TAG" val="Convective loss events in the U.S. - Overall and insured losses 1980 – 2013 and the half year 2014"/>
  <p:tag name="ARTICULATE_NAV_LEVEL" val="2"/>
  <p:tag name="ARTICULATE_SLIDE_PRESENTER_GUID" val="6a29da7b-ddb8-4065-9744-cac789f56456"/>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628"/>
  <p:tag name="ARTICULATE_USED_LAYOUT" val="6"/>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TITLE_TAG" val="Significant Natural Catastrophes, 2012"/>
  <p:tag name="ARTICULATE_SLIDE_GUID" val="22a4f984-038d-4267-a427-6d11375750eb"/>
  <p:tag name="ARTICULATE_SLIDE_NAV" val="10"/>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3.xml><?xml version="1.0" encoding="utf-8"?>
<p:tagLst xmlns:a="http://schemas.openxmlformats.org/drawingml/2006/main" xmlns:r="http://schemas.openxmlformats.org/officeDocument/2006/relationships" xmlns:p="http://schemas.openxmlformats.org/presentationml/2006/main">
  <p:tag name="ARTICULATE_TITLE_TAG" val="P/C Net Income After Taxes"/>
  <p:tag name="ARTICULATE_SLIDE_GUID" val="b36d2394-cab0-4993-8a78-0afe809536e5"/>
  <p:tag name="ARTICULATE_SLIDE_NAV" val="43"/>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4.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5.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6.xml><?xml version="1.0" encoding="utf-8"?>
<p:tagLst xmlns:a="http://schemas.openxmlformats.org/drawingml/2006/main" xmlns:r="http://schemas.openxmlformats.org/officeDocument/2006/relationships" xmlns:p="http://schemas.openxmlformats.org/presentationml/2006/main">
  <p:tag name="ARTICULATE_TITLE_TAG" val="P/C Insurance Industry Combined Ratio"/>
  <p:tag name="ARTICULATE_SLIDE_GUID" val="d597db85-55e1-4188-b89d-d656c2dd132a"/>
  <p:tag name="ARTICULATE_SLIDE_NAV" val="52"/>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7.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8.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9.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heme/theme1.xml><?xml version="1.0" encoding="utf-8"?>
<a:theme xmlns:a="http://schemas.openxmlformats.org/drawingml/2006/main" name="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7DC3"/>
      </a:dk2>
      <a:lt2>
        <a:srgbClr val="808080"/>
      </a:lt2>
      <a:accent1>
        <a:srgbClr val="0A2E4E"/>
      </a:accent1>
      <a:accent2>
        <a:srgbClr val="99CC00"/>
      </a:accent2>
      <a:accent3>
        <a:srgbClr val="FFFFFF"/>
      </a:accent3>
      <a:accent4>
        <a:srgbClr val="000000"/>
      </a:accent4>
      <a:accent5>
        <a:srgbClr val="AAADB2"/>
      </a:accent5>
      <a:accent6>
        <a:srgbClr val="8AB900"/>
      </a:accent6>
      <a:hlink>
        <a:srgbClr val="007DC3"/>
      </a:hlink>
      <a:folHlink>
        <a:srgbClr val="FF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2.xml><?xml version="1.0" encoding="utf-8"?>
<a:themeOverride xmlns:a="http://schemas.openxmlformats.org/drawingml/2006/main">
  <a:clrScheme name="2011 AIS">
    <a:dk1>
      <a:sysClr val="windowText" lastClr="000000"/>
    </a:dk1>
    <a:lt1>
      <a:sysClr val="window" lastClr="FFFFFF"/>
    </a:lt1>
    <a:dk2>
      <a:srgbClr val="7F7F7F"/>
    </a:dk2>
    <a:lt2>
      <a:srgbClr val="FFFFFF"/>
    </a:lt2>
    <a:accent1>
      <a:srgbClr val="0F5173"/>
    </a:accent1>
    <a:accent2>
      <a:srgbClr val="00A454"/>
    </a:accent2>
    <a:accent3>
      <a:srgbClr val="2DC8FF"/>
    </a:accent3>
    <a:accent4>
      <a:srgbClr val="CCFF33"/>
    </a:accent4>
    <a:accent5>
      <a:srgbClr val="AB73D5"/>
    </a:accent5>
    <a:accent6>
      <a:srgbClr val="FFC000"/>
    </a:accent6>
    <a:hlink>
      <a:srgbClr val="8DC765"/>
    </a:hlink>
    <a:folHlink>
      <a:srgbClr val="AA8A1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217083</TotalTime>
  <Words>16816</Words>
  <Application>Microsoft Office PowerPoint</Application>
  <PresentationFormat>On-screen Show (4:3)</PresentationFormat>
  <Paragraphs>2552</Paragraphs>
  <Slides>220</Slides>
  <Notes>201</Notes>
  <HiddenSlides>109</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2</vt:i4>
      </vt:variant>
      <vt:variant>
        <vt:lpstr>Slide Titles</vt:lpstr>
      </vt:variant>
      <vt:variant>
        <vt:i4>220</vt:i4>
      </vt:variant>
    </vt:vector>
  </HeadingPairs>
  <TitlesOfParts>
    <vt:vector size="234" baseType="lpstr">
      <vt:lpstr>Arial Unicode MS</vt:lpstr>
      <vt:lpstr>ＭＳ ゴシック</vt:lpstr>
      <vt:lpstr>ＭＳ Ｐゴシック</vt:lpstr>
      <vt:lpstr>Arial</vt:lpstr>
      <vt:lpstr>Arial </vt:lpstr>
      <vt:lpstr>Calibri</vt:lpstr>
      <vt:lpstr>SwissReSans</vt:lpstr>
      <vt:lpstr>Symbol</vt:lpstr>
      <vt:lpstr>Times New Roman</vt:lpstr>
      <vt:lpstr>Verdana</vt:lpstr>
      <vt:lpstr>Wingdings</vt:lpstr>
      <vt:lpstr>Default Design</vt:lpstr>
      <vt:lpstr>Chart</vt:lpstr>
      <vt:lpstr>Worksheet</vt:lpstr>
      <vt:lpstr>What’s Keeping Insurance CEOs Awake at Night? Trends, Challenges &amp; Opportunities</vt:lpstr>
      <vt:lpstr>PowerPoint Presentation</vt:lpstr>
      <vt:lpstr>P/C Industry Net Income After Taxes 1991–2015:H1</vt:lpstr>
      <vt:lpstr>Profitability Peaks &amp; Troughs in the P/C Insurance Industry, 1975 – 2015E</vt:lpstr>
      <vt:lpstr>ROE: Property/Casualty Insurance by Major Event, 1987–2015E</vt:lpstr>
      <vt:lpstr>PowerPoint Presentation</vt:lpstr>
      <vt:lpstr>P/C Insurance Industry  Combined Ratio, 2001–2015:H1*</vt:lpstr>
      <vt:lpstr>A 100 Combined Ratio Isn’t What It Once Was: Investment Impact on ROEs</vt:lpstr>
      <vt:lpstr>Return on Equity by Financial Services Sector vs. Fortune 500, 2004-2014*</vt:lpstr>
      <vt:lpstr>Return on Net Worth (RNW) All Lines: 2004-2013 Average</vt:lpstr>
      <vt:lpstr>PowerPoint Presentation</vt:lpstr>
      <vt:lpstr>PowerPoint Presentation</vt:lpstr>
      <vt:lpstr>Distribution of Direct Premiums Written by Segment/Line, 2013</vt:lpstr>
      <vt:lpstr>RNW All Lines by State, 2004-2013 Average: Highest 25 States</vt:lpstr>
      <vt:lpstr>PowerPoint Presentation</vt:lpstr>
      <vt:lpstr>PowerPoint Presentation</vt:lpstr>
      <vt:lpstr>INVESTMENTS:  THE NEW REALITY</vt:lpstr>
      <vt:lpstr>Property/Casualty Insurance Industry Investment Income: 2000–2015E1</vt:lpstr>
      <vt:lpstr>Distribution of Invested Assets: P/C Insurance Industry, 2013</vt:lpstr>
      <vt:lpstr>U.S. Treasury Security Yields: A Long Downward Trend, 1990–2015*</vt:lpstr>
      <vt:lpstr>Treasury Yield Curves:   Pre-Crisis (July 2007) vs. June 2015 </vt:lpstr>
      <vt:lpstr>Net Yield on Property/Casualty Insurance Invested Assets, 2007–2015*</vt:lpstr>
      <vt:lpstr>Interest Rate Forecasts: 2015 – 2021</vt:lpstr>
      <vt:lpstr>Annual Inflation Rates, (CPI-U, %), 1990–2016F</vt:lpstr>
      <vt:lpstr>PowerPoint Presentation</vt:lpstr>
      <vt:lpstr>P/C Insurer Net Realized  Capital Gains/Losses, 1990-2015:Q2</vt:lpstr>
      <vt:lpstr>Property/Casualty Insurance Industry Investment Gain: 1994–2015:Q21</vt:lpstr>
      <vt:lpstr>PowerPoint Presentation</vt:lpstr>
      <vt:lpstr>Distribution of Bond Maturities, P/C Insurance Industry, 2003-2013</vt:lpstr>
      <vt:lpstr>PowerPoint Presentation</vt:lpstr>
      <vt:lpstr>RNW All Lines: AL vs. U.S., 2004-2013</vt:lpstr>
      <vt:lpstr>RNW PP Auto: AL vs. U.S., 2004-2013</vt:lpstr>
      <vt:lpstr>RNW Comm. Auto: AL vs. U.S., 2004-2013</vt:lpstr>
      <vt:lpstr>RNW Comm. Multi-Peril: AL vs. U.S., 2004-2013</vt:lpstr>
      <vt:lpstr>RNW Homeowners: AL vs. U.S., 2004-2013</vt:lpstr>
      <vt:lpstr>RNW Workers Comp: AL vs. U.S., 2004-2013</vt:lpstr>
      <vt:lpstr>All Lines: 10-Year Average RNW AL &amp; Nearby States</vt:lpstr>
      <vt:lpstr>PP Auto: 10-Year Average RNW AL &amp; Nearby States</vt:lpstr>
      <vt:lpstr>Top Ten Most Expensive And Least Expensive States For Automobile Insurance, 2012 (1)</vt:lpstr>
      <vt:lpstr>Comm. Auto: 10-Year Average RNW  AL &amp; Nearby States</vt:lpstr>
      <vt:lpstr>Comm. M-P: 10-Year Average RNW  AL &amp; Nearby States</vt:lpstr>
      <vt:lpstr>Homeowners: 10-Year Average RNW  AL &amp; Nearby States</vt:lpstr>
      <vt:lpstr>Top Ten Most Expensive And Least Expensive States For Homeowners Insurance, 2012 (1)</vt:lpstr>
      <vt:lpstr>Workers Comp: 10-Year Average RNW  AL &amp; Nearby States</vt:lpstr>
      <vt:lpstr>All Lines DWP Growth: AL vs. U.S., 2005-2014</vt:lpstr>
      <vt:lpstr>Comm. Lines DWP Growth:  AL vs. U.S., 2005-2014</vt:lpstr>
      <vt:lpstr>Personal Lines DWP Growth:  AL vs. U.S., 2005-2014</vt:lpstr>
      <vt:lpstr>Private Passenger Auto DWP Growth:  AL vs. U.S., 2005-2014</vt:lpstr>
      <vt:lpstr>Homeowner’s MP DWP Growth: AL vs. U.S., 2005-2014</vt:lpstr>
      <vt:lpstr>CAPITAL/CAPACITY </vt:lpstr>
      <vt:lpstr>Policyholder Surplus,  2006:Q4–2015:Q2</vt:lpstr>
      <vt:lpstr>US Policyholder Surplus: 1975–2015:Q2*</vt:lpstr>
      <vt:lpstr>Premium-to-Surplus Ratio: 1985–2014*</vt:lpstr>
      <vt:lpstr>US P/C Insurance Industry Excess Capital Position: 1994–2016E</vt:lpstr>
      <vt:lpstr>P/C Industry: Loss Reserve-to-Surplus Ratio, 1971-2014</vt:lpstr>
      <vt:lpstr>PowerPoint Presentation</vt:lpstr>
      <vt:lpstr>Global Reinsurance Capital (Traditional    and Alternative), 2006 - 2014</vt:lpstr>
      <vt:lpstr>Alternative Capital as a Percentage of Traditional Global Reinsurance Capital</vt:lpstr>
      <vt:lpstr>Growth of Alternative Capital Structures, 2002 - 2014</vt:lpstr>
      <vt:lpstr>Catastrophe Bond Issuance and Outstanding: 1997-2015:Q2</vt:lpstr>
      <vt:lpstr>Largest Sponsors of ILS, Year-End 2014</vt:lpstr>
      <vt:lpstr>Reinsurance Pricing: Change in Rate on Line for Cat Business</vt:lpstr>
      <vt:lpstr>ILS Issuance by Trigger</vt:lpstr>
      <vt:lpstr>Questions Arising from Influence of Alternative Capital</vt:lpstr>
      <vt:lpstr>PowerPoint Presentation</vt:lpstr>
      <vt:lpstr>Homeowners Insurance Combined Ratio: 1990–2015F</vt:lpstr>
      <vt:lpstr>Private Passenger Auto Combined Ratio: 1993–2017F</vt:lpstr>
      <vt:lpstr>Collision Coverage: Severity &amp; Frequency Trends Are Both Higher in 2015*</vt:lpstr>
      <vt:lpstr>Commercial Lines Combined Ratio, 1990-2016F*</vt:lpstr>
      <vt:lpstr>Commercial Auto Combined Ratio: 1993–2015F</vt:lpstr>
      <vt:lpstr>Commercial Property Combined Ratio:  2007–2016F</vt:lpstr>
      <vt:lpstr>General Liability Combined Ratio:  2005–2016F</vt:lpstr>
      <vt:lpstr>Workers Compensation Combined Ratio: 1994–2014P</vt:lpstr>
      <vt:lpstr>Commercial Multi-Peril Combined Ratio: 1995–2016F</vt:lpstr>
      <vt:lpstr>Inland Marine Combined Ratio:  2004–2015F</vt:lpstr>
      <vt:lpstr>Workers Compensation   Operating Environment</vt:lpstr>
      <vt:lpstr>Nonfarm Payroll (Wages and Salaries): Quarterly, 2005–2015:Q1</vt:lpstr>
      <vt:lpstr>Payroll vs. Workers Comp Net Written Premiums, 1990-2014P</vt:lpstr>
      <vt:lpstr>Workers Compensation Combined Ratio: 1994–2014P</vt:lpstr>
      <vt:lpstr>Workers Compensation Premium:  Fourth Consecutive Year of Increase  Net Written Premium</vt:lpstr>
      <vt:lpstr>2014 Workers Compensation Direct Written Premium Growth, by State*</vt:lpstr>
      <vt:lpstr>2013 Workers Compensation Direct Written Premium Growth, by State*</vt:lpstr>
      <vt:lpstr>Workers Compensation Components of Written Premium Change, 2013 to 2014</vt:lpstr>
      <vt:lpstr>WC Approved Changes in Bureau     Premium Level (Rates/Loss Costs)</vt:lpstr>
      <vt:lpstr>WC Approved or Filed and Pending Change in NCCI Premium Level by State</vt:lpstr>
      <vt:lpstr>WC Approved or Filed and Pending Change in NCCI Premium Level by State</vt:lpstr>
      <vt:lpstr>Workers Compensation Lost-Time  Claim Frequency Declined in 2014 </vt:lpstr>
      <vt:lpstr>PowerPoint Presentation</vt:lpstr>
      <vt:lpstr>WC Indemnity Severity vs. Wage Inflation, 1995 -2014p</vt:lpstr>
      <vt:lpstr>Workers Compensation Medical Severity: Moderate Increase in 2014</vt:lpstr>
      <vt:lpstr>Workers Comp Change in Medical Severity by State, Avg. Annual Change, 2009-2013</vt:lpstr>
      <vt:lpstr>Annual Inflation Rates, (CPI-U, %), 1990–2016F</vt:lpstr>
      <vt:lpstr>Workers Compensation Change in Medical Severity  Comparison to Change in Medical Consumer Price Index (CPI)</vt:lpstr>
      <vt:lpstr>WC Medical Severity Generally Outpaces the Medical CPI Rate</vt:lpstr>
      <vt:lpstr>Medical Cost Inflation vs. Overall CPI, 1995 – 2014*</vt:lpstr>
      <vt:lpstr>U.S. Health Care Expenditures, 1965–2022F</vt:lpstr>
      <vt:lpstr>National Health Care Expenditures as a Share of GDP, 1965 – 2022F*</vt:lpstr>
      <vt:lpstr>PowerPoint Presentation</vt:lpstr>
      <vt:lpstr>Net Premium Growth (All P/C Lines): Annual Change, 1971—2015:H1</vt:lpstr>
      <vt:lpstr>Direct Premiums Written: Total P/C Percent Change by State, 2007-2014</vt:lpstr>
      <vt:lpstr>Direct Premiums Written: Total P/C Percent Change by State, 2007-2014</vt:lpstr>
      <vt:lpstr>Direct Premiums Written: Comm. Lines Percent Change by State, 2007-2014</vt:lpstr>
      <vt:lpstr>Direct Premiums Written: Comm. Lines Percent Change by State, 2007-2014</vt:lpstr>
      <vt:lpstr>Direct Premiums Written: Workers’ Comp Percent Change by State, 2007-2014*</vt:lpstr>
      <vt:lpstr>Direct Premiums Written: Worker’s Comp Percent Change by State, 2007-2014*</vt:lpstr>
      <vt:lpstr>PowerPoint Presentation</vt:lpstr>
      <vt:lpstr>Monthly Change in Auto Insurance Prices, 1991–2015*</vt:lpstr>
      <vt:lpstr>CIAB: Average Commercial Rate Change, All Lines, (1Q:2004–2Q:2015)</vt:lpstr>
      <vt:lpstr>Change in Commercial Rate Renewals, by Account Size: 1999:Q4 to 2015:Q1</vt:lpstr>
      <vt:lpstr>Change in Commercial Rate Renewals, by Line: 2015:Q2</vt:lpstr>
      <vt:lpstr>How the Risk Dollar is Spent  (U.S. Firms with Revenues Under $1 Bill)</vt:lpstr>
      <vt:lpstr>M&amp;A UPDATE:  A PATH TO GROWTH? </vt:lpstr>
      <vt:lpstr>U.S. INSURANCE MERGERS AND ACQUISITIONS, P/C SECTOR, 1994-2014 (1)</vt:lpstr>
      <vt:lpstr>PowerPoint Presentation</vt:lpstr>
      <vt:lpstr>PowerPoint Presentation</vt:lpstr>
      <vt:lpstr>What’s Driving Global Insurance M&amp;A Activity and Will It Continue?</vt:lpstr>
      <vt:lpstr>PowerPoint Presentation</vt:lpstr>
      <vt:lpstr>U.S. Insured Catastrophe Losses</vt:lpstr>
      <vt:lpstr>PowerPoint Presentation</vt:lpstr>
      <vt:lpstr>PowerPoint Presentation</vt:lpstr>
      <vt:lpstr>PowerPoint Presentation</vt:lpstr>
      <vt:lpstr>Loss Events in the US, 1980 – 2014 Overall and Insured Losses </vt:lpstr>
      <vt:lpstr>PowerPoint Presentation</vt:lpstr>
      <vt:lpstr>PowerPoint Presentation</vt:lpstr>
      <vt:lpstr>Top 16 Most Costly Disasters in U.S. History—Katrina Still Ranks #1</vt:lpstr>
      <vt:lpstr>Combined Ratio Points Associated with Catastrophe Losses: 1960 – 2015F*</vt:lpstr>
      <vt:lpstr>Inflation Adjusted U.S. Catastrophe Losses by Cause of Loss, 1995–20141</vt:lpstr>
      <vt:lpstr>PowerPoint Presentation</vt:lpstr>
      <vt:lpstr>PowerPoint Presentation</vt:lpstr>
      <vt:lpstr>Natural Disaster Losses in the U.S., First Half 2015</vt:lpstr>
      <vt:lpstr>Natural Disaster Losses in the US, 2014 Based on perils </vt:lpstr>
      <vt:lpstr>The World is Warmer...With One Big Exception!</vt:lpstr>
      <vt:lpstr>Top 11 Insured Loss Events from Riots and Civil Commotion</vt:lpstr>
      <vt:lpstr>Insurance Coverage for Riots and Civil Commotions: Home, Auto and Business</vt:lpstr>
      <vt:lpstr>Loss events in the US, 1980 – 2014 Number of events </vt:lpstr>
      <vt:lpstr>Convective Loss Events in the US Overall and insured losses, 1980 – 2014</vt:lpstr>
      <vt:lpstr>PowerPoint Presentation</vt:lpstr>
      <vt:lpstr>Number of Federal Major Disaster Declarations, 1953-2015*</vt:lpstr>
      <vt:lpstr>Federal Disasters Declarations by State,  1953 – 2015: Highest 25 States*</vt:lpstr>
      <vt:lpstr>Federal Disasters Declarations by State,  1953 – 2015: Lowest 25 States*</vt:lpstr>
      <vt:lpstr>Natural Hazard Risk Scores, 2014 Highest 25 States*</vt:lpstr>
      <vt:lpstr>Natural Hazard Risk Scores, 2014 Bottom 24 States*</vt:lpstr>
      <vt:lpstr>The Strength of the Economy Will Influence P/C Insurer Growth Opportunities</vt:lpstr>
      <vt:lpstr>US Real GDP Growth*</vt:lpstr>
      <vt:lpstr>PowerPoint Presentation</vt:lpstr>
      <vt:lpstr>Real GDP by State Percent Change, 2014*: Highest 25 States</vt:lpstr>
      <vt:lpstr>PowerPoint Presentation</vt:lpstr>
      <vt:lpstr>PowerPoint Presentation</vt:lpstr>
      <vt:lpstr>PowerPoint Presentation</vt:lpstr>
      <vt:lpstr>Unemployment and Underemployment Rates: Still Too High, But Falling</vt:lpstr>
      <vt:lpstr>PowerPoint Presentation</vt:lpstr>
      <vt:lpstr>US Unemployment Rate Forecast</vt:lpstr>
      <vt:lpstr>Unemployment Rates by State, August 2015: Highest 25 States*</vt:lpstr>
      <vt:lpstr>PowerPoint Presentation</vt:lpstr>
      <vt:lpstr>CONSTRUCTION INDUSTRY OVERVIEW &amp; OUTLOOK</vt:lpstr>
      <vt:lpstr>Value of New Private Construction: Residential &amp; Nonresidential, 2003-2015*</vt:lpstr>
      <vt:lpstr>Value of Construction Put in Place,   July 2015 vs. July 2014*</vt:lpstr>
      <vt:lpstr>Value of Private Construction Put in Place, by Segment,  July 2015 vs. July 2014*</vt:lpstr>
      <vt:lpstr>Value of Public Construction Put in Place, by Segment,  July 2015 vs. July 2014*</vt:lpstr>
      <vt:lpstr>PowerPoint Presentation</vt:lpstr>
      <vt:lpstr>Construction Employment, Jan. 2010—Sept. 2015*</vt:lpstr>
      <vt:lpstr>New Private Housing Starts, 1990-2021F</vt:lpstr>
      <vt:lpstr>U.S.: Pct. Of Private Housing Unit Starts In Multi-Unit Projects, 1990-2015</vt:lpstr>
      <vt:lpstr>Rental-Occupied Housing Units as % of Total Occupied Units, Quarterly, 1990:Q1-2015:Q1</vt:lpstr>
      <vt:lpstr>I.I.I. Poll: Renter’s Insurance</vt:lpstr>
      <vt:lpstr>Rental Vacancy Rates, Quarterly, 1990:Q1-2015:Q1</vt:lpstr>
      <vt:lpstr>Construction Employment,  Jan. 2003–Sept. 2015 </vt:lpstr>
      <vt:lpstr>ENERGY SECTOR: OIL &amp; GAS INDUSTRY FUTURE IS BRIGHT BUT VOLATILE</vt:lpstr>
      <vt:lpstr>U.S. Crude Oil Production, 2005-2016P</vt:lpstr>
      <vt:lpstr>U.S. Natural Gas Production, 2000-2013</vt:lpstr>
      <vt:lpstr>Employment in Oil &amp; Gas Extraction, Jan. 2010—Sept. 2015*</vt:lpstr>
      <vt:lpstr>MANUFACTURING SECTOR OVERVIEW &amp; OUTLOOK</vt:lpstr>
      <vt:lpstr>PowerPoint Presentation</vt:lpstr>
      <vt:lpstr>Manufacturing Growth for Selected Sectors, 2015 vs. 2014*</vt:lpstr>
      <vt:lpstr>Auto/Light Truck Sales, 1999-2021F</vt:lpstr>
      <vt:lpstr>Manufacturing Employment, Jan. 2010—Sept. 2015*</vt:lpstr>
      <vt:lpstr>Dollar Value* of Manufacturers’ Shipments Monthly, Jan. 1992—March 2015</vt:lpstr>
      <vt:lpstr>Index of Total Industrial Production:* A Near Peak as of December 2014</vt:lpstr>
      <vt:lpstr>Recovery in Capacity Utilization is a Positive Sign for Commercial Exposures</vt:lpstr>
      <vt:lpstr>Index of Total Industrial Production:* Strong Dollar Is a Headwind</vt:lpstr>
      <vt:lpstr>Profitability &amp; Politics</vt:lpstr>
      <vt:lpstr>PowerPoint Presentation</vt:lpstr>
      <vt:lpstr>PowerPoint Presentation</vt:lpstr>
      <vt:lpstr>CYBER RISK &amp;                     CYBER INSURANCE</vt:lpstr>
      <vt:lpstr>Data Breaches 2005-2015, by Number of Breaches and Records Exposed</vt:lpstr>
      <vt:lpstr>High Profile Data Breaches, 2014-2015</vt:lpstr>
      <vt:lpstr>Worldwide Cybersecurity Spending, 2011- 2016F </vt:lpstr>
      <vt:lpstr>Top 10 Global Business Risks for 2015</vt:lpstr>
      <vt:lpstr>2014 Data Breaches By Business Category, By Number of Breaches</vt:lpstr>
      <vt:lpstr>PowerPoint Presentation</vt:lpstr>
      <vt:lpstr>Main Causes of Data Breach Globally</vt:lpstr>
      <vt:lpstr>US: Most Costly Types of Cyber Crimes, Fiscal Year 2014</vt:lpstr>
      <vt:lpstr>US: External Cyber Crime Costs:    Fiscal Year 2014</vt:lpstr>
      <vt:lpstr>Data/Privacy Breach: Many Potential Costs Can Be Insured</vt:lpstr>
      <vt:lpstr>The Three Basic Elements of Cyber Coverage: Prevention, Transfer, Response</vt:lpstr>
      <vt:lpstr>I.I.I. Will Release its Third Cyber Report in 2015: Cyber Risks Threat and Opportunity</vt:lpstr>
      <vt:lpstr>PWC Survey: Cybercrime Costs Greater for U.S. Companies</vt:lpstr>
      <vt:lpstr>Marsh: Percentage of U.S. Companies Purchasing Cyber Insurance Increased in 2014</vt:lpstr>
      <vt:lpstr>Marsh: Total Limits Purchased, By Industry – Cyber Liability, All Revenue Size</vt:lpstr>
      <vt:lpstr>Marsh: Total Limits Purchased, By Industry – Cyber Liability, Revenue $1 Billion+</vt:lpstr>
      <vt:lpstr>Cyber Liability: Historical Rate (price per million) Changes</vt:lpstr>
      <vt:lpstr>PowerPoint Presentation</vt:lpstr>
      <vt:lpstr>PowerPoint Presentation</vt:lpstr>
      <vt:lpstr>Media is Obsessed with Driverless Vehicles: Often Predicting the Demise of Auto Insurance</vt:lpstr>
      <vt:lpstr>On-Demand/Sharing/Peer-to-Peer Economy Impacts Many Lines of Insurance</vt:lpstr>
      <vt:lpstr>A Few Thoughts on the Future of Auto Insurance</vt:lpstr>
      <vt:lpstr>Labor on Demand: Huge Implications for    the US Economy, Workers &amp; Insurers</vt:lpstr>
      <vt:lpstr>Send in the Drones: Potential Rapid  Adoption in Industry; Media Loves It</vt:lpstr>
      <vt:lpstr>Proportion of  Businesses Interested in Buying Insurance Online</vt:lpstr>
      <vt:lpstr>Shifting Legal Liability &amp;  Tort Environment</vt:lpstr>
      <vt:lpstr>Over the Last Three Decades, Total Tort Costs as a % of GDP Appear Somewhat Cyclical, 1980-2013E</vt:lpstr>
      <vt:lpstr>Commercial Lines Tort Costs: Insured vs. Self-(Un)Insured Shares, 1973-2010</vt:lpstr>
      <vt:lpstr>Commercial Lines Tort Costs: Insured vs. Self-(Un)Insured Shares, 1973-2010</vt:lpstr>
      <vt:lpstr>Business Leaders Ranking of Liability Systems in 2015</vt:lpstr>
      <vt:lpstr>Average Personal Injury Jury Award, 2009 – 2013</vt:lpstr>
      <vt:lpstr>Percent of Personal Injury Jury Awards Over $1 Million, 2003 – 2013*</vt:lpstr>
      <vt:lpstr>Dollar Value of Top 100 Verdicts in 2013 by Cause of Action, 2013</vt:lpstr>
      <vt:lpstr>PowerPoint Presentation</vt:lpstr>
      <vt:lpstr>The Nation’s Judicial “Hellholes”: 2014/2015</vt:lpstr>
      <vt:lpstr>PowerPoint Presentation</vt:lpstr>
    </vt:vector>
  </TitlesOfParts>
  <Company>insurance information institute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P6466 - iii Template</dc:title>
  <dc:creator>Call @ 866-2-eSlide</dc:creator>
  <cp:lastModifiedBy>Lewis, Shorna</cp:lastModifiedBy>
  <cp:revision>4464</cp:revision>
  <cp:lastPrinted>2015-08-21T15:55:25Z</cp:lastPrinted>
  <dcterms:modified xsi:type="dcterms:W3CDTF">2015-10-19T12:07:35Z</dcterms:modified>
</cp:coreProperties>
</file>