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6" r:id="rId2"/>
    <p:sldMasterId id="2147483674" r:id="rId3"/>
  </p:sldMasterIdLst>
  <p:notesMasterIdLst>
    <p:notesMasterId r:id="rId21"/>
  </p:notesMasterIdLst>
  <p:handoutMasterIdLst>
    <p:handoutMasterId r:id="rId22"/>
  </p:handoutMasterIdLst>
  <p:sldIdLst>
    <p:sldId id="256" r:id="rId4"/>
    <p:sldId id="295" r:id="rId5"/>
    <p:sldId id="298" r:id="rId6"/>
    <p:sldId id="299" r:id="rId7"/>
    <p:sldId id="301" r:id="rId8"/>
    <p:sldId id="302" r:id="rId9"/>
    <p:sldId id="304" r:id="rId10"/>
    <p:sldId id="303" r:id="rId11"/>
    <p:sldId id="300" r:id="rId12"/>
    <p:sldId id="310" r:id="rId13"/>
    <p:sldId id="305" r:id="rId14"/>
    <p:sldId id="306" r:id="rId15"/>
    <p:sldId id="311" r:id="rId16"/>
    <p:sldId id="307" r:id="rId17"/>
    <p:sldId id="308" r:id="rId18"/>
    <p:sldId id="309" r:id="rId19"/>
    <p:sldId id="29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p15:clr>
            <a:srgbClr val="A4A3A4"/>
          </p15:clr>
        </p15:guide>
        <p15:guide id="3" pos="31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DCF7"/>
    <a:srgbClr val="2F72AD"/>
    <a:srgbClr val="337DBE"/>
    <a:srgbClr val="072C44"/>
    <a:srgbClr val="444648"/>
    <a:srgbClr val="5658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114" autoAdjust="0"/>
    <p:restoredTop sz="87083" autoAdjust="0"/>
  </p:normalViewPr>
  <p:slideViewPr>
    <p:cSldViewPr snapToGrid="0">
      <p:cViewPr varScale="1">
        <p:scale>
          <a:sx n="100" d="100"/>
          <a:sy n="100" d="100"/>
        </p:scale>
        <p:origin x="2346" y="78"/>
      </p:cViewPr>
      <p:guideLst>
        <p:guide orient="horz" pos="2160"/>
        <p:guide pos="2880"/>
        <p:guide pos="312"/>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3" d="100"/>
          <a:sy n="83" d="100"/>
        </p:scale>
        <p:origin x="-1302" y="-6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AOB lawsuits statewide
</a:t>
            </a:r>
          </a:p>
        </c:rich>
      </c:tx>
      <c:layout>
        <c:manualLayout>
          <c:xMode val="edge"/>
          <c:yMode val="edge"/>
          <c:x val="4.3319075993324518E-2"/>
          <c:y val="2.0330365775830236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AOB lawsuits
</c:v>
                </c:pt>
              </c:strCache>
            </c:strRef>
          </c:tx>
          <c:spPr>
            <a:solidFill>
              <a:schemeClr val="accent1"/>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3-BF30-4012-8DF9-7FA1FD0008ED}"/>
                </c:ext>
              </c:extLst>
            </c:dLbl>
            <c:dLbl>
              <c:idx val="2"/>
              <c:delete val="1"/>
              <c:extLst>
                <c:ext xmlns:c15="http://schemas.microsoft.com/office/drawing/2012/chart" uri="{CE6537A1-D6FC-4f65-9D91-7224C49458BB}"/>
                <c:ext xmlns:c16="http://schemas.microsoft.com/office/drawing/2014/chart" uri="{C3380CC4-5D6E-409C-BE32-E72D297353CC}">
                  <c16:uniqueId val="{00000004-BF30-4012-8DF9-7FA1FD0008ED}"/>
                </c:ext>
              </c:extLst>
            </c:dLbl>
            <c:dLbl>
              <c:idx val="3"/>
              <c:delete val="1"/>
              <c:extLst>
                <c:ext xmlns:c15="http://schemas.microsoft.com/office/drawing/2012/chart" uri="{CE6537A1-D6FC-4f65-9D91-7224C49458BB}"/>
                <c:ext xmlns:c16="http://schemas.microsoft.com/office/drawing/2014/chart" uri="{C3380CC4-5D6E-409C-BE32-E72D297353CC}">
                  <c16:uniqueId val="{00000005-BF30-4012-8DF9-7FA1FD0008ED}"/>
                </c:ext>
              </c:extLst>
            </c:dLbl>
            <c:dLbl>
              <c:idx val="4"/>
              <c:delete val="1"/>
              <c:extLst>
                <c:ext xmlns:c15="http://schemas.microsoft.com/office/drawing/2012/chart" uri="{CE6537A1-D6FC-4f65-9D91-7224C49458BB}"/>
                <c:ext xmlns:c16="http://schemas.microsoft.com/office/drawing/2014/chart" uri="{C3380CC4-5D6E-409C-BE32-E72D297353CC}">
                  <c16:uniqueId val="{00000006-BF30-4012-8DF9-7FA1FD0008E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2013</c:v>
                </c:pt>
                <c:pt idx="1">
                  <c:v>2014</c:v>
                </c:pt>
                <c:pt idx="2">
                  <c:v>2015</c:v>
                </c:pt>
                <c:pt idx="3">
                  <c:v>2016</c:v>
                </c:pt>
                <c:pt idx="4">
                  <c:v>2017</c:v>
                </c:pt>
                <c:pt idx="5">
                  <c:v>2018*</c:v>
                </c:pt>
              </c:strCache>
            </c:strRef>
          </c:cat>
          <c:val>
            <c:numRef>
              <c:f>Sheet1!$B$2:$B$7</c:f>
              <c:numCache>
                <c:formatCode>#,##0_);\(#,##0\)</c:formatCode>
                <c:ptCount val="6"/>
                <c:pt idx="0">
                  <c:v>79320</c:v>
                </c:pt>
                <c:pt idx="1">
                  <c:v>76219</c:v>
                </c:pt>
                <c:pt idx="2">
                  <c:v>82237</c:v>
                </c:pt>
                <c:pt idx="3">
                  <c:v>100063</c:v>
                </c:pt>
                <c:pt idx="4">
                  <c:v>129769</c:v>
                </c:pt>
                <c:pt idx="5">
                  <c:v>134497</c:v>
                </c:pt>
              </c:numCache>
            </c:numRef>
          </c:val>
          <c:extLst>
            <c:ext xmlns:c16="http://schemas.microsoft.com/office/drawing/2014/chart" uri="{C3380CC4-5D6E-409C-BE32-E72D297353CC}">
              <c16:uniqueId val="{00000000-BF30-4012-8DF9-7FA1FD0008ED}"/>
            </c:ext>
          </c:extLst>
        </c:ser>
        <c:dLbls>
          <c:showLegendKey val="0"/>
          <c:showVal val="0"/>
          <c:showCatName val="0"/>
          <c:showSerName val="0"/>
          <c:showPercent val="0"/>
          <c:showBubbleSize val="0"/>
        </c:dLbls>
        <c:gapWidth val="219"/>
        <c:overlap val="-27"/>
        <c:axId val="588777472"/>
        <c:axId val="588781080"/>
      </c:barChart>
      <c:catAx>
        <c:axId val="588777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88781080"/>
        <c:crosses val="autoZero"/>
        <c:auto val="1"/>
        <c:lblAlgn val="ctr"/>
        <c:lblOffset val="100"/>
        <c:noMultiLvlLbl val="0"/>
      </c:catAx>
      <c:valAx>
        <c:axId val="58878108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AOB lawsuits filed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_);\(#,##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887774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AOB lawsuits</a:t>
            </a:r>
            <a:r>
              <a:rPr lang="en-US" baseline="0" dirty="0"/>
              <a:t> by region</a:t>
            </a:r>
            <a:endParaRPr lang="en-US" dirty="0"/>
          </a:p>
        </c:rich>
      </c:tx>
      <c:layout>
        <c:manualLayout>
          <c:xMode val="edge"/>
          <c:yMode val="edge"/>
          <c:x val="4.5189351331083615E-2"/>
          <c:y val="1.488071118082348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South Florida*</c:v>
                </c:pt>
              </c:strCache>
            </c:strRef>
          </c:tx>
          <c:spPr>
            <a:solidFill>
              <a:schemeClr val="accent1"/>
            </a:solidFill>
            <a:ln>
              <a:noFill/>
            </a:ln>
            <a:effectLst/>
          </c:spPr>
          <c:invertIfNegative val="0"/>
          <c:dLbls>
            <c:dLbl>
              <c:idx val="0"/>
              <c:layout>
                <c:manualLayout>
                  <c:x val="7.0491188601424823E-2"/>
                  <c:y val="-4.960237060274496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7F4-4524-AE04-A00761375B86}"/>
                </c:ext>
              </c:extLst>
            </c:dLbl>
            <c:dLbl>
              <c:idx val="5"/>
              <c:layout>
                <c:manualLayout>
                  <c:x val="5.6992875890513578E-2"/>
                  <c:y val="-2.480118530137339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7F4-4524-AE04-A00761375B8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Sheet1!$A$2:$A$7</c:f>
              <c:strCache>
                <c:ptCount val="6"/>
                <c:pt idx="0">
                  <c:v>2013</c:v>
                </c:pt>
                <c:pt idx="1">
                  <c:v>2014</c:v>
                </c:pt>
                <c:pt idx="2">
                  <c:v>2015</c:v>
                </c:pt>
                <c:pt idx="3">
                  <c:v>2016</c:v>
                </c:pt>
                <c:pt idx="4">
                  <c:v>2017</c:v>
                </c:pt>
                <c:pt idx="5">
                  <c:v>2018***</c:v>
                </c:pt>
              </c:strCache>
            </c:strRef>
          </c:cat>
          <c:val>
            <c:numRef>
              <c:f>Sheet1!$B$2:$B$7</c:f>
              <c:numCache>
                <c:formatCode>#,##0</c:formatCode>
                <c:ptCount val="6"/>
                <c:pt idx="0">
                  <c:v>55834</c:v>
                </c:pt>
                <c:pt idx="1">
                  <c:v>51894</c:v>
                </c:pt>
                <c:pt idx="2">
                  <c:v>56915</c:v>
                </c:pt>
                <c:pt idx="3">
                  <c:v>57256</c:v>
                </c:pt>
                <c:pt idx="4">
                  <c:v>65230</c:v>
                </c:pt>
                <c:pt idx="5">
                  <c:v>65184</c:v>
                </c:pt>
              </c:numCache>
            </c:numRef>
          </c:val>
          <c:extLst>
            <c:ext xmlns:c16="http://schemas.microsoft.com/office/drawing/2014/chart" uri="{C3380CC4-5D6E-409C-BE32-E72D297353CC}">
              <c16:uniqueId val="{00000000-37F4-4524-AE04-A00761375B86}"/>
            </c:ext>
          </c:extLst>
        </c:ser>
        <c:ser>
          <c:idx val="1"/>
          <c:order val="1"/>
          <c:tx>
            <c:strRef>
              <c:f>Sheet1!$C$1</c:f>
              <c:strCache>
                <c:ptCount val="1"/>
                <c:pt idx="0">
                  <c:v>Tampa and I-4 corridor**</c:v>
                </c:pt>
              </c:strCache>
            </c:strRef>
          </c:tx>
          <c:spPr>
            <a:solidFill>
              <a:schemeClr val="accent2"/>
            </a:solidFill>
            <a:ln>
              <a:noFill/>
            </a:ln>
            <a:effectLst/>
          </c:spPr>
          <c:invertIfNegative val="0"/>
          <c:dLbls>
            <c:dLbl>
              <c:idx val="0"/>
              <c:layout>
                <c:manualLayout>
                  <c:x val="6.2992125984251968E-2"/>
                  <c:y val="-4.960237060274496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7F4-4524-AE04-A00761375B86}"/>
                </c:ext>
              </c:extLst>
            </c:dLbl>
            <c:dLbl>
              <c:idx val="5"/>
              <c:layout>
                <c:manualLayout>
                  <c:x val="5.6992875890513578E-2"/>
                  <c:y val="-2.480118530137293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7F4-4524-AE04-A00761375B8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2013</c:v>
                </c:pt>
                <c:pt idx="1">
                  <c:v>2014</c:v>
                </c:pt>
                <c:pt idx="2">
                  <c:v>2015</c:v>
                </c:pt>
                <c:pt idx="3">
                  <c:v>2016</c:v>
                </c:pt>
                <c:pt idx="4">
                  <c:v>2017</c:v>
                </c:pt>
                <c:pt idx="5">
                  <c:v>2018***</c:v>
                </c:pt>
              </c:strCache>
            </c:strRef>
          </c:cat>
          <c:val>
            <c:numRef>
              <c:f>Sheet1!$C$2:$C$7</c:f>
              <c:numCache>
                <c:formatCode>#,##0</c:formatCode>
                <c:ptCount val="6"/>
                <c:pt idx="0">
                  <c:v>17409</c:v>
                </c:pt>
                <c:pt idx="1">
                  <c:v>17723</c:v>
                </c:pt>
                <c:pt idx="2">
                  <c:v>17132</c:v>
                </c:pt>
                <c:pt idx="3">
                  <c:v>33461</c:v>
                </c:pt>
                <c:pt idx="4">
                  <c:v>52631</c:v>
                </c:pt>
                <c:pt idx="5">
                  <c:v>55601</c:v>
                </c:pt>
              </c:numCache>
            </c:numRef>
          </c:val>
          <c:extLst>
            <c:ext xmlns:c16="http://schemas.microsoft.com/office/drawing/2014/chart" uri="{C3380CC4-5D6E-409C-BE32-E72D297353CC}">
              <c16:uniqueId val="{00000001-37F4-4524-AE04-A00761375B86}"/>
            </c:ext>
          </c:extLst>
        </c:ser>
        <c:ser>
          <c:idx val="2"/>
          <c:order val="2"/>
          <c:tx>
            <c:strRef>
              <c:f>Sheet1!$D$1</c:f>
              <c:strCache>
                <c:ptCount val="1"/>
                <c:pt idx="0">
                  <c:v>Rest of state</c:v>
                </c:pt>
              </c:strCache>
            </c:strRef>
          </c:tx>
          <c:spPr>
            <a:solidFill>
              <a:schemeClr val="accent3"/>
            </a:solidFill>
            <a:ln>
              <a:noFill/>
            </a:ln>
            <a:effectLst/>
          </c:spPr>
          <c:invertIfNegative val="0"/>
          <c:dLbls>
            <c:dLbl>
              <c:idx val="0"/>
              <c:layout>
                <c:manualLayout>
                  <c:x val="5.9992500937382801E-2"/>
                  <c:y val="4.960237060274496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7F4-4524-AE04-A00761375B86}"/>
                </c:ext>
              </c:extLst>
            </c:dLbl>
            <c:dLbl>
              <c:idx val="5"/>
              <c:layout>
                <c:manualLayout>
                  <c:x val="5.6992875890513578E-2"/>
                  <c:y val="-2.480118530137248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7F4-4524-AE04-A00761375B8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2013</c:v>
                </c:pt>
                <c:pt idx="1">
                  <c:v>2014</c:v>
                </c:pt>
                <c:pt idx="2">
                  <c:v>2015</c:v>
                </c:pt>
                <c:pt idx="3">
                  <c:v>2016</c:v>
                </c:pt>
                <c:pt idx="4">
                  <c:v>2017</c:v>
                </c:pt>
                <c:pt idx="5">
                  <c:v>2018***</c:v>
                </c:pt>
              </c:strCache>
            </c:strRef>
          </c:cat>
          <c:val>
            <c:numRef>
              <c:f>Sheet1!$D$2:$D$7</c:f>
              <c:numCache>
                <c:formatCode>#,##0</c:formatCode>
                <c:ptCount val="6"/>
                <c:pt idx="0">
                  <c:v>6077</c:v>
                </c:pt>
                <c:pt idx="1">
                  <c:v>6602</c:v>
                </c:pt>
                <c:pt idx="2">
                  <c:v>8190</c:v>
                </c:pt>
                <c:pt idx="3">
                  <c:v>9346</c:v>
                </c:pt>
                <c:pt idx="4">
                  <c:v>11908</c:v>
                </c:pt>
                <c:pt idx="5">
                  <c:v>13712</c:v>
                </c:pt>
              </c:numCache>
            </c:numRef>
          </c:val>
          <c:extLst>
            <c:ext xmlns:c16="http://schemas.microsoft.com/office/drawing/2014/chart" uri="{C3380CC4-5D6E-409C-BE32-E72D297353CC}">
              <c16:uniqueId val="{00000002-37F4-4524-AE04-A00761375B86}"/>
            </c:ext>
          </c:extLst>
        </c:ser>
        <c:dLbls>
          <c:showLegendKey val="0"/>
          <c:showVal val="0"/>
          <c:showCatName val="0"/>
          <c:showSerName val="0"/>
          <c:showPercent val="0"/>
          <c:showBubbleSize val="0"/>
        </c:dLbls>
        <c:gapWidth val="150"/>
        <c:overlap val="100"/>
        <c:axId val="510433464"/>
        <c:axId val="510430840"/>
      </c:barChart>
      <c:catAx>
        <c:axId val="510433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10430840"/>
        <c:crosses val="autoZero"/>
        <c:auto val="1"/>
        <c:lblAlgn val="ctr"/>
        <c:lblOffset val="100"/>
        <c:noMultiLvlLbl val="0"/>
      </c:catAx>
      <c:valAx>
        <c:axId val="510430840"/>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Total AOB lawsuits filed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10433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Legal costs as a percentage of incurred claims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Legal Costs as a Percentage of Incurred Claims</c:v>
                </c:pt>
              </c:strCache>
            </c:strRef>
          </c:tx>
          <c:spPr>
            <a:solidFill>
              <a:schemeClr val="accent1"/>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3-616A-4D10-A0BD-13EE19F4A3A3}"/>
                </c:ext>
              </c:extLst>
            </c:dLbl>
            <c:dLbl>
              <c:idx val="2"/>
              <c:delete val="1"/>
              <c:extLst>
                <c:ext xmlns:c15="http://schemas.microsoft.com/office/drawing/2012/chart" uri="{CE6537A1-D6FC-4f65-9D91-7224C49458BB}"/>
                <c:ext xmlns:c16="http://schemas.microsoft.com/office/drawing/2014/chart" uri="{C3380CC4-5D6E-409C-BE32-E72D297353CC}">
                  <c16:uniqueId val="{00000004-616A-4D10-A0BD-13EE19F4A3A3}"/>
                </c:ext>
              </c:extLst>
            </c:dLbl>
            <c:dLbl>
              <c:idx val="3"/>
              <c:delete val="1"/>
              <c:extLst>
                <c:ext xmlns:c15="http://schemas.microsoft.com/office/drawing/2012/chart" uri="{CE6537A1-D6FC-4f65-9D91-7224C49458BB}"/>
                <c:ext xmlns:c16="http://schemas.microsoft.com/office/drawing/2014/chart" uri="{C3380CC4-5D6E-409C-BE32-E72D297353CC}">
                  <c16:uniqueId val="{00000005-616A-4D10-A0BD-13EE19F4A3A3}"/>
                </c:ext>
              </c:extLst>
            </c:dLbl>
            <c:dLbl>
              <c:idx val="4"/>
              <c:delete val="1"/>
              <c:extLst>
                <c:ext xmlns:c15="http://schemas.microsoft.com/office/drawing/2012/chart" uri="{CE6537A1-D6FC-4f65-9D91-7224C49458BB}"/>
                <c:ext xmlns:c16="http://schemas.microsoft.com/office/drawing/2014/chart" uri="{C3380CC4-5D6E-409C-BE32-E72D297353CC}">
                  <c16:uniqueId val="{00000006-616A-4D10-A0BD-13EE19F4A3A3}"/>
                </c:ext>
              </c:extLst>
            </c:dLbl>
            <c:dLbl>
              <c:idx val="5"/>
              <c:delete val="1"/>
              <c:extLst>
                <c:ext xmlns:c15="http://schemas.microsoft.com/office/drawing/2012/chart" uri="{CE6537A1-D6FC-4f65-9D91-7224C49458BB}"/>
                <c:ext xmlns:c16="http://schemas.microsoft.com/office/drawing/2014/chart" uri="{C3380CC4-5D6E-409C-BE32-E72D297353CC}">
                  <c16:uniqueId val="{00000007-616A-4D10-A0BD-13EE19F4A3A3}"/>
                </c:ext>
              </c:extLst>
            </c:dLbl>
            <c:dLbl>
              <c:idx val="6"/>
              <c:delete val="1"/>
              <c:extLst>
                <c:ext xmlns:c15="http://schemas.microsoft.com/office/drawing/2012/chart" uri="{CE6537A1-D6FC-4f65-9D91-7224C49458BB}"/>
                <c:ext xmlns:c16="http://schemas.microsoft.com/office/drawing/2014/chart" uri="{C3380CC4-5D6E-409C-BE32-E72D297353CC}">
                  <c16:uniqueId val="{00000008-616A-4D10-A0BD-13EE19F4A3A3}"/>
                </c:ext>
              </c:extLst>
            </c:dLbl>
            <c:dLbl>
              <c:idx val="7"/>
              <c:delete val="1"/>
              <c:extLst>
                <c:ext xmlns:c15="http://schemas.microsoft.com/office/drawing/2012/chart" uri="{CE6537A1-D6FC-4f65-9D91-7224C49458BB}"/>
                <c:ext xmlns:c16="http://schemas.microsoft.com/office/drawing/2014/chart" uri="{C3380CC4-5D6E-409C-BE32-E72D297353CC}">
                  <c16:uniqueId val="{00000009-616A-4D10-A0BD-13EE19F4A3A3}"/>
                </c:ext>
              </c:extLst>
            </c:dLbl>
            <c:dLbl>
              <c:idx val="9"/>
              <c:delete val="1"/>
              <c:extLst>
                <c:ext xmlns:c15="http://schemas.microsoft.com/office/drawing/2012/chart" uri="{CE6537A1-D6FC-4f65-9D91-7224C49458BB}"/>
                <c:ext xmlns:c16="http://schemas.microsoft.com/office/drawing/2014/chart" uri="{C3380CC4-5D6E-409C-BE32-E72D297353CC}">
                  <c16:uniqueId val="{0000000A-616A-4D10-A0BD-13EE19F4A3A3}"/>
                </c:ext>
              </c:extLst>
            </c:dLbl>
            <c:dLbl>
              <c:idx val="10"/>
              <c:delete val="1"/>
              <c:extLst>
                <c:ext xmlns:c15="http://schemas.microsoft.com/office/drawing/2012/chart" uri="{CE6537A1-D6FC-4f65-9D91-7224C49458BB}"/>
                <c:ext xmlns:c16="http://schemas.microsoft.com/office/drawing/2014/chart" uri="{C3380CC4-5D6E-409C-BE32-E72D297353CC}">
                  <c16:uniqueId val="{0000000B-616A-4D10-A0BD-13EE19F4A3A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Sheet1!$A$2:$A$13</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Sheet1!$B$2:$B$13</c:f>
              <c:numCache>
                <c:formatCode>0%</c:formatCode>
                <c:ptCount val="12"/>
                <c:pt idx="0">
                  <c:v>6.1934364410321047E-2</c:v>
                </c:pt>
                <c:pt idx="1">
                  <c:v>5.4368584609863518E-2</c:v>
                </c:pt>
                <c:pt idx="2">
                  <c:v>4.9090201579937799E-2</c:v>
                </c:pt>
                <c:pt idx="3">
                  <c:v>4.9212204390021559E-2</c:v>
                </c:pt>
                <c:pt idx="4">
                  <c:v>7.0652181836494493E-2</c:v>
                </c:pt>
                <c:pt idx="5">
                  <c:v>9.2260436551730357E-2</c:v>
                </c:pt>
                <c:pt idx="6">
                  <c:v>0.11212444551196507</c:v>
                </c:pt>
                <c:pt idx="7">
                  <c:v>0.18106468165749925</c:v>
                </c:pt>
                <c:pt idx="8">
                  <c:v>0.21889623686056273</c:v>
                </c:pt>
                <c:pt idx="9">
                  <c:v>9.5305692487478472E-2</c:v>
                </c:pt>
                <c:pt idx="10">
                  <c:v>9.6566978283036869E-2</c:v>
                </c:pt>
                <c:pt idx="11">
                  <c:v>8.7362895997858472E-2</c:v>
                </c:pt>
              </c:numCache>
            </c:numRef>
          </c:val>
          <c:extLst>
            <c:ext xmlns:c16="http://schemas.microsoft.com/office/drawing/2014/chart" uri="{C3380CC4-5D6E-409C-BE32-E72D297353CC}">
              <c16:uniqueId val="{00000000-616A-4D10-A0BD-13EE19F4A3A3}"/>
            </c:ext>
          </c:extLst>
        </c:ser>
        <c:dLbls>
          <c:showLegendKey val="0"/>
          <c:showVal val="0"/>
          <c:showCatName val="0"/>
          <c:showSerName val="0"/>
          <c:showPercent val="0"/>
          <c:showBubbleSize val="0"/>
        </c:dLbls>
        <c:gapWidth val="219"/>
        <c:overlap val="-27"/>
        <c:axId val="596573664"/>
        <c:axId val="596570384"/>
      </c:barChart>
      <c:catAx>
        <c:axId val="596573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6570384"/>
        <c:crosses val="autoZero"/>
        <c:auto val="1"/>
        <c:lblAlgn val="ctr"/>
        <c:lblOffset val="100"/>
        <c:noMultiLvlLbl val="0"/>
      </c:catAx>
      <c:valAx>
        <c:axId val="59657038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65736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Number of PIP</a:t>
            </a:r>
            <a:r>
              <a:rPr lang="en-US" baseline="0" dirty="0"/>
              <a:t> AOB Lawsuits Filed</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3-0ADA-4C6F-9181-8361DD589F9C}"/>
                </c:ext>
              </c:extLst>
            </c:dLbl>
            <c:dLbl>
              <c:idx val="2"/>
              <c:delete val="1"/>
              <c:extLst>
                <c:ext xmlns:c15="http://schemas.microsoft.com/office/drawing/2012/chart" uri="{CE6537A1-D6FC-4f65-9D91-7224C49458BB}"/>
                <c:ext xmlns:c16="http://schemas.microsoft.com/office/drawing/2014/chart" uri="{C3380CC4-5D6E-409C-BE32-E72D297353CC}">
                  <c16:uniqueId val="{00000004-0ADA-4C6F-9181-8361DD589F9C}"/>
                </c:ext>
              </c:extLst>
            </c:dLbl>
            <c:dLbl>
              <c:idx val="3"/>
              <c:delete val="1"/>
              <c:extLst>
                <c:ext xmlns:c15="http://schemas.microsoft.com/office/drawing/2012/chart" uri="{CE6537A1-D6FC-4f65-9D91-7224C49458BB}"/>
                <c:ext xmlns:c16="http://schemas.microsoft.com/office/drawing/2014/chart" uri="{C3380CC4-5D6E-409C-BE32-E72D297353CC}">
                  <c16:uniqueId val="{00000005-0ADA-4C6F-9181-8361DD589F9C}"/>
                </c:ext>
              </c:extLst>
            </c:dLbl>
            <c:dLbl>
              <c:idx val="4"/>
              <c:delete val="1"/>
              <c:extLst>
                <c:ext xmlns:c15="http://schemas.microsoft.com/office/drawing/2012/chart" uri="{CE6537A1-D6FC-4f65-9D91-7224C49458BB}"/>
                <c:ext xmlns:c16="http://schemas.microsoft.com/office/drawing/2014/chart" uri="{C3380CC4-5D6E-409C-BE32-E72D297353CC}">
                  <c16:uniqueId val="{00000006-0ADA-4C6F-9181-8361DD589F9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2013</c:v>
                </c:pt>
                <c:pt idx="1">
                  <c:v>2014</c:v>
                </c:pt>
                <c:pt idx="2">
                  <c:v>2015</c:v>
                </c:pt>
                <c:pt idx="3">
                  <c:v>2016</c:v>
                </c:pt>
                <c:pt idx="4">
                  <c:v>2017</c:v>
                </c:pt>
                <c:pt idx="5">
                  <c:v>2018*</c:v>
                </c:pt>
              </c:strCache>
            </c:strRef>
          </c:cat>
          <c:val>
            <c:numRef>
              <c:f>Sheet1!$B$2:$B$7</c:f>
              <c:numCache>
                <c:formatCode>_(* #,##0_);_(* \(#,##0\);_(* "-"??_);_(@_)</c:formatCode>
                <c:ptCount val="6"/>
                <c:pt idx="0">
                  <c:v>71076</c:v>
                </c:pt>
                <c:pt idx="1">
                  <c:v>62612</c:v>
                </c:pt>
                <c:pt idx="2">
                  <c:v>60843</c:v>
                </c:pt>
                <c:pt idx="3">
                  <c:v>69008</c:v>
                </c:pt>
                <c:pt idx="4">
                  <c:v>80248</c:v>
                </c:pt>
                <c:pt idx="5">
                  <c:v>84312</c:v>
                </c:pt>
              </c:numCache>
            </c:numRef>
          </c:val>
          <c:extLst>
            <c:ext xmlns:c16="http://schemas.microsoft.com/office/drawing/2014/chart" uri="{C3380CC4-5D6E-409C-BE32-E72D297353CC}">
              <c16:uniqueId val="{00000000-0ADA-4C6F-9181-8361DD589F9C}"/>
            </c:ext>
          </c:extLst>
        </c:ser>
        <c:dLbls>
          <c:showLegendKey val="0"/>
          <c:showVal val="0"/>
          <c:showCatName val="0"/>
          <c:showSerName val="0"/>
          <c:showPercent val="0"/>
          <c:showBubbleSize val="0"/>
        </c:dLbls>
        <c:gapWidth val="219"/>
        <c:overlap val="-27"/>
        <c:axId val="597736872"/>
        <c:axId val="597733592"/>
      </c:barChart>
      <c:catAx>
        <c:axId val="597736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7733592"/>
        <c:crosses val="autoZero"/>
        <c:auto val="1"/>
        <c:lblAlgn val="ctr"/>
        <c:lblOffset val="100"/>
        <c:noMultiLvlLbl val="0"/>
      </c:catAx>
      <c:valAx>
        <c:axId val="597733592"/>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AOB lawsuits filed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77368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Number of Auto Glass Lawsuits Filed</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South Florida*</c:v>
                </c:pt>
              </c:strCache>
            </c:strRef>
          </c:tx>
          <c:spPr>
            <a:solidFill>
              <a:schemeClr val="accent1"/>
            </a:solidFill>
            <a:ln>
              <a:noFill/>
            </a:ln>
            <a:effectLst/>
          </c:spPr>
          <c:invertIfNegative val="0"/>
          <c:dLbls>
            <c:dLbl>
              <c:idx val="0"/>
              <c:layout>
                <c:manualLayout>
                  <c:x val="5.5555555555555552E-2"/>
                  <c:y val="-2.738910646814237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701-490C-8949-D8071162DFB4}"/>
                </c:ext>
              </c:extLst>
            </c:dLbl>
            <c:dLbl>
              <c:idx val="5"/>
              <c:layout>
                <c:manualLayout>
                  <c:x val="5.5555555555555552E-2"/>
                  <c:y val="-3.286692776177094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701-490C-8949-D8071162DFB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Sheet1!$A$2:$A$7</c:f>
              <c:strCache>
                <c:ptCount val="6"/>
                <c:pt idx="0">
                  <c:v>2013</c:v>
                </c:pt>
                <c:pt idx="1">
                  <c:v>2014</c:v>
                </c:pt>
                <c:pt idx="2">
                  <c:v>2015</c:v>
                </c:pt>
                <c:pt idx="3">
                  <c:v>2016</c:v>
                </c:pt>
                <c:pt idx="4">
                  <c:v>2017</c:v>
                </c:pt>
                <c:pt idx="5">
                  <c:v>2018**</c:v>
                </c:pt>
              </c:strCache>
            </c:strRef>
          </c:cat>
          <c:val>
            <c:numRef>
              <c:f>Sheet1!$B$2:$B$7</c:f>
              <c:numCache>
                <c:formatCode>_(* #,##0_);_(* \(#,##0\);_(* "-"??_);_(@_)</c:formatCode>
                <c:ptCount val="6"/>
                <c:pt idx="0">
                  <c:v>2190</c:v>
                </c:pt>
                <c:pt idx="1">
                  <c:v>2736</c:v>
                </c:pt>
                <c:pt idx="2">
                  <c:v>5709</c:v>
                </c:pt>
                <c:pt idx="3">
                  <c:v>7615</c:v>
                </c:pt>
                <c:pt idx="4">
                  <c:v>8166</c:v>
                </c:pt>
                <c:pt idx="5">
                  <c:v>11064</c:v>
                </c:pt>
              </c:numCache>
            </c:numRef>
          </c:val>
          <c:extLst>
            <c:ext xmlns:c16="http://schemas.microsoft.com/office/drawing/2014/chart" uri="{C3380CC4-5D6E-409C-BE32-E72D297353CC}">
              <c16:uniqueId val="{00000000-2701-490C-8949-D8071162DFB4}"/>
            </c:ext>
          </c:extLst>
        </c:ser>
        <c:ser>
          <c:idx val="1"/>
          <c:order val="1"/>
          <c:tx>
            <c:strRef>
              <c:f>Sheet1!$C$1</c:f>
              <c:strCache>
                <c:ptCount val="1"/>
                <c:pt idx="0">
                  <c:v>Rest of state</c:v>
                </c:pt>
              </c:strCache>
            </c:strRef>
          </c:tx>
          <c:spPr>
            <a:solidFill>
              <a:schemeClr val="accent2"/>
            </a:solidFill>
            <a:ln>
              <a:noFill/>
            </a:ln>
            <a:effectLst/>
          </c:spPr>
          <c:invertIfNegative val="0"/>
          <c:dLbls>
            <c:dLbl>
              <c:idx val="0"/>
              <c:layout>
                <c:manualLayout>
                  <c:x val="5.5555555555555525E-2"/>
                  <c:y val="5.477821293628474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701-490C-8949-D8071162DFB4}"/>
                </c:ext>
              </c:extLst>
            </c:dLbl>
            <c:dLbl>
              <c:idx val="5"/>
              <c:layout>
                <c:manualLayout>
                  <c:x val="6.006006006006006E-2"/>
                  <c:y val="-8.2167319404427112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701-490C-8949-D8071162DFB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Sheet1!$A$2:$A$7</c:f>
              <c:strCache>
                <c:ptCount val="6"/>
                <c:pt idx="0">
                  <c:v>2013</c:v>
                </c:pt>
                <c:pt idx="1">
                  <c:v>2014</c:v>
                </c:pt>
                <c:pt idx="2">
                  <c:v>2015</c:v>
                </c:pt>
                <c:pt idx="3">
                  <c:v>2016</c:v>
                </c:pt>
                <c:pt idx="4">
                  <c:v>2017</c:v>
                </c:pt>
                <c:pt idx="5">
                  <c:v>2018**</c:v>
                </c:pt>
              </c:strCache>
            </c:strRef>
          </c:cat>
          <c:val>
            <c:numRef>
              <c:f>Sheet1!$C$2:$C$7</c:f>
              <c:numCache>
                <c:formatCode>_(* #,##0_);_(* \(#,##0\);_(* "-"??_);_(@_)</c:formatCode>
                <c:ptCount val="6"/>
                <c:pt idx="0">
                  <c:v>662</c:v>
                </c:pt>
                <c:pt idx="1">
                  <c:v>754</c:v>
                </c:pt>
                <c:pt idx="2">
                  <c:v>1502</c:v>
                </c:pt>
                <c:pt idx="3">
                  <c:v>1652</c:v>
                </c:pt>
                <c:pt idx="4">
                  <c:v>2747</c:v>
                </c:pt>
                <c:pt idx="5">
                  <c:v>5457</c:v>
                </c:pt>
              </c:numCache>
            </c:numRef>
          </c:val>
          <c:extLst>
            <c:ext xmlns:c16="http://schemas.microsoft.com/office/drawing/2014/chart" uri="{C3380CC4-5D6E-409C-BE32-E72D297353CC}">
              <c16:uniqueId val="{00000001-2701-490C-8949-D8071162DFB4}"/>
            </c:ext>
          </c:extLst>
        </c:ser>
        <c:dLbls>
          <c:showLegendKey val="0"/>
          <c:showVal val="0"/>
          <c:showCatName val="0"/>
          <c:showSerName val="0"/>
          <c:showPercent val="0"/>
          <c:showBubbleSize val="0"/>
        </c:dLbls>
        <c:gapWidth val="150"/>
        <c:overlap val="100"/>
        <c:axId val="597274720"/>
        <c:axId val="597275704"/>
      </c:barChart>
      <c:catAx>
        <c:axId val="597274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7275704"/>
        <c:crosses val="autoZero"/>
        <c:auto val="1"/>
        <c:lblAlgn val="ctr"/>
        <c:lblOffset val="100"/>
        <c:noMultiLvlLbl val="0"/>
      </c:catAx>
      <c:valAx>
        <c:axId val="597275704"/>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AOB lawsuits filed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72747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0" i="0" baseline="0" dirty="0">
                <a:effectLst/>
              </a:rPr>
              <a:t>Legal costs as a percentage of incurred losses</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1"/>
          <c:tx>
            <c:strRef>
              <c:f>Sheet1!$C$1</c:f>
              <c:strCache>
                <c:ptCount val="1"/>
                <c:pt idx="0">
                  <c:v>Florida</c:v>
                </c:pt>
              </c:strCache>
            </c:strRef>
          </c:tx>
          <c:spPr>
            <a:solidFill>
              <a:schemeClr val="accent2"/>
            </a:solidFill>
            <a:ln>
              <a:noFill/>
            </a:ln>
            <a:effectLst/>
          </c:spPr>
          <c:invertIfNegative val="0"/>
          <c:dLbls>
            <c:dLbl>
              <c:idx val="0"/>
              <c:layout>
                <c:manualLayout>
                  <c:x val="-1.3763604765427019E-17"/>
                  <c:y val="-2.20039319962170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08B-4790-A0B4-96DC9D27E695}"/>
                </c:ext>
              </c:extLst>
            </c:dLbl>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08B-4790-A0B4-96DC9D27E695}"/>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08B-4790-A0B4-96DC9D27E69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Sheet1!$A$2:$A$13</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Sheet1!$C$2:$C$13</c:f>
              <c:numCache>
                <c:formatCode>0.0%</c:formatCode>
                <c:ptCount val="12"/>
                <c:pt idx="0">
                  <c:v>1.9789292013817822E-2</c:v>
                </c:pt>
                <c:pt idx="1">
                  <c:v>5.0187130152133455E-2</c:v>
                </c:pt>
                <c:pt idx="2">
                  <c:v>5.2030629162280198E-2</c:v>
                </c:pt>
                <c:pt idx="3">
                  <c:v>6.0863947239849253E-2</c:v>
                </c:pt>
                <c:pt idx="4">
                  <c:v>8.4983377546035105E-2</c:v>
                </c:pt>
                <c:pt idx="5">
                  <c:v>8.2948249167589208E-2</c:v>
                </c:pt>
                <c:pt idx="6">
                  <c:v>9.6754928174429849E-2</c:v>
                </c:pt>
                <c:pt idx="7">
                  <c:v>0.13437193961963675</c:v>
                </c:pt>
                <c:pt idx="8">
                  <c:v>9.1123650664708164E-2</c:v>
                </c:pt>
                <c:pt idx="9">
                  <c:v>8.31425149047611E-2</c:v>
                </c:pt>
                <c:pt idx="10">
                  <c:v>9.2122930147715262E-2</c:v>
                </c:pt>
                <c:pt idx="11">
                  <c:v>4.9609988577867886E-2</c:v>
                </c:pt>
              </c:numCache>
            </c:numRef>
          </c:val>
          <c:extLst>
            <c:ext xmlns:c16="http://schemas.microsoft.com/office/drawing/2014/chart" uri="{C3380CC4-5D6E-409C-BE32-E72D297353CC}">
              <c16:uniqueId val="{00000001-108B-4790-A0B4-96DC9D27E695}"/>
            </c:ext>
          </c:extLst>
        </c:ser>
        <c:dLbls>
          <c:showLegendKey val="0"/>
          <c:showVal val="0"/>
          <c:showCatName val="0"/>
          <c:showSerName val="0"/>
          <c:showPercent val="0"/>
          <c:showBubbleSize val="0"/>
        </c:dLbls>
        <c:gapWidth val="219"/>
        <c:axId val="497189656"/>
        <c:axId val="598051040"/>
      </c:barChart>
      <c:lineChart>
        <c:grouping val="standard"/>
        <c:varyColors val="0"/>
        <c:ser>
          <c:idx val="0"/>
          <c:order val="0"/>
          <c:tx>
            <c:strRef>
              <c:f>Sheet1!$B$1</c:f>
              <c:strCache>
                <c:ptCount val="1"/>
                <c:pt idx="0">
                  <c:v>Nationwide</c:v>
                </c:pt>
              </c:strCache>
            </c:strRef>
          </c:tx>
          <c:spPr>
            <a:ln w="28575" cap="rnd">
              <a:solidFill>
                <a:schemeClr val="accent1"/>
              </a:solidFill>
              <a:round/>
            </a:ln>
            <a:effectLst/>
          </c:spPr>
          <c:marker>
            <c:symbol val="none"/>
          </c:marker>
          <c:cat>
            <c:numRef>
              <c:f>Sheet1!$A$2:$A$13</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Sheet1!$B$2:$B$13</c:f>
              <c:numCache>
                <c:formatCode>0.0%</c:formatCode>
                <c:ptCount val="12"/>
                <c:pt idx="0">
                  <c:v>2.3321546517984685E-2</c:v>
                </c:pt>
                <c:pt idx="1">
                  <c:v>2.8645586419382342E-2</c:v>
                </c:pt>
                <c:pt idx="2">
                  <c:v>2.5873141877117586E-2</c:v>
                </c:pt>
                <c:pt idx="3">
                  <c:v>2.7470611722465874E-2</c:v>
                </c:pt>
                <c:pt idx="4">
                  <c:v>3.0271035686761316E-2</c:v>
                </c:pt>
                <c:pt idx="5">
                  <c:v>2.3041693988912048E-2</c:v>
                </c:pt>
                <c:pt idx="6">
                  <c:v>2.8313281938378069E-2</c:v>
                </c:pt>
                <c:pt idx="7">
                  <c:v>3.2507344234675266E-2</c:v>
                </c:pt>
                <c:pt idx="8">
                  <c:v>2.9434343567800031E-2</c:v>
                </c:pt>
                <c:pt idx="9">
                  <c:v>2.8216537965171162E-2</c:v>
                </c:pt>
                <c:pt idx="10">
                  <c:v>2.8946775953636553E-2</c:v>
                </c:pt>
                <c:pt idx="11">
                  <c:v>2.5105285592101446E-2</c:v>
                </c:pt>
              </c:numCache>
            </c:numRef>
          </c:val>
          <c:smooth val="0"/>
          <c:extLst>
            <c:ext xmlns:c16="http://schemas.microsoft.com/office/drawing/2014/chart" uri="{C3380CC4-5D6E-409C-BE32-E72D297353CC}">
              <c16:uniqueId val="{00000000-108B-4790-A0B4-96DC9D27E695}"/>
            </c:ext>
          </c:extLst>
        </c:ser>
        <c:dLbls>
          <c:showLegendKey val="0"/>
          <c:showVal val="0"/>
          <c:showCatName val="0"/>
          <c:showSerName val="0"/>
          <c:showPercent val="0"/>
          <c:showBubbleSize val="0"/>
        </c:dLbls>
        <c:marker val="1"/>
        <c:smooth val="0"/>
        <c:axId val="497189656"/>
        <c:axId val="598051040"/>
      </c:lineChart>
      <c:catAx>
        <c:axId val="497189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8051040"/>
        <c:crosses val="autoZero"/>
        <c:auto val="1"/>
        <c:lblAlgn val="ctr"/>
        <c:lblOffset val="100"/>
        <c:noMultiLvlLbl val="0"/>
      </c:catAx>
      <c:valAx>
        <c:axId val="598051040"/>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97189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0" i="0" baseline="0" dirty="0">
                <a:effectLst/>
              </a:rPr>
              <a:t>AOB lawsuits filed, percent change from prior year</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PIP</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2014</c:v>
                </c:pt>
                <c:pt idx="1">
                  <c:v>2015</c:v>
                </c:pt>
                <c:pt idx="2">
                  <c:v>2016</c:v>
                </c:pt>
                <c:pt idx="3">
                  <c:v>2017</c:v>
                </c:pt>
                <c:pt idx="4">
                  <c:v>2018*</c:v>
                </c:pt>
              </c:strCache>
            </c:strRef>
          </c:cat>
          <c:val>
            <c:numRef>
              <c:f>Sheet1!$B$2:$B$6</c:f>
              <c:numCache>
                <c:formatCode>0%</c:formatCode>
                <c:ptCount val="5"/>
                <c:pt idx="0">
                  <c:v>-0.12077172939068104</c:v>
                </c:pt>
                <c:pt idx="1">
                  <c:v>-2.9682473964139033E-2</c:v>
                </c:pt>
                <c:pt idx="2">
                  <c:v>0.13342304788787862</c:v>
                </c:pt>
                <c:pt idx="3">
                  <c:v>0.16219738213830648</c:v>
                </c:pt>
                <c:pt idx="4">
                  <c:v>5.1030324172127717E-2</c:v>
                </c:pt>
              </c:numCache>
            </c:numRef>
          </c:val>
          <c:extLst>
            <c:ext xmlns:c16="http://schemas.microsoft.com/office/drawing/2014/chart" uri="{C3380CC4-5D6E-409C-BE32-E72D297353CC}">
              <c16:uniqueId val="{00000000-DBAA-4E69-B0D7-CD699D15C758}"/>
            </c:ext>
          </c:extLst>
        </c:ser>
        <c:ser>
          <c:idx val="1"/>
          <c:order val="1"/>
          <c:tx>
            <c:strRef>
              <c:f>Sheet1!$C$1</c:f>
              <c:strCache>
                <c:ptCount val="1"/>
                <c:pt idx="0">
                  <c:v>Auto glass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2014</c:v>
                </c:pt>
                <c:pt idx="1">
                  <c:v>2015</c:v>
                </c:pt>
                <c:pt idx="2">
                  <c:v>2016</c:v>
                </c:pt>
                <c:pt idx="3">
                  <c:v>2017</c:v>
                </c:pt>
                <c:pt idx="4">
                  <c:v>2018*</c:v>
                </c:pt>
              </c:strCache>
            </c:strRef>
          </c:cat>
          <c:val>
            <c:numRef>
              <c:f>Sheet1!$C$2:$C$6</c:f>
              <c:numCache>
                <c:formatCode>0%</c:formatCode>
                <c:ptCount val="5"/>
                <c:pt idx="0">
                  <c:v>1.3433656110965715</c:v>
                </c:pt>
                <c:pt idx="1">
                  <c:v>0.40417690417690411</c:v>
                </c:pt>
                <c:pt idx="2">
                  <c:v>0.35091068161934302</c:v>
                </c:pt>
                <c:pt idx="3">
                  <c:v>0.19911686782455118</c:v>
                </c:pt>
                <c:pt idx="4">
                  <c:v>-0.4093877350616193</c:v>
                </c:pt>
              </c:numCache>
            </c:numRef>
          </c:val>
          <c:extLst>
            <c:ext xmlns:c16="http://schemas.microsoft.com/office/drawing/2014/chart" uri="{C3380CC4-5D6E-409C-BE32-E72D297353CC}">
              <c16:uniqueId val="{00000001-DBAA-4E69-B0D7-CD699D15C758}"/>
            </c:ext>
          </c:extLst>
        </c:ser>
        <c:dLbls>
          <c:showLegendKey val="0"/>
          <c:showVal val="0"/>
          <c:showCatName val="0"/>
          <c:showSerName val="0"/>
          <c:showPercent val="0"/>
          <c:showBubbleSize val="0"/>
        </c:dLbls>
        <c:gapWidth val="219"/>
        <c:overlap val="-27"/>
        <c:axId val="585607352"/>
        <c:axId val="585610304"/>
      </c:barChart>
      <c:dateAx>
        <c:axId val="58560735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85610304"/>
        <c:crosses val="autoZero"/>
        <c:auto val="0"/>
        <c:lblOffset val="100"/>
        <c:baseTimeUnit val="days"/>
      </c:dateAx>
      <c:valAx>
        <c:axId val="58561030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85607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0" i="0" baseline="0" dirty="0">
                <a:effectLst/>
              </a:rPr>
              <a:t>Legal costs as a percentage of incurred losses, physical damage</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Florida</c:v>
                </c:pt>
              </c:strCache>
            </c:strRef>
          </c:tx>
          <c:spPr>
            <a:solidFill>
              <a:schemeClr val="accent1"/>
            </a:solidFill>
            <a:ln>
              <a:noFill/>
            </a:ln>
            <a:effectLst/>
          </c:spPr>
          <c:invertIfNegative val="0"/>
          <c:dLbls>
            <c:dLbl>
              <c:idx val="0"/>
              <c:layout>
                <c:manualLayout>
                  <c:x val="-3.453453453453454E-2"/>
                  <c:y val="2.505037195857371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B9A-420F-9E5E-7BDB532EF9C6}"/>
                </c:ext>
              </c:extLst>
            </c:dLbl>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9A-420F-9E5E-7BDB532EF9C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Sheet1!$A$2:$A$13</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Sheet1!$B$2:$B$13</c:f>
              <c:numCache>
                <c:formatCode>0.000%</c:formatCode>
                <c:ptCount val="12"/>
                <c:pt idx="0">
                  <c:v>6.5886784449438029E-3</c:v>
                </c:pt>
                <c:pt idx="1">
                  <c:v>5.8702786694379977E-3</c:v>
                </c:pt>
                <c:pt idx="2">
                  <c:v>8.7829914427620653E-3</c:v>
                </c:pt>
                <c:pt idx="3">
                  <c:v>7.9926372633548903E-3</c:v>
                </c:pt>
                <c:pt idx="4">
                  <c:v>6.2475230203688278E-3</c:v>
                </c:pt>
                <c:pt idx="5">
                  <c:v>6.9122118982422832E-3</c:v>
                </c:pt>
                <c:pt idx="6">
                  <c:v>6.526254284163935E-3</c:v>
                </c:pt>
                <c:pt idx="7">
                  <c:v>7.1476244572270036E-3</c:v>
                </c:pt>
                <c:pt idx="8">
                  <c:v>9.1980737486888689E-3</c:v>
                </c:pt>
                <c:pt idx="9">
                  <c:v>1.1250956658786204E-2</c:v>
                </c:pt>
                <c:pt idx="10">
                  <c:v>1.1028590858867763E-2</c:v>
                </c:pt>
                <c:pt idx="11">
                  <c:v>1.0506214300411551E-2</c:v>
                </c:pt>
              </c:numCache>
            </c:numRef>
          </c:val>
          <c:extLst>
            <c:ext xmlns:c16="http://schemas.microsoft.com/office/drawing/2014/chart" uri="{C3380CC4-5D6E-409C-BE32-E72D297353CC}">
              <c16:uniqueId val="{00000000-F77B-4E4C-8D7B-F90F33F06BD5}"/>
            </c:ext>
          </c:extLst>
        </c:ser>
        <c:dLbls>
          <c:showLegendKey val="0"/>
          <c:showVal val="0"/>
          <c:showCatName val="0"/>
          <c:showSerName val="0"/>
          <c:showPercent val="0"/>
          <c:showBubbleSize val="0"/>
        </c:dLbls>
        <c:gapWidth val="219"/>
        <c:overlap val="-27"/>
        <c:axId val="601169848"/>
        <c:axId val="601167224"/>
      </c:barChart>
      <c:lineChart>
        <c:grouping val="standard"/>
        <c:varyColors val="0"/>
        <c:ser>
          <c:idx val="1"/>
          <c:order val="1"/>
          <c:tx>
            <c:strRef>
              <c:f>Sheet1!$C$1</c:f>
              <c:strCache>
                <c:ptCount val="1"/>
                <c:pt idx="0">
                  <c:v>Nationwide</c:v>
                </c:pt>
              </c:strCache>
            </c:strRef>
          </c:tx>
          <c:spPr>
            <a:ln w="28575" cap="rnd">
              <a:solidFill>
                <a:schemeClr val="accent2"/>
              </a:solidFill>
              <a:round/>
            </a:ln>
            <a:effectLst/>
          </c:spPr>
          <c:marker>
            <c:symbol val="none"/>
          </c:marker>
          <c:dLbls>
            <c:dLbl>
              <c:idx val="0"/>
              <c:layout>
                <c:manualLayout>
                  <c:x val="-4.2042042042042031E-2"/>
                  <c:y val="-3.25654835461464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B9A-420F-9E5E-7BDB532EF9C6}"/>
                </c:ext>
              </c:extLst>
            </c:dLbl>
            <c:dLbl>
              <c:idx val="11"/>
              <c:layout>
                <c:manualLayout>
                  <c:x val="-4.8048048048048048E-2"/>
                  <c:y val="-4.75957067212909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B9A-420F-9E5E-7BDB532EF9C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Sheet1!$A$2:$A$13</c:f>
              <c:numCache>
                <c:formatCode>General</c:formatCode>
                <c:ptCount val="12"/>
                <c:pt idx="0">
                  <c:v>2006</c:v>
                </c:pt>
                <c:pt idx="1">
                  <c:v>2007</c:v>
                </c:pt>
                <c:pt idx="2">
                  <c:v>2008</c:v>
                </c:pt>
                <c:pt idx="3">
                  <c:v>2009</c:v>
                </c:pt>
                <c:pt idx="4">
                  <c:v>2010</c:v>
                </c:pt>
                <c:pt idx="5">
                  <c:v>2011</c:v>
                </c:pt>
                <c:pt idx="6">
                  <c:v>2012</c:v>
                </c:pt>
                <c:pt idx="7">
                  <c:v>2013</c:v>
                </c:pt>
                <c:pt idx="8">
                  <c:v>2014</c:v>
                </c:pt>
                <c:pt idx="9">
                  <c:v>2015</c:v>
                </c:pt>
                <c:pt idx="10">
                  <c:v>2016</c:v>
                </c:pt>
                <c:pt idx="11">
                  <c:v>2017</c:v>
                </c:pt>
              </c:numCache>
            </c:numRef>
          </c:cat>
          <c:val>
            <c:numRef>
              <c:f>Sheet1!$C$2:$C$13</c:f>
              <c:numCache>
                <c:formatCode>0.000%</c:formatCode>
                <c:ptCount val="12"/>
                <c:pt idx="0">
                  <c:v>7.2733066751836479E-3</c:v>
                </c:pt>
                <c:pt idx="1">
                  <c:v>5.9437251463373185E-3</c:v>
                </c:pt>
                <c:pt idx="2">
                  <c:v>6.1583771911409317E-3</c:v>
                </c:pt>
                <c:pt idx="3">
                  <c:v>6.0259971624885599E-3</c:v>
                </c:pt>
                <c:pt idx="4">
                  <c:v>5.6745116610826696E-3</c:v>
                </c:pt>
                <c:pt idx="5">
                  <c:v>4.7796619590478309E-3</c:v>
                </c:pt>
                <c:pt idx="6">
                  <c:v>5.3980846341019776E-3</c:v>
                </c:pt>
                <c:pt idx="7">
                  <c:v>4.5509024747212301E-3</c:v>
                </c:pt>
                <c:pt idx="8">
                  <c:v>4.8168566551987282E-3</c:v>
                </c:pt>
                <c:pt idx="9">
                  <c:v>4.4893453045687553E-3</c:v>
                </c:pt>
                <c:pt idx="10">
                  <c:v>4.5951383888001669E-3</c:v>
                </c:pt>
                <c:pt idx="11">
                  <c:v>4.5875833350642308E-3</c:v>
                </c:pt>
              </c:numCache>
            </c:numRef>
          </c:val>
          <c:smooth val="0"/>
          <c:extLst>
            <c:ext xmlns:c16="http://schemas.microsoft.com/office/drawing/2014/chart" uri="{C3380CC4-5D6E-409C-BE32-E72D297353CC}">
              <c16:uniqueId val="{00000001-F77B-4E4C-8D7B-F90F33F06BD5}"/>
            </c:ext>
          </c:extLst>
        </c:ser>
        <c:dLbls>
          <c:showLegendKey val="0"/>
          <c:showVal val="0"/>
          <c:showCatName val="0"/>
          <c:showSerName val="0"/>
          <c:showPercent val="0"/>
          <c:showBubbleSize val="0"/>
        </c:dLbls>
        <c:marker val="1"/>
        <c:smooth val="0"/>
        <c:axId val="601169848"/>
        <c:axId val="601167224"/>
      </c:lineChart>
      <c:catAx>
        <c:axId val="601169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01167224"/>
        <c:crosses val="autoZero"/>
        <c:auto val="1"/>
        <c:lblAlgn val="ctr"/>
        <c:lblOffset val="100"/>
        <c:noMultiLvlLbl val="0"/>
      </c:catAx>
      <c:valAx>
        <c:axId val="601167224"/>
        <c:scaling>
          <c:orientation val="minMax"/>
        </c:scaling>
        <c:delete val="0"/>
        <c:axPos val="l"/>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01169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0" i="0" baseline="0" dirty="0">
                <a:effectLst/>
              </a:rPr>
              <a:t>Statewide auto glass AOB lawsuits</a:t>
            </a:r>
            <a:endParaRPr lang="en-US"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217268449551914"/>
          <c:y val="8.8960976454960261E-2"/>
          <c:w val="0.89332281099997635"/>
          <c:h val="0.77086845195695286"/>
        </c:manualLayout>
      </c:layout>
      <c:barChart>
        <c:barDir val="col"/>
        <c:grouping val="stacked"/>
        <c:varyColors val="0"/>
        <c:ser>
          <c:idx val="0"/>
          <c:order val="0"/>
          <c:tx>
            <c:strRef>
              <c:f>Sheet1!$B$1</c:f>
              <c:strCache>
                <c:ptCount val="1"/>
                <c:pt idx="0">
                  <c:v>Tampa and I-4 *</c:v>
                </c:pt>
              </c:strCache>
            </c:strRef>
          </c:tx>
          <c:spPr>
            <a:solidFill>
              <a:schemeClr val="accent1"/>
            </a:solidFill>
            <a:ln>
              <a:noFill/>
            </a:ln>
            <a:effectLst/>
          </c:spPr>
          <c:invertIfNegative val="0"/>
          <c:dLbls>
            <c:dLbl>
              <c:idx val="0"/>
              <c:layout>
                <c:manualLayout>
                  <c:x val="-3.003003003003003E-3"/>
                  <c:y val="-9.7799511002444994E-2"/>
                </c:manualLayout>
              </c:layout>
              <c:tx>
                <c:rich>
                  <a:bodyPr/>
                  <a:lstStyle/>
                  <a:p>
                    <a:r>
                      <a:rPr lang="en-US" dirty="0"/>
                      <a:t>3,821</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66-4BA8-B221-9DF0848AF01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Sheet1!$A$2:$A$7</c:f>
              <c:strCache>
                <c:ptCount val="6"/>
                <c:pt idx="0">
                  <c:v>2013</c:v>
                </c:pt>
                <c:pt idx="1">
                  <c:v>2014</c:v>
                </c:pt>
                <c:pt idx="2">
                  <c:v>2015</c:v>
                </c:pt>
                <c:pt idx="3">
                  <c:v>2016</c:v>
                </c:pt>
                <c:pt idx="4">
                  <c:v>2017</c:v>
                </c:pt>
                <c:pt idx="5">
                  <c:v>2018**</c:v>
                </c:pt>
              </c:strCache>
            </c:strRef>
          </c:cat>
          <c:val>
            <c:numRef>
              <c:f>Sheet1!$B$2:$B$7</c:f>
              <c:numCache>
                <c:formatCode>_(* #,##0_);_(* \(#,##0\);_(* "-"??_);_(@_)</c:formatCode>
                <c:ptCount val="6"/>
                <c:pt idx="0">
                  <c:v>3723</c:v>
                </c:pt>
                <c:pt idx="1">
                  <c:v>5776</c:v>
                </c:pt>
                <c:pt idx="2">
                  <c:v>6378</c:v>
                </c:pt>
                <c:pt idx="3">
                  <c:v>13023</c:v>
                </c:pt>
                <c:pt idx="4">
                  <c:v>17165</c:v>
                </c:pt>
                <c:pt idx="5">
                  <c:v>11156</c:v>
                </c:pt>
              </c:numCache>
            </c:numRef>
          </c:val>
          <c:extLst>
            <c:ext xmlns:c16="http://schemas.microsoft.com/office/drawing/2014/chart" uri="{C3380CC4-5D6E-409C-BE32-E72D297353CC}">
              <c16:uniqueId val="{00000000-2666-4BA8-B221-9DF0848AF012}"/>
            </c:ext>
          </c:extLst>
        </c:ser>
        <c:ser>
          <c:idx val="1"/>
          <c:order val="1"/>
          <c:tx>
            <c:strRef>
              <c:f>Sheet1!$C$1</c:f>
              <c:strCache>
                <c:ptCount val="1"/>
                <c:pt idx="0">
                  <c:v>Rest of state</c:v>
                </c:pt>
              </c:strCache>
            </c:strRef>
          </c:tx>
          <c:spPr>
            <a:solidFill>
              <a:schemeClr val="accent2"/>
            </a:solidFill>
            <a:ln>
              <a:noFill/>
            </a:ln>
            <a:effectLst/>
          </c:spPr>
          <c:invertIfNegative val="0"/>
          <c:dLbls>
            <c:dLbl>
              <c:idx val="4"/>
              <c:layout>
                <c:manualLayout>
                  <c:x val="-1.1010883812341616E-16"/>
                  <c:y val="-7.8239608801956018E-2"/>
                </c:manualLayout>
              </c:layout>
              <c:tx>
                <c:rich>
                  <a:bodyPr/>
                  <a:lstStyle/>
                  <a:p>
                    <a:r>
                      <a:rPr lang="en-US" dirty="0"/>
                      <a:t>20,367</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666-4BA8-B221-9DF0848AF012}"/>
                </c:ext>
              </c:extLst>
            </c:dLbl>
            <c:dLbl>
              <c:idx val="5"/>
              <c:layout>
                <c:manualLayout>
                  <c:x val="0"/>
                  <c:y val="-4.4009779951100336E-2"/>
                </c:manualLayout>
              </c:layout>
              <c:tx>
                <c:rich>
                  <a:bodyPr/>
                  <a:lstStyle/>
                  <a:p>
                    <a:r>
                      <a:rPr lang="en-US" dirty="0"/>
                      <a:t>12,029</a:t>
                    </a:r>
                  </a:p>
                </c:rich>
              </c:tx>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666-4BA8-B221-9DF0848AF01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2013</c:v>
                </c:pt>
                <c:pt idx="1">
                  <c:v>2014</c:v>
                </c:pt>
                <c:pt idx="2">
                  <c:v>2015</c:v>
                </c:pt>
                <c:pt idx="3">
                  <c:v>2016</c:v>
                </c:pt>
                <c:pt idx="4">
                  <c:v>2017</c:v>
                </c:pt>
                <c:pt idx="5">
                  <c:v>2018**</c:v>
                </c:pt>
              </c:strCache>
            </c:strRef>
          </c:cat>
          <c:val>
            <c:numRef>
              <c:f>Sheet1!$C$2:$C$7</c:f>
              <c:numCache>
                <c:formatCode>_(* #,##0_);_(* \(#,##0\);_(* "-"??_);_(@_)</c:formatCode>
                <c:ptCount val="6"/>
                <c:pt idx="0">
                  <c:v>98</c:v>
                </c:pt>
                <c:pt idx="1">
                  <c:v>3178</c:v>
                </c:pt>
                <c:pt idx="2">
                  <c:v>6195</c:v>
                </c:pt>
                <c:pt idx="3">
                  <c:v>3962</c:v>
                </c:pt>
                <c:pt idx="4">
                  <c:v>3202</c:v>
                </c:pt>
                <c:pt idx="5">
                  <c:v>873</c:v>
                </c:pt>
              </c:numCache>
            </c:numRef>
          </c:val>
          <c:extLst>
            <c:ext xmlns:c16="http://schemas.microsoft.com/office/drawing/2014/chart" uri="{C3380CC4-5D6E-409C-BE32-E72D297353CC}">
              <c16:uniqueId val="{00000001-2666-4BA8-B221-9DF0848AF012}"/>
            </c:ext>
          </c:extLst>
        </c:ser>
        <c:dLbls>
          <c:showLegendKey val="0"/>
          <c:showVal val="0"/>
          <c:showCatName val="0"/>
          <c:showSerName val="0"/>
          <c:showPercent val="0"/>
          <c:showBubbleSize val="0"/>
        </c:dLbls>
        <c:gapWidth val="219"/>
        <c:overlap val="100"/>
        <c:axId val="734810256"/>
        <c:axId val="734811896"/>
      </c:barChart>
      <c:catAx>
        <c:axId val="7348102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34811896"/>
        <c:crosses val="autoZero"/>
        <c:auto val="1"/>
        <c:lblAlgn val="ctr"/>
        <c:lblOffset val="100"/>
        <c:noMultiLvlLbl val="0"/>
      </c:catAx>
      <c:valAx>
        <c:axId val="734811896"/>
        <c:scaling>
          <c:orientation val="minMax"/>
        </c:scaling>
        <c:delete val="0"/>
        <c:axPos val="l"/>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AOB lawsuits filed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34810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sz="1050"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0D53B4-B4FE-442B-BCF3-9023F49641CC}" type="datetimeFigureOut">
              <a:rPr lang="en-US" sz="1050" smtClean="0"/>
              <a:t>1/10/2019</a:t>
            </a:fld>
            <a:endParaRPr lang="en-US" sz="1050"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sz="1050"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E3EEC0-60C9-482C-B113-4433E60F7642}" type="slidenum">
              <a:rPr lang="en-US" sz="1050" smtClean="0"/>
              <a:t>‹#›</a:t>
            </a:fld>
            <a:endParaRPr lang="en-US" sz="1050" dirty="0"/>
          </a:p>
        </p:txBody>
      </p:sp>
    </p:spTree>
    <p:extLst>
      <p:ext uri="{BB962C8B-B14F-4D97-AF65-F5344CB8AC3E}">
        <p14:creationId xmlns:p14="http://schemas.microsoft.com/office/powerpoint/2010/main" val="12625604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32004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8" name="Slide Number Placeholder 6"/>
          <p:cNvSpPr>
            <a:spLocks noGrp="1"/>
          </p:cNvSpPr>
          <p:nvPr>
            <p:ph type="sldNum" sz="quarter" idx="5"/>
          </p:nvPr>
        </p:nvSpPr>
        <p:spPr>
          <a:xfrm>
            <a:off x="0" y="8866597"/>
            <a:ext cx="6856413" cy="275815"/>
          </a:xfrm>
          <a:prstGeom prst="rect">
            <a:avLst/>
          </a:prstGeom>
        </p:spPr>
        <p:txBody>
          <a:bodyPr vert="horz" lIns="91440" tIns="45720" rIns="91440" bIns="45720" rtlCol="0" anchor="b"/>
          <a:lstStyle>
            <a:lvl1pPr algn="ctr">
              <a:defRPr sz="900">
                <a:solidFill>
                  <a:schemeClr val="tx1"/>
                </a:solidFill>
                <a:latin typeface="+mn-lt"/>
                <a:cs typeface="Arial" pitchFamily="34" charset="0"/>
              </a:defRPr>
            </a:lvl1pPr>
          </a:lstStyle>
          <a:p>
            <a:fld id="{D5F8523C-8729-40F0-9536-D6C4CA3AD238}" type="slidenum">
              <a:rPr lang="en-US" smtClean="0"/>
              <a:pPr/>
              <a:t>‹#›</a:t>
            </a:fld>
            <a:endParaRPr lang="en-US" dirty="0"/>
          </a:p>
        </p:txBody>
      </p:sp>
      <p:sp>
        <p:nvSpPr>
          <p:cNvPr id="9" name="Notes Placeholder 1"/>
          <p:cNvSpPr>
            <a:spLocks noGrp="1"/>
          </p:cNvSpPr>
          <p:nvPr>
            <p:ph type="body" sz="quarter" idx="3"/>
          </p:nvPr>
        </p:nvSpPr>
        <p:spPr>
          <a:xfrm>
            <a:off x="685800" y="3609975"/>
            <a:ext cx="5486400" cy="51435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34842946"/>
      </p:ext>
    </p:extLst>
  </p:cSld>
  <p:clrMap bg1="lt1" tx1="dk1" bg2="lt2" tx2="dk2" accent1="accent1" accent2="accent2" accent3="accent3" accent4="accent4" accent5="accent5" accent6="accent6" hlink="hlink" folHlink="folHlink"/>
  <p:hf hdr="0" ftr="0" dt="0"/>
  <p:notesStyle>
    <a:lvl1pPr marL="171450" indent="-171450" algn="l" defTabSz="914400" rtl="0" eaLnBrk="1" latinLnBrk="0" hangingPunct="1">
      <a:lnSpc>
        <a:spcPct val="90000"/>
      </a:lnSpc>
      <a:spcBef>
        <a:spcPts val="1200"/>
      </a:spcBef>
      <a:buClr>
        <a:srgbClr val="337DBE"/>
      </a:buClr>
      <a:buSzPct val="77000"/>
      <a:buFont typeface="Wingdings 3" panose="05040102010807070707" pitchFamily="18" charset="2"/>
      <a:buChar char="y"/>
      <a:defRPr lang="en-US" sz="1200" kern="1200" dirty="0" smtClean="0">
        <a:solidFill>
          <a:schemeClr val="tx1"/>
        </a:solidFill>
        <a:effectLst/>
        <a:latin typeface="+mn-lt"/>
        <a:ea typeface="+mn-ea"/>
        <a:cs typeface="+mn-cs"/>
      </a:defRPr>
    </a:lvl1pPr>
    <a:lvl2pPr marL="342900" indent="-142875" algn="l" defTabSz="914400" rtl="0" eaLnBrk="1" latinLnBrk="0" hangingPunct="1">
      <a:lnSpc>
        <a:spcPct val="90000"/>
      </a:lnSpc>
      <a:spcBef>
        <a:spcPts val="600"/>
      </a:spcBef>
      <a:buClr>
        <a:srgbClr val="337DBE"/>
      </a:buClr>
      <a:buFont typeface="Wingdings" panose="05000000000000000000" pitchFamily="2" charset="2"/>
      <a:buChar char="w"/>
      <a:defRPr lang="en-US" sz="1100" kern="1200" dirty="0" smtClean="0">
        <a:solidFill>
          <a:schemeClr val="tx1"/>
        </a:solidFill>
        <a:effectLst/>
        <a:latin typeface="+mn-lt"/>
        <a:ea typeface="+mn-ea"/>
        <a:cs typeface="+mn-cs"/>
      </a:defRPr>
    </a:lvl2pPr>
    <a:lvl3pPr marL="514350" indent="-119063" algn="l" defTabSz="914400" rtl="0" eaLnBrk="1" latinLnBrk="0" hangingPunct="1">
      <a:lnSpc>
        <a:spcPct val="90000"/>
      </a:lnSpc>
      <a:spcBef>
        <a:spcPts val="300"/>
      </a:spcBef>
      <a:buClr>
        <a:srgbClr val="337DBE"/>
      </a:buClr>
      <a:buFont typeface="Arial" pitchFamily="34" charset="0"/>
      <a:buChar char="–"/>
      <a:defRPr lang="en-US" sz="1000" kern="1200" dirty="0" smtClean="0">
        <a:solidFill>
          <a:schemeClr val="tx1"/>
        </a:solidFill>
        <a:effectLst/>
        <a:latin typeface="+mn-lt"/>
        <a:ea typeface="+mn-ea"/>
        <a:cs typeface="+mn-cs"/>
      </a:defRPr>
    </a:lvl3pPr>
    <a:lvl4pPr marL="685800" indent="-107950" algn="l" defTabSz="914400" rtl="0" eaLnBrk="1" latinLnBrk="0" hangingPunct="1">
      <a:lnSpc>
        <a:spcPct val="90000"/>
      </a:lnSpc>
      <a:spcBef>
        <a:spcPts val="200"/>
      </a:spcBef>
      <a:buClr>
        <a:srgbClr val="337DBE"/>
      </a:buClr>
      <a:buFont typeface="Wingdings" pitchFamily="2" charset="2"/>
      <a:buChar char="§"/>
      <a:defRPr lang="en-US" sz="900" kern="1200" dirty="0" smtClean="0">
        <a:solidFill>
          <a:schemeClr val="tx1"/>
        </a:solidFill>
        <a:effectLst/>
        <a:latin typeface="+mn-lt"/>
        <a:ea typeface="+mn-ea"/>
        <a:cs typeface="+mn-cs"/>
      </a:defRPr>
    </a:lvl4pPr>
    <a:lvl5pPr marL="800100" indent="-95250" algn="l" defTabSz="914400" rtl="0" eaLnBrk="1" latinLnBrk="0" hangingPunct="1">
      <a:lnSpc>
        <a:spcPct val="90000"/>
      </a:lnSpc>
      <a:spcBef>
        <a:spcPts val="100"/>
      </a:spcBef>
      <a:buClr>
        <a:srgbClr val="337DBE"/>
      </a:buClr>
      <a:buSzPct val="100000"/>
      <a:buFont typeface="Arial" panose="020B0604020202020204" pitchFamily="34" charset="0"/>
      <a:buChar char="»"/>
      <a:defRPr lang="en-US" sz="800" kern="1200" dirty="0">
        <a:solidFill>
          <a:schemeClr val="tx1"/>
        </a:solidFill>
        <a:effectLst/>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p:txBody>
          <a:bodyPr/>
          <a:lstStyle/>
          <a:p>
            <a:fld id="{BDE0A1D7-41F4-4ABD-BFCE-86B7BE9B3D4B}" type="slidenum">
              <a:rPr lang="en-US" smtClean="0"/>
              <a:pPr/>
              <a:t>1</a:t>
            </a:fld>
            <a:endParaRPr lang="en-US" dirty="0"/>
          </a:p>
        </p:txBody>
      </p:sp>
      <p:sp>
        <p:nvSpPr>
          <p:cNvPr id="10" name="Slide Image Placeholder 9"/>
          <p:cNvSpPr>
            <a:spLocks noGrp="1" noRot="1" noChangeAspect="1"/>
          </p:cNvSpPr>
          <p:nvPr>
            <p:ph type="sldImg"/>
          </p:nvPr>
        </p:nvSpPr>
        <p:spPr>
          <a:xfrm>
            <a:off x="1371600" y="320675"/>
            <a:ext cx="4114800" cy="3086100"/>
          </a:xfrm>
        </p:spPr>
      </p:sp>
      <p:sp>
        <p:nvSpPr>
          <p:cNvPr id="11" name="Notes Placeholder 10"/>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3256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Following PIP reform in 2012, AOB abuse spread into auto glass coverage</a:t>
            </a:r>
          </a:p>
        </p:txBody>
      </p:sp>
      <p:sp>
        <p:nvSpPr>
          <p:cNvPr id="4" name="Slide Number Placeholder 3"/>
          <p:cNvSpPr>
            <a:spLocks noGrp="1"/>
          </p:cNvSpPr>
          <p:nvPr>
            <p:ph type="sldNum" sz="quarter" idx="10"/>
          </p:nvPr>
        </p:nvSpPr>
        <p:spPr/>
        <p:txBody>
          <a:bodyPr/>
          <a:lstStyle/>
          <a:p>
            <a:fld id="{D5F8523C-8729-40F0-9536-D6C4CA3AD238}" type="slidenum">
              <a:rPr lang="en-US" smtClean="0"/>
              <a:pPr/>
              <a:t>11</a:t>
            </a:fld>
            <a:endParaRPr lang="en-US" dirty="0"/>
          </a:p>
        </p:txBody>
      </p:sp>
    </p:spTree>
    <p:extLst>
      <p:ext uri="{BB962C8B-B14F-4D97-AF65-F5344CB8AC3E}">
        <p14:creationId xmlns:p14="http://schemas.microsoft.com/office/powerpoint/2010/main" val="1350994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Auto glass AOB lawsuits appeared virtually overnight after PIP reforms</a:t>
            </a:r>
          </a:p>
          <a:p>
            <a:endParaRPr lang="en-US" dirty="0"/>
          </a:p>
        </p:txBody>
      </p:sp>
      <p:sp>
        <p:nvSpPr>
          <p:cNvPr id="4" name="Slide Number Placeholder 3"/>
          <p:cNvSpPr>
            <a:spLocks noGrp="1"/>
          </p:cNvSpPr>
          <p:nvPr>
            <p:ph type="sldNum" sz="quarter" idx="10"/>
          </p:nvPr>
        </p:nvSpPr>
        <p:spPr/>
        <p:txBody>
          <a:bodyPr/>
          <a:lstStyle/>
          <a:p>
            <a:fld id="{D5F8523C-8729-40F0-9536-D6C4CA3AD238}" type="slidenum">
              <a:rPr lang="en-US" smtClean="0"/>
              <a:pPr/>
              <a:t>12</a:t>
            </a:fld>
            <a:endParaRPr lang="en-US" dirty="0"/>
          </a:p>
        </p:txBody>
      </p:sp>
    </p:spTree>
    <p:extLst>
      <p:ext uri="{BB962C8B-B14F-4D97-AF65-F5344CB8AC3E}">
        <p14:creationId xmlns:p14="http://schemas.microsoft.com/office/powerpoint/2010/main" val="1614733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Losses for personal auto physical damages in Florida tracked nationwide average increases between 2006 and 2017. But as with PIP, legal costs in Florida for personal auto physical damages are rising faster than losses. The proportion of legal costs to losses in Florida increased 60 percent between 2006 and 2017. </a:t>
            </a:r>
          </a:p>
          <a:p>
            <a:r>
              <a:rPr lang="en-US" dirty="0"/>
              <a:t>In contrast, nationwide average legal costs in proportion to losses decreased. If legal costs had followed nationwide trends, Florida insurers (and their policyholders) would have paid 38 percent less than they actually did, saving more than $94 million in legal costs alone. This estimate does not consider the additional amount paid to settle the claims themselves. </a:t>
            </a:r>
          </a:p>
          <a:p>
            <a:r>
              <a:rPr lang="en-US" dirty="0"/>
              <a:t>From the available data, we cannot quantify how much of this rise in the legal costs is solely attributable to auto glass AOB abuse. Physical damage includes other covered perils beyond auto glass. Nonetheless, it is likely that auto glass AOB abuse is having some impact on insurer legal costs, which are being reflected in commensurate premium increases. </a:t>
            </a:r>
          </a:p>
          <a:p>
            <a:r>
              <a:rPr lang="en-US" dirty="0"/>
              <a:t>Claim costs per vehicle for comprehensive auto insurance increased 24 percent between 2012 and 2016.It is probable that AOB abuse has caused some of that increase. </a:t>
            </a:r>
          </a:p>
        </p:txBody>
      </p:sp>
      <p:sp>
        <p:nvSpPr>
          <p:cNvPr id="4" name="Slide Number Placeholder 3"/>
          <p:cNvSpPr>
            <a:spLocks noGrp="1"/>
          </p:cNvSpPr>
          <p:nvPr>
            <p:ph type="sldNum" sz="quarter" idx="10"/>
          </p:nvPr>
        </p:nvSpPr>
        <p:spPr/>
        <p:txBody>
          <a:bodyPr/>
          <a:lstStyle/>
          <a:p>
            <a:fld id="{D5F8523C-8729-40F0-9536-D6C4CA3AD238}" type="slidenum">
              <a:rPr lang="en-US" smtClean="0"/>
              <a:pPr/>
              <a:t>13</a:t>
            </a:fld>
            <a:endParaRPr lang="en-US" dirty="0"/>
          </a:p>
        </p:txBody>
      </p:sp>
    </p:spTree>
    <p:extLst>
      <p:ext uri="{BB962C8B-B14F-4D97-AF65-F5344CB8AC3E}">
        <p14:creationId xmlns:p14="http://schemas.microsoft.com/office/powerpoint/2010/main" val="1275998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Auto glass AOB abuse was originally centered in the Tampa Bay and Orlando areas of Hillsborough, Pinellas, and Orange Counties. It spread along the I-4 Interstate corridor that stretches from Tampa to Daytona Beach, including Osceola, Polk, Seminole, and Volusia Counties.</a:t>
            </a:r>
          </a:p>
          <a:p>
            <a:r>
              <a:rPr lang="en-US" dirty="0"/>
              <a:t>Auto glass AOB abuse occurred beyond the I-4 corridor. South Florida has also been affected by auto glass AOB abuse.</a:t>
            </a:r>
          </a:p>
          <a:p>
            <a:r>
              <a:rPr lang="en-US" dirty="0"/>
              <a:t>In 2018 there been a significant drop in statewide auto glass AOB lawsuits, down from more than 20,000 in 2017 to just over 12,000 through November 9, 2018. Individual counties saw even more dramatic decreases. For example, auto glass lawsuits in Broward County declined from a high of 2,814 in 2017 to 285 in 2018. </a:t>
            </a:r>
          </a:p>
          <a:p>
            <a:r>
              <a:rPr lang="en-US" dirty="0"/>
              <a:t>Why? Insurers entering into agreements with vendors, and/or litigious vendors moving out of the market</a:t>
            </a:r>
          </a:p>
          <a:p>
            <a:r>
              <a:rPr lang="en-US" dirty="0"/>
              <a:t>Can’t come to a conclusion yet: too early to identify a trend; epicenters of abuse continue to experience high volumes of litigation; still overall higher than in 2013; and the legal environment hasn’t changed. This suggests that auto glass AOB abuse could return at any time to those regions where it had been tempered – and to other counties as well.</a:t>
            </a:r>
          </a:p>
        </p:txBody>
      </p:sp>
      <p:sp>
        <p:nvSpPr>
          <p:cNvPr id="4" name="Slide Number Placeholder 3"/>
          <p:cNvSpPr>
            <a:spLocks noGrp="1"/>
          </p:cNvSpPr>
          <p:nvPr>
            <p:ph type="sldNum" sz="quarter" idx="10"/>
          </p:nvPr>
        </p:nvSpPr>
        <p:spPr/>
        <p:txBody>
          <a:bodyPr/>
          <a:lstStyle/>
          <a:p>
            <a:fld id="{D5F8523C-8729-40F0-9536-D6C4CA3AD238}" type="slidenum">
              <a:rPr lang="en-US" smtClean="0"/>
              <a:pPr/>
              <a:t>14</a:t>
            </a:fld>
            <a:endParaRPr lang="en-US" dirty="0"/>
          </a:p>
        </p:txBody>
      </p:sp>
    </p:spTree>
    <p:extLst>
      <p:ext uri="{BB962C8B-B14F-4D97-AF65-F5344CB8AC3E}">
        <p14:creationId xmlns:p14="http://schemas.microsoft.com/office/powerpoint/2010/main" val="2816796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While there are no data indicating that AOB abuse is spreading to business insurance, there are concerns that it might eventually. </a:t>
            </a:r>
          </a:p>
        </p:txBody>
      </p:sp>
      <p:sp>
        <p:nvSpPr>
          <p:cNvPr id="4" name="Slide Number Placeholder 3"/>
          <p:cNvSpPr>
            <a:spLocks noGrp="1"/>
          </p:cNvSpPr>
          <p:nvPr>
            <p:ph type="sldNum" sz="quarter" idx="10"/>
          </p:nvPr>
        </p:nvSpPr>
        <p:spPr/>
        <p:txBody>
          <a:bodyPr/>
          <a:lstStyle/>
          <a:p>
            <a:fld id="{D5F8523C-8729-40F0-9536-D6C4CA3AD238}" type="slidenum">
              <a:rPr lang="en-US" smtClean="0"/>
              <a:pPr/>
              <a:t>15</a:t>
            </a:fld>
            <a:endParaRPr lang="en-US" dirty="0"/>
          </a:p>
        </p:txBody>
      </p:sp>
    </p:spTree>
    <p:extLst>
      <p:ext uri="{BB962C8B-B14F-4D97-AF65-F5344CB8AC3E}">
        <p14:creationId xmlns:p14="http://schemas.microsoft.com/office/powerpoint/2010/main" val="1854136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The most immediate risk would likely be to small businesses and the policy tailored to their needs, the businessowners policy, usually referred to as the BOP. Like a homeowners policy, a BOP is a package policy that combines liability and property coverages. </a:t>
            </a:r>
          </a:p>
          <a:p>
            <a:pPr marL="0" indent="0">
              <a:buNone/>
            </a:pPr>
            <a:r>
              <a:rPr lang="en-US" dirty="0"/>
              <a:t>POTENTIAL FOR ABUSE</a:t>
            </a:r>
          </a:p>
          <a:p>
            <a:r>
              <a:rPr lang="en-US" dirty="0"/>
              <a:t>Large plaintiff pool: As with homeowners insurance, BOP policyholders represent a large pool of potential AOB assignees and plaintiffs. </a:t>
            </a:r>
          </a:p>
          <a:p>
            <a:r>
              <a:rPr lang="en-US" dirty="0"/>
              <a:t>Unsophisticated policyholders: BOP policyholders often have similar characteristics to a typical homeowner. For example, they probably do not employ staff counsel or risk managers to advise on insurance matters, but instead rely on agents or brokers. </a:t>
            </a:r>
          </a:p>
          <a:p>
            <a:r>
              <a:rPr lang="en-US" dirty="0"/>
              <a:t>Higher payout potential: Potential payouts to vendors for covered losses may be higher than for homeowners insurance because the BOP usually has higher policy limits. This may serve as an incentive for vendors and attorneys to target small- to midsized establishments. </a:t>
            </a:r>
          </a:p>
          <a:p>
            <a:pPr marL="0" indent="0">
              <a:buNone/>
            </a:pPr>
            <a:r>
              <a:rPr lang="en-US" dirty="0"/>
              <a:t>DETERRENTS TO ABUSE</a:t>
            </a:r>
          </a:p>
          <a:p>
            <a:pPr marL="171450" indent="-171450"/>
            <a:r>
              <a:rPr lang="en-US" dirty="0"/>
              <a:t>Who signs the AOB? Unlike under a homeowners policy, a commercial policy holder may not always be easily accessible to sign an AOB. Depending on the business’s legal structure, the policyholder may be a limited liability company (LLC) and may require the AOB be executed by the named insured or the LLC’s members. An unwary employee on the business premise would not therefore be able to inadvertently sign an AOB to an abusive vendor. </a:t>
            </a:r>
          </a:p>
          <a:p>
            <a:pPr marL="171450" indent="-171450"/>
            <a:r>
              <a:rPr lang="en-US" dirty="0"/>
              <a:t>The abuse is not scalable: The question of who owns what is far more complex in the commercial world than in the private. That means that it is more difficult to reproduce AOB claims in bulk. Small businesses often lease space from commercial building owners. Each specific lease arrangement would determine how an AOB would need to be executed. Such complications could discourage large volumes of AOB claims and lawsuits. </a:t>
            </a:r>
          </a:p>
          <a:p>
            <a:pPr marL="171450" indent="-171450"/>
            <a:r>
              <a:rPr lang="en-US" dirty="0"/>
              <a:t>Risk managers: The larger and more complex the business, the more likely it is that the policyholder either maintains a close relationship with their insurance broker/agent or employs a risk manager. These could discourage ill-advised AOBs from being signed</a:t>
            </a:r>
          </a:p>
          <a:p>
            <a:pPr marL="0" indent="0">
              <a:buNone/>
            </a:pPr>
            <a:endParaRPr lang="en-US" dirty="0"/>
          </a:p>
        </p:txBody>
      </p:sp>
      <p:sp>
        <p:nvSpPr>
          <p:cNvPr id="4" name="Slide Number Placeholder 3"/>
          <p:cNvSpPr>
            <a:spLocks noGrp="1"/>
          </p:cNvSpPr>
          <p:nvPr>
            <p:ph type="sldNum" sz="quarter" idx="10"/>
          </p:nvPr>
        </p:nvSpPr>
        <p:spPr/>
        <p:txBody>
          <a:bodyPr/>
          <a:lstStyle/>
          <a:p>
            <a:fld id="{D5F8523C-8729-40F0-9536-D6C4CA3AD238}" type="slidenum">
              <a:rPr lang="en-US" smtClean="0"/>
              <a:pPr/>
              <a:t>16</a:t>
            </a:fld>
            <a:endParaRPr lang="en-US" dirty="0"/>
          </a:p>
        </p:txBody>
      </p:sp>
    </p:spTree>
    <p:extLst>
      <p:ext uri="{BB962C8B-B14F-4D97-AF65-F5344CB8AC3E}">
        <p14:creationId xmlns:p14="http://schemas.microsoft.com/office/powerpoint/2010/main" val="30575031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Florida’s legal environment permits massive misuse and abuse of insurance assignment of benefits. This has cost consumers billions of dollars over the past decade as inflated legal fees and unwarranted claim costs have driven insurance premiums higher, acting almost like a hidden tax on Florida’s insurance customers. Abuse is spreading across insurance lines of business, including no-fault auto, homeowners and automobile glass. It appears to be spreading from county to county across the state. Absent significant legal reform, more areas of the state will face a rising tide of lawsuits and Florida consumers will be unwittingly forced to pay higher premiums.</a:t>
            </a:r>
          </a:p>
        </p:txBody>
      </p:sp>
      <p:sp>
        <p:nvSpPr>
          <p:cNvPr id="4" name="Slide Number Placeholder 3"/>
          <p:cNvSpPr>
            <a:spLocks noGrp="1"/>
          </p:cNvSpPr>
          <p:nvPr>
            <p:ph type="sldNum" sz="quarter" idx="10"/>
          </p:nvPr>
        </p:nvSpPr>
        <p:spPr/>
        <p:txBody>
          <a:bodyPr/>
          <a:lstStyle/>
          <a:p>
            <a:fld id="{D5F8523C-8729-40F0-9536-D6C4CA3AD238}" type="slidenum">
              <a:rPr lang="en-US" smtClean="0"/>
              <a:pPr/>
              <a:t>17</a:t>
            </a:fld>
            <a:endParaRPr lang="en-US" dirty="0"/>
          </a:p>
        </p:txBody>
      </p:sp>
    </p:spTree>
    <p:extLst>
      <p:ext uri="{BB962C8B-B14F-4D97-AF65-F5344CB8AC3E}">
        <p14:creationId xmlns:p14="http://schemas.microsoft.com/office/powerpoint/2010/main" val="10706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What is an assignment of benefits? An assignment of benefits (AOB) is a contractual agreement between an insurance policyholder and a business, in which the policyholder gives over (“assigns”) to the business some of the policyholder’s rights and benefits under the policy. The business might require this assignment before it will repair or replace a policyholder’s property, or to conduct other services the insurance policy covers. </a:t>
            </a:r>
          </a:p>
          <a:p>
            <a:r>
              <a:rPr lang="en-US" dirty="0"/>
              <a:t>Florida’s unique legal environment encourages abuse:</a:t>
            </a:r>
          </a:p>
          <a:p>
            <a:pPr lvl="1"/>
            <a:r>
              <a:rPr lang="en-US" dirty="0"/>
              <a:t>The one-way attorney’s fee provision. This is the primary driver of AOB abuse in Florida. Under state law, if “any named or omnibus insured or named beneficiary” under the insurance policy succeeds in a first-party suit against the insurer, the court will determine a “reasonable sum” that the insurer must pay to compensate the plaintiff’s attorneys. But not vice versa: If the insurer wins, the plaintiff owes the insurer nothing. Furthermore, if a lawsuit is settled before judgment is rendered, plaintiff’s attorneys can still collect from the insurer. Insurers will often pay slightly inflated AOB claims rather than face expensive litigation, which, if they lose, means they must pay the other side’s lawyers.</a:t>
            </a:r>
          </a:p>
          <a:p>
            <a:pPr lvl="1"/>
            <a:r>
              <a:rPr lang="en-US" dirty="0"/>
              <a:t>No insurer consent is needed for an AOB. Florida insurance statutes also permit an insured to assign the benefits to a third-party without insurer consent. This limits the insurance company’s ability to monitor a claim to make sure costs do not get inflated.</a:t>
            </a:r>
          </a:p>
          <a:p>
            <a:pPr lvl="0"/>
            <a:r>
              <a:rPr lang="en-US" dirty="0"/>
              <a:t>AOB abuse started in PIP insurance over a decade ago, but has since spread into homeowners property insurance and auto glass coverage. Total AOB lawsuits are increasing statewide, even in years without much hurricane activity.</a:t>
            </a:r>
          </a:p>
        </p:txBody>
      </p:sp>
      <p:sp>
        <p:nvSpPr>
          <p:cNvPr id="4" name="Slide Number Placeholder 3"/>
          <p:cNvSpPr>
            <a:spLocks noGrp="1"/>
          </p:cNvSpPr>
          <p:nvPr>
            <p:ph type="sldNum" sz="quarter" idx="10"/>
          </p:nvPr>
        </p:nvSpPr>
        <p:spPr/>
        <p:txBody>
          <a:bodyPr/>
          <a:lstStyle/>
          <a:p>
            <a:fld id="{D5F8523C-8729-40F0-9536-D6C4CA3AD238}" type="slidenum">
              <a:rPr lang="en-US" smtClean="0"/>
              <a:pPr/>
              <a:t>2</a:t>
            </a:fld>
            <a:endParaRPr lang="en-US" dirty="0"/>
          </a:p>
        </p:txBody>
      </p:sp>
    </p:spTree>
    <p:extLst>
      <p:ext uri="{BB962C8B-B14F-4D97-AF65-F5344CB8AC3E}">
        <p14:creationId xmlns:p14="http://schemas.microsoft.com/office/powerpoint/2010/main" val="1503640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Historically AOB abuse was focused in South Florida, where contractors and plaintiff's attorneys perfected their craft. But it is not only a South Florida problem. It has grown in the Tampa Bay area and along the I-4 corridor, and in the less-populated areas of the state as well.</a:t>
            </a:r>
          </a:p>
        </p:txBody>
      </p:sp>
      <p:sp>
        <p:nvSpPr>
          <p:cNvPr id="4" name="Slide Number Placeholder 3"/>
          <p:cNvSpPr>
            <a:spLocks noGrp="1"/>
          </p:cNvSpPr>
          <p:nvPr>
            <p:ph type="sldNum" sz="quarter" idx="10"/>
          </p:nvPr>
        </p:nvSpPr>
        <p:spPr/>
        <p:txBody>
          <a:bodyPr/>
          <a:lstStyle/>
          <a:p>
            <a:fld id="{D5F8523C-8729-40F0-9536-D6C4CA3AD238}" type="slidenum">
              <a:rPr lang="en-US" smtClean="0"/>
              <a:pPr/>
              <a:t>3</a:t>
            </a:fld>
            <a:endParaRPr lang="en-US" dirty="0"/>
          </a:p>
        </p:txBody>
      </p:sp>
    </p:spTree>
    <p:extLst>
      <p:ext uri="{BB962C8B-B14F-4D97-AF65-F5344CB8AC3E}">
        <p14:creationId xmlns:p14="http://schemas.microsoft.com/office/powerpoint/2010/main" val="1858093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PIP AOB lawsuits dominated Florida insurance litigation prior to PIP reform in 2012. As a result, insurer legal costs increased significantly faster than PIP losses increased. Between 2006 and 2012, the year PIP reform was passed, PIP incurred losses increased nearly 50 percent. Legal costs rose almost twice as fast. They went from 6.2 percent of incurred losses in 2006 to 11.2 percent six years later. Total average earned statewide PIP premiums increased 34 percent between 2008 and 2012.</a:t>
            </a:r>
          </a:p>
          <a:p>
            <a:r>
              <a:rPr lang="en-US" dirty="0"/>
              <a:t>PIP AOB litigation tapered off following reform in 2012. The decline of total AOB lawsuit filings from 2012 through 2013 has been estimated to have been about 12 percent. As a result, legal costs as a percentage of PIP losses decreased following reform, from a high of 21.9 percent in 2014 to 8.7 percent in 2017.</a:t>
            </a:r>
          </a:p>
          <a:p>
            <a:r>
              <a:rPr lang="en-US" dirty="0"/>
              <a:t>However, legal costs are still 9% of incurred losses, higher than they were in 2006. If legal costs had remained at 6.2 percent of losses during the years between 2006 and 2017, the cumulative total savings to Florida insurers (and their policyholders) would have been more than $900 million. This number doesn’t include the cost of inflated claims that trigger AOB lawsuits in the first place. </a:t>
            </a:r>
          </a:p>
        </p:txBody>
      </p:sp>
      <p:sp>
        <p:nvSpPr>
          <p:cNvPr id="4" name="Slide Number Placeholder 3"/>
          <p:cNvSpPr>
            <a:spLocks noGrp="1"/>
          </p:cNvSpPr>
          <p:nvPr>
            <p:ph type="sldNum" sz="quarter" idx="10"/>
          </p:nvPr>
        </p:nvSpPr>
        <p:spPr/>
        <p:txBody>
          <a:bodyPr/>
          <a:lstStyle/>
          <a:p>
            <a:fld id="{D5F8523C-8729-40F0-9536-D6C4CA3AD238}" type="slidenum">
              <a:rPr lang="en-US" smtClean="0"/>
              <a:pPr/>
              <a:t>5</a:t>
            </a:fld>
            <a:endParaRPr lang="en-US" dirty="0"/>
          </a:p>
        </p:txBody>
      </p:sp>
    </p:spTree>
    <p:extLst>
      <p:ext uri="{BB962C8B-B14F-4D97-AF65-F5344CB8AC3E}">
        <p14:creationId xmlns:p14="http://schemas.microsoft.com/office/powerpoint/2010/main" val="3639251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The volume of PIP AOB lawsuits has begun to increase again. In fact, there were twice as many PIP AOB lawsuits filed in 2017 as in 2011. </a:t>
            </a:r>
          </a:p>
          <a:p>
            <a:r>
              <a:rPr lang="en-US" dirty="0"/>
              <a:t>PIP AOB litigation continues to make up a significant portion of total AOB lawsuits filed in Florida</a:t>
            </a:r>
          </a:p>
          <a:p>
            <a:r>
              <a:rPr lang="en-US" dirty="0"/>
              <a:t>Why? Reform didn’t change the attorney’s fee statute, and there are many providers eligible for PIP reimbursements.</a:t>
            </a:r>
          </a:p>
          <a:p>
            <a:r>
              <a:rPr lang="en-US" dirty="0"/>
              <a:t>While still significantly lower than the numbers at their peak, insurer PIP legal costs rose 10 percent between 2015 and 2017. The increases haven’t yet appeared on insurer balance sheets. But if AOB abuse continues, It is almost inevitable that increasing volumes of PIP AOB litigation will ultimately increase premiums just as they did nearly a decade ago. </a:t>
            </a:r>
          </a:p>
          <a:p>
            <a:endParaRPr lang="en-US" dirty="0"/>
          </a:p>
        </p:txBody>
      </p:sp>
      <p:sp>
        <p:nvSpPr>
          <p:cNvPr id="4" name="Slide Number Placeholder 3"/>
          <p:cNvSpPr>
            <a:spLocks noGrp="1"/>
          </p:cNvSpPr>
          <p:nvPr>
            <p:ph type="sldNum" sz="quarter" idx="10"/>
          </p:nvPr>
        </p:nvSpPr>
        <p:spPr/>
        <p:txBody>
          <a:bodyPr/>
          <a:lstStyle/>
          <a:p>
            <a:fld id="{D5F8523C-8729-40F0-9536-D6C4CA3AD238}" type="slidenum">
              <a:rPr lang="en-US" smtClean="0"/>
              <a:pPr/>
              <a:t>6</a:t>
            </a:fld>
            <a:endParaRPr lang="en-US" dirty="0"/>
          </a:p>
        </p:txBody>
      </p:sp>
    </p:spTree>
    <p:extLst>
      <p:ext uri="{BB962C8B-B14F-4D97-AF65-F5344CB8AC3E}">
        <p14:creationId xmlns:p14="http://schemas.microsoft.com/office/powerpoint/2010/main" val="594061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The PIP reforms that passed in 2012 stemmed AOB abuse in auto insurance, but at about the same time — perhaps by coincidence — homeowners insurers began noticing an increase in AOB lawsuits filed for property damage claims. </a:t>
            </a:r>
          </a:p>
          <a:p>
            <a:r>
              <a:rPr lang="en-US" dirty="0"/>
              <a:t>Most homeowners AOB claims have been for “non-weather” water damages. </a:t>
            </a:r>
          </a:p>
        </p:txBody>
      </p:sp>
      <p:sp>
        <p:nvSpPr>
          <p:cNvPr id="4" name="Slide Number Placeholder 3"/>
          <p:cNvSpPr>
            <a:spLocks noGrp="1"/>
          </p:cNvSpPr>
          <p:nvPr>
            <p:ph type="sldNum" sz="quarter" idx="10"/>
          </p:nvPr>
        </p:nvSpPr>
        <p:spPr/>
        <p:txBody>
          <a:bodyPr/>
          <a:lstStyle/>
          <a:p>
            <a:fld id="{D5F8523C-8729-40F0-9536-D6C4CA3AD238}" type="slidenum">
              <a:rPr lang="en-US" smtClean="0"/>
              <a:pPr/>
              <a:t>7</a:t>
            </a:fld>
            <a:endParaRPr lang="en-US" dirty="0"/>
          </a:p>
        </p:txBody>
      </p:sp>
    </p:spTree>
    <p:extLst>
      <p:ext uri="{BB962C8B-B14F-4D97-AF65-F5344CB8AC3E}">
        <p14:creationId xmlns:p14="http://schemas.microsoft.com/office/powerpoint/2010/main" val="1730789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90000"/>
              </a:lnSpc>
              <a:spcBef>
                <a:spcPts val="1200"/>
              </a:spcBef>
              <a:spcAft>
                <a:spcPts val="0"/>
              </a:spcAft>
              <a:buClr>
                <a:srgbClr val="337DBE"/>
              </a:buClr>
              <a:buSzPct val="77000"/>
              <a:buFont typeface="Wingdings 3" panose="05040102010807070707" pitchFamily="18" charset="2"/>
              <a:buChar char="y"/>
              <a:tabLst/>
              <a:defRPr/>
            </a:pPr>
            <a:endParaRPr lang="en-US" dirty="0"/>
          </a:p>
          <a:p>
            <a:pPr marL="171450" marR="0" lvl="0" indent="-171450" algn="l" defTabSz="914400" rtl="0" eaLnBrk="1" fontAlgn="auto" latinLnBrk="0" hangingPunct="1">
              <a:lnSpc>
                <a:spcPct val="90000"/>
              </a:lnSpc>
              <a:spcBef>
                <a:spcPts val="1200"/>
              </a:spcBef>
              <a:spcAft>
                <a:spcPts val="0"/>
              </a:spcAft>
              <a:buClr>
                <a:srgbClr val="337DBE"/>
              </a:buClr>
              <a:buSzPct val="77000"/>
              <a:buFont typeface="Wingdings 3" panose="05040102010807070707" pitchFamily="18" charset="2"/>
              <a:buChar char="y"/>
              <a:tabLst/>
              <a:defRPr/>
            </a:pPr>
            <a:r>
              <a:rPr lang="en-US" dirty="0"/>
              <a:t>Property AOB lawsuits have been increasing. According to the Florida Justice Reform Institute, there were fewer than 1,000 property AOB lawsuits against insurers in 2006. The I.I.I.’s analysis found that the number grew to more than 9,200 by 2016, mostly concentrated in the tri-county area of South Florida that includes Miami-Dade, Broward, and Palm Beach Counties.</a:t>
            </a:r>
          </a:p>
          <a:p>
            <a:pPr marL="171450" marR="0" lvl="0" indent="-171450" algn="l" defTabSz="914400" rtl="0" eaLnBrk="1" fontAlgn="auto" latinLnBrk="0" hangingPunct="1">
              <a:lnSpc>
                <a:spcPct val="90000"/>
              </a:lnSpc>
              <a:spcBef>
                <a:spcPts val="1200"/>
              </a:spcBef>
              <a:spcAft>
                <a:spcPts val="0"/>
              </a:spcAft>
              <a:buClr>
                <a:srgbClr val="337DBE"/>
              </a:buClr>
              <a:buSzPct val="77000"/>
              <a:buFont typeface="Wingdings 3" panose="05040102010807070707" pitchFamily="18" charset="2"/>
              <a:buChar char="y"/>
              <a:tabLst/>
              <a:defRPr/>
            </a:pPr>
            <a:r>
              <a:rPr lang="en-US" dirty="0"/>
              <a:t>Homeowners AOB abuse is spreading beyond South Florida, where it originated. </a:t>
            </a:r>
          </a:p>
          <a:p>
            <a:endParaRPr lang="en-US" dirty="0"/>
          </a:p>
        </p:txBody>
      </p:sp>
      <p:sp>
        <p:nvSpPr>
          <p:cNvPr id="4" name="Slide Number Placeholder 3"/>
          <p:cNvSpPr>
            <a:spLocks noGrp="1"/>
          </p:cNvSpPr>
          <p:nvPr>
            <p:ph type="sldNum" sz="quarter" idx="10"/>
          </p:nvPr>
        </p:nvSpPr>
        <p:spPr/>
        <p:txBody>
          <a:bodyPr/>
          <a:lstStyle/>
          <a:p>
            <a:fld id="{D5F8523C-8729-40F0-9536-D6C4CA3AD238}" type="slidenum">
              <a:rPr lang="en-US" smtClean="0"/>
              <a:pPr/>
              <a:t>8</a:t>
            </a:fld>
            <a:endParaRPr lang="en-US" dirty="0"/>
          </a:p>
        </p:txBody>
      </p:sp>
    </p:spTree>
    <p:extLst>
      <p:ext uri="{BB962C8B-B14F-4D97-AF65-F5344CB8AC3E}">
        <p14:creationId xmlns:p14="http://schemas.microsoft.com/office/powerpoint/2010/main" val="1381895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The increasing volume of property AOB lawsuits has caused insurer legal costs to increase much faster than homeowners property losses. In 2006 legal costs were 2.0 percent the size of losses for homeowners multi-peril property insurance. In 2016 this number had more than quadrupled to 9.2 percent.</a:t>
            </a:r>
          </a:p>
          <a:p>
            <a:r>
              <a:rPr lang="en-US" dirty="0"/>
              <a:t>Florida's legal expenses have been growing more than twice as fast as the national average, even after adjusting for growth in claim costs. In 2006 homeowners legal costs as a percentage of incurred losses were about the same in Florida and the nation as a whole (2.0 percent in Florida vs. 2.3 percent nationwide). In 2016, Floridians paid more than 9 cents per dollar in legal expenses in claims, compared to just under 3 cents per dollar nationwide. If legal costs in Florida had followed national trends, the cumulative total savings to Florida insurers (and their policyholders) would have been nearly $1.6 billion. This number doesn’t include the cost of inflated claims that trigger AOB lawsuits in the first place. </a:t>
            </a:r>
          </a:p>
        </p:txBody>
      </p:sp>
      <p:sp>
        <p:nvSpPr>
          <p:cNvPr id="4" name="Slide Number Placeholder 3"/>
          <p:cNvSpPr>
            <a:spLocks noGrp="1"/>
          </p:cNvSpPr>
          <p:nvPr>
            <p:ph type="sldNum" sz="quarter" idx="10"/>
          </p:nvPr>
        </p:nvSpPr>
        <p:spPr/>
        <p:txBody>
          <a:bodyPr/>
          <a:lstStyle/>
          <a:p>
            <a:fld id="{D5F8523C-8729-40F0-9536-D6C4CA3AD238}" type="slidenum">
              <a:rPr lang="en-US" smtClean="0"/>
              <a:pPr/>
              <a:t>9</a:t>
            </a:fld>
            <a:endParaRPr lang="en-US" dirty="0"/>
          </a:p>
        </p:txBody>
      </p:sp>
    </p:spTree>
    <p:extLst>
      <p:ext uri="{BB962C8B-B14F-4D97-AF65-F5344CB8AC3E}">
        <p14:creationId xmlns:p14="http://schemas.microsoft.com/office/powerpoint/2010/main" val="1395102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320675"/>
            <a:ext cx="4114800" cy="3086100"/>
          </a:xfrm>
        </p:spPr>
      </p:sp>
      <p:sp>
        <p:nvSpPr>
          <p:cNvPr id="3" name="Notes Placeholder 2"/>
          <p:cNvSpPr>
            <a:spLocks noGrp="1"/>
          </p:cNvSpPr>
          <p:nvPr>
            <p:ph type="body" idx="1"/>
          </p:nvPr>
        </p:nvSpPr>
        <p:spPr/>
        <p:txBody>
          <a:bodyPr/>
          <a:lstStyle/>
          <a:p>
            <a:r>
              <a:rPr lang="en-US" dirty="0"/>
              <a:t>Insurer profitability for homeowners multi-peril insurance declined between 2012 and 2016 – years that had minimal hurricane activity. t is probable that AOB abuse contributed to this trend. The growth and spread of AOB abuse will continue to impact insurer profitability.</a:t>
            </a:r>
          </a:p>
          <a:p>
            <a:r>
              <a:rPr lang="en-US" dirty="0"/>
              <a:t>Actuarially sound – but steep – rate increases made necessary by AOB abuse could be rejected by future insurance regulators concerned about insurance afford- ability. Rejecting large rate increases could result in a deterioration of insurer combined ratios. Deteriorating ratios and an adverse claims-settlement environment could impact insurer credit ratings. </a:t>
            </a:r>
          </a:p>
          <a:p>
            <a:r>
              <a:rPr lang="en-US" dirty="0"/>
              <a:t>Citizens’ efforts to move policyholders into the private market could be reversed. As rates rise dramatically in the private market, there are concerns that homeowners may be driven into the residual marketplace, where rate increases are capped. This could threaten Citizens’ ability to respond to catastrophic property losses following a hurricane, for example.</a:t>
            </a:r>
          </a:p>
        </p:txBody>
      </p:sp>
      <p:sp>
        <p:nvSpPr>
          <p:cNvPr id="4" name="Slide Number Placeholder 3"/>
          <p:cNvSpPr>
            <a:spLocks noGrp="1"/>
          </p:cNvSpPr>
          <p:nvPr>
            <p:ph type="sldNum" sz="quarter" idx="10"/>
          </p:nvPr>
        </p:nvSpPr>
        <p:spPr/>
        <p:txBody>
          <a:bodyPr/>
          <a:lstStyle/>
          <a:p>
            <a:fld id="{D5F8523C-8729-40F0-9536-D6C4CA3AD238}" type="slidenum">
              <a:rPr lang="en-US" smtClean="0"/>
              <a:pPr/>
              <a:t>10</a:t>
            </a:fld>
            <a:endParaRPr lang="en-US" dirty="0"/>
          </a:p>
        </p:txBody>
      </p:sp>
    </p:spTree>
    <p:extLst>
      <p:ext uri="{BB962C8B-B14F-4D97-AF65-F5344CB8AC3E}">
        <p14:creationId xmlns:p14="http://schemas.microsoft.com/office/powerpoint/2010/main" val="14316225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0" y="0"/>
            <a:ext cx="9143998" cy="6858000"/>
          </a:xfrm>
          <a:prstGeom prst="rect">
            <a:avLst/>
          </a:prstGeom>
        </p:spPr>
      </p:pic>
      <p:sp>
        <p:nvSpPr>
          <p:cNvPr id="2" name="Title 1"/>
          <p:cNvSpPr>
            <a:spLocks noGrp="1"/>
          </p:cNvSpPr>
          <p:nvPr>
            <p:ph type="ctrTitle"/>
          </p:nvPr>
        </p:nvSpPr>
        <p:spPr>
          <a:xfrm>
            <a:off x="704081" y="3351344"/>
            <a:ext cx="7772400" cy="1380744"/>
          </a:xfrm>
        </p:spPr>
        <p:txBody>
          <a:bodyPr lIns="0" tIns="0" rIns="0" bIns="0"/>
          <a:lstStyle>
            <a:lvl1pPr algn="l">
              <a:defRPr sz="3600" b="0"/>
            </a:lvl1pPr>
          </a:lstStyle>
          <a:p>
            <a:r>
              <a:rPr lang="en-US" dirty="0"/>
              <a:t>Click to edit Master title style</a:t>
            </a:r>
          </a:p>
        </p:txBody>
      </p:sp>
      <p:sp>
        <p:nvSpPr>
          <p:cNvPr id="3" name="Subtitle 2"/>
          <p:cNvSpPr>
            <a:spLocks noGrp="1"/>
          </p:cNvSpPr>
          <p:nvPr>
            <p:ph type="subTitle" idx="1"/>
          </p:nvPr>
        </p:nvSpPr>
        <p:spPr>
          <a:xfrm>
            <a:off x="704081" y="4933256"/>
            <a:ext cx="7772400" cy="813816"/>
          </a:xfrm>
        </p:spPr>
        <p:txBody>
          <a:bodyPr lIns="0" tIns="0" rIns="0" bIns="0"/>
          <a:lstStyle>
            <a:lvl1pPr marL="0" indent="0" algn="l">
              <a:spcBef>
                <a:spcPts val="400"/>
              </a:spcBef>
              <a:buNone/>
              <a:defRPr sz="2000">
                <a:solidFill>
                  <a:srgbClr val="072C4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4" name="Picture 13" descr="III_logo-4c.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04081" y="2243432"/>
            <a:ext cx="2539653" cy="752079"/>
          </a:xfrm>
          <a:prstGeom prst="rect">
            <a:avLst/>
          </a:prstGeom>
        </p:spPr>
      </p:pic>
    </p:spTree>
    <p:extLst>
      <p:ext uri="{BB962C8B-B14F-4D97-AF65-F5344CB8AC3E}">
        <p14:creationId xmlns:p14="http://schemas.microsoft.com/office/powerpoint/2010/main" val="3251514348"/>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ne Left Two Right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1072"/>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8"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4" name="Text Placeholder 9"/>
          <p:cNvSpPr>
            <a:spLocks noGrp="1"/>
          </p:cNvSpPr>
          <p:nvPr>
            <p:ph type="body" sz="quarter" idx="36"/>
          </p:nvPr>
        </p:nvSpPr>
        <p:spPr>
          <a:xfrm>
            <a:off x="4668090"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4" name="Content Placeholder 3"/>
          <p:cNvSpPr>
            <a:spLocks noGrp="1"/>
          </p:cNvSpPr>
          <p:nvPr>
            <p:ph sz="quarter" idx="37"/>
          </p:nvPr>
        </p:nvSpPr>
        <p:spPr>
          <a:xfrm>
            <a:off x="371675" y="2381250"/>
            <a:ext cx="4152900" cy="374904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38"/>
          </p:nvPr>
        </p:nvSpPr>
        <p:spPr>
          <a:xfrm>
            <a:off x="4668837" y="2381249"/>
            <a:ext cx="4151376" cy="141732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39"/>
          </p:nvPr>
        </p:nvSpPr>
        <p:spPr>
          <a:xfrm>
            <a:off x="4668837" y="4712970"/>
            <a:ext cx="4151376" cy="141732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52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Left One Right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1072"/>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2" name="Text Placeholder 9"/>
          <p:cNvSpPr>
            <a:spLocks noGrp="1"/>
          </p:cNvSpPr>
          <p:nvPr>
            <p:ph type="body" sz="quarter" idx="34"/>
          </p:nvPr>
        </p:nvSpPr>
        <p:spPr>
          <a:xfrm>
            <a:off x="371676"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6"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5"/>
          </p:nvPr>
        </p:nvSpPr>
        <p:spPr>
          <a:xfrm>
            <a:off x="376438" y="2377439"/>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7"/>
          <p:cNvSpPr>
            <a:spLocks noGrp="1"/>
          </p:cNvSpPr>
          <p:nvPr>
            <p:ph sz="quarter" idx="36"/>
          </p:nvPr>
        </p:nvSpPr>
        <p:spPr>
          <a:xfrm>
            <a:off x="376438" y="4709160"/>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3"/>
          <p:cNvSpPr>
            <a:spLocks noGrp="1"/>
          </p:cNvSpPr>
          <p:nvPr>
            <p:ph sz="quarter" idx="37"/>
          </p:nvPr>
        </p:nvSpPr>
        <p:spPr>
          <a:xfrm>
            <a:off x="4668837" y="2378075"/>
            <a:ext cx="4151376" cy="3748088"/>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9884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1072"/>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8" name="Text Placeholder 9"/>
          <p:cNvSpPr>
            <a:spLocks noGrp="1"/>
          </p:cNvSpPr>
          <p:nvPr>
            <p:ph type="body" sz="quarter" idx="32"/>
          </p:nvPr>
        </p:nvSpPr>
        <p:spPr>
          <a:xfrm>
            <a:off x="4668090"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2" name="Text Placeholder 9"/>
          <p:cNvSpPr>
            <a:spLocks noGrp="1"/>
          </p:cNvSpPr>
          <p:nvPr>
            <p:ph type="body" sz="quarter" idx="34"/>
          </p:nvPr>
        </p:nvSpPr>
        <p:spPr>
          <a:xfrm>
            <a:off x="371676"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14" name="Text Placeholder 9"/>
          <p:cNvSpPr>
            <a:spLocks noGrp="1"/>
          </p:cNvSpPr>
          <p:nvPr>
            <p:ph type="body" sz="quarter" idx="36"/>
          </p:nvPr>
        </p:nvSpPr>
        <p:spPr>
          <a:xfrm>
            <a:off x="4668090" y="3986784"/>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7"/>
          </p:nvPr>
        </p:nvSpPr>
        <p:spPr>
          <a:xfrm>
            <a:off x="376438" y="2377440"/>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38"/>
          </p:nvPr>
        </p:nvSpPr>
        <p:spPr>
          <a:xfrm>
            <a:off x="4668837" y="2378075"/>
            <a:ext cx="4151376" cy="141605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7"/>
          <p:cNvSpPr>
            <a:spLocks noGrp="1"/>
          </p:cNvSpPr>
          <p:nvPr>
            <p:ph sz="quarter" idx="39"/>
          </p:nvPr>
        </p:nvSpPr>
        <p:spPr>
          <a:xfrm>
            <a:off x="376438" y="4709160"/>
            <a:ext cx="4148137" cy="1417320"/>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Content Placeholder 19"/>
          <p:cNvSpPr>
            <a:spLocks noGrp="1"/>
          </p:cNvSpPr>
          <p:nvPr>
            <p:ph sz="quarter" idx="40"/>
          </p:nvPr>
        </p:nvSpPr>
        <p:spPr>
          <a:xfrm>
            <a:off x="4668838" y="4708525"/>
            <a:ext cx="4152900" cy="1417638"/>
          </a:xfrm>
        </p:spPr>
        <p:txBody>
          <a:bodyPr/>
          <a:lstStyle>
            <a:lvl1pPr>
              <a:defRPr sz="2000"/>
            </a:lvl1pPr>
            <a:lvl2pPr>
              <a:defRPr sz="1800"/>
            </a:lvl2pPr>
            <a:lvl3pPr>
              <a:defRPr sz="1600"/>
            </a:lvl3pPr>
            <a:lvl4pPr>
              <a:defRPr sz="14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71593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sp>
        <p:nvSpPr>
          <p:cNvPr id="16" name="Text Placeholder 15"/>
          <p:cNvSpPr>
            <a:spLocks noGrp="1"/>
          </p:cNvSpPr>
          <p:nvPr>
            <p:ph type="body" sz="quarter" idx="10"/>
          </p:nvPr>
        </p:nvSpPr>
        <p:spPr>
          <a:xfrm>
            <a:off x="613208" y="3501416"/>
            <a:ext cx="7796213" cy="1038225"/>
          </a:xfrm>
          <a:prstGeom prst="rect">
            <a:avLst/>
          </a:prstGeom>
        </p:spPr>
        <p:txBody>
          <a:bodyPr/>
          <a:lstStyle>
            <a:lvl1pPr marL="0" indent="0">
              <a:buNone/>
              <a:defRPr sz="2400"/>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lang="en-US" dirty="0"/>
              <a:t>Click to edit Master text styles</a:t>
            </a:r>
          </a:p>
        </p:txBody>
      </p:sp>
      <p:sp>
        <p:nvSpPr>
          <p:cNvPr id="12" name="Title 11"/>
          <p:cNvSpPr>
            <a:spLocks noGrp="1"/>
          </p:cNvSpPr>
          <p:nvPr>
            <p:ph type="title"/>
          </p:nvPr>
        </p:nvSpPr>
        <p:spPr>
          <a:xfrm>
            <a:off x="613978" y="2057065"/>
            <a:ext cx="7886700" cy="1325563"/>
          </a:xfrm>
          <a:prstGeom prst="rect">
            <a:avLst/>
          </a:prstGeom>
        </p:spPr>
        <p:txBody>
          <a:bodyPr anchor="b"/>
          <a:lstStyle>
            <a:lvl1pPr>
              <a:defRPr sz="3600"/>
            </a:lvl1pPr>
          </a:lstStyle>
          <a:p>
            <a:r>
              <a:rPr lang="en-US" dirty="0"/>
              <a:t>Click to edit Master title style</a:t>
            </a:r>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04080" y="2404648"/>
            <a:ext cx="344424" cy="344424"/>
          </a:xfrm>
          <a:prstGeom prst="rect">
            <a:avLst/>
          </a:prstGeom>
        </p:spPr>
      </p:pic>
    </p:spTree>
    <p:extLst>
      <p:ext uri="{BB962C8B-B14F-4D97-AF65-F5344CB8AC3E}">
        <p14:creationId xmlns:p14="http://schemas.microsoft.com/office/powerpoint/2010/main" val="6945134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873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Section Header">
    <p:spTree>
      <p:nvGrpSpPr>
        <p:cNvPr id="1" name=""/>
        <p:cNvGrpSpPr/>
        <p:nvPr/>
      </p:nvGrpSpPr>
      <p:grpSpPr>
        <a:xfrm>
          <a:off x="0" y="0"/>
          <a:ext cx="0" cy="0"/>
          <a:chOff x="0" y="0"/>
          <a:chExt cx="0" cy="0"/>
        </a:xfrm>
      </p:grpSpPr>
      <p:sp>
        <p:nvSpPr>
          <p:cNvPr id="6" name="Freeform 5"/>
          <p:cNvSpPr/>
          <p:nvPr userDrawn="1"/>
        </p:nvSpPr>
        <p:spPr>
          <a:xfrm>
            <a:off x="0" y="0"/>
            <a:ext cx="9144229" cy="6858000"/>
          </a:xfrm>
          <a:custGeom>
            <a:avLst/>
            <a:gdLst>
              <a:gd name="connsiteX0" fmla="*/ 4515439 w 9144000"/>
              <a:gd name="connsiteY0" fmla="*/ 6862713 h 6862713"/>
              <a:gd name="connsiteX1" fmla="*/ 0 w 9144000"/>
              <a:gd name="connsiteY1" fmla="*/ 6862713 h 6862713"/>
              <a:gd name="connsiteX2" fmla="*/ 0 w 9144000"/>
              <a:gd name="connsiteY2" fmla="*/ 0 h 6862713"/>
              <a:gd name="connsiteX3" fmla="*/ 9144000 w 9144000"/>
              <a:gd name="connsiteY3" fmla="*/ 0 h 6862713"/>
              <a:gd name="connsiteX4" fmla="*/ 9144000 w 9144000"/>
              <a:gd name="connsiteY4" fmla="*/ 2215299 h 6862713"/>
              <a:gd name="connsiteX5" fmla="*/ 4515439 w 9144000"/>
              <a:gd name="connsiteY5" fmla="*/ 6862713 h 6862713"/>
              <a:gd name="connsiteX0" fmla="*/ 4515439 w 9144000"/>
              <a:gd name="connsiteY0" fmla="*/ 6862713 h 6862713"/>
              <a:gd name="connsiteX1" fmla="*/ 0 w 9144000"/>
              <a:gd name="connsiteY1" fmla="*/ 6862713 h 6862713"/>
              <a:gd name="connsiteX2" fmla="*/ 0 w 9144000"/>
              <a:gd name="connsiteY2" fmla="*/ 0 h 6862713"/>
              <a:gd name="connsiteX3" fmla="*/ 9144000 w 9144000"/>
              <a:gd name="connsiteY3" fmla="*/ 0 h 6862713"/>
              <a:gd name="connsiteX4" fmla="*/ 9141619 w 9144000"/>
              <a:gd name="connsiteY4" fmla="*/ 2234362 h 6862713"/>
              <a:gd name="connsiteX5" fmla="*/ 4515439 w 9144000"/>
              <a:gd name="connsiteY5" fmla="*/ 6862713 h 6862713"/>
              <a:gd name="connsiteX0" fmla="*/ 4515439 w 9144229"/>
              <a:gd name="connsiteY0" fmla="*/ 6862713 h 6862713"/>
              <a:gd name="connsiteX1" fmla="*/ 0 w 9144229"/>
              <a:gd name="connsiteY1" fmla="*/ 6862713 h 6862713"/>
              <a:gd name="connsiteX2" fmla="*/ 0 w 9144229"/>
              <a:gd name="connsiteY2" fmla="*/ 0 h 6862713"/>
              <a:gd name="connsiteX3" fmla="*/ 9144000 w 9144229"/>
              <a:gd name="connsiteY3" fmla="*/ 0 h 6862713"/>
              <a:gd name="connsiteX4" fmla="*/ 9144000 w 9144229"/>
              <a:gd name="connsiteY4" fmla="*/ 2231980 h 6862713"/>
              <a:gd name="connsiteX5" fmla="*/ 4515439 w 9144229"/>
              <a:gd name="connsiteY5" fmla="*/ 6862713 h 6862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229" h="6862713">
                <a:moveTo>
                  <a:pt x="4515439" y="6862713"/>
                </a:moveTo>
                <a:lnTo>
                  <a:pt x="0" y="6862713"/>
                </a:lnTo>
                <a:lnTo>
                  <a:pt x="0" y="0"/>
                </a:lnTo>
                <a:lnTo>
                  <a:pt x="9144000" y="0"/>
                </a:lnTo>
                <a:cubicBezTo>
                  <a:pt x="9143206" y="744787"/>
                  <a:pt x="9144794" y="1487193"/>
                  <a:pt x="9144000" y="2231980"/>
                </a:cubicBezTo>
                <a:lnTo>
                  <a:pt x="4515439" y="686271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90000"/>
              </a:lnSpc>
            </a:pPr>
            <a:endParaRPr lang="en-US" dirty="0">
              <a:solidFill>
                <a:schemeClr val="bg1"/>
              </a:solidFill>
            </a:endParaRPr>
          </a:p>
        </p:txBody>
      </p:sp>
      <p:sp>
        <p:nvSpPr>
          <p:cNvPr id="2" name="Title 1"/>
          <p:cNvSpPr>
            <a:spLocks noGrp="1"/>
          </p:cNvSpPr>
          <p:nvPr>
            <p:ph type="ctrTitle"/>
          </p:nvPr>
        </p:nvSpPr>
        <p:spPr bwMode="gray">
          <a:xfrm>
            <a:off x="704080" y="1960694"/>
            <a:ext cx="7772400" cy="1380744"/>
          </a:xfrm>
        </p:spPr>
        <p:txBody>
          <a:bodyPr lIns="0" tIns="0" rIns="0" bIns="0" anchor="b" anchorCtr="0"/>
          <a:lstStyle>
            <a:lvl1pPr algn="l">
              <a:defRPr sz="3600" b="0">
                <a:solidFill>
                  <a:schemeClr val="bg1"/>
                </a:solidFill>
              </a:defRPr>
            </a:lvl1pPr>
          </a:lstStyle>
          <a:p>
            <a:r>
              <a:rPr lang="en-US" dirty="0"/>
              <a:t>Click to edit Master title style</a:t>
            </a:r>
          </a:p>
        </p:txBody>
      </p:sp>
      <p:sp>
        <p:nvSpPr>
          <p:cNvPr id="3" name="Subtitle 2"/>
          <p:cNvSpPr>
            <a:spLocks noGrp="1"/>
          </p:cNvSpPr>
          <p:nvPr>
            <p:ph type="subTitle" idx="1"/>
          </p:nvPr>
        </p:nvSpPr>
        <p:spPr bwMode="gray">
          <a:xfrm>
            <a:off x="704080" y="3542606"/>
            <a:ext cx="6949440" cy="813816"/>
          </a:xfrm>
        </p:spPr>
        <p:txBody>
          <a:bodyPr lIns="0" tIns="0" rIns="0" bIns="0"/>
          <a:lstStyle>
            <a:lvl1pPr marL="0" indent="0" algn="l">
              <a:spcBef>
                <a:spcPts val="400"/>
              </a:spcBef>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32594827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4_Section Header">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704080" y="1960694"/>
            <a:ext cx="7772400" cy="1380744"/>
          </a:xfrm>
        </p:spPr>
        <p:txBody>
          <a:bodyPr lIns="0" tIns="0" rIns="0" bIns="0" anchor="b" anchorCtr="0"/>
          <a:lstStyle>
            <a:lvl1pPr algn="l">
              <a:defRPr sz="3600" b="0">
                <a:solidFill>
                  <a:schemeClr val="tx1"/>
                </a:solidFill>
              </a:defRPr>
            </a:lvl1pPr>
          </a:lstStyle>
          <a:p>
            <a:r>
              <a:rPr lang="en-US" dirty="0"/>
              <a:t>Click to edit Master title style</a:t>
            </a:r>
          </a:p>
        </p:txBody>
      </p:sp>
      <p:sp>
        <p:nvSpPr>
          <p:cNvPr id="3" name="Subtitle 2"/>
          <p:cNvSpPr>
            <a:spLocks noGrp="1"/>
          </p:cNvSpPr>
          <p:nvPr>
            <p:ph type="subTitle" idx="1"/>
          </p:nvPr>
        </p:nvSpPr>
        <p:spPr bwMode="gray">
          <a:xfrm>
            <a:off x="704080" y="3542606"/>
            <a:ext cx="6949440" cy="813816"/>
          </a:xfrm>
        </p:spPr>
        <p:txBody>
          <a:bodyPr lIns="0" tIns="0" rIns="0" bIns="0"/>
          <a:lstStyle>
            <a:lvl1pPr marL="0" indent="0" algn="l">
              <a:spcBef>
                <a:spcPts val="40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Right Triangle 4"/>
          <p:cNvSpPr/>
          <p:nvPr userDrawn="1"/>
        </p:nvSpPr>
        <p:spPr>
          <a:xfrm flipH="1">
            <a:off x="4492800" y="2224800"/>
            <a:ext cx="4651200" cy="4633200"/>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04080" y="2404648"/>
            <a:ext cx="344424" cy="344424"/>
          </a:xfrm>
          <a:prstGeom prst="rect">
            <a:avLst/>
          </a:prstGeom>
        </p:spPr>
      </p:pic>
      <p:sp>
        <p:nvSpPr>
          <p:cNvPr id="7" name="Right Triangle 6"/>
          <p:cNvSpPr>
            <a:spLocks noChangeAspect="1"/>
          </p:cNvSpPr>
          <p:nvPr userDrawn="1"/>
        </p:nvSpPr>
        <p:spPr>
          <a:xfrm rot="5400000">
            <a:off x="0" y="0"/>
            <a:ext cx="768096" cy="768096"/>
          </a:xfrm>
          <a:prstGeom prst="rtTriangle">
            <a:avLst/>
          </a:prstGeom>
          <a:solidFill>
            <a:srgbClr val="337DB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13141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5491" y="232326"/>
            <a:ext cx="8458200" cy="950976"/>
          </a:xfrm>
        </p:spPr>
        <p:txBody>
          <a:bodyPr/>
          <a:lstStyle/>
          <a:p>
            <a:r>
              <a:rPr lang="en-US" dirty="0"/>
              <a:t>Click to edit Master title style</a:t>
            </a:r>
          </a:p>
        </p:txBody>
      </p:sp>
      <p:sp>
        <p:nvSpPr>
          <p:cNvPr id="8"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9" name="Text Placeholder 12"/>
          <p:cNvSpPr>
            <a:spLocks noGrp="1"/>
          </p:cNvSpPr>
          <p:nvPr>
            <p:ph type="body" sz="quarter" idx="16" hasCustomPrompt="1"/>
          </p:nvPr>
        </p:nvSpPr>
        <p:spPr>
          <a:xfrm>
            <a:off x="1133856" y="6294780"/>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2828416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_Gray Triangle">
    <p:spTree>
      <p:nvGrpSpPr>
        <p:cNvPr id="1" name=""/>
        <p:cNvGrpSpPr/>
        <p:nvPr/>
      </p:nvGrpSpPr>
      <p:grpSpPr>
        <a:xfrm>
          <a:off x="0" y="0"/>
          <a:ext cx="0" cy="0"/>
          <a:chOff x="0" y="0"/>
          <a:chExt cx="0" cy="0"/>
        </a:xfrm>
      </p:grpSpPr>
      <p:sp>
        <p:nvSpPr>
          <p:cNvPr id="5" name="Right Triangle 4"/>
          <p:cNvSpPr>
            <a:spLocks noChangeAspect="1"/>
          </p:cNvSpPr>
          <p:nvPr userDrawn="1"/>
        </p:nvSpPr>
        <p:spPr>
          <a:xfrm rot="16200000">
            <a:off x="5120640" y="2834640"/>
            <a:ext cx="4023360" cy="4023360"/>
          </a:xfrm>
          <a:prstGeom prst="rtTriangle">
            <a:avLst/>
          </a:prstGeom>
          <a:solidFill>
            <a:srgbClr val="C6C6C9">
              <a:alpha val="1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C6C6C9"/>
              </a:solidFill>
            </a:endParaRPr>
          </a:p>
        </p:txBody>
      </p:sp>
      <p:sp>
        <p:nvSpPr>
          <p:cNvPr id="2" name="Title 1"/>
          <p:cNvSpPr>
            <a:spLocks noGrp="1"/>
          </p:cNvSpPr>
          <p:nvPr>
            <p:ph type="title"/>
          </p:nvPr>
        </p:nvSpPr>
        <p:spPr>
          <a:xfrm>
            <a:off x="385491" y="232326"/>
            <a:ext cx="8458200" cy="950976"/>
          </a:xfrm>
        </p:spPr>
        <p:txBody>
          <a:bodyPr/>
          <a:lstStyle/>
          <a:p>
            <a:r>
              <a:rPr lang="en-US" dirty="0"/>
              <a:t>Click to edit Master title style</a:t>
            </a:r>
          </a:p>
        </p:txBody>
      </p:sp>
      <p:sp>
        <p:nvSpPr>
          <p:cNvPr id="8"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9" name="Text Placeholder 12"/>
          <p:cNvSpPr>
            <a:spLocks noGrp="1"/>
          </p:cNvSpPr>
          <p:nvPr>
            <p:ph type="body" sz="quarter" idx="16" hasCustomPrompt="1"/>
          </p:nvPr>
        </p:nvSpPr>
        <p:spPr>
          <a:xfrm>
            <a:off x="1133856" y="6294780"/>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280169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5491" y="232326"/>
            <a:ext cx="8458200" cy="950976"/>
          </a:xfrm>
        </p:spPr>
        <p:txBody>
          <a:bodyPr/>
          <a:lstStyle/>
          <a:p>
            <a:r>
              <a:rPr lang="en-US" dirty="0"/>
              <a:t>Click to edit Master title style</a:t>
            </a:r>
          </a:p>
        </p:txBody>
      </p:sp>
      <p:sp>
        <p:nvSpPr>
          <p:cNvPr id="3" name="Content Placeholder 2"/>
          <p:cNvSpPr>
            <a:spLocks noGrp="1"/>
          </p:cNvSpPr>
          <p:nvPr>
            <p:ph idx="1"/>
          </p:nvPr>
        </p:nvSpPr>
        <p:spPr>
          <a:xfrm>
            <a:off x="385491" y="1883664"/>
            <a:ext cx="845820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3757"/>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2888828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_Gray Triangle">
    <p:spTree>
      <p:nvGrpSpPr>
        <p:cNvPr id="1" name=""/>
        <p:cNvGrpSpPr/>
        <p:nvPr/>
      </p:nvGrpSpPr>
      <p:grpSpPr>
        <a:xfrm>
          <a:off x="0" y="0"/>
          <a:ext cx="0" cy="0"/>
          <a:chOff x="0" y="0"/>
          <a:chExt cx="0" cy="0"/>
        </a:xfrm>
      </p:grpSpPr>
      <p:sp>
        <p:nvSpPr>
          <p:cNvPr id="6" name="Right Triangle 5"/>
          <p:cNvSpPr>
            <a:spLocks noChangeAspect="1"/>
          </p:cNvSpPr>
          <p:nvPr userDrawn="1"/>
        </p:nvSpPr>
        <p:spPr>
          <a:xfrm rot="16200000">
            <a:off x="5120640" y="2834640"/>
            <a:ext cx="4023360" cy="4023360"/>
          </a:xfrm>
          <a:prstGeom prst="rtTriangle">
            <a:avLst/>
          </a:prstGeom>
          <a:solidFill>
            <a:srgbClr val="C6C6C9">
              <a:alpha val="18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C6C6C9"/>
              </a:solidFill>
            </a:endParaRPr>
          </a:p>
        </p:txBody>
      </p:sp>
      <p:sp>
        <p:nvSpPr>
          <p:cNvPr id="2" name="Title 1"/>
          <p:cNvSpPr>
            <a:spLocks noGrp="1"/>
          </p:cNvSpPr>
          <p:nvPr>
            <p:ph type="title"/>
          </p:nvPr>
        </p:nvSpPr>
        <p:spPr>
          <a:xfrm>
            <a:off x="395116" y="232326"/>
            <a:ext cx="8458200" cy="950976"/>
          </a:xfrm>
        </p:spPr>
        <p:txBody>
          <a:bodyPr/>
          <a:lstStyle/>
          <a:p>
            <a:r>
              <a:rPr lang="en-US" dirty="0"/>
              <a:t>Click to edit Master title style</a:t>
            </a:r>
          </a:p>
        </p:txBody>
      </p:sp>
      <p:sp>
        <p:nvSpPr>
          <p:cNvPr id="3" name="Content Placeholder 2"/>
          <p:cNvSpPr>
            <a:spLocks noGrp="1"/>
          </p:cNvSpPr>
          <p:nvPr>
            <p:ph idx="1"/>
          </p:nvPr>
        </p:nvSpPr>
        <p:spPr>
          <a:xfrm>
            <a:off x="385491" y="1883664"/>
            <a:ext cx="845820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hasCustomPrompt="1"/>
          </p:nvPr>
        </p:nvSpPr>
        <p:spPr bwMode="gray">
          <a:xfrm>
            <a:off x="395116"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3757"/>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1538665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Box">
    <p:spTree>
      <p:nvGrpSpPr>
        <p:cNvPr id="1" name=""/>
        <p:cNvGrpSpPr/>
        <p:nvPr/>
      </p:nvGrpSpPr>
      <p:grpSpPr>
        <a:xfrm>
          <a:off x="0" y="0"/>
          <a:ext cx="0" cy="0"/>
          <a:chOff x="0" y="0"/>
          <a:chExt cx="0" cy="0"/>
        </a:xfrm>
      </p:grpSpPr>
      <p:sp>
        <p:nvSpPr>
          <p:cNvPr id="2" name="Title 1"/>
          <p:cNvSpPr>
            <a:spLocks noGrp="1"/>
          </p:cNvSpPr>
          <p:nvPr>
            <p:ph type="title"/>
          </p:nvPr>
        </p:nvSpPr>
        <p:spPr>
          <a:xfrm>
            <a:off x="395116"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95116"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4780"/>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81301" y="1657349"/>
            <a:ext cx="8467724"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1"/>
          </p:nvPr>
        </p:nvSpPr>
        <p:spPr>
          <a:xfrm>
            <a:off x="381300" y="2377440"/>
            <a:ext cx="8467725" cy="374650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193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a:xfrm>
            <a:off x="385491" y="228600"/>
            <a:ext cx="8458200" cy="950976"/>
          </a:xfrm>
        </p:spPr>
        <p:txBody>
          <a:bodyPr/>
          <a:lstStyle/>
          <a:p>
            <a:r>
              <a:rPr lang="en-US" dirty="0"/>
              <a:t>Click to edit Master title style</a:t>
            </a:r>
          </a:p>
        </p:txBody>
      </p:sp>
      <p:sp>
        <p:nvSpPr>
          <p:cNvPr id="9" name="Text Placeholder 9"/>
          <p:cNvSpPr>
            <a:spLocks noGrp="1"/>
          </p:cNvSpPr>
          <p:nvPr>
            <p:ph type="body" sz="quarter" idx="15" hasCustomPrompt="1"/>
          </p:nvPr>
        </p:nvSpPr>
        <p:spPr bwMode="gray">
          <a:xfrm>
            <a:off x="385491"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10" name="Text Placeholder 12"/>
          <p:cNvSpPr>
            <a:spLocks noGrp="1"/>
          </p:cNvSpPr>
          <p:nvPr>
            <p:ph type="body" sz="quarter" idx="16" hasCustomPrompt="1"/>
          </p:nvPr>
        </p:nvSpPr>
        <p:spPr>
          <a:xfrm>
            <a:off x="1133856" y="6294779"/>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
        <p:nvSpPr>
          <p:cNvPr id="6" name="Text Placeholder 9"/>
          <p:cNvSpPr>
            <a:spLocks noGrp="1"/>
          </p:cNvSpPr>
          <p:nvPr>
            <p:ph type="body" sz="quarter" idx="30"/>
          </p:nvPr>
        </p:nvSpPr>
        <p:spPr>
          <a:xfrm>
            <a:off x="371676"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8" name="Text Placeholder 9"/>
          <p:cNvSpPr>
            <a:spLocks noGrp="1"/>
          </p:cNvSpPr>
          <p:nvPr>
            <p:ph type="body" sz="quarter" idx="32"/>
          </p:nvPr>
        </p:nvSpPr>
        <p:spPr>
          <a:xfrm>
            <a:off x="4677715" y="1657349"/>
            <a:ext cx="4153168" cy="640080"/>
          </a:xfrm>
          <a:prstGeom prst="snip1Rect">
            <a:avLst/>
          </a:prstGeom>
          <a:solidFill>
            <a:schemeClr val="accent1"/>
          </a:solidFill>
          <a:ln>
            <a:noFill/>
          </a:ln>
          <a:effectLst/>
        </p:spPr>
        <p:txBody>
          <a:bodyPr bIns="91440" anchor="ctr" anchorCtr="0">
            <a:noAutofit/>
          </a:bodyPr>
          <a:lstStyle>
            <a:lvl1pPr marL="0" indent="0" algn="ctr">
              <a:spcBef>
                <a:spcPts val="0"/>
              </a:spcBef>
              <a:buFontTx/>
              <a:buNone/>
              <a:defRPr sz="2000" b="1">
                <a:solidFill>
                  <a:schemeClr val="bg1"/>
                </a:solidFill>
                <a:latin typeface="+mj-lt"/>
              </a:defRPr>
            </a:lvl1pPr>
          </a:lstStyle>
          <a:p>
            <a:pPr lvl="0"/>
            <a:r>
              <a:rPr lang="en-US" dirty="0"/>
              <a:t>Click to edit Master text styles</a:t>
            </a:r>
          </a:p>
        </p:txBody>
      </p:sp>
      <p:sp>
        <p:nvSpPr>
          <p:cNvPr id="5" name="Content Placeholder 4"/>
          <p:cNvSpPr>
            <a:spLocks noGrp="1"/>
          </p:cNvSpPr>
          <p:nvPr>
            <p:ph sz="quarter" idx="33"/>
          </p:nvPr>
        </p:nvSpPr>
        <p:spPr>
          <a:xfrm>
            <a:off x="376438" y="2377440"/>
            <a:ext cx="4148137" cy="3749040"/>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34"/>
          </p:nvPr>
        </p:nvSpPr>
        <p:spPr>
          <a:xfrm>
            <a:off x="4678462" y="2378075"/>
            <a:ext cx="4151376" cy="3748088"/>
          </a:xfrm>
        </p:spPr>
        <p:txBody>
          <a:bodyPr/>
          <a:lstStyle>
            <a:lvl1pPr>
              <a:defRPr sz="2000"/>
            </a:lvl1pPr>
            <a:lvl2pPr>
              <a:defRPr sz="1800"/>
            </a:lvl2pPr>
            <a:lvl3pPr>
              <a:defRPr sz="1600"/>
            </a:lvl3pPr>
            <a:lvl4pPr>
              <a:defRPr sz="1400"/>
            </a:lvl4pPr>
            <a:lvl5pPr>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9376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ight Triangle 13"/>
          <p:cNvSpPr>
            <a:spLocks noChangeAspect="1"/>
          </p:cNvSpPr>
          <p:nvPr userDrawn="1"/>
        </p:nvSpPr>
        <p:spPr>
          <a:xfrm rot="5400000">
            <a:off x="-9144" y="0"/>
            <a:ext cx="731520" cy="731520"/>
          </a:xfrm>
          <a:prstGeom prst="rtTriangle">
            <a:avLst/>
          </a:prstGeom>
          <a:solidFill>
            <a:srgbClr val="337DB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Slide Number Placeholder 5"/>
          <p:cNvSpPr txBox="1">
            <a:spLocks/>
          </p:cNvSpPr>
          <p:nvPr userDrawn="1"/>
        </p:nvSpPr>
        <p:spPr bwMode="gray">
          <a:xfrm>
            <a:off x="8620125" y="6662377"/>
            <a:ext cx="438150" cy="120184"/>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mtClean="0">
                <a:solidFill>
                  <a:schemeClr val="tx1">
                    <a:lumMod val="75000"/>
                    <a:lumOff val="25000"/>
                  </a:schemeClr>
                </a:solidFill>
                <a:latin typeface="+mn-lt"/>
              </a:rPr>
              <a:pPr/>
              <a:t>‹#›</a:t>
            </a:fld>
            <a:endParaRPr lang="en-US" dirty="0">
              <a:solidFill>
                <a:schemeClr val="tx1">
                  <a:lumMod val="75000"/>
                  <a:lumOff val="25000"/>
                </a:schemeClr>
              </a:solidFill>
              <a:latin typeface="+mn-lt"/>
            </a:endParaRPr>
          </a:p>
        </p:txBody>
      </p:sp>
      <p:sp>
        <p:nvSpPr>
          <p:cNvPr id="2" name="Title Placeholder 1"/>
          <p:cNvSpPr>
            <a:spLocks noGrp="1"/>
          </p:cNvSpPr>
          <p:nvPr>
            <p:ph type="title"/>
          </p:nvPr>
        </p:nvSpPr>
        <p:spPr>
          <a:xfrm>
            <a:off x="385491" y="231310"/>
            <a:ext cx="8458200" cy="950976"/>
          </a:xfrm>
          <a:prstGeom prst="rect">
            <a:avLst/>
          </a:prstGeom>
        </p:spPr>
        <p:txBody>
          <a:bodyPr vert="horz" lIns="91440" tIns="45720" rIns="91440" bIns="45720" rtlCol="0" anchor="t" anchorCtr="0">
            <a:noAutofit/>
          </a:bodyPr>
          <a:lstStyle/>
          <a:p>
            <a:r>
              <a:rPr lang="en-US" dirty="0"/>
              <a:t>Click to edit Master title style</a:t>
            </a:r>
          </a:p>
        </p:txBody>
      </p:sp>
      <p:sp>
        <p:nvSpPr>
          <p:cNvPr id="3" name="Text Placeholder 2"/>
          <p:cNvSpPr>
            <a:spLocks noGrp="1"/>
          </p:cNvSpPr>
          <p:nvPr>
            <p:ph type="body" idx="1"/>
          </p:nvPr>
        </p:nvSpPr>
        <p:spPr bwMode="gray">
          <a:xfrm>
            <a:off x="385491" y="1883664"/>
            <a:ext cx="8458200" cy="404164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6" name="Picture 15"/>
          <p:cNvPicPr>
            <a:picLocks noChangeAspect="1"/>
          </p:cNvPicPr>
          <p:nvPr userDrawn="1"/>
        </p:nvPicPr>
        <p:blipFill>
          <a:blip r:embed="rId14" cstate="email">
            <a:extLst>
              <a:ext uri="{28A0092B-C50C-407E-A947-70E740481C1C}">
                <a14:useLocalDpi xmlns:a14="http://schemas.microsoft.com/office/drawing/2010/main"/>
              </a:ext>
            </a:extLst>
          </a:blip>
          <a:stretch>
            <a:fillRect/>
          </a:stretch>
        </p:blipFill>
        <p:spPr>
          <a:xfrm>
            <a:off x="469900" y="6403975"/>
            <a:ext cx="330200" cy="304800"/>
          </a:xfrm>
          <a:prstGeom prst="rect">
            <a:avLst/>
          </a:prstGeom>
        </p:spPr>
      </p:pic>
    </p:spTree>
    <p:extLst>
      <p:ext uri="{BB962C8B-B14F-4D97-AF65-F5344CB8AC3E}">
        <p14:creationId xmlns:p14="http://schemas.microsoft.com/office/powerpoint/2010/main" val="1633675084"/>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85" r:id="rId3"/>
    <p:sldLayoutId id="2147483654" r:id="rId4"/>
    <p:sldLayoutId id="2147483664" r:id="rId5"/>
    <p:sldLayoutId id="2147483650" r:id="rId6"/>
    <p:sldLayoutId id="2147483665" r:id="rId7"/>
    <p:sldLayoutId id="2147483655" r:id="rId8"/>
    <p:sldLayoutId id="2147483656" r:id="rId9"/>
    <p:sldLayoutId id="2147483658" r:id="rId10"/>
    <p:sldLayoutId id="2147483659" r:id="rId11"/>
    <p:sldLayoutId id="2147483657" r:id="rId12"/>
  </p:sldLayoutIdLst>
  <p:txStyles>
    <p:titleStyle>
      <a:lvl1pPr algn="l" defTabSz="914400" rtl="0" eaLnBrk="1" latinLnBrk="0" hangingPunct="1">
        <a:lnSpc>
          <a:spcPct val="90000"/>
        </a:lnSpc>
        <a:spcBef>
          <a:spcPts val="0"/>
        </a:spcBef>
        <a:buNone/>
        <a:defRPr sz="3000" b="0" kern="1200">
          <a:solidFill>
            <a:srgbClr val="337DBE"/>
          </a:solidFill>
          <a:latin typeface="+mj-lt"/>
          <a:ea typeface="+mj-ea"/>
          <a:cs typeface="+mj-cs"/>
        </a:defRPr>
      </a:lvl1pPr>
    </p:titleStyle>
    <p:bodyStyle>
      <a:lvl1pPr marL="292608" indent="-292608" algn="l" defTabSz="914400" rtl="0" eaLnBrk="1" latinLnBrk="0" hangingPunct="1">
        <a:lnSpc>
          <a:spcPct val="90000"/>
        </a:lnSpc>
        <a:spcBef>
          <a:spcPts val="2000"/>
        </a:spcBef>
        <a:buClr>
          <a:srgbClr val="337DBE"/>
        </a:buClr>
        <a:buSzPct val="77000"/>
        <a:buFont typeface="Wingdings 3" panose="05040102010807070707" pitchFamily="18" charset="2"/>
        <a:buChar char=""/>
        <a:defRPr sz="2200" kern="1200">
          <a:solidFill>
            <a:schemeClr val="tx1"/>
          </a:solidFill>
          <a:latin typeface="+mn-lt"/>
          <a:ea typeface="+mn-ea"/>
          <a:cs typeface="+mn-cs"/>
        </a:defRPr>
      </a:lvl1pPr>
      <a:lvl2pPr marL="566928" indent="-228600" algn="l" defTabSz="914400" rtl="0" eaLnBrk="1" latinLnBrk="0" hangingPunct="1">
        <a:lnSpc>
          <a:spcPct val="90000"/>
        </a:lnSpc>
        <a:spcBef>
          <a:spcPts val="1000"/>
        </a:spcBef>
        <a:buClr>
          <a:srgbClr val="337DBE"/>
        </a:buClr>
        <a:buFont typeface="Wingdings" panose="05000000000000000000" pitchFamily="2" charset="2"/>
        <a:buChar char=""/>
        <a:defRPr sz="2000" kern="1200">
          <a:solidFill>
            <a:schemeClr val="tx1"/>
          </a:solidFill>
          <a:latin typeface="+mn-lt"/>
          <a:ea typeface="+mn-ea"/>
          <a:cs typeface="+mn-cs"/>
        </a:defRPr>
      </a:lvl2pPr>
      <a:lvl3pPr marL="914400" indent="-228600" algn="l" defTabSz="914400" rtl="0" eaLnBrk="1" latinLnBrk="0" hangingPunct="1">
        <a:lnSpc>
          <a:spcPct val="90000"/>
        </a:lnSpc>
        <a:spcBef>
          <a:spcPts val="500"/>
        </a:spcBef>
        <a:buClr>
          <a:srgbClr val="337DBE"/>
        </a:buClr>
        <a:buFont typeface="Arial" pitchFamily="34" charset="0"/>
        <a:buChar char="–"/>
        <a:defRPr sz="1800" kern="1200">
          <a:solidFill>
            <a:schemeClr val="tx1"/>
          </a:solidFill>
          <a:latin typeface="+mn-lt"/>
          <a:ea typeface="+mn-ea"/>
          <a:cs typeface="+mn-cs"/>
        </a:defRPr>
      </a:lvl3pPr>
      <a:lvl4pPr marL="1252728" indent="-219456" algn="l" defTabSz="914400" rtl="0" eaLnBrk="1" latinLnBrk="0" hangingPunct="1">
        <a:lnSpc>
          <a:spcPct val="90000"/>
        </a:lnSpc>
        <a:spcBef>
          <a:spcPts val="200"/>
        </a:spcBef>
        <a:buClr>
          <a:srgbClr val="337DBE"/>
        </a:buClr>
        <a:buFont typeface="Wingdings" pitchFamily="2" charset="2"/>
        <a:buChar char="§"/>
        <a:defRPr sz="1600" kern="1200">
          <a:solidFill>
            <a:schemeClr val="tx1"/>
          </a:solidFill>
          <a:latin typeface="+mn-lt"/>
          <a:ea typeface="+mn-ea"/>
          <a:cs typeface="+mn-cs"/>
        </a:defRPr>
      </a:lvl4pPr>
      <a:lvl5pPr marL="1481328" indent="-173736" algn="l" defTabSz="914400" rtl="0" eaLnBrk="1" latinLnBrk="0" hangingPunct="1">
        <a:lnSpc>
          <a:spcPct val="90000"/>
        </a:lnSpc>
        <a:spcBef>
          <a:spcPts val="100"/>
        </a:spcBef>
        <a:buClr>
          <a:srgbClr val="337DBE"/>
        </a:buClr>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Right Triangle 13"/>
          <p:cNvSpPr/>
          <p:nvPr userDrawn="1"/>
        </p:nvSpPr>
        <p:spPr>
          <a:xfrm flipH="1">
            <a:off x="4492800" y="2224800"/>
            <a:ext cx="4651200" cy="463320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4823350"/>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5167185"/>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95785"/>
            <a:ext cx="7772400" cy="1380744"/>
          </a:xfrm>
        </p:spPr>
        <p:txBody>
          <a:bodyPr/>
          <a:lstStyle/>
          <a:p>
            <a:r>
              <a:rPr lang="en-US" dirty="0"/>
              <a:t>Florida’s assignment of benefits crisis</a:t>
            </a:r>
          </a:p>
        </p:txBody>
      </p:sp>
      <p:sp>
        <p:nvSpPr>
          <p:cNvPr id="6" name="Subtitle 5"/>
          <p:cNvSpPr>
            <a:spLocks noGrp="1"/>
          </p:cNvSpPr>
          <p:nvPr>
            <p:ph type="subTitle" idx="1"/>
          </p:nvPr>
        </p:nvSpPr>
        <p:spPr>
          <a:xfrm>
            <a:off x="667519" y="4136875"/>
            <a:ext cx="7772400" cy="813816"/>
          </a:xfrm>
        </p:spPr>
        <p:txBody>
          <a:bodyPr/>
          <a:lstStyle/>
          <a:p>
            <a:r>
              <a:rPr lang="en-US" dirty="0"/>
              <a:t>Runaway litigation is spreading, and consumers are paying the price</a:t>
            </a:r>
          </a:p>
        </p:txBody>
      </p:sp>
      <p:sp>
        <p:nvSpPr>
          <p:cNvPr id="4" name="Rectangle 3"/>
          <p:cNvSpPr txBox="1">
            <a:spLocks noChangeArrowheads="1"/>
          </p:cNvSpPr>
          <p:nvPr/>
        </p:nvSpPr>
        <p:spPr bwMode="gray">
          <a:xfrm>
            <a:off x="704081" y="5983111"/>
            <a:ext cx="7772400" cy="8748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182880" anchor="b" anchorCtr="0">
            <a:no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90000"/>
              </a:lnSpc>
              <a:spcBef>
                <a:spcPts val="600"/>
              </a:spcBef>
              <a:buClr>
                <a:schemeClr val="accent1"/>
              </a:buClr>
              <a:buFont typeface="Wingdings" panose="05000000000000000000" pitchFamily="2" charset="2"/>
              <a:buNone/>
            </a:pPr>
            <a:r>
              <a:rPr lang="en-US" altLang="en-US" sz="1200" spc="50" dirty="0">
                <a:solidFill>
                  <a:srgbClr val="337DBE"/>
                </a:solidFill>
                <a:latin typeface="+mn-lt"/>
              </a:rPr>
              <a:t>James Lynch, FCAS MAAA, Chief Actuary</a:t>
            </a:r>
          </a:p>
          <a:p>
            <a:pPr>
              <a:lnSpc>
                <a:spcPct val="90000"/>
              </a:lnSpc>
              <a:spcBef>
                <a:spcPts val="600"/>
              </a:spcBef>
              <a:buClr>
                <a:schemeClr val="accent1"/>
              </a:buClr>
              <a:buFont typeface="Wingdings" panose="05000000000000000000" pitchFamily="2" charset="2"/>
              <a:buNone/>
            </a:pPr>
            <a:r>
              <a:rPr lang="en-US" altLang="en-US" sz="1200" spc="50" dirty="0">
                <a:solidFill>
                  <a:srgbClr val="337DBE"/>
                </a:solidFill>
                <a:latin typeface="+mn-lt"/>
                <a:sym typeface="Symbol" panose="05050102010706020507" pitchFamily="18" charset="2"/>
              </a:rPr>
              <a:t>Insurance Information Institute </a:t>
            </a:r>
            <a:r>
              <a:rPr lang="en-US" altLang="en-US" sz="1200" spc="50" dirty="0">
                <a:solidFill>
                  <a:srgbClr val="337DBE"/>
                </a:solidFill>
                <a:latin typeface="+mn-lt"/>
                <a:sym typeface="Wingdings"/>
              </a:rPr>
              <a:t> </a:t>
            </a:r>
            <a:r>
              <a:rPr lang="en-US" altLang="en-US" sz="1200" spc="50" dirty="0">
                <a:solidFill>
                  <a:srgbClr val="337DBE"/>
                </a:solidFill>
                <a:latin typeface="+mn-lt"/>
                <a:sym typeface="Symbol" panose="05050102010706020507" pitchFamily="18" charset="2"/>
              </a:rPr>
              <a:t>110 William Street </a:t>
            </a:r>
            <a:r>
              <a:rPr lang="en-US" altLang="en-US" sz="1200" spc="50" dirty="0">
                <a:solidFill>
                  <a:srgbClr val="337DBE"/>
                </a:solidFill>
                <a:latin typeface="+mn-lt"/>
                <a:sym typeface="Wingdings"/>
              </a:rPr>
              <a:t> </a:t>
            </a:r>
            <a:r>
              <a:rPr lang="en-US" altLang="en-US" sz="1200" spc="50" dirty="0">
                <a:solidFill>
                  <a:srgbClr val="337DBE"/>
                </a:solidFill>
                <a:latin typeface="+mn-lt"/>
                <a:sym typeface="Symbol" panose="05050102010706020507" pitchFamily="18" charset="2"/>
              </a:rPr>
              <a:t>New York, NY 10038 </a:t>
            </a:r>
            <a:br>
              <a:rPr lang="en-US" altLang="en-US" sz="1200" spc="50" dirty="0">
                <a:solidFill>
                  <a:srgbClr val="337DBE"/>
                </a:solidFill>
                <a:latin typeface="+mn-lt"/>
                <a:sym typeface="Symbol" panose="05050102010706020507" pitchFamily="18" charset="2"/>
              </a:rPr>
            </a:br>
            <a:r>
              <a:rPr lang="en-US" altLang="en-US" sz="1200" spc="50" dirty="0">
                <a:solidFill>
                  <a:srgbClr val="337DBE"/>
                </a:solidFill>
                <a:latin typeface="+mn-lt"/>
                <a:sym typeface="Symbol" panose="05050102010706020507" pitchFamily="18" charset="2"/>
              </a:rPr>
              <a:t>212.346.5533 </a:t>
            </a:r>
            <a:r>
              <a:rPr lang="en-US" altLang="en-US" sz="1200" spc="50" dirty="0">
                <a:solidFill>
                  <a:srgbClr val="337DBE"/>
                </a:solidFill>
                <a:latin typeface="+mn-lt"/>
                <a:sym typeface="Wingdings"/>
              </a:rPr>
              <a:t> </a:t>
            </a:r>
            <a:r>
              <a:rPr lang="en-US" altLang="en-US" sz="1200" spc="50" dirty="0">
                <a:solidFill>
                  <a:srgbClr val="337DBE"/>
                </a:solidFill>
                <a:latin typeface="+mn-lt"/>
                <a:sym typeface="Symbol" panose="05050102010706020507" pitchFamily="18" charset="2"/>
              </a:rPr>
              <a:t>jamesl@iii.org </a:t>
            </a:r>
            <a:r>
              <a:rPr lang="en-US" altLang="en-US" sz="1200" spc="50" dirty="0">
                <a:solidFill>
                  <a:srgbClr val="337DBE"/>
                </a:solidFill>
                <a:latin typeface="+mn-lt"/>
                <a:sym typeface="Wingdings"/>
              </a:rPr>
              <a:t> </a:t>
            </a:r>
            <a:r>
              <a:rPr lang="en-US" altLang="en-US" sz="1200" spc="50" dirty="0">
                <a:solidFill>
                  <a:srgbClr val="337DBE"/>
                </a:solidFill>
                <a:latin typeface="+mn-lt"/>
                <a:sym typeface="Symbol" panose="05050102010706020507" pitchFamily="18" charset="2"/>
              </a:rPr>
              <a:t>www.iii.org</a:t>
            </a:r>
            <a:endParaRPr lang="en-US" altLang="en-US" sz="1200" spc="50" dirty="0">
              <a:solidFill>
                <a:srgbClr val="337DBE"/>
              </a:solidFill>
              <a:latin typeface="+mn-lt"/>
            </a:endParaRPr>
          </a:p>
        </p:txBody>
      </p:sp>
    </p:spTree>
    <p:extLst>
      <p:ext uri="{BB962C8B-B14F-4D97-AF65-F5344CB8AC3E}">
        <p14:creationId xmlns:p14="http://schemas.microsoft.com/office/powerpoint/2010/main" val="318680051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C95C9-7DF8-4B47-81BF-21A7D3C56C9A}"/>
              </a:ext>
            </a:extLst>
          </p:cNvPr>
          <p:cNvSpPr>
            <a:spLocks noGrp="1"/>
          </p:cNvSpPr>
          <p:nvPr>
            <p:ph type="title"/>
          </p:nvPr>
        </p:nvSpPr>
        <p:spPr/>
        <p:txBody>
          <a:bodyPr/>
          <a:lstStyle/>
          <a:p>
            <a:r>
              <a:rPr lang="en-US" dirty="0"/>
              <a:t>Could the Florida homeowners insurance market be threatened?</a:t>
            </a:r>
          </a:p>
        </p:txBody>
      </p:sp>
      <p:sp>
        <p:nvSpPr>
          <p:cNvPr id="5" name="Content Placeholder 4">
            <a:extLst>
              <a:ext uri="{FF2B5EF4-FFF2-40B4-BE49-F238E27FC236}">
                <a16:creationId xmlns:a16="http://schemas.microsoft.com/office/drawing/2014/main" id="{90947A87-F692-4475-A579-0E15F4BBF468}"/>
              </a:ext>
            </a:extLst>
          </p:cNvPr>
          <p:cNvSpPr>
            <a:spLocks noGrp="1"/>
          </p:cNvSpPr>
          <p:nvPr>
            <p:ph idx="1"/>
          </p:nvPr>
        </p:nvSpPr>
        <p:spPr>
          <a:xfrm>
            <a:off x="395116" y="1408176"/>
            <a:ext cx="7680960" cy="4041648"/>
          </a:xfrm>
        </p:spPr>
        <p:txBody>
          <a:bodyPr/>
          <a:lstStyle/>
          <a:p>
            <a:r>
              <a:rPr lang="en-US" dirty="0"/>
              <a:t>Declining profitability in homeowners multi-peril insurance</a:t>
            </a:r>
          </a:p>
          <a:p>
            <a:r>
              <a:rPr lang="en-US" dirty="0"/>
              <a:t>Potential rejections of future rate increases, leading to deteriorating insurer combined ratios and credit ratings</a:t>
            </a:r>
          </a:p>
          <a:p>
            <a:r>
              <a:rPr lang="en-US" dirty="0"/>
              <a:t>Reversal of Citizens depopulation efforts, weakening its ability to respond to catastrophic losses</a:t>
            </a:r>
          </a:p>
        </p:txBody>
      </p:sp>
    </p:spTree>
    <p:extLst>
      <p:ext uri="{BB962C8B-B14F-4D97-AF65-F5344CB8AC3E}">
        <p14:creationId xmlns:p14="http://schemas.microsoft.com/office/powerpoint/2010/main" val="4213630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72625-E176-4AEC-BECE-C29D578D36D8}"/>
              </a:ext>
            </a:extLst>
          </p:cNvPr>
          <p:cNvSpPr>
            <a:spLocks noGrp="1"/>
          </p:cNvSpPr>
          <p:nvPr>
            <p:ph type="ctrTitle"/>
          </p:nvPr>
        </p:nvSpPr>
        <p:spPr/>
        <p:txBody>
          <a:bodyPr/>
          <a:lstStyle/>
          <a:p>
            <a:r>
              <a:rPr lang="en-US" dirty="0"/>
              <a:t>Broken glass, broken system</a:t>
            </a:r>
          </a:p>
        </p:txBody>
      </p:sp>
      <p:sp>
        <p:nvSpPr>
          <p:cNvPr id="3" name="Subtitle 2">
            <a:extLst>
              <a:ext uri="{FF2B5EF4-FFF2-40B4-BE49-F238E27FC236}">
                <a16:creationId xmlns:a16="http://schemas.microsoft.com/office/drawing/2014/main" id="{BE24587E-68B5-4D29-A46B-5A22A22F6845}"/>
              </a:ext>
            </a:extLst>
          </p:cNvPr>
          <p:cNvSpPr>
            <a:spLocks noGrp="1"/>
          </p:cNvSpPr>
          <p:nvPr>
            <p:ph type="subTitle" idx="1"/>
          </p:nvPr>
        </p:nvSpPr>
        <p:spPr/>
        <p:txBody>
          <a:bodyPr/>
          <a:lstStyle/>
          <a:p>
            <a:r>
              <a:rPr lang="en-US" dirty="0"/>
              <a:t>Abuse flares up in auto glass coverage</a:t>
            </a:r>
          </a:p>
        </p:txBody>
      </p:sp>
    </p:spTree>
    <p:extLst>
      <p:ext uri="{BB962C8B-B14F-4D97-AF65-F5344CB8AC3E}">
        <p14:creationId xmlns:p14="http://schemas.microsoft.com/office/powerpoint/2010/main" val="357744697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33C32-6A7A-4053-A9E5-BAFE5A3100EB}"/>
              </a:ext>
            </a:extLst>
          </p:cNvPr>
          <p:cNvSpPr>
            <a:spLocks noGrp="1"/>
          </p:cNvSpPr>
          <p:nvPr>
            <p:ph type="title"/>
          </p:nvPr>
        </p:nvSpPr>
        <p:spPr/>
        <p:txBody>
          <a:bodyPr/>
          <a:lstStyle/>
          <a:p>
            <a:r>
              <a:rPr lang="en-US" dirty="0"/>
              <a:t>Abuse spread to auto glass virtually overnight</a:t>
            </a:r>
          </a:p>
        </p:txBody>
      </p:sp>
      <p:graphicFrame>
        <p:nvGraphicFramePr>
          <p:cNvPr id="8" name="Content Placeholder 7">
            <a:extLst>
              <a:ext uri="{FF2B5EF4-FFF2-40B4-BE49-F238E27FC236}">
                <a16:creationId xmlns:a16="http://schemas.microsoft.com/office/drawing/2014/main" id="{523026E5-D472-4772-A201-A942305ACF3C}"/>
              </a:ext>
            </a:extLst>
          </p:cNvPr>
          <p:cNvGraphicFramePr>
            <a:graphicFrameLocks noGrp="1"/>
          </p:cNvGraphicFramePr>
          <p:nvPr>
            <p:ph idx="1"/>
            <p:extLst>
              <p:ext uri="{D42A27DB-BD31-4B8C-83A1-F6EECF244321}">
                <p14:modId xmlns:p14="http://schemas.microsoft.com/office/powerpoint/2010/main" val="997346609"/>
              </p:ext>
            </p:extLst>
          </p:nvPr>
        </p:nvGraphicFramePr>
        <p:xfrm>
          <a:off x="385763" y="785813"/>
          <a:ext cx="8458200" cy="513873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30B33666-8376-4C6A-8A8E-F6BA90CFC79F}"/>
              </a:ext>
            </a:extLst>
          </p:cNvPr>
          <p:cNvSpPr>
            <a:spLocks noGrp="1"/>
          </p:cNvSpPr>
          <p:nvPr>
            <p:ph type="body" sz="quarter" idx="16"/>
          </p:nvPr>
        </p:nvSpPr>
        <p:spPr/>
        <p:txBody>
          <a:bodyPr/>
          <a:lstStyle/>
          <a:p>
            <a:r>
              <a:rPr lang="en-US" dirty="0"/>
              <a:t>*Through November 9, 2018. </a:t>
            </a:r>
          </a:p>
          <a:p>
            <a:r>
              <a:rPr lang="en-US" dirty="0"/>
              <a:t>Source: Florida Department of Financial Services Service of Process Database, Insurance Information Institute.</a:t>
            </a:r>
          </a:p>
        </p:txBody>
      </p:sp>
    </p:spTree>
    <p:extLst>
      <p:ext uri="{BB962C8B-B14F-4D97-AF65-F5344CB8AC3E}">
        <p14:creationId xmlns:p14="http://schemas.microsoft.com/office/powerpoint/2010/main" val="2152054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619B6-A60E-452F-A362-621DBB88A28F}"/>
              </a:ext>
            </a:extLst>
          </p:cNvPr>
          <p:cNvSpPr>
            <a:spLocks noGrp="1"/>
          </p:cNvSpPr>
          <p:nvPr>
            <p:ph type="title"/>
          </p:nvPr>
        </p:nvSpPr>
        <p:spPr/>
        <p:txBody>
          <a:bodyPr/>
          <a:lstStyle/>
          <a:p>
            <a:r>
              <a:rPr lang="en-US" dirty="0"/>
              <a:t>Is auto glass abuse impacting legal costs?</a:t>
            </a:r>
          </a:p>
        </p:txBody>
      </p:sp>
      <p:graphicFrame>
        <p:nvGraphicFramePr>
          <p:cNvPr id="13" name="Content Placeholder 12">
            <a:extLst>
              <a:ext uri="{FF2B5EF4-FFF2-40B4-BE49-F238E27FC236}">
                <a16:creationId xmlns:a16="http://schemas.microsoft.com/office/drawing/2014/main" id="{61D5627E-1F08-49DE-A004-8BA90C092FB5}"/>
              </a:ext>
            </a:extLst>
          </p:cNvPr>
          <p:cNvGraphicFramePr>
            <a:graphicFrameLocks noGrp="1"/>
          </p:cNvGraphicFramePr>
          <p:nvPr>
            <p:ph idx="1"/>
            <p:extLst>
              <p:ext uri="{D42A27DB-BD31-4B8C-83A1-F6EECF244321}">
                <p14:modId xmlns:p14="http://schemas.microsoft.com/office/powerpoint/2010/main" val="3968763252"/>
              </p:ext>
            </p:extLst>
          </p:nvPr>
        </p:nvGraphicFramePr>
        <p:xfrm>
          <a:off x="385763" y="854765"/>
          <a:ext cx="8458200" cy="506978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C26A90DD-4A0D-42C1-9D4B-0FF510765A63}"/>
              </a:ext>
            </a:extLst>
          </p:cNvPr>
          <p:cNvSpPr>
            <a:spLocks noGrp="1"/>
          </p:cNvSpPr>
          <p:nvPr>
            <p:ph type="body" sz="quarter" idx="16"/>
          </p:nvPr>
        </p:nvSpPr>
        <p:spPr/>
        <p:txBody>
          <a:bodyPr/>
          <a:lstStyle/>
          <a:p>
            <a:r>
              <a:rPr lang="en-US" dirty="0"/>
              <a:t>Source: NAIC data, sourced from S&amp;P Global Market Intelligence, Insurance Information Institute. </a:t>
            </a:r>
          </a:p>
        </p:txBody>
      </p:sp>
    </p:spTree>
    <p:extLst>
      <p:ext uri="{BB962C8B-B14F-4D97-AF65-F5344CB8AC3E}">
        <p14:creationId xmlns:p14="http://schemas.microsoft.com/office/powerpoint/2010/main" val="2714110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C5652-21B9-4B75-953C-7E5C627F8369}"/>
              </a:ext>
            </a:extLst>
          </p:cNvPr>
          <p:cNvSpPr>
            <a:spLocks noGrp="1"/>
          </p:cNvSpPr>
          <p:nvPr>
            <p:ph type="title"/>
          </p:nvPr>
        </p:nvSpPr>
        <p:spPr/>
        <p:txBody>
          <a:bodyPr/>
          <a:lstStyle/>
          <a:p>
            <a:r>
              <a:rPr lang="en-US" dirty="0"/>
              <a:t>Has the problem been addressed?</a:t>
            </a:r>
          </a:p>
        </p:txBody>
      </p:sp>
      <p:graphicFrame>
        <p:nvGraphicFramePr>
          <p:cNvPr id="8" name="Content Placeholder 7">
            <a:extLst>
              <a:ext uri="{FF2B5EF4-FFF2-40B4-BE49-F238E27FC236}">
                <a16:creationId xmlns:a16="http://schemas.microsoft.com/office/drawing/2014/main" id="{4FEE5E0C-2998-419E-AF1A-F5AFA64CB756}"/>
              </a:ext>
            </a:extLst>
          </p:cNvPr>
          <p:cNvGraphicFramePr>
            <a:graphicFrameLocks noGrp="1"/>
          </p:cNvGraphicFramePr>
          <p:nvPr>
            <p:ph idx="1"/>
            <p:extLst>
              <p:ext uri="{D42A27DB-BD31-4B8C-83A1-F6EECF244321}">
                <p14:modId xmlns:p14="http://schemas.microsoft.com/office/powerpoint/2010/main" val="3221560935"/>
              </p:ext>
            </p:extLst>
          </p:nvPr>
        </p:nvGraphicFramePr>
        <p:xfrm>
          <a:off x="385763" y="730250"/>
          <a:ext cx="8458200" cy="51943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4EEDCB96-AF32-4EA8-8439-18E6970688EF}"/>
              </a:ext>
            </a:extLst>
          </p:cNvPr>
          <p:cNvSpPr>
            <a:spLocks noGrp="1"/>
          </p:cNvSpPr>
          <p:nvPr>
            <p:ph type="body" sz="quarter" idx="16"/>
          </p:nvPr>
        </p:nvSpPr>
        <p:spPr/>
        <p:txBody>
          <a:bodyPr/>
          <a:lstStyle/>
          <a:p>
            <a:r>
              <a:rPr lang="en-US" dirty="0"/>
              <a:t>*Pinellas, Hillsborough, Orange, Volusia, Osceola, Polk and Seminole Counties.</a:t>
            </a:r>
          </a:p>
          <a:p>
            <a:r>
              <a:rPr lang="en-US" dirty="0"/>
              <a:t>**Through November 9, 2018.</a:t>
            </a:r>
          </a:p>
          <a:p>
            <a:r>
              <a:rPr lang="en-US" dirty="0"/>
              <a:t>Source: Florida Department of Financial Services Service of Process Database, Insurance Information Institute.</a:t>
            </a:r>
          </a:p>
        </p:txBody>
      </p:sp>
    </p:spTree>
    <p:extLst>
      <p:ext uri="{BB962C8B-B14F-4D97-AF65-F5344CB8AC3E}">
        <p14:creationId xmlns:p14="http://schemas.microsoft.com/office/powerpoint/2010/main" val="3872253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B8557-5E0B-44B7-A291-DB3116B0579D}"/>
              </a:ext>
            </a:extLst>
          </p:cNvPr>
          <p:cNvSpPr>
            <a:spLocks noGrp="1"/>
          </p:cNvSpPr>
          <p:nvPr>
            <p:ph type="ctrTitle"/>
          </p:nvPr>
        </p:nvSpPr>
        <p:spPr/>
        <p:txBody>
          <a:bodyPr/>
          <a:lstStyle/>
          <a:p>
            <a:r>
              <a:rPr lang="en-US" dirty="0"/>
              <a:t>Next stop: commercial lines?</a:t>
            </a:r>
          </a:p>
        </p:txBody>
      </p:sp>
    </p:spTree>
    <p:extLst>
      <p:ext uri="{BB962C8B-B14F-4D97-AF65-F5344CB8AC3E}">
        <p14:creationId xmlns:p14="http://schemas.microsoft.com/office/powerpoint/2010/main" val="140033411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1CDCF-F82F-4FEB-A8F2-1374FFFCC9D8}"/>
              </a:ext>
            </a:extLst>
          </p:cNvPr>
          <p:cNvSpPr>
            <a:spLocks noGrp="1"/>
          </p:cNvSpPr>
          <p:nvPr>
            <p:ph type="title"/>
          </p:nvPr>
        </p:nvSpPr>
        <p:spPr>
          <a:xfrm>
            <a:off x="385491" y="381220"/>
            <a:ext cx="8458200" cy="950976"/>
          </a:xfrm>
        </p:spPr>
        <p:txBody>
          <a:bodyPr/>
          <a:lstStyle/>
          <a:p>
            <a:r>
              <a:rPr lang="en-US" dirty="0"/>
              <a:t>Could BOP be the next target?</a:t>
            </a:r>
          </a:p>
        </p:txBody>
      </p:sp>
      <p:sp>
        <p:nvSpPr>
          <p:cNvPr id="5" name="Text Placeholder 4">
            <a:extLst>
              <a:ext uri="{FF2B5EF4-FFF2-40B4-BE49-F238E27FC236}">
                <a16:creationId xmlns:a16="http://schemas.microsoft.com/office/drawing/2014/main" id="{9E7B4319-EEAA-4B9A-AD1D-E5E9E760BE4C}"/>
              </a:ext>
            </a:extLst>
          </p:cNvPr>
          <p:cNvSpPr>
            <a:spLocks noGrp="1"/>
          </p:cNvSpPr>
          <p:nvPr>
            <p:ph type="body" sz="quarter" idx="30"/>
          </p:nvPr>
        </p:nvSpPr>
        <p:spPr/>
        <p:txBody>
          <a:bodyPr/>
          <a:lstStyle/>
          <a:p>
            <a:r>
              <a:rPr lang="en-US" dirty="0"/>
              <a:t>Potential for abuse</a:t>
            </a:r>
          </a:p>
        </p:txBody>
      </p:sp>
      <p:sp>
        <p:nvSpPr>
          <p:cNvPr id="6" name="Text Placeholder 5">
            <a:extLst>
              <a:ext uri="{FF2B5EF4-FFF2-40B4-BE49-F238E27FC236}">
                <a16:creationId xmlns:a16="http://schemas.microsoft.com/office/drawing/2014/main" id="{CC473254-DE04-428F-91CA-B3C170C6B763}"/>
              </a:ext>
            </a:extLst>
          </p:cNvPr>
          <p:cNvSpPr>
            <a:spLocks noGrp="1"/>
          </p:cNvSpPr>
          <p:nvPr>
            <p:ph type="body" sz="quarter" idx="32"/>
          </p:nvPr>
        </p:nvSpPr>
        <p:spPr/>
        <p:txBody>
          <a:bodyPr/>
          <a:lstStyle/>
          <a:p>
            <a:r>
              <a:rPr lang="en-US" dirty="0"/>
              <a:t>Deterrents to abuse</a:t>
            </a:r>
          </a:p>
        </p:txBody>
      </p:sp>
      <p:sp>
        <p:nvSpPr>
          <p:cNvPr id="7" name="Content Placeholder 6">
            <a:extLst>
              <a:ext uri="{FF2B5EF4-FFF2-40B4-BE49-F238E27FC236}">
                <a16:creationId xmlns:a16="http://schemas.microsoft.com/office/drawing/2014/main" id="{9B6C4835-590A-4A00-AC82-9494BCBF2A62}"/>
              </a:ext>
            </a:extLst>
          </p:cNvPr>
          <p:cNvSpPr>
            <a:spLocks noGrp="1"/>
          </p:cNvSpPr>
          <p:nvPr>
            <p:ph sz="quarter" idx="33"/>
          </p:nvPr>
        </p:nvSpPr>
        <p:spPr/>
        <p:txBody>
          <a:bodyPr/>
          <a:lstStyle/>
          <a:p>
            <a:r>
              <a:rPr lang="en-US" dirty="0"/>
              <a:t>Large plaintiff pool</a:t>
            </a:r>
          </a:p>
          <a:p>
            <a:r>
              <a:rPr lang="en-US" dirty="0"/>
              <a:t>Unsophisticated policyholders</a:t>
            </a:r>
          </a:p>
          <a:p>
            <a:r>
              <a:rPr lang="en-US" dirty="0"/>
              <a:t>Higher payout potential</a:t>
            </a:r>
          </a:p>
        </p:txBody>
      </p:sp>
      <p:sp>
        <p:nvSpPr>
          <p:cNvPr id="8" name="Content Placeholder 7">
            <a:extLst>
              <a:ext uri="{FF2B5EF4-FFF2-40B4-BE49-F238E27FC236}">
                <a16:creationId xmlns:a16="http://schemas.microsoft.com/office/drawing/2014/main" id="{5B742A44-EB7D-44CC-86E7-B00CB6E84C5D}"/>
              </a:ext>
            </a:extLst>
          </p:cNvPr>
          <p:cNvSpPr>
            <a:spLocks noGrp="1"/>
          </p:cNvSpPr>
          <p:nvPr>
            <p:ph sz="quarter" idx="34"/>
          </p:nvPr>
        </p:nvSpPr>
        <p:spPr/>
        <p:txBody>
          <a:bodyPr/>
          <a:lstStyle/>
          <a:p>
            <a:r>
              <a:rPr lang="en-US" dirty="0"/>
              <a:t>Who signs the AOB?</a:t>
            </a:r>
          </a:p>
          <a:p>
            <a:r>
              <a:rPr lang="en-US" dirty="0"/>
              <a:t>The abuse is not scalable</a:t>
            </a:r>
          </a:p>
          <a:p>
            <a:r>
              <a:rPr lang="en-US" dirty="0"/>
              <a:t>Risk managers</a:t>
            </a:r>
          </a:p>
        </p:txBody>
      </p:sp>
      <p:sp>
        <p:nvSpPr>
          <p:cNvPr id="10" name="Text Placeholder 9">
            <a:extLst>
              <a:ext uri="{FF2B5EF4-FFF2-40B4-BE49-F238E27FC236}">
                <a16:creationId xmlns:a16="http://schemas.microsoft.com/office/drawing/2014/main" id="{220500CA-25DD-4BBA-A04E-86BF97646821}"/>
              </a:ext>
            </a:extLst>
          </p:cNvPr>
          <p:cNvSpPr>
            <a:spLocks noGrp="1"/>
          </p:cNvSpPr>
          <p:nvPr>
            <p:ph type="body" sz="quarter" idx="15"/>
          </p:nvPr>
        </p:nvSpPr>
        <p:spPr>
          <a:xfrm>
            <a:off x="389682" y="926722"/>
            <a:ext cx="8454009" cy="396947"/>
          </a:xfrm>
        </p:spPr>
        <p:txBody>
          <a:bodyPr/>
          <a:lstStyle/>
          <a:p>
            <a:r>
              <a:rPr lang="en-US" dirty="0"/>
              <a:t>No data yet, but there are concerns</a:t>
            </a:r>
          </a:p>
        </p:txBody>
      </p:sp>
    </p:spTree>
    <p:extLst>
      <p:ext uri="{BB962C8B-B14F-4D97-AF65-F5344CB8AC3E}">
        <p14:creationId xmlns:p14="http://schemas.microsoft.com/office/powerpoint/2010/main" val="642544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68339" y="6224159"/>
            <a:ext cx="5148388" cy="415498"/>
          </a:xfrm>
        </p:spPr>
        <p:txBody>
          <a:bodyPr/>
          <a:lstStyle/>
          <a:p>
            <a:r>
              <a:rPr lang="en-US" sz="2400" dirty="0" err="1">
                <a:solidFill>
                  <a:srgbClr val="153B65"/>
                </a:solidFill>
              </a:rPr>
              <a:t>www.iii.org</a:t>
            </a:r>
            <a:endParaRPr lang="en-US" sz="2400" dirty="0">
              <a:solidFill>
                <a:srgbClr val="153B65"/>
              </a:solidFill>
            </a:endParaRPr>
          </a:p>
        </p:txBody>
      </p:sp>
      <p:sp>
        <p:nvSpPr>
          <p:cNvPr id="3" name="Title 2">
            <a:extLst>
              <a:ext uri="{FF2B5EF4-FFF2-40B4-BE49-F238E27FC236}">
                <a16:creationId xmlns:a16="http://schemas.microsoft.com/office/drawing/2014/main" id="{7F580408-EBA3-4C9F-AD36-EBA949F7A1DE}"/>
              </a:ext>
            </a:extLst>
          </p:cNvPr>
          <p:cNvSpPr>
            <a:spLocks noGrp="1"/>
          </p:cNvSpPr>
          <p:nvPr>
            <p:ph type="ctrTitle"/>
          </p:nvPr>
        </p:nvSpPr>
        <p:spPr>
          <a:xfrm>
            <a:off x="685800" y="3987448"/>
            <a:ext cx="7772400" cy="1380744"/>
          </a:xfrm>
        </p:spPr>
        <p:txBody>
          <a:bodyPr/>
          <a:lstStyle/>
          <a:p>
            <a:r>
              <a:rPr lang="en-US" dirty="0"/>
              <a:t>Thank you!</a:t>
            </a:r>
          </a:p>
        </p:txBody>
      </p:sp>
    </p:spTree>
    <p:extLst>
      <p:ext uri="{BB962C8B-B14F-4D97-AF65-F5344CB8AC3E}">
        <p14:creationId xmlns:p14="http://schemas.microsoft.com/office/powerpoint/2010/main" val="91432906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2543667D-7ADC-45E8-A956-06FAFDA34B09}"/>
              </a:ext>
            </a:extLst>
          </p:cNvPr>
          <p:cNvSpPr>
            <a:spLocks noGrp="1"/>
          </p:cNvSpPr>
          <p:nvPr>
            <p:ph type="title"/>
          </p:nvPr>
        </p:nvSpPr>
        <p:spPr/>
        <p:txBody>
          <a:bodyPr/>
          <a:lstStyle/>
          <a:p>
            <a:r>
              <a:rPr lang="en-US" dirty="0"/>
              <a:t>Florida’s legal environment drives abuse</a:t>
            </a:r>
          </a:p>
        </p:txBody>
      </p:sp>
      <p:sp>
        <p:nvSpPr>
          <p:cNvPr id="18" name="Text Placeholder 17">
            <a:extLst>
              <a:ext uri="{FF2B5EF4-FFF2-40B4-BE49-F238E27FC236}">
                <a16:creationId xmlns:a16="http://schemas.microsoft.com/office/drawing/2014/main" id="{1E936D06-87D8-4900-96BD-8236A2163E7D}"/>
              </a:ext>
            </a:extLst>
          </p:cNvPr>
          <p:cNvSpPr>
            <a:spLocks noGrp="1"/>
          </p:cNvSpPr>
          <p:nvPr>
            <p:ph type="body" sz="quarter" idx="16"/>
          </p:nvPr>
        </p:nvSpPr>
        <p:spPr>
          <a:xfrm>
            <a:off x="5427540" y="5730178"/>
            <a:ext cx="3386168" cy="415018"/>
          </a:xfrm>
        </p:spPr>
        <p:txBody>
          <a:bodyPr/>
          <a:lstStyle/>
          <a:p>
            <a:r>
              <a:rPr lang="en-US" sz="800" dirty="0"/>
              <a:t>*Through November 9, 2018.</a:t>
            </a:r>
          </a:p>
          <a:p>
            <a:r>
              <a:rPr lang="en-US" sz="800" dirty="0"/>
              <a:t>Source: Florida Department of Financial Services Service of Process Database, Insurance Information Institute.</a:t>
            </a:r>
          </a:p>
        </p:txBody>
      </p:sp>
      <p:sp>
        <p:nvSpPr>
          <p:cNvPr id="19" name="Text Placeholder 18">
            <a:extLst>
              <a:ext uri="{FF2B5EF4-FFF2-40B4-BE49-F238E27FC236}">
                <a16:creationId xmlns:a16="http://schemas.microsoft.com/office/drawing/2014/main" id="{D4FE8055-B9FD-4B34-8842-B7FE9C5F6FE4}"/>
              </a:ext>
            </a:extLst>
          </p:cNvPr>
          <p:cNvSpPr>
            <a:spLocks noGrp="1"/>
          </p:cNvSpPr>
          <p:nvPr>
            <p:ph type="body" sz="quarter" idx="30"/>
          </p:nvPr>
        </p:nvSpPr>
        <p:spPr>
          <a:xfrm>
            <a:off x="365234" y="1180718"/>
            <a:ext cx="4153168" cy="640080"/>
          </a:xfrm>
        </p:spPr>
        <p:txBody>
          <a:bodyPr/>
          <a:lstStyle/>
          <a:p>
            <a:r>
              <a:rPr lang="en-US" dirty="0"/>
              <a:t>One-way attorney’s fee statute</a:t>
            </a:r>
          </a:p>
        </p:txBody>
      </p:sp>
      <p:sp>
        <p:nvSpPr>
          <p:cNvPr id="21" name="Text Placeholder 20">
            <a:extLst>
              <a:ext uri="{FF2B5EF4-FFF2-40B4-BE49-F238E27FC236}">
                <a16:creationId xmlns:a16="http://schemas.microsoft.com/office/drawing/2014/main" id="{65A2F2D4-722E-4282-BF0A-2FC22F43849B}"/>
              </a:ext>
            </a:extLst>
          </p:cNvPr>
          <p:cNvSpPr>
            <a:spLocks noGrp="1"/>
          </p:cNvSpPr>
          <p:nvPr>
            <p:ph type="body" sz="quarter" idx="34"/>
          </p:nvPr>
        </p:nvSpPr>
        <p:spPr>
          <a:xfrm>
            <a:off x="365234" y="3510153"/>
            <a:ext cx="4153168" cy="640080"/>
          </a:xfrm>
        </p:spPr>
        <p:txBody>
          <a:bodyPr/>
          <a:lstStyle/>
          <a:p>
            <a:r>
              <a:rPr lang="en-US" dirty="0"/>
              <a:t>No insurer consent needed</a:t>
            </a:r>
          </a:p>
        </p:txBody>
      </p:sp>
      <p:sp>
        <p:nvSpPr>
          <p:cNvPr id="20" name="Text Placeholder 19">
            <a:extLst>
              <a:ext uri="{FF2B5EF4-FFF2-40B4-BE49-F238E27FC236}">
                <a16:creationId xmlns:a16="http://schemas.microsoft.com/office/drawing/2014/main" id="{28408F51-2F16-448F-876D-158303BD0606}"/>
              </a:ext>
            </a:extLst>
          </p:cNvPr>
          <p:cNvSpPr>
            <a:spLocks noGrp="1"/>
          </p:cNvSpPr>
          <p:nvPr>
            <p:ph type="body" sz="quarter" idx="32"/>
          </p:nvPr>
        </p:nvSpPr>
        <p:spPr>
          <a:xfrm>
            <a:off x="4661648" y="1180718"/>
            <a:ext cx="4153168" cy="640080"/>
          </a:xfrm>
        </p:spPr>
        <p:txBody>
          <a:bodyPr/>
          <a:lstStyle/>
          <a:p>
            <a:r>
              <a:rPr lang="en-US" dirty="0"/>
              <a:t>AOB lawsuits are increasing</a:t>
            </a:r>
          </a:p>
        </p:txBody>
      </p:sp>
      <p:sp>
        <p:nvSpPr>
          <p:cNvPr id="3" name="Content Placeholder 2">
            <a:extLst>
              <a:ext uri="{FF2B5EF4-FFF2-40B4-BE49-F238E27FC236}">
                <a16:creationId xmlns:a16="http://schemas.microsoft.com/office/drawing/2014/main" id="{5039AE46-8B47-40AD-ABA7-D247698B843F}"/>
              </a:ext>
            </a:extLst>
          </p:cNvPr>
          <p:cNvSpPr>
            <a:spLocks noGrp="1"/>
          </p:cNvSpPr>
          <p:nvPr>
            <p:ph sz="quarter" idx="35"/>
          </p:nvPr>
        </p:nvSpPr>
        <p:spPr>
          <a:xfrm>
            <a:off x="369996" y="1900808"/>
            <a:ext cx="4148137" cy="1417320"/>
          </a:xfrm>
        </p:spPr>
        <p:txBody>
          <a:bodyPr/>
          <a:lstStyle/>
          <a:p>
            <a:pPr marL="0" indent="0">
              <a:buNone/>
            </a:pPr>
            <a:r>
              <a:rPr lang="en-US" dirty="0"/>
              <a:t>If plaintiff wins lawsuit, insurer pays their attorney’s fees – but if plaintiff loses, they don’t pay insurer’s fees</a:t>
            </a:r>
          </a:p>
        </p:txBody>
      </p:sp>
      <p:graphicFrame>
        <p:nvGraphicFramePr>
          <p:cNvPr id="25" name="Content Placeholder 24">
            <a:extLst>
              <a:ext uri="{FF2B5EF4-FFF2-40B4-BE49-F238E27FC236}">
                <a16:creationId xmlns:a16="http://schemas.microsoft.com/office/drawing/2014/main" id="{054C6FAD-EBA2-4FB6-8636-DA9063365CE5}"/>
              </a:ext>
            </a:extLst>
          </p:cNvPr>
          <p:cNvGraphicFramePr>
            <a:graphicFrameLocks noGrp="1"/>
          </p:cNvGraphicFramePr>
          <p:nvPr>
            <p:ph sz="quarter" idx="37"/>
            <p:extLst>
              <p:ext uri="{D42A27DB-BD31-4B8C-83A1-F6EECF244321}">
                <p14:modId xmlns:p14="http://schemas.microsoft.com/office/powerpoint/2010/main" val="4008097736"/>
              </p:ext>
            </p:extLst>
          </p:nvPr>
        </p:nvGraphicFramePr>
        <p:xfrm>
          <a:off x="4662396" y="1901444"/>
          <a:ext cx="4151312" cy="3748088"/>
        </p:xfrm>
        <a:graphic>
          <a:graphicData uri="http://schemas.openxmlformats.org/drawingml/2006/chart">
            <c:chart xmlns:c="http://schemas.openxmlformats.org/drawingml/2006/chart" xmlns:r="http://schemas.openxmlformats.org/officeDocument/2006/relationships" r:id="rId3"/>
          </a:graphicData>
        </a:graphic>
      </p:graphicFrame>
      <p:sp>
        <p:nvSpPr>
          <p:cNvPr id="26" name="Content Placeholder 25">
            <a:extLst>
              <a:ext uri="{FF2B5EF4-FFF2-40B4-BE49-F238E27FC236}">
                <a16:creationId xmlns:a16="http://schemas.microsoft.com/office/drawing/2014/main" id="{F6AA2A95-4833-4320-B782-FC808ED86CC1}"/>
              </a:ext>
            </a:extLst>
          </p:cNvPr>
          <p:cNvSpPr>
            <a:spLocks noGrp="1"/>
          </p:cNvSpPr>
          <p:nvPr>
            <p:ph sz="quarter" idx="36"/>
          </p:nvPr>
        </p:nvSpPr>
        <p:spPr>
          <a:xfrm>
            <a:off x="369996" y="4232529"/>
            <a:ext cx="4148137" cy="1417320"/>
          </a:xfrm>
        </p:spPr>
        <p:txBody>
          <a:bodyPr/>
          <a:lstStyle/>
          <a:p>
            <a:pPr marL="0" indent="0">
              <a:buNone/>
            </a:pPr>
            <a:r>
              <a:rPr lang="en-US" dirty="0"/>
              <a:t>Insureds can assign their benefits to a third-party without insurer consent or knowledge</a:t>
            </a:r>
          </a:p>
        </p:txBody>
      </p:sp>
    </p:spTree>
    <p:extLst>
      <p:ext uri="{BB962C8B-B14F-4D97-AF65-F5344CB8AC3E}">
        <p14:creationId xmlns:p14="http://schemas.microsoft.com/office/powerpoint/2010/main" val="3636400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FF1C6-9371-4880-AC79-C2AD5FD4AF4D}"/>
              </a:ext>
            </a:extLst>
          </p:cNvPr>
          <p:cNvSpPr>
            <a:spLocks noGrp="1"/>
          </p:cNvSpPr>
          <p:nvPr>
            <p:ph type="title"/>
          </p:nvPr>
        </p:nvSpPr>
        <p:spPr>
          <a:xfrm>
            <a:off x="381000" y="436217"/>
            <a:ext cx="8458200" cy="950976"/>
          </a:xfrm>
        </p:spPr>
        <p:txBody>
          <a:bodyPr/>
          <a:lstStyle/>
          <a:p>
            <a:r>
              <a:rPr lang="en-US" dirty="0"/>
              <a:t>The abuse is spreading across Florida</a:t>
            </a:r>
          </a:p>
        </p:txBody>
      </p:sp>
      <p:sp>
        <p:nvSpPr>
          <p:cNvPr id="5" name="Text Placeholder 4">
            <a:extLst>
              <a:ext uri="{FF2B5EF4-FFF2-40B4-BE49-F238E27FC236}">
                <a16:creationId xmlns:a16="http://schemas.microsoft.com/office/drawing/2014/main" id="{F433739B-6FC1-4F55-8210-C1947B99E89E}"/>
              </a:ext>
            </a:extLst>
          </p:cNvPr>
          <p:cNvSpPr>
            <a:spLocks noGrp="1"/>
          </p:cNvSpPr>
          <p:nvPr>
            <p:ph type="body" sz="quarter" idx="16"/>
          </p:nvPr>
        </p:nvSpPr>
        <p:spPr/>
        <p:txBody>
          <a:bodyPr/>
          <a:lstStyle/>
          <a:p>
            <a:endParaRPr lang="en-US" sz="800" dirty="0"/>
          </a:p>
          <a:p>
            <a:r>
              <a:rPr lang="en-US" sz="800" dirty="0"/>
              <a:t>*Miami-Dade, Broward, and Palm Beach Counties. </a:t>
            </a:r>
          </a:p>
          <a:p>
            <a:r>
              <a:rPr lang="en-US" sz="800" dirty="0"/>
              <a:t>**Pinellas, Hillsborough, Orange, Volusia, Osceola, Polk and Seminole Counties.</a:t>
            </a:r>
          </a:p>
          <a:p>
            <a:r>
              <a:rPr lang="en-US" sz="800" dirty="0"/>
              <a:t>***Through November 9, 2018.</a:t>
            </a:r>
          </a:p>
          <a:p>
            <a:r>
              <a:rPr lang="en-US" sz="800" dirty="0"/>
              <a:t>Source: Florida Department of Financial Services Service of Process Database, Insurance Information Institute.</a:t>
            </a:r>
          </a:p>
        </p:txBody>
      </p:sp>
      <p:graphicFrame>
        <p:nvGraphicFramePr>
          <p:cNvPr id="27" name="Content Placeholder 26">
            <a:extLst>
              <a:ext uri="{FF2B5EF4-FFF2-40B4-BE49-F238E27FC236}">
                <a16:creationId xmlns:a16="http://schemas.microsoft.com/office/drawing/2014/main" id="{AE0E23C9-6A95-452C-B975-A6B71E073075}"/>
              </a:ext>
            </a:extLst>
          </p:cNvPr>
          <p:cNvGraphicFramePr>
            <a:graphicFrameLocks noGrp="1"/>
          </p:cNvGraphicFramePr>
          <p:nvPr>
            <p:ph sz="quarter" idx="31"/>
            <p:extLst>
              <p:ext uri="{D42A27DB-BD31-4B8C-83A1-F6EECF244321}">
                <p14:modId xmlns:p14="http://schemas.microsoft.com/office/powerpoint/2010/main" val="115236769"/>
              </p:ext>
            </p:extLst>
          </p:nvPr>
        </p:nvGraphicFramePr>
        <p:xfrm>
          <a:off x="381000" y="1003852"/>
          <a:ext cx="8467725" cy="51207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8365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383D6-C044-43C8-AA2F-CA19ECA2C4D1}"/>
              </a:ext>
            </a:extLst>
          </p:cNvPr>
          <p:cNvSpPr>
            <a:spLocks noGrp="1"/>
          </p:cNvSpPr>
          <p:nvPr>
            <p:ph type="ctrTitle"/>
          </p:nvPr>
        </p:nvSpPr>
        <p:spPr/>
        <p:txBody>
          <a:bodyPr/>
          <a:lstStyle/>
          <a:p>
            <a:r>
              <a:rPr lang="en-US" dirty="0"/>
              <a:t>No-fault insurance</a:t>
            </a:r>
          </a:p>
        </p:txBody>
      </p:sp>
      <p:sp>
        <p:nvSpPr>
          <p:cNvPr id="3" name="Content Placeholder 2">
            <a:extLst>
              <a:ext uri="{FF2B5EF4-FFF2-40B4-BE49-F238E27FC236}">
                <a16:creationId xmlns:a16="http://schemas.microsoft.com/office/drawing/2014/main" id="{17DCE2BF-EE2E-49F1-8BB2-5E6DD1E6742E}"/>
              </a:ext>
            </a:extLst>
          </p:cNvPr>
          <p:cNvSpPr>
            <a:spLocks noGrp="1"/>
          </p:cNvSpPr>
          <p:nvPr>
            <p:ph type="subTitle" idx="1"/>
          </p:nvPr>
        </p:nvSpPr>
        <p:spPr/>
        <p:txBody>
          <a:bodyPr/>
          <a:lstStyle/>
          <a:p>
            <a:r>
              <a:rPr lang="en-US" dirty="0"/>
              <a:t>The original crisis has returned</a:t>
            </a:r>
          </a:p>
        </p:txBody>
      </p:sp>
    </p:spTree>
    <p:extLst>
      <p:ext uri="{BB962C8B-B14F-4D97-AF65-F5344CB8AC3E}">
        <p14:creationId xmlns:p14="http://schemas.microsoft.com/office/powerpoint/2010/main" val="112924299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4AEF-8DC2-48D7-A950-B52CED510BA1}"/>
              </a:ext>
            </a:extLst>
          </p:cNvPr>
          <p:cNvSpPr>
            <a:spLocks noGrp="1"/>
          </p:cNvSpPr>
          <p:nvPr>
            <p:ph type="title"/>
          </p:nvPr>
        </p:nvSpPr>
        <p:spPr/>
        <p:txBody>
          <a:bodyPr/>
          <a:lstStyle/>
          <a:p>
            <a:r>
              <a:rPr lang="en-US" dirty="0"/>
              <a:t>AOB abuse and impacts on PIP legal costs</a:t>
            </a:r>
          </a:p>
        </p:txBody>
      </p:sp>
      <p:graphicFrame>
        <p:nvGraphicFramePr>
          <p:cNvPr id="8" name="Content Placeholder 7">
            <a:extLst>
              <a:ext uri="{FF2B5EF4-FFF2-40B4-BE49-F238E27FC236}">
                <a16:creationId xmlns:a16="http://schemas.microsoft.com/office/drawing/2014/main" id="{70E5AA6B-C83B-495A-A15C-24A7E711B1B4}"/>
              </a:ext>
            </a:extLst>
          </p:cNvPr>
          <p:cNvGraphicFramePr>
            <a:graphicFrameLocks noGrp="1"/>
          </p:cNvGraphicFramePr>
          <p:nvPr>
            <p:ph idx="1"/>
            <p:extLst>
              <p:ext uri="{D42A27DB-BD31-4B8C-83A1-F6EECF244321}">
                <p14:modId xmlns:p14="http://schemas.microsoft.com/office/powerpoint/2010/main" val="1733849842"/>
              </p:ext>
            </p:extLst>
          </p:nvPr>
        </p:nvGraphicFramePr>
        <p:xfrm>
          <a:off x="385763" y="1465545"/>
          <a:ext cx="8458200" cy="445900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73FF9687-77A9-4ACB-BF0A-F1671A9FF31D}"/>
              </a:ext>
            </a:extLst>
          </p:cNvPr>
          <p:cNvSpPr>
            <a:spLocks noGrp="1"/>
          </p:cNvSpPr>
          <p:nvPr>
            <p:ph type="body" sz="quarter" idx="15"/>
          </p:nvPr>
        </p:nvSpPr>
        <p:spPr>
          <a:xfrm>
            <a:off x="360807" y="786355"/>
            <a:ext cx="8454009" cy="396947"/>
          </a:xfrm>
        </p:spPr>
        <p:txBody>
          <a:bodyPr/>
          <a:lstStyle/>
          <a:p>
            <a:r>
              <a:rPr lang="en-US" b="1" dirty="0"/>
              <a:t>$900 million</a:t>
            </a:r>
            <a:r>
              <a:rPr lang="en-US" dirty="0"/>
              <a:t> – the amount consumers have paid in excess legal costs from PIP abuse</a:t>
            </a:r>
            <a:endParaRPr lang="en-US" b="1" dirty="0"/>
          </a:p>
        </p:txBody>
      </p:sp>
      <p:sp>
        <p:nvSpPr>
          <p:cNvPr id="5" name="Text Placeholder 4">
            <a:extLst>
              <a:ext uri="{FF2B5EF4-FFF2-40B4-BE49-F238E27FC236}">
                <a16:creationId xmlns:a16="http://schemas.microsoft.com/office/drawing/2014/main" id="{8EE86BA7-CB05-4107-96A0-A4C116E8EE56}"/>
              </a:ext>
            </a:extLst>
          </p:cNvPr>
          <p:cNvSpPr>
            <a:spLocks noGrp="1"/>
          </p:cNvSpPr>
          <p:nvPr>
            <p:ph type="body" sz="quarter" idx="16"/>
          </p:nvPr>
        </p:nvSpPr>
        <p:spPr/>
        <p:txBody>
          <a:bodyPr/>
          <a:lstStyle/>
          <a:p>
            <a:r>
              <a:rPr lang="en-US" dirty="0"/>
              <a:t>Source: NAIC data, sourced from S&amp;P Global Market Intelligence, Insurance Information Institute.</a:t>
            </a:r>
          </a:p>
        </p:txBody>
      </p:sp>
      <p:sp>
        <p:nvSpPr>
          <p:cNvPr id="10" name="AutoShape 7">
            <a:extLst>
              <a:ext uri="{FF2B5EF4-FFF2-40B4-BE49-F238E27FC236}">
                <a16:creationId xmlns:a16="http://schemas.microsoft.com/office/drawing/2014/main" id="{F7C1736D-8D60-499F-8220-4FA0E63691E4}"/>
              </a:ext>
            </a:extLst>
          </p:cNvPr>
          <p:cNvSpPr>
            <a:spLocks noChangeArrowheads="1"/>
          </p:cNvSpPr>
          <p:nvPr/>
        </p:nvSpPr>
        <p:spPr bwMode="gray">
          <a:xfrm>
            <a:off x="3968272" y="2342367"/>
            <a:ext cx="1655915" cy="493813"/>
          </a:xfrm>
          <a:prstGeom prst="wedgeRectCallout">
            <a:avLst>
              <a:gd name="adj1" fmla="val 50359"/>
              <a:gd name="adj2" fmla="val 75089"/>
            </a:avLst>
          </a:prstGeom>
          <a:solidFill>
            <a:schemeClr val="accent1"/>
          </a:solidFill>
          <a:ln w="28575" algn="ctr">
            <a:noFill/>
            <a:miter lim="800000"/>
            <a:headEnd/>
            <a:tailEnd/>
          </a:ln>
        </p:spPr>
        <p:txBody>
          <a:bodyPr tIns="45720" bIns="45720" anchor="ctr"/>
          <a:lstStyle/>
          <a:p>
            <a:pPr algn="ctr" eaLnBrk="0" fontAlgn="base" hangingPunct="0">
              <a:lnSpc>
                <a:spcPct val="90000"/>
              </a:lnSpc>
              <a:spcAft>
                <a:spcPct val="0"/>
              </a:spcAft>
              <a:buClr>
                <a:srgbClr val="FFFFFF"/>
              </a:buClr>
              <a:buFont typeface="Wingdings" pitchFamily="2" charset="2"/>
              <a:buNone/>
            </a:pPr>
            <a:r>
              <a:rPr lang="en-US" sz="1200" b="1" dirty="0">
                <a:solidFill>
                  <a:schemeClr val="bg1"/>
                </a:solidFill>
                <a:cs typeface="Arial" charset="0"/>
              </a:rPr>
              <a:t>PIP reforms take effect</a:t>
            </a:r>
          </a:p>
        </p:txBody>
      </p:sp>
      <p:sp>
        <p:nvSpPr>
          <p:cNvPr id="11" name="AutoShape 7">
            <a:extLst>
              <a:ext uri="{FF2B5EF4-FFF2-40B4-BE49-F238E27FC236}">
                <a16:creationId xmlns:a16="http://schemas.microsoft.com/office/drawing/2014/main" id="{B4BDAB6B-9B97-48BF-9698-3ED6049EB816}"/>
              </a:ext>
            </a:extLst>
          </p:cNvPr>
          <p:cNvSpPr>
            <a:spLocks noChangeArrowheads="1"/>
          </p:cNvSpPr>
          <p:nvPr/>
        </p:nvSpPr>
        <p:spPr bwMode="gray">
          <a:xfrm>
            <a:off x="6799492" y="3253636"/>
            <a:ext cx="1808433" cy="667064"/>
          </a:xfrm>
          <a:prstGeom prst="wedgeRectCallout">
            <a:avLst>
              <a:gd name="adj1" fmla="val -33638"/>
              <a:gd name="adj2" fmla="val 75089"/>
            </a:avLst>
          </a:prstGeom>
          <a:solidFill>
            <a:schemeClr val="accent1"/>
          </a:solidFill>
          <a:ln w="28575" algn="ctr">
            <a:noFill/>
            <a:miter lim="800000"/>
            <a:headEnd/>
            <a:tailEnd/>
          </a:ln>
        </p:spPr>
        <p:txBody>
          <a:bodyPr tIns="45720" bIns="45720" anchor="ctr"/>
          <a:lstStyle/>
          <a:p>
            <a:pPr algn="ctr" eaLnBrk="0" fontAlgn="base" hangingPunct="0">
              <a:lnSpc>
                <a:spcPct val="90000"/>
              </a:lnSpc>
              <a:spcAft>
                <a:spcPct val="0"/>
              </a:spcAft>
              <a:buClr>
                <a:srgbClr val="FFFFFF"/>
              </a:buClr>
              <a:buFont typeface="Wingdings" pitchFamily="2" charset="2"/>
              <a:buNone/>
            </a:pPr>
            <a:r>
              <a:rPr lang="en-US" sz="1200" b="1" dirty="0">
                <a:solidFill>
                  <a:schemeClr val="bg1"/>
                </a:solidFill>
                <a:cs typeface="Arial" charset="0"/>
              </a:rPr>
              <a:t>Impacts of reform appear on insurer balance sheets</a:t>
            </a:r>
          </a:p>
        </p:txBody>
      </p:sp>
    </p:spTree>
    <p:extLst>
      <p:ext uri="{BB962C8B-B14F-4D97-AF65-F5344CB8AC3E}">
        <p14:creationId xmlns:p14="http://schemas.microsoft.com/office/powerpoint/2010/main" val="393286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par>
                          <p:cTn id="8" fill="hold">
                            <p:stCondLst>
                              <p:cond delay="1000"/>
                            </p:stCondLst>
                            <p:childTnLst>
                              <p:par>
                                <p:cTn id="9" presetID="22" presetClass="entr" presetSubtype="4" fill="hold" grpId="0"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wipe(down)">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38E3E-F24C-4C0C-926C-827FE0006309}"/>
              </a:ext>
            </a:extLst>
          </p:cNvPr>
          <p:cNvSpPr>
            <a:spLocks noGrp="1"/>
          </p:cNvSpPr>
          <p:nvPr>
            <p:ph type="title"/>
          </p:nvPr>
        </p:nvSpPr>
        <p:spPr>
          <a:xfrm>
            <a:off x="381300" y="415235"/>
            <a:ext cx="8458200" cy="950976"/>
          </a:xfrm>
        </p:spPr>
        <p:txBody>
          <a:bodyPr/>
          <a:lstStyle/>
          <a:p>
            <a:r>
              <a:rPr lang="en-US" dirty="0"/>
              <a:t>No-fault AOB lawsuits are ticking back up</a:t>
            </a:r>
          </a:p>
        </p:txBody>
      </p:sp>
      <p:graphicFrame>
        <p:nvGraphicFramePr>
          <p:cNvPr id="8" name="Content Placeholder 7">
            <a:extLst>
              <a:ext uri="{FF2B5EF4-FFF2-40B4-BE49-F238E27FC236}">
                <a16:creationId xmlns:a16="http://schemas.microsoft.com/office/drawing/2014/main" id="{B120CBB9-3DBC-4BCB-80FB-56E659C4CAB6}"/>
              </a:ext>
            </a:extLst>
          </p:cNvPr>
          <p:cNvGraphicFramePr>
            <a:graphicFrameLocks noGrp="1"/>
          </p:cNvGraphicFramePr>
          <p:nvPr>
            <p:ph idx="1"/>
            <p:extLst>
              <p:ext uri="{D42A27DB-BD31-4B8C-83A1-F6EECF244321}">
                <p14:modId xmlns:p14="http://schemas.microsoft.com/office/powerpoint/2010/main" val="2995101952"/>
              </p:ext>
            </p:extLst>
          </p:nvPr>
        </p:nvGraphicFramePr>
        <p:xfrm>
          <a:off x="385763" y="1884363"/>
          <a:ext cx="8458200" cy="404018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FA54FFFA-1051-4B2D-9BB4-9E14B34B0BF7}"/>
              </a:ext>
            </a:extLst>
          </p:cNvPr>
          <p:cNvSpPr>
            <a:spLocks noGrp="1"/>
          </p:cNvSpPr>
          <p:nvPr>
            <p:ph type="body" sz="quarter" idx="15"/>
          </p:nvPr>
        </p:nvSpPr>
        <p:spPr>
          <a:xfrm>
            <a:off x="385491" y="969264"/>
            <a:ext cx="8454009" cy="396947"/>
          </a:xfrm>
        </p:spPr>
        <p:txBody>
          <a:bodyPr/>
          <a:lstStyle/>
          <a:p>
            <a:r>
              <a:rPr lang="en-US" dirty="0"/>
              <a:t>We can expect legal costs – and premiums – to increase soon</a:t>
            </a:r>
          </a:p>
        </p:txBody>
      </p:sp>
      <p:sp>
        <p:nvSpPr>
          <p:cNvPr id="5" name="Text Placeholder 4">
            <a:extLst>
              <a:ext uri="{FF2B5EF4-FFF2-40B4-BE49-F238E27FC236}">
                <a16:creationId xmlns:a16="http://schemas.microsoft.com/office/drawing/2014/main" id="{C0AB7FEB-C84B-48B7-B907-18F8362226ED}"/>
              </a:ext>
            </a:extLst>
          </p:cNvPr>
          <p:cNvSpPr>
            <a:spLocks noGrp="1"/>
          </p:cNvSpPr>
          <p:nvPr>
            <p:ph type="body" sz="quarter" idx="16"/>
          </p:nvPr>
        </p:nvSpPr>
        <p:spPr/>
        <p:txBody>
          <a:bodyPr/>
          <a:lstStyle/>
          <a:p>
            <a:r>
              <a:rPr lang="en-US" dirty="0"/>
              <a:t>*Through November 9, 2018.</a:t>
            </a:r>
          </a:p>
          <a:p>
            <a:r>
              <a:rPr lang="en-US" dirty="0"/>
              <a:t>Source: Florida Department of Financial Services Service of Process Database, Insurance Information Institute.</a:t>
            </a:r>
          </a:p>
        </p:txBody>
      </p:sp>
    </p:spTree>
    <p:extLst>
      <p:ext uri="{BB962C8B-B14F-4D97-AF65-F5344CB8AC3E}">
        <p14:creationId xmlns:p14="http://schemas.microsoft.com/office/powerpoint/2010/main" val="3025642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4BAEA4-0FB0-4FDC-9138-DA583BD12C58}"/>
              </a:ext>
            </a:extLst>
          </p:cNvPr>
          <p:cNvSpPr>
            <a:spLocks noGrp="1"/>
          </p:cNvSpPr>
          <p:nvPr>
            <p:ph type="ctrTitle"/>
          </p:nvPr>
        </p:nvSpPr>
        <p:spPr>
          <a:xfrm>
            <a:off x="704080" y="1960694"/>
            <a:ext cx="7772400" cy="1380744"/>
          </a:xfrm>
        </p:spPr>
        <p:txBody>
          <a:bodyPr/>
          <a:lstStyle/>
          <a:p>
            <a:r>
              <a:rPr lang="en-US" dirty="0"/>
              <a:t>From home to auto</a:t>
            </a:r>
          </a:p>
        </p:txBody>
      </p:sp>
      <p:sp>
        <p:nvSpPr>
          <p:cNvPr id="9" name="Subtitle 8">
            <a:extLst>
              <a:ext uri="{FF2B5EF4-FFF2-40B4-BE49-F238E27FC236}">
                <a16:creationId xmlns:a16="http://schemas.microsoft.com/office/drawing/2014/main" id="{C106D9C7-F9B5-46E2-A9B3-C9E3CB92D68C}"/>
              </a:ext>
            </a:extLst>
          </p:cNvPr>
          <p:cNvSpPr>
            <a:spLocks noGrp="1"/>
          </p:cNvSpPr>
          <p:nvPr>
            <p:ph type="subTitle" idx="1"/>
          </p:nvPr>
        </p:nvSpPr>
        <p:spPr>
          <a:xfrm>
            <a:off x="704080" y="3542606"/>
            <a:ext cx="6949440" cy="813816"/>
          </a:xfrm>
        </p:spPr>
        <p:txBody>
          <a:bodyPr/>
          <a:lstStyle/>
          <a:p>
            <a:r>
              <a:rPr lang="en-US" dirty="0"/>
              <a:t>AOB abuse spreads to broken windshields</a:t>
            </a:r>
          </a:p>
          <a:p>
            <a:endParaRPr lang="en-US" dirty="0"/>
          </a:p>
        </p:txBody>
      </p:sp>
    </p:spTree>
    <p:extLst>
      <p:ext uri="{BB962C8B-B14F-4D97-AF65-F5344CB8AC3E}">
        <p14:creationId xmlns:p14="http://schemas.microsoft.com/office/powerpoint/2010/main" val="374971893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0CFA6-E975-457E-B719-C2A2D3E7D2E9}"/>
              </a:ext>
            </a:extLst>
          </p:cNvPr>
          <p:cNvSpPr>
            <a:spLocks noGrp="1"/>
          </p:cNvSpPr>
          <p:nvPr>
            <p:ph type="title"/>
          </p:nvPr>
        </p:nvSpPr>
        <p:spPr>
          <a:xfrm>
            <a:off x="385491" y="415235"/>
            <a:ext cx="8458200" cy="950976"/>
          </a:xfrm>
        </p:spPr>
        <p:txBody>
          <a:bodyPr/>
          <a:lstStyle/>
          <a:p>
            <a:r>
              <a:rPr lang="en-US" sz="2500" dirty="0"/>
              <a:t>AOB abuse increases – and spreads beyond South Florida</a:t>
            </a:r>
          </a:p>
        </p:txBody>
      </p:sp>
      <p:graphicFrame>
        <p:nvGraphicFramePr>
          <p:cNvPr id="8" name="Content Placeholder 7">
            <a:extLst>
              <a:ext uri="{FF2B5EF4-FFF2-40B4-BE49-F238E27FC236}">
                <a16:creationId xmlns:a16="http://schemas.microsoft.com/office/drawing/2014/main" id="{0F540E95-FF13-4A0D-884A-1E23D14C675A}"/>
              </a:ext>
            </a:extLst>
          </p:cNvPr>
          <p:cNvGraphicFramePr>
            <a:graphicFrameLocks noGrp="1"/>
          </p:cNvGraphicFramePr>
          <p:nvPr>
            <p:ph idx="1"/>
            <p:extLst>
              <p:ext uri="{D42A27DB-BD31-4B8C-83A1-F6EECF244321}">
                <p14:modId xmlns:p14="http://schemas.microsoft.com/office/powerpoint/2010/main" val="1571029053"/>
              </p:ext>
            </p:extLst>
          </p:nvPr>
        </p:nvGraphicFramePr>
        <p:xfrm>
          <a:off x="385763" y="1287671"/>
          <a:ext cx="8458200" cy="463688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4">
            <a:extLst>
              <a:ext uri="{FF2B5EF4-FFF2-40B4-BE49-F238E27FC236}">
                <a16:creationId xmlns:a16="http://schemas.microsoft.com/office/drawing/2014/main" id="{3BE78C02-7516-4193-AC6F-908073FDE42F}"/>
              </a:ext>
            </a:extLst>
          </p:cNvPr>
          <p:cNvSpPr>
            <a:spLocks noGrp="1"/>
          </p:cNvSpPr>
          <p:nvPr>
            <p:ph type="body" sz="quarter" idx="16"/>
          </p:nvPr>
        </p:nvSpPr>
        <p:spPr/>
        <p:txBody>
          <a:bodyPr/>
          <a:lstStyle/>
          <a:p>
            <a:r>
              <a:rPr lang="en-US" dirty="0"/>
              <a:t>*Miami-Dade, Broward, and Palm Beach Counties. </a:t>
            </a:r>
          </a:p>
          <a:p>
            <a:r>
              <a:rPr lang="en-US" dirty="0"/>
              <a:t>**Through November 9, 2018.</a:t>
            </a:r>
          </a:p>
          <a:p>
            <a:r>
              <a:rPr lang="en-US" dirty="0"/>
              <a:t>Source: Florida Department of Financial Services Service of Process Database, Insurance Information Institute.</a:t>
            </a:r>
          </a:p>
        </p:txBody>
      </p:sp>
    </p:spTree>
    <p:extLst>
      <p:ext uri="{BB962C8B-B14F-4D97-AF65-F5344CB8AC3E}">
        <p14:creationId xmlns:p14="http://schemas.microsoft.com/office/powerpoint/2010/main" val="3993525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273E4-33C6-4743-BD32-EA5360FF1A1C}"/>
              </a:ext>
            </a:extLst>
          </p:cNvPr>
          <p:cNvSpPr>
            <a:spLocks noGrp="1"/>
          </p:cNvSpPr>
          <p:nvPr>
            <p:ph type="title"/>
          </p:nvPr>
        </p:nvSpPr>
        <p:spPr/>
        <p:txBody>
          <a:bodyPr/>
          <a:lstStyle/>
          <a:p>
            <a:r>
              <a:rPr lang="en-US" dirty="0"/>
              <a:t>Homeowners are paying the price</a:t>
            </a:r>
          </a:p>
        </p:txBody>
      </p:sp>
      <p:graphicFrame>
        <p:nvGraphicFramePr>
          <p:cNvPr id="9" name="Content Placeholder 8">
            <a:extLst>
              <a:ext uri="{FF2B5EF4-FFF2-40B4-BE49-F238E27FC236}">
                <a16:creationId xmlns:a16="http://schemas.microsoft.com/office/drawing/2014/main" id="{B26ADF31-4DC2-4395-A588-07E2BFF8A3EE}"/>
              </a:ext>
            </a:extLst>
          </p:cNvPr>
          <p:cNvGraphicFramePr>
            <a:graphicFrameLocks noGrp="1"/>
          </p:cNvGraphicFramePr>
          <p:nvPr>
            <p:ph idx="1"/>
            <p:extLst>
              <p:ext uri="{D42A27DB-BD31-4B8C-83A1-F6EECF244321}">
                <p14:modId xmlns:p14="http://schemas.microsoft.com/office/powerpoint/2010/main" val="2680501974"/>
              </p:ext>
            </p:extLst>
          </p:nvPr>
        </p:nvGraphicFramePr>
        <p:xfrm>
          <a:off x="385763" y="1600201"/>
          <a:ext cx="8458200" cy="432435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08B480D8-5908-4F03-BADF-135E1570E250}"/>
              </a:ext>
            </a:extLst>
          </p:cNvPr>
          <p:cNvSpPr>
            <a:spLocks noGrp="1"/>
          </p:cNvSpPr>
          <p:nvPr>
            <p:ph type="body" sz="quarter" idx="15"/>
          </p:nvPr>
        </p:nvSpPr>
        <p:spPr>
          <a:xfrm>
            <a:off x="389682" y="914117"/>
            <a:ext cx="8454009" cy="396947"/>
          </a:xfrm>
        </p:spPr>
        <p:txBody>
          <a:bodyPr/>
          <a:lstStyle/>
          <a:p>
            <a:r>
              <a:rPr lang="en-US" b="1" dirty="0"/>
              <a:t>$1.6 billion </a:t>
            </a:r>
            <a:r>
              <a:rPr lang="en-US" dirty="0"/>
              <a:t>– the amount consumers would have saved had legal costs tracked nationwide averages</a:t>
            </a:r>
            <a:endParaRPr lang="en-US" b="1" dirty="0"/>
          </a:p>
        </p:txBody>
      </p:sp>
      <p:sp>
        <p:nvSpPr>
          <p:cNvPr id="5" name="Text Placeholder 4">
            <a:extLst>
              <a:ext uri="{FF2B5EF4-FFF2-40B4-BE49-F238E27FC236}">
                <a16:creationId xmlns:a16="http://schemas.microsoft.com/office/drawing/2014/main" id="{8CE045D1-A824-4D4E-BFEA-13149BB70BB5}"/>
              </a:ext>
            </a:extLst>
          </p:cNvPr>
          <p:cNvSpPr>
            <a:spLocks noGrp="1"/>
          </p:cNvSpPr>
          <p:nvPr>
            <p:ph type="body" sz="quarter" idx="16"/>
          </p:nvPr>
        </p:nvSpPr>
        <p:spPr/>
        <p:txBody>
          <a:bodyPr/>
          <a:lstStyle/>
          <a:p>
            <a:r>
              <a:rPr lang="en-US" dirty="0"/>
              <a:t>Source: NAIC data, sourced from S&amp;P Global Market Intelligence, Insurance Information Institute.</a:t>
            </a:r>
          </a:p>
        </p:txBody>
      </p:sp>
    </p:spTree>
    <p:extLst>
      <p:ext uri="{BB962C8B-B14F-4D97-AF65-F5344CB8AC3E}">
        <p14:creationId xmlns:p14="http://schemas.microsoft.com/office/powerpoint/2010/main" val="2079671150"/>
      </p:ext>
    </p:extLst>
  </p:cSld>
  <p:clrMapOvr>
    <a:masterClrMapping/>
  </p:clrMapOvr>
</p:sld>
</file>

<file path=ppt/theme/theme1.xml><?xml version="1.0" encoding="utf-8"?>
<a:theme xmlns:a="http://schemas.openxmlformats.org/drawingml/2006/main" name="Office Theme">
  <a:themeElements>
    <a:clrScheme name="Custom 119">
      <a:dk1>
        <a:srgbClr val="000000"/>
      </a:dk1>
      <a:lt1>
        <a:srgbClr val="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90000"/>
          </a:lnSpc>
          <a:defRPr sz="2000" b="1"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marL="292608" indent="-292608">
          <a:lnSpc>
            <a:spcPct val="90000"/>
          </a:lnSpc>
          <a:spcBef>
            <a:spcPts val="1200"/>
          </a:spcBef>
          <a:buClr>
            <a:srgbClr val="337DBE"/>
          </a:buClr>
          <a:buSzPct val="77000"/>
          <a:buFont typeface="Wingdings 3" panose="05040102010807070707" pitchFamily="18" charset="2"/>
          <a:buChar char=""/>
          <a:defRPr sz="2000" dirty="0"/>
        </a:defPPr>
      </a:lstStyle>
    </a:txDef>
  </a:objectDefaults>
  <a:extraClrSchemeLst/>
</a:theme>
</file>

<file path=ppt/theme/theme2.xml><?xml version="1.0" encoding="utf-8"?>
<a:theme xmlns:a="http://schemas.openxmlformats.org/drawingml/2006/main" name="Sub-section">
  <a:themeElements>
    <a:clrScheme name="Hyperlink 2">
      <a:dk1>
        <a:srgbClr val="000000"/>
      </a:dk1>
      <a:lt1>
        <a:srgbClr val="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lank">
  <a:themeElements>
    <a:clrScheme name="Hyperlink 2">
      <a:dk1>
        <a:srgbClr val="000000"/>
      </a:dk1>
      <a:lt1>
        <a:srgbClr val="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Custom 121">
      <a:dk1>
        <a:srgbClr val="000000"/>
      </a:dk1>
      <a:lt1>
        <a:srgbClr val="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Custom 120">
      <a:dk1>
        <a:sysClr val="windowText" lastClr="000000"/>
      </a:dk1>
      <a:lt1>
        <a:sysClr val="window" lastClr="FFFFFF"/>
      </a:lt1>
      <a:dk2>
        <a:srgbClr val="072C44"/>
      </a:dk2>
      <a:lt2>
        <a:srgbClr val="FFFFFF"/>
      </a:lt2>
      <a:accent1>
        <a:srgbClr val="337DBE"/>
      </a:accent1>
      <a:accent2>
        <a:srgbClr val="F69322"/>
      </a:accent2>
      <a:accent3>
        <a:srgbClr val="43B19E"/>
      </a:accent3>
      <a:accent4>
        <a:srgbClr val="E2B431"/>
      </a:accent4>
      <a:accent5>
        <a:srgbClr val="9A9A9A"/>
      </a:accent5>
      <a:accent6>
        <a:srgbClr val="D34D27"/>
      </a:accent6>
      <a:hlink>
        <a:srgbClr val="337DBE"/>
      </a:hlink>
      <a:folHlink>
        <a:srgbClr val="A6DCF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12352</TotalTime>
  <Words>2800</Words>
  <Application>Microsoft Office PowerPoint</Application>
  <PresentationFormat>On-screen Show (4:3)</PresentationFormat>
  <Paragraphs>144</Paragraphs>
  <Slides>17</Slides>
  <Notes>16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Arial</vt:lpstr>
      <vt:lpstr>Arial Narrow</vt:lpstr>
      <vt:lpstr>Symbol</vt:lpstr>
      <vt:lpstr>Wingdings</vt:lpstr>
      <vt:lpstr>Wingdings 3</vt:lpstr>
      <vt:lpstr>Office Theme</vt:lpstr>
      <vt:lpstr>Sub-section</vt:lpstr>
      <vt:lpstr>Blank</vt:lpstr>
      <vt:lpstr>Florida’s assignment of benefits crisis</vt:lpstr>
      <vt:lpstr>Florida’s legal environment drives abuse</vt:lpstr>
      <vt:lpstr>The abuse is spreading across Florida</vt:lpstr>
      <vt:lpstr>No-fault insurance</vt:lpstr>
      <vt:lpstr>AOB abuse and impacts on PIP legal costs</vt:lpstr>
      <vt:lpstr>No-fault AOB lawsuits are ticking back up</vt:lpstr>
      <vt:lpstr>From home to auto</vt:lpstr>
      <vt:lpstr>AOB abuse increases – and spreads beyond South Florida</vt:lpstr>
      <vt:lpstr>Homeowners are paying the price</vt:lpstr>
      <vt:lpstr>Could the Florida homeowners insurance market be threatened?</vt:lpstr>
      <vt:lpstr>Broken glass, broken system</vt:lpstr>
      <vt:lpstr>Abuse spread to auto glass virtually overnight</vt:lpstr>
      <vt:lpstr>Is auto glass abuse impacting legal costs?</vt:lpstr>
      <vt:lpstr>Has the problem been addressed?</vt:lpstr>
      <vt:lpstr>Next stop: commercial lines?</vt:lpstr>
      <vt:lpstr>Could BOP be the next target?</vt:lpstr>
      <vt:lpstr>Thank you!</vt:lpstr>
    </vt:vector>
  </TitlesOfParts>
  <Company>eSlide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P14228 - III PPT Template 4:3</dc:title>
  <dc:subject>v2007 and v2010</dc:subject>
  <dc:creator>Call @ 866-2-eSlide</dc:creator>
  <dc:description>eSlide, LLC - P14228 - III PPT Template 4:3</dc:description>
  <cp:lastModifiedBy>Lewis, Charlene</cp:lastModifiedBy>
  <cp:revision>201</cp:revision>
  <cp:lastPrinted>2016-06-07T18:47:34Z</cp:lastPrinted>
  <dcterms:created xsi:type="dcterms:W3CDTF">2011-11-02T14:24:24Z</dcterms:created>
  <dcterms:modified xsi:type="dcterms:W3CDTF">2019-01-10T13:38:24Z</dcterms:modified>
</cp:coreProperties>
</file>