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8"/>
  </p:notesMasterIdLst>
  <p:handoutMasterIdLst>
    <p:handoutMasterId r:id="rId29"/>
  </p:handoutMasterIdLst>
  <p:sldIdLst>
    <p:sldId id="2110" r:id="rId2"/>
    <p:sldId id="2115" r:id="rId3"/>
    <p:sldId id="2095" r:id="rId4"/>
    <p:sldId id="2103" r:id="rId5"/>
    <p:sldId id="2097" r:id="rId6"/>
    <p:sldId id="2101" r:id="rId7"/>
    <p:sldId id="2098" r:id="rId8"/>
    <p:sldId id="2099" r:id="rId9"/>
    <p:sldId id="2100" r:id="rId10"/>
    <p:sldId id="2114" r:id="rId11"/>
    <p:sldId id="2102" r:id="rId12"/>
    <p:sldId id="2105" r:id="rId13"/>
    <p:sldId id="2107" r:id="rId14"/>
    <p:sldId id="2108" r:id="rId15"/>
    <p:sldId id="2109" r:id="rId16"/>
    <p:sldId id="2112" r:id="rId17"/>
    <p:sldId id="2091" r:id="rId18"/>
    <p:sldId id="2092" r:id="rId19"/>
    <p:sldId id="2093" r:id="rId20"/>
    <p:sldId id="2111" r:id="rId21"/>
    <p:sldId id="2094" r:id="rId22"/>
    <p:sldId id="2106" r:id="rId23"/>
    <p:sldId id="2118" r:id="rId24"/>
    <p:sldId id="2116" r:id="rId25"/>
    <p:sldId id="2117" r:id="rId26"/>
    <p:sldId id="2113" r:id="rId27"/>
  </p:sldIdLst>
  <p:sldSz cx="9144000" cy="6858000" type="screen4x3"/>
  <p:notesSz cx="6881813"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249"/>
    <a:srgbClr val="28688C"/>
    <a:srgbClr val="CFE7ED"/>
    <a:srgbClr val="D0DCE2"/>
    <a:srgbClr val="4B9FCD"/>
    <a:srgbClr val="2B7299"/>
    <a:srgbClr val="3333CC"/>
    <a:srgbClr val="E5F1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016" autoAdjust="0"/>
    <p:restoredTop sz="89681" autoAdjust="0"/>
  </p:normalViewPr>
  <p:slideViewPr>
    <p:cSldViewPr snapToGrid="0">
      <p:cViewPr varScale="1">
        <p:scale>
          <a:sx n="61" d="100"/>
          <a:sy n="61" d="100"/>
        </p:scale>
        <p:origin x="1266" y="54"/>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Sheet1!$C$1</c:f>
              <c:strCache>
                <c:ptCount val="1"/>
                <c:pt idx="0">
                  <c:v>Personal</c:v>
                </c:pt>
              </c:strCache>
            </c:strRef>
          </c:tx>
          <c:spPr>
            <a:solidFill>
              <a:schemeClr val="accent2"/>
            </a:solidFill>
            <a:ln>
              <a:noFill/>
            </a:ln>
            <a:effectLst/>
          </c:spPr>
          <c:invertIfNegative val="0"/>
          <c:dLbls>
            <c:dLbl>
              <c:idx val="9"/>
              <c:layout>
                <c:manualLayout>
                  <c:x val="3.1152647975077881E-3"/>
                  <c:y val="-8.2151044984952473E-2"/>
                </c:manualLayout>
              </c:layout>
              <c:showLegendKey val="0"/>
              <c:showVal val="1"/>
              <c:showCatName val="0"/>
              <c:showSerName val="0"/>
              <c:showPercent val="0"/>
              <c:showBubbleSize val="0"/>
              <c:extLst>
                <c:ext xmlns:c15="http://schemas.microsoft.com/office/drawing/2012/chart" uri="{CE6537A1-D6FC-4f65-9D91-7224C49458BB}"/>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0">
                <a:spAutoFit/>
              </a:bodyPr>
              <a:lstStyle/>
              <a:p>
                <a:pPr algn="ctr">
                  <a:defRPr lang="en-US"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Sheet1!$C$2:$C$11</c:f>
              <c:numCache>
                <c:formatCode>0.0%</c:formatCode>
                <c:ptCount val="10"/>
                <c:pt idx="0">
                  <c:v>0.11</c:v>
                </c:pt>
                <c:pt idx="1">
                  <c:v>0.121</c:v>
                </c:pt>
                <c:pt idx="2">
                  <c:v>8.7999999999999995E-2</c:v>
                </c:pt>
                <c:pt idx="3">
                  <c:v>4.4999999999999998E-2</c:v>
                </c:pt>
                <c:pt idx="4">
                  <c:v>4.8000000000000001E-2</c:v>
                </c:pt>
                <c:pt idx="5">
                  <c:v>6.0999999999999999E-2</c:v>
                </c:pt>
                <c:pt idx="6">
                  <c:v>2.5999999999999999E-2</c:v>
                </c:pt>
                <c:pt idx="7">
                  <c:v>3.7999999999999999E-2</c:v>
                </c:pt>
                <c:pt idx="8">
                  <c:v>4.2000000000000003E-2</c:v>
                </c:pt>
                <c:pt idx="9">
                  <c:v>4.2999999999999997E-2</c:v>
                </c:pt>
              </c:numCache>
            </c:numRef>
          </c:val>
        </c:ser>
        <c:dLbls>
          <c:showLegendKey val="0"/>
          <c:showVal val="0"/>
          <c:showCatName val="0"/>
          <c:showSerName val="0"/>
          <c:showPercent val="0"/>
          <c:showBubbleSize val="0"/>
        </c:dLbls>
        <c:gapWidth val="50"/>
        <c:overlap val="-27"/>
        <c:axId val="118324616"/>
        <c:axId val="118322264"/>
      </c:barChart>
      <c:lineChart>
        <c:grouping val="standard"/>
        <c:varyColors val="0"/>
        <c:ser>
          <c:idx val="2"/>
          <c:order val="1"/>
          <c:tx>
            <c:strRef>
              <c:f>Sheet1!$D$1</c:f>
              <c:strCache>
                <c:ptCount val="1"/>
                <c:pt idx="0">
                  <c:v>Fortune 500</c:v>
                </c:pt>
              </c:strCache>
            </c:strRef>
          </c:tx>
          <c:spPr>
            <a:ln w="28575" cap="rnd">
              <a:solidFill>
                <a:schemeClr val="tx2"/>
              </a:solidFill>
              <a:round/>
            </a:ln>
            <a:effectLst/>
          </c:spPr>
          <c:marker>
            <c:symbol val="none"/>
          </c:marker>
          <c:dLbls>
            <c:dLbl>
              <c:idx val="9"/>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en-US"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Sheet1!$D$2:$D$11</c:f>
              <c:numCache>
                <c:formatCode>0.0%</c:formatCode>
                <c:ptCount val="10"/>
                <c:pt idx="0">
                  <c:v>0.14899999999999999</c:v>
                </c:pt>
                <c:pt idx="1">
                  <c:v>0.154</c:v>
                </c:pt>
                <c:pt idx="2">
                  <c:v>0.152</c:v>
                </c:pt>
                <c:pt idx="3">
                  <c:v>0.13100000000000001</c:v>
                </c:pt>
                <c:pt idx="4">
                  <c:v>0.105</c:v>
                </c:pt>
                <c:pt idx="5">
                  <c:v>0.127</c:v>
                </c:pt>
                <c:pt idx="6">
                  <c:v>0.14299999999999999</c:v>
                </c:pt>
                <c:pt idx="7">
                  <c:v>0.13400000000000001</c:v>
                </c:pt>
                <c:pt idx="8">
                  <c:v>0.16600000000000001</c:v>
                </c:pt>
                <c:pt idx="9">
                  <c:v>0.14299999999999999</c:v>
                </c:pt>
              </c:numCache>
            </c:numRef>
          </c:val>
          <c:smooth val="0"/>
        </c:ser>
        <c:dLbls>
          <c:showLegendKey val="0"/>
          <c:showVal val="0"/>
          <c:showCatName val="0"/>
          <c:showSerName val="0"/>
          <c:showPercent val="0"/>
          <c:showBubbleSize val="0"/>
        </c:dLbls>
        <c:marker val="1"/>
        <c:smooth val="0"/>
        <c:axId val="118324616"/>
        <c:axId val="118322264"/>
      </c:lineChart>
      <c:catAx>
        <c:axId val="118324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8322264"/>
        <c:crosses val="autoZero"/>
        <c:auto val="1"/>
        <c:lblAlgn val="ctr"/>
        <c:lblOffset val="100"/>
        <c:noMultiLvlLbl val="0"/>
      </c:catAx>
      <c:valAx>
        <c:axId val="1183222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8324616"/>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lgn="ctr">
            <a:defRPr lang="en-US"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lgn="ctr">
        <a:defRPr lang="en-US"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Sheet1!$C$1</c:f>
              <c:strCache>
                <c:ptCount val="1"/>
                <c:pt idx="0">
                  <c:v>Personal</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0">
                <a:spAutoFit/>
              </a:bodyPr>
              <a:lstStyle/>
              <a:p>
                <a:pPr algn="ctr">
                  <a:defRPr lang="en-US"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Sheet1!$C$2:$C$12</c:f>
              <c:numCache>
                <c:formatCode>0.0%</c:formatCode>
                <c:ptCount val="11"/>
                <c:pt idx="0">
                  <c:v>0.95081548437726693</c:v>
                </c:pt>
                <c:pt idx="1">
                  <c:v>0.95628989149955057</c:v>
                </c:pt>
                <c:pt idx="2">
                  <c:v>0.98317768915716131</c:v>
                </c:pt>
                <c:pt idx="3">
                  <c:v>1.001904683000914</c:v>
                </c:pt>
                <c:pt idx="4">
                  <c:v>1.0131609564977941</c:v>
                </c:pt>
                <c:pt idx="5">
                  <c:v>1.0097309667466032</c:v>
                </c:pt>
                <c:pt idx="6">
                  <c:v>1.0199829159435991</c:v>
                </c:pt>
                <c:pt idx="7">
                  <c:v>1.0205871270180717</c:v>
                </c:pt>
                <c:pt idx="8">
                  <c:v>1.0155260463374252</c:v>
                </c:pt>
                <c:pt idx="9">
                  <c:v>1.02463479563102</c:v>
                </c:pt>
                <c:pt idx="10">
                  <c:v>1.0460207361824092</c:v>
                </c:pt>
              </c:numCache>
            </c:numRef>
          </c:val>
        </c:ser>
        <c:dLbls>
          <c:showLegendKey val="0"/>
          <c:showVal val="0"/>
          <c:showCatName val="0"/>
          <c:showSerName val="0"/>
          <c:showPercent val="0"/>
          <c:showBubbleSize val="0"/>
        </c:dLbls>
        <c:gapWidth val="100"/>
        <c:axId val="118326576"/>
        <c:axId val="118326968"/>
      </c:barChart>
      <c:catAx>
        <c:axId val="118326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8326968"/>
        <c:crosses val="autoZero"/>
        <c:auto val="1"/>
        <c:lblAlgn val="ctr"/>
        <c:lblOffset val="100"/>
        <c:noMultiLvlLbl val="0"/>
      </c:catAx>
      <c:valAx>
        <c:axId val="118326968"/>
        <c:scaling>
          <c:orientation val="minMax"/>
          <c:max val="1.100000000000000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8326576"/>
        <c:crosses val="autoZero"/>
        <c:crossBetween val="between"/>
      </c:valAx>
      <c:spPr>
        <a:solidFill>
          <a:schemeClr val="bg1"/>
        </a:solidFill>
        <a:ln>
          <a:noFill/>
        </a:ln>
        <a:effectLst/>
      </c:spPr>
    </c:plotArea>
    <c:plotVisOnly val="1"/>
    <c:dispBlanksAs val="gap"/>
    <c:showDLblsOverMax val="0"/>
  </c:chart>
  <c:spPr>
    <a:noFill/>
    <a:ln>
      <a:noFill/>
    </a:ln>
    <a:effectLst/>
  </c:spPr>
  <c:txPr>
    <a:bodyPr/>
    <a:lstStyle/>
    <a:p>
      <a:pPr algn="ctr">
        <a:defRPr lang="en-US"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10985133986557E-2"/>
          <c:y val="0.14666666050378763"/>
          <c:w val="0.85334872979214782"/>
          <c:h val="0.68666666666666665"/>
        </c:manualLayout>
      </c:layout>
      <c:lineChart>
        <c:grouping val="standard"/>
        <c:varyColors val="0"/>
        <c:ser>
          <c:idx val="1"/>
          <c:order val="0"/>
          <c:tx>
            <c:strRef>
              <c:f>Sheet1!$B$1</c:f>
              <c:strCache>
                <c:ptCount val="1"/>
                <c:pt idx="0">
                  <c:v>Miles Driven (left axis)</c:v>
                </c:pt>
              </c:strCache>
            </c:strRef>
          </c:tx>
          <c:spPr>
            <a:ln w="36056">
              <a:solidFill>
                <a:schemeClr val="accent1"/>
              </a:solidFill>
              <a:prstDash val="solid"/>
            </a:ln>
          </c:spPr>
          <c:marker>
            <c:symbol val="square"/>
            <c:size val="4"/>
            <c:spPr>
              <a:solidFill>
                <a:schemeClr val="accent1"/>
              </a:solidFill>
              <a:ln>
                <a:solidFill>
                  <a:schemeClr val="accent1"/>
                </a:solidFill>
              </a:ln>
            </c:spPr>
          </c:marker>
          <c:cat>
            <c:strRef>
              <c:f>Sheet1!$A$2:$A$41</c:f>
              <c:strCache>
                <c:ptCount val="40"/>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strCache>
            </c:strRef>
          </c:cat>
          <c:val>
            <c:numRef>
              <c:f>Sheet1!$B$2:$B$41</c:f>
              <c:numCache>
                <c:formatCode>#,##0</c:formatCode>
                <c:ptCount val="40"/>
                <c:pt idx="0">
                  <c:v>3003</c:v>
                </c:pt>
                <c:pt idx="1">
                  <c:v>3003</c:v>
                </c:pt>
                <c:pt idx="2">
                  <c:v>3003</c:v>
                </c:pt>
                <c:pt idx="3">
                  <c:v>3014</c:v>
                </c:pt>
                <c:pt idx="4">
                  <c:v>3016</c:v>
                </c:pt>
                <c:pt idx="5">
                  <c:v>3024</c:v>
                </c:pt>
                <c:pt idx="6">
                  <c:v>3034</c:v>
                </c:pt>
                <c:pt idx="7">
                  <c:v>3031</c:v>
                </c:pt>
                <c:pt idx="8">
                  <c:v>3026</c:v>
                </c:pt>
                <c:pt idx="9">
                  <c:v>3011</c:v>
                </c:pt>
                <c:pt idx="10">
                  <c:v>2989</c:v>
                </c:pt>
                <c:pt idx="11">
                  <c:v>2976</c:v>
                </c:pt>
                <c:pt idx="12">
                  <c:v>2958</c:v>
                </c:pt>
                <c:pt idx="13">
                  <c:v>2955</c:v>
                </c:pt>
                <c:pt idx="14">
                  <c:v>2961</c:v>
                </c:pt>
                <c:pt idx="15">
                  <c:v>2956</c:v>
                </c:pt>
                <c:pt idx="16">
                  <c:v>2949</c:v>
                </c:pt>
                <c:pt idx="17">
                  <c:v>2952</c:v>
                </c:pt>
                <c:pt idx="18">
                  <c:v>2959</c:v>
                </c:pt>
                <c:pt idx="19">
                  <c:v>2967</c:v>
                </c:pt>
                <c:pt idx="20">
                  <c:v>2972</c:v>
                </c:pt>
                <c:pt idx="21">
                  <c:v>2964</c:v>
                </c:pt>
                <c:pt idx="22">
                  <c:v>2953</c:v>
                </c:pt>
                <c:pt idx="23">
                  <c:v>2951</c:v>
                </c:pt>
                <c:pt idx="24">
                  <c:v>2963</c:v>
                </c:pt>
                <c:pt idx="25">
                  <c:v>2971</c:v>
                </c:pt>
                <c:pt idx="26">
                  <c:v>2972</c:v>
                </c:pt>
                <c:pt idx="27">
                  <c:v>2970</c:v>
                </c:pt>
                <c:pt idx="28">
                  <c:v>2966</c:v>
                </c:pt>
                <c:pt idx="29">
                  <c:v>2971</c:v>
                </c:pt>
                <c:pt idx="30">
                  <c:v>2983</c:v>
                </c:pt>
                <c:pt idx="31">
                  <c:v>2989</c:v>
                </c:pt>
                <c:pt idx="32">
                  <c:v>2984</c:v>
                </c:pt>
                <c:pt idx="33">
                  <c:v>2996</c:v>
                </c:pt>
                <c:pt idx="34">
                  <c:v>3007</c:v>
                </c:pt>
                <c:pt idx="35">
                  <c:v>3027</c:v>
                </c:pt>
                <c:pt idx="36">
                  <c:v>3052</c:v>
                </c:pt>
                <c:pt idx="37">
                  <c:v>3078</c:v>
                </c:pt>
                <c:pt idx="38">
                  <c:v>3105</c:v>
                </c:pt>
                <c:pt idx="39">
                  <c:v>3130</c:v>
                </c:pt>
              </c:numCache>
            </c:numRef>
          </c:val>
          <c:smooth val="0"/>
        </c:ser>
        <c:dLbls>
          <c:showLegendKey val="0"/>
          <c:showVal val="0"/>
          <c:showCatName val="0"/>
          <c:showSerName val="0"/>
          <c:showPercent val="0"/>
          <c:showBubbleSize val="0"/>
        </c:dLbls>
        <c:marker val="1"/>
        <c:smooth val="0"/>
        <c:axId val="118327360"/>
        <c:axId val="118324224"/>
      </c:lineChart>
      <c:lineChart>
        <c:grouping val="standard"/>
        <c:varyColors val="0"/>
        <c:ser>
          <c:idx val="0"/>
          <c:order val="1"/>
          <c:tx>
            <c:strRef>
              <c:f>Sheet1!$C$1</c:f>
              <c:strCache>
                <c:ptCount val="1"/>
                <c:pt idx="0">
                  <c:v>Collision Claim Frequency (right axis)</c:v>
                </c:pt>
              </c:strCache>
            </c:strRef>
          </c:tx>
          <c:spPr>
            <a:ln w="36056">
              <a:solidFill>
                <a:srgbClr val="FF6600"/>
              </a:solidFill>
              <a:prstDash val="solid"/>
            </a:ln>
          </c:spPr>
          <c:marker>
            <c:symbol val="diamond"/>
            <c:size val="4"/>
            <c:spPr>
              <a:solidFill>
                <a:srgbClr val="FF6600"/>
              </a:solidFill>
              <a:ln>
                <a:solidFill>
                  <a:srgbClr val="FF6600"/>
                </a:solidFill>
                <a:prstDash val="solid"/>
              </a:ln>
            </c:spPr>
          </c:marker>
          <c:cat>
            <c:strRef>
              <c:f>Sheet1!$A$2:$A$41</c:f>
              <c:strCache>
                <c:ptCount val="40"/>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strCache>
            </c:strRef>
          </c:cat>
          <c:val>
            <c:numRef>
              <c:f>Sheet1!$C$2:$C$41</c:f>
              <c:numCache>
                <c:formatCode>General</c:formatCode>
                <c:ptCount val="40"/>
                <c:pt idx="0">
                  <c:v>5.84</c:v>
                </c:pt>
                <c:pt idx="1">
                  <c:v>5.78</c:v>
                </c:pt>
                <c:pt idx="2">
                  <c:v>5.73</c:v>
                </c:pt>
                <c:pt idx="3">
                  <c:v>5.7</c:v>
                </c:pt>
                <c:pt idx="4">
                  <c:v>5.74</c:v>
                </c:pt>
                <c:pt idx="5">
                  <c:v>5.78</c:v>
                </c:pt>
                <c:pt idx="6">
                  <c:v>5.8</c:v>
                </c:pt>
                <c:pt idx="7">
                  <c:v>5.84</c:v>
                </c:pt>
                <c:pt idx="8">
                  <c:v>5.85</c:v>
                </c:pt>
                <c:pt idx="9">
                  <c:v>5.82</c:v>
                </c:pt>
                <c:pt idx="10">
                  <c:v>5.77</c:v>
                </c:pt>
                <c:pt idx="11">
                  <c:v>5.7</c:v>
                </c:pt>
                <c:pt idx="12">
                  <c:v>5.67</c:v>
                </c:pt>
                <c:pt idx="13">
                  <c:v>5.63</c:v>
                </c:pt>
                <c:pt idx="14">
                  <c:v>5.62</c:v>
                </c:pt>
                <c:pt idx="15">
                  <c:v>5.57</c:v>
                </c:pt>
                <c:pt idx="16">
                  <c:v>5.56</c:v>
                </c:pt>
                <c:pt idx="17">
                  <c:v>5.58</c:v>
                </c:pt>
                <c:pt idx="18">
                  <c:v>5.6</c:v>
                </c:pt>
                <c:pt idx="19">
                  <c:v>5.63</c:v>
                </c:pt>
                <c:pt idx="20">
                  <c:v>5.62</c:v>
                </c:pt>
                <c:pt idx="21">
                  <c:v>5.61</c:v>
                </c:pt>
                <c:pt idx="22">
                  <c:v>5.61</c:v>
                </c:pt>
                <c:pt idx="23">
                  <c:v>5.63</c:v>
                </c:pt>
                <c:pt idx="24">
                  <c:v>5.55</c:v>
                </c:pt>
                <c:pt idx="25">
                  <c:v>5.57</c:v>
                </c:pt>
                <c:pt idx="26">
                  <c:v>5.58</c:v>
                </c:pt>
                <c:pt idx="27">
                  <c:v>5.53</c:v>
                </c:pt>
                <c:pt idx="28">
                  <c:v>5.56</c:v>
                </c:pt>
                <c:pt idx="29">
                  <c:v>5.59</c:v>
                </c:pt>
                <c:pt idx="30">
                  <c:v>5.62</c:v>
                </c:pt>
                <c:pt idx="31">
                  <c:v>5.66</c:v>
                </c:pt>
                <c:pt idx="32">
                  <c:v>5.79</c:v>
                </c:pt>
                <c:pt idx="33">
                  <c:v>5.85</c:v>
                </c:pt>
                <c:pt idx="34">
                  <c:v>5.88</c:v>
                </c:pt>
                <c:pt idx="35">
                  <c:v>5.91</c:v>
                </c:pt>
                <c:pt idx="36">
                  <c:v>5.89</c:v>
                </c:pt>
                <c:pt idx="37">
                  <c:v>5.92</c:v>
                </c:pt>
                <c:pt idx="38">
                  <c:v>5.94</c:v>
                </c:pt>
                <c:pt idx="39">
                  <c:v>5.96</c:v>
                </c:pt>
              </c:numCache>
            </c:numRef>
          </c:val>
          <c:smooth val="0"/>
        </c:ser>
        <c:dLbls>
          <c:showLegendKey val="0"/>
          <c:showVal val="0"/>
          <c:showCatName val="0"/>
          <c:showSerName val="0"/>
          <c:showPercent val="0"/>
          <c:showBubbleSize val="0"/>
        </c:dLbls>
        <c:marker val="1"/>
        <c:smooth val="0"/>
        <c:axId val="118321480"/>
        <c:axId val="118321872"/>
      </c:lineChart>
      <c:catAx>
        <c:axId val="118327360"/>
        <c:scaling>
          <c:orientation val="minMax"/>
        </c:scaling>
        <c:delete val="0"/>
        <c:axPos val="b"/>
        <c:numFmt formatCode="General" sourceLinked="1"/>
        <c:majorTickMark val="cross"/>
        <c:minorTickMark val="none"/>
        <c:tickLblPos val="nextTo"/>
        <c:spPr>
          <a:ln w="3005">
            <a:solidFill>
              <a:schemeClr val="tx1"/>
            </a:solidFill>
            <a:prstDash val="solid"/>
          </a:ln>
        </c:spPr>
        <c:txPr>
          <a:bodyPr rot="-5400000" vert="horz"/>
          <a:lstStyle/>
          <a:p>
            <a:pPr algn="ctr">
              <a:defRPr lang="en-US" sz="1514" b="0" i="0" u="none" strike="noStrike" kern="1200" baseline="0">
                <a:solidFill>
                  <a:schemeClr val="tx1"/>
                </a:solidFill>
                <a:latin typeface="Arial" panose="020B0604020202020204" pitchFamily="34" charset="0"/>
                <a:ea typeface="Calibri"/>
                <a:cs typeface="Arial" panose="020B0604020202020204" pitchFamily="34" charset="0"/>
              </a:defRPr>
            </a:pPr>
            <a:endParaRPr lang="en-US"/>
          </a:p>
        </c:txPr>
        <c:crossAx val="118324224"/>
        <c:crossesAt val="0"/>
        <c:auto val="0"/>
        <c:lblAlgn val="ctr"/>
        <c:lblOffset val="100"/>
        <c:tickLblSkip val="2"/>
        <c:tickMarkSkip val="1"/>
        <c:noMultiLvlLbl val="0"/>
      </c:catAx>
      <c:valAx>
        <c:axId val="118324224"/>
        <c:scaling>
          <c:orientation val="minMax"/>
        </c:scaling>
        <c:delete val="0"/>
        <c:axPos val="l"/>
        <c:numFmt formatCode="0" sourceLinked="0"/>
        <c:majorTickMark val="cross"/>
        <c:minorTickMark val="none"/>
        <c:tickLblPos val="nextTo"/>
        <c:spPr>
          <a:ln w="3005">
            <a:solidFill>
              <a:schemeClr val="tx1"/>
            </a:solidFill>
            <a:prstDash val="solid"/>
          </a:ln>
        </c:spPr>
        <c:txPr>
          <a:bodyPr rot="0" vert="horz"/>
          <a:lstStyle/>
          <a:p>
            <a:pPr>
              <a:defRPr sz="1514"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118327360"/>
        <c:crosses val="autoZero"/>
        <c:crossBetween val="between"/>
        <c:minorUnit val="1"/>
      </c:valAx>
      <c:catAx>
        <c:axId val="118321480"/>
        <c:scaling>
          <c:orientation val="minMax"/>
        </c:scaling>
        <c:delete val="1"/>
        <c:axPos val="b"/>
        <c:numFmt formatCode="General" sourceLinked="1"/>
        <c:majorTickMark val="out"/>
        <c:minorTickMark val="none"/>
        <c:tickLblPos val="nextTo"/>
        <c:crossAx val="118321872"/>
        <c:crossesAt val="5.5"/>
        <c:auto val="0"/>
        <c:lblAlgn val="ctr"/>
        <c:lblOffset val="100"/>
        <c:noMultiLvlLbl val="0"/>
      </c:catAx>
      <c:valAx>
        <c:axId val="118321872"/>
        <c:scaling>
          <c:orientation val="minMax"/>
          <c:max val="6"/>
          <c:min val="5.5"/>
        </c:scaling>
        <c:delete val="0"/>
        <c:axPos val="r"/>
        <c:numFmt formatCode="0.0" sourceLinked="0"/>
        <c:majorTickMark val="cross"/>
        <c:minorTickMark val="none"/>
        <c:tickLblPos val="nextTo"/>
        <c:spPr>
          <a:ln w="3005">
            <a:solidFill>
              <a:schemeClr val="tx1"/>
            </a:solidFill>
            <a:prstDash val="solid"/>
          </a:ln>
        </c:spPr>
        <c:txPr>
          <a:bodyPr rot="0" vert="horz"/>
          <a:lstStyle/>
          <a:p>
            <a:pPr>
              <a:defRPr sz="1560" b="0" i="0" u="none" strike="noStrike" baseline="0">
                <a:solidFill>
                  <a:srgbClr val="FF6600"/>
                </a:solidFill>
                <a:latin typeface="Arial" panose="020B0604020202020204" pitchFamily="34" charset="0"/>
                <a:ea typeface="Calibri"/>
                <a:cs typeface="Arial" panose="020B0604020202020204" pitchFamily="34" charset="0"/>
              </a:defRPr>
            </a:pPr>
            <a:endParaRPr lang="en-US"/>
          </a:p>
        </c:txPr>
        <c:crossAx val="118321480"/>
        <c:crosses val="max"/>
        <c:crossBetween val="between"/>
        <c:majorUnit val="0.1"/>
      </c:valAx>
      <c:spPr>
        <a:solidFill>
          <a:srgbClr val="FFFFFF"/>
        </a:solidFill>
        <a:ln w="24038">
          <a:noFill/>
        </a:ln>
      </c:spPr>
    </c:plotArea>
    <c:legend>
      <c:legendPos val="t"/>
      <c:layout>
        <c:manualLayout>
          <c:xMode val="edge"/>
          <c:yMode val="edge"/>
          <c:x val="0.18822170900692842"/>
          <c:y val="6.6666666666666671E-3"/>
          <c:w val="0.64665127020785218"/>
          <c:h val="6.8888888888888888E-2"/>
        </c:manualLayout>
      </c:layout>
      <c:overlay val="0"/>
      <c:spPr>
        <a:solidFill>
          <a:schemeClr val="bg1"/>
        </a:solidFill>
        <a:ln w="3005">
          <a:solidFill>
            <a:schemeClr val="tx1"/>
          </a:solidFill>
          <a:prstDash val="solid"/>
        </a:ln>
      </c:spPr>
      <c:txPr>
        <a:bodyPr/>
        <a:lstStyle/>
        <a:p>
          <a:pPr>
            <a:defRPr sz="1216" b="1" i="0" u="none" strike="noStrike" baseline="0">
              <a:solidFill>
                <a:schemeClr val="tx1"/>
              </a:solidFill>
              <a:latin typeface="Arial" panose="020B0604020202020204" pitchFamily="34" charset="0"/>
              <a:ea typeface="Calibri"/>
              <a:cs typeface="Arial" panose="020B0604020202020204" pitchFamily="34" charset="0"/>
            </a:defRPr>
          </a:pPr>
          <a:endParaRPr lang="en-US"/>
        </a:p>
      </c:txPr>
    </c:legend>
    <c:plotVisOnly val="1"/>
    <c:dispBlanksAs val="gap"/>
    <c:showDLblsOverMax val="0"/>
  </c:chart>
  <c:spPr>
    <a:noFill/>
    <a:ln>
      <a:noFill/>
    </a:ln>
  </c:spPr>
  <c:txPr>
    <a:bodyPr/>
    <a:lstStyle/>
    <a:p>
      <a:pPr>
        <a:defRPr sz="757" b="1" i="0" u="none" strike="noStrike" baseline="0">
          <a:solidFill>
            <a:schemeClr val="tx1"/>
          </a:solidFill>
          <a:latin typeface="Calibri"/>
          <a:ea typeface="Calibri"/>
          <a:cs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05080831408776E-2"/>
          <c:y val="0.14666666666666667"/>
          <c:w val="0.85334872979214782"/>
          <c:h val="0.68666666666666665"/>
        </c:manualLayout>
      </c:layout>
      <c:lineChart>
        <c:grouping val="standard"/>
        <c:varyColors val="0"/>
        <c:ser>
          <c:idx val="1"/>
          <c:order val="0"/>
          <c:tx>
            <c:strRef>
              <c:f>Sheet1!$B$1</c:f>
              <c:strCache>
                <c:ptCount val="1"/>
                <c:pt idx="0">
                  <c:v>Miles Driven (left axis)</c:v>
                </c:pt>
              </c:strCache>
            </c:strRef>
          </c:tx>
          <c:spPr>
            <a:ln w="36056">
              <a:solidFill>
                <a:schemeClr val="accent1"/>
              </a:solidFill>
              <a:prstDash val="solid"/>
            </a:ln>
          </c:spPr>
          <c:marker>
            <c:symbol val="square"/>
            <c:size val="4"/>
            <c:spPr>
              <a:solidFill>
                <a:schemeClr val="accent1"/>
              </a:solidFill>
              <a:ln>
                <a:solidFill>
                  <a:schemeClr val="accent1"/>
                </a:solidFill>
              </a:ln>
            </c:spPr>
          </c:marker>
          <c:cat>
            <c:strRef>
              <c:f>Sheet1!$A$2:$A$41</c:f>
              <c:strCache>
                <c:ptCount val="40"/>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strCache>
            </c:strRef>
          </c:cat>
          <c:val>
            <c:numRef>
              <c:f>Sheet1!$B$2:$B$41</c:f>
              <c:numCache>
                <c:formatCode>#,##0</c:formatCode>
                <c:ptCount val="40"/>
                <c:pt idx="0">
                  <c:v>3003</c:v>
                </c:pt>
                <c:pt idx="1">
                  <c:v>3003</c:v>
                </c:pt>
                <c:pt idx="2">
                  <c:v>3003</c:v>
                </c:pt>
                <c:pt idx="3">
                  <c:v>3014</c:v>
                </c:pt>
                <c:pt idx="4">
                  <c:v>3016</c:v>
                </c:pt>
                <c:pt idx="5">
                  <c:v>3024</c:v>
                </c:pt>
                <c:pt idx="6">
                  <c:v>3034</c:v>
                </c:pt>
                <c:pt idx="7">
                  <c:v>3031</c:v>
                </c:pt>
                <c:pt idx="8">
                  <c:v>3026</c:v>
                </c:pt>
                <c:pt idx="9">
                  <c:v>3011</c:v>
                </c:pt>
                <c:pt idx="10">
                  <c:v>2989</c:v>
                </c:pt>
                <c:pt idx="11">
                  <c:v>2976</c:v>
                </c:pt>
                <c:pt idx="12">
                  <c:v>2958</c:v>
                </c:pt>
                <c:pt idx="13">
                  <c:v>2955</c:v>
                </c:pt>
                <c:pt idx="14">
                  <c:v>2961</c:v>
                </c:pt>
                <c:pt idx="15">
                  <c:v>2956</c:v>
                </c:pt>
                <c:pt idx="16">
                  <c:v>2949</c:v>
                </c:pt>
                <c:pt idx="17">
                  <c:v>2952</c:v>
                </c:pt>
                <c:pt idx="18">
                  <c:v>2959</c:v>
                </c:pt>
                <c:pt idx="19">
                  <c:v>2967</c:v>
                </c:pt>
                <c:pt idx="20">
                  <c:v>2972</c:v>
                </c:pt>
                <c:pt idx="21">
                  <c:v>2964</c:v>
                </c:pt>
                <c:pt idx="22">
                  <c:v>2953</c:v>
                </c:pt>
                <c:pt idx="23">
                  <c:v>2951</c:v>
                </c:pt>
                <c:pt idx="24">
                  <c:v>2963</c:v>
                </c:pt>
                <c:pt idx="25">
                  <c:v>2971</c:v>
                </c:pt>
                <c:pt idx="26">
                  <c:v>2972</c:v>
                </c:pt>
                <c:pt idx="27">
                  <c:v>2970</c:v>
                </c:pt>
                <c:pt idx="28">
                  <c:v>2966</c:v>
                </c:pt>
                <c:pt idx="29">
                  <c:v>2971</c:v>
                </c:pt>
                <c:pt idx="30">
                  <c:v>2983</c:v>
                </c:pt>
                <c:pt idx="31">
                  <c:v>2989</c:v>
                </c:pt>
                <c:pt idx="32">
                  <c:v>2984</c:v>
                </c:pt>
                <c:pt idx="33">
                  <c:v>2996</c:v>
                </c:pt>
                <c:pt idx="34">
                  <c:v>3007</c:v>
                </c:pt>
                <c:pt idx="35">
                  <c:v>3027</c:v>
                </c:pt>
                <c:pt idx="36">
                  <c:v>3052</c:v>
                </c:pt>
                <c:pt idx="37">
                  <c:v>3078</c:v>
                </c:pt>
                <c:pt idx="38">
                  <c:v>3105</c:v>
                </c:pt>
                <c:pt idx="39">
                  <c:v>3130</c:v>
                </c:pt>
              </c:numCache>
            </c:numRef>
          </c:val>
          <c:smooth val="0"/>
        </c:ser>
        <c:dLbls>
          <c:showLegendKey val="0"/>
          <c:showVal val="0"/>
          <c:showCatName val="0"/>
          <c:showSerName val="0"/>
          <c:showPercent val="0"/>
          <c:showBubbleSize val="0"/>
        </c:dLbls>
        <c:marker val="1"/>
        <c:smooth val="0"/>
        <c:axId val="118325008"/>
        <c:axId val="129125152"/>
      </c:lineChart>
      <c:lineChart>
        <c:grouping val="standard"/>
        <c:varyColors val="0"/>
        <c:ser>
          <c:idx val="0"/>
          <c:order val="1"/>
          <c:tx>
            <c:strRef>
              <c:f>Sheet1!$C$1</c:f>
              <c:strCache>
                <c:ptCount val="1"/>
                <c:pt idx="0">
                  <c:v>Gas Prices</c:v>
                </c:pt>
              </c:strCache>
            </c:strRef>
          </c:tx>
          <c:spPr>
            <a:ln w="36056">
              <a:solidFill>
                <a:srgbClr val="FF6600"/>
              </a:solidFill>
              <a:prstDash val="solid"/>
            </a:ln>
          </c:spPr>
          <c:marker>
            <c:symbol val="diamond"/>
            <c:size val="4"/>
            <c:spPr>
              <a:solidFill>
                <a:srgbClr val="FF6600"/>
              </a:solidFill>
              <a:ln>
                <a:solidFill>
                  <a:srgbClr val="FF6600"/>
                </a:solidFill>
                <a:prstDash val="solid"/>
              </a:ln>
            </c:spPr>
          </c:marker>
          <c:cat>
            <c:strRef>
              <c:f>Sheet1!$A$2:$A$41</c:f>
              <c:strCache>
                <c:ptCount val="40"/>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strCache>
            </c:strRef>
          </c:cat>
          <c:val>
            <c:numRef>
              <c:f>Sheet1!$C$2:$C$41</c:f>
              <c:numCache>
                <c:formatCode>_(* #,##0.00_);_(* \(#,##0.00\);_(* "-"??_);_(@_)</c:formatCode>
                <c:ptCount val="40"/>
                <c:pt idx="0">
                  <c:v>2.297333333333333</c:v>
                </c:pt>
                <c:pt idx="1">
                  <c:v>2.5270000000000001</c:v>
                </c:pt>
                <c:pt idx="2">
                  <c:v>2.9693333333333332</c:v>
                </c:pt>
                <c:pt idx="3">
                  <c:v>2.6326666666666667</c:v>
                </c:pt>
                <c:pt idx="4">
                  <c:v>2.3076666666666665</c:v>
                </c:pt>
                <c:pt idx="5">
                  <c:v>2.6076666666666668</c:v>
                </c:pt>
                <c:pt idx="6">
                  <c:v>3.1</c:v>
                </c:pt>
                <c:pt idx="7">
                  <c:v>2.845333333333333</c:v>
                </c:pt>
                <c:pt idx="8">
                  <c:v>3.097666666666667</c:v>
                </c:pt>
                <c:pt idx="9">
                  <c:v>3.2926666666666669</c:v>
                </c:pt>
                <c:pt idx="10">
                  <c:v>4.011333333333333</c:v>
                </c:pt>
                <c:pt idx="11">
                  <c:v>3.5670000000000002</c:v>
                </c:pt>
                <c:pt idx="12">
                  <c:v>1.931</c:v>
                </c:pt>
                <c:pt idx="13">
                  <c:v>2.0293333333333332</c:v>
                </c:pt>
                <c:pt idx="14">
                  <c:v>2.5263333333333331</c:v>
                </c:pt>
                <c:pt idx="15">
                  <c:v>2.6280000000000001</c:v>
                </c:pt>
                <c:pt idx="16">
                  <c:v>2.7126666666666668</c:v>
                </c:pt>
                <c:pt idx="17">
                  <c:v>2.8076666666666665</c:v>
                </c:pt>
                <c:pt idx="18">
                  <c:v>2.8190000000000004</c:v>
                </c:pt>
                <c:pt idx="19">
                  <c:v>2.7976666666666667</c:v>
                </c:pt>
                <c:pt idx="20">
                  <c:v>3.0363333333333333</c:v>
                </c:pt>
                <c:pt idx="21">
                  <c:v>3.577</c:v>
                </c:pt>
                <c:pt idx="22">
                  <c:v>3.8000000000000003</c:v>
                </c:pt>
                <c:pt idx="23">
                  <c:v>3.6229999999999998</c:v>
                </c:pt>
                <c:pt idx="24">
                  <c:v>3.403</c:v>
                </c:pt>
                <c:pt idx="25">
                  <c:v>3.8350000000000004</c:v>
                </c:pt>
                <c:pt idx="26">
                  <c:v>3.6283333333333339</c:v>
                </c:pt>
                <c:pt idx="27">
                  <c:v>3.8339999999999996</c:v>
                </c:pt>
                <c:pt idx="28">
                  <c:v>3.4309999999999996</c:v>
                </c:pt>
                <c:pt idx="29">
                  <c:v>3.7176666666666667</c:v>
                </c:pt>
                <c:pt idx="30">
                  <c:v>3.6750000000000003</c:v>
                </c:pt>
                <c:pt idx="31">
                  <c:v>3.5563333333333333</c:v>
                </c:pt>
                <c:pt idx="32">
                  <c:v>3.3569999999999998</c:v>
                </c:pt>
                <c:pt idx="33">
                  <c:v>3.5916666666666668</c:v>
                </c:pt>
                <c:pt idx="34">
                  <c:v>3.734666666666667</c:v>
                </c:pt>
                <c:pt idx="35">
                  <c:v>3.4346666666666663</c:v>
                </c:pt>
                <c:pt idx="36">
                  <c:v>2.6123333333333334</c:v>
                </c:pt>
                <c:pt idx="37">
                  <c:v>2.4673333333333329</c:v>
                </c:pt>
                <c:pt idx="38">
                  <c:v>2.8556666666666666</c:v>
                </c:pt>
                <c:pt idx="39">
                  <c:v>2.5250000000000004</c:v>
                </c:pt>
              </c:numCache>
            </c:numRef>
          </c:val>
          <c:smooth val="0"/>
        </c:ser>
        <c:dLbls>
          <c:showLegendKey val="0"/>
          <c:showVal val="0"/>
          <c:showCatName val="0"/>
          <c:showSerName val="0"/>
          <c:showPercent val="0"/>
          <c:showBubbleSize val="0"/>
        </c:dLbls>
        <c:marker val="1"/>
        <c:smooth val="0"/>
        <c:axId val="129127112"/>
        <c:axId val="129126720"/>
        <c:extLst>
          <c:ext xmlns:c15="http://schemas.microsoft.com/office/drawing/2012/chart" uri="{02D57815-91ED-43cb-92C2-25804820EDAC}">
            <c15:filteredLineSeries>
              <c15:ser>
                <c:idx val="2"/>
                <c:order val="2"/>
                <c:tx>
                  <c:strRef>
                    <c:extLst>
                      <c:ext uri="{02D57815-91ED-43cb-92C2-25804820EDAC}">
                        <c15:formulaRef>
                          <c15:sqref>Sheet1!$D$1</c15:sqref>
                        </c15:formulaRef>
                      </c:ext>
                    </c:extLst>
                    <c:strCache>
                      <c:ptCount val="1"/>
                      <c:pt idx="0">
                        <c:v># Employed</c:v>
                      </c:pt>
                    </c:strCache>
                  </c:strRef>
                </c:tx>
                <c:cat>
                  <c:strRef>
                    <c:extLst>
                      <c:ext uri="{02D57815-91ED-43cb-92C2-25804820EDAC}">
                        <c15:formulaRef>
                          <c15:sqref>Sheet1!$A$2:$A$41</c15:sqref>
                        </c15:formulaRef>
                      </c:ext>
                    </c:extLst>
                    <c:strCache>
                      <c:ptCount val="40"/>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strCache>
                  </c:strRef>
                </c:cat>
                <c:val>
                  <c:numRef>
                    <c:extLst>
                      <c:ext uri="{02D57815-91ED-43cb-92C2-25804820EDAC}">
                        <c15:formulaRef>
                          <c15:sqref>Sheet1!$D$2:$D$41</c15:sqref>
                        </c15:formulaRef>
                      </c:ext>
                    </c:extLst>
                    <c:numCache>
                      <c:formatCode>General</c:formatCode>
                      <c:ptCount val="40"/>
                      <c:pt idx="0">
                        <c:v>143.4</c:v>
                      </c:pt>
                      <c:pt idx="1">
                        <c:v>144.1</c:v>
                      </c:pt>
                      <c:pt idx="2">
                        <c:v>144.5</c:v>
                      </c:pt>
                      <c:pt idx="3">
                        <c:v>145.6</c:v>
                      </c:pt>
                      <c:pt idx="4">
                        <c:v>146.1</c:v>
                      </c:pt>
                      <c:pt idx="5">
                        <c:v>145.9</c:v>
                      </c:pt>
                      <c:pt idx="6">
                        <c:v>145.9</c:v>
                      </c:pt>
                      <c:pt idx="7">
                        <c:v>146.30000000000001</c:v>
                      </c:pt>
                      <c:pt idx="8">
                        <c:v>146.19999999999999</c:v>
                      </c:pt>
                      <c:pt idx="9">
                        <c:v>145.9</c:v>
                      </c:pt>
                      <c:pt idx="10">
                        <c:v>145.19999999999999</c:v>
                      </c:pt>
                      <c:pt idx="11">
                        <c:v>144.1</c:v>
                      </c:pt>
                      <c:pt idx="12">
                        <c:v>141.5</c:v>
                      </c:pt>
                      <c:pt idx="13">
                        <c:v>140.30000000000001</c:v>
                      </c:pt>
                      <c:pt idx="14">
                        <c:v>139.4</c:v>
                      </c:pt>
                      <c:pt idx="15">
                        <c:v>138.4</c:v>
                      </c:pt>
                      <c:pt idx="16">
                        <c:v>138.6</c:v>
                      </c:pt>
                      <c:pt idx="17">
                        <c:v>139.19999999999999</c:v>
                      </c:pt>
                      <c:pt idx="18">
                        <c:v>139.30000000000001</c:v>
                      </c:pt>
                      <c:pt idx="19">
                        <c:v>139.19999999999999</c:v>
                      </c:pt>
                      <c:pt idx="20">
                        <c:v>139.4</c:v>
                      </c:pt>
                      <c:pt idx="21">
                        <c:v>139.5</c:v>
                      </c:pt>
                      <c:pt idx="22">
                        <c:v>139.9</c:v>
                      </c:pt>
                      <c:pt idx="23">
                        <c:v>140.69999999999999</c:v>
                      </c:pt>
                      <c:pt idx="24">
                        <c:v>141.80000000000001</c:v>
                      </c:pt>
                      <c:pt idx="25">
                        <c:v>142.19999999999999</c:v>
                      </c:pt>
                      <c:pt idx="26">
                        <c:v>142.5</c:v>
                      </c:pt>
                      <c:pt idx="27">
                        <c:v>143.30000000000001</c:v>
                      </c:pt>
                      <c:pt idx="28">
                        <c:v>143.30000000000001</c:v>
                      </c:pt>
                      <c:pt idx="29">
                        <c:v>143.80000000000001</c:v>
                      </c:pt>
                      <c:pt idx="30">
                        <c:v>144.30000000000001</c:v>
                      </c:pt>
                      <c:pt idx="31">
                        <c:v>144.30000000000001</c:v>
                      </c:pt>
                      <c:pt idx="32">
                        <c:v>145.30000000000001</c:v>
                      </c:pt>
                      <c:pt idx="33">
                        <c:v>145.9</c:v>
                      </c:pt>
                      <c:pt idx="34">
                        <c:v>146.6</c:v>
                      </c:pt>
                      <c:pt idx="35">
                        <c:v>147.4</c:v>
                      </c:pt>
                      <c:pt idx="36">
                        <c:v>148.19999999999999</c:v>
                      </c:pt>
                      <c:pt idx="37">
                        <c:v>148.69999999999999</c:v>
                      </c:pt>
                      <c:pt idx="38">
                        <c:v>149</c:v>
                      </c:pt>
                      <c:pt idx="39">
                        <c:v>149.9</c:v>
                      </c:pt>
                    </c:numCache>
                  </c:numRef>
                </c:val>
                <c:smooth val="0"/>
              </c15:ser>
            </c15:filteredLineSeries>
          </c:ext>
        </c:extLst>
      </c:lineChart>
      <c:catAx>
        <c:axId val="118325008"/>
        <c:scaling>
          <c:orientation val="minMax"/>
        </c:scaling>
        <c:delete val="0"/>
        <c:axPos val="b"/>
        <c:numFmt formatCode="General" sourceLinked="1"/>
        <c:majorTickMark val="cross"/>
        <c:minorTickMark val="none"/>
        <c:tickLblPos val="nextTo"/>
        <c:spPr>
          <a:ln w="3005">
            <a:solidFill>
              <a:schemeClr val="tx1"/>
            </a:solidFill>
            <a:prstDash val="solid"/>
          </a:ln>
        </c:spPr>
        <c:txPr>
          <a:bodyPr rot="-5400000" vert="horz"/>
          <a:lstStyle/>
          <a:p>
            <a:pPr algn="ctr">
              <a:defRPr lang="en-US" sz="1514" b="0" i="0" u="none" strike="noStrike" kern="1200" baseline="0">
                <a:solidFill>
                  <a:schemeClr val="tx1"/>
                </a:solidFill>
                <a:latin typeface="Arial" panose="020B0604020202020204" pitchFamily="34" charset="0"/>
                <a:ea typeface="Calibri"/>
                <a:cs typeface="Arial" panose="020B0604020202020204" pitchFamily="34" charset="0"/>
              </a:defRPr>
            </a:pPr>
            <a:endParaRPr lang="en-US"/>
          </a:p>
        </c:txPr>
        <c:crossAx val="129125152"/>
        <c:crossesAt val="0"/>
        <c:auto val="0"/>
        <c:lblAlgn val="ctr"/>
        <c:lblOffset val="100"/>
        <c:tickLblSkip val="2"/>
        <c:tickMarkSkip val="1"/>
        <c:noMultiLvlLbl val="0"/>
      </c:catAx>
      <c:valAx>
        <c:axId val="129125152"/>
        <c:scaling>
          <c:orientation val="minMax"/>
        </c:scaling>
        <c:delete val="0"/>
        <c:axPos val="l"/>
        <c:numFmt formatCode="0" sourceLinked="0"/>
        <c:majorTickMark val="cross"/>
        <c:minorTickMark val="none"/>
        <c:tickLblPos val="nextTo"/>
        <c:spPr>
          <a:ln w="3005">
            <a:solidFill>
              <a:schemeClr val="tx1"/>
            </a:solidFill>
            <a:prstDash val="solid"/>
          </a:ln>
        </c:spPr>
        <c:txPr>
          <a:bodyPr rot="0" vert="horz"/>
          <a:lstStyle/>
          <a:p>
            <a:pPr>
              <a:defRPr sz="1514"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118325008"/>
        <c:crosses val="autoZero"/>
        <c:crossBetween val="between"/>
        <c:minorUnit val="1"/>
      </c:valAx>
      <c:catAx>
        <c:axId val="129127112"/>
        <c:scaling>
          <c:orientation val="minMax"/>
        </c:scaling>
        <c:delete val="1"/>
        <c:axPos val="b"/>
        <c:numFmt formatCode="General" sourceLinked="1"/>
        <c:majorTickMark val="out"/>
        <c:minorTickMark val="none"/>
        <c:tickLblPos val="nextTo"/>
        <c:crossAx val="129126720"/>
        <c:crossesAt val="5.5"/>
        <c:auto val="0"/>
        <c:lblAlgn val="ctr"/>
        <c:lblOffset val="100"/>
        <c:noMultiLvlLbl val="0"/>
      </c:catAx>
      <c:valAx>
        <c:axId val="129126720"/>
        <c:scaling>
          <c:orientation val="minMax"/>
          <c:max val="4"/>
          <c:min val="1.5"/>
        </c:scaling>
        <c:delete val="0"/>
        <c:axPos val="r"/>
        <c:numFmt formatCode="&quot;$&quot;#,##0.0" sourceLinked="0"/>
        <c:majorTickMark val="cross"/>
        <c:minorTickMark val="none"/>
        <c:tickLblPos val="nextTo"/>
        <c:spPr>
          <a:ln w="3005">
            <a:solidFill>
              <a:schemeClr val="tx1"/>
            </a:solidFill>
            <a:prstDash val="solid"/>
          </a:ln>
        </c:spPr>
        <c:txPr>
          <a:bodyPr rot="0" vert="horz"/>
          <a:lstStyle/>
          <a:p>
            <a:pPr>
              <a:defRPr sz="1560" b="0" i="0" u="none" strike="noStrike" baseline="0">
                <a:solidFill>
                  <a:srgbClr val="FF6600"/>
                </a:solidFill>
                <a:latin typeface="Arial" panose="020B0604020202020204" pitchFamily="34" charset="0"/>
                <a:ea typeface="Calibri"/>
                <a:cs typeface="Arial" panose="020B0604020202020204" pitchFamily="34" charset="0"/>
              </a:defRPr>
            </a:pPr>
            <a:endParaRPr lang="en-US"/>
          </a:p>
        </c:txPr>
        <c:crossAx val="129127112"/>
        <c:crosses val="max"/>
        <c:crossBetween val="between"/>
        <c:majorUnit val="0.5"/>
      </c:valAx>
      <c:spPr>
        <a:solidFill>
          <a:srgbClr val="FFFFFF"/>
        </a:solidFill>
        <a:ln w="24038">
          <a:noFill/>
        </a:ln>
      </c:spPr>
    </c:plotArea>
    <c:legend>
      <c:legendPos val="t"/>
      <c:layout>
        <c:manualLayout>
          <c:xMode val="edge"/>
          <c:yMode val="edge"/>
          <c:x val="0.18822170900692842"/>
          <c:y val="6.6666666666666671E-3"/>
          <c:w val="0.46790807768173581"/>
          <c:h val="5.7084591523606995E-2"/>
        </c:manualLayout>
      </c:layout>
      <c:overlay val="0"/>
      <c:spPr>
        <a:solidFill>
          <a:schemeClr val="bg1"/>
        </a:solidFill>
        <a:ln w="3005">
          <a:solidFill>
            <a:schemeClr val="tx1"/>
          </a:solidFill>
          <a:prstDash val="solid"/>
        </a:ln>
      </c:spPr>
      <c:txPr>
        <a:bodyPr/>
        <a:lstStyle/>
        <a:p>
          <a:pPr>
            <a:defRPr sz="1216" b="1" i="0" u="none" strike="noStrike" baseline="0">
              <a:solidFill>
                <a:schemeClr val="tx1"/>
              </a:solidFill>
              <a:latin typeface="Arial" panose="020B0604020202020204" pitchFamily="34" charset="0"/>
              <a:ea typeface="Calibri"/>
              <a:cs typeface="Arial" panose="020B0604020202020204" pitchFamily="34" charset="0"/>
            </a:defRPr>
          </a:pPr>
          <a:endParaRPr lang="en-US"/>
        </a:p>
      </c:txPr>
    </c:legend>
    <c:plotVisOnly val="1"/>
    <c:dispBlanksAs val="gap"/>
    <c:showDLblsOverMax val="0"/>
  </c:chart>
  <c:spPr>
    <a:noFill/>
    <a:ln>
      <a:noFill/>
    </a:ln>
  </c:spPr>
  <c:txPr>
    <a:bodyPr/>
    <a:lstStyle/>
    <a:p>
      <a:pPr>
        <a:defRPr sz="757" b="1" i="0" u="none" strike="noStrike" baseline="0">
          <a:solidFill>
            <a:schemeClr val="tx1"/>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05080831408776E-2"/>
          <c:y val="0.14666666666666667"/>
          <c:w val="0.85334872979214782"/>
          <c:h val="0.68666666666666665"/>
        </c:manualLayout>
      </c:layout>
      <c:lineChart>
        <c:grouping val="standard"/>
        <c:varyColors val="0"/>
        <c:ser>
          <c:idx val="1"/>
          <c:order val="0"/>
          <c:tx>
            <c:strRef>
              <c:f>Sheet1!$B$1</c:f>
              <c:strCache>
                <c:ptCount val="1"/>
                <c:pt idx="0">
                  <c:v>Miles Driven (left axis)</c:v>
                </c:pt>
              </c:strCache>
            </c:strRef>
          </c:tx>
          <c:spPr>
            <a:ln w="36056">
              <a:solidFill>
                <a:schemeClr val="accent1"/>
              </a:solidFill>
              <a:prstDash val="solid"/>
            </a:ln>
          </c:spPr>
          <c:marker>
            <c:symbol val="square"/>
            <c:size val="4"/>
            <c:spPr>
              <a:solidFill>
                <a:schemeClr val="accent1"/>
              </a:solidFill>
              <a:ln>
                <a:solidFill>
                  <a:schemeClr val="accent1"/>
                </a:solidFill>
              </a:ln>
            </c:spPr>
          </c:marker>
          <c:cat>
            <c:strRef>
              <c:f>Sheet1!$A$2:$A$41</c:f>
              <c:strCache>
                <c:ptCount val="40"/>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strCache>
            </c:strRef>
          </c:cat>
          <c:val>
            <c:numRef>
              <c:f>Sheet1!$B$2:$B$41</c:f>
              <c:numCache>
                <c:formatCode>#,##0</c:formatCode>
                <c:ptCount val="40"/>
                <c:pt idx="0">
                  <c:v>3003</c:v>
                </c:pt>
                <c:pt idx="1">
                  <c:v>3003</c:v>
                </c:pt>
                <c:pt idx="2">
                  <c:v>3003</c:v>
                </c:pt>
                <c:pt idx="3">
                  <c:v>3014</c:v>
                </c:pt>
                <c:pt idx="4">
                  <c:v>3016</c:v>
                </c:pt>
                <c:pt idx="5">
                  <c:v>3024</c:v>
                </c:pt>
                <c:pt idx="6">
                  <c:v>3034</c:v>
                </c:pt>
                <c:pt idx="7">
                  <c:v>3031</c:v>
                </c:pt>
                <c:pt idx="8">
                  <c:v>3026</c:v>
                </c:pt>
                <c:pt idx="9">
                  <c:v>3011</c:v>
                </c:pt>
                <c:pt idx="10">
                  <c:v>2989</c:v>
                </c:pt>
                <c:pt idx="11">
                  <c:v>2976</c:v>
                </c:pt>
                <c:pt idx="12">
                  <c:v>2958</c:v>
                </c:pt>
                <c:pt idx="13">
                  <c:v>2955</c:v>
                </c:pt>
                <c:pt idx="14">
                  <c:v>2961</c:v>
                </c:pt>
                <c:pt idx="15">
                  <c:v>2956</c:v>
                </c:pt>
                <c:pt idx="16">
                  <c:v>2949</c:v>
                </c:pt>
                <c:pt idx="17">
                  <c:v>2952</c:v>
                </c:pt>
                <c:pt idx="18">
                  <c:v>2959</c:v>
                </c:pt>
                <c:pt idx="19">
                  <c:v>2967</c:v>
                </c:pt>
                <c:pt idx="20">
                  <c:v>2972</c:v>
                </c:pt>
                <c:pt idx="21">
                  <c:v>2964</c:v>
                </c:pt>
                <c:pt idx="22">
                  <c:v>2953</c:v>
                </c:pt>
                <c:pt idx="23">
                  <c:v>2951</c:v>
                </c:pt>
                <c:pt idx="24">
                  <c:v>2963</c:v>
                </c:pt>
                <c:pt idx="25">
                  <c:v>2971</c:v>
                </c:pt>
                <c:pt idx="26">
                  <c:v>2972</c:v>
                </c:pt>
                <c:pt idx="27">
                  <c:v>2970</c:v>
                </c:pt>
                <c:pt idx="28">
                  <c:v>2966</c:v>
                </c:pt>
                <c:pt idx="29">
                  <c:v>2971</c:v>
                </c:pt>
                <c:pt idx="30">
                  <c:v>2983</c:v>
                </c:pt>
                <c:pt idx="31">
                  <c:v>2989</c:v>
                </c:pt>
                <c:pt idx="32">
                  <c:v>2984</c:v>
                </c:pt>
                <c:pt idx="33">
                  <c:v>2996</c:v>
                </c:pt>
                <c:pt idx="34">
                  <c:v>3007</c:v>
                </c:pt>
                <c:pt idx="35">
                  <c:v>3027</c:v>
                </c:pt>
                <c:pt idx="36">
                  <c:v>3052</c:v>
                </c:pt>
                <c:pt idx="37">
                  <c:v>3078</c:v>
                </c:pt>
                <c:pt idx="38">
                  <c:v>3105</c:v>
                </c:pt>
                <c:pt idx="39">
                  <c:v>3130</c:v>
                </c:pt>
              </c:numCache>
            </c:numRef>
          </c:val>
          <c:smooth val="0"/>
        </c:ser>
        <c:dLbls>
          <c:showLegendKey val="0"/>
          <c:showVal val="0"/>
          <c:showCatName val="0"/>
          <c:showSerName val="0"/>
          <c:showPercent val="0"/>
          <c:showBubbleSize val="0"/>
        </c:dLbls>
        <c:marker val="1"/>
        <c:smooth val="0"/>
        <c:axId val="129124760"/>
        <c:axId val="129124368"/>
      </c:lineChart>
      <c:lineChart>
        <c:grouping val="standard"/>
        <c:varyColors val="0"/>
        <c:ser>
          <c:idx val="0"/>
          <c:order val="1"/>
          <c:tx>
            <c:strRef>
              <c:f>Sheet1!$C$1</c:f>
              <c:strCache>
                <c:ptCount val="1"/>
                <c:pt idx="0">
                  <c:v># Employed</c:v>
                </c:pt>
              </c:strCache>
            </c:strRef>
          </c:tx>
          <c:spPr>
            <a:ln w="36056">
              <a:solidFill>
                <a:srgbClr val="FF6600"/>
              </a:solidFill>
              <a:prstDash val="solid"/>
            </a:ln>
          </c:spPr>
          <c:marker>
            <c:symbol val="diamond"/>
            <c:size val="4"/>
            <c:spPr>
              <a:solidFill>
                <a:srgbClr val="FF6600"/>
              </a:solidFill>
              <a:ln>
                <a:solidFill>
                  <a:srgbClr val="FF6600"/>
                </a:solidFill>
                <a:prstDash val="solid"/>
              </a:ln>
            </c:spPr>
          </c:marker>
          <c:cat>
            <c:strRef>
              <c:f>Sheet1!$A$2:$A$41</c:f>
              <c:strCache>
                <c:ptCount val="40"/>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strCache>
            </c:strRef>
          </c:cat>
          <c:val>
            <c:numRef>
              <c:f>Sheet1!$C$2:$C$41</c:f>
              <c:numCache>
                <c:formatCode>_(* #,##0.0_);_(* \(#,##0.0\);_(* "-"??_);_(@_)</c:formatCode>
                <c:ptCount val="40"/>
                <c:pt idx="0">
                  <c:v>143.4</c:v>
                </c:pt>
                <c:pt idx="1">
                  <c:v>144.1</c:v>
                </c:pt>
                <c:pt idx="2">
                  <c:v>144.5</c:v>
                </c:pt>
                <c:pt idx="3">
                  <c:v>145.6</c:v>
                </c:pt>
                <c:pt idx="4">
                  <c:v>146.1</c:v>
                </c:pt>
                <c:pt idx="5">
                  <c:v>145.9</c:v>
                </c:pt>
                <c:pt idx="6">
                  <c:v>145.9</c:v>
                </c:pt>
                <c:pt idx="7">
                  <c:v>146.30000000000001</c:v>
                </c:pt>
                <c:pt idx="8">
                  <c:v>146.19999999999999</c:v>
                </c:pt>
                <c:pt idx="9">
                  <c:v>145.9</c:v>
                </c:pt>
                <c:pt idx="10">
                  <c:v>145.19999999999999</c:v>
                </c:pt>
                <c:pt idx="11">
                  <c:v>144.1</c:v>
                </c:pt>
                <c:pt idx="12">
                  <c:v>141.5</c:v>
                </c:pt>
                <c:pt idx="13">
                  <c:v>140.30000000000001</c:v>
                </c:pt>
                <c:pt idx="14">
                  <c:v>139.4</c:v>
                </c:pt>
                <c:pt idx="15">
                  <c:v>138.4</c:v>
                </c:pt>
                <c:pt idx="16">
                  <c:v>138.6</c:v>
                </c:pt>
                <c:pt idx="17">
                  <c:v>139.19999999999999</c:v>
                </c:pt>
                <c:pt idx="18">
                  <c:v>139.30000000000001</c:v>
                </c:pt>
                <c:pt idx="19">
                  <c:v>139.19999999999999</c:v>
                </c:pt>
                <c:pt idx="20">
                  <c:v>139.4</c:v>
                </c:pt>
                <c:pt idx="21">
                  <c:v>139.5</c:v>
                </c:pt>
                <c:pt idx="22">
                  <c:v>139.9</c:v>
                </c:pt>
                <c:pt idx="23">
                  <c:v>140.69999999999999</c:v>
                </c:pt>
                <c:pt idx="24">
                  <c:v>141.80000000000001</c:v>
                </c:pt>
                <c:pt idx="25">
                  <c:v>142.19999999999999</c:v>
                </c:pt>
                <c:pt idx="26">
                  <c:v>142.5</c:v>
                </c:pt>
                <c:pt idx="27">
                  <c:v>143.30000000000001</c:v>
                </c:pt>
                <c:pt idx="28">
                  <c:v>143.30000000000001</c:v>
                </c:pt>
                <c:pt idx="29">
                  <c:v>143.80000000000001</c:v>
                </c:pt>
                <c:pt idx="30">
                  <c:v>144.30000000000001</c:v>
                </c:pt>
                <c:pt idx="31">
                  <c:v>144.30000000000001</c:v>
                </c:pt>
                <c:pt idx="32">
                  <c:v>145.30000000000001</c:v>
                </c:pt>
                <c:pt idx="33">
                  <c:v>145.9</c:v>
                </c:pt>
                <c:pt idx="34">
                  <c:v>146.6</c:v>
                </c:pt>
                <c:pt idx="35">
                  <c:v>147.4</c:v>
                </c:pt>
                <c:pt idx="36">
                  <c:v>148.19999999999999</c:v>
                </c:pt>
                <c:pt idx="37">
                  <c:v>148.69999999999999</c:v>
                </c:pt>
                <c:pt idx="38">
                  <c:v>149</c:v>
                </c:pt>
                <c:pt idx="39">
                  <c:v>149.9</c:v>
                </c:pt>
              </c:numCache>
            </c:numRef>
          </c:val>
          <c:smooth val="0"/>
        </c:ser>
        <c:dLbls>
          <c:showLegendKey val="0"/>
          <c:showVal val="0"/>
          <c:showCatName val="0"/>
          <c:showSerName val="0"/>
          <c:showPercent val="0"/>
          <c:showBubbleSize val="0"/>
        </c:dLbls>
        <c:marker val="1"/>
        <c:smooth val="0"/>
        <c:axId val="129122800"/>
        <c:axId val="129125544"/>
        <c:extLst>
          <c:ext xmlns:c15="http://schemas.microsoft.com/office/drawing/2012/chart" uri="{02D57815-91ED-43cb-92C2-25804820EDAC}">
            <c15:filteredLineSeries>
              <c15:ser>
                <c:idx val="2"/>
                <c:order val="2"/>
                <c:tx>
                  <c:strRef>
                    <c:extLst>
                      <c:ext uri="{02D57815-91ED-43cb-92C2-25804820EDAC}">
                        <c15:formulaRef>
                          <c15:sqref>Sheet1!$D$1</c15:sqref>
                        </c15:formulaRef>
                      </c:ext>
                    </c:extLst>
                    <c:strCache>
                      <c:ptCount val="1"/>
                      <c:pt idx="0">
                        <c:v># Employed</c:v>
                      </c:pt>
                    </c:strCache>
                  </c:strRef>
                </c:tx>
                <c:cat>
                  <c:strRef>
                    <c:extLst>
                      <c:ext uri="{02D57815-91ED-43cb-92C2-25804820EDAC}">
                        <c15:formulaRef>
                          <c15:sqref>Sheet1!$A$2:$A$41</c15:sqref>
                        </c15:formulaRef>
                      </c:ext>
                    </c:extLst>
                    <c:strCache>
                      <c:ptCount val="40"/>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strCache>
                  </c:strRef>
                </c:cat>
                <c:val>
                  <c:numRef>
                    <c:extLst>
                      <c:ext uri="{02D57815-91ED-43cb-92C2-25804820EDAC}">
                        <c15:formulaRef>
                          <c15:sqref>Sheet1!$D$2:$D$41</c15:sqref>
                        </c15:formulaRef>
                      </c:ext>
                    </c:extLst>
                    <c:numCache>
                      <c:formatCode>General</c:formatCode>
                      <c:ptCount val="40"/>
                      <c:pt idx="0">
                        <c:v>143.4</c:v>
                      </c:pt>
                      <c:pt idx="1">
                        <c:v>144.1</c:v>
                      </c:pt>
                      <c:pt idx="2">
                        <c:v>144.5</c:v>
                      </c:pt>
                      <c:pt idx="3">
                        <c:v>145.6</c:v>
                      </c:pt>
                      <c:pt idx="4">
                        <c:v>146.1</c:v>
                      </c:pt>
                      <c:pt idx="5">
                        <c:v>145.9</c:v>
                      </c:pt>
                      <c:pt idx="6">
                        <c:v>145.9</c:v>
                      </c:pt>
                      <c:pt idx="7">
                        <c:v>146.30000000000001</c:v>
                      </c:pt>
                      <c:pt idx="8">
                        <c:v>146.19999999999999</c:v>
                      </c:pt>
                      <c:pt idx="9">
                        <c:v>145.9</c:v>
                      </c:pt>
                      <c:pt idx="10">
                        <c:v>145.19999999999999</c:v>
                      </c:pt>
                      <c:pt idx="11">
                        <c:v>144.1</c:v>
                      </c:pt>
                      <c:pt idx="12">
                        <c:v>141.5</c:v>
                      </c:pt>
                      <c:pt idx="13">
                        <c:v>140.30000000000001</c:v>
                      </c:pt>
                      <c:pt idx="14">
                        <c:v>139.4</c:v>
                      </c:pt>
                      <c:pt idx="15">
                        <c:v>138.4</c:v>
                      </c:pt>
                      <c:pt idx="16">
                        <c:v>138.6</c:v>
                      </c:pt>
                      <c:pt idx="17">
                        <c:v>139.19999999999999</c:v>
                      </c:pt>
                      <c:pt idx="18">
                        <c:v>139.30000000000001</c:v>
                      </c:pt>
                      <c:pt idx="19">
                        <c:v>139.19999999999999</c:v>
                      </c:pt>
                      <c:pt idx="20">
                        <c:v>139.4</c:v>
                      </c:pt>
                      <c:pt idx="21">
                        <c:v>139.5</c:v>
                      </c:pt>
                      <c:pt idx="22">
                        <c:v>139.9</c:v>
                      </c:pt>
                      <c:pt idx="23">
                        <c:v>140.69999999999999</c:v>
                      </c:pt>
                      <c:pt idx="24">
                        <c:v>141.80000000000001</c:v>
                      </c:pt>
                      <c:pt idx="25">
                        <c:v>142.19999999999999</c:v>
                      </c:pt>
                      <c:pt idx="26">
                        <c:v>142.5</c:v>
                      </c:pt>
                      <c:pt idx="27">
                        <c:v>143.30000000000001</c:v>
                      </c:pt>
                      <c:pt idx="28">
                        <c:v>143.30000000000001</c:v>
                      </c:pt>
                      <c:pt idx="29">
                        <c:v>143.80000000000001</c:v>
                      </c:pt>
                      <c:pt idx="30">
                        <c:v>144.30000000000001</c:v>
                      </c:pt>
                      <c:pt idx="31">
                        <c:v>144.30000000000001</c:v>
                      </c:pt>
                      <c:pt idx="32">
                        <c:v>145.30000000000001</c:v>
                      </c:pt>
                      <c:pt idx="33">
                        <c:v>145.9</c:v>
                      </c:pt>
                      <c:pt idx="34">
                        <c:v>146.6</c:v>
                      </c:pt>
                      <c:pt idx="35">
                        <c:v>147.4</c:v>
                      </c:pt>
                      <c:pt idx="36">
                        <c:v>148.19999999999999</c:v>
                      </c:pt>
                      <c:pt idx="37">
                        <c:v>148.69999999999999</c:v>
                      </c:pt>
                      <c:pt idx="38">
                        <c:v>149</c:v>
                      </c:pt>
                      <c:pt idx="39">
                        <c:v>149.9</c:v>
                      </c:pt>
                    </c:numCache>
                  </c:numRef>
                </c:val>
                <c:smooth val="0"/>
              </c15:ser>
            </c15:filteredLineSeries>
          </c:ext>
        </c:extLst>
      </c:lineChart>
      <c:catAx>
        <c:axId val="129124760"/>
        <c:scaling>
          <c:orientation val="minMax"/>
        </c:scaling>
        <c:delete val="0"/>
        <c:axPos val="b"/>
        <c:numFmt formatCode="General" sourceLinked="1"/>
        <c:majorTickMark val="cross"/>
        <c:minorTickMark val="none"/>
        <c:tickLblPos val="nextTo"/>
        <c:spPr>
          <a:ln w="3005">
            <a:solidFill>
              <a:schemeClr val="tx1"/>
            </a:solidFill>
            <a:prstDash val="solid"/>
          </a:ln>
        </c:spPr>
        <c:txPr>
          <a:bodyPr rot="-5400000" vert="horz"/>
          <a:lstStyle/>
          <a:p>
            <a:pPr algn="ctr">
              <a:defRPr lang="en-US" sz="1514" b="0" i="0" u="none" strike="noStrike" kern="1200" baseline="0">
                <a:solidFill>
                  <a:schemeClr val="tx1"/>
                </a:solidFill>
                <a:latin typeface="Arial" panose="020B0604020202020204" pitchFamily="34" charset="0"/>
                <a:ea typeface="Calibri"/>
                <a:cs typeface="Arial" panose="020B0604020202020204" pitchFamily="34" charset="0"/>
              </a:defRPr>
            </a:pPr>
            <a:endParaRPr lang="en-US"/>
          </a:p>
        </c:txPr>
        <c:crossAx val="129124368"/>
        <c:crossesAt val="0"/>
        <c:auto val="0"/>
        <c:lblAlgn val="ctr"/>
        <c:lblOffset val="100"/>
        <c:tickLblSkip val="2"/>
        <c:tickMarkSkip val="1"/>
        <c:noMultiLvlLbl val="0"/>
      </c:catAx>
      <c:valAx>
        <c:axId val="129124368"/>
        <c:scaling>
          <c:orientation val="minMax"/>
        </c:scaling>
        <c:delete val="0"/>
        <c:axPos val="l"/>
        <c:numFmt formatCode="0" sourceLinked="0"/>
        <c:majorTickMark val="cross"/>
        <c:minorTickMark val="none"/>
        <c:tickLblPos val="nextTo"/>
        <c:spPr>
          <a:ln w="3005">
            <a:solidFill>
              <a:schemeClr val="tx1"/>
            </a:solidFill>
            <a:prstDash val="solid"/>
          </a:ln>
        </c:spPr>
        <c:txPr>
          <a:bodyPr rot="0" vert="horz"/>
          <a:lstStyle/>
          <a:p>
            <a:pPr>
              <a:defRPr sz="1514"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129124760"/>
        <c:crosses val="autoZero"/>
        <c:crossBetween val="between"/>
        <c:minorUnit val="1"/>
      </c:valAx>
      <c:catAx>
        <c:axId val="129122800"/>
        <c:scaling>
          <c:orientation val="minMax"/>
        </c:scaling>
        <c:delete val="1"/>
        <c:axPos val="b"/>
        <c:numFmt formatCode="General" sourceLinked="1"/>
        <c:majorTickMark val="out"/>
        <c:minorTickMark val="none"/>
        <c:tickLblPos val="nextTo"/>
        <c:crossAx val="129125544"/>
        <c:crossesAt val="5.5"/>
        <c:auto val="0"/>
        <c:lblAlgn val="ctr"/>
        <c:lblOffset val="100"/>
        <c:noMultiLvlLbl val="0"/>
      </c:catAx>
      <c:valAx>
        <c:axId val="129125544"/>
        <c:scaling>
          <c:orientation val="minMax"/>
        </c:scaling>
        <c:delete val="0"/>
        <c:axPos val="r"/>
        <c:numFmt formatCode="#,##0" sourceLinked="0"/>
        <c:majorTickMark val="cross"/>
        <c:minorTickMark val="none"/>
        <c:tickLblPos val="nextTo"/>
        <c:spPr>
          <a:ln w="3005">
            <a:solidFill>
              <a:schemeClr val="tx1"/>
            </a:solidFill>
            <a:prstDash val="solid"/>
          </a:ln>
        </c:spPr>
        <c:txPr>
          <a:bodyPr rot="0" vert="horz"/>
          <a:lstStyle/>
          <a:p>
            <a:pPr>
              <a:defRPr sz="1560" b="0" i="0" u="none" strike="noStrike" baseline="0">
                <a:solidFill>
                  <a:srgbClr val="FF6600"/>
                </a:solidFill>
                <a:latin typeface="Arial" panose="020B0604020202020204" pitchFamily="34" charset="0"/>
                <a:ea typeface="Calibri"/>
                <a:cs typeface="Arial" panose="020B0604020202020204" pitchFamily="34" charset="0"/>
              </a:defRPr>
            </a:pPr>
            <a:endParaRPr lang="en-US"/>
          </a:p>
        </c:txPr>
        <c:crossAx val="129122800"/>
        <c:crosses val="max"/>
        <c:crossBetween val="between"/>
      </c:valAx>
      <c:spPr>
        <a:solidFill>
          <a:srgbClr val="FFFFFF"/>
        </a:solidFill>
        <a:ln w="24038">
          <a:noFill/>
        </a:ln>
      </c:spPr>
    </c:plotArea>
    <c:legend>
      <c:legendPos val="t"/>
      <c:layout>
        <c:manualLayout>
          <c:xMode val="edge"/>
          <c:yMode val="edge"/>
          <c:x val="0.18822170900692842"/>
          <c:y val="6.6666666666666671E-3"/>
          <c:w val="0.47842686466635664"/>
          <c:h val="5.7084591523606995E-2"/>
        </c:manualLayout>
      </c:layout>
      <c:overlay val="0"/>
      <c:spPr>
        <a:solidFill>
          <a:schemeClr val="bg1"/>
        </a:solidFill>
        <a:ln w="3005">
          <a:solidFill>
            <a:schemeClr val="tx1"/>
          </a:solidFill>
          <a:prstDash val="solid"/>
        </a:ln>
      </c:spPr>
      <c:txPr>
        <a:bodyPr/>
        <a:lstStyle/>
        <a:p>
          <a:pPr>
            <a:defRPr sz="1216" b="1" i="0" u="none" strike="noStrike" baseline="0">
              <a:solidFill>
                <a:schemeClr val="tx1"/>
              </a:solidFill>
              <a:latin typeface="Arial" panose="020B0604020202020204" pitchFamily="34" charset="0"/>
              <a:ea typeface="Calibri"/>
              <a:cs typeface="Arial" panose="020B0604020202020204" pitchFamily="34" charset="0"/>
            </a:defRPr>
          </a:pPr>
          <a:endParaRPr lang="en-US"/>
        </a:p>
      </c:txPr>
    </c:legend>
    <c:plotVisOnly val="1"/>
    <c:dispBlanksAs val="gap"/>
    <c:showDLblsOverMax val="0"/>
  </c:chart>
  <c:spPr>
    <a:noFill/>
    <a:ln>
      <a:noFill/>
    </a:ln>
  </c:spPr>
  <c:txPr>
    <a:bodyPr/>
    <a:lstStyle/>
    <a:p>
      <a:pPr>
        <a:defRPr sz="757" b="1" i="0" u="none" strike="noStrike" baseline="0">
          <a:solidFill>
            <a:schemeClr val="tx1"/>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000" b="1" dirty="0">
                <a:latin typeface="Arial" panose="020B0604020202020204" pitchFamily="34" charset="0"/>
                <a:cs typeface="Arial" panose="020B0604020202020204" pitchFamily="34" charset="0"/>
              </a:rPr>
              <a:t>Gas price vs. Collision </a:t>
            </a:r>
            <a:r>
              <a:rPr lang="en-US" sz="2000" b="1" dirty="0" smtClean="0">
                <a:latin typeface="Arial" panose="020B0604020202020204" pitchFamily="34" charset="0"/>
                <a:cs typeface="Arial" panose="020B0604020202020204" pitchFamily="34" charset="0"/>
              </a:rPr>
              <a:t>Frequency</a:t>
            </a:r>
            <a:endParaRPr lang="en-US" sz="2000" b="1"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'Fit Collision Freq'!$C$4:$C$43</c:f>
              <c:numCache>
                <c:formatCode>_(* #,##0.00_);_(* \(#,##0.00\);_(* "-"??_);_(@_)</c:formatCode>
                <c:ptCount val="40"/>
                <c:pt idx="0">
                  <c:v>2.3846666666666665</c:v>
                </c:pt>
                <c:pt idx="1">
                  <c:v>2.89</c:v>
                </c:pt>
                <c:pt idx="2">
                  <c:v>2.8766666666666665</c:v>
                </c:pt>
                <c:pt idx="3">
                  <c:v>2.3089999999999997</c:v>
                </c:pt>
                <c:pt idx="4">
                  <c:v>2.407</c:v>
                </c:pt>
                <c:pt idx="5">
                  <c:v>3.06</c:v>
                </c:pt>
                <c:pt idx="6">
                  <c:v>2.8980000000000001</c:v>
                </c:pt>
                <c:pt idx="7">
                  <c:v>3.0169999999999999</c:v>
                </c:pt>
                <c:pt idx="8">
                  <c:v>3.1553333333333335</c:v>
                </c:pt>
                <c:pt idx="9">
                  <c:v>3.8089999999999997</c:v>
                </c:pt>
                <c:pt idx="10">
                  <c:v>3.9009999999999998</c:v>
                </c:pt>
                <c:pt idx="11">
                  <c:v>2.355</c:v>
                </c:pt>
                <c:pt idx="12">
                  <c:v>1.9420000000000002</c:v>
                </c:pt>
                <c:pt idx="13">
                  <c:v>2.366333333333333</c:v>
                </c:pt>
                <c:pt idx="14">
                  <c:v>2.6203333333333334</c:v>
                </c:pt>
                <c:pt idx="15">
                  <c:v>2.6579999999999999</c:v>
                </c:pt>
                <c:pt idx="16">
                  <c:v>2.7639999999999998</c:v>
                </c:pt>
                <c:pt idx="17">
                  <c:v>2.8583333333333329</c:v>
                </c:pt>
                <c:pt idx="18">
                  <c:v>2.7739999999999996</c:v>
                </c:pt>
                <c:pt idx="19">
                  <c:v>2.9380000000000002</c:v>
                </c:pt>
                <c:pt idx="20">
                  <c:v>3.3423333333333338</c:v>
                </c:pt>
                <c:pt idx="21">
                  <c:v>3.8489999999999998</c:v>
                </c:pt>
                <c:pt idx="22">
                  <c:v>3.6893333333333334</c:v>
                </c:pt>
                <c:pt idx="23">
                  <c:v>3.4250000000000003</c:v>
                </c:pt>
                <c:pt idx="24">
                  <c:v>3.6623333333333332</c:v>
                </c:pt>
                <c:pt idx="25">
                  <c:v>3.7816666666666667</c:v>
                </c:pt>
                <c:pt idx="26">
                  <c:v>3.7293333333333334</c:v>
                </c:pt>
                <c:pt idx="27">
                  <c:v>3.5713333333333335</c:v>
                </c:pt>
                <c:pt idx="28">
                  <c:v>3.6353333333333335</c:v>
                </c:pt>
                <c:pt idx="29">
                  <c:v>3.6673333333333331</c:v>
                </c:pt>
                <c:pt idx="30">
                  <c:v>3.6366666666666667</c:v>
                </c:pt>
                <c:pt idx="31">
                  <c:v>3.3663333333333334</c:v>
                </c:pt>
                <c:pt idx="32">
                  <c:v>3.4773333333333336</c:v>
                </c:pt>
                <c:pt idx="33">
                  <c:v>3.7503333333333333</c:v>
                </c:pt>
                <c:pt idx="34">
                  <c:v>3.5790000000000002</c:v>
                </c:pt>
                <c:pt idx="35">
                  <c:v>2.9613333333333336</c:v>
                </c:pt>
                <c:pt idx="36">
                  <c:v>2.3516666666666666</c:v>
                </c:pt>
                <c:pt idx="37">
                  <c:v>2.7473333333333336</c:v>
                </c:pt>
                <c:pt idx="38">
                  <c:v>2.6893333333333334</c:v>
                </c:pt>
                <c:pt idx="39">
                  <c:v>2.2636666666666669</c:v>
                </c:pt>
              </c:numCache>
            </c:numRef>
          </c:xVal>
          <c:yVal>
            <c:numRef>
              <c:f>'Fit Collision Freq'!$E$4:$E$43</c:f>
              <c:numCache>
                <c:formatCode>General</c:formatCode>
                <c:ptCount val="40"/>
                <c:pt idx="0">
                  <c:v>5.84</c:v>
                </c:pt>
                <c:pt idx="1">
                  <c:v>5.78</c:v>
                </c:pt>
                <c:pt idx="2">
                  <c:v>5.73</c:v>
                </c:pt>
                <c:pt idx="3">
                  <c:v>5.7</c:v>
                </c:pt>
                <c:pt idx="4">
                  <c:v>5.74</c:v>
                </c:pt>
                <c:pt idx="5">
                  <c:v>5.78</c:v>
                </c:pt>
                <c:pt idx="6">
                  <c:v>5.8</c:v>
                </c:pt>
                <c:pt idx="7">
                  <c:v>5.84</c:v>
                </c:pt>
                <c:pt idx="8">
                  <c:v>5.85</c:v>
                </c:pt>
                <c:pt idx="9">
                  <c:v>5.82</c:v>
                </c:pt>
                <c:pt idx="10">
                  <c:v>5.77</c:v>
                </c:pt>
                <c:pt idx="11">
                  <c:v>5.7</c:v>
                </c:pt>
                <c:pt idx="12">
                  <c:v>5.67</c:v>
                </c:pt>
                <c:pt idx="13">
                  <c:v>5.63</c:v>
                </c:pt>
                <c:pt idx="14">
                  <c:v>5.62</c:v>
                </c:pt>
                <c:pt idx="15">
                  <c:v>5.57</c:v>
                </c:pt>
                <c:pt idx="16">
                  <c:v>5.56</c:v>
                </c:pt>
                <c:pt idx="17">
                  <c:v>5.58</c:v>
                </c:pt>
                <c:pt idx="18">
                  <c:v>5.6</c:v>
                </c:pt>
                <c:pt idx="19">
                  <c:v>5.63</c:v>
                </c:pt>
                <c:pt idx="20">
                  <c:v>5.62</c:v>
                </c:pt>
                <c:pt idx="21">
                  <c:v>5.61</c:v>
                </c:pt>
                <c:pt idx="22">
                  <c:v>5.61</c:v>
                </c:pt>
                <c:pt idx="23">
                  <c:v>5.63</c:v>
                </c:pt>
                <c:pt idx="24">
                  <c:v>5.55</c:v>
                </c:pt>
                <c:pt idx="25">
                  <c:v>5.57</c:v>
                </c:pt>
                <c:pt idx="26">
                  <c:v>5.58</c:v>
                </c:pt>
                <c:pt idx="27">
                  <c:v>5.53</c:v>
                </c:pt>
                <c:pt idx="28">
                  <c:v>5.58</c:v>
                </c:pt>
                <c:pt idx="29">
                  <c:v>5.59</c:v>
                </c:pt>
                <c:pt idx="30">
                  <c:v>5.62</c:v>
                </c:pt>
                <c:pt idx="31">
                  <c:v>5.66</c:v>
                </c:pt>
                <c:pt idx="32">
                  <c:v>5.79</c:v>
                </c:pt>
                <c:pt idx="33">
                  <c:v>5.85</c:v>
                </c:pt>
                <c:pt idx="34">
                  <c:v>5.88</c:v>
                </c:pt>
                <c:pt idx="35">
                  <c:v>5.91</c:v>
                </c:pt>
                <c:pt idx="36">
                  <c:v>5.89</c:v>
                </c:pt>
                <c:pt idx="37">
                  <c:v>5.92</c:v>
                </c:pt>
                <c:pt idx="38">
                  <c:v>5.94</c:v>
                </c:pt>
                <c:pt idx="39">
                  <c:v>5.96</c:v>
                </c:pt>
              </c:numCache>
            </c:numRef>
          </c:yVal>
          <c:smooth val="0"/>
        </c:ser>
        <c:dLbls>
          <c:showLegendKey val="0"/>
          <c:showVal val="0"/>
          <c:showCatName val="0"/>
          <c:showSerName val="0"/>
          <c:showPercent val="0"/>
          <c:showBubbleSize val="0"/>
        </c:dLbls>
        <c:axId val="129127504"/>
        <c:axId val="129123584"/>
      </c:scatterChart>
      <c:valAx>
        <c:axId val="129127504"/>
        <c:scaling>
          <c:orientation val="minMax"/>
        </c:scaling>
        <c:delete val="0"/>
        <c:axPos val="b"/>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lgn="ctr">
              <a:defRPr lang="en-US"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9123584"/>
        <c:crosses val="autoZero"/>
        <c:crossBetween val="midCat"/>
      </c:valAx>
      <c:valAx>
        <c:axId val="129123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912750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2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000"/>
              <a:t>Number Employed vs. Collision Frequency</a:t>
            </a:r>
          </a:p>
        </c:rich>
      </c:tx>
      <c:overlay val="0"/>
      <c:spPr>
        <a:noFill/>
        <a:ln>
          <a:noFill/>
        </a:ln>
        <a:effectLst/>
      </c:spPr>
      <c:txPr>
        <a:bodyPr rot="0" spcFirstLastPara="1" vertOverflow="ellipsis" vert="horz" wrap="square" anchor="ctr" anchorCtr="1"/>
        <a:lstStyle/>
        <a:p>
          <a:pPr algn="ctr" rtl="0">
            <a:defRPr lang="en-US" sz="2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'Fit Collision Freq'!$D$4:$D$43</c:f>
              <c:numCache>
                <c:formatCode>General</c:formatCode>
                <c:ptCount val="40"/>
                <c:pt idx="0">
                  <c:v>143.4</c:v>
                </c:pt>
                <c:pt idx="1">
                  <c:v>144.1</c:v>
                </c:pt>
                <c:pt idx="2">
                  <c:v>144.5</c:v>
                </c:pt>
                <c:pt idx="3">
                  <c:v>145.6</c:v>
                </c:pt>
                <c:pt idx="4">
                  <c:v>146.1</c:v>
                </c:pt>
                <c:pt idx="5">
                  <c:v>145.9</c:v>
                </c:pt>
                <c:pt idx="6">
                  <c:v>145.9</c:v>
                </c:pt>
                <c:pt idx="7">
                  <c:v>146.30000000000001</c:v>
                </c:pt>
                <c:pt idx="8">
                  <c:v>146.19999999999999</c:v>
                </c:pt>
                <c:pt idx="9">
                  <c:v>145.9</c:v>
                </c:pt>
                <c:pt idx="10">
                  <c:v>145.19999999999999</c:v>
                </c:pt>
                <c:pt idx="11">
                  <c:v>144.1</c:v>
                </c:pt>
                <c:pt idx="12">
                  <c:v>141.5</c:v>
                </c:pt>
                <c:pt idx="13">
                  <c:v>140.30000000000001</c:v>
                </c:pt>
                <c:pt idx="14">
                  <c:v>139.4</c:v>
                </c:pt>
                <c:pt idx="15">
                  <c:v>138.4</c:v>
                </c:pt>
                <c:pt idx="16">
                  <c:v>138.6</c:v>
                </c:pt>
                <c:pt idx="17">
                  <c:v>139.19999999999999</c:v>
                </c:pt>
                <c:pt idx="18">
                  <c:v>139.30000000000001</c:v>
                </c:pt>
                <c:pt idx="19">
                  <c:v>139.19999999999999</c:v>
                </c:pt>
                <c:pt idx="20">
                  <c:v>139.4</c:v>
                </c:pt>
                <c:pt idx="21">
                  <c:v>139.5</c:v>
                </c:pt>
                <c:pt idx="22">
                  <c:v>139.9</c:v>
                </c:pt>
                <c:pt idx="23">
                  <c:v>140.69999999999999</c:v>
                </c:pt>
                <c:pt idx="24">
                  <c:v>141.80000000000001</c:v>
                </c:pt>
                <c:pt idx="25">
                  <c:v>142.19999999999999</c:v>
                </c:pt>
                <c:pt idx="26">
                  <c:v>142.5</c:v>
                </c:pt>
                <c:pt idx="27">
                  <c:v>143.30000000000001</c:v>
                </c:pt>
                <c:pt idx="28">
                  <c:v>143.30000000000001</c:v>
                </c:pt>
                <c:pt idx="29">
                  <c:v>143.80000000000001</c:v>
                </c:pt>
                <c:pt idx="30">
                  <c:v>144.30000000000001</c:v>
                </c:pt>
                <c:pt idx="31">
                  <c:v>144.30000000000001</c:v>
                </c:pt>
                <c:pt idx="32">
                  <c:v>145.30000000000001</c:v>
                </c:pt>
                <c:pt idx="33">
                  <c:v>145.9</c:v>
                </c:pt>
                <c:pt idx="34">
                  <c:v>146.6</c:v>
                </c:pt>
                <c:pt idx="35">
                  <c:v>147.4</c:v>
                </c:pt>
                <c:pt idx="36">
                  <c:v>148.19999999999999</c:v>
                </c:pt>
                <c:pt idx="37">
                  <c:v>148.69999999999999</c:v>
                </c:pt>
                <c:pt idx="38">
                  <c:v>149</c:v>
                </c:pt>
                <c:pt idx="39">
                  <c:v>149.9</c:v>
                </c:pt>
              </c:numCache>
            </c:numRef>
          </c:xVal>
          <c:yVal>
            <c:numRef>
              <c:f>'Fit Collision Freq'!$E$4:$E$43</c:f>
              <c:numCache>
                <c:formatCode>General</c:formatCode>
                <c:ptCount val="40"/>
                <c:pt idx="0">
                  <c:v>5.84</c:v>
                </c:pt>
                <c:pt idx="1">
                  <c:v>5.78</c:v>
                </c:pt>
                <c:pt idx="2">
                  <c:v>5.73</c:v>
                </c:pt>
                <c:pt idx="3">
                  <c:v>5.7</c:v>
                </c:pt>
                <c:pt idx="4">
                  <c:v>5.74</c:v>
                </c:pt>
                <c:pt idx="5">
                  <c:v>5.78</c:v>
                </c:pt>
                <c:pt idx="6">
                  <c:v>5.8</c:v>
                </c:pt>
                <c:pt idx="7">
                  <c:v>5.84</c:v>
                </c:pt>
                <c:pt idx="8">
                  <c:v>5.85</c:v>
                </c:pt>
                <c:pt idx="9">
                  <c:v>5.82</c:v>
                </c:pt>
                <c:pt idx="10">
                  <c:v>5.77</c:v>
                </c:pt>
                <c:pt idx="11">
                  <c:v>5.7</c:v>
                </c:pt>
                <c:pt idx="12">
                  <c:v>5.67</c:v>
                </c:pt>
                <c:pt idx="13">
                  <c:v>5.63</c:v>
                </c:pt>
                <c:pt idx="14">
                  <c:v>5.62</c:v>
                </c:pt>
                <c:pt idx="15">
                  <c:v>5.57</c:v>
                </c:pt>
                <c:pt idx="16">
                  <c:v>5.56</c:v>
                </c:pt>
                <c:pt idx="17">
                  <c:v>5.58</c:v>
                </c:pt>
                <c:pt idx="18">
                  <c:v>5.6</c:v>
                </c:pt>
                <c:pt idx="19">
                  <c:v>5.63</c:v>
                </c:pt>
                <c:pt idx="20">
                  <c:v>5.62</c:v>
                </c:pt>
                <c:pt idx="21">
                  <c:v>5.61</c:v>
                </c:pt>
                <c:pt idx="22">
                  <c:v>5.61</c:v>
                </c:pt>
                <c:pt idx="23">
                  <c:v>5.63</c:v>
                </c:pt>
                <c:pt idx="24">
                  <c:v>5.55</c:v>
                </c:pt>
                <c:pt idx="25">
                  <c:v>5.57</c:v>
                </c:pt>
                <c:pt idx="26">
                  <c:v>5.58</c:v>
                </c:pt>
                <c:pt idx="27">
                  <c:v>5.53</c:v>
                </c:pt>
                <c:pt idx="28">
                  <c:v>5.58</c:v>
                </c:pt>
                <c:pt idx="29">
                  <c:v>5.59</c:v>
                </c:pt>
                <c:pt idx="30">
                  <c:v>5.62</c:v>
                </c:pt>
                <c:pt idx="31">
                  <c:v>5.66</c:v>
                </c:pt>
                <c:pt idx="32">
                  <c:v>5.79</c:v>
                </c:pt>
                <c:pt idx="33">
                  <c:v>5.85</c:v>
                </c:pt>
                <c:pt idx="34">
                  <c:v>5.88</c:v>
                </c:pt>
                <c:pt idx="35">
                  <c:v>5.91</c:v>
                </c:pt>
                <c:pt idx="36">
                  <c:v>5.89</c:v>
                </c:pt>
                <c:pt idx="37">
                  <c:v>5.92</c:v>
                </c:pt>
                <c:pt idx="38">
                  <c:v>5.94</c:v>
                </c:pt>
                <c:pt idx="39">
                  <c:v>5.96</c:v>
                </c:pt>
              </c:numCache>
            </c:numRef>
          </c:yVal>
          <c:smooth val="0"/>
        </c:ser>
        <c:dLbls>
          <c:showLegendKey val="0"/>
          <c:showVal val="0"/>
          <c:showCatName val="0"/>
          <c:showSerName val="0"/>
          <c:showPercent val="0"/>
          <c:showBubbleSize val="0"/>
        </c:dLbls>
        <c:axId val="129128680"/>
        <c:axId val="129128288"/>
      </c:scatterChart>
      <c:valAx>
        <c:axId val="1291286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9128288"/>
        <c:crosses val="autoZero"/>
        <c:crossBetween val="midCat"/>
      </c:valAx>
      <c:valAx>
        <c:axId val="129128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lgn="ctr">
              <a:defRPr lang="en-US"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9128680"/>
        <c:crosses val="autoZero"/>
        <c:crossBetween val="midCat"/>
      </c:valAx>
      <c:spPr>
        <a:noFill/>
        <a:ln>
          <a:noFill/>
        </a:ln>
        <a:effectLst/>
      </c:spPr>
    </c:plotArea>
    <c:plotVisOnly val="1"/>
    <c:dispBlanksAs val="gap"/>
    <c:showDLblsOverMax val="0"/>
  </c:chart>
  <c:spPr>
    <a:noFill/>
    <a:ln>
      <a:noFill/>
    </a:ln>
    <a:effectLst/>
  </c:spPr>
  <c:txPr>
    <a:bodyPr/>
    <a:lstStyle/>
    <a:p>
      <a:pPr algn="ctr">
        <a:defRPr lang="en-US"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0.02516</cdr:x>
      <cdr:y>0.11558</cdr:y>
    </cdr:from>
    <cdr:to>
      <cdr:x>0.31845</cdr:x>
      <cdr:y>0.17923</cdr:y>
    </cdr:to>
    <cdr:sp macro="" textlink="">
      <cdr:nvSpPr>
        <cdr:cNvPr id="2" name="Rectangle 1"/>
        <cdr:cNvSpPr>
          <a:spLocks xmlns:a="http://schemas.openxmlformats.org/drawingml/2006/main" noChangeArrowheads="1"/>
        </cdr:cNvSpPr>
      </cdr:nvSpPr>
      <cdr:spPr bwMode="black">
        <a:xfrm xmlns:a="http://schemas.openxmlformats.org/drawingml/2006/main">
          <a:off x="101600" y="447040"/>
          <a:ext cx="1184479" cy="24622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cdr:spPr>
      <cdr:txBody>
        <a:bodyPr xmlns:a="http://schemas.openxmlformats.org/drawingml/2006/main" wrap="square" lIns="0" tIns="0" rIns="0" bIns="0">
          <a:spAutoFit/>
        </a:bodyPr>
        <a:lstStyle xmlns:a="http://schemas.openxmlformats.org/drawingml/2006/main">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xmlns:a="http://schemas.openxmlformats.org/drawingml/2006/main">
          <a:pPr>
            <a:spcBef>
              <a:spcPct val="20000"/>
            </a:spcBef>
            <a:buClrTx/>
            <a:buNone/>
          </a:pPr>
          <a:r>
            <a:rPr lang="en-US" altLang="en-US" sz="1600" b="1" dirty="0" smtClean="0">
              <a:solidFill>
                <a:srgbClr val="225A7A"/>
              </a:solidFill>
            </a:rPr>
            <a:t>Freq.</a:t>
          </a:r>
          <a:endParaRPr lang="en-US" altLang="en-US" sz="1600" b="1" dirty="0">
            <a:solidFill>
              <a:srgbClr val="225A7A"/>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0.01761</cdr:x>
      <cdr:y>0.12608</cdr:y>
    </cdr:from>
    <cdr:to>
      <cdr:x>0.3109</cdr:x>
      <cdr:y>0.18178</cdr:y>
    </cdr:to>
    <cdr:sp macro="" textlink="">
      <cdr:nvSpPr>
        <cdr:cNvPr id="2" name="Rectangle 1"/>
        <cdr:cNvSpPr>
          <a:spLocks xmlns:a="http://schemas.openxmlformats.org/drawingml/2006/main" noChangeArrowheads="1"/>
        </cdr:cNvSpPr>
      </cdr:nvSpPr>
      <cdr:spPr bwMode="black">
        <a:xfrm xmlns:a="http://schemas.openxmlformats.org/drawingml/2006/main">
          <a:off x="71120" y="487680"/>
          <a:ext cx="1184479" cy="21544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cdr:spPr>
      <cdr:txBody>
        <a:bodyPr xmlns:a="http://schemas.openxmlformats.org/drawingml/2006/main" wrap="square" lIns="0" tIns="0" rIns="0" bIns="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spcBef>
              <a:spcPct val="20000"/>
            </a:spcBef>
            <a:buClrTx/>
            <a:buNone/>
          </a:pPr>
          <a:r>
            <a:rPr lang="en-US" altLang="en-US" sz="1400" b="1" dirty="0" smtClean="0">
              <a:solidFill>
                <a:srgbClr val="225A7A"/>
              </a:solidFill>
              <a:latin typeface="Arial" panose="020B0604020202020204" pitchFamily="34" charset="0"/>
              <a:cs typeface="Arial" panose="020B0604020202020204" pitchFamily="34" charset="0"/>
            </a:rPr>
            <a:t>Freq.</a:t>
          </a:r>
          <a:endParaRPr lang="en-US" altLang="en-US" sz="1400" b="1" dirty="0">
            <a:solidFill>
              <a:srgbClr val="225A7A"/>
            </a:solidFill>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83473"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96780" y="0"/>
            <a:ext cx="2983473"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B52BAF09-5BCC-400F-BFEA-1D70ED52EE51}" type="datetime1">
              <a:rPr lang="en-US"/>
              <a:pPr>
                <a:defRPr/>
              </a:pPr>
              <a:t>5/17/2016</a:t>
            </a:fld>
            <a:endParaRPr lang="en-US"/>
          </a:p>
        </p:txBody>
      </p:sp>
      <p:sp>
        <p:nvSpPr>
          <p:cNvPr id="229380" name="Rectangle 1028"/>
          <p:cNvSpPr>
            <a:spLocks noGrp="1" noChangeArrowheads="1"/>
          </p:cNvSpPr>
          <p:nvPr>
            <p:ph type="ftr" sz="quarter" idx="2"/>
          </p:nvPr>
        </p:nvSpPr>
        <p:spPr bwMode="auto">
          <a:xfrm>
            <a:off x="0" y="8830627"/>
            <a:ext cx="2983473"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96780" y="8830627"/>
            <a:ext cx="2983473"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vl1pPr>
          </a:lstStyle>
          <a:p>
            <a:pPr>
              <a:defRPr/>
            </a:pPr>
            <a:fld id="{04036F7D-2CC9-430D-83E4-84EF6B9386DD}" type="slidenum">
              <a:rPr lang="en-US" altLang="en-US"/>
              <a:pPr>
                <a:defRPr/>
              </a:pPr>
              <a:t>‹#›</a:t>
            </a:fld>
            <a:endParaRPr lang="en-US" altLang="en-US"/>
          </a:p>
        </p:txBody>
      </p:sp>
    </p:spTree>
    <p:extLst>
      <p:ext uri="{BB962C8B-B14F-4D97-AF65-F5344CB8AC3E}">
        <p14:creationId xmlns:p14="http://schemas.microsoft.com/office/powerpoint/2010/main" val="3279058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3075"/>
          <p:cNvSpPr>
            <a:spLocks noGrp="1" noRot="1" noChangeAspect="1" noChangeArrowheads="1" noTextEdit="1"/>
          </p:cNvSpPr>
          <p:nvPr>
            <p:ph type="sldImg" idx="2"/>
          </p:nvPr>
        </p:nvSpPr>
        <p:spPr bwMode="auto">
          <a:xfrm>
            <a:off x="1411288" y="582613"/>
            <a:ext cx="4057650" cy="3044825"/>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Notes Placeholder 3076"/>
          <p:cNvSpPr>
            <a:spLocks noGrp="1" noChangeArrowheads="1"/>
          </p:cNvSpPr>
          <p:nvPr>
            <p:ph type="body" sz="quarter" idx="3"/>
          </p:nvPr>
        </p:nvSpPr>
        <p:spPr bwMode="auto">
          <a:xfrm>
            <a:off x="562035" y="3824750"/>
            <a:ext cx="5759304"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095880" y="9047017"/>
            <a:ext cx="693177"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eaLnBrk="1" hangingPunct="1">
              <a:defRPr sz="1000"/>
            </a:lvl1pPr>
          </a:lstStyle>
          <a:p>
            <a:pPr>
              <a:defRPr/>
            </a:pPr>
            <a:fld id="{357CB259-E6B2-4D63-8676-A7863A523154}" type="slidenum">
              <a:rPr lang="en-US" altLang="en-US"/>
              <a:pPr>
                <a:defRPr/>
              </a:pPr>
              <a:t>‹#›</a:t>
            </a:fld>
            <a:endParaRPr lang="en-US" altLang="en-US"/>
          </a:p>
        </p:txBody>
      </p:sp>
    </p:spTree>
    <p:extLst>
      <p:ext uri="{BB962C8B-B14F-4D97-AF65-F5344CB8AC3E}">
        <p14:creationId xmlns:p14="http://schemas.microsoft.com/office/powerpoint/2010/main" val="2578296912"/>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anose="05000000000000000000"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panose="020B0604020202020204" pitchFamily="34"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anose="05000000000000000000"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640882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txBox="1">
            <a:spLocks noGrp="1" noChangeArrowheads="1"/>
          </p:cNvSpPr>
          <p:nvPr/>
        </p:nvSpPr>
        <p:spPr bwMode="auto">
          <a:xfrm>
            <a:off x="3095880" y="9047017"/>
            <a:ext cx="693177" cy="24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CB1834AA-392C-4C08-A1B9-9B3D83221F67}" type="slidenum">
              <a:rPr lang="en-US" altLang="en-US" sz="1000"/>
              <a:pPr algn="ctr" eaLnBrk="1" hangingPunct="1">
                <a:lnSpc>
                  <a:spcPct val="100000"/>
                </a:lnSpc>
                <a:spcBef>
                  <a:spcPct val="0"/>
                </a:spcBef>
                <a:buClrTx/>
                <a:buSzTx/>
                <a:buFontTx/>
                <a:buNone/>
              </a:pPr>
              <a:t>14</a:t>
            </a:fld>
            <a:endParaRPr lang="en-US" altLang="en-US" sz="10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8334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txBox="1">
            <a:spLocks noGrp="1" noChangeArrowheads="1"/>
          </p:cNvSpPr>
          <p:nvPr/>
        </p:nvSpPr>
        <p:spPr bwMode="auto">
          <a:xfrm>
            <a:off x="3095880" y="9047017"/>
            <a:ext cx="693177" cy="24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FDED5AF5-9856-4C9A-9A74-634843803759}" type="slidenum">
              <a:rPr lang="en-US" altLang="en-US" sz="1000"/>
              <a:pPr algn="ctr" eaLnBrk="1" hangingPunct="1">
                <a:lnSpc>
                  <a:spcPct val="100000"/>
                </a:lnSpc>
                <a:spcBef>
                  <a:spcPct val="0"/>
                </a:spcBef>
                <a:buClrTx/>
                <a:buSzTx/>
                <a:buFontTx/>
                <a:buNone/>
              </a:pPr>
              <a:t>15</a:t>
            </a:fld>
            <a:endParaRPr lang="en-US" altLang="en-US" sz="10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496430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7BD48BF7-67C9-4D2B-8533-562F395A7E7A}" type="slidenum">
              <a:rPr lang="en-US" altLang="en-US" sz="1000" smtClean="0"/>
              <a:pPr>
                <a:lnSpc>
                  <a:spcPct val="100000"/>
                </a:lnSpc>
                <a:spcBef>
                  <a:spcPct val="0"/>
                </a:spcBef>
                <a:buClrTx/>
                <a:buSzTx/>
                <a:buFontTx/>
                <a:buNone/>
              </a:pPr>
              <a:t>16</a:t>
            </a:fld>
            <a:endParaRPr lang="en-US" altLang="en-US" sz="1000"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429120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1E1BDB-5427-4C22-A62D-991C7AB2D769}" type="slidenum">
              <a:rPr lang="en-US" altLang="en-US" smtClean="0"/>
              <a:pPr/>
              <a:t>17</a:t>
            </a:fld>
            <a:endParaRPr lang="en-US" alt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689785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1E1BDB-5427-4C22-A62D-991C7AB2D769}" type="slidenum">
              <a:rPr lang="en-US" altLang="en-US" smtClean="0"/>
              <a:pPr/>
              <a:t>18</a:t>
            </a:fld>
            <a:endParaRPr lang="en-US" alt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18580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1E1BDB-5427-4C22-A62D-991C7AB2D769}" type="slidenum">
              <a:rPr lang="en-US" altLang="en-US" smtClean="0"/>
              <a:pPr/>
              <a:t>19</a:t>
            </a:fld>
            <a:endParaRPr lang="en-US" alt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619212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20</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72840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1E1BDB-5427-4C22-A62D-991C7AB2D769}" type="slidenum">
              <a:rPr lang="en-US" altLang="en-US" smtClean="0"/>
              <a:pPr/>
              <a:t>21</a:t>
            </a:fld>
            <a:endParaRPr lang="en-US" alt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269486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1E1BDB-5427-4C22-A62D-991C7AB2D769}" type="slidenum">
              <a:rPr lang="en-US" altLang="en-US" smtClean="0"/>
              <a:pPr/>
              <a:t>22</a:t>
            </a:fld>
            <a:endParaRPr lang="en-US" alt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582703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7BD48BF7-67C9-4D2B-8533-562F395A7E7A}" type="slidenum">
              <a:rPr lang="en-US" altLang="en-US" sz="1000" smtClean="0"/>
              <a:pPr>
                <a:lnSpc>
                  <a:spcPct val="100000"/>
                </a:lnSpc>
                <a:spcBef>
                  <a:spcPct val="0"/>
                </a:spcBef>
                <a:buClrTx/>
                <a:buSzTx/>
                <a:buFontTx/>
                <a:buNone/>
              </a:pPr>
              <a:t>23</a:t>
            </a:fld>
            <a:endParaRPr lang="en-US" altLang="en-US" sz="1000"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906523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7BD48BF7-67C9-4D2B-8533-562F395A7E7A}" type="slidenum">
              <a:rPr lang="en-US" altLang="en-US" sz="1000" smtClean="0"/>
              <a:pPr>
                <a:lnSpc>
                  <a:spcPct val="100000"/>
                </a:lnSpc>
                <a:spcBef>
                  <a:spcPct val="0"/>
                </a:spcBef>
                <a:buClrTx/>
                <a:buSzTx/>
                <a:buFontTx/>
                <a:buNone/>
              </a:pPr>
              <a:t>2</a:t>
            </a:fld>
            <a:endParaRPr lang="en-US" altLang="en-US" sz="1000"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008757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02126" y="9059539"/>
            <a:ext cx="693177" cy="247989"/>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24</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499293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02126" y="9059539"/>
            <a:ext cx="693177" cy="247989"/>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25</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576638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26</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44725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102125" y="9059539"/>
            <a:ext cx="693177" cy="24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5</a:t>
            </a:fld>
            <a:endParaRPr lang="en-US" altLang="en-US" sz="100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458413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102125" y="9059539"/>
            <a:ext cx="693177" cy="24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6</a:t>
            </a:fld>
            <a:endParaRPr lang="en-US" altLang="en-US" sz="100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13971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102125" y="9059539"/>
            <a:ext cx="693177" cy="24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7</a:t>
            </a:fld>
            <a:endParaRPr lang="en-US" altLang="en-US" sz="100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270705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102125" y="9059539"/>
            <a:ext cx="693177" cy="24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8</a:t>
            </a:fld>
            <a:endParaRPr lang="en-US" altLang="en-US" sz="100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785204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7BD48BF7-67C9-4D2B-8533-562F395A7E7A}" type="slidenum">
              <a:rPr lang="en-US" altLang="en-US" sz="1000" smtClean="0"/>
              <a:pPr>
                <a:lnSpc>
                  <a:spcPct val="100000"/>
                </a:lnSpc>
                <a:spcBef>
                  <a:spcPct val="0"/>
                </a:spcBef>
                <a:buClrTx/>
                <a:buSzTx/>
                <a:buFontTx/>
                <a:buNone/>
              </a:pPr>
              <a:t>10</a:t>
            </a:fld>
            <a:endParaRPr lang="en-US" altLang="en-US" sz="1000"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524191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17600" y="698500"/>
            <a:ext cx="4646613" cy="3486150"/>
          </a:xfrm>
          <a:ln/>
        </p:spPr>
      </p:sp>
      <p:sp>
        <p:nvSpPr>
          <p:cNvPr id="69635" name="Rectangle 3"/>
          <p:cNvSpPr>
            <a:spLocks noGrp="1" noChangeArrowheads="1"/>
          </p:cNvSpPr>
          <p:nvPr>
            <p:ph type="body" idx="1"/>
          </p:nvPr>
        </p:nvSpPr>
        <p:spPr>
          <a:xfrm>
            <a:off x="688494" y="4416108"/>
            <a:ext cx="5504826" cy="41824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791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7BD48BF7-67C9-4D2B-8533-562F395A7E7A}" type="slidenum">
              <a:rPr lang="en-US" altLang="en-US" sz="1000" smtClean="0"/>
              <a:pPr>
                <a:lnSpc>
                  <a:spcPct val="100000"/>
                </a:lnSpc>
                <a:spcBef>
                  <a:spcPct val="0"/>
                </a:spcBef>
                <a:buClrTx/>
                <a:buSzTx/>
                <a:buFontTx/>
                <a:buNone/>
              </a:pPr>
              <a:t>13</a:t>
            </a:fld>
            <a:endParaRPr lang="en-US" altLang="en-US" sz="1000"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6134208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p>
        </p:txBody>
      </p:sp>
      <p:pic>
        <p:nvPicPr>
          <p:cNvPr id="5" name="Picture 1188" descr="Title Page bar_112409_1pm"/>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8288"/>
            <a:ext cx="914400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180"/>
          <p:cNvSpPr>
            <a:spLocks noChangeArrowheads="1"/>
          </p:cNvSpPr>
          <p:nvPr userDrawn="1"/>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p>
        </p:txBody>
      </p:sp>
      <p:pic>
        <p:nvPicPr>
          <p:cNvPr id="7" name="Picture 118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a:t>12/01/09 - 9pm</a:t>
            </a:r>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2F42C09C-16C0-4BF9-AC0F-39E4D6484770}" type="slidenum">
              <a:rPr lang="en-US" altLang="en-US"/>
              <a:pPr>
                <a:defRPr/>
              </a:pPr>
              <a:t>‹#›</a:t>
            </a:fld>
            <a:endParaRPr lang="en-US" altLang="en-US"/>
          </a:p>
        </p:txBody>
      </p:sp>
    </p:spTree>
    <p:extLst>
      <p:ext uri="{BB962C8B-B14F-4D97-AF65-F5344CB8AC3E}">
        <p14:creationId xmlns:p14="http://schemas.microsoft.com/office/powerpoint/2010/main" val="1192959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05685CF-4002-4496-A641-EF38D18173C0}" type="slidenum">
              <a:rPr lang="en-US" altLang="en-US"/>
              <a:pPr>
                <a:defRPr/>
              </a:pPr>
              <a:t>‹#›</a:t>
            </a:fld>
            <a:endParaRPr lang="en-US" altLang="en-US"/>
          </a:p>
        </p:txBody>
      </p:sp>
    </p:spTree>
    <p:extLst>
      <p:ext uri="{BB962C8B-B14F-4D97-AF65-F5344CB8AC3E}">
        <p14:creationId xmlns:p14="http://schemas.microsoft.com/office/powerpoint/2010/main" val="3680576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9ABD04D6-7B3F-48F6-865A-66864C5D22DC}" type="slidenum">
              <a:rPr lang="en-US" altLang="en-US"/>
              <a:pPr>
                <a:defRPr/>
              </a:pPr>
              <a:t>‹#›</a:t>
            </a:fld>
            <a:endParaRPr lang="en-US" altLang="en-US"/>
          </a:p>
        </p:txBody>
      </p:sp>
    </p:spTree>
    <p:extLst>
      <p:ext uri="{BB962C8B-B14F-4D97-AF65-F5344CB8AC3E}">
        <p14:creationId xmlns:p14="http://schemas.microsoft.com/office/powerpoint/2010/main" val="2195505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A80A1DB1-9FB9-42D5-8B53-A28A27CD012A}" type="slidenum">
              <a:rPr lang="en-US" altLang="en-US"/>
              <a:pPr>
                <a:defRPr/>
              </a:pPr>
              <a:t>‹#›</a:t>
            </a:fld>
            <a:endParaRPr lang="en-US" altLang="en-US"/>
          </a:p>
        </p:txBody>
      </p:sp>
    </p:spTree>
    <p:extLst>
      <p:ext uri="{BB962C8B-B14F-4D97-AF65-F5344CB8AC3E}">
        <p14:creationId xmlns:p14="http://schemas.microsoft.com/office/powerpoint/2010/main" val="386853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A46064EE-49BF-4188-B82F-F198AB19494B}" type="slidenum">
              <a:rPr lang="en-US" altLang="en-US"/>
              <a:pPr>
                <a:defRPr/>
              </a:pPr>
              <a:t>‹#›</a:t>
            </a:fld>
            <a:endParaRPr lang="en-US" altLang="en-US"/>
          </a:p>
        </p:txBody>
      </p:sp>
    </p:spTree>
    <p:extLst>
      <p:ext uri="{BB962C8B-B14F-4D97-AF65-F5344CB8AC3E}">
        <p14:creationId xmlns:p14="http://schemas.microsoft.com/office/powerpoint/2010/main" val="685371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3C04B3AA-8594-481E-A41E-440A79765AEF}" type="slidenum">
              <a:rPr lang="en-US" altLang="en-US"/>
              <a:pPr>
                <a:defRPr/>
              </a:pPr>
              <a:t>‹#›</a:t>
            </a:fld>
            <a:endParaRPr lang="en-US" altLang="en-US"/>
          </a:p>
        </p:txBody>
      </p:sp>
    </p:spTree>
    <p:extLst>
      <p:ext uri="{BB962C8B-B14F-4D97-AF65-F5344CB8AC3E}">
        <p14:creationId xmlns:p14="http://schemas.microsoft.com/office/powerpoint/2010/main" val="1712660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70EBC290-034A-4D77-BC9E-0002E13880A8}" type="slidenum">
              <a:rPr lang="en-US" altLang="en-US"/>
              <a:pPr>
                <a:defRPr/>
              </a:pPr>
              <a:t>‹#›</a:t>
            </a:fld>
            <a:endParaRPr lang="en-US" altLang="en-US"/>
          </a:p>
        </p:txBody>
      </p:sp>
    </p:spTree>
    <p:extLst>
      <p:ext uri="{BB962C8B-B14F-4D97-AF65-F5344CB8AC3E}">
        <p14:creationId xmlns:p14="http://schemas.microsoft.com/office/powerpoint/2010/main" val="3697068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E1996E58-C359-4A4C-9F77-F7D58A80F771}" type="slidenum">
              <a:rPr lang="en-US" altLang="en-US"/>
              <a:pPr>
                <a:defRPr/>
              </a:pPr>
              <a:t>‹#›</a:t>
            </a:fld>
            <a:endParaRPr lang="en-US" altLang="en-US"/>
          </a:p>
        </p:txBody>
      </p:sp>
    </p:spTree>
    <p:extLst>
      <p:ext uri="{BB962C8B-B14F-4D97-AF65-F5344CB8AC3E}">
        <p14:creationId xmlns:p14="http://schemas.microsoft.com/office/powerpoint/2010/main" val="2025168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A2233D31-3862-475B-AEF8-D66684F4CF24}" type="slidenum">
              <a:rPr lang="en-US" altLang="en-US"/>
              <a:pPr>
                <a:defRPr/>
              </a:pPr>
              <a:t>‹#›</a:t>
            </a:fld>
            <a:endParaRPr lang="en-US" altLang="en-US"/>
          </a:p>
        </p:txBody>
      </p:sp>
    </p:spTree>
    <p:extLst>
      <p:ext uri="{BB962C8B-B14F-4D97-AF65-F5344CB8AC3E}">
        <p14:creationId xmlns:p14="http://schemas.microsoft.com/office/powerpoint/2010/main" val="3820685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277ABF1-1C89-4251-AC04-36767B642C51}" type="slidenum">
              <a:rPr lang="en-US" altLang="en-US"/>
              <a:pPr>
                <a:defRPr/>
              </a:pPr>
              <a:t>‹#›</a:t>
            </a:fld>
            <a:endParaRPr lang="en-US" altLang="en-US"/>
          </a:p>
        </p:txBody>
      </p:sp>
    </p:spTree>
    <p:extLst>
      <p:ext uri="{BB962C8B-B14F-4D97-AF65-F5344CB8AC3E}">
        <p14:creationId xmlns:p14="http://schemas.microsoft.com/office/powerpoint/2010/main" val="590877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65A8099A-8CD7-45C0-9A63-1360AF6BCF0B}" type="slidenum">
              <a:rPr lang="en-US" altLang="en-US"/>
              <a:pPr>
                <a:defRPr/>
              </a:pPr>
              <a:t>‹#›</a:t>
            </a:fld>
            <a:endParaRPr lang="en-US" altLang="en-US"/>
          </a:p>
        </p:txBody>
      </p:sp>
    </p:spTree>
    <p:extLst>
      <p:ext uri="{BB962C8B-B14F-4D97-AF65-F5344CB8AC3E}">
        <p14:creationId xmlns:p14="http://schemas.microsoft.com/office/powerpoint/2010/main" val="3256586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3CC96926-E87B-4ED5-9C1C-79B147E09ACA}" type="slidenum">
              <a:rPr lang="en-US" altLang="en-US"/>
              <a:pPr>
                <a:defRPr/>
              </a:pPr>
              <a:t>‹#›</a:t>
            </a:fld>
            <a:endParaRPr lang="en-US" altLang="en-US"/>
          </a:p>
        </p:txBody>
      </p:sp>
    </p:spTree>
    <p:extLst>
      <p:ext uri="{BB962C8B-B14F-4D97-AF65-F5344CB8AC3E}">
        <p14:creationId xmlns:p14="http://schemas.microsoft.com/office/powerpoint/2010/main" val="4140742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4"/>
          <p:cNvSpPr>
            <a:spLocks noChangeArrowheads="1"/>
          </p:cNvSpPr>
          <p:nvPr/>
        </p:nvSpPr>
        <p:spPr bwMode="white">
          <a:xfrm>
            <a:off x="0" y="0"/>
            <a:ext cx="91440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p>
        </p:txBody>
      </p:sp>
      <p:pic>
        <p:nvPicPr>
          <p:cNvPr id="1027" name="Picture 109" descr="Text Page"/>
          <p:cNvPicPr>
            <a:picLocks noChangeAspect="1" noChangeArrowheads="1"/>
          </p:cNvPicPr>
          <p:nvPr/>
        </p:nvPicPr>
        <p:blipFill>
          <a:blip r:embed="rId14">
            <a:extLst>
              <a:ext uri="{28A0092B-C50C-407E-A947-70E740481C1C}">
                <a14:useLocalDpi xmlns:a14="http://schemas.microsoft.com/office/drawing/2010/main" val="0"/>
              </a:ext>
            </a:extLst>
          </a:blip>
          <a:srcRect t="4605"/>
          <a:stretch>
            <a:fillRect/>
          </a:stretch>
        </p:blipFill>
        <p:spPr bwMode="auto">
          <a:xfrm>
            <a:off x="0" y="0"/>
            <a:ext cx="91440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5"/>
          <p:cNvSpPr>
            <a:spLocks noGrp="1" noChangeArrowheads="1"/>
          </p:cNvSpPr>
          <p:nvPr>
            <p:ph type="body" idx="1"/>
          </p:nvPr>
        </p:nvSpPr>
        <p:spPr bwMode="auto">
          <a:xfrm>
            <a:off x="495300" y="1647825"/>
            <a:ext cx="8153400"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44"/>
          <p:cNvSpPr>
            <a:spLocks noGrp="1" noChangeArrowheads="1"/>
          </p:cNvSpPr>
          <p:nvPr>
            <p:ph type="title"/>
          </p:nvPr>
        </p:nvSpPr>
        <p:spPr bwMode="black">
          <a:xfrm>
            <a:off x="298450" y="90488"/>
            <a:ext cx="74009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ltLang="en-US" smtClean="0"/>
              <a:t>Click to edit </a:t>
            </a:r>
            <a:br>
              <a:rPr lang="en-US" altLang="en-US" smtClean="0"/>
            </a:br>
            <a:r>
              <a:rPr lang="en-US" altLang="en-US" smtClean="0"/>
              <a:t>Master title style</a:t>
            </a:r>
          </a:p>
        </p:txBody>
      </p:sp>
      <p:sp>
        <p:nvSpPr>
          <p:cNvPr id="1030" name="Rectangle 101"/>
          <p:cNvSpPr>
            <a:spLocks noChangeArrowheads="1"/>
          </p:cNvSpPr>
          <p:nvPr/>
        </p:nvSpPr>
        <p:spPr bwMode="auto">
          <a:xfrm>
            <a:off x="0" y="6807200"/>
            <a:ext cx="9144000" cy="50800"/>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p>
        </p:txBody>
      </p:sp>
      <p:pic>
        <p:nvPicPr>
          <p:cNvPr id="1031" name="Picture 10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761288" y="349250"/>
            <a:ext cx="12287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a:t>12/01/09 - 9pm</a:t>
            </a: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vl1pPr>
          </a:lstStyle>
          <a:p>
            <a:pPr>
              <a:defRPr/>
            </a:pPr>
            <a:fld id="{82A3CE4B-7B9C-4EC8-B7D4-4781C41969C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247" r:id="rId1"/>
    <p:sldLayoutId id="2147486225" r:id="rId2"/>
    <p:sldLayoutId id="2147486226" r:id="rId3"/>
    <p:sldLayoutId id="2147486227" r:id="rId4"/>
    <p:sldLayoutId id="2147486228" r:id="rId5"/>
    <p:sldLayoutId id="2147486229" r:id="rId6"/>
    <p:sldLayoutId id="2147486230" r:id="rId7"/>
    <p:sldLayoutId id="2147486231" r:id="rId8"/>
    <p:sldLayoutId id="2147486232" r:id="rId9"/>
    <p:sldLayoutId id="2147486233" r:id="rId10"/>
    <p:sldLayoutId id="2147486234" r:id="rId11"/>
    <p:sldLayoutId id="2147486235" r:id="rId12"/>
  </p:sldLayoutIdLst>
  <p:timing>
    <p:tnLst>
      <p:par>
        <p:cTn id="1" dur="indefinite" restart="never" nodeType="tmRoot"/>
      </p:par>
    </p:tnLst>
  </p:timing>
  <p:hf hd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anose="05000000000000000000"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anose="05000000000000000000"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panose="020B0604020202020204" pitchFamily="34"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anose="05000000000000000000" pitchFamily="2" charset="2"/>
        <a:buChar char="§"/>
        <a:defRPr sz="2000">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embeddings/oleObject9.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10.bin"/></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news.wabe.org/post/65-too-slow-try-70-miles-hour-gdot-increases-speed-limits-metro-atlanta"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hyperlink" Target="http://news.wabe.org/post/65-too-slow-try-70-miles-hour-gdot-increases-speed-limits-metro-atlanta"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fhwa.dot.gov/policyinformation/travel_monitoring/tvt.cf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hyperlink" Target="http://www.fhwa.dot.gov/policyinformation/travel_monitoring/tvt.cfm"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hyperlink" Target="http://tonto.eia.gov/dnav/pet/hist/LeafHandler.ashx?n=PET&amp;s=EMM_EPM0_PTE_NUS_DPG&amp;f=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fhwa.dot.gov/policyinformation/travel_monitoring/tvt.cfm"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2" y="2145141"/>
            <a:ext cx="9104313" cy="1714315"/>
          </a:xfrm>
          <a:ln/>
        </p:spPr>
        <p:txBody>
          <a:bodyPr/>
          <a:lstStyle/>
          <a:p>
            <a:r>
              <a:rPr lang="en-US" sz="4400" dirty="0" smtClean="0"/>
              <a:t>Private Passenger Auto Insurance Trends in Georgia</a:t>
            </a:r>
            <a:br>
              <a:rPr lang="en-US" sz="4400" dirty="0" smtClean="0"/>
            </a:br>
            <a:r>
              <a:rPr lang="en-US" sz="3600" i="1" dirty="0" smtClean="0"/>
              <a:t>Frequency &amp; Severity on the Rise</a:t>
            </a:r>
            <a:endParaRPr lang="en-US" sz="3400" i="1" dirty="0">
              <a:solidFill>
                <a:srgbClr val="00B0F0"/>
              </a:solidFill>
            </a:endParaRPr>
          </a:p>
        </p:txBody>
      </p:sp>
      <p:sp>
        <p:nvSpPr>
          <p:cNvPr id="94211" name="Rectangle 3"/>
          <p:cNvSpPr>
            <a:spLocks noGrp="1" noChangeArrowheads="1"/>
          </p:cNvSpPr>
          <p:nvPr>
            <p:ph type="subTitle" idx="1"/>
          </p:nvPr>
        </p:nvSpPr>
        <p:spPr>
          <a:xfrm>
            <a:off x="76020" y="3994936"/>
            <a:ext cx="8952271" cy="2246769"/>
          </a:xfrm>
        </p:spPr>
        <p:txBody>
          <a:bodyPr/>
          <a:lstStyle/>
          <a:p>
            <a:pPr>
              <a:lnSpc>
                <a:spcPct val="80000"/>
              </a:lnSpc>
            </a:pPr>
            <a:r>
              <a:rPr lang="en-US" sz="2800" dirty="0" smtClean="0"/>
              <a:t>Insurance Information Institute</a:t>
            </a:r>
          </a:p>
          <a:p>
            <a:pPr>
              <a:lnSpc>
                <a:spcPct val="80000"/>
              </a:lnSpc>
            </a:pPr>
            <a:r>
              <a:rPr lang="en-US" sz="2800" dirty="0" smtClean="0"/>
              <a:t>Atlanta, GA</a:t>
            </a:r>
          </a:p>
          <a:p>
            <a:pPr>
              <a:lnSpc>
                <a:spcPct val="80000"/>
              </a:lnSpc>
            </a:pPr>
            <a:r>
              <a:rPr lang="en-US" sz="2800" dirty="0" smtClean="0"/>
              <a:t>May 17, 2016</a:t>
            </a:r>
            <a:endParaRPr lang="en-US" sz="2800" dirty="0"/>
          </a:p>
          <a:p>
            <a:pPr>
              <a:lnSpc>
                <a:spcPct val="80000"/>
              </a:lnSpc>
            </a:pPr>
            <a:r>
              <a:rPr lang="en-US" sz="2800" dirty="0" smtClean="0"/>
              <a:t>Download at </a:t>
            </a:r>
            <a:r>
              <a:rPr lang="en-US" sz="2800" dirty="0" smtClean="0">
                <a:hlinkClick r:id="rId3"/>
              </a:rPr>
              <a:t>www.iii.org/presentations</a:t>
            </a:r>
            <a:r>
              <a:rPr lang="en-US" sz="2800" dirty="0" smtClean="0"/>
              <a:t> </a:t>
            </a:r>
          </a:p>
          <a:p>
            <a:pPr>
              <a:lnSpc>
                <a:spcPct val="80000"/>
              </a:lnSpc>
            </a:pPr>
            <a:endParaRPr lang="en-US" sz="2800" dirty="0" smtClean="0"/>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extLst>
      <p:ext uri="{BB962C8B-B14F-4D97-AF65-F5344CB8AC3E}">
        <p14:creationId xmlns:p14="http://schemas.microsoft.com/office/powerpoint/2010/main" val="326687110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9219"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040BA372-6381-4628-AF34-9B51505A9F14}" type="slidenum">
              <a:rPr lang="en-US" altLang="en-US" sz="900">
                <a:solidFill>
                  <a:schemeClr val="bg1"/>
                </a:solidFill>
              </a:rPr>
              <a:pPr algn="r">
                <a:lnSpc>
                  <a:spcPct val="85000"/>
                </a:lnSpc>
                <a:spcBef>
                  <a:spcPct val="20000"/>
                </a:spcBef>
                <a:buClrTx/>
                <a:buFontTx/>
                <a:buNone/>
              </a:pPr>
              <a:t>10</a:t>
            </a:fld>
            <a:endParaRPr lang="en-US" altLang="en-US" sz="900">
              <a:solidFill>
                <a:schemeClr val="bg1"/>
              </a:solidFill>
            </a:endParaRPr>
          </a:p>
        </p:txBody>
      </p:sp>
      <p:pic>
        <p:nvPicPr>
          <p:cNvPr id="92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455" name="Rectangle 7"/>
          <p:cNvSpPr>
            <a:spLocks noChangeArrowheads="1"/>
          </p:cNvSpPr>
          <p:nvPr/>
        </p:nvSpPr>
        <p:spPr bwMode="blackWhite">
          <a:xfrm>
            <a:off x="828675" y="1949450"/>
            <a:ext cx="7686675" cy="18557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3200" b="1" dirty="0" smtClean="0">
                <a:solidFill>
                  <a:schemeClr val="bg1"/>
                </a:solidFill>
              </a:rPr>
              <a:t>Auto Fatalities Are Rising</a:t>
            </a:r>
            <a:endParaRPr lang="en-US" altLang="en-US" sz="3200" b="1" dirty="0">
              <a:solidFill>
                <a:schemeClr val="bg1"/>
              </a:solidFill>
            </a:endParaRPr>
          </a:p>
        </p:txBody>
      </p:sp>
      <p:sp>
        <p:nvSpPr>
          <p:cNvPr id="2152456" name="Rectangle 8"/>
          <p:cNvSpPr>
            <a:spLocks noChangeArrowheads="1"/>
          </p:cNvSpPr>
          <p:nvPr/>
        </p:nvSpPr>
        <p:spPr bwMode="auto">
          <a:xfrm>
            <a:off x="548640" y="4362450"/>
            <a:ext cx="801433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4000" b="1" dirty="0" smtClean="0">
                <a:solidFill>
                  <a:srgbClr val="225A7A"/>
                </a:solidFill>
              </a:rPr>
              <a:t>Fatal Auto Accidents Are Rising Faster in Georgia at Nearly 3 Times the Rate Nationally</a:t>
            </a:r>
            <a:endParaRPr lang="en-US" altLang="en-US" sz="4000" b="1" dirty="0">
              <a:solidFill>
                <a:srgbClr val="225A7A"/>
              </a:solidFill>
            </a:endParaRPr>
          </a:p>
        </p:txBody>
      </p:sp>
    </p:spTree>
    <p:extLst>
      <p:ext uri="{BB962C8B-B14F-4D97-AF65-F5344CB8AC3E}">
        <p14:creationId xmlns:p14="http://schemas.microsoft.com/office/powerpoint/2010/main" val="394992072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88900" y="0"/>
            <a:ext cx="8588375" cy="1069975"/>
          </a:xfrm>
        </p:spPr>
        <p:txBody>
          <a:bodyPr/>
          <a:lstStyle/>
          <a:p>
            <a:r>
              <a:rPr lang="en-US" altLang="en-US" dirty="0" smtClean="0">
                <a:latin typeface="Arial "/>
              </a:rPr>
              <a:t>Severity: Driving Fatalities Are Rising</a:t>
            </a:r>
          </a:p>
        </p:txBody>
      </p:sp>
      <p:sp>
        <p:nvSpPr>
          <p:cNvPr id="67587" name="Rectangle 4"/>
          <p:cNvSpPr>
            <a:spLocks noChangeArrowheads="1"/>
          </p:cNvSpPr>
          <p:nvPr/>
        </p:nvSpPr>
        <p:spPr bwMode="auto">
          <a:xfrm>
            <a:off x="0" y="6575425"/>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Font typeface="Wingdings" panose="05000000000000000000" pitchFamily="2" charset="2"/>
              <a:buNone/>
            </a:pPr>
            <a:r>
              <a:rPr lang="en-US" altLang="en-US" sz="1100">
                <a:solidFill>
                  <a:srgbClr val="000000"/>
                </a:solidFill>
              </a:rPr>
              <a:t>Sources: National Safety Council, Insurance Information Institute.</a:t>
            </a:r>
          </a:p>
        </p:txBody>
      </p:sp>
      <p:graphicFrame>
        <p:nvGraphicFramePr>
          <p:cNvPr id="67588" name="Object 3"/>
          <p:cNvGraphicFramePr>
            <a:graphicFrameLocks noChangeAspect="1"/>
          </p:cNvGraphicFramePr>
          <p:nvPr/>
        </p:nvGraphicFramePr>
        <p:xfrm>
          <a:off x="327025" y="1019175"/>
          <a:ext cx="8296275" cy="4695825"/>
        </p:xfrm>
        <a:graphic>
          <a:graphicData uri="http://schemas.openxmlformats.org/presentationml/2006/ole">
            <mc:AlternateContent xmlns:mc="http://schemas.openxmlformats.org/markup-compatibility/2006">
              <mc:Choice xmlns:v="urn:schemas-microsoft-com:vml" Requires="v">
                <p:oleObj spid="_x0000_s60454" name="Chart" r:id="rId3" imgW="8303472" imgH="4700423" progId="Excel.Chart.8">
                  <p:embed/>
                </p:oleObj>
              </mc:Choice>
              <mc:Fallback>
                <p:oleObj name="Chart" r:id="rId3" imgW="8303472" imgH="4700423"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025" y="1019175"/>
                        <a:ext cx="8296275"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rgbClr val="FFFFFF"/>
              </a:buClr>
              <a:buFontTx/>
              <a:buNone/>
            </a:pPr>
            <a:r>
              <a:rPr lang="en-US" altLang="en-US" sz="1800" b="1">
                <a:solidFill>
                  <a:srgbClr val="FFFFFF"/>
                </a:solidFill>
              </a:rPr>
              <a:t>Driving Has Been Getting Safer For Decades, But Recent Trend Is Discouraging—38,300 Deaths in 2015</a:t>
            </a:r>
          </a:p>
        </p:txBody>
      </p:sp>
    </p:spTree>
    <p:extLst>
      <p:ext uri="{BB962C8B-B14F-4D97-AF65-F5344CB8AC3E}">
        <p14:creationId xmlns:p14="http://schemas.microsoft.com/office/powerpoint/2010/main" val="187468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42875" y="117475"/>
            <a:ext cx="7769225" cy="762000"/>
          </a:xfrm>
        </p:spPr>
        <p:txBody>
          <a:bodyPr/>
          <a:lstStyle/>
          <a:p>
            <a:pPr>
              <a:lnSpc>
                <a:spcPct val="75000"/>
              </a:lnSpc>
            </a:pPr>
            <a:r>
              <a:rPr lang="en-US" altLang="en-US" dirty="0" smtClean="0">
                <a:latin typeface="Arial" panose="020B0604020202020204" pitchFamily="34" charset="0"/>
              </a:rPr>
              <a:t>Change in Auto Fatalities by State: Especially Severe in Georgia</a:t>
            </a:r>
          </a:p>
        </p:txBody>
      </p:sp>
      <p:graphicFrame>
        <p:nvGraphicFramePr>
          <p:cNvPr id="68611" name="Object 3"/>
          <p:cNvGraphicFramePr>
            <a:graphicFrameLocks noGrp="1" noChangeAspect="1"/>
          </p:cNvGraphicFramePr>
          <p:nvPr>
            <p:ph type="chart" idx="1"/>
            <p:extLst>
              <p:ext uri="{D42A27DB-BD31-4B8C-83A1-F6EECF244321}">
                <p14:modId xmlns:p14="http://schemas.microsoft.com/office/powerpoint/2010/main" val="295088606"/>
              </p:ext>
            </p:extLst>
          </p:nvPr>
        </p:nvGraphicFramePr>
        <p:xfrm>
          <a:off x="142875" y="1804194"/>
          <a:ext cx="8639175" cy="4613275"/>
        </p:xfrm>
        <a:graphic>
          <a:graphicData uri="http://schemas.openxmlformats.org/presentationml/2006/ole">
            <mc:AlternateContent xmlns:mc="http://schemas.openxmlformats.org/markup-compatibility/2006">
              <mc:Choice xmlns:v="urn:schemas-microsoft-com:vml" Requires="v">
                <p:oleObj spid="_x0000_s61477" name="Chart" r:id="rId4" imgW="5886281" imgH="3143458" progId="MSGraph.Chart.8">
                  <p:embed followColorScheme="full"/>
                </p:oleObj>
              </mc:Choice>
              <mc:Fallback>
                <p:oleObj name="Chart" r:id="rId4" imgW="5886281" imgH="3143458" progId="MSGraph.Chart.8">
                  <p:embed followColorScheme="full"/>
                  <p:pic>
                    <p:nvPicPr>
                      <p:cNvPr id="0" name=""/>
                      <p:cNvPicPr>
                        <a:picLocks noChangeAspect="1" noChangeArrowheads="1"/>
                      </p:cNvPicPr>
                      <p:nvPr/>
                    </p:nvPicPr>
                    <p:blipFill>
                      <a:blip r:embed="rId5"/>
                      <a:srcRect/>
                      <a:stretch>
                        <a:fillRect/>
                      </a:stretch>
                    </p:blipFill>
                    <p:spPr bwMode="auto">
                      <a:xfrm>
                        <a:off x="142875" y="1804194"/>
                        <a:ext cx="8639175"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8612" name="Rectangle 4"/>
          <p:cNvSpPr>
            <a:spLocks noChangeArrowheads="1"/>
          </p:cNvSpPr>
          <p:nvPr/>
        </p:nvSpPr>
        <p:spPr bwMode="auto">
          <a:xfrm>
            <a:off x="609600" y="6281738"/>
            <a:ext cx="38100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100"/>
              <a:t>SOURCE: Estimates from National Safety Council.</a:t>
            </a:r>
          </a:p>
        </p:txBody>
      </p:sp>
      <p:sp>
        <p:nvSpPr>
          <p:cNvPr id="68613"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2015 vs. 2014</a:t>
            </a:r>
          </a:p>
        </p:txBody>
      </p:sp>
      <p:sp>
        <p:nvSpPr>
          <p:cNvPr id="6" name="AutoShape 6"/>
          <p:cNvSpPr>
            <a:spLocks noChangeArrowheads="1"/>
          </p:cNvSpPr>
          <p:nvPr/>
        </p:nvSpPr>
        <p:spPr bwMode="blackWhite">
          <a:xfrm>
            <a:off x="4195446" y="4322064"/>
            <a:ext cx="1866900" cy="1069975"/>
          </a:xfrm>
          <a:prstGeom prst="wedgeRectCallout">
            <a:avLst>
              <a:gd name="adj1" fmla="val -74098"/>
              <a:gd name="adj2" fmla="val -64115"/>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a:solidFill>
                  <a:schemeClr val="bg1"/>
                </a:solidFill>
              </a:rPr>
              <a:t>Fatalities in Southeast Rising Faster Than USA as a Whole</a:t>
            </a:r>
          </a:p>
        </p:txBody>
      </p:sp>
      <p:sp>
        <p:nvSpPr>
          <p:cNvPr id="7" name="AutoShape 26"/>
          <p:cNvSpPr>
            <a:spLocks noChangeArrowheads="1"/>
          </p:cNvSpPr>
          <p:nvPr/>
        </p:nvSpPr>
        <p:spPr bwMode="blackWhite">
          <a:xfrm>
            <a:off x="6062346" y="1094771"/>
            <a:ext cx="2719704" cy="1130269"/>
          </a:xfrm>
          <a:prstGeom prst="wedgeRectCallout">
            <a:avLst>
              <a:gd name="adj1" fmla="val -63751"/>
              <a:gd name="adj2" fmla="val 586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GA’s auto fatality rate has increased at a pace nearly 3 times that of the US overall and far in excess of any other state in the region</a:t>
            </a:r>
            <a:endParaRPr lang="en-US" sz="1400" b="1" dirty="0">
              <a:solidFill>
                <a:schemeClr val="bg1"/>
              </a:solidFill>
            </a:endParaRPr>
          </a:p>
        </p:txBody>
      </p:sp>
    </p:spTree>
    <p:extLst>
      <p:ext uri="{BB962C8B-B14F-4D97-AF65-F5344CB8AC3E}">
        <p14:creationId xmlns:p14="http://schemas.microsoft.com/office/powerpoint/2010/main" val="118918052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9219"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040BA372-6381-4628-AF34-9B51505A9F14}" type="slidenum">
              <a:rPr lang="en-US" altLang="en-US" sz="900">
                <a:solidFill>
                  <a:schemeClr val="bg1"/>
                </a:solidFill>
              </a:rPr>
              <a:pPr algn="r">
                <a:lnSpc>
                  <a:spcPct val="85000"/>
                </a:lnSpc>
                <a:spcBef>
                  <a:spcPct val="20000"/>
                </a:spcBef>
                <a:buClrTx/>
                <a:buFontTx/>
                <a:buNone/>
              </a:pPr>
              <a:t>13</a:t>
            </a:fld>
            <a:endParaRPr lang="en-US" altLang="en-US" sz="900">
              <a:solidFill>
                <a:schemeClr val="bg1"/>
              </a:solidFill>
            </a:endParaRPr>
          </a:p>
        </p:txBody>
      </p:sp>
      <p:pic>
        <p:nvPicPr>
          <p:cNvPr id="92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455" name="Rectangle 7"/>
          <p:cNvSpPr>
            <a:spLocks noChangeArrowheads="1"/>
          </p:cNvSpPr>
          <p:nvPr/>
        </p:nvSpPr>
        <p:spPr bwMode="blackWhite">
          <a:xfrm>
            <a:off x="828675" y="1949450"/>
            <a:ext cx="7686675" cy="18557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3200" b="1" dirty="0" smtClean="0">
                <a:solidFill>
                  <a:schemeClr val="bg1"/>
                </a:solidFill>
              </a:rPr>
              <a:t>Private Passenger Auto Profitability </a:t>
            </a:r>
            <a:r>
              <a:rPr lang="en-US" altLang="en-US" sz="3200" b="1" dirty="0">
                <a:solidFill>
                  <a:schemeClr val="bg1"/>
                </a:solidFill>
              </a:rPr>
              <a:t>in </a:t>
            </a:r>
            <a:r>
              <a:rPr lang="en-US" altLang="en-US" sz="3200" b="1" dirty="0" smtClean="0">
                <a:solidFill>
                  <a:schemeClr val="bg1"/>
                </a:solidFill>
              </a:rPr>
              <a:t>Southeast States vs. US</a:t>
            </a:r>
            <a:endParaRPr lang="en-US" altLang="en-US" sz="3200" b="1" dirty="0">
              <a:solidFill>
                <a:schemeClr val="bg1"/>
              </a:solidFill>
            </a:endParaRPr>
          </a:p>
        </p:txBody>
      </p:sp>
      <p:sp>
        <p:nvSpPr>
          <p:cNvPr id="2152456" name="Rectangle 8"/>
          <p:cNvSpPr>
            <a:spLocks noChangeArrowheads="1"/>
          </p:cNvSpPr>
          <p:nvPr/>
        </p:nvSpPr>
        <p:spPr bwMode="auto">
          <a:xfrm>
            <a:off x="854075" y="4362450"/>
            <a:ext cx="77089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4000" b="1" dirty="0">
                <a:solidFill>
                  <a:srgbClr val="225A7A"/>
                </a:solidFill>
              </a:rPr>
              <a:t> </a:t>
            </a:r>
            <a:r>
              <a:rPr lang="en-US" altLang="en-US" sz="4000" b="1" dirty="0" smtClean="0">
                <a:solidFill>
                  <a:srgbClr val="225A7A"/>
                </a:solidFill>
              </a:rPr>
              <a:t>Georgia is Profitability Laggard in the Region and Among the 50 States</a:t>
            </a:r>
            <a:endParaRPr lang="en-US" altLang="en-US" sz="4000" b="1" dirty="0">
              <a:solidFill>
                <a:srgbClr val="225A7A"/>
              </a:solidFill>
            </a:endParaRPr>
          </a:p>
        </p:txBody>
      </p:sp>
    </p:spTree>
    <p:extLst>
      <p:ext uri="{BB962C8B-B14F-4D97-AF65-F5344CB8AC3E}">
        <p14:creationId xmlns:p14="http://schemas.microsoft.com/office/powerpoint/2010/main" val="295506899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38C945A2-3262-494A-90F5-65E035FEB1CA}" type="slidenum">
              <a:rPr lang="en-US" altLang="en-US" sz="900"/>
              <a:pPr algn="r">
                <a:lnSpc>
                  <a:spcPct val="85000"/>
                </a:lnSpc>
                <a:spcBef>
                  <a:spcPct val="20000"/>
                </a:spcBef>
                <a:buClrTx/>
                <a:buFontTx/>
                <a:buNone/>
              </a:pPr>
              <a:t>14</a:t>
            </a:fld>
            <a:endParaRPr lang="en-US" altLang="en-US" sz="900"/>
          </a:p>
        </p:txBody>
      </p:sp>
      <p:sp>
        <p:nvSpPr>
          <p:cNvPr id="15363" name="Rectangle 2"/>
          <p:cNvSpPr>
            <a:spLocks noGrp="1" noChangeArrowheads="1"/>
          </p:cNvSpPr>
          <p:nvPr>
            <p:ph type="title" idx="4294967295"/>
          </p:nvPr>
        </p:nvSpPr>
        <p:spPr/>
        <p:txBody>
          <a:bodyPr/>
          <a:lstStyle/>
          <a:p>
            <a:r>
              <a:rPr lang="en-US" altLang="en-US" smtClean="0">
                <a:latin typeface="Arial" panose="020B0604020202020204" pitchFamily="34" charset="0"/>
              </a:rPr>
              <a:t>RNW PP Auto: NC, SC and GA vs. U.S., 2005-2014</a:t>
            </a:r>
          </a:p>
        </p:txBody>
      </p:sp>
      <p:sp>
        <p:nvSpPr>
          <p:cNvPr id="15364"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a:t>
            </a:r>
          </a:p>
        </p:txBody>
      </p:sp>
      <p:graphicFrame>
        <p:nvGraphicFramePr>
          <p:cNvPr id="2026500" name="Object 2"/>
          <p:cNvGraphicFramePr>
            <a:graphicFrameLocks/>
          </p:cNvGraphicFramePr>
          <p:nvPr>
            <p:extLst>
              <p:ext uri="{D42A27DB-BD31-4B8C-83A1-F6EECF244321}">
                <p14:modId xmlns:p14="http://schemas.microsoft.com/office/powerpoint/2010/main" val="2695604487"/>
              </p:ext>
            </p:extLst>
          </p:nvPr>
        </p:nvGraphicFramePr>
        <p:xfrm>
          <a:off x="298450" y="1327468"/>
          <a:ext cx="8569325" cy="4579937"/>
        </p:xfrm>
        <a:graphic>
          <a:graphicData uri="http://schemas.openxmlformats.org/presentationml/2006/ole">
            <mc:AlternateContent xmlns:mc="http://schemas.openxmlformats.org/markup-compatibility/2006">
              <mc:Choice xmlns:v="urn:schemas-microsoft-com:vml" Requires="v">
                <p:oleObj spid="_x0000_s63518" name="Chart" r:id="rId4" imgW="5740227" imgH="3073215" progId="MSGraph.Chart.8">
                  <p:embed followColorScheme="full"/>
                </p:oleObj>
              </mc:Choice>
              <mc:Fallback>
                <p:oleObj name="Chart" r:id="rId4" imgW="5740227" imgH="3073215" progId="MSGraph.Chart.8">
                  <p:embed followColorScheme="full"/>
                  <p:pic>
                    <p:nvPicPr>
                      <p:cNvPr id="0" name=""/>
                      <p:cNvPicPr>
                        <a:picLocks noChangeArrowheads="1"/>
                      </p:cNvPicPr>
                      <p:nvPr/>
                    </p:nvPicPr>
                    <p:blipFill>
                      <a:blip r:embed="rId5"/>
                      <a:srcRect/>
                      <a:stretch>
                        <a:fillRect/>
                      </a:stretch>
                    </p:blipFill>
                    <p:spPr bwMode="gray">
                      <a:xfrm>
                        <a:off x="298450" y="132746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 Box 6"/>
          <p:cNvSpPr txBox="1">
            <a:spLocks noChangeArrowheads="1"/>
          </p:cNvSpPr>
          <p:nvPr/>
        </p:nvSpPr>
        <p:spPr bwMode="blackWhite">
          <a:xfrm>
            <a:off x="4732020" y="1114108"/>
            <a:ext cx="2474913" cy="153828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sz="1600"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sz="1600" b="1" dirty="0">
                <a:solidFill>
                  <a:schemeClr val="bg1"/>
                </a:solidFill>
                <a:latin typeface="Arial" charset="0"/>
                <a:cs typeface="Arial" charset="0"/>
              </a:rPr>
              <a:t>US: 6.2%</a:t>
            </a:r>
            <a:br>
              <a:rPr lang="en-US" sz="1600" b="1" dirty="0">
                <a:solidFill>
                  <a:schemeClr val="bg1"/>
                </a:solidFill>
                <a:latin typeface="Arial" charset="0"/>
                <a:cs typeface="Arial" charset="0"/>
              </a:rPr>
            </a:br>
            <a:r>
              <a:rPr lang="en-US" sz="1600" b="1" dirty="0">
                <a:solidFill>
                  <a:schemeClr val="bg1"/>
                </a:solidFill>
                <a:latin typeface="Arial" charset="0"/>
                <a:cs typeface="Arial" charset="0"/>
              </a:rPr>
              <a:t>NC: 6.4%</a:t>
            </a:r>
            <a:br>
              <a:rPr lang="en-US" sz="1600" b="1" dirty="0">
                <a:solidFill>
                  <a:schemeClr val="bg1"/>
                </a:solidFill>
                <a:latin typeface="Arial" charset="0"/>
                <a:cs typeface="Arial" charset="0"/>
              </a:rPr>
            </a:br>
            <a:r>
              <a:rPr lang="en-US" sz="1600" b="1" dirty="0">
                <a:solidFill>
                  <a:schemeClr val="bg1"/>
                </a:solidFill>
                <a:latin typeface="Arial" charset="0"/>
                <a:cs typeface="Arial" charset="0"/>
              </a:rPr>
              <a:t>SC: 5.8%</a:t>
            </a:r>
            <a:br>
              <a:rPr lang="en-US" sz="1600" b="1" dirty="0">
                <a:solidFill>
                  <a:schemeClr val="bg1"/>
                </a:solidFill>
                <a:latin typeface="Arial" charset="0"/>
                <a:cs typeface="Arial" charset="0"/>
              </a:rPr>
            </a:br>
            <a:r>
              <a:rPr lang="en-US" sz="1600" b="1" dirty="0">
                <a:solidFill>
                  <a:schemeClr val="bg1"/>
                </a:solidFill>
                <a:latin typeface="Arial" charset="0"/>
                <a:cs typeface="Arial" charset="0"/>
              </a:rPr>
              <a:t>GA: 4.7%</a:t>
            </a:r>
          </a:p>
        </p:txBody>
      </p:sp>
    </p:spTree>
    <p:extLst>
      <p:ext uri="{BB962C8B-B14F-4D97-AF65-F5344CB8AC3E}">
        <p14:creationId xmlns:p14="http://schemas.microsoft.com/office/powerpoint/2010/main" val="5264325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700"/>
                                  </p:stCondLst>
                                  <p:childTnLst>
                                    <p:set>
                                      <p:cBhvr>
                                        <p:cTn id="15" dur="1" fill="hold">
                                          <p:stCondLst>
                                            <p:cond delay="0"/>
                                          </p:stCondLst>
                                        </p:cTn>
                                        <p:tgtEl>
                                          <p:spTgt spid="2026500"/>
                                        </p:tgtEl>
                                        <p:attrNameLst>
                                          <p:attrName>style.visibility</p:attrName>
                                        </p:attrNameLst>
                                      </p:cBhvr>
                                      <p:to>
                                        <p:strVal val="visible"/>
                                      </p:to>
                                    </p:set>
                                    <p:animEffect transition="in" filter="wipe(left)">
                                      <p:cBhvr>
                                        <p:cTn id="16" dur="1000"/>
                                        <p:tgtEl>
                                          <p:spTgt spid="202650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700"/>
                                  </p:stCondLst>
                                  <p:childTnLst>
                                    <p:set>
                                      <p:cBhvr>
                                        <p:cTn id="20" dur="1" fill="hold">
                                          <p:stCondLst>
                                            <p:cond delay="0"/>
                                          </p:stCondLst>
                                        </p:cTn>
                                        <p:tgtEl>
                                          <p:spTgt spid="2026500"/>
                                        </p:tgtEl>
                                        <p:attrNameLst>
                                          <p:attrName>style.visibility</p:attrName>
                                        </p:attrNameLst>
                                      </p:cBhvr>
                                      <p:to>
                                        <p:strVal val="visible"/>
                                      </p:to>
                                    </p:set>
                                    <p:animEffect transition="in" filter="wipe(left)">
                                      <p:cBhvr>
                                        <p:cTn id="21" dur="1000"/>
                                        <p:tgtEl>
                                          <p:spTgt spid="2026500"/>
                                        </p:tgtEl>
                                      </p:cBhvr>
                                    </p:animEffect>
                                  </p:childTnLst>
                                </p:cTn>
                              </p:par>
                            </p:childTnLst>
                          </p:cTn>
                        </p:par>
                        <p:par>
                          <p:cTn id="22" fill="hold" nodeType="afterGroup">
                            <p:stCondLst>
                              <p:cond delay="1700"/>
                            </p:stCondLst>
                            <p:childTnLst>
                              <p:par>
                                <p:cTn id="23" presetID="10" presetClass="entr" presetSubtype="0" fill="hold" grpId="0" nodeType="afterEffect">
                                  <p:stCondLst>
                                    <p:cond delay="70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5C3254FE-05CE-4E69-ACAB-F16A05541CFC}" type="slidenum">
              <a:rPr lang="en-US" altLang="en-US" sz="900"/>
              <a:pPr algn="r">
                <a:lnSpc>
                  <a:spcPct val="85000"/>
                </a:lnSpc>
                <a:spcBef>
                  <a:spcPct val="20000"/>
                </a:spcBef>
                <a:buClrTx/>
                <a:buFontTx/>
                <a:buNone/>
              </a:pPr>
              <a:t>15</a:t>
            </a:fld>
            <a:endParaRPr lang="en-US" altLang="en-US" sz="900"/>
          </a:p>
        </p:txBody>
      </p:sp>
      <p:sp>
        <p:nvSpPr>
          <p:cNvPr id="17411" name="Rectangle 2"/>
          <p:cNvSpPr>
            <a:spLocks noGrp="1" noChangeArrowheads="1"/>
          </p:cNvSpPr>
          <p:nvPr>
            <p:ph type="title" idx="4294967295"/>
          </p:nvPr>
        </p:nvSpPr>
        <p:spPr/>
        <p:txBody>
          <a:bodyPr/>
          <a:lstStyle/>
          <a:p>
            <a:r>
              <a:rPr lang="en-US" altLang="en-US" smtClean="0">
                <a:latin typeface="Arial" panose="020B0604020202020204" pitchFamily="34" charset="0"/>
              </a:rPr>
              <a:t>RNW PP Auto: TN, FL, MS, AL vs. U.S., 2005-2014</a:t>
            </a:r>
          </a:p>
        </p:txBody>
      </p:sp>
      <p:sp>
        <p:nvSpPr>
          <p:cNvPr id="17412"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a:t>
            </a:r>
          </a:p>
        </p:txBody>
      </p:sp>
      <p:graphicFrame>
        <p:nvGraphicFramePr>
          <p:cNvPr id="2026500" name="Object 2"/>
          <p:cNvGraphicFramePr>
            <a:graphicFrameLocks/>
          </p:cNvGraphicFramePr>
          <p:nvPr>
            <p:extLst>
              <p:ext uri="{D42A27DB-BD31-4B8C-83A1-F6EECF244321}">
                <p14:modId xmlns:p14="http://schemas.microsoft.com/office/powerpoint/2010/main" val="1439796819"/>
              </p:ext>
            </p:extLst>
          </p:nvPr>
        </p:nvGraphicFramePr>
        <p:xfrm>
          <a:off x="298450" y="1296988"/>
          <a:ext cx="8569325" cy="4579937"/>
        </p:xfrm>
        <a:graphic>
          <a:graphicData uri="http://schemas.openxmlformats.org/presentationml/2006/ole">
            <mc:AlternateContent xmlns:mc="http://schemas.openxmlformats.org/markup-compatibility/2006">
              <mc:Choice xmlns:v="urn:schemas-microsoft-com:vml" Requires="v">
                <p:oleObj spid="_x0000_s64542" name="Chart" r:id="rId4" imgW="5740227" imgH="3073215" progId="MSGraph.Chart.8">
                  <p:embed followColorScheme="full"/>
                </p:oleObj>
              </mc:Choice>
              <mc:Fallback>
                <p:oleObj name="Chart" r:id="rId4" imgW="5740227" imgH="3073215" progId="MSGraph.Chart.8">
                  <p:embed followColorScheme="full"/>
                  <p:pic>
                    <p:nvPicPr>
                      <p:cNvPr id="0" name=""/>
                      <p:cNvPicPr>
                        <a:picLocks noChangeArrowheads="1"/>
                      </p:cNvPicPr>
                      <p:nvPr/>
                    </p:nvPicPr>
                    <p:blipFill>
                      <a:blip r:embed="rId5"/>
                      <a:srcRect/>
                      <a:stretch>
                        <a:fillRect/>
                      </a:stretch>
                    </p:blipFill>
                    <p:spPr bwMode="gray">
                      <a:xfrm>
                        <a:off x="298450"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 Box 6"/>
          <p:cNvSpPr txBox="1">
            <a:spLocks noChangeArrowheads="1"/>
          </p:cNvSpPr>
          <p:nvPr/>
        </p:nvSpPr>
        <p:spPr bwMode="blackWhite">
          <a:xfrm>
            <a:off x="1964055" y="3383756"/>
            <a:ext cx="2474913" cy="1737360"/>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sz="1400"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sz="1400" b="1" dirty="0">
                <a:solidFill>
                  <a:schemeClr val="bg1"/>
                </a:solidFill>
                <a:latin typeface="Arial" charset="0"/>
                <a:cs typeface="Arial" charset="0"/>
              </a:rPr>
              <a:t>US: 6.2%</a:t>
            </a:r>
            <a:br>
              <a:rPr lang="en-US" sz="1400" b="1" dirty="0">
                <a:solidFill>
                  <a:schemeClr val="bg1"/>
                </a:solidFill>
                <a:latin typeface="Arial" charset="0"/>
                <a:cs typeface="Arial" charset="0"/>
              </a:rPr>
            </a:br>
            <a:r>
              <a:rPr lang="en-US" sz="1400" b="1" dirty="0" smtClean="0">
                <a:solidFill>
                  <a:schemeClr val="bg1"/>
                </a:solidFill>
                <a:latin typeface="Arial" charset="0"/>
                <a:cs typeface="Arial" charset="0"/>
              </a:rPr>
              <a:t>AL: 6.7%                  TN:5.8</a:t>
            </a:r>
            <a:r>
              <a:rPr lang="en-US" sz="1400" b="1" dirty="0">
                <a:solidFill>
                  <a:schemeClr val="bg1"/>
                </a:solidFill>
                <a:latin typeface="Arial" charset="0"/>
                <a:cs typeface="Arial" charset="0"/>
              </a:rPr>
              <a:t>%</a:t>
            </a:r>
            <a:br>
              <a:rPr lang="en-US" sz="1400" b="1" dirty="0">
                <a:solidFill>
                  <a:schemeClr val="bg1"/>
                </a:solidFill>
                <a:latin typeface="Arial" charset="0"/>
                <a:cs typeface="Arial" charset="0"/>
              </a:rPr>
            </a:br>
            <a:r>
              <a:rPr lang="en-US" sz="1400" b="1" dirty="0" smtClean="0">
                <a:solidFill>
                  <a:schemeClr val="bg1"/>
                </a:solidFill>
                <a:latin typeface="Arial" charset="0"/>
                <a:cs typeface="Arial" charset="0"/>
              </a:rPr>
              <a:t>GA: 4.7%                          FL</a:t>
            </a:r>
            <a:r>
              <a:rPr lang="en-US" sz="1400" b="1" dirty="0">
                <a:solidFill>
                  <a:schemeClr val="bg1"/>
                </a:solidFill>
                <a:latin typeface="Arial" charset="0"/>
                <a:cs typeface="Arial" charset="0"/>
              </a:rPr>
              <a:t>: 3.9%</a:t>
            </a:r>
            <a:br>
              <a:rPr lang="en-US" sz="1400" b="1" dirty="0">
                <a:solidFill>
                  <a:schemeClr val="bg1"/>
                </a:solidFill>
                <a:latin typeface="Arial" charset="0"/>
                <a:cs typeface="Arial" charset="0"/>
              </a:rPr>
            </a:br>
            <a:r>
              <a:rPr lang="en-US" sz="1400" b="1" dirty="0">
                <a:solidFill>
                  <a:schemeClr val="bg1"/>
                </a:solidFill>
                <a:latin typeface="Arial" charset="0"/>
                <a:cs typeface="Arial" charset="0"/>
              </a:rPr>
              <a:t>MS: </a:t>
            </a:r>
            <a:r>
              <a:rPr lang="en-US" sz="1400" b="1" dirty="0" smtClean="0">
                <a:solidFill>
                  <a:schemeClr val="bg1"/>
                </a:solidFill>
                <a:latin typeface="Arial" charset="0"/>
                <a:cs typeface="Arial" charset="0"/>
              </a:rPr>
              <a:t>3.6%</a:t>
            </a:r>
            <a:endParaRPr lang="en-US" sz="1400" b="1" dirty="0">
              <a:solidFill>
                <a:schemeClr val="bg1"/>
              </a:solidFill>
              <a:latin typeface="Arial" charset="0"/>
              <a:cs typeface="Arial" charset="0"/>
            </a:endParaRPr>
          </a:p>
        </p:txBody>
      </p:sp>
    </p:spTree>
    <p:extLst>
      <p:ext uri="{BB962C8B-B14F-4D97-AF65-F5344CB8AC3E}">
        <p14:creationId xmlns:p14="http://schemas.microsoft.com/office/powerpoint/2010/main" val="12737277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700"/>
                                  </p:stCondLst>
                                  <p:childTnLst>
                                    <p:set>
                                      <p:cBhvr>
                                        <p:cTn id="15" dur="1" fill="hold">
                                          <p:stCondLst>
                                            <p:cond delay="0"/>
                                          </p:stCondLst>
                                        </p:cTn>
                                        <p:tgtEl>
                                          <p:spTgt spid="2026500"/>
                                        </p:tgtEl>
                                        <p:attrNameLst>
                                          <p:attrName>style.visibility</p:attrName>
                                        </p:attrNameLst>
                                      </p:cBhvr>
                                      <p:to>
                                        <p:strVal val="visible"/>
                                      </p:to>
                                    </p:set>
                                    <p:animEffect transition="in" filter="wipe(left)">
                                      <p:cBhvr>
                                        <p:cTn id="16" dur="1000"/>
                                        <p:tgtEl>
                                          <p:spTgt spid="202650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700"/>
                                  </p:stCondLst>
                                  <p:childTnLst>
                                    <p:set>
                                      <p:cBhvr>
                                        <p:cTn id="20" dur="1" fill="hold">
                                          <p:stCondLst>
                                            <p:cond delay="0"/>
                                          </p:stCondLst>
                                        </p:cTn>
                                        <p:tgtEl>
                                          <p:spTgt spid="2026500"/>
                                        </p:tgtEl>
                                        <p:attrNameLst>
                                          <p:attrName>style.visibility</p:attrName>
                                        </p:attrNameLst>
                                      </p:cBhvr>
                                      <p:to>
                                        <p:strVal val="visible"/>
                                      </p:to>
                                    </p:set>
                                    <p:animEffect transition="in" filter="wipe(left)">
                                      <p:cBhvr>
                                        <p:cTn id="21" dur="1000"/>
                                        <p:tgtEl>
                                          <p:spTgt spid="202650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700"/>
                                  </p:stCondLst>
                                  <p:childTnLst>
                                    <p:set>
                                      <p:cBhvr>
                                        <p:cTn id="25" dur="1" fill="hold">
                                          <p:stCondLst>
                                            <p:cond delay="0"/>
                                          </p:stCondLst>
                                        </p:cTn>
                                        <p:tgtEl>
                                          <p:spTgt spid="2026500"/>
                                        </p:tgtEl>
                                        <p:attrNameLst>
                                          <p:attrName>style.visibility</p:attrName>
                                        </p:attrNameLst>
                                      </p:cBhvr>
                                      <p:to>
                                        <p:strVal val="visible"/>
                                      </p:to>
                                    </p:set>
                                    <p:animEffect transition="in" filter="wipe(left)">
                                      <p:cBhvr>
                                        <p:cTn id="26" dur="1000"/>
                                        <p:tgtEl>
                                          <p:spTgt spid="202650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700"/>
                                  </p:stCondLst>
                                  <p:childTnLst>
                                    <p:set>
                                      <p:cBhvr>
                                        <p:cTn id="30" dur="1" fill="hold">
                                          <p:stCondLst>
                                            <p:cond delay="0"/>
                                          </p:stCondLst>
                                        </p:cTn>
                                        <p:tgtEl>
                                          <p:spTgt spid="2026500"/>
                                        </p:tgtEl>
                                        <p:attrNameLst>
                                          <p:attrName>style.visibility</p:attrName>
                                        </p:attrNameLst>
                                      </p:cBhvr>
                                      <p:to>
                                        <p:strVal val="visible"/>
                                      </p:to>
                                    </p:set>
                                    <p:animEffect transition="in" filter="wipe(left)">
                                      <p:cBhvr>
                                        <p:cTn id="31" dur="1000"/>
                                        <p:tgtEl>
                                          <p:spTgt spid="2026500"/>
                                        </p:tgtEl>
                                      </p:cBhvr>
                                    </p:animEffect>
                                  </p:childTnLst>
                                </p:cTn>
                              </p:par>
                            </p:childTnLst>
                          </p:cTn>
                        </p:par>
                        <p:par>
                          <p:cTn id="32" fill="hold" nodeType="afterGroup">
                            <p:stCondLst>
                              <p:cond delay="1700"/>
                            </p:stCondLst>
                            <p:childTnLst>
                              <p:par>
                                <p:cTn id="33" presetID="10" presetClass="entr" presetSubtype="0" fill="hold" grpId="0" nodeType="afterEffect">
                                  <p:stCondLst>
                                    <p:cond delay="70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9219"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040BA372-6381-4628-AF34-9B51505A9F14}" type="slidenum">
              <a:rPr lang="en-US" altLang="en-US" sz="900">
                <a:solidFill>
                  <a:schemeClr val="bg1"/>
                </a:solidFill>
              </a:rPr>
              <a:pPr algn="r">
                <a:lnSpc>
                  <a:spcPct val="85000"/>
                </a:lnSpc>
                <a:spcBef>
                  <a:spcPct val="20000"/>
                </a:spcBef>
                <a:buClrTx/>
                <a:buFontTx/>
                <a:buNone/>
              </a:pPr>
              <a:t>16</a:t>
            </a:fld>
            <a:endParaRPr lang="en-US" altLang="en-US" sz="900">
              <a:solidFill>
                <a:schemeClr val="bg1"/>
              </a:solidFill>
            </a:endParaRPr>
          </a:p>
        </p:txBody>
      </p:sp>
      <p:pic>
        <p:nvPicPr>
          <p:cNvPr id="92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455" name="Rectangle 7"/>
          <p:cNvSpPr>
            <a:spLocks noChangeArrowheads="1"/>
          </p:cNvSpPr>
          <p:nvPr/>
        </p:nvSpPr>
        <p:spPr bwMode="blackWhite">
          <a:xfrm>
            <a:off x="828675" y="1949450"/>
            <a:ext cx="7686675" cy="18557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2800" b="1" dirty="0" smtClean="0">
                <a:solidFill>
                  <a:schemeClr val="bg1"/>
                </a:solidFill>
              </a:rPr>
              <a:t>Private Passenger Auto Frequency &amp; Severity Trends in Georgia vs. Southeast States and US</a:t>
            </a:r>
            <a:endParaRPr lang="en-US" altLang="en-US" sz="2800" b="1" dirty="0">
              <a:solidFill>
                <a:schemeClr val="bg1"/>
              </a:solidFill>
            </a:endParaRPr>
          </a:p>
        </p:txBody>
      </p:sp>
      <p:sp>
        <p:nvSpPr>
          <p:cNvPr id="2152456" name="Rectangle 8"/>
          <p:cNvSpPr>
            <a:spLocks noChangeArrowheads="1"/>
          </p:cNvSpPr>
          <p:nvPr/>
        </p:nvSpPr>
        <p:spPr bwMode="auto">
          <a:xfrm>
            <a:off x="854075" y="4362450"/>
            <a:ext cx="7708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4000" b="1" dirty="0">
                <a:solidFill>
                  <a:srgbClr val="225A7A"/>
                </a:solidFill>
              </a:rPr>
              <a:t> </a:t>
            </a:r>
            <a:r>
              <a:rPr lang="en-US" altLang="en-US" sz="4000" b="1" dirty="0" smtClean="0">
                <a:solidFill>
                  <a:srgbClr val="225A7A"/>
                </a:solidFill>
              </a:rPr>
              <a:t>Frequency, Severity and Loss Ratios Are Up in Georgia</a:t>
            </a:r>
            <a:endParaRPr lang="en-US" altLang="en-US" sz="4000" b="1" dirty="0">
              <a:solidFill>
                <a:srgbClr val="225A7A"/>
              </a:solidFill>
            </a:endParaRPr>
          </a:p>
        </p:txBody>
      </p:sp>
    </p:spTree>
    <p:extLst>
      <p:ext uri="{BB962C8B-B14F-4D97-AF65-F5344CB8AC3E}">
        <p14:creationId xmlns:p14="http://schemas.microsoft.com/office/powerpoint/2010/main" val="34696353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p:txBody>
          <a:bodyPr/>
          <a:lstStyle/>
          <a:p>
            <a:pPr>
              <a:defRPr/>
            </a:pPr>
            <a:r>
              <a:rPr lang="en-US" smtClean="0"/>
              <a:t>12/01/09 - 9pm</a:t>
            </a:r>
          </a:p>
        </p:txBody>
      </p:sp>
      <p:sp>
        <p:nvSpPr>
          <p:cNvPr id="4301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BDCAFC-7995-4FB9-9A5E-5AEA2BC0659B}" type="slidenum">
              <a:rPr lang="en-US" altLang="en-US" smtClean="0"/>
              <a:pPr/>
              <a:t>17</a:t>
            </a:fld>
            <a:endParaRPr lang="en-US" altLang="en-US" smtClean="0"/>
          </a:p>
        </p:txBody>
      </p:sp>
      <p:sp>
        <p:nvSpPr>
          <p:cNvPr id="55301" name="Rectangle 2"/>
          <p:cNvSpPr>
            <a:spLocks noGrp="1" noChangeArrowheads="1"/>
          </p:cNvSpPr>
          <p:nvPr>
            <p:ph type="title"/>
          </p:nvPr>
        </p:nvSpPr>
        <p:spPr>
          <a:xfrm>
            <a:off x="0" y="90488"/>
            <a:ext cx="8201025" cy="860425"/>
          </a:xfrm>
        </p:spPr>
        <p:txBody>
          <a:bodyPr/>
          <a:lstStyle/>
          <a:p>
            <a:r>
              <a:rPr lang="en-US" altLang="en-US" dirty="0" smtClean="0">
                <a:latin typeface="Arial" panose="020B0604020202020204" pitchFamily="34" charset="0"/>
              </a:rPr>
              <a:t>Georgia Coverage: BI Severity &amp; Frequency Trends Are Both Higher in 2015</a:t>
            </a:r>
          </a:p>
        </p:txBody>
      </p:sp>
      <p:graphicFrame>
        <p:nvGraphicFramePr>
          <p:cNvPr id="55302" name="Object 3"/>
          <p:cNvGraphicFramePr>
            <a:graphicFrameLocks noChangeAspect="1"/>
          </p:cNvGraphicFramePr>
          <p:nvPr>
            <p:extLst>
              <p:ext uri="{D42A27DB-BD31-4B8C-83A1-F6EECF244321}">
                <p14:modId xmlns:p14="http://schemas.microsoft.com/office/powerpoint/2010/main" val="2842785858"/>
              </p:ext>
            </p:extLst>
          </p:nvPr>
        </p:nvGraphicFramePr>
        <p:xfrm>
          <a:off x="385763" y="1057275"/>
          <a:ext cx="8659812" cy="3765550"/>
        </p:xfrm>
        <a:graphic>
          <a:graphicData uri="http://schemas.openxmlformats.org/presentationml/2006/ole">
            <mc:AlternateContent xmlns:mc="http://schemas.openxmlformats.org/markup-compatibility/2006">
              <mc:Choice xmlns:v="urn:schemas-microsoft-com:vml" Requires="v">
                <p:oleObj spid="_x0000_s55361" name="Chart" r:id="rId4" imgW="5784750" imgH="2514600" progId="MSGraph.Chart.8">
                  <p:embed followColorScheme="full"/>
                </p:oleObj>
              </mc:Choice>
              <mc:Fallback>
                <p:oleObj name="Chart" r:id="rId4" imgW="5784750" imgH="2514600" progId="MSGraph.Chart.8">
                  <p:embed followColorScheme="full"/>
                  <p:pic>
                    <p:nvPicPr>
                      <p:cNvPr id="0" name="Object 3"/>
                      <p:cNvPicPr>
                        <a:picLocks noChangeAspect="1" noChangeArrowheads="1"/>
                      </p:cNvPicPr>
                      <p:nvPr/>
                    </p:nvPicPr>
                    <p:blipFill>
                      <a:blip r:embed="rId5"/>
                      <a:srcRect/>
                      <a:stretch>
                        <a:fillRect/>
                      </a:stretch>
                    </p:blipFill>
                    <p:spPr bwMode="gray">
                      <a:xfrm>
                        <a:off x="385763" y="1057275"/>
                        <a:ext cx="8659812" cy="3765550"/>
                      </a:xfrm>
                      <a:prstGeom prst="rect">
                        <a:avLst/>
                      </a:prstGeom>
                      <a:noFill/>
                      <a:ln>
                        <a:noFill/>
                      </a:ln>
                      <a:extLst/>
                    </p:spPr>
                  </p:pic>
                </p:oleObj>
              </mc:Fallback>
            </mc:AlternateContent>
          </a:graphicData>
        </a:graphic>
      </p:graphicFrame>
      <p:sp>
        <p:nvSpPr>
          <p:cNvPr id="55303" name="Rectangle 5"/>
          <p:cNvSpPr>
            <a:spLocks noChangeArrowheads="1"/>
          </p:cNvSpPr>
          <p:nvPr/>
        </p:nvSpPr>
        <p:spPr bwMode="black">
          <a:xfrm>
            <a:off x="461169" y="1205706"/>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dirty="0">
                <a:solidFill>
                  <a:srgbClr val="225A7A"/>
                </a:solidFill>
              </a:rPr>
              <a:t>Annual Change, 2005 through </a:t>
            </a:r>
            <a:r>
              <a:rPr lang="en-US" altLang="en-US" sz="1600" b="1" dirty="0" smtClean="0">
                <a:solidFill>
                  <a:srgbClr val="225A7A"/>
                </a:solidFill>
              </a:rPr>
              <a:t>2015</a:t>
            </a:r>
            <a:endParaRPr lang="en-US" altLang="en-US" sz="1600" b="1" dirty="0">
              <a:solidFill>
                <a:srgbClr val="225A7A"/>
              </a:solidFill>
            </a:endParaRP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5000"/>
              </a:lnSpc>
              <a:spcBef>
                <a:spcPct val="25000"/>
              </a:spcBef>
            </a:pPr>
            <a:r>
              <a:rPr lang="en-US" altLang="en-US" sz="2000" b="1">
                <a:solidFill>
                  <a:srgbClr val="FFFFFF"/>
                </a:solidFill>
              </a:rPr>
              <a:t>The Recession, High Fuel Prices Helped Temper Frequency and Severity, But this Trend Has Clearly Reversed, Consistent with Experience from Past Recoveries</a:t>
            </a:r>
          </a:p>
        </p:txBody>
      </p:sp>
      <p:sp>
        <p:nvSpPr>
          <p:cNvPr id="55305" name="Rectangle 4"/>
          <p:cNvSpPr>
            <a:spLocks noChangeArrowheads="1"/>
          </p:cNvSpPr>
          <p:nvPr/>
        </p:nvSpPr>
        <p:spPr bwMode="auto">
          <a:xfrm>
            <a:off x="0" y="6402110"/>
            <a:ext cx="73025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endParaRPr lang="en-US" altLang="en-US" sz="1100" dirty="0"/>
          </a:p>
          <a:p>
            <a:pPr>
              <a:lnSpc>
                <a:spcPct val="85000"/>
              </a:lnSpc>
              <a:spcBef>
                <a:spcPct val="25000"/>
              </a:spcBef>
              <a:buClr>
                <a:schemeClr val="accent2"/>
              </a:buClr>
              <a:buFont typeface="Wingdings" panose="05000000000000000000" pitchFamily="2" charset="2"/>
              <a:buNone/>
            </a:pPr>
            <a:r>
              <a:rPr lang="en-US" altLang="en-US" sz="1100" dirty="0" smtClean="0"/>
              <a:t>Source</a:t>
            </a:r>
            <a:r>
              <a:rPr lang="en-US" altLang="en-US" sz="1100" dirty="0"/>
              <a:t>: ISO/PCI </a:t>
            </a:r>
            <a:r>
              <a:rPr lang="en-US" altLang="en-US" sz="1100" i="1" dirty="0"/>
              <a:t>Fast Track </a:t>
            </a:r>
            <a:r>
              <a:rPr lang="en-US" altLang="en-US" sz="1100" dirty="0"/>
              <a:t>data; Insurance Information Institute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p:txBody>
          <a:bodyPr/>
          <a:lstStyle/>
          <a:p>
            <a:pPr>
              <a:defRPr/>
            </a:pPr>
            <a:r>
              <a:rPr lang="en-US" smtClean="0"/>
              <a:t>12/01/09 - 9pm</a:t>
            </a:r>
          </a:p>
        </p:txBody>
      </p:sp>
      <p:sp>
        <p:nvSpPr>
          <p:cNvPr id="4301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BDCAFC-7995-4FB9-9A5E-5AEA2BC0659B}" type="slidenum">
              <a:rPr lang="en-US" altLang="en-US" smtClean="0"/>
              <a:pPr/>
              <a:t>18</a:t>
            </a:fld>
            <a:endParaRPr lang="en-US" altLang="en-US" smtClean="0"/>
          </a:p>
        </p:txBody>
      </p:sp>
      <p:sp>
        <p:nvSpPr>
          <p:cNvPr id="55301" name="Rectangle 2"/>
          <p:cNvSpPr>
            <a:spLocks noGrp="1" noChangeArrowheads="1"/>
          </p:cNvSpPr>
          <p:nvPr>
            <p:ph type="title"/>
          </p:nvPr>
        </p:nvSpPr>
        <p:spPr>
          <a:xfrm>
            <a:off x="66675" y="90488"/>
            <a:ext cx="8201025" cy="860425"/>
          </a:xfrm>
        </p:spPr>
        <p:txBody>
          <a:bodyPr/>
          <a:lstStyle/>
          <a:p>
            <a:r>
              <a:rPr lang="en-US" altLang="en-US" dirty="0" smtClean="0">
                <a:latin typeface="Arial" panose="020B0604020202020204" pitchFamily="34" charset="0"/>
              </a:rPr>
              <a:t>Georgia Coverage: PD Frequency Trends Are Higher in 2014-2015</a:t>
            </a:r>
          </a:p>
        </p:txBody>
      </p:sp>
      <p:graphicFrame>
        <p:nvGraphicFramePr>
          <p:cNvPr id="55302" name="Object 3"/>
          <p:cNvGraphicFramePr>
            <a:graphicFrameLocks noChangeAspect="1"/>
          </p:cNvGraphicFramePr>
          <p:nvPr>
            <p:extLst>
              <p:ext uri="{D42A27DB-BD31-4B8C-83A1-F6EECF244321}">
                <p14:modId xmlns:p14="http://schemas.microsoft.com/office/powerpoint/2010/main" val="611575019"/>
              </p:ext>
            </p:extLst>
          </p:nvPr>
        </p:nvGraphicFramePr>
        <p:xfrm>
          <a:off x="309562" y="1080810"/>
          <a:ext cx="8648700" cy="4300815"/>
        </p:xfrm>
        <a:graphic>
          <a:graphicData uri="http://schemas.openxmlformats.org/presentationml/2006/ole">
            <mc:AlternateContent xmlns:mc="http://schemas.openxmlformats.org/markup-compatibility/2006">
              <mc:Choice xmlns:v="urn:schemas-microsoft-com:vml" Requires="v">
                <p:oleObj spid="_x0000_s56364" name="Chart" r:id="rId4" imgW="5784750" imgH="2508365" progId="MSGraph.Chart.8">
                  <p:embed followColorScheme="full"/>
                </p:oleObj>
              </mc:Choice>
              <mc:Fallback>
                <p:oleObj name="Chart" r:id="rId4" imgW="5784750" imgH="2508365" progId="MSGraph.Chart.8">
                  <p:embed followColorScheme="full"/>
                  <p:pic>
                    <p:nvPicPr>
                      <p:cNvPr id="0" name=""/>
                      <p:cNvPicPr>
                        <a:picLocks noChangeAspect="1" noChangeArrowheads="1"/>
                      </p:cNvPicPr>
                      <p:nvPr/>
                    </p:nvPicPr>
                    <p:blipFill>
                      <a:blip r:embed="rId5"/>
                      <a:srcRect/>
                      <a:stretch>
                        <a:fillRect/>
                      </a:stretch>
                    </p:blipFill>
                    <p:spPr bwMode="gray">
                      <a:xfrm>
                        <a:off x="309562" y="1080810"/>
                        <a:ext cx="8648700" cy="4300815"/>
                      </a:xfrm>
                      <a:prstGeom prst="rect">
                        <a:avLst/>
                      </a:prstGeom>
                      <a:noFill/>
                      <a:ln>
                        <a:noFill/>
                      </a:ln>
                      <a:extLst/>
                    </p:spPr>
                  </p:pic>
                </p:oleObj>
              </mc:Fallback>
            </mc:AlternateContent>
          </a:graphicData>
        </a:graphic>
      </p:graphicFrame>
      <p:sp>
        <p:nvSpPr>
          <p:cNvPr id="55303" name="Rectangle 5"/>
          <p:cNvSpPr>
            <a:spLocks noChangeArrowheads="1"/>
          </p:cNvSpPr>
          <p:nvPr/>
        </p:nvSpPr>
        <p:spPr bwMode="black">
          <a:xfrm>
            <a:off x="461169" y="1205706"/>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dirty="0">
                <a:solidFill>
                  <a:srgbClr val="225A7A"/>
                </a:solidFill>
              </a:rPr>
              <a:t>Annual Change, 2005 through </a:t>
            </a:r>
            <a:r>
              <a:rPr lang="en-US" altLang="en-US" sz="1600" b="1" dirty="0" smtClean="0">
                <a:solidFill>
                  <a:srgbClr val="225A7A"/>
                </a:solidFill>
              </a:rPr>
              <a:t>2015</a:t>
            </a:r>
            <a:endParaRPr lang="en-US" altLang="en-US" sz="1600" b="1" dirty="0">
              <a:solidFill>
                <a:srgbClr val="225A7A"/>
              </a:solidFill>
            </a:endParaRP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5000"/>
              </a:lnSpc>
              <a:spcBef>
                <a:spcPct val="25000"/>
              </a:spcBef>
            </a:pPr>
            <a:r>
              <a:rPr lang="en-US" altLang="en-US" sz="2000" b="1">
                <a:solidFill>
                  <a:srgbClr val="FFFFFF"/>
                </a:solidFill>
              </a:rPr>
              <a:t>The Recession, High Fuel Prices Helped Temper Frequency and Severity, But this Trend Has Clearly Reversed, Consistent with Experience from Past Recoveries</a:t>
            </a:r>
          </a:p>
        </p:txBody>
      </p:sp>
      <p:sp>
        <p:nvSpPr>
          <p:cNvPr id="55305" name="Rectangle 4"/>
          <p:cNvSpPr>
            <a:spLocks noChangeArrowheads="1"/>
          </p:cNvSpPr>
          <p:nvPr/>
        </p:nvSpPr>
        <p:spPr bwMode="auto">
          <a:xfrm>
            <a:off x="0" y="6402110"/>
            <a:ext cx="73025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endParaRPr lang="en-US" altLang="en-US" sz="1100" dirty="0"/>
          </a:p>
          <a:p>
            <a:pPr>
              <a:lnSpc>
                <a:spcPct val="85000"/>
              </a:lnSpc>
              <a:spcBef>
                <a:spcPct val="25000"/>
              </a:spcBef>
              <a:buClr>
                <a:schemeClr val="accent2"/>
              </a:buClr>
              <a:buFont typeface="Wingdings" panose="05000000000000000000" pitchFamily="2" charset="2"/>
              <a:buNone/>
            </a:pPr>
            <a:r>
              <a:rPr lang="en-US" altLang="en-US" sz="1100" dirty="0" smtClean="0"/>
              <a:t>Source</a:t>
            </a:r>
            <a:r>
              <a:rPr lang="en-US" altLang="en-US" sz="1100" dirty="0"/>
              <a:t>: ISO/PCI </a:t>
            </a:r>
            <a:r>
              <a:rPr lang="en-US" altLang="en-US" sz="1100" i="1" dirty="0"/>
              <a:t>Fast Track </a:t>
            </a:r>
            <a:r>
              <a:rPr lang="en-US" altLang="en-US" sz="1100" dirty="0"/>
              <a:t>data; Insurance Information Institute</a:t>
            </a:r>
          </a:p>
        </p:txBody>
      </p:sp>
    </p:spTree>
    <p:extLst>
      <p:ext uri="{BB962C8B-B14F-4D97-AF65-F5344CB8AC3E}">
        <p14:creationId xmlns:p14="http://schemas.microsoft.com/office/powerpoint/2010/main" val="1138435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p:txBody>
          <a:bodyPr/>
          <a:lstStyle/>
          <a:p>
            <a:pPr>
              <a:defRPr/>
            </a:pPr>
            <a:r>
              <a:rPr lang="en-US" smtClean="0"/>
              <a:t>12/01/09 - 9pm</a:t>
            </a:r>
          </a:p>
        </p:txBody>
      </p:sp>
      <p:sp>
        <p:nvSpPr>
          <p:cNvPr id="4301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BDCAFC-7995-4FB9-9A5E-5AEA2BC0659B}" type="slidenum">
              <a:rPr lang="en-US" altLang="en-US" smtClean="0"/>
              <a:pPr/>
              <a:t>19</a:t>
            </a:fld>
            <a:endParaRPr lang="en-US" altLang="en-US" smtClean="0"/>
          </a:p>
        </p:txBody>
      </p:sp>
      <p:sp>
        <p:nvSpPr>
          <p:cNvPr id="55301" name="Rectangle 2"/>
          <p:cNvSpPr>
            <a:spLocks noGrp="1" noChangeArrowheads="1"/>
          </p:cNvSpPr>
          <p:nvPr>
            <p:ph type="title"/>
          </p:nvPr>
        </p:nvSpPr>
        <p:spPr>
          <a:xfrm>
            <a:off x="66675" y="90488"/>
            <a:ext cx="8201025" cy="860425"/>
          </a:xfrm>
        </p:spPr>
        <p:txBody>
          <a:bodyPr/>
          <a:lstStyle/>
          <a:p>
            <a:r>
              <a:rPr lang="en-US" altLang="en-US" dirty="0" smtClean="0">
                <a:latin typeface="Arial" panose="020B0604020202020204" pitchFamily="34" charset="0"/>
              </a:rPr>
              <a:t>Georgia Coverage: Collision Frequency Trends Are Higher in 2014-2015</a:t>
            </a:r>
          </a:p>
        </p:txBody>
      </p:sp>
      <p:graphicFrame>
        <p:nvGraphicFramePr>
          <p:cNvPr id="55302" name="Object 3"/>
          <p:cNvGraphicFramePr>
            <a:graphicFrameLocks noChangeAspect="1"/>
          </p:cNvGraphicFramePr>
          <p:nvPr>
            <p:extLst>
              <p:ext uri="{D42A27DB-BD31-4B8C-83A1-F6EECF244321}">
                <p14:modId xmlns:p14="http://schemas.microsoft.com/office/powerpoint/2010/main" val="3427380867"/>
              </p:ext>
            </p:extLst>
          </p:nvPr>
        </p:nvGraphicFramePr>
        <p:xfrm>
          <a:off x="381000" y="1061760"/>
          <a:ext cx="8648700" cy="4300815"/>
        </p:xfrm>
        <a:graphic>
          <a:graphicData uri="http://schemas.openxmlformats.org/presentationml/2006/ole">
            <mc:AlternateContent xmlns:mc="http://schemas.openxmlformats.org/markup-compatibility/2006">
              <mc:Choice xmlns:v="urn:schemas-microsoft-com:vml" Requires="v">
                <p:oleObj spid="_x0000_s57388" name="Chart" r:id="rId4" imgW="5816791" imgH="2514600" progId="MSGraph.Chart.8">
                  <p:embed followColorScheme="full"/>
                </p:oleObj>
              </mc:Choice>
              <mc:Fallback>
                <p:oleObj name="Chart" r:id="rId4" imgW="5816791" imgH="2514600" progId="MSGraph.Chart.8">
                  <p:embed followColorScheme="full"/>
                  <p:pic>
                    <p:nvPicPr>
                      <p:cNvPr id="0" name=""/>
                      <p:cNvPicPr>
                        <a:picLocks noChangeAspect="1" noChangeArrowheads="1"/>
                      </p:cNvPicPr>
                      <p:nvPr/>
                    </p:nvPicPr>
                    <p:blipFill>
                      <a:blip r:embed="rId5"/>
                      <a:srcRect/>
                      <a:stretch>
                        <a:fillRect/>
                      </a:stretch>
                    </p:blipFill>
                    <p:spPr bwMode="gray">
                      <a:xfrm>
                        <a:off x="381000" y="1061760"/>
                        <a:ext cx="8648700" cy="4300815"/>
                      </a:xfrm>
                      <a:prstGeom prst="rect">
                        <a:avLst/>
                      </a:prstGeom>
                      <a:noFill/>
                      <a:ln>
                        <a:noFill/>
                      </a:ln>
                      <a:extLst/>
                    </p:spPr>
                  </p:pic>
                </p:oleObj>
              </mc:Fallback>
            </mc:AlternateContent>
          </a:graphicData>
        </a:graphic>
      </p:graphicFrame>
      <p:sp>
        <p:nvSpPr>
          <p:cNvPr id="55303" name="Rectangle 5"/>
          <p:cNvSpPr>
            <a:spLocks noChangeArrowheads="1"/>
          </p:cNvSpPr>
          <p:nvPr/>
        </p:nvSpPr>
        <p:spPr bwMode="black">
          <a:xfrm>
            <a:off x="461169" y="1205706"/>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dirty="0">
                <a:solidFill>
                  <a:srgbClr val="225A7A"/>
                </a:solidFill>
              </a:rPr>
              <a:t>Annual Change, 2005 through </a:t>
            </a:r>
            <a:r>
              <a:rPr lang="en-US" altLang="en-US" sz="1600" b="1" dirty="0" smtClean="0">
                <a:solidFill>
                  <a:srgbClr val="225A7A"/>
                </a:solidFill>
              </a:rPr>
              <a:t>2015</a:t>
            </a:r>
            <a:endParaRPr lang="en-US" altLang="en-US" sz="1600" b="1" dirty="0">
              <a:solidFill>
                <a:srgbClr val="225A7A"/>
              </a:solidFill>
            </a:endParaRP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5000"/>
              </a:lnSpc>
              <a:spcBef>
                <a:spcPct val="25000"/>
              </a:spcBef>
            </a:pPr>
            <a:r>
              <a:rPr lang="en-US" altLang="en-US" sz="2000" b="1">
                <a:solidFill>
                  <a:srgbClr val="FFFFFF"/>
                </a:solidFill>
              </a:rPr>
              <a:t>The Recession, High Fuel Prices Helped Temper Frequency and Severity, But this Trend Has Clearly Reversed, Consistent with Experience from Past Recoveries</a:t>
            </a:r>
          </a:p>
        </p:txBody>
      </p:sp>
      <p:sp>
        <p:nvSpPr>
          <p:cNvPr id="55305" name="Rectangle 4"/>
          <p:cNvSpPr>
            <a:spLocks noChangeArrowheads="1"/>
          </p:cNvSpPr>
          <p:nvPr/>
        </p:nvSpPr>
        <p:spPr bwMode="auto">
          <a:xfrm>
            <a:off x="0" y="6402110"/>
            <a:ext cx="73025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endParaRPr lang="en-US" altLang="en-US" sz="1100" dirty="0"/>
          </a:p>
          <a:p>
            <a:pPr>
              <a:lnSpc>
                <a:spcPct val="85000"/>
              </a:lnSpc>
              <a:spcBef>
                <a:spcPct val="25000"/>
              </a:spcBef>
              <a:buClr>
                <a:schemeClr val="accent2"/>
              </a:buClr>
              <a:buFont typeface="Wingdings" panose="05000000000000000000" pitchFamily="2" charset="2"/>
              <a:buNone/>
            </a:pPr>
            <a:r>
              <a:rPr lang="en-US" altLang="en-US" sz="1100" dirty="0" smtClean="0"/>
              <a:t>Source</a:t>
            </a:r>
            <a:r>
              <a:rPr lang="en-US" altLang="en-US" sz="1100" dirty="0"/>
              <a:t>: ISO/PCI </a:t>
            </a:r>
            <a:r>
              <a:rPr lang="en-US" altLang="en-US" sz="1100" i="1" dirty="0"/>
              <a:t>Fast Track </a:t>
            </a:r>
            <a:r>
              <a:rPr lang="en-US" altLang="en-US" sz="1100" dirty="0"/>
              <a:t>data; Insurance Information Institute</a:t>
            </a:r>
          </a:p>
        </p:txBody>
      </p:sp>
      <p:sp>
        <p:nvSpPr>
          <p:cNvPr id="10" name="AutoShape 26"/>
          <p:cNvSpPr>
            <a:spLocks noChangeArrowheads="1"/>
          </p:cNvSpPr>
          <p:nvPr/>
        </p:nvSpPr>
        <p:spPr bwMode="blackWhite">
          <a:xfrm>
            <a:off x="4167187" y="1205706"/>
            <a:ext cx="2134211" cy="1062453"/>
          </a:xfrm>
          <a:prstGeom prst="wedgeRectCallout">
            <a:avLst>
              <a:gd name="adj1" fmla="val 114815"/>
              <a:gd name="adj2" fmla="val 406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GA’s Collision claim frequency is up sharply over the past two years</a:t>
            </a:r>
            <a:endParaRPr lang="en-US" sz="1400" b="1" dirty="0">
              <a:solidFill>
                <a:schemeClr val="bg1"/>
              </a:solidFill>
            </a:endParaRPr>
          </a:p>
        </p:txBody>
      </p:sp>
    </p:spTree>
    <p:extLst>
      <p:ext uri="{BB962C8B-B14F-4D97-AF65-F5344CB8AC3E}">
        <p14:creationId xmlns:p14="http://schemas.microsoft.com/office/powerpoint/2010/main" val="38795718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1"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9219"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040BA372-6381-4628-AF34-9B51505A9F14}" type="slidenum">
              <a:rPr lang="en-US" altLang="en-US" sz="900">
                <a:solidFill>
                  <a:schemeClr val="bg1"/>
                </a:solidFill>
              </a:rPr>
              <a:pPr algn="r">
                <a:lnSpc>
                  <a:spcPct val="85000"/>
                </a:lnSpc>
                <a:spcBef>
                  <a:spcPct val="20000"/>
                </a:spcBef>
                <a:buClrTx/>
                <a:buFontTx/>
                <a:buNone/>
              </a:pPr>
              <a:t>2</a:t>
            </a:fld>
            <a:endParaRPr lang="en-US" altLang="en-US" sz="900">
              <a:solidFill>
                <a:schemeClr val="bg1"/>
              </a:solidFill>
            </a:endParaRPr>
          </a:p>
        </p:txBody>
      </p:sp>
      <p:pic>
        <p:nvPicPr>
          <p:cNvPr id="92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455" name="Rectangle 7"/>
          <p:cNvSpPr>
            <a:spLocks noChangeArrowheads="1"/>
          </p:cNvSpPr>
          <p:nvPr/>
        </p:nvSpPr>
        <p:spPr bwMode="blackWhite">
          <a:xfrm>
            <a:off x="828675" y="1949450"/>
            <a:ext cx="7686675" cy="18557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3200" b="1" dirty="0" smtClean="0">
                <a:solidFill>
                  <a:schemeClr val="bg1"/>
                </a:solidFill>
              </a:rPr>
              <a:t>A Few Factors Driving Adverse Private Passenger Auto Loss Trends</a:t>
            </a:r>
            <a:endParaRPr lang="en-US" altLang="en-US" sz="3200" b="1" dirty="0">
              <a:solidFill>
                <a:schemeClr val="bg1"/>
              </a:solidFill>
            </a:endParaRPr>
          </a:p>
        </p:txBody>
      </p:sp>
      <p:sp>
        <p:nvSpPr>
          <p:cNvPr id="2152456" name="Rectangle 8"/>
          <p:cNvSpPr>
            <a:spLocks noChangeArrowheads="1"/>
          </p:cNvSpPr>
          <p:nvPr/>
        </p:nvSpPr>
        <p:spPr bwMode="auto">
          <a:xfrm>
            <a:off x="548640" y="4362450"/>
            <a:ext cx="801433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4000" b="1" dirty="0" smtClean="0">
                <a:solidFill>
                  <a:srgbClr val="225A7A"/>
                </a:solidFill>
              </a:rPr>
              <a:t>More People Driving, Lower Gas Prices, Higher Speed Limits…</a:t>
            </a:r>
            <a:endParaRPr lang="en-US" altLang="en-US" sz="4000" b="1" dirty="0">
              <a:solidFill>
                <a:srgbClr val="225A7A"/>
              </a:solidFill>
            </a:endParaRPr>
          </a:p>
        </p:txBody>
      </p:sp>
    </p:spTree>
    <p:extLst>
      <p:ext uri="{BB962C8B-B14F-4D97-AF65-F5344CB8AC3E}">
        <p14:creationId xmlns:p14="http://schemas.microsoft.com/office/powerpoint/2010/main" val="319793546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smtClean="0"/>
              <a:t>12/01/09 - 9pm</a:t>
            </a:r>
          </a:p>
        </p:txBody>
      </p:sp>
      <p:sp>
        <p:nvSpPr>
          <p:cNvPr id="4301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20</a:t>
            </a:fld>
            <a:endParaRPr lang="en-US" smtClean="0"/>
          </a:p>
        </p:txBody>
      </p:sp>
      <p:sp>
        <p:nvSpPr>
          <p:cNvPr id="43014" name="Rectangle 2"/>
          <p:cNvSpPr>
            <a:spLocks noGrp="1" noChangeArrowheads="1"/>
          </p:cNvSpPr>
          <p:nvPr>
            <p:ph type="title"/>
          </p:nvPr>
        </p:nvSpPr>
        <p:spPr>
          <a:xfrm>
            <a:off x="66675" y="90488"/>
            <a:ext cx="8201025" cy="860425"/>
          </a:xfrm>
        </p:spPr>
        <p:txBody>
          <a:bodyPr/>
          <a:lstStyle/>
          <a:p>
            <a:r>
              <a:rPr lang="en-US" sz="2800" dirty="0" smtClean="0"/>
              <a:t>Collision Loss Ratio Trending Upward:</a:t>
            </a:r>
            <a:br>
              <a:rPr lang="en-US" sz="2800" dirty="0" smtClean="0"/>
            </a:br>
            <a:r>
              <a:rPr lang="en-US" sz="2800" dirty="0" smtClean="0"/>
              <a:t>Pvt. Passenger Auto, GA vs. US, 2010 – 2015</a:t>
            </a:r>
          </a:p>
        </p:txBody>
      </p:sp>
      <p:graphicFrame>
        <p:nvGraphicFramePr>
          <p:cNvPr id="43010" name="Object 3"/>
          <p:cNvGraphicFramePr>
            <a:graphicFrameLocks noChangeAspect="1"/>
          </p:cNvGraphicFramePr>
          <p:nvPr>
            <p:extLst>
              <p:ext uri="{D42A27DB-BD31-4B8C-83A1-F6EECF244321}">
                <p14:modId xmlns:p14="http://schemas.microsoft.com/office/powerpoint/2010/main" val="2968781688"/>
              </p:ext>
            </p:extLst>
          </p:nvPr>
        </p:nvGraphicFramePr>
        <p:xfrm>
          <a:off x="400050" y="1824935"/>
          <a:ext cx="8648700" cy="3762375"/>
        </p:xfrm>
        <a:graphic>
          <a:graphicData uri="http://schemas.openxmlformats.org/presentationml/2006/ole">
            <mc:AlternateContent xmlns:mc="http://schemas.openxmlformats.org/markup-compatibility/2006">
              <mc:Choice xmlns:v="urn:schemas-microsoft-com:vml" Requires="v">
                <p:oleObj spid="_x0000_s65564" name="Chart" r:id="rId4" imgW="5784750" imgH="2514600" progId="MSGraph.Chart.8">
                  <p:embed followColorScheme="full"/>
                </p:oleObj>
              </mc:Choice>
              <mc:Fallback>
                <p:oleObj name="Chart" r:id="rId4" imgW="5784750" imgH="2514600" progId="MSGraph.Chart.8">
                  <p:embed followColorScheme="full"/>
                  <p:pic>
                    <p:nvPicPr>
                      <p:cNvPr id="0" name=""/>
                      <p:cNvPicPr>
                        <a:picLocks noChangeAspect="1" noChangeArrowheads="1"/>
                      </p:cNvPicPr>
                      <p:nvPr/>
                    </p:nvPicPr>
                    <p:blipFill>
                      <a:blip r:embed="rId5"/>
                      <a:srcRect/>
                      <a:stretch>
                        <a:fillRect/>
                      </a:stretch>
                    </p:blipFill>
                    <p:spPr bwMode="gray">
                      <a:xfrm>
                        <a:off x="400050" y="1824935"/>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235903" y="1843853"/>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latin typeface="Arial" panose="020B0604020202020204" pitchFamily="34" charset="0"/>
                <a:cs typeface="Arial" panose="020B0604020202020204" pitchFamily="34" charset="0"/>
              </a:rPr>
              <a:t>Loss Ratio</a:t>
            </a:r>
            <a:endParaRPr lang="en-US" sz="1600" b="1" dirty="0">
              <a:solidFill>
                <a:srgbClr val="225A7A"/>
              </a:solidFill>
              <a:latin typeface="Arial" panose="020B0604020202020204" pitchFamily="34" charset="0"/>
              <a:cs typeface="Arial" panose="020B0604020202020204" pitchFamily="34" charset="0"/>
            </a:endParaRPr>
          </a:p>
        </p:txBody>
      </p:sp>
      <p:sp>
        <p:nvSpPr>
          <p:cNvPr id="1936390" name="Rectangle 6"/>
          <p:cNvSpPr>
            <a:spLocks noChangeArrowheads="1"/>
          </p:cNvSpPr>
          <p:nvPr/>
        </p:nvSpPr>
        <p:spPr bwMode="blackWhite">
          <a:xfrm>
            <a:off x="894081" y="5717001"/>
            <a:ext cx="7152640" cy="6119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Collision Loss Ratios are Rising </a:t>
            </a:r>
            <a:r>
              <a:rPr lang="en-US" sz="2000" b="1" dirty="0" smtClean="0">
                <a:solidFill>
                  <a:srgbClr val="FFFFFF"/>
                </a:solidFill>
              </a:rPr>
              <a:t>Much Faster in Georgia than the US Overall</a:t>
            </a:r>
            <a:endParaRPr lang="en-US" sz="2000" b="1" dirty="0">
              <a:solidFill>
                <a:srgbClr val="FFFFFF"/>
              </a:solidFill>
              <a:latin typeface="Arial" panose="020B0604020202020204" pitchFamily="34" charset="0"/>
              <a:cs typeface="Arial" panose="020B0604020202020204" pitchFamily="34" charset="0"/>
            </a:endParaRPr>
          </a:p>
        </p:txBody>
      </p:sp>
      <p:sp>
        <p:nvSpPr>
          <p:cNvPr id="10" name="Rectangle 4"/>
          <p:cNvSpPr>
            <a:spLocks noChangeArrowheads="1"/>
          </p:cNvSpPr>
          <p:nvPr/>
        </p:nvSpPr>
        <p:spPr bwMode="auto">
          <a:xfrm>
            <a:off x="0" y="6588315"/>
            <a:ext cx="73025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a:t>
            </a:r>
            <a:r>
              <a:rPr lang="en-US" sz="1100" dirty="0">
                <a:latin typeface="Arial" panose="020B0604020202020204" pitchFamily="34" charset="0"/>
                <a:cs typeface="Arial" panose="020B0604020202020204" pitchFamily="34" charset="0"/>
              </a:rPr>
              <a:t>: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a:t>
            </a:r>
            <a:r>
              <a:rPr lang="en-US" sz="1100" dirty="0" smtClean="0">
                <a:latin typeface="Arial" panose="020B0604020202020204" pitchFamily="34" charset="0"/>
                <a:cs typeface="Arial" panose="020B0604020202020204" pitchFamily="34" charset="0"/>
              </a:rPr>
              <a:t>Institute.</a:t>
            </a:r>
            <a:endParaRPr lang="en-US" sz="1100" dirty="0">
              <a:latin typeface="Arial" panose="020B0604020202020204" pitchFamily="34" charset="0"/>
              <a:cs typeface="Arial" panose="020B0604020202020204" pitchFamily="34" charset="0"/>
            </a:endParaRPr>
          </a:p>
        </p:txBody>
      </p:sp>
      <p:sp>
        <p:nvSpPr>
          <p:cNvPr id="11" name="AutoShape 26"/>
          <p:cNvSpPr>
            <a:spLocks noChangeArrowheads="1"/>
          </p:cNvSpPr>
          <p:nvPr/>
        </p:nvSpPr>
        <p:spPr bwMode="blackWhite">
          <a:xfrm>
            <a:off x="2011680" y="1239146"/>
            <a:ext cx="3444851" cy="1311014"/>
          </a:xfrm>
          <a:prstGeom prst="wedgeRectCallout">
            <a:avLst>
              <a:gd name="adj1" fmla="val 114815"/>
              <a:gd name="adj2" fmla="val 406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GA’s Collision loss ratio is up 23.7 percentage points since 2010, more than double the 11.2 percentage point increase nationally.  For the first time in recent history, GA’s collision loss ratio is above the US average.</a:t>
            </a:r>
            <a:endParaRPr lang="en-US" sz="1400" b="1" dirty="0">
              <a:solidFill>
                <a:schemeClr val="bg1"/>
              </a:solidFill>
            </a:endParaRPr>
          </a:p>
        </p:txBody>
      </p:sp>
    </p:spTree>
    <p:extLst>
      <p:ext uri="{BB962C8B-B14F-4D97-AF65-F5344CB8AC3E}">
        <p14:creationId xmlns:p14="http://schemas.microsoft.com/office/powerpoint/2010/main" val="23242583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1"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p:txBody>
          <a:bodyPr/>
          <a:lstStyle/>
          <a:p>
            <a:pPr>
              <a:defRPr/>
            </a:pPr>
            <a:r>
              <a:rPr lang="en-US" smtClean="0"/>
              <a:t>12/01/09 - 9pm</a:t>
            </a:r>
          </a:p>
        </p:txBody>
      </p:sp>
      <p:sp>
        <p:nvSpPr>
          <p:cNvPr id="4301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BDCAFC-7995-4FB9-9A5E-5AEA2BC0659B}" type="slidenum">
              <a:rPr lang="en-US" altLang="en-US" smtClean="0"/>
              <a:pPr/>
              <a:t>21</a:t>
            </a:fld>
            <a:endParaRPr lang="en-US" altLang="en-US" smtClean="0"/>
          </a:p>
        </p:txBody>
      </p:sp>
      <p:sp>
        <p:nvSpPr>
          <p:cNvPr id="55301" name="Rectangle 2"/>
          <p:cNvSpPr>
            <a:spLocks noGrp="1" noChangeArrowheads="1"/>
          </p:cNvSpPr>
          <p:nvPr>
            <p:ph type="title"/>
          </p:nvPr>
        </p:nvSpPr>
        <p:spPr>
          <a:xfrm>
            <a:off x="66675" y="90488"/>
            <a:ext cx="8201025" cy="860425"/>
          </a:xfrm>
        </p:spPr>
        <p:txBody>
          <a:bodyPr/>
          <a:lstStyle/>
          <a:p>
            <a:r>
              <a:rPr lang="en-US" altLang="en-US" dirty="0" smtClean="0">
                <a:latin typeface="Arial" panose="020B0604020202020204" pitchFamily="34" charset="0"/>
              </a:rPr>
              <a:t>Georgia Coverage: Comp Frequency, Severity Typically Tied to Weather Events</a:t>
            </a:r>
          </a:p>
        </p:txBody>
      </p:sp>
      <p:graphicFrame>
        <p:nvGraphicFramePr>
          <p:cNvPr id="55302" name="Object 3"/>
          <p:cNvGraphicFramePr>
            <a:graphicFrameLocks noChangeAspect="1"/>
          </p:cNvGraphicFramePr>
          <p:nvPr>
            <p:extLst>
              <p:ext uri="{D42A27DB-BD31-4B8C-83A1-F6EECF244321}">
                <p14:modId xmlns:p14="http://schemas.microsoft.com/office/powerpoint/2010/main" val="3120611763"/>
              </p:ext>
            </p:extLst>
          </p:nvPr>
        </p:nvGraphicFramePr>
        <p:xfrm>
          <a:off x="381000" y="1061760"/>
          <a:ext cx="8648700" cy="4300815"/>
        </p:xfrm>
        <a:graphic>
          <a:graphicData uri="http://schemas.openxmlformats.org/presentationml/2006/ole">
            <mc:AlternateContent xmlns:mc="http://schemas.openxmlformats.org/markup-compatibility/2006">
              <mc:Choice xmlns:v="urn:schemas-microsoft-com:vml" Requires="v">
                <p:oleObj spid="_x0000_s58412" name="Chart" r:id="rId4" imgW="8734515" imgH="3762401" progId="MSGraph.Chart.8">
                  <p:embed followColorScheme="full"/>
                </p:oleObj>
              </mc:Choice>
              <mc:Fallback>
                <p:oleObj name="Chart" r:id="rId4" imgW="8734515" imgH="3762401" progId="MSGraph.Chart.8">
                  <p:embed followColorScheme="full"/>
                  <p:pic>
                    <p:nvPicPr>
                      <p:cNvPr id="0" name=""/>
                      <p:cNvPicPr>
                        <a:picLocks noChangeAspect="1" noChangeArrowheads="1"/>
                      </p:cNvPicPr>
                      <p:nvPr/>
                    </p:nvPicPr>
                    <p:blipFill>
                      <a:blip r:embed="rId5"/>
                      <a:srcRect/>
                      <a:stretch>
                        <a:fillRect/>
                      </a:stretch>
                    </p:blipFill>
                    <p:spPr bwMode="gray">
                      <a:xfrm>
                        <a:off x="381000" y="1061760"/>
                        <a:ext cx="8648700" cy="4300815"/>
                      </a:xfrm>
                      <a:prstGeom prst="rect">
                        <a:avLst/>
                      </a:prstGeom>
                      <a:noFill/>
                      <a:ln>
                        <a:noFill/>
                      </a:ln>
                      <a:extLst/>
                    </p:spPr>
                  </p:pic>
                </p:oleObj>
              </mc:Fallback>
            </mc:AlternateContent>
          </a:graphicData>
        </a:graphic>
      </p:graphicFrame>
      <p:sp>
        <p:nvSpPr>
          <p:cNvPr id="55303" name="Rectangle 5"/>
          <p:cNvSpPr>
            <a:spLocks noChangeArrowheads="1"/>
          </p:cNvSpPr>
          <p:nvPr/>
        </p:nvSpPr>
        <p:spPr bwMode="black">
          <a:xfrm>
            <a:off x="461169" y="1205706"/>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dirty="0">
                <a:solidFill>
                  <a:srgbClr val="225A7A"/>
                </a:solidFill>
              </a:rPr>
              <a:t>Annual Change, 2005 through </a:t>
            </a:r>
            <a:r>
              <a:rPr lang="en-US" altLang="en-US" sz="1600" b="1" dirty="0" smtClean="0">
                <a:solidFill>
                  <a:srgbClr val="225A7A"/>
                </a:solidFill>
              </a:rPr>
              <a:t>2015</a:t>
            </a:r>
            <a:endParaRPr lang="en-US" altLang="en-US" sz="1600" b="1" dirty="0">
              <a:solidFill>
                <a:srgbClr val="225A7A"/>
              </a:solidFill>
            </a:endParaRP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5000"/>
              </a:lnSpc>
              <a:spcBef>
                <a:spcPct val="25000"/>
              </a:spcBef>
            </a:pPr>
            <a:r>
              <a:rPr lang="en-US" altLang="en-US" sz="2000" b="1" dirty="0" smtClean="0">
                <a:solidFill>
                  <a:srgbClr val="FFFFFF"/>
                </a:solidFill>
              </a:rPr>
              <a:t>Weather Events Drive Volatility in Comprehensive Coverage </a:t>
            </a:r>
            <a:endParaRPr lang="en-US" altLang="en-US" sz="2000" b="1" dirty="0">
              <a:solidFill>
                <a:srgbClr val="FFFFFF"/>
              </a:solidFill>
            </a:endParaRPr>
          </a:p>
        </p:txBody>
      </p:sp>
      <p:sp>
        <p:nvSpPr>
          <p:cNvPr id="55305" name="Rectangle 4"/>
          <p:cNvSpPr>
            <a:spLocks noChangeArrowheads="1"/>
          </p:cNvSpPr>
          <p:nvPr/>
        </p:nvSpPr>
        <p:spPr bwMode="auto">
          <a:xfrm>
            <a:off x="0" y="6402110"/>
            <a:ext cx="73025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endParaRPr lang="en-US" altLang="en-US" sz="1100" dirty="0"/>
          </a:p>
          <a:p>
            <a:pPr>
              <a:lnSpc>
                <a:spcPct val="85000"/>
              </a:lnSpc>
              <a:spcBef>
                <a:spcPct val="25000"/>
              </a:spcBef>
              <a:buClr>
                <a:schemeClr val="accent2"/>
              </a:buClr>
              <a:buFont typeface="Wingdings" panose="05000000000000000000" pitchFamily="2" charset="2"/>
              <a:buNone/>
            </a:pPr>
            <a:r>
              <a:rPr lang="en-US" altLang="en-US" sz="1100" dirty="0" smtClean="0"/>
              <a:t>Source</a:t>
            </a:r>
            <a:r>
              <a:rPr lang="en-US" altLang="en-US" sz="1100" dirty="0"/>
              <a:t>: ISO/PCI </a:t>
            </a:r>
            <a:r>
              <a:rPr lang="en-US" altLang="en-US" sz="1100" i="1" dirty="0"/>
              <a:t>Fast Track </a:t>
            </a:r>
            <a:r>
              <a:rPr lang="en-US" altLang="en-US" sz="1100" dirty="0"/>
              <a:t>data; Insurance Information Institute</a:t>
            </a:r>
          </a:p>
        </p:txBody>
      </p:sp>
    </p:spTree>
    <p:extLst>
      <p:ext uri="{BB962C8B-B14F-4D97-AF65-F5344CB8AC3E}">
        <p14:creationId xmlns:p14="http://schemas.microsoft.com/office/powerpoint/2010/main" val="10269759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p:txBody>
          <a:bodyPr/>
          <a:lstStyle/>
          <a:p>
            <a:pPr>
              <a:defRPr/>
            </a:pPr>
            <a:r>
              <a:rPr lang="en-US" smtClean="0"/>
              <a:t>12/01/09 - 9pm</a:t>
            </a:r>
          </a:p>
        </p:txBody>
      </p:sp>
      <p:sp>
        <p:nvSpPr>
          <p:cNvPr id="4301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BDCAFC-7995-4FB9-9A5E-5AEA2BC0659B}" type="slidenum">
              <a:rPr lang="en-US" altLang="en-US" smtClean="0"/>
              <a:pPr/>
              <a:t>22</a:t>
            </a:fld>
            <a:endParaRPr lang="en-US" altLang="en-US" smtClean="0"/>
          </a:p>
        </p:txBody>
      </p:sp>
      <p:sp>
        <p:nvSpPr>
          <p:cNvPr id="55301" name="Rectangle 2"/>
          <p:cNvSpPr>
            <a:spLocks noGrp="1" noChangeArrowheads="1"/>
          </p:cNvSpPr>
          <p:nvPr>
            <p:ph type="title"/>
          </p:nvPr>
        </p:nvSpPr>
        <p:spPr>
          <a:xfrm>
            <a:off x="66675" y="90488"/>
            <a:ext cx="8201025" cy="860425"/>
          </a:xfrm>
        </p:spPr>
        <p:txBody>
          <a:bodyPr/>
          <a:lstStyle/>
          <a:p>
            <a:r>
              <a:rPr lang="en-US" altLang="en-US" dirty="0" smtClean="0">
                <a:latin typeface="Arial" panose="020B0604020202020204" pitchFamily="34" charset="0"/>
              </a:rPr>
              <a:t>Georgia Coverage: Comp Frequency, Severity Typically Tied to Weather Events</a:t>
            </a:r>
          </a:p>
        </p:txBody>
      </p:sp>
      <p:graphicFrame>
        <p:nvGraphicFramePr>
          <p:cNvPr id="55302" name="Object 3"/>
          <p:cNvGraphicFramePr>
            <a:graphicFrameLocks noChangeAspect="1"/>
          </p:cNvGraphicFramePr>
          <p:nvPr>
            <p:extLst/>
          </p:nvPr>
        </p:nvGraphicFramePr>
        <p:xfrm>
          <a:off x="381000" y="1061760"/>
          <a:ext cx="8648700" cy="4300815"/>
        </p:xfrm>
        <a:graphic>
          <a:graphicData uri="http://schemas.openxmlformats.org/presentationml/2006/ole">
            <mc:AlternateContent xmlns:mc="http://schemas.openxmlformats.org/markup-compatibility/2006">
              <mc:Choice xmlns:v="urn:schemas-microsoft-com:vml" Requires="v">
                <p:oleObj spid="_x0000_s62494" name="Chart" r:id="rId4" imgW="8734515" imgH="3762401" progId="MSGraph.Chart.8">
                  <p:embed followColorScheme="full"/>
                </p:oleObj>
              </mc:Choice>
              <mc:Fallback>
                <p:oleObj name="Chart" r:id="rId4" imgW="8734515" imgH="3762401" progId="MSGraph.Chart.8">
                  <p:embed followColorScheme="full"/>
                  <p:pic>
                    <p:nvPicPr>
                      <p:cNvPr id="0" name=""/>
                      <p:cNvPicPr>
                        <a:picLocks noChangeAspect="1" noChangeArrowheads="1"/>
                      </p:cNvPicPr>
                      <p:nvPr/>
                    </p:nvPicPr>
                    <p:blipFill>
                      <a:blip r:embed="rId5"/>
                      <a:srcRect/>
                      <a:stretch>
                        <a:fillRect/>
                      </a:stretch>
                    </p:blipFill>
                    <p:spPr bwMode="gray">
                      <a:xfrm>
                        <a:off x="381000" y="1061760"/>
                        <a:ext cx="8648700" cy="4300815"/>
                      </a:xfrm>
                      <a:prstGeom prst="rect">
                        <a:avLst/>
                      </a:prstGeom>
                      <a:noFill/>
                      <a:ln>
                        <a:noFill/>
                      </a:ln>
                      <a:extLst/>
                    </p:spPr>
                  </p:pic>
                </p:oleObj>
              </mc:Fallback>
            </mc:AlternateContent>
          </a:graphicData>
        </a:graphic>
      </p:graphicFrame>
      <p:sp>
        <p:nvSpPr>
          <p:cNvPr id="55303" name="Rectangle 5"/>
          <p:cNvSpPr>
            <a:spLocks noChangeArrowheads="1"/>
          </p:cNvSpPr>
          <p:nvPr/>
        </p:nvSpPr>
        <p:spPr bwMode="black">
          <a:xfrm>
            <a:off x="461169" y="1205706"/>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dirty="0">
                <a:solidFill>
                  <a:srgbClr val="225A7A"/>
                </a:solidFill>
              </a:rPr>
              <a:t>Annual Change, 2005 through </a:t>
            </a:r>
            <a:r>
              <a:rPr lang="en-US" altLang="en-US" sz="1600" b="1" dirty="0" smtClean="0">
                <a:solidFill>
                  <a:srgbClr val="225A7A"/>
                </a:solidFill>
              </a:rPr>
              <a:t>2015</a:t>
            </a:r>
            <a:endParaRPr lang="en-US" altLang="en-US" sz="1600" b="1" dirty="0">
              <a:solidFill>
                <a:srgbClr val="225A7A"/>
              </a:solidFill>
            </a:endParaRP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5000"/>
              </a:lnSpc>
              <a:spcBef>
                <a:spcPct val="25000"/>
              </a:spcBef>
            </a:pPr>
            <a:r>
              <a:rPr lang="en-US" altLang="en-US" sz="2000" b="1">
                <a:solidFill>
                  <a:srgbClr val="FFFFFF"/>
                </a:solidFill>
              </a:rPr>
              <a:t>The Recession, High Fuel Prices Helped Temper Frequency and Severity, But this Trend Has Clearly Reversed, Consistent with Experience from Past Recoveries</a:t>
            </a:r>
          </a:p>
        </p:txBody>
      </p:sp>
      <p:sp>
        <p:nvSpPr>
          <p:cNvPr id="55305" name="Rectangle 4"/>
          <p:cNvSpPr>
            <a:spLocks noChangeArrowheads="1"/>
          </p:cNvSpPr>
          <p:nvPr/>
        </p:nvSpPr>
        <p:spPr bwMode="auto">
          <a:xfrm>
            <a:off x="0" y="6402110"/>
            <a:ext cx="73025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endParaRPr lang="en-US" altLang="en-US" sz="1100" dirty="0"/>
          </a:p>
          <a:p>
            <a:pPr>
              <a:lnSpc>
                <a:spcPct val="85000"/>
              </a:lnSpc>
              <a:spcBef>
                <a:spcPct val="25000"/>
              </a:spcBef>
              <a:buClr>
                <a:schemeClr val="accent2"/>
              </a:buClr>
              <a:buFont typeface="Wingdings" panose="05000000000000000000" pitchFamily="2" charset="2"/>
              <a:buNone/>
            </a:pPr>
            <a:r>
              <a:rPr lang="en-US" altLang="en-US" sz="1100" dirty="0" smtClean="0"/>
              <a:t>Source</a:t>
            </a:r>
            <a:r>
              <a:rPr lang="en-US" altLang="en-US" sz="1100" dirty="0"/>
              <a:t>: ISO/PCI </a:t>
            </a:r>
            <a:r>
              <a:rPr lang="en-US" altLang="en-US" sz="1100" i="1" dirty="0"/>
              <a:t>Fast Track </a:t>
            </a:r>
            <a:r>
              <a:rPr lang="en-US" altLang="en-US" sz="1100" dirty="0"/>
              <a:t>data; Insurance Information Institute</a:t>
            </a:r>
          </a:p>
        </p:txBody>
      </p:sp>
      <p:pic>
        <p:nvPicPr>
          <p:cNvPr id="2" name="Picture 1"/>
          <p:cNvPicPr>
            <a:picLocks noChangeAspect="1"/>
          </p:cNvPicPr>
          <p:nvPr/>
        </p:nvPicPr>
        <p:blipFill>
          <a:blip r:embed="rId6"/>
          <a:stretch>
            <a:fillRect/>
          </a:stretch>
        </p:blipFill>
        <p:spPr>
          <a:xfrm>
            <a:off x="2092641" y="1679732"/>
            <a:ext cx="4572638" cy="3429479"/>
          </a:xfrm>
          <a:prstGeom prst="rect">
            <a:avLst/>
          </a:prstGeom>
        </p:spPr>
      </p:pic>
    </p:spTree>
    <p:extLst>
      <p:ext uri="{BB962C8B-B14F-4D97-AF65-F5344CB8AC3E}">
        <p14:creationId xmlns:p14="http://schemas.microsoft.com/office/powerpoint/2010/main" val="25744869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9219"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040BA372-6381-4628-AF34-9B51505A9F14}" type="slidenum">
              <a:rPr lang="en-US" altLang="en-US" sz="900">
                <a:solidFill>
                  <a:schemeClr val="bg1"/>
                </a:solidFill>
              </a:rPr>
              <a:pPr algn="r">
                <a:lnSpc>
                  <a:spcPct val="85000"/>
                </a:lnSpc>
                <a:spcBef>
                  <a:spcPct val="20000"/>
                </a:spcBef>
                <a:buClrTx/>
                <a:buFontTx/>
                <a:buNone/>
              </a:pPr>
              <a:t>23</a:t>
            </a:fld>
            <a:endParaRPr lang="en-US" altLang="en-US" sz="900">
              <a:solidFill>
                <a:schemeClr val="bg1"/>
              </a:solidFill>
            </a:endParaRPr>
          </a:p>
        </p:txBody>
      </p:sp>
      <p:pic>
        <p:nvPicPr>
          <p:cNvPr id="92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455" name="Rectangle 7"/>
          <p:cNvSpPr>
            <a:spLocks noChangeArrowheads="1"/>
          </p:cNvSpPr>
          <p:nvPr/>
        </p:nvSpPr>
        <p:spPr bwMode="blackWhite">
          <a:xfrm>
            <a:off x="828675" y="1949450"/>
            <a:ext cx="7686675" cy="18557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3200" b="1" dirty="0" smtClean="0">
                <a:solidFill>
                  <a:schemeClr val="bg1"/>
                </a:solidFill>
              </a:rPr>
              <a:t>Speed Limits Are Up All </a:t>
            </a:r>
            <a:r>
              <a:rPr lang="en-US" altLang="en-US" sz="3200" b="1" smtClean="0">
                <a:solidFill>
                  <a:schemeClr val="bg1"/>
                </a:solidFill>
              </a:rPr>
              <a:t>Over        Metro </a:t>
            </a:r>
            <a:r>
              <a:rPr lang="en-US" altLang="en-US" sz="3200" b="1" dirty="0" smtClean="0">
                <a:solidFill>
                  <a:schemeClr val="bg1"/>
                </a:solidFill>
              </a:rPr>
              <a:t>Atlanta</a:t>
            </a:r>
            <a:endParaRPr lang="en-US" altLang="en-US" sz="3200" b="1" dirty="0">
              <a:solidFill>
                <a:schemeClr val="bg1"/>
              </a:solidFill>
            </a:endParaRPr>
          </a:p>
        </p:txBody>
      </p:sp>
      <p:sp>
        <p:nvSpPr>
          <p:cNvPr id="2152456" name="Rectangle 8"/>
          <p:cNvSpPr>
            <a:spLocks noChangeArrowheads="1"/>
          </p:cNvSpPr>
          <p:nvPr/>
        </p:nvSpPr>
        <p:spPr bwMode="auto">
          <a:xfrm>
            <a:off x="389255" y="3805238"/>
            <a:ext cx="8126095" cy="222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4000" b="1" dirty="0">
                <a:solidFill>
                  <a:srgbClr val="225A7A"/>
                </a:solidFill>
              </a:rPr>
              <a:t> </a:t>
            </a:r>
            <a:r>
              <a:rPr lang="en-US" altLang="en-US" sz="4000" b="1" dirty="0" smtClean="0">
                <a:solidFill>
                  <a:srgbClr val="FF0000"/>
                </a:solidFill>
              </a:rPr>
              <a:t>Force = Mass x Acceleration*</a:t>
            </a:r>
          </a:p>
          <a:p>
            <a:pPr algn="ctr">
              <a:spcBef>
                <a:spcPct val="25000"/>
              </a:spcBef>
              <a:buFont typeface="Wingdings" panose="05000000000000000000" pitchFamily="2" charset="2"/>
              <a:buNone/>
            </a:pPr>
            <a:r>
              <a:rPr lang="en-US" altLang="en-US" sz="4000" b="1" i="1" dirty="0" smtClean="0">
                <a:solidFill>
                  <a:srgbClr val="225A7A"/>
                </a:solidFill>
              </a:rPr>
              <a:t>The Laws of Physics Apply Everywhere, including Georgia</a:t>
            </a:r>
          </a:p>
          <a:p>
            <a:pPr algn="ctr">
              <a:spcBef>
                <a:spcPct val="25000"/>
              </a:spcBef>
              <a:buFont typeface="Wingdings" panose="05000000000000000000" pitchFamily="2" charset="2"/>
              <a:buNone/>
            </a:pPr>
            <a:r>
              <a:rPr lang="en-US" altLang="en-US" sz="1800" b="1" i="1" dirty="0" smtClean="0">
                <a:solidFill>
                  <a:srgbClr val="FF0000"/>
                </a:solidFill>
              </a:rPr>
              <a:t>*Newton’s Second Law of Motion</a:t>
            </a:r>
            <a:endParaRPr lang="en-US" altLang="en-US" sz="1800" b="1" i="1" dirty="0">
              <a:solidFill>
                <a:srgbClr val="FF0000"/>
              </a:solidFill>
            </a:endParaRPr>
          </a:p>
        </p:txBody>
      </p:sp>
    </p:spTree>
    <p:extLst>
      <p:ext uri="{BB962C8B-B14F-4D97-AF65-F5344CB8AC3E}">
        <p14:creationId xmlns:p14="http://schemas.microsoft.com/office/powerpoint/2010/main" val="219207611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24</a:t>
            </a:fld>
            <a:endParaRPr lang="en-US" sz="900"/>
          </a:p>
        </p:txBody>
      </p:sp>
      <p:sp>
        <p:nvSpPr>
          <p:cNvPr id="65541" name="Rectangle 2"/>
          <p:cNvSpPr>
            <a:spLocks noGrp="1" noChangeArrowheads="1"/>
          </p:cNvSpPr>
          <p:nvPr>
            <p:ph type="title" idx="4294967295"/>
          </p:nvPr>
        </p:nvSpPr>
        <p:spPr>
          <a:xfrm>
            <a:off x="20364" y="31584"/>
            <a:ext cx="7950815" cy="860425"/>
          </a:xfrm>
        </p:spPr>
        <p:txBody>
          <a:bodyPr/>
          <a:lstStyle/>
          <a:p>
            <a:r>
              <a:rPr lang="en-US" dirty="0" smtClean="0"/>
              <a:t>Partnerships with Insurers: Selling     Safety and Savings Simultaneously</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120650" y="6396335"/>
            <a:ext cx="8480425" cy="461665"/>
          </a:xfrm>
          <a:prstGeom prst="rect">
            <a:avLst/>
          </a:prstGeom>
          <a:noFill/>
        </p:spPr>
        <p:txBody>
          <a:bodyPr wrap="square" rtlCol="0">
            <a:spAutoFit/>
          </a:bodyPr>
          <a:lstStyle/>
          <a:p>
            <a:r>
              <a:rPr lang="en-US" sz="1200" dirty="0" smtClean="0"/>
              <a:t>Source: </a:t>
            </a:r>
            <a:r>
              <a:rPr lang="en-US" sz="1200" dirty="0"/>
              <a:t>WABE at </a:t>
            </a:r>
            <a:r>
              <a:rPr lang="en-US" sz="1200" dirty="0">
                <a:hlinkClick r:id="rId3"/>
              </a:rPr>
              <a:t>http://</a:t>
            </a:r>
            <a:r>
              <a:rPr lang="en-US" sz="1200" dirty="0" smtClean="0">
                <a:hlinkClick r:id="rId3"/>
              </a:rPr>
              <a:t>news.wabe.org/post/65-too-slow-try-70-miles-hour-gdot-increases-speed-limits-metro-atlanta</a:t>
            </a:r>
            <a:r>
              <a:rPr lang="en-US" sz="1200" dirty="0" smtClean="0"/>
              <a:t> Insurance </a:t>
            </a:r>
            <a:r>
              <a:rPr lang="en-US" sz="1200" dirty="0"/>
              <a:t>Information Institute </a:t>
            </a:r>
            <a:r>
              <a:rPr lang="en-US" sz="1200" dirty="0" smtClean="0"/>
              <a:t>research. </a:t>
            </a:r>
            <a:endParaRPr lang="en-US" sz="1200" dirty="0"/>
          </a:p>
        </p:txBody>
      </p:sp>
      <p:pic>
        <p:nvPicPr>
          <p:cNvPr id="10" name="Picture 9"/>
          <p:cNvPicPr>
            <a:picLocks noChangeAspect="1"/>
          </p:cNvPicPr>
          <p:nvPr/>
        </p:nvPicPr>
        <p:blipFill>
          <a:blip r:embed="rId4"/>
          <a:stretch>
            <a:fillRect/>
          </a:stretch>
        </p:blipFill>
        <p:spPr>
          <a:xfrm>
            <a:off x="2328513" y="1145715"/>
            <a:ext cx="4140232" cy="2211352"/>
          </a:xfrm>
          <a:prstGeom prst="rect">
            <a:avLst/>
          </a:prstGeom>
        </p:spPr>
      </p:pic>
      <p:pic>
        <p:nvPicPr>
          <p:cNvPr id="11" name="Picture 10"/>
          <p:cNvPicPr>
            <a:picLocks noChangeAspect="1"/>
          </p:cNvPicPr>
          <p:nvPr/>
        </p:nvPicPr>
        <p:blipFill>
          <a:blip r:embed="rId5"/>
          <a:stretch>
            <a:fillRect/>
          </a:stretch>
        </p:blipFill>
        <p:spPr>
          <a:xfrm>
            <a:off x="2261613" y="3367167"/>
            <a:ext cx="4186812" cy="3026561"/>
          </a:xfrm>
          <a:prstGeom prst="rect">
            <a:avLst/>
          </a:prstGeom>
        </p:spPr>
      </p:pic>
      <p:sp>
        <p:nvSpPr>
          <p:cNvPr id="20" name="AutoShape 5"/>
          <p:cNvSpPr>
            <a:spLocks noChangeArrowheads="1"/>
          </p:cNvSpPr>
          <p:nvPr/>
        </p:nvSpPr>
        <p:spPr bwMode="blackWhite">
          <a:xfrm>
            <a:off x="6629400" y="1314923"/>
            <a:ext cx="2419350" cy="1565588"/>
          </a:xfrm>
          <a:prstGeom prst="wedgeRectCallout">
            <a:avLst>
              <a:gd name="adj1" fmla="val -62963"/>
              <a:gd name="adj2" fmla="val 175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anose="020B0604020202020204" pitchFamily="34" charset="0"/>
                <a:cs typeface="Arial" panose="020B0604020202020204" pitchFamily="34" charset="0"/>
              </a:rPr>
              <a:t>Speed limits are up all around the densely populated metro Atlanta area—to as high as 70 mph in some areas</a:t>
            </a: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68143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25</a:t>
            </a:fld>
            <a:endParaRPr lang="en-US" sz="900"/>
          </a:p>
        </p:txBody>
      </p:sp>
      <p:sp>
        <p:nvSpPr>
          <p:cNvPr id="65541" name="Rectangle 2"/>
          <p:cNvSpPr>
            <a:spLocks noGrp="1" noChangeArrowheads="1"/>
          </p:cNvSpPr>
          <p:nvPr>
            <p:ph type="title" idx="4294967295"/>
          </p:nvPr>
        </p:nvSpPr>
        <p:spPr>
          <a:xfrm>
            <a:off x="20364" y="31584"/>
            <a:ext cx="7950815" cy="860425"/>
          </a:xfrm>
        </p:spPr>
        <p:txBody>
          <a:bodyPr/>
          <a:lstStyle/>
          <a:p>
            <a:r>
              <a:rPr lang="en-US" dirty="0" smtClean="0"/>
              <a:t>Partnerships with Insurers: Selling     Safety and Savings Simultaneously</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120650" y="6396335"/>
            <a:ext cx="8480425" cy="461665"/>
          </a:xfrm>
          <a:prstGeom prst="rect">
            <a:avLst/>
          </a:prstGeom>
          <a:noFill/>
        </p:spPr>
        <p:txBody>
          <a:bodyPr wrap="square" rtlCol="0">
            <a:spAutoFit/>
          </a:bodyPr>
          <a:lstStyle/>
          <a:p>
            <a:r>
              <a:rPr lang="en-US" sz="1200" dirty="0" smtClean="0"/>
              <a:t>Source: </a:t>
            </a:r>
            <a:r>
              <a:rPr lang="en-US" sz="1200" dirty="0"/>
              <a:t>WABE at </a:t>
            </a:r>
            <a:r>
              <a:rPr lang="en-US" sz="1200" dirty="0">
                <a:hlinkClick r:id="rId3"/>
              </a:rPr>
              <a:t>http://</a:t>
            </a:r>
            <a:r>
              <a:rPr lang="en-US" sz="1200" dirty="0" smtClean="0">
                <a:hlinkClick r:id="rId3"/>
              </a:rPr>
              <a:t>news.wabe.org/post/65-too-slow-try-70-miles-hour-gdot-increases-speed-limits-metro-atlanta</a:t>
            </a:r>
            <a:r>
              <a:rPr lang="en-US" sz="1200" dirty="0" smtClean="0"/>
              <a:t> Insurance </a:t>
            </a:r>
            <a:r>
              <a:rPr lang="en-US" sz="1200" dirty="0"/>
              <a:t>Information Institute </a:t>
            </a:r>
            <a:r>
              <a:rPr lang="en-US" sz="1200" dirty="0" smtClean="0"/>
              <a:t>research. </a:t>
            </a:r>
            <a:endParaRPr lang="en-US" sz="1200" dirty="0"/>
          </a:p>
        </p:txBody>
      </p:sp>
      <p:pic>
        <p:nvPicPr>
          <p:cNvPr id="2" name="Picture 1"/>
          <p:cNvPicPr>
            <a:picLocks noChangeAspect="1"/>
          </p:cNvPicPr>
          <p:nvPr/>
        </p:nvPicPr>
        <p:blipFill>
          <a:blip r:embed="rId4"/>
          <a:stretch>
            <a:fillRect/>
          </a:stretch>
        </p:blipFill>
        <p:spPr>
          <a:xfrm>
            <a:off x="20364" y="1103313"/>
            <a:ext cx="4749708" cy="3004820"/>
          </a:xfrm>
          <a:prstGeom prst="rect">
            <a:avLst/>
          </a:prstGeom>
        </p:spPr>
      </p:pic>
      <p:pic>
        <p:nvPicPr>
          <p:cNvPr id="13" name="Picture 12"/>
          <p:cNvPicPr>
            <a:picLocks noChangeAspect="1"/>
          </p:cNvPicPr>
          <p:nvPr/>
        </p:nvPicPr>
        <p:blipFill>
          <a:blip r:embed="rId5"/>
          <a:stretch>
            <a:fillRect/>
          </a:stretch>
        </p:blipFill>
        <p:spPr>
          <a:xfrm>
            <a:off x="23254" y="3935730"/>
            <a:ext cx="4746817" cy="2486284"/>
          </a:xfrm>
          <a:prstGeom prst="rect">
            <a:avLst/>
          </a:prstGeom>
        </p:spPr>
      </p:pic>
      <p:pic>
        <p:nvPicPr>
          <p:cNvPr id="14" name="Picture 13"/>
          <p:cNvPicPr>
            <a:picLocks noChangeAspect="1"/>
          </p:cNvPicPr>
          <p:nvPr/>
        </p:nvPicPr>
        <p:blipFill>
          <a:blip r:embed="rId6"/>
          <a:stretch>
            <a:fillRect/>
          </a:stretch>
        </p:blipFill>
        <p:spPr>
          <a:xfrm>
            <a:off x="4770071" y="2839943"/>
            <a:ext cx="4184333" cy="2412291"/>
          </a:xfrm>
          <a:prstGeom prst="rect">
            <a:avLst/>
          </a:prstGeom>
        </p:spPr>
      </p:pic>
      <p:sp>
        <p:nvSpPr>
          <p:cNvPr id="21" name="AutoShape 5"/>
          <p:cNvSpPr>
            <a:spLocks noChangeArrowheads="1"/>
          </p:cNvSpPr>
          <p:nvPr/>
        </p:nvSpPr>
        <p:spPr bwMode="blackWhite">
          <a:xfrm>
            <a:off x="5745480" y="1082675"/>
            <a:ext cx="2419350" cy="1565588"/>
          </a:xfrm>
          <a:prstGeom prst="wedgeRectCallout">
            <a:avLst>
              <a:gd name="adj1" fmla="val -104118"/>
              <a:gd name="adj2" fmla="val 198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anose="020B0604020202020204" pitchFamily="34" charset="0"/>
                <a:cs typeface="Arial" panose="020B0604020202020204" pitchFamily="34" charset="0"/>
              </a:rPr>
              <a:t>Speed limits are up all around the densely populated metro Atlanta area—to as high as 70 mph in some areas</a:t>
            </a: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93084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00B050"/>
                </a:solidFill>
              </a:rPr>
              <a:t>Download at </a:t>
            </a:r>
            <a:r>
              <a:rPr lang="en-US" sz="3600" b="1" i="1" dirty="0" smtClean="0">
                <a:solidFill>
                  <a:srgbClr val="00B05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26</a:t>
            </a:fld>
            <a:endParaRPr lang="en-US"/>
          </a:p>
        </p:txBody>
      </p:sp>
    </p:spTree>
    <p:extLst>
      <p:ext uri="{BB962C8B-B14F-4D97-AF65-F5344CB8AC3E}">
        <p14:creationId xmlns:p14="http://schemas.microsoft.com/office/powerpoint/2010/main" val="239963706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Return on Net Worth: Personal </a:t>
            </a:r>
            <a:r>
              <a:rPr lang="en-US" altLang="en-US" dirty="0" smtClean="0">
                <a:latin typeface="Arial" panose="020B0604020202020204" pitchFamily="34" charset="0"/>
              </a:rPr>
              <a:t>Auto</a:t>
            </a:r>
            <a:r>
              <a:rPr lang="en-US" altLang="en-US" dirty="0">
                <a:latin typeface="Arial" panose="020B0604020202020204" pitchFamily="34" charset="0"/>
              </a:rPr>
              <a:t>, 2005-2014</a:t>
            </a:r>
            <a:endParaRPr lang="en-US" dirty="0"/>
          </a:p>
        </p:txBody>
      </p:sp>
      <p:graphicFrame>
        <p:nvGraphicFramePr>
          <p:cNvPr id="9" name="Content Placeholder 8"/>
          <p:cNvGraphicFramePr>
            <a:graphicFrameLocks noGrp="1"/>
          </p:cNvGraphicFramePr>
          <p:nvPr>
            <p:ph idx="1"/>
            <p:extLst/>
          </p:nvPr>
        </p:nvGraphicFramePr>
        <p:xfrm>
          <a:off x="549089" y="1190626"/>
          <a:ext cx="8153400" cy="4385422"/>
        </p:xfrm>
        <a:graphic>
          <a:graphicData uri="http://schemas.openxmlformats.org/drawingml/2006/chart">
            <c:chart xmlns:c="http://schemas.openxmlformats.org/drawingml/2006/chart" xmlns:r="http://schemas.openxmlformats.org/officeDocument/2006/relationships" r:id="rId2"/>
          </a:graphicData>
        </a:graphic>
      </p:graphicFrame>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BA00B8B1-FA28-4268-9EE2-838B647A34D4}" type="slidenum">
              <a:rPr lang="en-US" smtClean="0"/>
              <a:pPr>
                <a:defRPr/>
              </a:pPr>
              <a:t>3</a:t>
            </a:fld>
            <a:endParaRPr lang="en-US"/>
          </a:p>
        </p:txBody>
      </p:sp>
      <p:sp>
        <p:nvSpPr>
          <p:cNvPr id="10" name="Rectangle 4"/>
          <p:cNvSpPr>
            <a:spLocks noChangeArrowheads="1"/>
          </p:cNvSpPr>
          <p:nvPr/>
        </p:nvSpPr>
        <p:spPr bwMode="blackWhite">
          <a:xfrm>
            <a:off x="462069" y="5655329"/>
            <a:ext cx="8240420" cy="79622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
              </a:rPr>
              <a:t>Auto Insurance Profitability Has Been Falling for A Decade.</a:t>
            </a:r>
            <a:endParaRPr lang="en-US" sz="2000" b="1" dirty="0">
              <a:solidFill>
                <a:srgbClr val="FFFFFF"/>
              </a:solidFill>
              <a:latin typeface="Arial "/>
            </a:endParaRPr>
          </a:p>
        </p:txBody>
      </p:sp>
      <p:sp>
        <p:nvSpPr>
          <p:cNvPr id="11" name="TextBox 10"/>
          <p:cNvSpPr txBox="1"/>
          <p:nvPr/>
        </p:nvSpPr>
        <p:spPr>
          <a:xfrm>
            <a:off x="448235" y="6535271"/>
            <a:ext cx="4733365" cy="261610"/>
          </a:xfrm>
          <a:prstGeom prst="rect">
            <a:avLst/>
          </a:prstGeom>
          <a:noFill/>
        </p:spPr>
        <p:txBody>
          <a:bodyPr wrap="square" rtlCol="0">
            <a:spAutoFit/>
          </a:bodyPr>
          <a:lstStyle/>
          <a:p>
            <a:r>
              <a:rPr lang="en-US" sz="1100" dirty="0" smtClean="0"/>
              <a:t>SOURCE: National Association of Insurance Commissioners.</a:t>
            </a:r>
            <a:endParaRPr lang="en-US" sz="1100" dirty="0"/>
          </a:p>
        </p:txBody>
      </p:sp>
    </p:spTree>
    <p:extLst>
      <p:ext uri="{BB962C8B-B14F-4D97-AF65-F5344CB8AC3E}">
        <p14:creationId xmlns:p14="http://schemas.microsoft.com/office/powerpoint/2010/main" val="3803081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latin typeface="Arial" panose="020B0604020202020204" pitchFamily="34" charset="0"/>
              </a:rPr>
              <a:t>Net Combined Ratio, 2005-2015</a:t>
            </a:r>
            <a:endParaRPr lang="en-US" dirty="0"/>
          </a:p>
        </p:txBody>
      </p:sp>
      <p:graphicFrame>
        <p:nvGraphicFramePr>
          <p:cNvPr id="9" name="Content Placeholder 8"/>
          <p:cNvGraphicFramePr>
            <a:graphicFrameLocks noGrp="1"/>
          </p:cNvGraphicFramePr>
          <p:nvPr>
            <p:ph idx="1"/>
            <p:extLst/>
          </p:nvPr>
        </p:nvGraphicFramePr>
        <p:xfrm>
          <a:off x="549089" y="1190626"/>
          <a:ext cx="8153400" cy="4101302"/>
        </p:xfrm>
        <a:graphic>
          <a:graphicData uri="http://schemas.openxmlformats.org/drawingml/2006/chart">
            <c:chart xmlns:c="http://schemas.openxmlformats.org/drawingml/2006/chart" xmlns:r="http://schemas.openxmlformats.org/officeDocument/2006/relationships" r:id="rId2"/>
          </a:graphicData>
        </a:graphic>
      </p:graphicFrame>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BA00B8B1-FA28-4268-9EE2-838B647A34D4}" type="slidenum">
              <a:rPr lang="en-US" smtClean="0"/>
              <a:pPr>
                <a:defRPr/>
              </a:pPr>
              <a:t>4</a:t>
            </a:fld>
            <a:endParaRPr lang="en-US"/>
          </a:p>
        </p:txBody>
      </p:sp>
      <p:sp>
        <p:nvSpPr>
          <p:cNvPr id="10" name="Rectangle 4"/>
          <p:cNvSpPr>
            <a:spLocks noChangeArrowheads="1"/>
          </p:cNvSpPr>
          <p:nvPr/>
        </p:nvSpPr>
        <p:spPr bwMode="blackWhite">
          <a:xfrm>
            <a:off x="462069" y="5383042"/>
            <a:ext cx="8240420" cy="79622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
              </a:rPr>
              <a:t>Loss Ratios Have Been Rising for A Decade. 2015 Return on Net Worth Is Likely Close to Zero or Negative.</a:t>
            </a:r>
            <a:endParaRPr lang="en-US" sz="2000" b="1" dirty="0">
              <a:solidFill>
                <a:srgbClr val="FFFFFF"/>
              </a:solidFill>
              <a:latin typeface="Arial "/>
            </a:endParaRPr>
          </a:p>
        </p:txBody>
      </p:sp>
      <p:sp>
        <p:nvSpPr>
          <p:cNvPr id="11" name="TextBox 10"/>
          <p:cNvSpPr txBox="1"/>
          <p:nvPr/>
        </p:nvSpPr>
        <p:spPr>
          <a:xfrm>
            <a:off x="448235" y="6270376"/>
            <a:ext cx="8254254" cy="430887"/>
          </a:xfrm>
          <a:prstGeom prst="rect">
            <a:avLst/>
          </a:prstGeom>
          <a:noFill/>
        </p:spPr>
        <p:txBody>
          <a:bodyPr wrap="square" rtlCol="0">
            <a:spAutoFit/>
          </a:bodyPr>
          <a:lstStyle/>
          <a:p>
            <a:r>
              <a:rPr lang="en-US" sz="1100" dirty="0" smtClean="0"/>
              <a:t>SOURCE: National Association of Insurance Commissioners data, sourced from S&amp;P Global Market Intelligence; Insurance Information Institute.</a:t>
            </a:r>
            <a:endParaRPr lang="en-US" sz="1100" dirty="0"/>
          </a:p>
        </p:txBody>
      </p:sp>
    </p:spTree>
    <p:extLst>
      <p:ext uri="{BB962C8B-B14F-4D97-AF65-F5344CB8AC3E}">
        <p14:creationId xmlns:p14="http://schemas.microsoft.com/office/powerpoint/2010/main" val="586515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rgbClr val="FFFFFF"/>
                </a:solidFill>
              </a:rPr>
              <a:t>12/01/09 - 9pm</a:t>
            </a:r>
          </a:p>
        </p:txBody>
      </p:sp>
      <p:sp>
        <p:nvSpPr>
          <p:cNvPr id="512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rgbClr val="FFFFFF"/>
                </a:solidFill>
              </a:rPr>
              <a:t>eSlide – P6466 – The Financial Crisis and the Future of the P/C</a:t>
            </a:r>
          </a:p>
        </p:txBody>
      </p:sp>
      <p:sp>
        <p:nvSpPr>
          <p:cNvPr id="512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723D50E8-5B03-4B39-9CE4-50203B8EF17A}" type="slidenum">
              <a:rPr lang="en-US" altLang="en-US" sz="900">
                <a:solidFill>
                  <a:srgbClr val="000000"/>
                </a:solidFill>
              </a:rPr>
              <a:pPr algn="r">
                <a:lnSpc>
                  <a:spcPct val="85000"/>
                </a:lnSpc>
                <a:spcBef>
                  <a:spcPct val="20000"/>
                </a:spcBef>
                <a:buClrTx/>
                <a:buFontTx/>
                <a:buNone/>
              </a:pPr>
              <a:t>5</a:t>
            </a:fld>
            <a:endParaRPr lang="en-US" altLang="en-US" sz="900">
              <a:solidFill>
                <a:srgbClr val="000000"/>
              </a:solidFill>
            </a:endParaRPr>
          </a:p>
        </p:txBody>
      </p:sp>
      <p:sp>
        <p:nvSpPr>
          <p:cNvPr id="5125" name="Rectangle 7"/>
          <p:cNvSpPr>
            <a:spLocks noGrp="1" noChangeArrowheads="1"/>
          </p:cNvSpPr>
          <p:nvPr>
            <p:ph type="title" idx="4294967295"/>
          </p:nvPr>
        </p:nvSpPr>
        <p:spPr>
          <a:xfrm>
            <a:off x="803275" y="238125"/>
            <a:ext cx="6711950" cy="769938"/>
          </a:xfrm>
        </p:spPr>
        <p:txBody>
          <a:bodyPr/>
          <a:lstStyle/>
          <a:p>
            <a:r>
              <a:rPr lang="en-US" altLang="en-US" dirty="0" smtClean="0">
                <a:latin typeface="Arial" panose="020B0604020202020204" pitchFamily="34" charset="0"/>
              </a:rPr>
              <a:t>More Miles Driven</a:t>
            </a:r>
            <a:br>
              <a:rPr lang="en-US" altLang="en-US" dirty="0" smtClean="0">
                <a:latin typeface="Arial" panose="020B0604020202020204" pitchFamily="34" charset="0"/>
              </a:rPr>
            </a:br>
            <a:r>
              <a:rPr lang="en-US" altLang="en-US" dirty="0" smtClean="0">
                <a:latin typeface="Arial" panose="020B0604020202020204" pitchFamily="34" charset="0"/>
              </a:rPr>
              <a:t>=&gt; More Collisions, 2006–2015:Q4</a:t>
            </a:r>
          </a:p>
        </p:txBody>
      </p:sp>
      <p:sp>
        <p:nvSpPr>
          <p:cNvPr id="5126" name="Text Box 5"/>
          <p:cNvSpPr txBox="1">
            <a:spLocks noChangeArrowheads="1"/>
          </p:cNvSpPr>
          <p:nvPr/>
        </p:nvSpPr>
        <p:spPr bwMode="auto">
          <a:xfrm>
            <a:off x="0" y="6346004"/>
            <a:ext cx="8905875"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None/>
            </a:pPr>
            <a:r>
              <a:rPr lang="en-US" altLang="en-US" sz="1100" dirty="0" smtClean="0">
                <a:cs typeface="Arial" panose="020B0604020202020204" pitchFamily="34" charset="0"/>
              </a:rPr>
              <a:t>Sources</a:t>
            </a:r>
            <a:r>
              <a:rPr lang="en-US" altLang="en-US" sz="1100" dirty="0">
                <a:cs typeface="Arial" panose="020B0604020202020204" pitchFamily="34" charset="0"/>
              </a:rPr>
              <a:t>: </a:t>
            </a:r>
            <a:r>
              <a:rPr lang="en-US" altLang="en-US" sz="1100" dirty="0">
                <a:solidFill>
                  <a:srgbClr val="000000"/>
                </a:solidFill>
              </a:rPr>
              <a:t>Federal Highway Administration (</a:t>
            </a:r>
            <a:r>
              <a:rPr lang="en-US" altLang="en-US" sz="1100" dirty="0">
                <a:solidFill>
                  <a:srgbClr val="000000"/>
                </a:solidFill>
                <a:hlinkClick r:id="rId3"/>
              </a:rPr>
              <a:t>http://www.fhwa.dot.gov/policyinformation/travel_monitoring/tvt.cfm</a:t>
            </a:r>
            <a:r>
              <a:rPr lang="en-US" altLang="en-US" sz="1100" dirty="0">
                <a:solidFill>
                  <a:srgbClr val="000000"/>
                </a:solidFill>
              </a:rPr>
              <a:t> </a:t>
            </a:r>
            <a:r>
              <a:rPr lang="en-US" altLang="en-US" sz="1100" dirty="0" smtClean="0">
                <a:solidFill>
                  <a:srgbClr val="000000"/>
                </a:solidFill>
              </a:rPr>
              <a:t>)</a:t>
            </a:r>
            <a:r>
              <a:rPr lang="en-US" altLang="en-US" sz="1100" dirty="0" smtClean="0">
                <a:cs typeface="Arial" panose="020B0604020202020204" pitchFamily="34" charset="0"/>
              </a:rPr>
              <a:t>; </a:t>
            </a:r>
            <a:r>
              <a:rPr lang="en-US" altLang="en-US" sz="1100" dirty="0">
                <a:cs typeface="Arial" panose="020B0604020202020204" pitchFamily="34" charset="0"/>
              </a:rPr>
              <a:t>Rolling Four-</a:t>
            </a:r>
            <a:r>
              <a:rPr lang="en-US" altLang="en-US" sz="1100" dirty="0" err="1">
                <a:cs typeface="Arial" panose="020B0604020202020204" pitchFamily="34" charset="0"/>
              </a:rPr>
              <a:t>Qtr</a:t>
            </a:r>
            <a:r>
              <a:rPr lang="en-US" altLang="en-US" sz="1100" dirty="0">
                <a:cs typeface="Arial" panose="020B0604020202020204" pitchFamily="34" charset="0"/>
              </a:rPr>
              <a:t> Avg. Frequency from Insurance Services Office; Insurance Institute for Highway Safety; Insurance Information Institute.</a:t>
            </a:r>
          </a:p>
        </p:txBody>
      </p:sp>
      <p:sp>
        <p:nvSpPr>
          <p:cNvPr id="5127" name="Rectangle 6"/>
          <p:cNvSpPr>
            <a:spLocks noChangeArrowheads="1"/>
          </p:cNvSpPr>
          <p:nvPr/>
        </p:nvSpPr>
        <p:spPr bwMode="black">
          <a:xfrm>
            <a:off x="228790" y="1179483"/>
            <a:ext cx="1395824"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None/>
            </a:pPr>
            <a:r>
              <a:rPr lang="en-US" altLang="en-US" sz="1600" b="1" dirty="0">
                <a:solidFill>
                  <a:srgbClr val="225A7A"/>
                </a:solidFill>
              </a:rPr>
              <a:t>B</a:t>
            </a:r>
            <a:r>
              <a:rPr lang="en-US" altLang="en-US" sz="1600" b="1" dirty="0" smtClean="0">
                <a:solidFill>
                  <a:srgbClr val="225A7A"/>
                </a:solidFill>
              </a:rPr>
              <a:t>illions of Miles Driven in Prior Year</a:t>
            </a:r>
            <a:endParaRPr lang="en-US" altLang="en-US" sz="1600" b="1" dirty="0">
              <a:solidFill>
                <a:srgbClr val="225A7A"/>
              </a:solidFill>
            </a:endParaRPr>
          </a:p>
        </p:txBody>
      </p:sp>
      <p:graphicFrame>
        <p:nvGraphicFramePr>
          <p:cNvPr id="3" name="Object 8"/>
          <p:cNvGraphicFramePr>
            <a:graphicFrameLocks noChangeAspect="1"/>
          </p:cNvGraphicFramePr>
          <p:nvPr>
            <p:extLst>
              <p:ext uri="{D42A27DB-BD31-4B8C-83A1-F6EECF244321}">
                <p14:modId xmlns:p14="http://schemas.microsoft.com/office/powerpoint/2010/main" val="3630940770"/>
              </p:ext>
            </p:extLst>
          </p:nvPr>
        </p:nvGraphicFramePr>
        <p:xfrm>
          <a:off x="557264" y="1411411"/>
          <a:ext cx="7794625" cy="4326982"/>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6"/>
          <p:cNvSpPr>
            <a:spLocks noChangeArrowheads="1"/>
          </p:cNvSpPr>
          <p:nvPr/>
        </p:nvSpPr>
        <p:spPr bwMode="black">
          <a:xfrm>
            <a:off x="7403690" y="1277292"/>
            <a:ext cx="1645060"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None/>
            </a:pPr>
            <a:r>
              <a:rPr lang="en-US" altLang="en-US" sz="1600" b="1" dirty="0" smtClean="0">
                <a:solidFill>
                  <a:schemeClr val="accent2"/>
                </a:solidFill>
              </a:rPr>
              <a:t>Overall Collision Claims Per 100 Insured Vehicles</a:t>
            </a:r>
            <a:endParaRPr lang="en-US" altLang="en-US" sz="1600" b="1" dirty="0">
              <a:solidFill>
                <a:schemeClr val="accent2"/>
              </a:solidFill>
            </a:endParaRPr>
          </a:p>
        </p:txBody>
      </p:sp>
      <p:sp>
        <p:nvSpPr>
          <p:cNvPr id="16" name="Rectangle 4"/>
          <p:cNvSpPr>
            <a:spLocks noChangeArrowheads="1"/>
          </p:cNvSpPr>
          <p:nvPr/>
        </p:nvSpPr>
        <p:spPr bwMode="blackWhite">
          <a:xfrm>
            <a:off x="499602" y="5674959"/>
            <a:ext cx="8382000" cy="5913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800" b="1" dirty="0" smtClean="0">
                <a:solidFill>
                  <a:schemeClr val="bg1"/>
                </a:solidFill>
                <a:cs typeface="Arial" panose="020B0604020202020204" pitchFamily="34" charset="0"/>
              </a:rPr>
              <a:t>The more miles people drive, the more likely they are to get in an accident, helping </a:t>
            </a:r>
            <a:r>
              <a:rPr lang="en-US" altLang="en-US" sz="1800" b="1" dirty="0">
                <a:solidFill>
                  <a:schemeClr val="bg1"/>
                </a:solidFill>
                <a:cs typeface="Arial" panose="020B0604020202020204" pitchFamily="34" charset="0"/>
              </a:rPr>
              <a:t>d</a:t>
            </a:r>
            <a:r>
              <a:rPr lang="en-US" altLang="en-US" sz="1800" b="1" dirty="0" smtClean="0">
                <a:solidFill>
                  <a:schemeClr val="bg1"/>
                </a:solidFill>
                <a:cs typeface="Arial" panose="020B0604020202020204" pitchFamily="34" charset="0"/>
              </a:rPr>
              <a:t>rive </a:t>
            </a:r>
            <a:r>
              <a:rPr lang="en-US" altLang="en-US" sz="1800" b="1" dirty="0">
                <a:solidFill>
                  <a:schemeClr val="bg1"/>
                </a:solidFill>
                <a:cs typeface="Arial" panose="020B0604020202020204" pitchFamily="34" charset="0"/>
              </a:rPr>
              <a:t>c</a:t>
            </a:r>
            <a:r>
              <a:rPr lang="en-US" altLang="en-US" sz="1800" b="1" dirty="0" smtClean="0">
                <a:solidFill>
                  <a:schemeClr val="bg1"/>
                </a:solidFill>
                <a:cs typeface="Arial" panose="020B0604020202020204" pitchFamily="34" charset="0"/>
              </a:rPr>
              <a:t>laim </a:t>
            </a:r>
            <a:r>
              <a:rPr lang="en-US" altLang="en-US" sz="1800" b="1" dirty="0">
                <a:solidFill>
                  <a:schemeClr val="bg1"/>
                </a:solidFill>
                <a:cs typeface="Arial" panose="020B0604020202020204" pitchFamily="34" charset="0"/>
              </a:rPr>
              <a:t>f</a:t>
            </a:r>
            <a:r>
              <a:rPr lang="en-US" altLang="en-US" sz="1800" b="1" dirty="0" smtClean="0">
                <a:solidFill>
                  <a:schemeClr val="bg1"/>
                </a:solidFill>
                <a:cs typeface="Arial" panose="020B0604020202020204" pitchFamily="34" charset="0"/>
              </a:rPr>
              <a:t>requency </a:t>
            </a:r>
            <a:r>
              <a:rPr lang="en-US" altLang="en-US" sz="1800" b="1" dirty="0">
                <a:solidFill>
                  <a:schemeClr val="bg1"/>
                </a:solidFill>
                <a:cs typeface="Arial" panose="020B0604020202020204" pitchFamily="34" charset="0"/>
              </a:rPr>
              <a:t>h</a:t>
            </a:r>
            <a:r>
              <a:rPr lang="en-US" altLang="en-US" sz="1800" b="1" dirty="0" smtClean="0">
                <a:solidFill>
                  <a:schemeClr val="bg1"/>
                </a:solidFill>
                <a:cs typeface="Arial" panose="020B0604020202020204" pitchFamily="34" charset="0"/>
              </a:rPr>
              <a:t>igher.</a:t>
            </a:r>
            <a:endParaRPr lang="en-US" altLang="en-US" sz="1800" b="1" dirty="0">
              <a:solidFill>
                <a:schemeClr val="bg1"/>
              </a:solidFill>
              <a:cs typeface="Arial" panose="020B0604020202020204" pitchFamily="34" charset="0"/>
            </a:endParaRPr>
          </a:p>
        </p:txBody>
      </p:sp>
      <p:sp>
        <p:nvSpPr>
          <p:cNvPr id="11" name="Rectangle 7"/>
          <p:cNvSpPr>
            <a:spLocks noChangeArrowheads="1"/>
          </p:cNvSpPr>
          <p:nvPr/>
        </p:nvSpPr>
        <p:spPr bwMode="grayWhite">
          <a:xfrm>
            <a:off x="2490509" y="2240496"/>
            <a:ext cx="1022555" cy="3392804"/>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 name="TextBox 1"/>
          <p:cNvSpPr txBox="1"/>
          <p:nvPr/>
        </p:nvSpPr>
        <p:spPr>
          <a:xfrm>
            <a:off x="2438400" y="2202425"/>
            <a:ext cx="1061884" cy="307777"/>
          </a:xfrm>
          <a:prstGeom prst="rect">
            <a:avLst/>
          </a:prstGeom>
          <a:noFill/>
        </p:spPr>
        <p:txBody>
          <a:bodyPr wrap="square" rtlCol="0">
            <a:spAutoFit/>
          </a:bodyPr>
          <a:lstStyle/>
          <a:p>
            <a:r>
              <a:rPr lang="en-US" sz="1400" dirty="0" smtClean="0"/>
              <a:t>Recession</a:t>
            </a:r>
            <a:endParaRPr lang="en-US" sz="1400" dirty="0"/>
          </a:p>
        </p:txBody>
      </p:sp>
    </p:spTree>
    <p:extLst>
      <p:ext uri="{BB962C8B-B14F-4D97-AF65-F5344CB8AC3E}">
        <p14:creationId xmlns:p14="http://schemas.microsoft.com/office/powerpoint/2010/main" val="11833141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barn(in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rgbClr val="FFFFFF"/>
                </a:solidFill>
              </a:rPr>
              <a:t>12/01/09 - 9pm</a:t>
            </a:r>
          </a:p>
        </p:txBody>
      </p:sp>
      <p:sp>
        <p:nvSpPr>
          <p:cNvPr id="512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rgbClr val="FFFFFF"/>
                </a:solidFill>
              </a:rPr>
              <a:t>eSlide – P6466 – The Financial Crisis and the Future of the P/C</a:t>
            </a:r>
          </a:p>
        </p:txBody>
      </p:sp>
      <p:sp>
        <p:nvSpPr>
          <p:cNvPr id="512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723D50E8-5B03-4B39-9CE4-50203B8EF17A}" type="slidenum">
              <a:rPr lang="en-US" altLang="en-US" sz="900">
                <a:solidFill>
                  <a:srgbClr val="000000"/>
                </a:solidFill>
              </a:rPr>
              <a:pPr algn="r">
                <a:lnSpc>
                  <a:spcPct val="85000"/>
                </a:lnSpc>
                <a:spcBef>
                  <a:spcPct val="20000"/>
                </a:spcBef>
                <a:buClrTx/>
                <a:buFontTx/>
                <a:buNone/>
              </a:pPr>
              <a:t>6</a:t>
            </a:fld>
            <a:endParaRPr lang="en-US" altLang="en-US" sz="900">
              <a:solidFill>
                <a:srgbClr val="000000"/>
              </a:solidFill>
            </a:endParaRPr>
          </a:p>
        </p:txBody>
      </p:sp>
      <p:sp>
        <p:nvSpPr>
          <p:cNvPr id="5125" name="Rectangle 7"/>
          <p:cNvSpPr>
            <a:spLocks noGrp="1" noChangeArrowheads="1"/>
          </p:cNvSpPr>
          <p:nvPr>
            <p:ph type="title" idx="4294967295"/>
          </p:nvPr>
        </p:nvSpPr>
        <p:spPr>
          <a:xfrm>
            <a:off x="803275" y="238125"/>
            <a:ext cx="6711950" cy="769938"/>
          </a:xfrm>
        </p:spPr>
        <p:txBody>
          <a:bodyPr/>
          <a:lstStyle/>
          <a:p>
            <a:r>
              <a:rPr lang="en-US" altLang="en-US" dirty="0" smtClean="0">
                <a:latin typeface="Arial" panose="020B0604020202020204" pitchFamily="34" charset="0"/>
              </a:rPr>
              <a:t>More People Working and Driving</a:t>
            </a:r>
            <a:br>
              <a:rPr lang="en-US" altLang="en-US" dirty="0" smtClean="0">
                <a:latin typeface="Arial" panose="020B0604020202020204" pitchFamily="34" charset="0"/>
              </a:rPr>
            </a:br>
            <a:r>
              <a:rPr lang="en-US" altLang="en-US" dirty="0" smtClean="0">
                <a:latin typeface="Arial" panose="020B0604020202020204" pitchFamily="34" charset="0"/>
              </a:rPr>
              <a:t>=&gt; More Collisions, 2006-2016</a:t>
            </a:r>
          </a:p>
        </p:txBody>
      </p:sp>
      <p:sp>
        <p:nvSpPr>
          <p:cNvPr id="5126" name="Text Box 5"/>
          <p:cNvSpPr txBox="1">
            <a:spLocks noChangeArrowheads="1"/>
          </p:cNvSpPr>
          <p:nvPr/>
        </p:nvSpPr>
        <p:spPr bwMode="auto">
          <a:xfrm>
            <a:off x="0" y="6346004"/>
            <a:ext cx="8905875"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None/>
            </a:pPr>
            <a:r>
              <a:rPr lang="en-US" altLang="en-US" sz="1100" dirty="0" smtClean="0">
                <a:cs typeface="Arial" panose="020B0604020202020204" pitchFamily="34" charset="0"/>
              </a:rPr>
              <a:t>Sources</a:t>
            </a:r>
            <a:r>
              <a:rPr lang="en-US" altLang="en-US" sz="1100" dirty="0">
                <a:cs typeface="Arial" panose="020B0604020202020204" pitchFamily="34" charset="0"/>
              </a:rPr>
              <a:t>:  Seasonally Adjusted </a:t>
            </a:r>
            <a:r>
              <a:rPr lang="en-US" altLang="en-US" sz="1100" dirty="0" smtClean="0">
                <a:cs typeface="Arial" panose="020B0604020202020204" pitchFamily="34" charset="0"/>
              </a:rPr>
              <a:t>Employed from </a:t>
            </a:r>
            <a:r>
              <a:rPr lang="en-US" altLang="en-US" sz="1100" dirty="0">
                <a:cs typeface="Arial" panose="020B0604020202020204" pitchFamily="34" charset="0"/>
              </a:rPr>
              <a:t>Bureau of Labor Statistics; Rolling Four-</a:t>
            </a:r>
            <a:r>
              <a:rPr lang="en-US" altLang="en-US" sz="1100" dirty="0" err="1">
                <a:cs typeface="Arial" panose="020B0604020202020204" pitchFamily="34" charset="0"/>
              </a:rPr>
              <a:t>Qtr</a:t>
            </a:r>
            <a:r>
              <a:rPr lang="en-US" altLang="en-US" sz="1100" dirty="0">
                <a:cs typeface="Arial" panose="020B0604020202020204" pitchFamily="34" charset="0"/>
              </a:rPr>
              <a:t> Avg. Frequency from Insurance Services </a:t>
            </a:r>
            <a:r>
              <a:rPr lang="en-US" altLang="en-US" sz="1100" dirty="0" smtClean="0">
                <a:cs typeface="Arial" panose="020B0604020202020204" pitchFamily="34" charset="0"/>
              </a:rPr>
              <a:t>Office; </a:t>
            </a:r>
            <a:r>
              <a:rPr lang="en-US" altLang="en-US" sz="1100" dirty="0">
                <a:cs typeface="Arial" panose="020B0604020202020204" pitchFamily="34" charset="0"/>
              </a:rPr>
              <a:t>Insurance Information Institute.</a:t>
            </a:r>
          </a:p>
        </p:txBody>
      </p:sp>
      <p:sp>
        <p:nvSpPr>
          <p:cNvPr id="5127" name="Rectangle 6"/>
          <p:cNvSpPr>
            <a:spLocks noChangeArrowheads="1"/>
          </p:cNvSpPr>
          <p:nvPr/>
        </p:nvSpPr>
        <p:spPr bwMode="black">
          <a:xfrm>
            <a:off x="211035" y="1277293"/>
            <a:ext cx="1184479"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None/>
            </a:pPr>
            <a:r>
              <a:rPr lang="en-US" altLang="en-US" sz="1600" b="1" dirty="0" smtClean="0">
                <a:solidFill>
                  <a:srgbClr val="225A7A"/>
                </a:solidFill>
              </a:rPr>
              <a:t>Number Employed,</a:t>
            </a:r>
            <a:br>
              <a:rPr lang="en-US" altLang="en-US" sz="1600" b="1" dirty="0" smtClean="0">
                <a:solidFill>
                  <a:srgbClr val="225A7A"/>
                </a:solidFill>
              </a:rPr>
            </a:br>
            <a:r>
              <a:rPr lang="en-US" altLang="en-US" sz="1600" b="1" dirty="0" smtClean="0">
                <a:solidFill>
                  <a:srgbClr val="225A7A"/>
                </a:solidFill>
              </a:rPr>
              <a:t>Millions</a:t>
            </a:r>
            <a:endParaRPr lang="en-US" altLang="en-US" sz="1600" b="1" dirty="0">
              <a:solidFill>
                <a:srgbClr val="225A7A"/>
              </a:solidFill>
            </a:endParaRPr>
          </a:p>
        </p:txBody>
      </p:sp>
      <p:graphicFrame>
        <p:nvGraphicFramePr>
          <p:cNvPr id="5128" name="Object 8"/>
          <p:cNvGraphicFramePr>
            <a:graphicFrameLocks noChangeAspect="1"/>
          </p:cNvGraphicFramePr>
          <p:nvPr>
            <p:extLst>
              <p:ext uri="{D42A27DB-BD31-4B8C-83A1-F6EECF244321}">
                <p14:modId xmlns:p14="http://schemas.microsoft.com/office/powerpoint/2010/main" val="3015594540"/>
              </p:ext>
            </p:extLst>
          </p:nvPr>
        </p:nvGraphicFramePr>
        <p:xfrm>
          <a:off x="506464" y="1360611"/>
          <a:ext cx="7896225" cy="4428582"/>
        </p:xfrm>
        <a:graphic>
          <a:graphicData uri="http://schemas.openxmlformats.org/presentationml/2006/ole">
            <mc:AlternateContent xmlns:mc="http://schemas.openxmlformats.org/markup-compatibility/2006">
              <mc:Choice xmlns:v="urn:schemas-microsoft-com:vml" Requires="v">
                <p:oleObj spid="_x0000_s59430" name="Chart" r:id="rId4" imgW="5562548" imgH="2921092" progId="MSGraph.Chart.8">
                  <p:embed followColorScheme="full"/>
                </p:oleObj>
              </mc:Choice>
              <mc:Fallback>
                <p:oleObj name="Chart" r:id="rId4" imgW="5562548" imgH="2921092" progId="MSGraph.Chart.8">
                  <p:embed followColorScheme="full"/>
                  <p:pic>
                    <p:nvPicPr>
                      <p:cNvPr id="0" name=""/>
                      <p:cNvPicPr>
                        <a:picLocks noChangeAspect="1" noChangeArrowheads="1"/>
                      </p:cNvPicPr>
                      <p:nvPr/>
                    </p:nvPicPr>
                    <p:blipFill>
                      <a:blip r:embed="rId5"/>
                      <a:srcRect/>
                      <a:stretch>
                        <a:fillRect/>
                      </a:stretch>
                    </p:blipFill>
                    <p:spPr bwMode="gray">
                      <a:xfrm>
                        <a:off x="506464" y="1360611"/>
                        <a:ext cx="7896225" cy="4428582"/>
                      </a:xfrm>
                      <a:prstGeom prst="rect">
                        <a:avLst/>
                      </a:prstGeom>
                      <a:noFill/>
                      <a:ln>
                        <a:noFill/>
                      </a:ln>
                      <a:extLst/>
                    </p:spPr>
                  </p:pic>
                </p:oleObj>
              </mc:Fallback>
            </mc:AlternateContent>
          </a:graphicData>
        </a:graphic>
      </p:graphicFrame>
      <p:sp>
        <p:nvSpPr>
          <p:cNvPr id="13" name="Rectangle 6"/>
          <p:cNvSpPr>
            <a:spLocks noChangeArrowheads="1"/>
          </p:cNvSpPr>
          <p:nvPr/>
        </p:nvSpPr>
        <p:spPr bwMode="black">
          <a:xfrm>
            <a:off x="7463708" y="1087793"/>
            <a:ext cx="1585042"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0000"/>
              </a:spcBef>
              <a:buClrTx/>
              <a:buNone/>
            </a:pPr>
            <a:r>
              <a:rPr lang="en-US" altLang="en-US" sz="1600" b="1" dirty="0" smtClean="0">
                <a:solidFill>
                  <a:schemeClr val="accent2"/>
                </a:solidFill>
              </a:rPr>
              <a:t>Overall Collision Claims Per 100 Insured Vehicles</a:t>
            </a:r>
            <a:endParaRPr lang="en-US" altLang="en-US" sz="1600" b="1" dirty="0">
              <a:solidFill>
                <a:schemeClr val="accent2"/>
              </a:solidFill>
            </a:endParaRPr>
          </a:p>
        </p:txBody>
      </p:sp>
      <p:sp>
        <p:nvSpPr>
          <p:cNvPr id="16" name="Rectangle 4"/>
          <p:cNvSpPr>
            <a:spLocks noChangeArrowheads="1"/>
          </p:cNvSpPr>
          <p:nvPr/>
        </p:nvSpPr>
        <p:spPr bwMode="blackWhite">
          <a:xfrm>
            <a:off x="499602" y="5674959"/>
            <a:ext cx="8382000" cy="5913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800" b="1" dirty="0" smtClean="0">
                <a:solidFill>
                  <a:schemeClr val="bg1"/>
                </a:solidFill>
                <a:cs typeface="Arial" panose="020B0604020202020204" pitchFamily="34" charset="0"/>
              </a:rPr>
              <a:t>When people are out of work, they drive less. When they get jobs,</a:t>
            </a:r>
            <a:br>
              <a:rPr lang="en-US" altLang="en-US" sz="1800" b="1" dirty="0" smtClean="0">
                <a:solidFill>
                  <a:schemeClr val="bg1"/>
                </a:solidFill>
                <a:cs typeface="Arial" panose="020B0604020202020204" pitchFamily="34" charset="0"/>
              </a:rPr>
            </a:br>
            <a:r>
              <a:rPr lang="en-US" altLang="en-US" sz="1800" b="1" dirty="0" smtClean="0">
                <a:solidFill>
                  <a:schemeClr val="bg1"/>
                </a:solidFill>
                <a:cs typeface="Arial" panose="020B0604020202020204" pitchFamily="34" charset="0"/>
              </a:rPr>
              <a:t>they </a:t>
            </a:r>
            <a:r>
              <a:rPr lang="en-US" altLang="en-US" sz="1800" b="1" dirty="0">
                <a:solidFill>
                  <a:schemeClr val="bg1"/>
                </a:solidFill>
                <a:cs typeface="Arial" panose="020B0604020202020204" pitchFamily="34" charset="0"/>
              </a:rPr>
              <a:t>d</a:t>
            </a:r>
            <a:r>
              <a:rPr lang="en-US" altLang="en-US" sz="1800" b="1" dirty="0" smtClean="0">
                <a:solidFill>
                  <a:schemeClr val="bg1"/>
                </a:solidFill>
                <a:cs typeface="Arial" panose="020B0604020202020204" pitchFamily="34" charset="0"/>
              </a:rPr>
              <a:t>rive to work, helping </a:t>
            </a:r>
            <a:r>
              <a:rPr lang="en-US" altLang="en-US" sz="1800" b="1" dirty="0">
                <a:solidFill>
                  <a:schemeClr val="bg1"/>
                </a:solidFill>
                <a:cs typeface="Arial" panose="020B0604020202020204" pitchFamily="34" charset="0"/>
              </a:rPr>
              <a:t>d</a:t>
            </a:r>
            <a:r>
              <a:rPr lang="en-US" altLang="en-US" sz="1800" b="1" dirty="0" smtClean="0">
                <a:solidFill>
                  <a:schemeClr val="bg1"/>
                </a:solidFill>
                <a:cs typeface="Arial" panose="020B0604020202020204" pitchFamily="34" charset="0"/>
              </a:rPr>
              <a:t>rive </a:t>
            </a:r>
            <a:r>
              <a:rPr lang="en-US" altLang="en-US" sz="1800" b="1" dirty="0">
                <a:solidFill>
                  <a:schemeClr val="bg1"/>
                </a:solidFill>
                <a:cs typeface="Arial" panose="020B0604020202020204" pitchFamily="34" charset="0"/>
              </a:rPr>
              <a:t>c</a:t>
            </a:r>
            <a:r>
              <a:rPr lang="en-US" altLang="en-US" sz="1800" b="1" dirty="0" smtClean="0">
                <a:solidFill>
                  <a:schemeClr val="bg1"/>
                </a:solidFill>
                <a:cs typeface="Arial" panose="020B0604020202020204" pitchFamily="34" charset="0"/>
              </a:rPr>
              <a:t>laim </a:t>
            </a:r>
            <a:r>
              <a:rPr lang="en-US" altLang="en-US" sz="1800" b="1" dirty="0">
                <a:solidFill>
                  <a:schemeClr val="bg1"/>
                </a:solidFill>
                <a:cs typeface="Arial" panose="020B0604020202020204" pitchFamily="34" charset="0"/>
              </a:rPr>
              <a:t>f</a:t>
            </a:r>
            <a:r>
              <a:rPr lang="en-US" altLang="en-US" sz="1800" b="1" dirty="0" smtClean="0">
                <a:solidFill>
                  <a:schemeClr val="bg1"/>
                </a:solidFill>
                <a:cs typeface="Arial" panose="020B0604020202020204" pitchFamily="34" charset="0"/>
              </a:rPr>
              <a:t>requency </a:t>
            </a:r>
            <a:r>
              <a:rPr lang="en-US" altLang="en-US" sz="1800" b="1" dirty="0">
                <a:solidFill>
                  <a:schemeClr val="bg1"/>
                </a:solidFill>
                <a:cs typeface="Arial" panose="020B0604020202020204" pitchFamily="34" charset="0"/>
              </a:rPr>
              <a:t>h</a:t>
            </a:r>
            <a:r>
              <a:rPr lang="en-US" altLang="en-US" sz="1800" b="1" dirty="0" smtClean="0">
                <a:solidFill>
                  <a:schemeClr val="bg1"/>
                </a:solidFill>
                <a:cs typeface="Arial" panose="020B0604020202020204" pitchFamily="34" charset="0"/>
              </a:rPr>
              <a:t>igher.</a:t>
            </a:r>
            <a:endParaRPr lang="en-US" altLang="en-US" sz="1800" b="1" dirty="0">
              <a:solidFill>
                <a:schemeClr val="bg1"/>
              </a:solidFill>
              <a:cs typeface="Arial" panose="020B0604020202020204" pitchFamily="34" charset="0"/>
            </a:endParaRPr>
          </a:p>
        </p:txBody>
      </p:sp>
      <p:sp>
        <p:nvSpPr>
          <p:cNvPr id="11" name="Rectangle 7"/>
          <p:cNvSpPr>
            <a:spLocks noChangeArrowheads="1"/>
          </p:cNvSpPr>
          <p:nvPr/>
        </p:nvSpPr>
        <p:spPr bwMode="grayWhite">
          <a:xfrm>
            <a:off x="2359742" y="2202425"/>
            <a:ext cx="1022555" cy="3472534"/>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 name="TextBox 1"/>
          <p:cNvSpPr txBox="1"/>
          <p:nvPr/>
        </p:nvSpPr>
        <p:spPr>
          <a:xfrm>
            <a:off x="2340077" y="2202425"/>
            <a:ext cx="1061884" cy="307777"/>
          </a:xfrm>
          <a:prstGeom prst="rect">
            <a:avLst/>
          </a:prstGeom>
          <a:noFill/>
        </p:spPr>
        <p:txBody>
          <a:bodyPr wrap="square" rtlCol="0">
            <a:spAutoFit/>
          </a:bodyPr>
          <a:lstStyle/>
          <a:p>
            <a:r>
              <a:rPr lang="en-US" sz="1400" dirty="0" smtClean="0"/>
              <a:t>Recession</a:t>
            </a:r>
            <a:endParaRPr lang="en-US" sz="1400" dirty="0"/>
          </a:p>
        </p:txBody>
      </p:sp>
    </p:spTree>
    <p:extLst>
      <p:ext uri="{BB962C8B-B14F-4D97-AF65-F5344CB8AC3E}">
        <p14:creationId xmlns:p14="http://schemas.microsoft.com/office/powerpoint/2010/main" val="7843538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barn(in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rgbClr val="FFFFFF"/>
                </a:solidFill>
              </a:rPr>
              <a:t>12/01/09 - 9pm</a:t>
            </a:r>
          </a:p>
        </p:txBody>
      </p:sp>
      <p:sp>
        <p:nvSpPr>
          <p:cNvPr id="512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rgbClr val="FFFFFF"/>
                </a:solidFill>
              </a:rPr>
              <a:t>eSlide – P6466 – The Financial Crisis and the Future of the P/C</a:t>
            </a:r>
          </a:p>
        </p:txBody>
      </p:sp>
      <p:sp>
        <p:nvSpPr>
          <p:cNvPr id="512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723D50E8-5B03-4B39-9CE4-50203B8EF17A}" type="slidenum">
              <a:rPr lang="en-US" altLang="en-US" sz="900">
                <a:solidFill>
                  <a:srgbClr val="000000"/>
                </a:solidFill>
              </a:rPr>
              <a:pPr algn="r">
                <a:lnSpc>
                  <a:spcPct val="85000"/>
                </a:lnSpc>
                <a:spcBef>
                  <a:spcPct val="20000"/>
                </a:spcBef>
                <a:buClrTx/>
                <a:buFontTx/>
                <a:buNone/>
              </a:pPr>
              <a:t>7</a:t>
            </a:fld>
            <a:endParaRPr lang="en-US" altLang="en-US" sz="900">
              <a:solidFill>
                <a:srgbClr val="000000"/>
              </a:solidFill>
            </a:endParaRPr>
          </a:p>
        </p:txBody>
      </p:sp>
      <p:sp>
        <p:nvSpPr>
          <p:cNvPr id="5125" name="Rectangle 7"/>
          <p:cNvSpPr>
            <a:spLocks noGrp="1" noChangeArrowheads="1"/>
          </p:cNvSpPr>
          <p:nvPr>
            <p:ph type="title" idx="4294967295"/>
          </p:nvPr>
        </p:nvSpPr>
        <p:spPr>
          <a:xfrm>
            <a:off x="85725" y="4190"/>
            <a:ext cx="6711950" cy="769938"/>
          </a:xfrm>
        </p:spPr>
        <p:txBody>
          <a:bodyPr/>
          <a:lstStyle/>
          <a:p>
            <a:r>
              <a:rPr lang="en-US" altLang="en-US" dirty="0" smtClean="0">
                <a:latin typeface="Arial" panose="020B0604020202020204" pitchFamily="34" charset="0"/>
              </a:rPr>
              <a:t>Why Are People</a:t>
            </a:r>
            <a:br>
              <a:rPr lang="en-US" altLang="en-US" dirty="0" smtClean="0">
                <a:latin typeface="Arial" panose="020B0604020202020204" pitchFamily="34" charset="0"/>
              </a:rPr>
            </a:br>
            <a:r>
              <a:rPr lang="en-US" altLang="en-US" dirty="0" smtClean="0">
                <a:latin typeface="Arial" panose="020B0604020202020204" pitchFamily="34" charset="0"/>
              </a:rPr>
              <a:t>Driving More Miles? Cheap Gas?</a:t>
            </a:r>
          </a:p>
        </p:txBody>
      </p:sp>
      <p:sp>
        <p:nvSpPr>
          <p:cNvPr id="5126" name="Text Box 5"/>
          <p:cNvSpPr txBox="1">
            <a:spLocks noChangeArrowheads="1"/>
          </p:cNvSpPr>
          <p:nvPr/>
        </p:nvSpPr>
        <p:spPr bwMode="auto">
          <a:xfrm>
            <a:off x="0" y="6346004"/>
            <a:ext cx="8905875"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None/>
            </a:pPr>
            <a:r>
              <a:rPr lang="en-US" altLang="en-US" sz="1100" dirty="0" smtClean="0">
                <a:cs typeface="Arial" panose="020B0604020202020204" pitchFamily="34" charset="0"/>
              </a:rPr>
              <a:t>Sources</a:t>
            </a:r>
            <a:r>
              <a:rPr lang="en-US" altLang="en-US" sz="1100" dirty="0">
                <a:cs typeface="Arial" panose="020B0604020202020204" pitchFamily="34" charset="0"/>
              </a:rPr>
              <a:t>: </a:t>
            </a:r>
            <a:r>
              <a:rPr lang="en-US" altLang="en-US" sz="1100" dirty="0">
                <a:solidFill>
                  <a:srgbClr val="000000"/>
                </a:solidFill>
              </a:rPr>
              <a:t>Federal Highway Administration (</a:t>
            </a:r>
            <a:r>
              <a:rPr lang="en-US" altLang="en-US" sz="1100" dirty="0">
                <a:solidFill>
                  <a:srgbClr val="000000"/>
                </a:solidFill>
                <a:hlinkClick r:id="rId3"/>
              </a:rPr>
              <a:t>http://www.fhwa.dot.gov/policyinformation/travel_monitoring/tvt.cfm</a:t>
            </a:r>
            <a:r>
              <a:rPr lang="en-US" altLang="en-US" sz="1100" dirty="0">
                <a:solidFill>
                  <a:srgbClr val="000000"/>
                </a:solidFill>
              </a:rPr>
              <a:t> </a:t>
            </a:r>
            <a:r>
              <a:rPr lang="en-US" altLang="en-US" sz="1100" dirty="0" smtClean="0">
                <a:solidFill>
                  <a:srgbClr val="000000"/>
                </a:solidFill>
              </a:rPr>
              <a:t>)</a:t>
            </a:r>
            <a:r>
              <a:rPr lang="en-US" altLang="en-US" sz="1100" dirty="0" smtClean="0">
                <a:cs typeface="Arial" panose="020B0604020202020204" pitchFamily="34" charset="0"/>
              </a:rPr>
              <a:t>; </a:t>
            </a:r>
            <a:r>
              <a:rPr lang="en-US" altLang="en-US" sz="1100" dirty="0" smtClean="0">
                <a:cs typeface="Arial" panose="020B0604020202020204" pitchFamily="34" charset="0"/>
                <a:hlinkClick r:id="rId4"/>
              </a:rPr>
              <a:t>Energy Information Administration</a:t>
            </a:r>
            <a:r>
              <a:rPr lang="en-US" altLang="en-US" sz="1100" dirty="0" smtClean="0">
                <a:cs typeface="Arial" panose="020B0604020202020204" pitchFamily="34" charset="0"/>
              </a:rPr>
              <a:t>; </a:t>
            </a:r>
            <a:r>
              <a:rPr lang="en-US" altLang="en-US" sz="1100" dirty="0">
                <a:cs typeface="Arial" panose="020B0604020202020204" pitchFamily="34" charset="0"/>
              </a:rPr>
              <a:t>Insurance Institute for Highway Safety; Insurance Information Institute.</a:t>
            </a:r>
          </a:p>
        </p:txBody>
      </p:sp>
      <p:sp>
        <p:nvSpPr>
          <p:cNvPr id="5127" name="Rectangle 6"/>
          <p:cNvSpPr>
            <a:spLocks noChangeArrowheads="1"/>
          </p:cNvSpPr>
          <p:nvPr/>
        </p:nvSpPr>
        <p:spPr bwMode="black">
          <a:xfrm>
            <a:off x="228790" y="1179483"/>
            <a:ext cx="1395824"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None/>
            </a:pPr>
            <a:r>
              <a:rPr lang="en-US" altLang="en-US" sz="1600" b="1" dirty="0">
                <a:solidFill>
                  <a:srgbClr val="225A7A"/>
                </a:solidFill>
              </a:rPr>
              <a:t>B</a:t>
            </a:r>
            <a:r>
              <a:rPr lang="en-US" altLang="en-US" sz="1600" b="1" dirty="0" smtClean="0">
                <a:solidFill>
                  <a:srgbClr val="225A7A"/>
                </a:solidFill>
              </a:rPr>
              <a:t>illions of Miles Driven in Prior Year</a:t>
            </a:r>
            <a:endParaRPr lang="en-US" altLang="en-US" sz="1600" b="1" dirty="0">
              <a:solidFill>
                <a:srgbClr val="225A7A"/>
              </a:solidFill>
            </a:endParaRPr>
          </a:p>
        </p:txBody>
      </p:sp>
      <p:graphicFrame>
        <p:nvGraphicFramePr>
          <p:cNvPr id="3" name="Object 8"/>
          <p:cNvGraphicFramePr>
            <a:graphicFrameLocks noChangeAspect="1"/>
          </p:cNvGraphicFramePr>
          <p:nvPr>
            <p:extLst/>
          </p:nvPr>
        </p:nvGraphicFramePr>
        <p:xfrm>
          <a:off x="557264" y="1411411"/>
          <a:ext cx="7794625" cy="4326982"/>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6"/>
          <p:cNvSpPr>
            <a:spLocks noChangeArrowheads="1"/>
          </p:cNvSpPr>
          <p:nvPr/>
        </p:nvSpPr>
        <p:spPr bwMode="black">
          <a:xfrm>
            <a:off x="7403690" y="1277292"/>
            <a:ext cx="1645060"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None/>
            </a:pPr>
            <a:r>
              <a:rPr lang="en-US" altLang="en-US" sz="1600" b="1" dirty="0" smtClean="0">
                <a:solidFill>
                  <a:schemeClr val="accent2"/>
                </a:solidFill>
              </a:rPr>
              <a:t>Avg. Price Per Gallon</a:t>
            </a:r>
            <a:endParaRPr lang="en-US" altLang="en-US" sz="1600" b="1" dirty="0">
              <a:solidFill>
                <a:schemeClr val="accent2"/>
              </a:solidFill>
            </a:endParaRPr>
          </a:p>
        </p:txBody>
      </p:sp>
      <p:sp>
        <p:nvSpPr>
          <p:cNvPr id="16" name="Rectangle 4"/>
          <p:cNvSpPr>
            <a:spLocks noChangeArrowheads="1"/>
          </p:cNvSpPr>
          <p:nvPr/>
        </p:nvSpPr>
        <p:spPr bwMode="blackWhite">
          <a:xfrm>
            <a:off x="499602" y="5674959"/>
            <a:ext cx="8382000" cy="5913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800" b="1" dirty="0" smtClean="0">
                <a:solidFill>
                  <a:schemeClr val="bg1"/>
                </a:solidFill>
                <a:cs typeface="Arial" panose="020B0604020202020204" pitchFamily="34" charset="0"/>
              </a:rPr>
              <a:t>Gas Prices Don’t Seem Correlated With Miles Driven.</a:t>
            </a:r>
            <a:endParaRPr lang="en-US" altLang="en-US" sz="1800" b="1" dirty="0">
              <a:solidFill>
                <a:schemeClr val="bg1"/>
              </a:solidFill>
              <a:cs typeface="Arial" panose="020B0604020202020204" pitchFamily="34" charset="0"/>
            </a:endParaRPr>
          </a:p>
        </p:txBody>
      </p:sp>
      <p:sp>
        <p:nvSpPr>
          <p:cNvPr id="11" name="Rectangle 7"/>
          <p:cNvSpPr>
            <a:spLocks noChangeArrowheads="1"/>
          </p:cNvSpPr>
          <p:nvPr/>
        </p:nvSpPr>
        <p:spPr bwMode="grayWhite">
          <a:xfrm>
            <a:off x="2334546" y="1777526"/>
            <a:ext cx="1022555" cy="3392804"/>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 name="TextBox 1"/>
          <p:cNvSpPr txBox="1"/>
          <p:nvPr/>
        </p:nvSpPr>
        <p:spPr>
          <a:xfrm>
            <a:off x="2340012" y="1777526"/>
            <a:ext cx="1061884" cy="307777"/>
          </a:xfrm>
          <a:prstGeom prst="rect">
            <a:avLst/>
          </a:prstGeom>
          <a:noFill/>
        </p:spPr>
        <p:txBody>
          <a:bodyPr wrap="square" rtlCol="0">
            <a:spAutoFit/>
          </a:bodyPr>
          <a:lstStyle/>
          <a:p>
            <a:r>
              <a:rPr lang="en-US" sz="1400" dirty="0" smtClean="0"/>
              <a:t>Recession</a:t>
            </a:r>
            <a:endParaRPr lang="en-US" sz="1400" dirty="0"/>
          </a:p>
        </p:txBody>
      </p:sp>
    </p:spTree>
    <p:extLst>
      <p:ext uri="{BB962C8B-B14F-4D97-AF65-F5344CB8AC3E}">
        <p14:creationId xmlns:p14="http://schemas.microsoft.com/office/powerpoint/2010/main" val="18389206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barn(in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rgbClr val="FFFFFF"/>
                </a:solidFill>
              </a:rPr>
              <a:t>12/01/09 - 9pm</a:t>
            </a:r>
          </a:p>
        </p:txBody>
      </p:sp>
      <p:sp>
        <p:nvSpPr>
          <p:cNvPr id="512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rgbClr val="FFFFFF"/>
                </a:solidFill>
              </a:rPr>
              <a:t>eSlide – P6466 – The Financial Crisis and the Future of the P/C</a:t>
            </a:r>
          </a:p>
        </p:txBody>
      </p:sp>
      <p:sp>
        <p:nvSpPr>
          <p:cNvPr id="512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723D50E8-5B03-4B39-9CE4-50203B8EF17A}" type="slidenum">
              <a:rPr lang="en-US" altLang="en-US" sz="900">
                <a:solidFill>
                  <a:srgbClr val="000000"/>
                </a:solidFill>
              </a:rPr>
              <a:pPr algn="r">
                <a:lnSpc>
                  <a:spcPct val="85000"/>
                </a:lnSpc>
                <a:spcBef>
                  <a:spcPct val="20000"/>
                </a:spcBef>
                <a:buClrTx/>
                <a:buFontTx/>
                <a:buNone/>
              </a:pPr>
              <a:t>8</a:t>
            </a:fld>
            <a:endParaRPr lang="en-US" altLang="en-US" sz="900">
              <a:solidFill>
                <a:srgbClr val="000000"/>
              </a:solidFill>
            </a:endParaRPr>
          </a:p>
        </p:txBody>
      </p:sp>
      <p:sp>
        <p:nvSpPr>
          <p:cNvPr id="5125" name="Rectangle 7"/>
          <p:cNvSpPr>
            <a:spLocks noGrp="1" noChangeArrowheads="1"/>
          </p:cNvSpPr>
          <p:nvPr>
            <p:ph type="title" idx="4294967295"/>
          </p:nvPr>
        </p:nvSpPr>
        <p:spPr>
          <a:xfrm>
            <a:off x="228790" y="136844"/>
            <a:ext cx="6711950" cy="769938"/>
          </a:xfrm>
        </p:spPr>
        <p:txBody>
          <a:bodyPr/>
          <a:lstStyle/>
          <a:p>
            <a:r>
              <a:rPr lang="en-US" altLang="en-US" dirty="0" smtClean="0">
                <a:latin typeface="Arial" panose="020B0604020202020204" pitchFamily="34" charset="0"/>
              </a:rPr>
              <a:t>Why Are People</a:t>
            </a:r>
            <a:br>
              <a:rPr lang="en-US" altLang="en-US" dirty="0" smtClean="0">
                <a:latin typeface="Arial" panose="020B0604020202020204" pitchFamily="34" charset="0"/>
              </a:rPr>
            </a:br>
            <a:r>
              <a:rPr lang="en-US" altLang="en-US" dirty="0" smtClean="0">
                <a:latin typeface="Arial" panose="020B0604020202020204" pitchFamily="34" charset="0"/>
              </a:rPr>
              <a:t>Driving More Miles? Jobs?</a:t>
            </a:r>
          </a:p>
        </p:txBody>
      </p:sp>
      <p:sp>
        <p:nvSpPr>
          <p:cNvPr id="5126" name="Text Box 5"/>
          <p:cNvSpPr txBox="1">
            <a:spLocks noChangeArrowheads="1"/>
          </p:cNvSpPr>
          <p:nvPr/>
        </p:nvSpPr>
        <p:spPr bwMode="auto">
          <a:xfrm>
            <a:off x="0" y="6346004"/>
            <a:ext cx="8905875"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None/>
            </a:pPr>
            <a:r>
              <a:rPr lang="en-US" altLang="en-US" sz="1100" dirty="0" smtClean="0">
                <a:cs typeface="Arial" panose="020B0604020202020204" pitchFamily="34" charset="0"/>
              </a:rPr>
              <a:t>Sources</a:t>
            </a:r>
            <a:r>
              <a:rPr lang="en-US" altLang="en-US" sz="1100" dirty="0">
                <a:cs typeface="Arial" panose="020B0604020202020204" pitchFamily="34" charset="0"/>
              </a:rPr>
              <a:t>: </a:t>
            </a:r>
            <a:r>
              <a:rPr lang="en-US" altLang="en-US" sz="1100" dirty="0">
                <a:solidFill>
                  <a:srgbClr val="000000"/>
                </a:solidFill>
              </a:rPr>
              <a:t>Federal Highway Administration (</a:t>
            </a:r>
            <a:r>
              <a:rPr lang="en-US" altLang="en-US" sz="1100" dirty="0">
                <a:solidFill>
                  <a:srgbClr val="000000"/>
                </a:solidFill>
                <a:hlinkClick r:id="rId3"/>
              </a:rPr>
              <a:t>http://www.fhwa.dot.gov/policyinformation/travel_monitoring/tvt.cfm</a:t>
            </a:r>
            <a:r>
              <a:rPr lang="en-US" altLang="en-US" sz="1100" dirty="0">
                <a:solidFill>
                  <a:srgbClr val="000000"/>
                </a:solidFill>
              </a:rPr>
              <a:t> </a:t>
            </a:r>
            <a:r>
              <a:rPr lang="en-US" altLang="en-US" sz="1100" dirty="0" smtClean="0">
                <a:solidFill>
                  <a:srgbClr val="000000"/>
                </a:solidFill>
              </a:rPr>
              <a:t>)</a:t>
            </a:r>
            <a:r>
              <a:rPr lang="en-US" altLang="en-US" sz="1100" dirty="0" smtClean="0">
                <a:cs typeface="Arial" panose="020B0604020202020204" pitchFamily="34" charset="0"/>
              </a:rPr>
              <a:t>; </a:t>
            </a:r>
            <a:r>
              <a:rPr lang="en-US" altLang="en-US" sz="1100" dirty="0"/>
              <a:t>Seasonally Adjusted Employed from Bureau of Labor Statistics; </a:t>
            </a:r>
            <a:r>
              <a:rPr lang="en-US" altLang="en-US" sz="1100" dirty="0">
                <a:cs typeface="Arial" panose="020B0604020202020204" pitchFamily="34" charset="0"/>
              </a:rPr>
              <a:t>Insurance Institute for Highway Safety; Insurance Information Institute.</a:t>
            </a:r>
          </a:p>
        </p:txBody>
      </p:sp>
      <p:sp>
        <p:nvSpPr>
          <p:cNvPr id="5127" name="Rectangle 6"/>
          <p:cNvSpPr>
            <a:spLocks noChangeArrowheads="1"/>
          </p:cNvSpPr>
          <p:nvPr/>
        </p:nvSpPr>
        <p:spPr bwMode="black">
          <a:xfrm>
            <a:off x="228790" y="1179483"/>
            <a:ext cx="1395824"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None/>
            </a:pPr>
            <a:r>
              <a:rPr lang="en-US" altLang="en-US" sz="1600" b="1" dirty="0">
                <a:solidFill>
                  <a:srgbClr val="225A7A"/>
                </a:solidFill>
              </a:rPr>
              <a:t>B</a:t>
            </a:r>
            <a:r>
              <a:rPr lang="en-US" altLang="en-US" sz="1600" b="1" dirty="0" smtClean="0">
                <a:solidFill>
                  <a:srgbClr val="225A7A"/>
                </a:solidFill>
              </a:rPr>
              <a:t>illions of Miles Driven in Prior Year</a:t>
            </a:r>
            <a:endParaRPr lang="en-US" altLang="en-US" sz="1600" b="1" dirty="0">
              <a:solidFill>
                <a:srgbClr val="225A7A"/>
              </a:solidFill>
            </a:endParaRPr>
          </a:p>
        </p:txBody>
      </p:sp>
      <p:graphicFrame>
        <p:nvGraphicFramePr>
          <p:cNvPr id="3" name="Object 8"/>
          <p:cNvGraphicFramePr>
            <a:graphicFrameLocks noChangeAspect="1"/>
          </p:cNvGraphicFramePr>
          <p:nvPr>
            <p:extLst/>
          </p:nvPr>
        </p:nvGraphicFramePr>
        <p:xfrm>
          <a:off x="557264" y="1411411"/>
          <a:ext cx="7794625" cy="4326982"/>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6"/>
          <p:cNvSpPr>
            <a:spLocks noChangeArrowheads="1"/>
          </p:cNvSpPr>
          <p:nvPr/>
        </p:nvSpPr>
        <p:spPr bwMode="black">
          <a:xfrm>
            <a:off x="7403690" y="1277292"/>
            <a:ext cx="1645060"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None/>
            </a:pPr>
            <a:r>
              <a:rPr lang="en-US" altLang="en-US" sz="1600" b="1" dirty="0" smtClean="0">
                <a:solidFill>
                  <a:schemeClr val="accent2"/>
                </a:solidFill>
              </a:rPr>
              <a:t>Millions Employed</a:t>
            </a:r>
            <a:endParaRPr lang="en-US" altLang="en-US" sz="1600" b="1" dirty="0">
              <a:solidFill>
                <a:schemeClr val="accent2"/>
              </a:solidFill>
            </a:endParaRPr>
          </a:p>
        </p:txBody>
      </p:sp>
      <p:sp>
        <p:nvSpPr>
          <p:cNvPr id="16" name="Rectangle 4"/>
          <p:cNvSpPr>
            <a:spLocks noChangeArrowheads="1"/>
          </p:cNvSpPr>
          <p:nvPr/>
        </p:nvSpPr>
        <p:spPr bwMode="blackWhite">
          <a:xfrm>
            <a:off x="499602" y="5674959"/>
            <a:ext cx="8382000" cy="5913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800" b="1" dirty="0" smtClean="0">
                <a:solidFill>
                  <a:schemeClr val="bg1"/>
                </a:solidFill>
              </a:rPr>
              <a:t>People Drive To and From Work and Drive to Entertainment. Out of Work, They Curtail Their Movement</a:t>
            </a:r>
            <a:r>
              <a:rPr lang="en-US" altLang="en-US" sz="1800" b="1" dirty="0" smtClean="0">
                <a:solidFill>
                  <a:schemeClr val="bg1"/>
                </a:solidFill>
                <a:cs typeface="Arial" panose="020B0604020202020204" pitchFamily="34" charset="0"/>
              </a:rPr>
              <a:t>.</a:t>
            </a:r>
            <a:endParaRPr lang="en-US" altLang="en-US" sz="1800" b="1" dirty="0">
              <a:solidFill>
                <a:schemeClr val="bg1"/>
              </a:solidFill>
              <a:cs typeface="Arial" panose="020B0604020202020204" pitchFamily="34" charset="0"/>
            </a:endParaRPr>
          </a:p>
        </p:txBody>
      </p:sp>
      <p:sp>
        <p:nvSpPr>
          <p:cNvPr id="11" name="Rectangle 7"/>
          <p:cNvSpPr>
            <a:spLocks noChangeArrowheads="1"/>
          </p:cNvSpPr>
          <p:nvPr/>
        </p:nvSpPr>
        <p:spPr bwMode="grayWhite">
          <a:xfrm>
            <a:off x="2334546" y="1777526"/>
            <a:ext cx="1022555" cy="3392804"/>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 name="TextBox 1"/>
          <p:cNvSpPr txBox="1"/>
          <p:nvPr/>
        </p:nvSpPr>
        <p:spPr>
          <a:xfrm>
            <a:off x="2340012" y="1777526"/>
            <a:ext cx="1061884" cy="307777"/>
          </a:xfrm>
          <a:prstGeom prst="rect">
            <a:avLst/>
          </a:prstGeom>
          <a:noFill/>
        </p:spPr>
        <p:txBody>
          <a:bodyPr wrap="square" rtlCol="0">
            <a:spAutoFit/>
          </a:bodyPr>
          <a:lstStyle/>
          <a:p>
            <a:r>
              <a:rPr lang="en-US" sz="1400" dirty="0" smtClean="0"/>
              <a:t>Recession</a:t>
            </a:r>
            <a:endParaRPr lang="en-US" sz="1400" dirty="0"/>
          </a:p>
        </p:txBody>
      </p:sp>
    </p:spTree>
    <p:extLst>
      <p:ext uri="{BB962C8B-B14F-4D97-AF65-F5344CB8AC3E}">
        <p14:creationId xmlns:p14="http://schemas.microsoft.com/office/powerpoint/2010/main" val="18370475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barn(in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Comparing Gas Prices, Employment on Collision Frequency</a:t>
            </a:r>
            <a:endParaRPr lang="en-US" dirty="0"/>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3678001332"/>
              </p:ext>
            </p:extLst>
          </p:nvPr>
        </p:nvGraphicFramePr>
        <p:xfrm>
          <a:off x="457200" y="1600201"/>
          <a:ext cx="4038600" cy="38679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p:cNvGraphicFramePr>
            <a:graphicFrameLocks noGrp="1"/>
          </p:cNvGraphicFramePr>
          <p:nvPr>
            <p:ph sz="half" idx="2"/>
            <p:extLst>
              <p:ext uri="{D42A27DB-BD31-4B8C-83A1-F6EECF244321}">
                <p14:modId xmlns:p14="http://schemas.microsoft.com/office/powerpoint/2010/main" val="1152598268"/>
              </p:ext>
            </p:extLst>
          </p:nvPr>
        </p:nvGraphicFramePr>
        <p:xfrm>
          <a:off x="4648200" y="1600201"/>
          <a:ext cx="4038600" cy="3867912"/>
        </p:xfrm>
        <a:graphic>
          <a:graphicData uri="http://schemas.openxmlformats.org/drawingml/2006/chart">
            <c:chart xmlns:c="http://schemas.openxmlformats.org/drawingml/2006/chart" xmlns:r="http://schemas.openxmlformats.org/officeDocument/2006/relationships" r:id="rId3"/>
          </a:graphicData>
        </a:graphic>
      </p:graphicFrame>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D53389C6-6F16-4256-98B1-7634F53CA3C8}" type="slidenum">
              <a:rPr lang="en-US" smtClean="0"/>
              <a:pPr>
                <a:defRPr/>
              </a:pPr>
              <a:t>9</a:t>
            </a:fld>
            <a:endParaRPr lang="en-US"/>
          </a:p>
        </p:txBody>
      </p:sp>
      <p:sp>
        <p:nvSpPr>
          <p:cNvPr id="12" name="Text Box 5"/>
          <p:cNvSpPr txBox="1">
            <a:spLocks noChangeArrowheads="1"/>
          </p:cNvSpPr>
          <p:nvPr/>
        </p:nvSpPr>
        <p:spPr bwMode="auto">
          <a:xfrm>
            <a:off x="0" y="6346004"/>
            <a:ext cx="8905875"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None/>
            </a:pPr>
            <a:r>
              <a:rPr lang="en-US" altLang="en-US" sz="1100" dirty="0" smtClean="0">
                <a:cs typeface="Arial" panose="020B0604020202020204" pitchFamily="34" charset="0"/>
              </a:rPr>
              <a:t>Sources</a:t>
            </a:r>
            <a:r>
              <a:rPr lang="en-US" altLang="en-US" sz="1100" dirty="0">
                <a:cs typeface="Arial" panose="020B0604020202020204" pitchFamily="34" charset="0"/>
              </a:rPr>
              <a:t>:  Seasonally Adjusted </a:t>
            </a:r>
            <a:r>
              <a:rPr lang="en-US" altLang="en-US" sz="1100" dirty="0" smtClean="0">
                <a:cs typeface="Arial" panose="020B0604020202020204" pitchFamily="34" charset="0"/>
              </a:rPr>
              <a:t>Employed from </a:t>
            </a:r>
            <a:r>
              <a:rPr lang="en-US" altLang="en-US" sz="1100" dirty="0">
                <a:cs typeface="Arial" panose="020B0604020202020204" pitchFamily="34" charset="0"/>
              </a:rPr>
              <a:t>Bureau of Labor Statistics; </a:t>
            </a:r>
            <a:r>
              <a:rPr lang="en-US" altLang="en-US" sz="1100" dirty="0"/>
              <a:t>Energy Information </a:t>
            </a:r>
            <a:r>
              <a:rPr lang="en-US" altLang="en-US" sz="1100" dirty="0" smtClean="0"/>
              <a:t>Administration; </a:t>
            </a:r>
            <a:r>
              <a:rPr lang="en-US" altLang="en-US" sz="1100" dirty="0" smtClean="0">
                <a:cs typeface="Arial" panose="020B0604020202020204" pitchFamily="34" charset="0"/>
              </a:rPr>
              <a:t>Rolling </a:t>
            </a:r>
            <a:r>
              <a:rPr lang="en-US" altLang="en-US" sz="1100" dirty="0">
                <a:cs typeface="Arial" panose="020B0604020202020204" pitchFamily="34" charset="0"/>
              </a:rPr>
              <a:t>Four-</a:t>
            </a:r>
            <a:r>
              <a:rPr lang="en-US" altLang="en-US" sz="1100" dirty="0" err="1">
                <a:cs typeface="Arial" panose="020B0604020202020204" pitchFamily="34" charset="0"/>
              </a:rPr>
              <a:t>Qtr</a:t>
            </a:r>
            <a:r>
              <a:rPr lang="en-US" altLang="en-US" sz="1100" dirty="0">
                <a:cs typeface="Arial" panose="020B0604020202020204" pitchFamily="34" charset="0"/>
              </a:rPr>
              <a:t> Avg. Frequency from Insurance Services </a:t>
            </a:r>
            <a:r>
              <a:rPr lang="en-US" altLang="en-US" sz="1100" dirty="0" smtClean="0">
                <a:cs typeface="Arial" panose="020B0604020202020204" pitchFamily="34" charset="0"/>
              </a:rPr>
              <a:t>Office; </a:t>
            </a:r>
            <a:r>
              <a:rPr lang="en-US" altLang="en-US" sz="1100" dirty="0">
                <a:cs typeface="Arial" panose="020B0604020202020204" pitchFamily="34" charset="0"/>
              </a:rPr>
              <a:t>Insurance Information Institute.</a:t>
            </a:r>
          </a:p>
        </p:txBody>
      </p:sp>
      <p:sp>
        <p:nvSpPr>
          <p:cNvPr id="13" name="Rectangle 12"/>
          <p:cNvSpPr>
            <a:spLocks noChangeArrowheads="1"/>
          </p:cNvSpPr>
          <p:nvPr/>
        </p:nvSpPr>
        <p:spPr bwMode="black">
          <a:xfrm>
            <a:off x="2069680" y="5583892"/>
            <a:ext cx="14253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20000"/>
              </a:spcBef>
              <a:buClrTx/>
              <a:buNone/>
            </a:pPr>
            <a:r>
              <a:rPr lang="en-US" altLang="en-US" sz="1400" b="1" dirty="0" smtClean="0">
                <a:solidFill>
                  <a:srgbClr val="225A7A"/>
                </a:solidFill>
                <a:latin typeface="Arial" panose="020B0604020202020204" pitchFamily="34" charset="0"/>
                <a:cs typeface="Arial" panose="020B0604020202020204" pitchFamily="34" charset="0"/>
              </a:rPr>
              <a:t>Gas Price/Gal.</a:t>
            </a:r>
            <a:endParaRPr lang="en-US" altLang="en-US" sz="1400" b="1" dirty="0">
              <a:solidFill>
                <a:srgbClr val="225A7A"/>
              </a:solidFill>
              <a:latin typeface="Arial" panose="020B0604020202020204" pitchFamily="34" charset="0"/>
              <a:cs typeface="Arial" panose="020B0604020202020204" pitchFamily="34" charset="0"/>
            </a:endParaRPr>
          </a:p>
        </p:txBody>
      </p:sp>
      <p:sp>
        <p:nvSpPr>
          <p:cNvPr id="14" name="Rectangle 13"/>
          <p:cNvSpPr>
            <a:spLocks noChangeArrowheads="1"/>
          </p:cNvSpPr>
          <p:nvPr/>
        </p:nvSpPr>
        <p:spPr bwMode="black">
          <a:xfrm>
            <a:off x="6133680" y="5589944"/>
            <a:ext cx="17098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20000"/>
              </a:spcBef>
              <a:buClrTx/>
              <a:buNone/>
            </a:pPr>
            <a:r>
              <a:rPr lang="en-US" altLang="en-US" sz="1400" b="1" dirty="0" smtClean="0">
                <a:solidFill>
                  <a:srgbClr val="225A7A"/>
                </a:solidFill>
                <a:latin typeface="Arial" panose="020B0604020202020204" pitchFamily="34" charset="0"/>
                <a:cs typeface="Arial" panose="020B0604020202020204" pitchFamily="34" charset="0"/>
              </a:rPr>
              <a:t>Employment Level</a:t>
            </a:r>
            <a:endParaRPr lang="en-US" altLang="en-US" sz="1400" b="1" dirty="0">
              <a:solidFill>
                <a:srgbClr val="225A7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9284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59246</TotalTime>
  <Words>1351</Words>
  <Application>Microsoft Office PowerPoint</Application>
  <PresentationFormat>On-screen Show (4:3)</PresentationFormat>
  <Paragraphs>188</Paragraphs>
  <Slides>26</Slides>
  <Notes>22</Notes>
  <HiddenSlides>2</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2" baseType="lpstr">
      <vt:lpstr>Arial</vt:lpstr>
      <vt:lpstr>Arial </vt:lpstr>
      <vt:lpstr>Symbol</vt:lpstr>
      <vt:lpstr>Wingdings</vt:lpstr>
      <vt:lpstr>Default Design</vt:lpstr>
      <vt:lpstr>Chart</vt:lpstr>
      <vt:lpstr>Private Passenger Auto Insurance Trends in Georgia Frequency &amp; Severity on the Rise</vt:lpstr>
      <vt:lpstr>PowerPoint Presentation</vt:lpstr>
      <vt:lpstr>Return on Net Worth: Personal Auto, 2005-2014</vt:lpstr>
      <vt:lpstr>Net Combined Ratio, 2005-2015</vt:lpstr>
      <vt:lpstr>More Miles Driven =&gt; More Collisions, 2006–2015:Q4</vt:lpstr>
      <vt:lpstr>More People Working and Driving =&gt; More Collisions, 2006-2016</vt:lpstr>
      <vt:lpstr>Why Are People Driving More Miles? Cheap Gas?</vt:lpstr>
      <vt:lpstr>Why Are People Driving More Miles? Jobs?</vt:lpstr>
      <vt:lpstr>Comparing Gas Prices, Employment on Collision Frequency</vt:lpstr>
      <vt:lpstr>PowerPoint Presentation</vt:lpstr>
      <vt:lpstr>Severity: Driving Fatalities Are Rising</vt:lpstr>
      <vt:lpstr>Change in Auto Fatalities by State: Especially Severe in Georgia</vt:lpstr>
      <vt:lpstr>PowerPoint Presentation</vt:lpstr>
      <vt:lpstr>RNW PP Auto: NC, SC and GA vs. U.S., 2005-2014</vt:lpstr>
      <vt:lpstr>RNW PP Auto: TN, FL, MS, AL vs. U.S., 2005-2014</vt:lpstr>
      <vt:lpstr>PowerPoint Presentation</vt:lpstr>
      <vt:lpstr>Georgia Coverage: BI Severity &amp; Frequency Trends Are Both Higher in 2015</vt:lpstr>
      <vt:lpstr>Georgia Coverage: PD Frequency Trends Are Higher in 2014-2015</vt:lpstr>
      <vt:lpstr>Georgia Coverage: Collision Frequency Trends Are Higher in 2014-2015</vt:lpstr>
      <vt:lpstr>Collision Loss Ratio Trending Upward: Pvt. Passenger Auto, GA vs. US, 2010 – 2015</vt:lpstr>
      <vt:lpstr>Georgia Coverage: Comp Frequency, Severity Typically Tied to Weather Events</vt:lpstr>
      <vt:lpstr>Georgia Coverage: Comp Frequency, Severity Typically Tied to Weather Events</vt:lpstr>
      <vt:lpstr>PowerPoint Presentation</vt:lpstr>
      <vt:lpstr>Partnerships with Insurers: Selling     Safety and Savings Simultaneously</vt:lpstr>
      <vt:lpstr>Partnerships with Insurers: Selling     Safety and Savings Simultaneously</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Rodriguez, Marielle</cp:lastModifiedBy>
  <cp:revision>1888</cp:revision>
  <cp:lastPrinted>2016-05-16T19:55:08Z</cp:lastPrinted>
  <dcterms:modified xsi:type="dcterms:W3CDTF">2016-05-17T13:45:50Z</dcterms:modified>
</cp:coreProperties>
</file>