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34" r:id="rId2"/>
    <p:sldId id="4239" r:id="rId3"/>
    <p:sldId id="4273" r:id="rId4"/>
    <p:sldId id="4274" r:id="rId5"/>
    <p:sldId id="4275" r:id="rId6"/>
    <p:sldId id="4240" r:id="rId7"/>
    <p:sldId id="4241" r:id="rId8"/>
    <p:sldId id="4225" r:id="rId9"/>
    <p:sldId id="4242" r:id="rId10"/>
    <p:sldId id="4244" r:id="rId11"/>
    <p:sldId id="4227" r:id="rId12"/>
    <p:sldId id="4253" r:id="rId13"/>
    <p:sldId id="4232" r:id="rId14"/>
    <p:sldId id="4233" r:id="rId15"/>
    <p:sldId id="4280" r:id="rId16"/>
    <p:sldId id="4229" r:id="rId17"/>
    <p:sldId id="4230" r:id="rId18"/>
    <p:sldId id="4279" r:id="rId19"/>
    <p:sldId id="425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33"/>
    <a:srgbClr val="225A7A"/>
    <a:srgbClr val="2B7299"/>
    <a:srgbClr val="3691C4"/>
    <a:srgbClr val="3333CC"/>
    <a:srgbClr val="28688C"/>
    <a:srgbClr val="E5F1F7"/>
    <a:srgbClr val="4B9FCD"/>
    <a:srgbClr val="D0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785" autoAdjust="0"/>
  </p:normalViewPr>
  <p:slideViewPr>
    <p:cSldViewPr snapToGrid="0">
      <p:cViewPr varScale="1">
        <p:scale>
          <a:sx n="112" d="100"/>
          <a:sy n="112" d="100"/>
        </p:scale>
        <p:origin x="342" y="7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 of Vehicle</a:t>
            </a:r>
            <a:r>
              <a:rPr lang="en-US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Fleet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0.02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035840"/>
        <c:axId val="153028784"/>
      </c:barChart>
      <c:catAx>
        <c:axId val="1530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28784"/>
        <c:crosses val="autoZero"/>
        <c:auto val="1"/>
        <c:lblAlgn val="ctr"/>
        <c:lblOffset val="100"/>
        <c:noMultiLvlLbl val="0"/>
      </c:catAx>
      <c:valAx>
        <c:axId val="15302878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3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of Miles Driven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0.01</c:v>
                </c:pt>
                <c:pt idx="1">
                  <c:v>0.1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0.03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0.04</c:v>
                </c:pt>
                <c:pt idx="1">
                  <c:v>0.3</c:v>
                </c:pt>
                <c:pt idx="2">
                  <c:v>0.5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034272"/>
        <c:axId val="153030352"/>
      </c:barChart>
      <c:catAx>
        <c:axId val="15303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30352"/>
        <c:crosses val="autoZero"/>
        <c:auto val="1"/>
        <c:lblAlgn val="ctr"/>
        <c:lblOffset val="100"/>
        <c:noMultiLvlLbl val="0"/>
      </c:catAx>
      <c:valAx>
        <c:axId val="153030352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3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Fatalities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2015E</c:v>
                </c:pt>
              </c:strCache>
            </c:strRef>
          </c:cat>
          <c:val>
            <c:numRef>
              <c:f>Sheet1!$B$2:$B$23</c:f>
              <c:numCache>
                <c:formatCode>_(* #,##0_);_(* \(#,##0\);_(* "-"??_);_(@_)</c:formatCode>
                <c:ptCount val="22"/>
                <c:pt idx="0">
                  <c:v>40716</c:v>
                </c:pt>
                <c:pt idx="1">
                  <c:v>41817</c:v>
                </c:pt>
                <c:pt idx="2">
                  <c:v>42065</c:v>
                </c:pt>
                <c:pt idx="3">
                  <c:v>42013</c:v>
                </c:pt>
                <c:pt idx="4">
                  <c:v>41501</c:v>
                </c:pt>
                <c:pt idx="5">
                  <c:v>41717</c:v>
                </c:pt>
                <c:pt idx="6">
                  <c:v>41945</c:v>
                </c:pt>
                <c:pt idx="7">
                  <c:v>42196</c:v>
                </c:pt>
                <c:pt idx="8">
                  <c:v>43005</c:v>
                </c:pt>
                <c:pt idx="9">
                  <c:v>42884</c:v>
                </c:pt>
                <c:pt idx="10">
                  <c:v>42836</c:v>
                </c:pt>
                <c:pt idx="11">
                  <c:v>43510</c:v>
                </c:pt>
                <c:pt idx="12">
                  <c:v>42708</c:v>
                </c:pt>
                <c:pt idx="13">
                  <c:v>41259</c:v>
                </c:pt>
                <c:pt idx="14">
                  <c:v>37423</c:v>
                </c:pt>
                <c:pt idx="15">
                  <c:v>33883</c:v>
                </c:pt>
                <c:pt idx="16">
                  <c:v>32999</c:v>
                </c:pt>
                <c:pt idx="17">
                  <c:v>32479</c:v>
                </c:pt>
                <c:pt idx="18">
                  <c:v>33782</c:v>
                </c:pt>
                <c:pt idx="19">
                  <c:v>32894</c:v>
                </c:pt>
                <c:pt idx="20">
                  <c:v>32675</c:v>
                </c:pt>
                <c:pt idx="21">
                  <c:v>35000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030744"/>
        <c:axId val="1530311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 per 100 Million VMT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86915887850467E-2"/>
                  <c:y val="-6.277720239769799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1"/>
              <c:layout>
                <c:manualLayout>
                  <c:x val="-7.9439252336448593E-2"/>
                  <c:y val="-0.22108493018319725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2015E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1.73</c:v>
                </c:pt>
                <c:pt idx="1">
                  <c:v>1.73</c:v>
                </c:pt>
                <c:pt idx="2">
                  <c:v>1.69</c:v>
                </c:pt>
                <c:pt idx="3">
                  <c:v>1.65</c:v>
                </c:pt>
                <c:pt idx="4">
                  <c:v>1.58</c:v>
                </c:pt>
                <c:pt idx="5">
                  <c:v>1.55</c:v>
                </c:pt>
                <c:pt idx="6">
                  <c:v>1.53</c:v>
                </c:pt>
                <c:pt idx="7">
                  <c:v>1.51</c:v>
                </c:pt>
                <c:pt idx="8">
                  <c:v>1.51</c:v>
                </c:pt>
                <c:pt idx="9">
                  <c:v>1.48</c:v>
                </c:pt>
                <c:pt idx="10">
                  <c:v>1.44</c:v>
                </c:pt>
                <c:pt idx="11">
                  <c:v>1.46</c:v>
                </c:pt>
                <c:pt idx="12">
                  <c:v>1.42</c:v>
                </c:pt>
                <c:pt idx="13">
                  <c:v>1.36</c:v>
                </c:pt>
                <c:pt idx="14">
                  <c:v>1.26</c:v>
                </c:pt>
                <c:pt idx="15">
                  <c:v>1.1499999999999999</c:v>
                </c:pt>
                <c:pt idx="16">
                  <c:v>1.1100000000000001</c:v>
                </c:pt>
                <c:pt idx="17">
                  <c:v>1.1000000000000001</c:v>
                </c:pt>
                <c:pt idx="18">
                  <c:v>1.1399999999999999</c:v>
                </c:pt>
                <c:pt idx="19">
                  <c:v>1.1000000000000001</c:v>
                </c:pt>
                <c:pt idx="20">
                  <c:v>1.08</c:v>
                </c:pt>
                <c:pt idx="21" formatCode="_(* #,##0.00_);_(* \(#,##0.00\);_(* &quot;-&quot;??_);_(@_)">
                  <c:v>1.1121703209405784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31920"/>
        <c:axId val="15303152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Sheet1!$A$2:$A$23</c15:sqref>
                        </c15:formulaRef>
                      </c:ext>
                    </c:extLst>
                    <c:strCache>
                      <c:ptCount val="22"/>
                      <c:pt idx="0">
                        <c:v>1994</c:v>
                      </c:pt>
                      <c:pt idx="1">
                        <c:v>1995</c:v>
                      </c:pt>
                      <c:pt idx="2">
                        <c:v>1996</c:v>
                      </c:pt>
                      <c:pt idx="3">
                        <c:v>1997</c:v>
                      </c:pt>
                      <c:pt idx="4">
                        <c:v>1998</c:v>
                      </c:pt>
                      <c:pt idx="5">
                        <c:v>1999</c:v>
                      </c:pt>
                      <c:pt idx="6">
                        <c:v>2000</c:v>
                      </c:pt>
                      <c:pt idx="7">
                        <c:v>2001</c:v>
                      </c:pt>
                      <c:pt idx="8">
                        <c:v>2002</c:v>
                      </c:pt>
                      <c:pt idx="9">
                        <c:v>2003</c:v>
                      </c:pt>
                      <c:pt idx="10">
                        <c:v>2004</c:v>
                      </c:pt>
                      <c:pt idx="11">
                        <c:v>2005</c:v>
                      </c:pt>
                      <c:pt idx="12">
                        <c:v>2006</c:v>
                      </c:pt>
                      <c:pt idx="13">
                        <c:v>2007</c:v>
                      </c:pt>
                      <c:pt idx="14">
                        <c:v>2008</c:v>
                      </c:pt>
                      <c:pt idx="15">
                        <c:v>2009</c:v>
                      </c:pt>
                      <c:pt idx="16">
                        <c:v>2010</c:v>
                      </c:pt>
                      <c:pt idx="17">
                        <c:v>2011</c:v>
                      </c:pt>
                      <c:pt idx="18">
                        <c:v>2012</c:v>
                      </c:pt>
                      <c:pt idx="19">
                        <c:v>2013</c:v>
                      </c:pt>
                      <c:pt idx="20">
                        <c:v>2014</c:v>
                      </c:pt>
                      <c:pt idx="21">
                        <c:v>2015E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Sheet1!$D$2:$D$23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303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31136"/>
        <c:crosses val="autoZero"/>
        <c:auto val="1"/>
        <c:lblAlgn val="ctr"/>
        <c:lblOffset val="100"/>
        <c:noMultiLvlLbl val="0"/>
      </c:catAx>
      <c:valAx>
        <c:axId val="15303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 smtClean="0"/>
                  <a:t>Deaths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30744"/>
        <c:crosses val="autoZero"/>
        <c:crossBetween val="between"/>
      </c:valAx>
      <c:valAx>
        <c:axId val="1530315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smtClean="0"/>
                  <a:t>Deaths per 100 Million Miles Traveled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31920"/>
        <c:crosses val="max"/>
        <c:crossBetween val="between"/>
      </c:valAx>
      <c:catAx>
        <c:axId val="15303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031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Frequency: How Often Is There</a:t>
            </a:r>
            <a:r>
              <a:rPr lang="en-US" sz="2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 Accident?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7.92</c:v>
                </c:pt>
                <c:pt idx="1">
                  <c:v>2.61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4.22</c:v>
                </c:pt>
                <c:pt idx="1">
                  <c:v>1.23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3.55</c:v>
                </c:pt>
                <c:pt idx="1">
                  <c:v>0.95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032704"/>
        <c:axId val="202350952"/>
      </c:barChart>
      <c:catAx>
        <c:axId val="1530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350952"/>
        <c:crosses val="autoZero"/>
        <c:auto val="1"/>
        <c:lblAlgn val="ctr"/>
        <c:lblOffset val="100"/>
        <c:noMultiLvlLbl val="0"/>
      </c:catAx>
      <c:valAx>
        <c:axId val="202350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Claims per 100 Insured Vehicles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3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Severity: How Big Is the Claim?</a:t>
            </a:r>
          </a:p>
        </c:rich>
      </c:tx>
      <c:layout>
        <c:manualLayout>
          <c:xMode val="edge"/>
          <c:yMode val="edge"/>
          <c:x val="0.11688679245283019"/>
          <c:y val="1.9642131738169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183</c:v>
                </c:pt>
                <c:pt idx="1">
                  <c:v>1143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1288</c:v>
                </c:pt>
                <c:pt idx="1">
                  <c:v>7553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3231</c:v>
                </c:pt>
                <c:pt idx="1">
                  <c:v>15443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347032"/>
        <c:axId val="202345464"/>
      </c:barChart>
      <c:catAx>
        <c:axId val="20234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345464"/>
        <c:crosses val="autoZero"/>
        <c:auto val="1"/>
        <c:lblAlgn val="ctr"/>
        <c:lblOffset val="100"/>
        <c:noMultiLvlLbl val="0"/>
      </c:catAx>
      <c:valAx>
        <c:axId val="20234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Claim Severity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34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CPI-U</c:v>
                </c:pt>
                <c:pt idx="1">
                  <c:v>Bodily Injury Severity</c:v>
                </c:pt>
                <c:pt idx="2">
                  <c:v>Property Damage Severity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6.5</c:v>
                </c:pt>
                <c:pt idx="1">
                  <c:v>12.51</c:v>
                </c:pt>
                <c:pt idx="2">
                  <c:v>16.66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348208"/>
        <c:axId val="202346248"/>
      </c:barChart>
      <c:catAx>
        <c:axId val="20234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46248"/>
        <c:crosses val="autoZero"/>
        <c:auto val="1"/>
        <c:lblAlgn val="ctr"/>
        <c:lblOffset val="100"/>
        <c:noMultiLvlLbl val="0"/>
      </c:catAx>
      <c:valAx>
        <c:axId val="20234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4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1711">
          <a:noFill/>
        </a:ln>
      </c:spPr>
    </c:sideWall>
    <c:backWall>
      <c:thickness val="0"/>
      <c:spPr>
        <a:noFill/>
        <a:ln w="21711">
          <a:noFill/>
        </a:ln>
      </c:spPr>
    </c:backWall>
    <c:plotArea>
      <c:layout>
        <c:manualLayout>
          <c:layoutTarget val="inner"/>
          <c:xMode val="edge"/>
          <c:yMode val="edge"/>
          <c:x val="7.8774617067833702E-2"/>
          <c:y val="2.5773195876288659E-3"/>
          <c:w val="0.84463894967177244"/>
          <c:h val="0.994845360824742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1711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1711">
                <a:noFill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21711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21711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1711">
                <a:noFill/>
              </a:ln>
            </c:spPr>
          </c:dPt>
          <c:dPt>
            <c:idx val="4"/>
            <c:bubble3D val="0"/>
            <c:spPr>
              <a:solidFill>
                <a:schemeClr val="tx2"/>
              </a:solidFill>
              <a:ln w="21711">
                <a:noFill/>
              </a:ln>
            </c:spPr>
          </c:dPt>
          <c:dPt>
            <c:idx val="5"/>
            <c:bubble3D val="0"/>
            <c:spPr>
              <a:solidFill>
                <a:schemeClr val="bg2"/>
              </a:solidFill>
              <a:ln w="21711">
                <a:noFill/>
              </a:ln>
            </c:spPr>
          </c:dPt>
          <c:dLbls>
            <c:dLbl>
              <c:idx val="0"/>
              <c:layout>
                <c:manualLayout>
                  <c:x val="-0.17202666621315965"/>
                  <c:y val="0.15892989739918872"/>
                </c:manualLayout>
              </c:layout>
              <c:spPr>
                <a:noFill/>
                <a:ln w="21711">
                  <a:noFill/>
                </a:ln>
              </c:spPr>
              <c:txPr>
                <a:bodyPr/>
                <a:lstStyle/>
                <a:p>
                  <a:pPr>
                    <a:defRPr sz="1539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9157667386607"/>
                      <c:h val="0.271927463612502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946394286079402"/>
                  <c:y val="-0.17624085091519137"/>
                </c:manualLayout>
              </c:layout>
              <c:spPr>
                <a:noFill/>
                <a:ln w="21711">
                  <a:noFill/>
                </a:ln>
              </c:spPr>
              <c:txPr>
                <a:bodyPr/>
                <a:lstStyle/>
                <a:p>
                  <a:pPr>
                    <a:defRPr sz="1539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73002159827214"/>
                      <c:h val="0.271927463612502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89610720906107"/>
                  <c:y val="0.12560171796707228"/>
                </c:manualLayout>
              </c:layout>
              <c:spPr>
                <a:noFill/>
                <a:ln w="21711">
                  <a:noFill/>
                </a:ln>
              </c:spPr>
              <c:txPr>
                <a:bodyPr/>
                <a:lstStyle/>
                <a:p>
                  <a:pPr>
                    <a:defRPr sz="1539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803455723542"/>
                      <c:h val="0.3577212121212121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9292495025594802"/>
                  <c:y val="6.8880171796707232E-2"/>
                </c:manualLayout>
              </c:layout>
              <c:spPr>
                <a:noFill/>
                <a:ln w="21711">
                  <a:noFill/>
                </a:ln>
              </c:spPr>
              <c:txPr>
                <a:bodyPr/>
                <a:lstStyle/>
                <a:p>
                  <a:pPr>
                    <a:defRPr sz="1539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7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3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4"/>
                <c:pt idx="0">
                  <c:v>Damage</c:v>
                </c:pt>
                <c:pt idx="1">
                  <c:v>Injury</c:v>
                </c:pt>
                <c:pt idx="2">
                  <c:v>UM</c:v>
                </c:pt>
                <c:pt idx="3">
                  <c:v>Misc</c:v>
                </c:pt>
              </c:strCache>
            </c:strRef>
          </c:cat>
          <c:val>
            <c:numRef>
              <c:f>Sheet1!$B$2:$I$2</c:f>
              <c:numCache>
                <c:formatCode>_(* #,##0.00_);_(* \(#,##0.00\);_(* "-"??_);_(@_)</c:formatCode>
                <c:ptCount val="8"/>
                <c:pt idx="0">
                  <c:v>64910447</c:v>
                </c:pt>
                <c:pt idx="1">
                  <c:v>50946490</c:v>
                </c:pt>
                <c:pt idx="2">
                  <c:v>11919299</c:v>
                </c:pt>
                <c:pt idx="3">
                  <c:v>18282690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0.22542</cdr:x>
      <cdr:y>0.15483</cdr:y>
    </cdr:from>
    <cdr:to>
      <cdr:x>0.8052</cdr:x>
      <cdr:y>0.2513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910366" y="700747"/>
          <a:ext cx="2341519" cy="436606"/>
        </a:xfrm>
        <a:prstGeom xmlns:a="http://schemas.openxmlformats.org/drawingml/2006/main" prst="wedgeRectCallout">
          <a:avLst>
            <a:gd name="adj1" fmla="val 21498"/>
            <a:gd name="adj2" fmla="val 231603"/>
          </a:avLst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50% of Market - a Generation From Now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0.65715</cdr:x>
      <cdr:y>0.3468</cdr:y>
    </cdr:from>
    <cdr:to>
      <cdr:x>0.95495</cdr:x>
      <cdr:y>0.46379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653966" y="1667536"/>
          <a:ext cx="1202695" cy="562524"/>
        </a:xfrm>
        <a:prstGeom xmlns:a="http://schemas.openxmlformats.org/drawingml/2006/main" prst="wedgeRectCallout">
          <a:avLst>
            <a:gd name="adj1" fmla="val 16304"/>
            <a:gd name="adj2" fmla="val 271972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Down 63%</a:t>
          </a:r>
        </a:p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(2.0%/Year)!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0.29719</cdr:x>
      <cdr:y>0.21019</cdr:y>
    </cdr:from>
    <cdr:to>
      <cdr:x>0.595</cdr:x>
      <cdr:y>0.28833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1200226" y="1027100"/>
          <a:ext cx="1202736" cy="381811"/>
        </a:xfrm>
        <a:prstGeom xmlns:a="http://schemas.openxmlformats.org/drawingml/2006/main" prst="wedgeRectCallout">
          <a:avLst>
            <a:gd name="adj1" fmla="val 118208"/>
            <a:gd name="adj2" fmla="val 62500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UP 1,251%</a:t>
          </a:r>
        </a:p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(5.3%/Year)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0.33282</cdr:x>
      <cdr:y>0.41334</cdr:y>
    </cdr:from>
    <cdr:to>
      <cdr:x>0.63063</cdr:x>
      <cdr:y>0.50327</cdr:y>
    </cdr:to>
    <cdr:sp macro="" textlink="">
      <cdr:nvSpPr>
        <cdr:cNvPr id="4" name="Rectangular Callout 3"/>
        <cdr:cNvSpPr/>
      </cdr:nvSpPr>
      <cdr:spPr>
        <a:xfrm xmlns:a="http://schemas.openxmlformats.org/drawingml/2006/main">
          <a:off x="1344127" y="2019748"/>
          <a:ext cx="1202735" cy="439448"/>
        </a:xfrm>
        <a:prstGeom xmlns:a="http://schemas.openxmlformats.org/drawingml/2006/main" prst="wedgeRectCallout">
          <a:avLst>
            <a:gd name="adj1" fmla="val 8838"/>
            <a:gd name="adj2" fmla="val 256884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UP 1,666%! (5.9%/Year)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92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5/25/2016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92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4788" y="582613"/>
            <a:ext cx="4059237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2537" y="3824750"/>
            <a:ext cx="5866916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135" tIns="46135" rIns="46135" bIns="46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3726" y="9046875"/>
            <a:ext cx="706129" cy="2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956" tIns="46569" rIns="45956" bIns="46569" numCol="1" anchor="b" anchorCtr="0" compatLnSpc="1">
            <a:prstTxWarp prst="textNoShape">
              <a:avLst/>
            </a:prstTxWarp>
            <a:spAutoFit/>
          </a:bodyPr>
          <a:lstStyle>
            <a:lvl1pPr algn="ctr" defTabSz="93167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48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8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346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04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45025" cy="3482975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337" y="4416108"/>
            <a:ext cx="5198956" cy="417924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4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6" y="8987973"/>
            <a:ext cx="706129" cy="246523"/>
          </a:xfrm>
          <a:noFill/>
        </p:spPr>
        <p:txBody>
          <a:bodyPr/>
          <a:lstStyle/>
          <a:p>
            <a:pPr defTabSz="928787"/>
            <a:fld id="{30532359-0848-4907-AD08-97107569C8AF}" type="slidenum">
              <a:rPr lang="en-US" smtClean="0"/>
              <a:pPr defTabSz="928787"/>
              <a:t>11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7767"/>
            <a:ext cx="5607050" cy="4154342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41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7A771-F876-4171-95F0-B7487A835CD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80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6209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860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926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370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ress.ihs.com/press-release/automotive/average-age-light-vehicles-us-rises-slightly-2015-115-years-ihs-reports" TargetMode="Externa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2" y="2712599"/>
            <a:ext cx="9104313" cy="1714315"/>
          </a:xfrm>
          <a:ln/>
        </p:spPr>
        <p:txBody>
          <a:bodyPr/>
          <a:lstStyle/>
          <a:p>
            <a:r>
              <a:rPr lang="en-US" sz="4400" dirty="0" smtClean="0"/>
              <a:t>The Future in Transportation: Autonomous Vehicles</a:t>
            </a:r>
            <a:br>
              <a:rPr lang="en-US" sz="4400" dirty="0" smtClean="0"/>
            </a:br>
            <a:r>
              <a:rPr lang="en-US" sz="3600" i="1" dirty="0" smtClean="0"/>
              <a:t>They’ll Change Insurance - Slowly</a:t>
            </a:r>
            <a:endParaRPr lang="en-US" sz="3400" i="1" dirty="0">
              <a:solidFill>
                <a:srgbClr val="00B0F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864" y="4733489"/>
            <a:ext cx="8952271" cy="846386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dirty="0" smtClean="0"/>
              <a:t>Nevada Driving Summit</a:t>
            </a:r>
          </a:p>
          <a:p>
            <a:pPr>
              <a:lnSpc>
                <a:spcPct val="75000"/>
              </a:lnSpc>
            </a:pPr>
            <a:r>
              <a:rPr lang="en-US" sz="2800" dirty="0" smtClean="0"/>
              <a:t>May 25, 2016</a:t>
            </a:r>
            <a:endParaRPr lang="en-US" sz="2800" dirty="0"/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James P. Lynch, FCAS MAAA, chief actuary</a:t>
            </a:r>
            <a:endParaRPr lang="en-US" b="1" dirty="0">
              <a:solidFill>
                <a:schemeClr val="bg2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212.346.5533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Cell: 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917.359.3908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jamesl@iii.org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839403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Enhanced Vehicle and Road Safety Have Made Driving Much Safer</a:t>
            </a:r>
            <a:endParaRPr lang="en-US" dirty="0">
              <a:solidFill>
                <a:srgbClr val="28688C"/>
              </a:solidFill>
            </a:endParaRP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16004728"/>
              </p:ext>
            </p:extLst>
          </p:nvPr>
        </p:nvGraphicFramePr>
        <p:xfrm>
          <a:off x="495300" y="1647825"/>
          <a:ext cx="81534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644444" y="3137589"/>
            <a:ext cx="3000708" cy="836717"/>
          </a:xfrm>
          <a:prstGeom prst="wedgeRectCallout">
            <a:avLst>
              <a:gd name="adj1" fmla="val 10471"/>
              <a:gd name="adj2" fmla="val 45668"/>
            </a:avLst>
          </a:prstGeom>
          <a:solidFill>
            <a:schemeClr val="accent2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Crash deaths are down 40% since the early 1970s, 14% in past 20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162229" y="6288613"/>
            <a:ext cx="8863781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 smtClean="0"/>
              <a:t>National Highway Transportation Safety Administration, Federal Highway Administration, National Safety Council; 2015 Estimates by Insurance Information Institute.</a:t>
            </a:r>
            <a:endParaRPr lang="en-US" sz="1000" dirty="0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4737301" y="3460083"/>
            <a:ext cx="2625217" cy="1028446"/>
          </a:xfrm>
          <a:prstGeom prst="wedgeRectCallout">
            <a:avLst>
              <a:gd name="adj1" fmla="val 57900"/>
              <a:gd name="adj2" fmla="val -190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Fatal crash rates have fallen by 85% over the past 60 years, 35% in past 20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black">
          <a:xfrm>
            <a:off x="236283" y="1098814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Motor Vehicle Crash Deaths and Crash Death Rate, 1994-2015</a:t>
            </a:r>
            <a:endParaRPr lang="en-US" sz="20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89B55-9087-4145-A2AC-474DCC89A58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Fatalities per Hundred </a:t>
            </a:r>
            <a:br>
              <a:rPr lang="en-US" dirty="0" smtClean="0"/>
            </a:br>
            <a:r>
              <a:rPr lang="en-US" dirty="0" smtClean="0"/>
              <a:t>Million Miles Driven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7325552"/>
              </p:ext>
            </p:extLst>
          </p:nvPr>
        </p:nvGraphicFramePr>
        <p:xfrm>
          <a:off x="0" y="935638"/>
          <a:ext cx="91440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5013" name="Chart" r:id="rId4" imgW="8820230" imgH="4581538" progId="MSGraph.Chart.8">
                  <p:embed followColorScheme="full"/>
                </p:oleObj>
              </mc:Choice>
              <mc:Fallback>
                <p:oleObj name="Chart" r:id="rId4" imgW="8820230" imgH="45815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35638"/>
                        <a:ext cx="9144000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National Highway Traffic Safety Administration.</a:t>
            </a:r>
            <a:r>
              <a:rPr lang="en-US" sz="1100" dirty="0"/>
              <a:t>		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950940" y="1218707"/>
            <a:ext cx="3237470" cy="571886"/>
          </a:xfrm>
          <a:prstGeom prst="wedgeRectCallout">
            <a:avLst>
              <a:gd name="adj1" fmla="val 59066"/>
              <a:gd name="adj2" fmla="val 199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32,719 Traffic Deaths in 2013, 2.1% Less Than 2012.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152645" y="5451152"/>
            <a:ext cx="8612414" cy="1092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24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Auto Fatality/Injury Rates Have Been Falling for Decades.</a:t>
            </a:r>
          </a:p>
        </p:txBody>
      </p:sp>
    </p:spTree>
    <p:extLst>
      <p:ext uri="{BB962C8B-B14F-4D97-AF65-F5344CB8AC3E}">
        <p14:creationId xmlns:p14="http://schemas.microsoft.com/office/powerpoint/2010/main" val="505991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229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229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10347-D1D2-4535-A206-C4B7BCB39CE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But Auto Insurance Expenditures Rise</a:t>
            </a:r>
          </a:p>
        </p:txBody>
      </p:sp>
      <p:graphicFrame>
        <p:nvGraphicFramePr>
          <p:cNvPr id="1229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846878"/>
              </p:ext>
            </p:extLst>
          </p:nvPr>
        </p:nvGraphicFramePr>
        <p:xfrm>
          <a:off x="162112" y="1575547"/>
          <a:ext cx="8607425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2130" name="Chart" r:id="rId4" imgW="5740227" imgH="2660488" progId="MSGraph.Chart.8">
                  <p:embed followColorScheme="full"/>
                </p:oleObj>
              </mc:Choice>
              <mc:Fallback>
                <p:oleObj name="Chart" r:id="rId4" imgW="5740227" imgH="266048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12" y="1575547"/>
                        <a:ext cx="8607425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192088" y="5610225"/>
            <a:ext cx="8756650" cy="7905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If Cars Are Safer, Why Are Insurance Costs Rising?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Insurance Information Institute Estimates/Forecasts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Source:  NAIC, Insurance Information Institute </a:t>
            </a:r>
            <a:r>
              <a:rPr lang="en-US" sz="1100" dirty="0" smtClean="0"/>
              <a:t>estimate for 2014-2015 </a:t>
            </a:r>
            <a:r>
              <a:rPr lang="en-US" sz="1100" dirty="0"/>
              <a:t>based on </a:t>
            </a:r>
            <a:r>
              <a:rPr lang="en-US" sz="1100" dirty="0" smtClean="0"/>
              <a:t>Motor Insurance CPI.</a:t>
            </a:r>
            <a:endParaRPr lang="en-US" sz="1100"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4887097" y="1156446"/>
            <a:ext cx="3396478" cy="631825"/>
          </a:xfrm>
          <a:prstGeom prst="wedgeRectCallout">
            <a:avLst>
              <a:gd name="adj1" fmla="val 44598"/>
              <a:gd name="adj2" fmla="val 793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For Past 20 Years, Expenditures Rising About 1.5% Annually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350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290" grpId="0"/>
      <p:bldP spid="203674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Insurance: Frequency vs. Severity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9577776"/>
              </p:ext>
            </p:extLst>
          </p:nvPr>
        </p:nvGraphicFramePr>
        <p:xfrm>
          <a:off x="457200" y="1317812"/>
          <a:ext cx="4038600" cy="480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8187014"/>
              </p:ext>
            </p:extLst>
          </p:nvPr>
        </p:nvGraphicFramePr>
        <p:xfrm>
          <a:off x="4562475" y="1317812"/>
          <a:ext cx="4038600" cy="488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1293" y="6204247"/>
            <a:ext cx="7178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Sources: Insurance Institute for Highway Safety, Insurance Services Office, Insurance Information Institute.</a:t>
            </a:r>
            <a:endParaRPr lang="en-US" sz="1000" dirty="0"/>
          </a:p>
        </p:txBody>
      </p:sp>
      <p:sp>
        <p:nvSpPr>
          <p:cNvPr id="3" name="Rectangular Callout 2"/>
          <p:cNvSpPr/>
          <p:nvPr/>
        </p:nvSpPr>
        <p:spPr>
          <a:xfrm>
            <a:off x="1845276" y="2726724"/>
            <a:ext cx="1202724" cy="610836"/>
          </a:xfrm>
          <a:prstGeom prst="wedgeRectCallout">
            <a:avLst>
              <a:gd name="adj1" fmla="val -16265"/>
              <a:gd name="adj2" fmla="val 141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 55%! (1.6%/Year)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Claims Have Grown Faster Than Inflation for 50 Years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628060"/>
              </p:ext>
            </p:extLst>
          </p:nvPr>
        </p:nvGraphicFramePr>
        <p:xfrm>
          <a:off x="495300" y="1647825"/>
          <a:ext cx="8153400" cy="467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450" y="1230594"/>
            <a:ext cx="353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Percentage Change, 1963-2013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by Coverage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65073"/>
              </p:ext>
            </p:extLst>
          </p:nvPr>
        </p:nvGraphicFramePr>
        <p:xfrm>
          <a:off x="447675" y="1277123"/>
          <a:ext cx="81534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Coverage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Examples</a:t>
                      </a:r>
                      <a:endParaRPr lang="en-US" sz="24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</a:t>
                      </a:r>
                      <a:endParaRPr lang="en-US" sz="24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Severity</a:t>
                      </a:r>
                      <a:endParaRPr lang="en-US" sz="24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PD, Collision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BI, PIP, </a:t>
                      </a:r>
                      <a:r>
                        <a:rPr lang="en-US" dirty="0" err="1" smtClean="0"/>
                        <a:t>MedPay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Unclear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Uninsured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UM/UIM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None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Miscellaneous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u="sng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995182"/>
              </p:ext>
            </p:extLst>
          </p:nvPr>
        </p:nvGraphicFramePr>
        <p:xfrm>
          <a:off x="5610225" y="3733740"/>
          <a:ext cx="294005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blackWhite">
          <a:xfrm>
            <a:off x="312739" y="4201064"/>
            <a:ext cx="5173662" cy="1883566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Autonomous Vehicles Will Have Different Impacts on Different Coverages and Will Not All Happen At Once.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788969" y="3733740"/>
            <a:ext cx="2821256" cy="737644"/>
          </a:xfrm>
          <a:prstGeom prst="wedgeRectCallout">
            <a:avLst>
              <a:gd name="adj1" fmla="val 71104"/>
              <a:gd name="adj2" fmla="val 13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Coverages on 21% of Premium Will Be Unaffected for Decades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I.I.I. Poll: Who Is Responsible?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Q. Who should be responsible if an accident occurred involving a driverless car?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141626"/>
            <a:ext cx="8518525" cy="94300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Half of Respondents Think a Driverless Car’s Manufacturer Should Bear Responsibility in Case of an Accident.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>
            <p:extLst/>
          </p:nvPr>
        </p:nvGraphicFramePr>
        <p:xfrm>
          <a:off x="2930525" y="2371725"/>
          <a:ext cx="304165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7054" name="Chart" r:id="rId4" imgW="4457830" imgH="3790899" progId="MSGraph.Chart.8">
                  <p:embed followColorScheme="full"/>
                </p:oleObj>
              </mc:Choice>
              <mc:Fallback>
                <p:oleObj name="Chart" r:id="rId4" imgW="4457830" imgH="3790899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30525" y="2371725"/>
                        <a:ext cx="3041650" cy="272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762346" y="3726157"/>
            <a:ext cx="155285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b="1" dirty="0"/>
              <a:t>Car’s Manufacturer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73657" y="4138717"/>
            <a:ext cx="155733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b="1" dirty="0" smtClean="0"/>
              <a:t>Car’s Owner</a:t>
            </a:r>
            <a:endParaRPr lang="en-US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30991" y="2144807"/>
            <a:ext cx="230743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</a:pPr>
            <a:r>
              <a:rPr lang="en-US" b="1" dirty="0"/>
              <a:t>Don’t Know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43137" y="2409172"/>
            <a:ext cx="175577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b="1" dirty="0" smtClean="0"/>
              <a:t>Car’s Occupant</a:t>
            </a:r>
            <a:endParaRPr lang="en-US" b="1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895791" y="2992082"/>
            <a:ext cx="155733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b="1" dirty="0"/>
              <a:t>Car’s</a:t>
            </a:r>
            <a:r>
              <a:rPr lang="en-US" sz="1400" dirty="0" smtClean="0"/>
              <a:t> </a:t>
            </a:r>
            <a:r>
              <a:rPr lang="en-US" b="1" dirty="0"/>
              <a:t>Insurer</a:t>
            </a:r>
          </a:p>
        </p:txBody>
      </p:sp>
    </p:spTree>
    <p:extLst>
      <p:ext uri="{BB962C8B-B14F-4D97-AF65-F5344CB8AC3E}">
        <p14:creationId xmlns:p14="http://schemas.microsoft.com/office/powerpoint/2010/main" val="35642044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I.I.I. Poll: Who Is Responsible?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Q. Would you be willing to pay more for your car to cover the manufacturer’s liability in case of an accident?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141626"/>
            <a:ext cx="8518525" cy="94300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Only a Quarter of Americans Would Be Willing to Pay More for a Driverless Car to Cover the Manufacturer’s Liability in Case of an Accident.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537"/>
              </p:ext>
            </p:extLst>
          </p:nvPr>
        </p:nvGraphicFramePr>
        <p:xfrm>
          <a:off x="2930525" y="2371725"/>
          <a:ext cx="304165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8078" name="Chart" r:id="rId4" imgW="2971852" imgH="2527485" progId="MSGraph.Chart.8">
                  <p:embed followColorScheme="full"/>
                </p:oleObj>
              </mc:Choice>
              <mc:Fallback>
                <p:oleObj name="Chart" r:id="rId4" imgW="2971852" imgH="2527485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30525" y="2371725"/>
                        <a:ext cx="3041650" cy="272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557044" y="3299446"/>
            <a:ext cx="830262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b="1" dirty="0"/>
              <a:t>Yes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75608" y="3739769"/>
            <a:ext cx="155733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b="1" dirty="0"/>
              <a:t>No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8912" y="2111753"/>
            <a:ext cx="155733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b="1" dirty="0"/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16946802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the Car of the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Has Been Making Cars Safer for Decades.</a:t>
            </a:r>
          </a:p>
          <a:p>
            <a:r>
              <a:rPr lang="en-US" dirty="0"/>
              <a:t>It </a:t>
            </a:r>
            <a:r>
              <a:rPr lang="en-US" dirty="0" smtClean="0"/>
              <a:t>Takes </a:t>
            </a:r>
            <a:r>
              <a:rPr lang="en-US" dirty="0"/>
              <a:t>a Long Time for Technology to Penetrate the </a:t>
            </a:r>
            <a:r>
              <a:rPr lang="en-US" dirty="0" smtClean="0"/>
              <a:t>Marketplace.</a:t>
            </a:r>
            <a:endParaRPr lang="en-US" dirty="0"/>
          </a:p>
          <a:p>
            <a:r>
              <a:rPr lang="en-US" dirty="0" smtClean="0"/>
              <a:t>The Size of Claims Has Grown Faster Than the Frequency of Claims Has Shrunk.</a:t>
            </a:r>
          </a:p>
          <a:p>
            <a:r>
              <a:rPr lang="en-US" dirty="0" smtClean="0"/>
              <a:t>Auto Insurers Should Be Up to the Challenge.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8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twitter.com/@</a:t>
            </a:r>
            <a:r>
              <a:rPr lang="en-US" sz="3600" b="1" i="1" dirty="0" err="1" smtClean="0">
                <a:solidFill>
                  <a:srgbClr val="00B050"/>
                </a:solidFill>
              </a:rPr>
              <a:t>III_Research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 dirty="0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837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887791"/>
            <a:ext cx="6248400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067700"/>
            <a:ext cx="6000750" cy="1905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0" y="-12382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/>
              <a:t>When Computers Take the Wheel . . .</a:t>
            </a:r>
          </a:p>
        </p:txBody>
      </p:sp>
    </p:spTree>
    <p:extLst>
      <p:ext uri="{BB962C8B-B14F-4D97-AF65-F5344CB8AC3E}">
        <p14:creationId xmlns:p14="http://schemas.microsoft.com/office/powerpoint/2010/main" val="24699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Co-pilot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273364"/>
              </p:ext>
            </p:extLst>
          </p:nvPr>
        </p:nvGraphicFramePr>
        <p:xfrm>
          <a:off x="495300" y="1647825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668"/>
                <a:gridCol w="1491048"/>
                <a:gridCol w="1696995"/>
                <a:gridCol w="13746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Crashes Avoided Per Year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Collision Warning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1,165,000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Lane Departure Warning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7,529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Assist View (Blind Spots)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Adaptive Headlights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Unique Crashes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1,866,000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10,238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508" y="1202724"/>
            <a:ext cx="445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In Theory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blackWhite">
          <a:xfrm>
            <a:off x="298450" y="5269920"/>
            <a:ext cx="8612414" cy="1092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24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Some of These Features Are Already on Vehicles. Others Are On Their Way Soon.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8869" y="6378518"/>
            <a:ext cx="8863781" cy="4555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Highway Loss Data Institute, Insurance Institute for Highway Safety, National Highway Traffic Safety Administration.</a:t>
            </a:r>
            <a:endParaRPr lang="en-US" sz="1100" dirty="0"/>
          </a:p>
        </p:txBody>
      </p:sp>
      <p:sp>
        <p:nvSpPr>
          <p:cNvPr id="13" name="Rectangular Callout 12"/>
          <p:cNvSpPr/>
          <p:nvPr/>
        </p:nvSpPr>
        <p:spPr>
          <a:xfrm>
            <a:off x="7430530" y="4226011"/>
            <a:ext cx="1394382" cy="576648"/>
          </a:xfrm>
          <a:prstGeom prst="wedgeRectCallout">
            <a:avLst>
              <a:gd name="adj1" fmla="val 2208"/>
              <a:gd name="adj2" fmla="val -110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30% of Fatalities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885936" y="4226011"/>
            <a:ext cx="1394382" cy="576648"/>
          </a:xfrm>
          <a:prstGeom prst="wedgeRectCallout">
            <a:avLst>
              <a:gd name="adj1" fmla="val 2208"/>
              <a:gd name="adj2" fmla="val -11035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6% of Injuries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508" y="3995178"/>
            <a:ext cx="44566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In Practice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Forward Collision Warning Working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Adaptive Headlights Working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Others: Benefits ‘Less Clear’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Co-pilot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194798"/>
            <a:ext cx="7486307" cy="5113197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8869" y="6378518"/>
            <a:ext cx="8863781" cy="4555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Highway Loss Data Institute, Insurance Institute for Highway Safety.</a:t>
            </a:r>
            <a:endParaRPr lang="en-US" sz="1100" dirty="0"/>
          </a:p>
        </p:txBody>
      </p:sp>
      <p:sp>
        <p:nvSpPr>
          <p:cNvPr id="7" name="Rectangular Callout 6"/>
          <p:cNvSpPr/>
          <p:nvPr/>
        </p:nvSpPr>
        <p:spPr>
          <a:xfrm>
            <a:off x="7430530" y="3657599"/>
            <a:ext cx="1524000" cy="848498"/>
          </a:xfrm>
          <a:prstGeom prst="wedgeRectCallout">
            <a:avLst>
              <a:gd name="adj1" fmla="val -42116"/>
              <a:gd name="adj2" fmla="val 8770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Emerges Slowly.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159229"/>
            <a:ext cx="7525007" cy="5289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Co-pilot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8869" y="6378518"/>
            <a:ext cx="8863781" cy="4555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Highway Loss Data Institute, Insurance Institute for Highway Safety.</a:t>
            </a:r>
            <a:endParaRPr lang="en-US" sz="1100" dirty="0"/>
          </a:p>
        </p:txBody>
      </p:sp>
      <p:sp>
        <p:nvSpPr>
          <p:cNvPr id="7" name="Rectangular Callout 6"/>
          <p:cNvSpPr/>
          <p:nvPr/>
        </p:nvSpPr>
        <p:spPr>
          <a:xfrm>
            <a:off x="6293708" y="1820561"/>
            <a:ext cx="2019364" cy="848498"/>
          </a:xfrm>
          <a:prstGeom prst="wedgeRectCallout">
            <a:avLst>
              <a:gd name="adj1" fmla="val -174697"/>
              <a:gd name="adj2" fmla="val 11974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Years With Mandate, Longer Without.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45" y="1219971"/>
            <a:ext cx="6578338" cy="41181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0" y="-12382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/>
              <a:t>Step 2: The ‘Dream Vehicle’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0930" y="1219972"/>
            <a:ext cx="1944129" cy="7653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Delphi prototype “Roadrunner”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0930" y="2113777"/>
            <a:ext cx="1944129" cy="76534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 to NYC in Nine Days (4/2015)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0930" y="3007582"/>
            <a:ext cx="1944129" cy="7653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3,400 Miles – All but 50 Autonomous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0930" y="3901387"/>
            <a:ext cx="1944129" cy="14367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Issues: ‘Unmarked Lanes, Heavy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Roadworks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,’ When Sun Was Low in Sky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blackWhite">
          <a:xfrm>
            <a:off x="152645" y="5451152"/>
            <a:ext cx="8612414" cy="1092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24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These Are on the Drawing Boards of Almost All Automakers. But the Dream Vehicle Is a Long Ways Away.</a:t>
            </a:r>
          </a:p>
        </p:txBody>
      </p:sp>
    </p:spTree>
    <p:extLst>
      <p:ext uri="{BB962C8B-B14F-4D97-AF65-F5344CB8AC3E}">
        <p14:creationId xmlns:p14="http://schemas.microsoft.com/office/powerpoint/2010/main" val="36522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This Happen?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2785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11969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927958" y="4087587"/>
            <a:ext cx="1219200" cy="436606"/>
          </a:xfrm>
          <a:prstGeom prst="wedgeRectCallout">
            <a:avLst>
              <a:gd name="adj1" fmla="val -14858"/>
              <a:gd name="adj2" fmla="val 25801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450" y="6191250"/>
            <a:ext cx="781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i="1" dirty="0" smtClean="0"/>
              <a:t>Autonomous Vehicle Implementation Predictions</a:t>
            </a:r>
            <a:r>
              <a:rPr lang="en-US" sz="1100" dirty="0" smtClean="0"/>
              <a:t>, Victoria Transport Policy Institute, 2015.</a:t>
            </a:r>
            <a:endParaRPr lang="en-US" sz="1100" dirty="0"/>
          </a:p>
        </p:txBody>
      </p:sp>
      <p:sp>
        <p:nvSpPr>
          <p:cNvPr id="18" name="Rectangular Callout 17"/>
          <p:cNvSpPr/>
          <p:nvPr/>
        </p:nvSpPr>
        <p:spPr>
          <a:xfrm>
            <a:off x="1771417" y="3031187"/>
            <a:ext cx="1219200" cy="436606"/>
          </a:xfrm>
          <a:prstGeom prst="wedgeRectCallout">
            <a:avLst>
              <a:gd name="adj1" fmla="val -5205"/>
              <a:gd name="adj2" fmla="val 332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2317665" y="2521293"/>
            <a:ext cx="1219200" cy="436606"/>
          </a:xfrm>
          <a:prstGeom prst="wedgeRectCallout">
            <a:avLst>
              <a:gd name="adj1" fmla="val 11875"/>
              <a:gd name="adj2" fmla="val 25801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Minimal Price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229232" y="1952368"/>
            <a:ext cx="1312568" cy="468162"/>
          </a:xfrm>
          <a:prstGeom prst="wedgeRectCallout">
            <a:avLst>
              <a:gd name="adj1" fmla="val 4272"/>
              <a:gd name="adj2" fmla="val 19373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Equipment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Why Will It Take So Long?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53094"/>
              </p:ext>
            </p:extLst>
          </p:nvPr>
        </p:nvGraphicFramePr>
        <p:xfrm>
          <a:off x="0" y="1177271"/>
          <a:ext cx="84455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2969" name="Chart" r:id="rId4" imgW="5696119" imgH="2349592" progId="MSGraph.Chart.8">
                  <p:embed followColorScheme="full"/>
                </p:oleObj>
              </mc:Choice>
              <mc:Fallback>
                <p:oleObj name="Chart" r:id="rId4" imgW="5696119" imgH="234959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1177271"/>
                        <a:ext cx="8445500" cy="5016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Polk, August 2013 Survey,</a:t>
            </a:r>
            <a:r>
              <a:rPr lang="en-US" sz="1100" dirty="0" smtClean="0">
                <a:hlinkClick r:id="rId6"/>
              </a:rPr>
              <a:t> IHS Automotive July 2015</a:t>
            </a:r>
            <a:r>
              <a:rPr lang="en-US" sz="1100" dirty="0" smtClean="0"/>
              <a:t>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1175725" y="1203702"/>
            <a:ext cx="406687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Vehicle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Age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White">
          <a:xfrm>
            <a:off x="179806" y="5451152"/>
            <a:ext cx="8612414" cy="1092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24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Recession Hangover – People Struggling to Afford Major Purchase; Cars Are Built Better, Last Longer.</a:t>
            </a:r>
          </a:p>
        </p:txBody>
      </p:sp>
    </p:spTree>
    <p:extLst>
      <p:ext uri="{BB962C8B-B14F-4D97-AF65-F5344CB8AC3E}">
        <p14:creationId xmlns:p14="http://schemas.microsoft.com/office/powerpoint/2010/main" val="25227797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Will It Take So Long?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Q. Would You Be Willing to Ride in a Driverless Car?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annual </a:t>
            </a:r>
            <a:r>
              <a:rPr lang="en-US" sz="1100" i="1" dirty="0"/>
              <a:t>Pulse</a:t>
            </a:r>
            <a:r>
              <a:rPr lang="en-US" sz="1100" dirty="0"/>
              <a:t> </a:t>
            </a:r>
            <a:r>
              <a:rPr lang="en-US" sz="1100" dirty="0" smtClean="0"/>
              <a:t>Survey, May 2016.</a:t>
            </a:r>
            <a:endParaRPr lang="en-US" sz="1100" dirty="0"/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141626"/>
            <a:ext cx="8518525" cy="94300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Most People Say They Would Not Ride in a Driverless Car.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66446"/>
              </p:ext>
            </p:extLst>
          </p:nvPr>
        </p:nvGraphicFramePr>
        <p:xfrm>
          <a:off x="2250141" y="1591613"/>
          <a:ext cx="3722034" cy="350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9077" name="Chart" r:id="rId4" imgW="2971852" imgH="2533719" progId="MSGraph.Chart.8">
                  <p:embed followColorScheme="full"/>
                </p:oleObj>
              </mc:Choice>
              <mc:Fallback>
                <p:oleObj name="Chart" r:id="rId4" imgW="2971852" imgH="2533719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250141" y="1591613"/>
                        <a:ext cx="3722034" cy="350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618163" y="3911619"/>
            <a:ext cx="830262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  <a:defRPr b="1"/>
            </a:lvl1pPr>
          </a:lstStyle>
          <a:p>
            <a:r>
              <a:rPr lang="en-US" dirty="0"/>
              <a:t>Yes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98151" y="3698457"/>
            <a:ext cx="155733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  <a:defRPr b="1"/>
            </a:lvl1pPr>
          </a:lstStyle>
          <a:p>
            <a:r>
              <a:rPr lang="en-US" dirty="0"/>
              <a:t>No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14841" y="1509649"/>
            <a:ext cx="155733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b="1" dirty="0" smtClean="0"/>
              <a:t>Don’t Know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87471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196985</TotalTime>
  <Words>1043</Words>
  <Application>Microsoft Office PowerPoint</Application>
  <PresentationFormat>On-screen Show (4:3)</PresentationFormat>
  <Paragraphs>210</Paragraphs>
  <Slides>19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Symbol</vt:lpstr>
      <vt:lpstr>Verdana</vt:lpstr>
      <vt:lpstr>Wingdings</vt:lpstr>
      <vt:lpstr>Default Design</vt:lpstr>
      <vt:lpstr>Chart</vt:lpstr>
      <vt:lpstr>The Future in Transportation: Autonomous Vehicles They’ll Change Insurance - Slowly</vt:lpstr>
      <vt:lpstr>PowerPoint Presentation</vt:lpstr>
      <vt:lpstr>Step 1: Co-pilot</vt:lpstr>
      <vt:lpstr>Step 1: Co-pilot</vt:lpstr>
      <vt:lpstr>Step 1: Co-pilot</vt:lpstr>
      <vt:lpstr>PowerPoint Presentation</vt:lpstr>
      <vt:lpstr>When Will This Happen?</vt:lpstr>
      <vt:lpstr>Why Will It Take So Long?</vt:lpstr>
      <vt:lpstr>Why Will It Take So Long?</vt:lpstr>
      <vt:lpstr>Enhanced Vehicle and Road Safety Have Made Driving Much Safer</vt:lpstr>
      <vt:lpstr>Fatalities per Hundred  Million Miles Driven</vt:lpstr>
      <vt:lpstr>But Auto Insurance Expenditures Rise</vt:lpstr>
      <vt:lpstr>Auto Insurance: Frequency vs. Severity</vt:lpstr>
      <vt:lpstr>Auto Claims Have Grown Faster Than Inflation for 50 Years</vt:lpstr>
      <vt:lpstr>Impact by Coverage</vt:lpstr>
      <vt:lpstr>I.I.I. Poll: Who Is Responsible?</vt:lpstr>
      <vt:lpstr>I.I.I. Poll: Who Is Responsible?</vt:lpstr>
      <vt:lpstr>The Future of the Car of the Future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Rodriguez, Marielle</cp:lastModifiedBy>
  <cp:revision>4163</cp:revision>
  <cp:lastPrinted>2015-04-09T15:38:07Z</cp:lastPrinted>
  <dcterms:modified xsi:type="dcterms:W3CDTF">2016-05-25T19:39:37Z</dcterms:modified>
</cp:coreProperties>
</file>